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63" r:id="rId2"/>
    <p:sldId id="264" r:id="rId3"/>
    <p:sldId id="265"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99CC00"/>
    <a:srgbClr val="1AA0CA"/>
    <a:srgbClr val="669900"/>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32" autoAdjust="0"/>
    <p:restoredTop sz="95455" autoAdjust="0"/>
  </p:normalViewPr>
  <p:slideViewPr>
    <p:cSldViewPr snapToGrid="0">
      <p:cViewPr varScale="1">
        <p:scale>
          <a:sx n="82" d="100"/>
          <a:sy n="82" d="100"/>
        </p:scale>
        <p:origin x="15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933725423124833E-2"/>
          <c:y val="0.27861962852586442"/>
          <c:w val="0.96605239442365298"/>
          <c:h val="0.56902062623932403"/>
        </c:manualLayout>
      </c:layout>
      <c:barChart>
        <c:barDir val="col"/>
        <c:grouping val="stacked"/>
        <c:varyColors val="0"/>
        <c:ser>
          <c:idx val="0"/>
          <c:order val="0"/>
          <c:tx>
            <c:strRef>
              <c:f>Sheet1!$A$2</c:f>
              <c:strCache>
                <c:ptCount val="1"/>
                <c:pt idx="0">
                  <c:v>在籍者数</c:v>
                </c:pt>
              </c:strCache>
            </c:strRef>
          </c:tx>
          <c:spPr>
            <a:solidFill>
              <a:schemeClr val="accent4">
                <a:lumMod val="60000"/>
                <a:lumOff val="40000"/>
              </a:schemeClr>
            </a:solidFill>
            <a:ln w="9525" cap="flat" cmpd="sng" algn="ctr">
              <a:solidFill>
                <a:schemeClr val="tx1"/>
              </a:solidFill>
              <a:round/>
            </a:ln>
            <a:effectLst/>
          </c:spPr>
          <c:invertIfNegative val="0"/>
          <c:dPt>
            <c:idx val="0"/>
            <c:invertIfNegative val="0"/>
            <c:bubble3D val="0"/>
            <c:spPr>
              <a:solidFill>
                <a:schemeClr val="accent4">
                  <a:lumMod val="60000"/>
                  <a:lumOff val="40000"/>
                </a:schemeClr>
              </a:solidFill>
              <a:ln w="9525" cap="flat" cmpd="sng" algn="ctr">
                <a:solidFill>
                  <a:schemeClr val="tx1"/>
                </a:solidFill>
                <a:round/>
              </a:ln>
              <a:effectLst/>
            </c:spPr>
            <c:extLst>
              <c:ext xmlns:c16="http://schemas.microsoft.com/office/drawing/2014/chart" uri="{C3380CC4-5D6E-409C-BE32-E72D297353CC}">
                <c16:uniqueId val="{00000001-C2F0-47E6-B79A-E78E3347C6B2}"/>
              </c:ext>
            </c:extLst>
          </c:dPt>
          <c:dPt>
            <c:idx val="1"/>
            <c:invertIfNegative val="0"/>
            <c:bubble3D val="0"/>
            <c:spPr>
              <a:solidFill>
                <a:schemeClr val="accent4">
                  <a:lumMod val="60000"/>
                  <a:lumOff val="40000"/>
                </a:schemeClr>
              </a:solidFill>
              <a:ln w="9525" cap="flat" cmpd="sng" algn="ctr">
                <a:solidFill>
                  <a:schemeClr val="tx1"/>
                </a:solidFill>
                <a:round/>
              </a:ln>
              <a:effectLst/>
            </c:spPr>
            <c:extLst>
              <c:ext xmlns:c16="http://schemas.microsoft.com/office/drawing/2014/chart" uri="{C3380CC4-5D6E-409C-BE32-E72D297353CC}">
                <c16:uniqueId val="{00000003-C2F0-47E6-B79A-E78E3347C6B2}"/>
              </c:ext>
            </c:extLst>
          </c:dPt>
          <c:dPt>
            <c:idx val="2"/>
            <c:invertIfNegative val="0"/>
            <c:bubble3D val="0"/>
            <c:spPr>
              <a:solidFill>
                <a:schemeClr val="accent4">
                  <a:lumMod val="60000"/>
                  <a:lumOff val="40000"/>
                </a:schemeClr>
              </a:solidFill>
              <a:ln w="9525" cap="flat" cmpd="sng" algn="ctr">
                <a:solidFill>
                  <a:schemeClr val="tx1"/>
                </a:solidFill>
                <a:round/>
              </a:ln>
              <a:effectLst/>
            </c:spPr>
            <c:extLst>
              <c:ext xmlns:c16="http://schemas.microsoft.com/office/drawing/2014/chart" uri="{C3380CC4-5D6E-409C-BE32-E72D297353CC}">
                <c16:uniqueId val="{00000005-C2F0-47E6-B79A-E78E3347C6B2}"/>
              </c:ext>
            </c:extLst>
          </c:dPt>
          <c:dPt>
            <c:idx val="3"/>
            <c:invertIfNegative val="0"/>
            <c:bubble3D val="0"/>
            <c:spPr>
              <a:solidFill>
                <a:schemeClr val="accent4">
                  <a:lumMod val="60000"/>
                  <a:lumOff val="40000"/>
                </a:schemeClr>
              </a:solidFill>
              <a:ln w="9525" cap="flat" cmpd="sng" algn="ctr">
                <a:solidFill>
                  <a:schemeClr val="tx1"/>
                </a:solidFill>
                <a:round/>
              </a:ln>
              <a:effectLst/>
            </c:spPr>
            <c:extLst>
              <c:ext xmlns:c16="http://schemas.microsoft.com/office/drawing/2014/chart" uri="{C3380CC4-5D6E-409C-BE32-E72D297353CC}">
                <c16:uniqueId val="{00000007-00B7-4B24-B7DA-B4FB08E1FE04}"/>
              </c:ext>
            </c:extLst>
          </c:dPt>
          <c:dLbls>
            <c:dLbl>
              <c:idx val="0"/>
              <c:layout>
                <c:manualLayout>
                  <c:x val="6.5234101097578932E-3"/>
                  <c:y val="-0.24665675435965273"/>
                </c:manualLayout>
              </c:layout>
              <c:tx>
                <c:rich>
                  <a:bodyPr/>
                  <a:lstStyle/>
                  <a:p>
                    <a:fld id="{8CDC29DA-CB67-4518-AB37-33BC410B6B74}"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r>
                      <a:rPr lang="en-US" altLang="ja-JP" sz="600" b="0" i="0" u="none" strike="noStrike" kern="1200" baseline="0" dirty="0">
                        <a:solidFill>
                          <a:prstClr val="black"/>
                        </a:solidFill>
                        <a:latin typeface="MS UI Gothic" panose="020B0600070205080204" pitchFamily="50" charset="-128"/>
                        <a:ea typeface="MS UI Gothic" panose="020B0600070205080204" pitchFamily="50" charset="-128"/>
                      </a:rPr>
                      <a:t>(</a:t>
                    </a:r>
                    <a:fld id="{A0C3FAF1-2D45-4BA4-82EC-7834E35E0B36}"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r>
                      <a:rPr lang="en-US" altLang="ja-JP" sz="600" b="0" i="0" u="none" strike="noStrike" kern="1200" baseline="0" dirty="0">
                        <a:solidFill>
                          <a:prstClr val="black"/>
                        </a:solidFill>
                        <a:latin typeface="MS UI Gothic" panose="020B0600070205080204" pitchFamily="50" charset="-128"/>
                        <a:ea typeface="MS UI Gothic" panose="020B0600070205080204" pitchFamily="50" charset="-128"/>
                      </a:rPr>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C2F0-47E6-B79A-E78E3347C6B2}"/>
                </c:ext>
              </c:extLst>
            </c:dLbl>
            <c:dLbl>
              <c:idx val="1"/>
              <c:layout>
                <c:manualLayout>
                  <c:x val="6.5234101097578464E-3"/>
                  <c:y val="-0.28776621341959491"/>
                </c:manualLayout>
              </c:layout>
              <c:tx>
                <c:rich>
                  <a:bodyPr/>
                  <a:lstStyle/>
                  <a:p>
                    <a:fld id="{59B897D2-B8E0-46C2-A078-1BA2BFDF3F64}"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r>
                      <a:rPr lang="en-US" altLang="ja-JP" sz="600" b="0" i="0" u="none" strike="noStrike" kern="1200" baseline="0" dirty="0">
                        <a:solidFill>
                          <a:prstClr val="black"/>
                        </a:solidFill>
                        <a:latin typeface="MS UI Gothic" panose="020B0600070205080204" pitchFamily="50" charset="-128"/>
                        <a:ea typeface="MS UI Gothic" panose="020B0600070205080204" pitchFamily="50" charset="-128"/>
                      </a:rPr>
                      <a:t>(</a:t>
                    </a:r>
                    <a:fld id="{849D21F1-E7B9-4256-A462-5FDE405810E5}"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r>
                      <a:rPr lang="en-US" altLang="ja-JP" sz="600" b="0" i="0" u="none" strike="noStrike" kern="1200" baseline="0" dirty="0">
                        <a:solidFill>
                          <a:prstClr val="black"/>
                        </a:solidFill>
                        <a:latin typeface="MS UI Gothic" panose="020B0600070205080204" pitchFamily="50" charset="-128"/>
                        <a:ea typeface="MS UI Gothic" panose="020B0600070205080204" pitchFamily="50" charset="-128"/>
                      </a:rPr>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C2F0-47E6-B79A-E78E3347C6B2}"/>
                </c:ext>
              </c:extLst>
            </c:dLbl>
            <c:dLbl>
              <c:idx val="2"/>
              <c:layout>
                <c:manualLayout>
                  <c:x val="7.1716333153870352E-3"/>
                  <c:y val="-0.33274768063725346"/>
                </c:manualLayout>
              </c:layout>
              <c:tx>
                <c:rich>
                  <a:bodyPr/>
                  <a:lstStyle/>
                  <a:p>
                    <a:fld id="{931DE066-1EC5-4C59-91D9-EA2D6CD4112A}" type="VALU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r>
                      <a:rPr lang="en-US" altLang="ja-JP" sz="600" b="0" dirty="0">
                        <a:latin typeface="MS UI Gothic" panose="020B0600070205080204" pitchFamily="50" charset="-128"/>
                        <a:ea typeface="MS UI Gothic" panose="020B0600070205080204" pitchFamily="50" charset="-128"/>
                      </a:rPr>
                      <a:t>(</a:t>
                    </a:r>
                    <a:fld id="{D9F9B254-B368-4E1C-9EB3-EC3B5909B616}" type="CELLRANGE">
                      <a:rPr lang="en-US" altLang="ja-JP" sz="600" b="0" smtClean="0">
                        <a:latin typeface="MS UI Gothic" panose="020B0600070205080204" pitchFamily="50" charset="-128"/>
                        <a:ea typeface="MS UI Gothic" panose="020B0600070205080204" pitchFamily="50" charset="-128"/>
                      </a:rPr>
                      <a:pPr/>
                      <a:t>[CELLRANGE]</a:t>
                    </a:fld>
                    <a:r>
                      <a:rPr lang="en-US" altLang="ja-JP" sz="600" b="0" dirty="0">
                        <a:latin typeface="MS UI Gothic" panose="020B0600070205080204" pitchFamily="50" charset="-128"/>
                        <a:ea typeface="MS UI Gothic" panose="020B0600070205080204" pitchFamily="50" charset="-128"/>
                      </a:rPr>
                      <a:t>)</a:t>
                    </a:r>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C2F0-47E6-B79A-E78E3347C6B2}"/>
                </c:ext>
              </c:extLst>
            </c:dLbl>
            <c:dLbl>
              <c:idx val="3"/>
              <c:layout>
                <c:manualLayout>
                  <c:x val="3.2615352304765149E-3"/>
                  <c:y val="-0.38216034616822875"/>
                </c:manualLayout>
              </c:layout>
              <c:tx>
                <c:rich>
                  <a:bodyPr rot="0" spcFirstLastPara="1" vertOverflow="ellipsis" vert="horz" wrap="square" lIns="38100" tIns="19050" rIns="38100" bIns="19050" anchor="ctr" anchorCtr="1">
                    <a:noAutofit/>
                  </a:bodyPr>
                  <a:lstStyle/>
                  <a:p>
                    <a:pPr>
                      <a:lnSpc>
                        <a:spcPts val="600"/>
                      </a:lnSpc>
                      <a:defRPr sz="600" b="0" i="0" u="none" strike="noStrike" kern="1200" baseline="0">
                        <a:solidFill>
                          <a:schemeClr val="tx1"/>
                        </a:solidFill>
                        <a:latin typeface="MS UI Gothic" panose="020B0600070205080204" pitchFamily="50" charset="-128"/>
                        <a:ea typeface="MS UI Gothic" panose="020B0600070205080204" pitchFamily="50" charset="-128"/>
                        <a:cs typeface="+mn-cs"/>
                      </a:defRPr>
                    </a:pPr>
                    <a:fld id="{CC053DC1-3D5F-48AB-89F4-584A16E87ED5}" type="VALU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lnSpc>
                          <a:spcPts val="600"/>
                        </a:lnSpc>
                        <a:defRPr sz="600">
                          <a:solidFill>
                            <a:schemeClr val="tx1"/>
                          </a:solidFill>
                          <a:latin typeface="MS UI Gothic" panose="020B0600070205080204" pitchFamily="50" charset="-128"/>
                          <a:ea typeface="MS UI Gothic" panose="020B0600070205080204" pitchFamily="50" charset="-128"/>
                        </a:defRPr>
                      </a:pPr>
                      <a:t>[値]</a:t>
                    </a:fld>
                    <a:endParaRPr lang="en-US" altLang="ja-JP" sz="600" b="0" dirty="0">
                      <a:latin typeface="MS UI Gothic" panose="020B0600070205080204" pitchFamily="50" charset="-128"/>
                      <a:ea typeface="MS UI Gothic" panose="020B0600070205080204" pitchFamily="50" charset="-128"/>
                    </a:endParaRPr>
                  </a:p>
                  <a:p>
                    <a:pPr>
                      <a:lnSpc>
                        <a:spcPts val="600"/>
                      </a:lnSpc>
                      <a:defRPr sz="600">
                        <a:solidFill>
                          <a:schemeClr val="tx1"/>
                        </a:solidFill>
                        <a:latin typeface="MS UI Gothic" panose="020B0600070205080204" pitchFamily="50" charset="-128"/>
                        <a:ea typeface="MS UI Gothic" panose="020B0600070205080204" pitchFamily="50" charset="-128"/>
                      </a:defRPr>
                    </a:pPr>
                    <a:r>
                      <a:rPr lang="en-US" altLang="ja-JP" sz="600" b="0" dirty="0">
                        <a:latin typeface="MS UI Gothic" panose="020B0600070205080204" pitchFamily="50" charset="-128"/>
                        <a:ea typeface="MS UI Gothic" panose="020B0600070205080204" pitchFamily="50" charset="-128"/>
                      </a:rPr>
                      <a:t>(</a:t>
                    </a:r>
                    <a:fld id="{558FE829-A108-46D2-B4CE-2B39130BBB2B}" type="CELLRANGE">
                      <a:rPr lang="en-US" altLang="ja-JP" sz="600" b="0" smtClean="0">
                        <a:latin typeface="MS UI Gothic" panose="020B0600070205080204" pitchFamily="50" charset="-128"/>
                        <a:ea typeface="MS UI Gothic" panose="020B0600070205080204" pitchFamily="50" charset="-128"/>
                      </a:rPr>
                      <a:pPr>
                        <a:lnSpc>
                          <a:spcPts val="600"/>
                        </a:lnSpc>
                        <a:defRPr sz="600">
                          <a:solidFill>
                            <a:schemeClr val="tx1"/>
                          </a:solidFill>
                          <a:latin typeface="MS UI Gothic" panose="020B0600070205080204" pitchFamily="50" charset="-128"/>
                          <a:ea typeface="MS UI Gothic" panose="020B0600070205080204" pitchFamily="50" charset="-128"/>
                        </a:defRPr>
                      </a:pPr>
                      <a:t>[CELLRANGE]</a:t>
                    </a:fld>
                    <a:r>
                      <a:rPr lang="en-US" altLang="ja-JP" sz="600" b="0" dirty="0">
                        <a:latin typeface="MS UI Gothic" panose="020B0600070205080204" pitchFamily="50" charset="-128"/>
                        <a:ea typeface="MS UI Gothic" panose="020B0600070205080204" pitchFamily="50" charset="-128"/>
                      </a:rPr>
                      <a:t>)</a:t>
                    </a:r>
                  </a:p>
                </c:rich>
              </c:tx>
              <c:spPr>
                <a:noFill/>
                <a:ln>
                  <a:noFill/>
                </a:ln>
                <a:effectLst/>
              </c:spPr>
              <c:txPr>
                <a:bodyPr rot="0" spcFirstLastPara="1" vertOverflow="ellipsis" vert="horz" wrap="square" lIns="38100" tIns="19050" rIns="38100" bIns="19050" anchor="ctr" anchorCtr="1">
                  <a:noAutofit/>
                </a:bodyPr>
                <a:lstStyle/>
                <a:p>
                  <a:pPr>
                    <a:lnSpc>
                      <a:spcPts val="600"/>
                    </a:lnSpc>
                    <a:defRPr sz="600" b="0" i="0" u="none" strike="noStrike" kern="1200" baseline="0">
                      <a:solidFill>
                        <a:schemeClr val="tx1"/>
                      </a:solidFill>
                      <a:latin typeface="MS UI Gothic" panose="020B0600070205080204" pitchFamily="50" charset="-128"/>
                      <a:ea typeface="MS UI Gothic" panose="020B0600070205080204" pitchFamily="50" charset="-128"/>
                      <a:cs typeface="+mn-cs"/>
                    </a:defRPr>
                  </a:pPr>
                  <a:endParaRPr lang="ja-JP"/>
                </a:p>
              </c:txPr>
              <c:showLegendKey val="0"/>
              <c:showVal val="1"/>
              <c:showCatName val="0"/>
              <c:showSerName val="0"/>
              <c:showPercent val="0"/>
              <c:showBubbleSize val="0"/>
              <c:separator>
</c:separator>
              <c:extLst>
                <c:ext xmlns:c15="http://schemas.microsoft.com/office/drawing/2012/chart" uri="{CE6537A1-D6FC-4f65-9D91-7224C49458BB}">
                  <c15:layout>
                    <c:manualLayout>
                      <c:w val="0.21527023272518639"/>
                      <c:h val="0.23228139154979419"/>
                    </c:manualLayout>
                  </c15:layout>
                  <c15:dlblFieldTable/>
                  <c15:showDataLabelsRange val="1"/>
                </c:ext>
                <c:ext xmlns:c16="http://schemas.microsoft.com/office/drawing/2014/chart" uri="{C3380CC4-5D6E-409C-BE32-E72D297353CC}">
                  <c16:uniqueId val="{00000007-00B7-4B24-B7DA-B4FB08E1FE04}"/>
                </c:ext>
              </c:extLst>
            </c:dLbl>
            <c:spPr>
              <a:noFill/>
              <a:ln>
                <a:noFill/>
              </a:ln>
              <a:effectLst/>
            </c:spPr>
            <c:txPr>
              <a:bodyPr rot="0" spcFirstLastPara="1" vertOverflow="ellipsis" vert="horz" wrap="square" lIns="38100" tIns="19050" rIns="38100" bIns="19050" anchor="ctr" anchorCtr="1">
                <a:spAutoFit/>
              </a:bodyPr>
              <a:lstStyle/>
              <a:p>
                <a:pPr>
                  <a:lnSpc>
                    <a:spcPts val="600"/>
                  </a:lnSpc>
                  <a:defRPr sz="600" b="0" i="0" u="none" strike="noStrike" kern="1200" baseline="0">
                    <a:solidFill>
                      <a:schemeClr val="tx1"/>
                    </a:solidFill>
                    <a:latin typeface="MS UI Gothic" panose="020B0600070205080204" pitchFamily="50" charset="-128"/>
                    <a:ea typeface="MS UI Gothic" panose="020B0600070205080204"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Sheet1!$B$1:$H$1</c:f>
              <c:strCache>
                <c:ptCount val="4"/>
                <c:pt idx="0">
                  <c:v>R元</c:v>
                </c:pt>
                <c:pt idx="1">
                  <c:v>R2</c:v>
                </c:pt>
                <c:pt idx="2">
                  <c:v>R3</c:v>
                </c:pt>
                <c:pt idx="3">
                  <c:v>R4</c:v>
                </c:pt>
              </c:strCache>
            </c:strRef>
          </c:cat>
          <c:val>
            <c:numRef>
              <c:f>Sheet1!$B$2:$H$2</c:f>
              <c:numCache>
                <c:formatCode>#,##0</c:formatCode>
                <c:ptCount val="4"/>
                <c:pt idx="0">
                  <c:v>7244</c:v>
                </c:pt>
                <c:pt idx="1">
                  <c:v>7348</c:v>
                </c:pt>
                <c:pt idx="2">
                  <c:v>7462</c:v>
                </c:pt>
                <c:pt idx="3">
                  <c:v>7573</c:v>
                </c:pt>
              </c:numCache>
            </c:numRef>
          </c:val>
          <c:extLst>
            <c:ext xmlns:c15="http://schemas.microsoft.com/office/drawing/2012/chart" uri="{02D57815-91ED-43cb-92C2-25804820EDAC}">
              <c15:datalabelsRange>
                <c15:f>Sheet1!$B$3:$I$3</c15:f>
                <c15:dlblRangeCache>
                  <c:ptCount val="5"/>
                  <c:pt idx="0">
                    <c:v>+155</c:v>
                  </c:pt>
                  <c:pt idx="1">
                    <c:v>+104</c:v>
                  </c:pt>
                  <c:pt idx="2">
                    <c:v>+114</c:v>
                  </c:pt>
                  <c:pt idx="3">
                    <c:v>+111</c:v>
                  </c:pt>
                </c15:dlblRangeCache>
              </c15:datalabelsRange>
            </c:ext>
            <c:ext xmlns:c16="http://schemas.microsoft.com/office/drawing/2014/chart" uri="{C3380CC4-5D6E-409C-BE32-E72D297353CC}">
              <c16:uniqueId val="{00000006-C2F0-47E6-B79A-E78E3347C6B2}"/>
            </c:ext>
          </c:extLst>
        </c:ser>
        <c:dLbls>
          <c:showLegendKey val="0"/>
          <c:showVal val="0"/>
          <c:showCatName val="0"/>
          <c:showSerName val="0"/>
          <c:showPercent val="0"/>
          <c:showBubbleSize val="0"/>
        </c:dLbls>
        <c:gapWidth val="150"/>
        <c:overlap val="100"/>
        <c:serLines>
          <c:spPr>
            <a:ln w="9525">
              <a:solidFill>
                <a:schemeClr val="tx1"/>
              </a:solidFill>
              <a:prstDash val="dash"/>
            </a:ln>
            <a:effectLst/>
          </c:spPr>
        </c:serLines>
        <c:axId val="1597554752"/>
        <c:axId val="1597545184"/>
      </c:barChart>
      <c:catAx>
        <c:axId val="159755475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597545184"/>
        <c:crosses val="autoZero"/>
        <c:auto val="1"/>
        <c:lblAlgn val="ctr"/>
        <c:lblOffset val="100"/>
        <c:noMultiLvlLbl val="0"/>
      </c:catAx>
      <c:valAx>
        <c:axId val="1597545184"/>
        <c:scaling>
          <c:orientation val="minMax"/>
          <c:max val="7600"/>
          <c:min val="7000"/>
        </c:scaling>
        <c:delete val="1"/>
        <c:axPos val="l"/>
        <c:numFmt formatCode="#,##0" sourceLinked="1"/>
        <c:majorTickMark val="out"/>
        <c:minorTickMark val="none"/>
        <c:tickLblPos val="nextTo"/>
        <c:crossAx val="1597554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284335234752083E-2"/>
          <c:y val="0.15447265403544913"/>
          <c:w val="0.91344010530934616"/>
          <c:h val="0.71809818687846627"/>
        </c:manualLayout>
      </c:layout>
      <c:barChart>
        <c:barDir val="col"/>
        <c:grouping val="clustered"/>
        <c:varyColors val="0"/>
        <c:ser>
          <c:idx val="0"/>
          <c:order val="0"/>
          <c:tx>
            <c:strRef>
              <c:f>Sheet1!$B$1</c:f>
              <c:strCache>
                <c:ptCount val="1"/>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Sheet1!$B$2:$B$6</c:f>
            </c:numRef>
          </c:val>
          <c:extLst>
            <c:ext xmlns:c16="http://schemas.microsoft.com/office/drawing/2014/chart" uri="{C3380CC4-5D6E-409C-BE32-E72D297353CC}">
              <c16:uniqueId val="{00000007-AD72-49C4-871D-3E5FAF84781E}"/>
            </c:ext>
          </c:extLst>
        </c:ser>
        <c:ser>
          <c:idx val="1"/>
          <c:order val="1"/>
          <c:tx>
            <c:strRef>
              <c:f>Sheet1!$C$1</c:f>
              <c:strCache>
                <c:ptCount val="1"/>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Sheet1!$C$2:$C$6</c:f>
            </c:numRef>
          </c:val>
          <c:extLst>
            <c:ext xmlns:c16="http://schemas.microsoft.com/office/drawing/2014/chart" uri="{C3380CC4-5D6E-409C-BE32-E72D297353CC}">
              <c16:uniqueId val="{00000008-AD72-49C4-871D-3E5FAF84781E}"/>
            </c:ext>
          </c:extLst>
        </c:ser>
        <c:ser>
          <c:idx val="2"/>
          <c:order val="2"/>
          <c:tx>
            <c:strRef>
              <c:f>Sheet1!$D$1</c:f>
              <c:strCache>
                <c:ptCount val="1"/>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Sheet1!$D$2:$D$6</c:f>
            </c:numRef>
          </c:val>
          <c:extLst>
            <c:ext xmlns:c16="http://schemas.microsoft.com/office/drawing/2014/chart" uri="{C3380CC4-5D6E-409C-BE32-E72D297353CC}">
              <c16:uniqueId val="{0000000D-AD72-49C4-871D-3E5FAF84781E}"/>
            </c:ext>
          </c:extLst>
        </c:ser>
        <c:ser>
          <c:idx val="3"/>
          <c:order val="3"/>
          <c:tx>
            <c:strRef>
              <c:f>Sheet1!$E$1</c:f>
              <c:strCache>
                <c:ptCount val="1"/>
              </c:strCache>
            </c:strRef>
          </c:tx>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Sheet1!$E$2:$E$6</c:f>
            </c:numRef>
          </c:val>
          <c:extLst>
            <c:ext xmlns:c16="http://schemas.microsoft.com/office/drawing/2014/chart" uri="{C3380CC4-5D6E-409C-BE32-E72D297353CC}">
              <c16:uniqueId val="{00000008-FD22-4E95-84B8-8CC14F70674E}"/>
            </c:ext>
          </c:extLst>
        </c:ser>
        <c:ser>
          <c:idx val="4"/>
          <c:order val="4"/>
          <c:tx>
            <c:strRef>
              <c:f>Sheet1!$F$1</c:f>
              <c:strCache>
                <c:ptCount val="1"/>
                <c:pt idx="0">
                  <c:v>R元</c:v>
                </c:pt>
              </c:strCache>
            </c:strRef>
          </c:tx>
          <c:spPr>
            <a:solidFill>
              <a:schemeClr val="accent4">
                <a:lumMod val="40000"/>
                <a:lumOff val="60000"/>
              </a:schemeClr>
            </a:solidFill>
            <a:ln w="9525" cap="flat" cmpd="sng" algn="ctr">
              <a:solidFill>
                <a:schemeClr val="tx1"/>
              </a:solidFill>
              <a:round/>
            </a:ln>
            <a:effectLst/>
          </c:spPr>
          <c:invertIfNegative val="0"/>
          <c:dLbls>
            <c:dLbl>
              <c:idx val="0"/>
              <c:layout>
                <c:manualLayout>
                  <c:x val="-3.7994211655709396E-2"/>
                  <c:y val="1.9879688749818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203-45ED-9733-4941E8781627}"/>
                </c:ext>
              </c:extLst>
            </c:dLbl>
            <c:dLbl>
              <c:idx val="1"/>
              <c:layout>
                <c:manualLayout>
                  <c:x val="-1.9699823296805988E-2"/>
                  <c:y val="1.9879688749818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203-45ED-9733-4941E8781627}"/>
                </c:ext>
              </c:extLst>
            </c:dLbl>
            <c:dLbl>
              <c:idx val="2"/>
              <c:layout>
                <c:manualLayout>
                  <c:x val="-1.969982329680604E-2"/>
                  <c:y val="1.9879688749818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203-45ED-9733-4941E8781627}"/>
                </c:ext>
              </c:extLst>
            </c:dLbl>
            <c:dLbl>
              <c:idx val="3"/>
              <c:layout>
                <c:manualLayout>
                  <c:x val="-1.7730818256320616E-2"/>
                  <c:y val="9.9398443749089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203-45ED-9733-4941E8781627}"/>
                </c:ext>
              </c:extLst>
            </c:dLbl>
            <c:dLbl>
              <c:idx val="4"/>
              <c:layout>
                <c:manualLayout>
                  <c:x val="-1.3789550544699113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203-45ED-9733-4941E8781627}"/>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S UI Gothic" panose="020B0600070205080204" pitchFamily="50" charset="-128"/>
                    <a:ea typeface="MS UI Gothic"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豊能･三島</c:v>
                </c:pt>
                <c:pt idx="1">
                  <c:v>大阪市</c:v>
                </c:pt>
                <c:pt idx="2">
                  <c:v>北河内</c:v>
                </c:pt>
                <c:pt idx="3">
                  <c:v>中･南河内</c:v>
                </c:pt>
                <c:pt idx="4">
                  <c:v>泉北･泉南</c:v>
                </c:pt>
              </c:strCache>
            </c:strRef>
          </c:cat>
          <c:val>
            <c:numRef>
              <c:f>Sheet1!$F$2:$F$6</c:f>
              <c:numCache>
                <c:formatCode>#,##0</c:formatCode>
                <c:ptCount val="5"/>
                <c:pt idx="0">
                  <c:v>1516</c:v>
                </c:pt>
                <c:pt idx="1">
                  <c:v>1870</c:v>
                </c:pt>
                <c:pt idx="2">
                  <c:v>1146</c:v>
                </c:pt>
                <c:pt idx="3">
                  <c:v>1334</c:v>
                </c:pt>
                <c:pt idx="4">
                  <c:v>1378</c:v>
                </c:pt>
              </c:numCache>
            </c:numRef>
          </c:val>
          <c:extLst>
            <c:ext xmlns:c16="http://schemas.microsoft.com/office/drawing/2014/chart" uri="{C3380CC4-5D6E-409C-BE32-E72D297353CC}">
              <c16:uniqueId val="{00000009-FD22-4E95-84B8-8CC14F70674E}"/>
            </c:ext>
          </c:extLst>
        </c:ser>
        <c:ser>
          <c:idx val="5"/>
          <c:order val="5"/>
          <c:tx>
            <c:strRef>
              <c:f>Sheet1!$G$1</c:f>
              <c:strCache>
                <c:ptCount val="1"/>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Sheet1!$G$2:$G$6</c:f>
            </c:numRef>
          </c:val>
          <c:extLst>
            <c:ext xmlns:c16="http://schemas.microsoft.com/office/drawing/2014/chart" uri="{C3380CC4-5D6E-409C-BE32-E72D297353CC}">
              <c16:uniqueId val="{0000000A-FD22-4E95-84B8-8CC14F70674E}"/>
            </c:ext>
          </c:extLst>
        </c:ser>
        <c:ser>
          <c:idx val="6"/>
          <c:order val="6"/>
          <c:tx>
            <c:strRef>
              <c:f>Sheet1!$H$1</c:f>
              <c:strCache>
                <c:ptCount val="1"/>
              </c:strCache>
            </c:strRef>
          </c:tx>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w="9525" cap="flat" cmpd="sng" algn="ctr">
              <a:solidFill>
                <a:schemeClr val="accent1">
                  <a:lumMod val="60000"/>
                  <a:shade val="95000"/>
                </a:schemeClr>
              </a:solidFill>
              <a:round/>
            </a:ln>
            <a:effectLst/>
          </c:spPr>
          <c:invertIfNegative val="0"/>
          <c:cat>
            <c:strRef>
              <c:f>Sheet1!$A$2:$A$6</c:f>
              <c:strCache>
                <c:ptCount val="5"/>
                <c:pt idx="0">
                  <c:v>豊能･三島</c:v>
                </c:pt>
                <c:pt idx="1">
                  <c:v>大阪市</c:v>
                </c:pt>
                <c:pt idx="2">
                  <c:v>北河内</c:v>
                </c:pt>
                <c:pt idx="3">
                  <c:v>中･南河内</c:v>
                </c:pt>
                <c:pt idx="4">
                  <c:v>泉北･泉南</c:v>
                </c:pt>
              </c:strCache>
            </c:strRef>
          </c:cat>
          <c:val>
            <c:numRef>
              <c:f>Sheet1!$H$2:$H$6</c:f>
            </c:numRef>
          </c:val>
          <c:extLst>
            <c:ext xmlns:c16="http://schemas.microsoft.com/office/drawing/2014/chart" uri="{C3380CC4-5D6E-409C-BE32-E72D297353CC}">
              <c16:uniqueId val="{0000000B-FD22-4E95-84B8-8CC14F70674E}"/>
            </c:ext>
          </c:extLst>
        </c:ser>
        <c:ser>
          <c:idx val="7"/>
          <c:order val="7"/>
          <c:tx>
            <c:strRef>
              <c:f>Sheet1!$I$1</c:f>
              <c:strCache>
                <c:ptCount val="1"/>
                <c:pt idx="0">
                  <c:v>R4</c:v>
                </c:pt>
              </c:strCache>
            </c:strRef>
          </c:tx>
          <c:spPr>
            <a:solidFill>
              <a:schemeClr val="accent4">
                <a:lumMod val="40000"/>
                <a:lumOff val="60000"/>
              </a:schemeClr>
            </a:solidFill>
            <a:ln w="9525" cap="flat" cmpd="sng" algn="ctr">
              <a:solidFill>
                <a:schemeClr val="tx1"/>
              </a:solidFill>
              <a:round/>
            </a:ln>
            <a:effectLst/>
          </c:spPr>
          <c:invertIfNegative val="0"/>
          <c:dLbls>
            <c:dLbl>
              <c:idx val="0"/>
              <c:layout>
                <c:manualLayout>
                  <c:x val="-1.1820545504213745E-2"/>
                  <c:y val="-9.9398443749090151E-3"/>
                </c:manualLayout>
              </c:layout>
              <c:tx>
                <c:rich>
                  <a:bodyPr/>
                  <a:lstStyle/>
                  <a:p>
                    <a:fld id="{C125A86C-1F0B-436E-BF0C-679C72D52F9C}"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fld id="{17636E15-AEFD-4233-ADBA-2F5CEB568E6D}"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endParaRPr lang="ja-JP" altLang="en-US"/>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1-AEBB-4DF2-9F1A-5CD2FA22CD89}"/>
                </c:ext>
              </c:extLst>
            </c:dLbl>
            <c:dLbl>
              <c:idx val="1"/>
              <c:layout>
                <c:manualLayout>
                  <c:x val="0"/>
                  <c:y val="-9.9398443749090203E-3"/>
                </c:manualLayout>
              </c:layout>
              <c:tx>
                <c:rich>
                  <a:bodyPr/>
                  <a:lstStyle/>
                  <a:p>
                    <a:fld id="{4CD77E4B-1B3D-42C8-9813-0A943B638870}"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fld id="{B6F67DC1-B3AA-4ABF-B1A3-90465DCAB55D}"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endParaRPr lang="ja-JP" altLang="en-US"/>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2-AEBB-4DF2-9F1A-5CD2FA22CD89}"/>
                </c:ext>
              </c:extLst>
            </c:dLbl>
            <c:dLbl>
              <c:idx val="2"/>
              <c:layout>
                <c:manualLayout>
                  <c:x val="5.9102727521069265E-3"/>
                  <c:y val="-2.9819533124727092E-2"/>
                </c:manualLayout>
              </c:layout>
              <c:tx>
                <c:rich>
                  <a:bodyPr/>
                  <a:lstStyle/>
                  <a:p>
                    <a:fld id="{53D0F74A-67B6-4D24-9903-5A054D7868CF}"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fld id="{9BCABAC2-5496-4A1A-9AB0-B33AE1B0F15D}"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endParaRPr lang="ja-JP" altLang="en-US"/>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3-AEBB-4DF2-9F1A-5CD2FA22CD89}"/>
                </c:ext>
              </c:extLst>
            </c:dLbl>
            <c:dLbl>
              <c:idx val="3"/>
              <c:layout>
                <c:manualLayout>
                  <c:x val="1.1820545504213745E-2"/>
                  <c:y val="-3.9759377499636109E-2"/>
                </c:manualLayout>
              </c:layout>
              <c:tx>
                <c:rich>
                  <a:bodyPr/>
                  <a:lstStyle/>
                  <a:p>
                    <a:fld id="{853369D9-C719-4C54-8458-ECA68B269561}"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fld id="{FF0427CB-4927-472E-B6E4-9EBFE7E1BBEF}"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endParaRPr lang="ja-JP" altLang="en-US"/>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4-AEBB-4DF2-9F1A-5CD2FA22CD89}"/>
                </c:ext>
              </c:extLst>
            </c:dLbl>
            <c:dLbl>
              <c:idx val="4"/>
              <c:layout>
                <c:manualLayout>
                  <c:x val="2.3641091008427383E-2"/>
                  <c:y val="1.987968874981803E-2"/>
                </c:manualLayout>
              </c:layout>
              <c:tx>
                <c:rich>
                  <a:bodyPr/>
                  <a:lstStyle/>
                  <a:p>
                    <a:fld id="{927105EA-8DCD-4C5C-BCEC-BB8DBD176509}" type="VALUE">
                      <a:rPr lang="en-US" altLang="ja-JP" sz="600" b="0" smtClean="0">
                        <a:latin typeface="MS UI Gothic" panose="020B0600070205080204" pitchFamily="50" charset="-128"/>
                        <a:ea typeface="MS UI Gothic" panose="020B0600070205080204" pitchFamily="50" charset="-128"/>
                      </a:rPr>
                      <a:pPr/>
                      <a:t>[値]</a:t>
                    </a:fld>
                    <a:endParaRPr lang="en-US" altLang="ja-JP" sz="600" b="0" dirty="0">
                      <a:latin typeface="MS UI Gothic" panose="020B0600070205080204" pitchFamily="50" charset="-128"/>
                      <a:ea typeface="MS UI Gothic" panose="020B0600070205080204" pitchFamily="50" charset="-128"/>
                    </a:endParaRPr>
                  </a:p>
                  <a:p>
                    <a:fld id="{8AF64AE0-5246-4664-B01E-C1D20D7DC23F}" type="CELLRANGE">
                      <a:rPr lang="en-US" altLang="ja-JP" sz="600" b="0" i="0" u="none" strike="noStrike" kern="1200" baseline="0" smtClean="0">
                        <a:solidFill>
                          <a:prstClr val="black"/>
                        </a:solidFill>
                        <a:latin typeface="MS UI Gothic" panose="020B0600070205080204" pitchFamily="50" charset="-128"/>
                        <a:ea typeface="MS UI Gothic" panose="020B0600070205080204" pitchFamily="50" charset="-128"/>
                      </a:rPr>
                      <a:pPr/>
                      <a:t>[CELLRANGE]</a:t>
                    </a:fld>
                    <a:endParaRPr lang="ja-JP" altLang="en-US"/>
                  </a:p>
                </c:rich>
              </c:tx>
              <c:showLegendKey val="0"/>
              <c:showVal val="1"/>
              <c:showCatName val="0"/>
              <c:showSerName val="0"/>
              <c:showPercent val="0"/>
              <c:showBubbleSize val="0"/>
              <c:separator>
</c:separator>
              <c:extLst>
                <c:ext xmlns:c15="http://schemas.microsoft.com/office/drawing/2012/chart" uri="{CE6537A1-D6FC-4f65-9D91-7224C49458BB}">
                  <c15:layout/>
                  <c15:dlblFieldTable/>
                  <c15:showDataLabelsRange val="1"/>
                </c:ext>
                <c:ext xmlns:c16="http://schemas.microsoft.com/office/drawing/2014/chart" uri="{C3380CC4-5D6E-409C-BE32-E72D297353CC}">
                  <c16:uniqueId val="{00000005-AEBB-4DF2-9F1A-5CD2FA22CD89}"/>
                </c:ext>
              </c:extLst>
            </c:dLbl>
            <c:spPr>
              <a:noFill/>
              <a:ln>
                <a:noFill/>
              </a:ln>
              <a:effectLst/>
            </c:spPr>
            <c:txPr>
              <a:bodyPr rot="0" spcFirstLastPara="1" vertOverflow="ellipsis" vert="horz" wrap="square" lIns="38100" tIns="19050" rIns="38100" bIns="19050" anchor="ctr" anchorCtr="1">
                <a:spAutoFit/>
              </a:bodyPr>
              <a:lstStyle/>
              <a:p>
                <a:pPr>
                  <a:lnSpc>
                    <a:spcPts val="600"/>
                  </a:lnSpc>
                  <a:defRPr sz="600" b="0" i="0" u="none" strike="noStrike" kern="1200" baseline="0">
                    <a:solidFill>
                      <a:schemeClr val="tx1"/>
                    </a:solidFill>
                    <a:latin typeface="MS UI Gothic" panose="020B0600070205080204" pitchFamily="50" charset="-128"/>
                    <a:ea typeface="MS UI Gothic" panose="020B0600070205080204"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Sheet1!$A$2:$A$6</c:f>
              <c:strCache>
                <c:ptCount val="5"/>
                <c:pt idx="0">
                  <c:v>豊能･三島</c:v>
                </c:pt>
                <c:pt idx="1">
                  <c:v>大阪市</c:v>
                </c:pt>
                <c:pt idx="2">
                  <c:v>北河内</c:v>
                </c:pt>
                <c:pt idx="3">
                  <c:v>中･南河内</c:v>
                </c:pt>
                <c:pt idx="4">
                  <c:v>泉北･泉南</c:v>
                </c:pt>
              </c:strCache>
            </c:strRef>
          </c:cat>
          <c:val>
            <c:numRef>
              <c:f>Sheet1!$I$2:$I$6</c:f>
              <c:numCache>
                <c:formatCode>#,##0</c:formatCode>
                <c:ptCount val="5"/>
                <c:pt idx="0">
                  <c:v>1666</c:v>
                </c:pt>
                <c:pt idx="1">
                  <c:v>2029</c:v>
                </c:pt>
                <c:pt idx="2">
                  <c:v>1177</c:v>
                </c:pt>
                <c:pt idx="3">
                  <c:v>1374</c:v>
                </c:pt>
                <c:pt idx="4">
                  <c:v>1327</c:v>
                </c:pt>
              </c:numCache>
            </c:numRef>
          </c:val>
          <c:extLst>
            <c:ext xmlns:c15="http://schemas.microsoft.com/office/drawing/2012/chart" uri="{02D57815-91ED-43cb-92C2-25804820EDAC}">
              <c15:datalabelsRange>
                <c15:f>Sheet1!$I$7:$I$11</c15:f>
                <c15:dlblRangeCache>
                  <c:ptCount val="5"/>
                  <c:pt idx="0">
                    <c:v>(+150)</c:v>
                  </c:pt>
                  <c:pt idx="1">
                    <c:v>(+159)</c:v>
                  </c:pt>
                  <c:pt idx="2">
                    <c:v>(+31)</c:v>
                  </c:pt>
                  <c:pt idx="3">
                    <c:v>(+40)</c:v>
                  </c:pt>
                  <c:pt idx="4">
                    <c:v>(▲51)</c:v>
                  </c:pt>
                </c15:dlblRangeCache>
              </c15:datalabelsRange>
            </c:ext>
            <c:ext xmlns:c16="http://schemas.microsoft.com/office/drawing/2014/chart" uri="{C3380CC4-5D6E-409C-BE32-E72D297353CC}">
              <c16:uniqueId val="{0000000C-FD22-4E95-84B8-8CC14F70674E}"/>
            </c:ext>
          </c:extLst>
        </c:ser>
        <c:dLbls>
          <c:showLegendKey val="0"/>
          <c:showVal val="0"/>
          <c:showCatName val="0"/>
          <c:showSerName val="0"/>
          <c:showPercent val="0"/>
          <c:showBubbleSize val="0"/>
        </c:dLbls>
        <c:gapWidth val="171"/>
        <c:overlap val="-37"/>
        <c:axId val="1597554752"/>
        <c:axId val="1597545184"/>
      </c:barChart>
      <c:catAx>
        <c:axId val="15975547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1597545184"/>
        <c:crosses val="autoZero"/>
        <c:auto val="1"/>
        <c:lblAlgn val="ctr"/>
        <c:lblOffset val="100"/>
        <c:noMultiLvlLbl val="0"/>
      </c:catAx>
      <c:valAx>
        <c:axId val="1597545184"/>
        <c:scaling>
          <c:orientation val="minMax"/>
          <c:max val="2300"/>
          <c:min val="0"/>
        </c:scaling>
        <c:delete val="1"/>
        <c:axPos val="l"/>
        <c:numFmt formatCode="#,##0" sourceLinked="1"/>
        <c:majorTickMark val="out"/>
        <c:minorTickMark val="none"/>
        <c:tickLblPos val="nextTo"/>
        <c:crossAx val="1597554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1">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3DA6AF1-6F51-4846-B2CC-93976BD1E5FA}"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C67B96-C4C5-4A61-BE04-A26129427D44}" type="slidenum">
              <a:rPr kumimoji="1" lang="ja-JP" altLang="en-US" smtClean="0"/>
              <a:t>‹#›</a:t>
            </a:fld>
            <a:endParaRPr kumimoji="1" lang="ja-JP" altLang="en-US"/>
          </a:p>
        </p:txBody>
      </p:sp>
    </p:spTree>
    <p:extLst>
      <p:ext uri="{BB962C8B-B14F-4D97-AF65-F5344CB8AC3E}">
        <p14:creationId xmlns:p14="http://schemas.microsoft.com/office/powerpoint/2010/main" val="362211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C67B96-C4C5-4A61-BE04-A26129427D44}" type="slidenum">
              <a:rPr kumimoji="1" lang="ja-JP" altLang="en-US" smtClean="0"/>
              <a:t>2</a:t>
            </a:fld>
            <a:endParaRPr kumimoji="1" lang="ja-JP" altLang="en-US"/>
          </a:p>
        </p:txBody>
      </p:sp>
    </p:spTree>
    <p:extLst>
      <p:ext uri="{BB962C8B-B14F-4D97-AF65-F5344CB8AC3E}">
        <p14:creationId xmlns:p14="http://schemas.microsoft.com/office/powerpoint/2010/main" val="1681596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685354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80303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3"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3033430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1726693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3"/>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155811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3742848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6"/>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6"/>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69817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3955989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2160610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193303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8A8C15-F53E-46E4-A688-1CD90D0627B8}" type="datetimeFigureOut">
              <a:rPr kumimoji="1" lang="ja-JP" altLang="en-US" smtClean="0"/>
              <a:t>2023/1/27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3153315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9"/>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4"/>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8A8C15-F53E-46E4-A688-1CD90D0627B8}" type="datetimeFigureOut">
              <a:rPr kumimoji="1" lang="ja-JP" altLang="en-US" smtClean="0"/>
              <a:t>2023/1/27</a:t>
            </a:fld>
            <a:endParaRPr kumimoji="1" lang="ja-JP" altLang="en-US"/>
          </a:p>
        </p:txBody>
      </p:sp>
      <p:sp>
        <p:nvSpPr>
          <p:cNvPr id="5" name="Footer Placeholder 4"/>
          <p:cNvSpPr>
            <a:spLocks noGrp="1"/>
          </p:cNvSpPr>
          <p:nvPr>
            <p:ph type="ftr" sz="quarter" idx="3"/>
          </p:nvPr>
        </p:nvSpPr>
        <p:spPr>
          <a:xfrm>
            <a:off x="3028951" y="6356354"/>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4"/>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9A128-7E9C-4F92-860E-20549CD2B388}" type="slidenum">
              <a:rPr kumimoji="1" lang="ja-JP" altLang="en-US" smtClean="0"/>
              <a:t>‹#›</a:t>
            </a:fld>
            <a:endParaRPr kumimoji="1" lang="ja-JP" altLang="en-US"/>
          </a:p>
        </p:txBody>
      </p:sp>
    </p:spTree>
    <p:extLst>
      <p:ext uri="{BB962C8B-B14F-4D97-AF65-F5344CB8AC3E}">
        <p14:creationId xmlns:p14="http://schemas.microsoft.com/office/powerpoint/2010/main" val="25038950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9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9B52BA44-157E-4B39-B82C-556ACD34FD6F}"/>
              </a:ext>
            </a:extLst>
          </p:cNvPr>
          <p:cNvSpPr/>
          <p:nvPr/>
        </p:nvSpPr>
        <p:spPr>
          <a:xfrm>
            <a:off x="4589331" y="443771"/>
            <a:ext cx="4519396" cy="6374626"/>
          </a:xfrm>
          <a:prstGeom prst="rect">
            <a:avLst/>
          </a:prstGeom>
          <a:noFill/>
          <a:ln w="158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445"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47739" y="5521"/>
            <a:ext cx="9052769" cy="288000"/>
          </a:xfrm>
          <a:prstGeom prst="rect">
            <a:avLst/>
          </a:prstGeom>
          <a:solidFill>
            <a:schemeClr val="accent5"/>
          </a:solidFill>
          <a:ln/>
        </p:spPr>
        <p:style>
          <a:lnRef idx="0">
            <a:schemeClr val="accent1"/>
          </a:lnRef>
          <a:fillRef idx="3">
            <a:schemeClr val="accent1"/>
          </a:fillRef>
          <a:effectRef idx="3">
            <a:schemeClr val="accent1"/>
          </a:effectRef>
          <a:fontRef idx="minor">
            <a:schemeClr val="lt1"/>
          </a:fontRef>
        </p:style>
        <p:txBody>
          <a:bodyPr wrap="square" lIns="0" tIns="26703" rIns="0" bIns="0" rtlCol="0" anchor="ctr" anchorCtr="0"/>
          <a:lstStyle/>
          <a:p>
            <a:r>
              <a:rPr lang="ja-JP" altLang="en-US" sz="1429" b="1" dirty="0">
                <a:solidFill>
                  <a:srgbClr val="FFFFFF"/>
                </a:solidFill>
                <a:effectLst>
                  <a:outerShdw blurRad="50800" dist="38100" dir="2700000" algn="tl">
                    <a:srgbClr val="000000">
                      <a:alpha val="40000"/>
                    </a:srgbClr>
                  </a:outerShdw>
                </a:effectLst>
                <a:latin typeface="Meiryo UI" panose="020B0604030504040204" pitchFamily="50" charset="-128"/>
                <a:ea typeface="Meiryo UI" panose="020B0604030504040204" pitchFamily="50" charset="-128"/>
                <a:cs typeface="Times New Roman" panose="02020603050405020304" pitchFamily="18" charset="0"/>
              </a:rPr>
              <a:t> 知的</a:t>
            </a:r>
            <a:r>
              <a:rPr lang="ja-JP" altLang="en-US" sz="1429" b="1" dirty="0" err="1">
                <a:solidFill>
                  <a:srgbClr val="FFFFFF"/>
                </a:solidFill>
                <a:effectLst>
                  <a:outerShdw blurRad="50800" dist="38100" dir="2700000" algn="tl">
                    <a:srgbClr val="000000">
                      <a:alpha val="40000"/>
                    </a:srgbClr>
                  </a:outerShdw>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429" b="1" dirty="0">
                <a:solidFill>
                  <a:srgbClr val="FFFFFF"/>
                </a:solidFill>
                <a:effectLst>
                  <a:outerShdw blurRad="50800" dist="38100" dir="2700000" algn="tl">
                    <a:srgbClr val="000000">
                      <a:alpha val="40000"/>
                    </a:srgbClr>
                  </a:outerShdw>
                </a:effectLst>
                <a:latin typeface="Meiryo UI" panose="020B0604030504040204" pitchFamily="50" charset="-128"/>
                <a:ea typeface="Meiryo UI" panose="020B0604030504040204" pitchFamily="50" charset="-128"/>
                <a:cs typeface="Times New Roman" panose="02020603050405020304" pitchFamily="18" charset="0"/>
              </a:rPr>
              <a:t>支援学校新校整備事業費</a:t>
            </a:r>
            <a:r>
              <a:rPr lang="ja-JP" altLang="en-US" sz="1000" b="1" dirty="0">
                <a:solidFill>
                  <a:srgbClr val="FFFFFF"/>
                </a:solidFill>
                <a:effectLst>
                  <a:outerShdw blurRad="50800" dist="38100" dir="2700000" algn="tl">
                    <a:srgbClr val="000000">
                      <a:alpha val="40000"/>
                    </a:srgbClr>
                  </a:outerShdw>
                </a:effectLst>
                <a:latin typeface="Meiryo UI" panose="020B0604030504040204" pitchFamily="50" charset="-128"/>
                <a:ea typeface="Meiryo UI" panose="020B0604030504040204" pitchFamily="50" charset="-128"/>
                <a:cs typeface="Times New Roman" panose="02020603050405020304" pitchFamily="18" charset="0"/>
              </a:rPr>
              <a:t>～知的障がい支援学校等における教室不足の解消等について～</a:t>
            </a:r>
            <a:endParaRPr lang="en-US" altLang="ja-JP" sz="1000" b="1" dirty="0">
              <a:solidFill>
                <a:srgbClr val="FFFFFF"/>
              </a:solidFill>
              <a:effectLst>
                <a:outerShdw blurRad="50800" dist="38100" dir="2700000" algn="tl">
                  <a:srgbClr val="000000">
                    <a:alpha val="40000"/>
                  </a:srgbClr>
                </a:outerShdw>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55">
            <a:extLst>
              <a:ext uri="{FF2B5EF4-FFF2-40B4-BE49-F238E27FC236}">
                <a16:creationId xmlns:a16="http://schemas.microsoft.com/office/drawing/2014/main" id="{23215386-69E4-4AC2-AC65-2D4F05FF0B63}"/>
              </a:ext>
            </a:extLst>
          </p:cNvPr>
          <p:cNvSpPr/>
          <p:nvPr/>
        </p:nvSpPr>
        <p:spPr>
          <a:xfrm>
            <a:off x="4582677" y="364497"/>
            <a:ext cx="4212000" cy="180000"/>
          </a:xfrm>
          <a:prstGeom prst="roundRect">
            <a:avLst/>
          </a:prstGeom>
          <a:solidFill>
            <a:srgbClr val="669900"/>
          </a:solidFill>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900" b="1" dirty="0">
                <a:solidFill>
                  <a:schemeClr val="bg1"/>
                </a:solidFill>
                <a:latin typeface="Meiryo UI" panose="020B0604030504040204" pitchFamily="50" charset="-128"/>
                <a:ea typeface="Meiryo UI" panose="020B0604030504040204" pitchFamily="50" charset="-128"/>
              </a:rPr>
              <a:t>2</a:t>
            </a:r>
            <a:r>
              <a:rPr kumimoji="1" lang="ja-JP" altLang="en-US" sz="900" b="1" dirty="0">
                <a:solidFill>
                  <a:schemeClr val="bg1"/>
                </a:solidFill>
                <a:latin typeface="Meiryo UI" panose="020B0604030504040204" pitchFamily="50" charset="-128"/>
                <a:ea typeface="Meiryo UI" panose="020B0604030504040204" pitchFamily="50" charset="-128"/>
              </a:rPr>
              <a:t>　教室不足の解消等に向けた今後の対応～全体の整備計画について～　</a:t>
            </a:r>
          </a:p>
        </p:txBody>
      </p:sp>
      <p:sp>
        <p:nvSpPr>
          <p:cNvPr id="23" name="正方形/長方形 22">
            <a:extLst>
              <a:ext uri="{FF2B5EF4-FFF2-40B4-BE49-F238E27FC236}">
                <a16:creationId xmlns:a16="http://schemas.microsoft.com/office/drawing/2014/main" id="{9B52BA44-157E-4B39-B82C-556ACD34FD6F}"/>
              </a:ext>
            </a:extLst>
          </p:cNvPr>
          <p:cNvSpPr/>
          <p:nvPr/>
        </p:nvSpPr>
        <p:spPr>
          <a:xfrm>
            <a:off x="56377" y="443771"/>
            <a:ext cx="4500000" cy="6374626"/>
          </a:xfrm>
          <a:prstGeom prst="rect">
            <a:avLst/>
          </a:prstGeom>
          <a:noFill/>
          <a:ln w="158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761" dirty="0">
              <a:solidFill>
                <a:schemeClr val="tx1"/>
              </a:solidFill>
              <a:latin typeface="Meiryo UI" panose="020B0604030504040204" pitchFamily="50" charset="-128"/>
              <a:ea typeface="Meiryo UI" panose="020B0604030504040204" pitchFamily="50" charset="-128"/>
            </a:endParaRPr>
          </a:p>
        </p:txBody>
      </p:sp>
      <p:sp>
        <p:nvSpPr>
          <p:cNvPr id="25" name="角丸四角形 55">
            <a:extLst>
              <a:ext uri="{FF2B5EF4-FFF2-40B4-BE49-F238E27FC236}">
                <a16:creationId xmlns:a16="http://schemas.microsoft.com/office/drawing/2014/main" id="{23215386-69E4-4AC2-AC65-2D4F05FF0B63}"/>
              </a:ext>
            </a:extLst>
          </p:cNvPr>
          <p:cNvSpPr/>
          <p:nvPr/>
        </p:nvSpPr>
        <p:spPr>
          <a:xfrm>
            <a:off x="47739" y="361564"/>
            <a:ext cx="4211795" cy="180000"/>
          </a:xfrm>
          <a:prstGeom prst="roundRect">
            <a:avLst/>
          </a:prstGeom>
          <a:solidFill>
            <a:srgbClr val="669900"/>
          </a:solidFill>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900" b="1" dirty="0">
                <a:solidFill>
                  <a:schemeClr val="bg1"/>
                </a:solidFill>
                <a:latin typeface="Meiryo UI" panose="020B0604030504040204" pitchFamily="50" charset="-128"/>
                <a:ea typeface="Meiryo UI" panose="020B0604030504040204" pitchFamily="50" charset="-128"/>
              </a:rPr>
              <a:t>１　設置基準への不適合や教室不足の解消のための調査検討の結果 </a:t>
            </a: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概要</a:t>
            </a:r>
            <a:r>
              <a:rPr kumimoji="1" lang="en-US" altLang="ja-JP" sz="900" b="1" dirty="0">
                <a:solidFill>
                  <a:schemeClr val="bg1"/>
                </a:solidFill>
                <a:latin typeface="Meiryo UI" panose="020B0604030504040204" pitchFamily="50" charset="-128"/>
                <a:ea typeface="Meiryo UI" panose="020B0604030504040204" pitchFamily="50" charset="-128"/>
              </a:rPr>
              <a:t>》</a:t>
            </a:r>
          </a:p>
        </p:txBody>
      </p:sp>
      <p:sp>
        <p:nvSpPr>
          <p:cNvPr id="31" name="タイトル 1"/>
          <p:cNvSpPr txBox="1">
            <a:spLocks/>
          </p:cNvSpPr>
          <p:nvPr/>
        </p:nvSpPr>
        <p:spPr>
          <a:xfrm>
            <a:off x="4624687" y="598306"/>
            <a:ext cx="4450856" cy="468000"/>
          </a:xfrm>
          <a:prstGeom prst="rect">
            <a:avLst/>
          </a:prstGeom>
          <a:solidFill>
            <a:schemeClr val="bg1"/>
          </a:solidFill>
          <a:ln w="6350">
            <a:solidFill>
              <a:schemeClr val="tx1"/>
            </a:solidFill>
            <a:prstDash val="solid"/>
          </a:ln>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800"/>
              </a:lnSpc>
            </a:pPr>
            <a:r>
              <a:rPr lang="en-US" altLang="ja-JP" sz="800" b="1" dirty="0">
                <a:latin typeface="BIZ UDPゴシック" panose="020B0400000000000000" pitchFamily="50" charset="-128"/>
                <a:ea typeface="BIZ UDPゴシック" panose="020B0400000000000000" pitchFamily="50" charset="-128"/>
              </a:rPr>
              <a:t>【</a:t>
            </a:r>
            <a:r>
              <a:rPr lang="ja-JP" altLang="en-US" sz="800" b="1" dirty="0">
                <a:latin typeface="BIZ UDPゴシック" panose="020B0400000000000000" pitchFamily="50" charset="-128"/>
                <a:ea typeface="BIZ UDPゴシック" panose="020B0400000000000000" pitchFamily="50" charset="-128"/>
              </a:rPr>
              <a:t>基本的な考え方</a:t>
            </a:r>
            <a:r>
              <a:rPr lang="en-US" altLang="ja-JP" sz="800" b="1" dirty="0">
                <a:latin typeface="BIZ UDPゴシック" panose="020B0400000000000000" pitchFamily="50" charset="-128"/>
                <a:ea typeface="BIZ UDPゴシック" panose="020B0400000000000000" pitchFamily="50" charset="-128"/>
              </a:rPr>
              <a:t>】</a:t>
            </a:r>
          </a:p>
          <a:p>
            <a:pPr algn="l">
              <a:lnSpc>
                <a:spcPts val="800"/>
              </a:lnSpc>
            </a:pPr>
            <a:r>
              <a:rPr lang="ja-JP" altLang="en-US" sz="800" dirty="0">
                <a:latin typeface="BIZ UDPゴシック" panose="020B0400000000000000" pitchFamily="50" charset="-128"/>
                <a:ea typeface="BIZ UDPゴシック" panose="020B0400000000000000" pitchFamily="50" charset="-128"/>
              </a:rPr>
              <a:t>　</a:t>
            </a:r>
            <a:r>
              <a:rPr lang="ja-JP" altLang="en-US" sz="700" dirty="0">
                <a:latin typeface="BIZ UDPゴシック" panose="020B0400000000000000" pitchFamily="50" charset="-128"/>
                <a:ea typeface="BIZ UDPゴシック" panose="020B0400000000000000" pitchFamily="50" charset="-128"/>
              </a:rPr>
              <a:t>在籍者数の増加が見込まれる地域を中心に、国の「特別支援学校設置基準」に定められた</a:t>
            </a:r>
            <a:r>
              <a:rPr lang="ja-JP" altLang="en-US" sz="700" b="1" u="sng" dirty="0">
                <a:latin typeface="BIZ UDPゴシック" panose="020B0400000000000000" pitchFamily="50" charset="-128"/>
                <a:ea typeface="BIZ UDPゴシック" panose="020B0400000000000000" pitchFamily="50" charset="-128"/>
              </a:rPr>
              <a:t>校舎面積基準、学級編制基準への不適合の解消を優先</a:t>
            </a:r>
            <a:r>
              <a:rPr lang="ja-JP" altLang="en-US" sz="700" b="1" dirty="0">
                <a:latin typeface="BIZ UDPゴシック" panose="020B0400000000000000" pitchFamily="50" charset="-128"/>
                <a:ea typeface="BIZ UDPゴシック" panose="020B0400000000000000" pitchFamily="50" charset="-128"/>
              </a:rPr>
              <a:t>し</a:t>
            </a:r>
            <a:r>
              <a:rPr lang="ja-JP" altLang="en-US" sz="700" dirty="0">
                <a:latin typeface="BIZ UDPゴシック" panose="020B0400000000000000" pitchFamily="50" charset="-128"/>
                <a:ea typeface="BIZ UDPゴシック" panose="020B0400000000000000" pitchFamily="50" charset="-128"/>
              </a:rPr>
              <a:t>、今後</a:t>
            </a:r>
            <a:r>
              <a:rPr lang="en-US" altLang="ja-JP" sz="700" dirty="0">
                <a:latin typeface="BIZ UDPゴシック" panose="020B0400000000000000" pitchFamily="50" charset="-128"/>
                <a:ea typeface="BIZ UDPゴシック" panose="020B0400000000000000" pitchFamily="50" charset="-128"/>
              </a:rPr>
              <a:t>10</a:t>
            </a:r>
            <a:r>
              <a:rPr lang="ja-JP" altLang="en-US" sz="700" dirty="0">
                <a:latin typeface="BIZ UDPゴシック" panose="020B0400000000000000" pitchFamily="50" charset="-128"/>
                <a:ea typeface="BIZ UDPゴシック" panose="020B0400000000000000" pitchFamily="50" charset="-128"/>
              </a:rPr>
              <a:t>年以内で、できるだけ早期に教室不足を解消できるよう対応を進めていく。</a:t>
            </a:r>
          </a:p>
        </p:txBody>
      </p:sp>
      <p:sp>
        <p:nvSpPr>
          <p:cNvPr id="47" name="角丸四角形 46"/>
          <p:cNvSpPr/>
          <p:nvPr/>
        </p:nvSpPr>
        <p:spPr>
          <a:xfrm>
            <a:off x="80173" y="672506"/>
            <a:ext cx="4431943" cy="1051557"/>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pPr marL="171450" indent="-171450">
              <a:lnSpc>
                <a:spcPts val="1000"/>
              </a:lnSpc>
              <a:buFont typeface="Wingdings" panose="05000000000000000000" pitchFamily="2" charset="2"/>
              <a:buChar char="Ø"/>
            </a:pPr>
            <a:r>
              <a:rPr lang="ja-JP" altLang="en-US" sz="900" b="1" dirty="0">
                <a:latin typeface="BIZ UDPゴシック" panose="020B0400000000000000" pitchFamily="50" charset="-128"/>
                <a:ea typeface="BIZ UDPゴシック" panose="020B0400000000000000" pitchFamily="50" charset="-128"/>
              </a:rPr>
              <a:t>「特別支援学校設置基準</a:t>
            </a:r>
            <a:r>
              <a:rPr lang="ja-JP" altLang="en-US" sz="800" b="1"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a:t>
            </a:r>
            <a:r>
              <a:rPr lang="en-US" altLang="ja-JP" sz="800" dirty="0">
                <a:latin typeface="BIZ UDPゴシック" panose="020B0400000000000000" pitchFamily="50" charset="-128"/>
                <a:ea typeface="BIZ UDPゴシック" panose="020B0400000000000000" pitchFamily="50" charset="-128"/>
              </a:rPr>
              <a:t>R3</a:t>
            </a:r>
            <a:r>
              <a:rPr lang="ja-JP" altLang="en-US" sz="800" dirty="0">
                <a:latin typeface="BIZ UDPゴシック" panose="020B0400000000000000" pitchFamily="50" charset="-128"/>
                <a:ea typeface="BIZ UDPゴシック" panose="020B0400000000000000" pitchFamily="50" charset="-128"/>
              </a:rPr>
              <a:t>年９月制定）⇒令和５年４月１日全面施行</a:t>
            </a:r>
            <a:endParaRPr lang="en-US" altLang="ja-JP" sz="800" dirty="0">
              <a:latin typeface="BIZ UDPゴシック" panose="020B0400000000000000" pitchFamily="50" charset="-128"/>
              <a:ea typeface="BIZ UDPゴシック" panose="020B0400000000000000" pitchFamily="50" charset="-128"/>
            </a:endParaRPr>
          </a:p>
          <a:p>
            <a:pPr>
              <a:lnSpc>
                <a:spcPts val="1000"/>
              </a:lnSpc>
            </a:pPr>
            <a:r>
              <a:rPr lang="ja-JP" altLang="en-US" sz="800" dirty="0">
                <a:latin typeface="BIZ UDPゴシック" panose="020B0400000000000000" pitchFamily="50" charset="-128"/>
                <a:ea typeface="BIZ UDPゴシック" panose="020B0400000000000000" pitchFamily="50" charset="-128"/>
              </a:rPr>
              <a:t>　　　</a:t>
            </a:r>
            <a:endParaRPr lang="en-US" altLang="ja-JP" sz="600" dirty="0">
              <a:latin typeface="BIZ UDPゴシック" panose="020B0400000000000000" pitchFamily="50" charset="-128"/>
              <a:ea typeface="BIZ UDPゴシック" panose="020B0400000000000000" pitchFamily="50" charset="-128"/>
            </a:endParaRPr>
          </a:p>
          <a:p>
            <a:pPr>
              <a:lnSpc>
                <a:spcPts val="1200"/>
              </a:lnSpc>
            </a:pPr>
            <a:r>
              <a:rPr lang="ja-JP" altLang="en-US" sz="800" dirty="0">
                <a:latin typeface="BIZ UDPゴシック" panose="020B0400000000000000" pitchFamily="50" charset="-128"/>
                <a:ea typeface="BIZ UDPゴシック" panose="020B0400000000000000" pitchFamily="50" charset="-128"/>
              </a:rPr>
              <a:t>　　</a:t>
            </a:r>
            <a:endParaRPr lang="en-US" altLang="ja-JP" sz="800" dirty="0">
              <a:latin typeface="BIZ UDPゴシック" panose="020B0400000000000000" pitchFamily="50" charset="-128"/>
              <a:ea typeface="BIZ UDPゴシック" panose="020B0400000000000000" pitchFamily="50" charset="-128"/>
            </a:endParaRPr>
          </a:p>
          <a:p>
            <a:pPr>
              <a:lnSpc>
                <a:spcPts val="1000"/>
              </a:lnSpc>
            </a:pPr>
            <a:r>
              <a:rPr lang="ja-JP" altLang="en-US" sz="800" dirty="0">
                <a:latin typeface="BIZ UDPゴシック" panose="020B0400000000000000" pitchFamily="50" charset="-128"/>
                <a:ea typeface="BIZ UDPゴシック" panose="020B0400000000000000" pitchFamily="50" charset="-128"/>
              </a:rPr>
              <a:t>　　　</a:t>
            </a:r>
            <a:endParaRPr lang="en-US" altLang="ja-JP" sz="800" dirty="0">
              <a:latin typeface="BIZ UDPゴシック" panose="020B0400000000000000" pitchFamily="50" charset="-128"/>
              <a:ea typeface="BIZ UDPゴシック" panose="020B0400000000000000" pitchFamily="50" charset="-128"/>
            </a:endParaRPr>
          </a:p>
          <a:p>
            <a:pPr>
              <a:lnSpc>
                <a:spcPts val="1200"/>
              </a:lnSpc>
            </a:pPr>
            <a:r>
              <a:rPr lang="ja-JP" altLang="en-US" sz="800" dirty="0">
                <a:latin typeface="BIZ UDPゴシック" panose="020B0400000000000000" pitchFamily="50" charset="-128"/>
                <a:ea typeface="BIZ UDPゴシック" panose="020B0400000000000000" pitchFamily="50" charset="-128"/>
              </a:rPr>
              <a:t>　　　・校舎面積基準　：在籍者数に応じた必要な面積（在籍者数や障がいの状況により変動）</a:t>
            </a:r>
          </a:p>
          <a:p>
            <a:pPr>
              <a:lnSpc>
                <a:spcPts val="1200"/>
              </a:lnSpc>
            </a:pPr>
            <a:r>
              <a:rPr lang="ja-JP" altLang="en-US" sz="800" dirty="0">
                <a:latin typeface="BIZ UDPゴシック" panose="020B0400000000000000" pitchFamily="50" charset="-128"/>
                <a:ea typeface="BIZ UDPゴシック" panose="020B0400000000000000" pitchFamily="50" charset="-128"/>
              </a:rPr>
              <a:t>　　　・学級編制基準　：１学級の児童生徒数（小学部・中学部 ６人以下、高等部８人以下）</a:t>
            </a:r>
            <a:endParaRPr lang="en-US" altLang="ja-JP" sz="800" dirty="0">
              <a:latin typeface="BIZ UDPゴシック" panose="020B0400000000000000" pitchFamily="50" charset="-128"/>
              <a:ea typeface="BIZ UDPゴシック" panose="020B0400000000000000" pitchFamily="50" charset="-128"/>
            </a:endParaRPr>
          </a:p>
          <a:p>
            <a:pPr>
              <a:lnSpc>
                <a:spcPts val="800"/>
              </a:lnSpc>
            </a:pPr>
            <a:r>
              <a:rPr lang="ja-JP" altLang="en-US" sz="800" dirty="0">
                <a:latin typeface="BIZ UDPゴシック" panose="020B0400000000000000" pitchFamily="50" charset="-128"/>
                <a:ea typeface="BIZ UDPゴシック" panose="020B0400000000000000" pitchFamily="50" charset="-128"/>
              </a:rPr>
              <a:t>　　　　　</a:t>
            </a:r>
            <a:r>
              <a:rPr lang="ja-JP" altLang="en-US" sz="600" dirty="0">
                <a:latin typeface="BIZ UDPゴシック" panose="020B0400000000000000" pitchFamily="50" charset="-128"/>
                <a:ea typeface="BIZ UDPゴシック" panose="020B0400000000000000" pitchFamily="50" charset="-128"/>
              </a:rPr>
              <a:t>　　　　　　　　　　   </a:t>
            </a:r>
            <a:r>
              <a:rPr lang="en-US" altLang="ja-JP" sz="600" dirty="0">
                <a:latin typeface="BIZ UDPゴシック" panose="020B0400000000000000" pitchFamily="50" charset="-128"/>
                <a:ea typeface="BIZ UDPゴシック" panose="020B0400000000000000" pitchFamily="50" charset="-128"/>
              </a:rPr>
              <a:t>※</a:t>
            </a:r>
            <a:r>
              <a:rPr lang="ja-JP" altLang="en-US" sz="600" dirty="0">
                <a:latin typeface="BIZ UDPゴシック" panose="020B0400000000000000" pitchFamily="50" charset="-128"/>
                <a:ea typeface="BIZ UDPゴシック" panose="020B0400000000000000" pitchFamily="50" charset="-128"/>
              </a:rPr>
              <a:t>基準策定以前に設置されている支援学校については、当分の間、設置基準によらないことができると</a:t>
            </a:r>
            <a:endParaRPr lang="en-US" altLang="ja-JP" sz="600" dirty="0">
              <a:latin typeface="BIZ UDPゴシック" panose="020B0400000000000000" pitchFamily="50" charset="-128"/>
              <a:ea typeface="BIZ UDPゴシック" panose="020B0400000000000000" pitchFamily="50" charset="-128"/>
            </a:endParaRPr>
          </a:p>
          <a:p>
            <a:pPr>
              <a:lnSpc>
                <a:spcPts val="800"/>
              </a:lnSpc>
            </a:pPr>
            <a:r>
              <a:rPr lang="ja-JP" altLang="en-US" sz="600" dirty="0">
                <a:latin typeface="BIZ UDPゴシック" panose="020B0400000000000000" pitchFamily="50" charset="-128"/>
                <a:ea typeface="BIZ UDPゴシック" panose="020B0400000000000000" pitchFamily="50" charset="-128"/>
              </a:rPr>
              <a:t>　　　　　　　　　　　　　　　　　   　 されているが、可能な限り速やかに基準を満たすこととなるよう努めることが規定されている。　</a:t>
            </a:r>
            <a:endParaRPr lang="ja-JP" altLang="en-US" sz="800" dirty="0">
              <a:latin typeface="BIZ UDPゴシック" panose="020B0400000000000000" pitchFamily="50" charset="-128"/>
              <a:ea typeface="BIZ UDPゴシック" panose="020B0400000000000000" pitchFamily="50" charset="-128"/>
            </a:endParaRPr>
          </a:p>
          <a:p>
            <a:endParaRPr lang="ja-JP" altLang="ja-JP" dirty="0"/>
          </a:p>
          <a:p>
            <a:endParaRPr lang="en-US" altLang="ja-JP" sz="800" b="1" dirty="0">
              <a:latin typeface="Meiryo UI" panose="020B0604030504040204" pitchFamily="50" charset="-128"/>
              <a:ea typeface="Meiryo UI" panose="020B0604030504040204" pitchFamily="50" charset="-128"/>
            </a:endParaRPr>
          </a:p>
        </p:txBody>
      </p:sp>
      <p:sp>
        <p:nvSpPr>
          <p:cNvPr id="46" name="角丸四角形 45"/>
          <p:cNvSpPr/>
          <p:nvPr/>
        </p:nvSpPr>
        <p:spPr>
          <a:xfrm>
            <a:off x="396900" y="852703"/>
            <a:ext cx="3944887" cy="311290"/>
          </a:xfrm>
          <a:prstGeom prst="roundRect">
            <a:avLst>
              <a:gd name="adj" fmla="val 0"/>
            </a:avLst>
          </a:prstGeom>
          <a:noFill/>
          <a:ln w="3175">
            <a:solidFill>
              <a:schemeClr val="tx1"/>
            </a:solidFill>
          </a:ln>
        </p:spPr>
        <p:style>
          <a:lnRef idx="2">
            <a:schemeClr val="accent3"/>
          </a:lnRef>
          <a:fillRef idx="1">
            <a:schemeClr val="lt1"/>
          </a:fillRef>
          <a:effectRef idx="0">
            <a:schemeClr val="accent3"/>
          </a:effectRef>
          <a:fontRef idx="minor">
            <a:schemeClr val="dk1"/>
          </a:fontRef>
        </p:style>
        <p:txBody>
          <a:bodyPr lIns="0" tIns="0" rIns="0" bIns="0" rtlCol="0" anchor="ctr" anchorCtr="0"/>
          <a:lstStyle/>
          <a:p>
            <a:pPr>
              <a:lnSpc>
                <a:spcPts val="1200"/>
              </a:lnSpc>
            </a:pPr>
            <a:r>
              <a:rPr lang="ja-JP" altLang="en-US" sz="700" dirty="0">
                <a:latin typeface="BIZ UDPゴシック" panose="020B0400000000000000" pitchFamily="50" charset="-128"/>
                <a:ea typeface="BIZ UDPゴシック" panose="020B0400000000000000" pitchFamily="50" charset="-128"/>
              </a:rPr>
              <a:t>　趣旨：在籍者数の増加により慢性的な教室不足が続いている支援学校の教育環境を改善する観点</a:t>
            </a:r>
            <a:endParaRPr lang="en-US" altLang="ja-JP" sz="700" dirty="0">
              <a:latin typeface="BIZ UDPゴシック" panose="020B0400000000000000" pitchFamily="50" charset="-128"/>
              <a:ea typeface="BIZ UDPゴシック" panose="020B0400000000000000" pitchFamily="50" charset="-128"/>
            </a:endParaRPr>
          </a:p>
          <a:p>
            <a:pPr>
              <a:lnSpc>
                <a:spcPts val="1200"/>
              </a:lnSpc>
            </a:pPr>
            <a:r>
              <a:rPr lang="ja-JP" altLang="en-US" sz="700" dirty="0">
                <a:latin typeface="BIZ UDPゴシック" panose="020B0400000000000000" pitchFamily="50" charset="-128"/>
                <a:ea typeface="BIZ UDPゴシック" panose="020B0400000000000000" pitchFamily="50" charset="-128"/>
              </a:rPr>
              <a:t>　　　　　から制定されたもの</a:t>
            </a:r>
            <a:endParaRPr lang="en-US" altLang="ja-JP" sz="900" b="1" dirty="0">
              <a:latin typeface="Meiryo UI" panose="020B0604030504040204" pitchFamily="50" charset="-128"/>
              <a:ea typeface="Meiryo UI" panose="020B0604030504040204" pitchFamily="50" charset="-128"/>
            </a:endParaRPr>
          </a:p>
        </p:txBody>
      </p:sp>
      <p:sp>
        <p:nvSpPr>
          <p:cNvPr id="56" name="角丸四角形 55"/>
          <p:cNvSpPr/>
          <p:nvPr/>
        </p:nvSpPr>
        <p:spPr>
          <a:xfrm>
            <a:off x="66823" y="1758125"/>
            <a:ext cx="4431943" cy="2737422"/>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lIns="0" tIns="0" rIns="0" bIns="0" rtlCol="0" anchor="t" anchorCtr="0"/>
          <a:lstStyle/>
          <a:p>
            <a:pPr marL="171450" indent="-171450">
              <a:lnSpc>
                <a:spcPts val="1000"/>
              </a:lnSpc>
              <a:buFont typeface="Wingdings" panose="05000000000000000000" pitchFamily="2" charset="2"/>
              <a:buChar char="Ø"/>
            </a:pPr>
            <a:r>
              <a:rPr lang="ja-JP" altLang="en-US" sz="900" b="1" dirty="0">
                <a:latin typeface="BIZ UDPゴシック" panose="020B0400000000000000" pitchFamily="50" charset="-128"/>
                <a:ea typeface="BIZ UDPゴシック" panose="020B0400000000000000" pitchFamily="50" charset="-128"/>
              </a:rPr>
              <a:t>「令和３年度公立特別支援学校における教室不足</a:t>
            </a:r>
            <a:r>
              <a:rPr lang="ja-JP" altLang="en-US" sz="900" b="1" dirty="0" smtClean="0">
                <a:latin typeface="BIZ UDPゴシック" panose="020B0400000000000000" pitchFamily="50" charset="-128"/>
                <a:ea typeface="BIZ UDPゴシック" panose="020B0400000000000000" pitchFamily="50" charset="-128"/>
              </a:rPr>
              <a:t>調査</a:t>
            </a:r>
            <a:r>
              <a:rPr lang="zh-TW" altLang="en-US" sz="700" dirty="0" smtClean="0">
                <a:latin typeface="BIZ UDPゴシック" panose="020B0400000000000000" pitchFamily="50" charset="-128"/>
                <a:ea typeface="BIZ UDPゴシック" panose="020B0400000000000000" pitchFamily="50" charset="-128"/>
              </a:rPr>
              <a:t>（</a:t>
            </a:r>
            <a:r>
              <a:rPr lang="ja-JP" altLang="en-US" sz="700" dirty="0" smtClean="0">
                <a:latin typeface="BIZ UDPゴシック" panose="020B0400000000000000" pitchFamily="50" charset="-128"/>
                <a:ea typeface="BIZ UDPゴシック" panose="020B0400000000000000" pitchFamily="50" charset="-128"/>
              </a:rPr>
              <a:t>令和</a:t>
            </a:r>
            <a:r>
              <a:rPr lang="en-US" altLang="zh-TW" sz="700" dirty="0" smtClean="0">
                <a:latin typeface="BIZ UDPゴシック" panose="020B0400000000000000" pitchFamily="50" charset="-128"/>
                <a:ea typeface="BIZ UDPゴシック" panose="020B0400000000000000" pitchFamily="50" charset="-128"/>
              </a:rPr>
              <a:t>3</a:t>
            </a:r>
            <a:r>
              <a:rPr lang="zh-TW" altLang="en-US" sz="700" dirty="0" smtClean="0">
                <a:latin typeface="BIZ UDPゴシック" panose="020B0400000000000000" pitchFamily="50" charset="-128"/>
                <a:ea typeface="BIZ UDPゴシック" panose="020B0400000000000000" pitchFamily="50" charset="-128"/>
              </a:rPr>
              <a:t>年度 </a:t>
            </a:r>
            <a:r>
              <a:rPr lang="ja-JP" altLang="en-US" sz="700" dirty="0" smtClean="0">
                <a:latin typeface="BIZ UDPゴシック" panose="020B0400000000000000" pitchFamily="50" charset="-128"/>
                <a:ea typeface="BIZ UDPゴシック" panose="020B0400000000000000" pitchFamily="50" charset="-128"/>
              </a:rPr>
              <a:t>文部科学省）</a:t>
            </a:r>
            <a:r>
              <a:rPr lang="ja-JP" altLang="en-US" sz="900" b="1" dirty="0" smtClean="0">
                <a:latin typeface="BIZ UDPゴシック" panose="020B0400000000000000" pitchFamily="50" charset="-128"/>
                <a:ea typeface="BIZ UDPゴシック" panose="020B0400000000000000" pitchFamily="50" charset="-128"/>
              </a:rPr>
              <a:t>」</a:t>
            </a:r>
            <a:r>
              <a:rPr lang="ja-JP" altLang="en-US" sz="900" b="1" dirty="0">
                <a:latin typeface="BIZ UDPゴシック" panose="020B0400000000000000" pitchFamily="50" charset="-128"/>
                <a:ea typeface="BIZ UDPゴシック" panose="020B0400000000000000" pitchFamily="50" charset="-128"/>
              </a:rPr>
              <a:t>の</a:t>
            </a:r>
            <a:r>
              <a:rPr lang="ja-JP" altLang="en-US" sz="900" b="1" dirty="0" smtClean="0">
                <a:latin typeface="BIZ UDPゴシック" panose="020B0400000000000000" pitchFamily="50" charset="-128"/>
                <a:ea typeface="BIZ UDPゴシック" panose="020B0400000000000000" pitchFamily="50" charset="-128"/>
              </a:rPr>
              <a:t>結果</a:t>
            </a:r>
            <a:endParaRPr lang="en-US" altLang="ja-JP" sz="900" b="1" dirty="0">
              <a:latin typeface="BIZ UDPゴシック" panose="020B0400000000000000" pitchFamily="50" charset="-128"/>
              <a:ea typeface="BIZ UDPゴシック" panose="020B0400000000000000" pitchFamily="50" charset="-128"/>
            </a:endParaRPr>
          </a:p>
          <a:p>
            <a:pPr>
              <a:lnSpc>
                <a:spcPts val="1000"/>
              </a:lnSpc>
            </a:pPr>
            <a:endParaRPr lang="ja-JP" altLang="en-US" sz="800" dirty="0">
              <a:latin typeface="BIZ UDPゴシック" panose="020B0400000000000000" pitchFamily="50" charset="-128"/>
              <a:ea typeface="BIZ UDPゴシック" panose="020B0400000000000000" pitchFamily="50" charset="-128"/>
            </a:endParaRPr>
          </a:p>
          <a:p>
            <a:endParaRPr lang="ja-JP" altLang="ja-JP" dirty="0"/>
          </a:p>
          <a:p>
            <a:endParaRPr lang="en-US" altLang="ja-JP" sz="80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106001" y="1874826"/>
            <a:ext cx="4353585" cy="215444"/>
          </a:xfrm>
          <a:prstGeom prst="rect">
            <a:avLst/>
          </a:prstGeom>
          <a:noFill/>
          <a:ln w="6350">
            <a:noFill/>
            <a:prstDash val="sysDot"/>
          </a:ln>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　不足教室 ： 「児童生徒の増加に伴う一時的な対応をしている教室数」　　</a:t>
            </a:r>
            <a:endParaRPr kumimoji="1" lang="en-US" altLang="ja-JP" sz="800" b="1" dirty="0">
              <a:latin typeface="BIZ UDPゴシック" panose="020B0400000000000000" pitchFamily="50" charset="-128"/>
              <a:ea typeface="BIZ UDPゴシック" panose="020B0400000000000000"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638565365"/>
              </p:ext>
            </p:extLst>
          </p:nvPr>
        </p:nvGraphicFramePr>
        <p:xfrm>
          <a:off x="135316" y="2090117"/>
          <a:ext cx="4334360" cy="806207"/>
        </p:xfrm>
        <a:graphic>
          <a:graphicData uri="http://schemas.openxmlformats.org/drawingml/2006/table">
            <a:tbl>
              <a:tblPr firstRow="1" bandRow="1">
                <a:tableStyleId>{5C22544A-7EE6-4342-B048-85BDC9FD1C3A}</a:tableStyleId>
              </a:tblPr>
              <a:tblGrid>
                <a:gridCol w="1325037">
                  <a:extLst>
                    <a:ext uri="{9D8B030D-6E8A-4147-A177-3AD203B41FA5}">
                      <a16:colId xmlns:a16="http://schemas.microsoft.com/office/drawing/2014/main" val="2207262458"/>
                    </a:ext>
                  </a:extLst>
                </a:gridCol>
                <a:gridCol w="1256715">
                  <a:extLst>
                    <a:ext uri="{9D8B030D-6E8A-4147-A177-3AD203B41FA5}">
                      <a16:colId xmlns:a16="http://schemas.microsoft.com/office/drawing/2014/main" val="2415506002"/>
                    </a:ext>
                  </a:extLst>
                </a:gridCol>
                <a:gridCol w="1289594">
                  <a:extLst>
                    <a:ext uri="{9D8B030D-6E8A-4147-A177-3AD203B41FA5}">
                      <a16:colId xmlns:a16="http://schemas.microsoft.com/office/drawing/2014/main" val="1283017341"/>
                    </a:ext>
                  </a:extLst>
                </a:gridCol>
                <a:gridCol w="463014">
                  <a:extLst>
                    <a:ext uri="{9D8B030D-6E8A-4147-A177-3AD203B41FA5}">
                      <a16:colId xmlns:a16="http://schemas.microsoft.com/office/drawing/2014/main" val="3213028494"/>
                    </a:ext>
                  </a:extLst>
                </a:gridCol>
              </a:tblGrid>
              <a:tr h="197242">
                <a:tc rowSpan="2">
                  <a:txBody>
                    <a:bodyPr/>
                    <a:lstStyle/>
                    <a:p>
                      <a:pPr algn="ctr">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特別教室等の転用や</a:t>
                      </a:r>
                      <a:endParaRPr kumimoji="1" lang="en-US" altLang="ja-JP" sz="700" b="0" dirty="0">
                        <a:solidFill>
                          <a:schemeClr val="tx1"/>
                        </a:solidFill>
                        <a:latin typeface="Meiryo UI" panose="020B0604030504040204" pitchFamily="50" charset="-128"/>
                        <a:ea typeface="Meiryo UI" panose="020B0604030504040204" pitchFamily="50" charset="-128"/>
                      </a:endParaRPr>
                    </a:p>
                    <a:p>
                      <a:pPr algn="ctr">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間仕切り等の対応によって</a:t>
                      </a:r>
                      <a:endParaRPr kumimoji="1" lang="en-US" altLang="ja-JP" sz="700" b="0" dirty="0">
                        <a:solidFill>
                          <a:schemeClr val="tx1"/>
                        </a:solidFill>
                        <a:latin typeface="Meiryo UI" panose="020B0604030504040204" pitchFamily="50" charset="-128"/>
                        <a:ea typeface="Meiryo UI" panose="020B0604030504040204" pitchFamily="50" charset="-128"/>
                      </a:endParaRPr>
                    </a:p>
                    <a:p>
                      <a:pPr algn="ctr">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使用している室</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gridSpan="2">
                  <a:txBody>
                    <a:bodyPr/>
                    <a:lstStyle/>
                    <a:p>
                      <a:pPr algn="ctr">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その他の対応</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合計</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418139630"/>
                  </a:ext>
                </a:extLst>
              </a:tr>
              <a:tr h="324000">
                <a:tc vMerge="1">
                  <a:txBody>
                    <a:bodyPr/>
                    <a:lstStyle/>
                    <a:p>
                      <a:pPr algn="l">
                        <a:lnSpc>
                          <a:spcPts val="700"/>
                        </a:lnSpc>
                      </a:pPr>
                      <a:endParaRPr kumimoji="1" lang="en-US" altLang="ja-JP" sz="7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一つの</a:t>
                      </a:r>
                      <a:r>
                        <a:rPr kumimoji="1" lang="en-US" altLang="ja-JP" sz="700" b="0" dirty="0">
                          <a:solidFill>
                            <a:schemeClr val="tx1"/>
                          </a:solidFill>
                          <a:latin typeface="Meiryo UI" panose="020B0604030504040204" pitchFamily="50" charset="-128"/>
                          <a:ea typeface="Meiryo UI" panose="020B0604030504040204" pitchFamily="50" charset="-128"/>
                        </a:rPr>
                        <a:t>HR</a:t>
                      </a:r>
                      <a:r>
                        <a:rPr kumimoji="1" lang="ja-JP" altLang="en-US" sz="700" b="0" dirty="0">
                          <a:solidFill>
                            <a:schemeClr val="tx1"/>
                          </a:solidFill>
                          <a:latin typeface="Meiryo UI" panose="020B0604030504040204" pitchFamily="50" charset="-128"/>
                          <a:ea typeface="Meiryo UI" panose="020B0604030504040204" pitchFamily="50" charset="-128"/>
                        </a:rPr>
                        <a:t>教室で基準を超過</a:t>
                      </a:r>
                      <a:r>
                        <a:rPr kumimoji="1" lang="en-US" altLang="ja-JP" sz="700" b="0" dirty="0">
                          <a:solidFill>
                            <a:schemeClr val="tx1"/>
                          </a:solidFill>
                          <a:latin typeface="Meiryo UI" panose="020B0604030504040204" pitchFamily="50" charset="-128"/>
                          <a:ea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rPr>
                        <a:t>学級編制基準を満たすために必要となる普通教室</a:t>
                      </a:r>
                      <a:r>
                        <a:rPr kumimoji="1" lang="en-US" altLang="ja-JP" sz="700" b="0" dirty="0">
                          <a:solidFill>
                            <a:schemeClr val="tx1"/>
                          </a:solidFill>
                          <a:latin typeface="Meiryo UI" panose="020B0604030504040204" pitchFamily="50" charset="-128"/>
                          <a:ea typeface="Meiryo UI" panose="020B0604030504040204" pitchFamily="50" charset="-128"/>
                        </a:rPr>
                        <a:t>】</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a:lnSpc>
                          <a:spcPts val="700"/>
                        </a:lnSpc>
                      </a:pPr>
                      <a:r>
                        <a:rPr kumimoji="1" lang="ja-JP" altLang="en-US" sz="700" b="0" dirty="0">
                          <a:solidFill>
                            <a:schemeClr val="tx1"/>
                          </a:solidFill>
                          <a:latin typeface="Meiryo UI" panose="020B0604030504040204" pitchFamily="50" charset="-128"/>
                          <a:ea typeface="Meiryo UI" panose="020B0604030504040204" pitchFamily="50" charset="-128"/>
                        </a:rPr>
                        <a:t>その他、不足している特別教室や管理諸室など</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8777664"/>
                  </a:ext>
                </a:extLst>
              </a:tr>
              <a:tr h="250825">
                <a:tc>
                  <a:txBody>
                    <a:bodyPr/>
                    <a:lstStyle/>
                    <a:p>
                      <a:pPr algn="ctr"/>
                      <a:r>
                        <a:rPr kumimoji="1" lang="en-US" altLang="ja-JP" sz="700" b="0" dirty="0">
                          <a:latin typeface="Meiryo UI" panose="020B0604030504040204" pitchFamily="50" charset="-128"/>
                          <a:ea typeface="Meiryo UI" panose="020B0604030504040204" pitchFamily="50" charset="-128"/>
                        </a:rPr>
                        <a:t>208</a:t>
                      </a:r>
                      <a:r>
                        <a:rPr kumimoji="1" lang="ja-JP" altLang="en-US" sz="700" b="0" dirty="0">
                          <a:latin typeface="Meiryo UI" panose="020B0604030504040204" pitchFamily="50" charset="-128"/>
                          <a:ea typeface="Meiryo UI" panose="020B0604030504040204" pitchFamily="50" charset="-128"/>
                        </a:rPr>
                        <a:t>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700" b="0" dirty="0">
                          <a:latin typeface="Meiryo UI" panose="020B0604030504040204" pitchFamily="50" charset="-128"/>
                          <a:ea typeface="Meiryo UI" panose="020B0604030504040204" pitchFamily="50" charset="-128"/>
                        </a:rPr>
                        <a:t>168</a:t>
                      </a:r>
                      <a:r>
                        <a:rPr kumimoji="1" lang="ja-JP" altLang="en-US" sz="700" b="0" dirty="0">
                          <a:latin typeface="Meiryo UI" panose="020B0604030504040204" pitchFamily="50" charset="-128"/>
                          <a:ea typeface="Meiryo UI" panose="020B0604030504040204" pitchFamily="50" charset="-128"/>
                        </a:rPr>
                        <a:t>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700" b="0" dirty="0">
                          <a:latin typeface="Meiryo UI" panose="020B0604030504040204" pitchFamily="50" charset="-128"/>
                          <a:ea typeface="Meiryo UI" panose="020B0604030504040204" pitchFamily="50" charset="-128"/>
                        </a:rPr>
                        <a:t>152</a:t>
                      </a:r>
                      <a:r>
                        <a:rPr kumimoji="1" lang="ja-JP" altLang="en-US" sz="700" b="0" dirty="0">
                          <a:latin typeface="Meiryo UI" panose="020B0604030504040204" pitchFamily="50" charset="-128"/>
                          <a:ea typeface="Meiryo UI" panose="020B0604030504040204" pitchFamily="50" charset="-128"/>
                        </a:rPr>
                        <a:t>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700" b="1" dirty="0">
                          <a:latin typeface="Meiryo UI" panose="020B0604030504040204" pitchFamily="50" charset="-128"/>
                          <a:ea typeface="Meiryo UI" panose="020B0604030504040204" pitchFamily="50" charset="-128"/>
                        </a:rPr>
                        <a:t>528</a:t>
                      </a:r>
                      <a:r>
                        <a:rPr kumimoji="1" lang="ja-JP" altLang="en-US" sz="700" b="1" dirty="0">
                          <a:latin typeface="Meiryo UI" panose="020B0604030504040204" pitchFamily="50" charset="-128"/>
                          <a:ea typeface="Meiryo UI" panose="020B0604030504040204" pitchFamily="50" charset="-128"/>
                        </a:rPr>
                        <a:t>室</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3170210"/>
                  </a:ext>
                </a:extLst>
              </a:tr>
            </a:tbl>
          </a:graphicData>
        </a:graphic>
      </p:graphicFrame>
      <p:graphicFrame>
        <p:nvGraphicFramePr>
          <p:cNvPr id="55" name="表 54"/>
          <p:cNvGraphicFramePr>
            <a:graphicFrameLocks noGrp="1"/>
          </p:cNvGraphicFramePr>
          <p:nvPr>
            <p:extLst>
              <p:ext uri="{D42A27DB-BD31-4B8C-83A1-F6EECF244321}">
                <p14:modId xmlns:p14="http://schemas.microsoft.com/office/powerpoint/2010/main" val="1743698055"/>
              </p:ext>
            </p:extLst>
          </p:nvPr>
        </p:nvGraphicFramePr>
        <p:xfrm>
          <a:off x="135316" y="2935182"/>
          <a:ext cx="3873399" cy="243840"/>
        </p:xfrm>
        <a:graphic>
          <a:graphicData uri="http://schemas.openxmlformats.org/drawingml/2006/table">
            <a:tbl>
              <a:tblPr firstRow="1" bandRow="1">
                <a:tableStyleId>{5C22544A-7EE6-4342-B048-85BDC9FD1C3A}</a:tableStyleId>
              </a:tblPr>
              <a:tblGrid>
                <a:gridCol w="712019">
                  <a:extLst>
                    <a:ext uri="{9D8B030D-6E8A-4147-A177-3AD203B41FA5}">
                      <a16:colId xmlns:a16="http://schemas.microsoft.com/office/drawing/2014/main" val="2207262458"/>
                    </a:ext>
                  </a:extLst>
                </a:gridCol>
                <a:gridCol w="401181">
                  <a:extLst>
                    <a:ext uri="{9D8B030D-6E8A-4147-A177-3AD203B41FA5}">
                      <a16:colId xmlns:a16="http://schemas.microsoft.com/office/drawing/2014/main" val="2415506002"/>
                    </a:ext>
                  </a:extLst>
                </a:gridCol>
                <a:gridCol w="2331510">
                  <a:extLst>
                    <a:ext uri="{9D8B030D-6E8A-4147-A177-3AD203B41FA5}">
                      <a16:colId xmlns:a16="http://schemas.microsoft.com/office/drawing/2014/main" val="1283017341"/>
                    </a:ext>
                  </a:extLst>
                </a:gridCol>
                <a:gridCol w="428689">
                  <a:extLst>
                    <a:ext uri="{9D8B030D-6E8A-4147-A177-3AD203B41FA5}">
                      <a16:colId xmlns:a16="http://schemas.microsoft.com/office/drawing/2014/main" val="4083777654"/>
                    </a:ext>
                  </a:extLst>
                </a:gridCol>
              </a:tblGrid>
              <a:tr h="144000">
                <a:tc>
                  <a:txBody>
                    <a:bodyPr/>
                    <a:lstStyle/>
                    <a:p>
                      <a:pPr algn="ctr">
                        <a:lnSpc>
                          <a:spcPts val="600"/>
                        </a:lnSpc>
                      </a:pPr>
                      <a:r>
                        <a:rPr kumimoji="1" lang="ja-JP" altLang="en-US" sz="700" dirty="0">
                          <a:solidFill>
                            <a:schemeClr val="tx1"/>
                          </a:solidFill>
                          <a:latin typeface="Meiryo UI" panose="020B0604030504040204" pitchFamily="50" charset="-128"/>
                          <a:ea typeface="Meiryo UI" panose="020B0604030504040204" pitchFamily="50" charset="-128"/>
                        </a:rPr>
                        <a:t>①</a:t>
                      </a:r>
                      <a:endParaRPr kumimoji="1" lang="en-US" altLang="ja-JP" sz="700" dirty="0">
                        <a:solidFill>
                          <a:schemeClr val="tx1"/>
                        </a:solidFill>
                        <a:latin typeface="Meiryo UI" panose="020B0604030504040204" pitchFamily="50" charset="-128"/>
                        <a:ea typeface="Meiryo UI" panose="020B0604030504040204" pitchFamily="50" charset="-128"/>
                      </a:endParaRPr>
                    </a:p>
                    <a:p>
                      <a:pPr algn="ctr">
                        <a:lnSpc>
                          <a:spcPts val="600"/>
                        </a:lnSpc>
                      </a:pPr>
                      <a:r>
                        <a:rPr kumimoji="1" lang="en-US" altLang="ja-JP" sz="700" dirty="0">
                          <a:solidFill>
                            <a:schemeClr val="tx1"/>
                          </a:solidFill>
                          <a:latin typeface="Meiryo UI" panose="020B0604030504040204" pitchFamily="50" charset="-128"/>
                          <a:ea typeface="Meiryo UI" panose="020B0604030504040204" pitchFamily="50" charset="-128"/>
                        </a:rPr>
                        <a:t>113</a:t>
                      </a:r>
                      <a:r>
                        <a:rPr kumimoji="1" lang="ja-JP" altLang="en-US" sz="700" dirty="0">
                          <a:solidFill>
                            <a:schemeClr val="tx1"/>
                          </a:solidFill>
                          <a:latin typeface="Meiryo UI" panose="020B0604030504040204" pitchFamily="50" charset="-128"/>
                          <a:ea typeface="Meiryo UI" panose="020B0604030504040204" pitchFamily="50" charset="-128"/>
                        </a:rPr>
                        <a:t>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ts val="600"/>
                        </a:lnSpc>
                      </a:pPr>
                      <a:r>
                        <a:rPr kumimoji="1" lang="ja-JP" altLang="en-US" sz="700" dirty="0">
                          <a:solidFill>
                            <a:schemeClr val="tx1"/>
                          </a:solidFill>
                          <a:latin typeface="Meiryo UI" panose="020B0604030504040204" pitchFamily="50" charset="-128"/>
                          <a:ea typeface="Meiryo UI" panose="020B0604030504040204" pitchFamily="50" charset="-128"/>
                        </a:rPr>
                        <a:t>②</a:t>
                      </a:r>
                      <a:endParaRPr kumimoji="1" lang="en-US" altLang="ja-JP" sz="700" dirty="0">
                        <a:solidFill>
                          <a:schemeClr val="tx1"/>
                        </a:solidFill>
                        <a:latin typeface="Meiryo UI" panose="020B0604030504040204" pitchFamily="50" charset="-128"/>
                        <a:ea typeface="Meiryo UI" panose="020B0604030504040204" pitchFamily="50" charset="-128"/>
                      </a:endParaRPr>
                    </a:p>
                    <a:p>
                      <a:pPr algn="ctr">
                        <a:lnSpc>
                          <a:spcPts val="600"/>
                        </a:lnSpc>
                      </a:pPr>
                      <a:r>
                        <a:rPr kumimoji="1" lang="en-US" altLang="ja-JP" sz="700" dirty="0">
                          <a:solidFill>
                            <a:schemeClr val="tx1"/>
                          </a:solidFill>
                          <a:latin typeface="Meiryo UI" panose="020B0604030504040204" pitchFamily="50" charset="-128"/>
                          <a:ea typeface="Meiryo UI" panose="020B0604030504040204" pitchFamily="50" charset="-128"/>
                        </a:rPr>
                        <a:t>48</a:t>
                      </a:r>
                      <a:r>
                        <a:rPr kumimoji="1" lang="ja-JP" altLang="en-US" sz="700" dirty="0">
                          <a:solidFill>
                            <a:schemeClr val="tx1"/>
                          </a:solidFill>
                          <a:latin typeface="Meiryo UI" panose="020B0604030504040204" pitchFamily="50" charset="-128"/>
                          <a:ea typeface="Meiryo UI" panose="020B0604030504040204" pitchFamily="50" charset="-128"/>
                        </a:rPr>
                        <a:t>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ts val="600"/>
                        </a:lnSpc>
                      </a:pPr>
                      <a:r>
                        <a:rPr kumimoji="1" lang="ja-JP" altLang="en-US" sz="700" dirty="0">
                          <a:solidFill>
                            <a:schemeClr val="tx1"/>
                          </a:solidFill>
                          <a:latin typeface="Meiryo UI" panose="020B0604030504040204" pitchFamily="50" charset="-128"/>
                          <a:ea typeface="Meiryo UI" panose="020B0604030504040204" pitchFamily="50" charset="-128"/>
                        </a:rPr>
                        <a:t>③</a:t>
                      </a:r>
                      <a:endParaRPr kumimoji="1" lang="en-US" altLang="ja-JP" sz="700" dirty="0">
                        <a:solidFill>
                          <a:schemeClr val="tx1"/>
                        </a:solidFill>
                        <a:latin typeface="Meiryo UI" panose="020B0604030504040204" pitchFamily="50" charset="-128"/>
                        <a:ea typeface="Meiryo UI" panose="020B0604030504040204" pitchFamily="50" charset="-128"/>
                      </a:endParaRPr>
                    </a:p>
                    <a:p>
                      <a:pPr algn="ctr">
                        <a:lnSpc>
                          <a:spcPts val="600"/>
                        </a:lnSpc>
                      </a:pPr>
                      <a:r>
                        <a:rPr kumimoji="1" lang="en-US" altLang="ja-JP" sz="700" dirty="0">
                          <a:solidFill>
                            <a:schemeClr val="tx1"/>
                          </a:solidFill>
                          <a:latin typeface="Meiryo UI" panose="020B0604030504040204" pitchFamily="50" charset="-128"/>
                          <a:ea typeface="Meiryo UI" panose="020B0604030504040204" pitchFamily="50" charset="-128"/>
                        </a:rPr>
                        <a:t>343</a:t>
                      </a:r>
                      <a:r>
                        <a:rPr kumimoji="1" lang="ja-JP" altLang="en-US" sz="700" dirty="0">
                          <a:solidFill>
                            <a:schemeClr val="tx1"/>
                          </a:solidFill>
                          <a:latin typeface="Meiryo UI" panose="020B0604030504040204" pitchFamily="50" charset="-128"/>
                          <a:ea typeface="Meiryo UI" panose="020B0604030504040204" pitchFamily="50" charset="-128"/>
                        </a:rPr>
                        <a:t>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ts val="600"/>
                        </a:lnSpc>
                      </a:pPr>
                      <a:r>
                        <a:rPr kumimoji="1" lang="en-US" altLang="ja-JP" sz="700" dirty="0">
                          <a:solidFill>
                            <a:schemeClr val="tx1"/>
                          </a:solidFill>
                          <a:latin typeface="Meiryo UI" panose="020B0604030504040204" pitchFamily="50" charset="-128"/>
                          <a:ea typeface="Meiryo UI" panose="020B0604030504040204" pitchFamily="50" charset="-128"/>
                        </a:rPr>
                        <a:t>24</a:t>
                      </a:r>
                      <a:r>
                        <a:rPr kumimoji="1" lang="ja-JP" altLang="en-US" sz="700" dirty="0">
                          <a:solidFill>
                            <a:schemeClr val="tx1"/>
                          </a:solidFill>
                          <a:latin typeface="Meiryo UI" panose="020B0604030504040204" pitchFamily="50" charset="-128"/>
                          <a:ea typeface="Meiryo UI" panose="020B0604030504040204" pitchFamily="50" charset="-128"/>
                        </a:rPr>
                        <a:t>室</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73170210"/>
                  </a:ext>
                </a:extLst>
              </a:tr>
            </a:tbl>
          </a:graphicData>
        </a:graphic>
      </p:graphicFrame>
      <p:sp>
        <p:nvSpPr>
          <p:cNvPr id="79" name="二等辺三角形 78"/>
          <p:cNvSpPr/>
          <p:nvPr/>
        </p:nvSpPr>
        <p:spPr>
          <a:xfrm rot="10800000">
            <a:off x="845801" y="4037006"/>
            <a:ext cx="2719286" cy="143657"/>
          </a:xfrm>
          <a:prstGeom prst="triangle">
            <a:avLst>
              <a:gd name="adj" fmla="val 50297"/>
            </a:avLst>
          </a:prstGeom>
          <a:gradFill flip="none" rotWithShape="1">
            <a:gsLst>
              <a:gs pos="0">
                <a:schemeClr val="accent1"/>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タイトル 1"/>
          <p:cNvSpPr txBox="1">
            <a:spLocks/>
          </p:cNvSpPr>
          <p:nvPr/>
        </p:nvSpPr>
        <p:spPr>
          <a:xfrm>
            <a:off x="792461" y="3610829"/>
            <a:ext cx="3566131" cy="195104"/>
          </a:xfrm>
          <a:prstGeom prst="rect">
            <a:avLst/>
          </a:prstGeom>
          <a:noFill/>
          <a:ln w="12700">
            <a:noFill/>
            <a:prstDash val="dash"/>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700" b="1" dirty="0">
                <a:latin typeface="BIZ UDPゴシック" panose="020B0400000000000000" pitchFamily="50" charset="-128"/>
                <a:ea typeface="BIZ UDPゴシック" panose="020B0400000000000000" pitchFamily="50" charset="-128"/>
              </a:rPr>
              <a:t>➡　②　</a:t>
            </a:r>
            <a:r>
              <a:rPr lang="en-US" altLang="ja-JP" sz="700" b="1" dirty="0">
                <a:latin typeface="BIZ UDPゴシック" panose="020B0400000000000000" pitchFamily="50" charset="-128"/>
                <a:ea typeface="BIZ UDPゴシック" panose="020B0400000000000000" pitchFamily="50" charset="-128"/>
              </a:rPr>
              <a:t>48</a:t>
            </a:r>
            <a:r>
              <a:rPr lang="ja-JP" altLang="en-US" sz="700" b="1" dirty="0">
                <a:latin typeface="BIZ UDPゴシック" panose="020B0400000000000000" pitchFamily="50" charset="-128"/>
                <a:ea typeface="BIZ UDPゴシック" panose="020B0400000000000000" pitchFamily="50" charset="-128"/>
              </a:rPr>
              <a:t>室：既存教室の改修など環境改善によって教育活動への影響を解消</a:t>
            </a:r>
            <a:endParaRPr lang="ja-JP" altLang="en-US" sz="700" b="1" u="sng" dirty="0">
              <a:latin typeface="BIZ UDPゴシック" panose="020B0400000000000000" pitchFamily="50" charset="-128"/>
              <a:ea typeface="BIZ UDPゴシック" panose="020B0400000000000000" pitchFamily="50" charset="-128"/>
            </a:endParaRPr>
          </a:p>
        </p:txBody>
      </p:sp>
      <p:sp>
        <p:nvSpPr>
          <p:cNvPr id="61" name="タイトル 1"/>
          <p:cNvSpPr txBox="1">
            <a:spLocks/>
          </p:cNvSpPr>
          <p:nvPr/>
        </p:nvSpPr>
        <p:spPr>
          <a:xfrm>
            <a:off x="80173" y="3532881"/>
            <a:ext cx="3085276" cy="101546"/>
          </a:xfrm>
          <a:prstGeom prst="rect">
            <a:avLst/>
          </a:prstGeom>
          <a:noFill/>
          <a:ln w="12700">
            <a:noFill/>
            <a:prstDash val="dash"/>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700" b="1" dirty="0">
                <a:latin typeface="BIZ UDPゴシック" panose="020B0400000000000000" pitchFamily="50" charset="-128"/>
                <a:ea typeface="BIZ UDPゴシック" panose="020B0400000000000000" pitchFamily="50" charset="-128"/>
              </a:rPr>
              <a:t>➡　①　</a:t>
            </a:r>
            <a:r>
              <a:rPr lang="en-US" altLang="ja-JP" sz="700" b="1" dirty="0">
                <a:latin typeface="BIZ UDPゴシック" panose="020B0400000000000000" pitchFamily="50" charset="-128"/>
                <a:ea typeface="BIZ UDPゴシック" panose="020B0400000000000000" pitchFamily="50" charset="-128"/>
              </a:rPr>
              <a:t>113</a:t>
            </a:r>
            <a:r>
              <a:rPr lang="ja-JP" altLang="en-US" sz="700" b="1" dirty="0">
                <a:latin typeface="BIZ UDPゴシック" panose="020B0400000000000000" pitchFamily="50" charset="-128"/>
                <a:ea typeface="BIZ UDPゴシック" panose="020B0400000000000000" pitchFamily="50" charset="-128"/>
              </a:rPr>
              <a:t>室：教室使用の工夫等によって教育活動への影響を緩和</a:t>
            </a:r>
            <a:endParaRPr lang="ja-JP" altLang="en-US" sz="700" b="1" u="sng" dirty="0">
              <a:latin typeface="BIZ UDPゴシック" panose="020B0400000000000000" pitchFamily="50" charset="-128"/>
              <a:ea typeface="BIZ UDPゴシック" panose="020B0400000000000000" pitchFamily="50" charset="-128"/>
            </a:endParaRPr>
          </a:p>
        </p:txBody>
      </p:sp>
      <p:sp>
        <p:nvSpPr>
          <p:cNvPr id="62" name="タイトル 1"/>
          <p:cNvSpPr txBox="1">
            <a:spLocks/>
          </p:cNvSpPr>
          <p:nvPr/>
        </p:nvSpPr>
        <p:spPr>
          <a:xfrm>
            <a:off x="1237906" y="3732493"/>
            <a:ext cx="3149492" cy="333276"/>
          </a:xfrm>
          <a:prstGeom prst="rect">
            <a:avLst/>
          </a:prstGeom>
          <a:noFill/>
          <a:ln w="12700">
            <a:noFill/>
            <a:prstDash val="dash"/>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700" b="1" dirty="0">
                <a:latin typeface="BIZ UDPゴシック" panose="020B0400000000000000" pitchFamily="50" charset="-128"/>
                <a:ea typeface="BIZ UDPゴシック" panose="020B0400000000000000" pitchFamily="50" charset="-128"/>
              </a:rPr>
              <a:t>➡　③　</a:t>
            </a:r>
            <a:r>
              <a:rPr lang="en-US" altLang="ja-JP" sz="700" b="1" dirty="0">
                <a:latin typeface="BIZ UDPゴシック" panose="020B0400000000000000" pitchFamily="50" charset="-128"/>
                <a:ea typeface="BIZ UDPゴシック" panose="020B0400000000000000" pitchFamily="50" charset="-128"/>
              </a:rPr>
              <a:t>343</a:t>
            </a:r>
            <a:r>
              <a:rPr lang="ja-JP" altLang="en-US" sz="700" b="1" dirty="0">
                <a:latin typeface="BIZ UDPゴシック" panose="020B0400000000000000" pitchFamily="50" charset="-128"/>
                <a:ea typeface="BIZ UDPゴシック" panose="020B0400000000000000" pitchFamily="50" charset="-128"/>
              </a:rPr>
              <a:t>室：既存校舎では限界⇒教室の絶対数の確保が必要</a:t>
            </a:r>
            <a:endParaRPr lang="en-US" altLang="ja-JP" sz="700" b="1" dirty="0">
              <a:latin typeface="BIZ UDPゴシック" panose="020B0400000000000000" pitchFamily="50" charset="-128"/>
              <a:ea typeface="BIZ UDPゴシック" panose="020B0400000000000000" pitchFamily="50" charset="-128"/>
            </a:endParaRPr>
          </a:p>
          <a:p>
            <a:pPr algn="l">
              <a:lnSpc>
                <a:spcPct val="100000"/>
              </a:lnSpc>
            </a:pPr>
            <a:r>
              <a:rPr lang="ja-JP" altLang="en-US" sz="700" b="1" dirty="0">
                <a:latin typeface="BIZ UDPゴシック" panose="020B0400000000000000" pitchFamily="50" charset="-128"/>
                <a:ea typeface="BIZ UDPゴシック" panose="020B0400000000000000" pitchFamily="50" charset="-128"/>
              </a:rPr>
              <a:t>　　　　　　　　（法令の基準は、学校設置基準が唯一）</a:t>
            </a:r>
            <a:endParaRPr lang="ja-JP" altLang="en-US" sz="500" dirty="0">
              <a:latin typeface="BIZ UDPゴシック" panose="020B0400000000000000" pitchFamily="50" charset="-128"/>
              <a:ea typeface="BIZ UDPゴシック" panose="020B0400000000000000" pitchFamily="50" charset="-128"/>
            </a:endParaRPr>
          </a:p>
        </p:txBody>
      </p:sp>
      <p:sp>
        <p:nvSpPr>
          <p:cNvPr id="80" name="タイトル 1"/>
          <p:cNvSpPr txBox="1">
            <a:spLocks/>
          </p:cNvSpPr>
          <p:nvPr/>
        </p:nvSpPr>
        <p:spPr>
          <a:xfrm>
            <a:off x="3565087" y="3203057"/>
            <a:ext cx="887256" cy="400124"/>
          </a:xfrm>
          <a:prstGeom prst="rect">
            <a:avLst/>
          </a:prstGeom>
          <a:noFill/>
          <a:ln w="12700">
            <a:noFill/>
            <a:prstDash val="dash"/>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en-US" altLang="ja-JP" sz="500" b="1" dirty="0">
                <a:latin typeface="BIZ UDPゴシック" panose="020B0400000000000000" pitchFamily="50" charset="-128"/>
                <a:ea typeface="BIZ UDPゴシック" panose="020B0400000000000000" pitchFamily="50" charset="-128"/>
              </a:rPr>
              <a:t>※</a:t>
            </a:r>
            <a:r>
              <a:rPr lang="en-US" altLang="ja-JP" sz="500" dirty="0">
                <a:latin typeface="BIZ UDPゴシック" panose="020B0400000000000000" pitchFamily="50" charset="-128"/>
                <a:ea typeface="BIZ UDPゴシック" panose="020B0400000000000000" pitchFamily="50" charset="-128"/>
              </a:rPr>
              <a:t>24</a:t>
            </a:r>
            <a:r>
              <a:rPr lang="ja-JP" altLang="en-US" sz="500" dirty="0">
                <a:latin typeface="BIZ UDPゴシック" panose="020B0400000000000000" pitchFamily="50" charset="-128"/>
                <a:ea typeface="BIZ UDPゴシック" panose="020B0400000000000000" pitchFamily="50" charset="-128"/>
              </a:rPr>
              <a:t>室は絶対数の確保</a:t>
            </a:r>
            <a:endParaRPr lang="en-US" altLang="ja-JP" sz="500" dirty="0">
              <a:latin typeface="BIZ UDPゴシック" panose="020B0400000000000000" pitchFamily="50" charset="-128"/>
              <a:ea typeface="BIZ UDPゴシック" panose="020B0400000000000000" pitchFamily="50" charset="-128"/>
            </a:endParaRPr>
          </a:p>
          <a:p>
            <a:pPr algn="l">
              <a:lnSpc>
                <a:spcPct val="100000"/>
              </a:lnSpc>
            </a:pPr>
            <a:r>
              <a:rPr lang="ja-JP" altLang="en-US" sz="500" dirty="0">
                <a:latin typeface="BIZ UDPゴシック" panose="020B0400000000000000" pitchFamily="50" charset="-128"/>
                <a:ea typeface="BIZ UDPゴシック" panose="020B0400000000000000" pitchFamily="50" charset="-128"/>
              </a:rPr>
              <a:t>　（転用教室の復元等）に</a:t>
            </a:r>
            <a:endParaRPr lang="en-US" altLang="ja-JP" sz="500" dirty="0">
              <a:latin typeface="BIZ UDPゴシック" panose="020B0400000000000000" pitchFamily="50" charset="-128"/>
              <a:ea typeface="BIZ UDPゴシック" panose="020B0400000000000000" pitchFamily="50" charset="-128"/>
            </a:endParaRPr>
          </a:p>
          <a:p>
            <a:pPr algn="l">
              <a:lnSpc>
                <a:spcPct val="100000"/>
              </a:lnSpc>
            </a:pPr>
            <a:r>
              <a:rPr lang="ja-JP" altLang="en-US" sz="500" dirty="0">
                <a:latin typeface="BIZ UDPゴシック" panose="020B0400000000000000" pitchFamily="50" charset="-128"/>
                <a:ea typeface="BIZ UDPゴシック" panose="020B0400000000000000" pitchFamily="50" charset="-128"/>
              </a:rPr>
              <a:t>　よって連動して解消。</a:t>
            </a:r>
            <a:endParaRPr lang="ja-JP" altLang="en-US" sz="500" u="sng" dirty="0">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106001" y="4149262"/>
            <a:ext cx="4006029" cy="215444"/>
          </a:xfrm>
          <a:prstGeom prst="rect">
            <a:avLst/>
          </a:prstGeom>
          <a:noFill/>
        </p:spPr>
        <p:txBody>
          <a:bodyPr wrap="square" rtlCol="0">
            <a:spAutoFit/>
          </a:bodyPr>
          <a:lstStyle/>
          <a:p>
            <a:r>
              <a:rPr kumimoji="1" lang="ja-JP" altLang="en-US" sz="800" b="1" dirty="0">
                <a:latin typeface="BIZ UDPゴシック" panose="020B0400000000000000" pitchFamily="50" charset="-128"/>
                <a:ea typeface="BIZ UDPゴシック" panose="020B0400000000000000" pitchFamily="50" charset="-128"/>
              </a:rPr>
              <a:t>■　対応が必要な　「</a:t>
            </a:r>
            <a:r>
              <a:rPr kumimoji="1" lang="en-US" altLang="ja-JP" sz="800" b="1" dirty="0">
                <a:latin typeface="BIZ UDPゴシック" panose="020B0400000000000000" pitchFamily="50" charset="-128"/>
                <a:ea typeface="BIZ UDPゴシック" panose="020B0400000000000000" pitchFamily="50" charset="-128"/>
              </a:rPr>
              <a:t>391</a:t>
            </a:r>
            <a:r>
              <a:rPr kumimoji="1" lang="ja-JP" altLang="en-US" sz="800" b="1" dirty="0">
                <a:latin typeface="BIZ UDPゴシック" panose="020B0400000000000000" pitchFamily="50" charset="-128"/>
                <a:ea typeface="BIZ UDPゴシック" panose="020B0400000000000000" pitchFamily="50" charset="-128"/>
              </a:rPr>
              <a:t>室」</a:t>
            </a:r>
            <a:r>
              <a:rPr kumimoji="1" lang="ja-JP" altLang="en-US" sz="600" b="1" dirty="0">
                <a:latin typeface="BIZ UDPゴシック" panose="020B0400000000000000" pitchFamily="50" charset="-128"/>
                <a:ea typeface="BIZ UDPゴシック" panose="020B0400000000000000" pitchFamily="50" charset="-128"/>
              </a:rPr>
              <a:t>（②</a:t>
            </a:r>
            <a:r>
              <a:rPr kumimoji="1" lang="en-US" altLang="ja-JP" sz="600" b="1" dirty="0">
                <a:latin typeface="BIZ UDPゴシック" panose="020B0400000000000000" pitchFamily="50" charset="-128"/>
                <a:ea typeface="BIZ UDPゴシック" panose="020B0400000000000000" pitchFamily="50" charset="-128"/>
              </a:rPr>
              <a:t>48</a:t>
            </a:r>
            <a:r>
              <a:rPr kumimoji="1" lang="ja-JP" altLang="en-US" sz="600" b="1" dirty="0">
                <a:latin typeface="BIZ UDPゴシック" panose="020B0400000000000000" pitchFamily="50" charset="-128"/>
                <a:ea typeface="BIZ UDPゴシック" panose="020B0400000000000000" pitchFamily="50" charset="-128"/>
              </a:rPr>
              <a:t>室＋③</a:t>
            </a:r>
            <a:r>
              <a:rPr kumimoji="1" lang="en-US" altLang="ja-JP" sz="600" b="1" dirty="0">
                <a:latin typeface="BIZ UDPゴシック" panose="020B0400000000000000" pitchFamily="50" charset="-128"/>
                <a:ea typeface="BIZ UDPゴシック" panose="020B0400000000000000" pitchFamily="50" charset="-128"/>
              </a:rPr>
              <a:t>343</a:t>
            </a:r>
            <a:r>
              <a:rPr kumimoji="1" lang="ja-JP" altLang="en-US" sz="600" b="1" dirty="0">
                <a:latin typeface="BIZ UDPゴシック" panose="020B0400000000000000" pitchFamily="50" charset="-128"/>
                <a:ea typeface="BIZ UDPゴシック" panose="020B0400000000000000" pitchFamily="50" charset="-128"/>
              </a:rPr>
              <a:t>室）</a:t>
            </a:r>
            <a:r>
              <a:rPr kumimoji="1" lang="ja-JP" altLang="en-US" sz="800" b="1" dirty="0">
                <a:latin typeface="BIZ UDPゴシック" panose="020B0400000000000000" pitchFamily="50" charset="-128"/>
                <a:ea typeface="BIZ UDPゴシック" panose="020B0400000000000000" pitchFamily="50" charset="-128"/>
              </a:rPr>
              <a:t>の解消手法</a:t>
            </a:r>
          </a:p>
        </p:txBody>
      </p:sp>
      <p:graphicFrame>
        <p:nvGraphicFramePr>
          <p:cNvPr id="44" name="表 43"/>
          <p:cNvGraphicFramePr>
            <a:graphicFrameLocks noGrp="1"/>
          </p:cNvGraphicFramePr>
          <p:nvPr>
            <p:extLst>
              <p:ext uri="{D42A27DB-BD31-4B8C-83A1-F6EECF244321}">
                <p14:modId xmlns:p14="http://schemas.microsoft.com/office/powerpoint/2010/main" val="330566580"/>
              </p:ext>
            </p:extLst>
          </p:nvPr>
        </p:nvGraphicFramePr>
        <p:xfrm>
          <a:off x="135316" y="4352644"/>
          <a:ext cx="4341501" cy="835660"/>
        </p:xfrm>
        <a:graphic>
          <a:graphicData uri="http://schemas.openxmlformats.org/drawingml/2006/table">
            <a:tbl>
              <a:tblPr firstRow="1" bandRow="1">
                <a:tableStyleId>{7DF18680-E054-41AD-8BC1-D1AEF772440D}</a:tableStyleId>
              </a:tblPr>
              <a:tblGrid>
                <a:gridCol w="468000">
                  <a:extLst>
                    <a:ext uri="{9D8B030D-6E8A-4147-A177-3AD203B41FA5}">
                      <a16:colId xmlns:a16="http://schemas.microsoft.com/office/drawing/2014/main" val="3163264919"/>
                    </a:ext>
                  </a:extLst>
                </a:gridCol>
                <a:gridCol w="1209040">
                  <a:extLst>
                    <a:ext uri="{9D8B030D-6E8A-4147-A177-3AD203B41FA5}">
                      <a16:colId xmlns:a16="http://schemas.microsoft.com/office/drawing/2014/main" val="868293758"/>
                    </a:ext>
                  </a:extLst>
                </a:gridCol>
                <a:gridCol w="1554480">
                  <a:extLst>
                    <a:ext uri="{9D8B030D-6E8A-4147-A177-3AD203B41FA5}">
                      <a16:colId xmlns:a16="http://schemas.microsoft.com/office/drawing/2014/main" val="688340335"/>
                    </a:ext>
                  </a:extLst>
                </a:gridCol>
                <a:gridCol w="1109981">
                  <a:extLst>
                    <a:ext uri="{9D8B030D-6E8A-4147-A177-3AD203B41FA5}">
                      <a16:colId xmlns:a16="http://schemas.microsoft.com/office/drawing/2014/main" val="3515998196"/>
                    </a:ext>
                  </a:extLst>
                </a:gridCol>
              </a:tblGrid>
              <a:tr h="144000">
                <a:tc rowSpan="3">
                  <a:txBody>
                    <a:bodyPr/>
                    <a:lstStyle/>
                    <a:p>
                      <a:pPr algn="l">
                        <a:lnSpc>
                          <a:spcPts val="700"/>
                        </a:lnSpc>
                      </a:pPr>
                      <a:r>
                        <a:rPr kumimoji="1" lang="ja-JP" altLang="en-US" sz="700" dirty="0">
                          <a:solidFill>
                            <a:schemeClr val="tx1"/>
                          </a:solidFill>
                          <a:latin typeface="Meiryo UI" panose="020B0604030504040204" pitchFamily="50" charset="-128"/>
                          <a:ea typeface="Meiryo UI" panose="020B0604030504040204" pitchFamily="50" charset="-128"/>
                        </a:rPr>
                        <a:t>手法の概要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短期的</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中・長期的</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914395" rtl="0" eaLnBrk="1" fontAlgn="auto" latinLnBrk="0" hangingPunct="1">
                        <a:lnSpc>
                          <a:spcPts val="300"/>
                        </a:lnSpc>
                        <a:spcBef>
                          <a:spcPts val="0"/>
                        </a:spcBef>
                        <a:spcAft>
                          <a:spcPts val="0"/>
                        </a:spcAft>
                        <a:buClrTx/>
                        <a:buSzTx/>
                        <a:buFontTx/>
                        <a:buNone/>
                        <a:tabLst/>
                        <a:defRPr/>
                      </a:pPr>
                      <a:endParaRPr kumimoji="1" lang="ja-JP" altLang="en-US" sz="70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258069018"/>
                  </a:ext>
                </a:extLst>
              </a:tr>
              <a:tr h="0">
                <a:tc vMerge="1">
                  <a:txBody>
                    <a:bodyPr/>
                    <a:lstStyle/>
                    <a:p>
                      <a:pPr algn="l">
                        <a:lnSpc>
                          <a:spcPts val="700"/>
                        </a:lnSpc>
                      </a:pPr>
                      <a:endParaRPr kumimoji="1" lang="ja-JP" altLang="en-US" sz="7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rowSpan="2">
                  <a:txBody>
                    <a:bodyPr/>
                    <a:lstStyle/>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環境改善</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 ② </a:t>
                      </a:r>
                      <a:r>
                        <a:rPr kumimoji="1" lang="en-US" altLang="ja-JP" sz="700" dirty="0">
                          <a:solidFill>
                            <a:schemeClr val="tx1"/>
                          </a:solidFill>
                          <a:latin typeface="Meiryo UI" panose="020B0604030504040204" pitchFamily="50" charset="-128"/>
                          <a:ea typeface="Meiryo UI" panose="020B0604030504040204" pitchFamily="50" charset="-128"/>
                        </a:rPr>
                        <a:t>48</a:t>
                      </a:r>
                      <a:r>
                        <a:rPr kumimoji="1" lang="ja-JP" altLang="en-US" sz="700" dirty="0">
                          <a:solidFill>
                            <a:schemeClr val="tx1"/>
                          </a:solidFill>
                          <a:latin typeface="Meiryo UI" panose="020B0604030504040204" pitchFamily="50" charset="-128"/>
                          <a:ea typeface="Meiryo UI" panose="020B0604030504040204" pitchFamily="50" charset="-128"/>
                        </a:rPr>
                        <a:t>室 ）</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絶対数の確保</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 ③ </a:t>
                      </a:r>
                      <a:r>
                        <a:rPr kumimoji="1" lang="en-US" altLang="ja-JP" sz="700" dirty="0">
                          <a:solidFill>
                            <a:schemeClr val="tx1"/>
                          </a:solidFill>
                          <a:latin typeface="Meiryo UI" panose="020B0604030504040204" pitchFamily="50" charset="-128"/>
                          <a:ea typeface="Meiryo UI" panose="020B0604030504040204" pitchFamily="50" charset="-128"/>
                        </a:rPr>
                        <a:t>343</a:t>
                      </a:r>
                      <a:r>
                        <a:rPr kumimoji="1" lang="ja-JP" altLang="en-US" sz="700" dirty="0">
                          <a:solidFill>
                            <a:schemeClr val="tx1"/>
                          </a:solidFill>
                          <a:latin typeface="Meiryo UI" panose="020B0604030504040204" pitchFamily="50" charset="-128"/>
                          <a:ea typeface="Meiryo UI" panose="020B0604030504040204" pitchFamily="50" charset="-128"/>
                        </a:rPr>
                        <a:t>室 ）</a:t>
                      </a:r>
                    </a:p>
                  </a:txBody>
                  <a:tcPr anchor="ct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395" rtl="0" eaLnBrk="1" fontAlgn="auto" latinLnBrk="0" hangingPunct="1">
                        <a:lnSpc>
                          <a:spcPts val="100"/>
                        </a:lnSpc>
                        <a:spcBef>
                          <a:spcPts val="0"/>
                        </a:spcBef>
                        <a:spcAft>
                          <a:spcPts val="0"/>
                        </a:spcAft>
                        <a:buClrTx/>
                        <a:buSzTx/>
                        <a:buFontTx/>
                        <a:buNone/>
                        <a:tabLst/>
                        <a:defRPr/>
                      </a:pPr>
                      <a:endParaRPr kumimoji="1" lang="ja-JP" altLang="en-US" sz="700" dirty="0">
                        <a:solidFill>
                          <a:schemeClr val="tx1"/>
                        </a:solidFill>
                        <a:latin typeface="Meiryo UI" panose="020B0604030504040204" pitchFamily="50" charset="-128"/>
                        <a:ea typeface="Meiryo UI" panose="020B0604030504040204" pitchFamily="50" charset="-128"/>
                      </a:endParaRPr>
                    </a:p>
                  </a:txBody>
                  <a:tcPr anchor="ct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939806741"/>
                  </a:ext>
                </a:extLst>
              </a:tr>
              <a:tr h="144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395" rtl="0" eaLnBrk="1" fontAlgn="auto" latinLnBrk="0" hangingPunct="1">
                        <a:lnSpc>
                          <a:spcPts val="7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うち、自然解消</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32520472"/>
                  </a:ext>
                </a:extLst>
              </a:tr>
              <a:tr h="324000">
                <a:tc>
                  <a:txBody>
                    <a:bodyPr/>
                    <a:lstStyle/>
                    <a:p>
                      <a:pPr algn="l">
                        <a:lnSpc>
                          <a:spcPts val="700"/>
                        </a:lnSpc>
                      </a:pPr>
                      <a:r>
                        <a:rPr kumimoji="1" lang="ja-JP" altLang="en-US" sz="700" b="1" dirty="0">
                          <a:solidFill>
                            <a:schemeClr val="tx1"/>
                          </a:solidFill>
                          <a:latin typeface="Meiryo UI" panose="020B0604030504040204" pitchFamily="50" charset="-128"/>
                          <a:ea typeface="Meiryo UI" panose="020B0604030504040204" pitchFamily="50" charset="-128"/>
                        </a:rPr>
                        <a:t>具体的な内容</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ts val="700"/>
                        </a:lnSpc>
                      </a:pPr>
                      <a:r>
                        <a:rPr kumimoji="1" lang="ja-JP" altLang="en-US" sz="700" dirty="0">
                          <a:latin typeface="Meiryo UI" panose="020B0604030504040204" pitchFamily="50" charset="-128"/>
                          <a:ea typeface="Meiryo UI" panose="020B0604030504040204" pitchFamily="50" charset="-128"/>
                        </a:rPr>
                        <a:t>手洗い場や空調の設置、</a:t>
                      </a:r>
                      <a:endParaRPr kumimoji="1" lang="en-US" altLang="ja-JP" sz="700" dirty="0">
                        <a:latin typeface="Meiryo UI" panose="020B0604030504040204" pitchFamily="50" charset="-128"/>
                        <a:ea typeface="Meiryo UI" panose="020B0604030504040204" pitchFamily="50" charset="-128"/>
                      </a:endParaRPr>
                    </a:p>
                    <a:p>
                      <a:pPr algn="l">
                        <a:lnSpc>
                          <a:spcPts val="700"/>
                        </a:lnSpc>
                      </a:pPr>
                      <a:r>
                        <a:rPr kumimoji="1" lang="ja-JP" altLang="en-US" sz="700" dirty="0">
                          <a:latin typeface="Meiryo UI" panose="020B0604030504040204" pitchFamily="50" charset="-128"/>
                          <a:ea typeface="Meiryo UI" panose="020B0604030504040204" pitchFamily="50" charset="-128"/>
                        </a:rPr>
                        <a:t>照度の改善、吸音材対策</a:t>
                      </a:r>
                      <a:endParaRPr kumimoji="1" lang="en-US" altLang="ja-JP" sz="700" dirty="0">
                        <a:latin typeface="Meiryo UI" panose="020B0604030504040204" pitchFamily="50" charset="-128"/>
                        <a:ea typeface="Meiryo UI" panose="020B0604030504040204" pitchFamily="50" charset="-128"/>
                      </a:endParaRPr>
                    </a:p>
                    <a:p>
                      <a:pPr algn="l">
                        <a:lnSpc>
                          <a:spcPts val="700"/>
                        </a:lnSpc>
                      </a:pPr>
                      <a:r>
                        <a:rPr kumimoji="1" lang="ja-JP" altLang="en-US" sz="700" dirty="0">
                          <a:latin typeface="Meiryo UI" panose="020B0604030504040204" pitchFamily="50" charset="-128"/>
                          <a:ea typeface="Meiryo UI" panose="020B0604030504040204" pitchFamily="50" charset="-128"/>
                        </a:rPr>
                        <a:t>など</a:t>
                      </a:r>
                      <a:endParaRPr kumimoji="1" lang="en-US" altLang="ja-JP" sz="70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a:lnSpc>
                          <a:spcPts val="700"/>
                        </a:lnSpc>
                      </a:pPr>
                      <a:r>
                        <a:rPr kumimoji="1" lang="ja-JP" altLang="en-US" sz="700" dirty="0">
                          <a:latin typeface="Meiryo UI" panose="020B0604030504040204" pitchFamily="50" charset="-128"/>
                          <a:ea typeface="Meiryo UI" panose="020B0604030504040204" pitchFamily="50" charset="-128"/>
                        </a:rPr>
                        <a:t>校舎増築や新校設置等の学校整備</a:t>
                      </a:r>
                      <a:endParaRPr kumimoji="1" lang="en-US" altLang="ja-JP" sz="700" dirty="0">
                        <a:latin typeface="Meiryo UI" panose="020B0604030504040204" pitchFamily="50" charset="-128"/>
                        <a:ea typeface="Meiryo UI" panose="020B0604030504040204" pitchFamily="50" charset="-128"/>
                      </a:endParaRPr>
                    </a:p>
                    <a:p>
                      <a:pPr algn="l">
                        <a:lnSpc>
                          <a:spcPts val="700"/>
                        </a:lnSpc>
                      </a:pPr>
                      <a:r>
                        <a:rPr kumimoji="1" lang="ja-JP" altLang="en-US" sz="600" dirty="0">
                          <a:latin typeface="Meiryo UI" panose="020B0604030504040204" pitchFamily="50" charset="-128"/>
                          <a:ea typeface="Meiryo UI" panose="020B0604030504040204" pitchFamily="50" charset="-128"/>
                        </a:rPr>
                        <a:t>（学校整備に合わせて、通学区域割の調整　</a:t>
                      </a:r>
                      <a:endParaRPr kumimoji="1" lang="en-US" altLang="ja-JP" sz="600" dirty="0">
                        <a:latin typeface="Meiryo UI" panose="020B0604030504040204" pitchFamily="50" charset="-128"/>
                        <a:ea typeface="Meiryo UI" panose="020B0604030504040204" pitchFamily="50" charset="-128"/>
                      </a:endParaRPr>
                    </a:p>
                    <a:p>
                      <a:pPr algn="l">
                        <a:lnSpc>
                          <a:spcPts val="700"/>
                        </a:lnSpc>
                      </a:pPr>
                      <a:r>
                        <a:rPr kumimoji="1" lang="ja-JP" altLang="en-US" sz="600" dirty="0">
                          <a:latin typeface="Meiryo UI" panose="020B0604030504040204" pitchFamily="50" charset="-128"/>
                          <a:ea typeface="Meiryo UI" panose="020B0604030504040204" pitchFamily="50" charset="-128"/>
                        </a:rPr>
                        <a:t>　 による人数規模の適正化を含む</a:t>
                      </a:r>
                      <a:r>
                        <a:rPr kumimoji="1" lang="en-US" altLang="ja-JP" sz="600" dirty="0">
                          <a:latin typeface="Meiryo UI" panose="020B0604030504040204" pitchFamily="50" charset="-128"/>
                          <a:ea typeface="Meiryo UI" panose="020B0604030504040204" pitchFamily="50" charset="-128"/>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a:lnSpc>
                          <a:spcPts val="700"/>
                        </a:lnSpc>
                      </a:pPr>
                      <a:r>
                        <a:rPr kumimoji="1" lang="ja-JP" altLang="en-US" sz="700" dirty="0">
                          <a:latin typeface="Meiryo UI" panose="020B0604030504040204" pitchFamily="50" charset="-128"/>
                          <a:ea typeface="Meiryo UI" panose="020B0604030504040204" pitchFamily="50" charset="-128"/>
                        </a:rPr>
                        <a:t>人口減少等による在籍者数の減少（</a:t>
                      </a:r>
                      <a:r>
                        <a:rPr kumimoji="1" lang="en-US" altLang="ja-JP" sz="700" dirty="0">
                          <a:latin typeface="Meiryo UI" panose="020B0604030504040204" pitchFamily="50" charset="-128"/>
                          <a:ea typeface="Meiryo UI" panose="020B0604030504040204" pitchFamily="50" charset="-128"/>
                        </a:rPr>
                        <a:t>40</a:t>
                      </a:r>
                      <a:r>
                        <a:rPr kumimoji="1" lang="ja-JP" altLang="en-US" sz="700" dirty="0">
                          <a:latin typeface="Meiryo UI" panose="020B0604030504040204" pitchFamily="50" charset="-128"/>
                          <a:ea typeface="Meiryo UI" panose="020B0604030504040204" pitchFamily="50" charset="-128"/>
                        </a:rPr>
                        <a:t>室程度）</a:t>
                      </a:r>
                      <a:endParaRPr kumimoji="1" lang="en-US" altLang="ja-JP" sz="700" dirty="0">
                        <a:latin typeface="Meiryo UI" panose="020B0604030504040204" pitchFamily="50" charset="-128"/>
                        <a:ea typeface="Meiryo UI" panose="020B0604030504040204" pitchFamily="50" charset="-128"/>
                      </a:endParaRPr>
                    </a:p>
                    <a:p>
                      <a:pPr algn="l">
                        <a:lnSpc>
                          <a:spcPts val="700"/>
                        </a:lnSpc>
                      </a:pPr>
                      <a:endParaRPr kumimoji="1" lang="ja-JP" altLang="en-US" sz="70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8114559"/>
                  </a:ext>
                </a:extLst>
              </a:tr>
            </a:tbl>
          </a:graphicData>
        </a:graphic>
      </p:graphicFrame>
      <p:sp>
        <p:nvSpPr>
          <p:cNvPr id="5" name="右中かっこ 4"/>
          <p:cNvSpPr/>
          <p:nvPr/>
        </p:nvSpPr>
        <p:spPr>
          <a:xfrm rot="5400000">
            <a:off x="2159801" y="1891701"/>
            <a:ext cx="108000" cy="2736000"/>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7" name="タイトル 1"/>
          <p:cNvSpPr txBox="1">
            <a:spLocks/>
          </p:cNvSpPr>
          <p:nvPr/>
        </p:nvSpPr>
        <p:spPr>
          <a:xfrm>
            <a:off x="922211" y="3321072"/>
            <a:ext cx="2568150" cy="19160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noFill/>
            <a:prstDash val="dash"/>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1300"/>
              </a:lnSpc>
            </a:pPr>
            <a:r>
              <a:rPr lang="ja-JP" altLang="en-US" sz="800" b="1" dirty="0">
                <a:latin typeface="Meiryo UI" panose="020B0604030504040204" pitchFamily="50" charset="-128"/>
                <a:ea typeface="Meiryo UI" panose="020B0604030504040204" pitchFamily="50" charset="-128"/>
              </a:rPr>
              <a:t>対応が必要な室数　</a:t>
            </a:r>
            <a:r>
              <a:rPr lang="en-US" altLang="ja-JP" sz="800" b="1" dirty="0">
                <a:latin typeface="Meiryo UI" panose="020B0604030504040204" pitchFamily="50" charset="-128"/>
                <a:ea typeface="Meiryo UI" panose="020B0604030504040204" pitchFamily="50" charset="-128"/>
              </a:rPr>
              <a:t>391</a:t>
            </a:r>
            <a:r>
              <a:rPr lang="ja-JP" altLang="en-US" sz="800" b="1" dirty="0">
                <a:latin typeface="Meiryo UI" panose="020B0604030504040204" pitchFamily="50" charset="-128"/>
                <a:ea typeface="Meiryo UI" panose="020B0604030504040204" pitchFamily="50" charset="-128"/>
              </a:rPr>
              <a:t>室（②</a:t>
            </a:r>
            <a:r>
              <a:rPr lang="en-US" altLang="ja-JP" sz="800" b="1" dirty="0">
                <a:latin typeface="Meiryo UI" panose="020B0604030504040204" pitchFamily="50" charset="-128"/>
                <a:ea typeface="Meiryo UI" panose="020B0604030504040204" pitchFamily="50" charset="-128"/>
              </a:rPr>
              <a:t>48</a:t>
            </a:r>
            <a:r>
              <a:rPr lang="ja-JP" altLang="en-US" sz="800" b="1" dirty="0">
                <a:latin typeface="Meiryo UI" panose="020B0604030504040204" pitchFamily="50" charset="-128"/>
                <a:ea typeface="Meiryo UI" panose="020B0604030504040204" pitchFamily="50" charset="-128"/>
              </a:rPr>
              <a:t>室＋③</a:t>
            </a:r>
            <a:r>
              <a:rPr lang="en-US" altLang="ja-JP" sz="800" b="1" dirty="0">
                <a:latin typeface="Meiryo UI" panose="020B0604030504040204" pitchFamily="50" charset="-128"/>
                <a:ea typeface="Meiryo UI" panose="020B0604030504040204" pitchFamily="50" charset="-128"/>
              </a:rPr>
              <a:t>343</a:t>
            </a:r>
            <a:r>
              <a:rPr lang="ja-JP" altLang="en-US" sz="800" b="1" dirty="0">
                <a:latin typeface="Meiryo UI" panose="020B0604030504040204" pitchFamily="50" charset="-128"/>
                <a:ea typeface="Meiryo UI" panose="020B0604030504040204" pitchFamily="50" charset="-128"/>
              </a:rPr>
              <a:t>室）</a:t>
            </a:r>
          </a:p>
        </p:txBody>
      </p:sp>
      <p:graphicFrame>
        <p:nvGraphicFramePr>
          <p:cNvPr id="37" name="表 36"/>
          <p:cNvGraphicFramePr>
            <a:graphicFrameLocks noGrp="1"/>
          </p:cNvGraphicFramePr>
          <p:nvPr>
            <p:extLst>
              <p:ext uri="{D42A27DB-BD31-4B8C-83A1-F6EECF244321}">
                <p14:modId xmlns:p14="http://schemas.microsoft.com/office/powerpoint/2010/main" val="2605244634"/>
              </p:ext>
            </p:extLst>
          </p:nvPr>
        </p:nvGraphicFramePr>
        <p:xfrm>
          <a:off x="4632506" y="1092671"/>
          <a:ext cx="4436513" cy="3051427"/>
        </p:xfrm>
        <a:graphic>
          <a:graphicData uri="http://schemas.openxmlformats.org/drawingml/2006/table">
            <a:tbl>
              <a:tblPr firstRow="1" bandRow="1">
                <a:tableStyleId>{5C22544A-7EE6-4342-B048-85BDC9FD1C3A}</a:tableStyleId>
              </a:tblPr>
              <a:tblGrid>
                <a:gridCol w="404513">
                  <a:extLst>
                    <a:ext uri="{9D8B030D-6E8A-4147-A177-3AD203B41FA5}">
                      <a16:colId xmlns:a16="http://schemas.microsoft.com/office/drawing/2014/main" val="1577528831"/>
                    </a:ext>
                  </a:extLst>
                </a:gridCol>
                <a:gridCol w="432000">
                  <a:extLst>
                    <a:ext uri="{9D8B030D-6E8A-4147-A177-3AD203B41FA5}">
                      <a16:colId xmlns:a16="http://schemas.microsoft.com/office/drawing/2014/main" val="2721338843"/>
                    </a:ext>
                  </a:extLst>
                </a:gridCol>
                <a:gridCol w="468000">
                  <a:extLst>
                    <a:ext uri="{9D8B030D-6E8A-4147-A177-3AD203B41FA5}">
                      <a16:colId xmlns:a16="http://schemas.microsoft.com/office/drawing/2014/main" val="367384339"/>
                    </a:ext>
                  </a:extLst>
                </a:gridCol>
                <a:gridCol w="468000">
                  <a:extLst>
                    <a:ext uri="{9D8B030D-6E8A-4147-A177-3AD203B41FA5}">
                      <a16:colId xmlns:a16="http://schemas.microsoft.com/office/drawing/2014/main" val="2123848108"/>
                    </a:ext>
                  </a:extLst>
                </a:gridCol>
                <a:gridCol w="540000">
                  <a:extLst>
                    <a:ext uri="{9D8B030D-6E8A-4147-A177-3AD203B41FA5}">
                      <a16:colId xmlns:a16="http://schemas.microsoft.com/office/drawing/2014/main" val="107534749"/>
                    </a:ext>
                  </a:extLst>
                </a:gridCol>
                <a:gridCol w="936000">
                  <a:extLst>
                    <a:ext uri="{9D8B030D-6E8A-4147-A177-3AD203B41FA5}">
                      <a16:colId xmlns:a16="http://schemas.microsoft.com/office/drawing/2014/main" val="2010066128"/>
                    </a:ext>
                  </a:extLst>
                </a:gridCol>
                <a:gridCol w="1188000">
                  <a:extLst>
                    <a:ext uri="{9D8B030D-6E8A-4147-A177-3AD203B41FA5}">
                      <a16:colId xmlns:a16="http://schemas.microsoft.com/office/drawing/2014/main" val="3101065952"/>
                    </a:ext>
                  </a:extLst>
                </a:gridCol>
              </a:tblGrid>
              <a:tr h="161659">
                <a:tc rowSpan="2">
                  <a:txBody>
                    <a:bodyPr/>
                    <a:lstStyle/>
                    <a:p>
                      <a:pPr algn="ctr">
                        <a:lnSpc>
                          <a:spcPts val="900"/>
                        </a:lnSpc>
                      </a:pPr>
                      <a:r>
                        <a:rPr kumimoji="1" lang="ja-JP" altLang="en-US" sz="700" dirty="0">
                          <a:solidFill>
                            <a:schemeClr val="tx1"/>
                          </a:solidFill>
                          <a:latin typeface="Meiryo UI" panose="020B0604030504040204" pitchFamily="50" charset="-128"/>
                          <a:ea typeface="Meiryo UI" panose="020B0604030504040204" pitchFamily="50" charset="-128"/>
                        </a:rPr>
                        <a:t>地域</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lnSpc>
                          <a:spcPts val="900"/>
                        </a:lnSpc>
                      </a:pPr>
                      <a:r>
                        <a:rPr kumimoji="1" lang="ja-JP" altLang="en-US" sz="700" dirty="0">
                          <a:solidFill>
                            <a:schemeClr val="tx1"/>
                          </a:solidFill>
                          <a:latin typeface="Meiryo UI" panose="020B0604030504040204" pitchFamily="50" charset="-128"/>
                          <a:ea typeface="Meiryo UI" panose="020B0604030504040204" pitchFamily="50" charset="-128"/>
                        </a:rPr>
                        <a:t>校舎面積不適合</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ja-JP" altLang="en-US" dirty="0"/>
                    </a:p>
                  </a:txBody>
                  <a:tcPr/>
                </a:tc>
                <a:tc gridSpan="2">
                  <a:txBody>
                    <a:bodyPr/>
                    <a:lstStyle/>
                    <a:p>
                      <a:pPr algn="ctr">
                        <a:lnSpc>
                          <a:spcPts val="900"/>
                        </a:lnSpc>
                      </a:pPr>
                      <a:r>
                        <a:rPr kumimoji="1" lang="ja-JP" altLang="en-US" sz="700" dirty="0">
                          <a:solidFill>
                            <a:schemeClr val="tx1"/>
                          </a:solidFill>
                          <a:latin typeface="Meiryo UI" panose="020B0604030504040204" pitchFamily="50" charset="-128"/>
                          <a:ea typeface="Meiryo UI" panose="020B0604030504040204" pitchFamily="50" charset="-128"/>
                        </a:rPr>
                        <a:t>対応が必要な室数</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a:lnSpc>
                          <a:spcPts val="900"/>
                        </a:lnSpc>
                      </a:pPr>
                      <a:r>
                        <a:rPr kumimoji="1" lang="ja-JP" altLang="en-US" sz="700" dirty="0">
                          <a:solidFill>
                            <a:schemeClr val="tx1"/>
                          </a:solidFill>
                          <a:latin typeface="Meiryo UI" panose="020B0604030504040204" pitchFamily="50" charset="-128"/>
                          <a:ea typeface="Meiryo UI" panose="020B0604030504040204" pitchFamily="50" charset="-128"/>
                        </a:rPr>
                        <a:t>現在の取組み</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900"/>
                        </a:lnSpc>
                      </a:pPr>
                      <a:r>
                        <a:rPr kumimoji="1" lang="ja-JP" altLang="en-US" sz="700" dirty="0">
                          <a:solidFill>
                            <a:schemeClr val="tx1"/>
                          </a:solidFill>
                          <a:latin typeface="Meiryo UI" panose="020B0604030504040204" pitchFamily="50" charset="-128"/>
                          <a:ea typeface="Meiryo UI" panose="020B0604030504040204" pitchFamily="50" charset="-128"/>
                        </a:rPr>
                        <a:t>今後の対応（案）</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52304434"/>
                  </a:ext>
                </a:extLst>
              </a:tr>
              <a:tr h="233209">
                <a:tc vMerge="1">
                  <a:txBody>
                    <a:bodyPr/>
                    <a:lstStyle/>
                    <a:p>
                      <a:endParaRPr kumimoji="1" lang="ja-JP" altLang="en-US" sz="2000" dirty="0">
                        <a:latin typeface="BIZ UDPゴシック" panose="020B0400000000000000" pitchFamily="50" charset="-128"/>
                        <a:ea typeface="BIZ UDPゴシック" panose="020B0400000000000000" pitchFamily="50" charset="-128"/>
                      </a:endParaRPr>
                    </a:p>
                  </a:txBody>
                  <a:tcPr/>
                </a:tc>
                <a:tc>
                  <a:txBody>
                    <a:bodyPr/>
                    <a:lstStyle/>
                    <a:p>
                      <a:pPr algn="ctr">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不適合</a:t>
                      </a:r>
                      <a:endParaRPr kumimoji="1" lang="en-US" altLang="ja-JP" sz="600" dirty="0">
                        <a:solidFill>
                          <a:schemeClr val="tx1"/>
                        </a:solidFill>
                        <a:latin typeface="Meiryo UI" panose="020B0604030504040204" pitchFamily="50" charset="-128"/>
                        <a:ea typeface="Meiryo UI" panose="020B0604030504040204" pitchFamily="50" charset="-128"/>
                      </a:endParaRPr>
                    </a:p>
                    <a:p>
                      <a:pPr algn="ctr">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校数</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全校</a:t>
                      </a:r>
                      <a:endParaRPr kumimoji="1" lang="en-US" altLang="ja-JP" sz="600" dirty="0">
                        <a:solidFill>
                          <a:schemeClr val="tx1"/>
                        </a:solidFill>
                        <a:latin typeface="Meiryo UI" panose="020B0604030504040204" pitchFamily="50" charset="-128"/>
                        <a:ea typeface="Meiryo UI" panose="020B0604030504040204" pitchFamily="50" charset="-128"/>
                      </a:endParaRPr>
                    </a:p>
                    <a:p>
                      <a:pPr algn="l">
                        <a:lnSpc>
                          <a:spcPts val="600"/>
                        </a:lnSpc>
                      </a:pP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知肢併置校含む</a:t>
                      </a:r>
                      <a:r>
                        <a:rPr kumimoji="1" lang="en-US" altLang="ja-JP" sz="600" dirty="0">
                          <a:solidFill>
                            <a:schemeClr val="tx1"/>
                          </a:solidFill>
                          <a:latin typeface="Meiryo UI" panose="020B0604030504040204" pitchFamily="50" charset="-128"/>
                          <a:ea typeface="Meiryo UI" panose="020B0604030504040204" pitchFamily="50" charset="-128"/>
                        </a:rPr>
                        <a:t>)</a:t>
                      </a:r>
                      <a:endParaRPr kumimoji="1" lang="ja-JP" altLang="en-US" sz="600" dirty="0">
                        <a:solidFill>
                          <a:schemeClr val="tx1"/>
                        </a:solidFill>
                        <a:latin typeface="Meiryo UI" panose="020B0604030504040204" pitchFamily="50" charset="-128"/>
                        <a:ea typeface="Meiryo UI" panose="020B0604030504040204" pitchFamily="50" charset="-128"/>
                      </a:endParaRPr>
                    </a:p>
                  </a:txBody>
                  <a:tcPr marL="68580" marR="68580" marT="34290" marB="3429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395" rtl="0" eaLnBrk="1" fontAlgn="auto" latinLnBrk="0" hangingPunct="1">
                        <a:lnSpc>
                          <a:spcPts val="600"/>
                        </a:lnSpc>
                        <a:spcBef>
                          <a:spcPts val="0"/>
                        </a:spcBef>
                        <a:spcAft>
                          <a:spcPts val="0"/>
                        </a:spcAft>
                        <a:buClrTx/>
                        <a:buSzTx/>
                        <a:buFontTx/>
                        <a:buNone/>
                        <a:tabLst/>
                        <a:defRPr/>
                      </a:pPr>
                      <a:r>
                        <a:rPr kumimoji="1" lang="ja-JP" altLang="en-US" sz="600" dirty="0">
                          <a:solidFill>
                            <a:schemeClr val="tx1"/>
                          </a:solidFill>
                          <a:latin typeface="Meiryo UI" panose="020B0604030504040204" pitchFamily="50" charset="-128"/>
                          <a:ea typeface="Meiryo UI" panose="020B0604030504040204" pitchFamily="50" charset="-128"/>
                        </a:rPr>
                        <a:t>転用や間仕切り、特別教室等の不足数</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学級編制基準を満たすために必要となる室数</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既に着手している</a:t>
                      </a:r>
                      <a:endParaRPr kumimoji="1" lang="en-US" altLang="ja-JP" sz="600" dirty="0">
                        <a:solidFill>
                          <a:schemeClr val="tx1"/>
                        </a:solidFill>
                        <a:latin typeface="Meiryo UI" panose="020B0604030504040204" pitchFamily="50" charset="-128"/>
                        <a:ea typeface="Meiryo UI" panose="020B0604030504040204" pitchFamily="50" charset="-128"/>
                      </a:endParaRPr>
                    </a:p>
                    <a:p>
                      <a:pPr algn="ctr">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計画等</a:t>
                      </a:r>
                    </a:p>
                  </a:txBody>
                  <a:tcPr marL="68580" marR="68580" marT="34290" marB="3429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閉校した高校等の活用は、既存校の移転を伴うものや既存の高校との併設も含む</a:t>
                      </a:r>
                    </a:p>
                  </a:txBody>
                  <a:tcPr marL="68580" marR="68580" marT="34290" marB="3429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37893786"/>
                  </a:ext>
                </a:extLst>
              </a:tr>
              <a:tr h="317029">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700" b="1" dirty="0">
                          <a:latin typeface="Meiryo UI" panose="020B0604030504040204" pitchFamily="50" charset="-128"/>
                          <a:ea typeface="Meiryo UI" panose="020B0604030504040204" pitchFamily="50" charset="-128"/>
                        </a:rPr>
                        <a:t>豊能</a:t>
                      </a: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700" b="1" dirty="0">
                          <a:latin typeface="Meiryo UI" panose="020B0604030504040204" pitchFamily="50" charset="-128"/>
                          <a:ea typeface="Meiryo UI" panose="020B0604030504040204" pitchFamily="50" charset="-128"/>
                        </a:rPr>
                        <a:t>三島</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２校</a:t>
                      </a:r>
                      <a:endParaRPr kumimoji="1" lang="en-US" altLang="ja-JP" sz="800" b="1"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600" dirty="0">
                          <a:latin typeface="Meiryo UI" panose="020B0604030504040204" pitchFamily="50" charset="-128"/>
                          <a:ea typeface="Meiryo UI" panose="020B0604030504040204" pitchFamily="50" charset="-128"/>
                        </a:rPr>
                        <a:t>・豊中</a:t>
                      </a:r>
                      <a:endParaRPr kumimoji="1" lang="en-US" altLang="ja-JP" sz="6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600" dirty="0">
                          <a:latin typeface="Meiryo UI" panose="020B0604030504040204" pitchFamily="50" charset="-128"/>
                          <a:ea typeface="Meiryo UI" panose="020B0604030504040204" pitchFamily="50" charset="-128"/>
                        </a:rPr>
                        <a:t>・箕面</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６校</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51</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42</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lang="ja-JP" altLang="en-US" sz="700" dirty="0" err="1">
                          <a:latin typeface="Meiryo UI" panose="020B0604030504040204" pitchFamily="50" charset="-128"/>
                          <a:ea typeface="Meiryo UI" panose="020B0604030504040204" pitchFamily="50" charset="-128"/>
                        </a:rPr>
                        <a:t>ー</a:t>
                      </a:r>
                      <a:endParaRPr kumimoji="1" lang="ja-JP" altLang="en-US"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・閉校した高校等の活用 </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１校程度（場所未定）</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・校舎増築（摂津）</a:t>
                      </a: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345923"/>
                  </a:ext>
                </a:extLst>
              </a:tr>
              <a:tr h="327189">
                <a:tc>
                  <a:txBody>
                    <a:bodyPr/>
                    <a:lstStyle/>
                    <a:p>
                      <a:pPr algn="l">
                        <a:lnSpc>
                          <a:spcPts val="900"/>
                        </a:lnSpc>
                      </a:pPr>
                      <a:r>
                        <a:rPr kumimoji="1" lang="ja-JP" altLang="en-US" sz="700" b="1" dirty="0">
                          <a:latin typeface="Meiryo UI" panose="020B0604030504040204" pitchFamily="50" charset="-128"/>
                          <a:ea typeface="Meiryo UI" panose="020B0604030504040204" pitchFamily="50" charset="-128"/>
                        </a:rPr>
                        <a:t>大阪市</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Meiryo UI" panose="020B0604030504040204" pitchFamily="50" charset="-128"/>
                          <a:ea typeface="Meiryo UI" panose="020B0604030504040204" pitchFamily="50" charset="-128"/>
                        </a:rPr>
                        <a:t> ３校</a:t>
                      </a:r>
                      <a:endParaRPr kumimoji="1" lang="en-US" altLang="ja-JP" sz="800" b="1"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・思斉</a:t>
                      </a:r>
                      <a:endParaRPr kumimoji="1" lang="en-US" altLang="ja-JP" sz="600"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・生野</a:t>
                      </a:r>
                      <a:endParaRPr kumimoji="1" lang="en-US" altLang="ja-JP" sz="600"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・住之江</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６校</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  82</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76</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・新校整備</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西淀川</a:t>
                      </a:r>
                      <a:r>
                        <a:rPr kumimoji="1" lang="en-US" altLang="ja-JP" sz="700" dirty="0">
                          <a:latin typeface="Meiryo UI" panose="020B0604030504040204" pitchFamily="50" charset="-128"/>
                          <a:ea typeface="Meiryo UI" panose="020B0604030504040204" pitchFamily="50" charset="-128"/>
                        </a:rPr>
                        <a:t>)</a:t>
                      </a:r>
                    </a:p>
                    <a:p>
                      <a:pPr algn="l">
                        <a:lnSpc>
                          <a:spcPts val="700"/>
                        </a:lnSpc>
                      </a:pPr>
                      <a:r>
                        <a:rPr kumimoji="1" lang="ja-JP" altLang="en-US" sz="700" dirty="0">
                          <a:latin typeface="Meiryo UI" panose="020B0604030504040204" pitchFamily="50" charset="-128"/>
                          <a:ea typeface="Meiryo UI" panose="020B0604030504040204" pitchFamily="50" charset="-128"/>
                        </a:rPr>
                        <a:t>・府立高校内への</a:t>
                      </a:r>
                      <a:endParaRPr kumimoji="1" lang="en-US" altLang="ja-JP" sz="700" dirty="0">
                        <a:latin typeface="Meiryo UI" panose="020B0604030504040204" pitchFamily="50" charset="-128"/>
                        <a:ea typeface="Meiryo UI" panose="020B0604030504040204" pitchFamily="50" charset="-128"/>
                      </a:endParaRPr>
                    </a:p>
                    <a:p>
                      <a:pPr algn="l">
                        <a:lnSpc>
                          <a:spcPts val="700"/>
                        </a:lnSpc>
                      </a:pPr>
                      <a:r>
                        <a:rPr kumimoji="1" lang="ja-JP" altLang="en-US" sz="700" dirty="0">
                          <a:latin typeface="Meiryo UI" panose="020B0604030504040204" pitchFamily="50" charset="-128"/>
                          <a:ea typeface="Meiryo UI" panose="020B0604030504040204" pitchFamily="50" charset="-128"/>
                        </a:rPr>
                        <a:t>移転・併設</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生野</a:t>
                      </a:r>
                      <a:r>
                        <a:rPr kumimoji="1" lang="en-US" altLang="ja-JP" sz="700" dirty="0">
                          <a:latin typeface="Meiryo UI" panose="020B0604030504040204" pitchFamily="50" charset="-128"/>
                          <a:ea typeface="Meiryo UI" panose="020B0604030504040204" pitchFamily="50" charset="-128"/>
                        </a:rPr>
                        <a:t>)</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・校舎増築（東淀川）</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・閉校した高校等の活用</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２校程度（場所未定）</a:t>
                      </a: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9910094"/>
                  </a:ext>
                </a:extLst>
              </a:tr>
              <a:tr h="253529">
                <a:tc>
                  <a:txBody>
                    <a:bodyPr/>
                    <a:lstStyle/>
                    <a:p>
                      <a:pPr marL="0" marR="0" lvl="0" indent="0" algn="l" defTabSz="914395" rtl="0" eaLnBrk="1" fontAlgn="auto" latinLnBrk="0" hangingPunct="1">
                        <a:lnSpc>
                          <a:spcPts val="900"/>
                        </a:lnSpc>
                        <a:spcBef>
                          <a:spcPts val="0"/>
                        </a:spcBef>
                        <a:spcAft>
                          <a:spcPts val="0"/>
                        </a:spcAft>
                        <a:buClrTx/>
                        <a:buSzTx/>
                        <a:buFontTx/>
                        <a:buNone/>
                        <a:tabLst/>
                        <a:defRPr/>
                      </a:pPr>
                      <a:r>
                        <a:rPr kumimoji="1" lang="ja-JP" altLang="en-US" sz="700" b="1" dirty="0">
                          <a:latin typeface="Meiryo UI" panose="020B0604030504040204" pitchFamily="50" charset="-128"/>
                          <a:ea typeface="Meiryo UI" panose="020B0604030504040204" pitchFamily="50" charset="-128"/>
                        </a:rPr>
                        <a:t>北河内</a:t>
                      </a:r>
                      <a:endParaRPr kumimoji="1" lang="en-US" altLang="ja-JP" sz="700" b="1"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Meiryo UI" panose="020B0604030504040204" pitchFamily="50" charset="-128"/>
                          <a:ea typeface="Meiryo UI" panose="020B0604030504040204" pitchFamily="50" charset="-128"/>
                        </a:rPr>
                        <a:t>１校</a:t>
                      </a:r>
                      <a:endParaRPr kumimoji="1" lang="en-US" altLang="ja-JP" sz="800" b="1"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・守口</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４校</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  37</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10</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・交野支援学校四條畷校の活用</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R9</a:t>
                      </a:r>
                      <a:r>
                        <a:rPr kumimoji="1" lang="ja-JP" altLang="en-US" sz="600" dirty="0">
                          <a:latin typeface="Meiryo UI" panose="020B0604030504040204" pitchFamily="50" charset="-128"/>
                          <a:ea typeface="Meiryo UI" panose="020B0604030504040204" pitchFamily="50" charset="-128"/>
                        </a:rPr>
                        <a:t>年度まで）</a:t>
                      </a:r>
                      <a:endParaRPr kumimoji="1" lang="en-US" altLang="ja-JP" sz="6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・交野支援学校四條畷校</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en-US" altLang="ja-JP" sz="700" baseline="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の本校化</a:t>
                      </a: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6059305"/>
                  </a:ext>
                </a:extLst>
              </a:tr>
              <a:tr h="225843">
                <a:tc>
                  <a:txBody>
                    <a:bodyPr/>
                    <a:lstStyle/>
                    <a:p>
                      <a:pPr algn="l">
                        <a:lnSpc>
                          <a:spcPts val="900"/>
                        </a:lnSpc>
                      </a:pPr>
                      <a:r>
                        <a:rPr kumimoji="1" lang="ja-JP" altLang="en-US" sz="700" b="1" dirty="0">
                          <a:latin typeface="Meiryo UI" panose="020B0604030504040204" pitchFamily="50" charset="-128"/>
                          <a:ea typeface="Meiryo UI" panose="020B0604030504040204" pitchFamily="50" charset="-128"/>
                        </a:rPr>
                        <a:t>中河内</a:t>
                      </a:r>
                      <a:endParaRPr kumimoji="1" lang="en-US" altLang="ja-JP" sz="700" b="1" dirty="0">
                        <a:latin typeface="Meiryo UI" panose="020B0604030504040204" pitchFamily="50" charset="-128"/>
                        <a:ea typeface="Meiryo UI" panose="020B0604030504040204" pitchFamily="50" charset="-128"/>
                      </a:endParaRPr>
                    </a:p>
                    <a:p>
                      <a:pPr algn="l">
                        <a:lnSpc>
                          <a:spcPts val="900"/>
                        </a:lnSpc>
                      </a:pPr>
                      <a:r>
                        <a:rPr kumimoji="1" lang="ja-JP" altLang="en-US" sz="700" b="1" dirty="0">
                          <a:latin typeface="Meiryo UI" panose="020B0604030504040204" pitchFamily="50" charset="-128"/>
                          <a:ea typeface="Meiryo UI" panose="020B0604030504040204" pitchFamily="50" charset="-128"/>
                        </a:rPr>
                        <a:t>南河内</a:t>
                      </a:r>
                      <a:endParaRPr kumimoji="1" lang="en-US" altLang="ja-JP" sz="700" b="1"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Meiryo UI" panose="020B0604030504040204" pitchFamily="50" charset="-128"/>
                          <a:ea typeface="Meiryo UI" panose="020B0604030504040204" pitchFamily="50" charset="-128"/>
                        </a:rPr>
                        <a:t> １校</a:t>
                      </a:r>
                      <a:endParaRPr kumimoji="1" lang="en-US" altLang="ja-JP" sz="800" b="1"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・八尾</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４校</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19</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23</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lang="ja-JP" altLang="en-US" sz="700" dirty="0" err="1">
                          <a:latin typeface="Meiryo UI" panose="020B0604030504040204" pitchFamily="50" charset="-128"/>
                          <a:ea typeface="Meiryo UI" panose="020B0604030504040204" pitchFamily="50" charset="-128"/>
                        </a:rPr>
                        <a:t>ー</a:t>
                      </a: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・閉校した高校等の活用</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r>
                        <a:rPr kumimoji="1" lang="en-US" altLang="ja-JP" sz="700" dirty="0">
                          <a:latin typeface="Meiryo UI" panose="020B0604030504040204" pitchFamily="50" charset="-128"/>
                          <a:ea typeface="Meiryo UI" panose="020B0604030504040204" pitchFamily="50" charset="-128"/>
                        </a:rPr>
                        <a:t> </a:t>
                      </a:r>
                      <a:r>
                        <a:rPr kumimoji="1" lang="ja-JP" altLang="en-US" sz="700" dirty="0">
                          <a:latin typeface="Meiryo UI" panose="020B0604030504040204" pitchFamily="50" charset="-128"/>
                          <a:ea typeface="Meiryo UI" panose="020B0604030504040204" pitchFamily="50" charset="-128"/>
                        </a:rPr>
                        <a:t>１校程度（場所未定）</a:t>
                      </a: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1423827"/>
                  </a:ext>
                </a:extLst>
              </a:tr>
              <a:tr h="176313">
                <a:tc>
                  <a:txBody>
                    <a:bodyPr/>
                    <a:lstStyle/>
                    <a:p>
                      <a:pPr algn="l">
                        <a:lnSpc>
                          <a:spcPts val="900"/>
                        </a:lnSpc>
                      </a:pPr>
                      <a:r>
                        <a:rPr kumimoji="1" lang="ja-JP" altLang="en-US" sz="700" b="1" dirty="0">
                          <a:latin typeface="Meiryo UI" panose="020B0604030504040204" pitchFamily="50" charset="-128"/>
                          <a:ea typeface="Meiryo UI" panose="020B0604030504040204" pitchFamily="50" charset="-128"/>
                        </a:rPr>
                        <a:t>泉北</a:t>
                      </a:r>
                      <a:endParaRPr kumimoji="1" lang="en-US" altLang="ja-JP" sz="700" b="1" dirty="0">
                        <a:latin typeface="Meiryo UI" panose="020B0604030504040204" pitchFamily="50" charset="-128"/>
                        <a:ea typeface="Meiryo UI" panose="020B0604030504040204" pitchFamily="50" charset="-128"/>
                      </a:endParaRPr>
                    </a:p>
                    <a:p>
                      <a:pPr algn="l">
                        <a:lnSpc>
                          <a:spcPts val="900"/>
                        </a:lnSpc>
                      </a:pPr>
                      <a:r>
                        <a:rPr kumimoji="1" lang="ja-JP" altLang="en-US" sz="700" b="1" dirty="0">
                          <a:latin typeface="Meiryo UI" panose="020B0604030504040204" pitchFamily="50" charset="-128"/>
                          <a:ea typeface="Meiryo UI" panose="020B0604030504040204" pitchFamily="50" charset="-128"/>
                        </a:rPr>
                        <a:t>泉南</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Meiryo UI" panose="020B0604030504040204" pitchFamily="50" charset="-128"/>
                          <a:ea typeface="Meiryo UI" panose="020B0604030504040204" pitchFamily="50" charset="-128"/>
                        </a:rPr>
                        <a:t> ２校</a:t>
                      </a:r>
                      <a:endParaRPr kumimoji="1" lang="en-US" altLang="ja-JP" sz="800" b="1"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・和泉</a:t>
                      </a:r>
                      <a:endParaRPr kumimoji="1" lang="en-US" altLang="ja-JP" sz="600" dirty="0">
                        <a:latin typeface="Meiryo UI" panose="020B0604030504040204" pitchFamily="50" charset="-128"/>
                        <a:ea typeface="Meiryo UI" panose="020B0604030504040204" pitchFamily="50" charset="-128"/>
                      </a:endParaRPr>
                    </a:p>
                    <a:p>
                      <a:pPr algn="ctr">
                        <a:lnSpc>
                          <a:spcPts val="700"/>
                        </a:lnSpc>
                      </a:pPr>
                      <a:r>
                        <a:rPr kumimoji="1" lang="ja-JP" altLang="en-US" sz="600" dirty="0">
                          <a:latin typeface="Meiryo UI" panose="020B0604030504040204" pitchFamily="50" charset="-128"/>
                          <a:ea typeface="Meiryo UI" panose="020B0604030504040204" pitchFamily="50" charset="-128"/>
                        </a:rPr>
                        <a:t>・泉北</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0" dirty="0">
                          <a:latin typeface="Meiryo UI" panose="020B0604030504040204" pitchFamily="50" charset="-128"/>
                          <a:ea typeface="Meiryo UI" panose="020B0604030504040204" pitchFamily="50" charset="-128"/>
                        </a:rPr>
                        <a:t>５校</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  25</a:t>
                      </a:r>
                      <a:r>
                        <a:rPr kumimoji="1" lang="ja-JP" altLang="en-US" sz="800" b="0" dirty="0">
                          <a:latin typeface="Meiryo UI" panose="020B0604030504040204" pitchFamily="50" charset="-128"/>
                          <a:ea typeface="Meiryo UI" panose="020B0604030504040204" pitchFamily="50" charset="-128"/>
                        </a:rPr>
                        <a:t>室</a:t>
                      </a: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12</a:t>
                      </a:r>
                      <a:r>
                        <a:rPr kumimoji="1" lang="ja-JP" altLang="en-US" sz="800" b="0" dirty="0">
                          <a:latin typeface="Meiryo UI" panose="020B0604030504040204" pitchFamily="50" charset="-128"/>
                          <a:ea typeface="Meiryo UI" panose="020B0604030504040204" pitchFamily="50" charset="-128"/>
                        </a:rPr>
                        <a:t>室</a:t>
                      </a: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lang="ja-JP" altLang="en-US" sz="700" dirty="0" err="1">
                          <a:latin typeface="Meiryo UI" panose="020B0604030504040204" pitchFamily="50" charset="-128"/>
                          <a:ea typeface="Meiryo UI" panose="020B0604030504040204" pitchFamily="50" charset="-128"/>
                        </a:rPr>
                        <a:t>ー</a:t>
                      </a:r>
                      <a:endParaRPr kumimoji="1" lang="ja-JP" altLang="en-US"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8088014"/>
                  </a:ext>
                </a:extLst>
              </a:tr>
              <a:tr h="174408">
                <a:tc>
                  <a:txBody>
                    <a:bodyPr/>
                    <a:lstStyle/>
                    <a:p>
                      <a:pPr algn="l">
                        <a:lnSpc>
                          <a:spcPts val="900"/>
                        </a:lnSpc>
                      </a:pPr>
                      <a:r>
                        <a:rPr kumimoji="1" lang="ja-JP" altLang="en-US" sz="700" b="1" dirty="0">
                          <a:latin typeface="Meiryo UI" panose="020B0604030504040204" pitchFamily="50" charset="-128"/>
                          <a:ea typeface="Meiryo UI" panose="020B0604030504040204" pitchFamily="50" charset="-128"/>
                        </a:rPr>
                        <a:t>他の</a:t>
                      </a:r>
                      <a:endParaRPr kumimoji="1" lang="en-US" altLang="ja-JP" sz="700" b="1" dirty="0">
                        <a:latin typeface="Meiryo UI" panose="020B0604030504040204" pitchFamily="50" charset="-128"/>
                        <a:ea typeface="Meiryo UI" panose="020B0604030504040204" pitchFamily="50" charset="-128"/>
                      </a:endParaRPr>
                    </a:p>
                    <a:p>
                      <a:pPr algn="l">
                        <a:lnSpc>
                          <a:spcPts val="900"/>
                        </a:lnSpc>
                      </a:pPr>
                      <a:r>
                        <a:rPr kumimoji="1" lang="ja-JP" altLang="en-US" sz="700" b="1" dirty="0">
                          <a:latin typeface="Meiryo UI" panose="020B0604030504040204" pitchFamily="50" charset="-128"/>
                          <a:ea typeface="Meiryo UI" panose="020B0604030504040204" pitchFamily="50" charset="-128"/>
                        </a:rPr>
                        <a:t>種別</a:t>
                      </a:r>
                      <a:endParaRPr kumimoji="1" lang="en-US" altLang="ja-JP" sz="700" b="1"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1" dirty="0">
                          <a:latin typeface="Meiryo UI" panose="020B0604030504040204" pitchFamily="50" charset="-128"/>
                          <a:ea typeface="Meiryo UI" panose="020B0604030504040204" pitchFamily="50" charset="-128"/>
                        </a:rPr>
                        <a:t> </a:t>
                      </a:r>
                      <a:r>
                        <a:rPr kumimoji="1" lang="ja-JP" altLang="en-US" sz="800" b="1" dirty="0">
                          <a:latin typeface="Meiryo UI" panose="020B0604030504040204" pitchFamily="50" charset="-128"/>
                          <a:ea typeface="Meiryo UI" panose="020B0604030504040204" pitchFamily="50" charset="-128"/>
                        </a:rPr>
                        <a:t>５校</a:t>
                      </a:r>
                      <a:endParaRPr kumimoji="1" lang="en-US" altLang="ja-JP" sz="800" b="1"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21</a:t>
                      </a:r>
                      <a:r>
                        <a:rPr kumimoji="1" lang="ja-JP" altLang="en-US" sz="800" b="0" dirty="0">
                          <a:latin typeface="Meiryo UI" panose="020B0604030504040204" pitchFamily="50" charset="-128"/>
                          <a:ea typeface="Meiryo UI" panose="020B0604030504040204" pitchFamily="50" charset="-128"/>
                        </a:rPr>
                        <a:t>校</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9</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en-US" altLang="ja-JP" sz="800" b="0" dirty="0">
                          <a:latin typeface="Meiryo UI" panose="020B0604030504040204" pitchFamily="50" charset="-128"/>
                          <a:ea typeface="Meiryo UI" panose="020B0604030504040204" pitchFamily="50" charset="-128"/>
                        </a:rPr>
                        <a:t>  5</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lang="ja-JP" altLang="en-US" sz="700" dirty="0" err="1">
                          <a:latin typeface="Meiryo UI" panose="020B0604030504040204" pitchFamily="50" charset="-128"/>
                          <a:ea typeface="Meiryo UI" panose="020B0604030504040204" pitchFamily="50" charset="-128"/>
                        </a:rPr>
                        <a:t>ー</a:t>
                      </a:r>
                      <a:endParaRPr kumimoji="1" lang="ja-JP" altLang="en-US"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r>
                        <a:rPr kumimoji="1" lang="ja-JP" altLang="en-US" sz="700" dirty="0">
                          <a:latin typeface="Meiryo UI" panose="020B0604030504040204" pitchFamily="50" charset="-128"/>
                          <a:ea typeface="Meiryo UI" panose="020B0604030504040204" pitchFamily="50" charset="-128"/>
                        </a:rPr>
                        <a:t>・既存の教室等の環境改善</a:t>
                      </a: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6350423"/>
                  </a:ext>
                </a:extLst>
              </a:tr>
              <a:tr h="171927">
                <a:tc rowSpan="2">
                  <a:txBody>
                    <a:bodyPr/>
                    <a:lstStyle/>
                    <a:p>
                      <a:pPr>
                        <a:lnSpc>
                          <a:spcPts val="900"/>
                        </a:lnSpc>
                      </a:pPr>
                      <a:r>
                        <a:rPr kumimoji="1" lang="ja-JP" altLang="en-US" sz="700" b="1" dirty="0">
                          <a:latin typeface="Meiryo UI" panose="020B0604030504040204" pitchFamily="50" charset="-128"/>
                          <a:ea typeface="Meiryo UI" panose="020B0604030504040204" pitchFamily="50" charset="-128"/>
                        </a:rPr>
                        <a:t>合　計</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lnSpc>
                          <a:spcPts val="700"/>
                        </a:lnSpc>
                      </a:pPr>
                      <a:r>
                        <a:rPr kumimoji="1" lang="en-US" altLang="ja-JP" sz="800" b="1" dirty="0">
                          <a:latin typeface="Meiryo UI" panose="020B0604030504040204" pitchFamily="50" charset="-128"/>
                          <a:ea typeface="Meiryo UI" panose="020B0604030504040204" pitchFamily="50" charset="-128"/>
                        </a:rPr>
                        <a:t>14</a:t>
                      </a:r>
                      <a:r>
                        <a:rPr kumimoji="1" lang="ja-JP" altLang="en-US" sz="800" b="1" dirty="0">
                          <a:latin typeface="Meiryo UI" panose="020B0604030504040204" pitchFamily="50" charset="-128"/>
                          <a:ea typeface="Meiryo UI" panose="020B0604030504040204" pitchFamily="50" charset="-128"/>
                        </a:rPr>
                        <a:t>校</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lnSpc>
                          <a:spcPts val="700"/>
                        </a:lnSpc>
                      </a:pPr>
                      <a:r>
                        <a:rPr kumimoji="1" lang="en-US" altLang="ja-JP" sz="800" b="0" dirty="0">
                          <a:latin typeface="Meiryo UI" panose="020B0604030504040204" pitchFamily="50" charset="-128"/>
                          <a:ea typeface="Meiryo UI" panose="020B0604030504040204" pitchFamily="50" charset="-128"/>
                        </a:rPr>
                        <a:t>46</a:t>
                      </a:r>
                      <a:r>
                        <a:rPr kumimoji="1" lang="ja-JP" altLang="en-US" sz="800" b="0" dirty="0">
                          <a:latin typeface="Meiryo UI" panose="020B0604030504040204" pitchFamily="50" charset="-128"/>
                          <a:ea typeface="Meiryo UI" panose="020B0604030504040204" pitchFamily="50" charset="-128"/>
                        </a:rPr>
                        <a:t>校</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en-US" altLang="ja-JP" sz="800" b="0" dirty="0">
                          <a:latin typeface="Meiryo UI" panose="020B0604030504040204" pitchFamily="50" charset="-128"/>
                          <a:ea typeface="Meiryo UI" panose="020B0604030504040204" pitchFamily="50" charset="-128"/>
                        </a:rPr>
                        <a:t>223</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en-US" altLang="ja-JP" sz="800" b="0" dirty="0">
                          <a:latin typeface="Meiryo UI" panose="020B0604030504040204" pitchFamily="50" charset="-128"/>
                          <a:ea typeface="Meiryo UI" panose="020B0604030504040204" pitchFamily="50" charset="-128"/>
                        </a:rPr>
                        <a:t>168</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6350" cap="flat" cmpd="sng" algn="ctr">
                      <a:solidFill>
                        <a:schemeClr val="tx1"/>
                      </a:solidFill>
                      <a:prstDash val="dot"/>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gridSpan="2">
                  <a:txBody>
                    <a:bodyPr/>
                    <a:lstStyle/>
                    <a:p>
                      <a:pPr>
                        <a:lnSpc>
                          <a:spcPts val="1200"/>
                        </a:lnSpc>
                      </a:pPr>
                      <a:endParaRPr lang="ja-JP" altLang="en-US" sz="800" b="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hMerge="1">
                  <a:txBody>
                    <a:bodyPr/>
                    <a:lstStyle/>
                    <a:p>
                      <a:pPr>
                        <a:lnSpc>
                          <a:spcPts val="700"/>
                        </a:lnSpc>
                      </a:pPr>
                      <a:endParaRPr lang="ja-JP" altLang="en-US" sz="700" dirty="0">
                        <a:latin typeface="Meiryo UI" panose="020B0604030504040204" pitchFamily="50" charset="-128"/>
                        <a:ea typeface="Meiryo UI" panose="020B0604030504040204"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910544"/>
                  </a:ext>
                </a:extLst>
              </a:tr>
              <a:tr h="193704">
                <a:tc vMerge="1">
                  <a:txBody>
                    <a:bodyPr/>
                    <a:lstStyle/>
                    <a:p>
                      <a:pPr>
                        <a:lnSpc>
                          <a:spcPts val="1500"/>
                        </a:lnSpc>
                      </a:pPr>
                      <a:endParaRPr kumimoji="1" lang="ja-JP" altLang="en-US" sz="1400" dirty="0">
                        <a:latin typeface="BIZ UDPゴシック" panose="020B0400000000000000" pitchFamily="50" charset="-128"/>
                        <a:ea typeface="BIZ UDPゴシック" panose="020B0400000000000000"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a:lnSpc>
                          <a:spcPts val="1500"/>
                        </a:lnSpc>
                      </a:pPr>
                      <a:endParaRPr kumimoji="1" lang="ja-JP" altLang="en-US" sz="1400" dirty="0">
                        <a:latin typeface="BIZ UDPゴシック" panose="020B0400000000000000" pitchFamily="50" charset="-128"/>
                        <a:ea typeface="BIZ UDPゴシック" panose="020B0400000000000000"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pPr algn="ctr">
                        <a:lnSpc>
                          <a:spcPts val="1500"/>
                        </a:lnSpc>
                      </a:pPr>
                      <a:endParaRPr kumimoji="1" lang="ja-JP" altLang="en-US" sz="1400" dirty="0">
                        <a:latin typeface="BIZ UDPゴシック" panose="020B0400000000000000" pitchFamily="50" charset="-128"/>
                        <a:ea typeface="BIZ UDPゴシック" panose="020B0400000000000000" pitchFamily="50" charset="-128"/>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en-US" altLang="ja-JP" sz="800" b="0" dirty="0">
                          <a:latin typeface="Meiryo UI" panose="020B0604030504040204" pitchFamily="50" charset="-128"/>
                          <a:ea typeface="Meiryo UI" panose="020B0604030504040204" pitchFamily="50" charset="-128"/>
                        </a:rPr>
                        <a:t>391</a:t>
                      </a:r>
                      <a:r>
                        <a:rPr kumimoji="1" lang="ja-JP" altLang="en-US" sz="800" b="0" dirty="0">
                          <a:latin typeface="Meiryo UI" panose="020B0604030504040204" pitchFamily="50" charset="-128"/>
                          <a:ea typeface="Meiryo UI" panose="020B0604030504040204" pitchFamily="50" charset="-128"/>
                        </a:rPr>
                        <a:t>室</a:t>
                      </a:r>
                      <a:endParaRPr kumimoji="1" lang="en-US" altLang="ja-JP" sz="800" b="0"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300" dirty="0">
                        <a:latin typeface="BIZ UDPゴシック" panose="020B0400000000000000" pitchFamily="50" charset="-128"/>
                        <a:ea typeface="BIZ UDPゴシック" panose="020B0400000000000000" pitchFamily="50" charset="-128"/>
                      </a:endParaRPr>
                    </a:p>
                  </a:txBody>
                  <a:tcPr marL="68580" marR="68580" marT="34290" marB="34290" anchor="ctr">
                    <a:lnL w="12700" cap="flat" cmpd="sng" algn="ctr">
                      <a:solidFill>
                        <a:schemeClr val="tx1"/>
                      </a:solidFill>
                      <a:prstDash val="sys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vMerge="1">
                  <a:txBody>
                    <a:bodyPr/>
                    <a:lstStyle/>
                    <a:p>
                      <a:pPr>
                        <a:lnSpc>
                          <a:spcPts val="1500"/>
                        </a:lnSpc>
                      </a:pPr>
                      <a:endParaRPr lang="ja-JP" altLang="en-US" sz="120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vMerge="1">
                  <a:txBody>
                    <a:bodyPr/>
                    <a:lstStyle/>
                    <a:p>
                      <a:pPr>
                        <a:lnSpc>
                          <a:spcPts val="1500"/>
                        </a:lnSpc>
                      </a:pPr>
                      <a:endParaRPr lang="ja-JP" altLang="en-US" sz="120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9893522"/>
                  </a:ext>
                </a:extLst>
              </a:tr>
            </a:tbl>
          </a:graphicData>
        </a:graphic>
      </p:graphicFrame>
      <p:sp>
        <p:nvSpPr>
          <p:cNvPr id="38" name="タイトル 1"/>
          <p:cNvSpPr txBox="1">
            <a:spLocks/>
          </p:cNvSpPr>
          <p:nvPr/>
        </p:nvSpPr>
        <p:spPr>
          <a:xfrm>
            <a:off x="4991101" y="910729"/>
            <a:ext cx="4044754" cy="203138"/>
          </a:xfrm>
          <a:prstGeom prst="rect">
            <a:avLst/>
          </a:prstGeom>
          <a:ln w="635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en-US" altLang="ja-JP" sz="600" dirty="0">
                <a:latin typeface="BIZ UDPゴシック" panose="020B0400000000000000" pitchFamily="50" charset="-128"/>
                <a:ea typeface="BIZ UDPゴシック" panose="020B0400000000000000" pitchFamily="50" charset="-128"/>
              </a:rPr>
              <a:t>※</a:t>
            </a:r>
            <a:r>
              <a:rPr lang="ja-JP" altLang="en-US" sz="600" dirty="0">
                <a:latin typeface="BIZ UDPゴシック" panose="020B0400000000000000" pitchFamily="50" charset="-128"/>
                <a:ea typeface="BIZ UDPゴシック" panose="020B0400000000000000" pitchFamily="50" charset="-128"/>
              </a:rPr>
              <a:t>取組み期間は、令和</a:t>
            </a:r>
            <a:r>
              <a:rPr lang="en-US" altLang="ja-JP" sz="600" dirty="0">
                <a:latin typeface="BIZ UDPゴシック" panose="020B0400000000000000" pitchFamily="50" charset="-128"/>
                <a:ea typeface="BIZ UDPゴシック" panose="020B0400000000000000" pitchFamily="50" charset="-128"/>
              </a:rPr>
              <a:t>14</a:t>
            </a:r>
            <a:r>
              <a:rPr lang="ja-JP" altLang="en-US" sz="600" dirty="0">
                <a:latin typeface="BIZ UDPゴシック" panose="020B0400000000000000" pitchFamily="50" charset="-128"/>
                <a:ea typeface="BIZ UDPゴシック" panose="020B0400000000000000" pitchFamily="50" charset="-128"/>
              </a:rPr>
              <a:t>年度までの</a:t>
            </a:r>
            <a:r>
              <a:rPr lang="en-US" altLang="ja-JP" sz="600" dirty="0">
                <a:latin typeface="BIZ UDPゴシック" panose="020B0400000000000000" pitchFamily="50" charset="-128"/>
                <a:ea typeface="BIZ UDPゴシック" panose="020B0400000000000000" pitchFamily="50" charset="-128"/>
              </a:rPr>
              <a:t>10</a:t>
            </a:r>
            <a:r>
              <a:rPr lang="ja-JP" altLang="en-US" sz="600" dirty="0">
                <a:latin typeface="BIZ UDPゴシック" panose="020B0400000000000000" pitchFamily="50" charset="-128"/>
                <a:ea typeface="BIZ UDPゴシック" panose="020B0400000000000000" pitchFamily="50" charset="-128"/>
              </a:rPr>
              <a:t>年間で、５年後を目途に必要に応じて見直す（教育振興基本計画）。</a:t>
            </a:r>
          </a:p>
        </p:txBody>
      </p:sp>
      <p:sp>
        <p:nvSpPr>
          <p:cNvPr id="39" name="角丸四角形 38"/>
          <p:cNvSpPr/>
          <p:nvPr/>
        </p:nvSpPr>
        <p:spPr>
          <a:xfrm>
            <a:off x="6347461" y="9366"/>
            <a:ext cx="2756658" cy="290942"/>
          </a:xfrm>
          <a:prstGeom prst="roundRect">
            <a:avLst>
              <a:gd name="adj" fmla="val 0"/>
            </a:avLst>
          </a:prstGeom>
          <a:solidFill>
            <a:sysClr val="window" lastClr="FFFFFF"/>
          </a:solidFill>
          <a:ln w="12700" cap="flat" cmpd="sng" algn="ctr">
            <a:solidFill>
              <a:schemeClr val="tx1"/>
            </a:solidFill>
            <a:prstDash val="solid"/>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nSpc>
                <a:spcPts val="700"/>
              </a:lnSpc>
            </a:pPr>
            <a:r>
              <a:rPr lang="ja-JP" altLang="en-US" sz="700" b="1" kern="100" dirty="0">
                <a:latin typeface="BIZ UDPゴシック" panose="020B0400000000000000" pitchFamily="50" charset="-128"/>
                <a:ea typeface="BIZ UDPゴシック" panose="020B0400000000000000" pitchFamily="50" charset="-128"/>
                <a:cs typeface="Times New Roman" panose="02020603050405020304" pitchFamily="18" charset="0"/>
              </a:rPr>
              <a:t>部長</a:t>
            </a:r>
            <a:r>
              <a:rPr lang="ja-JP" altLang="en-US" sz="7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復活要求</a:t>
            </a:r>
            <a:r>
              <a:rPr lang="ja-JP" altLang="en-US" sz="7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額</a:t>
            </a:r>
            <a:r>
              <a:rPr lang="ja-JP" sz="7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7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7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7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177</a:t>
            </a:r>
            <a:r>
              <a:rPr lang="en-US" sz="7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,071</a:t>
            </a:r>
            <a:r>
              <a:rPr lang="ja-JP" sz="7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ja-JP" sz="7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（一般財源</a:t>
            </a:r>
            <a:r>
              <a:rPr lang="ja-JP" altLang="en-US" sz="7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7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177,071</a:t>
            </a:r>
            <a:r>
              <a:rPr lang="ja-JP" sz="700" b="1"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ja-JP" sz="7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ts val="700"/>
              </a:lnSpc>
            </a:pPr>
            <a:r>
              <a:rPr lang="ja-JP" altLang="en-US"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財務部長内示額</a:t>
            </a:r>
            <a:r>
              <a:rPr 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3,909,389</a:t>
            </a:r>
            <a:r>
              <a:rPr 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ja-JP"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（一般財源</a:t>
            </a:r>
            <a:r>
              <a:rPr 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700" b="1" kern="0" dirty="0" smtClean="0">
                <a:latin typeface="BIZ UDPゴシック" panose="020B0400000000000000" pitchFamily="50" charset="-128"/>
                <a:ea typeface="BIZ UDPゴシック" panose="020B0400000000000000" pitchFamily="50" charset="-128"/>
                <a:cs typeface="Times New Roman" panose="02020603050405020304" pitchFamily="18" charset="0"/>
              </a:rPr>
              <a:t>882,556</a:t>
            </a:r>
            <a:r>
              <a:rPr 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ja-JP"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700"/>
              </a:lnSpc>
              <a:spcAft>
                <a:spcPts val="0"/>
              </a:spcAft>
            </a:pPr>
            <a:r>
              <a:rPr lang="ja-JP" altLang="en-US"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知事</a:t>
            </a:r>
            <a:r>
              <a:rPr lang="ja-JP"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復活要求額：</a:t>
            </a:r>
            <a:r>
              <a:rPr lang="en-US"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  127,124</a:t>
            </a:r>
            <a:r>
              <a:rPr lang="ja-JP"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r>
              <a:rPr lang="ja-JP"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一般財源：</a:t>
            </a:r>
            <a:r>
              <a:rPr lang="en-US"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700" b="1" kern="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127,124</a:t>
            </a:r>
            <a:r>
              <a:rPr lang="ja-JP" sz="700" b="1"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千円）</a:t>
            </a:r>
            <a:endParaRPr 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8" name="角丸四角形 55">
            <a:extLst>
              <a:ext uri="{FF2B5EF4-FFF2-40B4-BE49-F238E27FC236}">
                <a16:creationId xmlns:a16="http://schemas.microsoft.com/office/drawing/2014/main" id="{23215386-69E4-4AC2-AC65-2D4F05FF0B63}"/>
              </a:ext>
            </a:extLst>
          </p:cNvPr>
          <p:cNvSpPr/>
          <p:nvPr/>
        </p:nvSpPr>
        <p:spPr>
          <a:xfrm>
            <a:off x="106001" y="5401672"/>
            <a:ext cx="3744000" cy="132027"/>
          </a:xfrm>
          <a:prstGeom prst="roundRect">
            <a:avLst/>
          </a:prstGeom>
          <a:solidFill>
            <a:srgbClr val="669900"/>
          </a:solidFill>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900" b="1" dirty="0">
                <a:solidFill>
                  <a:schemeClr val="bg1"/>
                </a:solidFill>
                <a:latin typeface="Meiryo UI" panose="020B0604030504040204" pitchFamily="50" charset="-128"/>
                <a:ea typeface="Meiryo UI" panose="020B0604030504040204" pitchFamily="50" charset="-128"/>
              </a:rPr>
              <a:t>（参考）府立支援</a:t>
            </a:r>
            <a:r>
              <a:rPr kumimoji="1" lang="ja-JP" altLang="en-US" sz="900" b="1" dirty="0" smtClean="0">
                <a:solidFill>
                  <a:schemeClr val="bg1"/>
                </a:solidFill>
                <a:latin typeface="Meiryo UI" panose="020B0604030504040204" pitchFamily="50" charset="-128"/>
                <a:ea typeface="Meiryo UI" panose="020B0604030504040204" pitchFamily="50" charset="-128"/>
              </a:rPr>
              <a:t>学校における知的障がいのある児童生徒の推移  </a:t>
            </a:r>
            <a:endParaRPr kumimoji="1" lang="ja-JP" altLang="en-US" sz="500" dirty="0">
              <a:solidFill>
                <a:schemeClr val="bg1"/>
              </a:solidFill>
              <a:latin typeface="Meiryo UI" panose="020B0604030504040204" pitchFamily="50" charset="-128"/>
              <a:ea typeface="Meiryo UI" panose="020B0604030504040204" pitchFamily="50" charset="-128"/>
            </a:endParaRPr>
          </a:p>
        </p:txBody>
      </p:sp>
      <p:graphicFrame>
        <p:nvGraphicFramePr>
          <p:cNvPr id="30" name="グラフ 29"/>
          <p:cNvGraphicFramePr/>
          <p:nvPr>
            <p:extLst>
              <p:ext uri="{D42A27DB-BD31-4B8C-83A1-F6EECF244321}">
                <p14:modId xmlns:p14="http://schemas.microsoft.com/office/powerpoint/2010/main" val="420749217"/>
              </p:ext>
            </p:extLst>
          </p:nvPr>
        </p:nvGraphicFramePr>
        <p:xfrm>
          <a:off x="63500" y="5964566"/>
          <a:ext cx="2433971" cy="8423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2" name="グラフ 31"/>
          <p:cNvGraphicFramePr/>
          <p:nvPr>
            <p:extLst>
              <p:ext uri="{D42A27DB-BD31-4B8C-83A1-F6EECF244321}">
                <p14:modId xmlns:p14="http://schemas.microsoft.com/office/powerpoint/2010/main" val="29939693"/>
              </p:ext>
            </p:extLst>
          </p:nvPr>
        </p:nvGraphicFramePr>
        <p:xfrm>
          <a:off x="2429599" y="5545341"/>
          <a:ext cx="2148801" cy="1277686"/>
        </p:xfrm>
        <a:graphic>
          <a:graphicData uri="http://schemas.openxmlformats.org/drawingml/2006/chart">
            <c:chart xmlns:c="http://schemas.openxmlformats.org/drawingml/2006/chart" xmlns:r="http://schemas.openxmlformats.org/officeDocument/2006/relationships" r:id="rId3"/>
          </a:graphicData>
        </a:graphic>
      </p:graphicFrame>
      <p:cxnSp>
        <p:nvCxnSpPr>
          <p:cNvPr id="34" name="直線矢印コネクタ 33"/>
          <p:cNvCxnSpPr/>
          <p:nvPr/>
        </p:nvCxnSpPr>
        <p:spPr>
          <a:xfrm flipV="1">
            <a:off x="2640074" y="6031370"/>
            <a:ext cx="191558" cy="272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a:off x="4177488" y="6150512"/>
            <a:ext cx="252000" cy="56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3" name="角丸四角形 55">
            <a:extLst>
              <a:ext uri="{FF2B5EF4-FFF2-40B4-BE49-F238E27FC236}">
                <a16:creationId xmlns:a16="http://schemas.microsoft.com/office/drawing/2014/main" id="{23215386-69E4-4AC2-AC65-2D4F05FF0B63}"/>
              </a:ext>
            </a:extLst>
          </p:cNvPr>
          <p:cNvSpPr/>
          <p:nvPr/>
        </p:nvSpPr>
        <p:spPr>
          <a:xfrm>
            <a:off x="4582677" y="4209203"/>
            <a:ext cx="4212000" cy="180000"/>
          </a:xfrm>
          <a:prstGeom prst="roundRect">
            <a:avLst/>
          </a:prstGeom>
          <a:solidFill>
            <a:srgbClr val="669900"/>
          </a:solidFill>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en-US" altLang="ja-JP" sz="900" b="1" dirty="0">
                <a:solidFill>
                  <a:schemeClr val="bg1"/>
                </a:solidFill>
                <a:latin typeface="Meiryo UI" panose="020B0604030504040204" pitchFamily="50" charset="-128"/>
                <a:ea typeface="Meiryo UI" panose="020B0604030504040204" pitchFamily="50" charset="-128"/>
              </a:rPr>
              <a:t>3</a:t>
            </a:r>
            <a:r>
              <a:rPr kumimoji="1" lang="ja-JP" altLang="en-US" sz="900" b="1" dirty="0">
                <a:solidFill>
                  <a:schemeClr val="bg1"/>
                </a:solidFill>
                <a:latin typeface="Meiryo UI" panose="020B0604030504040204" pitchFamily="50" charset="-128"/>
                <a:ea typeface="Meiryo UI" panose="020B0604030504040204" pitchFamily="50" charset="-128"/>
              </a:rPr>
              <a:t>　令和５年度 予算要求の考え方　</a:t>
            </a:r>
          </a:p>
        </p:txBody>
      </p:sp>
      <p:graphicFrame>
        <p:nvGraphicFramePr>
          <p:cNvPr id="9" name="表 8"/>
          <p:cNvGraphicFramePr>
            <a:graphicFrameLocks noGrp="1"/>
          </p:cNvGraphicFramePr>
          <p:nvPr>
            <p:extLst>
              <p:ext uri="{D42A27DB-BD31-4B8C-83A1-F6EECF244321}">
                <p14:modId xmlns:p14="http://schemas.microsoft.com/office/powerpoint/2010/main" val="3432912560"/>
              </p:ext>
            </p:extLst>
          </p:nvPr>
        </p:nvGraphicFramePr>
        <p:xfrm>
          <a:off x="4640100" y="5467896"/>
          <a:ext cx="4406927" cy="1297504"/>
        </p:xfrm>
        <a:graphic>
          <a:graphicData uri="http://schemas.openxmlformats.org/drawingml/2006/table">
            <a:tbl>
              <a:tblPr>
                <a:tableStyleId>{5940675A-B579-460E-94D1-54222C63F5DA}</a:tableStyleId>
              </a:tblPr>
              <a:tblGrid>
                <a:gridCol w="396000">
                  <a:extLst>
                    <a:ext uri="{9D8B030D-6E8A-4147-A177-3AD203B41FA5}">
                      <a16:colId xmlns:a16="http://schemas.microsoft.com/office/drawing/2014/main" val="3459616828"/>
                    </a:ext>
                  </a:extLst>
                </a:gridCol>
                <a:gridCol w="504000">
                  <a:extLst>
                    <a:ext uri="{9D8B030D-6E8A-4147-A177-3AD203B41FA5}">
                      <a16:colId xmlns:a16="http://schemas.microsoft.com/office/drawing/2014/main" val="233600045"/>
                    </a:ext>
                  </a:extLst>
                </a:gridCol>
                <a:gridCol w="900000">
                  <a:extLst>
                    <a:ext uri="{9D8B030D-6E8A-4147-A177-3AD203B41FA5}">
                      <a16:colId xmlns:a16="http://schemas.microsoft.com/office/drawing/2014/main" val="2066002871"/>
                    </a:ext>
                  </a:extLst>
                </a:gridCol>
                <a:gridCol w="986927">
                  <a:extLst>
                    <a:ext uri="{9D8B030D-6E8A-4147-A177-3AD203B41FA5}">
                      <a16:colId xmlns:a16="http://schemas.microsoft.com/office/drawing/2014/main" val="2081067769"/>
                    </a:ext>
                  </a:extLst>
                </a:gridCol>
                <a:gridCol w="828000">
                  <a:extLst>
                    <a:ext uri="{9D8B030D-6E8A-4147-A177-3AD203B41FA5}">
                      <a16:colId xmlns:a16="http://schemas.microsoft.com/office/drawing/2014/main" val="1313606699"/>
                    </a:ext>
                  </a:extLst>
                </a:gridCol>
                <a:gridCol w="792000">
                  <a:extLst>
                    <a:ext uri="{9D8B030D-6E8A-4147-A177-3AD203B41FA5}">
                      <a16:colId xmlns:a16="http://schemas.microsoft.com/office/drawing/2014/main" val="519727251"/>
                    </a:ext>
                  </a:extLst>
                </a:gridCol>
              </a:tblGrid>
              <a:tr h="145504">
                <a:tc gridSpan="2">
                  <a:txBody>
                    <a:bodyPr/>
                    <a:lstStyle/>
                    <a:p>
                      <a:pPr algn="ctr" fontAlgn="ct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rPr>
                        <a:t>豊能・三島</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rPr>
                        <a:t>大阪市</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rPr>
                        <a:t>北河内</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800" b="1" u="none" strike="noStrike" dirty="0">
                          <a:effectLst/>
                          <a:latin typeface="Meiryo UI" panose="020B0604030504040204" pitchFamily="50" charset="-128"/>
                          <a:ea typeface="Meiryo UI" panose="020B0604030504040204" pitchFamily="50" charset="-128"/>
                        </a:rPr>
                        <a:t>中河内・南河内</a:t>
                      </a: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03838797"/>
                  </a:ext>
                </a:extLst>
              </a:tr>
              <a:tr h="288000">
                <a:tc rowSpan="4">
                  <a:txBody>
                    <a:bodyPr/>
                    <a:lstStyle/>
                    <a:p>
                      <a:pPr algn="l" fontAlgn="ctr"/>
                      <a:r>
                        <a:rPr lang="en-US" sz="800" b="1" u="none" strike="noStrike" dirty="0">
                          <a:solidFill>
                            <a:schemeClr val="tx1"/>
                          </a:solidFill>
                          <a:effectLst/>
                          <a:latin typeface="Meiryo UI" panose="020B0604030504040204" pitchFamily="50" charset="-128"/>
                          <a:ea typeface="Meiryo UI" panose="020B0604030504040204" pitchFamily="50" charset="-128"/>
                        </a:rPr>
                        <a:t>R5</a:t>
                      </a:r>
                      <a:r>
                        <a:rPr lang="ja-JP" altLang="en-US" sz="800" b="1" u="none" strike="noStrike" dirty="0">
                          <a:solidFill>
                            <a:schemeClr val="tx1"/>
                          </a:solidFill>
                          <a:effectLst/>
                          <a:latin typeface="Meiryo UI" panose="020B0604030504040204" pitchFamily="50" charset="-128"/>
                          <a:ea typeface="Meiryo UI" panose="020B0604030504040204" pitchFamily="50" charset="-128"/>
                        </a:rPr>
                        <a:t>予算</a:t>
                      </a:r>
                      <a:endParaRPr lang="ja-JP" altLang="en-US" sz="8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800" b="1" u="none" strike="noStrike" dirty="0">
                          <a:solidFill>
                            <a:schemeClr val="tx1"/>
                          </a:solidFill>
                          <a:effectLst/>
                          <a:latin typeface="Meiryo UI" panose="020B0604030504040204" pitchFamily="50" charset="-128"/>
                          <a:ea typeface="Meiryo UI" panose="020B0604030504040204" pitchFamily="50" charset="-128"/>
                        </a:rPr>
                        <a:t>課長内示</a:t>
                      </a:r>
                      <a:endParaRPr lang="ja-JP" altLang="en-US" sz="8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閉校活用</a:t>
                      </a:r>
                      <a:r>
                        <a:rPr lang="en-US" altLang="zh-TW"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西淀川</a:t>
                      </a:r>
                      <a:r>
                        <a:rPr lang="zh-TW" altLang="en-US" sz="700" u="none" strike="noStrike" dirty="0" smtClean="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
                      </a:r>
                      <a:br>
                        <a:rPr lang="zh-TW" altLang="en-US" sz="700" u="none" strike="noStrike" dirty="0">
                          <a:effectLst/>
                          <a:latin typeface="Meiryo UI" panose="020B0604030504040204" pitchFamily="50" charset="-128"/>
                          <a:ea typeface="Meiryo UI" panose="020B0604030504040204" pitchFamily="50" charset="-128"/>
                        </a:rPr>
                      </a:br>
                      <a:r>
                        <a:rPr lang="ja-JP" altLang="en-US" sz="700" u="none" strike="noStrike" dirty="0">
                          <a:effectLst/>
                          <a:latin typeface="Meiryo UI" panose="020B0604030504040204" pitchFamily="50" charset="-128"/>
                          <a:ea typeface="Meiryo UI" panose="020B0604030504040204" pitchFamily="50" charset="-128"/>
                        </a:rPr>
                        <a:t>・</a:t>
                      </a:r>
                      <a:r>
                        <a:rPr lang="zh-TW" altLang="en-US" sz="700" u="none" strike="noStrike" dirty="0">
                          <a:effectLst/>
                          <a:latin typeface="Meiryo UI" panose="020B0604030504040204" pitchFamily="50" charset="-128"/>
                          <a:ea typeface="Meiryo UI" panose="020B0604030504040204" pitchFamily="50" charset="-128"/>
                        </a:rPr>
                        <a:t>高校併設（生野）</a:t>
                      </a:r>
                      <a:endParaRPr lang="zh-TW"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2668553"/>
                  </a:ext>
                </a:extLst>
              </a:tr>
              <a:tr h="144000">
                <a:tc vMerge="1">
                  <a:txBody>
                    <a:bodyPr/>
                    <a:lstStyle/>
                    <a:p>
                      <a:endParaRPr kumimoji="1" lang="ja-JP" altLang="en-US"/>
                    </a:p>
                  </a:txBody>
                  <a:tcPr/>
                </a:tc>
                <a:tc rowSpan="2">
                  <a:txBody>
                    <a:bodyPr/>
                    <a:lstStyle/>
                    <a:p>
                      <a:pPr algn="ctr" fontAlgn="ctr"/>
                      <a:r>
                        <a:rPr lang="ja-JP" altLang="en-US" sz="800" b="1" u="none" strike="noStrike" dirty="0">
                          <a:solidFill>
                            <a:schemeClr val="tx1"/>
                          </a:solidFill>
                          <a:effectLst/>
                          <a:latin typeface="Meiryo UI" panose="020B0604030504040204" pitchFamily="50" charset="-128"/>
                          <a:ea typeface="Meiryo UI" panose="020B0604030504040204" pitchFamily="50" charset="-128"/>
                        </a:rPr>
                        <a:t>部長内示</a:t>
                      </a:r>
                      <a:endParaRPr lang="ja-JP" altLang="en-US" sz="8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grid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・閉校した高校等の活用１校程度</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dash"/>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dash"/>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dash"/>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dash"/>
                      <a:round/>
                      <a:headEnd type="none" w="med" len="med"/>
                      <a:tailEnd type="none" w="med" len="med"/>
                    </a:lnB>
                  </a:tcPr>
                </a:tc>
                <a:extLst>
                  <a:ext uri="{0D108BD9-81ED-4DB2-BD59-A6C34878D82A}">
                    <a16:rowId xmlns:a16="http://schemas.microsoft.com/office/drawing/2014/main" val="283093042"/>
                  </a:ext>
                </a:extLst>
              </a:tr>
              <a:tr h="144000">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altLang="ja-JP" sz="700" u="none" strike="noStrike" dirty="0">
                          <a:effectLst/>
                          <a:latin typeface="Meiryo UI" panose="020B0604030504040204" pitchFamily="50" charset="-128"/>
                          <a:ea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rPr>
                        <a:t>既存の教室等の環境改善は「既定経費対応」</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dash"/>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352587624"/>
                  </a:ext>
                </a:extLst>
              </a:tr>
              <a:tr h="288000">
                <a:tc vMerge="1">
                  <a:txBody>
                    <a:bodyPr/>
                    <a:lstStyle/>
                    <a:p>
                      <a:endParaRPr kumimoji="1" lang="ja-JP" altLang="en-US"/>
                    </a:p>
                  </a:txBody>
                  <a:tcPr/>
                </a:tc>
                <a:tc>
                  <a:txBody>
                    <a:bodyPr/>
                    <a:lstStyle/>
                    <a:p>
                      <a:pPr algn="ctr" fontAlgn="ctr"/>
                      <a:r>
                        <a:rPr lang="ja-JP" altLang="en-US" sz="800" b="1" u="none" strike="noStrike" dirty="0">
                          <a:solidFill>
                            <a:schemeClr val="tx1"/>
                          </a:solidFill>
                          <a:effectLst/>
                          <a:latin typeface="Meiryo UI" panose="020B0604030504040204" pitchFamily="50" charset="-128"/>
                          <a:ea typeface="Meiryo UI" panose="020B0604030504040204" pitchFamily="50" charset="-128"/>
                        </a:rPr>
                        <a:t>復活要求</a:t>
                      </a:r>
                      <a:endParaRPr lang="ja-JP" altLang="en-US" sz="8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grid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・校舎増築（摂津及び東淀川</a:t>
                      </a:r>
                      <a:r>
                        <a:rPr lang="ja-JP" altLang="en-US" sz="700" u="none" strike="noStrike" dirty="0" smtClean="0">
                          <a:effectLst/>
                          <a:latin typeface="Meiryo UI" panose="020B0604030504040204" pitchFamily="50" charset="-128"/>
                          <a:ea typeface="Meiryo UI" panose="020B0604030504040204" pitchFamily="50" charset="-128"/>
                        </a:rPr>
                        <a:t>）</a:t>
                      </a:r>
                      <a:r>
                        <a:rPr lang="ja-JP" altLang="en-US" sz="700" u="none" strike="noStrike" dirty="0">
                          <a:effectLst/>
                          <a:latin typeface="Meiryo UI" panose="020B0604030504040204" pitchFamily="50" charset="-128"/>
                          <a:ea typeface="Meiryo UI" panose="020B0604030504040204" pitchFamily="50" charset="-128"/>
                        </a:rPr>
                        <a:t/>
                      </a:r>
                      <a:br>
                        <a:rPr lang="ja-JP" altLang="en-US" sz="700" u="none" strike="noStrike" dirty="0">
                          <a:effectLst/>
                          <a:latin typeface="Meiryo UI" panose="020B0604030504040204" pitchFamily="50" charset="-128"/>
                          <a:ea typeface="Meiryo UI" panose="020B0604030504040204" pitchFamily="50" charset="-128"/>
                        </a:rPr>
                      </a:br>
                      <a:r>
                        <a:rPr lang="ja-JP" altLang="en-US" sz="700" u="none" strike="noStrike" dirty="0">
                          <a:effectLst/>
                          <a:latin typeface="Meiryo UI" panose="020B0604030504040204" pitchFamily="50" charset="-128"/>
                          <a:ea typeface="Meiryo UI" panose="020B0604030504040204" pitchFamily="50" charset="-128"/>
                        </a:rPr>
                        <a:t>・閉校した高校等の活用２校程度　</a:t>
                      </a: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154681"/>
                  </a:ext>
                </a:extLst>
              </a:tr>
              <a:tr h="288000">
                <a:tc gridSpan="2">
                  <a:txBody>
                    <a:bodyPr/>
                    <a:lstStyle/>
                    <a:p>
                      <a:pPr algn="l" fontAlgn="ctr"/>
                      <a:r>
                        <a:rPr lang="en-US" sz="800" b="1" u="none" strike="noStrike" dirty="0">
                          <a:solidFill>
                            <a:schemeClr val="tx1"/>
                          </a:solidFill>
                          <a:effectLst/>
                          <a:latin typeface="Meiryo UI" panose="020B0604030504040204" pitchFamily="50" charset="-128"/>
                          <a:ea typeface="Meiryo UI" panose="020B0604030504040204" pitchFamily="50" charset="-128"/>
                        </a:rPr>
                        <a:t>R6</a:t>
                      </a:r>
                      <a:r>
                        <a:rPr lang="ja-JP" altLang="en-US" sz="800" b="1" u="none" strike="noStrike" dirty="0">
                          <a:solidFill>
                            <a:schemeClr val="tx1"/>
                          </a:solidFill>
                          <a:effectLst/>
                          <a:latin typeface="Meiryo UI" panose="020B0604030504040204" pitchFamily="50" charset="-128"/>
                          <a:ea typeface="Meiryo UI" panose="020B0604030504040204" pitchFamily="50" charset="-128"/>
                        </a:rPr>
                        <a:t>予算以降</a:t>
                      </a:r>
                      <a:endParaRPr lang="ja-JP" altLang="en-US" sz="8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4">
                  <a:txBody>
                    <a:bodyPr/>
                    <a:lstStyle/>
                    <a:p>
                      <a:pPr algn="l" fontAlgn="ctr"/>
                      <a:r>
                        <a:rPr lang="ja-JP" altLang="en-US" sz="700" u="none" strike="noStrike" dirty="0">
                          <a:effectLst/>
                          <a:latin typeface="Meiryo UI" panose="020B0604030504040204" pitchFamily="50" charset="-128"/>
                          <a:ea typeface="Meiryo UI" panose="020B0604030504040204" pitchFamily="50" charset="-128"/>
                        </a:rPr>
                        <a:t>・閉校した高校等の活用１校</a:t>
                      </a:r>
                      <a:r>
                        <a:rPr lang="ja-JP" altLang="en-US" sz="700" u="none" strike="noStrike" dirty="0" smtClean="0">
                          <a:effectLst/>
                          <a:latin typeface="Meiryo UI" panose="020B0604030504040204" pitchFamily="50" charset="-128"/>
                          <a:ea typeface="Meiryo UI" panose="020B0604030504040204" pitchFamily="50" charset="-128"/>
                        </a:rPr>
                        <a:t>程度</a:t>
                      </a:r>
                      <a:endParaRPr lang="en-US" altLang="ja-JP" sz="700" u="none" strike="noStrike" dirty="0">
                        <a:effectLst/>
                        <a:latin typeface="Meiryo UI" panose="020B0604030504040204" pitchFamily="50" charset="-128"/>
                        <a:ea typeface="Meiryo UI" panose="020B0604030504040204" pitchFamily="50" charset="-128"/>
                      </a:endParaRPr>
                    </a:p>
                    <a:p>
                      <a:pPr algn="l" fontAlgn="ctr"/>
                      <a:r>
                        <a:rPr lang="ja-JP" altLang="en-US" sz="700" u="none" strike="noStrike" dirty="0">
                          <a:effectLst/>
                          <a:latin typeface="Meiryo UI" panose="020B0604030504040204" pitchFamily="50" charset="-128"/>
                          <a:ea typeface="Meiryo UI" panose="020B0604030504040204" pitchFamily="50" charset="-128"/>
                        </a:rPr>
                        <a:t>・交野支援学校四條畷校の本校化</a:t>
                      </a: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pPr algn="l" fontAlgn="ctr"/>
                      <a:endParaRPr lang="ja-JP" altLang="en-US" sz="7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1233823"/>
                  </a:ext>
                </a:extLst>
              </a:tr>
            </a:tbl>
          </a:graphicData>
        </a:graphic>
      </p:graphicFrame>
      <p:sp>
        <p:nvSpPr>
          <p:cNvPr id="45" name="タイトル 1"/>
          <p:cNvSpPr txBox="1">
            <a:spLocks/>
          </p:cNvSpPr>
          <p:nvPr/>
        </p:nvSpPr>
        <p:spPr>
          <a:xfrm>
            <a:off x="4543336" y="4338942"/>
            <a:ext cx="4796244" cy="1178480"/>
          </a:xfrm>
          <a:prstGeom prst="rect">
            <a:avLst/>
          </a:prstGeom>
          <a:ln w="635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900"/>
              </a:lnSpc>
            </a:pPr>
            <a:r>
              <a:rPr lang="ja-JP" altLang="en-US" sz="700" b="1" dirty="0">
                <a:latin typeface="BIZ UDPゴシック" panose="020B0400000000000000" pitchFamily="50" charset="-128"/>
                <a:ea typeface="BIZ UDPゴシック" panose="020B0400000000000000" pitchFamily="50" charset="-128"/>
              </a:rPr>
              <a:t>◆ 在籍者数が年々増加する地域は、教室不足が更に進む</a:t>
            </a:r>
            <a:r>
              <a:rPr lang="ja-JP" altLang="en-US" sz="700" b="1" dirty="0" smtClean="0">
                <a:latin typeface="BIZ UDPゴシック" panose="020B0400000000000000" pitchFamily="50" charset="-128"/>
                <a:ea typeface="BIZ UDPゴシック" panose="020B0400000000000000" pitchFamily="50" charset="-128"/>
              </a:rPr>
              <a:t>こと</a:t>
            </a:r>
            <a:r>
              <a:rPr lang="ja-JP" altLang="en-US" sz="700" b="1" dirty="0">
                <a:latin typeface="BIZ UDPゴシック" panose="020B0400000000000000" pitchFamily="50" charset="-128"/>
                <a:ea typeface="BIZ UDPゴシック" panose="020B0400000000000000" pitchFamily="50" charset="-128"/>
              </a:rPr>
              <a:t>から、計画的に支援学校整備を進める必要がある。</a:t>
            </a:r>
          </a:p>
          <a:p>
            <a:pPr algn="l">
              <a:lnSpc>
                <a:spcPts val="900"/>
              </a:lnSpc>
            </a:pPr>
            <a:r>
              <a:rPr lang="ja-JP" altLang="en-US" sz="700" b="1" dirty="0">
                <a:latin typeface="BIZ UDPゴシック" panose="020B0400000000000000" pitchFamily="50" charset="-128"/>
                <a:ea typeface="BIZ UDPゴシック" panose="020B0400000000000000" pitchFamily="50" charset="-128"/>
              </a:rPr>
              <a:t>    できるだけ早期に、子どもたちにとって適切な教育環境を整えるため、令和１０年度末までに対策を完了したい。</a:t>
            </a:r>
          </a:p>
          <a:p>
            <a:pPr algn="l">
              <a:lnSpc>
                <a:spcPts val="900"/>
              </a:lnSpc>
            </a:pPr>
            <a:r>
              <a:rPr lang="ja-JP" altLang="en-US" sz="700" b="1" dirty="0">
                <a:latin typeface="BIZ UDPゴシック" panose="020B0400000000000000" pitchFamily="50" charset="-128"/>
                <a:ea typeface="BIZ UDPゴシック" panose="020B0400000000000000" pitchFamily="50" charset="-128"/>
              </a:rPr>
              <a:t>    （別添スケジュール参照）</a:t>
            </a:r>
          </a:p>
          <a:p>
            <a:pPr algn="l">
              <a:lnSpc>
                <a:spcPts val="900"/>
              </a:lnSpc>
              <a:spcBef>
                <a:spcPts val="400"/>
              </a:spcBef>
            </a:pPr>
            <a:r>
              <a:rPr lang="ja-JP" altLang="en-US" sz="700" b="1" dirty="0">
                <a:latin typeface="BIZ UDPゴシック" panose="020B0400000000000000" pitchFamily="50" charset="-128"/>
                <a:ea typeface="BIZ UDPゴシック" panose="020B0400000000000000" pitchFamily="50" charset="-128"/>
              </a:rPr>
              <a:t>◆ この考え方のもと、令和５年度予算は、以下のとおりお願いしたい。</a:t>
            </a:r>
            <a:endParaRPr lang="en-US" altLang="ja-JP" sz="700" b="1" dirty="0">
              <a:latin typeface="BIZ UDPゴシック" panose="020B0400000000000000" pitchFamily="50" charset="-128"/>
              <a:ea typeface="BIZ UDPゴシック" panose="020B0400000000000000" pitchFamily="50" charset="-128"/>
            </a:endParaRPr>
          </a:p>
          <a:p>
            <a:pPr algn="l">
              <a:lnSpc>
                <a:spcPts val="900"/>
              </a:lnSpc>
            </a:pPr>
            <a:r>
              <a:rPr lang="ja-JP" altLang="en-US" sz="700" dirty="0">
                <a:latin typeface="BIZ UDPゴシック" panose="020B0400000000000000" pitchFamily="50" charset="-128"/>
                <a:ea typeface="BIZ UDPゴシック" panose="020B0400000000000000" pitchFamily="50" charset="-128"/>
              </a:rPr>
              <a:t>　①　</a:t>
            </a:r>
            <a:r>
              <a:rPr lang="ja-JP" altLang="en-US" sz="700" u="sng" dirty="0">
                <a:latin typeface="BIZ UDPゴシック" panose="020B0400000000000000" pitchFamily="50" charset="-128"/>
                <a:ea typeface="BIZ UDPゴシック" panose="020B0400000000000000" pitchFamily="50" charset="-128"/>
              </a:rPr>
              <a:t>対応が急務なのは、豊能・三島地域と大阪市地域</a:t>
            </a:r>
            <a:r>
              <a:rPr lang="ja-JP" altLang="en-US" sz="700" dirty="0">
                <a:latin typeface="BIZ UDPゴシック" panose="020B0400000000000000" pitchFamily="50" charset="-128"/>
                <a:ea typeface="BIZ UDPゴシック" panose="020B0400000000000000" pitchFamily="50" charset="-128"/>
              </a:rPr>
              <a:t>。</a:t>
            </a:r>
          </a:p>
          <a:p>
            <a:pPr algn="l">
              <a:lnSpc>
                <a:spcPts val="900"/>
              </a:lnSpc>
            </a:pPr>
            <a:r>
              <a:rPr lang="ja-JP" altLang="en-US" sz="700" dirty="0">
                <a:latin typeface="BIZ UDPゴシック" panose="020B0400000000000000" pitchFamily="50" charset="-128"/>
                <a:ea typeface="BIZ UDPゴシック" panose="020B0400000000000000" pitchFamily="50" charset="-128"/>
              </a:rPr>
              <a:t>　②　</a:t>
            </a:r>
            <a:r>
              <a:rPr lang="ja-JP" altLang="en-US" sz="700" u="sng" dirty="0">
                <a:latin typeface="BIZ UDPゴシック" panose="020B0400000000000000" pitchFamily="50" charset="-128"/>
                <a:ea typeface="BIZ UDPゴシック" panose="020B0400000000000000" pitchFamily="50" charset="-128"/>
              </a:rPr>
              <a:t>最も最短で教室数の確保が可能な「校舎増築（プレハブ工法により</a:t>
            </a:r>
            <a:r>
              <a:rPr lang="en-US" altLang="ja-JP" sz="700" u="sng" dirty="0">
                <a:latin typeface="BIZ UDPゴシック" panose="020B0400000000000000" pitchFamily="50" charset="-128"/>
                <a:ea typeface="BIZ UDPゴシック" panose="020B0400000000000000" pitchFamily="50" charset="-128"/>
              </a:rPr>
              <a:t>3</a:t>
            </a:r>
            <a:r>
              <a:rPr lang="ja-JP" altLang="en-US" sz="700" u="sng" dirty="0">
                <a:latin typeface="BIZ UDPゴシック" panose="020B0400000000000000" pitchFamily="50" charset="-128"/>
                <a:ea typeface="BIZ UDPゴシック" panose="020B0400000000000000" pitchFamily="50" charset="-128"/>
              </a:rPr>
              <a:t>年程度）」に着手したい</a:t>
            </a:r>
            <a:r>
              <a:rPr lang="ja-JP" altLang="en-US" sz="700" dirty="0">
                <a:latin typeface="BIZ UDPゴシック" panose="020B0400000000000000" pitchFamily="50" charset="-128"/>
                <a:ea typeface="BIZ UDPゴシック" panose="020B0400000000000000" pitchFamily="50" charset="-128"/>
              </a:rPr>
              <a:t>。</a:t>
            </a:r>
          </a:p>
          <a:p>
            <a:pPr algn="l">
              <a:lnSpc>
                <a:spcPts val="900"/>
              </a:lnSpc>
            </a:pPr>
            <a:r>
              <a:rPr lang="ja-JP" altLang="en-US" sz="700" dirty="0">
                <a:latin typeface="BIZ UDPゴシック" panose="020B0400000000000000" pitchFamily="50" charset="-128"/>
                <a:ea typeface="BIZ UDPゴシック" panose="020B0400000000000000" pitchFamily="50" charset="-128"/>
              </a:rPr>
              <a:t>　③　校地狭小で増築不可なため</a:t>
            </a:r>
            <a:r>
              <a:rPr lang="ja-JP" altLang="en-US" sz="700" u="sng" dirty="0">
                <a:latin typeface="BIZ UDPゴシック" panose="020B0400000000000000" pitchFamily="50" charset="-128"/>
                <a:ea typeface="BIZ UDPゴシック" panose="020B0400000000000000" pitchFamily="50" charset="-128"/>
              </a:rPr>
              <a:t>「閉校した高校等の活用」は</a:t>
            </a:r>
            <a:r>
              <a:rPr lang="ja-JP" altLang="en-US" sz="700" dirty="0">
                <a:latin typeface="BIZ UDPゴシック" panose="020B0400000000000000" pitchFamily="50" charset="-128"/>
                <a:ea typeface="BIZ UDPゴシック" panose="020B0400000000000000" pitchFamily="50" charset="-128"/>
              </a:rPr>
              <a:t>、工事竣工まで</a:t>
            </a:r>
            <a:r>
              <a:rPr lang="ja-JP" altLang="en-US" sz="700" dirty="0" smtClean="0">
                <a:latin typeface="BIZ UDPゴシック" panose="020B0400000000000000" pitchFamily="50" charset="-128"/>
                <a:ea typeface="BIZ UDPゴシック" panose="020B0400000000000000" pitchFamily="50" charset="-128"/>
              </a:rPr>
              <a:t>最短</a:t>
            </a:r>
            <a:r>
              <a:rPr lang="ja-JP" altLang="en-US" sz="700" dirty="0">
                <a:latin typeface="BIZ UDPゴシック" panose="020B0400000000000000" pitchFamily="50" charset="-128"/>
                <a:ea typeface="BIZ UDPゴシック" panose="020B0400000000000000" pitchFamily="50" charset="-128"/>
              </a:rPr>
              <a:t>で</a:t>
            </a:r>
            <a:r>
              <a:rPr lang="en-US" altLang="ja-JP" sz="700" dirty="0" smtClean="0">
                <a:latin typeface="BIZ UDPゴシック" panose="020B0400000000000000" pitchFamily="50" charset="-128"/>
                <a:ea typeface="BIZ UDPゴシック" panose="020B0400000000000000" pitchFamily="50" charset="-128"/>
              </a:rPr>
              <a:t>5</a:t>
            </a:r>
            <a:r>
              <a:rPr lang="ja-JP" altLang="en-US" sz="700" dirty="0">
                <a:latin typeface="BIZ UDPゴシック" panose="020B0400000000000000" pitchFamily="50" charset="-128"/>
                <a:ea typeface="BIZ UDPゴシック" panose="020B0400000000000000" pitchFamily="50" charset="-128"/>
              </a:rPr>
              <a:t>～</a:t>
            </a:r>
            <a:r>
              <a:rPr lang="en-US" altLang="ja-JP" sz="700" dirty="0">
                <a:latin typeface="BIZ UDPゴシック" panose="020B0400000000000000" pitchFamily="50" charset="-128"/>
                <a:ea typeface="BIZ UDPゴシック" panose="020B0400000000000000" pitchFamily="50" charset="-128"/>
              </a:rPr>
              <a:t>6</a:t>
            </a:r>
            <a:r>
              <a:rPr lang="ja-JP" altLang="en-US" sz="700" dirty="0">
                <a:latin typeface="BIZ UDPゴシック" panose="020B0400000000000000" pitchFamily="50" charset="-128"/>
                <a:ea typeface="BIZ UDPゴシック" panose="020B0400000000000000" pitchFamily="50" charset="-128"/>
              </a:rPr>
              <a:t>年程度を</a:t>
            </a:r>
            <a:r>
              <a:rPr lang="ja-JP" altLang="en-US" sz="700" dirty="0" smtClean="0">
                <a:latin typeface="BIZ UDPゴシック" panose="020B0400000000000000" pitchFamily="50" charset="-128"/>
                <a:ea typeface="BIZ UDPゴシック" panose="020B0400000000000000" pitchFamily="50" charset="-128"/>
              </a:rPr>
              <a:t>要することから、</a:t>
            </a:r>
            <a:endParaRPr lang="en-US" altLang="ja-JP" sz="700" dirty="0">
              <a:latin typeface="BIZ UDPゴシック" panose="020B0400000000000000" pitchFamily="50" charset="-128"/>
              <a:ea typeface="BIZ UDPゴシック" panose="020B0400000000000000" pitchFamily="50" charset="-128"/>
            </a:endParaRPr>
          </a:p>
          <a:p>
            <a:pPr algn="l">
              <a:lnSpc>
                <a:spcPts val="900"/>
              </a:lnSpc>
            </a:pPr>
            <a:r>
              <a:rPr lang="ja-JP" altLang="en-US" sz="700" dirty="0">
                <a:latin typeface="BIZ UDPゴシック" panose="020B0400000000000000" pitchFamily="50" charset="-128"/>
                <a:ea typeface="BIZ UDPゴシック" panose="020B0400000000000000" pitchFamily="50" charset="-128"/>
              </a:rPr>
              <a:t>　　　 対応が急務な豊能・三島、大阪市地域にかかるものは、</a:t>
            </a:r>
            <a:r>
              <a:rPr lang="ja-JP" altLang="en-US" sz="700" u="sng" dirty="0">
                <a:latin typeface="BIZ UDPゴシック" panose="020B0400000000000000" pitchFamily="50" charset="-128"/>
                <a:ea typeface="BIZ UDPゴシック" panose="020B0400000000000000" pitchFamily="50" charset="-128"/>
              </a:rPr>
              <a:t>財務部長内示１校に加えて、もう</a:t>
            </a:r>
            <a:r>
              <a:rPr lang="en-US" altLang="ja-JP" sz="700" u="sng" dirty="0">
                <a:latin typeface="BIZ UDPゴシック" panose="020B0400000000000000" pitchFamily="50" charset="-128"/>
                <a:ea typeface="BIZ UDPゴシック" panose="020B0400000000000000" pitchFamily="50" charset="-128"/>
              </a:rPr>
              <a:t>2</a:t>
            </a:r>
            <a:r>
              <a:rPr lang="ja-JP" altLang="en-US" sz="700" u="sng" dirty="0">
                <a:latin typeface="BIZ UDPゴシック" panose="020B0400000000000000" pitchFamily="50" charset="-128"/>
                <a:ea typeface="BIZ UDPゴシック" panose="020B0400000000000000" pitchFamily="50" charset="-128"/>
              </a:rPr>
              <a:t>校に着手したい</a:t>
            </a:r>
            <a:r>
              <a:rPr lang="ja-JP" altLang="en-US" sz="700" dirty="0">
                <a:latin typeface="BIZ UDPゴシック" panose="020B0400000000000000" pitchFamily="50" charset="-128"/>
                <a:ea typeface="BIZ UDPゴシック" panose="020B0400000000000000" pitchFamily="50" charset="-128"/>
              </a:rPr>
              <a:t>。</a:t>
            </a:r>
          </a:p>
        </p:txBody>
      </p:sp>
      <p:sp>
        <p:nvSpPr>
          <p:cNvPr id="48" name="タイトル 1"/>
          <p:cNvSpPr txBox="1">
            <a:spLocks/>
          </p:cNvSpPr>
          <p:nvPr/>
        </p:nvSpPr>
        <p:spPr>
          <a:xfrm>
            <a:off x="7013478" y="4187362"/>
            <a:ext cx="1564562" cy="308185"/>
          </a:xfrm>
          <a:prstGeom prst="rect">
            <a:avLst/>
          </a:prstGeom>
          <a:ln w="6350">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endParaRPr lang="en-US" altLang="ja-JP" sz="800" dirty="0">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a:xfrm>
            <a:off x="114620" y="5155631"/>
            <a:ext cx="4468057" cy="246221"/>
          </a:xfrm>
          <a:prstGeom prst="rect">
            <a:avLst/>
          </a:prstGeom>
          <a:noFill/>
        </p:spPr>
        <p:txBody>
          <a:bodyPr wrap="square" rtlCol="0">
            <a:spAutoFit/>
          </a:bodyPr>
          <a:lstStyle/>
          <a:p>
            <a:r>
              <a:rPr kumimoji="1" lang="en-US" altLang="ja-JP" sz="500" dirty="0">
                <a:latin typeface="BIZ UDPゴシック" panose="020B0400000000000000" pitchFamily="50" charset="-128"/>
                <a:ea typeface="BIZ UDPゴシック" panose="020B0400000000000000" pitchFamily="50" charset="-128"/>
              </a:rPr>
              <a:t>※R</a:t>
            </a:r>
            <a:r>
              <a:rPr kumimoji="1" lang="ja-JP" altLang="en-US" sz="500" dirty="0">
                <a:latin typeface="BIZ UDPゴシック" panose="020B0400000000000000" pitchFamily="50" charset="-128"/>
                <a:ea typeface="BIZ UDPゴシック" panose="020B0400000000000000" pitchFamily="50" charset="-128"/>
              </a:rPr>
              <a:t>３年</a:t>
            </a:r>
            <a:r>
              <a:rPr kumimoji="1" lang="en-US" altLang="ja-JP" sz="500" dirty="0">
                <a:latin typeface="BIZ UDPゴシック" panose="020B0400000000000000" pitchFamily="50" charset="-128"/>
                <a:ea typeface="BIZ UDPゴシック" panose="020B0400000000000000" pitchFamily="50" charset="-128"/>
              </a:rPr>
              <a:t>10</a:t>
            </a:r>
            <a:r>
              <a:rPr kumimoji="1" lang="ja-JP" altLang="en-US" sz="500" dirty="0">
                <a:latin typeface="BIZ UDPゴシック" panose="020B0400000000000000" pitchFamily="50" charset="-128"/>
                <a:ea typeface="BIZ UDPゴシック" panose="020B0400000000000000" pitchFamily="50" charset="-128"/>
              </a:rPr>
              <a:t>月時点の在籍者数による教室不足調査（文部科学省）をベースとしたものであり、各校における毎年度の在籍者数や児童生徒の障がいの状況、</a:t>
            </a:r>
            <a:endParaRPr kumimoji="1" lang="en-US" altLang="ja-JP" sz="500" dirty="0">
              <a:latin typeface="BIZ UDPゴシック" panose="020B0400000000000000" pitchFamily="50" charset="-128"/>
              <a:ea typeface="BIZ UDPゴシック" panose="020B0400000000000000" pitchFamily="50" charset="-128"/>
            </a:endParaRPr>
          </a:p>
          <a:p>
            <a:r>
              <a:rPr kumimoji="1" lang="en-US" altLang="ja-JP" sz="500" dirty="0">
                <a:latin typeface="BIZ UDPゴシック" panose="020B0400000000000000" pitchFamily="50" charset="-128"/>
                <a:ea typeface="BIZ UDPゴシック" panose="020B0400000000000000" pitchFamily="50" charset="-128"/>
              </a:rPr>
              <a:t>   </a:t>
            </a:r>
            <a:r>
              <a:rPr kumimoji="1" lang="ja-JP" altLang="en-US" sz="500" dirty="0">
                <a:latin typeface="BIZ UDPゴシック" panose="020B0400000000000000" pitchFamily="50" charset="-128"/>
                <a:ea typeface="BIZ UDPゴシック" panose="020B0400000000000000" pitchFamily="50" charset="-128"/>
              </a:rPr>
              <a:t>教室の配置状況等により変動あり。</a:t>
            </a:r>
            <a:endParaRPr kumimoji="1" lang="en-US" altLang="ja-JP" sz="500" dirty="0">
              <a:latin typeface="BIZ UDPゴシック" panose="020B0400000000000000" pitchFamily="50" charset="-128"/>
              <a:ea typeface="BIZ UDPゴシック" panose="020B0400000000000000" pitchFamily="50" charset="-128"/>
            </a:endParaRPr>
          </a:p>
        </p:txBody>
      </p:sp>
      <p:cxnSp>
        <p:nvCxnSpPr>
          <p:cNvPr id="52" name="直線矢印コネクタ 51"/>
          <p:cNvCxnSpPr/>
          <p:nvPr/>
        </p:nvCxnSpPr>
        <p:spPr>
          <a:xfrm flipV="1">
            <a:off x="3767193" y="6166495"/>
            <a:ext cx="267692" cy="6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3" name="直線矢印コネクタ 52"/>
          <p:cNvCxnSpPr/>
          <p:nvPr/>
        </p:nvCxnSpPr>
        <p:spPr>
          <a:xfrm flipV="1">
            <a:off x="3384387" y="6235132"/>
            <a:ext cx="267692" cy="6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直線矢印コネクタ 48"/>
          <p:cNvCxnSpPr/>
          <p:nvPr/>
        </p:nvCxnSpPr>
        <p:spPr>
          <a:xfrm flipV="1">
            <a:off x="3031926" y="5894369"/>
            <a:ext cx="191558" cy="272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テキスト ボックス 56"/>
          <p:cNvSpPr txBox="1"/>
          <p:nvPr/>
        </p:nvSpPr>
        <p:spPr>
          <a:xfrm>
            <a:off x="2304263" y="5522012"/>
            <a:ext cx="858199" cy="200055"/>
          </a:xfrm>
          <a:prstGeom prst="rect">
            <a:avLst/>
          </a:prstGeom>
          <a:noFill/>
        </p:spPr>
        <p:txBody>
          <a:bodyPr wrap="square" rtlCol="0">
            <a:spAutoFit/>
          </a:bodyPr>
          <a:lstStyle/>
          <a:p>
            <a:r>
              <a:rPr kumimoji="1" lang="en-US" altLang="ja-JP" sz="700" b="1" dirty="0">
                <a:latin typeface="BIZ UDPゴシック" panose="020B0400000000000000" pitchFamily="50" charset="-128"/>
                <a:ea typeface="BIZ UDPゴシック" panose="020B0400000000000000" pitchFamily="50" charset="-128"/>
              </a:rPr>
              <a:t>【</a:t>
            </a:r>
            <a:r>
              <a:rPr kumimoji="1" lang="ja-JP" altLang="en-US" sz="700" b="1" dirty="0">
                <a:latin typeface="BIZ UDPゴシック" panose="020B0400000000000000" pitchFamily="50" charset="-128"/>
                <a:ea typeface="BIZ UDPゴシック" panose="020B0400000000000000" pitchFamily="50" charset="-128"/>
              </a:rPr>
              <a:t>各地域の内訳</a:t>
            </a:r>
            <a:r>
              <a:rPr kumimoji="1" lang="en-US" altLang="ja-JP" sz="700" b="1" dirty="0">
                <a:latin typeface="BIZ UDPゴシック" panose="020B0400000000000000" pitchFamily="50" charset="-128"/>
                <a:ea typeface="BIZ UDPゴシック" panose="020B0400000000000000" pitchFamily="50" charset="-128"/>
              </a:rPr>
              <a:t>】</a:t>
            </a:r>
          </a:p>
        </p:txBody>
      </p:sp>
      <p:sp>
        <p:nvSpPr>
          <p:cNvPr id="59" name="テキスト ボックス 58">
            <a:extLst>
              <a:ext uri="{FF2B5EF4-FFF2-40B4-BE49-F238E27FC236}">
                <a16:creationId xmlns:a16="http://schemas.microsoft.com/office/drawing/2014/main" id="{149FA3B4-136F-4B40-B753-4A6F7DCA7EE8}"/>
              </a:ext>
            </a:extLst>
          </p:cNvPr>
          <p:cNvSpPr txBox="1"/>
          <p:nvPr/>
        </p:nvSpPr>
        <p:spPr>
          <a:xfrm>
            <a:off x="2673774" y="6384537"/>
            <a:ext cx="245305" cy="276999"/>
          </a:xfrm>
          <a:prstGeom prst="rect">
            <a:avLst/>
          </a:prstGeom>
          <a:noFill/>
        </p:spPr>
        <p:txBody>
          <a:bodyPr wrap="square" rtlCol="0">
            <a:spAutoFit/>
          </a:bodyPr>
          <a:lstStyle/>
          <a:p>
            <a:r>
              <a:rPr kumimoji="1" lang="en-US" altLang="ja-JP" sz="600" b="1" dirty="0">
                <a:latin typeface="BIZ UDPゴシック" panose="020B0400000000000000" pitchFamily="50" charset="-128"/>
                <a:ea typeface="BIZ UDPゴシック" panose="020B0400000000000000" pitchFamily="50" charset="-128"/>
              </a:rPr>
              <a:t>R</a:t>
            </a:r>
          </a:p>
          <a:p>
            <a:r>
              <a:rPr kumimoji="1" lang="en-US" altLang="ja-JP" sz="600" b="1" dirty="0">
                <a:latin typeface="BIZ UDPゴシック" panose="020B0400000000000000" pitchFamily="50" charset="-128"/>
                <a:ea typeface="BIZ UDPゴシック" panose="020B0400000000000000" pitchFamily="50" charset="-128"/>
              </a:rPr>
              <a:t>4</a:t>
            </a:r>
          </a:p>
        </p:txBody>
      </p:sp>
      <p:sp>
        <p:nvSpPr>
          <p:cNvPr id="63" name="テキスト ボックス 62">
            <a:extLst>
              <a:ext uri="{FF2B5EF4-FFF2-40B4-BE49-F238E27FC236}">
                <a16:creationId xmlns:a16="http://schemas.microsoft.com/office/drawing/2014/main" id="{6047FFC4-437C-4026-ADEE-8A317473C9D9}"/>
              </a:ext>
            </a:extLst>
          </p:cNvPr>
          <p:cNvSpPr txBox="1"/>
          <p:nvPr/>
        </p:nvSpPr>
        <p:spPr>
          <a:xfrm>
            <a:off x="2539436" y="6385783"/>
            <a:ext cx="245305" cy="276999"/>
          </a:xfrm>
          <a:prstGeom prst="rect">
            <a:avLst/>
          </a:prstGeom>
          <a:noFill/>
        </p:spPr>
        <p:txBody>
          <a:bodyPr wrap="square" rtlCol="0">
            <a:spAutoFit/>
          </a:bodyPr>
          <a:lstStyle/>
          <a:p>
            <a:r>
              <a:rPr kumimoji="1" lang="en-US" altLang="ja-JP" sz="600" b="1" dirty="0">
                <a:latin typeface="BIZ UDPゴシック" panose="020B0400000000000000" pitchFamily="50" charset="-128"/>
                <a:ea typeface="BIZ UDPゴシック" panose="020B0400000000000000" pitchFamily="50" charset="-128"/>
              </a:rPr>
              <a:t>R</a:t>
            </a:r>
          </a:p>
          <a:p>
            <a:r>
              <a:rPr kumimoji="1" lang="ja-JP" altLang="en-US" sz="600" b="1" dirty="0">
                <a:latin typeface="BIZ UDPゴシック" panose="020B0400000000000000" pitchFamily="50" charset="-128"/>
                <a:ea typeface="BIZ UDPゴシック" panose="020B0400000000000000" pitchFamily="50" charset="-128"/>
              </a:rPr>
              <a:t>元</a:t>
            </a:r>
            <a:endParaRPr kumimoji="1" lang="en-US" altLang="ja-JP" sz="600" b="1" dirty="0">
              <a:latin typeface="BIZ UDPゴシック" panose="020B0400000000000000" pitchFamily="50" charset="-128"/>
              <a:ea typeface="BIZ UDPゴシック" panose="020B0400000000000000" pitchFamily="50" charset="-128"/>
            </a:endParaRPr>
          </a:p>
        </p:txBody>
      </p:sp>
      <p:sp>
        <p:nvSpPr>
          <p:cNvPr id="64" name="テキスト ボックス 63">
            <a:extLst>
              <a:ext uri="{FF2B5EF4-FFF2-40B4-BE49-F238E27FC236}">
                <a16:creationId xmlns:a16="http://schemas.microsoft.com/office/drawing/2014/main" id="{0FC3E03D-7F7A-4EE6-8282-DF398490AA43}"/>
              </a:ext>
            </a:extLst>
          </p:cNvPr>
          <p:cNvSpPr txBox="1"/>
          <p:nvPr/>
        </p:nvSpPr>
        <p:spPr>
          <a:xfrm>
            <a:off x="9319" y="5522435"/>
            <a:ext cx="858199" cy="200055"/>
          </a:xfrm>
          <a:prstGeom prst="rect">
            <a:avLst/>
          </a:prstGeom>
          <a:noFill/>
        </p:spPr>
        <p:txBody>
          <a:bodyPr wrap="square" rtlCol="0">
            <a:spAutoFit/>
          </a:bodyPr>
          <a:lstStyle/>
          <a:p>
            <a:r>
              <a:rPr kumimoji="1" lang="en-US" altLang="ja-JP" sz="700" b="1" dirty="0">
                <a:latin typeface="BIZ UDPゴシック" panose="020B0400000000000000" pitchFamily="50" charset="-128"/>
                <a:ea typeface="BIZ UDPゴシック" panose="020B0400000000000000" pitchFamily="50" charset="-128"/>
              </a:rPr>
              <a:t>【</a:t>
            </a:r>
            <a:r>
              <a:rPr kumimoji="1" lang="ja-JP" altLang="en-US" sz="700" b="1" dirty="0">
                <a:latin typeface="BIZ UDPゴシック" panose="020B0400000000000000" pitchFamily="50" charset="-128"/>
                <a:ea typeface="BIZ UDPゴシック" panose="020B0400000000000000" pitchFamily="50" charset="-128"/>
              </a:rPr>
              <a:t>全体</a:t>
            </a:r>
            <a:r>
              <a:rPr kumimoji="1" lang="en-US" altLang="ja-JP" sz="700" b="1" dirty="0">
                <a:latin typeface="BIZ UDPゴシック" panose="020B0400000000000000" pitchFamily="50" charset="-128"/>
                <a:ea typeface="BIZ UDPゴシック" panose="020B0400000000000000" pitchFamily="50" charset="-128"/>
              </a:rPr>
              <a:t>】</a:t>
            </a:r>
          </a:p>
        </p:txBody>
      </p:sp>
      <p:sp>
        <p:nvSpPr>
          <p:cNvPr id="65" name="テキスト ボックス 64">
            <a:extLst>
              <a:ext uri="{FF2B5EF4-FFF2-40B4-BE49-F238E27FC236}">
                <a16:creationId xmlns:a16="http://schemas.microsoft.com/office/drawing/2014/main" id="{A8A9D440-18FC-4852-BCE0-7BCE7D028607}"/>
              </a:ext>
            </a:extLst>
          </p:cNvPr>
          <p:cNvSpPr txBox="1"/>
          <p:nvPr/>
        </p:nvSpPr>
        <p:spPr>
          <a:xfrm>
            <a:off x="41070" y="5660548"/>
            <a:ext cx="2932501" cy="353943"/>
          </a:xfrm>
          <a:prstGeom prst="rect">
            <a:avLst/>
          </a:prstGeom>
          <a:noFill/>
        </p:spPr>
        <p:txBody>
          <a:bodyPr wrap="square" rtlCol="0">
            <a:spAutoFit/>
          </a:bodyPr>
          <a:lstStyle/>
          <a:p>
            <a:r>
              <a:rPr kumimoji="1" lang="en-US" altLang="ja-JP" sz="550" b="1" dirty="0">
                <a:latin typeface="BIZ UDPゴシック" panose="020B0400000000000000" pitchFamily="50" charset="-128"/>
                <a:ea typeface="BIZ UDPゴシック" panose="020B0400000000000000" pitchFamily="50" charset="-128"/>
              </a:rPr>
              <a:t>※ </a:t>
            </a:r>
            <a:r>
              <a:rPr kumimoji="1" lang="ja-JP" altLang="en-US" sz="550" b="1" dirty="0">
                <a:latin typeface="BIZ UDPゴシック" panose="020B0400000000000000" pitchFamily="50" charset="-128"/>
                <a:ea typeface="BIZ UDPゴシック" panose="020B0400000000000000" pitchFamily="50" charset="-128"/>
              </a:rPr>
              <a:t>年々、プラス１００人程度で推移　➡　教室不足は更に進行。</a:t>
            </a:r>
            <a:endParaRPr kumimoji="1" lang="en-US" altLang="ja-JP" sz="550" b="1" dirty="0">
              <a:latin typeface="BIZ UDPゴシック" panose="020B0400000000000000" pitchFamily="50" charset="-128"/>
              <a:ea typeface="BIZ UDPゴシック" panose="020B0400000000000000" pitchFamily="50" charset="-128"/>
            </a:endParaRPr>
          </a:p>
          <a:p>
            <a:r>
              <a:rPr kumimoji="1" lang="ja-JP" altLang="en-US" sz="550" b="1" dirty="0">
                <a:latin typeface="BIZ UDPゴシック" panose="020B0400000000000000" pitchFamily="50" charset="-128"/>
                <a:ea typeface="BIZ UDPゴシック" panose="020B0400000000000000" pitchFamily="50" charset="-128"/>
              </a:rPr>
              <a:t>  　</a:t>
            </a:r>
            <a:r>
              <a:rPr kumimoji="1" lang="ja-JP" altLang="en-US" sz="500" b="1" dirty="0" smtClean="0">
                <a:latin typeface="BIZ UDPゴシック" panose="020B0400000000000000" pitchFamily="50" charset="-128"/>
                <a:ea typeface="BIZ UDPゴシック" panose="020B0400000000000000" pitchFamily="50" charset="-128"/>
              </a:rPr>
              <a:t>暫定値ではあるが、令和</a:t>
            </a:r>
            <a:r>
              <a:rPr kumimoji="1" lang="ja-JP" altLang="en-US" sz="500" b="1" dirty="0">
                <a:latin typeface="BIZ UDPゴシック" panose="020B0400000000000000" pitchFamily="50" charset="-128"/>
                <a:ea typeface="BIZ UDPゴシック" panose="020B0400000000000000" pitchFamily="50" charset="-128"/>
              </a:rPr>
              <a:t>５年度は</a:t>
            </a:r>
            <a:r>
              <a:rPr kumimoji="1" lang="ja-JP" altLang="en-US" sz="500" b="1" dirty="0" smtClean="0">
                <a:latin typeface="BIZ UDPゴシック" panose="020B0400000000000000" pitchFamily="50" charset="-128"/>
                <a:ea typeface="BIZ UDPゴシック" panose="020B0400000000000000" pitchFamily="50" charset="-128"/>
              </a:rPr>
              <a:t>、更に、小</a:t>
            </a:r>
            <a:r>
              <a:rPr kumimoji="1" lang="ja-JP" altLang="en-US" sz="500" b="1" dirty="0">
                <a:latin typeface="BIZ UDPゴシック" panose="020B0400000000000000" pitchFamily="50" charset="-128"/>
                <a:ea typeface="BIZ UDPゴシック" panose="020B0400000000000000" pitchFamily="50" charset="-128"/>
              </a:rPr>
              <a:t>・中学部でプラス</a:t>
            </a:r>
            <a:r>
              <a:rPr kumimoji="1" lang="en-US" altLang="ja-JP" sz="500" b="1" dirty="0">
                <a:latin typeface="BIZ UDPゴシック" panose="020B0400000000000000" pitchFamily="50" charset="-128"/>
                <a:ea typeface="BIZ UDPゴシック" panose="020B0400000000000000" pitchFamily="50" charset="-128"/>
              </a:rPr>
              <a:t>150</a:t>
            </a:r>
            <a:r>
              <a:rPr kumimoji="1" lang="ja-JP" altLang="en-US" sz="500" b="1" dirty="0">
                <a:latin typeface="BIZ UDPゴシック" panose="020B0400000000000000" pitchFamily="50" charset="-128"/>
                <a:ea typeface="BIZ UDPゴシック" panose="020B0400000000000000" pitchFamily="50" charset="-128"/>
              </a:rPr>
              <a:t>人程度</a:t>
            </a:r>
            <a:r>
              <a:rPr kumimoji="1" lang="ja-JP" altLang="en-US" sz="500" b="1" dirty="0" smtClean="0">
                <a:latin typeface="BIZ UDPゴシック" panose="020B0400000000000000" pitchFamily="50" charset="-128"/>
                <a:ea typeface="BIZ UDPゴシック" panose="020B0400000000000000" pitchFamily="50" charset="-128"/>
              </a:rPr>
              <a:t>の見込み</a:t>
            </a:r>
            <a:r>
              <a:rPr kumimoji="1" lang="ja-JP" altLang="en-US" sz="500" b="1" dirty="0">
                <a:latin typeface="BIZ UDPゴシック" panose="020B0400000000000000" pitchFamily="50" charset="-128"/>
                <a:ea typeface="BIZ UDPゴシック" panose="020B0400000000000000" pitchFamily="50" charset="-128"/>
              </a:rPr>
              <a:t>。</a:t>
            </a:r>
            <a:endParaRPr kumimoji="1" lang="en-US" altLang="ja-JP" sz="500" b="1" dirty="0">
              <a:latin typeface="BIZ UDPゴシック" panose="020B0400000000000000" pitchFamily="50" charset="-128"/>
              <a:ea typeface="BIZ UDPゴシック" panose="020B0400000000000000" pitchFamily="50" charset="-128"/>
            </a:endParaRPr>
          </a:p>
          <a:p>
            <a:r>
              <a:rPr kumimoji="1" lang="ja-JP" altLang="en-US" sz="600" b="1" dirty="0">
                <a:latin typeface="BIZ UDPゴシック" panose="020B0400000000000000" pitchFamily="50" charset="-128"/>
                <a:ea typeface="BIZ UDPゴシック" panose="020B0400000000000000" pitchFamily="50" charset="-128"/>
              </a:rPr>
              <a:t>   </a:t>
            </a:r>
            <a:r>
              <a:rPr kumimoji="1" lang="ja-JP" altLang="en-US" sz="500" dirty="0">
                <a:latin typeface="BIZ UDPゴシック" panose="020B0400000000000000" pitchFamily="50" charset="-128"/>
                <a:ea typeface="BIZ UDPゴシック" panose="020B0400000000000000" pitchFamily="50" charset="-128"/>
              </a:rPr>
              <a:t>（市町村教委の就学決定通知による新就学生や在校生の状況を踏まえた見込み。）</a:t>
            </a:r>
            <a:endParaRPr kumimoji="1" lang="en-US" altLang="ja-JP" sz="500" dirty="0">
              <a:latin typeface="BIZ UDPゴシック" panose="020B0400000000000000" pitchFamily="50" charset="-128"/>
              <a:ea typeface="BIZ UDPゴシック" panose="020B0400000000000000" pitchFamily="50" charset="-128"/>
            </a:endParaRPr>
          </a:p>
        </p:txBody>
      </p:sp>
      <p:sp>
        <p:nvSpPr>
          <p:cNvPr id="66" name="テキスト ボックス 65">
            <a:extLst>
              <a:ext uri="{FF2B5EF4-FFF2-40B4-BE49-F238E27FC236}">
                <a16:creationId xmlns:a16="http://schemas.microsoft.com/office/drawing/2014/main" id="{2DE9B4AB-8CCD-41AD-B2D8-21539188ED5B}"/>
              </a:ext>
            </a:extLst>
          </p:cNvPr>
          <p:cNvSpPr txBox="1"/>
          <p:nvPr/>
        </p:nvSpPr>
        <p:spPr>
          <a:xfrm>
            <a:off x="3269554" y="5588771"/>
            <a:ext cx="1428949" cy="176972"/>
          </a:xfrm>
          <a:prstGeom prst="rect">
            <a:avLst/>
          </a:prstGeom>
          <a:noFill/>
        </p:spPr>
        <p:txBody>
          <a:bodyPr wrap="square" rtlCol="0">
            <a:spAutoFit/>
          </a:bodyPr>
          <a:lstStyle/>
          <a:p>
            <a:r>
              <a:rPr kumimoji="1" lang="en-US" altLang="ja-JP" sz="550" b="1" dirty="0">
                <a:latin typeface="BIZ UDPゴシック" panose="020B0400000000000000" pitchFamily="50" charset="-128"/>
                <a:ea typeface="BIZ UDPゴシック" panose="020B0400000000000000" pitchFamily="50" charset="-128"/>
              </a:rPr>
              <a:t>※ </a:t>
            </a:r>
            <a:r>
              <a:rPr kumimoji="1" lang="ja-JP" altLang="en-US" sz="550" b="1" dirty="0">
                <a:latin typeface="BIZ UDPゴシック" panose="020B0400000000000000" pitchFamily="50" charset="-128"/>
                <a:ea typeface="BIZ UDPゴシック" panose="020B0400000000000000" pitchFamily="50" charset="-128"/>
              </a:rPr>
              <a:t>豊能・三島、大阪市の増加が顕著。</a:t>
            </a:r>
            <a:endParaRPr kumimoji="1" lang="en-US" altLang="ja-JP" sz="55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4938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86061" y="201959"/>
            <a:ext cx="7210089"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■府立支援</a:t>
            </a:r>
            <a:r>
              <a:rPr lang="ja-JP" altLang="en-US" b="1" dirty="0">
                <a:latin typeface="Meiryo UI" panose="020B0604030504040204" pitchFamily="50" charset="-128"/>
                <a:ea typeface="Meiryo UI" panose="020B0604030504040204" pitchFamily="50" charset="-128"/>
              </a:rPr>
              <a:t>学校における知的障がいのある児童生徒の在籍者数の推移</a:t>
            </a:r>
            <a:endParaRPr lang="ja-JP" altLang="en-US" sz="1300" b="1"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65475187"/>
              </p:ext>
            </p:extLst>
          </p:nvPr>
        </p:nvGraphicFramePr>
        <p:xfrm>
          <a:off x="219075" y="571274"/>
          <a:ext cx="8739729" cy="6114548"/>
        </p:xfrm>
        <a:graphic>
          <a:graphicData uri="http://schemas.openxmlformats.org/drawingml/2006/table">
            <a:tbl>
              <a:tblPr>
                <a:tableStyleId>{5C22544A-7EE6-4342-B048-85BDC9FD1C3A}</a:tableStyleId>
              </a:tblPr>
              <a:tblGrid>
                <a:gridCol w="343191">
                  <a:extLst>
                    <a:ext uri="{9D8B030D-6E8A-4147-A177-3AD203B41FA5}">
                      <a16:colId xmlns:a16="http://schemas.microsoft.com/office/drawing/2014/main" val="3584717475"/>
                    </a:ext>
                  </a:extLst>
                </a:gridCol>
                <a:gridCol w="2053696">
                  <a:extLst>
                    <a:ext uri="{9D8B030D-6E8A-4147-A177-3AD203B41FA5}">
                      <a16:colId xmlns:a16="http://schemas.microsoft.com/office/drawing/2014/main" val="2904295365"/>
                    </a:ext>
                  </a:extLst>
                </a:gridCol>
                <a:gridCol w="1162567">
                  <a:extLst>
                    <a:ext uri="{9D8B030D-6E8A-4147-A177-3AD203B41FA5}">
                      <a16:colId xmlns:a16="http://schemas.microsoft.com/office/drawing/2014/main" val="4111832650"/>
                    </a:ext>
                  </a:extLst>
                </a:gridCol>
                <a:gridCol w="1162567">
                  <a:extLst>
                    <a:ext uri="{9D8B030D-6E8A-4147-A177-3AD203B41FA5}">
                      <a16:colId xmlns:a16="http://schemas.microsoft.com/office/drawing/2014/main" val="2734890210"/>
                    </a:ext>
                  </a:extLst>
                </a:gridCol>
                <a:gridCol w="1162567">
                  <a:extLst>
                    <a:ext uri="{9D8B030D-6E8A-4147-A177-3AD203B41FA5}">
                      <a16:colId xmlns:a16="http://schemas.microsoft.com/office/drawing/2014/main" val="3009967120"/>
                    </a:ext>
                  </a:extLst>
                </a:gridCol>
                <a:gridCol w="1162567">
                  <a:extLst>
                    <a:ext uri="{9D8B030D-6E8A-4147-A177-3AD203B41FA5}">
                      <a16:colId xmlns:a16="http://schemas.microsoft.com/office/drawing/2014/main" val="926873534"/>
                    </a:ext>
                  </a:extLst>
                </a:gridCol>
                <a:gridCol w="836429">
                  <a:extLst>
                    <a:ext uri="{9D8B030D-6E8A-4147-A177-3AD203B41FA5}">
                      <a16:colId xmlns:a16="http://schemas.microsoft.com/office/drawing/2014/main" val="1247565400"/>
                    </a:ext>
                  </a:extLst>
                </a:gridCol>
                <a:gridCol w="856145">
                  <a:extLst>
                    <a:ext uri="{9D8B030D-6E8A-4147-A177-3AD203B41FA5}">
                      <a16:colId xmlns:a16="http://schemas.microsoft.com/office/drawing/2014/main" val="1393546777"/>
                    </a:ext>
                  </a:extLst>
                </a:gridCol>
              </a:tblGrid>
              <a:tr h="148590">
                <a:tc rowSpan="3" gridSpan="2">
                  <a:txBody>
                    <a:bodyPr/>
                    <a:lstStyle/>
                    <a:p>
                      <a:pPr algn="l" fontAlgn="ctr"/>
                      <a:r>
                        <a:rPr lang="ja-JP" altLang="en-US" sz="1000" b="1" i="0" u="none" strike="noStrike" dirty="0" smtClean="0">
                          <a:effectLst/>
                          <a:latin typeface="Meiryo UI" panose="020B0604030504040204" pitchFamily="50" charset="-128"/>
                          <a:ea typeface="Meiryo UI" panose="020B0604030504040204" pitchFamily="50" charset="-128"/>
                        </a:rPr>
                        <a:t>　全 体</a:t>
                      </a: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3" hMerge="1">
                  <a:txBody>
                    <a:bodyPr/>
                    <a:lstStyle/>
                    <a:p>
                      <a:endParaRPr kumimoji="1" lang="ja-JP" altLang="en-US"/>
                    </a:p>
                  </a:txBody>
                  <a:tcPr/>
                </a:tc>
                <a:tc rowSpan="2">
                  <a:txBody>
                    <a:bodyPr/>
                    <a:lstStyle/>
                    <a:p>
                      <a:pPr algn="ctr" fontAlgn="ctr"/>
                      <a:r>
                        <a:rPr lang="en-US" sz="1000" b="1" u="none" strike="noStrike" dirty="0" smtClean="0">
                          <a:effectLst/>
                          <a:latin typeface="Meiryo UI" panose="020B0604030504040204" pitchFamily="50" charset="-128"/>
                          <a:ea typeface="Meiryo UI" panose="020B0604030504040204" pitchFamily="50" charset="-128"/>
                        </a:rPr>
                        <a:t>H20</a:t>
                      </a:r>
                      <a:r>
                        <a:rPr lang="ja-JP" altLang="en-US" sz="1000" b="1" u="none" strike="noStrike" dirty="0" smtClean="0">
                          <a:effectLst/>
                          <a:latin typeface="Meiryo UI" panose="020B0604030504040204" pitchFamily="50" charset="-128"/>
                          <a:ea typeface="Meiryo UI" panose="020B0604030504040204" pitchFamily="50" charset="-128"/>
                        </a:rPr>
                        <a:t>年度</a:t>
                      </a:r>
                      <a:endParaRPr lang="en-US"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ctr" fontAlgn="ctr"/>
                      <a:r>
                        <a:rPr lang="en-US" sz="1000" b="1" u="none" strike="noStrike" dirty="0" smtClean="0">
                          <a:effectLst/>
                          <a:latin typeface="Meiryo UI" panose="020B0604030504040204" pitchFamily="50" charset="-128"/>
                          <a:ea typeface="Meiryo UI" panose="020B0604030504040204" pitchFamily="50" charset="-128"/>
                        </a:rPr>
                        <a:t>H25</a:t>
                      </a:r>
                      <a:r>
                        <a:rPr lang="ja-JP" altLang="en-US" sz="1000" b="1" u="none" strike="noStrike" dirty="0" smtClean="0">
                          <a:effectLst/>
                          <a:latin typeface="Meiryo UI" panose="020B0604030504040204" pitchFamily="50" charset="-128"/>
                          <a:ea typeface="Meiryo UI" panose="020B0604030504040204" pitchFamily="50" charset="-128"/>
                        </a:rPr>
                        <a:t>年度</a:t>
                      </a:r>
                      <a:endParaRPr lang="en-US"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ctr" fontAlgn="ctr"/>
                      <a:r>
                        <a:rPr lang="en-US" sz="1000" b="1" u="none" strike="noStrike" dirty="0" smtClean="0">
                          <a:effectLst/>
                          <a:latin typeface="Meiryo UI" panose="020B0604030504040204" pitchFamily="50" charset="-128"/>
                          <a:ea typeface="Meiryo UI" panose="020B0604030504040204" pitchFamily="50" charset="-128"/>
                        </a:rPr>
                        <a:t>H30</a:t>
                      </a:r>
                      <a:r>
                        <a:rPr lang="ja-JP" altLang="en-US" sz="1000" b="1" u="none" strike="noStrike" dirty="0" smtClean="0">
                          <a:effectLst/>
                          <a:latin typeface="Meiryo UI" panose="020B0604030504040204" pitchFamily="50" charset="-128"/>
                          <a:ea typeface="Meiryo UI" panose="020B0604030504040204" pitchFamily="50" charset="-128"/>
                        </a:rPr>
                        <a:t>年度</a:t>
                      </a:r>
                      <a:endParaRPr lang="en-US"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ctr" fontAlgn="ctr"/>
                      <a:r>
                        <a:rPr lang="en-US" sz="1000" b="1" u="none" strike="noStrike" dirty="0" smtClean="0">
                          <a:effectLst/>
                          <a:latin typeface="Meiryo UI" panose="020B0604030504040204" pitchFamily="50" charset="-128"/>
                          <a:ea typeface="Meiryo UI" panose="020B0604030504040204" pitchFamily="50" charset="-128"/>
                        </a:rPr>
                        <a:t>R4</a:t>
                      </a:r>
                      <a:r>
                        <a:rPr lang="ja-JP" altLang="en-US" sz="1000" b="1" u="none" strike="noStrike" dirty="0" smtClean="0">
                          <a:effectLst/>
                          <a:latin typeface="Meiryo UI" panose="020B0604030504040204" pitchFamily="50" charset="-128"/>
                          <a:ea typeface="Meiryo UI" panose="020B0604030504040204" pitchFamily="50" charset="-128"/>
                        </a:rPr>
                        <a:t>年度</a:t>
                      </a:r>
                      <a:endParaRPr lang="en-US"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algn="ctr" fontAlgn="ctr"/>
                      <a:endParaRPr lang="ja-JP" altLang="en-US" sz="10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extLst>
                  <a:ext uri="{0D108BD9-81ED-4DB2-BD59-A6C34878D82A}">
                    <a16:rowId xmlns:a16="http://schemas.microsoft.com/office/drawing/2014/main" val="1468120226"/>
                  </a:ext>
                </a:extLst>
              </a:tr>
              <a:tr h="15842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en-US" sz="1000" b="1" u="none" strike="noStrike" dirty="0">
                          <a:effectLst/>
                          <a:latin typeface="Meiryo UI" panose="020B0604030504040204" pitchFamily="50" charset="-128"/>
                          <a:ea typeface="Meiryo UI" panose="020B0604030504040204" pitchFamily="50" charset="-128"/>
                        </a:rPr>
                        <a:t>（H20</a:t>
                      </a:r>
                      <a:r>
                        <a:rPr lang="ja-JP" altLang="en-US" sz="1000" b="1" u="none" strike="noStrike" dirty="0">
                          <a:effectLst/>
                          <a:latin typeface="Meiryo UI" panose="020B0604030504040204" pitchFamily="50" charset="-128"/>
                          <a:ea typeface="Meiryo UI" panose="020B0604030504040204" pitchFamily="50" charset="-128"/>
                        </a:rPr>
                        <a:t>比）</a:t>
                      </a:r>
                      <a:endParaRPr lang="ja-JP" altLang="en-US"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extLst>
                  <a:ext uri="{0D108BD9-81ED-4DB2-BD59-A6C34878D82A}">
                    <a16:rowId xmlns:a16="http://schemas.microsoft.com/office/drawing/2014/main" val="3028992855"/>
                  </a:ext>
                </a:extLst>
              </a:tr>
              <a:tr h="369081">
                <a:tc gridSpan="2" vMerge="1">
                  <a:txBody>
                    <a:bodyPr/>
                    <a:lstStyle/>
                    <a:p>
                      <a:pPr algn="l" fontAlgn="ctr"/>
                      <a:endParaRPr lang="ja-JP" altLang="en-US" sz="900" b="1" i="0" u="none" strike="noStrike" dirty="0" smtClean="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r" fontAlgn="ctr"/>
                      <a:r>
                        <a:rPr lang="en-US" altLang="ja-JP" sz="1000" b="1" u="none" strike="noStrike" dirty="0">
                          <a:effectLst/>
                          <a:latin typeface="Meiryo UI" panose="020B0604030504040204" pitchFamily="50" charset="-128"/>
                          <a:ea typeface="Meiryo UI" panose="020B0604030504040204" pitchFamily="50" charset="-128"/>
                        </a:rPr>
                        <a:t>4,434</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000" b="1" u="none" strike="noStrike" dirty="0">
                          <a:effectLst/>
                          <a:latin typeface="Meiryo UI" panose="020B0604030504040204" pitchFamily="50" charset="-128"/>
                          <a:ea typeface="Meiryo UI" panose="020B0604030504040204" pitchFamily="50" charset="-128"/>
                        </a:rPr>
                        <a:t>5,823</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000" b="1" u="none" strike="noStrike" dirty="0">
                          <a:effectLst/>
                          <a:latin typeface="Meiryo UI" panose="020B0604030504040204" pitchFamily="50" charset="-128"/>
                          <a:ea typeface="Meiryo UI" panose="020B0604030504040204" pitchFamily="50" charset="-128"/>
                        </a:rPr>
                        <a:t>7,089</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000" b="1" u="none" strike="noStrike" dirty="0">
                          <a:effectLst/>
                          <a:latin typeface="Meiryo UI" panose="020B0604030504040204" pitchFamily="50" charset="-128"/>
                          <a:ea typeface="Meiryo UI" panose="020B0604030504040204" pitchFamily="50" charset="-128"/>
                        </a:rPr>
                        <a:t>7,573</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000" b="1" u="none" strike="noStrike" dirty="0">
                          <a:effectLst/>
                          <a:latin typeface="Meiryo UI" panose="020B0604030504040204" pitchFamily="50" charset="-128"/>
                          <a:ea typeface="Meiryo UI" panose="020B0604030504040204" pitchFamily="50" charset="-128"/>
                        </a:rPr>
                        <a:t>(+3,139</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1000" b="1" u="none" strike="noStrike" dirty="0">
                          <a:effectLst/>
                          <a:latin typeface="Meiryo UI" panose="020B0604030504040204" pitchFamily="50" charset="-128"/>
                          <a:ea typeface="Meiryo UI" panose="020B0604030504040204" pitchFamily="50" charset="-128"/>
                        </a:rPr>
                        <a:t>:1.71)</a:t>
                      </a:r>
                      <a:endParaRPr lang="en-US" altLang="ja-JP" sz="10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47654394"/>
                  </a:ext>
                </a:extLst>
              </a:tr>
              <a:tr h="142927">
                <a:tc rowSpan="8">
                  <a:txBody>
                    <a:bodyPr/>
                    <a:lstStyle/>
                    <a:p>
                      <a:pPr algn="ctr" fontAlgn="ctr"/>
                      <a:r>
                        <a:rPr lang="ja-JP" altLang="en-US" sz="900" b="1" u="none" strike="noStrike" dirty="0" smtClean="0">
                          <a:effectLst/>
                          <a:latin typeface="BIZ UDゴシック" panose="020B0400000000000000" pitchFamily="49" charset="-128"/>
                          <a:ea typeface="BIZ UDゴシック" panose="020B0400000000000000" pitchFamily="49" charset="-128"/>
                        </a:rPr>
                        <a:t>豊能</a:t>
                      </a:r>
                      <a:r>
                        <a:rPr lang="ja-JP" altLang="en-US" sz="900" b="1" u="none" strike="noStrike" dirty="0">
                          <a:effectLst/>
                          <a:latin typeface="BIZ UDゴシック" panose="020B0400000000000000" pitchFamily="49" charset="-128"/>
                          <a:ea typeface="BIZ UDゴシック" panose="020B0400000000000000" pitchFamily="49" charset="-128"/>
                        </a:rPr>
                        <a:t>三島</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豊中</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209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318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346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426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(+217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:2.04)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71930268"/>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箕面</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41</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(+16</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:1.57)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265395190"/>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高槻</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301</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301</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325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357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(+56</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:1.19)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865754954"/>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茨木</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64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64</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97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(+47</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:1.73)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18749195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摂津</a:t>
                      </a:r>
                      <a:r>
                        <a:rPr lang="ja-JP" altLang="en-US" sz="900" b="1" u="none" strike="noStrike" dirty="0">
                          <a:effectLst/>
                          <a:latin typeface="BIZ UDゴシック" panose="020B0400000000000000" pitchFamily="49" charset="-128"/>
                          <a:ea typeface="BIZ UDゴシック" panose="020B0400000000000000" pitchFamily="49" charset="-128"/>
                        </a:rPr>
                        <a:t>支援　</a:t>
                      </a:r>
                      <a:r>
                        <a:rPr lang="en-US" altLang="ja-JP" sz="900" b="1" u="none" strike="noStrike" dirty="0">
                          <a:effectLst/>
                          <a:latin typeface="BIZ UDゴシック" panose="020B0400000000000000" pitchFamily="49" charset="-128"/>
                          <a:ea typeface="BIZ UDゴシック" panose="020B0400000000000000" pitchFamily="49" charset="-128"/>
                        </a:rPr>
                        <a:t>【</a:t>
                      </a:r>
                      <a:r>
                        <a:rPr lang="en-US" sz="900" b="1" u="none" strike="noStrike" dirty="0">
                          <a:effectLst/>
                          <a:latin typeface="BIZ UDゴシック" panose="020B0400000000000000" pitchFamily="49" charset="-128"/>
                          <a:ea typeface="BIZ UDゴシック" panose="020B0400000000000000" pitchFamily="49" charset="-128"/>
                        </a:rPr>
                        <a:t>H25～】</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217</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299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341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(+341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796016542"/>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とりかい</a:t>
                      </a:r>
                      <a:r>
                        <a:rPr lang="ja-JP" altLang="en-US" sz="900" b="1" u="none" strike="noStrike" dirty="0">
                          <a:effectLst/>
                          <a:latin typeface="BIZ UDゴシック" panose="020B0400000000000000" pitchFamily="49" charset="-128"/>
                          <a:ea typeface="BIZ UDゴシック" panose="020B0400000000000000" pitchFamily="49" charset="-128"/>
                        </a:rPr>
                        <a:t>高等支援　</a:t>
                      </a:r>
                      <a:r>
                        <a:rPr lang="en-US" altLang="ja-JP" sz="900" b="1" u="none" strike="noStrike" dirty="0">
                          <a:effectLst/>
                          <a:latin typeface="BIZ UDゴシック" panose="020B0400000000000000" pitchFamily="49" charset="-128"/>
                          <a:ea typeface="BIZ UDゴシック" panose="020B0400000000000000" pitchFamily="49" charset="-128"/>
                        </a:rPr>
                        <a:t>【H25</a:t>
                      </a:r>
                      <a:r>
                        <a:rPr lang="ja-JP" altLang="en-US" sz="900" b="1" u="none" strike="noStrike" dirty="0">
                          <a:effectLst/>
                          <a:latin typeface="BIZ UDゴシック" panose="020B0400000000000000" pitchFamily="49" charset="-128"/>
                          <a:ea typeface="BIZ UDゴシック" panose="020B0400000000000000" pitchFamily="49" charset="-128"/>
                        </a:rPr>
                        <a:t>～</a:t>
                      </a:r>
                      <a:r>
                        <a:rPr lang="en-US" altLang="ja-JP" sz="900" b="1" u="none" strike="noStrike" dirty="0">
                          <a:effectLst/>
                          <a:latin typeface="BIZ UDゴシック" panose="020B0400000000000000" pitchFamily="49" charset="-128"/>
                          <a:ea typeface="BIZ UDゴシック" panose="020B0400000000000000" pitchFamily="49" charset="-128"/>
                        </a:rPr>
                        <a:t>】</a:t>
                      </a:r>
                      <a:endParaRPr lang="en-US" altLang="ja-JP"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108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(+108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7724328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吹田</a:t>
                      </a:r>
                      <a:r>
                        <a:rPr lang="ja-JP" altLang="en-US" sz="900" b="1" u="none" strike="noStrike" dirty="0">
                          <a:effectLst/>
                          <a:latin typeface="BIZ UDゴシック" panose="020B0400000000000000" pitchFamily="49" charset="-128"/>
                          <a:ea typeface="BIZ UDゴシック" panose="020B0400000000000000" pitchFamily="49" charset="-128"/>
                        </a:rPr>
                        <a:t>支援　</a:t>
                      </a:r>
                      <a:r>
                        <a:rPr lang="en-US" altLang="ja-JP" sz="900" b="1" u="none" strike="noStrike" dirty="0">
                          <a:effectLst/>
                          <a:latin typeface="BIZ UDゴシック" panose="020B0400000000000000" pitchFamily="49" charset="-128"/>
                          <a:ea typeface="BIZ UDゴシック" panose="020B0400000000000000" pitchFamily="49" charset="-128"/>
                        </a:rPr>
                        <a:t>【</a:t>
                      </a:r>
                      <a:r>
                        <a:rPr lang="en-US" sz="900" b="1" u="none" strike="noStrike" dirty="0">
                          <a:effectLst/>
                          <a:latin typeface="BIZ UDゴシック" panose="020B0400000000000000" pitchFamily="49" charset="-128"/>
                          <a:ea typeface="BIZ UDゴシック" panose="020B0400000000000000" pitchFamily="49" charset="-128"/>
                        </a:rPr>
                        <a:t>H10～】</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244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243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271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:0.95)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9477220"/>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計</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51297" marT="34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886</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1,223</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1,462</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1,658</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(+772</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900" b="1" u="none" strike="noStrike" dirty="0">
                          <a:effectLst/>
                          <a:latin typeface="Meiryo UI" panose="020B0604030504040204" pitchFamily="50" charset="-128"/>
                          <a:ea typeface="Meiryo UI" panose="020B0604030504040204" pitchFamily="50" charset="-128"/>
                        </a:rPr>
                        <a:t>:1.87)</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42834333"/>
                  </a:ext>
                </a:extLst>
              </a:tr>
              <a:tr h="142927">
                <a:tc rowSpan="8">
                  <a:txBody>
                    <a:bodyPr/>
                    <a:lstStyle/>
                    <a:p>
                      <a:pPr algn="ctr" fontAlgn="ctr"/>
                      <a:r>
                        <a:rPr lang="ja-JP" altLang="en-US" sz="900" b="1" u="none" strike="noStrike" dirty="0">
                          <a:effectLst/>
                          <a:latin typeface="BIZ UDゴシック" panose="020B0400000000000000" pitchFamily="49" charset="-128"/>
                          <a:ea typeface="BIZ UDゴシック" panose="020B0400000000000000" pitchFamily="49" charset="-128"/>
                        </a:rPr>
                        <a:t>大阪市</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zh-TW" altLang="en-US" sz="900" b="1" u="none" strike="noStrike" dirty="0" smtClean="0">
                          <a:effectLst/>
                          <a:latin typeface="BIZ UDゴシック" panose="020B0400000000000000" pitchFamily="49" charset="-128"/>
                          <a:ea typeface="BIZ UDゴシック" panose="020B0400000000000000" pitchFamily="49" charset="-128"/>
                        </a:rPr>
                        <a:t> 東淀川</a:t>
                      </a:r>
                      <a:r>
                        <a:rPr lang="zh-TW" altLang="en-US" sz="900" b="1" u="none" strike="noStrike" dirty="0">
                          <a:effectLst/>
                          <a:latin typeface="BIZ UDゴシック" panose="020B0400000000000000" pitchFamily="49" charset="-128"/>
                          <a:ea typeface="BIZ UDゴシック" panose="020B0400000000000000" pitchFamily="49" charset="-128"/>
                        </a:rPr>
                        <a:t>支援　</a:t>
                      </a:r>
                      <a:r>
                        <a:rPr lang="en-US" altLang="zh-TW" sz="900" b="1" u="none" strike="noStrike" dirty="0">
                          <a:effectLst/>
                          <a:latin typeface="BIZ UDゴシック" panose="020B0400000000000000" pitchFamily="49" charset="-128"/>
                          <a:ea typeface="BIZ UDゴシック" panose="020B0400000000000000" pitchFamily="49" charset="-128"/>
                        </a:rPr>
                        <a:t>【H27</a:t>
                      </a:r>
                      <a:r>
                        <a:rPr lang="zh-TW" altLang="en-US" sz="900" b="1" u="none" strike="noStrike" dirty="0">
                          <a:effectLst/>
                          <a:latin typeface="BIZ UDゴシック" panose="020B0400000000000000" pitchFamily="49" charset="-128"/>
                          <a:ea typeface="BIZ UDゴシック" panose="020B0400000000000000" pitchFamily="49" charset="-128"/>
                        </a:rPr>
                        <a:t>～</a:t>
                      </a:r>
                      <a:r>
                        <a:rPr lang="en-US" altLang="zh-TW" sz="900" b="1" u="none" strike="noStrike" dirty="0">
                          <a:effectLst/>
                          <a:latin typeface="BIZ UDゴシック" panose="020B0400000000000000" pitchFamily="49" charset="-128"/>
                          <a:ea typeface="BIZ UDゴシック" panose="020B0400000000000000" pitchFamily="49" charset="-128"/>
                        </a:rPr>
                        <a:t>】</a:t>
                      </a:r>
                      <a:endParaRPr lang="en-US" altLang="zh-TW"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246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60751942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思</a:t>
                      </a:r>
                      <a:r>
                        <a:rPr lang="ja-JP" altLang="en-US" sz="900" b="1" u="none" strike="noStrike" dirty="0">
                          <a:effectLst/>
                          <a:latin typeface="BIZ UDゴシック" panose="020B0400000000000000" pitchFamily="49" charset="-128"/>
                          <a:ea typeface="BIZ UDゴシック" panose="020B0400000000000000" pitchFamily="49" charset="-128"/>
                        </a:rPr>
                        <a:t>斉支援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296</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355</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351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(+55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:1.19)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03143635"/>
                  </a:ext>
                </a:extLst>
              </a:tr>
              <a:tr h="142927">
                <a:tc vMerge="1">
                  <a:txBody>
                    <a:bodyPr/>
                    <a:lstStyle/>
                    <a:p>
                      <a:endParaRPr kumimoji="1" lang="ja-JP" altLang="en-US"/>
                    </a:p>
                  </a:txBody>
                  <a:tcPr/>
                </a:tc>
                <a:tc>
                  <a:txBody>
                    <a:bodyPr/>
                    <a:lstStyle/>
                    <a:p>
                      <a:pPr algn="l" fontAlgn="ctr"/>
                      <a:r>
                        <a:rPr lang="zh-TW" altLang="en-US" sz="900" b="1" u="none" strike="noStrike" dirty="0" smtClean="0">
                          <a:effectLst/>
                          <a:latin typeface="BIZ UDゴシック" panose="020B0400000000000000" pitchFamily="49" charset="-128"/>
                          <a:ea typeface="BIZ UDゴシック" panose="020B0400000000000000" pitchFamily="49" charset="-128"/>
                        </a:rPr>
                        <a:t> 難波</a:t>
                      </a:r>
                      <a:r>
                        <a:rPr lang="zh-TW" altLang="en-US" sz="900" b="1" u="none" strike="noStrike" dirty="0">
                          <a:effectLst/>
                          <a:latin typeface="BIZ UDゴシック" panose="020B0400000000000000" pitchFamily="49" charset="-128"/>
                          <a:ea typeface="BIZ UDゴシック" panose="020B0400000000000000" pitchFamily="49" charset="-128"/>
                        </a:rPr>
                        <a:t>支援　</a:t>
                      </a:r>
                      <a:r>
                        <a:rPr lang="en-US" altLang="zh-TW" sz="900" b="1" u="none" strike="noStrike" dirty="0">
                          <a:effectLst/>
                          <a:latin typeface="BIZ UDゴシック" panose="020B0400000000000000" pitchFamily="49" charset="-128"/>
                          <a:ea typeface="BIZ UDゴシック" panose="020B0400000000000000" pitchFamily="49" charset="-128"/>
                        </a:rPr>
                        <a:t>【H27</a:t>
                      </a:r>
                      <a:r>
                        <a:rPr lang="zh-TW" altLang="en-US" sz="900" b="1" u="none" strike="noStrike" dirty="0">
                          <a:effectLst/>
                          <a:latin typeface="BIZ UDゴシック" panose="020B0400000000000000" pitchFamily="49" charset="-128"/>
                          <a:ea typeface="BIZ UDゴシック" panose="020B0400000000000000" pitchFamily="49" charset="-128"/>
                        </a:rPr>
                        <a:t>拡充～</a:t>
                      </a:r>
                      <a:r>
                        <a:rPr lang="en-US" altLang="zh-TW" sz="900" b="1" u="none" strike="noStrike" dirty="0">
                          <a:effectLst/>
                          <a:latin typeface="BIZ UDゴシック" panose="020B0400000000000000" pitchFamily="49" charset="-128"/>
                          <a:ea typeface="BIZ UDゴシック" panose="020B0400000000000000" pitchFamily="49" charset="-128"/>
                        </a:rPr>
                        <a:t>】</a:t>
                      </a:r>
                      <a:endParaRPr lang="en-US" altLang="zh-TW"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175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220</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252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255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(+80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:1.46)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2377607"/>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なにわ</a:t>
                      </a:r>
                      <a:r>
                        <a:rPr lang="ja-JP" altLang="en-US" sz="900" b="1" u="none" strike="noStrike" dirty="0">
                          <a:effectLst/>
                          <a:latin typeface="BIZ UDゴシック" panose="020B0400000000000000" pitchFamily="49" charset="-128"/>
                          <a:ea typeface="BIZ UDゴシック" panose="020B0400000000000000" pitchFamily="49" charset="-128"/>
                        </a:rPr>
                        <a:t>高等支援　</a:t>
                      </a:r>
                      <a:r>
                        <a:rPr lang="en-US" altLang="ja-JP" sz="900" b="1" u="none" strike="noStrike" dirty="0">
                          <a:effectLst/>
                          <a:latin typeface="BIZ UDゴシック" panose="020B0400000000000000" pitchFamily="49" charset="-128"/>
                          <a:ea typeface="BIZ UDゴシック" panose="020B0400000000000000" pitchFamily="49" charset="-128"/>
                        </a:rPr>
                        <a:t>【H27</a:t>
                      </a:r>
                      <a:r>
                        <a:rPr lang="ja-JP" altLang="en-US" sz="900" b="1" u="none" strike="noStrike" dirty="0">
                          <a:effectLst/>
                          <a:latin typeface="BIZ UDゴシック" panose="020B0400000000000000" pitchFamily="49" charset="-128"/>
                          <a:ea typeface="BIZ UDゴシック" panose="020B0400000000000000" pitchFamily="49" charset="-128"/>
                        </a:rPr>
                        <a:t>～</a:t>
                      </a:r>
                      <a:r>
                        <a:rPr lang="en-US" altLang="ja-JP" sz="900" b="1" u="none" strike="noStrike" dirty="0">
                          <a:effectLst/>
                          <a:latin typeface="BIZ UDゴシック" panose="020B0400000000000000" pitchFamily="49" charset="-128"/>
                          <a:ea typeface="BIZ UDゴシック" panose="020B0400000000000000" pitchFamily="49" charset="-128"/>
                        </a:rPr>
                        <a:t>】</a:t>
                      </a:r>
                      <a:endParaRPr lang="en-US" altLang="ja-JP"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140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153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(+153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29798784"/>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生野</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338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290</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308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:1.12)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937806649"/>
                  </a:ext>
                </a:extLst>
              </a:tr>
              <a:tr h="142927">
                <a:tc vMerge="1">
                  <a:txBody>
                    <a:bodyPr/>
                    <a:lstStyle/>
                    <a:p>
                      <a:endParaRPr kumimoji="1" lang="ja-JP" altLang="en-US"/>
                    </a:p>
                  </a:txBody>
                  <a:tcPr/>
                </a:tc>
                <a:tc>
                  <a:txBody>
                    <a:bodyPr/>
                    <a:lstStyle/>
                    <a:p>
                      <a:pPr algn="l" fontAlgn="ctr"/>
                      <a:r>
                        <a:rPr lang="zh-TW" altLang="en-US" sz="900" b="1" u="none" strike="noStrike" dirty="0" smtClean="0">
                          <a:effectLst/>
                          <a:latin typeface="BIZ UDゴシック" panose="020B0400000000000000" pitchFamily="49" charset="-128"/>
                          <a:ea typeface="BIZ UDゴシック" panose="020B0400000000000000" pitchFamily="49" charset="-128"/>
                        </a:rPr>
                        <a:t> 東住吉</a:t>
                      </a:r>
                      <a:r>
                        <a:rPr lang="zh-TW" altLang="en-US" sz="900" b="1" u="none" strike="noStrike" dirty="0">
                          <a:effectLst/>
                          <a:latin typeface="BIZ UDゴシック" panose="020B0400000000000000" pitchFamily="49" charset="-128"/>
                          <a:ea typeface="BIZ UDゴシック" panose="020B0400000000000000" pitchFamily="49" charset="-128"/>
                        </a:rPr>
                        <a:t>支援（知的）</a:t>
                      </a:r>
                      <a:r>
                        <a:rPr lang="en-US" altLang="zh-TW" sz="900" b="1" u="none" strike="noStrike" dirty="0">
                          <a:effectLst/>
                          <a:latin typeface="BIZ UDゴシック" panose="020B0400000000000000" pitchFamily="49" charset="-128"/>
                          <a:ea typeface="BIZ UDゴシック" panose="020B0400000000000000" pitchFamily="49" charset="-128"/>
                        </a:rPr>
                        <a:t>【H25</a:t>
                      </a:r>
                      <a:r>
                        <a:rPr lang="zh-TW" altLang="en-US" sz="900" b="1" u="none" strike="noStrike" dirty="0">
                          <a:effectLst/>
                          <a:latin typeface="BIZ UDゴシック" panose="020B0400000000000000" pitchFamily="49" charset="-128"/>
                          <a:ea typeface="BIZ UDゴシック" panose="020B0400000000000000" pitchFamily="49" charset="-128"/>
                        </a:rPr>
                        <a:t>～</a:t>
                      </a:r>
                      <a:r>
                        <a:rPr lang="en-US" altLang="zh-TW" sz="900" b="1" u="none" strike="noStrike" dirty="0">
                          <a:effectLst/>
                          <a:latin typeface="BIZ UDゴシック" panose="020B0400000000000000" pitchFamily="49" charset="-128"/>
                          <a:ea typeface="BIZ UDゴシック" panose="020B0400000000000000" pitchFamily="49" charset="-128"/>
                        </a:rPr>
                        <a:t>】</a:t>
                      </a:r>
                      <a:endParaRPr lang="en-US" altLang="zh-TW"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257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324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348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(+348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4264527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住之江</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280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308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225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261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:0.93)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7616534"/>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計</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51297" marT="34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1,089</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1,430</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1,783</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2,036</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(+947</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900" b="1" u="none" strike="noStrike" dirty="0">
                          <a:effectLst/>
                          <a:latin typeface="Meiryo UI" panose="020B0604030504040204" pitchFamily="50" charset="-128"/>
                          <a:ea typeface="Meiryo UI" panose="020B0604030504040204" pitchFamily="50" charset="-128"/>
                        </a:rPr>
                        <a:t>:1.87)</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12709241"/>
                  </a:ext>
                </a:extLst>
              </a:tr>
              <a:tr h="142927">
                <a:tc rowSpan="7">
                  <a:txBody>
                    <a:bodyPr/>
                    <a:lstStyle/>
                    <a:p>
                      <a:pPr algn="ctr" fontAlgn="ctr"/>
                      <a:r>
                        <a:rPr lang="ja-JP" altLang="en-US" sz="900" b="1" u="none" strike="noStrike" dirty="0">
                          <a:effectLst/>
                          <a:latin typeface="BIZ UDゴシック" panose="020B0400000000000000" pitchFamily="49" charset="-128"/>
                          <a:ea typeface="BIZ UDゴシック" panose="020B0400000000000000" pitchFamily="49" charset="-128"/>
                        </a:rPr>
                        <a:t>北河内</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枚方</a:t>
                      </a:r>
                      <a:r>
                        <a:rPr lang="ja-JP" altLang="en-US" sz="900" b="1" u="none" strike="noStrike" dirty="0">
                          <a:effectLst/>
                          <a:latin typeface="BIZ UDゴシック" panose="020B0400000000000000" pitchFamily="49" charset="-128"/>
                          <a:ea typeface="BIZ UDゴシック" panose="020B0400000000000000" pitchFamily="49" charset="-128"/>
                        </a:rPr>
                        <a:t>支援　</a:t>
                      </a:r>
                      <a:r>
                        <a:rPr lang="en-US" altLang="ja-JP" sz="900" b="1" u="none" strike="noStrike" dirty="0">
                          <a:effectLst/>
                          <a:latin typeface="BIZ UDゴシック" panose="020B0400000000000000" pitchFamily="49" charset="-128"/>
                          <a:ea typeface="BIZ UDゴシック" panose="020B0400000000000000" pitchFamily="49" charset="-128"/>
                        </a:rPr>
                        <a:t>【</a:t>
                      </a:r>
                      <a:r>
                        <a:rPr lang="en-US" sz="900" b="1" u="none" strike="noStrike" dirty="0">
                          <a:effectLst/>
                          <a:latin typeface="BIZ UDゴシック" panose="020B0400000000000000" pitchFamily="49" charset="-128"/>
                          <a:ea typeface="BIZ UDゴシック" panose="020B0400000000000000" pitchFamily="49" charset="-128"/>
                        </a:rPr>
                        <a:t>H27～】</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382</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365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(+365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52051601"/>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むら</a:t>
                      </a:r>
                      <a:r>
                        <a:rPr lang="ja-JP" altLang="en-US" sz="900" b="1" u="none" strike="noStrike" dirty="0">
                          <a:effectLst/>
                          <a:latin typeface="BIZ UDゴシック" panose="020B0400000000000000" pitchFamily="49" charset="-128"/>
                          <a:ea typeface="BIZ UDゴシック" panose="020B0400000000000000" pitchFamily="49" charset="-128"/>
                        </a:rPr>
                        <a:t>の高等支援　</a:t>
                      </a:r>
                      <a:r>
                        <a:rPr lang="en-US" altLang="ja-JP" sz="900" b="1" u="none" strike="noStrike" dirty="0">
                          <a:effectLst/>
                          <a:latin typeface="BIZ UDゴシック" panose="020B0400000000000000" pitchFamily="49" charset="-128"/>
                          <a:ea typeface="BIZ UDゴシック" panose="020B0400000000000000" pitchFamily="49" charset="-128"/>
                        </a:rPr>
                        <a:t>【H27</a:t>
                      </a:r>
                      <a:r>
                        <a:rPr lang="ja-JP" altLang="en-US" sz="900" b="1" u="none" strike="noStrike" dirty="0">
                          <a:effectLst/>
                          <a:latin typeface="BIZ UDゴシック" panose="020B0400000000000000" pitchFamily="49" charset="-128"/>
                          <a:ea typeface="BIZ UDゴシック" panose="020B0400000000000000" pitchFamily="49" charset="-128"/>
                        </a:rPr>
                        <a:t>～</a:t>
                      </a:r>
                      <a:r>
                        <a:rPr lang="en-US" altLang="ja-JP" sz="900" b="1" u="none" strike="noStrike" dirty="0">
                          <a:effectLst/>
                          <a:latin typeface="BIZ UDゴシック" panose="020B0400000000000000" pitchFamily="49" charset="-128"/>
                          <a:ea typeface="BIZ UDゴシック" panose="020B0400000000000000" pitchFamily="49" charset="-128"/>
                        </a:rPr>
                        <a:t>】</a:t>
                      </a:r>
                      <a:endParaRPr lang="en-US" altLang="ja-JP"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112</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060385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寝屋川</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354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355</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374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(▲11</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:0.97)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36251727"/>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交野支援（</a:t>
                      </a:r>
                      <a:r>
                        <a:rPr lang="en-US" altLang="ja-JP" sz="900" b="1" u="none" strike="noStrike" dirty="0">
                          <a:effectLst/>
                          <a:latin typeface="BIZ UDゴシック" panose="020B0400000000000000" pitchFamily="49" charset="-128"/>
                          <a:ea typeface="BIZ UDゴシック" panose="020B0400000000000000" pitchFamily="49" charset="-128"/>
                        </a:rPr>
                        <a:t>H21</a:t>
                      </a:r>
                      <a:r>
                        <a:rPr lang="ja-JP" altLang="en-US" sz="900" b="1" u="none" strike="noStrike" dirty="0" err="1">
                          <a:effectLst/>
                          <a:latin typeface="BIZ UDゴシック" panose="020B0400000000000000" pitchFamily="49" charset="-128"/>
                          <a:ea typeface="BIZ UDゴシック" panose="020B0400000000000000" pitchFamily="49" charset="-128"/>
                        </a:rPr>
                        <a:t>まで</a:t>
                      </a:r>
                      <a:r>
                        <a:rPr lang="ja-JP" altLang="en-US" sz="900" b="1" u="none" strike="noStrike" dirty="0">
                          <a:effectLst/>
                          <a:latin typeface="BIZ UDゴシック" panose="020B0400000000000000" pitchFamily="49" charset="-128"/>
                          <a:ea typeface="BIZ UDゴシック" panose="020B0400000000000000" pitchFamily="49" charset="-128"/>
                        </a:rPr>
                        <a:t>知肢）</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91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(▲91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8400539"/>
                  </a:ext>
                </a:extLst>
              </a:tr>
              <a:tr h="142927">
                <a:tc vMerge="1">
                  <a:txBody>
                    <a:bodyPr/>
                    <a:lstStyle/>
                    <a:p>
                      <a:endParaRPr kumimoji="1" lang="ja-JP" altLang="en-US"/>
                    </a:p>
                  </a:txBody>
                  <a:tcPr/>
                </a:tc>
                <a:tc>
                  <a:txBody>
                    <a:bodyPr/>
                    <a:lstStyle/>
                    <a:p>
                      <a:pPr algn="l" fontAlgn="ctr"/>
                      <a:r>
                        <a:rPr lang="zh-TW" altLang="en-US" sz="900" b="1" u="none" strike="noStrike" dirty="0" smtClean="0">
                          <a:effectLst/>
                          <a:latin typeface="BIZ UDゴシック" panose="020B0400000000000000" pitchFamily="49" charset="-128"/>
                          <a:ea typeface="BIZ UDゴシック" panose="020B0400000000000000" pitchFamily="49" charset="-128"/>
                        </a:rPr>
                        <a:t> 交野支援四條畷校</a:t>
                      </a:r>
                      <a:r>
                        <a:rPr lang="zh-TW" altLang="en-US" sz="900" b="1" u="none" strike="noStrike" dirty="0">
                          <a:effectLst/>
                          <a:latin typeface="BIZ UDゴシック" panose="020B0400000000000000" pitchFamily="49" charset="-128"/>
                          <a:ea typeface="BIZ UDゴシック" panose="020B0400000000000000" pitchFamily="49" charset="-128"/>
                        </a:rPr>
                        <a:t>　</a:t>
                      </a:r>
                      <a:r>
                        <a:rPr lang="en-US" altLang="zh-TW" sz="900" b="1" u="none" strike="noStrike" dirty="0">
                          <a:effectLst/>
                          <a:latin typeface="BIZ UDゴシック" panose="020B0400000000000000" pitchFamily="49" charset="-128"/>
                          <a:ea typeface="BIZ UDゴシック" panose="020B0400000000000000" pitchFamily="49" charset="-128"/>
                        </a:rPr>
                        <a:t>【H22</a:t>
                      </a:r>
                      <a:r>
                        <a:rPr lang="zh-TW" altLang="en-US" sz="900" b="1" u="none" strike="noStrike" dirty="0">
                          <a:effectLst/>
                          <a:latin typeface="BIZ UDゴシック" panose="020B0400000000000000" pitchFamily="49" charset="-128"/>
                          <a:ea typeface="BIZ UDゴシック" panose="020B0400000000000000" pitchFamily="49" charset="-128"/>
                        </a:rPr>
                        <a:t>～</a:t>
                      </a:r>
                      <a:r>
                        <a:rPr lang="en-US" altLang="zh-TW" sz="900" b="1" u="none" strike="noStrike" dirty="0">
                          <a:effectLst/>
                          <a:latin typeface="BIZ UDゴシック" panose="020B0400000000000000" pitchFamily="49" charset="-128"/>
                          <a:ea typeface="BIZ UDゴシック" panose="020B0400000000000000" pitchFamily="49" charset="-128"/>
                        </a:rPr>
                        <a:t>】</a:t>
                      </a:r>
                      <a:endParaRPr lang="en-US" altLang="zh-TW"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236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138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197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(+197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83704931"/>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守口</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190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204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178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180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:0.95)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9115522"/>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計</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51297" marT="34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666</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794</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1,165</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1,227</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(+561</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900" b="1" u="none" strike="noStrike" dirty="0">
                          <a:effectLst/>
                          <a:latin typeface="Meiryo UI" panose="020B0604030504040204" pitchFamily="50" charset="-128"/>
                          <a:ea typeface="Meiryo UI" panose="020B0604030504040204" pitchFamily="50" charset="-128"/>
                        </a:rPr>
                        <a:t>:1.84)</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02898966"/>
                  </a:ext>
                </a:extLst>
              </a:tr>
              <a:tr h="142927">
                <a:tc rowSpan="7">
                  <a:txBody>
                    <a:bodyPr/>
                    <a:lstStyle/>
                    <a:p>
                      <a:pPr algn="ctr" fontAlgn="ctr"/>
                      <a:r>
                        <a:rPr lang="ja-JP" altLang="en-US" sz="900" b="1" u="none" strike="noStrike" dirty="0">
                          <a:effectLst/>
                          <a:latin typeface="BIZ UDゴシック" panose="020B0400000000000000" pitchFamily="49" charset="-128"/>
                          <a:ea typeface="BIZ UDゴシック" panose="020B0400000000000000" pitchFamily="49" charset="-128"/>
                        </a:rPr>
                        <a:t>中南河内</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たまがわ</a:t>
                      </a:r>
                      <a:r>
                        <a:rPr lang="ja-JP" altLang="en-US" sz="900" b="1" u="none" strike="noStrike" dirty="0">
                          <a:effectLst/>
                          <a:latin typeface="BIZ UDゴシック" panose="020B0400000000000000" pitchFamily="49" charset="-128"/>
                          <a:ea typeface="BIZ UDゴシック" panose="020B0400000000000000" pitchFamily="49" charset="-128"/>
                        </a:rPr>
                        <a:t>高等支援　</a:t>
                      </a:r>
                      <a:r>
                        <a:rPr lang="en-US" altLang="ja-JP" sz="900" b="1" u="none" strike="noStrike" dirty="0">
                          <a:effectLst/>
                          <a:latin typeface="BIZ UDゴシック" panose="020B0400000000000000" pitchFamily="49" charset="-128"/>
                          <a:ea typeface="BIZ UDゴシック" panose="020B0400000000000000" pitchFamily="49" charset="-128"/>
                        </a:rPr>
                        <a:t>【H18</a:t>
                      </a:r>
                      <a:r>
                        <a:rPr lang="ja-JP" altLang="en-US" sz="900" b="1" u="none" strike="noStrike" dirty="0">
                          <a:effectLst/>
                          <a:latin typeface="BIZ UDゴシック" panose="020B0400000000000000" pitchFamily="49" charset="-128"/>
                          <a:ea typeface="BIZ UDゴシック" panose="020B0400000000000000" pitchFamily="49" charset="-128"/>
                        </a:rPr>
                        <a:t>～</a:t>
                      </a:r>
                      <a:r>
                        <a:rPr lang="en-US" altLang="ja-JP" sz="900" b="1" u="none" strike="noStrike" dirty="0">
                          <a:effectLst/>
                          <a:latin typeface="BIZ UDゴシック" panose="020B0400000000000000" pitchFamily="49" charset="-128"/>
                          <a:ea typeface="BIZ UDゴシック" panose="020B0400000000000000" pitchFamily="49" charset="-128"/>
                        </a:rPr>
                        <a:t>】</a:t>
                      </a:r>
                      <a:endParaRPr lang="en-US" altLang="ja-JP"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147</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223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206</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197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(+50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:1.34)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714135116"/>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東大阪</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97</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92</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74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70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(▲27</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:0.72)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86667242"/>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八尾</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365</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298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392</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:1.06)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62060726"/>
                  </a:ext>
                </a:extLst>
              </a:tr>
              <a:tr h="142927">
                <a:tc vMerge="1">
                  <a:txBody>
                    <a:bodyPr/>
                    <a:lstStyle/>
                    <a:p>
                      <a:endParaRPr kumimoji="1" lang="ja-JP" altLang="en-US"/>
                    </a:p>
                  </a:txBody>
                  <a:tcPr/>
                </a:tc>
                <a:tc>
                  <a:txBody>
                    <a:bodyPr/>
                    <a:lstStyle/>
                    <a:p>
                      <a:pPr algn="r" fontAlgn="ctr"/>
                      <a:r>
                        <a:rPr lang="zh-TW" altLang="en-US" sz="900" b="1" u="none" strike="noStrike" dirty="0">
                          <a:effectLst/>
                          <a:latin typeface="BIZ UDゴシック" panose="020B0400000000000000" pitchFamily="49" charset="-128"/>
                          <a:ea typeface="BIZ UDゴシック" panose="020B0400000000000000" pitchFamily="49" charset="-128"/>
                        </a:rPr>
                        <a:t>八尾支援東校（</a:t>
                      </a:r>
                      <a:r>
                        <a:rPr lang="en-US" altLang="zh-TW" sz="900" b="1" u="none" strike="noStrike" dirty="0">
                          <a:effectLst/>
                          <a:latin typeface="BIZ UDゴシック" panose="020B0400000000000000" pitchFamily="49" charset="-128"/>
                          <a:ea typeface="BIZ UDゴシック" panose="020B0400000000000000" pitchFamily="49" charset="-128"/>
                        </a:rPr>
                        <a:t>H22</a:t>
                      </a:r>
                      <a:r>
                        <a:rPr lang="zh-TW" altLang="en-US" sz="900" b="1" u="none" strike="noStrike" dirty="0">
                          <a:effectLst/>
                          <a:latin typeface="BIZ UDゴシック" panose="020B0400000000000000" pitchFamily="49" charset="-128"/>
                          <a:ea typeface="BIZ UDゴシック" panose="020B0400000000000000" pitchFamily="49" charset="-128"/>
                        </a:rPr>
                        <a:t>～</a:t>
                      </a:r>
                      <a:r>
                        <a:rPr lang="en-US" altLang="zh-TW" sz="900" b="1" u="none" strike="noStrike" dirty="0">
                          <a:effectLst/>
                          <a:latin typeface="BIZ UDゴシック" panose="020B0400000000000000" pitchFamily="49" charset="-128"/>
                          <a:ea typeface="BIZ UDゴシック" panose="020B0400000000000000" pitchFamily="49" charset="-128"/>
                        </a:rPr>
                        <a:t>26</a:t>
                      </a:r>
                      <a:r>
                        <a:rPr lang="zh-TW" altLang="en-US" sz="900" b="1" u="none" strike="noStrike" dirty="0">
                          <a:effectLst/>
                          <a:latin typeface="BIZ UDゴシック" panose="020B0400000000000000" pitchFamily="49" charset="-128"/>
                          <a:ea typeface="BIZ UDゴシック" panose="020B0400000000000000" pitchFamily="49" charset="-128"/>
                        </a:rPr>
                        <a:t>）</a:t>
                      </a:r>
                      <a:endParaRPr lang="zh-TW"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247</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808963444"/>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西浦</a:t>
                      </a:r>
                      <a:r>
                        <a:rPr lang="ja-JP" altLang="en-US" sz="900" b="1" u="none" strike="noStrike" dirty="0">
                          <a:effectLst/>
                          <a:latin typeface="BIZ UDゴシック" panose="020B0400000000000000" pitchFamily="49" charset="-128"/>
                          <a:ea typeface="BIZ UDゴシック" panose="020B0400000000000000" pitchFamily="49" charset="-128"/>
                        </a:rPr>
                        <a:t>支援　</a:t>
                      </a:r>
                      <a:r>
                        <a:rPr lang="en-US" altLang="ja-JP" sz="900" b="1" u="none" strike="noStrike" dirty="0">
                          <a:effectLst/>
                          <a:latin typeface="BIZ UDゴシック" panose="020B0400000000000000" pitchFamily="49" charset="-128"/>
                          <a:ea typeface="BIZ UDゴシック" panose="020B0400000000000000" pitchFamily="49" charset="-128"/>
                        </a:rPr>
                        <a:t>【</a:t>
                      </a:r>
                      <a:r>
                        <a:rPr lang="en-US" sz="900" b="1" u="none" strike="noStrike" dirty="0">
                          <a:effectLst/>
                          <a:latin typeface="BIZ UDゴシック" panose="020B0400000000000000" pitchFamily="49" charset="-128"/>
                          <a:ea typeface="BIZ UDゴシック" panose="020B0400000000000000" pitchFamily="49" charset="-128"/>
                        </a:rPr>
                        <a:t>H27～】</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413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400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(+400</a:t>
                      </a:r>
                      <a:endParaRPr lang="en-US" altLang="ja-JP" sz="900" b="0" i="0" u="none" strike="noStrike">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210677593"/>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冨田</a:t>
                      </a:r>
                      <a:r>
                        <a:rPr lang="ja-JP" altLang="en-US" sz="900" b="1" u="none" strike="noStrike" dirty="0">
                          <a:effectLst/>
                          <a:latin typeface="BIZ UDゴシック" panose="020B0400000000000000" pitchFamily="49" charset="-128"/>
                          <a:ea typeface="BIZ UDゴシック" panose="020B0400000000000000" pitchFamily="49" charset="-128"/>
                        </a:rPr>
                        <a:t>林支援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325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375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329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356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:1.10)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1447704"/>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計</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51297" marT="34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934</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1,235</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1,414</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1,409</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(+475</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900" b="1" u="none" strike="noStrike" dirty="0">
                          <a:effectLst/>
                          <a:latin typeface="Meiryo UI" panose="020B0604030504040204" pitchFamily="50" charset="-128"/>
                          <a:ea typeface="Meiryo UI" panose="020B0604030504040204" pitchFamily="50" charset="-128"/>
                        </a:rPr>
                        <a:t>:1.51)</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97454736"/>
                  </a:ext>
                </a:extLst>
              </a:tr>
              <a:tr h="142927">
                <a:tc rowSpan="8">
                  <a:txBody>
                    <a:bodyPr/>
                    <a:lstStyle/>
                    <a:p>
                      <a:pPr algn="ctr" fontAlgn="ctr"/>
                      <a:r>
                        <a:rPr lang="ja-JP" altLang="en-US" sz="900" b="1" u="none" strike="noStrike" dirty="0">
                          <a:effectLst/>
                          <a:latin typeface="BIZ UDゴシック" panose="020B0400000000000000" pitchFamily="49" charset="-128"/>
                          <a:ea typeface="BIZ UDゴシック" panose="020B0400000000000000" pitchFamily="49" charset="-128"/>
                        </a:rPr>
                        <a:t>泉北泉南</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堺</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98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72</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79</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:2.08)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96968559"/>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泉北</a:t>
                      </a:r>
                      <a:r>
                        <a:rPr lang="ja-JP" altLang="en-US" sz="900" b="1" u="none" strike="noStrike" dirty="0">
                          <a:effectLst/>
                          <a:latin typeface="BIZ UDゴシック" panose="020B0400000000000000" pitchFamily="49" charset="-128"/>
                          <a:ea typeface="BIZ UDゴシック" panose="020B0400000000000000" pitchFamily="49" charset="-128"/>
                        </a:rPr>
                        <a:t>高等支援（</a:t>
                      </a:r>
                      <a:r>
                        <a:rPr lang="en-US" altLang="ja-JP" sz="900" b="1" u="none" strike="noStrike" dirty="0">
                          <a:effectLst/>
                          <a:latin typeface="BIZ UDゴシック" panose="020B0400000000000000" pitchFamily="49" charset="-128"/>
                          <a:ea typeface="BIZ UDゴシック" panose="020B0400000000000000" pitchFamily="49" charset="-128"/>
                        </a:rPr>
                        <a:t>H10</a:t>
                      </a:r>
                      <a:r>
                        <a:rPr lang="ja-JP" altLang="en-US" sz="900" b="1" u="none" strike="noStrike" dirty="0" err="1">
                          <a:effectLst/>
                          <a:latin typeface="BIZ UDゴシック" panose="020B0400000000000000" pitchFamily="49" charset="-128"/>
                          <a:ea typeface="BIZ UDゴシック" panose="020B0400000000000000" pitchFamily="49" charset="-128"/>
                        </a:rPr>
                        <a:t>まで</a:t>
                      </a:r>
                      <a:r>
                        <a:rPr lang="ja-JP" altLang="en-US" sz="900" b="1" u="none" strike="noStrike" dirty="0">
                          <a:effectLst/>
                          <a:latin typeface="BIZ UDゴシック" panose="020B0400000000000000" pitchFamily="49" charset="-128"/>
                          <a:ea typeface="BIZ UDゴシック" panose="020B0400000000000000" pitchFamily="49" charset="-128"/>
                        </a:rPr>
                        <a:t>病弱）</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149</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142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146</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146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:0.98)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76503704"/>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和泉</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253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305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335</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305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(+52</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:1.21)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654433982"/>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佐野</a:t>
                      </a:r>
                      <a:r>
                        <a:rPr lang="ja-JP" altLang="en-US" sz="900" b="1" u="none" strike="noStrike" dirty="0">
                          <a:effectLst/>
                          <a:latin typeface="BIZ UDゴシック" panose="020B0400000000000000" pitchFamily="49" charset="-128"/>
                          <a:ea typeface="BIZ UDゴシック" panose="020B0400000000000000" pitchFamily="49" charset="-128"/>
                        </a:rPr>
                        <a:t>支援</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419</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470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393</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334</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(▲85</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:0.80)</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232583174"/>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佐野支援砂川校（</a:t>
                      </a:r>
                      <a:r>
                        <a:rPr lang="en-US" sz="900" b="1" u="none" strike="noStrike" dirty="0">
                          <a:effectLst/>
                          <a:latin typeface="BIZ UDゴシック" panose="020B0400000000000000" pitchFamily="49" charset="-128"/>
                          <a:ea typeface="BIZ UDゴシック" panose="020B0400000000000000" pitchFamily="49" charset="-128"/>
                        </a:rPr>
                        <a:t>H22～25）</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126</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07932245"/>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泉南</a:t>
                      </a:r>
                      <a:r>
                        <a:rPr lang="ja-JP" altLang="en-US" sz="900" b="1" u="none" strike="noStrike" dirty="0">
                          <a:effectLst/>
                          <a:latin typeface="BIZ UDゴシック" panose="020B0400000000000000" pitchFamily="49" charset="-128"/>
                          <a:ea typeface="BIZ UDゴシック" panose="020B0400000000000000" pitchFamily="49" charset="-128"/>
                        </a:rPr>
                        <a:t>支援　</a:t>
                      </a:r>
                      <a:r>
                        <a:rPr lang="en-US" altLang="ja-JP" sz="900" b="1" u="none" strike="noStrike" dirty="0">
                          <a:effectLst/>
                          <a:latin typeface="BIZ UDゴシック" panose="020B0400000000000000" pitchFamily="49" charset="-128"/>
                          <a:ea typeface="BIZ UDゴシック" panose="020B0400000000000000" pitchFamily="49" charset="-128"/>
                        </a:rPr>
                        <a:t>【</a:t>
                      </a:r>
                      <a:r>
                        <a:rPr lang="en-US" sz="900" b="1" u="none" strike="noStrike" dirty="0">
                          <a:effectLst/>
                          <a:latin typeface="BIZ UDゴシック" panose="020B0400000000000000" pitchFamily="49" charset="-128"/>
                          <a:ea typeface="BIZ UDゴシック" panose="020B0400000000000000" pitchFamily="49" charset="-128"/>
                        </a:rPr>
                        <a:t>H26～】</a:t>
                      </a:r>
                      <a:endParaRPr lang="en-US"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a:effectLst/>
                          <a:latin typeface="Meiryo UI" panose="020B0604030504040204" pitchFamily="50" charset="-128"/>
                          <a:ea typeface="Meiryo UI" panose="020B0604030504040204" pitchFamily="50" charset="-128"/>
                        </a:rPr>
                        <a:t>206</a:t>
                      </a:r>
                      <a:endParaRPr lang="en-US" altLang="ja-JP" sz="900" b="0" i="0" u="none" strike="noStrike">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268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(+268</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75973853"/>
                  </a:ext>
                </a:extLst>
              </a:tr>
              <a:tr h="142927">
                <a:tc vMerge="1">
                  <a:txBody>
                    <a:bodyPr/>
                    <a:lstStyle/>
                    <a:p>
                      <a:endParaRPr kumimoji="1" lang="ja-JP" altLang="en-US"/>
                    </a:p>
                  </a:txBody>
                  <a:tcPr/>
                </a:tc>
                <a:tc>
                  <a:txBody>
                    <a:bodyPr/>
                    <a:lstStyle/>
                    <a:p>
                      <a:pPr algn="l" fontAlgn="ctr"/>
                      <a:r>
                        <a:rPr lang="ja-JP" altLang="en-US" sz="900" b="1" u="none" strike="noStrike" dirty="0" smtClean="0">
                          <a:effectLst/>
                          <a:latin typeface="BIZ UDゴシック" panose="020B0400000000000000" pitchFamily="49" charset="-128"/>
                          <a:ea typeface="BIZ UDゴシック" panose="020B0400000000000000" pitchFamily="49" charset="-128"/>
                        </a:rPr>
                        <a:t> すながわ</a:t>
                      </a:r>
                      <a:r>
                        <a:rPr lang="ja-JP" altLang="en-US" sz="900" b="1" u="none" strike="noStrike" dirty="0">
                          <a:effectLst/>
                          <a:latin typeface="BIZ UDゴシック" panose="020B0400000000000000" pitchFamily="49" charset="-128"/>
                          <a:ea typeface="BIZ UDゴシック" panose="020B0400000000000000" pitchFamily="49" charset="-128"/>
                        </a:rPr>
                        <a:t>高等支援　</a:t>
                      </a:r>
                      <a:r>
                        <a:rPr lang="en-US" altLang="ja-JP" sz="900" b="1" u="none" strike="noStrike" dirty="0">
                          <a:effectLst/>
                          <a:latin typeface="BIZ UDゴシック" panose="020B0400000000000000" pitchFamily="49" charset="-128"/>
                          <a:ea typeface="BIZ UDゴシック" panose="020B0400000000000000" pitchFamily="49" charset="-128"/>
                        </a:rPr>
                        <a:t>【H26</a:t>
                      </a:r>
                      <a:r>
                        <a:rPr lang="ja-JP" altLang="en-US" sz="900" b="1" u="none" strike="noStrike" dirty="0">
                          <a:effectLst/>
                          <a:latin typeface="BIZ UDゴシック" panose="020B0400000000000000" pitchFamily="49" charset="-128"/>
                          <a:ea typeface="BIZ UDゴシック" panose="020B0400000000000000" pitchFamily="49" charset="-128"/>
                        </a:rPr>
                        <a:t>～</a:t>
                      </a:r>
                      <a:r>
                        <a:rPr lang="en-US" altLang="ja-JP" sz="900" b="1" u="none" strike="noStrike" dirty="0">
                          <a:effectLst/>
                          <a:latin typeface="BIZ UDゴシック" panose="020B0400000000000000" pitchFamily="49" charset="-128"/>
                          <a:ea typeface="BIZ UDゴシック" panose="020B0400000000000000" pitchFamily="49" charset="-128"/>
                        </a:rPr>
                        <a:t>】</a:t>
                      </a:r>
                      <a:endParaRPr lang="en-US" altLang="ja-JP" sz="900" b="1" i="0" u="none" strike="noStrike" dirty="0">
                        <a:effectLst/>
                        <a:latin typeface="BIZ UDゴシック" panose="020B0400000000000000" pitchFamily="49" charset="-128"/>
                        <a:ea typeface="BIZ UDゴシック" panose="020B0400000000000000" pitchFamily="49"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113</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u="none" strike="noStrike" dirty="0">
                          <a:effectLst/>
                          <a:latin typeface="Meiryo UI" panose="020B0604030504040204" pitchFamily="50" charset="-128"/>
                          <a:ea typeface="Meiryo UI" panose="020B0604030504040204" pitchFamily="50" charset="-128"/>
                        </a:rPr>
                        <a:t>(+111</a:t>
                      </a:r>
                      <a:endParaRPr lang="en-US" altLang="ja-JP"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900" u="none" strike="noStrike" dirty="0">
                          <a:effectLst/>
                          <a:latin typeface="Meiryo UI" panose="020B0604030504040204" pitchFamily="50" charset="-128"/>
                          <a:ea typeface="Meiryo UI" panose="020B0604030504040204" pitchFamily="50" charset="-128"/>
                        </a:rPr>
                        <a:t>）</a:t>
                      </a:r>
                      <a:endParaRPr lang="ja-JP" altLang="en-US" sz="900" b="0"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118808"/>
                  </a:ext>
                </a:extLst>
              </a:tr>
              <a:tr h="142927">
                <a:tc vMerge="1">
                  <a:txBody>
                    <a:bodyPr/>
                    <a:lstStyle/>
                    <a:p>
                      <a:endParaRPr kumimoji="1" lang="ja-JP" altLang="en-US"/>
                    </a:p>
                  </a:txBody>
                  <a:tcPr/>
                </a:tc>
                <a:tc>
                  <a:txBody>
                    <a:bodyPr/>
                    <a:lstStyle/>
                    <a:p>
                      <a:pPr algn="r" fontAlgn="ctr"/>
                      <a:r>
                        <a:rPr lang="ja-JP" altLang="en-US" sz="900" b="1" u="none" strike="noStrike" dirty="0">
                          <a:effectLst/>
                          <a:latin typeface="BIZ UDゴシック" panose="020B0400000000000000" pitchFamily="49" charset="-128"/>
                          <a:ea typeface="BIZ UDゴシック" panose="020B0400000000000000" pitchFamily="49" charset="-128"/>
                        </a:rPr>
                        <a:t>計</a:t>
                      </a:r>
                      <a:endParaRPr lang="ja-JP" altLang="en-US" sz="900" b="1" i="0" u="none" strike="noStrike" dirty="0">
                        <a:effectLst/>
                        <a:latin typeface="BIZ UDゴシック" panose="020B0400000000000000" pitchFamily="49" charset="-128"/>
                        <a:ea typeface="BIZ UDゴシック" panose="020B0400000000000000" pitchFamily="49" charset="-128"/>
                      </a:endParaRPr>
                    </a:p>
                  </a:txBody>
                  <a:tcPr marL="3420" marR="51297" marT="34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859</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1,141</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1,265</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1,243</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51297" marT="342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900" b="1" u="none" strike="noStrike" dirty="0">
                          <a:effectLst/>
                          <a:latin typeface="Meiryo UI" panose="020B0604030504040204" pitchFamily="50" charset="-128"/>
                          <a:ea typeface="Meiryo UI" panose="020B0604030504040204" pitchFamily="50" charset="-128"/>
                        </a:rPr>
                        <a:t>(+384</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altLang="ja-JP" sz="900" b="1" u="none" strike="noStrike" dirty="0">
                          <a:effectLst/>
                          <a:latin typeface="Meiryo UI" panose="020B0604030504040204" pitchFamily="50" charset="-128"/>
                          <a:ea typeface="Meiryo UI" panose="020B0604030504040204" pitchFamily="50" charset="-128"/>
                        </a:rPr>
                        <a:t>:1.45)</a:t>
                      </a:r>
                      <a:endParaRPr lang="en-US" altLang="ja-JP" sz="900" b="1" i="0" u="none" strike="noStrike" dirty="0">
                        <a:effectLst/>
                        <a:latin typeface="Meiryo UI" panose="020B0604030504040204" pitchFamily="50" charset="-128"/>
                        <a:ea typeface="Meiryo UI" panose="020B0604030504040204" pitchFamily="50" charset="-128"/>
                      </a:endParaRPr>
                    </a:p>
                  </a:txBody>
                  <a:tcPr marL="3420" marR="3420" marT="3420"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366835973"/>
                  </a:ext>
                </a:extLst>
              </a:tr>
            </a:tbl>
          </a:graphicData>
        </a:graphic>
      </p:graphicFrame>
    </p:spTree>
    <p:extLst>
      <p:ext uri="{BB962C8B-B14F-4D97-AF65-F5344CB8AC3E}">
        <p14:creationId xmlns:p14="http://schemas.microsoft.com/office/powerpoint/2010/main" val="413547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表 33"/>
          <p:cNvGraphicFramePr>
            <a:graphicFrameLocks noGrp="1"/>
          </p:cNvGraphicFramePr>
          <p:nvPr>
            <p:extLst>
              <p:ext uri="{D42A27DB-BD31-4B8C-83A1-F6EECF244321}">
                <p14:modId xmlns:p14="http://schemas.microsoft.com/office/powerpoint/2010/main" val="2435524521"/>
              </p:ext>
            </p:extLst>
          </p:nvPr>
        </p:nvGraphicFramePr>
        <p:xfrm>
          <a:off x="175839" y="573722"/>
          <a:ext cx="8804875" cy="6047335"/>
        </p:xfrm>
        <a:graphic>
          <a:graphicData uri="http://schemas.openxmlformats.org/drawingml/2006/table">
            <a:tbl>
              <a:tblPr firstRow="1" bandRow="1">
                <a:tableStyleId>{5940675A-B579-460E-94D1-54222C63F5DA}</a:tableStyleId>
              </a:tblPr>
              <a:tblGrid>
                <a:gridCol w="653478">
                  <a:extLst>
                    <a:ext uri="{9D8B030D-6E8A-4147-A177-3AD203B41FA5}">
                      <a16:colId xmlns:a16="http://schemas.microsoft.com/office/drawing/2014/main" val="3366706350"/>
                    </a:ext>
                  </a:extLst>
                </a:gridCol>
                <a:gridCol w="1928777">
                  <a:extLst>
                    <a:ext uri="{9D8B030D-6E8A-4147-A177-3AD203B41FA5}">
                      <a16:colId xmlns:a16="http://schemas.microsoft.com/office/drawing/2014/main" val="3109227008"/>
                    </a:ext>
                  </a:extLst>
                </a:gridCol>
                <a:gridCol w="881896">
                  <a:extLst>
                    <a:ext uri="{9D8B030D-6E8A-4147-A177-3AD203B41FA5}">
                      <a16:colId xmlns:a16="http://schemas.microsoft.com/office/drawing/2014/main" val="2880079229"/>
                    </a:ext>
                  </a:extLst>
                </a:gridCol>
                <a:gridCol w="881896">
                  <a:extLst>
                    <a:ext uri="{9D8B030D-6E8A-4147-A177-3AD203B41FA5}">
                      <a16:colId xmlns:a16="http://schemas.microsoft.com/office/drawing/2014/main" val="1827601799"/>
                    </a:ext>
                  </a:extLst>
                </a:gridCol>
                <a:gridCol w="907584">
                  <a:extLst>
                    <a:ext uri="{9D8B030D-6E8A-4147-A177-3AD203B41FA5}">
                      <a16:colId xmlns:a16="http://schemas.microsoft.com/office/drawing/2014/main" val="2675581061"/>
                    </a:ext>
                  </a:extLst>
                </a:gridCol>
                <a:gridCol w="881896">
                  <a:extLst>
                    <a:ext uri="{9D8B030D-6E8A-4147-A177-3AD203B41FA5}">
                      <a16:colId xmlns:a16="http://schemas.microsoft.com/office/drawing/2014/main" val="506870526"/>
                    </a:ext>
                  </a:extLst>
                </a:gridCol>
                <a:gridCol w="453792">
                  <a:extLst>
                    <a:ext uri="{9D8B030D-6E8A-4147-A177-3AD203B41FA5}">
                      <a16:colId xmlns:a16="http://schemas.microsoft.com/office/drawing/2014/main" val="2142412253"/>
                    </a:ext>
                  </a:extLst>
                </a:gridCol>
                <a:gridCol w="453792">
                  <a:extLst>
                    <a:ext uri="{9D8B030D-6E8A-4147-A177-3AD203B41FA5}">
                      <a16:colId xmlns:a16="http://schemas.microsoft.com/office/drawing/2014/main" val="1687525529"/>
                    </a:ext>
                  </a:extLst>
                </a:gridCol>
                <a:gridCol w="881436">
                  <a:extLst>
                    <a:ext uri="{9D8B030D-6E8A-4147-A177-3AD203B41FA5}">
                      <a16:colId xmlns:a16="http://schemas.microsoft.com/office/drawing/2014/main" val="3151464821"/>
                    </a:ext>
                  </a:extLst>
                </a:gridCol>
                <a:gridCol w="880328">
                  <a:extLst>
                    <a:ext uri="{9D8B030D-6E8A-4147-A177-3AD203B41FA5}">
                      <a16:colId xmlns:a16="http://schemas.microsoft.com/office/drawing/2014/main" val="2321026097"/>
                    </a:ext>
                  </a:extLst>
                </a:gridCol>
              </a:tblGrid>
              <a:tr h="652735">
                <a:tc gridSpan="2">
                  <a:txBody>
                    <a:bodyPr/>
                    <a:lstStyle/>
                    <a:p>
                      <a:pPr>
                        <a:lnSpc>
                          <a:spcPts val="2000"/>
                        </a:lnSpc>
                      </a:pPr>
                      <a:r>
                        <a:rPr kumimoji="1" lang="ja-JP" altLang="en-US" sz="1300" b="1" dirty="0">
                          <a:latin typeface="Meiryo UI" panose="020B0604030504040204" pitchFamily="50" charset="-128"/>
                          <a:ea typeface="Meiryo UI" panose="020B0604030504040204" pitchFamily="50" charset="-128"/>
                        </a:rPr>
                        <a:t>　今後の対応（案）</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hMerge="1">
                  <a:txBody>
                    <a:bodyPr/>
                    <a:lstStyle/>
                    <a:p>
                      <a:pPr>
                        <a:lnSpc>
                          <a:spcPts val="2000"/>
                        </a:lnSpc>
                      </a:pPr>
                      <a:endParaRPr kumimoji="1" lang="ja-JP" altLang="en-US" sz="1200" dirty="0">
                        <a:latin typeface="Meiryo UI" panose="020B0604030504040204" pitchFamily="50" charset="-128"/>
                        <a:ea typeface="Meiryo UI" panose="020B0604030504040204" pitchFamily="50" charset="-128"/>
                      </a:endParaRPr>
                    </a:p>
                  </a:txBody>
                  <a:tcPr marL="42203" marR="42203" marT="42203" marB="42203" anchor="ctr">
                    <a:lnB w="28575" cap="flat" cmpd="sng" algn="ctr">
                      <a:solidFill>
                        <a:schemeClr val="tx1"/>
                      </a:solidFill>
                      <a:prstDash val="solid"/>
                      <a:round/>
                      <a:headEnd type="none" w="med" len="med"/>
                      <a:tailEnd type="none" w="med" len="med"/>
                    </a:lnB>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Ｒ５</a:t>
                      </a:r>
                      <a:endParaRPr kumimoji="1" lang="en-US" altLang="ja-JP" sz="13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Ｒ６</a:t>
                      </a:r>
                      <a:endParaRPr kumimoji="1" lang="en-US" altLang="ja-JP" sz="13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Ｒ７</a:t>
                      </a:r>
                      <a:endParaRPr kumimoji="1" lang="en-US" altLang="ja-JP" sz="13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Ｒ８</a:t>
                      </a:r>
                      <a:endParaRPr kumimoji="1" lang="en-US" altLang="ja-JP" sz="13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gridSpan="2">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Ｒ９</a:t>
                      </a:r>
                      <a:endParaRPr kumimoji="1" lang="en-US" altLang="ja-JP" sz="1300" b="1" dirty="0">
                        <a:solidFill>
                          <a:schemeClr val="tx1"/>
                        </a:solidFill>
                        <a:latin typeface="Meiryo UI" panose="020B0604030504040204" pitchFamily="50" charset="-128"/>
                        <a:ea typeface="Meiryo UI" panose="020B0604030504040204" pitchFamily="50" charset="-128"/>
                      </a:endParaRP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a:t>
                      </a:r>
                      <a:r>
                        <a:rPr kumimoji="1" lang="en-US" altLang="ja-JP" sz="1300" b="1" dirty="0">
                          <a:solidFill>
                            <a:schemeClr val="tx1"/>
                          </a:solidFill>
                          <a:latin typeface="Meiryo UI" panose="020B0604030504040204" pitchFamily="50" charset="-128"/>
                          <a:ea typeface="Meiryo UI" panose="020B0604030504040204" pitchFamily="50" charset="-128"/>
                        </a:rPr>
                        <a:t>10</a:t>
                      </a: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Ｒ</a:t>
                      </a:r>
                      <a:r>
                        <a:rPr kumimoji="1" lang="en-US" altLang="ja-JP" sz="1300" b="1" dirty="0">
                          <a:solidFill>
                            <a:schemeClr val="tx1"/>
                          </a:solidFill>
                          <a:latin typeface="Meiryo UI" panose="020B0604030504040204" pitchFamily="50" charset="-128"/>
                          <a:ea typeface="Meiryo UI" panose="020B0604030504040204" pitchFamily="50" charset="-128"/>
                        </a:rPr>
                        <a:t>11</a:t>
                      </a:r>
                    </a:p>
                    <a:p>
                      <a:pPr algn="ctr">
                        <a:lnSpc>
                          <a:spcPts val="2000"/>
                        </a:lnSpc>
                      </a:pPr>
                      <a:r>
                        <a:rPr kumimoji="1" lang="ja-JP" altLang="en-US" sz="1300" b="1" dirty="0">
                          <a:solidFill>
                            <a:schemeClr val="tx1"/>
                          </a:solidFill>
                          <a:latin typeface="Meiryo UI" panose="020B0604030504040204" pitchFamily="50" charset="-128"/>
                          <a:ea typeface="Meiryo UI" panose="020B0604030504040204" pitchFamily="50" charset="-128"/>
                        </a:rPr>
                        <a:t>年度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76368081"/>
                  </a:ext>
                </a:extLst>
              </a:tr>
              <a:tr h="674325">
                <a:tc rowSpan="2">
                  <a:txBody>
                    <a:bodyPr/>
                    <a:lstStyle/>
                    <a:p>
                      <a:pPr algn="ctr">
                        <a:lnSpc>
                          <a:spcPts val="1200"/>
                        </a:lnSpc>
                      </a:pPr>
                      <a:r>
                        <a:rPr kumimoji="1" lang="ja-JP" altLang="en-US" sz="1200" dirty="0">
                          <a:latin typeface="Meiryo UI" panose="020B0604030504040204" pitchFamily="50" charset="-128"/>
                          <a:ea typeface="Meiryo UI" panose="020B0604030504040204" pitchFamily="50" charset="-128"/>
                        </a:rPr>
                        <a:t>豊能</a:t>
                      </a:r>
                      <a:endParaRPr kumimoji="1" lang="en-US" altLang="ja-JP" sz="1200" dirty="0">
                        <a:latin typeface="Meiryo UI" panose="020B0604030504040204" pitchFamily="50" charset="-128"/>
                        <a:ea typeface="Meiryo UI" panose="020B0604030504040204" pitchFamily="50" charset="-128"/>
                      </a:endParaRPr>
                    </a:p>
                    <a:p>
                      <a:pPr algn="ctr">
                        <a:lnSpc>
                          <a:spcPts val="1200"/>
                        </a:lnSpc>
                      </a:pPr>
                      <a:r>
                        <a:rPr kumimoji="1" lang="ja-JP" altLang="en-US" sz="1200" dirty="0">
                          <a:latin typeface="Meiryo UI" panose="020B0604030504040204" pitchFamily="50" charset="-128"/>
                          <a:ea typeface="Meiryo UI" panose="020B0604030504040204" pitchFamily="50" charset="-128"/>
                        </a:rPr>
                        <a:t>三島</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ts val="1200"/>
                        </a:lnSpc>
                      </a:pPr>
                      <a:r>
                        <a:rPr kumimoji="1" lang="ja-JP" altLang="en-US" sz="1200" dirty="0">
                          <a:latin typeface="Meiryo UI" panose="020B0604030504040204" pitchFamily="50" charset="-128"/>
                          <a:ea typeface="Meiryo UI" panose="020B0604030504040204" pitchFamily="50" charset="-128"/>
                        </a:rPr>
                        <a:t>閉校した高校等の活用</a:t>
                      </a:r>
                      <a:endParaRPr kumimoji="1" lang="en-US" altLang="ja-JP" sz="1200" dirty="0">
                        <a:latin typeface="Meiryo UI" panose="020B0604030504040204" pitchFamily="50" charset="-128"/>
                        <a:ea typeface="Meiryo UI" panose="020B0604030504040204" pitchFamily="50" charset="-128"/>
                      </a:endParaRPr>
                    </a:p>
                    <a:p>
                      <a:pPr>
                        <a:lnSpc>
                          <a:spcPts val="1200"/>
                        </a:lnSpc>
                      </a:pPr>
                      <a:r>
                        <a:rPr kumimoji="1" lang="ja-JP" altLang="en-US" sz="1200" dirty="0">
                          <a:latin typeface="Meiryo UI" panose="020B0604030504040204" pitchFamily="50" charset="-128"/>
                          <a:ea typeface="Meiryo UI" panose="020B0604030504040204" pitchFamily="50" charset="-128"/>
                        </a:rPr>
                        <a:t>（１校程度）</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計画</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395" rtl="0" eaLnBrk="1" fontAlgn="auto" latinLnBrk="0" hangingPunct="1">
                        <a:lnSpc>
                          <a:spcPts val="1200"/>
                        </a:lnSpc>
                        <a:spcBef>
                          <a:spcPts val="0"/>
                        </a:spcBef>
                        <a:spcAft>
                          <a:spcPts val="0"/>
                        </a:spcAft>
                        <a:buClrTx/>
                        <a:buSzTx/>
                        <a:buFontTx/>
                        <a:buNone/>
                        <a:tabLst/>
                        <a:defRPr/>
                      </a:pP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gridSpan="2">
                  <a:txBody>
                    <a:bodyPr/>
                    <a:lstStyle/>
                    <a:p>
                      <a:pPr algn="l">
                        <a:lnSpc>
                          <a:spcPts val="1200"/>
                        </a:lnSpc>
                      </a:pPr>
                      <a:r>
                        <a:rPr kumimoji="1" lang="ja-JP" altLang="en-US" sz="1200" b="1" dirty="0">
                          <a:solidFill>
                            <a:schemeClr val="tx1"/>
                          </a:solidFill>
                          <a:latin typeface="Meiryo UI" panose="020B0604030504040204" pitchFamily="50" charset="-128"/>
                          <a:ea typeface="Meiryo UI" panose="020B0604030504040204" pitchFamily="50" charset="-128"/>
                        </a:rPr>
                        <a:t>利用開始</a:t>
                      </a:r>
                      <a:endParaRPr kumimoji="1" lang="en-US" altLang="ja-JP" sz="1200" b="1"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en-US" altLang="ja-JP" sz="1000"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04859665"/>
                  </a:ext>
                </a:extLst>
              </a:tr>
              <a:tr h="674325">
                <a:tc vMerge="1">
                  <a:txBody>
                    <a:bodyPr/>
                    <a:lstStyle/>
                    <a:p>
                      <a:pPr>
                        <a:lnSpc>
                          <a:spcPts val="1200"/>
                        </a:lnSpc>
                      </a:pPr>
                      <a:endParaRPr kumimoji="1" lang="en-US" altLang="ja-JP" sz="1000" dirty="0">
                        <a:latin typeface="Meiryo UI" panose="020B0604030504040204" pitchFamily="50" charset="-128"/>
                        <a:ea typeface="Meiryo UI" panose="020B0604030504040204" pitchFamily="50" charset="-128"/>
                      </a:endParaRPr>
                    </a:p>
                  </a:txBody>
                  <a:tcPr marL="42203" marR="42203" marT="42203" marB="42203" anchor="ctr"/>
                </a:tc>
                <a:tc>
                  <a:txBody>
                    <a:bodyPr/>
                    <a:lstStyle/>
                    <a:p>
                      <a:pPr>
                        <a:lnSpc>
                          <a:spcPts val="1200"/>
                        </a:lnSpc>
                      </a:pPr>
                      <a:r>
                        <a:rPr kumimoji="1" lang="ja-JP" altLang="en-US" sz="1200" dirty="0">
                          <a:latin typeface="Meiryo UI" panose="020B0604030504040204" pitchFamily="50" charset="-128"/>
                          <a:ea typeface="Meiryo UI" panose="020B0604030504040204" pitchFamily="50" charset="-128"/>
                        </a:rPr>
                        <a:t>校舎増築（</a:t>
                      </a:r>
                      <a:r>
                        <a:rPr kumimoji="1" lang="ja-JP" altLang="en-US" sz="1200" dirty="0" smtClean="0">
                          <a:latin typeface="Meiryo UI" panose="020B0604030504040204" pitchFamily="50" charset="-128"/>
                          <a:ea typeface="Meiryo UI" panose="020B0604030504040204" pitchFamily="50" charset="-128"/>
                        </a:rPr>
                        <a:t>摂津支援）</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l" defTabSz="914395" rtl="0" eaLnBrk="1" fontAlgn="auto" latinLnBrk="0" hangingPunct="1">
                        <a:lnSpc>
                          <a:spcPts val="12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利用開始</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ts val="1200"/>
                        </a:lnSpc>
                      </a:pPr>
                      <a:endParaRPr kumimoji="1" lang="en-US" altLang="ja-JP" sz="1000"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bg1"/>
                      </a:solidFill>
                      <a:prstDash val="sysDash"/>
                      <a:round/>
                      <a:headEnd type="none" w="med" len="med"/>
                      <a:tailEnd type="none" w="med" len="med"/>
                    </a:lnL>
                    <a:lnR w="12700" cap="flat" cmpd="sng" algn="ctr">
                      <a:solidFill>
                        <a:schemeClr val="bg1"/>
                      </a:solidFill>
                      <a:prstDash val="sysDash"/>
                      <a:round/>
                      <a:headEnd type="none" w="med" len="med"/>
                      <a:tailEnd type="none" w="med" len="med"/>
                    </a:lnR>
                  </a:tcPr>
                </a:tc>
                <a:tc hMerge="1">
                  <a:txBody>
                    <a:bodyPr/>
                    <a:lstStyle/>
                    <a:p>
                      <a:endParaRPr kumimoji="1" lang="ja-JP" altLang="en-US"/>
                    </a:p>
                  </a:txBody>
                  <a:tcPr/>
                </a:tc>
                <a:tc hMerge="1">
                  <a:txBody>
                    <a:bodyPr/>
                    <a:lstStyle/>
                    <a:p>
                      <a:pPr algn="ctr">
                        <a:lnSpc>
                          <a:spcPts val="1200"/>
                        </a:lnSpc>
                      </a:pPr>
                      <a:endParaRPr kumimoji="1" lang="en-US" altLang="ja-JP" sz="1200" b="0"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en-US" altLang="ja-JP" sz="1200" b="0"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537072"/>
                  </a:ext>
                </a:extLst>
              </a:tr>
              <a:tr h="674325">
                <a:tc rowSpan="4">
                  <a:txBody>
                    <a:bodyPr/>
                    <a:lstStyle/>
                    <a:p>
                      <a:pPr marL="0" marR="0" lvl="0" indent="0" algn="ctr" defTabSz="914395" rtl="0" eaLnBrk="1" fontAlgn="auto" latinLnBrk="0" hangingPunct="1">
                        <a:lnSpc>
                          <a:spcPts val="12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大阪市</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kumimoji="1" lang="zh-TW" altLang="en-US" sz="1200" dirty="0">
                          <a:latin typeface="Meiryo UI" panose="020B0604030504040204" pitchFamily="50" charset="-128"/>
                          <a:ea typeface="Meiryo UI" panose="020B0604030504040204" pitchFamily="50" charset="-128"/>
                        </a:rPr>
                        <a:t>新校整備</a:t>
                      </a:r>
                      <a:r>
                        <a:rPr kumimoji="1" lang="zh-TW" altLang="en-US"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もと</a:t>
                      </a:r>
                      <a:r>
                        <a:rPr kumimoji="1" lang="zh-TW" altLang="en-US" sz="1200" dirty="0" smtClean="0">
                          <a:latin typeface="Meiryo UI" panose="020B0604030504040204" pitchFamily="50" charset="-128"/>
                          <a:ea typeface="Meiryo UI" panose="020B0604030504040204" pitchFamily="50" charset="-128"/>
                        </a:rPr>
                        <a:t>西淀川</a:t>
                      </a:r>
                      <a:r>
                        <a:rPr kumimoji="1" lang="ja-JP" altLang="en-US" sz="1200" dirty="0" smtClean="0">
                          <a:latin typeface="Meiryo UI" panose="020B0604030504040204" pitchFamily="50" charset="-128"/>
                          <a:ea typeface="Meiryo UI" panose="020B0604030504040204" pitchFamily="50" charset="-128"/>
                        </a:rPr>
                        <a:t>高校</a:t>
                      </a:r>
                      <a:r>
                        <a:rPr kumimoji="1" lang="zh-TW" altLang="en-US" sz="1200" dirty="0" smtClean="0">
                          <a:latin typeface="Meiryo UI" panose="020B0604030504040204" pitchFamily="50" charset="-128"/>
                          <a:ea typeface="Meiryo UI" panose="020B0604030504040204" pitchFamily="50" charset="-128"/>
                        </a:rPr>
                        <a:t>）</a:t>
                      </a:r>
                      <a:endParaRPr kumimoji="1" lang="zh-TW" altLang="en-US"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l">
                        <a:lnSpc>
                          <a:spcPts val="1200"/>
                        </a:lnSpc>
                      </a:pPr>
                      <a:r>
                        <a:rPr kumimoji="1" lang="ja-JP" altLang="en-US" sz="1200" b="1" dirty="0">
                          <a:solidFill>
                            <a:schemeClr val="tx1"/>
                          </a:solidFill>
                          <a:latin typeface="Meiryo UI" panose="020B0604030504040204" pitchFamily="50" charset="-128"/>
                          <a:ea typeface="Meiryo UI" panose="020B0604030504040204" pitchFamily="50" charset="-128"/>
                        </a:rPr>
                        <a:t>利用開始</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lnSpc>
                          <a:spcPts val="1200"/>
                        </a:lnSpc>
                      </a:pPr>
                      <a:endParaRPr kumimoji="1" lang="en-US" altLang="ja-JP" sz="1100"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bg1"/>
                      </a:solidFill>
                      <a:prstDash val="sysDash"/>
                      <a:round/>
                      <a:headEnd type="none" w="med" len="med"/>
                      <a:tailEnd type="none" w="med" len="med"/>
                    </a:lnR>
                  </a:tcPr>
                </a:tc>
                <a:tc hMerge="1">
                  <a:txBody>
                    <a:bodyPr/>
                    <a:lstStyle/>
                    <a:p>
                      <a:pPr algn="ctr">
                        <a:lnSpc>
                          <a:spcPts val="1200"/>
                        </a:lnSpc>
                      </a:pPr>
                      <a:endParaRPr kumimoji="1" lang="ja-JP" altLang="en-US" sz="1100" b="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endParaRPr kumimoji="1" lang="ja-JP" altLang="en-US"/>
                    </a:p>
                  </a:txBody>
                  <a:tcPr/>
                </a:tc>
                <a:tc hMerge="1">
                  <a:txBody>
                    <a:bodyPr/>
                    <a:lstStyle/>
                    <a:p>
                      <a:pPr algn="ctr">
                        <a:lnSpc>
                          <a:spcPts val="1200"/>
                        </a:lnSpc>
                      </a:pPr>
                      <a:endParaRPr kumimoji="1" lang="ja-JP" altLang="en-US" sz="1100" b="1"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bg1"/>
                      </a:solidFill>
                      <a:prstDash val="sysDash"/>
                      <a:round/>
                      <a:headEnd type="none" w="med" len="med"/>
                      <a:tailEnd type="none" w="med" len="med"/>
                    </a:lnL>
                    <a:lnR w="12700" cap="flat" cmpd="sng" algn="ctr">
                      <a:solidFill>
                        <a:schemeClr val="bg1"/>
                      </a:solidFill>
                      <a:prstDash val="sysDash"/>
                      <a:round/>
                      <a:headEnd type="none" w="med" len="med"/>
                      <a:tailEnd type="none" w="med" len="med"/>
                    </a:lnR>
                  </a:tcPr>
                </a:tc>
                <a:tc hMerge="1">
                  <a:txBody>
                    <a:bodyPr/>
                    <a:lstStyle/>
                    <a:p>
                      <a:pPr algn="ctr">
                        <a:lnSpc>
                          <a:spcPts val="1200"/>
                        </a:lnSpc>
                      </a:pPr>
                      <a:endParaRPr kumimoji="1" lang="ja-JP" altLang="en-US" sz="1100" b="1"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bg1"/>
                      </a:solidFill>
                      <a:prstDash val="sysDash"/>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2157918"/>
                  </a:ext>
                </a:extLst>
              </a:tr>
              <a:tr h="674325">
                <a:tc vMerge="1">
                  <a:txBody>
                    <a:bodyPr/>
                    <a:lstStyle/>
                    <a:p>
                      <a:pPr marL="0" marR="0" lvl="0" indent="0" algn="l" defTabSz="914395" rtl="0" eaLnBrk="1" fontAlgn="auto" latinLnBrk="0" hangingPunct="1">
                        <a:lnSpc>
                          <a:spcPts val="12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tc>
                <a:tc>
                  <a:txBody>
                    <a:bodyPr/>
                    <a:lstStyle/>
                    <a:p>
                      <a:pPr>
                        <a:lnSpc>
                          <a:spcPts val="1200"/>
                        </a:lnSpc>
                      </a:pPr>
                      <a:r>
                        <a:rPr kumimoji="1" lang="ja-JP" altLang="en-US" sz="1200" dirty="0">
                          <a:latin typeface="Meiryo UI" panose="020B0604030504040204" pitchFamily="50" charset="-128"/>
                          <a:ea typeface="Meiryo UI" panose="020B0604030504040204" pitchFamily="50" charset="-128"/>
                        </a:rPr>
                        <a:t>府立高校内への移転・併設（</a:t>
                      </a:r>
                      <a:r>
                        <a:rPr kumimoji="1" lang="ja-JP" altLang="en-US" sz="1200" dirty="0" smtClean="0">
                          <a:latin typeface="Meiryo UI" panose="020B0604030504040204" pitchFamily="50" charset="-128"/>
                          <a:ea typeface="Meiryo UI" panose="020B0604030504040204" pitchFamily="50" charset="-128"/>
                        </a:rPr>
                        <a:t>生野支援）</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工事</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marL="45720" marR="45720" anchor="ctr"/>
                </a:tc>
                <a:tc h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marL="45720" marR="45720"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利用開始</a:t>
                      </a:r>
                      <a:endParaRPr kumimoji="1" lang="en-US" altLang="ja-JP" sz="1200" b="1"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100" b="1" dirty="0">
                        <a:latin typeface="Meiryo UI" panose="020B0604030504040204" pitchFamily="50" charset="-128"/>
                        <a:ea typeface="Meiryo UI" panose="020B0604030504040204" pitchFamily="50" charset="-128"/>
                      </a:endParaRPr>
                    </a:p>
                  </a:txBody>
                  <a:tcPr marL="45720" marR="45720" anchor="ctr"/>
                </a:tc>
                <a:tc hMerge="1">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4121118615"/>
                  </a:ext>
                </a:extLst>
              </a:tr>
              <a:tr h="674325">
                <a:tc vMerge="1">
                  <a:txBody>
                    <a:bodyPr/>
                    <a:lstStyle/>
                    <a:p>
                      <a:pPr>
                        <a:lnSpc>
                          <a:spcPts val="1200"/>
                        </a:lnSpc>
                      </a:pPr>
                      <a:endParaRPr kumimoji="1" lang="en-US" altLang="ja-JP" sz="1000" dirty="0">
                        <a:latin typeface="Meiryo UI" panose="020B0604030504040204" pitchFamily="50" charset="-128"/>
                        <a:ea typeface="Meiryo UI" panose="020B0604030504040204" pitchFamily="50" charset="-128"/>
                      </a:endParaRPr>
                    </a:p>
                  </a:txBody>
                  <a:tcPr marL="42203" marR="42203" marT="42203" marB="42203" anchor="ctr"/>
                </a:tc>
                <a:tc>
                  <a:txBody>
                    <a:bodyPr/>
                    <a:lstStyle/>
                    <a:p>
                      <a:pPr>
                        <a:lnSpc>
                          <a:spcPts val="1200"/>
                        </a:lnSpc>
                      </a:pPr>
                      <a:r>
                        <a:rPr kumimoji="1" lang="ja-JP" altLang="en-US" sz="1200" dirty="0">
                          <a:latin typeface="Meiryo UI" panose="020B0604030504040204" pitchFamily="50" charset="-128"/>
                          <a:ea typeface="Meiryo UI" panose="020B0604030504040204" pitchFamily="50" charset="-128"/>
                        </a:rPr>
                        <a:t>校舎増築（</a:t>
                      </a:r>
                      <a:r>
                        <a:rPr kumimoji="1" lang="ja-JP" altLang="en-US" sz="1200" dirty="0" smtClean="0">
                          <a:latin typeface="Meiryo UI" panose="020B0604030504040204" pitchFamily="50" charset="-128"/>
                          <a:ea typeface="Meiryo UI" panose="020B0604030504040204" pitchFamily="50" charset="-128"/>
                        </a:rPr>
                        <a:t>東淀川支援）</a:t>
                      </a:r>
                      <a:endParaRPr kumimoji="1" lang="en-US" altLang="ja-JP" sz="1200" dirty="0">
                        <a:latin typeface="Meiryo UI" panose="020B0604030504040204" pitchFamily="50" charset="-128"/>
                        <a:ea typeface="Meiryo UI" panose="020B0604030504040204" pitchFamily="50" charset="-128"/>
                      </a:endParaRP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l">
                        <a:lnSpc>
                          <a:spcPts val="1200"/>
                        </a:lnSpc>
                      </a:pPr>
                      <a:r>
                        <a:rPr kumimoji="1" lang="ja-JP" altLang="en-US" sz="1200" b="1" dirty="0">
                          <a:solidFill>
                            <a:schemeClr val="tx1"/>
                          </a:solidFill>
                          <a:latin typeface="Meiryo UI" panose="020B0604030504040204" pitchFamily="50" charset="-128"/>
                          <a:ea typeface="Meiryo UI" panose="020B0604030504040204" pitchFamily="50" charset="-128"/>
                        </a:rPr>
                        <a:t>利用開始</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ts val="1200"/>
                        </a:lnSpc>
                      </a:pPr>
                      <a:endParaRPr kumimoji="1" lang="en-US" altLang="ja-JP" sz="11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endParaRPr kumimoji="1" lang="ja-JP" altLang="en-US"/>
                    </a:p>
                  </a:txBody>
                  <a:tcPr/>
                </a:tc>
                <a:tc hMerge="1">
                  <a:txBody>
                    <a:bodyPr/>
                    <a:lstStyle/>
                    <a:p>
                      <a:pPr algn="ctr">
                        <a:lnSpc>
                          <a:spcPts val="1200"/>
                        </a:lnSpc>
                      </a:pPr>
                      <a:endParaRPr kumimoji="1" lang="en-US" altLang="ja-JP" sz="1000" dirty="0">
                        <a:latin typeface="Meiryo UI" panose="020B0604030504040204" pitchFamily="50" charset="-128"/>
                        <a:ea typeface="Meiryo UI" panose="020B0604030504040204" pitchFamily="50" charset="-128"/>
                      </a:endParaRPr>
                    </a:p>
                  </a:txBody>
                  <a:tcPr marL="63305" marR="63305" marT="31652" marB="31652" anchor="ctr"/>
                </a:tc>
                <a:tc hMerge="1">
                  <a:txBody>
                    <a:bodyPr/>
                    <a:lstStyle/>
                    <a:p>
                      <a:pPr algn="ctr">
                        <a:lnSpc>
                          <a:spcPts val="1200"/>
                        </a:lnSpc>
                      </a:pPr>
                      <a:endParaRPr kumimoji="1" lang="en-US" altLang="ja-JP" sz="1000" dirty="0">
                        <a:latin typeface="Meiryo UI" panose="020B0604030504040204" pitchFamily="50" charset="-128"/>
                        <a:ea typeface="Meiryo UI" panose="020B0604030504040204" pitchFamily="50" charset="-128"/>
                      </a:endParaRPr>
                    </a:p>
                  </a:txBody>
                  <a:tcPr marL="63305" marR="63305" marT="31652" marB="31652" anchor="ctr"/>
                </a:tc>
                <a:extLst>
                  <a:ext uri="{0D108BD9-81ED-4DB2-BD59-A6C34878D82A}">
                    <a16:rowId xmlns:a16="http://schemas.microsoft.com/office/drawing/2014/main" val="121690099"/>
                  </a:ext>
                </a:extLst>
              </a:tr>
              <a:tr h="674325">
                <a:tc vMerge="1">
                  <a:txBody>
                    <a:bodyPr/>
                    <a:lstStyle/>
                    <a:p>
                      <a:endParaRPr lang="ja-JP" altLang="en-US" dirty="0"/>
                    </a:p>
                  </a:txBody>
                  <a:tcPr marL="42203" marR="42203" marT="42203" marB="42203" anchor="ctr"/>
                </a:tc>
                <a:tc>
                  <a:txBody>
                    <a:bodyPr/>
                    <a:lstStyle/>
                    <a:p>
                      <a:r>
                        <a:rPr kumimoji="1" lang="ja-JP" altLang="en-US" sz="1200" dirty="0">
                          <a:latin typeface="Meiryo UI" panose="020B0604030504040204" pitchFamily="50" charset="-128"/>
                          <a:ea typeface="Meiryo UI" panose="020B0604030504040204" pitchFamily="50" charset="-128"/>
                        </a:rPr>
                        <a:t>閉校した高校等の活用</a:t>
                      </a:r>
                    </a:p>
                    <a:p>
                      <a:r>
                        <a:rPr kumimoji="1" lang="ja-JP" altLang="en-US" sz="1200" dirty="0">
                          <a:latin typeface="Meiryo UI" panose="020B0604030504040204" pitchFamily="50" charset="-128"/>
                          <a:ea typeface="Meiryo UI" panose="020B0604030504040204" pitchFamily="50" charset="-128"/>
                        </a:rPr>
                        <a:t>（２校程度）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計画</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ja-JP" altLang="en-US" sz="1100" b="1"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endParaRPr kumimoji="1" lang="ja-JP" altLang="en-US"/>
                    </a:p>
                  </a:txBody>
                  <a:tcPr/>
                </a:tc>
                <a:tc gridSpan="2">
                  <a:txBody>
                    <a:bodyPr/>
                    <a:lstStyle/>
                    <a:p>
                      <a:pPr algn="l">
                        <a:lnSpc>
                          <a:spcPts val="1200"/>
                        </a:lnSpc>
                      </a:pPr>
                      <a:r>
                        <a:rPr kumimoji="1" lang="ja-JP" altLang="en-US" sz="1200" b="1" dirty="0">
                          <a:latin typeface="Meiryo UI" panose="020B0604030504040204" pitchFamily="50" charset="-128"/>
                          <a:ea typeface="Meiryo UI" panose="020B0604030504040204" pitchFamily="50" charset="-128"/>
                        </a:rPr>
                        <a:t>利用開始</a:t>
                      </a:r>
                      <a:endParaRPr kumimoji="1" lang="en-US" altLang="ja-JP" sz="1200" b="1" dirty="0">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bg1"/>
                      </a:solidFill>
                      <a:prstDash val="sysDash"/>
                      <a:round/>
                      <a:headEnd type="none" w="med" len="med"/>
                      <a:tailEnd type="none" w="med" len="med"/>
                    </a:lnL>
                    <a:lnR w="12700" cap="flat" cmpd="sng" algn="ctr">
                      <a:solidFill>
                        <a:schemeClr val="bg1"/>
                      </a:solidFill>
                      <a:prstDash val="sysDash"/>
                      <a:round/>
                      <a:headEnd type="none" w="med" len="med"/>
                      <a:tailEnd type="none" w="med" len="med"/>
                    </a:lnR>
                  </a:tcPr>
                </a:tc>
                <a:extLst>
                  <a:ext uri="{0D108BD9-81ED-4DB2-BD59-A6C34878D82A}">
                    <a16:rowId xmlns:a16="http://schemas.microsoft.com/office/drawing/2014/main" val="1483108866"/>
                  </a:ext>
                </a:extLst>
              </a:tr>
              <a:tr h="674325">
                <a:tc>
                  <a:txBody>
                    <a:bodyPr/>
                    <a:lstStyle/>
                    <a:p>
                      <a:pPr algn="ctr">
                        <a:lnSpc>
                          <a:spcPts val="1200"/>
                        </a:lnSpc>
                      </a:pPr>
                      <a:r>
                        <a:rPr kumimoji="1" lang="ja-JP" altLang="en-US" sz="1200" dirty="0">
                          <a:latin typeface="Meiryo UI" panose="020B0604030504040204" pitchFamily="50" charset="-128"/>
                          <a:ea typeface="Meiryo UI" panose="020B0604030504040204" pitchFamily="50" charset="-128"/>
                        </a:rPr>
                        <a:t>北河内</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a:latin typeface="Meiryo UI" panose="020B0604030504040204" pitchFamily="50" charset="-128"/>
                          <a:ea typeface="Meiryo UI" panose="020B0604030504040204" pitchFamily="50" charset="-128"/>
                        </a:rPr>
                        <a:t>交野支援学校四條畷校の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本校化</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計画</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pPr algn="l">
                        <a:lnSpc>
                          <a:spcPts val="1200"/>
                        </a:lnSpc>
                      </a:pPr>
                      <a:endParaRPr kumimoji="1" lang="ja-JP" altLang="en-US" sz="1100" b="0" dirty="0">
                        <a:latin typeface="Meiryo UI" panose="020B0604030504040204" pitchFamily="50" charset="-128"/>
                        <a:ea typeface="Meiryo UI" panose="020B0604030504040204" pitchFamily="50" charset="-128"/>
                      </a:endParaRPr>
                    </a:p>
                  </a:txBody>
                  <a:tcPr marL="45720" marR="45720" anchor="ctr">
                    <a:lnR w="12700" cap="flat" cmpd="sng" algn="ctr">
                      <a:solidFill>
                        <a:schemeClr val="tx1"/>
                      </a:solidFill>
                      <a:prstDash val="solid"/>
                      <a:round/>
                      <a:headEnd type="none" w="med" len="med"/>
                      <a:tailEnd type="none" w="med" len="med"/>
                    </a:lnR>
                  </a:tcPr>
                </a:tc>
                <a:tc>
                  <a:txBody>
                    <a:bodyPr/>
                    <a:lstStyle/>
                    <a:p>
                      <a:pPr algn="l">
                        <a:lnSpc>
                          <a:spcPts val="1200"/>
                        </a:lnSpc>
                      </a:pPr>
                      <a:r>
                        <a:rPr kumimoji="1" lang="ja-JP" altLang="en-US" sz="1200" b="1" dirty="0">
                          <a:latin typeface="Meiryo UI" panose="020B0604030504040204" pitchFamily="50" charset="-128"/>
                          <a:ea typeface="Meiryo UI" panose="020B0604030504040204" pitchFamily="50" charset="-128"/>
                        </a:rPr>
                        <a:t>利用開始</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8480884"/>
                  </a:ext>
                </a:extLst>
              </a:tr>
              <a:tr h="674325">
                <a:tc>
                  <a:txBody>
                    <a:bodyPr/>
                    <a:lstStyle/>
                    <a:p>
                      <a:pPr algn="ctr">
                        <a:lnSpc>
                          <a:spcPts val="1200"/>
                        </a:lnSpc>
                      </a:pPr>
                      <a:r>
                        <a:rPr kumimoji="1" lang="ja-JP" altLang="en-US" sz="1200" dirty="0">
                          <a:latin typeface="Meiryo UI" panose="020B0604030504040204" pitchFamily="50" charset="-128"/>
                          <a:ea typeface="Meiryo UI" panose="020B0604030504040204" pitchFamily="50" charset="-128"/>
                        </a:rPr>
                        <a:t>中河内</a:t>
                      </a:r>
                      <a:endParaRPr kumimoji="1" lang="en-US" altLang="ja-JP" sz="1200" dirty="0">
                        <a:latin typeface="Meiryo UI" panose="020B0604030504040204" pitchFamily="50" charset="-128"/>
                        <a:ea typeface="Meiryo UI" panose="020B0604030504040204" pitchFamily="50" charset="-128"/>
                      </a:endParaRPr>
                    </a:p>
                    <a:p>
                      <a:pPr algn="ctr">
                        <a:lnSpc>
                          <a:spcPts val="1200"/>
                        </a:lnSpc>
                      </a:pPr>
                      <a:r>
                        <a:rPr kumimoji="1" lang="ja-JP" altLang="en-US" sz="1200" dirty="0">
                          <a:latin typeface="Meiryo UI" panose="020B0604030504040204" pitchFamily="50" charset="-128"/>
                          <a:ea typeface="Meiryo UI" panose="020B0604030504040204" pitchFamily="50" charset="-128"/>
                        </a:rPr>
                        <a:t>南河内</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a:latin typeface="Meiryo UI" panose="020B0604030504040204" pitchFamily="50" charset="-128"/>
                          <a:ea typeface="Meiryo UI" panose="020B0604030504040204" pitchFamily="50" charset="-128"/>
                        </a:rPr>
                        <a:t>閉校した高校等の活用</a:t>
                      </a:r>
                    </a:p>
                    <a:p>
                      <a:r>
                        <a:rPr kumimoji="1" lang="ja-JP" altLang="en-US" sz="1200" dirty="0">
                          <a:latin typeface="Meiryo UI" panose="020B0604030504040204" pitchFamily="50" charset="-128"/>
                          <a:ea typeface="Meiryo UI" panose="020B0604030504040204" pitchFamily="50" charset="-128"/>
                        </a:rPr>
                        <a:t>（１校程度）</a:t>
                      </a:r>
                    </a:p>
                  </a:txBody>
                  <a:tcPr marL="42203" marR="42203"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計画</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基本</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実施</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200" b="0" dirty="0">
                          <a:solidFill>
                            <a:schemeClr val="tx1"/>
                          </a:solidFill>
                          <a:latin typeface="Meiryo UI" panose="020B0604030504040204" pitchFamily="50" charset="-128"/>
                          <a:ea typeface="Meiryo UI" panose="020B0604030504040204" pitchFamily="50" charset="-128"/>
                        </a:rPr>
                        <a:t>設計</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工事</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200"/>
                        </a:lnSpc>
                      </a:pP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nchor="ctr"/>
                </a:tc>
                <a:tc hMerge="1">
                  <a:txBody>
                    <a:bodyPr/>
                    <a:lstStyle/>
                    <a:p>
                      <a:pPr algn="l">
                        <a:lnSpc>
                          <a:spcPts val="1200"/>
                        </a:lnSpc>
                      </a:pPr>
                      <a:endParaRPr kumimoji="1" lang="ja-JP" altLang="en-US" sz="1100" b="0" dirty="0">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l">
                        <a:lnSpc>
                          <a:spcPts val="1200"/>
                        </a:lnSpc>
                      </a:pPr>
                      <a:r>
                        <a:rPr kumimoji="1" lang="ja-JP" altLang="en-US" sz="1200" b="1" dirty="0">
                          <a:latin typeface="Meiryo UI" panose="020B0604030504040204" pitchFamily="50" charset="-128"/>
                          <a:ea typeface="Meiryo UI" panose="020B0604030504040204" pitchFamily="50" charset="-128"/>
                        </a:rPr>
                        <a:t>利用開始</a:t>
                      </a:r>
                    </a:p>
                  </a:txBody>
                  <a:tcPr marL="63305" marR="63305" marT="31652" marB="316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128473"/>
                  </a:ext>
                </a:extLst>
              </a:tr>
            </a:tbl>
          </a:graphicData>
        </a:graphic>
      </p:graphicFrame>
      <p:sp>
        <p:nvSpPr>
          <p:cNvPr id="9" name="テキスト ボックス 8"/>
          <p:cNvSpPr txBox="1"/>
          <p:nvPr/>
        </p:nvSpPr>
        <p:spPr>
          <a:xfrm>
            <a:off x="7828187" y="201959"/>
            <a:ext cx="1152526" cy="323165"/>
          </a:xfrm>
          <a:prstGeom prst="rect">
            <a:avLst/>
          </a:prstGeom>
          <a:noFill/>
          <a:ln>
            <a:solidFill>
              <a:schemeClr val="tx1"/>
            </a:solidFill>
          </a:ln>
        </p:spPr>
        <p:txBody>
          <a:bodyPr wrap="square" rtlCol="0">
            <a:spAutoFit/>
          </a:bodyPr>
          <a:lstStyle/>
          <a:p>
            <a:pPr algn="ctr"/>
            <a:r>
              <a:rPr lang="ja-JP" altLang="en-US" sz="1500" dirty="0">
                <a:latin typeface="HGSｺﾞｼｯｸM" panose="020B0600000000000000" pitchFamily="50" charset="-128"/>
                <a:ea typeface="HGSｺﾞｼｯｸM" panose="020B0600000000000000" pitchFamily="50" charset="-128"/>
              </a:rPr>
              <a:t>別　添</a:t>
            </a:r>
          </a:p>
        </p:txBody>
      </p:sp>
      <p:sp>
        <p:nvSpPr>
          <p:cNvPr id="14" name="テキスト ボックス 13"/>
          <p:cNvSpPr txBox="1"/>
          <p:nvPr/>
        </p:nvSpPr>
        <p:spPr>
          <a:xfrm>
            <a:off x="86061" y="201959"/>
            <a:ext cx="4520663"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 </a:t>
            </a:r>
            <a:r>
              <a:rPr lang="ja-JP" altLang="en-US" sz="1700" b="1" dirty="0">
                <a:latin typeface="Meiryo UI" panose="020B0604030504040204" pitchFamily="50" charset="-128"/>
                <a:ea typeface="Meiryo UI" panose="020B0604030504040204" pitchFamily="50" charset="-128"/>
              </a:rPr>
              <a:t>支援学校整備</a:t>
            </a:r>
            <a:r>
              <a:rPr lang="ja-JP" altLang="en-US" sz="1700" b="1" dirty="0" smtClean="0">
                <a:latin typeface="Meiryo UI" panose="020B0604030504040204" pitchFamily="50" charset="-128"/>
                <a:ea typeface="Meiryo UI" panose="020B0604030504040204" pitchFamily="50" charset="-128"/>
              </a:rPr>
              <a:t>のスケジュール</a:t>
            </a:r>
            <a:r>
              <a:rPr lang="ja-JP" altLang="en-US" sz="1700" b="1" dirty="0">
                <a:latin typeface="Meiryo UI" panose="020B0604030504040204" pitchFamily="50" charset="-128"/>
                <a:ea typeface="Meiryo UI" panose="020B0604030504040204" pitchFamily="50" charset="-128"/>
              </a:rPr>
              <a:t>に</a:t>
            </a:r>
            <a:r>
              <a:rPr lang="ja-JP" altLang="en-US" sz="1700" b="1" dirty="0" smtClean="0">
                <a:latin typeface="Meiryo UI" panose="020B0604030504040204" pitchFamily="50" charset="-128"/>
                <a:ea typeface="Meiryo UI" panose="020B0604030504040204" pitchFamily="50" charset="-128"/>
              </a:rPr>
              <a:t>ついて</a:t>
            </a:r>
            <a:endParaRPr lang="ja-JP" altLang="en-US" sz="13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866899" y="1634906"/>
            <a:ext cx="887489" cy="24622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000" b="1" dirty="0" smtClean="0">
                <a:latin typeface="BIZ UDPゴシック" panose="020B0400000000000000" pitchFamily="50" charset="-128"/>
                <a:ea typeface="BIZ UDPゴシック" panose="020B0400000000000000" pitchFamily="50" charset="-128"/>
              </a:rPr>
              <a:t>《</a:t>
            </a:r>
            <a:r>
              <a:rPr lang="ja-JP" altLang="en-US" sz="1000" b="1" dirty="0" smtClean="0">
                <a:latin typeface="BIZ UDPゴシック" panose="020B0400000000000000" pitchFamily="50" charset="-128"/>
                <a:ea typeface="BIZ UDPゴシック" panose="020B0400000000000000" pitchFamily="50" charset="-128"/>
              </a:rPr>
              <a:t>場所未定</a:t>
            </a:r>
            <a:r>
              <a:rPr lang="en-US" altLang="ja-JP" sz="1000" b="1" dirty="0" smtClean="0">
                <a:latin typeface="BIZ UDPゴシック" panose="020B0400000000000000" pitchFamily="50" charset="-128"/>
                <a:ea typeface="BIZ UDPゴシック" panose="020B0400000000000000" pitchFamily="50" charset="-128"/>
              </a:rPr>
              <a:t>》</a:t>
            </a:r>
            <a:endParaRPr lang="ja-JP" altLang="en-US" sz="1000" b="1"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874519" y="5011653"/>
            <a:ext cx="887489" cy="24622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000" b="1" dirty="0" smtClean="0">
                <a:latin typeface="BIZ UDPゴシック" panose="020B0400000000000000" pitchFamily="50" charset="-128"/>
                <a:ea typeface="BIZ UDPゴシック" panose="020B0400000000000000" pitchFamily="50" charset="-128"/>
              </a:rPr>
              <a:t>《</a:t>
            </a:r>
            <a:r>
              <a:rPr lang="ja-JP" altLang="en-US" sz="1000" b="1" dirty="0" smtClean="0">
                <a:latin typeface="BIZ UDPゴシック" panose="020B0400000000000000" pitchFamily="50" charset="-128"/>
                <a:ea typeface="BIZ UDPゴシック" panose="020B0400000000000000" pitchFamily="50" charset="-128"/>
              </a:rPr>
              <a:t>場所未定</a:t>
            </a:r>
            <a:r>
              <a:rPr lang="en-US" altLang="ja-JP" sz="1000" b="1" dirty="0" smtClean="0">
                <a:latin typeface="BIZ UDPゴシック" panose="020B0400000000000000" pitchFamily="50" charset="-128"/>
                <a:ea typeface="BIZ UDPゴシック" panose="020B0400000000000000" pitchFamily="50" charset="-128"/>
              </a:rPr>
              <a:t>》</a:t>
            </a:r>
            <a:endParaRPr lang="ja-JP" altLang="en-US" sz="1000" b="1"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874519" y="6360393"/>
            <a:ext cx="887489" cy="24622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000" b="1" dirty="0" smtClean="0">
                <a:latin typeface="BIZ UDPゴシック" panose="020B0400000000000000" pitchFamily="50" charset="-128"/>
                <a:ea typeface="BIZ UDPゴシック" panose="020B0400000000000000" pitchFamily="50" charset="-128"/>
              </a:rPr>
              <a:t>《</a:t>
            </a:r>
            <a:r>
              <a:rPr lang="ja-JP" altLang="en-US" sz="1000" b="1" dirty="0" smtClean="0">
                <a:latin typeface="BIZ UDPゴシック" panose="020B0400000000000000" pitchFamily="50" charset="-128"/>
                <a:ea typeface="BIZ UDPゴシック" panose="020B0400000000000000" pitchFamily="50" charset="-128"/>
              </a:rPr>
              <a:t>場所未定</a:t>
            </a:r>
            <a:r>
              <a:rPr lang="en-US" altLang="ja-JP" sz="1000" b="1" dirty="0" smtClean="0">
                <a:latin typeface="BIZ UDPゴシック" panose="020B0400000000000000" pitchFamily="50" charset="-128"/>
                <a:ea typeface="BIZ UDPゴシック" panose="020B0400000000000000" pitchFamily="50" charset="-128"/>
              </a:rPr>
              <a:t>》</a:t>
            </a:r>
            <a:endParaRPr lang="ja-JP" altLang="en-US" sz="10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85254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4460</TotalTime>
  <Words>2282</Words>
  <Application>Microsoft Office PowerPoint</Application>
  <PresentationFormat>画面に合わせる (4:3)</PresentationFormat>
  <Paragraphs>592</Paragraphs>
  <Slides>3</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3</vt:i4>
      </vt:variant>
    </vt:vector>
  </HeadingPairs>
  <TitlesOfParts>
    <vt:vector size="16" baseType="lpstr">
      <vt:lpstr>BIZ UDPゴシック</vt:lpstr>
      <vt:lpstr>BIZ UDゴシック</vt:lpstr>
      <vt:lpstr>HGSｺﾞｼｯｸM</vt:lpstr>
      <vt:lpstr>Meiryo UI</vt:lpstr>
      <vt:lpstr>MS UI Gothic</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府立支援学校○○方針イメージ</dc:title>
  <dc:creator>大阪府</dc:creator>
  <cp:lastModifiedBy>福本　陽彦</cp:lastModifiedBy>
  <cp:revision>431</cp:revision>
  <cp:lastPrinted>2023-01-27T07:20:02Z</cp:lastPrinted>
  <dcterms:created xsi:type="dcterms:W3CDTF">2022-12-05T06:19:12Z</dcterms:created>
  <dcterms:modified xsi:type="dcterms:W3CDTF">2023-01-27T13:33:43Z</dcterms:modified>
</cp:coreProperties>
</file>