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handoutMasterIdLst>
    <p:handoutMasterId r:id="rId4"/>
  </p:handoutMasterIdLst>
  <p:sldIdLst>
    <p:sldId id="257" r:id="rId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15" autoAdjust="0"/>
    <p:restoredTop sz="95394" autoAdjust="0"/>
  </p:normalViewPr>
  <p:slideViewPr>
    <p:cSldViewPr snapToGrid="0">
      <p:cViewPr varScale="1">
        <p:scale>
          <a:sx n="74" d="100"/>
          <a:sy n="74" d="100"/>
        </p:scale>
        <p:origin x="16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88" y="0"/>
            <a:ext cx="2946400" cy="496888"/>
          </a:xfrm>
          <a:prstGeom prst="rect">
            <a:avLst/>
          </a:prstGeom>
        </p:spPr>
        <p:txBody>
          <a:bodyPr vert="horz" lIns="91431" tIns="45715" rIns="91431" bIns="45715" rtlCol="0"/>
          <a:lstStyle>
            <a:lvl1pPr algn="r">
              <a:defRPr sz="1200"/>
            </a:lvl1pPr>
          </a:lstStyle>
          <a:p>
            <a:fld id="{80C450A9-D8A7-4B87-971D-06C35433EB11}" type="datetimeFigureOut">
              <a:rPr kumimoji="1" lang="ja-JP" altLang="en-US" smtClean="0"/>
              <a:t>2023/1/31</a:t>
            </a:fld>
            <a:endParaRPr kumimoji="1" lang="ja-JP" altLang="en-US"/>
          </a:p>
        </p:txBody>
      </p:sp>
      <p:sp>
        <p:nvSpPr>
          <p:cNvPr id="4" name="フッター プレースホルダー 3"/>
          <p:cNvSpPr>
            <a:spLocks noGrp="1"/>
          </p:cNvSpPr>
          <p:nvPr>
            <p:ph type="ftr" sz="quarter" idx="2"/>
          </p:nvPr>
        </p:nvSpPr>
        <p:spPr>
          <a:xfrm>
            <a:off x="1" y="9429750"/>
            <a:ext cx="2946400" cy="496888"/>
          </a:xfrm>
          <a:prstGeom prst="rect">
            <a:avLst/>
          </a:prstGeom>
        </p:spPr>
        <p:txBody>
          <a:bodyPr vert="horz" lIns="91431" tIns="45715" rIns="91431"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88" y="9429750"/>
            <a:ext cx="2946400" cy="496888"/>
          </a:xfrm>
          <a:prstGeom prst="rect">
            <a:avLst/>
          </a:prstGeom>
        </p:spPr>
        <p:txBody>
          <a:bodyPr vert="horz" lIns="91431" tIns="45715" rIns="91431" bIns="45715" rtlCol="0" anchor="b"/>
          <a:lstStyle>
            <a:lvl1pPr algn="r">
              <a:defRPr sz="1200"/>
            </a:lvl1pPr>
          </a:lstStyle>
          <a:p>
            <a:fld id="{41043041-1FA2-42DA-9E2C-F7EA028C2AE1}" type="slidenum">
              <a:rPr kumimoji="1" lang="ja-JP" altLang="en-US" smtClean="0"/>
              <a:t>‹#›</a:t>
            </a:fld>
            <a:endParaRPr kumimoji="1" lang="ja-JP" altLang="en-US"/>
          </a:p>
        </p:txBody>
      </p:sp>
    </p:spTree>
    <p:extLst>
      <p:ext uri="{BB962C8B-B14F-4D97-AF65-F5344CB8AC3E}">
        <p14:creationId xmlns:p14="http://schemas.microsoft.com/office/powerpoint/2010/main" val="109170691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5448" cy="497838"/>
          </a:xfrm>
          <a:prstGeom prst="rect">
            <a:avLst/>
          </a:prstGeom>
        </p:spPr>
        <p:txBody>
          <a:bodyPr vert="horz" lIns="91291" tIns="45644" rIns="91291" bIns="4564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0644" y="2"/>
            <a:ext cx="2945448" cy="497838"/>
          </a:xfrm>
          <a:prstGeom prst="rect">
            <a:avLst/>
          </a:prstGeom>
        </p:spPr>
        <p:txBody>
          <a:bodyPr vert="horz" lIns="91291" tIns="45644" rIns="91291" bIns="45644" rtlCol="0"/>
          <a:lstStyle>
            <a:lvl1pPr algn="r">
              <a:defRPr sz="1200"/>
            </a:lvl1pPr>
          </a:lstStyle>
          <a:p>
            <a:fld id="{0B6657B8-E644-45D7-AC3B-2F383833DA47}" type="datetimeFigureOut">
              <a:rPr kumimoji="1" lang="ja-JP" altLang="en-US" smtClean="0"/>
              <a:t>2023/1/31</a:t>
            </a:fld>
            <a:endParaRPr kumimoji="1" lang="ja-JP" altLang="en-US" dirty="0"/>
          </a:p>
        </p:txBody>
      </p:sp>
      <p:sp>
        <p:nvSpPr>
          <p:cNvPr id="4" name="スライド イメージ プレースホルダー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291" tIns="45644" rIns="91291" bIns="45644" rtlCol="0" anchor="ctr"/>
          <a:lstStyle/>
          <a:p>
            <a:endParaRPr lang="ja-JP" altLang="en-US" dirty="0"/>
          </a:p>
        </p:txBody>
      </p:sp>
      <p:sp>
        <p:nvSpPr>
          <p:cNvPr id="5" name="ノート プレースホルダー 4"/>
          <p:cNvSpPr>
            <a:spLocks noGrp="1"/>
          </p:cNvSpPr>
          <p:nvPr>
            <p:ph type="body" sz="quarter" idx="3"/>
          </p:nvPr>
        </p:nvSpPr>
        <p:spPr>
          <a:xfrm>
            <a:off x="680085" y="4777030"/>
            <a:ext cx="5437506" cy="3908187"/>
          </a:xfrm>
          <a:prstGeom prst="rect">
            <a:avLst/>
          </a:prstGeom>
        </p:spPr>
        <p:txBody>
          <a:bodyPr vert="horz" lIns="91291" tIns="45644" rIns="91291" bIns="456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801"/>
            <a:ext cx="2945448" cy="497838"/>
          </a:xfrm>
          <a:prstGeom prst="rect">
            <a:avLst/>
          </a:prstGeom>
        </p:spPr>
        <p:txBody>
          <a:bodyPr vert="horz" lIns="91291" tIns="45644" rIns="91291" bIns="4564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0644" y="9428801"/>
            <a:ext cx="2945448" cy="497838"/>
          </a:xfrm>
          <a:prstGeom prst="rect">
            <a:avLst/>
          </a:prstGeom>
        </p:spPr>
        <p:txBody>
          <a:bodyPr vert="horz" lIns="91291" tIns="45644" rIns="91291" bIns="45644" rtlCol="0" anchor="b"/>
          <a:lstStyle>
            <a:lvl1pPr algn="r">
              <a:defRPr sz="1200"/>
            </a:lvl1pPr>
          </a:lstStyle>
          <a:p>
            <a:fld id="{7DB277C6-1140-464F-8331-8AB7FC8DCBED}" type="slidenum">
              <a:rPr kumimoji="1" lang="ja-JP" altLang="en-US" smtClean="0"/>
              <a:t>‹#›</a:t>
            </a:fld>
            <a:endParaRPr kumimoji="1" lang="ja-JP" altLang="en-US" dirty="0"/>
          </a:p>
        </p:txBody>
      </p:sp>
    </p:spTree>
    <p:extLst>
      <p:ext uri="{BB962C8B-B14F-4D97-AF65-F5344CB8AC3E}">
        <p14:creationId xmlns:p14="http://schemas.microsoft.com/office/powerpoint/2010/main" val="226310861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923249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F77BF7-D983-4B0B-A447-823C7F26FED3}" type="datetime1">
              <a:rPr kumimoji="1" lang="ja-JP" altLang="en-US" smtClean="0"/>
              <a:t>2023/1/31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02B41CF-E9F2-4AFC-92E4-F20015DAADCA}" type="slidenum">
              <a:rPr kumimoji="1" lang="ja-JP" altLang="en-US" smtClean="0"/>
              <a:t>‹#›</a:t>
            </a:fld>
            <a:endParaRPr kumimoji="1" lang="ja-JP" altLang="en-US" dirty="0"/>
          </a:p>
        </p:txBody>
      </p:sp>
    </p:spTree>
    <p:extLst>
      <p:ext uri="{BB962C8B-B14F-4D97-AF65-F5344CB8AC3E}">
        <p14:creationId xmlns:p14="http://schemas.microsoft.com/office/powerpoint/2010/main" val="1517577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DCFF7AC-899B-4D61-AAEE-EA9247FBCBC6}" type="datetime1">
              <a:rPr kumimoji="1" lang="ja-JP" altLang="en-US" smtClean="0"/>
              <a:t>2023/1/31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02B41CF-E9F2-4AFC-92E4-F20015DAADCA}" type="slidenum">
              <a:rPr kumimoji="1" lang="ja-JP" altLang="en-US" smtClean="0"/>
              <a:t>‹#›</a:t>
            </a:fld>
            <a:endParaRPr kumimoji="1" lang="ja-JP" altLang="en-US" dirty="0"/>
          </a:p>
        </p:txBody>
      </p:sp>
    </p:spTree>
    <p:extLst>
      <p:ext uri="{BB962C8B-B14F-4D97-AF65-F5344CB8AC3E}">
        <p14:creationId xmlns:p14="http://schemas.microsoft.com/office/powerpoint/2010/main" val="3926550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371FDC2-290F-45D5-9E20-FE215EFA1E7B}" type="datetime1">
              <a:rPr kumimoji="1" lang="ja-JP" altLang="en-US" smtClean="0"/>
              <a:t>2023/1/31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02B41CF-E9F2-4AFC-92E4-F20015DAADCA}" type="slidenum">
              <a:rPr kumimoji="1" lang="ja-JP" altLang="en-US" smtClean="0"/>
              <a:t>‹#›</a:t>
            </a:fld>
            <a:endParaRPr kumimoji="1" lang="ja-JP" altLang="en-US" dirty="0"/>
          </a:p>
        </p:txBody>
      </p:sp>
    </p:spTree>
    <p:extLst>
      <p:ext uri="{BB962C8B-B14F-4D97-AF65-F5344CB8AC3E}">
        <p14:creationId xmlns:p14="http://schemas.microsoft.com/office/powerpoint/2010/main" val="684086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BDA9BA7-8F0C-4773-B0EA-FC516BF0B158}" type="datetime1">
              <a:rPr kumimoji="1" lang="ja-JP" altLang="en-US" smtClean="0"/>
              <a:t>2023/1/31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02B41CF-E9F2-4AFC-92E4-F20015DAADCA}" type="slidenum">
              <a:rPr kumimoji="1" lang="ja-JP" altLang="en-US" smtClean="0"/>
              <a:t>‹#›</a:t>
            </a:fld>
            <a:endParaRPr kumimoji="1" lang="ja-JP" altLang="en-US" dirty="0"/>
          </a:p>
        </p:txBody>
      </p:sp>
    </p:spTree>
    <p:extLst>
      <p:ext uri="{BB962C8B-B14F-4D97-AF65-F5344CB8AC3E}">
        <p14:creationId xmlns:p14="http://schemas.microsoft.com/office/powerpoint/2010/main" val="361284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4825303-E343-447F-8A4F-1F399F797DBB}" type="datetime1">
              <a:rPr kumimoji="1" lang="ja-JP" altLang="en-US" smtClean="0"/>
              <a:t>2023/1/31</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02B41CF-E9F2-4AFC-92E4-F20015DAADCA}" type="slidenum">
              <a:rPr kumimoji="1" lang="ja-JP" altLang="en-US" smtClean="0"/>
              <a:t>‹#›</a:t>
            </a:fld>
            <a:endParaRPr kumimoji="1" lang="ja-JP" altLang="en-US" dirty="0"/>
          </a:p>
        </p:txBody>
      </p:sp>
    </p:spTree>
    <p:extLst>
      <p:ext uri="{BB962C8B-B14F-4D97-AF65-F5344CB8AC3E}">
        <p14:creationId xmlns:p14="http://schemas.microsoft.com/office/powerpoint/2010/main" val="3402109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9F23A07-CF7F-4989-93AB-99BB98EEE0F5}" type="datetime1">
              <a:rPr kumimoji="1" lang="ja-JP" altLang="en-US" smtClean="0"/>
              <a:t>2023/1/31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02B41CF-E9F2-4AFC-92E4-F20015DAADCA}" type="slidenum">
              <a:rPr kumimoji="1" lang="ja-JP" altLang="en-US" smtClean="0"/>
              <a:t>‹#›</a:t>
            </a:fld>
            <a:endParaRPr kumimoji="1" lang="ja-JP" altLang="en-US" dirty="0"/>
          </a:p>
        </p:txBody>
      </p:sp>
    </p:spTree>
    <p:extLst>
      <p:ext uri="{BB962C8B-B14F-4D97-AF65-F5344CB8AC3E}">
        <p14:creationId xmlns:p14="http://schemas.microsoft.com/office/powerpoint/2010/main" val="3854959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14A5996-6E67-48C2-8C21-9665AB15792A}" type="datetime1">
              <a:rPr kumimoji="1" lang="ja-JP" altLang="en-US" smtClean="0"/>
              <a:t>2023/1/31</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D02B41CF-E9F2-4AFC-92E4-F20015DAADCA}" type="slidenum">
              <a:rPr kumimoji="1" lang="ja-JP" altLang="en-US" smtClean="0"/>
              <a:t>‹#›</a:t>
            </a:fld>
            <a:endParaRPr kumimoji="1" lang="ja-JP" altLang="en-US" dirty="0"/>
          </a:p>
        </p:txBody>
      </p:sp>
    </p:spTree>
    <p:extLst>
      <p:ext uri="{BB962C8B-B14F-4D97-AF65-F5344CB8AC3E}">
        <p14:creationId xmlns:p14="http://schemas.microsoft.com/office/powerpoint/2010/main" val="69386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1171AE-29FD-4EF4-89A7-4733C642D070}" type="datetime1">
              <a:rPr kumimoji="1" lang="ja-JP" altLang="en-US" smtClean="0"/>
              <a:t>2023/1/31</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D02B41CF-E9F2-4AFC-92E4-F20015DAADCA}" type="slidenum">
              <a:rPr kumimoji="1" lang="ja-JP" altLang="en-US" smtClean="0"/>
              <a:t>‹#›</a:t>
            </a:fld>
            <a:endParaRPr kumimoji="1" lang="ja-JP" altLang="en-US" dirty="0"/>
          </a:p>
        </p:txBody>
      </p:sp>
    </p:spTree>
    <p:extLst>
      <p:ext uri="{BB962C8B-B14F-4D97-AF65-F5344CB8AC3E}">
        <p14:creationId xmlns:p14="http://schemas.microsoft.com/office/powerpoint/2010/main" val="3381437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B4A7DF-E6AA-4226-BD23-052105BEEDC1}" type="datetime1">
              <a:rPr kumimoji="1" lang="ja-JP" altLang="en-US" smtClean="0"/>
              <a:t>2023/1/31</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D02B41CF-E9F2-4AFC-92E4-F20015DAADCA}" type="slidenum">
              <a:rPr kumimoji="1" lang="ja-JP" altLang="en-US" smtClean="0"/>
              <a:t>‹#›</a:t>
            </a:fld>
            <a:endParaRPr kumimoji="1" lang="ja-JP" altLang="en-US" dirty="0"/>
          </a:p>
        </p:txBody>
      </p:sp>
    </p:spTree>
    <p:extLst>
      <p:ext uri="{BB962C8B-B14F-4D97-AF65-F5344CB8AC3E}">
        <p14:creationId xmlns:p14="http://schemas.microsoft.com/office/powerpoint/2010/main" val="4086896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F4B144-0BDD-4CD7-9299-8FAF0927FB74}" type="datetime1">
              <a:rPr kumimoji="1" lang="ja-JP" altLang="en-US" smtClean="0"/>
              <a:t>2023/1/31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02B41CF-E9F2-4AFC-92E4-F20015DAADCA}" type="slidenum">
              <a:rPr kumimoji="1" lang="ja-JP" altLang="en-US" smtClean="0"/>
              <a:t>‹#›</a:t>
            </a:fld>
            <a:endParaRPr kumimoji="1" lang="ja-JP" altLang="en-US" dirty="0"/>
          </a:p>
        </p:txBody>
      </p:sp>
    </p:spTree>
    <p:extLst>
      <p:ext uri="{BB962C8B-B14F-4D97-AF65-F5344CB8AC3E}">
        <p14:creationId xmlns:p14="http://schemas.microsoft.com/office/powerpoint/2010/main" val="1138774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F2C287-E52F-4033-B0C2-FB7D05556DFA}" type="datetime1">
              <a:rPr kumimoji="1" lang="ja-JP" altLang="en-US" smtClean="0"/>
              <a:t>2023/1/31</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02B41CF-E9F2-4AFC-92E4-F20015DAADCA}" type="slidenum">
              <a:rPr kumimoji="1" lang="ja-JP" altLang="en-US" smtClean="0"/>
              <a:t>‹#›</a:t>
            </a:fld>
            <a:endParaRPr kumimoji="1" lang="ja-JP" altLang="en-US" dirty="0"/>
          </a:p>
        </p:txBody>
      </p:sp>
    </p:spTree>
    <p:extLst>
      <p:ext uri="{BB962C8B-B14F-4D97-AF65-F5344CB8AC3E}">
        <p14:creationId xmlns:p14="http://schemas.microsoft.com/office/powerpoint/2010/main" val="474288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1937DD-C331-463D-A627-C39D320BDD38}" type="datetime1">
              <a:rPr kumimoji="1" lang="ja-JP" altLang="en-US" smtClean="0"/>
              <a:t>2023/1/31</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B41CF-E9F2-4AFC-92E4-F20015DAADCA}" type="slidenum">
              <a:rPr kumimoji="1" lang="ja-JP" altLang="en-US" smtClean="0"/>
              <a:t>‹#›</a:t>
            </a:fld>
            <a:endParaRPr kumimoji="1" lang="ja-JP" altLang="en-US" dirty="0"/>
          </a:p>
        </p:txBody>
      </p:sp>
    </p:spTree>
    <p:extLst>
      <p:ext uri="{BB962C8B-B14F-4D97-AF65-F5344CB8AC3E}">
        <p14:creationId xmlns:p14="http://schemas.microsoft.com/office/powerpoint/2010/main" val="3493379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677D4518-9EA9-562C-5FBF-BC45392E81B4}"/>
              </a:ext>
            </a:extLst>
          </p:cNvPr>
          <p:cNvSpPr txBox="1">
            <a:spLocks/>
          </p:cNvSpPr>
          <p:nvPr/>
        </p:nvSpPr>
        <p:spPr>
          <a:xfrm>
            <a:off x="-12506" y="-1096"/>
            <a:ext cx="9144000" cy="590795"/>
          </a:xfrm>
          <a:prstGeom prst="rect">
            <a:avLst/>
          </a:prstGeom>
          <a:solidFill>
            <a:srgbClr val="0070C0"/>
          </a:solidFill>
        </p:spPr>
        <p:txBody>
          <a:bodyPr vert="horz" lIns="91440" tIns="45720" rIns="91440" bIns="45720" rtlCol="0" anchor="ctr" anchorCtr="0">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800" b="1" dirty="0" smtClean="0">
                <a:solidFill>
                  <a:schemeClr val="bg1"/>
                </a:solidFill>
                <a:latin typeface="HG丸ｺﾞｼｯｸM-PRO" panose="020F0600000000000000" pitchFamily="50" charset="-128"/>
                <a:ea typeface="HG丸ｺﾞｼｯｸM-PRO" panose="020F0600000000000000" pitchFamily="50" charset="-128"/>
              </a:rPr>
              <a:t>大阪</a:t>
            </a:r>
            <a:r>
              <a:rPr lang="ja-JP" altLang="en-US" sz="1800" b="1" dirty="0">
                <a:solidFill>
                  <a:schemeClr val="bg1"/>
                </a:solidFill>
                <a:latin typeface="HG丸ｺﾞｼｯｸM-PRO" panose="020F0600000000000000" pitchFamily="50" charset="-128"/>
                <a:ea typeface="HG丸ｺﾞｼｯｸM-PRO" panose="020F0600000000000000" pitchFamily="50" charset="-128"/>
              </a:rPr>
              <a:t>公立大学運営費交付</a:t>
            </a:r>
            <a:r>
              <a:rPr lang="ja-JP" altLang="en-US" sz="1800" b="1" dirty="0" smtClean="0">
                <a:solidFill>
                  <a:schemeClr val="bg1"/>
                </a:solidFill>
                <a:latin typeface="HG丸ｺﾞｼｯｸM-PRO" panose="020F0600000000000000" pitchFamily="50" charset="-128"/>
                <a:ea typeface="HG丸ｺﾞｼｯｸM-PRO" panose="020F0600000000000000" pitchFamily="50" charset="-128"/>
              </a:rPr>
              <a:t>金について</a:t>
            </a:r>
            <a:endParaRPr lang="en-US" altLang="ja-JP" sz="1800" b="1" dirty="0">
              <a:solidFill>
                <a:schemeClr val="bg1"/>
              </a:solidFill>
              <a:latin typeface="HG丸ｺﾞｼｯｸM-PRO" panose="020F0600000000000000" pitchFamily="50" charset="-128"/>
              <a:ea typeface="HG丸ｺﾞｼｯｸM-PRO" panose="020F0600000000000000" pitchFamily="50" charset="-128"/>
            </a:endParaRPr>
          </a:p>
          <a:p>
            <a:r>
              <a:rPr lang="en-US" altLang="zh-TW" sz="1600" b="1" dirty="0" smtClean="0">
                <a:solidFill>
                  <a:schemeClr val="bg1"/>
                </a:solidFill>
                <a:latin typeface="HG丸ｺﾞｼｯｸM-PRO" panose="020F0600000000000000" pitchFamily="50" charset="-128"/>
                <a:ea typeface="HG丸ｺﾞｼｯｸM-PRO" panose="020F0600000000000000" pitchFamily="50" charset="-128"/>
              </a:rPr>
              <a:t>〔</a:t>
            </a:r>
            <a:r>
              <a:rPr lang="zh-TW" altLang="en-US" sz="1600" b="1" dirty="0">
                <a:solidFill>
                  <a:schemeClr val="bg1"/>
                </a:solidFill>
                <a:latin typeface="HG丸ｺﾞｼｯｸM-PRO" panose="020F0600000000000000" pitchFamily="50" charset="-128"/>
                <a:ea typeface="HG丸ｺﾞｼｯｸM-PRO" panose="020F0600000000000000" pitchFamily="50" charset="-128"/>
              </a:rPr>
              <a:t>教務関連対応業務 人件費</a:t>
            </a:r>
            <a:r>
              <a:rPr lang="en-US" altLang="zh-TW" sz="1600" b="1" dirty="0">
                <a:solidFill>
                  <a:schemeClr val="bg1"/>
                </a:solidFill>
                <a:latin typeface="HG丸ｺﾞｼｯｸM-PRO" panose="020F0600000000000000" pitchFamily="50" charset="-128"/>
                <a:ea typeface="HG丸ｺﾞｼｯｸM-PRO" panose="020F0600000000000000" pitchFamily="50" charset="-128"/>
              </a:rPr>
              <a:t>〕</a:t>
            </a:r>
            <a:endParaRPr lang="ja-JP" altLang="en-US" sz="10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7017576" y="30713"/>
            <a:ext cx="1992260" cy="52820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当初予算要求額：</a:t>
            </a:r>
            <a:r>
              <a:rPr kumimoji="1" lang="en-US" altLang="ja-JP" sz="900" dirty="0">
                <a:solidFill>
                  <a:schemeClr val="tx1"/>
                </a:solidFill>
                <a:latin typeface="Meiryo UI" panose="020B0604030504040204" pitchFamily="50" charset="-128"/>
                <a:ea typeface="Meiryo UI" panose="020B0604030504040204" pitchFamily="50" charset="-128"/>
              </a:rPr>
              <a:t>124,405</a:t>
            </a:r>
            <a:r>
              <a:rPr kumimoji="1" lang="ja-JP" altLang="en-US" sz="900" dirty="0">
                <a:solidFill>
                  <a:schemeClr val="tx1"/>
                </a:solidFill>
                <a:latin typeface="Meiryo UI" panose="020B0604030504040204" pitchFamily="50" charset="-128"/>
                <a:ea typeface="Meiryo UI" panose="020B0604030504040204" pitchFamily="50" charset="-128"/>
              </a:rPr>
              <a:t>千円</a:t>
            </a:r>
            <a:r>
              <a:rPr kumimoji="1" lang="en-US" altLang="ja-JP" sz="900" dirty="0">
                <a:solidFill>
                  <a:schemeClr val="tx1"/>
                </a:solidFill>
                <a:latin typeface="Meiryo UI" panose="020B0604030504040204" pitchFamily="50" charset="-128"/>
                <a:ea typeface="Meiryo UI" panose="020B0604030504040204" pitchFamily="50" charset="-128"/>
              </a:rPr>
              <a:t>】</a:t>
            </a:r>
          </a:p>
          <a:p>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査定額　　　　　　：　　　　  </a:t>
            </a:r>
            <a:r>
              <a:rPr lang="en-US" altLang="ja-JP" sz="900" dirty="0">
                <a:solidFill>
                  <a:schemeClr val="tx1"/>
                </a:solidFill>
                <a:latin typeface="Meiryo UI" panose="020B0604030504040204" pitchFamily="50" charset="-128"/>
                <a:ea typeface="Meiryo UI" panose="020B0604030504040204" pitchFamily="50" charset="-128"/>
              </a:rPr>
              <a:t>0</a:t>
            </a:r>
            <a:r>
              <a:rPr lang="ja-JP" altLang="en-US" sz="900" dirty="0">
                <a:solidFill>
                  <a:schemeClr val="tx1"/>
                </a:solidFill>
                <a:latin typeface="Meiryo UI" panose="020B0604030504040204" pitchFamily="50" charset="-128"/>
                <a:ea typeface="Meiryo UI" panose="020B0604030504040204" pitchFamily="50" charset="-128"/>
              </a:rPr>
              <a:t>千円</a:t>
            </a:r>
            <a:r>
              <a:rPr lang="en-US" altLang="ja-JP" sz="900" dirty="0">
                <a:solidFill>
                  <a:schemeClr val="tx1"/>
                </a:solidFill>
                <a:latin typeface="Meiryo UI" panose="020B0604030504040204" pitchFamily="50" charset="-128"/>
                <a:ea typeface="Meiryo UI" panose="020B0604030504040204" pitchFamily="50" charset="-128"/>
              </a:rPr>
              <a:t>】</a:t>
            </a:r>
          </a:p>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知事復活要求額：</a:t>
            </a:r>
            <a:r>
              <a:rPr kumimoji="1" lang="en-US" altLang="ja-JP" sz="900" dirty="0">
                <a:solidFill>
                  <a:schemeClr val="tx1"/>
                </a:solidFill>
                <a:latin typeface="Meiryo UI" panose="020B0604030504040204" pitchFamily="50" charset="-128"/>
                <a:ea typeface="Meiryo UI" panose="020B0604030504040204" pitchFamily="50" charset="-128"/>
              </a:rPr>
              <a:t>125,398</a:t>
            </a:r>
            <a:r>
              <a:rPr kumimoji="1" lang="ja-JP" altLang="en-US" sz="900" dirty="0">
                <a:solidFill>
                  <a:schemeClr val="tx1"/>
                </a:solidFill>
                <a:latin typeface="Meiryo UI" panose="020B0604030504040204" pitchFamily="50" charset="-128"/>
                <a:ea typeface="Meiryo UI" panose="020B0604030504040204" pitchFamily="50" charset="-128"/>
              </a:rPr>
              <a:t>千円</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319102" y="1405822"/>
            <a:ext cx="8716133" cy="1361911"/>
          </a:xfrm>
          <a:prstGeom prst="rect">
            <a:avLst/>
          </a:prstGeom>
          <a:noFill/>
          <a:ln>
            <a:noFill/>
          </a:ln>
        </p:spPr>
        <p:txBody>
          <a:bodyPr wrap="square" rtlCol="0">
            <a:spAutoFit/>
          </a:bodyPr>
          <a:lstStyle/>
          <a:p>
            <a:pPr marL="82550" lvl="0" indent="-82550"/>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 運営費</a:t>
            </a:r>
            <a:r>
              <a:rPr lang="ja-JP" altLang="en-US" sz="1300" dirty="0">
                <a:solidFill>
                  <a:prstClr val="black"/>
                </a:solidFill>
                <a:latin typeface="HG丸ｺﾞｼｯｸM-PRO" panose="020F0600000000000000" pitchFamily="50" charset="-128"/>
                <a:ea typeface="HG丸ｺﾞｼｯｸM-PRO" panose="020F0600000000000000" pitchFamily="50" charset="-128"/>
              </a:rPr>
              <a:t>交付金の増加抑制を図る</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とともに</a:t>
            </a:r>
            <a:r>
              <a:rPr lang="ja-JP" altLang="en-US" sz="1300" dirty="0">
                <a:solidFill>
                  <a:prstClr val="black"/>
                </a:solidFill>
                <a:latin typeface="HG丸ｺﾞｼｯｸM-PRO" panose="020F0600000000000000" pitchFamily="50" charset="-128"/>
                <a:ea typeface="HG丸ｺﾞｼｯｸM-PRO" panose="020F0600000000000000" pitchFamily="50" charset="-128"/>
              </a:rPr>
              <a:t>、法人の柔軟な</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人員マネジメント</a:t>
            </a:r>
            <a:r>
              <a:rPr lang="ja-JP" altLang="en-US" sz="1300" dirty="0">
                <a:solidFill>
                  <a:prstClr val="black"/>
                </a:solidFill>
                <a:latin typeface="HG丸ｺﾞｼｯｸM-PRO" panose="020F0600000000000000" pitchFamily="50" charset="-128"/>
                <a:ea typeface="HG丸ｺﾞｼｯｸM-PRO" panose="020F0600000000000000" pitchFamily="50" charset="-128"/>
              </a:rPr>
              <a:t>を促進し、持続的に法人が</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適切な</a:t>
            </a:r>
            <a:endParaRPr lang="en-US" altLang="ja-JP" sz="1300" dirty="0" smtClean="0">
              <a:solidFill>
                <a:prstClr val="black"/>
              </a:solidFill>
              <a:latin typeface="HG丸ｺﾞｼｯｸM-PRO" panose="020F0600000000000000" pitchFamily="50" charset="-128"/>
              <a:ea typeface="HG丸ｺﾞｼｯｸM-PRO" panose="020F0600000000000000" pitchFamily="50" charset="-128"/>
            </a:endParaRPr>
          </a:p>
          <a:p>
            <a:pPr marL="82550" lvl="0" indent="-82550"/>
            <a:r>
              <a:rPr lang="ja-JP" altLang="en-US" sz="1300" dirty="0">
                <a:solidFill>
                  <a:prstClr val="black"/>
                </a:solidFill>
                <a:latin typeface="HG丸ｺﾞｼｯｸM-PRO" panose="020F0600000000000000" pitchFamily="50" charset="-128"/>
                <a:ea typeface="HG丸ｺﾞｼｯｸM-PRO" panose="020F0600000000000000" pitchFamily="50" charset="-128"/>
              </a:rPr>
              <a:t>　</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 運営</a:t>
            </a:r>
            <a:r>
              <a:rPr lang="ja-JP" altLang="en-US" sz="1300" dirty="0">
                <a:solidFill>
                  <a:prstClr val="black"/>
                </a:solidFill>
                <a:latin typeface="HG丸ｺﾞｼｯｸM-PRO" panose="020F0600000000000000" pitchFamily="50" charset="-128"/>
                <a:ea typeface="HG丸ｺﾞｼｯｸM-PRO" panose="020F0600000000000000" pitchFamily="50" charset="-128"/>
              </a:rPr>
              <a:t>を行う</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ことが</a:t>
            </a:r>
            <a:r>
              <a:rPr lang="ja-JP" altLang="en-US" sz="1300" dirty="0">
                <a:solidFill>
                  <a:prstClr val="black"/>
                </a:solidFill>
                <a:latin typeface="HG丸ｺﾞｼｯｸM-PRO" panose="020F0600000000000000" pitchFamily="50" charset="-128"/>
                <a:ea typeface="HG丸ｺﾞｼｯｸM-PRO" panose="020F0600000000000000" pitchFamily="50" charset="-128"/>
              </a:rPr>
              <a:t>可能と</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なるよう、府市において協議のうえ、「持続可能な仕組み」（</a:t>
            </a:r>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）を構築。（</a:t>
            </a:r>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R3.12</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300" dirty="0" smtClean="0">
              <a:solidFill>
                <a:prstClr val="black"/>
              </a:solidFill>
              <a:latin typeface="HG丸ｺﾞｼｯｸM-PRO" panose="020F0600000000000000" pitchFamily="50" charset="-128"/>
              <a:ea typeface="HG丸ｺﾞｼｯｸM-PRO" panose="020F0600000000000000" pitchFamily="50" charset="-128"/>
            </a:endParaRPr>
          </a:p>
          <a:p>
            <a:pPr marL="82550" lvl="0" indent="-82550">
              <a:lnSpc>
                <a:spcPts val="300"/>
              </a:lnSpc>
            </a:pPr>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 </a:t>
            </a:r>
          </a:p>
          <a:p>
            <a:pPr marL="82550" lvl="0" indent="-82550"/>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 これにより、予算額の増減は、次期中期計画期間も含めた運営交付金の合計額の範囲内において認められること  </a:t>
            </a:r>
            <a:endParaRPr lang="en-US" altLang="ja-JP" sz="1300" dirty="0" smtClean="0">
              <a:solidFill>
                <a:prstClr val="black"/>
              </a:solidFill>
              <a:latin typeface="HG丸ｺﾞｼｯｸM-PRO" panose="020F0600000000000000" pitchFamily="50" charset="-128"/>
              <a:ea typeface="HG丸ｺﾞｼｯｸM-PRO" panose="020F0600000000000000" pitchFamily="50" charset="-128"/>
            </a:endParaRPr>
          </a:p>
          <a:p>
            <a:pPr marL="82550" lvl="0" indent="-82550"/>
            <a:r>
              <a:rPr lang="en-US" altLang="ja-JP" sz="1300" dirty="0">
                <a:solidFill>
                  <a:prstClr val="black"/>
                </a:solidFill>
                <a:latin typeface="HG丸ｺﾞｼｯｸM-PRO" panose="020F0600000000000000" pitchFamily="50" charset="-128"/>
                <a:ea typeface="HG丸ｺﾞｼｯｸM-PRO" panose="020F0600000000000000" pitchFamily="50" charset="-128"/>
              </a:rPr>
              <a:t> </a:t>
            </a:r>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となった。</a:t>
            </a:r>
            <a:endParaRPr lang="en-US" altLang="ja-JP" sz="1300" dirty="0" smtClean="0">
              <a:solidFill>
                <a:prstClr val="black"/>
              </a:solidFill>
              <a:latin typeface="HG丸ｺﾞｼｯｸM-PRO" panose="020F0600000000000000" pitchFamily="50" charset="-128"/>
              <a:ea typeface="HG丸ｺﾞｼｯｸM-PRO" panose="020F0600000000000000" pitchFamily="50" charset="-128"/>
            </a:endParaRPr>
          </a:p>
          <a:p>
            <a:pPr marL="82550" lvl="0" indent="-82550"/>
            <a:endParaRPr lang="en-US" altLang="ja-JP" sz="14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marL="82550" lvl="0" indent="-82550"/>
            <a:endParaRPr lang="en-US" altLang="ja-JP" sz="14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52" name="テキスト ボックス 51"/>
          <p:cNvSpPr txBox="1"/>
          <p:nvPr/>
        </p:nvSpPr>
        <p:spPr>
          <a:xfrm>
            <a:off x="525104" y="5294356"/>
            <a:ext cx="8365087" cy="669414"/>
          </a:xfrm>
          <a:prstGeom prst="rect">
            <a:avLst/>
          </a:prstGeom>
          <a:noFill/>
          <a:ln>
            <a:solidFill>
              <a:schemeClr val="accent1">
                <a:shade val="50000"/>
              </a:schemeClr>
            </a:solidFill>
          </a:ln>
        </p:spPr>
        <p:txBody>
          <a:bodyPr wrap="square" rtlCol="0">
            <a:spAutoFit/>
          </a:bodyPr>
          <a:lstStyle/>
          <a:p>
            <a:pPr marL="82550" lvl="0" indent="-82550">
              <a:lnSpc>
                <a:spcPts val="1500"/>
              </a:lnSpc>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履修</a:t>
            </a:r>
            <a:r>
              <a:rPr lang="ja-JP" altLang="en-US" sz="1400" dirty="0">
                <a:solidFill>
                  <a:prstClr val="black"/>
                </a:solidFill>
                <a:latin typeface="HG丸ｺﾞｼｯｸM-PRO" panose="020F0600000000000000" pitchFamily="50" charset="-128"/>
                <a:ea typeface="HG丸ｺﾞｼｯｸM-PRO" panose="020F0600000000000000" pitchFamily="50" charset="-128"/>
              </a:rPr>
              <a:t>科目</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登録や授業</a:t>
            </a:r>
            <a:r>
              <a:rPr lang="ja-JP" altLang="en-US" sz="1400" dirty="0">
                <a:solidFill>
                  <a:prstClr val="black"/>
                </a:solidFill>
                <a:latin typeface="HG丸ｺﾞｼｯｸM-PRO" panose="020F0600000000000000" pitchFamily="50" charset="-128"/>
                <a:ea typeface="HG丸ｺﾞｼｯｸM-PRO" panose="020F0600000000000000" pitchFamily="50" charset="-128"/>
              </a:rPr>
              <a:t>運営支援、定期試験運営</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など、教育</a:t>
            </a:r>
            <a:r>
              <a:rPr lang="ja-JP" altLang="en-US" sz="1400" dirty="0">
                <a:solidFill>
                  <a:prstClr val="black"/>
                </a:solidFill>
                <a:latin typeface="HG丸ｺﾞｼｯｸM-PRO" panose="020F0600000000000000" pitchFamily="50" charset="-128"/>
                <a:ea typeface="HG丸ｺﾞｼｯｸM-PRO" panose="020F0600000000000000" pitchFamily="50" charset="-128"/>
              </a:rPr>
              <a:t>活動に必要な</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業務に従事する人員について、</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endParaRPr>
          </a:p>
          <a:p>
            <a:pPr marL="82550" lvl="0" indent="-82550">
              <a:lnSpc>
                <a:spcPts val="1500"/>
              </a:lnSpc>
            </a:pP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 ◆令和４年度は、法人の経営努力</a:t>
            </a:r>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物件費の縮減など</a:t>
            </a:r>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により、令和３年度予算</a:t>
            </a:r>
            <a:r>
              <a:rPr lang="ja-JP" altLang="en-US" sz="1300" dirty="0">
                <a:solidFill>
                  <a:prstClr val="black"/>
                </a:solidFill>
                <a:latin typeface="HG丸ｺﾞｼｯｸM-PRO" panose="020F0600000000000000" pitchFamily="50" charset="-128"/>
                <a:ea typeface="HG丸ｺﾞｼｯｸM-PRO" panose="020F0600000000000000" pitchFamily="50" charset="-128"/>
              </a:rPr>
              <a:t>水準（人員ベース）</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内で</a:t>
            </a:r>
            <a:r>
              <a:rPr lang="ja-JP" altLang="en-US" sz="1300" dirty="0">
                <a:solidFill>
                  <a:prstClr val="black"/>
                </a:solidFill>
                <a:latin typeface="HG丸ｺﾞｼｯｸM-PRO" panose="020F0600000000000000" pitchFamily="50" charset="-128"/>
                <a:ea typeface="HG丸ｺﾞｼｯｸM-PRO" panose="020F0600000000000000" pitchFamily="50" charset="-128"/>
              </a:rPr>
              <a:t>対応</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a:t>
            </a:r>
          </a:p>
          <a:p>
            <a:pPr marL="82550" lvl="0" indent="-82550">
              <a:lnSpc>
                <a:spcPts val="1500"/>
              </a:lnSpc>
            </a:pP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300" dirty="0">
                <a:solidFill>
                  <a:prstClr val="black"/>
                </a:solidFill>
                <a:latin typeface="HG丸ｺﾞｼｯｸM-PRO" panose="020F0600000000000000" pitchFamily="50" charset="-128"/>
                <a:ea typeface="HG丸ｺﾞｼｯｸM-PRO" panose="020F0600000000000000" pitchFamily="50" charset="-128"/>
              </a:rPr>
              <a:t>◆</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令和</a:t>
            </a:r>
            <a:r>
              <a:rPr lang="ja-JP" altLang="en-US" sz="1300" dirty="0">
                <a:solidFill>
                  <a:prstClr val="black"/>
                </a:solidFill>
                <a:latin typeface="HG丸ｺﾞｼｯｸM-PRO" panose="020F0600000000000000" pitchFamily="50" charset="-128"/>
                <a:ea typeface="HG丸ｺﾞｼｯｸM-PRO" panose="020F0600000000000000" pitchFamily="50" charset="-128"/>
              </a:rPr>
              <a:t>５</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年度は、物価高騰</a:t>
            </a:r>
            <a:r>
              <a:rPr lang="ja-JP" altLang="en-US" sz="1300" dirty="0">
                <a:solidFill>
                  <a:prstClr val="black"/>
                </a:solidFill>
                <a:latin typeface="HG丸ｺﾞｼｯｸM-PRO" panose="020F0600000000000000" pitchFamily="50" charset="-128"/>
                <a:ea typeface="HG丸ｺﾞｼｯｸM-PRO" panose="020F0600000000000000" pitchFamily="50" charset="-128"/>
              </a:rPr>
              <a:t>等</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の影響により経費が増嵩しており、経営努力だけで対応することが困難な状況。</a:t>
            </a:r>
            <a:endParaRPr kumimoji="1" lang="en-US" altLang="ja-JP" sz="1300" b="1" u="sng" dirty="0">
              <a:latin typeface="HG丸ｺﾞｼｯｸM-PRO" panose="020F0600000000000000" pitchFamily="50" charset="-128"/>
              <a:ea typeface="HG丸ｺﾞｼｯｸM-PRO" panose="020F0600000000000000" pitchFamily="50" charset="-128"/>
            </a:endParaRPr>
          </a:p>
        </p:txBody>
      </p:sp>
      <p:sp>
        <p:nvSpPr>
          <p:cNvPr id="59" name="テキスト ボックス 58"/>
          <p:cNvSpPr txBox="1"/>
          <p:nvPr/>
        </p:nvSpPr>
        <p:spPr>
          <a:xfrm>
            <a:off x="539178" y="6195147"/>
            <a:ext cx="8345993" cy="523220"/>
          </a:xfrm>
          <a:prstGeom prst="rect">
            <a:avLst/>
          </a:prstGeom>
          <a:noFill/>
          <a:ln w="25400" cmpd="thickThin">
            <a:solidFill>
              <a:schemeClr val="accent1">
                <a:shade val="50000"/>
              </a:schemeClr>
            </a:solidFill>
          </a:ln>
        </p:spPr>
        <p:txBody>
          <a:bodyPr wrap="square" rtlCol="0">
            <a:spAutoFit/>
          </a:bodyPr>
          <a:lstStyle/>
          <a:p>
            <a:pPr marL="285750" lvl="0" indent="-285750">
              <a:buFont typeface="Wingdings" panose="05000000000000000000" pitchFamily="2" charset="2"/>
              <a:buChar char="Ø"/>
            </a:pPr>
            <a:r>
              <a:rPr lang="ja-JP" altLang="en-US" sz="1400" b="1" dirty="0" smtClean="0">
                <a:solidFill>
                  <a:prstClr val="black"/>
                </a:solidFill>
                <a:latin typeface="HG丸ｺﾞｼｯｸM-PRO" panose="020F0600000000000000" pitchFamily="50" charset="-128"/>
                <a:ea typeface="HG丸ｺﾞｼｯｸM-PRO" panose="020F0600000000000000" pitchFamily="50" charset="-128"/>
              </a:rPr>
              <a:t>３大学併存期間中の教務</a:t>
            </a:r>
            <a:r>
              <a:rPr lang="ja-JP" altLang="en-US" sz="1400" b="1" dirty="0">
                <a:solidFill>
                  <a:prstClr val="black"/>
                </a:solidFill>
                <a:latin typeface="HG丸ｺﾞｼｯｸM-PRO" panose="020F0600000000000000" pitchFamily="50" charset="-128"/>
                <a:ea typeface="HG丸ｺﾞｼｯｸM-PRO" panose="020F0600000000000000" pitchFamily="50" charset="-128"/>
              </a:rPr>
              <a:t>関連</a:t>
            </a:r>
            <a:r>
              <a:rPr lang="ja-JP" altLang="en-US" sz="1400" b="1" dirty="0" smtClean="0">
                <a:solidFill>
                  <a:prstClr val="black"/>
                </a:solidFill>
                <a:latin typeface="HG丸ｺﾞｼｯｸM-PRO" panose="020F0600000000000000" pitchFamily="50" charset="-128"/>
                <a:ea typeface="HG丸ｺﾞｼｯｸM-PRO" panose="020F0600000000000000" pitchFamily="50" charset="-128"/>
              </a:rPr>
              <a:t>業務に対応する</a:t>
            </a:r>
            <a:r>
              <a:rPr lang="ja-JP" altLang="en-US" sz="1400" b="1" dirty="0">
                <a:solidFill>
                  <a:prstClr val="black"/>
                </a:solidFill>
                <a:latin typeface="HG丸ｺﾞｼｯｸM-PRO" panose="020F0600000000000000" pitchFamily="50" charset="-128"/>
                <a:ea typeface="HG丸ｺﾞｼｯｸM-PRO" panose="020F0600000000000000" pitchFamily="50" charset="-128"/>
              </a:rPr>
              <a:t>ため、</a:t>
            </a:r>
            <a:r>
              <a:rPr lang="ja-JP" altLang="en-US" sz="1400" b="1"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400" b="1" dirty="0">
                <a:solidFill>
                  <a:prstClr val="black"/>
                </a:solidFill>
                <a:latin typeface="HG丸ｺﾞｼｯｸM-PRO" panose="020F0600000000000000" pitchFamily="50" charset="-128"/>
                <a:ea typeface="HG丸ｺﾞｼｯｸM-PRO" panose="020F0600000000000000" pitchFamily="50" charset="-128"/>
              </a:rPr>
              <a:t>持続可能な仕組み」を活用</a:t>
            </a:r>
            <a:r>
              <a:rPr lang="ja-JP" altLang="en-US" sz="1400" b="1" dirty="0" smtClean="0">
                <a:solidFill>
                  <a:prstClr val="black"/>
                </a:solidFill>
                <a:latin typeface="HG丸ｺﾞｼｯｸM-PRO" panose="020F0600000000000000" pitchFamily="50" charset="-128"/>
                <a:ea typeface="HG丸ｺﾞｼｯｸM-PRO" panose="020F0600000000000000" pitchFamily="50" charset="-128"/>
              </a:rPr>
              <a:t>した柔軟な人員マネジメントの実施により、安心できる教育環境の提供と健全な法人運営の両立を実現する。</a:t>
            </a:r>
            <a:endParaRPr kumimoji="1" lang="en-US" altLang="ja-JP" sz="1400" b="1" u="sng" dirty="0">
              <a:latin typeface="HG丸ｺﾞｼｯｸM-PRO" panose="020F0600000000000000" pitchFamily="50" charset="-128"/>
              <a:ea typeface="HG丸ｺﾞｼｯｸM-PRO" panose="020F0600000000000000" pitchFamily="50" charset="-128"/>
            </a:endParaRPr>
          </a:p>
        </p:txBody>
      </p:sp>
      <p:sp>
        <p:nvSpPr>
          <p:cNvPr id="40" name="テキスト ボックス 39"/>
          <p:cNvSpPr txBox="1"/>
          <p:nvPr/>
        </p:nvSpPr>
        <p:spPr>
          <a:xfrm>
            <a:off x="324821" y="882495"/>
            <a:ext cx="8484150" cy="292388"/>
          </a:xfrm>
          <a:prstGeom prst="rect">
            <a:avLst/>
          </a:prstGeom>
          <a:noFill/>
          <a:ln>
            <a:noFill/>
          </a:ln>
        </p:spPr>
        <p:txBody>
          <a:bodyPr wrap="square" rtlCol="0">
            <a:spAutoFit/>
          </a:bodyPr>
          <a:lstStyle/>
          <a:p>
            <a:pPr lvl="0"/>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 ３大学併存期間中（</a:t>
            </a:r>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R7</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まで）の教務関連業務に従事する人員（</a:t>
            </a:r>
            <a:r>
              <a:rPr lang="en-US" altLang="ja-JP" sz="1300" dirty="0" smtClean="0">
                <a:solidFill>
                  <a:prstClr val="black"/>
                </a:solidFill>
                <a:latin typeface="HG丸ｺﾞｼｯｸM-PRO" panose="020F0600000000000000" pitchFamily="50" charset="-128"/>
                <a:ea typeface="HG丸ｺﾞｼｯｸM-PRO" panose="020F0600000000000000" pitchFamily="50" charset="-128"/>
              </a:rPr>
              <a:t>R5:29</a:t>
            </a:r>
            <a:r>
              <a:rPr lang="ja-JP" altLang="en-US" sz="1300" dirty="0" smtClean="0">
                <a:solidFill>
                  <a:prstClr val="black"/>
                </a:solidFill>
                <a:latin typeface="HG丸ｺﾞｼｯｸM-PRO" panose="020F0600000000000000" pitchFamily="50" charset="-128"/>
                <a:ea typeface="HG丸ｺﾞｼｯｸM-PRO" panose="020F0600000000000000" pitchFamily="50" charset="-128"/>
              </a:rPr>
              <a:t>名）にかかる所要額を要求するもの。</a:t>
            </a:r>
            <a:endParaRPr lang="en-US" altLang="ja-JP" sz="130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60" name="テキスト ボックス 59"/>
          <p:cNvSpPr txBox="1"/>
          <p:nvPr/>
        </p:nvSpPr>
        <p:spPr>
          <a:xfrm>
            <a:off x="744467" y="2304813"/>
            <a:ext cx="8064504" cy="371897"/>
          </a:xfrm>
          <a:prstGeom prst="rect">
            <a:avLst/>
          </a:prstGeom>
          <a:noFill/>
        </p:spPr>
        <p:txBody>
          <a:bodyPr wrap="square" rtlCol="0">
            <a:spAutoFit/>
          </a:bodyPr>
          <a:lstStyle/>
          <a:p>
            <a:pPr lvl="0"/>
            <a:r>
              <a:rPr lang="en-US" altLang="ja-JP" sz="9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900" dirty="0" smtClean="0">
                <a:solidFill>
                  <a:prstClr val="black"/>
                </a:solidFill>
                <a:latin typeface="HG丸ｺﾞｼｯｸM-PRO" panose="020F0600000000000000" pitchFamily="50" charset="-128"/>
                <a:ea typeface="HG丸ｺﾞｼｯｸM-PRO" panose="020F0600000000000000" pitchFamily="50" charset="-128"/>
              </a:rPr>
              <a:t>持続可能な仕組み</a:t>
            </a:r>
            <a:endParaRPr lang="en-US" altLang="ja-JP" sz="900" dirty="0" smtClean="0">
              <a:solidFill>
                <a:prstClr val="black"/>
              </a:solidFill>
              <a:latin typeface="HG丸ｺﾞｼｯｸM-PRO" panose="020F0600000000000000" pitchFamily="50" charset="-128"/>
              <a:ea typeface="HG丸ｺﾞｼｯｸM-PRO" panose="020F0600000000000000" pitchFamily="50" charset="-128"/>
            </a:endParaRPr>
          </a:p>
          <a:p>
            <a:pPr lvl="0">
              <a:lnSpc>
                <a:spcPts val="1100"/>
              </a:lnSpc>
            </a:pPr>
            <a:r>
              <a:rPr lang="ja-JP" altLang="en-US" sz="900" dirty="0" smtClean="0">
                <a:solidFill>
                  <a:prstClr val="black"/>
                </a:solidFill>
                <a:latin typeface="HG丸ｺﾞｼｯｸM-PRO" panose="020F0600000000000000" pitchFamily="50" charset="-128"/>
                <a:ea typeface="HG丸ｺﾞｼｯｸM-PRO" panose="020F0600000000000000" pitchFamily="50" charset="-128"/>
              </a:rPr>
              <a:t>   府</a:t>
            </a:r>
            <a:r>
              <a:rPr lang="ja-JP" altLang="en-US" sz="900" dirty="0">
                <a:solidFill>
                  <a:prstClr val="black"/>
                </a:solidFill>
                <a:latin typeface="HG丸ｺﾞｼｯｸM-PRO" panose="020F0600000000000000" pitchFamily="50" charset="-128"/>
                <a:ea typeface="HG丸ｺﾞｼｯｸM-PRO" panose="020F0600000000000000" pitchFamily="50" charset="-128"/>
              </a:rPr>
              <a:t>大・市大の令和</a:t>
            </a:r>
            <a:r>
              <a:rPr lang="en-US" altLang="ja-JP" sz="900" dirty="0">
                <a:solidFill>
                  <a:prstClr val="black"/>
                </a:solidFill>
                <a:latin typeface="HG丸ｺﾞｼｯｸM-PRO" panose="020F0600000000000000" pitchFamily="50" charset="-128"/>
                <a:ea typeface="HG丸ｺﾞｼｯｸM-PRO" panose="020F0600000000000000" pitchFamily="50" charset="-128"/>
              </a:rPr>
              <a:t>3</a:t>
            </a:r>
            <a:r>
              <a:rPr lang="ja-JP" altLang="en-US" sz="900" dirty="0">
                <a:solidFill>
                  <a:prstClr val="black"/>
                </a:solidFill>
                <a:latin typeface="HG丸ｺﾞｼｯｸM-PRO" panose="020F0600000000000000" pitchFamily="50" charset="-128"/>
                <a:ea typeface="HG丸ｺﾞｼｯｸM-PRO" panose="020F0600000000000000" pitchFamily="50" charset="-128"/>
              </a:rPr>
              <a:t>年度運営費交付金ベースの合算額で</a:t>
            </a:r>
            <a:r>
              <a:rPr lang="ja-JP" altLang="en-US" sz="9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900" b="1" u="sng" dirty="0" smtClean="0">
                <a:solidFill>
                  <a:prstClr val="black"/>
                </a:solidFill>
                <a:latin typeface="HG丸ｺﾞｼｯｸM-PRO" panose="020F0600000000000000" pitchFamily="50" charset="-128"/>
                <a:ea typeface="HG丸ｺﾞｼｯｸM-PRO" panose="020F0600000000000000" pitchFamily="50" charset="-128"/>
              </a:rPr>
              <a:t>中期</a:t>
            </a:r>
            <a:r>
              <a:rPr lang="ja-JP" altLang="en-US" sz="900" b="1" u="sng" dirty="0">
                <a:solidFill>
                  <a:prstClr val="black"/>
                </a:solidFill>
                <a:latin typeface="HG丸ｺﾞｼｯｸM-PRO" panose="020F0600000000000000" pitchFamily="50" charset="-128"/>
                <a:ea typeface="HG丸ｺﾞｼｯｸM-PRO" panose="020F0600000000000000" pitchFamily="50" charset="-128"/>
              </a:rPr>
              <a:t>計画</a:t>
            </a:r>
            <a:r>
              <a:rPr lang="ja-JP" altLang="en-US" sz="900" b="1" u="sng" dirty="0" smtClean="0">
                <a:solidFill>
                  <a:prstClr val="black"/>
                </a:solidFill>
                <a:latin typeface="HG丸ｺﾞｼｯｸM-PRO" panose="020F0600000000000000" pitchFamily="50" charset="-128"/>
                <a:ea typeface="HG丸ｺﾞｼｯｸM-PRO" panose="020F0600000000000000" pitchFamily="50" charset="-128"/>
              </a:rPr>
              <a:t>期間の合計</a:t>
            </a:r>
            <a:r>
              <a:rPr lang="ja-JP" altLang="en-US" sz="900" b="1" u="sng" dirty="0">
                <a:solidFill>
                  <a:prstClr val="black"/>
                </a:solidFill>
                <a:latin typeface="HG丸ｺﾞｼｯｸM-PRO" panose="020F0600000000000000" pitchFamily="50" charset="-128"/>
                <a:ea typeface="HG丸ｺﾞｼｯｸM-PRO" panose="020F0600000000000000" pitchFamily="50" charset="-128"/>
              </a:rPr>
              <a:t>額の範囲内で</a:t>
            </a:r>
            <a:r>
              <a:rPr lang="ja-JP" altLang="en-US" sz="900" b="1" u="sng" dirty="0" smtClean="0">
                <a:solidFill>
                  <a:prstClr val="black"/>
                </a:solidFill>
                <a:latin typeface="HG丸ｺﾞｼｯｸM-PRO" panose="020F0600000000000000" pitchFamily="50" charset="-128"/>
                <a:ea typeface="HG丸ｺﾞｼｯｸM-PRO" panose="020F0600000000000000" pitchFamily="50" charset="-128"/>
              </a:rPr>
              <a:t>あれば、各年度の予算</a:t>
            </a:r>
            <a:r>
              <a:rPr lang="ja-JP" altLang="en-US" sz="900" b="1" u="sng" dirty="0">
                <a:solidFill>
                  <a:prstClr val="black"/>
                </a:solidFill>
                <a:latin typeface="HG丸ｺﾞｼｯｸM-PRO" panose="020F0600000000000000" pitchFamily="50" charset="-128"/>
                <a:ea typeface="HG丸ｺﾞｼｯｸM-PRO" panose="020F0600000000000000" pitchFamily="50" charset="-128"/>
              </a:rPr>
              <a:t>については</a:t>
            </a:r>
            <a:r>
              <a:rPr lang="ja-JP" altLang="en-US" sz="900" b="1" u="sng" dirty="0" smtClean="0">
                <a:solidFill>
                  <a:prstClr val="black"/>
                </a:solidFill>
                <a:latin typeface="HG丸ｺﾞｼｯｸM-PRO" panose="020F0600000000000000" pitchFamily="50" charset="-128"/>
                <a:ea typeface="HG丸ｺﾞｼｯｸM-PRO" panose="020F0600000000000000" pitchFamily="50" charset="-128"/>
              </a:rPr>
              <a:t>増減を一定認める仕組み。</a:t>
            </a:r>
            <a:r>
              <a:rPr lang="ja-JP" altLang="en-US" sz="900" b="1" dirty="0" smtClean="0">
                <a:solidFill>
                  <a:prstClr val="black"/>
                </a:solidFill>
                <a:latin typeface="HG丸ｺﾞｼｯｸM-PRO" panose="020F0600000000000000" pitchFamily="50" charset="-128"/>
                <a:ea typeface="HG丸ｺﾞｼｯｸM-PRO" panose="020F0600000000000000" pitchFamily="50" charset="-128"/>
              </a:rPr>
              <a:t>　</a:t>
            </a:r>
            <a:endParaRPr kumimoji="1" lang="en-US" altLang="ja-JP" sz="900" dirty="0">
              <a:latin typeface="HG丸ｺﾞｼｯｸM-PRO" panose="020F0600000000000000" pitchFamily="50" charset="-128"/>
              <a:ea typeface="HG丸ｺﾞｼｯｸM-PRO" panose="020F0600000000000000" pitchFamily="50" charset="-128"/>
            </a:endParaRPr>
          </a:p>
        </p:txBody>
      </p:sp>
      <p:sp>
        <p:nvSpPr>
          <p:cNvPr id="3" name="大かっこ 2"/>
          <p:cNvSpPr/>
          <p:nvPr/>
        </p:nvSpPr>
        <p:spPr>
          <a:xfrm>
            <a:off x="733161" y="2309675"/>
            <a:ext cx="8075810" cy="395723"/>
          </a:xfrm>
          <a:prstGeom prst="bracketPair">
            <a:avLst>
              <a:gd name="adj" fmla="val 858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二等辺三角形 6"/>
          <p:cNvSpPr/>
          <p:nvPr/>
        </p:nvSpPr>
        <p:spPr>
          <a:xfrm rot="10800000">
            <a:off x="3575472" y="6001082"/>
            <a:ext cx="2321331" cy="169292"/>
          </a:xfrm>
          <a:prstGeom prs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1545465" y="2828984"/>
            <a:ext cx="6040191" cy="2148870"/>
          </a:xfrm>
          <a:prstGeom prst="rect">
            <a:avLst/>
          </a:prstGeom>
          <a:solidFill>
            <a:srgbClr val="FF0000">
              <a:alpha val="0"/>
            </a:srgb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t>                        </a:t>
            </a:r>
            <a:endParaRPr kumimoji="1" lang="ja-JP" altLang="en-US" dirty="0"/>
          </a:p>
        </p:txBody>
      </p:sp>
      <p:sp>
        <p:nvSpPr>
          <p:cNvPr id="19" name="テキスト ボックス 18"/>
          <p:cNvSpPr txBox="1"/>
          <p:nvPr/>
        </p:nvSpPr>
        <p:spPr>
          <a:xfrm>
            <a:off x="3447495" y="2805882"/>
            <a:ext cx="2406203" cy="276999"/>
          </a:xfrm>
          <a:prstGeom prst="rect">
            <a:avLst/>
          </a:prstGeom>
          <a:noFill/>
        </p:spPr>
        <p:txBody>
          <a:bodyPr wrap="square" rtlCol="0">
            <a:spAutoFit/>
          </a:bodyPr>
          <a:lstStyle/>
          <a:p>
            <a:r>
              <a:rPr kumimoji="1" lang="ja-JP" altLang="en-US" sz="1200" b="1" dirty="0" smtClean="0">
                <a:latin typeface="HG丸ｺﾞｼｯｸM-PRO" panose="020F0600000000000000" pitchFamily="50" charset="-128"/>
                <a:ea typeface="HG丸ｺﾞｼｯｸM-PRO" panose="020F0600000000000000" pitchFamily="50" charset="-128"/>
              </a:rPr>
              <a:t>持続可能な仕組み活用イメージ</a:t>
            </a:r>
            <a:endParaRPr kumimoji="1" lang="en-US" altLang="ja-JP" sz="1200" dirty="0">
              <a:latin typeface="HG丸ｺﾞｼｯｸM-PRO" panose="020F0600000000000000" pitchFamily="50" charset="-128"/>
              <a:ea typeface="HG丸ｺﾞｼｯｸM-PRO" panose="020F0600000000000000" pitchFamily="50" charset="-128"/>
            </a:endParaRPr>
          </a:p>
        </p:txBody>
      </p:sp>
      <p:grpSp>
        <p:nvGrpSpPr>
          <p:cNvPr id="20" name="グループ化 19"/>
          <p:cNvGrpSpPr/>
          <p:nvPr/>
        </p:nvGrpSpPr>
        <p:grpSpPr>
          <a:xfrm>
            <a:off x="1438807" y="3112266"/>
            <a:ext cx="5876004" cy="1883762"/>
            <a:chOff x="1327665" y="4028834"/>
            <a:chExt cx="6289182" cy="1850956"/>
          </a:xfrm>
        </p:grpSpPr>
        <p:sp>
          <p:nvSpPr>
            <p:cNvPr id="21" name="正方形/長方形 20"/>
            <p:cNvSpPr/>
            <p:nvPr/>
          </p:nvSpPr>
          <p:spPr>
            <a:xfrm>
              <a:off x="3415465" y="4499033"/>
              <a:ext cx="381516" cy="610766"/>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3422376" y="5248755"/>
              <a:ext cx="381516" cy="317909"/>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3418902" y="5116776"/>
              <a:ext cx="381516" cy="125314"/>
            </a:xfrm>
            <a:prstGeom prst="rect">
              <a:avLst/>
            </a:prstGeom>
            <a:solidFill>
              <a:schemeClr val="accent6"/>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4" name="直線コネクタ 23"/>
            <p:cNvCxnSpPr/>
            <p:nvPr/>
          </p:nvCxnSpPr>
          <p:spPr>
            <a:xfrm>
              <a:off x="3068483" y="5108266"/>
              <a:ext cx="359091" cy="140489"/>
            </a:xfrm>
            <a:prstGeom prst="line">
              <a:avLst/>
            </a:prstGeom>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4139304" y="5126549"/>
              <a:ext cx="381516" cy="443879"/>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2701040" y="4503847"/>
              <a:ext cx="381516" cy="60741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327665" y="4276257"/>
              <a:ext cx="1364894" cy="237605"/>
            </a:xfrm>
            <a:prstGeom prst="rect">
              <a:avLst/>
            </a:prstGeom>
            <a:no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（交付金水準）</a:t>
              </a:r>
              <a:r>
                <a:rPr kumimoji="1" lang="ja-JP" altLang="en-US" sz="1100" dirty="0">
                  <a:latin typeface="Meiryo UI" panose="020B0604030504040204" pitchFamily="50" charset="-128"/>
                  <a:ea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endParaRPr>
            </a:p>
          </p:txBody>
        </p:sp>
        <p:sp>
          <p:nvSpPr>
            <p:cNvPr id="28" name="正方形/長方形 27"/>
            <p:cNvSpPr/>
            <p:nvPr/>
          </p:nvSpPr>
          <p:spPr>
            <a:xfrm>
              <a:off x="2701463" y="5114053"/>
              <a:ext cx="381516" cy="44924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コネクタ 28"/>
            <p:cNvCxnSpPr/>
            <p:nvPr/>
          </p:nvCxnSpPr>
          <p:spPr>
            <a:xfrm>
              <a:off x="2160996" y="4499332"/>
              <a:ext cx="5251347" cy="1177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1911732" y="4687175"/>
              <a:ext cx="1001654" cy="237605"/>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　　　人件費</a:t>
              </a:r>
              <a:r>
                <a:rPr kumimoji="1" lang="ja-JP" altLang="en-US" sz="1100" dirty="0">
                  <a:latin typeface="Meiryo UI" panose="020B0604030504040204" pitchFamily="50" charset="-128"/>
                  <a:ea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2007034" y="5233738"/>
              <a:ext cx="1001654" cy="237605"/>
            </a:xfrm>
            <a:prstGeom prst="rect">
              <a:avLst/>
            </a:prstGeom>
            <a:noFill/>
          </p:spPr>
          <p:txBody>
            <a:bodyPr wrap="square" rtlCol="0">
              <a:spAutoFit/>
            </a:bodyPr>
            <a:lstStyle/>
            <a:p>
              <a:r>
                <a:rPr kumimoji="1" lang="ja-JP" altLang="en-US" sz="800" dirty="0">
                  <a:latin typeface="Meiryo UI" panose="020B0604030504040204" pitchFamily="50" charset="-128"/>
                  <a:ea typeface="Meiryo UI" panose="020B0604030504040204" pitchFamily="50" charset="-128"/>
                </a:rPr>
                <a:t>　　物件費</a:t>
              </a:r>
              <a:r>
                <a:rPr kumimoji="1" lang="ja-JP" altLang="en-US" sz="1100" dirty="0">
                  <a:latin typeface="Meiryo UI" panose="020B0604030504040204" pitchFamily="50" charset="-128"/>
                  <a:ea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endParaRPr>
            </a:p>
          </p:txBody>
        </p:sp>
        <p:cxnSp>
          <p:nvCxnSpPr>
            <p:cNvPr id="32" name="直線コネクタ 31"/>
            <p:cNvCxnSpPr/>
            <p:nvPr/>
          </p:nvCxnSpPr>
          <p:spPr>
            <a:xfrm>
              <a:off x="1823602" y="5575690"/>
              <a:ext cx="5454703" cy="1545"/>
            </a:xfrm>
            <a:prstGeom prst="line">
              <a:avLst/>
            </a:prstGeom>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2391020" y="5622736"/>
              <a:ext cx="5225827" cy="257054"/>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　　</a:t>
              </a:r>
              <a:r>
                <a:rPr kumimoji="1" lang="ja-JP" altLang="en-US" sz="1100" b="1"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R</a:t>
              </a:r>
              <a:r>
                <a:rPr kumimoji="1" lang="ja-JP" altLang="en-US" sz="900" dirty="0">
                  <a:latin typeface="Meiryo UI" panose="020B0604030504040204" pitchFamily="50" charset="-128"/>
                  <a:ea typeface="Meiryo UI" panose="020B0604030504040204" pitchFamily="50" charset="-128"/>
                </a:rPr>
                <a:t>３　</a:t>
              </a:r>
              <a:r>
                <a:rPr kumimoji="1" lang="ja-JP" altLang="en-US" sz="900" dirty="0" smtClean="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R</a:t>
              </a:r>
              <a:r>
                <a:rPr kumimoji="1" lang="ja-JP" altLang="en-US" sz="900" dirty="0">
                  <a:latin typeface="Meiryo UI" panose="020B0604030504040204" pitchFamily="50" charset="-128"/>
                  <a:ea typeface="Meiryo UI" panose="020B0604030504040204" pitchFamily="50" charset="-128"/>
                </a:rPr>
                <a:t>４　　　</a:t>
              </a:r>
              <a:r>
                <a:rPr kumimoji="1" lang="ja-JP" altLang="en-US" sz="900" dirty="0" smtClean="0">
                  <a:latin typeface="Meiryo UI" panose="020B0604030504040204" pitchFamily="50" charset="-128"/>
                  <a:ea typeface="Meiryo UI" panose="020B0604030504040204" pitchFamily="50" charset="-128"/>
                </a:rPr>
                <a:t>  </a:t>
              </a:r>
              <a:r>
                <a:rPr kumimoji="1" lang="ja-JP" altLang="en-US" sz="900" dirty="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R5             R6          </a:t>
              </a:r>
              <a:r>
                <a:rPr kumimoji="1" lang="ja-JP" altLang="en-US" sz="90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 R7        </a:t>
              </a:r>
              <a:r>
                <a:rPr kumimoji="1" lang="ja-JP" altLang="en-US" sz="900" dirty="0" smtClean="0">
                  <a:latin typeface="Meiryo UI" panose="020B0604030504040204" pitchFamily="50" charset="-128"/>
                  <a:ea typeface="Meiryo UI" panose="020B0604030504040204" pitchFamily="50" charset="-128"/>
                </a:rPr>
                <a:t>　</a:t>
              </a:r>
              <a:r>
                <a:rPr kumimoji="1" lang="en-US" altLang="ja-JP" sz="900" dirty="0" smtClean="0">
                  <a:latin typeface="Meiryo UI" panose="020B0604030504040204" pitchFamily="50" charset="-128"/>
                  <a:ea typeface="Meiryo UI" panose="020B0604030504040204" pitchFamily="50" charset="-128"/>
                </a:rPr>
                <a:t>  R8        R9</a:t>
              </a:r>
              <a:r>
                <a:rPr kumimoji="1" lang="ja-JP" altLang="en-US" sz="900" dirty="0" smtClean="0">
                  <a:latin typeface="Meiryo UI" panose="020B0604030504040204" pitchFamily="50" charset="-128"/>
                  <a:ea typeface="Meiryo UI" panose="020B0604030504040204" pitchFamily="50" charset="-128"/>
                </a:rPr>
                <a:t>～</a:t>
              </a:r>
              <a:r>
                <a:rPr kumimoji="1" lang="en-US" altLang="ja-JP" sz="900" dirty="0" smtClean="0">
                  <a:latin typeface="Meiryo UI" panose="020B0604030504040204" pitchFamily="50" charset="-128"/>
                  <a:ea typeface="Meiryo UI" panose="020B0604030504040204" pitchFamily="50" charset="-128"/>
                </a:rPr>
                <a:t>R12</a:t>
              </a:r>
              <a:r>
                <a:rPr kumimoji="1" lang="ja-JP" altLang="en-US" sz="9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　</a:t>
              </a:r>
              <a:endParaRPr kumimoji="1" lang="en-US" altLang="ja-JP" sz="1100" dirty="0">
                <a:latin typeface="Meiryo UI" panose="020B0604030504040204" pitchFamily="50" charset="-128"/>
                <a:ea typeface="Meiryo UI" panose="020B0604030504040204" pitchFamily="50" charset="-128"/>
              </a:endParaRPr>
            </a:p>
          </p:txBody>
        </p:sp>
        <p:sp>
          <p:nvSpPr>
            <p:cNvPr id="34" name="正方形/長方形 33"/>
            <p:cNvSpPr/>
            <p:nvPr/>
          </p:nvSpPr>
          <p:spPr>
            <a:xfrm>
              <a:off x="4138382" y="4510696"/>
              <a:ext cx="381516" cy="630791"/>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吹き出し 34"/>
            <p:cNvSpPr/>
            <p:nvPr/>
          </p:nvSpPr>
          <p:spPr>
            <a:xfrm>
              <a:off x="3581663" y="4028834"/>
              <a:ext cx="1428647" cy="195463"/>
            </a:xfrm>
            <a:prstGeom prst="wedgeRoundRectCallout">
              <a:avLst>
                <a:gd name="adj1" fmla="val 2199"/>
                <a:gd name="adj2" fmla="val 110689"/>
                <a:gd name="adj3" fmla="val 16667"/>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持続可能な</a:t>
              </a:r>
              <a:r>
                <a:rPr kumimoji="1" lang="ja-JP" altLang="en-US" sz="700" b="1" dirty="0" smtClean="0">
                  <a:solidFill>
                    <a:schemeClr val="bg1"/>
                  </a:solidFill>
                  <a:latin typeface="HG丸ｺﾞｼｯｸM-PRO" panose="020F0600000000000000" pitchFamily="50" charset="-128"/>
                  <a:ea typeface="HG丸ｺﾞｼｯｸM-PRO" panose="020F0600000000000000" pitchFamily="50" charset="-128"/>
                </a:rPr>
                <a:t>仕組み（借入）</a:t>
              </a:r>
              <a:endParaRPr kumimoji="1" lang="ja-JP" altLang="en-US" sz="7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36" name="角丸四角形吹き出し 35"/>
            <p:cNvSpPr/>
            <p:nvPr/>
          </p:nvSpPr>
          <p:spPr>
            <a:xfrm>
              <a:off x="3551598" y="5357343"/>
              <a:ext cx="1260322" cy="159458"/>
            </a:xfrm>
            <a:prstGeom prst="wedgeRoundRectCallout">
              <a:avLst>
                <a:gd name="adj1" fmla="val -39443"/>
                <a:gd name="adj2" fmla="val -94009"/>
                <a:gd name="adj3" fmla="val 16667"/>
              </a:avLst>
            </a:pr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物件費を縮減し人件費へ</a:t>
              </a:r>
            </a:p>
          </p:txBody>
        </p:sp>
        <p:sp>
          <p:nvSpPr>
            <p:cNvPr id="37" name="正方形/長方形 36"/>
            <p:cNvSpPr/>
            <p:nvPr/>
          </p:nvSpPr>
          <p:spPr>
            <a:xfrm>
              <a:off x="6160108" y="4528031"/>
              <a:ext cx="381516" cy="696871"/>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6160141" y="5135595"/>
              <a:ext cx="381516" cy="4438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5493779" y="4510693"/>
              <a:ext cx="381516" cy="71809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5493779" y="5135595"/>
              <a:ext cx="381516" cy="4438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4827205" y="5140481"/>
              <a:ext cx="381516" cy="433993"/>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 name="直線コネクタ 42"/>
            <p:cNvCxnSpPr/>
            <p:nvPr/>
          </p:nvCxnSpPr>
          <p:spPr>
            <a:xfrm flipV="1">
              <a:off x="3820351" y="4374879"/>
              <a:ext cx="387880" cy="124012"/>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V="1">
              <a:off x="3814289" y="5138634"/>
              <a:ext cx="315179" cy="100889"/>
            </a:xfrm>
            <a:prstGeom prst="line">
              <a:avLst/>
            </a:prstGeom>
          </p:spPr>
          <p:style>
            <a:lnRef idx="1">
              <a:schemeClr val="accent1"/>
            </a:lnRef>
            <a:fillRef idx="0">
              <a:schemeClr val="accent1"/>
            </a:fillRef>
            <a:effectRef idx="0">
              <a:schemeClr val="accent1"/>
            </a:effectRef>
            <a:fontRef idx="minor">
              <a:schemeClr val="tx1"/>
            </a:fontRef>
          </p:style>
        </p:cxnSp>
        <p:sp>
          <p:nvSpPr>
            <p:cNvPr id="45" name="上カーブ矢印 44"/>
            <p:cNvSpPr/>
            <p:nvPr/>
          </p:nvSpPr>
          <p:spPr>
            <a:xfrm rot="16200000">
              <a:off x="3606210" y="4788921"/>
              <a:ext cx="647211" cy="193393"/>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7" name="正方形/長方形 46"/>
            <p:cNvSpPr/>
            <p:nvPr/>
          </p:nvSpPr>
          <p:spPr>
            <a:xfrm>
              <a:off x="3413214" y="4499414"/>
              <a:ext cx="381516" cy="114123"/>
            </a:xfrm>
            <a:prstGeom prst="rect">
              <a:avLst/>
            </a:prstGeom>
            <a:solidFill>
              <a:schemeClr val="accent6"/>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8" name="直線コネクタ 47"/>
            <p:cNvCxnSpPr/>
            <p:nvPr/>
          </p:nvCxnSpPr>
          <p:spPr>
            <a:xfrm>
              <a:off x="3090638" y="5114838"/>
              <a:ext cx="336936" cy="4846"/>
            </a:xfrm>
            <a:prstGeom prst="line">
              <a:avLst/>
            </a:prstGeom>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4827378" y="4427683"/>
              <a:ext cx="381516" cy="71809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4829247" y="4420163"/>
              <a:ext cx="381516" cy="91735"/>
            </a:xfrm>
            <a:prstGeom prst="rect">
              <a:avLst/>
            </a:prstGeom>
            <a:solidFill>
              <a:srgbClr val="FF00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4141813" y="4359677"/>
              <a:ext cx="381516" cy="146059"/>
            </a:xfrm>
            <a:prstGeom prst="rect">
              <a:avLst/>
            </a:prstGeom>
            <a:solidFill>
              <a:srgbClr val="FF00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p:cNvSpPr/>
            <p:nvPr/>
          </p:nvSpPr>
          <p:spPr>
            <a:xfrm flipV="1">
              <a:off x="6163938" y="4515553"/>
              <a:ext cx="381516" cy="46991"/>
            </a:xfrm>
            <a:prstGeom prst="rect">
              <a:avLst/>
            </a:prstGeom>
            <a:solidFill>
              <a:srgbClr val="00B0F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p:cNvSpPr/>
            <p:nvPr/>
          </p:nvSpPr>
          <p:spPr>
            <a:xfrm>
              <a:off x="6824564" y="4526380"/>
              <a:ext cx="381516" cy="71809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6824600" y="5135801"/>
              <a:ext cx="381516" cy="443878"/>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5495453" y="4457865"/>
              <a:ext cx="381516" cy="55965"/>
            </a:xfrm>
            <a:prstGeom prst="rect">
              <a:avLst/>
            </a:prstGeom>
            <a:solidFill>
              <a:srgbClr val="FF00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6824564" y="4526529"/>
              <a:ext cx="381516" cy="93667"/>
            </a:xfrm>
            <a:prstGeom prst="rect">
              <a:avLst/>
            </a:prstGeom>
            <a:solidFill>
              <a:srgbClr val="00B0F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角丸四角形吹き出し 62"/>
            <p:cNvSpPr/>
            <p:nvPr/>
          </p:nvSpPr>
          <p:spPr>
            <a:xfrm>
              <a:off x="5368907" y="4030746"/>
              <a:ext cx="1368174" cy="195462"/>
            </a:xfrm>
            <a:prstGeom prst="wedgeRoundRectCallout">
              <a:avLst>
                <a:gd name="adj1" fmla="val 14281"/>
                <a:gd name="adj2" fmla="val 184537"/>
                <a:gd name="adj3" fmla="val 16667"/>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持続可能な</a:t>
              </a:r>
              <a:r>
                <a:rPr kumimoji="1" lang="ja-JP" altLang="en-US" sz="700" b="1" dirty="0" smtClean="0">
                  <a:solidFill>
                    <a:schemeClr val="bg1"/>
                  </a:solidFill>
                  <a:latin typeface="HG丸ｺﾞｼｯｸM-PRO" panose="020F0600000000000000" pitchFamily="50" charset="-128"/>
                  <a:ea typeface="HG丸ｺﾞｼｯｸM-PRO" panose="020F0600000000000000" pitchFamily="50" charset="-128"/>
                </a:rPr>
                <a:t>仕組み（償還）</a:t>
              </a:r>
              <a:endParaRPr kumimoji="1" lang="ja-JP" altLang="en-US" sz="700" b="1" dirty="0">
                <a:solidFill>
                  <a:schemeClr val="bg1"/>
                </a:solidFill>
                <a:latin typeface="HG丸ｺﾞｼｯｸM-PRO" panose="020F0600000000000000" pitchFamily="50" charset="-128"/>
                <a:ea typeface="HG丸ｺﾞｼｯｸM-PRO" panose="020F0600000000000000" pitchFamily="50" charset="-128"/>
              </a:endParaRPr>
            </a:p>
          </p:txBody>
        </p:sp>
        <p:cxnSp>
          <p:nvCxnSpPr>
            <p:cNvPr id="64" name="直線コネクタ 63"/>
            <p:cNvCxnSpPr/>
            <p:nvPr/>
          </p:nvCxnSpPr>
          <p:spPr>
            <a:xfrm>
              <a:off x="4523329" y="4354042"/>
              <a:ext cx="294429" cy="70507"/>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5201738" y="4421383"/>
              <a:ext cx="284398" cy="28563"/>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5875262" y="4457767"/>
              <a:ext cx="277187" cy="11844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6532258" y="4582737"/>
              <a:ext cx="292269" cy="53362"/>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4532683" y="5140481"/>
              <a:ext cx="284511" cy="2612"/>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flipV="1">
              <a:off x="5216559" y="5133565"/>
              <a:ext cx="269509" cy="1251"/>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flipV="1">
              <a:off x="5890580" y="5130301"/>
              <a:ext cx="269509" cy="1251"/>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flipV="1">
              <a:off x="6541624" y="5130301"/>
              <a:ext cx="269509" cy="1251"/>
            </a:xfrm>
            <a:prstGeom prst="line">
              <a:avLst/>
            </a:prstGeom>
          </p:spPr>
          <p:style>
            <a:lnRef idx="1">
              <a:schemeClr val="accent1"/>
            </a:lnRef>
            <a:fillRef idx="0">
              <a:schemeClr val="accent1"/>
            </a:fillRef>
            <a:effectRef idx="0">
              <a:schemeClr val="accent1"/>
            </a:effectRef>
            <a:fontRef idx="minor">
              <a:schemeClr val="tx1"/>
            </a:fontRef>
          </p:style>
        </p:cxnSp>
        <p:sp>
          <p:nvSpPr>
            <p:cNvPr id="72" name="角丸四角形吹き出し 71"/>
            <p:cNvSpPr/>
            <p:nvPr/>
          </p:nvSpPr>
          <p:spPr>
            <a:xfrm>
              <a:off x="4830055" y="5181253"/>
              <a:ext cx="1093147" cy="295078"/>
            </a:xfrm>
            <a:prstGeom prst="wedgeRoundRectCallout">
              <a:avLst>
                <a:gd name="adj1" fmla="val -72109"/>
                <a:gd name="adj2" fmla="val -38344"/>
                <a:gd name="adj3" fmla="val 16667"/>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700" b="1" dirty="0" smtClean="0">
                  <a:solidFill>
                    <a:schemeClr val="bg1"/>
                  </a:solidFill>
                  <a:latin typeface="HG丸ｺﾞｼｯｸM-PRO" panose="020F0600000000000000" pitchFamily="50" charset="-128"/>
                  <a:ea typeface="HG丸ｺﾞｼｯｸM-PRO" panose="020F0600000000000000" pitchFamily="50" charset="-128"/>
                </a:rPr>
                <a:t>物価高騰等の影響により法人対応</a:t>
              </a: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が困難</a:t>
              </a:r>
            </a:p>
          </p:txBody>
        </p:sp>
      </p:grpSp>
      <p:sp>
        <p:nvSpPr>
          <p:cNvPr id="75" name="角丸四角形 74"/>
          <p:cNvSpPr/>
          <p:nvPr/>
        </p:nvSpPr>
        <p:spPr>
          <a:xfrm>
            <a:off x="151441" y="602565"/>
            <a:ext cx="1548570" cy="33485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kumimoji="1" lang="ja-JP" altLang="en-US" sz="1500" b="1" dirty="0">
                <a:solidFill>
                  <a:schemeClr val="tx1"/>
                </a:solidFill>
              </a:rPr>
              <a:t>＜</a:t>
            </a:r>
            <a:r>
              <a:rPr kumimoji="1" lang="ja-JP" altLang="en-US" sz="1500" b="1" dirty="0" smtClean="0">
                <a:solidFill>
                  <a:schemeClr val="tx1"/>
                </a:solidFill>
              </a:rPr>
              <a:t>要求内容＞</a:t>
            </a:r>
            <a:endParaRPr kumimoji="1" lang="ja-JP" altLang="en-US" sz="1500" b="1" dirty="0">
              <a:solidFill>
                <a:schemeClr val="tx1"/>
              </a:solidFill>
            </a:endParaRPr>
          </a:p>
        </p:txBody>
      </p:sp>
      <p:sp>
        <p:nvSpPr>
          <p:cNvPr id="77" name="角丸四角形 76"/>
          <p:cNvSpPr/>
          <p:nvPr/>
        </p:nvSpPr>
        <p:spPr>
          <a:xfrm>
            <a:off x="151441" y="1136012"/>
            <a:ext cx="6972301" cy="33485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500" b="1" dirty="0" smtClean="0">
                <a:solidFill>
                  <a:schemeClr val="tx1"/>
                </a:solidFill>
              </a:rPr>
              <a:t>＜持続可能な仕組みを踏まえた大学法人における人員マネジメントに</a:t>
            </a:r>
            <a:r>
              <a:rPr kumimoji="1" lang="ja-JP" altLang="en-US" sz="1500" b="1" dirty="0">
                <a:solidFill>
                  <a:schemeClr val="tx1"/>
                </a:solidFill>
              </a:rPr>
              <a:t>ついて＞ </a:t>
            </a:r>
          </a:p>
        </p:txBody>
      </p:sp>
      <p:sp>
        <p:nvSpPr>
          <p:cNvPr id="79" name="角丸四角形 78"/>
          <p:cNvSpPr/>
          <p:nvPr/>
        </p:nvSpPr>
        <p:spPr>
          <a:xfrm>
            <a:off x="140488" y="5070608"/>
            <a:ext cx="2924771" cy="228709"/>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500" b="1" dirty="0">
                <a:solidFill>
                  <a:schemeClr val="tx1"/>
                </a:solidFill>
              </a:rPr>
              <a:t>＜教務</a:t>
            </a:r>
            <a:r>
              <a:rPr kumimoji="1" lang="ja-JP" altLang="en-US" sz="1500" b="1" dirty="0" smtClean="0">
                <a:solidFill>
                  <a:schemeClr val="tx1"/>
                </a:solidFill>
              </a:rPr>
              <a:t>関連対応業務に</a:t>
            </a:r>
            <a:r>
              <a:rPr kumimoji="1" lang="ja-JP" altLang="en-US" sz="1500" b="1" dirty="0">
                <a:solidFill>
                  <a:schemeClr val="tx1"/>
                </a:solidFill>
              </a:rPr>
              <a:t>ついて＞</a:t>
            </a:r>
          </a:p>
        </p:txBody>
      </p:sp>
      <p:sp>
        <p:nvSpPr>
          <p:cNvPr id="73" name="テキスト ボックス 72"/>
          <p:cNvSpPr txBox="1"/>
          <p:nvPr/>
        </p:nvSpPr>
        <p:spPr>
          <a:xfrm>
            <a:off x="4868600" y="3045328"/>
            <a:ext cx="379531" cy="307777"/>
          </a:xfrm>
          <a:prstGeom prst="rect">
            <a:avLst/>
          </a:prstGeom>
          <a:noFill/>
        </p:spPr>
        <p:txBody>
          <a:bodyPr wrap="square" rtlCol="0">
            <a:spAutoFit/>
          </a:bodyPr>
          <a:lstStyle/>
          <a:p>
            <a:pPr lvl="0"/>
            <a:r>
              <a:rPr lang="ja-JP" altLang="en-US" sz="1400" dirty="0" smtClean="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400" u="sng"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8287740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484</Words>
  <Application>Microsoft Office PowerPoint</Application>
  <PresentationFormat>画面に合わせる (4:3)</PresentationFormat>
  <Paragraphs>31</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HG丸ｺﾞｼｯｸM-PRO</vt:lpstr>
      <vt:lpstr>Meiryo UI</vt:lpstr>
      <vt:lpstr>UD デジタル 教科書体 NK-R</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2023-01-31T02:31:51Z</dcterms:created>
  <dcterms:modified xsi:type="dcterms:W3CDTF">2023-01-31T02:34:36Z</dcterms:modified>
</cp:coreProperties>
</file>