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1"/>
  </p:sldMasterIdLst>
  <p:notesMasterIdLst>
    <p:notesMasterId r:id="rId3"/>
  </p:notesMasterIdLst>
  <p:sldIdLst>
    <p:sldId id="259" r:id="rId2"/>
  </p:sldIdLst>
  <p:sldSz cx="9906000" cy="6858000" type="A4"/>
  <p:notesSz cx="6646863" cy="97774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E0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67" autoAdjust="0"/>
    <p:restoredTop sz="94660"/>
  </p:normalViewPr>
  <p:slideViewPr>
    <p:cSldViewPr snapToGrid="0">
      <p:cViewPr varScale="1">
        <p:scale>
          <a:sx n="74" d="100"/>
          <a:sy n="74" d="100"/>
        </p:scale>
        <p:origin x="9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032" cy="489418"/>
          </a:xfrm>
          <a:prstGeom prst="rect">
            <a:avLst/>
          </a:prstGeom>
        </p:spPr>
        <p:txBody>
          <a:bodyPr vert="horz" lIns="89782" tIns="44891" rIns="89782" bIns="4489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64279" y="0"/>
            <a:ext cx="2881032" cy="489418"/>
          </a:xfrm>
          <a:prstGeom prst="rect">
            <a:avLst/>
          </a:prstGeom>
        </p:spPr>
        <p:txBody>
          <a:bodyPr vert="horz" lIns="89782" tIns="44891" rIns="89782" bIns="44891" rtlCol="0"/>
          <a:lstStyle>
            <a:lvl1pPr algn="r">
              <a:defRPr sz="1200"/>
            </a:lvl1pPr>
          </a:lstStyle>
          <a:p>
            <a:fld id="{0AF7684A-9DD0-4860-B22A-5ADDCC2CF15A}" type="datetimeFigureOut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1222375"/>
            <a:ext cx="4767263" cy="33004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782" tIns="44891" rIns="89782" bIns="4489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4377" y="4704980"/>
            <a:ext cx="5318111" cy="3849670"/>
          </a:xfrm>
          <a:prstGeom prst="rect">
            <a:avLst/>
          </a:prstGeom>
        </p:spPr>
        <p:txBody>
          <a:bodyPr vert="horz" lIns="89782" tIns="44891" rIns="89782" bIns="4489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287995"/>
            <a:ext cx="2881032" cy="489418"/>
          </a:xfrm>
          <a:prstGeom prst="rect">
            <a:avLst/>
          </a:prstGeom>
        </p:spPr>
        <p:txBody>
          <a:bodyPr vert="horz" lIns="89782" tIns="44891" rIns="89782" bIns="4489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64279" y="9287995"/>
            <a:ext cx="2881032" cy="489418"/>
          </a:xfrm>
          <a:prstGeom prst="rect">
            <a:avLst/>
          </a:prstGeom>
        </p:spPr>
        <p:txBody>
          <a:bodyPr vert="horz" lIns="89782" tIns="44891" rIns="89782" bIns="44891" rtlCol="0" anchor="b"/>
          <a:lstStyle>
            <a:lvl1pPr algn="r">
              <a:defRPr sz="1200"/>
            </a:lvl1pPr>
          </a:lstStyle>
          <a:p>
            <a:fld id="{D6F545E7-547E-48B5-A2C5-D1E811EA31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6032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5BC71-1D2C-4FEE-B8F3-C1942E4BB283}" type="datetimeFigureOut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8A085-6F0D-435D-A5E1-F2156CD63E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7671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5BC71-1D2C-4FEE-B8F3-C1942E4BB283}" type="datetimeFigureOut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8A085-6F0D-435D-A5E1-F2156CD63E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1573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5BC71-1D2C-4FEE-B8F3-C1942E4BB283}" type="datetimeFigureOut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8A085-6F0D-435D-A5E1-F2156CD63E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606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5BC71-1D2C-4FEE-B8F3-C1942E4BB283}" type="datetimeFigureOut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8A085-6F0D-435D-A5E1-F2156CD63E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487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5BC71-1D2C-4FEE-B8F3-C1942E4BB283}" type="datetimeFigureOut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8A085-6F0D-435D-A5E1-F2156CD63E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941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5BC71-1D2C-4FEE-B8F3-C1942E4BB283}" type="datetimeFigureOut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8A085-6F0D-435D-A5E1-F2156CD63E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8072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5BC71-1D2C-4FEE-B8F3-C1942E4BB283}" type="datetimeFigureOut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8A085-6F0D-435D-A5E1-F2156CD63E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520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5BC71-1D2C-4FEE-B8F3-C1942E4BB283}" type="datetimeFigureOut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8A085-6F0D-435D-A5E1-F2156CD63E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173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5BC71-1D2C-4FEE-B8F3-C1942E4BB283}" type="datetimeFigureOut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8A085-6F0D-435D-A5E1-F2156CD63E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1698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5BC71-1D2C-4FEE-B8F3-C1942E4BB283}" type="datetimeFigureOut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8A085-6F0D-435D-A5E1-F2156CD63E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5398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5BC71-1D2C-4FEE-B8F3-C1942E4BB283}" type="datetimeFigureOut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8A085-6F0D-435D-A5E1-F2156CD63E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869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5BC71-1D2C-4FEE-B8F3-C1942E4BB283}" type="datetimeFigureOut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8A085-6F0D-435D-A5E1-F2156CD63E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680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二等辺三角形 7"/>
          <p:cNvSpPr/>
          <p:nvPr/>
        </p:nvSpPr>
        <p:spPr>
          <a:xfrm rot="10800000">
            <a:off x="5364920" y="1764992"/>
            <a:ext cx="415596" cy="794658"/>
          </a:xfrm>
          <a:prstGeom prst="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7" name="図 8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2834392">
            <a:off x="6533112" y="5218528"/>
            <a:ext cx="398571" cy="503792"/>
          </a:xfrm>
          <a:prstGeom prst="rect">
            <a:avLst/>
          </a:prstGeom>
        </p:spPr>
      </p:pic>
      <p:pic>
        <p:nvPicPr>
          <p:cNvPr id="86" name="図 8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2834392">
            <a:off x="4040779" y="5493522"/>
            <a:ext cx="398571" cy="503792"/>
          </a:xfrm>
          <a:prstGeom prst="rect">
            <a:avLst/>
          </a:prstGeom>
        </p:spPr>
      </p:pic>
      <p:sp>
        <p:nvSpPr>
          <p:cNvPr id="152" name="正方形/長方形 151"/>
          <p:cNvSpPr/>
          <p:nvPr/>
        </p:nvSpPr>
        <p:spPr>
          <a:xfrm>
            <a:off x="84780" y="1968125"/>
            <a:ext cx="2589583" cy="2938726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0" y="-3679"/>
            <a:ext cx="9905999" cy="5356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434238" y="17036"/>
            <a:ext cx="5092922" cy="492818"/>
          </a:xfrm>
        </p:spPr>
        <p:txBody>
          <a:bodyPr>
            <a:noAutofit/>
          </a:bodyPr>
          <a:lstStyle/>
          <a:p>
            <a:r>
              <a:rPr lang="ja-JP" altLang="en-US" sz="2400" b="1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大阪文化芸術創出事業費について</a:t>
            </a:r>
          </a:p>
        </p:txBody>
      </p:sp>
      <p:sp>
        <p:nvSpPr>
          <p:cNvPr id="80" name="正方形/長方形 79"/>
          <p:cNvSpPr/>
          <p:nvPr/>
        </p:nvSpPr>
        <p:spPr>
          <a:xfrm>
            <a:off x="7377268" y="23781"/>
            <a:ext cx="2493740" cy="6570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200"/>
              </a:lnSpc>
            </a:pPr>
            <a:r>
              <a:rPr kumimoji="1" lang="en-US" altLang="ja-JP" sz="11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kumimoji="1" lang="ja-JP" altLang="en-US" sz="11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当初予算要求額</a:t>
            </a:r>
            <a:r>
              <a:rPr kumimoji="1" lang="ja-JP" altLang="en-US" sz="11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：</a:t>
            </a:r>
            <a:r>
              <a:rPr kumimoji="1" lang="ja-JP" altLang="en-US" sz="11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４３４</a:t>
            </a:r>
            <a:r>
              <a:rPr kumimoji="1" lang="en-US" altLang="ja-JP" sz="11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,000</a:t>
            </a:r>
            <a:r>
              <a:rPr kumimoji="1" lang="ja-JP" altLang="en-US" sz="11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千円</a:t>
            </a:r>
            <a:r>
              <a:rPr kumimoji="1" lang="en-US" altLang="ja-JP" sz="11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  <a:endParaRPr kumimoji="1" lang="en-US" altLang="ja-JP" sz="11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ts val="1200"/>
              </a:lnSpc>
            </a:pPr>
            <a:r>
              <a:rPr lang="en-US" altLang="ja-JP" sz="11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lang="ja-JP" altLang="en-US" sz="11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査定額　　　　　　　　</a:t>
            </a:r>
            <a:r>
              <a:rPr lang="ja-JP" altLang="en-US" sz="11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：</a:t>
            </a:r>
            <a:r>
              <a:rPr lang="ja-JP" altLang="en-US" sz="11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３３４</a:t>
            </a:r>
            <a:r>
              <a:rPr lang="en-US" altLang="ja-JP" sz="11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,000</a:t>
            </a:r>
            <a:r>
              <a:rPr lang="ja-JP" altLang="en-US" sz="11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千円</a:t>
            </a:r>
            <a:r>
              <a:rPr lang="en-US" altLang="ja-JP" sz="11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  <a:endParaRPr lang="en-US" altLang="ja-JP" sz="11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ts val="1200"/>
              </a:lnSpc>
            </a:pPr>
            <a:r>
              <a:rPr kumimoji="1" lang="en-US" altLang="ja-JP" sz="11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kumimoji="1" lang="ja-JP" altLang="en-US" sz="11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知事復活要求額</a:t>
            </a:r>
            <a:r>
              <a:rPr kumimoji="1" lang="ja-JP" altLang="en-US" sz="11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：</a:t>
            </a:r>
            <a:r>
              <a:rPr kumimoji="1" lang="en-US" altLang="ja-JP" sz="11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100,000</a:t>
            </a:r>
            <a:r>
              <a:rPr kumimoji="1" lang="ja-JP" altLang="en-US" sz="11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千円</a:t>
            </a:r>
            <a:r>
              <a:rPr kumimoji="1" lang="en-US" altLang="ja-JP" sz="11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</a:p>
          <a:p>
            <a:pPr algn="r">
              <a:lnSpc>
                <a:spcPts val="1200"/>
              </a:lnSpc>
            </a:pPr>
            <a:r>
              <a:rPr kumimoji="1" lang="ja-JP" altLang="en-US" sz="11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en-US" altLang="ja-JP" sz="11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※R6</a:t>
            </a:r>
            <a:r>
              <a:rPr kumimoji="1" lang="ja-JP" altLang="en-US" sz="1100" b="1" dirty="0" err="1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</a:t>
            </a:r>
            <a:r>
              <a:rPr kumimoji="1" lang="en-US" altLang="ja-JP" sz="11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R7</a:t>
            </a:r>
            <a:r>
              <a:rPr kumimoji="1" lang="ja-JP" altLang="en-US" sz="11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の債務負担行為を設定</a:t>
            </a:r>
            <a:endParaRPr kumimoji="1" lang="ja-JP" altLang="en-US" sz="11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83" name="正方形/長方形 82"/>
          <p:cNvSpPr/>
          <p:nvPr/>
        </p:nvSpPr>
        <p:spPr>
          <a:xfrm>
            <a:off x="-105629" y="557760"/>
            <a:ext cx="1378875" cy="3037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＜事業目的＞</a:t>
            </a:r>
            <a:endParaRPr lang="ja-JP" altLang="en-US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84" name="正方形/長方形 83"/>
          <p:cNvSpPr/>
          <p:nvPr/>
        </p:nvSpPr>
        <p:spPr>
          <a:xfrm>
            <a:off x="-139560" y="1680696"/>
            <a:ext cx="1446738" cy="3239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＜事業内容＞</a:t>
            </a:r>
            <a:endParaRPr lang="ja-JP" altLang="en-US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aphicFrame>
        <p:nvGraphicFramePr>
          <p:cNvPr id="85" name="表 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672948"/>
              </p:ext>
            </p:extLst>
          </p:nvPr>
        </p:nvGraphicFramePr>
        <p:xfrm>
          <a:off x="7290443" y="6328261"/>
          <a:ext cx="2493651" cy="477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3651">
                  <a:extLst>
                    <a:ext uri="{9D8B030D-6E8A-4147-A177-3AD203B41FA5}">
                      <a16:colId xmlns:a16="http://schemas.microsoft.com/office/drawing/2014/main" val="2036998732"/>
                    </a:ext>
                  </a:extLst>
                </a:gridCol>
              </a:tblGrid>
              <a:tr h="209674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府</a:t>
                      </a:r>
                      <a:r>
                        <a:rPr kumimoji="1" lang="en-US" altLang="ja-JP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4.0</a:t>
                      </a:r>
                      <a:r>
                        <a:rPr kumimoji="1" lang="ja-JP" altLang="en-US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億円  （一財</a:t>
                      </a:r>
                      <a:r>
                        <a:rPr kumimoji="1" lang="en-US" altLang="ja-JP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4.0</a:t>
                      </a:r>
                      <a:r>
                        <a:rPr kumimoji="1" lang="ja-JP" altLang="en-US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億円）　</a:t>
                      </a:r>
                      <a:r>
                        <a:rPr kumimoji="1" lang="en-US" altLang="ja-JP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※</a:t>
                      </a:r>
                      <a:r>
                        <a:rPr kumimoji="1" lang="ja-JP" altLang="en-US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市</a:t>
                      </a:r>
                      <a:r>
                        <a:rPr kumimoji="1" lang="en-US" altLang="ja-JP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4.0</a:t>
                      </a:r>
                      <a:r>
                        <a:rPr kumimoji="1" lang="ja-JP" altLang="en-US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億円</a:t>
                      </a:r>
                      <a:endParaRPr kumimoji="1" lang="en-US" altLang="ja-JP" sz="900" b="0" dirty="0" smtClean="0">
                        <a:solidFill>
                          <a:sysClr val="windowText" lastClr="000000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2868659"/>
                  </a:ext>
                </a:extLst>
              </a:tr>
              <a:tr h="209674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府</a:t>
                      </a:r>
                      <a:r>
                        <a:rPr kumimoji="1" lang="en-US" altLang="ja-JP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1.44</a:t>
                      </a:r>
                      <a:r>
                        <a:rPr kumimoji="1" lang="ja-JP" altLang="en-US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億円（一財</a:t>
                      </a:r>
                      <a:r>
                        <a:rPr kumimoji="1" lang="en-US" altLang="ja-JP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0.72</a:t>
                      </a:r>
                      <a:r>
                        <a:rPr kumimoji="1" lang="ja-JP" altLang="en-US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億円　国庫</a:t>
                      </a:r>
                      <a:r>
                        <a:rPr kumimoji="1" lang="en-US" altLang="ja-JP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0.72</a:t>
                      </a:r>
                      <a:r>
                        <a:rPr kumimoji="1" lang="ja-JP" altLang="en-US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億円）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7383947"/>
                  </a:ext>
                </a:extLst>
              </a:tr>
            </a:tbl>
          </a:graphicData>
        </a:graphic>
      </p:graphicFrame>
      <p:cxnSp>
        <p:nvCxnSpPr>
          <p:cNvPr id="88" name="直線矢印コネクタ 87"/>
          <p:cNvCxnSpPr/>
          <p:nvPr/>
        </p:nvCxnSpPr>
        <p:spPr>
          <a:xfrm>
            <a:off x="6817345" y="3034647"/>
            <a:ext cx="305547" cy="8568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矢印コネクタ 88"/>
          <p:cNvCxnSpPr/>
          <p:nvPr/>
        </p:nvCxnSpPr>
        <p:spPr>
          <a:xfrm>
            <a:off x="7392865" y="3034647"/>
            <a:ext cx="655557" cy="8568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矢印コネクタ 89"/>
          <p:cNvCxnSpPr/>
          <p:nvPr/>
        </p:nvCxnSpPr>
        <p:spPr>
          <a:xfrm flipH="1">
            <a:off x="9249313" y="3034647"/>
            <a:ext cx="361432" cy="8568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矢印コネクタ 93"/>
          <p:cNvCxnSpPr/>
          <p:nvPr/>
        </p:nvCxnSpPr>
        <p:spPr>
          <a:xfrm flipH="1">
            <a:off x="8245093" y="3034647"/>
            <a:ext cx="585722" cy="866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フローチャート: 代替処理 94"/>
          <p:cNvSpPr/>
          <p:nvPr/>
        </p:nvSpPr>
        <p:spPr>
          <a:xfrm>
            <a:off x="188229" y="3863737"/>
            <a:ext cx="2401852" cy="780986"/>
          </a:xfrm>
          <a:prstGeom prst="flowChartAlternateProcess">
            <a:avLst/>
          </a:prstGeom>
          <a:solidFill>
            <a:srgbClr val="C5E0B4"/>
          </a:solidFill>
          <a:ln w="381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・大阪を象徴するエリアで、集中的に</a:t>
            </a:r>
            <a:endParaRPr kumimoji="0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　</a:t>
            </a: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文化芸術プログラムを展開</a:t>
            </a:r>
            <a:endParaRPr kumimoji="0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  　</a:t>
            </a:r>
            <a:r>
              <a:rPr kumimoji="0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大阪</a:t>
            </a: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城・中之島</a:t>
            </a:r>
            <a:r>
              <a:rPr kumimoji="0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エリア</a:t>
            </a:r>
            <a:endParaRPr kumimoji="0" lang="en-US" altLang="ja-JP" sz="9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　  万博</a:t>
            </a: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記念公園、百舌鳥古市</a:t>
            </a:r>
            <a:r>
              <a:rPr kumimoji="0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古墳群</a:t>
            </a:r>
            <a:endParaRPr kumimoji="0" lang="en-US" altLang="ja-JP" sz="9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  <p:sp>
        <p:nvSpPr>
          <p:cNvPr id="96" name="正方形/長方形 95"/>
          <p:cNvSpPr/>
          <p:nvPr/>
        </p:nvSpPr>
        <p:spPr>
          <a:xfrm>
            <a:off x="-328662" y="4530725"/>
            <a:ext cx="3093937" cy="4064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⇒</a:t>
            </a:r>
            <a:r>
              <a:rPr kumimoji="0" lang="ja-JP" altLang="en-US" sz="105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文化芸術の魅力発信拠点の定着</a:t>
            </a:r>
            <a:endParaRPr kumimoji="0" lang="en-US" altLang="ja-JP" sz="105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-239971" y="3660911"/>
            <a:ext cx="1568866" cy="25391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＜重点エリア＞</a:t>
            </a:r>
          </a:p>
        </p:txBody>
      </p:sp>
      <p:grpSp>
        <p:nvGrpSpPr>
          <p:cNvPr id="98" name="グループ化 97"/>
          <p:cNvGrpSpPr/>
          <p:nvPr/>
        </p:nvGrpSpPr>
        <p:grpSpPr>
          <a:xfrm>
            <a:off x="3455316" y="3576806"/>
            <a:ext cx="1279629" cy="1318258"/>
            <a:chOff x="3295668" y="3135513"/>
            <a:chExt cx="1496002" cy="1449319"/>
          </a:xfrm>
        </p:grpSpPr>
        <p:pic>
          <p:nvPicPr>
            <p:cNvPr id="99" name="図 98" descr="C:\Users\yamaguchitaku\AppData\Local\Microsoft\Windows\INetCache\Content.MSO\45A8E4C8.tmp"/>
            <p:cNvPicPr/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661" r="16075"/>
            <a:stretch/>
          </p:blipFill>
          <p:spPr bwMode="auto">
            <a:xfrm>
              <a:off x="3463724" y="3271578"/>
              <a:ext cx="946909" cy="111551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9" name="上矢印 118"/>
            <p:cNvSpPr/>
            <p:nvPr/>
          </p:nvSpPr>
          <p:spPr>
            <a:xfrm rot="20692654">
              <a:off x="3991265" y="3517747"/>
              <a:ext cx="104809" cy="175308"/>
            </a:xfrm>
            <a:prstGeom prst="up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25" name="上矢印 124"/>
            <p:cNvSpPr/>
            <p:nvPr/>
          </p:nvSpPr>
          <p:spPr>
            <a:xfrm rot="12383415">
              <a:off x="3979313" y="3860319"/>
              <a:ext cx="132086" cy="235200"/>
            </a:xfrm>
            <a:prstGeom prst="up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26" name="上矢印 125"/>
            <p:cNvSpPr/>
            <p:nvPr/>
          </p:nvSpPr>
          <p:spPr>
            <a:xfrm rot="9029740">
              <a:off x="4117889" y="3858510"/>
              <a:ext cx="123101" cy="233612"/>
            </a:xfrm>
            <a:prstGeom prst="up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28" name="上矢印 127"/>
            <p:cNvSpPr/>
            <p:nvPr/>
          </p:nvSpPr>
          <p:spPr>
            <a:xfrm rot="2688897">
              <a:off x="4166090" y="3572554"/>
              <a:ext cx="107436" cy="149597"/>
            </a:xfrm>
            <a:prstGeom prst="up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41" name="ドーナツ 140"/>
            <p:cNvSpPr/>
            <p:nvPr/>
          </p:nvSpPr>
          <p:spPr>
            <a:xfrm>
              <a:off x="3295668" y="3231036"/>
              <a:ext cx="1496002" cy="1324552"/>
            </a:xfrm>
            <a:prstGeom prst="donut">
              <a:avLst>
                <a:gd name="adj" fmla="val 2653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pic>
          <p:nvPicPr>
            <p:cNvPr id="142" name="図 141" descr="C:\Users\yamaguchitaku\AppData\Local\Microsoft\Windows\INetCache\Content.MSO\CDF28D70.tmp"/>
            <p:cNvPicPr/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-1622"/>
            <a:stretch/>
          </p:blipFill>
          <p:spPr bwMode="auto">
            <a:xfrm>
              <a:off x="3818710" y="3135513"/>
              <a:ext cx="423095" cy="224794"/>
            </a:xfrm>
            <a:prstGeom prst="snipRoundRect">
              <a:avLst>
                <a:gd name="adj1" fmla="val 16667"/>
                <a:gd name="adj2" fmla="val 50000"/>
              </a:avLst>
            </a:prstGeom>
            <a:noFill/>
            <a:ln>
              <a:noFill/>
            </a:ln>
          </p:spPr>
        </p:pic>
        <p:pic>
          <p:nvPicPr>
            <p:cNvPr id="145" name="図 144" descr="C:\Users\yamaguchitaku\AppData\Local\Microsoft\Windows\INetCache\Content.MSO\CC3CDA94.tmp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7301" y="3479732"/>
              <a:ext cx="295519" cy="251337"/>
            </a:xfrm>
            <a:prstGeom prst="flowChartAlternateProcess">
              <a:avLst/>
            </a:prstGeom>
            <a:noFill/>
            <a:ln>
              <a:noFill/>
            </a:ln>
          </p:spPr>
        </p:pic>
        <p:pic>
          <p:nvPicPr>
            <p:cNvPr id="146" name="図 145" descr="C:\Users\yamaguchitaku\AppData\Local\Microsoft\Windows\INetCache\Content.MSO\141BB1BF.tmp"/>
            <p:cNvPicPr/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4366303" y="4063529"/>
              <a:ext cx="286969" cy="35571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7" name="図 146" descr="能をする男女のイラスト素材 [44317478] - PIXTA"/>
            <p:cNvPicPr/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3315013" y="4012043"/>
              <a:ext cx="319900" cy="271463"/>
            </a:xfrm>
            <a:prstGeom prst="snip2SameRect">
              <a:avLst>
                <a:gd name="adj1" fmla="val 26309"/>
                <a:gd name="adj2" fmla="val 0"/>
              </a:avLst>
            </a:prstGeom>
            <a:noFill/>
            <a:ln>
              <a:noFill/>
            </a:ln>
          </p:spPr>
        </p:pic>
        <p:pic>
          <p:nvPicPr>
            <p:cNvPr id="148" name="図 147" descr="C:\Users\yamaguchitaku\AppData\Local\Microsoft\Windows\INetCache\Content.MSO\B2904E16.tmp"/>
            <p:cNvPicPr/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173"/>
            <a:stretch/>
          </p:blipFill>
          <p:spPr bwMode="auto">
            <a:xfrm>
              <a:off x="3345895" y="3438754"/>
              <a:ext cx="258136" cy="224591"/>
            </a:xfrm>
            <a:prstGeom prst="flowChartAlternateProcess">
              <a:avLst/>
            </a:prstGeom>
            <a:noFill/>
            <a:ln>
              <a:noFill/>
            </a:ln>
          </p:spPr>
        </p:pic>
        <p:pic>
          <p:nvPicPr>
            <p:cNvPr id="149" name="図 148" descr="お寺のイラスト | かわいいフリー素材集 いらすとや"/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94515" y="4406313"/>
              <a:ext cx="298308" cy="1785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4" name="楕円 123"/>
            <p:cNvSpPr/>
            <p:nvPr/>
          </p:nvSpPr>
          <p:spPr>
            <a:xfrm>
              <a:off x="3982315" y="3663345"/>
              <a:ext cx="250218" cy="2488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7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市域</a:t>
              </a:r>
            </a:p>
          </p:txBody>
        </p:sp>
      </p:grpSp>
      <p:sp>
        <p:nvSpPr>
          <p:cNvPr id="150" name="正方形/長方形 149"/>
          <p:cNvSpPr/>
          <p:nvPr/>
        </p:nvSpPr>
        <p:spPr>
          <a:xfrm>
            <a:off x="102939" y="1979522"/>
            <a:ext cx="2554119" cy="2552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0" rtlCol="0" anchor="ctr" anchorCtr="0"/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文化芸術活性化</a:t>
            </a:r>
            <a:r>
              <a:rPr kumimoji="0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事業</a:t>
            </a:r>
            <a:r>
              <a:rPr kumimoji="0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（府市共同事業）</a:t>
            </a:r>
            <a:endParaRPr kumimoji="0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  <p:sp>
        <p:nvSpPr>
          <p:cNvPr id="151" name="フローチャート: 代替処理 150"/>
          <p:cNvSpPr/>
          <p:nvPr/>
        </p:nvSpPr>
        <p:spPr>
          <a:xfrm>
            <a:off x="2853730" y="2635182"/>
            <a:ext cx="2315478" cy="680792"/>
          </a:xfrm>
          <a:prstGeom prst="flowChartAlternateProcess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・市町村等と連携し</a:t>
            </a: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、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府内</a:t>
            </a: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各地にある</a:t>
            </a:r>
            <a:endParaRPr kumimoji="0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　</a:t>
            </a: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神社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仏閣等</a:t>
            </a: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の日本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遺産・文化財等</a:t>
            </a: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を</a:t>
            </a:r>
            <a:endParaRPr kumimoji="0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　</a:t>
            </a: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舞台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とした</a:t>
            </a: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文化芸術プログラムを展開</a:t>
            </a:r>
            <a:endParaRPr kumimoji="0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  <p:sp>
        <p:nvSpPr>
          <p:cNvPr id="153" name="正方形/長方形 152"/>
          <p:cNvSpPr/>
          <p:nvPr/>
        </p:nvSpPr>
        <p:spPr>
          <a:xfrm>
            <a:off x="2783967" y="1987251"/>
            <a:ext cx="2437928" cy="24295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大阪文化芸術フェス事業</a:t>
            </a:r>
          </a:p>
        </p:txBody>
      </p:sp>
      <p:sp>
        <p:nvSpPr>
          <p:cNvPr id="154" name="正方形/長方形 153"/>
          <p:cNvSpPr/>
          <p:nvPr/>
        </p:nvSpPr>
        <p:spPr>
          <a:xfrm>
            <a:off x="2786751" y="1985397"/>
            <a:ext cx="2435043" cy="2921453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55" name="正方形/長方形 154"/>
          <p:cNvSpPr/>
          <p:nvPr/>
        </p:nvSpPr>
        <p:spPr>
          <a:xfrm>
            <a:off x="2706737" y="3247584"/>
            <a:ext cx="2576356" cy="456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cs"/>
              </a:rPr>
              <a:t>⇒</a:t>
            </a:r>
            <a:r>
              <a:rPr kumimoji="0" lang="ja-JP" altLang="en-US" sz="105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cs"/>
              </a:rPr>
              <a:t>万博</a:t>
            </a:r>
            <a:r>
              <a:rPr kumimoji="0" lang="ja-JP" altLang="en-US" sz="105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cs"/>
              </a:rPr>
              <a:t>のインパクトを</a:t>
            </a:r>
            <a:r>
              <a:rPr kumimoji="0" lang="ja-JP" altLang="en-US" sz="105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cs"/>
              </a:rPr>
              <a:t>府内全域に波及</a:t>
            </a:r>
            <a:endParaRPr kumimoji="0" lang="en-US" altLang="ja-JP" sz="105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  <p:sp>
        <p:nvSpPr>
          <p:cNvPr id="156" name="大かっこ 155"/>
          <p:cNvSpPr/>
          <p:nvPr/>
        </p:nvSpPr>
        <p:spPr>
          <a:xfrm>
            <a:off x="342299" y="4287524"/>
            <a:ext cx="1883438" cy="240976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57" name="正方形/長方形 156"/>
          <p:cNvSpPr/>
          <p:nvPr/>
        </p:nvSpPr>
        <p:spPr>
          <a:xfrm>
            <a:off x="-145633" y="3301152"/>
            <a:ext cx="2802692" cy="4064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⇒</a:t>
            </a:r>
            <a:r>
              <a:rPr kumimoji="1" lang="ja-JP" altLang="en-US" sz="105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文化芸術活動</a:t>
            </a:r>
            <a:r>
              <a:rPr kumimoji="1" lang="ja-JP" altLang="en-US" sz="105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の</a:t>
            </a:r>
            <a:r>
              <a:rPr kumimoji="1" lang="ja-JP" altLang="en-US" sz="105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活性化・魅力発信</a:t>
            </a:r>
            <a:endParaRPr kumimoji="1" lang="en-US" altLang="ja-JP" sz="1050" b="0" i="0" u="sng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  <p:sp>
        <p:nvSpPr>
          <p:cNvPr id="158" name="テキスト ボックス 157"/>
          <p:cNvSpPr txBox="1"/>
          <p:nvPr/>
        </p:nvSpPr>
        <p:spPr>
          <a:xfrm>
            <a:off x="2284601" y="2408514"/>
            <a:ext cx="1568866" cy="25391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＜</a:t>
            </a:r>
            <a:r>
              <a:rPr kumimoji="0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府域</a:t>
            </a:r>
            <a:r>
              <a:rPr kumimoji="0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＞</a:t>
            </a:r>
            <a:endParaRPr kumimoji="0" lang="ja-JP" altLang="en-US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  <p:sp>
        <p:nvSpPr>
          <p:cNvPr id="159" name="テキスト ボックス 158"/>
          <p:cNvSpPr txBox="1"/>
          <p:nvPr/>
        </p:nvSpPr>
        <p:spPr>
          <a:xfrm>
            <a:off x="-281620" y="2453441"/>
            <a:ext cx="1568866" cy="25391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＜市内中心＞</a:t>
            </a:r>
            <a:endParaRPr kumimoji="0" lang="ja-JP" altLang="en-US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  <p:sp>
        <p:nvSpPr>
          <p:cNvPr id="161" name="フローチャート: 代替処理 160"/>
          <p:cNvSpPr/>
          <p:nvPr/>
        </p:nvSpPr>
        <p:spPr>
          <a:xfrm>
            <a:off x="156356" y="2643066"/>
            <a:ext cx="2425193" cy="712518"/>
          </a:xfrm>
          <a:prstGeom prst="flowChartAlternateProcess">
            <a:avLst/>
          </a:prstGeom>
          <a:solidFill>
            <a:srgbClr val="C5E0B4"/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・ホールや劇場における様々な文化芸術　</a:t>
            </a:r>
            <a:endParaRPr kumimoji="0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　</a:t>
            </a: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プログラムの展開</a:t>
            </a:r>
            <a:endParaRPr kumimoji="0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・次世代育成等に資する取組み</a:t>
            </a:r>
            <a:endParaRPr kumimoji="0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・交通拠点等でのプロモーション</a:t>
            </a:r>
            <a:endParaRPr kumimoji="0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  <p:sp>
        <p:nvSpPr>
          <p:cNvPr id="162" name="楕円 161"/>
          <p:cNvSpPr/>
          <p:nvPr/>
        </p:nvSpPr>
        <p:spPr>
          <a:xfrm>
            <a:off x="7286748" y="3237759"/>
            <a:ext cx="843581" cy="58269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来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阪者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の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Meiryo UI" panose="020B0604030504040204" pitchFamily="50" charset="-128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滞在日数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Meiryo UI" panose="020B0604030504040204" pitchFamily="50" charset="-128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延長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63" name="フローチャート: 代替処理 162"/>
          <p:cNvSpPr/>
          <p:nvPr/>
        </p:nvSpPr>
        <p:spPr>
          <a:xfrm>
            <a:off x="6453648" y="2079462"/>
            <a:ext cx="3426334" cy="1084134"/>
          </a:xfrm>
          <a:prstGeom prst="flowChartAlternateProcess">
            <a:avLst/>
          </a:prstGeom>
          <a:solidFill>
            <a:srgbClr val="C5E0B4"/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大規模な文化芸術祭典の開催</a:t>
            </a:r>
            <a:endParaRPr kumimoji="0" lang="en-US" altLang="ja-JP" sz="1100" b="0" i="0" u="sng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ts val="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都市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魅力コンテンツと</a:t>
            </a: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して大阪の文化芸術を強力に発信</a:t>
            </a:r>
            <a:endParaRPr kumimoji="0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ts val="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文化芸術活動の活性化</a:t>
            </a:r>
            <a:endParaRPr kumimoji="0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大阪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への訪問意欲の</a:t>
            </a: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向上</a:t>
            </a:r>
            <a:endParaRPr kumimoji="0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  <p:sp>
        <p:nvSpPr>
          <p:cNvPr id="164" name="楕円 163"/>
          <p:cNvSpPr/>
          <p:nvPr/>
        </p:nvSpPr>
        <p:spPr>
          <a:xfrm>
            <a:off x="6385396" y="3254206"/>
            <a:ext cx="845821" cy="57090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来阪者の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増加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  <p:sp>
        <p:nvSpPr>
          <p:cNvPr id="165" name="楕円 164"/>
          <p:cNvSpPr/>
          <p:nvPr/>
        </p:nvSpPr>
        <p:spPr>
          <a:xfrm>
            <a:off x="8169868" y="3237759"/>
            <a:ext cx="820060" cy="56192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消費需要の拡大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  <p:sp>
        <p:nvSpPr>
          <p:cNvPr id="166" name="楕円 165"/>
          <p:cNvSpPr/>
          <p:nvPr/>
        </p:nvSpPr>
        <p:spPr>
          <a:xfrm>
            <a:off x="9036017" y="3241543"/>
            <a:ext cx="845821" cy="57090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府内全域への誘客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  <p:sp>
        <p:nvSpPr>
          <p:cNvPr id="167" name="大かっこ 166"/>
          <p:cNvSpPr/>
          <p:nvPr/>
        </p:nvSpPr>
        <p:spPr>
          <a:xfrm>
            <a:off x="7336926" y="2685742"/>
            <a:ext cx="1659777" cy="342664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168" name="図 167" descr="歌舞伎のイラスト"/>
          <p:cNvPicPr/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538093" y="4307540"/>
            <a:ext cx="458958" cy="621410"/>
          </a:xfrm>
          <a:prstGeom prst="round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9" name="図 168" descr="人形浄瑠璃のイラスト | かわいいフリー素材集 いらすとや"/>
          <p:cNvPicPr/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690932" y="4307526"/>
            <a:ext cx="540285" cy="5270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0" name="図 169" descr="路上ライブのイラスト（女性） | かわいいフリー素材集 いらすとや"/>
          <p:cNvPicPr/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363652" y="4265294"/>
            <a:ext cx="612466" cy="57197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1" name="図 170" descr="落語家のイラスト | かわいいフリー素材集 いらすとや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718" y="4278555"/>
            <a:ext cx="554512" cy="618632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テキスト ボックス 171"/>
          <p:cNvSpPr txBox="1"/>
          <p:nvPr/>
        </p:nvSpPr>
        <p:spPr>
          <a:xfrm>
            <a:off x="6983654" y="1846450"/>
            <a:ext cx="24232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＜令和７年度の万博開催期間中</a:t>
            </a:r>
            <a:r>
              <a:rPr kumimoji="0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＞</a:t>
            </a:r>
            <a:endParaRPr kumimoji="0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  <p:sp>
        <p:nvSpPr>
          <p:cNvPr id="173" name="フローチャート: 代替処理 172"/>
          <p:cNvSpPr/>
          <p:nvPr/>
        </p:nvSpPr>
        <p:spPr>
          <a:xfrm>
            <a:off x="6512632" y="3954248"/>
            <a:ext cx="3294529" cy="304805"/>
          </a:xfrm>
          <a:prstGeom prst="flowChartAlternateProcess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大阪の成長に寄与</a:t>
            </a:r>
            <a:endParaRPr kumimoji="0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  <p:graphicFrame>
        <p:nvGraphicFramePr>
          <p:cNvPr id="174" name="表 1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6644839"/>
              </p:ext>
            </p:extLst>
          </p:nvPr>
        </p:nvGraphicFramePr>
        <p:xfrm>
          <a:off x="78791" y="6318668"/>
          <a:ext cx="2011979" cy="468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1979">
                  <a:extLst>
                    <a:ext uri="{9D8B030D-6E8A-4147-A177-3AD203B41FA5}">
                      <a16:colId xmlns:a16="http://schemas.microsoft.com/office/drawing/2014/main" val="935210315"/>
                    </a:ext>
                  </a:extLst>
                </a:gridCol>
              </a:tblGrid>
              <a:tr h="229024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文化芸術活性化事業</a:t>
                      </a:r>
                      <a:endParaRPr kumimoji="1" lang="en-US" altLang="ja-JP" sz="1000" b="0" dirty="0" smtClean="0">
                        <a:solidFill>
                          <a:sysClr val="windowText" lastClr="000000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en-US" altLang="ja-JP" sz="800" b="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※</a:t>
                      </a:r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文化庁委託事業除く</a:t>
                      </a:r>
                      <a:endParaRPr kumimoji="1" lang="en-US" altLang="ja-JP" sz="800" b="0" dirty="0" smtClean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870780"/>
                  </a:ext>
                </a:extLst>
              </a:tr>
              <a:tr h="217084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大阪文化芸術フェス事業</a:t>
                      </a:r>
                      <a:endParaRPr kumimoji="1" lang="en-US" altLang="ja-JP" sz="1000" b="0" dirty="0" smtClean="0">
                        <a:solidFill>
                          <a:sysClr val="windowText" lastClr="000000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798673"/>
                  </a:ext>
                </a:extLst>
              </a:tr>
            </a:tbl>
          </a:graphicData>
        </a:graphic>
      </p:graphicFrame>
      <p:sp>
        <p:nvSpPr>
          <p:cNvPr id="175" name="角丸四角形 174"/>
          <p:cNvSpPr/>
          <p:nvPr/>
        </p:nvSpPr>
        <p:spPr>
          <a:xfrm>
            <a:off x="89965" y="5031958"/>
            <a:ext cx="1967435" cy="1256218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 anchorCtr="0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＜令和７年度までの工程＞</a:t>
            </a:r>
            <a:endParaRPr kumimoji="1" lang="en-US" altLang="ja-JP" sz="105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5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9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  <p:sp>
        <p:nvSpPr>
          <p:cNvPr id="177" name="角丸四角形 176"/>
          <p:cNvSpPr/>
          <p:nvPr/>
        </p:nvSpPr>
        <p:spPr>
          <a:xfrm>
            <a:off x="1923938" y="5046504"/>
            <a:ext cx="2760489" cy="22367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令和５年度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  <p:sp>
        <p:nvSpPr>
          <p:cNvPr id="178" name="角丸四角形 177"/>
          <p:cNvSpPr/>
          <p:nvPr/>
        </p:nvSpPr>
        <p:spPr>
          <a:xfrm>
            <a:off x="4467194" y="5043570"/>
            <a:ext cx="2720778" cy="22674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令和６年度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  <p:sp>
        <p:nvSpPr>
          <p:cNvPr id="179" name="角丸四角形 178"/>
          <p:cNvSpPr/>
          <p:nvPr/>
        </p:nvSpPr>
        <p:spPr>
          <a:xfrm>
            <a:off x="7154244" y="5045350"/>
            <a:ext cx="2652917" cy="224962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令和７年度</a:t>
            </a:r>
          </a:p>
        </p:txBody>
      </p:sp>
      <p:sp>
        <p:nvSpPr>
          <p:cNvPr id="180" name="角丸四角形 179"/>
          <p:cNvSpPr/>
          <p:nvPr/>
        </p:nvSpPr>
        <p:spPr>
          <a:xfrm>
            <a:off x="2149252" y="5874425"/>
            <a:ext cx="2446636" cy="49677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・令和７年度に向けた会場、出演者の確保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・秋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頃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を中心にプログラムの試行実施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  <p:sp>
        <p:nvSpPr>
          <p:cNvPr id="181" name="角丸四角形 180"/>
          <p:cNvSpPr/>
          <p:nvPr/>
        </p:nvSpPr>
        <p:spPr>
          <a:xfrm>
            <a:off x="4685284" y="5614828"/>
            <a:ext cx="2364253" cy="71293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・プレイベントとしてｺﾞｰﾙﾃﾞﾝｳｨｰｸ、秋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頃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を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　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中心にプログラムを展開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・早期のプロモーション実施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  <p:sp>
        <p:nvSpPr>
          <p:cNvPr id="182" name="角丸四角形 181"/>
          <p:cNvSpPr/>
          <p:nvPr/>
        </p:nvSpPr>
        <p:spPr>
          <a:xfrm>
            <a:off x="7183746" y="5320303"/>
            <a:ext cx="2560948" cy="310541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大規模な文化芸術祭典の開催</a:t>
            </a:r>
          </a:p>
        </p:txBody>
      </p:sp>
      <p:cxnSp>
        <p:nvCxnSpPr>
          <p:cNvPr id="183" name="直線コネクタ 182"/>
          <p:cNvCxnSpPr/>
          <p:nvPr/>
        </p:nvCxnSpPr>
        <p:spPr>
          <a:xfrm>
            <a:off x="2090770" y="6792208"/>
            <a:ext cx="7509890" cy="0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84" name="角丸四角形 183"/>
          <p:cNvSpPr/>
          <p:nvPr/>
        </p:nvSpPr>
        <p:spPr>
          <a:xfrm>
            <a:off x="7002060" y="5419545"/>
            <a:ext cx="2967440" cy="81430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　　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・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万博の開催期間中に集中的にプログラムを展開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　　・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大阪にとどまらず、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国内外の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ｱｰﾃｨｽﾄ等を招聘した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　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　　公演など、多彩な文化芸術プログラムを実施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  <p:graphicFrame>
        <p:nvGraphicFramePr>
          <p:cNvPr id="185" name="表 1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086118"/>
              </p:ext>
            </p:extLst>
          </p:nvPr>
        </p:nvGraphicFramePr>
        <p:xfrm>
          <a:off x="2077323" y="6319131"/>
          <a:ext cx="2763618" cy="477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3618">
                  <a:extLst>
                    <a:ext uri="{9D8B030D-6E8A-4147-A177-3AD203B41FA5}">
                      <a16:colId xmlns:a16="http://schemas.microsoft.com/office/drawing/2014/main" val="3103613238"/>
                    </a:ext>
                  </a:extLst>
                </a:gridCol>
              </a:tblGrid>
              <a:tr h="229024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府</a:t>
                      </a:r>
                      <a:r>
                        <a:rPr kumimoji="1" lang="en-US" altLang="ja-JP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2.5</a:t>
                      </a:r>
                      <a:r>
                        <a:rPr kumimoji="1" lang="ja-JP" altLang="en-US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億円  （一財</a:t>
                      </a:r>
                      <a:r>
                        <a:rPr kumimoji="1" lang="en-US" altLang="ja-JP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2.5</a:t>
                      </a:r>
                      <a:r>
                        <a:rPr kumimoji="1" lang="ja-JP" altLang="en-US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億円）　</a:t>
                      </a:r>
                      <a:r>
                        <a:rPr kumimoji="1" lang="en-US" altLang="ja-JP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※</a:t>
                      </a:r>
                      <a:r>
                        <a:rPr kumimoji="1" lang="ja-JP" altLang="en-US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市</a:t>
                      </a:r>
                      <a:r>
                        <a:rPr kumimoji="1" lang="en-US" altLang="ja-JP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2.5</a:t>
                      </a:r>
                      <a:r>
                        <a:rPr kumimoji="1" lang="ja-JP" altLang="en-US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億円</a:t>
                      </a:r>
                      <a:endParaRPr kumimoji="1" lang="en-US" altLang="ja-JP" sz="900" b="0" dirty="0" smtClean="0">
                        <a:solidFill>
                          <a:sysClr val="windowText" lastClr="000000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365500"/>
                  </a:ext>
                </a:extLst>
              </a:tr>
              <a:tr h="217084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府</a:t>
                      </a:r>
                      <a:r>
                        <a:rPr kumimoji="1" lang="en-US" altLang="ja-JP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1.44</a:t>
                      </a:r>
                      <a:r>
                        <a:rPr kumimoji="1" lang="ja-JP" altLang="en-US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億円（一財</a:t>
                      </a:r>
                      <a:r>
                        <a:rPr kumimoji="1" lang="en-US" altLang="ja-JP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0.72</a:t>
                      </a:r>
                      <a:r>
                        <a:rPr kumimoji="1" lang="ja-JP" altLang="en-US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億円　国庫</a:t>
                      </a:r>
                      <a:r>
                        <a:rPr kumimoji="1" lang="en-US" altLang="ja-JP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0.72</a:t>
                      </a:r>
                      <a:r>
                        <a:rPr kumimoji="1" lang="ja-JP" altLang="en-US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億円）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5206225"/>
                  </a:ext>
                </a:extLst>
              </a:tr>
            </a:tbl>
          </a:graphicData>
        </a:graphic>
      </p:graphicFrame>
      <p:graphicFrame>
        <p:nvGraphicFramePr>
          <p:cNvPr id="186" name="表 1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3141079"/>
              </p:ext>
            </p:extLst>
          </p:nvPr>
        </p:nvGraphicFramePr>
        <p:xfrm>
          <a:off x="4588761" y="6330875"/>
          <a:ext cx="2466638" cy="477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6638">
                  <a:extLst>
                    <a:ext uri="{9D8B030D-6E8A-4147-A177-3AD203B41FA5}">
                      <a16:colId xmlns:a16="http://schemas.microsoft.com/office/drawing/2014/main" val="2036998732"/>
                    </a:ext>
                  </a:extLst>
                </a:gridCol>
              </a:tblGrid>
              <a:tr h="204896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府</a:t>
                      </a:r>
                      <a:r>
                        <a:rPr kumimoji="1" lang="en-US" altLang="ja-JP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3.5</a:t>
                      </a:r>
                      <a:r>
                        <a:rPr kumimoji="1" lang="ja-JP" altLang="en-US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億円  </a:t>
                      </a:r>
                      <a:r>
                        <a:rPr kumimoji="1" lang="en-US" altLang="ja-JP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(</a:t>
                      </a:r>
                      <a:r>
                        <a:rPr kumimoji="1" lang="ja-JP" altLang="en-US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一財</a:t>
                      </a:r>
                      <a:r>
                        <a:rPr kumimoji="1" lang="en-US" altLang="ja-JP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3.5</a:t>
                      </a:r>
                      <a:r>
                        <a:rPr kumimoji="1" lang="ja-JP" altLang="en-US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億円</a:t>
                      </a:r>
                      <a:r>
                        <a:rPr kumimoji="1" lang="en-US" altLang="ja-JP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)</a:t>
                      </a:r>
                      <a:r>
                        <a:rPr kumimoji="1" lang="ja-JP" altLang="en-US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</a:t>
                      </a:r>
                      <a:r>
                        <a:rPr kumimoji="1" lang="en-US" altLang="ja-JP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※</a:t>
                      </a:r>
                      <a:r>
                        <a:rPr kumimoji="1" lang="ja-JP" altLang="en-US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市</a:t>
                      </a:r>
                      <a:r>
                        <a:rPr kumimoji="1" lang="en-US" altLang="ja-JP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3.5</a:t>
                      </a:r>
                      <a:r>
                        <a:rPr kumimoji="1" lang="ja-JP" altLang="en-US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億円</a:t>
                      </a:r>
                      <a:endParaRPr kumimoji="1" lang="en-US" altLang="ja-JP" sz="900" b="0" dirty="0" smtClean="0">
                        <a:solidFill>
                          <a:sysClr val="windowText" lastClr="000000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2868659"/>
                  </a:ext>
                </a:extLst>
              </a:tr>
              <a:tr h="204896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府</a:t>
                      </a:r>
                      <a:r>
                        <a:rPr kumimoji="1" lang="en-US" altLang="ja-JP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1.44</a:t>
                      </a:r>
                      <a:r>
                        <a:rPr kumimoji="1" lang="ja-JP" altLang="en-US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億円</a:t>
                      </a:r>
                      <a:r>
                        <a:rPr kumimoji="1" lang="en-US" altLang="ja-JP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(</a:t>
                      </a:r>
                      <a:r>
                        <a:rPr kumimoji="1" lang="ja-JP" altLang="en-US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一財</a:t>
                      </a:r>
                      <a:r>
                        <a:rPr kumimoji="1" lang="en-US" altLang="ja-JP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0.72</a:t>
                      </a:r>
                      <a:r>
                        <a:rPr kumimoji="1" lang="ja-JP" altLang="en-US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億円　国庫</a:t>
                      </a:r>
                      <a:r>
                        <a:rPr kumimoji="1" lang="en-US" altLang="ja-JP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0.72</a:t>
                      </a:r>
                      <a:r>
                        <a:rPr kumimoji="1" lang="ja-JP" altLang="en-US" sz="900" b="0" dirty="0" smtClean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億円）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7383947"/>
                  </a:ext>
                </a:extLst>
              </a:tr>
            </a:tbl>
          </a:graphicData>
        </a:graphic>
      </p:graphicFrame>
      <p:cxnSp>
        <p:nvCxnSpPr>
          <p:cNvPr id="187" name="直線コネクタ 186"/>
          <p:cNvCxnSpPr/>
          <p:nvPr/>
        </p:nvCxnSpPr>
        <p:spPr>
          <a:xfrm>
            <a:off x="2090770" y="6299233"/>
            <a:ext cx="7509890" cy="0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8" name="カギ線コネクタ 187"/>
          <p:cNvCxnSpPr/>
          <p:nvPr/>
        </p:nvCxnSpPr>
        <p:spPr>
          <a:xfrm flipV="1">
            <a:off x="2149252" y="5687441"/>
            <a:ext cx="4913733" cy="227325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直線コネクタ 188"/>
          <p:cNvCxnSpPr/>
          <p:nvPr/>
        </p:nvCxnSpPr>
        <p:spPr>
          <a:xfrm>
            <a:off x="7062985" y="5347039"/>
            <a:ext cx="0" cy="3269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右矢印 189"/>
          <p:cNvSpPr/>
          <p:nvPr/>
        </p:nvSpPr>
        <p:spPr>
          <a:xfrm>
            <a:off x="5283092" y="2004616"/>
            <a:ext cx="1068333" cy="2890447"/>
          </a:xfrm>
          <a:prstGeom prst="rightArrow">
            <a:avLst>
              <a:gd name="adj1" fmla="val 59617"/>
              <a:gd name="adj2" fmla="val 46207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defTabSz="457200" rtl="0" eaLnBrk="1" fontAlgn="auto" latinLnBrk="0" hangingPunct="1">
              <a:lnSpc>
                <a:spcPts val="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0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 </a:t>
            </a:r>
            <a:r>
              <a:rPr kumimoji="0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文化芸術</a:t>
            </a:r>
            <a:endParaRPr kumimoji="0" lang="en-US" altLang="ja-JP" sz="10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 の魅力発信</a:t>
            </a:r>
            <a:endParaRPr kumimoji="0" lang="en-US" altLang="ja-JP" sz="10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・</a:t>
            </a:r>
            <a:endParaRPr kumimoji="0" lang="en-US" altLang="ja-JP" sz="10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 万博に向け</a:t>
            </a:r>
            <a:endParaRPr kumimoji="0" lang="en-US" altLang="ja-JP" sz="10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b="1" noProof="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 機運</a:t>
            </a:r>
            <a:r>
              <a:rPr lang="ja-JP" altLang="en-US" sz="1050" b="1" noProof="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醸成</a:t>
            </a:r>
            <a:endParaRPr kumimoji="0" lang="en-US" altLang="ja-JP" sz="10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marR="0" lvl="0" indent="0" defTabSz="457200" rtl="0" eaLnBrk="1" fontAlgn="auto" latinLnBrk="0" hangingPunct="1">
              <a:lnSpc>
                <a:spcPts val="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0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cxnSp>
        <p:nvCxnSpPr>
          <p:cNvPr id="191" name="直線コネクタ 190"/>
          <p:cNvCxnSpPr/>
          <p:nvPr/>
        </p:nvCxnSpPr>
        <p:spPr>
          <a:xfrm>
            <a:off x="4604001" y="5035194"/>
            <a:ext cx="0" cy="241864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直線コネクタ 191"/>
          <p:cNvCxnSpPr/>
          <p:nvPr/>
        </p:nvCxnSpPr>
        <p:spPr>
          <a:xfrm>
            <a:off x="7055848" y="5011740"/>
            <a:ext cx="0" cy="268711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直線コネクタ 192"/>
          <p:cNvCxnSpPr/>
          <p:nvPr/>
        </p:nvCxnSpPr>
        <p:spPr>
          <a:xfrm>
            <a:off x="2080108" y="5027440"/>
            <a:ext cx="0" cy="246726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直線コネクタ 193"/>
          <p:cNvCxnSpPr/>
          <p:nvPr/>
        </p:nvCxnSpPr>
        <p:spPr>
          <a:xfrm>
            <a:off x="2099747" y="6038402"/>
            <a:ext cx="0" cy="298539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直線コネクタ 194"/>
          <p:cNvCxnSpPr/>
          <p:nvPr/>
        </p:nvCxnSpPr>
        <p:spPr>
          <a:xfrm>
            <a:off x="2107002" y="6552583"/>
            <a:ext cx="7509890" cy="0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96" name="テキスト ボックス 195"/>
          <p:cNvSpPr txBox="1"/>
          <p:nvPr/>
        </p:nvSpPr>
        <p:spPr>
          <a:xfrm>
            <a:off x="-93575" y="36662"/>
            <a:ext cx="3204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【</a:t>
            </a:r>
            <a:r>
              <a:rPr lang="ja-JP" altLang="en-US" b="1" dirty="0">
                <a:solidFill>
                  <a:prstClr val="white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大阪の成長</a:t>
            </a:r>
            <a:r>
              <a:rPr kumimoji="0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・</a:t>
            </a:r>
            <a:r>
              <a:rPr kumimoji="0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府市連携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】</a:t>
            </a:r>
            <a:endParaRPr kumimoji="0" lang="zh-TW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+mn-cs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536876" y="5263679"/>
            <a:ext cx="26335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万博開催まで切れ目のない事業展開</a:t>
            </a:r>
            <a:endParaRPr kumimoji="1" lang="en-US" altLang="ja-JP" sz="1000" dirty="0">
              <a:solidFill>
                <a:schemeClr val="tx1">
                  <a:lumMod val="50000"/>
                  <a:lumOff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より魅力的なコンテンツへステップアップ</a:t>
            </a:r>
            <a:endParaRPr kumimoji="1" lang="ja-JP" altLang="en-US" sz="1000" dirty="0">
              <a:solidFill>
                <a:schemeClr val="tx1">
                  <a:lumMod val="50000"/>
                  <a:lumOff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3586058" y="2280194"/>
            <a:ext cx="1737959" cy="2308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ja-JP" altLang="en-US" sz="900" dirty="0" smtClean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査定済 </a:t>
            </a:r>
            <a:r>
              <a:rPr lang="en-US" altLang="ja-JP" sz="900" dirty="0" smtClean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1.44</a:t>
            </a:r>
            <a:r>
              <a:rPr lang="ja-JP" altLang="en-US" sz="900" dirty="0" smtClean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億円</a:t>
            </a:r>
            <a:r>
              <a:rPr lang="en-US" altLang="ja-JP" sz="900" dirty="0" smtClean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</a:t>
            </a:r>
            <a:r>
              <a:rPr lang="ja-JP" altLang="en-US" sz="900" dirty="0" smtClean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国庫</a:t>
            </a:r>
            <a:r>
              <a:rPr lang="en-US" altLang="ja-JP" sz="900" dirty="0" smtClean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1/2)</a:t>
            </a:r>
            <a:endParaRPr kumimoji="0" lang="ja-JP" altLang="en-US" sz="9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1226458" y="2223060"/>
            <a:ext cx="1551377" cy="44287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900"/>
              </a:lnSpc>
              <a:defRPr/>
            </a:pPr>
            <a:r>
              <a:rPr lang="ja-JP" altLang="en-US" sz="9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査定済 </a:t>
            </a:r>
            <a:r>
              <a:rPr lang="en-US" altLang="ja-JP" sz="9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1.</a:t>
            </a:r>
            <a:r>
              <a:rPr lang="ja-JP" altLang="en-US" sz="9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９億円</a:t>
            </a:r>
            <a:endParaRPr lang="en-US" altLang="ja-JP" sz="9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ts val="900"/>
              </a:lnSpc>
              <a:defRPr/>
            </a:pPr>
            <a:r>
              <a:rPr lang="ja-JP" altLang="en-US" sz="9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（文化庁委託事業含む）</a:t>
            </a:r>
            <a:endParaRPr lang="en-US" altLang="ja-JP" sz="9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ts val="900"/>
              </a:lnSpc>
              <a:defRPr/>
            </a:pPr>
            <a:r>
              <a:rPr lang="ja-JP" altLang="en-US" sz="9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知事復活１</a:t>
            </a:r>
            <a:r>
              <a:rPr lang="en-US" altLang="ja-JP" sz="9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.0</a:t>
            </a:r>
            <a:r>
              <a:rPr lang="ja-JP" altLang="en-US" sz="9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億円</a:t>
            </a:r>
            <a:endParaRPr kumimoji="0" lang="ja-JP" altLang="en-US" sz="9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92" name="角丸四角形 91"/>
          <p:cNvSpPr/>
          <p:nvPr/>
        </p:nvSpPr>
        <p:spPr>
          <a:xfrm>
            <a:off x="3719080" y="1383934"/>
            <a:ext cx="3282980" cy="496634"/>
          </a:xfrm>
          <a:prstGeom prst="roundRect">
            <a:avLst>
              <a:gd name="adj" fmla="val 12343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0" rIns="0" bIns="0" rtlCol="0" anchor="ctr"/>
          <a:lstStyle/>
          <a:p>
            <a:pPr lvl="0">
              <a:defRPr/>
            </a:pPr>
            <a:r>
              <a:rPr kumimoji="1" lang="ja-JP" altLang="en-US" sz="10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大規模な文化芸術祭典の開催に向け、</a:t>
            </a:r>
            <a:endParaRPr kumimoji="1" lang="en-US" altLang="ja-JP" sz="1000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kumimoji="1" lang="ja-JP" altLang="en-US" sz="10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万博の機運醸成を図りつつ、段階的に事業規模を拡大</a:t>
            </a:r>
            <a:endParaRPr kumimoji="1" lang="en-US" altLang="ja-JP" sz="1000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30406" y="836141"/>
            <a:ext cx="9624503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大阪・関西万博に向けた</a:t>
            </a:r>
            <a:r>
              <a:rPr lang="ja-JP" altLang="ja-JP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機運</a:t>
            </a:r>
            <a:r>
              <a:rPr lang="ja-JP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醸成を</a:t>
            </a:r>
            <a:r>
              <a:rPr lang="ja-JP" altLang="ja-JP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図</a:t>
            </a:r>
            <a:r>
              <a:rPr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り、</a:t>
            </a:r>
            <a:r>
              <a:rPr lang="ja-JP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万博開催期間中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</a:t>
            </a:r>
            <a:r>
              <a:rPr lang="ja-JP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大規模な文化芸術祭典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</a:t>
            </a:r>
            <a:r>
              <a:rPr lang="ja-JP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開催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につなげていくため</a:t>
            </a:r>
            <a:r>
              <a:rPr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、府市一体となって、文化芸術の活性化や、</a:t>
            </a:r>
            <a:r>
              <a:rPr lang="ja-JP" altLang="ja-JP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文化</a:t>
            </a:r>
            <a:r>
              <a:rPr lang="ja-JP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芸術を活用した府内各地域の魅力向上・発信に</a:t>
            </a:r>
            <a:r>
              <a:rPr lang="ja-JP" altLang="ja-JP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取り組</a:t>
            </a:r>
            <a:r>
              <a:rPr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み、</a:t>
            </a:r>
            <a:r>
              <a:rPr lang="ja-JP" altLang="ja-JP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大阪</a:t>
            </a:r>
            <a:r>
              <a:rPr lang="ja-JP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</a:t>
            </a:r>
            <a:r>
              <a:rPr lang="ja-JP" altLang="ja-JP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成長</a:t>
            </a:r>
            <a:r>
              <a:rPr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・発展の実現を目指す</a:t>
            </a:r>
            <a:endParaRPr kumimoji="1" lang="ja-JP" altLang="en-US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182658" y="5265021"/>
            <a:ext cx="1827289" cy="914400"/>
          </a:xfrm>
          <a:prstGeom prst="roundRect">
            <a:avLst>
              <a:gd name="adj" fmla="val 9524"/>
            </a:avLst>
          </a:prstGeom>
          <a:solidFill>
            <a:schemeClr val="accent5">
              <a:lumMod val="7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/>
          <a:p>
            <a:pPr lvl="0">
              <a:defRPr/>
            </a:pPr>
            <a:r>
              <a:rPr kumimoji="1" lang="ja-JP" altLang="en-US" sz="10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万博に向け、魅力的なコンテンツを企画し、会場や出演者を早期</a:t>
            </a:r>
            <a:r>
              <a:rPr kumimoji="1" lang="ja-JP" altLang="en-US" sz="10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に確保</a:t>
            </a:r>
            <a:r>
              <a:rPr kumimoji="1" lang="ja-JP" altLang="en-US" sz="10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することが必要</a:t>
            </a:r>
            <a:endParaRPr kumimoji="1" lang="en-US" altLang="ja-JP" sz="10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kumimoji="1" lang="ja-JP" altLang="en-US" sz="10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0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➡</a:t>
            </a:r>
            <a:r>
              <a:rPr kumimoji="1" lang="ja-JP" altLang="en-US" sz="10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令和７年度までの</a:t>
            </a:r>
            <a:endParaRPr kumimoji="1" lang="en-US" altLang="ja-JP" sz="10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kumimoji="1" lang="ja-JP" altLang="en-US" sz="10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債務負担行為を</a:t>
            </a:r>
            <a:r>
              <a:rPr kumimoji="1" lang="ja-JP" altLang="en-US" sz="10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設定</a:t>
            </a:r>
            <a:endParaRPr kumimoji="1" lang="en-US" altLang="ja-JP" sz="10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4804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5">
            <a:lumMod val="75000"/>
          </a:schemeClr>
        </a:solidFill>
        <a:ln w="28575">
          <a:noFill/>
        </a:ln>
      </a:spPr>
      <a:bodyPr lIns="36000" tIns="0" rIns="0" bIns="0" rtlCol="0" anchor="ctr"/>
      <a:lstStyle>
        <a:defPPr>
          <a:defRPr kumimoji="1" sz="900" dirty="0">
            <a:solidFill>
              <a:schemeClr val="bg1"/>
            </a:solidFill>
            <a:latin typeface="ＭＳ ゴシック" panose="020B0609070205080204" pitchFamily="49" charset="-128"/>
            <a:ea typeface="ＭＳ ゴシック" panose="020B0609070205080204" pitchFamily="49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679</Words>
  <Application>Microsoft Office PowerPoint</Application>
  <PresentationFormat>A4 210 x 297 mm</PresentationFormat>
  <Paragraphs>85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Meiryo UI</vt:lpstr>
      <vt:lpstr>ＭＳ ゴシック</vt:lpstr>
      <vt:lpstr>UD デジタル 教科書体 NK-B</vt:lpstr>
      <vt:lpstr>UD デジタル 教科書体 NK-R</vt:lpstr>
      <vt:lpstr>UD デジタル 教科書体 NP-B</vt:lpstr>
      <vt:lpstr>UD デジタル 教科書体 N-R</vt:lpstr>
      <vt:lpstr>游ゴシック</vt:lpstr>
      <vt:lpstr>游ゴシック Light</vt:lpstr>
      <vt:lpstr>Arial</vt:lpstr>
      <vt:lpstr>Calibri</vt:lpstr>
      <vt:lpstr>Calibri Light</vt:lpstr>
      <vt:lpstr>Office テーマ</vt:lpstr>
      <vt:lpstr>大阪文化芸術創出事業費について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2023-01-31T02:36:33Z</dcterms:created>
  <dcterms:modified xsi:type="dcterms:W3CDTF">2023-01-31T02:36:58Z</dcterms:modified>
</cp:coreProperties>
</file>