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9" r:id="rId2"/>
    <p:sldId id="285" r:id="rId3"/>
    <p:sldId id="277" r:id="rId4"/>
    <p:sldId id="282" r:id="rId5"/>
    <p:sldId id="284" r:id="rId6"/>
    <p:sldId id="279" r:id="rId7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04" userDrawn="1">
          <p15:clr>
            <a:srgbClr val="A4A3A4"/>
          </p15:clr>
        </p15:guide>
        <p15:guide id="3" pos="6136" userDrawn="1">
          <p15:clr>
            <a:srgbClr val="A4A3A4"/>
          </p15:clr>
        </p15:guide>
        <p15:guide id="4" orient="horz" pos="572" userDrawn="1">
          <p15:clr>
            <a:srgbClr val="A4A3A4"/>
          </p15:clr>
        </p15:guide>
        <p15:guide id="5" orient="horz" pos="4292" userDrawn="1">
          <p15:clr>
            <a:srgbClr val="A4A3A4"/>
          </p15:clr>
        </p15:guide>
        <p15:guide id="6" pos="3120" userDrawn="1">
          <p15:clr>
            <a:srgbClr val="A4A3A4"/>
          </p15:clr>
        </p15:guide>
        <p15:guide id="7" orient="horz" pos="1525" userDrawn="1">
          <p15:clr>
            <a:srgbClr val="A4A3A4"/>
          </p15:clr>
        </p15:guide>
        <p15:guide id="8" orient="horz" pos="2160" userDrawn="1">
          <p15:clr>
            <a:srgbClr val="A4A3A4"/>
          </p15:clr>
        </p15:guide>
        <p15:guide id="9" orient="horz" pos="845" userDrawn="1">
          <p15:clr>
            <a:srgbClr val="A4A3A4"/>
          </p15:clr>
        </p15:guide>
        <p15:guide id="10" orient="horz" pos="1230" userDrawn="1">
          <p15:clr>
            <a:srgbClr val="A4A3A4"/>
          </p15:clr>
        </p15:guide>
        <p15:guide id="11" orient="horz" pos="1321" userDrawn="1">
          <p15:clr>
            <a:srgbClr val="A4A3A4"/>
          </p15:clr>
        </p15:guide>
        <p15:guide id="12" orient="horz" pos="1570" userDrawn="1">
          <p15:clr>
            <a:srgbClr val="A4A3A4"/>
          </p15:clr>
        </p15:guide>
        <p15:guide id="13" orient="horz" pos="172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雄也" initials="雄也" lastIdx="1" clrIdx="0">
    <p:extLst>
      <p:ext uri="{19B8F6BF-5375-455C-9EA6-DF929625EA0E}">
        <p15:presenceInfo xmlns:p15="http://schemas.microsoft.com/office/powerpoint/2012/main" userId="S::YamashitaYuy@lan.pref.osaka.jp::10703121-1bfd-40e5-8d30-763ce58705a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66FF"/>
    <a:srgbClr val="0000CC"/>
    <a:srgbClr val="990000"/>
    <a:srgbClr val="CC6600"/>
    <a:srgbClr val="FF9933"/>
    <a:srgbClr val="F9F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811" y="86"/>
      </p:cViewPr>
      <p:guideLst>
        <p:guide pos="104"/>
        <p:guide pos="6136"/>
        <p:guide orient="horz" pos="572"/>
        <p:guide orient="horz" pos="4292"/>
        <p:guide pos="3120"/>
        <p:guide orient="horz" pos="1525"/>
        <p:guide orient="horz" pos="2160"/>
        <p:guide orient="horz" pos="845"/>
        <p:guide orient="horz" pos="1230"/>
        <p:guide orient="horz" pos="1321"/>
        <p:guide orient="horz" pos="1570"/>
        <p:guide orient="horz" pos="17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8" d="100"/>
        <a:sy n="10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43%20&#21315;&#26089;&#36196;&#38442;&#26449;\&#12464;&#12521;&#12501;&#20316;&#25104;&#29992;(&#33258;&#21205;&#22238;&#24489;&#28168;&#12415;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43%20&#21315;&#26089;&#36196;&#38442;&#26449;\&#12464;&#12521;&#12501;&#20316;&#25104;&#29992;(&#33258;&#21205;&#22238;&#24489;&#28168;&#12415;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43%20&#21315;&#26089;&#36196;&#38442;&#26449;\&#12464;&#12521;&#12501;&#20316;&#25104;&#29992;(&#33258;&#21205;&#22238;&#24489;&#28168;&#12415;)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43%20&#21315;&#26089;&#36196;&#38442;&#26449;\&#12464;&#12521;&#12501;&#20316;&#25104;&#29992;(&#33258;&#21205;&#22238;&#24489;&#28168;&#12415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v>財政調整基金残高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4"/>
              <c:layout>
                <c:manualLayout>
                  <c:x val="-1.3279580658029362E-3"/>
                  <c:y val="-3.2532112653326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B52-42A1-9A04-2FD4102E7A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千早赤阪村!$D$5:$R$5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千早赤阪村!$D$6:$R$6</c:f>
              <c:numCache>
                <c:formatCode>#,##0_ </c:formatCode>
                <c:ptCount val="15"/>
                <c:pt idx="0">
                  <c:v>1142</c:v>
                </c:pt>
                <c:pt idx="1">
                  <c:v>1138</c:v>
                </c:pt>
                <c:pt idx="2">
                  <c:v>1096</c:v>
                </c:pt>
                <c:pt idx="3">
                  <c:v>1003</c:v>
                </c:pt>
                <c:pt idx="4">
                  <c:v>925</c:v>
                </c:pt>
                <c:pt idx="5">
                  <c:v>795</c:v>
                </c:pt>
                <c:pt idx="6">
                  <c:v>729</c:v>
                </c:pt>
                <c:pt idx="7">
                  <c:v>617</c:v>
                </c:pt>
                <c:pt idx="8">
                  <c:v>564</c:v>
                </c:pt>
                <c:pt idx="9">
                  <c:v>462</c:v>
                </c:pt>
                <c:pt idx="10">
                  <c:v>423</c:v>
                </c:pt>
                <c:pt idx="11">
                  <c:v>303</c:v>
                </c:pt>
                <c:pt idx="12">
                  <c:v>180</c:v>
                </c:pt>
                <c:pt idx="13">
                  <c:v>123</c:v>
                </c:pt>
                <c:pt idx="1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EB-4DC9-82A1-4034D0D4F01A}"/>
            </c:ext>
          </c:extLst>
        </c:ser>
        <c:ser>
          <c:idx val="2"/>
          <c:order val="2"/>
          <c:tx>
            <c:v>その他特定目的基金残高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千早赤阪村!$D$7:$R$7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1-C1EB-4DC9-82A1-4034D0D4F0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overlap val="100"/>
        <c:axId val="997755744"/>
        <c:axId val="997754496"/>
      </c:barChart>
      <c:lineChart>
        <c:grouping val="standard"/>
        <c:varyColors val="0"/>
        <c:ser>
          <c:idx val="1"/>
          <c:order val="1"/>
          <c:tx>
            <c:v>収支過不足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numFmt formatCode="#,##0;&quot;▲ 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千早赤阪村!$D$5:$R$5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千早赤阪村!$D$8:$R$8</c:f>
              <c:numCache>
                <c:formatCode>#,##0_ </c:formatCode>
                <c:ptCount val="15"/>
                <c:pt idx="0">
                  <c:v>78</c:v>
                </c:pt>
                <c:pt idx="1">
                  <c:v>-43</c:v>
                </c:pt>
                <c:pt idx="2">
                  <c:v>-42</c:v>
                </c:pt>
                <c:pt idx="3">
                  <c:v>-93</c:v>
                </c:pt>
                <c:pt idx="4">
                  <c:v>-78</c:v>
                </c:pt>
                <c:pt idx="5">
                  <c:v>-130</c:v>
                </c:pt>
                <c:pt idx="6">
                  <c:v>-66</c:v>
                </c:pt>
                <c:pt idx="7">
                  <c:v>-112</c:v>
                </c:pt>
                <c:pt idx="8">
                  <c:v>-53</c:v>
                </c:pt>
                <c:pt idx="9">
                  <c:v>-102</c:v>
                </c:pt>
                <c:pt idx="10">
                  <c:v>-39</c:v>
                </c:pt>
                <c:pt idx="11">
                  <c:v>-120</c:v>
                </c:pt>
                <c:pt idx="12">
                  <c:v>-123</c:v>
                </c:pt>
                <c:pt idx="13">
                  <c:v>-57</c:v>
                </c:pt>
                <c:pt idx="14">
                  <c:v>-116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1EB-4DC9-82A1-4034D0D4F0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3977728"/>
        <c:axId val="663967328"/>
      </c:lineChart>
      <c:catAx>
        <c:axId val="99775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97754496"/>
        <c:crosses val="autoZero"/>
        <c:auto val="1"/>
        <c:lblAlgn val="ctr"/>
        <c:lblOffset val="100"/>
        <c:noMultiLvlLbl val="0"/>
      </c:catAx>
      <c:valAx>
        <c:axId val="997754496"/>
        <c:scaling>
          <c:orientation val="minMax"/>
          <c:max val="1200"/>
          <c:min val="0"/>
        </c:scaling>
        <c:delete val="0"/>
        <c:axPos val="l"/>
        <c:numFmt formatCode="#,##0_ 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97755744"/>
        <c:crosses val="autoZero"/>
        <c:crossBetween val="between"/>
        <c:majorUnit val="500"/>
      </c:valAx>
      <c:valAx>
        <c:axId val="663967328"/>
        <c:scaling>
          <c:orientation val="minMax"/>
        </c:scaling>
        <c:delete val="0"/>
        <c:axPos val="r"/>
        <c:numFmt formatCode="#,##0_ 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3977728"/>
        <c:crosses val="max"/>
        <c:crossBetween val="between"/>
      </c:valAx>
      <c:catAx>
        <c:axId val="6639777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39673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千早赤阪村!$Q$67</c:f>
              <c:strCache>
                <c:ptCount val="1"/>
                <c:pt idx="0">
                  <c:v>普通建設事業費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千早赤阪村!$C$43:$R$43</c:f>
              <c:strCache>
                <c:ptCount val="16"/>
                <c:pt idx="0">
                  <c:v>R4</c:v>
                </c:pt>
                <c:pt idx="1">
                  <c:v>R5</c:v>
                </c:pt>
                <c:pt idx="2">
                  <c:v>R6</c:v>
                </c:pt>
                <c:pt idx="3">
                  <c:v>R7</c:v>
                </c:pt>
                <c:pt idx="4">
                  <c:v>R8</c:v>
                </c:pt>
                <c:pt idx="5">
                  <c:v>R9</c:v>
                </c:pt>
                <c:pt idx="6">
                  <c:v>R10</c:v>
                </c:pt>
                <c:pt idx="7">
                  <c:v>R11</c:v>
                </c:pt>
                <c:pt idx="8">
                  <c:v>R12</c:v>
                </c:pt>
                <c:pt idx="9">
                  <c:v>R13</c:v>
                </c:pt>
                <c:pt idx="10">
                  <c:v>R14</c:v>
                </c:pt>
                <c:pt idx="11">
                  <c:v>R15</c:v>
                </c:pt>
                <c:pt idx="12">
                  <c:v>R16</c:v>
                </c:pt>
                <c:pt idx="13">
                  <c:v>R17</c:v>
                </c:pt>
                <c:pt idx="14">
                  <c:v>R18</c:v>
                </c:pt>
                <c:pt idx="15">
                  <c:v>R19</c:v>
                </c:pt>
              </c:strCache>
            </c:strRef>
          </c:cat>
          <c:val>
            <c:numRef>
              <c:f>千早赤阪村!$C$44:$R$44</c:f>
              <c:numCache>
                <c:formatCode>General</c:formatCode>
                <c:ptCount val="16"/>
                <c:pt idx="0">
                  <c:v>633</c:v>
                </c:pt>
                <c:pt idx="1">
                  <c:v>576</c:v>
                </c:pt>
                <c:pt idx="2">
                  <c:v>636</c:v>
                </c:pt>
                <c:pt idx="3">
                  <c:v>453</c:v>
                </c:pt>
                <c:pt idx="4">
                  <c:v>283</c:v>
                </c:pt>
                <c:pt idx="5">
                  <c:v>285</c:v>
                </c:pt>
                <c:pt idx="6">
                  <c:v>286</c:v>
                </c:pt>
                <c:pt idx="7">
                  <c:v>288</c:v>
                </c:pt>
                <c:pt idx="8">
                  <c:v>289</c:v>
                </c:pt>
                <c:pt idx="9">
                  <c:v>291</c:v>
                </c:pt>
                <c:pt idx="10">
                  <c:v>292</c:v>
                </c:pt>
                <c:pt idx="11">
                  <c:v>294</c:v>
                </c:pt>
                <c:pt idx="12">
                  <c:v>295</c:v>
                </c:pt>
                <c:pt idx="13">
                  <c:v>297</c:v>
                </c:pt>
                <c:pt idx="14">
                  <c:v>298</c:v>
                </c:pt>
                <c:pt idx="15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4F-4B9B-9BB5-CBE00F360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8692672"/>
        <c:axId val="1008693920"/>
      </c:barChart>
      <c:lineChart>
        <c:grouping val="standard"/>
        <c:varyColors val="0"/>
        <c:ser>
          <c:idx val="1"/>
          <c:order val="1"/>
          <c:tx>
            <c:strRef>
              <c:f>千早赤阪村!$Q$68</c:f>
              <c:strCache>
                <c:ptCount val="1"/>
                <c:pt idx="0">
                  <c:v>普通建設事業費の平均値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千早赤阪村!$C$43:$R$43</c:f>
              <c:strCache>
                <c:ptCount val="16"/>
                <c:pt idx="0">
                  <c:v>R4</c:v>
                </c:pt>
                <c:pt idx="1">
                  <c:v>R5</c:v>
                </c:pt>
                <c:pt idx="2">
                  <c:v>R6</c:v>
                </c:pt>
                <c:pt idx="3">
                  <c:v>R7</c:v>
                </c:pt>
                <c:pt idx="4">
                  <c:v>R8</c:v>
                </c:pt>
                <c:pt idx="5">
                  <c:v>R9</c:v>
                </c:pt>
                <c:pt idx="6">
                  <c:v>R10</c:v>
                </c:pt>
                <c:pt idx="7">
                  <c:v>R11</c:v>
                </c:pt>
                <c:pt idx="8">
                  <c:v>R12</c:v>
                </c:pt>
                <c:pt idx="9">
                  <c:v>R13</c:v>
                </c:pt>
                <c:pt idx="10">
                  <c:v>R14</c:v>
                </c:pt>
                <c:pt idx="11">
                  <c:v>R15</c:v>
                </c:pt>
                <c:pt idx="12">
                  <c:v>R16</c:v>
                </c:pt>
                <c:pt idx="13">
                  <c:v>R17</c:v>
                </c:pt>
                <c:pt idx="14">
                  <c:v>R18</c:v>
                </c:pt>
                <c:pt idx="15">
                  <c:v>R19</c:v>
                </c:pt>
              </c:strCache>
            </c:strRef>
          </c:cat>
          <c:val>
            <c:numRef>
              <c:f>千早赤阪村!$C$47:$R$47</c:f>
              <c:numCache>
                <c:formatCode>#,##0;"▲ "#,##0</c:formatCode>
                <c:ptCount val="16"/>
                <c:pt idx="0" formatCode="General">
                  <c:v>344.2</c:v>
                </c:pt>
                <c:pt idx="1">
                  <c:v>344.2</c:v>
                </c:pt>
                <c:pt idx="2">
                  <c:v>344.2</c:v>
                </c:pt>
                <c:pt idx="3">
                  <c:v>344.2</c:v>
                </c:pt>
                <c:pt idx="4">
                  <c:v>344.2</c:v>
                </c:pt>
                <c:pt idx="5">
                  <c:v>344.2</c:v>
                </c:pt>
                <c:pt idx="6">
                  <c:v>344.2</c:v>
                </c:pt>
                <c:pt idx="7">
                  <c:v>344.2</c:v>
                </c:pt>
                <c:pt idx="8">
                  <c:v>344.2</c:v>
                </c:pt>
                <c:pt idx="9">
                  <c:v>344.2</c:v>
                </c:pt>
                <c:pt idx="10">
                  <c:v>344.2</c:v>
                </c:pt>
                <c:pt idx="11">
                  <c:v>344.2</c:v>
                </c:pt>
                <c:pt idx="12">
                  <c:v>344.2</c:v>
                </c:pt>
                <c:pt idx="13">
                  <c:v>344.2</c:v>
                </c:pt>
                <c:pt idx="14">
                  <c:v>344.2</c:v>
                </c:pt>
                <c:pt idx="15">
                  <c:v>344.2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E4F-4B9B-9BB5-CBE00F360F18}"/>
            </c:ext>
          </c:extLst>
        </c:ser>
        <c:ser>
          <c:idx val="2"/>
          <c:order val="2"/>
          <c:tx>
            <c:strRef>
              <c:f>千早赤阪村!$Q$69</c:f>
              <c:strCache>
                <c:ptCount val="1"/>
                <c:pt idx="0">
                  <c:v>総合管理計画の経費見込額の平均値</c:v>
                </c:pt>
              </c:strCache>
            </c:strRef>
          </c:tx>
          <c:spPr>
            <a:ln w="31750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千早赤阪村!$C$43:$R$43</c:f>
              <c:strCache>
                <c:ptCount val="16"/>
                <c:pt idx="0">
                  <c:v>R4</c:v>
                </c:pt>
                <c:pt idx="1">
                  <c:v>R5</c:v>
                </c:pt>
                <c:pt idx="2">
                  <c:v>R6</c:v>
                </c:pt>
                <c:pt idx="3">
                  <c:v>R7</c:v>
                </c:pt>
                <c:pt idx="4">
                  <c:v>R8</c:v>
                </c:pt>
                <c:pt idx="5">
                  <c:v>R9</c:v>
                </c:pt>
                <c:pt idx="6">
                  <c:v>R10</c:v>
                </c:pt>
                <c:pt idx="7">
                  <c:v>R11</c:v>
                </c:pt>
                <c:pt idx="8">
                  <c:v>R12</c:v>
                </c:pt>
                <c:pt idx="9">
                  <c:v>R13</c:v>
                </c:pt>
                <c:pt idx="10">
                  <c:v>R14</c:v>
                </c:pt>
                <c:pt idx="11">
                  <c:v>R15</c:v>
                </c:pt>
                <c:pt idx="12">
                  <c:v>R16</c:v>
                </c:pt>
                <c:pt idx="13">
                  <c:v>R17</c:v>
                </c:pt>
                <c:pt idx="14">
                  <c:v>R18</c:v>
                </c:pt>
                <c:pt idx="15">
                  <c:v>R19</c:v>
                </c:pt>
              </c:strCache>
            </c:strRef>
          </c:cat>
          <c:val>
            <c:numRef>
              <c:f>千早赤阪村!$C$50:$R$50</c:f>
              <c:numCache>
                <c:formatCode>#,##0_);[Red]\(#,##0\)</c:formatCode>
                <c:ptCount val="16"/>
                <c:pt idx="0">
                  <c:v>550</c:v>
                </c:pt>
                <c:pt idx="1">
                  <c:v>550</c:v>
                </c:pt>
                <c:pt idx="2" formatCode="General">
                  <c:v>550</c:v>
                </c:pt>
                <c:pt idx="3" formatCode="General">
                  <c:v>550</c:v>
                </c:pt>
                <c:pt idx="4" formatCode="General">
                  <c:v>550</c:v>
                </c:pt>
                <c:pt idx="5" formatCode="General">
                  <c:v>550</c:v>
                </c:pt>
                <c:pt idx="6" formatCode="General">
                  <c:v>550</c:v>
                </c:pt>
                <c:pt idx="7" formatCode="General">
                  <c:v>550</c:v>
                </c:pt>
                <c:pt idx="8" formatCode="General">
                  <c:v>550</c:v>
                </c:pt>
                <c:pt idx="9" formatCode="General">
                  <c:v>550</c:v>
                </c:pt>
                <c:pt idx="10" formatCode="General">
                  <c:v>550</c:v>
                </c:pt>
                <c:pt idx="11" formatCode="General">
                  <c:v>550</c:v>
                </c:pt>
                <c:pt idx="12" formatCode="General">
                  <c:v>550</c:v>
                </c:pt>
                <c:pt idx="13" formatCode="General">
                  <c:v>550</c:v>
                </c:pt>
                <c:pt idx="14" formatCode="General">
                  <c:v>550</c:v>
                </c:pt>
                <c:pt idx="15" formatCode="General">
                  <c:v>550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E4F-4B9B-9BB5-CBE00F360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8692672"/>
        <c:axId val="1008693920"/>
      </c:lineChart>
      <c:catAx>
        <c:axId val="100869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08693920"/>
        <c:crosses val="autoZero"/>
        <c:auto val="1"/>
        <c:lblAlgn val="ctr"/>
        <c:lblOffset val="100"/>
        <c:tickLblSkip val="15"/>
        <c:noMultiLvlLbl val="0"/>
      </c:catAx>
      <c:valAx>
        <c:axId val="1008693920"/>
        <c:scaling>
          <c:orientation val="minMax"/>
          <c:max val="700"/>
          <c:min val="0"/>
        </c:scaling>
        <c:delete val="0"/>
        <c:axPos val="l"/>
        <c:numFmt formatCode="#,##0_);[Red]\(#,##0\)" sourceLinked="0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0869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en-US" altLang="ja-JP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住民一人当たり人件費・物件費の比較</a:t>
            </a:r>
            <a:r>
              <a:rPr lang="en-US" altLang="ja-JP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lang="ja-JP" altLang="en-US" sz="11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千早赤阪村!$D$160:$R$160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千早赤阪村!$D$167:$R$167</c:f>
              <c:numCache>
                <c:formatCode>0_ </c:formatCode>
                <c:ptCount val="15"/>
                <c:pt idx="0">
                  <c:v>333.9852238157323</c:v>
                </c:pt>
                <c:pt idx="1">
                  <c:v>365.53408838552076</c:v>
                </c:pt>
                <c:pt idx="2">
                  <c:v>366.67424414639692</c:v>
                </c:pt>
                <c:pt idx="3">
                  <c:v>382.10624417520972</c:v>
                </c:pt>
                <c:pt idx="4">
                  <c:v>385.62559694364853</c:v>
                </c:pt>
                <c:pt idx="5">
                  <c:v>411.64953499755262</c:v>
                </c:pt>
                <c:pt idx="6">
                  <c:v>408.08638874937219</c:v>
                </c:pt>
                <c:pt idx="7">
                  <c:v>431.22580645161293</c:v>
                </c:pt>
                <c:pt idx="8">
                  <c:v>433.83717846725006</c:v>
                </c:pt>
                <c:pt idx="9">
                  <c:v>464.41232615216796</c:v>
                </c:pt>
                <c:pt idx="10">
                  <c:v>467.7328843995511</c:v>
                </c:pt>
                <c:pt idx="11">
                  <c:v>506.93641618497111</c:v>
                </c:pt>
                <c:pt idx="12">
                  <c:v>524.43384982121574</c:v>
                </c:pt>
                <c:pt idx="13">
                  <c:v>516.73319005219537</c:v>
                </c:pt>
                <c:pt idx="14">
                  <c:v>547.98859676908467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BB-40AC-99D2-E2DEAEE4B4BD}"/>
            </c:ext>
          </c:extLst>
        </c:ser>
        <c:ser>
          <c:idx val="1"/>
          <c:order val="1"/>
          <c:spPr>
            <a:ln w="31750" cap="rnd">
              <a:solidFill>
                <a:srgbClr val="70AD47">
                  <a:lumMod val="60000"/>
                  <a:lumOff val="40000"/>
                </a:srgb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千早赤阪村!$D$160:$R$160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千早赤阪村!$D$171:$R$171</c:f>
              <c:numCache>
                <c:formatCode>General</c:formatCode>
                <c:ptCount val="15"/>
                <c:pt idx="0">
                  <c:v>134</c:v>
                </c:pt>
                <c:pt idx="1">
                  <c:v>134</c:v>
                </c:pt>
                <c:pt idx="2">
                  <c:v>134</c:v>
                </c:pt>
                <c:pt idx="3">
                  <c:v>134</c:v>
                </c:pt>
                <c:pt idx="4">
                  <c:v>134</c:v>
                </c:pt>
                <c:pt idx="5">
                  <c:v>134</c:v>
                </c:pt>
                <c:pt idx="6">
                  <c:v>134</c:v>
                </c:pt>
                <c:pt idx="7">
                  <c:v>134</c:v>
                </c:pt>
                <c:pt idx="8">
                  <c:v>134</c:v>
                </c:pt>
                <c:pt idx="9">
                  <c:v>134</c:v>
                </c:pt>
                <c:pt idx="10">
                  <c:v>134</c:v>
                </c:pt>
                <c:pt idx="11">
                  <c:v>134</c:v>
                </c:pt>
                <c:pt idx="12">
                  <c:v>134</c:v>
                </c:pt>
                <c:pt idx="13">
                  <c:v>134</c:v>
                </c:pt>
                <c:pt idx="14">
                  <c:v>134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BB-40AC-99D2-E2DEAEE4B4BD}"/>
            </c:ext>
          </c:extLst>
        </c:ser>
        <c:ser>
          <c:idx val="2"/>
          <c:order val="2"/>
          <c:spPr>
            <a:ln w="19050" cap="rnd">
              <a:solidFill>
                <a:schemeClr val="accent3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千早赤阪村!$D$160:$R$160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千早赤阪村!$D$172:$R$172</c:f>
              <c:numCache>
                <c:formatCode>General</c:formatCode>
                <c:ptCount val="15"/>
                <c:pt idx="0">
                  <c:v>221</c:v>
                </c:pt>
                <c:pt idx="1">
                  <c:v>221</c:v>
                </c:pt>
                <c:pt idx="2">
                  <c:v>221</c:v>
                </c:pt>
                <c:pt idx="3">
                  <c:v>221</c:v>
                </c:pt>
                <c:pt idx="4">
                  <c:v>221</c:v>
                </c:pt>
                <c:pt idx="5">
                  <c:v>221</c:v>
                </c:pt>
                <c:pt idx="6">
                  <c:v>221</c:v>
                </c:pt>
                <c:pt idx="7">
                  <c:v>221</c:v>
                </c:pt>
                <c:pt idx="8">
                  <c:v>221</c:v>
                </c:pt>
                <c:pt idx="9">
                  <c:v>221</c:v>
                </c:pt>
                <c:pt idx="10">
                  <c:v>221</c:v>
                </c:pt>
                <c:pt idx="11">
                  <c:v>221</c:v>
                </c:pt>
                <c:pt idx="12">
                  <c:v>221</c:v>
                </c:pt>
                <c:pt idx="13">
                  <c:v>221</c:v>
                </c:pt>
                <c:pt idx="14">
                  <c:v>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2BB-40AC-99D2-E2DEAEE4B4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49914288"/>
        <c:axId val="1149927600"/>
      </c:lineChart>
      <c:catAx>
        <c:axId val="114991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9927600"/>
        <c:crosses val="autoZero"/>
        <c:auto val="1"/>
        <c:lblAlgn val="ctr"/>
        <c:lblOffset val="100"/>
        <c:tickLblSkip val="14"/>
        <c:noMultiLvlLbl val="0"/>
      </c:catAx>
      <c:valAx>
        <c:axId val="1149927600"/>
        <c:scaling>
          <c:orientation val="minMax"/>
          <c:max val="560"/>
          <c:min val="120"/>
        </c:scaling>
        <c:delete val="0"/>
        <c:axPos val="l"/>
        <c:numFmt formatCode="0_ 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9914288"/>
        <c:crosses val="autoZero"/>
        <c:crossBetween val="between"/>
        <c:majorUnit val="200"/>
      </c:valAx>
      <c:spPr>
        <a:noFill/>
        <a:ln w="9525">
          <a:solidFill>
            <a:schemeClr val="bg2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en-US" altLang="ja-JP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住民一人当たり歳出総額・歳入総額</a:t>
            </a:r>
            <a:r>
              <a:rPr lang="en-US" altLang="ja-JP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千早赤阪村!$P$153</c:f>
              <c:strCache>
                <c:ptCount val="1"/>
                <c:pt idx="0">
                  <c:v>住民一人当たり歳出総額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千早赤阪村!$D$116:$R$116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千早赤阪村!$D$121:$R$121</c:f>
              <c:numCache>
                <c:formatCode>0_ </c:formatCode>
                <c:ptCount val="15"/>
                <c:pt idx="0">
                  <c:v>830.72577140373744</c:v>
                </c:pt>
                <c:pt idx="1">
                  <c:v>905.61847657117482</c:v>
                </c:pt>
                <c:pt idx="2">
                  <c:v>874.28961127528976</c:v>
                </c:pt>
                <c:pt idx="3">
                  <c:v>873.48555452003734</c:v>
                </c:pt>
                <c:pt idx="4">
                  <c:v>890.40114613180526</c:v>
                </c:pt>
                <c:pt idx="5">
                  <c:v>925.59960841899169</c:v>
                </c:pt>
                <c:pt idx="6">
                  <c:v>932.19487694625809</c:v>
                </c:pt>
                <c:pt idx="7">
                  <c:v>969.29032258064512</c:v>
                </c:pt>
                <c:pt idx="8">
                  <c:v>978.2551047467515</c:v>
                </c:pt>
                <c:pt idx="9">
                  <c:v>1020.1799836378511</c:v>
                </c:pt>
                <c:pt idx="10">
                  <c:v>1030.3030303030303</c:v>
                </c:pt>
                <c:pt idx="11">
                  <c:v>1085.5491329479769</c:v>
                </c:pt>
                <c:pt idx="12">
                  <c:v>1119.1895113230034</c:v>
                </c:pt>
                <c:pt idx="13">
                  <c:v>1130.795210316242</c:v>
                </c:pt>
                <c:pt idx="14">
                  <c:v>1185.6192587899905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7C-4D7D-99F0-365140A6749A}"/>
            </c:ext>
          </c:extLst>
        </c:ser>
        <c:ser>
          <c:idx val="1"/>
          <c:order val="1"/>
          <c:tx>
            <c:strRef>
              <c:f>千早赤阪村!$P$154</c:f>
              <c:strCache>
                <c:ptCount val="1"/>
                <c:pt idx="0">
                  <c:v>住民一人当たり歳入総額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千早赤阪村!$D$116:$R$116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千早赤阪村!$D$130:$R$130</c:f>
              <c:numCache>
                <c:formatCode>#,##0_ </c:formatCode>
                <c:ptCount val="15"/>
                <c:pt idx="0">
                  <c:v>846.80573663624511</c:v>
                </c:pt>
                <c:pt idx="1">
                  <c:v>893.18232289584716</c:v>
                </c:pt>
                <c:pt idx="2">
                  <c:v>862.92339167992725</c:v>
                </c:pt>
                <c:pt idx="3">
                  <c:v>849.72041006523773</c:v>
                </c:pt>
                <c:pt idx="4">
                  <c:v>869.6275071633238</c:v>
                </c:pt>
                <c:pt idx="5">
                  <c:v>891.82574645129705</c:v>
                </c:pt>
                <c:pt idx="6">
                  <c:v>913.360120542441</c:v>
                </c:pt>
                <c:pt idx="7">
                  <c:v>938.06451612903231</c:v>
                </c:pt>
                <c:pt idx="8">
                  <c:v>962.0790241315301</c:v>
                </c:pt>
                <c:pt idx="9">
                  <c:v>989.91000818107443</c:v>
                </c:pt>
                <c:pt idx="10">
                  <c:v>1016.8350168350169</c:v>
                </c:pt>
                <c:pt idx="11">
                  <c:v>1048.2658959537571</c:v>
                </c:pt>
                <c:pt idx="12">
                  <c:v>1079.5589988081049</c:v>
                </c:pt>
                <c:pt idx="13">
                  <c:v>1110.2241326373962</c:v>
                </c:pt>
                <c:pt idx="14">
                  <c:v>1146.0247070003168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07C-4D7D-99F0-365140A67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49914288"/>
        <c:axId val="1149927600"/>
      </c:lineChart>
      <c:catAx>
        <c:axId val="114991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9927600"/>
        <c:crosses val="autoZero"/>
        <c:auto val="1"/>
        <c:lblAlgn val="ctr"/>
        <c:lblOffset val="100"/>
        <c:tickLblSkip val="14"/>
        <c:tickMarkSkip val="1"/>
        <c:noMultiLvlLbl val="0"/>
      </c:catAx>
      <c:valAx>
        <c:axId val="1149927600"/>
        <c:scaling>
          <c:orientation val="minMax"/>
          <c:max val="1200"/>
          <c:min val="750"/>
        </c:scaling>
        <c:delete val="1"/>
        <c:axPos val="l"/>
        <c:numFmt formatCode="0_ " sourceLinked="1"/>
        <c:majorTickMark val="out"/>
        <c:minorTickMark val="none"/>
        <c:tickLblPos val="none"/>
        <c:crossAx val="1149914288"/>
        <c:crosses val="autoZero"/>
        <c:crossBetween val="between"/>
        <c:majorUnit val="100"/>
      </c:valAx>
      <c:spPr>
        <a:noFill/>
        <a:ln w="9525">
          <a:solidFill>
            <a:schemeClr val="bg2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6E3A60CE-7E8D-4390-9820-C09E755C9BD4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427EC32B-E128-43F1-BA54-52B0ABA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262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6A22FB6E-5550-4A84-95FC-6C5FC37CCEBE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030FFAA-3710-4C18-AE2B-D295A7E29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7734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D6212-96C9-41D3-8E6B-E3D9ABE9871E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371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19FC-0020-489B-93BD-52EF9DFE2BE8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605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6C17-7DC2-4726-A511-85C76F0BCB45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08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0646-9FDD-4CE6-A2A1-8CE3717DBF7D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07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F767-7590-42C7-BB8E-A314D8D2FD5C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92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FF62-28A4-44D8-9651-8BC671C7BC1C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BBD65-545E-402E-9A81-768BAF244330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02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6590-0AFF-4C21-8D3D-813D36BA5861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1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A5C9-3C66-48F2-A7DA-50A8AAD99DFC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94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7542-95D7-4C99-B020-CFE99BF6E3ED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836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7526-BBC7-44F0-9201-29D57E6CFCF0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29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4105B-2D9C-4C60-86CE-F7C448738759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95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4018" y="2994660"/>
            <a:ext cx="9906000" cy="8763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18" y="3133739"/>
            <a:ext cx="9901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千早赤阪村の中長期財政シミュレーション</a:t>
            </a:r>
          </a:p>
        </p:txBody>
      </p:sp>
    </p:spTree>
    <p:extLst>
      <p:ext uri="{BB962C8B-B14F-4D97-AF65-F5344CB8AC3E}">
        <p14:creationId xmlns:p14="http://schemas.microsoft.com/office/powerpoint/2010/main" val="1047447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8059" y="69752"/>
            <a:ext cx="9802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１．収支と基金残高の見通し</a:t>
            </a:r>
          </a:p>
        </p:txBody>
      </p:sp>
      <p:sp>
        <p:nvSpPr>
          <p:cNvPr id="34" name="スライド番号プレースホルダー 2">
            <a:extLst>
              <a:ext uri="{FF2B5EF4-FFF2-40B4-BE49-F238E27FC236}">
                <a16:creationId xmlns:a16="http://schemas.microsoft.com/office/drawing/2014/main" id="{381A82F7-2481-41C2-9526-2AF765A7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7334" y="6498903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00205" y="910653"/>
            <a:ext cx="9587988" cy="362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spcAft>
                <a:spcPts val="600"/>
              </a:spcAft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令和６年度以降一貫して収支不足が発生し、財政調整基金は底をつく見通し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157480" y="907625"/>
            <a:ext cx="9571175" cy="433813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114B3FF-1435-4E05-9566-0164EB8850CC}"/>
              </a:ext>
            </a:extLst>
          </p:cNvPr>
          <p:cNvSpPr txBox="1"/>
          <p:nvPr/>
        </p:nvSpPr>
        <p:spPr>
          <a:xfrm>
            <a:off x="8460916" y="1406312"/>
            <a:ext cx="10182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（単位：百万円）</a:t>
            </a:r>
          </a:p>
        </p:txBody>
      </p:sp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AF2045CD-CA52-4EEB-A027-9C050398B0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9837309"/>
              </p:ext>
            </p:extLst>
          </p:nvPr>
        </p:nvGraphicFramePr>
        <p:xfrm>
          <a:off x="177345" y="1341438"/>
          <a:ext cx="9563555" cy="5465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660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059" y="66412"/>
            <a:ext cx="5038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２．シミュレーション結果の詳細</a:t>
            </a:r>
            <a:endParaRPr kumimoji="1" lang="ja-JP" altLang="en-US" sz="2800" b="1" u="sng" dirty="0">
              <a:ln>
                <a:solidFill>
                  <a:srgbClr val="F9FEDE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スライド番号プレースホルダー 2">
            <a:extLst>
              <a:ext uri="{FF2B5EF4-FFF2-40B4-BE49-F238E27FC236}">
                <a16:creationId xmlns:a16="http://schemas.microsoft.com/office/drawing/2014/main" id="{8375D218-D9B2-435E-8C23-6CC5CE79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7334" y="655191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4763196-1332-4576-805F-2FEFBAA76AF5}"/>
              </a:ext>
            </a:extLst>
          </p:cNvPr>
          <p:cNvSpPr/>
          <p:nvPr/>
        </p:nvSpPr>
        <p:spPr>
          <a:xfrm>
            <a:off x="163779" y="831006"/>
            <a:ext cx="9577121" cy="1336456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4436C9-8E52-40D6-A17B-B7C196259EE9}"/>
              </a:ext>
            </a:extLst>
          </p:cNvPr>
          <p:cNvSpPr/>
          <p:nvPr/>
        </p:nvSpPr>
        <p:spPr>
          <a:xfrm>
            <a:off x="199997" y="838626"/>
            <a:ext cx="9558540" cy="1336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ts val="2000"/>
              </a:lnSpc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●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人口減少に伴う税収減、社会保障経費の増のほか、大規模建設事業の影響により令和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年度から収支不足となる推計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>
              <a:lnSpc>
                <a:spcPts val="2000"/>
              </a:lnSpc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結果となった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 ・歳入：地方交付税は横置き、住民税は人口に連動するため、トータルでは</a:t>
            </a: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減少傾向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・歳出：社会保障経費の増加や物価上昇により増加傾向。建設事業費は公共施設の老朽化対応等により、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R7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まで高い水準で推移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r>
              <a:rPr kumimoji="1"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令和５年度以降、地方バス事業の実施を見込む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2A8F573-4D34-44BD-BABD-D37EF3A2D3D1}"/>
              </a:ext>
            </a:extLst>
          </p:cNvPr>
          <p:cNvSpPr txBox="1"/>
          <p:nvPr/>
        </p:nvSpPr>
        <p:spPr>
          <a:xfrm>
            <a:off x="163779" y="6606008"/>
            <a:ext cx="53190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歳入の「繰入金」欄について、令和５年度以降は財政調整基金からの繰入れは含んでいない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0A32DA2-E076-4B1B-B17B-E291FB7BED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997" y="2182702"/>
            <a:ext cx="9462163" cy="4477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75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グラフ 17">
            <a:extLst>
              <a:ext uri="{FF2B5EF4-FFF2-40B4-BE49-F238E27FC236}">
                <a16:creationId xmlns:a16="http://schemas.microsoft.com/office/drawing/2014/main" id="{4EA34B81-64AC-4ABE-A1A7-C8F82487D9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9565983"/>
              </p:ext>
            </p:extLst>
          </p:nvPr>
        </p:nvGraphicFramePr>
        <p:xfrm>
          <a:off x="165099" y="2736080"/>
          <a:ext cx="9575801" cy="4077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83952" y="908592"/>
            <a:ext cx="9647932" cy="1827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●直近の実績をベースに推計しており、推計結果に老朽化対応や新規事業が適切に見込まれていない可能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性がある</a:t>
            </a: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●公共施設等総合管理計画における将来の経費見込みと、推計結果に大きな乖離がある。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「公共施設再編計画」の取組み（集約化等）を反映すれば、事業費の圧縮が図られるものの、収支不足の解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消にまでは至らないことには留意が必要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71271" y="904056"/>
            <a:ext cx="9569629" cy="1840732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427334" y="649095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4C6929F-A7F1-4BF3-BF16-46F5C41AB640}"/>
              </a:ext>
            </a:extLst>
          </p:cNvPr>
          <p:cNvSpPr txBox="1"/>
          <p:nvPr/>
        </p:nvSpPr>
        <p:spPr>
          <a:xfrm>
            <a:off x="0" y="48549"/>
            <a:ext cx="8938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ja-JP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．課題① 公共施設マネジメント </a:t>
            </a:r>
            <a:r>
              <a:rPr kumimoji="1" lang="ja-JP" altLang="en-US" sz="20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～普通建設事業費の分析より～</a:t>
            </a:r>
            <a:endParaRPr kumimoji="1" lang="ja-JP" altLang="en-US" u="sng" dirty="0">
              <a:ln>
                <a:solidFill>
                  <a:srgbClr val="F9FEDE"/>
                </a:solidFill>
              </a:ln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EBE7E8A-A37D-4CA4-83B2-E550BF05BD49}"/>
              </a:ext>
            </a:extLst>
          </p:cNvPr>
          <p:cNvSpPr txBox="1"/>
          <p:nvPr/>
        </p:nvSpPr>
        <p:spPr>
          <a:xfrm>
            <a:off x="5380581" y="4537634"/>
            <a:ext cx="1760418" cy="369332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年平均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3.4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億円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B1BD91F-13C9-4EEB-A85B-C20BF62B3D08}"/>
              </a:ext>
            </a:extLst>
          </p:cNvPr>
          <p:cNvSpPr txBox="1"/>
          <p:nvPr/>
        </p:nvSpPr>
        <p:spPr>
          <a:xfrm>
            <a:off x="2893554" y="3150927"/>
            <a:ext cx="176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年平均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5.5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億円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E04F16D-5244-43B0-838C-876D72E04271}"/>
              </a:ext>
            </a:extLst>
          </p:cNvPr>
          <p:cNvSpPr txBox="1"/>
          <p:nvPr/>
        </p:nvSpPr>
        <p:spPr>
          <a:xfrm>
            <a:off x="5605729" y="3984689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矢印: 上下 2">
            <a:extLst>
              <a:ext uri="{FF2B5EF4-FFF2-40B4-BE49-F238E27FC236}">
                <a16:creationId xmlns:a16="http://schemas.microsoft.com/office/drawing/2014/main" id="{D545ED31-F40D-4EDE-936D-EB79D08D96A5}"/>
              </a:ext>
            </a:extLst>
          </p:cNvPr>
          <p:cNvSpPr/>
          <p:nvPr/>
        </p:nvSpPr>
        <p:spPr>
          <a:xfrm>
            <a:off x="5235897" y="3538250"/>
            <a:ext cx="538116" cy="957388"/>
          </a:xfrm>
          <a:prstGeom prst="up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34AD22E-71C7-45D4-860C-A41D7F731B89}"/>
              </a:ext>
            </a:extLst>
          </p:cNvPr>
          <p:cNvSpPr txBox="1"/>
          <p:nvPr/>
        </p:nvSpPr>
        <p:spPr>
          <a:xfrm>
            <a:off x="7140999" y="4523705"/>
            <a:ext cx="2088738" cy="46166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直近実績に基づく推計値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（物価及び個別事業を反映）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B6AC3DE-904B-455F-8FF4-156AFEED8212}"/>
              </a:ext>
            </a:extLst>
          </p:cNvPr>
          <p:cNvSpPr txBox="1"/>
          <p:nvPr/>
        </p:nvSpPr>
        <p:spPr>
          <a:xfrm>
            <a:off x="5698094" y="3758064"/>
            <a:ext cx="2153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2.1</a:t>
            </a:r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億円の乖離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C16FADF-36FF-4BC3-B280-61CFBA83E2A7}"/>
              </a:ext>
            </a:extLst>
          </p:cNvPr>
          <p:cNvSpPr txBox="1"/>
          <p:nvPr/>
        </p:nvSpPr>
        <p:spPr>
          <a:xfrm>
            <a:off x="266955" y="3076585"/>
            <a:ext cx="2757599" cy="46166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現在の規模・スペックで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長寿命化・更新した場合の費用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4655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グラフ 21">
            <a:extLst>
              <a:ext uri="{FF2B5EF4-FFF2-40B4-BE49-F238E27FC236}">
                <a16:creationId xmlns:a16="http://schemas.microsoft.com/office/drawing/2014/main" id="{C7CA9559-8302-4276-9908-E88DF38C4A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2775044"/>
              </p:ext>
            </p:extLst>
          </p:nvPr>
        </p:nvGraphicFramePr>
        <p:xfrm>
          <a:off x="4953000" y="2492375"/>
          <a:ext cx="4787900" cy="3769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グラフ 20">
            <a:extLst>
              <a:ext uri="{FF2B5EF4-FFF2-40B4-BE49-F238E27FC236}">
                <a16:creationId xmlns:a16="http://schemas.microsoft.com/office/drawing/2014/main" id="{33F8F806-7534-4E84-916F-9253C17756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9236096"/>
              </p:ext>
            </p:extLst>
          </p:nvPr>
        </p:nvGraphicFramePr>
        <p:xfrm>
          <a:off x="171271" y="2492375"/>
          <a:ext cx="4763765" cy="432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82374" y="923299"/>
            <a:ext cx="9647932" cy="1109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●人口減少に伴い、住民一人当たりの歳出は大幅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に拡大する見通し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lvl="0">
              <a:lnSpc>
                <a:spcPts val="2800"/>
              </a:lnSpc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●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歳出のうち、行財政運営の効率性と関係性の高い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人件費・物件費」だけを見ると、現時点で既に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全国町村の水準を大きく上回っており、今後も大幅な増加が見込まれる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171271" y="905891"/>
            <a:ext cx="9569629" cy="1191197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427334" y="649095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4C6929F-A7F1-4BF3-BF16-46F5C41AB640}"/>
              </a:ext>
            </a:extLst>
          </p:cNvPr>
          <p:cNvSpPr txBox="1"/>
          <p:nvPr/>
        </p:nvSpPr>
        <p:spPr>
          <a:xfrm>
            <a:off x="0" y="48549"/>
            <a:ext cx="10041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４．課題② 行財政運営の効率化　</a:t>
            </a:r>
            <a:r>
              <a:rPr kumimoji="1" lang="ja-JP" altLang="en-US" sz="20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～住民一人当たりコストから見える傾向～</a:t>
            </a:r>
            <a:endParaRPr kumimoji="1" lang="ja-JP" altLang="en-US" u="sng" dirty="0">
              <a:ln>
                <a:solidFill>
                  <a:srgbClr val="F9FEDE"/>
                </a:solidFill>
              </a:ln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">
            <a:extLst>
              <a:ext uri="{FF2B5EF4-FFF2-40B4-BE49-F238E27FC236}">
                <a16:creationId xmlns:a16="http://schemas.microsoft.com/office/drawing/2014/main" id="{33731662-41A2-40A1-8036-1D30B5615E70}"/>
              </a:ext>
            </a:extLst>
          </p:cNvPr>
          <p:cNvSpPr txBox="1"/>
          <p:nvPr/>
        </p:nvSpPr>
        <p:spPr>
          <a:xfrm>
            <a:off x="9039644" y="3257053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55</a:t>
            </a:r>
            <a:r>
              <a:rPr kumimoji="1" lang="ja-JP" altLang="en-US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F408D8E-5A47-410C-A764-7971EF4C2E57}"/>
              </a:ext>
            </a:extLst>
          </p:cNvPr>
          <p:cNvSpPr txBox="1"/>
          <p:nvPr/>
        </p:nvSpPr>
        <p:spPr>
          <a:xfrm>
            <a:off x="4953000" y="6261562"/>
            <a:ext cx="47879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各全国平均値は、推計が困難なことから、令和４年度決算額及び令和５年１月１日時点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の住基人口により算出したものを横置きとしている。人口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万人都市は財政状況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資料集の区分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Ⅳ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より抽出。</a:t>
            </a:r>
          </a:p>
        </p:txBody>
      </p:sp>
      <p:sp>
        <p:nvSpPr>
          <p:cNvPr id="40" name="テキスト ボックス 1">
            <a:extLst>
              <a:ext uri="{FF2B5EF4-FFF2-40B4-BE49-F238E27FC236}">
                <a16:creationId xmlns:a16="http://schemas.microsoft.com/office/drawing/2014/main" id="{3E6A69E3-6E44-41AA-817C-BCAD821AC270}"/>
              </a:ext>
            </a:extLst>
          </p:cNvPr>
          <p:cNvSpPr txBox="1"/>
          <p:nvPr/>
        </p:nvSpPr>
        <p:spPr>
          <a:xfrm>
            <a:off x="8772471" y="4979387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22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41" name="テキスト ボックス 1">
            <a:extLst>
              <a:ext uri="{FF2B5EF4-FFF2-40B4-BE49-F238E27FC236}">
                <a16:creationId xmlns:a16="http://schemas.microsoft.com/office/drawing/2014/main" id="{430072F0-457F-4747-BA21-A9B0F4C692BE}"/>
              </a:ext>
            </a:extLst>
          </p:cNvPr>
          <p:cNvSpPr txBox="1"/>
          <p:nvPr/>
        </p:nvSpPr>
        <p:spPr>
          <a:xfrm>
            <a:off x="4163318" y="3713703"/>
            <a:ext cx="6992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99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115</a:t>
            </a:r>
            <a:r>
              <a:rPr kumimoji="1" lang="ja-JP" altLang="en-US" sz="1000" dirty="0">
                <a:solidFill>
                  <a:srgbClr val="99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42" name="テキスト ボックス 1">
            <a:extLst>
              <a:ext uri="{FF2B5EF4-FFF2-40B4-BE49-F238E27FC236}">
                <a16:creationId xmlns:a16="http://schemas.microsoft.com/office/drawing/2014/main" id="{E45F4491-2435-48BB-957F-1CB57A58CCA7}"/>
              </a:ext>
            </a:extLst>
          </p:cNvPr>
          <p:cNvSpPr txBox="1"/>
          <p:nvPr/>
        </p:nvSpPr>
        <p:spPr>
          <a:xfrm>
            <a:off x="5111818" y="4490777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33</a:t>
            </a:r>
            <a:r>
              <a:rPr kumimoji="1" lang="ja-JP" altLang="en-US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43" name="テキスト ボックス 1">
            <a:extLst>
              <a:ext uri="{FF2B5EF4-FFF2-40B4-BE49-F238E27FC236}">
                <a16:creationId xmlns:a16="http://schemas.microsoft.com/office/drawing/2014/main" id="{A745AD80-33C0-4E62-B63A-533C0D46B2FF}"/>
              </a:ext>
            </a:extLst>
          </p:cNvPr>
          <p:cNvSpPr txBox="1"/>
          <p:nvPr/>
        </p:nvSpPr>
        <p:spPr>
          <a:xfrm>
            <a:off x="8790104" y="5567341"/>
            <a:ext cx="6190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44" name="テキスト ボックス 1">
            <a:extLst>
              <a:ext uri="{FF2B5EF4-FFF2-40B4-BE49-F238E27FC236}">
                <a16:creationId xmlns:a16="http://schemas.microsoft.com/office/drawing/2014/main" id="{8B9A36A5-0C32-4D78-A7B6-AAC40A3D811A}"/>
              </a:ext>
            </a:extLst>
          </p:cNvPr>
          <p:cNvSpPr txBox="1"/>
          <p:nvPr/>
        </p:nvSpPr>
        <p:spPr>
          <a:xfrm>
            <a:off x="256095" y="5688322"/>
            <a:ext cx="7264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83</a:t>
            </a:r>
            <a:r>
              <a:rPr kumimoji="1" lang="ja-JP" altLang="en-US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45" name="テキスト ボックス 1">
            <a:extLst>
              <a:ext uri="{FF2B5EF4-FFF2-40B4-BE49-F238E27FC236}">
                <a16:creationId xmlns:a16="http://schemas.microsoft.com/office/drawing/2014/main" id="{8EE87681-4E13-458E-A1D2-EBE37EEA7567}"/>
              </a:ext>
            </a:extLst>
          </p:cNvPr>
          <p:cNvSpPr txBox="1"/>
          <p:nvPr/>
        </p:nvSpPr>
        <p:spPr>
          <a:xfrm>
            <a:off x="4163318" y="2946694"/>
            <a:ext cx="6992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119</a:t>
            </a:r>
            <a:r>
              <a:rPr kumimoji="1" lang="ja-JP" altLang="en-US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23" name="テキスト ボックス 1">
            <a:extLst>
              <a:ext uri="{FF2B5EF4-FFF2-40B4-BE49-F238E27FC236}">
                <a16:creationId xmlns:a16="http://schemas.microsoft.com/office/drawing/2014/main" id="{69F0A5CF-8F32-4C62-9053-F190A6E93D5A}"/>
              </a:ext>
            </a:extLst>
          </p:cNvPr>
          <p:cNvSpPr txBox="1"/>
          <p:nvPr/>
        </p:nvSpPr>
        <p:spPr>
          <a:xfrm>
            <a:off x="256095" y="5018408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99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85</a:t>
            </a:r>
            <a:r>
              <a:rPr kumimoji="1" lang="ja-JP" altLang="en-US" sz="1000" dirty="0">
                <a:solidFill>
                  <a:srgbClr val="99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24" name="テキスト ボックス 1">
            <a:extLst>
              <a:ext uri="{FF2B5EF4-FFF2-40B4-BE49-F238E27FC236}">
                <a16:creationId xmlns:a16="http://schemas.microsoft.com/office/drawing/2014/main" id="{5CF4FB30-2022-4270-AB3C-D8341EB5ECBC}"/>
              </a:ext>
            </a:extLst>
          </p:cNvPr>
          <p:cNvSpPr txBox="1"/>
          <p:nvPr/>
        </p:nvSpPr>
        <p:spPr>
          <a:xfrm>
            <a:off x="6679133" y="498808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町村の全国平均値</a:t>
            </a:r>
          </a:p>
        </p:txBody>
      </p:sp>
      <p:sp>
        <p:nvSpPr>
          <p:cNvPr id="25" name="テキスト ボックス 1">
            <a:extLst>
              <a:ext uri="{FF2B5EF4-FFF2-40B4-BE49-F238E27FC236}">
                <a16:creationId xmlns:a16="http://schemas.microsoft.com/office/drawing/2014/main" id="{A4A01E45-1867-4256-874A-B59C565B98C7}"/>
              </a:ext>
            </a:extLst>
          </p:cNvPr>
          <p:cNvSpPr txBox="1"/>
          <p:nvPr/>
        </p:nvSpPr>
        <p:spPr>
          <a:xfrm>
            <a:off x="6615595" y="5429084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人口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万人都市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の全国平均値</a:t>
            </a:r>
          </a:p>
        </p:txBody>
      </p:sp>
    </p:spTree>
    <p:extLst>
      <p:ext uri="{BB962C8B-B14F-4D97-AF65-F5344CB8AC3E}">
        <p14:creationId xmlns:p14="http://schemas.microsoft.com/office/powerpoint/2010/main" val="2904684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8059" y="69752"/>
            <a:ext cx="20906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５．推計方法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91721" y="915898"/>
            <a:ext cx="9539292" cy="1160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Aft>
                <a:spcPts val="400"/>
              </a:spcAft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●令和４年度決算をベースに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年間推計</a:t>
            </a:r>
            <a:b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kumimoji="1" lang="ja-JP" altLang="en-US" sz="1600" spc="-1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人口推計に連動しうる費目は、国立社会保障・人口問題研究所（社人研）の令和５年推計と連動</a:t>
            </a:r>
          </a:p>
          <a:p>
            <a:pPr>
              <a:lnSpc>
                <a:spcPts val="2800"/>
              </a:lnSpc>
              <a:spcAft>
                <a:spcPts val="400"/>
              </a:spcAft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●その他の費目は、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R4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決算額をベースに、物価上昇率や直近の伸び率等を用いて試算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4987" y="905832"/>
            <a:ext cx="9565913" cy="127466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5" name="表 21">
            <a:extLst>
              <a:ext uri="{FF2B5EF4-FFF2-40B4-BE49-F238E27FC236}">
                <a16:creationId xmlns:a16="http://schemas.microsoft.com/office/drawing/2014/main" id="{742ED7FD-DFE3-4B50-8206-D642AF431D9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479896847"/>
              </p:ext>
            </p:extLst>
          </p:nvPr>
        </p:nvGraphicFramePr>
        <p:xfrm>
          <a:off x="130117" y="2492375"/>
          <a:ext cx="4380923" cy="414019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45556">
                  <a:extLst>
                    <a:ext uri="{9D8B030D-6E8A-4147-A177-3AD203B41FA5}">
                      <a16:colId xmlns:a16="http://schemas.microsoft.com/office/drawing/2014/main" val="3356660803"/>
                    </a:ext>
                  </a:extLst>
                </a:gridCol>
                <a:gridCol w="1813493">
                  <a:extLst>
                    <a:ext uri="{9D8B030D-6E8A-4147-A177-3AD203B41FA5}">
                      <a16:colId xmlns:a16="http://schemas.microsoft.com/office/drawing/2014/main" val="2163183408"/>
                    </a:ext>
                  </a:extLst>
                </a:gridCol>
                <a:gridCol w="2221874">
                  <a:extLst>
                    <a:ext uri="{9D8B030D-6E8A-4147-A177-3AD203B41FA5}">
                      <a16:colId xmlns:a16="http://schemas.microsoft.com/office/drawing/2014/main" val="2898818577"/>
                    </a:ext>
                  </a:extLst>
                </a:gridCol>
              </a:tblGrid>
              <a:tr h="283856"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主な費目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考え方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63996"/>
                  </a:ext>
                </a:extLst>
              </a:tr>
              <a:tr h="607858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歳入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町税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人口と連動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6219830"/>
                  </a:ext>
                </a:extLst>
              </a:tr>
              <a:tr h="64735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地方交付税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直近の実績を据え置き</a:t>
                      </a:r>
                      <a:endParaRPr kumimoji="1" lang="ja-JP" altLang="en-US" sz="1200" b="1" u="sng" dirty="0">
                        <a:solidFill>
                          <a:schemeClr val="accent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7604318"/>
                  </a:ext>
                </a:extLst>
              </a:tr>
              <a:tr h="65446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国・府支出金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歳出と連動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ts val="400"/>
                        </a:lnSpc>
                      </a:pP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4000780"/>
                  </a:ext>
                </a:extLst>
              </a:tr>
              <a:tr h="6260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地方債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歳出と連動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51454114"/>
                  </a:ext>
                </a:extLst>
              </a:tr>
              <a:tr h="66032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交付金・譲与税等、諸収入（使用料・手数料、財産収入、寄附金など）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直近の実績を据え置き</a:t>
                      </a:r>
                      <a:endParaRPr kumimoji="1" lang="ja-JP" altLang="en-US" sz="1200" b="1" u="sng" dirty="0">
                        <a:solidFill>
                          <a:schemeClr val="accent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9666177"/>
                  </a:ext>
                </a:extLst>
              </a:tr>
              <a:tr h="66032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繰入金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特目基金からの繰入金を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5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　見込む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5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☑　見込まない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0618218"/>
                  </a:ext>
                </a:extLst>
              </a:tr>
            </a:tbl>
          </a:graphicData>
        </a:graphic>
      </p:graphicFrame>
      <p:graphicFrame>
        <p:nvGraphicFramePr>
          <p:cNvPr id="17" name="表 21">
            <a:extLst>
              <a:ext uri="{FF2B5EF4-FFF2-40B4-BE49-F238E27FC236}">
                <a16:creationId xmlns:a16="http://schemas.microsoft.com/office/drawing/2014/main" id="{0A4A5D27-D6ED-41D6-AFCE-E61024A97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081403"/>
              </p:ext>
            </p:extLst>
          </p:nvPr>
        </p:nvGraphicFramePr>
        <p:xfrm>
          <a:off x="4577806" y="2492375"/>
          <a:ext cx="5198076" cy="41401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4489">
                  <a:extLst>
                    <a:ext uri="{9D8B030D-6E8A-4147-A177-3AD203B41FA5}">
                      <a16:colId xmlns:a16="http://schemas.microsoft.com/office/drawing/2014/main" val="3356660803"/>
                    </a:ext>
                  </a:extLst>
                </a:gridCol>
                <a:gridCol w="1053608">
                  <a:extLst>
                    <a:ext uri="{9D8B030D-6E8A-4147-A177-3AD203B41FA5}">
                      <a16:colId xmlns:a16="http://schemas.microsoft.com/office/drawing/2014/main" val="2163183408"/>
                    </a:ext>
                  </a:extLst>
                </a:gridCol>
                <a:gridCol w="3739979">
                  <a:extLst>
                    <a:ext uri="{9D8B030D-6E8A-4147-A177-3AD203B41FA5}">
                      <a16:colId xmlns:a16="http://schemas.microsoft.com/office/drawing/2014/main" val="2898818577"/>
                    </a:ext>
                  </a:extLst>
                </a:gridCol>
              </a:tblGrid>
              <a:tr h="330214"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主な費目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考え方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63996"/>
                  </a:ext>
                </a:extLst>
              </a:tr>
              <a:tr h="464384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歳出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給与等は直近の実績を据え置き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退職手当は個別に積上げ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9605222"/>
                  </a:ext>
                </a:extLst>
              </a:tr>
              <a:tr h="33021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扶助費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直近の実績の伸びを反映</a:t>
                      </a:r>
                      <a:endParaRPr kumimoji="1" lang="ja-JP" altLang="en-US" sz="1200" b="1" u="sng" dirty="0">
                        <a:solidFill>
                          <a:schemeClr val="accent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6219830"/>
                  </a:ext>
                </a:extLst>
              </a:tr>
              <a:tr h="56476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補助費等、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物件費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直近の実績の伸び、物価上昇の影響を反映</a:t>
                      </a:r>
                      <a:endParaRPr kumimoji="1" lang="en-US" altLang="ja-JP" sz="12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7604318"/>
                  </a:ext>
                </a:extLst>
              </a:tr>
              <a:tr h="78945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建設事業費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次のいずれかによる</a:t>
                      </a:r>
                      <a:endParaRPr kumimoji="1" lang="en-US" altLang="ja-JP" sz="12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☑   直近の実績に物価上昇率を乗じた額をベースとし、</a:t>
                      </a:r>
                      <a:endParaRPr kumimoji="1" lang="en-US" altLang="ja-JP" sz="11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大規模事業を個別に積み上げる</a:t>
                      </a:r>
                      <a:endParaRPr kumimoji="1" lang="en-US" altLang="ja-JP" sz="11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 </a:t>
                      </a:r>
                      <a:r>
                        <a:rPr kumimoji="1" lang="ja-JP" altLang="en-US" sz="1100" b="0" u="none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</a:t>
                      </a:r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団体の計画値を用いる</a:t>
                      </a:r>
                      <a:endParaRPr kumimoji="1" lang="ja-JP" altLang="en-US" sz="12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4000780"/>
                  </a:ext>
                </a:extLst>
              </a:tr>
              <a:tr h="55035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公債費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既発分は町村による推計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新発分は歳入の地方債と連動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15266"/>
                  </a:ext>
                </a:extLst>
              </a:tr>
              <a:tr h="111081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繰出金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国保特会と後期高齢特会は人口と連動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介護特会は府全体の介護給付費総額の推計値と連動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b="0" spc="-1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公営企業は直近の実績を据え置き</a:t>
                      </a:r>
                      <a:endParaRPr kumimoji="1" lang="en-US" altLang="ja-JP" sz="1200" b="0" spc="-1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3159172"/>
                  </a:ext>
                </a:extLst>
              </a:tr>
            </a:tbl>
          </a:graphicData>
        </a:graphic>
      </p:graphicFrame>
      <p:sp>
        <p:nvSpPr>
          <p:cNvPr id="16" name="スライド番号プレースホルダー 2">
            <a:extLst>
              <a:ext uri="{FF2B5EF4-FFF2-40B4-BE49-F238E27FC236}">
                <a16:creationId xmlns:a16="http://schemas.microsoft.com/office/drawing/2014/main" id="{6B960A5B-16D9-47B6-BE98-036A9295D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7334" y="655191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505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22306</TotalTime>
  <Words>787</Words>
  <Application>Microsoft Office PowerPoint</Application>
  <PresentationFormat>A4 210 x 297 mm</PresentationFormat>
  <Paragraphs>92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BIZ UDPゴシック</vt:lpstr>
      <vt:lpstr>HGP創英角ﾎﾟｯﾌﾟ体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「今後の人口減少・高齢化を見据えてー」</dc:title>
  <dc:creator>千早赤阪村;大阪府</dc:creator>
  <cp:lastModifiedBy>滝澤　日菜</cp:lastModifiedBy>
  <cp:revision>943</cp:revision>
  <cp:lastPrinted>2024-02-08T04:28:37Z</cp:lastPrinted>
  <dcterms:created xsi:type="dcterms:W3CDTF">2020-12-07T04:45:01Z</dcterms:created>
  <dcterms:modified xsi:type="dcterms:W3CDTF">2024-04-15T05:56:40Z</dcterms:modified>
</cp:coreProperties>
</file>