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69" r:id="rId2"/>
    <p:sldId id="285" r:id="rId3"/>
    <p:sldId id="277" r:id="rId4"/>
    <p:sldId id="282" r:id="rId5"/>
    <p:sldId id="284" r:id="rId6"/>
    <p:sldId id="279" r:id="rId7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104" userDrawn="1">
          <p15:clr>
            <a:srgbClr val="A4A3A4"/>
          </p15:clr>
        </p15:guide>
        <p15:guide id="3" pos="6136" userDrawn="1">
          <p15:clr>
            <a:srgbClr val="A4A3A4"/>
          </p15:clr>
        </p15:guide>
        <p15:guide id="4" orient="horz" pos="572" userDrawn="1">
          <p15:clr>
            <a:srgbClr val="A4A3A4"/>
          </p15:clr>
        </p15:guide>
        <p15:guide id="5" orient="horz" pos="4292" userDrawn="1">
          <p15:clr>
            <a:srgbClr val="A4A3A4"/>
          </p15:clr>
        </p15:guide>
        <p15:guide id="6" pos="3120" userDrawn="1">
          <p15:clr>
            <a:srgbClr val="A4A3A4"/>
          </p15:clr>
        </p15:guide>
        <p15:guide id="7" orient="horz" pos="1525" userDrawn="1">
          <p15:clr>
            <a:srgbClr val="A4A3A4"/>
          </p15:clr>
        </p15:guide>
        <p15:guide id="8" orient="horz" pos="2160" userDrawn="1">
          <p15:clr>
            <a:srgbClr val="A4A3A4"/>
          </p15:clr>
        </p15:guide>
        <p15:guide id="9" orient="horz" pos="845" userDrawn="1">
          <p15:clr>
            <a:srgbClr val="A4A3A4"/>
          </p15:clr>
        </p15:guide>
        <p15:guide id="10" orient="horz" pos="1230" userDrawn="1">
          <p15:clr>
            <a:srgbClr val="A4A3A4"/>
          </p15:clr>
        </p15:guide>
        <p15:guide id="11" orient="horz" pos="1321" userDrawn="1">
          <p15:clr>
            <a:srgbClr val="A4A3A4"/>
          </p15:clr>
        </p15:guide>
        <p15:guide id="12" orient="horz" pos="157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雄也" initials="雄也" lastIdx="1" clrIdx="0">
    <p:extLst>
      <p:ext uri="{19B8F6BF-5375-455C-9EA6-DF929625EA0E}">
        <p15:presenceInfo xmlns:p15="http://schemas.microsoft.com/office/powerpoint/2012/main" userId="S::YamashitaYuy@lan.pref.osaka.jp::10703121-1bfd-40e5-8d30-763ce58705a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0066FF"/>
    <a:srgbClr val="0000CC"/>
    <a:srgbClr val="990000"/>
    <a:srgbClr val="CC6600"/>
    <a:srgbClr val="FF9933"/>
    <a:srgbClr val="F9F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811" y="86"/>
      </p:cViewPr>
      <p:guideLst>
        <p:guide pos="104"/>
        <p:guide pos="6136"/>
        <p:guide orient="horz" pos="572"/>
        <p:guide orient="horz" pos="4292"/>
        <p:guide pos="3120"/>
        <p:guide orient="horz" pos="1525"/>
        <p:guide orient="horz" pos="2160"/>
        <p:guide orient="horz" pos="845"/>
        <p:guide orient="horz" pos="1230"/>
        <p:guide orient="horz" pos="1321"/>
        <p:guide orient="horz" pos="157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8" d="100"/>
        <a:sy n="10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2%20&#27827;&#21335;&#30010;\&#12464;&#12521;&#12501;&#20316;&#25104;&#29992;(&#33258;&#21205;&#22238;&#24489;&#28168;&#12415;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2%20&#27827;&#21335;&#30010;\&#12464;&#12521;&#12501;&#20316;&#25104;&#29992;(&#33258;&#21205;&#22238;&#24489;&#28168;&#12415;)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2%20&#27827;&#21335;&#30010;\&#12464;&#12521;&#12501;&#20316;&#25104;&#29992;(&#33258;&#21205;&#22238;&#24489;&#28168;&#12415;)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G0000sv0ns101\d11757$\doc\&#36001;&#25919;\99&#12381;&#12398;&#20182;\&#20013;&#26449;\05_&#36001;&#12471;&#12511;&#12517;\06&#30010;&#26449;&#20998;&#20316;&#25104;\09_&#22577;&#21578;&#26360;&#65288;&#39318;&#38263;&#24847;&#35211;&#20132;&#25563;&#29992;&#65289;\02_&#20316;&#26989;&#12473;&#12506;&#12540;&#12473;\42%20&#27827;&#21335;&#30010;\&#12464;&#12521;&#12501;&#20316;&#25104;&#29992;(&#33258;&#21205;&#22238;&#24489;&#28168;&#12415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v>財政調整基金残高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0"/>
                  <c:y val="-2.568807030170840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8B-4D7E-9FE6-1674790DCA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河南町!$D$5:$R$5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河南町!$D$6:$R$6</c:f>
              <c:numCache>
                <c:formatCode>#,##0_ </c:formatCode>
                <c:ptCount val="15"/>
                <c:pt idx="0">
                  <c:v>1432</c:v>
                </c:pt>
                <c:pt idx="1">
                  <c:v>1437</c:v>
                </c:pt>
                <c:pt idx="2">
                  <c:v>1339</c:v>
                </c:pt>
                <c:pt idx="3">
                  <c:v>1122</c:v>
                </c:pt>
                <c:pt idx="4">
                  <c:v>971</c:v>
                </c:pt>
                <c:pt idx="5">
                  <c:v>752</c:v>
                </c:pt>
                <c:pt idx="6">
                  <c:v>548</c:v>
                </c:pt>
                <c:pt idx="7">
                  <c:v>236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F8B-4D7E-9FE6-1674790DCA48}"/>
            </c:ext>
          </c:extLst>
        </c:ser>
        <c:ser>
          <c:idx val="2"/>
          <c:order val="2"/>
          <c:tx>
            <c:v>その他特定目的基金残高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河南町!$D$7:$R$7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2-FF8B-4D7E-9FE6-1674790DCA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1"/>
        <c:overlap val="100"/>
        <c:axId val="997755744"/>
        <c:axId val="997754496"/>
      </c:barChart>
      <c:lineChart>
        <c:grouping val="standard"/>
        <c:varyColors val="0"/>
        <c:ser>
          <c:idx val="1"/>
          <c:order val="1"/>
          <c:tx>
            <c:v>収支過不足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numFmt formatCode="#,##0;&quot;▲ &quot;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河南町!$D$5:$R$5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河南町!$D$8:$R$8</c:f>
              <c:numCache>
                <c:formatCode>#,##0_ </c:formatCode>
                <c:ptCount val="15"/>
                <c:pt idx="0">
                  <c:v>125</c:v>
                </c:pt>
                <c:pt idx="1">
                  <c:v>-58</c:v>
                </c:pt>
                <c:pt idx="2">
                  <c:v>-98</c:v>
                </c:pt>
                <c:pt idx="3">
                  <c:v>-217</c:v>
                </c:pt>
                <c:pt idx="4">
                  <c:v>-151</c:v>
                </c:pt>
                <c:pt idx="5">
                  <c:v>-219</c:v>
                </c:pt>
                <c:pt idx="6">
                  <c:v>-204</c:v>
                </c:pt>
                <c:pt idx="7">
                  <c:v>-312</c:v>
                </c:pt>
                <c:pt idx="8">
                  <c:v>-235</c:v>
                </c:pt>
                <c:pt idx="9">
                  <c:v>-326</c:v>
                </c:pt>
                <c:pt idx="10">
                  <c:v>-297</c:v>
                </c:pt>
                <c:pt idx="11">
                  <c:v>-319</c:v>
                </c:pt>
                <c:pt idx="12">
                  <c:v>-377</c:v>
                </c:pt>
                <c:pt idx="13">
                  <c:v>-395</c:v>
                </c:pt>
                <c:pt idx="14">
                  <c:v>-393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F8B-4D7E-9FE6-1674790DCA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63977728"/>
        <c:axId val="663967328"/>
      </c:lineChart>
      <c:catAx>
        <c:axId val="99775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97754496"/>
        <c:crosses val="autoZero"/>
        <c:auto val="1"/>
        <c:lblAlgn val="ctr"/>
        <c:lblOffset val="100"/>
        <c:noMultiLvlLbl val="0"/>
      </c:catAx>
      <c:valAx>
        <c:axId val="997754496"/>
        <c:scaling>
          <c:orientation val="minMax"/>
          <c:max val="2000"/>
          <c:min val="0"/>
        </c:scaling>
        <c:delete val="0"/>
        <c:axPos val="l"/>
        <c:numFmt formatCode="#,##0_ 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997755744"/>
        <c:crosses val="autoZero"/>
        <c:crossBetween val="between"/>
        <c:majorUnit val="500"/>
      </c:valAx>
      <c:valAx>
        <c:axId val="663967328"/>
        <c:scaling>
          <c:orientation val="minMax"/>
        </c:scaling>
        <c:delete val="0"/>
        <c:axPos val="r"/>
        <c:numFmt formatCode="#,##0_ 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3977728"/>
        <c:crosses val="max"/>
        <c:crossBetween val="between"/>
      </c:valAx>
      <c:catAx>
        <c:axId val="66397772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639673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河南町!$Q$67</c:f>
              <c:strCache>
                <c:ptCount val="1"/>
                <c:pt idx="0">
                  <c:v>普通建設事業費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河南町!$C$43:$R$43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河南町!$C$44:$R$44</c:f>
              <c:numCache>
                <c:formatCode>General</c:formatCode>
                <c:ptCount val="16"/>
                <c:pt idx="0">
                  <c:v>207</c:v>
                </c:pt>
                <c:pt idx="1">
                  <c:v>464</c:v>
                </c:pt>
                <c:pt idx="2">
                  <c:v>473</c:v>
                </c:pt>
                <c:pt idx="3">
                  <c:v>479</c:v>
                </c:pt>
                <c:pt idx="4">
                  <c:v>482</c:v>
                </c:pt>
                <c:pt idx="5">
                  <c:v>486</c:v>
                </c:pt>
                <c:pt idx="6">
                  <c:v>489</c:v>
                </c:pt>
                <c:pt idx="7">
                  <c:v>493</c:v>
                </c:pt>
                <c:pt idx="8">
                  <c:v>496</c:v>
                </c:pt>
                <c:pt idx="9">
                  <c:v>499</c:v>
                </c:pt>
                <c:pt idx="10">
                  <c:v>503</c:v>
                </c:pt>
                <c:pt idx="11">
                  <c:v>506</c:v>
                </c:pt>
                <c:pt idx="12">
                  <c:v>510</c:v>
                </c:pt>
                <c:pt idx="13">
                  <c:v>514</c:v>
                </c:pt>
                <c:pt idx="14">
                  <c:v>517</c:v>
                </c:pt>
                <c:pt idx="15">
                  <c:v>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D8-4A37-8510-63E9148DB5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08692672"/>
        <c:axId val="1008693920"/>
      </c:barChart>
      <c:lineChart>
        <c:grouping val="standard"/>
        <c:varyColors val="0"/>
        <c:ser>
          <c:idx val="1"/>
          <c:order val="1"/>
          <c:tx>
            <c:strRef>
              <c:f>河南町!$Q$68</c:f>
              <c:strCache>
                <c:ptCount val="1"/>
                <c:pt idx="0">
                  <c:v>普通建設事業費の平均値</c:v>
                </c:pt>
              </c:strCache>
            </c:strRef>
          </c:tx>
          <c:spPr>
            <a:ln w="19050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河南町!$C$43:$R$43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河南町!$C$47:$R$47</c:f>
              <c:numCache>
                <c:formatCode>#,##0;"▲ "#,##0</c:formatCode>
                <c:ptCount val="16"/>
                <c:pt idx="0" formatCode="General">
                  <c:v>495.46666666666664</c:v>
                </c:pt>
                <c:pt idx="1">
                  <c:v>495.46666666666664</c:v>
                </c:pt>
                <c:pt idx="2">
                  <c:v>495.46666666666664</c:v>
                </c:pt>
                <c:pt idx="3">
                  <c:v>495.46666666666664</c:v>
                </c:pt>
                <c:pt idx="4">
                  <c:v>495.46666666666664</c:v>
                </c:pt>
                <c:pt idx="5">
                  <c:v>495.46666666666664</c:v>
                </c:pt>
                <c:pt idx="6">
                  <c:v>495.46666666666664</c:v>
                </c:pt>
                <c:pt idx="7">
                  <c:v>495.46666666666664</c:v>
                </c:pt>
                <c:pt idx="8">
                  <c:v>495.46666666666664</c:v>
                </c:pt>
                <c:pt idx="9">
                  <c:v>495.46666666666664</c:v>
                </c:pt>
                <c:pt idx="10">
                  <c:v>495.46666666666664</c:v>
                </c:pt>
                <c:pt idx="11">
                  <c:v>495.46666666666664</c:v>
                </c:pt>
                <c:pt idx="12">
                  <c:v>495.46666666666664</c:v>
                </c:pt>
                <c:pt idx="13">
                  <c:v>495.46666666666664</c:v>
                </c:pt>
                <c:pt idx="14">
                  <c:v>495.46666666666664</c:v>
                </c:pt>
                <c:pt idx="15">
                  <c:v>495.46666666666664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D8-4A37-8510-63E9148DB5AA}"/>
            </c:ext>
          </c:extLst>
        </c:ser>
        <c:ser>
          <c:idx val="2"/>
          <c:order val="2"/>
          <c:tx>
            <c:strRef>
              <c:f>河南町!$Q$69</c:f>
              <c:strCache>
                <c:ptCount val="1"/>
                <c:pt idx="0">
                  <c:v>総合管理計画の経費見込額の平均値</c:v>
                </c:pt>
              </c:strCache>
            </c:strRef>
          </c:tx>
          <c:spPr>
            <a:ln w="31750" cap="rnd">
              <a:solidFill>
                <a:schemeClr val="accent3"/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河南町!$C$43:$R$43</c:f>
              <c:strCache>
                <c:ptCount val="16"/>
                <c:pt idx="0">
                  <c:v>R4</c:v>
                </c:pt>
                <c:pt idx="1">
                  <c:v>R5</c:v>
                </c:pt>
                <c:pt idx="2">
                  <c:v>R6</c:v>
                </c:pt>
                <c:pt idx="3">
                  <c:v>R7</c:v>
                </c:pt>
                <c:pt idx="4">
                  <c:v>R8</c:v>
                </c:pt>
                <c:pt idx="5">
                  <c:v>R9</c:v>
                </c:pt>
                <c:pt idx="6">
                  <c:v>R10</c:v>
                </c:pt>
                <c:pt idx="7">
                  <c:v>R11</c:v>
                </c:pt>
                <c:pt idx="8">
                  <c:v>R12</c:v>
                </c:pt>
                <c:pt idx="9">
                  <c:v>R13</c:v>
                </c:pt>
                <c:pt idx="10">
                  <c:v>R14</c:v>
                </c:pt>
                <c:pt idx="11">
                  <c:v>R15</c:v>
                </c:pt>
                <c:pt idx="12">
                  <c:v>R16</c:v>
                </c:pt>
                <c:pt idx="13">
                  <c:v>R17</c:v>
                </c:pt>
                <c:pt idx="14">
                  <c:v>R18</c:v>
                </c:pt>
                <c:pt idx="15">
                  <c:v>R19</c:v>
                </c:pt>
              </c:strCache>
            </c:strRef>
          </c:cat>
          <c:val>
            <c:numRef>
              <c:f>河南町!$C$50:$R$50</c:f>
              <c:numCache>
                <c:formatCode>#,##0_);[Red]\(#,##0\)</c:formatCode>
                <c:ptCount val="16"/>
                <c:pt idx="0">
                  <c:v>740</c:v>
                </c:pt>
                <c:pt idx="1">
                  <c:v>740</c:v>
                </c:pt>
                <c:pt idx="2" formatCode="General">
                  <c:v>740</c:v>
                </c:pt>
                <c:pt idx="3" formatCode="General">
                  <c:v>740</c:v>
                </c:pt>
                <c:pt idx="4" formatCode="General">
                  <c:v>740</c:v>
                </c:pt>
                <c:pt idx="5" formatCode="General">
                  <c:v>740</c:v>
                </c:pt>
                <c:pt idx="6" formatCode="General">
                  <c:v>740</c:v>
                </c:pt>
                <c:pt idx="7" formatCode="General">
                  <c:v>740</c:v>
                </c:pt>
                <c:pt idx="8" formatCode="General">
                  <c:v>740</c:v>
                </c:pt>
                <c:pt idx="9" formatCode="General">
                  <c:v>740</c:v>
                </c:pt>
                <c:pt idx="10" formatCode="General">
                  <c:v>740</c:v>
                </c:pt>
                <c:pt idx="11" formatCode="General">
                  <c:v>740</c:v>
                </c:pt>
                <c:pt idx="12" formatCode="General">
                  <c:v>740</c:v>
                </c:pt>
                <c:pt idx="13" formatCode="General">
                  <c:v>740</c:v>
                </c:pt>
                <c:pt idx="14" formatCode="General">
                  <c:v>740</c:v>
                </c:pt>
                <c:pt idx="15" formatCode="General">
                  <c:v>740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5D8-4A37-8510-63E9148DB5A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8692672"/>
        <c:axId val="1008693920"/>
      </c:lineChart>
      <c:catAx>
        <c:axId val="100869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693920"/>
        <c:crosses val="autoZero"/>
        <c:auto val="1"/>
        <c:lblAlgn val="ctr"/>
        <c:lblOffset val="100"/>
        <c:tickLblSkip val="15"/>
        <c:noMultiLvlLbl val="0"/>
      </c:catAx>
      <c:valAx>
        <c:axId val="1008693920"/>
        <c:scaling>
          <c:orientation val="minMax"/>
          <c:max val="800"/>
          <c:min val="0"/>
        </c:scaling>
        <c:delete val="0"/>
        <c:axPos val="l"/>
        <c:numFmt formatCode="#,##0_);[Red]\(#,##0\)" sourceLinked="0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0869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住民一人当たり人件費・物件費の比較</a:t>
            </a: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lang="ja-JP" altLang="en-US" sz="11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河南町!$D$160:$R$160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河南町!$D$167:$R$167</c:f>
              <c:numCache>
                <c:formatCode>0_ </c:formatCode>
                <c:ptCount val="15"/>
                <c:pt idx="0">
                  <c:v>177.40762773481396</c:v>
                </c:pt>
                <c:pt idx="1">
                  <c:v>189.21089619168728</c:v>
                </c:pt>
                <c:pt idx="2">
                  <c:v>190.08880753847197</c:v>
                </c:pt>
                <c:pt idx="3">
                  <c:v>199.47812950628304</c:v>
                </c:pt>
                <c:pt idx="4">
                  <c:v>197.09197161541672</c:v>
                </c:pt>
                <c:pt idx="5">
                  <c:v>203.60842906476847</c:v>
                </c:pt>
                <c:pt idx="6">
                  <c:v>204.28571428571431</c:v>
                </c:pt>
                <c:pt idx="7">
                  <c:v>214.23399942079351</c:v>
                </c:pt>
                <c:pt idx="8">
                  <c:v>212.16573611519249</c:v>
                </c:pt>
                <c:pt idx="9">
                  <c:v>224.27676707426187</c:v>
                </c:pt>
                <c:pt idx="10">
                  <c:v>224.02179671535609</c:v>
                </c:pt>
                <c:pt idx="11">
                  <c:v>228.54069007915163</c:v>
                </c:pt>
                <c:pt idx="12">
                  <c:v>236.55662218059783</c:v>
                </c:pt>
                <c:pt idx="13">
                  <c:v>241.32741961032789</c:v>
                </c:pt>
                <c:pt idx="14">
                  <c:v>244.4712505026136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565-4CD4-9DD0-8BFCD77F0260}"/>
            </c:ext>
          </c:extLst>
        </c:ser>
        <c:ser>
          <c:idx val="1"/>
          <c:order val="1"/>
          <c:spPr>
            <a:ln w="31750" cap="rnd">
              <a:solidFill>
                <a:srgbClr val="70AD47">
                  <a:lumMod val="60000"/>
                  <a:lumOff val="40000"/>
                </a:srgbClr>
              </a:solidFill>
              <a:prstDash val="dash"/>
              <a:round/>
            </a:ln>
            <a:effectLst/>
          </c:spPr>
          <c:marker>
            <c:symbol val="none"/>
          </c:marker>
          <c:cat>
            <c:strRef>
              <c:f>河南町!$D$160:$R$160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河南町!$D$171:$R$171</c:f>
              <c:numCache>
                <c:formatCode>General</c:formatCode>
                <c:ptCount val="15"/>
                <c:pt idx="0">
                  <c:v>134</c:v>
                </c:pt>
                <c:pt idx="1">
                  <c:v>134</c:v>
                </c:pt>
                <c:pt idx="2">
                  <c:v>134</c:v>
                </c:pt>
                <c:pt idx="3">
                  <c:v>134</c:v>
                </c:pt>
                <c:pt idx="4">
                  <c:v>134</c:v>
                </c:pt>
                <c:pt idx="5">
                  <c:v>134</c:v>
                </c:pt>
                <c:pt idx="6">
                  <c:v>134</c:v>
                </c:pt>
                <c:pt idx="7">
                  <c:v>134</c:v>
                </c:pt>
                <c:pt idx="8">
                  <c:v>134</c:v>
                </c:pt>
                <c:pt idx="9">
                  <c:v>134</c:v>
                </c:pt>
                <c:pt idx="10">
                  <c:v>134</c:v>
                </c:pt>
                <c:pt idx="11">
                  <c:v>134</c:v>
                </c:pt>
                <c:pt idx="12">
                  <c:v>134</c:v>
                </c:pt>
                <c:pt idx="13">
                  <c:v>134</c:v>
                </c:pt>
                <c:pt idx="14">
                  <c:v>134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565-4CD4-9DD0-8BFCD77F0260}"/>
            </c:ext>
          </c:extLst>
        </c:ser>
        <c:ser>
          <c:idx val="2"/>
          <c:order val="2"/>
          <c:spPr>
            <a:ln w="19050" cap="rnd">
              <a:solidFill>
                <a:schemeClr val="accent3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河南町!$D$160:$R$160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河南町!$D$172:$R$172</c:f>
              <c:numCache>
                <c:formatCode>General</c:formatCode>
                <c:ptCount val="15"/>
                <c:pt idx="0">
                  <c:v>221</c:v>
                </c:pt>
                <c:pt idx="1">
                  <c:v>221</c:v>
                </c:pt>
                <c:pt idx="2">
                  <c:v>221</c:v>
                </c:pt>
                <c:pt idx="3">
                  <c:v>221</c:v>
                </c:pt>
                <c:pt idx="4">
                  <c:v>221</c:v>
                </c:pt>
                <c:pt idx="5">
                  <c:v>221</c:v>
                </c:pt>
                <c:pt idx="6">
                  <c:v>221</c:v>
                </c:pt>
                <c:pt idx="7">
                  <c:v>221</c:v>
                </c:pt>
                <c:pt idx="8">
                  <c:v>221</c:v>
                </c:pt>
                <c:pt idx="9">
                  <c:v>221</c:v>
                </c:pt>
                <c:pt idx="10">
                  <c:v>221</c:v>
                </c:pt>
                <c:pt idx="11">
                  <c:v>221</c:v>
                </c:pt>
                <c:pt idx="12">
                  <c:v>221</c:v>
                </c:pt>
                <c:pt idx="13">
                  <c:v>221</c:v>
                </c:pt>
                <c:pt idx="14">
                  <c:v>221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565-4CD4-9DD0-8BFCD77F02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noMultiLvlLbl val="0"/>
      </c:catAx>
      <c:valAx>
        <c:axId val="1149927600"/>
        <c:scaling>
          <c:orientation val="minMax"/>
          <c:max val="270"/>
          <c:min val="120"/>
        </c:scaling>
        <c:delete val="1"/>
        <c:axPos val="l"/>
        <c:numFmt formatCode="0_ " sourceLinked="1"/>
        <c:majorTickMark val="out"/>
        <c:minorTickMark val="none"/>
        <c:tickLblPos val="none"/>
        <c:crossAx val="1149914288"/>
        <c:crosses val="autoZero"/>
        <c:crossBetween val="between"/>
        <c:majorUnit val="200"/>
      </c:valAx>
      <c:spPr>
        <a:noFill/>
        <a:ln w="9525">
          <a:solidFill>
            <a:schemeClr val="bg2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住民一人当たり歳出総額・歳入総額</a:t>
            </a:r>
            <a:r>
              <a:rPr lang="en-US" altLang="ja-JP" sz="11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河南町!$P$153</c:f>
              <c:strCache>
                <c:ptCount val="1"/>
                <c:pt idx="0">
                  <c:v>住民一人当たり歳出総額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河南町!$D$116:$R$116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河南町!$D$121:$R$121</c:f>
              <c:numCache>
                <c:formatCode>0_ </c:formatCode>
                <c:ptCount val="15"/>
                <c:pt idx="0">
                  <c:v>462.81975014872103</c:v>
                </c:pt>
                <c:pt idx="1">
                  <c:v>483.56870356736499</c:v>
                </c:pt>
                <c:pt idx="2">
                  <c:v>490.00067792014102</c:v>
                </c:pt>
                <c:pt idx="3">
                  <c:v>510.74641214035563</c:v>
                </c:pt>
                <c:pt idx="4">
                  <c:v>511.61819952692366</c:v>
                </c:pt>
                <c:pt idx="5">
                  <c:v>523.01078300091615</c:v>
                </c:pt>
                <c:pt idx="6">
                  <c:v>528.64285714285722</c:v>
                </c:pt>
                <c:pt idx="7">
                  <c:v>543.22328410078194</c:v>
                </c:pt>
                <c:pt idx="8">
                  <c:v>544.81339994122834</c:v>
                </c:pt>
                <c:pt idx="9">
                  <c:v>559.87175663584856</c:v>
                </c:pt>
                <c:pt idx="10">
                  <c:v>564.89820631196551</c:v>
                </c:pt>
                <c:pt idx="11">
                  <c:v>575.04034427111355</c:v>
                </c:pt>
                <c:pt idx="12">
                  <c:v>588.38679466167173</c:v>
                </c:pt>
                <c:pt idx="13">
                  <c:v>597.73483288452405</c:v>
                </c:pt>
                <c:pt idx="14">
                  <c:v>606.59429030960996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AB3-4742-98F5-699BA21AA694}"/>
            </c:ext>
          </c:extLst>
        </c:ser>
        <c:ser>
          <c:idx val="1"/>
          <c:order val="1"/>
          <c:tx>
            <c:strRef>
              <c:f>河南町!$P$154</c:f>
              <c:strCache>
                <c:ptCount val="1"/>
                <c:pt idx="0">
                  <c:v>住民一人当たり歳入総額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strRef>
              <c:f>河南町!$D$116:$R$116</c:f>
              <c:strCache>
                <c:ptCount val="15"/>
                <c:pt idx="0">
                  <c:v>R5</c:v>
                </c:pt>
                <c:pt idx="1">
                  <c:v>R6</c:v>
                </c:pt>
                <c:pt idx="2">
                  <c:v>R7</c:v>
                </c:pt>
                <c:pt idx="3">
                  <c:v>R8</c:v>
                </c:pt>
                <c:pt idx="4">
                  <c:v>R9</c:v>
                </c:pt>
                <c:pt idx="5">
                  <c:v>R10</c:v>
                </c:pt>
                <c:pt idx="6">
                  <c:v>R11</c:v>
                </c:pt>
                <c:pt idx="7">
                  <c:v>R12</c:v>
                </c:pt>
                <c:pt idx="8">
                  <c:v>R13</c:v>
                </c:pt>
                <c:pt idx="9">
                  <c:v>R14</c:v>
                </c:pt>
                <c:pt idx="10">
                  <c:v>R15</c:v>
                </c:pt>
                <c:pt idx="11">
                  <c:v>R16</c:v>
                </c:pt>
                <c:pt idx="12">
                  <c:v>R17</c:v>
                </c:pt>
                <c:pt idx="13">
                  <c:v>R18</c:v>
                </c:pt>
                <c:pt idx="14">
                  <c:v>R19</c:v>
                </c:pt>
              </c:strCache>
            </c:strRef>
          </c:cat>
          <c:val>
            <c:numRef>
              <c:f>河南町!$D$130:$R$130</c:f>
              <c:numCache>
                <c:formatCode>#,##0_ </c:formatCode>
                <c:ptCount val="15"/>
                <c:pt idx="0">
                  <c:v>471.08202789344966</c:v>
                </c:pt>
                <c:pt idx="1">
                  <c:v>479.6867679539522</c:v>
                </c:pt>
                <c:pt idx="2">
                  <c:v>483.35706053826863</c:v>
                </c:pt>
                <c:pt idx="3">
                  <c:v>495.84563620133213</c:v>
                </c:pt>
                <c:pt idx="4">
                  <c:v>501.11312091275914</c:v>
                </c:pt>
                <c:pt idx="5">
                  <c:v>507.57629149341045</c:v>
                </c:pt>
                <c:pt idx="6">
                  <c:v>514.07142857142867</c:v>
                </c:pt>
                <c:pt idx="7">
                  <c:v>520.6342311033884</c:v>
                </c:pt>
                <c:pt idx="8">
                  <c:v>527.5492212753453</c:v>
                </c:pt>
                <c:pt idx="9">
                  <c:v>535.56516552341179</c:v>
                </c:pt>
                <c:pt idx="10">
                  <c:v>542.42034360099899</c:v>
                </c:pt>
                <c:pt idx="11">
                  <c:v>550.52639668024278</c:v>
                </c:pt>
                <c:pt idx="12">
                  <c:v>558.9635526418482</c:v>
                </c:pt>
                <c:pt idx="13">
                  <c:v>566.45018216378901</c:v>
                </c:pt>
                <c:pt idx="14">
                  <c:v>574.98994772818662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AB3-4742-98F5-699BA21AA6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49914288"/>
        <c:axId val="1149927600"/>
      </c:lineChart>
      <c:catAx>
        <c:axId val="114991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9927600"/>
        <c:crosses val="autoZero"/>
        <c:auto val="1"/>
        <c:lblAlgn val="ctr"/>
        <c:lblOffset val="100"/>
        <c:tickLblSkip val="14"/>
        <c:tickMarkSkip val="1"/>
        <c:noMultiLvlLbl val="0"/>
      </c:catAx>
      <c:valAx>
        <c:axId val="1149927600"/>
        <c:scaling>
          <c:orientation val="minMax"/>
          <c:max val="610"/>
          <c:min val="450"/>
        </c:scaling>
        <c:delete val="1"/>
        <c:axPos val="l"/>
        <c:numFmt formatCode="0_ " sourceLinked="1"/>
        <c:majorTickMark val="out"/>
        <c:minorTickMark val="none"/>
        <c:tickLblPos val="none"/>
        <c:crossAx val="1149914288"/>
        <c:crosses val="autoZero"/>
        <c:crossBetween val="between"/>
        <c:majorUnit val="100"/>
      </c:valAx>
      <c:spPr>
        <a:noFill/>
        <a:ln w="9525">
          <a:solidFill>
            <a:schemeClr val="bg2"/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E3A60CE-7E8D-4390-9820-C09E755C9BD4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27EC32B-E128-43F1-BA54-52B0ABAE8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262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1"/>
            <a:ext cx="2949787" cy="498693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6A22FB6E-5550-4A84-95FC-6C5FC37CCEBE}" type="datetimeFigureOut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7" cy="498692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030FFAA-3710-4C18-AE2B-D295A7E295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77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D6212-96C9-41D3-8E6B-E3D9ABE9871E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37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419FC-0020-489B-93BD-52EF9DFE2BE8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160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A6C17-7DC2-4726-A511-85C76F0BCB45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089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370646-9FDD-4CE6-A2A1-8CE3717DBF7D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07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FF767-7590-42C7-BB8E-A314D8D2FD5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92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7FF62-28A4-44D8-9651-8BC671C7BC1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2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BBD65-545E-402E-9A81-768BAF24433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0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E6590-0AFF-4C21-8D3D-813D36BA5861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14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CA5C9-3C66-48F2-A7DA-50A8AAD99DFC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294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57542-95D7-4C99-B020-CFE99BF6E3ED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836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A7526-BBC7-44F0-9201-29D57E6CFCF0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295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84105B-2D9C-4C60-86CE-F7C448738759}" type="datetime1">
              <a:rPr kumimoji="1" lang="ja-JP" altLang="en-US" smtClean="0"/>
              <a:t>2024/4/15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F11362-7839-4052-8A35-1ED7E4DBB9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951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4018" y="2994660"/>
            <a:ext cx="9906000" cy="8763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018" y="3133739"/>
            <a:ext cx="99019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河南町の中長期財政シミュレーション</a:t>
            </a:r>
          </a:p>
        </p:txBody>
      </p:sp>
    </p:spTree>
    <p:extLst>
      <p:ext uri="{BB962C8B-B14F-4D97-AF65-F5344CB8AC3E}">
        <p14:creationId xmlns:p14="http://schemas.microsoft.com/office/powerpoint/2010/main" val="104744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8059" y="69752"/>
            <a:ext cx="98029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１．収支と基金残高の見通し</a:t>
            </a:r>
          </a:p>
        </p:txBody>
      </p:sp>
      <p:sp>
        <p:nvSpPr>
          <p:cNvPr id="34" name="スライド番号プレースホルダー 2">
            <a:extLst>
              <a:ext uri="{FF2B5EF4-FFF2-40B4-BE49-F238E27FC236}">
                <a16:creationId xmlns:a16="http://schemas.microsoft.com/office/drawing/2014/main" id="{381A82F7-2481-41C2-9526-2AF765A7A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498903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00205" y="910653"/>
            <a:ext cx="9587988" cy="362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500"/>
              </a:lnSpc>
              <a:spcAft>
                <a:spcPts val="6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令和６年度以降一貫して収支不足が発生し、令和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14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年度には財政調整基金が枯渇する見通し</a:t>
            </a:r>
          </a:p>
        </p:txBody>
      </p:sp>
      <p:sp>
        <p:nvSpPr>
          <p:cNvPr id="37" name="正方形/長方形 36"/>
          <p:cNvSpPr/>
          <p:nvPr/>
        </p:nvSpPr>
        <p:spPr>
          <a:xfrm>
            <a:off x="157480" y="907625"/>
            <a:ext cx="9571175" cy="433813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114B3FF-1435-4E05-9566-0164EB8850CC}"/>
              </a:ext>
            </a:extLst>
          </p:cNvPr>
          <p:cNvSpPr txBox="1"/>
          <p:nvPr/>
        </p:nvSpPr>
        <p:spPr>
          <a:xfrm>
            <a:off x="8460916" y="1406312"/>
            <a:ext cx="10182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（単位：百万円）</a:t>
            </a:r>
          </a:p>
        </p:txBody>
      </p:sp>
      <p:graphicFrame>
        <p:nvGraphicFramePr>
          <p:cNvPr id="11" name="グラフ 10">
            <a:extLst>
              <a:ext uri="{FF2B5EF4-FFF2-40B4-BE49-F238E27FC236}">
                <a16:creationId xmlns:a16="http://schemas.microsoft.com/office/drawing/2014/main" id="{AF2045CD-CA52-4EEB-A027-9C050398B0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1566563"/>
              </p:ext>
            </p:extLst>
          </p:nvPr>
        </p:nvGraphicFramePr>
        <p:xfrm>
          <a:off x="157481" y="1341438"/>
          <a:ext cx="9571174" cy="5465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6601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059" y="66412"/>
            <a:ext cx="50385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２．シミュレーション結果の詳細</a:t>
            </a:r>
            <a:endParaRPr kumimoji="1" lang="ja-JP" altLang="en-US" sz="2800" b="1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8375D218-D9B2-435E-8C23-6CC5CE79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4763196-1332-4576-805F-2FEFBAA76AF5}"/>
              </a:ext>
            </a:extLst>
          </p:cNvPr>
          <p:cNvSpPr/>
          <p:nvPr/>
        </p:nvSpPr>
        <p:spPr>
          <a:xfrm>
            <a:off x="163779" y="831006"/>
            <a:ext cx="9577121" cy="1121619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4436C9-8E52-40D6-A17B-B7C196259EE9}"/>
              </a:ext>
            </a:extLst>
          </p:cNvPr>
          <p:cNvSpPr/>
          <p:nvPr/>
        </p:nvSpPr>
        <p:spPr>
          <a:xfrm>
            <a:off x="199997" y="838626"/>
            <a:ext cx="9558540" cy="1079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●人口減少に伴う税収減、社会保障経費の増等により徐々に収支は悪化</a:t>
            </a:r>
            <a:endParaRPr kumimoji="0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　 ・歳入：地方交付税は横置き、住民税は人口に連動するため、トータルでは減少傾向</a:t>
            </a:r>
            <a:endParaRPr kumimoji="0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   ・歳出：社会保障経費の増加や物価上昇により増加傾向</a:t>
            </a:r>
            <a:r>
              <a:rPr kumimoji="1" lang="ja-JP" altLang="en-US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2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令和５年度以降、地方バス事業の拡充を見込む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●令和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年度の時点で累積赤字が</a:t>
            </a:r>
            <a:r>
              <a:rPr kumimoji="1" lang="zh-TW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早期健全化基準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を超え、「財政健全化団体」に該当することとなる</a:t>
            </a:r>
            <a:endParaRPr kumimoji="1" lang="en-US" altLang="ja-JP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2A8F573-4D34-44BD-BABD-D37EF3A2D3D1}"/>
              </a:ext>
            </a:extLst>
          </p:cNvPr>
          <p:cNvSpPr txBox="1"/>
          <p:nvPr/>
        </p:nvSpPr>
        <p:spPr>
          <a:xfrm>
            <a:off x="163779" y="6606008"/>
            <a:ext cx="531908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歳入の「繰入金」欄について、令和５年度以降は財政調整基金からの繰入れは含んでいない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4EB2AC4-AD26-4B1F-AF05-151D254EE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96" y="1960244"/>
            <a:ext cx="9540903" cy="464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87565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グラフ 26">
            <a:extLst>
              <a:ext uri="{FF2B5EF4-FFF2-40B4-BE49-F238E27FC236}">
                <a16:creationId xmlns:a16="http://schemas.microsoft.com/office/drawing/2014/main" id="{4EA34B81-64AC-4ABE-A1A7-C8F82487D90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196815"/>
              </p:ext>
            </p:extLst>
          </p:nvPr>
        </p:nvGraphicFramePr>
        <p:xfrm>
          <a:off x="165100" y="2420937"/>
          <a:ext cx="9575800" cy="4388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83952" y="908592"/>
            <a:ext cx="9647932" cy="1468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●直近の実績をベースに推計しており、推計結果に老朽化対応や新規事業が適切に見込まれていない可能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性がある</a:t>
            </a:r>
          </a:p>
          <a:p>
            <a:pPr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●公共施設等総合管理計画における将来の経費見込みと、推計結果に大きな乖離があり、計画上の取組み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ts val="2800"/>
              </a:lnSpc>
            </a:pP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だけでは、収支不足がさらに拡大し財政を圧迫することに留意が必要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171271" y="904056"/>
            <a:ext cx="9569629" cy="1516882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89386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en-US" altLang="ja-JP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．課題① 公共施設マネジメント 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～普通建設事業費の分析より～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0786A8-E8AB-4C78-9A6E-FD6C0353503F}"/>
              </a:ext>
            </a:extLst>
          </p:cNvPr>
          <p:cNvSpPr txBox="1"/>
          <p:nvPr/>
        </p:nvSpPr>
        <p:spPr>
          <a:xfrm>
            <a:off x="165099" y="2894892"/>
            <a:ext cx="3492000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現在の規模・スペックで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長寿命化・更新した場合の費用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EBE7E8A-A37D-4CA4-83B2-E550BF05BD49}"/>
              </a:ext>
            </a:extLst>
          </p:cNvPr>
          <p:cNvSpPr txBox="1"/>
          <p:nvPr/>
        </p:nvSpPr>
        <p:spPr>
          <a:xfrm>
            <a:off x="5380581" y="3938316"/>
            <a:ext cx="1760418" cy="3693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5.0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4B1BD91F-13C9-4EEB-A85B-C20BF62B3D08}"/>
              </a:ext>
            </a:extLst>
          </p:cNvPr>
          <p:cNvSpPr txBox="1"/>
          <p:nvPr/>
        </p:nvSpPr>
        <p:spPr>
          <a:xfrm>
            <a:off x="3057467" y="2937795"/>
            <a:ext cx="17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年平均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7.4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億円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E04F16D-5244-43B0-838C-876D72E04271}"/>
              </a:ext>
            </a:extLst>
          </p:cNvPr>
          <p:cNvSpPr txBox="1"/>
          <p:nvPr/>
        </p:nvSpPr>
        <p:spPr>
          <a:xfrm>
            <a:off x="5605729" y="3984689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sz="16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3" name="矢印: 上下 2">
            <a:extLst>
              <a:ext uri="{FF2B5EF4-FFF2-40B4-BE49-F238E27FC236}">
                <a16:creationId xmlns:a16="http://schemas.microsoft.com/office/drawing/2014/main" id="{D545ED31-F40D-4EDE-936D-EB79D08D96A5}"/>
              </a:ext>
            </a:extLst>
          </p:cNvPr>
          <p:cNvSpPr/>
          <p:nvPr/>
        </p:nvSpPr>
        <p:spPr>
          <a:xfrm>
            <a:off x="5235897" y="2849867"/>
            <a:ext cx="538116" cy="1027526"/>
          </a:xfrm>
          <a:prstGeom prst="up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34AD22E-71C7-45D4-860C-A41D7F731B89}"/>
              </a:ext>
            </a:extLst>
          </p:cNvPr>
          <p:cNvSpPr txBox="1"/>
          <p:nvPr/>
        </p:nvSpPr>
        <p:spPr>
          <a:xfrm>
            <a:off x="7140999" y="3936216"/>
            <a:ext cx="2088738" cy="461665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直近実績に基づく推計値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（物価及び個別事業を反映）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B6AC3DE-904B-455F-8FF4-156AFEED8212}"/>
              </a:ext>
            </a:extLst>
          </p:cNvPr>
          <p:cNvSpPr txBox="1"/>
          <p:nvPr/>
        </p:nvSpPr>
        <p:spPr>
          <a:xfrm>
            <a:off x="5698094" y="3122461"/>
            <a:ext cx="2153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2.4</a:t>
            </a:r>
            <a:r>
              <a:rPr kumimoji="1" lang="ja-JP" altLang="en-US" sz="2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億円の乖離</a:t>
            </a:r>
          </a:p>
        </p:txBody>
      </p:sp>
    </p:spTree>
    <p:extLst>
      <p:ext uri="{BB962C8B-B14F-4D97-AF65-F5344CB8AC3E}">
        <p14:creationId xmlns:p14="http://schemas.microsoft.com/office/powerpoint/2010/main" val="814655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グラフ 21">
            <a:extLst>
              <a:ext uri="{FF2B5EF4-FFF2-40B4-BE49-F238E27FC236}">
                <a16:creationId xmlns:a16="http://schemas.microsoft.com/office/drawing/2014/main" id="{C7CA9559-8302-4276-9908-E88DF38C4A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2020608"/>
              </p:ext>
            </p:extLst>
          </p:nvPr>
        </p:nvGraphicFramePr>
        <p:xfrm>
          <a:off x="4978630" y="2492374"/>
          <a:ext cx="4762270" cy="3769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1" name="グラフ 20">
            <a:extLst>
              <a:ext uri="{FF2B5EF4-FFF2-40B4-BE49-F238E27FC236}">
                <a16:creationId xmlns:a16="http://schemas.microsoft.com/office/drawing/2014/main" id="{33F8F806-7534-4E84-916F-9253C177567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304016"/>
              </p:ext>
            </p:extLst>
          </p:nvPr>
        </p:nvGraphicFramePr>
        <p:xfrm>
          <a:off x="171271" y="2492374"/>
          <a:ext cx="4792831" cy="4321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182374" y="923299"/>
            <a:ext cx="9647932" cy="1109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●人口減少に伴い、住民一人当たりの歳入・歳出の差は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徐々に拡大する見通し</a:t>
            </a:r>
            <a:endParaRPr kumimoji="1" lang="ja-JP" alt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endParaRPr>
          </a:p>
          <a:p>
            <a:pPr lvl="0">
              <a:lnSpc>
                <a:spcPts val="2800"/>
              </a:lnSpc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●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歳出のうち、行財政運営の効率性と関係性の高い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「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人件費・物件費」だけを見ると、現時点では全国町村の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ts val="2800"/>
              </a:lnSpc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水準を下回っているものの、大幅な増加により将来的には全国町村の水準を超えていく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171271" y="905891"/>
            <a:ext cx="9569629" cy="1191197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9427334" y="649095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4C6929F-A7F1-4BF3-BF16-46F5C41AB640}"/>
              </a:ext>
            </a:extLst>
          </p:cNvPr>
          <p:cNvSpPr txBox="1"/>
          <p:nvPr/>
        </p:nvSpPr>
        <p:spPr>
          <a:xfrm>
            <a:off x="0" y="48549"/>
            <a:ext cx="100415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４．課題② 行財政運営の効率化　</a:t>
            </a:r>
            <a:r>
              <a:rPr kumimoji="1" lang="ja-JP" altLang="en-US" sz="20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～住民一人当たりコストから見える傾向～</a:t>
            </a:r>
            <a:endParaRPr kumimoji="1" lang="ja-JP" altLang="en-US" u="sng" dirty="0">
              <a:ln>
                <a:solidFill>
                  <a:srgbClr val="F9FEDE"/>
                </a:solidFill>
              </a:ln>
              <a:solidFill>
                <a:srgbClr val="FFFF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0" name="テキスト ボックス 1">
            <a:extLst>
              <a:ext uri="{FF2B5EF4-FFF2-40B4-BE49-F238E27FC236}">
                <a16:creationId xmlns:a16="http://schemas.microsoft.com/office/drawing/2014/main" id="{33731662-41A2-40A1-8036-1D30B5615E70}"/>
              </a:ext>
            </a:extLst>
          </p:cNvPr>
          <p:cNvSpPr txBox="1"/>
          <p:nvPr/>
        </p:nvSpPr>
        <p:spPr>
          <a:xfrm>
            <a:off x="8999982" y="3509584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24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F408D8E-5A47-410C-A764-7971EF4C2E57}"/>
              </a:ext>
            </a:extLst>
          </p:cNvPr>
          <p:cNvSpPr txBox="1"/>
          <p:nvPr/>
        </p:nvSpPr>
        <p:spPr>
          <a:xfrm>
            <a:off x="4953000" y="6261562"/>
            <a:ext cx="47879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各全国平均値は、推計が困難なことから、令和４年度決算額及び令和５年１月１日時点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の住基人口により算出したものを横置きとしている。人口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万人都市は財政状況</a:t>
            </a:r>
            <a:endParaRPr kumimoji="1"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資料集の区分</a:t>
            </a:r>
            <a:r>
              <a:rPr kumimoji="1"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Ⅳ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より抽出。</a:t>
            </a:r>
          </a:p>
        </p:txBody>
      </p:sp>
      <p:sp>
        <p:nvSpPr>
          <p:cNvPr id="40" name="テキスト ボックス 1">
            <a:extLst>
              <a:ext uri="{FF2B5EF4-FFF2-40B4-BE49-F238E27FC236}">
                <a16:creationId xmlns:a16="http://schemas.microsoft.com/office/drawing/2014/main" id="{3E6A69E3-6E44-41AA-817C-BCAD821AC270}"/>
              </a:ext>
            </a:extLst>
          </p:cNvPr>
          <p:cNvSpPr txBox="1"/>
          <p:nvPr/>
        </p:nvSpPr>
        <p:spPr>
          <a:xfrm>
            <a:off x="7929986" y="3697567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22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1" name="テキスト ボックス 1">
            <a:extLst>
              <a:ext uri="{FF2B5EF4-FFF2-40B4-BE49-F238E27FC236}">
                <a16:creationId xmlns:a16="http://schemas.microsoft.com/office/drawing/2014/main" id="{430072F0-457F-4747-BA21-A9B0F4C692BE}"/>
              </a:ext>
            </a:extLst>
          </p:cNvPr>
          <p:cNvSpPr txBox="1"/>
          <p:nvPr/>
        </p:nvSpPr>
        <p:spPr>
          <a:xfrm>
            <a:off x="4257093" y="3965326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58</a:t>
            </a:r>
            <a:r>
              <a:rPr kumimoji="1" lang="ja-JP" altLang="en-US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2" name="テキスト ボックス 1">
            <a:extLst>
              <a:ext uri="{FF2B5EF4-FFF2-40B4-BE49-F238E27FC236}">
                <a16:creationId xmlns:a16="http://schemas.microsoft.com/office/drawing/2014/main" id="{E45F4491-2435-48BB-957F-1CB57A58CCA7}"/>
              </a:ext>
            </a:extLst>
          </p:cNvPr>
          <p:cNvSpPr txBox="1"/>
          <p:nvPr/>
        </p:nvSpPr>
        <p:spPr>
          <a:xfrm>
            <a:off x="5182156" y="4762462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18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3" name="テキスト ボックス 1">
            <a:extLst>
              <a:ext uri="{FF2B5EF4-FFF2-40B4-BE49-F238E27FC236}">
                <a16:creationId xmlns:a16="http://schemas.microsoft.com/office/drawing/2014/main" id="{A745AD80-33C0-4E62-B63A-533C0D46B2FF}"/>
              </a:ext>
            </a:extLst>
          </p:cNvPr>
          <p:cNvSpPr txBox="1"/>
          <p:nvPr/>
        </p:nvSpPr>
        <p:spPr>
          <a:xfrm>
            <a:off x="7938802" y="5402620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13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4" name="テキスト ボックス 1">
            <a:extLst>
              <a:ext uri="{FF2B5EF4-FFF2-40B4-BE49-F238E27FC236}">
                <a16:creationId xmlns:a16="http://schemas.microsoft.com/office/drawing/2014/main" id="{8B9A36A5-0C32-4D78-A7B6-AAC40A3D811A}"/>
              </a:ext>
            </a:extLst>
          </p:cNvPr>
          <p:cNvSpPr txBox="1"/>
          <p:nvPr/>
        </p:nvSpPr>
        <p:spPr>
          <a:xfrm>
            <a:off x="256095" y="6015341"/>
            <a:ext cx="7264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46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45" name="テキスト ボックス 1">
            <a:extLst>
              <a:ext uri="{FF2B5EF4-FFF2-40B4-BE49-F238E27FC236}">
                <a16:creationId xmlns:a16="http://schemas.microsoft.com/office/drawing/2014/main" id="{8EE87681-4E13-458E-A1D2-EBE37EEA7567}"/>
              </a:ext>
            </a:extLst>
          </p:cNvPr>
          <p:cNvSpPr txBox="1"/>
          <p:nvPr/>
        </p:nvSpPr>
        <p:spPr>
          <a:xfrm>
            <a:off x="4257094" y="3114437"/>
            <a:ext cx="61908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61</a:t>
            </a:r>
            <a:r>
              <a:rPr kumimoji="1" lang="ja-JP" altLang="en-US" sz="1000" dirty="0">
                <a:solidFill>
                  <a:srgbClr val="0000CC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3" name="テキスト ボックス 1">
            <a:extLst>
              <a:ext uri="{FF2B5EF4-FFF2-40B4-BE49-F238E27FC236}">
                <a16:creationId xmlns:a16="http://schemas.microsoft.com/office/drawing/2014/main" id="{69F0A5CF-8F32-4C62-9053-F190A6E93D5A}"/>
              </a:ext>
            </a:extLst>
          </p:cNvPr>
          <p:cNvSpPr txBox="1"/>
          <p:nvPr/>
        </p:nvSpPr>
        <p:spPr>
          <a:xfrm>
            <a:off x="256095" y="5496944"/>
            <a:ext cx="6367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47</a:t>
            </a:r>
            <a:r>
              <a:rPr kumimoji="1" lang="ja-JP" altLang="en-US" sz="1000" dirty="0">
                <a:solidFill>
                  <a:srgbClr val="99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万円</a:t>
            </a:r>
          </a:p>
        </p:txBody>
      </p:sp>
      <p:sp>
        <p:nvSpPr>
          <p:cNvPr id="24" name="テキスト ボックス 1">
            <a:extLst>
              <a:ext uri="{FF2B5EF4-FFF2-40B4-BE49-F238E27FC236}">
                <a16:creationId xmlns:a16="http://schemas.microsoft.com/office/drawing/2014/main" id="{5CF4FB30-2022-4270-AB3C-D8341EB5ECBC}"/>
              </a:ext>
            </a:extLst>
          </p:cNvPr>
          <p:cNvSpPr txBox="1"/>
          <p:nvPr/>
        </p:nvSpPr>
        <p:spPr>
          <a:xfrm>
            <a:off x="6679133" y="3698557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町村の全国平均値</a:t>
            </a:r>
          </a:p>
        </p:txBody>
      </p:sp>
      <p:sp>
        <p:nvSpPr>
          <p:cNvPr id="25" name="テキスト ボックス 1">
            <a:extLst>
              <a:ext uri="{FF2B5EF4-FFF2-40B4-BE49-F238E27FC236}">
                <a16:creationId xmlns:a16="http://schemas.microsoft.com/office/drawing/2014/main" id="{A4A01E45-1867-4256-874A-B59C565B98C7}"/>
              </a:ext>
            </a:extLst>
          </p:cNvPr>
          <p:cNvSpPr txBox="1"/>
          <p:nvPr/>
        </p:nvSpPr>
        <p:spPr>
          <a:xfrm>
            <a:off x="6615595" y="5257146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万人都市</a:t>
            </a:r>
            <a:endParaRPr kumimoji="1" lang="en-US" altLang="ja-JP" sz="1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の全国平均値</a:t>
            </a:r>
          </a:p>
        </p:txBody>
      </p:sp>
    </p:spTree>
    <p:extLst>
      <p:ext uri="{BB962C8B-B14F-4D97-AF65-F5344CB8AC3E}">
        <p14:creationId xmlns:p14="http://schemas.microsoft.com/office/powerpoint/2010/main" val="290468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/>
          <p:cNvSpPr/>
          <p:nvPr/>
        </p:nvSpPr>
        <p:spPr>
          <a:xfrm>
            <a:off x="0" y="0"/>
            <a:ext cx="9906000" cy="66421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6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8059" y="69752"/>
            <a:ext cx="20906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>
                  <a:solidFill>
                    <a:srgbClr val="F9FEDE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５．推計方法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191721" y="915898"/>
            <a:ext cx="9539292" cy="1160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●令和４年度決算をベースに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年間推計</a:t>
            </a:r>
            <a:b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</a:t>
            </a:r>
            <a:r>
              <a:rPr kumimoji="1" lang="ja-JP" altLang="en-US" sz="1600" spc="-15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人口推計に連動しうる費目は、国立社会保障・人口問題研究所（社人研）の令和５年推計と連動</a:t>
            </a:r>
          </a:p>
          <a:p>
            <a:pPr>
              <a:lnSpc>
                <a:spcPts val="2800"/>
              </a:lnSpc>
              <a:spcAft>
                <a:spcPts val="400"/>
              </a:spcAft>
            </a:pP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●その他の費目は、</a:t>
            </a:r>
            <a:r>
              <a:rPr kumimoji="1"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R4</a:t>
            </a:r>
            <a:r>
              <a:rPr kumimoji="1" lang="ja-JP" altLang="en-US" sz="1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決算額をベースに、物価上昇率や直近の伸び率等を用いて試算</a:t>
            </a:r>
            <a:endParaRPr kumimoji="1" lang="en-US" altLang="ja-JP" sz="16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4987" y="905832"/>
            <a:ext cx="9565913" cy="1274660"/>
          </a:xfrm>
          <a:prstGeom prst="rect">
            <a:avLst/>
          </a:prstGeom>
          <a:noFill/>
          <a:ln w="19050"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5" name="表 21">
            <a:extLst>
              <a:ext uri="{FF2B5EF4-FFF2-40B4-BE49-F238E27FC236}">
                <a16:creationId xmlns:a16="http://schemas.microsoft.com/office/drawing/2014/main" id="{742ED7FD-DFE3-4B50-8206-D642AF431D9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90689036"/>
              </p:ext>
            </p:extLst>
          </p:nvPr>
        </p:nvGraphicFramePr>
        <p:xfrm>
          <a:off x="130117" y="2492375"/>
          <a:ext cx="4380923" cy="41401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45556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813493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2221874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283856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607858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歳入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町税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人口と連動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647355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地方交付税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654468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国・府支出金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400"/>
                        </a:lnSpc>
                      </a:pP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62601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地方債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51454114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交付金・譲与税等、諸収入（使用料・手数料、財産収入、寄附金など）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直近の実績を据え置き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9666177"/>
                  </a:ext>
                </a:extLst>
              </a:tr>
              <a:tr h="66032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繰入金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特目基金からの繰入金を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　見込む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05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　見込まない</a:t>
                      </a:r>
                      <a:endParaRPr kumimoji="1" lang="en-US" altLang="ja-JP" sz="105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0618218"/>
                  </a:ext>
                </a:extLst>
              </a:tr>
            </a:tbl>
          </a:graphicData>
        </a:graphic>
      </p:graphicFrame>
      <p:graphicFrame>
        <p:nvGraphicFramePr>
          <p:cNvPr id="17" name="表 21">
            <a:extLst>
              <a:ext uri="{FF2B5EF4-FFF2-40B4-BE49-F238E27FC236}">
                <a16:creationId xmlns:a16="http://schemas.microsoft.com/office/drawing/2014/main" id="{0A4A5D27-D6ED-41D6-AFCE-E61024A97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0081403"/>
              </p:ext>
            </p:extLst>
          </p:nvPr>
        </p:nvGraphicFramePr>
        <p:xfrm>
          <a:off x="4577806" y="2492375"/>
          <a:ext cx="5198076" cy="41401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04489">
                  <a:extLst>
                    <a:ext uri="{9D8B030D-6E8A-4147-A177-3AD203B41FA5}">
                      <a16:colId xmlns:a16="http://schemas.microsoft.com/office/drawing/2014/main" val="3356660803"/>
                    </a:ext>
                  </a:extLst>
                </a:gridCol>
                <a:gridCol w="1053608">
                  <a:extLst>
                    <a:ext uri="{9D8B030D-6E8A-4147-A177-3AD203B41FA5}">
                      <a16:colId xmlns:a16="http://schemas.microsoft.com/office/drawing/2014/main" val="2163183408"/>
                    </a:ext>
                  </a:extLst>
                </a:gridCol>
                <a:gridCol w="3739979">
                  <a:extLst>
                    <a:ext uri="{9D8B030D-6E8A-4147-A177-3AD203B41FA5}">
                      <a16:colId xmlns:a16="http://schemas.microsoft.com/office/drawing/2014/main" val="2898818577"/>
                    </a:ext>
                  </a:extLst>
                </a:gridCol>
              </a:tblGrid>
              <a:tr h="330214">
                <a:tc>
                  <a:txBody>
                    <a:bodyPr/>
                    <a:lstStyle/>
                    <a:p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主な費目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考え方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6263996"/>
                  </a:ext>
                </a:extLst>
              </a:tr>
              <a:tr h="464384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歳出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人件費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給与等は直近の実績を据え置き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退職手当は個別に積上げ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605222"/>
                  </a:ext>
                </a:extLst>
              </a:tr>
              <a:tr h="33021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扶助費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直近の実績の伸びを反映</a:t>
                      </a:r>
                      <a:endParaRPr kumimoji="1" lang="ja-JP" altLang="en-US" sz="1200" b="1" u="sng" dirty="0">
                        <a:solidFill>
                          <a:schemeClr val="accent2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19830"/>
                  </a:ext>
                </a:extLst>
              </a:tr>
              <a:tr h="56476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補助費等、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物件費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直近の実績の伸び、物価上昇の影響を反映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97604318"/>
                  </a:ext>
                </a:extLst>
              </a:tr>
              <a:tr h="78945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建設事業費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次のいずれかによる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☑   直近の実績に物価上昇率を乗じた額をベースとし、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　　大規模事業を個別に積み上げる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□ </a:t>
                      </a:r>
                      <a:r>
                        <a:rPr kumimoji="1" lang="ja-JP" altLang="en-US" sz="1100" b="0" u="none" dirty="0">
                          <a:solidFill>
                            <a:srgbClr val="FF0000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  </a:t>
                      </a:r>
                      <a:r>
                        <a:rPr kumimoji="1" lang="ja-JP" altLang="en-US" sz="1100" b="0" u="none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団体の計画値を用いる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14000780"/>
                  </a:ext>
                </a:extLst>
              </a:tr>
              <a:tr h="550356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公債費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既発分は町村による推計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新発分は歳入の地方債と連動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315266"/>
                  </a:ext>
                </a:extLst>
              </a:tr>
              <a:tr h="111081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繰出金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国保特会と後期高齢特会は人口と連動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介護特会は府全体の介護給付費総額の推計値と連動</a:t>
                      </a:r>
                      <a:endParaRPr kumimoji="1" lang="en-US" altLang="ja-JP" sz="12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kumimoji="1" lang="ja-JP" altLang="en-US" sz="1200" b="0" spc="-15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公営企業は直近の実績を据え置き</a:t>
                      </a:r>
                      <a:endParaRPr kumimoji="1" lang="en-US" altLang="ja-JP" sz="1200" b="0" spc="-15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73159172"/>
                  </a:ext>
                </a:extLst>
              </a:tr>
            </a:tbl>
          </a:graphicData>
        </a:graphic>
      </p:graphicFrame>
      <p:sp>
        <p:nvSpPr>
          <p:cNvPr id="16" name="スライド番号プレースホルダー 2">
            <a:extLst>
              <a:ext uri="{FF2B5EF4-FFF2-40B4-BE49-F238E27FC236}">
                <a16:creationId xmlns:a16="http://schemas.microsoft.com/office/drawing/2014/main" id="{6B960A5B-16D9-47B6-BE98-036A9295D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27334" y="6551912"/>
            <a:ext cx="418722" cy="307904"/>
          </a:xfrm>
        </p:spPr>
        <p:txBody>
          <a:bodyPr/>
          <a:lstStyle/>
          <a:p>
            <a:fld id="{CEF11362-7839-4052-8A35-1ED7E4DBB9BD}" type="slidenum">
              <a:rPr kumimoji="1" lang="ja-JP" altLang="en-US" b="1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fld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93505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22277</TotalTime>
  <Words>770</Words>
  <Application>Microsoft Office PowerPoint</Application>
  <PresentationFormat>A4 210 x 297 mm</PresentationFormat>
  <Paragraphs>90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BIZ UDPゴシック</vt:lpstr>
      <vt:lpstr>HGP創英角ﾎﾟｯﾌﾟ体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「今後の人口減少・高齢化を見据えてー」</dc:title>
  <dc:creator>河南町;大阪府</dc:creator>
  <cp:lastModifiedBy>滝澤　日菜</cp:lastModifiedBy>
  <cp:revision>945</cp:revision>
  <cp:lastPrinted>2024-02-08T04:28:37Z</cp:lastPrinted>
  <dcterms:created xsi:type="dcterms:W3CDTF">2020-12-07T04:45:01Z</dcterms:created>
  <dcterms:modified xsi:type="dcterms:W3CDTF">2024-04-15T05:56:13Z</dcterms:modified>
</cp:coreProperties>
</file>