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8"/>
  </p:notesMasterIdLst>
  <p:handoutMasterIdLst>
    <p:handoutMasterId r:id="rId9"/>
  </p:handoutMasterIdLst>
  <p:sldIdLst>
    <p:sldId id="269" r:id="rId2"/>
    <p:sldId id="285" r:id="rId3"/>
    <p:sldId id="277" r:id="rId4"/>
    <p:sldId id="282" r:id="rId5"/>
    <p:sldId id="284" r:id="rId6"/>
    <p:sldId id="279"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guide id="9" orient="horz" pos="845" userDrawn="1">
          <p15:clr>
            <a:srgbClr val="A4A3A4"/>
          </p15:clr>
        </p15:guide>
        <p15:guide id="10" orient="horz" pos="1230" userDrawn="1">
          <p15:clr>
            <a:srgbClr val="A4A3A4"/>
          </p15:clr>
        </p15:guide>
        <p15:guide id="11" orient="horz" pos="1321" userDrawn="1">
          <p15:clr>
            <a:srgbClr val="A4A3A4"/>
          </p15:clr>
        </p15:guide>
        <p15:guide id="12" orient="horz" pos="157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雄也" initials="雄也" lastIdx="1" clrIdx="0">
    <p:extLst>
      <p:ext uri="{19B8F6BF-5375-455C-9EA6-DF929625EA0E}">
        <p15:presenceInfo xmlns:p15="http://schemas.microsoft.com/office/powerpoint/2012/main" userId="S::YamashitaYuy@lan.pref.osaka.jp::10703121-1bfd-40e5-8d30-763ce58705a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811" y="86"/>
      </p:cViewPr>
      <p:guideLst>
        <p:guide pos="104"/>
        <p:guide pos="6136"/>
        <p:guide orient="horz" pos="572"/>
        <p:guide orient="horz" pos="4292"/>
        <p:guide pos="3120"/>
        <p:guide orient="horz" pos="1525"/>
        <p:guide orient="horz" pos="2160"/>
        <p:guide orient="horz" pos="845"/>
        <p:guide orient="horz" pos="1230"/>
        <p:guide orient="horz" pos="1321"/>
        <p:guide orient="horz" pos="157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G0000sv0ns101\d11757$\doc\&#36001;&#25919;\99&#12381;&#12398;&#20182;\&#20013;&#26449;\05_&#36001;&#12471;&#12511;&#12517;\06&#30010;&#26449;&#20998;&#20316;&#25104;\09_&#22577;&#21578;&#26360;&#65288;&#39318;&#38263;&#24847;&#35211;&#20132;&#25563;&#29992;&#65289;\02_&#20316;&#26989;&#12473;&#12506;&#12540;&#12473;\39%20&#30000;&#23611;&#30010;\&#65288;&#30000;&#23611;&#65289;&#12464;&#12521;&#12501;&#20316;&#25104;&#29992;(&#33258;&#21205;&#22238;&#24489;&#28168;&#12415;).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G0000sv0ns101\d11757$\doc\&#36001;&#25919;\99&#12381;&#12398;&#20182;\&#20013;&#26449;\05_&#36001;&#12471;&#12511;&#12517;\06&#30010;&#26449;&#20998;&#20316;&#25104;\09_&#22577;&#21578;&#26360;&#65288;&#39318;&#38263;&#24847;&#35211;&#20132;&#25563;&#29992;&#65289;\02_&#20316;&#26989;&#12473;&#12506;&#12540;&#12473;\39%20&#30000;&#23611;&#30010;\&#12464;&#12521;&#12501;&#20316;&#25104;&#29992;(&#33258;&#21205;&#22238;&#24489;&#28168;&#12415;).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oleObject" Target="file:///C:\Users\yuyay\AppData\Local\Microsoft\Windows\INetCache\Content.Outlook\R1TJRXO9\&#65288;&#30000;&#23611;&#65289;&#12464;&#12521;&#12501;&#20316;&#25104;&#29992;(&#33258;&#21205;&#22238;&#24489;&#28168;&#12415;).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yuyay\AppData\Local\Microsoft\Windows\INetCache\Content.Outlook\R1TJRXO9\&#65288;&#30000;&#23611;&#65289;&#12464;&#12521;&#12501;&#20316;&#25104;&#29992;(&#33258;&#21205;&#22238;&#24489;&#28168;&#124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島本町!$D$5:$R$5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島本町!$D$6:$R$6</c:f>
              <c:numCache>
                <c:formatCode>#,##0_ </c:formatCode>
                <c:ptCount val="15"/>
                <c:pt idx="0">
                  <c:v>5040</c:v>
                </c:pt>
                <c:pt idx="1">
                  <c:v>5331</c:v>
                </c:pt>
                <c:pt idx="2">
                  <c:v>4868</c:v>
                </c:pt>
                <c:pt idx="3">
                  <c:v>4868</c:v>
                </c:pt>
                <c:pt idx="4">
                  <c:v>4305</c:v>
                </c:pt>
                <c:pt idx="5">
                  <c:v>4133</c:v>
                </c:pt>
                <c:pt idx="6">
                  <c:v>4133</c:v>
                </c:pt>
                <c:pt idx="7">
                  <c:v>4321</c:v>
                </c:pt>
                <c:pt idx="8">
                  <c:v>4526</c:v>
                </c:pt>
                <c:pt idx="9">
                  <c:v>4768</c:v>
                </c:pt>
                <c:pt idx="10">
                  <c:v>5033</c:v>
                </c:pt>
                <c:pt idx="11">
                  <c:v>5145</c:v>
                </c:pt>
                <c:pt idx="12">
                  <c:v>5335</c:v>
                </c:pt>
                <c:pt idx="13">
                  <c:v>5381</c:v>
                </c:pt>
                <c:pt idx="14">
                  <c:v>5503</c:v>
                </c:pt>
              </c:numCache>
            </c:numRef>
          </c:val>
          <c:extLst>
            <c:ext xmlns:c16="http://schemas.microsoft.com/office/drawing/2014/chart" uri="{C3380CC4-5D6E-409C-BE32-E72D297353CC}">
              <c16:uniqueId val="{00000000-2960-4485-B1D9-386C41346A5B}"/>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dLbl>
              <c:idx val="4"/>
              <c:layout>
                <c:manualLayout>
                  <c:x val="-1.3279580658029363E-2"/>
                  <c:y val="3.59612750867648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896-455D-B2BB-2922AB09AA46}"/>
                </c:ext>
              </c:extLst>
            </c:dLbl>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島本町!$D$5:$R$5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島本町!$D$7:$R$7</c:f>
              <c:numCache>
                <c:formatCode>#,##0_ </c:formatCode>
                <c:ptCount val="15"/>
                <c:pt idx="0">
                  <c:v>582</c:v>
                </c:pt>
                <c:pt idx="1">
                  <c:v>532</c:v>
                </c:pt>
                <c:pt idx="2">
                  <c:v>-729</c:v>
                </c:pt>
                <c:pt idx="3">
                  <c:v>55</c:v>
                </c:pt>
                <c:pt idx="4">
                  <c:v>-591</c:v>
                </c:pt>
                <c:pt idx="5">
                  <c:v>-172</c:v>
                </c:pt>
                <c:pt idx="6">
                  <c:v>376</c:v>
                </c:pt>
                <c:pt idx="7">
                  <c:v>409</c:v>
                </c:pt>
                <c:pt idx="8">
                  <c:v>484</c:v>
                </c:pt>
                <c:pt idx="9">
                  <c:v>529</c:v>
                </c:pt>
                <c:pt idx="10">
                  <c:v>224</c:v>
                </c:pt>
                <c:pt idx="11">
                  <c:v>379</c:v>
                </c:pt>
                <c:pt idx="12">
                  <c:v>91</c:v>
                </c:pt>
                <c:pt idx="13">
                  <c:v>244</c:v>
                </c:pt>
                <c:pt idx="14">
                  <c:v>270</c:v>
                </c:pt>
              </c:numCache>
            </c:numRef>
          </c:val>
          <c:smooth val="0"/>
          <c:extLst>
            <c:ext xmlns:c16="http://schemas.microsoft.com/office/drawing/2014/chart" uri="{C3380CC4-5D6E-409C-BE32-E72D297353CC}">
              <c16:uniqueId val="{00000001-2960-4485-B1D9-386C41346A5B}"/>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5500"/>
          <c:min val="3500"/>
        </c:scaling>
        <c:delete val="0"/>
        <c:axPos val="l"/>
        <c:numFmt formatCode="#,##0_ " sourceLinked="1"/>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5744"/>
        <c:crosses val="autoZero"/>
        <c:crossBetween val="between"/>
        <c:majorUnit val="500"/>
      </c:valAx>
      <c:valAx>
        <c:axId val="997755328"/>
        <c:scaling>
          <c:orientation val="minMax"/>
          <c:max val="600"/>
          <c:min val="-800"/>
        </c:scaling>
        <c:delete val="0"/>
        <c:axPos val="r"/>
        <c:numFmt formatCode="#,##0;&quot;▲ &quot;#,##0" sourceLinked="0"/>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田尻町!$Q$66</c:f>
              <c:strCache>
                <c:ptCount val="1"/>
                <c:pt idx="0">
                  <c:v>普通建設事業費</c:v>
                </c:pt>
              </c:strCache>
            </c:strRef>
          </c:tx>
          <c:spPr>
            <a:solidFill>
              <a:schemeClr val="accent1"/>
            </a:solidFill>
            <a:ln>
              <a:noFill/>
            </a:ln>
            <a:effectLst/>
          </c:spPr>
          <c:invertIfNegative val="0"/>
          <c:cat>
            <c:strRef>
              <c:f>田尻町!$C$42:$R$42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田尻町!$C$43:$R$43</c:f>
              <c:numCache>
                <c:formatCode>General</c:formatCode>
                <c:ptCount val="16"/>
                <c:pt idx="0">
                  <c:v>633</c:v>
                </c:pt>
                <c:pt idx="1">
                  <c:v>471</c:v>
                </c:pt>
                <c:pt idx="2">
                  <c:v>630</c:v>
                </c:pt>
                <c:pt idx="3">
                  <c:v>1735</c:v>
                </c:pt>
                <c:pt idx="4">
                  <c:v>960</c:v>
                </c:pt>
                <c:pt idx="5">
                  <c:v>4150</c:v>
                </c:pt>
                <c:pt idx="6">
                  <c:v>3500</c:v>
                </c:pt>
                <c:pt idx="7">
                  <c:v>274</c:v>
                </c:pt>
                <c:pt idx="8">
                  <c:v>517</c:v>
                </c:pt>
                <c:pt idx="9">
                  <c:v>351</c:v>
                </c:pt>
                <c:pt idx="10">
                  <c:v>269</c:v>
                </c:pt>
                <c:pt idx="11">
                  <c:v>561</c:v>
                </c:pt>
                <c:pt idx="12">
                  <c:v>249</c:v>
                </c:pt>
                <c:pt idx="13">
                  <c:v>577</c:v>
                </c:pt>
                <c:pt idx="14">
                  <c:v>276</c:v>
                </c:pt>
                <c:pt idx="15">
                  <c:v>255</c:v>
                </c:pt>
              </c:numCache>
            </c:numRef>
          </c:val>
          <c:extLst>
            <c:ext xmlns:c16="http://schemas.microsoft.com/office/drawing/2014/chart" uri="{C3380CC4-5D6E-409C-BE32-E72D297353CC}">
              <c16:uniqueId val="{00000000-5550-433E-993E-C17FE72E4C96}"/>
            </c:ext>
          </c:extLst>
        </c:ser>
        <c:dLbls>
          <c:showLegendKey val="0"/>
          <c:showVal val="0"/>
          <c:showCatName val="0"/>
          <c:showSerName val="0"/>
          <c:showPercent val="0"/>
          <c:showBubbleSize val="0"/>
        </c:dLbls>
        <c:gapWidth val="219"/>
        <c:overlap val="-27"/>
        <c:axId val="1008692672"/>
        <c:axId val="1008693920"/>
      </c:barChart>
      <c:lineChart>
        <c:grouping val="standard"/>
        <c:varyColors val="0"/>
        <c:ser>
          <c:idx val="1"/>
          <c:order val="1"/>
          <c:tx>
            <c:strRef>
              <c:f>田尻町!$Q$67</c:f>
              <c:strCache>
                <c:ptCount val="1"/>
                <c:pt idx="0">
                  <c:v>普通建設事業費の平均値</c:v>
                </c:pt>
              </c:strCache>
            </c:strRef>
          </c:tx>
          <c:spPr>
            <a:ln w="19050" cap="rnd">
              <a:solidFill>
                <a:schemeClr val="accent2"/>
              </a:solidFill>
              <a:prstDash val="sysDot"/>
              <a:round/>
            </a:ln>
            <a:effectLst/>
          </c:spPr>
          <c:marker>
            <c:symbol val="none"/>
          </c:marker>
          <c:cat>
            <c:strRef>
              <c:f>田尻町!$C$42:$R$42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田尻町!$C$46:$R$46</c:f>
              <c:numCache>
                <c:formatCode>#,##0;"▲ "#,##0</c:formatCode>
                <c:ptCount val="16"/>
                <c:pt idx="0" formatCode="General">
                  <c:v>985</c:v>
                </c:pt>
                <c:pt idx="1">
                  <c:v>985</c:v>
                </c:pt>
                <c:pt idx="2">
                  <c:v>985</c:v>
                </c:pt>
                <c:pt idx="3">
                  <c:v>985</c:v>
                </c:pt>
                <c:pt idx="4">
                  <c:v>985</c:v>
                </c:pt>
                <c:pt idx="5">
                  <c:v>985</c:v>
                </c:pt>
                <c:pt idx="6">
                  <c:v>985</c:v>
                </c:pt>
                <c:pt idx="7">
                  <c:v>985</c:v>
                </c:pt>
                <c:pt idx="8">
                  <c:v>985</c:v>
                </c:pt>
                <c:pt idx="9">
                  <c:v>985</c:v>
                </c:pt>
                <c:pt idx="10">
                  <c:v>985</c:v>
                </c:pt>
                <c:pt idx="11">
                  <c:v>985</c:v>
                </c:pt>
                <c:pt idx="12">
                  <c:v>985</c:v>
                </c:pt>
                <c:pt idx="13">
                  <c:v>985</c:v>
                </c:pt>
                <c:pt idx="14">
                  <c:v>985</c:v>
                </c:pt>
                <c:pt idx="15">
                  <c:v>985</c:v>
                </c:pt>
              </c:numCache>
            </c:numRef>
          </c:val>
          <c:smooth val="0"/>
          <c:extLst>
            <c:ext xmlns:c16="http://schemas.microsoft.com/office/drawing/2014/chart" uri="{C3380CC4-5D6E-409C-BE32-E72D297353CC}">
              <c16:uniqueId val="{00000001-5550-433E-993E-C17FE72E4C96}"/>
            </c:ext>
          </c:extLst>
        </c:ser>
        <c:ser>
          <c:idx val="2"/>
          <c:order val="2"/>
          <c:tx>
            <c:strRef>
              <c:f>田尻町!$Q$68</c:f>
              <c:strCache>
                <c:ptCount val="1"/>
                <c:pt idx="0">
                  <c:v>総合管理計画の経費見込額の平均値</c:v>
                </c:pt>
              </c:strCache>
            </c:strRef>
          </c:tx>
          <c:spPr>
            <a:ln w="31750" cap="rnd">
              <a:solidFill>
                <a:schemeClr val="accent3"/>
              </a:solidFill>
              <a:prstDash val="dash"/>
              <a:round/>
            </a:ln>
            <a:effectLst/>
          </c:spPr>
          <c:marker>
            <c:symbol val="none"/>
          </c:marker>
          <c:cat>
            <c:strRef>
              <c:f>田尻町!$C$42:$R$42</c:f>
              <c:strCache>
                <c:ptCount val="16"/>
                <c:pt idx="0">
                  <c:v>R4</c:v>
                </c:pt>
                <c:pt idx="1">
                  <c:v>R5</c:v>
                </c:pt>
                <c:pt idx="2">
                  <c:v>R6</c:v>
                </c:pt>
                <c:pt idx="3">
                  <c:v>R7</c:v>
                </c:pt>
                <c:pt idx="4">
                  <c:v>R8</c:v>
                </c:pt>
                <c:pt idx="5">
                  <c:v>R9</c:v>
                </c:pt>
                <c:pt idx="6">
                  <c:v>R10</c:v>
                </c:pt>
                <c:pt idx="7">
                  <c:v>R11</c:v>
                </c:pt>
                <c:pt idx="8">
                  <c:v>R12</c:v>
                </c:pt>
                <c:pt idx="9">
                  <c:v>R13</c:v>
                </c:pt>
                <c:pt idx="10">
                  <c:v>R14</c:v>
                </c:pt>
                <c:pt idx="11">
                  <c:v>R15</c:v>
                </c:pt>
                <c:pt idx="12">
                  <c:v>R16</c:v>
                </c:pt>
                <c:pt idx="13">
                  <c:v>R17</c:v>
                </c:pt>
                <c:pt idx="14">
                  <c:v>R18</c:v>
                </c:pt>
                <c:pt idx="15">
                  <c:v>R19</c:v>
                </c:pt>
              </c:strCache>
            </c:strRef>
          </c:cat>
          <c:val>
            <c:numRef>
              <c:f>田尻町!$C$49:$R$49</c:f>
              <c:numCache>
                <c:formatCode>#,##0_);[Red]\(#,##0\)</c:formatCode>
                <c:ptCount val="16"/>
                <c:pt idx="0">
                  <c:v>650</c:v>
                </c:pt>
                <c:pt idx="1">
                  <c:v>650</c:v>
                </c:pt>
                <c:pt idx="2" formatCode="General">
                  <c:v>650</c:v>
                </c:pt>
                <c:pt idx="3" formatCode="General">
                  <c:v>650</c:v>
                </c:pt>
                <c:pt idx="4" formatCode="General">
                  <c:v>650</c:v>
                </c:pt>
                <c:pt idx="5" formatCode="General">
                  <c:v>650</c:v>
                </c:pt>
                <c:pt idx="6" formatCode="General">
                  <c:v>650</c:v>
                </c:pt>
                <c:pt idx="7" formatCode="General">
                  <c:v>650</c:v>
                </c:pt>
                <c:pt idx="8" formatCode="General">
                  <c:v>650</c:v>
                </c:pt>
                <c:pt idx="9" formatCode="General">
                  <c:v>650</c:v>
                </c:pt>
                <c:pt idx="10" formatCode="General">
                  <c:v>650</c:v>
                </c:pt>
                <c:pt idx="11" formatCode="General">
                  <c:v>650</c:v>
                </c:pt>
                <c:pt idx="12" formatCode="General">
                  <c:v>650</c:v>
                </c:pt>
                <c:pt idx="13" formatCode="General">
                  <c:v>650</c:v>
                </c:pt>
                <c:pt idx="14" formatCode="General">
                  <c:v>650</c:v>
                </c:pt>
                <c:pt idx="15" formatCode="General">
                  <c:v>650</c:v>
                </c:pt>
              </c:numCache>
            </c:numRef>
          </c:val>
          <c:smooth val="0"/>
          <c:extLst>
            <c:ext xmlns:c16="http://schemas.microsoft.com/office/drawing/2014/chart" uri="{C3380CC4-5D6E-409C-BE32-E72D297353CC}">
              <c16:uniqueId val="{00000002-5550-433E-993E-C17FE72E4C96}"/>
            </c:ext>
          </c:extLst>
        </c:ser>
        <c:dLbls>
          <c:showLegendKey val="0"/>
          <c:showVal val="0"/>
          <c:showCatName val="0"/>
          <c:showSerName val="0"/>
          <c:showPercent val="0"/>
          <c:showBubbleSize val="0"/>
        </c:dLbls>
        <c:marker val="1"/>
        <c:smooth val="0"/>
        <c:axId val="1008692672"/>
        <c:axId val="1008693920"/>
      </c:lineChart>
      <c:catAx>
        <c:axId val="100869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008693920"/>
        <c:crosses val="autoZero"/>
        <c:auto val="1"/>
        <c:lblAlgn val="ctr"/>
        <c:lblOffset val="100"/>
        <c:tickLblSkip val="15"/>
        <c:noMultiLvlLbl val="0"/>
      </c:catAx>
      <c:valAx>
        <c:axId val="1008693920"/>
        <c:scaling>
          <c:orientation val="minMax"/>
          <c:max val="1500"/>
          <c:min val="0"/>
        </c:scaling>
        <c:delete val="0"/>
        <c:axPos val="l"/>
        <c:numFmt formatCode="#,##0_);[Red]\(#,##0\)" sourceLinked="0"/>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08692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r>
              <a:rPr lang="en-US" altLang="ja-JP" sz="1100">
                <a:latin typeface="BIZ UDPゴシック" panose="020B0400000000000000" pitchFamily="50" charset="-128"/>
                <a:ea typeface="BIZ UDPゴシック" panose="020B0400000000000000" pitchFamily="50" charset="-128"/>
              </a:rPr>
              <a:t>【</a:t>
            </a:r>
            <a:r>
              <a:rPr lang="ja-JP" altLang="en-US" sz="1100">
                <a:latin typeface="BIZ UDPゴシック" panose="020B0400000000000000" pitchFamily="50" charset="-128"/>
                <a:ea typeface="BIZ UDPゴシック" panose="020B0400000000000000" pitchFamily="50" charset="-128"/>
              </a:rPr>
              <a:t>住民</a:t>
            </a:r>
            <a:r>
              <a:rPr lang="ja-JP" altLang="en-US" sz="1100" dirty="0">
                <a:latin typeface="BIZ UDPゴシック" panose="020B0400000000000000" pitchFamily="50" charset="-128"/>
                <a:ea typeface="BIZ UDPゴシック" panose="020B0400000000000000" pitchFamily="50" charset="-128"/>
              </a:rPr>
              <a:t>一人当たり歳出総額・歳入総額</a:t>
            </a:r>
            <a:r>
              <a:rPr lang="en-US" altLang="ja-JP" sz="1100" dirty="0">
                <a:latin typeface="BIZ UDPゴシック" panose="020B0400000000000000" pitchFamily="50" charset="-128"/>
                <a:ea typeface="BIZ UDPゴシック" panose="020B0400000000000000" pitchFamily="50" charset="-128"/>
              </a:rPr>
              <a:t>】</a:t>
            </a: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lineChart>
        <c:grouping val="standard"/>
        <c:varyColors val="0"/>
        <c:ser>
          <c:idx val="0"/>
          <c:order val="0"/>
          <c:tx>
            <c:strRef>
              <c:f>島本町!$P$152</c:f>
              <c:strCache>
                <c:ptCount val="1"/>
                <c:pt idx="0">
                  <c:v>住民一人当たり歳出総額</c:v>
                </c:pt>
              </c:strCache>
            </c:strRef>
          </c:tx>
          <c:spPr>
            <a:ln w="28575" cap="rnd">
              <a:solidFill>
                <a:schemeClr val="accent1"/>
              </a:solidFill>
              <a:round/>
            </a:ln>
            <a:effectLst/>
          </c:spPr>
          <c:marker>
            <c:symbol val="none"/>
          </c:marker>
          <c:cat>
            <c:strRef>
              <c:f>島本町!$D$115:$R$115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島本町!$D$120:$R$120</c:f>
              <c:numCache>
                <c:formatCode>0_ </c:formatCode>
                <c:ptCount val="15"/>
                <c:pt idx="0">
                  <c:v>621.810846089949</c:v>
                </c:pt>
                <c:pt idx="1">
                  <c:v>658.59449192782529</c:v>
                </c:pt>
                <c:pt idx="2">
                  <c:v>787.10520066492518</c:v>
                </c:pt>
                <c:pt idx="3">
                  <c:v>687.9466412577417</c:v>
                </c:pt>
                <c:pt idx="4">
                  <c:v>1063.3213859020309</c:v>
                </c:pt>
                <c:pt idx="5">
                  <c:v>1001.6780534579888</c:v>
                </c:pt>
                <c:pt idx="6">
                  <c:v>605.86750030058909</c:v>
                </c:pt>
                <c:pt idx="7">
                  <c:v>668.55626583041851</c:v>
                </c:pt>
                <c:pt idx="8">
                  <c:v>646.93062114057386</c:v>
                </c:pt>
                <c:pt idx="9">
                  <c:v>653.3787068546427</c:v>
                </c:pt>
                <c:pt idx="10">
                  <c:v>698.87750122010743</c:v>
                </c:pt>
                <c:pt idx="11">
                  <c:v>645.19289650949179</c:v>
                </c:pt>
                <c:pt idx="12">
                  <c:v>702.2009098733555</c:v>
                </c:pt>
                <c:pt idx="13">
                  <c:v>650.78385384520436</c:v>
                </c:pt>
                <c:pt idx="14">
                  <c:v>669.72363365968522</c:v>
                </c:pt>
              </c:numCache>
            </c:numRef>
          </c:val>
          <c:smooth val="0"/>
          <c:extLst>
            <c:ext xmlns:c16="http://schemas.microsoft.com/office/drawing/2014/chart" uri="{C3380CC4-5D6E-409C-BE32-E72D297353CC}">
              <c16:uniqueId val="{00000000-EB89-4A2B-A133-8EFBC5B91E2B}"/>
            </c:ext>
          </c:extLst>
        </c:ser>
        <c:ser>
          <c:idx val="1"/>
          <c:order val="1"/>
          <c:tx>
            <c:strRef>
              <c:f>島本町!$P$153</c:f>
              <c:strCache>
                <c:ptCount val="1"/>
                <c:pt idx="0">
                  <c:v>住民一人当たり歳入総額</c:v>
                </c:pt>
              </c:strCache>
            </c:strRef>
          </c:tx>
          <c:spPr>
            <a:ln w="28575" cap="rnd">
              <a:solidFill>
                <a:schemeClr val="accent2"/>
              </a:solidFill>
              <a:prstDash val="sysDot"/>
              <a:round/>
            </a:ln>
            <a:effectLst/>
          </c:spPr>
          <c:marker>
            <c:symbol val="none"/>
          </c:marker>
          <c:cat>
            <c:strRef>
              <c:f>島本町!$D$115:$R$115</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島本町!$D$129:$R$129</c:f>
              <c:numCache>
                <c:formatCode>#,##0_ </c:formatCode>
                <c:ptCount val="15"/>
                <c:pt idx="0">
                  <c:v>690.87456983505399</c:v>
                </c:pt>
                <c:pt idx="1">
                  <c:v>721.74738841405508</c:v>
                </c:pt>
                <c:pt idx="2">
                  <c:v>787.10520066492518</c:v>
                </c:pt>
                <c:pt idx="3">
                  <c:v>694.49737970462127</c:v>
                </c:pt>
                <c:pt idx="4">
                  <c:v>1063.3213859020309</c:v>
                </c:pt>
                <c:pt idx="5">
                  <c:v>1001.6780534579888</c:v>
                </c:pt>
                <c:pt idx="6">
                  <c:v>651.07610917398097</c:v>
                </c:pt>
                <c:pt idx="7">
                  <c:v>717.88686527560003</c:v>
                </c:pt>
                <c:pt idx="8">
                  <c:v>705.53335754934005</c:v>
                </c:pt>
                <c:pt idx="9">
                  <c:v>717.671366067088</c:v>
                </c:pt>
                <c:pt idx="10">
                  <c:v>726.20790629575401</c:v>
                </c:pt>
                <c:pt idx="11">
                  <c:v>691.61053276178802</c:v>
                </c:pt>
                <c:pt idx="12">
                  <c:v>713.38989302840287</c:v>
                </c:pt>
                <c:pt idx="13">
                  <c:v>680.90359214911746</c:v>
                </c:pt>
                <c:pt idx="14">
                  <c:v>703.18502912380723</c:v>
                </c:pt>
              </c:numCache>
            </c:numRef>
          </c:val>
          <c:smooth val="0"/>
          <c:extLst>
            <c:ext xmlns:c16="http://schemas.microsoft.com/office/drawing/2014/chart" uri="{C3380CC4-5D6E-409C-BE32-E72D297353CC}">
              <c16:uniqueId val="{00000001-EB89-4A2B-A133-8EFBC5B91E2B}"/>
            </c:ext>
          </c:extLst>
        </c:ser>
        <c:dLbls>
          <c:showLegendKey val="0"/>
          <c:showVal val="0"/>
          <c:showCatName val="0"/>
          <c:showSerName val="0"/>
          <c:showPercent val="0"/>
          <c:showBubbleSize val="0"/>
        </c:dLbls>
        <c:smooth val="0"/>
        <c:axId val="1149914288"/>
        <c:axId val="1149927600"/>
      </c:lineChart>
      <c:catAx>
        <c:axId val="1149914288"/>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149927600"/>
        <c:crosses val="autoZero"/>
        <c:auto val="1"/>
        <c:lblAlgn val="ctr"/>
        <c:lblOffset val="100"/>
        <c:tickLblSkip val="14"/>
        <c:tickMarkSkip val="1"/>
        <c:noMultiLvlLbl val="0"/>
      </c:catAx>
      <c:valAx>
        <c:axId val="1149927600"/>
        <c:scaling>
          <c:orientation val="minMax"/>
          <c:max val="850"/>
          <c:min val="550"/>
        </c:scaling>
        <c:delete val="0"/>
        <c:axPos val="l"/>
        <c:numFmt formatCode="0_ " sourceLinked="1"/>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149914288"/>
        <c:crosses val="autoZero"/>
        <c:crossBetween val="between"/>
        <c:majorUnit val="100"/>
      </c:valAx>
      <c:spPr>
        <a:noFill/>
        <a:ln w="9525">
          <a:solidFill>
            <a:schemeClr val="bg2"/>
          </a:solid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pPr>
      <a:endParaRPr lang="ja-JP"/>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r>
              <a:rPr lang="en-US" altLang="ja-JP" sz="1100">
                <a:latin typeface="BIZ UDPゴシック" panose="020B0400000000000000" pitchFamily="50" charset="-128"/>
                <a:ea typeface="BIZ UDPゴシック" panose="020B0400000000000000" pitchFamily="50" charset="-128"/>
              </a:rPr>
              <a:t>【</a:t>
            </a:r>
            <a:r>
              <a:rPr lang="ja-JP" altLang="en-US" sz="1100">
                <a:latin typeface="BIZ UDPゴシック" panose="020B0400000000000000" pitchFamily="50" charset="-128"/>
                <a:ea typeface="BIZ UDPゴシック" panose="020B0400000000000000" pitchFamily="50" charset="-128"/>
              </a:rPr>
              <a:t>住民一人当たり人件費・物件費の比較</a:t>
            </a:r>
            <a:r>
              <a:rPr lang="en-US" altLang="ja-JP" sz="1100">
                <a:latin typeface="BIZ UDPゴシック" panose="020B0400000000000000" pitchFamily="50" charset="-128"/>
                <a:ea typeface="BIZ UDPゴシック" panose="020B0400000000000000" pitchFamily="50" charset="-128"/>
              </a:rPr>
              <a:t>】</a:t>
            </a:r>
            <a:endParaRPr lang="ja-JP" altLang="en-US" sz="1100">
              <a:latin typeface="BIZ UDPゴシック" panose="020B0400000000000000" pitchFamily="50" charset="-128"/>
              <a:ea typeface="BIZ UDPゴシック" panose="020B0400000000000000" pitchFamily="50" charset="-128"/>
            </a:endParaRP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none"/>
          </c:marker>
          <c:cat>
            <c:strRef>
              <c:f>島本町!$D$159:$R$159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島本町!$D$166:$R$166</c:f>
              <c:numCache>
                <c:formatCode>0_ </c:formatCode>
                <c:ptCount val="15"/>
                <c:pt idx="0">
                  <c:v>267.59226296428147</c:v>
                </c:pt>
                <c:pt idx="1">
                  <c:v>278.72744539411207</c:v>
                </c:pt>
                <c:pt idx="2">
                  <c:v>271.31322726193304</c:v>
                </c:pt>
                <c:pt idx="3">
                  <c:v>286.5650309671272</c:v>
                </c:pt>
                <c:pt idx="4">
                  <c:v>274.79091995221029</c:v>
                </c:pt>
                <c:pt idx="5">
                  <c:v>290.06352630948101</c:v>
                </c:pt>
                <c:pt idx="6">
                  <c:v>278.22532163039557</c:v>
                </c:pt>
                <c:pt idx="7">
                  <c:v>286.81703051501626</c:v>
                </c:pt>
                <c:pt idx="8">
                  <c:v>281.99539895871175</c:v>
                </c:pt>
                <c:pt idx="9">
                  <c:v>290.83616917841516</c:v>
                </c:pt>
                <c:pt idx="10">
                  <c:v>295.02196193265007</c:v>
                </c:pt>
                <c:pt idx="11">
                  <c:v>294.91733006736069</c:v>
                </c:pt>
                <c:pt idx="12">
                  <c:v>299.15160457395797</c:v>
                </c:pt>
                <c:pt idx="13">
                  <c:v>299.09887668189111</c:v>
                </c:pt>
                <c:pt idx="14">
                  <c:v>308.09270045854504</c:v>
                </c:pt>
              </c:numCache>
            </c:numRef>
          </c:val>
          <c:smooth val="0"/>
          <c:extLst>
            <c:ext xmlns:c16="http://schemas.microsoft.com/office/drawing/2014/chart" uri="{C3380CC4-5D6E-409C-BE32-E72D297353CC}">
              <c16:uniqueId val="{00000000-14DA-4D7F-9FD5-CE0CD232BF18}"/>
            </c:ext>
          </c:extLst>
        </c:ser>
        <c:ser>
          <c:idx val="1"/>
          <c:order val="1"/>
          <c:spPr>
            <a:ln w="31750" cap="rnd">
              <a:solidFill>
                <a:srgbClr val="70AD47"/>
              </a:solidFill>
              <a:prstDash val="dash"/>
              <a:round/>
            </a:ln>
            <a:effectLst/>
          </c:spPr>
          <c:marker>
            <c:symbol val="none"/>
          </c:marker>
          <c:cat>
            <c:strRef>
              <c:f>島本町!$D$159:$R$159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島本町!$D$170:$R$170</c:f>
              <c:numCache>
                <c:formatCode>General</c:formatCode>
                <c:ptCount val="15"/>
                <c:pt idx="0">
                  <c:v>134</c:v>
                </c:pt>
                <c:pt idx="1">
                  <c:v>134</c:v>
                </c:pt>
                <c:pt idx="2">
                  <c:v>134</c:v>
                </c:pt>
                <c:pt idx="3">
                  <c:v>134</c:v>
                </c:pt>
                <c:pt idx="4">
                  <c:v>134</c:v>
                </c:pt>
                <c:pt idx="5">
                  <c:v>134</c:v>
                </c:pt>
                <c:pt idx="6">
                  <c:v>134</c:v>
                </c:pt>
                <c:pt idx="7">
                  <c:v>134</c:v>
                </c:pt>
                <c:pt idx="8">
                  <c:v>134</c:v>
                </c:pt>
                <c:pt idx="9">
                  <c:v>134</c:v>
                </c:pt>
                <c:pt idx="10">
                  <c:v>134</c:v>
                </c:pt>
                <c:pt idx="11">
                  <c:v>134</c:v>
                </c:pt>
                <c:pt idx="12">
                  <c:v>134</c:v>
                </c:pt>
                <c:pt idx="13">
                  <c:v>134</c:v>
                </c:pt>
                <c:pt idx="14">
                  <c:v>134</c:v>
                </c:pt>
              </c:numCache>
            </c:numRef>
          </c:val>
          <c:smooth val="0"/>
          <c:extLst>
            <c:ext xmlns:c16="http://schemas.microsoft.com/office/drawing/2014/chart" uri="{C3380CC4-5D6E-409C-BE32-E72D297353CC}">
              <c16:uniqueId val="{00000001-14DA-4D7F-9FD5-CE0CD232BF18}"/>
            </c:ext>
          </c:extLst>
        </c:ser>
        <c:ser>
          <c:idx val="2"/>
          <c:order val="2"/>
          <c:spPr>
            <a:ln w="19050" cap="rnd">
              <a:solidFill>
                <a:schemeClr val="accent3"/>
              </a:solidFill>
              <a:prstDash val="sysDash"/>
              <a:round/>
            </a:ln>
            <a:effectLst/>
          </c:spPr>
          <c:marker>
            <c:symbol val="none"/>
          </c:marker>
          <c:cat>
            <c:strRef>
              <c:f>島本町!$D$159:$R$159</c:f>
              <c:strCache>
                <c:ptCount val="15"/>
                <c:pt idx="0">
                  <c:v>R5</c:v>
                </c:pt>
                <c:pt idx="1">
                  <c:v>R6</c:v>
                </c:pt>
                <c:pt idx="2">
                  <c:v>R7</c:v>
                </c:pt>
                <c:pt idx="3">
                  <c:v>R8</c:v>
                </c:pt>
                <c:pt idx="4">
                  <c:v>R9</c:v>
                </c:pt>
                <c:pt idx="5">
                  <c:v>R10</c:v>
                </c:pt>
                <c:pt idx="6">
                  <c:v>R11</c:v>
                </c:pt>
                <c:pt idx="7">
                  <c:v>R12</c:v>
                </c:pt>
                <c:pt idx="8">
                  <c:v>R13</c:v>
                </c:pt>
                <c:pt idx="9">
                  <c:v>R14</c:v>
                </c:pt>
                <c:pt idx="10">
                  <c:v>R15</c:v>
                </c:pt>
                <c:pt idx="11">
                  <c:v>R16</c:v>
                </c:pt>
                <c:pt idx="12">
                  <c:v>R17</c:v>
                </c:pt>
                <c:pt idx="13">
                  <c:v>R18</c:v>
                </c:pt>
                <c:pt idx="14">
                  <c:v>R19</c:v>
                </c:pt>
              </c:strCache>
            </c:strRef>
          </c:cat>
          <c:val>
            <c:numRef>
              <c:f>島本町!$D$171:$R$171</c:f>
              <c:numCache>
                <c:formatCode>General</c:formatCode>
                <c:ptCount val="15"/>
                <c:pt idx="0">
                  <c:v>221</c:v>
                </c:pt>
                <c:pt idx="1">
                  <c:v>221</c:v>
                </c:pt>
                <c:pt idx="2">
                  <c:v>221</c:v>
                </c:pt>
                <c:pt idx="3">
                  <c:v>221</c:v>
                </c:pt>
                <c:pt idx="4">
                  <c:v>221</c:v>
                </c:pt>
                <c:pt idx="5">
                  <c:v>221</c:v>
                </c:pt>
                <c:pt idx="6">
                  <c:v>221</c:v>
                </c:pt>
                <c:pt idx="7">
                  <c:v>221</c:v>
                </c:pt>
                <c:pt idx="8">
                  <c:v>221</c:v>
                </c:pt>
                <c:pt idx="9">
                  <c:v>221</c:v>
                </c:pt>
                <c:pt idx="10">
                  <c:v>221</c:v>
                </c:pt>
                <c:pt idx="11">
                  <c:v>221</c:v>
                </c:pt>
                <c:pt idx="12">
                  <c:v>221</c:v>
                </c:pt>
                <c:pt idx="13">
                  <c:v>221</c:v>
                </c:pt>
                <c:pt idx="14">
                  <c:v>221</c:v>
                </c:pt>
              </c:numCache>
            </c:numRef>
          </c:val>
          <c:smooth val="0"/>
          <c:extLst>
            <c:ext xmlns:c16="http://schemas.microsoft.com/office/drawing/2014/chart" uri="{C3380CC4-5D6E-409C-BE32-E72D297353CC}">
              <c16:uniqueId val="{00000002-14DA-4D7F-9FD5-CE0CD232BF18}"/>
            </c:ext>
          </c:extLst>
        </c:ser>
        <c:dLbls>
          <c:showLegendKey val="0"/>
          <c:showVal val="0"/>
          <c:showCatName val="0"/>
          <c:showSerName val="0"/>
          <c:showPercent val="0"/>
          <c:showBubbleSize val="0"/>
        </c:dLbls>
        <c:smooth val="0"/>
        <c:axId val="1149914288"/>
        <c:axId val="1149927600"/>
      </c:lineChart>
      <c:catAx>
        <c:axId val="1149914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1149927600"/>
        <c:crosses val="autoZero"/>
        <c:auto val="1"/>
        <c:lblAlgn val="ctr"/>
        <c:lblOffset val="100"/>
        <c:tickLblSkip val="14"/>
        <c:noMultiLvlLbl val="0"/>
      </c:catAx>
      <c:valAx>
        <c:axId val="1149927600"/>
        <c:scaling>
          <c:orientation val="minMax"/>
          <c:max val="350"/>
          <c:min val="100"/>
        </c:scaling>
        <c:delete val="0"/>
        <c:axPos val="l"/>
        <c:numFmt formatCode="0_ " sourceLinked="1"/>
        <c:majorTickMark val="out"/>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149914288"/>
        <c:crosses val="autoZero"/>
        <c:crossBetween val="between"/>
        <c:majorUnit val="200"/>
      </c:valAx>
      <c:spPr>
        <a:noFill/>
        <a:ln w="9525">
          <a:solidFill>
            <a:schemeClr val="bg2"/>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0.18616</cdr:x>
      <cdr:y>0.76566</cdr:y>
    </cdr:from>
    <cdr:to>
      <cdr:x>0.49599</cdr:x>
      <cdr:y>0.89177</cdr:y>
    </cdr:to>
    <cdr:sp macro="" textlink="">
      <cdr:nvSpPr>
        <cdr:cNvPr id="2" name="テキスト ボックス 1">
          <a:extLst xmlns:a="http://schemas.openxmlformats.org/drawingml/2006/main">
            <a:ext uri="{FF2B5EF4-FFF2-40B4-BE49-F238E27FC236}">
              <a16:creationId xmlns:a16="http://schemas.microsoft.com/office/drawing/2014/main" id="{3FB2FB1F-A94F-8F8E-9FE8-8D84AEFC8986}"/>
            </a:ext>
          </a:extLst>
        </cdr:cNvPr>
        <cdr:cNvSpPr txBox="1"/>
      </cdr:nvSpPr>
      <cdr:spPr>
        <a:xfrm xmlns:a="http://schemas.openxmlformats.org/drawingml/2006/main">
          <a:off x="930140" y="3061570"/>
          <a:ext cx="1548022" cy="5042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900" dirty="0">
              <a:latin typeface="BIZ UDPゴシック" panose="020B0400000000000000" pitchFamily="50" charset="-128"/>
              <a:ea typeface="BIZ UDPゴシック" panose="020B0400000000000000" pitchFamily="50" charset="-128"/>
            </a:rPr>
            <a:t>R9</a:t>
          </a:r>
          <a:r>
            <a:rPr lang="ja-JP" altLang="en-US" sz="900" dirty="0">
              <a:latin typeface="BIZ UDPゴシック" panose="020B0400000000000000" pitchFamily="50" charset="-128"/>
              <a:ea typeface="BIZ UDPゴシック" panose="020B0400000000000000" pitchFamily="50" charset="-128"/>
            </a:rPr>
            <a:t>歳入・歳出：</a:t>
          </a:r>
          <a:r>
            <a:rPr lang="en-US" altLang="ja-JP" sz="900" dirty="0">
              <a:latin typeface="BIZ UDPゴシック" panose="020B0400000000000000" pitchFamily="50" charset="-128"/>
              <a:ea typeface="BIZ UDPゴシック" panose="020B0400000000000000" pitchFamily="50" charset="-128"/>
            </a:rPr>
            <a:t>106</a:t>
          </a:r>
          <a:r>
            <a:rPr lang="ja-JP" altLang="en-US" sz="900" dirty="0">
              <a:latin typeface="BIZ UDPゴシック" panose="020B0400000000000000" pitchFamily="50" charset="-128"/>
              <a:ea typeface="BIZ UDPゴシック" panose="020B0400000000000000" pitchFamily="50" charset="-128"/>
            </a:rPr>
            <a:t>万円</a:t>
          </a:r>
          <a:endParaRPr lang="en-US" altLang="ja-JP" sz="900" dirty="0">
            <a:latin typeface="BIZ UDPゴシック" panose="020B0400000000000000" pitchFamily="50" charset="-128"/>
            <a:ea typeface="BIZ UDPゴシック" panose="020B0400000000000000" pitchFamily="50" charset="-128"/>
          </a:endParaRPr>
        </a:p>
        <a:p xmlns:a="http://schemas.openxmlformats.org/drawingml/2006/main">
          <a:r>
            <a:rPr lang="en-US" altLang="ja-JP" sz="900" dirty="0">
              <a:latin typeface="BIZ UDPゴシック" panose="020B0400000000000000" pitchFamily="50" charset="-128"/>
              <a:ea typeface="BIZ UDPゴシック" panose="020B0400000000000000" pitchFamily="50" charset="-128"/>
            </a:rPr>
            <a:t>R10 </a:t>
          </a:r>
          <a:r>
            <a:rPr lang="ja-JP" altLang="en-US" sz="900" dirty="0">
              <a:latin typeface="BIZ UDPゴシック" panose="020B0400000000000000" pitchFamily="50" charset="-128"/>
              <a:ea typeface="BIZ UDPゴシック" panose="020B0400000000000000" pitchFamily="50" charset="-128"/>
            </a:rPr>
            <a:t>歳入・歳出：</a:t>
          </a:r>
          <a:r>
            <a:rPr lang="en-US" altLang="ja-JP" sz="900" dirty="0">
              <a:latin typeface="BIZ UDPゴシック" panose="020B0400000000000000" pitchFamily="50" charset="-128"/>
              <a:ea typeface="BIZ UDPゴシック" panose="020B0400000000000000" pitchFamily="50" charset="-128"/>
            </a:rPr>
            <a:t>100</a:t>
          </a:r>
          <a:r>
            <a:rPr lang="ja-JP" altLang="en-US" sz="900" dirty="0">
              <a:latin typeface="BIZ UDPゴシック" panose="020B0400000000000000" pitchFamily="50" charset="-128"/>
              <a:ea typeface="BIZ UDPゴシック" panose="020B0400000000000000" pitchFamily="50" charset="-128"/>
            </a:rPr>
            <a:t>万円</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2024/4/15</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2024/4/15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2024/4/15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2024/4/15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2024/4/15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2024/4/15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18" y="2994660"/>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3133739"/>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田尻町の中長期財政シミュレーション</a:t>
            </a:r>
          </a:p>
        </p:txBody>
      </p:sp>
    </p:spTree>
    <p:extLst>
      <p:ext uri="{BB962C8B-B14F-4D97-AF65-F5344CB8AC3E}">
        <p14:creationId xmlns:p14="http://schemas.microsoft.com/office/powerpoint/2010/main" val="10474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36" name="正方形/長方形 35"/>
          <p:cNvSpPr/>
          <p:nvPr/>
        </p:nvSpPr>
        <p:spPr>
          <a:xfrm>
            <a:off x="200205" y="910653"/>
            <a:ext cx="9587988" cy="362343"/>
          </a:xfrm>
          <a:prstGeom prst="rect">
            <a:avLst/>
          </a:prstGeom>
        </p:spPr>
        <p:txBody>
          <a:bodyPr wrap="square">
            <a:spAutoFit/>
          </a:bodyPr>
          <a:lstStyle/>
          <a:p>
            <a:pPr>
              <a:lnSpc>
                <a:spcPts val="2500"/>
              </a:lnSpc>
              <a:spcAft>
                <a:spcPts val="600"/>
              </a:spcAft>
            </a:pPr>
            <a:r>
              <a:rPr kumimoji="1" lang="ja-JP" altLang="en-US" sz="1600" dirty="0">
                <a:latin typeface="BIZ UDPゴシック" panose="020B0400000000000000" pitchFamily="50" charset="-128"/>
                <a:ea typeface="BIZ UDPゴシック" panose="020B0400000000000000" pitchFamily="50" charset="-128"/>
              </a:rPr>
              <a:t>令和７～</a:t>
            </a:r>
            <a:r>
              <a:rPr kumimoji="1" lang="en-US" altLang="ja-JP" sz="1600" dirty="0">
                <a:latin typeface="BIZ UDPゴシック" panose="020B0400000000000000" pitchFamily="50" charset="-128"/>
                <a:ea typeface="BIZ UDPゴシック" panose="020B0400000000000000" pitchFamily="50" charset="-128"/>
              </a:rPr>
              <a:t>10</a:t>
            </a:r>
            <a:r>
              <a:rPr kumimoji="1" lang="ja-JP" altLang="en-US" sz="1600" dirty="0">
                <a:latin typeface="BIZ UDPゴシック" panose="020B0400000000000000" pitchFamily="50" charset="-128"/>
                <a:ea typeface="BIZ UDPゴシック" panose="020B0400000000000000" pitchFamily="50" charset="-128"/>
              </a:rPr>
              <a:t>年度にかけて一時的に収支不足が発生するものの、全体を通して黒字傾向</a:t>
            </a:r>
          </a:p>
        </p:txBody>
      </p:sp>
      <p:sp>
        <p:nvSpPr>
          <p:cNvPr id="37" name="正方形/長方形 36"/>
          <p:cNvSpPr/>
          <p:nvPr/>
        </p:nvSpPr>
        <p:spPr>
          <a:xfrm>
            <a:off x="157480" y="907625"/>
            <a:ext cx="9571175" cy="433813"/>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60916" y="1406312"/>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9" name="グラフ 8">
            <a:extLst>
              <a:ext uri="{FF2B5EF4-FFF2-40B4-BE49-F238E27FC236}">
                <a16:creationId xmlns:a16="http://schemas.microsoft.com/office/drawing/2014/main" id="{AF2045CD-CA52-4EEB-A027-9C050398B09E}"/>
              </a:ext>
            </a:extLst>
          </p:cNvPr>
          <p:cNvGraphicFramePr>
            <a:graphicFrameLocks/>
          </p:cNvGraphicFramePr>
          <p:nvPr>
            <p:extLst>
              <p:ext uri="{D42A27DB-BD31-4B8C-83A1-F6EECF244321}">
                <p14:modId xmlns:p14="http://schemas.microsoft.com/office/powerpoint/2010/main" val="3628526515"/>
              </p:ext>
            </p:extLst>
          </p:nvPr>
        </p:nvGraphicFramePr>
        <p:xfrm>
          <a:off x="165100" y="1516184"/>
          <a:ext cx="9563555" cy="52973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6601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24763196-1332-4576-805F-2FEFBAA76AF5}"/>
              </a:ext>
            </a:extLst>
          </p:cNvPr>
          <p:cNvSpPr/>
          <p:nvPr/>
        </p:nvSpPr>
        <p:spPr>
          <a:xfrm>
            <a:off x="163779" y="831006"/>
            <a:ext cx="9577121" cy="1121619"/>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44436C9-8E52-40D6-A17B-B7C196259EE9}"/>
              </a:ext>
            </a:extLst>
          </p:cNvPr>
          <p:cNvSpPr/>
          <p:nvPr/>
        </p:nvSpPr>
        <p:spPr>
          <a:xfrm>
            <a:off x="199997" y="838626"/>
            <a:ext cx="9558540" cy="1036181"/>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dirty="0">
                <a:latin typeface="BIZ UDPゴシック" panose="020B0400000000000000" pitchFamily="50" charset="-128"/>
                <a:ea typeface="BIZ UDPゴシック" panose="020B0400000000000000" pitchFamily="50" charset="-128"/>
              </a:rPr>
              <a:t>●府内唯一の不交付団体として、将来的にも</a:t>
            </a:r>
            <a:r>
              <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安定的な財政運営が見込まれる</a:t>
            </a:r>
            <a:endParaRPr lang="en-US" altLang="ja-JP" sz="1400" dirty="0">
              <a:latin typeface="BIZ UDPゴシック" panose="020B0400000000000000" pitchFamily="50" charset="-128"/>
              <a:ea typeface="BIZ UDPゴシック" panose="020B0400000000000000" pitchFamily="50" charset="-128"/>
            </a:endParaRPr>
          </a:p>
          <a:p>
            <a:pPr algn="l">
              <a:lnSpc>
                <a:spcPts val="2000"/>
              </a:lnSpc>
            </a:pPr>
            <a:r>
              <a:rPr lang="ja-JP" altLang="en-US" sz="1200" dirty="0">
                <a:latin typeface="BIZ UDPゴシック" panose="020B0400000000000000" pitchFamily="50" charset="-128"/>
                <a:ea typeface="BIZ UDPゴシック" panose="020B0400000000000000" pitchFamily="50" charset="-128"/>
              </a:rPr>
              <a:t>　 ・歳入：人口は減少するものの、空港関連の税収により町税は概ね横ばい。なお、個人住民税の減税廃止（</a:t>
            </a:r>
            <a:r>
              <a:rPr lang="en-US" altLang="ja-JP" sz="1200" dirty="0">
                <a:latin typeface="BIZ UDPゴシック" panose="020B0400000000000000" pitchFamily="50" charset="-128"/>
                <a:ea typeface="BIZ UDPゴシック" panose="020B0400000000000000" pitchFamily="50" charset="-128"/>
              </a:rPr>
              <a:t>R5</a:t>
            </a:r>
            <a:r>
              <a:rPr lang="ja-JP" altLang="en-US" sz="1200" dirty="0">
                <a:latin typeface="BIZ UDPゴシック" panose="020B0400000000000000" pitchFamily="50" charset="-128"/>
                <a:ea typeface="BIZ UDPゴシック" panose="020B0400000000000000" pitchFamily="50" charset="-128"/>
              </a:rPr>
              <a:t>）に伴う増収は加味していない</a:t>
            </a:r>
            <a:endParaRPr lang="en-US" altLang="ja-JP" sz="1200" dirty="0">
              <a:latin typeface="BIZ UDPゴシック" panose="020B0400000000000000" pitchFamily="50" charset="-128"/>
              <a:ea typeface="BIZ UDPゴシック" panose="020B0400000000000000" pitchFamily="50" charset="-128"/>
            </a:endParaRPr>
          </a:p>
          <a:p>
            <a:pPr algn="l">
              <a:lnSpc>
                <a:spcPts val="2000"/>
              </a:lnSpc>
            </a:pPr>
            <a:r>
              <a:rPr kumimoji="1" lang="ja-JP" altLang="en-US" sz="1200" dirty="0">
                <a:latin typeface="BIZ UDPゴシック" panose="020B0400000000000000" pitchFamily="50" charset="-128"/>
                <a:ea typeface="BIZ UDPゴシック" panose="020B0400000000000000" pitchFamily="50" charset="-128"/>
              </a:rPr>
              <a:t>   ・歳出：社会保障経費の増加や物価上昇により増加傾向。建設事業費が吉見ノ里駅周辺道路の整備等により一時的に急増</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●大規模建設事業には特目基金を充てているが、その上でも財政調整基金の取崩しが発生（</a:t>
            </a:r>
            <a:r>
              <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R7</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R9</a:t>
            </a:r>
            <a:r>
              <a:rPr kumimoji="1" lang="ja-JP" altLang="en-US"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、Ｒ１０）</a:t>
            </a:r>
            <a:endParaRPr kumimoji="1" lang="en-US" altLang="ja-JP" sz="14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pic>
        <p:nvPicPr>
          <p:cNvPr id="2" name="図 1">
            <a:extLst>
              <a:ext uri="{FF2B5EF4-FFF2-40B4-BE49-F238E27FC236}">
                <a16:creationId xmlns:a16="http://schemas.microsoft.com/office/drawing/2014/main" id="{E6FC763D-C982-412D-BAB2-949E7CB237BA}"/>
              </a:ext>
            </a:extLst>
          </p:cNvPr>
          <p:cNvPicPr>
            <a:picLocks noChangeAspect="1"/>
          </p:cNvPicPr>
          <p:nvPr/>
        </p:nvPicPr>
        <p:blipFill>
          <a:blip r:embed="rId2"/>
          <a:stretch>
            <a:fillRect/>
          </a:stretch>
        </p:blipFill>
        <p:spPr>
          <a:xfrm>
            <a:off x="174846" y="1960246"/>
            <a:ext cx="9576071" cy="4674708"/>
          </a:xfrm>
          <a:prstGeom prst="rect">
            <a:avLst/>
          </a:prstGeom>
        </p:spPr>
      </p:pic>
      <p:sp>
        <p:nvSpPr>
          <p:cNvPr id="10" name="テキスト ボックス 9">
            <a:extLst>
              <a:ext uri="{FF2B5EF4-FFF2-40B4-BE49-F238E27FC236}">
                <a16:creationId xmlns:a16="http://schemas.microsoft.com/office/drawing/2014/main" id="{B2A8F573-4D34-44BD-BABD-D37EF3A2D3D1}"/>
              </a:ext>
            </a:extLst>
          </p:cNvPr>
          <p:cNvSpPr txBox="1"/>
          <p:nvPr/>
        </p:nvSpPr>
        <p:spPr>
          <a:xfrm>
            <a:off x="163779" y="6606008"/>
            <a:ext cx="5319085" cy="246221"/>
          </a:xfrm>
          <a:prstGeom prst="rect">
            <a:avLst/>
          </a:prstGeom>
          <a:noFill/>
        </p:spPr>
        <p:txBody>
          <a:bodyPr wrap="none" rtlCol="0">
            <a:spAutoFit/>
          </a:body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歳入の「繰入金」欄について、令和５年度以降は財政調整基金からの繰入れは含んでいない</a:t>
            </a:r>
          </a:p>
        </p:txBody>
      </p:sp>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グラフ 22">
            <a:extLst>
              <a:ext uri="{FF2B5EF4-FFF2-40B4-BE49-F238E27FC236}">
                <a16:creationId xmlns:a16="http://schemas.microsoft.com/office/drawing/2014/main" id="{4EA34B81-64AC-4ABE-A1A7-C8F82487D902}"/>
              </a:ext>
            </a:extLst>
          </p:cNvPr>
          <p:cNvGraphicFramePr>
            <a:graphicFrameLocks/>
          </p:cNvGraphicFramePr>
          <p:nvPr>
            <p:extLst>
              <p:ext uri="{D42A27DB-BD31-4B8C-83A1-F6EECF244321}">
                <p14:modId xmlns:p14="http://schemas.microsoft.com/office/powerpoint/2010/main" val="3207447059"/>
              </p:ext>
            </p:extLst>
          </p:nvPr>
        </p:nvGraphicFramePr>
        <p:xfrm>
          <a:off x="165100" y="2097088"/>
          <a:ext cx="9575799" cy="4687221"/>
        </p:xfrm>
        <a:graphic>
          <a:graphicData uri="http://schemas.openxmlformats.org/drawingml/2006/chart">
            <c:chart xmlns:c="http://schemas.openxmlformats.org/drawingml/2006/chart" xmlns:r="http://schemas.openxmlformats.org/officeDocument/2006/relationships" r:id="rId2"/>
          </a:graphicData>
        </a:graphic>
      </p:graphicFrame>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83952" y="908592"/>
            <a:ext cx="9647932" cy="1109343"/>
          </a:xfrm>
          <a:prstGeom prst="rect">
            <a:avLst/>
          </a:prstGeom>
        </p:spPr>
        <p:txBody>
          <a:bodyPr wrap="square">
            <a:spAutoFit/>
          </a:bodyPr>
          <a:lstStyle/>
          <a:p>
            <a:pPr>
              <a:lnSpc>
                <a:spcPts val="2800"/>
              </a:lnSpc>
            </a:pPr>
            <a:r>
              <a:rPr kumimoji="1" lang="ja-JP" altLang="en-US" sz="1600" dirty="0">
                <a:latin typeface="BIZ UDPゴシック" panose="020B0400000000000000" pitchFamily="50" charset="-128"/>
                <a:ea typeface="BIZ UDPゴシック" panose="020B0400000000000000" pitchFamily="50" charset="-128"/>
              </a:rPr>
              <a:t>●普通建設事業費の推計値は、吉見ノ里駅周辺道路整備等の影響で公共施設等総合管理計画の経費見込み</a:t>
            </a:r>
            <a:endParaRPr kumimoji="1" lang="en-US" altLang="ja-JP" sz="1600" dirty="0">
              <a:latin typeface="BIZ UDPゴシック" panose="020B0400000000000000" pitchFamily="50" charset="-128"/>
              <a:ea typeface="BIZ UDPゴシック" panose="020B0400000000000000" pitchFamily="50" charset="-128"/>
            </a:endParaRPr>
          </a:p>
          <a:p>
            <a:pPr>
              <a:lnSpc>
                <a:spcPts val="2800"/>
              </a:lnSpc>
            </a:pPr>
            <a:r>
              <a:rPr kumimoji="1" lang="ja-JP" altLang="en-US" sz="1600" dirty="0">
                <a:latin typeface="BIZ UDPゴシック" panose="020B0400000000000000" pitchFamily="50" charset="-128"/>
                <a:ea typeface="BIZ UDPゴシック" panose="020B0400000000000000" pitchFamily="50" charset="-128"/>
              </a:rPr>
              <a:t>　 を</a:t>
            </a:r>
            <a:r>
              <a:rPr kumimoji="1" lang="en-US" altLang="ja-JP" sz="1600" dirty="0">
                <a:latin typeface="BIZ UDPゴシック" panose="020B0400000000000000" pitchFamily="50" charset="-128"/>
                <a:ea typeface="BIZ UDPゴシック" panose="020B0400000000000000" pitchFamily="50" charset="-128"/>
              </a:rPr>
              <a:t>3.4</a:t>
            </a:r>
            <a:r>
              <a:rPr kumimoji="1" lang="ja-JP" altLang="en-US" sz="1600" dirty="0">
                <a:latin typeface="BIZ UDPゴシック" panose="020B0400000000000000" pitchFamily="50" charset="-128"/>
                <a:ea typeface="BIZ UDPゴシック" panose="020B0400000000000000" pitchFamily="50" charset="-128"/>
              </a:rPr>
              <a:t>億円上回っている</a:t>
            </a:r>
          </a:p>
          <a:p>
            <a:pPr>
              <a:lnSpc>
                <a:spcPts val="2800"/>
              </a:lnSpc>
            </a:pPr>
            <a:r>
              <a:rPr kumimoji="1" lang="ja-JP" altLang="en-US" sz="1600" dirty="0">
                <a:latin typeface="BIZ UDPゴシック" panose="020B0400000000000000" pitchFamily="50" charset="-128"/>
                <a:ea typeface="BIZ UDPゴシック" panose="020B0400000000000000" pitchFamily="50" charset="-128"/>
              </a:rPr>
              <a:t>●財源となる特目基金も現在の積立額の大部分を使うこととなり、将来の財源確保に不安を残す</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171271" y="904056"/>
            <a:ext cx="9569629" cy="1193032"/>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4C6929F-A7F1-4BF3-BF16-46F5C41AB640}"/>
              </a:ext>
            </a:extLst>
          </p:cNvPr>
          <p:cNvSpPr txBox="1"/>
          <p:nvPr/>
        </p:nvSpPr>
        <p:spPr>
          <a:xfrm>
            <a:off x="0" y="48549"/>
            <a:ext cx="8938665" cy="523220"/>
          </a:xfrm>
          <a:prstGeom prst="rect">
            <a:avLst/>
          </a:prstGeom>
          <a:noFill/>
        </p:spPr>
        <p:txBody>
          <a:bodyPr wrap="none" rtlCol="0">
            <a:spAutoFit/>
          </a:bodyPr>
          <a:lstStyle/>
          <a:p>
            <a:pPr lvl="0"/>
            <a:r>
              <a:rPr kumimoji="1" lang="en-US" altLang="ja-JP"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a:t>
            </a:r>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．課題① 公共施設マネジメント </a:t>
            </a:r>
            <a:r>
              <a:rPr kumimoji="1" lang="ja-JP" altLang="en-US" sz="20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～普通建設事業費の分析より～</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CB0786A8-E8AB-4C78-9A6E-FD6C0353503F}"/>
              </a:ext>
            </a:extLst>
          </p:cNvPr>
          <p:cNvSpPr txBox="1"/>
          <p:nvPr/>
        </p:nvSpPr>
        <p:spPr>
          <a:xfrm>
            <a:off x="-17673" y="4483914"/>
            <a:ext cx="3492000" cy="276999"/>
          </a:xfrm>
          <a:prstGeom prst="rect">
            <a:avLst/>
          </a:prstGeom>
          <a:solidFill>
            <a:schemeClr val="bg1">
              <a:alpha val="70000"/>
            </a:schemeClr>
          </a:solid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現在の規模・スペックで単純更新した場合の費用</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2953C39E-01BA-4E37-B39D-C0F3B1812BA4}"/>
              </a:ext>
            </a:extLst>
          </p:cNvPr>
          <p:cNvSpPr txBox="1"/>
          <p:nvPr/>
        </p:nvSpPr>
        <p:spPr>
          <a:xfrm>
            <a:off x="7073573" y="3654766"/>
            <a:ext cx="2597638" cy="276999"/>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団体の事業計画に基づく推計値</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CEBE7E8A-A37D-4CA4-83B2-E550BF05BD49}"/>
              </a:ext>
            </a:extLst>
          </p:cNvPr>
          <p:cNvSpPr txBox="1"/>
          <p:nvPr/>
        </p:nvSpPr>
        <p:spPr>
          <a:xfrm>
            <a:off x="3533999" y="4454351"/>
            <a:ext cx="1760418" cy="369332"/>
          </a:xfrm>
          <a:prstGeom prst="rect">
            <a:avLst/>
          </a:prstGeom>
          <a:solidFill>
            <a:schemeClr val="bg1">
              <a:alpha val="70000"/>
            </a:schemeClr>
          </a:solid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年平均</a:t>
            </a:r>
            <a:r>
              <a:rPr kumimoji="1" lang="en-US" altLang="ja-JP" dirty="0">
                <a:latin typeface="BIZ UDPゴシック" panose="020B0400000000000000" pitchFamily="50" charset="-128"/>
                <a:ea typeface="BIZ UDPゴシック" panose="020B0400000000000000" pitchFamily="50" charset="-128"/>
              </a:rPr>
              <a:t>6.5</a:t>
            </a:r>
            <a:r>
              <a:rPr kumimoji="1" lang="ja-JP" altLang="en-US" dirty="0">
                <a:latin typeface="BIZ UDPゴシック" panose="020B0400000000000000" pitchFamily="50" charset="-128"/>
                <a:ea typeface="BIZ UDPゴシック" panose="020B0400000000000000" pitchFamily="50" charset="-128"/>
              </a:rPr>
              <a:t>億円</a:t>
            </a:r>
          </a:p>
        </p:txBody>
      </p:sp>
      <p:sp>
        <p:nvSpPr>
          <p:cNvPr id="22" name="テキスト ボックス 21">
            <a:extLst>
              <a:ext uri="{FF2B5EF4-FFF2-40B4-BE49-F238E27FC236}">
                <a16:creationId xmlns:a16="http://schemas.microsoft.com/office/drawing/2014/main" id="{4B1BD91F-13C9-4EEB-A85B-C20BF62B3D08}"/>
              </a:ext>
            </a:extLst>
          </p:cNvPr>
          <p:cNvSpPr txBox="1"/>
          <p:nvPr/>
        </p:nvSpPr>
        <p:spPr>
          <a:xfrm>
            <a:off x="5467718" y="3580609"/>
            <a:ext cx="181492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年平均９．９億円</a:t>
            </a:r>
          </a:p>
        </p:txBody>
      </p:sp>
      <p:sp>
        <p:nvSpPr>
          <p:cNvPr id="20" name="テキスト ボックス 19">
            <a:extLst>
              <a:ext uri="{FF2B5EF4-FFF2-40B4-BE49-F238E27FC236}">
                <a16:creationId xmlns:a16="http://schemas.microsoft.com/office/drawing/2014/main" id="{BE04F16D-5244-43B0-838C-876D72E04271}"/>
              </a:ext>
            </a:extLst>
          </p:cNvPr>
          <p:cNvSpPr txBox="1"/>
          <p:nvPr/>
        </p:nvSpPr>
        <p:spPr>
          <a:xfrm>
            <a:off x="5605729" y="3984689"/>
            <a:ext cx="184731" cy="338554"/>
          </a:xfrm>
          <a:prstGeom prst="rect">
            <a:avLst/>
          </a:prstGeom>
          <a:noFill/>
        </p:spPr>
        <p:txBody>
          <a:bodyPr wrap="none" rtlCol="0">
            <a:spAutoFit/>
          </a:bodyPr>
          <a:lstStyle/>
          <a:p>
            <a:endParaRPr kumimoji="1" lang="ja-JP" altLang="en-US" sz="1600" dirty="0">
              <a:latin typeface="HGP創英角ﾎﾟｯﾌﾟ体" panose="040B0A00000000000000" pitchFamily="50" charset="-128"/>
              <a:ea typeface="HGP創英角ﾎﾟｯﾌﾟ体" panose="040B0A00000000000000" pitchFamily="50" charset="-128"/>
            </a:endParaRPr>
          </a:p>
        </p:txBody>
      </p:sp>
      <p:sp>
        <p:nvSpPr>
          <p:cNvPr id="3" name="矢印: 上下 2">
            <a:extLst>
              <a:ext uri="{FF2B5EF4-FFF2-40B4-BE49-F238E27FC236}">
                <a16:creationId xmlns:a16="http://schemas.microsoft.com/office/drawing/2014/main" id="{D545ED31-F40D-4EDE-936D-EB79D08D96A5}"/>
              </a:ext>
            </a:extLst>
          </p:cNvPr>
          <p:cNvSpPr/>
          <p:nvPr/>
        </p:nvSpPr>
        <p:spPr>
          <a:xfrm rot="2591329">
            <a:off x="5186417" y="3774535"/>
            <a:ext cx="216000" cy="684000"/>
          </a:xfrm>
          <a:prstGeom prst="up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93B564CC-1FF9-441D-9E5B-83CC9F39958A}"/>
              </a:ext>
            </a:extLst>
          </p:cNvPr>
          <p:cNvSpPr txBox="1"/>
          <p:nvPr/>
        </p:nvSpPr>
        <p:spPr>
          <a:xfrm>
            <a:off x="5616283" y="3068292"/>
            <a:ext cx="2914580" cy="461665"/>
          </a:xfrm>
          <a:prstGeom prst="rect">
            <a:avLst/>
          </a:prstGeom>
          <a:noFill/>
        </p:spPr>
        <p:txBody>
          <a:bodyPr wrap="none" rtlCol="0">
            <a:spAutoFit/>
          </a:bodyPr>
          <a:lstStyle/>
          <a:p>
            <a:r>
              <a:rPr kumimoji="1" lang="ja-JP" altLang="en-US" sz="1200" dirty="0">
                <a:latin typeface="HGP創英角ﾎﾟｯﾌﾟ体" panose="040B0A00000000000000" pitchFamily="50" charset="-128"/>
                <a:ea typeface="HGP創英角ﾎﾟｯﾌﾟ体" panose="040B0A00000000000000" pitchFamily="50" charset="-128"/>
              </a:rPr>
              <a:t>期中に大規模事業が控えていることから、</a:t>
            </a:r>
            <a:endParaRPr kumimoji="1" lang="en-US" altLang="ja-JP" sz="1200" dirty="0">
              <a:latin typeface="HGP創英角ﾎﾟｯﾌﾟ体" panose="040B0A00000000000000" pitchFamily="50" charset="-128"/>
              <a:ea typeface="HGP創英角ﾎﾟｯﾌﾟ体" panose="040B0A00000000000000" pitchFamily="50" charset="-128"/>
            </a:endParaRPr>
          </a:p>
          <a:p>
            <a:r>
              <a:rPr kumimoji="1" lang="ja-JP" altLang="en-US" sz="1200" dirty="0">
                <a:latin typeface="HGP創英角ﾎﾟｯﾌﾟ体" panose="040B0A00000000000000" pitchFamily="50" charset="-128"/>
                <a:ea typeface="HGP創英角ﾎﾟｯﾌﾟ体" panose="040B0A00000000000000" pitchFamily="50" charset="-128"/>
              </a:rPr>
              <a:t>総合管理計画の数値より過大となっている</a:t>
            </a:r>
            <a:endParaRPr kumimoji="1" lang="en-US" altLang="ja-JP" sz="1200"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814655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33F8F806-7534-4E84-916F-9253C177567F}"/>
              </a:ext>
            </a:extLst>
          </p:cNvPr>
          <p:cNvGraphicFramePr>
            <a:graphicFrameLocks/>
          </p:cNvGraphicFramePr>
          <p:nvPr>
            <p:extLst>
              <p:ext uri="{D42A27DB-BD31-4B8C-83A1-F6EECF244321}">
                <p14:modId xmlns:p14="http://schemas.microsoft.com/office/powerpoint/2010/main" val="1445050070"/>
              </p:ext>
            </p:extLst>
          </p:nvPr>
        </p:nvGraphicFramePr>
        <p:xfrm>
          <a:off x="60723" y="2492375"/>
          <a:ext cx="4996359" cy="39985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a:extLst>
              <a:ext uri="{FF2B5EF4-FFF2-40B4-BE49-F238E27FC236}">
                <a16:creationId xmlns:a16="http://schemas.microsoft.com/office/drawing/2014/main" id="{C7CA9559-8302-4276-9908-E88DF38C4A5F}"/>
              </a:ext>
            </a:extLst>
          </p:cNvPr>
          <p:cNvGraphicFramePr>
            <a:graphicFrameLocks/>
          </p:cNvGraphicFramePr>
          <p:nvPr>
            <p:extLst>
              <p:ext uri="{D42A27DB-BD31-4B8C-83A1-F6EECF244321}">
                <p14:modId xmlns:p14="http://schemas.microsoft.com/office/powerpoint/2010/main" val="67860653"/>
              </p:ext>
            </p:extLst>
          </p:nvPr>
        </p:nvGraphicFramePr>
        <p:xfrm>
          <a:off x="4868830" y="2492376"/>
          <a:ext cx="4892276" cy="3739724"/>
        </p:xfrm>
        <a:graphic>
          <a:graphicData uri="http://schemas.openxmlformats.org/drawingml/2006/chart">
            <c:chart xmlns:c="http://schemas.openxmlformats.org/drawingml/2006/chart" xmlns:r="http://schemas.openxmlformats.org/officeDocument/2006/relationships" r:id="rId3"/>
          </a:graphicData>
        </a:graphic>
      </p:graphicFrame>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82374" y="923299"/>
            <a:ext cx="9647932" cy="1109343"/>
          </a:xfrm>
          <a:prstGeom prst="rect">
            <a:avLst/>
          </a:prstGeom>
        </p:spPr>
        <p:txBody>
          <a:bodyPr wrap="square">
            <a:spAutoFit/>
          </a:bodyPr>
          <a:lstStyle/>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dirty="0">
                <a:latin typeface="BIZ UDPゴシック" panose="020B0400000000000000" pitchFamily="50" charset="-128"/>
                <a:ea typeface="BIZ UDPゴシック" panose="020B0400000000000000" pitchFamily="50" charset="-128"/>
              </a:rPr>
              <a:t>推計期間中を通じて住民一人当たりの歳入が歳出を上回るものの、その差は縮小していく</a:t>
            </a:r>
            <a:endPar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●歳出のうち、行財政運営の効率性と関係性の高い「人件費・物件費」だけを見ると、全国町村の水準を</a:t>
            </a:r>
          </a:p>
          <a:p>
            <a:pPr marL="0" marR="0" lvl="0" indent="0" algn="l" defTabSz="457200" rtl="0" eaLnBrk="1" fontAlgn="auto" latinLnBrk="0" hangingPunct="1">
              <a:lnSpc>
                <a:spcPts val="28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大きく上回っており、今後さらに上昇が見込まれる</a:t>
            </a:r>
          </a:p>
        </p:txBody>
      </p:sp>
      <p:sp>
        <p:nvSpPr>
          <p:cNvPr id="17" name="正方形/長方形 16"/>
          <p:cNvSpPr/>
          <p:nvPr/>
        </p:nvSpPr>
        <p:spPr>
          <a:xfrm>
            <a:off x="171271" y="905891"/>
            <a:ext cx="9569629" cy="1191197"/>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スライド番号プレースホルダー 2"/>
          <p:cNvSpPr>
            <a:spLocks noGrp="1"/>
          </p:cNvSpPr>
          <p:nvPr>
            <p:ph type="sldNum" sz="quarter" idx="12"/>
          </p:nvPr>
        </p:nvSpPr>
        <p:spPr>
          <a:xfrm>
            <a:off x="9427334" y="649095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4</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4C6929F-A7F1-4BF3-BF16-46F5C41AB640}"/>
              </a:ext>
            </a:extLst>
          </p:cNvPr>
          <p:cNvSpPr txBox="1"/>
          <p:nvPr/>
        </p:nvSpPr>
        <p:spPr>
          <a:xfrm>
            <a:off x="0" y="48549"/>
            <a:ext cx="10041531" cy="523220"/>
          </a:xfrm>
          <a:prstGeom prst="rect">
            <a:avLst/>
          </a:prstGeom>
          <a:noFill/>
        </p:spPr>
        <p:txBody>
          <a:bodyPr wrap="none" rtlCol="0">
            <a:spAutoFit/>
          </a:bodyPr>
          <a:lstStyle/>
          <a:p>
            <a:pPr lvl="0"/>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４．課題② 行財政運営の効率化　</a:t>
            </a:r>
            <a:r>
              <a:rPr kumimoji="1" lang="ja-JP" altLang="en-US" sz="20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～住民一人当たりコストから見える傾向～</a:t>
            </a:r>
            <a:endParaRPr kumimoji="1" lang="ja-JP" altLang="en-US" u="sng" dirty="0">
              <a:ln>
                <a:solidFill>
                  <a:srgbClr val="F9FEDE"/>
                </a:solidFill>
              </a:ln>
              <a:solidFill>
                <a:srgbClr val="FFFF00"/>
              </a:solidFill>
              <a:latin typeface="BIZ UDPゴシック" panose="020B0400000000000000" pitchFamily="50" charset="-128"/>
              <a:ea typeface="BIZ UDPゴシック" panose="020B0400000000000000" pitchFamily="50" charset="-128"/>
            </a:endParaRPr>
          </a:p>
        </p:txBody>
      </p:sp>
      <p:sp>
        <p:nvSpPr>
          <p:cNvPr id="20" name="テキスト ボックス 1">
            <a:extLst>
              <a:ext uri="{FF2B5EF4-FFF2-40B4-BE49-F238E27FC236}">
                <a16:creationId xmlns:a16="http://schemas.microsoft.com/office/drawing/2014/main" id="{33731662-41A2-40A1-8036-1D30B5615E70}"/>
              </a:ext>
            </a:extLst>
          </p:cNvPr>
          <p:cNvSpPr txBox="1"/>
          <p:nvPr/>
        </p:nvSpPr>
        <p:spPr>
          <a:xfrm>
            <a:off x="9099644" y="3538866"/>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31</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2" name="テキスト ボックス 1">
            <a:extLst>
              <a:ext uri="{FF2B5EF4-FFF2-40B4-BE49-F238E27FC236}">
                <a16:creationId xmlns:a16="http://schemas.microsoft.com/office/drawing/2014/main" id="{3F408D8E-5A47-410C-A764-7971EF4C2E57}"/>
              </a:ext>
            </a:extLst>
          </p:cNvPr>
          <p:cNvSpPr txBox="1"/>
          <p:nvPr/>
        </p:nvSpPr>
        <p:spPr>
          <a:xfrm>
            <a:off x="4953000" y="6261562"/>
            <a:ext cx="4787900" cy="507831"/>
          </a:xfrm>
          <a:prstGeom prst="rect">
            <a:avLst/>
          </a:prstGeom>
          <a:noFill/>
        </p:spPr>
        <p:txBody>
          <a:bodyPr wrap="square" rtlCol="0">
            <a:spAutoFit/>
          </a:bodyPr>
          <a:lstStyle/>
          <a:p>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各全国平均値は、推計が困難なことから、令和４年度決算額及び令和５年１月１日時点</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の住基人口により算出したものを横置きとしている。人口</a:t>
            </a:r>
            <a:r>
              <a:rPr kumimoji="1" lang="en-US" altLang="ja-JP" sz="900" dirty="0">
                <a:latin typeface="BIZ UDPゴシック" panose="020B0400000000000000" pitchFamily="50" charset="-128"/>
                <a:ea typeface="BIZ UDPゴシック" panose="020B0400000000000000" pitchFamily="50" charset="-128"/>
              </a:rPr>
              <a:t>15</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20</a:t>
            </a:r>
            <a:r>
              <a:rPr kumimoji="1" lang="ja-JP" altLang="en-US" sz="900" dirty="0">
                <a:latin typeface="BIZ UDPゴシック" panose="020B0400000000000000" pitchFamily="50" charset="-128"/>
                <a:ea typeface="BIZ UDPゴシック" panose="020B0400000000000000" pitchFamily="50" charset="-128"/>
              </a:rPr>
              <a:t>万人都市は財政状況</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資料集の区分</a:t>
            </a:r>
            <a:r>
              <a:rPr kumimoji="1" lang="en-US" altLang="ja-JP" sz="900" dirty="0">
                <a:latin typeface="BIZ UDPゴシック" panose="020B0400000000000000" pitchFamily="50" charset="-128"/>
                <a:ea typeface="BIZ UDPゴシック" panose="020B0400000000000000" pitchFamily="50" charset="-128"/>
              </a:rPr>
              <a:t>Ⅳ</a:t>
            </a:r>
            <a:r>
              <a:rPr kumimoji="1" lang="ja-JP" altLang="en-US" sz="900" dirty="0">
                <a:latin typeface="BIZ UDPゴシック" panose="020B0400000000000000" pitchFamily="50" charset="-128"/>
                <a:ea typeface="BIZ UDPゴシック" panose="020B0400000000000000" pitchFamily="50" charset="-128"/>
              </a:rPr>
              <a:t>より抽出。</a:t>
            </a:r>
          </a:p>
        </p:txBody>
      </p:sp>
      <p:sp>
        <p:nvSpPr>
          <p:cNvPr id="40" name="テキスト ボックス 1">
            <a:extLst>
              <a:ext uri="{FF2B5EF4-FFF2-40B4-BE49-F238E27FC236}">
                <a16:creationId xmlns:a16="http://schemas.microsoft.com/office/drawing/2014/main" id="{3E6A69E3-6E44-41AA-817C-BCAD821AC270}"/>
              </a:ext>
            </a:extLst>
          </p:cNvPr>
          <p:cNvSpPr txBox="1"/>
          <p:nvPr/>
        </p:nvSpPr>
        <p:spPr>
          <a:xfrm>
            <a:off x="8799437" y="4533410"/>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22</a:t>
            </a:r>
            <a:r>
              <a:rPr kumimoji="1" lang="ja-JP" altLang="en-US" sz="1000" dirty="0">
                <a:latin typeface="BIZ UDPゴシック" panose="020B0400000000000000" pitchFamily="50" charset="-128"/>
                <a:ea typeface="BIZ UDPゴシック" panose="020B0400000000000000" pitchFamily="50" charset="-128"/>
              </a:rPr>
              <a:t>万円</a:t>
            </a:r>
          </a:p>
        </p:txBody>
      </p:sp>
      <p:sp>
        <p:nvSpPr>
          <p:cNvPr id="41" name="テキスト ボックス 1">
            <a:extLst>
              <a:ext uri="{FF2B5EF4-FFF2-40B4-BE49-F238E27FC236}">
                <a16:creationId xmlns:a16="http://schemas.microsoft.com/office/drawing/2014/main" id="{430072F0-457F-4747-BA21-A9B0F4C692BE}"/>
              </a:ext>
            </a:extLst>
          </p:cNvPr>
          <p:cNvSpPr txBox="1"/>
          <p:nvPr/>
        </p:nvSpPr>
        <p:spPr>
          <a:xfrm>
            <a:off x="4309425" y="4100360"/>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990000"/>
                </a:solidFill>
                <a:latin typeface="BIZ UDPゴシック" panose="020B0400000000000000" pitchFamily="50" charset="-128"/>
                <a:ea typeface="BIZ UDPゴシック" panose="020B0400000000000000" pitchFamily="50" charset="-128"/>
              </a:rPr>
              <a:t>70</a:t>
            </a:r>
            <a:r>
              <a:rPr kumimoji="1" lang="ja-JP" altLang="en-US" sz="1000" dirty="0">
                <a:solidFill>
                  <a:srgbClr val="990000"/>
                </a:solidFill>
                <a:latin typeface="BIZ UDPゴシック" panose="020B0400000000000000" pitchFamily="50" charset="-128"/>
                <a:ea typeface="BIZ UDPゴシック" panose="020B0400000000000000" pitchFamily="50" charset="-128"/>
              </a:rPr>
              <a:t>万円</a:t>
            </a:r>
          </a:p>
        </p:txBody>
      </p:sp>
      <p:sp>
        <p:nvSpPr>
          <p:cNvPr id="42" name="テキスト ボックス 1">
            <a:extLst>
              <a:ext uri="{FF2B5EF4-FFF2-40B4-BE49-F238E27FC236}">
                <a16:creationId xmlns:a16="http://schemas.microsoft.com/office/drawing/2014/main" id="{E45F4491-2435-48BB-957F-1CB57A58CCA7}"/>
              </a:ext>
            </a:extLst>
          </p:cNvPr>
          <p:cNvSpPr txBox="1"/>
          <p:nvPr/>
        </p:nvSpPr>
        <p:spPr>
          <a:xfrm>
            <a:off x="4953000" y="3944778"/>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28</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43" name="テキスト ボックス 1">
            <a:extLst>
              <a:ext uri="{FF2B5EF4-FFF2-40B4-BE49-F238E27FC236}">
                <a16:creationId xmlns:a16="http://schemas.microsoft.com/office/drawing/2014/main" id="{A745AD80-33C0-4E62-B63A-533C0D46B2FF}"/>
              </a:ext>
            </a:extLst>
          </p:cNvPr>
          <p:cNvSpPr txBox="1"/>
          <p:nvPr/>
        </p:nvSpPr>
        <p:spPr>
          <a:xfrm>
            <a:off x="8790104" y="5527954"/>
            <a:ext cx="619080"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13</a:t>
            </a:r>
            <a:r>
              <a:rPr kumimoji="1" lang="ja-JP" altLang="en-US" sz="1000" dirty="0">
                <a:latin typeface="BIZ UDPゴシック" panose="020B0400000000000000" pitchFamily="50" charset="-128"/>
                <a:ea typeface="BIZ UDPゴシック" panose="020B0400000000000000" pitchFamily="50" charset="-128"/>
              </a:rPr>
              <a:t>万円</a:t>
            </a:r>
          </a:p>
        </p:txBody>
      </p:sp>
      <p:sp>
        <p:nvSpPr>
          <p:cNvPr id="44" name="テキスト ボックス 1">
            <a:extLst>
              <a:ext uri="{FF2B5EF4-FFF2-40B4-BE49-F238E27FC236}">
                <a16:creationId xmlns:a16="http://schemas.microsoft.com/office/drawing/2014/main" id="{8B9A36A5-0C32-4D78-A7B6-AAC40A3D811A}"/>
              </a:ext>
            </a:extLst>
          </p:cNvPr>
          <p:cNvSpPr txBox="1"/>
          <p:nvPr/>
        </p:nvSpPr>
        <p:spPr>
          <a:xfrm>
            <a:off x="99787" y="5257146"/>
            <a:ext cx="726481"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62</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45" name="テキスト ボックス 1">
            <a:extLst>
              <a:ext uri="{FF2B5EF4-FFF2-40B4-BE49-F238E27FC236}">
                <a16:creationId xmlns:a16="http://schemas.microsoft.com/office/drawing/2014/main" id="{8EE87681-4E13-458E-A1D2-EBE37EEA7567}"/>
              </a:ext>
            </a:extLst>
          </p:cNvPr>
          <p:cNvSpPr txBox="1"/>
          <p:nvPr/>
        </p:nvSpPr>
        <p:spPr>
          <a:xfrm>
            <a:off x="4316287" y="4981966"/>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0000CC"/>
                </a:solidFill>
                <a:latin typeface="BIZ UDPゴシック" panose="020B0400000000000000" pitchFamily="50" charset="-128"/>
                <a:ea typeface="BIZ UDPゴシック" panose="020B0400000000000000" pitchFamily="50" charset="-128"/>
              </a:rPr>
              <a:t>67</a:t>
            </a:r>
            <a:r>
              <a:rPr kumimoji="1" lang="ja-JP" altLang="en-US" sz="1000" dirty="0">
                <a:solidFill>
                  <a:srgbClr val="0000CC"/>
                </a:solidFill>
                <a:latin typeface="BIZ UDPゴシック" panose="020B0400000000000000" pitchFamily="50" charset="-128"/>
                <a:ea typeface="BIZ UDPゴシック" panose="020B0400000000000000" pitchFamily="50" charset="-128"/>
              </a:rPr>
              <a:t>万円</a:t>
            </a:r>
          </a:p>
        </p:txBody>
      </p:sp>
      <p:sp>
        <p:nvSpPr>
          <p:cNvPr id="23" name="テキスト ボックス 1">
            <a:extLst>
              <a:ext uri="{FF2B5EF4-FFF2-40B4-BE49-F238E27FC236}">
                <a16:creationId xmlns:a16="http://schemas.microsoft.com/office/drawing/2014/main" id="{69F0A5CF-8F32-4C62-9053-F190A6E93D5A}"/>
              </a:ext>
            </a:extLst>
          </p:cNvPr>
          <p:cNvSpPr txBox="1"/>
          <p:nvPr/>
        </p:nvSpPr>
        <p:spPr>
          <a:xfrm>
            <a:off x="124770" y="4116017"/>
            <a:ext cx="636713"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00" dirty="0">
                <a:solidFill>
                  <a:srgbClr val="990000"/>
                </a:solidFill>
                <a:latin typeface="BIZ UDPゴシック" panose="020B0400000000000000" pitchFamily="50" charset="-128"/>
                <a:ea typeface="BIZ UDPゴシック" panose="020B0400000000000000" pitchFamily="50" charset="-128"/>
              </a:rPr>
              <a:t>70</a:t>
            </a:r>
            <a:r>
              <a:rPr kumimoji="1" lang="ja-JP" altLang="en-US" sz="1000" dirty="0">
                <a:solidFill>
                  <a:srgbClr val="990000"/>
                </a:solidFill>
                <a:latin typeface="BIZ UDPゴシック" panose="020B0400000000000000" pitchFamily="50" charset="-128"/>
                <a:ea typeface="BIZ UDPゴシック" panose="020B0400000000000000" pitchFamily="50" charset="-128"/>
              </a:rPr>
              <a:t>万円</a:t>
            </a:r>
          </a:p>
        </p:txBody>
      </p:sp>
      <p:sp>
        <p:nvSpPr>
          <p:cNvPr id="24" name="テキスト ボックス 1">
            <a:extLst>
              <a:ext uri="{FF2B5EF4-FFF2-40B4-BE49-F238E27FC236}">
                <a16:creationId xmlns:a16="http://schemas.microsoft.com/office/drawing/2014/main" id="{5CF4FB30-2022-4270-AB3C-D8341EB5ECBC}"/>
              </a:ext>
            </a:extLst>
          </p:cNvPr>
          <p:cNvSpPr txBox="1"/>
          <p:nvPr/>
        </p:nvSpPr>
        <p:spPr>
          <a:xfrm>
            <a:off x="6741656" y="4534603"/>
            <a:ext cx="1210588"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000" dirty="0">
                <a:latin typeface="BIZ UDPゴシック" panose="020B0400000000000000" pitchFamily="50" charset="-128"/>
                <a:ea typeface="BIZ UDPゴシック" panose="020B0400000000000000" pitchFamily="50" charset="-128"/>
              </a:rPr>
              <a:t>町村の全国平均値</a:t>
            </a:r>
          </a:p>
        </p:txBody>
      </p:sp>
      <p:sp>
        <p:nvSpPr>
          <p:cNvPr id="25" name="テキスト ボックス 1">
            <a:extLst>
              <a:ext uri="{FF2B5EF4-FFF2-40B4-BE49-F238E27FC236}">
                <a16:creationId xmlns:a16="http://schemas.microsoft.com/office/drawing/2014/main" id="{A4A01E45-1867-4256-874A-B59C565B98C7}"/>
              </a:ext>
            </a:extLst>
          </p:cNvPr>
          <p:cNvSpPr txBox="1"/>
          <p:nvPr/>
        </p:nvSpPr>
        <p:spPr>
          <a:xfrm>
            <a:off x="6619026" y="5567395"/>
            <a:ext cx="1455848"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00" dirty="0">
                <a:latin typeface="BIZ UDPゴシック" panose="020B0400000000000000" pitchFamily="50" charset="-128"/>
                <a:ea typeface="BIZ UDPゴシック" panose="020B0400000000000000" pitchFamily="50" charset="-128"/>
              </a:rPr>
              <a:t>人口</a:t>
            </a:r>
            <a:r>
              <a:rPr kumimoji="1" lang="en-US" altLang="ja-JP" sz="1000" dirty="0">
                <a:latin typeface="BIZ UDPゴシック" panose="020B0400000000000000" pitchFamily="50" charset="-128"/>
                <a:ea typeface="BIZ UDPゴシック" panose="020B0400000000000000" pitchFamily="50" charset="-128"/>
              </a:rPr>
              <a:t>15</a:t>
            </a: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a:latin typeface="BIZ UDPゴシック" panose="020B0400000000000000" pitchFamily="50" charset="-128"/>
                <a:ea typeface="BIZ UDPゴシック" panose="020B0400000000000000" pitchFamily="50" charset="-128"/>
              </a:rPr>
              <a:t>20</a:t>
            </a:r>
            <a:r>
              <a:rPr kumimoji="1" lang="ja-JP" altLang="en-US" sz="1000" dirty="0">
                <a:latin typeface="BIZ UDPゴシック" panose="020B0400000000000000" pitchFamily="50" charset="-128"/>
                <a:ea typeface="BIZ UDPゴシック" panose="020B0400000000000000" pitchFamily="50" charset="-128"/>
              </a:rPr>
              <a:t>万人都市</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の全国平均値</a:t>
            </a:r>
          </a:p>
        </p:txBody>
      </p:sp>
    </p:spTree>
    <p:extLst>
      <p:ext uri="{BB962C8B-B14F-4D97-AF65-F5344CB8AC3E}">
        <p14:creationId xmlns:p14="http://schemas.microsoft.com/office/powerpoint/2010/main" val="290468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５．推計方法</a:t>
            </a:r>
          </a:p>
        </p:txBody>
      </p:sp>
      <p:sp>
        <p:nvSpPr>
          <p:cNvPr id="10" name="正方形/長方形 9"/>
          <p:cNvSpPr/>
          <p:nvPr/>
        </p:nvSpPr>
        <p:spPr>
          <a:xfrm>
            <a:off x="191721" y="915898"/>
            <a:ext cx="9539292" cy="1160639"/>
          </a:xfrm>
          <a:prstGeom prst="rect">
            <a:avLst/>
          </a:prstGeom>
        </p:spPr>
        <p:txBody>
          <a:bodyPr wrap="square">
            <a:spAutoFit/>
          </a:bodyPr>
          <a:lstStyle/>
          <a:p>
            <a:pPr>
              <a:lnSpc>
                <a:spcPts val="2800"/>
              </a:lnSpc>
              <a:spcAft>
                <a:spcPts val="400"/>
              </a:spcAft>
            </a:pPr>
            <a:r>
              <a:rPr kumimoji="1" lang="ja-JP" altLang="en-US" sz="1600" dirty="0">
                <a:latin typeface="BIZ UDPゴシック" panose="020B0400000000000000" pitchFamily="50" charset="-128"/>
                <a:ea typeface="BIZ UDPゴシック" panose="020B0400000000000000" pitchFamily="50" charset="-128"/>
              </a:rPr>
              <a:t>●令和４年度決算をベースに</a:t>
            </a:r>
            <a:r>
              <a:rPr kumimoji="1" lang="en-US" altLang="ja-JP" sz="1600" dirty="0">
                <a:latin typeface="BIZ UDPゴシック" panose="020B0400000000000000" pitchFamily="50" charset="-128"/>
                <a:ea typeface="BIZ UDPゴシック" panose="020B0400000000000000" pitchFamily="50" charset="-128"/>
              </a:rPr>
              <a:t>15</a:t>
            </a:r>
            <a:r>
              <a:rPr kumimoji="1" lang="ja-JP" altLang="en-US" sz="1600" dirty="0">
                <a:latin typeface="BIZ UDPゴシック" panose="020B0400000000000000" pitchFamily="50" charset="-128"/>
                <a:ea typeface="BIZ UDPゴシック" panose="020B0400000000000000" pitchFamily="50" charset="-128"/>
              </a:rPr>
              <a:t>年間推計</a:t>
            </a:r>
            <a:br>
              <a:rPr kumimoji="1" lang="en-US" altLang="ja-JP" sz="1600" dirty="0">
                <a:latin typeface="BIZ UDPゴシック" panose="020B0400000000000000" pitchFamily="50" charset="-128"/>
                <a:ea typeface="BIZ UDPゴシック" panose="020B0400000000000000" pitchFamily="50" charset="-128"/>
              </a:rPr>
            </a:br>
            <a:r>
              <a:rPr kumimoji="1" lang="ja-JP" altLang="en-US" sz="1600" dirty="0">
                <a:latin typeface="BIZ UDPゴシック" panose="020B0400000000000000" pitchFamily="50" charset="-128"/>
                <a:ea typeface="BIZ UDPゴシック" panose="020B0400000000000000" pitchFamily="50" charset="-128"/>
              </a:rPr>
              <a:t>●</a:t>
            </a:r>
            <a:r>
              <a:rPr kumimoji="1" lang="ja-JP" altLang="en-US" sz="1600" spc="-150" dirty="0">
                <a:latin typeface="BIZ UDPゴシック" panose="020B0400000000000000" pitchFamily="50" charset="-128"/>
                <a:ea typeface="BIZ UDPゴシック" panose="020B0400000000000000" pitchFamily="50" charset="-128"/>
              </a:rPr>
              <a:t>人口推計に連動しうる費目は、国立社会保障・人口問題研究所（社人研）の令和５年推計と連動</a:t>
            </a:r>
          </a:p>
          <a:p>
            <a:pPr>
              <a:lnSpc>
                <a:spcPts val="2800"/>
              </a:lnSpc>
              <a:spcAft>
                <a:spcPts val="400"/>
              </a:spcAft>
            </a:pPr>
            <a:r>
              <a:rPr kumimoji="1" lang="ja-JP" altLang="en-US" sz="1600" dirty="0">
                <a:latin typeface="BIZ UDPゴシック" panose="020B0400000000000000" pitchFamily="50" charset="-128"/>
                <a:ea typeface="BIZ UDPゴシック" panose="020B0400000000000000" pitchFamily="50" charset="-128"/>
              </a:rPr>
              <a:t>●その他の費目は、</a:t>
            </a:r>
            <a:r>
              <a:rPr kumimoji="1" lang="en-US" altLang="ja-JP" sz="1600" dirty="0">
                <a:latin typeface="BIZ UDPゴシック" panose="020B0400000000000000" pitchFamily="50" charset="-128"/>
                <a:ea typeface="BIZ UDPゴシック" panose="020B0400000000000000" pitchFamily="50" charset="-128"/>
              </a:rPr>
              <a:t>R4</a:t>
            </a:r>
            <a:r>
              <a:rPr kumimoji="1" lang="ja-JP" altLang="en-US" sz="1600" dirty="0">
                <a:latin typeface="BIZ UDPゴシック" panose="020B0400000000000000" pitchFamily="50" charset="-128"/>
                <a:ea typeface="BIZ UDPゴシック" panose="020B0400000000000000" pitchFamily="50" charset="-128"/>
              </a:rPr>
              <a:t>決算額をベースに、物価上昇率や直近の伸び率等を用いて試算</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174987" y="905832"/>
            <a:ext cx="9565913" cy="1274660"/>
          </a:xfrm>
          <a:prstGeom prst="rect">
            <a:avLst/>
          </a:prstGeom>
          <a:no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nvGraphicFramePr>
        <p:xfrm>
          <a:off x="130117" y="2492375"/>
          <a:ext cx="4380923" cy="414019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283856">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07858">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人口と連動</a:t>
                      </a:r>
                    </a:p>
                  </a:txBody>
                  <a:tcPr anchor="ctr"/>
                </a:tc>
                <a:extLst>
                  <a:ext uri="{0D108BD9-81ED-4DB2-BD59-A6C34878D82A}">
                    <a16:rowId xmlns:a16="http://schemas.microsoft.com/office/drawing/2014/main" val="1816219830"/>
                  </a:ext>
                </a:extLst>
              </a:tr>
              <a:tr h="64735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4468">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6012">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66032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649666177"/>
                  </a:ext>
                </a:extLst>
              </a:tr>
              <a:tr h="66032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nvGraphicFramePr>
        <p:xfrm>
          <a:off x="4577806" y="2492375"/>
          <a:ext cx="5198076" cy="4140198"/>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30214">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464384">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給与等は直近の実績を据え置き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退職手当は個別に積上げ</a:t>
                      </a:r>
                    </a:p>
                  </a:txBody>
                  <a:tcPr anchor="ctr"/>
                </a:tc>
                <a:extLst>
                  <a:ext uri="{0D108BD9-81ED-4DB2-BD59-A6C34878D82A}">
                    <a16:rowId xmlns:a16="http://schemas.microsoft.com/office/drawing/2014/main" val="1279605222"/>
                  </a:ext>
                </a:extLst>
              </a:tr>
              <a:tr h="33021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564766">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789452">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55035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既発分は町村による推計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110812">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5</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935056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22171</TotalTime>
  <Words>781</Words>
  <Application>Microsoft Office PowerPoint</Application>
  <PresentationFormat>A4 210 x 297 mm</PresentationFormat>
  <Paragraphs>90</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HGP創英角ﾎﾟｯﾌﾟ体</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田尻町;大阪府</dc:creator>
  <cp:lastModifiedBy>滝澤　日菜</cp:lastModifiedBy>
  <cp:revision>928</cp:revision>
  <cp:lastPrinted>2024-02-08T04:28:37Z</cp:lastPrinted>
  <dcterms:created xsi:type="dcterms:W3CDTF">2020-12-07T04:45:01Z</dcterms:created>
  <dcterms:modified xsi:type="dcterms:W3CDTF">2024-04-15T05:55:21Z</dcterms:modified>
</cp:coreProperties>
</file>