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handoutMasterIdLst>
    <p:handoutMasterId r:id="rId7"/>
  </p:handoutMasterIdLst>
  <p:sldIdLst>
    <p:sldId id="269" r:id="rId2"/>
    <p:sldId id="287" r:id="rId3"/>
    <p:sldId id="277" r:id="rId4"/>
    <p:sldId id="288"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6" d="100"/>
          <a:sy n="96" d="100"/>
        </p:scale>
        <p:origin x="792" y="77"/>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財政調整基金残高</c:v>
          </c:tx>
          <c:spPr>
            <a:solidFill>
              <a:schemeClr val="accent1"/>
            </a:solidFill>
            <a:ln>
              <a:noFill/>
            </a:ln>
            <a:effectLst/>
          </c:spPr>
          <c:invertIfNegative val="0"/>
          <c:dLbls>
            <c:dLbl>
              <c:idx val="8"/>
              <c:layout>
                <c:manualLayout>
                  <c:x val="0"/>
                  <c:y val="3.8233813919501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D4-4585-9973-42038299D76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'P1（収支過不足・基金残高）'!$D$6:$R$6</c:f>
              <c:numCache>
                <c:formatCode>#,##0_ </c:formatCode>
                <c:ptCount val="15"/>
                <c:pt idx="0">
                  <c:v>1654</c:v>
                </c:pt>
                <c:pt idx="1">
                  <c:v>1620</c:v>
                </c:pt>
                <c:pt idx="2">
                  <c:v>1418</c:v>
                </c:pt>
                <c:pt idx="3">
                  <c:v>1277</c:v>
                </c:pt>
                <c:pt idx="4">
                  <c:v>1067</c:v>
                </c:pt>
                <c:pt idx="5">
                  <c:v>897</c:v>
                </c:pt>
                <c:pt idx="6">
                  <c:v>626</c:v>
                </c:pt>
                <c:pt idx="7">
                  <c:v>352</c:v>
                </c:pt>
                <c:pt idx="8">
                  <c:v>69</c:v>
                </c:pt>
                <c:pt idx="9">
                  <c:v>-232</c:v>
                </c:pt>
                <c:pt idx="10">
                  <c:v>-546</c:v>
                </c:pt>
                <c:pt idx="11">
                  <c:v>-939</c:v>
                </c:pt>
                <c:pt idx="12">
                  <c:v>-1388</c:v>
                </c:pt>
                <c:pt idx="13">
                  <c:v>-1808</c:v>
                </c:pt>
                <c:pt idx="14">
                  <c:v>-2258</c:v>
                </c:pt>
              </c:numCache>
            </c:numRef>
          </c:val>
          <c:extLst>
            <c:ext xmlns:c16="http://schemas.microsoft.com/office/drawing/2014/chart" uri="{C3380CC4-5D6E-409C-BE32-E72D297353CC}">
              <c16:uniqueId val="{00000000-B6D4-4585-9973-42038299D763}"/>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dLbl>
              <c:idx val="6"/>
              <c:layout>
                <c:manualLayout>
                  <c:x val="-9.3193168516490233E-17"/>
                  <c:y val="2.9026088217105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35-427C-86FF-86315E306542}"/>
                </c:ext>
              </c:extLst>
            </c:dLbl>
            <c:dLbl>
              <c:idx val="7"/>
              <c:layout>
                <c:manualLayout>
                  <c:x val="1.270830614889892E-3"/>
                  <c:y val="3.3172672248121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35-427C-86FF-86315E306542}"/>
                </c:ext>
              </c:extLst>
            </c:dLbl>
            <c:dLbl>
              <c:idx val="8"/>
              <c:layout>
                <c:manualLayout>
                  <c:x val="-9.3193168516490233E-17"/>
                  <c:y val="-2.280621217058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35-427C-86FF-86315E306542}"/>
                </c:ext>
              </c:extLst>
            </c:dLbl>
            <c:dLbl>
              <c:idx val="9"/>
              <c:layout>
                <c:manualLayout>
                  <c:x val="-1.270830614889892E-3"/>
                  <c:y val="-2.0732920155075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35-427C-86FF-86315E306542}"/>
                </c:ext>
              </c:extLst>
            </c:dLbl>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'P1（収支過不足・基金残高）'!$D$7:$R$7</c:f>
              <c:numCache>
                <c:formatCode>#,##0_ </c:formatCode>
                <c:ptCount val="15"/>
                <c:pt idx="0">
                  <c:v>43</c:v>
                </c:pt>
                <c:pt idx="1">
                  <c:v>-56</c:v>
                </c:pt>
                <c:pt idx="2">
                  <c:v>-202</c:v>
                </c:pt>
                <c:pt idx="3">
                  <c:v>-141</c:v>
                </c:pt>
                <c:pt idx="4">
                  <c:v>-210</c:v>
                </c:pt>
                <c:pt idx="5">
                  <c:v>-170</c:v>
                </c:pt>
                <c:pt idx="6">
                  <c:v>-271</c:v>
                </c:pt>
                <c:pt idx="7">
                  <c:v>-274</c:v>
                </c:pt>
                <c:pt idx="8">
                  <c:v>-283</c:v>
                </c:pt>
                <c:pt idx="9">
                  <c:v>-301</c:v>
                </c:pt>
                <c:pt idx="10">
                  <c:v>-314</c:v>
                </c:pt>
                <c:pt idx="11">
                  <c:v>-393</c:v>
                </c:pt>
                <c:pt idx="12">
                  <c:v>-449</c:v>
                </c:pt>
                <c:pt idx="13">
                  <c:v>-420</c:v>
                </c:pt>
                <c:pt idx="14">
                  <c:v>-450</c:v>
                </c:pt>
              </c:numCache>
            </c:numRef>
          </c:val>
          <c:smooth val="0"/>
          <c:extLst>
            <c:ext xmlns:c16="http://schemas.microsoft.com/office/drawing/2014/chart" uri="{C3380CC4-5D6E-409C-BE32-E72D297353CC}">
              <c16:uniqueId val="{00000001-B6D4-4585-9973-42038299D763}"/>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20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5744"/>
        <c:crosses val="autoZero"/>
        <c:crossBetween val="between"/>
        <c:majorUnit val="500"/>
      </c:valAx>
      <c:valAx>
        <c:axId val="997755328"/>
        <c:scaling>
          <c:orientation val="minMax"/>
          <c:max val="100"/>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2025/3/28</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2025/3/28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2025/3/28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2025/3/28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2025/3/28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695589"/>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2841351"/>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太子町の中長期財政シミュレーション</a:t>
            </a:r>
          </a:p>
        </p:txBody>
      </p:sp>
      <p:sp>
        <p:nvSpPr>
          <p:cNvPr id="5" name="テキスト ボックス 4">
            <a:extLst>
              <a:ext uri="{FF2B5EF4-FFF2-40B4-BE49-F238E27FC236}">
                <a16:creationId xmlns:a16="http://schemas.microsoft.com/office/drawing/2014/main" id="{E62A3BEE-FB28-49B3-98CC-E188DE29FC1D}"/>
              </a:ext>
            </a:extLst>
          </p:cNvPr>
          <p:cNvSpPr txBox="1"/>
          <p:nvPr/>
        </p:nvSpPr>
        <p:spPr>
          <a:xfrm>
            <a:off x="1509380" y="4355943"/>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令和５年度決算をベースに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04744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9107" y="1158925"/>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9" name="グラフ 8">
            <a:extLst>
              <a:ext uri="{FF2B5EF4-FFF2-40B4-BE49-F238E27FC236}">
                <a16:creationId xmlns:a16="http://schemas.microsoft.com/office/drawing/2014/main" id="{00200664-5B1D-420D-844C-C2962C94C752}"/>
              </a:ext>
            </a:extLst>
          </p:cNvPr>
          <p:cNvGraphicFramePr>
            <a:graphicFrameLocks/>
          </p:cNvGraphicFramePr>
          <p:nvPr>
            <p:extLst>
              <p:ext uri="{D42A27DB-BD31-4B8C-83A1-F6EECF244321}">
                <p14:modId xmlns:p14="http://schemas.microsoft.com/office/powerpoint/2010/main" val="692038322"/>
              </p:ext>
            </p:extLst>
          </p:nvPr>
        </p:nvGraphicFramePr>
        <p:xfrm>
          <a:off x="-87464" y="662724"/>
          <a:ext cx="9993464" cy="6125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0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38559"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DA1040-A7A1-48E9-ADA6-3F6940FAD6E8}"/>
              </a:ext>
            </a:extLst>
          </p:cNvPr>
          <p:cNvSpPr txBox="1"/>
          <p:nvPr/>
        </p:nvSpPr>
        <p:spPr>
          <a:xfrm>
            <a:off x="163779" y="6428801"/>
            <a:ext cx="531908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歳入の「繰入金」欄について、令和６年度以降は財政調整基金からの繰入れは含んでいない</a:t>
            </a:r>
          </a:p>
        </p:txBody>
      </p:sp>
      <p:sp>
        <p:nvSpPr>
          <p:cNvPr id="13" name="テキスト ボックス 12">
            <a:extLst>
              <a:ext uri="{FF2B5EF4-FFF2-40B4-BE49-F238E27FC236}">
                <a16:creationId xmlns:a16="http://schemas.microsoft.com/office/drawing/2014/main" id="{11FCF974-CEB1-43F2-82BD-5F2C021ADFA9}"/>
              </a:ext>
            </a:extLst>
          </p:cNvPr>
          <p:cNvSpPr txBox="1"/>
          <p:nvPr/>
        </p:nvSpPr>
        <p:spPr>
          <a:xfrm>
            <a:off x="8716374" y="1004595"/>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pic>
        <p:nvPicPr>
          <p:cNvPr id="2" name="図 1">
            <a:extLst>
              <a:ext uri="{FF2B5EF4-FFF2-40B4-BE49-F238E27FC236}">
                <a16:creationId xmlns:a16="http://schemas.microsoft.com/office/drawing/2014/main" id="{EB6A4F8F-1719-4BF0-BB30-39EE0DAF6E2A}"/>
              </a:ext>
            </a:extLst>
          </p:cNvPr>
          <p:cNvPicPr>
            <a:picLocks noChangeAspect="1"/>
          </p:cNvPicPr>
          <p:nvPr/>
        </p:nvPicPr>
        <p:blipFill>
          <a:blip r:embed="rId2"/>
          <a:stretch>
            <a:fillRect/>
          </a:stretch>
        </p:blipFill>
        <p:spPr>
          <a:xfrm>
            <a:off x="163779" y="1250817"/>
            <a:ext cx="9570822" cy="5086373"/>
          </a:xfrm>
          <a:prstGeom prst="rect">
            <a:avLst/>
          </a:prstGeom>
        </p:spPr>
      </p:pic>
    </p:spTree>
    <p:extLst>
      <p:ext uri="{BB962C8B-B14F-4D97-AF65-F5344CB8AC3E}">
        <p14:creationId xmlns:p14="http://schemas.microsoft.com/office/powerpoint/2010/main" val="31687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1655189572"/>
              </p:ext>
            </p:extLst>
          </p:nvPr>
        </p:nvGraphicFramePr>
        <p:xfrm>
          <a:off x="138069" y="1267875"/>
          <a:ext cx="4380923" cy="4989801"/>
        </p:xfrm>
        <a:graphic>
          <a:graphicData uri="http://schemas.openxmlformats.org/drawingml/2006/table">
            <a:tbl>
              <a:tblPr>
                <a:tableStyleId>{5940675A-B579-460E-94D1-54222C63F5DA}</a:tableStyleId>
              </a:tblPr>
              <a:tblGrid>
                <a:gridCol w="345556">
                  <a:extLst>
                    <a:ext uri="{9D8B030D-6E8A-4147-A177-3AD203B41FA5}">
                      <a16:colId xmlns:a16="http://schemas.microsoft.com/office/drawing/2014/main" val="3356660803"/>
                    </a:ext>
                  </a:extLst>
                </a:gridCol>
                <a:gridCol w="1813493">
                  <a:extLst>
                    <a:ext uri="{9D8B030D-6E8A-4147-A177-3AD203B41FA5}">
                      <a16:colId xmlns:a16="http://schemas.microsoft.com/office/drawing/2014/main" val="2163183408"/>
                    </a:ext>
                  </a:extLst>
                </a:gridCol>
                <a:gridCol w="2221874">
                  <a:extLst>
                    <a:ext uri="{9D8B030D-6E8A-4147-A177-3AD203B41FA5}">
                      <a16:colId xmlns:a16="http://schemas.microsoft.com/office/drawing/2014/main" val="2898818577"/>
                    </a:ext>
                  </a:extLst>
                </a:gridCol>
              </a:tblGrid>
              <a:tr h="330116">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45975">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町税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687948">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直近の実績に各年度の扶助費の増加分を加算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69550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665265">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263259">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701731">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3623953723"/>
              </p:ext>
            </p:extLst>
          </p:nvPr>
        </p:nvGraphicFramePr>
        <p:xfrm>
          <a:off x="4585758" y="1267874"/>
          <a:ext cx="5198076" cy="4982310"/>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397379">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58839">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直近の実績に物価上昇の影響を反映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397379">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679639">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950026">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a:solidFill>
                            <a:srgbClr val="FF0000"/>
                          </a:solidFill>
                          <a:latin typeface="BIZ UDPゴシック" panose="020B0400000000000000" pitchFamily="50" charset="-128"/>
                          <a:ea typeface="BIZ UDPゴシック" panose="020B0400000000000000" pitchFamily="50" charset="-128"/>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66229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既発分は町村による推計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336750">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22044</TotalTime>
  <Words>369</Words>
  <Application>Microsoft Office PowerPoint</Application>
  <PresentationFormat>A4 210 x 297 mm</PresentationFormat>
  <Paragraphs>59</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豊能町,大阪府</dc:creator>
  <cp:lastModifiedBy>児玉　奈美江</cp:lastModifiedBy>
  <cp:revision>940</cp:revision>
  <cp:lastPrinted>2024-02-08T05:11:22Z</cp:lastPrinted>
  <dcterms:created xsi:type="dcterms:W3CDTF">2020-12-07T04:45:01Z</dcterms:created>
  <dcterms:modified xsi:type="dcterms:W3CDTF">2025-03-28T07:54:59Z</dcterms:modified>
</cp:coreProperties>
</file>