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8"/>
  </p:notesMasterIdLst>
  <p:handoutMasterIdLst>
    <p:handoutMasterId r:id="rId9"/>
  </p:handoutMasterIdLst>
  <p:sldIdLst>
    <p:sldId id="269" r:id="rId2"/>
    <p:sldId id="285" r:id="rId3"/>
    <p:sldId id="277" r:id="rId4"/>
    <p:sldId id="282" r:id="rId5"/>
    <p:sldId id="284" r:id="rId6"/>
    <p:sldId id="287"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04" userDrawn="1">
          <p15:clr>
            <a:srgbClr val="A4A3A4"/>
          </p15:clr>
        </p15:guide>
        <p15:guide id="3" pos="6136" userDrawn="1">
          <p15:clr>
            <a:srgbClr val="A4A3A4"/>
          </p15:clr>
        </p15:guide>
        <p15:guide id="4" orient="horz" pos="572" userDrawn="1">
          <p15:clr>
            <a:srgbClr val="A4A3A4"/>
          </p15:clr>
        </p15:guide>
        <p15:guide id="5" orient="horz" pos="4292" userDrawn="1">
          <p15:clr>
            <a:srgbClr val="A4A3A4"/>
          </p15:clr>
        </p15:guide>
        <p15:guide id="6" pos="3120" userDrawn="1">
          <p15:clr>
            <a:srgbClr val="A4A3A4"/>
          </p15:clr>
        </p15:guide>
        <p15:guide id="7" orient="horz" pos="1525" userDrawn="1">
          <p15:clr>
            <a:srgbClr val="A4A3A4"/>
          </p15:clr>
        </p15:guide>
        <p15:guide id="8" orient="horz" pos="2160" userDrawn="1">
          <p15:clr>
            <a:srgbClr val="A4A3A4"/>
          </p15:clr>
        </p15:guide>
        <p15:guide id="9" orient="horz" pos="845" userDrawn="1">
          <p15:clr>
            <a:srgbClr val="A4A3A4"/>
          </p15:clr>
        </p15:guide>
        <p15:guide id="10" orient="horz" pos="1321" userDrawn="1">
          <p15:clr>
            <a:srgbClr val="A4A3A4"/>
          </p15:clr>
        </p15:guide>
        <p15:guide id="11" orient="horz" pos="157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0000"/>
    <a:srgbClr val="CC6600"/>
    <a:srgbClr val="FF9933"/>
    <a:srgbClr val="F9F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811" y="86"/>
      </p:cViewPr>
      <p:guideLst>
        <p:guide pos="104"/>
        <p:guide pos="6136"/>
        <p:guide orient="horz" pos="572"/>
        <p:guide orient="horz" pos="4292"/>
        <p:guide pos="3120"/>
        <p:guide orient="horz" pos="1525"/>
        <p:guide orient="horz" pos="2160"/>
        <p:guide orient="horz" pos="845"/>
        <p:guide orient="horz" pos="1321"/>
        <p:guide orient="horz" pos="1570"/>
      </p:guideLst>
    </p:cSldViewPr>
  </p:slideViewPr>
  <p:notesTextViewPr>
    <p:cViewPr>
      <p:scale>
        <a:sx n="1" d="1"/>
        <a:sy n="1" d="1"/>
      </p:scale>
      <p:origin x="0" y="0"/>
    </p:cViewPr>
  </p:notesTextViewPr>
  <p:sorterViewPr>
    <p:cViewPr>
      <p:scale>
        <a:sx n="108" d="100"/>
        <a:sy n="10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5bLinkBreaker%5dile:///\\G0000sv0ns101\d11757$\doc\&#36001;&#25919;\99&#12381;&#12398;&#20182;\&#20013;&#26449;\05_&#36001;&#12471;&#12511;&#12517;\06&#30010;&#26449;&#20998;&#20316;&#25104;\09_&#22577;&#21578;&#26360;&#65288;&#39318;&#38263;&#24847;&#35211;&#20132;&#25563;&#29992;&#65289;\02_&#20316;&#26989;&#12473;&#12506;&#12540;&#12473;\38%20&#29066;&#21462;&#30010;\&#12464;&#12521;&#12501;&#20316;&#25104;&#29992;(&#33258;&#21205;&#22238;&#24489;&#28168;&#12415;).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5bLinkBreaker%5dile:///\\G0000sv0ns101\d11757$\doc\&#36001;&#25919;\99&#12381;&#12398;&#20182;\&#20013;&#26449;\05_&#36001;&#12471;&#12511;&#12517;\06&#30010;&#26449;&#20998;&#20316;&#25104;\09_&#22577;&#21578;&#26360;&#65288;&#39318;&#38263;&#24847;&#35211;&#20132;&#25563;&#29992;&#65289;\02_&#20316;&#26989;&#12473;&#12506;&#12540;&#12473;\38%20&#29066;&#21462;&#30010;\&#12464;&#12521;&#12501;&#20316;&#25104;&#29992;(&#33258;&#21205;&#22238;&#24489;&#28168;&#12415;).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5bLinkBreaker%5dile:///\\G0000sv0ns101\d11757$\doc\&#36001;&#25919;\99&#12381;&#12398;&#20182;\&#20013;&#26449;\05_&#36001;&#12471;&#12511;&#12517;\06&#30010;&#26449;&#20998;&#20316;&#25104;\09_&#22577;&#21578;&#26360;&#65288;&#39318;&#38263;&#24847;&#35211;&#20132;&#25563;&#29992;&#65289;\02_&#20316;&#26989;&#12473;&#12506;&#12540;&#12473;\38%20&#29066;&#21462;&#30010;\&#12464;&#12521;&#12501;&#20316;&#25104;&#29992;(&#33258;&#21205;&#22238;&#24489;&#28168;&#124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v>財政調整基金残高</c:v>
          </c:tx>
          <c:spPr>
            <a:solidFill>
              <a:schemeClr val="accent1"/>
            </a:solidFill>
            <a:ln>
              <a:noFill/>
            </a:ln>
            <a:effectLst/>
          </c:spPr>
          <c:invertIfNegative val="0"/>
          <c:dLbls>
            <c:dLbl>
              <c:idx val="2"/>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E65-4ABB-AB16-E0DB35058AB6}"/>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BIZ UDPゴシック" panose="020B0400000000000000" pitchFamily="50" charset="-128"/>
                    <a:ea typeface="BIZ UDPゴシック" panose="020B04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熊取町!$D$5:$R$5</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熊取町!$D$6:$R$6</c:f>
              <c:numCache>
                <c:formatCode>#,##0_ </c:formatCode>
                <c:ptCount val="15"/>
                <c:pt idx="0">
                  <c:v>1297</c:v>
                </c:pt>
                <c:pt idx="1">
                  <c:v>662</c:v>
                </c:pt>
                <c:pt idx="2">
                  <c:v>16</c:v>
                </c:pt>
                <c:pt idx="3">
                  <c:v>-1023</c:v>
                </c:pt>
                <c:pt idx="4">
                  <c:v>-1960</c:v>
                </c:pt>
                <c:pt idx="5">
                  <c:v>-3047</c:v>
                </c:pt>
                <c:pt idx="6">
                  <c:v>-4079</c:v>
                </c:pt>
                <c:pt idx="7">
                  <c:v>-5109</c:v>
                </c:pt>
                <c:pt idx="8">
                  <c:v>-5990</c:v>
                </c:pt>
                <c:pt idx="9">
                  <c:v>-7182</c:v>
                </c:pt>
                <c:pt idx="10">
                  <c:v>-8310</c:v>
                </c:pt>
                <c:pt idx="11">
                  <c:v>-9416</c:v>
                </c:pt>
                <c:pt idx="12">
                  <c:v>-10784</c:v>
                </c:pt>
                <c:pt idx="13">
                  <c:v>-12239</c:v>
                </c:pt>
                <c:pt idx="14">
                  <c:v>-13582</c:v>
                </c:pt>
              </c:numCache>
            </c:numRef>
          </c:val>
          <c:extLst>
            <c:ext xmlns:c16="http://schemas.microsoft.com/office/drawing/2014/chart" uri="{C3380CC4-5D6E-409C-BE32-E72D297353CC}">
              <c16:uniqueId val="{00000001-8E65-4ABB-AB16-E0DB35058AB6}"/>
            </c:ext>
          </c:extLst>
        </c:ser>
        <c:ser>
          <c:idx val="2"/>
          <c:order val="2"/>
          <c:tx>
            <c:v>その他特定目的基金残高</c:v>
          </c:tx>
          <c:spPr>
            <a:solidFill>
              <a:schemeClr val="accent3"/>
            </a:solidFill>
            <a:ln>
              <a:noFill/>
            </a:ln>
            <a:effectLst/>
          </c:spPr>
          <c:invertIfNegative val="0"/>
          <c:dLbls>
            <c:dLbl>
              <c:idx val="0"/>
              <c:tx>
                <c:rich>
                  <a:bodyPr/>
                  <a:lstStyle/>
                  <a:p>
                    <a:r>
                      <a:rPr lang="en-US" altLang="ja-JP" dirty="0"/>
                      <a:t>6,524</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400C-43C6-B2B1-41738F50FFC8}"/>
                </c:ext>
              </c:extLst>
            </c:dLbl>
            <c:dLbl>
              <c:idx val="1"/>
              <c:tx>
                <c:rich>
                  <a:bodyPr/>
                  <a:lstStyle/>
                  <a:p>
                    <a:r>
                      <a:rPr lang="en-US" altLang="ja-JP" dirty="0"/>
                      <a:t>6,524</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400C-43C6-B2B1-41738F50FFC8}"/>
                </c:ext>
              </c:extLst>
            </c:dLbl>
            <c:dLbl>
              <c:idx val="2"/>
              <c:tx>
                <c:rich>
                  <a:bodyPr/>
                  <a:lstStyle/>
                  <a:p>
                    <a:r>
                      <a:rPr lang="en-US" altLang="ja-JP"/>
                      <a:t>6,524</a:t>
                    </a:r>
                    <a:endParaRPr lang="en-US" altLang="ja-JP"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400C-43C6-B2B1-41738F50FFC8}"/>
                </c:ext>
              </c:extLst>
            </c:dLbl>
            <c:dLbl>
              <c:idx val="3"/>
              <c:tx>
                <c:rich>
                  <a:bodyPr/>
                  <a:lstStyle/>
                  <a:p>
                    <a:r>
                      <a:rPr lang="en-US" altLang="ja-JP"/>
                      <a:t>5,501</a:t>
                    </a:r>
                    <a:endParaRPr lang="en-US" altLang="ja-JP"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400C-43C6-B2B1-41738F50FFC8}"/>
                </c:ext>
              </c:extLst>
            </c:dLbl>
            <c:dLbl>
              <c:idx val="4"/>
              <c:tx>
                <c:rich>
                  <a:bodyPr/>
                  <a:lstStyle/>
                  <a:p>
                    <a:r>
                      <a:rPr lang="en-US" altLang="ja-JP" dirty="0"/>
                      <a:t>4,564</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400C-43C6-B2B1-41738F50FFC8}"/>
                </c:ext>
              </c:extLst>
            </c:dLbl>
            <c:dLbl>
              <c:idx val="5"/>
              <c:tx>
                <c:rich>
                  <a:bodyPr/>
                  <a:lstStyle/>
                  <a:p>
                    <a:r>
                      <a:rPr lang="en-US" altLang="ja-JP"/>
                      <a:t>3,477</a:t>
                    </a:r>
                    <a:endParaRPr lang="en-US" altLang="ja-JP"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400C-43C6-B2B1-41738F50FFC8}"/>
                </c:ext>
              </c:extLst>
            </c:dLbl>
            <c:dLbl>
              <c:idx val="6"/>
              <c:tx>
                <c:rich>
                  <a:bodyPr/>
                  <a:lstStyle/>
                  <a:p>
                    <a:r>
                      <a:rPr lang="en-US" altLang="ja-JP"/>
                      <a:t>2,445</a:t>
                    </a:r>
                    <a:endParaRPr lang="en-US" altLang="ja-JP"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400C-43C6-B2B1-41738F50FFC8}"/>
                </c:ext>
              </c:extLst>
            </c:dLbl>
            <c:dLbl>
              <c:idx val="7"/>
              <c:tx>
                <c:rich>
                  <a:bodyPr/>
                  <a:lstStyle/>
                  <a:p>
                    <a:r>
                      <a:rPr lang="en-US" altLang="ja-JP"/>
                      <a:t>1,415</a:t>
                    </a:r>
                    <a:endParaRPr lang="en-US" altLang="ja-JP"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400C-43C6-B2B1-41738F50FFC8}"/>
                </c:ext>
              </c:extLst>
            </c:dLbl>
            <c:dLbl>
              <c:idx val="8"/>
              <c:tx>
                <c:rich>
                  <a:bodyPr/>
                  <a:lstStyle/>
                  <a:p>
                    <a:r>
                      <a:rPr lang="ja-JP" altLang="en-US"/>
                      <a:t>　</a:t>
                    </a:r>
                    <a:r>
                      <a:rPr lang="en-US" altLang="ja-JP"/>
                      <a:t>534</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400C-43C6-B2B1-41738F50FFC8}"/>
                </c:ext>
              </c:extLst>
            </c:dLbl>
            <c:spPr>
              <a:noFill/>
              <a:ln>
                <a:noFill/>
              </a:ln>
              <a:effectLst/>
            </c:spPr>
            <c:txPr>
              <a:bodyPr rot="0" spcFirstLastPara="1" vertOverflow="overflow" horzOverflow="overflow"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BIZ UDPゴシック" panose="020B0400000000000000" pitchFamily="50" charset="-128"/>
                    <a:ea typeface="BIZ UDPゴシック" panose="020B04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熊取町!$D$7:$R$7</c:f>
              <c:numCache>
                <c:formatCode>#,##0_ </c:formatCode>
                <c:ptCount val="15"/>
                <c:pt idx="0">
                  <c:v>6608</c:v>
                </c:pt>
                <c:pt idx="1">
                  <c:v>6608</c:v>
                </c:pt>
                <c:pt idx="2">
                  <c:v>6608</c:v>
                </c:pt>
                <c:pt idx="3">
                  <c:v>5585</c:v>
                </c:pt>
                <c:pt idx="4">
                  <c:v>4648</c:v>
                </c:pt>
                <c:pt idx="5">
                  <c:v>3561</c:v>
                </c:pt>
                <c:pt idx="6">
                  <c:v>2529</c:v>
                </c:pt>
                <c:pt idx="7">
                  <c:v>1499</c:v>
                </c:pt>
                <c:pt idx="8">
                  <c:v>618</c:v>
                </c:pt>
                <c:pt idx="9">
                  <c:v>-574</c:v>
                </c:pt>
                <c:pt idx="10">
                  <c:v>-1702</c:v>
                </c:pt>
                <c:pt idx="11">
                  <c:v>-2808</c:v>
                </c:pt>
                <c:pt idx="12">
                  <c:v>-4176</c:v>
                </c:pt>
                <c:pt idx="13">
                  <c:v>-5631</c:v>
                </c:pt>
                <c:pt idx="14">
                  <c:v>-6974</c:v>
                </c:pt>
              </c:numCache>
            </c:numRef>
          </c:val>
          <c:extLst>
            <c:ext xmlns:c16="http://schemas.microsoft.com/office/drawing/2014/chart" uri="{C3380CC4-5D6E-409C-BE32-E72D297353CC}">
              <c16:uniqueId val="{00000002-8E65-4ABB-AB16-E0DB35058AB6}"/>
            </c:ext>
          </c:extLst>
        </c:ser>
        <c:dLbls>
          <c:showLegendKey val="0"/>
          <c:showVal val="0"/>
          <c:showCatName val="0"/>
          <c:showSerName val="0"/>
          <c:showPercent val="0"/>
          <c:showBubbleSize val="0"/>
        </c:dLbls>
        <c:gapWidth val="31"/>
        <c:overlap val="100"/>
        <c:axId val="997755744"/>
        <c:axId val="997754496"/>
      </c:barChart>
      <c:lineChart>
        <c:grouping val="standard"/>
        <c:varyColors val="0"/>
        <c:ser>
          <c:idx val="1"/>
          <c:order val="1"/>
          <c:tx>
            <c:v>収支過不足</c:v>
          </c:tx>
          <c:spPr>
            <a:ln w="28575" cap="rnd">
              <a:solidFill>
                <a:schemeClr val="accent2"/>
              </a:solidFill>
              <a:round/>
            </a:ln>
            <a:effectLst/>
          </c:spPr>
          <c:marker>
            <c:symbol val="none"/>
          </c:marker>
          <c:dLbls>
            <c:dLbl>
              <c:idx val="1"/>
              <c:layout>
                <c:manualLayout>
                  <c:x val="0"/>
                  <c:y val="-5.1740740740740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E65-4ABB-AB16-E0DB35058AB6}"/>
                </c:ext>
              </c:extLst>
            </c:dLbl>
            <c:dLbl>
              <c:idx val="3"/>
              <c:layout>
                <c:manualLayout>
                  <c:x val="-1.640826873385013E-2"/>
                  <c:y val="-0.1152407407407407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E65-4ABB-AB16-E0DB35058AB6}"/>
                </c:ext>
              </c:extLst>
            </c:dLbl>
            <c:dLbl>
              <c:idx val="4"/>
              <c:layout>
                <c:manualLayout>
                  <c:x val="1.3673557278208442E-3"/>
                  <c:y val="-9.407407407407407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E65-4ABB-AB16-E0DB35058AB6}"/>
                </c:ext>
              </c:extLst>
            </c:dLbl>
            <c:dLbl>
              <c:idx val="5"/>
              <c:layout>
                <c:manualLayout>
                  <c:x val="-4.1020671834625325E-3"/>
                  <c:y val="1.41111111111111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E65-4ABB-AB16-E0DB35058AB6}"/>
                </c:ext>
              </c:extLst>
            </c:dLbl>
            <c:dLbl>
              <c:idx val="6"/>
              <c:layout>
                <c:manualLayout>
                  <c:x val="-1.9142980189491818E-2"/>
                  <c:y val="-4.23333333333333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E65-4ABB-AB16-E0DB35058AB6}"/>
                </c:ext>
              </c:extLst>
            </c:dLbl>
            <c:dLbl>
              <c:idx val="7"/>
              <c:layout>
                <c:manualLayout>
                  <c:x val="-1.2306201550387696E-2"/>
                  <c:y val="3.29259259259259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E65-4ABB-AB16-E0DB35058AB6}"/>
                </c:ext>
              </c:extLst>
            </c:dLbl>
            <c:dLbl>
              <c:idx val="10"/>
              <c:layout>
                <c:manualLayout>
                  <c:x val="-1.5040913006029385E-2"/>
                  <c:y val="-4.23333333333333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E65-4ABB-AB16-E0DB35058AB6}"/>
                </c:ext>
              </c:extLst>
            </c:dLbl>
            <c:dLbl>
              <c:idx val="11"/>
              <c:layout>
                <c:manualLayout>
                  <c:x val="2.7347114556416884E-3"/>
                  <c:y val="9.4074074074073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E65-4ABB-AB16-E0DB35058AB6}"/>
                </c:ext>
              </c:extLst>
            </c:dLbl>
            <c:dLbl>
              <c:idx val="12"/>
              <c:layout>
                <c:manualLayout>
                  <c:x val="-4.1020671834625325E-3"/>
                  <c:y val="-3.99814814814816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E65-4ABB-AB16-E0DB35058AB6}"/>
                </c:ext>
              </c:extLst>
            </c:dLbl>
            <c:dLbl>
              <c:idx val="13"/>
              <c:layout>
                <c:manualLayout>
                  <c:x val="-5.4694229112832761E-3"/>
                  <c:y val="2.1166666666666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E65-4ABB-AB16-E0DB35058AB6}"/>
                </c:ext>
              </c:extLst>
            </c:dLbl>
            <c:dLbl>
              <c:idx val="14"/>
              <c:layout>
                <c:manualLayout>
                  <c:x val="-9.5714900947459092E-3"/>
                  <c:y val="-2.82222222222223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E65-4ABB-AB16-E0DB35058AB6}"/>
                </c:ext>
              </c:extLst>
            </c:dLbl>
            <c:numFmt formatCode="#,##0;&quot;▲ &quot;#,##0" sourceLinked="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熊取町!$D$5:$R$5</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熊取町!$D$8:$R$8</c:f>
              <c:numCache>
                <c:formatCode>#,##0_ </c:formatCode>
                <c:ptCount val="15"/>
                <c:pt idx="0">
                  <c:v>-56</c:v>
                </c:pt>
                <c:pt idx="1">
                  <c:v>-635</c:v>
                </c:pt>
                <c:pt idx="2">
                  <c:v>-646</c:v>
                </c:pt>
                <c:pt idx="3">
                  <c:v>-1039</c:v>
                </c:pt>
                <c:pt idx="4">
                  <c:v>-937</c:v>
                </c:pt>
                <c:pt idx="5">
                  <c:v>-1087</c:v>
                </c:pt>
                <c:pt idx="6">
                  <c:v>-1032</c:v>
                </c:pt>
                <c:pt idx="7">
                  <c:v>-1030</c:v>
                </c:pt>
                <c:pt idx="8">
                  <c:v>-881</c:v>
                </c:pt>
                <c:pt idx="9">
                  <c:v>-1192</c:v>
                </c:pt>
                <c:pt idx="10">
                  <c:v>-1128</c:v>
                </c:pt>
                <c:pt idx="11">
                  <c:v>-1106</c:v>
                </c:pt>
                <c:pt idx="12">
                  <c:v>-1368</c:v>
                </c:pt>
                <c:pt idx="13">
                  <c:v>-1455</c:v>
                </c:pt>
                <c:pt idx="14">
                  <c:v>-1343</c:v>
                </c:pt>
              </c:numCache>
            </c:numRef>
          </c:val>
          <c:smooth val="0"/>
          <c:extLst>
            <c:ext xmlns:c16="http://schemas.microsoft.com/office/drawing/2014/chart" uri="{C3380CC4-5D6E-409C-BE32-E72D297353CC}">
              <c16:uniqueId val="{0000000E-8E65-4ABB-AB16-E0DB35058AB6}"/>
            </c:ext>
          </c:extLst>
        </c:ser>
        <c:dLbls>
          <c:showLegendKey val="0"/>
          <c:showVal val="0"/>
          <c:showCatName val="0"/>
          <c:showSerName val="0"/>
          <c:showPercent val="0"/>
          <c:showBubbleSize val="0"/>
        </c:dLbls>
        <c:marker val="1"/>
        <c:smooth val="0"/>
        <c:axId val="663977728"/>
        <c:axId val="663967328"/>
      </c:lineChart>
      <c:catAx>
        <c:axId val="997755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997754496"/>
        <c:crosses val="autoZero"/>
        <c:auto val="1"/>
        <c:lblAlgn val="ctr"/>
        <c:lblOffset val="100"/>
        <c:noMultiLvlLbl val="0"/>
      </c:catAx>
      <c:valAx>
        <c:axId val="997754496"/>
        <c:scaling>
          <c:orientation val="minMax"/>
          <c:max val="7000"/>
          <c:min val="0"/>
        </c:scaling>
        <c:delete val="0"/>
        <c:axPos val="l"/>
        <c:numFmt formatCode="#,##0_ " sourceLinked="1"/>
        <c:majorTickMark val="none"/>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5744"/>
        <c:crosses val="autoZero"/>
        <c:crossBetween val="between"/>
        <c:majorUnit val="500"/>
      </c:valAx>
      <c:valAx>
        <c:axId val="663967328"/>
        <c:scaling>
          <c:orientation val="minMax"/>
        </c:scaling>
        <c:delete val="0"/>
        <c:axPos val="r"/>
        <c:numFmt formatCode="#,##0_ " sourceLinked="1"/>
        <c:majorTickMark val="out"/>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663977728"/>
        <c:crosses val="max"/>
        <c:crossBetween val="between"/>
      </c:valAx>
      <c:catAx>
        <c:axId val="663977728"/>
        <c:scaling>
          <c:orientation val="minMax"/>
        </c:scaling>
        <c:delete val="1"/>
        <c:axPos val="b"/>
        <c:numFmt formatCode="General" sourceLinked="1"/>
        <c:majorTickMark val="out"/>
        <c:minorTickMark val="none"/>
        <c:tickLblPos val="nextTo"/>
        <c:crossAx val="66396732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熊取町!$Q$66</c:f>
              <c:strCache>
                <c:ptCount val="1"/>
                <c:pt idx="0">
                  <c:v>普通建設事業費</c:v>
                </c:pt>
              </c:strCache>
            </c:strRef>
          </c:tx>
          <c:spPr>
            <a:solidFill>
              <a:schemeClr val="accent1"/>
            </a:solidFill>
            <a:ln>
              <a:noFill/>
            </a:ln>
            <a:effectLst/>
          </c:spPr>
          <c:invertIfNegative val="0"/>
          <c:cat>
            <c:strRef>
              <c:f>熊取町!$C$42:$R$42</c:f>
              <c:strCache>
                <c:ptCount val="16"/>
                <c:pt idx="0">
                  <c:v>R4</c:v>
                </c:pt>
                <c:pt idx="1">
                  <c:v>R5</c:v>
                </c:pt>
                <c:pt idx="2">
                  <c:v>R6</c:v>
                </c:pt>
                <c:pt idx="3">
                  <c:v>R7</c:v>
                </c:pt>
                <c:pt idx="4">
                  <c:v>R8</c:v>
                </c:pt>
                <c:pt idx="5">
                  <c:v>R9</c:v>
                </c:pt>
                <c:pt idx="6">
                  <c:v>R10</c:v>
                </c:pt>
                <c:pt idx="7">
                  <c:v>R11</c:v>
                </c:pt>
                <c:pt idx="8">
                  <c:v>R12</c:v>
                </c:pt>
                <c:pt idx="9">
                  <c:v>R13</c:v>
                </c:pt>
                <c:pt idx="10">
                  <c:v>R14</c:v>
                </c:pt>
                <c:pt idx="11">
                  <c:v>R15</c:v>
                </c:pt>
                <c:pt idx="12">
                  <c:v>R16</c:v>
                </c:pt>
                <c:pt idx="13">
                  <c:v>R17</c:v>
                </c:pt>
                <c:pt idx="14">
                  <c:v>R18</c:v>
                </c:pt>
                <c:pt idx="15">
                  <c:v>R19</c:v>
                </c:pt>
              </c:strCache>
            </c:strRef>
          </c:cat>
          <c:val>
            <c:numRef>
              <c:f>熊取町!$C$43:$R$43</c:f>
              <c:numCache>
                <c:formatCode>General</c:formatCode>
                <c:ptCount val="16"/>
                <c:pt idx="0">
                  <c:v>1709</c:v>
                </c:pt>
                <c:pt idx="1">
                  <c:v>2676</c:v>
                </c:pt>
                <c:pt idx="2">
                  <c:v>1302</c:v>
                </c:pt>
                <c:pt idx="3">
                  <c:v>1302</c:v>
                </c:pt>
                <c:pt idx="4">
                  <c:v>2534</c:v>
                </c:pt>
                <c:pt idx="5">
                  <c:v>2534</c:v>
                </c:pt>
                <c:pt idx="6">
                  <c:v>2533</c:v>
                </c:pt>
                <c:pt idx="7">
                  <c:v>2534</c:v>
                </c:pt>
                <c:pt idx="8">
                  <c:v>1039</c:v>
                </c:pt>
                <c:pt idx="9">
                  <c:v>1039</c:v>
                </c:pt>
                <c:pt idx="10">
                  <c:v>1039</c:v>
                </c:pt>
                <c:pt idx="11">
                  <c:v>1039</c:v>
                </c:pt>
                <c:pt idx="12">
                  <c:v>1038</c:v>
                </c:pt>
                <c:pt idx="13">
                  <c:v>1039</c:v>
                </c:pt>
                <c:pt idx="14">
                  <c:v>1039</c:v>
                </c:pt>
                <c:pt idx="15">
                  <c:v>1039</c:v>
                </c:pt>
              </c:numCache>
            </c:numRef>
          </c:val>
          <c:extLst>
            <c:ext xmlns:c16="http://schemas.microsoft.com/office/drawing/2014/chart" uri="{C3380CC4-5D6E-409C-BE32-E72D297353CC}">
              <c16:uniqueId val="{00000000-67AD-45A4-AC4A-9B8937F0DEAF}"/>
            </c:ext>
          </c:extLst>
        </c:ser>
        <c:dLbls>
          <c:showLegendKey val="0"/>
          <c:showVal val="0"/>
          <c:showCatName val="0"/>
          <c:showSerName val="0"/>
          <c:showPercent val="0"/>
          <c:showBubbleSize val="0"/>
        </c:dLbls>
        <c:gapWidth val="219"/>
        <c:overlap val="-27"/>
        <c:axId val="1008692672"/>
        <c:axId val="1008693920"/>
      </c:barChart>
      <c:lineChart>
        <c:grouping val="standard"/>
        <c:varyColors val="0"/>
        <c:ser>
          <c:idx val="1"/>
          <c:order val="1"/>
          <c:tx>
            <c:strRef>
              <c:f>熊取町!$Q$67</c:f>
              <c:strCache>
                <c:ptCount val="1"/>
                <c:pt idx="0">
                  <c:v>普通建設事業費の平均値</c:v>
                </c:pt>
              </c:strCache>
            </c:strRef>
          </c:tx>
          <c:spPr>
            <a:ln w="19050" cap="rnd">
              <a:solidFill>
                <a:schemeClr val="accent2"/>
              </a:solidFill>
              <a:prstDash val="sysDot"/>
              <a:round/>
            </a:ln>
            <a:effectLst/>
          </c:spPr>
          <c:marker>
            <c:symbol val="none"/>
          </c:marker>
          <c:cat>
            <c:strRef>
              <c:f>熊取町!$C$42:$R$42</c:f>
              <c:strCache>
                <c:ptCount val="16"/>
                <c:pt idx="0">
                  <c:v>R4</c:v>
                </c:pt>
                <c:pt idx="1">
                  <c:v>R5</c:v>
                </c:pt>
                <c:pt idx="2">
                  <c:v>R6</c:v>
                </c:pt>
                <c:pt idx="3">
                  <c:v>R7</c:v>
                </c:pt>
                <c:pt idx="4">
                  <c:v>R8</c:v>
                </c:pt>
                <c:pt idx="5">
                  <c:v>R9</c:v>
                </c:pt>
                <c:pt idx="6">
                  <c:v>R10</c:v>
                </c:pt>
                <c:pt idx="7">
                  <c:v>R11</c:v>
                </c:pt>
                <c:pt idx="8">
                  <c:v>R12</c:v>
                </c:pt>
                <c:pt idx="9">
                  <c:v>R13</c:v>
                </c:pt>
                <c:pt idx="10">
                  <c:v>R14</c:v>
                </c:pt>
                <c:pt idx="11">
                  <c:v>R15</c:v>
                </c:pt>
                <c:pt idx="12">
                  <c:v>R16</c:v>
                </c:pt>
                <c:pt idx="13">
                  <c:v>R17</c:v>
                </c:pt>
                <c:pt idx="14">
                  <c:v>R18</c:v>
                </c:pt>
                <c:pt idx="15">
                  <c:v>R19</c:v>
                </c:pt>
              </c:strCache>
            </c:strRef>
          </c:cat>
          <c:val>
            <c:numRef>
              <c:f>熊取町!$C$46:$R$46</c:f>
              <c:numCache>
                <c:formatCode>#,##0;"▲ "#,##0</c:formatCode>
                <c:ptCount val="16"/>
                <c:pt idx="0" formatCode="General">
                  <c:v>1581.7333333333333</c:v>
                </c:pt>
                <c:pt idx="1">
                  <c:v>1581.7333333333333</c:v>
                </c:pt>
                <c:pt idx="2">
                  <c:v>1581.7333333333333</c:v>
                </c:pt>
                <c:pt idx="3">
                  <c:v>1581.7333333333333</c:v>
                </c:pt>
                <c:pt idx="4">
                  <c:v>1581.7333333333333</c:v>
                </c:pt>
                <c:pt idx="5">
                  <c:v>1581.7333333333333</c:v>
                </c:pt>
                <c:pt idx="6">
                  <c:v>1581.7333333333333</c:v>
                </c:pt>
                <c:pt idx="7">
                  <c:v>1581.7333333333333</c:v>
                </c:pt>
                <c:pt idx="8">
                  <c:v>1581.7333333333333</c:v>
                </c:pt>
                <c:pt idx="9">
                  <c:v>1581.7333333333333</c:v>
                </c:pt>
                <c:pt idx="10">
                  <c:v>1581.7333333333333</c:v>
                </c:pt>
                <c:pt idx="11">
                  <c:v>1581.7333333333333</c:v>
                </c:pt>
                <c:pt idx="12">
                  <c:v>1581.7333333333333</c:v>
                </c:pt>
                <c:pt idx="13">
                  <c:v>1581.7333333333333</c:v>
                </c:pt>
                <c:pt idx="14">
                  <c:v>1581.7333333333333</c:v>
                </c:pt>
                <c:pt idx="15">
                  <c:v>1581.7333333333333</c:v>
                </c:pt>
              </c:numCache>
            </c:numRef>
          </c:val>
          <c:smooth val="0"/>
          <c:extLst>
            <c:ext xmlns:c16="http://schemas.microsoft.com/office/drawing/2014/chart" uri="{C3380CC4-5D6E-409C-BE32-E72D297353CC}">
              <c16:uniqueId val="{00000001-67AD-45A4-AC4A-9B8937F0DEAF}"/>
            </c:ext>
          </c:extLst>
        </c:ser>
        <c:ser>
          <c:idx val="2"/>
          <c:order val="2"/>
          <c:tx>
            <c:strRef>
              <c:f>熊取町!$Q$68</c:f>
              <c:strCache>
                <c:ptCount val="1"/>
                <c:pt idx="0">
                  <c:v>総合管理計画の経費見込額の平均値</c:v>
                </c:pt>
              </c:strCache>
            </c:strRef>
          </c:tx>
          <c:spPr>
            <a:ln w="31750" cap="rnd">
              <a:solidFill>
                <a:schemeClr val="accent3"/>
              </a:solidFill>
              <a:prstDash val="dash"/>
              <a:round/>
            </a:ln>
            <a:effectLst/>
          </c:spPr>
          <c:marker>
            <c:symbol val="none"/>
          </c:marker>
          <c:cat>
            <c:strRef>
              <c:f>熊取町!$C$42:$R$42</c:f>
              <c:strCache>
                <c:ptCount val="16"/>
                <c:pt idx="0">
                  <c:v>R4</c:v>
                </c:pt>
                <c:pt idx="1">
                  <c:v>R5</c:v>
                </c:pt>
                <c:pt idx="2">
                  <c:v>R6</c:v>
                </c:pt>
                <c:pt idx="3">
                  <c:v>R7</c:v>
                </c:pt>
                <c:pt idx="4">
                  <c:v>R8</c:v>
                </c:pt>
                <c:pt idx="5">
                  <c:v>R9</c:v>
                </c:pt>
                <c:pt idx="6">
                  <c:v>R10</c:v>
                </c:pt>
                <c:pt idx="7">
                  <c:v>R11</c:v>
                </c:pt>
                <c:pt idx="8">
                  <c:v>R12</c:v>
                </c:pt>
                <c:pt idx="9">
                  <c:v>R13</c:v>
                </c:pt>
                <c:pt idx="10">
                  <c:v>R14</c:v>
                </c:pt>
                <c:pt idx="11">
                  <c:v>R15</c:v>
                </c:pt>
                <c:pt idx="12">
                  <c:v>R16</c:v>
                </c:pt>
                <c:pt idx="13">
                  <c:v>R17</c:v>
                </c:pt>
                <c:pt idx="14">
                  <c:v>R18</c:v>
                </c:pt>
                <c:pt idx="15">
                  <c:v>R19</c:v>
                </c:pt>
              </c:strCache>
            </c:strRef>
          </c:cat>
          <c:val>
            <c:numRef>
              <c:f>熊取町!$C$49:$R$49</c:f>
              <c:numCache>
                <c:formatCode>#,##0_);[Red]\(#,##0\)</c:formatCode>
                <c:ptCount val="16"/>
                <c:pt idx="0">
                  <c:v>1410</c:v>
                </c:pt>
                <c:pt idx="1">
                  <c:v>1410</c:v>
                </c:pt>
                <c:pt idx="2" formatCode="General">
                  <c:v>1410</c:v>
                </c:pt>
                <c:pt idx="3" formatCode="General">
                  <c:v>1410</c:v>
                </c:pt>
                <c:pt idx="4" formatCode="General">
                  <c:v>1410</c:v>
                </c:pt>
                <c:pt idx="5" formatCode="General">
                  <c:v>1410</c:v>
                </c:pt>
                <c:pt idx="6" formatCode="General">
                  <c:v>1410</c:v>
                </c:pt>
                <c:pt idx="7" formatCode="General">
                  <c:v>1410</c:v>
                </c:pt>
                <c:pt idx="8" formatCode="General">
                  <c:v>1410</c:v>
                </c:pt>
                <c:pt idx="9" formatCode="General">
                  <c:v>1410</c:v>
                </c:pt>
                <c:pt idx="10" formatCode="General">
                  <c:v>1410</c:v>
                </c:pt>
                <c:pt idx="11" formatCode="General">
                  <c:v>1410</c:v>
                </c:pt>
                <c:pt idx="12" formatCode="General">
                  <c:v>1410</c:v>
                </c:pt>
                <c:pt idx="13" formatCode="General">
                  <c:v>1410</c:v>
                </c:pt>
                <c:pt idx="14" formatCode="General">
                  <c:v>1410</c:v>
                </c:pt>
                <c:pt idx="15" formatCode="General">
                  <c:v>1410</c:v>
                </c:pt>
              </c:numCache>
            </c:numRef>
          </c:val>
          <c:smooth val="0"/>
          <c:extLst>
            <c:ext xmlns:c16="http://schemas.microsoft.com/office/drawing/2014/chart" uri="{C3380CC4-5D6E-409C-BE32-E72D297353CC}">
              <c16:uniqueId val="{00000002-67AD-45A4-AC4A-9B8937F0DEAF}"/>
            </c:ext>
          </c:extLst>
        </c:ser>
        <c:dLbls>
          <c:showLegendKey val="0"/>
          <c:showVal val="0"/>
          <c:showCatName val="0"/>
          <c:showSerName val="0"/>
          <c:showPercent val="0"/>
          <c:showBubbleSize val="0"/>
        </c:dLbls>
        <c:marker val="1"/>
        <c:smooth val="0"/>
        <c:axId val="1008692672"/>
        <c:axId val="1008693920"/>
      </c:lineChart>
      <c:catAx>
        <c:axId val="1008692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1008693920"/>
        <c:crosses val="autoZero"/>
        <c:auto val="1"/>
        <c:lblAlgn val="ctr"/>
        <c:lblOffset val="100"/>
        <c:tickLblSkip val="15"/>
        <c:noMultiLvlLbl val="0"/>
      </c:catAx>
      <c:valAx>
        <c:axId val="1008693920"/>
        <c:scaling>
          <c:orientation val="minMax"/>
          <c:max val="3000"/>
          <c:min val="0"/>
        </c:scaling>
        <c:delete val="0"/>
        <c:axPos val="l"/>
        <c:numFmt formatCode="#,##0_);[Red]\(#,##0\)" sourceLinked="0"/>
        <c:majorTickMark val="out"/>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0086926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r>
              <a:rPr lang="en-US" altLang="ja-JP" sz="1100">
                <a:latin typeface="BIZ UDPゴシック" panose="020B0400000000000000" pitchFamily="50" charset="-128"/>
                <a:ea typeface="BIZ UDPゴシック" panose="020B0400000000000000" pitchFamily="50" charset="-128"/>
              </a:rPr>
              <a:t>【</a:t>
            </a:r>
            <a:r>
              <a:rPr lang="ja-JP" altLang="en-US" sz="1100">
                <a:latin typeface="BIZ UDPゴシック" panose="020B0400000000000000" pitchFamily="50" charset="-128"/>
                <a:ea typeface="BIZ UDPゴシック" panose="020B0400000000000000" pitchFamily="50" charset="-128"/>
              </a:rPr>
              <a:t>住民一人当たり人件費・物件費の比較</a:t>
            </a:r>
            <a:r>
              <a:rPr lang="en-US" altLang="ja-JP" sz="1100">
                <a:latin typeface="BIZ UDPゴシック" panose="020B0400000000000000" pitchFamily="50" charset="-128"/>
                <a:ea typeface="BIZ UDPゴシック" panose="020B0400000000000000" pitchFamily="50" charset="-128"/>
              </a:rPr>
              <a:t>】</a:t>
            </a:r>
            <a:endParaRPr lang="ja-JP" altLang="en-US" sz="1100">
              <a:latin typeface="BIZ UDPゴシック" panose="020B0400000000000000" pitchFamily="50" charset="-128"/>
              <a:ea typeface="BIZ UDPゴシック" panose="020B0400000000000000" pitchFamily="50" charset="-128"/>
            </a:endParaRPr>
          </a:p>
        </c:rich>
      </c:tx>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title>
    <c:autoTitleDeleted val="0"/>
    <c:plotArea>
      <c:layout/>
      <c:lineChart>
        <c:grouping val="standard"/>
        <c:varyColors val="0"/>
        <c:ser>
          <c:idx val="0"/>
          <c:order val="0"/>
          <c:spPr>
            <a:ln w="28575" cap="rnd">
              <a:solidFill>
                <a:schemeClr val="accent1"/>
              </a:solidFill>
              <a:round/>
            </a:ln>
            <a:effectLst/>
          </c:spPr>
          <c:marker>
            <c:symbol val="none"/>
          </c:marker>
          <c:cat>
            <c:strRef>
              <c:f>熊取町!$D$159:$R$159</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熊取町!$D$166:$R$166</c:f>
              <c:numCache>
                <c:formatCode>0_ </c:formatCode>
                <c:ptCount val="15"/>
                <c:pt idx="0">
                  <c:v>131.87756712227045</c:v>
                </c:pt>
                <c:pt idx="1">
                  <c:v>134.54630277583391</c:v>
                </c:pt>
                <c:pt idx="2">
                  <c:v>132.20156165732641</c:v>
                </c:pt>
                <c:pt idx="3">
                  <c:v>136.99633699633702</c:v>
                </c:pt>
                <c:pt idx="4">
                  <c:v>136.40910823170731</c:v>
                </c:pt>
                <c:pt idx="5">
                  <c:v>141.69787765293384</c:v>
                </c:pt>
                <c:pt idx="6">
                  <c:v>140.12245589409744</c:v>
                </c:pt>
                <c:pt idx="7">
                  <c:v>145.84400692868817</c:v>
                </c:pt>
                <c:pt idx="8">
                  <c:v>143.45493034017622</c:v>
                </c:pt>
                <c:pt idx="9">
                  <c:v>152.69602364453715</c:v>
                </c:pt>
                <c:pt idx="10">
                  <c:v>151.73312614351235</c:v>
                </c:pt>
                <c:pt idx="11">
                  <c:v>151.27984621610685</c:v>
                </c:pt>
                <c:pt idx="12">
                  <c:v>158.42544609807777</c:v>
                </c:pt>
                <c:pt idx="13">
                  <c:v>160.96517233378876</c:v>
                </c:pt>
                <c:pt idx="14">
                  <c:v>159.21162257862946</c:v>
                </c:pt>
              </c:numCache>
            </c:numRef>
          </c:val>
          <c:smooth val="0"/>
          <c:extLst>
            <c:ext xmlns:c16="http://schemas.microsoft.com/office/drawing/2014/chart" uri="{C3380CC4-5D6E-409C-BE32-E72D297353CC}">
              <c16:uniqueId val="{00000000-53FD-45DC-9D53-630DADA19ACB}"/>
            </c:ext>
          </c:extLst>
        </c:ser>
        <c:ser>
          <c:idx val="1"/>
          <c:order val="1"/>
          <c:spPr>
            <a:ln w="31750" cap="rnd">
              <a:solidFill>
                <a:srgbClr val="70AD47"/>
              </a:solidFill>
              <a:prstDash val="dash"/>
              <a:round/>
            </a:ln>
            <a:effectLst/>
          </c:spPr>
          <c:marker>
            <c:symbol val="none"/>
          </c:marker>
          <c:cat>
            <c:strRef>
              <c:f>熊取町!$D$159:$R$159</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熊取町!$D$170:$R$170</c:f>
              <c:numCache>
                <c:formatCode>General</c:formatCode>
                <c:ptCount val="15"/>
                <c:pt idx="0">
                  <c:v>134</c:v>
                </c:pt>
                <c:pt idx="1">
                  <c:v>134</c:v>
                </c:pt>
                <c:pt idx="2">
                  <c:v>134</c:v>
                </c:pt>
                <c:pt idx="3">
                  <c:v>134</c:v>
                </c:pt>
                <c:pt idx="4">
                  <c:v>134</c:v>
                </c:pt>
                <c:pt idx="5">
                  <c:v>134</c:v>
                </c:pt>
                <c:pt idx="6">
                  <c:v>134</c:v>
                </c:pt>
                <c:pt idx="7">
                  <c:v>134</c:v>
                </c:pt>
                <c:pt idx="8">
                  <c:v>134</c:v>
                </c:pt>
                <c:pt idx="9">
                  <c:v>134</c:v>
                </c:pt>
                <c:pt idx="10">
                  <c:v>134</c:v>
                </c:pt>
                <c:pt idx="11">
                  <c:v>134</c:v>
                </c:pt>
                <c:pt idx="12">
                  <c:v>134</c:v>
                </c:pt>
                <c:pt idx="13">
                  <c:v>134</c:v>
                </c:pt>
                <c:pt idx="14">
                  <c:v>134</c:v>
                </c:pt>
              </c:numCache>
            </c:numRef>
          </c:val>
          <c:smooth val="0"/>
          <c:extLst>
            <c:ext xmlns:c16="http://schemas.microsoft.com/office/drawing/2014/chart" uri="{C3380CC4-5D6E-409C-BE32-E72D297353CC}">
              <c16:uniqueId val="{00000001-53FD-45DC-9D53-630DADA19ACB}"/>
            </c:ext>
          </c:extLst>
        </c:ser>
        <c:ser>
          <c:idx val="2"/>
          <c:order val="2"/>
          <c:spPr>
            <a:ln w="19050" cap="rnd">
              <a:solidFill>
                <a:schemeClr val="accent3"/>
              </a:solidFill>
              <a:prstDash val="sysDash"/>
              <a:round/>
            </a:ln>
            <a:effectLst/>
          </c:spPr>
          <c:marker>
            <c:symbol val="none"/>
          </c:marker>
          <c:cat>
            <c:strRef>
              <c:f>熊取町!$D$159:$R$159</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熊取町!$D$171:$R$171</c:f>
              <c:numCache>
                <c:formatCode>General</c:formatCode>
                <c:ptCount val="15"/>
                <c:pt idx="0">
                  <c:v>221</c:v>
                </c:pt>
                <c:pt idx="1">
                  <c:v>221</c:v>
                </c:pt>
                <c:pt idx="2">
                  <c:v>221</c:v>
                </c:pt>
                <c:pt idx="3">
                  <c:v>221</c:v>
                </c:pt>
                <c:pt idx="4">
                  <c:v>221</c:v>
                </c:pt>
                <c:pt idx="5">
                  <c:v>221</c:v>
                </c:pt>
                <c:pt idx="6">
                  <c:v>221</c:v>
                </c:pt>
                <c:pt idx="7">
                  <c:v>221</c:v>
                </c:pt>
                <c:pt idx="8">
                  <c:v>221</c:v>
                </c:pt>
                <c:pt idx="9">
                  <c:v>221</c:v>
                </c:pt>
                <c:pt idx="10">
                  <c:v>221</c:v>
                </c:pt>
                <c:pt idx="11">
                  <c:v>221</c:v>
                </c:pt>
                <c:pt idx="12">
                  <c:v>221</c:v>
                </c:pt>
                <c:pt idx="13">
                  <c:v>221</c:v>
                </c:pt>
                <c:pt idx="14">
                  <c:v>221</c:v>
                </c:pt>
              </c:numCache>
            </c:numRef>
          </c:val>
          <c:smooth val="0"/>
          <c:extLst>
            <c:ext xmlns:c16="http://schemas.microsoft.com/office/drawing/2014/chart" uri="{C3380CC4-5D6E-409C-BE32-E72D297353CC}">
              <c16:uniqueId val="{00000002-53FD-45DC-9D53-630DADA19ACB}"/>
            </c:ext>
          </c:extLst>
        </c:ser>
        <c:dLbls>
          <c:showLegendKey val="0"/>
          <c:showVal val="0"/>
          <c:showCatName val="0"/>
          <c:showSerName val="0"/>
          <c:showPercent val="0"/>
          <c:showBubbleSize val="0"/>
        </c:dLbls>
        <c:smooth val="0"/>
        <c:axId val="1149914288"/>
        <c:axId val="1149927600"/>
      </c:lineChart>
      <c:catAx>
        <c:axId val="1149914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1149927600"/>
        <c:crosses val="autoZero"/>
        <c:auto val="1"/>
        <c:lblAlgn val="ctr"/>
        <c:lblOffset val="100"/>
        <c:tickLblSkip val="14"/>
        <c:noMultiLvlLbl val="0"/>
      </c:catAx>
      <c:valAx>
        <c:axId val="1149927600"/>
        <c:scaling>
          <c:orientation val="minMax"/>
          <c:max val="230"/>
          <c:min val="120"/>
        </c:scaling>
        <c:delete val="0"/>
        <c:axPos val="l"/>
        <c:numFmt formatCode="0_ " sourceLinked="1"/>
        <c:majorTickMark val="out"/>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149914288"/>
        <c:crosses val="autoZero"/>
        <c:crossBetween val="between"/>
        <c:majorUnit val="200"/>
      </c:valAx>
      <c:spPr>
        <a:noFill/>
        <a:ln w="9525">
          <a:solidFill>
            <a:schemeClr val="bg2"/>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400"/>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住民一人当たり歳出総額・歳入総額</a:t>
            </a:r>
            <a:r>
              <a:rPr lang="en-US" altLang="ja-JP" sz="1100" dirty="0">
                <a:latin typeface="BIZ UDPゴシック" panose="020B0400000000000000" pitchFamily="50" charset="-128"/>
                <a:ea typeface="BIZ UDPゴシック" panose="020B0400000000000000" pitchFamily="50" charset="-128"/>
              </a:rPr>
              <a:t>】</a:t>
            </a:r>
          </a:p>
        </c:rich>
      </c:tx>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title>
    <c:autoTitleDeleted val="0"/>
    <c:plotArea>
      <c:layout/>
      <c:lineChart>
        <c:grouping val="standard"/>
        <c:varyColors val="0"/>
        <c:ser>
          <c:idx val="0"/>
          <c:order val="0"/>
          <c:tx>
            <c:strRef>
              <c:f>熊取町!$P$152</c:f>
              <c:strCache>
                <c:ptCount val="1"/>
                <c:pt idx="0">
                  <c:v>住民一人当たり歳出総額</c:v>
                </c:pt>
              </c:strCache>
            </c:strRef>
          </c:tx>
          <c:spPr>
            <a:ln w="28575" cap="rnd">
              <a:solidFill>
                <a:schemeClr val="accent1"/>
              </a:solidFill>
              <a:round/>
            </a:ln>
            <a:effectLst/>
          </c:spPr>
          <c:marker>
            <c:symbol val="none"/>
          </c:marker>
          <c:cat>
            <c:strRef>
              <c:f>熊取町!$D$115:$R$115</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熊取町!$D$120:$R$120</c:f>
              <c:numCache>
                <c:formatCode>0_ </c:formatCode>
                <c:ptCount val="15"/>
                <c:pt idx="0">
                  <c:v>395.84155199220288</c:v>
                </c:pt>
                <c:pt idx="1">
                  <c:v>375.27408444133425</c:v>
                </c:pt>
                <c:pt idx="2">
                  <c:v>382.91087298051445</c:v>
                </c:pt>
                <c:pt idx="3">
                  <c:v>426.70447831738159</c:v>
                </c:pt>
                <c:pt idx="4">
                  <c:v>427.97256097560978</c:v>
                </c:pt>
                <c:pt idx="5">
                  <c:v>436.13752040718333</c:v>
                </c:pt>
                <c:pt idx="6">
                  <c:v>437.74352024394375</c:v>
                </c:pt>
                <c:pt idx="7">
                  <c:v>408.20707994827882</c:v>
                </c:pt>
                <c:pt idx="8">
                  <c:v>407.44843203859597</c:v>
                </c:pt>
                <c:pt idx="9">
                  <c:v>418.77157688200083</c:v>
                </c:pt>
                <c:pt idx="10">
                  <c:v>419.88521015564299</c:v>
                </c:pt>
                <c:pt idx="11">
                  <c:v>422.5515985431</c:v>
                </c:pt>
                <c:pt idx="12">
                  <c:v>432.95126745462437</c:v>
                </c:pt>
                <c:pt idx="13">
                  <c:v>438.68423087829649</c:v>
                </c:pt>
                <c:pt idx="14">
                  <c:v>439.46573630493646</c:v>
                </c:pt>
              </c:numCache>
            </c:numRef>
          </c:val>
          <c:smooth val="0"/>
          <c:extLst>
            <c:ext xmlns:c16="http://schemas.microsoft.com/office/drawing/2014/chart" uri="{C3380CC4-5D6E-409C-BE32-E72D297353CC}">
              <c16:uniqueId val="{00000000-6C1B-4AC3-84B6-22A2B041A27F}"/>
            </c:ext>
          </c:extLst>
        </c:ser>
        <c:ser>
          <c:idx val="1"/>
          <c:order val="1"/>
          <c:tx>
            <c:strRef>
              <c:f>熊取町!$P$153</c:f>
              <c:strCache>
                <c:ptCount val="1"/>
                <c:pt idx="0">
                  <c:v>住民一人当たり歳入総額</c:v>
                </c:pt>
              </c:strCache>
            </c:strRef>
          </c:tx>
          <c:spPr>
            <a:ln w="28575" cap="rnd">
              <a:solidFill>
                <a:schemeClr val="accent2"/>
              </a:solidFill>
              <a:prstDash val="sysDot"/>
              <a:round/>
            </a:ln>
            <a:effectLst/>
          </c:spPr>
          <c:marker>
            <c:symbol val="none"/>
          </c:marker>
          <c:cat>
            <c:strRef>
              <c:f>熊取町!$D$115:$R$115</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熊取町!$D$129:$R$129</c:f>
              <c:numCache>
                <c:formatCode>#,##0_ </c:formatCode>
                <c:ptCount val="15"/>
                <c:pt idx="0">
                  <c:v>394.5420369897663</c:v>
                </c:pt>
                <c:pt idx="1">
                  <c:v>360.46186144156758</c:v>
                </c:pt>
                <c:pt idx="2">
                  <c:v>367.7632658803667</c:v>
                </c:pt>
                <c:pt idx="3">
                  <c:v>402.15053763440864</c:v>
                </c:pt>
                <c:pt idx="4">
                  <c:v>405.6545350609756</c:v>
                </c:pt>
                <c:pt idx="5">
                  <c:v>410.04033419763761</c:v>
                </c:pt>
                <c:pt idx="6">
                  <c:v>412.76832603276785</c:v>
                </c:pt>
                <c:pt idx="7">
                  <c:v>383.07838688428603</c:v>
                </c:pt>
                <c:pt idx="8">
                  <c:v>385.76281199232022</c:v>
                </c:pt>
                <c:pt idx="9">
                  <c:v>389.1662320244393</c:v>
                </c:pt>
                <c:pt idx="10">
                  <c:v>391.61382490789242</c:v>
                </c:pt>
                <c:pt idx="11">
                  <c:v>394.57709429380816</c:v>
                </c:pt>
                <c:pt idx="12">
                  <c:v>398.02925484389755</c:v>
                </c:pt>
                <c:pt idx="13">
                  <c:v>401.17553040653758</c:v>
                </c:pt>
                <c:pt idx="14">
                  <c:v>404.49906269527179</c:v>
                </c:pt>
              </c:numCache>
            </c:numRef>
          </c:val>
          <c:smooth val="0"/>
          <c:extLst>
            <c:ext xmlns:c16="http://schemas.microsoft.com/office/drawing/2014/chart" uri="{C3380CC4-5D6E-409C-BE32-E72D297353CC}">
              <c16:uniqueId val="{00000001-6C1B-4AC3-84B6-22A2B041A27F}"/>
            </c:ext>
          </c:extLst>
        </c:ser>
        <c:dLbls>
          <c:showLegendKey val="0"/>
          <c:showVal val="0"/>
          <c:showCatName val="0"/>
          <c:showSerName val="0"/>
          <c:showPercent val="0"/>
          <c:showBubbleSize val="0"/>
        </c:dLbls>
        <c:smooth val="0"/>
        <c:axId val="1149914288"/>
        <c:axId val="1149927600"/>
      </c:lineChart>
      <c:catAx>
        <c:axId val="1149914288"/>
        <c:scaling>
          <c:orientation val="minMax"/>
        </c:scaling>
        <c:delete val="0"/>
        <c:axPos val="b"/>
        <c:numFmt formatCode="General" sourceLinked="1"/>
        <c:majorTickMark val="out"/>
        <c:minorTickMark val="none"/>
        <c:tickLblPos val="nextTo"/>
        <c:spPr>
          <a:noFill/>
          <a:ln w="9525" cap="flat" cmpd="sng" algn="ctr">
            <a:no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1149927600"/>
        <c:crosses val="autoZero"/>
        <c:auto val="1"/>
        <c:lblAlgn val="ctr"/>
        <c:lblOffset val="100"/>
        <c:tickLblSkip val="14"/>
        <c:tickMarkSkip val="1"/>
        <c:noMultiLvlLbl val="0"/>
      </c:catAx>
      <c:valAx>
        <c:axId val="1149927600"/>
        <c:scaling>
          <c:orientation val="minMax"/>
          <c:max val="450"/>
          <c:min val="350"/>
        </c:scaling>
        <c:delete val="0"/>
        <c:axPos val="l"/>
        <c:numFmt formatCode="0_ " sourceLinked="1"/>
        <c:majorTickMark val="out"/>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149914288"/>
        <c:crosses val="autoZero"/>
        <c:crossBetween val="between"/>
        <c:majorUnit val="100"/>
      </c:valAx>
      <c:spPr>
        <a:noFill/>
        <a:ln w="9525">
          <a:solidFill>
            <a:schemeClr val="bg2"/>
          </a:solid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400"/>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1"/>
            <a:ext cx="2949787" cy="498693"/>
          </a:xfrm>
          <a:prstGeom prst="rect">
            <a:avLst/>
          </a:prstGeom>
        </p:spPr>
        <p:txBody>
          <a:bodyPr vert="horz" lIns="91433" tIns="45717" rIns="91433" bIns="45717" rtlCol="0"/>
          <a:lstStyle>
            <a:lvl1pPr algn="r">
              <a:defRPr sz="1200"/>
            </a:lvl1pPr>
          </a:lstStyle>
          <a:p>
            <a:fld id="{6E3A60CE-7E8D-4390-9820-C09E755C9BD4}" type="datetimeFigureOut">
              <a:rPr kumimoji="1" lang="ja-JP" altLang="en-US" smtClean="0"/>
              <a:t>2024/4/15</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8692"/>
          </a:xfrm>
          <a:prstGeom prst="rect">
            <a:avLst/>
          </a:prstGeom>
        </p:spPr>
        <p:txBody>
          <a:bodyPr vert="horz" lIns="91433" tIns="45717" rIns="91433" bIns="45717" rtlCol="0" anchor="b"/>
          <a:lstStyle>
            <a:lvl1pPr algn="r">
              <a:defRPr sz="1200"/>
            </a:lvl1pPr>
          </a:lstStyle>
          <a:p>
            <a:fld id="{427EC32B-E128-43F1-BA54-52B0ABAE8CC0}" type="slidenum">
              <a:rPr kumimoji="1" lang="ja-JP" altLang="en-US" smtClean="0"/>
              <a:t>‹#›</a:t>
            </a:fld>
            <a:endParaRPr kumimoji="1" lang="ja-JP" altLang="en-US"/>
          </a:p>
        </p:txBody>
      </p:sp>
    </p:spTree>
    <p:extLst>
      <p:ext uri="{BB962C8B-B14F-4D97-AF65-F5344CB8AC3E}">
        <p14:creationId xmlns:p14="http://schemas.microsoft.com/office/powerpoint/2010/main" val="3703262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6A22FB6E-5550-4A84-95FC-6C5FC37CCEBE}" type="datetimeFigureOut">
              <a:rPr kumimoji="1" lang="ja-JP" altLang="en-US" smtClean="0"/>
              <a:t>2024/4/15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E030FFAA-3710-4C18-AE2B-D295A7E2953F}" type="slidenum">
              <a:rPr kumimoji="1" lang="ja-JP" altLang="en-US" smtClean="0"/>
              <a:t>‹#›</a:t>
            </a:fld>
            <a:endParaRPr kumimoji="1" lang="ja-JP" altLang="en-US"/>
          </a:p>
        </p:txBody>
      </p:sp>
    </p:spTree>
    <p:extLst>
      <p:ext uri="{BB962C8B-B14F-4D97-AF65-F5344CB8AC3E}">
        <p14:creationId xmlns:p14="http://schemas.microsoft.com/office/powerpoint/2010/main" val="17387734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8D6212-96C9-41D3-8E6B-E3D9ABE9871E}" type="datetime1">
              <a:rPr kumimoji="1" lang="ja-JP" altLang="en-US" smtClean="0"/>
              <a:t>2024/4/15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06937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5419FC-0020-489B-93BD-52EF9DFE2BE8}" type="datetime1">
              <a:rPr kumimoji="1" lang="ja-JP" altLang="en-US" smtClean="0"/>
              <a:t>2024/4/15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64160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5A6C17-7DC2-4726-A511-85C76F0BCB45}" type="datetime1">
              <a:rPr kumimoji="1" lang="ja-JP" altLang="en-US" smtClean="0"/>
              <a:t>2024/4/15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84708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370646-9FDD-4CE6-A2A1-8CE3717DBF7D}" type="datetime1">
              <a:rPr kumimoji="1" lang="ja-JP" altLang="en-US" smtClean="0"/>
              <a:t>2024/4/15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1507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2FF767-7590-42C7-BB8E-A314D8D2FD5C}" type="datetime1">
              <a:rPr kumimoji="1" lang="ja-JP" altLang="en-US" smtClean="0"/>
              <a:t>2024/4/15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7159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27FF62-28A4-44D8-9651-8BC671C7BC1C}" type="datetime1">
              <a:rPr kumimoji="1" lang="ja-JP" altLang="en-US" smtClean="0"/>
              <a:t>2024/4/15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712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0BBD65-545E-402E-9A81-768BAF244330}" type="datetime1">
              <a:rPr kumimoji="1" lang="ja-JP" altLang="en-US" smtClean="0"/>
              <a:t>2024/4/15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56702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E6590-0AFF-4C21-8D3D-813D36BA5861}" type="datetime1">
              <a:rPr kumimoji="1" lang="ja-JP" altLang="en-US" smtClean="0"/>
              <a:t>2024/4/15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0450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CA5C9-3C66-48F2-A7DA-50A8AAD99DFC}" type="datetime1">
              <a:rPr kumimoji="1" lang="ja-JP" altLang="en-US" smtClean="0"/>
              <a:t>2024/4/15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729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B57542-95D7-4C99-B020-CFE99BF6E3ED}" type="datetime1">
              <a:rPr kumimoji="1" lang="ja-JP" altLang="en-US" smtClean="0"/>
              <a:t>2024/4/15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5983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EA7526-BBC7-44F0-9201-29D57E6CFCF0}" type="datetime1">
              <a:rPr kumimoji="1" lang="ja-JP" altLang="en-US" smtClean="0"/>
              <a:t>2024/4/15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64929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4105B-2D9C-4C60-86CE-F7C448738759}" type="datetime1">
              <a:rPr kumimoji="1" lang="ja-JP" altLang="en-US" smtClean="0"/>
              <a:t>2024/4/15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949951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018" y="2994660"/>
            <a:ext cx="9906000" cy="876300"/>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4018" y="3133739"/>
            <a:ext cx="9901982" cy="584775"/>
          </a:xfrm>
          <a:prstGeom prst="rect">
            <a:avLst/>
          </a:prstGeom>
          <a:noFill/>
        </p:spPr>
        <p:txBody>
          <a:bodyPr wrap="square" rtlCol="0">
            <a:spAutoFit/>
          </a:bodyPr>
          <a:lstStyle/>
          <a:p>
            <a:pPr algn="ctr"/>
            <a:r>
              <a:rPr kumimoji="1" lang="ja-JP" altLang="en-US" sz="32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熊取町の中長期財政シミュレーション</a:t>
            </a:r>
          </a:p>
        </p:txBody>
      </p:sp>
    </p:spTree>
    <p:extLst>
      <p:ext uri="{BB962C8B-B14F-4D97-AF65-F5344CB8AC3E}">
        <p14:creationId xmlns:p14="http://schemas.microsoft.com/office/powerpoint/2010/main" val="1047447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78059" y="69752"/>
            <a:ext cx="9802922" cy="523220"/>
          </a:xfrm>
          <a:prstGeom prst="rect">
            <a:avLst/>
          </a:prstGeom>
          <a:noFill/>
        </p:spPr>
        <p:txBody>
          <a:bodyPr wrap="squar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１．収支と基金残高の見通し</a:t>
            </a:r>
          </a:p>
        </p:txBody>
      </p:sp>
      <p:sp>
        <p:nvSpPr>
          <p:cNvPr id="34" name="スライド番号プレースホルダー 2">
            <a:extLst>
              <a:ext uri="{FF2B5EF4-FFF2-40B4-BE49-F238E27FC236}">
                <a16:creationId xmlns:a16="http://schemas.microsoft.com/office/drawing/2014/main" id="{381A82F7-2481-41C2-9526-2AF765A7A3A6}"/>
              </a:ext>
            </a:extLst>
          </p:cNvPr>
          <p:cNvSpPr>
            <a:spLocks noGrp="1"/>
          </p:cNvSpPr>
          <p:nvPr>
            <p:ph type="sldNum" sz="quarter" idx="12"/>
          </p:nvPr>
        </p:nvSpPr>
        <p:spPr>
          <a:xfrm>
            <a:off x="9427334" y="6498903"/>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1</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36" name="正方形/長方形 35"/>
          <p:cNvSpPr/>
          <p:nvPr/>
        </p:nvSpPr>
        <p:spPr>
          <a:xfrm>
            <a:off x="200205" y="910653"/>
            <a:ext cx="9587988" cy="362343"/>
          </a:xfrm>
          <a:prstGeom prst="rect">
            <a:avLst/>
          </a:prstGeom>
        </p:spPr>
        <p:txBody>
          <a:bodyPr wrap="square">
            <a:spAutoFit/>
          </a:bodyPr>
          <a:lstStyle/>
          <a:p>
            <a:pPr>
              <a:lnSpc>
                <a:spcPts val="2500"/>
              </a:lnSpc>
              <a:spcAft>
                <a:spcPts val="600"/>
              </a:spcAft>
            </a:pPr>
            <a:r>
              <a:rPr kumimoji="1" lang="ja-JP" altLang="en-US" sz="1600" dirty="0">
                <a:latin typeface="BIZ UDPゴシック" panose="020B0400000000000000" pitchFamily="50" charset="-128"/>
                <a:ea typeface="BIZ UDPゴシック" panose="020B0400000000000000" pitchFamily="50" charset="-128"/>
              </a:rPr>
              <a:t>令和</a:t>
            </a:r>
            <a:r>
              <a:rPr kumimoji="1" lang="en-US" altLang="ja-JP" sz="1600" dirty="0">
                <a:latin typeface="BIZ UDPゴシック" panose="020B0400000000000000" pitchFamily="50" charset="-128"/>
                <a:ea typeface="BIZ UDPゴシック" panose="020B0400000000000000" pitchFamily="50" charset="-128"/>
              </a:rPr>
              <a:t>5</a:t>
            </a:r>
            <a:r>
              <a:rPr kumimoji="1" lang="ja-JP" altLang="en-US" sz="1600" dirty="0">
                <a:latin typeface="BIZ UDPゴシック" panose="020B0400000000000000" pitchFamily="50" charset="-128"/>
                <a:ea typeface="BIZ UDPゴシック" panose="020B0400000000000000" pitchFamily="50" charset="-128"/>
              </a:rPr>
              <a:t>年度以降、収支不足が発生し、令和</a:t>
            </a:r>
            <a:r>
              <a:rPr kumimoji="1" lang="en-US" altLang="ja-JP" sz="1600" dirty="0">
                <a:latin typeface="BIZ UDPゴシック" panose="020B0400000000000000" pitchFamily="50" charset="-128"/>
                <a:ea typeface="BIZ UDPゴシック" panose="020B0400000000000000" pitchFamily="50" charset="-128"/>
              </a:rPr>
              <a:t>8</a:t>
            </a:r>
            <a:r>
              <a:rPr kumimoji="1" lang="ja-JP" altLang="en-US" sz="1600" dirty="0">
                <a:latin typeface="BIZ UDPゴシック" panose="020B0400000000000000" pitchFamily="50" charset="-128"/>
                <a:ea typeface="BIZ UDPゴシック" panose="020B0400000000000000" pitchFamily="50" charset="-128"/>
              </a:rPr>
              <a:t>年度には財政調整基金が枯渇する見通し</a:t>
            </a:r>
          </a:p>
        </p:txBody>
      </p:sp>
      <p:sp>
        <p:nvSpPr>
          <p:cNvPr id="37" name="正方形/長方形 36"/>
          <p:cNvSpPr/>
          <p:nvPr/>
        </p:nvSpPr>
        <p:spPr>
          <a:xfrm>
            <a:off x="157480" y="907625"/>
            <a:ext cx="9571175" cy="433813"/>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8114B3FF-1435-4E05-9566-0164EB8850CC}"/>
              </a:ext>
            </a:extLst>
          </p:cNvPr>
          <p:cNvSpPr txBox="1"/>
          <p:nvPr/>
        </p:nvSpPr>
        <p:spPr>
          <a:xfrm>
            <a:off x="8460916" y="1406312"/>
            <a:ext cx="1018227" cy="246221"/>
          </a:xfrm>
          <a:prstGeom prst="rect">
            <a:avLst/>
          </a:prstGeom>
          <a:noFill/>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（単位：百万円）</a:t>
            </a:r>
          </a:p>
        </p:txBody>
      </p:sp>
      <p:graphicFrame>
        <p:nvGraphicFramePr>
          <p:cNvPr id="9" name="グラフ 8">
            <a:extLst>
              <a:ext uri="{FF2B5EF4-FFF2-40B4-BE49-F238E27FC236}">
                <a16:creationId xmlns:a16="http://schemas.microsoft.com/office/drawing/2014/main" id="{86E6131F-B200-4EAB-8658-626634028D38}"/>
              </a:ext>
            </a:extLst>
          </p:cNvPr>
          <p:cNvGraphicFramePr>
            <a:graphicFrameLocks/>
          </p:cNvGraphicFramePr>
          <p:nvPr>
            <p:extLst>
              <p:ext uri="{D42A27DB-BD31-4B8C-83A1-F6EECF244321}">
                <p14:modId xmlns:p14="http://schemas.microsoft.com/office/powerpoint/2010/main" val="2369609709"/>
              </p:ext>
            </p:extLst>
          </p:nvPr>
        </p:nvGraphicFramePr>
        <p:xfrm>
          <a:off x="291333" y="1445162"/>
          <a:ext cx="9288000" cy="540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6601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EB028A46-C838-43B0-A6C7-C5948FCE2462}"/>
              </a:ext>
            </a:extLst>
          </p:cNvPr>
          <p:cNvPicPr>
            <a:picLocks/>
          </p:cNvPicPr>
          <p:nvPr/>
        </p:nvPicPr>
        <p:blipFill>
          <a:blip r:embed="rId2"/>
          <a:stretch>
            <a:fillRect/>
          </a:stretch>
        </p:blipFill>
        <p:spPr>
          <a:xfrm>
            <a:off x="242268" y="2128458"/>
            <a:ext cx="9396000" cy="4477550"/>
          </a:xfrm>
          <a:prstGeom prst="rect">
            <a:avLst/>
          </a:prstGeom>
        </p:spPr>
      </p:pic>
      <p:sp>
        <p:nvSpPr>
          <p:cNvPr id="6" name="正方形/長方形 5"/>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5038559"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２．シミュレーション結果の詳細</a:t>
            </a:r>
            <a:endParaRPr kumimoji="1" lang="ja-JP" altLang="en-US" sz="2800" b="1" u="sng" dirty="0">
              <a:ln>
                <a:solidFill>
                  <a:srgbClr val="F9FEDE"/>
                </a:solidFill>
              </a:ln>
              <a:solidFill>
                <a:srgbClr val="FFF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7" name="スライド番号プレースホルダー 2">
            <a:extLst>
              <a:ext uri="{FF2B5EF4-FFF2-40B4-BE49-F238E27FC236}">
                <a16:creationId xmlns:a16="http://schemas.microsoft.com/office/drawing/2014/main" id="{8375D218-D9B2-435E-8C23-6CC5CE7920A3}"/>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2</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24763196-1332-4576-805F-2FEFBAA76AF5}"/>
              </a:ext>
            </a:extLst>
          </p:cNvPr>
          <p:cNvSpPr/>
          <p:nvPr/>
        </p:nvSpPr>
        <p:spPr>
          <a:xfrm>
            <a:off x="163779" y="831006"/>
            <a:ext cx="9577121" cy="1292516"/>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044436C9-8E52-40D6-A17B-B7C196259EE9}"/>
              </a:ext>
            </a:extLst>
          </p:cNvPr>
          <p:cNvSpPr/>
          <p:nvPr/>
        </p:nvSpPr>
        <p:spPr>
          <a:xfrm>
            <a:off x="199997" y="846246"/>
            <a:ext cx="9558540" cy="1251625"/>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400" dirty="0">
                <a:latin typeface="BIZ UDPゴシック" panose="020B0400000000000000" pitchFamily="50" charset="-128"/>
                <a:ea typeface="BIZ UDPゴシック" panose="020B0400000000000000" pitchFamily="50" charset="-128"/>
              </a:rPr>
              <a:t>●</a:t>
            </a: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人口減少に伴う税収減や建設事業費が高い水準で推移することから相当厳しい結果となった</a:t>
            </a:r>
            <a:br>
              <a:rPr kumimoji="0"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br>
            <a:r>
              <a:rPr kumimoji="0"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ただし、</a:t>
            </a: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その他特目基金（残高</a:t>
            </a:r>
            <a:r>
              <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65</a:t>
            </a: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億円）の取崩し</a:t>
            </a:r>
            <a:r>
              <a:rPr kumimoji="1" lang="ja-JP" altLang="en-US" sz="1400" dirty="0">
                <a:solidFill>
                  <a:prstClr val="black"/>
                </a:solidFill>
                <a:latin typeface="BIZ UDゴシック" panose="020B0400000000000000" pitchFamily="49" charset="-128"/>
                <a:ea typeface="BIZ UDゴシック" panose="020B0400000000000000" pitchFamily="49" charset="-128"/>
              </a:rPr>
              <a:t>を</a:t>
            </a: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見込んでいない点を踏まえる必要がある</a:t>
            </a:r>
            <a:endParaRPr lang="en-US" altLang="ja-JP" sz="1400" dirty="0">
              <a:latin typeface="BIZ UDPゴシック" panose="020B0400000000000000" pitchFamily="50" charset="-128"/>
              <a:ea typeface="BIZ UDPゴシック" panose="020B0400000000000000" pitchFamily="50" charset="-128"/>
            </a:endParaRPr>
          </a:p>
          <a:p>
            <a:pPr algn="l">
              <a:lnSpc>
                <a:spcPts val="2000"/>
              </a:lnSpc>
            </a:pPr>
            <a:r>
              <a:rPr lang="ja-JP" altLang="en-US" sz="1200" dirty="0">
                <a:latin typeface="BIZ UDPゴシック" panose="020B0400000000000000" pitchFamily="50" charset="-128"/>
                <a:ea typeface="BIZ UDPゴシック" panose="020B0400000000000000" pitchFamily="50" charset="-128"/>
              </a:rPr>
              <a:t>　 ・歳入：地方交付税は横置き、住民税は人口に連動するため、トータルで減少。ふるさと寄付は制度改正による大幅減を見込む</a:t>
            </a:r>
            <a:endParaRPr lang="en-US" altLang="ja-JP" sz="1200" dirty="0">
              <a:latin typeface="BIZ UDPゴシック" panose="020B0400000000000000" pitchFamily="50" charset="-128"/>
              <a:ea typeface="BIZ UDPゴシック" panose="020B0400000000000000" pitchFamily="50" charset="-128"/>
            </a:endParaRPr>
          </a:p>
          <a:p>
            <a:pPr algn="l">
              <a:lnSpc>
                <a:spcPts val="2000"/>
              </a:lnSpc>
            </a:pPr>
            <a:r>
              <a:rPr kumimoji="1" lang="ja-JP" altLang="en-US" sz="1200" dirty="0">
                <a:latin typeface="BIZ UDPゴシック" panose="020B0400000000000000" pitchFamily="50" charset="-128"/>
                <a:ea typeface="BIZ UDPゴシック" panose="020B0400000000000000" pitchFamily="50" charset="-128"/>
              </a:rPr>
              <a:t>   ・歳出：社会保障経費の増加や物価上昇により増加傾向。建設事業費はごみ処理施設の建設、公共施設の老朽化対応により高い水準で推移</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400" noProof="0" dirty="0">
                <a:latin typeface="BIZ UDPゴシック" panose="020B0400000000000000" pitchFamily="50" charset="-128"/>
                <a:ea typeface="BIZ UDPゴシック" panose="020B0400000000000000" pitchFamily="50" charset="-128"/>
              </a:rPr>
              <a:t>このまま推移すると、近い将来に、</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累積赤字が</a:t>
            </a:r>
            <a:r>
              <a:rPr kumimoji="1" lang="zh-TW"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早期健全化基準</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を超え、「財政健全化団体」に該当する</a:t>
            </a:r>
            <a:r>
              <a:rPr kumimoji="1" lang="ja-JP" altLang="en-US" sz="1400" dirty="0">
                <a:latin typeface="BIZ UDPゴシック" panose="020B0400000000000000" pitchFamily="50" charset="-128"/>
                <a:ea typeface="BIZ UDPゴシック" panose="020B0400000000000000" pitchFamily="50" charset="-128"/>
              </a:rPr>
              <a:t>可能性がある</a:t>
            </a: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p:txBody>
      </p:sp>
      <p:sp>
        <p:nvSpPr>
          <p:cNvPr id="10" name="テキスト ボックス 9">
            <a:extLst>
              <a:ext uri="{FF2B5EF4-FFF2-40B4-BE49-F238E27FC236}">
                <a16:creationId xmlns:a16="http://schemas.microsoft.com/office/drawing/2014/main" id="{34B8DFA6-1FB5-470C-ADE9-2770E6DEC56F}"/>
              </a:ext>
            </a:extLst>
          </p:cNvPr>
          <p:cNvSpPr txBox="1"/>
          <p:nvPr/>
        </p:nvSpPr>
        <p:spPr>
          <a:xfrm>
            <a:off x="163779" y="6606008"/>
            <a:ext cx="5319085" cy="246221"/>
          </a:xfrm>
          <a:prstGeom prst="rect">
            <a:avLst/>
          </a:prstGeom>
          <a:noFill/>
        </p:spPr>
        <p:txBody>
          <a:bodyPr wrap="none" rtlCol="0">
            <a:spAutoFit/>
          </a:bodyPr>
          <a:lstStyle/>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歳入の「繰入金」欄について、令和５年度以降は財政調整基金からの繰入れは含んでいない</a:t>
            </a:r>
          </a:p>
        </p:txBody>
      </p:sp>
    </p:spTree>
    <p:extLst>
      <p:ext uri="{BB962C8B-B14F-4D97-AF65-F5344CB8AC3E}">
        <p14:creationId xmlns:p14="http://schemas.microsoft.com/office/powerpoint/2010/main" val="316875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グラフ 20">
            <a:extLst>
              <a:ext uri="{FF2B5EF4-FFF2-40B4-BE49-F238E27FC236}">
                <a16:creationId xmlns:a16="http://schemas.microsoft.com/office/drawing/2014/main" id="{4EA34B81-64AC-4ABE-A1A7-C8F82487D902}"/>
              </a:ext>
            </a:extLst>
          </p:cNvPr>
          <p:cNvGraphicFramePr>
            <a:graphicFrameLocks/>
          </p:cNvGraphicFramePr>
          <p:nvPr>
            <p:extLst>
              <p:ext uri="{D42A27DB-BD31-4B8C-83A1-F6EECF244321}">
                <p14:modId xmlns:p14="http://schemas.microsoft.com/office/powerpoint/2010/main" val="3759940323"/>
              </p:ext>
            </p:extLst>
          </p:nvPr>
        </p:nvGraphicFramePr>
        <p:xfrm>
          <a:off x="171271" y="2424566"/>
          <a:ext cx="9569629" cy="4280559"/>
        </p:xfrm>
        <a:graphic>
          <a:graphicData uri="http://schemas.openxmlformats.org/drawingml/2006/chart">
            <c:chart xmlns:c="http://schemas.openxmlformats.org/drawingml/2006/chart" xmlns:r="http://schemas.openxmlformats.org/officeDocument/2006/relationships" r:id="rId2"/>
          </a:graphicData>
        </a:graphic>
      </p:graphicFrame>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222052" y="908592"/>
            <a:ext cx="9647932" cy="1528624"/>
          </a:xfrm>
          <a:prstGeom prst="rect">
            <a:avLst/>
          </a:prstGeom>
        </p:spPr>
        <p:txBody>
          <a:bodyPr wrap="square">
            <a:spAutoFit/>
          </a:bodyPr>
          <a:lstStyle/>
          <a:p>
            <a:pPr>
              <a:lnSpc>
                <a:spcPts val="2800"/>
              </a:lnSpc>
            </a:pPr>
            <a:r>
              <a:rPr kumimoji="1" lang="ja-JP" altLang="en-US" sz="1600" dirty="0">
                <a:latin typeface="BIZ UDPゴシック" panose="020B0400000000000000" pitchFamily="50" charset="-128"/>
                <a:ea typeface="BIZ UDPゴシック" panose="020B0400000000000000" pitchFamily="50" charset="-128"/>
              </a:rPr>
              <a:t>●普通建設事業費の推計値は新ごみ処理施設の建設費（約</a:t>
            </a:r>
            <a:r>
              <a:rPr kumimoji="1" lang="en-US" altLang="ja-JP" sz="1600" dirty="0">
                <a:latin typeface="BIZ UDPゴシック" panose="020B0400000000000000" pitchFamily="50" charset="-128"/>
                <a:ea typeface="BIZ UDPゴシック" panose="020B0400000000000000" pitchFamily="50" charset="-128"/>
              </a:rPr>
              <a:t>60</a:t>
            </a:r>
            <a:r>
              <a:rPr kumimoji="1" lang="ja-JP" altLang="en-US" sz="1600" dirty="0">
                <a:latin typeface="BIZ UDPゴシック" panose="020B0400000000000000" pitchFamily="50" charset="-128"/>
                <a:ea typeface="BIZ UDPゴシック" panose="020B0400000000000000" pitchFamily="50" charset="-128"/>
              </a:rPr>
              <a:t>億円）の影響で公共施設等総合管理計画の</a:t>
            </a:r>
            <a:endParaRPr kumimoji="1" lang="en-US" altLang="ja-JP" sz="1600" dirty="0">
              <a:latin typeface="BIZ UDPゴシック" panose="020B0400000000000000" pitchFamily="50" charset="-128"/>
              <a:ea typeface="BIZ UDPゴシック" panose="020B0400000000000000" pitchFamily="50" charset="-128"/>
            </a:endParaRPr>
          </a:p>
          <a:p>
            <a:pPr>
              <a:lnSpc>
                <a:spcPts val="2800"/>
              </a:lnSpc>
            </a:pPr>
            <a:r>
              <a:rPr kumimoji="1" lang="ja-JP" altLang="en-US" sz="1600" dirty="0">
                <a:latin typeface="BIZ UDPゴシック" panose="020B0400000000000000" pitchFamily="50" charset="-128"/>
                <a:ea typeface="BIZ UDPゴシック" panose="020B0400000000000000" pitchFamily="50" charset="-128"/>
              </a:rPr>
              <a:t>　 経費見込みを若干上回り、収支不足の大きな要因となっている</a:t>
            </a:r>
          </a:p>
          <a:p>
            <a:pPr>
              <a:lnSpc>
                <a:spcPts val="2800"/>
              </a:lnSpc>
            </a:pPr>
            <a:r>
              <a:rPr kumimoji="1" lang="ja-JP" altLang="en-US" sz="1600" dirty="0">
                <a:latin typeface="BIZ UDPゴシック" panose="020B0400000000000000" pitchFamily="50" charset="-128"/>
                <a:ea typeface="BIZ UDPゴシック" panose="020B0400000000000000" pitchFamily="50" charset="-128"/>
              </a:rPr>
              <a:t>●一方で、</a:t>
            </a:r>
            <a:r>
              <a:rPr kumimoji="1" lang="en-US" altLang="ja-JP" sz="1600" dirty="0">
                <a:latin typeface="BIZ UDPゴシック" panose="020B0400000000000000" pitchFamily="50" charset="-128"/>
                <a:ea typeface="BIZ UDPゴシック" panose="020B0400000000000000" pitchFamily="50" charset="-128"/>
              </a:rPr>
              <a:t>60</a:t>
            </a:r>
            <a:r>
              <a:rPr kumimoji="1" lang="ja-JP" altLang="en-US" sz="1600" dirty="0">
                <a:latin typeface="BIZ UDPゴシック" panose="020B0400000000000000" pitchFamily="50" charset="-128"/>
                <a:ea typeface="BIZ UDPゴシック" panose="020B0400000000000000" pitchFamily="50" charset="-128"/>
              </a:rPr>
              <a:t>億円を超える基金や有利な地方債の活用により、実際の収支不足額の縮減も期待できる</a:t>
            </a:r>
            <a:endParaRPr kumimoji="1" lang="en-US" altLang="ja-JP" sz="1600" dirty="0">
              <a:latin typeface="BIZ UDPゴシック" panose="020B0400000000000000" pitchFamily="50" charset="-128"/>
              <a:ea typeface="BIZ UDPゴシック" panose="020B0400000000000000" pitchFamily="50" charset="-128"/>
            </a:endParaRPr>
          </a:p>
          <a:p>
            <a:pPr>
              <a:lnSpc>
                <a:spcPts val="2800"/>
              </a:lnSpc>
            </a:pPr>
            <a:r>
              <a:rPr kumimoji="1" lang="ja-JP" altLang="en-US" sz="1600" dirty="0">
                <a:latin typeface="BIZ UDPゴシック" panose="020B0400000000000000" pitchFamily="50" charset="-128"/>
                <a:ea typeface="BIZ UDPゴシック" panose="020B0400000000000000" pitchFamily="50" charset="-128"/>
              </a:rPr>
              <a:t>●なお、総合管理計画の平均額を用いても、差額が小さいため収支不足等の推計結果は大きく変わらない</a:t>
            </a:r>
          </a:p>
        </p:txBody>
      </p:sp>
      <p:sp>
        <p:nvSpPr>
          <p:cNvPr id="17" name="正方形/長方形 16"/>
          <p:cNvSpPr/>
          <p:nvPr/>
        </p:nvSpPr>
        <p:spPr>
          <a:xfrm>
            <a:off x="171271" y="904056"/>
            <a:ext cx="9569629" cy="1520510"/>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スライド番号プレースホルダー 2"/>
          <p:cNvSpPr>
            <a:spLocks noGrp="1"/>
          </p:cNvSpPr>
          <p:nvPr>
            <p:ph type="sldNum" sz="quarter" idx="12"/>
          </p:nvPr>
        </p:nvSpPr>
        <p:spPr>
          <a:xfrm>
            <a:off x="9427334" y="649095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3</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C4C6929F-A7F1-4BF3-BF16-46F5C41AB640}"/>
              </a:ext>
            </a:extLst>
          </p:cNvPr>
          <p:cNvSpPr txBox="1"/>
          <p:nvPr/>
        </p:nvSpPr>
        <p:spPr>
          <a:xfrm>
            <a:off x="0" y="48549"/>
            <a:ext cx="8938665" cy="523220"/>
          </a:xfrm>
          <a:prstGeom prst="rect">
            <a:avLst/>
          </a:prstGeom>
          <a:noFill/>
        </p:spPr>
        <p:txBody>
          <a:bodyPr wrap="none" rtlCol="0">
            <a:spAutoFit/>
          </a:bodyPr>
          <a:lstStyle/>
          <a:p>
            <a:pPr lvl="0"/>
            <a:r>
              <a:rPr kumimoji="1" lang="en-US" altLang="ja-JP"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3</a:t>
            </a:r>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．課題① 公共施設マネジメント </a:t>
            </a:r>
            <a:r>
              <a:rPr kumimoji="1" lang="ja-JP" altLang="en-US" sz="20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～普通建設事業費の分析より～</a:t>
            </a:r>
            <a:endParaRPr kumimoji="1" lang="ja-JP" altLang="en-US" u="sng" dirty="0">
              <a:ln>
                <a:solidFill>
                  <a:srgbClr val="F9FEDE"/>
                </a:solidFill>
              </a:ln>
              <a:solidFill>
                <a:srgbClr val="FFFF00"/>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CB0786A8-E8AB-4C78-9A6E-FD6C0353503F}"/>
              </a:ext>
            </a:extLst>
          </p:cNvPr>
          <p:cNvSpPr txBox="1"/>
          <p:nvPr/>
        </p:nvSpPr>
        <p:spPr>
          <a:xfrm>
            <a:off x="25059" y="4448154"/>
            <a:ext cx="3492000" cy="276999"/>
          </a:xfrm>
          <a:prstGeom prst="rect">
            <a:avLst/>
          </a:prstGeom>
          <a:solidFill>
            <a:schemeClr val="bg1">
              <a:alpha val="70000"/>
            </a:schemeClr>
          </a:solid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現在の規模・スペックで単純更新した場合の費用</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18" name="テキスト ボックス 17">
            <a:extLst>
              <a:ext uri="{FF2B5EF4-FFF2-40B4-BE49-F238E27FC236}">
                <a16:creationId xmlns:a16="http://schemas.microsoft.com/office/drawing/2014/main" id="{2953C39E-01BA-4E37-B39D-C0F3B1812BA4}"/>
              </a:ext>
            </a:extLst>
          </p:cNvPr>
          <p:cNvSpPr txBox="1"/>
          <p:nvPr/>
        </p:nvSpPr>
        <p:spPr>
          <a:xfrm>
            <a:off x="7114507" y="3920218"/>
            <a:ext cx="2597638" cy="276999"/>
          </a:xfrm>
          <a:prstGeom prst="rect">
            <a:avLst/>
          </a:prstGeom>
          <a:no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団体の事業計画に基づく推計値</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CEBE7E8A-A37D-4CA4-83B2-E550BF05BD49}"/>
              </a:ext>
            </a:extLst>
          </p:cNvPr>
          <p:cNvSpPr txBox="1"/>
          <p:nvPr/>
        </p:nvSpPr>
        <p:spPr>
          <a:xfrm>
            <a:off x="3585639" y="4427301"/>
            <a:ext cx="1877437" cy="369332"/>
          </a:xfrm>
          <a:prstGeom prst="rect">
            <a:avLst/>
          </a:prstGeom>
          <a:solidFill>
            <a:schemeClr val="bg1">
              <a:alpha val="70000"/>
            </a:schemeClr>
          </a:solid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年平均</a:t>
            </a:r>
            <a:r>
              <a:rPr kumimoji="1" lang="en-US" altLang="ja-JP" dirty="0">
                <a:latin typeface="BIZ UDPゴシック" panose="020B0400000000000000" pitchFamily="50" charset="-128"/>
                <a:ea typeface="BIZ UDPゴシック" panose="020B0400000000000000" pitchFamily="50" charset="-128"/>
              </a:rPr>
              <a:t>14.1</a:t>
            </a:r>
            <a:r>
              <a:rPr kumimoji="1" lang="ja-JP" altLang="en-US" dirty="0">
                <a:latin typeface="BIZ UDPゴシック" panose="020B0400000000000000" pitchFamily="50" charset="-128"/>
                <a:ea typeface="BIZ UDPゴシック" panose="020B0400000000000000" pitchFamily="50" charset="-128"/>
              </a:rPr>
              <a:t>億円</a:t>
            </a:r>
          </a:p>
        </p:txBody>
      </p:sp>
      <p:sp>
        <p:nvSpPr>
          <p:cNvPr id="22" name="テキスト ボックス 21">
            <a:extLst>
              <a:ext uri="{FF2B5EF4-FFF2-40B4-BE49-F238E27FC236}">
                <a16:creationId xmlns:a16="http://schemas.microsoft.com/office/drawing/2014/main" id="{4B1BD91F-13C9-4EEB-A85B-C20BF62B3D08}"/>
              </a:ext>
            </a:extLst>
          </p:cNvPr>
          <p:cNvSpPr txBox="1"/>
          <p:nvPr/>
        </p:nvSpPr>
        <p:spPr>
          <a:xfrm>
            <a:off x="5467718" y="3887097"/>
            <a:ext cx="1906291"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年平均</a:t>
            </a:r>
            <a:r>
              <a:rPr kumimoji="1" lang="en-US" altLang="ja-JP" dirty="0">
                <a:latin typeface="BIZ UDPゴシック" panose="020B0400000000000000" pitchFamily="50" charset="-128"/>
                <a:ea typeface="BIZ UDPゴシック" panose="020B0400000000000000" pitchFamily="50" charset="-128"/>
              </a:rPr>
              <a:t>15.8</a:t>
            </a:r>
            <a:r>
              <a:rPr kumimoji="1" lang="ja-JP" altLang="en-US" dirty="0">
                <a:latin typeface="BIZ UDPゴシック" panose="020B0400000000000000" pitchFamily="50" charset="-128"/>
                <a:ea typeface="BIZ UDPゴシック" panose="020B0400000000000000" pitchFamily="50" charset="-128"/>
              </a:rPr>
              <a:t>億円</a:t>
            </a:r>
          </a:p>
        </p:txBody>
      </p:sp>
      <p:sp>
        <p:nvSpPr>
          <p:cNvPr id="20" name="テキスト ボックス 19">
            <a:extLst>
              <a:ext uri="{FF2B5EF4-FFF2-40B4-BE49-F238E27FC236}">
                <a16:creationId xmlns:a16="http://schemas.microsoft.com/office/drawing/2014/main" id="{BE04F16D-5244-43B0-838C-876D72E04271}"/>
              </a:ext>
            </a:extLst>
          </p:cNvPr>
          <p:cNvSpPr txBox="1"/>
          <p:nvPr/>
        </p:nvSpPr>
        <p:spPr>
          <a:xfrm>
            <a:off x="5605729" y="3984689"/>
            <a:ext cx="184731" cy="338554"/>
          </a:xfrm>
          <a:prstGeom prst="rect">
            <a:avLst/>
          </a:prstGeom>
          <a:noFill/>
        </p:spPr>
        <p:txBody>
          <a:bodyPr wrap="none" rtlCol="0">
            <a:spAutoFit/>
          </a:bodyPr>
          <a:lstStyle/>
          <a:p>
            <a:endParaRPr kumimoji="1" lang="ja-JP" altLang="en-US" sz="1600" dirty="0">
              <a:latin typeface="HGP創英角ﾎﾟｯﾌﾟ体" panose="040B0A00000000000000" pitchFamily="50" charset="-128"/>
              <a:ea typeface="HGP創英角ﾎﾟｯﾌﾟ体" panose="040B0A00000000000000" pitchFamily="50" charset="-128"/>
            </a:endParaRPr>
          </a:p>
        </p:txBody>
      </p:sp>
      <p:sp>
        <p:nvSpPr>
          <p:cNvPr id="3" name="矢印: 上下 2">
            <a:extLst>
              <a:ext uri="{FF2B5EF4-FFF2-40B4-BE49-F238E27FC236}">
                <a16:creationId xmlns:a16="http://schemas.microsoft.com/office/drawing/2014/main" id="{D545ED31-F40D-4EDE-936D-EB79D08D96A5}"/>
              </a:ext>
            </a:extLst>
          </p:cNvPr>
          <p:cNvSpPr/>
          <p:nvPr/>
        </p:nvSpPr>
        <p:spPr>
          <a:xfrm rot="2591329">
            <a:off x="5294373" y="4081905"/>
            <a:ext cx="213950" cy="369332"/>
          </a:xfrm>
          <a:prstGeom prst="upDown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93B564CC-1FF9-441D-9E5B-83CC9F39958A}"/>
              </a:ext>
            </a:extLst>
          </p:cNvPr>
          <p:cNvSpPr txBox="1"/>
          <p:nvPr/>
        </p:nvSpPr>
        <p:spPr>
          <a:xfrm>
            <a:off x="6318025" y="3375647"/>
            <a:ext cx="2914580" cy="461665"/>
          </a:xfrm>
          <a:prstGeom prst="rect">
            <a:avLst/>
          </a:prstGeom>
          <a:noFill/>
        </p:spPr>
        <p:txBody>
          <a:bodyPr wrap="none" rtlCol="0">
            <a:spAutoFit/>
          </a:bodyPr>
          <a:lstStyle/>
          <a:p>
            <a:r>
              <a:rPr kumimoji="1" lang="ja-JP" altLang="en-US" sz="1200" dirty="0">
                <a:latin typeface="HGP創英角ﾎﾟｯﾌﾟ体" panose="040B0A00000000000000" pitchFamily="50" charset="-128"/>
                <a:ea typeface="HGP創英角ﾎﾟｯﾌﾟ体" panose="040B0A00000000000000" pitchFamily="50" charset="-128"/>
              </a:rPr>
              <a:t>期中に大規模事業が控えていることから、</a:t>
            </a:r>
            <a:endParaRPr kumimoji="1" lang="en-US" altLang="ja-JP" sz="1200" dirty="0">
              <a:latin typeface="HGP創英角ﾎﾟｯﾌﾟ体" panose="040B0A00000000000000" pitchFamily="50" charset="-128"/>
              <a:ea typeface="HGP創英角ﾎﾟｯﾌﾟ体" panose="040B0A00000000000000" pitchFamily="50" charset="-128"/>
            </a:endParaRPr>
          </a:p>
          <a:p>
            <a:r>
              <a:rPr kumimoji="1" lang="ja-JP" altLang="en-US" sz="1200" dirty="0">
                <a:latin typeface="HGP創英角ﾎﾟｯﾌﾟ体" panose="040B0A00000000000000" pitchFamily="50" charset="-128"/>
                <a:ea typeface="HGP創英角ﾎﾟｯﾌﾟ体" panose="040B0A00000000000000" pitchFamily="50" charset="-128"/>
              </a:rPr>
              <a:t>総合管理計画の数値より過大となっている</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814655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グラフ 26">
            <a:extLst>
              <a:ext uri="{FF2B5EF4-FFF2-40B4-BE49-F238E27FC236}">
                <a16:creationId xmlns:a16="http://schemas.microsoft.com/office/drawing/2014/main" id="{C7CA9559-8302-4276-9908-E88DF38C4A5F}"/>
              </a:ext>
            </a:extLst>
          </p:cNvPr>
          <p:cNvGraphicFramePr>
            <a:graphicFrameLocks/>
          </p:cNvGraphicFramePr>
          <p:nvPr>
            <p:extLst>
              <p:ext uri="{D42A27DB-BD31-4B8C-83A1-F6EECF244321}">
                <p14:modId xmlns:p14="http://schemas.microsoft.com/office/powerpoint/2010/main" val="2264873061"/>
              </p:ext>
            </p:extLst>
          </p:nvPr>
        </p:nvGraphicFramePr>
        <p:xfrm>
          <a:off x="4967036" y="2492375"/>
          <a:ext cx="4773864" cy="39090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グラフ 20">
            <a:extLst>
              <a:ext uri="{FF2B5EF4-FFF2-40B4-BE49-F238E27FC236}">
                <a16:creationId xmlns:a16="http://schemas.microsoft.com/office/drawing/2014/main" id="{33F8F806-7534-4E84-916F-9253C177567F}"/>
              </a:ext>
            </a:extLst>
          </p:cNvPr>
          <p:cNvGraphicFramePr>
            <a:graphicFrameLocks/>
          </p:cNvGraphicFramePr>
          <p:nvPr>
            <p:extLst>
              <p:ext uri="{D42A27DB-BD31-4B8C-83A1-F6EECF244321}">
                <p14:modId xmlns:p14="http://schemas.microsoft.com/office/powerpoint/2010/main" val="827262075"/>
              </p:ext>
            </p:extLst>
          </p:nvPr>
        </p:nvGraphicFramePr>
        <p:xfrm>
          <a:off x="165100" y="2492375"/>
          <a:ext cx="4781730" cy="4321175"/>
        </p:xfrm>
        <a:graphic>
          <a:graphicData uri="http://schemas.openxmlformats.org/drawingml/2006/chart">
            <c:chart xmlns:c="http://schemas.openxmlformats.org/drawingml/2006/chart" xmlns:r="http://schemas.openxmlformats.org/officeDocument/2006/relationships" r:id="rId3"/>
          </a:graphicData>
        </a:graphic>
      </p:graphicFrame>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165100" y="915679"/>
            <a:ext cx="9575800" cy="1109343"/>
          </a:xfrm>
          <a:prstGeom prst="rect">
            <a:avLst/>
          </a:prstGeom>
        </p:spPr>
        <p:txBody>
          <a:bodyPr wrap="square">
            <a:spAutoFit/>
          </a:bodyPr>
          <a:lstStyle/>
          <a:p>
            <a:pPr marL="0" marR="0" lvl="0" indent="0" algn="l" defTabSz="457200" rtl="0" eaLnBrk="1" fontAlgn="auto" latinLnBrk="0" hangingPunct="1">
              <a:lnSpc>
                <a:spcPts val="2800"/>
              </a:lnSpc>
              <a:spcBef>
                <a:spcPts val="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●人口減少に伴い、住民一人当たりの歳出は、歳入に比して徐々に拡大する見通し</a:t>
            </a:r>
          </a:p>
          <a:p>
            <a:pPr marL="0" marR="0" lvl="0" indent="0" algn="l" defTabSz="457200" rtl="0" eaLnBrk="1" fontAlgn="auto" latinLnBrk="0" hangingPunct="1">
              <a:lnSpc>
                <a:spcPts val="2800"/>
              </a:lnSpc>
              <a:spcBef>
                <a:spcPts val="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●歳出のうち、行財政運営の効率性と関係性の高い「人件費・物件費」だけを見ると、全国町村の水準は</a:t>
            </a:r>
          </a:p>
          <a:p>
            <a:pPr marL="0" marR="0" lvl="0" indent="0" algn="l" defTabSz="457200" rtl="0" eaLnBrk="1" fontAlgn="auto" latinLnBrk="0" hangingPunct="1">
              <a:lnSpc>
                <a:spcPts val="2800"/>
              </a:lnSpc>
              <a:spcBef>
                <a:spcPts val="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　大きく下回っているが、今後は上昇が見込まれる</a:t>
            </a:r>
          </a:p>
        </p:txBody>
      </p:sp>
      <p:sp>
        <p:nvSpPr>
          <p:cNvPr id="17" name="正方形/長方形 16"/>
          <p:cNvSpPr/>
          <p:nvPr/>
        </p:nvSpPr>
        <p:spPr>
          <a:xfrm>
            <a:off x="171271" y="905892"/>
            <a:ext cx="9569629" cy="1195918"/>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スライド番号プレースホルダー 2"/>
          <p:cNvSpPr>
            <a:spLocks noGrp="1"/>
          </p:cNvSpPr>
          <p:nvPr>
            <p:ph type="sldNum" sz="quarter" idx="12"/>
          </p:nvPr>
        </p:nvSpPr>
        <p:spPr>
          <a:xfrm>
            <a:off x="9427334" y="649095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4</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C4C6929F-A7F1-4BF3-BF16-46F5C41AB640}"/>
              </a:ext>
            </a:extLst>
          </p:cNvPr>
          <p:cNvSpPr txBox="1"/>
          <p:nvPr/>
        </p:nvSpPr>
        <p:spPr>
          <a:xfrm>
            <a:off x="0" y="48549"/>
            <a:ext cx="10041531" cy="523220"/>
          </a:xfrm>
          <a:prstGeom prst="rect">
            <a:avLst/>
          </a:prstGeom>
          <a:noFill/>
        </p:spPr>
        <p:txBody>
          <a:bodyPr wrap="none" rtlCol="0">
            <a:spAutoFit/>
          </a:bodyPr>
          <a:lstStyle/>
          <a:p>
            <a:pPr lvl="0"/>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４．課題② 行財政運営の効率化　</a:t>
            </a:r>
            <a:r>
              <a:rPr kumimoji="1" lang="ja-JP" altLang="en-US" sz="20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～住民一人当たりコストから見える傾向～</a:t>
            </a:r>
            <a:endParaRPr kumimoji="1" lang="ja-JP" altLang="en-US" u="sng" dirty="0">
              <a:ln>
                <a:solidFill>
                  <a:srgbClr val="F9FEDE"/>
                </a:solidFill>
              </a:ln>
              <a:solidFill>
                <a:srgbClr val="FFFF00"/>
              </a:solidFill>
              <a:latin typeface="BIZ UDPゴシック" panose="020B0400000000000000" pitchFamily="50" charset="-128"/>
              <a:ea typeface="BIZ UDPゴシック" panose="020B0400000000000000" pitchFamily="50" charset="-128"/>
            </a:endParaRPr>
          </a:p>
        </p:txBody>
      </p:sp>
      <p:sp>
        <p:nvSpPr>
          <p:cNvPr id="20" name="テキスト ボックス 1">
            <a:extLst>
              <a:ext uri="{FF2B5EF4-FFF2-40B4-BE49-F238E27FC236}">
                <a16:creationId xmlns:a16="http://schemas.microsoft.com/office/drawing/2014/main" id="{33731662-41A2-40A1-8036-1D30B5615E70}"/>
              </a:ext>
            </a:extLst>
          </p:cNvPr>
          <p:cNvSpPr txBox="1"/>
          <p:nvPr/>
        </p:nvSpPr>
        <p:spPr>
          <a:xfrm>
            <a:off x="8956848" y="4688283"/>
            <a:ext cx="619080"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0000CC"/>
                </a:solidFill>
                <a:latin typeface="BIZ UDPゴシック" panose="020B0400000000000000" pitchFamily="50" charset="-128"/>
                <a:ea typeface="BIZ UDPゴシック" panose="020B0400000000000000" pitchFamily="50" charset="-128"/>
              </a:rPr>
              <a:t>16</a:t>
            </a:r>
            <a:r>
              <a:rPr kumimoji="1" lang="ja-JP" altLang="en-US" sz="1000" dirty="0">
                <a:solidFill>
                  <a:srgbClr val="0000CC"/>
                </a:solidFill>
                <a:latin typeface="BIZ UDPゴシック" panose="020B0400000000000000" pitchFamily="50" charset="-128"/>
                <a:ea typeface="BIZ UDPゴシック" panose="020B0400000000000000" pitchFamily="50" charset="-128"/>
              </a:rPr>
              <a:t>万円</a:t>
            </a:r>
          </a:p>
        </p:txBody>
      </p:sp>
      <p:sp>
        <p:nvSpPr>
          <p:cNvPr id="2" name="テキスト ボックス 1">
            <a:extLst>
              <a:ext uri="{FF2B5EF4-FFF2-40B4-BE49-F238E27FC236}">
                <a16:creationId xmlns:a16="http://schemas.microsoft.com/office/drawing/2014/main" id="{3F408D8E-5A47-410C-A764-7971EF4C2E57}"/>
              </a:ext>
            </a:extLst>
          </p:cNvPr>
          <p:cNvSpPr txBox="1"/>
          <p:nvPr/>
        </p:nvSpPr>
        <p:spPr>
          <a:xfrm>
            <a:off x="4953000" y="6261562"/>
            <a:ext cx="4787900" cy="507831"/>
          </a:xfrm>
          <a:prstGeom prst="rect">
            <a:avLst/>
          </a:prstGeom>
          <a:noFill/>
        </p:spPr>
        <p:txBody>
          <a:bodyPr wrap="square" rtlCol="0">
            <a:spAutoFit/>
          </a:bodyPr>
          <a:lstStyle/>
          <a:p>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各全国平均値は、推計が困難なことから、令和４年度決算額及び令和５年１月１日時点</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の住基人口により算出したものを横置きとしている。人口</a:t>
            </a:r>
            <a:r>
              <a:rPr kumimoji="1" lang="en-US" altLang="ja-JP" sz="900" dirty="0">
                <a:latin typeface="BIZ UDPゴシック" panose="020B0400000000000000" pitchFamily="50" charset="-128"/>
                <a:ea typeface="BIZ UDPゴシック" panose="020B0400000000000000" pitchFamily="50" charset="-128"/>
              </a:rPr>
              <a:t>15</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20</a:t>
            </a:r>
            <a:r>
              <a:rPr kumimoji="1" lang="ja-JP" altLang="en-US" sz="900" dirty="0">
                <a:latin typeface="BIZ UDPゴシック" panose="020B0400000000000000" pitchFamily="50" charset="-128"/>
                <a:ea typeface="BIZ UDPゴシック" panose="020B0400000000000000" pitchFamily="50" charset="-128"/>
              </a:rPr>
              <a:t>万人都市は財政状況</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資料集の区分</a:t>
            </a:r>
            <a:r>
              <a:rPr kumimoji="1" lang="en-US" altLang="ja-JP" sz="900" dirty="0">
                <a:latin typeface="BIZ UDPゴシック" panose="020B0400000000000000" pitchFamily="50" charset="-128"/>
                <a:ea typeface="BIZ UDPゴシック" panose="020B0400000000000000" pitchFamily="50" charset="-128"/>
              </a:rPr>
              <a:t>Ⅳ</a:t>
            </a:r>
            <a:r>
              <a:rPr kumimoji="1" lang="ja-JP" altLang="en-US" sz="900" dirty="0">
                <a:latin typeface="BIZ UDPゴシック" panose="020B0400000000000000" pitchFamily="50" charset="-128"/>
                <a:ea typeface="BIZ UDPゴシック" panose="020B0400000000000000" pitchFamily="50" charset="-128"/>
              </a:rPr>
              <a:t>より抽出。</a:t>
            </a:r>
          </a:p>
        </p:txBody>
      </p:sp>
      <p:sp>
        <p:nvSpPr>
          <p:cNvPr id="40" name="テキスト ボックス 1">
            <a:extLst>
              <a:ext uri="{FF2B5EF4-FFF2-40B4-BE49-F238E27FC236}">
                <a16:creationId xmlns:a16="http://schemas.microsoft.com/office/drawing/2014/main" id="{3E6A69E3-6E44-41AA-817C-BCAD821AC270}"/>
              </a:ext>
            </a:extLst>
          </p:cNvPr>
          <p:cNvSpPr txBox="1"/>
          <p:nvPr/>
        </p:nvSpPr>
        <p:spPr>
          <a:xfrm>
            <a:off x="8793285" y="3187409"/>
            <a:ext cx="636713"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latin typeface="BIZ UDPゴシック" panose="020B0400000000000000" pitchFamily="50" charset="-128"/>
                <a:ea typeface="BIZ UDPゴシック" panose="020B0400000000000000" pitchFamily="50" charset="-128"/>
              </a:rPr>
              <a:t>22</a:t>
            </a:r>
            <a:r>
              <a:rPr kumimoji="1" lang="ja-JP" altLang="en-US" sz="1000" dirty="0">
                <a:latin typeface="BIZ UDPゴシック" panose="020B0400000000000000" pitchFamily="50" charset="-128"/>
                <a:ea typeface="BIZ UDPゴシック" panose="020B0400000000000000" pitchFamily="50" charset="-128"/>
              </a:rPr>
              <a:t>万円</a:t>
            </a:r>
          </a:p>
        </p:txBody>
      </p:sp>
      <p:sp>
        <p:nvSpPr>
          <p:cNvPr id="41" name="テキスト ボックス 1">
            <a:extLst>
              <a:ext uri="{FF2B5EF4-FFF2-40B4-BE49-F238E27FC236}">
                <a16:creationId xmlns:a16="http://schemas.microsoft.com/office/drawing/2014/main" id="{430072F0-457F-4747-BA21-A9B0F4C692BE}"/>
              </a:ext>
            </a:extLst>
          </p:cNvPr>
          <p:cNvSpPr txBox="1"/>
          <p:nvPr/>
        </p:nvSpPr>
        <p:spPr>
          <a:xfrm>
            <a:off x="4182055" y="4688282"/>
            <a:ext cx="636713"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990000"/>
                </a:solidFill>
                <a:latin typeface="BIZ UDPゴシック" panose="020B0400000000000000" pitchFamily="50" charset="-128"/>
                <a:ea typeface="BIZ UDPゴシック" panose="020B0400000000000000" pitchFamily="50" charset="-128"/>
              </a:rPr>
              <a:t>40</a:t>
            </a:r>
            <a:r>
              <a:rPr kumimoji="1" lang="ja-JP" altLang="en-US" sz="1000" dirty="0">
                <a:solidFill>
                  <a:srgbClr val="990000"/>
                </a:solidFill>
                <a:latin typeface="BIZ UDPゴシック" panose="020B0400000000000000" pitchFamily="50" charset="-128"/>
                <a:ea typeface="BIZ UDPゴシック" panose="020B0400000000000000" pitchFamily="50" charset="-128"/>
              </a:rPr>
              <a:t>万円</a:t>
            </a:r>
          </a:p>
        </p:txBody>
      </p:sp>
      <p:sp>
        <p:nvSpPr>
          <p:cNvPr id="42" name="テキスト ボックス 1">
            <a:extLst>
              <a:ext uri="{FF2B5EF4-FFF2-40B4-BE49-F238E27FC236}">
                <a16:creationId xmlns:a16="http://schemas.microsoft.com/office/drawing/2014/main" id="{E45F4491-2435-48BB-957F-1CB57A58CCA7}"/>
              </a:ext>
            </a:extLst>
          </p:cNvPr>
          <p:cNvSpPr txBox="1"/>
          <p:nvPr/>
        </p:nvSpPr>
        <p:spPr>
          <a:xfrm>
            <a:off x="5169604" y="5453253"/>
            <a:ext cx="619080"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0000CC"/>
                </a:solidFill>
                <a:latin typeface="BIZ UDPゴシック" panose="020B0400000000000000" pitchFamily="50" charset="-128"/>
                <a:ea typeface="BIZ UDPゴシック" panose="020B0400000000000000" pitchFamily="50" charset="-128"/>
              </a:rPr>
              <a:t>13</a:t>
            </a:r>
            <a:r>
              <a:rPr kumimoji="1" lang="ja-JP" altLang="en-US" sz="1000" dirty="0">
                <a:solidFill>
                  <a:srgbClr val="0000CC"/>
                </a:solidFill>
                <a:latin typeface="BIZ UDPゴシック" panose="020B0400000000000000" pitchFamily="50" charset="-128"/>
                <a:ea typeface="BIZ UDPゴシック" panose="020B0400000000000000" pitchFamily="50" charset="-128"/>
              </a:rPr>
              <a:t>万円</a:t>
            </a:r>
          </a:p>
        </p:txBody>
      </p:sp>
      <p:sp>
        <p:nvSpPr>
          <p:cNvPr id="43" name="テキスト ボックス 1">
            <a:extLst>
              <a:ext uri="{FF2B5EF4-FFF2-40B4-BE49-F238E27FC236}">
                <a16:creationId xmlns:a16="http://schemas.microsoft.com/office/drawing/2014/main" id="{A745AD80-33C0-4E62-B63A-533C0D46B2FF}"/>
              </a:ext>
            </a:extLst>
          </p:cNvPr>
          <p:cNvSpPr txBox="1"/>
          <p:nvPr/>
        </p:nvSpPr>
        <p:spPr>
          <a:xfrm>
            <a:off x="8808254" y="5747886"/>
            <a:ext cx="619080"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latin typeface="BIZ UDPゴシック" panose="020B0400000000000000" pitchFamily="50" charset="-128"/>
                <a:ea typeface="BIZ UDPゴシック" panose="020B0400000000000000" pitchFamily="50" charset="-128"/>
              </a:rPr>
              <a:t>13</a:t>
            </a:r>
            <a:r>
              <a:rPr kumimoji="1" lang="ja-JP" altLang="en-US" sz="1000" dirty="0">
                <a:latin typeface="BIZ UDPゴシック" panose="020B0400000000000000" pitchFamily="50" charset="-128"/>
                <a:ea typeface="BIZ UDPゴシック" panose="020B0400000000000000" pitchFamily="50" charset="-128"/>
              </a:rPr>
              <a:t>万円</a:t>
            </a:r>
          </a:p>
        </p:txBody>
      </p:sp>
      <p:sp>
        <p:nvSpPr>
          <p:cNvPr id="44" name="テキスト ボックス 1">
            <a:extLst>
              <a:ext uri="{FF2B5EF4-FFF2-40B4-BE49-F238E27FC236}">
                <a16:creationId xmlns:a16="http://schemas.microsoft.com/office/drawing/2014/main" id="{8B9A36A5-0C32-4D78-A7B6-AAC40A3D811A}"/>
              </a:ext>
            </a:extLst>
          </p:cNvPr>
          <p:cNvSpPr txBox="1"/>
          <p:nvPr/>
        </p:nvSpPr>
        <p:spPr>
          <a:xfrm>
            <a:off x="259194" y="4529851"/>
            <a:ext cx="726481" cy="24622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0000CC"/>
                </a:solidFill>
                <a:latin typeface="BIZ UDPゴシック" panose="020B0400000000000000" pitchFamily="50" charset="-128"/>
                <a:ea typeface="BIZ UDPゴシック" panose="020B0400000000000000" pitchFamily="50" charset="-128"/>
              </a:rPr>
              <a:t>40</a:t>
            </a:r>
            <a:r>
              <a:rPr kumimoji="1" lang="ja-JP" altLang="en-US" sz="1000" dirty="0">
                <a:solidFill>
                  <a:srgbClr val="0000CC"/>
                </a:solidFill>
                <a:latin typeface="BIZ UDPゴシック" panose="020B0400000000000000" pitchFamily="50" charset="-128"/>
                <a:ea typeface="BIZ UDPゴシック" panose="020B0400000000000000" pitchFamily="50" charset="-128"/>
              </a:rPr>
              <a:t>万円</a:t>
            </a:r>
          </a:p>
        </p:txBody>
      </p:sp>
      <p:sp>
        <p:nvSpPr>
          <p:cNvPr id="45" name="テキスト ボックス 1">
            <a:extLst>
              <a:ext uri="{FF2B5EF4-FFF2-40B4-BE49-F238E27FC236}">
                <a16:creationId xmlns:a16="http://schemas.microsoft.com/office/drawing/2014/main" id="{8EE87681-4E13-458E-A1D2-EBE37EEA7567}"/>
              </a:ext>
            </a:extLst>
          </p:cNvPr>
          <p:cNvSpPr txBox="1"/>
          <p:nvPr/>
        </p:nvSpPr>
        <p:spPr>
          <a:xfrm>
            <a:off x="4198836" y="3339779"/>
            <a:ext cx="636713"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0000CC"/>
                </a:solidFill>
                <a:latin typeface="BIZ UDPゴシック" panose="020B0400000000000000" pitchFamily="50" charset="-128"/>
                <a:ea typeface="BIZ UDPゴシック" panose="020B0400000000000000" pitchFamily="50" charset="-128"/>
              </a:rPr>
              <a:t>44</a:t>
            </a:r>
            <a:r>
              <a:rPr kumimoji="1" lang="ja-JP" altLang="en-US" sz="1000" dirty="0">
                <a:solidFill>
                  <a:srgbClr val="0000CC"/>
                </a:solidFill>
                <a:latin typeface="BIZ UDPゴシック" panose="020B0400000000000000" pitchFamily="50" charset="-128"/>
                <a:ea typeface="BIZ UDPゴシック" panose="020B0400000000000000" pitchFamily="50" charset="-128"/>
              </a:rPr>
              <a:t>万円</a:t>
            </a:r>
          </a:p>
        </p:txBody>
      </p:sp>
      <p:sp>
        <p:nvSpPr>
          <p:cNvPr id="23" name="テキスト ボックス 1">
            <a:extLst>
              <a:ext uri="{FF2B5EF4-FFF2-40B4-BE49-F238E27FC236}">
                <a16:creationId xmlns:a16="http://schemas.microsoft.com/office/drawing/2014/main" id="{69F0A5CF-8F32-4C62-9053-F190A6E93D5A}"/>
              </a:ext>
            </a:extLst>
          </p:cNvPr>
          <p:cNvSpPr txBox="1"/>
          <p:nvPr/>
        </p:nvSpPr>
        <p:spPr>
          <a:xfrm>
            <a:off x="253024" y="4776072"/>
            <a:ext cx="636713"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990000"/>
                </a:solidFill>
                <a:latin typeface="BIZ UDPゴシック" panose="020B0400000000000000" pitchFamily="50" charset="-128"/>
                <a:ea typeface="BIZ UDPゴシック" panose="020B0400000000000000" pitchFamily="50" charset="-128"/>
              </a:rPr>
              <a:t>40</a:t>
            </a:r>
            <a:r>
              <a:rPr kumimoji="1" lang="ja-JP" altLang="en-US" sz="1000" dirty="0">
                <a:solidFill>
                  <a:srgbClr val="990000"/>
                </a:solidFill>
                <a:latin typeface="BIZ UDPゴシック" panose="020B0400000000000000" pitchFamily="50" charset="-128"/>
                <a:ea typeface="BIZ UDPゴシック" panose="020B0400000000000000" pitchFamily="50" charset="-128"/>
              </a:rPr>
              <a:t>万円</a:t>
            </a:r>
          </a:p>
        </p:txBody>
      </p:sp>
      <p:sp>
        <p:nvSpPr>
          <p:cNvPr id="24" name="テキスト ボックス 1">
            <a:extLst>
              <a:ext uri="{FF2B5EF4-FFF2-40B4-BE49-F238E27FC236}">
                <a16:creationId xmlns:a16="http://schemas.microsoft.com/office/drawing/2014/main" id="{5CF4FB30-2022-4270-AB3C-D8341EB5ECBC}"/>
              </a:ext>
            </a:extLst>
          </p:cNvPr>
          <p:cNvSpPr txBox="1"/>
          <p:nvPr/>
        </p:nvSpPr>
        <p:spPr>
          <a:xfrm>
            <a:off x="6748674" y="3187410"/>
            <a:ext cx="1210588"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000" dirty="0">
                <a:latin typeface="BIZ UDPゴシック" panose="020B0400000000000000" pitchFamily="50" charset="-128"/>
                <a:ea typeface="BIZ UDPゴシック" panose="020B0400000000000000" pitchFamily="50" charset="-128"/>
              </a:rPr>
              <a:t>町村の全国平均値</a:t>
            </a:r>
          </a:p>
        </p:txBody>
      </p:sp>
      <p:sp>
        <p:nvSpPr>
          <p:cNvPr id="25" name="テキスト ボックス 1">
            <a:extLst>
              <a:ext uri="{FF2B5EF4-FFF2-40B4-BE49-F238E27FC236}">
                <a16:creationId xmlns:a16="http://schemas.microsoft.com/office/drawing/2014/main" id="{A4A01E45-1867-4256-874A-B59C565B98C7}"/>
              </a:ext>
            </a:extLst>
          </p:cNvPr>
          <p:cNvSpPr txBox="1"/>
          <p:nvPr/>
        </p:nvSpPr>
        <p:spPr>
          <a:xfrm>
            <a:off x="6619026" y="5742266"/>
            <a:ext cx="1455848" cy="40011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000" dirty="0">
                <a:latin typeface="BIZ UDPゴシック" panose="020B0400000000000000" pitchFamily="50" charset="-128"/>
                <a:ea typeface="BIZ UDPゴシック" panose="020B0400000000000000" pitchFamily="50" charset="-128"/>
              </a:rPr>
              <a:t>人口</a:t>
            </a:r>
            <a:r>
              <a:rPr kumimoji="1" lang="en-US" altLang="ja-JP" sz="1000" dirty="0">
                <a:latin typeface="BIZ UDPゴシック" panose="020B0400000000000000" pitchFamily="50" charset="-128"/>
                <a:ea typeface="BIZ UDPゴシック" panose="020B0400000000000000" pitchFamily="50" charset="-128"/>
              </a:rPr>
              <a:t>15</a:t>
            </a:r>
            <a:r>
              <a:rPr kumimoji="1" lang="ja-JP" altLang="en-US" sz="1000" dirty="0">
                <a:latin typeface="BIZ UDPゴシック" panose="020B0400000000000000" pitchFamily="50" charset="-128"/>
                <a:ea typeface="BIZ UDPゴシック" panose="020B0400000000000000" pitchFamily="50" charset="-128"/>
              </a:rPr>
              <a:t>～</a:t>
            </a:r>
            <a:r>
              <a:rPr kumimoji="1" lang="en-US" altLang="ja-JP" sz="1000" dirty="0">
                <a:latin typeface="BIZ UDPゴシック" panose="020B0400000000000000" pitchFamily="50" charset="-128"/>
                <a:ea typeface="BIZ UDPゴシック" panose="020B0400000000000000" pitchFamily="50" charset="-128"/>
              </a:rPr>
              <a:t>20</a:t>
            </a:r>
            <a:r>
              <a:rPr kumimoji="1" lang="ja-JP" altLang="en-US" sz="1000" dirty="0">
                <a:latin typeface="BIZ UDPゴシック" panose="020B0400000000000000" pitchFamily="50" charset="-128"/>
                <a:ea typeface="BIZ UDPゴシック" panose="020B0400000000000000" pitchFamily="50" charset="-128"/>
              </a:rPr>
              <a:t>万人都市</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の全国平均値</a:t>
            </a:r>
          </a:p>
        </p:txBody>
      </p:sp>
    </p:spTree>
    <p:extLst>
      <p:ext uri="{BB962C8B-B14F-4D97-AF65-F5344CB8AC3E}">
        <p14:creationId xmlns:p14="http://schemas.microsoft.com/office/powerpoint/2010/main" val="2904684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78059" y="69752"/>
            <a:ext cx="2090637"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５．推計方法</a:t>
            </a:r>
          </a:p>
        </p:txBody>
      </p:sp>
      <p:sp>
        <p:nvSpPr>
          <p:cNvPr id="10" name="正方形/長方形 9"/>
          <p:cNvSpPr/>
          <p:nvPr/>
        </p:nvSpPr>
        <p:spPr>
          <a:xfrm>
            <a:off x="191721" y="915898"/>
            <a:ext cx="9539292" cy="1188852"/>
          </a:xfrm>
          <a:prstGeom prst="rect">
            <a:avLst/>
          </a:prstGeom>
        </p:spPr>
        <p:txBody>
          <a:bodyPr wrap="square">
            <a:spAutoFit/>
          </a:bodyPr>
          <a:lstStyle/>
          <a:p>
            <a:pPr>
              <a:lnSpc>
                <a:spcPts val="2800"/>
              </a:lnSpc>
              <a:spcAft>
                <a:spcPts val="400"/>
              </a:spcAft>
            </a:pPr>
            <a:r>
              <a:rPr kumimoji="1" lang="ja-JP" altLang="en-US" sz="1600" dirty="0">
                <a:latin typeface="BIZ UDPゴシック" panose="020B0400000000000000" pitchFamily="50" charset="-128"/>
                <a:ea typeface="BIZ UDPゴシック" panose="020B0400000000000000" pitchFamily="50" charset="-128"/>
              </a:rPr>
              <a:t>●令和４年度決算をベースに</a:t>
            </a:r>
            <a:r>
              <a:rPr kumimoji="1" lang="en-US" altLang="ja-JP" sz="1600" dirty="0">
                <a:latin typeface="BIZ UDPゴシック" panose="020B0400000000000000" pitchFamily="50" charset="-128"/>
                <a:ea typeface="BIZ UDPゴシック" panose="020B0400000000000000" pitchFamily="50" charset="-128"/>
              </a:rPr>
              <a:t>15</a:t>
            </a:r>
            <a:r>
              <a:rPr kumimoji="1" lang="ja-JP" altLang="en-US" sz="1600" dirty="0">
                <a:latin typeface="BIZ UDPゴシック" panose="020B0400000000000000" pitchFamily="50" charset="-128"/>
                <a:ea typeface="BIZ UDPゴシック" panose="020B0400000000000000" pitchFamily="50" charset="-128"/>
              </a:rPr>
              <a:t>年間推計</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a:t>
            </a:r>
            <a:r>
              <a:rPr kumimoji="1" lang="ja-JP" altLang="en-US" sz="1600" spc="-150" dirty="0">
                <a:latin typeface="BIZ UDPゴシック" panose="020B0400000000000000" pitchFamily="50" charset="-128"/>
                <a:ea typeface="BIZ UDPゴシック" panose="020B0400000000000000" pitchFamily="50" charset="-128"/>
              </a:rPr>
              <a:t>人口推計に連動しうる費目は、国立社会保障・人口問題研究所（社人研）の令和５年推計と連動</a:t>
            </a:r>
          </a:p>
          <a:p>
            <a:pPr>
              <a:lnSpc>
                <a:spcPts val="2800"/>
              </a:lnSpc>
              <a:spcAft>
                <a:spcPts val="400"/>
              </a:spcAft>
            </a:pPr>
            <a:r>
              <a:rPr kumimoji="1" lang="ja-JP" altLang="en-US" sz="1600" dirty="0">
                <a:latin typeface="BIZ UDPゴシック" panose="020B0400000000000000" pitchFamily="50" charset="-128"/>
                <a:ea typeface="BIZ UDPゴシック" panose="020B0400000000000000" pitchFamily="50" charset="-128"/>
              </a:rPr>
              <a:t>●その他の費目は、</a:t>
            </a:r>
            <a:r>
              <a:rPr kumimoji="1" lang="en-US" altLang="ja-JP" sz="1600" dirty="0">
                <a:latin typeface="BIZ UDPゴシック" panose="020B0400000000000000" pitchFamily="50" charset="-128"/>
                <a:ea typeface="BIZ UDPゴシック" panose="020B0400000000000000" pitchFamily="50" charset="-128"/>
              </a:rPr>
              <a:t>R4</a:t>
            </a:r>
            <a:r>
              <a:rPr kumimoji="1" lang="ja-JP" altLang="en-US" sz="1600" dirty="0">
                <a:latin typeface="BIZ UDPゴシック" panose="020B0400000000000000" pitchFamily="50" charset="-128"/>
                <a:ea typeface="BIZ UDPゴシック" panose="020B0400000000000000" pitchFamily="50" charset="-128"/>
              </a:rPr>
              <a:t>決算額をベースに、物価上昇率や直近の伸び率等を用いて試算</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174987" y="905832"/>
            <a:ext cx="9565913" cy="1274660"/>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aphicFrame>
        <p:nvGraphicFramePr>
          <p:cNvPr id="15" name="表 21">
            <a:extLst>
              <a:ext uri="{FF2B5EF4-FFF2-40B4-BE49-F238E27FC236}">
                <a16:creationId xmlns:a16="http://schemas.microsoft.com/office/drawing/2014/main" id="{742ED7FD-DFE3-4B50-8206-D642AF431D92}"/>
              </a:ext>
            </a:extLst>
          </p:cNvPr>
          <p:cNvGraphicFramePr>
            <a:graphicFrameLocks noGrp="1" noChangeAspect="1"/>
          </p:cNvGraphicFramePr>
          <p:nvPr/>
        </p:nvGraphicFramePr>
        <p:xfrm>
          <a:off x="130117" y="2492375"/>
          <a:ext cx="4380923" cy="4140197"/>
        </p:xfrm>
        <a:graphic>
          <a:graphicData uri="http://schemas.openxmlformats.org/drawingml/2006/table">
            <a:tbl>
              <a:tblPr>
                <a:tableStyleId>{5940675A-B579-460E-94D1-54222C63F5DA}</a:tableStyleId>
              </a:tblPr>
              <a:tblGrid>
                <a:gridCol w="345556">
                  <a:extLst>
                    <a:ext uri="{9D8B030D-6E8A-4147-A177-3AD203B41FA5}">
                      <a16:colId xmlns:a16="http://schemas.microsoft.com/office/drawing/2014/main" val="3356660803"/>
                    </a:ext>
                  </a:extLst>
                </a:gridCol>
                <a:gridCol w="1813493">
                  <a:extLst>
                    <a:ext uri="{9D8B030D-6E8A-4147-A177-3AD203B41FA5}">
                      <a16:colId xmlns:a16="http://schemas.microsoft.com/office/drawing/2014/main" val="2163183408"/>
                    </a:ext>
                  </a:extLst>
                </a:gridCol>
                <a:gridCol w="2221874">
                  <a:extLst>
                    <a:ext uri="{9D8B030D-6E8A-4147-A177-3AD203B41FA5}">
                      <a16:colId xmlns:a16="http://schemas.microsoft.com/office/drawing/2014/main" val="2898818577"/>
                    </a:ext>
                  </a:extLst>
                </a:gridCol>
              </a:tblGrid>
              <a:tr h="283856">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607858">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歳入</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町税</a:t>
                      </a: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人口と連動</a:t>
                      </a:r>
                    </a:p>
                  </a:txBody>
                  <a:tcPr anchor="ctr"/>
                </a:tc>
                <a:extLst>
                  <a:ext uri="{0D108BD9-81ED-4DB2-BD59-A6C34878D82A}">
                    <a16:rowId xmlns:a16="http://schemas.microsoft.com/office/drawing/2014/main" val="1816219830"/>
                  </a:ext>
                </a:extLst>
              </a:tr>
              <a:tr h="64735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地方交付税</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直近の実績を据え置き</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654468">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国・府支出金</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4000780"/>
                  </a:ext>
                </a:extLst>
              </a:tr>
              <a:tr h="626012">
                <a:tc vMerge="1">
                  <a:txBody>
                    <a:bodyPr/>
                    <a:lstStyle/>
                    <a:p>
                      <a:endParaRPr kumimoji="1" lang="ja-JP" altLang="en-US"/>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地方債</a:t>
                      </a:r>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54114"/>
                  </a:ext>
                </a:extLst>
              </a:tr>
              <a:tr h="660324">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交付金・譲与税等、諸収入（使用料・手数料、財産収入、寄附金など）</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直近の実績を据え置き</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649666177"/>
                  </a:ext>
                </a:extLst>
              </a:tr>
              <a:tr h="660324">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繰入金</a:t>
                      </a:r>
                    </a:p>
                  </a:txBody>
                  <a:tcPr anchor="ctr"/>
                </a:tc>
                <a:tc>
                  <a:txBody>
                    <a:bodyPr/>
                    <a:lstStyle/>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特目基金からの繰入金を</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見込む</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見込まない</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00618218"/>
                  </a:ext>
                </a:extLst>
              </a:tr>
            </a:tbl>
          </a:graphicData>
        </a:graphic>
      </p:graphicFrame>
      <p:graphicFrame>
        <p:nvGraphicFramePr>
          <p:cNvPr id="17" name="表 21">
            <a:extLst>
              <a:ext uri="{FF2B5EF4-FFF2-40B4-BE49-F238E27FC236}">
                <a16:creationId xmlns:a16="http://schemas.microsoft.com/office/drawing/2014/main" id="{0A4A5D27-D6ED-41D6-AFCE-E61024A9759F}"/>
              </a:ext>
            </a:extLst>
          </p:cNvPr>
          <p:cNvGraphicFramePr>
            <a:graphicFrameLocks noGrp="1"/>
          </p:cNvGraphicFramePr>
          <p:nvPr>
            <p:extLst>
              <p:ext uri="{D42A27DB-BD31-4B8C-83A1-F6EECF244321}">
                <p14:modId xmlns:p14="http://schemas.microsoft.com/office/powerpoint/2010/main" val="4251700476"/>
              </p:ext>
            </p:extLst>
          </p:nvPr>
        </p:nvGraphicFramePr>
        <p:xfrm>
          <a:off x="4577806" y="2492375"/>
          <a:ext cx="5198076" cy="4140198"/>
        </p:xfrm>
        <a:graphic>
          <a:graphicData uri="http://schemas.openxmlformats.org/drawingml/2006/table">
            <a:tbl>
              <a:tblPr>
                <a:tableStyleId>{5940675A-B579-460E-94D1-54222C63F5DA}</a:tableStyleId>
              </a:tblPr>
              <a:tblGrid>
                <a:gridCol w="404489">
                  <a:extLst>
                    <a:ext uri="{9D8B030D-6E8A-4147-A177-3AD203B41FA5}">
                      <a16:colId xmlns:a16="http://schemas.microsoft.com/office/drawing/2014/main" val="3356660803"/>
                    </a:ext>
                  </a:extLst>
                </a:gridCol>
                <a:gridCol w="1053608">
                  <a:extLst>
                    <a:ext uri="{9D8B030D-6E8A-4147-A177-3AD203B41FA5}">
                      <a16:colId xmlns:a16="http://schemas.microsoft.com/office/drawing/2014/main" val="2163183408"/>
                    </a:ext>
                  </a:extLst>
                </a:gridCol>
                <a:gridCol w="3739979">
                  <a:extLst>
                    <a:ext uri="{9D8B030D-6E8A-4147-A177-3AD203B41FA5}">
                      <a16:colId xmlns:a16="http://schemas.microsoft.com/office/drawing/2014/main" val="2898818577"/>
                    </a:ext>
                  </a:extLst>
                </a:gridCol>
              </a:tblGrid>
              <a:tr h="330214">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464384">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歳出</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人件費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給与等は直近の実績を据え置き</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退職手当は個別に積上げ</a:t>
                      </a:r>
                    </a:p>
                  </a:txBody>
                  <a:tcPr anchor="ctr"/>
                </a:tc>
                <a:extLst>
                  <a:ext uri="{0D108BD9-81ED-4DB2-BD59-A6C34878D82A}">
                    <a16:rowId xmlns:a16="http://schemas.microsoft.com/office/drawing/2014/main" val="1279605222"/>
                  </a:ext>
                </a:extLst>
              </a:tr>
              <a:tr h="330214">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扶助費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直近の実績の伸びを反映</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816219830"/>
                  </a:ext>
                </a:extLst>
              </a:tr>
              <a:tr h="564766">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補助費等、</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物件費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直近の実績の伸び、物価上昇の影響を反映</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789452">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建設事業費</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次のいずれかによる</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直近の実績に物価上昇率を乗じた額をベースとし、</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大規模事業を個別に積み上げる</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0" u="none" dirty="0">
                          <a:solidFill>
                            <a:srgbClr val="FF0000"/>
                          </a:solidFill>
                          <a:latin typeface="BIZ UDPゴシック" panose="020B0400000000000000" pitchFamily="50" charset="-128"/>
                          <a:ea typeface="BIZ UDPゴシック" panose="020B0400000000000000" pitchFamily="50" charset="-128"/>
                        </a:rPr>
                        <a:t>  </a:t>
                      </a:r>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団体の計画値を用いる</a:t>
                      </a:r>
                      <a:endParaRPr kumimoji="1" lang="ja-JP" altLang="en-US"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214000780"/>
                  </a:ext>
                </a:extLst>
              </a:tr>
              <a:tr h="550356">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公債費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既発分は町村による推計</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新発分は歳入の地方債と連動</a:t>
                      </a:r>
                    </a:p>
                  </a:txBody>
                  <a:tcPr anchor="ctr"/>
                </a:tc>
                <a:extLst>
                  <a:ext uri="{0D108BD9-81ED-4DB2-BD59-A6C34878D82A}">
                    <a16:rowId xmlns:a16="http://schemas.microsoft.com/office/drawing/2014/main" val="377315266"/>
                  </a:ext>
                </a:extLst>
              </a:tr>
              <a:tr h="1110812">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繰出金</a:t>
                      </a:r>
                    </a:p>
                  </a:txBody>
                  <a:tcPr anchor="ctr"/>
                </a:tc>
                <a:tc>
                  <a:txBody>
                    <a:bodyPr/>
                    <a:lstStyle/>
                    <a:p>
                      <a:pPr>
                        <a:lnSpc>
                          <a:spcPts val="1300"/>
                        </a:lnSpc>
                        <a:spcAft>
                          <a:spcPts val="600"/>
                        </a:spcAft>
                      </a:pPr>
                      <a:r>
                        <a:rPr kumimoji="1" lang="ja-JP" altLang="en-US" sz="1200" b="0" dirty="0">
                          <a:latin typeface="BIZ UDPゴシック" panose="020B0400000000000000" pitchFamily="50" charset="-128"/>
                          <a:ea typeface="BIZ UDPゴシック" panose="020B0400000000000000" pitchFamily="50" charset="-128"/>
                        </a:rPr>
                        <a:t>国保特会と後期高齢特会は人口と連動</a:t>
                      </a:r>
                      <a:endParaRPr kumimoji="1" lang="en-US" altLang="ja-JP" sz="12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300"/>
                        </a:lnSpc>
                        <a:spcBef>
                          <a:spcPts val="0"/>
                        </a:spcBef>
                        <a:spcAft>
                          <a:spcPts val="60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介護特会は府全体の介護給付費総額の推計値と連動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1300"/>
                        </a:lnSpc>
                        <a:spcAft>
                          <a:spcPts val="600"/>
                        </a:spcAft>
                      </a:pPr>
                      <a:r>
                        <a:rPr kumimoji="1" lang="ja-JP" altLang="en-US" sz="1200" b="0" spc="-150" dirty="0">
                          <a:latin typeface="BIZ UDPゴシック" panose="020B0400000000000000" pitchFamily="50" charset="-128"/>
                          <a:ea typeface="BIZ UDPゴシック" panose="020B0400000000000000" pitchFamily="50" charset="-128"/>
                        </a:rPr>
                        <a:t>公営企業は直近の実績を据え置き</a:t>
                      </a:r>
                      <a:endParaRPr kumimoji="1" lang="en-US" altLang="ja-JP" sz="1200" b="0" spc="-15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73159172"/>
                  </a:ext>
                </a:extLst>
              </a:tr>
            </a:tbl>
          </a:graphicData>
        </a:graphic>
      </p:graphicFrame>
      <p:sp>
        <p:nvSpPr>
          <p:cNvPr id="16" name="スライド番号プレースホルダー 2">
            <a:extLst>
              <a:ext uri="{FF2B5EF4-FFF2-40B4-BE49-F238E27FC236}">
                <a16:creationId xmlns:a16="http://schemas.microsoft.com/office/drawing/2014/main" id="{6B960A5B-16D9-47B6-BE98-036A9295DBED}"/>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5</a:t>
            </a:fld>
            <a:endParaRPr kumimoji="1" lang="ja-JP" altLang="en-US"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97294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22</TotalTime>
  <Words>845</Words>
  <Application>Microsoft Office PowerPoint</Application>
  <PresentationFormat>A4 210 x 297 mm</PresentationFormat>
  <Paragraphs>98</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BIZ UDPゴシック</vt:lpstr>
      <vt:lpstr>BIZ UDゴシック</vt:lpstr>
      <vt:lpstr>HGP創英角ﾎﾟｯﾌﾟ体</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熊取町;大阪府</dc:creator>
  <cp:lastModifiedBy>滝澤　日菜</cp:lastModifiedBy>
  <cp:revision>6</cp:revision>
  <cp:lastPrinted>2024-03-06T01:25:38Z</cp:lastPrinted>
  <dcterms:modified xsi:type="dcterms:W3CDTF">2024-04-15T05:57:12Z</dcterms:modified>
</cp:coreProperties>
</file>