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handoutMasterIdLst>
    <p:handoutMasterId r:id="rId7"/>
  </p:handoutMasterIdLst>
  <p:sldIdLst>
    <p:sldId id="269" r:id="rId2"/>
    <p:sldId id="287" r:id="rId3"/>
    <p:sldId id="277" r:id="rId4"/>
    <p:sldId id="288" r:id="rId5"/>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1208" y="36"/>
      </p:cViewPr>
      <p:guideLst>
        <p:guide pos="104"/>
        <p:guide pos="6136"/>
        <p:guide orient="horz" pos="572"/>
        <p:guide orient="horz" pos="4292"/>
        <p:guide pos="3120"/>
        <p:guide orient="horz" pos="1525"/>
        <p:guide orient="horz" pos="2160"/>
      </p:guideLst>
    </p:cSldViewPr>
  </p:slideViewPr>
  <p:notesTextViewPr>
    <p:cViewPr>
      <p:scale>
        <a:sx n="1" d="1"/>
        <a:sy n="1" d="1"/>
      </p:scale>
      <p:origin x="0" y="0"/>
    </p:cViewPr>
  </p:notesTextViewPr>
  <p:sorterViewPr>
    <p:cViewPr>
      <p:scale>
        <a:sx n="108" d="100"/>
        <a:sy n="108" d="100"/>
      </p:scale>
      <p:origin x="0" y="0"/>
    </p:cViewPr>
  </p:sorterViewPr>
  <p:notesViewPr>
    <p:cSldViewPr snapToGrid="0">
      <p:cViewPr varScale="1">
        <p:scale>
          <a:sx n="67" d="100"/>
          <a:sy n="67" d="100"/>
        </p:scale>
        <p:origin x="3053"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757$\doc\&#36001;&#25919;\&#9733;&#36001;&#25919;&#12471;&#12511;&#12517;&#12524;&#12540;&#12471;&#12519;&#12531;\R6\06_&#20844;&#34920;\02&#20316;&#25104;&#36039;&#26009;&#65288;&#30010;&#26449;&#20998;&#65289;\39%20&#30000;&#23611;&#30010;&#12288;&#22823;\02_&#25512;&#35336;&#32080;&#26524;&#27972;&#26360;&#29256;&#20316;&#25104;&#2999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財政調整基金残高</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'P1（収支過不足・基金残高）'!$D$6:$R$6</c:f>
              <c:numCache>
                <c:formatCode>#,##0_ </c:formatCode>
                <c:ptCount val="15"/>
                <c:pt idx="0">
                  <c:v>5554</c:v>
                </c:pt>
                <c:pt idx="1">
                  <c:v>5854</c:v>
                </c:pt>
                <c:pt idx="2">
                  <c:v>6072</c:v>
                </c:pt>
                <c:pt idx="3">
                  <c:v>6384</c:v>
                </c:pt>
                <c:pt idx="4">
                  <c:v>6820</c:v>
                </c:pt>
                <c:pt idx="5">
                  <c:v>6130</c:v>
                </c:pt>
                <c:pt idx="6">
                  <c:v>4964</c:v>
                </c:pt>
                <c:pt idx="7">
                  <c:v>3814</c:v>
                </c:pt>
                <c:pt idx="8">
                  <c:v>3678</c:v>
                </c:pt>
                <c:pt idx="9">
                  <c:v>3532</c:v>
                </c:pt>
                <c:pt idx="10">
                  <c:v>3532</c:v>
                </c:pt>
                <c:pt idx="11">
                  <c:v>3449</c:v>
                </c:pt>
                <c:pt idx="12">
                  <c:v>3449</c:v>
                </c:pt>
                <c:pt idx="13">
                  <c:v>3488</c:v>
                </c:pt>
                <c:pt idx="14">
                  <c:v>3181</c:v>
                </c:pt>
              </c:numCache>
            </c:numRef>
          </c:val>
          <c:extLst>
            <c:ext xmlns:c16="http://schemas.microsoft.com/office/drawing/2014/chart" uri="{C3380CC4-5D6E-409C-BE32-E72D297353CC}">
              <c16:uniqueId val="{00000000-B73B-489D-8C17-CCC6FB44D55A}"/>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'P1（収支過不足・基金残高）'!$D$7:$R$7</c:f>
              <c:numCache>
                <c:formatCode>#,##0_ </c:formatCode>
                <c:ptCount val="15"/>
                <c:pt idx="0">
                  <c:v>599</c:v>
                </c:pt>
                <c:pt idx="1">
                  <c:v>436</c:v>
                </c:pt>
                <c:pt idx="2">
                  <c:v>623</c:v>
                </c:pt>
                <c:pt idx="3">
                  <c:v>872</c:v>
                </c:pt>
                <c:pt idx="4">
                  <c:v>900</c:v>
                </c:pt>
                <c:pt idx="5">
                  <c:v>-1140</c:v>
                </c:pt>
                <c:pt idx="6">
                  <c:v>-1166</c:v>
                </c:pt>
                <c:pt idx="7">
                  <c:v>-1150</c:v>
                </c:pt>
                <c:pt idx="8">
                  <c:v>-136</c:v>
                </c:pt>
                <c:pt idx="9">
                  <c:v>-146</c:v>
                </c:pt>
                <c:pt idx="10">
                  <c:v>124</c:v>
                </c:pt>
                <c:pt idx="11">
                  <c:v>-145</c:v>
                </c:pt>
                <c:pt idx="12">
                  <c:v>78</c:v>
                </c:pt>
                <c:pt idx="13">
                  <c:v>98</c:v>
                </c:pt>
                <c:pt idx="14">
                  <c:v>-356</c:v>
                </c:pt>
              </c:numCache>
            </c:numRef>
          </c:val>
          <c:smooth val="0"/>
          <c:extLst>
            <c:ext xmlns:c16="http://schemas.microsoft.com/office/drawing/2014/chart" uri="{C3380CC4-5D6E-409C-BE32-E72D297353CC}">
              <c16:uniqueId val="{00000001-B73B-489D-8C17-CCC6FB44D55A}"/>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7000"/>
          <c:min val="0"/>
        </c:scaling>
        <c:delete val="0"/>
        <c:axPos val="l"/>
        <c:numFmt formatCode="#,##0_ " sourceLinked="1"/>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5744"/>
        <c:crosses val="autoZero"/>
        <c:crossBetween val="between"/>
        <c:majorUnit val="500"/>
      </c:valAx>
      <c:valAx>
        <c:axId val="997755328"/>
        <c:scaling>
          <c:orientation val="minMax"/>
          <c:max val="1000"/>
          <c:min val="-1300"/>
        </c:scaling>
        <c:delete val="0"/>
        <c:axPos val="r"/>
        <c:numFmt formatCode="#,##0;&quot;▲ &quot;#,##0" sourceLinked="0"/>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308" cy="490569"/>
          </a:xfrm>
          <a:prstGeom prst="rect">
            <a:avLst/>
          </a:prstGeom>
        </p:spPr>
        <p:txBody>
          <a:bodyPr vert="horz" lIns="89668" tIns="44835" rIns="89668" bIns="44835"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286846"/>
            <a:ext cx="2880308" cy="490568"/>
          </a:xfrm>
          <a:prstGeom prst="rect">
            <a:avLst/>
          </a:prstGeom>
        </p:spPr>
        <p:txBody>
          <a:bodyPr vert="horz" lIns="89668" tIns="44835" rIns="89668" bIns="4483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19" y="9286846"/>
            <a:ext cx="2880308" cy="490568"/>
          </a:xfrm>
          <a:prstGeom prst="rect">
            <a:avLst/>
          </a:prstGeom>
        </p:spPr>
        <p:txBody>
          <a:bodyPr vert="horz" lIns="89668" tIns="44835" rIns="89668" bIns="44835"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308" cy="490569"/>
          </a:xfrm>
          <a:prstGeom prst="rect">
            <a:avLst/>
          </a:prstGeom>
        </p:spPr>
        <p:txBody>
          <a:bodyPr vert="horz" lIns="89668" tIns="44835" rIns="89668"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9" y="1"/>
            <a:ext cx="2880308" cy="490569"/>
          </a:xfrm>
          <a:prstGeom prst="rect">
            <a:avLst/>
          </a:prstGeom>
        </p:spPr>
        <p:txBody>
          <a:bodyPr vert="horz" lIns="89668" tIns="44835" rIns="89668" bIns="44835" rtlCol="0"/>
          <a:lstStyle>
            <a:lvl1pPr algn="r">
              <a:defRPr sz="1200"/>
            </a:lvl1pPr>
          </a:lstStyle>
          <a:p>
            <a:fld id="{6A22FB6E-5550-4A84-95FC-6C5FC37CCEBE}"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939800" y="1222375"/>
            <a:ext cx="4767263" cy="3300413"/>
          </a:xfrm>
          <a:prstGeom prst="rect">
            <a:avLst/>
          </a:prstGeom>
          <a:noFill/>
          <a:ln w="12700">
            <a:solidFill>
              <a:prstClr val="black"/>
            </a:solidFill>
          </a:ln>
        </p:spPr>
        <p:txBody>
          <a:bodyPr vert="horz" lIns="89668" tIns="44835" rIns="89668" bIns="44835" rtlCol="0" anchor="ctr"/>
          <a:lstStyle/>
          <a:p>
            <a:endParaRPr lang="ja-JP" altLang="en-US"/>
          </a:p>
        </p:txBody>
      </p:sp>
      <p:sp>
        <p:nvSpPr>
          <p:cNvPr id="5" name="ノート プレースホルダー 4"/>
          <p:cNvSpPr>
            <a:spLocks noGrp="1"/>
          </p:cNvSpPr>
          <p:nvPr>
            <p:ph type="body" sz="quarter" idx="3"/>
          </p:nvPr>
        </p:nvSpPr>
        <p:spPr>
          <a:xfrm>
            <a:off x="664687" y="4705381"/>
            <a:ext cx="5317490" cy="3849856"/>
          </a:xfrm>
          <a:prstGeom prst="rect">
            <a:avLst/>
          </a:prstGeom>
        </p:spPr>
        <p:txBody>
          <a:bodyPr vert="horz" lIns="89668" tIns="44835" rIns="89668"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8" cy="490568"/>
          </a:xfrm>
          <a:prstGeom prst="rect">
            <a:avLst/>
          </a:prstGeom>
        </p:spPr>
        <p:txBody>
          <a:bodyPr vert="horz" lIns="89668" tIns="44835" rIns="89668"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9" y="9286846"/>
            <a:ext cx="2880308" cy="490568"/>
          </a:xfrm>
          <a:prstGeom prst="rect">
            <a:avLst/>
          </a:prstGeom>
        </p:spPr>
        <p:txBody>
          <a:bodyPr vert="horz" lIns="89668" tIns="44835" rIns="89668" bIns="44835"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2025/3/19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2025/3/19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2025/3/19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2025/3/19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602" y="2776506"/>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2922269"/>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田尻町の中長期財政シミュレーション</a:t>
            </a:r>
          </a:p>
        </p:txBody>
      </p:sp>
      <p:sp>
        <p:nvSpPr>
          <p:cNvPr id="5" name="テキスト ボックス 4">
            <a:extLst>
              <a:ext uri="{FF2B5EF4-FFF2-40B4-BE49-F238E27FC236}">
                <a16:creationId xmlns:a16="http://schemas.microsoft.com/office/drawing/2014/main" id="{CCA1CC37-76EA-4F4B-8A86-22B61BEA2A62}"/>
              </a:ext>
            </a:extLst>
          </p:cNvPr>
          <p:cNvSpPr txBox="1"/>
          <p:nvPr/>
        </p:nvSpPr>
        <p:spPr>
          <a:xfrm>
            <a:off x="1382180" y="4203543"/>
            <a:ext cx="7141639" cy="1569660"/>
          </a:xfrm>
          <a:prstGeom prst="rect">
            <a:avLst/>
          </a:prstGeom>
          <a:noFill/>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本シミュレーション</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で</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は</a:t>
            </a: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令和５年度決算をベースに</a:t>
            </a:r>
            <a:r>
              <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15</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年間</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を実施</a:t>
            </a:r>
            <a:endPar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にあたっては、</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国立社会保障・人口問題研究所</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の人口推計や「中長期の経済財政に関する試算」（内閣府）で示された経済成長率など現時点で見込むことができる条件を前提に推計</a:t>
            </a: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なお、本推計は不確定要素を多く含んでおり、将来に向かって相当の幅をもってみていただく必要がある</a:t>
            </a:r>
            <a:endPar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04744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409107" y="1292782"/>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14" name="グラフ 13">
            <a:extLst>
              <a:ext uri="{FF2B5EF4-FFF2-40B4-BE49-F238E27FC236}">
                <a16:creationId xmlns:a16="http://schemas.microsoft.com/office/drawing/2014/main" id="{00200664-5B1D-420D-844C-C2962C94C752}"/>
              </a:ext>
            </a:extLst>
          </p:cNvPr>
          <p:cNvGraphicFramePr>
            <a:graphicFrameLocks/>
          </p:cNvGraphicFramePr>
          <p:nvPr>
            <p:extLst>
              <p:ext uri="{D42A27DB-BD31-4B8C-83A1-F6EECF244321}">
                <p14:modId xmlns:p14="http://schemas.microsoft.com/office/powerpoint/2010/main" val="752811448"/>
              </p:ext>
            </p:extLst>
          </p:nvPr>
        </p:nvGraphicFramePr>
        <p:xfrm>
          <a:off x="434190" y="1059131"/>
          <a:ext cx="9090660" cy="5368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50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6DA1040-A7A1-48E9-ADA6-3F6940FAD6E8}"/>
              </a:ext>
            </a:extLst>
          </p:cNvPr>
          <p:cNvSpPr txBox="1"/>
          <p:nvPr/>
        </p:nvSpPr>
        <p:spPr>
          <a:xfrm>
            <a:off x="39959" y="5940663"/>
            <a:ext cx="5319085" cy="24622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a:t>
            </a:r>
            <a:r>
              <a:rPr kumimoji="1" lang="ja-JP" altLang="en-US" sz="1000">
                <a:latin typeface="BIZ UDPゴシック" panose="020B0400000000000000" pitchFamily="50" charset="-128"/>
                <a:ea typeface="BIZ UDPゴシック" panose="020B0400000000000000" pitchFamily="50" charset="-128"/>
              </a:rPr>
              <a:t>、令和６年度</a:t>
            </a:r>
            <a:r>
              <a:rPr kumimoji="1" lang="ja-JP" altLang="en-US" sz="1000" dirty="0">
                <a:latin typeface="BIZ UDPゴシック" panose="020B0400000000000000" pitchFamily="50" charset="-128"/>
                <a:ea typeface="BIZ UDPゴシック" panose="020B0400000000000000" pitchFamily="50" charset="-128"/>
              </a:rPr>
              <a:t>以降は財政調整基金からの繰入れは含んでいない</a:t>
            </a:r>
          </a:p>
        </p:txBody>
      </p:sp>
      <p:pic>
        <p:nvPicPr>
          <p:cNvPr id="4" name="図 3">
            <a:extLst>
              <a:ext uri="{FF2B5EF4-FFF2-40B4-BE49-F238E27FC236}">
                <a16:creationId xmlns:a16="http://schemas.microsoft.com/office/drawing/2014/main" id="{FC332D85-AB29-4EC9-B09E-E690CAA6F609}"/>
              </a:ext>
            </a:extLst>
          </p:cNvPr>
          <p:cNvPicPr>
            <a:picLocks noChangeAspect="1"/>
          </p:cNvPicPr>
          <p:nvPr/>
        </p:nvPicPr>
        <p:blipFill>
          <a:blip r:embed="rId2"/>
          <a:stretch>
            <a:fillRect/>
          </a:stretch>
        </p:blipFill>
        <p:spPr>
          <a:xfrm>
            <a:off x="100685" y="959942"/>
            <a:ext cx="9704629" cy="4938116"/>
          </a:xfrm>
          <a:prstGeom prst="rect">
            <a:avLst/>
          </a:prstGeom>
        </p:spPr>
      </p:pic>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３．推計方法</a:t>
            </a:r>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1342918041"/>
              </p:ext>
            </p:extLst>
          </p:nvPr>
        </p:nvGraphicFramePr>
        <p:xfrm>
          <a:off x="100919" y="1165290"/>
          <a:ext cx="4433026" cy="4557332"/>
        </p:xfrm>
        <a:graphic>
          <a:graphicData uri="http://schemas.openxmlformats.org/drawingml/2006/table">
            <a:tbl>
              <a:tblPr>
                <a:tableStyleId>{5940675A-B579-460E-94D1-54222C63F5DA}</a:tableStyleId>
              </a:tblPr>
              <a:tblGrid>
                <a:gridCol w="349666">
                  <a:extLst>
                    <a:ext uri="{9D8B030D-6E8A-4147-A177-3AD203B41FA5}">
                      <a16:colId xmlns:a16="http://schemas.microsoft.com/office/drawing/2014/main" val="3356660803"/>
                    </a:ext>
                  </a:extLst>
                </a:gridCol>
                <a:gridCol w="1835061">
                  <a:extLst>
                    <a:ext uri="{9D8B030D-6E8A-4147-A177-3AD203B41FA5}">
                      <a16:colId xmlns:a16="http://schemas.microsoft.com/office/drawing/2014/main" val="2163183408"/>
                    </a:ext>
                  </a:extLst>
                </a:gridCol>
                <a:gridCol w="2248299">
                  <a:extLst>
                    <a:ext uri="{9D8B030D-6E8A-4147-A177-3AD203B41FA5}">
                      <a16:colId xmlns:a16="http://schemas.microsoft.com/office/drawing/2014/main" val="2898818577"/>
                    </a:ext>
                  </a:extLst>
                </a:gridCol>
              </a:tblGrid>
              <a:tr h="301505">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89988">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町税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人口・経済成長率と連動</a:t>
                      </a:r>
                    </a:p>
                  </a:txBody>
                  <a:tcPr anchor="ctr"/>
                </a:tc>
                <a:extLst>
                  <a:ext uri="{0D108BD9-81ED-4DB2-BD59-A6C34878D82A}">
                    <a16:rowId xmlns:a16="http://schemas.microsoft.com/office/drawing/2014/main" val="1816219830"/>
                  </a:ext>
                </a:extLst>
              </a:tr>
              <a:tr h="628323">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35226">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07607">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1153772">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en-US" altLang="ja-JP" sz="10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地方消費税交付金、法人事業税交　</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　 付金のみ経済成長率と連動</a:t>
                      </a:r>
                    </a:p>
                  </a:txBody>
                  <a:tcPr anchor="ctr"/>
                </a:tc>
                <a:extLst>
                  <a:ext uri="{0D108BD9-81ED-4DB2-BD59-A6C34878D82A}">
                    <a16:rowId xmlns:a16="http://schemas.microsoft.com/office/drawing/2014/main" val="2649666177"/>
                  </a:ext>
                </a:extLst>
              </a:tr>
              <a:tr h="640911">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3569293485"/>
              </p:ext>
            </p:extLst>
          </p:nvPr>
        </p:nvGraphicFramePr>
        <p:xfrm>
          <a:off x="4607005" y="1165289"/>
          <a:ext cx="5198076" cy="4557333"/>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63484">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11172">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直近の実績に物価上昇の影響を反映</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79605222"/>
                  </a:ext>
                </a:extLst>
              </a:tr>
              <a:tr h="363484">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621667">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868991">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u="none"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605806">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既発分は町村による推計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222729">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21768</TotalTime>
  <Words>353</Words>
  <Application>Microsoft Office PowerPoint</Application>
  <PresentationFormat>A4 210 x 297 mm</PresentationFormat>
  <Paragraphs>53</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豊能町,大阪府</dc:creator>
  <cp:lastModifiedBy>藤尾　司</cp:lastModifiedBy>
  <cp:revision>931</cp:revision>
  <cp:lastPrinted>2025-02-12T01:27:36Z</cp:lastPrinted>
  <dcterms:created xsi:type="dcterms:W3CDTF">2020-12-07T04:45:01Z</dcterms:created>
  <dcterms:modified xsi:type="dcterms:W3CDTF">2025-03-19T08:55:31Z</dcterms:modified>
</cp:coreProperties>
</file>