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9" r:id="rId2"/>
    <p:sldId id="285" r:id="rId3"/>
    <p:sldId id="277" r:id="rId4"/>
    <p:sldId id="282" r:id="rId5"/>
    <p:sldId id="284" r:id="rId6"/>
    <p:sldId id="287" r:id="rId7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04" userDrawn="1">
          <p15:clr>
            <a:srgbClr val="A4A3A4"/>
          </p15:clr>
        </p15:guide>
        <p15:guide id="3" pos="6136" userDrawn="1">
          <p15:clr>
            <a:srgbClr val="A4A3A4"/>
          </p15:clr>
        </p15:guide>
        <p15:guide id="4" orient="horz" pos="572" userDrawn="1">
          <p15:clr>
            <a:srgbClr val="A4A3A4"/>
          </p15:clr>
        </p15:guide>
        <p15:guide id="5" orient="horz" pos="4292" userDrawn="1">
          <p15:clr>
            <a:srgbClr val="A4A3A4"/>
          </p15:clr>
        </p15:guide>
        <p15:guide id="6" pos="3120" userDrawn="1">
          <p15:clr>
            <a:srgbClr val="A4A3A4"/>
          </p15:clr>
        </p15:guide>
        <p15:guide id="7" orient="horz" pos="1525" userDrawn="1">
          <p15:clr>
            <a:srgbClr val="A4A3A4"/>
          </p15:clr>
        </p15:guide>
        <p15:guide id="8" orient="horz" pos="2160" userDrawn="1">
          <p15:clr>
            <a:srgbClr val="A4A3A4"/>
          </p15:clr>
        </p15:guide>
        <p15:guide id="9" orient="horz" pos="845" userDrawn="1">
          <p15:clr>
            <a:srgbClr val="A4A3A4"/>
          </p15:clr>
        </p15:guide>
        <p15:guide id="10" orient="horz" pos="1321" userDrawn="1">
          <p15:clr>
            <a:srgbClr val="A4A3A4"/>
          </p15:clr>
        </p15:guide>
        <p15:guide id="11" orient="horz" pos="1570" userDrawn="1">
          <p15:clr>
            <a:srgbClr val="A4A3A4"/>
          </p15:clr>
        </p15:guide>
        <p15:guide id="12" orient="horz" pos="39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990000"/>
    <a:srgbClr val="CC6600"/>
    <a:srgbClr val="FF9933"/>
    <a:srgbClr val="F9F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34" y="62"/>
      </p:cViewPr>
      <p:guideLst>
        <p:guide pos="104"/>
        <p:guide pos="6136"/>
        <p:guide orient="horz" pos="572"/>
        <p:guide orient="horz" pos="4292"/>
        <p:guide pos="3120"/>
        <p:guide orient="horz" pos="1525"/>
        <p:guide orient="horz" pos="2160"/>
        <p:guide orient="horz" pos="845"/>
        <p:guide orient="horz" pos="1321"/>
        <p:guide orient="horz" pos="1570"/>
        <p:guide orient="horz" pos="395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8" d="100"/>
        <a:sy n="10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G0000sv0ns101\d11757$\doc\&#36001;&#25919;\99&#12381;&#12398;&#20182;\&#20013;&#26449;\05_&#36001;&#12471;&#12511;&#12517;\06&#30010;&#26449;&#20998;&#20316;&#25104;\09_&#22577;&#21578;&#26360;&#65288;&#39318;&#38263;&#24847;&#35211;&#20132;&#25563;&#29992;&#65289;\02_&#20316;&#26989;&#12473;&#12506;&#12540;&#12473;\36%20&#33021;&#21218;&#30010;\&#12304;&#26356;&#26032;&#28168;&#12305;&#12464;&#12521;&#12501;&#20316;&#25104;&#29992;(&#33258;&#21205;&#22238;&#24489;&#28168;&#12415;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G0000sv0ns101\d11757$\doc\&#36001;&#25919;\99&#12381;&#12398;&#20182;\&#20013;&#26449;\05_&#36001;&#12471;&#12511;&#12517;\06&#30010;&#26449;&#20998;&#20316;&#25104;\09_&#22577;&#21578;&#26360;&#65288;&#39318;&#38263;&#24847;&#35211;&#20132;&#25563;&#29992;&#65289;\02_&#20316;&#26989;&#12473;&#12506;&#12540;&#12473;\36%20&#33021;&#21218;&#30010;\&#12304;&#26356;&#26032;&#28168;&#12305;&#12464;&#12521;&#12501;&#20316;&#25104;&#29992;(&#33258;&#21205;&#22238;&#24489;&#28168;&#12415;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G0000sv0ns101\d11757$\doc\&#36001;&#25919;\99&#12381;&#12398;&#20182;\&#20013;&#26449;\05_&#36001;&#12471;&#12511;&#12517;\06&#30010;&#26449;&#20998;&#20316;&#25104;\09_&#22577;&#21578;&#26360;&#65288;&#39318;&#38263;&#24847;&#35211;&#20132;&#25563;&#29992;&#65289;\02_&#20316;&#26989;&#12473;&#12506;&#12540;&#12473;\36%20&#33021;&#21218;&#30010;\&#12304;&#26356;&#26032;&#28168;&#12305;&#12464;&#12521;&#12501;&#20316;&#25104;&#29992;(&#33258;&#21205;&#22238;&#24489;&#28168;&#12415;)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G0000sv0ns101\d11757$\doc\&#36001;&#25919;\99&#12381;&#12398;&#20182;\&#20013;&#26449;\05_&#36001;&#12471;&#12511;&#12517;\06&#30010;&#26449;&#20998;&#20316;&#25104;\09_&#22577;&#21578;&#26360;&#65288;&#39318;&#38263;&#24847;&#35211;&#20132;&#25563;&#29992;&#65289;\02_&#20316;&#26989;&#12473;&#12506;&#12540;&#12473;\36%20&#33021;&#21218;&#30010;\&#12304;&#26356;&#26032;&#28168;&#12305;&#12464;&#12521;&#12501;&#20316;&#25104;&#29992;(&#33258;&#21205;&#22238;&#24489;&#28168;&#12415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財政調整基金残高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0"/>
                  <c:y val="0.4076251579111722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28A-44BB-8782-584455271E1A}"/>
                </c:ext>
              </c:extLst>
            </c:dLbl>
            <c:dLbl>
              <c:idx val="6"/>
              <c:layout>
                <c:manualLayout>
                  <c:x val="-1.4180947550816365E-3"/>
                  <c:y val="0.3667864899007821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28A-44BB-8782-584455271E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能勢町!$D$5:$R$5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能勢町!$D$6:$R$6</c:f>
              <c:numCache>
                <c:formatCode>#,##0_ </c:formatCode>
                <c:ptCount val="15"/>
                <c:pt idx="0">
                  <c:v>1804</c:v>
                </c:pt>
                <c:pt idx="1">
                  <c:v>1883</c:v>
                </c:pt>
                <c:pt idx="2">
                  <c:v>1935</c:v>
                </c:pt>
                <c:pt idx="3">
                  <c:v>1889</c:v>
                </c:pt>
                <c:pt idx="4">
                  <c:v>1851</c:v>
                </c:pt>
                <c:pt idx="5">
                  <c:v>1666</c:v>
                </c:pt>
                <c:pt idx="6">
                  <c:v>1525</c:v>
                </c:pt>
                <c:pt idx="7">
                  <c:v>1362</c:v>
                </c:pt>
                <c:pt idx="8">
                  <c:v>1223</c:v>
                </c:pt>
                <c:pt idx="9">
                  <c:v>987</c:v>
                </c:pt>
                <c:pt idx="10">
                  <c:v>754</c:v>
                </c:pt>
                <c:pt idx="11">
                  <c:v>560</c:v>
                </c:pt>
                <c:pt idx="12">
                  <c:v>339</c:v>
                </c:pt>
                <c:pt idx="13">
                  <c:v>-4</c:v>
                </c:pt>
                <c:pt idx="14">
                  <c:v>-319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13-45C6-A562-7D261E9559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overlap val="-31"/>
        <c:axId val="997755744"/>
        <c:axId val="997754496"/>
      </c:barChart>
      <c:lineChart>
        <c:grouping val="standard"/>
        <c:varyColors val="0"/>
        <c:ser>
          <c:idx val="1"/>
          <c:order val="1"/>
          <c:tx>
            <c:v>収支過不足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3"/>
              <c:layout>
                <c:manualLayout>
                  <c:x val="-2.4107610836387822E-2"/>
                  <c:y val="2.2533392002952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28A-44BB-8782-584455271E1A}"/>
                </c:ext>
              </c:extLst>
            </c:dLbl>
            <c:numFmt formatCode="#,##0;&quot;▲ 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能勢町!$D$5:$R$5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能勢町!$D$7:$R$7</c:f>
              <c:numCache>
                <c:formatCode>#,##0_ </c:formatCode>
                <c:ptCount val="15"/>
                <c:pt idx="0">
                  <c:v>158</c:v>
                </c:pt>
                <c:pt idx="1">
                  <c:v>103</c:v>
                </c:pt>
                <c:pt idx="2">
                  <c:v>40</c:v>
                </c:pt>
                <c:pt idx="3">
                  <c:v>-66</c:v>
                </c:pt>
                <c:pt idx="4">
                  <c:v>-38</c:v>
                </c:pt>
                <c:pt idx="5">
                  <c:v>-185</c:v>
                </c:pt>
                <c:pt idx="6">
                  <c:v>-141</c:v>
                </c:pt>
                <c:pt idx="7">
                  <c:v>-163</c:v>
                </c:pt>
                <c:pt idx="8">
                  <c:v>-139</c:v>
                </c:pt>
                <c:pt idx="9">
                  <c:v>-236</c:v>
                </c:pt>
                <c:pt idx="10">
                  <c:v>-233</c:v>
                </c:pt>
                <c:pt idx="11">
                  <c:v>-194</c:v>
                </c:pt>
                <c:pt idx="12">
                  <c:v>-221</c:v>
                </c:pt>
                <c:pt idx="13">
                  <c:v>-343</c:v>
                </c:pt>
                <c:pt idx="14">
                  <c:v>-315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13-45C6-A562-7D261E9559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7756576"/>
        <c:axId val="997755328"/>
      </c:lineChart>
      <c:catAx>
        <c:axId val="99775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997754496"/>
        <c:crosses val="autoZero"/>
        <c:auto val="1"/>
        <c:lblAlgn val="ctr"/>
        <c:lblOffset val="100"/>
        <c:noMultiLvlLbl val="0"/>
      </c:catAx>
      <c:valAx>
        <c:axId val="997754496"/>
        <c:scaling>
          <c:orientation val="minMax"/>
          <c:max val="2200"/>
          <c:min val="0"/>
        </c:scaling>
        <c:delete val="0"/>
        <c:axPos val="l"/>
        <c:numFmt formatCode="#,##0_ 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(日本語用のフォントを使用)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997755744"/>
        <c:crosses val="autoZero"/>
        <c:crossBetween val="between"/>
        <c:majorUnit val="500"/>
      </c:valAx>
      <c:valAx>
        <c:axId val="997755328"/>
        <c:scaling>
          <c:orientation val="minMax"/>
        </c:scaling>
        <c:delete val="0"/>
        <c:axPos val="r"/>
        <c:numFmt formatCode="#,##0;&quot;▲ &quot;#,##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(日本語用のフォントを使用)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997756576"/>
        <c:crosses val="max"/>
        <c:crossBetween val="between"/>
        <c:majorUnit val="200"/>
      </c:valAx>
      <c:catAx>
        <c:axId val="997756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977553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(日本語用のフォントを使用)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aseline="0">
          <a:latin typeface="(日本語用のフォントを使用)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能勢町!$Q$66</c:f>
              <c:strCache>
                <c:ptCount val="1"/>
                <c:pt idx="0">
                  <c:v>普通建設事業費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能勢町!$C$42:$R$42</c:f>
              <c:strCache>
                <c:ptCount val="16"/>
                <c:pt idx="0">
                  <c:v>R4</c:v>
                </c:pt>
                <c:pt idx="1">
                  <c:v>R5</c:v>
                </c:pt>
                <c:pt idx="2">
                  <c:v>R6</c:v>
                </c:pt>
                <c:pt idx="3">
                  <c:v>R7</c:v>
                </c:pt>
                <c:pt idx="4">
                  <c:v>R8</c:v>
                </c:pt>
                <c:pt idx="5">
                  <c:v>R9</c:v>
                </c:pt>
                <c:pt idx="6">
                  <c:v>R10</c:v>
                </c:pt>
                <c:pt idx="7">
                  <c:v>R11</c:v>
                </c:pt>
                <c:pt idx="8">
                  <c:v>R12</c:v>
                </c:pt>
                <c:pt idx="9">
                  <c:v>R13</c:v>
                </c:pt>
                <c:pt idx="10">
                  <c:v>R14</c:v>
                </c:pt>
                <c:pt idx="11">
                  <c:v>R15</c:v>
                </c:pt>
                <c:pt idx="12">
                  <c:v>R16</c:v>
                </c:pt>
                <c:pt idx="13">
                  <c:v>R17</c:v>
                </c:pt>
                <c:pt idx="14">
                  <c:v>R18</c:v>
                </c:pt>
                <c:pt idx="15">
                  <c:v>R19</c:v>
                </c:pt>
              </c:strCache>
            </c:strRef>
          </c:cat>
          <c:val>
            <c:numRef>
              <c:f>能勢町!$C$43:$R$43</c:f>
              <c:numCache>
                <c:formatCode>General</c:formatCode>
                <c:ptCount val="16"/>
                <c:pt idx="0">
                  <c:v>702</c:v>
                </c:pt>
                <c:pt idx="1">
                  <c:v>676</c:v>
                </c:pt>
                <c:pt idx="2">
                  <c:v>799</c:v>
                </c:pt>
                <c:pt idx="3">
                  <c:v>803</c:v>
                </c:pt>
                <c:pt idx="4">
                  <c:v>820</c:v>
                </c:pt>
                <c:pt idx="5">
                  <c:v>455</c:v>
                </c:pt>
                <c:pt idx="6">
                  <c:v>458</c:v>
                </c:pt>
                <c:pt idx="7">
                  <c:v>460</c:v>
                </c:pt>
                <c:pt idx="8">
                  <c:v>335</c:v>
                </c:pt>
                <c:pt idx="9">
                  <c:v>337</c:v>
                </c:pt>
                <c:pt idx="10">
                  <c:v>340</c:v>
                </c:pt>
                <c:pt idx="11">
                  <c:v>342</c:v>
                </c:pt>
                <c:pt idx="12">
                  <c:v>344</c:v>
                </c:pt>
                <c:pt idx="13">
                  <c:v>347</c:v>
                </c:pt>
                <c:pt idx="14">
                  <c:v>349</c:v>
                </c:pt>
                <c:pt idx="15">
                  <c:v>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3C-4399-802B-7BEBB436E2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8692672"/>
        <c:axId val="1008693920"/>
      </c:barChart>
      <c:lineChart>
        <c:grouping val="standard"/>
        <c:varyColors val="0"/>
        <c:ser>
          <c:idx val="1"/>
          <c:order val="1"/>
          <c:tx>
            <c:strRef>
              <c:f>能勢町!$Q$67</c:f>
              <c:strCache>
                <c:ptCount val="1"/>
                <c:pt idx="0">
                  <c:v>普通建設事業費の平均値</c:v>
                </c:pt>
              </c:strCache>
            </c:strRef>
          </c:tx>
          <c:spPr>
            <a:ln w="19050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能勢町!$C$42:$R$42</c:f>
              <c:strCache>
                <c:ptCount val="16"/>
                <c:pt idx="0">
                  <c:v>R4</c:v>
                </c:pt>
                <c:pt idx="1">
                  <c:v>R5</c:v>
                </c:pt>
                <c:pt idx="2">
                  <c:v>R6</c:v>
                </c:pt>
                <c:pt idx="3">
                  <c:v>R7</c:v>
                </c:pt>
                <c:pt idx="4">
                  <c:v>R8</c:v>
                </c:pt>
                <c:pt idx="5">
                  <c:v>R9</c:v>
                </c:pt>
                <c:pt idx="6">
                  <c:v>R10</c:v>
                </c:pt>
                <c:pt idx="7">
                  <c:v>R11</c:v>
                </c:pt>
                <c:pt idx="8">
                  <c:v>R12</c:v>
                </c:pt>
                <c:pt idx="9">
                  <c:v>R13</c:v>
                </c:pt>
                <c:pt idx="10">
                  <c:v>R14</c:v>
                </c:pt>
                <c:pt idx="11">
                  <c:v>R15</c:v>
                </c:pt>
                <c:pt idx="12">
                  <c:v>R16</c:v>
                </c:pt>
                <c:pt idx="13">
                  <c:v>R17</c:v>
                </c:pt>
                <c:pt idx="14">
                  <c:v>R18</c:v>
                </c:pt>
                <c:pt idx="15">
                  <c:v>R19</c:v>
                </c:pt>
              </c:strCache>
            </c:strRef>
          </c:cat>
          <c:val>
            <c:numRef>
              <c:f>能勢町!$C$46:$R$46</c:f>
              <c:numCache>
                <c:formatCode>#,##0;"▲ "#,##0</c:formatCode>
                <c:ptCount val="16"/>
                <c:pt idx="0" formatCode="General">
                  <c:v>481.13333333333333</c:v>
                </c:pt>
                <c:pt idx="1">
                  <c:v>481.13333333333333</c:v>
                </c:pt>
                <c:pt idx="2">
                  <c:v>481.13333333333333</c:v>
                </c:pt>
                <c:pt idx="3">
                  <c:v>481.13333333333333</c:v>
                </c:pt>
                <c:pt idx="4">
                  <c:v>481.13333333333333</c:v>
                </c:pt>
                <c:pt idx="5">
                  <c:v>481.13333333333333</c:v>
                </c:pt>
                <c:pt idx="6">
                  <c:v>481.13333333333333</c:v>
                </c:pt>
                <c:pt idx="7">
                  <c:v>481.13333333333333</c:v>
                </c:pt>
                <c:pt idx="8">
                  <c:v>481.13333333333333</c:v>
                </c:pt>
                <c:pt idx="9">
                  <c:v>481.13333333333333</c:v>
                </c:pt>
                <c:pt idx="10">
                  <c:v>481.13333333333333</c:v>
                </c:pt>
                <c:pt idx="11">
                  <c:v>481.13333333333333</c:v>
                </c:pt>
                <c:pt idx="12">
                  <c:v>481.13333333333333</c:v>
                </c:pt>
                <c:pt idx="13">
                  <c:v>481.13333333333333</c:v>
                </c:pt>
                <c:pt idx="14">
                  <c:v>481.13333333333333</c:v>
                </c:pt>
                <c:pt idx="15">
                  <c:v>481.13333333333333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3C-4399-802B-7BEBB436E2D5}"/>
            </c:ext>
          </c:extLst>
        </c:ser>
        <c:ser>
          <c:idx val="2"/>
          <c:order val="2"/>
          <c:tx>
            <c:strRef>
              <c:f>能勢町!$Q$68</c:f>
              <c:strCache>
                <c:ptCount val="1"/>
                <c:pt idx="0">
                  <c:v>総合管理計画の経費見込額の平均値</c:v>
                </c:pt>
              </c:strCache>
            </c:strRef>
          </c:tx>
          <c:spPr>
            <a:ln w="31750" cap="rnd">
              <a:solidFill>
                <a:schemeClr val="accent3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能勢町!$C$42:$R$42</c:f>
              <c:strCache>
                <c:ptCount val="16"/>
                <c:pt idx="0">
                  <c:v>R4</c:v>
                </c:pt>
                <c:pt idx="1">
                  <c:v>R5</c:v>
                </c:pt>
                <c:pt idx="2">
                  <c:v>R6</c:v>
                </c:pt>
                <c:pt idx="3">
                  <c:v>R7</c:v>
                </c:pt>
                <c:pt idx="4">
                  <c:v>R8</c:v>
                </c:pt>
                <c:pt idx="5">
                  <c:v>R9</c:v>
                </c:pt>
                <c:pt idx="6">
                  <c:v>R10</c:v>
                </c:pt>
                <c:pt idx="7">
                  <c:v>R11</c:v>
                </c:pt>
                <c:pt idx="8">
                  <c:v>R12</c:v>
                </c:pt>
                <c:pt idx="9">
                  <c:v>R13</c:v>
                </c:pt>
                <c:pt idx="10">
                  <c:v>R14</c:v>
                </c:pt>
                <c:pt idx="11">
                  <c:v>R15</c:v>
                </c:pt>
                <c:pt idx="12">
                  <c:v>R16</c:v>
                </c:pt>
                <c:pt idx="13">
                  <c:v>R17</c:v>
                </c:pt>
                <c:pt idx="14">
                  <c:v>R18</c:v>
                </c:pt>
                <c:pt idx="15">
                  <c:v>R19</c:v>
                </c:pt>
              </c:strCache>
            </c:strRef>
          </c:cat>
          <c:val>
            <c:numRef>
              <c:f>能勢町!$C$49:$R$49</c:f>
              <c:numCache>
                <c:formatCode>#,##0_);[Red]\(#,##0\)</c:formatCode>
                <c:ptCount val="16"/>
                <c:pt idx="0">
                  <c:v>511</c:v>
                </c:pt>
                <c:pt idx="1">
                  <c:v>511</c:v>
                </c:pt>
                <c:pt idx="2" formatCode="General">
                  <c:v>511</c:v>
                </c:pt>
                <c:pt idx="3" formatCode="General">
                  <c:v>511</c:v>
                </c:pt>
                <c:pt idx="4" formatCode="General">
                  <c:v>511</c:v>
                </c:pt>
                <c:pt idx="5" formatCode="General">
                  <c:v>511</c:v>
                </c:pt>
                <c:pt idx="6" formatCode="General">
                  <c:v>511</c:v>
                </c:pt>
                <c:pt idx="7" formatCode="General">
                  <c:v>511</c:v>
                </c:pt>
                <c:pt idx="8" formatCode="General">
                  <c:v>511</c:v>
                </c:pt>
                <c:pt idx="9" formatCode="General">
                  <c:v>511</c:v>
                </c:pt>
                <c:pt idx="10" formatCode="General">
                  <c:v>511</c:v>
                </c:pt>
                <c:pt idx="11" formatCode="General">
                  <c:v>511</c:v>
                </c:pt>
                <c:pt idx="12" formatCode="General">
                  <c:v>511</c:v>
                </c:pt>
                <c:pt idx="13" formatCode="General">
                  <c:v>511</c:v>
                </c:pt>
                <c:pt idx="14" formatCode="General">
                  <c:v>511</c:v>
                </c:pt>
                <c:pt idx="15" formatCode="General">
                  <c:v>511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3C-4399-802B-7BEBB436E2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8692672"/>
        <c:axId val="1008693920"/>
      </c:lineChart>
      <c:catAx>
        <c:axId val="100869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08693920"/>
        <c:crosses val="autoZero"/>
        <c:auto val="1"/>
        <c:lblAlgn val="ctr"/>
        <c:lblOffset val="100"/>
        <c:tickLblSkip val="15"/>
        <c:noMultiLvlLbl val="0"/>
      </c:catAx>
      <c:valAx>
        <c:axId val="1008693920"/>
        <c:scaling>
          <c:orientation val="minMax"/>
          <c:max val="900"/>
          <c:min val="0"/>
        </c:scaling>
        <c:delete val="0"/>
        <c:axPos val="l"/>
        <c:numFmt formatCode="#,##0_);[Red]\(#,##0\)" sourceLinked="0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08692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(日本語用のフォントを使用)"/>
                <a:ea typeface="BIZ UDPゴシック" panose="020B0400000000000000" pitchFamily="50" charset="-128"/>
                <a:cs typeface="+mn-cs"/>
              </a:defRPr>
            </a:pPr>
            <a:r>
              <a:rPr lang="en-US" sz="1000" dirty="0"/>
              <a:t>【</a:t>
            </a:r>
            <a:r>
              <a:rPr lang="ja-JP" sz="1000" dirty="0"/>
              <a:t>住民一人当たり人件費・物件費の比較</a:t>
            </a:r>
            <a:r>
              <a:rPr lang="en-US" sz="1000" dirty="0"/>
              <a:t>】</a:t>
            </a:r>
            <a:endParaRPr lang="ja-JP" sz="1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(日本語用のフォントを使用)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2.9177731021003371E-2"/>
          <c:y val="0.14302885353722539"/>
          <c:w val="0.9416445379579933"/>
          <c:h val="0.74269276473988954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能勢町!$D$159:$R$159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能勢町!$D$166:$R$166</c:f>
              <c:numCache>
                <c:formatCode>0_ </c:formatCode>
                <c:ptCount val="15"/>
                <c:pt idx="0">
                  <c:v>228.57812683155552</c:v>
                </c:pt>
                <c:pt idx="1">
                  <c:v>233.56090549766441</c:v>
                </c:pt>
                <c:pt idx="2">
                  <c:v>240.26451138868478</c:v>
                </c:pt>
                <c:pt idx="3">
                  <c:v>251.37706559839762</c:v>
                </c:pt>
                <c:pt idx="4">
                  <c:v>253.2650448143406</c:v>
                </c:pt>
                <c:pt idx="5">
                  <c:v>272.66771488469607</c:v>
                </c:pt>
                <c:pt idx="6">
                  <c:v>267.23906627314193</c:v>
                </c:pt>
                <c:pt idx="7">
                  <c:v>277.48763056624523</c:v>
                </c:pt>
                <c:pt idx="8">
                  <c:v>282.83540022547913</c:v>
                </c:pt>
                <c:pt idx="9">
                  <c:v>305.27838033261031</c:v>
                </c:pt>
                <c:pt idx="10">
                  <c:v>311.65553080920569</c:v>
                </c:pt>
                <c:pt idx="11">
                  <c:v>312.63350625572167</c:v>
                </c:pt>
                <c:pt idx="12">
                  <c:v>328.67900847191714</c:v>
                </c:pt>
                <c:pt idx="13">
                  <c:v>354.80225988700562</c:v>
                </c:pt>
                <c:pt idx="14">
                  <c:v>360.43225270157939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000-4F64-B946-9A80408502F2}"/>
            </c:ext>
          </c:extLst>
        </c:ser>
        <c:ser>
          <c:idx val="1"/>
          <c:order val="1"/>
          <c:spPr>
            <a:ln w="31750" cap="rnd">
              <a:solidFill>
                <a:srgbClr val="70AD47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能勢町!$D$159:$R$159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能勢町!$D$170:$R$170</c:f>
              <c:numCache>
                <c:formatCode>General</c:formatCode>
                <c:ptCount val="15"/>
                <c:pt idx="0">
                  <c:v>134</c:v>
                </c:pt>
                <c:pt idx="1">
                  <c:v>134</c:v>
                </c:pt>
                <c:pt idx="2">
                  <c:v>134</c:v>
                </c:pt>
                <c:pt idx="3">
                  <c:v>134</c:v>
                </c:pt>
                <c:pt idx="4">
                  <c:v>134</c:v>
                </c:pt>
                <c:pt idx="5">
                  <c:v>134</c:v>
                </c:pt>
                <c:pt idx="6">
                  <c:v>134</c:v>
                </c:pt>
                <c:pt idx="7">
                  <c:v>134</c:v>
                </c:pt>
                <c:pt idx="8">
                  <c:v>134</c:v>
                </c:pt>
                <c:pt idx="9">
                  <c:v>134</c:v>
                </c:pt>
                <c:pt idx="10">
                  <c:v>134</c:v>
                </c:pt>
                <c:pt idx="11">
                  <c:v>134</c:v>
                </c:pt>
                <c:pt idx="12">
                  <c:v>134</c:v>
                </c:pt>
                <c:pt idx="13">
                  <c:v>134</c:v>
                </c:pt>
                <c:pt idx="14">
                  <c:v>134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000-4F64-B946-9A80408502F2}"/>
            </c:ext>
          </c:extLst>
        </c:ser>
        <c:ser>
          <c:idx val="2"/>
          <c:order val="2"/>
          <c:spPr>
            <a:ln w="19050" cap="rnd">
              <a:solidFill>
                <a:schemeClr val="accent3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能勢町!$D$159:$R$159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能勢町!$D$171:$R$171</c:f>
              <c:numCache>
                <c:formatCode>General</c:formatCode>
                <c:ptCount val="15"/>
                <c:pt idx="0">
                  <c:v>221</c:v>
                </c:pt>
                <c:pt idx="1">
                  <c:v>221</c:v>
                </c:pt>
                <c:pt idx="2">
                  <c:v>221</c:v>
                </c:pt>
                <c:pt idx="3">
                  <c:v>221</c:v>
                </c:pt>
                <c:pt idx="4">
                  <c:v>221</c:v>
                </c:pt>
                <c:pt idx="5">
                  <c:v>221</c:v>
                </c:pt>
                <c:pt idx="6">
                  <c:v>221</c:v>
                </c:pt>
                <c:pt idx="7">
                  <c:v>221</c:v>
                </c:pt>
                <c:pt idx="8">
                  <c:v>221</c:v>
                </c:pt>
                <c:pt idx="9">
                  <c:v>221</c:v>
                </c:pt>
                <c:pt idx="10">
                  <c:v>221</c:v>
                </c:pt>
                <c:pt idx="11">
                  <c:v>221</c:v>
                </c:pt>
                <c:pt idx="12">
                  <c:v>221</c:v>
                </c:pt>
                <c:pt idx="13">
                  <c:v>221</c:v>
                </c:pt>
                <c:pt idx="14">
                  <c:v>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000-4F64-B946-9A80408502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49914288"/>
        <c:axId val="1149927600"/>
      </c:lineChart>
      <c:catAx>
        <c:axId val="114991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149927600"/>
        <c:crosses val="autoZero"/>
        <c:auto val="1"/>
        <c:lblAlgn val="ctr"/>
        <c:lblOffset val="100"/>
        <c:tickLblSkip val="14"/>
        <c:noMultiLvlLbl val="0"/>
      </c:catAx>
      <c:valAx>
        <c:axId val="1149927600"/>
        <c:scaling>
          <c:orientation val="minMax"/>
          <c:max val="400"/>
          <c:min val="100"/>
        </c:scaling>
        <c:delete val="0"/>
        <c:axPos val="l"/>
        <c:numFmt formatCode="0_ 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(日本語用のフォントを使用)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149914288"/>
        <c:crosses val="autoZero"/>
        <c:crossBetween val="between"/>
        <c:majorUnit val="200"/>
      </c:valAx>
      <c:spPr>
        <a:noFill/>
        <a:ln w="9525">
          <a:solidFill>
            <a:schemeClr val="bg2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 baseline="0">
          <a:latin typeface="(日本語用のフォントを使用)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en-US" sz="1000" dirty="0"/>
              <a:t>【</a:t>
            </a:r>
            <a:r>
              <a:rPr lang="ja-JP" sz="1000" dirty="0"/>
              <a:t>住民一人当たり歳出総額・歳入総額</a:t>
            </a:r>
            <a:r>
              <a:rPr lang="en-US" sz="1000" dirty="0"/>
              <a:t>】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能勢町!$P$152</c:f>
              <c:strCache>
                <c:ptCount val="1"/>
                <c:pt idx="0">
                  <c:v>住民一人当たり歳出総額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能勢町!$D$115:$R$115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能勢町!$D$120:$R$120</c:f>
              <c:numCache>
                <c:formatCode>0_ </c:formatCode>
                <c:ptCount val="15"/>
                <c:pt idx="0">
                  <c:v>679.7561833313797</c:v>
                </c:pt>
                <c:pt idx="1">
                  <c:v>713.73817223619596</c:v>
                </c:pt>
                <c:pt idx="2">
                  <c:v>732.30467793289245</c:v>
                </c:pt>
                <c:pt idx="3">
                  <c:v>760.51577366049071</c:v>
                </c:pt>
                <c:pt idx="4">
                  <c:v>721.76696542893728</c:v>
                </c:pt>
                <c:pt idx="5">
                  <c:v>757.07547169811323</c:v>
                </c:pt>
                <c:pt idx="6">
                  <c:v>766.43412932653609</c:v>
                </c:pt>
                <c:pt idx="7">
                  <c:v>766.49257833974718</c:v>
                </c:pt>
                <c:pt idx="8">
                  <c:v>780.29875986471257</c:v>
                </c:pt>
                <c:pt idx="9">
                  <c:v>813.30441070137385</c:v>
                </c:pt>
                <c:pt idx="10">
                  <c:v>829.99257609502592</c:v>
                </c:pt>
                <c:pt idx="11">
                  <c:v>844.36985047299368</c:v>
                </c:pt>
                <c:pt idx="12">
                  <c:v>871.19548164417949</c:v>
                </c:pt>
                <c:pt idx="13">
                  <c:v>913.31719128329303</c:v>
                </c:pt>
                <c:pt idx="14">
                  <c:v>933.99833748960941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17-4FDD-8178-5FCD3E4ED1E8}"/>
            </c:ext>
          </c:extLst>
        </c:ser>
        <c:ser>
          <c:idx val="1"/>
          <c:order val="1"/>
          <c:tx>
            <c:strRef>
              <c:f>能勢町!$P$153</c:f>
              <c:strCache>
                <c:ptCount val="1"/>
                <c:pt idx="0">
                  <c:v>住民一人当たり歳入総額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能勢町!$D$115:$R$115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能勢町!$D$129:$R$129</c:f>
              <c:numCache>
                <c:formatCode>#,##0_ </c:formatCode>
                <c:ptCount val="15"/>
                <c:pt idx="0">
                  <c:v>698.27687258234675</c:v>
                </c:pt>
                <c:pt idx="1">
                  <c:v>726.07497903940589</c:v>
                </c:pt>
                <c:pt idx="2">
                  <c:v>737.2030369826108</c:v>
                </c:pt>
                <c:pt idx="3">
                  <c:v>752.2533800701051</c:v>
                </c:pt>
                <c:pt idx="4">
                  <c:v>716.90140845070425</c:v>
                </c:pt>
                <c:pt idx="5">
                  <c:v>732.83542976939214</c:v>
                </c:pt>
                <c:pt idx="6">
                  <c:v>747.51811108129857</c:v>
                </c:pt>
                <c:pt idx="7">
                  <c:v>744.09015942825727</c:v>
                </c:pt>
                <c:pt idx="8">
                  <c:v>760.71025930101462</c:v>
                </c:pt>
                <c:pt idx="9">
                  <c:v>779.17570498915404</c:v>
                </c:pt>
                <c:pt idx="10">
                  <c:v>795.39717891610985</c:v>
                </c:pt>
                <c:pt idx="11">
                  <c:v>814.76960634726879</c:v>
                </c:pt>
                <c:pt idx="12">
                  <c:v>836.52337621587708</c:v>
                </c:pt>
                <c:pt idx="13">
                  <c:v>857.94995964487487</c:v>
                </c:pt>
                <c:pt idx="14">
                  <c:v>881.62926018287612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17-4FDD-8178-5FCD3E4ED1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49914288"/>
        <c:axId val="1149927600"/>
      </c:lineChart>
      <c:catAx>
        <c:axId val="114991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149927600"/>
        <c:crosses val="autoZero"/>
        <c:auto val="1"/>
        <c:lblAlgn val="ctr"/>
        <c:lblOffset val="100"/>
        <c:tickLblSkip val="14"/>
        <c:tickMarkSkip val="1"/>
        <c:noMultiLvlLbl val="0"/>
      </c:catAx>
      <c:valAx>
        <c:axId val="1149927600"/>
        <c:scaling>
          <c:orientation val="minMax"/>
          <c:max val="1000"/>
          <c:min val="600"/>
        </c:scaling>
        <c:delete val="0"/>
        <c:axPos val="l"/>
        <c:numFmt formatCode="0_ 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149914288"/>
        <c:crosses val="autoZero"/>
        <c:crossBetween val="between"/>
        <c:majorUnit val="100"/>
      </c:valAx>
      <c:spPr>
        <a:noFill/>
        <a:ln w="9525">
          <a:solidFill>
            <a:schemeClr val="bg2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0.03086</cdr:x>
      <cdr:y>0.57788</cdr:y>
    </cdr:from>
    <cdr:to>
      <cdr:x>0.1649</cdr:x>
      <cdr:y>0.65359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6C87409-AD8C-49BE-AE07-CE55F1D4A224}"/>
            </a:ext>
          </a:extLst>
        </cdr:cNvPr>
        <cdr:cNvSpPr txBox="1"/>
      </cdr:nvSpPr>
      <cdr:spPr>
        <a:xfrm xmlns:a="http://schemas.openxmlformats.org/drawingml/2006/main">
          <a:off x="147769" y="2488609"/>
          <a:ext cx="641771" cy="3260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000" dirty="0">
              <a:solidFill>
                <a:srgbClr val="99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rPr>
            <a:t>70</a:t>
          </a:r>
          <a:r>
            <a:rPr kumimoji="1" lang="ja-JP" altLang="en-US" sz="1000" dirty="0">
              <a:solidFill>
                <a:srgbClr val="99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rPr>
            <a:t>万円</a:t>
          </a:r>
        </a:p>
      </cdr:txBody>
    </cdr:sp>
  </cdr:relSizeAnchor>
  <cdr:relSizeAnchor xmlns:cdr="http://schemas.openxmlformats.org/drawingml/2006/chartDrawing">
    <cdr:from>
      <cdr:x>0.03439</cdr:x>
      <cdr:y>0.71076</cdr:y>
    </cdr:from>
    <cdr:to>
      <cdr:x>0.17046</cdr:x>
      <cdr:y>0.78647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0DF27EF-1F2F-48A3-B4FB-092EC7F933E5}"/>
            </a:ext>
          </a:extLst>
        </cdr:cNvPr>
        <cdr:cNvSpPr txBox="1"/>
      </cdr:nvSpPr>
      <cdr:spPr>
        <a:xfrm xmlns:a="http://schemas.openxmlformats.org/drawingml/2006/main">
          <a:off x="164649" y="3060874"/>
          <a:ext cx="651489" cy="3260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000" dirty="0">
              <a:solidFill>
                <a:srgbClr val="0000CC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rPr>
            <a:t>68</a:t>
          </a:r>
          <a:r>
            <a:rPr kumimoji="1" lang="ja-JP" altLang="en-US" sz="1000" dirty="0">
              <a:solidFill>
                <a:srgbClr val="0000CC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rPr>
            <a:t>万円</a:t>
          </a:r>
        </a:p>
      </cdr:txBody>
    </cdr:sp>
  </cdr:relSizeAnchor>
  <cdr:relSizeAnchor xmlns:cdr="http://schemas.openxmlformats.org/drawingml/2006/chartDrawing">
    <cdr:from>
      <cdr:x>0.83035</cdr:x>
      <cdr:y>0.16741</cdr:y>
    </cdr:from>
    <cdr:to>
      <cdr:x>0.96642</cdr:x>
      <cdr:y>0.24312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1CEBBCF-AF39-4EFF-84F9-8A00D89D8E43}"/>
            </a:ext>
          </a:extLst>
        </cdr:cNvPr>
        <cdr:cNvSpPr txBox="1"/>
      </cdr:nvSpPr>
      <cdr:spPr>
        <a:xfrm xmlns:a="http://schemas.openxmlformats.org/drawingml/2006/main">
          <a:off x="3944371" y="544471"/>
          <a:ext cx="646356" cy="2462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000" dirty="0">
              <a:solidFill>
                <a:srgbClr val="0000CC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rPr>
            <a:t>93</a:t>
          </a:r>
          <a:r>
            <a:rPr kumimoji="1" lang="ja-JP" altLang="en-US" sz="1000" dirty="0">
              <a:solidFill>
                <a:srgbClr val="0000CC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rPr>
            <a:t>万円</a:t>
          </a:r>
        </a:p>
      </cdr:txBody>
    </cdr:sp>
  </cdr:relSizeAnchor>
  <cdr:relSizeAnchor xmlns:cdr="http://schemas.openxmlformats.org/drawingml/2006/chartDrawing">
    <cdr:from>
      <cdr:x>0.83238</cdr:x>
      <cdr:y>0.38905</cdr:y>
    </cdr:from>
    <cdr:to>
      <cdr:x>0.96642</cdr:x>
      <cdr:y>0.46475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CC45ECF4-F103-420B-9539-056567B2C467}"/>
            </a:ext>
          </a:extLst>
        </cdr:cNvPr>
        <cdr:cNvSpPr txBox="1"/>
      </cdr:nvSpPr>
      <cdr:spPr>
        <a:xfrm xmlns:a="http://schemas.openxmlformats.org/drawingml/2006/main">
          <a:off x="3985352" y="1675431"/>
          <a:ext cx="641770" cy="32600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000" dirty="0">
              <a:solidFill>
                <a:srgbClr val="99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rPr>
            <a:t>88</a:t>
          </a:r>
          <a:r>
            <a:rPr kumimoji="1" lang="ja-JP" altLang="en-US" sz="1000" dirty="0">
              <a:solidFill>
                <a:srgbClr val="99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rPr>
            <a:t>万円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6E3A60CE-7E8D-4390-9820-C09E755C9BD4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427EC32B-E128-43F1-BA54-52B0ABA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262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6A22FB6E-5550-4A84-95FC-6C5FC37CCEBE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030FFAA-3710-4C18-AE2B-D295A7E29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7734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D6212-96C9-41D3-8E6B-E3D9ABE9871E}" type="datetime1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371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19FC-0020-489B-93BD-52EF9DFE2BE8}" type="datetime1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605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6C17-7DC2-4726-A511-85C76F0BCB45}" type="datetime1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08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0646-9FDD-4CE6-A2A1-8CE3717DBF7D}" type="datetime1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07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F767-7590-42C7-BB8E-A314D8D2FD5C}" type="datetime1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92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FF62-28A4-44D8-9651-8BC671C7BC1C}" type="datetime1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BBD65-545E-402E-9A81-768BAF244330}" type="datetime1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02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6590-0AFF-4C21-8D3D-813D36BA5861}" type="datetime1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1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A5C9-3C66-48F2-A7DA-50A8AAD99DFC}" type="datetime1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94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7542-95D7-4C99-B020-CFE99BF6E3ED}" type="datetime1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836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7526-BBC7-44F0-9201-29D57E6CFCF0}" type="datetime1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29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4105B-2D9C-4C60-86CE-F7C448738759}" type="datetime1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95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4018" y="2994660"/>
            <a:ext cx="9906000" cy="8763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018" y="3133739"/>
            <a:ext cx="9901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能勢町の中長期財政シミュレーション</a:t>
            </a:r>
          </a:p>
        </p:txBody>
      </p:sp>
    </p:spTree>
    <p:extLst>
      <p:ext uri="{BB962C8B-B14F-4D97-AF65-F5344CB8AC3E}">
        <p14:creationId xmlns:p14="http://schemas.microsoft.com/office/powerpoint/2010/main" val="1047447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8059" y="69752"/>
            <a:ext cx="9802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１．収支と基金残高の見通し</a:t>
            </a:r>
          </a:p>
        </p:txBody>
      </p:sp>
      <p:sp>
        <p:nvSpPr>
          <p:cNvPr id="34" name="スライド番号プレースホルダー 2">
            <a:extLst>
              <a:ext uri="{FF2B5EF4-FFF2-40B4-BE49-F238E27FC236}">
                <a16:creationId xmlns:a16="http://schemas.microsoft.com/office/drawing/2014/main" id="{381A82F7-2481-41C2-9526-2AF765A7A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7334" y="6498903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77345" y="918273"/>
            <a:ext cx="9587988" cy="362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spcAft>
                <a:spcPts val="600"/>
              </a:spcAft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令和８年度以降、一貫して収支不足が発生し、令和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18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年度には財政調整基金が枯渇する見通し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157480" y="907625"/>
            <a:ext cx="9571175" cy="433813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114B3FF-1435-4E05-9566-0164EB8850CC}"/>
              </a:ext>
            </a:extLst>
          </p:cNvPr>
          <p:cNvSpPr txBox="1"/>
          <p:nvPr/>
        </p:nvSpPr>
        <p:spPr>
          <a:xfrm>
            <a:off x="8460916" y="1406312"/>
            <a:ext cx="10182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（単位：百万円）</a:t>
            </a:r>
          </a:p>
        </p:txBody>
      </p:sp>
      <p:graphicFrame>
        <p:nvGraphicFramePr>
          <p:cNvPr id="14" name="グラフ 13">
            <a:extLst>
              <a:ext uri="{FF2B5EF4-FFF2-40B4-BE49-F238E27FC236}">
                <a16:creationId xmlns:a16="http://schemas.microsoft.com/office/drawing/2014/main" id="{05EDE912-DE0B-457D-AECD-E80A354CD2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5371441"/>
              </p:ext>
            </p:extLst>
          </p:nvPr>
        </p:nvGraphicFramePr>
        <p:xfrm>
          <a:off x="493500" y="1221920"/>
          <a:ext cx="8955678" cy="5636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660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059" y="66412"/>
            <a:ext cx="5038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２．シミュレーション結果の詳細</a:t>
            </a:r>
            <a:endParaRPr kumimoji="1" lang="ja-JP" altLang="en-US" sz="2800" b="1" u="sng" dirty="0">
              <a:ln>
                <a:solidFill>
                  <a:srgbClr val="F9FEDE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スライド番号プレースホルダー 2">
            <a:extLst>
              <a:ext uri="{FF2B5EF4-FFF2-40B4-BE49-F238E27FC236}">
                <a16:creationId xmlns:a16="http://schemas.microsoft.com/office/drawing/2014/main" id="{8375D218-D9B2-435E-8C23-6CC5CE79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7334" y="6551912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4763196-1332-4576-805F-2FEFBAA76AF5}"/>
              </a:ext>
            </a:extLst>
          </p:cNvPr>
          <p:cNvSpPr/>
          <p:nvPr/>
        </p:nvSpPr>
        <p:spPr>
          <a:xfrm>
            <a:off x="163779" y="831006"/>
            <a:ext cx="9577121" cy="1126438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4436C9-8E52-40D6-A17B-B7C196259EE9}"/>
              </a:ext>
            </a:extLst>
          </p:cNvPr>
          <p:cNvSpPr/>
          <p:nvPr/>
        </p:nvSpPr>
        <p:spPr>
          <a:xfrm>
            <a:off x="176061" y="839075"/>
            <a:ext cx="9558540" cy="107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ts val="2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●人口減少に伴う税収減、社会保障経費の増のほか、大規模建設事業の影響により、令和８年度から収支不足となる推計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ts val="2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結果となった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ts val="2000"/>
              </a:lnSpc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・歳入：地方交付税は横置き、住民税は人口に連動するため、トータルでは減少傾向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ts val="2000"/>
              </a:lnSpc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・歳出：社会保障経費の増加や物価上昇により増加傾向。</a:t>
            </a:r>
            <a:endParaRPr kumimoji="1" lang="ja-JP" altLang="en-US" sz="1400" strike="dblStrike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8C9BF33-C66A-46B3-88E9-5F3361250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61" y="1980398"/>
            <a:ext cx="9577122" cy="4613563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6DA1040-A7A1-48E9-ADA6-3F6940FAD6E8}"/>
              </a:ext>
            </a:extLst>
          </p:cNvPr>
          <p:cNvSpPr txBox="1"/>
          <p:nvPr/>
        </p:nvSpPr>
        <p:spPr>
          <a:xfrm>
            <a:off x="163779" y="6606008"/>
            <a:ext cx="53190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歳入の「繰入金」欄について、令和５年度以降は財政調整基金からの繰入れは含んでいない</a:t>
            </a:r>
          </a:p>
        </p:txBody>
      </p:sp>
    </p:spTree>
    <p:extLst>
      <p:ext uri="{BB962C8B-B14F-4D97-AF65-F5344CB8AC3E}">
        <p14:creationId xmlns:p14="http://schemas.microsoft.com/office/powerpoint/2010/main" val="316875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93FD1370-799F-41F7-968E-83FB73CFFE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9537539"/>
              </p:ext>
            </p:extLst>
          </p:nvPr>
        </p:nvGraphicFramePr>
        <p:xfrm>
          <a:off x="173993" y="2447605"/>
          <a:ext cx="9566907" cy="4365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65100" y="904057"/>
            <a:ext cx="9680956" cy="1468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●直近の実績をベースに推計しており、推計結果に老朽化対応や新規事業が適切に見込まれていない可能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性がある</a:t>
            </a: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●現在策定中の「公共施設再編計画」の取組み（集約化等）を反映すれば、事業費の圧縮が図られるものの、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収支不足の解消にまでは至らないことには留意が必要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62378" y="904058"/>
            <a:ext cx="9569629" cy="151688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427334" y="6490952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4C6929F-A7F1-4BF3-BF16-46F5C41AB640}"/>
              </a:ext>
            </a:extLst>
          </p:cNvPr>
          <p:cNvSpPr txBox="1"/>
          <p:nvPr/>
        </p:nvSpPr>
        <p:spPr>
          <a:xfrm>
            <a:off x="0" y="48549"/>
            <a:ext cx="8938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ja-JP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．課題① 公共施設マネジメント </a:t>
            </a:r>
            <a:r>
              <a:rPr kumimoji="1" lang="ja-JP" altLang="en-US" sz="20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～普通建設事業費の分析より～</a:t>
            </a:r>
            <a:endParaRPr kumimoji="1" lang="ja-JP" altLang="en-US" u="sng" dirty="0">
              <a:ln>
                <a:solidFill>
                  <a:srgbClr val="F9FEDE"/>
                </a:solidFill>
              </a:ln>
              <a:solidFill>
                <a:srgbClr val="FFFF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18">
            <a:extLst>
              <a:ext uri="{FF2B5EF4-FFF2-40B4-BE49-F238E27FC236}">
                <a16:creationId xmlns:a16="http://schemas.microsoft.com/office/drawing/2014/main" id="{B50BBA23-473B-448A-B7A2-F04908E86D3C}"/>
              </a:ext>
            </a:extLst>
          </p:cNvPr>
          <p:cNvSpPr txBox="1"/>
          <p:nvPr/>
        </p:nvSpPr>
        <p:spPr>
          <a:xfrm>
            <a:off x="1690095" y="3707018"/>
            <a:ext cx="1987135" cy="369332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年平均</a:t>
            </a:r>
            <a:r>
              <a:rPr kumimoji="1"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5.</a:t>
            </a:r>
            <a:r>
              <a:rPr kumimoji="1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１億円</a:t>
            </a:r>
          </a:p>
        </p:txBody>
      </p:sp>
      <p:sp>
        <p:nvSpPr>
          <p:cNvPr id="11" name="テキスト ボックス 3">
            <a:extLst>
              <a:ext uri="{FF2B5EF4-FFF2-40B4-BE49-F238E27FC236}">
                <a16:creationId xmlns:a16="http://schemas.microsoft.com/office/drawing/2014/main" id="{71C55D56-40CD-4AC2-8922-F8F86ABFFB3D}"/>
              </a:ext>
            </a:extLst>
          </p:cNvPr>
          <p:cNvSpPr txBox="1"/>
          <p:nvPr/>
        </p:nvSpPr>
        <p:spPr>
          <a:xfrm>
            <a:off x="3314464" y="3676419"/>
            <a:ext cx="431934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現在の規模・スペックで長寿命化・更新した場合の費用</a:t>
            </a:r>
            <a:endParaRPr kumimoji="1"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公営企業分を含んでいる</a:t>
            </a:r>
            <a:endParaRPr kumimoji="1" lang="en-US" altLang="ja-JP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4A023527-2CC9-497C-BB57-F0B934125640}"/>
              </a:ext>
            </a:extLst>
          </p:cNvPr>
          <p:cNvSpPr txBox="1"/>
          <p:nvPr/>
        </p:nvSpPr>
        <p:spPr>
          <a:xfrm>
            <a:off x="5314779" y="4224934"/>
            <a:ext cx="1802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年平均</a:t>
            </a:r>
            <a:r>
              <a:rPr kumimoji="1"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4.8</a:t>
            </a:r>
            <a:r>
              <a:rPr kumimoji="1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億円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8935BCD-44EE-4C41-BDD9-EB09745430EA}"/>
              </a:ext>
            </a:extLst>
          </p:cNvPr>
          <p:cNvSpPr txBox="1"/>
          <p:nvPr/>
        </p:nvSpPr>
        <p:spPr>
          <a:xfrm>
            <a:off x="6982046" y="4194067"/>
            <a:ext cx="3054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直近実績に基づく推計値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（物価上昇及び個別事業を反映）</a:t>
            </a:r>
          </a:p>
        </p:txBody>
      </p:sp>
      <p:sp>
        <p:nvSpPr>
          <p:cNvPr id="19" name="矢印: 下 18">
            <a:extLst>
              <a:ext uri="{FF2B5EF4-FFF2-40B4-BE49-F238E27FC236}">
                <a16:creationId xmlns:a16="http://schemas.microsoft.com/office/drawing/2014/main" id="{1DC2604D-02D3-4C89-8E8E-846652ACE8E7}"/>
              </a:ext>
            </a:extLst>
          </p:cNvPr>
          <p:cNvSpPr/>
          <p:nvPr/>
        </p:nvSpPr>
        <p:spPr>
          <a:xfrm>
            <a:off x="3975555" y="4107806"/>
            <a:ext cx="409867" cy="424496"/>
          </a:xfrm>
          <a:prstGeom prst="downArrow">
            <a:avLst/>
          </a:prstGeom>
          <a:solidFill>
            <a:srgbClr val="FFC000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20" name="テキスト ボックス 12">
            <a:extLst>
              <a:ext uri="{FF2B5EF4-FFF2-40B4-BE49-F238E27FC236}">
                <a16:creationId xmlns:a16="http://schemas.microsoft.com/office/drawing/2014/main" id="{5D4731A5-C029-4F0E-A2E5-8AAA9C36E4C5}"/>
              </a:ext>
            </a:extLst>
          </p:cNvPr>
          <p:cNvSpPr txBox="1"/>
          <p:nvPr/>
        </p:nvSpPr>
        <p:spPr>
          <a:xfrm>
            <a:off x="2914929" y="4548191"/>
            <a:ext cx="22781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再編計画に基づく</a:t>
            </a:r>
            <a:endParaRPr kumimoji="1" lang="en-US" altLang="ja-JP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集約化等による縮減が可能</a:t>
            </a:r>
          </a:p>
        </p:txBody>
      </p:sp>
    </p:spTree>
    <p:extLst>
      <p:ext uri="{BB962C8B-B14F-4D97-AF65-F5344CB8AC3E}">
        <p14:creationId xmlns:p14="http://schemas.microsoft.com/office/powerpoint/2010/main" val="814655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グラフ 17">
            <a:extLst>
              <a:ext uri="{FF2B5EF4-FFF2-40B4-BE49-F238E27FC236}">
                <a16:creationId xmlns:a16="http://schemas.microsoft.com/office/drawing/2014/main" id="{6887C145-9B3B-4ED3-B158-E162B3E378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774531"/>
              </p:ext>
            </p:extLst>
          </p:nvPr>
        </p:nvGraphicFramePr>
        <p:xfrm>
          <a:off x="4953002" y="2492376"/>
          <a:ext cx="4787898" cy="3791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67134" y="915679"/>
            <a:ext cx="9573766" cy="1109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●人口減少に伴い、住民一人当たりの歳入・歳出の差は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徐々に拡大する見通し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●歳出のうち、行財政運営の効率性と関係性の高い「人件費・物件費」だけを見ると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、今後も拡大していき、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全国町村の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水準を大きく上回る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71271" y="905891"/>
            <a:ext cx="9569629" cy="1191197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427334" y="6490952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4C6929F-A7F1-4BF3-BF16-46F5C41AB640}"/>
              </a:ext>
            </a:extLst>
          </p:cNvPr>
          <p:cNvSpPr txBox="1"/>
          <p:nvPr/>
        </p:nvSpPr>
        <p:spPr>
          <a:xfrm>
            <a:off x="0" y="48549"/>
            <a:ext cx="10041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４．課題② 行財政運営の効率化　</a:t>
            </a:r>
            <a:r>
              <a:rPr kumimoji="1" lang="ja-JP" altLang="en-US" sz="20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～住民一人当たりコストから見える傾向～</a:t>
            </a:r>
            <a:endParaRPr kumimoji="1" lang="ja-JP" altLang="en-US" u="sng" dirty="0">
              <a:ln>
                <a:solidFill>
                  <a:srgbClr val="F9FEDE"/>
                </a:solidFill>
              </a:ln>
              <a:solidFill>
                <a:srgbClr val="FFFF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ボックス 1">
            <a:extLst>
              <a:ext uri="{FF2B5EF4-FFF2-40B4-BE49-F238E27FC236}">
                <a16:creationId xmlns:a16="http://schemas.microsoft.com/office/drawing/2014/main" id="{33731662-41A2-40A1-8036-1D30B5615E70}"/>
              </a:ext>
            </a:extLst>
          </p:cNvPr>
          <p:cNvSpPr txBox="1"/>
          <p:nvPr/>
        </p:nvSpPr>
        <p:spPr>
          <a:xfrm>
            <a:off x="8999982" y="3182234"/>
            <a:ext cx="63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36</a:t>
            </a:r>
            <a:r>
              <a:rPr kumimoji="1" lang="ja-JP" altLang="en-US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F408D8E-5A47-410C-A764-7971EF4C2E57}"/>
              </a:ext>
            </a:extLst>
          </p:cNvPr>
          <p:cNvSpPr txBox="1"/>
          <p:nvPr/>
        </p:nvSpPr>
        <p:spPr>
          <a:xfrm>
            <a:off x="4953000" y="6261562"/>
            <a:ext cx="47879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各全国平均値は、推計が困難なことから、令和４年度決算額及び令和５年１月１日時点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の住基人口により算出したものを横置きとしている。人口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万人都市は財政状況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資料集の区分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Ⅳ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より抽出。</a:t>
            </a:r>
          </a:p>
        </p:txBody>
      </p:sp>
      <p:sp>
        <p:nvSpPr>
          <p:cNvPr id="40" name="テキスト ボックス 1">
            <a:extLst>
              <a:ext uri="{FF2B5EF4-FFF2-40B4-BE49-F238E27FC236}">
                <a16:creationId xmlns:a16="http://schemas.microsoft.com/office/drawing/2014/main" id="{3E6A69E3-6E44-41AA-817C-BCAD821AC270}"/>
              </a:ext>
            </a:extLst>
          </p:cNvPr>
          <p:cNvSpPr txBox="1"/>
          <p:nvPr/>
        </p:nvSpPr>
        <p:spPr>
          <a:xfrm>
            <a:off x="8502560" y="4456564"/>
            <a:ext cx="6367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22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42" name="テキスト ボックス 1">
            <a:extLst>
              <a:ext uri="{FF2B5EF4-FFF2-40B4-BE49-F238E27FC236}">
                <a16:creationId xmlns:a16="http://schemas.microsoft.com/office/drawing/2014/main" id="{E45F4491-2435-48BB-957F-1CB57A58CCA7}"/>
              </a:ext>
            </a:extLst>
          </p:cNvPr>
          <p:cNvSpPr txBox="1"/>
          <p:nvPr/>
        </p:nvSpPr>
        <p:spPr>
          <a:xfrm>
            <a:off x="5113446" y="4379585"/>
            <a:ext cx="63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23</a:t>
            </a:r>
            <a:r>
              <a:rPr kumimoji="1" lang="ja-JP" altLang="en-US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43" name="テキスト ボックス 1">
            <a:extLst>
              <a:ext uri="{FF2B5EF4-FFF2-40B4-BE49-F238E27FC236}">
                <a16:creationId xmlns:a16="http://schemas.microsoft.com/office/drawing/2014/main" id="{A745AD80-33C0-4E62-B63A-533C0D46B2FF}"/>
              </a:ext>
            </a:extLst>
          </p:cNvPr>
          <p:cNvSpPr txBox="1"/>
          <p:nvPr/>
        </p:nvSpPr>
        <p:spPr>
          <a:xfrm>
            <a:off x="8511376" y="5307029"/>
            <a:ext cx="6190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24" name="テキスト ボックス 1">
            <a:extLst>
              <a:ext uri="{FF2B5EF4-FFF2-40B4-BE49-F238E27FC236}">
                <a16:creationId xmlns:a16="http://schemas.microsoft.com/office/drawing/2014/main" id="{5CF4FB30-2022-4270-AB3C-D8341EB5ECBC}"/>
              </a:ext>
            </a:extLst>
          </p:cNvPr>
          <p:cNvSpPr txBox="1"/>
          <p:nvPr/>
        </p:nvSpPr>
        <p:spPr>
          <a:xfrm>
            <a:off x="6741656" y="4496207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町村の全国平均値</a:t>
            </a:r>
          </a:p>
        </p:txBody>
      </p:sp>
      <p:sp>
        <p:nvSpPr>
          <p:cNvPr id="25" name="テキスト ボックス 1">
            <a:extLst>
              <a:ext uri="{FF2B5EF4-FFF2-40B4-BE49-F238E27FC236}">
                <a16:creationId xmlns:a16="http://schemas.microsoft.com/office/drawing/2014/main" id="{A4A01E45-1867-4256-874A-B59C565B98C7}"/>
              </a:ext>
            </a:extLst>
          </p:cNvPr>
          <p:cNvSpPr txBox="1"/>
          <p:nvPr/>
        </p:nvSpPr>
        <p:spPr>
          <a:xfrm>
            <a:off x="6619026" y="5158360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人口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万人都市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の全国平均値</a:t>
            </a:r>
          </a:p>
        </p:txBody>
      </p:sp>
      <p:graphicFrame>
        <p:nvGraphicFramePr>
          <p:cNvPr id="19" name="グラフ 18">
            <a:extLst>
              <a:ext uri="{FF2B5EF4-FFF2-40B4-BE49-F238E27FC236}">
                <a16:creationId xmlns:a16="http://schemas.microsoft.com/office/drawing/2014/main" id="{2E8712E8-D3E6-41DD-9F9C-9A401DE45A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29181"/>
              </p:ext>
            </p:extLst>
          </p:nvPr>
        </p:nvGraphicFramePr>
        <p:xfrm>
          <a:off x="165101" y="2492376"/>
          <a:ext cx="4787900" cy="4306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4684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8059" y="69752"/>
            <a:ext cx="20906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５．推計方法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91721" y="915898"/>
            <a:ext cx="9539292" cy="1188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Aft>
                <a:spcPts val="400"/>
              </a:spcAft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●令和４年度決算をベースに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年間推計</a:t>
            </a:r>
            <a:b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kumimoji="1" lang="ja-JP" altLang="en-US" sz="1600" spc="-1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人口推計に連動しうる費目は、国立社会保障・人口問題研究所（社人研）の令和５年推計と連動</a:t>
            </a:r>
          </a:p>
          <a:p>
            <a:pPr>
              <a:lnSpc>
                <a:spcPts val="2800"/>
              </a:lnSpc>
              <a:spcAft>
                <a:spcPts val="400"/>
              </a:spcAft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●その他の費目は、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R4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決算額をベースに、物価上昇率や直近の伸び率等を用いて試算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4987" y="905832"/>
            <a:ext cx="9565913" cy="127466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5" name="表 21">
            <a:extLst>
              <a:ext uri="{FF2B5EF4-FFF2-40B4-BE49-F238E27FC236}">
                <a16:creationId xmlns:a16="http://schemas.microsoft.com/office/drawing/2014/main" id="{742ED7FD-DFE3-4B50-8206-D642AF431D92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130117" y="2492375"/>
          <a:ext cx="4380923" cy="414019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45556">
                  <a:extLst>
                    <a:ext uri="{9D8B030D-6E8A-4147-A177-3AD203B41FA5}">
                      <a16:colId xmlns:a16="http://schemas.microsoft.com/office/drawing/2014/main" val="3356660803"/>
                    </a:ext>
                  </a:extLst>
                </a:gridCol>
                <a:gridCol w="1813493">
                  <a:extLst>
                    <a:ext uri="{9D8B030D-6E8A-4147-A177-3AD203B41FA5}">
                      <a16:colId xmlns:a16="http://schemas.microsoft.com/office/drawing/2014/main" val="2163183408"/>
                    </a:ext>
                  </a:extLst>
                </a:gridCol>
                <a:gridCol w="2221874">
                  <a:extLst>
                    <a:ext uri="{9D8B030D-6E8A-4147-A177-3AD203B41FA5}">
                      <a16:colId xmlns:a16="http://schemas.microsoft.com/office/drawing/2014/main" val="2898818577"/>
                    </a:ext>
                  </a:extLst>
                </a:gridCol>
              </a:tblGrid>
              <a:tr h="283856"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主な費目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考え方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63996"/>
                  </a:ext>
                </a:extLst>
              </a:tr>
              <a:tr h="607858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歳入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町税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人口と連動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6219830"/>
                  </a:ext>
                </a:extLst>
              </a:tr>
              <a:tr h="64735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地方交付税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直近の実績を据え置き</a:t>
                      </a:r>
                      <a:endParaRPr kumimoji="1" lang="ja-JP" altLang="en-US" sz="1200" b="1" u="sng" dirty="0">
                        <a:solidFill>
                          <a:schemeClr val="accent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7604318"/>
                  </a:ext>
                </a:extLst>
              </a:tr>
              <a:tr h="65446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国・府支出金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歳出と連動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ts val="400"/>
                        </a:lnSpc>
                      </a:pP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4000780"/>
                  </a:ext>
                </a:extLst>
              </a:tr>
              <a:tr h="6260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地方債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歳出と連動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51454114"/>
                  </a:ext>
                </a:extLst>
              </a:tr>
              <a:tr h="66032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交付金・譲与税等、諸収入（使用料・手数料、財産収入、寄附金など）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直近の実績を据え置き</a:t>
                      </a:r>
                      <a:endParaRPr kumimoji="1" lang="ja-JP" altLang="en-US" sz="1200" b="1" u="sng" dirty="0">
                        <a:solidFill>
                          <a:schemeClr val="accent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9666177"/>
                  </a:ext>
                </a:extLst>
              </a:tr>
              <a:tr h="66032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繰入金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特目基金からの繰入金を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5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　見込む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5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☑　見込まない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0618218"/>
                  </a:ext>
                </a:extLst>
              </a:tr>
            </a:tbl>
          </a:graphicData>
        </a:graphic>
      </p:graphicFrame>
      <p:graphicFrame>
        <p:nvGraphicFramePr>
          <p:cNvPr id="17" name="表 21">
            <a:extLst>
              <a:ext uri="{FF2B5EF4-FFF2-40B4-BE49-F238E27FC236}">
                <a16:creationId xmlns:a16="http://schemas.microsoft.com/office/drawing/2014/main" id="{0A4A5D27-D6ED-41D6-AFCE-E61024A9759F}"/>
              </a:ext>
            </a:extLst>
          </p:cNvPr>
          <p:cNvGraphicFramePr>
            <a:graphicFrameLocks noGrp="1"/>
          </p:cNvGraphicFramePr>
          <p:nvPr/>
        </p:nvGraphicFramePr>
        <p:xfrm>
          <a:off x="4577806" y="2492375"/>
          <a:ext cx="5198076" cy="41401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4489">
                  <a:extLst>
                    <a:ext uri="{9D8B030D-6E8A-4147-A177-3AD203B41FA5}">
                      <a16:colId xmlns:a16="http://schemas.microsoft.com/office/drawing/2014/main" val="3356660803"/>
                    </a:ext>
                  </a:extLst>
                </a:gridCol>
                <a:gridCol w="1053608">
                  <a:extLst>
                    <a:ext uri="{9D8B030D-6E8A-4147-A177-3AD203B41FA5}">
                      <a16:colId xmlns:a16="http://schemas.microsoft.com/office/drawing/2014/main" val="2163183408"/>
                    </a:ext>
                  </a:extLst>
                </a:gridCol>
                <a:gridCol w="3739979">
                  <a:extLst>
                    <a:ext uri="{9D8B030D-6E8A-4147-A177-3AD203B41FA5}">
                      <a16:colId xmlns:a16="http://schemas.microsoft.com/office/drawing/2014/main" val="2898818577"/>
                    </a:ext>
                  </a:extLst>
                </a:gridCol>
              </a:tblGrid>
              <a:tr h="330214"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主な費目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考え方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63996"/>
                  </a:ext>
                </a:extLst>
              </a:tr>
              <a:tr h="464384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歳出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給与等は直近の実績を据え置き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退職手当は個別に積上げ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9605222"/>
                  </a:ext>
                </a:extLst>
              </a:tr>
              <a:tr h="33021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扶助費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直近の実績の伸びを反映</a:t>
                      </a:r>
                      <a:endParaRPr kumimoji="1" lang="ja-JP" altLang="en-US" sz="1200" b="1" u="sng" dirty="0">
                        <a:solidFill>
                          <a:schemeClr val="accent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6219830"/>
                  </a:ext>
                </a:extLst>
              </a:tr>
              <a:tr h="56476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補助費等、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物件費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直近の実績の伸び、物価上昇の影響を反映</a:t>
                      </a:r>
                      <a:endParaRPr kumimoji="1" lang="en-US" altLang="ja-JP" sz="12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7604318"/>
                  </a:ext>
                </a:extLst>
              </a:tr>
              <a:tr h="78945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建設事業費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次のいずれかによる</a:t>
                      </a:r>
                      <a:endParaRPr kumimoji="1" lang="en-US" altLang="ja-JP" sz="12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☑   直近の実績に物価上昇率を乗じた額をベースとし、</a:t>
                      </a:r>
                      <a:endParaRPr kumimoji="1" lang="en-US" altLang="ja-JP" sz="11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大規模事業を個別に積み上げる</a:t>
                      </a:r>
                      <a:endParaRPr kumimoji="1" lang="en-US" altLang="ja-JP" sz="11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 </a:t>
                      </a:r>
                      <a:r>
                        <a:rPr kumimoji="1" lang="ja-JP" altLang="en-US" sz="1100" b="0" u="none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</a:t>
                      </a:r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団体の計画値を用いる</a:t>
                      </a:r>
                      <a:endParaRPr kumimoji="1" lang="ja-JP" altLang="en-US" sz="12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4000780"/>
                  </a:ext>
                </a:extLst>
              </a:tr>
              <a:tr h="55035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公債費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既発分は町村による推計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新発分は歳入の地方債と連動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15266"/>
                  </a:ext>
                </a:extLst>
              </a:tr>
              <a:tr h="111081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繰出金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国保特会と後期高齢特会は人口と連動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介護特会は府全体の介護給付費総額の推計値と連動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b="0" spc="-1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公営企業は直近の実績を据え置き</a:t>
                      </a:r>
                      <a:endParaRPr kumimoji="1" lang="en-US" altLang="ja-JP" sz="1200" b="0" spc="-1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3159172"/>
                  </a:ext>
                </a:extLst>
              </a:tr>
            </a:tbl>
          </a:graphicData>
        </a:graphic>
      </p:graphicFrame>
      <p:sp>
        <p:nvSpPr>
          <p:cNvPr id="16" name="スライド番号プレースホルダー 2">
            <a:extLst>
              <a:ext uri="{FF2B5EF4-FFF2-40B4-BE49-F238E27FC236}">
                <a16:creationId xmlns:a16="http://schemas.microsoft.com/office/drawing/2014/main" id="{6B960A5B-16D9-47B6-BE98-036A9295D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7334" y="6551912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729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22204</TotalTime>
  <Words>746</Words>
  <Application>Microsoft Office PowerPoint</Application>
  <PresentationFormat>A4 210 x 297 mm</PresentationFormat>
  <Paragraphs>91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(日本語用のフォントを使用)</vt:lpstr>
      <vt:lpstr>BIZ UDPゴシック</vt:lpstr>
      <vt:lpstr>HGP創英角ﾎﾟｯﾌﾟ体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「今後の人口減少・高齢化を見据えてー」</dc:title>
  <dc:creator/>
  <cp:lastModifiedBy>福田　修平</cp:lastModifiedBy>
  <cp:revision>923</cp:revision>
  <cp:lastPrinted>2024-02-13T08:48:43Z</cp:lastPrinted>
  <dcterms:created xsi:type="dcterms:W3CDTF">2020-12-07T04:45:01Z</dcterms:created>
  <dcterms:modified xsi:type="dcterms:W3CDTF">2024-03-22T08:39:27Z</dcterms:modified>
</cp:coreProperties>
</file>