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handoutMasterIdLst>
    <p:handoutMasterId r:id="rId7"/>
  </p:handoutMasterIdLst>
  <p:sldIdLst>
    <p:sldId id="269" r:id="rId2"/>
    <p:sldId id="287" r:id="rId3"/>
    <p:sldId id="277" r:id="rId4"/>
    <p:sldId id="288"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6" d="100"/>
          <a:sy n="96" d="100"/>
        </p:scale>
        <p:origin x="792" y="77"/>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13471105265507E-2"/>
          <c:y val="2.3547397776566042E-2"/>
          <c:w val="0.97036181812955069"/>
          <c:h val="0.85157301505297323"/>
        </c:manualLayout>
      </c:layout>
      <c:barChart>
        <c:barDir val="col"/>
        <c:grouping val="clustered"/>
        <c:varyColors val="0"/>
        <c:ser>
          <c:idx val="0"/>
          <c:order val="0"/>
          <c:tx>
            <c:v>財政調整基金残高</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'P1（収支過不足・基金残高）'!$D$6:$R$6</c:f>
              <c:numCache>
                <c:formatCode>#,##0_ </c:formatCode>
                <c:ptCount val="15"/>
                <c:pt idx="0">
                  <c:v>2022</c:v>
                </c:pt>
                <c:pt idx="1">
                  <c:v>2026</c:v>
                </c:pt>
                <c:pt idx="2">
                  <c:v>2076</c:v>
                </c:pt>
                <c:pt idx="3">
                  <c:v>2129</c:v>
                </c:pt>
                <c:pt idx="4">
                  <c:v>2174</c:v>
                </c:pt>
                <c:pt idx="5">
                  <c:v>2095</c:v>
                </c:pt>
                <c:pt idx="6">
                  <c:v>2027</c:v>
                </c:pt>
                <c:pt idx="7">
                  <c:v>1960</c:v>
                </c:pt>
                <c:pt idx="8">
                  <c:v>1895</c:v>
                </c:pt>
                <c:pt idx="9">
                  <c:v>1827</c:v>
                </c:pt>
                <c:pt idx="10">
                  <c:v>1745</c:v>
                </c:pt>
                <c:pt idx="11">
                  <c:v>1638</c:v>
                </c:pt>
                <c:pt idx="12">
                  <c:v>1519</c:v>
                </c:pt>
                <c:pt idx="13">
                  <c:v>1368</c:v>
                </c:pt>
                <c:pt idx="14">
                  <c:v>1203</c:v>
                </c:pt>
              </c:numCache>
            </c:numRef>
          </c:val>
          <c:extLst>
            <c:ext xmlns:c16="http://schemas.microsoft.com/office/drawing/2014/chart" uri="{C3380CC4-5D6E-409C-BE32-E72D297353CC}">
              <c16:uniqueId val="{00000000-ABEF-49E2-A5D2-E28DF4933282}"/>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dLbl>
              <c:idx val="1"/>
              <c:layout>
                <c:manualLayout>
                  <c:x val="-4.2380366121869467E-3"/>
                  <c:y val="-3.9392548294643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86-4530-8FFA-E1BF701F9517}"/>
                </c:ext>
              </c:extLst>
            </c:dLbl>
            <c:dLbl>
              <c:idx val="2"/>
              <c:layout>
                <c:manualLayout>
                  <c:x val="0"/>
                  <c:y val="-2.2806212170583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86-4530-8FFA-E1BF701F9517}"/>
                </c:ext>
              </c:extLst>
            </c:dLbl>
            <c:dLbl>
              <c:idx val="4"/>
              <c:layout>
                <c:manualLayout>
                  <c:x val="-7.0633943536449638E-3"/>
                  <c:y val="-2.2806212170583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86-4530-8FFA-E1BF701F9517}"/>
                </c:ext>
              </c:extLst>
            </c:dLbl>
            <c:dLbl>
              <c:idx val="5"/>
              <c:layout>
                <c:manualLayout>
                  <c:x val="-8.4760732243738934E-3"/>
                  <c:y val="3.109938023261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86-4530-8FFA-E1BF701F9517}"/>
                </c:ext>
              </c:extLst>
            </c:dLbl>
            <c:dLbl>
              <c:idx val="6"/>
              <c:layout>
                <c:manualLayout>
                  <c:x val="-5.6507154829159292E-3"/>
                  <c:y val="2.695279620159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86-4530-8FFA-E1BF701F9517}"/>
                </c:ext>
              </c:extLst>
            </c:dLbl>
            <c:dLbl>
              <c:idx val="7"/>
              <c:layout>
                <c:manualLayout>
                  <c:x val="-7.0633943536449117E-3"/>
                  <c:y val="2.695279620159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86-4530-8FFA-E1BF701F9517}"/>
                </c:ext>
              </c:extLst>
            </c:dLbl>
            <c:dLbl>
              <c:idx val="8"/>
              <c:layout>
                <c:manualLayout>
                  <c:x val="-1.4126788707289823E-3"/>
                  <c:y val="-3.109938023261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86-4530-8FFA-E1BF701F9517}"/>
                </c:ext>
              </c:extLst>
            </c:dLbl>
            <c:dLbl>
              <c:idx val="9"/>
              <c:layout>
                <c:manualLayout>
                  <c:x val="0"/>
                  <c:y val="-1.2439752093045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86-4530-8FFA-E1BF701F9517}"/>
                </c:ext>
              </c:extLst>
            </c:dLbl>
            <c:dLbl>
              <c:idx val="10"/>
              <c:layout>
                <c:manualLayout>
                  <c:x val="-1.0359525377891359E-16"/>
                  <c:y val="-1.0366460077537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86-4530-8FFA-E1BF701F9517}"/>
                </c:ext>
              </c:extLst>
            </c:dLbl>
            <c:dLbl>
              <c:idx val="11"/>
              <c:layout>
                <c:manualLayout>
                  <c:x val="1.4126788707289823E-3"/>
                  <c:y val="-2.6952796201598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86-4530-8FFA-E1BF701F9517}"/>
                </c:ext>
              </c:extLst>
            </c:dLbl>
            <c:dLbl>
              <c:idx val="13"/>
              <c:layout>
                <c:manualLayout>
                  <c:x val="-1.0359525377891359E-16"/>
                  <c:y val="-1.6586336124060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86-4530-8FFA-E1BF701F9517}"/>
                </c:ext>
              </c:extLst>
            </c:dLbl>
            <c:dLbl>
              <c:idx val="14"/>
              <c:layout>
                <c:manualLayout>
                  <c:x val="0"/>
                  <c:y val="2.2806212170583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86-4530-8FFA-E1BF701F9517}"/>
                </c:ext>
              </c:extLst>
            </c:dLbl>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'P1（収支過不足・基金残高）'!$D$7:$R$7</c:f>
              <c:numCache>
                <c:formatCode>#,##0_ </c:formatCode>
                <c:ptCount val="15"/>
                <c:pt idx="0">
                  <c:v>7</c:v>
                </c:pt>
                <c:pt idx="1">
                  <c:v>99</c:v>
                </c:pt>
                <c:pt idx="2">
                  <c:v>105</c:v>
                </c:pt>
                <c:pt idx="3">
                  <c:v>90</c:v>
                </c:pt>
                <c:pt idx="4">
                  <c:v>4</c:v>
                </c:pt>
                <c:pt idx="5">
                  <c:v>-81</c:v>
                </c:pt>
                <c:pt idx="6">
                  <c:v>-68</c:v>
                </c:pt>
                <c:pt idx="7">
                  <c:v>-67</c:v>
                </c:pt>
                <c:pt idx="8">
                  <c:v>-65</c:v>
                </c:pt>
                <c:pt idx="9">
                  <c:v>-68</c:v>
                </c:pt>
                <c:pt idx="10">
                  <c:v>-82</c:v>
                </c:pt>
                <c:pt idx="11">
                  <c:v>-107</c:v>
                </c:pt>
                <c:pt idx="12">
                  <c:v>-119</c:v>
                </c:pt>
                <c:pt idx="13">
                  <c:v>-151</c:v>
                </c:pt>
                <c:pt idx="14">
                  <c:v>-165</c:v>
                </c:pt>
              </c:numCache>
            </c:numRef>
          </c:val>
          <c:smooth val="0"/>
          <c:extLst>
            <c:ext xmlns:c16="http://schemas.microsoft.com/office/drawing/2014/chart" uri="{C3380CC4-5D6E-409C-BE32-E72D297353CC}">
              <c16:uniqueId val="{00000001-ABEF-49E2-A5D2-E28DF4933282}"/>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3000"/>
          <c:min val="500"/>
        </c:scaling>
        <c:delete val="0"/>
        <c:axPos val="l"/>
        <c:numFmt formatCode="#,##0_ "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5744"/>
        <c:crosses val="autoZero"/>
        <c:crossBetween val="between"/>
        <c:majorUnit val="500"/>
      </c:valAx>
      <c:valAx>
        <c:axId val="997755328"/>
        <c:scaling>
          <c:orientation val="minMax"/>
          <c:min val="-400"/>
        </c:scaling>
        <c:delete val="0"/>
        <c:axPos val="r"/>
        <c:numFmt formatCode="#,##0;&quot;▲ &quot;#,##0" sourceLinked="0"/>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t"/>
        <c:numFmt formatCode="General" sourceLinked="1"/>
        <c:majorTickMark val="out"/>
        <c:minorTickMark val="none"/>
        <c:tickLblPos val="nextTo"/>
        <c:crossAx val="997755328"/>
        <c:crosses val="max"/>
        <c:auto val="1"/>
        <c:lblAlgn val="ctr"/>
        <c:lblOffset val="100"/>
        <c:noMultiLvlLbl val="0"/>
      </c:catAx>
      <c:spPr>
        <a:noFill/>
        <a:ln>
          <a:noFill/>
        </a:ln>
        <a:effectLst/>
      </c:spPr>
    </c:plotArea>
    <c:legend>
      <c:legendPos val="b"/>
      <c:layout>
        <c:manualLayout>
          <c:xMode val="edge"/>
          <c:yMode val="edge"/>
          <c:x val="0.30429496944495749"/>
          <c:y val="0.93683417527473056"/>
          <c:w val="0.39141006111008503"/>
          <c:h val="5.25764157185185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2025/3/28</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2025/3/28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2025/3/28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2025/3/28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2025/3/28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695589"/>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2841351"/>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能勢町の中長期財政シミュレーション</a:t>
            </a:r>
          </a:p>
        </p:txBody>
      </p:sp>
      <p:sp>
        <p:nvSpPr>
          <p:cNvPr id="5" name="テキスト ボックス 4">
            <a:extLst>
              <a:ext uri="{FF2B5EF4-FFF2-40B4-BE49-F238E27FC236}">
                <a16:creationId xmlns:a16="http://schemas.microsoft.com/office/drawing/2014/main" id="{61690380-D317-47BB-AB35-6E9490B37674}"/>
              </a:ext>
            </a:extLst>
          </p:cNvPr>
          <p:cNvSpPr txBox="1"/>
          <p:nvPr/>
        </p:nvSpPr>
        <p:spPr>
          <a:xfrm>
            <a:off x="1509380" y="4355943"/>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令和５年度決算をベースに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04744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618468" y="878321"/>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12" name="グラフ 11">
            <a:extLst>
              <a:ext uri="{FF2B5EF4-FFF2-40B4-BE49-F238E27FC236}">
                <a16:creationId xmlns:a16="http://schemas.microsoft.com/office/drawing/2014/main" id="{00200664-5B1D-420D-844C-C2962C94C752}"/>
              </a:ext>
            </a:extLst>
          </p:cNvPr>
          <p:cNvGraphicFramePr>
            <a:graphicFrameLocks/>
          </p:cNvGraphicFramePr>
          <p:nvPr>
            <p:extLst>
              <p:ext uri="{D42A27DB-BD31-4B8C-83A1-F6EECF244321}">
                <p14:modId xmlns:p14="http://schemas.microsoft.com/office/powerpoint/2010/main" val="931588260"/>
              </p:ext>
            </p:extLst>
          </p:nvPr>
        </p:nvGraphicFramePr>
        <p:xfrm>
          <a:off x="437323" y="662724"/>
          <a:ext cx="8990012" cy="6125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0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38559"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DA1040-A7A1-48E9-ADA6-3F6940FAD6E8}"/>
              </a:ext>
            </a:extLst>
          </p:cNvPr>
          <p:cNvSpPr txBox="1"/>
          <p:nvPr/>
        </p:nvSpPr>
        <p:spPr>
          <a:xfrm>
            <a:off x="163447" y="6340376"/>
            <a:ext cx="531908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歳入の「繰入金」欄について、令和６年度以降は財政調整基金からの繰入れは含んでいない</a:t>
            </a:r>
          </a:p>
        </p:txBody>
      </p:sp>
      <p:pic>
        <p:nvPicPr>
          <p:cNvPr id="4" name="図 3">
            <a:extLst>
              <a:ext uri="{FF2B5EF4-FFF2-40B4-BE49-F238E27FC236}">
                <a16:creationId xmlns:a16="http://schemas.microsoft.com/office/drawing/2014/main" id="{505F244D-A28E-42B0-B1CB-1DF4623ABDDD}"/>
              </a:ext>
            </a:extLst>
          </p:cNvPr>
          <p:cNvPicPr>
            <a:picLocks noChangeAspect="1"/>
          </p:cNvPicPr>
          <p:nvPr/>
        </p:nvPicPr>
        <p:blipFill rotWithShape="1">
          <a:blip r:embed="rId2"/>
          <a:srcRect t="1" b="333"/>
          <a:stretch/>
        </p:blipFill>
        <p:spPr>
          <a:xfrm>
            <a:off x="78059" y="1033511"/>
            <a:ext cx="9688855" cy="5149108"/>
          </a:xfrm>
          <a:prstGeom prst="rect">
            <a:avLst/>
          </a:prstGeom>
        </p:spPr>
      </p:pic>
    </p:spTree>
    <p:extLst>
      <p:ext uri="{BB962C8B-B14F-4D97-AF65-F5344CB8AC3E}">
        <p14:creationId xmlns:p14="http://schemas.microsoft.com/office/powerpoint/2010/main" val="31687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1017141361"/>
              </p:ext>
            </p:extLst>
          </p:nvPr>
        </p:nvGraphicFramePr>
        <p:xfrm>
          <a:off x="138068" y="1355787"/>
          <a:ext cx="4380923" cy="4719008"/>
        </p:xfrm>
        <a:graphic>
          <a:graphicData uri="http://schemas.openxmlformats.org/drawingml/2006/table">
            <a:tbl>
              <a:tblPr>
                <a:tableStyleId>{5940675A-B579-460E-94D1-54222C63F5DA}</a:tableStyleId>
              </a:tblPr>
              <a:tblGrid>
                <a:gridCol w="345556">
                  <a:extLst>
                    <a:ext uri="{9D8B030D-6E8A-4147-A177-3AD203B41FA5}">
                      <a16:colId xmlns:a16="http://schemas.microsoft.com/office/drawing/2014/main" val="3356660803"/>
                    </a:ext>
                  </a:extLst>
                </a:gridCol>
                <a:gridCol w="1813493">
                  <a:extLst>
                    <a:ext uri="{9D8B030D-6E8A-4147-A177-3AD203B41FA5}">
                      <a16:colId xmlns:a16="http://schemas.microsoft.com/office/drawing/2014/main" val="2163183408"/>
                    </a:ext>
                  </a:extLst>
                </a:gridCol>
                <a:gridCol w="2221874">
                  <a:extLst>
                    <a:ext uri="{9D8B030D-6E8A-4147-A177-3AD203B41FA5}">
                      <a16:colId xmlns:a16="http://schemas.microsoft.com/office/drawing/2014/main" val="2898818577"/>
                    </a:ext>
                  </a:extLst>
                </a:gridCol>
              </a:tblGrid>
              <a:tr h="312201">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10918">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町税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650614">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直近の実績に各年度の扶助費の増加分を加算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657762">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629162">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19470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66364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1005046465"/>
              </p:ext>
            </p:extLst>
          </p:nvPr>
        </p:nvGraphicFramePr>
        <p:xfrm>
          <a:off x="4585757" y="1355786"/>
          <a:ext cx="5198076" cy="4711922"/>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375814">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28511">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直近の実績に物価上昇の影響を反映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375814">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64275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898468">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a:solidFill>
                            <a:srgbClr val="FF0000"/>
                          </a:solidFill>
                          <a:latin typeface="BIZ UDPゴシック" panose="020B0400000000000000" pitchFamily="50" charset="-128"/>
                          <a:ea typeface="BIZ UDPゴシック" panose="020B0400000000000000" pitchFamily="50" charset="-128"/>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626355">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既発分は町村による推計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264205">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21766</TotalTime>
  <Words>371</Words>
  <Application>Microsoft Office PowerPoint</Application>
  <PresentationFormat>A4 210 x 297 mm</PresentationFormat>
  <Paragraphs>65</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豊能町,大阪府</dc:creator>
  <cp:lastModifiedBy>児玉　奈美江</cp:lastModifiedBy>
  <cp:revision>919</cp:revision>
  <cp:lastPrinted>2024-02-08T05:11:22Z</cp:lastPrinted>
  <dcterms:created xsi:type="dcterms:W3CDTF">2020-12-07T04:45:01Z</dcterms:created>
  <dcterms:modified xsi:type="dcterms:W3CDTF">2025-03-28T07:53:13Z</dcterms:modified>
</cp:coreProperties>
</file>