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6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尾　司" initials="藤尾　司" lastIdx="1" clrIdx="0">
    <p:extLst>
      <p:ext uri="{19B8F6BF-5375-455C-9EA6-DF929625EA0E}">
        <p15:presenceInfo xmlns:p15="http://schemas.microsoft.com/office/powerpoint/2012/main" userId="S::FujioTs@lan.pref.osaka.jp::889f8950-2038-4de9-b2dd-5b98300c7e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22" y="82"/>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2&#20316;&#25104;&#36039;&#26009;&#65288;&#30010;&#26449;&#20998;&#65289;\35%20&#35914;&#33021;&#30010;\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423601175804756E-2"/>
          <c:y val="2.484802844649741E-2"/>
          <c:w val="0.86897186052357456"/>
          <c:h val="0.83701507602447389"/>
        </c:manualLayout>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overflow" horzOverflow="overflow"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1964</c:v>
                </c:pt>
                <c:pt idx="1">
                  <c:v>1831</c:v>
                </c:pt>
                <c:pt idx="2">
                  <c:v>1752</c:v>
                </c:pt>
                <c:pt idx="3">
                  <c:v>1637</c:v>
                </c:pt>
                <c:pt idx="4">
                  <c:v>1386</c:v>
                </c:pt>
                <c:pt idx="5">
                  <c:v>1068</c:v>
                </c:pt>
                <c:pt idx="6">
                  <c:v>442</c:v>
                </c:pt>
                <c:pt idx="7">
                  <c:v>85</c:v>
                </c:pt>
                <c:pt idx="8">
                  <c:v>-290</c:v>
                </c:pt>
                <c:pt idx="9">
                  <c:v>-691</c:v>
                </c:pt>
                <c:pt idx="10">
                  <c:v>-1116</c:v>
                </c:pt>
                <c:pt idx="11">
                  <c:v>-1564</c:v>
                </c:pt>
                <c:pt idx="12">
                  <c:v>-2043</c:v>
                </c:pt>
                <c:pt idx="13">
                  <c:v>-2543</c:v>
                </c:pt>
                <c:pt idx="14">
                  <c:v>-3066</c:v>
                </c:pt>
              </c:numCache>
            </c:numRef>
          </c:val>
          <c:extLst>
            <c:ext xmlns:c16="http://schemas.microsoft.com/office/drawing/2014/chart" uri="{C3380CC4-5D6E-409C-BE32-E72D297353CC}">
              <c16:uniqueId val="{00000000-793B-4A2F-9FFC-68100DE369FA}"/>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249</c:v>
                </c:pt>
                <c:pt idx="1">
                  <c:v>-258</c:v>
                </c:pt>
                <c:pt idx="2">
                  <c:v>-79</c:v>
                </c:pt>
                <c:pt idx="3">
                  <c:v>-115</c:v>
                </c:pt>
                <c:pt idx="4">
                  <c:v>-251</c:v>
                </c:pt>
                <c:pt idx="5">
                  <c:v>-318</c:v>
                </c:pt>
                <c:pt idx="6">
                  <c:v>-626</c:v>
                </c:pt>
                <c:pt idx="7">
                  <c:v>-357</c:v>
                </c:pt>
                <c:pt idx="8">
                  <c:v>-375</c:v>
                </c:pt>
                <c:pt idx="9">
                  <c:v>-401</c:v>
                </c:pt>
                <c:pt idx="10">
                  <c:v>-425</c:v>
                </c:pt>
                <c:pt idx="11">
                  <c:v>-448</c:v>
                </c:pt>
                <c:pt idx="12">
                  <c:v>-479</c:v>
                </c:pt>
                <c:pt idx="13">
                  <c:v>-500</c:v>
                </c:pt>
                <c:pt idx="14">
                  <c:v>-523</c:v>
                </c:pt>
              </c:numCache>
            </c:numRef>
          </c:val>
          <c:smooth val="0"/>
          <c:extLst>
            <c:ext xmlns:c16="http://schemas.microsoft.com/office/drawing/2014/chart" uri="{C3380CC4-5D6E-409C-BE32-E72D297353CC}">
              <c16:uniqueId val="{00000001-793B-4A2F-9FFC-68100DE369FA}"/>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2500"/>
          <c:min val="0"/>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noFill/>
                <a:latin typeface="+mn-lt"/>
                <a:ea typeface="+mn-ea"/>
                <a:cs typeface="+mn-cs"/>
              </a:defRPr>
            </a:pPr>
            <a:endParaRPr lang="ja-JP"/>
          </a:p>
        </c:txPr>
        <c:crossAx val="997755744"/>
        <c:crosses val="autoZero"/>
        <c:crossBetween val="between"/>
        <c:majorUnit val="500"/>
      </c:valAx>
      <c:valAx>
        <c:axId val="997755328"/>
        <c:scaling>
          <c:orientation val="minMax"/>
        </c:scaling>
        <c:delete val="0"/>
        <c:axPos val="r"/>
        <c:numFmt formatCode="#,##0;&quot;▲ &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no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18" y="2842214"/>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87976"/>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豊能町の中長期財政シミュレーション</a:t>
            </a:r>
          </a:p>
        </p:txBody>
      </p:sp>
      <p:sp>
        <p:nvSpPr>
          <p:cNvPr id="5" name="テキスト ボックス 4">
            <a:extLst>
              <a:ext uri="{FF2B5EF4-FFF2-40B4-BE49-F238E27FC236}">
                <a16:creationId xmlns:a16="http://schemas.microsoft.com/office/drawing/2014/main" id="{E4BACF1F-8D6D-42AE-9A32-4D3762E41BE8}"/>
              </a:ext>
            </a:extLst>
          </p:cNvPr>
          <p:cNvSpPr txBox="1"/>
          <p:nvPr/>
        </p:nvSpPr>
        <p:spPr>
          <a:xfrm>
            <a:off x="1378162" y="418068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2125976640"/>
              </p:ext>
            </p:extLst>
          </p:nvPr>
        </p:nvGraphicFramePr>
        <p:xfrm>
          <a:off x="203865" y="942929"/>
          <a:ext cx="9551310" cy="5555974"/>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7994148" y="1709607"/>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116159" y="5721514"/>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pic>
        <p:nvPicPr>
          <p:cNvPr id="11" name="図 10">
            <a:extLst>
              <a:ext uri="{FF2B5EF4-FFF2-40B4-BE49-F238E27FC236}">
                <a16:creationId xmlns:a16="http://schemas.microsoft.com/office/drawing/2014/main" id="{B7146316-8662-4813-B6B2-36E84048F79E}"/>
              </a:ext>
            </a:extLst>
          </p:cNvPr>
          <p:cNvPicPr>
            <a:picLocks noChangeAspect="1"/>
          </p:cNvPicPr>
          <p:nvPr/>
        </p:nvPicPr>
        <p:blipFill>
          <a:blip r:embed="rId2"/>
          <a:stretch>
            <a:fillRect/>
          </a:stretch>
        </p:blipFill>
        <p:spPr>
          <a:xfrm>
            <a:off x="69001" y="1106300"/>
            <a:ext cx="9767997" cy="4645399"/>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678531562"/>
              </p:ext>
            </p:extLst>
          </p:nvPr>
        </p:nvGraphicFramePr>
        <p:xfrm>
          <a:off x="130117" y="1395728"/>
          <a:ext cx="4380923" cy="4388485"/>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29033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68129">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0504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11692">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8509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11025">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1716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530945852"/>
              </p:ext>
            </p:extLst>
          </p:nvPr>
        </p:nvGraphicFramePr>
        <p:xfrm>
          <a:off x="4577806" y="1395094"/>
          <a:ext cx="5198076" cy="4388485"/>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50017">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92233">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5001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59863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8367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583361">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17742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7" name="テキスト ボックス 11">
            <a:extLst>
              <a:ext uri="{FF2B5EF4-FFF2-40B4-BE49-F238E27FC236}">
                <a16:creationId xmlns:a16="http://schemas.microsoft.com/office/drawing/2014/main" id="{BC813CF2-A310-4823-9539-EFACF724888A}"/>
              </a:ext>
            </a:extLst>
          </p:cNvPr>
          <p:cNvSpPr txBox="1"/>
          <p:nvPr/>
        </p:nvSpPr>
        <p:spPr>
          <a:xfrm>
            <a:off x="130117" y="5970319"/>
            <a:ext cx="8449339" cy="394852"/>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ts val="2800"/>
              </a:lnSpc>
              <a:spcBef>
                <a:spcPts val="0"/>
              </a:spcBef>
              <a:spcAft>
                <a:spcPts val="400"/>
              </a:spcAft>
              <a:buClrTx/>
              <a:buSzTx/>
              <a:buFontTx/>
              <a:buNone/>
              <a:tabLst/>
              <a:defRPr/>
            </a:pPr>
            <a:r>
              <a:rPr kumimoji="1" lang="en-US" altLang="ja-JP" sz="1400" dirty="0">
                <a:solidFill>
                  <a:prstClr val="black"/>
                </a:solidFill>
                <a:latin typeface="BIZ UDPゴシック" panose="020B0400000000000000" pitchFamily="50" charset="-128"/>
                <a:ea typeface="BIZ UDPゴシック" panose="020B0400000000000000" pitchFamily="50" charset="-128"/>
              </a:rPr>
              <a:t>※</a:t>
            </a:r>
            <a:r>
              <a:rPr kumimoji="1" lang="ja-JP" altLang="en-US" sz="1400" dirty="0">
                <a:solidFill>
                  <a:prstClr val="black"/>
                </a:solidFill>
                <a:latin typeface="BIZ UDPゴシック" panose="020B0400000000000000" pitchFamily="50" charset="-128"/>
                <a:ea typeface="BIZ UDPゴシック" panose="020B0400000000000000" pitchFamily="50" charset="-128"/>
              </a:rPr>
              <a:t>令和６年度及び７年度の予算についてはシミュレーション上勘案していない</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21934</TotalTime>
  <Words>373</Words>
  <Application>Microsoft Office PowerPoint</Application>
  <PresentationFormat>A4 210 x 297 mm</PresentationFormat>
  <Paragraphs>54</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930</cp:revision>
  <cp:lastPrinted>2024-02-08T05:11:22Z</cp:lastPrinted>
  <dcterms:created xsi:type="dcterms:W3CDTF">2020-12-07T04:45:01Z</dcterms:created>
  <dcterms:modified xsi:type="dcterms:W3CDTF">2025-03-21T01:26:10Z</dcterms:modified>
</cp:coreProperties>
</file>