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handoutMasterIdLst>
    <p:handoutMasterId r:id="rId7"/>
  </p:handoutMasterIdLst>
  <p:sldIdLst>
    <p:sldId id="269" r:id="rId2"/>
    <p:sldId id="287" r:id="rId3"/>
    <p:sldId id="277" r:id="rId4"/>
    <p:sldId id="288"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04" userDrawn="1">
          <p15:clr>
            <a:srgbClr val="A4A3A4"/>
          </p15:clr>
        </p15:guide>
        <p15:guide id="3" pos="6136" userDrawn="1">
          <p15:clr>
            <a:srgbClr val="A4A3A4"/>
          </p15:clr>
        </p15:guide>
        <p15:guide id="4" orient="horz" pos="572" userDrawn="1">
          <p15:clr>
            <a:srgbClr val="A4A3A4"/>
          </p15:clr>
        </p15:guide>
        <p15:guide id="5" orient="horz" pos="4292" userDrawn="1">
          <p15:clr>
            <a:srgbClr val="A4A3A4"/>
          </p15:clr>
        </p15:guide>
        <p15:guide id="6" pos="3120" userDrawn="1">
          <p15:clr>
            <a:srgbClr val="A4A3A4"/>
          </p15:clr>
        </p15:guide>
        <p15:guide id="7" orient="horz" pos="1525" userDrawn="1">
          <p15:clr>
            <a:srgbClr val="A4A3A4"/>
          </p15:clr>
        </p15:guide>
        <p15:guide id="8" orient="horz"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藤尾　司" initials="藤尾　司" lastIdx="1" clrIdx="0">
    <p:extLst>
      <p:ext uri="{19B8F6BF-5375-455C-9EA6-DF929625EA0E}">
        <p15:presenceInfo xmlns:p15="http://schemas.microsoft.com/office/powerpoint/2012/main" userId="S::FujioTs@lan.pref.osaka.jp::889f8950-2038-4de9-b2dd-5b98300c7eb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0000"/>
    <a:srgbClr val="CC6600"/>
    <a:srgbClr val="FF9933"/>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922" y="82"/>
      </p:cViewPr>
      <p:guideLst>
        <p:guide pos="104"/>
        <p:guide pos="6136"/>
        <p:guide orient="horz" pos="572"/>
        <p:guide orient="horz" pos="4292"/>
        <p:guide pos="3120"/>
        <p:guide orient="horz" pos="1525"/>
        <p:guide orient="horz" pos="2160"/>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757$\doc\&#36001;&#25919;\&#9733;&#36001;&#25919;&#12471;&#12511;&#12517;&#12524;&#12540;&#12471;&#12519;&#12531;\R6\06_&#20844;&#34920;\02&#20316;&#25104;&#36039;&#26009;&#65288;&#30010;&#26449;&#20998;&#65289;\35%20&#35914;&#33021;&#30010;\02_&#25512;&#35336;&#32080;&#26524;&#27972;&#26360;&#29256;&#20316;&#25104;&#2999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423601175804756E-2"/>
          <c:y val="2.484802844649741E-2"/>
          <c:w val="0.86897186052357456"/>
          <c:h val="0.83701507602447389"/>
        </c:manualLayout>
      </c:layout>
      <c:barChart>
        <c:barDir val="col"/>
        <c:grouping val="clustered"/>
        <c:varyColors val="0"/>
        <c:ser>
          <c:idx val="0"/>
          <c:order val="0"/>
          <c:tx>
            <c:v>財政調整基金残高</c:v>
          </c:tx>
          <c:spPr>
            <a:solidFill>
              <a:schemeClr val="accent1"/>
            </a:solidFill>
            <a:ln>
              <a:noFill/>
            </a:ln>
            <a:effectLst/>
          </c:spPr>
          <c:invertIfNegative val="0"/>
          <c:dLbls>
            <c:spPr>
              <a:noFill/>
              <a:ln>
                <a:noFill/>
              </a:ln>
              <a:effectLst/>
            </c:spPr>
            <c:txPr>
              <a:bodyPr rot="0" spcFirstLastPara="1" vertOverflow="overflow" horzOverflow="overflow"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'P1（収支過不足・基金残高）'!$D$6:$R$6</c:f>
              <c:numCache>
                <c:formatCode>#,##0_ </c:formatCode>
                <c:ptCount val="15"/>
                <c:pt idx="0">
                  <c:v>1964</c:v>
                </c:pt>
                <c:pt idx="1">
                  <c:v>1831</c:v>
                </c:pt>
                <c:pt idx="2">
                  <c:v>1752</c:v>
                </c:pt>
                <c:pt idx="3">
                  <c:v>1637</c:v>
                </c:pt>
                <c:pt idx="4">
                  <c:v>1386</c:v>
                </c:pt>
                <c:pt idx="5">
                  <c:v>1068</c:v>
                </c:pt>
                <c:pt idx="6">
                  <c:v>442</c:v>
                </c:pt>
                <c:pt idx="7">
                  <c:v>85</c:v>
                </c:pt>
                <c:pt idx="8">
                  <c:v>-290</c:v>
                </c:pt>
                <c:pt idx="9">
                  <c:v>-691</c:v>
                </c:pt>
                <c:pt idx="10">
                  <c:v>-1116</c:v>
                </c:pt>
                <c:pt idx="11">
                  <c:v>-1564</c:v>
                </c:pt>
                <c:pt idx="12">
                  <c:v>-2043</c:v>
                </c:pt>
                <c:pt idx="13">
                  <c:v>-2543</c:v>
                </c:pt>
                <c:pt idx="14">
                  <c:v>-3066</c:v>
                </c:pt>
              </c:numCache>
            </c:numRef>
          </c:val>
          <c:extLst>
            <c:ext xmlns:c16="http://schemas.microsoft.com/office/drawing/2014/chart" uri="{C3380CC4-5D6E-409C-BE32-E72D297353CC}">
              <c16:uniqueId val="{00000000-793B-4A2F-9FFC-68100DE369FA}"/>
            </c:ext>
          </c:extLst>
        </c:ser>
        <c:dLbls>
          <c:showLegendKey val="0"/>
          <c:showVal val="0"/>
          <c:showCatName val="0"/>
          <c:showSerName val="0"/>
          <c:showPercent val="0"/>
          <c:showBubbleSize val="0"/>
        </c:dLbls>
        <c:gapWidth val="31"/>
        <c:overlap val="-31"/>
        <c:axId val="997755744"/>
        <c:axId val="997754496"/>
      </c:barChart>
      <c:lineChart>
        <c:grouping val="standard"/>
        <c:varyColors val="0"/>
        <c:ser>
          <c:idx val="1"/>
          <c:order val="1"/>
          <c:tx>
            <c:v>収支過不足</c:v>
          </c:tx>
          <c:spPr>
            <a:ln w="28575" cap="rnd">
              <a:solidFill>
                <a:schemeClr val="accent2"/>
              </a:solidFill>
              <a:round/>
            </a:ln>
            <a:effectLst/>
          </c:spPr>
          <c:marker>
            <c:symbol val="none"/>
          </c:marker>
          <c:dLbls>
            <c:numFmt formatCode="#,##0;&quot;▲ &quot;#,##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'P1（収支過不足・基金残高）'!$D$7:$R$7</c:f>
              <c:numCache>
                <c:formatCode>#,##0_ </c:formatCode>
                <c:ptCount val="15"/>
                <c:pt idx="0">
                  <c:v>249</c:v>
                </c:pt>
                <c:pt idx="1">
                  <c:v>-258</c:v>
                </c:pt>
                <c:pt idx="2">
                  <c:v>-79</c:v>
                </c:pt>
                <c:pt idx="3">
                  <c:v>-115</c:v>
                </c:pt>
                <c:pt idx="4">
                  <c:v>-251</c:v>
                </c:pt>
                <c:pt idx="5">
                  <c:v>-318</c:v>
                </c:pt>
                <c:pt idx="6">
                  <c:v>-626</c:v>
                </c:pt>
                <c:pt idx="7">
                  <c:v>-357</c:v>
                </c:pt>
                <c:pt idx="8">
                  <c:v>-375</c:v>
                </c:pt>
                <c:pt idx="9">
                  <c:v>-401</c:v>
                </c:pt>
                <c:pt idx="10">
                  <c:v>-425</c:v>
                </c:pt>
                <c:pt idx="11">
                  <c:v>-448</c:v>
                </c:pt>
                <c:pt idx="12">
                  <c:v>-479</c:v>
                </c:pt>
                <c:pt idx="13">
                  <c:v>-500</c:v>
                </c:pt>
                <c:pt idx="14">
                  <c:v>-523</c:v>
                </c:pt>
              </c:numCache>
            </c:numRef>
          </c:val>
          <c:smooth val="0"/>
          <c:extLst>
            <c:ext xmlns:c16="http://schemas.microsoft.com/office/drawing/2014/chart" uri="{C3380CC4-5D6E-409C-BE32-E72D297353CC}">
              <c16:uniqueId val="{00000001-793B-4A2F-9FFC-68100DE369FA}"/>
            </c:ext>
          </c:extLst>
        </c:ser>
        <c:dLbls>
          <c:showLegendKey val="0"/>
          <c:showVal val="0"/>
          <c:showCatName val="0"/>
          <c:showSerName val="0"/>
          <c:showPercent val="0"/>
          <c:showBubbleSize val="0"/>
        </c:dLbls>
        <c:marker val="1"/>
        <c:smooth val="0"/>
        <c:axId val="997756576"/>
        <c:axId val="997755328"/>
      </c:lineChart>
      <c:catAx>
        <c:axId val="99775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4496"/>
        <c:crosses val="autoZero"/>
        <c:auto val="1"/>
        <c:lblAlgn val="ctr"/>
        <c:lblOffset val="100"/>
        <c:noMultiLvlLbl val="0"/>
      </c:catAx>
      <c:valAx>
        <c:axId val="997754496"/>
        <c:scaling>
          <c:orientation val="minMax"/>
          <c:max val="2500"/>
          <c:min val="0"/>
        </c:scaling>
        <c:delete val="0"/>
        <c:axPos val="l"/>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noFill/>
                <a:latin typeface="+mn-lt"/>
                <a:ea typeface="+mn-ea"/>
                <a:cs typeface="+mn-cs"/>
              </a:defRPr>
            </a:pPr>
            <a:endParaRPr lang="ja-JP"/>
          </a:p>
        </c:txPr>
        <c:crossAx val="997755744"/>
        <c:crosses val="autoZero"/>
        <c:crossBetween val="between"/>
        <c:majorUnit val="500"/>
      </c:valAx>
      <c:valAx>
        <c:axId val="997755328"/>
        <c:scaling>
          <c:orientation val="minMax"/>
        </c:scaling>
        <c:delete val="0"/>
        <c:axPos val="r"/>
        <c:numFmt formatCode="#,##0;&quot;▲ &quot;#,##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noFill/>
                <a:latin typeface="+mn-lt"/>
                <a:ea typeface="+mn-ea"/>
                <a:cs typeface="+mn-cs"/>
              </a:defRPr>
            </a:pPr>
            <a:endParaRPr lang="ja-JP"/>
          </a:p>
        </c:txPr>
        <c:crossAx val="997756576"/>
        <c:crosses val="max"/>
        <c:crossBetween val="between"/>
        <c:majorUnit val="200"/>
      </c:valAx>
      <c:catAx>
        <c:axId val="997756576"/>
        <c:scaling>
          <c:orientation val="minMax"/>
        </c:scaling>
        <c:delete val="1"/>
        <c:axPos val="b"/>
        <c:numFmt formatCode="General" sourceLinked="1"/>
        <c:majorTickMark val="out"/>
        <c:minorTickMark val="none"/>
        <c:tickLblPos val="nextTo"/>
        <c:crossAx val="9977553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8693"/>
          </a:xfrm>
          <a:prstGeom prst="rect">
            <a:avLst/>
          </a:prstGeom>
        </p:spPr>
        <p:txBody>
          <a:bodyPr vert="horz" lIns="91433" tIns="45717" rIns="91433" bIns="45717" rtlCol="0"/>
          <a:lstStyle>
            <a:lvl1pPr algn="r">
              <a:defRPr sz="1200"/>
            </a:lvl1pPr>
          </a:lstStyle>
          <a:p>
            <a:fld id="{6E3A60CE-7E8D-4390-9820-C09E755C9BD4}" type="datetimeFigureOut">
              <a:rPr kumimoji="1" lang="ja-JP" altLang="en-US" smtClean="0"/>
              <a:t>2025/3/21</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8692"/>
          </a:xfrm>
          <a:prstGeom prst="rect">
            <a:avLst/>
          </a:prstGeom>
        </p:spPr>
        <p:txBody>
          <a:bodyPr vert="horz" lIns="91433" tIns="45717" rIns="91433" bIns="45717"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6A22FB6E-5550-4A84-95FC-6C5FC37CCEBE}" type="datetimeFigureOut">
              <a:rPr kumimoji="1" lang="ja-JP" altLang="en-US" smtClean="0"/>
              <a:t>2025/3/21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2025/3/21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2025/3/21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2025/3/21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2025/3/21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18" y="2842214"/>
            <a:ext cx="9906000" cy="876300"/>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018" y="2987976"/>
            <a:ext cx="9901982" cy="584775"/>
          </a:xfrm>
          <a:prstGeom prst="rect">
            <a:avLst/>
          </a:prstGeom>
          <a:noFill/>
        </p:spPr>
        <p:txBody>
          <a:bodyPr wrap="square" rtlCol="0">
            <a:spAutoFit/>
          </a:bodyPr>
          <a:lstStyle/>
          <a:p>
            <a:pPr algn="ctr"/>
            <a:r>
              <a:rPr kumimoji="1" lang="ja-JP" altLang="en-US" sz="32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豊能町の中長期財政シミュレーション</a:t>
            </a:r>
          </a:p>
        </p:txBody>
      </p:sp>
      <p:sp>
        <p:nvSpPr>
          <p:cNvPr id="5" name="テキスト ボックス 4">
            <a:extLst>
              <a:ext uri="{FF2B5EF4-FFF2-40B4-BE49-F238E27FC236}">
                <a16:creationId xmlns:a16="http://schemas.microsoft.com/office/drawing/2014/main" id="{E4BACF1F-8D6D-42AE-9A32-4D3762E41BE8}"/>
              </a:ext>
            </a:extLst>
          </p:cNvPr>
          <p:cNvSpPr txBox="1"/>
          <p:nvPr/>
        </p:nvSpPr>
        <p:spPr>
          <a:xfrm>
            <a:off x="1378162" y="4180683"/>
            <a:ext cx="7141639" cy="1569660"/>
          </a:xfrm>
          <a:prstGeom prst="rect">
            <a:avLst/>
          </a:prstGeom>
          <a:noFill/>
        </p:spPr>
        <p:txBody>
          <a:bodyPr wrap="square" rtlCol="0">
            <a:spAutoFit/>
          </a:bodyPr>
          <a:lstStyle/>
          <a:p>
            <a:pPr marL="285750" indent="-285750">
              <a:buFont typeface="Wingdings" panose="05000000000000000000" pitchFamily="2" charset="2"/>
              <a:buChar char="l"/>
            </a:pP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本シミュレーション</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で</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は</a:t>
            </a: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令和５年度決算をベースに</a:t>
            </a:r>
            <a:r>
              <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15</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年間</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を実施</a:t>
            </a:r>
            <a:endPar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a:p>
            <a:pPr marL="285750" indent="-285750">
              <a:buFont typeface="Wingdings" panose="05000000000000000000" pitchFamily="2" charset="2"/>
              <a:buChar char="l"/>
            </a:pP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にあたっては、</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国立社会保障・人口問題研究所</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の人口推計や「中長期の経済財政に関する試算」（内閣府）で示された経済成長率など現時点で見込むことができる条件を前提に推計</a:t>
            </a:r>
          </a:p>
          <a:p>
            <a:pPr marL="285750" indent="-285750">
              <a:buFont typeface="Wingdings" panose="05000000000000000000" pitchFamily="2" charset="2"/>
              <a:buChar char="l"/>
            </a:pP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なお、本推計は不確定要素を多く含んでおり、将来に向かって相当の幅をもってみていただく必要がある</a:t>
            </a:r>
            <a:endPar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1047447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グラフ 17">
            <a:extLst>
              <a:ext uri="{FF2B5EF4-FFF2-40B4-BE49-F238E27FC236}">
                <a16:creationId xmlns:a16="http://schemas.microsoft.com/office/drawing/2014/main" id="{00200664-5B1D-420D-844C-C2962C94C752}"/>
              </a:ext>
            </a:extLst>
          </p:cNvPr>
          <p:cNvGraphicFramePr>
            <a:graphicFrameLocks/>
          </p:cNvGraphicFramePr>
          <p:nvPr>
            <p:extLst>
              <p:ext uri="{D42A27DB-BD31-4B8C-83A1-F6EECF244321}">
                <p14:modId xmlns:p14="http://schemas.microsoft.com/office/powerpoint/2010/main" val="2125976640"/>
              </p:ext>
            </p:extLst>
          </p:nvPr>
        </p:nvGraphicFramePr>
        <p:xfrm>
          <a:off x="203865" y="942929"/>
          <a:ext cx="9551310" cy="5555974"/>
        </p:xfrm>
        <a:graphic>
          <a:graphicData uri="http://schemas.openxmlformats.org/drawingml/2006/chart">
            <c:chart xmlns:c="http://schemas.openxmlformats.org/drawingml/2006/chart" xmlns:r="http://schemas.openxmlformats.org/officeDocument/2006/relationships" r:id="rId2"/>
          </a:graphicData>
        </a:graphic>
      </p:graphicFrame>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１．収支と基金残高の見通し</a:t>
            </a:r>
          </a:p>
        </p:txBody>
      </p:sp>
      <p:sp>
        <p:nvSpPr>
          <p:cNvPr id="34" name="スライド番号プレースホルダー 2">
            <a:extLst>
              <a:ext uri="{FF2B5EF4-FFF2-40B4-BE49-F238E27FC236}">
                <a16:creationId xmlns:a16="http://schemas.microsoft.com/office/drawing/2014/main" id="{381A82F7-2481-41C2-9526-2AF765A7A3A6}"/>
              </a:ext>
            </a:extLst>
          </p:cNvPr>
          <p:cNvSpPr>
            <a:spLocks noGrp="1"/>
          </p:cNvSpPr>
          <p:nvPr>
            <p:ph type="sldNum" sz="quarter" idx="12"/>
          </p:nvPr>
        </p:nvSpPr>
        <p:spPr>
          <a:xfrm>
            <a:off x="9427334" y="6498903"/>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1</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114B3FF-1435-4E05-9566-0164EB8850CC}"/>
              </a:ext>
            </a:extLst>
          </p:cNvPr>
          <p:cNvSpPr txBox="1"/>
          <p:nvPr/>
        </p:nvSpPr>
        <p:spPr>
          <a:xfrm>
            <a:off x="7994148" y="1709607"/>
            <a:ext cx="1018227"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（単位：百万円）</a:t>
            </a:r>
          </a:p>
        </p:txBody>
      </p:sp>
    </p:spTree>
    <p:extLst>
      <p:ext uri="{BB962C8B-B14F-4D97-AF65-F5344CB8AC3E}">
        <p14:creationId xmlns:p14="http://schemas.microsoft.com/office/powerpoint/2010/main" val="133505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5038559"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２．シミュレーション結果の詳細</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スライド番号プレースホルダー 2">
            <a:extLst>
              <a:ext uri="{FF2B5EF4-FFF2-40B4-BE49-F238E27FC236}">
                <a16:creationId xmlns:a16="http://schemas.microsoft.com/office/drawing/2014/main" id="{8375D218-D9B2-435E-8C23-6CC5CE7920A3}"/>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2</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76DA1040-A7A1-48E9-ADA6-3F6940FAD6E8}"/>
              </a:ext>
            </a:extLst>
          </p:cNvPr>
          <p:cNvSpPr txBox="1"/>
          <p:nvPr/>
        </p:nvSpPr>
        <p:spPr>
          <a:xfrm>
            <a:off x="116159" y="5721514"/>
            <a:ext cx="5319085" cy="24622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歳入の「繰入金」欄について、令和６年度以降は財政調整基金からの繰入れは含んでいない</a:t>
            </a:r>
          </a:p>
        </p:txBody>
      </p:sp>
      <p:pic>
        <p:nvPicPr>
          <p:cNvPr id="11" name="図 10">
            <a:extLst>
              <a:ext uri="{FF2B5EF4-FFF2-40B4-BE49-F238E27FC236}">
                <a16:creationId xmlns:a16="http://schemas.microsoft.com/office/drawing/2014/main" id="{B7146316-8662-4813-B6B2-36E84048F79E}"/>
              </a:ext>
            </a:extLst>
          </p:cNvPr>
          <p:cNvPicPr>
            <a:picLocks noChangeAspect="1"/>
          </p:cNvPicPr>
          <p:nvPr/>
        </p:nvPicPr>
        <p:blipFill>
          <a:blip r:embed="rId2"/>
          <a:stretch>
            <a:fillRect/>
          </a:stretch>
        </p:blipFill>
        <p:spPr>
          <a:xfrm>
            <a:off x="69001" y="1106300"/>
            <a:ext cx="9767997" cy="4645399"/>
          </a:xfrm>
          <a:prstGeom prst="rect">
            <a:avLst/>
          </a:prstGeom>
        </p:spPr>
      </p:pic>
    </p:spTree>
    <p:extLst>
      <p:ext uri="{BB962C8B-B14F-4D97-AF65-F5344CB8AC3E}">
        <p14:creationId xmlns:p14="http://schemas.microsoft.com/office/powerpoint/2010/main" val="316875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2090637"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３．推計方法</a:t>
            </a:r>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3678531562"/>
              </p:ext>
            </p:extLst>
          </p:nvPr>
        </p:nvGraphicFramePr>
        <p:xfrm>
          <a:off x="130117" y="1395728"/>
          <a:ext cx="4380923" cy="4388485"/>
        </p:xfrm>
        <a:graphic>
          <a:graphicData uri="http://schemas.openxmlformats.org/drawingml/2006/table">
            <a:tbl>
              <a:tblPr>
                <a:tableStyleId>{5940675A-B579-460E-94D1-54222C63F5DA}</a:tableStyleId>
              </a:tblPr>
              <a:tblGrid>
                <a:gridCol w="345556">
                  <a:extLst>
                    <a:ext uri="{9D8B030D-6E8A-4147-A177-3AD203B41FA5}">
                      <a16:colId xmlns:a16="http://schemas.microsoft.com/office/drawing/2014/main" val="3356660803"/>
                    </a:ext>
                  </a:extLst>
                </a:gridCol>
                <a:gridCol w="1813493">
                  <a:extLst>
                    <a:ext uri="{9D8B030D-6E8A-4147-A177-3AD203B41FA5}">
                      <a16:colId xmlns:a16="http://schemas.microsoft.com/office/drawing/2014/main" val="2163183408"/>
                    </a:ext>
                  </a:extLst>
                </a:gridCol>
                <a:gridCol w="2221874">
                  <a:extLst>
                    <a:ext uri="{9D8B030D-6E8A-4147-A177-3AD203B41FA5}">
                      <a16:colId xmlns:a16="http://schemas.microsoft.com/office/drawing/2014/main" val="2898818577"/>
                    </a:ext>
                  </a:extLst>
                </a:gridCol>
              </a:tblGrid>
              <a:tr h="290334">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568129">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町税</a:t>
                      </a: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人口・経済成長率と連動</a:t>
                      </a:r>
                    </a:p>
                  </a:txBody>
                  <a:tcPr anchor="ctr"/>
                </a:tc>
                <a:extLst>
                  <a:ext uri="{0D108BD9-81ED-4DB2-BD59-A6C34878D82A}">
                    <a16:rowId xmlns:a16="http://schemas.microsoft.com/office/drawing/2014/main" val="1816219830"/>
                  </a:ext>
                </a:extLst>
              </a:tr>
              <a:tr h="605044">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直近の実績に各年度の扶助費の増加分を加算</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611692">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585095">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1111025">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en-US" altLang="ja-JP" sz="1200" b="0" dirty="0">
                        <a:latin typeface="BIZ UDPゴシック" panose="020B0400000000000000" pitchFamily="50" charset="-128"/>
                        <a:ea typeface="BIZ UDPゴシック" panose="020B0400000000000000" pitchFamily="50" charset="-128"/>
                      </a:endParaRPr>
                    </a:p>
                    <a:p>
                      <a:r>
                        <a:rPr kumimoji="1" lang="en-US" altLang="ja-JP" sz="10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地方消費税交付金、法人事業税交　</a:t>
                      </a:r>
                      <a:endParaRPr kumimoji="1" lang="en-US" altLang="ja-JP" sz="10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　 付金のみ経済成長率と連動</a:t>
                      </a:r>
                    </a:p>
                  </a:txBody>
                  <a:tcPr anchor="ctr"/>
                </a:tc>
                <a:extLst>
                  <a:ext uri="{0D108BD9-81ED-4DB2-BD59-A6C34878D82A}">
                    <a16:rowId xmlns:a16="http://schemas.microsoft.com/office/drawing/2014/main" val="2649666177"/>
                  </a:ext>
                </a:extLst>
              </a:tr>
              <a:tr h="617166">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繰入金</a:t>
                      </a:r>
                    </a:p>
                  </a:txBody>
                  <a:tcPr anchor="ctr"/>
                </a:tc>
                <a:tc>
                  <a:txBody>
                    <a:bodyPr/>
                    <a:lstStyle/>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特目基金からの繰入金を</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見込む</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見込まない</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00618218"/>
                  </a:ext>
                </a:extLst>
              </a:tr>
            </a:tbl>
          </a:graphicData>
        </a:graphic>
      </p:graphicFrame>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extLst>
              <p:ext uri="{D42A27DB-BD31-4B8C-83A1-F6EECF244321}">
                <p14:modId xmlns:p14="http://schemas.microsoft.com/office/powerpoint/2010/main" val="2530945852"/>
              </p:ext>
            </p:extLst>
          </p:nvPr>
        </p:nvGraphicFramePr>
        <p:xfrm>
          <a:off x="4577806" y="1395094"/>
          <a:ext cx="5198076" cy="4388485"/>
        </p:xfrm>
        <a:graphic>
          <a:graphicData uri="http://schemas.openxmlformats.org/drawingml/2006/table">
            <a:tbl>
              <a:tblPr>
                <a:tableStyleId>{5940675A-B579-460E-94D1-54222C63F5DA}</a:tableStyleId>
              </a:tblPr>
              <a:tblGrid>
                <a:gridCol w="404489">
                  <a:extLst>
                    <a:ext uri="{9D8B030D-6E8A-4147-A177-3AD203B41FA5}">
                      <a16:colId xmlns:a16="http://schemas.microsoft.com/office/drawing/2014/main" val="3356660803"/>
                    </a:ext>
                  </a:extLst>
                </a:gridCol>
                <a:gridCol w="1053608">
                  <a:extLst>
                    <a:ext uri="{9D8B030D-6E8A-4147-A177-3AD203B41FA5}">
                      <a16:colId xmlns:a16="http://schemas.microsoft.com/office/drawing/2014/main" val="2163183408"/>
                    </a:ext>
                  </a:extLst>
                </a:gridCol>
                <a:gridCol w="3739979">
                  <a:extLst>
                    <a:ext uri="{9D8B030D-6E8A-4147-A177-3AD203B41FA5}">
                      <a16:colId xmlns:a16="http://schemas.microsoft.com/office/drawing/2014/main" val="2898818577"/>
                    </a:ext>
                  </a:extLst>
                </a:gridCol>
              </a:tblGrid>
              <a:tr h="350017">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492233">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直近の実績に物価上昇の影響を反映</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279605222"/>
                  </a:ext>
                </a:extLst>
              </a:tr>
              <a:tr h="350017">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直近の実績の伸びを反映</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16219830"/>
                  </a:ext>
                </a:extLst>
              </a:tr>
              <a:tr h="59863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直近の実績の伸び、物価上昇の影響を反映</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83679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次のいずれかによる</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直近の実績に物価上昇率を乗じた額をベースとし、</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大規模事業を個別に積み上げる</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0" u="none" dirty="0">
                          <a:solidFill>
                            <a:srgbClr val="FF0000"/>
                          </a:solidFill>
                          <a:latin typeface="BIZ UDPゴシック" panose="020B0400000000000000" pitchFamily="50" charset="-128"/>
                          <a:ea typeface="BIZ UDPゴシック" panose="020B0400000000000000" pitchFamily="50" charset="-128"/>
                        </a:rPr>
                        <a:t>  </a:t>
                      </a:r>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団体の計画値を用いる</a:t>
                      </a:r>
                      <a:endParaRPr kumimoji="1" lang="ja-JP" altLang="en-US"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14000780"/>
                  </a:ext>
                </a:extLst>
              </a:tr>
              <a:tr h="583361">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既発分は町村による推計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新発分は歳入の地方債と連動</a:t>
                      </a:r>
                    </a:p>
                  </a:txBody>
                  <a:tcPr anchor="ctr"/>
                </a:tc>
                <a:extLst>
                  <a:ext uri="{0D108BD9-81ED-4DB2-BD59-A6C34878D82A}">
                    <a16:rowId xmlns:a16="http://schemas.microsoft.com/office/drawing/2014/main" val="377315266"/>
                  </a:ext>
                </a:extLst>
              </a:tr>
              <a:tr h="1177427">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a:latin typeface="BIZ UDPゴシック" panose="020B0400000000000000" pitchFamily="50" charset="-128"/>
                          <a:ea typeface="BIZ UDPゴシック" panose="020B0400000000000000" pitchFamily="50" charset="-128"/>
                        </a:rPr>
                        <a:t>国保特会と後期高齢特会は人口と連動</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介護特会は府全体の介護給付費総額の推計値と連動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a:latin typeface="BIZ UDPゴシック" panose="020B0400000000000000" pitchFamily="50" charset="-128"/>
                          <a:ea typeface="BIZ UDPゴシック" panose="020B0400000000000000" pitchFamily="50" charset="-128"/>
                        </a:rPr>
                        <a:t>公営企業は直近の実績を据え置き</a:t>
                      </a:r>
                      <a:endParaRPr kumimoji="1" lang="en-US" altLang="ja-JP" sz="1200" b="0" spc="-1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
        <p:nvSpPr>
          <p:cNvPr id="16" name="スライド番号プレースホルダー 2">
            <a:extLst>
              <a:ext uri="{FF2B5EF4-FFF2-40B4-BE49-F238E27FC236}">
                <a16:creationId xmlns:a16="http://schemas.microsoft.com/office/drawing/2014/main" id="{6B960A5B-16D9-47B6-BE98-036A9295DBED}"/>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3</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7" name="テキスト ボックス 11">
            <a:extLst>
              <a:ext uri="{FF2B5EF4-FFF2-40B4-BE49-F238E27FC236}">
                <a16:creationId xmlns:a16="http://schemas.microsoft.com/office/drawing/2014/main" id="{BC813CF2-A310-4823-9539-EFACF724888A}"/>
              </a:ext>
            </a:extLst>
          </p:cNvPr>
          <p:cNvSpPr txBox="1"/>
          <p:nvPr/>
        </p:nvSpPr>
        <p:spPr>
          <a:xfrm>
            <a:off x="130117" y="5970319"/>
            <a:ext cx="8449339" cy="394852"/>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ts val="2800"/>
              </a:lnSpc>
              <a:spcBef>
                <a:spcPts val="0"/>
              </a:spcBef>
              <a:spcAft>
                <a:spcPts val="400"/>
              </a:spcAft>
              <a:buClrTx/>
              <a:buSzTx/>
              <a:buFontTx/>
              <a:buNone/>
              <a:tabLst/>
              <a:defRPr/>
            </a:pPr>
            <a:r>
              <a:rPr kumimoji="1" lang="en-US" altLang="ja-JP" sz="1400" dirty="0">
                <a:solidFill>
                  <a:prstClr val="black"/>
                </a:solidFill>
                <a:latin typeface="BIZ UDPゴシック" panose="020B0400000000000000" pitchFamily="50" charset="-128"/>
                <a:ea typeface="BIZ UDPゴシック" panose="020B0400000000000000" pitchFamily="50" charset="-128"/>
              </a:rPr>
              <a:t>※</a:t>
            </a:r>
            <a:r>
              <a:rPr kumimoji="1" lang="ja-JP" altLang="en-US" sz="1400" dirty="0">
                <a:solidFill>
                  <a:prstClr val="black"/>
                </a:solidFill>
                <a:latin typeface="BIZ UDPゴシック" panose="020B0400000000000000" pitchFamily="50" charset="-128"/>
                <a:ea typeface="BIZ UDPゴシック" panose="020B0400000000000000" pitchFamily="50" charset="-128"/>
              </a:rPr>
              <a:t>令和６年度及び７年度の予算についてはシミュレーション上勘案していない</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8197294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21934</TotalTime>
  <Words>373</Words>
  <Application>Microsoft Office PowerPoint</Application>
  <PresentationFormat>A4 210 x 297 mm</PresentationFormat>
  <Paragraphs>54</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「今後の人口減少・高齢化を見据えてー」</dc:title>
  <dc:creator>豊能町,大阪府</dc:creator>
  <cp:lastModifiedBy>児玉　奈美江</cp:lastModifiedBy>
  <cp:revision>930</cp:revision>
  <cp:lastPrinted>2024-02-08T05:11:22Z</cp:lastPrinted>
  <dcterms:created xsi:type="dcterms:W3CDTF">2020-12-07T04:45:01Z</dcterms:created>
  <dcterms:modified xsi:type="dcterms:W3CDTF">2025-03-21T01:26:10Z</dcterms:modified>
</cp:coreProperties>
</file>