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8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8" autoAdjust="0"/>
    <p:restoredTop sz="94660"/>
  </p:normalViewPr>
  <p:slideViewPr>
    <p:cSldViewPr snapToGrid="0">
      <p:cViewPr varScale="1">
        <p:scale>
          <a:sx n="96" d="100"/>
          <a:sy n="96" d="100"/>
        </p:scale>
        <p:origin x="778"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2&#20316;&#25104;&#36039;&#26009;&#65288;&#30010;&#26449;&#20998;&#65289;\34&#23798;&#26412;&#30010;\&#65288;34_&#23798;&#26412;&#30010;&#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871864166223404E-2"/>
          <c:y val="2.9400032267723662E-2"/>
          <c:w val="0.85761866031817746"/>
          <c:h val="0.84397735243327354"/>
        </c:manualLayout>
      </c:layout>
      <c:barChart>
        <c:barDir val="col"/>
        <c:grouping val="clustered"/>
        <c:varyColors val="0"/>
        <c:ser>
          <c:idx val="0"/>
          <c:order val="0"/>
          <c:tx>
            <c:v>財政調整基金残高</c:v>
          </c:tx>
          <c:spPr>
            <a:solidFill>
              <a:schemeClr val="accent1"/>
            </a:solidFill>
            <a:ln>
              <a:noFill/>
            </a:ln>
            <a:effectLst/>
          </c:spPr>
          <c:invertIfNegative val="0"/>
          <c:dLbls>
            <c:dLbl>
              <c:idx val="12"/>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764D-4103-8DAE-C7F303087FA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2319</c:v>
                </c:pt>
                <c:pt idx="1">
                  <c:v>1961</c:v>
                </c:pt>
                <c:pt idx="2">
                  <c:v>1584</c:v>
                </c:pt>
                <c:pt idx="3">
                  <c:v>1555</c:v>
                </c:pt>
                <c:pt idx="4">
                  <c:v>1291</c:v>
                </c:pt>
                <c:pt idx="5">
                  <c:v>1272</c:v>
                </c:pt>
                <c:pt idx="6">
                  <c:v>933</c:v>
                </c:pt>
                <c:pt idx="7">
                  <c:v>791</c:v>
                </c:pt>
                <c:pt idx="8">
                  <c:v>757</c:v>
                </c:pt>
                <c:pt idx="9">
                  <c:v>579</c:v>
                </c:pt>
                <c:pt idx="10">
                  <c:v>423</c:v>
                </c:pt>
                <c:pt idx="11">
                  <c:v>236</c:v>
                </c:pt>
                <c:pt idx="12">
                  <c:v>77</c:v>
                </c:pt>
                <c:pt idx="13">
                  <c:v>-112</c:v>
                </c:pt>
                <c:pt idx="14">
                  <c:v>-376</c:v>
                </c:pt>
              </c:numCache>
            </c:numRef>
          </c:val>
          <c:extLst>
            <c:ext xmlns:c16="http://schemas.microsoft.com/office/drawing/2014/chart" uri="{C3380CC4-5D6E-409C-BE32-E72D297353CC}">
              <c16:uniqueId val="{00000000-6464-4FD5-B37A-F1AA4C6F7385}"/>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5</c:v>
                </c:pt>
                <c:pt idx="1">
                  <c:v>-361</c:v>
                </c:pt>
                <c:pt idx="2">
                  <c:v>-377</c:v>
                </c:pt>
                <c:pt idx="3">
                  <c:v>-29</c:v>
                </c:pt>
                <c:pt idx="4">
                  <c:v>-264</c:v>
                </c:pt>
                <c:pt idx="5">
                  <c:v>-19</c:v>
                </c:pt>
                <c:pt idx="6">
                  <c:v>-339</c:v>
                </c:pt>
                <c:pt idx="7">
                  <c:v>-142</c:v>
                </c:pt>
                <c:pt idx="8">
                  <c:v>-34</c:v>
                </c:pt>
                <c:pt idx="9">
                  <c:v>-178</c:v>
                </c:pt>
                <c:pt idx="10">
                  <c:v>-156</c:v>
                </c:pt>
                <c:pt idx="11">
                  <c:v>-187</c:v>
                </c:pt>
                <c:pt idx="12">
                  <c:v>-159</c:v>
                </c:pt>
                <c:pt idx="13">
                  <c:v>-189</c:v>
                </c:pt>
                <c:pt idx="14">
                  <c:v>-264</c:v>
                </c:pt>
              </c:numCache>
            </c:numRef>
          </c:val>
          <c:smooth val="0"/>
          <c:extLst>
            <c:ext xmlns:c16="http://schemas.microsoft.com/office/drawing/2014/chart" uri="{C3380CC4-5D6E-409C-BE32-E72D297353CC}">
              <c16:uniqueId val="{00000001-6464-4FD5-B37A-F1AA4C6F7385}"/>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2500"/>
          <c:min val="0"/>
        </c:scaling>
        <c:delete val="0"/>
        <c:axPos val="l"/>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0"/>
      </c:valAx>
      <c:valAx>
        <c:axId val="997755328"/>
        <c:scaling>
          <c:orientation val="minMax"/>
          <c:max val="50"/>
          <c:min val="-400"/>
        </c:scaling>
        <c:delete val="0"/>
        <c:axPos val="r"/>
        <c:numFmt formatCode="#,##0;&quot;▲ &quot;#,##0" sourceLinked="0"/>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2025/3/19</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79975"/>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25737"/>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島本町の中長期財政シミュレーション</a:t>
            </a:r>
          </a:p>
        </p:txBody>
      </p:sp>
      <p:sp>
        <p:nvSpPr>
          <p:cNvPr id="3" name="テキスト ボックス 2">
            <a:extLst>
              <a:ext uri="{FF2B5EF4-FFF2-40B4-BE49-F238E27FC236}">
                <a16:creationId xmlns:a16="http://schemas.microsoft.com/office/drawing/2014/main" id="{1B3E0C6E-3377-4EFA-B094-CF8A5754DA30}"/>
              </a:ext>
            </a:extLst>
          </p:cNvPr>
          <p:cNvSpPr txBox="1"/>
          <p:nvPr/>
        </p:nvSpPr>
        <p:spPr>
          <a:xfrm>
            <a:off x="1509380" y="43559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57719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730293" y="168140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10" name="グラフ 9">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858631141"/>
              </p:ext>
            </p:extLst>
          </p:nvPr>
        </p:nvGraphicFramePr>
        <p:xfrm>
          <a:off x="59944" y="937200"/>
          <a:ext cx="9712428" cy="58510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F95EAB6D-7156-4644-A1A4-EA1E24707DEC}"/>
              </a:ext>
            </a:extLst>
          </p:cNvPr>
          <p:cNvPicPr>
            <a:picLocks noChangeAspect="1"/>
          </p:cNvPicPr>
          <p:nvPr/>
        </p:nvPicPr>
        <p:blipFill>
          <a:blip r:embed="rId2"/>
          <a:stretch>
            <a:fillRect/>
          </a:stretch>
        </p:blipFill>
        <p:spPr>
          <a:xfrm>
            <a:off x="171399" y="1152939"/>
            <a:ext cx="9558540" cy="4962848"/>
          </a:xfrm>
          <a:prstGeom prst="rect">
            <a:avLst/>
          </a:prstGeom>
        </p:spPr>
      </p:pic>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171399" y="6305691"/>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112529604"/>
              </p:ext>
            </p:extLst>
          </p:nvPr>
        </p:nvGraphicFramePr>
        <p:xfrm>
          <a:off x="130118" y="1351721"/>
          <a:ext cx="4380923" cy="472307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2470">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11445">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5117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8329">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970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9573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6422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1153855874"/>
              </p:ext>
            </p:extLst>
          </p:nvPr>
        </p:nvGraphicFramePr>
        <p:xfrm>
          <a:off x="4577806" y="1351722"/>
          <a:ext cx="5198076" cy="4723076"/>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76703">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29762">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767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4427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005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2783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6719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BC813CF2-A310-4823-9539-EFACF724888A}"/>
              </a:ext>
            </a:extLst>
          </p:cNvPr>
          <p:cNvSpPr txBox="1"/>
          <p:nvPr/>
        </p:nvSpPr>
        <p:spPr>
          <a:xfrm>
            <a:off x="130118" y="6115929"/>
            <a:ext cx="8449339" cy="394852"/>
          </a:xfrm>
          <a:prstGeom prst="rect">
            <a:avLst/>
          </a:prstGeom>
          <a:noFill/>
        </p:spPr>
        <p:txBody>
          <a:bodyPr wrap="square">
            <a:spAutoFit/>
          </a:bodyPr>
          <a:lstStyle/>
          <a:p>
            <a:pPr marL="0" marR="0" lvl="0" indent="0" algn="l" defTabSz="457200" rtl="0" eaLnBrk="1" fontAlgn="auto" latinLnBrk="0" hangingPunct="1">
              <a:lnSpc>
                <a:spcPts val="2800"/>
              </a:lnSpc>
              <a:spcBef>
                <a:spcPts val="0"/>
              </a:spcBef>
              <a:spcAft>
                <a:spcPts val="400"/>
              </a:spcAft>
              <a:buClrTx/>
              <a:buSzTx/>
              <a:buFontTx/>
              <a:buNone/>
              <a:tabLst/>
              <a:defRPr/>
            </a:pPr>
            <a:r>
              <a:rPr kumimoji="1" lang="en-US" altLang="ja-JP" sz="1400" dirty="0">
                <a:solidFill>
                  <a:prstClr val="black"/>
                </a:solidFill>
                <a:latin typeface="BIZ UDPゴシック" panose="020B0400000000000000" pitchFamily="50" charset="-128"/>
                <a:ea typeface="BIZ UDPゴシック" panose="020B0400000000000000" pitchFamily="50" charset="-128"/>
              </a:rPr>
              <a:t>※</a:t>
            </a:r>
            <a:r>
              <a:rPr kumimoji="1" lang="ja-JP" altLang="en-US" sz="1400" dirty="0">
                <a:solidFill>
                  <a:prstClr val="black"/>
                </a:solidFill>
                <a:latin typeface="BIZ UDPゴシック" panose="020B0400000000000000" pitchFamily="50" charset="-128"/>
                <a:ea typeface="BIZ UDPゴシック" panose="020B0400000000000000" pitchFamily="50" charset="-128"/>
              </a:rPr>
              <a:t>令和６年度及び７年度の予算についてはシミュレーション上勘案していない</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22006</TotalTime>
  <Words>374</Words>
  <Application>Microsoft Office PowerPoint</Application>
  <PresentationFormat>A4 210 x 297 mm</PresentationFormat>
  <Paragraphs>55</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934</cp:revision>
  <cp:lastPrinted>2024-02-08T05:11:22Z</cp:lastPrinted>
  <dcterms:created xsi:type="dcterms:W3CDTF">2020-12-07T04:45:01Z</dcterms:created>
  <dcterms:modified xsi:type="dcterms:W3CDTF">2025-03-19T03:46:59Z</dcterms:modified>
</cp:coreProperties>
</file>