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0" r:id="rId1"/>
  </p:sldMasterIdLst>
  <p:notesMasterIdLst>
    <p:notesMasterId r:id="rId6"/>
  </p:notesMasterIdLst>
  <p:handoutMasterIdLst>
    <p:handoutMasterId r:id="rId7"/>
  </p:handoutMasterIdLst>
  <p:sldIdLst>
    <p:sldId id="269" r:id="rId2"/>
    <p:sldId id="294" r:id="rId3"/>
    <p:sldId id="295" r:id="rId4"/>
    <p:sldId id="288" r:id="rId5"/>
  </p:sldIdLst>
  <p:sldSz cx="9906000" cy="6858000" type="A4"/>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104" userDrawn="1">
          <p15:clr>
            <a:srgbClr val="A4A3A4"/>
          </p15:clr>
        </p15:guide>
        <p15:guide id="3" pos="6136" userDrawn="1">
          <p15:clr>
            <a:srgbClr val="A4A3A4"/>
          </p15:clr>
        </p15:guide>
        <p15:guide id="4" orient="horz" pos="572" userDrawn="1">
          <p15:clr>
            <a:srgbClr val="A4A3A4"/>
          </p15:clr>
        </p15:guide>
        <p15:guide id="5" orient="horz" pos="4292" userDrawn="1">
          <p15:clr>
            <a:srgbClr val="A4A3A4"/>
          </p15:clr>
        </p15:guide>
        <p15:guide id="6" pos="3120" userDrawn="1">
          <p15:clr>
            <a:srgbClr val="A4A3A4"/>
          </p15:clr>
        </p15:guide>
        <p15:guide id="7" orient="horz" pos="1525" userDrawn="1">
          <p15:clr>
            <a:srgbClr val="A4A3A4"/>
          </p15:clr>
        </p15:guide>
        <p15:guide id="8" orient="horz"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990000"/>
    <a:srgbClr val="CC6600"/>
    <a:srgbClr val="FF9933"/>
    <a:srgbClr val="F9FED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97" d="100"/>
          <a:sy n="97" d="100"/>
        </p:scale>
        <p:origin x="840" y="86"/>
      </p:cViewPr>
      <p:guideLst>
        <p:guide pos="104"/>
        <p:guide pos="6136"/>
        <p:guide orient="horz" pos="572"/>
        <p:guide orient="horz" pos="4292"/>
        <p:guide pos="3120"/>
        <p:guide orient="horz" pos="1525"/>
        <p:guide orient="horz" pos="2160"/>
      </p:guideLst>
    </p:cSldViewPr>
  </p:slideViewPr>
  <p:notesTextViewPr>
    <p:cViewPr>
      <p:scale>
        <a:sx n="1" d="1"/>
        <a:sy n="1" d="1"/>
      </p:scale>
      <p:origin x="0" y="0"/>
    </p:cViewPr>
  </p:notesTextViewPr>
  <p:sorterViewPr>
    <p:cViewPr>
      <p:scale>
        <a:sx n="108" d="100"/>
        <a:sy n="108"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oleObject" Target="file:///\\G0000SV1NS701\d11757$\doc\&#36001;&#25919;\12%20&#20013;&#38263;&#26399;&#36001;&#25919;&#12471;&#12511;&#12517;&#12524;&#12540;&#12471;&#12519;&#12531;\R7\08%20&#20837;&#21147;&#12501;&#12457;&#12540;&#12512;&#25552;&#20986;\33%20&#38442;&#21335;&#24066;&#12295;&#9679;&#9678;\&#8251;&#12464;&#12521;&#12501;&#20462;&#27491;&#29256;03_&#12304;33&#38442;&#21335;&#24066;&#12305;&#20837;&#21147;&#12501;&#12457;&#12540;&#12512;R7&#65288;&#22823;&#38442;&#24220;&#20462;&#27491;&#65289;%20-%20&#12467;&#12500;&#12540;.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8207653099675067E-2"/>
          <c:y val="3.0598528583382675E-2"/>
          <c:w val="0.84531699417101358"/>
          <c:h val="0.82467299132157268"/>
        </c:manualLayout>
      </c:layout>
      <c:barChart>
        <c:barDir val="col"/>
        <c:grouping val="clustered"/>
        <c:varyColors val="0"/>
        <c:ser>
          <c:idx val="0"/>
          <c:order val="0"/>
          <c:tx>
            <c:v>財政調整基金残高</c:v>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bg1"/>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'P1（収支過不足・基金残高） '!$D$5:$R$5</c:f>
              <c:strCache>
                <c:ptCount val="15"/>
                <c:pt idx="0">
                  <c:v>R7</c:v>
                </c:pt>
                <c:pt idx="1">
                  <c:v>R8</c:v>
                </c:pt>
                <c:pt idx="2">
                  <c:v>R9</c:v>
                </c:pt>
                <c:pt idx="3">
                  <c:v>R10</c:v>
                </c:pt>
                <c:pt idx="4">
                  <c:v>R11</c:v>
                </c:pt>
                <c:pt idx="5">
                  <c:v>R12</c:v>
                </c:pt>
                <c:pt idx="6">
                  <c:v>R13</c:v>
                </c:pt>
                <c:pt idx="7">
                  <c:v>R14</c:v>
                </c:pt>
                <c:pt idx="8">
                  <c:v>R15</c:v>
                </c:pt>
                <c:pt idx="9">
                  <c:v>R16</c:v>
                </c:pt>
                <c:pt idx="10">
                  <c:v>R17</c:v>
                </c:pt>
                <c:pt idx="11">
                  <c:v>R18</c:v>
                </c:pt>
                <c:pt idx="12">
                  <c:v>R19</c:v>
                </c:pt>
                <c:pt idx="13">
                  <c:v>R20</c:v>
                </c:pt>
                <c:pt idx="14">
                  <c:v>R21</c:v>
                </c:pt>
              </c:strCache>
            </c:strRef>
          </c:cat>
          <c:val>
            <c:numRef>
              <c:f>'P1（収支過不足・基金残高） '!$D$6:$R$6</c:f>
              <c:numCache>
                <c:formatCode>#,##0_ </c:formatCode>
                <c:ptCount val="15"/>
                <c:pt idx="0">
                  <c:v>2038</c:v>
                </c:pt>
                <c:pt idx="1">
                  <c:v>2185</c:v>
                </c:pt>
                <c:pt idx="2">
                  <c:v>2120</c:v>
                </c:pt>
                <c:pt idx="3">
                  <c:v>1600</c:v>
                </c:pt>
                <c:pt idx="4">
                  <c:v>1225</c:v>
                </c:pt>
                <c:pt idx="5">
                  <c:v>703</c:v>
                </c:pt>
                <c:pt idx="6">
                  <c:v>624</c:v>
                </c:pt>
                <c:pt idx="7">
                  <c:v>19</c:v>
                </c:pt>
                <c:pt idx="8">
                  <c:v>-233</c:v>
                </c:pt>
                <c:pt idx="9">
                  <c:v>-771</c:v>
                </c:pt>
                <c:pt idx="10">
                  <c:v>-1078</c:v>
                </c:pt>
                <c:pt idx="11">
                  <c:v>-1113</c:v>
                </c:pt>
                <c:pt idx="12">
                  <c:v>-1343</c:v>
                </c:pt>
                <c:pt idx="13">
                  <c:v>-1507</c:v>
                </c:pt>
                <c:pt idx="14">
                  <c:v>-1710</c:v>
                </c:pt>
              </c:numCache>
            </c:numRef>
          </c:val>
          <c:extLst>
            <c:ext xmlns:c16="http://schemas.microsoft.com/office/drawing/2014/chart" uri="{C3380CC4-5D6E-409C-BE32-E72D297353CC}">
              <c16:uniqueId val="{00000000-D9D7-4D84-9361-A804262567DF}"/>
            </c:ext>
          </c:extLst>
        </c:ser>
        <c:dLbls>
          <c:showLegendKey val="0"/>
          <c:showVal val="0"/>
          <c:showCatName val="0"/>
          <c:showSerName val="0"/>
          <c:showPercent val="0"/>
          <c:showBubbleSize val="0"/>
        </c:dLbls>
        <c:gapWidth val="31"/>
        <c:overlap val="-31"/>
        <c:axId val="997755744"/>
        <c:axId val="997754496"/>
      </c:barChart>
      <c:lineChart>
        <c:grouping val="standard"/>
        <c:varyColors val="0"/>
        <c:ser>
          <c:idx val="1"/>
          <c:order val="1"/>
          <c:tx>
            <c:v>収支過不足</c:v>
          </c:tx>
          <c:spPr>
            <a:ln w="28575" cap="rnd">
              <a:solidFill>
                <a:schemeClr val="accent2"/>
              </a:solidFill>
              <a:round/>
            </a:ln>
            <a:effectLst/>
          </c:spPr>
          <c:marker>
            <c:symbol val="none"/>
          </c:marker>
          <c:dLbls>
            <c:numFmt formatCode="#,##0;&quot;▲ &quot;#,##0" sourceLinked="0"/>
            <c:spPr>
              <a:noFill/>
              <a:ln>
                <a:noFill/>
              </a:ln>
              <a:effectLst/>
            </c:spPr>
            <c:txPr>
              <a:bodyPr rot="0" spcFirstLastPara="1" vertOverflow="ellipsis" vert="horz" wrap="square" anchor="ctr" anchorCtr="1"/>
              <a:lstStyle/>
              <a:p>
                <a:pPr>
                  <a:defRPr sz="1100" b="0" i="0" u="none" strike="noStrike" kern="1200" baseline="0">
                    <a:solidFill>
                      <a:schemeClr val="tx1">
                        <a:lumMod val="75000"/>
                        <a:lumOff val="25000"/>
                      </a:schemeClr>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'P1（収支過不足・基金残高） '!$D$5:$R$5</c:f>
              <c:strCache>
                <c:ptCount val="15"/>
                <c:pt idx="0">
                  <c:v>R7</c:v>
                </c:pt>
                <c:pt idx="1">
                  <c:v>R8</c:v>
                </c:pt>
                <c:pt idx="2">
                  <c:v>R9</c:v>
                </c:pt>
                <c:pt idx="3">
                  <c:v>R10</c:v>
                </c:pt>
                <c:pt idx="4">
                  <c:v>R11</c:v>
                </c:pt>
                <c:pt idx="5">
                  <c:v>R12</c:v>
                </c:pt>
                <c:pt idx="6">
                  <c:v>R13</c:v>
                </c:pt>
                <c:pt idx="7">
                  <c:v>R14</c:v>
                </c:pt>
                <c:pt idx="8">
                  <c:v>R15</c:v>
                </c:pt>
                <c:pt idx="9">
                  <c:v>R16</c:v>
                </c:pt>
                <c:pt idx="10">
                  <c:v>R17</c:v>
                </c:pt>
                <c:pt idx="11">
                  <c:v>R18</c:v>
                </c:pt>
                <c:pt idx="12">
                  <c:v>R19</c:v>
                </c:pt>
                <c:pt idx="13">
                  <c:v>R20</c:v>
                </c:pt>
                <c:pt idx="14">
                  <c:v>R21</c:v>
                </c:pt>
              </c:strCache>
            </c:strRef>
          </c:cat>
          <c:val>
            <c:numRef>
              <c:f>'P1（収支過不足・基金残高） '!$D$7:$R$7</c:f>
              <c:numCache>
                <c:formatCode>#,##0_ </c:formatCode>
                <c:ptCount val="15"/>
                <c:pt idx="0">
                  <c:v>293</c:v>
                </c:pt>
                <c:pt idx="1">
                  <c:v>72</c:v>
                </c:pt>
                <c:pt idx="2">
                  <c:v>-101</c:v>
                </c:pt>
                <c:pt idx="3">
                  <c:v>-520</c:v>
                </c:pt>
                <c:pt idx="4">
                  <c:v>-375</c:v>
                </c:pt>
                <c:pt idx="5">
                  <c:v>-522</c:v>
                </c:pt>
                <c:pt idx="6">
                  <c:v>-79</c:v>
                </c:pt>
                <c:pt idx="7">
                  <c:v>-605</c:v>
                </c:pt>
                <c:pt idx="8">
                  <c:v>-252</c:v>
                </c:pt>
                <c:pt idx="9">
                  <c:v>-538</c:v>
                </c:pt>
                <c:pt idx="10">
                  <c:v>-307</c:v>
                </c:pt>
                <c:pt idx="11">
                  <c:v>-35</c:v>
                </c:pt>
                <c:pt idx="12">
                  <c:v>-230</c:v>
                </c:pt>
                <c:pt idx="13">
                  <c:v>-164</c:v>
                </c:pt>
                <c:pt idx="14">
                  <c:v>-203</c:v>
                </c:pt>
              </c:numCache>
            </c:numRef>
          </c:val>
          <c:smooth val="0"/>
          <c:extLst>
            <c:ext xmlns:c16="http://schemas.microsoft.com/office/drawing/2014/chart" uri="{C3380CC4-5D6E-409C-BE32-E72D297353CC}">
              <c16:uniqueId val="{00000001-D9D7-4D84-9361-A804262567DF}"/>
            </c:ext>
          </c:extLst>
        </c:ser>
        <c:dLbls>
          <c:showLegendKey val="0"/>
          <c:showVal val="0"/>
          <c:showCatName val="0"/>
          <c:showSerName val="0"/>
          <c:showPercent val="0"/>
          <c:showBubbleSize val="0"/>
        </c:dLbls>
        <c:marker val="1"/>
        <c:smooth val="0"/>
        <c:axId val="997756576"/>
        <c:axId val="997755328"/>
      </c:lineChart>
      <c:catAx>
        <c:axId val="9977557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ja-JP"/>
          </a:p>
        </c:txPr>
        <c:crossAx val="997754496"/>
        <c:crosses val="autoZero"/>
        <c:auto val="1"/>
        <c:lblAlgn val="ctr"/>
        <c:lblOffset val="100"/>
        <c:noMultiLvlLbl val="0"/>
      </c:catAx>
      <c:valAx>
        <c:axId val="997754496"/>
        <c:scaling>
          <c:orientation val="minMax"/>
          <c:max val="2200"/>
          <c:min val="0"/>
        </c:scaling>
        <c:delete val="0"/>
        <c:axPos val="l"/>
        <c:numFmt formatCode="#,##0_ "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bg1"/>
                </a:solidFill>
                <a:latin typeface="+mn-lt"/>
                <a:ea typeface="+mn-ea"/>
                <a:cs typeface="+mn-cs"/>
              </a:defRPr>
            </a:pPr>
            <a:endParaRPr lang="ja-JP"/>
          </a:p>
        </c:txPr>
        <c:crossAx val="997755744"/>
        <c:crosses val="autoZero"/>
        <c:crossBetween val="between"/>
        <c:majorUnit val="500"/>
      </c:valAx>
      <c:valAx>
        <c:axId val="997755328"/>
        <c:scaling>
          <c:orientation val="minMax"/>
          <c:max val="300"/>
        </c:scaling>
        <c:delete val="0"/>
        <c:axPos val="r"/>
        <c:numFmt formatCode="#,##0;&quot;▲ &quot;#,##0" sourceLinked="0"/>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bg1"/>
                </a:solidFill>
                <a:latin typeface="+mn-lt"/>
                <a:ea typeface="+mn-ea"/>
                <a:cs typeface="+mn-cs"/>
              </a:defRPr>
            </a:pPr>
            <a:endParaRPr lang="ja-JP"/>
          </a:p>
        </c:txPr>
        <c:crossAx val="997756576"/>
        <c:crosses val="max"/>
        <c:crossBetween val="between"/>
        <c:majorUnit val="200"/>
      </c:valAx>
      <c:catAx>
        <c:axId val="997756576"/>
        <c:scaling>
          <c:orientation val="minMax"/>
        </c:scaling>
        <c:delete val="1"/>
        <c:axPos val="b"/>
        <c:numFmt formatCode="General" sourceLinked="1"/>
        <c:majorTickMark val="out"/>
        <c:minorTickMark val="none"/>
        <c:tickLblPos val="nextTo"/>
        <c:crossAx val="997755328"/>
        <c:crosses val="autoZero"/>
        <c:auto val="1"/>
        <c:lblAlgn val="ctr"/>
        <c:lblOffset val="100"/>
        <c:noMultiLvlLbl val="0"/>
      </c:cat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BIZ UDPゴシック" panose="020B0400000000000000" pitchFamily="50" charset="-128"/>
              <a:ea typeface="BIZ UDPゴシック" panose="020B0400000000000000" pitchFamily="50" charset="-128"/>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2"/>
            <a:ext cx="2945659" cy="498135"/>
          </a:xfrm>
          <a:prstGeom prst="rect">
            <a:avLst/>
          </a:prstGeom>
        </p:spPr>
        <p:txBody>
          <a:bodyPr vert="horz" lIns="91314" tIns="45658" rIns="91314" bIns="45658"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0444" y="2"/>
            <a:ext cx="2945659" cy="498135"/>
          </a:xfrm>
          <a:prstGeom prst="rect">
            <a:avLst/>
          </a:prstGeom>
        </p:spPr>
        <p:txBody>
          <a:bodyPr vert="horz" lIns="91314" tIns="45658" rIns="91314" bIns="45658" rtlCol="0"/>
          <a:lstStyle>
            <a:lvl1pPr algn="r">
              <a:defRPr sz="1200"/>
            </a:lvl1pPr>
          </a:lstStyle>
          <a:p>
            <a:fld id="{6E3A60CE-7E8D-4390-9820-C09E755C9BD4}" type="datetimeFigureOut">
              <a:rPr kumimoji="1" lang="ja-JP" altLang="en-US" smtClean="0"/>
              <a:t>2026/4/20</a:t>
            </a:fld>
            <a:endParaRPr kumimoji="1" lang="ja-JP" altLang="en-US"/>
          </a:p>
        </p:txBody>
      </p:sp>
      <p:sp>
        <p:nvSpPr>
          <p:cNvPr id="4" name="フッター プレースホルダー 3"/>
          <p:cNvSpPr>
            <a:spLocks noGrp="1"/>
          </p:cNvSpPr>
          <p:nvPr>
            <p:ph type="ftr" sz="quarter" idx="2"/>
          </p:nvPr>
        </p:nvSpPr>
        <p:spPr>
          <a:xfrm>
            <a:off x="1" y="9430092"/>
            <a:ext cx="2945659" cy="498134"/>
          </a:xfrm>
          <a:prstGeom prst="rect">
            <a:avLst/>
          </a:prstGeom>
        </p:spPr>
        <p:txBody>
          <a:bodyPr vert="horz" lIns="91314" tIns="45658" rIns="91314" bIns="45658"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0444" y="9430092"/>
            <a:ext cx="2945659" cy="498134"/>
          </a:xfrm>
          <a:prstGeom prst="rect">
            <a:avLst/>
          </a:prstGeom>
        </p:spPr>
        <p:txBody>
          <a:bodyPr vert="horz" lIns="91314" tIns="45658" rIns="91314" bIns="45658" rtlCol="0" anchor="b"/>
          <a:lstStyle>
            <a:lvl1pPr algn="r">
              <a:defRPr sz="1200"/>
            </a:lvl1pPr>
          </a:lstStyle>
          <a:p>
            <a:fld id="{427EC32B-E128-43F1-BA54-52B0ABAE8CC0}" type="slidenum">
              <a:rPr kumimoji="1" lang="ja-JP" altLang="en-US" smtClean="0"/>
              <a:t>‹#›</a:t>
            </a:fld>
            <a:endParaRPr kumimoji="1" lang="ja-JP" altLang="en-US"/>
          </a:p>
        </p:txBody>
      </p:sp>
    </p:spTree>
    <p:extLst>
      <p:ext uri="{BB962C8B-B14F-4D97-AF65-F5344CB8AC3E}">
        <p14:creationId xmlns:p14="http://schemas.microsoft.com/office/powerpoint/2010/main" val="370326268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2"/>
            <a:ext cx="2945659" cy="498135"/>
          </a:xfrm>
          <a:prstGeom prst="rect">
            <a:avLst/>
          </a:prstGeom>
        </p:spPr>
        <p:txBody>
          <a:bodyPr vert="horz" lIns="91314" tIns="45658" rIns="91314" bIns="4565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4" y="2"/>
            <a:ext cx="2945659" cy="498135"/>
          </a:xfrm>
          <a:prstGeom prst="rect">
            <a:avLst/>
          </a:prstGeom>
        </p:spPr>
        <p:txBody>
          <a:bodyPr vert="horz" lIns="91314" tIns="45658" rIns="91314" bIns="45658" rtlCol="0"/>
          <a:lstStyle>
            <a:lvl1pPr algn="r">
              <a:defRPr sz="1200"/>
            </a:lvl1pPr>
          </a:lstStyle>
          <a:p>
            <a:fld id="{6A22FB6E-5550-4A84-95FC-6C5FC37CCEBE}" type="datetimeFigureOut">
              <a:rPr kumimoji="1" lang="ja-JP" altLang="en-US" smtClean="0"/>
              <a:t>2026/4/20</a:t>
            </a:fld>
            <a:endParaRPr kumimoji="1" lang="ja-JP" altLang="en-US"/>
          </a:p>
        </p:txBody>
      </p:sp>
      <p:sp>
        <p:nvSpPr>
          <p:cNvPr id="4" name="スライド イメージ プレースホルダー 3"/>
          <p:cNvSpPr>
            <a:spLocks noGrp="1" noRot="1" noChangeAspect="1"/>
          </p:cNvSpPr>
          <p:nvPr>
            <p:ph type="sldImg" idx="2"/>
          </p:nvPr>
        </p:nvSpPr>
        <p:spPr>
          <a:xfrm>
            <a:off x="979488" y="1241425"/>
            <a:ext cx="4838700" cy="3351213"/>
          </a:xfrm>
          <a:prstGeom prst="rect">
            <a:avLst/>
          </a:prstGeom>
          <a:noFill/>
          <a:ln w="12700">
            <a:solidFill>
              <a:prstClr val="black"/>
            </a:solidFill>
          </a:ln>
        </p:spPr>
        <p:txBody>
          <a:bodyPr vert="horz" lIns="91314" tIns="45658" rIns="91314" bIns="45658" rtlCol="0" anchor="ctr"/>
          <a:lstStyle/>
          <a:p>
            <a:endParaRPr lang="ja-JP" altLang="en-US"/>
          </a:p>
        </p:txBody>
      </p:sp>
      <p:sp>
        <p:nvSpPr>
          <p:cNvPr id="5" name="ノート プレースホルダー 4"/>
          <p:cNvSpPr>
            <a:spLocks noGrp="1"/>
          </p:cNvSpPr>
          <p:nvPr>
            <p:ph type="body" sz="quarter" idx="3"/>
          </p:nvPr>
        </p:nvSpPr>
        <p:spPr>
          <a:xfrm>
            <a:off x="679768" y="4777959"/>
            <a:ext cx="5438140" cy="3909238"/>
          </a:xfrm>
          <a:prstGeom prst="rect">
            <a:avLst/>
          </a:prstGeom>
        </p:spPr>
        <p:txBody>
          <a:bodyPr vert="horz" lIns="91314" tIns="45658" rIns="91314" bIns="4565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30092"/>
            <a:ext cx="2945659" cy="498134"/>
          </a:xfrm>
          <a:prstGeom prst="rect">
            <a:avLst/>
          </a:prstGeom>
        </p:spPr>
        <p:txBody>
          <a:bodyPr vert="horz" lIns="91314" tIns="45658" rIns="91314" bIns="4565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4" y="9430092"/>
            <a:ext cx="2945659" cy="498134"/>
          </a:xfrm>
          <a:prstGeom prst="rect">
            <a:avLst/>
          </a:prstGeom>
        </p:spPr>
        <p:txBody>
          <a:bodyPr vert="horz" lIns="91314" tIns="45658" rIns="91314" bIns="45658" rtlCol="0" anchor="b"/>
          <a:lstStyle>
            <a:lvl1pPr algn="r">
              <a:defRPr sz="1200"/>
            </a:lvl1pPr>
          </a:lstStyle>
          <a:p>
            <a:fld id="{E030FFAA-3710-4C18-AE2B-D295A7E2953F}" type="slidenum">
              <a:rPr kumimoji="1" lang="ja-JP" altLang="en-US" smtClean="0"/>
              <a:t>‹#›</a:t>
            </a:fld>
            <a:endParaRPr kumimoji="1" lang="ja-JP" altLang="en-US"/>
          </a:p>
        </p:txBody>
      </p:sp>
    </p:spTree>
    <p:extLst>
      <p:ext uri="{BB962C8B-B14F-4D97-AF65-F5344CB8AC3E}">
        <p14:creationId xmlns:p14="http://schemas.microsoft.com/office/powerpoint/2010/main" val="173877346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318D6212-96C9-41D3-8E6B-E3D9ABE9871E}" type="datetime1">
              <a:rPr kumimoji="1" lang="ja-JP" altLang="en-US" smtClean="0"/>
              <a:t>2026/4/20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069371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E5419FC-0020-489B-93BD-52EF9DFE2BE8}" type="datetime1">
              <a:rPr kumimoji="1" lang="ja-JP" altLang="en-US" smtClean="0"/>
              <a:t>2026/4/20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26416057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05A6C17-7DC2-4726-A511-85C76F0BCB45}" type="datetime1">
              <a:rPr kumimoji="1" lang="ja-JP" altLang="en-US" smtClean="0"/>
              <a:t>2026/4/20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8470893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6370646-9FDD-4CE6-A2A1-8CE3717DBF7D}" type="datetime1">
              <a:rPr kumimoji="1" lang="ja-JP" altLang="en-US" smtClean="0"/>
              <a:t>2026/4/20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0150785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F2FF767-7590-42C7-BB8E-A314D8D2FD5C}" type="datetime1">
              <a:rPr kumimoji="1" lang="ja-JP" altLang="en-US" smtClean="0"/>
              <a:t>2026/4/20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715920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327FF62-28A4-44D8-9651-8BC671C7BC1C}" type="datetime1">
              <a:rPr kumimoji="1" lang="ja-JP" altLang="en-US" smtClean="0"/>
              <a:t>2026/4/20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0712045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80BBD65-545E-402E-9A81-768BAF244330}" type="datetime1">
              <a:rPr kumimoji="1" lang="ja-JP" altLang="en-US" smtClean="0"/>
              <a:t>2026/4/20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5670292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CEE6590-0AFF-4C21-8D3D-813D36BA5861}" type="datetime1">
              <a:rPr kumimoji="1" lang="ja-JP" altLang="en-US" smtClean="0"/>
              <a:t>2026/4/20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20450147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4CA5C9-3C66-48F2-A7DA-50A8AAD99DFC}" type="datetime1">
              <a:rPr kumimoji="1" lang="ja-JP" altLang="en-US" smtClean="0"/>
              <a:t>2026/4/20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972941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BB57542-95D7-4C99-B020-CFE99BF6E3ED}" type="datetime1">
              <a:rPr kumimoji="1" lang="ja-JP" altLang="en-US" smtClean="0"/>
              <a:t>2026/4/20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9598360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7EA7526-BBC7-44F0-9201-29D57E6CFCF0}" type="datetime1">
              <a:rPr kumimoji="1" lang="ja-JP" altLang="en-US" smtClean="0"/>
              <a:t>2026/4/20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6492953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84105B-2D9C-4C60-86CE-F7C448738759}" type="datetime1">
              <a:rPr kumimoji="1" lang="ja-JP" altLang="en-US" smtClean="0"/>
              <a:t>2026/4/20</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9499511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4018" y="2994660"/>
            <a:ext cx="9906000" cy="876300"/>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テキスト ボックス 14"/>
          <p:cNvSpPr txBox="1"/>
          <p:nvPr/>
        </p:nvSpPr>
        <p:spPr>
          <a:xfrm>
            <a:off x="4018" y="3133739"/>
            <a:ext cx="9901982" cy="584775"/>
          </a:xfrm>
          <a:prstGeom prst="rect">
            <a:avLst/>
          </a:prstGeom>
          <a:noFill/>
        </p:spPr>
        <p:txBody>
          <a:bodyPr wrap="square" rtlCol="0">
            <a:spAutoFit/>
          </a:bodyPr>
          <a:lstStyle/>
          <a:p>
            <a:pPr algn="ctr"/>
            <a:r>
              <a:rPr kumimoji="1" lang="ja-JP" altLang="en-US" sz="32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阪南市の中長期財政シミュレーション</a:t>
            </a:r>
          </a:p>
        </p:txBody>
      </p:sp>
      <p:sp>
        <p:nvSpPr>
          <p:cNvPr id="5" name="テキスト ボックス 4">
            <a:extLst>
              <a:ext uri="{FF2B5EF4-FFF2-40B4-BE49-F238E27FC236}">
                <a16:creationId xmlns:a16="http://schemas.microsoft.com/office/drawing/2014/main" id="{C6227CC4-34C9-43EF-A56E-C550458FB046}"/>
              </a:ext>
            </a:extLst>
          </p:cNvPr>
          <p:cNvSpPr txBox="1"/>
          <p:nvPr/>
        </p:nvSpPr>
        <p:spPr>
          <a:xfrm>
            <a:off x="1378162" y="4336967"/>
            <a:ext cx="7141639" cy="1569660"/>
          </a:xfrm>
          <a:prstGeom prst="rect">
            <a:avLst/>
          </a:prstGeom>
          <a:noFill/>
        </p:spPr>
        <p:txBody>
          <a:bodyPr wrap="square" rtlCol="0">
            <a:spAutoFit/>
          </a:bodyPr>
          <a:lstStyle/>
          <a:p>
            <a:pPr marL="285750" indent="-285750">
              <a:buFont typeface="Wingdings" panose="05000000000000000000" pitchFamily="2" charset="2"/>
              <a:buChar char="l"/>
            </a:pP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本シミュレーション</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で</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は</a:t>
            </a: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令和</a:t>
            </a: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６</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年度決算をベースに</a:t>
            </a:r>
            <a:r>
              <a:rPr lang="en-US"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15</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年間</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の</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推計</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を実施</a:t>
            </a:r>
            <a:endParaRPr lang="en-US"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endParaRPr>
          </a:p>
          <a:p>
            <a:pPr marL="285750" indent="-285750">
              <a:buFont typeface="Wingdings" panose="05000000000000000000" pitchFamily="2" charset="2"/>
              <a:buChar char="l"/>
            </a:pP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推計</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にあたっては、</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国立社会保障・人口問題研究所</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の人口推計や「中長期の経済財政に関する試算」（内閣府）で示された経済成長率など現時点で見込むことができる条件を前提に推計</a:t>
            </a:r>
          </a:p>
          <a:p>
            <a:pPr marL="285750" indent="-285750">
              <a:buFont typeface="Wingdings" panose="05000000000000000000" pitchFamily="2" charset="2"/>
              <a:buChar char="l"/>
            </a:pP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なお、本推計は不確定要素を多く含んでおり、将来に向かって相当の幅をもってみていただく必要がある</a:t>
            </a:r>
            <a:endPar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endParaRPr>
          </a:p>
        </p:txBody>
      </p:sp>
    </p:spTree>
    <p:extLst>
      <p:ext uri="{BB962C8B-B14F-4D97-AF65-F5344CB8AC3E}">
        <p14:creationId xmlns:p14="http://schemas.microsoft.com/office/powerpoint/2010/main" val="10474478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テキスト ボックス 14"/>
          <p:cNvSpPr txBox="1"/>
          <p:nvPr/>
        </p:nvSpPr>
        <p:spPr>
          <a:xfrm>
            <a:off x="103078" y="51193"/>
            <a:ext cx="9802922" cy="523220"/>
          </a:xfrm>
          <a:prstGeom prst="rect">
            <a:avLst/>
          </a:prstGeom>
          <a:noFill/>
        </p:spPr>
        <p:txBody>
          <a:bodyPr wrap="squar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１．収支と財政調整基金残高の見通し</a:t>
            </a:r>
          </a:p>
        </p:txBody>
      </p:sp>
      <p:sp>
        <p:nvSpPr>
          <p:cNvPr id="34" name="スライド番号プレースホルダー 2">
            <a:extLst>
              <a:ext uri="{FF2B5EF4-FFF2-40B4-BE49-F238E27FC236}">
                <a16:creationId xmlns:a16="http://schemas.microsoft.com/office/drawing/2014/main" id="{381A82F7-2481-41C2-9526-2AF765A7A3A6}"/>
              </a:ext>
            </a:extLst>
          </p:cNvPr>
          <p:cNvSpPr>
            <a:spLocks noGrp="1"/>
          </p:cNvSpPr>
          <p:nvPr>
            <p:ph type="sldNum" sz="quarter" idx="12"/>
          </p:nvPr>
        </p:nvSpPr>
        <p:spPr>
          <a:xfrm>
            <a:off x="9427334" y="6498903"/>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1</a:t>
            </a:fld>
            <a:endParaRPr kumimoji="1" lang="ja-JP" altLang="en-US" b="1" dirty="0">
              <a:latin typeface="BIZ UDPゴシック" panose="020B0400000000000000" pitchFamily="50" charset="-128"/>
              <a:ea typeface="BIZ UDPゴシック" panose="020B0400000000000000" pitchFamily="50" charset="-128"/>
            </a:endParaRPr>
          </a:p>
        </p:txBody>
      </p:sp>
      <p:sp>
        <p:nvSpPr>
          <p:cNvPr id="2" name="テキスト ボックス 1">
            <a:extLst>
              <a:ext uri="{FF2B5EF4-FFF2-40B4-BE49-F238E27FC236}">
                <a16:creationId xmlns:a16="http://schemas.microsoft.com/office/drawing/2014/main" id="{8114B3FF-1435-4E05-9566-0164EB8850CC}"/>
              </a:ext>
            </a:extLst>
          </p:cNvPr>
          <p:cNvSpPr txBox="1"/>
          <p:nvPr/>
        </p:nvSpPr>
        <p:spPr>
          <a:xfrm>
            <a:off x="8409107" y="942317"/>
            <a:ext cx="1018227" cy="246221"/>
          </a:xfrm>
          <a:prstGeom prst="rect">
            <a:avLst/>
          </a:prstGeom>
          <a:noFill/>
        </p:spPr>
        <p:txBody>
          <a:bodyPr wrap="none" rtlCol="0">
            <a:spAutoFit/>
          </a:bodyPr>
          <a:lstStyle/>
          <a:p>
            <a:r>
              <a:rPr kumimoji="1" lang="ja-JP" altLang="en-US" sz="1000" dirty="0">
                <a:latin typeface="BIZ UDPゴシック" panose="020B0400000000000000" pitchFamily="50" charset="-128"/>
                <a:ea typeface="BIZ UDPゴシック" panose="020B0400000000000000" pitchFamily="50" charset="-128"/>
              </a:rPr>
              <a:t>（単位：百万円）</a:t>
            </a:r>
          </a:p>
        </p:txBody>
      </p:sp>
      <p:graphicFrame>
        <p:nvGraphicFramePr>
          <p:cNvPr id="7" name="グラフ 6">
            <a:extLst>
              <a:ext uri="{FF2B5EF4-FFF2-40B4-BE49-F238E27FC236}">
                <a16:creationId xmlns:a16="http://schemas.microsoft.com/office/drawing/2014/main" id="{C0480A88-3AE8-4ABE-A1BD-5D002E9DE222}"/>
              </a:ext>
            </a:extLst>
          </p:cNvPr>
          <p:cNvGraphicFramePr>
            <a:graphicFrameLocks/>
          </p:cNvGraphicFramePr>
          <p:nvPr>
            <p:extLst>
              <p:ext uri="{D42A27DB-BD31-4B8C-83A1-F6EECF244321}">
                <p14:modId xmlns:p14="http://schemas.microsoft.com/office/powerpoint/2010/main" val="3922025056"/>
              </p:ext>
            </p:extLst>
          </p:nvPr>
        </p:nvGraphicFramePr>
        <p:xfrm>
          <a:off x="341992" y="1292084"/>
          <a:ext cx="9222015" cy="520681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4238480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 name="テキスト ボックス 4"/>
          <p:cNvSpPr txBox="1"/>
          <p:nvPr/>
        </p:nvSpPr>
        <p:spPr>
          <a:xfrm>
            <a:off x="78059" y="66412"/>
            <a:ext cx="5020926" cy="523220"/>
          </a:xfrm>
          <a:prstGeom prst="rect">
            <a:avLst/>
          </a:prstGeom>
          <a:noFill/>
        </p:spPr>
        <p:txBody>
          <a:bodyPr wrap="non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２．シミュレーション結果の詳細</a:t>
            </a:r>
            <a:endParaRPr kumimoji="1" lang="ja-JP" altLang="en-US" sz="2400" b="1" u="sng" dirty="0">
              <a:ln>
                <a:solidFill>
                  <a:srgbClr val="F9FEDE"/>
                </a:solidFill>
              </a:ln>
              <a:solidFill>
                <a:srgbClr val="FFFF00"/>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p:txBody>
      </p:sp>
      <p:sp>
        <p:nvSpPr>
          <p:cNvPr id="7" name="スライド番号プレースホルダー 2">
            <a:extLst>
              <a:ext uri="{FF2B5EF4-FFF2-40B4-BE49-F238E27FC236}">
                <a16:creationId xmlns:a16="http://schemas.microsoft.com/office/drawing/2014/main" id="{8375D218-D9B2-435E-8C23-6CC5CE7920A3}"/>
              </a:ext>
            </a:extLst>
          </p:cNvPr>
          <p:cNvSpPr>
            <a:spLocks noGrp="1"/>
          </p:cNvSpPr>
          <p:nvPr>
            <p:ph type="sldNum" sz="quarter" idx="12"/>
          </p:nvPr>
        </p:nvSpPr>
        <p:spPr>
          <a:xfrm>
            <a:off x="9427334" y="6551912"/>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2</a:t>
            </a:fld>
            <a:endParaRPr kumimoji="1" lang="ja-JP" altLang="en-US" b="1" dirty="0">
              <a:latin typeface="BIZ UDPゴシック" panose="020B0400000000000000" pitchFamily="50" charset="-128"/>
              <a:ea typeface="BIZ UDPゴシック" panose="020B0400000000000000" pitchFamily="50" charset="-128"/>
            </a:endParaRPr>
          </a:p>
        </p:txBody>
      </p:sp>
      <p:sp>
        <p:nvSpPr>
          <p:cNvPr id="13" name="テキスト ボックス 12">
            <a:extLst>
              <a:ext uri="{FF2B5EF4-FFF2-40B4-BE49-F238E27FC236}">
                <a16:creationId xmlns:a16="http://schemas.microsoft.com/office/drawing/2014/main" id="{11FCF974-CEB1-43F2-82BD-5F2C021ADFA9}"/>
              </a:ext>
            </a:extLst>
          </p:cNvPr>
          <p:cNvSpPr txBox="1"/>
          <p:nvPr/>
        </p:nvSpPr>
        <p:spPr>
          <a:xfrm>
            <a:off x="8716374" y="827402"/>
            <a:ext cx="1018227" cy="246221"/>
          </a:xfrm>
          <a:prstGeom prst="rect">
            <a:avLst/>
          </a:prstGeom>
          <a:noFill/>
        </p:spPr>
        <p:txBody>
          <a:bodyPr wrap="none" rtlCol="0">
            <a:spAutoFit/>
          </a:bodyPr>
          <a:lstStyle/>
          <a:p>
            <a:r>
              <a:rPr kumimoji="1" lang="ja-JP" altLang="en-US" sz="1000" dirty="0">
                <a:latin typeface="BIZ UDPゴシック" panose="020B0400000000000000" pitchFamily="50" charset="-128"/>
                <a:ea typeface="BIZ UDPゴシック" panose="020B0400000000000000" pitchFamily="50" charset="-128"/>
              </a:rPr>
              <a:t>（単位：百万円）</a:t>
            </a:r>
          </a:p>
        </p:txBody>
      </p:sp>
      <p:sp>
        <p:nvSpPr>
          <p:cNvPr id="9" name="テキスト ボックス 8">
            <a:extLst>
              <a:ext uri="{FF2B5EF4-FFF2-40B4-BE49-F238E27FC236}">
                <a16:creationId xmlns:a16="http://schemas.microsoft.com/office/drawing/2014/main" id="{AA0E8A50-02CE-4338-AFE1-C12154A80076}"/>
              </a:ext>
            </a:extLst>
          </p:cNvPr>
          <p:cNvSpPr txBox="1"/>
          <p:nvPr/>
        </p:nvSpPr>
        <p:spPr>
          <a:xfrm>
            <a:off x="167412" y="6402518"/>
            <a:ext cx="8216097" cy="400110"/>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en-US" altLang="ja-JP" sz="1000" dirty="0">
                <a:latin typeface="BIZ UDPゴシック" panose="020B0400000000000000" pitchFamily="50" charset="-128"/>
                <a:ea typeface="BIZ UDPゴシック" panose="020B0400000000000000" pitchFamily="50" charset="-128"/>
              </a:rPr>
              <a:t>※</a:t>
            </a:r>
            <a:r>
              <a:rPr kumimoji="1" lang="ja-JP" altLang="en-US" sz="1000" dirty="0">
                <a:latin typeface="BIZ UDPゴシック" panose="020B0400000000000000" pitchFamily="50" charset="-128"/>
                <a:ea typeface="BIZ UDPゴシック" panose="020B0400000000000000" pitchFamily="50" charset="-128"/>
              </a:rPr>
              <a:t>歳入の「繰入金」について、令和６年度以降は財政調整基金からの繰入れは含んでいない</a:t>
            </a:r>
            <a:endParaRPr kumimoji="1" lang="en-US" altLang="ja-JP" sz="1000" dirty="0">
              <a:latin typeface="BIZ UDPゴシック" panose="020B0400000000000000" pitchFamily="50" charset="-128"/>
              <a:ea typeface="BIZ UDPゴシック" panose="020B0400000000000000" pitchFamily="50" charset="-128"/>
            </a:endParaRPr>
          </a:p>
          <a:p>
            <a:r>
              <a:rPr kumimoji="1" lang="en-US" altLang="ja-JP" sz="1000" dirty="0">
                <a:latin typeface="BIZ UDPゴシック" panose="020B0400000000000000" pitchFamily="50" charset="-128"/>
                <a:ea typeface="BIZ UDPゴシック" panose="020B0400000000000000" pitchFamily="50" charset="-128"/>
              </a:rPr>
              <a:t>※</a:t>
            </a:r>
            <a:r>
              <a:rPr kumimoji="1" lang="ja-JP" altLang="en-US" sz="1000" dirty="0">
                <a:latin typeface="BIZ UDPゴシック" panose="020B0400000000000000" pitchFamily="50" charset="-128"/>
                <a:ea typeface="BIZ UDPゴシック" panose="020B0400000000000000" pitchFamily="50" charset="-128"/>
              </a:rPr>
              <a:t>特定目的基金は、</a:t>
            </a:r>
            <a:r>
              <a:rPr kumimoji="1" lang="ja-JP" altLang="en-US" sz="1000" dirty="0">
                <a:latin typeface="Meiryo UI" panose="020B0604030504040204" pitchFamily="50" charset="-128"/>
                <a:ea typeface="Meiryo UI" panose="020B0604030504040204" pitchFamily="50" charset="-128"/>
              </a:rPr>
              <a:t>減債基金やふるさと基金以外の全ての基金を計上</a:t>
            </a:r>
            <a:endParaRPr kumimoji="1" lang="en-US" altLang="ja-JP" sz="1000" dirty="0">
              <a:latin typeface="BIZ UDPゴシック" panose="020B0400000000000000" pitchFamily="50" charset="-128"/>
              <a:ea typeface="BIZ UDPゴシック" panose="020B0400000000000000" pitchFamily="50" charset="-128"/>
            </a:endParaRPr>
          </a:p>
        </p:txBody>
      </p:sp>
      <p:pic>
        <p:nvPicPr>
          <p:cNvPr id="2" name="図 1">
            <a:extLst>
              <a:ext uri="{FF2B5EF4-FFF2-40B4-BE49-F238E27FC236}">
                <a16:creationId xmlns:a16="http://schemas.microsoft.com/office/drawing/2014/main" id="{6CAEC117-7B40-4FEF-B02A-B22C224597D0}"/>
              </a:ext>
            </a:extLst>
          </p:cNvPr>
          <p:cNvPicPr>
            <a:picLocks noChangeAspect="1"/>
          </p:cNvPicPr>
          <p:nvPr/>
        </p:nvPicPr>
        <p:blipFill>
          <a:blip r:embed="rId2"/>
          <a:stretch>
            <a:fillRect/>
          </a:stretch>
        </p:blipFill>
        <p:spPr>
          <a:xfrm>
            <a:off x="197890" y="1236806"/>
            <a:ext cx="9536711" cy="4900516"/>
          </a:xfrm>
          <a:prstGeom prst="rect">
            <a:avLst/>
          </a:prstGeom>
        </p:spPr>
      </p:pic>
    </p:spTree>
    <p:extLst>
      <p:ext uri="{BB962C8B-B14F-4D97-AF65-F5344CB8AC3E}">
        <p14:creationId xmlns:p14="http://schemas.microsoft.com/office/powerpoint/2010/main" val="2979730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正方形/長方形 13"/>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テキスト ボックス 8"/>
          <p:cNvSpPr txBox="1"/>
          <p:nvPr/>
        </p:nvSpPr>
        <p:spPr>
          <a:xfrm>
            <a:off x="78059" y="69752"/>
            <a:ext cx="2090637" cy="523220"/>
          </a:xfrm>
          <a:prstGeom prst="rect">
            <a:avLst/>
          </a:prstGeom>
          <a:noFill/>
        </p:spPr>
        <p:txBody>
          <a:bodyPr wrap="none" rtlCol="0">
            <a:spAutoFit/>
          </a:bodyPr>
          <a:lstStyle/>
          <a:p>
            <a:r>
              <a:rPr kumimoji="1" lang="en-US" altLang="ja-JP"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3</a:t>
            </a:r>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．推計方法</a:t>
            </a:r>
          </a:p>
        </p:txBody>
      </p:sp>
      <p:graphicFrame>
        <p:nvGraphicFramePr>
          <p:cNvPr id="15" name="表 21">
            <a:extLst>
              <a:ext uri="{FF2B5EF4-FFF2-40B4-BE49-F238E27FC236}">
                <a16:creationId xmlns:a16="http://schemas.microsoft.com/office/drawing/2014/main" id="{742ED7FD-DFE3-4B50-8206-D642AF431D92}"/>
              </a:ext>
            </a:extLst>
          </p:cNvPr>
          <p:cNvGraphicFramePr>
            <a:graphicFrameLocks noGrp="1" noChangeAspect="1"/>
          </p:cNvGraphicFramePr>
          <p:nvPr>
            <p:extLst>
              <p:ext uri="{D42A27DB-BD31-4B8C-83A1-F6EECF244321}">
                <p14:modId xmlns:p14="http://schemas.microsoft.com/office/powerpoint/2010/main" val="4063572753"/>
              </p:ext>
            </p:extLst>
          </p:nvPr>
        </p:nvGraphicFramePr>
        <p:xfrm>
          <a:off x="152978" y="817578"/>
          <a:ext cx="4380923" cy="5647230"/>
        </p:xfrm>
        <a:graphic>
          <a:graphicData uri="http://schemas.openxmlformats.org/drawingml/2006/table">
            <a:tbl>
              <a:tblPr>
                <a:tableStyleId>{5940675A-B579-460E-94D1-54222C63F5DA}</a:tableStyleId>
              </a:tblPr>
              <a:tblGrid>
                <a:gridCol w="345556">
                  <a:extLst>
                    <a:ext uri="{9D8B030D-6E8A-4147-A177-3AD203B41FA5}">
                      <a16:colId xmlns:a16="http://schemas.microsoft.com/office/drawing/2014/main" val="3356660803"/>
                    </a:ext>
                  </a:extLst>
                </a:gridCol>
                <a:gridCol w="1813493">
                  <a:extLst>
                    <a:ext uri="{9D8B030D-6E8A-4147-A177-3AD203B41FA5}">
                      <a16:colId xmlns:a16="http://schemas.microsoft.com/office/drawing/2014/main" val="2163183408"/>
                    </a:ext>
                  </a:extLst>
                </a:gridCol>
                <a:gridCol w="2221874">
                  <a:extLst>
                    <a:ext uri="{9D8B030D-6E8A-4147-A177-3AD203B41FA5}">
                      <a16:colId xmlns:a16="http://schemas.microsoft.com/office/drawing/2014/main" val="2898818577"/>
                    </a:ext>
                  </a:extLst>
                </a:gridCol>
              </a:tblGrid>
              <a:tr h="373610">
                <a:tc>
                  <a:txBody>
                    <a:bodyPr/>
                    <a:lstStyle/>
                    <a:p>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主な費目</a:t>
                      </a: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考え方</a:t>
                      </a:r>
                    </a:p>
                  </a:txBody>
                  <a:tcPr anchor="ctr">
                    <a:solidFill>
                      <a:schemeClr val="accent1">
                        <a:lumMod val="20000"/>
                        <a:lumOff val="80000"/>
                      </a:schemeClr>
                    </a:solidFill>
                  </a:tcPr>
                </a:tc>
                <a:extLst>
                  <a:ext uri="{0D108BD9-81ED-4DB2-BD59-A6C34878D82A}">
                    <a16:rowId xmlns:a16="http://schemas.microsoft.com/office/drawing/2014/main" val="1806263996"/>
                  </a:ext>
                </a:extLst>
              </a:tr>
              <a:tr h="731085">
                <a:tc rowSpan="6">
                  <a:txBody>
                    <a:bodyPr/>
                    <a:lstStyle/>
                    <a:p>
                      <a:pPr algn="ctr"/>
                      <a:r>
                        <a:rPr kumimoji="1" lang="ja-JP" altLang="en-US" sz="1200" b="0" dirty="0">
                          <a:latin typeface="BIZ UDPゴシック" panose="020B0400000000000000" pitchFamily="50" charset="-128"/>
                          <a:ea typeface="BIZ UDPゴシック" panose="020B0400000000000000" pitchFamily="50" charset="-128"/>
                        </a:rPr>
                        <a:t>歳入</a:t>
                      </a: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市町村税</a:t>
                      </a:r>
                    </a:p>
                  </a:txBody>
                  <a:tcPr anchor="ctr"/>
                </a:tc>
                <a:tc>
                  <a:txBody>
                    <a:bodyPr/>
                    <a:lstStyle/>
                    <a:p>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人口・経済成長率と連動</a:t>
                      </a:r>
                    </a:p>
                  </a:txBody>
                  <a:tcPr anchor="ctr"/>
                </a:tc>
                <a:extLst>
                  <a:ext uri="{0D108BD9-81ED-4DB2-BD59-A6C34878D82A}">
                    <a16:rowId xmlns:a16="http://schemas.microsoft.com/office/drawing/2014/main" val="1816219830"/>
                  </a:ext>
                </a:extLst>
              </a:tr>
              <a:tr h="778589">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地方交付税</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直近の実績に各年度の</a:t>
                      </a:r>
                      <a:r>
                        <a:rPr kumimoji="1" lang="ja-JP" altLang="en-US" sz="1200" b="0">
                          <a:latin typeface="BIZ UDPゴシック" panose="020B0400000000000000" pitchFamily="50" charset="-128"/>
                          <a:ea typeface="BIZ UDPゴシック" panose="020B0400000000000000" pitchFamily="50" charset="-128"/>
                        </a:rPr>
                        <a:t>扶助費、繰出金の</a:t>
                      </a:r>
                      <a:r>
                        <a:rPr kumimoji="1" lang="ja-JP" altLang="en-US" sz="1200" b="0" dirty="0">
                          <a:latin typeface="BIZ UDPゴシック" panose="020B0400000000000000" pitchFamily="50" charset="-128"/>
                          <a:ea typeface="BIZ UDPゴシック" panose="020B0400000000000000" pitchFamily="50" charset="-128"/>
                        </a:rPr>
                        <a:t>増加分を加算</a:t>
                      </a:r>
                      <a:endParaRPr kumimoji="1" lang="ja-JP" altLang="en-US" sz="1200" b="1" u="sng" dirty="0">
                        <a:solidFill>
                          <a:schemeClr val="accent2"/>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397604318"/>
                  </a:ext>
                </a:extLst>
              </a:tr>
              <a:tr h="787143">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国・府支出金</a:t>
                      </a:r>
                      <a:endParaRPr kumimoji="1" lang="en-US" altLang="ja-JP" sz="1200" b="0"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olid"/>
                      <a:round/>
                      <a:headEnd type="none" w="med" len="med"/>
                      <a:tailEnd type="none" w="med" len="med"/>
                    </a:lnB>
                  </a:tcPr>
                </a:tc>
                <a:tc>
                  <a:txBody>
                    <a:bodyPr/>
                    <a:lstStyle/>
                    <a:p>
                      <a:r>
                        <a:rPr kumimoji="1" lang="ja-JP" altLang="en-US" sz="1200" b="0" dirty="0">
                          <a:latin typeface="BIZ UDPゴシック" panose="020B0400000000000000" pitchFamily="50" charset="-128"/>
                          <a:ea typeface="BIZ UDPゴシック" panose="020B0400000000000000" pitchFamily="50" charset="-128"/>
                        </a:rPr>
                        <a:t>歳出と連動</a:t>
                      </a:r>
                      <a:endParaRPr kumimoji="1" lang="en-US" altLang="ja-JP" sz="1200" b="0" dirty="0">
                        <a:latin typeface="BIZ UDPゴシック" panose="020B0400000000000000" pitchFamily="50" charset="-128"/>
                        <a:ea typeface="BIZ UDPゴシック" panose="020B0400000000000000" pitchFamily="50" charset="-128"/>
                      </a:endParaRPr>
                    </a:p>
                    <a:p>
                      <a:pPr>
                        <a:lnSpc>
                          <a:spcPts val="400"/>
                        </a:lnSpc>
                      </a:pPr>
                      <a:endParaRPr kumimoji="1" lang="en-US" altLang="ja-JP" sz="1200" b="0"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14000780"/>
                  </a:ext>
                </a:extLst>
              </a:tr>
              <a:tr h="752918">
                <a:tc vMerge="1">
                  <a:txBody>
                    <a:bodyPr/>
                    <a:lstStyle/>
                    <a:p>
                      <a:endParaRPr kumimoji="1" lang="ja-JP" altLang="en-US"/>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地方債</a:t>
                      </a:r>
                    </a:p>
                  </a:txBody>
                  <a:tcPr anchor="ctr">
                    <a:lnT w="12700" cap="flat" cmpd="sng" algn="ctr">
                      <a:solidFill>
                        <a:schemeClr val="tx1"/>
                      </a:solidFill>
                      <a:prstDash val="solid"/>
                      <a:round/>
                      <a:headEnd type="none" w="med" len="med"/>
                      <a:tailEnd type="none" w="med" len="med"/>
                    </a:lnT>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latin typeface="BIZ UDPゴシック" panose="020B0400000000000000" pitchFamily="50" charset="-128"/>
                          <a:ea typeface="BIZ UDPゴシック" panose="020B0400000000000000" pitchFamily="50" charset="-128"/>
                        </a:rPr>
                        <a:t>歳出と連動</a:t>
                      </a:r>
                      <a:endParaRPr kumimoji="1" lang="en-US" altLang="ja-JP" sz="1200" b="0" dirty="0">
                        <a:latin typeface="BIZ UDPゴシック" panose="020B0400000000000000" pitchFamily="50" charset="-128"/>
                        <a:ea typeface="BIZ UDPゴシック" panose="020B0400000000000000" pitchFamily="50" charset="-128"/>
                      </a:endParaRPr>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151454114"/>
                  </a:ext>
                </a:extLst>
              </a:tr>
              <a:tr h="1429699">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交付金・譲与税等、諸収入（使用料・手数料、財産収入、寄附金など）</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直近の実績を据え置き</a:t>
                      </a:r>
                      <a:endParaRPr kumimoji="1" lang="en-US" altLang="ja-JP" sz="1200" b="0" dirty="0">
                        <a:latin typeface="BIZ UDPゴシック" panose="020B0400000000000000" pitchFamily="50" charset="-128"/>
                        <a:ea typeface="BIZ UDPゴシック" panose="020B0400000000000000" pitchFamily="50" charset="-128"/>
                      </a:endParaRPr>
                    </a:p>
                    <a:p>
                      <a:r>
                        <a:rPr kumimoji="1" lang="en-US" altLang="ja-JP" sz="1000" b="0" u="none" dirty="0">
                          <a:solidFill>
                            <a:schemeClr val="tx1"/>
                          </a:solidFill>
                          <a:latin typeface="BIZ UDPゴシック" panose="020B0400000000000000" pitchFamily="50" charset="-128"/>
                          <a:ea typeface="BIZ UDPゴシック" panose="020B0400000000000000" pitchFamily="50" charset="-128"/>
                        </a:rPr>
                        <a:t>※</a:t>
                      </a:r>
                      <a:r>
                        <a:rPr kumimoji="1" lang="ja-JP" altLang="en-US" sz="1000" b="0" u="none" dirty="0">
                          <a:solidFill>
                            <a:schemeClr val="tx1"/>
                          </a:solidFill>
                          <a:latin typeface="BIZ UDPゴシック" panose="020B0400000000000000" pitchFamily="50" charset="-128"/>
                          <a:ea typeface="BIZ UDPゴシック" panose="020B0400000000000000" pitchFamily="50" charset="-128"/>
                        </a:rPr>
                        <a:t>地方消費税交付金、法人事業税交　</a:t>
                      </a:r>
                      <a:endParaRPr kumimoji="1" lang="en-US" altLang="ja-JP" sz="10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00" b="0" u="none" dirty="0">
                          <a:solidFill>
                            <a:schemeClr val="tx1"/>
                          </a:solidFill>
                          <a:latin typeface="BIZ UDPゴシック" panose="020B0400000000000000" pitchFamily="50" charset="-128"/>
                          <a:ea typeface="BIZ UDPゴシック" panose="020B0400000000000000" pitchFamily="50" charset="-128"/>
                        </a:rPr>
                        <a:t>　 付金のみ経済成長率と連動</a:t>
                      </a:r>
                    </a:p>
                  </a:txBody>
                  <a:tcPr anchor="ctr"/>
                </a:tc>
                <a:extLst>
                  <a:ext uri="{0D108BD9-81ED-4DB2-BD59-A6C34878D82A}">
                    <a16:rowId xmlns:a16="http://schemas.microsoft.com/office/drawing/2014/main" val="2649666177"/>
                  </a:ext>
                </a:extLst>
              </a:tr>
              <a:tr h="794186">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繰入金</a:t>
                      </a:r>
                    </a:p>
                  </a:txBody>
                  <a:tcPr anchor="ctr"/>
                </a:tc>
                <a:tc>
                  <a:txBody>
                    <a:bodyPr/>
                    <a:lstStyle/>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特目基金からの繰入金を</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　見込む</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　見込まない</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2100618218"/>
                  </a:ext>
                </a:extLst>
              </a:tr>
            </a:tbl>
          </a:graphicData>
        </a:graphic>
      </p:graphicFrame>
      <p:graphicFrame>
        <p:nvGraphicFramePr>
          <p:cNvPr id="17" name="表 21">
            <a:extLst>
              <a:ext uri="{FF2B5EF4-FFF2-40B4-BE49-F238E27FC236}">
                <a16:creationId xmlns:a16="http://schemas.microsoft.com/office/drawing/2014/main" id="{0A4A5D27-D6ED-41D6-AFCE-E61024A9759F}"/>
              </a:ext>
            </a:extLst>
          </p:cNvPr>
          <p:cNvGraphicFramePr>
            <a:graphicFrameLocks noGrp="1"/>
          </p:cNvGraphicFramePr>
          <p:nvPr>
            <p:extLst>
              <p:ext uri="{D42A27DB-BD31-4B8C-83A1-F6EECF244321}">
                <p14:modId xmlns:p14="http://schemas.microsoft.com/office/powerpoint/2010/main" val="2245561222"/>
              </p:ext>
            </p:extLst>
          </p:nvPr>
        </p:nvGraphicFramePr>
        <p:xfrm>
          <a:off x="4645152" y="817578"/>
          <a:ext cx="5107870" cy="5647230"/>
        </p:xfrm>
        <a:graphic>
          <a:graphicData uri="http://schemas.openxmlformats.org/drawingml/2006/table">
            <a:tbl>
              <a:tblPr>
                <a:tableStyleId>{5940675A-B579-460E-94D1-54222C63F5DA}</a:tableStyleId>
              </a:tblPr>
              <a:tblGrid>
                <a:gridCol w="397470">
                  <a:extLst>
                    <a:ext uri="{9D8B030D-6E8A-4147-A177-3AD203B41FA5}">
                      <a16:colId xmlns:a16="http://schemas.microsoft.com/office/drawing/2014/main" val="3356660803"/>
                    </a:ext>
                  </a:extLst>
                </a:gridCol>
                <a:gridCol w="1035324">
                  <a:extLst>
                    <a:ext uri="{9D8B030D-6E8A-4147-A177-3AD203B41FA5}">
                      <a16:colId xmlns:a16="http://schemas.microsoft.com/office/drawing/2014/main" val="2163183408"/>
                    </a:ext>
                  </a:extLst>
                </a:gridCol>
                <a:gridCol w="3675076">
                  <a:extLst>
                    <a:ext uri="{9D8B030D-6E8A-4147-A177-3AD203B41FA5}">
                      <a16:colId xmlns:a16="http://schemas.microsoft.com/office/drawing/2014/main" val="2898818577"/>
                    </a:ext>
                  </a:extLst>
                </a:gridCol>
              </a:tblGrid>
              <a:tr h="450412">
                <a:tc>
                  <a:txBody>
                    <a:bodyPr/>
                    <a:lstStyle/>
                    <a:p>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主な費目</a:t>
                      </a: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考え方</a:t>
                      </a:r>
                    </a:p>
                  </a:txBody>
                  <a:tcPr anchor="ctr">
                    <a:solidFill>
                      <a:schemeClr val="accent1">
                        <a:lumMod val="20000"/>
                        <a:lumOff val="80000"/>
                      </a:schemeClr>
                    </a:solidFill>
                  </a:tcPr>
                </a:tc>
                <a:extLst>
                  <a:ext uri="{0D108BD9-81ED-4DB2-BD59-A6C34878D82A}">
                    <a16:rowId xmlns:a16="http://schemas.microsoft.com/office/drawing/2014/main" val="1806263996"/>
                  </a:ext>
                </a:extLst>
              </a:tr>
              <a:tr h="633419">
                <a:tc rowSpan="6">
                  <a:txBody>
                    <a:bodyPr/>
                    <a:lstStyle/>
                    <a:p>
                      <a:pPr algn="ctr"/>
                      <a:r>
                        <a:rPr kumimoji="1" lang="ja-JP" altLang="en-US" sz="1200" b="0" dirty="0">
                          <a:latin typeface="BIZ UDPゴシック" panose="020B0400000000000000" pitchFamily="50" charset="-128"/>
                          <a:ea typeface="BIZ UDPゴシック" panose="020B0400000000000000" pitchFamily="50" charset="-128"/>
                        </a:rPr>
                        <a:t>歳出</a:t>
                      </a: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人件費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直近の実績に賃金上昇の影響を反映</a:t>
                      </a:r>
                      <a:endParaRPr kumimoji="1" lang="en-US" altLang="ja-JP" sz="1200" b="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279605222"/>
                  </a:ext>
                </a:extLst>
              </a:tr>
              <a:tr h="450412">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扶助費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直近の実績の伸びを反映</a:t>
                      </a:r>
                      <a:endParaRPr kumimoji="1" lang="ja-JP" altLang="en-US" sz="1200" b="1" u="sng" dirty="0">
                        <a:solidFill>
                          <a:schemeClr val="accent2"/>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816219830"/>
                  </a:ext>
                </a:extLst>
              </a:tr>
              <a:tr h="770341">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補助費等、</a:t>
                      </a:r>
                      <a:endParaRPr kumimoji="1" lang="en-US" altLang="ja-JP" sz="1200" b="0" dirty="0">
                        <a:latin typeface="BIZ UDPゴシック" panose="020B0400000000000000" pitchFamily="50" charset="-128"/>
                        <a:ea typeface="BIZ UDPゴシック" panose="020B0400000000000000" pitchFamily="50" charset="-128"/>
                      </a:endParaRPr>
                    </a:p>
                    <a:p>
                      <a:r>
                        <a:rPr kumimoji="1" lang="ja-JP" altLang="en-US" sz="1200" b="0" dirty="0">
                          <a:latin typeface="BIZ UDPゴシック" panose="020B0400000000000000" pitchFamily="50" charset="-128"/>
                          <a:ea typeface="BIZ UDPゴシック" panose="020B0400000000000000" pitchFamily="50" charset="-128"/>
                        </a:rPr>
                        <a:t>物件費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直近の実績の伸び、物価上昇の影響を反映</a:t>
                      </a:r>
                      <a:endParaRPr kumimoji="1" lang="en-US" altLang="ja-JP" sz="120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397604318"/>
                  </a:ext>
                </a:extLst>
              </a:tr>
              <a:tr h="1076812">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建設事業費</a:t>
                      </a:r>
                      <a:endParaRPr kumimoji="1" lang="en-US" altLang="ja-JP" sz="1200" b="0"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次のいずれかによる</a:t>
                      </a:r>
                      <a:endParaRPr kumimoji="1" lang="en-US" altLang="ja-JP" sz="12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直近の実績に物価上昇率を乗じた額をベースとし、</a:t>
                      </a:r>
                      <a:endParaRPr kumimoji="1" lang="en-US" altLang="ja-JP" sz="11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大規模事業を個別に積み上げる</a:t>
                      </a:r>
                      <a:endParaRPr kumimoji="1" lang="en-US" altLang="ja-JP" sz="11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団体の計画値を用いる</a:t>
                      </a:r>
                      <a:endParaRPr kumimoji="1" lang="ja-JP" altLang="en-US" sz="120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4214000780"/>
                  </a:ext>
                </a:extLst>
              </a:tr>
              <a:tr h="750686">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公債費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既発分は団体による推計</a:t>
                      </a:r>
                      <a:endParaRPr kumimoji="1" lang="en-US" altLang="ja-JP" sz="1200" b="0" dirty="0">
                        <a:latin typeface="BIZ UDPゴシック" panose="020B0400000000000000" pitchFamily="50" charset="-128"/>
                        <a:ea typeface="BIZ UDPゴシック" panose="020B0400000000000000" pitchFamily="50" charset="-128"/>
                      </a:endParaRPr>
                    </a:p>
                    <a:p>
                      <a:r>
                        <a:rPr kumimoji="1" lang="ja-JP" altLang="en-US" sz="1200" b="0" dirty="0">
                          <a:latin typeface="BIZ UDPゴシック" panose="020B0400000000000000" pitchFamily="50" charset="-128"/>
                          <a:ea typeface="BIZ UDPゴシック" panose="020B0400000000000000" pitchFamily="50" charset="-128"/>
                        </a:rPr>
                        <a:t>新発分は歳入の地方債と連動</a:t>
                      </a:r>
                    </a:p>
                  </a:txBody>
                  <a:tcPr anchor="ctr"/>
                </a:tc>
                <a:extLst>
                  <a:ext uri="{0D108BD9-81ED-4DB2-BD59-A6C34878D82A}">
                    <a16:rowId xmlns:a16="http://schemas.microsoft.com/office/drawing/2014/main" val="377315266"/>
                  </a:ext>
                </a:extLst>
              </a:tr>
              <a:tr h="1515148">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繰出金</a:t>
                      </a:r>
                    </a:p>
                  </a:txBody>
                  <a:tcPr anchor="ctr"/>
                </a:tc>
                <a:tc>
                  <a:txBody>
                    <a:bodyPr/>
                    <a:lstStyle/>
                    <a:p>
                      <a:pPr>
                        <a:lnSpc>
                          <a:spcPts val="1300"/>
                        </a:lnSpc>
                        <a:spcAft>
                          <a:spcPts val="600"/>
                        </a:spcAft>
                      </a:pPr>
                      <a:r>
                        <a:rPr kumimoji="1" lang="ja-JP" altLang="en-US" sz="1200" b="0" dirty="0">
                          <a:latin typeface="BIZ UDPゴシック" panose="020B0400000000000000" pitchFamily="50" charset="-128"/>
                          <a:ea typeface="BIZ UDPゴシック" panose="020B0400000000000000" pitchFamily="50" charset="-128"/>
                        </a:rPr>
                        <a:t>国保特会と後期高齢特会は人口と連動</a:t>
                      </a:r>
                      <a:endParaRPr kumimoji="1" lang="en-US" altLang="ja-JP" sz="1200" b="0" dirty="0">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ts val="1300"/>
                        </a:lnSpc>
                        <a:spcBef>
                          <a:spcPts val="0"/>
                        </a:spcBef>
                        <a:spcAft>
                          <a:spcPts val="600"/>
                        </a:spcAft>
                        <a:buClrTx/>
                        <a:buSzTx/>
                        <a:buFontTx/>
                        <a:buNone/>
                        <a:tabLst/>
                        <a:defRPr/>
                      </a:pPr>
                      <a:r>
                        <a:rPr kumimoji="1" lang="ja-JP" altLang="en-US" sz="1200" b="0" dirty="0">
                          <a:latin typeface="BIZ UDPゴシック" panose="020B0400000000000000" pitchFamily="50" charset="-128"/>
                          <a:ea typeface="BIZ UDPゴシック" panose="020B0400000000000000" pitchFamily="50" charset="-128"/>
                        </a:rPr>
                        <a:t>介護特会は府全体の介護給付費総額の推計値と連動</a:t>
                      </a:r>
                      <a:endParaRPr kumimoji="1" lang="en-US" altLang="ja-JP" sz="1200" b="0" dirty="0">
                        <a:latin typeface="BIZ UDPゴシック" panose="020B0400000000000000" pitchFamily="50" charset="-128"/>
                        <a:ea typeface="BIZ UDPゴシック" panose="020B0400000000000000" pitchFamily="50" charset="-128"/>
                      </a:endParaRPr>
                    </a:p>
                    <a:p>
                      <a:pPr>
                        <a:lnSpc>
                          <a:spcPts val="1300"/>
                        </a:lnSpc>
                        <a:spcAft>
                          <a:spcPts val="600"/>
                        </a:spcAft>
                      </a:pPr>
                      <a:r>
                        <a:rPr kumimoji="1" lang="ja-JP" altLang="en-US" sz="1200" b="0" spc="-150" dirty="0">
                          <a:latin typeface="BIZ UDPゴシック" panose="020B0400000000000000" pitchFamily="50" charset="-128"/>
                          <a:ea typeface="BIZ UDPゴシック" panose="020B0400000000000000" pitchFamily="50" charset="-128"/>
                        </a:rPr>
                        <a:t>公営企業は直近の実績を据え置き</a:t>
                      </a:r>
                      <a:endParaRPr kumimoji="1" lang="en-US" altLang="ja-JP" sz="1200" b="0" spc="-15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873159172"/>
                  </a:ext>
                </a:extLst>
              </a:tr>
            </a:tbl>
          </a:graphicData>
        </a:graphic>
      </p:graphicFrame>
      <p:sp>
        <p:nvSpPr>
          <p:cNvPr id="16" name="スライド番号プレースホルダー 2">
            <a:extLst>
              <a:ext uri="{FF2B5EF4-FFF2-40B4-BE49-F238E27FC236}">
                <a16:creationId xmlns:a16="http://schemas.microsoft.com/office/drawing/2014/main" id="{6B960A5B-16D9-47B6-BE98-036A9295DBED}"/>
              </a:ext>
            </a:extLst>
          </p:cNvPr>
          <p:cNvSpPr>
            <a:spLocks noGrp="1"/>
          </p:cNvSpPr>
          <p:nvPr>
            <p:ph type="sldNum" sz="quarter" idx="12"/>
          </p:nvPr>
        </p:nvSpPr>
        <p:spPr>
          <a:xfrm>
            <a:off x="9427334" y="6551912"/>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3</a:t>
            </a:fld>
            <a:endParaRPr kumimoji="1" lang="ja-JP" altLang="en-US" b="1"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81972944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22649</TotalTime>
  <Words>387</Words>
  <Application>Microsoft Office PowerPoint</Application>
  <PresentationFormat>A4 210 x 297 mm</PresentationFormat>
  <Paragraphs>55</Paragraphs>
  <Slides>4</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4</vt:i4>
      </vt:variant>
    </vt:vector>
  </HeadingPairs>
  <TitlesOfParts>
    <vt:vector size="12" baseType="lpstr">
      <vt:lpstr>BIZ UDPゴシック</vt:lpstr>
      <vt:lpstr>Meiryo UI</vt:lpstr>
      <vt:lpstr>游ゴシック</vt:lpstr>
      <vt:lpstr>Arial</vt:lpstr>
      <vt:lpstr>Calibri</vt:lpstr>
      <vt:lpstr>Calibri Light</vt:lpstr>
      <vt:lpstr>Wingdings</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中長期財政シミュレーション</dc:title>
  <dc:creator>豊能町,大阪府</dc:creator>
  <cp:lastModifiedBy>林　良祐</cp:lastModifiedBy>
  <cp:revision>982</cp:revision>
  <cp:lastPrinted>2026-03-16T04:48:13Z</cp:lastPrinted>
  <dcterms:created xsi:type="dcterms:W3CDTF">2020-12-07T04:45:01Z</dcterms:created>
  <dcterms:modified xsi:type="dcterms:W3CDTF">2026-04-20T04:17:21Z</dcterms:modified>
</cp:coreProperties>
</file>