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6"/>
  </p:notesMasterIdLst>
  <p:handoutMasterIdLst>
    <p:handoutMasterId r:id="rId7"/>
  </p:handoutMasterIdLst>
  <p:sldIdLst>
    <p:sldId id="289" r:id="rId2"/>
    <p:sldId id="287" r:id="rId3"/>
    <p:sldId id="277" r:id="rId4"/>
    <p:sldId id="288"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04" userDrawn="1">
          <p15:clr>
            <a:srgbClr val="A4A3A4"/>
          </p15:clr>
        </p15:guide>
        <p15:guide id="3" pos="6136" userDrawn="1">
          <p15:clr>
            <a:srgbClr val="A4A3A4"/>
          </p15:clr>
        </p15:guide>
        <p15:guide id="4" orient="horz" pos="572" userDrawn="1">
          <p15:clr>
            <a:srgbClr val="A4A3A4"/>
          </p15:clr>
        </p15:guide>
        <p15:guide id="5" orient="horz" pos="4292" userDrawn="1">
          <p15:clr>
            <a:srgbClr val="A4A3A4"/>
          </p15:clr>
        </p15:guide>
        <p15:guide id="6" pos="3120" userDrawn="1">
          <p15:clr>
            <a:srgbClr val="A4A3A4"/>
          </p15:clr>
        </p15:guide>
        <p15:guide id="7" orient="horz" pos="1525" userDrawn="1">
          <p15:clr>
            <a:srgbClr val="A4A3A4"/>
          </p15:clr>
        </p15:guide>
        <p15:guide id="8"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0000"/>
    <a:srgbClr val="CC6600"/>
    <a:srgbClr val="FF9933"/>
    <a:srgbClr val="F9F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94" autoAdjust="0"/>
    <p:restoredTop sz="95887" autoAdjust="0"/>
  </p:normalViewPr>
  <p:slideViewPr>
    <p:cSldViewPr snapToGrid="0">
      <p:cViewPr varScale="1">
        <p:scale>
          <a:sx n="96" d="100"/>
          <a:sy n="96" d="100"/>
        </p:scale>
        <p:origin x="1008" y="77"/>
      </p:cViewPr>
      <p:guideLst>
        <p:guide pos="104"/>
        <p:guide pos="6136"/>
        <p:guide orient="horz" pos="572"/>
        <p:guide orient="horz" pos="4292"/>
        <p:guide pos="3120"/>
        <p:guide orient="horz" pos="1525"/>
        <p:guide orient="horz" pos="2160"/>
      </p:guideLst>
    </p:cSldViewPr>
  </p:slideViewPr>
  <p:notesTextViewPr>
    <p:cViewPr>
      <p:scale>
        <a:sx n="1" d="1"/>
        <a:sy n="1" d="1"/>
      </p:scale>
      <p:origin x="0" y="0"/>
    </p:cViewPr>
  </p:notesTextViewPr>
  <p:sorterViewPr>
    <p:cViewPr>
      <p:scale>
        <a:sx n="108" d="100"/>
        <a:sy n="10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757$\doc\&#36001;&#25919;\&#9733;&#36001;&#25919;&#12471;&#12511;&#12517;&#12524;&#12540;&#12471;&#12519;&#12531;\R6\06_&#20844;&#34920;\03&#20844;&#34920;&#36039;&#26009;&#65288;&#24066;&#20998;&#65289;\32%20&#22823;&#38442;&#29421;&#23665;&#24066;\&#9733;&#12402;&#12394;&#22411;&#65288;1.29&#20462;&#27491;&#65289;02_&#25512;&#35336;&#32080;&#26524;&#27972;&#26360;&#29256;&#20316;&#25104;&#2999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財政調整基金残高</c:v>
          </c:tx>
          <c:spPr>
            <a:solidFill>
              <a:schemeClr val="accent1"/>
            </a:solidFill>
            <a:ln>
              <a:noFill/>
            </a:ln>
            <a:effectLst/>
          </c:spPr>
          <c:invertIfNegative val="0"/>
          <c:dLbls>
            <c:dLbl>
              <c:idx val="13"/>
              <c:layout>
                <c:manualLayout>
                  <c:x val="0"/>
                  <c:y val="4.600003162238654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A48-461C-B908-06239A351E1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'P1（収支過不足・基金残高）'!$D$6:$R$6</c:f>
              <c:numCache>
                <c:formatCode>#,##0_ </c:formatCode>
                <c:ptCount val="15"/>
                <c:pt idx="0">
                  <c:v>3836</c:v>
                </c:pt>
                <c:pt idx="1">
                  <c:v>3755</c:v>
                </c:pt>
                <c:pt idx="2">
                  <c:v>3454</c:v>
                </c:pt>
                <c:pt idx="3">
                  <c:v>3265</c:v>
                </c:pt>
                <c:pt idx="4">
                  <c:v>2968</c:v>
                </c:pt>
                <c:pt idx="5">
                  <c:v>2806</c:v>
                </c:pt>
                <c:pt idx="6">
                  <c:v>2565</c:v>
                </c:pt>
                <c:pt idx="7">
                  <c:v>2565</c:v>
                </c:pt>
                <c:pt idx="8">
                  <c:v>2236</c:v>
                </c:pt>
                <c:pt idx="9">
                  <c:v>1845</c:v>
                </c:pt>
                <c:pt idx="10">
                  <c:v>1611</c:v>
                </c:pt>
                <c:pt idx="11">
                  <c:v>1282</c:v>
                </c:pt>
                <c:pt idx="12">
                  <c:v>755</c:v>
                </c:pt>
                <c:pt idx="13">
                  <c:v>166</c:v>
                </c:pt>
                <c:pt idx="14">
                  <c:v>-329</c:v>
                </c:pt>
              </c:numCache>
            </c:numRef>
          </c:val>
          <c:extLst>
            <c:ext xmlns:c16="http://schemas.microsoft.com/office/drawing/2014/chart" uri="{C3380CC4-5D6E-409C-BE32-E72D297353CC}">
              <c16:uniqueId val="{00000000-BA48-461C-B908-06239A351E16}"/>
            </c:ext>
          </c:extLst>
        </c:ser>
        <c:dLbls>
          <c:showLegendKey val="0"/>
          <c:showVal val="0"/>
          <c:showCatName val="0"/>
          <c:showSerName val="0"/>
          <c:showPercent val="0"/>
          <c:showBubbleSize val="0"/>
        </c:dLbls>
        <c:gapWidth val="31"/>
        <c:overlap val="-31"/>
        <c:axId val="997755744"/>
        <c:axId val="997754496"/>
      </c:barChart>
      <c:lineChart>
        <c:grouping val="standard"/>
        <c:varyColors val="0"/>
        <c:ser>
          <c:idx val="1"/>
          <c:order val="1"/>
          <c:tx>
            <c:v>収支過不足</c:v>
          </c:tx>
          <c:spPr>
            <a:ln w="28575" cap="rnd">
              <a:solidFill>
                <a:schemeClr val="accent2"/>
              </a:solidFill>
              <a:round/>
            </a:ln>
            <a:effectLst/>
          </c:spPr>
          <c:marker>
            <c:symbol val="none"/>
          </c:marker>
          <c:dLbls>
            <c:numFmt formatCode="#,##0;&quot;▲ &quot;#,##0" sourceLinked="0"/>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'P1（収支過不足・基金残高）'!$D$7:$R$7</c:f>
              <c:numCache>
                <c:formatCode>#,##0_ </c:formatCode>
                <c:ptCount val="15"/>
                <c:pt idx="0">
                  <c:v>27</c:v>
                </c:pt>
                <c:pt idx="1">
                  <c:v>-95</c:v>
                </c:pt>
                <c:pt idx="2">
                  <c:v>-301</c:v>
                </c:pt>
                <c:pt idx="3">
                  <c:v>-189</c:v>
                </c:pt>
                <c:pt idx="4">
                  <c:v>-297</c:v>
                </c:pt>
                <c:pt idx="5">
                  <c:v>-162</c:v>
                </c:pt>
                <c:pt idx="6">
                  <c:v>-241</c:v>
                </c:pt>
                <c:pt idx="7">
                  <c:v>6</c:v>
                </c:pt>
                <c:pt idx="8">
                  <c:v>-332</c:v>
                </c:pt>
                <c:pt idx="9">
                  <c:v>-391</c:v>
                </c:pt>
                <c:pt idx="10">
                  <c:v>-234</c:v>
                </c:pt>
                <c:pt idx="11">
                  <c:v>-329</c:v>
                </c:pt>
                <c:pt idx="12">
                  <c:v>-527</c:v>
                </c:pt>
                <c:pt idx="13">
                  <c:v>-589</c:v>
                </c:pt>
                <c:pt idx="14">
                  <c:v>-495</c:v>
                </c:pt>
              </c:numCache>
            </c:numRef>
          </c:val>
          <c:smooth val="0"/>
          <c:extLst>
            <c:ext xmlns:c16="http://schemas.microsoft.com/office/drawing/2014/chart" uri="{C3380CC4-5D6E-409C-BE32-E72D297353CC}">
              <c16:uniqueId val="{00000001-BA48-461C-B908-06239A351E16}"/>
            </c:ext>
          </c:extLst>
        </c:ser>
        <c:dLbls>
          <c:showLegendKey val="0"/>
          <c:showVal val="0"/>
          <c:showCatName val="0"/>
          <c:showSerName val="0"/>
          <c:showPercent val="0"/>
          <c:showBubbleSize val="0"/>
        </c:dLbls>
        <c:marker val="1"/>
        <c:smooth val="0"/>
        <c:axId val="997756576"/>
        <c:axId val="997755328"/>
      </c:lineChart>
      <c:catAx>
        <c:axId val="997755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4496"/>
        <c:crosses val="autoZero"/>
        <c:auto val="1"/>
        <c:lblAlgn val="ctr"/>
        <c:lblOffset val="100"/>
        <c:noMultiLvlLbl val="0"/>
      </c:catAx>
      <c:valAx>
        <c:axId val="997754496"/>
        <c:scaling>
          <c:orientation val="minMax"/>
          <c:max val="4000"/>
          <c:min val="0"/>
        </c:scaling>
        <c:delete val="0"/>
        <c:axPos val="l"/>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ja-JP"/>
          </a:p>
        </c:txPr>
        <c:crossAx val="997755744"/>
        <c:crosses val="autoZero"/>
        <c:crossBetween val="between"/>
        <c:majorUnit val="500"/>
      </c:valAx>
      <c:valAx>
        <c:axId val="997755328"/>
        <c:scaling>
          <c:orientation val="minMax"/>
        </c:scaling>
        <c:delete val="0"/>
        <c:axPos val="r"/>
        <c:numFmt formatCode="#,##0;&quot;▲ &quot;#,##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ja-JP"/>
          </a:p>
        </c:txPr>
        <c:crossAx val="997756576"/>
        <c:crosses val="max"/>
        <c:crossBetween val="between"/>
        <c:majorUnit val="200"/>
      </c:valAx>
      <c:catAx>
        <c:axId val="997756576"/>
        <c:scaling>
          <c:orientation val="minMax"/>
        </c:scaling>
        <c:delete val="1"/>
        <c:axPos val="b"/>
        <c:numFmt formatCode="General" sourceLinked="1"/>
        <c:majorTickMark val="out"/>
        <c:minorTickMark val="none"/>
        <c:tickLblPos val="nextTo"/>
        <c:crossAx val="99775532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1"/>
            <a:ext cx="2949787" cy="498693"/>
          </a:xfrm>
          <a:prstGeom prst="rect">
            <a:avLst/>
          </a:prstGeom>
        </p:spPr>
        <p:txBody>
          <a:bodyPr vert="horz" lIns="91433" tIns="45717" rIns="91433" bIns="45717" rtlCol="0"/>
          <a:lstStyle>
            <a:lvl1pPr algn="r">
              <a:defRPr sz="1200"/>
            </a:lvl1pPr>
          </a:lstStyle>
          <a:p>
            <a:fld id="{6E3A60CE-7E8D-4390-9820-C09E755C9BD4}" type="datetimeFigureOut">
              <a:rPr kumimoji="1" lang="ja-JP" altLang="en-US" smtClean="0"/>
              <a:t>2025/3/31</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8692"/>
          </a:xfrm>
          <a:prstGeom prst="rect">
            <a:avLst/>
          </a:prstGeom>
        </p:spPr>
        <p:txBody>
          <a:bodyPr vert="horz" lIns="91433" tIns="45717" rIns="91433" bIns="45717" rtlCol="0" anchor="b"/>
          <a:lstStyle>
            <a:lvl1pPr algn="r">
              <a:defRPr sz="1200"/>
            </a:lvl1pPr>
          </a:lstStyle>
          <a:p>
            <a:fld id="{427EC32B-E128-43F1-BA54-52B0ABAE8CC0}" type="slidenum">
              <a:rPr kumimoji="1" lang="ja-JP" altLang="en-US" smtClean="0"/>
              <a:t>‹#›</a:t>
            </a:fld>
            <a:endParaRPr kumimoji="1" lang="ja-JP" altLang="en-US"/>
          </a:p>
        </p:txBody>
      </p:sp>
    </p:spTree>
    <p:extLst>
      <p:ext uri="{BB962C8B-B14F-4D97-AF65-F5344CB8AC3E}">
        <p14:creationId xmlns:p14="http://schemas.microsoft.com/office/powerpoint/2010/main" val="3703262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6A22FB6E-5550-4A84-95FC-6C5FC37CCEBE}" type="datetimeFigureOut">
              <a:rPr kumimoji="1" lang="ja-JP" altLang="en-US" smtClean="0"/>
              <a:t>2025/3/31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E030FFAA-3710-4C18-AE2B-D295A7E2953F}" type="slidenum">
              <a:rPr kumimoji="1" lang="ja-JP" altLang="en-US" smtClean="0"/>
              <a:t>‹#›</a:t>
            </a:fld>
            <a:endParaRPr kumimoji="1" lang="ja-JP" altLang="en-US"/>
          </a:p>
        </p:txBody>
      </p:sp>
    </p:spTree>
    <p:extLst>
      <p:ext uri="{BB962C8B-B14F-4D97-AF65-F5344CB8AC3E}">
        <p14:creationId xmlns:p14="http://schemas.microsoft.com/office/powerpoint/2010/main" val="17387734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8D6212-96C9-41D3-8E6B-E3D9ABE9871E}"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06937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5419FC-0020-489B-93BD-52EF9DFE2BE8}"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64160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5A6C17-7DC2-4726-A511-85C76F0BCB45}"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84708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370646-9FDD-4CE6-A2A1-8CE3717DBF7D}"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1507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2FF767-7590-42C7-BB8E-A314D8D2FD5C}"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7159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27FF62-28A4-44D8-9651-8BC671C7BC1C}"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712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0BBD65-545E-402E-9A81-768BAF244330}" type="datetime1">
              <a:rPr kumimoji="1" lang="ja-JP" altLang="en-US" smtClean="0"/>
              <a:t>2025/3/31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56702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E6590-0AFF-4C21-8D3D-813D36BA5861}" type="datetime1">
              <a:rPr kumimoji="1" lang="ja-JP" altLang="en-US" smtClean="0"/>
              <a:t>2025/3/31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0450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CA5C9-3C66-48F2-A7DA-50A8AAD99DFC}" type="datetime1">
              <a:rPr kumimoji="1" lang="ja-JP" altLang="en-US" smtClean="0"/>
              <a:t>2025/3/31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729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B57542-95D7-4C99-B020-CFE99BF6E3ED}"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5983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EA7526-BBC7-44F0-9201-29D57E6CFCF0}"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64929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4105B-2D9C-4C60-86CE-F7C448738759}" type="datetime1">
              <a:rPr kumimoji="1" lang="ja-JP" altLang="en-US" smtClean="0"/>
              <a:t>2025/3/31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949951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79975"/>
            <a:ext cx="9906000" cy="876300"/>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4018" y="2925737"/>
            <a:ext cx="9901982" cy="584775"/>
          </a:xfrm>
          <a:prstGeom prst="rect">
            <a:avLst/>
          </a:prstGeom>
          <a:noFill/>
        </p:spPr>
        <p:txBody>
          <a:bodyPr wrap="square" rtlCol="0">
            <a:spAutoFit/>
          </a:bodyPr>
          <a:lstStyle/>
          <a:p>
            <a:pPr algn="ctr"/>
            <a:r>
              <a:rPr kumimoji="1" lang="ja-JP" altLang="en-US" sz="32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大阪狭山市の中長期財政シミュレーション</a:t>
            </a:r>
          </a:p>
        </p:txBody>
      </p:sp>
      <p:sp>
        <p:nvSpPr>
          <p:cNvPr id="3" name="テキスト ボックス 2">
            <a:extLst>
              <a:ext uri="{FF2B5EF4-FFF2-40B4-BE49-F238E27FC236}">
                <a16:creationId xmlns:a16="http://schemas.microsoft.com/office/drawing/2014/main" id="{1B3E0C6E-3377-4EFA-B094-CF8A5754DA30}"/>
              </a:ext>
            </a:extLst>
          </p:cNvPr>
          <p:cNvSpPr txBox="1"/>
          <p:nvPr/>
        </p:nvSpPr>
        <p:spPr>
          <a:xfrm>
            <a:off x="1509380" y="4355943"/>
            <a:ext cx="7141639" cy="1569660"/>
          </a:xfrm>
          <a:prstGeom prst="rect">
            <a:avLst/>
          </a:prstGeom>
          <a:noFill/>
        </p:spPr>
        <p:txBody>
          <a:bodyPr wrap="square" rtlCol="0">
            <a:spAutoFit/>
          </a:bodyPr>
          <a:lstStyle/>
          <a:p>
            <a:pPr marL="285750" indent="-285750">
              <a:buFont typeface="Wingdings" panose="05000000000000000000" pitchFamily="2" charset="2"/>
              <a:buChar char="l"/>
            </a:pP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本シミュレーション</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で</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は</a:t>
            </a: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令和５年度決算をベースに</a:t>
            </a:r>
            <a:r>
              <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15</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年間</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を実施</a:t>
            </a:r>
            <a:endPar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a:p>
            <a:pPr marL="285750" indent="-285750">
              <a:buFont typeface="Wingdings" panose="05000000000000000000" pitchFamily="2" charset="2"/>
              <a:buChar char="l"/>
            </a:pP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にあたっては、</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国立社会保障・人口問題研究所</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の人口推計や「中長期の経済財政に関する試算」（内閣府）で示された経済成長率など現時点で見込むことができる条件を前提に推計</a:t>
            </a:r>
          </a:p>
          <a:p>
            <a:pPr marL="285750" indent="-285750">
              <a:buFont typeface="Wingdings" panose="05000000000000000000" pitchFamily="2" charset="2"/>
              <a:buChar char="l"/>
            </a:pP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なお、本推計は不確定要素を多く含んでおり、将来に向かって相当の幅をもってみていただく必要がある</a:t>
            </a:r>
            <a:endPar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p:txBody>
      </p:sp>
    </p:spTree>
    <p:extLst>
      <p:ext uri="{BB962C8B-B14F-4D97-AF65-F5344CB8AC3E}">
        <p14:creationId xmlns:p14="http://schemas.microsoft.com/office/powerpoint/2010/main" val="1577194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78059" y="69752"/>
            <a:ext cx="9802922" cy="523220"/>
          </a:xfrm>
          <a:prstGeom prst="rect">
            <a:avLst/>
          </a:prstGeom>
          <a:noFill/>
        </p:spPr>
        <p:txBody>
          <a:bodyPr wrap="squar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１．収支と基金残高の見通し</a:t>
            </a:r>
          </a:p>
        </p:txBody>
      </p:sp>
      <p:sp>
        <p:nvSpPr>
          <p:cNvPr id="34" name="スライド番号プレースホルダー 2">
            <a:extLst>
              <a:ext uri="{FF2B5EF4-FFF2-40B4-BE49-F238E27FC236}">
                <a16:creationId xmlns:a16="http://schemas.microsoft.com/office/drawing/2014/main" id="{381A82F7-2481-41C2-9526-2AF765A7A3A6}"/>
              </a:ext>
            </a:extLst>
          </p:cNvPr>
          <p:cNvSpPr>
            <a:spLocks noGrp="1"/>
          </p:cNvSpPr>
          <p:nvPr>
            <p:ph type="sldNum" sz="quarter" idx="12"/>
          </p:nvPr>
        </p:nvSpPr>
        <p:spPr>
          <a:xfrm>
            <a:off x="9427334" y="6498903"/>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1</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8114B3FF-1435-4E05-9566-0164EB8850CC}"/>
              </a:ext>
            </a:extLst>
          </p:cNvPr>
          <p:cNvSpPr txBox="1"/>
          <p:nvPr/>
        </p:nvSpPr>
        <p:spPr>
          <a:xfrm>
            <a:off x="8409107" y="1239120"/>
            <a:ext cx="1018227" cy="246221"/>
          </a:xfrm>
          <a:prstGeom prst="rect">
            <a:avLst/>
          </a:prstGeom>
          <a:noFill/>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（単位：百万円）</a:t>
            </a:r>
          </a:p>
        </p:txBody>
      </p:sp>
      <p:graphicFrame>
        <p:nvGraphicFramePr>
          <p:cNvPr id="9" name="グラフ 8">
            <a:extLst>
              <a:ext uri="{FF2B5EF4-FFF2-40B4-BE49-F238E27FC236}">
                <a16:creationId xmlns:a16="http://schemas.microsoft.com/office/drawing/2014/main" id="{00200664-5B1D-420D-844C-C2962C94C752}"/>
              </a:ext>
            </a:extLst>
          </p:cNvPr>
          <p:cNvGraphicFramePr>
            <a:graphicFrameLocks/>
          </p:cNvGraphicFramePr>
          <p:nvPr>
            <p:extLst>
              <p:ext uri="{D42A27DB-BD31-4B8C-83A1-F6EECF244321}">
                <p14:modId xmlns:p14="http://schemas.microsoft.com/office/powerpoint/2010/main" val="3720485444"/>
              </p:ext>
            </p:extLst>
          </p:nvPr>
        </p:nvGraphicFramePr>
        <p:xfrm>
          <a:off x="-86497" y="1114637"/>
          <a:ext cx="9992497" cy="56921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5057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5038559"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２．シミュレーション結果の詳細</a:t>
            </a:r>
            <a:endParaRPr kumimoji="1" lang="ja-JP" altLang="en-US" sz="2800" b="1" u="sng" dirty="0">
              <a:ln>
                <a:solidFill>
                  <a:srgbClr val="F9FEDE"/>
                </a:solidFill>
              </a:ln>
              <a:solidFill>
                <a:srgbClr val="FFF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7" name="スライド番号プレースホルダー 2">
            <a:extLst>
              <a:ext uri="{FF2B5EF4-FFF2-40B4-BE49-F238E27FC236}">
                <a16:creationId xmlns:a16="http://schemas.microsoft.com/office/drawing/2014/main" id="{8375D218-D9B2-435E-8C23-6CC5CE7920A3}"/>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2</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76DA1040-A7A1-48E9-ADA6-3F6940FAD6E8}"/>
              </a:ext>
            </a:extLst>
          </p:cNvPr>
          <p:cNvSpPr txBox="1"/>
          <p:nvPr/>
        </p:nvSpPr>
        <p:spPr>
          <a:xfrm>
            <a:off x="171399" y="6305691"/>
            <a:ext cx="5319085" cy="24622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歳入の「繰入金」欄について、令和６年度以降は財政調整基金からの繰入れは含んでいない</a:t>
            </a:r>
          </a:p>
        </p:txBody>
      </p:sp>
      <p:pic>
        <p:nvPicPr>
          <p:cNvPr id="8" name="図 7">
            <a:extLst>
              <a:ext uri="{FF2B5EF4-FFF2-40B4-BE49-F238E27FC236}">
                <a16:creationId xmlns:a16="http://schemas.microsoft.com/office/drawing/2014/main" id="{8D502897-7585-42D3-A448-4A63A8535696}"/>
              </a:ext>
            </a:extLst>
          </p:cNvPr>
          <p:cNvPicPr>
            <a:picLocks noChangeAspect="1"/>
          </p:cNvPicPr>
          <p:nvPr/>
        </p:nvPicPr>
        <p:blipFill>
          <a:blip r:embed="rId2"/>
          <a:stretch>
            <a:fillRect/>
          </a:stretch>
        </p:blipFill>
        <p:spPr>
          <a:xfrm>
            <a:off x="171399" y="1030778"/>
            <a:ext cx="9565726" cy="5274912"/>
          </a:xfrm>
          <a:prstGeom prst="rect">
            <a:avLst/>
          </a:prstGeom>
        </p:spPr>
      </p:pic>
    </p:spTree>
    <p:extLst>
      <p:ext uri="{BB962C8B-B14F-4D97-AF65-F5344CB8AC3E}">
        <p14:creationId xmlns:p14="http://schemas.microsoft.com/office/powerpoint/2010/main" val="316875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78059" y="69752"/>
            <a:ext cx="2090637"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３．推計方法</a:t>
            </a:r>
          </a:p>
        </p:txBody>
      </p:sp>
      <p:graphicFrame>
        <p:nvGraphicFramePr>
          <p:cNvPr id="15" name="表 21">
            <a:extLst>
              <a:ext uri="{FF2B5EF4-FFF2-40B4-BE49-F238E27FC236}">
                <a16:creationId xmlns:a16="http://schemas.microsoft.com/office/drawing/2014/main" id="{742ED7FD-DFE3-4B50-8206-D642AF431D92}"/>
              </a:ext>
            </a:extLst>
          </p:cNvPr>
          <p:cNvGraphicFramePr>
            <a:graphicFrameLocks noGrp="1" noChangeAspect="1"/>
          </p:cNvGraphicFramePr>
          <p:nvPr>
            <p:extLst>
              <p:ext uri="{D42A27DB-BD31-4B8C-83A1-F6EECF244321}">
                <p14:modId xmlns:p14="http://schemas.microsoft.com/office/powerpoint/2010/main" val="4095716078"/>
              </p:ext>
            </p:extLst>
          </p:nvPr>
        </p:nvGraphicFramePr>
        <p:xfrm>
          <a:off x="130118" y="1351721"/>
          <a:ext cx="4380923" cy="4723077"/>
        </p:xfrm>
        <a:graphic>
          <a:graphicData uri="http://schemas.openxmlformats.org/drawingml/2006/table">
            <a:tbl>
              <a:tblPr>
                <a:tableStyleId>{5940675A-B579-460E-94D1-54222C63F5DA}</a:tableStyleId>
              </a:tblPr>
              <a:tblGrid>
                <a:gridCol w="345556">
                  <a:extLst>
                    <a:ext uri="{9D8B030D-6E8A-4147-A177-3AD203B41FA5}">
                      <a16:colId xmlns:a16="http://schemas.microsoft.com/office/drawing/2014/main" val="3356660803"/>
                    </a:ext>
                  </a:extLst>
                </a:gridCol>
                <a:gridCol w="1813493">
                  <a:extLst>
                    <a:ext uri="{9D8B030D-6E8A-4147-A177-3AD203B41FA5}">
                      <a16:colId xmlns:a16="http://schemas.microsoft.com/office/drawing/2014/main" val="2163183408"/>
                    </a:ext>
                  </a:extLst>
                </a:gridCol>
                <a:gridCol w="2221874">
                  <a:extLst>
                    <a:ext uri="{9D8B030D-6E8A-4147-A177-3AD203B41FA5}">
                      <a16:colId xmlns:a16="http://schemas.microsoft.com/office/drawing/2014/main" val="2898818577"/>
                    </a:ext>
                  </a:extLst>
                </a:gridCol>
              </a:tblGrid>
              <a:tr h="312470">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611445">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歳入</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市税</a:t>
                      </a: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人口・経済成長率と連動</a:t>
                      </a:r>
                    </a:p>
                  </a:txBody>
                  <a:tcPr anchor="ctr"/>
                </a:tc>
                <a:extLst>
                  <a:ext uri="{0D108BD9-81ED-4DB2-BD59-A6C34878D82A}">
                    <a16:rowId xmlns:a16="http://schemas.microsoft.com/office/drawing/2014/main" val="1816219830"/>
                  </a:ext>
                </a:extLst>
              </a:tr>
              <a:tr h="65117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地方交付税</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直近の実績に各年度の扶助費の増加分を加算</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658329">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国・府支出金</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4000780"/>
                  </a:ext>
                </a:extLst>
              </a:tr>
              <a:tr h="629705">
                <a:tc vMerge="1">
                  <a:txBody>
                    <a:bodyPr/>
                    <a:lstStyle/>
                    <a:p>
                      <a:endParaRPr kumimoji="1" lang="ja-JP" altLang="en-US"/>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地方債</a:t>
                      </a:r>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54114"/>
                  </a:ext>
                </a:extLst>
              </a:tr>
              <a:tr h="1195733">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交付金・譲与税等、諸収入（使用料・手数料、財産収入、寄附金など）</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直近の実績を据え置き</a:t>
                      </a:r>
                      <a:endParaRPr kumimoji="1" lang="en-US" altLang="ja-JP" sz="1200" b="0" dirty="0">
                        <a:latin typeface="BIZ UDPゴシック" panose="020B0400000000000000" pitchFamily="50" charset="-128"/>
                        <a:ea typeface="BIZ UDPゴシック" panose="020B0400000000000000" pitchFamily="50" charset="-128"/>
                      </a:endParaRPr>
                    </a:p>
                    <a:p>
                      <a:r>
                        <a:rPr kumimoji="1" lang="en-US" altLang="ja-JP" sz="10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地方消費税交付金、法人事業税交　</a:t>
                      </a:r>
                      <a:endParaRPr kumimoji="1" lang="en-US" altLang="ja-JP" sz="10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　 付金のみ経済成長率と連動</a:t>
                      </a:r>
                    </a:p>
                  </a:txBody>
                  <a:tcPr anchor="ctr"/>
                </a:tc>
                <a:extLst>
                  <a:ext uri="{0D108BD9-81ED-4DB2-BD59-A6C34878D82A}">
                    <a16:rowId xmlns:a16="http://schemas.microsoft.com/office/drawing/2014/main" val="2649666177"/>
                  </a:ext>
                </a:extLst>
              </a:tr>
              <a:tr h="664220">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繰入金</a:t>
                      </a:r>
                    </a:p>
                  </a:txBody>
                  <a:tcPr anchor="ctr"/>
                </a:tc>
                <a:tc>
                  <a:txBody>
                    <a:bodyPr/>
                    <a:lstStyle/>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特目基金からの繰入金を</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見込む</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見込まない</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00618218"/>
                  </a:ext>
                </a:extLst>
              </a:tr>
            </a:tbl>
          </a:graphicData>
        </a:graphic>
      </p:graphicFrame>
      <p:graphicFrame>
        <p:nvGraphicFramePr>
          <p:cNvPr id="17" name="表 21">
            <a:extLst>
              <a:ext uri="{FF2B5EF4-FFF2-40B4-BE49-F238E27FC236}">
                <a16:creationId xmlns:a16="http://schemas.microsoft.com/office/drawing/2014/main" id="{0A4A5D27-D6ED-41D6-AFCE-E61024A9759F}"/>
              </a:ext>
            </a:extLst>
          </p:cNvPr>
          <p:cNvGraphicFramePr>
            <a:graphicFrameLocks noGrp="1"/>
          </p:cNvGraphicFramePr>
          <p:nvPr>
            <p:extLst>
              <p:ext uri="{D42A27DB-BD31-4B8C-83A1-F6EECF244321}">
                <p14:modId xmlns:p14="http://schemas.microsoft.com/office/powerpoint/2010/main" val="2216582737"/>
              </p:ext>
            </p:extLst>
          </p:nvPr>
        </p:nvGraphicFramePr>
        <p:xfrm>
          <a:off x="4577806" y="1351722"/>
          <a:ext cx="5198076" cy="4723076"/>
        </p:xfrm>
        <a:graphic>
          <a:graphicData uri="http://schemas.openxmlformats.org/drawingml/2006/table">
            <a:tbl>
              <a:tblPr>
                <a:tableStyleId>{5940675A-B579-460E-94D1-54222C63F5DA}</a:tableStyleId>
              </a:tblPr>
              <a:tblGrid>
                <a:gridCol w="404489">
                  <a:extLst>
                    <a:ext uri="{9D8B030D-6E8A-4147-A177-3AD203B41FA5}">
                      <a16:colId xmlns:a16="http://schemas.microsoft.com/office/drawing/2014/main" val="3356660803"/>
                    </a:ext>
                  </a:extLst>
                </a:gridCol>
                <a:gridCol w="1053608">
                  <a:extLst>
                    <a:ext uri="{9D8B030D-6E8A-4147-A177-3AD203B41FA5}">
                      <a16:colId xmlns:a16="http://schemas.microsoft.com/office/drawing/2014/main" val="2163183408"/>
                    </a:ext>
                  </a:extLst>
                </a:gridCol>
                <a:gridCol w="3739979">
                  <a:extLst>
                    <a:ext uri="{9D8B030D-6E8A-4147-A177-3AD203B41FA5}">
                      <a16:colId xmlns:a16="http://schemas.microsoft.com/office/drawing/2014/main" val="2898818577"/>
                    </a:ext>
                  </a:extLst>
                </a:gridCol>
              </a:tblGrid>
              <a:tr h="376703">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529762">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歳出</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人件費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直近の実績に物価上昇の影響を反映</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279605222"/>
                  </a:ext>
                </a:extLst>
              </a:tr>
              <a:tr h="376703">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扶助費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直近の実績の伸びを反映</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816219830"/>
                  </a:ext>
                </a:extLst>
              </a:tr>
              <a:tr h="644277">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補助費等、</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物件費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直近の実績の伸び、物価上昇の影響を反映</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90059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建設事業費</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次のいずれかによる</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直近の実績に物価上昇率を乗じた額をベースとし、</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大規模事業を個別に積み上げる</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団体の計画値を用いる</a:t>
                      </a:r>
                      <a:endParaRPr kumimoji="1" lang="ja-JP" altLang="en-US"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214000780"/>
                  </a:ext>
                </a:extLst>
              </a:tr>
              <a:tr h="627838">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公債費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既発分は市による推計</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新発分は歳入の地方債と連動</a:t>
                      </a:r>
                    </a:p>
                  </a:txBody>
                  <a:tcPr anchor="ctr"/>
                </a:tc>
                <a:extLst>
                  <a:ext uri="{0D108BD9-81ED-4DB2-BD59-A6C34878D82A}">
                    <a16:rowId xmlns:a16="http://schemas.microsoft.com/office/drawing/2014/main" val="377315266"/>
                  </a:ext>
                </a:extLst>
              </a:tr>
              <a:tr h="1267198">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繰出金</a:t>
                      </a:r>
                    </a:p>
                  </a:txBody>
                  <a:tcPr anchor="ctr"/>
                </a:tc>
                <a:tc>
                  <a:txBody>
                    <a:bodyPr/>
                    <a:lstStyle/>
                    <a:p>
                      <a:pPr>
                        <a:lnSpc>
                          <a:spcPts val="1300"/>
                        </a:lnSpc>
                        <a:spcAft>
                          <a:spcPts val="600"/>
                        </a:spcAft>
                      </a:pPr>
                      <a:r>
                        <a:rPr kumimoji="1" lang="ja-JP" altLang="en-US" sz="1200" b="0" dirty="0">
                          <a:latin typeface="BIZ UDPゴシック" panose="020B0400000000000000" pitchFamily="50" charset="-128"/>
                          <a:ea typeface="BIZ UDPゴシック" panose="020B0400000000000000" pitchFamily="50" charset="-128"/>
                        </a:rPr>
                        <a:t>国保特会と後期高齢特会は人口と連動</a:t>
                      </a:r>
                      <a:endParaRPr kumimoji="1" lang="en-US" altLang="ja-JP" sz="12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300"/>
                        </a:lnSpc>
                        <a:spcBef>
                          <a:spcPts val="0"/>
                        </a:spcBef>
                        <a:spcAft>
                          <a:spcPts val="60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介護特会は府全体の介護給付費総額の推計値と連動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1300"/>
                        </a:lnSpc>
                        <a:spcAft>
                          <a:spcPts val="600"/>
                        </a:spcAft>
                      </a:pPr>
                      <a:r>
                        <a:rPr kumimoji="1" lang="ja-JP" altLang="en-US" sz="1200" b="0" spc="-150" dirty="0">
                          <a:latin typeface="BIZ UDPゴシック" panose="020B0400000000000000" pitchFamily="50" charset="-128"/>
                          <a:ea typeface="BIZ UDPゴシック" panose="020B0400000000000000" pitchFamily="50" charset="-128"/>
                        </a:rPr>
                        <a:t>公営企業は直近の実績を据え置き</a:t>
                      </a:r>
                      <a:endParaRPr kumimoji="1" lang="en-US" altLang="ja-JP" sz="1200" b="0" spc="-15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73159172"/>
                  </a:ext>
                </a:extLst>
              </a:tr>
            </a:tbl>
          </a:graphicData>
        </a:graphic>
      </p:graphicFrame>
      <p:sp>
        <p:nvSpPr>
          <p:cNvPr id="16" name="スライド番号プレースホルダー 2">
            <a:extLst>
              <a:ext uri="{FF2B5EF4-FFF2-40B4-BE49-F238E27FC236}">
                <a16:creationId xmlns:a16="http://schemas.microsoft.com/office/drawing/2014/main" id="{6B960A5B-16D9-47B6-BE98-036A9295DBED}"/>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3</a:t>
            </a:fld>
            <a:endParaRPr kumimoji="1" lang="ja-JP" altLang="en-US"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97294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22138</TotalTime>
  <Words>360</Words>
  <Application>Microsoft Office PowerPoint</Application>
  <PresentationFormat>A4 210 x 297 mm</PresentationFormat>
  <Paragraphs>53</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「今後の人口減少・高齢化を見据えてー」</dc:title>
  <dc:creator>豊能町,大阪府</dc:creator>
  <cp:lastModifiedBy>児玉　奈美江</cp:lastModifiedBy>
  <cp:revision>948</cp:revision>
  <cp:lastPrinted>2024-02-08T05:11:22Z</cp:lastPrinted>
  <dcterms:created xsi:type="dcterms:W3CDTF">2020-12-07T04:45:01Z</dcterms:created>
  <dcterms:modified xsi:type="dcterms:W3CDTF">2025-03-31T00:57:58Z</dcterms:modified>
</cp:coreProperties>
</file>