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7"/>
  </p:notesMasterIdLst>
  <p:handoutMasterIdLst>
    <p:handoutMasterId r:id="rId8"/>
  </p:handoutMasterIdLst>
  <p:sldIdLst>
    <p:sldId id="269" r:id="rId2"/>
    <p:sldId id="294" r:id="rId3"/>
    <p:sldId id="295" r:id="rId4"/>
    <p:sldId id="297" r:id="rId5"/>
    <p:sldId id="288" r:id="rId6"/>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94660"/>
  </p:normalViewPr>
  <p:slideViewPr>
    <p:cSldViewPr snapToGrid="0">
      <p:cViewPr varScale="1">
        <p:scale>
          <a:sx n="79" d="100"/>
          <a:sy n="79" d="100"/>
        </p:scale>
        <p:origin x="365" y="82"/>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財政調整基金残高</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 '!$D$5:$R$5</c:f>
              <c:strCache>
                <c:ptCount val="15"/>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strCache>
            </c:strRef>
          </c:cat>
          <c:val>
            <c:numRef>
              <c:f>'P1（収支過不足・基金残高） '!$D$6:$R$6</c:f>
              <c:numCache>
                <c:formatCode>#,##0_ </c:formatCode>
                <c:ptCount val="15"/>
                <c:pt idx="0">
                  <c:v>1732</c:v>
                </c:pt>
                <c:pt idx="1">
                  <c:v>915</c:v>
                </c:pt>
                <c:pt idx="2">
                  <c:v>-85</c:v>
                </c:pt>
                <c:pt idx="3">
                  <c:v>-1302</c:v>
                </c:pt>
                <c:pt idx="4">
                  <c:v>-3073</c:v>
                </c:pt>
                <c:pt idx="5">
                  <c:v>-5270</c:v>
                </c:pt>
                <c:pt idx="6">
                  <c:v>-6156</c:v>
                </c:pt>
                <c:pt idx="7">
                  <c:v>-7251</c:v>
                </c:pt>
                <c:pt idx="8">
                  <c:v>-8239</c:v>
                </c:pt>
                <c:pt idx="9">
                  <c:v>-9402</c:v>
                </c:pt>
                <c:pt idx="10">
                  <c:v>-10459</c:v>
                </c:pt>
                <c:pt idx="11">
                  <c:v>-11479</c:v>
                </c:pt>
                <c:pt idx="12">
                  <c:v>-12652</c:v>
                </c:pt>
                <c:pt idx="13">
                  <c:v>-13765</c:v>
                </c:pt>
                <c:pt idx="14">
                  <c:v>-15016</c:v>
                </c:pt>
              </c:numCache>
            </c:numRef>
          </c:val>
          <c:extLst>
            <c:ext xmlns:c16="http://schemas.microsoft.com/office/drawing/2014/chart" uri="{C3380CC4-5D6E-409C-BE32-E72D297353CC}">
              <c16:uniqueId val="{00000000-9B8C-41F0-B5EC-59A5AF36DE91}"/>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 '!$D$5:$R$5</c:f>
              <c:strCache>
                <c:ptCount val="15"/>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strCache>
            </c:strRef>
          </c:cat>
          <c:val>
            <c:numRef>
              <c:f>'P1（収支過不足・基金残高） '!$D$7:$R$7</c:f>
              <c:numCache>
                <c:formatCode>#,##0_ </c:formatCode>
                <c:ptCount val="15"/>
                <c:pt idx="0">
                  <c:v>-144</c:v>
                </c:pt>
                <c:pt idx="1">
                  <c:v>-817</c:v>
                </c:pt>
                <c:pt idx="2">
                  <c:v>-1000</c:v>
                </c:pt>
                <c:pt idx="3">
                  <c:v>-1217</c:v>
                </c:pt>
                <c:pt idx="4">
                  <c:v>-1771</c:v>
                </c:pt>
                <c:pt idx="5">
                  <c:v>-2197</c:v>
                </c:pt>
                <c:pt idx="6">
                  <c:v>-886</c:v>
                </c:pt>
                <c:pt idx="7">
                  <c:v>-1095</c:v>
                </c:pt>
                <c:pt idx="8">
                  <c:v>-988</c:v>
                </c:pt>
                <c:pt idx="9">
                  <c:v>-1163</c:v>
                </c:pt>
                <c:pt idx="10">
                  <c:v>-1057</c:v>
                </c:pt>
                <c:pt idx="11">
                  <c:v>-1020</c:v>
                </c:pt>
                <c:pt idx="12">
                  <c:v>-1173</c:v>
                </c:pt>
                <c:pt idx="13">
                  <c:v>-1113</c:v>
                </c:pt>
                <c:pt idx="14">
                  <c:v>-1251</c:v>
                </c:pt>
              </c:numCache>
            </c:numRef>
          </c:val>
          <c:smooth val="0"/>
          <c:extLst>
            <c:ext xmlns:c16="http://schemas.microsoft.com/office/drawing/2014/chart" uri="{C3380CC4-5D6E-409C-BE32-E72D297353CC}">
              <c16:uniqueId val="{00000001-9B8C-41F0-B5EC-59A5AF36DE91}"/>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20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5744"/>
        <c:crosses val="autoZero"/>
        <c:crossBetween val="between"/>
        <c:majorUnit val="500"/>
      </c:valAx>
      <c:valAx>
        <c:axId val="997755328"/>
        <c:scaling>
          <c:orientation val="minMax"/>
          <c:min val="-2300"/>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87262625026909E-2"/>
          <c:y val="2.8680470717566613E-2"/>
          <c:w val="0.94054601857343512"/>
          <c:h val="0.87868155028359107"/>
        </c:manualLayout>
      </c:layout>
      <c:barChart>
        <c:barDir val="col"/>
        <c:grouping val="stacked"/>
        <c:varyColors val="0"/>
        <c:ser>
          <c:idx val="0"/>
          <c:order val="0"/>
          <c:tx>
            <c:v>減債基金</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p3基金残高と累積赤字額!$F$5:$G$5</c:f>
              <c:strCache>
                <c:ptCount val="2"/>
                <c:pt idx="0">
                  <c:v>R9</c:v>
                </c:pt>
                <c:pt idx="1">
                  <c:v>R10</c:v>
                </c:pt>
              </c:strCache>
            </c:strRef>
          </c:cat>
          <c:val>
            <c:numRef>
              <c:f>p3基金残高と累積赤字額!$F$6:$G$6</c:f>
              <c:numCache>
                <c:formatCode>#,##0_ </c:formatCode>
                <c:ptCount val="2"/>
                <c:pt idx="0">
                  <c:v>1734</c:v>
                </c:pt>
                <c:pt idx="1">
                  <c:v>1734</c:v>
                </c:pt>
              </c:numCache>
            </c:numRef>
          </c:val>
          <c:extLst>
            <c:ext xmlns:c16="http://schemas.microsoft.com/office/drawing/2014/chart" uri="{C3380CC4-5D6E-409C-BE32-E72D297353CC}">
              <c16:uniqueId val="{00000000-9C53-49B9-BA80-4C8EFC95414A}"/>
            </c:ext>
          </c:extLst>
        </c:ser>
        <c:ser>
          <c:idx val="1"/>
          <c:order val="1"/>
          <c:tx>
            <c:v>公共施設等整備</c:v>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p3基金残高と累積赤字額!$F$5:$G$5</c:f>
              <c:strCache>
                <c:ptCount val="2"/>
                <c:pt idx="0">
                  <c:v>R9</c:v>
                </c:pt>
                <c:pt idx="1">
                  <c:v>R10</c:v>
                </c:pt>
              </c:strCache>
            </c:strRef>
          </c:cat>
          <c:val>
            <c:numRef>
              <c:f>p3基金残高と累積赤字額!$F$7:$G$7</c:f>
              <c:numCache>
                <c:formatCode>#,##0_ </c:formatCode>
                <c:ptCount val="2"/>
                <c:pt idx="0">
                  <c:v>737</c:v>
                </c:pt>
                <c:pt idx="1">
                  <c:v>737</c:v>
                </c:pt>
              </c:numCache>
            </c:numRef>
          </c:val>
          <c:extLst>
            <c:ext xmlns:c16="http://schemas.microsoft.com/office/drawing/2014/chart" uri="{C3380CC4-5D6E-409C-BE32-E72D297353CC}">
              <c16:uniqueId val="{00000001-9C53-49B9-BA80-4C8EFC95414A}"/>
            </c:ext>
          </c:extLst>
        </c:ser>
        <c:dLbls>
          <c:showLegendKey val="0"/>
          <c:showVal val="0"/>
          <c:showCatName val="0"/>
          <c:showSerName val="0"/>
          <c:showPercent val="0"/>
          <c:showBubbleSize val="0"/>
        </c:dLbls>
        <c:gapWidth val="150"/>
        <c:overlap val="100"/>
        <c:axId val="2016472143"/>
        <c:axId val="2016473391"/>
      </c:barChart>
      <c:catAx>
        <c:axId val="201647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16473391"/>
        <c:crosses val="autoZero"/>
        <c:auto val="1"/>
        <c:lblAlgn val="ctr"/>
        <c:lblOffset val="100"/>
        <c:noMultiLvlLbl val="0"/>
      </c:catAx>
      <c:valAx>
        <c:axId val="2016473391"/>
        <c:scaling>
          <c:orientation val="minMax"/>
          <c:max val="2500"/>
        </c:scaling>
        <c:delete val="0"/>
        <c:axPos val="l"/>
        <c:majorGridlines>
          <c:spPr>
            <a:ln w="9525" cap="flat" cmpd="sng" algn="ctr">
              <a:no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ja-JP"/>
          </a:p>
        </c:txPr>
        <c:crossAx val="2016472143"/>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135"/>
          </a:xfrm>
          <a:prstGeom prst="rect">
            <a:avLst/>
          </a:prstGeom>
        </p:spPr>
        <p:txBody>
          <a:bodyPr vert="horz" lIns="91314" tIns="45658" rIns="91314" bIns="4565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2"/>
            <a:ext cx="2945659" cy="498135"/>
          </a:xfrm>
          <a:prstGeom prst="rect">
            <a:avLst/>
          </a:prstGeom>
        </p:spPr>
        <p:txBody>
          <a:bodyPr vert="horz" lIns="91314" tIns="45658" rIns="91314" bIns="45658" rtlCol="0"/>
          <a:lstStyle>
            <a:lvl1pPr algn="r">
              <a:defRPr sz="1200"/>
            </a:lvl1pPr>
          </a:lstStyle>
          <a:p>
            <a:fld id="{6E3A60CE-7E8D-4390-9820-C09E755C9BD4}" type="datetimeFigureOut">
              <a:rPr kumimoji="1" lang="ja-JP" altLang="en-US" smtClean="0"/>
              <a:t>2026/4/28</a:t>
            </a:fld>
            <a:endParaRPr kumimoji="1" lang="ja-JP" altLang="en-US"/>
          </a:p>
        </p:txBody>
      </p:sp>
      <p:sp>
        <p:nvSpPr>
          <p:cNvPr id="4" name="フッター プレースホルダー 3"/>
          <p:cNvSpPr>
            <a:spLocks noGrp="1"/>
          </p:cNvSpPr>
          <p:nvPr>
            <p:ph type="ftr" sz="quarter" idx="2"/>
          </p:nvPr>
        </p:nvSpPr>
        <p:spPr>
          <a:xfrm>
            <a:off x="1" y="9430092"/>
            <a:ext cx="2945659" cy="498134"/>
          </a:xfrm>
          <a:prstGeom prst="rect">
            <a:avLst/>
          </a:prstGeom>
        </p:spPr>
        <p:txBody>
          <a:bodyPr vert="horz" lIns="91314" tIns="45658" rIns="91314" bIns="4565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30092"/>
            <a:ext cx="2945659" cy="498134"/>
          </a:xfrm>
          <a:prstGeom prst="rect">
            <a:avLst/>
          </a:prstGeom>
        </p:spPr>
        <p:txBody>
          <a:bodyPr vert="horz" lIns="91314" tIns="45658" rIns="91314" bIns="45658"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135"/>
          </a:xfrm>
          <a:prstGeom prst="rect">
            <a:avLst/>
          </a:prstGeom>
        </p:spPr>
        <p:txBody>
          <a:bodyPr vert="horz" lIns="91314" tIns="45658" rIns="91314" bIns="4565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2"/>
            <a:ext cx="2945659" cy="498135"/>
          </a:xfrm>
          <a:prstGeom prst="rect">
            <a:avLst/>
          </a:prstGeom>
        </p:spPr>
        <p:txBody>
          <a:bodyPr vert="horz" lIns="91314" tIns="45658" rIns="91314" bIns="45658" rtlCol="0"/>
          <a:lstStyle>
            <a:lvl1pPr algn="r">
              <a:defRPr sz="1200"/>
            </a:lvl1pPr>
          </a:lstStyle>
          <a:p>
            <a:fld id="{6A22FB6E-5550-4A84-95FC-6C5FC37CCEBE}" type="datetimeFigureOut">
              <a:rPr kumimoji="1" lang="ja-JP" altLang="en-US" smtClean="0"/>
              <a:t>2026/4/28</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51213"/>
          </a:xfrm>
          <a:prstGeom prst="rect">
            <a:avLst/>
          </a:prstGeom>
          <a:noFill/>
          <a:ln w="12700">
            <a:solidFill>
              <a:prstClr val="black"/>
            </a:solidFill>
          </a:ln>
        </p:spPr>
        <p:txBody>
          <a:bodyPr vert="horz" lIns="91314" tIns="45658" rIns="91314" bIns="45658" rtlCol="0" anchor="ctr"/>
          <a:lstStyle/>
          <a:p>
            <a:endParaRPr lang="ja-JP" altLang="en-US"/>
          </a:p>
        </p:txBody>
      </p:sp>
      <p:sp>
        <p:nvSpPr>
          <p:cNvPr id="5" name="ノート プレースホルダー 4"/>
          <p:cNvSpPr>
            <a:spLocks noGrp="1"/>
          </p:cNvSpPr>
          <p:nvPr>
            <p:ph type="body" sz="quarter" idx="3"/>
          </p:nvPr>
        </p:nvSpPr>
        <p:spPr>
          <a:xfrm>
            <a:off x="679768" y="4777959"/>
            <a:ext cx="5438140" cy="3909238"/>
          </a:xfrm>
          <a:prstGeom prst="rect">
            <a:avLst/>
          </a:prstGeom>
        </p:spPr>
        <p:txBody>
          <a:bodyPr vert="horz" lIns="91314" tIns="45658" rIns="91314" bIns="4565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0092"/>
            <a:ext cx="2945659" cy="498134"/>
          </a:xfrm>
          <a:prstGeom prst="rect">
            <a:avLst/>
          </a:prstGeom>
        </p:spPr>
        <p:txBody>
          <a:bodyPr vert="horz" lIns="91314" tIns="45658" rIns="91314" bIns="4565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30092"/>
            <a:ext cx="2945659" cy="498134"/>
          </a:xfrm>
          <a:prstGeom prst="rect">
            <a:avLst/>
          </a:prstGeom>
        </p:spPr>
        <p:txBody>
          <a:bodyPr vert="horz" lIns="91314" tIns="45658" rIns="91314" bIns="45658"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2026/4/28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2026/4/28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2026/4/28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2026/4/28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2026/4/28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2026/4/28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2026/4/28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2026/4/28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2026/4/28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2026/4/28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2026/4/28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2026/4/28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18" y="2994660"/>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3133739"/>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泉南市の中長期財政シミュレーション</a:t>
            </a:r>
          </a:p>
        </p:txBody>
      </p:sp>
      <p:sp>
        <p:nvSpPr>
          <p:cNvPr id="5" name="テキスト ボックス 4">
            <a:extLst>
              <a:ext uri="{FF2B5EF4-FFF2-40B4-BE49-F238E27FC236}">
                <a16:creationId xmlns:a16="http://schemas.microsoft.com/office/drawing/2014/main" id="{C6227CC4-34C9-43EF-A56E-C550458FB046}"/>
              </a:ext>
            </a:extLst>
          </p:cNvPr>
          <p:cNvSpPr txBox="1"/>
          <p:nvPr/>
        </p:nvSpPr>
        <p:spPr>
          <a:xfrm>
            <a:off x="1378162" y="4336967"/>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６</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04744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103078" y="51193"/>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１．収支と財政調整基金残高の見通し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9107" y="942317"/>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7" name="グラフ 6">
            <a:extLst>
              <a:ext uri="{FF2B5EF4-FFF2-40B4-BE49-F238E27FC236}">
                <a16:creationId xmlns:a16="http://schemas.microsoft.com/office/drawing/2014/main" id="{C0480A88-3AE8-4ABE-A1BD-5D002E9DE222}"/>
              </a:ext>
            </a:extLst>
          </p:cNvPr>
          <p:cNvGraphicFramePr>
            <a:graphicFrameLocks/>
          </p:cNvGraphicFramePr>
          <p:nvPr>
            <p:extLst>
              <p:ext uri="{D42A27DB-BD31-4B8C-83A1-F6EECF244321}">
                <p14:modId xmlns:p14="http://schemas.microsoft.com/office/powerpoint/2010/main" val="1168733112"/>
              </p:ext>
            </p:extLst>
          </p:nvPr>
        </p:nvGraphicFramePr>
        <p:xfrm>
          <a:off x="315486" y="1188538"/>
          <a:ext cx="9111848" cy="5068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384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20926"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4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1FCF974-CEB1-43F2-82BD-5F2C021ADFA9}"/>
              </a:ext>
            </a:extLst>
          </p:cNvPr>
          <p:cNvSpPr txBox="1"/>
          <p:nvPr/>
        </p:nvSpPr>
        <p:spPr>
          <a:xfrm>
            <a:off x="8716374" y="827402"/>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sp>
        <p:nvSpPr>
          <p:cNvPr id="9" name="テキスト ボックス 8">
            <a:extLst>
              <a:ext uri="{FF2B5EF4-FFF2-40B4-BE49-F238E27FC236}">
                <a16:creationId xmlns:a16="http://schemas.microsoft.com/office/drawing/2014/main" id="{AA0E8A50-02CE-4338-AFE1-C12154A80076}"/>
              </a:ext>
            </a:extLst>
          </p:cNvPr>
          <p:cNvSpPr txBox="1"/>
          <p:nvPr/>
        </p:nvSpPr>
        <p:spPr>
          <a:xfrm>
            <a:off x="167412" y="6402518"/>
            <a:ext cx="821609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歳入の「繰入金」について、令和６年度以降は財政調整基金からの繰入れは含んでいない</a:t>
            </a:r>
            <a:endParaRPr kumimoji="1" lang="en-US" altLang="ja-JP" sz="10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C7882CCA-DD88-44A7-9A61-F9C73E4B64C8}"/>
              </a:ext>
            </a:extLst>
          </p:cNvPr>
          <p:cNvPicPr>
            <a:picLocks noChangeAspect="1"/>
          </p:cNvPicPr>
          <p:nvPr/>
        </p:nvPicPr>
        <p:blipFill>
          <a:blip r:embed="rId2"/>
          <a:stretch>
            <a:fillRect/>
          </a:stretch>
        </p:blipFill>
        <p:spPr>
          <a:xfrm>
            <a:off x="233464" y="1300689"/>
            <a:ext cx="9439072" cy="4729909"/>
          </a:xfrm>
          <a:prstGeom prst="rect">
            <a:avLst/>
          </a:prstGeom>
        </p:spPr>
      </p:pic>
    </p:spTree>
    <p:extLst>
      <p:ext uri="{BB962C8B-B14F-4D97-AF65-F5344CB8AC3E}">
        <p14:creationId xmlns:p14="http://schemas.microsoft.com/office/powerpoint/2010/main" val="29797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82D4216-4BEA-419B-80C4-ACBFB97DE465}"/>
              </a:ext>
            </a:extLst>
          </p:cNvPr>
          <p:cNvSpPr>
            <a:spLocks noGrp="1"/>
          </p:cNvSpPr>
          <p:nvPr>
            <p:ph type="sldNum" sz="quarter" idx="12"/>
          </p:nvPr>
        </p:nvSpPr>
        <p:spPr>
          <a:xfrm>
            <a:off x="7677150" y="6508380"/>
            <a:ext cx="2228850" cy="365125"/>
          </a:xfrm>
        </p:spPr>
        <p:txBody>
          <a:bodyPr/>
          <a:lstStyle/>
          <a:p>
            <a:r>
              <a:rPr kumimoji="1" lang="ja-JP" altLang="en-US" dirty="0">
                <a:latin typeface="BIZ UDPゴシック" panose="020B0400000000000000" pitchFamily="50" charset="-128"/>
                <a:ea typeface="BIZ UDPゴシック" panose="020B0400000000000000" pitchFamily="50" charset="-128"/>
              </a:rPr>
              <a:t>３</a:t>
            </a:r>
          </a:p>
        </p:txBody>
      </p:sp>
      <p:sp>
        <p:nvSpPr>
          <p:cNvPr id="5" name="正方形/長方形 4">
            <a:extLst>
              <a:ext uri="{FF2B5EF4-FFF2-40B4-BE49-F238E27FC236}">
                <a16:creationId xmlns:a16="http://schemas.microsoft.com/office/drawing/2014/main" id="{1B686212-B84C-4D9B-8C59-0340DEB3AB72}"/>
              </a:ext>
            </a:extLst>
          </p:cNvPr>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D032FF20-067C-4E8D-99E3-F99D42629077}"/>
              </a:ext>
            </a:extLst>
          </p:cNvPr>
          <p:cNvSpPr txBox="1"/>
          <p:nvPr/>
        </p:nvSpPr>
        <p:spPr>
          <a:xfrm>
            <a:off x="103078" y="51193"/>
            <a:ext cx="9802922" cy="523220"/>
          </a:xfrm>
          <a:prstGeom prst="rect">
            <a:avLst/>
          </a:prstGeom>
          <a:noFill/>
        </p:spPr>
        <p:txBody>
          <a:bodyPr wrap="squar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．基金残高と累積赤字額</a:t>
            </a:r>
          </a:p>
        </p:txBody>
      </p:sp>
      <p:sp>
        <p:nvSpPr>
          <p:cNvPr id="9" name="テキスト ボックス 8">
            <a:extLst>
              <a:ext uri="{FF2B5EF4-FFF2-40B4-BE49-F238E27FC236}">
                <a16:creationId xmlns:a16="http://schemas.microsoft.com/office/drawing/2014/main" id="{340625EB-718B-4CD1-AAAB-81052D4C5460}"/>
              </a:ext>
            </a:extLst>
          </p:cNvPr>
          <p:cNvSpPr txBox="1"/>
          <p:nvPr/>
        </p:nvSpPr>
        <p:spPr>
          <a:xfrm>
            <a:off x="7968159" y="1538061"/>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sp>
        <p:nvSpPr>
          <p:cNvPr id="12" name="テキスト ボックス 11">
            <a:extLst>
              <a:ext uri="{FF2B5EF4-FFF2-40B4-BE49-F238E27FC236}">
                <a16:creationId xmlns:a16="http://schemas.microsoft.com/office/drawing/2014/main" id="{4A9CB764-A1F0-46EC-8083-B7D878B2D571}"/>
              </a:ext>
            </a:extLst>
          </p:cNvPr>
          <p:cNvSpPr txBox="1"/>
          <p:nvPr/>
        </p:nvSpPr>
        <p:spPr>
          <a:xfrm>
            <a:off x="3117617" y="6508380"/>
            <a:ext cx="4821359"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累積赤字額は、財政調整基金枯渇後の赤字の累積</a:t>
            </a:r>
            <a:endParaRPr kumimoji="1" lang="en-US" altLang="ja-JP" sz="1000" dirty="0">
              <a:latin typeface="BIZ UDPゴシック" panose="020B0400000000000000" pitchFamily="50" charset="-128"/>
              <a:ea typeface="BIZ UDPゴシック" panose="020B0400000000000000" pitchFamily="50" charset="-128"/>
            </a:endParaRPr>
          </a:p>
        </p:txBody>
      </p:sp>
      <p:graphicFrame>
        <p:nvGraphicFramePr>
          <p:cNvPr id="13" name="グラフ 12">
            <a:extLst>
              <a:ext uri="{FF2B5EF4-FFF2-40B4-BE49-F238E27FC236}">
                <a16:creationId xmlns:a16="http://schemas.microsoft.com/office/drawing/2014/main" id="{97FD36DD-8A47-4844-8B60-53DA797EFBCF}"/>
              </a:ext>
            </a:extLst>
          </p:cNvPr>
          <p:cNvGraphicFramePr>
            <a:graphicFrameLocks/>
          </p:cNvGraphicFramePr>
          <p:nvPr>
            <p:extLst>
              <p:ext uri="{D42A27DB-BD31-4B8C-83A1-F6EECF244321}">
                <p14:modId xmlns:p14="http://schemas.microsoft.com/office/powerpoint/2010/main" val="2833317402"/>
              </p:ext>
            </p:extLst>
          </p:nvPr>
        </p:nvGraphicFramePr>
        <p:xfrm>
          <a:off x="875212" y="1750978"/>
          <a:ext cx="8356337" cy="390631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図 9">
            <a:extLst>
              <a:ext uri="{FF2B5EF4-FFF2-40B4-BE49-F238E27FC236}">
                <a16:creationId xmlns:a16="http://schemas.microsoft.com/office/drawing/2014/main" id="{C04EE7CA-6765-40A2-B6B1-DD4951539A7F}"/>
              </a:ext>
            </a:extLst>
          </p:cNvPr>
          <p:cNvPicPr>
            <a:picLocks noChangeAspect="1"/>
          </p:cNvPicPr>
          <p:nvPr/>
        </p:nvPicPr>
        <p:blipFill>
          <a:blip r:embed="rId3"/>
          <a:stretch>
            <a:fillRect/>
          </a:stretch>
        </p:blipFill>
        <p:spPr>
          <a:xfrm>
            <a:off x="2965500" y="5852845"/>
            <a:ext cx="4175760" cy="495300"/>
          </a:xfrm>
          <a:prstGeom prst="rect">
            <a:avLst/>
          </a:prstGeom>
        </p:spPr>
      </p:pic>
      <p:sp>
        <p:nvSpPr>
          <p:cNvPr id="7" name="正方形/長方形 6">
            <a:extLst>
              <a:ext uri="{FF2B5EF4-FFF2-40B4-BE49-F238E27FC236}">
                <a16:creationId xmlns:a16="http://schemas.microsoft.com/office/drawing/2014/main" id="{F51178DC-5F7C-4ADB-8421-FDB549CA7718}"/>
              </a:ext>
            </a:extLst>
          </p:cNvPr>
          <p:cNvSpPr/>
          <p:nvPr/>
        </p:nvSpPr>
        <p:spPr>
          <a:xfrm>
            <a:off x="6230395" y="5844280"/>
            <a:ext cx="910865"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9328E9E-750F-4883-81F7-F52CC269407A}"/>
              </a:ext>
            </a:extLst>
          </p:cNvPr>
          <p:cNvSpPr txBox="1"/>
          <p:nvPr/>
        </p:nvSpPr>
        <p:spPr>
          <a:xfrm>
            <a:off x="550147" y="803836"/>
            <a:ext cx="8805706" cy="646331"/>
          </a:xfrm>
          <a:prstGeom prst="rect">
            <a:avLst/>
          </a:prstGeom>
          <a:noFill/>
        </p:spPr>
        <p:txBody>
          <a:bodyPr wrap="square" rtlCol="0">
            <a:spAutoFit/>
          </a:bodyPr>
          <a:lstStyle/>
          <a:p>
            <a:r>
              <a:rPr kumimoji="1" lang="ja-JP" altLang="en-US" dirty="0"/>
              <a:t>○特目基金（減債基金及び公共施設整備基金）の残高を加味すると令和</a:t>
            </a:r>
            <a:r>
              <a:rPr kumimoji="1" lang="en-US" altLang="ja-JP" dirty="0"/>
              <a:t>10</a:t>
            </a:r>
            <a:r>
              <a:rPr kumimoji="1" lang="ja-JP" altLang="en-US" dirty="0"/>
              <a:t>年度まで</a:t>
            </a:r>
            <a:endParaRPr kumimoji="1" lang="en-US" altLang="ja-JP" dirty="0"/>
          </a:p>
          <a:p>
            <a:r>
              <a:rPr kumimoji="1" lang="ja-JP" altLang="en-US" dirty="0"/>
              <a:t>　赤字額の補てんが可能</a:t>
            </a:r>
          </a:p>
        </p:txBody>
      </p:sp>
    </p:spTree>
    <p:extLst>
      <p:ext uri="{BB962C8B-B14F-4D97-AF65-F5344CB8AC3E}">
        <p14:creationId xmlns:p14="http://schemas.microsoft.com/office/powerpoint/2010/main" val="209227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3223982337"/>
              </p:ext>
            </p:extLst>
          </p:nvPr>
        </p:nvGraphicFramePr>
        <p:xfrm>
          <a:off x="152979" y="817579"/>
          <a:ext cx="4382445" cy="5564933"/>
        </p:xfrm>
        <a:graphic>
          <a:graphicData uri="http://schemas.openxmlformats.org/drawingml/2006/table">
            <a:tbl>
              <a:tblPr>
                <a:tableStyleId>{5940675A-B579-460E-94D1-54222C63F5DA}</a:tableStyleId>
              </a:tblPr>
              <a:tblGrid>
                <a:gridCol w="345676">
                  <a:extLst>
                    <a:ext uri="{9D8B030D-6E8A-4147-A177-3AD203B41FA5}">
                      <a16:colId xmlns:a16="http://schemas.microsoft.com/office/drawing/2014/main" val="3356660803"/>
                    </a:ext>
                  </a:extLst>
                </a:gridCol>
                <a:gridCol w="1813496">
                  <a:extLst>
                    <a:ext uri="{9D8B030D-6E8A-4147-A177-3AD203B41FA5}">
                      <a16:colId xmlns:a16="http://schemas.microsoft.com/office/drawing/2014/main" val="2163183408"/>
                    </a:ext>
                  </a:extLst>
                </a:gridCol>
                <a:gridCol w="2223273">
                  <a:extLst>
                    <a:ext uri="{9D8B030D-6E8A-4147-A177-3AD203B41FA5}">
                      <a16:colId xmlns:a16="http://schemas.microsoft.com/office/drawing/2014/main" val="2898818577"/>
                    </a:ext>
                  </a:extLst>
                </a:gridCol>
              </a:tblGrid>
              <a:tr h="368165">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720431">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市町村税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767242">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a:t>
                      </a:r>
                      <a:r>
                        <a:rPr kumimoji="1" lang="ja-JP" altLang="en-US" sz="1200" b="0">
                          <a:latin typeface="BIZ UDPゴシック" panose="020B0400000000000000" pitchFamily="50" charset="-128"/>
                          <a:ea typeface="BIZ UDPゴシック" panose="020B0400000000000000" pitchFamily="50" charset="-128"/>
                        </a:rPr>
                        <a:t>扶助費、繰出金の</a:t>
                      </a:r>
                      <a:r>
                        <a:rPr kumimoji="1" lang="ja-JP" altLang="en-US" sz="1200" b="0" dirty="0">
                          <a:latin typeface="BIZ UDPゴシック" panose="020B0400000000000000" pitchFamily="50" charset="-128"/>
                          <a:ea typeface="BIZ UDPゴシック" panose="020B0400000000000000" pitchFamily="50" charset="-128"/>
                        </a:rPr>
                        <a:t>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775672">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741946">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408864">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78261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40239894"/>
              </p:ext>
            </p:extLst>
          </p:nvPr>
        </p:nvGraphicFramePr>
        <p:xfrm>
          <a:off x="4608576" y="817578"/>
          <a:ext cx="5144447" cy="5564933"/>
        </p:xfrm>
        <a:graphic>
          <a:graphicData uri="http://schemas.openxmlformats.org/drawingml/2006/table">
            <a:tbl>
              <a:tblPr>
                <a:tableStyleId>{5940675A-B579-460E-94D1-54222C63F5DA}</a:tableStyleId>
              </a:tblPr>
              <a:tblGrid>
                <a:gridCol w="400317">
                  <a:extLst>
                    <a:ext uri="{9D8B030D-6E8A-4147-A177-3AD203B41FA5}">
                      <a16:colId xmlns:a16="http://schemas.microsoft.com/office/drawing/2014/main" val="3356660803"/>
                    </a:ext>
                  </a:extLst>
                </a:gridCol>
                <a:gridCol w="1042738">
                  <a:extLst>
                    <a:ext uri="{9D8B030D-6E8A-4147-A177-3AD203B41FA5}">
                      <a16:colId xmlns:a16="http://schemas.microsoft.com/office/drawing/2014/main" val="2163183408"/>
                    </a:ext>
                  </a:extLst>
                </a:gridCol>
                <a:gridCol w="3701392">
                  <a:extLst>
                    <a:ext uri="{9D8B030D-6E8A-4147-A177-3AD203B41FA5}">
                      <a16:colId xmlns:a16="http://schemas.microsoft.com/office/drawing/2014/main" val="2898818577"/>
                    </a:ext>
                  </a:extLst>
                </a:gridCol>
              </a:tblGrid>
              <a:tr h="443848">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24189">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直近の実績に賃金上昇の影響を反映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44384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75911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1061120">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739746">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既発分は団体による推計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493067">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22765</TotalTime>
  <Words>426</Words>
  <Application>Microsoft Office PowerPoint</Application>
  <PresentationFormat>A4 210 x 297 mm</PresentationFormat>
  <Paragraphs>60</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中長期財政シミュレーション</dc:title>
  <dc:creator>豊能町,大阪府</dc:creator>
  <cp:lastModifiedBy>林　良祐</cp:lastModifiedBy>
  <cp:revision>989</cp:revision>
  <cp:lastPrinted>2026-03-16T04:48:13Z</cp:lastPrinted>
  <dcterms:created xsi:type="dcterms:W3CDTF">2020-12-07T04:45:01Z</dcterms:created>
  <dcterms:modified xsi:type="dcterms:W3CDTF">2026-04-28T04:16:47Z</dcterms:modified>
</cp:coreProperties>
</file>