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6"/>
  </p:notesMasterIdLst>
  <p:handoutMasterIdLst>
    <p:handoutMasterId r:id="rId7"/>
  </p:handoutMasterIdLst>
  <p:sldIdLst>
    <p:sldId id="289" r:id="rId2"/>
    <p:sldId id="287" r:id="rId3"/>
    <p:sldId id="277" r:id="rId4"/>
    <p:sldId id="288" r:id="rId5"/>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4" userDrawn="1">
          <p15:clr>
            <a:srgbClr val="A4A3A4"/>
          </p15:clr>
        </p15:guide>
        <p15:guide id="3" pos="6136" userDrawn="1">
          <p15:clr>
            <a:srgbClr val="A4A3A4"/>
          </p15:clr>
        </p15:guide>
        <p15:guide id="4" orient="horz" pos="572" userDrawn="1">
          <p15:clr>
            <a:srgbClr val="A4A3A4"/>
          </p15:clr>
        </p15:guide>
        <p15:guide id="5" orient="horz" pos="4292" userDrawn="1">
          <p15:clr>
            <a:srgbClr val="A4A3A4"/>
          </p15:clr>
        </p15:guide>
        <p15:guide id="6" pos="3120" userDrawn="1">
          <p15:clr>
            <a:srgbClr val="A4A3A4"/>
          </p15:clr>
        </p15:guide>
        <p15:guide id="7" orient="horz" pos="1525"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CC6600"/>
    <a:srgbClr val="FF9933"/>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87" d="100"/>
          <a:sy n="87" d="100"/>
        </p:scale>
        <p:origin x="1138" y="62"/>
      </p:cViewPr>
      <p:guideLst>
        <p:guide pos="104"/>
        <p:guide pos="6136"/>
        <p:guide orient="horz" pos="572"/>
        <p:guide orient="horz" pos="4292"/>
        <p:guide pos="3120"/>
        <p:guide orient="horz" pos="1525"/>
        <p:guide orient="horz" pos="216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財政調整基金残高</c:v>
          </c:tx>
          <c:spPr>
            <a:solidFill>
              <a:schemeClr val="accent1"/>
            </a:solidFill>
            <a:ln>
              <a:noFill/>
            </a:ln>
            <a:effectLst/>
          </c:spPr>
          <c:invertIfNegative val="0"/>
          <c:dLbls>
            <c:dLbl>
              <c:idx val="2"/>
              <c:layout>
                <c:manualLayout>
                  <c:x val="0"/>
                  <c:y val="3.72380348179108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26-4A44-9405-A7C2DE5D6F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'P1（収支過不足・基金残高）'!$D$6:$R$6</c:f>
              <c:numCache>
                <c:formatCode>#,##0_ </c:formatCode>
                <c:ptCount val="15"/>
                <c:pt idx="0">
                  <c:v>1675</c:v>
                </c:pt>
                <c:pt idx="1">
                  <c:v>947</c:v>
                </c:pt>
                <c:pt idx="2">
                  <c:v>73</c:v>
                </c:pt>
                <c:pt idx="3">
                  <c:v>-1605</c:v>
                </c:pt>
                <c:pt idx="4">
                  <c:v>-2540</c:v>
                </c:pt>
                <c:pt idx="5">
                  <c:v>-4350</c:v>
                </c:pt>
                <c:pt idx="6">
                  <c:v>-5782</c:v>
                </c:pt>
                <c:pt idx="7">
                  <c:v>-7282</c:v>
                </c:pt>
                <c:pt idx="8">
                  <c:v>-8791</c:v>
                </c:pt>
                <c:pt idx="9">
                  <c:v>-10429</c:v>
                </c:pt>
                <c:pt idx="10">
                  <c:v>-12086</c:v>
                </c:pt>
                <c:pt idx="11">
                  <c:v>-13979</c:v>
                </c:pt>
                <c:pt idx="12">
                  <c:v>-16126</c:v>
                </c:pt>
                <c:pt idx="13">
                  <c:v>-18516</c:v>
                </c:pt>
                <c:pt idx="14">
                  <c:v>-21150</c:v>
                </c:pt>
              </c:numCache>
            </c:numRef>
          </c:val>
          <c:extLst>
            <c:ext xmlns:c16="http://schemas.microsoft.com/office/drawing/2014/chart" uri="{C3380CC4-5D6E-409C-BE32-E72D297353CC}">
              <c16:uniqueId val="{00000000-C274-4DFB-B363-957244353088}"/>
            </c:ext>
          </c:extLst>
        </c:ser>
        <c:dLbls>
          <c:showLegendKey val="0"/>
          <c:showVal val="0"/>
          <c:showCatName val="0"/>
          <c:showSerName val="0"/>
          <c:showPercent val="0"/>
          <c:showBubbleSize val="0"/>
        </c:dLbls>
        <c:gapWidth val="31"/>
        <c:overlap val="-31"/>
        <c:axId val="997755744"/>
        <c:axId val="997754496"/>
      </c:barChart>
      <c:lineChart>
        <c:grouping val="standard"/>
        <c:varyColors val="0"/>
        <c:ser>
          <c:idx val="1"/>
          <c:order val="1"/>
          <c:tx>
            <c:v>収支過不足</c:v>
          </c:tx>
          <c:spPr>
            <a:ln w="28575" cap="rnd">
              <a:solidFill>
                <a:schemeClr val="accent2"/>
              </a:solidFill>
              <a:round/>
            </a:ln>
            <a:effectLst/>
          </c:spPr>
          <c:marker>
            <c:symbol val="none"/>
          </c:marker>
          <c:dLbls>
            <c:dLbl>
              <c:idx val="6"/>
              <c:layout>
                <c:manualLayout>
                  <c:x val="-8.5714522624102379E-3"/>
                  <c:y val="-2.74582381509518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74-4DFB-B363-957244353088}"/>
                </c:ext>
              </c:extLst>
            </c:dLbl>
            <c:dLbl>
              <c:idx val="7"/>
              <c:layout>
                <c:manualLayout>
                  <c:x val="0"/>
                  <c:y val="-2.5496935425883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74-4DFB-B363-957244353088}"/>
                </c:ext>
              </c:extLst>
            </c:dLbl>
            <c:dLbl>
              <c:idx val="9"/>
              <c:layout>
                <c:manualLayout>
                  <c:x val="0"/>
                  <c:y val="-2.3535632700815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74-4DFB-B363-957244353088}"/>
                </c:ext>
              </c:extLst>
            </c:dLbl>
            <c:numFmt formatCode="#,##0;&quot;▲ &quot;#,##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'P1（収支過不足・基金残高）'!$D$5:$R$5</c:f>
              <c:strCache>
                <c:ptCount val="15"/>
                <c:pt idx="0">
                  <c:v>R6</c:v>
                </c:pt>
                <c:pt idx="1">
                  <c:v>R7</c:v>
                </c:pt>
                <c:pt idx="2">
                  <c:v>R8</c:v>
                </c:pt>
                <c:pt idx="3">
                  <c:v>R9</c:v>
                </c:pt>
                <c:pt idx="4">
                  <c:v>R10</c:v>
                </c:pt>
                <c:pt idx="5">
                  <c:v>R11</c:v>
                </c:pt>
                <c:pt idx="6">
                  <c:v>R12</c:v>
                </c:pt>
                <c:pt idx="7">
                  <c:v>R13</c:v>
                </c:pt>
                <c:pt idx="8">
                  <c:v>R14</c:v>
                </c:pt>
                <c:pt idx="9">
                  <c:v>R15</c:v>
                </c:pt>
                <c:pt idx="10">
                  <c:v>R16</c:v>
                </c:pt>
                <c:pt idx="11">
                  <c:v>R17</c:v>
                </c:pt>
                <c:pt idx="12">
                  <c:v>R18</c:v>
                </c:pt>
                <c:pt idx="13">
                  <c:v>R19</c:v>
                </c:pt>
                <c:pt idx="14">
                  <c:v>R20</c:v>
                </c:pt>
              </c:strCache>
            </c:strRef>
          </c:cat>
          <c:val>
            <c:numRef>
              <c:f>'P1（収支過不足・基金残高）'!$D$7:$R$7</c:f>
              <c:numCache>
                <c:formatCode>#,##0_ </c:formatCode>
                <c:ptCount val="15"/>
                <c:pt idx="0">
                  <c:v>-247</c:v>
                </c:pt>
                <c:pt idx="1">
                  <c:v>-728</c:v>
                </c:pt>
                <c:pt idx="2">
                  <c:v>-874</c:v>
                </c:pt>
                <c:pt idx="3">
                  <c:v>-1678</c:v>
                </c:pt>
                <c:pt idx="4">
                  <c:v>-935</c:v>
                </c:pt>
                <c:pt idx="5">
                  <c:v>-1810</c:v>
                </c:pt>
                <c:pt idx="6">
                  <c:v>-1432</c:v>
                </c:pt>
                <c:pt idx="7">
                  <c:v>-1500</c:v>
                </c:pt>
                <c:pt idx="8">
                  <c:v>-1509</c:v>
                </c:pt>
                <c:pt idx="9">
                  <c:v>-1638</c:v>
                </c:pt>
                <c:pt idx="10">
                  <c:v>-1657</c:v>
                </c:pt>
                <c:pt idx="11">
                  <c:v>-1893</c:v>
                </c:pt>
                <c:pt idx="12">
                  <c:v>-2147</c:v>
                </c:pt>
                <c:pt idx="13">
                  <c:v>-2390</c:v>
                </c:pt>
                <c:pt idx="14">
                  <c:v>-2634</c:v>
                </c:pt>
              </c:numCache>
            </c:numRef>
          </c:val>
          <c:smooth val="0"/>
          <c:extLst>
            <c:ext xmlns:c16="http://schemas.microsoft.com/office/drawing/2014/chart" uri="{C3380CC4-5D6E-409C-BE32-E72D297353CC}">
              <c16:uniqueId val="{00000001-C274-4DFB-B363-957244353088}"/>
            </c:ext>
          </c:extLst>
        </c:ser>
        <c:dLbls>
          <c:showLegendKey val="0"/>
          <c:showVal val="0"/>
          <c:showCatName val="0"/>
          <c:showSerName val="0"/>
          <c:showPercent val="0"/>
          <c:showBubbleSize val="0"/>
        </c:dLbls>
        <c:marker val="1"/>
        <c:smooth val="0"/>
        <c:axId val="997756576"/>
        <c:axId val="997755328"/>
      </c:lineChart>
      <c:catAx>
        <c:axId val="9977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97754496"/>
        <c:crosses val="autoZero"/>
        <c:auto val="1"/>
        <c:lblAlgn val="ctr"/>
        <c:lblOffset val="100"/>
        <c:noMultiLvlLbl val="0"/>
      </c:catAx>
      <c:valAx>
        <c:axId val="997754496"/>
        <c:scaling>
          <c:orientation val="minMax"/>
          <c:max val="2000"/>
          <c:min val="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ja-JP"/>
          </a:p>
        </c:txPr>
        <c:crossAx val="997755744"/>
        <c:crosses val="autoZero"/>
        <c:crossBetween val="between"/>
        <c:majorUnit val="500"/>
      </c:valAx>
      <c:valAx>
        <c:axId val="997755328"/>
        <c:scaling>
          <c:orientation val="minMax"/>
        </c:scaling>
        <c:delete val="0"/>
        <c:axPos val="r"/>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noFill/>
                <a:latin typeface="+mn-lt"/>
                <a:ea typeface="+mn-ea"/>
                <a:cs typeface="+mn-cs"/>
              </a:defRPr>
            </a:pPr>
            <a:endParaRPr lang="ja-JP"/>
          </a:p>
        </c:txPr>
        <c:crossAx val="997756576"/>
        <c:crosses val="max"/>
        <c:crossBetween val="between"/>
        <c:majorUnit val="200"/>
      </c:valAx>
      <c:catAx>
        <c:axId val="997756576"/>
        <c:scaling>
          <c:orientation val="minMax"/>
        </c:scaling>
        <c:delete val="1"/>
        <c:axPos val="b"/>
        <c:numFmt formatCode="General" sourceLinked="1"/>
        <c:majorTickMark val="out"/>
        <c:minorTickMark val="none"/>
        <c:tickLblPos val="nextTo"/>
        <c:crossAx val="9977553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019" y="1"/>
            <a:ext cx="2880308" cy="490569"/>
          </a:xfrm>
          <a:prstGeom prst="rect">
            <a:avLst/>
          </a:prstGeom>
        </p:spPr>
        <p:txBody>
          <a:bodyPr vert="horz" lIns="89668" tIns="44835" rIns="89668" bIns="44835" rtlCol="0"/>
          <a:lstStyle>
            <a:lvl1pPr algn="r">
              <a:defRPr sz="1200"/>
            </a:lvl1pPr>
          </a:lstStyle>
          <a:p>
            <a:fld id="{6E3A60CE-7E8D-4390-9820-C09E755C9BD4}" type="datetimeFigureOut">
              <a:rPr kumimoji="1" lang="ja-JP" altLang="en-US" smtClean="0"/>
              <a:t>2025/4/4</a:t>
            </a:fld>
            <a:endParaRPr kumimoji="1" lang="ja-JP" altLang="en-US"/>
          </a:p>
        </p:txBody>
      </p:sp>
      <p:sp>
        <p:nvSpPr>
          <p:cNvPr id="4" name="フッター プレースホルダー 3"/>
          <p:cNvSpPr>
            <a:spLocks noGrp="1"/>
          </p:cNvSpPr>
          <p:nvPr>
            <p:ph type="ftr" sz="quarter" idx="2"/>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019" y="9286846"/>
            <a:ext cx="2880308" cy="490568"/>
          </a:xfrm>
          <a:prstGeom prst="rect">
            <a:avLst/>
          </a:prstGeom>
        </p:spPr>
        <p:txBody>
          <a:bodyPr vert="horz" lIns="89668" tIns="44835" rIns="89668" bIns="44835"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8" tIns="44835" rIns="89668" bIns="4483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1"/>
            <a:ext cx="2880308" cy="490569"/>
          </a:xfrm>
          <a:prstGeom prst="rect">
            <a:avLst/>
          </a:prstGeom>
        </p:spPr>
        <p:txBody>
          <a:bodyPr vert="horz" lIns="89668" tIns="44835" rIns="89668" bIns="44835" rtlCol="0"/>
          <a:lstStyle>
            <a:lvl1pPr algn="r">
              <a:defRPr sz="1200"/>
            </a:lvl1pPr>
          </a:lstStyle>
          <a:p>
            <a:fld id="{6A22FB6E-5550-4A84-95FC-6C5FC37CCEBE}" type="datetimeFigureOut">
              <a:rPr kumimoji="1" lang="ja-JP" altLang="en-US" smtClean="0"/>
              <a:t>2025/4/4</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68" tIns="44835" rIns="89668" bIns="44835"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8" tIns="44835" rIns="89668" bIns="448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8" tIns="44835" rIns="89668" bIns="4483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8" cy="490568"/>
          </a:xfrm>
          <a:prstGeom prst="rect">
            <a:avLst/>
          </a:prstGeom>
        </p:spPr>
        <p:txBody>
          <a:bodyPr vert="horz" lIns="89668" tIns="44835" rIns="89668" bIns="44835"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2025/4/4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2025/4/4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2025/4/4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2025/4/4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2025/4/4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779975"/>
            <a:ext cx="9906000" cy="876300"/>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018" y="2925737"/>
            <a:ext cx="9901982" cy="584775"/>
          </a:xfrm>
          <a:prstGeom prst="rect">
            <a:avLst/>
          </a:prstGeom>
          <a:noFill/>
        </p:spPr>
        <p:txBody>
          <a:bodyPr wrap="square" rtlCol="0">
            <a:spAutoFit/>
          </a:bodyPr>
          <a:lstStyle/>
          <a:p>
            <a:pPr algn="ctr"/>
            <a:r>
              <a:rPr kumimoji="1" lang="ja-JP" altLang="en-US" sz="32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泉南市の中長期財政シミュレーション</a:t>
            </a:r>
          </a:p>
        </p:txBody>
      </p:sp>
      <p:sp>
        <p:nvSpPr>
          <p:cNvPr id="3" name="テキスト ボックス 2">
            <a:extLst>
              <a:ext uri="{FF2B5EF4-FFF2-40B4-BE49-F238E27FC236}">
                <a16:creationId xmlns:a16="http://schemas.microsoft.com/office/drawing/2014/main" id="{1B3E0C6E-3377-4EFA-B094-CF8A5754DA30}"/>
              </a:ext>
            </a:extLst>
          </p:cNvPr>
          <p:cNvSpPr txBox="1"/>
          <p:nvPr/>
        </p:nvSpPr>
        <p:spPr>
          <a:xfrm>
            <a:off x="1509380" y="4355943"/>
            <a:ext cx="7141639" cy="1569660"/>
          </a:xfrm>
          <a:prstGeom prst="rect">
            <a:avLst/>
          </a:prstGeom>
          <a:noFill/>
        </p:spPr>
        <p:txBody>
          <a:bodyPr wrap="square" rtlCol="0">
            <a:spAutoFit/>
          </a:bodyPr>
          <a:lstStyle/>
          <a:p>
            <a:pPr marL="285750" indent="-285750">
              <a:buFont typeface="Wingdings" panose="05000000000000000000" pitchFamily="2" charset="2"/>
              <a:buChar char="l"/>
            </a:pP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本シミュレーション</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で</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は</a:t>
            </a: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令和５年度決算をベースに</a:t>
            </a:r>
            <a:r>
              <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15</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年間</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を実施</a:t>
            </a:r>
            <a:endParaRPr lang="en-US"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a:p>
            <a:pPr marL="285750" indent="-285750">
              <a:buFont typeface="Wingdings" panose="05000000000000000000" pitchFamily="2" charset="2"/>
              <a:buChar char="l"/>
            </a:pPr>
            <a:r>
              <a:rPr lang="ja-JP" altLang="en-US" sz="1600" kern="100" dirty="0">
                <a:latin typeface="BIZ UDPゴシック" panose="020B0400000000000000" pitchFamily="50" charset="-128"/>
                <a:ea typeface="BIZ UDPゴシック" panose="020B0400000000000000" pitchFamily="50" charset="-128"/>
                <a:cs typeface="Courier New" panose="02070309020205020404" pitchFamily="49" charset="0"/>
              </a:rPr>
              <a:t>推計</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にあたっては、</a:t>
            </a:r>
            <a:r>
              <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国立社会保障・人口問題研究所</a:t>
            </a: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の人口推計や「中長期の経済財政に関する試算」（内閣府）で示された経済成長率など現時点で見込むことができる条件を前提に推計</a:t>
            </a:r>
          </a:p>
          <a:p>
            <a:pPr marL="285750" indent="-285750">
              <a:buFont typeface="Wingdings" panose="05000000000000000000" pitchFamily="2" charset="2"/>
              <a:buChar char="l"/>
            </a:pPr>
            <a:r>
              <a:rPr lang="ja-JP" altLang="en-US"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rPr>
              <a:t>なお、本推計は不確定要素を多く含んでおり、将来に向かって相当の幅をもってみていただく必要がある</a:t>
            </a:r>
            <a:endParaRPr lang="ja-JP" altLang="ja-JP" sz="1600" kern="100" dirty="0">
              <a:effectLst/>
              <a:latin typeface="BIZ UDPゴシック" panose="020B0400000000000000" pitchFamily="50" charset="-128"/>
              <a:ea typeface="BIZ UDP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57719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１．収支と基金残高の見通し</a:t>
            </a:r>
          </a:p>
        </p:txBody>
      </p:sp>
      <p:sp>
        <p:nvSpPr>
          <p:cNvPr id="34" name="スライド番号プレースホルダー 2">
            <a:extLst>
              <a:ext uri="{FF2B5EF4-FFF2-40B4-BE49-F238E27FC236}">
                <a16:creationId xmlns:a16="http://schemas.microsoft.com/office/drawing/2014/main" id="{381A82F7-2481-41C2-9526-2AF765A7A3A6}"/>
              </a:ext>
            </a:extLst>
          </p:cNvPr>
          <p:cNvSpPr>
            <a:spLocks noGrp="1"/>
          </p:cNvSpPr>
          <p:nvPr>
            <p:ph type="sldNum" sz="quarter" idx="12"/>
          </p:nvPr>
        </p:nvSpPr>
        <p:spPr>
          <a:xfrm>
            <a:off x="9427334" y="6498903"/>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8114B3FF-1435-4E05-9566-0164EB8850CC}"/>
              </a:ext>
            </a:extLst>
          </p:cNvPr>
          <p:cNvSpPr txBox="1"/>
          <p:nvPr/>
        </p:nvSpPr>
        <p:spPr>
          <a:xfrm>
            <a:off x="8409107" y="868417"/>
            <a:ext cx="1018227" cy="246221"/>
          </a:xfrm>
          <a:prstGeom prst="rect">
            <a:avLst/>
          </a:prstGeom>
          <a:noFill/>
        </p:spPr>
        <p:txBody>
          <a:bodyPr wrap="none" rtlCol="0">
            <a:spAutoFit/>
          </a:bodyPr>
          <a:lstStyle/>
          <a:p>
            <a:r>
              <a:rPr kumimoji="1" lang="ja-JP" altLang="en-US" sz="1000" dirty="0">
                <a:latin typeface="BIZ UDPゴシック" panose="020B0400000000000000" pitchFamily="50" charset="-128"/>
                <a:ea typeface="BIZ UDPゴシック" panose="020B0400000000000000" pitchFamily="50" charset="-128"/>
              </a:rPr>
              <a:t>（単位：百万円）</a:t>
            </a:r>
          </a:p>
        </p:txBody>
      </p:sp>
      <p:graphicFrame>
        <p:nvGraphicFramePr>
          <p:cNvPr id="8" name="グラフ 7">
            <a:extLst>
              <a:ext uri="{FF2B5EF4-FFF2-40B4-BE49-F238E27FC236}">
                <a16:creationId xmlns:a16="http://schemas.microsoft.com/office/drawing/2014/main" id="{00200664-5B1D-420D-844C-C2962C94C752}"/>
              </a:ext>
            </a:extLst>
          </p:cNvPr>
          <p:cNvGraphicFramePr>
            <a:graphicFrameLocks/>
          </p:cNvGraphicFramePr>
          <p:nvPr>
            <p:extLst>
              <p:ext uri="{D42A27DB-BD31-4B8C-83A1-F6EECF244321}">
                <p14:modId xmlns:p14="http://schemas.microsoft.com/office/powerpoint/2010/main" val="320564858"/>
              </p:ext>
            </p:extLst>
          </p:nvPr>
        </p:nvGraphicFramePr>
        <p:xfrm>
          <a:off x="-162002" y="312960"/>
          <a:ext cx="10371638" cy="6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505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5038559"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２．シミュレーション結果の詳細</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スライド番号プレースホルダー 2">
            <a:extLst>
              <a:ext uri="{FF2B5EF4-FFF2-40B4-BE49-F238E27FC236}">
                <a16:creationId xmlns:a16="http://schemas.microsoft.com/office/drawing/2014/main" id="{8375D218-D9B2-435E-8C23-6CC5CE7920A3}"/>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DA1040-A7A1-48E9-ADA6-3F6940FAD6E8}"/>
              </a:ext>
            </a:extLst>
          </p:cNvPr>
          <p:cNvSpPr txBox="1"/>
          <p:nvPr/>
        </p:nvSpPr>
        <p:spPr>
          <a:xfrm>
            <a:off x="171399" y="6305691"/>
            <a:ext cx="5319085"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歳入の「繰入金」欄について、令和６年度以降は財政調整基金からの繰入れは含んでいない</a:t>
            </a:r>
          </a:p>
        </p:txBody>
      </p:sp>
      <p:graphicFrame>
        <p:nvGraphicFramePr>
          <p:cNvPr id="3" name="オブジェクト 2">
            <a:extLst>
              <a:ext uri="{FF2B5EF4-FFF2-40B4-BE49-F238E27FC236}">
                <a16:creationId xmlns:a16="http://schemas.microsoft.com/office/drawing/2014/main" id="{6469C990-C350-4D7B-8698-474571F654D7}"/>
              </a:ext>
            </a:extLst>
          </p:cNvPr>
          <p:cNvGraphicFramePr>
            <a:graphicFrameLocks noChangeAspect="1"/>
          </p:cNvGraphicFramePr>
          <p:nvPr>
            <p:extLst>
              <p:ext uri="{D42A27DB-BD31-4B8C-83A1-F6EECF244321}">
                <p14:modId xmlns:p14="http://schemas.microsoft.com/office/powerpoint/2010/main" val="2356865012"/>
              </p:ext>
            </p:extLst>
          </p:nvPr>
        </p:nvGraphicFramePr>
        <p:xfrm>
          <a:off x="193072" y="1112808"/>
          <a:ext cx="9515930" cy="4908430"/>
        </p:xfrm>
        <a:graphic>
          <a:graphicData uri="http://schemas.openxmlformats.org/presentationml/2006/ole">
            <mc:AlternateContent xmlns:mc="http://schemas.openxmlformats.org/markup-compatibility/2006">
              <mc:Choice xmlns:v="urn:schemas-microsoft-com:vml" Requires="v">
                <p:oleObj spid="_x0000_s1032" name="Worksheet" r:id="rId3" imgW="12966648" imgH="6476861" progId="Excel.Sheet.12">
                  <p:embed/>
                </p:oleObj>
              </mc:Choice>
              <mc:Fallback>
                <p:oleObj name="Worksheet" r:id="rId3" imgW="12966648" imgH="6476861" progId="Excel.Sheet.12">
                  <p:embed/>
                  <p:pic>
                    <p:nvPicPr>
                      <p:cNvPr id="0" name=""/>
                      <p:cNvPicPr/>
                      <p:nvPr/>
                    </p:nvPicPr>
                    <p:blipFill>
                      <a:blip r:embed="rId4"/>
                      <a:stretch>
                        <a:fillRect/>
                      </a:stretch>
                    </p:blipFill>
                    <p:spPr>
                      <a:xfrm>
                        <a:off x="193072" y="1112808"/>
                        <a:ext cx="9515930" cy="4908430"/>
                      </a:xfrm>
                      <a:prstGeom prst="rect">
                        <a:avLst/>
                      </a:prstGeom>
                    </p:spPr>
                  </p:pic>
                </p:oleObj>
              </mc:Fallback>
            </mc:AlternateContent>
          </a:graphicData>
        </a:graphic>
      </p:graphicFrame>
    </p:spTree>
    <p:extLst>
      <p:ext uri="{BB962C8B-B14F-4D97-AF65-F5344CB8AC3E}">
        <p14:creationId xmlns:p14="http://schemas.microsoft.com/office/powerpoint/2010/main" val="316875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2090637"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３．推計方法</a:t>
            </a:r>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2089865042"/>
              </p:ext>
            </p:extLst>
          </p:nvPr>
        </p:nvGraphicFramePr>
        <p:xfrm>
          <a:off x="130118" y="1351721"/>
          <a:ext cx="4380923" cy="4723077"/>
        </p:xfrm>
        <a:graphic>
          <a:graphicData uri="http://schemas.openxmlformats.org/drawingml/2006/table">
            <a:tbl>
              <a:tblPr>
                <a:tableStyleId>{5940675A-B579-460E-94D1-54222C63F5DA}</a:tableStyleId>
              </a:tblPr>
              <a:tblGrid>
                <a:gridCol w="345556">
                  <a:extLst>
                    <a:ext uri="{9D8B030D-6E8A-4147-A177-3AD203B41FA5}">
                      <a16:colId xmlns:a16="http://schemas.microsoft.com/office/drawing/2014/main" val="3356660803"/>
                    </a:ext>
                  </a:extLst>
                </a:gridCol>
                <a:gridCol w="1813493">
                  <a:extLst>
                    <a:ext uri="{9D8B030D-6E8A-4147-A177-3AD203B41FA5}">
                      <a16:colId xmlns:a16="http://schemas.microsoft.com/office/drawing/2014/main" val="2163183408"/>
                    </a:ext>
                  </a:extLst>
                </a:gridCol>
                <a:gridCol w="2221874">
                  <a:extLst>
                    <a:ext uri="{9D8B030D-6E8A-4147-A177-3AD203B41FA5}">
                      <a16:colId xmlns:a16="http://schemas.microsoft.com/office/drawing/2014/main" val="2898818577"/>
                    </a:ext>
                  </a:extLst>
                </a:gridCol>
              </a:tblGrid>
              <a:tr h="312470">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611445">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市税</a:t>
                      </a: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人口・経済成長率と連動</a:t>
                      </a:r>
                    </a:p>
                  </a:txBody>
                  <a:tcPr anchor="ctr"/>
                </a:tc>
                <a:extLst>
                  <a:ext uri="{0D108BD9-81ED-4DB2-BD59-A6C34878D82A}">
                    <a16:rowId xmlns:a16="http://schemas.microsoft.com/office/drawing/2014/main" val="1816219830"/>
                  </a:ext>
                </a:extLst>
              </a:tr>
              <a:tr h="65117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直近の実績に各年度の扶助費の増加分を加算</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658329">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629705">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地方債</a:t>
                      </a: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119573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直近の実績を据え置き</a:t>
                      </a:r>
                      <a:endParaRPr kumimoji="1" lang="en-US" altLang="ja-JP" sz="1200" b="0" dirty="0">
                        <a:latin typeface="BIZ UDPゴシック" panose="020B0400000000000000" pitchFamily="50" charset="-128"/>
                        <a:ea typeface="BIZ UDPゴシック" panose="020B0400000000000000" pitchFamily="50" charset="-128"/>
                      </a:endParaRPr>
                    </a:p>
                    <a:p>
                      <a:r>
                        <a:rPr kumimoji="1" lang="en-US" altLang="ja-JP" sz="10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地方消費税交付金、法人事業税交　</a:t>
                      </a:r>
                      <a:endParaRPr kumimoji="1" lang="en-US" altLang="ja-JP" sz="10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u="none" dirty="0">
                          <a:solidFill>
                            <a:schemeClr val="tx1"/>
                          </a:solidFill>
                          <a:latin typeface="BIZ UDPゴシック" panose="020B0400000000000000" pitchFamily="50" charset="-128"/>
                          <a:ea typeface="BIZ UDPゴシック" panose="020B0400000000000000" pitchFamily="50" charset="-128"/>
                        </a:rPr>
                        <a:t>　 付金のみ経済成長率と連動</a:t>
                      </a:r>
                    </a:p>
                  </a:txBody>
                  <a:tcPr anchor="ctr"/>
                </a:tc>
                <a:extLst>
                  <a:ext uri="{0D108BD9-81ED-4DB2-BD59-A6C34878D82A}">
                    <a16:rowId xmlns:a16="http://schemas.microsoft.com/office/drawing/2014/main" val="2649666177"/>
                  </a:ext>
                </a:extLst>
              </a:tr>
              <a:tr h="664220">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繰入金</a:t>
                      </a:r>
                    </a:p>
                  </a:txBody>
                  <a:tcPr anchor="ctr"/>
                </a:tc>
                <a:tc>
                  <a:txBody>
                    <a:bodyPr/>
                    <a:lstStyle/>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特目基金からの繰入金を</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見込む</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見込まない</a:t>
                      </a:r>
                      <a:endParaRPr kumimoji="1" lang="en-US" altLang="ja-JP" sz="105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100618218"/>
                  </a:ext>
                </a:extLst>
              </a:tr>
            </a:tbl>
          </a:graphicData>
        </a:graphic>
      </p:graphicFrame>
      <p:graphicFrame>
        <p:nvGraphicFramePr>
          <p:cNvPr id="17"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2459813972"/>
              </p:ext>
            </p:extLst>
          </p:nvPr>
        </p:nvGraphicFramePr>
        <p:xfrm>
          <a:off x="4577806" y="1351722"/>
          <a:ext cx="5198076" cy="4723076"/>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053608">
                  <a:extLst>
                    <a:ext uri="{9D8B030D-6E8A-4147-A177-3AD203B41FA5}">
                      <a16:colId xmlns:a16="http://schemas.microsoft.com/office/drawing/2014/main" val="2163183408"/>
                    </a:ext>
                  </a:extLst>
                </a:gridCol>
                <a:gridCol w="3739979">
                  <a:extLst>
                    <a:ext uri="{9D8B030D-6E8A-4147-A177-3AD203B41FA5}">
                      <a16:colId xmlns:a16="http://schemas.microsoft.com/office/drawing/2014/main" val="2898818577"/>
                    </a:ext>
                  </a:extLst>
                </a:gridCol>
              </a:tblGrid>
              <a:tr h="376703">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29762">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直近の実績に物価上昇の影響を反映</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279605222"/>
                  </a:ext>
                </a:extLst>
              </a:tr>
              <a:tr h="376703">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直近の実績の伸びを反映</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816219830"/>
                  </a:ext>
                </a:extLst>
              </a:tr>
              <a:tr h="64427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直近の実績の伸び、物価上昇の影響を反映</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90059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次のいずれかによる</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直近の実績に物価上昇率を乗じた額をベースとし、</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大規模事業を個別に積み上げる</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　　団体の計画値を用いる</a:t>
                      </a:r>
                      <a:endParaRPr kumimoji="1" lang="ja-JP" altLang="en-US"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214000780"/>
                  </a:ext>
                </a:extLst>
              </a:tr>
              <a:tr h="62783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既発分は市による推計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新発分は歳入の地方債と連動</a:t>
                      </a:r>
                    </a:p>
                  </a:txBody>
                  <a:tcPr anchor="ctr"/>
                </a:tc>
                <a:extLst>
                  <a:ext uri="{0D108BD9-81ED-4DB2-BD59-A6C34878D82A}">
                    <a16:rowId xmlns:a16="http://schemas.microsoft.com/office/drawing/2014/main" val="377315266"/>
                  </a:ext>
                </a:extLst>
              </a:tr>
              <a:tr h="126719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a:latin typeface="BIZ UDPゴシック" panose="020B0400000000000000" pitchFamily="50" charset="-128"/>
                          <a:ea typeface="BIZ UDPゴシック" panose="020B0400000000000000" pitchFamily="50" charset="-128"/>
                        </a:rPr>
                        <a:t>国保特会と後期高齢特会は人口と連動</a:t>
                      </a:r>
                      <a:endParaRPr kumimoji="1" lang="en-US" altLang="ja-JP" sz="12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a:latin typeface="BIZ UDPゴシック" panose="020B0400000000000000" pitchFamily="50" charset="-128"/>
                          <a:ea typeface="BIZ UDPゴシック" panose="020B0400000000000000" pitchFamily="50" charset="-128"/>
                        </a:rPr>
                        <a:t>公営企業は直近の実績を据え置き</a:t>
                      </a:r>
                      <a:endParaRPr kumimoji="1" lang="en-US" altLang="ja-JP" sz="1200" b="0" spc="-15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6" name="スライド番号プレースホルダー 2">
            <a:extLst>
              <a:ext uri="{FF2B5EF4-FFF2-40B4-BE49-F238E27FC236}">
                <a16:creationId xmlns:a16="http://schemas.microsoft.com/office/drawing/2014/main" id="{6B960A5B-16D9-47B6-BE98-036A9295DBED}"/>
              </a:ext>
            </a:extLst>
          </p:cNvPr>
          <p:cNvSpPr>
            <a:spLocks noGrp="1"/>
          </p:cNvSpPr>
          <p:nvPr>
            <p:ph type="sldNum" sz="quarter" idx="12"/>
          </p:nvPr>
        </p:nvSpPr>
        <p:spPr>
          <a:xfrm>
            <a:off x="9427334" y="6551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197294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22071</TotalTime>
  <Words>363</Words>
  <Application>Microsoft Office PowerPoint</Application>
  <PresentationFormat>A4 210 x 297 mm</PresentationFormat>
  <Paragraphs>57</Paragraphs>
  <Slides>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2" baseType="lpstr">
      <vt:lpstr>BIZ UDPゴシック</vt:lpstr>
      <vt:lpstr>游ゴシック</vt:lpstr>
      <vt:lpstr>Arial</vt:lpstr>
      <vt:lpstr>Calibri</vt:lpstr>
      <vt:lpstr>Calibri Light</vt:lpstr>
      <vt:lpstr>Wingdings</vt:lpstr>
      <vt:lpstr>Office テーマ</vt:lpstr>
      <vt:lpstr>Worksheet</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豊能町,大阪府</dc:creator>
  <cp:lastModifiedBy>児玉　奈美江</cp:lastModifiedBy>
  <cp:revision>943</cp:revision>
  <cp:lastPrinted>2025-04-04T01:05:21Z</cp:lastPrinted>
  <dcterms:created xsi:type="dcterms:W3CDTF">2020-12-07T04:45:01Z</dcterms:created>
  <dcterms:modified xsi:type="dcterms:W3CDTF">2025-04-04T01:05:56Z</dcterms:modified>
</cp:coreProperties>
</file>