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7"/>
  </p:notesMasterIdLst>
  <p:handoutMasterIdLst>
    <p:handoutMasterId r:id="rId8"/>
  </p:handoutMasterIdLst>
  <p:sldIdLst>
    <p:sldId id="269" r:id="rId2"/>
    <p:sldId id="294" r:id="rId3"/>
    <p:sldId id="295" r:id="rId4"/>
    <p:sldId id="297" r:id="rId5"/>
    <p:sldId id="288" r:id="rId6"/>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2026/4/30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門真市の中長期財政シミュレーション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AF047EC8-65CA-4E4A-AF76-0178DDDD2777}"/>
              </a:ext>
            </a:extLst>
          </p:cNvPr>
          <p:cNvPicPr>
            <a:picLocks noChangeAspect="1"/>
          </p:cNvPicPr>
          <p:nvPr/>
        </p:nvPicPr>
        <p:blipFill>
          <a:blip r:embed="rId2"/>
          <a:stretch>
            <a:fillRect/>
          </a:stretch>
        </p:blipFill>
        <p:spPr>
          <a:xfrm>
            <a:off x="331831" y="1194180"/>
            <a:ext cx="9242337" cy="5458675"/>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997F3212-5E12-4752-BC65-72B45A89E74D}"/>
              </a:ext>
            </a:extLst>
          </p:cNvPr>
          <p:cNvPicPr>
            <a:picLocks noChangeAspect="1"/>
          </p:cNvPicPr>
          <p:nvPr/>
        </p:nvPicPr>
        <p:blipFill>
          <a:blip r:embed="rId2"/>
          <a:stretch>
            <a:fillRect/>
          </a:stretch>
        </p:blipFill>
        <p:spPr>
          <a:xfrm>
            <a:off x="167412" y="1069676"/>
            <a:ext cx="9613859" cy="5304674"/>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EA3B27E-9FF3-40C2-A929-EB9E41F871DE}"/>
              </a:ext>
            </a:extLst>
          </p:cNvPr>
          <p:cNvPicPr>
            <a:picLocks noChangeAspect="1"/>
          </p:cNvPicPr>
          <p:nvPr/>
        </p:nvPicPr>
        <p:blipFill>
          <a:blip r:embed="rId2"/>
          <a:stretch>
            <a:fillRect/>
          </a:stretch>
        </p:blipFill>
        <p:spPr>
          <a:xfrm>
            <a:off x="3117617" y="5635360"/>
            <a:ext cx="3733800" cy="819150"/>
          </a:xfrm>
          <a:prstGeom prst="rect">
            <a:avLst/>
          </a:prstGeom>
        </p:spPr>
      </p:pic>
      <p:sp>
        <p:nvSpPr>
          <p:cNvPr id="4" name="スライド番号プレースホルダー 3">
            <a:extLst>
              <a:ext uri="{FF2B5EF4-FFF2-40B4-BE49-F238E27FC236}">
                <a16:creationId xmlns:a16="http://schemas.microsoft.com/office/drawing/2014/main" id="{982D4216-4BEA-419B-80C4-ACBFB97DE465}"/>
              </a:ext>
            </a:extLst>
          </p:cNvPr>
          <p:cNvSpPr>
            <a:spLocks noGrp="1"/>
          </p:cNvSpPr>
          <p:nvPr>
            <p:ph type="sldNum" sz="quarter" idx="12"/>
          </p:nvPr>
        </p:nvSpPr>
        <p:spPr>
          <a:xfrm>
            <a:off x="7677150" y="6508380"/>
            <a:ext cx="2228850" cy="365125"/>
          </a:xfrm>
        </p:spPr>
        <p:txBody>
          <a:bodyPr/>
          <a:lstStyle/>
          <a:p>
            <a:r>
              <a:rPr kumimoji="1" lang="ja-JP" altLang="en-US" dirty="0">
                <a:latin typeface="BIZ UDPゴシック" panose="020B0400000000000000" pitchFamily="50" charset="-128"/>
                <a:ea typeface="BIZ UDPゴシック" panose="020B0400000000000000" pitchFamily="50" charset="-128"/>
              </a:rPr>
              <a:t>３</a:t>
            </a:r>
          </a:p>
        </p:txBody>
      </p:sp>
      <p:sp>
        <p:nvSpPr>
          <p:cNvPr id="5" name="正方形/長方形 4">
            <a:extLst>
              <a:ext uri="{FF2B5EF4-FFF2-40B4-BE49-F238E27FC236}">
                <a16:creationId xmlns:a16="http://schemas.microsoft.com/office/drawing/2014/main" id="{1B686212-B84C-4D9B-8C59-0340DEB3AB72}"/>
              </a:ext>
            </a:extLst>
          </p:cNvPr>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D032FF20-067C-4E8D-99E3-F99D42629077}"/>
              </a:ext>
            </a:extLst>
          </p:cNvPr>
          <p:cNvSpPr txBox="1"/>
          <p:nvPr/>
        </p:nvSpPr>
        <p:spPr>
          <a:xfrm>
            <a:off x="103078" y="51193"/>
            <a:ext cx="9802922" cy="523220"/>
          </a:xfrm>
          <a:prstGeom prst="rect">
            <a:avLst/>
          </a:prstGeom>
          <a:noFill/>
        </p:spPr>
        <p:txBody>
          <a:bodyPr wrap="squar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．基金残高と累積赤字額</a:t>
            </a:r>
          </a:p>
        </p:txBody>
      </p:sp>
      <p:sp>
        <p:nvSpPr>
          <p:cNvPr id="9" name="テキスト ボックス 8">
            <a:extLst>
              <a:ext uri="{FF2B5EF4-FFF2-40B4-BE49-F238E27FC236}">
                <a16:creationId xmlns:a16="http://schemas.microsoft.com/office/drawing/2014/main" id="{340625EB-718B-4CD1-AAAB-81052D4C5460}"/>
              </a:ext>
            </a:extLst>
          </p:cNvPr>
          <p:cNvSpPr txBox="1"/>
          <p:nvPr/>
        </p:nvSpPr>
        <p:spPr>
          <a:xfrm>
            <a:off x="7528642" y="129111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7" name="正方形/長方形 6">
            <a:extLst>
              <a:ext uri="{FF2B5EF4-FFF2-40B4-BE49-F238E27FC236}">
                <a16:creationId xmlns:a16="http://schemas.microsoft.com/office/drawing/2014/main" id="{F51178DC-5F7C-4ADB-8421-FDB549CA7718}"/>
              </a:ext>
            </a:extLst>
          </p:cNvPr>
          <p:cNvSpPr/>
          <p:nvPr/>
        </p:nvSpPr>
        <p:spPr>
          <a:xfrm>
            <a:off x="6056102" y="5643478"/>
            <a:ext cx="795315" cy="81550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4A9CB764-A1F0-46EC-8083-B7D878B2D571}"/>
              </a:ext>
            </a:extLst>
          </p:cNvPr>
          <p:cNvSpPr txBox="1"/>
          <p:nvPr/>
        </p:nvSpPr>
        <p:spPr>
          <a:xfrm>
            <a:off x="3117617" y="6508380"/>
            <a:ext cx="4821359" cy="2462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累積赤字額は、財政調整基金枯渇後の赤字の累積</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2C6FB43-6E24-4E2C-8988-5A91F697E06D}"/>
              </a:ext>
            </a:extLst>
          </p:cNvPr>
          <p:cNvSpPr txBox="1"/>
          <p:nvPr/>
        </p:nvSpPr>
        <p:spPr>
          <a:xfrm>
            <a:off x="1125443" y="823795"/>
            <a:ext cx="8805706" cy="646331"/>
          </a:xfrm>
          <a:prstGeom prst="rect">
            <a:avLst/>
          </a:prstGeom>
          <a:noFill/>
        </p:spPr>
        <p:txBody>
          <a:bodyPr wrap="square" rtlCol="0">
            <a:spAutoFit/>
          </a:bodyPr>
          <a:lstStyle/>
          <a:p>
            <a:r>
              <a:rPr kumimoji="1" lang="ja-JP" altLang="en-US" dirty="0"/>
              <a:t>○減債基金及びその他特定目的基金の残高を加味すると令和８年度まで</a:t>
            </a:r>
            <a:endParaRPr kumimoji="1" lang="en-US" altLang="ja-JP" dirty="0"/>
          </a:p>
          <a:p>
            <a:r>
              <a:rPr kumimoji="1" lang="ja-JP" altLang="en-US" dirty="0"/>
              <a:t>　赤字額の補てんが可能</a:t>
            </a:r>
          </a:p>
        </p:txBody>
      </p:sp>
      <p:pic>
        <p:nvPicPr>
          <p:cNvPr id="11" name="図 10">
            <a:extLst>
              <a:ext uri="{FF2B5EF4-FFF2-40B4-BE49-F238E27FC236}">
                <a16:creationId xmlns:a16="http://schemas.microsoft.com/office/drawing/2014/main" id="{078134F1-9F60-4642-AAFE-2CBCB0545852}"/>
              </a:ext>
            </a:extLst>
          </p:cNvPr>
          <p:cNvPicPr>
            <a:picLocks noChangeAspect="1"/>
          </p:cNvPicPr>
          <p:nvPr/>
        </p:nvPicPr>
        <p:blipFill>
          <a:blip r:embed="rId3"/>
          <a:stretch>
            <a:fillRect/>
          </a:stretch>
        </p:blipFill>
        <p:spPr>
          <a:xfrm>
            <a:off x="1836924" y="1575272"/>
            <a:ext cx="6335230" cy="4020356"/>
          </a:xfrm>
          <a:prstGeom prst="rect">
            <a:avLst/>
          </a:prstGeom>
        </p:spPr>
      </p:pic>
    </p:spTree>
    <p:extLst>
      <p:ext uri="{BB962C8B-B14F-4D97-AF65-F5344CB8AC3E}">
        <p14:creationId xmlns:p14="http://schemas.microsoft.com/office/powerpoint/2010/main" val="209227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4</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2793970924"/>
              </p:ext>
            </p:extLst>
          </p:nvPr>
        </p:nvGraphicFramePr>
        <p:xfrm>
          <a:off x="152979" y="817578"/>
          <a:ext cx="4340193" cy="5734334"/>
        </p:xfrm>
        <a:graphic>
          <a:graphicData uri="http://schemas.openxmlformats.org/drawingml/2006/table">
            <a:tbl>
              <a:tblPr>
                <a:tableStyleId>{5940675A-B579-460E-94D1-54222C63F5DA}</a:tableStyleId>
              </a:tblPr>
              <a:tblGrid>
                <a:gridCol w="342343">
                  <a:extLst>
                    <a:ext uri="{9D8B030D-6E8A-4147-A177-3AD203B41FA5}">
                      <a16:colId xmlns:a16="http://schemas.microsoft.com/office/drawing/2014/main" val="3356660803"/>
                    </a:ext>
                  </a:extLst>
                </a:gridCol>
                <a:gridCol w="1796633">
                  <a:extLst>
                    <a:ext uri="{9D8B030D-6E8A-4147-A177-3AD203B41FA5}">
                      <a16:colId xmlns:a16="http://schemas.microsoft.com/office/drawing/2014/main" val="2163183408"/>
                    </a:ext>
                  </a:extLst>
                </a:gridCol>
                <a:gridCol w="2201217">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直近の実績に各年度の扶助費、繰出金の増加分を加算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08430817"/>
              </p:ext>
            </p:extLst>
          </p:nvPr>
        </p:nvGraphicFramePr>
        <p:xfrm>
          <a:off x="4622948" y="817577"/>
          <a:ext cx="5072846" cy="5734333"/>
        </p:xfrm>
        <a:graphic>
          <a:graphicData uri="http://schemas.openxmlformats.org/drawingml/2006/table">
            <a:tbl>
              <a:tblPr>
                <a:tableStyleId>{5940675A-B579-460E-94D1-54222C63F5DA}</a:tableStyleId>
              </a:tblPr>
              <a:tblGrid>
                <a:gridCol w="394745">
                  <a:extLst>
                    <a:ext uri="{9D8B030D-6E8A-4147-A177-3AD203B41FA5}">
                      <a16:colId xmlns:a16="http://schemas.microsoft.com/office/drawing/2014/main" val="3356660803"/>
                    </a:ext>
                  </a:extLst>
                </a:gridCol>
                <a:gridCol w="1028225">
                  <a:extLst>
                    <a:ext uri="{9D8B030D-6E8A-4147-A177-3AD203B41FA5}">
                      <a16:colId xmlns:a16="http://schemas.microsoft.com/office/drawing/2014/main" val="2163183408"/>
                    </a:ext>
                  </a:extLst>
                </a:gridCol>
                <a:gridCol w="3649876">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4</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439</Words>
  <Application>Microsoft Office PowerPoint</Application>
  <PresentationFormat>A4 210 x 297 mm</PresentationFormat>
  <Paragraphs>61</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林　良祐</dc:creator>
  <cp:lastModifiedBy>林　良祐</cp:lastModifiedBy>
  <cp:revision>6</cp:revision>
  <dcterms:modified xsi:type="dcterms:W3CDTF">2026-04-30T08:15:47Z</dcterms:modified>
</cp:coreProperties>
</file>