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handoutMasterIdLst>
    <p:handoutMasterId r:id="rId7"/>
  </p:handoutMasterIdLst>
  <p:sldIdLst>
    <p:sldId id="269" r:id="rId2"/>
    <p:sldId id="287" r:id="rId3"/>
    <p:sldId id="277" r:id="rId4"/>
    <p:sldId id="28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6" d="100"/>
          <a:sy n="96" d="100"/>
        </p:scale>
        <p:origin x="792" y="77"/>
      </p:cViewPr>
      <p:guideLst>
        <p:guide pos="104"/>
        <p:guide pos="6136"/>
        <p:guide orient="horz" pos="572"/>
        <p:guide orient="horz" pos="4292"/>
        <p:guide pos="3120"/>
        <p:guide orient="horz" pos="1525"/>
        <p:guide orient="horz" pos="216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757$\doc\&#36001;&#25919;\&#9733;&#36001;&#25919;&#12471;&#12511;&#12517;&#12524;&#12540;&#12471;&#12519;&#12531;\R6\06_&#20844;&#34920;\03&#20844;&#34920;&#36039;&#26009;&#65288;&#24066;&#20998;&#65289;\29%20&#27849;&#21335;&#24066;\&#65288;1.29&#20462;&#27491;&#65289;02_&#25512;&#35336;&#32080;&#26524;&#27972;&#26360;&#29256;&#20316;&#25104;&#2999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財政調整基金残高</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'P1（収支過不足・基金残高）'!$D$6:$R$6</c:f>
              <c:numCache>
                <c:formatCode>#,##0_ </c:formatCode>
                <c:ptCount val="15"/>
                <c:pt idx="0">
                  <c:v>699</c:v>
                </c:pt>
                <c:pt idx="1">
                  <c:v>-2475</c:v>
                </c:pt>
                <c:pt idx="2">
                  <c:v>-5966</c:v>
                </c:pt>
                <c:pt idx="3">
                  <c:v>-9871</c:v>
                </c:pt>
                <c:pt idx="4">
                  <c:v>-14049</c:v>
                </c:pt>
                <c:pt idx="5">
                  <c:v>-18561</c:v>
                </c:pt>
                <c:pt idx="6">
                  <c:v>-23380</c:v>
                </c:pt>
                <c:pt idx="7">
                  <c:v>-28213</c:v>
                </c:pt>
                <c:pt idx="8">
                  <c:v>-32960</c:v>
                </c:pt>
                <c:pt idx="9">
                  <c:v>-37588</c:v>
                </c:pt>
                <c:pt idx="10">
                  <c:v>-42378</c:v>
                </c:pt>
                <c:pt idx="11">
                  <c:v>-47630</c:v>
                </c:pt>
                <c:pt idx="12">
                  <c:v>-53376</c:v>
                </c:pt>
                <c:pt idx="13">
                  <c:v>-59593</c:v>
                </c:pt>
                <c:pt idx="14">
                  <c:v>-66288</c:v>
                </c:pt>
              </c:numCache>
            </c:numRef>
          </c:val>
          <c:extLst>
            <c:ext xmlns:c16="http://schemas.microsoft.com/office/drawing/2014/chart" uri="{C3380CC4-5D6E-409C-BE32-E72D297353CC}">
              <c16:uniqueId val="{00000000-DE2C-4555-AD25-CF35C7BD07BE}"/>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'P1（収支過不足・基金残高）'!$D$7:$R$7</c:f>
              <c:numCache>
                <c:formatCode>#,##0_ </c:formatCode>
                <c:ptCount val="15"/>
                <c:pt idx="0">
                  <c:v>-2276</c:v>
                </c:pt>
                <c:pt idx="1">
                  <c:v>-3174</c:v>
                </c:pt>
                <c:pt idx="2">
                  <c:v>-3491</c:v>
                </c:pt>
                <c:pt idx="3">
                  <c:v>-3905</c:v>
                </c:pt>
                <c:pt idx="4">
                  <c:v>-4178</c:v>
                </c:pt>
                <c:pt idx="5">
                  <c:v>-4512</c:v>
                </c:pt>
                <c:pt idx="6">
                  <c:v>-4819</c:v>
                </c:pt>
                <c:pt idx="7">
                  <c:v>-4833</c:v>
                </c:pt>
                <c:pt idx="8">
                  <c:v>-4747</c:v>
                </c:pt>
                <c:pt idx="9">
                  <c:v>-4628</c:v>
                </c:pt>
                <c:pt idx="10">
                  <c:v>-4790</c:v>
                </c:pt>
                <c:pt idx="11">
                  <c:v>-5252</c:v>
                </c:pt>
                <c:pt idx="12">
                  <c:v>-5746</c:v>
                </c:pt>
                <c:pt idx="13">
                  <c:v>-6217</c:v>
                </c:pt>
                <c:pt idx="14">
                  <c:v>-6695</c:v>
                </c:pt>
              </c:numCache>
            </c:numRef>
          </c:val>
          <c:smooth val="0"/>
          <c:extLst>
            <c:ext xmlns:c16="http://schemas.microsoft.com/office/drawing/2014/chart" uri="{C3380CC4-5D6E-409C-BE32-E72D297353CC}">
              <c16:uniqueId val="{00000001-DE2C-4555-AD25-CF35C7BD07BE}"/>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2000"/>
          <c:min val="0"/>
        </c:scaling>
        <c:delete val="0"/>
        <c:axPos val="l"/>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noFill/>
                <a:latin typeface="+mn-lt"/>
                <a:ea typeface="+mn-ea"/>
                <a:cs typeface="+mn-cs"/>
              </a:defRPr>
            </a:pPr>
            <a:endParaRPr lang="ja-JP"/>
          </a:p>
        </c:txPr>
        <c:crossAx val="997755744"/>
        <c:crosses val="autoZero"/>
        <c:crossBetween val="between"/>
        <c:majorUnit val="500"/>
      </c:valAx>
      <c:valAx>
        <c:axId val="997755328"/>
        <c:scaling>
          <c:orientation val="minMax"/>
        </c:scaling>
        <c:delete val="0"/>
        <c:axPos val="r"/>
        <c:numFmt formatCode="#,##0;&quot;▲ &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no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2025/3/31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2025/3/31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18" y="2994660"/>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3133739"/>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門真市の中長期財政シミュレーション</a:t>
            </a:r>
          </a:p>
        </p:txBody>
      </p:sp>
      <p:sp>
        <p:nvSpPr>
          <p:cNvPr id="5" name="テキスト ボックス 4">
            <a:extLst>
              <a:ext uri="{FF2B5EF4-FFF2-40B4-BE49-F238E27FC236}">
                <a16:creationId xmlns:a16="http://schemas.microsoft.com/office/drawing/2014/main" id="{EAE09DB0-EE18-444E-AD7E-626DBF870036}"/>
              </a:ext>
            </a:extLst>
          </p:cNvPr>
          <p:cNvSpPr txBox="1"/>
          <p:nvPr/>
        </p:nvSpPr>
        <p:spPr>
          <a:xfrm>
            <a:off x="1509380" y="4355943"/>
            <a:ext cx="7141639" cy="1569660"/>
          </a:xfrm>
          <a:prstGeom prst="rect">
            <a:avLst/>
          </a:prstGeom>
          <a:noFill/>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本シミュレーション</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で</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は</a:t>
            </a: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令和５年度決算をベースに</a:t>
            </a:r>
            <a:r>
              <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15</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年間</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を実施</a:t>
            </a:r>
            <a:endPar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にあたっては、</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国立社会保障・人口問題研究所</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の人口推計や「中長期の経済財政に関する試算」（内閣府）で示された経済成長率など現時点で見込むことができる条件を前提に推計</a:t>
            </a: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なお、本推計は不確定要素を多く含んでおり、将来に向かって相当の幅をもってみていただく必要がある</a:t>
            </a:r>
            <a:endPar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047447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738605" y="800253"/>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graphicFrame>
        <p:nvGraphicFramePr>
          <p:cNvPr id="11" name="グラフ 10">
            <a:extLst>
              <a:ext uri="{FF2B5EF4-FFF2-40B4-BE49-F238E27FC236}">
                <a16:creationId xmlns:a16="http://schemas.microsoft.com/office/drawing/2014/main" id="{00200664-5B1D-420D-844C-C2962C94C752}"/>
              </a:ext>
            </a:extLst>
          </p:cNvPr>
          <p:cNvGraphicFramePr>
            <a:graphicFrameLocks/>
          </p:cNvGraphicFramePr>
          <p:nvPr>
            <p:extLst>
              <p:ext uri="{D42A27DB-BD31-4B8C-83A1-F6EECF244321}">
                <p14:modId xmlns:p14="http://schemas.microsoft.com/office/powerpoint/2010/main" val="3817726821"/>
              </p:ext>
            </p:extLst>
          </p:nvPr>
        </p:nvGraphicFramePr>
        <p:xfrm>
          <a:off x="0" y="767311"/>
          <a:ext cx="9880981" cy="5885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50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6DA1040-A7A1-48E9-ADA6-3F6940FAD6E8}"/>
              </a:ext>
            </a:extLst>
          </p:cNvPr>
          <p:cNvSpPr txBox="1"/>
          <p:nvPr/>
        </p:nvSpPr>
        <p:spPr>
          <a:xfrm>
            <a:off x="171399" y="6428801"/>
            <a:ext cx="5319085" cy="24622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歳入の「繰入金」欄について、令和６年度以降は財政調整基金からの繰入れは含んでいない</a:t>
            </a:r>
          </a:p>
        </p:txBody>
      </p:sp>
      <p:pic>
        <p:nvPicPr>
          <p:cNvPr id="11" name="図 10">
            <a:extLst>
              <a:ext uri="{FF2B5EF4-FFF2-40B4-BE49-F238E27FC236}">
                <a16:creationId xmlns:a16="http://schemas.microsoft.com/office/drawing/2014/main" id="{3175D9A7-6455-4B12-AE2D-95431903F7C3}"/>
              </a:ext>
            </a:extLst>
          </p:cNvPr>
          <p:cNvPicPr>
            <a:picLocks noChangeAspect="1"/>
          </p:cNvPicPr>
          <p:nvPr/>
        </p:nvPicPr>
        <p:blipFill>
          <a:blip r:embed="rId2"/>
          <a:stretch>
            <a:fillRect/>
          </a:stretch>
        </p:blipFill>
        <p:spPr>
          <a:xfrm>
            <a:off x="171399" y="1141631"/>
            <a:ext cx="9581551" cy="5071266"/>
          </a:xfrm>
          <a:prstGeom prst="rect">
            <a:avLst/>
          </a:prstGeom>
        </p:spPr>
      </p:pic>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５．推計方法</a:t>
            </a:r>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3056782836"/>
              </p:ext>
            </p:extLst>
          </p:nvPr>
        </p:nvGraphicFramePr>
        <p:xfrm>
          <a:off x="143729" y="1262268"/>
          <a:ext cx="4380923" cy="4763792"/>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315164">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16716">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市税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人口・経済成長率と連動</a:t>
                      </a:r>
                    </a:p>
                  </a:txBody>
                  <a:tcPr anchor="ctr"/>
                </a:tc>
                <a:extLst>
                  <a:ext uri="{0D108BD9-81ED-4DB2-BD59-A6C34878D82A}">
                    <a16:rowId xmlns:a16="http://schemas.microsoft.com/office/drawing/2014/main" val="1816219830"/>
                  </a:ext>
                </a:extLst>
              </a:tr>
              <a:tr h="656788">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直近の実績に各年度の扶助費の増加分を加算</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64004">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35133">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1206041">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en-US" altLang="ja-JP" sz="10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地方消費税交付金、法人事業税交　</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　 付金のみ経済成長率と連動</a:t>
                      </a:r>
                    </a:p>
                  </a:txBody>
                  <a:tcPr anchor="ctr"/>
                </a:tc>
                <a:extLst>
                  <a:ext uri="{0D108BD9-81ED-4DB2-BD59-A6C34878D82A}">
                    <a16:rowId xmlns:a16="http://schemas.microsoft.com/office/drawing/2014/main" val="2649666177"/>
                  </a:ext>
                </a:extLst>
              </a:tr>
              <a:tr h="669946">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2328419341"/>
              </p:ext>
            </p:extLst>
          </p:nvPr>
        </p:nvGraphicFramePr>
        <p:xfrm>
          <a:off x="4591418" y="1263194"/>
          <a:ext cx="5198076" cy="4756640"/>
        </p:xfrm>
        <a:graphic>
          <a:graphicData uri="http://schemas.openxmlformats.org/drawingml/2006/table">
            <a:tbl>
              <a:tblPr>
                <a:tableStyleId>{5940675A-B579-460E-94D1-54222C63F5DA}</a:tableStyleId>
              </a:tblPr>
              <a:tblGrid>
                <a:gridCol w="404489">
                  <a:extLst>
                    <a:ext uri="{9D8B030D-6E8A-4147-A177-3AD203B41FA5}">
                      <a16:colId xmlns:a16="http://schemas.microsoft.com/office/drawing/2014/main" val="3356660803"/>
                    </a:ext>
                  </a:extLst>
                </a:gridCol>
                <a:gridCol w="1053608">
                  <a:extLst>
                    <a:ext uri="{9D8B030D-6E8A-4147-A177-3AD203B41FA5}">
                      <a16:colId xmlns:a16="http://schemas.microsoft.com/office/drawing/2014/main" val="2163183408"/>
                    </a:ext>
                  </a:extLst>
                </a:gridCol>
                <a:gridCol w="3739979">
                  <a:extLst>
                    <a:ext uri="{9D8B030D-6E8A-4147-A177-3AD203B41FA5}">
                      <a16:colId xmlns:a16="http://schemas.microsoft.com/office/drawing/2014/main" val="2898818577"/>
                    </a:ext>
                  </a:extLst>
                </a:gridCol>
              </a:tblGrid>
              <a:tr h="379380">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33527">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直近の実績に物価上昇の影響を反映</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79605222"/>
                  </a:ext>
                </a:extLst>
              </a:tr>
              <a:tr h="379380">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64885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90699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u="none" dirty="0">
                          <a:solidFill>
                            <a:srgbClr val="FF0000"/>
                          </a:solidFill>
                          <a:latin typeface="BIZ UDPゴシック" panose="020B0400000000000000" pitchFamily="50" charset="-128"/>
                          <a:ea typeface="BIZ UDPゴシック" panose="020B0400000000000000" pitchFamily="50" charset="-128"/>
                        </a:rPr>
                        <a:t>  </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632300">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既発分は市による推計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27620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21869</TotalTime>
  <Words>358</Words>
  <Application>Microsoft Office PowerPoint</Application>
  <PresentationFormat>A4 210 x 297 mm</PresentationFormat>
  <Paragraphs>53</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豊能町,大阪府</dc:creator>
  <cp:lastModifiedBy>児玉　奈美江</cp:lastModifiedBy>
  <cp:revision>914</cp:revision>
  <cp:lastPrinted>2024-02-08T05:11:22Z</cp:lastPrinted>
  <dcterms:created xsi:type="dcterms:W3CDTF">2020-12-07T04:45:01Z</dcterms:created>
  <dcterms:modified xsi:type="dcterms:W3CDTF">2025-03-31T04:35:25Z</dcterms:modified>
</cp:coreProperties>
</file>