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9" r:id="rId2"/>
    <p:sldId id="285" r:id="rId3"/>
    <p:sldId id="277" r:id="rId4"/>
    <p:sldId id="282" r:id="rId5"/>
    <p:sldId id="284" r:id="rId6"/>
    <p:sldId id="286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04" userDrawn="1">
          <p15:clr>
            <a:srgbClr val="A4A3A4"/>
          </p15:clr>
        </p15:guide>
        <p15:guide id="3" pos="6136" userDrawn="1">
          <p15:clr>
            <a:srgbClr val="A4A3A4"/>
          </p15:clr>
        </p15:guide>
        <p15:guide id="4" orient="horz" pos="572" userDrawn="1">
          <p15:clr>
            <a:srgbClr val="A4A3A4"/>
          </p15:clr>
        </p15:guide>
        <p15:guide id="5" orient="horz" pos="4292" userDrawn="1">
          <p15:clr>
            <a:srgbClr val="A4A3A4"/>
          </p15:clr>
        </p15:guide>
        <p15:guide id="6" pos="3120" userDrawn="1">
          <p15:clr>
            <a:srgbClr val="A4A3A4"/>
          </p15:clr>
        </p15:guide>
        <p15:guide id="7" orient="horz" pos="1525" userDrawn="1">
          <p15:clr>
            <a:srgbClr val="A4A3A4"/>
          </p15:clr>
        </p15:guide>
        <p15:guide id="8" orient="horz" pos="2160" userDrawn="1">
          <p15:clr>
            <a:srgbClr val="A4A3A4"/>
          </p15:clr>
        </p15:guide>
        <p15:guide id="9" orient="horz" pos="845" userDrawn="1">
          <p15:clr>
            <a:srgbClr val="A4A3A4"/>
          </p15:clr>
        </p15:guide>
        <p15:guide id="10" orient="horz" pos="527" userDrawn="1">
          <p15:clr>
            <a:srgbClr val="A4A3A4"/>
          </p15:clr>
        </p15:guide>
        <p15:guide id="11" orient="horz" pos="1230" userDrawn="1">
          <p15:clr>
            <a:srgbClr val="A4A3A4"/>
          </p15:clr>
        </p15:guide>
        <p15:guide id="12" orient="horz" pos="1321" userDrawn="1">
          <p15:clr>
            <a:srgbClr val="A4A3A4"/>
          </p15:clr>
        </p15:guide>
        <p15:guide id="13" orient="horz" pos="15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0000"/>
    <a:srgbClr val="CC6600"/>
    <a:srgbClr val="FF9933"/>
    <a:srgbClr val="F9F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34" y="62"/>
      </p:cViewPr>
      <p:guideLst>
        <p:guide pos="104"/>
        <p:guide pos="6136"/>
        <p:guide orient="horz" pos="572"/>
        <p:guide orient="horz" pos="4292"/>
        <p:guide pos="3120"/>
        <p:guide orient="horz" pos="1525"/>
        <p:guide orient="horz" pos="2160"/>
        <p:guide orient="horz" pos="845"/>
        <p:guide orient="horz" pos="527"/>
        <p:guide orient="horz" pos="1230"/>
        <p:guide orient="horz" pos="1321"/>
        <p:guide orient="horz" pos="157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35%20&#35914;&#33021;&#30010;\&#12464;&#12521;&#12501;&#20316;&#25104;&#29992;(&#33258;&#21205;&#22238;&#24489;&#28168;&#12415;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35%20&#35914;&#33021;&#30010;\&#12464;&#12521;&#12501;&#20316;&#25104;&#29992;(&#33258;&#21205;&#22238;&#24489;&#28168;&#12415;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35%20&#35914;&#33021;&#30010;\&#12464;&#12521;&#12501;&#20316;&#25104;&#29992;(&#33258;&#21205;&#22238;&#24489;&#28168;&#12415;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35%20&#35914;&#33021;&#30010;\&#12464;&#12521;&#12501;&#20316;&#25104;&#29992;(&#33258;&#21205;&#22238;&#24489;&#28168;&#12415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財政調整基金残高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豊能町!$D$5:$R$5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豊能町!$D$6:$R$6</c:f>
              <c:numCache>
                <c:formatCode>#,##0_ </c:formatCode>
                <c:ptCount val="15"/>
                <c:pt idx="0">
                  <c:v>1706</c:v>
                </c:pt>
                <c:pt idx="1">
                  <c:v>1853</c:v>
                </c:pt>
                <c:pt idx="2">
                  <c:v>1850</c:v>
                </c:pt>
                <c:pt idx="3">
                  <c:v>1566</c:v>
                </c:pt>
                <c:pt idx="4">
                  <c:v>1303</c:v>
                </c:pt>
                <c:pt idx="5">
                  <c:v>845</c:v>
                </c:pt>
                <c:pt idx="6">
                  <c:v>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A7-4553-BEDC-FA7E56F7A2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-31"/>
        <c:axId val="997755744"/>
        <c:axId val="997754496"/>
      </c:barChart>
      <c:lineChart>
        <c:grouping val="standard"/>
        <c:varyColors val="0"/>
        <c:ser>
          <c:idx val="1"/>
          <c:order val="1"/>
          <c:tx>
            <c:v>収支過不足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4"/>
              <c:layout>
                <c:manualLayout>
                  <c:x val="0"/>
                  <c:y val="-2.3098552611955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B0-4B8F-9285-873A12F5EE51}"/>
                </c:ext>
              </c:extLst>
            </c:dLbl>
            <c:numFmt formatCode="#,##0;&quot;▲ 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豊能町!$D$5:$R$5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豊能町!$D$7:$R$7</c:f>
              <c:numCache>
                <c:formatCode>#,##0_ </c:formatCode>
                <c:ptCount val="15"/>
                <c:pt idx="0">
                  <c:v>294</c:v>
                </c:pt>
                <c:pt idx="1">
                  <c:v>82</c:v>
                </c:pt>
                <c:pt idx="2">
                  <c:v>-44</c:v>
                </c:pt>
                <c:pt idx="3">
                  <c:v>-284</c:v>
                </c:pt>
                <c:pt idx="4">
                  <c:v>-263</c:v>
                </c:pt>
                <c:pt idx="5">
                  <c:v>-458</c:v>
                </c:pt>
                <c:pt idx="6">
                  <c:v>-372</c:v>
                </c:pt>
                <c:pt idx="7">
                  <c:v>-561</c:v>
                </c:pt>
                <c:pt idx="8">
                  <c:v>-482</c:v>
                </c:pt>
                <c:pt idx="9">
                  <c:v>-603</c:v>
                </c:pt>
                <c:pt idx="10">
                  <c:v>-617</c:v>
                </c:pt>
                <c:pt idx="11">
                  <c:v>-673</c:v>
                </c:pt>
                <c:pt idx="12">
                  <c:v>-818</c:v>
                </c:pt>
                <c:pt idx="13">
                  <c:v>-706</c:v>
                </c:pt>
                <c:pt idx="14">
                  <c:v>-811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A7-4553-BEDC-FA7E56F7A2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7756576"/>
        <c:axId val="997755328"/>
      </c:lineChart>
      <c:catAx>
        <c:axId val="99775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997754496"/>
        <c:crosses val="autoZero"/>
        <c:auto val="1"/>
        <c:lblAlgn val="ctr"/>
        <c:lblOffset val="100"/>
        <c:noMultiLvlLbl val="0"/>
      </c:catAx>
      <c:valAx>
        <c:axId val="997754496"/>
        <c:scaling>
          <c:orientation val="minMax"/>
          <c:max val="2000"/>
          <c:min val="0"/>
        </c:scaling>
        <c:delete val="0"/>
        <c:axPos val="l"/>
        <c:numFmt formatCode="#,##0_ 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997755744"/>
        <c:crosses val="autoZero"/>
        <c:crossBetween val="between"/>
        <c:majorUnit val="500"/>
      </c:valAx>
      <c:valAx>
        <c:axId val="997755328"/>
        <c:scaling>
          <c:orientation val="minMax"/>
          <c:max val="300"/>
          <c:min val="-850"/>
        </c:scaling>
        <c:delete val="0"/>
        <c:axPos val="r"/>
        <c:numFmt formatCode="#,##0;&quot;▲ &quot;#,##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997756576"/>
        <c:crosses val="max"/>
        <c:crossBetween val="between"/>
        <c:majorUnit val="200"/>
      </c:valAx>
      <c:catAx>
        <c:axId val="997756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77553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豊能町!$Q$66</c:f>
              <c:strCache>
                <c:ptCount val="1"/>
                <c:pt idx="0">
                  <c:v>普通建設事業費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豊能町!$C$42:$R$42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豊能町!$C$43:$R$43</c:f>
              <c:numCache>
                <c:formatCode>General</c:formatCode>
                <c:ptCount val="16"/>
                <c:pt idx="0">
                  <c:v>372</c:v>
                </c:pt>
                <c:pt idx="1">
                  <c:v>244</c:v>
                </c:pt>
                <c:pt idx="2">
                  <c:v>1922</c:v>
                </c:pt>
                <c:pt idx="3">
                  <c:v>1924</c:v>
                </c:pt>
                <c:pt idx="4">
                  <c:v>850</c:v>
                </c:pt>
                <c:pt idx="5">
                  <c:v>837</c:v>
                </c:pt>
                <c:pt idx="6">
                  <c:v>764</c:v>
                </c:pt>
                <c:pt idx="7">
                  <c:v>765</c:v>
                </c:pt>
                <c:pt idx="8">
                  <c:v>767</c:v>
                </c:pt>
                <c:pt idx="9">
                  <c:v>168</c:v>
                </c:pt>
                <c:pt idx="10">
                  <c:v>169</c:v>
                </c:pt>
                <c:pt idx="11">
                  <c:v>170</c:v>
                </c:pt>
                <c:pt idx="12">
                  <c:v>171</c:v>
                </c:pt>
                <c:pt idx="13">
                  <c:v>172</c:v>
                </c:pt>
                <c:pt idx="14">
                  <c:v>174</c:v>
                </c:pt>
                <c:pt idx="15">
                  <c:v>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18-412C-A0FC-C77A7CDB7A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8692672"/>
        <c:axId val="1008693920"/>
      </c:barChart>
      <c:lineChart>
        <c:grouping val="standard"/>
        <c:varyColors val="0"/>
        <c:ser>
          <c:idx val="1"/>
          <c:order val="1"/>
          <c:tx>
            <c:strRef>
              <c:f>豊能町!$Q$67</c:f>
              <c:strCache>
                <c:ptCount val="1"/>
                <c:pt idx="0">
                  <c:v>普通建設事業費の平均値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豊能町!$C$42:$R$42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豊能町!$C$46:$R$46</c:f>
              <c:numCache>
                <c:formatCode>#,##0;"▲ "#,##0</c:formatCode>
                <c:ptCount val="16"/>
                <c:pt idx="0" formatCode="General">
                  <c:v>618.13333333333333</c:v>
                </c:pt>
                <c:pt idx="1">
                  <c:v>618.13333333333333</c:v>
                </c:pt>
                <c:pt idx="2">
                  <c:v>618.13333333333333</c:v>
                </c:pt>
                <c:pt idx="3">
                  <c:v>618.13333333333333</c:v>
                </c:pt>
                <c:pt idx="4">
                  <c:v>618.13333333333333</c:v>
                </c:pt>
                <c:pt idx="5">
                  <c:v>618.13333333333333</c:v>
                </c:pt>
                <c:pt idx="6">
                  <c:v>618.13333333333333</c:v>
                </c:pt>
                <c:pt idx="7">
                  <c:v>618.13333333333333</c:v>
                </c:pt>
                <c:pt idx="8">
                  <c:v>618.13333333333333</c:v>
                </c:pt>
                <c:pt idx="9">
                  <c:v>618.13333333333333</c:v>
                </c:pt>
                <c:pt idx="10">
                  <c:v>618.13333333333333</c:v>
                </c:pt>
                <c:pt idx="11">
                  <c:v>618.13333333333333</c:v>
                </c:pt>
                <c:pt idx="12">
                  <c:v>618.13333333333333</c:v>
                </c:pt>
                <c:pt idx="13">
                  <c:v>618.13333333333333</c:v>
                </c:pt>
                <c:pt idx="14">
                  <c:v>618.13333333333333</c:v>
                </c:pt>
                <c:pt idx="15">
                  <c:v>618.13333333333333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18-412C-A0FC-C77A7CDB7A43}"/>
            </c:ext>
          </c:extLst>
        </c:ser>
        <c:ser>
          <c:idx val="2"/>
          <c:order val="2"/>
          <c:tx>
            <c:strRef>
              <c:f>豊能町!$Q$68</c:f>
              <c:strCache>
                <c:ptCount val="1"/>
                <c:pt idx="0">
                  <c:v>総合管理計画の経費見込額の平均値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豊能町!$C$42:$R$42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豊能町!$C$49:$R$49</c:f>
              <c:numCache>
                <c:formatCode>#,##0_);[Red]\(#,##0\)</c:formatCode>
                <c:ptCount val="16"/>
                <c:pt idx="0">
                  <c:v>1194</c:v>
                </c:pt>
                <c:pt idx="1">
                  <c:v>1194</c:v>
                </c:pt>
                <c:pt idx="2" formatCode="General">
                  <c:v>1194</c:v>
                </c:pt>
                <c:pt idx="3" formatCode="General">
                  <c:v>1194</c:v>
                </c:pt>
                <c:pt idx="4" formatCode="General">
                  <c:v>1194</c:v>
                </c:pt>
                <c:pt idx="5" formatCode="General">
                  <c:v>1194</c:v>
                </c:pt>
                <c:pt idx="6" formatCode="General">
                  <c:v>1194</c:v>
                </c:pt>
                <c:pt idx="7" formatCode="General">
                  <c:v>1194</c:v>
                </c:pt>
                <c:pt idx="8" formatCode="General">
                  <c:v>1194</c:v>
                </c:pt>
                <c:pt idx="9" formatCode="General">
                  <c:v>1194</c:v>
                </c:pt>
                <c:pt idx="10" formatCode="General">
                  <c:v>1194</c:v>
                </c:pt>
                <c:pt idx="11" formatCode="General">
                  <c:v>1194</c:v>
                </c:pt>
                <c:pt idx="12" formatCode="General">
                  <c:v>1194</c:v>
                </c:pt>
                <c:pt idx="13" formatCode="General">
                  <c:v>1194</c:v>
                </c:pt>
                <c:pt idx="14" formatCode="General">
                  <c:v>1194</c:v>
                </c:pt>
                <c:pt idx="15" formatCode="General">
                  <c:v>1194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18-412C-A0FC-C77A7CDB7A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8692672"/>
        <c:axId val="1008693920"/>
      </c:lineChart>
      <c:catAx>
        <c:axId val="100869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8693920"/>
        <c:crosses val="autoZero"/>
        <c:auto val="1"/>
        <c:lblAlgn val="ctr"/>
        <c:lblOffset val="100"/>
        <c:tickLblSkip val="15"/>
        <c:noMultiLvlLbl val="0"/>
      </c:catAx>
      <c:valAx>
        <c:axId val="1008693920"/>
        <c:scaling>
          <c:orientation val="minMax"/>
          <c:max val="1500"/>
          <c:min val="0"/>
        </c:scaling>
        <c:delete val="1"/>
        <c:axPos val="l"/>
        <c:numFmt formatCode="#,##0_);[Red]\(#,##0\)" sourceLinked="0"/>
        <c:majorTickMark val="none"/>
        <c:minorTickMark val="none"/>
        <c:tickLblPos val="none"/>
        <c:crossAx val="100869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住民一人当たり歳出総額・歳入総額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c:rich>
      </c:tx>
      <c:layout>
        <c:manualLayout>
          <c:xMode val="edge"/>
          <c:yMode val="edge"/>
          <c:x val="0.18085728065961634"/>
          <c:y val="1.48991132873485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豊能町!$P$152</c:f>
              <c:strCache>
                <c:ptCount val="1"/>
                <c:pt idx="0">
                  <c:v>住民一人当たり歳出総額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豊能町!$D$115:$R$115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豊能町!$D$120:$R$120</c:f>
              <c:numCache>
                <c:formatCode>0_ </c:formatCode>
                <c:ptCount val="15"/>
                <c:pt idx="0">
                  <c:v>424.72622478386171</c:v>
                </c:pt>
                <c:pt idx="1">
                  <c:v>541.78403755868544</c:v>
                </c:pt>
                <c:pt idx="2">
                  <c:v>548.77465630603706</c:v>
                </c:pt>
                <c:pt idx="3">
                  <c:v>508.53367590383556</c:v>
                </c:pt>
                <c:pt idx="4">
                  <c:v>515.53495364570279</c:v>
                </c:pt>
                <c:pt idx="5">
                  <c:v>535.16878449493004</c:v>
                </c:pt>
                <c:pt idx="6">
                  <c:v>540.43029146654385</c:v>
                </c:pt>
                <c:pt idx="7">
                  <c:v>564.45734341252694</c:v>
                </c:pt>
                <c:pt idx="8">
                  <c:v>530.62781824488377</c:v>
                </c:pt>
                <c:pt idx="9">
                  <c:v>552.87569573283861</c:v>
                </c:pt>
                <c:pt idx="10">
                  <c:v>566.91640957837524</c:v>
                </c:pt>
                <c:pt idx="11">
                  <c:v>586.31650647089987</c:v>
                </c:pt>
                <c:pt idx="12">
                  <c:v>614.34592569466133</c:v>
                </c:pt>
                <c:pt idx="13">
                  <c:v>620.92292824353717</c:v>
                </c:pt>
                <c:pt idx="14">
                  <c:v>648.53173612844182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D3-4510-86FA-D72B64044767}"/>
            </c:ext>
          </c:extLst>
        </c:ser>
        <c:ser>
          <c:idx val="1"/>
          <c:order val="1"/>
          <c:tx>
            <c:strRef>
              <c:f>豊能町!$P$153</c:f>
              <c:strCache>
                <c:ptCount val="1"/>
                <c:pt idx="0">
                  <c:v>住民一人当たり歳入総額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豊能町!$D$115:$R$115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豊能町!$D$129:$R$129</c:f>
              <c:numCache>
                <c:formatCode>#,##0_ </c:formatCode>
                <c:ptCount val="15"/>
                <c:pt idx="0">
                  <c:v>441.671469740634</c:v>
                </c:pt>
                <c:pt idx="1">
                  <c:v>546.59624413145536</c:v>
                </c:pt>
                <c:pt idx="2">
                  <c:v>546.14465032875069</c:v>
                </c:pt>
                <c:pt idx="3">
                  <c:v>491.16045757631372</c:v>
                </c:pt>
                <c:pt idx="4">
                  <c:v>499.06038586820347</c:v>
                </c:pt>
                <c:pt idx="5">
                  <c:v>505.77589526376585</c:v>
                </c:pt>
                <c:pt idx="6">
                  <c:v>515.95499703927896</c:v>
                </c:pt>
                <c:pt idx="7">
                  <c:v>526.59287257019434</c:v>
                </c:pt>
                <c:pt idx="8">
                  <c:v>497.19042663891776</c:v>
                </c:pt>
                <c:pt idx="9">
                  <c:v>509.84729556158123</c:v>
                </c:pt>
                <c:pt idx="10">
                  <c:v>521.59541648303218</c:v>
                </c:pt>
                <c:pt idx="11">
                  <c:v>535.38182093392868</c:v>
                </c:pt>
                <c:pt idx="12">
                  <c:v>550.49953168904153</c:v>
                </c:pt>
                <c:pt idx="13">
                  <c:v>564.06539421760488</c:v>
                </c:pt>
                <c:pt idx="14">
                  <c:v>581.0664670160553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D3-4510-86FA-D72B640447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9914288"/>
        <c:axId val="1149927600"/>
      </c:lineChart>
      <c:catAx>
        <c:axId val="114991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149927600"/>
        <c:crosses val="autoZero"/>
        <c:auto val="1"/>
        <c:lblAlgn val="ctr"/>
        <c:lblOffset val="100"/>
        <c:tickLblSkip val="14"/>
        <c:tickMarkSkip val="1"/>
        <c:noMultiLvlLbl val="0"/>
      </c:catAx>
      <c:valAx>
        <c:axId val="1149927600"/>
        <c:scaling>
          <c:orientation val="minMax"/>
          <c:max val="650"/>
          <c:min val="400"/>
        </c:scaling>
        <c:delete val="0"/>
        <c:axPos val="l"/>
        <c:numFmt formatCode="0_ 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14288"/>
        <c:crosses val="autoZero"/>
        <c:crossBetween val="between"/>
        <c:majorUnit val="100"/>
      </c:valAx>
      <c:spPr>
        <a:noFill/>
        <a:ln w="9525">
          <a:solidFill>
            <a:schemeClr val="bg2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住民一人当たり人件費・物件費の比較</a:t>
            </a: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11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2.3133332468110269E-2"/>
          <c:y val="0.16422546791862686"/>
          <c:w val="0.93638333571269672"/>
          <c:h val="0.7300058054261553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豊能町!$D$159:$R$159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豊能町!$D$166:$R$166</c:f>
              <c:numCache>
                <c:formatCode>0_ </c:formatCode>
                <c:ptCount val="15"/>
                <c:pt idx="0">
                  <c:v>171.70028818443802</c:v>
                </c:pt>
                <c:pt idx="1">
                  <c:v>181.80751173708921</c:v>
                </c:pt>
                <c:pt idx="2">
                  <c:v>180.51404662283323</c:v>
                </c:pt>
                <c:pt idx="3">
                  <c:v>192.26769437817336</c:v>
                </c:pt>
                <c:pt idx="4">
                  <c:v>190.42846404409923</c:v>
                </c:pt>
                <c:pt idx="5">
                  <c:v>206.58452060069311</c:v>
                </c:pt>
                <c:pt idx="6">
                  <c:v>201.26324100269755</c:v>
                </c:pt>
                <c:pt idx="7">
                  <c:v>214.76781857451405</c:v>
                </c:pt>
                <c:pt idx="8">
                  <c:v>213.59694762400278</c:v>
                </c:pt>
                <c:pt idx="9">
                  <c:v>228.48579991437134</c:v>
                </c:pt>
                <c:pt idx="10">
                  <c:v>234.53797561333923</c:v>
                </c:pt>
                <c:pt idx="11">
                  <c:v>245.21304775599791</c:v>
                </c:pt>
                <c:pt idx="12">
                  <c:v>263.97127692788013</c:v>
                </c:pt>
                <c:pt idx="13">
                  <c:v>261.09366191511634</c:v>
                </c:pt>
                <c:pt idx="14">
                  <c:v>278.34622743532151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A0-44E4-9080-496FF402519A}"/>
            </c:ext>
          </c:extLst>
        </c:ser>
        <c:ser>
          <c:idx val="1"/>
          <c:order val="1"/>
          <c:spPr>
            <a:ln w="31750" cap="rnd">
              <a:solidFill>
                <a:srgbClr val="70AD47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豊能町!$D$159:$R$159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豊能町!$D$170:$R$170</c:f>
              <c:numCache>
                <c:formatCode>General</c:formatCode>
                <c:ptCount val="15"/>
                <c:pt idx="0">
                  <c:v>134</c:v>
                </c:pt>
                <c:pt idx="1">
                  <c:v>134</c:v>
                </c:pt>
                <c:pt idx="2">
                  <c:v>134</c:v>
                </c:pt>
                <c:pt idx="3">
                  <c:v>134</c:v>
                </c:pt>
                <c:pt idx="4">
                  <c:v>134</c:v>
                </c:pt>
                <c:pt idx="5">
                  <c:v>134</c:v>
                </c:pt>
                <c:pt idx="6">
                  <c:v>134</c:v>
                </c:pt>
                <c:pt idx="7">
                  <c:v>134</c:v>
                </c:pt>
                <c:pt idx="8">
                  <c:v>134</c:v>
                </c:pt>
                <c:pt idx="9">
                  <c:v>134</c:v>
                </c:pt>
                <c:pt idx="10">
                  <c:v>134</c:v>
                </c:pt>
                <c:pt idx="11">
                  <c:v>134</c:v>
                </c:pt>
                <c:pt idx="12">
                  <c:v>134</c:v>
                </c:pt>
                <c:pt idx="13">
                  <c:v>134</c:v>
                </c:pt>
                <c:pt idx="14">
                  <c:v>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A0-44E4-9080-496FF402519A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豊能町!$D$159:$R$159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豊能町!$D$171:$R$171</c:f>
              <c:numCache>
                <c:formatCode>General</c:formatCode>
                <c:ptCount val="15"/>
                <c:pt idx="0">
                  <c:v>221</c:v>
                </c:pt>
                <c:pt idx="1">
                  <c:v>221</c:v>
                </c:pt>
                <c:pt idx="2">
                  <c:v>221</c:v>
                </c:pt>
                <c:pt idx="3">
                  <c:v>221</c:v>
                </c:pt>
                <c:pt idx="4">
                  <c:v>221</c:v>
                </c:pt>
                <c:pt idx="5">
                  <c:v>221</c:v>
                </c:pt>
                <c:pt idx="6">
                  <c:v>221</c:v>
                </c:pt>
                <c:pt idx="7">
                  <c:v>221</c:v>
                </c:pt>
                <c:pt idx="8">
                  <c:v>221</c:v>
                </c:pt>
                <c:pt idx="9">
                  <c:v>221</c:v>
                </c:pt>
                <c:pt idx="10">
                  <c:v>221</c:v>
                </c:pt>
                <c:pt idx="11">
                  <c:v>221</c:v>
                </c:pt>
                <c:pt idx="12">
                  <c:v>221</c:v>
                </c:pt>
                <c:pt idx="13">
                  <c:v>221</c:v>
                </c:pt>
                <c:pt idx="14">
                  <c:v>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A0-44E4-9080-496FF40251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9914288"/>
        <c:axId val="1149927600"/>
      </c:lineChart>
      <c:catAx>
        <c:axId val="114991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149927600"/>
        <c:crosses val="autoZero"/>
        <c:auto val="1"/>
        <c:lblAlgn val="ctr"/>
        <c:lblOffset val="100"/>
        <c:tickLblSkip val="14"/>
        <c:noMultiLvlLbl val="0"/>
      </c:catAx>
      <c:valAx>
        <c:axId val="1149927600"/>
        <c:scaling>
          <c:orientation val="minMax"/>
          <c:max val="300"/>
          <c:min val="100"/>
        </c:scaling>
        <c:delete val="0"/>
        <c:axPos val="l"/>
        <c:numFmt formatCode="0_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14288"/>
        <c:crosses val="autoZero"/>
        <c:crossBetween val="between"/>
        <c:majorUnit val="200"/>
      </c:valAx>
      <c:spPr>
        <a:noFill/>
        <a:ln w="9525">
          <a:solidFill>
            <a:schemeClr val="bg2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E3A60CE-7E8D-4390-9820-C09E755C9BD4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427EC32B-E128-43F1-BA54-52B0ABA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262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A22FB6E-5550-4A84-95FC-6C5FC37CCEBE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030FFAA-3710-4C18-AE2B-D295A7E29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77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6212-96C9-41D3-8E6B-E3D9ABE9871E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37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19FC-0020-489B-93BD-52EF9DFE2BE8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60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6C17-7DC2-4726-A511-85C76F0BCB45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8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0646-9FDD-4CE6-A2A1-8CE3717DBF7D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07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F767-7590-42C7-BB8E-A314D8D2FD5C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FF62-28A4-44D8-9651-8BC671C7BC1C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BD65-545E-402E-9A81-768BAF244330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02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6590-0AFF-4C21-8D3D-813D36BA5861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1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A5C9-3C66-48F2-A7DA-50A8AAD99DFC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9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7542-95D7-4C99-B020-CFE99BF6E3ED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83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7526-BBC7-44F0-9201-29D57E6CFCF0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9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105B-2D9C-4C60-86CE-F7C448738759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9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4018" y="2994660"/>
            <a:ext cx="9906000" cy="8763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18" y="3133739"/>
            <a:ext cx="99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豊能町の中長期財政シミュレーション</a:t>
            </a:r>
          </a:p>
        </p:txBody>
      </p:sp>
    </p:spTree>
    <p:extLst>
      <p:ext uri="{BB962C8B-B14F-4D97-AF65-F5344CB8AC3E}">
        <p14:creationId xmlns:p14="http://schemas.microsoft.com/office/powerpoint/2010/main" val="104744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059" y="69752"/>
            <a:ext cx="9802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１．収支と基金残高の見通し</a:t>
            </a:r>
          </a:p>
        </p:txBody>
      </p:sp>
      <p:sp>
        <p:nvSpPr>
          <p:cNvPr id="34" name="スライド番号プレースホルダー 2">
            <a:extLst>
              <a:ext uri="{FF2B5EF4-FFF2-40B4-BE49-F238E27FC236}">
                <a16:creationId xmlns:a16="http://schemas.microsoft.com/office/drawing/2014/main" id="{381A82F7-2481-41C2-9526-2AF765A7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498903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77345" y="918273"/>
            <a:ext cx="9587988" cy="362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6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令和７年度以降、一貫して収支不足が発生し、令和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年度には財政調整基金が枯渇する見通し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57480" y="907625"/>
            <a:ext cx="9571175" cy="433813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114B3FF-1435-4E05-9566-0164EB8850CC}"/>
              </a:ext>
            </a:extLst>
          </p:cNvPr>
          <p:cNvSpPr txBox="1"/>
          <p:nvPr/>
        </p:nvSpPr>
        <p:spPr>
          <a:xfrm>
            <a:off x="8460916" y="1406312"/>
            <a:ext cx="1018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（単位：百万円）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AF2045CD-CA52-4EEB-A027-9C050398B0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142316"/>
              </p:ext>
            </p:extLst>
          </p:nvPr>
        </p:nvGraphicFramePr>
        <p:xfrm>
          <a:off x="298027" y="1664385"/>
          <a:ext cx="9368487" cy="4948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660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059" y="66412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２．シミュレーション結果の詳細</a:t>
            </a:r>
            <a:endParaRPr kumimoji="1" lang="ja-JP" altLang="en-US" sz="2800" b="1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8375D218-D9B2-435E-8C23-6CC5CE79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55191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763196-1332-4576-805F-2FEFBAA76AF5}"/>
              </a:ext>
            </a:extLst>
          </p:cNvPr>
          <p:cNvSpPr/>
          <p:nvPr/>
        </p:nvSpPr>
        <p:spPr>
          <a:xfrm>
            <a:off x="163779" y="831006"/>
            <a:ext cx="9577121" cy="112231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4436C9-8E52-40D6-A17B-B7C196259EE9}"/>
              </a:ext>
            </a:extLst>
          </p:cNvPr>
          <p:cNvSpPr/>
          <p:nvPr/>
        </p:nvSpPr>
        <p:spPr>
          <a:xfrm>
            <a:off x="169919" y="837858"/>
            <a:ext cx="9564839" cy="107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2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●人口減少に伴う税収減、社会保障経費の増のほか、大規模建設事業の影響により厳しい推計結果となった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0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・歳入：地方交付税は横置き、住民税は急激な人口減少により大幅減となるため、トータルでは減少傾向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0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・歳出：社会保障経費の増加や物価上昇により増加傾向。建設事業費は小中一貫校の整備、公共施設の再編により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R12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まで高い水準で推移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000"/>
              </a:lnSpc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●令和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年度の時点で累積赤字が</a:t>
            </a:r>
            <a:r>
              <a:rPr kumimoji="1" lang="zh-TW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早期健全化基準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を超え、「財政健全化団体」に該当することとなる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CB30C8B-9F62-4E4F-9954-1011FC207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1960170"/>
            <a:ext cx="9569658" cy="4646371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364EE82-4F93-4811-ABFE-287DDCF67835}"/>
              </a:ext>
            </a:extLst>
          </p:cNvPr>
          <p:cNvSpPr txBox="1"/>
          <p:nvPr/>
        </p:nvSpPr>
        <p:spPr>
          <a:xfrm>
            <a:off x="163779" y="6606008"/>
            <a:ext cx="53190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歳入の「繰入金」欄について、令和５年度以降は財政調整基金からの繰入れは含んでいない</a:t>
            </a:r>
          </a:p>
        </p:txBody>
      </p:sp>
    </p:spTree>
    <p:extLst>
      <p:ext uri="{BB962C8B-B14F-4D97-AF65-F5344CB8AC3E}">
        <p14:creationId xmlns:p14="http://schemas.microsoft.com/office/powerpoint/2010/main" val="316875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4EA34B81-64AC-4ABE-A1A7-C8F82487D9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065849"/>
              </p:ext>
            </p:extLst>
          </p:nvPr>
        </p:nvGraphicFramePr>
        <p:xfrm>
          <a:off x="498708" y="2756273"/>
          <a:ext cx="8980716" cy="3970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65100" y="917122"/>
            <a:ext cx="9647932" cy="1827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●直近の実績をベースに推計しており、推計結果、特に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R13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以降において、老朽化対応や新規事業が適切に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見込まれていない可能性がある</a:t>
            </a: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●公共施設等総合管理計画における将来の経費見込みと、推計結果に大きな乖離がある。現在策定中の「公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共施設再編計画」の取組み（集約化等）を反映すれば、事業費の圧縮が図られるものの、収支不足の解消に　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までは至らないことには留意が必要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71271" y="905459"/>
            <a:ext cx="9569629" cy="1850814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27334" y="649095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C6929F-A7F1-4BF3-BF16-46F5C41AB640}"/>
              </a:ext>
            </a:extLst>
          </p:cNvPr>
          <p:cNvSpPr txBox="1"/>
          <p:nvPr/>
        </p:nvSpPr>
        <p:spPr>
          <a:xfrm>
            <a:off x="0" y="48549"/>
            <a:ext cx="8938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．課題① 公共施設マネジメント </a:t>
            </a:r>
            <a:r>
              <a:rPr kumimoji="1" lang="ja-JP" altLang="en-US" sz="20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～普通建設事業費の分析より～</a:t>
            </a:r>
            <a:endParaRPr kumimoji="1" lang="ja-JP" altLang="en-US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335821B-9FA0-46C5-92CA-E29390B39615}"/>
              </a:ext>
            </a:extLst>
          </p:cNvPr>
          <p:cNvSpPr txBox="1"/>
          <p:nvPr/>
        </p:nvSpPr>
        <p:spPr>
          <a:xfrm>
            <a:off x="2500808" y="3226202"/>
            <a:ext cx="393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現在の規模・スペックで単純更新した場合の費用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8C3EC68-E465-490B-90AD-F66A276A58D1}"/>
              </a:ext>
            </a:extLst>
          </p:cNvPr>
          <p:cNvSpPr txBox="1"/>
          <p:nvPr/>
        </p:nvSpPr>
        <p:spPr>
          <a:xfrm>
            <a:off x="6081202" y="3133436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年平均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11.9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5409319-06D6-4D6C-A7FB-EAB012CCA9C2}"/>
              </a:ext>
            </a:extLst>
          </p:cNvPr>
          <p:cNvSpPr txBox="1"/>
          <p:nvPr/>
        </p:nvSpPr>
        <p:spPr>
          <a:xfrm>
            <a:off x="5409004" y="47211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年平均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6.1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E447D35-41F5-4785-8045-E241A5154C4D}"/>
              </a:ext>
            </a:extLst>
          </p:cNvPr>
          <p:cNvSpPr txBox="1"/>
          <p:nvPr/>
        </p:nvSpPr>
        <p:spPr>
          <a:xfrm>
            <a:off x="7140568" y="4721118"/>
            <a:ext cx="2338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直近実績に基づく推計値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（物価上昇及び個別事業を反映）</a:t>
            </a:r>
          </a:p>
        </p:txBody>
      </p:sp>
      <p:sp>
        <p:nvSpPr>
          <p:cNvPr id="25" name="矢印: 上下 24">
            <a:extLst>
              <a:ext uri="{FF2B5EF4-FFF2-40B4-BE49-F238E27FC236}">
                <a16:creationId xmlns:a16="http://schemas.microsoft.com/office/drawing/2014/main" id="{10A2D0D0-3C0E-4114-A611-2790023A5550}"/>
              </a:ext>
            </a:extLst>
          </p:cNvPr>
          <p:cNvSpPr/>
          <p:nvPr/>
        </p:nvSpPr>
        <p:spPr>
          <a:xfrm>
            <a:off x="5490927" y="3514864"/>
            <a:ext cx="352213" cy="1179056"/>
          </a:xfrm>
          <a:prstGeom prst="up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A72B923-A0AE-4DB8-8AA6-759C17D27027}"/>
              </a:ext>
            </a:extLst>
          </p:cNvPr>
          <p:cNvSpPr txBox="1"/>
          <p:nvPr/>
        </p:nvSpPr>
        <p:spPr>
          <a:xfrm>
            <a:off x="5805485" y="3724675"/>
            <a:ext cx="2153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5.8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億円の乖離</a:t>
            </a:r>
          </a:p>
        </p:txBody>
      </p:sp>
    </p:spTree>
    <p:extLst>
      <p:ext uri="{BB962C8B-B14F-4D97-AF65-F5344CB8AC3E}">
        <p14:creationId xmlns:p14="http://schemas.microsoft.com/office/powerpoint/2010/main" val="81465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グラフ 20">
            <a:extLst>
              <a:ext uri="{FF2B5EF4-FFF2-40B4-BE49-F238E27FC236}">
                <a16:creationId xmlns:a16="http://schemas.microsoft.com/office/drawing/2014/main" id="{33F8F806-7534-4E84-916F-9253C17756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0808063"/>
              </p:ext>
            </p:extLst>
          </p:nvPr>
        </p:nvGraphicFramePr>
        <p:xfrm>
          <a:off x="483619" y="2492375"/>
          <a:ext cx="4134282" cy="4152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グラフ 25">
            <a:extLst>
              <a:ext uri="{FF2B5EF4-FFF2-40B4-BE49-F238E27FC236}">
                <a16:creationId xmlns:a16="http://schemas.microsoft.com/office/drawing/2014/main" id="{C7CA9559-8302-4276-9908-E88DF38C4A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822834"/>
              </p:ext>
            </p:extLst>
          </p:nvPr>
        </p:nvGraphicFramePr>
        <p:xfrm>
          <a:off x="4953000" y="2492376"/>
          <a:ext cx="4787899" cy="3805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67134" y="915679"/>
            <a:ext cx="9684000" cy="1109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●人口減少に伴い、住民一人当たりの歳出は歳入を大きく超過していく見通し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●歳出のうち、行財政運営の効率性と関係性の高い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人件費・物件費」だけを見ると、現時点では全国町村の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水準を下回っているものの、大幅な増加により将来的には全国町村の水準を超えていく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71271" y="905891"/>
            <a:ext cx="9569629" cy="1191197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27334" y="649095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C6929F-A7F1-4BF3-BF16-46F5C41AB640}"/>
              </a:ext>
            </a:extLst>
          </p:cNvPr>
          <p:cNvSpPr txBox="1"/>
          <p:nvPr/>
        </p:nvSpPr>
        <p:spPr>
          <a:xfrm>
            <a:off x="0" y="48549"/>
            <a:ext cx="10041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４．課題② 行財政運営の効率化　</a:t>
            </a:r>
            <a:r>
              <a:rPr kumimoji="1" lang="ja-JP" altLang="en-US" sz="20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～住民一人当たりコストから見える傾向～</a:t>
            </a:r>
            <a:endParaRPr kumimoji="1" lang="ja-JP" altLang="en-US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">
            <a:extLst>
              <a:ext uri="{FF2B5EF4-FFF2-40B4-BE49-F238E27FC236}">
                <a16:creationId xmlns:a16="http://schemas.microsoft.com/office/drawing/2014/main" id="{33731662-41A2-40A1-8036-1D30B5615E70}"/>
              </a:ext>
            </a:extLst>
          </p:cNvPr>
          <p:cNvSpPr txBox="1"/>
          <p:nvPr/>
        </p:nvSpPr>
        <p:spPr>
          <a:xfrm>
            <a:off x="8956462" y="3758443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kumimoji="1" lang="ja-JP" altLang="en-US" sz="1000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408D8E-5A47-410C-A764-7971EF4C2E57}"/>
              </a:ext>
            </a:extLst>
          </p:cNvPr>
          <p:cNvSpPr txBox="1"/>
          <p:nvPr/>
        </p:nvSpPr>
        <p:spPr>
          <a:xfrm>
            <a:off x="4953000" y="6261562"/>
            <a:ext cx="4787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各全国平均値は、推計が困難なことから、令和４年度決算額及び令和５年１月１日時点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の住基人口により算出したものを横置きとしている。人口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万人都市は財政状況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資料集の区分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Ⅳ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より抽出。</a:t>
            </a:r>
          </a:p>
        </p:txBody>
      </p:sp>
      <p:sp>
        <p:nvSpPr>
          <p:cNvPr id="40" name="テキスト ボックス 1">
            <a:extLst>
              <a:ext uri="{FF2B5EF4-FFF2-40B4-BE49-F238E27FC236}">
                <a16:creationId xmlns:a16="http://schemas.microsoft.com/office/drawing/2014/main" id="{3E6A69E3-6E44-41AA-817C-BCAD821AC270}"/>
              </a:ext>
            </a:extLst>
          </p:cNvPr>
          <p:cNvSpPr txBox="1"/>
          <p:nvPr/>
        </p:nvSpPr>
        <p:spPr>
          <a:xfrm>
            <a:off x="6475999" y="4011765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</a:p>
        </p:txBody>
      </p:sp>
      <p:sp>
        <p:nvSpPr>
          <p:cNvPr id="41" name="テキスト ボックス 1">
            <a:extLst>
              <a:ext uri="{FF2B5EF4-FFF2-40B4-BE49-F238E27FC236}">
                <a16:creationId xmlns:a16="http://schemas.microsoft.com/office/drawing/2014/main" id="{430072F0-457F-4747-BA21-A9B0F4C692BE}"/>
              </a:ext>
            </a:extLst>
          </p:cNvPr>
          <p:cNvSpPr txBox="1"/>
          <p:nvPr/>
        </p:nvSpPr>
        <p:spPr>
          <a:xfrm>
            <a:off x="4014159" y="4104703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99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58</a:t>
            </a:r>
            <a:r>
              <a:rPr kumimoji="1" lang="ja-JP" altLang="en-US" sz="1000" dirty="0">
                <a:solidFill>
                  <a:srgbClr val="99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</a:p>
        </p:txBody>
      </p:sp>
      <p:sp>
        <p:nvSpPr>
          <p:cNvPr id="42" name="テキスト ボックス 1">
            <a:extLst>
              <a:ext uri="{FF2B5EF4-FFF2-40B4-BE49-F238E27FC236}">
                <a16:creationId xmlns:a16="http://schemas.microsoft.com/office/drawing/2014/main" id="{E45F4491-2435-48BB-957F-1CB57A58CCA7}"/>
              </a:ext>
            </a:extLst>
          </p:cNvPr>
          <p:cNvSpPr txBox="1"/>
          <p:nvPr/>
        </p:nvSpPr>
        <p:spPr>
          <a:xfrm>
            <a:off x="4964688" y="4906771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1000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</a:p>
        </p:txBody>
      </p:sp>
      <p:sp>
        <p:nvSpPr>
          <p:cNvPr id="43" name="テキスト ボックス 1">
            <a:extLst>
              <a:ext uri="{FF2B5EF4-FFF2-40B4-BE49-F238E27FC236}">
                <a16:creationId xmlns:a16="http://schemas.microsoft.com/office/drawing/2014/main" id="{A745AD80-33C0-4E62-B63A-533C0D46B2FF}"/>
              </a:ext>
            </a:extLst>
          </p:cNvPr>
          <p:cNvSpPr txBox="1"/>
          <p:nvPr/>
        </p:nvSpPr>
        <p:spPr>
          <a:xfrm>
            <a:off x="8609192" y="5240013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</a:p>
        </p:txBody>
      </p:sp>
      <p:sp>
        <p:nvSpPr>
          <p:cNvPr id="44" name="テキスト ボックス 1">
            <a:extLst>
              <a:ext uri="{FF2B5EF4-FFF2-40B4-BE49-F238E27FC236}">
                <a16:creationId xmlns:a16="http://schemas.microsoft.com/office/drawing/2014/main" id="{8B9A36A5-0C32-4D78-A7B6-AAC40A3D811A}"/>
              </a:ext>
            </a:extLst>
          </p:cNvPr>
          <p:cNvSpPr txBox="1"/>
          <p:nvPr/>
        </p:nvSpPr>
        <p:spPr>
          <a:xfrm>
            <a:off x="209038" y="5696100"/>
            <a:ext cx="6463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43</a:t>
            </a:r>
            <a:r>
              <a:rPr kumimoji="1" lang="ja-JP" altLang="en-US" sz="1000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</a:p>
        </p:txBody>
      </p:sp>
      <p:sp>
        <p:nvSpPr>
          <p:cNvPr id="45" name="テキスト ボックス 1">
            <a:extLst>
              <a:ext uri="{FF2B5EF4-FFF2-40B4-BE49-F238E27FC236}">
                <a16:creationId xmlns:a16="http://schemas.microsoft.com/office/drawing/2014/main" id="{8EE87681-4E13-458E-A1D2-EBE37EEA7567}"/>
              </a:ext>
            </a:extLst>
          </p:cNvPr>
          <p:cNvSpPr txBox="1"/>
          <p:nvPr/>
        </p:nvSpPr>
        <p:spPr>
          <a:xfrm>
            <a:off x="4016454" y="3252880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kumimoji="1" lang="ja-JP" altLang="en-US" sz="1000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</a:p>
        </p:txBody>
      </p:sp>
      <p:sp>
        <p:nvSpPr>
          <p:cNvPr id="23" name="テキスト ボックス 1">
            <a:extLst>
              <a:ext uri="{FF2B5EF4-FFF2-40B4-BE49-F238E27FC236}">
                <a16:creationId xmlns:a16="http://schemas.microsoft.com/office/drawing/2014/main" id="{69F0A5CF-8F32-4C62-9053-F190A6E93D5A}"/>
              </a:ext>
            </a:extLst>
          </p:cNvPr>
          <p:cNvSpPr txBox="1"/>
          <p:nvPr/>
        </p:nvSpPr>
        <p:spPr>
          <a:xfrm>
            <a:off x="209038" y="5389082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99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44</a:t>
            </a:r>
            <a:r>
              <a:rPr kumimoji="1" lang="ja-JP" altLang="en-US" sz="1000" dirty="0">
                <a:solidFill>
                  <a:srgbClr val="99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</a:p>
        </p:txBody>
      </p:sp>
      <p:sp>
        <p:nvSpPr>
          <p:cNvPr id="24" name="テキスト ボックス 1">
            <a:extLst>
              <a:ext uri="{FF2B5EF4-FFF2-40B4-BE49-F238E27FC236}">
                <a16:creationId xmlns:a16="http://schemas.microsoft.com/office/drawing/2014/main" id="{5CF4FB30-2022-4270-AB3C-D8341EB5ECBC}"/>
              </a:ext>
            </a:extLst>
          </p:cNvPr>
          <p:cNvSpPr txBox="1"/>
          <p:nvPr/>
        </p:nvSpPr>
        <p:spPr>
          <a:xfrm>
            <a:off x="5265411" y="4020181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町村の全国平均値</a:t>
            </a:r>
          </a:p>
        </p:txBody>
      </p:sp>
      <p:sp>
        <p:nvSpPr>
          <p:cNvPr id="25" name="テキスト ボックス 1">
            <a:extLst>
              <a:ext uri="{FF2B5EF4-FFF2-40B4-BE49-F238E27FC236}">
                <a16:creationId xmlns:a16="http://schemas.microsoft.com/office/drawing/2014/main" id="{A4A01E45-1867-4256-874A-B59C565B98C7}"/>
              </a:ext>
            </a:extLst>
          </p:cNvPr>
          <p:cNvSpPr txBox="1"/>
          <p:nvPr/>
        </p:nvSpPr>
        <p:spPr>
          <a:xfrm>
            <a:off x="7371347" y="5078543"/>
            <a:ext cx="1402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人口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万人都市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の全国平均値</a:t>
            </a:r>
          </a:p>
        </p:txBody>
      </p:sp>
    </p:spTree>
    <p:extLst>
      <p:ext uri="{BB962C8B-B14F-4D97-AF65-F5344CB8AC3E}">
        <p14:creationId xmlns:p14="http://schemas.microsoft.com/office/powerpoint/2010/main" val="290468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8059" y="69752"/>
            <a:ext cx="209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５．推計方法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91721" y="915898"/>
            <a:ext cx="9539292" cy="1188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4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●令和４年度決算をベースに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年間推計</a:t>
            </a:r>
            <a:b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人口推計に連動しうる費目は、国立社会保障・人口問題研究所（社人研）の令和５年推計と連動</a:t>
            </a:r>
          </a:p>
          <a:p>
            <a:pPr>
              <a:lnSpc>
                <a:spcPts val="2800"/>
              </a:lnSpc>
              <a:spcAft>
                <a:spcPts val="4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●その他の費目は、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R4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決算額をベースに、物価上昇率や直近の伸び率等を用いて試算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4987" y="905832"/>
            <a:ext cx="9565913" cy="127466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5" name="表 21">
            <a:extLst>
              <a:ext uri="{FF2B5EF4-FFF2-40B4-BE49-F238E27FC236}">
                <a16:creationId xmlns:a16="http://schemas.microsoft.com/office/drawing/2014/main" id="{742ED7FD-DFE3-4B50-8206-D642AF431D9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06236359"/>
              </p:ext>
            </p:extLst>
          </p:nvPr>
        </p:nvGraphicFramePr>
        <p:xfrm>
          <a:off x="130117" y="2492375"/>
          <a:ext cx="4380923" cy="41401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5556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813493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2221874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283856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607858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歳入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町税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人口と連動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64735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地方交付税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直近の実績を据え置き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6544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国・府支出金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400"/>
                        </a:lnSpc>
                      </a:pP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6260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地方債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51454114"/>
                  </a:ext>
                </a:extLst>
              </a:tr>
              <a:tr h="66032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交付金・譲与税等、諸収入（使用料・手数料、財産収入、寄附金など）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直近の実績を据え置き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666177"/>
                  </a:ext>
                </a:extLst>
              </a:tr>
              <a:tr h="66032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繰入金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特目基金からの繰入金を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　見込む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☑　見込まない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0618218"/>
                  </a:ext>
                </a:extLst>
              </a:tr>
            </a:tbl>
          </a:graphicData>
        </a:graphic>
      </p:graphicFrame>
      <p:graphicFrame>
        <p:nvGraphicFramePr>
          <p:cNvPr id="17" name="表 21">
            <a:extLst>
              <a:ext uri="{FF2B5EF4-FFF2-40B4-BE49-F238E27FC236}">
                <a16:creationId xmlns:a16="http://schemas.microsoft.com/office/drawing/2014/main" id="{0A4A5D27-D6ED-41D6-AFCE-E61024A97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014122"/>
              </p:ext>
            </p:extLst>
          </p:nvPr>
        </p:nvGraphicFramePr>
        <p:xfrm>
          <a:off x="4577806" y="2492375"/>
          <a:ext cx="5198076" cy="41401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4489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053608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3739979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330214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464384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給与等は直近の実績を据え置き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退職手当は個別に積上げ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605222"/>
                  </a:ext>
                </a:extLst>
              </a:tr>
              <a:tr h="33021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扶助費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直近の実績の伸びを反映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56476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補助費等、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物件費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直近の実績の伸び、物価上昇の影響を反映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78945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建設事業費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次のいずれかによる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☑   直近の実績に物価上昇率を乗じた額をベースとし、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大規模事業を個別に積み上げる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 </a:t>
                      </a:r>
                      <a:r>
                        <a:rPr kumimoji="1" lang="ja-JP" altLang="en-US" sz="1100" b="0" u="none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</a:t>
                      </a:r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団体の計画値を用いる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55035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公債費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既発分は町村による推計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新発分は歳入の地方債と連動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15266"/>
                  </a:ext>
                </a:extLst>
              </a:tr>
              <a:tr h="111081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繰出金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国保特会と後期高齢特会は人口と連動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介護特会は府全体の介護給付費総額の推計値と連動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spc="-1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公営企業は直近の実績を据え置き</a:t>
                      </a:r>
                      <a:endParaRPr kumimoji="1" lang="en-US" altLang="ja-JP" sz="1200" b="0" spc="-1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159172"/>
                  </a:ext>
                </a:extLst>
              </a:tr>
            </a:tbl>
          </a:graphicData>
        </a:graphic>
      </p:graphicFrame>
      <p:sp>
        <p:nvSpPr>
          <p:cNvPr id="16" name="スライド番号プレースホルダー 2">
            <a:extLst>
              <a:ext uri="{FF2B5EF4-FFF2-40B4-BE49-F238E27FC236}">
                <a16:creationId xmlns:a16="http://schemas.microsoft.com/office/drawing/2014/main" id="{6B960A5B-16D9-47B6-BE98-036A9295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55191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72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21199</TotalTime>
  <Words>819</Words>
  <Application>Microsoft Office PowerPoint</Application>
  <PresentationFormat>A4 210 x 297 mm</PresentationFormat>
  <Paragraphs>90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BIZ UDPゴシック</vt:lpstr>
      <vt:lpstr>HGP創英角ﾎﾟｯﾌﾟ体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「今後の人口減少・高齢化を見据えてー」</dc:title>
  <dc:creator>豊能町,大阪府</dc:creator>
  <cp:lastModifiedBy>中村　有佑</cp:lastModifiedBy>
  <cp:revision>873</cp:revision>
  <cp:lastPrinted>2024-02-13T01:57:59Z</cp:lastPrinted>
  <dcterms:created xsi:type="dcterms:W3CDTF">2020-12-07T04:45:01Z</dcterms:created>
  <dcterms:modified xsi:type="dcterms:W3CDTF">2024-03-12T00:29:06Z</dcterms:modified>
</cp:coreProperties>
</file>