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9" r:id="rId2"/>
  </p:sldIdLst>
  <p:sldSz cx="12801600" cy="9601200" type="A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732" y="-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FDFC0-5681-4BC7-A66B-D64333B8A1B0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35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304B6E-B3F6-41E8-9341-FD5EDDBC59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471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81E-4485-452D-B7B0-F00008AB0F8C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C92-73C5-4374-AFB0-0AB46030F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12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81E-4485-452D-B7B0-F00008AB0F8C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C92-73C5-4374-AFB0-0AB46030F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2593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81E-4485-452D-B7B0-F00008AB0F8C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C92-73C5-4374-AFB0-0AB46030F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05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81E-4485-452D-B7B0-F00008AB0F8C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C92-73C5-4374-AFB0-0AB46030F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76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81E-4485-452D-B7B0-F00008AB0F8C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C92-73C5-4374-AFB0-0AB46030F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092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81E-4485-452D-B7B0-F00008AB0F8C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C92-73C5-4374-AFB0-0AB46030F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9852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81E-4485-452D-B7B0-F00008AB0F8C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C92-73C5-4374-AFB0-0AB46030F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4596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81E-4485-452D-B7B0-F00008AB0F8C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C92-73C5-4374-AFB0-0AB46030F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401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81E-4485-452D-B7B0-F00008AB0F8C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C92-73C5-4374-AFB0-0AB46030F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3203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81E-4485-452D-B7B0-F00008AB0F8C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C92-73C5-4374-AFB0-0AB46030F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51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A81E-4485-452D-B7B0-F00008AB0F8C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38C92-73C5-4374-AFB0-0AB46030F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264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AA81E-4485-452D-B7B0-F00008AB0F8C}" type="datetimeFigureOut">
              <a:rPr kumimoji="1" lang="ja-JP" altLang="en-US" smtClean="0"/>
              <a:t>2023/4/18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38C92-73C5-4374-AFB0-0AB46030F15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912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109020" y="2791473"/>
            <a:ext cx="12513084" cy="448666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1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118971" y="7400495"/>
            <a:ext cx="12501344" cy="21732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kumimoji="1" lang="en-US" altLang="ja-JP" sz="7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 </a:t>
            </a:r>
            <a:r>
              <a:rPr kumimoji="1" lang="ja-JP" altLang="en-US" sz="12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方向性 ＞</a:t>
            </a:r>
            <a:endParaRPr kumimoji="1" lang="en-US" altLang="ja-JP" sz="1200" b="1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00"/>
              </a:lnSpc>
            </a:pPr>
            <a:endParaRPr kumimoji="1" lang="en-US" altLang="ja-JP" sz="12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将来</a:t>
            </a:r>
            <a:r>
              <a:rPr kumimoji="1"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のあり方検討にあたっては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、「目先の損得」だけでなく、１０年・２０年先の姿を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見据えた判断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が必要。検討</a:t>
            </a:r>
            <a:r>
              <a:rPr kumimoji="1" lang="ja-JP" altLang="en-US" sz="1200" dirty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にあたっては、近隣市の声も聞きながら議論を進めていく</a:t>
            </a:r>
            <a:r>
              <a:rPr kumimoji="1" lang="ja-JP" altLang="en-US" sz="1200" dirty="0" smtClean="0">
                <a:solidFill>
                  <a:prstClr val="black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en-US" altLang="ja-JP" sz="1200" dirty="0" smtClean="0">
              <a:solidFill>
                <a:prstClr val="black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南河内地域は、自然や歴史・文化といった資源に恵まれた魅力ある地域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。次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の世代の方々にもここに住みたいと思ってもらえるよう、より魅力ある地域にしていく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人材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、財源、施設等の限られた資源を、地域として効果的かつ効率的に活用する観点から、２町１村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がより連携し、共同で行財政改革や公民連携、さらなる広域連携に取り組み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合併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ついても検討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を深め、この地域のさら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なる成長・発展を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めざす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en-US" altLang="ja-JP" sz="12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00"/>
              </a:lnSpc>
            </a:pPr>
            <a:endParaRPr kumimoji="1" lang="ja-JP" altLang="en-US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b="1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＜ 進め方 ＞</a:t>
            </a:r>
            <a:endParaRPr kumimoji="1" lang="en-US" altLang="ja-JP" sz="1200" b="1" spc="-5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00"/>
              </a:lnSpc>
            </a:pPr>
            <a:endParaRPr kumimoji="1" lang="en-US" altLang="ja-JP" sz="1200" dirty="0" smtClean="0">
              <a:solidFill>
                <a:schemeClr val="accent4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</a:t>
            </a:r>
            <a:r>
              <a:rPr kumimoji="1" lang="ja-JP" altLang="en-US" sz="1200" b="1" u="sng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令和５年度に、太子町長</a:t>
            </a:r>
            <a:r>
              <a:rPr kumimoji="1" lang="ja-JP" altLang="en-US" sz="12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、河南町長、千早赤阪村長が</a:t>
            </a:r>
            <a:r>
              <a:rPr kumimoji="1" lang="ja-JP" altLang="en-US" sz="1200" b="1" u="sng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参画し、大阪府と共同で</a:t>
            </a:r>
            <a:r>
              <a:rPr kumimoji="1" lang="en-US" altLang="ja-JP" sz="1200" b="1" u="sng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『</a:t>
            </a:r>
            <a:r>
              <a:rPr kumimoji="1" lang="ja-JP" altLang="en-US" sz="1200" b="1" u="sng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南河内</a:t>
            </a:r>
            <a:r>
              <a:rPr kumimoji="1" lang="ja-JP" altLang="en-US" sz="12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</a:t>
            </a:r>
            <a:r>
              <a:rPr kumimoji="1" lang="ja-JP" altLang="en-US" sz="1200" b="1" u="sng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２町１村</a:t>
            </a:r>
            <a:r>
              <a:rPr kumimoji="1" lang="ja-JP" altLang="en-US" sz="12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未来協議会</a:t>
            </a:r>
            <a:r>
              <a:rPr kumimoji="1" lang="en-US" altLang="ja-JP" sz="12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』</a:t>
            </a:r>
            <a:r>
              <a:rPr kumimoji="1" lang="ja-JP" altLang="en-US" sz="12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を設立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し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、２町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１村の将来のあり方についての検討をさらに深めていく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en-US" altLang="ja-JP" sz="12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00"/>
              </a:lnSpc>
            </a:pP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持続的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かつ安定的に住民サービスを提供していくための組織のあり方として、</a:t>
            </a:r>
            <a:r>
              <a:rPr kumimoji="1" lang="ja-JP" altLang="en-US" sz="12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合併も選択肢に</a:t>
            </a:r>
            <a:r>
              <a:rPr kumimoji="1" lang="ja-JP" altLang="en-US" sz="1200" b="1" u="sng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入れた議論</a:t>
            </a:r>
            <a:r>
              <a:rPr kumimoji="1" lang="ja-JP" altLang="en-US" sz="12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を行っていく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/>
            </a:r>
            <a:br>
              <a:rPr kumimoji="1" lang="en-US" altLang="ja-JP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　合併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は課題も大きいことから、まずは全国事例の研究・分析を行い、南河内地域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にふさわしい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あり方を模索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en-US" altLang="ja-JP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dirty="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</a:t>
            </a:r>
            <a:r>
              <a:rPr kumimoji="1" lang="ja-JP" altLang="en-US" sz="1200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の未来予測なども活用し、</a:t>
            </a:r>
            <a:r>
              <a:rPr kumimoji="1" lang="ja-JP" altLang="en-US" sz="12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議会や住民と課題を共有しながら、将来のあり方に関するオープン</a:t>
            </a:r>
            <a:r>
              <a:rPr kumimoji="1" lang="ja-JP" altLang="en-US" sz="1200" b="1" u="sng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な議論を</a:t>
            </a:r>
            <a:r>
              <a:rPr kumimoji="1" lang="ja-JP" altLang="en-US" sz="1200" b="1" u="sng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行う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ja-JP" altLang="en-US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0" y="1"/>
            <a:ext cx="12801600" cy="3678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　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町村の将来のあり方に関する</a:t>
            </a:r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勉強会　南河内</a:t>
            </a:r>
            <a:r>
              <a:rPr kumimoji="1" lang="ja-JP" altLang="en-US" sz="20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地域「将来課題の対応方策の検討</a:t>
            </a:r>
            <a:r>
              <a:rPr kumimoji="1" lang="ja-JP" altLang="en-US" sz="2000" b="1" dirty="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」（概要版）</a:t>
            </a:r>
            <a:endParaRPr kumimoji="1" lang="ja-JP" altLang="en-US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0600841" y="-20333"/>
            <a:ext cx="220075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kumimoji="1" lang="ja-JP" altLang="en-US" sz="100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令和５年５月</a:t>
            </a:r>
            <a:endParaRPr kumimoji="1" lang="en-US" altLang="ja-JP" sz="1000" smtClean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大阪府・太子町・河南町・千早赤阪村</a:t>
            </a:r>
            <a:endParaRPr kumimoji="1" lang="ja-JP" altLang="en-US" sz="10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18971" y="1323976"/>
            <a:ext cx="12505207" cy="1316568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000" smtClean="0">
              <a:solidFill>
                <a:schemeClr val="accent4">
                  <a:lumMod val="75000"/>
                </a:schemeClr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</a:t>
            </a:r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２町１村は、いずれも</a:t>
            </a:r>
            <a:r>
              <a:rPr kumimoji="1" lang="ja-JP" altLang="en-US" sz="1000" b="1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、</a:t>
            </a:r>
            <a:r>
              <a:rPr kumimoji="1" lang="ja-JP" altLang="en-US" sz="1000" b="1" u="sng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昭和の大合併時期（昭和３１年）に</a:t>
            </a:r>
            <a:r>
              <a:rPr kumimoji="1" lang="ja-JP" altLang="en-US" sz="1000" b="1" u="sng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複数の村が合体</a:t>
            </a:r>
            <a:r>
              <a:rPr kumimoji="1" lang="ja-JP" altLang="en-US" sz="1000" b="1" u="sng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して誕生</a:t>
            </a:r>
            <a:r>
              <a:rPr kumimoji="1" lang="ja-JP" altLang="en-US" sz="100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kumimoji="1" lang="en-US" altLang="ja-JP" sz="1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00"/>
              </a:lnSpc>
            </a:pPr>
            <a:endParaRPr kumimoji="1" lang="ja-JP" altLang="en-US" sz="1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</a:t>
            </a:r>
            <a:r>
              <a:rPr kumimoji="1" lang="ja-JP" altLang="en-US" sz="100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広域</a:t>
            </a:r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連携については、消防やごみ処理、水道等で他の</a:t>
            </a:r>
            <a:r>
              <a:rPr kumimoji="1" lang="ja-JP" altLang="en-US" sz="100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地域よりも進んで</a:t>
            </a:r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いる</a:t>
            </a:r>
            <a:r>
              <a:rPr kumimoji="1" lang="ja-JP" altLang="en-US" sz="100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kumimoji="1" lang="en-US" altLang="ja-JP" sz="1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00"/>
              </a:lnSpc>
            </a:pPr>
            <a:endParaRPr kumimoji="1" lang="ja-JP" altLang="en-US" sz="1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kumimoji="1" lang="ja-JP" altLang="en-US" sz="100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000" spc="-5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人口については、</a:t>
            </a:r>
            <a:r>
              <a:rPr kumimoji="1" lang="en-US" altLang="ja-JP" sz="1000" spc="-5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2045</a:t>
            </a:r>
            <a:r>
              <a:rPr kumimoji="1" lang="ja-JP" altLang="en-US" sz="1000" spc="-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年まで</a:t>
            </a:r>
            <a:r>
              <a:rPr kumimoji="1" lang="ja-JP" altLang="en-US" sz="1000" spc="-5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に大きく減少。特</a:t>
            </a:r>
            <a:r>
              <a:rPr kumimoji="1" lang="ja-JP" altLang="en-US" sz="1000" spc="-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に、</a:t>
            </a:r>
            <a:r>
              <a:rPr kumimoji="1" lang="ja-JP" altLang="en-US" sz="1000" b="1" u="sng" spc="-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千早赤阪村</a:t>
            </a:r>
            <a:r>
              <a:rPr kumimoji="1" lang="ja-JP" altLang="en-US" sz="1000" b="1" u="sng" spc="-5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は約</a:t>
            </a:r>
            <a:r>
              <a:rPr kumimoji="1" lang="en-US" altLang="ja-JP" sz="1000" b="1" u="sng" spc="-5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2,000</a:t>
            </a:r>
            <a:r>
              <a:rPr kumimoji="1" lang="ja-JP" altLang="en-US" sz="1000" b="1" u="sng" spc="-5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人と</a:t>
            </a:r>
            <a:r>
              <a:rPr kumimoji="1" lang="ja-JP" altLang="en-US" sz="1000" b="1" u="sng" spc="-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半分以下まで減少</a:t>
            </a:r>
            <a:r>
              <a:rPr kumimoji="1" lang="ja-JP" altLang="en-US" sz="1000" spc="-5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en-US" altLang="ja-JP" sz="1000" spc="-5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00"/>
              </a:lnSpc>
            </a:pPr>
            <a:endParaRPr kumimoji="1" lang="ja-JP" altLang="en-US" sz="1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</a:t>
            </a:r>
            <a:r>
              <a:rPr kumimoji="1" lang="ja-JP" altLang="en-US" sz="100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高齢者人口は現状から大きく増えることはないが、</a:t>
            </a:r>
            <a:r>
              <a:rPr kumimoji="1" lang="ja-JP" altLang="en-US" sz="1000" b="1" u="sng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全人口に占める割合が増加することが大きな課題</a:t>
            </a:r>
            <a:r>
              <a:rPr kumimoji="1" lang="ja-JP" altLang="en-US" sz="100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kumimoji="1" lang="en-US" altLang="ja-JP" sz="1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300"/>
              </a:lnSpc>
            </a:pPr>
            <a:endParaRPr kumimoji="1" lang="en-US" altLang="ja-JP" sz="1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00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</a:t>
            </a:r>
            <a:r>
              <a:rPr kumimoji="1" lang="ja-JP" altLang="en-US" sz="100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生産</a:t>
            </a:r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年齢人口の</a:t>
            </a:r>
            <a:r>
              <a:rPr kumimoji="1" lang="ja-JP" altLang="en-US" sz="100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減少</a:t>
            </a:r>
            <a:r>
              <a:rPr kumimoji="1" lang="ja-JP" altLang="en-US" sz="100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に伴い、今後、重要な自主財源で</a:t>
            </a:r>
            <a:r>
              <a:rPr kumimoji="1" lang="ja-JP" altLang="en-US" sz="100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ある</a:t>
            </a:r>
            <a:r>
              <a:rPr kumimoji="1" lang="ja-JP" altLang="en-US" sz="1000" b="1" u="sng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個人住民税は大きく減少する見込み</a:t>
            </a:r>
            <a:r>
              <a:rPr kumimoji="1" lang="ja-JP" altLang="en-US" sz="100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en-US" altLang="ja-JP" sz="10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10241" y="1319532"/>
            <a:ext cx="125512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kumimoji="1" lang="ja-JP" altLang="en-US" sz="10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◆人口推移と推計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18971" y="634795"/>
            <a:ext cx="12505207" cy="53825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</a:t>
            </a:r>
            <a:r>
              <a:rPr kumimoji="1" lang="ja-JP" altLang="en-US" sz="1200" spc="-15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急激</a:t>
            </a:r>
            <a:r>
              <a:rPr kumimoji="1" lang="ja-JP" altLang="en-US" sz="1200" spc="-1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な人口変動の</a:t>
            </a:r>
            <a:r>
              <a:rPr kumimoji="1" lang="ja-JP" altLang="en-US" sz="1200" spc="-15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中、</a:t>
            </a:r>
            <a:r>
              <a:rPr kumimoji="1" lang="ja-JP" altLang="en-US" sz="1200" spc="-1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町村が将来にわたって</a:t>
            </a:r>
            <a:r>
              <a:rPr kumimoji="1" lang="ja-JP" altLang="en-US" sz="1200" spc="-15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持続的・安定的</a:t>
            </a:r>
            <a:r>
              <a:rPr kumimoji="1" lang="ja-JP" altLang="en-US" sz="1200" spc="-1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に住民サービス</a:t>
            </a:r>
            <a:r>
              <a:rPr kumimoji="1" lang="ja-JP" altLang="en-US" sz="1200" spc="-15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を提供</a:t>
            </a:r>
            <a:r>
              <a:rPr kumimoji="1" lang="ja-JP" altLang="en-US" sz="1200" spc="-1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できるよう、課題</a:t>
            </a:r>
            <a:r>
              <a:rPr kumimoji="1" lang="ja-JP" altLang="en-US" sz="1200" spc="-15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分析や</a:t>
            </a:r>
            <a:r>
              <a:rPr kumimoji="1" lang="ja-JP" altLang="en-US" sz="1200" spc="-1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対応方策の検討を行う</a:t>
            </a:r>
            <a:r>
              <a:rPr kumimoji="1" lang="ja-JP" altLang="en-US" sz="1200" spc="-15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ため、</a:t>
            </a:r>
            <a:r>
              <a:rPr kumimoji="1" lang="ja-JP" altLang="en-US" sz="1200" u="sng" spc="-15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令和２年度に府と１０町村で「</a:t>
            </a:r>
            <a:r>
              <a:rPr kumimoji="1" lang="ja-JP" altLang="en-US" sz="1200" u="sng" spc="-15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町村の将来のあり方に関する勉強会」を設置</a:t>
            </a:r>
            <a:r>
              <a:rPr kumimoji="1" lang="ja-JP" altLang="en-US" sz="1200" spc="-15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  <a:cs typeface="Times New Roman" panose="02020603050405020304" pitchFamily="18" charset="0"/>
              </a:rPr>
              <a:t>。</a:t>
            </a:r>
            <a:endParaRPr kumimoji="1" lang="en-US" altLang="ja-JP" sz="1200" spc="-15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>
              <a:lnSpc>
                <a:spcPts val="500"/>
              </a:lnSpc>
            </a:pPr>
            <a:endParaRPr kumimoji="1" lang="en-US" altLang="ja-JP" sz="1200" dirty="0" smtClean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sz="1200" smtClean="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 </a:t>
            </a:r>
            <a:r>
              <a:rPr kumimoji="1" lang="ja-JP" altLang="en-US" sz="1200" u="sng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令和</a:t>
            </a:r>
            <a:r>
              <a:rPr kumimoji="1" lang="ja-JP" altLang="en-US" sz="1200" u="sng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４年度から</a:t>
            </a:r>
            <a:r>
              <a:rPr kumimoji="1" lang="ja-JP" altLang="en-US" sz="1200" u="sng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、他の地域に先行して府</a:t>
            </a:r>
            <a:r>
              <a:rPr kumimoji="1" lang="ja-JP" altLang="en-US" sz="1200" u="sng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と太子町、河南町、</a:t>
            </a:r>
            <a:r>
              <a:rPr kumimoji="1" lang="ja-JP" altLang="en-US" sz="1200" u="sng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千早赤阪村が共同で、</a:t>
            </a:r>
            <a:r>
              <a:rPr kumimoji="1" lang="ja-JP" altLang="en-US" sz="1200" u="sng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町村や</a:t>
            </a:r>
            <a:r>
              <a:rPr kumimoji="1" lang="ja-JP" altLang="en-US" sz="1200" u="sng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地域の</a:t>
            </a:r>
            <a:r>
              <a:rPr kumimoji="1" lang="ja-JP" altLang="en-US" sz="1200" u="sng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行政課題や</a:t>
            </a:r>
            <a:r>
              <a:rPr kumimoji="1" lang="ja-JP" altLang="en-US" sz="1200" u="sng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その対応方策</a:t>
            </a:r>
            <a:r>
              <a:rPr kumimoji="1" lang="ja-JP" altLang="en-US" sz="1200" u="sng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について</a:t>
            </a:r>
            <a:r>
              <a:rPr kumimoji="1" lang="ja-JP" altLang="en-US" sz="1200" u="sng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検討をスタート</a:t>
            </a:r>
            <a:r>
              <a:rPr kumimoji="1" lang="ja-JP" altLang="en-US" sz="1200" smtClean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。</a:t>
            </a:r>
            <a:endParaRPr kumimoji="1" lang="ja-JP" altLang="en-US" sz="120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161603" y="388768"/>
            <a:ext cx="1072155" cy="28977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300"/>
              </a:lnSpc>
              <a:tabLst>
                <a:tab pos="93663" algn="l"/>
              </a:tabLst>
            </a:pPr>
            <a:r>
              <a:rPr kumimoji="1" lang="ja-JP" altLang="en-US" sz="140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検討の経緯</a:t>
            </a:r>
            <a:endParaRPr kumimoji="1"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161603" y="7310936"/>
            <a:ext cx="2008232" cy="250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300"/>
              </a:lnSpc>
              <a:tabLst>
                <a:tab pos="93663" algn="l"/>
              </a:tabLst>
            </a:pPr>
            <a:r>
              <a:rPr kumimoji="1" lang="ja-JP" altLang="en-US" sz="140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４．まとめ（今後の対応）</a:t>
            </a:r>
            <a:endParaRPr kumimoji="1"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161603" y="1235235"/>
            <a:ext cx="2491882" cy="2760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300"/>
              </a:lnSpc>
              <a:tabLst>
                <a:tab pos="93663" algn="l"/>
              </a:tabLst>
            </a:pPr>
            <a:r>
              <a:rPr kumimoji="1" lang="ja-JP" altLang="en-US" sz="140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１．南河内地域２町１村の特性等</a:t>
            </a:r>
            <a:endParaRPr kumimoji="1"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323337" y="1319531"/>
            <a:ext cx="708633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kumimoji="1" lang="en-US" altLang="ja-JP" sz="10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太子町</a:t>
            </a:r>
            <a:r>
              <a:rPr kumimoji="1" lang="en-US" altLang="ja-JP" sz="10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9397833" y="1326170"/>
            <a:ext cx="819464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kumimoji="1" lang="en-US" altLang="ja-JP" sz="10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河南町</a:t>
            </a:r>
            <a:r>
              <a:rPr kumimoji="1" lang="en-US" altLang="ja-JP" sz="10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6" name="テキスト ボックス 35"/>
          <p:cNvSpPr txBox="1"/>
          <p:nvPr/>
        </p:nvSpPr>
        <p:spPr>
          <a:xfrm>
            <a:off x="11183862" y="1309011"/>
            <a:ext cx="1034716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kumimoji="1" lang="en-US" altLang="ja-JP" sz="10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【</a:t>
            </a:r>
            <a:r>
              <a:rPr kumimoji="1" lang="ja-JP" altLang="en-US" sz="10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千早赤阪村</a:t>
            </a:r>
            <a:r>
              <a:rPr kumimoji="1" lang="en-US" altLang="ja-JP" sz="10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】</a:t>
            </a:r>
            <a:endParaRPr kumimoji="1" lang="ja-JP" altLang="en-US" sz="10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3605" y="1545882"/>
            <a:ext cx="1847168" cy="1043244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D584E0BA-A9FD-4A94-B448-A211C17F7630}"/>
              </a:ext>
            </a:extLst>
          </p:cNvPr>
          <p:cNvSpPr txBox="1"/>
          <p:nvPr/>
        </p:nvSpPr>
        <p:spPr>
          <a:xfrm>
            <a:off x="161603" y="2681533"/>
            <a:ext cx="4140208" cy="2754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ts val="1300"/>
              </a:lnSpc>
              <a:tabLst>
                <a:tab pos="93663" algn="l"/>
              </a:tabLst>
            </a:pPr>
            <a:r>
              <a:rPr kumimoji="1" lang="ja-JP" altLang="en-US" sz="1400" smtClean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２．課題の「見える化」　３．対応方策及び取組み提案</a:t>
            </a:r>
            <a:endParaRPr kumimoji="1" lang="en-US" altLang="ja-JP" sz="1400" dirty="0">
              <a:solidFill>
                <a:schemeClr val="bg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229642" y="2914156"/>
            <a:ext cx="12309650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>
                <a:solidFill>
                  <a:schemeClr val="accent4">
                    <a:lumMod val="75000"/>
                  </a:schemeClr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●</a:t>
            </a:r>
            <a:r>
              <a:rPr kumimoji="1" lang="ja-JP" altLang="en-US" sz="1200" smtClean="0">
                <a:solidFill>
                  <a:schemeClr val="accent4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 </a:t>
            </a:r>
            <a:r>
              <a:rPr kumimoji="1" lang="ja-JP" altLang="en-US" sz="12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「専門人材の確保」「公共施設の最適配置」「自主財源の確保」「その他（地域活性化等）」について、２町１村の現状及び課題を把握するとともに、対応方策や具体的な取組みを提案。</a:t>
            </a:r>
            <a:endParaRPr kumimoji="1" lang="en-US" altLang="ja-JP" sz="12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39" name="表 21">
            <a:extLst>
              <a:ext uri="{FF2B5EF4-FFF2-40B4-BE49-F238E27FC236}">
                <a16:creationId xmlns:a16="http://schemas.microsoft.com/office/drawing/2014/main" id="{742ED7FD-DFE3-4B50-8206-D642AF431D9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656861499"/>
              </p:ext>
            </p:extLst>
          </p:nvPr>
        </p:nvGraphicFramePr>
        <p:xfrm>
          <a:off x="240989" y="3203247"/>
          <a:ext cx="12289784" cy="21295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07467">
                  <a:extLst>
                    <a:ext uri="{9D8B030D-6E8A-4147-A177-3AD203B41FA5}">
                      <a16:colId xmlns:a16="http://schemas.microsoft.com/office/drawing/2014/main" val="2163183408"/>
                    </a:ext>
                  </a:extLst>
                </a:gridCol>
                <a:gridCol w="7139025">
                  <a:extLst>
                    <a:ext uri="{9D8B030D-6E8A-4147-A177-3AD203B41FA5}">
                      <a16:colId xmlns:a16="http://schemas.microsoft.com/office/drawing/2014/main" val="2898818577"/>
                    </a:ext>
                  </a:extLst>
                </a:gridCol>
                <a:gridCol w="3543292">
                  <a:extLst>
                    <a:ext uri="{9D8B030D-6E8A-4147-A177-3AD203B41FA5}">
                      <a16:colId xmlns:a16="http://schemas.microsoft.com/office/drawing/2014/main" val="857780390"/>
                    </a:ext>
                  </a:extLst>
                </a:gridCol>
              </a:tblGrid>
              <a:tr h="2678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テーマ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u="none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主な行政課題</a:t>
                      </a:r>
                      <a:endParaRPr kumimoji="1" lang="ja-JP" altLang="en-US" sz="1200" b="1" u="sng" dirty="0">
                        <a:solidFill>
                          <a:schemeClr val="accent2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200" b="0" u="none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対応方策・取組み提案（抜粋）</a:t>
                      </a:r>
                      <a:endParaRPr kumimoji="1" lang="ja-JP" altLang="en-US" sz="1200" b="1" u="sng" smtClean="0">
                        <a:solidFill>
                          <a:schemeClr val="accent2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219830"/>
                  </a:ext>
                </a:extLst>
              </a:tr>
              <a:tr h="49360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専門人材の確保</a:t>
                      </a:r>
                      <a:endParaRPr kumimoji="1" lang="ja-JP" altLang="en-US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050" b="0" u="none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○ </a:t>
                      </a:r>
                      <a:r>
                        <a:rPr kumimoji="1" lang="ja-JP" altLang="en-US" sz="1050" b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採用予定数に対する</a:t>
                      </a:r>
                      <a:r>
                        <a:rPr kumimoji="1" lang="ja-JP" altLang="en-US" sz="1050" b="0" u="none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応募数が少なく</a:t>
                      </a:r>
                      <a:r>
                        <a:rPr kumimoji="1" lang="ja-JP" altLang="en-US" sz="1050" b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、</a:t>
                      </a:r>
                      <a:r>
                        <a:rPr kumimoji="1" lang="ja-JP" altLang="en-US" sz="1050" b="0" u="sng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専門人材（土木技師・建築技師・保健師等）の確保が困難</a:t>
                      </a:r>
                      <a:r>
                        <a:rPr kumimoji="1" lang="ja-JP" altLang="en-US" sz="1050" b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。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050" b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○ 各専門職における年齢構成の偏りがあり、</a:t>
                      </a:r>
                      <a:r>
                        <a:rPr kumimoji="1" lang="ja-JP" altLang="en-US" sz="1050" b="0" u="sng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ノウハウの引継ぎや人材の育成に支障あり</a:t>
                      </a:r>
                      <a:r>
                        <a:rPr kumimoji="1" lang="ja-JP" altLang="en-US" sz="1050" b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。</a:t>
                      </a:r>
                      <a:endParaRPr kumimoji="1" lang="en-US" altLang="ja-JP" sz="1050" b="0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050" b="0" u="none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・採用試験の共同実施　　・人材登録制度の共同実施</a:t>
                      </a:r>
                      <a:endParaRPr kumimoji="1" lang="en-US" altLang="ja-JP" sz="1050" b="0" u="none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050" b="0" u="none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・専門職員の有効活用（人事交流等）</a:t>
                      </a:r>
                      <a:endParaRPr kumimoji="1" lang="en-US" altLang="ja-JP" sz="1050" b="0" u="none" smtClean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7604318"/>
                  </a:ext>
                </a:extLst>
              </a:tr>
              <a:tr h="48885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公共施設の最適配置</a:t>
                      </a:r>
                      <a:endParaRPr kumimoji="1" lang="en-US" altLang="ja-JP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050" b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○ 更新や長寿命化に多額の費用を要する中、各団体内での最適化だけでなく、</a:t>
                      </a:r>
                      <a:r>
                        <a:rPr kumimoji="1" lang="ja-JP" altLang="en-US" sz="1050" b="0" u="sng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地域としての最適化を検討すべき時期</a:t>
                      </a:r>
                      <a:r>
                        <a:rPr kumimoji="1" lang="ja-JP" altLang="en-US" sz="1050" b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。</a:t>
                      </a: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050" b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○ 稼働状況が良くない施設がある中、</a:t>
                      </a:r>
                      <a:r>
                        <a:rPr kumimoji="1" lang="ja-JP" altLang="en-US" sz="1050" b="0" u="sng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どこまで住民サービスを提供するのか、 地域内での共同利用などを検討すべき</a:t>
                      </a:r>
                      <a:r>
                        <a:rPr kumimoji="1" lang="ja-JP" altLang="en-US" sz="1050" b="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050" b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・給食センターの共同発注</a:t>
                      </a:r>
                      <a:r>
                        <a:rPr kumimoji="1" lang="ja-JP" altLang="en-US" sz="1050" b="0" spc="-15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　・学校授業での民間プール等の利用</a:t>
                      </a:r>
                      <a:endParaRPr kumimoji="1" lang="en-US" altLang="ja-JP" sz="1050" b="0" spc="-15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050" b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・文化ホールの共同利用に向けた検討</a:t>
                      </a:r>
                      <a:endParaRPr kumimoji="1" lang="en-US" altLang="ja-JP" sz="1050" b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4000780"/>
                  </a:ext>
                </a:extLst>
              </a:tr>
              <a:tr h="4017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自主財源の確保</a:t>
                      </a:r>
                      <a:endParaRPr kumimoji="1" lang="en-US" altLang="ja-JP" sz="1200" b="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○ 府内市町村と比較しても、</a:t>
                      </a:r>
                      <a:r>
                        <a:rPr kumimoji="1" lang="ja-JP" altLang="en-US" sz="1050" u="sng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独自の住民サービス</a:t>
                      </a:r>
                      <a:r>
                        <a:rPr kumimoji="1" lang="ja-JP" altLang="en-US" sz="105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を実施しているが、財政状況の悪化などにより、</a:t>
                      </a:r>
                      <a:r>
                        <a:rPr kumimoji="1" lang="ja-JP" altLang="en-US" sz="1050" u="sng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今後継続できない</a:t>
                      </a:r>
                      <a:r>
                        <a:rPr kumimoji="1" lang="en-US" altLang="ja-JP" sz="1050" u="sng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ja-JP" sz="1050" u="sng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</a:br>
                      <a:r>
                        <a:rPr kumimoji="1" lang="ja-JP" altLang="en-US" sz="1050" u="none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kumimoji="1" lang="ja-JP" altLang="en-US" sz="1050" u="sng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おそれあり</a:t>
                      </a:r>
                      <a:r>
                        <a:rPr kumimoji="1" lang="ja-JP" altLang="en-US" sz="105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・償却資産の課税　　・有価証券による基金の運用</a:t>
                      </a:r>
                      <a:endParaRPr kumimoji="1" lang="en-US" altLang="ja-JP" sz="1050" b="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r>
                        <a:rPr kumimoji="1" lang="ja-JP" altLang="en-US" sz="1050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・ふるさと納税の活用</a:t>
                      </a:r>
                      <a:endParaRPr kumimoji="1" lang="en-US" altLang="ja-JP" sz="1050" b="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65827712"/>
                  </a:ext>
                </a:extLst>
              </a:tr>
              <a:tr h="46132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 b="0" spc="-15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その他（地域活性化等）</a:t>
                      </a:r>
                      <a:endParaRPr kumimoji="1" lang="en-US" altLang="ja-JP" sz="1200" b="0" spc="-150" dirty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05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○ 各町村での</a:t>
                      </a:r>
                      <a:r>
                        <a:rPr kumimoji="1" lang="ja-JP" altLang="en-US" sz="1050" u="sng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地域ブランド発信</a:t>
                      </a:r>
                      <a:r>
                        <a:rPr kumimoji="1" lang="ja-JP" altLang="en-US" sz="105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に関する取組みもあるが、集客力不足や十分な予算措置が難しいなど、</a:t>
                      </a:r>
                      <a:r>
                        <a:rPr kumimoji="1" lang="ja-JP" altLang="en-US" sz="1050" b="0" u="sng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単独での取組</a:t>
                      </a:r>
                      <a:r>
                        <a:rPr kumimoji="1" lang="en-US" altLang="ja-JP" sz="1050" b="0" u="sng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/>
                      </a:r>
                      <a:br>
                        <a:rPr kumimoji="1" lang="en-US" altLang="ja-JP" sz="1050" b="0" u="sng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</a:br>
                      <a:r>
                        <a:rPr kumimoji="1" lang="ja-JP" altLang="en-US" sz="1050" b="0" u="none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　　</a:t>
                      </a:r>
                      <a:r>
                        <a:rPr kumimoji="1" lang="ja-JP" altLang="en-US" sz="1050" b="0" u="sng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みには限界あり</a:t>
                      </a:r>
                      <a:r>
                        <a:rPr kumimoji="1" lang="ja-JP" altLang="en-US" sz="1050" smtClean="0">
                          <a:solidFill>
                            <a:schemeClr val="tx1"/>
                          </a:solidFill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  <a:cs typeface="Times New Roman" panose="02020603050405020304" pitchFamily="18" charset="0"/>
                        </a:rPr>
                        <a:t>。</a:t>
                      </a:r>
                      <a:endParaRPr kumimoji="1" lang="en-US" altLang="ja-JP" sz="1050" b="0" dirty="0">
                        <a:solidFill>
                          <a:schemeClr val="tx1"/>
                        </a:solidFill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050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・公民連携デスク設置の検討</a:t>
                      </a:r>
                      <a:endParaRPr kumimoji="1" lang="en-US" altLang="ja-JP" sz="1050" b="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  <a:p>
                      <a:pPr>
                        <a:lnSpc>
                          <a:spcPts val="1500"/>
                        </a:lnSpc>
                      </a:pPr>
                      <a:r>
                        <a:rPr kumimoji="1" lang="ja-JP" altLang="en-US" sz="1050" b="0" dirty="0" smtClean="0">
                          <a:latin typeface="BIZ UDPゴシック" panose="020B0400000000000000" pitchFamily="50" charset="-128"/>
                          <a:ea typeface="BIZ UDPゴシック" panose="020B0400000000000000" pitchFamily="50" charset="-128"/>
                        </a:rPr>
                        <a:t>・２町１村連携による地域ブランドの創出</a:t>
                      </a:r>
                      <a:endParaRPr kumimoji="1" lang="en-US" altLang="ja-JP" sz="1050" b="0" dirty="0" smtClean="0">
                        <a:latin typeface="BIZ UDPゴシック" panose="020B0400000000000000" pitchFamily="50" charset="-128"/>
                        <a:ea typeface="BIZ UDPゴシック" panose="020B0400000000000000" pitchFamily="50" charset="-128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0854210"/>
                  </a:ext>
                </a:extLst>
              </a:tr>
            </a:tbl>
          </a:graphicData>
        </a:graphic>
      </p:graphicFrame>
      <p:pic>
        <p:nvPicPr>
          <p:cNvPr id="16" name="図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6" y="5761193"/>
            <a:ext cx="3317003" cy="1472069"/>
          </a:xfrm>
          <a:prstGeom prst="rect">
            <a:avLst/>
          </a:prstGeom>
        </p:spPr>
      </p:pic>
      <p:sp>
        <p:nvSpPr>
          <p:cNvPr id="40" name="テキスト ボックス 39"/>
          <p:cNvSpPr txBox="1"/>
          <p:nvPr/>
        </p:nvSpPr>
        <p:spPr>
          <a:xfrm>
            <a:off x="237126" y="5532913"/>
            <a:ext cx="3491898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kumimoji="1" lang="ja-JP" altLang="en-US" sz="10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◆人材</a:t>
            </a:r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確保で課題のある主な専門職の</a:t>
            </a:r>
            <a:r>
              <a:rPr kumimoji="1" lang="ja-JP" altLang="en-US" sz="10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職員数、</a:t>
            </a:r>
            <a:r>
              <a: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離職</a:t>
            </a:r>
            <a:r>
              <a:rPr kumimoji="1" lang="ja-JP" altLang="en-US" sz="10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状況</a:t>
            </a:r>
            <a:endParaRPr kumimoji="1" lang="ja-JP" altLang="en-US" sz="1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357924" y="5532912"/>
            <a:ext cx="2692965" cy="1653316"/>
            <a:chOff x="3729024" y="5532912"/>
            <a:chExt cx="2692965" cy="1653316"/>
          </a:xfrm>
        </p:grpSpPr>
        <p:pic>
          <p:nvPicPr>
            <p:cNvPr id="41" name="図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5456" y="5761193"/>
              <a:ext cx="2606533" cy="1425035"/>
            </a:xfrm>
            <a:prstGeom prst="rect">
              <a:avLst/>
            </a:prstGeom>
          </p:spPr>
        </p:pic>
        <p:sp>
          <p:nvSpPr>
            <p:cNvPr id="42" name="テキスト ボックス 41"/>
            <p:cNvSpPr txBox="1"/>
            <p:nvPr/>
          </p:nvSpPr>
          <p:spPr>
            <a:xfrm>
              <a:off x="3729024" y="5532912"/>
              <a:ext cx="2343944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kumimoji="1" lang="ja-JP" altLang="en-US" sz="100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◆公共施設の立地状況（文化ホール）</a:t>
              </a:r>
              <a:endParaRPr kumimoji="1" lang="ja-JP" altLang="en-US" sz="100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3720821" y="5529300"/>
            <a:ext cx="2765589" cy="1655496"/>
            <a:chOff x="6445396" y="5530732"/>
            <a:chExt cx="2765589" cy="1655496"/>
          </a:xfrm>
        </p:grpSpPr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69248" y="5761193"/>
              <a:ext cx="2413872" cy="1425035"/>
            </a:xfrm>
            <a:prstGeom prst="rect">
              <a:avLst/>
            </a:prstGeom>
          </p:spPr>
        </p:pic>
        <p:sp>
          <p:nvSpPr>
            <p:cNvPr id="44" name="テキスト ボックス 43"/>
            <p:cNvSpPr txBox="1"/>
            <p:nvPr/>
          </p:nvSpPr>
          <p:spPr>
            <a:xfrm>
              <a:off x="6445396" y="5530732"/>
              <a:ext cx="2765589" cy="24622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t">
              <a:spAutoFit/>
            </a:bodyPr>
            <a:lstStyle/>
            <a:p>
              <a:r>
                <a:rPr kumimoji="1" lang="ja-JP" altLang="en-US" sz="1000" dirty="0" smtClean="0"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◆具体的な対応方策（専門職員の有効活用）</a:t>
              </a:r>
              <a:endParaRPr kumimoji="1" lang="ja-JP" altLang="en-US" sz="1000" dirty="0"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</p:grpSp>
      <p:pic>
        <p:nvPicPr>
          <p:cNvPr id="45" name="図 4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6097" y="5776230"/>
            <a:ext cx="3339332" cy="1450915"/>
          </a:xfrm>
          <a:prstGeom prst="rect">
            <a:avLst/>
          </a:prstGeom>
        </p:spPr>
      </p:pic>
      <p:sp>
        <p:nvSpPr>
          <p:cNvPr id="46" name="テキスト ボックス 45"/>
          <p:cNvSpPr txBox="1"/>
          <p:nvPr/>
        </p:nvSpPr>
        <p:spPr>
          <a:xfrm>
            <a:off x="9085826" y="5530733"/>
            <a:ext cx="2965652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r>
              <a:rPr kumimoji="1" lang="ja-JP" altLang="en-US" sz="1000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◆課題解決に向けた検討案（民間プール等の利用）</a:t>
            </a:r>
            <a:endParaRPr kumimoji="1" lang="ja-JP" altLang="en-US" sz="100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57261" y="1548019"/>
            <a:ext cx="1918812" cy="103880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20433" y="1565752"/>
            <a:ext cx="1918812" cy="1037963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1816386" y="5315237"/>
            <a:ext cx="9168828" cy="287643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200" b="1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⇒ </a:t>
            </a:r>
            <a:r>
              <a:rPr kumimoji="1" lang="ja-JP" altLang="en-US" sz="1200" b="1" u="sng" smtClean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これまで個別に行革等を実施し、他地域よりも広域連携が進んでいるなか、現状の取組みでは限界があり、対応しきれなくなる。</a:t>
            </a:r>
            <a:endParaRPr kumimoji="1" lang="en-US" altLang="ja-JP" sz="1200" b="1" u="sng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3261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1173</TotalTime>
  <Words>1049</Words>
  <Application>Microsoft Office PowerPoint</Application>
  <PresentationFormat>A3 297x420 mm</PresentationFormat>
  <Paragraphs>64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BIZ UDPゴシック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大阪府市町村局</dc:creator>
  <cp:lastModifiedBy>舟岡　佐奈絵</cp:lastModifiedBy>
  <cp:revision>172</cp:revision>
  <cp:lastPrinted>2023-04-18T05:52:09Z</cp:lastPrinted>
  <dcterms:created xsi:type="dcterms:W3CDTF">2021-11-05T08:07:23Z</dcterms:created>
  <dcterms:modified xsi:type="dcterms:W3CDTF">2023-04-18T05:52:15Z</dcterms:modified>
</cp:coreProperties>
</file>