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drawings/drawing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 id="2147483713" r:id="rId3"/>
  </p:sldMasterIdLst>
  <p:notesMasterIdLst>
    <p:notesMasterId r:id="rId66"/>
  </p:notesMasterIdLst>
  <p:handoutMasterIdLst>
    <p:handoutMasterId r:id="rId67"/>
  </p:handoutMasterIdLst>
  <p:sldIdLst>
    <p:sldId id="258" r:id="rId4"/>
    <p:sldId id="399" r:id="rId5"/>
    <p:sldId id="413" r:id="rId6"/>
    <p:sldId id="404" r:id="rId7"/>
    <p:sldId id="402" r:id="rId8"/>
    <p:sldId id="408" r:id="rId9"/>
    <p:sldId id="374" r:id="rId10"/>
    <p:sldId id="260" r:id="rId11"/>
    <p:sldId id="262" r:id="rId12"/>
    <p:sldId id="266" r:id="rId13"/>
    <p:sldId id="271" r:id="rId14"/>
    <p:sldId id="341" r:id="rId15"/>
    <p:sldId id="335" r:id="rId16"/>
    <p:sldId id="390" r:id="rId17"/>
    <p:sldId id="338" r:id="rId18"/>
    <p:sldId id="378" r:id="rId19"/>
    <p:sldId id="377" r:id="rId20"/>
    <p:sldId id="375" r:id="rId21"/>
    <p:sldId id="376" r:id="rId22"/>
    <p:sldId id="379" r:id="rId23"/>
    <p:sldId id="342" r:id="rId24"/>
    <p:sldId id="344" r:id="rId25"/>
    <p:sldId id="372" r:id="rId26"/>
    <p:sldId id="381" r:id="rId27"/>
    <p:sldId id="373" r:id="rId28"/>
    <p:sldId id="345" r:id="rId29"/>
    <p:sldId id="395" r:id="rId30"/>
    <p:sldId id="348" r:id="rId31"/>
    <p:sldId id="350" r:id="rId32"/>
    <p:sldId id="409" r:id="rId33"/>
    <p:sldId id="419" r:id="rId34"/>
    <p:sldId id="414" r:id="rId35"/>
    <p:sldId id="416" r:id="rId36"/>
    <p:sldId id="417" r:id="rId37"/>
    <p:sldId id="422" r:id="rId38"/>
    <p:sldId id="421" r:id="rId39"/>
    <p:sldId id="353" r:id="rId40"/>
    <p:sldId id="355" r:id="rId41"/>
    <p:sldId id="394" r:id="rId42"/>
    <p:sldId id="401" r:id="rId43"/>
    <p:sldId id="357" r:id="rId44"/>
    <p:sldId id="360" r:id="rId45"/>
    <p:sldId id="359" r:id="rId46"/>
    <p:sldId id="362" r:id="rId47"/>
    <p:sldId id="363" r:id="rId48"/>
    <p:sldId id="364" r:id="rId49"/>
    <p:sldId id="365" r:id="rId50"/>
    <p:sldId id="406" r:id="rId51"/>
    <p:sldId id="366" r:id="rId52"/>
    <p:sldId id="369" r:id="rId53"/>
    <p:sldId id="367" r:id="rId54"/>
    <p:sldId id="384" r:id="rId55"/>
    <p:sldId id="410" r:id="rId56"/>
    <p:sldId id="387" r:id="rId57"/>
    <p:sldId id="386" r:id="rId58"/>
    <p:sldId id="411" r:id="rId59"/>
    <p:sldId id="388" r:id="rId60"/>
    <p:sldId id="389" r:id="rId61"/>
    <p:sldId id="383" r:id="rId62"/>
    <p:sldId id="412" r:id="rId63"/>
    <p:sldId id="371" r:id="rId64"/>
    <p:sldId id="403" r:id="rId6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E803D7B-0BA4-465B-95FD-F47E746E2875}">
          <p14:sldIdLst>
            <p14:sldId id="258"/>
            <p14:sldId id="399"/>
            <p14:sldId id="413"/>
            <p14:sldId id="404"/>
            <p14:sldId id="402"/>
            <p14:sldId id="408"/>
            <p14:sldId id="374"/>
            <p14:sldId id="260"/>
            <p14:sldId id="262"/>
            <p14:sldId id="266"/>
            <p14:sldId id="271"/>
            <p14:sldId id="341"/>
            <p14:sldId id="335"/>
            <p14:sldId id="390"/>
            <p14:sldId id="338"/>
            <p14:sldId id="378"/>
            <p14:sldId id="377"/>
            <p14:sldId id="375"/>
            <p14:sldId id="376"/>
            <p14:sldId id="379"/>
            <p14:sldId id="342"/>
            <p14:sldId id="344"/>
            <p14:sldId id="372"/>
            <p14:sldId id="381"/>
            <p14:sldId id="373"/>
            <p14:sldId id="345"/>
            <p14:sldId id="395"/>
            <p14:sldId id="348"/>
            <p14:sldId id="350"/>
            <p14:sldId id="409"/>
            <p14:sldId id="419"/>
            <p14:sldId id="414"/>
            <p14:sldId id="416"/>
            <p14:sldId id="417"/>
            <p14:sldId id="422"/>
            <p14:sldId id="421"/>
            <p14:sldId id="353"/>
            <p14:sldId id="355"/>
            <p14:sldId id="394"/>
            <p14:sldId id="401"/>
            <p14:sldId id="357"/>
            <p14:sldId id="360"/>
            <p14:sldId id="359"/>
            <p14:sldId id="362"/>
            <p14:sldId id="363"/>
            <p14:sldId id="364"/>
            <p14:sldId id="365"/>
            <p14:sldId id="406"/>
            <p14:sldId id="366"/>
            <p14:sldId id="369"/>
            <p14:sldId id="367"/>
            <p14:sldId id="384"/>
            <p14:sldId id="410"/>
            <p14:sldId id="387"/>
            <p14:sldId id="386"/>
            <p14:sldId id="411"/>
            <p14:sldId id="388"/>
            <p14:sldId id="389"/>
            <p14:sldId id="383"/>
            <p14:sldId id="412"/>
            <p14:sldId id="371"/>
            <p14:sldId id="403"/>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植　勇輝" initials="大植　勇輝" lastIdx="31" clrIdx="0">
    <p:extLst>
      <p:ext uri="{19B8F6BF-5375-455C-9EA6-DF929625EA0E}">
        <p15:presenceInfo xmlns:p15="http://schemas.microsoft.com/office/powerpoint/2012/main" userId="S::OueY@lan.pref.osaka.jp::63542293-8e31-4210-943c-0643624706a5" providerId="AD"/>
      </p:ext>
    </p:extLst>
  </p:cmAuthor>
  <p:cmAuthor id="2" name="福田　修平" initials="福田　修平" lastIdx="3" clrIdx="1">
    <p:extLst>
      <p:ext uri="{19B8F6BF-5375-455C-9EA6-DF929625EA0E}">
        <p15:presenceInfo xmlns:p15="http://schemas.microsoft.com/office/powerpoint/2012/main" userId="S::FukudaSh@lan.pref.osaka.jp::6cdd2b77-adbc-4c2c-b9aa-39e9a6d3d080" providerId="AD"/>
      </p:ext>
    </p:extLst>
  </p:cmAuthor>
  <p:cmAuthor id="3" name="中村　奈緒" initials="中村　奈緒" lastIdx="2" clrIdx="2">
    <p:extLst>
      <p:ext uri="{19B8F6BF-5375-455C-9EA6-DF929625EA0E}">
        <p15:presenceInfo xmlns:p15="http://schemas.microsoft.com/office/powerpoint/2012/main" userId="S::NakamuraNao@lan.pref.osaka.jp::86e3d391-aab0-4ef9-8c4a-44007a2527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7C80"/>
    <a:srgbClr val="FF33CC"/>
    <a:srgbClr val="FF6699"/>
    <a:srgbClr val="FFCCCC"/>
    <a:srgbClr val="FF99CC"/>
    <a:srgbClr val="FF99FF"/>
    <a:srgbClr val="FF0066"/>
    <a:srgbClr val="FFCCFF"/>
    <a:srgbClr val="F47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1023" autoAdjust="0"/>
  </p:normalViewPr>
  <p:slideViewPr>
    <p:cSldViewPr snapToGrid="0">
      <p:cViewPr varScale="1">
        <p:scale>
          <a:sx n="97" d="100"/>
          <a:sy n="97" d="100"/>
        </p:scale>
        <p:origin x="77" y="13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1_&#23798;&#26412;\&#9678;R5\&#9733;&#22577;&#21578;&#26360;&#20316;&#25104;\&#9733;&#22577;&#21578;&#26360;\01&#12288;&#22577;&#21578;&#26360;\&#12304;&#23798;&#26412;&#30010;&#29256;&#12305;&#22320;&#22495;&#12398;&#26410;&#26469;&#20104;&#282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1_&#23798;&#26412;\&#9678;R5\&#9733;&#22577;&#21578;&#26360;&#20316;&#25104;\&#9733;&#22577;&#21578;&#26360;\01&#12288;&#22577;&#21578;&#26360;\&#12304;&#23798;&#26412;&#30010;&#29256;&#12305;&#22320;&#22495;&#12398;&#26410;&#26469;&#20104;&#2820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1_&#23798;&#26412;\&#9678;R5\09_20231110&#12288;&#20013;&#38291;&#22577;&#21578;\04&#12288;&#23798;&#26412;&#30010;&#12363;&#12425;&#9314;\&#65288;&#22577;&#21578;&#26360;P25&#65289;&#12304;&#12372;&#12415;&#12398;&#21454;&#38598;&#12305;&#20171;&#35703;&#35469;&#23450;&#12398;&#29366;&#27841;&#12395;&#12388;&#12356;&#12390;.xlsx" TargetMode="Externa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G0000sv0ns101\d11757$\doc\&#25391;&#33288;&#35506;&#25391;&#33288;G\11_&#22522;&#30990;&#33258;&#27835;&#27231;&#33021;&#12398;&#20805;&#23455;&#12539;&#24375;&#21270;&#12395;&#38306;&#12377;&#12427;&#21462;&#32068;&#12415;\05_&#30010;&#26449;&#12398;&#23558;&#26469;&#35506;&#38988;&#12398;&#23550;&#24540;&#26041;&#31574;&#26908;&#35342;&#12304;&#30010;&#26449;&#12398;&#23558;&#26469;&#12398;&#12354;&#12426;&#26041;&#12395;&#38306;&#12377;&#12427;&#21193;&#24375;&#20250;&#12305;(R4&#65374;)\01_&#23798;&#26412;\&#9678;R5\&#9733;&#22577;&#21578;&#26360;&#20316;&#25104;\&#9733;&#22577;&#21578;&#26360;\01&#12288;&#22577;&#21578;&#26360;\&#12304;&#23798;&#26412;&#30010;&#29256;&#12305;&#22320;&#22495;&#12398;&#26410;&#26469;&#20104;&#2820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総人口推移</a:t>
            </a:r>
          </a:p>
        </c:rich>
      </c:tx>
      <c:layout>
        <c:manualLayout>
          <c:xMode val="edge"/>
          <c:yMode val="edge"/>
          <c:x val="0.43501534031858907"/>
          <c:y val="1.875746790922173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stacked"/>
        <c:varyColors val="0"/>
        <c:ser>
          <c:idx val="0"/>
          <c:order val="0"/>
          <c:tx>
            <c:strRef>
              <c:f>総人口推移!$B$6</c:f>
              <c:strCache>
                <c:ptCount val="1"/>
                <c:pt idx="0">
                  <c:v>島本町</c:v>
                </c:pt>
              </c:strCache>
            </c:strRef>
          </c:tx>
          <c:spPr>
            <a:solidFill>
              <a:schemeClr val="accent1"/>
            </a:solidFill>
            <a:ln w="12700">
              <a:solidFill>
                <a:schemeClr val="accent1">
                  <a:lumMod val="40000"/>
                  <a:lumOff val="60000"/>
                </a:schemeClr>
              </a:solidFill>
              <a:prstDash val="sysDot"/>
            </a:ln>
            <a:effectLst/>
          </c:spPr>
          <c:invertIfNegative val="0"/>
          <c:dPt>
            <c:idx val="6"/>
            <c:invertIfNegative val="0"/>
            <c:bubble3D val="0"/>
            <c:spPr>
              <a:solidFill>
                <a:schemeClr val="accent1">
                  <a:lumMod val="20000"/>
                  <a:lumOff val="80000"/>
                </a:schemeClr>
              </a:solidFill>
              <a:ln w="12700">
                <a:solidFill>
                  <a:schemeClr val="accent1">
                    <a:lumMod val="40000"/>
                    <a:lumOff val="60000"/>
                  </a:schemeClr>
                </a:solidFill>
                <a:prstDash val="sysDot"/>
              </a:ln>
              <a:effectLst/>
            </c:spPr>
            <c:extLst>
              <c:ext xmlns:c16="http://schemas.microsoft.com/office/drawing/2014/chart" uri="{C3380CC4-5D6E-409C-BE32-E72D297353CC}">
                <c16:uniqueId val="{00000001-730E-4605-A3D0-473E0CCCAB75}"/>
              </c:ext>
            </c:extLst>
          </c:dPt>
          <c:dPt>
            <c:idx val="7"/>
            <c:invertIfNegative val="0"/>
            <c:bubble3D val="0"/>
            <c:spPr>
              <a:solidFill>
                <a:schemeClr val="accent1">
                  <a:lumMod val="20000"/>
                  <a:lumOff val="80000"/>
                </a:schemeClr>
              </a:solidFill>
              <a:ln w="12700">
                <a:solidFill>
                  <a:schemeClr val="accent1">
                    <a:lumMod val="40000"/>
                    <a:lumOff val="60000"/>
                  </a:schemeClr>
                </a:solidFill>
                <a:prstDash val="sysDot"/>
              </a:ln>
              <a:effectLst/>
            </c:spPr>
            <c:extLst>
              <c:ext xmlns:c16="http://schemas.microsoft.com/office/drawing/2014/chart" uri="{C3380CC4-5D6E-409C-BE32-E72D297353CC}">
                <c16:uniqueId val="{00000003-730E-4605-A3D0-473E0CCCAB75}"/>
              </c:ext>
            </c:extLst>
          </c:dPt>
          <c:dLbls>
            <c:numFmt formatCode="#,##0_);[Red]\(#,##0\)" sourceLinked="0"/>
            <c:spPr>
              <a:solidFill>
                <a:schemeClr val="bg1"/>
              </a:solidFill>
              <a:ln>
                <a:solidFill>
                  <a:schemeClr val="tx1"/>
                </a:solid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総人口推移!$C$5:$J$5</c:f>
              <c:strCache>
                <c:ptCount val="8"/>
                <c:pt idx="0">
                  <c:v>2015年</c:v>
                </c:pt>
                <c:pt idx="1">
                  <c:v>2020年</c:v>
                </c:pt>
                <c:pt idx="2">
                  <c:v>2025年</c:v>
                </c:pt>
                <c:pt idx="3">
                  <c:v>2030年</c:v>
                </c:pt>
                <c:pt idx="4">
                  <c:v>2035年</c:v>
                </c:pt>
                <c:pt idx="5">
                  <c:v>2040年</c:v>
                </c:pt>
                <c:pt idx="6">
                  <c:v>2045年</c:v>
                </c:pt>
                <c:pt idx="7">
                  <c:v>2050年</c:v>
                </c:pt>
              </c:strCache>
            </c:strRef>
          </c:cat>
          <c:val>
            <c:numRef>
              <c:f>総人口推移!$C$6:$J$6</c:f>
              <c:numCache>
                <c:formatCode>General</c:formatCode>
                <c:ptCount val="8"/>
                <c:pt idx="0">
                  <c:v>29983</c:v>
                </c:pt>
                <c:pt idx="1">
                  <c:v>30927</c:v>
                </c:pt>
                <c:pt idx="2">
                  <c:v>32782.128406989752</c:v>
                </c:pt>
                <c:pt idx="3">
                  <c:v>32453.97601123495</c:v>
                </c:pt>
                <c:pt idx="4">
                  <c:v>31460.312728416018</c:v>
                </c:pt>
                <c:pt idx="5">
                  <c:v>30198.38706159954</c:v>
                </c:pt>
                <c:pt idx="6">
                  <c:v>28936</c:v>
                </c:pt>
                <c:pt idx="7">
                  <c:v>27727</c:v>
                </c:pt>
              </c:numCache>
            </c:numRef>
          </c:val>
          <c:extLst>
            <c:ext xmlns:c16="http://schemas.microsoft.com/office/drawing/2014/chart" uri="{C3380CC4-5D6E-409C-BE32-E72D297353CC}">
              <c16:uniqueId val="{00000004-730E-4605-A3D0-473E0CCCAB75}"/>
            </c:ext>
          </c:extLst>
        </c:ser>
        <c:dLbls>
          <c:showLegendKey val="0"/>
          <c:showVal val="0"/>
          <c:showCatName val="0"/>
          <c:showSerName val="0"/>
          <c:showPercent val="0"/>
          <c:showBubbleSize val="0"/>
        </c:dLbls>
        <c:gapWidth val="50"/>
        <c:overlap val="100"/>
        <c:axId val="2072015488"/>
        <c:axId val="2072020480"/>
        <c:extLst>
          <c:ext xmlns:c15="http://schemas.microsoft.com/office/drawing/2012/chart" uri="{02D57815-91ED-43cb-92C2-25804820EDAC}">
            <c15:filteredBarSeries>
              <c15:ser>
                <c:idx val="1"/>
                <c:order val="1"/>
                <c:tx>
                  <c:strRef>
                    <c:extLst>
                      <c:ext uri="{02D57815-91ED-43cb-92C2-25804820EDAC}">
                        <c15:formulaRef>
                          <c15:sqref>総人口推移!$B$7</c15:sqref>
                        </c15:formulaRef>
                      </c:ext>
                    </c:extLst>
                    <c:strCache>
                      <c:ptCount val="1"/>
                      <c:pt idx="0">
                        <c:v>#N/A</c:v>
                      </c:pt>
                    </c:strCache>
                  </c:strRef>
                </c:tx>
                <c:spPr>
                  <a:solidFill>
                    <a:schemeClr val="accent2"/>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総人口推移!$C$5:$J$5</c15:sqref>
                        </c15:formulaRef>
                      </c:ext>
                    </c:extLst>
                    <c:strCache>
                      <c:ptCount val="8"/>
                      <c:pt idx="0">
                        <c:v>2015年</c:v>
                      </c:pt>
                      <c:pt idx="1">
                        <c:v>2020年</c:v>
                      </c:pt>
                      <c:pt idx="2">
                        <c:v>2025年</c:v>
                      </c:pt>
                      <c:pt idx="3">
                        <c:v>2030年</c:v>
                      </c:pt>
                      <c:pt idx="4">
                        <c:v>2035年</c:v>
                      </c:pt>
                      <c:pt idx="5">
                        <c:v>2040年</c:v>
                      </c:pt>
                      <c:pt idx="6">
                        <c:v>2045年</c:v>
                      </c:pt>
                      <c:pt idx="7">
                        <c:v>2050年</c:v>
                      </c:pt>
                    </c:strCache>
                  </c:strRef>
                </c:cat>
                <c:val>
                  <c:numRef>
                    <c:extLst>
                      <c:ext uri="{02D57815-91ED-43cb-92C2-25804820EDAC}">
                        <c15:formulaRef>
                          <c15:sqref>総人口推移!$C$7:$J$7</c15:sqref>
                        </c15:formulaRef>
                      </c:ext>
                    </c:extLst>
                    <c:numCache>
                      <c:formatCode>General</c:formatCode>
                      <c:ptCount val="8"/>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5-730E-4605-A3D0-473E0CCCAB7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総人口推移!$B$8</c15:sqref>
                        </c15:formulaRef>
                      </c:ext>
                    </c:extLst>
                    <c:strCache>
                      <c:ptCount val="1"/>
                      <c:pt idx="0">
                        <c:v>#N/A</c:v>
                      </c:pt>
                    </c:strCache>
                  </c:strRef>
                </c:tx>
                <c:spPr>
                  <a:solidFill>
                    <a:schemeClr val="accent3"/>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総人口推移!$C$5:$J$5</c15:sqref>
                        </c15:formulaRef>
                      </c:ext>
                    </c:extLst>
                    <c:strCache>
                      <c:ptCount val="8"/>
                      <c:pt idx="0">
                        <c:v>2015年</c:v>
                      </c:pt>
                      <c:pt idx="1">
                        <c:v>2020年</c:v>
                      </c:pt>
                      <c:pt idx="2">
                        <c:v>2025年</c:v>
                      </c:pt>
                      <c:pt idx="3">
                        <c:v>2030年</c:v>
                      </c:pt>
                      <c:pt idx="4">
                        <c:v>2035年</c:v>
                      </c:pt>
                      <c:pt idx="5">
                        <c:v>2040年</c:v>
                      </c:pt>
                      <c:pt idx="6">
                        <c:v>2045年</c:v>
                      </c:pt>
                      <c:pt idx="7">
                        <c:v>2050年</c:v>
                      </c:pt>
                    </c:strCache>
                  </c:strRef>
                </c:cat>
                <c:val>
                  <c:numRef>
                    <c:extLst xmlns:c15="http://schemas.microsoft.com/office/drawing/2012/chart">
                      <c:ext xmlns:c15="http://schemas.microsoft.com/office/drawing/2012/chart" uri="{02D57815-91ED-43cb-92C2-25804820EDAC}">
                        <c15:formulaRef>
                          <c15:sqref>総人口推移!$C$8:$J$8</c15:sqref>
                        </c15:formulaRef>
                      </c:ext>
                    </c:extLst>
                    <c:numCache>
                      <c:formatCode>General</c:formatCode>
                      <c:ptCount val="8"/>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6-730E-4605-A3D0-473E0CCCAB7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総人口推移!$B$9</c15:sqref>
                        </c15:formulaRef>
                      </c:ext>
                    </c:extLst>
                    <c:strCache>
                      <c:ptCount val="1"/>
                      <c:pt idx="0">
                        <c:v>#N/A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総人口推移!$C$5:$J$5</c15:sqref>
                        </c15:formulaRef>
                      </c:ext>
                    </c:extLst>
                    <c:strCache>
                      <c:ptCount val="8"/>
                      <c:pt idx="0">
                        <c:v>2015年</c:v>
                      </c:pt>
                      <c:pt idx="1">
                        <c:v>2020年</c:v>
                      </c:pt>
                      <c:pt idx="2">
                        <c:v>2025年</c:v>
                      </c:pt>
                      <c:pt idx="3">
                        <c:v>2030年</c:v>
                      </c:pt>
                      <c:pt idx="4">
                        <c:v>2035年</c:v>
                      </c:pt>
                      <c:pt idx="5">
                        <c:v>2040年</c:v>
                      </c:pt>
                      <c:pt idx="6">
                        <c:v>2045年</c:v>
                      </c:pt>
                      <c:pt idx="7">
                        <c:v>2050年</c:v>
                      </c:pt>
                    </c:strCache>
                  </c:strRef>
                </c:cat>
                <c:val>
                  <c:numRef>
                    <c:extLst xmlns:c15="http://schemas.microsoft.com/office/drawing/2012/chart">
                      <c:ext xmlns:c15="http://schemas.microsoft.com/office/drawing/2012/chart" uri="{02D57815-91ED-43cb-92C2-25804820EDAC}">
                        <c15:formulaRef>
                          <c15:sqref>総人口推移!$C$9:$J$9</c15:sqref>
                        </c15:formulaRef>
                      </c:ext>
                    </c:extLst>
                    <c:numCache>
                      <c:formatCode>General</c:formatCode>
                      <c:ptCount val="8"/>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7-730E-4605-A3D0-473E0CCCAB7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総人口推移!$B$10</c15:sqref>
                        </c15:formulaRef>
                      </c:ext>
                    </c:extLst>
                    <c:strCache>
                      <c:ptCount val="1"/>
                      <c:pt idx="0">
                        <c:v>#N/A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総人口推移!$C$5:$J$5</c15:sqref>
                        </c15:formulaRef>
                      </c:ext>
                    </c:extLst>
                    <c:strCache>
                      <c:ptCount val="8"/>
                      <c:pt idx="0">
                        <c:v>2015年</c:v>
                      </c:pt>
                      <c:pt idx="1">
                        <c:v>2020年</c:v>
                      </c:pt>
                      <c:pt idx="2">
                        <c:v>2025年</c:v>
                      </c:pt>
                      <c:pt idx="3">
                        <c:v>2030年</c:v>
                      </c:pt>
                      <c:pt idx="4">
                        <c:v>2035年</c:v>
                      </c:pt>
                      <c:pt idx="5">
                        <c:v>2040年</c:v>
                      </c:pt>
                      <c:pt idx="6">
                        <c:v>2045年</c:v>
                      </c:pt>
                      <c:pt idx="7">
                        <c:v>2050年</c:v>
                      </c:pt>
                    </c:strCache>
                  </c:strRef>
                </c:cat>
                <c:val>
                  <c:numRef>
                    <c:extLst xmlns:c15="http://schemas.microsoft.com/office/drawing/2012/chart">
                      <c:ext xmlns:c15="http://schemas.microsoft.com/office/drawing/2012/chart" uri="{02D57815-91ED-43cb-92C2-25804820EDAC}">
                        <c15:formulaRef>
                          <c15:sqref>総人口推移!$C$10:$J$10</c15:sqref>
                        </c15:formulaRef>
                      </c:ext>
                    </c:extLst>
                    <c:numCache>
                      <c:formatCode>General</c:formatCode>
                      <c:ptCount val="8"/>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8-730E-4605-A3D0-473E0CCCAB7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総人口推移!$B$11</c15:sqref>
                        </c15:formulaRef>
                      </c:ext>
                    </c:extLst>
                    <c:strCache>
                      <c:ptCount val="1"/>
                      <c:pt idx="0">
                        <c:v>#N/A</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総人口推移!$C$5:$J$5</c15:sqref>
                        </c15:formulaRef>
                      </c:ext>
                    </c:extLst>
                    <c:strCache>
                      <c:ptCount val="8"/>
                      <c:pt idx="0">
                        <c:v>2015年</c:v>
                      </c:pt>
                      <c:pt idx="1">
                        <c:v>2020年</c:v>
                      </c:pt>
                      <c:pt idx="2">
                        <c:v>2025年</c:v>
                      </c:pt>
                      <c:pt idx="3">
                        <c:v>2030年</c:v>
                      </c:pt>
                      <c:pt idx="4">
                        <c:v>2035年</c:v>
                      </c:pt>
                      <c:pt idx="5">
                        <c:v>2040年</c:v>
                      </c:pt>
                      <c:pt idx="6">
                        <c:v>2045年</c:v>
                      </c:pt>
                      <c:pt idx="7">
                        <c:v>2050年</c:v>
                      </c:pt>
                    </c:strCache>
                  </c:strRef>
                </c:cat>
                <c:val>
                  <c:numRef>
                    <c:extLst xmlns:c15="http://schemas.microsoft.com/office/drawing/2012/chart">
                      <c:ext xmlns:c15="http://schemas.microsoft.com/office/drawing/2012/chart" uri="{02D57815-91ED-43cb-92C2-25804820EDAC}">
                        <c15:formulaRef>
                          <c15:sqref>総人口推移!$C$11:$J$11</c15:sqref>
                        </c15:formulaRef>
                      </c:ext>
                    </c:extLst>
                    <c:numCache>
                      <c:formatCode>General</c:formatCode>
                      <c:ptCount val="8"/>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9-730E-4605-A3D0-473E0CCCAB7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総人口推移!$B$12</c15:sqref>
                        </c15:formulaRef>
                      </c:ext>
                    </c:extLst>
                    <c:strCache>
                      <c:ptCount val="1"/>
                      <c:pt idx="0">
                        <c:v>#N/A</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総人口推移!$C$5:$J$5</c15:sqref>
                        </c15:formulaRef>
                      </c:ext>
                    </c:extLst>
                    <c:strCache>
                      <c:ptCount val="8"/>
                      <c:pt idx="0">
                        <c:v>2015年</c:v>
                      </c:pt>
                      <c:pt idx="1">
                        <c:v>2020年</c:v>
                      </c:pt>
                      <c:pt idx="2">
                        <c:v>2025年</c:v>
                      </c:pt>
                      <c:pt idx="3">
                        <c:v>2030年</c:v>
                      </c:pt>
                      <c:pt idx="4">
                        <c:v>2035年</c:v>
                      </c:pt>
                      <c:pt idx="5">
                        <c:v>2040年</c:v>
                      </c:pt>
                      <c:pt idx="6">
                        <c:v>2045年</c:v>
                      </c:pt>
                      <c:pt idx="7">
                        <c:v>2050年</c:v>
                      </c:pt>
                    </c:strCache>
                  </c:strRef>
                </c:cat>
                <c:val>
                  <c:numRef>
                    <c:extLst xmlns:c15="http://schemas.microsoft.com/office/drawing/2012/chart">
                      <c:ext xmlns:c15="http://schemas.microsoft.com/office/drawing/2012/chart" uri="{02D57815-91ED-43cb-92C2-25804820EDAC}">
                        <c15:formulaRef>
                          <c15:sqref>総人口推移!$C$12:$J$12</c15:sqref>
                        </c15:formulaRef>
                      </c:ext>
                    </c:extLst>
                    <c:numCache>
                      <c:formatCode>General</c:formatCode>
                      <c:ptCount val="8"/>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A-730E-4605-A3D0-473E0CCCAB7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総人口推移!$B$13</c15:sqref>
                        </c15:formulaRef>
                      </c:ext>
                    </c:extLst>
                    <c:strCache>
                      <c:ptCount val="1"/>
                      <c:pt idx="0">
                        <c:v>#N/A</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総人口推移!$C$5:$J$5</c15:sqref>
                        </c15:formulaRef>
                      </c:ext>
                    </c:extLst>
                    <c:strCache>
                      <c:ptCount val="8"/>
                      <c:pt idx="0">
                        <c:v>2015年</c:v>
                      </c:pt>
                      <c:pt idx="1">
                        <c:v>2020年</c:v>
                      </c:pt>
                      <c:pt idx="2">
                        <c:v>2025年</c:v>
                      </c:pt>
                      <c:pt idx="3">
                        <c:v>2030年</c:v>
                      </c:pt>
                      <c:pt idx="4">
                        <c:v>2035年</c:v>
                      </c:pt>
                      <c:pt idx="5">
                        <c:v>2040年</c:v>
                      </c:pt>
                      <c:pt idx="6">
                        <c:v>2045年</c:v>
                      </c:pt>
                      <c:pt idx="7">
                        <c:v>2050年</c:v>
                      </c:pt>
                    </c:strCache>
                  </c:strRef>
                </c:cat>
                <c:val>
                  <c:numRef>
                    <c:extLst xmlns:c15="http://schemas.microsoft.com/office/drawing/2012/chart">
                      <c:ext xmlns:c15="http://schemas.microsoft.com/office/drawing/2012/chart" uri="{02D57815-91ED-43cb-92C2-25804820EDAC}">
                        <c15:formulaRef>
                          <c15:sqref>総人口推移!$C$13:$J$13</c15:sqref>
                        </c15:formulaRef>
                      </c:ext>
                    </c:extLst>
                    <c:numCache>
                      <c:formatCode>General</c:formatCode>
                      <c:ptCount val="8"/>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B-730E-4605-A3D0-473E0CCCAB75}"/>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総人口推移!$B$14</c15:sqref>
                        </c15:formulaRef>
                      </c:ext>
                    </c:extLst>
                    <c:strCache>
                      <c:ptCount val="1"/>
                      <c:pt idx="0">
                        <c:v>#N/A</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総人口推移!$C$5:$J$5</c15:sqref>
                        </c15:formulaRef>
                      </c:ext>
                    </c:extLst>
                    <c:strCache>
                      <c:ptCount val="8"/>
                      <c:pt idx="0">
                        <c:v>2015年</c:v>
                      </c:pt>
                      <c:pt idx="1">
                        <c:v>2020年</c:v>
                      </c:pt>
                      <c:pt idx="2">
                        <c:v>2025年</c:v>
                      </c:pt>
                      <c:pt idx="3">
                        <c:v>2030年</c:v>
                      </c:pt>
                      <c:pt idx="4">
                        <c:v>2035年</c:v>
                      </c:pt>
                      <c:pt idx="5">
                        <c:v>2040年</c:v>
                      </c:pt>
                      <c:pt idx="6">
                        <c:v>2045年</c:v>
                      </c:pt>
                      <c:pt idx="7">
                        <c:v>2050年</c:v>
                      </c:pt>
                    </c:strCache>
                  </c:strRef>
                </c:cat>
                <c:val>
                  <c:numRef>
                    <c:extLst xmlns:c15="http://schemas.microsoft.com/office/drawing/2012/chart">
                      <c:ext xmlns:c15="http://schemas.microsoft.com/office/drawing/2012/chart" uri="{02D57815-91ED-43cb-92C2-25804820EDAC}">
                        <c15:formulaRef>
                          <c15:sqref>総人口推移!$C$14:$J$14</c15:sqref>
                        </c15:formulaRef>
                      </c:ext>
                    </c:extLst>
                    <c:numCache>
                      <c:formatCode>General</c:formatCode>
                      <c:ptCount val="8"/>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C-730E-4605-A3D0-473E0CCCAB75}"/>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総人口推移!$B$15</c15:sqref>
                        </c15:formulaRef>
                      </c:ext>
                    </c:extLst>
                    <c:strCache>
                      <c:ptCount val="1"/>
                      <c:pt idx="0">
                        <c:v>#N/A</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総人口推移!$C$5:$J$5</c15:sqref>
                        </c15:formulaRef>
                      </c:ext>
                    </c:extLst>
                    <c:strCache>
                      <c:ptCount val="8"/>
                      <c:pt idx="0">
                        <c:v>2015年</c:v>
                      </c:pt>
                      <c:pt idx="1">
                        <c:v>2020年</c:v>
                      </c:pt>
                      <c:pt idx="2">
                        <c:v>2025年</c:v>
                      </c:pt>
                      <c:pt idx="3">
                        <c:v>2030年</c:v>
                      </c:pt>
                      <c:pt idx="4">
                        <c:v>2035年</c:v>
                      </c:pt>
                      <c:pt idx="5">
                        <c:v>2040年</c:v>
                      </c:pt>
                      <c:pt idx="6">
                        <c:v>2045年</c:v>
                      </c:pt>
                      <c:pt idx="7">
                        <c:v>2050年</c:v>
                      </c:pt>
                    </c:strCache>
                  </c:strRef>
                </c:cat>
                <c:val>
                  <c:numRef>
                    <c:extLst xmlns:c15="http://schemas.microsoft.com/office/drawing/2012/chart">
                      <c:ext xmlns:c15="http://schemas.microsoft.com/office/drawing/2012/chart" uri="{02D57815-91ED-43cb-92C2-25804820EDAC}">
                        <c15:formulaRef>
                          <c15:sqref>総人口推移!$C$15:$J$15</c15:sqref>
                        </c15:formulaRef>
                      </c:ext>
                    </c:extLst>
                    <c:numCache>
                      <c:formatCode>General</c:formatCode>
                      <c:ptCount val="8"/>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D-730E-4605-A3D0-473E0CCCAB75}"/>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総人口推移!$B$16</c15:sqref>
                        </c15:formulaRef>
                      </c:ext>
                    </c:extLst>
                    <c:strCache>
                      <c:ptCount val="1"/>
                      <c:pt idx="0">
                        <c:v>#N/A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総人口推移!$C$5:$J$5</c15:sqref>
                        </c15:formulaRef>
                      </c:ext>
                    </c:extLst>
                    <c:strCache>
                      <c:ptCount val="8"/>
                      <c:pt idx="0">
                        <c:v>2015年</c:v>
                      </c:pt>
                      <c:pt idx="1">
                        <c:v>2020年</c:v>
                      </c:pt>
                      <c:pt idx="2">
                        <c:v>2025年</c:v>
                      </c:pt>
                      <c:pt idx="3">
                        <c:v>2030年</c:v>
                      </c:pt>
                      <c:pt idx="4">
                        <c:v>2035年</c:v>
                      </c:pt>
                      <c:pt idx="5">
                        <c:v>2040年</c:v>
                      </c:pt>
                      <c:pt idx="6">
                        <c:v>2045年</c:v>
                      </c:pt>
                      <c:pt idx="7">
                        <c:v>2050年</c:v>
                      </c:pt>
                    </c:strCache>
                  </c:strRef>
                </c:cat>
                <c:val>
                  <c:numRef>
                    <c:extLst xmlns:c15="http://schemas.microsoft.com/office/drawing/2012/chart">
                      <c:ext xmlns:c15="http://schemas.microsoft.com/office/drawing/2012/chart" uri="{02D57815-91ED-43cb-92C2-25804820EDAC}">
                        <c15:formulaRef>
                          <c15:sqref>総人口推移!$C$16:$J$16</c15:sqref>
                        </c15:formulaRef>
                      </c:ext>
                    </c:extLst>
                    <c:numCache>
                      <c:formatCode>General</c:formatCode>
                      <c:ptCount val="8"/>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E-730E-4605-A3D0-473E0CCCAB75}"/>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総人口推移!$B$17</c15:sqref>
                        </c15:formulaRef>
                      </c:ext>
                    </c:extLst>
                    <c:strCache>
                      <c:ptCount val="1"/>
                      <c:pt idx="0">
                        <c:v>#N/A</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総人口推移!$C$5:$J$5</c15:sqref>
                        </c15:formulaRef>
                      </c:ext>
                    </c:extLst>
                    <c:strCache>
                      <c:ptCount val="8"/>
                      <c:pt idx="0">
                        <c:v>2015年</c:v>
                      </c:pt>
                      <c:pt idx="1">
                        <c:v>2020年</c:v>
                      </c:pt>
                      <c:pt idx="2">
                        <c:v>2025年</c:v>
                      </c:pt>
                      <c:pt idx="3">
                        <c:v>2030年</c:v>
                      </c:pt>
                      <c:pt idx="4">
                        <c:v>2035年</c:v>
                      </c:pt>
                      <c:pt idx="5">
                        <c:v>2040年</c:v>
                      </c:pt>
                      <c:pt idx="6">
                        <c:v>2045年</c:v>
                      </c:pt>
                      <c:pt idx="7">
                        <c:v>2050年</c:v>
                      </c:pt>
                    </c:strCache>
                  </c:strRef>
                </c:cat>
                <c:val>
                  <c:numRef>
                    <c:extLst xmlns:c15="http://schemas.microsoft.com/office/drawing/2012/chart">
                      <c:ext xmlns:c15="http://schemas.microsoft.com/office/drawing/2012/chart" uri="{02D57815-91ED-43cb-92C2-25804820EDAC}">
                        <c15:formulaRef>
                          <c15:sqref>総人口推移!$C$17:$J$17</c15:sqref>
                        </c15:formulaRef>
                      </c:ext>
                    </c:extLst>
                    <c:numCache>
                      <c:formatCode>General</c:formatCode>
                      <c:ptCount val="8"/>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0F-730E-4605-A3D0-473E0CCCAB75}"/>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総人口推移!$B$18</c15:sqref>
                        </c15:formulaRef>
                      </c:ext>
                    </c:extLst>
                    <c:strCache>
                      <c:ptCount val="1"/>
                      <c:pt idx="0">
                        <c:v>#N/A</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総人口推移!$C$5:$J$5</c15:sqref>
                        </c15:formulaRef>
                      </c:ext>
                    </c:extLst>
                    <c:strCache>
                      <c:ptCount val="8"/>
                      <c:pt idx="0">
                        <c:v>2015年</c:v>
                      </c:pt>
                      <c:pt idx="1">
                        <c:v>2020年</c:v>
                      </c:pt>
                      <c:pt idx="2">
                        <c:v>2025年</c:v>
                      </c:pt>
                      <c:pt idx="3">
                        <c:v>2030年</c:v>
                      </c:pt>
                      <c:pt idx="4">
                        <c:v>2035年</c:v>
                      </c:pt>
                      <c:pt idx="5">
                        <c:v>2040年</c:v>
                      </c:pt>
                      <c:pt idx="6">
                        <c:v>2045年</c:v>
                      </c:pt>
                      <c:pt idx="7">
                        <c:v>2050年</c:v>
                      </c:pt>
                    </c:strCache>
                  </c:strRef>
                </c:cat>
                <c:val>
                  <c:numRef>
                    <c:extLst xmlns:c15="http://schemas.microsoft.com/office/drawing/2012/chart">
                      <c:ext xmlns:c15="http://schemas.microsoft.com/office/drawing/2012/chart" uri="{02D57815-91ED-43cb-92C2-25804820EDAC}">
                        <c15:formulaRef>
                          <c15:sqref>総人口推移!$C$18:$J$18</c15:sqref>
                        </c15:formulaRef>
                      </c:ext>
                    </c:extLst>
                    <c:numCache>
                      <c:formatCode>General</c:formatCode>
                      <c:ptCount val="8"/>
                      <c:pt idx="0">
                        <c:v>0</c:v>
                      </c:pt>
                      <c:pt idx="1">
                        <c:v>0</c:v>
                      </c:pt>
                      <c:pt idx="2">
                        <c:v>0</c:v>
                      </c:pt>
                      <c:pt idx="3">
                        <c:v>0</c:v>
                      </c:pt>
                      <c:pt idx="4">
                        <c:v>0</c:v>
                      </c:pt>
                      <c:pt idx="5">
                        <c:v>0</c:v>
                      </c:pt>
                      <c:pt idx="6">
                        <c:v>0</c:v>
                      </c:pt>
                    </c:numCache>
                  </c:numRef>
                </c:val>
                <c:extLst xmlns:c15="http://schemas.microsoft.com/office/drawing/2012/chart">
                  <c:ext xmlns:c16="http://schemas.microsoft.com/office/drawing/2014/chart" uri="{C3380CC4-5D6E-409C-BE32-E72D297353CC}">
                    <c16:uniqueId val="{00000010-730E-4605-A3D0-473E0CCCAB75}"/>
                  </c:ext>
                </c:extLst>
              </c15:ser>
            </c15:filteredBarSeries>
          </c:ext>
        </c:extLst>
      </c:barChart>
      <c:lineChart>
        <c:grouping val="standard"/>
        <c:varyColors val="0"/>
        <c:dLbls>
          <c:showLegendKey val="0"/>
          <c:showVal val="0"/>
          <c:showCatName val="0"/>
          <c:showSerName val="0"/>
          <c:showPercent val="0"/>
          <c:showBubbleSize val="0"/>
        </c:dLbls>
        <c:marker val="1"/>
        <c:smooth val="0"/>
        <c:axId val="2072015488"/>
        <c:axId val="2072020480"/>
        <c:extLst>
          <c:ext xmlns:c15="http://schemas.microsoft.com/office/drawing/2012/chart" uri="{02D57815-91ED-43cb-92C2-25804820EDAC}">
            <c15:filteredLineSeries>
              <c15:ser>
                <c:idx val="13"/>
                <c:order val="13"/>
                <c:tx>
                  <c:strRef>
                    <c:extLst>
                      <c:ext uri="{02D57815-91ED-43cb-92C2-25804820EDAC}">
                        <c15:formulaRef>
                          <c15:sqref>総人口推移!$B$19</c15:sqref>
                        </c15:formulaRef>
                      </c:ext>
                    </c:extLst>
                    <c:strCache>
                      <c:ptCount val="1"/>
                      <c:pt idx="0">
                        <c:v>合計</c:v>
                      </c:pt>
                    </c:strCache>
                  </c:strRef>
                </c:tx>
                <c:spPr>
                  <a:ln w="28575" cap="rnd">
                    <a:solidFill>
                      <a:schemeClr val="accent1">
                        <a:alpha val="0"/>
                      </a:schemeClr>
                    </a:solidFill>
                    <a:round/>
                  </a:ln>
                  <a:effectLst/>
                </c:spPr>
                <c:marker>
                  <c:symbol val="none"/>
                </c:marker>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総人口推移!$C$5:$J$5</c15:sqref>
                        </c15:formulaRef>
                      </c:ext>
                    </c:extLst>
                    <c:strCache>
                      <c:ptCount val="8"/>
                      <c:pt idx="0">
                        <c:v>2015年</c:v>
                      </c:pt>
                      <c:pt idx="1">
                        <c:v>2020年</c:v>
                      </c:pt>
                      <c:pt idx="2">
                        <c:v>2025年</c:v>
                      </c:pt>
                      <c:pt idx="3">
                        <c:v>2030年</c:v>
                      </c:pt>
                      <c:pt idx="4">
                        <c:v>2035年</c:v>
                      </c:pt>
                      <c:pt idx="5">
                        <c:v>2040年</c:v>
                      </c:pt>
                      <c:pt idx="6">
                        <c:v>2045年</c:v>
                      </c:pt>
                      <c:pt idx="7">
                        <c:v>2050年</c:v>
                      </c:pt>
                    </c:strCache>
                  </c:strRef>
                </c:cat>
                <c:val>
                  <c:numRef>
                    <c:extLst>
                      <c:ext uri="{02D57815-91ED-43cb-92C2-25804820EDAC}">
                        <c15:formulaRef>
                          <c15:sqref>総人口推移!$C$19:$J$19</c15:sqref>
                        </c15:formulaRef>
                      </c:ext>
                    </c:extLst>
                    <c:numCache>
                      <c:formatCode>General</c:formatCode>
                      <c:ptCount val="8"/>
                      <c:pt idx="0">
                        <c:v>29983</c:v>
                      </c:pt>
                      <c:pt idx="1">
                        <c:v>30927</c:v>
                      </c:pt>
                      <c:pt idx="2">
                        <c:v>32782.128406989752</c:v>
                      </c:pt>
                      <c:pt idx="3">
                        <c:v>32453.97601123495</c:v>
                      </c:pt>
                      <c:pt idx="4">
                        <c:v>31460.312728416018</c:v>
                      </c:pt>
                      <c:pt idx="5">
                        <c:v>30198.38706159954</c:v>
                      </c:pt>
                      <c:pt idx="6">
                        <c:v>28936</c:v>
                      </c:pt>
                    </c:numCache>
                  </c:numRef>
                </c:val>
                <c:smooth val="0"/>
                <c:extLst>
                  <c:ext xmlns:c16="http://schemas.microsoft.com/office/drawing/2014/chart" uri="{C3380CC4-5D6E-409C-BE32-E72D297353CC}">
                    <c16:uniqueId val="{00000011-730E-4605-A3D0-473E0CCCAB75}"/>
                  </c:ext>
                </c:extLst>
              </c15:ser>
            </c15:filteredLineSeries>
          </c:ext>
        </c:extLst>
      </c:lineChart>
      <c:catAx>
        <c:axId val="2072015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72020480"/>
        <c:crosses val="autoZero"/>
        <c:auto val="1"/>
        <c:lblAlgn val="ctr"/>
        <c:lblOffset val="100"/>
        <c:noMultiLvlLbl val="0"/>
      </c:catAx>
      <c:valAx>
        <c:axId val="207202048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72015488"/>
        <c:crosses val="autoZero"/>
        <c:crossBetween val="between"/>
      </c:valAx>
      <c:spPr>
        <a:noFill/>
        <a:ln>
          <a:noFill/>
        </a:ln>
        <a:effectLst/>
      </c:spPr>
    </c:plotArea>
    <c:plotVisOnly val="1"/>
    <c:dispBlanksAs val="zero"/>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救急搬送者数</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0614592222051663E-2"/>
          <c:y val="0.1245679893595715"/>
          <c:w val="0.89446384319048466"/>
          <c:h val="0.73067878949719867"/>
        </c:manualLayout>
      </c:layout>
      <c:barChart>
        <c:barDir val="col"/>
        <c:grouping val="stacked"/>
        <c:varyColors val="0"/>
        <c:ser>
          <c:idx val="3"/>
          <c:order val="3"/>
          <c:tx>
            <c:strRef>
              <c:f>'救急搬送者数（70歳区切り）'!$P$97</c:f>
              <c:strCache>
                <c:ptCount val="1"/>
                <c:pt idx="0">
                  <c:v>高齢搬送者数（70歳以上）</c:v>
                </c:pt>
              </c:strCache>
            </c:strRef>
          </c:tx>
          <c:spPr>
            <a:solidFill>
              <a:schemeClr val="accent4"/>
            </a:solidFill>
            <a:ln>
              <a:solidFill>
                <a:schemeClr val="tx1"/>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'救急搬送者数（70歳区切り）'!$Q$93:$V$93</c:f>
              <c:strCache>
                <c:ptCount val="6"/>
                <c:pt idx="0">
                  <c:v>2015年</c:v>
                </c:pt>
                <c:pt idx="1">
                  <c:v>2020年</c:v>
                </c:pt>
                <c:pt idx="2">
                  <c:v>2025年</c:v>
                </c:pt>
                <c:pt idx="3">
                  <c:v>2030年</c:v>
                </c:pt>
                <c:pt idx="4">
                  <c:v>2035年</c:v>
                </c:pt>
                <c:pt idx="5">
                  <c:v>2040年</c:v>
                </c:pt>
              </c:strCache>
              <c:extLst/>
            </c:strRef>
          </c:cat>
          <c:val>
            <c:numRef>
              <c:f>'救急搬送者数（70歳区切り）'!$Q$97:$V$97</c:f>
              <c:numCache>
                <c:formatCode>#</c:formatCode>
                <c:ptCount val="6"/>
                <c:pt idx="0">
                  <c:v>568</c:v>
                </c:pt>
                <c:pt idx="1">
                  <c:v>666</c:v>
                </c:pt>
                <c:pt idx="2">
                  <c:v>763.31913020768332</c:v>
                </c:pt>
                <c:pt idx="3">
                  <c:v>762.81628934001765</c:v>
                </c:pt>
                <c:pt idx="4">
                  <c:v>754.38176191820253</c:v>
                </c:pt>
                <c:pt idx="5">
                  <c:v>746.24177108057211</c:v>
                </c:pt>
              </c:numCache>
              <c:extLst/>
            </c:numRef>
          </c:val>
          <c:extLst>
            <c:ext xmlns:c16="http://schemas.microsoft.com/office/drawing/2014/chart" uri="{C3380CC4-5D6E-409C-BE32-E72D297353CC}">
              <c16:uniqueId val="{00000000-A181-4B46-B053-C242824D9BB9}"/>
            </c:ext>
          </c:extLst>
        </c:ser>
        <c:ser>
          <c:idx val="4"/>
          <c:order val="4"/>
          <c:tx>
            <c:strRef>
              <c:f>'救急搬送者数（70歳区切り）'!$P$98</c:f>
              <c:strCache>
                <c:ptCount val="1"/>
                <c:pt idx="0">
                  <c:v>非高齢搬送者数（70歳未満）</c:v>
                </c:pt>
              </c:strCache>
            </c:strRef>
          </c:tx>
          <c:spPr>
            <a:pattFill prst="dashHorz">
              <a:fgClr>
                <a:schemeClr val="accent1"/>
              </a:fgClr>
              <a:bgClr>
                <a:schemeClr val="bg1"/>
              </a:bgClr>
            </a:pattFill>
            <a:ln>
              <a:solidFill>
                <a:schemeClr val="tx1"/>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'救急搬送者数（70歳区切り）'!$Q$93:$V$93</c:f>
              <c:strCache>
                <c:ptCount val="6"/>
                <c:pt idx="0">
                  <c:v>2015年</c:v>
                </c:pt>
                <c:pt idx="1">
                  <c:v>2020年</c:v>
                </c:pt>
                <c:pt idx="2">
                  <c:v>2025年</c:v>
                </c:pt>
                <c:pt idx="3">
                  <c:v>2030年</c:v>
                </c:pt>
                <c:pt idx="4">
                  <c:v>2035年</c:v>
                </c:pt>
                <c:pt idx="5">
                  <c:v>2040年</c:v>
                </c:pt>
              </c:strCache>
              <c:extLst/>
            </c:strRef>
          </c:cat>
          <c:val>
            <c:numRef>
              <c:f>'救急搬送者数（70歳区切り）'!$Q$98:$V$98</c:f>
              <c:numCache>
                <c:formatCode>#</c:formatCode>
                <c:ptCount val="6"/>
                <c:pt idx="0">
                  <c:v>574</c:v>
                </c:pt>
                <c:pt idx="1">
                  <c:v>439</c:v>
                </c:pt>
                <c:pt idx="2">
                  <c:v>526.05224257528403</c:v>
                </c:pt>
                <c:pt idx="3">
                  <c:v>519.41044713204531</c:v>
                </c:pt>
                <c:pt idx="4">
                  <c:v>500.63109347221069</c:v>
                </c:pt>
                <c:pt idx="5">
                  <c:v>476.28610132713084</c:v>
                </c:pt>
              </c:numCache>
              <c:extLst/>
            </c:numRef>
          </c:val>
          <c:extLst>
            <c:ext xmlns:c16="http://schemas.microsoft.com/office/drawing/2014/chart" uri="{C3380CC4-5D6E-409C-BE32-E72D297353CC}">
              <c16:uniqueId val="{00000001-A181-4B46-B053-C242824D9BB9}"/>
            </c:ext>
          </c:extLst>
        </c:ser>
        <c:dLbls>
          <c:showLegendKey val="0"/>
          <c:showVal val="0"/>
          <c:showCatName val="0"/>
          <c:showSerName val="0"/>
          <c:showPercent val="0"/>
          <c:showBubbleSize val="0"/>
        </c:dLbls>
        <c:gapWidth val="150"/>
        <c:overlap val="100"/>
        <c:axId val="1770791456"/>
        <c:axId val="1770799776"/>
        <c:extLst>
          <c:ext xmlns:c15="http://schemas.microsoft.com/office/drawing/2012/chart" uri="{02D57815-91ED-43cb-92C2-25804820EDAC}">
            <c15:filteredBarSeries>
              <c15:ser>
                <c:idx val="0"/>
                <c:order val="0"/>
                <c:tx>
                  <c:strRef>
                    <c:extLst>
                      <c:ext uri="{02D57815-91ED-43cb-92C2-25804820EDAC}">
                        <c15:formulaRef>
                          <c15:sqref>'救急搬送者数（70歳区切り）'!$P$94</c15:sqref>
                        </c15:formulaRef>
                      </c:ext>
                    </c:extLst>
                    <c:strCache>
                      <c:ptCount val="1"/>
                      <c:pt idx="0">
                        <c:v>総人口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'救急搬送者数（70歳区切り）'!$Q$93:$V$93</c15:sqref>
                        </c15:formulaRef>
                      </c:ext>
                    </c:extLst>
                    <c:strCache>
                      <c:ptCount val="6"/>
                      <c:pt idx="0">
                        <c:v>2015年</c:v>
                      </c:pt>
                      <c:pt idx="1">
                        <c:v>2020年</c:v>
                      </c:pt>
                      <c:pt idx="2">
                        <c:v>2025年</c:v>
                      </c:pt>
                      <c:pt idx="3">
                        <c:v>2030年</c:v>
                      </c:pt>
                      <c:pt idx="4">
                        <c:v>2035年</c:v>
                      </c:pt>
                      <c:pt idx="5">
                        <c:v>2040年</c:v>
                      </c:pt>
                    </c:strCache>
                  </c:strRef>
                </c:cat>
                <c:val>
                  <c:numRef>
                    <c:extLst>
                      <c:ext uri="{02D57815-91ED-43cb-92C2-25804820EDAC}">
                        <c15:formulaRef>
                          <c15:sqref>'救急搬送者数（70歳区切り）'!$Q$94:$V$94</c15:sqref>
                        </c15:formulaRef>
                      </c:ext>
                    </c:extLst>
                    <c:numCache>
                      <c:formatCode>#</c:formatCode>
                      <c:ptCount val="6"/>
                      <c:pt idx="0">
                        <c:v>29983</c:v>
                      </c:pt>
                      <c:pt idx="1">
                        <c:v>30927</c:v>
                      </c:pt>
                      <c:pt idx="2">
                        <c:v>32782.128406989752</c:v>
                      </c:pt>
                      <c:pt idx="3">
                        <c:v>32453.97601123495</c:v>
                      </c:pt>
                      <c:pt idx="4">
                        <c:v>31460.312728416018</c:v>
                      </c:pt>
                      <c:pt idx="5">
                        <c:v>30198.38706159954</c:v>
                      </c:pt>
                    </c:numCache>
                  </c:numRef>
                </c:val>
                <c:extLst>
                  <c:ext xmlns:c16="http://schemas.microsoft.com/office/drawing/2014/chart" uri="{C3380CC4-5D6E-409C-BE32-E72D297353CC}">
                    <c16:uniqueId val="{00000003-A181-4B46-B053-C242824D9BB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'救急搬送者数（70歳区切り）'!$P$95</c15:sqref>
                        </c15:formulaRef>
                      </c:ext>
                    </c:extLst>
                    <c:strCache>
                      <c:ptCount val="1"/>
                      <c:pt idx="0">
                        <c:v>高齢人口</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'救急搬送者数（70歳区切り）'!$Q$93:$V$93</c15:sqref>
                        </c15:formulaRef>
                      </c:ext>
                    </c:extLst>
                    <c:strCache>
                      <c:ptCount val="6"/>
                      <c:pt idx="0">
                        <c:v>2015年</c:v>
                      </c:pt>
                      <c:pt idx="1">
                        <c:v>2020年</c:v>
                      </c:pt>
                      <c:pt idx="2">
                        <c:v>2025年</c:v>
                      </c:pt>
                      <c:pt idx="3">
                        <c:v>2030年</c:v>
                      </c:pt>
                      <c:pt idx="4">
                        <c:v>2035年</c:v>
                      </c:pt>
                      <c:pt idx="5">
                        <c:v>2040年</c:v>
                      </c:pt>
                    </c:strCache>
                  </c:strRef>
                </c:cat>
                <c:val>
                  <c:numRef>
                    <c:extLst xmlns:c15="http://schemas.microsoft.com/office/drawing/2012/chart">
                      <c:ext xmlns:c15="http://schemas.microsoft.com/office/drawing/2012/chart" uri="{02D57815-91ED-43cb-92C2-25804820EDAC}">
                        <c15:formulaRef>
                          <c15:sqref>'救急搬送者数（70歳区切り）'!$Q$95:$V$95</c15:sqref>
                        </c15:formulaRef>
                      </c:ext>
                    </c:extLst>
                    <c:numCache>
                      <c:formatCode>#</c:formatCode>
                      <c:ptCount val="6"/>
                      <c:pt idx="0">
                        <c:v>5175</c:v>
                      </c:pt>
                      <c:pt idx="1">
                        <c:v>6447</c:v>
                      </c:pt>
                      <c:pt idx="2">
                        <c:v>7165.2194833929198</c:v>
                      </c:pt>
                      <c:pt idx="3">
                        <c:v>7160.4993538436138</c:v>
                      </c:pt>
                      <c:pt idx="4">
                        <c:v>7081.3250768939997</c:v>
                      </c:pt>
                      <c:pt idx="5">
                        <c:v>7004.9155927919046</c:v>
                      </c:pt>
                    </c:numCache>
                  </c:numRef>
                </c:val>
                <c:extLst xmlns:c15="http://schemas.microsoft.com/office/drawing/2012/chart">
                  <c:ext xmlns:c16="http://schemas.microsoft.com/office/drawing/2014/chart" uri="{C3380CC4-5D6E-409C-BE32-E72D297353CC}">
                    <c16:uniqueId val="{00000004-A181-4B46-B053-C242824D9BB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'救急搬送者数（70歳区切り）'!$P$96</c15:sqref>
                        </c15:formulaRef>
                      </c:ext>
                    </c:extLst>
                    <c:strCache>
                      <c:ptCount val="1"/>
                      <c:pt idx="0">
                        <c:v>非高齢人口</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'救急搬送者数（70歳区切り）'!$Q$93:$V$93</c15:sqref>
                        </c15:formulaRef>
                      </c:ext>
                    </c:extLst>
                    <c:strCache>
                      <c:ptCount val="6"/>
                      <c:pt idx="0">
                        <c:v>2015年</c:v>
                      </c:pt>
                      <c:pt idx="1">
                        <c:v>2020年</c:v>
                      </c:pt>
                      <c:pt idx="2">
                        <c:v>2025年</c:v>
                      </c:pt>
                      <c:pt idx="3">
                        <c:v>2030年</c:v>
                      </c:pt>
                      <c:pt idx="4">
                        <c:v>2035年</c:v>
                      </c:pt>
                      <c:pt idx="5">
                        <c:v>2040年</c:v>
                      </c:pt>
                    </c:strCache>
                  </c:strRef>
                </c:cat>
                <c:val>
                  <c:numRef>
                    <c:extLst xmlns:c15="http://schemas.microsoft.com/office/drawing/2012/chart">
                      <c:ext xmlns:c15="http://schemas.microsoft.com/office/drawing/2012/chart" uri="{02D57815-91ED-43cb-92C2-25804820EDAC}">
                        <c15:formulaRef>
                          <c15:sqref>'救急搬送者数（70歳区切り）'!$Q$96:$V$96</c15:sqref>
                        </c15:formulaRef>
                      </c:ext>
                    </c:extLst>
                    <c:numCache>
                      <c:formatCode>#</c:formatCode>
                      <c:ptCount val="6"/>
                      <c:pt idx="0">
                        <c:v>24808</c:v>
                      </c:pt>
                      <c:pt idx="1">
                        <c:v>24480</c:v>
                      </c:pt>
                      <c:pt idx="2">
                        <c:v>25616.908923596831</c:v>
                      </c:pt>
                      <c:pt idx="3">
                        <c:v>25293.476657391337</c:v>
                      </c:pt>
                      <c:pt idx="4">
                        <c:v>24378.987651522017</c:v>
                      </c:pt>
                      <c:pt idx="5">
                        <c:v>23193.471468807635</c:v>
                      </c:pt>
                    </c:numCache>
                  </c:numRef>
                </c:val>
                <c:extLst xmlns:c15="http://schemas.microsoft.com/office/drawing/2012/chart">
                  <c:ext xmlns:c16="http://schemas.microsoft.com/office/drawing/2014/chart" uri="{C3380CC4-5D6E-409C-BE32-E72D297353CC}">
                    <c16:uniqueId val="{00000005-A181-4B46-B053-C242824D9BB9}"/>
                  </c:ext>
                </c:extLst>
              </c15:ser>
            </c15:filteredBarSeries>
          </c:ext>
        </c:extLst>
      </c:barChart>
      <c:lineChart>
        <c:grouping val="standard"/>
        <c:varyColors val="0"/>
        <c:ser>
          <c:idx val="5"/>
          <c:order val="5"/>
          <c:tx>
            <c:strRef>
              <c:f>'救急搬送者数（70歳区切り）'!$P$99</c:f>
              <c:strCache>
                <c:ptCount val="1"/>
                <c:pt idx="0">
                  <c:v>搬送者数合計</c:v>
                </c:pt>
              </c:strCache>
            </c:strRef>
          </c:tx>
          <c:spPr>
            <a:ln w="28575" cap="rnd">
              <a:solidFill>
                <a:schemeClr val="accent1">
                  <a:alpha val="0"/>
                </a:schemeClr>
              </a:solidFill>
              <a:round/>
            </a:ln>
            <a:effectLst/>
          </c:spPr>
          <c:marker>
            <c:symbol val="none"/>
          </c:marker>
          <c:dLbls>
            <c:dLbl>
              <c:idx val="0"/>
              <c:layout>
                <c:manualLayout>
                  <c:x val="-3.0514652987106039E-2"/>
                  <c:y val="-7.12515855368229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F8-4723-AA69-A3D83313A514}"/>
                </c:ext>
              </c:extLst>
            </c:dLbl>
            <c:dLbl>
              <c:idx val="1"/>
              <c:layout>
                <c:manualLayout>
                  <c:x val="-3.0514652987106088E-2"/>
                  <c:y val="-9.08172383158132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F8-4723-AA69-A3D83313A514}"/>
                </c:ext>
              </c:extLst>
            </c:dLbl>
            <c:dLbl>
              <c:idx val="2"/>
              <c:layout>
                <c:manualLayout>
                  <c:x val="-3.5377673131004657E-2"/>
                  <c:y val="-2.2337453589347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F8-4723-AA69-A3D83313A514}"/>
                </c:ext>
              </c:extLst>
            </c:dLbl>
            <c:dLbl>
              <c:idx val="3"/>
              <c:layout>
                <c:manualLayout>
                  <c:x val="-3.130815551624181E-2"/>
                  <c:y val="-2.559839571917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F8-4723-AA69-A3D83313A514}"/>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'救急搬送者数（70歳区切り）'!$Q$93:$V$93</c:f>
              <c:strCache>
                <c:ptCount val="6"/>
                <c:pt idx="0">
                  <c:v>2015年</c:v>
                </c:pt>
                <c:pt idx="1">
                  <c:v>2020年</c:v>
                </c:pt>
                <c:pt idx="2">
                  <c:v>2025年</c:v>
                </c:pt>
                <c:pt idx="3">
                  <c:v>2030年</c:v>
                </c:pt>
                <c:pt idx="4">
                  <c:v>2035年</c:v>
                </c:pt>
                <c:pt idx="5">
                  <c:v>2040年</c:v>
                </c:pt>
              </c:strCache>
              <c:extLst/>
            </c:strRef>
          </c:cat>
          <c:val>
            <c:numRef>
              <c:f>'救急搬送者数（70歳区切り）'!$Q$99:$V$99</c:f>
              <c:numCache>
                <c:formatCode>#</c:formatCode>
                <c:ptCount val="6"/>
                <c:pt idx="0">
                  <c:v>1142</c:v>
                </c:pt>
                <c:pt idx="1">
                  <c:v>1105</c:v>
                </c:pt>
                <c:pt idx="2">
                  <c:v>1289.3713727829672</c:v>
                </c:pt>
                <c:pt idx="3">
                  <c:v>1282.2267364720628</c:v>
                </c:pt>
                <c:pt idx="4">
                  <c:v>1255.0128553904133</c:v>
                </c:pt>
                <c:pt idx="5">
                  <c:v>1222.5278724077029</c:v>
                </c:pt>
              </c:numCache>
              <c:extLst/>
            </c:numRef>
          </c:val>
          <c:smooth val="0"/>
          <c:extLst>
            <c:ext xmlns:c16="http://schemas.microsoft.com/office/drawing/2014/chart" uri="{C3380CC4-5D6E-409C-BE32-E72D297353CC}">
              <c16:uniqueId val="{00000002-A181-4B46-B053-C242824D9BB9}"/>
            </c:ext>
          </c:extLst>
        </c:ser>
        <c:dLbls>
          <c:showLegendKey val="0"/>
          <c:showVal val="1"/>
          <c:showCatName val="0"/>
          <c:showSerName val="0"/>
          <c:showPercent val="0"/>
          <c:showBubbleSize val="0"/>
        </c:dLbls>
        <c:marker val="1"/>
        <c:smooth val="0"/>
        <c:axId val="1770791456"/>
        <c:axId val="1770799776"/>
      </c:lineChart>
      <c:catAx>
        <c:axId val="177079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70799776"/>
        <c:crosses val="autoZero"/>
        <c:auto val="1"/>
        <c:lblAlgn val="ctr"/>
        <c:lblOffset val="100"/>
        <c:noMultiLvlLbl val="0"/>
      </c:catAx>
      <c:valAx>
        <c:axId val="1770799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dirty="0"/>
                  <a:t>（単位：人）</a:t>
                </a:r>
                <a:endParaRPr lang="ja-JP" dirty="0"/>
              </a:p>
            </c:rich>
          </c:tx>
          <c:layout>
            <c:manualLayout>
              <c:xMode val="edge"/>
              <c:yMode val="edge"/>
              <c:x val="1.8991082202226402E-2"/>
              <c:y val="2.685347328851893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770791456"/>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562157122376355"/>
          <c:y val="0.12554145152871832"/>
          <c:w val="0.82857341023192299"/>
          <c:h val="0.72857412351421869"/>
        </c:manualLayout>
      </c:layout>
      <c:barChart>
        <c:barDir val="col"/>
        <c:grouping val="clustered"/>
        <c:varyColors val="0"/>
        <c:ser>
          <c:idx val="9"/>
          <c:order val="9"/>
          <c:tx>
            <c:strRef>
              <c:f>有収水量!$S$53</c:f>
              <c:strCache>
                <c:ptCount val="1"/>
                <c:pt idx="0">
                  <c:v>有収水量</c:v>
                </c:pt>
              </c:strCache>
            </c:strRef>
          </c:tx>
          <c:spPr>
            <a:solidFill>
              <a:srgbClr val="00B0F0"/>
            </a:solidFill>
            <a:ln>
              <a:noFill/>
            </a:ln>
            <a:effectLst/>
          </c:spPr>
          <c:invertIfNegative val="0"/>
          <c:dLbls>
            <c:dLbl>
              <c:idx val="0"/>
              <c:layout>
                <c:manualLayout>
                  <c:x val="1.3828070482219408E-3"/>
                  <c:y val="-2.9577828894200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EB-46ED-B8C7-22A4AB46B4CE}"/>
                </c:ext>
              </c:extLst>
            </c:dLbl>
            <c:dLbl>
              <c:idx val="2"/>
              <c:layout>
                <c:manualLayout>
                  <c:x val="-1.3828070482219659E-3"/>
                  <c:y val="1.9718552596133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EB-46ED-B8C7-22A4AB46B4CE}"/>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有収水量!$T$39:$Y$39</c:f>
              <c:strCache>
                <c:ptCount val="6"/>
                <c:pt idx="0">
                  <c:v>2015年</c:v>
                </c:pt>
                <c:pt idx="1">
                  <c:v>2020年</c:v>
                </c:pt>
                <c:pt idx="2">
                  <c:v>2025年</c:v>
                </c:pt>
                <c:pt idx="3">
                  <c:v>2030年</c:v>
                </c:pt>
                <c:pt idx="4">
                  <c:v>2035年</c:v>
                </c:pt>
                <c:pt idx="5">
                  <c:v>2040年</c:v>
                </c:pt>
              </c:strCache>
              <c:extLst/>
            </c:strRef>
          </c:cat>
          <c:val>
            <c:numRef>
              <c:f>有収水量!$T$53:$Y$53</c:f>
              <c:numCache>
                <c:formatCode>0</c:formatCode>
                <c:ptCount val="6"/>
                <c:pt idx="0">
                  <c:v>3029</c:v>
                </c:pt>
                <c:pt idx="1">
                  <c:v>3149</c:v>
                </c:pt>
                <c:pt idx="2">
                  <c:v>3324.8344260005997</c:v>
                </c:pt>
                <c:pt idx="3">
                  <c:v>3291.5524996767585</c:v>
                </c:pt>
                <c:pt idx="4">
                  <c:v>3190.7730185658024</c:v>
                </c:pt>
                <c:pt idx="5">
                  <c:v>3062.7857857664035</c:v>
                </c:pt>
              </c:numCache>
              <c:extLst/>
            </c:numRef>
          </c:val>
          <c:extLst>
            <c:ext xmlns:c16="http://schemas.microsoft.com/office/drawing/2014/chart" uri="{C3380CC4-5D6E-409C-BE32-E72D297353CC}">
              <c16:uniqueId val="{00000000-CE1C-4D09-8104-935551944AD4}"/>
            </c:ext>
          </c:extLst>
        </c:ser>
        <c:dLbls>
          <c:dLblPos val="outEnd"/>
          <c:showLegendKey val="0"/>
          <c:showVal val="1"/>
          <c:showCatName val="0"/>
          <c:showSerName val="0"/>
          <c:showPercent val="0"/>
          <c:showBubbleSize val="0"/>
        </c:dLbls>
        <c:gapWidth val="150"/>
        <c:axId val="1834823888"/>
        <c:axId val="1834847600"/>
        <c:extLst>
          <c:ext xmlns:c15="http://schemas.microsoft.com/office/drawing/2012/chart" uri="{02D57815-91ED-43cb-92C2-25804820EDAC}">
            <c15:filteredBarSeries>
              <c15:ser>
                <c:idx val="0"/>
                <c:order val="0"/>
                <c:tx>
                  <c:strRef>
                    <c:extLst>
                      <c:ext uri="{02D57815-91ED-43cb-92C2-25804820EDAC}">
                        <c15:formulaRef>
                          <c15:sqref>有収水量!$S$40</c15:sqref>
                        </c15:formulaRef>
                      </c:ext>
                    </c:extLst>
                    <c:strCache>
                      <c:ptCount val="1"/>
                      <c:pt idx="0">
                        <c:v>有収水量(千㎥)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有収水量!$T$39:$Y$39</c15:sqref>
                        </c15:formulaRef>
                      </c:ext>
                    </c:extLst>
                    <c:strCache>
                      <c:ptCount val="6"/>
                      <c:pt idx="0">
                        <c:v>2015年</c:v>
                      </c:pt>
                      <c:pt idx="1">
                        <c:v>2020年</c:v>
                      </c:pt>
                      <c:pt idx="2">
                        <c:v>2025年</c:v>
                      </c:pt>
                      <c:pt idx="3">
                        <c:v>2030年</c:v>
                      </c:pt>
                      <c:pt idx="4">
                        <c:v>2035年</c:v>
                      </c:pt>
                      <c:pt idx="5">
                        <c:v>2040年</c:v>
                      </c:pt>
                    </c:strCache>
                  </c:strRef>
                </c:cat>
                <c:val>
                  <c:numRef>
                    <c:extLst>
                      <c:ext uri="{02D57815-91ED-43cb-92C2-25804820EDAC}">
                        <c15:formulaRef>
                          <c15:sqref>有収水量!$T$40:$Y$40</c15:sqref>
                        </c15:formulaRef>
                      </c:ext>
                    </c:extLst>
                    <c:numCache>
                      <c:formatCode>0</c:formatCode>
                      <c:ptCount val="6"/>
                      <c:pt idx="0">
                        <c:v>3029</c:v>
                      </c:pt>
                      <c:pt idx="1">
                        <c:v>3149</c:v>
                      </c:pt>
                      <c:pt idx="2">
                        <c:v>3324.8344260005997</c:v>
                      </c:pt>
                      <c:pt idx="3">
                        <c:v>3291.5524996767585</c:v>
                      </c:pt>
                      <c:pt idx="4">
                        <c:v>3190.7730185658024</c:v>
                      </c:pt>
                      <c:pt idx="5">
                        <c:v>3062.7857857664035</c:v>
                      </c:pt>
                    </c:numCache>
                  </c:numRef>
                </c:val>
                <c:extLst>
                  <c:ext xmlns:c16="http://schemas.microsoft.com/office/drawing/2014/chart" uri="{C3380CC4-5D6E-409C-BE32-E72D297353CC}">
                    <c16:uniqueId val="{00000001-CE1C-4D09-8104-935551944AD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有収水量!$S$41</c15:sqref>
                        </c15:formulaRef>
                      </c:ext>
                    </c:extLst>
                    <c:strCache>
                      <c:ptCount val="1"/>
                      <c:pt idx="0">
                        <c:v>有収水量(千㎥)</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有収水量!$T$39:$Y$39</c15:sqref>
                        </c15:formulaRef>
                      </c:ext>
                    </c:extLst>
                    <c:strCache>
                      <c:ptCount val="6"/>
                      <c:pt idx="0">
                        <c:v>2015年</c:v>
                      </c:pt>
                      <c:pt idx="1">
                        <c:v>2020年</c:v>
                      </c:pt>
                      <c:pt idx="2">
                        <c:v>2025年</c:v>
                      </c:pt>
                      <c:pt idx="3">
                        <c:v>2030年</c:v>
                      </c:pt>
                      <c:pt idx="4">
                        <c:v>2035年</c:v>
                      </c:pt>
                      <c:pt idx="5">
                        <c:v>2040年</c:v>
                      </c:pt>
                    </c:strCache>
                  </c:strRef>
                </c:cat>
                <c:val>
                  <c:numRef>
                    <c:extLst xmlns:c15="http://schemas.microsoft.com/office/drawing/2012/chart">
                      <c:ext xmlns:c15="http://schemas.microsoft.com/office/drawing/2012/chart" uri="{02D57815-91ED-43cb-92C2-25804820EDAC}">
                        <c15:formulaRef>
                          <c15:sqref>有収水量!$T$41:$Y$41</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2-CE1C-4D09-8104-935551944AD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有収水量!$S$42</c15:sqref>
                        </c15:formulaRef>
                      </c:ext>
                    </c:extLst>
                    <c:strCache>
                      <c:ptCount val="1"/>
                      <c:pt idx="0">
                        <c:v>有収水量(千㎥)</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有収水量!$T$39:$Y$39</c15:sqref>
                        </c15:formulaRef>
                      </c:ext>
                    </c:extLst>
                    <c:strCache>
                      <c:ptCount val="6"/>
                      <c:pt idx="0">
                        <c:v>2015年</c:v>
                      </c:pt>
                      <c:pt idx="1">
                        <c:v>2020年</c:v>
                      </c:pt>
                      <c:pt idx="2">
                        <c:v>2025年</c:v>
                      </c:pt>
                      <c:pt idx="3">
                        <c:v>2030年</c:v>
                      </c:pt>
                      <c:pt idx="4">
                        <c:v>2035年</c:v>
                      </c:pt>
                      <c:pt idx="5">
                        <c:v>2040年</c:v>
                      </c:pt>
                    </c:strCache>
                  </c:strRef>
                </c:cat>
                <c:val>
                  <c:numRef>
                    <c:extLst xmlns:c15="http://schemas.microsoft.com/office/drawing/2012/chart">
                      <c:ext xmlns:c15="http://schemas.microsoft.com/office/drawing/2012/chart" uri="{02D57815-91ED-43cb-92C2-25804820EDAC}">
                        <c15:formulaRef>
                          <c15:sqref>有収水量!$T$42:$Y$42</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3-CE1C-4D09-8104-935551944AD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有収水量!$S$43</c15:sqref>
                        </c15:formulaRef>
                      </c:ext>
                    </c:extLst>
                    <c:strCache>
                      <c:ptCount val="1"/>
                      <c:pt idx="0">
                        <c:v>有収水量(千㎥)</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有収水量!$T$39:$Y$39</c15:sqref>
                        </c15:formulaRef>
                      </c:ext>
                    </c:extLst>
                    <c:strCache>
                      <c:ptCount val="6"/>
                      <c:pt idx="0">
                        <c:v>2015年</c:v>
                      </c:pt>
                      <c:pt idx="1">
                        <c:v>2020年</c:v>
                      </c:pt>
                      <c:pt idx="2">
                        <c:v>2025年</c:v>
                      </c:pt>
                      <c:pt idx="3">
                        <c:v>2030年</c:v>
                      </c:pt>
                      <c:pt idx="4">
                        <c:v>2035年</c:v>
                      </c:pt>
                      <c:pt idx="5">
                        <c:v>2040年</c:v>
                      </c:pt>
                    </c:strCache>
                  </c:strRef>
                </c:cat>
                <c:val>
                  <c:numRef>
                    <c:extLst xmlns:c15="http://schemas.microsoft.com/office/drawing/2012/chart">
                      <c:ext xmlns:c15="http://schemas.microsoft.com/office/drawing/2012/chart" uri="{02D57815-91ED-43cb-92C2-25804820EDAC}">
                        <c15:formulaRef>
                          <c15:sqref>有収水量!$T$43:$Y$43</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4-CE1C-4D09-8104-935551944AD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有収水量!$S$44</c15:sqref>
                        </c15:formulaRef>
                      </c:ext>
                    </c:extLst>
                    <c:strCache>
                      <c:ptCount val="1"/>
                      <c:pt idx="0">
                        <c:v>有収水量(千㎥)</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有収水量!$T$39:$Y$39</c15:sqref>
                        </c15:formulaRef>
                      </c:ext>
                    </c:extLst>
                    <c:strCache>
                      <c:ptCount val="6"/>
                      <c:pt idx="0">
                        <c:v>2015年</c:v>
                      </c:pt>
                      <c:pt idx="1">
                        <c:v>2020年</c:v>
                      </c:pt>
                      <c:pt idx="2">
                        <c:v>2025年</c:v>
                      </c:pt>
                      <c:pt idx="3">
                        <c:v>2030年</c:v>
                      </c:pt>
                      <c:pt idx="4">
                        <c:v>2035年</c:v>
                      </c:pt>
                      <c:pt idx="5">
                        <c:v>2040年</c:v>
                      </c:pt>
                    </c:strCache>
                  </c:strRef>
                </c:cat>
                <c:val>
                  <c:numRef>
                    <c:extLst xmlns:c15="http://schemas.microsoft.com/office/drawing/2012/chart">
                      <c:ext xmlns:c15="http://schemas.microsoft.com/office/drawing/2012/chart" uri="{02D57815-91ED-43cb-92C2-25804820EDAC}">
                        <c15:formulaRef>
                          <c15:sqref>有収水量!$T$44:$Y$44</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5-CE1C-4D09-8104-935551944AD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有収水量!$S$45</c15:sqref>
                        </c15:formulaRef>
                      </c:ext>
                    </c:extLst>
                    <c:strCache>
                      <c:ptCount val="1"/>
                      <c:pt idx="0">
                        <c:v>有収水量(千㎥)</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有収水量!$T$39:$Y$39</c15:sqref>
                        </c15:formulaRef>
                      </c:ext>
                    </c:extLst>
                    <c:strCache>
                      <c:ptCount val="6"/>
                      <c:pt idx="0">
                        <c:v>2015年</c:v>
                      </c:pt>
                      <c:pt idx="1">
                        <c:v>2020年</c:v>
                      </c:pt>
                      <c:pt idx="2">
                        <c:v>2025年</c:v>
                      </c:pt>
                      <c:pt idx="3">
                        <c:v>2030年</c:v>
                      </c:pt>
                      <c:pt idx="4">
                        <c:v>2035年</c:v>
                      </c:pt>
                      <c:pt idx="5">
                        <c:v>2040年</c:v>
                      </c:pt>
                    </c:strCache>
                  </c:strRef>
                </c:cat>
                <c:val>
                  <c:numRef>
                    <c:extLst xmlns:c15="http://schemas.microsoft.com/office/drawing/2012/chart">
                      <c:ext xmlns:c15="http://schemas.microsoft.com/office/drawing/2012/chart" uri="{02D57815-91ED-43cb-92C2-25804820EDAC}">
                        <c15:formulaRef>
                          <c15:sqref>有収水量!$T$45:$Y$45</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6-CE1C-4D09-8104-935551944AD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有収水量!$S$46</c15:sqref>
                        </c15:formulaRef>
                      </c:ext>
                    </c:extLst>
                    <c:strCache>
                      <c:ptCount val="1"/>
                      <c:pt idx="0">
                        <c:v>有収水量(千㎥)</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有収水量!$T$39:$Y$39</c15:sqref>
                        </c15:formulaRef>
                      </c:ext>
                    </c:extLst>
                    <c:strCache>
                      <c:ptCount val="6"/>
                      <c:pt idx="0">
                        <c:v>2015年</c:v>
                      </c:pt>
                      <c:pt idx="1">
                        <c:v>2020年</c:v>
                      </c:pt>
                      <c:pt idx="2">
                        <c:v>2025年</c:v>
                      </c:pt>
                      <c:pt idx="3">
                        <c:v>2030年</c:v>
                      </c:pt>
                      <c:pt idx="4">
                        <c:v>2035年</c:v>
                      </c:pt>
                      <c:pt idx="5">
                        <c:v>2040年</c:v>
                      </c:pt>
                    </c:strCache>
                  </c:strRef>
                </c:cat>
                <c:val>
                  <c:numRef>
                    <c:extLst xmlns:c15="http://schemas.microsoft.com/office/drawing/2012/chart">
                      <c:ext xmlns:c15="http://schemas.microsoft.com/office/drawing/2012/chart" uri="{02D57815-91ED-43cb-92C2-25804820EDAC}">
                        <c15:formulaRef>
                          <c15:sqref>有収水量!$T$46:$Y$46</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7-CE1C-4D09-8104-935551944AD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有収水量!$S$47</c15:sqref>
                        </c15:formulaRef>
                      </c:ext>
                    </c:extLst>
                    <c:strCache>
                      <c:ptCount val="1"/>
                      <c:pt idx="0">
                        <c:v>有収水量(千㎥)</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有収水量!$T$39:$Y$39</c15:sqref>
                        </c15:formulaRef>
                      </c:ext>
                    </c:extLst>
                    <c:strCache>
                      <c:ptCount val="6"/>
                      <c:pt idx="0">
                        <c:v>2015年</c:v>
                      </c:pt>
                      <c:pt idx="1">
                        <c:v>2020年</c:v>
                      </c:pt>
                      <c:pt idx="2">
                        <c:v>2025年</c:v>
                      </c:pt>
                      <c:pt idx="3">
                        <c:v>2030年</c:v>
                      </c:pt>
                      <c:pt idx="4">
                        <c:v>2035年</c:v>
                      </c:pt>
                      <c:pt idx="5">
                        <c:v>2040年</c:v>
                      </c:pt>
                    </c:strCache>
                  </c:strRef>
                </c:cat>
                <c:val>
                  <c:numRef>
                    <c:extLst xmlns:c15="http://schemas.microsoft.com/office/drawing/2012/chart">
                      <c:ext xmlns:c15="http://schemas.microsoft.com/office/drawing/2012/chart" uri="{02D57815-91ED-43cb-92C2-25804820EDAC}">
                        <c15:formulaRef>
                          <c15:sqref>有収水量!$T$47:$Y$47</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8-CE1C-4D09-8104-935551944AD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有収水量!$S$52</c15:sqref>
                        </c15:formulaRef>
                      </c:ext>
                    </c:extLst>
                    <c:strCache>
                      <c:ptCount val="1"/>
                      <c:pt idx="0">
                        <c:v>有収水量(千㎥)</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有収水量!$T$39:$Y$39</c15:sqref>
                        </c15:formulaRef>
                      </c:ext>
                    </c:extLst>
                    <c:strCache>
                      <c:ptCount val="6"/>
                      <c:pt idx="0">
                        <c:v>2015年</c:v>
                      </c:pt>
                      <c:pt idx="1">
                        <c:v>2020年</c:v>
                      </c:pt>
                      <c:pt idx="2">
                        <c:v>2025年</c:v>
                      </c:pt>
                      <c:pt idx="3">
                        <c:v>2030年</c:v>
                      </c:pt>
                      <c:pt idx="4">
                        <c:v>2035年</c:v>
                      </c:pt>
                      <c:pt idx="5">
                        <c:v>2040年</c:v>
                      </c:pt>
                    </c:strCache>
                  </c:strRef>
                </c:cat>
                <c:val>
                  <c:numRef>
                    <c:extLst xmlns:c15="http://schemas.microsoft.com/office/drawing/2012/chart">
                      <c:ext xmlns:c15="http://schemas.microsoft.com/office/drawing/2012/chart" uri="{02D57815-91ED-43cb-92C2-25804820EDAC}">
                        <c15:formulaRef>
                          <c15:sqref>有収水量!$T$52:$Y$52</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9-CE1C-4D09-8104-935551944AD4}"/>
                  </c:ext>
                </c:extLst>
              </c15:ser>
            </c15:filteredBarSeries>
          </c:ext>
        </c:extLst>
      </c:barChart>
      <c:catAx>
        <c:axId val="183482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47600"/>
        <c:crosses val="autoZero"/>
        <c:auto val="1"/>
        <c:lblAlgn val="ctr"/>
        <c:lblOffset val="100"/>
        <c:noMultiLvlLbl val="0"/>
      </c:catAx>
      <c:valAx>
        <c:axId val="1834847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dirty="0"/>
                  <a:t>（単位：千</a:t>
                </a:r>
                <a:r>
                  <a:rPr lang="ja-JP" dirty="0"/>
                  <a:t>㎥</a:t>
                </a:r>
                <a:r>
                  <a:rPr lang="ja-JP" altLang="en-US" dirty="0"/>
                  <a:t>）</a:t>
                </a:r>
                <a:endParaRPr lang="ja-JP" dirty="0"/>
              </a:p>
            </c:rich>
          </c:tx>
          <c:layout>
            <c:manualLayout>
              <c:xMode val="edge"/>
              <c:yMode val="edge"/>
              <c:x val="1.5210877530441626E-2"/>
              <c:y val="1.9869676411306193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834823888"/>
        <c:crosses val="autoZero"/>
        <c:crossBetween val="between"/>
      </c:valAx>
      <c:spPr>
        <a:noFill/>
        <a:ln>
          <a:noFill/>
        </a:ln>
        <a:effectLst/>
      </c:spPr>
    </c:plotArea>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dirty="0"/>
              <a:t>ごみ発生量</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stacked"/>
        <c:varyColors val="0"/>
        <c:ser>
          <c:idx val="1"/>
          <c:order val="1"/>
          <c:tx>
            <c:strRef>
              <c:f>'ごみ発生量 (2)'!$F$13</c:f>
              <c:strCache>
                <c:ptCount val="1"/>
                <c:pt idx="0">
                  <c:v>生活系ごみ</c:v>
                </c:pt>
              </c:strCache>
            </c:strRef>
          </c:tx>
          <c:spPr>
            <a:pattFill prst="pct25">
              <a:fgClr>
                <a:schemeClr val="accent1"/>
              </a:fgClr>
              <a:bgClr>
                <a:schemeClr val="bg1"/>
              </a:bgClr>
            </a:pattFill>
            <a:ln>
              <a:solidFill>
                <a:schemeClr val="tx1"/>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 (2)'!$G$11:$M$11</c:f>
              <c:strCache>
                <c:ptCount val="6"/>
                <c:pt idx="0">
                  <c:v>2015年</c:v>
                </c:pt>
                <c:pt idx="1">
                  <c:v>2020年</c:v>
                </c:pt>
                <c:pt idx="2">
                  <c:v>2025年</c:v>
                </c:pt>
                <c:pt idx="3">
                  <c:v>2030年</c:v>
                </c:pt>
                <c:pt idx="4">
                  <c:v>2035年</c:v>
                </c:pt>
                <c:pt idx="5">
                  <c:v>2040年</c:v>
                </c:pt>
              </c:strCache>
              <c:extLst/>
            </c:strRef>
          </c:cat>
          <c:val>
            <c:numRef>
              <c:f>'ごみ発生量 (2)'!$G$13:$M$13</c:f>
              <c:numCache>
                <c:formatCode>0</c:formatCode>
                <c:ptCount val="6"/>
                <c:pt idx="0">
                  <c:v>6519</c:v>
                </c:pt>
                <c:pt idx="1">
                  <c:v>6712</c:v>
                </c:pt>
                <c:pt idx="2">
                  <c:v>7123.4752150305367</c:v>
                </c:pt>
                <c:pt idx="3">
                  <c:v>7052.1685131321383</c:v>
                </c:pt>
                <c:pt idx="4">
                  <c:v>6836.2479457007303</c:v>
                </c:pt>
                <c:pt idx="5">
                  <c:v>6562.0346274202302</c:v>
                </c:pt>
              </c:numCache>
              <c:extLst/>
            </c:numRef>
          </c:val>
          <c:extLst>
            <c:ext xmlns:c16="http://schemas.microsoft.com/office/drawing/2014/chart" uri="{C3380CC4-5D6E-409C-BE32-E72D297353CC}">
              <c16:uniqueId val="{00000000-BA41-40FD-B471-82908EADCBA1}"/>
            </c:ext>
          </c:extLst>
        </c:ser>
        <c:ser>
          <c:idx val="2"/>
          <c:order val="2"/>
          <c:tx>
            <c:strRef>
              <c:f>'ごみ発生量 (2)'!$F$14</c:f>
              <c:strCache>
                <c:ptCount val="1"/>
                <c:pt idx="0">
                  <c:v>事業系ごみ</c:v>
                </c:pt>
              </c:strCache>
            </c:strRef>
          </c:tx>
          <c:spPr>
            <a:solidFill>
              <a:srgbClr val="FFC000"/>
            </a:solidFill>
            <a:ln>
              <a:solidFill>
                <a:schemeClr val="tx1"/>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 (2)'!$G$11:$M$11</c:f>
              <c:strCache>
                <c:ptCount val="6"/>
                <c:pt idx="0">
                  <c:v>2015年</c:v>
                </c:pt>
                <c:pt idx="1">
                  <c:v>2020年</c:v>
                </c:pt>
                <c:pt idx="2">
                  <c:v>2025年</c:v>
                </c:pt>
                <c:pt idx="3">
                  <c:v>2030年</c:v>
                </c:pt>
                <c:pt idx="4">
                  <c:v>2035年</c:v>
                </c:pt>
                <c:pt idx="5">
                  <c:v>2040年</c:v>
                </c:pt>
              </c:strCache>
              <c:extLst/>
            </c:strRef>
          </c:cat>
          <c:val>
            <c:numRef>
              <c:f>'ごみ発生量 (2)'!$G$14:$M$14</c:f>
              <c:numCache>
                <c:formatCode>0</c:formatCode>
                <c:ptCount val="6"/>
                <c:pt idx="0">
                  <c:v>993</c:v>
                </c:pt>
                <c:pt idx="1">
                  <c:v>920</c:v>
                </c:pt>
                <c:pt idx="2">
                  <c:v>1029.7712067426553</c:v>
                </c:pt>
                <c:pt idx="3">
                  <c:v>1019.4630936031842</c:v>
                </c:pt>
                <c:pt idx="4">
                  <c:v>988.24956697853281</c:v>
                </c:pt>
                <c:pt idx="5">
                  <c:v>948.60922695533714</c:v>
                </c:pt>
              </c:numCache>
              <c:extLst/>
            </c:numRef>
          </c:val>
          <c:extLst>
            <c:ext xmlns:c16="http://schemas.microsoft.com/office/drawing/2014/chart" uri="{C3380CC4-5D6E-409C-BE32-E72D297353CC}">
              <c16:uniqueId val="{00000001-BA41-40FD-B471-82908EADCBA1}"/>
            </c:ext>
          </c:extLst>
        </c:ser>
        <c:ser>
          <c:idx val="3"/>
          <c:order val="3"/>
          <c:tx>
            <c:strRef>
              <c:f>'ごみ発生量 (2)'!$F$15</c:f>
              <c:strCache>
                <c:ptCount val="1"/>
                <c:pt idx="0">
                  <c:v>その他</c:v>
                </c:pt>
              </c:strCache>
            </c:strRef>
          </c:tx>
          <c:spPr>
            <a:pattFill prst="diagBrick">
              <a:fgClr>
                <a:schemeClr val="accent1"/>
              </a:fgClr>
              <a:bgClr>
                <a:schemeClr val="bg1"/>
              </a:bgClr>
            </a:pattFill>
            <a:ln>
              <a:solidFill>
                <a:schemeClr val="tx1"/>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 (2)'!$G$11:$M$11</c:f>
              <c:strCache>
                <c:ptCount val="6"/>
                <c:pt idx="0">
                  <c:v>2015年</c:v>
                </c:pt>
                <c:pt idx="1">
                  <c:v>2020年</c:v>
                </c:pt>
                <c:pt idx="2">
                  <c:v>2025年</c:v>
                </c:pt>
                <c:pt idx="3">
                  <c:v>2030年</c:v>
                </c:pt>
                <c:pt idx="4">
                  <c:v>2035年</c:v>
                </c:pt>
                <c:pt idx="5">
                  <c:v>2040年</c:v>
                </c:pt>
              </c:strCache>
              <c:extLst/>
            </c:strRef>
          </c:cat>
          <c:val>
            <c:numRef>
              <c:f>'ごみ発生量 (2)'!$G$15:$M$15</c:f>
              <c:numCache>
                <c:formatCode>0</c:formatCode>
                <c:ptCount val="6"/>
                <c:pt idx="0">
                  <c:v>777</c:v>
                </c:pt>
                <c:pt idx="1">
                  <c:v>604</c:v>
                </c:pt>
                <c:pt idx="2">
                  <c:v>743.18696494253561</c:v>
                </c:pt>
                <c:pt idx="3">
                  <c:v>735.7475888284564</c:v>
                </c:pt>
                <c:pt idx="4">
                  <c:v>713.22075377476972</c:v>
                </c:pt>
                <c:pt idx="5">
                  <c:v>684.61227861229497</c:v>
                </c:pt>
              </c:numCache>
              <c:extLst/>
            </c:numRef>
          </c:val>
          <c:extLst>
            <c:ext xmlns:c16="http://schemas.microsoft.com/office/drawing/2014/chart" uri="{C3380CC4-5D6E-409C-BE32-E72D297353CC}">
              <c16:uniqueId val="{00000002-BA41-40FD-B471-82908EADCBA1}"/>
            </c:ext>
          </c:extLst>
        </c:ser>
        <c:dLbls>
          <c:showLegendKey val="0"/>
          <c:showVal val="1"/>
          <c:showCatName val="0"/>
          <c:showSerName val="0"/>
          <c:showPercent val="0"/>
          <c:showBubbleSize val="0"/>
        </c:dLbls>
        <c:gapWidth val="70"/>
        <c:overlap val="100"/>
        <c:axId val="799755376"/>
        <c:axId val="799762864"/>
      </c:barChart>
      <c:lineChart>
        <c:grouping val="standard"/>
        <c:varyColors val="0"/>
        <c:ser>
          <c:idx val="7"/>
          <c:order val="7"/>
          <c:tx>
            <c:strRef>
              <c:f>'ごみ発生量 (2)'!$F$19</c:f>
              <c:strCache>
                <c:ptCount val="1"/>
                <c:pt idx="0">
                  <c:v>ごみ発生量</c:v>
                </c:pt>
              </c:strCache>
            </c:strRef>
          </c:tx>
          <c:spPr>
            <a:ln w="28575" cap="rnd">
              <a:solidFill>
                <a:schemeClr val="accent1">
                  <a:alpha val="0"/>
                </a:schemeClr>
              </a:solidFill>
              <a:round/>
            </a:ln>
            <a:effectLst/>
          </c:spPr>
          <c:marker>
            <c:symbol val="none"/>
          </c:marker>
          <c:dLbls>
            <c:dLbl>
              <c:idx val="0"/>
              <c:layout>
                <c:manualLayout>
                  <c:x val="-3.2868110236220473E-2"/>
                  <c:y val="-8.3711908334191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41-40FD-B471-82908EADCBA1}"/>
                </c:ext>
              </c:extLst>
            </c:dLbl>
            <c:dLbl>
              <c:idx val="1"/>
              <c:layout>
                <c:manualLayout>
                  <c:x val="-3.2868110236220473E-2"/>
                  <c:y val="-8.6950280029905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41-40FD-B471-82908EADCBA1}"/>
                </c:ext>
              </c:extLst>
            </c:dLbl>
            <c:dLbl>
              <c:idx val="4"/>
              <c:layout>
                <c:manualLayout>
                  <c:x val="-3.2868110236220473E-2"/>
                  <c:y val="-6.7520049855624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41-40FD-B471-82908EADCBA1}"/>
                </c:ext>
              </c:extLst>
            </c:dLbl>
            <c:dLbl>
              <c:idx val="5"/>
              <c:layout>
                <c:manualLayout>
                  <c:x val="-3.2055555555555455E-2"/>
                  <c:y val="-8.6950280029905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A41-40FD-B471-82908EADCBA1}"/>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'ごみ発生量 (2)'!$G$11:$M$11</c:f>
              <c:strCache>
                <c:ptCount val="6"/>
                <c:pt idx="0">
                  <c:v>2015年</c:v>
                </c:pt>
                <c:pt idx="1">
                  <c:v>2020年</c:v>
                </c:pt>
                <c:pt idx="2">
                  <c:v>2025年</c:v>
                </c:pt>
                <c:pt idx="3">
                  <c:v>2030年</c:v>
                </c:pt>
                <c:pt idx="4">
                  <c:v>2035年</c:v>
                </c:pt>
                <c:pt idx="5">
                  <c:v>2040年</c:v>
                </c:pt>
              </c:strCache>
              <c:extLst/>
            </c:strRef>
          </c:cat>
          <c:val>
            <c:numRef>
              <c:f>'ごみ発生量 (2)'!$G$19:$M$19</c:f>
              <c:numCache>
                <c:formatCode>General</c:formatCode>
                <c:ptCount val="6"/>
                <c:pt idx="0">
                  <c:v>8289</c:v>
                </c:pt>
                <c:pt idx="1">
                  <c:v>8236</c:v>
                </c:pt>
                <c:pt idx="2" formatCode="0">
                  <c:v>8896.4333867157275</c:v>
                </c:pt>
                <c:pt idx="3" formatCode="0">
                  <c:v>8807.3791955637789</c:v>
                </c:pt>
                <c:pt idx="4" formatCode="0">
                  <c:v>8537.7182664540323</c:v>
                </c:pt>
                <c:pt idx="5" formatCode="0">
                  <c:v>8195.2561329878627</c:v>
                </c:pt>
              </c:numCache>
              <c:extLst/>
            </c:numRef>
          </c:val>
          <c:smooth val="0"/>
          <c:extLst>
            <c:ext xmlns:c16="http://schemas.microsoft.com/office/drawing/2014/chart" uri="{C3380CC4-5D6E-409C-BE32-E72D297353CC}">
              <c16:uniqueId val="{00000003-BA41-40FD-B471-82908EADCBA1}"/>
            </c:ext>
          </c:extLst>
        </c:ser>
        <c:dLbls>
          <c:showLegendKey val="0"/>
          <c:showVal val="1"/>
          <c:showCatName val="0"/>
          <c:showSerName val="0"/>
          <c:showPercent val="0"/>
          <c:showBubbleSize val="0"/>
        </c:dLbls>
        <c:marker val="1"/>
        <c:smooth val="0"/>
        <c:axId val="799755376"/>
        <c:axId val="799762864"/>
        <c:extLst>
          <c:ext xmlns:c15="http://schemas.microsoft.com/office/drawing/2012/chart" uri="{02D57815-91ED-43cb-92C2-25804820EDAC}">
            <c15:filteredLineSeries>
              <c15:ser>
                <c:idx val="0"/>
                <c:order val="0"/>
                <c:tx>
                  <c:strRef>
                    <c:extLst>
                      <c:ext uri="{02D57815-91ED-43cb-92C2-25804820EDAC}">
                        <c15:formulaRef>
                          <c15:sqref>'ごみ発生量 (2)'!$F$12</c15:sqref>
                        </c15:formulaRef>
                      </c:ext>
                    </c:extLst>
                    <c:strCache>
                      <c:ptCount val="1"/>
                      <c:pt idx="0">
                        <c:v>総人口</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'ごみ発生量 (2)'!$G$11:$M$11</c15:sqref>
                        </c15:formulaRef>
                      </c:ext>
                    </c:extLst>
                    <c:strCache>
                      <c:ptCount val="6"/>
                      <c:pt idx="0">
                        <c:v>2015年</c:v>
                      </c:pt>
                      <c:pt idx="1">
                        <c:v>2020年</c:v>
                      </c:pt>
                      <c:pt idx="2">
                        <c:v>2025年</c:v>
                      </c:pt>
                      <c:pt idx="3">
                        <c:v>2030年</c:v>
                      </c:pt>
                      <c:pt idx="4">
                        <c:v>2035年</c:v>
                      </c:pt>
                      <c:pt idx="5">
                        <c:v>2040年</c:v>
                      </c:pt>
                    </c:strCache>
                  </c:strRef>
                </c:cat>
                <c:val>
                  <c:numRef>
                    <c:extLst>
                      <c:ext uri="{02D57815-91ED-43cb-92C2-25804820EDAC}">
                        <c15:formulaRef>
                          <c15:sqref>'ごみ発生量 (2)'!$G$12:$M$12</c15:sqref>
                        </c15:formulaRef>
                      </c:ext>
                    </c:extLst>
                    <c:numCache>
                      <c:formatCode>0</c:formatCode>
                      <c:ptCount val="6"/>
                      <c:pt idx="0">
                        <c:v>29983</c:v>
                      </c:pt>
                      <c:pt idx="1">
                        <c:v>30927</c:v>
                      </c:pt>
                      <c:pt idx="2">
                        <c:v>32782.128406989752</c:v>
                      </c:pt>
                      <c:pt idx="3">
                        <c:v>32453.97601123495</c:v>
                      </c:pt>
                      <c:pt idx="4">
                        <c:v>31460.312728416018</c:v>
                      </c:pt>
                      <c:pt idx="5">
                        <c:v>30198.38706159954</c:v>
                      </c:pt>
                    </c:numCache>
                  </c:numRef>
                </c:val>
                <c:smooth val="0"/>
                <c:extLst>
                  <c:ext xmlns:c16="http://schemas.microsoft.com/office/drawing/2014/chart" uri="{C3380CC4-5D6E-409C-BE32-E72D297353CC}">
                    <c16:uniqueId val="{00000004-BA41-40FD-B471-82908EADCBA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'ごみ発生量 (2)'!$F$16</c15:sqref>
                        </c15:formulaRef>
                      </c:ext>
                    </c:extLst>
                    <c:strCache>
                      <c:ptCount val="1"/>
                      <c:pt idx="0">
                        <c:v>生活系ごみ割合</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'ごみ発生量 (2)'!$G$11:$M$11</c15:sqref>
                        </c15:formulaRef>
                      </c:ext>
                    </c:extLst>
                    <c:strCache>
                      <c:ptCount val="6"/>
                      <c:pt idx="0">
                        <c:v>2015年</c:v>
                      </c:pt>
                      <c:pt idx="1">
                        <c:v>2020年</c:v>
                      </c:pt>
                      <c:pt idx="2">
                        <c:v>2025年</c:v>
                      </c:pt>
                      <c:pt idx="3">
                        <c:v>2030年</c:v>
                      </c:pt>
                      <c:pt idx="4">
                        <c:v>2035年</c:v>
                      </c:pt>
                      <c:pt idx="5">
                        <c:v>2040年</c:v>
                      </c:pt>
                    </c:strCache>
                  </c:strRef>
                </c:cat>
                <c:val>
                  <c:numRef>
                    <c:extLst xmlns:c15="http://schemas.microsoft.com/office/drawing/2012/chart">
                      <c:ext xmlns:c15="http://schemas.microsoft.com/office/drawing/2012/chart" uri="{02D57815-91ED-43cb-92C2-25804820EDAC}">
                        <c15:formulaRef>
                          <c15:sqref>'ごみ発生量 (2)'!$G$16:$M$16</c15:sqref>
                        </c15:formulaRef>
                      </c:ext>
                    </c:extLst>
                    <c:numCache>
                      <c:formatCode>General</c:formatCode>
                      <c:ptCount val="6"/>
                    </c:numCache>
                  </c:numRef>
                </c:val>
                <c:smooth val="0"/>
                <c:extLst xmlns:c15="http://schemas.microsoft.com/office/drawing/2012/chart">
                  <c:ext xmlns:c16="http://schemas.microsoft.com/office/drawing/2014/chart" uri="{C3380CC4-5D6E-409C-BE32-E72D297353CC}">
                    <c16:uniqueId val="{00000005-BA41-40FD-B471-82908EADCBA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'ごみ発生量 (2)'!$F$17</c15:sqref>
                        </c15:formulaRef>
                      </c:ext>
                    </c:extLst>
                    <c:strCache>
                      <c:ptCount val="1"/>
                      <c:pt idx="0">
                        <c:v>事業系ごみ割合</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'ごみ発生量 (2)'!$G$11:$M$11</c15:sqref>
                        </c15:formulaRef>
                      </c:ext>
                    </c:extLst>
                    <c:strCache>
                      <c:ptCount val="6"/>
                      <c:pt idx="0">
                        <c:v>2015年</c:v>
                      </c:pt>
                      <c:pt idx="1">
                        <c:v>2020年</c:v>
                      </c:pt>
                      <c:pt idx="2">
                        <c:v>2025年</c:v>
                      </c:pt>
                      <c:pt idx="3">
                        <c:v>2030年</c:v>
                      </c:pt>
                      <c:pt idx="4">
                        <c:v>2035年</c:v>
                      </c:pt>
                      <c:pt idx="5">
                        <c:v>2040年</c:v>
                      </c:pt>
                    </c:strCache>
                  </c:strRef>
                </c:cat>
                <c:val>
                  <c:numRef>
                    <c:extLst xmlns:c15="http://schemas.microsoft.com/office/drawing/2012/chart">
                      <c:ext xmlns:c15="http://schemas.microsoft.com/office/drawing/2012/chart" uri="{02D57815-91ED-43cb-92C2-25804820EDAC}">
                        <c15:formulaRef>
                          <c15:sqref>'ごみ発生量 (2)'!$G$17:$M$17</c15:sqref>
                        </c15:formulaRef>
                      </c:ext>
                    </c:extLst>
                    <c:numCache>
                      <c:formatCode>General</c:formatCode>
                      <c:ptCount val="6"/>
                    </c:numCache>
                  </c:numRef>
                </c:val>
                <c:smooth val="0"/>
                <c:extLst xmlns:c15="http://schemas.microsoft.com/office/drawing/2012/chart">
                  <c:ext xmlns:c16="http://schemas.microsoft.com/office/drawing/2014/chart" uri="{C3380CC4-5D6E-409C-BE32-E72D297353CC}">
                    <c16:uniqueId val="{00000006-BA41-40FD-B471-82908EADCBA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'ごみ発生量 (2)'!$F$18</c15:sqref>
                        </c15:formulaRef>
                      </c:ext>
                    </c:extLst>
                    <c:strCache>
                      <c:ptCount val="1"/>
                      <c:pt idx="0">
                        <c:v>その他割合</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'ごみ発生量 (2)'!$G$11:$M$11</c15:sqref>
                        </c15:formulaRef>
                      </c:ext>
                    </c:extLst>
                    <c:strCache>
                      <c:ptCount val="6"/>
                      <c:pt idx="0">
                        <c:v>2015年</c:v>
                      </c:pt>
                      <c:pt idx="1">
                        <c:v>2020年</c:v>
                      </c:pt>
                      <c:pt idx="2">
                        <c:v>2025年</c:v>
                      </c:pt>
                      <c:pt idx="3">
                        <c:v>2030年</c:v>
                      </c:pt>
                      <c:pt idx="4">
                        <c:v>2035年</c:v>
                      </c:pt>
                      <c:pt idx="5">
                        <c:v>2040年</c:v>
                      </c:pt>
                    </c:strCache>
                  </c:strRef>
                </c:cat>
                <c:val>
                  <c:numRef>
                    <c:extLst xmlns:c15="http://schemas.microsoft.com/office/drawing/2012/chart">
                      <c:ext xmlns:c15="http://schemas.microsoft.com/office/drawing/2012/chart" uri="{02D57815-91ED-43cb-92C2-25804820EDAC}">
                        <c15:formulaRef>
                          <c15:sqref>'ごみ発生量 (2)'!$G$18:$M$18</c15:sqref>
                        </c15:formulaRef>
                      </c:ext>
                    </c:extLst>
                    <c:numCache>
                      <c:formatCode>General</c:formatCode>
                      <c:ptCount val="6"/>
                    </c:numCache>
                  </c:numRef>
                </c:val>
                <c:smooth val="0"/>
                <c:extLst xmlns:c15="http://schemas.microsoft.com/office/drawing/2012/chart">
                  <c:ext xmlns:c16="http://schemas.microsoft.com/office/drawing/2014/chart" uri="{C3380CC4-5D6E-409C-BE32-E72D297353CC}">
                    <c16:uniqueId val="{00000007-BA41-40FD-B471-82908EADCBA1}"/>
                  </c:ext>
                </c:extLst>
              </c15:ser>
            </c15:filteredLineSeries>
          </c:ext>
        </c:extLst>
      </c:lineChart>
      <c:catAx>
        <c:axId val="79975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9762864"/>
        <c:crosses val="autoZero"/>
        <c:auto val="1"/>
        <c:lblAlgn val="ctr"/>
        <c:lblOffset val="100"/>
        <c:noMultiLvlLbl val="0"/>
      </c:catAx>
      <c:valAx>
        <c:axId val="799762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（単位：トン）</a:t>
                </a:r>
              </a:p>
            </c:rich>
          </c:tx>
          <c:layout>
            <c:manualLayout>
              <c:xMode val="edge"/>
              <c:yMode val="edge"/>
              <c:x val="1.3714286331351466E-2"/>
              <c:y val="4.7660260722251886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9755376"/>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1714785651793"/>
          <c:y val="0.17129629629629628"/>
          <c:w val="0.83781383593982062"/>
          <c:h val="0.72154478867556082"/>
        </c:manualLayout>
      </c:layout>
      <c:lineChart>
        <c:grouping val="standard"/>
        <c:varyColors val="0"/>
        <c:ser>
          <c:idx val="0"/>
          <c:order val="0"/>
          <c:tx>
            <c:strRef>
              <c:f>Sheet1!$B$1</c:f>
              <c:strCache>
                <c:ptCount val="1"/>
                <c:pt idx="0">
                  <c:v>年間利用者数</c:v>
                </c:pt>
              </c:strCache>
            </c:strRef>
          </c:tx>
          <c:spPr>
            <a:ln w="28575" cap="rnd">
              <a:solidFill>
                <a:schemeClr val="accent1"/>
              </a:solidFill>
              <a:round/>
            </a:ln>
            <a:effectLst/>
          </c:spPr>
          <c:marker>
            <c:symbol val="square"/>
            <c:size val="7"/>
            <c:spPr>
              <a:solidFill>
                <a:schemeClr val="accent1"/>
              </a:solidFill>
              <a:ln w="9525">
                <a:solidFill>
                  <a:schemeClr val="accent1"/>
                </a:solidFill>
              </a:ln>
              <a:effectLst/>
            </c:spPr>
          </c:marker>
          <c:cat>
            <c:strRef>
              <c:f>Sheet1!$A$2:$A$6</c:f>
              <c:strCache>
                <c:ptCount val="5"/>
                <c:pt idx="0">
                  <c:v>H30</c:v>
                </c:pt>
                <c:pt idx="1">
                  <c:v>R1</c:v>
                </c:pt>
                <c:pt idx="2">
                  <c:v>R2</c:v>
                </c:pt>
                <c:pt idx="3">
                  <c:v>R3</c:v>
                </c:pt>
                <c:pt idx="4">
                  <c:v>R4</c:v>
                </c:pt>
              </c:strCache>
            </c:strRef>
          </c:cat>
          <c:val>
            <c:numRef>
              <c:f>Sheet1!$B$2:$B$6</c:f>
              <c:numCache>
                <c:formatCode>#,##0_);[Red]\(#,##0\)</c:formatCode>
                <c:ptCount val="5"/>
                <c:pt idx="0">
                  <c:v>69629</c:v>
                </c:pt>
                <c:pt idx="1">
                  <c:v>65191</c:v>
                </c:pt>
                <c:pt idx="2">
                  <c:v>47137</c:v>
                </c:pt>
                <c:pt idx="3">
                  <c:v>45874</c:v>
                </c:pt>
                <c:pt idx="4">
                  <c:v>59891</c:v>
                </c:pt>
              </c:numCache>
            </c:numRef>
          </c:val>
          <c:smooth val="0"/>
          <c:extLst>
            <c:ext xmlns:c16="http://schemas.microsoft.com/office/drawing/2014/chart" uri="{C3380CC4-5D6E-409C-BE32-E72D297353CC}">
              <c16:uniqueId val="{00000000-F39F-4C1E-94C5-480983AA77FB}"/>
            </c:ext>
          </c:extLst>
        </c:ser>
        <c:dLbls>
          <c:showLegendKey val="0"/>
          <c:showVal val="0"/>
          <c:showCatName val="0"/>
          <c:showSerName val="0"/>
          <c:showPercent val="0"/>
          <c:showBubbleSize val="0"/>
        </c:dLbls>
        <c:marker val="1"/>
        <c:smooth val="0"/>
        <c:axId val="227985792"/>
        <c:axId val="227986184"/>
      </c:lineChart>
      <c:catAx>
        <c:axId val="22798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27986184"/>
        <c:crosses val="autoZero"/>
        <c:auto val="1"/>
        <c:lblAlgn val="ctr"/>
        <c:lblOffset val="100"/>
        <c:noMultiLvlLbl val="0"/>
      </c:catAx>
      <c:valAx>
        <c:axId val="227986184"/>
        <c:scaling>
          <c:orientation val="minMax"/>
          <c:min val="4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27985792"/>
        <c:crosses val="autoZero"/>
        <c:crossBetween val="between"/>
      </c:valAx>
      <c:spPr>
        <a:noFill/>
        <a:ln>
          <a:noFill/>
        </a:ln>
        <a:effectLst/>
      </c:spPr>
    </c:plotArea>
    <c:legend>
      <c:legendPos val="b"/>
      <c:layout>
        <c:manualLayout>
          <c:xMode val="edge"/>
          <c:yMode val="edge"/>
          <c:x val="0.71876497428225306"/>
          <c:y val="0.22206269657982627"/>
          <c:w val="0.21387091568208597"/>
          <c:h val="8.04507396513077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事業費の財源内訳</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bar"/>
        <c:grouping val="percentStacked"/>
        <c:varyColors val="0"/>
        <c:ser>
          <c:idx val="0"/>
          <c:order val="0"/>
          <c:tx>
            <c:strRef>
              <c:f>Sheet1!$D$9</c:f>
              <c:strCache>
                <c:ptCount val="1"/>
                <c:pt idx="0">
                  <c:v>国庫補助金</c:v>
                </c:pt>
              </c:strCache>
            </c:strRef>
          </c:tx>
          <c:spPr>
            <a:solidFill>
              <a:schemeClr val="accent1"/>
            </a:solidFill>
            <a:ln>
              <a:noFill/>
            </a:ln>
            <a:effectLst/>
          </c:spPr>
          <c:invertIfNegative val="0"/>
          <c:cat>
            <c:strRef>
              <c:f>Sheet1!$C$10:$C$11</c:f>
              <c:strCache>
                <c:ptCount val="2"/>
                <c:pt idx="0">
                  <c:v>学校施設環境改善交付金</c:v>
                </c:pt>
                <c:pt idx="1">
                  <c:v>社会資本整備総合交付金</c:v>
                </c:pt>
              </c:strCache>
            </c:strRef>
          </c:cat>
          <c:val>
            <c:numRef>
              <c:f>Sheet1!$D$10:$D$11</c:f>
              <c:numCache>
                <c:formatCode>General</c:formatCode>
                <c:ptCount val="2"/>
                <c:pt idx="0">
                  <c:v>33</c:v>
                </c:pt>
                <c:pt idx="1">
                  <c:v>50</c:v>
                </c:pt>
              </c:numCache>
            </c:numRef>
          </c:val>
          <c:extLst>
            <c:ext xmlns:c16="http://schemas.microsoft.com/office/drawing/2014/chart" uri="{C3380CC4-5D6E-409C-BE32-E72D297353CC}">
              <c16:uniqueId val="{00000000-EE21-4D6F-8D0F-1EE45CA01457}"/>
            </c:ext>
          </c:extLst>
        </c:ser>
        <c:ser>
          <c:idx val="1"/>
          <c:order val="1"/>
          <c:tx>
            <c:strRef>
              <c:f>Sheet1!$E$9</c:f>
              <c:strCache>
                <c:ptCount val="1"/>
                <c:pt idx="0">
                  <c:v>町債</c:v>
                </c:pt>
              </c:strCache>
            </c:strRef>
          </c:tx>
          <c:spPr>
            <a:solidFill>
              <a:schemeClr val="accent2"/>
            </a:solidFill>
            <a:ln>
              <a:noFill/>
            </a:ln>
            <a:effectLst/>
          </c:spPr>
          <c:invertIfNegative val="0"/>
          <c:cat>
            <c:strRef>
              <c:f>Sheet1!$C$10:$C$11</c:f>
              <c:strCache>
                <c:ptCount val="2"/>
                <c:pt idx="0">
                  <c:v>学校施設環境改善交付金</c:v>
                </c:pt>
                <c:pt idx="1">
                  <c:v>社会資本整備総合交付金</c:v>
                </c:pt>
              </c:strCache>
            </c:strRef>
          </c:cat>
          <c:val>
            <c:numRef>
              <c:f>Sheet1!$E$10:$E$11</c:f>
              <c:numCache>
                <c:formatCode>General</c:formatCode>
                <c:ptCount val="2"/>
                <c:pt idx="0">
                  <c:v>60.3</c:v>
                </c:pt>
                <c:pt idx="1">
                  <c:v>45</c:v>
                </c:pt>
              </c:numCache>
            </c:numRef>
          </c:val>
          <c:extLst>
            <c:ext xmlns:c16="http://schemas.microsoft.com/office/drawing/2014/chart" uri="{C3380CC4-5D6E-409C-BE32-E72D297353CC}">
              <c16:uniqueId val="{00000001-EE21-4D6F-8D0F-1EE45CA01457}"/>
            </c:ext>
          </c:extLst>
        </c:ser>
        <c:ser>
          <c:idx val="2"/>
          <c:order val="2"/>
          <c:tx>
            <c:strRef>
              <c:f>Sheet1!$F$9</c:f>
              <c:strCache>
                <c:ptCount val="1"/>
                <c:pt idx="0">
                  <c:v>基金、一般財源</c:v>
                </c:pt>
              </c:strCache>
            </c:strRef>
          </c:tx>
          <c:spPr>
            <a:solidFill>
              <a:schemeClr val="accent3"/>
            </a:solidFill>
            <a:ln>
              <a:noFill/>
            </a:ln>
            <a:effectLst/>
          </c:spPr>
          <c:invertIfNegative val="0"/>
          <c:cat>
            <c:strRef>
              <c:f>Sheet1!$C$10:$C$11</c:f>
              <c:strCache>
                <c:ptCount val="2"/>
                <c:pt idx="0">
                  <c:v>学校施設環境改善交付金</c:v>
                </c:pt>
                <c:pt idx="1">
                  <c:v>社会資本整備総合交付金</c:v>
                </c:pt>
              </c:strCache>
            </c:strRef>
          </c:cat>
          <c:val>
            <c:numRef>
              <c:f>Sheet1!$F$10:$F$11</c:f>
              <c:numCache>
                <c:formatCode>General</c:formatCode>
                <c:ptCount val="2"/>
                <c:pt idx="0">
                  <c:v>6.7000000000000028</c:v>
                </c:pt>
                <c:pt idx="1">
                  <c:v>5</c:v>
                </c:pt>
              </c:numCache>
            </c:numRef>
          </c:val>
          <c:extLst>
            <c:ext xmlns:c16="http://schemas.microsoft.com/office/drawing/2014/chart" uri="{C3380CC4-5D6E-409C-BE32-E72D297353CC}">
              <c16:uniqueId val="{00000002-EE21-4D6F-8D0F-1EE45CA01457}"/>
            </c:ext>
          </c:extLst>
        </c:ser>
        <c:dLbls>
          <c:showLegendKey val="0"/>
          <c:showVal val="0"/>
          <c:showCatName val="0"/>
          <c:showSerName val="0"/>
          <c:showPercent val="0"/>
          <c:showBubbleSize val="0"/>
        </c:dLbls>
        <c:gapWidth val="150"/>
        <c:overlap val="100"/>
        <c:axId val="684069711"/>
        <c:axId val="673053823"/>
      </c:barChart>
      <c:catAx>
        <c:axId val="684069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053823"/>
        <c:crosses val="autoZero"/>
        <c:auto val="1"/>
        <c:lblAlgn val="ctr"/>
        <c:lblOffset val="100"/>
        <c:noMultiLvlLbl val="0"/>
      </c:catAx>
      <c:valAx>
        <c:axId val="6730538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4069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ja-JP"/>
              <a:t>要介護度別認定者数の推移</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4.9405709116874426E-2"/>
          <c:y val="0.14231142602521846"/>
          <c:w val="0.93243515836831337"/>
          <c:h val="0.71528235176806054"/>
        </c:manualLayout>
      </c:layout>
      <c:barChart>
        <c:barDir val="col"/>
        <c:grouping val="stacked"/>
        <c:varyColors val="0"/>
        <c:ser>
          <c:idx val="0"/>
          <c:order val="0"/>
          <c:tx>
            <c:strRef>
              <c:f>介護認定状況!$C$19</c:f>
              <c:strCache>
                <c:ptCount val="1"/>
                <c:pt idx="0">
                  <c:v>要支援１</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介護認定状況!$B$20:$B$27</c:f>
              <c:strCache>
                <c:ptCount val="8"/>
                <c:pt idx="0">
                  <c:v>2018</c:v>
                </c:pt>
                <c:pt idx="1">
                  <c:v>2019</c:v>
                </c:pt>
                <c:pt idx="2">
                  <c:v>2020</c:v>
                </c:pt>
                <c:pt idx="3">
                  <c:v>2021</c:v>
                </c:pt>
                <c:pt idx="4">
                  <c:v>2022</c:v>
                </c:pt>
                <c:pt idx="5">
                  <c:v>2023（推計値）</c:v>
                </c:pt>
                <c:pt idx="6">
                  <c:v>2025（推計値）</c:v>
                </c:pt>
                <c:pt idx="7">
                  <c:v>2040（推計値）</c:v>
                </c:pt>
              </c:strCache>
            </c:strRef>
          </c:cat>
          <c:val>
            <c:numRef>
              <c:f>介護認定状況!$C$20:$C$27</c:f>
              <c:numCache>
                <c:formatCode>General</c:formatCode>
                <c:ptCount val="8"/>
                <c:pt idx="0">
                  <c:v>260</c:v>
                </c:pt>
                <c:pt idx="1">
                  <c:v>243</c:v>
                </c:pt>
                <c:pt idx="2">
                  <c:v>232</c:v>
                </c:pt>
                <c:pt idx="3">
                  <c:v>234</c:v>
                </c:pt>
                <c:pt idx="4">
                  <c:v>231</c:v>
                </c:pt>
                <c:pt idx="5">
                  <c:v>256</c:v>
                </c:pt>
                <c:pt idx="6">
                  <c:v>275</c:v>
                </c:pt>
                <c:pt idx="7">
                  <c:v>282</c:v>
                </c:pt>
              </c:numCache>
            </c:numRef>
          </c:val>
          <c:extLst>
            <c:ext xmlns:c16="http://schemas.microsoft.com/office/drawing/2014/chart" uri="{C3380CC4-5D6E-409C-BE32-E72D297353CC}">
              <c16:uniqueId val="{00000000-C569-44F7-AFC4-6F18A2B8E32A}"/>
            </c:ext>
          </c:extLst>
        </c:ser>
        <c:ser>
          <c:idx val="1"/>
          <c:order val="1"/>
          <c:tx>
            <c:strRef>
              <c:f>介護認定状況!$D$19</c:f>
              <c:strCache>
                <c:ptCount val="1"/>
                <c:pt idx="0">
                  <c:v>要支援２</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介護認定状況!$B$20:$B$27</c:f>
              <c:strCache>
                <c:ptCount val="8"/>
                <c:pt idx="0">
                  <c:v>2018</c:v>
                </c:pt>
                <c:pt idx="1">
                  <c:v>2019</c:v>
                </c:pt>
                <c:pt idx="2">
                  <c:v>2020</c:v>
                </c:pt>
                <c:pt idx="3">
                  <c:v>2021</c:v>
                </c:pt>
                <c:pt idx="4">
                  <c:v>2022</c:v>
                </c:pt>
                <c:pt idx="5">
                  <c:v>2023（推計値）</c:v>
                </c:pt>
                <c:pt idx="6">
                  <c:v>2025（推計値）</c:v>
                </c:pt>
                <c:pt idx="7">
                  <c:v>2040（推計値）</c:v>
                </c:pt>
              </c:strCache>
            </c:strRef>
          </c:cat>
          <c:val>
            <c:numRef>
              <c:f>介護認定状況!$D$20:$D$27</c:f>
              <c:numCache>
                <c:formatCode>General</c:formatCode>
                <c:ptCount val="8"/>
                <c:pt idx="0">
                  <c:v>180</c:v>
                </c:pt>
                <c:pt idx="1">
                  <c:v>213</c:v>
                </c:pt>
                <c:pt idx="2">
                  <c:v>212</c:v>
                </c:pt>
                <c:pt idx="3">
                  <c:v>226</c:v>
                </c:pt>
                <c:pt idx="4">
                  <c:v>214</c:v>
                </c:pt>
                <c:pt idx="5">
                  <c:v>247</c:v>
                </c:pt>
                <c:pt idx="6">
                  <c:v>261</c:v>
                </c:pt>
                <c:pt idx="7">
                  <c:v>296</c:v>
                </c:pt>
              </c:numCache>
            </c:numRef>
          </c:val>
          <c:extLst>
            <c:ext xmlns:c16="http://schemas.microsoft.com/office/drawing/2014/chart" uri="{C3380CC4-5D6E-409C-BE32-E72D297353CC}">
              <c16:uniqueId val="{00000001-C569-44F7-AFC4-6F18A2B8E32A}"/>
            </c:ext>
          </c:extLst>
        </c:ser>
        <c:ser>
          <c:idx val="2"/>
          <c:order val="2"/>
          <c:tx>
            <c:strRef>
              <c:f>介護認定状況!$E$19</c:f>
              <c:strCache>
                <c:ptCount val="1"/>
                <c:pt idx="0">
                  <c:v>要介護１</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介護認定状況!$B$20:$B$27</c:f>
              <c:strCache>
                <c:ptCount val="8"/>
                <c:pt idx="0">
                  <c:v>2018</c:v>
                </c:pt>
                <c:pt idx="1">
                  <c:v>2019</c:v>
                </c:pt>
                <c:pt idx="2">
                  <c:v>2020</c:v>
                </c:pt>
                <c:pt idx="3">
                  <c:v>2021</c:v>
                </c:pt>
                <c:pt idx="4">
                  <c:v>2022</c:v>
                </c:pt>
                <c:pt idx="5">
                  <c:v>2023（推計値）</c:v>
                </c:pt>
                <c:pt idx="6">
                  <c:v>2025（推計値）</c:v>
                </c:pt>
                <c:pt idx="7">
                  <c:v>2040（推計値）</c:v>
                </c:pt>
              </c:strCache>
            </c:strRef>
          </c:cat>
          <c:val>
            <c:numRef>
              <c:f>介護認定状況!$E$20:$E$27</c:f>
              <c:numCache>
                <c:formatCode>General</c:formatCode>
                <c:ptCount val="8"/>
                <c:pt idx="0">
                  <c:v>272</c:v>
                </c:pt>
                <c:pt idx="1">
                  <c:v>297</c:v>
                </c:pt>
                <c:pt idx="2">
                  <c:v>306</c:v>
                </c:pt>
                <c:pt idx="3">
                  <c:v>343</c:v>
                </c:pt>
                <c:pt idx="4">
                  <c:v>347</c:v>
                </c:pt>
                <c:pt idx="5">
                  <c:v>364</c:v>
                </c:pt>
                <c:pt idx="6">
                  <c:v>389</c:v>
                </c:pt>
                <c:pt idx="7">
                  <c:v>452</c:v>
                </c:pt>
              </c:numCache>
            </c:numRef>
          </c:val>
          <c:extLst>
            <c:ext xmlns:c16="http://schemas.microsoft.com/office/drawing/2014/chart" uri="{C3380CC4-5D6E-409C-BE32-E72D297353CC}">
              <c16:uniqueId val="{00000002-C569-44F7-AFC4-6F18A2B8E32A}"/>
            </c:ext>
          </c:extLst>
        </c:ser>
        <c:ser>
          <c:idx val="3"/>
          <c:order val="3"/>
          <c:tx>
            <c:strRef>
              <c:f>介護認定状況!$F$19</c:f>
              <c:strCache>
                <c:ptCount val="1"/>
                <c:pt idx="0">
                  <c:v>要介護２</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介護認定状況!$B$20:$B$27</c:f>
              <c:strCache>
                <c:ptCount val="8"/>
                <c:pt idx="0">
                  <c:v>2018</c:v>
                </c:pt>
                <c:pt idx="1">
                  <c:v>2019</c:v>
                </c:pt>
                <c:pt idx="2">
                  <c:v>2020</c:v>
                </c:pt>
                <c:pt idx="3">
                  <c:v>2021</c:v>
                </c:pt>
                <c:pt idx="4">
                  <c:v>2022</c:v>
                </c:pt>
                <c:pt idx="5">
                  <c:v>2023（推計値）</c:v>
                </c:pt>
                <c:pt idx="6">
                  <c:v>2025（推計値）</c:v>
                </c:pt>
                <c:pt idx="7">
                  <c:v>2040（推計値）</c:v>
                </c:pt>
              </c:strCache>
            </c:strRef>
          </c:cat>
          <c:val>
            <c:numRef>
              <c:f>介護認定状況!$F$20:$F$27</c:f>
              <c:numCache>
                <c:formatCode>General</c:formatCode>
                <c:ptCount val="8"/>
                <c:pt idx="0">
                  <c:v>221</c:v>
                </c:pt>
                <c:pt idx="1">
                  <c:v>238</c:v>
                </c:pt>
                <c:pt idx="2">
                  <c:v>259</c:v>
                </c:pt>
                <c:pt idx="3">
                  <c:v>260</c:v>
                </c:pt>
                <c:pt idx="4">
                  <c:v>295</c:v>
                </c:pt>
                <c:pt idx="5">
                  <c:v>276</c:v>
                </c:pt>
                <c:pt idx="6">
                  <c:v>296</c:v>
                </c:pt>
                <c:pt idx="7">
                  <c:v>355</c:v>
                </c:pt>
              </c:numCache>
            </c:numRef>
          </c:val>
          <c:extLst>
            <c:ext xmlns:c16="http://schemas.microsoft.com/office/drawing/2014/chart" uri="{C3380CC4-5D6E-409C-BE32-E72D297353CC}">
              <c16:uniqueId val="{00000003-C569-44F7-AFC4-6F18A2B8E32A}"/>
            </c:ext>
          </c:extLst>
        </c:ser>
        <c:ser>
          <c:idx val="4"/>
          <c:order val="4"/>
          <c:tx>
            <c:strRef>
              <c:f>介護認定状況!$G$19</c:f>
              <c:strCache>
                <c:ptCount val="1"/>
                <c:pt idx="0">
                  <c:v>要介護３</c:v>
                </c:pt>
              </c:strCache>
            </c:strRef>
          </c:tx>
          <c:spPr>
            <a:solidFill>
              <a:srgbClr val="FFCC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介護認定状況!$B$20:$B$27</c:f>
              <c:strCache>
                <c:ptCount val="8"/>
                <c:pt idx="0">
                  <c:v>2018</c:v>
                </c:pt>
                <c:pt idx="1">
                  <c:v>2019</c:v>
                </c:pt>
                <c:pt idx="2">
                  <c:v>2020</c:v>
                </c:pt>
                <c:pt idx="3">
                  <c:v>2021</c:v>
                </c:pt>
                <c:pt idx="4">
                  <c:v>2022</c:v>
                </c:pt>
                <c:pt idx="5">
                  <c:v>2023（推計値）</c:v>
                </c:pt>
                <c:pt idx="6">
                  <c:v>2025（推計値）</c:v>
                </c:pt>
                <c:pt idx="7">
                  <c:v>2040（推計値）</c:v>
                </c:pt>
              </c:strCache>
            </c:strRef>
          </c:cat>
          <c:val>
            <c:numRef>
              <c:f>介護認定状況!$G$20:$G$27</c:f>
              <c:numCache>
                <c:formatCode>General</c:formatCode>
                <c:ptCount val="8"/>
                <c:pt idx="0">
                  <c:v>162</c:v>
                </c:pt>
                <c:pt idx="1">
                  <c:v>159</c:v>
                </c:pt>
                <c:pt idx="2">
                  <c:v>178</c:v>
                </c:pt>
                <c:pt idx="3">
                  <c:v>194</c:v>
                </c:pt>
                <c:pt idx="4">
                  <c:v>214</c:v>
                </c:pt>
                <c:pt idx="5">
                  <c:v>185</c:v>
                </c:pt>
                <c:pt idx="6">
                  <c:v>199</c:v>
                </c:pt>
                <c:pt idx="7">
                  <c:v>246</c:v>
                </c:pt>
              </c:numCache>
            </c:numRef>
          </c:val>
          <c:extLst>
            <c:ext xmlns:c16="http://schemas.microsoft.com/office/drawing/2014/chart" uri="{C3380CC4-5D6E-409C-BE32-E72D297353CC}">
              <c16:uniqueId val="{00000004-C569-44F7-AFC4-6F18A2B8E32A}"/>
            </c:ext>
          </c:extLst>
        </c:ser>
        <c:ser>
          <c:idx val="5"/>
          <c:order val="5"/>
          <c:tx>
            <c:strRef>
              <c:f>介護認定状況!$H$19</c:f>
              <c:strCache>
                <c:ptCount val="1"/>
                <c:pt idx="0">
                  <c:v>要介護４</c:v>
                </c:pt>
              </c:strCache>
            </c:strRef>
          </c:tx>
          <c:spPr>
            <a:solidFill>
              <a:srgbClr val="FF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介護認定状況!$B$20:$B$27</c:f>
              <c:strCache>
                <c:ptCount val="8"/>
                <c:pt idx="0">
                  <c:v>2018</c:v>
                </c:pt>
                <c:pt idx="1">
                  <c:v>2019</c:v>
                </c:pt>
                <c:pt idx="2">
                  <c:v>2020</c:v>
                </c:pt>
                <c:pt idx="3">
                  <c:v>2021</c:v>
                </c:pt>
                <c:pt idx="4">
                  <c:v>2022</c:v>
                </c:pt>
                <c:pt idx="5">
                  <c:v>2023（推計値）</c:v>
                </c:pt>
                <c:pt idx="6">
                  <c:v>2025（推計値）</c:v>
                </c:pt>
                <c:pt idx="7">
                  <c:v>2040（推計値）</c:v>
                </c:pt>
              </c:strCache>
            </c:strRef>
          </c:cat>
          <c:val>
            <c:numRef>
              <c:f>介護認定状況!$H$20:$H$27</c:f>
              <c:numCache>
                <c:formatCode>General</c:formatCode>
                <c:ptCount val="8"/>
                <c:pt idx="0">
                  <c:v>164</c:v>
                </c:pt>
                <c:pt idx="1">
                  <c:v>190</c:v>
                </c:pt>
                <c:pt idx="2">
                  <c:v>184</c:v>
                </c:pt>
                <c:pt idx="3">
                  <c:v>192</c:v>
                </c:pt>
                <c:pt idx="4">
                  <c:v>189</c:v>
                </c:pt>
                <c:pt idx="5">
                  <c:v>244</c:v>
                </c:pt>
                <c:pt idx="6">
                  <c:v>264</c:v>
                </c:pt>
                <c:pt idx="7">
                  <c:v>345</c:v>
                </c:pt>
              </c:numCache>
            </c:numRef>
          </c:val>
          <c:extLst>
            <c:ext xmlns:c16="http://schemas.microsoft.com/office/drawing/2014/chart" uri="{C3380CC4-5D6E-409C-BE32-E72D297353CC}">
              <c16:uniqueId val="{00000005-C569-44F7-AFC4-6F18A2B8E32A}"/>
            </c:ext>
          </c:extLst>
        </c:ser>
        <c:ser>
          <c:idx val="6"/>
          <c:order val="6"/>
          <c:tx>
            <c:strRef>
              <c:f>介護認定状況!$I$19</c:f>
              <c:strCache>
                <c:ptCount val="1"/>
                <c:pt idx="0">
                  <c:v>要介護５</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介護認定状況!$B$20:$B$27</c:f>
              <c:strCache>
                <c:ptCount val="8"/>
                <c:pt idx="0">
                  <c:v>2018</c:v>
                </c:pt>
                <c:pt idx="1">
                  <c:v>2019</c:v>
                </c:pt>
                <c:pt idx="2">
                  <c:v>2020</c:v>
                </c:pt>
                <c:pt idx="3">
                  <c:v>2021</c:v>
                </c:pt>
                <c:pt idx="4">
                  <c:v>2022</c:v>
                </c:pt>
                <c:pt idx="5">
                  <c:v>2023（推計値）</c:v>
                </c:pt>
                <c:pt idx="6">
                  <c:v>2025（推計値）</c:v>
                </c:pt>
                <c:pt idx="7">
                  <c:v>2040（推計値）</c:v>
                </c:pt>
              </c:strCache>
            </c:strRef>
          </c:cat>
          <c:val>
            <c:numRef>
              <c:f>介護認定状況!$I$20:$I$27</c:f>
              <c:numCache>
                <c:formatCode>General</c:formatCode>
                <c:ptCount val="8"/>
                <c:pt idx="0">
                  <c:v>154</c:v>
                </c:pt>
                <c:pt idx="1">
                  <c:v>144</c:v>
                </c:pt>
                <c:pt idx="2">
                  <c:v>139</c:v>
                </c:pt>
                <c:pt idx="3">
                  <c:v>139</c:v>
                </c:pt>
                <c:pt idx="4">
                  <c:v>154</c:v>
                </c:pt>
                <c:pt idx="5">
                  <c:v>157</c:v>
                </c:pt>
                <c:pt idx="6">
                  <c:v>163</c:v>
                </c:pt>
                <c:pt idx="7">
                  <c:v>212</c:v>
                </c:pt>
              </c:numCache>
            </c:numRef>
          </c:val>
          <c:extLst>
            <c:ext xmlns:c16="http://schemas.microsoft.com/office/drawing/2014/chart" uri="{C3380CC4-5D6E-409C-BE32-E72D297353CC}">
              <c16:uniqueId val="{00000006-C569-44F7-AFC4-6F18A2B8E32A}"/>
            </c:ext>
          </c:extLst>
        </c:ser>
        <c:dLbls>
          <c:dLblPos val="ctr"/>
          <c:showLegendKey val="0"/>
          <c:showVal val="1"/>
          <c:showCatName val="0"/>
          <c:showSerName val="0"/>
          <c:showPercent val="0"/>
          <c:showBubbleSize val="0"/>
        </c:dLbls>
        <c:gapWidth val="50"/>
        <c:overlap val="100"/>
        <c:axId val="230364496"/>
        <c:axId val="234351312"/>
      </c:barChart>
      <c:catAx>
        <c:axId val="23036449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4351312"/>
        <c:crosses val="autoZero"/>
        <c:auto val="1"/>
        <c:lblAlgn val="ctr"/>
        <c:lblOffset val="100"/>
        <c:noMultiLvlLbl val="0"/>
      </c:catAx>
      <c:valAx>
        <c:axId val="234351312"/>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0364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atin typeface="BIZ UDPゴシック" panose="020B0400000000000000" pitchFamily="50" charset="-128"/>
                <a:ea typeface="BIZ UDPゴシック" panose="020B0400000000000000" pitchFamily="50" charset="-128"/>
              </a:rPr>
              <a:t>島本町の可燃物の収集量</a:t>
            </a:r>
          </a:p>
        </c:rich>
      </c:tx>
      <c:layout>
        <c:manualLayout>
          <c:xMode val="edge"/>
          <c:yMode val="edge"/>
          <c:x val="0.37794395736634001"/>
          <c:y val="2.156493053047268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stacked"/>
        <c:varyColors val="0"/>
        <c:ser>
          <c:idx val="0"/>
          <c:order val="0"/>
          <c:tx>
            <c:strRef>
              <c:f>島本町の可燃物の収集量!$C$19</c:f>
              <c:strCache>
                <c:ptCount val="1"/>
                <c:pt idx="0">
                  <c:v>可燃物合計（ｋｇ）</c:v>
                </c:pt>
              </c:strCache>
            </c:strRef>
          </c:tx>
          <c:spPr>
            <a:solidFill>
              <a:schemeClr val="accent6">
                <a:lumMod val="60000"/>
                <a:lumOff val="40000"/>
              </a:schemeClr>
            </a:solidFill>
            <a:ln>
              <a:noFill/>
            </a:ln>
            <a:effectLst/>
          </c:spPr>
          <c:invertIfNegative val="0"/>
          <c:dLbls>
            <c:dLbl>
              <c:idx val="0"/>
              <c:layout>
                <c:manualLayout>
                  <c:x val="1.5715857300015717E-3"/>
                  <c:y val="6.30630675365728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77-4A47-85B6-84D5DA604465}"/>
                </c:ext>
              </c:extLst>
            </c:dLbl>
            <c:dLbl>
              <c:idx val="1"/>
              <c:layout>
                <c:manualLayout>
                  <c:x val="3.1431714600031434E-3"/>
                  <c:y val="1.57657668841432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77-4A47-85B6-84D5DA604465}"/>
                </c:ext>
              </c:extLst>
            </c:dLbl>
            <c:dLbl>
              <c:idx val="2"/>
              <c:layout>
                <c:manualLayout>
                  <c:x val="3.1431714600030857E-3"/>
                  <c:y val="1.26126135073145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77-4A47-85B6-84D5DA604465}"/>
                </c:ext>
              </c:extLst>
            </c:dLbl>
            <c:dLbl>
              <c:idx val="3"/>
              <c:layout>
                <c:manualLayout>
                  <c:x val="1.5715857300015717E-3"/>
                  <c:y val="1.26126135073145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77-4A47-85B6-84D5DA604465}"/>
                </c:ext>
              </c:extLst>
            </c:dLbl>
            <c:dLbl>
              <c:idx val="4"/>
              <c:layout>
                <c:manualLayout>
                  <c:x val="1.5620572180952629E-3"/>
                  <c:y val="-9.45946013048592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77-4A47-85B6-84D5DA60446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島本町の可燃物の収集量!$B$20:$B$24</c:f>
              <c:numCache>
                <c:formatCode>General</c:formatCode>
                <c:ptCount val="5"/>
                <c:pt idx="0">
                  <c:v>2018</c:v>
                </c:pt>
                <c:pt idx="1">
                  <c:v>2019</c:v>
                </c:pt>
                <c:pt idx="2">
                  <c:v>2020</c:v>
                </c:pt>
                <c:pt idx="3">
                  <c:v>2021</c:v>
                </c:pt>
                <c:pt idx="4">
                  <c:v>2022</c:v>
                </c:pt>
              </c:numCache>
            </c:numRef>
          </c:cat>
          <c:val>
            <c:numRef>
              <c:f>島本町の可燃物の収集量!$C$20:$C$24</c:f>
              <c:numCache>
                <c:formatCode>#,##0_);[Red]\(#,##0\)</c:formatCode>
                <c:ptCount val="5"/>
                <c:pt idx="0">
                  <c:v>5060610</c:v>
                </c:pt>
                <c:pt idx="1">
                  <c:v>5208270</c:v>
                </c:pt>
                <c:pt idx="2">
                  <c:v>5158610</c:v>
                </c:pt>
                <c:pt idx="3">
                  <c:v>5170120</c:v>
                </c:pt>
                <c:pt idx="4">
                  <c:v>4968530</c:v>
                </c:pt>
              </c:numCache>
            </c:numRef>
          </c:val>
          <c:extLst>
            <c:ext xmlns:c16="http://schemas.microsoft.com/office/drawing/2014/chart" uri="{C3380CC4-5D6E-409C-BE32-E72D297353CC}">
              <c16:uniqueId val="{00000005-D777-4A47-85B6-84D5DA604465}"/>
            </c:ext>
          </c:extLst>
        </c:ser>
        <c:dLbls>
          <c:dLblPos val="ctr"/>
          <c:showLegendKey val="0"/>
          <c:showVal val="1"/>
          <c:showCatName val="0"/>
          <c:showSerName val="0"/>
          <c:showPercent val="0"/>
          <c:showBubbleSize val="0"/>
        </c:dLbls>
        <c:gapWidth val="269"/>
        <c:overlap val="100"/>
        <c:axId val="230364496"/>
        <c:axId val="234351312"/>
      </c:barChart>
      <c:lineChart>
        <c:grouping val="standard"/>
        <c:varyColors val="0"/>
        <c:ser>
          <c:idx val="1"/>
          <c:order val="1"/>
          <c:tx>
            <c:strRef>
              <c:f>島本町の可燃物の収集量!$D$19</c:f>
              <c:strCache>
                <c:ptCount val="1"/>
                <c:pt idx="0">
                  <c:v>１人１日当たりの量（ｇ）</c:v>
                </c:pt>
              </c:strCache>
            </c:strRef>
          </c:tx>
          <c:spPr>
            <a:ln w="28575" cap="rnd">
              <a:solidFill>
                <a:srgbClr val="FF0000"/>
              </a:solidFill>
              <a:round/>
            </a:ln>
            <a:effectLst/>
          </c:spPr>
          <c:marker>
            <c:symbol val="circle"/>
            <c:size val="5"/>
            <c:spPr>
              <a:solidFill>
                <a:srgbClr val="FF0000"/>
              </a:solidFill>
              <a:ln w="9525">
                <a:solidFill>
                  <a:schemeClr val="accent3">
                    <a:tint val="77000"/>
                  </a:schemeClr>
                </a:solidFill>
              </a:ln>
              <a:effectLst/>
            </c:spPr>
          </c:marker>
          <c:dLbls>
            <c:dLbl>
              <c:idx val="0"/>
              <c:layout>
                <c:manualLayout>
                  <c:x val="-1.9248089038375153E-2"/>
                  <c:y val="-4.0990993898772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77-4A47-85B6-84D5DA604465}"/>
                </c:ext>
              </c:extLst>
            </c:dLbl>
            <c:dLbl>
              <c:idx val="1"/>
              <c:layout>
                <c:manualLayout>
                  <c:x val="-1.4523927083372004E-2"/>
                  <c:y val="-4.0990993898772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77-4A47-85B6-84D5DA604465}"/>
                </c:ext>
              </c:extLst>
            </c:dLbl>
            <c:dLbl>
              <c:idx val="2"/>
              <c:layout>
                <c:manualLayout>
                  <c:x val="-1.6114446090278321E-2"/>
                  <c:y val="-4.414414727560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777-4A47-85B6-84D5DA604465}"/>
                </c:ext>
              </c:extLst>
            </c:dLbl>
            <c:dLbl>
              <c:idx val="3"/>
              <c:layout>
                <c:manualLayout>
                  <c:x val="-1.6085984301467265E-2"/>
                  <c:y val="-3.4684687145115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77-4A47-85B6-84D5DA604465}"/>
                </c:ext>
              </c:extLst>
            </c:dLbl>
            <c:dLbl>
              <c:idx val="4"/>
              <c:layout>
                <c:manualLayout>
                  <c:x val="-2.3962865418384084E-2"/>
                  <c:y val="-4.4144147275600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77-4A47-85B6-84D5DA60446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島本町の可燃物の収集量!$B$20:$B$24</c:f>
              <c:numCache>
                <c:formatCode>General</c:formatCode>
                <c:ptCount val="5"/>
                <c:pt idx="0">
                  <c:v>2018</c:v>
                </c:pt>
                <c:pt idx="1">
                  <c:v>2019</c:v>
                </c:pt>
                <c:pt idx="2">
                  <c:v>2020</c:v>
                </c:pt>
                <c:pt idx="3">
                  <c:v>2021</c:v>
                </c:pt>
                <c:pt idx="4">
                  <c:v>2022</c:v>
                </c:pt>
              </c:numCache>
            </c:numRef>
          </c:cat>
          <c:val>
            <c:numRef>
              <c:f>島本町の可燃物の収集量!$D$20:$D$24</c:f>
              <c:numCache>
                <c:formatCode>General</c:formatCode>
                <c:ptCount val="5"/>
                <c:pt idx="0">
                  <c:v>445</c:v>
                </c:pt>
                <c:pt idx="1">
                  <c:v>448</c:v>
                </c:pt>
                <c:pt idx="2">
                  <c:v>443</c:v>
                </c:pt>
                <c:pt idx="3">
                  <c:v>449</c:v>
                </c:pt>
                <c:pt idx="4">
                  <c:v>431</c:v>
                </c:pt>
              </c:numCache>
            </c:numRef>
          </c:val>
          <c:smooth val="0"/>
          <c:extLst>
            <c:ext xmlns:c16="http://schemas.microsoft.com/office/drawing/2014/chart" uri="{C3380CC4-5D6E-409C-BE32-E72D297353CC}">
              <c16:uniqueId val="{0000000B-D777-4A47-85B6-84D5DA604465}"/>
            </c:ext>
          </c:extLst>
        </c:ser>
        <c:dLbls>
          <c:showLegendKey val="0"/>
          <c:showVal val="0"/>
          <c:showCatName val="0"/>
          <c:showSerName val="0"/>
          <c:showPercent val="0"/>
          <c:showBubbleSize val="0"/>
        </c:dLbls>
        <c:marker val="1"/>
        <c:smooth val="0"/>
        <c:axId val="135865695"/>
        <c:axId val="137555007"/>
      </c:lineChart>
      <c:catAx>
        <c:axId val="230364496"/>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b"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34351312"/>
        <c:crossesAt val="4600000"/>
        <c:auto val="1"/>
        <c:lblAlgn val="ctr"/>
        <c:lblOffset val="1"/>
        <c:tickLblSkip val="1"/>
        <c:noMultiLvlLbl val="0"/>
      </c:catAx>
      <c:valAx>
        <c:axId val="234351312"/>
        <c:scaling>
          <c:orientation val="minMax"/>
          <c:max val="60000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30364496"/>
        <c:crosses val="autoZero"/>
        <c:crossBetween val="between"/>
        <c:majorUnit val="1000000"/>
      </c:valAx>
      <c:valAx>
        <c:axId val="137555007"/>
        <c:scaling>
          <c:orientation val="minMax"/>
          <c:max val="500"/>
          <c:min val="0"/>
        </c:scaling>
        <c:delete val="0"/>
        <c:axPos val="r"/>
        <c:numFmt formatCode="General" sourceLinked="1"/>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5865695"/>
        <c:crosses val="max"/>
        <c:crossBetween val="between"/>
      </c:valAx>
      <c:catAx>
        <c:axId val="135865695"/>
        <c:scaling>
          <c:orientation val="minMax"/>
        </c:scaling>
        <c:delete val="1"/>
        <c:axPos val="b"/>
        <c:numFmt formatCode="General" sourceLinked="1"/>
        <c:majorTickMark val="out"/>
        <c:minorTickMark val="none"/>
        <c:tickLblPos val="nextTo"/>
        <c:crossAx val="13755500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人口ピラミッド（</a:t>
            </a:r>
            <a:r>
              <a:rPr lang="en-US"/>
              <a:t>2015</a:t>
            </a:r>
            <a:r>
              <a:rPr lang="ja-JP"/>
              <a: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bar"/>
        <c:grouping val="clustered"/>
        <c:varyColors val="0"/>
        <c:ser>
          <c:idx val="26"/>
          <c:order val="26"/>
          <c:tx>
            <c:strRef>
              <c:f>'人口ピラミッド(2015)'!$E$37</c:f>
              <c:strCache>
                <c:ptCount val="1"/>
                <c:pt idx="0">
                  <c:v>男性</c:v>
                </c:pt>
              </c:strCache>
            </c:strRef>
          </c:tx>
          <c:spPr>
            <a:solidFill>
              <a:srgbClr val="5B9BD5"/>
            </a:solidFill>
            <a:ln>
              <a:solidFill>
                <a:srgbClr val="5B9BD5">
                  <a:lumMod val="75000"/>
                </a:srgbClr>
              </a:solidFill>
            </a:ln>
            <a:effectLst/>
          </c:spPr>
          <c:invertIfNegative val="0"/>
          <c:dPt>
            <c:idx val="0"/>
            <c:invertIfNegative val="0"/>
            <c:bubble3D val="0"/>
            <c:spPr>
              <a:solidFill>
                <a:srgbClr val="5B9BD5"/>
              </a:solidFill>
              <a:ln cmpd="sng">
                <a:solidFill>
                  <a:srgbClr val="5B9BD5">
                    <a:lumMod val="75000"/>
                  </a:srgbClr>
                </a:solidFill>
                <a:prstDash val="solid"/>
              </a:ln>
              <a:effectLst/>
            </c:spPr>
            <c:extLst>
              <c:ext xmlns:c16="http://schemas.microsoft.com/office/drawing/2014/chart" uri="{C3380CC4-5D6E-409C-BE32-E72D297353CC}">
                <c16:uniqueId val="{00000001-93E7-455E-8EC6-33465FD9484B}"/>
              </c:ext>
            </c:extLst>
          </c:dPt>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'人口ピラミッド(2015)'!$F$10:$Y$10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'人口ピラミッド(2015)'!$F$37:$Y$37</c:f>
              <c:numCache>
                <c:formatCode>General</c:formatCode>
                <c:ptCount val="19"/>
                <c:pt idx="0">
                  <c:v>723</c:v>
                </c:pt>
                <c:pt idx="1">
                  <c:v>791</c:v>
                </c:pt>
                <c:pt idx="2">
                  <c:v>715</c:v>
                </c:pt>
                <c:pt idx="3">
                  <c:v>663</c:v>
                </c:pt>
                <c:pt idx="4">
                  <c:v>595</c:v>
                </c:pt>
                <c:pt idx="5">
                  <c:v>671</c:v>
                </c:pt>
                <c:pt idx="6">
                  <c:v>877</c:v>
                </c:pt>
                <c:pt idx="7">
                  <c:v>1024</c:v>
                </c:pt>
                <c:pt idx="8">
                  <c:v>1154</c:v>
                </c:pt>
                <c:pt idx="9">
                  <c:v>993</c:v>
                </c:pt>
                <c:pt idx="10">
                  <c:v>896</c:v>
                </c:pt>
                <c:pt idx="11">
                  <c:v>778</c:v>
                </c:pt>
                <c:pt idx="12">
                  <c:v>940</c:v>
                </c:pt>
                <c:pt idx="13">
                  <c:v>1173</c:v>
                </c:pt>
                <c:pt idx="14">
                  <c:v>923</c:v>
                </c:pt>
                <c:pt idx="15">
                  <c:v>636</c:v>
                </c:pt>
                <c:pt idx="16">
                  <c:v>393</c:v>
                </c:pt>
                <c:pt idx="17">
                  <c:v>210</c:v>
                </c:pt>
                <c:pt idx="18">
                  <c:v>64</c:v>
                </c:pt>
              </c:numCache>
              <c:extLst/>
            </c:numRef>
          </c:val>
          <c:extLst>
            <c:ext xmlns:c16="http://schemas.microsoft.com/office/drawing/2014/chart" uri="{C3380CC4-5D6E-409C-BE32-E72D297353CC}">
              <c16:uniqueId val="{00000002-93E7-455E-8EC6-33465FD9484B}"/>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'人口ピラミッド(2015)'!$E$11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'人口ピラミッド(2015)'!$F$11:$Y$11</c15:sqref>
                        </c15:formulaRef>
                      </c:ext>
                    </c:extLst>
                    <c:numCache>
                      <c:formatCode>General</c:formatCode>
                      <c:ptCount val="19"/>
                      <c:pt idx="0">
                        <c:v>723</c:v>
                      </c:pt>
                      <c:pt idx="1">
                        <c:v>791</c:v>
                      </c:pt>
                      <c:pt idx="2">
                        <c:v>715</c:v>
                      </c:pt>
                      <c:pt idx="3">
                        <c:v>663</c:v>
                      </c:pt>
                      <c:pt idx="4">
                        <c:v>595</c:v>
                      </c:pt>
                      <c:pt idx="5">
                        <c:v>671</c:v>
                      </c:pt>
                      <c:pt idx="6">
                        <c:v>877</c:v>
                      </c:pt>
                      <c:pt idx="7">
                        <c:v>1024</c:v>
                      </c:pt>
                      <c:pt idx="8">
                        <c:v>1154</c:v>
                      </c:pt>
                      <c:pt idx="9">
                        <c:v>993</c:v>
                      </c:pt>
                      <c:pt idx="10">
                        <c:v>896</c:v>
                      </c:pt>
                      <c:pt idx="11">
                        <c:v>778</c:v>
                      </c:pt>
                      <c:pt idx="12">
                        <c:v>940</c:v>
                      </c:pt>
                      <c:pt idx="13">
                        <c:v>1173</c:v>
                      </c:pt>
                      <c:pt idx="14">
                        <c:v>923</c:v>
                      </c:pt>
                      <c:pt idx="15">
                        <c:v>636</c:v>
                      </c:pt>
                      <c:pt idx="16">
                        <c:v>393</c:v>
                      </c:pt>
                      <c:pt idx="17">
                        <c:v>210</c:v>
                      </c:pt>
                      <c:pt idx="18">
                        <c:v>64</c:v>
                      </c:pt>
                    </c:numCache>
                  </c:numRef>
                </c:val>
                <c:extLst>
                  <c:ext xmlns:c16="http://schemas.microsoft.com/office/drawing/2014/chart" uri="{C3380CC4-5D6E-409C-BE32-E72D297353CC}">
                    <c16:uniqueId val="{00000004-93E7-455E-8EC6-33465FD9484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'人口ピラミッド(2015)'!$E$12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'人口ピラミッド(2015)'!$F$12:$Y$12</c15:sqref>
                        </c15:formulaRef>
                      </c:ext>
                    </c:extLst>
                    <c:numCache>
                      <c:formatCode>General</c:formatCode>
                      <c:ptCount val="19"/>
                      <c:pt idx="0">
                        <c:v>733</c:v>
                      </c:pt>
                      <c:pt idx="1">
                        <c:v>741</c:v>
                      </c:pt>
                      <c:pt idx="2">
                        <c:v>682</c:v>
                      </c:pt>
                      <c:pt idx="3">
                        <c:v>681</c:v>
                      </c:pt>
                      <c:pt idx="4">
                        <c:v>602</c:v>
                      </c:pt>
                      <c:pt idx="5">
                        <c:v>666</c:v>
                      </c:pt>
                      <c:pt idx="6">
                        <c:v>930</c:v>
                      </c:pt>
                      <c:pt idx="7">
                        <c:v>1072</c:v>
                      </c:pt>
                      <c:pt idx="8">
                        <c:v>1208</c:v>
                      </c:pt>
                      <c:pt idx="9">
                        <c:v>1059</c:v>
                      </c:pt>
                      <c:pt idx="10">
                        <c:v>958</c:v>
                      </c:pt>
                      <c:pt idx="11">
                        <c:v>909</c:v>
                      </c:pt>
                      <c:pt idx="12">
                        <c:v>1150</c:v>
                      </c:pt>
                      <c:pt idx="13">
                        <c:v>1308</c:v>
                      </c:pt>
                      <c:pt idx="14">
                        <c:v>1050</c:v>
                      </c:pt>
                      <c:pt idx="15">
                        <c:v>741</c:v>
                      </c:pt>
                      <c:pt idx="16">
                        <c:v>555</c:v>
                      </c:pt>
                      <c:pt idx="17">
                        <c:v>373</c:v>
                      </c:pt>
                      <c:pt idx="18">
                        <c:v>230</c:v>
                      </c:pt>
                    </c:numCache>
                  </c:numRef>
                </c:val>
                <c:extLst xmlns:c15="http://schemas.microsoft.com/office/drawing/2012/chart">
                  <c:ext xmlns:c16="http://schemas.microsoft.com/office/drawing/2014/chart" uri="{C3380CC4-5D6E-409C-BE32-E72D297353CC}">
                    <c16:uniqueId val="{00000005-93E7-455E-8EC6-33465FD9484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'人口ピラミッド(2015)'!$E$13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'人口ピラミッド(2015)'!$F$13:$Y$13</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6-93E7-455E-8EC6-33465FD9484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'人口ピラミッド(2015)'!$E$14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'人口ピラミッド(2015)'!$F$14:$Y$14</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7-93E7-455E-8EC6-33465FD9484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'人口ピラミッド(2015)'!$E$15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'人口ピラミッド(2015)'!$F$15:$Y$15</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8-93E7-455E-8EC6-33465FD9484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'人口ピラミッド(2015)'!$E$16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'人口ピラミッド(2015)'!$F$16:$Y$16</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9-93E7-455E-8EC6-33465FD9484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'人口ピラミッド(2015)'!$E$17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'人口ピラミッド(2015)'!$F$17:$Y$17</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A-93E7-455E-8EC6-33465FD9484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'人口ピラミッド(2015)'!$E$18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'人口ピラミッド(2015)'!$F$18:$Y$18</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B-93E7-455E-8EC6-33465FD9484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'人口ピラミッド(2015)'!$E$19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'人口ピラミッド(2015)'!$F$19:$Y$19</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C-93E7-455E-8EC6-33465FD9484B}"/>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'人口ピラミッド(2015)'!$E$20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'人口ピラミッド(2015)'!$F$20:$Y$20</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D-93E7-455E-8EC6-33465FD9484B}"/>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'人口ピラミッド(2015)'!$E$21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'人口ピラミッド(2015)'!$F$21:$Y$21</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E-93E7-455E-8EC6-33465FD9484B}"/>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'人口ピラミッド(2015)'!$E$22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'人口ピラミッド(2015)'!$F$22:$Y$22</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F-93E7-455E-8EC6-33465FD9484B}"/>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'人口ピラミッド(2015)'!$E$23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'人口ピラミッド(2015)'!$F$23:$Y$23</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0-93E7-455E-8EC6-33465FD9484B}"/>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'人口ピラミッド(2015)'!$E$24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'人口ピラミッド(2015)'!$F$24:$Y$24</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1-93E7-455E-8EC6-33465FD9484B}"/>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'人口ピラミッド(2015)'!$E$25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'人口ピラミッド(2015)'!$F$25:$Y$25</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2-93E7-455E-8EC6-33465FD9484B}"/>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'人口ピラミッド(2015)'!$E$26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'人口ピラミッド(2015)'!$F$26:$Y$26</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3-93E7-455E-8EC6-33465FD9484B}"/>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'人口ピラミッド(2015)'!$E$27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'人口ピラミッド(2015)'!$F$27:$Y$27</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4-93E7-455E-8EC6-33465FD9484B}"/>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'人口ピラミッド(2015)'!$E$28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'人口ピラミッド(2015)'!$F$28:$Y$28</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5-93E7-455E-8EC6-33465FD9484B}"/>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'人口ピラミッド(2015)'!$E$29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'人口ピラミッド(2015)'!$F$29:$Y$29</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93E7-455E-8EC6-33465FD9484B}"/>
                  </c:ext>
                </c:extLst>
              </c15:ser>
            </c15:filteredBarSeries>
          </c:ext>
        </c:extLst>
      </c:barChart>
      <c:barChart>
        <c:barDir val="bar"/>
        <c:grouping val="clustered"/>
        <c:varyColors val="0"/>
        <c:ser>
          <c:idx val="27"/>
          <c:order val="27"/>
          <c:tx>
            <c:strRef>
              <c:f>'人口ピラミッド(2015)'!$E$38</c:f>
              <c:strCache>
                <c:ptCount val="1"/>
                <c:pt idx="0">
                  <c:v>女性</c:v>
                </c:pt>
              </c:strCache>
            </c:strRef>
          </c:tx>
          <c:spPr>
            <a:solidFill>
              <a:schemeClr val="accent2"/>
            </a:solidFill>
            <a:ln>
              <a:solidFill>
                <a:srgbClr val="ED7D31">
                  <a:lumMod val="75000"/>
                </a:srgbClr>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'人口ピラミッド(2015)'!$F$10:$Y$10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'人口ピラミッド(2015)'!$F$38:$Y$38</c:f>
              <c:numCache>
                <c:formatCode>General</c:formatCode>
                <c:ptCount val="19"/>
                <c:pt idx="0">
                  <c:v>733</c:v>
                </c:pt>
                <c:pt idx="1">
                  <c:v>741</c:v>
                </c:pt>
                <c:pt idx="2">
                  <c:v>682</c:v>
                </c:pt>
                <c:pt idx="3">
                  <c:v>681</c:v>
                </c:pt>
                <c:pt idx="4">
                  <c:v>602</c:v>
                </c:pt>
                <c:pt idx="5">
                  <c:v>666</c:v>
                </c:pt>
                <c:pt idx="6">
                  <c:v>930</c:v>
                </c:pt>
                <c:pt idx="7">
                  <c:v>1072</c:v>
                </c:pt>
                <c:pt idx="8">
                  <c:v>1208</c:v>
                </c:pt>
                <c:pt idx="9">
                  <c:v>1059</c:v>
                </c:pt>
                <c:pt idx="10">
                  <c:v>958</c:v>
                </c:pt>
                <c:pt idx="11">
                  <c:v>909</c:v>
                </c:pt>
                <c:pt idx="12">
                  <c:v>1150</c:v>
                </c:pt>
                <c:pt idx="13">
                  <c:v>1308</c:v>
                </c:pt>
                <c:pt idx="14">
                  <c:v>1050</c:v>
                </c:pt>
                <c:pt idx="15">
                  <c:v>741</c:v>
                </c:pt>
                <c:pt idx="16">
                  <c:v>555</c:v>
                </c:pt>
                <c:pt idx="17">
                  <c:v>373</c:v>
                </c:pt>
                <c:pt idx="18">
                  <c:v>230</c:v>
                </c:pt>
              </c:numCache>
              <c:extLst/>
            </c:numRef>
          </c:val>
          <c:extLst>
            <c:ext xmlns:c16="http://schemas.microsoft.com/office/drawing/2014/chart" uri="{C3380CC4-5D6E-409C-BE32-E72D297353CC}">
              <c16:uniqueId val="{00000003-93E7-455E-8EC6-33465FD9484B}"/>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'人口ピラミッド(2015)'!$E$30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'人口ピラミッド(2015)'!$F$30:$Y$30</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17-93E7-455E-8EC6-33465FD9484B}"/>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'人口ピラミッド(2015)'!$E$31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'人口ピラミッド(2015)'!$F$31:$Y$31</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93E7-455E-8EC6-33465FD9484B}"/>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'人口ピラミッド(2015)'!$E$32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'人口ピラミッド(2015)'!$F$32:$Y$32</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93E7-455E-8EC6-33465FD9484B}"/>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'人口ピラミッド(2015)'!$E$33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'人口ピラミッド(2015)'!$F$33:$Y$33</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93E7-455E-8EC6-33465FD9484B}"/>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'人口ピラミッド(2015)'!$E$34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'人口ピラミッド(2015)'!$F$34:$Y$34</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93E7-455E-8EC6-33465FD9484B}"/>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'人口ピラミッド(2015)'!$E$35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'人口ピラミッド(2015)'!$F$35:$Y$35</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C-93E7-455E-8EC6-33465FD9484B}"/>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'人口ピラミッド(2015)'!$E$36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'人口ピラミッド(2015)'!$F$10:$Y$10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'人口ピラミッド(2015)'!$F$36:$Y$36</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D-93E7-455E-8EC6-33465FD9484B}"/>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1500"/>
          <c:min val="-2000"/>
        </c:scaling>
        <c:delete val="1"/>
        <c:axPos val="b"/>
        <c:numFmt formatCode="#,##0;" sourceLinked="0"/>
        <c:majorTickMark val="none"/>
        <c:minorTickMark val="none"/>
        <c:tickLblPos val="high"/>
        <c:crossAx val="792123039"/>
        <c:crosses val="autoZero"/>
        <c:crossBetween val="between"/>
        <c:majorUnit val="300"/>
      </c:valAx>
      <c:valAx>
        <c:axId val="622549087"/>
        <c:scaling>
          <c:orientation val="minMax"/>
          <c:max val="1500"/>
          <c:min val="-2000"/>
        </c:scaling>
        <c:delete val="1"/>
        <c:axPos val="t"/>
        <c:numFmt formatCode="#,##0;" sourceLinked="0"/>
        <c:majorTickMark val="out"/>
        <c:minorTickMark val="none"/>
        <c:tickLblPos val="high"/>
        <c:crossAx val="622548671"/>
        <c:crosses val="max"/>
        <c:crossBetween val="between"/>
        <c:majorUnit val="300"/>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人口ピラミッド（</a:t>
            </a:r>
            <a:r>
              <a:rPr lang="en-US"/>
              <a:t>2040</a:t>
            </a:r>
            <a:r>
              <a:rPr lang="ja-JP"/>
              <a: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bar"/>
        <c:grouping val="clustered"/>
        <c:varyColors val="0"/>
        <c:ser>
          <c:idx val="26"/>
          <c:order val="26"/>
          <c:tx>
            <c:strRef>
              <c:f>'人口ピラミッド(2040)'!$E$37</c:f>
              <c:strCache>
                <c:ptCount val="1"/>
                <c:pt idx="0">
                  <c:v>男性</c:v>
                </c:pt>
              </c:strCache>
            </c:strRef>
          </c:tx>
          <c:spPr>
            <a:solidFill>
              <a:srgbClr val="5B9BD5"/>
            </a:solidFill>
            <a:ln>
              <a:solidFill>
                <a:srgbClr val="5B9BD5">
                  <a:lumMod val="75000"/>
                </a:srgbClr>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'人口ピラミッド(2040)'!$F$10:$Y$10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'人口ピラミッド(2040)'!$F$37:$Y$37</c:f>
              <c:numCache>
                <c:formatCode>General</c:formatCode>
                <c:ptCount val="19"/>
                <c:pt idx="0">
                  <c:v>580.81327760607883</c:v>
                </c:pt>
                <c:pt idx="1">
                  <c:v>647.83634520036537</c:v>
                </c:pt>
                <c:pt idx="2">
                  <c:v>794.99352197881785</c:v>
                </c:pt>
                <c:pt idx="3">
                  <c:v>821.27612115933402</c:v>
                </c:pt>
                <c:pt idx="4">
                  <c:v>673.94988035537142</c:v>
                </c:pt>
                <c:pt idx="5">
                  <c:v>669.89403852420332</c:v>
                </c:pt>
                <c:pt idx="6">
                  <c:v>684.21949514380526</c:v>
                </c:pt>
                <c:pt idx="7">
                  <c:v>639.59013356624916</c:v>
                </c:pt>
                <c:pt idx="8">
                  <c:v>698.76009109482106</c:v>
                </c:pt>
                <c:pt idx="9">
                  <c:v>808.41922705107629</c:v>
                </c:pt>
                <c:pt idx="10">
                  <c:v>915.10445658724802</c:v>
                </c:pt>
                <c:pt idx="11">
                  <c:v>1052.9417281379967</c:v>
                </c:pt>
                <c:pt idx="12">
                  <c:v>1088.7705046615681</c:v>
                </c:pt>
                <c:pt idx="13">
                  <c:v>1121.8999433354022</c:v>
                </c:pt>
                <c:pt idx="14">
                  <c:v>886.30061359744695</c:v>
                </c:pt>
                <c:pt idx="15">
                  <c:v>728.78358869319402</c:v>
                </c:pt>
                <c:pt idx="16">
                  <c:v>521.07345111971665</c:v>
                </c:pt>
                <c:pt idx="17">
                  <c:v>395.26797246241188</c:v>
                </c:pt>
                <c:pt idx="18">
                  <c:v>247.75863308409913</c:v>
                </c:pt>
              </c:numCache>
              <c:extLst/>
            </c:numRef>
          </c:val>
          <c:extLst>
            <c:ext xmlns:c16="http://schemas.microsoft.com/office/drawing/2014/chart" uri="{C3380CC4-5D6E-409C-BE32-E72D297353CC}">
              <c16:uniqueId val="{00000000-321F-4D8B-8BBC-9CC4495D6EA8}"/>
            </c:ext>
          </c:extLst>
        </c:ser>
        <c:dLbls>
          <c:showLegendKey val="0"/>
          <c:showVal val="0"/>
          <c:showCatName val="0"/>
          <c:showSerName val="0"/>
          <c:showPercent val="0"/>
          <c:showBubbleSize val="0"/>
        </c:dLbls>
        <c:gapWidth val="0"/>
        <c:axId val="792123039"/>
        <c:axId val="792117215"/>
        <c:extLst>
          <c:ext xmlns:c15="http://schemas.microsoft.com/office/drawing/2012/chart" uri="{02D57815-91ED-43cb-92C2-25804820EDAC}">
            <c15:filteredBarSeries>
              <c15:ser>
                <c:idx val="0"/>
                <c:order val="0"/>
                <c:tx>
                  <c:strRef>
                    <c:extLst>
                      <c:ext uri="{02D57815-91ED-43cb-92C2-25804820EDAC}">
                        <c15:formulaRef>
                          <c15:sqref>'人口ピラミッド(2040)'!$E$11</c15:sqref>
                        </c15:formulaRef>
                      </c:ext>
                    </c:extLst>
                    <c:strCache>
                      <c:ptCount val="1"/>
                      <c:pt idx="0">
                        <c:v>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'人口ピラミッド(2040)'!$F$11:$Y$11</c15:sqref>
                        </c15:formulaRef>
                      </c:ext>
                    </c:extLst>
                    <c:numCache>
                      <c:formatCode>0</c:formatCode>
                      <c:ptCount val="19"/>
                      <c:pt idx="0">
                        <c:v>580.81327760607883</c:v>
                      </c:pt>
                      <c:pt idx="1">
                        <c:v>647.83634520036537</c:v>
                      </c:pt>
                      <c:pt idx="2">
                        <c:v>794.99352197881785</c:v>
                      </c:pt>
                      <c:pt idx="3">
                        <c:v>821.27612115933402</c:v>
                      </c:pt>
                      <c:pt idx="4">
                        <c:v>673.94988035537142</c:v>
                      </c:pt>
                      <c:pt idx="5">
                        <c:v>669.89403852420332</c:v>
                      </c:pt>
                      <c:pt idx="6">
                        <c:v>684.21949514380526</c:v>
                      </c:pt>
                      <c:pt idx="7">
                        <c:v>639.59013356624916</c:v>
                      </c:pt>
                      <c:pt idx="8">
                        <c:v>698.76009109482106</c:v>
                      </c:pt>
                      <c:pt idx="9">
                        <c:v>808.41922705107629</c:v>
                      </c:pt>
                      <c:pt idx="10">
                        <c:v>915.10445658724802</c:v>
                      </c:pt>
                      <c:pt idx="11">
                        <c:v>1052.9417281379967</c:v>
                      </c:pt>
                      <c:pt idx="12">
                        <c:v>1088.7705046615681</c:v>
                      </c:pt>
                      <c:pt idx="13">
                        <c:v>1121.8999433354022</c:v>
                      </c:pt>
                      <c:pt idx="14">
                        <c:v>886.30061359744695</c:v>
                      </c:pt>
                      <c:pt idx="15">
                        <c:v>728.78358869319402</c:v>
                      </c:pt>
                      <c:pt idx="16">
                        <c:v>521.07345111971665</c:v>
                      </c:pt>
                      <c:pt idx="17">
                        <c:v>395.26797246241188</c:v>
                      </c:pt>
                      <c:pt idx="18">
                        <c:v>247.75863308409913</c:v>
                      </c:pt>
                    </c:numCache>
                  </c:numRef>
                </c:val>
                <c:extLst>
                  <c:ext xmlns:c16="http://schemas.microsoft.com/office/drawing/2014/chart" uri="{C3380CC4-5D6E-409C-BE32-E72D297353CC}">
                    <c16:uniqueId val="{00000002-321F-4D8B-8BBC-9CC4495D6EA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'人口ピラミッド(2040)'!$E$12</c15:sqref>
                        </c15:formulaRef>
                      </c:ext>
                    </c:extLst>
                    <c:strCache>
                      <c:ptCount val="1"/>
                      <c:pt idx="0">
                        <c:v>女性</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'人口ピラミッド(2040)'!$F$12:$Y$12</c15:sqref>
                        </c15:formulaRef>
                      </c:ext>
                    </c:extLst>
                    <c:numCache>
                      <c:formatCode>0</c:formatCode>
                      <c:ptCount val="19"/>
                      <c:pt idx="0">
                        <c:v>597.29194033324939</c:v>
                      </c:pt>
                      <c:pt idx="1">
                        <c:v>686.42973480964974</c:v>
                      </c:pt>
                      <c:pt idx="2">
                        <c:v>861.49816942609004</c:v>
                      </c:pt>
                      <c:pt idx="3">
                        <c:v>903.67560171837818</c:v>
                      </c:pt>
                      <c:pt idx="4">
                        <c:v>786.0396355319491</c:v>
                      </c:pt>
                      <c:pt idx="5">
                        <c:v>742.62738150097903</c:v>
                      </c:pt>
                      <c:pt idx="6">
                        <c:v>721.04782134014147</c:v>
                      </c:pt>
                      <c:pt idx="7">
                        <c:v>715.27765835601917</c:v>
                      </c:pt>
                      <c:pt idx="8">
                        <c:v>746.78298241067387</c:v>
                      </c:pt>
                      <c:pt idx="9">
                        <c:v>870.35490867746807</c:v>
                      </c:pt>
                      <c:pt idx="10">
                        <c:v>943.04372662294008</c:v>
                      </c:pt>
                      <c:pt idx="11">
                        <c:v>1101.7066099205265</c:v>
                      </c:pt>
                      <c:pt idx="12">
                        <c:v>1129.1582367839687</c:v>
                      </c:pt>
                      <c:pt idx="13">
                        <c:v>1190.0682969732638</c:v>
                      </c:pt>
                      <c:pt idx="14">
                        <c:v>1017.1015602112454</c:v>
                      </c:pt>
                      <c:pt idx="15">
                        <c:v>873.79586051413855</c:v>
                      </c:pt>
                      <c:pt idx="16">
                        <c:v>764.56293516773985</c:v>
                      </c:pt>
                      <c:pt idx="17">
                        <c:v>786.23495491936649</c:v>
                      </c:pt>
                      <c:pt idx="18">
                        <c:v>784.03602302254535</c:v>
                      </c:pt>
                    </c:numCache>
                  </c:numRef>
                </c:val>
                <c:extLst xmlns:c15="http://schemas.microsoft.com/office/drawing/2012/chart">
                  <c:ext xmlns:c16="http://schemas.microsoft.com/office/drawing/2014/chart" uri="{C3380CC4-5D6E-409C-BE32-E72D297353CC}">
                    <c16:uniqueId val="{00000003-321F-4D8B-8BBC-9CC4495D6EA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'人口ピラミッド(2040)'!$E$13</c15:sqref>
                        </c15:formulaRef>
                      </c:ext>
                    </c:extLst>
                    <c:strCache>
                      <c:ptCount val="1"/>
                      <c:pt idx="0">
                        <c:v>男性</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'人口ピラミッド(2040)'!$F$13:$Y$13</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4-321F-4D8B-8BBC-9CC4495D6EA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'人口ピラミッド(2040)'!$E$14</c15:sqref>
                        </c15:formulaRef>
                      </c:ext>
                    </c:extLst>
                    <c:strCache>
                      <c:ptCount val="1"/>
                      <c:pt idx="0">
                        <c:v>女性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'人口ピラミッド(2040)'!$F$14:$Y$14</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5-321F-4D8B-8BBC-9CC4495D6EA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'人口ピラミッド(2040)'!$E$15</c15:sqref>
                        </c15:formulaRef>
                      </c:ext>
                    </c:extLst>
                    <c:strCache>
                      <c:ptCount val="1"/>
                      <c:pt idx="0">
                        <c:v>男性</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'人口ピラミッド(2040)'!$F$15:$Y$15</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6-321F-4D8B-8BBC-9CC4495D6EA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'人口ピラミッド(2040)'!$E$16</c15:sqref>
                        </c15:formulaRef>
                      </c:ext>
                    </c:extLst>
                    <c:strCache>
                      <c:ptCount val="1"/>
                      <c:pt idx="0">
                        <c:v>女性</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'人口ピラミッド(2040)'!$F$16:$Y$16</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7-321F-4D8B-8BBC-9CC4495D6EA8}"/>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'人口ピラミッド(2040)'!$E$17</c15:sqref>
                        </c15:formulaRef>
                      </c:ext>
                    </c:extLst>
                    <c:strCache>
                      <c:ptCount val="1"/>
                      <c:pt idx="0">
                        <c:v>男性</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'人口ピラミッド(2040)'!$F$17:$Y$17</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8-321F-4D8B-8BBC-9CC4495D6EA8}"/>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'人口ピラミッド(2040)'!$E$18</c15:sqref>
                        </c15:formulaRef>
                      </c:ext>
                    </c:extLst>
                    <c:strCache>
                      <c:ptCount val="1"/>
                      <c:pt idx="0">
                        <c:v>女性</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'人口ピラミッド(2040)'!$F$18:$Y$18</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9-321F-4D8B-8BBC-9CC4495D6EA8}"/>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'人口ピラミッド(2040)'!$E$19</c15:sqref>
                        </c15:formulaRef>
                      </c:ext>
                    </c:extLst>
                    <c:strCache>
                      <c:ptCount val="1"/>
                      <c:pt idx="0">
                        <c:v>男性</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'人口ピラミッド(2040)'!$F$19:$Y$19</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A-321F-4D8B-8BBC-9CC4495D6EA8}"/>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'人口ピラミッド(2040)'!$E$20</c15:sqref>
                        </c15:formulaRef>
                      </c:ext>
                    </c:extLst>
                    <c:strCache>
                      <c:ptCount val="1"/>
                      <c:pt idx="0">
                        <c:v>女性</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'人口ピラミッド(2040)'!$F$20:$Y$20</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B-321F-4D8B-8BBC-9CC4495D6EA8}"/>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'人口ピラミッド(2040)'!$E$21</c15:sqref>
                        </c15:formulaRef>
                      </c:ext>
                    </c:extLst>
                    <c:strCache>
                      <c:ptCount val="1"/>
                      <c:pt idx="0">
                        <c:v>男性</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'人口ピラミッド(2040)'!$F$21:$Y$21</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C-321F-4D8B-8BBC-9CC4495D6EA8}"/>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'人口ピラミッド(2040)'!$E$22</c15:sqref>
                        </c15:formulaRef>
                      </c:ext>
                    </c:extLst>
                    <c:strCache>
                      <c:ptCount val="1"/>
                      <c:pt idx="0">
                        <c:v>女性</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'人口ピラミッド(2040)'!$F$22:$Y$22</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D-321F-4D8B-8BBC-9CC4495D6EA8}"/>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'人口ピラミッド(2040)'!$E$23</c15:sqref>
                        </c15:formulaRef>
                      </c:ext>
                    </c:extLst>
                    <c:strCache>
                      <c:ptCount val="1"/>
                      <c:pt idx="0">
                        <c:v>男性</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'人口ピラミッド(2040)'!$F$23:$Y$23</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E-321F-4D8B-8BBC-9CC4495D6EA8}"/>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'人口ピラミッド(2040)'!$E$24</c15:sqref>
                        </c15:formulaRef>
                      </c:ext>
                    </c:extLst>
                    <c:strCache>
                      <c:ptCount val="1"/>
                      <c:pt idx="0">
                        <c:v>女性</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'人口ピラミッド(2040)'!$F$24:$Y$24</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0F-321F-4D8B-8BBC-9CC4495D6EA8}"/>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'人口ピラミッド(2040)'!$E$25</c15:sqref>
                        </c15:formulaRef>
                      </c:ext>
                    </c:extLst>
                    <c:strCache>
                      <c:ptCount val="1"/>
                      <c:pt idx="0">
                        <c:v>男性</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'人口ピラミッド(2040)'!$F$25:$Y$25</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0-321F-4D8B-8BBC-9CC4495D6EA8}"/>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'人口ピラミッド(2040)'!$E$26</c15:sqref>
                        </c15:formulaRef>
                      </c:ext>
                    </c:extLst>
                    <c:strCache>
                      <c:ptCount val="1"/>
                      <c:pt idx="0">
                        <c:v>女性</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'人口ピラミッド(2040)'!$F$26:$Y$26</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1-321F-4D8B-8BBC-9CC4495D6EA8}"/>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'人口ピラミッド(2040)'!$E$27</c15:sqref>
                        </c15:formulaRef>
                      </c:ext>
                    </c:extLst>
                    <c:strCache>
                      <c:ptCount val="1"/>
                      <c:pt idx="0">
                        <c:v>男性</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'人口ピラミッド(2040)'!$F$27:$Y$27</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2-321F-4D8B-8BBC-9CC4495D6EA8}"/>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'人口ピラミッド(2040)'!$E$28</c15:sqref>
                        </c15:formulaRef>
                      </c:ext>
                    </c:extLst>
                    <c:strCache>
                      <c:ptCount val="1"/>
                      <c:pt idx="0">
                        <c:v>女性</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'人口ピラミッド(2040)'!$F$28:$Y$28</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3-321F-4D8B-8BBC-9CC4495D6EA8}"/>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'人口ピラミッド(2040)'!$E$29</c15:sqref>
                        </c15:formulaRef>
                      </c:ext>
                    </c:extLst>
                    <c:strCache>
                      <c:ptCount val="1"/>
                      <c:pt idx="0">
                        <c:v>男性</c:v>
                      </c:pt>
                    </c:strCache>
                  </c:strRef>
                </c:tx>
                <c:spPr>
                  <a:solidFill>
                    <a:schemeClr val="accent1">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'人口ピラミッド(2040)'!$F$29:$Y$29</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4-321F-4D8B-8BBC-9CC4495D6EA8}"/>
                  </c:ext>
                </c:extLst>
              </c15:ser>
            </c15:filteredBarSeries>
          </c:ext>
        </c:extLst>
      </c:barChart>
      <c:barChart>
        <c:barDir val="bar"/>
        <c:grouping val="clustered"/>
        <c:varyColors val="0"/>
        <c:ser>
          <c:idx val="27"/>
          <c:order val="27"/>
          <c:tx>
            <c:strRef>
              <c:f>'人口ピラミッド(2040)'!$E$38</c:f>
              <c:strCache>
                <c:ptCount val="1"/>
                <c:pt idx="0">
                  <c:v>女性</c:v>
                </c:pt>
              </c:strCache>
            </c:strRef>
          </c:tx>
          <c:spPr>
            <a:solidFill>
              <a:schemeClr val="accent2"/>
            </a:solidFill>
            <a:ln>
              <a:solidFill>
                <a:srgbClr val="ED7D31">
                  <a:lumMod val="75000"/>
                </a:srgbClr>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'人口ピラミッド(2040)'!$F$10:$Y$10</c:f>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extLst/>
            </c:strRef>
          </c:cat>
          <c:val>
            <c:numRef>
              <c:f>'人口ピラミッド(2040)'!$F$38:$Y$38</c:f>
              <c:numCache>
                <c:formatCode>General</c:formatCode>
                <c:ptCount val="19"/>
                <c:pt idx="0">
                  <c:v>597.29194033324939</c:v>
                </c:pt>
                <c:pt idx="1">
                  <c:v>686.42973480964974</c:v>
                </c:pt>
                <c:pt idx="2">
                  <c:v>861.49816942609004</c:v>
                </c:pt>
                <c:pt idx="3">
                  <c:v>903.67560171837818</c:v>
                </c:pt>
                <c:pt idx="4">
                  <c:v>786.0396355319491</c:v>
                </c:pt>
                <c:pt idx="5">
                  <c:v>742.62738150097903</c:v>
                </c:pt>
                <c:pt idx="6">
                  <c:v>721.04782134014147</c:v>
                </c:pt>
                <c:pt idx="7">
                  <c:v>715.27765835601917</c:v>
                </c:pt>
                <c:pt idx="8">
                  <c:v>746.78298241067387</c:v>
                </c:pt>
                <c:pt idx="9">
                  <c:v>870.35490867746807</c:v>
                </c:pt>
                <c:pt idx="10">
                  <c:v>943.04372662294008</c:v>
                </c:pt>
                <c:pt idx="11">
                  <c:v>1101.7066099205265</c:v>
                </c:pt>
                <c:pt idx="12">
                  <c:v>1129.1582367839687</c:v>
                </c:pt>
                <c:pt idx="13">
                  <c:v>1190.0682969732638</c:v>
                </c:pt>
                <c:pt idx="14">
                  <c:v>1017.1015602112454</c:v>
                </c:pt>
                <c:pt idx="15">
                  <c:v>873.79586051413855</c:v>
                </c:pt>
                <c:pt idx="16">
                  <c:v>764.56293516773985</c:v>
                </c:pt>
                <c:pt idx="17">
                  <c:v>786.23495491936649</c:v>
                </c:pt>
                <c:pt idx="18">
                  <c:v>784.03602302254535</c:v>
                </c:pt>
              </c:numCache>
              <c:extLst/>
            </c:numRef>
          </c:val>
          <c:extLst>
            <c:ext xmlns:c16="http://schemas.microsoft.com/office/drawing/2014/chart" uri="{C3380CC4-5D6E-409C-BE32-E72D297353CC}">
              <c16:uniqueId val="{00000001-321F-4D8B-8BBC-9CC4495D6EA8}"/>
            </c:ext>
          </c:extLst>
        </c:ser>
        <c:dLbls>
          <c:showLegendKey val="0"/>
          <c:showVal val="1"/>
          <c:showCatName val="0"/>
          <c:showSerName val="0"/>
          <c:showPercent val="0"/>
          <c:showBubbleSize val="0"/>
        </c:dLbls>
        <c:gapWidth val="0"/>
        <c:axId val="622548671"/>
        <c:axId val="622549087"/>
        <c:extLst>
          <c:ext xmlns:c15="http://schemas.microsoft.com/office/drawing/2012/chart" uri="{02D57815-91ED-43cb-92C2-25804820EDAC}">
            <c15:filteredBarSeries>
              <c15:ser>
                <c:idx val="19"/>
                <c:order val="19"/>
                <c:tx>
                  <c:strRef>
                    <c:extLst>
                      <c:ext uri="{02D57815-91ED-43cb-92C2-25804820EDAC}">
                        <c15:formulaRef>
                          <c15:sqref>'人口ピラミッド(2040)'!$E$30</c15:sqref>
                        </c15:formulaRef>
                      </c:ext>
                    </c:extLst>
                    <c:strCache>
                      <c:ptCount val="1"/>
                      <c:pt idx="0">
                        <c:v>女性</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c:ext uri="{02D57815-91ED-43cb-92C2-25804820EDAC}">
                        <c15:formulaRef>
                          <c15:sqref>'人口ピラミッド(2040)'!$F$30:$Y$30</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15-321F-4D8B-8BBC-9CC4495D6EA8}"/>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'人口ピラミッド(2040)'!$E$31</c15:sqref>
                        </c15:formulaRef>
                      </c:ext>
                    </c:extLst>
                    <c:strCache>
                      <c:ptCount val="1"/>
                      <c:pt idx="0">
                        <c:v>男性</c:v>
                      </c:pt>
                    </c:strCache>
                  </c:strRef>
                </c:tx>
                <c:spPr>
                  <a:solidFill>
                    <a:schemeClr val="accent3">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'人口ピラミッド(2040)'!$F$31:$Y$31</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6-321F-4D8B-8BBC-9CC4495D6EA8}"/>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'人口ピラミッド(2040)'!$E$32</c15:sqref>
                        </c15:formulaRef>
                      </c:ext>
                    </c:extLst>
                    <c:strCache>
                      <c:ptCount val="1"/>
                      <c:pt idx="0">
                        <c:v>女性</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'人口ピラミッド(2040)'!$F$32:$Y$32</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7-321F-4D8B-8BBC-9CC4495D6EA8}"/>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'人口ピラミッド(2040)'!$E$33</c15:sqref>
                        </c15:formulaRef>
                      </c:ext>
                    </c:extLst>
                    <c:strCache>
                      <c:ptCount val="1"/>
                      <c:pt idx="0">
                        <c:v>男性</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'人口ピラミッド(2040)'!$F$33:$Y$33</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8-321F-4D8B-8BBC-9CC4495D6EA8}"/>
                  </c:ext>
                </c:extLst>
              </c15:ser>
            </c15:filteredBarSeries>
            <c15:filteredBarSeries>
              <c15:ser>
                <c:idx val="23"/>
                <c:order val="23"/>
                <c:tx>
                  <c:strRef>
                    <c:extLst xmlns:c15="http://schemas.microsoft.com/office/drawing/2012/chart">
                      <c:ext xmlns:c15="http://schemas.microsoft.com/office/drawing/2012/chart" uri="{02D57815-91ED-43cb-92C2-25804820EDAC}">
                        <c15:formulaRef>
                          <c15:sqref>'人口ピラミッド(2040)'!$E$34</c15:sqref>
                        </c15:formulaRef>
                      </c:ext>
                    </c:extLst>
                    <c:strCache>
                      <c:ptCount val="1"/>
                      <c:pt idx="0">
                        <c:v>女性</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'人口ピラミッド(2040)'!$F$34:$Y$34</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9-321F-4D8B-8BBC-9CC4495D6EA8}"/>
                  </c:ext>
                </c:extLst>
              </c15:ser>
            </c15:filteredBarSeries>
            <c15:filteredBarSeries>
              <c15:ser>
                <c:idx val="24"/>
                <c:order val="24"/>
                <c:tx>
                  <c:strRef>
                    <c:extLst xmlns:c15="http://schemas.microsoft.com/office/drawing/2012/chart">
                      <c:ext xmlns:c15="http://schemas.microsoft.com/office/drawing/2012/chart" uri="{02D57815-91ED-43cb-92C2-25804820EDAC}">
                        <c15:formulaRef>
                          <c15:sqref>'人口ピラミッド(2040)'!$E$35</c15:sqref>
                        </c15:formulaRef>
                      </c:ext>
                    </c:extLst>
                    <c:strCache>
                      <c:ptCount val="1"/>
                      <c:pt idx="0">
                        <c:v>男性</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'人口ピラミッド(2040)'!$F$35:$Y$35</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A-321F-4D8B-8BBC-9CC4495D6EA8}"/>
                  </c:ext>
                </c:extLst>
              </c15:ser>
            </c15:filteredBarSeries>
            <c15:filteredBarSeries>
              <c15:ser>
                <c:idx val="25"/>
                <c:order val="25"/>
                <c:tx>
                  <c:strRef>
                    <c:extLst xmlns:c15="http://schemas.microsoft.com/office/drawing/2012/chart">
                      <c:ext xmlns:c15="http://schemas.microsoft.com/office/drawing/2012/chart" uri="{02D57815-91ED-43cb-92C2-25804820EDAC}">
                        <c15:formulaRef>
                          <c15:sqref>'人口ピラミッド(2040)'!$E$36</c15:sqref>
                        </c15:formulaRef>
                      </c:ext>
                    </c:extLst>
                    <c:strCache>
                      <c:ptCount val="1"/>
                      <c:pt idx="0">
                        <c:v>女性</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'人口ピラミッド(2040)'!$F$10:$Y$10</c15:sqref>
                        </c15:formulaRef>
                      </c:ext>
                    </c:extLst>
                    <c:strCache>
                      <c:ptCount val="19"/>
                      <c:pt idx="0">
                        <c:v>0～4歳</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85～89歳</c:v>
                      </c:pt>
                      <c:pt idx="18">
                        <c:v>90歳以上</c:v>
                      </c:pt>
                    </c:strCache>
                  </c:strRef>
                </c:cat>
                <c:val>
                  <c:numRef>
                    <c:extLst xmlns:c15="http://schemas.microsoft.com/office/drawing/2012/chart">
                      <c:ext xmlns:c15="http://schemas.microsoft.com/office/drawing/2012/chart" uri="{02D57815-91ED-43cb-92C2-25804820EDAC}">
                        <c15:formulaRef>
                          <c15:sqref>'人口ピラミッド(2040)'!$F$36:$Y$36</c15:sqref>
                        </c15:formulaRef>
                      </c:ext>
                    </c:extLst>
                    <c:numCache>
                      <c:formatCode>General</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xmlns:c15="http://schemas.microsoft.com/office/drawing/2012/chart">
                  <c:ext xmlns:c16="http://schemas.microsoft.com/office/drawing/2014/chart" uri="{C3380CC4-5D6E-409C-BE32-E72D297353CC}">
                    <c16:uniqueId val="{0000001B-321F-4D8B-8BBC-9CC4495D6EA8}"/>
                  </c:ext>
                </c:extLst>
              </c15:ser>
            </c15:filteredBarSeries>
          </c:ext>
        </c:extLst>
      </c:barChart>
      <c:catAx>
        <c:axId val="792123039"/>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92117215"/>
        <c:crosses val="autoZero"/>
        <c:auto val="1"/>
        <c:lblAlgn val="ctr"/>
        <c:lblOffset val="100"/>
        <c:noMultiLvlLbl val="0"/>
      </c:catAx>
      <c:valAx>
        <c:axId val="792117215"/>
        <c:scaling>
          <c:orientation val="maxMin"/>
          <c:max val="1500"/>
          <c:min val="-2000"/>
        </c:scaling>
        <c:delete val="1"/>
        <c:axPos val="b"/>
        <c:numFmt formatCode="#,##0;" sourceLinked="0"/>
        <c:majorTickMark val="none"/>
        <c:minorTickMark val="none"/>
        <c:tickLblPos val="high"/>
        <c:crossAx val="792123039"/>
        <c:crosses val="autoZero"/>
        <c:crossBetween val="between"/>
        <c:majorUnit val="300"/>
      </c:valAx>
      <c:valAx>
        <c:axId val="622549087"/>
        <c:scaling>
          <c:orientation val="minMax"/>
          <c:max val="1500"/>
          <c:min val="-2000"/>
        </c:scaling>
        <c:delete val="1"/>
        <c:axPos val="t"/>
        <c:numFmt formatCode="#,##0;" sourceLinked="0"/>
        <c:majorTickMark val="out"/>
        <c:minorTickMark val="none"/>
        <c:tickLblPos val="nextTo"/>
        <c:crossAx val="622548671"/>
        <c:crosses val="max"/>
        <c:crossBetween val="between"/>
        <c:majorUnit val="300"/>
      </c:valAx>
      <c:catAx>
        <c:axId val="622548671"/>
        <c:scaling>
          <c:orientation val="minMax"/>
        </c:scaling>
        <c:delete val="1"/>
        <c:axPos val="l"/>
        <c:numFmt formatCode="General" sourceLinked="1"/>
        <c:majorTickMark val="out"/>
        <c:minorTickMark val="none"/>
        <c:tickLblPos val="nextTo"/>
        <c:crossAx val="622549087"/>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高齢化率・後期高齢化率</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clustered"/>
        <c:varyColors val="0"/>
        <c:ser>
          <c:idx val="0"/>
          <c:order val="0"/>
          <c:tx>
            <c:strRef>
              <c:f>高齢化率・後期高齢化率!$N$4</c:f>
              <c:strCache>
                <c:ptCount val="1"/>
                <c:pt idx="0">
                  <c:v>人口総数(人)</c:v>
                </c:pt>
              </c:strCache>
            </c:strRef>
          </c:tx>
          <c:spPr>
            <a:pattFill prst="pct30">
              <a:fgClr>
                <a:srgbClr val="5B9BD5"/>
              </a:fgClr>
              <a:bgClr>
                <a:sysClr val="window" lastClr="FFFFFF"/>
              </a:bgClr>
            </a:pattFill>
            <a:ln>
              <a:solidFill>
                <a:sysClr val="windowText" lastClr="000000"/>
              </a:solidFill>
            </a:ln>
            <a:effectLst/>
          </c:spPr>
          <c:invertIfNegative val="0"/>
          <c:dLbls>
            <c:dLbl>
              <c:idx val="2"/>
              <c:layout>
                <c:manualLayout>
                  <c:x val="-4.9059685358489892E-17"/>
                  <c:y val="6.2170849410453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45-4959-9530-FB9760E1B337}"/>
                </c:ext>
              </c:extLst>
            </c:dLbl>
            <c:dLbl>
              <c:idx val="5"/>
              <c:layout>
                <c:manualLayout>
                  <c:x val="0"/>
                  <c:y val="-2.4868339764181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45-4959-9530-FB9760E1B337}"/>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6"/>
                <c:pt idx="0">
                  <c:v>2015年</c:v>
                </c:pt>
                <c:pt idx="1">
                  <c:v>2020年</c:v>
                </c:pt>
                <c:pt idx="2">
                  <c:v>2025年</c:v>
                </c:pt>
                <c:pt idx="3">
                  <c:v>2030年</c:v>
                </c:pt>
                <c:pt idx="4">
                  <c:v>2035年</c:v>
                </c:pt>
                <c:pt idx="5">
                  <c:v>2040年</c:v>
                </c:pt>
              </c:strCache>
              <c:extLst/>
            </c:strRef>
          </c:cat>
          <c:val>
            <c:numRef>
              <c:f>高齢化率・後期高齢化率!$O$4:$U$4</c:f>
              <c:numCache>
                <c:formatCode>General</c:formatCode>
                <c:ptCount val="6"/>
                <c:pt idx="0">
                  <c:v>29983</c:v>
                </c:pt>
                <c:pt idx="1">
                  <c:v>30927</c:v>
                </c:pt>
                <c:pt idx="2">
                  <c:v>32782.128406989752</c:v>
                </c:pt>
                <c:pt idx="3">
                  <c:v>32453.97601123495</c:v>
                </c:pt>
                <c:pt idx="4">
                  <c:v>31460.312728416018</c:v>
                </c:pt>
                <c:pt idx="5">
                  <c:v>30198.38706159954</c:v>
                </c:pt>
              </c:numCache>
              <c:extLst/>
            </c:numRef>
          </c:val>
          <c:extLst>
            <c:ext xmlns:c16="http://schemas.microsoft.com/office/drawing/2014/chart" uri="{C3380CC4-5D6E-409C-BE32-E72D297353CC}">
              <c16:uniqueId val="{00000000-16F4-4738-BF4B-6D345744A721}"/>
            </c:ext>
          </c:extLst>
        </c:ser>
        <c:ser>
          <c:idx val="1"/>
          <c:order val="1"/>
          <c:tx>
            <c:strRef>
              <c:f>高齢化率・後期高齢化率!$N$5</c:f>
              <c:strCache>
                <c:ptCount val="1"/>
                <c:pt idx="0">
                  <c:v>65歳以上(人)</c:v>
                </c:pt>
              </c:strCache>
            </c:strRef>
          </c:tx>
          <c:spPr>
            <a:solidFill>
              <a:schemeClr val="accent2"/>
            </a:solidFill>
            <a:ln>
              <a:solidFill>
                <a:sysClr val="windowText" lastClr="000000"/>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6"/>
                <c:pt idx="0">
                  <c:v>2015年</c:v>
                </c:pt>
                <c:pt idx="1">
                  <c:v>2020年</c:v>
                </c:pt>
                <c:pt idx="2">
                  <c:v>2025年</c:v>
                </c:pt>
                <c:pt idx="3">
                  <c:v>2030年</c:v>
                </c:pt>
                <c:pt idx="4">
                  <c:v>2035年</c:v>
                </c:pt>
                <c:pt idx="5">
                  <c:v>2040年</c:v>
                </c:pt>
              </c:strCache>
              <c:extLst/>
            </c:strRef>
          </c:cat>
          <c:val>
            <c:numRef>
              <c:f>高齢化率・後期高齢化率!$O$5:$U$5</c:f>
              <c:numCache>
                <c:formatCode>General</c:formatCode>
                <c:ptCount val="6"/>
                <c:pt idx="0">
                  <c:v>7656</c:v>
                </c:pt>
                <c:pt idx="1">
                  <c:v>8491</c:v>
                </c:pt>
                <c:pt idx="2">
                  <c:v>8862.8714339773487</c:v>
                </c:pt>
                <c:pt idx="3">
                  <c:v>8995.2488767768828</c:v>
                </c:pt>
                <c:pt idx="4">
                  <c:v>9068.8850644620779</c:v>
                </c:pt>
                <c:pt idx="5">
                  <c:v>9316.8838331005718</c:v>
                </c:pt>
              </c:numCache>
              <c:extLst/>
            </c:numRef>
          </c:val>
          <c:extLst>
            <c:ext xmlns:c16="http://schemas.microsoft.com/office/drawing/2014/chart" uri="{C3380CC4-5D6E-409C-BE32-E72D297353CC}">
              <c16:uniqueId val="{00000001-16F4-4738-BF4B-6D345744A721}"/>
            </c:ext>
          </c:extLst>
        </c:ser>
        <c:ser>
          <c:idx val="2"/>
          <c:order val="2"/>
          <c:tx>
            <c:strRef>
              <c:f>高齢化率・後期高齢化率!$N$6</c:f>
              <c:strCache>
                <c:ptCount val="1"/>
                <c:pt idx="0">
                  <c:v>75歳以上(人)</c:v>
                </c:pt>
              </c:strCache>
            </c:strRef>
          </c:tx>
          <c:spPr>
            <a:pattFill prst="trellis">
              <a:fgClr>
                <a:srgbClr val="5B9BD5"/>
              </a:fgClr>
              <a:bgClr>
                <a:sysClr val="window" lastClr="FFFFFF"/>
              </a:bgClr>
            </a:pattFill>
            <a:ln>
              <a:solidFill>
                <a:sysClr val="windowText" lastClr="000000"/>
              </a:solidFill>
            </a:ln>
            <a:effectLst/>
          </c:spPr>
          <c:invertIfNegative val="0"/>
          <c:dLbls>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6"/>
                <c:pt idx="0">
                  <c:v>2015年</c:v>
                </c:pt>
                <c:pt idx="1">
                  <c:v>2020年</c:v>
                </c:pt>
                <c:pt idx="2">
                  <c:v>2025年</c:v>
                </c:pt>
                <c:pt idx="3">
                  <c:v>2030年</c:v>
                </c:pt>
                <c:pt idx="4">
                  <c:v>2035年</c:v>
                </c:pt>
                <c:pt idx="5">
                  <c:v>2040年</c:v>
                </c:pt>
              </c:strCache>
              <c:extLst/>
            </c:strRef>
          </c:cat>
          <c:val>
            <c:numRef>
              <c:f>高齢化率・後期高齢化率!$O$6:$U$6</c:f>
              <c:numCache>
                <c:formatCode>General</c:formatCode>
                <c:ptCount val="6"/>
                <c:pt idx="0">
                  <c:v>3202</c:v>
                </c:pt>
                <c:pt idx="1">
                  <c:v>4075</c:v>
                </c:pt>
                <c:pt idx="2">
                  <c:v>5123.186136767803</c:v>
                </c:pt>
                <c:pt idx="3">
                  <c:v>5530.3046597972861</c:v>
                </c:pt>
                <c:pt idx="4">
                  <c:v>5321.2319205316498</c:v>
                </c:pt>
                <c:pt idx="5">
                  <c:v>5101.5134189832124</c:v>
                </c:pt>
              </c:numCache>
              <c:extLst/>
            </c:numRef>
          </c:val>
          <c:extLst>
            <c:ext xmlns:c16="http://schemas.microsoft.com/office/drawing/2014/chart" uri="{C3380CC4-5D6E-409C-BE32-E72D297353CC}">
              <c16:uniqueId val="{00000002-16F4-4738-BF4B-6D345744A721}"/>
            </c:ext>
          </c:extLst>
        </c:ser>
        <c:dLbls>
          <c:showLegendKey val="0"/>
          <c:showVal val="1"/>
          <c:showCatName val="0"/>
          <c:showSerName val="0"/>
          <c:showPercent val="0"/>
          <c:showBubbleSize val="0"/>
        </c:dLbls>
        <c:gapWidth val="69"/>
        <c:overlap val="50"/>
        <c:axId val="2022394687"/>
        <c:axId val="2022386367"/>
      </c:barChart>
      <c:lineChart>
        <c:grouping val="standard"/>
        <c:varyColors val="0"/>
        <c:ser>
          <c:idx val="3"/>
          <c:order val="3"/>
          <c:tx>
            <c:strRef>
              <c:f>高齢化率・後期高齢化率!$N$7</c:f>
              <c:strCache>
                <c:ptCount val="1"/>
                <c:pt idx="0">
                  <c:v>高齢化率(％)</c:v>
                </c:pt>
              </c:strCache>
            </c:strRef>
          </c:tx>
          <c:spPr>
            <a:ln w="28575" cap="rnd">
              <a:solidFill>
                <a:schemeClr val="accent4"/>
              </a:solidFill>
              <a:round/>
            </a:ln>
            <a:effectLst/>
          </c:spPr>
          <c:marker>
            <c:symbol val="triangle"/>
            <c:size val="8"/>
            <c:spPr>
              <a:solidFill>
                <a:schemeClr val="accent4"/>
              </a:solidFill>
              <a:ln w="9525">
                <a:solidFill>
                  <a:schemeClr val="accent4"/>
                </a:solidFill>
              </a:ln>
              <a:effectLst/>
            </c:spPr>
          </c:marker>
          <c:dLbls>
            <c:dLbl>
              <c:idx val="0"/>
              <c:layout>
                <c:manualLayout>
                  <c:x val="8.0280412527536631E-3"/>
                  <c:y val="-5.5953764469408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DB-4F93-9A80-0F38B893470C}"/>
                </c:ext>
              </c:extLst>
            </c:dLbl>
            <c:dLbl>
              <c:idx val="1"/>
              <c:layout>
                <c:manualLayout>
                  <c:x val="4.0140206263768073E-3"/>
                  <c:y val="-9.6364816586203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DB-4F93-9A80-0F38B893470C}"/>
                </c:ext>
              </c:extLst>
            </c:dLbl>
            <c:dLbl>
              <c:idx val="2"/>
              <c:layout>
                <c:manualLayout>
                  <c:x val="4.0140206263768567E-3"/>
                  <c:y val="-8.3930646704112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DB-4F93-9A80-0F38B893470C}"/>
                </c:ext>
              </c:extLst>
            </c:dLbl>
            <c:dLbl>
              <c:idx val="3"/>
              <c:layout>
                <c:manualLayout>
                  <c:x val="2.6760137509179043E-3"/>
                  <c:y val="-9.01477316451581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DB-4F93-9A80-0F38B893470C}"/>
                </c:ext>
              </c:extLst>
            </c:dLbl>
            <c:dLbl>
              <c:idx val="4"/>
              <c:layout>
                <c:manualLayout>
                  <c:x val="8.0280412527536146E-3"/>
                  <c:y val="-6.8387934351499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DB-4F93-9A80-0F38B893470C}"/>
                </c:ext>
              </c:extLst>
            </c:dLbl>
            <c:dLbl>
              <c:idx val="5"/>
              <c:layout>
                <c:manualLayout>
                  <c:x val="9.3660481282126645E-3"/>
                  <c:y val="-4.6628137057840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DB-4F93-9A80-0F38B893470C}"/>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6"/>
                <c:pt idx="0">
                  <c:v>2015年</c:v>
                </c:pt>
                <c:pt idx="1">
                  <c:v>2020年</c:v>
                </c:pt>
                <c:pt idx="2">
                  <c:v>2025年</c:v>
                </c:pt>
                <c:pt idx="3">
                  <c:v>2030年</c:v>
                </c:pt>
                <c:pt idx="4">
                  <c:v>2035年</c:v>
                </c:pt>
                <c:pt idx="5">
                  <c:v>2040年</c:v>
                </c:pt>
              </c:strCache>
              <c:extLst/>
            </c:strRef>
          </c:cat>
          <c:val>
            <c:numRef>
              <c:f>高齢化率・後期高齢化率!$O$7:$U$7</c:f>
              <c:numCache>
                <c:formatCode>0.0%</c:formatCode>
                <c:ptCount val="6"/>
                <c:pt idx="0">
                  <c:v>0.25534469532735216</c:v>
                </c:pt>
                <c:pt idx="1">
                  <c:v>0.27454974617648009</c:v>
                </c:pt>
                <c:pt idx="2">
                  <c:v>0.27035680307101784</c:v>
                </c:pt>
                <c:pt idx="3">
                  <c:v>0.27716939439601784</c:v>
                </c:pt>
                <c:pt idx="4">
                  <c:v>0.2882643012086385</c:v>
                </c:pt>
                <c:pt idx="5">
                  <c:v>0.30852256493354174</c:v>
                </c:pt>
              </c:numCache>
              <c:extLst/>
            </c:numRef>
          </c:val>
          <c:smooth val="0"/>
          <c:extLst>
            <c:ext xmlns:c16="http://schemas.microsoft.com/office/drawing/2014/chart" uri="{C3380CC4-5D6E-409C-BE32-E72D297353CC}">
              <c16:uniqueId val="{00000003-16F4-4738-BF4B-6D345744A721}"/>
            </c:ext>
          </c:extLst>
        </c:ser>
        <c:ser>
          <c:idx val="4"/>
          <c:order val="4"/>
          <c:tx>
            <c:strRef>
              <c:f>高齢化率・後期高齢化率!$N$8</c:f>
              <c:strCache>
                <c:ptCount val="1"/>
                <c:pt idx="0">
                  <c:v>後期高齢化率(％)</c:v>
                </c:pt>
              </c:strCache>
            </c:strRef>
          </c:tx>
          <c:spPr>
            <a:ln w="28575" cap="rnd">
              <a:solidFill>
                <a:schemeClr val="accent5"/>
              </a:solidFill>
              <a:round/>
            </a:ln>
            <a:effectLst/>
          </c:spPr>
          <c:marker>
            <c:symbol val="square"/>
            <c:size val="8"/>
            <c:spPr>
              <a:solidFill>
                <a:schemeClr val="accent5"/>
              </a:solidFill>
              <a:ln w="9525">
                <a:solidFill>
                  <a:schemeClr val="accent5"/>
                </a:solidFill>
              </a:ln>
              <a:effectLst/>
            </c:spPr>
          </c:marker>
          <c:dLbls>
            <c:dLbl>
              <c:idx val="0"/>
              <c:layout>
                <c:manualLayout>
                  <c:x val="2.6760137509178553E-3"/>
                  <c:y val="-6.52793918809766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5DB-4F93-9A80-0F38B893470C}"/>
                </c:ext>
              </c:extLst>
            </c:dLbl>
            <c:dLbl>
              <c:idx val="1"/>
              <c:layout>
                <c:manualLayout>
                  <c:x val="5.3520275018358087E-3"/>
                  <c:y val="-8.0822104233590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5DB-4F93-9A80-0F38B893470C}"/>
                </c:ext>
              </c:extLst>
            </c:dLbl>
            <c:dLbl>
              <c:idx val="2"/>
              <c:layout>
                <c:manualLayout>
                  <c:x val="6.6900343772946626E-3"/>
                  <c:y val="-6.2170849410453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5DB-4F93-9A80-0F38B893470C}"/>
                </c:ext>
              </c:extLst>
            </c:dLbl>
            <c:dLbl>
              <c:idx val="3"/>
              <c:layout>
                <c:manualLayout>
                  <c:x val="9.3660481282126645E-3"/>
                  <c:y val="-9.0147731645158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5DB-4F93-9A80-0F38B893470C}"/>
                </c:ext>
              </c:extLst>
            </c:dLbl>
            <c:dLbl>
              <c:idx val="4"/>
              <c:layout>
                <c:manualLayout>
                  <c:x val="4.0140206263767587E-3"/>
                  <c:y val="-9.3256274115680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DB-4F93-9A80-0F38B893470C}"/>
                </c:ext>
              </c:extLst>
            </c:dLbl>
            <c:dLbl>
              <c:idx val="5"/>
              <c:layout>
                <c:manualLayout>
                  <c:x val="-2.6760137509179043E-3"/>
                  <c:y val="-4.6628137057840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DB-4F93-9A80-0F38B893470C}"/>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高齢化率・後期高齢化率!$O$3:$U$3</c:f>
              <c:strCache>
                <c:ptCount val="6"/>
                <c:pt idx="0">
                  <c:v>2015年</c:v>
                </c:pt>
                <c:pt idx="1">
                  <c:v>2020年</c:v>
                </c:pt>
                <c:pt idx="2">
                  <c:v>2025年</c:v>
                </c:pt>
                <c:pt idx="3">
                  <c:v>2030年</c:v>
                </c:pt>
                <c:pt idx="4">
                  <c:v>2035年</c:v>
                </c:pt>
                <c:pt idx="5">
                  <c:v>2040年</c:v>
                </c:pt>
              </c:strCache>
              <c:extLst/>
            </c:strRef>
          </c:cat>
          <c:val>
            <c:numRef>
              <c:f>高齢化率・後期高齢化率!$O$8:$U$8</c:f>
              <c:numCache>
                <c:formatCode>0.0%</c:formatCode>
                <c:ptCount val="6"/>
                <c:pt idx="0">
                  <c:v>0.10679384984824734</c:v>
                </c:pt>
                <c:pt idx="1">
                  <c:v>0.13176189090438775</c:v>
                </c:pt>
                <c:pt idx="2">
                  <c:v>0.15627985081272044</c:v>
                </c:pt>
                <c:pt idx="3">
                  <c:v>0.17040453403560782</c:v>
                </c:pt>
                <c:pt idx="4">
                  <c:v>0.16914110061357823</c:v>
                </c:pt>
                <c:pt idx="5">
                  <c:v>0.16893330788088112</c:v>
                </c:pt>
              </c:numCache>
              <c:extLst/>
            </c:numRef>
          </c:val>
          <c:smooth val="0"/>
          <c:extLst>
            <c:ext xmlns:c16="http://schemas.microsoft.com/office/drawing/2014/chart" uri="{C3380CC4-5D6E-409C-BE32-E72D297353CC}">
              <c16:uniqueId val="{00000004-16F4-4738-BF4B-6D345744A721}"/>
            </c:ext>
          </c:extLst>
        </c:ser>
        <c:dLbls>
          <c:showLegendKey val="0"/>
          <c:showVal val="1"/>
          <c:showCatName val="0"/>
          <c:showSerName val="0"/>
          <c:showPercent val="0"/>
          <c:showBubbleSize val="0"/>
        </c:dLbls>
        <c:marker val="1"/>
        <c:smooth val="0"/>
        <c:axId val="2022388031"/>
        <c:axId val="2022386783"/>
      </c:lineChart>
      <c:catAx>
        <c:axId val="202239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6367"/>
        <c:crosses val="autoZero"/>
        <c:auto val="1"/>
        <c:lblAlgn val="ctr"/>
        <c:lblOffset val="100"/>
        <c:noMultiLvlLbl val="0"/>
      </c:catAx>
      <c:valAx>
        <c:axId val="2022386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dirty="0"/>
                  <a:t>（</a:t>
                </a:r>
                <a:r>
                  <a:rPr lang="ja-JP" altLang="en-US" dirty="0"/>
                  <a:t>単位：</a:t>
                </a:r>
                <a:r>
                  <a:rPr lang="ja-JP" dirty="0"/>
                  <a:t>人）</a:t>
                </a:r>
              </a:p>
            </c:rich>
          </c:tx>
          <c:layout>
            <c:manualLayout>
              <c:xMode val="edge"/>
              <c:yMode val="edge"/>
              <c:x val="1.0704055003671617E-2"/>
              <c:y val="3.9640280444379596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94687"/>
        <c:crosses val="autoZero"/>
        <c:crossBetween val="between"/>
      </c:valAx>
      <c:valAx>
        <c:axId val="2022386783"/>
        <c:scaling>
          <c:orientation val="minMax"/>
        </c:scaling>
        <c:delete val="0"/>
        <c:axPos val="r"/>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dirty="0"/>
                  <a:t>（</a:t>
                </a:r>
                <a:r>
                  <a:rPr lang="ja-JP" altLang="en-US" dirty="0"/>
                  <a:t>単位：</a:t>
                </a:r>
                <a:r>
                  <a:rPr lang="ja-JP" dirty="0"/>
                  <a:t>％）</a:t>
                </a:r>
              </a:p>
            </c:rich>
          </c:tx>
          <c:layout>
            <c:manualLayout>
              <c:xMode val="edge"/>
              <c:yMode val="edge"/>
              <c:x val="0.92105759434792167"/>
              <c:y val="3.3423195503334203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2022388031"/>
        <c:crosses val="max"/>
        <c:crossBetween val="between"/>
      </c:valAx>
      <c:catAx>
        <c:axId val="2022388031"/>
        <c:scaling>
          <c:orientation val="minMax"/>
        </c:scaling>
        <c:delete val="1"/>
        <c:axPos val="b"/>
        <c:numFmt formatCode="General" sourceLinked="1"/>
        <c:majorTickMark val="none"/>
        <c:minorTickMark val="none"/>
        <c:tickLblPos val="nextTo"/>
        <c:crossAx val="20223867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児童・生徒数</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lineChart>
        <c:grouping val="standard"/>
        <c:varyColors val="0"/>
        <c:ser>
          <c:idx val="0"/>
          <c:order val="0"/>
          <c:tx>
            <c:strRef>
              <c:f>'児童生徒数（島本町専用）'!$C$30</c:f>
              <c:strCache>
                <c:ptCount val="1"/>
                <c:pt idx="0">
                  <c:v>0～5歳（未就学児童数）</c:v>
                </c:pt>
              </c:strCache>
            </c:strRef>
          </c:tx>
          <c:spPr>
            <a:ln w="28575" cap="rnd">
              <a:solidFill>
                <a:schemeClr val="accent1"/>
              </a:solidFill>
              <a:round/>
            </a:ln>
            <a:effectLst/>
          </c:spPr>
          <c:marker>
            <c:symbol val="square"/>
            <c:size val="8"/>
            <c:spPr>
              <a:solidFill>
                <a:schemeClr val="accent1"/>
              </a:solidFill>
              <a:ln w="9525">
                <a:solidFill>
                  <a:schemeClr val="accent1"/>
                </a:solidFill>
              </a:ln>
              <a:effectLst/>
            </c:spPr>
          </c:marker>
          <c:dLbls>
            <c:dLbl>
              <c:idx val="1"/>
              <c:layout>
                <c:manualLayout>
                  <c:x val="-3.1302946321100721E-2"/>
                  <c:y val="4.9873647205994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F8-48A9-9588-AD9DE93A4D01}"/>
                </c:ext>
              </c:extLst>
            </c:dLbl>
            <c:dLbl>
              <c:idx val="3"/>
              <c:layout>
                <c:manualLayout>
                  <c:x val="-2.9946666151209007E-2"/>
                  <c:y val="5.9749616949756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F8-48A9-9588-AD9DE93A4D01}"/>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'児童生徒数（島本町専用）'!$D$29:$I$29</c:f>
              <c:strCache>
                <c:ptCount val="6"/>
                <c:pt idx="0">
                  <c:v>2015年</c:v>
                </c:pt>
                <c:pt idx="1">
                  <c:v>2020年</c:v>
                </c:pt>
                <c:pt idx="2">
                  <c:v>2025年</c:v>
                </c:pt>
                <c:pt idx="3">
                  <c:v>2030年</c:v>
                </c:pt>
                <c:pt idx="4">
                  <c:v>2035年</c:v>
                </c:pt>
                <c:pt idx="5">
                  <c:v>2040年</c:v>
                </c:pt>
              </c:strCache>
            </c:strRef>
          </c:cat>
          <c:val>
            <c:numRef>
              <c:f>'児童生徒数（島本町専用）'!$D$30:$I$30</c:f>
              <c:numCache>
                <c:formatCode>General</c:formatCode>
                <c:ptCount val="6"/>
                <c:pt idx="0">
                  <c:v>1816</c:v>
                </c:pt>
                <c:pt idx="1">
                  <c:v>1753</c:v>
                </c:pt>
                <c:pt idx="2" formatCode="0">
                  <c:v>2037.4533765023641</c:v>
                </c:pt>
                <c:pt idx="3" formatCode="0">
                  <c:v>1989.8527911507877</c:v>
                </c:pt>
                <c:pt idx="4" formatCode="0">
                  <c:v>1629.2863871973007</c:v>
                </c:pt>
                <c:pt idx="5" formatCode="0">
                  <c:v>1421.2451680633681</c:v>
                </c:pt>
              </c:numCache>
            </c:numRef>
          </c:val>
          <c:smooth val="0"/>
          <c:extLst>
            <c:ext xmlns:c16="http://schemas.microsoft.com/office/drawing/2014/chart" uri="{C3380CC4-5D6E-409C-BE32-E72D297353CC}">
              <c16:uniqueId val="{00000000-88F8-48A9-9588-AD9DE93A4D01}"/>
            </c:ext>
          </c:extLst>
        </c:ser>
        <c:ser>
          <c:idx val="1"/>
          <c:order val="1"/>
          <c:tx>
            <c:strRef>
              <c:f>'児童生徒数（島本町専用）'!$C$31</c:f>
              <c:strCache>
                <c:ptCount val="1"/>
                <c:pt idx="0">
                  <c:v>6～11歳（小学校児童数）</c:v>
                </c:pt>
              </c:strCache>
            </c:strRef>
          </c:tx>
          <c:spPr>
            <a:ln w="28575" cap="rnd">
              <a:solidFill>
                <a:schemeClr val="accent2"/>
              </a:solidFill>
              <a:round/>
            </a:ln>
            <a:effectLst/>
          </c:spPr>
          <c:marker>
            <c:symbol val="diamond"/>
            <c:size val="8"/>
            <c:spPr>
              <a:solidFill>
                <a:schemeClr val="accent2"/>
              </a:solidFill>
              <a:ln w="9525">
                <a:solidFill>
                  <a:schemeClr val="accent2"/>
                </a:solidFill>
              </a:ln>
              <a:effectLst/>
            </c:spPr>
          </c:marker>
          <c:dLbls>
            <c:dLbl>
              <c:idx val="0"/>
              <c:layout>
                <c:manualLayout>
                  <c:x val="-3.1302946321100721E-2"/>
                  <c:y val="3.67056875476463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F8-48A9-9588-AD9DE93A4D01}"/>
                </c:ext>
              </c:extLst>
            </c:dLbl>
            <c:dLbl>
              <c:idx val="2"/>
              <c:layout>
                <c:manualLayout>
                  <c:x val="-3.1302946321100818E-2"/>
                  <c:y val="4.9873647205994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F8-48A9-9588-AD9DE93A4D01}"/>
                </c:ext>
              </c:extLst>
            </c:dLbl>
            <c:dLbl>
              <c:idx val="3"/>
              <c:layout>
                <c:manualLayout>
                  <c:x val="-3.2096423617344452E-2"/>
                  <c:y val="-7.19299796337285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F8-48A9-9588-AD9DE93A4D01}"/>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'児童生徒数（島本町専用）'!$D$29:$I$29</c:f>
              <c:strCache>
                <c:ptCount val="6"/>
                <c:pt idx="0">
                  <c:v>2015年</c:v>
                </c:pt>
                <c:pt idx="1">
                  <c:v>2020年</c:v>
                </c:pt>
                <c:pt idx="2">
                  <c:v>2025年</c:v>
                </c:pt>
                <c:pt idx="3">
                  <c:v>2030年</c:v>
                </c:pt>
                <c:pt idx="4">
                  <c:v>2035年</c:v>
                </c:pt>
                <c:pt idx="5">
                  <c:v>2040年</c:v>
                </c:pt>
              </c:strCache>
            </c:strRef>
          </c:cat>
          <c:val>
            <c:numRef>
              <c:f>'児童生徒数（島本町専用）'!$D$31:$I$31</c:f>
              <c:numCache>
                <c:formatCode>General</c:formatCode>
                <c:ptCount val="6"/>
                <c:pt idx="0">
                  <c:v>1720</c:v>
                </c:pt>
                <c:pt idx="1">
                  <c:v>1927</c:v>
                </c:pt>
                <c:pt idx="2" formatCode="0">
                  <c:v>1899.5650505117087</c:v>
                </c:pt>
                <c:pt idx="3" formatCode="0">
                  <c:v>2048.6630270085839</c:v>
                </c:pt>
                <c:pt idx="4" formatCode="0">
                  <c:v>2061.9508120660462</c:v>
                </c:pt>
                <c:pt idx="5" formatCode="0">
                  <c:v>1711.5881068074864</c:v>
                </c:pt>
              </c:numCache>
            </c:numRef>
          </c:val>
          <c:smooth val="0"/>
          <c:extLst>
            <c:ext xmlns:c16="http://schemas.microsoft.com/office/drawing/2014/chart" uri="{C3380CC4-5D6E-409C-BE32-E72D297353CC}">
              <c16:uniqueId val="{00000001-88F8-48A9-9588-AD9DE93A4D01}"/>
            </c:ext>
          </c:extLst>
        </c:ser>
        <c:ser>
          <c:idx val="2"/>
          <c:order val="2"/>
          <c:tx>
            <c:strRef>
              <c:f>'児童生徒数（島本町専用）'!$C$32</c:f>
              <c:strCache>
                <c:ptCount val="1"/>
                <c:pt idx="0">
                  <c:v>12～14歳（中学校生徒数）</c:v>
                </c:pt>
              </c:strCache>
            </c:strRef>
          </c:tx>
          <c:spPr>
            <a:ln w="28575" cap="rnd">
              <a:solidFill>
                <a:schemeClr val="accent3"/>
              </a:solidFill>
              <a:round/>
            </a:ln>
            <a:effectLst/>
          </c:spPr>
          <c:marker>
            <c:symbol val="triangle"/>
            <c:size val="8"/>
            <c:spPr>
              <a:solidFill>
                <a:schemeClr val="accent3"/>
              </a:solidFill>
              <a:ln w="9525">
                <a:solidFill>
                  <a:schemeClr val="accent3"/>
                </a:solidFill>
              </a:ln>
              <a:effectLst/>
            </c:spPr>
          </c:marker>
          <c:dLbls>
            <c:dLbl>
              <c:idx val="0"/>
              <c:layout>
                <c:manualLayout>
                  <c:x val="-3.2225216836627081E-2"/>
                  <c:y val="6.6333596778930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8F8-48A9-9588-AD9DE93A4D01}"/>
                </c:ext>
              </c:extLst>
            </c:dLbl>
            <c:dLbl>
              <c:idx val="1"/>
              <c:layout>
                <c:manualLayout>
                  <c:x val="-2.5443815987168522E-2"/>
                  <c:y val="3.999767746223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8F8-48A9-9588-AD9DE93A4D01}"/>
                </c:ext>
              </c:extLst>
            </c:dLbl>
            <c:dLbl>
              <c:idx val="2"/>
              <c:layout>
                <c:manualLayout>
                  <c:x val="-2.4650445484638954E-2"/>
                  <c:y val="5.6457627035169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F8-48A9-9588-AD9DE93A4D01}"/>
                </c:ext>
              </c:extLst>
            </c:dLbl>
            <c:dLbl>
              <c:idx val="3"/>
              <c:layout>
                <c:manualLayout>
                  <c:x val="-2.5443815987168522E-2"/>
                  <c:y val="4.9873647205994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F8-48A9-9588-AD9DE93A4D01}"/>
                </c:ext>
              </c:extLst>
            </c:dLbl>
            <c:dLbl>
              <c:idx val="4"/>
              <c:layout>
                <c:manualLayout>
                  <c:x val="-2.5877825641533968E-2"/>
                  <c:y val="4.9873647205994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F8-48A9-9588-AD9DE93A4D01}"/>
                </c:ext>
              </c:extLst>
            </c:dLbl>
            <c:dLbl>
              <c:idx val="5"/>
              <c:layout>
                <c:manualLayout>
                  <c:x val="-2.8590385981317395E-2"/>
                  <c:y val="4.6581657291407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F8-48A9-9588-AD9DE93A4D01}"/>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'児童生徒数（島本町専用）'!$D$29:$I$29</c:f>
              <c:strCache>
                <c:ptCount val="6"/>
                <c:pt idx="0">
                  <c:v>2015年</c:v>
                </c:pt>
                <c:pt idx="1">
                  <c:v>2020年</c:v>
                </c:pt>
                <c:pt idx="2">
                  <c:v>2025年</c:v>
                </c:pt>
                <c:pt idx="3">
                  <c:v>2030年</c:v>
                </c:pt>
                <c:pt idx="4">
                  <c:v>2035年</c:v>
                </c:pt>
                <c:pt idx="5">
                  <c:v>2040年</c:v>
                </c:pt>
              </c:strCache>
            </c:strRef>
          </c:cat>
          <c:val>
            <c:numRef>
              <c:f>'児童生徒数（島本町専用）'!$D$32:$I$32</c:f>
              <c:numCache>
                <c:formatCode>General</c:formatCode>
                <c:ptCount val="6"/>
                <c:pt idx="0">
                  <c:v>849</c:v>
                </c:pt>
                <c:pt idx="1">
                  <c:v>909</c:v>
                </c:pt>
                <c:pt idx="2" formatCode="0">
                  <c:v>990.50289631005103</c:v>
                </c:pt>
                <c:pt idx="3" formatCode="0">
                  <c:v>959.61281010665107</c:v>
                </c:pt>
                <c:pt idx="4" formatCode="0">
                  <c:v>1038.9755133029705</c:v>
                </c:pt>
                <c:pt idx="5" formatCode="0">
                  <c:v>1036.0297144833967</c:v>
                </c:pt>
              </c:numCache>
            </c:numRef>
          </c:val>
          <c:smooth val="0"/>
          <c:extLst>
            <c:ext xmlns:c16="http://schemas.microsoft.com/office/drawing/2014/chart" uri="{C3380CC4-5D6E-409C-BE32-E72D297353CC}">
              <c16:uniqueId val="{00000002-88F8-48A9-9588-AD9DE93A4D01}"/>
            </c:ext>
          </c:extLst>
        </c:ser>
        <c:dLbls>
          <c:dLblPos val="t"/>
          <c:showLegendKey val="0"/>
          <c:showVal val="1"/>
          <c:showCatName val="0"/>
          <c:showSerName val="0"/>
          <c:showPercent val="0"/>
          <c:showBubbleSize val="0"/>
        </c:dLbls>
        <c:marker val="1"/>
        <c:smooth val="0"/>
        <c:axId val="597375295"/>
        <c:axId val="597370303"/>
      </c:lineChart>
      <c:catAx>
        <c:axId val="597375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97370303"/>
        <c:crosses val="autoZero"/>
        <c:auto val="1"/>
        <c:lblAlgn val="ctr"/>
        <c:lblOffset val="100"/>
        <c:noMultiLvlLbl val="0"/>
      </c:catAx>
      <c:valAx>
        <c:axId val="597370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dirty="0"/>
                  <a:t>（</a:t>
                </a:r>
                <a:r>
                  <a:rPr lang="ja-JP" altLang="en-US" dirty="0"/>
                  <a:t>単位：</a:t>
                </a:r>
                <a:r>
                  <a:rPr lang="ja-JP" dirty="0"/>
                  <a:t>人）</a:t>
                </a:r>
              </a:p>
            </c:rich>
          </c:tx>
          <c:layout>
            <c:manualLayout>
              <c:xMode val="edge"/>
              <c:yMode val="edge"/>
              <c:x val="1.6275362038700548E-2"/>
              <c:y val="3.2224693086743375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97375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医療需要</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8312012231043834"/>
          <c:y val="0.10062017258659631"/>
          <c:w val="0.69849251166795301"/>
          <c:h val="0.73573996315692458"/>
        </c:manualLayout>
      </c:layout>
      <c:barChart>
        <c:barDir val="col"/>
        <c:grouping val="stacked"/>
        <c:varyColors val="0"/>
        <c:ser>
          <c:idx val="6"/>
          <c:order val="6"/>
          <c:tx>
            <c:strRef>
              <c:f>医療・介護需要!$I$124</c:f>
              <c:strCache>
                <c:ptCount val="1"/>
                <c:pt idx="0">
                  <c:v>0～14歳</c:v>
                </c:pt>
              </c:strCache>
            </c:strRef>
          </c:tx>
          <c:spPr>
            <a:pattFill prst="ltVert">
              <a:fgClr>
                <a:schemeClr val="bg1">
                  <a:lumMod val="85000"/>
                </a:schemeClr>
              </a:fgClr>
              <a:bgClr>
                <a:schemeClr val="bg1"/>
              </a:bgClr>
            </a:pattFill>
            <a:ln>
              <a:solidFill>
                <a:schemeClr val="tx1"/>
              </a:solidFill>
            </a:ln>
            <a:effectLst/>
          </c:spPr>
          <c:invertIfNegative val="0"/>
          <c:dLbls>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2"/>
                <c:pt idx="0">
                  <c:v>2015年</c:v>
                </c:pt>
                <c:pt idx="1">
                  <c:v>2040年</c:v>
                </c:pt>
              </c:strCache>
              <c:extLst/>
            </c:strRef>
          </c:cat>
          <c:val>
            <c:numRef>
              <c:f>医療・介護需要!$I$125:$I$131</c:f>
              <c:numCache>
                <c:formatCode>General</c:formatCode>
                <c:ptCount val="2"/>
                <c:pt idx="0">
                  <c:v>2631</c:v>
                </c:pt>
                <c:pt idx="1">
                  <c:v>2501.3177936125508</c:v>
                </c:pt>
              </c:numCache>
              <c:extLst/>
            </c:numRef>
          </c:val>
          <c:extLst>
            <c:ext xmlns:c16="http://schemas.microsoft.com/office/drawing/2014/chart" uri="{C3380CC4-5D6E-409C-BE32-E72D297353CC}">
              <c16:uniqueId val="{00000000-DB53-4F47-B683-AA55A7825A3F}"/>
            </c:ext>
          </c:extLst>
        </c:ser>
        <c:ser>
          <c:idx val="7"/>
          <c:order val="7"/>
          <c:tx>
            <c:strRef>
              <c:f>医療・介護需要!$J$124</c:f>
              <c:strCache>
                <c:ptCount val="1"/>
                <c:pt idx="0">
                  <c:v>15～39歳</c:v>
                </c:pt>
              </c:strCache>
            </c:strRef>
          </c:tx>
          <c:spPr>
            <a:pattFill prst="ltHorz">
              <a:fgClr>
                <a:schemeClr val="accent1">
                  <a:lumMod val="60000"/>
                  <a:lumOff val="40000"/>
                </a:schemeClr>
              </a:fgClr>
              <a:bgClr>
                <a:schemeClr val="bg1"/>
              </a:bgClr>
            </a:pattFill>
            <a:ln>
              <a:solidFill>
                <a:schemeClr val="tx1"/>
              </a:solidFill>
            </a:ln>
            <a:effectLst/>
          </c:spPr>
          <c:invertIfNegative val="0"/>
          <c:dLbls>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2"/>
                <c:pt idx="0">
                  <c:v>2015年</c:v>
                </c:pt>
                <c:pt idx="1">
                  <c:v>2040年</c:v>
                </c:pt>
              </c:strCache>
              <c:extLst/>
            </c:strRef>
          </c:cat>
          <c:val>
            <c:numRef>
              <c:f>医療・介護需要!$J$125:$J$131</c:f>
              <c:numCache>
                <c:formatCode>General</c:formatCode>
                <c:ptCount val="2"/>
                <c:pt idx="0">
                  <c:v>3112.4</c:v>
                </c:pt>
                <c:pt idx="1">
                  <c:v>2943.0391068785721</c:v>
                </c:pt>
              </c:numCache>
              <c:extLst/>
            </c:numRef>
          </c:val>
          <c:extLst>
            <c:ext xmlns:c16="http://schemas.microsoft.com/office/drawing/2014/chart" uri="{C3380CC4-5D6E-409C-BE32-E72D297353CC}">
              <c16:uniqueId val="{00000001-DB53-4F47-B683-AA55A7825A3F}"/>
            </c:ext>
          </c:extLst>
        </c:ser>
        <c:ser>
          <c:idx val="8"/>
          <c:order val="8"/>
          <c:tx>
            <c:strRef>
              <c:f>医療・介護需要!$K$124</c:f>
              <c:strCache>
                <c:ptCount val="1"/>
                <c:pt idx="0">
                  <c:v>40～64歳</c:v>
                </c:pt>
              </c:strCache>
            </c:strRef>
          </c:tx>
          <c:spPr>
            <a:pattFill prst="wdDnDiag">
              <a:fgClr>
                <a:srgbClr val="FFFF00"/>
              </a:fgClr>
              <a:bgClr>
                <a:schemeClr val="bg1"/>
              </a:bgClr>
            </a:pattFill>
            <a:ln>
              <a:solidFill>
                <a:schemeClr val="tx1"/>
              </a:solidFill>
            </a:ln>
            <a:effectLst/>
          </c:spPr>
          <c:invertIfNegative val="0"/>
          <c:dLbls>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2"/>
                <c:pt idx="0">
                  <c:v>2015年</c:v>
                </c:pt>
                <c:pt idx="1">
                  <c:v>2040年</c:v>
                </c:pt>
              </c:strCache>
              <c:extLst/>
            </c:strRef>
          </c:cat>
          <c:val>
            <c:numRef>
              <c:f>医療・介護需要!$K$125:$K$131</c:f>
              <c:numCache>
                <c:formatCode>General</c:formatCode>
                <c:ptCount val="2"/>
                <c:pt idx="0">
                  <c:v>10045</c:v>
                </c:pt>
                <c:pt idx="1">
                  <c:v>9355.0424719482871</c:v>
                </c:pt>
              </c:numCache>
              <c:extLst/>
            </c:numRef>
          </c:val>
          <c:extLst>
            <c:ext xmlns:c16="http://schemas.microsoft.com/office/drawing/2014/chart" uri="{C3380CC4-5D6E-409C-BE32-E72D297353CC}">
              <c16:uniqueId val="{00000002-DB53-4F47-B683-AA55A7825A3F}"/>
            </c:ext>
          </c:extLst>
        </c:ser>
        <c:ser>
          <c:idx val="9"/>
          <c:order val="9"/>
          <c:tx>
            <c:strRef>
              <c:f>医療・介護需要!$L$124</c:f>
              <c:strCache>
                <c:ptCount val="1"/>
                <c:pt idx="0">
                  <c:v>65～74歳</c:v>
                </c:pt>
              </c:strCache>
            </c:strRef>
          </c:tx>
          <c:spPr>
            <a:pattFill prst="trellis">
              <a:fgClr>
                <a:schemeClr val="accent2">
                  <a:lumMod val="40000"/>
                  <a:lumOff val="60000"/>
                </a:schemeClr>
              </a:fgClr>
              <a:bgClr>
                <a:schemeClr val="bg1"/>
              </a:bgClr>
            </a:pattFill>
            <a:ln>
              <a:solidFill>
                <a:schemeClr val="tx1"/>
              </a:solidFill>
            </a:ln>
            <a:effectLst/>
          </c:spPr>
          <c:invertIfNegative val="0"/>
          <c:dLbls>
            <c:dLbl>
              <c:idx val="0"/>
              <c:layout>
                <c:manualLayout>
                  <c:x val="-4.5736891446710205E-17"/>
                  <c:y val="-2.7773930412089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57-42B6-8859-03FB1287186E}"/>
                </c:ext>
              </c:extLst>
            </c:dLbl>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2"/>
                <c:pt idx="0">
                  <c:v>2015年</c:v>
                </c:pt>
                <c:pt idx="1">
                  <c:v>2040年</c:v>
                </c:pt>
              </c:strCache>
              <c:extLst/>
            </c:strRef>
          </c:cat>
          <c:val>
            <c:numRef>
              <c:f>医療・介護需要!$L$125:$L$131</c:f>
              <c:numCache>
                <c:formatCode>General</c:formatCode>
                <c:ptCount val="2"/>
                <c:pt idx="0">
                  <c:v>10244.199999999999</c:v>
                </c:pt>
                <c:pt idx="1">
                  <c:v>9695.3519524699241</c:v>
                </c:pt>
              </c:numCache>
              <c:extLst/>
            </c:numRef>
          </c:val>
          <c:extLst>
            <c:ext xmlns:c16="http://schemas.microsoft.com/office/drawing/2014/chart" uri="{C3380CC4-5D6E-409C-BE32-E72D297353CC}">
              <c16:uniqueId val="{00000003-DB53-4F47-B683-AA55A7825A3F}"/>
            </c:ext>
          </c:extLst>
        </c:ser>
        <c:ser>
          <c:idx val="10"/>
          <c:order val="10"/>
          <c:tx>
            <c:strRef>
              <c:f>医療・介護需要!$M$124</c:f>
              <c:strCache>
                <c:ptCount val="1"/>
                <c:pt idx="0">
                  <c:v>75歳以上</c:v>
                </c:pt>
              </c:strCache>
            </c:strRef>
          </c:tx>
          <c:spPr>
            <a:solidFill>
              <a:schemeClr val="accent6">
                <a:lumMod val="60000"/>
                <a:lumOff val="40000"/>
              </a:schemeClr>
            </a:solidFill>
            <a:ln>
              <a:solidFill>
                <a:schemeClr val="tx1"/>
              </a:solidFill>
            </a:ln>
            <a:effectLst/>
          </c:spPr>
          <c:invertIfNegative val="0"/>
          <c:dLbls>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2"/>
                <c:pt idx="0">
                  <c:v>2015年</c:v>
                </c:pt>
                <c:pt idx="1">
                  <c:v>2040年</c:v>
                </c:pt>
              </c:strCache>
              <c:extLst/>
            </c:strRef>
          </c:cat>
          <c:val>
            <c:numRef>
              <c:f>医療・介護需要!$M$125:$M$131</c:f>
              <c:numCache>
                <c:formatCode>General</c:formatCode>
                <c:ptCount val="2"/>
                <c:pt idx="0">
                  <c:v>12487.8</c:v>
                </c:pt>
                <c:pt idx="1">
                  <c:v>19895.902334034527</c:v>
                </c:pt>
              </c:numCache>
              <c:extLst/>
            </c:numRef>
          </c:val>
          <c:extLst>
            <c:ext xmlns:c16="http://schemas.microsoft.com/office/drawing/2014/chart" uri="{C3380CC4-5D6E-409C-BE32-E72D297353CC}">
              <c16:uniqueId val="{00000004-DB53-4F47-B683-AA55A7825A3F}"/>
            </c:ext>
          </c:extLst>
        </c:ser>
        <c:dLbls>
          <c:showLegendKey val="0"/>
          <c:showVal val="1"/>
          <c:showCatName val="0"/>
          <c:showSerName val="0"/>
          <c:showPercent val="0"/>
          <c:showBubbleSize val="0"/>
        </c:dLbls>
        <c:gapWidth val="60"/>
        <c:overlap val="100"/>
        <c:axId val="874045440"/>
        <c:axId val="874051264"/>
        <c:extLst>
          <c:ext xmlns:c15="http://schemas.microsoft.com/office/drawing/2012/chart" uri="{02D57815-91ED-43cb-92C2-25804820EDAC}">
            <c15:filteredBarSeries>
              <c15:ser>
                <c:idx val="0"/>
                <c:order val="0"/>
                <c:tx>
                  <c:strRef>
                    <c:extLst>
                      <c:ext uri="{02D57815-91ED-43cb-92C2-25804820EDAC}">
                        <c15:formulaRef>
                          <c15:sqref>医療・介護需要!$C$124</c15:sqref>
                        </c15:formulaRef>
                      </c:ext>
                    </c:extLst>
                    <c:strCache>
                      <c:ptCount val="1"/>
                      <c:pt idx="0">
                        <c:v>人口総数(人)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医療・介護需要!$B$125:$B$131</c15:sqref>
                        </c15:formulaRef>
                      </c:ext>
                    </c:extLst>
                    <c:strCache>
                      <c:ptCount val="2"/>
                      <c:pt idx="0">
                        <c:v>2015年</c:v>
                      </c:pt>
                      <c:pt idx="1">
                        <c:v>2040年</c:v>
                      </c:pt>
                    </c:strCache>
                  </c:strRef>
                </c:cat>
                <c:val>
                  <c:numRef>
                    <c:extLst>
                      <c:ext uri="{02D57815-91ED-43cb-92C2-25804820EDAC}">
                        <c15:formulaRef>
                          <c15:sqref>医療・介護需要!$C$125:$C$131</c15:sqref>
                        </c15:formulaRef>
                      </c:ext>
                    </c:extLst>
                    <c:numCache>
                      <c:formatCode>General</c:formatCode>
                      <c:ptCount val="2"/>
                      <c:pt idx="0">
                        <c:v>29983</c:v>
                      </c:pt>
                      <c:pt idx="1">
                        <c:v>30198.38706159954</c:v>
                      </c:pt>
                    </c:numCache>
                  </c:numRef>
                </c:val>
                <c:extLst>
                  <c:ext xmlns:c16="http://schemas.microsoft.com/office/drawing/2014/chart" uri="{C3380CC4-5D6E-409C-BE32-E72D297353CC}">
                    <c16:uniqueId val="{00000006-DB53-4F47-B683-AA55A7825A3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医療・介護需要!$D$124</c15:sqref>
                        </c15:formulaRef>
                      </c:ext>
                    </c:extLst>
                    <c:strCache>
                      <c:ptCount val="1"/>
                      <c:pt idx="0">
                        <c:v>0～14歳(人)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医療・介護需要!$D$125:$D$131</c15:sqref>
                        </c15:formulaRef>
                      </c:ext>
                    </c:extLst>
                    <c:numCache>
                      <c:formatCode>General</c:formatCode>
                      <c:ptCount val="2"/>
                      <c:pt idx="0">
                        <c:v>4385</c:v>
                      </c:pt>
                      <c:pt idx="1">
                        <c:v>4168.8629893542511</c:v>
                      </c:pt>
                    </c:numCache>
                  </c:numRef>
                </c:val>
                <c:extLst xmlns:c15="http://schemas.microsoft.com/office/drawing/2012/chart">
                  <c:ext xmlns:c16="http://schemas.microsoft.com/office/drawing/2014/chart" uri="{C3380CC4-5D6E-409C-BE32-E72D297353CC}">
                    <c16:uniqueId val="{00000007-DB53-4F47-B683-AA55A7825A3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医療・介護需要!$E$124</c15:sqref>
                        </c15:formulaRef>
                      </c:ext>
                    </c:extLst>
                    <c:strCache>
                      <c:ptCount val="1"/>
                      <c:pt idx="0">
                        <c:v>15～39歳(人)</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医療・介護需要!$E$125:$E$131</c15:sqref>
                        </c15:formulaRef>
                      </c:ext>
                    </c:extLst>
                    <c:numCache>
                      <c:formatCode>General</c:formatCode>
                      <c:ptCount val="2"/>
                      <c:pt idx="0">
                        <c:v>7781</c:v>
                      </c:pt>
                      <c:pt idx="1">
                        <c:v>7357.5977671964301</c:v>
                      </c:pt>
                    </c:numCache>
                  </c:numRef>
                </c:val>
                <c:extLst xmlns:c15="http://schemas.microsoft.com/office/drawing/2012/chart">
                  <c:ext xmlns:c16="http://schemas.microsoft.com/office/drawing/2014/chart" uri="{C3380CC4-5D6E-409C-BE32-E72D297353CC}">
                    <c16:uniqueId val="{00000008-DB53-4F47-B683-AA55A7825A3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医療・介護需要!$F$124</c15:sqref>
                        </c15:formulaRef>
                      </c:ext>
                    </c:extLst>
                    <c:strCache>
                      <c:ptCount val="1"/>
                      <c:pt idx="0">
                        <c:v>40～64歳(人)</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医療・介護需要!$F$125:$F$131</c15:sqref>
                        </c15:formulaRef>
                      </c:ext>
                    </c:extLst>
                    <c:numCache>
                      <c:formatCode>General</c:formatCode>
                      <c:ptCount val="2"/>
                      <c:pt idx="0">
                        <c:v>10045</c:v>
                      </c:pt>
                      <c:pt idx="1">
                        <c:v>9355.0424719482871</c:v>
                      </c:pt>
                    </c:numCache>
                  </c:numRef>
                </c:val>
                <c:extLst xmlns:c15="http://schemas.microsoft.com/office/drawing/2012/chart">
                  <c:ext xmlns:c16="http://schemas.microsoft.com/office/drawing/2014/chart" uri="{C3380CC4-5D6E-409C-BE32-E72D297353CC}">
                    <c16:uniqueId val="{00000009-DB53-4F47-B683-AA55A7825A3F}"/>
                  </c:ext>
                </c:extLst>
              </c15:ser>
            </c15:filteredBarSeries>
          </c:ext>
        </c:extLst>
      </c:barChart>
      <c:lineChart>
        <c:grouping val="standard"/>
        <c:varyColors val="0"/>
        <c:dLbls>
          <c:showLegendKey val="0"/>
          <c:showVal val="1"/>
          <c:showCatName val="0"/>
          <c:showSerName val="0"/>
          <c:showPercent val="0"/>
          <c:showBubbleSize val="0"/>
        </c:dLbls>
        <c:marker val="1"/>
        <c:smooth val="0"/>
        <c:axId val="874045440"/>
        <c:axId val="874051264"/>
        <c:extLst>
          <c:ext xmlns:c15="http://schemas.microsoft.com/office/drawing/2012/chart" uri="{02D57815-91ED-43cb-92C2-25804820EDAC}">
            <c15:filteredLineSeries>
              <c15:ser>
                <c:idx val="14"/>
                <c:order val="14"/>
                <c:tx>
                  <c:strRef>
                    <c:extLst>
                      <c:ext uri="{02D57815-91ED-43cb-92C2-25804820EDAC}">
                        <c15:formulaRef>
                          <c15:sqref>医療・介護需要!$Q$124</c15:sqref>
                        </c15:formulaRef>
                      </c:ext>
                    </c:extLst>
                    <c:strCache>
                      <c:ptCount val="1"/>
                      <c:pt idx="0">
                        <c:v>医療需要 </c:v>
                      </c:pt>
                    </c:strCache>
                  </c:strRef>
                </c:tx>
                <c:spPr>
                  <a:ln w="28575" cap="rnd">
                    <a:solidFill>
                      <a:schemeClr val="accent1">
                        <a:alpha val="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医療・介護需要!$B$125:$B$131</c15:sqref>
                        </c15:formulaRef>
                      </c:ext>
                    </c:extLst>
                    <c:strCache>
                      <c:ptCount val="2"/>
                      <c:pt idx="0">
                        <c:v>2015年</c:v>
                      </c:pt>
                      <c:pt idx="1">
                        <c:v>2040年</c:v>
                      </c:pt>
                    </c:strCache>
                  </c:strRef>
                </c:cat>
                <c:val>
                  <c:numRef>
                    <c:extLst>
                      <c:ext uri="{02D57815-91ED-43cb-92C2-25804820EDAC}">
                        <c15:formulaRef>
                          <c15:sqref>医療・介護需要!$Q$125:$Q$131</c15:sqref>
                        </c15:formulaRef>
                      </c:ext>
                    </c:extLst>
                    <c:numCache>
                      <c:formatCode>General</c:formatCode>
                      <c:ptCount val="2"/>
                      <c:pt idx="0">
                        <c:v>38520.399999999994</c:v>
                      </c:pt>
                      <c:pt idx="1">
                        <c:v>44390.653658943862</c:v>
                      </c:pt>
                    </c:numCache>
                  </c:numRef>
                </c:val>
                <c:smooth val="0"/>
                <c:extLst>
                  <c:ext xmlns:c16="http://schemas.microsoft.com/office/drawing/2014/chart" uri="{C3380CC4-5D6E-409C-BE32-E72D297353CC}">
                    <c16:uniqueId val="{0000000F-DB53-4F47-B683-AA55A7825A3F}"/>
                  </c:ext>
                </c:extLst>
              </c15:ser>
            </c15:filteredLineSeries>
          </c:ext>
        </c:extLst>
      </c:lineChart>
      <c:lineChart>
        <c:grouping val="standard"/>
        <c:varyColors val="0"/>
        <c:ser>
          <c:idx val="15"/>
          <c:order val="15"/>
          <c:tx>
            <c:strRef>
              <c:f>医療・介護需要!$R$124</c:f>
              <c:strCache>
                <c:ptCount val="1"/>
                <c:pt idx="0">
                  <c:v>医療指数</c:v>
                </c:pt>
              </c:strCache>
            </c:strRef>
          </c:tx>
          <c:spPr>
            <a:ln w="28575" cap="rnd">
              <a:solidFill>
                <a:schemeClr val="accent5">
                  <a:lumMod val="75000"/>
                </a:schemeClr>
              </a:solidFill>
              <a:round/>
            </a:ln>
            <a:effectLst/>
          </c:spPr>
          <c:marker>
            <c:symbol val="square"/>
            <c:size val="10"/>
            <c:spPr>
              <a:solidFill>
                <a:schemeClr val="accent5">
                  <a:lumMod val="75000"/>
                </a:schemeClr>
              </a:solidFill>
              <a:ln w="9525">
                <a:solidFill>
                  <a:schemeClr val="accent5">
                    <a:lumMod val="75000"/>
                  </a:schemeClr>
                </a:solidFill>
              </a:ln>
              <a:effectLst/>
            </c:spPr>
          </c:marker>
          <c:dLbls>
            <c:dLbl>
              <c:idx val="0"/>
              <c:layout>
                <c:manualLayout>
                  <c:x val="9.9790734116035715E-2"/>
                  <c:y val="-1.85159536080595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1A-44DA-B197-DEFB8AB022AC}"/>
                </c:ext>
              </c:extLst>
            </c:dLbl>
            <c:dLbl>
              <c:idx val="1"/>
              <c:layout>
                <c:manualLayout>
                  <c:x val="9.147378289342041E-17"/>
                  <c:y val="-8.6407783504277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1A-44DA-B197-DEFB8AB022AC}"/>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2"/>
                <c:pt idx="0">
                  <c:v>2015年</c:v>
                </c:pt>
                <c:pt idx="1">
                  <c:v>2040年</c:v>
                </c:pt>
              </c:strCache>
              <c:extLst/>
            </c:strRef>
          </c:cat>
          <c:val>
            <c:numRef>
              <c:f>医療・介護需要!$R$125:$R$131</c:f>
              <c:numCache>
                <c:formatCode>0</c:formatCode>
                <c:ptCount val="2"/>
                <c:pt idx="0" formatCode="General">
                  <c:v>100</c:v>
                </c:pt>
                <c:pt idx="1">
                  <c:v>115.23933723155488</c:v>
                </c:pt>
              </c:numCache>
              <c:extLst/>
            </c:numRef>
          </c:val>
          <c:smooth val="0"/>
          <c:extLst>
            <c:ext xmlns:c16="http://schemas.microsoft.com/office/drawing/2014/chart" uri="{C3380CC4-5D6E-409C-BE32-E72D297353CC}">
              <c16:uniqueId val="{00000005-DB53-4F47-B683-AA55A7825A3F}"/>
            </c:ext>
          </c:extLst>
        </c:ser>
        <c:dLbls>
          <c:showLegendKey val="0"/>
          <c:showVal val="1"/>
          <c:showCatName val="0"/>
          <c:showSerName val="0"/>
          <c:showPercent val="0"/>
          <c:showBubbleSize val="0"/>
        </c:dLbls>
        <c:marker val="1"/>
        <c:smooth val="0"/>
        <c:axId val="874052096"/>
        <c:axId val="874058336"/>
        <c:extLst>
          <c:ext xmlns:c15="http://schemas.microsoft.com/office/drawing/2012/chart" uri="{02D57815-91ED-43cb-92C2-25804820EDAC}">
            <c15:filteredLineSeries>
              <c15:ser>
                <c:idx val="4"/>
                <c:order val="4"/>
                <c:tx>
                  <c:strRef>
                    <c:extLst>
                      <c:ext uri="{02D57815-91ED-43cb-92C2-25804820EDAC}">
                        <c15:formulaRef>
                          <c15:sqref>医療・介護需要!$G$124</c15:sqref>
                        </c15:formulaRef>
                      </c:ext>
                    </c:extLst>
                    <c:strCache>
                      <c:ptCount val="1"/>
                      <c:pt idx="0">
                        <c:v>65～74歳(人)</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医療・介護需要!$B$125:$B$131</c15:sqref>
                        </c15:formulaRef>
                      </c:ext>
                    </c:extLst>
                    <c:strCache>
                      <c:ptCount val="2"/>
                      <c:pt idx="0">
                        <c:v>2015年</c:v>
                      </c:pt>
                      <c:pt idx="1">
                        <c:v>2040年</c:v>
                      </c:pt>
                    </c:strCache>
                  </c:strRef>
                </c:cat>
                <c:val>
                  <c:numRef>
                    <c:extLst>
                      <c:ext uri="{02D57815-91ED-43cb-92C2-25804820EDAC}">
                        <c15:formulaRef>
                          <c15:sqref>医療・介護需要!$G$125:$G$131</c15:sqref>
                        </c15:formulaRef>
                      </c:ext>
                    </c:extLst>
                    <c:numCache>
                      <c:formatCode>General</c:formatCode>
                      <c:ptCount val="2"/>
                      <c:pt idx="0">
                        <c:v>4454</c:v>
                      </c:pt>
                      <c:pt idx="1">
                        <c:v>4215.3704141173585</c:v>
                      </c:pt>
                    </c:numCache>
                  </c:numRef>
                </c:val>
                <c:smooth val="0"/>
                <c:extLst>
                  <c:ext xmlns:c16="http://schemas.microsoft.com/office/drawing/2014/chart" uri="{C3380CC4-5D6E-409C-BE32-E72D297353CC}">
                    <c16:uniqueId val="{0000000A-DB53-4F47-B683-AA55A7825A3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医療・介護需要!$H$124</c15:sqref>
                        </c15:formulaRef>
                      </c:ext>
                    </c:extLst>
                    <c:strCache>
                      <c:ptCount val="1"/>
                      <c:pt idx="0">
                        <c:v>75歳以上(人)</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医療・介護需要!$H$125:$H$131</c15:sqref>
                        </c15:formulaRef>
                      </c:ext>
                    </c:extLst>
                    <c:numCache>
                      <c:formatCode>General</c:formatCode>
                      <c:ptCount val="2"/>
                      <c:pt idx="0">
                        <c:v>3202</c:v>
                      </c:pt>
                      <c:pt idx="1">
                        <c:v>5101.5134189832124</c:v>
                      </c:pt>
                    </c:numCache>
                  </c:numRef>
                </c:val>
                <c:smooth val="0"/>
                <c:extLst xmlns:c15="http://schemas.microsoft.com/office/drawing/2012/chart">
                  <c:ext xmlns:c16="http://schemas.microsoft.com/office/drawing/2014/chart" uri="{C3380CC4-5D6E-409C-BE32-E72D297353CC}">
                    <c16:uniqueId val="{0000000B-DB53-4F47-B683-AA55A7825A3F}"/>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医療・介護需要!$N$124</c15:sqref>
                        </c15:formulaRef>
                      </c:ext>
                    </c:extLst>
                    <c:strCache>
                      <c:ptCount val="1"/>
                      <c:pt idx="0">
                        <c:v>40～64歳</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医療・介護需要!$N$125:$N$131</c15:sqref>
                        </c15:formulaRef>
                      </c:ext>
                    </c:extLst>
                    <c:numCache>
                      <c:formatCode>General</c:formatCode>
                      <c:ptCount val="2"/>
                      <c:pt idx="0">
                        <c:v>10045</c:v>
                      </c:pt>
                      <c:pt idx="1">
                        <c:v>9355.0424719482871</c:v>
                      </c:pt>
                    </c:numCache>
                  </c:numRef>
                </c:val>
                <c:smooth val="0"/>
                <c:extLst xmlns:c15="http://schemas.microsoft.com/office/drawing/2012/chart">
                  <c:ext xmlns:c16="http://schemas.microsoft.com/office/drawing/2014/chart" uri="{C3380CC4-5D6E-409C-BE32-E72D297353CC}">
                    <c16:uniqueId val="{0000000C-DB53-4F47-B683-AA55A7825A3F}"/>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医療・介護需要!$O$124</c15:sqref>
                        </c15:formulaRef>
                      </c:ext>
                    </c:extLst>
                    <c:strCache>
                      <c:ptCount val="1"/>
                      <c:pt idx="0">
                        <c:v>65～74歳</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医療・介護需要!$O$125:$O$131</c15:sqref>
                        </c15:formulaRef>
                      </c:ext>
                    </c:extLst>
                    <c:numCache>
                      <c:formatCode>General</c:formatCode>
                      <c:ptCount val="2"/>
                      <c:pt idx="0">
                        <c:v>43203.799999999996</c:v>
                      </c:pt>
                      <c:pt idx="1">
                        <c:v>40889.093016938372</c:v>
                      </c:pt>
                    </c:numCache>
                  </c:numRef>
                </c:val>
                <c:smooth val="0"/>
                <c:extLst xmlns:c15="http://schemas.microsoft.com/office/drawing/2012/chart">
                  <c:ext xmlns:c16="http://schemas.microsoft.com/office/drawing/2014/chart" uri="{C3380CC4-5D6E-409C-BE32-E72D297353CC}">
                    <c16:uniqueId val="{0000000D-DB53-4F47-B683-AA55A7825A3F}"/>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医療・介護需要!$P$124</c15:sqref>
                        </c15:formulaRef>
                      </c:ext>
                    </c:extLst>
                    <c:strCache>
                      <c:ptCount val="1"/>
                      <c:pt idx="0">
                        <c:v>75歳以上</c:v>
                      </c:pt>
                    </c:strCache>
                  </c:strRef>
                </c:tx>
                <c:spPr>
                  <a:ln w="28575" cap="rnd">
                    <a:solidFill>
                      <a:schemeClr val="accent2">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医療・介護需要!$P$125:$P$131</c15:sqref>
                        </c15:formulaRef>
                      </c:ext>
                    </c:extLst>
                    <c:numCache>
                      <c:formatCode>General</c:formatCode>
                      <c:ptCount val="2"/>
                      <c:pt idx="0">
                        <c:v>279534.59999999998</c:v>
                      </c:pt>
                      <c:pt idx="1">
                        <c:v>445362.12147723441</c:v>
                      </c:pt>
                    </c:numCache>
                  </c:numRef>
                </c:val>
                <c:smooth val="0"/>
                <c:extLst xmlns:c15="http://schemas.microsoft.com/office/drawing/2012/chart">
                  <c:ext xmlns:c16="http://schemas.microsoft.com/office/drawing/2014/chart" uri="{C3380CC4-5D6E-409C-BE32-E72D297353CC}">
                    <c16:uniqueId val="{0000000E-DB53-4F47-B683-AA55A7825A3F}"/>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医療・介護需要!$S$124</c15:sqref>
                        </c15:formulaRef>
                      </c:ext>
                    </c:extLst>
                    <c:strCache>
                      <c:ptCount val="1"/>
                      <c:pt idx="0">
                        <c:v>介護需要</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医療・介護需要!$S$125:$S$131</c15:sqref>
                        </c15:formulaRef>
                      </c:ext>
                    </c:extLst>
                    <c:numCache>
                      <c:formatCode>General</c:formatCode>
                      <c:ptCount val="2"/>
                      <c:pt idx="0">
                        <c:v>332783.39999999997</c:v>
                      </c:pt>
                      <c:pt idx="1">
                        <c:v>495606.25696612109</c:v>
                      </c:pt>
                    </c:numCache>
                  </c:numRef>
                </c:val>
                <c:smooth val="0"/>
                <c:extLst xmlns:c15="http://schemas.microsoft.com/office/drawing/2012/chart">
                  <c:ext xmlns:c16="http://schemas.microsoft.com/office/drawing/2014/chart" uri="{C3380CC4-5D6E-409C-BE32-E72D297353CC}">
                    <c16:uniqueId val="{00000010-DB53-4F47-B683-AA55A7825A3F}"/>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医療・介護需要!$T$124</c15:sqref>
                        </c15:formulaRef>
                      </c:ext>
                    </c:extLst>
                    <c:strCache>
                      <c:ptCount val="1"/>
                      <c:pt idx="0">
                        <c:v>介護指数</c:v>
                      </c:pt>
                    </c:strCache>
                  </c:strRef>
                </c:tx>
                <c:spPr>
                  <a:ln w="28575" cap="rnd">
                    <a:solidFill>
                      <a:schemeClr val="accent6">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医療・介護需要!$T$125:$T$131</c15:sqref>
                        </c15:formulaRef>
                      </c:ext>
                    </c:extLst>
                    <c:numCache>
                      <c:formatCode>0</c:formatCode>
                      <c:ptCount val="2"/>
                      <c:pt idx="0" formatCode="General">
                        <c:v>100</c:v>
                      </c:pt>
                      <c:pt idx="1">
                        <c:v>148.9275778077035</c:v>
                      </c:pt>
                    </c:numCache>
                  </c:numRef>
                </c:val>
                <c:smooth val="0"/>
                <c:extLst xmlns:c15="http://schemas.microsoft.com/office/drawing/2012/chart">
                  <c:ext xmlns:c16="http://schemas.microsoft.com/office/drawing/2014/chart" uri="{C3380CC4-5D6E-409C-BE32-E72D297353CC}">
                    <c16:uniqueId val="{00000011-DB53-4F47-B683-AA55A7825A3F}"/>
                  </c:ext>
                </c:extLst>
              </c15:ser>
            </c15:filteredLineSeries>
          </c:ext>
        </c:extLst>
      </c:lineChart>
      <c:catAx>
        <c:axId val="87404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74051264"/>
        <c:crosses val="autoZero"/>
        <c:auto val="1"/>
        <c:lblAlgn val="ctr"/>
        <c:lblOffset val="100"/>
        <c:noMultiLvlLbl val="0"/>
      </c:catAx>
      <c:valAx>
        <c:axId val="87405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医療需要</a:t>
                </a:r>
                <a:endParaRPr lang="ja-JP"/>
              </a:p>
            </c:rich>
          </c:tx>
          <c:overlay val="0"/>
          <c:spPr>
            <a:noFill/>
            <a:ln>
              <a:noFill/>
            </a:ln>
            <a:effectLst/>
          </c:spPr>
          <c:txPr>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74045440"/>
        <c:crosses val="autoZero"/>
        <c:crossBetween val="between"/>
      </c:valAx>
      <c:valAx>
        <c:axId val="874058336"/>
        <c:scaling>
          <c:orientation val="minMax"/>
        </c:scaling>
        <c:delete val="0"/>
        <c:axPos val="r"/>
        <c:title>
          <c:tx>
            <c:rich>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医療指数</a:t>
                </a:r>
                <a:endParaRPr lang="ja-JP"/>
              </a:p>
            </c:rich>
          </c:tx>
          <c:overlay val="0"/>
          <c:spPr>
            <a:noFill/>
            <a:ln>
              <a:noFill/>
            </a:ln>
            <a:effectLst/>
          </c:spPr>
          <c:txPr>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74052096"/>
        <c:crosses val="max"/>
        <c:crossBetween val="between"/>
      </c:valAx>
      <c:catAx>
        <c:axId val="874052096"/>
        <c:scaling>
          <c:orientation val="minMax"/>
        </c:scaling>
        <c:delete val="1"/>
        <c:axPos val="b"/>
        <c:numFmt formatCode="General" sourceLinked="1"/>
        <c:majorTickMark val="out"/>
        <c:minorTickMark val="none"/>
        <c:tickLblPos val="nextTo"/>
        <c:crossAx val="8740583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介護需要</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col"/>
        <c:grouping val="stacked"/>
        <c:varyColors val="0"/>
        <c:ser>
          <c:idx val="11"/>
          <c:order val="11"/>
          <c:tx>
            <c:strRef>
              <c:f>医療・介護需要!$N$124</c:f>
              <c:strCache>
                <c:ptCount val="1"/>
                <c:pt idx="0">
                  <c:v>40～64歳</c:v>
                </c:pt>
              </c:strCache>
              <c:extLst xmlns:c15="http://schemas.microsoft.com/office/drawing/2012/chart"/>
            </c:strRef>
          </c:tx>
          <c:spPr>
            <a:solidFill>
              <a:srgbClr val="92D050"/>
            </a:solidFill>
            <a:ln>
              <a:solidFill>
                <a:sysClr val="windowText" lastClr="000000"/>
              </a:solidFill>
            </a:ln>
            <a:effectLst/>
          </c:spPr>
          <c:invertIfNegative val="0"/>
          <c:dLbls>
            <c:dLbl>
              <c:idx val="0"/>
              <c:layout>
                <c:manualLayout>
                  <c:x val="0.16714951247895163"/>
                  <c:y val="-7.0977822164228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32-4DF1-A7C7-9D1227FB592D}"/>
                </c:ext>
              </c:extLst>
            </c:dLbl>
            <c:dLbl>
              <c:idx val="1"/>
              <c:layout>
                <c:manualLayout>
                  <c:x val="0.2020762762805236"/>
                  <c:y val="-3.7031907216119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32-4DF1-A7C7-9D1227FB592D}"/>
                </c:ext>
              </c:extLst>
            </c:dLbl>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2"/>
                <c:pt idx="0">
                  <c:v>2015年</c:v>
                </c:pt>
                <c:pt idx="1">
                  <c:v>2040年</c:v>
                </c:pt>
              </c:strCache>
              <c:extLst xmlns:c15="http://schemas.microsoft.com/office/drawing/2012/chart"/>
            </c:strRef>
          </c:cat>
          <c:val>
            <c:numRef>
              <c:f>医療・介護需要!$N$125:$N$131</c:f>
              <c:numCache>
                <c:formatCode>General</c:formatCode>
                <c:ptCount val="2"/>
                <c:pt idx="0">
                  <c:v>10045</c:v>
                </c:pt>
                <c:pt idx="1">
                  <c:v>9355.0424719482871</c:v>
                </c:pt>
              </c:numCache>
              <c:extLst xmlns:c15="http://schemas.microsoft.com/office/drawing/2012/chart"/>
            </c:numRef>
          </c:val>
          <c:extLst>
            <c:ext xmlns:c16="http://schemas.microsoft.com/office/drawing/2014/chart" uri="{C3380CC4-5D6E-409C-BE32-E72D297353CC}">
              <c16:uniqueId val="{00000000-FF05-469D-8768-D65FCC088C2E}"/>
            </c:ext>
          </c:extLst>
        </c:ser>
        <c:ser>
          <c:idx val="12"/>
          <c:order val="12"/>
          <c:tx>
            <c:strRef>
              <c:f>医療・介護需要!$O$124</c:f>
              <c:strCache>
                <c:ptCount val="1"/>
                <c:pt idx="0">
                  <c:v>65～74歳</c:v>
                </c:pt>
              </c:strCache>
              <c:extLst xmlns:c15="http://schemas.microsoft.com/office/drawing/2012/chart"/>
            </c:strRef>
          </c:tx>
          <c:spPr>
            <a:pattFill prst="weave">
              <a:fgClr>
                <a:srgbClr val="ED7D31">
                  <a:lumMod val="60000"/>
                  <a:lumOff val="40000"/>
                </a:srgbClr>
              </a:fgClr>
              <a:bgClr>
                <a:sysClr val="window" lastClr="FFFFFF"/>
              </a:bgClr>
            </a:pattFill>
            <a:ln>
              <a:solidFill>
                <a:sysClr val="windowText" lastClr="000000"/>
              </a:solidFill>
            </a:ln>
            <a:effectLst/>
          </c:spPr>
          <c:invertIfNegative val="0"/>
          <c:dLbls>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2"/>
                <c:pt idx="0">
                  <c:v>2015年</c:v>
                </c:pt>
                <c:pt idx="1">
                  <c:v>2040年</c:v>
                </c:pt>
              </c:strCache>
              <c:extLst xmlns:c15="http://schemas.microsoft.com/office/drawing/2012/chart"/>
            </c:strRef>
          </c:cat>
          <c:val>
            <c:numRef>
              <c:f>医療・介護需要!$O$125:$O$131</c:f>
              <c:numCache>
                <c:formatCode>General</c:formatCode>
                <c:ptCount val="2"/>
                <c:pt idx="0">
                  <c:v>43203.799999999996</c:v>
                </c:pt>
                <c:pt idx="1">
                  <c:v>40889.093016938372</c:v>
                </c:pt>
              </c:numCache>
              <c:extLst xmlns:c15="http://schemas.microsoft.com/office/drawing/2012/chart"/>
            </c:numRef>
          </c:val>
          <c:extLst>
            <c:ext xmlns:c16="http://schemas.microsoft.com/office/drawing/2014/chart" uri="{C3380CC4-5D6E-409C-BE32-E72D297353CC}">
              <c16:uniqueId val="{00000001-FF05-469D-8768-D65FCC088C2E}"/>
            </c:ext>
          </c:extLst>
        </c:ser>
        <c:ser>
          <c:idx val="13"/>
          <c:order val="13"/>
          <c:tx>
            <c:strRef>
              <c:f>医療・介護需要!$P$124</c:f>
              <c:strCache>
                <c:ptCount val="1"/>
                <c:pt idx="0">
                  <c:v>75歳以上</c:v>
                </c:pt>
              </c:strCache>
              <c:extLst xmlns:c15="http://schemas.microsoft.com/office/drawing/2012/chart"/>
            </c:strRef>
          </c:tx>
          <c:spPr>
            <a:pattFill prst="ltVert">
              <a:fgClr>
                <a:srgbClr val="00B0F0"/>
              </a:fgClr>
              <a:bgClr>
                <a:sysClr val="window" lastClr="FFFFFF"/>
              </a:bgClr>
            </a:pattFill>
            <a:ln>
              <a:solidFill>
                <a:sysClr val="windowText" lastClr="000000"/>
              </a:solidFill>
            </a:ln>
            <a:effectLst/>
          </c:spPr>
          <c:invertIfNegative val="0"/>
          <c:dLbls>
            <c:numFmt formatCode="#,##0.0_);[Red]\(#,##0.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2"/>
                <c:pt idx="0">
                  <c:v>2015年</c:v>
                </c:pt>
                <c:pt idx="1">
                  <c:v>2040年</c:v>
                </c:pt>
              </c:strCache>
              <c:extLst xmlns:c15="http://schemas.microsoft.com/office/drawing/2012/chart"/>
            </c:strRef>
          </c:cat>
          <c:val>
            <c:numRef>
              <c:f>医療・介護需要!$P$125:$P$131</c:f>
              <c:numCache>
                <c:formatCode>General</c:formatCode>
                <c:ptCount val="2"/>
                <c:pt idx="0">
                  <c:v>279534.59999999998</c:v>
                </c:pt>
                <c:pt idx="1">
                  <c:v>445362.12147723441</c:v>
                </c:pt>
              </c:numCache>
              <c:extLst xmlns:c15="http://schemas.microsoft.com/office/drawing/2012/chart"/>
            </c:numRef>
          </c:val>
          <c:extLst>
            <c:ext xmlns:c16="http://schemas.microsoft.com/office/drawing/2014/chart" uri="{C3380CC4-5D6E-409C-BE32-E72D297353CC}">
              <c16:uniqueId val="{00000002-FF05-469D-8768-D65FCC088C2E}"/>
            </c:ext>
          </c:extLst>
        </c:ser>
        <c:dLbls>
          <c:showLegendKey val="0"/>
          <c:showVal val="0"/>
          <c:showCatName val="0"/>
          <c:showSerName val="0"/>
          <c:showPercent val="0"/>
          <c:showBubbleSize val="0"/>
        </c:dLbls>
        <c:gapWidth val="60"/>
        <c:overlap val="100"/>
        <c:axId val="874045440"/>
        <c:axId val="874051264"/>
        <c:extLst>
          <c:ext xmlns:c15="http://schemas.microsoft.com/office/drawing/2012/chart" uri="{02D57815-91ED-43cb-92C2-25804820EDAC}">
            <c15:filteredBarSeries>
              <c15:ser>
                <c:idx val="0"/>
                <c:order val="0"/>
                <c:tx>
                  <c:strRef>
                    <c:extLst>
                      <c:ext uri="{02D57815-91ED-43cb-92C2-25804820EDAC}">
                        <c15:formulaRef>
                          <c15:sqref>医療・介護需要!$C$124</c15:sqref>
                        </c15:formulaRef>
                      </c:ext>
                    </c:extLst>
                    <c:strCache>
                      <c:ptCount val="1"/>
                      <c:pt idx="0">
                        <c:v>人口総数(人)</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医療・介護需要!$B$125:$B$131</c15:sqref>
                        </c15:formulaRef>
                      </c:ext>
                    </c:extLst>
                    <c:strCache>
                      <c:ptCount val="2"/>
                      <c:pt idx="0">
                        <c:v>2015年</c:v>
                      </c:pt>
                      <c:pt idx="1">
                        <c:v>2040年</c:v>
                      </c:pt>
                    </c:strCache>
                  </c:strRef>
                </c:cat>
                <c:val>
                  <c:numRef>
                    <c:extLst>
                      <c:ext uri="{02D57815-91ED-43cb-92C2-25804820EDAC}">
                        <c15:formulaRef>
                          <c15:sqref>医療・介護需要!$C$125:$C$131</c15:sqref>
                        </c15:formulaRef>
                      </c:ext>
                    </c:extLst>
                    <c:numCache>
                      <c:formatCode>General</c:formatCode>
                      <c:ptCount val="2"/>
                      <c:pt idx="0">
                        <c:v>29983</c:v>
                      </c:pt>
                      <c:pt idx="1">
                        <c:v>30198.38706159954</c:v>
                      </c:pt>
                    </c:numCache>
                  </c:numRef>
                </c:val>
                <c:extLst>
                  <c:ext xmlns:c16="http://schemas.microsoft.com/office/drawing/2014/chart" uri="{C3380CC4-5D6E-409C-BE32-E72D297353CC}">
                    <c16:uniqueId val="{00000004-FF05-469D-8768-D65FCC088C2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医療・介護需要!$D$124</c15:sqref>
                        </c15:formulaRef>
                      </c:ext>
                    </c:extLst>
                    <c:strCache>
                      <c:ptCount val="1"/>
                      <c:pt idx="0">
                        <c:v>0～14歳(人)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医療・介護需要!$D$125:$D$131</c15:sqref>
                        </c15:formulaRef>
                      </c:ext>
                    </c:extLst>
                    <c:numCache>
                      <c:formatCode>General</c:formatCode>
                      <c:ptCount val="2"/>
                      <c:pt idx="0">
                        <c:v>4385</c:v>
                      </c:pt>
                      <c:pt idx="1">
                        <c:v>4168.8629893542511</c:v>
                      </c:pt>
                    </c:numCache>
                  </c:numRef>
                </c:val>
                <c:extLst xmlns:c15="http://schemas.microsoft.com/office/drawing/2012/chart">
                  <c:ext xmlns:c16="http://schemas.microsoft.com/office/drawing/2014/chart" uri="{C3380CC4-5D6E-409C-BE32-E72D297353CC}">
                    <c16:uniqueId val="{00000005-FF05-469D-8768-D65FCC088C2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医療・介護需要!$E$124</c15:sqref>
                        </c15:formulaRef>
                      </c:ext>
                    </c:extLst>
                    <c:strCache>
                      <c:ptCount val="1"/>
                      <c:pt idx="0">
                        <c:v>15～39歳(人)</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医療・介護需要!$E$125:$E$131</c15:sqref>
                        </c15:formulaRef>
                      </c:ext>
                    </c:extLst>
                    <c:numCache>
                      <c:formatCode>General</c:formatCode>
                      <c:ptCount val="2"/>
                      <c:pt idx="0">
                        <c:v>7781</c:v>
                      </c:pt>
                      <c:pt idx="1">
                        <c:v>7357.5977671964301</c:v>
                      </c:pt>
                    </c:numCache>
                  </c:numRef>
                </c:val>
                <c:extLst xmlns:c15="http://schemas.microsoft.com/office/drawing/2012/chart">
                  <c:ext xmlns:c16="http://schemas.microsoft.com/office/drawing/2014/chart" uri="{C3380CC4-5D6E-409C-BE32-E72D297353CC}">
                    <c16:uniqueId val="{00000006-FF05-469D-8768-D65FCC088C2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医療・介護需要!$F$124</c15:sqref>
                        </c15:formulaRef>
                      </c:ext>
                    </c:extLst>
                    <c:strCache>
                      <c:ptCount val="1"/>
                      <c:pt idx="0">
                        <c:v>40～64歳(人)</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医療・介護需要!$F$125:$F$131</c15:sqref>
                        </c15:formulaRef>
                      </c:ext>
                    </c:extLst>
                    <c:numCache>
                      <c:formatCode>General</c:formatCode>
                      <c:ptCount val="2"/>
                      <c:pt idx="0">
                        <c:v>10045</c:v>
                      </c:pt>
                      <c:pt idx="1">
                        <c:v>9355.0424719482871</c:v>
                      </c:pt>
                    </c:numCache>
                  </c:numRef>
                </c:val>
                <c:extLst xmlns:c15="http://schemas.microsoft.com/office/drawing/2012/chart">
                  <c:ext xmlns:c16="http://schemas.microsoft.com/office/drawing/2014/chart" uri="{C3380CC4-5D6E-409C-BE32-E72D297353CC}">
                    <c16:uniqueId val="{00000007-FF05-469D-8768-D65FCC088C2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医療・介護需要!$I$124</c15:sqref>
                        </c15:formulaRef>
                      </c:ext>
                    </c:extLst>
                    <c:strCache>
                      <c:ptCount val="1"/>
                      <c:pt idx="0">
                        <c:v>0～14歳</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医療・介護需要!$I$125:$I$131</c15:sqref>
                        </c15:formulaRef>
                      </c:ext>
                    </c:extLst>
                    <c:numCache>
                      <c:formatCode>General</c:formatCode>
                      <c:ptCount val="2"/>
                      <c:pt idx="0">
                        <c:v>2631</c:v>
                      </c:pt>
                      <c:pt idx="1">
                        <c:v>2501.3177936125508</c:v>
                      </c:pt>
                    </c:numCache>
                  </c:numRef>
                </c:val>
                <c:extLst xmlns:c15="http://schemas.microsoft.com/office/drawing/2012/chart">
                  <c:ext xmlns:c16="http://schemas.microsoft.com/office/drawing/2014/chart" uri="{C3380CC4-5D6E-409C-BE32-E72D297353CC}">
                    <c16:uniqueId val="{0000000A-FF05-469D-8768-D65FCC088C2E}"/>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医療・介護需要!$J$124</c15:sqref>
                        </c15:formulaRef>
                      </c:ext>
                    </c:extLst>
                    <c:strCache>
                      <c:ptCount val="1"/>
                      <c:pt idx="0">
                        <c:v>15～39歳</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医療・介護需要!$J$125:$J$131</c15:sqref>
                        </c15:formulaRef>
                      </c:ext>
                    </c:extLst>
                    <c:numCache>
                      <c:formatCode>General</c:formatCode>
                      <c:ptCount val="2"/>
                      <c:pt idx="0">
                        <c:v>3112.4</c:v>
                      </c:pt>
                      <c:pt idx="1">
                        <c:v>2943.0391068785721</c:v>
                      </c:pt>
                    </c:numCache>
                  </c:numRef>
                </c:val>
                <c:extLst xmlns:c15="http://schemas.microsoft.com/office/drawing/2012/chart">
                  <c:ext xmlns:c16="http://schemas.microsoft.com/office/drawing/2014/chart" uri="{C3380CC4-5D6E-409C-BE32-E72D297353CC}">
                    <c16:uniqueId val="{0000000B-FF05-469D-8768-D65FCC088C2E}"/>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医療・介護需要!$K$124</c15:sqref>
                        </c15:formulaRef>
                      </c:ext>
                    </c:extLst>
                    <c:strCache>
                      <c:ptCount val="1"/>
                      <c:pt idx="0">
                        <c:v>40～64歳</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医療・介護需要!$K$125:$K$131</c15:sqref>
                        </c15:formulaRef>
                      </c:ext>
                    </c:extLst>
                    <c:numCache>
                      <c:formatCode>General</c:formatCode>
                      <c:ptCount val="2"/>
                      <c:pt idx="0">
                        <c:v>10045</c:v>
                      </c:pt>
                      <c:pt idx="1">
                        <c:v>9355.0424719482871</c:v>
                      </c:pt>
                    </c:numCache>
                  </c:numRef>
                </c:val>
                <c:extLst xmlns:c15="http://schemas.microsoft.com/office/drawing/2012/chart">
                  <c:ext xmlns:c16="http://schemas.microsoft.com/office/drawing/2014/chart" uri="{C3380CC4-5D6E-409C-BE32-E72D297353CC}">
                    <c16:uniqueId val="{0000000C-FF05-469D-8768-D65FCC088C2E}"/>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医療・介護需要!$L$124</c15:sqref>
                        </c15:formulaRef>
                      </c:ext>
                    </c:extLst>
                    <c:strCache>
                      <c:ptCount val="1"/>
                      <c:pt idx="0">
                        <c:v>65～74歳</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医療・介護需要!$L$125:$L$131</c15:sqref>
                        </c15:formulaRef>
                      </c:ext>
                    </c:extLst>
                    <c:numCache>
                      <c:formatCode>General</c:formatCode>
                      <c:ptCount val="2"/>
                      <c:pt idx="0">
                        <c:v>10244.199999999999</c:v>
                      </c:pt>
                      <c:pt idx="1">
                        <c:v>9695.3519524699241</c:v>
                      </c:pt>
                    </c:numCache>
                  </c:numRef>
                </c:val>
                <c:extLst xmlns:c15="http://schemas.microsoft.com/office/drawing/2012/chart">
                  <c:ext xmlns:c16="http://schemas.microsoft.com/office/drawing/2014/chart" uri="{C3380CC4-5D6E-409C-BE32-E72D297353CC}">
                    <c16:uniqueId val="{0000000D-FF05-469D-8768-D65FCC088C2E}"/>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医療・介護需要!$M$124</c15:sqref>
                        </c15:formulaRef>
                      </c:ext>
                    </c:extLst>
                    <c:strCache>
                      <c:ptCount val="1"/>
                      <c:pt idx="0">
                        <c:v>75歳以上</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医療・介護需要!$M$125:$M$131</c15:sqref>
                        </c15:formulaRef>
                      </c:ext>
                    </c:extLst>
                    <c:numCache>
                      <c:formatCode>General</c:formatCode>
                      <c:ptCount val="2"/>
                      <c:pt idx="0">
                        <c:v>12487.8</c:v>
                      </c:pt>
                      <c:pt idx="1">
                        <c:v>19895.902334034527</c:v>
                      </c:pt>
                    </c:numCache>
                  </c:numRef>
                </c:val>
                <c:extLst xmlns:c15="http://schemas.microsoft.com/office/drawing/2012/chart">
                  <c:ext xmlns:c16="http://schemas.microsoft.com/office/drawing/2014/chart" uri="{C3380CC4-5D6E-409C-BE32-E72D297353CC}">
                    <c16:uniqueId val="{0000000E-FF05-469D-8768-D65FCC088C2E}"/>
                  </c:ext>
                </c:extLst>
              </c15:ser>
            </c15:filteredBarSeries>
          </c:ext>
        </c:extLst>
      </c:barChart>
      <c:lineChart>
        <c:grouping val="standard"/>
        <c:varyColors val="0"/>
        <c:dLbls>
          <c:showLegendKey val="0"/>
          <c:showVal val="0"/>
          <c:showCatName val="0"/>
          <c:showSerName val="0"/>
          <c:showPercent val="0"/>
          <c:showBubbleSize val="0"/>
        </c:dLbls>
        <c:marker val="1"/>
        <c:smooth val="0"/>
        <c:axId val="874045440"/>
        <c:axId val="874051264"/>
        <c:extLst>
          <c:ext xmlns:c15="http://schemas.microsoft.com/office/drawing/2012/chart" uri="{02D57815-91ED-43cb-92C2-25804820EDAC}">
            <c15:filteredLineSeries>
              <c15:ser>
                <c:idx val="14"/>
                <c:order val="14"/>
                <c:tx>
                  <c:strRef>
                    <c:extLst>
                      <c:ext uri="{02D57815-91ED-43cb-92C2-25804820EDAC}">
                        <c15:formulaRef>
                          <c15:sqref>医療・介護需要!$Q$124</c15:sqref>
                        </c15:formulaRef>
                      </c:ext>
                    </c:extLst>
                    <c:strCache>
                      <c:ptCount val="1"/>
                      <c:pt idx="0">
                        <c:v>医療需要 </c:v>
                      </c:pt>
                    </c:strCache>
                  </c:strRef>
                </c:tx>
                <c:spPr>
                  <a:ln w="28575" cap="rnd">
                    <a:solidFill>
                      <a:schemeClr val="accent1">
                        <a:alpha val="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医療・介護需要!$B$125:$B$131</c15:sqref>
                        </c15:formulaRef>
                      </c:ext>
                    </c:extLst>
                    <c:strCache>
                      <c:ptCount val="2"/>
                      <c:pt idx="0">
                        <c:v>2015年</c:v>
                      </c:pt>
                      <c:pt idx="1">
                        <c:v>2040年</c:v>
                      </c:pt>
                    </c:strCache>
                  </c:strRef>
                </c:cat>
                <c:val>
                  <c:numRef>
                    <c:extLst>
                      <c:ext uri="{02D57815-91ED-43cb-92C2-25804820EDAC}">
                        <c15:formulaRef>
                          <c15:sqref>医療・介護需要!$Q$125:$Q$131</c15:sqref>
                        </c15:formulaRef>
                      </c:ext>
                    </c:extLst>
                    <c:numCache>
                      <c:formatCode>General</c:formatCode>
                      <c:ptCount val="2"/>
                      <c:pt idx="0">
                        <c:v>38520.399999999994</c:v>
                      </c:pt>
                      <c:pt idx="1">
                        <c:v>44390.653658943862</c:v>
                      </c:pt>
                    </c:numCache>
                  </c:numRef>
                </c:val>
                <c:smooth val="0"/>
                <c:extLst>
                  <c:ext xmlns:c16="http://schemas.microsoft.com/office/drawing/2014/chart" uri="{C3380CC4-5D6E-409C-BE32-E72D297353CC}">
                    <c16:uniqueId val="{0000000F-FF05-469D-8768-D65FCC088C2E}"/>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医療・介護需要!$S$124</c15:sqref>
                        </c15:formulaRef>
                      </c:ext>
                    </c:extLst>
                    <c:strCache>
                      <c:ptCount val="1"/>
                      <c:pt idx="0">
                        <c:v>介護需要</c:v>
                      </c:pt>
                    </c:strCache>
                  </c:strRef>
                </c:tx>
                <c:spPr>
                  <a:ln w="28575" cap="rnd">
                    <a:solidFill>
                      <a:schemeClr val="accent5">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医療・介護需要!$S$125:$S$131</c15:sqref>
                        </c15:formulaRef>
                      </c:ext>
                    </c:extLst>
                    <c:numCache>
                      <c:formatCode>General</c:formatCode>
                      <c:ptCount val="2"/>
                      <c:pt idx="0">
                        <c:v>332783.39999999997</c:v>
                      </c:pt>
                      <c:pt idx="1">
                        <c:v>495606.25696612109</c:v>
                      </c:pt>
                    </c:numCache>
                  </c:numRef>
                </c:val>
                <c:smooth val="0"/>
                <c:extLst xmlns:c15="http://schemas.microsoft.com/office/drawing/2012/chart">
                  <c:ext xmlns:c16="http://schemas.microsoft.com/office/drawing/2014/chart" uri="{C3380CC4-5D6E-409C-BE32-E72D297353CC}">
                    <c16:uniqueId val="{00000011-FF05-469D-8768-D65FCC088C2E}"/>
                  </c:ext>
                </c:extLst>
              </c15:ser>
            </c15:filteredLineSeries>
          </c:ext>
        </c:extLst>
      </c:lineChart>
      <c:lineChart>
        <c:grouping val="standard"/>
        <c:varyColors val="0"/>
        <c:ser>
          <c:idx val="17"/>
          <c:order val="17"/>
          <c:tx>
            <c:strRef>
              <c:f>医療・介護需要!$T$124</c:f>
              <c:strCache>
                <c:ptCount val="1"/>
                <c:pt idx="0">
                  <c:v>介護指数</c:v>
                </c:pt>
              </c:strCache>
              <c:extLst xmlns:c15="http://schemas.microsoft.com/office/drawing/2012/chart"/>
            </c:strRef>
          </c:tx>
          <c:spPr>
            <a:ln w="28575" cap="rnd">
              <a:solidFill>
                <a:schemeClr val="accent6">
                  <a:lumMod val="80000"/>
                  <a:lumOff val="20000"/>
                </a:schemeClr>
              </a:solidFill>
              <a:round/>
            </a:ln>
            <a:effectLst/>
          </c:spPr>
          <c:marker>
            <c:symbol val="none"/>
          </c:marker>
          <c:dLbls>
            <c:dLbl>
              <c:idx val="0"/>
              <c:layout>
                <c:manualLayout>
                  <c:x val="-4.28477530972457E-2"/>
                  <c:y val="-5.81709542519871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BD-4832-85EE-2FEB8AFA044B}"/>
                </c:ext>
              </c:extLst>
            </c:dLbl>
            <c:dLbl>
              <c:idx val="1"/>
              <c:layout>
                <c:manualLayout>
                  <c:x val="1.7026699134020461E-2"/>
                  <c:y val="-2.1139047035867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BD-4832-85EE-2FEB8AFA044B}"/>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医療・介護需要!$B$125:$B$131</c:f>
              <c:strCache>
                <c:ptCount val="2"/>
                <c:pt idx="0">
                  <c:v>2015年</c:v>
                </c:pt>
                <c:pt idx="1">
                  <c:v>2040年</c:v>
                </c:pt>
              </c:strCache>
              <c:extLst xmlns:c15="http://schemas.microsoft.com/office/drawing/2012/chart"/>
            </c:strRef>
          </c:cat>
          <c:val>
            <c:numRef>
              <c:f>医療・介護需要!$T$125:$T$131</c:f>
              <c:numCache>
                <c:formatCode>0</c:formatCode>
                <c:ptCount val="2"/>
                <c:pt idx="0" formatCode="General">
                  <c:v>100</c:v>
                </c:pt>
                <c:pt idx="1">
                  <c:v>148.9275778077035</c:v>
                </c:pt>
              </c:numCache>
              <c:extLst xmlns:c15="http://schemas.microsoft.com/office/drawing/2012/chart"/>
            </c:numRef>
          </c:val>
          <c:smooth val="0"/>
          <c:extLst>
            <c:ext xmlns:c16="http://schemas.microsoft.com/office/drawing/2014/chart" uri="{C3380CC4-5D6E-409C-BE32-E72D297353CC}">
              <c16:uniqueId val="{00000003-FF05-469D-8768-D65FCC088C2E}"/>
            </c:ext>
          </c:extLst>
        </c:ser>
        <c:dLbls>
          <c:showLegendKey val="0"/>
          <c:showVal val="1"/>
          <c:showCatName val="0"/>
          <c:showSerName val="0"/>
          <c:showPercent val="0"/>
          <c:showBubbleSize val="0"/>
        </c:dLbls>
        <c:marker val="1"/>
        <c:smooth val="0"/>
        <c:axId val="874052096"/>
        <c:axId val="874058336"/>
        <c:extLst>
          <c:ext xmlns:c15="http://schemas.microsoft.com/office/drawing/2012/chart" uri="{02D57815-91ED-43cb-92C2-25804820EDAC}">
            <c15:filteredLineSeries>
              <c15:ser>
                <c:idx val="4"/>
                <c:order val="4"/>
                <c:tx>
                  <c:strRef>
                    <c:extLst>
                      <c:ext uri="{02D57815-91ED-43cb-92C2-25804820EDAC}">
                        <c15:formulaRef>
                          <c15:sqref>医療・介護需要!$G$124</c15:sqref>
                        </c15:formulaRef>
                      </c:ext>
                    </c:extLst>
                    <c:strCache>
                      <c:ptCount val="1"/>
                      <c:pt idx="0">
                        <c:v>65～74歳(人)</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医療・介護需要!$B$125:$B$131</c15:sqref>
                        </c15:formulaRef>
                      </c:ext>
                    </c:extLst>
                    <c:strCache>
                      <c:ptCount val="2"/>
                      <c:pt idx="0">
                        <c:v>2015年</c:v>
                      </c:pt>
                      <c:pt idx="1">
                        <c:v>2040年</c:v>
                      </c:pt>
                    </c:strCache>
                  </c:strRef>
                </c:cat>
                <c:val>
                  <c:numRef>
                    <c:extLst>
                      <c:ext uri="{02D57815-91ED-43cb-92C2-25804820EDAC}">
                        <c15:formulaRef>
                          <c15:sqref>医療・介護需要!$G$125:$G$131</c15:sqref>
                        </c15:formulaRef>
                      </c:ext>
                    </c:extLst>
                    <c:numCache>
                      <c:formatCode>General</c:formatCode>
                      <c:ptCount val="2"/>
                      <c:pt idx="0">
                        <c:v>4454</c:v>
                      </c:pt>
                      <c:pt idx="1">
                        <c:v>4215.3704141173585</c:v>
                      </c:pt>
                    </c:numCache>
                  </c:numRef>
                </c:val>
                <c:smooth val="0"/>
                <c:extLst>
                  <c:ext xmlns:c16="http://schemas.microsoft.com/office/drawing/2014/chart" uri="{C3380CC4-5D6E-409C-BE32-E72D297353CC}">
                    <c16:uniqueId val="{00000008-FF05-469D-8768-D65FCC088C2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医療・介護需要!$H$124</c15:sqref>
                        </c15:formulaRef>
                      </c:ext>
                    </c:extLst>
                    <c:strCache>
                      <c:ptCount val="1"/>
                      <c:pt idx="0">
                        <c:v>75歳以上(人)</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医療・介護需要!$H$125:$H$131</c15:sqref>
                        </c15:formulaRef>
                      </c:ext>
                    </c:extLst>
                    <c:numCache>
                      <c:formatCode>General</c:formatCode>
                      <c:ptCount val="2"/>
                      <c:pt idx="0">
                        <c:v>3202</c:v>
                      </c:pt>
                      <c:pt idx="1">
                        <c:v>5101.5134189832124</c:v>
                      </c:pt>
                    </c:numCache>
                  </c:numRef>
                </c:val>
                <c:smooth val="0"/>
                <c:extLst xmlns:c15="http://schemas.microsoft.com/office/drawing/2012/chart">
                  <c:ext xmlns:c16="http://schemas.microsoft.com/office/drawing/2014/chart" uri="{C3380CC4-5D6E-409C-BE32-E72D297353CC}">
                    <c16:uniqueId val="{00000009-FF05-469D-8768-D65FCC088C2E}"/>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医療・介護需要!$R$124</c15:sqref>
                        </c15:formulaRef>
                      </c:ext>
                    </c:extLst>
                    <c:strCache>
                      <c:ptCount val="1"/>
                      <c:pt idx="0">
                        <c:v>医療指数</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医療・介護需要!$B$125:$B$131</c15:sqref>
                        </c15:formulaRef>
                      </c:ext>
                    </c:extLst>
                    <c:strCache>
                      <c:ptCount val="2"/>
                      <c:pt idx="0">
                        <c:v>2015年</c:v>
                      </c:pt>
                      <c:pt idx="1">
                        <c:v>2040年</c:v>
                      </c:pt>
                    </c:strCache>
                  </c:strRef>
                </c:cat>
                <c:val>
                  <c:numRef>
                    <c:extLst xmlns:c15="http://schemas.microsoft.com/office/drawing/2012/chart">
                      <c:ext xmlns:c15="http://schemas.microsoft.com/office/drawing/2012/chart" uri="{02D57815-91ED-43cb-92C2-25804820EDAC}">
                        <c15:formulaRef>
                          <c15:sqref>医療・介護需要!$R$125:$R$131</c15:sqref>
                        </c15:formulaRef>
                      </c:ext>
                    </c:extLst>
                    <c:numCache>
                      <c:formatCode>0</c:formatCode>
                      <c:ptCount val="2"/>
                      <c:pt idx="0" formatCode="General">
                        <c:v>100</c:v>
                      </c:pt>
                      <c:pt idx="1">
                        <c:v>115.23933723155488</c:v>
                      </c:pt>
                    </c:numCache>
                  </c:numRef>
                </c:val>
                <c:smooth val="0"/>
                <c:extLst xmlns:c15="http://schemas.microsoft.com/office/drawing/2012/chart">
                  <c:ext xmlns:c16="http://schemas.microsoft.com/office/drawing/2014/chart" uri="{C3380CC4-5D6E-409C-BE32-E72D297353CC}">
                    <c16:uniqueId val="{00000010-FF05-469D-8768-D65FCC088C2E}"/>
                  </c:ext>
                </c:extLst>
              </c15:ser>
            </c15:filteredLineSeries>
          </c:ext>
        </c:extLst>
      </c:lineChart>
      <c:catAx>
        <c:axId val="87404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74051264"/>
        <c:crosses val="autoZero"/>
        <c:auto val="1"/>
        <c:lblAlgn val="ctr"/>
        <c:lblOffset val="100"/>
        <c:noMultiLvlLbl val="0"/>
      </c:catAx>
      <c:valAx>
        <c:axId val="87405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介護需要</a:t>
                </a:r>
                <a:endParaRPr lang="ja-JP"/>
              </a:p>
            </c:rich>
          </c:tx>
          <c:overlay val="0"/>
          <c:spPr>
            <a:noFill/>
            <a:ln>
              <a:noFill/>
            </a:ln>
            <a:effectLst/>
          </c:spPr>
          <c:txPr>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74045440"/>
        <c:crosses val="autoZero"/>
        <c:crossBetween val="between"/>
      </c:valAx>
      <c:valAx>
        <c:axId val="874058336"/>
        <c:scaling>
          <c:orientation val="minMax"/>
        </c:scaling>
        <c:delete val="0"/>
        <c:axPos val="r"/>
        <c:title>
          <c:tx>
            <c:rich>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介護指数</a:t>
                </a:r>
                <a:endParaRPr lang="ja-JP"/>
              </a:p>
            </c:rich>
          </c:tx>
          <c:overlay val="0"/>
          <c:spPr>
            <a:noFill/>
            <a:ln>
              <a:noFill/>
            </a:ln>
            <a:effectLst/>
          </c:spPr>
          <c:txPr>
            <a:bodyPr rot="0" spcFirstLastPara="1" vertOverflow="ellipsis" vert="eaVert"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74052096"/>
        <c:crosses val="max"/>
        <c:crossBetween val="between"/>
      </c:valAx>
      <c:catAx>
        <c:axId val="874052096"/>
        <c:scaling>
          <c:orientation val="minMax"/>
        </c:scaling>
        <c:delete val="1"/>
        <c:axPos val="b"/>
        <c:numFmt formatCode="General" sourceLinked="1"/>
        <c:majorTickMark val="out"/>
        <c:minorTickMark val="none"/>
        <c:tickLblPos val="nextTo"/>
        <c:crossAx val="8740583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認知症有病者数</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4060728821940725E-2"/>
          <c:y val="0.11439954026785258"/>
          <c:w val="0.8974983833542548"/>
          <c:h val="0.73254457529869621"/>
        </c:manualLayout>
      </c:layout>
      <c:barChart>
        <c:barDir val="col"/>
        <c:grouping val="clustered"/>
        <c:varyColors val="0"/>
        <c:ser>
          <c:idx val="1"/>
          <c:order val="1"/>
          <c:tx>
            <c:strRef>
              <c:f>'認知症有病者数 (2)'!$B$20</c:f>
              <c:strCache>
                <c:ptCount val="1"/>
                <c:pt idx="0">
                  <c:v>認知症有病者数</c:v>
                </c:pt>
              </c:strCache>
            </c:strRef>
          </c:tx>
          <c:spPr>
            <a:solidFill>
              <a:schemeClr val="accent2"/>
            </a:solidFill>
            <a:ln>
              <a:noFill/>
            </a:ln>
            <a:effectLst/>
          </c:spPr>
          <c:invertIfNegative val="0"/>
          <c:dLbls>
            <c:dLbl>
              <c:idx val="3"/>
              <c:layout>
                <c:manualLayout>
                  <c:x val="-1.7713160915506076E-16"/>
                  <c:y val="-4.47231706169004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A4-4F37-8DE6-D2D9AF8E2512}"/>
                </c:ext>
              </c:extLst>
            </c:dLbl>
            <c:numFmt formatCode="#,##0_);[Red]\(#,##0\)" sourceLinked="0"/>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'認知症有病者数 (2)'!$D$18:$H$18</c:f>
              <c:strCache>
                <c:ptCount val="5"/>
                <c:pt idx="0">
                  <c:v>2020年</c:v>
                </c:pt>
                <c:pt idx="1">
                  <c:v>2025年</c:v>
                </c:pt>
                <c:pt idx="2">
                  <c:v>2030年</c:v>
                </c:pt>
                <c:pt idx="3">
                  <c:v>2035年</c:v>
                </c:pt>
                <c:pt idx="4">
                  <c:v>2040年</c:v>
                </c:pt>
              </c:strCache>
              <c:extLst/>
            </c:strRef>
          </c:cat>
          <c:val>
            <c:numRef>
              <c:f>'認知症有病者数 (2)'!$D$20:$H$20</c:f>
              <c:numCache>
                <c:formatCode>0</c:formatCode>
                <c:ptCount val="5"/>
                <c:pt idx="0">
                  <c:v>779</c:v>
                </c:pt>
                <c:pt idx="1">
                  <c:v>914.11245583455025</c:v>
                </c:pt>
                <c:pt idx="2">
                  <c:v>977.57954753952299</c:v>
                </c:pt>
                <c:pt idx="3">
                  <c:v>947.25805674514424</c:v>
                </c:pt>
                <c:pt idx="4">
                  <c:v>918.12928929065674</c:v>
                </c:pt>
              </c:numCache>
              <c:extLst/>
            </c:numRef>
          </c:val>
          <c:extLst>
            <c:ext xmlns:c16="http://schemas.microsoft.com/office/drawing/2014/chart" uri="{C3380CC4-5D6E-409C-BE32-E72D297353CC}">
              <c16:uniqueId val="{00000000-182E-4A62-AB27-70172AD7B338}"/>
            </c:ext>
          </c:extLst>
        </c:ser>
        <c:dLbls>
          <c:dLblPos val="outEnd"/>
          <c:showLegendKey val="0"/>
          <c:showVal val="1"/>
          <c:showCatName val="0"/>
          <c:showSerName val="0"/>
          <c:showPercent val="0"/>
          <c:showBubbleSize val="0"/>
        </c:dLbls>
        <c:gapWidth val="219"/>
        <c:overlap val="-27"/>
        <c:axId val="801351231"/>
        <c:axId val="801349983"/>
        <c:extLst>
          <c:ext xmlns:c15="http://schemas.microsoft.com/office/drawing/2012/chart" uri="{02D57815-91ED-43cb-92C2-25804820EDAC}">
            <c15:filteredBarSeries>
              <c15:ser>
                <c:idx val="0"/>
                <c:order val="0"/>
                <c:tx>
                  <c:strRef>
                    <c:extLst>
                      <c:ext uri="{02D57815-91ED-43cb-92C2-25804820EDAC}">
                        <c15:formulaRef>
                          <c15:sqref>'認知症有病者数 (2)'!$B$19</c15:sqref>
                        </c15:formulaRef>
                      </c:ext>
                    </c:extLst>
                    <c:strCache>
                      <c:ptCount val="1"/>
                      <c:pt idx="0">
                        <c:v>あ</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'認知症有病者数 (2)'!$D$18:$H$18</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'認知症有病者数 (2)'!$D$19:$H$19</c15:sqref>
                        </c15:formulaRef>
                      </c:ext>
                    </c:extLst>
                    <c:numCache>
                      <c:formatCode>General</c:formatCode>
                      <c:ptCount val="5"/>
                    </c:numCache>
                  </c:numRef>
                </c:val>
                <c:extLst>
                  <c:ext xmlns:c16="http://schemas.microsoft.com/office/drawing/2014/chart" uri="{C3380CC4-5D6E-409C-BE32-E72D297353CC}">
                    <c16:uniqueId val="{00000001-182E-4A62-AB27-70172AD7B338}"/>
                  </c:ext>
                </c:extLst>
              </c15:ser>
            </c15:filteredBarSeries>
          </c:ext>
        </c:extLst>
      </c:barChart>
      <c:catAx>
        <c:axId val="801351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01349983"/>
        <c:crosses val="autoZero"/>
        <c:auto val="1"/>
        <c:lblAlgn val="ctr"/>
        <c:lblOffset val="100"/>
        <c:noMultiLvlLbl val="0"/>
      </c:catAx>
      <c:valAx>
        <c:axId val="801349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（単位：人）</a:t>
                </a:r>
                <a:endParaRPr lang="ja-JP"/>
              </a:p>
            </c:rich>
          </c:tx>
          <c:layout>
            <c:manualLayout>
              <c:xMode val="edge"/>
              <c:yMode val="edge"/>
              <c:x val="2.5146689019279127E-2"/>
              <c:y val="2.0783111532170828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01351231"/>
        <c:crosses val="autoZero"/>
        <c:crossBetween val="between"/>
      </c:valAx>
      <c:spPr>
        <a:noFill/>
        <a:ln>
          <a:noFill/>
        </a:ln>
        <a:effectLst/>
      </c:spPr>
    </c:plotArea>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t>避難行動要支援者数</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8500761697922745E-2"/>
          <c:y val="0.122559558124718"/>
          <c:w val="0.89908485464744359"/>
          <c:h val="0.73502110194972614"/>
        </c:manualLayout>
      </c:layout>
      <c:barChart>
        <c:barDir val="col"/>
        <c:grouping val="clustered"/>
        <c:varyColors val="0"/>
        <c:ser>
          <c:idx val="5"/>
          <c:order val="5"/>
          <c:tx>
            <c:strRef>
              <c:f>避難行動要支援者数!$L$44</c:f>
              <c:strCache>
                <c:ptCount val="1"/>
                <c:pt idx="0">
                  <c:v>避難行動要支援者数（合計）</c:v>
                </c:pt>
              </c:strCache>
            </c:strRef>
          </c:tx>
          <c:spPr>
            <a:solidFill>
              <a:schemeClr val="accent6"/>
            </a:solidFill>
            <a:ln>
              <a:noFill/>
            </a:ln>
            <a:effectLst/>
          </c:spPr>
          <c:invertIfNegative val="0"/>
          <c:dLbls>
            <c:dLbl>
              <c:idx val="1"/>
              <c:layout>
                <c:manualLayout>
                  <c:x val="0"/>
                  <c:y val="1.28334615837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2A-4017-9657-C516A32093DC}"/>
                </c:ext>
              </c:extLst>
            </c:dLbl>
            <c:dLbl>
              <c:idx val="2"/>
              <c:layout>
                <c:manualLayout>
                  <c:x val="0"/>
                  <c:y val="1.6041826979675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2A-4017-9657-C516A32093DC}"/>
                </c:ext>
              </c:extLst>
            </c:dLbl>
            <c:dLbl>
              <c:idx val="3"/>
              <c:layout>
                <c:manualLayout>
                  <c:x val="0"/>
                  <c:y val="9.62509618780507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2A-4017-9657-C516A32093DC}"/>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避難行動要支援者数!$N$38:$S$38</c:f>
              <c:strCache>
                <c:ptCount val="5"/>
                <c:pt idx="0">
                  <c:v>2020年</c:v>
                </c:pt>
                <c:pt idx="1">
                  <c:v>2025年</c:v>
                </c:pt>
                <c:pt idx="2">
                  <c:v>2030年</c:v>
                </c:pt>
                <c:pt idx="3">
                  <c:v>2035年</c:v>
                </c:pt>
                <c:pt idx="4">
                  <c:v>2040年</c:v>
                </c:pt>
              </c:strCache>
              <c:extLst/>
            </c:strRef>
          </c:cat>
          <c:val>
            <c:numRef>
              <c:f>避難行動要支援者数!$N$44:$S$44</c:f>
              <c:numCache>
                <c:formatCode>General</c:formatCode>
                <c:ptCount val="5"/>
                <c:pt idx="0">
                  <c:v>399</c:v>
                </c:pt>
                <c:pt idx="1">
                  <c:v>418.95150874474365</c:v>
                </c:pt>
                <c:pt idx="2">
                  <c:v>421.16309404934361</c:v>
                </c:pt>
                <c:pt idx="3">
                  <c:v>418.38034212407268</c:v>
                </c:pt>
                <c:pt idx="4">
                  <c:v>419.32182128241448</c:v>
                </c:pt>
              </c:numCache>
              <c:extLst/>
            </c:numRef>
          </c:val>
          <c:extLst>
            <c:ext xmlns:c16="http://schemas.microsoft.com/office/drawing/2014/chart" uri="{C3380CC4-5D6E-409C-BE32-E72D297353CC}">
              <c16:uniqueId val="{00000000-0453-4896-B7C0-54EDEC6B542A}"/>
            </c:ext>
          </c:extLst>
        </c:ser>
        <c:dLbls>
          <c:showLegendKey val="0"/>
          <c:showVal val="1"/>
          <c:showCatName val="0"/>
          <c:showSerName val="0"/>
          <c:showPercent val="0"/>
          <c:showBubbleSize val="0"/>
        </c:dLbls>
        <c:gapWidth val="150"/>
        <c:axId val="1973780560"/>
        <c:axId val="1973780976"/>
        <c:extLst>
          <c:ext xmlns:c15="http://schemas.microsoft.com/office/drawing/2012/chart" uri="{02D57815-91ED-43cb-92C2-25804820EDAC}">
            <c15:filteredBarSeries>
              <c15:ser>
                <c:idx val="0"/>
                <c:order val="0"/>
                <c:tx>
                  <c:strRef>
                    <c:extLst>
                      <c:ext uri="{02D57815-91ED-43cb-92C2-25804820EDAC}">
                        <c15:formulaRef>
                          <c15:sqref>避難行動要支援者数!$L$39</c15:sqref>
                        </c15:formulaRef>
                      </c:ext>
                    </c:extLst>
                    <c:strCache>
                      <c:ptCount val="1"/>
                      <c:pt idx="0">
                        <c:v>人口総数</c:v>
                      </c:pt>
                    </c:strCache>
                  </c:strRef>
                </c:tx>
                <c:spPr>
                  <a:solidFill>
                    <a:schemeClr val="accent1"/>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避難行動要支援者数!$N$38:$S$38</c15:sqref>
                        </c15:formulaRef>
                      </c:ext>
                    </c:extLst>
                    <c:strCache>
                      <c:ptCount val="5"/>
                      <c:pt idx="0">
                        <c:v>2020年</c:v>
                      </c:pt>
                      <c:pt idx="1">
                        <c:v>2025年</c:v>
                      </c:pt>
                      <c:pt idx="2">
                        <c:v>2030年</c:v>
                      </c:pt>
                      <c:pt idx="3">
                        <c:v>2035年</c:v>
                      </c:pt>
                      <c:pt idx="4">
                        <c:v>2040年</c:v>
                      </c:pt>
                    </c:strCache>
                  </c:strRef>
                </c:cat>
                <c:val>
                  <c:numRef>
                    <c:extLst>
                      <c:ext uri="{02D57815-91ED-43cb-92C2-25804820EDAC}">
                        <c15:formulaRef>
                          <c15:sqref>避難行動要支援者数!$N$39:$S$39</c15:sqref>
                        </c15:formulaRef>
                      </c:ext>
                    </c:extLst>
                    <c:numCache>
                      <c:formatCode>General</c:formatCode>
                      <c:ptCount val="5"/>
                      <c:pt idx="0">
                        <c:v>30927</c:v>
                      </c:pt>
                      <c:pt idx="1">
                        <c:v>32782.128406989752</c:v>
                      </c:pt>
                      <c:pt idx="2">
                        <c:v>32453.97601123495</c:v>
                      </c:pt>
                      <c:pt idx="3">
                        <c:v>31460.312728416018</c:v>
                      </c:pt>
                      <c:pt idx="4">
                        <c:v>30198.38706159954</c:v>
                      </c:pt>
                    </c:numCache>
                  </c:numRef>
                </c:val>
                <c:extLst>
                  <c:ext xmlns:c16="http://schemas.microsoft.com/office/drawing/2014/chart" uri="{C3380CC4-5D6E-409C-BE32-E72D297353CC}">
                    <c16:uniqueId val="{00000001-0453-4896-B7C0-54EDEC6B542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避難行動要支援者数!$L$40</c15:sqref>
                        </c15:formulaRef>
                      </c:ext>
                    </c:extLst>
                    <c:strCache>
                      <c:ptCount val="1"/>
                      <c:pt idx="0">
                        <c:v>高齢人口</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避難行動要支援者数!$N$38:$S$38</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避難行動要支援者数!$N$40:$S$40</c15:sqref>
                        </c15:formulaRef>
                      </c:ext>
                    </c:extLst>
                    <c:numCache>
                      <c:formatCode>General</c:formatCode>
                      <c:ptCount val="5"/>
                      <c:pt idx="0">
                        <c:v>8491</c:v>
                      </c:pt>
                      <c:pt idx="1">
                        <c:v>8862.8714339773487</c:v>
                      </c:pt>
                      <c:pt idx="2">
                        <c:v>8995.2488767768828</c:v>
                      </c:pt>
                      <c:pt idx="3">
                        <c:v>9068.8850644620779</c:v>
                      </c:pt>
                      <c:pt idx="4">
                        <c:v>9316.8838331005718</c:v>
                      </c:pt>
                    </c:numCache>
                  </c:numRef>
                </c:val>
                <c:extLst xmlns:c15="http://schemas.microsoft.com/office/drawing/2012/chart">
                  <c:ext xmlns:c16="http://schemas.microsoft.com/office/drawing/2014/chart" uri="{C3380CC4-5D6E-409C-BE32-E72D297353CC}">
                    <c16:uniqueId val="{00000002-0453-4896-B7C0-54EDEC6B542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避難行動要支援者数!$L$41</c15:sqref>
                        </c15:formulaRef>
                      </c:ext>
                    </c:extLst>
                    <c:strCache>
                      <c:ptCount val="1"/>
                      <c:pt idx="0">
                        <c:v>非高齢人口</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避難行動要支援者数!$N$38:$S$38</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避難行動要支援者数!$N$41:$S$41</c15:sqref>
                        </c15:formulaRef>
                      </c:ext>
                    </c:extLst>
                    <c:numCache>
                      <c:formatCode>General</c:formatCode>
                      <c:ptCount val="5"/>
                      <c:pt idx="0">
                        <c:v>22436</c:v>
                      </c:pt>
                      <c:pt idx="1">
                        <c:v>23919.256973012401</c:v>
                      </c:pt>
                      <c:pt idx="2">
                        <c:v>23458.727134458066</c:v>
                      </c:pt>
                      <c:pt idx="3">
                        <c:v>22391.427663953938</c:v>
                      </c:pt>
                      <c:pt idx="4">
                        <c:v>20881.503228498968</c:v>
                      </c:pt>
                    </c:numCache>
                  </c:numRef>
                </c:val>
                <c:extLst xmlns:c15="http://schemas.microsoft.com/office/drawing/2012/chart">
                  <c:ext xmlns:c16="http://schemas.microsoft.com/office/drawing/2014/chart" uri="{C3380CC4-5D6E-409C-BE32-E72D297353CC}">
                    <c16:uniqueId val="{00000003-0453-4896-B7C0-54EDEC6B542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避難行動要支援者数!$L$42</c15:sqref>
                        </c15:formulaRef>
                      </c:ext>
                    </c:extLst>
                    <c:strCache>
                      <c:ptCount val="1"/>
                      <c:pt idx="0">
                        <c:v>避難行動
要支援者数
（65歳以上）</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避難行動要支援者数!$N$38:$S$38</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避難行動要支援者数!$N$42:$S$42</c15:sqref>
                        </c15:formulaRef>
                      </c:ext>
                    </c:extLst>
                    <c:numCache>
                      <c:formatCode>General</c:formatCode>
                      <c:ptCount val="5"/>
                      <c:pt idx="0">
                        <c:v>288</c:v>
                      </c:pt>
                      <c:pt idx="1">
                        <c:v>300.61323436408861</c:v>
                      </c:pt>
                      <c:pt idx="2">
                        <c:v>305.10324773427652</c:v>
                      </c:pt>
                      <c:pt idx="3">
                        <c:v>307.60085956484255</c:v>
                      </c:pt>
                      <c:pt idx="4">
                        <c:v>316.01254786632489</c:v>
                      </c:pt>
                    </c:numCache>
                  </c:numRef>
                </c:val>
                <c:extLst xmlns:c15="http://schemas.microsoft.com/office/drawing/2012/chart">
                  <c:ext xmlns:c16="http://schemas.microsoft.com/office/drawing/2014/chart" uri="{C3380CC4-5D6E-409C-BE32-E72D297353CC}">
                    <c16:uniqueId val="{00000004-0453-4896-B7C0-54EDEC6B542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避難行動要支援者数!$L$43</c15:sqref>
                        </c15:formulaRef>
                      </c:ext>
                    </c:extLst>
                    <c:strCache>
                      <c:ptCount val="1"/>
                      <c:pt idx="0">
                        <c:v>避難行動
要支援者数（65歳未満）</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避難行動要支援者数!$N$38:$S$38</c15:sqref>
                        </c15:formulaRef>
                      </c:ext>
                    </c:extLst>
                    <c:strCache>
                      <c:ptCount val="5"/>
                      <c:pt idx="0">
                        <c:v>2020年</c:v>
                      </c:pt>
                      <c:pt idx="1">
                        <c:v>2025年</c:v>
                      </c:pt>
                      <c:pt idx="2">
                        <c:v>2030年</c:v>
                      </c:pt>
                      <c:pt idx="3">
                        <c:v>2035年</c:v>
                      </c:pt>
                      <c:pt idx="4">
                        <c:v>2040年</c:v>
                      </c:pt>
                    </c:strCache>
                  </c:strRef>
                </c:cat>
                <c:val>
                  <c:numRef>
                    <c:extLst xmlns:c15="http://schemas.microsoft.com/office/drawing/2012/chart">
                      <c:ext xmlns:c15="http://schemas.microsoft.com/office/drawing/2012/chart" uri="{02D57815-91ED-43cb-92C2-25804820EDAC}">
                        <c15:formulaRef>
                          <c15:sqref>避難行動要支援者数!$N$43:$S$43</c15:sqref>
                        </c15:formulaRef>
                      </c:ext>
                    </c:extLst>
                    <c:numCache>
                      <c:formatCode>General</c:formatCode>
                      <c:ptCount val="5"/>
                      <c:pt idx="0">
                        <c:v>111</c:v>
                      </c:pt>
                      <c:pt idx="1">
                        <c:v>118.33827438065505</c:v>
                      </c:pt>
                      <c:pt idx="2">
                        <c:v>116.05984631506709</c:v>
                      </c:pt>
                      <c:pt idx="3">
                        <c:v>110.77948255923013</c:v>
                      </c:pt>
                      <c:pt idx="4">
                        <c:v>103.30927341608957</c:v>
                      </c:pt>
                    </c:numCache>
                  </c:numRef>
                </c:val>
                <c:extLst xmlns:c15="http://schemas.microsoft.com/office/drawing/2012/chart">
                  <c:ext xmlns:c16="http://schemas.microsoft.com/office/drawing/2014/chart" uri="{C3380CC4-5D6E-409C-BE32-E72D297353CC}">
                    <c16:uniqueId val="{00000005-0453-4896-B7C0-54EDEC6B542A}"/>
                  </c:ext>
                </c:extLst>
              </c15:ser>
            </c15:filteredBarSeries>
          </c:ext>
        </c:extLst>
      </c:barChart>
      <c:catAx>
        <c:axId val="197378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73780976"/>
        <c:crosses val="autoZero"/>
        <c:auto val="1"/>
        <c:lblAlgn val="ctr"/>
        <c:lblOffset val="100"/>
        <c:noMultiLvlLbl val="0"/>
      </c:catAx>
      <c:valAx>
        <c:axId val="197378097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a:t>（単位：人）</a:t>
                </a:r>
                <a:endParaRPr lang="ja-JP"/>
              </a:p>
            </c:rich>
          </c:tx>
          <c:layout>
            <c:manualLayout>
              <c:xMode val="edge"/>
              <c:yMode val="edge"/>
              <c:x val="1.8285714285714287E-2"/>
              <c:y val="2.0141074335322848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973780560"/>
        <c:crosses val="autoZero"/>
        <c:crossBetween val="between"/>
      </c:valAx>
      <c:spPr>
        <a:noFill/>
        <a:ln>
          <a:noFill/>
        </a:ln>
        <a:effectLst/>
      </c:spPr>
    </c:plotArea>
    <c:plotVisOnly val="1"/>
    <c:dispBlanksAs val="gap"/>
    <c:showDLblsOverMax val="0"/>
  </c:chart>
  <c:spPr>
    <a:noFill/>
    <a:ln>
      <a:noFill/>
    </a:ln>
    <a:effectLst/>
  </c:spPr>
  <c:txPr>
    <a:bodyPr/>
    <a:lstStyle/>
    <a:p>
      <a:pPr>
        <a:defRPr b="1">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6">
  <a:schemeClr val="accent3"/>
</cs:colorStyle>
</file>

<file path=ppt/charts/colors16.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4"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0.0367</cdr:x>
      <cdr:y>0.04303</cdr:y>
    </cdr:from>
    <cdr:to>
      <cdr:x>0.13841</cdr:x>
      <cdr:y>0.12189</cdr:y>
    </cdr:to>
    <cdr:sp macro="" textlink="">
      <cdr:nvSpPr>
        <cdr:cNvPr id="2" name="テキスト ボックス 3"/>
        <cdr:cNvSpPr txBox="1"/>
      </cdr:nvSpPr>
      <cdr:spPr>
        <a:xfrm xmlns:a="http://schemas.openxmlformats.org/drawingml/2006/main">
          <a:off x="207683" y="118035"/>
          <a:ext cx="575579" cy="21633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800">
              <a:latin typeface="Meiryo UI" panose="020B0604030504040204" pitchFamily="50" charset="-128"/>
              <a:ea typeface="Meiryo UI" panose="020B0604030504040204" pitchFamily="50" charset="-128"/>
              <a:cs typeface="Meiryo UI" panose="020B0604030504040204" pitchFamily="50" charset="-128"/>
            </a:rPr>
            <a:t>（人）</a:t>
          </a:r>
        </a:p>
      </cdr:txBody>
    </cdr:sp>
  </cdr:relSizeAnchor>
  <cdr:relSizeAnchor xmlns:cdr="http://schemas.openxmlformats.org/drawingml/2006/chartDrawing">
    <cdr:from>
      <cdr:x>0.88246</cdr:x>
      <cdr:y>0.89278</cdr:y>
    </cdr:from>
    <cdr:to>
      <cdr:x>1</cdr:x>
      <cdr:y>0.96168</cdr:y>
    </cdr:to>
    <cdr:sp macro="" textlink="">
      <cdr:nvSpPr>
        <cdr:cNvPr id="3" name="テキスト ボックス 3"/>
        <cdr:cNvSpPr txBox="1"/>
      </cdr:nvSpPr>
      <cdr:spPr>
        <a:xfrm xmlns:a="http://schemas.openxmlformats.org/drawingml/2006/main">
          <a:off x="4904818" y="2399060"/>
          <a:ext cx="653301" cy="18514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800">
              <a:latin typeface="Meiryo UI" panose="020B0604030504040204" pitchFamily="50" charset="-128"/>
              <a:ea typeface="Meiryo UI" panose="020B0604030504040204" pitchFamily="50" charset="-128"/>
              <a:cs typeface="Meiryo UI" panose="020B0604030504040204" pitchFamily="50" charset="-128"/>
            </a:rPr>
            <a:t>（年度）</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49787" cy="498693"/>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2" y="4"/>
            <a:ext cx="2949787" cy="498693"/>
          </a:xfrm>
          <a:prstGeom prst="rect">
            <a:avLst/>
          </a:prstGeom>
        </p:spPr>
        <p:txBody>
          <a:bodyPr vert="horz" lIns="91410" tIns="45708" rIns="91410" bIns="45708" rtlCol="0"/>
          <a:lstStyle>
            <a:lvl1pPr algn="r">
              <a:defRPr sz="1200"/>
            </a:lvl1pPr>
          </a:lstStyle>
          <a:p>
            <a:fld id="{52226BC0-283B-418F-84E9-3F3D80AE069A}" type="datetimeFigureOut">
              <a:rPr kumimoji="1" lang="ja-JP" altLang="en-US" smtClean="0"/>
              <a:t>2024/3/25</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10" tIns="45708" rIns="91410"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2" y="9440647"/>
            <a:ext cx="2949787" cy="498692"/>
          </a:xfrm>
          <a:prstGeom prst="rect">
            <a:avLst/>
          </a:prstGeom>
        </p:spPr>
        <p:txBody>
          <a:bodyPr vert="horz" lIns="91410" tIns="45708" rIns="91410" bIns="45708" rtlCol="0" anchor="b"/>
          <a:lstStyle>
            <a:lvl1pPr algn="r">
              <a:defRPr sz="1200"/>
            </a:lvl1pPr>
          </a:lstStyle>
          <a:p>
            <a:fld id="{ABDDDF84-BAB9-4DFF-9B0D-B0BFA0D848D0}" type="slidenum">
              <a:rPr kumimoji="1" lang="ja-JP" altLang="en-US" smtClean="0"/>
              <a:t>‹#›</a:t>
            </a:fld>
            <a:endParaRPr kumimoji="1" lang="ja-JP" altLang="en-US"/>
          </a:p>
        </p:txBody>
      </p:sp>
    </p:spTree>
    <p:extLst>
      <p:ext uri="{BB962C8B-B14F-4D97-AF65-F5344CB8AC3E}">
        <p14:creationId xmlns:p14="http://schemas.microsoft.com/office/powerpoint/2010/main" val="40538913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49575" cy="498475"/>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4"/>
            <a:ext cx="2949575" cy="498475"/>
          </a:xfrm>
          <a:prstGeom prst="rect">
            <a:avLst/>
          </a:prstGeom>
        </p:spPr>
        <p:txBody>
          <a:bodyPr vert="horz" lIns="91410" tIns="45708" rIns="91410" bIns="45708" rtlCol="0"/>
          <a:lstStyle>
            <a:lvl1pPr algn="r">
              <a:defRPr sz="1200"/>
            </a:lvl1pPr>
          </a:lstStyle>
          <a:p>
            <a:fld id="{024D5E8F-0A97-436E-9F00-F3DFB675D86B}" type="datetimeFigureOut">
              <a:rPr kumimoji="1" lang="ja-JP" altLang="en-US" smtClean="0"/>
              <a:t>2024/3/25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10" tIns="45708" rIns="91410" bIns="45708" rtlCol="0" anchor="ctr"/>
          <a:lstStyle/>
          <a:p>
            <a:endParaRPr lang="ja-JP" altLang="en-US"/>
          </a:p>
        </p:txBody>
      </p:sp>
      <p:sp>
        <p:nvSpPr>
          <p:cNvPr id="5" name="ノート プレースホルダー 4"/>
          <p:cNvSpPr>
            <a:spLocks noGrp="1"/>
          </p:cNvSpPr>
          <p:nvPr>
            <p:ph type="body" sz="quarter" idx="3"/>
          </p:nvPr>
        </p:nvSpPr>
        <p:spPr>
          <a:xfrm>
            <a:off x="681038" y="4783142"/>
            <a:ext cx="5445125" cy="3913187"/>
          </a:xfrm>
          <a:prstGeom prst="rect">
            <a:avLst/>
          </a:prstGeom>
        </p:spPr>
        <p:txBody>
          <a:bodyPr vert="horz" lIns="91410" tIns="45708" rIns="91410"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3"/>
            <a:ext cx="2949575" cy="498475"/>
          </a:xfrm>
          <a:prstGeom prst="rect">
            <a:avLst/>
          </a:prstGeom>
        </p:spPr>
        <p:txBody>
          <a:bodyPr vert="horz" lIns="91410" tIns="45708" rIns="91410"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3"/>
            <a:ext cx="2949575" cy="498475"/>
          </a:xfrm>
          <a:prstGeom prst="rect">
            <a:avLst/>
          </a:prstGeom>
        </p:spPr>
        <p:txBody>
          <a:bodyPr vert="horz" lIns="91410" tIns="45708" rIns="91410" bIns="45708" rtlCol="0" anchor="b"/>
          <a:lstStyle>
            <a:lvl1pPr algn="r">
              <a:defRPr sz="1200"/>
            </a:lvl1pPr>
          </a:lstStyle>
          <a:p>
            <a:fld id="{86215586-515F-4769-B518-401B915E8AE3}" type="slidenum">
              <a:rPr kumimoji="1" lang="ja-JP" altLang="en-US" smtClean="0"/>
              <a:t>‹#›</a:t>
            </a:fld>
            <a:endParaRPr kumimoji="1" lang="ja-JP" altLang="en-US"/>
          </a:p>
        </p:txBody>
      </p:sp>
    </p:spTree>
    <p:extLst>
      <p:ext uri="{BB962C8B-B14F-4D97-AF65-F5344CB8AC3E}">
        <p14:creationId xmlns:p14="http://schemas.microsoft.com/office/powerpoint/2010/main" val="612603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3741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9615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7994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3926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D7B4050-CFD5-4919-86DB-CEA0BD2C1A26}"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24834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F38668B-E5B6-4BAD-BE01-E506ACEEBD0C}"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390109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888A1A-92CD-44C7-AE1B-8EF9D915C8BF}"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229510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BA46A9B-E517-4BCE-8E72-4C8A7AC4FA86}"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356675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200CF8-B4E1-4D2E-AB15-B214E03665CB}"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2104725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6C138B1-9F61-45BF-B4FB-A29FAFA9FF3C}"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1003637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9E7133D-C9AE-47DB-99B8-87E3C4E34754}"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272831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3FA1AAC-895B-494D-A4C2-1D88C227D909}" type="datetime1">
              <a:rPr kumimoji="1" lang="ja-JP" altLang="en-US" smtClean="0"/>
              <a:t>2024/3/25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1836644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8B05D6C-B014-4CF2-8C04-575931086446}" type="datetime1">
              <a:rPr kumimoji="1" lang="ja-JP" altLang="en-US" smtClean="0"/>
              <a:t>2024/3/25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7264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2146B5-9F96-4642-8891-43D9194A0C22}" type="datetime1">
              <a:rPr kumimoji="1" lang="ja-JP" altLang="en-US" smtClean="0"/>
              <a:t>2024/3/25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3012363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47B93E7-E57A-47D0-BED7-6E62B966B362}"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196280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A80A30-7E91-4E16-AA15-6551CD2093AB}"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245638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B292CFC-61F9-471F-8611-1CFBDA892EB7}"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3851973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50575D-01E6-4702-800C-ABCA56DFF417}"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2772345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5EAACB-CF29-4AF8-8F46-ED8BE56B6DCE}"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3997676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D3AFF50-106D-42C4-A8AB-74BDDAC4C5C9}"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1503087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6587240-49E5-4E62-A777-DF08FB312626}"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2900031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79EBAB9-A39E-4D33-827D-709CFDDBADEA}"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987025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A7842AE-BE05-448C-ABB8-5E5ECB773CEB}"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3744649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C35856F-83F7-4F12-9777-01405C261DAF}" type="datetime1">
              <a:rPr kumimoji="1" lang="ja-JP" altLang="en-US" smtClean="0"/>
              <a:t>2024/3/25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1737730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7EB123C-85B8-4927-9654-10A469C0F020}" type="datetime1">
              <a:rPr kumimoji="1" lang="ja-JP" altLang="en-US" smtClean="0"/>
              <a:t>2024/3/25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28150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5D96303-DDA6-43FC-BB19-43BC5C66AF9D}" type="datetime1">
              <a:rPr kumimoji="1" lang="ja-JP" altLang="en-US" smtClean="0"/>
              <a:t>2024/3/25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45001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9935380-BEDE-4319-8EAE-8F04089B751B}"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99493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B2B7664-963D-43E1-A864-65201CF8113A}"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1990122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ABCA28C-458D-4A45-9681-2B25593215EE}"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798832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A14ECC8-0732-4C00-8CFC-5558A99E834F}"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1432018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4CE2F1-13AF-4D54-9D79-5EF493A2D223}" type="datetime1">
              <a:rPr kumimoji="1" lang="ja-JP" altLang="en-US" smtClean="0"/>
              <a:t>2024/3/25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142278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A427C87-343F-4F74-AD7A-DFC08A7E0623}"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75056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3167442-85EE-4555-B5E0-4EA5E056AEA3}" type="datetime1">
              <a:rPr kumimoji="1" lang="ja-JP" altLang="en-US" smtClean="0"/>
              <a:t>2024/3/25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325027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0D4F75-BF65-4C58-9173-1A52190D0E13}" type="datetime1">
              <a:rPr kumimoji="1" lang="ja-JP" altLang="en-US" smtClean="0"/>
              <a:t>2024/3/25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400298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C98D6DD-1464-4AF1-9C45-BB2936658F17}" type="datetime1">
              <a:rPr kumimoji="1" lang="ja-JP" altLang="en-US" smtClean="0"/>
              <a:t>2024/3/25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229452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4E5B066-068E-4819-9CC9-65823F74789D}"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13796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AC249C6-2726-4763-91D6-86A28C88000B}" type="datetime1">
              <a:rPr kumimoji="1" lang="ja-JP" altLang="en-US" smtClean="0"/>
              <a:t>2024/3/25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107587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A5964-50E9-4049-B264-44FD7FEA5E24}" type="datetime1">
              <a:rPr kumimoji="1" lang="ja-JP" altLang="en-US" smtClean="0"/>
              <a:t>2024/3/25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7D6FF-D22E-4D28-8EB2-E6EE71FBA953}" type="slidenum">
              <a:rPr kumimoji="1" lang="ja-JP" altLang="en-US" smtClean="0"/>
              <a:t>‹#›</a:t>
            </a:fld>
            <a:endParaRPr kumimoji="1" lang="ja-JP" altLang="en-US"/>
          </a:p>
        </p:txBody>
      </p:sp>
    </p:spTree>
    <p:extLst>
      <p:ext uri="{BB962C8B-B14F-4D97-AF65-F5344CB8AC3E}">
        <p14:creationId xmlns:p14="http://schemas.microsoft.com/office/powerpoint/2010/main" val="38896749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29A04-4360-4509-BC44-2378555ED0A3}" type="datetime1">
              <a:rPr kumimoji="1" lang="ja-JP" altLang="en-US" smtClean="0"/>
              <a:t>2024/3/25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278585460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D7568-2BF0-4811-A590-4A1526DEC3FB}" type="datetime1">
              <a:rPr kumimoji="1" lang="ja-JP" altLang="en-US" smtClean="0"/>
              <a:t>2024/3/25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38154-BD12-4D95-AB32-AF2ED034A024}" type="slidenum">
              <a:rPr kumimoji="1" lang="ja-JP" altLang="en-US" smtClean="0"/>
              <a:t>‹#›</a:t>
            </a:fld>
            <a:endParaRPr kumimoji="1" lang="ja-JP" altLang="en-US"/>
          </a:p>
        </p:txBody>
      </p:sp>
    </p:spTree>
    <p:extLst>
      <p:ext uri="{BB962C8B-B14F-4D97-AF65-F5344CB8AC3E}">
        <p14:creationId xmlns:p14="http://schemas.microsoft.com/office/powerpoint/2010/main" val="64084054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6.emf"/><Relationship Id="rId12"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11" Type="http://schemas.openxmlformats.org/officeDocument/2006/relationships/package" Target="../embeddings/Microsoft_Excel_Worksheet3.xlsx"/><Relationship Id="rId5" Type="http://schemas.openxmlformats.org/officeDocument/2006/relationships/image" Target="../media/image5.emf"/><Relationship Id="rId10" Type="http://schemas.openxmlformats.org/officeDocument/2006/relationships/image" Target="../media/image7.emf"/><Relationship Id="rId4" Type="http://schemas.openxmlformats.org/officeDocument/2006/relationships/package" Target="../embeddings/Microsoft_Excel_Worksheet.xlsx"/><Relationship Id="rId9" Type="http://schemas.openxmlformats.org/officeDocument/2006/relationships/package" Target="../embeddings/Microsoft_Excel_Worksheet2.xlsx"/></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11.emf"/><Relationship Id="rId12"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Worksheet5.xlsx"/><Relationship Id="rId11" Type="http://schemas.openxmlformats.org/officeDocument/2006/relationships/package" Target="../embeddings/Microsoft_Excel_Worksheet7.xlsx"/><Relationship Id="rId5" Type="http://schemas.openxmlformats.org/officeDocument/2006/relationships/image" Target="../media/image10.emf"/><Relationship Id="rId10" Type="http://schemas.openxmlformats.org/officeDocument/2006/relationships/image" Target="../media/image12.emf"/><Relationship Id="rId4" Type="http://schemas.openxmlformats.org/officeDocument/2006/relationships/package" Target="../embeddings/Microsoft_Excel_Worksheet4.xlsx"/><Relationship Id="rId9" Type="http://schemas.openxmlformats.org/officeDocument/2006/relationships/package" Target="../embeddings/Microsoft_Excel_Worksheet6.xlsx"/></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15.emf"/><Relationship Id="rId12"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Excel_Worksheet9.xlsx"/><Relationship Id="rId11" Type="http://schemas.openxmlformats.org/officeDocument/2006/relationships/package" Target="../embeddings/Microsoft_Excel_Worksheet11.xlsx"/><Relationship Id="rId5" Type="http://schemas.openxmlformats.org/officeDocument/2006/relationships/image" Target="../media/image14.emf"/><Relationship Id="rId10" Type="http://schemas.openxmlformats.org/officeDocument/2006/relationships/image" Target="../media/image16.emf"/><Relationship Id="rId4" Type="http://schemas.openxmlformats.org/officeDocument/2006/relationships/package" Target="../embeddings/Microsoft_Excel_Worksheet8.xlsx"/><Relationship Id="rId9" Type="http://schemas.openxmlformats.org/officeDocument/2006/relationships/package" Target="../embeddings/Microsoft_Excel_Worksheet10.xls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package" Target="../embeddings/Microsoft_Excel_Worksheet14.xlsx"/><Relationship Id="rId7" Type="http://schemas.openxmlformats.org/officeDocument/2006/relationships/package" Target="../embeddings/Microsoft_Excel_Worksheet16.xlsx"/><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7.emf"/><Relationship Id="rId5" Type="http://schemas.openxmlformats.org/officeDocument/2006/relationships/package" Target="../embeddings/Microsoft_Excel_Worksheet15.xlsx"/><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package" Target="../embeddings/Microsoft_Excel_Worksheet18.xlsx"/><Relationship Id="rId7" Type="http://schemas.openxmlformats.org/officeDocument/2006/relationships/package" Target="../embeddings/Microsoft_Excel_Worksheet20.xlsx"/><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31.emf"/><Relationship Id="rId11" Type="http://schemas.openxmlformats.org/officeDocument/2006/relationships/image" Target="../media/image33.emf"/><Relationship Id="rId5" Type="http://schemas.openxmlformats.org/officeDocument/2006/relationships/package" Target="../embeddings/Microsoft_Excel_Worksheet19.xlsx"/><Relationship Id="rId10" Type="http://schemas.openxmlformats.org/officeDocument/2006/relationships/package" Target="../embeddings/Microsoft_Excel_Worksheet21.xlsx"/><Relationship Id="rId4" Type="http://schemas.openxmlformats.org/officeDocument/2006/relationships/image" Target="../media/image30.emf"/><Relationship Id="rId9" Type="http://schemas.openxmlformats.org/officeDocument/2006/relationships/image" Target="../media/image34.emf"/></Relationships>
</file>

<file path=ppt/slides/_rels/slide4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3.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4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352495" y="277281"/>
            <a:ext cx="4093423" cy="1473098"/>
          </a:xfrm>
        </p:spPr>
        <p:txBody>
          <a:bodyPr anchor="ctr">
            <a:normAutofit/>
          </a:bodyPr>
          <a:lstStyle/>
          <a:p>
            <a:pPr algn="ctr"/>
            <a:r>
              <a:rPr lang="ja-JP" altLang="en-US" sz="31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大阪府</a:t>
            </a:r>
            <a:r>
              <a:rPr lang="ja-JP" altLang="en-US" sz="5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島本町</a:t>
            </a:r>
            <a:endParaRPr kumimoji="1" lang="ja-JP" altLang="en-US" sz="5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 name="テキスト プレースホルダー 3"/>
          <p:cNvSpPr>
            <a:spLocks noGrp="1"/>
          </p:cNvSpPr>
          <p:nvPr>
            <p:ph type="body" sz="half" idx="2"/>
          </p:nvPr>
        </p:nvSpPr>
        <p:spPr>
          <a:xfrm>
            <a:off x="691627" y="1420085"/>
            <a:ext cx="4354285" cy="2064094"/>
          </a:xfrm>
        </p:spPr>
        <p:txBody>
          <a:bodyPr anchor="ctr">
            <a:normAutofit/>
          </a:bodyPr>
          <a:lstStyle/>
          <a:p>
            <a:pPr algn="ctr"/>
            <a:r>
              <a:rPr lang="ja-JP" altLang="en-US" sz="18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町村の将来のあり方に関する勉強会</a:t>
            </a:r>
            <a:r>
              <a:rPr lang="ja-JP" altLang="en-US"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en-US" altLang="ja-JP" sz="1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「将来課題の対応方策の検討」</a:t>
            </a:r>
            <a:endParaRPr lang="en-US" altLang="ja-JP" sz="24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lang="en-US" altLang="ja-JP" sz="1050"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令和６年３月　島本町</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大阪府</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315" y="1197736"/>
            <a:ext cx="6672792" cy="4738340"/>
          </a:xfrm>
          <a:prstGeom prst="rect">
            <a:avLst/>
          </a:prstGeom>
          <a:ln>
            <a:noFill/>
          </a:ln>
          <a:effectLst>
            <a:softEdge rad="112500"/>
          </a:effectLst>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053" y="3429000"/>
            <a:ext cx="2303113" cy="3072491"/>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417" y="4296690"/>
            <a:ext cx="1751371" cy="2458996"/>
          </a:xfrm>
          <a:prstGeom prst="rect">
            <a:avLst/>
          </a:prstGeom>
        </p:spPr>
      </p:pic>
      <p:cxnSp>
        <p:nvCxnSpPr>
          <p:cNvPr id="8" name="直線コネクタ 7"/>
          <p:cNvCxnSpPr>
            <a:cxnSpLocks/>
          </p:cNvCxnSpPr>
          <p:nvPr/>
        </p:nvCxnSpPr>
        <p:spPr>
          <a:xfrm flipV="1">
            <a:off x="1719532" y="3697014"/>
            <a:ext cx="1282521" cy="943337"/>
          </a:xfrm>
          <a:prstGeom prst="line">
            <a:avLst/>
          </a:prstGeom>
          <a:ln/>
        </p:spPr>
        <p:style>
          <a:lnRef idx="1">
            <a:schemeClr val="dk1"/>
          </a:lnRef>
          <a:fillRef idx="0">
            <a:schemeClr val="dk1"/>
          </a:fillRef>
          <a:effectRef idx="0">
            <a:schemeClr val="dk1"/>
          </a:effectRef>
          <a:fontRef idx="minor">
            <a:schemeClr val="tx1"/>
          </a:fontRef>
        </p:style>
      </p:cxnSp>
      <p:cxnSp>
        <p:nvCxnSpPr>
          <p:cNvPr id="13" name="直線コネクタ 12"/>
          <p:cNvCxnSpPr>
            <a:cxnSpLocks/>
          </p:cNvCxnSpPr>
          <p:nvPr/>
        </p:nvCxnSpPr>
        <p:spPr>
          <a:xfrm>
            <a:off x="1871183" y="4858604"/>
            <a:ext cx="1810065" cy="1171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E2FFFAA0-09A1-47EC-B63B-C6D19A59A2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224" y="542083"/>
            <a:ext cx="1317277" cy="878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341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6371"/>
            <a:ext cx="10515600" cy="777241"/>
          </a:xfrm>
        </p:spPr>
        <p:txBody>
          <a:bodyPr anchor="ctr">
            <a:normAutofit fontScale="90000"/>
          </a:bodyPr>
          <a:lstStyle/>
          <a:p>
            <a:pPr algn="ctr"/>
            <a:r>
              <a:rPr kumimoji="1" lang="en-US" altLang="ja-JP" sz="2900" b="1" dirty="0">
                <a:latin typeface="BIZ UDPゴシック" panose="020B0400000000000000" pitchFamily="50" charset="-128"/>
                <a:ea typeface="BIZ UDPゴシック" panose="020B0400000000000000" pitchFamily="50" charset="-128"/>
              </a:rPr>
              <a:t>【</a:t>
            </a:r>
            <a:r>
              <a:rPr kumimoji="1" lang="ja-JP" altLang="en-US" sz="2900" b="1" dirty="0">
                <a:latin typeface="BIZ UDPゴシック" panose="020B0400000000000000" pitchFamily="50" charset="-128"/>
                <a:ea typeface="BIZ UDPゴシック" panose="020B0400000000000000" pitchFamily="50" charset="-128"/>
              </a:rPr>
              <a:t>人口</a:t>
            </a:r>
            <a:r>
              <a:rPr kumimoji="1" lang="en-US" altLang="ja-JP" sz="2900" b="1" dirty="0">
                <a:latin typeface="BIZ UDPゴシック" panose="020B0400000000000000" pitchFamily="50" charset="-128"/>
                <a:ea typeface="BIZ UDPゴシック" panose="020B0400000000000000" pitchFamily="50" charset="-128"/>
              </a:rPr>
              <a:t>】 </a:t>
            </a:r>
            <a:r>
              <a:rPr lang="ja-JP" altLang="en-US" sz="2900" b="1" dirty="0">
                <a:latin typeface="BIZ UDPゴシック" panose="020B0400000000000000" pitchFamily="50" charset="-128"/>
                <a:ea typeface="BIZ UDPゴシック" panose="020B0400000000000000" pitchFamily="50" charset="-128"/>
              </a:rPr>
              <a:t>１－３</a:t>
            </a:r>
            <a:r>
              <a:rPr kumimoji="1" lang="en-US" altLang="ja-JP" sz="2900" b="1" dirty="0">
                <a:latin typeface="BIZ UDPゴシック" panose="020B0400000000000000" pitchFamily="50" charset="-128"/>
                <a:ea typeface="BIZ UDPゴシック" panose="020B0400000000000000" pitchFamily="50" charset="-128"/>
              </a:rPr>
              <a:t> </a:t>
            </a:r>
            <a:r>
              <a:rPr kumimoji="1" lang="ja-JP" altLang="en-US" sz="2900" b="1" dirty="0">
                <a:latin typeface="BIZ UDPゴシック" panose="020B0400000000000000" pitchFamily="50" charset="-128"/>
                <a:ea typeface="BIZ UDPゴシック" panose="020B0400000000000000" pitchFamily="50" charset="-128"/>
              </a:rPr>
              <a:t>高齢化率・後期高齢化率</a:t>
            </a:r>
            <a:br>
              <a:rPr lang="ja-JP" altLang="en-US" b="1" dirty="0">
                <a:latin typeface="BIZ UDPゴシック" panose="020B0400000000000000" pitchFamily="50" charset="-128"/>
                <a:ea typeface="BIZ UDPゴシック" panose="020B0400000000000000" pitchFamily="50" charset="-128"/>
              </a:rPr>
            </a:br>
            <a:br>
              <a:rPr lang="en-US" altLang="ja-JP" sz="1300" b="1" dirty="0">
                <a:latin typeface="BIZ UDPゴシック" panose="020B0400000000000000" pitchFamily="50" charset="-128"/>
                <a:ea typeface="BIZ UDPゴシック" panose="020B0400000000000000" pitchFamily="50" charset="-128"/>
              </a:rPr>
            </a:br>
            <a:r>
              <a:rPr lang="ja-JP" altLang="en-US" sz="1300" dirty="0">
                <a:latin typeface="BIZ UDPゴシック" panose="020B0400000000000000" pitchFamily="50" charset="-128"/>
                <a:ea typeface="BIZ UDPゴシック" panose="020B0400000000000000" pitchFamily="50" charset="-128"/>
              </a:rPr>
              <a:t>出典：総務省「国勢調査」（</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年まで）、島本町「第五次総合計画の策定に係る人口推計について」（</a:t>
            </a:r>
            <a:r>
              <a:rPr lang="en-US" altLang="ja-JP" sz="1300" dirty="0">
                <a:latin typeface="BIZ UDPゴシック" panose="020B0400000000000000" pitchFamily="50" charset="-128"/>
                <a:ea typeface="BIZ UDPゴシック" panose="020B0400000000000000" pitchFamily="50" charset="-128"/>
              </a:rPr>
              <a:t>R1.6</a:t>
            </a:r>
            <a:r>
              <a:rPr lang="ja-JP" altLang="en-US" sz="1300" dirty="0">
                <a:latin typeface="BIZ UDPゴシック" panose="020B0400000000000000" pitchFamily="50" charset="-128"/>
                <a:ea typeface="BIZ UDPゴシック" panose="020B0400000000000000" pitchFamily="50" charset="-128"/>
              </a:rPr>
              <a:t>）の推計</a:t>
            </a:r>
            <a:r>
              <a:rPr lang="en-US" altLang="ja-JP" sz="1300" dirty="0">
                <a:latin typeface="BIZ UDPゴシック" panose="020B0400000000000000" pitchFamily="50" charset="-128"/>
                <a:ea typeface="BIZ UDPゴシック" panose="020B0400000000000000" pitchFamily="50" charset="-128"/>
              </a:rPr>
              <a:t>2</a:t>
            </a:r>
            <a:r>
              <a:rPr lang="ja-JP" altLang="en-US" sz="1300" dirty="0">
                <a:latin typeface="BIZ UDPゴシック" panose="020B0400000000000000" pitchFamily="50" charset="-128"/>
                <a:ea typeface="BIZ UDPゴシック" panose="020B0400000000000000" pitchFamily="50" charset="-128"/>
              </a:rPr>
              <a:t> （</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年以降）を基に作成</a:t>
            </a:r>
            <a:br>
              <a:rPr lang="en-US" altLang="ja-JP" sz="1300" b="1" dirty="0">
                <a:latin typeface="BIZ UDPゴシック" panose="020B0400000000000000" pitchFamily="50" charset="-128"/>
                <a:ea typeface="BIZ UDPゴシック" panose="020B0400000000000000" pitchFamily="50" charset="-128"/>
              </a:rPr>
            </a:br>
            <a:endParaRPr kumimoji="1" lang="ja-JP" altLang="en-US" sz="1300" b="1" dirty="0">
              <a:latin typeface="BIZ UDPゴシック" panose="020B0400000000000000" pitchFamily="50" charset="-128"/>
              <a:ea typeface="BIZ UDPゴシック" panose="020B0400000000000000"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4070830324"/>
              </p:ext>
            </p:extLst>
          </p:nvPr>
        </p:nvGraphicFramePr>
        <p:xfrm>
          <a:off x="839788" y="1430168"/>
          <a:ext cx="10515600" cy="640080"/>
        </p:xfrm>
        <a:graphic>
          <a:graphicData uri="http://schemas.openxmlformats.org/drawingml/2006/table">
            <a:tbl>
              <a:tblPr firstRow="1" bandRow="1">
                <a:tableStyleId>{D7AC3CCA-C797-4891-BE02-D94E43425B78}</a:tableStyleId>
              </a:tblPr>
              <a:tblGrid>
                <a:gridCol w="1807159">
                  <a:extLst>
                    <a:ext uri="{9D8B030D-6E8A-4147-A177-3AD203B41FA5}">
                      <a16:colId xmlns:a16="http://schemas.microsoft.com/office/drawing/2014/main" val="1353972321"/>
                    </a:ext>
                  </a:extLst>
                </a:gridCol>
                <a:gridCol w="8708441">
                  <a:extLst>
                    <a:ext uri="{9D8B030D-6E8A-4147-A177-3AD203B41FA5}">
                      <a16:colId xmlns:a16="http://schemas.microsoft.com/office/drawing/2014/main" val="2015220188"/>
                    </a:ext>
                  </a:extLst>
                </a:gridCol>
              </a:tblGrid>
              <a:tr h="640080">
                <a:tc>
                  <a:txBody>
                    <a:bodyPr/>
                    <a:lstStyle/>
                    <a:p>
                      <a:pPr algn="ctr"/>
                      <a:r>
                        <a:rPr kumimoji="1" lang="ja-JP" altLang="en-US" dirty="0">
                          <a:latin typeface="BIZ UDPゴシック" panose="020B0400000000000000" pitchFamily="50" charset="-128"/>
                          <a:ea typeface="BIZ UDPゴシック" panose="020B0400000000000000" pitchFamily="50" charset="-128"/>
                        </a:rPr>
                        <a:t>推計結果の概要</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dirty="0">
                          <a:latin typeface="BIZ UDPゴシック" panose="020B0400000000000000" pitchFamily="50" charset="-128"/>
                          <a:ea typeface="BIZ UDPゴシック" panose="020B0400000000000000" pitchFamily="50" charset="-128"/>
                        </a:rPr>
                        <a:t>高齢者数の増加により、</a:t>
                      </a:r>
                      <a:r>
                        <a:rPr kumimoji="1" lang="en-US" altLang="ja-JP" dirty="0">
                          <a:latin typeface="BIZ UDPゴシック" panose="020B0400000000000000" pitchFamily="50" charset="-128"/>
                          <a:ea typeface="BIZ UDPゴシック" panose="020B0400000000000000" pitchFamily="50" charset="-128"/>
                        </a:rPr>
                        <a:t>2015</a:t>
                      </a:r>
                      <a:r>
                        <a:rPr kumimoji="1" lang="ja-JP" altLang="en-US" dirty="0">
                          <a:latin typeface="BIZ UDPゴシック" panose="020B0400000000000000" pitchFamily="50" charset="-128"/>
                          <a:ea typeface="BIZ UDPゴシック" panose="020B0400000000000000" pitchFamily="50" charset="-128"/>
                        </a:rPr>
                        <a:t>年から</a:t>
                      </a:r>
                      <a:r>
                        <a:rPr kumimoji="1" lang="en-US" altLang="ja-JP" dirty="0">
                          <a:latin typeface="BIZ UDPゴシック" panose="020B0400000000000000" pitchFamily="50" charset="-128"/>
                          <a:ea typeface="BIZ UDPゴシック" panose="020B0400000000000000" pitchFamily="50" charset="-128"/>
                        </a:rPr>
                        <a:t>2040</a:t>
                      </a:r>
                      <a:r>
                        <a:rPr kumimoji="1" lang="ja-JP" altLang="en-US" dirty="0">
                          <a:latin typeface="BIZ UDPゴシック" panose="020B0400000000000000" pitchFamily="50" charset="-128"/>
                          <a:ea typeface="BIZ UDPゴシック" panose="020B0400000000000000" pitchFamily="50" charset="-128"/>
                        </a:rPr>
                        <a:t>年にかけて高齢化率は</a:t>
                      </a:r>
                      <a:r>
                        <a:rPr kumimoji="1" lang="en-US" altLang="ja-JP" dirty="0">
                          <a:latin typeface="BIZ UDPゴシック" panose="020B0400000000000000" pitchFamily="50" charset="-128"/>
                          <a:ea typeface="BIZ UDPゴシック" panose="020B0400000000000000" pitchFamily="50" charset="-128"/>
                        </a:rPr>
                        <a:t>5.4</a:t>
                      </a:r>
                      <a:r>
                        <a:rPr kumimoji="1" lang="ja-JP" altLang="en-US" dirty="0">
                          <a:latin typeface="BIZ UDPゴシック" panose="020B0400000000000000" pitchFamily="50" charset="-128"/>
                          <a:ea typeface="BIZ UDPゴシック" panose="020B0400000000000000" pitchFamily="50" charset="-128"/>
                        </a:rPr>
                        <a:t>ポイント、後期高齢化率は</a:t>
                      </a:r>
                      <a:r>
                        <a:rPr kumimoji="1" lang="en-US" altLang="ja-JP" dirty="0">
                          <a:latin typeface="BIZ UDPゴシック" panose="020B0400000000000000" pitchFamily="50" charset="-128"/>
                          <a:ea typeface="BIZ UDPゴシック" panose="020B0400000000000000" pitchFamily="50" charset="-128"/>
                        </a:rPr>
                        <a:t>6.2</a:t>
                      </a:r>
                      <a:r>
                        <a:rPr kumimoji="1" lang="ja-JP" altLang="en-US" dirty="0">
                          <a:latin typeface="BIZ UDPゴシック" panose="020B0400000000000000" pitchFamily="50" charset="-128"/>
                          <a:ea typeface="BIZ UDPゴシック" panose="020B0400000000000000" pitchFamily="50" charset="-128"/>
                        </a:rPr>
                        <a:t>ポイント上昇する。</a:t>
                      </a:r>
                      <a:endParaRPr kumimoji="1" lang="ja-JP" altLang="en-US" b="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722276707"/>
                  </a:ext>
                </a:extLst>
              </a:tr>
            </a:tbl>
          </a:graphicData>
        </a:graphic>
      </p:graphicFrame>
      <p:graphicFrame>
        <p:nvGraphicFramePr>
          <p:cNvPr id="8" name="グラフ 7">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936314723"/>
              </p:ext>
            </p:extLst>
          </p:nvPr>
        </p:nvGraphicFramePr>
        <p:xfrm>
          <a:off x="1351723" y="2453396"/>
          <a:ext cx="9491730" cy="4085516"/>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a:extLst>
              <a:ext uri="{FF2B5EF4-FFF2-40B4-BE49-F238E27FC236}">
                <a16:creationId xmlns:a16="http://schemas.microsoft.com/office/drawing/2014/main" id="{D7D3B34C-DF19-46C0-95FE-08BD4D3A7972}"/>
              </a:ext>
            </a:extLst>
          </p:cNvPr>
          <p:cNvSpPr>
            <a:spLocks noGrp="1"/>
          </p:cNvSpPr>
          <p:nvPr>
            <p:ph type="sldNum" sz="quarter" idx="12"/>
          </p:nvPr>
        </p:nvSpPr>
        <p:spPr>
          <a:xfrm>
            <a:off x="8612188" y="6356349"/>
            <a:ext cx="2743200" cy="365125"/>
          </a:xfrm>
        </p:spPr>
        <p:txBody>
          <a:bodyPr/>
          <a:lstStyle/>
          <a:p>
            <a:fld id="{E0D7D6FF-D22E-4D28-8EB2-E6EE71FBA953}" type="slidenum">
              <a:rPr kumimoji="1" lang="ja-JP" altLang="en-US" smtClean="0"/>
              <a:t>10</a:t>
            </a:fld>
            <a:endParaRPr kumimoji="1" lang="ja-JP" altLang="en-US"/>
          </a:p>
        </p:txBody>
      </p:sp>
    </p:spTree>
    <p:extLst>
      <p:ext uri="{BB962C8B-B14F-4D97-AF65-F5344CB8AC3E}">
        <p14:creationId xmlns:p14="http://schemas.microsoft.com/office/powerpoint/2010/main" val="57398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1" y="632939"/>
            <a:ext cx="10515599" cy="893928"/>
          </a:xfrm>
        </p:spPr>
        <p:txBody>
          <a:bodyPr anchor="ctr">
            <a:normAutofit fontScale="90000"/>
          </a:bodyPr>
          <a:lstStyle/>
          <a:p>
            <a:pPr algn="ct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人口</a:t>
            </a: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 １－</a:t>
            </a:r>
            <a:r>
              <a:rPr lang="en-US" altLang="ja-JP" sz="2900" b="1" dirty="0">
                <a:solidFill>
                  <a:prstClr val="black"/>
                </a:solidFill>
                <a:latin typeface="BIZ UDPゴシック" panose="020B0400000000000000" pitchFamily="50" charset="-128"/>
                <a:ea typeface="BIZ UDPゴシック" panose="020B0400000000000000" pitchFamily="50" charset="-128"/>
              </a:rPr>
              <a:t>4</a:t>
            </a:r>
            <a:r>
              <a:rPr lang="ja-JP" altLang="en-US" sz="2900" b="1" dirty="0">
                <a:solidFill>
                  <a:prstClr val="black"/>
                </a:solidFill>
                <a:latin typeface="BIZ UDPゴシック" panose="020B0400000000000000" pitchFamily="50" charset="-128"/>
                <a:ea typeface="BIZ UDPゴシック" panose="020B0400000000000000" pitchFamily="50" charset="-128"/>
              </a:rPr>
              <a:t> 未就学児・小中学校児童・生徒数</a:t>
            </a:r>
            <a:br>
              <a:rPr lang="ja-JP" altLang="en-US" sz="3200" b="1" dirty="0">
                <a:solidFill>
                  <a:prstClr val="black"/>
                </a:solidFill>
                <a:latin typeface="BIZ UDPゴシック" panose="020B0400000000000000" pitchFamily="50" charset="-128"/>
                <a:ea typeface="BIZ UDPゴシック" panose="020B0400000000000000" pitchFamily="50" charset="-128"/>
              </a:rPr>
            </a:br>
            <a:br>
              <a:rPr lang="en-US" altLang="ja-JP" sz="1300" b="1" dirty="0">
                <a:solidFill>
                  <a:prstClr val="black"/>
                </a:solidFill>
                <a:latin typeface="BIZ UDPゴシック" panose="020B0400000000000000" pitchFamily="50" charset="-128"/>
                <a:ea typeface="BIZ UDPゴシック" panose="020B0400000000000000" pitchFamily="50" charset="-128"/>
              </a:rPr>
            </a:br>
            <a:r>
              <a:rPr lang="ja-JP" altLang="en-US" sz="1300" dirty="0">
                <a:latin typeface="BIZ UDPゴシック" panose="020B0400000000000000" pitchFamily="50" charset="-128"/>
                <a:ea typeface="BIZ UDPゴシック" panose="020B0400000000000000" pitchFamily="50" charset="-128"/>
              </a:rPr>
              <a:t>出典：総務省「国勢調査」（</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年まで）、島本町「第五次総合計画の策定に係る人口推計について」（</a:t>
            </a:r>
            <a:r>
              <a:rPr lang="en-US" altLang="ja-JP" sz="1300" dirty="0">
                <a:latin typeface="BIZ UDPゴシック" panose="020B0400000000000000" pitchFamily="50" charset="-128"/>
                <a:ea typeface="BIZ UDPゴシック" panose="020B0400000000000000" pitchFamily="50" charset="-128"/>
              </a:rPr>
              <a:t>R1.6</a:t>
            </a:r>
            <a:r>
              <a:rPr lang="ja-JP" altLang="en-US" sz="1300" dirty="0">
                <a:latin typeface="BIZ UDPゴシック" panose="020B0400000000000000" pitchFamily="50" charset="-128"/>
                <a:ea typeface="BIZ UDPゴシック" panose="020B0400000000000000" pitchFamily="50" charset="-128"/>
              </a:rPr>
              <a:t>）の推計</a:t>
            </a:r>
            <a:r>
              <a:rPr lang="en-US" altLang="ja-JP" sz="1300" dirty="0">
                <a:latin typeface="BIZ UDPゴシック" panose="020B0400000000000000" pitchFamily="50" charset="-128"/>
                <a:ea typeface="BIZ UDPゴシック" panose="020B0400000000000000" pitchFamily="50" charset="-128"/>
              </a:rPr>
              <a:t>2</a:t>
            </a:r>
            <a:r>
              <a:rPr lang="ja-JP" altLang="en-US" sz="1300" dirty="0">
                <a:latin typeface="BIZ UDPゴシック" panose="020B0400000000000000" pitchFamily="50" charset="-128"/>
                <a:ea typeface="BIZ UDPゴシック" panose="020B0400000000000000" pitchFamily="50" charset="-128"/>
              </a:rPr>
              <a:t> （</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年以降）を基に作成</a:t>
            </a:r>
            <a:br>
              <a:rPr lang="en-US" altLang="ja-JP" sz="1300" dirty="0">
                <a:latin typeface="BIZ UDPゴシック" panose="020B0400000000000000" pitchFamily="50" charset="-128"/>
                <a:ea typeface="BIZ UDPゴシック" panose="020B0400000000000000" pitchFamily="50" charset="-128"/>
              </a:rPr>
            </a:br>
            <a:endParaRPr kumimoji="1" lang="ja-JP" altLang="en-US" sz="1300" dirty="0">
              <a:latin typeface="BIZ UDPゴシック" panose="020B0400000000000000" pitchFamily="50" charset="-128"/>
              <a:ea typeface="BIZ UDPゴシック" panose="020B04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243063214"/>
              </p:ext>
            </p:extLst>
          </p:nvPr>
        </p:nvGraphicFramePr>
        <p:xfrm>
          <a:off x="838200" y="1669352"/>
          <a:ext cx="10515600" cy="640080"/>
        </p:xfrm>
        <a:graphic>
          <a:graphicData uri="http://schemas.openxmlformats.org/drawingml/2006/table">
            <a:tbl>
              <a:tblPr firstRow="1" bandRow="1">
                <a:tableStyleId>{D7AC3CCA-C797-4891-BE02-D94E43425B78}</a:tableStyleId>
              </a:tblPr>
              <a:tblGrid>
                <a:gridCol w="2354174">
                  <a:extLst>
                    <a:ext uri="{9D8B030D-6E8A-4147-A177-3AD203B41FA5}">
                      <a16:colId xmlns:a16="http://schemas.microsoft.com/office/drawing/2014/main" val="1089213300"/>
                    </a:ext>
                  </a:extLst>
                </a:gridCol>
                <a:gridCol w="8161426">
                  <a:extLst>
                    <a:ext uri="{9D8B030D-6E8A-4147-A177-3AD203B41FA5}">
                      <a16:colId xmlns:a16="http://schemas.microsoft.com/office/drawing/2014/main" val="1339082338"/>
                    </a:ext>
                  </a:extLst>
                </a:gridCol>
              </a:tblGrid>
              <a:tr h="464024">
                <a:tc>
                  <a:txBody>
                    <a:bodyPr/>
                    <a:lstStyle/>
                    <a:p>
                      <a:pPr algn="ctr"/>
                      <a:r>
                        <a:rPr kumimoji="1" lang="ja-JP" altLang="en-US" dirty="0">
                          <a:latin typeface="BIZ UDPゴシック" panose="020B0400000000000000" pitchFamily="50" charset="-128"/>
                          <a:ea typeface="BIZ UDPゴシック" panose="020B0400000000000000" pitchFamily="50" charset="-128"/>
                        </a:rPr>
                        <a:t>推計結果の概要</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b="1" dirty="0">
                          <a:solidFill>
                            <a:schemeClr val="tx1"/>
                          </a:solidFill>
                          <a:latin typeface="BIZ UDPゴシック" panose="020B0400000000000000" pitchFamily="50" charset="-128"/>
                          <a:ea typeface="BIZ UDPゴシック" panose="020B0400000000000000" pitchFamily="50" charset="-128"/>
                        </a:rPr>
                        <a:t>中学校生徒は増加傾向だが、未就学児数は</a:t>
                      </a:r>
                      <a:r>
                        <a:rPr kumimoji="1" lang="en-US" altLang="ja-JP" b="1" dirty="0">
                          <a:solidFill>
                            <a:schemeClr val="tx1"/>
                          </a:solidFill>
                          <a:latin typeface="BIZ UDPゴシック" panose="020B0400000000000000" pitchFamily="50" charset="-128"/>
                          <a:ea typeface="BIZ UDPゴシック" panose="020B0400000000000000" pitchFamily="50" charset="-128"/>
                        </a:rPr>
                        <a:t>2025</a:t>
                      </a:r>
                      <a:r>
                        <a:rPr kumimoji="1" lang="ja-JP" altLang="en-US" b="1" dirty="0">
                          <a:solidFill>
                            <a:schemeClr val="tx1"/>
                          </a:solidFill>
                          <a:latin typeface="BIZ UDPゴシック" panose="020B0400000000000000" pitchFamily="50" charset="-128"/>
                          <a:ea typeface="BIZ UDPゴシック" panose="020B0400000000000000" pitchFamily="50" charset="-128"/>
                        </a:rPr>
                        <a:t>年頃、小学校児童数は</a:t>
                      </a:r>
                      <a:r>
                        <a:rPr kumimoji="1" lang="en-US" altLang="ja-JP" b="1" dirty="0">
                          <a:solidFill>
                            <a:schemeClr val="tx1"/>
                          </a:solidFill>
                          <a:latin typeface="BIZ UDPゴシック" panose="020B0400000000000000" pitchFamily="50" charset="-128"/>
                          <a:ea typeface="BIZ UDPゴシック" panose="020B0400000000000000" pitchFamily="50" charset="-128"/>
                        </a:rPr>
                        <a:t>2035</a:t>
                      </a:r>
                      <a:r>
                        <a:rPr kumimoji="1" lang="ja-JP" altLang="en-US" b="1" dirty="0">
                          <a:solidFill>
                            <a:schemeClr val="tx1"/>
                          </a:solidFill>
                          <a:latin typeface="BIZ UDPゴシック" panose="020B0400000000000000" pitchFamily="50" charset="-128"/>
                          <a:ea typeface="BIZ UDPゴシック" panose="020B0400000000000000" pitchFamily="50" charset="-128"/>
                        </a:rPr>
                        <a:t>年頃をピークに、２０４０年にかけて減少する見込み。</a:t>
                      </a:r>
                    </a:p>
                  </a:txBody>
                  <a:tcPr anchor="ctr"/>
                </a:tc>
                <a:extLst>
                  <a:ext uri="{0D108BD9-81ED-4DB2-BD59-A6C34878D82A}">
                    <a16:rowId xmlns:a16="http://schemas.microsoft.com/office/drawing/2014/main" val="1353811104"/>
                  </a:ext>
                </a:extLst>
              </a:tr>
            </a:tbl>
          </a:graphicData>
        </a:graphic>
      </p:graphicFrame>
      <p:graphicFrame>
        <p:nvGraphicFramePr>
          <p:cNvPr id="8" name="グラフ 7">
            <a:extLst>
              <a:ext uri="{FF2B5EF4-FFF2-40B4-BE49-F238E27FC236}">
                <a16:creationId xmlns:a16="http://schemas.microsoft.com/office/drawing/2014/main" id="{99EB622D-03C3-4DBD-95E4-81924CF0613B}"/>
              </a:ext>
            </a:extLst>
          </p:cNvPr>
          <p:cNvGraphicFramePr>
            <a:graphicFrameLocks/>
          </p:cNvGraphicFramePr>
          <p:nvPr>
            <p:extLst>
              <p:ext uri="{D42A27DB-BD31-4B8C-83A1-F6EECF244321}">
                <p14:modId xmlns:p14="http://schemas.microsoft.com/office/powerpoint/2010/main" val="1033759820"/>
              </p:ext>
            </p:extLst>
          </p:nvPr>
        </p:nvGraphicFramePr>
        <p:xfrm>
          <a:off x="1415663" y="2498501"/>
          <a:ext cx="9363847" cy="3857849"/>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a:extLst>
              <a:ext uri="{FF2B5EF4-FFF2-40B4-BE49-F238E27FC236}">
                <a16:creationId xmlns:a16="http://schemas.microsoft.com/office/drawing/2014/main" id="{0F626F40-1676-47DC-8024-1C927ACDC51F}"/>
              </a:ext>
            </a:extLst>
          </p:cNvPr>
          <p:cNvSpPr>
            <a:spLocks noGrp="1"/>
          </p:cNvSpPr>
          <p:nvPr>
            <p:ph type="sldNum" sz="quarter" idx="12"/>
          </p:nvPr>
        </p:nvSpPr>
        <p:spPr/>
        <p:txBody>
          <a:bodyPr/>
          <a:lstStyle/>
          <a:p>
            <a:fld id="{E0D7D6FF-D22E-4D28-8EB2-E6EE71FBA953}" type="slidenum">
              <a:rPr kumimoji="1" lang="ja-JP" altLang="en-US" smtClean="0"/>
              <a:t>11</a:t>
            </a:fld>
            <a:endParaRPr kumimoji="1" lang="ja-JP" altLang="en-US"/>
          </a:p>
        </p:txBody>
      </p:sp>
    </p:spTree>
    <p:extLst>
      <p:ext uri="{BB962C8B-B14F-4D97-AF65-F5344CB8AC3E}">
        <p14:creationId xmlns:p14="http://schemas.microsoft.com/office/powerpoint/2010/main" val="4030443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38200" y="400527"/>
            <a:ext cx="10515600" cy="700158"/>
          </a:xfrm>
        </p:spPr>
        <p:txBody>
          <a:bodyPr>
            <a:normAutofit fontScale="90000"/>
          </a:bodyPr>
          <a:lstStyle/>
          <a:p>
            <a:pPr algn="ct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施設</a:t>
            </a:r>
            <a:r>
              <a:rPr lang="ja-JP" altLang="en-US" sz="2900" b="1" dirty="0">
                <a:solidFill>
                  <a:prstClr val="black"/>
                </a:solidFill>
                <a:latin typeface="BIZ UDゴシック" panose="020B0400000000000000" pitchFamily="49" charset="-128"/>
                <a:ea typeface="BIZ UDゴシック" panose="020B0400000000000000" pitchFamily="49"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インフラ</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２－１</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公共施設の基本情報（体育館）</a:t>
            </a:r>
            <a:br>
              <a:rPr lang="ja-JP" altLang="en-US" sz="3200" b="1" dirty="0">
                <a:solidFill>
                  <a:prstClr val="black"/>
                </a:solidFill>
                <a:latin typeface="BIZ UDPゴシック" panose="020B0400000000000000" pitchFamily="50" charset="-128"/>
                <a:ea typeface="BIZ UDPゴシック" panose="020B0400000000000000" pitchFamily="50" charset="-128"/>
              </a:rPr>
            </a:br>
            <a:br>
              <a:rPr lang="en-US" altLang="ja-JP" sz="1200" b="1" dirty="0">
                <a:solidFill>
                  <a:prstClr val="black"/>
                </a:solidFill>
                <a:latin typeface="BIZ UDPゴシック" panose="020B0400000000000000" pitchFamily="50" charset="-128"/>
                <a:ea typeface="BIZ UDPゴシック" panose="020B0400000000000000" pitchFamily="50" charset="-128"/>
              </a:rPr>
            </a:br>
            <a:r>
              <a:rPr lang="ja-JP" altLang="en-US" sz="1400" dirty="0">
                <a:solidFill>
                  <a:prstClr val="black"/>
                </a:solidFill>
                <a:latin typeface="BIZ UDPゴシック" panose="020B0400000000000000" pitchFamily="50" charset="-128"/>
                <a:ea typeface="BIZ UDPゴシック" panose="020B0400000000000000" pitchFamily="50" charset="-128"/>
              </a:rPr>
              <a:t>出典：島本町公共施設総合管理計画を基に作成</a:t>
            </a:r>
            <a:endParaRPr kumimoji="1" lang="ja-JP" altLang="en-US" sz="1400" dirty="0">
              <a:latin typeface="BIZ UDPゴシック" panose="020B0400000000000000" pitchFamily="50" charset="-128"/>
              <a:ea typeface="BIZ UDPゴシック" panose="020B0400000000000000" pitchFamily="50" charset="-128"/>
            </a:endParaRPr>
          </a:p>
        </p:txBody>
      </p:sp>
      <p:graphicFrame>
        <p:nvGraphicFramePr>
          <p:cNvPr id="92" name="表 91"/>
          <p:cNvGraphicFramePr>
            <a:graphicFrameLocks noGrp="1"/>
          </p:cNvGraphicFramePr>
          <p:nvPr>
            <p:extLst>
              <p:ext uri="{D42A27DB-BD31-4B8C-83A1-F6EECF244321}">
                <p14:modId xmlns:p14="http://schemas.microsoft.com/office/powerpoint/2010/main" val="2708256785"/>
              </p:ext>
            </p:extLst>
          </p:nvPr>
        </p:nvGraphicFramePr>
        <p:xfrm>
          <a:off x="537251" y="1329103"/>
          <a:ext cx="11323082" cy="434176"/>
        </p:xfrm>
        <a:graphic>
          <a:graphicData uri="http://schemas.openxmlformats.org/drawingml/2006/table">
            <a:tbl>
              <a:tblPr firstRow="1" bandRow="1">
                <a:tableStyleId>{D7AC3CCA-C797-4891-BE02-D94E43425B78}</a:tableStyleId>
              </a:tblPr>
              <a:tblGrid>
                <a:gridCol w="2114324">
                  <a:extLst>
                    <a:ext uri="{9D8B030D-6E8A-4147-A177-3AD203B41FA5}">
                      <a16:colId xmlns:a16="http://schemas.microsoft.com/office/drawing/2014/main" val="4028201220"/>
                    </a:ext>
                  </a:extLst>
                </a:gridCol>
                <a:gridCol w="9208758">
                  <a:extLst>
                    <a:ext uri="{9D8B030D-6E8A-4147-A177-3AD203B41FA5}">
                      <a16:colId xmlns:a16="http://schemas.microsoft.com/office/drawing/2014/main" val="1955081926"/>
                    </a:ext>
                  </a:extLst>
                </a:gridCol>
              </a:tblGrid>
              <a:tr h="4341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推計結果の概要</a:t>
                      </a:r>
                    </a:p>
                  </a:txBody>
                  <a:tcPr anchor="ctr"/>
                </a:tc>
                <a:tc>
                  <a:txBody>
                    <a:bodyP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体育館は</a:t>
                      </a:r>
                      <a:r>
                        <a:rPr kumimoji="1" lang="en-US" altLang="ja-JP" sz="1600" dirty="0">
                          <a:solidFill>
                            <a:schemeClr val="tx1"/>
                          </a:solidFill>
                          <a:latin typeface="BIZ UDPゴシック" panose="020B0400000000000000" pitchFamily="50" charset="-128"/>
                          <a:ea typeface="BIZ UDPゴシック" panose="020B0400000000000000" pitchFamily="50" charset="-128"/>
                        </a:rPr>
                        <a:t>2040</a:t>
                      </a:r>
                      <a:r>
                        <a:rPr kumimoji="1" lang="ja-JP" altLang="en-US" sz="1600" dirty="0">
                          <a:solidFill>
                            <a:schemeClr val="tx1"/>
                          </a:solidFill>
                          <a:latin typeface="BIZ UDPゴシック" panose="020B0400000000000000" pitchFamily="50" charset="-128"/>
                          <a:ea typeface="BIZ UDPゴシック" panose="020B0400000000000000" pitchFamily="50" charset="-128"/>
                        </a:rPr>
                        <a:t>年には築約</a:t>
                      </a:r>
                      <a:r>
                        <a:rPr kumimoji="1" lang="en-US" altLang="ja-JP" sz="1600" dirty="0">
                          <a:solidFill>
                            <a:schemeClr val="tx1"/>
                          </a:solidFill>
                          <a:latin typeface="BIZ UDPゴシック" panose="020B0400000000000000" pitchFamily="50" charset="-128"/>
                          <a:ea typeface="BIZ UDPゴシック" panose="020B0400000000000000" pitchFamily="50" charset="-128"/>
                        </a:rPr>
                        <a:t>60</a:t>
                      </a:r>
                      <a:r>
                        <a:rPr kumimoji="1" lang="ja-JP" altLang="en-US" sz="1600" dirty="0">
                          <a:solidFill>
                            <a:schemeClr val="tx1"/>
                          </a:solidFill>
                          <a:latin typeface="BIZ UDPゴシック" panose="020B0400000000000000" pitchFamily="50" charset="-128"/>
                          <a:ea typeface="BIZ UDPゴシック" panose="020B0400000000000000" pitchFamily="50" charset="-128"/>
                        </a:rPr>
                        <a:t>年に達し、老朽化が深刻化する見込み。</a:t>
                      </a:r>
                    </a:p>
                  </a:txBody>
                  <a:tcPr anchor="ctr"/>
                </a:tc>
                <a:extLst>
                  <a:ext uri="{0D108BD9-81ED-4DB2-BD59-A6C34878D82A}">
                    <a16:rowId xmlns:a16="http://schemas.microsoft.com/office/drawing/2014/main" val="1338750617"/>
                  </a:ext>
                </a:extLst>
              </a:tr>
            </a:tbl>
          </a:graphicData>
        </a:graphic>
      </p:graphicFrame>
      <p:graphicFrame>
        <p:nvGraphicFramePr>
          <p:cNvPr id="40" name="オブジェクト 39"/>
          <p:cNvGraphicFramePr>
            <a:graphicFrameLocks noChangeAspect="1"/>
          </p:cNvGraphicFramePr>
          <p:nvPr>
            <p:extLst>
              <p:ext uri="{D42A27DB-BD31-4B8C-83A1-F6EECF244321}">
                <p14:modId xmlns:p14="http://schemas.microsoft.com/office/powerpoint/2010/main" val="2542516141"/>
              </p:ext>
            </p:extLst>
          </p:nvPr>
        </p:nvGraphicFramePr>
        <p:xfrm>
          <a:off x="1520825" y="2006600"/>
          <a:ext cx="677863" cy="236538"/>
        </p:xfrm>
        <a:graphic>
          <a:graphicData uri="http://schemas.openxmlformats.org/presentationml/2006/ole">
            <mc:AlternateContent xmlns:mc="http://schemas.openxmlformats.org/markup-compatibility/2006">
              <mc:Choice xmlns:v="urn:schemas-microsoft-com:vml" Requires="v">
                <p:oleObj spid="_x0000_s1970" name="Worksheet" r:id="rId4" imgW="678087" imgH="236043" progId="Excel.Sheet.12">
                  <p:embed/>
                </p:oleObj>
              </mc:Choice>
              <mc:Fallback>
                <p:oleObj name="Worksheet" r:id="rId4" imgW="678087" imgH="236043" progId="Excel.Sheet.12">
                  <p:embed/>
                  <p:pic>
                    <p:nvPicPr>
                      <p:cNvPr id="40" name="オブジェクト 39"/>
                      <p:cNvPicPr/>
                      <p:nvPr/>
                    </p:nvPicPr>
                    <p:blipFill>
                      <a:blip r:embed="rId5"/>
                      <a:stretch>
                        <a:fillRect/>
                      </a:stretch>
                    </p:blipFill>
                    <p:spPr>
                      <a:xfrm>
                        <a:off x="1520825" y="2006600"/>
                        <a:ext cx="677863" cy="236538"/>
                      </a:xfrm>
                      <a:prstGeom prst="rect">
                        <a:avLst/>
                      </a:prstGeom>
                    </p:spPr>
                  </p:pic>
                </p:oleObj>
              </mc:Fallback>
            </mc:AlternateContent>
          </a:graphicData>
        </a:graphic>
      </p:graphicFrame>
      <p:graphicFrame>
        <p:nvGraphicFramePr>
          <p:cNvPr id="41" name="オブジェクト 40"/>
          <p:cNvGraphicFramePr>
            <a:graphicFrameLocks noChangeAspect="1"/>
          </p:cNvGraphicFramePr>
          <p:nvPr>
            <p:extLst>
              <p:ext uri="{D42A27DB-BD31-4B8C-83A1-F6EECF244321}">
                <p14:modId xmlns:p14="http://schemas.microsoft.com/office/powerpoint/2010/main" val="3790113458"/>
              </p:ext>
            </p:extLst>
          </p:nvPr>
        </p:nvGraphicFramePr>
        <p:xfrm>
          <a:off x="10129838" y="2006600"/>
          <a:ext cx="666750" cy="234950"/>
        </p:xfrm>
        <a:graphic>
          <a:graphicData uri="http://schemas.openxmlformats.org/presentationml/2006/ole">
            <mc:AlternateContent xmlns:mc="http://schemas.openxmlformats.org/markup-compatibility/2006">
              <mc:Choice xmlns:v="urn:schemas-microsoft-com:vml" Requires="v">
                <p:oleObj spid="_x0000_s1971" name="Worksheet" r:id="rId6" imgW="666828" imgH="234835" progId="Excel.Sheet.12">
                  <p:embed/>
                </p:oleObj>
              </mc:Choice>
              <mc:Fallback>
                <p:oleObj name="Worksheet" r:id="rId6" imgW="666828" imgH="234835" progId="Excel.Sheet.12">
                  <p:embed/>
                  <p:pic>
                    <p:nvPicPr>
                      <p:cNvPr id="41" name="オブジェクト 40"/>
                      <p:cNvPicPr/>
                      <p:nvPr/>
                    </p:nvPicPr>
                    <p:blipFill>
                      <a:blip r:embed="rId7"/>
                      <a:stretch>
                        <a:fillRect/>
                      </a:stretch>
                    </p:blipFill>
                    <p:spPr>
                      <a:xfrm>
                        <a:off x="10129838" y="2006600"/>
                        <a:ext cx="666750" cy="234950"/>
                      </a:xfrm>
                      <a:prstGeom prst="rect">
                        <a:avLst/>
                      </a:prstGeom>
                    </p:spPr>
                  </p:pic>
                </p:oleObj>
              </mc:Fallback>
            </mc:AlternateContent>
          </a:graphicData>
        </a:graphic>
      </p:graphicFrame>
      <p:sp>
        <p:nvSpPr>
          <p:cNvPr id="34" name="テキスト ボックス 33">
            <a:extLst>
              <a:ext uri="{FF2B5EF4-FFF2-40B4-BE49-F238E27FC236}">
                <a16:creationId xmlns:a16="http://schemas.microsoft.com/office/drawing/2014/main" id="{E22ECD00-7495-AC1A-36C8-EA53EF1E000C}"/>
              </a:ext>
            </a:extLst>
          </p:cNvPr>
          <p:cNvSpPr txBox="1"/>
          <p:nvPr/>
        </p:nvSpPr>
        <p:spPr>
          <a:xfrm>
            <a:off x="4772794" y="3013070"/>
            <a:ext cx="2643562" cy="461665"/>
          </a:xfrm>
          <a:prstGeom prst="rect">
            <a:avLst/>
          </a:prstGeom>
          <a:noFill/>
        </p:spPr>
        <p:txBody>
          <a:bodyPr wrap="square" rtlCol="0">
            <a:spAutoFit/>
          </a:bodyPr>
          <a:lstStyle/>
          <a:p>
            <a:pPr algn="ctr"/>
            <a:r>
              <a:rPr lang="ja-JP" altLang="en-US" sz="2400" b="1" dirty="0">
                <a:latin typeface="BIZ UDPゴシック" panose="020B0400000000000000" pitchFamily="50" charset="-128"/>
                <a:ea typeface="BIZ UDPゴシック" panose="020B0400000000000000" pitchFamily="50" charset="-128"/>
              </a:rPr>
              <a:t>町立体育館</a:t>
            </a:r>
            <a:endParaRPr lang="en-US" altLang="ja-JP" sz="2400" b="1" dirty="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43D4F3D8-9B6F-4308-928E-03A1A3D985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819" y="2259546"/>
            <a:ext cx="2900614" cy="4233329"/>
          </a:xfrm>
          <a:prstGeom prst="rect">
            <a:avLst/>
          </a:prstGeom>
        </p:spPr>
      </p:pic>
      <p:pic>
        <p:nvPicPr>
          <p:cNvPr id="33" name="図 32">
            <a:extLst>
              <a:ext uri="{FF2B5EF4-FFF2-40B4-BE49-F238E27FC236}">
                <a16:creationId xmlns:a16="http://schemas.microsoft.com/office/drawing/2014/main" id="{0BBD5CC2-AD3B-46F1-826B-BC765DBA76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9719" y="2259546"/>
            <a:ext cx="2900614" cy="4233329"/>
          </a:xfrm>
          <a:prstGeom prst="rect">
            <a:avLst/>
          </a:prstGeom>
        </p:spPr>
      </p:pic>
      <p:sp>
        <p:nvSpPr>
          <p:cNvPr id="25" name="ひし形 24">
            <a:extLst>
              <a:ext uri="{FF2B5EF4-FFF2-40B4-BE49-F238E27FC236}">
                <a16:creationId xmlns:a16="http://schemas.microsoft.com/office/drawing/2014/main" id="{EC16B024-5D06-4AA5-B191-C0BBE5F2BAC8}"/>
              </a:ext>
            </a:extLst>
          </p:cNvPr>
          <p:cNvSpPr/>
          <p:nvPr/>
        </p:nvSpPr>
        <p:spPr>
          <a:xfrm>
            <a:off x="2143269" y="5551307"/>
            <a:ext cx="271795" cy="247908"/>
          </a:xfrm>
          <a:prstGeom prst="diamon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66FFCC"/>
              </a:solidFill>
            </a:endParaRPr>
          </a:p>
        </p:txBody>
      </p:sp>
      <p:sp>
        <p:nvSpPr>
          <p:cNvPr id="31" name="五角形 30">
            <a:extLst>
              <a:ext uri="{FF2B5EF4-FFF2-40B4-BE49-F238E27FC236}">
                <a16:creationId xmlns:a16="http://schemas.microsoft.com/office/drawing/2014/main" id="{D1D315FF-4BE0-4705-AFC1-C56C04877329}"/>
              </a:ext>
            </a:extLst>
          </p:cNvPr>
          <p:cNvSpPr/>
          <p:nvPr/>
        </p:nvSpPr>
        <p:spPr>
          <a:xfrm>
            <a:off x="10824333" y="5551307"/>
            <a:ext cx="258826" cy="269081"/>
          </a:xfrm>
          <a:prstGeom prst="pentag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32" name="直線コネクタ 31">
            <a:extLst>
              <a:ext uri="{FF2B5EF4-FFF2-40B4-BE49-F238E27FC236}">
                <a16:creationId xmlns:a16="http://schemas.microsoft.com/office/drawing/2014/main" id="{67C99D67-AC20-44C9-BD32-FCF59DD072AB}"/>
              </a:ext>
            </a:extLst>
          </p:cNvPr>
          <p:cNvCxnSpPr>
            <a:cxnSpLocks/>
          </p:cNvCxnSpPr>
          <p:nvPr/>
        </p:nvCxnSpPr>
        <p:spPr>
          <a:xfrm>
            <a:off x="6982691" y="3429000"/>
            <a:ext cx="3745743" cy="218094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7AA55CA-EFDD-4A07-80BA-273C1C1A9682}"/>
              </a:ext>
            </a:extLst>
          </p:cNvPr>
          <p:cNvCxnSpPr>
            <a:cxnSpLocks/>
          </p:cNvCxnSpPr>
          <p:nvPr/>
        </p:nvCxnSpPr>
        <p:spPr>
          <a:xfrm flipV="1">
            <a:off x="2462367" y="3429000"/>
            <a:ext cx="2746943" cy="217286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オブジェクト 1">
            <a:extLst>
              <a:ext uri="{FF2B5EF4-FFF2-40B4-BE49-F238E27FC236}">
                <a16:creationId xmlns:a16="http://schemas.microsoft.com/office/drawing/2014/main" id="{9A92F86C-D32E-4B1E-B790-D455EDB667FC}"/>
              </a:ext>
            </a:extLst>
          </p:cNvPr>
          <p:cNvGraphicFramePr>
            <a:graphicFrameLocks noChangeAspect="1"/>
          </p:cNvGraphicFramePr>
          <p:nvPr>
            <p:extLst>
              <p:ext uri="{D42A27DB-BD31-4B8C-83A1-F6EECF244321}">
                <p14:modId xmlns:p14="http://schemas.microsoft.com/office/powerpoint/2010/main" val="209760386"/>
              </p:ext>
            </p:extLst>
          </p:nvPr>
        </p:nvGraphicFramePr>
        <p:xfrm>
          <a:off x="3228975" y="5635625"/>
          <a:ext cx="5953125" cy="327025"/>
        </p:xfrm>
        <a:graphic>
          <a:graphicData uri="http://schemas.openxmlformats.org/presentationml/2006/ole">
            <mc:AlternateContent xmlns:mc="http://schemas.openxmlformats.org/markup-compatibility/2006">
              <mc:Choice xmlns:v="urn:schemas-microsoft-com:vml" Requires="v">
                <p:oleObj spid="_x0000_s1972" name="Worksheet" r:id="rId9" imgW="6812253" imgH="327483" progId="Excel.Sheet.12">
                  <p:embed/>
                </p:oleObj>
              </mc:Choice>
              <mc:Fallback>
                <p:oleObj name="Worksheet" r:id="rId9" imgW="6812253" imgH="327483" progId="Excel.Sheet.12">
                  <p:embed/>
                  <p:pic>
                    <p:nvPicPr>
                      <p:cNvPr id="0" name=""/>
                      <p:cNvPicPr/>
                      <p:nvPr/>
                    </p:nvPicPr>
                    <p:blipFill>
                      <a:blip r:embed="rId10"/>
                      <a:stretch>
                        <a:fillRect/>
                      </a:stretch>
                    </p:blipFill>
                    <p:spPr>
                      <a:xfrm>
                        <a:off x="3228975" y="5635625"/>
                        <a:ext cx="5953125" cy="327025"/>
                      </a:xfrm>
                      <a:prstGeom prst="rect">
                        <a:avLst/>
                      </a:prstGeom>
                    </p:spPr>
                  </p:pic>
                </p:oleObj>
              </mc:Fallback>
            </mc:AlternateContent>
          </a:graphicData>
        </a:graphic>
      </p:graphicFrame>
      <p:graphicFrame>
        <p:nvGraphicFramePr>
          <p:cNvPr id="3" name="オブジェクト 2">
            <a:extLst>
              <a:ext uri="{FF2B5EF4-FFF2-40B4-BE49-F238E27FC236}">
                <a16:creationId xmlns:a16="http://schemas.microsoft.com/office/drawing/2014/main" id="{3147DA75-6DB9-4E79-BECD-BEE71FB8324F}"/>
              </a:ext>
            </a:extLst>
          </p:cNvPr>
          <p:cNvGraphicFramePr>
            <a:graphicFrameLocks noChangeAspect="1"/>
          </p:cNvGraphicFramePr>
          <p:nvPr>
            <p:extLst>
              <p:ext uri="{D42A27DB-BD31-4B8C-83A1-F6EECF244321}">
                <p14:modId xmlns:p14="http://schemas.microsoft.com/office/powerpoint/2010/main" val="1007079759"/>
              </p:ext>
            </p:extLst>
          </p:nvPr>
        </p:nvGraphicFramePr>
        <p:xfrm>
          <a:off x="5088894" y="4371935"/>
          <a:ext cx="2011363" cy="885866"/>
        </p:xfrm>
        <a:graphic>
          <a:graphicData uri="http://schemas.openxmlformats.org/presentationml/2006/ole">
            <mc:AlternateContent xmlns:mc="http://schemas.openxmlformats.org/markup-compatibility/2006">
              <mc:Choice xmlns:v="urn:schemas-microsoft-com:vml" Requires="v">
                <p:oleObj spid="_x0000_s1973" name="Worksheet" r:id="rId11" imgW="2011786" imgH="922055" progId="Excel.Sheet.12">
                  <p:embed/>
                </p:oleObj>
              </mc:Choice>
              <mc:Fallback>
                <p:oleObj name="Worksheet" r:id="rId11" imgW="2011786" imgH="922055" progId="Excel.Sheet.12">
                  <p:embed/>
                  <p:pic>
                    <p:nvPicPr>
                      <p:cNvPr id="0" name=""/>
                      <p:cNvPicPr/>
                      <p:nvPr/>
                    </p:nvPicPr>
                    <p:blipFill>
                      <a:blip r:embed="rId12"/>
                      <a:stretch>
                        <a:fillRect/>
                      </a:stretch>
                    </p:blipFill>
                    <p:spPr>
                      <a:xfrm>
                        <a:off x="5088894" y="4371935"/>
                        <a:ext cx="2011363" cy="885866"/>
                      </a:xfrm>
                      <a:prstGeom prst="rect">
                        <a:avLst/>
                      </a:prstGeom>
                    </p:spPr>
                  </p:pic>
                </p:oleObj>
              </mc:Fallback>
            </mc:AlternateContent>
          </a:graphicData>
        </a:graphic>
      </p:graphicFrame>
      <p:sp>
        <p:nvSpPr>
          <p:cNvPr id="6" name="スライド番号プレースホルダー 5">
            <a:extLst>
              <a:ext uri="{FF2B5EF4-FFF2-40B4-BE49-F238E27FC236}">
                <a16:creationId xmlns:a16="http://schemas.microsoft.com/office/drawing/2014/main" id="{9E1173D7-372A-4A33-BF53-0BAF9B0F9BF4}"/>
              </a:ext>
            </a:extLst>
          </p:cNvPr>
          <p:cNvSpPr>
            <a:spLocks noGrp="1"/>
          </p:cNvSpPr>
          <p:nvPr>
            <p:ph type="sldNum" sz="quarter" idx="12"/>
          </p:nvPr>
        </p:nvSpPr>
        <p:spPr>
          <a:xfrm>
            <a:off x="9139986" y="6356350"/>
            <a:ext cx="2743200" cy="365125"/>
          </a:xfrm>
        </p:spPr>
        <p:txBody>
          <a:bodyPr/>
          <a:lstStyle/>
          <a:p>
            <a:fld id="{E0D7D6FF-D22E-4D28-8EB2-E6EE71FBA953}" type="slidenum">
              <a:rPr kumimoji="1" lang="ja-JP" altLang="en-US" smtClean="0"/>
              <a:t>12</a:t>
            </a:fld>
            <a:endParaRPr kumimoji="1" lang="ja-JP" altLang="en-US" dirty="0"/>
          </a:p>
        </p:txBody>
      </p:sp>
    </p:spTree>
    <p:extLst>
      <p:ext uri="{BB962C8B-B14F-4D97-AF65-F5344CB8AC3E}">
        <p14:creationId xmlns:p14="http://schemas.microsoft.com/office/powerpoint/2010/main" val="317527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38200" y="433671"/>
            <a:ext cx="10515600" cy="700158"/>
          </a:xfrm>
        </p:spPr>
        <p:txBody>
          <a:bodyPr>
            <a:normAutofit fontScale="90000"/>
          </a:bodyPr>
          <a:lstStyle/>
          <a:p>
            <a:pPr algn="ct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施設</a:t>
            </a:r>
            <a:r>
              <a:rPr lang="ja-JP" altLang="en-US" sz="2900" b="1" dirty="0">
                <a:solidFill>
                  <a:prstClr val="black"/>
                </a:solidFill>
                <a:latin typeface="BIZ UDゴシック" panose="020B0400000000000000" pitchFamily="49" charset="-128"/>
                <a:ea typeface="BIZ UDゴシック" panose="020B0400000000000000" pitchFamily="49"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インフラ</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２－２</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公共施設の基本情報（学校プール）</a:t>
            </a:r>
            <a:br>
              <a:rPr lang="ja-JP" altLang="en-US" sz="3200" b="1" dirty="0">
                <a:solidFill>
                  <a:prstClr val="black"/>
                </a:solidFill>
                <a:latin typeface="BIZ UDPゴシック" panose="020B0400000000000000" pitchFamily="50" charset="-128"/>
                <a:ea typeface="BIZ UDPゴシック" panose="020B0400000000000000" pitchFamily="50" charset="-128"/>
              </a:rPr>
            </a:br>
            <a:br>
              <a:rPr lang="en-US" altLang="ja-JP" sz="1200" b="1" dirty="0">
                <a:solidFill>
                  <a:prstClr val="black"/>
                </a:solidFill>
                <a:latin typeface="BIZ UDPゴシック" panose="020B0400000000000000" pitchFamily="50" charset="-128"/>
                <a:ea typeface="BIZ UDPゴシック" panose="020B0400000000000000" pitchFamily="50" charset="-128"/>
              </a:rPr>
            </a:br>
            <a:r>
              <a:rPr lang="ja-JP" altLang="en-US" sz="1400" dirty="0">
                <a:solidFill>
                  <a:prstClr val="black"/>
                </a:solidFill>
                <a:latin typeface="BIZ UDPゴシック" panose="020B0400000000000000" pitchFamily="50" charset="-128"/>
                <a:ea typeface="BIZ UDPゴシック" panose="020B0400000000000000" pitchFamily="50" charset="-128"/>
              </a:rPr>
              <a:t>出典：島本町公共施設総合管理計画を基に作成</a:t>
            </a:r>
            <a:endParaRPr kumimoji="1" lang="ja-JP" altLang="en-US" sz="1400" dirty="0">
              <a:latin typeface="BIZ UDPゴシック" panose="020B0400000000000000" pitchFamily="50" charset="-128"/>
              <a:ea typeface="BIZ UDPゴシック" panose="020B0400000000000000" pitchFamily="50" charset="-128"/>
            </a:endParaRPr>
          </a:p>
        </p:txBody>
      </p:sp>
      <p:graphicFrame>
        <p:nvGraphicFramePr>
          <p:cNvPr id="92" name="表 91"/>
          <p:cNvGraphicFramePr>
            <a:graphicFrameLocks noGrp="1"/>
          </p:cNvGraphicFramePr>
          <p:nvPr>
            <p:extLst>
              <p:ext uri="{D42A27DB-BD31-4B8C-83A1-F6EECF244321}">
                <p14:modId xmlns:p14="http://schemas.microsoft.com/office/powerpoint/2010/main" val="1773555937"/>
              </p:ext>
            </p:extLst>
          </p:nvPr>
        </p:nvGraphicFramePr>
        <p:xfrm>
          <a:off x="434459" y="1525186"/>
          <a:ext cx="11323082" cy="443017"/>
        </p:xfrm>
        <a:graphic>
          <a:graphicData uri="http://schemas.openxmlformats.org/drawingml/2006/table">
            <a:tbl>
              <a:tblPr firstRow="1" bandRow="1">
                <a:tableStyleId>{D7AC3CCA-C797-4891-BE02-D94E43425B78}</a:tableStyleId>
              </a:tblPr>
              <a:tblGrid>
                <a:gridCol w="2114324">
                  <a:extLst>
                    <a:ext uri="{9D8B030D-6E8A-4147-A177-3AD203B41FA5}">
                      <a16:colId xmlns:a16="http://schemas.microsoft.com/office/drawing/2014/main" val="4028201220"/>
                    </a:ext>
                  </a:extLst>
                </a:gridCol>
                <a:gridCol w="9208758">
                  <a:extLst>
                    <a:ext uri="{9D8B030D-6E8A-4147-A177-3AD203B41FA5}">
                      <a16:colId xmlns:a16="http://schemas.microsoft.com/office/drawing/2014/main" val="1955081926"/>
                    </a:ext>
                  </a:extLst>
                </a:gridCol>
              </a:tblGrid>
              <a:tr h="4430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推計結果の概要</a:t>
                      </a:r>
                    </a:p>
                  </a:txBody>
                  <a:tcPr anchor="ctr"/>
                </a:tc>
                <a:tc>
                  <a:txBody>
                    <a:bodyPr/>
                    <a:lstStyle/>
                    <a:p>
                      <a:pPr algn="l"/>
                      <a:r>
                        <a:rPr kumimoji="1" lang="en-US" altLang="ja-JP" sz="1600" dirty="0">
                          <a:solidFill>
                            <a:schemeClr val="tx1"/>
                          </a:solidFill>
                          <a:latin typeface="BIZ UDPゴシック" panose="020B0400000000000000" pitchFamily="50" charset="-128"/>
                          <a:ea typeface="BIZ UDPゴシック" panose="020B0400000000000000" pitchFamily="50" charset="-128"/>
                        </a:rPr>
                        <a:t>2023</a:t>
                      </a:r>
                      <a:r>
                        <a:rPr kumimoji="1" lang="ja-JP" altLang="en-US" sz="1600" dirty="0">
                          <a:solidFill>
                            <a:schemeClr val="tx1"/>
                          </a:solidFill>
                          <a:latin typeface="BIZ UDPゴシック" panose="020B0400000000000000" pitchFamily="50" charset="-128"/>
                          <a:ea typeface="BIZ UDPゴシック" panose="020B0400000000000000" pitchFamily="50" charset="-128"/>
                        </a:rPr>
                        <a:t>年時点で築４０年以上の施設が多い中、</a:t>
                      </a:r>
                      <a:r>
                        <a:rPr kumimoji="1" lang="en-US" altLang="ja-JP" sz="1600" dirty="0">
                          <a:solidFill>
                            <a:schemeClr val="tx1"/>
                          </a:solidFill>
                          <a:latin typeface="BIZ UDPゴシック" panose="020B0400000000000000" pitchFamily="50" charset="-128"/>
                          <a:ea typeface="BIZ UDPゴシック" panose="020B0400000000000000" pitchFamily="50" charset="-128"/>
                        </a:rPr>
                        <a:t>2040</a:t>
                      </a:r>
                      <a:r>
                        <a:rPr kumimoji="1" lang="ja-JP" altLang="en-US" sz="1600" dirty="0">
                          <a:solidFill>
                            <a:schemeClr val="tx1"/>
                          </a:solidFill>
                          <a:latin typeface="BIZ UDPゴシック" panose="020B0400000000000000" pitchFamily="50" charset="-128"/>
                          <a:ea typeface="BIZ UDPゴシック" panose="020B0400000000000000" pitchFamily="50" charset="-128"/>
                        </a:rPr>
                        <a:t>年には築</a:t>
                      </a:r>
                      <a:r>
                        <a:rPr kumimoji="1" lang="en-US" altLang="ja-JP" sz="1600" dirty="0">
                          <a:solidFill>
                            <a:schemeClr val="tx1"/>
                          </a:solidFill>
                          <a:latin typeface="BIZ UDPゴシック" panose="020B0400000000000000" pitchFamily="50" charset="-128"/>
                          <a:ea typeface="BIZ UDPゴシック" panose="020B0400000000000000" pitchFamily="50" charset="-128"/>
                        </a:rPr>
                        <a:t>70</a:t>
                      </a:r>
                      <a:r>
                        <a:rPr kumimoji="1" lang="ja-JP" altLang="en-US" sz="1600" dirty="0">
                          <a:solidFill>
                            <a:schemeClr val="tx1"/>
                          </a:solidFill>
                          <a:latin typeface="BIZ UDPゴシック" panose="020B0400000000000000" pitchFamily="50" charset="-128"/>
                          <a:ea typeface="BIZ UDPゴシック" panose="020B0400000000000000" pitchFamily="50" charset="-128"/>
                        </a:rPr>
                        <a:t>年に達する施設も出る。</a:t>
                      </a:r>
                    </a:p>
                  </a:txBody>
                  <a:tcPr anchor="ctr"/>
                </a:tc>
                <a:extLst>
                  <a:ext uri="{0D108BD9-81ED-4DB2-BD59-A6C34878D82A}">
                    <a16:rowId xmlns:a16="http://schemas.microsoft.com/office/drawing/2014/main" val="1338750617"/>
                  </a:ext>
                </a:extLst>
              </a:tr>
            </a:tbl>
          </a:graphicData>
        </a:graphic>
      </p:graphicFrame>
      <p:graphicFrame>
        <p:nvGraphicFramePr>
          <p:cNvPr id="40" name="オブジェクト 39"/>
          <p:cNvGraphicFramePr>
            <a:graphicFrameLocks noChangeAspect="1"/>
          </p:cNvGraphicFramePr>
          <p:nvPr>
            <p:extLst>
              <p:ext uri="{D42A27DB-BD31-4B8C-83A1-F6EECF244321}">
                <p14:modId xmlns:p14="http://schemas.microsoft.com/office/powerpoint/2010/main" val="1004166031"/>
              </p:ext>
            </p:extLst>
          </p:nvPr>
        </p:nvGraphicFramePr>
        <p:xfrm>
          <a:off x="1520825" y="2006600"/>
          <a:ext cx="677863" cy="236538"/>
        </p:xfrm>
        <a:graphic>
          <a:graphicData uri="http://schemas.openxmlformats.org/presentationml/2006/ole">
            <mc:AlternateContent xmlns:mc="http://schemas.openxmlformats.org/markup-compatibility/2006">
              <mc:Choice xmlns:v="urn:schemas-microsoft-com:vml" Requires="v">
                <p:oleObj spid="_x0000_s2998" name="Worksheet" r:id="rId4" imgW="678087" imgH="236043" progId="Excel.Sheet.12">
                  <p:embed/>
                </p:oleObj>
              </mc:Choice>
              <mc:Fallback>
                <p:oleObj name="Worksheet" r:id="rId4" imgW="678087" imgH="236043" progId="Excel.Sheet.12">
                  <p:embed/>
                  <p:pic>
                    <p:nvPicPr>
                      <p:cNvPr id="9" name="オブジェクト 8"/>
                      <p:cNvPicPr/>
                      <p:nvPr/>
                    </p:nvPicPr>
                    <p:blipFill>
                      <a:blip r:embed="rId5"/>
                      <a:stretch>
                        <a:fillRect/>
                      </a:stretch>
                    </p:blipFill>
                    <p:spPr>
                      <a:xfrm>
                        <a:off x="1520825" y="2006600"/>
                        <a:ext cx="677863" cy="236538"/>
                      </a:xfrm>
                      <a:prstGeom prst="rect">
                        <a:avLst/>
                      </a:prstGeom>
                    </p:spPr>
                  </p:pic>
                </p:oleObj>
              </mc:Fallback>
            </mc:AlternateContent>
          </a:graphicData>
        </a:graphic>
      </p:graphicFrame>
      <p:graphicFrame>
        <p:nvGraphicFramePr>
          <p:cNvPr id="41" name="オブジェクト 40"/>
          <p:cNvGraphicFramePr>
            <a:graphicFrameLocks noChangeAspect="1"/>
          </p:cNvGraphicFramePr>
          <p:nvPr>
            <p:extLst>
              <p:ext uri="{D42A27DB-BD31-4B8C-83A1-F6EECF244321}">
                <p14:modId xmlns:p14="http://schemas.microsoft.com/office/powerpoint/2010/main" val="2207245422"/>
              </p:ext>
            </p:extLst>
          </p:nvPr>
        </p:nvGraphicFramePr>
        <p:xfrm>
          <a:off x="10129838" y="2006600"/>
          <a:ext cx="666750" cy="234950"/>
        </p:xfrm>
        <a:graphic>
          <a:graphicData uri="http://schemas.openxmlformats.org/presentationml/2006/ole">
            <mc:AlternateContent xmlns:mc="http://schemas.openxmlformats.org/markup-compatibility/2006">
              <mc:Choice xmlns:v="urn:schemas-microsoft-com:vml" Requires="v">
                <p:oleObj spid="_x0000_s2999" name="Worksheet" r:id="rId6" imgW="666828" imgH="234835" progId="Excel.Sheet.12">
                  <p:embed/>
                </p:oleObj>
              </mc:Choice>
              <mc:Fallback>
                <p:oleObj name="Worksheet" r:id="rId6" imgW="666828" imgH="234835" progId="Excel.Sheet.12">
                  <p:embed/>
                  <p:pic>
                    <p:nvPicPr>
                      <p:cNvPr id="10" name="オブジェクト 9"/>
                      <p:cNvPicPr/>
                      <p:nvPr/>
                    </p:nvPicPr>
                    <p:blipFill>
                      <a:blip r:embed="rId7"/>
                      <a:stretch>
                        <a:fillRect/>
                      </a:stretch>
                    </p:blipFill>
                    <p:spPr>
                      <a:xfrm>
                        <a:off x="10129838" y="2006600"/>
                        <a:ext cx="666750" cy="234950"/>
                      </a:xfrm>
                      <a:prstGeom prst="rect">
                        <a:avLst/>
                      </a:prstGeom>
                    </p:spPr>
                  </p:pic>
                </p:oleObj>
              </mc:Fallback>
            </mc:AlternateContent>
          </a:graphicData>
        </a:graphic>
      </p:graphicFrame>
      <p:grpSp>
        <p:nvGrpSpPr>
          <p:cNvPr id="8" name="グループ化 7"/>
          <p:cNvGrpSpPr/>
          <p:nvPr/>
        </p:nvGrpSpPr>
        <p:grpSpPr>
          <a:xfrm>
            <a:off x="1282549" y="6504707"/>
            <a:ext cx="2401340" cy="289594"/>
            <a:chOff x="1244180" y="6404594"/>
            <a:chExt cx="2130397" cy="256834"/>
          </a:xfrm>
        </p:grpSpPr>
        <p:sp>
          <p:nvSpPr>
            <p:cNvPr id="58" name="テキスト ボックス 57">
              <a:extLst>
                <a:ext uri="{FF2B5EF4-FFF2-40B4-BE49-F238E27FC236}">
                  <a16:creationId xmlns:a16="http://schemas.microsoft.com/office/drawing/2014/main" id="{EB858E55-BB8B-1183-8365-D4B7574B7025}"/>
                </a:ext>
              </a:extLst>
            </p:cNvPr>
            <p:cNvSpPr txBox="1"/>
            <p:nvPr/>
          </p:nvSpPr>
          <p:spPr>
            <a:xfrm>
              <a:off x="1244180" y="6407512"/>
              <a:ext cx="923384" cy="253916"/>
            </a:xfrm>
            <a:prstGeom prst="rect">
              <a:avLst/>
            </a:prstGeom>
            <a:noFill/>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第一中学校</a:t>
              </a:r>
            </a:p>
          </p:txBody>
        </p:sp>
        <p:sp>
          <p:nvSpPr>
            <p:cNvPr id="72" name="テキスト ボックス 71">
              <a:extLst>
                <a:ext uri="{FF2B5EF4-FFF2-40B4-BE49-F238E27FC236}">
                  <a16:creationId xmlns:a16="http://schemas.microsoft.com/office/drawing/2014/main" id="{2463613D-E7A0-567B-5FD9-190B01E80D46}"/>
                </a:ext>
              </a:extLst>
            </p:cNvPr>
            <p:cNvSpPr txBox="1"/>
            <p:nvPr/>
          </p:nvSpPr>
          <p:spPr>
            <a:xfrm>
              <a:off x="2451193" y="6404594"/>
              <a:ext cx="923384" cy="253916"/>
            </a:xfrm>
            <a:prstGeom prst="rect">
              <a:avLst/>
            </a:prstGeom>
            <a:noFill/>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第四小学校</a:t>
              </a:r>
            </a:p>
          </p:txBody>
        </p:sp>
      </p:grpSp>
      <p:pic>
        <p:nvPicPr>
          <p:cNvPr id="53" name="図 52">
            <a:extLst>
              <a:ext uri="{FF2B5EF4-FFF2-40B4-BE49-F238E27FC236}">
                <a16:creationId xmlns:a16="http://schemas.microsoft.com/office/drawing/2014/main" id="{0DD7050A-1877-4377-B5EA-DF3D2AF22D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4927" y="2264285"/>
            <a:ext cx="2900614" cy="4233329"/>
          </a:xfrm>
          <a:prstGeom prst="rect">
            <a:avLst/>
          </a:prstGeom>
        </p:spPr>
      </p:pic>
      <p:pic>
        <p:nvPicPr>
          <p:cNvPr id="55" name="図 54">
            <a:extLst>
              <a:ext uri="{FF2B5EF4-FFF2-40B4-BE49-F238E27FC236}">
                <a16:creationId xmlns:a16="http://schemas.microsoft.com/office/drawing/2014/main" id="{286D6554-C113-4FCE-BA79-90243CDFB2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88558" y="2267867"/>
            <a:ext cx="2900614" cy="4233329"/>
          </a:xfrm>
          <a:prstGeom prst="rect">
            <a:avLst/>
          </a:prstGeom>
        </p:spPr>
      </p:pic>
      <p:sp>
        <p:nvSpPr>
          <p:cNvPr id="57" name="ひし形 56">
            <a:extLst>
              <a:ext uri="{FF2B5EF4-FFF2-40B4-BE49-F238E27FC236}">
                <a16:creationId xmlns:a16="http://schemas.microsoft.com/office/drawing/2014/main" id="{8EA3DBB5-C7CB-4D8D-9DB8-10250BF9ECB4}"/>
              </a:ext>
            </a:extLst>
          </p:cNvPr>
          <p:cNvSpPr/>
          <p:nvPr/>
        </p:nvSpPr>
        <p:spPr>
          <a:xfrm>
            <a:off x="1852537" y="5229556"/>
            <a:ext cx="242838" cy="230396"/>
          </a:xfrm>
          <a:prstGeom prst="diamon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1" name="二等辺三角形 60">
            <a:extLst>
              <a:ext uri="{FF2B5EF4-FFF2-40B4-BE49-F238E27FC236}">
                <a16:creationId xmlns:a16="http://schemas.microsoft.com/office/drawing/2014/main" id="{A9600482-046F-4C8A-B167-3510D417C1FA}"/>
              </a:ext>
            </a:extLst>
          </p:cNvPr>
          <p:cNvSpPr/>
          <p:nvPr/>
        </p:nvSpPr>
        <p:spPr>
          <a:xfrm>
            <a:off x="2369804" y="5468676"/>
            <a:ext cx="242838" cy="230396"/>
          </a:xfrm>
          <a:prstGeom prst="triangl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2" name="ひし形 61">
            <a:extLst>
              <a:ext uri="{FF2B5EF4-FFF2-40B4-BE49-F238E27FC236}">
                <a16:creationId xmlns:a16="http://schemas.microsoft.com/office/drawing/2014/main" id="{D0EBFCC4-C648-42BE-ABD5-FE908A617D76}"/>
              </a:ext>
            </a:extLst>
          </p:cNvPr>
          <p:cNvSpPr/>
          <p:nvPr/>
        </p:nvSpPr>
        <p:spPr>
          <a:xfrm>
            <a:off x="2370746" y="5980298"/>
            <a:ext cx="242838" cy="230396"/>
          </a:xfrm>
          <a:prstGeom prst="diamon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3" name="ひし形 62">
            <a:extLst>
              <a:ext uri="{FF2B5EF4-FFF2-40B4-BE49-F238E27FC236}">
                <a16:creationId xmlns:a16="http://schemas.microsoft.com/office/drawing/2014/main" id="{72012FD2-E503-47FB-8988-FF198E547B90}"/>
              </a:ext>
            </a:extLst>
          </p:cNvPr>
          <p:cNvSpPr/>
          <p:nvPr/>
        </p:nvSpPr>
        <p:spPr>
          <a:xfrm>
            <a:off x="2186584" y="5744711"/>
            <a:ext cx="242838" cy="230396"/>
          </a:xfrm>
          <a:prstGeom prst="diamon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65" name="直線コネクタ 64">
            <a:extLst>
              <a:ext uri="{FF2B5EF4-FFF2-40B4-BE49-F238E27FC236}">
                <a16:creationId xmlns:a16="http://schemas.microsoft.com/office/drawing/2014/main" id="{3E7000D5-2F78-49E4-BC12-E2664371C616}"/>
              </a:ext>
            </a:extLst>
          </p:cNvPr>
          <p:cNvCxnSpPr>
            <a:cxnSpLocks/>
          </p:cNvCxnSpPr>
          <p:nvPr/>
        </p:nvCxnSpPr>
        <p:spPr>
          <a:xfrm flipV="1">
            <a:off x="1896776" y="5941366"/>
            <a:ext cx="325371" cy="56334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A40D610C-B07B-4C76-8E94-43BDE5738AA4}"/>
              </a:ext>
            </a:extLst>
          </p:cNvPr>
          <p:cNvCxnSpPr>
            <a:cxnSpLocks/>
          </p:cNvCxnSpPr>
          <p:nvPr/>
        </p:nvCxnSpPr>
        <p:spPr>
          <a:xfrm flipH="1" flipV="1">
            <a:off x="2578021" y="6176953"/>
            <a:ext cx="570910" cy="31293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4B02944E-66DE-452B-8BB5-0CF3DF7DB9E3}"/>
              </a:ext>
            </a:extLst>
          </p:cNvPr>
          <p:cNvSpPr txBox="1"/>
          <p:nvPr/>
        </p:nvSpPr>
        <p:spPr>
          <a:xfrm>
            <a:off x="2261391" y="3794418"/>
            <a:ext cx="1051373" cy="280633"/>
          </a:xfrm>
          <a:prstGeom prst="rect">
            <a:avLst/>
          </a:prstGeom>
          <a:noFill/>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第一小学校</a:t>
            </a:r>
          </a:p>
        </p:txBody>
      </p:sp>
      <p:cxnSp>
        <p:nvCxnSpPr>
          <p:cNvPr id="70" name="直線コネクタ 69">
            <a:extLst>
              <a:ext uri="{FF2B5EF4-FFF2-40B4-BE49-F238E27FC236}">
                <a16:creationId xmlns:a16="http://schemas.microsoft.com/office/drawing/2014/main" id="{E0DB46C6-13EF-41B8-A40A-6880475444FC}"/>
              </a:ext>
            </a:extLst>
          </p:cNvPr>
          <p:cNvCxnSpPr>
            <a:cxnSpLocks/>
            <a:endCxn id="68" idx="2"/>
          </p:cNvCxnSpPr>
          <p:nvPr/>
        </p:nvCxnSpPr>
        <p:spPr>
          <a:xfrm flipV="1">
            <a:off x="2491223" y="4075051"/>
            <a:ext cx="295855" cy="139362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5B9755A2-F690-4DE7-A41C-FA240C4F51D2}"/>
              </a:ext>
            </a:extLst>
          </p:cNvPr>
          <p:cNvSpPr txBox="1"/>
          <p:nvPr/>
        </p:nvSpPr>
        <p:spPr>
          <a:xfrm>
            <a:off x="283859" y="6284012"/>
            <a:ext cx="1051373" cy="280633"/>
          </a:xfrm>
          <a:prstGeom prst="rect">
            <a:avLst/>
          </a:prstGeom>
          <a:noFill/>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第三小学校</a:t>
            </a:r>
          </a:p>
        </p:txBody>
      </p:sp>
      <p:cxnSp>
        <p:nvCxnSpPr>
          <p:cNvPr id="75" name="直線コネクタ 74">
            <a:extLst>
              <a:ext uri="{FF2B5EF4-FFF2-40B4-BE49-F238E27FC236}">
                <a16:creationId xmlns:a16="http://schemas.microsoft.com/office/drawing/2014/main" id="{5DD9DFB5-69E6-4ED1-BCB9-D3151BFBE8C8}"/>
              </a:ext>
            </a:extLst>
          </p:cNvPr>
          <p:cNvCxnSpPr>
            <a:cxnSpLocks/>
          </p:cNvCxnSpPr>
          <p:nvPr/>
        </p:nvCxnSpPr>
        <p:spPr>
          <a:xfrm flipV="1">
            <a:off x="804519" y="5967483"/>
            <a:ext cx="998440" cy="32452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AC2D2285-AFA3-48B1-8615-ED10DDA003C4}"/>
              </a:ext>
            </a:extLst>
          </p:cNvPr>
          <p:cNvSpPr txBox="1"/>
          <p:nvPr/>
        </p:nvSpPr>
        <p:spPr>
          <a:xfrm>
            <a:off x="147871" y="5699072"/>
            <a:ext cx="1051373" cy="280633"/>
          </a:xfrm>
          <a:prstGeom prst="rect">
            <a:avLst/>
          </a:prstGeom>
          <a:noFill/>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第二小学校</a:t>
            </a:r>
          </a:p>
        </p:txBody>
      </p:sp>
      <p:cxnSp>
        <p:nvCxnSpPr>
          <p:cNvPr id="79" name="直線コネクタ 78">
            <a:extLst>
              <a:ext uri="{FF2B5EF4-FFF2-40B4-BE49-F238E27FC236}">
                <a16:creationId xmlns:a16="http://schemas.microsoft.com/office/drawing/2014/main" id="{ADAFE737-0248-471D-9D26-922A8612C61C}"/>
              </a:ext>
            </a:extLst>
          </p:cNvPr>
          <p:cNvCxnSpPr>
            <a:cxnSpLocks/>
          </p:cNvCxnSpPr>
          <p:nvPr/>
        </p:nvCxnSpPr>
        <p:spPr>
          <a:xfrm flipV="1">
            <a:off x="795399" y="5344754"/>
            <a:ext cx="1057138" cy="39307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E2B5FF9A-E831-42F7-8BB5-6D1DD9F29C8C}"/>
              </a:ext>
            </a:extLst>
          </p:cNvPr>
          <p:cNvSpPr txBox="1"/>
          <p:nvPr/>
        </p:nvSpPr>
        <p:spPr>
          <a:xfrm>
            <a:off x="1550368" y="3466109"/>
            <a:ext cx="1040819" cy="286304"/>
          </a:xfrm>
          <a:prstGeom prst="rect">
            <a:avLst/>
          </a:prstGeom>
          <a:noFill/>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第二中学校</a:t>
            </a:r>
          </a:p>
        </p:txBody>
      </p:sp>
      <p:cxnSp>
        <p:nvCxnSpPr>
          <p:cNvPr id="82" name="直線コネクタ 81">
            <a:extLst>
              <a:ext uri="{FF2B5EF4-FFF2-40B4-BE49-F238E27FC236}">
                <a16:creationId xmlns:a16="http://schemas.microsoft.com/office/drawing/2014/main" id="{813D9B40-93F4-4A9C-90AB-5FB2B81D25BC}"/>
              </a:ext>
            </a:extLst>
          </p:cNvPr>
          <p:cNvCxnSpPr>
            <a:cxnSpLocks/>
            <a:endCxn id="81" idx="2"/>
          </p:cNvCxnSpPr>
          <p:nvPr/>
        </p:nvCxnSpPr>
        <p:spPr>
          <a:xfrm flipH="1" flipV="1">
            <a:off x="2070778" y="3752413"/>
            <a:ext cx="14042" cy="130183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ひし形 55">
            <a:extLst>
              <a:ext uri="{FF2B5EF4-FFF2-40B4-BE49-F238E27FC236}">
                <a16:creationId xmlns:a16="http://schemas.microsoft.com/office/drawing/2014/main" id="{1378B0AC-ADD7-4163-82F1-FD09C1A16311}"/>
              </a:ext>
            </a:extLst>
          </p:cNvPr>
          <p:cNvSpPr/>
          <p:nvPr/>
        </p:nvSpPr>
        <p:spPr>
          <a:xfrm>
            <a:off x="1973956" y="4954236"/>
            <a:ext cx="242839" cy="230396"/>
          </a:xfrm>
          <a:prstGeom prst="diamon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84" name="直線コネクタ 83">
            <a:extLst>
              <a:ext uri="{FF2B5EF4-FFF2-40B4-BE49-F238E27FC236}">
                <a16:creationId xmlns:a16="http://schemas.microsoft.com/office/drawing/2014/main" id="{6A0859FE-CE84-4DA1-95BF-45308C4E7669}"/>
              </a:ext>
            </a:extLst>
          </p:cNvPr>
          <p:cNvCxnSpPr>
            <a:cxnSpLocks/>
          </p:cNvCxnSpPr>
          <p:nvPr/>
        </p:nvCxnSpPr>
        <p:spPr>
          <a:xfrm flipV="1">
            <a:off x="9700777" y="5344754"/>
            <a:ext cx="940177" cy="30006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0F870D56-B3D7-457D-8936-8885C0B58E2E}"/>
              </a:ext>
            </a:extLst>
          </p:cNvPr>
          <p:cNvCxnSpPr>
            <a:cxnSpLocks/>
          </p:cNvCxnSpPr>
          <p:nvPr/>
        </p:nvCxnSpPr>
        <p:spPr>
          <a:xfrm flipH="1" flipV="1">
            <a:off x="10770756" y="3823338"/>
            <a:ext cx="112440" cy="113089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64CC9097-0D2B-40F9-B5A6-E5B7D754E0E2}"/>
              </a:ext>
            </a:extLst>
          </p:cNvPr>
          <p:cNvCxnSpPr>
            <a:cxnSpLocks/>
            <a:stCxn id="109" idx="0"/>
          </p:cNvCxnSpPr>
          <p:nvPr/>
        </p:nvCxnSpPr>
        <p:spPr>
          <a:xfrm flipV="1">
            <a:off x="10315314" y="5881820"/>
            <a:ext cx="788779" cy="59308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A131AB24-FB5C-4A4B-8959-21525F6FD7D2}"/>
              </a:ext>
            </a:extLst>
          </p:cNvPr>
          <p:cNvCxnSpPr>
            <a:cxnSpLocks/>
          </p:cNvCxnSpPr>
          <p:nvPr/>
        </p:nvCxnSpPr>
        <p:spPr>
          <a:xfrm flipV="1">
            <a:off x="9690619" y="5977490"/>
            <a:ext cx="905080" cy="19946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0" name="十字形 89">
            <a:extLst>
              <a:ext uri="{FF2B5EF4-FFF2-40B4-BE49-F238E27FC236}">
                <a16:creationId xmlns:a16="http://schemas.microsoft.com/office/drawing/2014/main" id="{ED4AD66B-6B40-4FD0-9161-8D855397AB97}"/>
              </a:ext>
            </a:extLst>
          </p:cNvPr>
          <p:cNvSpPr/>
          <p:nvPr/>
        </p:nvSpPr>
        <p:spPr>
          <a:xfrm>
            <a:off x="11005846" y="5748350"/>
            <a:ext cx="245301" cy="225833"/>
          </a:xfrm>
          <a:prstGeom prst="plus">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1" name="十字形 90">
            <a:extLst>
              <a:ext uri="{FF2B5EF4-FFF2-40B4-BE49-F238E27FC236}">
                <a16:creationId xmlns:a16="http://schemas.microsoft.com/office/drawing/2014/main" id="{D4A6F284-524F-47BD-B424-721516374240}"/>
              </a:ext>
            </a:extLst>
          </p:cNvPr>
          <p:cNvSpPr/>
          <p:nvPr/>
        </p:nvSpPr>
        <p:spPr>
          <a:xfrm>
            <a:off x="10760545" y="4954236"/>
            <a:ext cx="245301" cy="225833"/>
          </a:xfrm>
          <a:prstGeom prst="plus">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96" name="テキスト ボックス 95">
            <a:extLst>
              <a:ext uri="{FF2B5EF4-FFF2-40B4-BE49-F238E27FC236}">
                <a16:creationId xmlns:a16="http://schemas.microsoft.com/office/drawing/2014/main" id="{0CF34AF2-D2C8-4D16-8D0F-156A7FE666C3}"/>
              </a:ext>
            </a:extLst>
          </p:cNvPr>
          <p:cNvSpPr txBox="1"/>
          <p:nvPr/>
        </p:nvSpPr>
        <p:spPr>
          <a:xfrm>
            <a:off x="10275470" y="3586381"/>
            <a:ext cx="1051372" cy="280633"/>
          </a:xfrm>
          <a:prstGeom prst="rect">
            <a:avLst/>
          </a:prstGeom>
          <a:noFill/>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第二中学校</a:t>
            </a:r>
          </a:p>
        </p:txBody>
      </p:sp>
      <p:sp>
        <p:nvSpPr>
          <p:cNvPr id="97" name="テキスト ボックス 96">
            <a:extLst>
              <a:ext uri="{FF2B5EF4-FFF2-40B4-BE49-F238E27FC236}">
                <a16:creationId xmlns:a16="http://schemas.microsoft.com/office/drawing/2014/main" id="{CB9C1BAE-D022-4102-BE20-E1439D248344}"/>
              </a:ext>
            </a:extLst>
          </p:cNvPr>
          <p:cNvSpPr txBox="1"/>
          <p:nvPr/>
        </p:nvSpPr>
        <p:spPr>
          <a:xfrm>
            <a:off x="11142740" y="3981169"/>
            <a:ext cx="1040819" cy="286304"/>
          </a:xfrm>
          <a:prstGeom prst="rect">
            <a:avLst/>
          </a:prstGeom>
          <a:noFill/>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第一小学校</a:t>
            </a:r>
          </a:p>
        </p:txBody>
      </p:sp>
      <p:cxnSp>
        <p:nvCxnSpPr>
          <p:cNvPr id="98" name="直線コネクタ 97">
            <a:extLst>
              <a:ext uri="{FF2B5EF4-FFF2-40B4-BE49-F238E27FC236}">
                <a16:creationId xmlns:a16="http://schemas.microsoft.com/office/drawing/2014/main" id="{E524ADE5-8610-4FDC-809E-23C9B3271204}"/>
              </a:ext>
            </a:extLst>
          </p:cNvPr>
          <p:cNvCxnSpPr>
            <a:cxnSpLocks/>
          </p:cNvCxnSpPr>
          <p:nvPr/>
        </p:nvCxnSpPr>
        <p:spPr>
          <a:xfrm flipV="1">
            <a:off x="11257727" y="4267473"/>
            <a:ext cx="315947" cy="128894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3" name="五角形 92">
            <a:extLst>
              <a:ext uri="{FF2B5EF4-FFF2-40B4-BE49-F238E27FC236}">
                <a16:creationId xmlns:a16="http://schemas.microsoft.com/office/drawing/2014/main" id="{BAC48162-F4A0-40EA-9958-804AF3FBD9FD}"/>
              </a:ext>
            </a:extLst>
          </p:cNvPr>
          <p:cNvSpPr/>
          <p:nvPr/>
        </p:nvSpPr>
        <p:spPr>
          <a:xfrm>
            <a:off x="11151300" y="5473239"/>
            <a:ext cx="245301" cy="225833"/>
          </a:xfrm>
          <a:prstGeom prst="pentag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6" name="テキスト ボックス 105">
            <a:extLst>
              <a:ext uri="{FF2B5EF4-FFF2-40B4-BE49-F238E27FC236}">
                <a16:creationId xmlns:a16="http://schemas.microsoft.com/office/drawing/2014/main" id="{B3F4B78C-067D-4255-9CFF-3998A5FE5630}"/>
              </a:ext>
            </a:extLst>
          </p:cNvPr>
          <p:cNvSpPr txBox="1"/>
          <p:nvPr/>
        </p:nvSpPr>
        <p:spPr>
          <a:xfrm>
            <a:off x="8781377" y="5526158"/>
            <a:ext cx="1040819" cy="286304"/>
          </a:xfrm>
          <a:prstGeom prst="rect">
            <a:avLst/>
          </a:prstGeom>
          <a:noFill/>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第二小学校</a:t>
            </a:r>
          </a:p>
        </p:txBody>
      </p:sp>
      <p:sp>
        <p:nvSpPr>
          <p:cNvPr id="108" name="テキスト ボックス 107">
            <a:extLst>
              <a:ext uri="{FF2B5EF4-FFF2-40B4-BE49-F238E27FC236}">
                <a16:creationId xmlns:a16="http://schemas.microsoft.com/office/drawing/2014/main" id="{D545B839-6C93-4E2C-9574-014D169565DB}"/>
              </a:ext>
            </a:extLst>
          </p:cNvPr>
          <p:cNvSpPr txBox="1"/>
          <p:nvPr/>
        </p:nvSpPr>
        <p:spPr>
          <a:xfrm>
            <a:off x="8789719" y="6063921"/>
            <a:ext cx="1040820" cy="286304"/>
          </a:xfrm>
          <a:prstGeom prst="rect">
            <a:avLst/>
          </a:prstGeom>
          <a:noFill/>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第三小学校</a:t>
            </a:r>
          </a:p>
        </p:txBody>
      </p:sp>
      <p:sp>
        <p:nvSpPr>
          <p:cNvPr id="109" name="テキスト ボックス 108">
            <a:extLst>
              <a:ext uri="{FF2B5EF4-FFF2-40B4-BE49-F238E27FC236}">
                <a16:creationId xmlns:a16="http://schemas.microsoft.com/office/drawing/2014/main" id="{91F5951F-E8F9-4568-8DD2-7D7D29F8EDA7}"/>
              </a:ext>
            </a:extLst>
          </p:cNvPr>
          <p:cNvSpPr txBox="1"/>
          <p:nvPr/>
        </p:nvSpPr>
        <p:spPr>
          <a:xfrm>
            <a:off x="9789628" y="6474906"/>
            <a:ext cx="1051372" cy="280633"/>
          </a:xfrm>
          <a:prstGeom prst="rect">
            <a:avLst/>
          </a:prstGeom>
          <a:noFill/>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第一中学校</a:t>
            </a:r>
          </a:p>
        </p:txBody>
      </p:sp>
      <p:sp>
        <p:nvSpPr>
          <p:cNvPr id="111" name="テキスト ボックス 110">
            <a:extLst>
              <a:ext uri="{FF2B5EF4-FFF2-40B4-BE49-F238E27FC236}">
                <a16:creationId xmlns:a16="http://schemas.microsoft.com/office/drawing/2014/main" id="{D0E5ABD2-0892-4080-9C80-6CBF9784422C}"/>
              </a:ext>
            </a:extLst>
          </p:cNvPr>
          <p:cNvSpPr txBox="1"/>
          <p:nvPr/>
        </p:nvSpPr>
        <p:spPr>
          <a:xfrm>
            <a:off x="11191240" y="6515160"/>
            <a:ext cx="1051372" cy="280633"/>
          </a:xfrm>
          <a:prstGeom prst="rect">
            <a:avLst/>
          </a:prstGeom>
          <a:noFill/>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第四小学校</a:t>
            </a:r>
          </a:p>
        </p:txBody>
      </p:sp>
      <p:cxnSp>
        <p:nvCxnSpPr>
          <p:cNvPr id="115" name="直線コネクタ 114">
            <a:extLst>
              <a:ext uri="{FF2B5EF4-FFF2-40B4-BE49-F238E27FC236}">
                <a16:creationId xmlns:a16="http://schemas.microsoft.com/office/drawing/2014/main" id="{2B77D7DA-46F8-450E-A313-16ADA86EA929}"/>
              </a:ext>
            </a:extLst>
          </p:cNvPr>
          <p:cNvCxnSpPr>
            <a:cxnSpLocks/>
            <a:stCxn id="111" idx="0"/>
          </p:cNvCxnSpPr>
          <p:nvPr/>
        </p:nvCxnSpPr>
        <p:spPr>
          <a:xfrm flipH="1" flipV="1">
            <a:off x="11315370" y="6107626"/>
            <a:ext cx="401556" cy="40753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0" name="ひし形 119">
            <a:extLst>
              <a:ext uri="{FF2B5EF4-FFF2-40B4-BE49-F238E27FC236}">
                <a16:creationId xmlns:a16="http://schemas.microsoft.com/office/drawing/2014/main" id="{C91EC69D-2CF1-4709-824B-378C4B7613F3}"/>
              </a:ext>
            </a:extLst>
          </p:cNvPr>
          <p:cNvSpPr/>
          <p:nvPr/>
        </p:nvSpPr>
        <p:spPr>
          <a:xfrm>
            <a:off x="1784780" y="5860010"/>
            <a:ext cx="242838" cy="230396"/>
          </a:xfrm>
          <a:prstGeom prst="diamon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aphicFrame>
        <p:nvGraphicFramePr>
          <p:cNvPr id="3" name="オブジェクト 2">
            <a:extLst>
              <a:ext uri="{FF2B5EF4-FFF2-40B4-BE49-F238E27FC236}">
                <a16:creationId xmlns:a16="http://schemas.microsoft.com/office/drawing/2014/main" id="{1C026179-DD3B-4731-A2C4-2AE05DF63F02}"/>
              </a:ext>
            </a:extLst>
          </p:cNvPr>
          <p:cNvGraphicFramePr>
            <a:graphicFrameLocks noChangeAspect="1"/>
          </p:cNvGraphicFramePr>
          <p:nvPr>
            <p:extLst>
              <p:ext uri="{D42A27DB-BD31-4B8C-83A1-F6EECF244321}">
                <p14:modId xmlns:p14="http://schemas.microsoft.com/office/powerpoint/2010/main" val="2123183471"/>
              </p:ext>
            </p:extLst>
          </p:nvPr>
        </p:nvGraphicFramePr>
        <p:xfrm>
          <a:off x="3218754" y="5113523"/>
          <a:ext cx="5743032" cy="293621"/>
        </p:xfrm>
        <a:graphic>
          <a:graphicData uri="http://schemas.openxmlformats.org/presentationml/2006/ole">
            <mc:AlternateContent xmlns:mc="http://schemas.openxmlformats.org/markup-compatibility/2006">
              <mc:Choice xmlns:v="urn:schemas-microsoft-com:vml" Requires="v">
                <p:oleObj spid="_x0000_s3000" name="Worksheet" r:id="rId9" imgW="6812253" imgH="327483" progId="Excel.Sheet.12">
                  <p:embed/>
                </p:oleObj>
              </mc:Choice>
              <mc:Fallback>
                <p:oleObj name="Worksheet" r:id="rId9" imgW="6812253" imgH="327483" progId="Excel.Sheet.12">
                  <p:embed/>
                  <p:pic>
                    <p:nvPicPr>
                      <p:cNvPr id="0" name=""/>
                      <p:cNvPicPr/>
                      <p:nvPr/>
                    </p:nvPicPr>
                    <p:blipFill>
                      <a:blip r:embed="rId10"/>
                      <a:stretch>
                        <a:fillRect/>
                      </a:stretch>
                    </p:blipFill>
                    <p:spPr>
                      <a:xfrm>
                        <a:off x="3218754" y="5113523"/>
                        <a:ext cx="5743032" cy="293621"/>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7DB60451-3C3B-4A85-ABAE-11FCCE05194C}"/>
              </a:ext>
            </a:extLst>
          </p:cNvPr>
          <p:cNvGraphicFramePr>
            <a:graphicFrameLocks noChangeAspect="1"/>
          </p:cNvGraphicFramePr>
          <p:nvPr>
            <p:extLst>
              <p:ext uri="{D42A27DB-BD31-4B8C-83A1-F6EECF244321}">
                <p14:modId xmlns:p14="http://schemas.microsoft.com/office/powerpoint/2010/main" val="237122984"/>
              </p:ext>
            </p:extLst>
          </p:nvPr>
        </p:nvGraphicFramePr>
        <p:xfrm>
          <a:off x="3227507" y="4124163"/>
          <a:ext cx="5743032" cy="647700"/>
        </p:xfrm>
        <a:graphic>
          <a:graphicData uri="http://schemas.openxmlformats.org/presentationml/2006/ole">
            <mc:AlternateContent xmlns:mc="http://schemas.openxmlformats.org/markup-compatibility/2006">
              <mc:Choice xmlns:v="urn:schemas-microsoft-com:vml" Requires="v">
                <p:oleObj spid="_x0000_s3001" name="Worksheet" r:id="rId11" imgW="6812253" imgH="647735" progId="Excel.Sheet.12">
                  <p:embed/>
                </p:oleObj>
              </mc:Choice>
              <mc:Fallback>
                <p:oleObj name="Worksheet" r:id="rId11" imgW="6812253" imgH="647735" progId="Excel.Sheet.12">
                  <p:embed/>
                  <p:pic>
                    <p:nvPicPr>
                      <p:cNvPr id="0" name=""/>
                      <p:cNvPicPr/>
                      <p:nvPr/>
                    </p:nvPicPr>
                    <p:blipFill>
                      <a:blip r:embed="rId12"/>
                      <a:stretch>
                        <a:fillRect/>
                      </a:stretch>
                    </p:blipFill>
                    <p:spPr>
                      <a:xfrm>
                        <a:off x="3227507" y="4124163"/>
                        <a:ext cx="5743032" cy="647700"/>
                      </a:xfrm>
                      <a:prstGeom prst="rect">
                        <a:avLst/>
                      </a:prstGeom>
                    </p:spPr>
                  </p:pic>
                </p:oleObj>
              </mc:Fallback>
            </mc:AlternateContent>
          </a:graphicData>
        </a:graphic>
      </p:graphicFrame>
      <p:sp>
        <p:nvSpPr>
          <p:cNvPr id="6" name="スライド番号プレースホルダー 5">
            <a:extLst>
              <a:ext uri="{FF2B5EF4-FFF2-40B4-BE49-F238E27FC236}">
                <a16:creationId xmlns:a16="http://schemas.microsoft.com/office/drawing/2014/main" id="{D248756D-6673-4834-A85D-2C2AA156A2F4}"/>
              </a:ext>
            </a:extLst>
          </p:cNvPr>
          <p:cNvSpPr>
            <a:spLocks noGrp="1"/>
          </p:cNvSpPr>
          <p:nvPr>
            <p:ph type="sldNum" sz="quarter" idx="12"/>
          </p:nvPr>
        </p:nvSpPr>
        <p:spPr/>
        <p:txBody>
          <a:bodyPr/>
          <a:lstStyle/>
          <a:p>
            <a:fld id="{E0D7D6FF-D22E-4D28-8EB2-E6EE71FBA953}" type="slidenum">
              <a:rPr kumimoji="1" lang="ja-JP" altLang="en-US" smtClean="0"/>
              <a:t>13</a:t>
            </a:fld>
            <a:endParaRPr kumimoji="1" lang="ja-JP" altLang="en-US" dirty="0"/>
          </a:p>
        </p:txBody>
      </p:sp>
      <p:sp>
        <p:nvSpPr>
          <p:cNvPr id="48" name="五角形 47">
            <a:extLst>
              <a:ext uri="{FF2B5EF4-FFF2-40B4-BE49-F238E27FC236}">
                <a16:creationId xmlns:a16="http://schemas.microsoft.com/office/drawing/2014/main" id="{B765510B-DE25-4C37-9CCB-BB2CE079E1C1}"/>
              </a:ext>
            </a:extLst>
          </p:cNvPr>
          <p:cNvSpPr/>
          <p:nvPr/>
        </p:nvSpPr>
        <p:spPr>
          <a:xfrm>
            <a:off x="11181858" y="5964424"/>
            <a:ext cx="245301" cy="225833"/>
          </a:xfrm>
          <a:prstGeom prst="pentag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9" name="十字形 48">
            <a:extLst>
              <a:ext uri="{FF2B5EF4-FFF2-40B4-BE49-F238E27FC236}">
                <a16:creationId xmlns:a16="http://schemas.microsoft.com/office/drawing/2014/main" id="{65A4C847-20BC-4DAF-9C00-EECBBF69899A}"/>
              </a:ext>
            </a:extLst>
          </p:cNvPr>
          <p:cNvSpPr/>
          <p:nvPr/>
        </p:nvSpPr>
        <p:spPr>
          <a:xfrm>
            <a:off x="10527527" y="5828449"/>
            <a:ext cx="245301" cy="225833"/>
          </a:xfrm>
          <a:prstGeom prst="plus">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0" name="十字形 49">
            <a:extLst>
              <a:ext uri="{FF2B5EF4-FFF2-40B4-BE49-F238E27FC236}">
                <a16:creationId xmlns:a16="http://schemas.microsoft.com/office/drawing/2014/main" id="{3E380A96-375E-4CC4-9184-934377F93C1D}"/>
              </a:ext>
            </a:extLst>
          </p:cNvPr>
          <p:cNvSpPr/>
          <p:nvPr/>
        </p:nvSpPr>
        <p:spPr>
          <a:xfrm>
            <a:off x="10569564" y="5218466"/>
            <a:ext cx="245301" cy="225833"/>
          </a:xfrm>
          <a:prstGeom prst="plus">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Tree>
    <p:extLst>
      <p:ext uri="{BB962C8B-B14F-4D97-AF65-F5344CB8AC3E}">
        <p14:creationId xmlns:p14="http://schemas.microsoft.com/office/powerpoint/2010/main" val="2737779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838200" y="400527"/>
            <a:ext cx="10515600" cy="700158"/>
          </a:xfrm>
        </p:spPr>
        <p:txBody>
          <a:bodyPr>
            <a:normAutofit fontScale="90000"/>
          </a:bodyPr>
          <a:lstStyle/>
          <a:p>
            <a:pPr algn="ct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施設</a:t>
            </a:r>
            <a:r>
              <a:rPr lang="ja-JP" altLang="en-US" sz="2900" b="1" dirty="0">
                <a:solidFill>
                  <a:prstClr val="black"/>
                </a:solidFill>
                <a:latin typeface="BIZ UDゴシック" panose="020B0400000000000000" pitchFamily="49" charset="-128"/>
                <a:ea typeface="BIZ UDゴシック" panose="020B0400000000000000" pitchFamily="49"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インフラ</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２－３</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公共施設の基本情報（総合施設）</a:t>
            </a:r>
            <a:br>
              <a:rPr lang="ja-JP" altLang="en-US" sz="3200" b="1" dirty="0">
                <a:solidFill>
                  <a:prstClr val="black"/>
                </a:solidFill>
                <a:latin typeface="BIZ UDPゴシック" panose="020B0400000000000000" pitchFamily="50" charset="-128"/>
                <a:ea typeface="BIZ UDPゴシック" panose="020B0400000000000000" pitchFamily="50" charset="-128"/>
              </a:rPr>
            </a:br>
            <a:br>
              <a:rPr lang="en-US" altLang="ja-JP" sz="1200" b="1" dirty="0">
                <a:solidFill>
                  <a:prstClr val="black"/>
                </a:solidFill>
                <a:latin typeface="BIZ UDPゴシック" panose="020B0400000000000000" pitchFamily="50" charset="-128"/>
                <a:ea typeface="BIZ UDPゴシック" panose="020B0400000000000000" pitchFamily="50" charset="-128"/>
              </a:rPr>
            </a:br>
            <a:r>
              <a:rPr lang="ja-JP" altLang="en-US" sz="1400" dirty="0">
                <a:solidFill>
                  <a:prstClr val="black"/>
                </a:solidFill>
                <a:latin typeface="BIZ UDPゴシック" panose="020B0400000000000000" pitchFamily="50" charset="-128"/>
                <a:ea typeface="BIZ UDPゴシック" panose="020B0400000000000000" pitchFamily="50" charset="-128"/>
              </a:rPr>
              <a:t>出典：島本町公共施設総合管理計画を基に作成</a:t>
            </a:r>
            <a:endParaRPr kumimoji="1" lang="ja-JP" altLang="en-US" sz="1400" dirty="0">
              <a:latin typeface="BIZ UDPゴシック" panose="020B0400000000000000" pitchFamily="50" charset="-128"/>
              <a:ea typeface="BIZ UDPゴシック" panose="020B0400000000000000" pitchFamily="50" charset="-128"/>
            </a:endParaRPr>
          </a:p>
        </p:txBody>
      </p:sp>
      <p:graphicFrame>
        <p:nvGraphicFramePr>
          <p:cNvPr id="92" name="表 91"/>
          <p:cNvGraphicFramePr>
            <a:graphicFrameLocks noGrp="1"/>
          </p:cNvGraphicFramePr>
          <p:nvPr>
            <p:extLst>
              <p:ext uri="{D42A27DB-BD31-4B8C-83A1-F6EECF244321}">
                <p14:modId xmlns:p14="http://schemas.microsoft.com/office/powerpoint/2010/main" val="470724046"/>
              </p:ext>
            </p:extLst>
          </p:nvPr>
        </p:nvGraphicFramePr>
        <p:xfrm>
          <a:off x="600024" y="1420681"/>
          <a:ext cx="10828443" cy="434176"/>
        </p:xfrm>
        <a:graphic>
          <a:graphicData uri="http://schemas.openxmlformats.org/drawingml/2006/table">
            <a:tbl>
              <a:tblPr firstRow="1" bandRow="1">
                <a:tableStyleId>{D7AC3CCA-C797-4891-BE02-D94E43425B78}</a:tableStyleId>
              </a:tblPr>
              <a:tblGrid>
                <a:gridCol w="2114324">
                  <a:extLst>
                    <a:ext uri="{9D8B030D-6E8A-4147-A177-3AD203B41FA5}">
                      <a16:colId xmlns:a16="http://schemas.microsoft.com/office/drawing/2014/main" val="4028201220"/>
                    </a:ext>
                  </a:extLst>
                </a:gridCol>
                <a:gridCol w="8714119">
                  <a:extLst>
                    <a:ext uri="{9D8B030D-6E8A-4147-A177-3AD203B41FA5}">
                      <a16:colId xmlns:a16="http://schemas.microsoft.com/office/drawing/2014/main" val="1955081926"/>
                    </a:ext>
                  </a:extLst>
                </a:gridCol>
              </a:tblGrid>
              <a:tr h="4341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推計結果の概要</a:t>
                      </a:r>
                    </a:p>
                  </a:txBody>
                  <a:tcPr anchor="ctr"/>
                </a:tc>
                <a:tc>
                  <a:txBody>
                    <a:bodyPr/>
                    <a:lstStyle/>
                    <a:p>
                      <a:pPr algn="l"/>
                      <a:r>
                        <a:rPr kumimoji="1" lang="en-US" altLang="ja-JP" sz="1600" dirty="0">
                          <a:solidFill>
                            <a:schemeClr val="tx1"/>
                          </a:solidFill>
                          <a:latin typeface="BIZ UDPゴシック" panose="020B0400000000000000" pitchFamily="50" charset="-128"/>
                          <a:ea typeface="BIZ UDPゴシック" panose="020B0400000000000000" pitchFamily="50" charset="-128"/>
                        </a:rPr>
                        <a:t>1996</a:t>
                      </a:r>
                      <a:r>
                        <a:rPr kumimoji="1" lang="ja-JP" altLang="en-US" sz="1600" dirty="0">
                          <a:solidFill>
                            <a:schemeClr val="tx1"/>
                          </a:solidFill>
                          <a:latin typeface="BIZ UDPゴシック" panose="020B0400000000000000" pitchFamily="50" charset="-128"/>
                          <a:ea typeface="BIZ UDPゴシック" panose="020B0400000000000000" pitchFamily="50" charset="-128"/>
                        </a:rPr>
                        <a:t>年竣工の総合施設「ふれあいセンター」は、</a:t>
                      </a:r>
                      <a:r>
                        <a:rPr kumimoji="1" lang="en-US" altLang="ja-JP" sz="1600" dirty="0">
                          <a:solidFill>
                            <a:schemeClr val="tx1"/>
                          </a:solidFill>
                          <a:latin typeface="BIZ UDPゴシック" panose="020B0400000000000000" pitchFamily="50" charset="-128"/>
                          <a:ea typeface="BIZ UDPゴシック" panose="020B0400000000000000" pitchFamily="50" charset="-128"/>
                        </a:rPr>
                        <a:t>204</a:t>
                      </a:r>
                      <a:r>
                        <a:rPr kumimoji="1" lang="ja-JP" altLang="en-US" sz="1600" dirty="0">
                          <a:solidFill>
                            <a:schemeClr val="tx1"/>
                          </a:solidFill>
                          <a:latin typeface="BIZ UDPゴシック" panose="020B0400000000000000" pitchFamily="50" charset="-128"/>
                          <a:ea typeface="BIZ UDPゴシック" panose="020B0400000000000000" pitchFamily="50" charset="-128"/>
                        </a:rPr>
                        <a:t>０年には築４</a:t>
                      </a:r>
                      <a:r>
                        <a:rPr kumimoji="1" lang="en-US" altLang="ja-JP" sz="1600" dirty="0">
                          <a:solidFill>
                            <a:schemeClr val="tx1"/>
                          </a:solidFill>
                          <a:latin typeface="BIZ UDPゴシック" panose="020B0400000000000000" pitchFamily="50" charset="-128"/>
                          <a:ea typeface="BIZ UDPゴシック" panose="020B0400000000000000" pitchFamily="50" charset="-128"/>
                        </a:rPr>
                        <a:t>4</a:t>
                      </a:r>
                      <a:r>
                        <a:rPr kumimoji="1" lang="ja-JP" altLang="en-US" sz="1600" dirty="0">
                          <a:solidFill>
                            <a:schemeClr val="tx1"/>
                          </a:solidFill>
                          <a:latin typeface="BIZ UDPゴシック" panose="020B0400000000000000" pitchFamily="50" charset="-128"/>
                          <a:ea typeface="BIZ UDPゴシック" panose="020B0400000000000000" pitchFamily="50" charset="-128"/>
                        </a:rPr>
                        <a:t>年に達する。</a:t>
                      </a:r>
                    </a:p>
                  </a:txBody>
                  <a:tcPr anchor="ctr"/>
                </a:tc>
                <a:extLst>
                  <a:ext uri="{0D108BD9-81ED-4DB2-BD59-A6C34878D82A}">
                    <a16:rowId xmlns:a16="http://schemas.microsoft.com/office/drawing/2014/main" val="1338750617"/>
                  </a:ext>
                </a:extLst>
              </a:tr>
            </a:tbl>
          </a:graphicData>
        </a:graphic>
      </p:graphicFrame>
      <p:graphicFrame>
        <p:nvGraphicFramePr>
          <p:cNvPr id="40" name="オブジェクト 39"/>
          <p:cNvGraphicFramePr>
            <a:graphicFrameLocks noChangeAspect="1"/>
          </p:cNvGraphicFramePr>
          <p:nvPr>
            <p:extLst>
              <p:ext uri="{D42A27DB-BD31-4B8C-83A1-F6EECF244321}">
                <p14:modId xmlns:p14="http://schemas.microsoft.com/office/powerpoint/2010/main" val="359860200"/>
              </p:ext>
            </p:extLst>
          </p:nvPr>
        </p:nvGraphicFramePr>
        <p:xfrm>
          <a:off x="1520825" y="2006600"/>
          <a:ext cx="677863" cy="236538"/>
        </p:xfrm>
        <a:graphic>
          <a:graphicData uri="http://schemas.openxmlformats.org/presentationml/2006/ole">
            <mc:AlternateContent xmlns:mc="http://schemas.openxmlformats.org/markup-compatibility/2006">
              <mc:Choice xmlns:v="urn:schemas-microsoft-com:vml" Requires="v">
                <p:oleObj spid="_x0000_s4018" name="Worksheet" r:id="rId4" imgW="678087" imgH="236043" progId="Excel.Sheet.12">
                  <p:embed/>
                </p:oleObj>
              </mc:Choice>
              <mc:Fallback>
                <p:oleObj name="Worksheet" r:id="rId4" imgW="678087" imgH="236043" progId="Excel.Sheet.12">
                  <p:embed/>
                  <p:pic>
                    <p:nvPicPr>
                      <p:cNvPr id="40" name="オブジェクト 39"/>
                      <p:cNvPicPr/>
                      <p:nvPr/>
                    </p:nvPicPr>
                    <p:blipFill>
                      <a:blip r:embed="rId5"/>
                      <a:stretch>
                        <a:fillRect/>
                      </a:stretch>
                    </p:blipFill>
                    <p:spPr>
                      <a:xfrm>
                        <a:off x="1520825" y="2006600"/>
                        <a:ext cx="677863" cy="236538"/>
                      </a:xfrm>
                      <a:prstGeom prst="rect">
                        <a:avLst/>
                      </a:prstGeom>
                    </p:spPr>
                  </p:pic>
                </p:oleObj>
              </mc:Fallback>
            </mc:AlternateContent>
          </a:graphicData>
        </a:graphic>
      </p:graphicFrame>
      <p:graphicFrame>
        <p:nvGraphicFramePr>
          <p:cNvPr id="41" name="オブジェクト 40"/>
          <p:cNvGraphicFramePr>
            <a:graphicFrameLocks noChangeAspect="1"/>
          </p:cNvGraphicFramePr>
          <p:nvPr>
            <p:extLst>
              <p:ext uri="{D42A27DB-BD31-4B8C-83A1-F6EECF244321}">
                <p14:modId xmlns:p14="http://schemas.microsoft.com/office/powerpoint/2010/main" val="909495798"/>
              </p:ext>
            </p:extLst>
          </p:nvPr>
        </p:nvGraphicFramePr>
        <p:xfrm>
          <a:off x="10129838" y="2006600"/>
          <a:ext cx="666750" cy="234950"/>
        </p:xfrm>
        <a:graphic>
          <a:graphicData uri="http://schemas.openxmlformats.org/presentationml/2006/ole">
            <mc:AlternateContent xmlns:mc="http://schemas.openxmlformats.org/markup-compatibility/2006">
              <mc:Choice xmlns:v="urn:schemas-microsoft-com:vml" Requires="v">
                <p:oleObj spid="_x0000_s4019" name="Worksheet" r:id="rId6" imgW="666828" imgH="234835" progId="Excel.Sheet.12">
                  <p:embed/>
                </p:oleObj>
              </mc:Choice>
              <mc:Fallback>
                <p:oleObj name="Worksheet" r:id="rId6" imgW="666828" imgH="234835" progId="Excel.Sheet.12">
                  <p:embed/>
                  <p:pic>
                    <p:nvPicPr>
                      <p:cNvPr id="41" name="オブジェクト 40"/>
                      <p:cNvPicPr/>
                      <p:nvPr/>
                    </p:nvPicPr>
                    <p:blipFill>
                      <a:blip r:embed="rId7"/>
                      <a:stretch>
                        <a:fillRect/>
                      </a:stretch>
                    </p:blipFill>
                    <p:spPr>
                      <a:xfrm>
                        <a:off x="10129838" y="2006600"/>
                        <a:ext cx="666750" cy="234950"/>
                      </a:xfrm>
                      <a:prstGeom prst="rect">
                        <a:avLst/>
                      </a:prstGeom>
                    </p:spPr>
                  </p:pic>
                </p:oleObj>
              </mc:Fallback>
            </mc:AlternateContent>
          </a:graphicData>
        </a:graphic>
      </p:graphicFrame>
      <p:sp>
        <p:nvSpPr>
          <p:cNvPr id="34" name="テキスト ボックス 33">
            <a:extLst>
              <a:ext uri="{FF2B5EF4-FFF2-40B4-BE49-F238E27FC236}">
                <a16:creationId xmlns:a16="http://schemas.microsoft.com/office/drawing/2014/main" id="{E22ECD00-7495-AC1A-36C8-EA53EF1E000C}"/>
              </a:ext>
            </a:extLst>
          </p:cNvPr>
          <p:cNvSpPr txBox="1"/>
          <p:nvPr/>
        </p:nvSpPr>
        <p:spPr>
          <a:xfrm>
            <a:off x="4772795" y="2776413"/>
            <a:ext cx="26435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ふれあいセンター</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0" name="図 9">
            <a:extLst>
              <a:ext uri="{FF2B5EF4-FFF2-40B4-BE49-F238E27FC236}">
                <a16:creationId xmlns:a16="http://schemas.microsoft.com/office/drawing/2014/main" id="{43D4F3D8-9B6F-4308-928E-03A1A3D985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856" y="2259546"/>
            <a:ext cx="2900614" cy="4233329"/>
          </a:xfrm>
          <a:prstGeom prst="rect">
            <a:avLst/>
          </a:prstGeom>
        </p:spPr>
      </p:pic>
      <p:pic>
        <p:nvPicPr>
          <p:cNvPr id="33" name="図 32">
            <a:extLst>
              <a:ext uri="{FF2B5EF4-FFF2-40B4-BE49-F238E27FC236}">
                <a16:creationId xmlns:a16="http://schemas.microsoft.com/office/drawing/2014/main" id="{0BBD5CC2-AD3B-46F1-826B-BC765DBA76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9719" y="2259546"/>
            <a:ext cx="2900614" cy="4233329"/>
          </a:xfrm>
          <a:prstGeom prst="rect">
            <a:avLst/>
          </a:prstGeom>
        </p:spPr>
      </p:pic>
      <p:sp>
        <p:nvSpPr>
          <p:cNvPr id="25" name="ひし形 24">
            <a:extLst>
              <a:ext uri="{FF2B5EF4-FFF2-40B4-BE49-F238E27FC236}">
                <a16:creationId xmlns:a16="http://schemas.microsoft.com/office/drawing/2014/main" id="{EC16B024-5D06-4AA5-B191-C0BBE5F2BAC8}"/>
              </a:ext>
            </a:extLst>
          </p:cNvPr>
          <p:cNvSpPr/>
          <p:nvPr/>
        </p:nvSpPr>
        <p:spPr>
          <a:xfrm>
            <a:off x="10521032" y="5512596"/>
            <a:ext cx="271795" cy="247908"/>
          </a:xfrm>
          <a:prstGeom prst="diamond">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66FFCC"/>
              </a:solidFill>
              <a:effectLst/>
              <a:uLnTx/>
              <a:uFillTx/>
              <a:latin typeface="游ゴシック" panose="020F0502020204030204"/>
              <a:ea typeface="游ゴシック" panose="020B0400000000000000" pitchFamily="50" charset="-128"/>
              <a:cs typeface="+mn-cs"/>
            </a:endParaRPr>
          </a:p>
        </p:txBody>
      </p:sp>
      <p:sp>
        <p:nvSpPr>
          <p:cNvPr id="31" name="正方形/長方形 30">
            <a:extLst>
              <a:ext uri="{FF2B5EF4-FFF2-40B4-BE49-F238E27FC236}">
                <a16:creationId xmlns:a16="http://schemas.microsoft.com/office/drawing/2014/main" id="{D1D315FF-4BE0-4705-AFC1-C56C04877329}"/>
              </a:ext>
            </a:extLst>
          </p:cNvPr>
          <p:cNvSpPr/>
          <p:nvPr/>
        </p:nvSpPr>
        <p:spPr>
          <a:xfrm>
            <a:off x="1915224" y="5510039"/>
            <a:ext cx="258826" cy="269081"/>
          </a:xfrm>
          <a:prstGeom prst="rect">
            <a:avLst/>
          </a:prstGeom>
          <a:solidFill>
            <a:srgbClr val="99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32" name="直線コネクタ 31">
            <a:extLst>
              <a:ext uri="{FF2B5EF4-FFF2-40B4-BE49-F238E27FC236}">
                <a16:creationId xmlns:a16="http://schemas.microsoft.com/office/drawing/2014/main" id="{67C99D67-AC20-44C9-BD32-FCF59DD072AB}"/>
              </a:ext>
            </a:extLst>
          </p:cNvPr>
          <p:cNvCxnSpPr>
            <a:cxnSpLocks/>
            <a:stCxn id="34" idx="3"/>
          </p:cNvCxnSpPr>
          <p:nvPr/>
        </p:nvCxnSpPr>
        <p:spPr>
          <a:xfrm>
            <a:off x="7416357" y="3007246"/>
            <a:ext cx="3104675" cy="250279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7AA55CA-EFDD-4A07-80BA-273C1C1A9682}"/>
              </a:ext>
            </a:extLst>
          </p:cNvPr>
          <p:cNvCxnSpPr>
            <a:cxnSpLocks/>
            <a:endCxn id="34" idx="1"/>
          </p:cNvCxnSpPr>
          <p:nvPr/>
        </p:nvCxnSpPr>
        <p:spPr>
          <a:xfrm flipV="1">
            <a:off x="2216795" y="3007246"/>
            <a:ext cx="2556000" cy="250279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オブジェクト 2">
            <a:extLst>
              <a:ext uri="{FF2B5EF4-FFF2-40B4-BE49-F238E27FC236}">
                <a16:creationId xmlns:a16="http://schemas.microsoft.com/office/drawing/2014/main" id="{3147DA75-6DB9-4E79-BECD-BEE71FB8324F}"/>
              </a:ext>
            </a:extLst>
          </p:cNvPr>
          <p:cNvGraphicFramePr>
            <a:graphicFrameLocks noChangeAspect="1"/>
          </p:cNvGraphicFramePr>
          <p:nvPr>
            <p:extLst>
              <p:ext uri="{D42A27DB-BD31-4B8C-83A1-F6EECF244321}">
                <p14:modId xmlns:p14="http://schemas.microsoft.com/office/powerpoint/2010/main" val="2074869553"/>
              </p:ext>
            </p:extLst>
          </p:nvPr>
        </p:nvGraphicFramePr>
        <p:xfrm>
          <a:off x="5089525" y="4371975"/>
          <a:ext cx="2011363" cy="885825"/>
        </p:xfrm>
        <a:graphic>
          <a:graphicData uri="http://schemas.openxmlformats.org/presentationml/2006/ole">
            <mc:AlternateContent xmlns:mc="http://schemas.openxmlformats.org/markup-compatibility/2006">
              <mc:Choice xmlns:v="urn:schemas-microsoft-com:vml" Requires="v">
                <p:oleObj spid="_x0000_s4020" name="Worksheet" r:id="rId9" imgW="2011786" imgH="922055" progId="Excel.Sheet.12">
                  <p:embed/>
                </p:oleObj>
              </mc:Choice>
              <mc:Fallback>
                <p:oleObj name="Worksheet" r:id="rId9" imgW="2011786" imgH="922055" progId="Excel.Sheet.12">
                  <p:embed/>
                  <p:pic>
                    <p:nvPicPr>
                      <p:cNvPr id="3" name="オブジェクト 2">
                        <a:extLst>
                          <a:ext uri="{FF2B5EF4-FFF2-40B4-BE49-F238E27FC236}">
                            <a16:creationId xmlns:a16="http://schemas.microsoft.com/office/drawing/2014/main" id="{3147DA75-6DB9-4E79-BECD-BEE71FB8324F}"/>
                          </a:ext>
                        </a:extLst>
                      </p:cNvPr>
                      <p:cNvPicPr/>
                      <p:nvPr/>
                    </p:nvPicPr>
                    <p:blipFill>
                      <a:blip r:embed="rId10"/>
                      <a:stretch>
                        <a:fillRect/>
                      </a:stretch>
                    </p:blipFill>
                    <p:spPr>
                      <a:xfrm>
                        <a:off x="5089525" y="4371975"/>
                        <a:ext cx="2011363" cy="885825"/>
                      </a:xfrm>
                      <a:prstGeom prst="rect">
                        <a:avLst/>
                      </a:prstGeom>
                    </p:spPr>
                  </p:pic>
                </p:oleObj>
              </mc:Fallback>
            </mc:AlternateContent>
          </a:graphicData>
        </a:graphic>
      </p:graphicFrame>
      <p:sp>
        <p:nvSpPr>
          <p:cNvPr id="6" name="スライド番号プレースホルダー 5">
            <a:extLst>
              <a:ext uri="{FF2B5EF4-FFF2-40B4-BE49-F238E27FC236}">
                <a16:creationId xmlns:a16="http://schemas.microsoft.com/office/drawing/2014/main" id="{9F607819-312D-47C0-964E-0B89BC82B3D7}"/>
              </a:ext>
            </a:extLst>
          </p:cNvPr>
          <p:cNvSpPr>
            <a:spLocks noGrp="1"/>
          </p:cNvSpPr>
          <p:nvPr>
            <p:ph type="sldNum" sz="quarter" idx="12"/>
          </p:nvPr>
        </p:nvSpPr>
        <p:spPr>
          <a:xfrm>
            <a:off x="9123944" y="6356350"/>
            <a:ext cx="2743200" cy="365125"/>
          </a:xfrm>
        </p:spPr>
        <p:txBody>
          <a:bodyPr/>
          <a:lstStyle/>
          <a:p>
            <a:fld id="{E0D7D6FF-D22E-4D28-8EB2-E6EE71FBA953}" type="slidenum">
              <a:rPr kumimoji="1" lang="ja-JP" altLang="en-US" smtClean="0"/>
              <a:t>14</a:t>
            </a:fld>
            <a:endParaRPr kumimoji="1" lang="ja-JP" altLang="en-US" dirty="0"/>
          </a:p>
        </p:txBody>
      </p:sp>
      <p:graphicFrame>
        <p:nvGraphicFramePr>
          <p:cNvPr id="16" name="オブジェクト 15">
            <a:extLst>
              <a:ext uri="{FF2B5EF4-FFF2-40B4-BE49-F238E27FC236}">
                <a16:creationId xmlns:a16="http://schemas.microsoft.com/office/drawing/2014/main" id="{AF71E928-47A1-4F0B-83CE-7A89A53148F8}"/>
              </a:ext>
            </a:extLst>
          </p:cNvPr>
          <p:cNvGraphicFramePr>
            <a:graphicFrameLocks noChangeAspect="1"/>
          </p:cNvGraphicFramePr>
          <p:nvPr>
            <p:extLst>
              <p:ext uri="{D42A27DB-BD31-4B8C-83A1-F6EECF244321}">
                <p14:modId xmlns:p14="http://schemas.microsoft.com/office/powerpoint/2010/main" val="475055092"/>
              </p:ext>
            </p:extLst>
          </p:nvPr>
        </p:nvGraphicFramePr>
        <p:xfrm>
          <a:off x="3287308" y="5707835"/>
          <a:ext cx="5743032" cy="350065"/>
        </p:xfrm>
        <a:graphic>
          <a:graphicData uri="http://schemas.openxmlformats.org/presentationml/2006/ole">
            <mc:AlternateContent xmlns:mc="http://schemas.openxmlformats.org/markup-compatibility/2006">
              <mc:Choice xmlns:v="urn:schemas-microsoft-com:vml" Requires="v">
                <p:oleObj spid="_x0000_s4021" name="Worksheet" r:id="rId11" imgW="6812253" imgH="327483" progId="Excel.Sheet.12">
                  <p:embed/>
                </p:oleObj>
              </mc:Choice>
              <mc:Fallback>
                <p:oleObj name="Worksheet" r:id="rId11" imgW="6812253" imgH="327483" progId="Excel.Sheet.12">
                  <p:embed/>
                  <p:pic>
                    <p:nvPicPr>
                      <p:cNvPr id="3" name="オブジェクト 2">
                        <a:extLst>
                          <a:ext uri="{FF2B5EF4-FFF2-40B4-BE49-F238E27FC236}">
                            <a16:creationId xmlns:a16="http://schemas.microsoft.com/office/drawing/2014/main" id="{1C026179-DD3B-4731-A2C4-2AE05DF63F02}"/>
                          </a:ext>
                        </a:extLst>
                      </p:cNvPr>
                      <p:cNvPicPr/>
                      <p:nvPr/>
                    </p:nvPicPr>
                    <p:blipFill>
                      <a:blip r:embed="rId12"/>
                      <a:stretch>
                        <a:fillRect/>
                      </a:stretch>
                    </p:blipFill>
                    <p:spPr>
                      <a:xfrm>
                        <a:off x="3287308" y="5707835"/>
                        <a:ext cx="5743032" cy="350065"/>
                      </a:xfrm>
                      <a:prstGeom prst="rect">
                        <a:avLst/>
                      </a:prstGeom>
                    </p:spPr>
                  </p:pic>
                </p:oleObj>
              </mc:Fallback>
            </mc:AlternateContent>
          </a:graphicData>
        </a:graphic>
      </p:graphicFrame>
    </p:spTree>
    <p:extLst>
      <p:ext uri="{BB962C8B-B14F-4D97-AF65-F5344CB8AC3E}">
        <p14:creationId xmlns:p14="http://schemas.microsoft.com/office/powerpoint/2010/main" val="1282913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04650"/>
            <a:ext cx="10517188" cy="717408"/>
          </a:xfrm>
        </p:spPr>
        <p:txBody>
          <a:bodyPr anchor="ctr">
            <a:normAutofit fontScale="90000"/>
          </a:bodyPr>
          <a:lstStyle/>
          <a:p>
            <a:pPr algn="ctr">
              <a:lnSpc>
                <a:spcPct val="150000"/>
              </a:lnSpc>
              <a:spcBef>
                <a:spcPts val="0"/>
              </a:spcBef>
            </a:pPr>
            <a:r>
              <a:rPr lang="en-US" altLang="ja-JP" sz="2900" b="1" dirty="0">
                <a:solidFill>
                  <a:prstClr val="black"/>
                </a:solidFill>
                <a:latin typeface="BIZ UDゴシック" panose="020B0400000000000000" pitchFamily="49" charset="-128"/>
                <a:ea typeface="BIZ UDゴシック" panose="020B0400000000000000" pitchFamily="49" charset="-128"/>
              </a:rPr>
              <a:t>【</a:t>
            </a:r>
            <a:r>
              <a:rPr lang="ja-JP" altLang="en-US" sz="2900" b="1" dirty="0">
                <a:solidFill>
                  <a:prstClr val="black"/>
                </a:solidFill>
                <a:latin typeface="BIZ UDゴシック" panose="020B0400000000000000" pitchFamily="49" charset="-128"/>
                <a:ea typeface="BIZ UDゴシック" panose="020B0400000000000000" pitchFamily="49" charset="-128"/>
              </a:rPr>
              <a:t>医療・福祉</a:t>
            </a:r>
            <a:r>
              <a:rPr lang="en-US" altLang="ja-JP" sz="2900" b="1" dirty="0">
                <a:solidFill>
                  <a:prstClr val="black"/>
                </a:solidFill>
                <a:latin typeface="BIZ UDゴシック" panose="020B0400000000000000" pitchFamily="49" charset="-128"/>
                <a:ea typeface="BIZ UDゴシック" panose="020B0400000000000000" pitchFamily="49" charset="-128"/>
              </a:rPr>
              <a:t>】</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３－１</a:t>
            </a:r>
            <a:r>
              <a:rPr lang="ja-JP" altLang="en-US" sz="2900" b="1" dirty="0">
                <a:solidFill>
                  <a:prstClr val="black"/>
                </a:solidFill>
                <a:latin typeface="BIZ UDゴシック" panose="020B0400000000000000" pitchFamily="49" charset="-128"/>
                <a:ea typeface="BIZ UDゴシック" panose="020B0400000000000000" pitchFamily="49" charset="-128"/>
              </a:rPr>
              <a:t> 医療・介護需要</a:t>
            </a:r>
            <a:br>
              <a:rPr lang="ja-JP" altLang="en-US" b="1" dirty="0">
                <a:solidFill>
                  <a:prstClr val="black"/>
                </a:solidFill>
                <a:latin typeface="BIZ UDゴシック" panose="020B0400000000000000" pitchFamily="49" charset="-128"/>
                <a:ea typeface="BIZ UDゴシック" panose="020B0400000000000000" pitchFamily="49" charset="-128"/>
              </a:rPr>
            </a:br>
            <a:endParaRPr kumimoji="1" lang="ja-JP" altLang="en-US" sz="1300" dirty="0">
              <a:latin typeface="BIZ UDゴシック" panose="020B0400000000000000" pitchFamily="49" charset="-128"/>
              <a:ea typeface="BIZ UDゴシック" panose="020B0400000000000000" pitchFamily="49" charset="-128"/>
            </a:endParaRPr>
          </a:p>
        </p:txBody>
      </p:sp>
      <p:sp>
        <p:nvSpPr>
          <p:cNvPr id="4" name="テキスト プレースホルダー 3"/>
          <p:cNvSpPr>
            <a:spLocks noGrp="1"/>
          </p:cNvSpPr>
          <p:nvPr>
            <p:ph type="body" sz="half" idx="2"/>
          </p:nvPr>
        </p:nvSpPr>
        <p:spPr>
          <a:xfrm>
            <a:off x="838200" y="1584183"/>
            <a:ext cx="10515600" cy="4772167"/>
          </a:xfrm>
        </p:spPr>
        <p:txBody>
          <a:bodyPr>
            <a:normAutofit/>
          </a:bodyPr>
          <a:lstStyle/>
          <a:p>
            <a:r>
              <a:rPr kumimoji="1" lang="ja-JP" altLang="en-US" sz="2400" dirty="0">
                <a:latin typeface="BIZ UDPゴシック" panose="020B0400000000000000" pitchFamily="50" charset="-128"/>
                <a:ea typeface="BIZ UDPゴシック" panose="020B0400000000000000" pitchFamily="50" charset="-128"/>
              </a:rPr>
              <a:t>　本項目では</a:t>
            </a:r>
            <a:r>
              <a:rPr lang="ja-JP" altLang="en-US" sz="2400" dirty="0">
                <a:latin typeface="BIZ UDPゴシック" panose="020B0400000000000000" pitchFamily="50" charset="-128"/>
                <a:ea typeface="BIZ UDPゴシック" panose="020B0400000000000000" pitchFamily="50" charset="-128"/>
              </a:rPr>
              <a:t>島本町における医療介護需要の予測について掲載しています。</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医療介護需要の指数は</a:t>
            </a:r>
            <a:r>
              <a:rPr lang="en-US" altLang="ja-JP" sz="2400" dirty="0">
                <a:latin typeface="BIZ UDPゴシック" panose="020B0400000000000000" pitchFamily="50" charset="-128"/>
                <a:ea typeface="BIZ UDPゴシック" panose="020B0400000000000000" pitchFamily="50" charset="-128"/>
              </a:rPr>
              <a:t>20</a:t>
            </a:r>
            <a:r>
              <a:rPr lang="ja-JP" altLang="en-US" sz="2400" dirty="0">
                <a:latin typeface="BIZ UDPゴシック" panose="020B0400000000000000" pitchFamily="50" charset="-128"/>
                <a:ea typeface="BIZ UDPゴシック" panose="020B0400000000000000" pitchFamily="50" charset="-128"/>
              </a:rPr>
              <a:t>１５年の国勢調査に基づく需要量＝</a:t>
            </a:r>
            <a:r>
              <a:rPr lang="en-US" altLang="ja-JP" sz="2400" dirty="0">
                <a:latin typeface="BIZ UDPゴシック" panose="020B0400000000000000" pitchFamily="50" charset="-128"/>
                <a:ea typeface="BIZ UDPゴシック" panose="020B0400000000000000" pitchFamily="50" charset="-128"/>
              </a:rPr>
              <a:t>100</a:t>
            </a:r>
            <a:r>
              <a:rPr lang="ja-JP" altLang="en-US" sz="2400" dirty="0">
                <a:latin typeface="BIZ UDPゴシック" panose="020B0400000000000000" pitchFamily="50" charset="-128"/>
                <a:ea typeface="BIZ UDPゴシック" panose="020B0400000000000000" pitchFamily="50" charset="-128"/>
              </a:rPr>
              <a:t>として指数化しているもので、日本医師会が提示している計算式と各年齢層の人口数を用いて算出しています。</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算出方法は以下の通りです。</a:t>
            </a:r>
            <a:endParaRPr lang="en-US" altLang="ja-JP" sz="2400" dirty="0">
              <a:latin typeface="BIZ UDPゴシック" panose="020B0400000000000000" pitchFamily="50" charset="-128"/>
              <a:ea typeface="BIZ UDPゴシック" panose="020B0400000000000000" pitchFamily="50" charset="-128"/>
            </a:endParaRPr>
          </a:p>
          <a:p>
            <a:endParaRPr lang="ja-JP" altLang="en-US"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・各年の医療需要量＝～</a:t>
            </a:r>
            <a:r>
              <a:rPr lang="en-US" altLang="ja-JP" sz="2400" dirty="0">
                <a:latin typeface="BIZ UDPゴシック" panose="020B0400000000000000" pitchFamily="50" charset="-128"/>
                <a:ea typeface="BIZ UDPゴシック" panose="020B0400000000000000" pitchFamily="50" charset="-128"/>
              </a:rPr>
              <a:t>14</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×0.6</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15</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39</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×0.4</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40</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64</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×1.0</a:t>
            </a: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65</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74</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×2.3</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75</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×3.9</a:t>
            </a:r>
          </a:p>
          <a:p>
            <a:pPr marL="3313113" indent="-3313113"/>
            <a:r>
              <a:rPr lang="ja-JP" altLang="en-US" sz="2400" dirty="0">
                <a:latin typeface="BIZ UDPゴシック" panose="020B0400000000000000" pitchFamily="50" charset="-128"/>
                <a:ea typeface="BIZ UDPゴシック" panose="020B0400000000000000" pitchFamily="50" charset="-128"/>
              </a:rPr>
              <a:t>　・各年の介護需要量＝</a:t>
            </a:r>
            <a:r>
              <a:rPr lang="en-US" altLang="ja-JP" sz="2400" dirty="0">
                <a:latin typeface="BIZ UDPゴシック" panose="020B0400000000000000" pitchFamily="50" charset="-128"/>
                <a:ea typeface="BIZ UDPゴシック" panose="020B0400000000000000" pitchFamily="50" charset="-128"/>
              </a:rPr>
              <a:t>40</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64</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×1.0</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65</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74</a:t>
            </a:r>
            <a:r>
              <a:rPr lang="ja-JP" altLang="en-US" sz="2400" dirty="0">
                <a:latin typeface="BIZ UDPゴシック" panose="020B0400000000000000" pitchFamily="50" charset="-128"/>
                <a:ea typeface="BIZ UDPゴシック" panose="020B0400000000000000" pitchFamily="50" charset="-128"/>
              </a:rPr>
              <a:t>歳</a:t>
            </a:r>
            <a:r>
              <a:rPr lang="en-US" altLang="ja-JP" sz="2400" dirty="0">
                <a:latin typeface="BIZ UDPゴシック" panose="020B0400000000000000" pitchFamily="50" charset="-128"/>
                <a:ea typeface="BIZ UDPゴシック" panose="020B0400000000000000" pitchFamily="50" charset="-128"/>
              </a:rPr>
              <a:t>×9.7</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75</a:t>
            </a:r>
            <a:r>
              <a:rPr lang="ja-JP" altLang="en-US" sz="2400" dirty="0">
                <a:latin typeface="BIZ UDPゴシック" panose="020B0400000000000000" pitchFamily="50" charset="-128"/>
                <a:ea typeface="BIZ UDPゴシック" panose="020B0400000000000000" pitchFamily="50" charset="-128"/>
              </a:rPr>
              <a:t>歳～　　　　</a:t>
            </a:r>
            <a:r>
              <a:rPr lang="en-US" altLang="ja-JP" sz="2400" dirty="0">
                <a:latin typeface="BIZ UDPゴシック" panose="020B0400000000000000" pitchFamily="50" charset="-128"/>
                <a:ea typeface="BIZ UDPゴシック" panose="020B0400000000000000" pitchFamily="50" charset="-128"/>
              </a:rPr>
              <a:t>×87.3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91E23245-62CA-40B1-9FDC-595E4D886499}"/>
              </a:ext>
            </a:extLst>
          </p:cNvPr>
          <p:cNvSpPr>
            <a:spLocks noGrp="1"/>
          </p:cNvSpPr>
          <p:nvPr>
            <p:ph type="sldNum" sz="quarter" idx="12"/>
          </p:nvPr>
        </p:nvSpPr>
        <p:spPr/>
        <p:txBody>
          <a:bodyPr/>
          <a:lstStyle/>
          <a:p>
            <a:fld id="{E0D7D6FF-D22E-4D28-8EB2-E6EE71FBA953}" type="slidenum">
              <a:rPr kumimoji="1" lang="ja-JP" altLang="en-US" smtClean="0"/>
              <a:t>15</a:t>
            </a:fld>
            <a:endParaRPr kumimoji="1" lang="ja-JP" altLang="en-US"/>
          </a:p>
        </p:txBody>
      </p:sp>
    </p:spTree>
    <p:extLst>
      <p:ext uri="{BB962C8B-B14F-4D97-AF65-F5344CB8AC3E}">
        <p14:creationId xmlns:p14="http://schemas.microsoft.com/office/powerpoint/2010/main" val="148343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199"/>
            <a:ext cx="10515599" cy="1078573"/>
          </a:xfrm>
        </p:spPr>
        <p:txBody>
          <a:bodyPr anchor="ctr">
            <a:normAutofit fontScale="90000"/>
          </a:bodyPr>
          <a:lstStyle/>
          <a:p>
            <a:pPr algn="ctr">
              <a:lnSpc>
                <a:spcPct val="150000"/>
              </a:lnSpc>
            </a:pP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医療・福祉</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３－１</a:t>
            </a:r>
            <a:r>
              <a:rPr lang="ja-JP" altLang="en-US" sz="2900" b="1" dirty="0">
                <a:solidFill>
                  <a:prstClr val="black"/>
                </a:solidFill>
                <a:latin typeface="BIZ UDゴシック" panose="020B0400000000000000" pitchFamily="49" charset="-128"/>
                <a:ea typeface="BIZ UDゴシック" panose="020B0400000000000000" pitchFamily="49" charset="-128"/>
              </a:rPr>
              <a:t>医療・介護需要</a:t>
            </a:r>
            <a:br>
              <a:rPr lang="ja-JP" altLang="en-US" sz="3200" b="1" dirty="0">
                <a:solidFill>
                  <a:prstClr val="black"/>
                </a:solidFill>
                <a:latin typeface="BIZ UDPゴシック" panose="020B0400000000000000" pitchFamily="50" charset="-128"/>
                <a:ea typeface="BIZ UDPゴシック" panose="020B0400000000000000" pitchFamily="50" charset="-128"/>
              </a:rPr>
            </a:br>
            <a:r>
              <a:rPr lang="ja-JP" altLang="en-US" sz="1300" dirty="0">
                <a:solidFill>
                  <a:prstClr val="black"/>
                </a:solidFill>
                <a:latin typeface="BIZ UDゴシック" panose="020B0400000000000000" pitchFamily="49" charset="-128"/>
                <a:ea typeface="BIZ UDゴシック" panose="020B0400000000000000" pitchFamily="49" charset="-128"/>
              </a:rPr>
              <a:t>出典：</a:t>
            </a:r>
            <a:r>
              <a:rPr lang="ja-JP" altLang="en-US" sz="1300" dirty="0">
                <a:latin typeface="BIZ UDPゴシック" panose="020B0400000000000000" pitchFamily="50" charset="-128"/>
                <a:ea typeface="BIZ UDPゴシック" panose="020B0400000000000000" pitchFamily="50" charset="-128"/>
              </a:rPr>
              <a:t>総務省「国勢調査」、島本町「第五次総合計画の策定に係る人口推計について」（</a:t>
            </a:r>
            <a:r>
              <a:rPr lang="en-US" altLang="ja-JP" sz="1300" dirty="0">
                <a:latin typeface="BIZ UDPゴシック" panose="020B0400000000000000" pitchFamily="50" charset="-128"/>
                <a:ea typeface="BIZ UDPゴシック" panose="020B0400000000000000" pitchFamily="50" charset="-128"/>
              </a:rPr>
              <a:t>R1.6</a:t>
            </a:r>
            <a:r>
              <a:rPr lang="ja-JP" altLang="en-US" sz="1300" dirty="0">
                <a:latin typeface="BIZ UDPゴシック" panose="020B0400000000000000" pitchFamily="50" charset="-128"/>
                <a:ea typeface="BIZ UDPゴシック" panose="020B0400000000000000" pitchFamily="50" charset="-128"/>
              </a:rPr>
              <a:t>）の推計</a:t>
            </a:r>
            <a:r>
              <a:rPr lang="en-US" altLang="ja-JP" sz="1300" dirty="0">
                <a:latin typeface="BIZ UDPゴシック" panose="020B0400000000000000" pitchFamily="50" charset="-128"/>
                <a:ea typeface="BIZ UDPゴシック" panose="020B0400000000000000" pitchFamily="50" charset="-128"/>
              </a:rPr>
              <a:t>2</a:t>
            </a:r>
            <a:r>
              <a:rPr lang="ja-JP" altLang="en-US" sz="1300" dirty="0">
                <a:latin typeface="BIZ UDPゴシック" panose="020B0400000000000000" pitchFamily="50" charset="-128"/>
                <a:ea typeface="BIZ UDPゴシック" panose="020B0400000000000000" pitchFamily="50" charset="-128"/>
              </a:rPr>
              <a:t>を基に作成</a:t>
            </a:r>
            <a:br>
              <a:rPr lang="en-US" altLang="ja-JP" sz="1300" dirty="0">
                <a:solidFill>
                  <a:prstClr val="black"/>
                </a:solidFill>
                <a:latin typeface="BIZ UDゴシック" panose="020B0400000000000000" pitchFamily="49" charset="-128"/>
                <a:ea typeface="BIZ UDゴシック" panose="020B0400000000000000" pitchFamily="49" charset="-128"/>
              </a:rPr>
            </a:br>
            <a:r>
              <a:rPr lang="ja-JP" altLang="en-US" sz="1300" dirty="0">
                <a:solidFill>
                  <a:prstClr val="black"/>
                </a:solidFill>
                <a:latin typeface="BIZ UDゴシック" panose="020B0400000000000000" pitchFamily="49" charset="-128"/>
                <a:ea typeface="BIZ UDゴシック" panose="020B0400000000000000" pitchFamily="49" charset="-128"/>
              </a:rPr>
              <a:t>指数計算式：日本医師会「地域医療情報システム」記載の式を利用</a:t>
            </a:r>
            <a:br>
              <a:rPr lang="en-US" altLang="ja-JP" sz="1300" dirty="0">
                <a:solidFill>
                  <a:prstClr val="black"/>
                </a:solidFill>
                <a:latin typeface="BIZ UDPゴシック" panose="020B0400000000000000" pitchFamily="50" charset="-128"/>
                <a:ea typeface="BIZ UDPゴシック" panose="020B0400000000000000" pitchFamily="50" charset="-128"/>
              </a:rPr>
            </a:br>
            <a:endParaRPr kumimoji="1" lang="ja-JP" altLang="en-US" sz="1300" dirty="0">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293335419"/>
              </p:ext>
            </p:extLst>
          </p:nvPr>
        </p:nvGraphicFramePr>
        <p:xfrm>
          <a:off x="838200" y="1586295"/>
          <a:ext cx="10515600" cy="579120"/>
        </p:xfrm>
        <a:graphic>
          <a:graphicData uri="http://schemas.openxmlformats.org/drawingml/2006/table">
            <a:tbl>
              <a:tblPr firstRow="1" bandRow="1">
                <a:tableStyleId>{D7AC3CCA-C797-4891-BE02-D94E43425B78}</a:tableStyleId>
              </a:tblPr>
              <a:tblGrid>
                <a:gridCol w="2353356">
                  <a:extLst>
                    <a:ext uri="{9D8B030D-6E8A-4147-A177-3AD203B41FA5}">
                      <a16:colId xmlns:a16="http://schemas.microsoft.com/office/drawing/2014/main" val="3462440431"/>
                    </a:ext>
                  </a:extLst>
                </a:gridCol>
                <a:gridCol w="8162244">
                  <a:extLst>
                    <a:ext uri="{9D8B030D-6E8A-4147-A177-3AD203B41FA5}">
                      <a16:colId xmlns:a16="http://schemas.microsoft.com/office/drawing/2014/main" val="1024971362"/>
                    </a:ext>
                  </a:extLst>
                </a:gridCol>
              </a:tblGrid>
              <a:tr h="366325">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推計結果の概要</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lang="ja-JP" altLang="en-US" sz="1600" b="1" i="0" u="none" strike="noStrike" baseline="0" dirty="0">
                          <a:solidFill>
                            <a:schemeClr val="tx1"/>
                          </a:solidFill>
                          <a:latin typeface="BIZ UDPゴシック" panose="020B0400000000000000" pitchFamily="50" charset="-128"/>
                          <a:ea typeface="BIZ UDPゴシック" panose="020B0400000000000000" pitchFamily="50" charset="-128"/>
                        </a:rPr>
                        <a:t>高齢化率の上昇により、医療需要および介護需要は共に増加。特に介護需要は約</a:t>
                      </a:r>
                      <a:r>
                        <a:rPr lang="en-US" altLang="ja-JP" sz="1600" b="1" i="0" u="none" strike="noStrike" baseline="0" dirty="0">
                          <a:solidFill>
                            <a:schemeClr val="tx1"/>
                          </a:solidFill>
                          <a:latin typeface="BIZ UDPゴシック" panose="020B0400000000000000" pitchFamily="50" charset="-128"/>
                          <a:ea typeface="BIZ UDPゴシック" panose="020B0400000000000000" pitchFamily="50" charset="-128"/>
                        </a:rPr>
                        <a:t>1.5</a:t>
                      </a:r>
                      <a:r>
                        <a:rPr lang="ja-JP" altLang="en-US" sz="1600" b="1" i="0" u="none" strike="noStrike" baseline="0" dirty="0">
                          <a:solidFill>
                            <a:schemeClr val="tx1"/>
                          </a:solidFill>
                          <a:latin typeface="BIZ UDPゴシック" panose="020B0400000000000000" pitchFamily="50" charset="-128"/>
                          <a:ea typeface="BIZ UDPゴシック" panose="020B0400000000000000" pitchFamily="50" charset="-128"/>
                        </a:rPr>
                        <a:t>倍に拡大する見通し。</a:t>
                      </a:r>
                      <a:endParaRPr lang="ja-JP" altLang="en-US" sz="1600" b="1" i="0" u="none" strike="noStrike" baseline="0" dirty="0">
                        <a:solidFill>
                          <a:srgbClr val="00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62008710"/>
                  </a:ext>
                </a:extLst>
              </a:tr>
            </a:tbl>
          </a:graphicData>
        </a:graphic>
      </p:graphicFrame>
      <p:graphicFrame>
        <p:nvGraphicFramePr>
          <p:cNvPr id="9" name="グラフ 8">
            <a:extLst>
              <a:ext uri="{FF2B5EF4-FFF2-40B4-BE49-F238E27FC236}">
                <a16:creationId xmlns:a16="http://schemas.microsoft.com/office/drawing/2014/main" id="{00000000-0008-0000-0C00-000003000000}"/>
              </a:ext>
            </a:extLst>
          </p:cNvPr>
          <p:cNvGraphicFramePr>
            <a:graphicFrameLocks/>
          </p:cNvGraphicFramePr>
          <p:nvPr>
            <p:extLst>
              <p:ext uri="{D42A27DB-BD31-4B8C-83A1-F6EECF244321}">
                <p14:modId xmlns:p14="http://schemas.microsoft.com/office/powerpoint/2010/main" val="4261164041"/>
              </p:ext>
            </p:extLst>
          </p:nvPr>
        </p:nvGraphicFramePr>
        <p:xfrm>
          <a:off x="838199" y="2240980"/>
          <a:ext cx="5090653" cy="41153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00000000-0008-0000-0C00-000005000000}"/>
              </a:ext>
            </a:extLst>
          </p:cNvPr>
          <p:cNvGraphicFramePr>
            <a:graphicFrameLocks/>
          </p:cNvGraphicFramePr>
          <p:nvPr>
            <p:extLst>
              <p:ext uri="{D42A27DB-BD31-4B8C-83A1-F6EECF244321}">
                <p14:modId xmlns:p14="http://schemas.microsoft.com/office/powerpoint/2010/main" val="2879868699"/>
              </p:ext>
            </p:extLst>
          </p:nvPr>
        </p:nvGraphicFramePr>
        <p:xfrm>
          <a:off x="6263147" y="2240980"/>
          <a:ext cx="5090652" cy="4115370"/>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a:extLst>
              <a:ext uri="{FF2B5EF4-FFF2-40B4-BE49-F238E27FC236}">
                <a16:creationId xmlns:a16="http://schemas.microsoft.com/office/drawing/2014/main" id="{C8CEBFAE-2EA1-4363-A0EE-48F5EB586011}"/>
              </a:ext>
            </a:extLst>
          </p:cNvPr>
          <p:cNvSpPr>
            <a:spLocks noGrp="1"/>
          </p:cNvSpPr>
          <p:nvPr>
            <p:ph type="sldNum" sz="quarter" idx="12"/>
          </p:nvPr>
        </p:nvSpPr>
        <p:spPr/>
        <p:txBody>
          <a:bodyPr/>
          <a:lstStyle/>
          <a:p>
            <a:fld id="{E0D7D6FF-D22E-4D28-8EB2-E6EE71FBA953}" type="slidenum">
              <a:rPr kumimoji="1" lang="ja-JP" altLang="en-US" smtClean="0"/>
              <a:t>16</a:t>
            </a:fld>
            <a:endParaRPr kumimoji="1" lang="ja-JP" altLang="en-US"/>
          </a:p>
        </p:txBody>
      </p:sp>
    </p:spTree>
    <p:extLst>
      <p:ext uri="{BB962C8B-B14F-4D97-AF65-F5344CB8AC3E}">
        <p14:creationId xmlns:p14="http://schemas.microsoft.com/office/powerpoint/2010/main" val="284279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199"/>
            <a:ext cx="10515599" cy="1078573"/>
          </a:xfrm>
        </p:spPr>
        <p:txBody>
          <a:bodyPr anchor="ctr">
            <a:normAutofit fontScale="90000"/>
          </a:bodyPr>
          <a:lstStyle/>
          <a:p>
            <a:pPr algn="ctr">
              <a:lnSpc>
                <a:spcPct val="150000"/>
              </a:lnSpc>
            </a:pP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医療・福祉</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３－</a:t>
            </a:r>
            <a:r>
              <a:rPr lang="en-US" altLang="ja-JP" sz="2900" b="1" dirty="0">
                <a:solidFill>
                  <a:prstClr val="black"/>
                </a:solidFill>
                <a:latin typeface="BIZ UDPゴシック" panose="020B0400000000000000" pitchFamily="50" charset="-128"/>
                <a:ea typeface="BIZ UDPゴシック" panose="020B0400000000000000" pitchFamily="50" charset="-128"/>
              </a:rPr>
              <a:t>2 </a:t>
            </a:r>
            <a:r>
              <a:rPr lang="ja-JP" altLang="en-US" sz="2900" b="1" dirty="0">
                <a:solidFill>
                  <a:prstClr val="black"/>
                </a:solidFill>
                <a:latin typeface="BIZ UDPゴシック" panose="020B0400000000000000" pitchFamily="50" charset="-128"/>
                <a:ea typeface="BIZ UDPゴシック" panose="020B0400000000000000" pitchFamily="50" charset="-128"/>
              </a:rPr>
              <a:t>認知症有病者数</a:t>
            </a:r>
            <a:br>
              <a:rPr lang="ja-JP" altLang="en-US" sz="3200" b="1" dirty="0">
                <a:solidFill>
                  <a:prstClr val="black"/>
                </a:solidFill>
                <a:latin typeface="BIZ UDPゴシック" panose="020B0400000000000000" pitchFamily="50" charset="-128"/>
                <a:ea typeface="BIZ UDPゴシック" panose="020B0400000000000000" pitchFamily="50" charset="-128"/>
              </a:rPr>
            </a:br>
            <a:r>
              <a:rPr lang="ja-JP" altLang="en-US" sz="1300" dirty="0">
                <a:latin typeface="BIZ UDPゴシック" panose="020B0400000000000000" pitchFamily="50" charset="-128"/>
                <a:ea typeface="BIZ UDPゴシック" panose="020B0400000000000000" pitchFamily="50" charset="-128"/>
              </a:rPr>
              <a:t>出典：総務省「国勢調査」（</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年まで）、島本町「第五次総合計画の策定に係る人口推計について」（</a:t>
            </a:r>
            <a:r>
              <a:rPr lang="en-US" altLang="ja-JP" sz="1300" dirty="0">
                <a:latin typeface="BIZ UDPゴシック" panose="020B0400000000000000" pitchFamily="50" charset="-128"/>
                <a:ea typeface="BIZ UDPゴシック" panose="020B0400000000000000" pitchFamily="50" charset="-128"/>
              </a:rPr>
              <a:t>R1.6</a:t>
            </a:r>
            <a:r>
              <a:rPr lang="ja-JP" altLang="en-US" sz="1300" dirty="0">
                <a:latin typeface="BIZ UDPゴシック" panose="020B0400000000000000" pitchFamily="50" charset="-128"/>
                <a:ea typeface="BIZ UDPゴシック" panose="020B0400000000000000" pitchFamily="50" charset="-128"/>
              </a:rPr>
              <a:t>）の推計</a:t>
            </a:r>
            <a:r>
              <a:rPr lang="en-US" altLang="ja-JP" sz="1300" dirty="0">
                <a:latin typeface="BIZ UDPゴシック" panose="020B0400000000000000" pitchFamily="50" charset="-128"/>
                <a:ea typeface="BIZ UDPゴシック" panose="020B0400000000000000" pitchFamily="50" charset="-128"/>
              </a:rPr>
              <a:t>2</a:t>
            </a:r>
            <a:r>
              <a:rPr lang="ja-JP" altLang="en-US" sz="1300" dirty="0">
                <a:latin typeface="BIZ UDPゴシック" panose="020B0400000000000000" pitchFamily="50" charset="-128"/>
                <a:ea typeface="BIZ UDPゴシック" panose="020B0400000000000000" pitchFamily="50" charset="-128"/>
              </a:rPr>
              <a:t> （</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年以降）を基に推計</a:t>
            </a:r>
            <a:r>
              <a:rPr kumimoji="1" lang="ja-JP" altLang="en-US" sz="13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br>
              <a:rPr kumimoji="1" lang="en-US" altLang="ja-JP" sz="13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br>
            <a:r>
              <a:rPr lang="ja-JP" altLang="en-US" sz="1300" dirty="0">
                <a:solidFill>
                  <a:prstClr val="black"/>
                </a:solidFill>
                <a:latin typeface="BIZ UDPゴシック" panose="020B0400000000000000" pitchFamily="50" charset="-128"/>
                <a:ea typeface="BIZ UDPゴシック" panose="020B0400000000000000" pitchFamily="50" charset="-128"/>
              </a:rPr>
              <a:t>島本町</a:t>
            </a:r>
            <a:r>
              <a:rPr kumimoji="1" lang="ja-JP" altLang="en-US" sz="13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kumimoji="1" lang="zh-TW" altLang="en-US" sz="13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第９期島本町介護保険事業計画素案</a:t>
            </a:r>
            <a:r>
              <a:rPr kumimoji="1" lang="ja-JP" altLang="en-US" sz="13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」を基に作成</a:t>
            </a:r>
            <a:br>
              <a:rPr lang="en-US" altLang="ja-JP" sz="1300" b="1" dirty="0">
                <a:solidFill>
                  <a:prstClr val="black"/>
                </a:solidFill>
                <a:latin typeface="BIZ UDPゴシック" panose="020B0400000000000000" pitchFamily="50" charset="-128"/>
                <a:ea typeface="BIZ UDPゴシック" panose="020B0400000000000000" pitchFamily="50" charset="-128"/>
              </a:rPr>
            </a:br>
            <a:endParaRPr kumimoji="1" lang="ja-JP" altLang="en-US" sz="1300" dirty="0">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967046657"/>
              </p:ext>
            </p:extLst>
          </p:nvPr>
        </p:nvGraphicFramePr>
        <p:xfrm>
          <a:off x="838199" y="1485602"/>
          <a:ext cx="10515600" cy="579120"/>
        </p:xfrm>
        <a:graphic>
          <a:graphicData uri="http://schemas.openxmlformats.org/drawingml/2006/table">
            <a:tbl>
              <a:tblPr firstRow="1" bandRow="1">
                <a:tableStyleId>{D7AC3CCA-C797-4891-BE02-D94E43425B78}</a:tableStyleId>
              </a:tblPr>
              <a:tblGrid>
                <a:gridCol w="2353356">
                  <a:extLst>
                    <a:ext uri="{9D8B030D-6E8A-4147-A177-3AD203B41FA5}">
                      <a16:colId xmlns:a16="http://schemas.microsoft.com/office/drawing/2014/main" val="3462440431"/>
                    </a:ext>
                  </a:extLst>
                </a:gridCol>
                <a:gridCol w="8162244">
                  <a:extLst>
                    <a:ext uri="{9D8B030D-6E8A-4147-A177-3AD203B41FA5}">
                      <a16:colId xmlns:a16="http://schemas.microsoft.com/office/drawing/2014/main" val="1024971362"/>
                    </a:ext>
                  </a:extLst>
                </a:gridCol>
              </a:tblGrid>
              <a:tr h="464024">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推計結果の概要</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lang="ja-JP" altLang="en-US" sz="1600" b="1" i="0" u="none" strike="noStrike" baseline="0" dirty="0">
                          <a:solidFill>
                            <a:srgbClr val="000000"/>
                          </a:solidFill>
                          <a:latin typeface="BIZ UDPゴシック" panose="020B0400000000000000" pitchFamily="50" charset="-128"/>
                          <a:ea typeface="BIZ UDPゴシック" panose="020B0400000000000000" pitchFamily="50" charset="-128"/>
                        </a:rPr>
                        <a:t>高齢化率の上昇により</a:t>
                      </a:r>
                      <a:r>
                        <a:rPr lang="ja-JP" altLang="en-US" sz="1600" b="1" dirty="0">
                          <a:solidFill>
                            <a:prstClr val="black"/>
                          </a:solidFill>
                          <a:latin typeface="BIZ UDPゴシック" panose="020B0400000000000000" pitchFamily="50" charset="-128"/>
                          <a:ea typeface="BIZ UDPゴシック" panose="020B0400000000000000" pitchFamily="50" charset="-128"/>
                        </a:rPr>
                        <a:t>認知症有病者数は増加が見込まれ、後期高齢者人口がピークアウトする２０３０年頃以降も大きくは減少しない見込み。</a:t>
                      </a:r>
                      <a:endParaRPr lang="ja-JP" altLang="en-US" sz="1600" b="1" i="0" u="none" strike="noStrike" baseline="0" dirty="0">
                        <a:solidFill>
                          <a:srgbClr val="00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62008710"/>
                  </a:ext>
                </a:extLst>
              </a:tr>
            </a:tbl>
          </a:graphicData>
        </a:graphic>
      </p:graphicFrame>
      <p:sp>
        <p:nvSpPr>
          <p:cNvPr id="3" name="スライド番号プレースホルダー 2">
            <a:extLst>
              <a:ext uri="{FF2B5EF4-FFF2-40B4-BE49-F238E27FC236}">
                <a16:creationId xmlns:a16="http://schemas.microsoft.com/office/drawing/2014/main" id="{0EA3A4DF-8A14-4160-B747-3E67866B8867}"/>
              </a:ext>
            </a:extLst>
          </p:cNvPr>
          <p:cNvSpPr>
            <a:spLocks noGrp="1"/>
          </p:cNvSpPr>
          <p:nvPr>
            <p:ph type="sldNum" sz="quarter" idx="12"/>
          </p:nvPr>
        </p:nvSpPr>
        <p:spPr/>
        <p:txBody>
          <a:bodyPr/>
          <a:lstStyle/>
          <a:p>
            <a:fld id="{E0D7D6FF-D22E-4D28-8EB2-E6EE71FBA953}" type="slidenum">
              <a:rPr kumimoji="1" lang="ja-JP" altLang="en-US" smtClean="0"/>
              <a:t>17</a:t>
            </a:fld>
            <a:endParaRPr kumimoji="1" lang="ja-JP" altLang="en-US"/>
          </a:p>
        </p:txBody>
      </p:sp>
      <p:graphicFrame>
        <p:nvGraphicFramePr>
          <p:cNvPr id="8" name="グラフ 7">
            <a:extLst>
              <a:ext uri="{FF2B5EF4-FFF2-40B4-BE49-F238E27FC236}">
                <a16:creationId xmlns:a16="http://schemas.microsoft.com/office/drawing/2014/main" id="{431AAD01-9410-4E49-AB91-F94C0E0592BF}"/>
              </a:ext>
            </a:extLst>
          </p:cNvPr>
          <p:cNvGraphicFramePr>
            <a:graphicFrameLocks/>
          </p:cNvGraphicFramePr>
          <p:nvPr>
            <p:extLst>
              <p:ext uri="{D42A27DB-BD31-4B8C-83A1-F6EECF244321}">
                <p14:modId xmlns:p14="http://schemas.microsoft.com/office/powerpoint/2010/main" val="938041111"/>
              </p:ext>
            </p:extLst>
          </p:nvPr>
        </p:nvGraphicFramePr>
        <p:xfrm>
          <a:off x="838199" y="2374216"/>
          <a:ext cx="10515600" cy="4259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280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199"/>
            <a:ext cx="10515599" cy="1078573"/>
          </a:xfrm>
        </p:spPr>
        <p:txBody>
          <a:bodyPr anchor="ctr">
            <a:normAutofit fontScale="90000"/>
          </a:bodyPr>
          <a:lstStyle/>
          <a:p>
            <a:pPr algn="ctr">
              <a:lnSpc>
                <a:spcPct val="150000"/>
              </a:lnSpc>
            </a:pP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防災・消防</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４－１</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避難行動要支援者数</a:t>
            </a:r>
            <a:br>
              <a:rPr lang="ja-JP" altLang="en-US" sz="3200" b="1" dirty="0">
                <a:solidFill>
                  <a:prstClr val="black"/>
                </a:solidFill>
                <a:latin typeface="BIZ UDPゴシック" panose="020B0400000000000000" pitchFamily="50" charset="-128"/>
                <a:ea typeface="BIZ UDPゴシック" panose="020B0400000000000000" pitchFamily="50" charset="-128"/>
              </a:rPr>
            </a:br>
            <a:r>
              <a:rPr lang="ja-JP" altLang="en-US" sz="1300" dirty="0">
                <a:latin typeface="BIZ UDPゴシック" panose="020B0400000000000000" pitchFamily="50" charset="-128"/>
                <a:ea typeface="BIZ UDPゴシック" panose="020B0400000000000000" pitchFamily="50" charset="-128"/>
              </a:rPr>
              <a:t>出典：総務省「国勢調査」（</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年まで）、島本町「第五次総合計画の策定に係る人口推計について」（</a:t>
            </a:r>
            <a:r>
              <a:rPr lang="en-US" altLang="ja-JP" sz="1300" dirty="0">
                <a:latin typeface="BIZ UDPゴシック" panose="020B0400000000000000" pitchFamily="50" charset="-128"/>
                <a:ea typeface="BIZ UDPゴシック" panose="020B0400000000000000" pitchFamily="50" charset="-128"/>
              </a:rPr>
              <a:t>R1.6</a:t>
            </a:r>
            <a:r>
              <a:rPr lang="ja-JP" altLang="en-US" sz="1300" dirty="0">
                <a:latin typeface="BIZ UDPゴシック" panose="020B0400000000000000" pitchFamily="50" charset="-128"/>
                <a:ea typeface="BIZ UDPゴシック" panose="020B0400000000000000" pitchFamily="50" charset="-128"/>
              </a:rPr>
              <a:t>）の推計</a:t>
            </a:r>
            <a:r>
              <a:rPr lang="en-US" altLang="ja-JP" sz="1300" dirty="0">
                <a:latin typeface="BIZ UDPゴシック" panose="020B0400000000000000" pitchFamily="50" charset="-128"/>
                <a:ea typeface="BIZ UDPゴシック" panose="020B0400000000000000" pitchFamily="50" charset="-128"/>
              </a:rPr>
              <a:t>2</a:t>
            </a:r>
            <a:r>
              <a:rPr lang="ja-JP" altLang="en-US" sz="1300" dirty="0">
                <a:latin typeface="BIZ UDPゴシック" panose="020B0400000000000000" pitchFamily="50" charset="-128"/>
                <a:ea typeface="BIZ UDPゴシック" panose="020B0400000000000000" pitchFamily="50" charset="-128"/>
              </a:rPr>
              <a:t> （</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年以降）を基に推計</a:t>
            </a:r>
            <a:br>
              <a:rPr lang="en-US" altLang="ja-JP" sz="1300" b="1" dirty="0">
                <a:solidFill>
                  <a:prstClr val="black"/>
                </a:solidFill>
                <a:latin typeface="BIZ UDPゴシック" panose="020B0400000000000000" pitchFamily="50" charset="-128"/>
                <a:ea typeface="BIZ UDPゴシック" panose="020B0400000000000000" pitchFamily="50" charset="-128"/>
              </a:rPr>
            </a:br>
            <a:endParaRPr kumimoji="1" lang="ja-JP" altLang="en-US" sz="1300" dirty="0">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738275939"/>
              </p:ext>
            </p:extLst>
          </p:nvPr>
        </p:nvGraphicFramePr>
        <p:xfrm>
          <a:off x="838199" y="1485602"/>
          <a:ext cx="10515600" cy="579120"/>
        </p:xfrm>
        <a:graphic>
          <a:graphicData uri="http://schemas.openxmlformats.org/drawingml/2006/table">
            <a:tbl>
              <a:tblPr firstRow="1" bandRow="1">
                <a:tableStyleId>{D7AC3CCA-C797-4891-BE02-D94E43425B78}</a:tableStyleId>
              </a:tblPr>
              <a:tblGrid>
                <a:gridCol w="2353356">
                  <a:extLst>
                    <a:ext uri="{9D8B030D-6E8A-4147-A177-3AD203B41FA5}">
                      <a16:colId xmlns:a16="http://schemas.microsoft.com/office/drawing/2014/main" val="3462440431"/>
                    </a:ext>
                  </a:extLst>
                </a:gridCol>
                <a:gridCol w="8162244">
                  <a:extLst>
                    <a:ext uri="{9D8B030D-6E8A-4147-A177-3AD203B41FA5}">
                      <a16:colId xmlns:a16="http://schemas.microsoft.com/office/drawing/2014/main" val="1024971362"/>
                    </a:ext>
                  </a:extLst>
                </a:gridCol>
              </a:tblGrid>
              <a:tr h="464024">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推計結果の概要</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i="0" u="none" strike="noStrike" baseline="0" dirty="0">
                          <a:solidFill>
                            <a:srgbClr val="000000"/>
                          </a:solidFill>
                          <a:latin typeface="BIZ UDPゴシック" panose="020B0400000000000000" pitchFamily="50" charset="-128"/>
                          <a:ea typeface="BIZ UDPゴシック" panose="020B0400000000000000" pitchFamily="50" charset="-128"/>
                        </a:rPr>
                        <a:t>２０２５年以降、人口は減少していくが、高齢化率が上昇することで、</a:t>
                      </a:r>
                      <a:r>
                        <a:rPr lang="ja-JP" altLang="en-US" sz="1600" b="1" dirty="0">
                          <a:solidFill>
                            <a:prstClr val="black"/>
                          </a:solidFill>
                          <a:latin typeface="BIZ UDPゴシック" panose="020B0400000000000000" pitchFamily="50" charset="-128"/>
                          <a:ea typeface="BIZ UDPゴシック" panose="020B0400000000000000" pitchFamily="50" charset="-128"/>
                        </a:rPr>
                        <a:t>避難行動要支援者数はほぼ横ばいで推移する見込み。</a:t>
                      </a:r>
                      <a:endParaRPr lang="ja-JP" altLang="en-US" sz="1600" b="1" i="0" u="none" strike="noStrike" baseline="0" dirty="0">
                        <a:solidFill>
                          <a:srgbClr val="00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62008710"/>
                  </a:ext>
                </a:extLst>
              </a:tr>
            </a:tbl>
          </a:graphicData>
        </a:graphic>
      </p:graphicFrame>
      <p:graphicFrame>
        <p:nvGraphicFramePr>
          <p:cNvPr id="8" name="グラフ 7">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1647172439"/>
              </p:ext>
            </p:extLst>
          </p:nvPr>
        </p:nvGraphicFramePr>
        <p:xfrm>
          <a:off x="1492468" y="2580510"/>
          <a:ext cx="9207062" cy="3958402"/>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a:extLst>
              <a:ext uri="{FF2B5EF4-FFF2-40B4-BE49-F238E27FC236}">
                <a16:creationId xmlns:a16="http://schemas.microsoft.com/office/drawing/2014/main" id="{59DB7EB2-DD8D-40F9-A75B-5BE221F4C64A}"/>
              </a:ext>
            </a:extLst>
          </p:cNvPr>
          <p:cNvSpPr>
            <a:spLocks noGrp="1"/>
          </p:cNvSpPr>
          <p:nvPr>
            <p:ph type="sldNum" sz="quarter" idx="12"/>
          </p:nvPr>
        </p:nvSpPr>
        <p:spPr/>
        <p:txBody>
          <a:bodyPr/>
          <a:lstStyle/>
          <a:p>
            <a:fld id="{E0D7D6FF-D22E-4D28-8EB2-E6EE71FBA953}" type="slidenum">
              <a:rPr kumimoji="1" lang="ja-JP" altLang="en-US" smtClean="0"/>
              <a:t>18</a:t>
            </a:fld>
            <a:endParaRPr kumimoji="1" lang="ja-JP" altLang="en-US"/>
          </a:p>
        </p:txBody>
      </p:sp>
    </p:spTree>
    <p:extLst>
      <p:ext uri="{BB962C8B-B14F-4D97-AF65-F5344CB8AC3E}">
        <p14:creationId xmlns:p14="http://schemas.microsoft.com/office/powerpoint/2010/main" val="3131265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199"/>
            <a:ext cx="10515599" cy="1078573"/>
          </a:xfrm>
        </p:spPr>
        <p:txBody>
          <a:bodyPr anchor="ctr">
            <a:normAutofit fontScale="90000"/>
          </a:bodyPr>
          <a:lstStyle/>
          <a:p>
            <a:pPr algn="ctr">
              <a:lnSpc>
                <a:spcPct val="150000"/>
              </a:lnSpc>
            </a:pP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防災・消防</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４－</a:t>
            </a:r>
            <a:r>
              <a:rPr lang="en-US" altLang="ja-JP" sz="2900" b="1" dirty="0">
                <a:solidFill>
                  <a:prstClr val="black"/>
                </a:solidFill>
                <a:latin typeface="BIZ UDPゴシック" panose="020B0400000000000000" pitchFamily="50" charset="-128"/>
                <a:ea typeface="BIZ UDPゴシック" panose="020B0400000000000000" pitchFamily="50" charset="-128"/>
              </a:rPr>
              <a:t>2 </a:t>
            </a:r>
            <a:r>
              <a:rPr lang="ja-JP" altLang="en-US" sz="2900" b="1" dirty="0">
                <a:solidFill>
                  <a:prstClr val="black"/>
                </a:solidFill>
                <a:latin typeface="BIZ UDPゴシック" panose="020B0400000000000000" pitchFamily="50" charset="-128"/>
                <a:ea typeface="BIZ UDPゴシック" panose="020B0400000000000000" pitchFamily="50" charset="-128"/>
              </a:rPr>
              <a:t>救急搬送者数</a:t>
            </a:r>
            <a:br>
              <a:rPr lang="ja-JP" altLang="en-US" sz="3200" b="1" dirty="0">
                <a:solidFill>
                  <a:prstClr val="black"/>
                </a:solidFill>
                <a:latin typeface="BIZ UDPゴシック" panose="020B0400000000000000" pitchFamily="50" charset="-128"/>
                <a:ea typeface="BIZ UDPゴシック" panose="020B0400000000000000" pitchFamily="50" charset="-128"/>
              </a:rPr>
            </a:br>
            <a:r>
              <a:rPr lang="ja-JP" altLang="en-US" sz="1300" dirty="0">
                <a:latin typeface="BIZ UDPゴシック" panose="020B0400000000000000" pitchFamily="50" charset="-128"/>
                <a:ea typeface="BIZ UDPゴシック" panose="020B0400000000000000" pitchFamily="50" charset="-128"/>
              </a:rPr>
              <a:t>出典：総務省「国勢調査」（</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年まで）、島本町「第五次総合計画の策定に係る人口推計について」（</a:t>
            </a:r>
            <a:r>
              <a:rPr lang="en-US" altLang="ja-JP" sz="1300" dirty="0">
                <a:latin typeface="BIZ UDPゴシック" panose="020B0400000000000000" pitchFamily="50" charset="-128"/>
                <a:ea typeface="BIZ UDPゴシック" panose="020B0400000000000000" pitchFamily="50" charset="-128"/>
              </a:rPr>
              <a:t>R1.6</a:t>
            </a:r>
            <a:r>
              <a:rPr lang="ja-JP" altLang="en-US" sz="1300" dirty="0">
                <a:latin typeface="BIZ UDPゴシック" panose="020B0400000000000000" pitchFamily="50" charset="-128"/>
                <a:ea typeface="BIZ UDPゴシック" panose="020B0400000000000000" pitchFamily="50" charset="-128"/>
              </a:rPr>
              <a:t>）の推計</a:t>
            </a:r>
            <a:r>
              <a:rPr lang="en-US" altLang="ja-JP" sz="1300" dirty="0">
                <a:latin typeface="BIZ UDPゴシック" panose="020B0400000000000000" pitchFamily="50" charset="-128"/>
                <a:ea typeface="BIZ UDPゴシック" panose="020B0400000000000000" pitchFamily="50" charset="-128"/>
              </a:rPr>
              <a:t>2</a:t>
            </a:r>
            <a:r>
              <a:rPr lang="ja-JP" altLang="en-US" sz="1300" dirty="0">
                <a:latin typeface="BIZ UDPゴシック" panose="020B0400000000000000" pitchFamily="50" charset="-128"/>
                <a:ea typeface="BIZ UDPゴシック" panose="020B0400000000000000" pitchFamily="50" charset="-128"/>
              </a:rPr>
              <a:t> （</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年以降）を基に推計</a:t>
            </a:r>
            <a:br>
              <a:rPr lang="en-US" altLang="ja-JP" sz="1300" b="1" dirty="0">
                <a:solidFill>
                  <a:prstClr val="black"/>
                </a:solidFill>
                <a:latin typeface="BIZ UDPゴシック" panose="020B0400000000000000" pitchFamily="50" charset="-128"/>
                <a:ea typeface="BIZ UDPゴシック" panose="020B0400000000000000" pitchFamily="50" charset="-128"/>
              </a:rPr>
            </a:br>
            <a:endParaRPr kumimoji="1" lang="ja-JP" altLang="en-US" sz="1300" dirty="0">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290501477"/>
              </p:ext>
            </p:extLst>
          </p:nvPr>
        </p:nvGraphicFramePr>
        <p:xfrm>
          <a:off x="838199" y="1485602"/>
          <a:ext cx="10515600" cy="579120"/>
        </p:xfrm>
        <a:graphic>
          <a:graphicData uri="http://schemas.openxmlformats.org/drawingml/2006/table">
            <a:tbl>
              <a:tblPr firstRow="1" bandRow="1">
                <a:tableStyleId>{D7AC3CCA-C797-4891-BE02-D94E43425B78}</a:tableStyleId>
              </a:tblPr>
              <a:tblGrid>
                <a:gridCol w="2159525">
                  <a:extLst>
                    <a:ext uri="{9D8B030D-6E8A-4147-A177-3AD203B41FA5}">
                      <a16:colId xmlns:a16="http://schemas.microsoft.com/office/drawing/2014/main" val="3462440431"/>
                    </a:ext>
                  </a:extLst>
                </a:gridCol>
                <a:gridCol w="8356075">
                  <a:extLst>
                    <a:ext uri="{9D8B030D-6E8A-4147-A177-3AD203B41FA5}">
                      <a16:colId xmlns:a16="http://schemas.microsoft.com/office/drawing/2014/main" val="1024971362"/>
                    </a:ext>
                  </a:extLst>
                </a:gridCol>
              </a:tblGrid>
              <a:tr h="464024">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推計結果の概要</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lang="ja-JP" altLang="en-US" sz="1600" b="1" i="0" u="none" strike="noStrike" baseline="0" dirty="0">
                          <a:solidFill>
                            <a:srgbClr val="000000"/>
                          </a:solidFill>
                          <a:latin typeface="BIZ UDPゴシック" panose="020B0400000000000000" pitchFamily="50" charset="-128"/>
                          <a:ea typeface="BIZ UDPゴシック" panose="020B0400000000000000" pitchFamily="50" charset="-128"/>
                        </a:rPr>
                        <a:t>救急搬送者数は、現在増加傾向にあり、２０２５年以降人口は減少していくが、高齢化率が上昇することで、ほぼ横ばいで推移する見込み。</a:t>
                      </a:r>
                    </a:p>
                  </a:txBody>
                  <a:tcPr anchor="ctr"/>
                </a:tc>
                <a:extLst>
                  <a:ext uri="{0D108BD9-81ED-4DB2-BD59-A6C34878D82A}">
                    <a16:rowId xmlns:a16="http://schemas.microsoft.com/office/drawing/2014/main" val="1062008710"/>
                  </a:ext>
                </a:extLst>
              </a:tr>
            </a:tbl>
          </a:graphicData>
        </a:graphic>
      </p:graphicFrame>
      <p:graphicFrame>
        <p:nvGraphicFramePr>
          <p:cNvPr id="8" name="グラフ 7">
            <a:extLst>
              <a:ext uri="{FF2B5EF4-FFF2-40B4-BE49-F238E27FC236}">
                <a16:creationId xmlns:a16="http://schemas.microsoft.com/office/drawing/2014/main" id="{688C380C-14EC-4957-A742-3ECEBCBB2D94}"/>
              </a:ext>
            </a:extLst>
          </p:cNvPr>
          <p:cNvGraphicFramePr>
            <a:graphicFrameLocks/>
          </p:cNvGraphicFramePr>
          <p:nvPr>
            <p:extLst>
              <p:ext uri="{D42A27DB-BD31-4B8C-83A1-F6EECF244321}">
                <p14:modId xmlns:p14="http://schemas.microsoft.com/office/powerpoint/2010/main" val="880211142"/>
              </p:ext>
            </p:extLst>
          </p:nvPr>
        </p:nvGraphicFramePr>
        <p:xfrm>
          <a:off x="1478710" y="2461770"/>
          <a:ext cx="9362289" cy="3894580"/>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a:extLst>
              <a:ext uri="{FF2B5EF4-FFF2-40B4-BE49-F238E27FC236}">
                <a16:creationId xmlns:a16="http://schemas.microsoft.com/office/drawing/2014/main" id="{99736130-0322-4A05-B8D1-9F88102C12A3}"/>
              </a:ext>
            </a:extLst>
          </p:cNvPr>
          <p:cNvSpPr>
            <a:spLocks noGrp="1"/>
          </p:cNvSpPr>
          <p:nvPr>
            <p:ph type="sldNum" sz="quarter" idx="12"/>
          </p:nvPr>
        </p:nvSpPr>
        <p:spPr/>
        <p:txBody>
          <a:bodyPr/>
          <a:lstStyle/>
          <a:p>
            <a:fld id="{E0D7D6FF-D22E-4D28-8EB2-E6EE71FBA953}" type="slidenum">
              <a:rPr kumimoji="1" lang="ja-JP" altLang="en-US" smtClean="0"/>
              <a:t>19</a:t>
            </a:fld>
            <a:endParaRPr kumimoji="1" lang="ja-JP" altLang="en-US"/>
          </a:p>
        </p:txBody>
      </p:sp>
    </p:spTree>
    <p:extLst>
      <p:ext uri="{BB962C8B-B14F-4D97-AF65-F5344CB8AC3E}">
        <p14:creationId xmlns:p14="http://schemas.microsoft.com/office/powerpoint/2010/main" val="3243072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6BF4C3-1DCE-4C5A-B017-B966AC5CA4B2}"/>
              </a:ext>
            </a:extLst>
          </p:cNvPr>
          <p:cNvSpPr>
            <a:spLocks noGrp="1"/>
          </p:cNvSpPr>
          <p:nvPr>
            <p:ph type="title"/>
          </p:nvPr>
        </p:nvSpPr>
        <p:spPr>
          <a:xfrm>
            <a:off x="0" y="1"/>
            <a:ext cx="12192000" cy="590249"/>
          </a:xfrm>
          <a:solidFill>
            <a:schemeClr val="accent2"/>
          </a:solidFill>
        </p:spPr>
        <p:txBody>
          <a:bodyPr>
            <a:normAutofit/>
          </a:bodyPr>
          <a:lstStyle/>
          <a:p>
            <a:r>
              <a:rPr lang="ja-JP" altLang="en-US" sz="3600" dirty="0">
                <a:latin typeface="BIZ UDPゴシック" panose="020B0400000000000000" pitchFamily="50" charset="-128"/>
                <a:ea typeface="BIZ UDPゴシック" panose="020B0400000000000000" pitchFamily="50" charset="-128"/>
              </a:rPr>
              <a:t>　はじめに</a:t>
            </a:r>
          </a:p>
        </p:txBody>
      </p:sp>
      <p:sp>
        <p:nvSpPr>
          <p:cNvPr id="9" name="スライド番号プレースホルダー 8">
            <a:extLst>
              <a:ext uri="{FF2B5EF4-FFF2-40B4-BE49-F238E27FC236}">
                <a16:creationId xmlns:a16="http://schemas.microsoft.com/office/drawing/2014/main" id="{8B886805-3FC6-4EBF-972E-E8FA80C7657E}"/>
              </a:ext>
            </a:extLst>
          </p:cNvPr>
          <p:cNvSpPr>
            <a:spLocks noGrp="1"/>
          </p:cNvSpPr>
          <p:nvPr>
            <p:ph type="sldNum" sz="quarter" idx="12"/>
          </p:nvPr>
        </p:nvSpPr>
        <p:spPr>
          <a:xfrm>
            <a:off x="11401424" y="6337356"/>
            <a:ext cx="315325" cy="365125"/>
          </a:xfrm>
        </p:spPr>
        <p:txBody>
          <a:bodyPr/>
          <a:lstStyle/>
          <a:p>
            <a:fld id="{D0F38154-BD12-4D95-AB32-AF2ED034A024}" type="slidenum">
              <a:rPr kumimoji="1" lang="ja-JP" altLang="en-US" smtClean="0"/>
              <a:t>2</a:t>
            </a:fld>
            <a:endParaRPr kumimoji="1" lang="ja-JP" altLang="en-US"/>
          </a:p>
        </p:txBody>
      </p:sp>
      <p:sp>
        <p:nvSpPr>
          <p:cNvPr id="4" name="テキスト ボックス 3">
            <a:extLst>
              <a:ext uri="{FF2B5EF4-FFF2-40B4-BE49-F238E27FC236}">
                <a16:creationId xmlns:a16="http://schemas.microsoft.com/office/drawing/2014/main" id="{3367B090-3377-4319-86E2-CE8C7C9EC96A}"/>
              </a:ext>
            </a:extLst>
          </p:cNvPr>
          <p:cNvSpPr txBox="1"/>
          <p:nvPr/>
        </p:nvSpPr>
        <p:spPr>
          <a:xfrm>
            <a:off x="208908" y="876531"/>
            <a:ext cx="11774183" cy="5355312"/>
          </a:xfrm>
          <a:prstGeom prst="rect">
            <a:avLst/>
          </a:prstGeom>
          <a:noFill/>
          <a:ln w="28575">
            <a:solidFill>
              <a:schemeClr val="accent2"/>
            </a:solidFill>
          </a:ln>
        </p:spPr>
        <p:txBody>
          <a:bodyPr wrap="square" rtlCol="0" anchor="ctr">
            <a:spAutoFit/>
          </a:bodyPr>
          <a:lstStyle/>
          <a:p>
            <a:endParaRPr kumimoji="1" lang="en-US" altLang="ja-JP" sz="1900" dirty="0">
              <a:solidFill>
                <a:schemeClr val="accent4">
                  <a:lumMod val="60000"/>
                  <a:lumOff val="40000"/>
                </a:schemeClr>
              </a:solidFill>
              <a:latin typeface="BIZ UDPゴシック" panose="020B0400000000000000" pitchFamily="50" charset="-128"/>
              <a:ea typeface="BIZ UDPゴシック" panose="020B0400000000000000" pitchFamily="50" charset="-128"/>
            </a:endParaRPr>
          </a:p>
          <a:p>
            <a:r>
              <a:rPr kumimoji="1"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kumimoji="1" lang="ja-JP" altLang="en-US" sz="1900" dirty="0">
                <a:latin typeface="BIZ UDPゴシック" panose="020B0400000000000000" pitchFamily="50" charset="-128"/>
                <a:ea typeface="BIZ UDPゴシック" panose="020B0400000000000000" pitchFamily="50" charset="-128"/>
              </a:rPr>
              <a:t>急激な人口変動の中で、町村が将来にわたって持続的かつ安定的に住民サービスを提供できるよう、</a:t>
            </a:r>
            <a:endParaRPr kumimoji="1" lang="en-US" altLang="ja-JP" sz="1900" dirty="0">
              <a:latin typeface="BIZ UDPゴシック" panose="020B0400000000000000" pitchFamily="50" charset="-128"/>
              <a:ea typeface="BIZ UDPゴシック" panose="020B0400000000000000" pitchFamily="50" charset="-128"/>
            </a:endParaRPr>
          </a:p>
          <a:p>
            <a:r>
              <a:rPr lang="ja-JP" altLang="en-US" sz="1900" dirty="0">
                <a:latin typeface="BIZ UDPゴシック" panose="020B0400000000000000" pitchFamily="50" charset="-128"/>
                <a:ea typeface="BIZ UDPゴシック" panose="020B0400000000000000" pitchFamily="50" charset="-128"/>
              </a:rPr>
              <a:t>　　 </a:t>
            </a:r>
            <a:r>
              <a:rPr kumimoji="1" lang="ja-JP" altLang="en-US" sz="1900" dirty="0">
                <a:latin typeface="BIZ UDPゴシック" panose="020B0400000000000000" pitchFamily="50" charset="-128"/>
                <a:ea typeface="BIZ UDPゴシック" panose="020B0400000000000000" pitchFamily="50" charset="-128"/>
              </a:rPr>
              <a:t>課題分析や対応方策の検討を行うために、令和２年度に府と１０町村で「町村の将来のあり方に関する</a:t>
            </a:r>
            <a:endParaRPr kumimoji="1" lang="en-US" altLang="ja-JP" sz="1900" dirty="0">
              <a:latin typeface="BIZ UDPゴシック" panose="020B0400000000000000" pitchFamily="50" charset="-128"/>
              <a:ea typeface="BIZ UDPゴシック" panose="020B0400000000000000" pitchFamily="50" charset="-128"/>
            </a:endParaRPr>
          </a:p>
          <a:p>
            <a:r>
              <a:rPr lang="en-US" altLang="ja-JP" sz="1900" dirty="0">
                <a:latin typeface="BIZ UDPゴシック" panose="020B0400000000000000" pitchFamily="50" charset="-128"/>
                <a:ea typeface="BIZ UDPゴシック" panose="020B0400000000000000" pitchFamily="50" charset="-128"/>
              </a:rPr>
              <a:t>     </a:t>
            </a:r>
            <a:r>
              <a:rPr kumimoji="1" lang="ja-JP" altLang="en-US" sz="1900" dirty="0">
                <a:latin typeface="BIZ UDPゴシック" panose="020B0400000000000000" pitchFamily="50" charset="-128"/>
                <a:ea typeface="BIZ UDPゴシック" panose="020B0400000000000000" pitchFamily="50" charset="-128"/>
              </a:rPr>
              <a:t>勉強会」を設置。</a:t>
            </a:r>
            <a:endParaRPr kumimoji="1" lang="en-US" altLang="ja-JP" sz="1900" dirty="0">
              <a:latin typeface="BIZ UDPゴシック" panose="020B0400000000000000" pitchFamily="50" charset="-128"/>
              <a:ea typeface="BIZ UDPゴシック" panose="020B0400000000000000" pitchFamily="50" charset="-128"/>
            </a:endParaRPr>
          </a:p>
          <a:p>
            <a:endParaRPr kumimoji="1" lang="en-US" altLang="ja-JP" sz="1900" dirty="0">
              <a:latin typeface="BIZ UDPゴシック" panose="020B0400000000000000" pitchFamily="50" charset="-128"/>
              <a:ea typeface="BIZ UDPゴシック" panose="020B0400000000000000" pitchFamily="50" charset="-128"/>
            </a:endParaRPr>
          </a:p>
          <a:p>
            <a:r>
              <a:rPr kumimoji="1"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kumimoji="1" lang="ja-JP" altLang="en-US" sz="1900" dirty="0">
                <a:latin typeface="BIZ UDPゴシック" panose="020B0400000000000000" pitchFamily="50" charset="-128"/>
                <a:ea typeface="BIZ UDPゴシック" panose="020B0400000000000000" pitchFamily="50" charset="-128"/>
              </a:rPr>
              <a:t>府は、これまでに、町村ごとの「中長期財政シミュレーション」を作成し、それを踏まえて、今後の</a:t>
            </a:r>
            <a:endParaRPr kumimoji="1" lang="en-US" altLang="ja-JP" sz="1900" dirty="0">
              <a:latin typeface="BIZ UDPゴシック" panose="020B0400000000000000" pitchFamily="50" charset="-128"/>
              <a:ea typeface="BIZ UDPゴシック" panose="020B0400000000000000" pitchFamily="50" charset="-128"/>
            </a:endParaRPr>
          </a:p>
          <a:p>
            <a:r>
              <a:rPr lang="ja-JP" altLang="en-US" sz="1900" dirty="0">
                <a:latin typeface="BIZ UDPゴシック" panose="020B0400000000000000" pitchFamily="50" charset="-128"/>
                <a:ea typeface="BIZ UDPゴシック" panose="020B0400000000000000" pitchFamily="50" charset="-128"/>
              </a:rPr>
              <a:t>　　 </a:t>
            </a:r>
            <a:r>
              <a:rPr kumimoji="1" lang="ja-JP" altLang="en-US" sz="1900" dirty="0">
                <a:latin typeface="BIZ UDPゴシック" panose="020B0400000000000000" pitchFamily="50" charset="-128"/>
                <a:ea typeface="BIZ UDPゴシック" panose="020B0400000000000000" pitchFamily="50" charset="-128"/>
              </a:rPr>
              <a:t>対応方策等について、</a:t>
            </a:r>
            <a:r>
              <a:rPr lang="ja-JP" altLang="en-US" sz="1900" dirty="0">
                <a:latin typeface="BIZ UDPゴシック" panose="020B0400000000000000" pitchFamily="50" charset="-128"/>
                <a:ea typeface="BIZ UDPゴシック" panose="020B0400000000000000" pitchFamily="50" charset="-128"/>
              </a:rPr>
              <a:t>府</a:t>
            </a:r>
            <a:r>
              <a:rPr kumimoji="1" lang="ja-JP" altLang="en-US" sz="1900" dirty="0">
                <a:latin typeface="BIZ UDPゴシック" panose="020B0400000000000000" pitchFamily="50" charset="-128"/>
                <a:ea typeface="BIZ UDPゴシック" panose="020B0400000000000000" pitchFamily="50" charset="-128"/>
              </a:rPr>
              <a:t>と各町村の首長や議会との間で意見交換を実施。</a:t>
            </a:r>
            <a:endParaRPr kumimoji="1" lang="en-US" altLang="ja-JP" sz="1900" dirty="0">
              <a:latin typeface="BIZ UDPゴシック" panose="020B0400000000000000" pitchFamily="50" charset="-128"/>
              <a:ea typeface="BIZ UDPゴシック" panose="020B0400000000000000" pitchFamily="50" charset="-128"/>
            </a:endParaRPr>
          </a:p>
          <a:p>
            <a:r>
              <a:rPr lang="ja-JP" altLang="en-US" sz="1900" dirty="0">
                <a:latin typeface="BIZ UDPゴシック" panose="020B0400000000000000" pitchFamily="50" charset="-128"/>
                <a:ea typeface="BIZ UDPゴシック" panose="020B0400000000000000" pitchFamily="50" charset="-128"/>
              </a:rPr>
              <a:t>　　 島本町においても、令和２年度から毎年</a:t>
            </a:r>
            <a:r>
              <a:rPr kumimoji="1" lang="ja-JP" altLang="en-US" sz="1900" dirty="0">
                <a:latin typeface="BIZ UDPゴシック" panose="020B0400000000000000" pitchFamily="50" charset="-128"/>
                <a:ea typeface="BIZ UDPゴシック" panose="020B0400000000000000" pitchFamily="50" charset="-128"/>
              </a:rPr>
              <a:t>「中長期財政シミュレーション」を作成し、公表してきた</a:t>
            </a:r>
            <a:r>
              <a:rPr lang="ja-JP" altLang="en-US" sz="1900" dirty="0">
                <a:latin typeface="BIZ UDPゴシック" panose="020B0400000000000000" pitchFamily="50" charset="-128"/>
                <a:ea typeface="BIZ UDPゴシック" panose="020B0400000000000000" pitchFamily="50" charset="-128"/>
              </a:rPr>
              <a:t>。</a:t>
            </a:r>
            <a:endParaRPr kumimoji="1" lang="en-US" altLang="ja-JP" sz="1900" dirty="0">
              <a:solidFill>
                <a:schemeClr val="accent4">
                  <a:lumMod val="60000"/>
                  <a:lumOff val="40000"/>
                </a:schemeClr>
              </a:solidFill>
              <a:latin typeface="BIZ UDPゴシック" panose="020B0400000000000000" pitchFamily="50" charset="-128"/>
              <a:ea typeface="BIZ UDPゴシック" panose="020B0400000000000000" pitchFamily="50" charset="-128"/>
            </a:endParaRPr>
          </a:p>
          <a:p>
            <a:endParaRPr lang="en-US" altLang="ja-JP" sz="1900" dirty="0">
              <a:solidFill>
                <a:schemeClr val="accent4">
                  <a:lumMod val="60000"/>
                  <a:lumOff val="40000"/>
                </a:schemeClr>
              </a:solidFill>
              <a:latin typeface="BIZ UDPゴシック" panose="020B0400000000000000" pitchFamily="50" charset="-128"/>
              <a:ea typeface="BIZ UDPゴシック" panose="020B0400000000000000" pitchFamily="50" charset="-128"/>
            </a:endParaRPr>
          </a:p>
          <a:p>
            <a:r>
              <a:rPr kumimoji="1"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また島本町では、今後のまちの将来像と基本方向を示し、社会経済情勢の変化やさまざまな課題に的確に</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対応しながら、住民サービスの維持</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・充実とさらなるまちの発展を図っていくため、</a:t>
            </a:r>
            <a:endParaRPr lang="en-US" altLang="ja-JP" sz="19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令和</a:t>
            </a:r>
            <a:r>
              <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月に「第五次島本町総合計画」を策定し、総合的かつ計画的なまちづくりに取り組んできた。</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rPr>
              <a:t>●　</a:t>
            </a:r>
            <a:r>
              <a:rPr lang="ja-JP"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令和５年度からは、島本町における具体的な行政課題</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に対応するため、島本町</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と府</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が共同で、人口推計を</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ベースに様々な分野の将来課題をデータで見通す「地域の未来予測」を作成し、 これを踏まえた対応方策に</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ついて、検討してきたところであり、その成果をここにとりまとめた。</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今後は各課題への対応方策について、さらに</a:t>
            </a:r>
            <a:r>
              <a:rPr lang="ja-JP" altLang="en-US" sz="1900" kern="100" dirty="0">
                <a:latin typeface="BIZ UDPゴシック" panose="020B0400000000000000" pitchFamily="50" charset="-128"/>
                <a:ea typeface="BIZ UDPゴシック" panose="020B0400000000000000" pitchFamily="50" charset="-128"/>
                <a:cs typeface="Times New Roman" panose="02020603050405020304" pitchFamily="18" charset="0"/>
              </a:rPr>
              <a:t>検討を</a:t>
            </a:r>
            <a:r>
              <a:rPr lang="ja-JP" altLang="en-US"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深め、実施していく。</a:t>
            </a:r>
            <a:endParaRPr lang="en-US" altLang="ja-JP" sz="1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ja-JP" altLang="en-US" sz="1900" dirty="0">
              <a:solidFill>
                <a:schemeClr val="accent4">
                  <a:lumMod val="60000"/>
                  <a:lumOff val="4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079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3387915044"/>
              </p:ext>
            </p:extLst>
          </p:nvPr>
        </p:nvGraphicFramePr>
        <p:xfrm>
          <a:off x="1503890" y="2491965"/>
          <a:ext cx="9184217" cy="3864381"/>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a:xfrm>
            <a:off x="839788" y="457199"/>
            <a:ext cx="10515599" cy="1078573"/>
          </a:xfrm>
        </p:spPr>
        <p:txBody>
          <a:bodyPr anchor="ctr">
            <a:normAutofit fontScale="90000"/>
          </a:bodyPr>
          <a:lstStyle/>
          <a:p>
            <a:pPr algn="ctr">
              <a:lnSpc>
                <a:spcPct val="150000"/>
              </a:lnSpc>
            </a:pP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衛生</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５－</a:t>
            </a:r>
            <a:r>
              <a:rPr lang="en-US" altLang="ja-JP" sz="2900" b="1" dirty="0">
                <a:solidFill>
                  <a:prstClr val="black"/>
                </a:solidFill>
                <a:latin typeface="BIZ UDPゴシック" panose="020B0400000000000000" pitchFamily="50" charset="-128"/>
                <a:ea typeface="BIZ UDPゴシック" panose="020B0400000000000000" pitchFamily="50" charset="-128"/>
              </a:rPr>
              <a:t>1 </a:t>
            </a:r>
            <a:r>
              <a:rPr lang="ja-JP" altLang="en-US" sz="2900" b="1" dirty="0">
                <a:solidFill>
                  <a:prstClr val="black"/>
                </a:solidFill>
                <a:latin typeface="BIZ UDPゴシック" panose="020B0400000000000000" pitchFamily="50" charset="-128"/>
                <a:ea typeface="BIZ UDPゴシック" panose="020B0400000000000000" pitchFamily="50" charset="-128"/>
              </a:rPr>
              <a:t>有収水量</a:t>
            </a:r>
            <a:br>
              <a:rPr lang="ja-JP" altLang="en-US" sz="3200" b="1" dirty="0">
                <a:solidFill>
                  <a:prstClr val="black"/>
                </a:solidFill>
                <a:latin typeface="BIZ UDPゴシック" panose="020B0400000000000000" pitchFamily="50" charset="-128"/>
                <a:ea typeface="BIZ UDPゴシック" panose="020B0400000000000000" pitchFamily="50" charset="-128"/>
              </a:rPr>
            </a:br>
            <a:r>
              <a:rPr lang="ja-JP" altLang="en-US" sz="1300" dirty="0">
                <a:latin typeface="BIZ UDPゴシック" panose="020B0400000000000000" pitchFamily="50" charset="-128"/>
                <a:ea typeface="BIZ UDPゴシック" panose="020B0400000000000000" pitchFamily="50" charset="-128"/>
              </a:rPr>
              <a:t>出典：総務省「国勢調査」（</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年まで）、島本町「第五次総合計画の策定に係る人口推計について」（</a:t>
            </a:r>
            <a:r>
              <a:rPr lang="en-US" altLang="ja-JP" sz="1300" dirty="0">
                <a:latin typeface="BIZ UDPゴシック" panose="020B0400000000000000" pitchFamily="50" charset="-128"/>
                <a:ea typeface="BIZ UDPゴシック" panose="020B0400000000000000" pitchFamily="50" charset="-128"/>
              </a:rPr>
              <a:t>R1.6</a:t>
            </a:r>
            <a:r>
              <a:rPr lang="ja-JP" altLang="en-US" sz="1300" dirty="0">
                <a:latin typeface="BIZ UDPゴシック" panose="020B0400000000000000" pitchFamily="50" charset="-128"/>
                <a:ea typeface="BIZ UDPゴシック" panose="020B0400000000000000" pitchFamily="50" charset="-128"/>
              </a:rPr>
              <a:t>）の推計</a:t>
            </a:r>
            <a:r>
              <a:rPr lang="en-US" altLang="ja-JP" sz="1300" dirty="0">
                <a:latin typeface="BIZ UDPゴシック" panose="020B0400000000000000" pitchFamily="50" charset="-128"/>
                <a:ea typeface="BIZ UDPゴシック" panose="020B0400000000000000" pitchFamily="50" charset="-128"/>
              </a:rPr>
              <a:t>2</a:t>
            </a:r>
            <a:r>
              <a:rPr lang="ja-JP" altLang="en-US" sz="1300" dirty="0">
                <a:latin typeface="BIZ UDPゴシック" panose="020B0400000000000000" pitchFamily="50" charset="-128"/>
                <a:ea typeface="BIZ UDPゴシック" panose="020B0400000000000000" pitchFamily="50" charset="-128"/>
              </a:rPr>
              <a:t> （</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年以降）</a:t>
            </a:r>
            <a:r>
              <a:rPr kumimoji="1" lang="ja-JP" altLang="en-US" sz="13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br>
              <a:rPr kumimoji="1" lang="en-US" altLang="ja-JP" sz="13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br>
            <a:r>
              <a:rPr lang="ja-JP" altLang="en-US" sz="1300" dirty="0">
                <a:solidFill>
                  <a:prstClr val="black"/>
                </a:solidFill>
                <a:latin typeface="BIZ UDPゴシック" panose="020B0400000000000000" pitchFamily="50" charset="-128"/>
                <a:ea typeface="BIZ UDPゴシック" panose="020B0400000000000000" pitchFamily="50" charset="-128"/>
              </a:rPr>
              <a:t>環境省「大阪府の水道の現況」を基に作成</a:t>
            </a:r>
            <a:br>
              <a:rPr lang="en-US" altLang="ja-JP" sz="1300" b="1" dirty="0">
                <a:solidFill>
                  <a:prstClr val="black"/>
                </a:solidFill>
                <a:latin typeface="BIZ UDPゴシック" panose="020B0400000000000000" pitchFamily="50" charset="-128"/>
                <a:ea typeface="BIZ UDPゴシック" panose="020B0400000000000000" pitchFamily="50" charset="-128"/>
              </a:rPr>
            </a:br>
            <a:endParaRPr kumimoji="1" lang="ja-JP" altLang="en-US" sz="1300" dirty="0">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370645431"/>
              </p:ext>
            </p:extLst>
          </p:nvPr>
        </p:nvGraphicFramePr>
        <p:xfrm>
          <a:off x="838199" y="1485602"/>
          <a:ext cx="10515600" cy="464024"/>
        </p:xfrm>
        <a:graphic>
          <a:graphicData uri="http://schemas.openxmlformats.org/drawingml/2006/table">
            <a:tbl>
              <a:tblPr firstRow="1" bandRow="1">
                <a:tableStyleId>{D7AC3CCA-C797-4891-BE02-D94E43425B78}</a:tableStyleId>
              </a:tblPr>
              <a:tblGrid>
                <a:gridCol w="2353356">
                  <a:extLst>
                    <a:ext uri="{9D8B030D-6E8A-4147-A177-3AD203B41FA5}">
                      <a16:colId xmlns:a16="http://schemas.microsoft.com/office/drawing/2014/main" val="3462440431"/>
                    </a:ext>
                  </a:extLst>
                </a:gridCol>
                <a:gridCol w="8162244">
                  <a:extLst>
                    <a:ext uri="{9D8B030D-6E8A-4147-A177-3AD203B41FA5}">
                      <a16:colId xmlns:a16="http://schemas.microsoft.com/office/drawing/2014/main" val="1024971362"/>
                    </a:ext>
                  </a:extLst>
                </a:gridCol>
              </a:tblGrid>
              <a:tr h="464024">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推計結果の概要</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lang="en-US" altLang="ja-JP" sz="1600" b="1" i="0" u="none" strike="noStrike" baseline="0" dirty="0">
                          <a:solidFill>
                            <a:schemeClr val="tx1"/>
                          </a:solidFill>
                          <a:latin typeface="BIZ UDPゴシック" panose="020B0400000000000000" pitchFamily="50" charset="-128"/>
                          <a:ea typeface="BIZ UDPゴシック" panose="020B0400000000000000" pitchFamily="50" charset="-128"/>
                        </a:rPr>
                        <a:t>2025</a:t>
                      </a:r>
                      <a:r>
                        <a:rPr lang="ja-JP" altLang="en-US" sz="1600" b="1" i="0" u="none" strike="noStrike" baseline="0" dirty="0">
                          <a:solidFill>
                            <a:schemeClr val="tx1"/>
                          </a:solidFill>
                          <a:latin typeface="BIZ UDPゴシック" panose="020B0400000000000000" pitchFamily="50" charset="-128"/>
                          <a:ea typeface="BIZ UDPゴシック" panose="020B0400000000000000" pitchFamily="50" charset="-128"/>
                        </a:rPr>
                        <a:t>年以降、人口減少に伴い有収水量は減少する見込み。</a:t>
                      </a:r>
                      <a:endParaRPr lang="ja-JP" altLang="en-US" sz="1600" b="1" i="0" u="none" strike="noStrike" baseline="0" dirty="0">
                        <a:solidFill>
                          <a:srgbClr val="00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62008710"/>
                  </a:ext>
                </a:extLst>
              </a:tr>
            </a:tbl>
          </a:graphicData>
        </a:graphic>
      </p:graphicFrame>
      <p:sp>
        <p:nvSpPr>
          <p:cNvPr id="3" name="スライド番号プレースホルダー 2">
            <a:extLst>
              <a:ext uri="{FF2B5EF4-FFF2-40B4-BE49-F238E27FC236}">
                <a16:creationId xmlns:a16="http://schemas.microsoft.com/office/drawing/2014/main" id="{FFD60F1D-3CD1-43E8-AD2B-8BAB575D597C}"/>
              </a:ext>
            </a:extLst>
          </p:cNvPr>
          <p:cNvSpPr>
            <a:spLocks noGrp="1"/>
          </p:cNvSpPr>
          <p:nvPr>
            <p:ph type="sldNum" sz="quarter" idx="12"/>
          </p:nvPr>
        </p:nvSpPr>
        <p:spPr/>
        <p:txBody>
          <a:bodyPr/>
          <a:lstStyle/>
          <a:p>
            <a:fld id="{E0D7D6FF-D22E-4D28-8EB2-E6EE71FBA953}" type="slidenum">
              <a:rPr kumimoji="1" lang="ja-JP" altLang="en-US" smtClean="0"/>
              <a:t>20</a:t>
            </a:fld>
            <a:endParaRPr kumimoji="1" lang="ja-JP" altLang="en-US"/>
          </a:p>
        </p:txBody>
      </p:sp>
    </p:spTree>
    <p:extLst>
      <p:ext uri="{BB962C8B-B14F-4D97-AF65-F5344CB8AC3E}">
        <p14:creationId xmlns:p14="http://schemas.microsoft.com/office/powerpoint/2010/main" val="2100236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1" y="457199"/>
            <a:ext cx="10515599" cy="1078573"/>
          </a:xfrm>
        </p:spPr>
        <p:txBody>
          <a:bodyPr anchor="ctr">
            <a:normAutofit fontScale="90000"/>
          </a:bodyPr>
          <a:lstStyle/>
          <a:p>
            <a:pPr algn="ctr">
              <a:lnSpc>
                <a:spcPct val="150000"/>
              </a:lnSpc>
            </a:pP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衛生</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５－</a:t>
            </a:r>
            <a:r>
              <a:rPr lang="en-US" altLang="ja-JP" sz="2900" b="1" dirty="0">
                <a:solidFill>
                  <a:prstClr val="black"/>
                </a:solidFill>
                <a:latin typeface="BIZ UDPゴシック" panose="020B0400000000000000" pitchFamily="50" charset="-128"/>
                <a:ea typeface="BIZ UDPゴシック" panose="020B0400000000000000" pitchFamily="50" charset="-128"/>
              </a:rPr>
              <a:t>2 </a:t>
            </a:r>
            <a:r>
              <a:rPr lang="ja-JP" altLang="en-US" sz="2900" b="1" dirty="0">
                <a:solidFill>
                  <a:prstClr val="black"/>
                </a:solidFill>
                <a:latin typeface="BIZ UDPゴシック" panose="020B0400000000000000" pitchFamily="50" charset="-128"/>
                <a:ea typeface="BIZ UDPゴシック" panose="020B0400000000000000" pitchFamily="50" charset="-128"/>
              </a:rPr>
              <a:t>ごみ発生量</a:t>
            </a:r>
            <a:br>
              <a:rPr lang="ja-JP" altLang="en-US" sz="3200" b="1" dirty="0">
                <a:solidFill>
                  <a:prstClr val="black"/>
                </a:solidFill>
                <a:latin typeface="BIZ UDPゴシック" panose="020B0400000000000000" pitchFamily="50" charset="-128"/>
                <a:ea typeface="BIZ UDPゴシック" panose="020B0400000000000000" pitchFamily="50" charset="-128"/>
              </a:rPr>
            </a:br>
            <a:r>
              <a:rPr lang="ja-JP" altLang="en-US" sz="1300" dirty="0">
                <a:latin typeface="BIZ UDPゴシック" panose="020B0400000000000000" pitchFamily="50" charset="-128"/>
                <a:ea typeface="BIZ UDPゴシック" panose="020B0400000000000000" pitchFamily="50" charset="-128"/>
              </a:rPr>
              <a:t>出典：総務省「国勢調査」（</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年まで）、島本町「第五次総合計画の策定に係る人口推計について」（</a:t>
            </a:r>
            <a:r>
              <a:rPr lang="en-US" altLang="ja-JP" sz="1300" dirty="0">
                <a:latin typeface="BIZ UDPゴシック" panose="020B0400000000000000" pitchFamily="50" charset="-128"/>
                <a:ea typeface="BIZ UDPゴシック" panose="020B0400000000000000" pitchFamily="50" charset="-128"/>
              </a:rPr>
              <a:t>R1.6</a:t>
            </a:r>
            <a:r>
              <a:rPr lang="ja-JP" altLang="en-US" sz="1300" dirty="0">
                <a:latin typeface="BIZ UDPゴシック" panose="020B0400000000000000" pitchFamily="50" charset="-128"/>
                <a:ea typeface="BIZ UDPゴシック" panose="020B0400000000000000" pitchFamily="50" charset="-128"/>
              </a:rPr>
              <a:t>）の推計</a:t>
            </a:r>
            <a:r>
              <a:rPr lang="en-US" altLang="ja-JP" sz="1300" dirty="0">
                <a:latin typeface="BIZ UDPゴシック" panose="020B0400000000000000" pitchFamily="50" charset="-128"/>
                <a:ea typeface="BIZ UDPゴシック" panose="020B0400000000000000" pitchFamily="50" charset="-128"/>
              </a:rPr>
              <a:t>2</a:t>
            </a:r>
            <a:r>
              <a:rPr lang="ja-JP" altLang="en-US" sz="1300" dirty="0">
                <a:latin typeface="BIZ UDPゴシック" panose="020B0400000000000000" pitchFamily="50" charset="-128"/>
                <a:ea typeface="BIZ UDPゴシック" panose="020B0400000000000000" pitchFamily="50" charset="-128"/>
              </a:rPr>
              <a:t> （</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年以降）、</a:t>
            </a:r>
            <a:br>
              <a:rPr lang="en-US" altLang="ja-JP" sz="1300" dirty="0">
                <a:latin typeface="BIZ UDPゴシック" panose="020B0400000000000000" pitchFamily="50" charset="-128"/>
                <a:ea typeface="BIZ UDPゴシック" panose="020B0400000000000000" pitchFamily="50" charset="-128"/>
              </a:rPr>
            </a:br>
            <a:r>
              <a:rPr lang="ja-JP" altLang="en-US" sz="1300" dirty="0">
                <a:solidFill>
                  <a:prstClr val="black"/>
                </a:solidFill>
                <a:latin typeface="BIZ UDPゴシック" panose="020B0400000000000000" pitchFamily="50" charset="-128"/>
                <a:ea typeface="BIZ UDPゴシック" panose="020B0400000000000000" pitchFamily="50" charset="-128"/>
              </a:rPr>
              <a:t>環境省「ごみ処理の概要」を基に作成　（２０２５年以降の内訳は、</a:t>
            </a:r>
            <a:r>
              <a:rPr lang="en-US" altLang="ja-JP" sz="1300" dirty="0">
                <a:solidFill>
                  <a:prstClr val="black"/>
                </a:solidFill>
                <a:latin typeface="BIZ UDPゴシック" panose="020B0400000000000000" pitchFamily="50" charset="-128"/>
                <a:ea typeface="BIZ UDPゴシック" panose="020B0400000000000000" pitchFamily="50" charset="-128"/>
              </a:rPr>
              <a:t>2015</a:t>
            </a:r>
            <a:r>
              <a:rPr lang="ja-JP" altLang="en-US" sz="1300" dirty="0">
                <a:solidFill>
                  <a:prstClr val="black"/>
                </a:solidFill>
                <a:latin typeface="BIZ UDPゴシック" panose="020B0400000000000000" pitchFamily="50" charset="-128"/>
                <a:ea typeface="BIZ UDPゴシック" panose="020B0400000000000000" pitchFamily="50" charset="-128"/>
              </a:rPr>
              <a:t>年・</a:t>
            </a:r>
            <a:r>
              <a:rPr lang="en-US" altLang="ja-JP" sz="1300" dirty="0">
                <a:solidFill>
                  <a:prstClr val="black"/>
                </a:solidFill>
                <a:latin typeface="BIZ UDPゴシック" panose="020B0400000000000000" pitchFamily="50" charset="-128"/>
                <a:ea typeface="BIZ UDPゴシック" panose="020B0400000000000000" pitchFamily="50" charset="-128"/>
              </a:rPr>
              <a:t>2020</a:t>
            </a:r>
            <a:r>
              <a:rPr lang="ja-JP" altLang="en-US" sz="1300" dirty="0">
                <a:solidFill>
                  <a:prstClr val="black"/>
                </a:solidFill>
                <a:latin typeface="BIZ UDPゴシック" panose="020B0400000000000000" pitchFamily="50" charset="-128"/>
                <a:ea typeface="BIZ UDPゴシック" panose="020B0400000000000000" pitchFamily="50" charset="-128"/>
              </a:rPr>
              <a:t>年実績を基に推計）</a:t>
            </a:r>
            <a:br>
              <a:rPr lang="en-US" altLang="ja-JP" sz="1300" dirty="0">
                <a:solidFill>
                  <a:prstClr val="black"/>
                </a:solidFill>
                <a:latin typeface="BIZ UDPゴシック" panose="020B0400000000000000" pitchFamily="50" charset="-128"/>
                <a:ea typeface="BIZ UDPゴシック" panose="020B0400000000000000" pitchFamily="50" charset="-128"/>
              </a:rPr>
            </a:br>
            <a:endParaRPr kumimoji="1" lang="ja-JP" altLang="en-US" sz="1300" dirty="0">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166225022"/>
              </p:ext>
            </p:extLst>
          </p:nvPr>
        </p:nvGraphicFramePr>
        <p:xfrm>
          <a:off x="838200" y="1549845"/>
          <a:ext cx="10515600" cy="464024"/>
        </p:xfrm>
        <a:graphic>
          <a:graphicData uri="http://schemas.openxmlformats.org/drawingml/2006/table">
            <a:tbl>
              <a:tblPr firstRow="1" bandRow="1">
                <a:tableStyleId>{D7AC3CCA-C797-4891-BE02-D94E43425B78}</a:tableStyleId>
              </a:tblPr>
              <a:tblGrid>
                <a:gridCol w="2084110">
                  <a:extLst>
                    <a:ext uri="{9D8B030D-6E8A-4147-A177-3AD203B41FA5}">
                      <a16:colId xmlns:a16="http://schemas.microsoft.com/office/drawing/2014/main" val="3462440431"/>
                    </a:ext>
                  </a:extLst>
                </a:gridCol>
                <a:gridCol w="8431490">
                  <a:extLst>
                    <a:ext uri="{9D8B030D-6E8A-4147-A177-3AD203B41FA5}">
                      <a16:colId xmlns:a16="http://schemas.microsoft.com/office/drawing/2014/main" val="1024971362"/>
                    </a:ext>
                  </a:extLst>
                </a:gridCol>
              </a:tblGrid>
              <a:tr h="464024">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推計結果の概要</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lang="ja-JP" altLang="en-US" sz="1600" b="1" i="0" u="none" strike="noStrike" baseline="0" dirty="0">
                          <a:solidFill>
                            <a:schemeClr val="tx1"/>
                          </a:solidFill>
                          <a:latin typeface="BIZ UDPゴシック" panose="020B0400000000000000" pitchFamily="50" charset="-128"/>
                          <a:ea typeface="BIZ UDPゴシック" panose="020B0400000000000000" pitchFamily="50" charset="-128"/>
                        </a:rPr>
                        <a:t>ごみ発生量は人口増に伴い</a:t>
                      </a:r>
                      <a:r>
                        <a:rPr lang="en-US" altLang="ja-JP" sz="1600" b="1" i="0" u="none" strike="noStrike" baseline="0" dirty="0">
                          <a:solidFill>
                            <a:schemeClr val="tx1"/>
                          </a:solidFill>
                          <a:latin typeface="BIZ UDPゴシック" panose="020B0400000000000000" pitchFamily="50" charset="-128"/>
                          <a:ea typeface="BIZ UDPゴシック" panose="020B0400000000000000" pitchFamily="50" charset="-128"/>
                        </a:rPr>
                        <a:t>2025</a:t>
                      </a:r>
                      <a:r>
                        <a:rPr lang="ja-JP" altLang="en-US" sz="1600" b="1" i="0" u="none" strike="noStrike" baseline="0" dirty="0">
                          <a:solidFill>
                            <a:schemeClr val="tx1"/>
                          </a:solidFill>
                          <a:latin typeface="BIZ UDPゴシック" panose="020B0400000000000000" pitchFamily="50" charset="-128"/>
                          <a:ea typeface="BIZ UDPゴシック" panose="020B0400000000000000" pitchFamily="50" charset="-128"/>
                        </a:rPr>
                        <a:t>年まで増加し、以降は人口減のため微減となる見込み。</a:t>
                      </a:r>
                      <a:endParaRPr lang="ja-JP" altLang="en-US" sz="1600" b="1" i="0" u="none" strike="noStrike" baseline="0" dirty="0">
                        <a:solidFill>
                          <a:srgbClr val="00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62008710"/>
                  </a:ext>
                </a:extLst>
              </a:tr>
            </a:tbl>
          </a:graphicData>
        </a:graphic>
      </p:graphicFrame>
      <p:sp>
        <p:nvSpPr>
          <p:cNvPr id="3" name="スライド番号プレースホルダー 2">
            <a:extLst>
              <a:ext uri="{FF2B5EF4-FFF2-40B4-BE49-F238E27FC236}">
                <a16:creationId xmlns:a16="http://schemas.microsoft.com/office/drawing/2014/main" id="{91BAD103-7400-47C1-A266-91B86DB8E808}"/>
              </a:ext>
            </a:extLst>
          </p:cNvPr>
          <p:cNvSpPr>
            <a:spLocks noGrp="1"/>
          </p:cNvSpPr>
          <p:nvPr>
            <p:ph type="sldNum" sz="quarter" idx="12"/>
          </p:nvPr>
        </p:nvSpPr>
        <p:spPr/>
        <p:txBody>
          <a:bodyPr/>
          <a:lstStyle/>
          <a:p>
            <a:fld id="{E0D7D6FF-D22E-4D28-8EB2-E6EE71FBA953}" type="slidenum">
              <a:rPr kumimoji="1" lang="ja-JP" altLang="en-US" smtClean="0"/>
              <a:t>21</a:t>
            </a:fld>
            <a:endParaRPr kumimoji="1" lang="ja-JP" altLang="en-US"/>
          </a:p>
        </p:txBody>
      </p:sp>
      <p:graphicFrame>
        <p:nvGraphicFramePr>
          <p:cNvPr id="6" name="グラフ 5">
            <a:extLst>
              <a:ext uri="{FF2B5EF4-FFF2-40B4-BE49-F238E27FC236}">
                <a16:creationId xmlns:a16="http://schemas.microsoft.com/office/drawing/2014/main" id="{6EB1F7F7-832D-4D21-AEE8-4B0F8F14AD4D}"/>
              </a:ext>
            </a:extLst>
          </p:cNvPr>
          <p:cNvGraphicFramePr>
            <a:graphicFrameLocks/>
          </p:cNvGraphicFramePr>
          <p:nvPr>
            <p:extLst>
              <p:ext uri="{D42A27DB-BD31-4B8C-83A1-F6EECF244321}">
                <p14:modId xmlns:p14="http://schemas.microsoft.com/office/powerpoint/2010/main" val="4231615351"/>
              </p:ext>
            </p:extLst>
          </p:nvPr>
        </p:nvGraphicFramePr>
        <p:xfrm>
          <a:off x="1524000" y="2434626"/>
          <a:ext cx="9144000" cy="39217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7711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Freeform: Shape 4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 name="Freeform: Shape 5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字幕 6">
            <a:extLst>
              <a:ext uri="{FF2B5EF4-FFF2-40B4-BE49-F238E27FC236}">
                <a16:creationId xmlns:a16="http://schemas.microsoft.com/office/drawing/2014/main" id="{DDDADE00-B065-C911-B068-F053DB1CD29E}"/>
              </a:ext>
            </a:extLst>
          </p:cNvPr>
          <p:cNvSpPr>
            <a:spLocks noGrp="1"/>
          </p:cNvSpPr>
          <p:nvPr>
            <p:ph type="subTitle" idx="1"/>
          </p:nvPr>
        </p:nvSpPr>
        <p:spPr>
          <a:xfrm>
            <a:off x="1966912" y="5645150"/>
            <a:ext cx="8258176" cy="631825"/>
          </a:xfrm>
        </p:spPr>
        <p:txBody>
          <a:bodyPr anchor="ctr">
            <a:normAutofit/>
          </a:bodyPr>
          <a:lstStyle/>
          <a:p>
            <a:r>
              <a:rPr lang="ja-JP" altLang="en-US" sz="2800" dirty="0">
                <a:latin typeface="BIZ UDPゴシック" panose="020B0400000000000000" pitchFamily="50" charset="-128"/>
                <a:ea typeface="BIZ UDPゴシック" panose="020B0400000000000000" pitchFamily="50" charset="-128"/>
              </a:rPr>
              <a:t>体育館の移転整備・学校プールの集約について</a:t>
            </a:r>
          </a:p>
        </p:txBody>
      </p:sp>
      <p:sp>
        <p:nvSpPr>
          <p:cNvPr id="53" name="Rectangle 5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1449572" y="1261974"/>
            <a:ext cx="9144000" cy="35370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100" dirty="0">
                <a:latin typeface="BIZ UDPゴシック" panose="020B0400000000000000" pitchFamily="50" charset="-128"/>
                <a:ea typeface="BIZ UDPゴシック" panose="020B0400000000000000" pitchFamily="50" charset="-128"/>
              </a:rPr>
              <a:t>公共施設のマネジメント</a:t>
            </a:r>
            <a:br>
              <a:rPr lang="en-US" altLang="ja-JP" sz="6100" dirty="0">
                <a:latin typeface="BIZ UDPゴシック" panose="020B0400000000000000" pitchFamily="50" charset="-128"/>
                <a:ea typeface="BIZ UDPゴシック" panose="020B0400000000000000" pitchFamily="50" charset="-128"/>
              </a:rPr>
            </a:br>
            <a:endParaRPr lang="en-US" altLang="ja-JP" sz="6100" dirty="0">
              <a:latin typeface="BIZ UDPゴシック" panose="020B0400000000000000" pitchFamily="50" charset="-128"/>
              <a:ea typeface="BIZ UDPゴシック" panose="020B0400000000000000" pitchFamily="50" charset="-128"/>
            </a:endParaRPr>
          </a:p>
          <a:p>
            <a:r>
              <a:rPr lang="ja-JP" altLang="en-US" sz="7100" dirty="0">
                <a:latin typeface="BIZ UDPゴシック" panose="020B0400000000000000" pitchFamily="50" charset="-128"/>
                <a:ea typeface="BIZ UDPゴシック" panose="020B0400000000000000" pitchFamily="50" charset="-128"/>
              </a:rPr>
              <a:t>～課題認識～</a:t>
            </a:r>
          </a:p>
        </p:txBody>
      </p:sp>
      <p:sp>
        <p:nvSpPr>
          <p:cNvPr id="11" name="テキスト ボックス 10">
            <a:extLst>
              <a:ext uri="{FF2B5EF4-FFF2-40B4-BE49-F238E27FC236}">
                <a16:creationId xmlns:a16="http://schemas.microsoft.com/office/drawing/2014/main" id="{B8F887CB-A915-49F3-908F-459F21FA6B21}"/>
              </a:ext>
            </a:extLst>
          </p:cNvPr>
          <p:cNvSpPr txBox="1"/>
          <p:nvPr/>
        </p:nvSpPr>
        <p:spPr>
          <a:xfrm>
            <a:off x="124933" y="192559"/>
            <a:ext cx="6097772" cy="1077218"/>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個別課題の深堀①</a:t>
            </a:r>
            <a:endParaRPr lang="en-US" altLang="ja-JP" sz="3200" u="sng"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0ACDA8D2-8906-4C68-B1EF-A26A784CEE25}"/>
              </a:ext>
            </a:extLst>
          </p:cNvPr>
          <p:cNvSpPr>
            <a:spLocks noGrp="1"/>
          </p:cNvSpPr>
          <p:nvPr>
            <p:ph type="sldNum" sz="quarter" idx="12"/>
          </p:nvPr>
        </p:nvSpPr>
        <p:spPr/>
        <p:txBody>
          <a:bodyPr/>
          <a:lstStyle/>
          <a:p>
            <a:fld id="{D0F38154-BD12-4D95-AB32-AF2ED034A024}" type="slidenum">
              <a:rPr kumimoji="1" lang="ja-JP" altLang="en-US" smtClean="0"/>
              <a:t>22</a:t>
            </a:fld>
            <a:endParaRPr kumimoji="1" lang="ja-JP" altLang="en-US" dirty="0"/>
          </a:p>
        </p:txBody>
      </p:sp>
    </p:spTree>
    <p:extLst>
      <p:ext uri="{BB962C8B-B14F-4D97-AF65-F5344CB8AC3E}">
        <p14:creationId xmlns:p14="http://schemas.microsoft.com/office/powerpoint/2010/main" val="2014730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515600" cy="1325563"/>
          </a:xfrm>
        </p:spPr>
        <p:txBody>
          <a:bodyPr>
            <a:normAutofit/>
          </a:bodyPr>
          <a:lstStyle/>
          <a:p>
            <a:pPr algn="ctr"/>
            <a:r>
              <a:rPr kumimoji="1" lang="ja-JP" altLang="en-US" sz="4000" dirty="0">
                <a:latin typeface="BIZ UDPゴシック" panose="020B0400000000000000" pitchFamily="50" charset="-128"/>
                <a:ea typeface="BIZ UDPゴシック" panose="020B0400000000000000" pitchFamily="50" charset="-128"/>
              </a:rPr>
              <a:t>体育館の劣化状況・利用者状況等について</a:t>
            </a:r>
            <a:br>
              <a:rPr kumimoji="1" lang="en-US" altLang="ja-JP" sz="4000" dirty="0">
                <a:latin typeface="BIZ UDPゴシック" panose="020B0400000000000000" pitchFamily="50" charset="-128"/>
                <a:ea typeface="BIZ UDPゴシック" panose="020B0400000000000000" pitchFamily="50" charset="-128"/>
              </a:rPr>
            </a:br>
            <a:br>
              <a:rPr kumimoji="1" lang="en-US" altLang="ja-JP" sz="1100" dirty="0">
                <a:latin typeface="BIZ UDPゴシック" panose="020B0400000000000000" pitchFamily="50" charset="-128"/>
                <a:ea typeface="BIZ UDPゴシック" panose="020B0400000000000000" pitchFamily="50" charset="-128"/>
              </a:rPr>
            </a:b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出典：島本町公共施設総合管理計画を基に作成</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スライド番号プレースホルダー 3">
            <a:extLst>
              <a:ext uri="{FF2B5EF4-FFF2-40B4-BE49-F238E27FC236}">
                <a16:creationId xmlns:a16="http://schemas.microsoft.com/office/drawing/2014/main" id="{91F310D9-F0CE-F6C7-7486-63AD5B01EB27}"/>
              </a:ext>
            </a:extLst>
          </p:cNvPr>
          <p:cNvSpPr>
            <a:spLocks noGrp="1"/>
          </p:cNvSpPr>
          <p:nvPr>
            <p:ph type="sldNum" sz="quarter" idx="12"/>
          </p:nvPr>
        </p:nvSpPr>
        <p:spPr>
          <a:xfrm>
            <a:off x="8610600" y="6356350"/>
            <a:ext cx="2743200" cy="365125"/>
          </a:xfrm>
        </p:spPr>
        <p:txBody>
          <a:bodyPr>
            <a:normAutofit/>
          </a:bodyPr>
          <a:lstStyle/>
          <a:p>
            <a:pPr>
              <a:spcAft>
                <a:spcPts val="600"/>
              </a:spcAft>
            </a:pPr>
            <a:fld id="{D0F38154-BD12-4D95-AB32-AF2ED034A024}" type="slidenum">
              <a:rPr kumimoji="1" lang="ja-JP" altLang="en-US" smtClean="0"/>
              <a:pPr>
                <a:spcAft>
                  <a:spcPts val="600"/>
                </a:spcAft>
              </a:pPr>
              <a:t>23</a:t>
            </a:fld>
            <a:endParaRPr kumimoji="1" lang="ja-JP" altLang="en-US"/>
          </a:p>
        </p:txBody>
      </p:sp>
      <p:sp>
        <p:nvSpPr>
          <p:cNvPr id="23" name="テキスト ボックス 22">
            <a:extLst>
              <a:ext uri="{FF2B5EF4-FFF2-40B4-BE49-F238E27FC236}">
                <a16:creationId xmlns:a16="http://schemas.microsoft.com/office/drawing/2014/main" id="{366154BB-E0F6-441D-993D-CADED439EDE7}"/>
              </a:ext>
            </a:extLst>
          </p:cNvPr>
          <p:cNvSpPr txBox="1"/>
          <p:nvPr/>
        </p:nvSpPr>
        <p:spPr>
          <a:xfrm>
            <a:off x="304795" y="1787494"/>
            <a:ext cx="9445261" cy="2015936"/>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◆保有量と老朽化、耐震化などの状況</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r>
              <a:rPr lang="ja-JP" altLang="en-US" sz="1700" dirty="0">
                <a:latin typeface="BIZ UDPゴシック" panose="020B0400000000000000" pitchFamily="50" charset="-128"/>
                <a:ea typeface="BIZ UDPゴシック" panose="020B0400000000000000" pitchFamily="50" charset="-128"/>
              </a:rPr>
              <a:t>・建設から</a:t>
            </a:r>
            <a:r>
              <a:rPr lang="en-US" altLang="ja-JP" sz="1700" dirty="0">
                <a:latin typeface="BIZ UDPゴシック" panose="020B0400000000000000" pitchFamily="50" charset="-128"/>
                <a:ea typeface="BIZ UDPゴシック" panose="020B0400000000000000" pitchFamily="50" charset="-128"/>
              </a:rPr>
              <a:t>40</a:t>
            </a:r>
            <a:r>
              <a:rPr lang="ja-JP" altLang="en-US" sz="1700" dirty="0">
                <a:latin typeface="BIZ UDPゴシック" panose="020B0400000000000000" pitchFamily="50" charset="-128"/>
                <a:ea typeface="BIZ UDPゴシック" panose="020B0400000000000000" pitchFamily="50" charset="-128"/>
              </a:rPr>
              <a:t>年以上経過しており、施設・設備の老朽化が進行</a:t>
            </a:r>
            <a:endParaRPr lang="en-US" altLang="ja-JP" sz="17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・平成</a:t>
            </a:r>
            <a:r>
              <a:rPr lang="en-US" altLang="ja-JP" sz="1700" dirty="0">
                <a:latin typeface="BIZ UDPゴシック" panose="020B0400000000000000" pitchFamily="50" charset="-128"/>
                <a:ea typeface="BIZ UDPゴシック" panose="020B0400000000000000" pitchFamily="50" charset="-128"/>
              </a:rPr>
              <a:t>28</a:t>
            </a:r>
            <a:r>
              <a:rPr lang="ja-JP" altLang="en-US" sz="1700" dirty="0">
                <a:latin typeface="BIZ UDPゴシック" panose="020B0400000000000000" pitchFamily="50" charset="-128"/>
                <a:ea typeface="BIZ UDPゴシック" panose="020B0400000000000000" pitchFamily="50" charset="-128"/>
              </a:rPr>
              <a:t>年度に実施した耐震診断の結果、第１体育室の建物が耐震性能を満たしていない</a:t>
            </a:r>
            <a:endParaRPr kumimoji="1" lang="ja-JP" altLang="en-US" sz="1700" dirty="0">
              <a:latin typeface="BIZ UDPゴシック" panose="020B0400000000000000" pitchFamily="50" charset="-128"/>
              <a:ea typeface="BIZ UDPゴシック" panose="020B0400000000000000" pitchFamily="50" charset="-128"/>
            </a:endParaRPr>
          </a:p>
        </p:txBody>
      </p:sp>
      <p:graphicFrame>
        <p:nvGraphicFramePr>
          <p:cNvPr id="22" name="コンテンツ プレースホルダー 21">
            <a:extLst>
              <a:ext uri="{FF2B5EF4-FFF2-40B4-BE49-F238E27FC236}">
                <a16:creationId xmlns:a16="http://schemas.microsoft.com/office/drawing/2014/main" id="{A75D4A35-2089-40CD-A67B-EA14E9B29F0A}"/>
              </a:ext>
            </a:extLst>
          </p:cNvPr>
          <p:cNvGraphicFramePr>
            <a:graphicFrameLocks noGrp="1"/>
          </p:cNvGraphicFramePr>
          <p:nvPr>
            <p:ph idx="1"/>
            <p:extLst>
              <p:ext uri="{D42A27DB-BD31-4B8C-83A1-F6EECF244321}">
                <p14:modId xmlns:p14="http://schemas.microsoft.com/office/powerpoint/2010/main" val="587504240"/>
              </p:ext>
            </p:extLst>
          </p:nvPr>
        </p:nvGraphicFramePr>
        <p:xfrm>
          <a:off x="669036" y="2249210"/>
          <a:ext cx="6362701" cy="809625"/>
        </p:xfrm>
        <a:graphic>
          <a:graphicData uri="http://schemas.openxmlformats.org/drawingml/2006/table">
            <a:tbl>
              <a:tblPr/>
              <a:tblGrid>
                <a:gridCol w="887174">
                  <a:extLst>
                    <a:ext uri="{9D8B030D-6E8A-4147-A177-3AD203B41FA5}">
                      <a16:colId xmlns:a16="http://schemas.microsoft.com/office/drawing/2014/main" val="2626222464"/>
                    </a:ext>
                  </a:extLst>
                </a:gridCol>
                <a:gridCol w="887174">
                  <a:extLst>
                    <a:ext uri="{9D8B030D-6E8A-4147-A177-3AD203B41FA5}">
                      <a16:colId xmlns:a16="http://schemas.microsoft.com/office/drawing/2014/main" val="1204037895"/>
                    </a:ext>
                  </a:extLst>
                </a:gridCol>
                <a:gridCol w="734691">
                  <a:extLst>
                    <a:ext uri="{9D8B030D-6E8A-4147-A177-3AD203B41FA5}">
                      <a16:colId xmlns:a16="http://schemas.microsoft.com/office/drawing/2014/main" val="2299268407"/>
                    </a:ext>
                  </a:extLst>
                </a:gridCol>
                <a:gridCol w="734691">
                  <a:extLst>
                    <a:ext uri="{9D8B030D-6E8A-4147-A177-3AD203B41FA5}">
                      <a16:colId xmlns:a16="http://schemas.microsoft.com/office/drawing/2014/main" val="1169454883"/>
                    </a:ext>
                  </a:extLst>
                </a:gridCol>
                <a:gridCol w="1039657">
                  <a:extLst>
                    <a:ext uri="{9D8B030D-6E8A-4147-A177-3AD203B41FA5}">
                      <a16:colId xmlns:a16="http://schemas.microsoft.com/office/drawing/2014/main" val="69570089"/>
                    </a:ext>
                  </a:extLst>
                </a:gridCol>
                <a:gridCol w="2079314">
                  <a:extLst>
                    <a:ext uri="{9D8B030D-6E8A-4147-A177-3AD203B41FA5}">
                      <a16:colId xmlns:a16="http://schemas.microsoft.com/office/drawing/2014/main" val="3965561504"/>
                    </a:ext>
                  </a:extLst>
                </a:gridCol>
              </a:tblGrid>
              <a:tr h="408821">
                <a:tc>
                  <a:txBody>
                    <a:bodyPr/>
                    <a:lstStyle/>
                    <a:p>
                      <a:pPr algn="ctr" fontAlgn="ctr"/>
                      <a:r>
                        <a:rPr lang="zh-TW" altLang="en-US" sz="1100" b="0" i="0" u="none" strike="noStrike">
                          <a:solidFill>
                            <a:srgbClr val="000000"/>
                          </a:solidFill>
                          <a:effectLst/>
                          <a:latin typeface="BIZ UDPゴシック" panose="020B0400000000000000" pitchFamily="50" charset="-128"/>
                          <a:ea typeface="BIZ UDPゴシック" panose="020B0400000000000000" pitchFamily="50" charset="-128"/>
                        </a:rPr>
                        <a:t>延床面積</a:t>
                      </a:r>
                      <a:br>
                        <a:rPr lang="zh-TW" altLang="en-US" sz="1100" b="0" i="0" u="none" strike="noStrike">
                          <a:solidFill>
                            <a:srgbClr val="000000"/>
                          </a:solidFill>
                          <a:effectLst/>
                          <a:latin typeface="BIZ UDPゴシック" panose="020B0400000000000000" pitchFamily="50" charset="-128"/>
                          <a:ea typeface="BIZ UDPゴシック" panose="020B0400000000000000" pitchFamily="50" charset="-128"/>
                        </a:rPr>
                      </a:br>
                      <a:r>
                        <a:rPr lang="zh-TW" altLang="en-US" sz="11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zh-TW" altLang="en-US" sz="1100" b="0" i="0" u="none" strike="noStrike">
                          <a:solidFill>
                            <a:srgbClr val="000000"/>
                          </a:solidFill>
                          <a:effectLst/>
                          <a:latin typeface="BIZ UDPゴシック" panose="020B0400000000000000" pitchFamily="50" charset="-128"/>
                          <a:ea typeface="BIZ UDPゴシック" panose="020B0400000000000000" pitchFamily="50" charset="-128"/>
                        </a:rPr>
                        <a:t>敷地面積</a:t>
                      </a:r>
                      <a:br>
                        <a:rPr lang="zh-TW" altLang="en-US" sz="1100" b="0" i="0" u="none" strike="noStrike">
                          <a:solidFill>
                            <a:srgbClr val="000000"/>
                          </a:solidFill>
                          <a:effectLst/>
                          <a:latin typeface="BIZ UDPゴシック" panose="020B0400000000000000" pitchFamily="50" charset="-128"/>
                          <a:ea typeface="BIZ UDPゴシック" panose="020B0400000000000000" pitchFamily="50" charset="-128"/>
                        </a:rPr>
                      </a:br>
                      <a:r>
                        <a:rPr lang="zh-TW" altLang="en-US" sz="11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建築年</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構造</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耐震化の状況</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設備</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44175565"/>
                  </a:ext>
                </a:extLst>
              </a:tr>
              <a:tr h="400804">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1,286.17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1,791.00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1981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BIZ UDPゴシック" panose="020B0400000000000000" pitchFamily="50" charset="-128"/>
                          <a:ea typeface="BIZ UDPゴシック" panose="020B0400000000000000" pitchFamily="50" charset="-128"/>
                        </a:rPr>
                        <a:t>RC</a:t>
                      </a: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造</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未</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第１～３体育室、</a:t>
                      </a:r>
                      <a:b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トレーニングルーム、研修室</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912683"/>
                  </a:ext>
                </a:extLst>
              </a:tr>
            </a:tbl>
          </a:graphicData>
        </a:graphic>
      </p:graphicFrame>
      <p:sp>
        <p:nvSpPr>
          <p:cNvPr id="26" name="テキスト ボックス 25">
            <a:extLst>
              <a:ext uri="{FF2B5EF4-FFF2-40B4-BE49-F238E27FC236}">
                <a16:creationId xmlns:a16="http://schemas.microsoft.com/office/drawing/2014/main" id="{1C9FE849-F6C0-45BE-A52B-E40F20264415}"/>
              </a:ext>
            </a:extLst>
          </p:cNvPr>
          <p:cNvSpPr txBox="1"/>
          <p:nvPr/>
        </p:nvSpPr>
        <p:spPr>
          <a:xfrm>
            <a:off x="299808" y="3946467"/>
            <a:ext cx="10684764" cy="183127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◆利用者の状況</a:t>
            </a:r>
            <a:endParaRPr lang="en-US" altLang="ja-JP" dirty="0">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・令和元年度までは、</a:t>
            </a:r>
            <a:r>
              <a:rPr lang="en-US" altLang="ja-JP" sz="1700" dirty="0">
                <a:latin typeface="BIZ UDPゴシック" panose="020B0400000000000000" pitchFamily="50" charset="-128"/>
                <a:ea typeface="BIZ UDPゴシック" panose="020B0400000000000000" pitchFamily="50" charset="-128"/>
              </a:rPr>
              <a:t>70,000</a:t>
            </a:r>
            <a:r>
              <a:rPr lang="ja-JP" altLang="en-US" sz="1700" dirty="0">
                <a:latin typeface="BIZ UDPゴシック" panose="020B0400000000000000" pitchFamily="50" charset="-128"/>
                <a:ea typeface="BIZ UDPゴシック" panose="020B0400000000000000" pitchFamily="50" charset="-128"/>
              </a:rPr>
              <a:t>人程度で推移</a:t>
            </a:r>
            <a:endParaRPr lang="en-US" altLang="ja-JP" sz="17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・令和２年度は、新型コロナウイルス感染症拡大の影響により</a:t>
            </a:r>
            <a:endParaRPr lang="en-US" altLang="ja-JP" sz="1700" dirty="0">
              <a:latin typeface="BIZ UDPゴシック" panose="020B0400000000000000" pitchFamily="50" charset="-128"/>
              <a:ea typeface="BIZ UDPゴシック" panose="020B0400000000000000" pitchFamily="50" charset="-128"/>
            </a:endParaRPr>
          </a:p>
          <a:p>
            <a:r>
              <a:rPr lang="en-US" altLang="ja-JP" sz="1700" dirty="0">
                <a:latin typeface="BIZ UDPゴシック" panose="020B0400000000000000" pitchFamily="50" charset="-128"/>
                <a:ea typeface="BIZ UDPゴシック" panose="020B0400000000000000" pitchFamily="50" charset="-128"/>
              </a:rPr>
              <a:t>    </a:t>
            </a:r>
            <a:r>
              <a:rPr lang="ja-JP" altLang="en-US" sz="1700" dirty="0">
                <a:latin typeface="BIZ UDPゴシック" panose="020B0400000000000000" pitchFamily="50" charset="-128"/>
                <a:ea typeface="BIZ UDPゴシック" panose="020B0400000000000000" pitchFamily="50" charset="-128"/>
              </a:rPr>
              <a:t>大きく減少</a:t>
            </a:r>
            <a:endParaRPr lang="en-US" altLang="ja-JP" sz="17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・令和３年度は、約</a:t>
            </a:r>
            <a:r>
              <a:rPr lang="en-US" altLang="ja-JP" sz="1700" dirty="0">
                <a:latin typeface="BIZ UDPゴシック" panose="020B0400000000000000" pitchFamily="50" charset="-128"/>
                <a:ea typeface="BIZ UDPゴシック" panose="020B0400000000000000" pitchFamily="50" charset="-128"/>
              </a:rPr>
              <a:t>46,000</a:t>
            </a:r>
            <a:r>
              <a:rPr lang="ja-JP" altLang="en-US" sz="1700" dirty="0">
                <a:latin typeface="BIZ UDPゴシック" panose="020B0400000000000000" pitchFamily="50" charset="-128"/>
                <a:ea typeface="BIZ UDPゴシック" panose="020B0400000000000000" pitchFamily="50" charset="-128"/>
              </a:rPr>
              <a:t>人、令和４年度は、約</a:t>
            </a:r>
            <a:r>
              <a:rPr lang="en-US" altLang="ja-JP" sz="1700" dirty="0">
                <a:latin typeface="BIZ UDPゴシック" panose="020B0400000000000000" pitchFamily="50" charset="-128"/>
                <a:ea typeface="BIZ UDPゴシック" panose="020B0400000000000000" pitchFamily="50" charset="-128"/>
              </a:rPr>
              <a:t>60,000</a:t>
            </a:r>
            <a:r>
              <a:rPr lang="ja-JP" altLang="en-US" sz="1700" dirty="0">
                <a:latin typeface="BIZ UDPゴシック" panose="020B0400000000000000" pitchFamily="50" charset="-128"/>
                <a:ea typeface="BIZ UDPゴシック" panose="020B0400000000000000" pitchFamily="50" charset="-128"/>
              </a:rPr>
              <a:t>人であり、</a:t>
            </a:r>
            <a:endParaRPr lang="en-US" altLang="ja-JP" sz="1700" dirty="0">
              <a:latin typeface="BIZ UDPゴシック" panose="020B0400000000000000" pitchFamily="50" charset="-128"/>
              <a:ea typeface="BIZ UDPゴシック" panose="020B0400000000000000" pitchFamily="50" charset="-128"/>
            </a:endParaRPr>
          </a:p>
          <a:p>
            <a:r>
              <a:rPr lang="ja-JP" altLang="en-US" sz="1700" dirty="0">
                <a:latin typeface="BIZ UDPゴシック" panose="020B0400000000000000" pitchFamily="50" charset="-128"/>
                <a:ea typeface="BIZ UDPゴシック" panose="020B0400000000000000" pitchFamily="50" charset="-128"/>
              </a:rPr>
              <a:t>　　緩やかに回復している</a:t>
            </a:r>
            <a:endParaRPr lang="en-US" altLang="ja-JP" sz="17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7D65D97F-89DD-4A6A-824B-9A61C9963256}"/>
              </a:ext>
            </a:extLst>
          </p:cNvPr>
          <p:cNvSpPr txBox="1"/>
          <p:nvPr/>
        </p:nvSpPr>
        <p:spPr>
          <a:xfrm>
            <a:off x="299808" y="5920775"/>
            <a:ext cx="10684764" cy="830997"/>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◆その他の課題</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sz="10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r>
              <a:rPr lang="ja-JP" altLang="en-US" sz="1700" dirty="0">
                <a:latin typeface="BIZ UDPゴシック" panose="020B0400000000000000" pitchFamily="50" charset="-128"/>
                <a:ea typeface="BIZ UDPゴシック" panose="020B0400000000000000" pitchFamily="50" charset="-128"/>
              </a:rPr>
              <a:t>・用地が借地であるため、毎年度借地料の負担が生じる</a:t>
            </a:r>
            <a:endParaRPr kumimoji="1" lang="ja-JP" altLang="en-US" sz="1700" dirty="0">
              <a:latin typeface="BIZ UDPゴシック" panose="020B0400000000000000" pitchFamily="50" charset="-128"/>
              <a:ea typeface="BIZ UDPゴシック" panose="020B0400000000000000" pitchFamily="50" charset="-128"/>
            </a:endParaRPr>
          </a:p>
        </p:txBody>
      </p:sp>
      <p:graphicFrame>
        <p:nvGraphicFramePr>
          <p:cNvPr id="14" name="グラフ 13">
            <a:extLst>
              <a:ext uri="{FF2B5EF4-FFF2-40B4-BE49-F238E27FC236}">
                <a16:creationId xmlns:a16="http://schemas.microsoft.com/office/drawing/2014/main" id="{823C51EF-9D13-48AC-8422-FE1CB3D694C5}"/>
              </a:ext>
            </a:extLst>
          </p:cNvPr>
          <p:cNvGraphicFramePr>
            <a:graphicFrameLocks/>
          </p:cNvGraphicFramePr>
          <p:nvPr>
            <p:extLst>
              <p:ext uri="{D42A27DB-BD31-4B8C-83A1-F6EECF244321}">
                <p14:modId xmlns:p14="http://schemas.microsoft.com/office/powerpoint/2010/main" val="3807932006"/>
              </p:ext>
            </p:extLst>
          </p:nvPr>
        </p:nvGraphicFramePr>
        <p:xfrm>
          <a:off x="6961239" y="4135879"/>
          <a:ext cx="5227713" cy="2220472"/>
        </p:xfrm>
        <a:graphic>
          <a:graphicData uri="http://schemas.openxmlformats.org/drawingml/2006/chart">
            <c:chart xmlns:c="http://schemas.openxmlformats.org/drawingml/2006/chart" xmlns:r="http://schemas.openxmlformats.org/officeDocument/2006/relationships" r:id="rId2"/>
          </a:graphicData>
        </a:graphic>
      </p:graphicFrame>
      <p:pic>
        <p:nvPicPr>
          <p:cNvPr id="6" name="図 5">
            <a:extLst>
              <a:ext uri="{FF2B5EF4-FFF2-40B4-BE49-F238E27FC236}">
                <a16:creationId xmlns:a16="http://schemas.microsoft.com/office/drawing/2014/main" id="{E5E0BDA4-B2B9-4282-8065-1FCAF321C3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5443" y="1896527"/>
            <a:ext cx="3099488" cy="2324616"/>
          </a:xfrm>
          <a:prstGeom prst="rect">
            <a:avLst/>
          </a:prstGeom>
          <a:ln>
            <a:noFill/>
          </a:ln>
          <a:effectLst>
            <a:softEdge rad="112500"/>
          </a:effectLst>
        </p:spPr>
      </p:pic>
    </p:spTree>
    <p:extLst>
      <p:ext uri="{BB962C8B-B14F-4D97-AF65-F5344CB8AC3E}">
        <p14:creationId xmlns:p14="http://schemas.microsoft.com/office/powerpoint/2010/main" val="3531767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94464"/>
            <a:ext cx="10515600" cy="1325563"/>
          </a:xfrm>
        </p:spPr>
        <p:txBody>
          <a:bodyPr>
            <a:normAutofit/>
          </a:bodyPr>
          <a:lstStyle/>
          <a:p>
            <a:pPr algn="ctr"/>
            <a:r>
              <a:rPr kumimoji="1" lang="ja-JP" altLang="en-US" sz="3600" dirty="0">
                <a:latin typeface="BIZ UDPゴシック" panose="020B0400000000000000" pitchFamily="50" charset="-128"/>
                <a:ea typeface="BIZ UDPゴシック" panose="020B0400000000000000" pitchFamily="50" charset="-128"/>
              </a:rPr>
              <a:t>体育館の経費について</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表 26">
            <a:extLst>
              <a:ext uri="{FF2B5EF4-FFF2-40B4-BE49-F238E27FC236}">
                <a16:creationId xmlns:a16="http://schemas.microsoft.com/office/drawing/2014/main" id="{FF770B39-E103-4D26-9DD0-0D152C1C08D3}"/>
              </a:ext>
            </a:extLst>
          </p:cNvPr>
          <p:cNvGraphicFramePr>
            <a:graphicFrameLocks noGrp="1"/>
          </p:cNvGraphicFramePr>
          <p:nvPr>
            <p:extLst>
              <p:ext uri="{D42A27DB-BD31-4B8C-83A1-F6EECF244321}">
                <p14:modId xmlns:p14="http://schemas.microsoft.com/office/powerpoint/2010/main" val="2238197980"/>
              </p:ext>
            </p:extLst>
          </p:nvPr>
        </p:nvGraphicFramePr>
        <p:xfrm>
          <a:off x="493689" y="1876380"/>
          <a:ext cx="11120134" cy="1813560"/>
        </p:xfrm>
        <a:graphic>
          <a:graphicData uri="http://schemas.openxmlformats.org/drawingml/2006/table">
            <a:tbl>
              <a:tblPr firstRow="1" bandRow="1">
                <a:tableStyleId>{5C22544A-7EE6-4342-B048-85BDC9FD1C3A}</a:tableStyleId>
              </a:tblPr>
              <a:tblGrid>
                <a:gridCol w="2541742">
                  <a:extLst>
                    <a:ext uri="{9D8B030D-6E8A-4147-A177-3AD203B41FA5}">
                      <a16:colId xmlns:a16="http://schemas.microsoft.com/office/drawing/2014/main" val="2856234780"/>
                    </a:ext>
                  </a:extLst>
                </a:gridCol>
                <a:gridCol w="3099248">
                  <a:extLst>
                    <a:ext uri="{9D8B030D-6E8A-4147-A177-3AD203B41FA5}">
                      <a16:colId xmlns:a16="http://schemas.microsoft.com/office/drawing/2014/main" val="3371562759"/>
                    </a:ext>
                  </a:extLst>
                </a:gridCol>
                <a:gridCol w="2727530">
                  <a:extLst>
                    <a:ext uri="{9D8B030D-6E8A-4147-A177-3AD203B41FA5}">
                      <a16:colId xmlns:a16="http://schemas.microsoft.com/office/drawing/2014/main" val="4265685270"/>
                    </a:ext>
                  </a:extLst>
                </a:gridCol>
                <a:gridCol w="2751614">
                  <a:extLst>
                    <a:ext uri="{9D8B030D-6E8A-4147-A177-3AD203B41FA5}">
                      <a16:colId xmlns:a16="http://schemas.microsoft.com/office/drawing/2014/main" val="126613134"/>
                    </a:ext>
                  </a:extLst>
                </a:gridCol>
              </a:tblGrid>
              <a:tr h="499031">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竣工年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今後</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10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年間で見込まれる</a:t>
                      </a:r>
                      <a:br>
                        <a:rPr kumimoji="1" lang="en-US" altLang="ja-JP" sz="1600" b="0" dirty="0">
                          <a:solidFill>
                            <a:schemeClr val="tx1"/>
                          </a:solidFill>
                          <a:latin typeface="BIZ UDPゴシック" panose="020B0400000000000000" pitchFamily="50" charset="-128"/>
                          <a:ea typeface="BIZ UDPゴシック" panose="020B0400000000000000" pitchFamily="50" charset="-128"/>
                        </a:rPr>
                      </a:br>
                      <a:r>
                        <a:rPr kumimoji="1" lang="ja-JP" altLang="en-US" sz="1600" b="0" dirty="0">
                          <a:solidFill>
                            <a:schemeClr val="tx1"/>
                          </a:solidFill>
                          <a:latin typeface="BIZ UDPゴシック" panose="020B0400000000000000" pitchFamily="50" charset="-128"/>
                          <a:ea typeface="BIZ UDPゴシック" panose="020B0400000000000000" pitchFamily="50" charset="-128"/>
                        </a:rPr>
                        <a:t>大規模改修経費</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島本町公共施設総合管理計画より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１年あたりの運営経費</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（令和４年度実績）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備考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383854614"/>
                  </a:ext>
                </a:extLst>
              </a:tr>
              <a:tr h="919267">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1981</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257,334,000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円（①）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３０</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８７２</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１９３円（②）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（運営経費）</a:t>
                      </a:r>
                      <a:endParaRPr kumimoji="1" lang="en-US" altLang="zh-TW" sz="1600" b="0" dirty="0">
                        <a:solidFill>
                          <a:schemeClr val="tx1"/>
                        </a:solidFill>
                        <a:latin typeface="BIZ UDPゴシック" panose="020B0400000000000000" pitchFamily="50" charset="-128"/>
                        <a:ea typeface="BIZ UDPゴシック" panose="020B0400000000000000" pitchFamily="50" charset="-128"/>
                      </a:endParaRPr>
                    </a:p>
                    <a:p>
                      <a:pPr algn="ctr"/>
                      <a:r>
                        <a:rPr kumimoji="1" lang="zh-TW" altLang="en-US" sz="1600" b="0" dirty="0">
                          <a:solidFill>
                            <a:schemeClr val="tx1"/>
                          </a:solidFill>
                          <a:latin typeface="BIZ UDPゴシック" panose="020B0400000000000000" pitchFamily="50" charset="-128"/>
                          <a:ea typeface="BIZ UDPゴシック" panose="020B0400000000000000" pitchFamily="50" charset="-128"/>
                        </a:rPr>
                        <a:t>光熱水費、修繕費、</a:t>
                      </a:r>
                    </a:p>
                    <a:p>
                      <a:pPr algn="ctr"/>
                      <a:r>
                        <a:rPr kumimoji="1" lang="zh-TW" altLang="en-US" sz="1600" b="0" dirty="0">
                          <a:solidFill>
                            <a:schemeClr val="tx1"/>
                          </a:solidFill>
                          <a:latin typeface="BIZ UDPゴシック" panose="020B0400000000000000" pitchFamily="50" charset="-128"/>
                          <a:ea typeface="BIZ UDPゴシック" panose="020B0400000000000000" pitchFamily="50" charset="-128"/>
                        </a:rPr>
                        <a:t>委託料（受付業務）、</a:t>
                      </a:r>
                      <a:endParaRPr kumimoji="1" lang="en-US" altLang="zh-TW" sz="1600" b="0" dirty="0">
                        <a:solidFill>
                          <a:schemeClr val="tx1"/>
                        </a:solidFill>
                        <a:latin typeface="BIZ UDPゴシック" panose="020B0400000000000000" pitchFamily="50" charset="-128"/>
                        <a:ea typeface="BIZ UDPゴシック" panose="020B0400000000000000" pitchFamily="50" charset="-128"/>
                      </a:endParaRPr>
                    </a:p>
                    <a:p>
                      <a:pPr algn="ctr"/>
                      <a:r>
                        <a:rPr kumimoji="1" lang="zh-TW" altLang="en-US" sz="1600" b="0" dirty="0">
                          <a:solidFill>
                            <a:schemeClr val="tx1"/>
                          </a:solidFill>
                          <a:latin typeface="BIZ UDPゴシック" panose="020B0400000000000000" pitchFamily="50" charset="-128"/>
                          <a:ea typeface="BIZ UDPゴシック" panose="020B0400000000000000" pitchFamily="50" charset="-128"/>
                        </a:rPr>
                        <a:t>賃借料　等</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418207"/>
                  </a:ext>
                </a:extLst>
              </a:tr>
            </a:tbl>
          </a:graphicData>
        </a:graphic>
      </p:graphicFrame>
      <p:sp>
        <p:nvSpPr>
          <p:cNvPr id="15" name="テキスト ボックス 14">
            <a:extLst>
              <a:ext uri="{FF2B5EF4-FFF2-40B4-BE49-F238E27FC236}">
                <a16:creationId xmlns:a16="http://schemas.microsoft.com/office/drawing/2014/main" id="{2DFDB610-D52A-44F2-8971-099E3CB2F7E1}"/>
              </a:ext>
            </a:extLst>
          </p:cNvPr>
          <p:cNvSpPr txBox="1"/>
          <p:nvPr/>
        </p:nvSpPr>
        <p:spPr>
          <a:xfrm>
            <a:off x="669034" y="3846293"/>
            <a:ext cx="10603309" cy="646331"/>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令和４</a:t>
            </a:r>
            <a:r>
              <a:rPr kumimoji="1" lang="ja-JP" altLang="en-US" dirty="0">
                <a:latin typeface="BIZ UDPゴシック" panose="020B0400000000000000" pitchFamily="50" charset="-128"/>
                <a:ea typeface="BIZ UDPゴシック" panose="020B0400000000000000" pitchFamily="50" charset="-128"/>
              </a:rPr>
              <a:t>年度の収入額</a:t>
            </a:r>
            <a:r>
              <a:rPr kumimoji="1" lang="en-US" altLang="ja-JP" dirty="0">
                <a:latin typeface="BIZ UDPゴシック" panose="020B0400000000000000" pitchFamily="50" charset="-128"/>
                <a:ea typeface="BIZ UDPゴシック" panose="020B0400000000000000" pitchFamily="50" charset="-128"/>
              </a:rPr>
              <a:t>】</a:t>
            </a:r>
          </a:p>
          <a:p>
            <a:r>
              <a:rPr lang="ja-JP" altLang="en-US"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使用料：</a:t>
            </a:r>
            <a:r>
              <a:rPr kumimoji="1" lang="en-US" altLang="ja-JP" dirty="0">
                <a:latin typeface="BIZ UDPゴシック" panose="020B0400000000000000" pitchFamily="50" charset="-128"/>
                <a:ea typeface="BIZ UDPゴシック" panose="020B0400000000000000" pitchFamily="50" charset="-128"/>
              </a:rPr>
              <a:t>3,161,250</a:t>
            </a:r>
            <a:r>
              <a:rPr kumimoji="1" lang="ja-JP" altLang="en-US" dirty="0">
                <a:latin typeface="BIZ UDPゴシック" panose="020B0400000000000000" pitchFamily="50" charset="-128"/>
                <a:ea typeface="BIZ UDPゴシック" panose="020B0400000000000000" pitchFamily="50" charset="-128"/>
              </a:rPr>
              <a:t>円／年</a:t>
            </a:r>
            <a:r>
              <a:rPr lang="ja-JP" altLang="en-US" dirty="0">
                <a:latin typeface="BIZ UDPゴシック" panose="020B0400000000000000" pitchFamily="50" charset="-128"/>
                <a:ea typeface="BIZ UDPゴシック" panose="020B0400000000000000" pitchFamily="50" charset="-128"/>
              </a:rPr>
              <a:t>（③）</a:t>
            </a:r>
            <a:endParaRPr kumimoji="1" lang="en-US" altLang="ja-JP" dirty="0">
              <a:latin typeface="BIZ UDPゴシック" panose="020B0400000000000000" pitchFamily="50" charset="-128"/>
              <a:ea typeface="BIZ UDPゴシック" panose="020B0400000000000000" pitchFamily="50" charset="-128"/>
            </a:endParaRPr>
          </a:p>
        </p:txBody>
      </p:sp>
      <p:grpSp>
        <p:nvGrpSpPr>
          <p:cNvPr id="16" name="グループ化 15">
            <a:extLst>
              <a:ext uri="{FF2B5EF4-FFF2-40B4-BE49-F238E27FC236}">
                <a16:creationId xmlns:a16="http://schemas.microsoft.com/office/drawing/2014/main" id="{758706D2-4F2E-4EFB-8A37-AF707837B14A}"/>
              </a:ext>
            </a:extLst>
          </p:cNvPr>
          <p:cNvGrpSpPr/>
          <p:nvPr/>
        </p:nvGrpSpPr>
        <p:grpSpPr>
          <a:xfrm>
            <a:off x="748967" y="4816060"/>
            <a:ext cx="10603309" cy="1647476"/>
            <a:chOff x="762122" y="5460856"/>
            <a:chExt cx="10515600" cy="1314238"/>
          </a:xfrm>
        </p:grpSpPr>
        <p:sp>
          <p:nvSpPr>
            <p:cNvPr id="17" name="正方形/長方形 16">
              <a:extLst>
                <a:ext uri="{FF2B5EF4-FFF2-40B4-BE49-F238E27FC236}">
                  <a16:creationId xmlns:a16="http://schemas.microsoft.com/office/drawing/2014/main" id="{42C1EF62-1CF2-471B-920E-B889BF89E0CA}"/>
                </a:ext>
              </a:extLst>
            </p:cNvPr>
            <p:cNvSpPr/>
            <p:nvPr/>
          </p:nvSpPr>
          <p:spPr>
            <a:xfrm>
              <a:off x="762122" y="5638951"/>
              <a:ext cx="10515600" cy="1136143"/>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BIZ UDPゴシック" panose="020B0400000000000000" pitchFamily="50" charset="-128"/>
                  <a:ea typeface="BIZ UDPゴシック" panose="020B0400000000000000" pitchFamily="50" charset="-128"/>
                </a:rPr>
                <a:t>　</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r>
                <a:rPr lang="ja-JP" altLang="en-US" sz="2000" dirty="0">
                  <a:solidFill>
                    <a:schemeClr val="tx1"/>
                  </a:solidFill>
                  <a:latin typeface="BIZ UDPゴシック" panose="020B0400000000000000" pitchFamily="50" charset="-128"/>
                  <a:ea typeface="BIZ UDPゴシック" panose="020B0400000000000000" pitchFamily="50" charset="-128"/>
                </a:rPr>
                <a:t>  ・１年あたりの町負担額試算　＝　</a:t>
              </a:r>
              <a:r>
                <a:rPr lang="en-US" altLang="ja-JP" sz="2000" dirty="0">
                  <a:solidFill>
                    <a:schemeClr val="tx1"/>
                  </a:solidFill>
                  <a:latin typeface="BIZ UDPゴシック" panose="020B0400000000000000" pitchFamily="50" charset="-128"/>
                  <a:ea typeface="BIZ UDPゴシック" panose="020B0400000000000000" pitchFamily="50" charset="-128"/>
                </a:rPr>
                <a:t>25,733,400</a:t>
              </a:r>
              <a:r>
                <a:rPr lang="ja-JP" altLang="en-US" sz="2000" dirty="0">
                  <a:solidFill>
                    <a:schemeClr val="tx1"/>
                  </a:solidFill>
                  <a:latin typeface="BIZ UDPゴシック" panose="020B0400000000000000" pitchFamily="50" charset="-128"/>
                  <a:ea typeface="BIZ UDPゴシック" panose="020B0400000000000000" pitchFamily="50" charset="-128"/>
                </a:rPr>
                <a:t>円（①</a:t>
              </a:r>
              <a:r>
                <a:rPr lang="en-US" altLang="ja-JP" sz="2000" dirty="0">
                  <a:solidFill>
                    <a:schemeClr val="tx1"/>
                  </a:solidFill>
                  <a:latin typeface="BIZ UDPゴシック" panose="020B0400000000000000" pitchFamily="50" charset="-128"/>
                  <a:ea typeface="BIZ UDPゴシック" panose="020B0400000000000000" pitchFamily="50" charset="-128"/>
                </a:rPr>
                <a:t>÷</a:t>
              </a:r>
              <a:r>
                <a:rPr lang="ja-JP" altLang="en-US" sz="2000" dirty="0">
                  <a:solidFill>
                    <a:schemeClr val="tx1"/>
                  </a:solidFill>
                  <a:latin typeface="BIZ UDPゴシック" panose="020B0400000000000000" pitchFamily="50" charset="-128"/>
                  <a:ea typeface="BIZ UDPゴシック" panose="020B0400000000000000" pitchFamily="50" charset="-128"/>
                </a:rPr>
                <a:t>１０年）＋</a:t>
              </a:r>
              <a:r>
                <a:rPr kumimoji="1" lang="ja-JP" altLang="en-US" sz="2000" b="0" dirty="0">
                  <a:solidFill>
                    <a:schemeClr val="tx1"/>
                  </a:solidFill>
                  <a:latin typeface="BIZ UDPゴシック" panose="020B0400000000000000" pitchFamily="50" charset="-128"/>
                  <a:ea typeface="BIZ UDPゴシック" panose="020B0400000000000000" pitchFamily="50" charset="-128"/>
                </a:rPr>
                <a:t> ３０</a:t>
              </a:r>
              <a:r>
                <a:rPr kumimoji="1" lang="en-US" altLang="ja-JP" sz="2000" b="0" dirty="0">
                  <a:solidFill>
                    <a:schemeClr val="tx1"/>
                  </a:solidFill>
                  <a:latin typeface="BIZ UDPゴシック" panose="020B0400000000000000" pitchFamily="50" charset="-128"/>
                  <a:ea typeface="BIZ UDPゴシック" panose="020B0400000000000000" pitchFamily="50" charset="-128"/>
                </a:rPr>
                <a:t>,</a:t>
              </a:r>
              <a:r>
                <a:rPr kumimoji="1" lang="ja-JP" altLang="en-US" sz="2000" b="0" dirty="0">
                  <a:solidFill>
                    <a:schemeClr val="tx1"/>
                  </a:solidFill>
                  <a:latin typeface="BIZ UDPゴシック" panose="020B0400000000000000" pitchFamily="50" charset="-128"/>
                  <a:ea typeface="BIZ UDPゴシック" panose="020B0400000000000000" pitchFamily="50" charset="-128"/>
                </a:rPr>
                <a:t>８７２</a:t>
              </a:r>
              <a:r>
                <a:rPr kumimoji="1" lang="en-US" altLang="ja-JP" sz="2000" b="0" dirty="0">
                  <a:solidFill>
                    <a:schemeClr val="tx1"/>
                  </a:solidFill>
                  <a:latin typeface="BIZ UDPゴシック" panose="020B0400000000000000" pitchFamily="50" charset="-128"/>
                  <a:ea typeface="BIZ UDPゴシック" panose="020B0400000000000000" pitchFamily="50" charset="-128"/>
                </a:rPr>
                <a:t>,</a:t>
              </a:r>
              <a:r>
                <a:rPr kumimoji="1" lang="ja-JP" altLang="en-US" sz="2000" b="0" dirty="0">
                  <a:solidFill>
                    <a:schemeClr val="tx1"/>
                  </a:solidFill>
                  <a:latin typeface="BIZ UDPゴシック" panose="020B0400000000000000" pitchFamily="50" charset="-128"/>
                  <a:ea typeface="BIZ UDPゴシック" panose="020B0400000000000000" pitchFamily="50" charset="-128"/>
                </a:rPr>
                <a:t>１９３円（②）</a:t>
              </a:r>
              <a:endParaRPr kumimoji="1" lang="en-US" altLang="ja-JP" sz="2000" b="0" dirty="0">
                <a:solidFill>
                  <a:schemeClr val="tx1"/>
                </a:solidFill>
                <a:latin typeface="BIZ UDPゴシック" panose="020B0400000000000000" pitchFamily="50" charset="-128"/>
                <a:ea typeface="BIZ UDPゴシック" panose="020B0400000000000000" pitchFamily="50" charset="-128"/>
              </a:endParaRPr>
            </a:p>
            <a:p>
              <a:r>
                <a:rPr lang="ja-JP" altLang="en-US" sz="2000" dirty="0">
                  <a:solidFill>
                    <a:schemeClr val="tx1"/>
                  </a:solidFill>
                  <a:latin typeface="BIZ UDPゴシック" panose="020B0400000000000000" pitchFamily="50" charset="-128"/>
                  <a:ea typeface="BIZ UDPゴシック" panose="020B0400000000000000" pitchFamily="50" charset="-128"/>
                </a:rPr>
                <a:t>　　　　　　　　　　　　　　　　　　　　　－</a:t>
              </a:r>
              <a:r>
                <a:rPr lang="en-US" altLang="ja-JP" sz="2000" dirty="0">
                  <a:solidFill>
                    <a:schemeClr val="tx1"/>
                  </a:solidFill>
                  <a:latin typeface="BIZ UDPゴシック" panose="020B0400000000000000" pitchFamily="50" charset="-128"/>
                  <a:ea typeface="BIZ UDPゴシック" panose="020B0400000000000000" pitchFamily="50" charset="-128"/>
                </a:rPr>
                <a:t>3,161,250</a:t>
              </a:r>
              <a:r>
                <a:rPr lang="ja-JP" altLang="en-US" sz="2000" dirty="0">
                  <a:solidFill>
                    <a:schemeClr val="tx1"/>
                  </a:solidFill>
                  <a:latin typeface="BIZ UDPゴシック" panose="020B0400000000000000" pitchFamily="50" charset="-128"/>
                  <a:ea typeface="BIZ UDPゴシック" panose="020B0400000000000000" pitchFamily="50" charset="-128"/>
                </a:rPr>
                <a:t>円（③）　</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r>
                <a:rPr lang="ja-JP" altLang="en-US" sz="2000" dirty="0">
                  <a:solidFill>
                    <a:schemeClr val="tx1"/>
                  </a:solidFill>
                  <a:latin typeface="BIZ UDPゴシック" panose="020B0400000000000000" pitchFamily="50" charset="-128"/>
                  <a:ea typeface="BIZ UDPゴシック" panose="020B0400000000000000" pitchFamily="50" charset="-128"/>
                </a:rPr>
                <a:t>　　　　　　　　　　　　　　　　　　　　＝　</a:t>
              </a:r>
              <a:r>
                <a:rPr lang="en-US" altLang="ja-JP" sz="2000" dirty="0">
                  <a:solidFill>
                    <a:schemeClr val="tx1"/>
                  </a:solidFill>
                  <a:latin typeface="BIZ UDPゴシック" panose="020B0400000000000000" pitchFamily="50" charset="-128"/>
                  <a:ea typeface="BIZ UDPゴシック" panose="020B0400000000000000" pitchFamily="50" charset="-128"/>
                </a:rPr>
                <a:t>53,444,343</a:t>
              </a:r>
              <a:r>
                <a:rPr lang="ja-JP" altLang="en-US" sz="2000" dirty="0">
                  <a:solidFill>
                    <a:schemeClr val="tx1"/>
                  </a:solidFill>
                  <a:latin typeface="BIZ UDPゴシック" panose="020B0400000000000000" pitchFamily="50" charset="-128"/>
                  <a:ea typeface="BIZ UDPゴシック" panose="020B0400000000000000" pitchFamily="50" charset="-128"/>
                </a:rPr>
                <a:t>円</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907AE939-B695-48CF-B3F3-594A89FE7A57}"/>
                </a:ext>
              </a:extLst>
            </p:cNvPr>
            <p:cNvSpPr/>
            <p:nvPr/>
          </p:nvSpPr>
          <p:spPr>
            <a:xfrm>
              <a:off x="913392" y="5460856"/>
              <a:ext cx="1145011" cy="356189"/>
            </a:xfrm>
            <a:prstGeom prst="round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分析</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sp>
        <p:nvSpPr>
          <p:cNvPr id="3" name="スライド番号プレースホルダー 2">
            <a:extLst>
              <a:ext uri="{FF2B5EF4-FFF2-40B4-BE49-F238E27FC236}">
                <a16:creationId xmlns:a16="http://schemas.microsoft.com/office/drawing/2014/main" id="{DD0DB5C2-1BE5-4046-B0FE-CC113BDDB0A3}"/>
              </a:ext>
            </a:extLst>
          </p:cNvPr>
          <p:cNvSpPr>
            <a:spLocks noGrp="1"/>
          </p:cNvSpPr>
          <p:nvPr>
            <p:ph type="sldNum" sz="quarter" idx="12"/>
          </p:nvPr>
        </p:nvSpPr>
        <p:spPr>
          <a:xfrm>
            <a:off x="8952062" y="6382164"/>
            <a:ext cx="2743200" cy="365125"/>
          </a:xfrm>
        </p:spPr>
        <p:txBody>
          <a:bodyPr/>
          <a:lstStyle/>
          <a:p>
            <a:fld id="{D0F38154-BD12-4D95-AB32-AF2ED034A024}" type="slidenum">
              <a:rPr kumimoji="1" lang="ja-JP" altLang="en-US" smtClean="0"/>
              <a:t>24</a:t>
            </a:fld>
            <a:endParaRPr kumimoji="1" lang="ja-JP" altLang="en-US" dirty="0"/>
          </a:p>
        </p:txBody>
      </p:sp>
    </p:spTree>
    <p:extLst>
      <p:ext uri="{BB962C8B-B14F-4D97-AF65-F5344CB8AC3E}">
        <p14:creationId xmlns:p14="http://schemas.microsoft.com/office/powerpoint/2010/main" val="2134819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515600" cy="1325563"/>
          </a:xfrm>
        </p:spPr>
        <p:txBody>
          <a:bodyPr>
            <a:normAutofit/>
          </a:bodyPr>
          <a:lstStyle/>
          <a:p>
            <a:pPr algn="ctr"/>
            <a:r>
              <a:rPr kumimoji="1" lang="ja-JP" altLang="en-US" sz="3600" dirty="0">
                <a:latin typeface="BIZ UDPゴシック" panose="020B0400000000000000" pitchFamily="50" charset="-128"/>
                <a:ea typeface="BIZ UDPゴシック" panose="020B0400000000000000" pitchFamily="50" charset="-128"/>
              </a:rPr>
              <a:t>学校プールの劣化状況について</a:t>
            </a:r>
            <a:br>
              <a:rPr kumimoji="1" lang="en-US" altLang="ja-JP" sz="4000" dirty="0">
                <a:latin typeface="BIZ UDPゴシック" panose="020B0400000000000000" pitchFamily="50" charset="-128"/>
                <a:ea typeface="BIZ UDPゴシック" panose="020B0400000000000000" pitchFamily="50" charset="-128"/>
              </a:rPr>
            </a:br>
            <a:br>
              <a:rPr kumimoji="1" lang="en-US" altLang="ja-JP" sz="1100" dirty="0">
                <a:latin typeface="BIZ UDPゴシック" panose="020B0400000000000000" pitchFamily="50" charset="-128"/>
                <a:ea typeface="BIZ UDPゴシック" panose="020B0400000000000000" pitchFamily="50" charset="-128"/>
              </a:rPr>
            </a:b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出典：島本町学校施設等長寿命化計画を</a:t>
            </a:r>
            <a:r>
              <a:rPr lang="ja-JP" altLang="en-US" sz="1200" dirty="0">
                <a:solidFill>
                  <a:prstClr val="black"/>
                </a:solidFill>
                <a:latin typeface="BIZ UDPゴシック" panose="020B0400000000000000" pitchFamily="50" charset="-128"/>
                <a:ea typeface="BIZ UDPゴシック" panose="020B0400000000000000" pitchFamily="50" charset="-128"/>
              </a:rPr>
              <a:t>基</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に作成</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スライド番号プレースホルダー 3">
            <a:extLst>
              <a:ext uri="{FF2B5EF4-FFF2-40B4-BE49-F238E27FC236}">
                <a16:creationId xmlns:a16="http://schemas.microsoft.com/office/drawing/2014/main" id="{91F310D9-F0CE-F6C7-7486-63AD5B01EB27}"/>
              </a:ext>
            </a:extLst>
          </p:cNvPr>
          <p:cNvSpPr>
            <a:spLocks noGrp="1"/>
          </p:cNvSpPr>
          <p:nvPr>
            <p:ph type="sldNum" sz="quarter" idx="12"/>
          </p:nvPr>
        </p:nvSpPr>
        <p:spPr>
          <a:xfrm>
            <a:off x="8610600" y="6356350"/>
            <a:ext cx="2743200" cy="365125"/>
          </a:xfrm>
        </p:spPr>
        <p:txBody>
          <a:bodyPr>
            <a:normAutofit/>
          </a:bodyPr>
          <a:lstStyle/>
          <a:p>
            <a:pPr>
              <a:spcAft>
                <a:spcPts val="600"/>
              </a:spcAft>
            </a:pPr>
            <a:fld id="{D0F38154-BD12-4D95-AB32-AF2ED034A024}" type="slidenum">
              <a:rPr kumimoji="1" lang="ja-JP" altLang="en-US" smtClean="0"/>
              <a:pPr>
                <a:spcAft>
                  <a:spcPts val="600"/>
                </a:spcAft>
              </a:pPr>
              <a:t>25</a:t>
            </a:fld>
            <a:endParaRPr kumimoji="1" lang="ja-JP" altLang="en-US"/>
          </a:p>
        </p:txBody>
      </p:sp>
      <p:sp>
        <p:nvSpPr>
          <p:cNvPr id="13" name="コンテンツ プレースホルダー 2">
            <a:extLst>
              <a:ext uri="{FF2B5EF4-FFF2-40B4-BE49-F238E27FC236}">
                <a16:creationId xmlns:a16="http://schemas.microsoft.com/office/drawing/2014/main" id="{5A0BADBE-2ACB-4F43-A364-40A831B0A691}"/>
              </a:ext>
            </a:extLst>
          </p:cNvPr>
          <p:cNvSpPr>
            <a:spLocks noGrp="1"/>
          </p:cNvSpPr>
          <p:nvPr>
            <p:ph idx="1"/>
          </p:nvPr>
        </p:nvSpPr>
        <p:spPr>
          <a:xfrm>
            <a:off x="506584" y="1757699"/>
            <a:ext cx="10515600" cy="760058"/>
          </a:xfrm>
        </p:spPr>
        <p:txBody>
          <a:bodyPr>
            <a:normAutofit/>
          </a:bodyPr>
          <a:lstStyle/>
          <a:p>
            <a:pPr marL="0" indent="0">
              <a:buNone/>
            </a:pPr>
            <a:r>
              <a:rPr lang="ja-JP" altLang="en-US" sz="1800" b="1"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建設又は全面改修からの経過年数などを基本に</a:t>
            </a:r>
            <a:r>
              <a:rPr lang="en-US" altLang="ja-JP" sz="1800" dirty="0">
                <a:latin typeface="BIZ UDPゴシック" panose="020B0400000000000000" pitchFamily="50" charset="-128"/>
                <a:ea typeface="BIZ UDPゴシック" panose="020B0400000000000000" pitchFamily="50" charset="-128"/>
              </a:rPr>
              <a:t>A,B,C,D</a:t>
            </a:r>
            <a:r>
              <a:rPr lang="ja-JP" altLang="en-US" sz="1800" dirty="0">
                <a:latin typeface="BIZ UDPゴシック" panose="020B0400000000000000" pitchFamily="50" charset="-128"/>
                <a:ea typeface="BIZ UDPゴシック" panose="020B0400000000000000" pitchFamily="50" charset="-128"/>
              </a:rPr>
              <a:t>の４段階で評価し、それを</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en-US" altLang="ja-JP" sz="1800" dirty="0">
                <a:latin typeface="BIZ UDPゴシック" panose="020B0400000000000000" pitchFamily="50" charset="-128"/>
                <a:ea typeface="BIZ UDPゴシック" panose="020B0400000000000000" pitchFamily="50" charset="-128"/>
              </a:rPr>
              <a:t>  </a:t>
            </a:r>
            <a:r>
              <a:rPr lang="ja-JP" altLang="en-US" sz="1800" dirty="0">
                <a:latin typeface="BIZ UDPゴシック" panose="020B0400000000000000" pitchFamily="50" charset="-128"/>
                <a:ea typeface="BIZ UDPゴシック" panose="020B0400000000000000" pitchFamily="50" charset="-128"/>
              </a:rPr>
              <a:t>次の健全度の算定により</a:t>
            </a:r>
            <a:r>
              <a:rPr lang="en-US" altLang="ja-JP" sz="1800" dirty="0">
                <a:latin typeface="BIZ UDPゴシック" panose="020B0400000000000000" pitchFamily="50" charset="-128"/>
                <a:ea typeface="BIZ UDPゴシック" panose="020B0400000000000000" pitchFamily="50" charset="-128"/>
              </a:rPr>
              <a:t>100</a:t>
            </a:r>
            <a:r>
              <a:rPr lang="ja-JP" altLang="en-US" sz="1800" dirty="0">
                <a:latin typeface="BIZ UDPゴシック" panose="020B0400000000000000" pitchFamily="50" charset="-128"/>
                <a:ea typeface="BIZ UDPゴシック" panose="020B0400000000000000" pitchFamily="50" charset="-128"/>
              </a:rPr>
              <a:t>点満点で数値化し、健全度を評価。</a:t>
            </a:r>
            <a:endParaRPr lang="en-US" altLang="ja-JP" sz="1800" dirty="0">
              <a:latin typeface="BIZ UDPゴシック" panose="020B0400000000000000" pitchFamily="50" charset="-128"/>
              <a:ea typeface="BIZ UDPゴシック" panose="020B0400000000000000" pitchFamily="50" charset="-128"/>
            </a:endParaRPr>
          </a:p>
          <a:p>
            <a:pPr marL="0" indent="0">
              <a:buNone/>
            </a:pPr>
            <a:endParaRPr kumimoji="1" lang="en-US" altLang="ja-JP" sz="22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55EBD67D-CB89-4D60-8223-EF4B56A0D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814" y="3067563"/>
            <a:ext cx="6469477" cy="1064328"/>
          </a:xfrm>
          <a:prstGeom prst="rect">
            <a:avLst/>
          </a:prstGeom>
        </p:spPr>
      </p:pic>
      <p:sp>
        <p:nvSpPr>
          <p:cNvPr id="14" name="コンテンツ プレースホルダー 2">
            <a:extLst>
              <a:ext uri="{FF2B5EF4-FFF2-40B4-BE49-F238E27FC236}">
                <a16:creationId xmlns:a16="http://schemas.microsoft.com/office/drawing/2014/main" id="{0B04C27B-E85C-47C2-92D3-05DA0CB610BC}"/>
              </a:ext>
            </a:extLst>
          </p:cNvPr>
          <p:cNvSpPr txBox="1">
            <a:spLocks/>
          </p:cNvSpPr>
          <p:nvPr/>
        </p:nvSpPr>
        <p:spPr>
          <a:xfrm>
            <a:off x="506584" y="4320394"/>
            <a:ext cx="6217408" cy="184432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8000" b="1" dirty="0">
                <a:latin typeface="BIZ UDPゴシック" panose="020B0400000000000000" pitchFamily="50" charset="-128"/>
                <a:ea typeface="BIZ UDPゴシック" panose="020B0400000000000000" pitchFamily="50" charset="-128"/>
              </a:rPr>
              <a:t>◆健全度算出</a:t>
            </a:r>
            <a:endParaRPr lang="en-US" altLang="ja-JP" sz="80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7200" b="1" dirty="0">
                <a:latin typeface="BIZ UDPゴシック" panose="020B0400000000000000" pitchFamily="50" charset="-128"/>
                <a:ea typeface="BIZ UDPゴシック" panose="020B0400000000000000" pitchFamily="50" charset="-128"/>
              </a:rPr>
              <a:t>・</a:t>
            </a:r>
            <a:r>
              <a:rPr lang="ja-JP" altLang="en-US" sz="7200" dirty="0">
                <a:latin typeface="BIZ UDPゴシック" panose="020B0400000000000000" pitchFamily="50" charset="-128"/>
                <a:ea typeface="BIZ UDPゴシック" panose="020B0400000000000000" pitchFamily="50" charset="-128"/>
              </a:rPr>
              <a:t>建物の</a:t>
            </a:r>
            <a:r>
              <a:rPr lang="en-US" altLang="ja-JP" sz="7200" baseline="30000" dirty="0">
                <a:latin typeface="BIZ UDPゴシック" panose="020B0400000000000000" pitchFamily="50" charset="-128"/>
                <a:ea typeface="BIZ UDPゴシック" panose="020B0400000000000000" pitchFamily="50" charset="-128"/>
              </a:rPr>
              <a:t>※</a:t>
            </a:r>
            <a:r>
              <a:rPr lang="ja-JP" altLang="en-US" sz="7200" u="sng" dirty="0">
                <a:latin typeface="BIZ UDPゴシック" panose="020B0400000000000000" pitchFamily="50" charset="-128"/>
                <a:ea typeface="BIZ UDPゴシック" panose="020B0400000000000000" pitchFamily="50" charset="-128"/>
              </a:rPr>
              <a:t>５つの部位</a:t>
            </a:r>
            <a:r>
              <a:rPr lang="ja-JP" altLang="en-US" sz="7200" dirty="0">
                <a:latin typeface="BIZ UDPゴシック" panose="020B0400000000000000" pitchFamily="50" charset="-128"/>
                <a:ea typeface="BIZ UDPゴシック" panose="020B0400000000000000" pitchFamily="50" charset="-128"/>
              </a:rPr>
              <a:t>について劣化状況を４段階で評価し、</a:t>
            </a:r>
            <a:endParaRPr lang="en-US" altLang="ja-JP" sz="7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7200" dirty="0">
                <a:latin typeface="BIZ UDPゴシック" panose="020B0400000000000000" pitchFamily="50" charset="-128"/>
                <a:ea typeface="BIZ UDPゴシック" panose="020B0400000000000000" pitchFamily="50" charset="-128"/>
              </a:rPr>
              <a:t>　</a:t>
            </a:r>
            <a:r>
              <a:rPr lang="en-US" altLang="ja-JP" sz="7200" dirty="0">
                <a:latin typeface="BIZ UDPゴシック" panose="020B0400000000000000" pitchFamily="50" charset="-128"/>
                <a:ea typeface="BIZ UDPゴシック" panose="020B0400000000000000" pitchFamily="50" charset="-128"/>
              </a:rPr>
              <a:t>100</a:t>
            </a:r>
            <a:r>
              <a:rPr lang="ja-JP" altLang="en-US" sz="7200" dirty="0">
                <a:latin typeface="BIZ UDPゴシック" panose="020B0400000000000000" pitchFamily="50" charset="-128"/>
                <a:ea typeface="BIZ UDPゴシック" panose="020B0400000000000000" pitchFamily="50" charset="-128"/>
              </a:rPr>
              <a:t>点満点で数値化した評価指標。</a:t>
            </a:r>
            <a:endParaRPr lang="en-US" altLang="ja-JP" sz="7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7200" dirty="0">
                <a:latin typeface="BIZ UDPゴシック" panose="020B0400000000000000" pitchFamily="50" charset="-128"/>
                <a:ea typeface="BIZ UDPゴシック" panose="020B0400000000000000" pitchFamily="50" charset="-128"/>
              </a:rPr>
              <a:t>　</a:t>
            </a:r>
            <a:r>
              <a:rPr lang="en-US" altLang="ja-JP" sz="7200" dirty="0">
                <a:latin typeface="BIZ UDPゴシック" panose="020B0400000000000000" pitchFamily="50" charset="-128"/>
                <a:ea typeface="BIZ UDPゴシック" panose="020B0400000000000000" pitchFamily="50" charset="-128"/>
              </a:rPr>
              <a:t>a.</a:t>
            </a:r>
            <a:r>
              <a:rPr lang="ja-JP" altLang="en-US" sz="7200" dirty="0">
                <a:latin typeface="BIZ UDPゴシック" panose="020B0400000000000000" pitchFamily="50" charset="-128"/>
                <a:ea typeface="BIZ UDPゴシック" panose="020B0400000000000000" pitchFamily="50" charset="-128"/>
              </a:rPr>
              <a:t>部位の評価点と</a:t>
            </a:r>
            <a:r>
              <a:rPr lang="en-US" altLang="ja-JP" sz="7200" dirty="0">
                <a:latin typeface="BIZ UDPゴシック" panose="020B0400000000000000" pitchFamily="50" charset="-128"/>
                <a:ea typeface="BIZ UDPゴシック" panose="020B0400000000000000" pitchFamily="50" charset="-128"/>
              </a:rPr>
              <a:t>b.</a:t>
            </a:r>
            <a:r>
              <a:rPr lang="ja-JP" altLang="en-US" sz="7200" dirty="0">
                <a:latin typeface="BIZ UDPゴシック" panose="020B0400000000000000" pitchFamily="50" charset="-128"/>
                <a:ea typeface="BIZ UDPゴシック" panose="020B0400000000000000" pitchFamily="50" charset="-128"/>
              </a:rPr>
              <a:t>部位のコスト配分を右表のように定め、</a:t>
            </a:r>
            <a:endParaRPr lang="en-US" altLang="ja-JP" sz="7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7200" dirty="0">
                <a:latin typeface="BIZ UDPゴシック" panose="020B0400000000000000" pitchFamily="50" charset="-128"/>
                <a:ea typeface="BIZ UDPゴシック" panose="020B0400000000000000" pitchFamily="50" charset="-128"/>
              </a:rPr>
              <a:t>　</a:t>
            </a:r>
            <a:r>
              <a:rPr lang="en-US" altLang="ja-JP" sz="7200" dirty="0">
                <a:latin typeface="BIZ UDPゴシック" panose="020B0400000000000000" pitchFamily="50" charset="-128"/>
                <a:ea typeface="BIZ UDPゴシック" panose="020B0400000000000000" pitchFamily="50" charset="-128"/>
              </a:rPr>
              <a:t>c.</a:t>
            </a:r>
            <a:r>
              <a:rPr lang="ja-JP" altLang="en-US" sz="7200" dirty="0">
                <a:latin typeface="BIZ UDPゴシック" panose="020B0400000000000000" pitchFamily="50" charset="-128"/>
                <a:ea typeface="BIZ UDPゴシック" panose="020B0400000000000000" pitchFamily="50" charset="-128"/>
              </a:rPr>
              <a:t>健全度を</a:t>
            </a:r>
            <a:r>
              <a:rPr lang="en-US" altLang="ja-JP" sz="7200" dirty="0">
                <a:latin typeface="BIZ UDPゴシック" panose="020B0400000000000000" pitchFamily="50" charset="-128"/>
                <a:ea typeface="BIZ UDPゴシック" panose="020B0400000000000000" pitchFamily="50" charset="-128"/>
              </a:rPr>
              <a:t>100</a:t>
            </a:r>
            <a:r>
              <a:rPr lang="ja-JP" altLang="en-US" sz="7200" dirty="0">
                <a:latin typeface="BIZ UDPゴシック" panose="020B0400000000000000" pitchFamily="50" charset="-128"/>
                <a:ea typeface="BIZ UDPゴシック" panose="020B0400000000000000" pitchFamily="50" charset="-128"/>
              </a:rPr>
              <a:t>点満点で算定。</a:t>
            </a:r>
            <a:endParaRPr lang="en-US" altLang="ja-JP" sz="7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endParaRPr lang="en-US" altLang="ja-JP" sz="7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en-US" altLang="ja-JP" sz="5200" dirty="0">
                <a:latin typeface="BIZ UDPゴシック" panose="020B0400000000000000" pitchFamily="50" charset="-128"/>
                <a:ea typeface="BIZ UDPゴシック" panose="020B0400000000000000" pitchFamily="50" charset="-128"/>
              </a:rPr>
              <a:t>※</a:t>
            </a:r>
            <a:r>
              <a:rPr lang="ja-JP" altLang="en-US" sz="5200" dirty="0">
                <a:latin typeface="BIZ UDPゴシック" panose="020B0400000000000000" pitchFamily="50" charset="-128"/>
                <a:ea typeface="BIZ UDPゴシック" panose="020B0400000000000000" pitchFamily="50" charset="-128"/>
              </a:rPr>
              <a:t>プールについては、２つの部位（電気設備、機械設備）で評価</a:t>
            </a:r>
            <a:endParaRPr lang="en-US" altLang="ja-JP" sz="5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endParaRPr lang="en-US" altLang="ja-JP" sz="7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endParaRPr lang="en-US" altLang="ja-JP" sz="2200"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B3472BF3-11A5-4652-9D45-4457C835218F}"/>
              </a:ext>
            </a:extLst>
          </p:cNvPr>
          <p:cNvGrpSpPr/>
          <p:nvPr/>
        </p:nvGrpSpPr>
        <p:grpSpPr>
          <a:xfrm>
            <a:off x="6664580" y="4161234"/>
            <a:ext cx="4953008" cy="2624959"/>
            <a:chOff x="6664580" y="4161234"/>
            <a:chExt cx="4953008" cy="2624959"/>
          </a:xfrm>
        </p:grpSpPr>
        <p:grpSp>
          <p:nvGrpSpPr>
            <p:cNvPr id="16" name="グループ化 15">
              <a:extLst>
                <a:ext uri="{FF2B5EF4-FFF2-40B4-BE49-F238E27FC236}">
                  <a16:creationId xmlns:a16="http://schemas.microsoft.com/office/drawing/2014/main" id="{9C384593-2F7E-4C8C-9F2F-587581C5C33D}"/>
                </a:ext>
              </a:extLst>
            </p:cNvPr>
            <p:cNvGrpSpPr/>
            <p:nvPr/>
          </p:nvGrpSpPr>
          <p:grpSpPr>
            <a:xfrm>
              <a:off x="6664580" y="4161234"/>
              <a:ext cx="4953008" cy="2624959"/>
              <a:chOff x="6664580" y="4161234"/>
              <a:chExt cx="4953008" cy="2624959"/>
            </a:xfrm>
          </p:grpSpPr>
          <p:pic>
            <p:nvPicPr>
              <p:cNvPr id="11" name="図 10">
                <a:extLst>
                  <a:ext uri="{FF2B5EF4-FFF2-40B4-BE49-F238E27FC236}">
                    <a16:creationId xmlns:a16="http://schemas.microsoft.com/office/drawing/2014/main" id="{67ACB5BB-C473-47D4-A65B-5A4385322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580" y="4161234"/>
                <a:ext cx="4953008" cy="2624959"/>
              </a:xfrm>
              <a:prstGeom prst="rect">
                <a:avLst/>
              </a:prstGeom>
            </p:spPr>
          </p:pic>
          <p:sp>
            <p:nvSpPr>
              <p:cNvPr id="15" name="正方形/長方形 14">
                <a:extLst>
                  <a:ext uri="{FF2B5EF4-FFF2-40B4-BE49-F238E27FC236}">
                    <a16:creationId xmlns:a16="http://schemas.microsoft.com/office/drawing/2014/main" id="{05A9F98D-0D7D-4655-B96D-959AEDC44CE0}"/>
                  </a:ext>
                </a:extLst>
              </p:cNvPr>
              <p:cNvSpPr/>
              <p:nvPr/>
            </p:nvSpPr>
            <p:spPr>
              <a:xfrm>
                <a:off x="6886902" y="6018072"/>
                <a:ext cx="1279635" cy="293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正方形/長方形 18">
              <a:extLst>
                <a:ext uri="{FF2B5EF4-FFF2-40B4-BE49-F238E27FC236}">
                  <a16:creationId xmlns:a16="http://schemas.microsoft.com/office/drawing/2014/main" id="{23121592-F03E-4A70-B7DE-1FD37A13F3F0}"/>
                </a:ext>
              </a:extLst>
            </p:cNvPr>
            <p:cNvSpPr/>
            <p:nvPr/>
          </p:nvSpPr>
          <p:spPr>
            <a:xfrm>
              <a:off x="8425355" y="5579265"/>
              <a:ext cx="2928445" cy="269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A1701260-1289-4A4D-BEA7-E798BE0CC1E1}"/>
              </a:ext>
            </a:extLst>
          </p:cNvPr>
          <p:cNvSpPr txBox="1"/>
          <p:nvPr/>
        </p:nvSpPr>
        <p:spPr>
          <a:xfrm>
            <a:off x="506584" y="2609466"/>
            <a:ext cx="2748995" cy="3693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◆劣化状況の評価基準</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スライド番号プレースホルダー 2">
            <a:extLst>
              <a:ext uri="{FF2B5EF4-FFF2-40B4-BE49-F238E27FC236}">
                <a16:creationId xmlns:a16="http://schemas.microsoft.com/office/drawing/2014/main" id="{A14BD535-2C55-477B-8DB5-F81E7197F006}"/>
              </a:ext>
            </a:extLst>
          </p:cNvPr>
          <p:cNvSpPr txBox="1">
            <a:spLocks/>
          </p:cNvSpPr>
          <p:nvPr/>
        </p:nvSpPr>
        <p:spPr>
          <a:xfrm>
            <a:off x="9228221" y="649287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0F38154-BD12-4D95-AB32-AF2ED034A024}" type="slidenum">
              <a:rPr lang="ja-JP" altLang="en-US" smtClean="0"/>
              <a:pPr/>
              <a:t>25</a:t>
            </a:fld>
            <a:endParaRPr lang="ja-JP" altLang="en-US" dirty="0"/>
          </a:p>
        </p:txBody>
      </p:sp>
    </p:spTree>
    <p:extLst>
      <p:ext uri="{BB962C8B-B14F-4D97-AF65-F5344CB8AC3E}">
        <p14:creationId xmlns:p14="http://schemas.microsoft.com/office/powerpoint/2010/main" val="3661974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スライド番号プレースホルダー 3">
            <a:extLst>
              <a:ext uri="{FF2B5EF4-FFF2-40B4-BE49-F238E27FC236}">
                <a16:creationId xmlns:a16="http://schemas.microsoft.com/office/drawing/2014/main" id="{91F310D9-F0CE-F6C7-7486-63AD5B01EB27}"/>
              </a:ext>
            </a:extLst>
          </p:cNvPr>
          <p:cNvSpPr>
            <a:spLocks noGrp="1"/>
          </p:cNvSpPr>
          <p:nvPr>
            <p:ph type="sldNum" sz="quarter" idx="12"/>
          </p:nvPr>
        </p:nvSpPr>
        <p:spPr>
          <a:xfrm>
            <a:off x="8610600" y="6356350"/>
            <a:ext cx="2743200" cy="365125"/>
          </a:xfrm>
        </p:spPr>
        <p:txBody>
          <a:bodyPr>
            <a:normAutofit/>
          </a:bodyPr>
          <a:lstStyle/>
          <a:p>
            <a:pPr>
              <a:spcAft>
                <a:spcPts val="600"/>
              </a:spcAft>
            </a:pPr>
            <a:fld id="{D0F38154-BD12-4D95-AB32-AF2ED034A024}" type="slidenum">
              <a:rPr kumimoji="1" lang="ja-JP" altLang="en-US" smtClean="0"/>
              <a:pPr>
                <a:spcAft>
                  <a:spcPts val="600"/>
                </a:spcAft>
              </a:pPr>
              <a:t>26</a:t>
            </a:fld>
            <a:endParaRPr kumimoji="1" lang="ja-JP" altLang="en-US"/>
          </a:p>
        </p:txBody>
      </p:sp>
      <p:grpSp>
        <p:nvGrpSpPr>
          <p:cNvPr id="8" name="グループ化 7">
            <a:extLst>
              <a:ext uri="{FF2B5EF4-FFF2-40B4-BE49-F238E27FC236}">
                <a16:creationId xmlns:a16="http://schemas.microsoft.com/office/drawing/2014/main" id="{05D47E4D-3D4F-48A4-A4FA-D76A1B709E9F}"/>
              </a:ext>
            </a:extLst>
          </p:cNvPr>
          <p:cNvGrpSpPr/>
          <p:nvPr/>
        </p:nvGrpSpPr>
        <p:grpSpPr>
          <a:xfrm>
            <a:off x="794345" y="5441082"/>
            <a:ext cx="10603309" cy="1280393"/>
            <a:chOff x="712527" y="5079482"/>
            <a:chExt cx="10515600" cy="1566062"/>
          </a:xfrm>
        </p:grpSpPr>
        <p:sp>
          <p:nvSpPr>
            <p:cNvPr id="9" name="正方形/長方形 8">
              <a:extLst>
                <a:ext uri="{FF2B5EF4-FFF2-40B4-BE49-F238E27FC236}">
                  <a16:creationId xmlns:a16="http://schemas.microsoft.com/office/drawing/2014/main" id="{BA9D2DF1-18E4-4B10-B628-8051F66888F5}"/>
                </a:ext>
              </a:extLst>
            </p:cNvPr>
            <p:cNvSpPr/>
            <p:nvPr/>
          </p:nvSpPr>
          <p:spPr>
            <a:xfrm>
              <a:off x="712527" y="5334296"/>
              <a:ext cx="10515600" cy="1311248"/>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sz="2000" dirty="0">
                  <a:solidFill>
                    <a:schemeClr val="tx1"/>
                  </a:solidFill>
                  <a:latin typeface="BIZ UDPゴシック" panose="020B0400000000000000" pitchFamily="50" charset="-128"/>
                  <a:ea typeface="BIZ UDPゴシック" panose="020B0400000000000000" pitchFamily="50" charset="-128"/>
                </a:rPr>
                <a:t>　・劣化状況評価の電気設備・機械設備が</a:t>
              </a:r>
              <a:r>
                <a:rPr lang="en-US" altLang="ja-JP" sz="2000" dirty="0">
                  <a:solidFill>
                    <a:schemeClr val="tx1"/>
                  </a:solidFill>
                  <a:latin typeface="BIZ UDPゴシック" panose="020B0400000000000000" pitchFamily="50" charset="-128"/>
                  <a:ea typeface="BIZ UDPゴシック" panose="020B0400000000000000" pitchFamily="50" charset="-128"/>
                </a:rPr>
                <a:t>C</a:t>
              </a:r>
              <a:r>
                <a:rPr lang="ja-JP" altLang="en-US" sz="2000" dirty="0">
                  <a:solidFill>
                    <a:schemeClr val="tx1"/>
                  </a:solidFill>
                  <a:latin typeface="BIZ UDPゴシック" panose="020B0400000000000000" pitchFamily="50" charset="-128"/>
                  <a:ea typeface="BIZ UDPゴシック" panose="020B0400000000000000" pitchFamily="50" charset="-128"/>
                </a:rPr>
                <a:t>、健全度得点が</a:t>
              </a:r>
              <a:r>
                <a:rPr lang="en-US" altLang="ja-JP" sz="2000" dirty="0">
                  <a:solidFill>
                    <a:schemeClr val="tx1"/>
                  </a:solidFill>
                  <a:latin typeface="BIZ UDPゴシック" panose="020B0400000000000000" pitchFamily="50" charset="-128"/>
                  <a:ea typeface="BIZ UDPゴシック" panose="020B0400000000000000" pitchFamily="50" charset="-128"/>
                </a:rPr>
                <a:t>40</a:t>
              </a:r>
              <a:r>
                <a:rPr lang="ja-JP" altLang="en-US" sz="2000" dirty="0">
                  <a:solidFill>
                    <a:schemeClr val="tx1"/>
                  </a:solidFill>
                  <a:latin typeface="BIZ UDPゴシック" panose="020B0400000000000000" pitchFamily="50" charset="-128"/>
                  <a:ea typeface="BIZ UDPゴシック" panose="020B0400000000000000" pitchFamily="50" charset="-128"/>
                </a:rPr>
                <a:t>点の施設が３施設もあり、</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000" dirty="0">
                  <a:solidFill>
                    <a:schemeClr val="tx1"/>
                  </a:solidFill>
                  <a:latin typeface="BIZ UDPゴシック" panose="020B0400000000000000" pitchFamily="50" charset="-128"/>
                  <a:ea typeface="BIZ UDPゴシック" panose="020B0400000000000000" pitchFamily="50" charset="-128"/>
                </a:rPr>
                <a:t>   早急な対応が必要な状況。</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341725D6-9603-4BFB-9449-92459D405CB0}"/>
                </a:ext>
              </a:extLst>
            </p:cNvPr>
            <p:cNvSpPr/>
            <p:nvPr/>
          </p:nvSpPr>
          <p:spPr>
            <a:xfrm>
              <a:off x="838200" y="5079482"/>
              <a:ext cx="2295511" cy="486208"/>
            </a:xfrm>
            <a:prstGeom prst="round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分析</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graphicFrame>
        <p:nvGraphicFramePr>
          <p:cNvPr id="11" name="オブジェクト 10">
            <a:extLst>
              <a:ext uri="{FF2B5EF4-FFF2-40B4-BE49-F238E27FC236}">
                <a16:creationId xmlns:a16="http://schemas.microsoft.com/office/drawing/2014/main" id="{E7997A69-A241-4D70-A237-D6A2739EB4A1}"/>
              </a:ext>
            </a:extLst>
          </p:cNvPr>
          <p:cNvGraphicFramePr>
            <a:graphicFrameLocks noChangeAspect="1"/>
          </p:cNvGraphicFramePr>
          <p:nvPr>
            <p:extLst>
              <p:ext uri="{D42A27DB-BD31-4B8C-83A1-F6EECF244321}">
                <p14:modId xmlns:p14="http://schemas.microsoft.com/office/powerpoint/2010/main" val="4101341356"/>
              </p:ext>
            </p:extLst>
          </p:nvPr>
        </p:nvGraphicFramePr>
        <p:xfrm>
          <a:off x="1693533" y="2142854"/>
          <a:ext cx="8356984" cy="3229277"/>
        </p:xfrm>
        <a:graphic>
          <a:graphicData uri="http://schemas.openxmlformats.org/presentationml/2006/ole">
            <mc:AlternateContent xmlns:mc="http://schemas.openxmlformats.org/markup-compatibility/2006">
              <mc:Choice xmlns:v="urn:schemas-microsoft-com:vml" Requires="v">
                <p:oleObj spid="_x0000_s4336" name="Worksheet" r:id="rId3" imgW="4480719" imgH="1836455" progId="Excel.Sheet.12">
                  <p:embed/>
                </p:oleObj>
              </mc:Choice>
              <mc:Fallback>
                <p:oleObj name="Worksheet" r:id="rId3" imgW="4480719" imgH="1836455" progId="Excel.Sheet.12">
                  <p:embed/>
                  <p:pic>
                    <p:nvPicPr>
                      <p:cNvPr id="0" name=""/>
                      <p:cNvPicPr/>
                      <p:nvPr/>
                    </p:nvPicPr>
                    <p:blipFill>
                      <a:blip r:embed="rId4"/>
                      <a:stretch>
                        <a:fillRect/>
                      </a:stretch>
                    </p:blipFill>
                    <p:spPr>
                      <a:xfrm>
                        <a:off x="1693533" y="2142854"/>
                        <a:ext cx="8356984" cy="3229277"/>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6BD9BA72-0C2E-45D0-B5E8-534B17BED815}"/>
              </a:ext>
            </a:extLst>
          </p:cNvPr>
          <p:cNvSpPr txBox="1"/>
          <p:nvPr/>
        </p:nvSpPr>
        <p:spPr>
          <a:xfrm>
            <a:off x="838200" y="1773522"/>
            <a:ext cx="7031421"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◆劣化状況評価（令和２年８月時点の点検結果に基づくもの）</a:t>
            </a:r>
          </a:p>
        </p:txBody>
      </p:sp>
      <p:sp>
        <p:nvSpPr>
          <p:cNvPr id="14" name="スライド番号プレースホルダー 2">
            <a:extLst>
              <a:ext uri="{FF2B5EF4-FFF2-40B4-BE49-F238E27FC236}">
                <a16:creationId xmlns:a16="http://schemas.microsoft.com/office/drawing/2014/main" id="{BA8C1883-30BF-47A1-B897-F1701039D11F}"/>
              </a:ext>
            </a:extLst>
          </p:cNvPr>
          <p:cNvSpPr txBox="1">
            <a:spLocks/>
          </p:cNvSpPr>
          <p:nvPr/>
        </p:nvSpPr>
        <p:spPr>
          <a:xfrm>
            <a:off x="9050103" y="644895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0F38154-BD12-4D95-AB32-AF2ED034A024}" type="slidenum">
              <a:rPr lang="ja-JP" altLang="en-US" smtClean="0"/>
              <a:pPr/>
              <a:t>26</a:t>
            </a:fld>
            <a:endParaRPr lang="ja-JP" altLang="en-US" dirty="0"/>
          </a:p>
        </p:txBody>
      </p:sp>
      <p:sp>
        <p:nvSpPr>
          <p:cNvPr id="15" name="タイトル 1">
            <a:extLst>
              <a:ext uri="{FF2B5EF4-FFF2-40B4-BE49-F238E27FC236}">
                <a16:creationId xmlns:a16="http://schemas.microsoft.com/office/drawing/2014/main" id="{B5D2C53D-F857-4A16-8618-D015F9DB8EC8}"/>
              </a:ext>
            </a:extLst>
          </p:cNvPr>
          <p:cNvSpPr>
            <a:spLocks noGrp="1"/>
          </p:cNvSpPr>
          <p:nvPr>
            <p:ph type="title"/>
          </p:nvPr>
        </p:nvSpPr>
        <p:spPr>
          <a:xfrm>
            <a:off x="838200" y="365125"/>
            <a:ext cx="10515600" cy="1325563"/>
          </a:xfrm>
        </p:spPr>
        <p:txBody>
          <a:bodyPr>
            <a:normAutofit/>
          </a:bodyPr>
          <a:lstStyle/>
          <a:p>
            <a:pPr algn="ctr"/>
            <a:r>
              <a:rPr kumimoji="1" lang="ja-JP" altLang="en-US" sz="3600" dirty="0">
                <a:latin typeface="BIZ UDPゴシック" panose="020B0400000000000000" pitchFamily="50" charset="-128"/>
                <a:ea typeface="BIZ UDPゴシック" panose="020B0400000000000000" pitchFamily="50" charset="-128"/>
              </a:rPr>
              <a:t>学校プールの劣化状況について</a:t>
            </a:r>
            <a:br>
              <a:rPr kumimoji="1" lang="en-US" altLang="ja-JP" sz="4000" dirty="0">
                <a:latin typeface="BIZ UDPゴシック" panose="020B0400000000000000" pitchFamily="50" charset="-128"/>
                <a:ea typeface="BIZ UDPゴシック" panose="020B0400000000000000" pitchFamily="50" charset="-128"/>
              </a:rPr>
            </a:br>
            <a:br>
              <a:rPr kumimoji="1" lang="en-US" altLang="ja-JP" sz="1100" dirty="0">
                <a:latin typeface="BIZ UDPゴシック" panose="020B0400000000000000" pitchFamily="50" charset="-128"/>
                <a:ea typeface="BIZ UDPゴシック" panose="020B0400000000000000" pitchFamily="50" charset="-128"/>
              </a:rPr>
            </a:b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出典：島本町学校施設等長寿命化計画を基に作成</a:t>
            </a:r>
            <a:endParaRPr kumimoji="1" lang="ja-JP" altLang="en-US" sz="4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45600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515600" cy="1325563"/>
          </a:xfrm>
        </p:spPr>
        <p:txBody>
          <a:bodyPr>
            <a:normAutofit/>
          </a:bodyPr>
          <a:lstStyle/>
          <a:p>
            <a:pPr algn="ctr"/>
            <a:r>
              <a:rPr kumimoji="1" lang="ja-JP" altLang="en-US" sz="3600" dirty="0">
                <a:latin typeface="BIZ UDPゴシック" panose="020B0400000000000000" pitchFamily="50" charset="-128"/>
                <a:ea typeface="BIZ UDPゴシック" panose="020B0400000000000000" pitchFamily="50" charset="-128"/>
              </a:rPr>
              <a:t>学校プールの劣化状況について（写真）</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スライド番号プレースホルダー 3">
            <a:extLst>
              <a:ext uri="{FF2B5EF4-FFF2-40B4-BE49-F238E27FC236}">
                <a16:creationId xmlns:a16="http://schemas.microsoft.com/office/drawing/2014/main" id="{91F310D9-F0CE-F6C7-7486-63AD5B01EB27}"/>
              </a:ext>
            </a:extLst>
          </p:cNvPr>
          <p:cNvSpPr>
            <a:spLocks noGrp="1"/>
          </p:cNvSpPr>
          <p:nvPr>
            <p:ph type="sldNum" sz="quarter" idx="12"/>
          </p:nvPr>
        </p:nvSpPr>
        <p:spPr>
          <a:xfrm>
            <a:off x="9112758" y="6341351"/>
            <a:ext cx="2743200" cy="365125"/>
          </a:xfrm>
        </p:spPr>
        <p:txBody>
          <a:bodyPr>
            <a:normAutofit/>
          </a:bodyPr>
          <a:lstStyle/>
          <a:p>
            <a:pPr>
              <a:spcAft>
                <a:spcPts val="600"/>
              </a:spcAft>
            </a:pPr>
            <a:fld id="{D0F38154-BD12-4D95-AB32-AF2ED034A024}" type="slidenum">
              <a:rPr kumimoji="1" lang="ja-JP" altLang="en-US" smtClean="0"/>
              <a:pPr>
                <a:spcAft>
                  <a:spcPts val="600"/>
                </a:spcAft>
              </a:pPr>
              <a:t>27</a:t>
            </a:fld>
            <a:endParaRPr kumimoji="1" lang="ja-JP" altLang="en-US" dirty="0"/>
          </a:p>
        </p:txBody>
      </p:sp>
      <p:pic>
        <p:nvPicPr>
          <p:cNvPr id="15" name="図 14">
            <a:extLst>
              <a:ext uri="{FF2B5EF4-FFF2-40B4-BE49-F238E27FC236}">
                <a16:creationId xmlns:a16="http://schemas.microsoft.com/office/drawing/2014/main" id="{518DBA17-1F56-4222-8564-E651B85F17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036" y="2033621"/>
            <a:ext cx="3405826" cy="2274109"/>
          </a:xfrm>
          <a:prstGeom prst="rect">
            <a:avLst/>
          </a:prstGeom>
        </p:spPr>
      </p:pic>
      <p:pic>
        <p:nvPicPr>
          <p:cNvPr id="17" name="図 16">
            <a:extLst>
              <a:ext uri="{FF2B5EF4-FFF2-40B4-BE49-F238E27FC236}">
                <a16:creationId xmlns:a16="http://schemas.microsoft.com/office/drawing/2014/main" id="{2246EB7F-73E1-43A0-A848-9039E1A1E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5124" y="2033621"/>
            <a:ext cx="3402741" cy="2274109"/>
          </a:xfrm>
          <a:prstGeom prst="rect">
            <a:avLst/>
          </a:prstGeom>
        </p:spPr>
      </p:pic>
      <p:pic>
        <p:nvPicPr>
          <p:cNvPr id="19" name="図 18">
            <a:extLst>
              <a:ext uri="{FF2B5EF4-FFF2-40B4-BE49-F238E27FC236}">
                <a16:creationId xmlns:a16="http://schemas.microsoft.com/office/drawing/2014/main" id="{CF37C44A-2372-420A-B50A-8FFFF5F831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7140" y="2051031"/>
            <a:ext cx="3405826" cy="2274109"/>
          </a:xfrm>
          <a:prstGeom prst="rect">
            <a:avLst/>
          </a:prstGeom>
        </p:spPr>
      </p:pic>
      <p:sp>
        <p:nvSpPr>
          <p:cNvPr id="24" name="テキスト ボックス 23">
            <a:extLst>
              <a:ext uri="{FF2B5EF4-FFF2-40B4-BE49-F238E27FC236}">
                <a16:creationId xmlns:a16="http://schemas.microsoft.com/office/drawing/2014/main" id="{8884E046-A054-44CE-901E-11E8BBF0CF0F}"/>
              </a:ext>
            </a:extLst>
          </p:cNvPr>
          <p:cNvSpPr txBox="1"/>
          <p:nvPr/>
        </p:nvSpPr>
        <p:spPr>
          <a:xfrm>
            <a:off x="3414514" y="4690320"/>
            <a:ext cx="5359923" cy="369332"/>
          </a:xfrm>
          <a:prstGeom prst="rect">
            <a:avLst/>
          </a:prstGeom>
          <a:no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第一中学校のプール槽、腰洗い槽・シャワー</a:t>
            </a:r>
          </a:p>
        </p:txBody>
      </p:sp>
      <p:sp>
        <p:nvSpPr>
          <p:cNvPr id="42" name="正方形/長方形 41">
            <a:extLst>
              <a:ext uri="{FF2B5EF4-FFF2-40B4-BE49-F238E27FC236}">
                <a16:creationId xmlns:a16="http://schemas.microsoft.com/office/drawing/2014/main" id="{21122266-8E1C-423B-B38D-37691EA8CCA2}"/>
              </a:ext>
            </a:extLst>
          </p:cNvPr>
          <p:cNvSpPr/>
          <p:nvPr/>
        </p:nvSpPr>
        <p:spPr>
          <a:xfrm>
            <a:off x="669036" y="5610991"/>
            <a:ext cx="10853928" cy="853464"/>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1400" dirty="0">
                <a:solidFill>
                  <a:schemeClr val="tx1"/>
                </a:solidFill>
                <a:latin typeface="BIZ UDPゴシック" panose="020B0400000000000000" pitchFamily="50" charset="-128"/>
                <a:ea typeface="BIZ UDPゴシック" panose="020B0400000000000000" pitchFamily="50" charset="-128"/>
              </a:rPr>
              <a:t>　第二小学校、第二中学校のプール槽は、改修されているが、</a:t>
            </a:r>
            <a:r>
              <a:rPr lang="en-US" altLang="ja-JP"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a:solidFill>
                  <a:schemeClr val="tx1"/>
                </a:solidFill>
                <a:latin typeface="BIZ UDPゴシック" panose="020B0400000000000000" pitchFamily="50" charset="-128"/>
                <a:ea typeface="BIZ UDPゴシック" panose="020B0400000000000000" pitchFamily="50" charset="-128"/>
              </a:rPr>
              <a:t>残る４つの学校プールは、塗装剥離、ひび割れ等の劣化が目立つ状況である。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D985459B-8220-4DA2-BD1B-6DFABBBF445D}"/>
              </a:ext>
            </a:extLst>
          </p:cNvPr>
          <p:cNvSpPr/>
          <p:nvPr/>
        </p:nvSpPr>
        <p:spPr>
          <a:xfrm>
            <a:off x="838200" y="5419648"/>
            <a:ext cx="899633" cy="382686"/>
          </a:xfrm>
          <a:prstGeom prst="round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分析</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1630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298654" y="370098"/>
            <a:ext cx="11591644" cy="1325563"/>
          </a:xfrm>
        </p:spPr>
        <p:txBody>
          <a:bodyPr>
            <a:normAutofit/>
          </a:bodyPr>
          <a:lstStyle/>
          <a:p>
            <a:pPr algn="ctr"/>
            <a:r>
              <a:rPr kumimoji="1" lang="ja-JP" altLang="en-US" sz="3600" dirty="0">
                <a:latin typeface="BIZ UDPゴシック" panose="020B0400000000000000" pitchFamily="50" charset="-128"/>
                <a:ea typeface="BIZ UDPゴシック" panose="020B0400000000000000" pitchFamily="50" charset="-128"/>
              </a:rPr>
              <a:t>学校プールの維持管理経費、運転経費について</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4" name="スライド番号プレースホルダー 3">
            <a:extLst>
              <a:ext uri="{FF2B5EF4-FFF2-40B4-BE49-F238E27FC236}">
                <a16:creationId xmlns:a16="http://schemas.microsoft.com/office/drawing/2014/main" id="{91F310D9-F0CE-F6C7-7486-63AD5B01EB27}"/>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0F38154-BD12-4D95-AB32-AF2ED034A02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26" name="表 26">
            <a:extLst>
              <a:ext uri="{FF2B5EF4-FFF2-40B4-BE49-F238E27FC236}">
                <a16:creationId xmlns:a16="http://schemas.microsoft.com/office/drawing/2014/main" id="{1630ABBD-9C1F-4A80-8A56-CE804D3E8F5F}"/>
              </a:ext>
            </a:extLst>
          </p:cNvPr>
          <p:cNvGraphicFramePr>
            <a:graphicFrameLocks noGrp="1"/>
          </p:cNvGraphicFramePr>
          <p:nvPr>
            <p:extLst>
              <p:ext uri="{D42A27DB-BD31-4B8C-83A1-F6EECF244321}">
                <p14:modId xmlns:p14="http://schemas.microsoft.com/office/powerpoint/2010/main" val="3481754573"/>
              </p:ext>
            </p:extLst>
          </p:nvPr>
        </p:nvGraphicFramePr>
        <p:xfrm>
          <a:off x="360859" y="1798202"/>
          <a:ext cx="11162105" cy="2590800"/>
        </p:xfrm>
        <a:graphic>
          <a:graphicData uri="http://schemas.openxmlformats.org/drawingml/2006/table">
            <a:tbl>
              <a:tblPr firstRow="1" bandRow="1">
                <a:tableStyleId>{5C22544A-7EE6-4342-B048-85BDC9FD1C3A}</a:tableStyleId>
              </a:tblPr>
              <a:tblGrid>
                <a:gridCol w="2400991">
                  <a:extLst>
                    <a:ext uri="{9D8B030D-6E8A-4147-A177-3AD203B41FA5}">
                      <a16:colId xmlns:a16="http://schemas.microsoft.com/office/drawing/2014/main" val="2856234780"/>
                    </a:ext>
                  </a:extLst>
                </a:gridCol>
                <a:gridCol w="1542616">
                  <a:extLst>
                    <a:ext uri="{9D8B030D-6E8A-4147-A177-3AD203B41FA5}">
                      <a16:colId xmlns:a16="http://schemas.microsoft.com/office/drawing/2014/main" val="4016154561"/>
                    </a:ext>
                  </a:extLst>
                </a:gridCol>
                <a:gridCol w="2709076">
                  <a:extLst>
                    <a:ext uri="{9D8B030D-6E8A-4147-A177-3AD203B41FA5}">
                      <a16:colId xmlns:a16="http://schemas.microsoft.com/office/drawing/2014/main" val="4265685270"/>
                    </a:ext>
                  </a:extLst>
                </a:gridCol>
                <a:gridCol w="2337848">
                  <a:extLst>
                    <a:ext uri="{9D8B030D-6E8A-4147-A177-3AD203B41FA5}">
                      <a16:colId xmlns:a16="http://schemas.microsoft.com/office/drawing/2014/main" val="126613134"/>
                    </a:ext>
                  </a:extLst>
                </a:gridCol>
                <a:gridCol w="2171574">
                  <a:extLst>
                    <a:ext uri="{9D8B030D-6E8A-4147-A177-3AD203B41FA5}">
                      <a16:colId xmlns:a16="http://schemas.microsoft.com/office/drawing/2014/main" val="2290484802"/>
                    </a:ext>
                  </a:extLst>
                </a:gridCol>
              </a:tblGrid>
              <a:tr h="534809">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施設名称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竣工年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今後</a:t>
                      </a:r>
                      <a:r>
                        <a:rPr kumimoji="1" lang="en-US" altLang="ja-JP" sz="1600" b="0" dirty="0">
                          <a:solidFill>
                            <a:schemeClr val="tx1"/>
                          </a:solidFill>
                          <a:latin typeface="BIZ UDPゴシック" panose="020B0400000000000000" pitchFamily="50" charset="-128"/>
                          <a:ea typeface="BIZ UDPゴシック" panose="020B0400000000000000" pitchFamily="50" charset="-128"/>
                        </a:rPr>
                        <a:t>10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年間で</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見込まれる経費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１年あたりの経費</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b="0" dirty="0">
                          <a:solidFill>
                            <a:schemeClr val="tx1"/>
                          </a:solidFill>
                          <a:latin typeface="BIZ UDPゴシック" panose="020B0400000000000000" pitchFamily="50" charset="-128"/>
                          <a:ea typeface="BIZ UDPゴシック" panose="020B0400000000000000" pitchFamily="50" charset="-128"/>
                        </a:rPr>
                        <a:t>備考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383854614"/>
                  </a:ext>
                </a:extLst>
              </a:tr>
              <a:tr h="312636">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第一小学校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1990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9,235,000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923,500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r>
                        <a:rPr kumimoji="1" lang="ja-JP" altLang="en-US" sz="1600" dirty="0">
                          <a:latin typeface="BIZ UDPゴシック" panose="020B0400000000000000" pitchFamily="50" charset="-128"/>
                          <a:ea typeface="BIZ UDPゴシック" panose="020B0400000000000000" pitchFamily="50" charset="-128"/>
                        </a:rPr>
                        <a:t>委託料、光熱水費、</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消耗品費、修繕費 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418207"/>
                  </a:ext>
                </a:extLst>
              </a:tr>
              <a:tr h="312636">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第二小学校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1970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8,740,000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874,000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0550916"/>
                  </a:ext>
                </a:extLst>
              </a:tr>
              <a:tr h="309626">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第三小学校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1973</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11,429,500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1,142,950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74889"/>
                  </a:ext>
                </a:extLst>
              </a:tr>
              <a:tr h="312636">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第四小学校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1981</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9,609,000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960,900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3238215"/>
                  </a:ext>
                </a:extLst>
              </a:tr>
              <a:tr h="312636">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第一中学校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1977</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8,850,000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885,000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0156340"/>
                  </a:ext>
                </a:extLst>
              </a:tr>
              <a:tr h="312636">
                <a:tc>
                  <a:txBody>
                    <a:bodyPr/>
                    <a:lstStyle/>
                    <a:p>
                      <a:pPr algn="ctr"/>
                      <a:r>
                        <a:rPr kumimoji="1" lang="ja-JP" altLang="en-US" sz="1600" b="0" dirty="0">
                          <a:solidFill>
                            <a:schemeClr val="tx1"/>
                          </a:solidFill>
                          <a:latin typeface="BIZ UDPゴシック" panose="020B0400000000000000" pitchFamily="50" charset="-128"/>
                          <a:ea typeface="BIZ UDPゴシック" panose="020B0400000000000000" pitchFamily="50" charset="-128"/>
                        </a:rPr>
                        <a:t>第二中学校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1977</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12,643,600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dirty="0">
                          <a:solidFill>
                            <a:schemeClr val="tx1"/>
                          </a:solidFill>
                          <a:latin typeface="BIZ UDPゴシック" panose="020B0400000000000000" pitchFamily="50" charset="-128"/>
                          <a:ea typeface="BIZ UDPゴシック" panose="020B0400000000000000" pitchFamily="50" charset="-128"/>
                        </a:rPr>
                        <a:t>1,264,360</a:t>
                      </a:r>
                      <a:r>
                        <a:rPr kumimoji="1" lang="ja-JP" altLang="en-US" sz="1600" b="0" dirty="0">
                          <a:solidFill>
                            <a:schemeClr val="tx1"/>
                          </a:solidFill>
                          <a:latin typeface="BIZ UDPゴシック" panose="020B0400000000000000" pitchFamily="50" charset="-128"/>
                          <a:ea typeface="BIZ UDPゴシック" panose="020B0400000000000000"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4233475"/>
                  </a:ext>
                </a:extLst>
              </a:tr>
            </a:tbl>
          </a:graphicData>
        </a:graphic>
      </p:graphicFrame>
      <p:sp>
        <p:nvSpPr>
          <p:cNvPr id="9" name="正方形/長方形 8">
            <a:extLst>
              <a:ext uri="{FF2B5EF4-FFF2-40B4-BE49-F238E27FC236}">
                <a16:creationId xmlns:a16="http://schemas.microsoft.com/office/drawing/2014/main" id="{7B8C988B-CD8A-4868-9F88-B00213269A15}"/>
              </a:ext>
            </a:extLst>
          </p:cNvPr>
          <p:cNvSpPr/>
          <p:nvPr/>
        </p:nvSpPr>
        <p:spPr>
          <a:xfrm>
            <a:off x="351241" y="5752431"/>
            <a:ext cx="11534247" cy="923330"/>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sz="2000"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　・今後１年あたり町負担額は、全校で約</a:t>
            </a:r>
            <a:r>
              <a:rPr lang="en-US" altLang="ja-JP" dirty="0">
                <a:solidFill>
                  <a:schemeClr val="tx1"/>
                </a:solidFill>
                <a:latin typeface="BIZ UDPゴシック" panose="020B0400000000000000" pitchFamily="50" charset="-128"/>
                <a:ea typeface="BIZ UDPゴシック" panose="020B0400000000000000" pitchFamily="50" charset="-128"/>
              </a:rPr>
              <a:t>605</a:t>
            </a:r>
            <a:r>
              <a:rPr lang="ja-JP" altLang="en-US" dirty="0">
                <a:solidFill>
                  <a:schemeClr val="tx1"/>
                </a:solidFill>
                <a:latin typeface="BIZ UDPゴシック" panose="020B0400000000000000" pitchFamily="50" charset="-128"/>
                <a:ea typeface="BIZ UDPゴシック" panose="020B0400000000000000" pitchFamily="50" charset="-128"/>
              </a:rPr>
              <a:t>万円。</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・また未改修の４校を改修する場合は、２億円近くの経費を要する。</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E336B4A-553F-4AA2-BABD-2019ADC740CE}"/>
              </a:ext>
            </a:extLst>
          </p:cNvPr>
          <p:cNvSpPr txBox="1"/>
          <p:nvPr/>
        </p:nvSpPr>
        <p:spPr>
          <a:xfrm>
            <a:off x="358455" y="4491543"/>
            <a:ext cx="11527033" cy="923330"/>
          </a:xfrm>
          <a:prstGeom prst="rect">
            <a:avLst/>
          </a:prstGeom>
          <a:noFill/>
          <a:ln>
            <a:solidFill>
              <a:schemeClr val="tx1"/>
            </a:solidFill>
          </a:ln>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上記以外に</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第二小学校、第二中学校以外の</a:t>
            </a:r>
            <a:r>
              <a:rPr lang="ja-JP" altLang="en-US" u="sng" dirty="0">
                <a:latin typeface="BIZ UDPゴシック" panose="020B0400000000000000" pitchFamily="50" charset="-128"/>
                <a:ea typeface="BIZ UDPゴシック" panose="020B0400000000000000" pitchFamily="50" charset="-128"/>
              </a:rPr>
              <a:t>４校については、竣工以来未改修</a:t>
            </a:r>
            <a:r>
              <a:rPr lang="ja-JP" altLang="en-US" dirty="0">
                <a:latin typeface="BIZ UDPゴシック" panose="020B0400000000000000" pitchFamily="50" charset="-128"/>
                <a:ea typeface="BIZ UDPゴシック" panose="020B0400000000000000" pitchFamily="50" charset="-128"/>
              </a:rPr>
              <a:t>であり、使用を続ける場合は今後改修が必要。</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・改修する場合、</a:t>
            </a:r>
            <a:r>
              <a:rPr lang="ja-JP" altLang="en-US" u="sng" dirty="0">
                <a:latin typeface="BIZ UDPゴシック" panose="020B0400000000000000" pitchFamily="50" charset="-128"/>
                <a:ea typeface="BIZ UDPゴシック" panose="020B0400000000000000" pitchFamily="50" charset="-128"/>
              </a:rPr>
              <a:t>１校あたり</a:t>
            </a:r>
            <a:r>
              <a:rPr lang="en-US" altLang="ja-JP" u="sng" dirty="0">
                <a:latin typeface="BIZ UDPゴシック" panose="020B0400000000000000" pitchFamily="50" charset="-128"/>
                <a:ea typeface="BIZ UDPゴシック" panose="020B0400000000000000" pitchFamily="50" charset="-128"/>
              </a:rPr>
              <a:t>4,000</a:t>
            </a:r>
            <a:r>
              <a:rPr lang="ja-JP" altLang="en-US" u="sng" dirty="0">
                <a:latin typeface="BIZ UDPゴシック" panose="020B0400000000000000" pitchFamily="50" charset="-128"/>
                <a:ea typeface="BIZ UDPゴシック" panose="020B0400000000000000" pitchFamily="50" charset="-128"/>
              </a:rPr>
              <a:t>～</a:t>
            </a:r>
            <a:r>
              <a:rPr lang="en-US" altLang="ja-JP" u="sng" dirty="0">
                <a:latin typeface="BIZ UDPゴシック" panose="020B0400000000000000" pitchFamily="50" charset="-128"/>
                <a:ea typeface="BIZ UDPゴシック" panose="020B0400000000000000" pitchFamily="50" charset="-128"/>
              </a:rPr>
              <a:t>4,500</a:t>
            </a:r>
            <a:r>
              <a:rPr lang="ja-JP" altLang="en-US" u="sng" dirty="0">
                <a:latin typeface="BIZ UDPゴシック" panose="020B0400000000000000" pitchFamily="50" charset="-128"/>
                <a:ea typeface="BIZ UDPゴシック" panose="020B0400000000000000" pitchFamily="50" charset="-128"/>
              </a:rPr>
              <a:t>万円程度の費用負担が生じる。</a:t>
            </a:r>
            <a:endParaRPr kumimoji="1" lang="ja-JP" altLang="en-US" u="sng" dirty="0">
              <a:latin typeface="BIZ UDPゴシック" panose="020B0400000000000000" pitchFamily="50" charset="-128"/>
              <a:ea typeface="BIZ UDPゴシック" panose="020B0400000000000000" pitchFamily="50" charset="-128"/>
            </a:endParaRPr>
          </a:p>
        </p:txBody>
      </p:sp>
      <p:sp>
        <p:nvSpPr>
          <p:cNvPr id="13" name="スライド番号プレースホルダー 2">
            <a:extLst>
              <a:ext uri="{FF2B5EF4-FFF2-40B4-BE49-F238E27FC236}">
                <a16:creationId xmlns:a16="http://schemas.microsoft.com/office/drawing/2014/main" id="{CB5DF467-A160-4775-8580-E4AFABD77400}"/>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0F38154-BD12-4D95-AB32-AF2ED034A024}" type="slidenum">
              <a:rPr lang="ja-JP" altLang="en-US" smtClean="0"/>
              <a:pPr/>
              <a:t>28</a:t>
            </a:fld>
            <a:endParaRPr lang="ja-JP" altLang="en-US" dirty="0"/>
          </a:p>
        </p:txBody>
      </p:sp>
      <p:sp>
        <p:nvSpPr>
          <p:cNvPr id="12" name="四角形: 角を丸くする 11">
            <a:extLst>
              <a:ext uri="{FF2B5EF4-FFF2-40B4-BE49-F238E27FC236}">
                <a16:creationId xmlns:a16="http://schemas.microsoft.com/office/drawing/2014/main" id="{FB74352E-81AB-4208-A656-5E6180271A13}"/>
              </a:ext>
            </a:extLst>
          </p:cNvPr>
          <p:cNvSpPr/>
          <p:nvPr/>
        </p:nvSpPr>
        <p:spPr>
          <a:xfrm>
            <a:off x="472843" y="5561088"/>
            <a:ext cx="899633" cy="382686"/>
          </a:xfrm>
          <a:prstGeom prst="round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分析</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2797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6" name="正方形/長方形 5">
            <a:extLst>
              <a:ext uri="{FF2B5EF4-FFF2-40B4-BE49-F238E27FC236}">
                <a16:creationId xmlns:a16="http://schemas.microsoft.com/office/drawing/2014/main" id="{18C0FDD3-8D80-450C-8BA8-E8C434A3123D}"/>
              </a:ext>
            </a:extLst>
          </p:cNvPr>
          <p:cNvSpPr/>
          <p:nvPr/>
        </p:nvSpPr>
        <p:spPr>
          <a:xfrm>
            <a:off x="669036" y="1982857"/>
            <a:ext cx="10515600" cy="2776853"/>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　年間を通して２ヶ月間しか稼働期間がなく、雨風等によるプール槽の傷みが大きい。</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　炎天下でのプールサイドや水温の上昇に伴い、児童・生徒の熱中症の危険性が高い。</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　天候に左右され、計画通りに授業を実施できない。</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　水泳の授業に一定の専門的知識が必要なほか、清掃や水質管理等にも教員の労力が割かれている。</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103047" y="458599"/>
            <a:ext cx="12085905" cy="1118955"/>
          </a:xfrm>
        </p:spPr>
        <p:txBody>
          <a:bodyPr>
            <a:normAutofit/>
          </a:bodyPr>
          <a:lstStyle/>
          <a:p>
            <a:pPr algn="ctr"/>
            <a:r>
              <a:rPr lang="ja-JP" altLang="en-US" sz="3600" dirty="0">
                <a:latin typeface="BIZ UDPゴシック" panose="020B0400000000000000" pitchFamily="50" charset="-128"/>
                <a:ea typeface="BIZ UDPゴシック" panose="020B0400000000000000" pitchFamily="50" charset="-128"/>
              </a:rPr>
              <a:t>学校</a:t>
            </a:r>
            <a:r>
              <a:rPr kumimoji="1" lang="ja-JP" altLang="en-US" sz="3600" dirty="0">
                <a:latin typeface="BIZ UDPゴシック" panose="020B0400000000000000" pitchFamily="50" charset="-128"/>
                <a:ea typeface="BIZ UDPゴシック" panose="020B0400000000000000" pitchFamily="50" charset="-128"/>
              </a:rPr>
              <a:t>プール（屋外）運営の負担・安全性等について</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5" name="四角形: 角を丸くする 4">
            <a:extLst>
              <a:ext uri="{FF2B5EF4-FFF2-40B4-BE49-F238E27FC236}">
                <a16:creationId xmlns:a16="http://schemas.microsoft.com/office/drawing/2014/main" id="{EDA3A769-A90C-4888-9357-14D9317F9CE3}"/>
              </a:ext>
            </a:extLst>
          </p:cNvPr>
          <p:cNvSpPr/>
          <p:nvPr/>
        </p:nvSpPr>
        <p:spPr>
          <a:xfrm>
            <a:off x="819685" y="1778024"/>
            <a:ext cx="899633" cy="409665"/>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課題</a:t>
            </a:r>
          </a:p>
        </p:txBody>
      </p:sp>
      <p:grpSp>
        <p:nvGrpSpPr>
          <p:cNvPr id="10" name="グループ化 9">
            <a:extLst>
              <a:ext uri="{FF2B5EF4-FFF2-40B4-BE49-F238E27FC236}">
                <a16:creationId xmlns:a16="http://schemas.microsoft.com/office/drawing/2014/main" id="{9BFED80A-2299-4EBF-B07C-F957E492A783}"/>
              </a:ext>
            </a:extLst>
          </p:cNvPr>
          <p:cNvGrpSpPr/>
          <p:nvPr/>
        </p:nvGrpSpPr>
        <p:grpSpPr>
          <a:xfrm>
            <a:off x="676478" y="4882494"/>
            <a:ext cx="10515600" cy="1687676"/>
            <a:chOff x="729643" y="5037771"/>
            <a:chExt cx="10515600" cy="1682801"/>
          </a:xfrm>
        </p:grpSpPr>
        <p:sp>
          <p:nvSpPr>
            <p:cNvPr id="13" name="正方形/長方形 12">
              <a:extLst>
                <a:ext uri="{FF2B5EF4-FFF2-40B4-BE49-F238E27FC236}">
                  <a16:creationId xmlns:a16="http://schemas.microsoft.com/office/drawing/2014/main" id="{DEAFE068-E974-4E80-98BF-6EC47D3A8456}"/>
                </a:ext>
              </a:extLst>
            </p:cNvPr>
            <p:cNvSpPr/>
            <p:nvPr/>
          </p:nvSpPr>
          <p:spPr>
            <a:xfrm>
              <a:off x="729643" y="5228561"/>
              <a:ext cx="10515600" cy="1492011"/>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ja-JP" altLang="en-US" dirty="0">
                  <a:solidFill>
                    <a:srgbClr val="FF0000"/>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　近年の真夏の酷暑、事故の危険性を考えると、市町村における学校プール授業のあり方の検討は、</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待ったなしと考えられる。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  府内でも多くの市町村が既に対処あるいは検討に着手しており、屋内プールの活用や、</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民間事業者へ授業を委託している例も多い。</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48A30428-806E-48EC-9618-5E0D6886F786}"/>
                </a:ext>
              </a:extLst>
            </p:cNvPr>
            <p:cNvSpPr/>
            <p:nvPr/>
          </p:nvSpPr>
          <p:spPr>
            <a:xfrm>
              <a:off x="872850" y="5037771"/>
              <a:ext cx="899633" cy="381581"/>
            </a:xfrm>
            <a:prstGeom prst="round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分析</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sp>
        <p:nvSpPr>
          <p:cNvPr id="3" name="スライド番号プレースホルダー 2">
            <a:extLst>
              <a:ext uri="{FF2B5EF4-FFF2-40B4-BE49-F238E27FC236}">
                <a16:creationId xmlns:a16="http://schemas.microsoft.com/office/drawing/2014/main" id="{67760836-C0EF-40FA-9858-66F4BFF5A829}"/>
              </a:ext>
            </a:extLst>
          </p:cNvPr>
          <p:cNvSpPr>
            <a:spLocks noGrp="1"/>
          </p:cNvSpPr>
          <p:nvPr>
            <p:ph type="sldNum" sz="quarter" idx="12"/>
          </p:nvPr>
        </p:nvSpPr>
        <p:spPr>
          <a:xfrm>
            <a:off x="8970177" y="6360222"/>
            <a:ext cx="2743200" cy="365125"/>
          </a:xfrm>
        </p:spPr>
        <p:txBody>
          <a:bodyPr/>
          <a:lstStyle/>
          <a:p>
            <a:fld id="{D0F38154-BD12-4D95-AB32-AF2ED034A024}" type="slidenum">
              <a:rPr kumimoji="1" lang="ja-JP" altLang="en-US" smtClean="0"/>
              <a:t>29</a:t>
            </a:fld>
            <a:endParaRPr kumimoji="1" lang="ja-JP" altLang="en-US" dirty="0"/>
          </a:p>
        </p:txBody>
      </p:sp>
    </p:spTree>
    <p:extLst>
      <p:ext uri="{BB962C8B-B14F-4D97-AF65-F5344CB8AC3E}">
        <p14:creationId xmlns:p14="http://schemas.microsoft.com/office/powerpoint/2010/main" val="232322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6BF4C3-1DCE-4C5A-B017-B966AC5CA4B2}"/>
              </a:ext>
            </a:extLst>
          </p:cNvPr>
          <p:cNvSpPr>
            <a:spLocks noGrp="1"/>
          </p:cNvSpPr>
          <p:nvPr>
            <p:ph type="title"/>
          </p:nvPr>
        </p:nvSpPr>
        <p:spPr>
          <a:xfrm>
            <a:off x="0" y="-86709"/>
            <a:ext cx="12192000" cy="590249"/>
          </a:xfrm>
          <a:solidFill>
            <a:schemeClr val="accent2"/>
          </a:solidFill>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latin typeface="BIZ UDPゴシック" panose="020B0400000000000000" pitchFamily="50" charset="-128"/>
                <a:ea typeface="BIZ UDPゴシック" panose="020B0400000000000000" pitchFamily="50" charset="-128"/>
              </a:rPr>
              <a:t>　</a:t>
            </a:r>
            <a:r>
              <a:rPr kumimoji="1" lang="ja-JP" altLang="en-US" sz="3600" b="1" i="0" u="none" strike="noStrike" kern="1200" cap="none" spc="-150" normalizeH="0" baseline="0" noProof="0" dirty="0">
                <a:ln>
                  <a:solidFill>
                    <a:prstClr val="white"/>
                  </a:solidFill>
                </a:ln>
                <a:solidFill>
                  <a:prstClr val="white"/>
                </a:solidFill>
                <a:effectLst>
                  <a:outerShdw blurRad="508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目次</a:t>
            </a:r>
            <a:endParaRPr lang="ja-JP" altLang="en-US" sz="3600" dirty="0">
              <a:latin typeface="BIZ UDPゴシック" panose="020B0400000000000000" pitchFamily="50" charset="-128"/>
              <a:ea typeface="BIZ UDP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8B886805-3FC6-4EBF-972E-E8FA80C7657E}"/>
              </a:ext>
            </a:extLst>
          </p:cNvPr>
          <p:cNvSpPr>
            <a:spLocks noGrp="1"/>
          </p:cNvSpPr>
          <p:nvPr>
            <p:ph type="sldNum" sz="quarter" idx="12"/>
          </p:nvPr>
        </p:nvSpPr>
        <p:spPr>
          <a:xfrm>
            <a:off x="11401424" y="6337356"/>
            <a:ext cx="315325" cy="365125"/>
          </a:xfrm>
        </p:spPr>
        <p:txBody>
          <a:bodyPr/>
          <a:lstStyle/>
          <a:p>
            <a:fld id="{D0F38154-BD12-4D95-AB32-AF2ED034A024}" type="slidenum">
              <a:rPr kumimoji="1" lang="ja-JP" altLang="en-US" smtClean="0"/>
              <a:t>3</a:t>
            </a:fld>
            <a:endParaRPr kumimoji="1" lang="ja-JP" altLang="en-US"/>
          </a:p>
        </p:txBody>
      </p:sp>
      <p:grpSp>
        <p:nvGrpSpPr>
          <p:cNvPr id="23" name="グループ化 22">
            <a:extLst>
              <a:ext uri="{FF2B5EF4-FFF2-40B4-BE49-F238E27FC236}">
                <a16:creationId xmlns:a16="http://schemas.microsoft.com/office/drawing/2014/main" id="{D0B583C7-AE3A-467A-996C-9A27FB073A14}"/>
              </a:ext>
            </a:extLst>
          </p:cNvPr>
          <p:cNvGrpSpPr/>
          <p:nvPr/>
        </p:nvGrpSpPr>
        <p:grpSpPr>
          <a:xfrm>
            <a:off x="1051724" y="1168196"/>
            <a:ext cx="10198110" cy="785646"/>
            <a:chOff x="1051724" y="1118501"/>
            <a:chExt cx="10198110" cy="785646"/>
          </a:xfrm>
        </p:grpSpPr>
        <p:grpSp>
          <p:nvGrpSpPr>
            <p:cNvPr id="20" name="グループ化 19">
              <a:extLst>
                <a:ext uri="{FF2B5EF4-FFF2-40B4-BE49-F238E27FC236}">
                  <a16:creationId xmlns:a16="http://schemas.microsoft.com/office/drawing/2014/main" id="{4FA26E84-94F9-4684-83BF-811B9F1B57D9}"/>
                </a:ext>
              </a:extLst>
            </p:cNvPr>
            <p:cNvGrpSpPr/>
            <p:nvPr/>
          </p:nvGrpSpPr>
          <p:grpSpPr>
            <a:xfrm>
              <a:off x="1051724" y="1118501"/>
              <a:ext cx="10088545" cy="785646"/>
              <a:chOff x="1376624" y="1434403"/>
              <a:chExt cx="9438752" cy="753626"/>
            </a:xfrm>
          </p:grpSpPr>
          <p:sp>
            <p:nvSpPr>
              <p:cNvPr id="12" name="フローチャート: 処理 11">
                <a:extLst>
                  <a:ext uri="{FF2B5EF4-FFF2-40B4-BE49-F238E27FC236}">
                    <a16:creationId xmlns:a16="http://schemas.microsoft.com/office/drawing/2014/main" id="{2EEF22B6-3E3E-4F65-80F0-B5EFB0ADCF9F}"/>
                  </a:ext>
                </a:extLst>
              </p:cNvPr>
              <p:cNvSpPr/>
              <p:nvPr/>
            </p:nvSpPr>
            <p:spPr>
              <a:xfrm>
                <a:off x="1376624" y="1434403"/>
                <a:ext cx="552660" cy="753626"/>
              </a:xfrm>
              <a:prstGeom prst="flowChartProcess">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1" lang="ja-JP" altLang="en-US" sz="2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２</a:t>
                </a:r>
              </a:p>
            </p:txBody>
          </p:sp>
          <p:sp>
            <p:nvSpPr>
              <p:cNvPr id="16" name="テキスト ボックス 15">
                <a:extLst>
                  <a:ext uri="{FF2B5EF4-FFF2-40B4-BE49-F238E27FC236}">
                    <a16:creationId xmlns:a16="http://schemas.microsoft.com/office/drawing/2014/main" id="{BB8FF11D-7855-4FCB-8C06-6724137E63CD}"/>
                  </a:ext>
                </a:extLst>
              </p:cNvPr>
              <p:cNvSpPr txBox="1"/>
              <p:nvPr/>
            </p:nvSpPr>
            <p:spPr>
              <a:xfrm>
                <a:off x="1929284" y="1434403"/>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24" name="テキスト ボックス 23">
              <a:extLst>
                <a:ext uri="{FF2B5EF4-FFF2-40B4-BE49-F238E27FC236}">
                  <a16:creationId xmlns:a16="http://schemas.microsoft.com/office/drawing/2014/main" id="{10704A15-CBC0-4727-93DA-999D3F124D80}"/>
                </a:ext>
              </a:extLst>
            </p:cNvPr>
            <p:cNvSpPr txBox="1"/>
            <p:nvPr/>
          </p:nvSpPr>
          <p:spPr>
            <a:xfrm>
              <a:off x="1919586" y="1159321"/>
              <a:ext cx="9330248" cy="692497"/>
            </a:xfrm>
            <a:prstGeom prst="rect">
              <a:avLst/>
            </a:prstGeom>
            <a:noFill/>
          </p:spPr>
          <p:txBody>
            <a:bodyPr wrap="square" rtlCol="0">
              <a:spAutoFit/>
            </a:bodyPr>
            <a:lstStyle/>
            <a:p>
              <a:r>
                <a:rPr kumimoji="1" lang="ja-JP" altLang="en-US" sz="1300" dirty="0">
                  <a:latin typeface="BIZ UDPゴシック" panose="020B0400000000000000" pitchFamily="50" charset="-128"/>
                  <a:ea typeface="BIZ UDPゴシック" panose="020B0400000000000000" pitchFamily="50" charset="-128"/>
                </a:rPr>
                <a:t>島本町 地域の未来予測・・・・・・・・・・・・・・・・・・・・・・・・・・・・・・・・・・・・・・・・・・・・・・・・・・・・・</a:t>
              </a:r>
              <a:r>
                <a:rPr kumimoji="1" lang="en-US" altLang="ja-JP" sz="1300" dirty="0">
                  <a:latin typeface="BIZ UDPゴシック" panose="020B0400000000000000" pitchFamily="50" charset="-128"/>
                  <a:ea typeface="BIZ UDPゴシック" panose="020B0400000000000000" pitchFamily="50" charset="-128"/>
                </a:rPr>
                <a:t>P. </a:t>
              </a:r>
              <a:r>
                <a:rPr lang="ja-JP" altLang="en-US" sz="1300" dirty="0">
                  <a:latin typeface="BIZ UDPゴシック" panose="020B0400000000000000" pitchFamily="50" charset="-128"/>
                  <a:ea typeface="BIZ UDPゴシック" panose="020B0400000000000000" pitchFamily="50" charset="-128"/>
                </a:rPr>
                <a:t>５</a:t>
              </a:r>
              <a:endParaRPr kumimoji="1"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人口・・・・・・・・・・・・・・・・・・・・</a:t>
              </a:r>
              <a:r>
                <a:rPr lang="en-US" altLang="ja-JP" sz="1300" dirty="0">
                  <a:latin typeface="BIZ UDPゴシック" panose="020B0400000000000000" pitchFamily="50" charset="-128"/>
                  <a:ea typeface="BIZ UDPゴシック" panose="020B0400000000000000" pitchFamily="50" charset="-128"/>
                </a:rPr>
                <a:t>P.</a:t>
              </a:r>
              <a:r>
                <a:rPr lang="ja-JP" altLang="en-US" sz="1300" dirty="0">
                  <a:latin typeface="BIZ UDPゴシック" panose="020B0400000000000000" pitchFamily="50" charset="-128"/>
                  <a:ea typeface="BIZ UDPゴシック" panose="020B0400000000000000" pitchFamily="50" charset="-128"/>
                </a:rPr>
                <a:t>８　　　　施設・インフラ・・・・・・・・・・・・・・・・・・・</a:t>
              </a:r>
              <a:r>
                <a:rPr lang="en-US" altLang="ja-JP" sz="1300" dirty="0">
                  <a:latin typeface="BIZ UDPゴシック" panose="020B0400000000000000" pitchFamily="50" charset="-128"/>
                  <a:ea typeface="BIZ UDPゴシック" panose="020B0400000000000000" pitchFamily="50" charset="-128"/>
                </a:rPr>
                <a:t>P.</a:t>
              </a:r>
              <a:r>
                <a:rPr lang="ja-JP" altLang="en-US" sz="1300" dirty="0">
                  <a:latin typeface="BIZ UDPゴシック" panose="020B0400000000000000" pitchFamily="50" charset="-128"/>
                  <a:ea typeface="BIZ UDPゴシック" panose="020B0400000000000000" pitchFamily="50" charset="-128"/>
                </a:rPr>
                <a:t>１</a:t>
              </a:r>
              <a:r>
                <a:rPr lang="en-US" altLang="ja-JP" sz="1300" dirty="0">
                  <a:latin typeface="BIZ UDPゴシック" panose="020B0400000000000000" pitchFamily="50" charset="-128"/>
                  <a:ea typeface="BIZ UDPゴシック" panose="020B0400000000000000" pitchFamily="50" charset="-128"/>
                </a:rPr>
                <a:t>2</a:t>
              </a:r>
              <a:r>
                <a:rPr kumimoji="1" lang="ja-JP" altLang="en-US" sz="1300" dirty="0">
                  <a:latin typeface="BIZ UDPゴシック" panose="020B0400000000000000" pitchFamily="50" charset="-128"/>
                  <a:ea typeface="BIZ UDPゴシック" panose="020B0400000000000000" pitchFamily="50" charset="-128"/>
                </a:rPr>
                <a:t>　　　　医療・福祉・・・・・・・・・・・・・・・</a:t>
              </a:r>
              <a:r>
                <a:rPr kumimoji="1" lang="en-US" altLang="ja-JP" sz="1300" dirty="0">
                  <a:latin typeface="BIZ UDPゴシック" panose="020B0400000000000000" pitchFamily="50" charset="-128"/>
                  <a:ea typeface="BIZ UDPゴシック" panose="020B0400000000000000" pitchFamily="50" charset="-128"/>
                </a:rPr>
                <a:t>P.</a:t>
              </a:r>
              <a:r>
                <a:rPr kumimoji="1" lang="ja-JP" altLang="en-US" sz="1300" dirty="0">
                  <a:latin typeface="BIZ UDPゴシック" panose="020B0400000000000000" pitchFamily="50" charset="-128"/>
                  <a:ea typeface="BIZ UDPゴシック" panose="020B0400000000000000" pitchFamily="50" charset="-128"/>
                </a:rPr>
                <a:t>１</a:t>
              </a:r>
              <a:r>
                <a:rPr lang="en-US" altLang="ja-JP" sz="1300" dirty="0">
                  <a:latin typeface="BIZ UDPゴシック" panose="020B0400000000000000" pitchFamily="50" charset="-128"/>
                  <a:ea typeface="BIZ UDPゴシック" panose="020B0400000000000000" pitchFamily="50" charset="-128"/>
                </a:rPr>
                <a:t>5</a:t>
              </a:r>
              <a:r>
                <a:rPr kumimoji="1" lang="ja-JP" altLang="en-US" sz="1300" dirty="0">
                  <a:latin typeface="BIZ UDPゴシック" panose="020B0400000000000000" pitchFamily="50" charset="-128"/>
                  <a:ea typeface="BIZ UDPゴシック" panose="020B0400000000000000" pitchFamily="50" charset="-128"/>
                </a:rPr>
                <a:t>　　　　</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防災・消防</a:t>
              </a:r>
              <a:r>
                <a:rPr kumimoji="1" lang="ja-JP" altLang="en-US" sz="1300" dirty="0">
                  <a:latin typeface="BIZ UDPゴシック" panose="020B0400000000000000" pitchFamily="50" charset="-128"/>
                  <a:ea typeface="BIZ UDPゴシック" panose="020B0400000000000000" pitchFamily="50" charset="-128"/>
                </a:rPr>
                <a:t>・・・・・・・・・・・・・・・</a:t>
              </a:r>
              <a:r>
                <a:rPr kumimoji="1" lang="en-US" altLang="ja-JP" sz="1300" dirty="0">
                  <a:latin typeface="BIZ UDPゴシック" panose="020B0400000000000000" pitchFamily="50" charset="-128"/>
                  <a:ea typeface="BIZ UDPゴシック" panose="020B0400000000000000" pitchFamily="50" charset="-128"/>
                </a:rPr>
                <a:t>P.</a:t>
              </a:r>
              <a:r>
                <a:rPr kumimoji="1" lang="ja-JP" altLang="en-US" sz="1300" dirty="0">
                  <a:latin typeface="BIZ UDPゴシック" panose="020B0400000000000000" pitchFamily="50" charset="-128"/>
                  <a:ea typeface="BIZ UDPゴシック" panose="020B0400000000000000" pitchFamily="50" charset="-128"/>
                </a:rPr>
                <a:t>１</a:t>
              </a:r>
              <a:r>
                <a:rPr kumimoji="1" lang="en-US" altLang="ja-JP" sz="1300" dirty="0">
                  <a:latin typeface="BIZ UDPゴシック" panose="020B0400000000000000" pitchFamily="50" charset="-128"/>
                  <a:ea typeface="BIZ UDPゴシック" panose="020B0400000000000000" pitchFamily="50" charset="-128"/>
                </a:rPr>
                <a:t>8</a:t>
              </a:r>
              <a:r>
                <a:rPr lang="ja-JP" altLang="en-US" sz="1300" dirty="0">
                  <a:latin typeface="BIZ UDPゴシック" panose="020B0400000000000000" pitchFamily="50" charset="-128"/>
                  <a:ea typeface="BIZ UDPゴシック" panose="020B0400000000000000" pitchFamily="50" charset="-128"/>
                </a:rPr>
                <a:t>　　　衛生・・・・・・・・・・・・・・・・・・・・・・・・・・・</a:t>
              </a:r>
              <a:r>
                <a:rPr lang="en-US" altLang="ja-JP" sz="1300" dirty="0">
                  <a:latin typeface="BIZ UDPゴシック" panose="020B0400000000000000" pitchFamily="50" charset="-128"/>
                  <a:ea typeface="BIZ UDPゴシック" panose="020B0400000000000000" pitchFamily="50" charset="-128"/>
                </a:rPr>
                <a:t>P.20</a:t>
              </a:r>
              <a:r>
                <a:rPr lang="ja-JP" altLang="en-US" sz="1300" dirty="0">
                  <a:latin typeface="BIZ UDPゴシック" panose="020B0400000000000000" pitchFamily="50" charset="-128"/>
                  <a:ea typeface="BIZ UDPゴシック" panose="020B0400000000000000" pitchFamily="50" charset="-128"/>
                </a:rPr>
                <a:t>　　　　</a:t>
              </a:r>
              <a:endParaRPr kumimoji="1" lang="ja-JP" altLang="en-US" sz="1300" dirty="0">
                <a:latin typeface="BIZ UDPゴシック" panose="020B0400000000000000" pitchFamily="50" charset="-128"/>
                <a:ea typeface="BIZ UDPゴシック" panose="020B0400000000000000" pitchFamily="50" charset="-128"/>
              </a:endParaRPr>
            </a:p>
          </p:txBody>
        </p:sp>
      </p:grpSp>
      <p:grpSp>
        <p:nvGrpSpPr>
          <p:cNvPr id="3" name="グループ化 2">
            <a:extLst>
              <a:ext uri="{FF2B5EF4-FFF2-40B4-BE49-F238E27FC236}">
                <a16:creationId xmlns:a16="http://schemas.microsoft.com/office/drawing/2014/main" id="{1F66D4C9-DC1E-F017-6C48-64CCB31D350E}"/>
              </a:ext>
            </a:extLst>
          </p:cNvPr>
          <p:cNvGrpSpPr/>
          <p:nvPr/>
        </p:nvGrpSpPr>
        <p:grpSpPr>
          <a:xfrm>
            <a:off x="1051726" y="599197"/>
            <a:ext cx="10088544" cy="446900"/>
            <a:chOff x="1376624" y="3505131"/>
            <a:chExt cx="9438752" cy="753626"/>
          </a:xfrm>
        </p:grpSpPr>
        <p:sp>
          <p:nvSpPr>
            <p:cNvPr id="4" name="フローチャート: 処理 3">
              <a:extLst>
                <a:ext uri="{FF2B5EF4-FFF2-40B4-BE49-F238E27FC236}">
                  <a16:creationId xmlns:a16="http://schemas.microsoft.com/office/drawing/2014/main" id="{2E10EC10-3890-41CE-4187-5AFE1239242E}"/>
                </a:ext>
              </a:extLst>
            </p:cNvPr>
            <p:cNvSpPr/>
            <p:nvPr/>
          </p:nvSpPr>
          <p:spPr>
            <a:xfrm>
              <a:off x="1376624" y="3505131"/>
              <a:ext cx="552660" cy="753626"/>
            </a:xfrm>
            <a:prstGeom prst="flowChartProcess">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2000" dirty="0">
                  <a:solidFill>
                    <a:schemeClr val="bg1"/>
                  </a:solidFill>
                  <a:latin typeface="BIZ UDPゴシック" panose="020B0400000000000000" pitchFamily="50" charset="-128"/>
                  <a:ea typeface="BIZ UDPゴシック" panose="020B0400000000000000" pitchFamily="50" charset="-128"/>
                </a:rPr>
                <a:t>１</a:t>
              </a:r>
              <a:endParaRPr kumimoji="1" lang="ja-JP" altLang="en-US" sz="2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7B9A3B8D-E70A-969E-BA2E-72D5E73D0109}"/>
                </a:ext>
              </a:extLst>
            </p:cNvPr>
            <p:cNvSpPr txBox="1"/>
            <p:nvPr/>
          </p:nvSpPr>
          <p:spPr>
            <a:xfrm>
              <a:off x="1929284" y="3505131"/>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6" name="テキスト ボックス 5">
            <a:extLst>
              <a:ext uri="{FF2B5EF4-FFF2-40B4-BE49-F238E27FC236}">
                <a16:creationId xmlns:a16="http://schemas.microsoft.com/office/drawing/2014/main" id="{B80C279C-D4CC-C19B-9907-3738067B3889}"/>
              </a:ext>
            </a:extLst>
          </p:cNvPr>
          <p:cNvSpPr txBox="1"/>
          <p:nvPr/>
        </p:nvSpPr>
        <p:spPr>
          <a:xfrm>
            <a:off x="1919588" y="669269"/>
            <a:ext cx="9104645" cy="292388"/>
          </a:xfrm>
          <a:prstGeom prst="rect">
            <a:avLst/>
          </a:prstGeom>
          <a:noFill/>
        </p:spPr>
        <p:txBody>
          <a:bodyPr wrap="square" rtlCol="0">
            <a:spAutoFit/>
          </a:bodyPr>
          <a:lstStyle/>
          <a:p>
            <a:r>
              <a:rPr lang="ja-JP" altLang="en-US" sz="1300" dirty="0">
                <a:latin typeface="BIZ UDPゴシック" panose="020B0400000000000000" pitchFamily="50" charset="-128"/>
                <a:ea typeface="BIZ UDPゴシック" panose="020B0400000000000000" pitchFamily="50" charset="-128"/>
              </a:rPr>
              <a:t>島本町の特性・・・・・・・・・・・・・・・・・・・・・・・・・・・・・・・・・・・・・・・・・・・・・・・・・・・・・・・・・・・・・・</a:t>
            </a:r>
            <a:r>
              <a:rPr lang="en-US" altLang="ja-JP" sz="1300" dirty="0">
                <a:latin typeface="BIZ UDPゴシック" panose="020B0400000000000000" pitchFamily="50" charset="-128"/>
                <a:ea typeface="BIZ UDPゴシック" panose="020B0400000000000000" pitchFamily="50" charset="-128"/>
              </a:rPr>
              <a:t>P. </a:t>
            </a:r>
            <a:r>
              <a:rPr lang="ja-JP" altLang="en-US" sz="1300" dirty="0">
                <a:latin typeface="BIZ UDPゴシック" panose="020B0400000000000000" pitchFamily="50" charset="-128"/>
                <a:ea typeface="BIZ UDPゴシック" panose="020B0400000000000000" pitchFamily="50" charset="-128"/>
              </a:rPr>
              <a:t>４</a:t>
            </a:r>
            <a:endParaRPr kumimoji="1" lang="ja-JP" altLang="en-US" sz="1300" dirty="0">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F5C66DDF-E230-461B-9DC5-F668C54387B3}"/>
              </a:ext>
            </a:extLst>
          </p:cNvPr>
          <p:cNvGrpSpPr/>
          <p:nvPr/>
        </p:nvGrpSpPr>
        <p:grpSpPr>
          <a:xfrm>
            <a:off x="1051728" y="6067743"/>
            <a:ext cx="10088544" cy="568522"/>
            <a:chOff x="1051728" y="5898780"/>
            <a:chExt cx="10088544" cy="568522"/>
          </a:xfrm>
        </p:grpSpPr>
        <p:sp>
          <p:nvSpPr>
            <p:cNvPr id="32" name="フローチャート: 処理 31">
              <a:extLst>
                <a:ext uri="{FF2B5EF4-FFF2-40B4-BE49-F238E27FC236}">
                  <a16:creationId xmlns:a16="http://schemas.microsoft.com/office/drawing/2014/main" id="{CCA36A54-3098-47B3-9B7A-F85B83AB0A2E}"/>
                </a:ext>
              </a:extLst>
            </p:cNvPr>
            <p:cNvSpPr/>
            <p:nvPr/>
          </p:nvSpPr>
          <p:spPr>
            <a:xfrm>
              <a:off x="1051728" y="5898780"/>
              <a:ext cx="590707" cy="568522"/>
            </a:xfrm>
            <a:prstGeom prst="flowChartProcess">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1" lang="ja-JP" altLang="en-US" sz="2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６</a:t>
              </a:r>
            </a:p>
          </p:txBody>
        </p:sp>
        <p:sp>
          <p:nvSpPr>
            <p:cNvPr id="33" name="テキスト ボックス 32">
              <a:extLst>
                <a:ext uri="{FF2B5EF4-FFF2-40B4-BE49-F238E27FC236}">
                  <a16:creationId xmlns:a16="http://schemas.microsoft.com/office/drawing/2014/main" id="{9A148B39-BB98-4383-A08C-B37C63CBB535}"/>
                </a:ext>
              </a:extLst>
            </p:cNvPr>
            <p:cNvSpPr txBox="1"/>
            <p:nvPr/>
          </p:nvSpPr>
          <p:spPr>
            <a:xfrm>
              <a:off x="1642435" y="5898780"/>
              <a:ext cx="9497837" cy="568522"/>
            </a:xfrm>
            <a:prstGeom prst="rect">
              <a:avLst/>
            </a:prstGeom>
            <a:noFill/>
            <a:ln w="19050">
              <a:solidFill>
                <a:schemeClr val="accent2">
                  <a:lumMod val="75000"/>
                </a:schemeClr>
              </a:solidFill>
            </a:ln>
          </p:spPr>
          <p:txBody>
            <a:bodyPr wrap="square" rtlCol="0">
              <a:spAutoFit/>
            </a:bodyPr>
            <a:lstStyle/>
            <a:p>
              <a:endParaRPr kumimoji="1" lang="ja-JP" altLang="en-US" dirty="0"/>
            </a:p>
          </p:txBody>
        </p:sp>
        <p:sp>
          <p:nvSpPr>
            <p:cNvPr id="40" name="テキスト ボックス 39">
              <a:extLst>
                <a:ext uri="{FF2B5EF4-FFF2-40B4-BE49-F238E27FC236}">
                  <a16:creationId xmlns:a16="http://schemas.microsoft.com/office/drawing/2014/main" id="{AFFD0C4E-FD3F-41D0-A492-97E7E0D66C88}"/>
                </a:ext>
              </a:extLst>
            </p:cNvPr>
            <p:cNvSpPr txBox="1"/>
            <p:nvPr/>
          </p:nvSpPr>
          <p:spPr>
            <a:xfrm>
              <a:off x="1894062" y="6037503"/>
              <a:ext cx="6944700" cy="292388"/>
            </a:xfrm>
            <a:prstGeom prst="rect">
              <a:avLst/>
            </a:prstGeom>
            <a:noFill/>
          </p:spPr>
          <p:txBody>
            <a:bodyPr wrap="square" rtlCol="0">
              <a:spAutoFit/>
            </a:bodyPr>
            <a:lstStyle/>
            <a:p>
              <a:r>
                <a:rPr lang="ja-JP" altLang="en-US" sz="1300" dirty="0">
                  <a:latin typeface="BIZ UDPゴシック" panose="020B0400000000000000" pitchFamily="50" charset="-128"/>
                  <a:ea typeface="BIZ UDPゴシック" panose="020B0400000000000000" pitchFamily="50" charset="-128"/>
                </a:rPr>
                <a:t>（参考）　広域連携の取組状況（府内</a:t>
              </a:r>
              <a:r>
                <a:rPr lang="en-US" altLang="ja-JP" sz="1300" dirty="0">
                  <a:latin typeface="BIZ UDPゴシック" panose="020B0400000000000000" pitchFamily="50" charset="-128"/>
                  <a:ea typeface="BIZ UDPゴシック" panose="020B0400000000000000" pitchFamily="50" charset="-128"/>
                </a:rPr>
                <a:t>10</a:t>
              </a:r>
              <a:r>
                <a:rPr lang="ja-JP" altLang="en-US" sz="1300" dirty="0">
                  <a:latin typeface="BIZ UDPゴシック" panose="020B0400000000000000" pitchFamily="50" charset="-128"/>
                  <a:ea typeface="BIZ UDPゴシック" panose="020B0400000000000000" pitchFamily="50" charset="-128"/>
                </a:rPr>
                <a:t>町村）・・・・・・・・・・・・・・・・・・・・・・・・・・・・・・・・・・・</a:t>
              </a:r>
              <a:r>
                <a:rPr lang="en-US" altLang="ja-JP" sz="1300" dirty="0">
                  <a:latin typeface="BIZ UDPゴシック" panose="020B0400000000000000" pitchFamily="50" charset="-128"/>
                  <a:ea typeface="BIZ UDPゴシック" panose="020B0400000000000000" pitchFamily="50" charset="-128"/>
                </a:rPr>
                <a:t>P.</a:t>
              </a:r>
              <a:r>
                <a:rPr lang="ja-JP" altLang="en-US" sz="1300" dirty="0">
                  <a:latin typeface="BIZ UDPゴシック" panose="020B0400000000000000" pitchFamily="50" charset="-128"/>
                  <a:ea typeface="BIZ UDPゴシック" panose="020B0400000000000000" pitchFamily="50" charset="-128"/>
                </a:rPr>
                <a:t>６</a:t>
              </a:r>
              <a:r>
                <a:rPr lang="en-US" altLang="ja-JP" sz="1300" dirty="0">
                  <a:latin typeface="BIZ UDPゴシック" panose="020B0400000000000000" pitchFamily="50" charset="-128"/>
                  <a:ea typeface="BIZ UDPゴシック" panose="020B0400000000000000" pitchFamily="50" charset="-128"/>
                </a:rPr>
                <a:t>2</a:t>
              </a:r>
            </a:p>
          </p:txBody>
        </p:sp>
      </p:grpSp>
      <p:grpSp>
        <p:nvGrpSpPr>
          <p:cNvPr id="10" name="グループ化 9">
            <a:extLst>
              <a:ext uri="{FF2B5EF4-FFF2-40B4-BE49-F238E27FC236}">
                <a16:creationId xmlns:a16="http://schemas.microsoft.com/office/drawing/2014/main" id="{4EF48F6E-44B8-48A6-88B2-97CCDC2A1C5F}"/>
              </a:ext>
            </a:extLst>
          </p:cNvPr>
          <p:cNvGrpSpPr/>
          <p:nvPr/>
        </p:nvGrpSpPr>
        <p:grpSpPr>
          <a:xfrm>
            <a:off x="1051724" y="5388920"/>
            <a:ext cx="10088545" cy="568479"/>
            <a:chOff x="1051724" y="5210018"/>
            <a:chExt cx="10088545" cy="568479"/>
          </a:xfrm>
        </p:grpSpPr>
        <p:grpSp>
          <p:nvGrpSpPr>
            <p:cNvPr id="51" name="グループ化 50">
              <a:extLst>
                <a:ext uri="{FF2B5EF4-FFF2-40B4-BE49-F238E27FC236}">
                  <a16:creationId xmlns:a16="http://schemas.microsoft.com/office/drawing/2014/main" id="{8758B45F-A197-476F-8871-1B820293ABAE}"/>
                </a:ext>
              </a:extLst>
            </p:cNvPr>
            <p:cNvGrpSpPr/>
            <p:nvPr/>
          </p:nvGrpSpPr>
          <p:grpSpPr>
            <a:xfrm>
              <a:off x="1051724" y="5210018"/>
              <a:ext cx="10088545" cy="568479"/>
              <a:chOff x="1376621" y="3881855"/>
              <a:chExt cx="9438753" cy="753626"/>
            </a:xfrm>
          </p:grpSpPr>
          <p:sp>
            <p:nvSpPr>
              <p:cNvPr id="52" name="フローチャート: 処理 51">
                <a:extLst>
                  <a:ext uri="{FF2B5EF4-FFF2-40B4-BE49-F238E27FC236}">
                    <a16:creationId xmlns:a16="http://schemas.microsoft.com/office/drawing/2014/main" id="{D766333C-C9DE-42CD-BCF9-D55769696C66}"/>
                  </a:ext>
                </a:extLst>
              </p:cNvPr>
              <p:cNvSpPr/>
              <p:nvPr/>
            </p:nvSpPr>
            <p:spPr>
              <a:xfrm>
                <a:off x="1376621" y="3881855"/>
                <a:ext cx="552660" cy="753626"/>
              </a:xfrm>
              <a:prstGeom prst="flowChartProcess">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2000" dirty="0">
                    <a:solidFill>
                      <a:schemeClr val="bg1"/>
                    </a:solidFill>
                    <a:latin typeface="BIZ UDPゴシック" panose="020B0400000000000000" pitchFamily="50" charset="-128"/>
                    <a:ea typeface="BIZ UDPゴシック" panose="020B0400000000000000" pitchFamily="50" charset="-128"/>
                  </a:rPr>
                  <a:t>５</a:t>
                </a:r>
                <a:endParaRPr kumimoji="1" lang="ja-JP" altLang="en-US" sz="2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FBBFC153-6145-493F-985F-3AE89647C2EC}"/>
                  </a:ext>
                </a:extLst>
              </p:cNvPr>
              <p:cNvSpPr txBox="1"/>
              <p:nvPr/>
            </p:nvSpPr>
            <p:spPr>
              <a:xfrm>
                <a:off x="1929282" y="3881855"/>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39" name="テキスト ボックス 38">
              <a:extLst>
                <a:ext uri="{FF2B5EF4-FFF2-40B4-BE49-F238E27FC236}">
                  <a16:creationId xmlns:a16="http://schemas.microsoft.com/office/drawing/2014/main" id="{BC87338F-88D1-41AD-8113-8509A54C6B9E}"/>
                </a:ext>
              </a:extLst>
            </p:cNvPr>
            <p:cNvSpPr txBox="1"/>
            <p:nvPr/>
          </p:nvSpPr>
          <p:spPr>
            <a:xfrm>
              <a:off x="1927899" y="5314811"/>
              <a:ext cx="6919175" cy="292388"/>
            </a:xfrm>
            <a:prstGeom prst="rect">
              <a:avLst/>
            </a:prstGeom>
            <a:noFill/>
          </p:spPr>
          <p:txBody>
            <a:bodyPr wrap="square" rtlCol="0">
              <a:spAutoFit/>
            </a:bodyPr>
            <a:lstStyle/>
            <a:p>
              <a:r>
                <a:rPr lang="ja-JP" altLang="en-US" sz="1300" dirty="0">
                  <a:latin typeface="BIZ UDPゴシック" panose="020B0400000000000000" pitchFamily="50" charset="-128"/>
                  <a:ea typeface="BIZ UDPゴシック" panose="020B0400000000000000" pitchFamily="50" charset="-128"/>
                </a:rPr>
                <a:t>まとめ・・・・・・・・・・・・・・・・・・・・・・・・・・・・・・・・・・・・・・・・・・・・・・・・・・・・・・・・・・・・・・・・・・・</a:t>
              </a:r>
              <a:r>
                <a:rPr lang="en-US" altLang="ja-JP" sz="1300" dirty="0">
                  <a:latin typeface="BIZ UDPゴシック" panose="020B0400000000000000" pitchFamily="50" charset="-128"/>
                  <a:ea typeface="BIZ UDPゴシック" panose="020B0400000000000000" pitchFamily="50" charset="-128"/>
                </a:rPr>
                <a:t>P.</a:t>
              </a:r>
              <a:r>
                <a:rPr lang="ja-JP" altLang="en-US" sz="1300" dirty="0">
                  <a:latin typeface="BIZ UDPゴシック" panose="020B0400000000000000" pitchFamily="50" charset="-128"/>
                  <a:ea typeface="BIZ UDPゴシック" panose="020B0400000000000000" pitchFamily="50" charset="-128"/>
                </a:rPr>
                <a:t>６</a:t>
              </a:r>
              <a:r>
                <a:rPr lang="en-US" altLang="ja-JP" sz="1300" dirty="0">
                  <a:latin typeface="BIZ UDPゴシック" panose="020B0400000000000000" pitchFamily="50" charset="-128"/>
                  <a:ea typeface="BIZ UDPゴシック" panose="020B0400000000000000" pitchFamily="50" charset="-128"/>
                </a:rPr>
                <a:t>1</a:t>
              </a:r>
            </a:p>
          </p:txBody>
        </p:sp>
      </p:grpSp>
      <p:grpSp>
        <p:nvGrpSpPr>
          <p:cNvPr id="19" name="グループ化 18">
            <a:extLst>
              <a:ext uri="{FF2B5EF4-FFF2-40B4-BE49-F238E27FC236}">
                <a16:creationId xmlns:a16="http://schemas.microsoft.com/office/drawing/2014/main" id="{2B842F30-04A2-4B32-86D9-40442E2CB192}"/>
              </a:ext>
            </a:extLst>
          </p:cNvPr>
          <p:cNvGrpSpPr/>
          <p:nvPr/>
        </p:nvGrpSpPr>
        <p:grpSpPr>
          <a:xfrm>
            <a:off x="1051724" y="2064595"/>
            <a:ext cx="10292746" cy="1780145"/>
            <a:chOff x="1051724" y="2014900"/>
            <a:chExt cx="10292746" cy="1780145"/>
          </a:xfrm>
        </p:grpSpPr>
        <p:grpSp>
          <p:nvGrpSpPr>
            <p:cNvPr id="15" name="グループ化 14">
              <a:extLst>
                <a:ext uri="{FF2B5EF4-FFF2-40B4-BE49-F238E27FC236}">
                  <a16:creationId xmlns:a16="http://schemas.microsoft.com/office/drawing/2014/main" id="{F7479463-1F44-4427-8DFF-BB1ACF35D0CB}"/>
                </a:ext>
              </a:extLst>
            </p:cNvPr>
            <p:cNvGrpSpPr/>
            <p:nvPr/>
          </p:nvGrpSpPr>
          <p:grpSpPr>
            <a:xfrm>
              <a:off x="1051724" y="2014900"/>
              <a:ext cx="10083332" cy="1780145"/>
              <a:chOff x="1051724" y="1995022"/>
              <a:chExt cx="10083332" cy="1780145"/>
            </a:xfrm>
          </p:grpSpPr>
          <p:grpSp>
            <p:nvGrpSpPr>
              <p:cNvPr id="21" name="グループ化 20">
                <a:extLst>
                  <a:ext uri="{FF2B5EF4-FFF2-40B4-BE49-F238E27FC236}">
                    <a16:creationId xmlns:a16="http://schemas.microsoft.com/office/drawing/2014/main" id="{B617E401-A36D-4B14-956C-88F06A88BD62}"/>
                  </a:ext>
                </a:extLst>
              </p:cNvPr>
              <p:cNvGrpSpPr/>
              <p:nvPr/>
            </p:nvGrpSpPr>
            <p:grpSpPr>
              <a:xfrm>
                <a:off x="1051724" y="1995022"/>
                <a:ext cx="10083332" cy="1780145"/>
                <a:chOff x="1376624" y="2446282"/>
                <a:chExt cx="9433876" cy="1633124"/>
              </a:xfrm>
            </p:grpSpPr>
            <p:sp>
              <p:nvSpPr>
                <p:cNvPr id="13" name="フローチャート: 処理 12">
                  <a:extLst>
                    <a:ext uri="{FF2B5EF4-FFF2-40B4-BE49-F238E27FC236}">
                      <a16:creationId xmlns:a16="http://schemas.microsoft.com/office/drawing/2014/main" id="{644C47BC-B83E-426A-8793-9B32F596A900}"/>
                    </a:ext>
                  </a:extLst>
                </p:cNvPr>
                <p:cNvSpPr/>
                <p:nvPr/>
              </p:nvSpPr>
              <p:spPr>
                <a:xfrm>
                  <a:off x="1376624" y="2446915"/>
                  <a:ext cx="552660" cy="1632491"/>
                </a:xfrm>
                <a:prstGeom prst="flowChartProcess">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1" lang="ja-JP" altLang="en-US" sz="2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３</a:t>
                  </a:r>
                </a:p>
              </p:txBody>
            </p:sp>
            <p:sp>
              <p:nvSpPr>
                <p:cNvPr id="17" name="テキスト ボックス 16">
                  <a:extLst>
                    <a:ext uri="{FF2B5EF4-FFF2-40B4-BE49-F238E27FC236}">
                      <a16:creationId xmlns:a16="http://schemas.microsoft.com/office/drawing/2014/main" id="{9559CBDF-3AE4-4A6A-B386-EB09E1DA0C01}"/>
                    </a:ext>
                  </a:extLst>
                </p:cNvPr>
                <p:cNvSpPr txBox="1"/>
                <p:nvPr/>
              </p:nvSpPr>
              <p:spPr>
                <a:xfrm>
                  <a:off x="1924406" y="2446282"/>
                  <a:ext cx="8886094" cy="1632492"/>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25" name="テキスト ボックス 24">
                <a:extLst>
                  <a:ext uri="{FF2B5EF4-FFF2-40B4-BE49-F238E27FC236}">
                    <a16:creationId xmlns:a16="http://schemas.microsoft.com/office/drawing/2014/main" id="{8C9145FB-D743-40AB-8995-0B7C0D5315C0}"/>
                  </a:ext>
                </a:extLst>
              </p:cNvPr>
              <p:cNvSpPr txBox="1"/>
              <p:nvPr/>
            </p:nvSpPr>
            <p:spPr>
              <a:xfrm>
                <a:off x="1894061" y="2010268"/>
                <a:ext cx="9104645" cy="292388"/>
              </a:xfrm>
              <a:prstGeom prst="rect">
                <a:avLst/>
              </a:prstGeom>
              <a:noFill/>
            </p:spPr>
            <p:txBody>
              <a:bodyPr wrap="square" rtlCol="0">
                <a:spAutoFit/>
              </a:bodyPr>
              <a:lstStyle/>
              <a:p>
                <a:r>
                  <a:rPr lang="ja-JP" altLang="en-US" sz="1300" dirty="0">
                    <a:latin typeface="BIZ UDPゴシック" panose="020B0400000000000000" pitchFamily="50" charset="-128"/>
                    <a:ea typeface="BIZ UDPゴシック" panose="020B0400000000000000" pitchFamily="50" charset="-128"/>
                  </a:rPr>
                  <a:t>個別課題の深掘①</a:t>
                </a:r>
                <a:endParaRPr lang="en-US" altLang="ja-JP" sz="1300" dirty="0">
                  <a:latin typeface="BIZ UDPゴシック" panose="020B0400000000000000" pitchFamily="50" charset="-128"/>
                  <a:ea typeface="BIZ UDPゴシック" panose="020B0400000000000000" pitchFamily="50" charset="-128"/>
                </a:endParaRPr>
              </a:p>
            </p:txBody>
          </p:sp>
        </p:grpSp>
        <p:sp>
          <p:nvSpPr>
            <p:cNvPr id="44" name="テキスト ボックス 43">
              <a:extLst>
                <a:ext uri="{FF2B5EF4-FFF2-40B4-BE49-F238E27FC236}">
                  <a16:creationId xmlns:a16="http://schemas.microsoft.com/office/drawing/2014/main" id="{78056598-5B59-4228-8EC4-1101A067F8FE}"/>
                </a:ext>
              </a:extLst>
            </p:cNvPr>
            <p:cNvSpPr txBox="1"/>
            <p:nvPr/>
          </p:nvSpPr>
          <p:spPr>
            <a:xfrm>
              <a:off x="2239825" y="3212552"/>
              <a:ext cx="9104645" cy="492443"/>
            </a:xfrm>
            <a:prstGeom prst="rect">
              <a:avLst/>
            </a:prstGeom>
            <a:noFill/>
          </p:spPr>
          <p:txBody>
            <a:bodyPr wrap="square" rtlCol="0">
              <a:spAutoFit/>
            </a:bodyPr>
            <a:lstStyle/>
            <a:p>
              <a:r>
                <a:rPr lang="ja-JP" altLang="en-US" sz="1300" dirty="0">
                  <a:latin typeface="BIZ UDPゴシック" panose="020B0400000000000000" pitchFamily="50" charset="-128"/>
                  <a:ea typeface="BIZ UDPゴシック" panose="020B0400000000000000" pitchFamily="50" charset="-128"/>
                </a:rPr>
                <a:t>公共施設のマネジメント　～対応方策の検討～・・・・・・・・・・・・・・・・・・・・・・・・・・・・ </a:t>
              </a:r>
              <a:r>
                <a:rPr lang="en-US" altLang="ja-JP" sz="1300" dirty="0">
                  <a:latin typeface="BIZ UDPゴシック" panose="020B0400000000000000" pitchFamily="50" charset="-128"/>
                  <a:ea typeface="BIZ UDPゴシック" panose="020B0400000000000000" pitchFamily="50" charset="-128"/>
                </a:rPr>
                <a:t>P.37</a:t>
              </a:r>
            </a:p>
            <a:p>
              <a:r>
                <a:rPr lang="ja-JP" altLang="en-US" sz="1300" dirty="0">
                  <a:latin typeface="BIZ UDPゴシック" panose="020B0400000000000000" pitchFamily="50" charset="-128"/>
                  <a:ea typeface="BIZ UDPゴシック" panose="020B0400000000000000" pitchFamily="50" charset="-128"/>
                </a:rPr>
                <a:t>　　　　　　体育館の移転整備・学校プールの集約について</a:t>
              </a:r>
            </a:p>
          </p:txBody>
        </p:sp>
        <p:sp>
          <p:nvSpPr>
            <p:cNvPr id="45" name="テキスト ボックス 44">
              <a:extLst>
                <a:ext uri="{FF2B5EF4-FFF2-40B4-BE49-F238E27FC236}">
                  <a16:creationId xmlns:a16="http://schemas.microsoft.com/office/drawing/2014/main" id="{17E40245-7E49-4A44-8BE1-E4544AF89E62}"/>
                </a:ext>
              </a:extLst>
            </p:cNvPr>
            <p:cNvSpPr txBox="1"/>
            <p:nvPr/>
          </p:nvSpPr>
          <p:spPr>
            <a:xfrm>
              <a:off x="2223199" y="2753520"/>
              <a:ext cx="9104645" cy="492443"/>
            </a:xfrm>
            <a:prstGeom prst="rect">
              <a:avLst/>
            </a:prstGeom>
            <a:noFill/>
          </p:spPr>
          <p:txBody>
            <a:bodyPr wrap="square" rtlCol="0">
              <a:spAutoFit/>
            </a:bodyPr>
            <a:lstStyle/>
            <a:p>
              <a:r>
                <a:rPr lang="ja-JP" altLang="en-US" sz="1300" dirty="0">
                  <a:latin typeface="BIZ UDPゴシック" panose="020B0400000000000000" pitchFamily="50" charset="-128"/>
                  <a:ea typeface="BIZ UDPゴシック" panose="020B0400000000000000" pitchFamily="50" charset="-128"/>
                </a:rPr>
                <a:t>公共施設のマネジメント　～対応方策　全国事例～・・・・・・・・・・・・・・・・・・・・・・・・・・</a:t>
              </a:r>
              <a:r>
                <a:rPr lang="en-US" altLang="ja-JP" sz="1300" dirty="0">
                  <a:latin typeface="BIZ UDPゴシック" panose="020B0400000000000000" pitchFamily="50" charset="-128"/>
                  <a:ea typeface="BIZ UDPゴシック" panose="020B0400000000000000" pitchFamily="50" charset="-128"/>
                </a:rPr>
                <a:t>P.31</a:t>
              </a:r>
            </a:p>
            <a:p>
              <a:r>
                <a:rPr lang="ja-JP" altLang="en-US" sz="1300" dirty="0">
                  <a:latin typeface="BIZ UDPゴシック" panose="020B0400000000000000" pitchFamily="50" charset="-128"/>
                  <a:ea typeface="BIZ UDPゴシック" panose="020B0400000000000000" pitchFamily="50" charset="-128"/>
                </a:rPr>
                <a:t>　　　　　　体育館の移転整備・学校プールの集約について</a:t>
              </a:r>
            </a:p>
          </p:txBody>
        </p:sp>
        <p:sp>
          <p:nvSpPr>
            <p:cNvPr id="46" name="テキスト ボックス 45">
              <a:extLst>
                <a:ext uri="{FF2B5EF4-FFF2-40B4-BE49-F238E27FC236}">
                  <a16:creationId xmlns:a16="http://schemas.microsoft.com/office/drawing/2014/main" id="{2D54E168-2EF1-4581-A508-3783EEAE5136}"/>
                </a:ext>
              </a:extLst>
            </p:cNvPr>
            <p:cNvSpPr txBox="1"/>
            <p:nvPr/>
          </p:nvSpPr>
          <p:spPr>
            <a:xfrm>
              <a:off x="2219611" y="2285140"/>
              <a:ext cx="9104645" cy="492443"/>
            </a:xfrm>
            <a:prstGeom prst="rect">
              <a:avLst/>
            </a:prstGeom>
            <a:noFill/>
          </p:spPr>
          <p:txBody>
            <a:bodyPr wrap="square" rtlCol="0">
              <a:spAutoFit/>
            </a:bodyPr>
            <a:lstStyle/>
            <a:p>
              <a:r>
                <a:rPr lang="ja-JP" altLang="en-US" sz="1300" dirty="0">
                  <a:latin typeface="BIZ UDPゴシック" panose="020B0400000000000000" pitchFamily="50" charset="-128"/>
                  <a:ea typeface="BIZ UDPゴシック" panose="020B0400000000000000" pitchFamily="50" charset="-128"/>
                </a:rPr>
                <a:t>公共施設のマネジメント　～課題認識～・・・・・・・・・・・・・・・・・・・・・・・・・・・・・・・・・・・</a:t>
              </a:r>
              <a:r>
                <a:rPr lang="en-US" altLang="ja-JP" sz="1300" dirty="0">
                  <a:latin typeface="BIZ UDPゴシック" panose="020B0400000000000000" pitchFamily="50" charset="-128"/>
                  <a:ea typeface="BIZ UDPゴシック" panose="020B0400000000000000" pitchFamily="50" charset="-128"/>
                </a:rPr>
                <a:t>P.22</a:t>
              </a:r>
              <a:r>
                <a:rPr lang="ja-JP" altLang="en-US" sz="1300" dirty="0">
                  <a:latin typeface="BIZ UDPゴシック" panose="020B0400000000000000" pitchFamily="50" charset="-128"/>
                  <a:ea typeface="BIZ UDPゴシック" panose="020B0400000000000000" pitchFamily="50" charset="-128"/>
                </a:rPr>
                <a:t>　</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体育館の移転整備・学校プールの集約について　　　</a:t>
              </a:r>
              <a:endParaRPr kumimoji="1" lang="ja-JP" altLang="en-US" sz="1300" dirty="0">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CBC00EEE-8822-4270-A8BF-50463EBE71F3}"/>
              </a:ext>
            </a:extLst>
          </p:cNvPr>
          <p:cNvGrpSpPr/>
          <p:nvPr/>
        </p:nvGrpSpPr>
        <p:grpSpPr>
          <a:xfrm>
            <a:off x="1051726" y="3943576"/>
            <a:ext cx="10088544" cy="1351124"/>
            <a:chOff x="1051726" y="3754735"/>
            <a:chExt cx="10088544" cy="1351124"/>
          </a:xfrm>
        </p:grpSpPr>
        <p:grpSp>
          <p:nvGrpSpPr>
            <p:cNvPr id="22" name="グループ化 21">
              <a:extLst>
                <a:ext uri="{FF2B5EF4-FFF2-40B4-BE49-F238E27FC236}">
                  <a16:creationId xmlns:a16="http://schemas.microsoft.com/office/drawing/2014/main" id="{5F01E66F-5631-4941-A005-0ADCBE47BAAE}"/>
                </a:ext>
              </a:extLst>
            </p:cNvPr>
            <p:cNvGrpSpPr/>
            <p:nvPr/>
          </p:nvGrpSpPr>
          <p:grpSpPr>
            <a:xfrm>
              <a:off x="1051726" y="3754735"/>
              <a:ext cx="10088544" cy="1351124"/>
              <a:chOff x="1376624" y="3505131"/>
              <a:chExt cx="9438752" cy="753626"/>
            </a:xfrm>
          </p:grpSpPr>
          <p:sp>
            <p:nvSpPr>
              <p:cNvPr id="14" name="フローチャート: 処理 13">
                <a:extLst>
                  <a:ext uri="{FF2B5EF4-FFF2-40B4-BE49-F238E27FC236}">
                    <a16:creationId xmlns:a16="http://schemas.microsoft.com/office/drawing/2014/main" id="{FF8BC90D-89DC-4C31-BCFB-A92FB21A4F16}"/>
                  </a:ext>
                </a:extLst>
              </p:cNvPr>
              <p:cNvSpPr/>
              <p:nvPr/>
            </p:nvSpPr>
            <p:spPr>
              <a:xfrm>
                <a:off x="1376624" y="3505131"/>
                <a:ext cx="552660" cy="753626"/>
              </a:xfrm>
              <a:prstGeom prst="flowChartProcess">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1" lang="ja-JP" altLang="en-US" sz="20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４</a:t>
                </a:r>
              </a:p>
            </p:txBody>
          </p:sp>
          <p:sp>
            <p:nvSpPr>
              <p:cNvPr id="18" name="テキスト ボックス 17">
                <a:extLst>
                  <a:ext uri="{FF2B5EF4-FFF2-40B4-BE49-F238E27FC236}">
                    <a16:creationId xmlns:a16="http://schemas.microsoft.com/office/drawing/2014/main" id="{63974D8A-14E3-4A24-8FCE-300402772B36}"/>
                  </a:ext>
                </a:extLst>
              </p:cNvPr>
              <p:cNvSpPr txBox="1"/>
              <p:nvPr/>
            </p:nvSpPr>
            <p:spPr>
              <a:xfrm>
                <a:off x="1929284" y="3505131"/>
                <a:ext cx="8886092" cy="753626"/>
              </a:xfrm>
              <a:prstGeom prst="rect">
                <a:avLst/>
              </a:prstGeom>
              <a:noFill/>
              <a:ln w="19050">
                <a:solidFill>
                  <a:schemeClr val="accent2">
                    <a:lumMod val="75000"/>
                  </a:schemeClr>
                </a:solidFill>
              </a:ln>
            </p:spPr>
            <p:txBody>
              <a:bodyPr wrap="square" rtlCol="0">
                <a:spAutoFit/>
              </a:bodyPr>
              <a:lstStyle/>
              <a:p>
                <a:endParaRPr kumimoji="1" lang="ja-JP" altLang="en-US" dirty="0"/>
              </a:p>
            </p:txBody>
          </p:sp>
        </p:grpSp>
        <p:sp>
          <p:nvSpPr>
            <p:cNvPr id="35" name="テキスト ボックス 34">
              <a:extLst>
                <a:ext uri="{FF2B5EF4-FFF2-40B4-BE49-F238E27FC236}">
                  <a16:creationId xmlns:a16="http://schemas.microsoft.com/office/drawing/2014/main" id="{1AF9F184-951D-474C-9AE6-CFB745856F0B}"/>
                </a:ext>
              </a:extLst>
            </p:cNvPr>
            <p:cNvSpPr txBox="1"/>
            <p:nvPr/>
          </p:nvSpPr>
          <p:spPr>
            <a:xfrm>
              <a:off x="1936212" y="4544398"/>
              <a:ext cx="6902549" cy="492443"/>
            </a:xfrm>
            <a:prstGeom prst="rect">
              <a:avLst/>
            </a:prstGeom>
            <a:noFill/>
          </p:spPr>
          <p:txBody>
            <a:bodyPr wrap="square" rtlCol="0">
              <a:spAutoFit/>
            </a:bodyPr>
            <a:lstStyle/>
            <a:p>
              <a:r>
                <a:rPr lang="ja-JP" altLang="en-US" sz="1300" dirty="0">
                  <a:latin typeface="BIZ UDPゴシック" panose="020B0400000000000000" pitchFamily="50" charset="-128"/>
                  <a:ea typeface="BIZ UDPゴシック" panose="020B0400000000000000" pitchFamily="50" charset="-128"/>
                </a:rPr>
                <a:t>　　　ごみの収集・減量化　～対応方策　全国事例～・・・・・・・・・・・・・・・・・・・・・・・・・・・・・</a:t>
              </a:r>
              <a:r>
                <a:rPr lang="en-US" altLang="ja-JP" sz="1300" dirty="0">
                  <a:latin typeface="BIZ UDPゴシック" panose="020B0400000000000000" pitchFamily="50" charset="-128"/>
                  <a:ea typeface="BIZ UDPゴシック" panose="020B0400000000000000" pitchFamily="50" charset="-128"/>
                </a:rPr>
                <a:t>P.</a:t>
              </a:r>
              <a:r>
                <a:rPr lang="ja-JP" altLang="en-US" sz="1300" dirty="0">
                  <a:latin typeface="BIZ UDPゴシック" panose="020B0400000000000000" pitchFamily="50" charset="-128"/>
                  <a:ea typeface="BIZ UDPゴシック" panose="020B0400000000000000" pitchFamily="50" charset="-128"/>
                </a:rPr>
                <a:t>５１　</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　　　　　　　　　高齢者等のごみ出しについて</a:t>
              </a:r>
            </a:p>
          </p:txBody>
        </p:sp>
        <p:sp>
          <p:nvSpPr>
            <p:cNvPr id="47" name="テキスト ボックス 46">
              <a:extLst>
                <a:ext uri="{FF2B5EF4-FFF2-40B4-BE49-F238E27FC236}">
                  <a16:creationId xmlns:a16="http://schemas.microsoft.com/office/drawing/2014/main" id="{F67BDEB7-B3E6-4527-B4B2-41914EBD63C5}"/>
                </a:ext>
              </a:extLst>
            </p:cNvPr>
            <p:cNvSpPr txBox="1"/>
            <p:nvPr/>
          </p:nvSpPr>
          <p:spPr>
            <a:xfrm>
              <a:off x="1919586" y="3787346"/>
              <a:ext cx="9104645" cy="292388"/>
            </a:xfrm>
            <a:prstGeom prst="rect">
              <a:avLst/>
            </a:prstGeom>
            <a:noFill/>
          </p:spPr>
          <p:txBody>
            <a:bodyPr wrap="square" rtlCol="0">
              <a:spAutoFit/>
            </a:bodyPr>
            <a:lstStyle/>
            <a:p>
              <a:r>
                <a:rPr lang="ja-JP" altLang="en-US" sz="1300" dirty="0">
                  <a:latin typeface="BIZ UDPゴシック" panose="020B0400000000000000" pitchFamily="50" charset="-128"/>
                  <a:ea typeface="BIZ UDPゴシック" panose="020B0400000000000000" pitchFamily="50" charset="-128"/>
                </a:rPr>
                <a:t>個別課題の深掘②</a:t>
              </a:r>
            </a:p>
          </p:txBody>
        </p:sp>
        <p:sp>
          <p:nvSpPr>
            <p:cNvPr id="48" name="テキスト ボックス 47">
              <a:extLst>
                <a:ext uri="{FF2B5EF4-FFF2-40B4-BE49-F238E27FC236}">
                  <a16:creationId xmlns:a16="http://schemas.microsoft.com/office/drawing/2014/main" id="{B820615B-D4FD-4C6A-9E37-874F803CE369}"/>
                </a:ext>
              </a:extLst>
            </p:cNvPr>
            <p:cNvSpPr txBox="1"/>
            <p:nvPr/>
          </p:nvSpPr>
          <p:spPr>
            <a:xfrm>
              <a:off x="2266390" y="4079735"/>
              <a:ext cx="6902549" cy="492443"/>
            </a:xfrm>
            <a:prstGeom prst="rect">
              <a:avLst/>
            </a:prstGeom>
            <a:noFill/>
          </p:spPr>
          <p:txBody>
            <a:bodyPr wrap="square" rtlCol="0">
              <a:spAutoFit/>
            </a:bodyPr>
            <a:lstStyle/>
            <a:p>
              <a:r>
                <a:rPr lang="ja-JP" altLang="en-US" sz="1300" dirty="0">
                  <a:latin typeface="BIZ UDPゴシック" panose="020B0400000000000000" pitchFamily="50" charset="-128"/>
                  <a:ea typeface="BIZ UDPゴシック" panose="020B0400000000000000" pitchFamily="50" charset="-128"/>
                </a:rPr>
                <a:t>ごみの収集・減量化　～課題認識～  ・・・・・・・・・・・・・・・・・・・・・・・・・・・・・・・・・・・・・</a:t>
              </a:r>
              <a:r>
                <a:rPr lang="en-US" altLang="ja-JP" sz="1300" dirty="0">
                  <a:latin typeface="BIZ UDPゴシック" panose="020B0400000000000000" pitchFamily="50" charset="-128"/>
                  <a:ea typeface="BIZ UDPゴシック" panose="020B0400000000000000" pitchFamily="50" charset="-128"/>
                </a:rPr>
                <a:t>P.</a:t>
              </a:r>
              <a:r>
                <a:rPr lang="ja-JP" altLang="en-US" sz="1300" dirty="0">
                  <a:latin typeface="BIZ UDPゴシック" panose="020B0400000000000000" pitchFamily="50" charset="-128"/>
                  <a:ea typeface="BIZ UDPゴシック" panose="020B0400000000000000" pitchFamily="50" charset="-128"/>
                </a:rPr>
                <a:t>４</a:t>
              </a:r>
              <a:r>
                <a:rPr lang="en-US" altLang="ja-JP" sz="1300" dirty="0">
                  <a:latin typeface="BIZ UDPゴシック" panose="020B0400000000000000" pitchFamily="50" charset="-128"/>
                  <a:ea typeface="BIZ UDPゴシック" panose="020B0400000000000000" pitchFamily="50" charset="-128"/>
                </a:rPr>
                <a:t>5</a:t>
              </a:r>
            </a:p>
            <a:p>
              <a:r>
                <a:rPr lang="ja-JP" altLang="en-US" sz="1300" dirty="0">
                  <a:latin typeface="BIZ UDPゴシック" panose="020B0400000000000000" pitchFamily="50" charset="-128"/>
                  <a:ea typeface="BIZ UDPゴシック" panose="020B0400000000000000" pitchFamily="50" charset="-128"/>
                </a:rPr>
                <a:t>　　　　　　高齢者等のごみ出しについて</a:t>
              </a:r>
            </a:p>
          </p:txBody>
        </p:sp>
      </p:grpSp>
    </p:spTree>
    <p:extLst>
      <p:ext uri="{BB962C8B-B14F-4D97-AF65-F5344CB8AC3E}">
        <p14:creationId xmlns:p14="http://schemas.microsoft.com/office/powerpoint/2010/main" val="2921240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103047" y="458599"/>
            <a:ext cx="12085905" cy="1118955"/>
          </a:xfrm>
        </p:spPr>
        <p:txBody>
          <a:bodyPr>
            <a:normAutofit/>
          </a:bodyPr>
          <a:lstStyle/>
          <a:p>
            <a:pPr algn="ctr"/>
            <a:r>
              <a:rPr lang="ja-JP" altLang="en-US" sz="3600" dirty="0">
                <a:latin typeface="BIZ UDPゴシック" panose="020B0400000000000000" pitchFamily="50" charset="-128"/>
                <a:ea typeface="BIZ UDPゴシック" panose="020B0400000000000000" pitchFamily="50" charset="-128"/>
              </a:rPr>
              <a:t>テニスコート</a:t>
            </a:r>
            <a:r>
              <a:rPr kumimoji="1" lang="ja-JP" altLang="en-US" sz="3600" dirty="0">
                <a:latin typeface="BIZ UDPゴシック" panose="020B0400000000000000" pitchFamily="50" charset="-128"/>
                <a:ea typeface="BIZ UDPゴシック" panose="020B0400000000000000" pitchFamily="50" charset="-128"/>
              </a:rPr>
              <a:t>の負担・安全性等について</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8" name="グループ化 7">
            <a:extLst>
              <a:ext uri="{FF2B5EF4-FFF2-40B4-BE49-F238E27FC236}">
                <a16:creationId xmlns:a16="http://schemas.microsoft.com/office/drawing/2014/main" id="{4EBCFD87-94C6-40E8-B84E-A91B76CD0DCA}"/>
              </a:ext>
            </a:extLst>
          </p:cNvPr>
          <p:cNvGrpSpPr/>
          <p:nvPr/>
        </p:nvGrpSpPr>
        <p:grpSpPr>
          <a:xfrm>
            <a:off x="535028" y="2213703"/>
            <a:ext cx="7292550" cy="2612673"/>
            <a:chOff x="669036" y="2481717"/>
            <a:chExt cx="7292550" cy="2612673"/>
          </a:xfrm>
        </p:grpSpPr>
        <p:sp>
          <p:nvSpPr>
            <p:cNvPr id="6" name="正方形/長方形 5">
              <a:extLst>
                <a:ext uri="{FF2B5EF4-FFF2-40B4-BE49-F238E27FC236}">
                  <a16:creationId xmlns:a16="http://schemas.microsoft.com/office/drawing/2014/main" id="{18C0FDD3-8D80-450C-8BA8-E8C434A3123D}"/>
                </a:ext>
              </a:extLst>
            </p:cNvPr>
            <p:cNvSpPr/>
            <p:nvPr/>
          </p:nvSpPr>
          <p:spPr>
            <a:xfrm>
              <a:off x="669036" y="2686550"/>
              <a:ext cx="7292550" cy="240784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　大規模改修工事から１０年が経過し、舗装にクラックが発生している</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dirty="0">
                  <a:solidFill>
                    <a:schemeClr val="tx1"/>
                  </a:solidFill>
                  <a:latin typeface="BIZ UDPゴシック" panose="020B0400000000000000" pitchFamily="50" charset="-128"/>
                  <a:ea typeface="BIZ UDPゴシック" panose="020B0400000000000000" pitchFamily="50" charset="-128"/>
                </a:rPr>
                <a:t>　・　河川敷という立地上、自然環境の影響を受けやすく、コート面の</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クラック等の発生要因となっているため、同位置での再整備は</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望ましいとは言えない</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EDA3A769-A90C-4888-9357-14D9317F9CE3}"/>
                </a:ext>
              </a:extLst>
            </p:cNvPr>
            <p:cNvSpPr/>
            <p:nvPr/>
          </p:nvSpPr>
          <p:spPr>
            <a:xfrm>
              <a:off x="788154" y="2481717"/>
              <a:ext cx="899633" cy="409665"/>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課題</a:t>
              </a:r>
            </a:p>
          </p:txBody>
        </p:sp>
      </p:grpSp>
      <p:sp>
        <p:nvSpPr>
          <p:cNvPr id="3" name="スライド番号プレースホルダー 2">
            <a:extLst>
              <a:ext uri="{FF2B5EF4-FFF2-40B4-BE49-F238E27FC236}">
                <a16:creationId xmlns:a16="http://schemas.microsoft.com/office/drawing/2014/main" id="{67760836-C0EF-40FA-9858-66F4BFF5A829}"/>
              </a:ext>
            </a:extLst>
          </p:cNvPr>
          <p:cNvSpPr>
            <a:spLocks noGrp="1"/>
          </p:cNvSpPr>
          <p:nvPr>
            <p:ph type="sldNum" sz="quarter" idx="12"/>
          </p:nvPr>
        </p:nvSpPr>
        <p:spPr>
          <a:xfrm>
            <a:off x="8970177" y="6360222"/>
            <a:ext cx="2743200" cy="365125"/>
          </a:xfrm>
        </p:spPr>
        <p:txBody>
          <a:bodyPr/>
          <a:lstStyle/>
          <a:p>
            <a:fld id="{D0F38154-BD12-4D95-AB32-AF2ED034A024}" type="slidenum">
              <a:rPr kumimoji="1" lang="ja-JP" altLang="en-US" smtClean="0"/>
              <a:t>30</a:t>
            </a:fld>
            <a:endParaRPr kumimoji="1" lang="ja-JP" altLang="en-US" dirty="0"/>
          </a:p>
        </p:txBody>
      </p:sp>
      <p:pic>
        <p:nvPicPr>
          <p:cNvPr id="7" name="図 6">
            <a:extLst>
              <a:ext uri="{FF2B5EF4-FFF2-40B4-BE49-F238E27FC236}">
                <a16:creationId xmlns:a16="http://schemas.microsoft.com/office/drawing/2014/main" id="{D9650E20-E36F-4653-94BE-47DE7A2C2EAA}"/>
              </a:ext>
            </a:extLst>
          </p:cNvPr>
          <p:cNvPicPr>
            <a:picLocks noChangeAspect="1"/>
          </p:cNvPicPr>
          <p:nvPr/>
        </p:nvPicPr>
        <p:blipFill>
          <a:blip r:embed="rId2"/>
          <a:stretch>
            <a:fillRect/>
          </a:stretch>
        </p:blipFill>
        <p:spPr>
          <a:xfrm>
            <a:off x="8064059" y="2418536"/>
            <a:ext cx="3888411" cy="2405712"/>
          </a:xfrm>
          <a:prstGeom prst="rect">
            <a:avLst/>
          </a:prstGeom>
        </p:spPr>
      </p:pic>
      <p:sp>
        <p:nvSpPr>
          <p:cNvPr id="9" name="テキスト ボックス 8">
            <a:extLst>
              <a:ext uri="{FF2B5EF4-FFF2-40B4-BE49-F238E27FC236}">
                <a16:creationId xmlns:a16="http://schemas.microsoft.com/office/drawing/2014/main" id="{45FD6FA6-8AE6-45E2-8651-6B23D813C852}"/>
              </a:ext>
            </a:extLst>
          </p:cNvPr>
          <p:cNvSpPr txBox="1"/>
          <p:nvPr/>
        </p:nvSpPr>
        <p:spPr>
          <a:xfrm>
            <a:off x="654146" y="5180627"/>
            <a:ext cx="4681529"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◎大規模改修費用　：　約</a:t>
            </a:r>
            <a:r>
              <a:rPr lang="en-US" altLang="ja-JP" dirty="0">
                <a:latin typeface="BIZ UDPゴシック" panose="020B0400000000000000" pitchFamily="50" charset="-128"/>
                <a:ea typeface="BIZ UDPゴシック" panose="020B0400000000000000" pitchFamily="50" charset="-128"/>
              </a:rPr>
              <a:t>11,000,000</a:t>
            </a:r>
            <a:r>
              <a:rPr lang="ja-JP" altLang="en-US" dirty="0">
                <a:latin typeface="BIZ UDPゴシック" panose="020B0400000000000000" pitchFamily="50" charset="-128"/>
                <a:ea typeface="BIZ UDPゴシック" panose="020B0400000000000000" pitchFamily="50" charset="-128"/>
              </a:rPr>
              <a:t>円</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3695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タイトル 5">
            <a:extLst>
              <a:ext uri="{FF2B5EF4-FFF2-40B4-BE49-F238E27FC236}">
                <a16:creationId xmlns:a16="http://schemas.microsoft.com/office/drawing/2014/main" id="{D2B9B844-867A-7888-E212-9320AC51CDDD}"/>
              </a:ext>
            </a:extLst>
          </p:cNvPr>
          <p:cNvSpPr>
            <a:spLocks noGrp="1"/>
          </p:cNvSpPr>
          <p:nvPr>
            <p:ph type="ctrTitle"/>
          </p:nvPr>
        </p:nvSpPr>
        <p:spPr>
          <a:xfrm>
            <a:off x="1524000" y="1796161"/>
            <a:ext cx="9144000" cy="2764028"/>
          </a:xfrm>
        </p:spPr>
        <p:txBody>
          <a:bodyPr anchor="ctr">
            <a:normAutofit/>
          </a:bodyPr>
          <a:lstStyle/>
          <a:p>
            <a:r>
              <a:rPr lang="ja-JP" altLang="en-US" sz="5600" dirty="0">
                <a:latin typeface="BIZ UDPゴシック" panose="020B0400000000000000" pitchFamily="50" charset="-128"/>
                <a:ea typeface="BIZ UDPゴシック" panose="020B0400000000000000" pitchFamily="50" charset="-128"/>
              </a:rPr>
              <a:t>公共施設のマネジメント</a:t>
            </a:r>
            <a:br>
              <a:rPr lang="en-US" altLang="ja-JP" sz="6100" dirty="0">
                <a:latin typeface="BIZ UDPゴシック" panose="020B0400000000000000" pitchFamily="50" charset="-128"/>
                <a:ea typeface="BIZ UDPゴシック" panose="020B0400000000000000" pitchFamily="50" charset="-128"/>
              </a:rPr>
            </a:br>
            <a:br>
              <a:rPr lang="en-US" altLang="ja-JP" sz="6600" dirty="0">
                <a:latin typeface="BIZ UDPゴシック" panose="020B0400000000000000" pitchFamily="50" charset="-128"/>
                <a:ea typeface="BIZ UDPゴシック" panose="020B0400000000000000" pitchFamily="50" charset="-128"/>
              </a:rPr>
            </a:br>
            <a:r>
              <a:rPr lang="ja-JP" altLang="en-US" sz="6600" dirty="0">
                <a:latin typeface="BIZ UDPゴシック" panose="020B0400000000000000" pitchFamily="50" charset="-128"/>
                <a:ea typeface="BIZ UDPゴシック" panose="020B0400000000000000" pitchFamily="50" charset="-128"/>
              </a:rPr>
              <a:t>～対応方策　全国事例～</a:t>
            </a:r>
          </a:p>
        </p:txBody>
      </p:sp>
      <p:sp>
        <p:nvSpPr>
          <p:cNvPr id="7" name="字幕 6">
            <a:extLst>
              <a:ext uri="{FF2B5EF4-FFF2-40B4-BE49-F238E27FC236}">
                <a16:creationId xmlns:a16="http://schemas.microsoft.com/office/drawing/2014/main" id="{DDDADE00-B065-C911-B068-F053DB1CD29E}"/>
              </a:ext>
            </a:extLst>
          </p:cNvPr>
          <p:cNvSpPr>
            <a:spLocks noGrp="1"/>
          </p:cNvSpPr>
          <p:nvPr>
            <p:ph type="subTitle" idx="1"/>
          </p:nvPr>
        </p:nvSpPr>
        <p:spPr>
          <a:xfrm>
            <a:off x="1966912" y="5645150"/>
            <a:ext cx="8258176" cy="631825"/>
          </a:xfrm>
        </p:spPr>
        <p:txBody>
          <a:bodyPr anchor="ctr">
            <a:normAutofit/>
          </a:bodyPr>
          <a:lstStyle/>
          <a:p>
            <a:r>
              <a:rPr lang="ja-JP" altLang="en-US" sz="2800">
                <a:latin typeface="BIZ UDPゴシック" panose="020B0400000000000000" pitchFamily="50" charset="-128"/>
                <a:ea typeface="BIZ UDPゴシック" panose="020B0400000000000000" pitchFamily="50" charset="-128"/>
              </a:rPr>
              <a:t>体育館の移転整備・学校プールの集約について</a:t>
            </a:r>
          </a:p>
        </p:txBody>
      </p:sp>
      <p:sp>
        <p:nvSpPr>
          <p:cNvPr id="64" name="Rectangle 6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テキスト ボックス 8">
            <a:extLst>
              <a:ext uri="{FF2B5EF4-FFF2-40B4-BE49-F238E27FC236}">
                <a16:creationId xmlns:a16="http://schemas.microsoft.com/office/drawing/2014/main" id="{63D2EA77-BE22-49C3-AD8D-0C9CD76D61A8}"/>
              </a:ext>
            </a:extLst>
          </p:cNvPr>
          <p:cNvSpPr txBox="1"/>
          <p:nvPr/>
        </p:nvSpPr>
        <p:spPr>
          <a:xfrm>
            <a:off x="124933" y="192559"/>
            <a:ext cx="6097772" cy="1077218"/>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個別課題の深堀①</a:t>
            </a:r>
            <a:endParaRPr lang="en-US" altLang="ja-JP" sz="3200" u="sng"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A3669BC8-694F-4085-8F6C-1B69FCC8E8CE}"/>
              </a:ext>
            </a:extLst>
          </p:cNvPr>
          <p:cNvSpPr>
            <a:spLocks noGrp="1"/>
          </p:cNvSpPr>
          <p:nvPr>
            <p:ph type="sldNum" sz="quarter" idx="12"/>
          </p:nvPr>
        </p:nvSpPr>
        <p:spPr>
          <a:xfrm>
            <a:off x="8891588" y="6356350"/>
            <a:ext cx="2743200" cy="365125"/>
          </a:xfrm>
        </p:spPr>
        <p:txBody>
          <a:bodyPr/>
          <a:lstStyle/>
          <a:p>
            <a:fld id="{D0F38154-BD12-4D95-AB32-AF2ED034A024}" type="slidenum">
              <a:rPr kumimoji="1" lang="ja-JP" altLang="en-US" smtClean="0"/>
              <a:t>31</a:t>
            </a:fld>
            <a:endParaRPr kumimoji="1" lang="ja-JP" altLang="en-US"/>
          </a:p>
        </p:txBody>
      </p:sp>
    </p:spTree>
    <p:extLst>
      <p:ext uri="{BB962C8B-B14F-4D97-AF65-F5344CB8AC3E}">
        <p14:creationId xmlns:p14="http://schemas.microsoft.com/office/powerpoint/2010/main" val="2729616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88774"/>
            <a:ext cx="10853928" cy="1132989"/>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全国事例</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　</a:t>
            </a:r>
            <a:r>
              <a:rPr lang="ja-JP" altLang="en-US" sz="3600" dirty="0">
                <a:latin typeface="BIZ UDPゴシック" panose="020B0400000000000000" pitchFamily="50" charset="-128"/>
                <a:ea typeface="BIZ UDPゴシック" panose="020B0400000000000000" pitchFamily="50" charset="-128"/>
              </a:rPr>
              <a:t>①学校</a:t>
            </a:r>
            <a:r>
              <a:rPr kumimoji="1" lang="ja-JP" altLang="en-US" sz="3600" dirty="0">
                <a:latin typeface="BIZ UDPゴシック" panose="020B0400000000000000" pitchFamily="50" charset="-128"/>
                <a:ea typeface="BIZ UDPゴシック" panose="020B0400000000000000" pitchFamily="50" charset="-128"/>
              </a:rPr>
              <a:t>プールの共同利用</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4" name="グループ化 3">
            <a:extLst>
              <a:ext uri="{FF2B5EF4-FFF2-40B4-BE49-F238E27FC236}">
                <a16:creationId xmlns:a16="http://schemas.microsoft.com/office/drawing/2014/main" id="{7DD584EC-5FFD-4003-8540-FBC69EFAC36B}"/>
              </a:ext>
            </a:extLst>
          </p:cNvPr>
          <p:cNvGrpSpPr/>
          <p:nvPr/>
        </p:nvGrpSpPr>
        <p:grpSpPr>
          <a:xfrm>
            <a:off x="667141" y="1934005"/>
            <a:ext cx="10855823" cy="2446769"/>
            <a:chOff x="582930" y="2235690"/>
            <a:chExt cx="11023092" cy="1983595"/>
          </a:xfrm>
        </p:grpSpPr>
        <p:sp>
          <p:nvSpPr>
            <p:cNvPr id="11" name="正方形/長方形 10">
              <a:extLst>
                <a:ext uri="{FF2B5EF4-FFF2-40B4-BE49-F238E27FC236}">
                  <a16:creationId xmlns:a16="http://schemas.microsoft.com/office/drawing/2014/main" id="{8AEC8E3B-4B19-45C9-9247-7315FBA868F2}"/>
                </a:ext>
              </a:extLst>
            </p:cNvPr>
            <p:cNvSpPr/>
            <p:nvPr/>
          </p:nvSpPr>
          <p:spPr>
            <a:xfrm>
              <a:off x="582930" y="2496560"/>
              <a:ext cx="11023092" cy="1722725"/>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endPar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　</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◎稼働率を用いて学校の利用状況を見える化、稼働率を基に必要プールを決定。</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◎１１校で保有していたプールについて、今後の必要数を５か所と方針決定。</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◎プールを保有維持する学校</a:t>
              </a:r>
              <a:r>
                <a:rPr lang="en-US" altLang="ja-JP" sz="1600" dirty="0">
                  <a:solidFill>
                    <a:schemeClr val="tx1"/>
                  </a:solidFill>
                  <a:latin typeface="BIZ UDPゴシック" panose="020B0400000000000000" pitchFamily="50" charset="-128"/>
                  <a:ea typeface="BIZ UDPゴシック" panose="020B0400000000000000" pitchFamily="50" charset="-128"/>
                </a:rPr>
                <a:t>5</a:t>
              </a:r>
              <a:r>
                <a:rPr lang="ja-JP" altLang="en-US" sz="1600" dirty="0">
                  <a:solidFill>
                    <a:schemeClr val="tx1"/>
                  </a:solidFill>
                  <a:latin typeface="BIZ UDPゴシック" panose="020B0400000000000000" pitchFamily="50" charset="-128"/>
                  <a:ea typeface="BIZ UDPゴシック" panose="020B0400000000000000" pitchFamily="50" charset="-128"/>
                </a:rPr>
                <a:t>校（基幹校）については、稼働率や老朽化の度合いにより学校を選定。 </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自校プールを廃止して基幹校のプールを利用する学校（利用校）については、基本的に地理的に基幹校に近い学校を</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選定。</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また、小学生の中学校プール利用は水深の関係で危険であるが、逆は可能であるとの校長会での意見もふまえている。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82CB300A-2AC0-45D1-B141-A1ECA9F189EB}"/>
                </a:ext>
              </a:extLst>
            </p:cNvPr>
            <p:cNvSpPr/>
            <p:nvPr/>
          </p:nvSpPr>
          <p:spPr>
            <a:xfrm>
              <a:off x="728176" y="2235690"/>
              <a:ext cx="10158248" cy="486208"/>
            </a:xfrm>
            <a:prstGeom prst="roundRect">
              <a:avLst/>
            </a:prstGeom>
            <a:solidFill>
              <a:srgbClr val="FF99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CC3399"/>
                  </a:solidFill>
                  <a:latin typeface="BIZ UDPゴシック" panose="020B0400000000000000" pitchFamily="50" charset="-128"/>
                  <a:ea typeface="BIZ UDPゴシック" panose="020B0400000000000000" pitchFamily="50" charset="-128"/>
                </a:rPr>
                <a:t>●</a:t>
              </a:r>
              <a:r>
                <a:rPr lang="ja-JP" altLang="en-US" sz="2400" b="1" dirty="0">
                  <a:solidFill>
                    <a:schemeClr val="tx1"/>
                  </a:solidFill>
                  <a:latin typeface="BIZ UDPゴシック" panose="020B0400000000000000" pitchFamily="50" charset="-128"/>
                  <a:ea typeface="BIZ UDPゴシック" panose="020B0400000000000000" pitchFamily="50" charset="-128"/>
                </a:rPr>
                <a:t>茨城</a:t>
              </a:r>
              <a:r>
                <a:rPr kumimoji="1" lang="ja-JP" altLang="en-US" sz="2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県下妻市　</a:t>
              </a:r>
              <a:r>
                <a:rPr kumimoji="1" lang="ja-JP" altLang="en-US"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～稼働率の見える化による集約計画立案～</a:t>
              </a:r>
              <a:endParaRPr kumimoji="1" lang="ja-JP" altLang="en-US"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grpSp>
      <p:sp>
        <p:nvSpPr>
          <p:cNvPr id="3" name="スライド番号プレースホルダー 2">
            <a:extLst>
              <a:ext uri="{FF2B5EF4-FFF2-40B4-BE49-F238E27FC236}">
                <a16:creationId xmlns:a16="http://schemas.microsoft.com/office/drawing/2014/main" id="{ACE586B9-3259-4283-910C-42383903F453}"/>
              </a:ext>
            </a:extLst>
          </p:cNvPr>
          <p:cNvSpPr>
            <a:spLocks noGrp="1"/>
          </p:cNvSpPr>
          <p:nvPr>
            <p:ph type="sldNum" sz="quarter" idx="12"/>
          </p:nvPr>
        </p:nvSpPr>
        <p:spPr>
          <a:xfrm>
            <a:off x="8984301" y="6327641"/>
            <a:ext cx="2743200" cy="365125"/>
          </a:xfrm>
        </p:spPr>
        <p:txBody>
          <a:bodyPr/>
          <a:lstStyle/>
          <a:p>
            <a:fld id="{D0F38154-BD12-4D95-AB32-AF2ED034A024}" type="slidenum">
              <a:rPr kumimoji="1" lang="ja-JP" altLang="en-US" smtClean="0"/>
              <a:t>32</a:t>
            </a:fld>
            <a:endParaRPr kumimoji="1" lang="ja-JP" altLang="en-US" dirty="0"/>
          </a:p>
        </p:txBody>
      </p:sp>
      <p:sp>
        <p:nvSpPr>
          <p:cNvPr id="8" name="字幕 6">
            <a:extLst>
              <a:ext uri="{FF2B5EF4-FFF2-40B4-BE49-F238E27FC236}">
                <a16:creationId xmlns:a16="http://schemas.microsoft.com/office/drawing/2014/main" id="{2701CBE6-BB02-4DA5-A2E9-F9D0B7C6B51B}"/>
              </a:ext>
            </a:extLst>
          </p:cNvPr>
          <p:cNvSpPr txBox="1">
            <a:spLocks/>
          </p:cNvSpPr>
          <p:nvPr/>
        </p:nvSpPr>
        <p:spPr>
          <a:xfrm>
            <a:off x="7922010" y="5868349"/>
            <a:ext cx="3600377" cy="29405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a:latin typeface="BIZ UDPゴシック" panose="020B0400000000000000" pitchFamily="50" charset="-128"/>
                <a:ea typeface="BIZ UDPゴシック" panose="020B0400000000000000" pitchFamily="50" charset="-128"/>
              </a:rPr>
              <a:t>出典：学校施設の集約化・共同利用に関する取組事例集＿文部科学省</a:t>
            </a:r>
          </a:p>
        </p:txBody>
      </p:sp>
      <p:grpSp>
        <p:nvGrpSpPr>
          <p:cNvPr id="10" name="グループ化 9">
            <a:extLst>
              <a:ext uri="{FF2B5EF4-FFF2-40B4-BE49-F238E27FC236}">
                <a16:creationId xmlns:a16="http://schemas.microsoft.com/office/drawing/2014/main" id="{D05D4B2E-2567-46BF-B6F1-1347094C5C92}"/>
              </a:ext>
            </a:extLst>
          </p:cNvPr>
          <p:cNvGrpSpPr/>
          <p:nvPr/>
        </p:nvGrpSpPr>
        <p:grpSpPr>
          <a:xfrm>
            <a:off x="666564" y="4742900"/>
            <a:ext cx="10855823" cy="1053376"/>
            <a:chOff x="582931" y="2028330"/>
            <a:chExt cx="11023092" cy="1083985"/>
          </a:xfrm>
        </p:grpSpPr>
        <p:sp>
          <p:nvSpPr>
            <p:cNvPr id="12" name="正方形/長方形 11">
              <a:extLst>
                <a:ext uri="{FF2B5EF4-FFF2-40B4-BE49-F238E27FC236}">
                  <a16:creationId xmlns:a16="http://schemas.microsoft.com/office/drawing/2014/main" id="{9EBBCA9A-6F1B-4F72-ACF2-FE7CE5E70EE3}"/>
                </a:ext>
              </a:extLst>
            </p:cNvPr>
            <p:cNvSpPr/>
            <p:nvPr/>
          </p:nvSpPr>
          <p:spPr>
            <a:xfrm>
              <a:off x="582931" y="2202487"/>
              <a:ext cx="11023092" cy="909828"/>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財政的効果</a:t>
              </a:r>
              <a:r>
                <a:rPr lang="en-US" altLang="ja-JP" sz="1600" dirty="0">
                  <a:solidFill>
                    <a:schemeClr val="tx1"/>
                  </a:solidFill>
                  <a:latin typeface="BIZ UDPゴシック" panose="020B0400000000000000" pitchFamily="50" charset="-128"/>
                  <a:ea typeface="BIZ UDPゴシック" panose="020B0400000000000000" pitchFamily="50" charset="-128"/>
                </a:rPr>
                <a:t>》</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◎保有している</a:t>
              </a:r>
              <a:r>
                <a:rPr lang="en-US" altLang="ja-JP" sz="1600" dirty="0">
                  <a:solidFill>
                    <a:schemeClr val="tx1"/>
                  </a:solidFill>
                  <a:latin typeface="BIZ UDPゴシック" panose="020B0400000000000000" pitchFamily="50" charset="-128"/>
                  <a:ea typeface="BIZ UDPゴシック" panose="020B0400000000000000" pitchFamily="50" charset="-128"/>
                </a:rPr>
                <a:t>11</a:t>
              </a:r>
              <a:r>
                <a:rPr lang="ja-JP" altLang="en-US" sz="1600" dirty="0">
                  <a:solidFill>
                    <a:schemeClr val="tx1"/>
                  </a:solidFill>
                  <a:latin typeface="BIZ UDPゴシック" panose="020B0400000000000000" pitchFamily="50" charset="-128"/>
                  <a:ea typeface="BIZ UDPゴシック" panose="020B0400000000000000" pitchFamily="50" charset="-128"/>
                </a:rPr>
                <a:t>校のプールから６校のプールを廃止し、５校に集約化することで、</a:t>
              </a:r>
              <a:r>
                <a:rPr lang="en-US" altLang="ja-JP" sz="1600" dirty="0">
                  <a:solidFill>
                    <a:schemeClr val="tx1"/>
                  </a:solidFill>
                  <a:latin typeface="BIZ UDPゴシック" panose="020B0400000000000000" pitchFamily="50" charset="-128"/>
                  <a:ea typeface="BIZ UDPゴシック" panose="020B0400000000000000" pitchFamily="50" charset="-128"/>
                </a:rPr>
                <a:t>30</a:t>
              </a:r>
              <a:r>
                <a:rPr lang="ja-JP" altLang="en-US" sz="1600" dirty="0">
                  <a:solidFill>
                    <a:schemeClr val="tx1"/>
                  </a:solidFill>
                  <a:latin typeface="BIZ UDPゴシック" panose="020B0400000000000000" pitchFamily="50" charset="-128"/>
                  <a:ea typeface="BIZ UDPゴシック" panose="020B0400000000000000" pitchFamily="50" charset="-128"/>
                </a:rPr>
                <a:t>年間で約</a:t>
              </a:r>
              <a:r>
                <a:rPr lang="en-US" altLang="ja-JP" sz="1600" dirty="0">
                  <a:solidFill>
                    <a:schemeClr val="tx1"/>
                  </a:solidFill>
                  <a:latin typeface="BIZ UDPゴシック" panose="020B0400000000000000" pitchFamily="50" charset="-128"/>
                  <a:ea typeface="BIZ UDPゴシック" panose="020B0400000000000000" pitchFamily="50" charset="-128"/>
                </a:rPr>
                <a:t>4.56</a:t>
              </a:r>
              <a:r>
                <a:rPr lang="ja-JP" altLang="en-US" sz="1600" dirty="0">
                  <a:solidFill>
                    <a:schemeClr val="tx1"/>
                  </a:solidFill>
                  <a:latin typeface="BIZ UDPゴシック" panose="020B0400000000000000" pitchFamily="50" charset="-128"/>
                  <a:ea typeface="BIZ UDPゴシック" panose="020B0400000000000000" pitchFamily="50" charset="-128"/>
                </a:rPr>
                <a:t>億円削減</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DF83E5FD-DF41-45F9-8B66-3380A5EDB5C9}"/>
                </a:ext>
              </a:extLst>
            </p:cNvPr>
            <p:cNvSpPr/>
            <p:nvPr/>
          </p:nvSpPr>
          <p:spPr>
            <a:xfrm>
              <a:off x="728177" y="2028330"/>
              <a:ext cx="1544761" cy="348313"/>
            </a:xfrm>
            <a:prstGeom prst="roundRect">
              <a:avLst/>
            </a:prstGeom>
            <a:solidFill>
              <a:srgbClr val="FF99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事業の効果</a:t>
              </a:r>
              <a:endParaRPr kumimoji="1" lang="ja-JP" altLang="en-US" sz="20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1637873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88774"/>
            <a:ext cx="10853928" cy="1132989"/>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全国事例</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　②公営プールの活用</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4" name="グループ化 3">
            <a:extLst>
              <a:ext uri="{FF2B5EF4-FFF2-40B4-BE49-F238E27FC236}">
                <a16:creationId xmlns:a16="http://schemas.microsoft.com/office/drawing/2014/main" id="{7DD584EC-5FFD-4003-8540-FBC69EFAC36B}"/>
              </a:ext>
            </a:extLst>
          </p:cNvPr>
          <p:cNvGrpSpPr/>
          <p:nvPr/>
        </p:nvGrpSpPr>
        <p:grpSpPr>
          <a:xfrm>
            <a:off x="667141" y="1934005"/>
            <a:ext cx="10855823" cy="1983595"/>
            <a:chOff x="582930" y="2235690"/>
            <a:chExt cx="11023092" cy="1983595"/>
          </a:xfrm>
        </p:grpSpPr>
        <p:sp>
          <p:nvSpPr>
            <p:cNvPr id="11" name="正方形/長方形 10">
              <a:extLst>
                <a:ext uri="{FF2B5EF4-FFF2-40B4-BE49-F238E27FC236}">
                  <a16:creationId xmlns:a16="http://schemas.microsoft.com/office/drawing/2014/main" id="{8AEC8E3B-4B19-45C9-9247-7315FBA868F2}"/>
                </a:ext>
              </a:extLst>
            </p:cNvPr>
            <p:cNvSpPr/>
            <p:nvPr/>
          </p:nvSpPr>
          <p:spPr>
            <a:xfrm>
              <a:off x="582930" y="2496560"/>
              <a:ext cx="11023092" cy="1722725"/>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endPar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　</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◎市で考えられる今後のプールの在り方についてのパターンとして、全学校において保有し更新する場合、複数校にて施設の共同利用</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a:solidFill>
                    <a:schemeClr val="tx1"/>
                  </a:solidFill>
                  <a:latin typeface="BIZ UDPゴシック" panose="020B0400000000000000" pitchFamily="50" charset="-128"/>
                  <a:ea typeface="BIZ UDPゴシック" panose="020B0400000000000000" pitchFamily="50" charset="-128"/>
                </a:rPr>
                <a:t>を行う場合、市営プールを使い集約化する場合、市民プールを新設すると仮定して集約化する場合で、場合分けを実施。</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a:solidFill>
                    <a:schemeClr val="tx1"/>
                  </a:solidFill>
                  <a:latin typeface="BIZ UDPゴシック" panose="020B0400000000000000" pitchFamily="50" charset="-128"/>
                  <a:ea typeface="BIZ UDPゴシック" panose="020B0400000000000000" pitchFamily="50" charset="-128"/>
                </a:rPr>
                <a:t>民間施設の利用は、施設へのヒアリングにより、会員制であること等から本市の学校への活用は難しいという結論に至る。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◎各パターンを様々な側面により比較し、メリットが多いと思われるものから◎○△</a:t>
              </a: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にて整理し、</a:t>
              </a: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がなく、 メリットの多い市営プールを</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a:solidFill>
                    <a:schemeClr val="tx1"/>
                  </a:solidFill>
                  <a:latin typeface="BIZ UDPゴシック" panose="020B0400000000000000" pitchFamily="50" charset="-128"/>
                  <a:ea typeface="BIZ UDPゴシック" panose="020B0400000000000000" pitchFamily="50" charset="-128"/>
                </a:rPr>
                <a:t>活用した集約化での今後のプールの方向性を決定。 </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82CB300A-2AC0-45D1-B141-A1ECA9F189EB}"/>
                </a:ext>
              </a:extLst>
            </p:cNvPr>
            <p:cNvSpPr/>
            <p:nvPr/>
          </p:nvSpPr>
          <p:spPr>
            <a:xfrm>
              <a:off x="728176" y="2235690"/>
              <a:ext cx="10158248" cy="486208"/>
            </a:xfrm>
            <a:prstGeom prst="roundRect">
              <a:avLst/>
            </a:prstGeom>
            <a:solidFill>
              <a:srgbClr val="FF99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CC3399"/>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愛知県常滑市　</a:t>
              </a:r>
              <a:r>
                <a:rPr kumimoji="1" lang="ja-JP" altLang="en-US"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～多角的な検討により、小学校は全校廃止・中学校は改修して維持～</a:t>
              </a:r>
              <a:endParaRPr kumimoji="1" lang="ja-JP" altLang="en-US"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grpSp>
      <p:sp>
        <p:nvSpPr>
          <p:cNvPr id="3" name="スライド番号プレースホルダー 2">
            <a:extLst>
              <a:ext uri="{FF2B5EF4-FFF2-40B4-BE49-F238E27FC236}">
                <a16:creationId xmlns:a16="http://schemas.microsoft.com/office/drawing/2014/main" id="{ACE586B9-3259-4283-910C-42383903F453}"/>
              </a:ext>
            </a:extLst>
          </p:cNvPr>
          <p:cNvSpPr>
            <a:spLocks noGrp="1"/>
          </p:cNvSpPr>
          <p:nvPr>
            <p:ph type="sldNum" sz="quarter" idx="12"/>
          </p:nvPr>
        </p:nvSpPr>
        <p:spPr>
          <a:xfrm>
            <a:off x="8984301" y="6327641"/>
            <a:ext cx="2743200" cy="365125"/>
          </a:xfrm>
        </p:spPr>
        <p:txBody>
          <a:bodyPr/>
          <a:lstStyle/>
          <a:p>
            <a:fld id="{D0F38154-BD12-4D95-AB32-AF2ED034A024}" type="slidenum">
              <a:rPr kumimoji="1" lang="ja-JP" altLang="en-US" smtClean="0"/>
              <a:t>33</a:t>
            </a:fld>
            <a:endParaRPr kumimoji="1" lang="ja-JP" altLang="en-US" dirty="0"/>
          </a:p>
        </p:txBody>
      </p:sp>
      <p:sp>
        <p:nvSpPr>
          <p:cNvPr id="8" name="字幕 6">
            <a:extLst>
              <a:ext uri="{FF2B5EF4-FFF2-40B4-BE49-F238E27FC236}">
                <a16:creationId xmlns:a16="http://schemas.microsoft.com/office/drawing/2014/main" id="{2701CBE6-BB02-4DA5-A2E9-F9D0B7C6B51B}"/>
              </a:ext>
            </a:extLst>
          </p:cNvPr>
          <p:cNvSpPr txBox="1">
            <a:spLocks/>
          </p:cNvSpPr>
          <p:nvPr/>
        </p:nvSpPr>
        <p:spPr>
          <a:xfrm>
            <a:off x="7819697" y="6407592"/>
            <a:ext cx="3600377" cy="29405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a:latin typeface="BIZ UDPゴシック" panose="020B0400000000000000" pitchFamily="50" charset="-128"/>
                <a:ea typeface="BIZ UDPゴシック" panose="020B0400000000000000" pitchFamily="50" charset="-128"/>
              </a:rPr>
              <a:t>出典：学校施設の集約化・共同利用に関する取組事例集＿文部科学省</a:t>
            </a:r>
          </a:p>
        </p:txBody>
      </p:sp>
      <p:grpSp>
        <p:nvGrpSpPr>
          <p:cNvPr id="10" name="グループ化 9">
            <a:extLst>
              <a:ext uri="{FF2B5EF4-FFF2-40B4-BE49-F238E27FC236}">
                <a16:creationId xmlns:a16="http://schemas.microsoft.com/office/drawing/2014/main" id="{D05D4B2E-2567-46BF-B6F1-1347094C5C92}"/>
              </a:ext>
            </a:extLst>
          </p:cNvPr>
          <p:cNvGrpSpPr/>
          <p:nvPr/>
        </p:nvGrpSpPr>
        <p:grpSpPr>
          <a:xfrm>
            <a:off x="667141" y="4015297"/>
            <a:ext cx="10855823" cy="2401178"/>
            <a:chOff x="582931" y="2028330"/>
            <a:chExt cx="11023092" cy="2018019"/>
          </a:xfrm>
        </p:grpSpPr>
        <p:sp>
          <p:nvSpPr>
            <p:cNvPr id="12" name="正方形/長方形 11">
              <a:extLst>
                <a:ext uri="{FF2B5EF4-FFF2-40B4-BE49-F238E27FC236}">
                  <a16:creationId xmlns:a16="http://schemas.microsoft.com/office/drawing/2014/main" id="{9EBBCA9A-6F1B-4F72-ACF2-FE7CE5E70EE3}"/>
                </a:ext>
              </a:extLst>
            </p:cNvPr>
            <p:cNvSpPr/>
            <p:nvPr/>
          </p:nvSpPr>
          <p:spPr>
            <a:xfrm>
              <a:off x="582931" y="2202487"/>
              <a:ext cx="11023092" cy="1843862"/>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400" dirty="0">
                  <a:solidFill>
                    <a:srgbClr val="000000"/>
                  </a:solidFill>
                  <a:latin typeface="BIZ UDPゴシック" panose="020B0400000000000000" pitchFamily="50" charset="-128"/>
                  <a:ea typeface="BIZ UDPゴシック" panose="020B0400000000000000" pitchFamily="50" charset="-128"/>
                </a:rPr>
                <a:t>《</a:t>
              </a:r>
              <a:r>
                <a:rPr lang="ja-JP" altLang="en-US" sz="1400" dirty="0">
                  <a:solidFill>
                    <a:srgbClr val="000000"/>
                  </a:solidFill>
                  <a:latin typeface="BIZ UDPゴシック" panose="020B0400000000000000" pitchFamily="50" charset="-128"/>
                  <a:ea typeface="BIZ UDPゴシック" panose="020B0400000000000000" pitchFamily="50" charset="-128"/>
                </a:rPr>
                <a:t>教育的効果</a:t>
              </a:r>
              <a:r>
                <a:rPr lang="en-US" altLang="ja-JP" sz="1400" dirty="0">
                  <a:solidFill>
                    <a:srgbClr val="000000"/>
                  </a:solidFill>
                  <a:latin typeface="BIZ UDPゴシック" panose="020B0400000000000000" pitchFamily="50" charset="-128"/>
                  <a:ea typeface="BIZ UDPゴシック" panose="020B0400000000000000" pitchFamily="50" charset="-128"/>
                </a:rPr>
                <a:t>》</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BIZ UDPゴシック" panose="020B0400000000000000" pitchFamily="50" charset="-128"/>
                  <a:ea typeface="BIZ UDPゴシック" panose="020B0400000000000000" pitchFamily="50" charset="-128"/>
                </a:rPr>
                <a:t>◎温水プールは水温や気温が保たれているため、子どもたちの体調が安定し、集中して水泳に取組むことが可能。</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バス移動は子どもたちが遠足に行くような気持ちになり、普段とは違う環境でプールを楽しんでいた。水泳嫌いだった子どもの保護者</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   から「今年は特に頑張って取り組んでいた」という報告を複数受けた。 </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財政的効果</a:t>
              </a:r>
              <a:r>
                <a:rPr lang="en-US" altLang="ja-JP" sz="1400" dirty="0">
                  <a:solidFill>
                    <a:schemeClr val="tx1"/>
                  </a:solidFill>
                  <a:latin typeface="BIZ UDPゴシック" panose="020B0400000000000000" pitchFamily="50" charset="-128"/>
                  <a:ea typeface="BIZ UDPゴシック" panose="020B0400000000000000" pitchFamily="50" charset="-128"/>
                </a:rPr>
                <a:t>》</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◎学校屋外プールを順次リニューアルする場合と比べて、</a:t>
              </a:r>
              <a:r>
                <a:rPr lang="en-US" altLang="ja-JP" sz="1400" dirty="0">
                  <a:solidFill>
                    <a:schemeClr val="tx1"/>
                  </a:solidFill>
                  <a:latin typeface="BIZ UDPゴシック" panose="020B0400000000000000" pitchFamily="50" charset="-128"/>
                  <a:ea typeface="BIZ UDPゴシック" panose="020B0400000000000000" pitchFamily="50" charset="-128"/>
                </a:rPr>
                <a:t>40</a:t>
              </a:r>
              <a:r>
                <a:rPr lang="ja-JP" altLang="en-US" sz="1400" dirty="0">
                  <a:solidFill>
                    <a:schemeClr val="tx1"/>
                  </a:solidFill>
                  <a:latin typeface="BIZ UDPゴシック" panose="020B0400000000000000" pitchFamily="50" charset="-128"/>
                  <a:ea typeface="BIZ UDPゴシック" panose="020B0400000000000000" pitchFamily="50" charset="-128"/>
                </a:rPr>
                <a:t>年間で約</a:t>
              </a:r>
              <a:r>
                <a:rPr lang="en-US" altLang="ja-JP" sz="1400" dirty="0">
                  <a:solidFill>
                    <a:schemeClr val="tx1"/>
                  </a:solidFill>
                  <a:latin typeface="BIZ UDPゴシック" panose="020B0400000000000000" pitchFamily="50" charset="-128"/>
                  <a:ea typeface="BIZ UDPゴシック" panose="020B0400000000000000" pitchFamily="50" charset="-128"/>
                </a:rPr>
                <a:t>10</a:t>
              </a:r>
              <a:r>
                <a:rPr lang="ja-JP" altLang="en-US" sz="1400" dirty="0">
                  <a:solidFill>
                    <a:schemeClr val="tx1"/>
                  </a:solidFill>
                  <a:latin typeface="BIZ UDPゴシック" panose="020B0400000000000000" pitchFamily="50" charset="-128"/>
                  <a:ea typeface="BIZ UDPゴシック" panose="020B0400000000000000" pitchFamily="50" charset="-128"/>
                </a:rPr>
                <a:t>億円削減</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DF83E5FD-DF41-45F9-8B66-3380A5EDB5C9}"/>
                </a:ext>
              </a:extLst>
            </p:cNvPr>
            <p:cNvSpPr/>
            <p:nvPr/>
          </p:nvSpPr>
          <p:spPr>
            <a:xfrm>
              <a:off x="728177" y="2028330"/>
              <a:ext cx="1544761" cy="348313"/>
            </a:xfrm>
            <a:prstGeom prst="roundRect">
              <a:avLst/>
            </a:prstGeom>
            <a:solidFill>
              <a:srgbClr val="FF99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事業の効果</a:t>
              </a:r>
              <a:endParaRPr kumimoji="1" lang="ja-JP" altLang="en-US" sz="20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1438873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88774"/>
            <a:ext cx="10853928" cy="1132989"/>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全国事例</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　</a:t>
            </a:r>
            <a:r>
              <a:rPr lang="ja-JP" altLang="en-US" sz="3600" dirty="0">
                <a:latin typeface="BIZ UDPゴシック" panose="020B0400000000000000" pitchFamily="50" charset="-128"/>
                <a:ea typeface="BIZ UDPゴシック" panose="020B0400000000000000" pitchFamily="50" charset="-128"/>
              </a:rPr>
              <a:t>③民</a:t>
            </a:r>
            <a:r>
              <a:rPr kumimoji="1" lang="ja-JP" altLang="en-US" sz="3600" dirty="0">
                <a:latin typeface="BIZ UDPゴシック" panose="020B0400000000000000" pitchFamily="50" charset="-128"/>
                <a:ea typeface="BIZ UDPゴシック" panose="020B0400000000000000" pitchFamily="50" charset="-128"/>
              </a:rPr>
              <a:t>営プールの活用</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4" name="グループ化 3">
            <a:extLst>
              <a:ext uri="{FF2B5EF4-FFF2-40B4-BE49-F238E27FC236}">
                <a16:creationId xmlns:a16="http://schemas.microsoft.com/office/drawing/2014/main" id="{7DD584EC-5FFD-4003-8540-FBC69EFAC36B}"/>
              </a:ext>
            </a:extLst>
          </p:cNvPr>
          <p:cNvGrpSpPr/>
          <p:nvPr/>
        </p:nvGrpSpPr>
        <p:grpSpPr>
          <a:xfrm>
            <a:off x="666563" y="1805957"/>
            <a:ext cx="10853929" cy="1782463"/>
            <a:chOff x="582930" y="2235690"/>
            <a:chExt cx="11021169" cy="1894006"/>
          </a:xfrm>
        </p:grpSpPr>
        <p:sp>
          <p:nvSpPr>
            <p:cNvPr id="11" name="正方形/長方形 10">
              <a:extLst>
                <a:ext uri="{FF2B5EF4-FFF2-40B4-BE49-F238E27FC236}">
                  <a16:creationId xmlns:a16="http://schemas.microsoft.com/office/drawing/2014/main" id="{8AEC8E3B-4B19-45C9-9247-7315FBA868F2}"/>
                </a:ext>
              </a:extLst>
            </p:cNvPr>
            <p:cNvSpPr/>
            <p:nvPr/>
          </p:nvSpPr>
          <p:spPr>
            <a:xfrm>
              <a:off x="582930" y="2406971"/>
              <a:ext cx="11021169" cy="1722725"/>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endPar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◎近くの民間プールを活用して、天候に左右されず環境の安定したプール施設で、水泳の専門員の指導のもと、計画的な事業実施が可能に。</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◎民間プールを活用して授業を行うことで２校のプールを廃止。</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◎２学年（</a:t>
              </a:r>
              <a:r>
                <a:rPr lang="en-US" altLang="ja-JP" sz="1400" dirty="0">
                  <a:solidFill>
                    <a:schemeClr val="tx1"/>
                  </a:solidFill>
                  <a:latin typeface="BIZ UDPゴシック" panose="020B0400000000000000" pitchFamily="50" charset="-128"/>
                  <a:ea typeface="BIZ UDPゴシック" panose="020B0400000000000000" pitchFamily="50" charset="-128"/>
                </a:rPr>
                <a:t>20 </a:t>
              </a:r>
              <a:r>
                <a:rPr lang="ja-JP" altLang="en-US" sz="1400" dirty="0">
                  <a:solidFill>
                    <a:schemeClr val="tx1"/>
                  </a:solidFill>
                  <a:latin typeface="BIZ UDPゴシック" panose="020B0400000000000000" pitchFamily="50" charset="-128"/>
                  <a:ea typeface="BIZ UDPゴシック" panose="020B0400000000000000" pitchFamily="50" charset="-128"/>
                </a:rPr>
                <a:t>人～</a:t>
              </a:r>
              <a:r>
                <a:rPr lang="en-US" altLang="ja-JP" sz="1400" dirty="0">
                  <a:solidFill>
                    <a:schemeClr val="tx1"/>
                  </a:solidFill>
                  <a:latin typeface="BIZ UDPゴシック" panose="020B0400000000000000" pitchFamily="50" charset="-128"/>
                  <a:ea typeface="BIZ UDPゴシック" panose="020B0400000000000000" pitchFamily="50" charset="-128"/>
                </a:rPr>
                <a:t>30 </a:t>
              </a:r>
              <a:r>
                <a:rPr lang="ja-JP" altLang="en-US" sz="1400" dirty="0">
                  <a:solidFill>
                    <a:schemeClr val="tx1"/>
                  </a:solidFill>
                  <a:latin typeface="BIZ UDPゴシック" panose="020B0400000000000000" pitchFamily="50" charset="-128"/>
                  <a:ea typeface="BIZ UDPゴシック" panose="020B0400000000000000" pitchFamily="50" charset="-128"/>
                </a:rPr>
                <a:t>人程度）を同時に授業し、学校の教員２名と民間プールの指導役</a:t>
              </a:r>
              <a:r>
                <a:rPr lang="en-US" altLang="ja-JP" sz="1400" dirty="0">
                  <a:solidFill>
                    <a:schemeClr val="tx1"/>
                  </a:solidFill>
                  <a:latin typeface="BIZ UDPゴシック" panose="020B0400000000000000" pitchFamily="50" charset="-128"/>
                  <a:ea typeface="BIZ UDPゴシック" panose="020B0400000000000000" pitchFamily="50" charset="-128"/>
                </a:rPr>
                <a:t>2 </a:t>
              </a:r>
              <a:r>
                <a:rPr lang="ja-JP" altLang="en-US" sz="1400" dirty="0">
                  <a:solidFill>
                    <a:schemeClr val="tx1"/>
                  </a:solidFill>
                  <a:latin typeface="BIZ UDPゴシック" panose="020B0400000000000000" pitchFamily="50" charset="-128"/>
                  <a:ea typeface="BIZ UDPゴシック" panose="020B0400000000000000" pitchFamily="50" charset="-128"/>
                </a:rPr>
                <a:t>名（インストラクター</a:t>
              </a:r>
              <a:r>
                <a:rPr lang="en-US" altLang="ja-JP" sz="1400" dirty="0">
                  <a:solidFill>
                    <a:schemeClr val="tx1"/>
                  </a:solidFill>
                  <a:latin typeface="BIZ UDPゴシック" panose="020B0400000000000000" pitchFamily="50" charset="-128"/>
                  <a:ea typeface="BIZ UDPゴシック" panose="020B0400000000000000" pitchFamily="50" charset="-128"/>
                </a:rPr>
                <a:t>1 </a:t>
              </a:r>
              <a:r>
                <a:rPr lang="ja-JP" altLang="en-US" sz="1400" dirty="0">
                  <a:solidFill>
                    <a:schemeClr val="tx1"/>
                  </a:solidFill>
                  <a:latin typeface="BIZ UDPゴシック" panose="020B0400000000000000" pitchFamily="50" charset="-128"/>
                  <a:ea typeface="BIZ UDPゴシック" panose="020B0400000000000000" pitchFamily="50" charset="-128"/>
                </a:rPr>
                <a:t>名、監視員 （インストラク</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a:solidFill>
                    <a:schemeClr val="tx1"/>
                  </a:solidFill>
                  <a:latin typeface="BIZ UDPゴシック" panose="020B0400000000000000" pitchFamily="50" charset="-128"/>
                  <a:ea typeface="BIZ UDPゴシック" panose="020B0400000000000000" pitchFamily="50" charset="-128"/>
                </a:rPr>
                <a:t>ター補助）</a:t>
              </a:r>
              <a:r>
                <a:rPr lang="en-US" altLang="ja-JP" sz="1400" dirty="0">
                  <a:solidFill>
                    <a:schemeClr val="tx1"/>
                  </a:solidFill>
                  <a:latin typeface="BIZ UDPゴシック" panose="020B0400000000000000" pitchFamily="50" charset="-128"/>
                  <a:ea typeface="BIZ UDPゴシック" panose="020B0400000000000000" pitchFamily="50" charset="-128"/>
                </a:rPr>
                <a:t>1 </a:t>
              </a:r>
              <a:r>
                <a:rPr lang="ja-JP" altLang="en-US" sz="1400" dirty="0">
                  <a:solidFill>
                    <a:schemeClr val="tx1"/>
                  </a:solidFill>
                  <a:latin typeface="BIZ UDPゴシック" panose="020B0400000000000000" pitchFamily="50" charset="-128"/>
                  <a:ea typeface="BIZ UDPゴシック" panose="020B0400000000000000" pitchFamily="50" charset="-128"/>
                </a:rPr>
                <a:t>名）により、指導を実施。 </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◎水泳指導は授業として各学年</a:t>
              </a:r>
              <a:r>
                <a:rPr lang="en-US" altLang="ja-JP" sz="1400" dirty="0">
                  <a:solidFill>
                    <a:schemeClr val="tx1"/>
                  </a:solidFill>
                  <a:latin typeface="BIZ UDPゴシック" panose="020B0400000000000000" pitchFamily="50" charset="-128"/>
                  <a:ea typeface="BIZ UDPゴシック" panose="020B0400000000000000" pitchFamily="50" charset="-128"/>
                </a:rPr>
                <a:t>7 </a:t>
              </a:r>
              <a:r>
                <a:rPr lang="ja-JP" altLang="en-US" sz="1400" dirty="0">
                  <a:solidFill>
                    <a:schemeClr val="tx1"/>
                  </a:solidFill>
                  <a:latin typeface="BIZ UDPゴシック" panose="020B0400000000000000" pitchFamily="50" charset="-128"/>
                  <a:ea typeface="BIZ UDPゴシック" panose="020B0400000000000000" pitchFamily="50" charset="-128"/>
                </a:rPr>
                <a:t>回（</a:t>
              </a:r>
              <a:r>
                <a:rPr lang="en-US" altLang="ja-JP" sz="1400" dirty="0">
                  <a:solidFill>
                    <a:schemeClr val="tx1"/>
                  </a:solidFill>
                  <a:latin typeface="BIZ UDPゴシック" panose="020B0400000000000000" pitchFamily="50" charset="-128"/>
                  <a:ea typeface="BIZ UDPゴシック" panose="020B0400000000000000" pitchFamily="50" charset="-128"/>
                </a:rPr>
                <a:t>1 </a:t>
              </a:r>
              <a:r>
                <a:rPr lang="ja-JP" altLang="en-US" sz="1400" dirty="0">
                  <a:solidFill>
                    <a:schemeClr val="tx1"/>
                  </a:solidFill>
                  <a:latin typeface="BIZ UDPゴシック" panose="020B0400000000000000" pitchFamily="50" charset="-128"/>
                  <a:ea typeface="BIZ UDPゴシック" panose="020B0400000000000000" pitchFamily="50" charset="-128"/>
                </a:rPr>
                <a:t>回につき</a:t>
              </a:r>
              <a:r>
                <a:rPr lang="en-US" altLang="ja-JP" sz="1400" dirty="0">
                  <a:solidFill>
                    <a:schemeClr val="tx1"/>
                  </a:solidFill>
                  <a:latin typeface="BIZ UDPゴシック" panose="020B0400000000000000" pitchFamily="50" charset="-128"/>
                  <a:ea typeface="BIZ UDPゴシック" panose="020B0400000000000000" pitchFamily="50" charset="-128"/>
                </a:rPr>
                <a:t>70 </a:t>
              </a:r>
              <a:r>
                <a:rPr lang="ja-JP" altLang="en-US" sz="1400" dirty="0">
                  <a:solidFill>
                    <a:schemeClr val="tx1"/>
                  </a:solidFill>
                  <a:latin typeface="BIZ UDPゴシック" panose="020B0400000000000000" pitchFamily="50" charset="-128"/>
                  <a:ea typeface="BIZ UDPゴシック" panose="020B0400000000000000" pitchFamily="50" charset="-128"/>
                </a:rPr>
                <a:t>分程度）、その他校内水泳大会等で利用。</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◎授業期間における児童と教員の送迎について、民間プールがバスの確保及び運転業務を行う。</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82CB300A-2AC0-45D1-B141-A1ECA9F189EB}"/>
                </a:ext>
              </a:extLst>
            </p:cNvPr>
            <p:cNvSpPr/>
            <p:nvPr/>
          </p:nvSpPr>
          <p:spPr>
            <a:xfrm>
              <a:off x="728176" y="2235690"/>
              <a:ext cx="10158248" cy="369613"/>
            </a:xfrm>
            <a:prstGeom prst="roundRect">
              <a:avLst/>
            </a:prstGeom>
            <a:solidFill>
              <a:srgbClr val="FF99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CC3399"/>
                  </a:solidFill>
                  <a:latin typeface="BIZ UDPゴシック" panose="020B0400000000000000" pitchFamily="50" charset="-128"/>
                  <a:ea typeface="BIZ UDPゴシック" panose="020B0400000000000000" pitchFamily="50" charset="-128"/>
                </a:rPr>
                <a:t>●</a:t>
              </a:r>
              <a:r>
                <a:rPr lang="ja-JP" altLang="en-US" sz="2400" b="1" dirty="0">
                  <a:solidFill>
                    <a:schemeClr val="tx1"/>
                  </a:solidFill>
                  <a:latin typeface="BIZ UDPゴシック" panose="020B0400000000000000" pitchFamily="50" charset="-128"/>
                  <a:ea typeface="BIZ UDPゴシック" panose="020B0400000000000000" pitchFamily="50" charset="-128"/>
                </a:rPr>
                <a:t>佐賀</a:t>
              </a:r>
              <a:r>
                <a:rPr kumimoji="1" lang="ja-JP" altLang="en-US" sz="2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県伊万里市　</a:t>
              </a:r>
              <a:r>
                <a:rPr kumimoji="1" lang="ja-JP" altLang="en-US"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～施設、指導、移動の面で民間プールを活用～</a:t>
              </a:r>
              <a:endParaRPr kumimoji="1" lang="ja-JP" altLang="en-US"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grpSp>
      <p:sp>
        <p:nvSpPr>
          <p:cNvPr id="3" name="スライド番号プレースホルダー 2">
            <a:extLst>
              <a:ext uri="{FF2B5EF4-FFF2-40B4-BE49-F238E27FC236}">
                <a16:creationId xmlns:a16="http://schemas.microsoft.com/office/drawing/2014/main" id="{ACE586B9-3259-4283-910C-42383903F453}"/>
              </a:ext>
            </a:extLst>
          </p:cNvPr>
          <p:cNvSpPr>
            <a:spLocks noGrp="1"/>
          </p:cNvSpPr>
          <p:nvPr>
            <p:ph type="sldNum" sz="quarter" idx="12"/>
          </p:nvPr>
        </p:nvSpPr>
        <p:spPr>
          <a:xfrm>
            <a:off x="9323260" y="6347622"/>
            <a:ext cx="2743200" cy="365125"/>
          </a:xfrm>
        </p:spPr>
        <p:txBody>
          <a:bodyPr/>
          <a:lstStyle/>
          <a:p>
            <a:fld id="{D0F38154-BD12-4D95-AB32-AF2ED034A024}" type="slidenum">
              <a:rPr kumimoji="1" lang="ja-JP" altLang="en-US" smtClean="0"/>
              <a:t>34</a:t>
            </a:fld>
            <a:endParaRPr kumimoji="1" lang="ja-JP" altLang="en-US" dirty="0"/>
          </a:p>
        </p:txBody>
      </p:sp>
      <p:sp>
        <p:nvSpPr>
          <p:cNvPr id="8" name="字幕 6">
            <a:extLst>
              <a:ext uri="{FF2B5EF4-FFF2-40B4-BE49-F238E27FC236}">
                <a16:creationId xmlns:a16="http://schemas.microsoft.com/office/drawing/2014/main" id="{2701CBE6-BB02-4DA5-A2E9-F9D0B7C6B51B}"/>
              </a:ext>
            </a:extLst>
          </p:cNvPr>
          <p:cNvSpPr txBox="1">
            <a:spLocks/>
          </p:cNvSpPr>
          <p:nvPr/>
        </p:nvSpPr>
        <p:spPr>
          <a:xfrm>
            <a:off x="8197040" y="6638561"/>
            <a:ext cx="3600377" cy="29405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800" dirty="0">
                <a:latin typeface="BIZ UDPゴシック" panose="020B0400000000000000" pitchFamily="50" charset="-128"/>
                <a:ea typeface="BIZ UDPゴシック" panose="020B0400000000000000" pitchFamily="50" charset="-128"/>
              </a:rPr>
              <a:t>出典：学校施設の集約化・共同利用に関する取組事例集＿文部科学省</a:t>
            </a:r>
          </a:p>
        </p:txBody>
      </p:sp>
      <p:grpSp>
        <p:nvGrpSpPr>
          <p:cNvPr id="10" name="グループ化 9">
            <a:extLst>
              <a:ext uri="{FF2B5EF4-FFF2-40B4-BE49-F238E27FC236}">
                <a16:creationId xmlns:a16="http://schemas.microsoft.com/office/drawing/2014/main" id="{D05D4B2E-2567-46BF-B6F1-1347094C5C92}"/>
              </a:ext>
            </a:extLst>
          </p:cNvPr>
          <p:cNvGrpSpPr/>
          <p:nvPr/>
        </p:nvGrpSpPr>
        <p:grpSpPr>
          <a:xfrm>
            <a:off x="666564" y="3698712"/>
            <a:ext cx="10853928" cy="3028399"/>
            <a:chOff x="582931" y="2028331"/>
            <a:chExt cx="11023092" cy="2272102"/>
          </a:xfrm>
        </p:grpSpPr>
        <p:sp>
          <p:nvSpPr>
            <p:cNvPr id="12" name="正方形/長方形 11">
              <a:extLst>
                <a:ext uri="{FF2B5EF4-FFF2-40B4-BE49-F238E27FC236}">
                  <a16:creationId xmlns:a16="http://schemas.microsoft.com/office/drawing/2014/main" id="{9EBBCA9A-6F1B-4F72-ACF2-FE7CE5E70EE3}"/>
                </a:ext>
              </a:extLst>
            </p:cNvPr>
            <p:cNvSpPr/>
            <p:nvPr/>
          </p:nvSpPr>
          <p:spPr>
            <a:xfrm>
              <a:off x="582931" y="2143020"/>
              <a:ext cx="11023092" cy="2157413"/>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400" dirty="0">
                  <a:solidFill>
                    <a:srgbClr val="000000"/>
                  </a:solidFill>
                  <a:latin typeface="BIZ UDPゴシック" panose="020B0400000000000000" pitchFamily="50" charset="-128"/>
                  <a:ea typeface="BIZ UDPゴシック" panose="020B0400000000000000" pitchFamily="50" charset="-128"/>
                </a:rPr>
                <a:t>《</a:t>
              </a:r>
              <a:r>
                <a:rPr lang="ja-JP" altLang="en-US" sz="1400" dirty="0">
                  <a:solidFill>
                    <a:srgbClr val="000000"/>
                  </a:solidFill>
                  <a:latin typeface="BIZ UDPゴシック" panose="020B0400000000000000" pitchFamily="50" charset="-128"/>
                  <a:ea typeface="BIZ UDPゴシック" panose="020B0400000000000000" pitchFamily="50" charset="-128"/>
                </a:rPr>
                <a:t>教育的効果</a:t>
              </a:r>
              <a:r>
                <a:rPr lang="en-US" altLang="ja-JP" sz="1400" dirty="0">
                  <a:solidFill>
                    <a:srgbClr val="000000"/>
                  </a:solidFill>
                  <a:latin typeface="BIZ UDPゴシック" panose="020B0400000000000000" pitchFamily="50" charset="-128"/>
                  <a:ea typeface="BIZ UDPゴシック" panose="020B0400000000000000" pitchFamily="50" charset="-128"/>
                </a:rPr>
                <a:t>》</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BIZ UDPゴシック" panose="020B0400000000000000" pitchFamily="50" charset="-128"/>
                  <a:ea typeface="BIZ UDPゴシック" panose="020B0400000000000000" pitchFamily="50" charset="-128"/>
                </a:rPr>
                <a:t>◎専門のインストラクターによる指導により、効果的な指導が可能。また、教員の指導力の向上につながる。</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BIZ UDPゴシック" panose="020B0400000000000000" pitchFamily="50" charset="-128"/>
                  <a:ea typeface="BIZ UDPゴシック" panose="020B0400000000000000" pitchFamily="50" charset="-128"/>
                </a:rPr>
                <a:t>◎水温や水質、衛生管理など、安定した環境で授業ができる（温水シャワーやエアコンの効いた広い更衣室、見学スペースなど、設備が充実</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400" dirty="0">
                  <a:solidFill>
                    <a:srgbClr val="000000"/>
                  </a:solidFill>
                  <a:latin typeface="BIZ UDPゴシック" panose="020B0400000000000000" pitchFamily="50" charset="-128"/>
                  <a:ea typeface="BIZ UDPゴシック" panose="020B0400000000000000" pitchFamily="50" charset="-128"/>
                </a:rPr>
                <a:t>   </a:t>
              </a:r>
              <a:r>
                <a:rPr lang="ja-JP" altLang="en-US" sz="1400" dirty="0">
                  <a:solidFill>
                    <a:srgbClr val="000000"/>
                  </a:solidFill>
                  <a:latin typeface="BIZ UDPゴシック" panose="020B0400000000000000" pitchFamily="50" charset="-128"/>
                  <a:ea typeface="BIZ UDPゴシック" panose="020B0400000000000000" pitchFamily="50" charset="-128"/>
                </a:rPr>
                <a:t>しており、冷たい水を怖がる児童が抵抗なくシャワーを浴びることができ、障害のある（水に浸かるとすぐに寒くなるため泳ぎたくても</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400" dirty="0">
                  <a:solidFill>
                    <a:srgbClr val="000000"/>
                  </a:solidFill>
                  <a:latin typeface="BIZ UDPゴシック" panose="020B0400000000000000" pitchFamily="50" charset="-128"/>
                  <a:ea typeface="BIZ UDPゴシック" panose="020B0400000000000000" pitchFamily="50" charset="-128"/>
                </a:rPr>
                <a:t>   </a:t>
              </a:r>
              <a:r>
                <a:rPr lang="ja-JP" altLang="en-US" sz="1400" dirty="0">
                  <a:solidFill>
                    <a:srgbClr val="000000"/>
                  </a:solidFill>
                  <a:latin typeface="BIZ UDPゴシック" panose="020B0400000000000000" pitchFamily="50" charset="-128"/>
                  <a:ea typeface="BIZ UDPゴシック" panose="020B0400000000000000" pitchFamily="50" charset="-128"/>
                </a:rPr>
                <a:t>泳げない）児童が泳ぐことができた）。</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◎複数人で指導するため、習熟度別の指導ができる。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◎授業が天候に左右されずに実施できる。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財政的効果</a:t>
              </a:r>
              <a:r>
                <a:rPr lang="en-US" altLang="ja-JP" sz="1400" dirty="0">
                  <a:solidFill>
                    <a:schemeClr val="tx1"/>
                  </a:solidFill>
                  <a:latin typeface="BIZ UDPゴシック" panose="020B0400000000000000" pitchFamily="50" charset="-128"/>
                  <a:ea typeface="BIZ UDPゴシック" panose="020B0400000000000000" pitchFamily="50" charset="-128"/>
                </a:rPr>
                <a:t>》</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◎プールを大規模改修して使用し続ける場合と比較して、コストを抑制することができる。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◎学校の職員によるプールや水質の管理が不要となり、見えないコストダウンを図れた（水質管理には多くの時間がかかるため、職員</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a:solidFill>
                    <a:schemeClr val="tx1"/>
                  </a:solidFill>
                  <a:latin typeface="BIZ UDPゴシック" panose="020B0400000000000000" pitchFamily="50" charset="-128"/>
                  <a:ea typeface="BIZ UDPゴシック" panose="020B0400000000000000" pitchFamily="50" charset="-128"/>
                </a:rPr>
                <a:t>にとって大きな負担となっていた）。</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DF83E5FD-DF41-45F9-8B66-3380A5EDB5C9}"/>
                </a:ext>
              </a:extLst>
            </p:cNvPr>
            <p:cNvSpPr/>
            <p:nvPr/>
          </p:nvSpPr>
          <p:spPr>
            <a:xfrm>
              <a:off x="728177" y="2028331"/>
              <a:ext cx="1544761" cy="229378"/>
            </a:xfrm>
            <a:prstGeom prst="roundRect">
              <a:avLst/>
            </a:prstGeom>
            <a:solidFill>
              <a:srgbClr val="FF99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事業の効果</a:t>
              </a:r>
              <a:endParaRPr kumimoji="1" lang="ja-JP" altLang="en-US" sz="20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501366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88774"/>
            <a:ext cx="10853928" cy="1132989"/>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全国事例</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　</a:t>
            </a:r>
            <a:r>
              <a:rPr lang="ja-JP" altLang="en-US" sz="3600" dirty="0">
                <a:latin typeface="BIZ UDPゴシック" panose="020B0400000000000000" pitchFamily="50" charset="-128"/>
                <a:ea typeface="BIZ UDPゴシック" panose="020B0400000000000000" pitchFamily="50" charset="-128"/>
              </a:rPr>
              <a:t>④民</a:t>
            </a:r>
            <a:r>
              <a:rPr kumimoji="1" lang="ja-JP" altLang="en-US" sz="3600" dirty="0">
                <a:latin typeface="BIZ UDPゴシック" panose="020B0400000000000000" pitchFamily="50" charset="-128"/>
                <a:ea typeface="BIZ UDPゴシック" panose="020B0400000000000000" pitchFamily="50" charset="-128"/>
              </a:rPr>
              <a:t>営プールの活用</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4" name="グループ化 3">
            <a:extLst>
              <a:ext uri="{FF2B5EF4-FFF2-40B4-BE49-F238E27FC236}">
                <a16:creationId xmlns:a16="http://schemas.microsoft.com/office/drawing/2014/main" id="{7DD584EC-5FFD-4003-8540-FBC69EFAC36B}"/>
              </a:ext>
            </a:extLst>
          </p:cNvPr>
          <p:cNvGrpSpPr/>
          <p:nvPr/>
        </p:nvGrpSpPr>
        <p:grpSpPr>
          <a:xfrm>
            <a:off x="674448" y="1802791"/>
            <a:ext cx="10853929" cy="3061954"/>
            <a:chOff x="590935" y="2117303"/>
            <a:chExt cx="11021169" cy="2685400"/>
          </a:xfrm>
        </p:grpSpPr>
        <p:sp>
          <p:nvSpPr>
            <p:cNvPr id="11" name="正方形/長方形 10">
              <a:extLst>
                <a:ext uri="{FF2B5EF4-FFF2-40B4-BE49-F238E27FC236}">
                  <a16:creationId xmlns:a16="http://schemas.microsoft.com/office/drawing/2014/main" id="{8AEC8E3B-4B19-45C9-9247-7315FBA868F2}"/>
                </a:ext>
              </a:extLst>
            </p:cNvPr>
            <p:cNvSpPr/>
            <p:nvPr/>
          </p:nvSpPr>
          <p:spPr>
            <a:xfrm>
              <a:off x="590935" y="2331837"/>
              <a:ext cx="11021169" cy="2470866"/>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endPar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◎北小学校から、天候に左右されず環境の安定した民間プールを活用し、民間専門インストラクターの水泳指導方法を</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学びたいとの要望があり教育委員会で検討した。</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◎検討した結果、民間専門インストラクターの水泳指導により、児童の水泳運動力を高めることや教職員の水泳指導力を</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向上させることができるとともに、北小学校の児童数規模であれば、プール維持費の長期的な財政効果も得られること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   から、北小学校をモデル校として民間プール活用モデル事業を実施することにした。</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◎スイミングスクールの専門インストラクターが、泳力別に</a:t>
              </a:r>
              <a:r>
                <a:rPr lang="en-US" altLang="ja-JP" sz="1600" dirty="0">
                  <a:solidFill>
                    <a:schemeClr val="tx1"/>
                  </a:solidFill>
                  <a:latin typeface="BIZ UDPゴシック" panose="020B0400000000000000" pitchFamily="50" charset="-128"/>
                  <a:ea typeface="BIZ UDPゴシック" panose="020B0400000000000000" pitchFamily="50" charset="-128"/>
                </a:rPr>
                <a:t>3</a:t>
              </a:r>
              <a:r>
                <a:rPr lang="ja-JP" altLang="en-US" sz="1600" dirty="0">
                  <a:solidFill>
                    <a:schemeClr val="tx1"/>
                  </a:solidFill>
                  <a:latin typeface="BIZ UDPゴシック" panose="020B0400000000000000" pitchFamily="50" charset="-128"/>
                  <a:ea typeface="BIZ UDPゴシック" panose="020B0400000000000000" pitchFamily="50" charset="-128"/>
                </a:rPr>
                <a:t>から</a:t>
              </a:r>
              <a:r>
                <a:rPr lang="en-US" altLang="ja-JP" sz="1600" dirty="0">
                  <a:solidFill>
                    <a:schemeClr val="tx1"/>
                  </a:solidFill>
                  <a:latin typeface="BIZ UDPゴシック" panose="020B0400000000000000" pitchFamily="50" charset="-128"/>
                  <a:ea typeface="BIZ UDPゴシック" panose="020B0400000000000000" pitchFamily="50" charset="-128"/>
                </a:rPr>
                <a:t>4</a:t>
              </a:r>
              <a:r>
                <a:rPr lang="ja-JP" altLang="en-US" sz="1600" dirty="0">
                  <a:solidFill>
                    <a:schemeClr val="tx1"/>
                  </a:solidFill>
                  <a:latin typeface="BIZ UDPゴシック" panose="020B0400000000000000" pitchFamily="50" charset="-128"/>
                  <a:ea typeface="BIZ UDPゴシック" panose="020B0400000000000000" pitchFamily="50" charset="-128"/>
                </a:rPr>
                <a:t>つのグループに分け、</a:t>
              </a:r>
              <a:r>
                <a:rPr lang="en-US" altLang="ja-JP" sz="1600" dirty="0">
                  <a:solidFill>
                    <a:schemeClr val="tx1"/>
                  </a:solidFill>
                  <a:latin typeface="BIZ UDPゴシック" panose="020B0400000000000000" pitchFamily="50" charset="-128"/>
                  <a:ea typeface="BIZ UDPゴシック" panose="020B0400000000000000" pitchFamily="50" charset="-128"/>
                </a:rPr>
                <a:t>1</a:t>
              </a:r>
              <a:r>
                <a:rPr lang="ja-JP" altLang="en-US" sz="1600" dirty="0">
                  <a:solidFill>
                    <a:schemeClr val="tx1"/>
                  </a:solidFill>
                  <a:latin typeface="BIZ UDPゴシック" panose="020B0400000000000000" pitchFamily="50" charset="-128"/>
                  <a:ea typeface="BIZ UDPゴシック" panose="020B0400000000000000" pitchFamily="50" charset="-128"/>
                </a:rPr>
                <a:t>回あたり</a:t>
              </a:r>
              <a:r>
                <a:rPr lang="en-US" altLang="ja-JP" sz="1600" dirty="0">
                  <a:solidFill>
                    <a:schemeClr val="tx1"/>
                  </a:solidFill>
                  <a:latin typeface="BIZ UDPゴシック" panose="020B0400000000000000" pitchFamily="50" charset="-128"/>
                  <a:ea typeface="BIZ UDPゴシック" panose="020B0400000000000000" pitchFamily="50" charset="-128"/>
                </a:rPr>
                <a:t>50</a:t>
              </a:r>
              <a:r>
                <a:rPr lang="ja-JP" altLang="en-US" sz="1600" dirty="0">
                  <a:solidFill>
                    <a:schemeClr val="tx1"/>
                  </a:solidFill>
                  <a:latin typeface="BIZ UDPゴシック" panose="020B0400000000000000" pitchFamily="50" charset="-128"/>
                  <a:ea typeface="BIZ UDPゴシック" panose="020B0400000000000000" pitchFamily="50" charset="-128"/>
                </a:rPr>
                <a:t>分間水泳指導を</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する。教員は水泳授業に付き添い、児童を見守るとともに、専門インストラクターの水泳指導方法を学ぶ。 </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1</a:t>
              </a:r>
              <a:r>
                <a:rPr lang="ja-JP" altLang="en-US" sz="1600" dirty="0">
                  <a:solidFill>
                    <a:schemeClr val="tx1"/>
                  </a:solidFill>
                  <a:latin typeface="BIZ UDPゴシック" panose="020B0400000000000000" pitchFamily="50" charset="-128"/>
                  <a:ea typeface="BIZ UDPゴシック" panose="020B0400000000000000" pitchFamily="50" charset="-128"/>
                </a:rPr>
                <a:t>回の授業で約</a:t>
              </a:r>
              <a:r>
                <a:rPr lang="en-US" altLang="ja-JP" sz="1600" dirty="0">
                  <a:solidFill>
                    <a:schemeClr val="tx1"/>
                  </a:solidFill>
                  <a:latin typeface="BIZ UDPゴシック" panose="020B0400000000000000" pitchFamily="50" charset="-128"/>
                  <a:ea typeface="BIZ UDPゴシック" panose="020B0400000000000000" pitchFamily="50" charset="-128"/>
                </a:rPr>
                <a:t>50</a:t>
              </a:r>
              <a:r>
                <a:rPr lang="ja-JP" altLang="en-US" sz="1600" dirty="0">
                  <a:solidFill>
                    <a:schemeClr val="tx1"/>
                  </a:solidFill>
                  <a:latin typeface="BIZ UDPゴシック" panose="020B0400000000000000" pitchFamily="50" charset="-128"/>
                  <a:ea typeface="BIZ UDPゴシック" panose="020B0400000000000000" pitchFamily="50" charset="-128"/>
                </a:rPr>
                <a:t>名の児童（</a:t>
              </a:r>
              <a:r>
                <a:rPr lang="en-US" altLang="ja-JP" sz="1600" dirty="0">
                  <a:solidFill>
                    <a:schemeClr val="tx1"/>
                  </a:solidFill>
                  <a:latin typeface="BIZ UDPゴシック" panose="020B0400000000000000" pitchFamily="50" charset="-128"/>
                  <a:ea typeface="BIZ UDPゴシック" panose="020B0400000000000000" pitchFamily="50" charset="-128"/>
                </a:rPr>
                <a:t>2</a:t>
              </a:r>
              <a:r>
                <a:rPr lang="ja-JP" altLang="en-US" sz="1600" dirty="0">
                  <a:solidFill>
                    <a:schemeClr val="tx1"/>
                  </a:solidFill>
                  <a:latin typeface="BIZ UDPゴシック" panose="020B0400000000000000" pitchFamily="50" charset="-128"/>
                  <a:ea typeface="BIZ UDPゴシック" panose="020B0400000000000000" pitchFamily="50" charset="-128"/>
                </a:rPr>
                <a:t>クラス）が参加。</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◎支援学級に在籍する児童など個別対応が必要な児童については、ノウハウのある専門インストラクターが、教員と連携</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しながら、一緒に水泳指導する。</a:t>
              </a:r>
            </a:p>
          </p:txBody>
        </p:sp>
        <p:sp>
          <p:nvSpPr>
            <p:cNvPr id="19" name="四角形: 角を丸くする 18">
              <a:extLst>
                <a:ext uri="{FF2B5EF4-FFF2-40B4-BE49-F238E27FC236}">
                  <a16:creationId xmlns:a16="http://schemas.microsoft.com/office/drawing/2014/main" id="{82CB300A-2AC0-45D1-B141-A1ECA9F189EB}"/>
                </a:ext>
              </a:extLst>
            </p:cNvPr>
            <p:cNvSpPr/>
            <p:nvPr/>
          </p:nvSpPr>
          <p:spPr>
            <a:xfrm>
              <a:off x="736180" y="2117303"/>
              <a:ext cx="6221633" cy="411862"/>
            </a:xfrm>
            <a:prstGeom prst="roundRect">
              <a:avLst/>
            </a:prstGeom>
            <a:solidFill>
              <a:srgbClr val="FF99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CC3399"/>
                  </a:solidFill>
                  <a:latin typeface="BIZ UDPゴシック" panose="020B0400000000000000" pitchFamily="50" charset="-128"/>
                  <a:ea typeface="BIZ UDPゴシック" panose="020B0400000000000000" pitchFamily="50" charset="-128"/>
                </a:rPr>
                <a:t>●</a:t>
              </a:r>
              <a:r>
                <a:rPr lang="ja-JP" altLang="en-US" sz="2400" b="1" dirty="0">
                  <a:solidFill>
                    <a:schemeClr val="tx1"/>
                  </a:solidFill>
                  <a:latin typeface="BIZ UDPゴシック" panose="020B0400000000000000" pitchFamily="50" charset="-128"/>
                  <a:ea typeface="BIZ UDPゴシック" panose="020B0400000000000000" pitchFamily="50" charset="-128"/>
                </a:rPr>
                <a:t>大阪府箕面</a:t>
              </a:r>
              <a:r>
                <a:rPr kumimoji="1" lang="ja-JP" altLang="en-US" sz="2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市　</a:t>
              </a:r>
              <a:r>
                <a:rPr kumimoji="1" lang="ja-JP" altLang="en-US"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～民間プール活用モデル事業～</a:t>
              </a:r>
              <a:endParaRPr kumimoji="1" lang="ja-JP" altLang="en-US"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grpSp>
      <p:sp>
        <p:nvSpPr>
          <p:cNvPr id="3" name="スライド番号プレースホルダー 2">
            <a:extLst>
              <a:ext uri="{FF2B5EF4-FFF2-40B4-BE49-F238E27FC236}">
                <a16:creationId xmlns:a16="http://schemas.microsoft.com/office/drawing/2014/main" id="{ACE586B9-3259-4283-910C-42383903F453}"/>
              </a:ext>
            </a:extLst>
          </p:cNvPr>
          <p:cNvSpPr>
            <a:spLocks noGrp="1"/>
          </p:cNvSpPr>
          <p:nvPr>
            <p:ph type="sldNum" sz="quarter" idx="12"/>
          </p:nvPr>
        </p:nvSpPr>
        <p:spPr>
          <a:xfrm>
            <a:off x="9323260" y="6347622"/>
            <a:ext cx="2743200" cy="365125"/>
          </a:xfrm>
        </p:spPr>
        <p:txBody>
          <a:bodyPr/>
          <a:lstStyle/>
          <a:p>
            <a:fld id="{D0F38154-BD12-4D95-AB32-AF2ED034A024}" type="slidenum">
              <a:rPr kumimoji="1" lang="ja-JP" altLang="en-US" smtClean="0"/>
              <a:t>35</a:t>
            </a:fld>
            <a:endParaRPr kumimoji="1" lang="ja-JP" altLang="en-US" dirty="0"/>
          </a:p>
        </p:txBody>
      </p:sp>
      <p:sp>
        <p:nvSpPr>
          <p:cNvPr id="8" name="字幕 6">
            <a:extLst>
              <a:ext uri="{FF2B5EF4-FFF2-40B4-BE49-F238E27FC236}">
                <a16:creationId xmlns:a16="http://schemas.microsoft.com/office/drawing/2014/main" id="{2701CBE6-BB02-4DA5-A2E9-F9D0B7C6B51B}"/>
              </a:ext>
            </a:extLst>
          </p:cNvPr>
          <p:cNvSpPr txBox="1">
            <a:spLocks/>
          </p:cNvSpPr>
          <p:nvPr/>
        </p:nvSpPr>
        <p:spPr>
          <a:xfrm>
            <a:off x="9323260" y="6601181"/>
            <a:ext cx="2229724" cy="29405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800" dirty="0">
                <a:latin typeface="BIZ UDPゴシック" panose="020B0400000000000000" pitchFamily="50" charset="-128"/>
                <a:ea typeface="BIZ UDPゴシック" panose="020B0400000000000000" pitchFamily="50" charset="-128"/>
              </a:rPr>
              <a:t>出典：大阪府地域ブロック会議資料より引用</a:t>
            </a:r>
          </a:p>
        </p:txBody>
      </p:sp>
      <p:grpSp>
        <p:nvGrpSpPr>
          <p:cNvPr id="10" name="グループ化 9">
            <a:extLst>
              <a:ext uri="{FF2B5EF4-FFF2-40B4-BE49-F238E27FC236}">
                <a16:creationId xmlns:a16="http://schemas.microsoft.com/office/drawing/2014/main" id="{D05D4B2E-2567-46BF-B6F1-1347094C5C92}"/>
              </a:ext>
            </a:extLst>
          </p:cNvPr>
          <p:cNvGrpSpPr/>
          <p:nvPr/>
        </p:nvGrpSpPr>
        <p:grpSpPr>
          <a:xfrm>
            <a:off x="667512" y="4997324"/>
            <a:ext cx="10853928" cy="1660558"/>
            <a:chOff x="582932" y="2462186"/>
            <a:chExt cx="11023092" cy="1450400"/>
          </a:xfrm>
        </p:grpSpPr>
        <p:sp>
          <p:nvSpPr>
            <p:cNvPr id="12" name="正方形/長方形 11">
              <a:extLst>
                <a:ext uri="{FF2B5EF4-FFF2-40B4-BE49-F238E27FC236}">
                  <a16:creationId xmlns:a16="http://schemas.microsoft.com/office/drawing/2014/main" id="{9EBBCA9A-6F1B-4F72-ACF2-FE7CE5E70EE3}"/>
                </a:ext>
              </a:extLst>
            </p:cNvPr>
            <p:cNvSpPr/>
            <p:nvPr/>
          </p:nvSpPr>
          <p:spPr>
            <a:xfrm>
              <a:off x="582932" y="2653419"/>
              <a:ext cx="11023092" cy="1259167"/>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　</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◎児童の声：泳ぎ方が正しくなったと思う。学校の水泳指導より、泳ぐのがきれいになったり速くなった気がする。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◎教員の声：スモールステップの目標を設け、どの児童も不安なくできそうと思えるものから取り組む指導方法が参考に</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なった。</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◎保護者の声：来年度もぜひ専門インストラクターによる水泳指導を実施してほしい。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DF83E5FD-DF41-45F9-8B66-3380A5EDB5C9}"/>
                </a:ext>
              </a:extLst>
            </p:cNvPr>
            <p:cNvSpPr/>
            <p:nvPr/>
          </p:nvSpPr>
          <p:spPr>
            <a:xfrm>
              <a:off x="735246" y="2462186"/>
              <a:ext cx="3139595" cy="382466"/>
            </a:xfrm>
            <a:prstGeom prst="roundRect">
              <a:avLst/>
            </a:prstGeom>
            <a:solidFill>
              <a:srgbClr val="FF99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児童、教員、保護者の声</a:t>
              </a:r>
              <a:endParaRPr kumimoji="1" lang="ja-JP" altLang="en-US" sz="20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1396971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31724" y="530949"/>
            <a:ext cx="10925504" cy="1132989"/>
          </a:xfrm>
        </p:spPr>
        <p:txBody>
          <a:bodyPr>
            <a:noAutofit/>
          </a:bodyPr>
          <a:lstStyle/>
          <a:p>
            <a:r>
              <a:rPr kumimoji="1" lang="en-US" altLang="ja-JP" sz="2800" dirty="0">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全国事例</a:t>
            </a:r>
            <a:r>
              <a:rPr kumimoji="1" lang="en-US" altLang="ja-JP" sz="2800" dirty="0">
                <a:latin typeface="BIZ UDPゴシック" panose="020B0400000000000000" pitchFamily="50" charset="-128"/>
                <a:ea typeface="BIZ UDPゴシック" panose="020B0400000000000000" pitchFamily="50" charset="-128"/>
              </a:rPr>
              <a:t>】</a:t>
            </a:r>
            <a:r>
              <a:rPr kumimoji="1" lang="ja-JP" altLang="en-US" sz="2800" dirty="0">
                <a:latin typeface="BIZ UDPゴシック" panose="020B0400000000000000" pitchFamily="50" charset="-128"/>
                <a:ea typeface="BIZ UDPゴシック" panose="020B0400000000000000" pitchFamily="50" charset="-128"/>
              </a:rPr>
              <a:t>　⑤小学校を市民開放施設（屋内温水プール、体育館等）を</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　　　　　　　　　　併設した複合施設として整備</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4" name="グループ化 3">
            <a:extLst>
              <a:ext uri="{FF2B5EF4-FFF2-40B4-BE49-F238E27FC236}">
                <a16:creationId xmlns:a16="http://schemas.microsoft.com/office/drawing/2014/main" id="{7DD584EC-5FFD-4003-8540-FBC69EFAC36B}"/>
              </a:ext>
            </a:extLst>
          </p:cNvPr>
          <p:cNvGrpSpPr/>
          <p:nvPr/>
        </p:nvGrpSpPr>
        <p:grpSpPr>
          <a:xfrm>
            <a:off x="209721" y="1988661"/>
            <a:ext cx="7459984" cy="4314173"/>
            <a:chOff x="582930" y="2338214"/>
            <a:chExt cx="11716394" cy="2891776"/>
          </a:xfrm>
        </p:grpSpPr>
        <p:sp>
          <p:nvSpPr>
            <p:cNvPr id="11" name="正方形/長方形 10">
              <a:extLst>
                <a:ext uri="{FF2B5EF4-FFF2-40B4-BE49-F238E27FC236}">
                  <a16:creationId xmlns:a16="http://schemas.microsoft.com/office/drawing/2014/main" id="{8AEC8E3B-4B19-45C9-9247-7315FBA868F2}"/>
                </a:ext>
              </a:extLst>
            </p:cNvPr>
            <p:cNvSpPr/>
            <p:nvPr/>
          </p:nvSpPr>
          <p:spPr>
            <a:xfrm>
              <a:off x="582930" y="2496560"/>
              <a:ext cx="11716394" cy="2733430"/>
            </a:xfrm>
            <a:prstGeom prst="rec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endParaRPr kumimoji="1"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◎児童・生徒の教育環境を良好に保つため、小規模校の解消又は小規模校化の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防止を含めた学校規模の適正化方策の一つとして、野川小学校及び大町小学校</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の両校を統合し、新設校として調和小学校を開校。</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◎新校舎は、義務教育施設としては日本で始めて</a:t>
              </a:r>
              <a:r>
                <a:rPr lang="en-US" altLang="ja-JP" sz="1600" dirty="0">
                  <a:solidFill>
                    <a:schemeClr val="tx1"/>
                  </a:solidFill>
                  <a:latin typeface="BIZ UDPゴシック" panose="020B0400000000000000" pitchFamily="50" charset="-128"/>
                  <a:ea typeface="BIZ UDPゴシック" panose="020B0400000000000000" pitchFamily="50" charset="-128"/>
                </a:rPr>
                <a:t>PFI</a:t>
              </a:r>
              <a:r>
                <a:rPr lang="ja-JP" altLang="en-US" sz="1600" dirty="0">
                  <a:solidFill>
                    <a:schemeClr val="tx1"/>
                  </a:solidFill>
                  <a:latin typeface="BIZ UDPゴシック" panose="020B0400000000000000" pitchFamily="50" charset="-128"/>
                  <a:ea typeface="BIZ UDPゴシック" panose="020B0400000000000000" pitchFamily="50" charset="-128"/>
                </a:rPr>
                <a:t>を導入し、竣工。</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◎既存の地域図書館の老朽化・狭小化に対応するために小学校に併設して整備し、</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当地域に体育施設がなかったことから、地域開放に対応可能なプールや体育館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等の整備を行った。</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◎図書館分館（</a:t>
              </a:r>
              <a:r>
                <a:rPr lang="en-US" altLang="ja-JP" sz="1600" dirty="0">
                  <a:solidFill>
                    <a:schemeClr val="tx1"/>
                  </a:solidFill>
                  <a:latin typeface="BIZ UDPゴシック" panose="020B0400000000000000" pitchFamily="50" charset="-128"/>
                  <a:ea typeface="BIZ UDPゴシック" panose="020B0400000000000000" pitchFamily="50" charset="-128"/>
                </a:rPr>
                <a:t>1</a:t>
              </a:r>
              <a:r>
                <a:rPr lang="ja-JP" altLang="en-US" sz="1600" dirty="0">
                  <a:solidFill>
                    <a:schemeClr val="tx1"/>
                  </a:solidFill>
                  <a:latin typeface="BIZ UDPゴシック" panose="020B0400000000000000" pitchFamily="50" charset="-128"/>
                  <a:ea typeface="BIZ UDPゴシック" panose="020B0400000000000000" pitchFamily="50" charset="-128"/>
                </a:rPr>
                <a:t>階）と学校図書室（</a:t>
              </a:r>
              <a:r>
                <a:rPr lang="en-US" altLang="ja-JP" sz="1600" dirty="0">
                  <a:solidFill>
                    <a:schemeClr val="tx1"/>
                  </a:solidFill>
                  <a:latin typeface="BIZ UDPゴシック" panose="020B0400000000000000" pitchFamily="50" charset="-128"/>
                  <a:ea typeface="BIZ UDPゴシック" panose="020B0400000000000000" pitchFamily="50" charset="-128"/>
                </a:rPr>
                <a:t>2</a:t>
              </a:r>
              <a:r>
                <a:rPr lang="ja-JP" altLang="en-US" sz="1600" dirty="0">
                  <a:solidFill>
                    <a:schemeClr val="tx1"/>
                  </a:solidFill>
                  <a:latin typeface="BIZ UDPゴシック" panose="020B0400000000000000" pitchFamily="50" charset="-128"/>
                  <a:ea typeface="BIZ UDPゴシック" panose="020B0400000000000000" pitchFamily="50" charset="-128"/>
                </a:rPr>
                <a:t>階）は、内部で階段でつながっているが、安全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上の問題から、相互通行できない。そのため、図書館分館への入口は、学校玄関</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とは別に設置されている。</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◎体育館や図書館などの開放エリアと、校舎エリアについては、間にシャッターが</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設置され、開放時においては、校舎側へ行けないように工夫されている。</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◎プールを学校授業で利用している際には、一般の利用者が中へ入れないように</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工夫。プール入口に券売機と管理者窓口を設置することで利用者を確認する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ことができる。</a:t>
              </a:r>
            </a:p>
          </p:txBody>
        </p:sp>
        <p:sp>
          <p:nvSpPr>
            <p:cNvPr id="19" name="四角形: 角を丸くする 18">
              <a:extLst>
                <a:ext uri="{FF2B5EF4-FFF2-40B4-BE49-F238E27FC236}">
                  <a16:creationId xmlns:a16="http://schemas.microsoft.com/office/drawing/2014/main" id="{82CB300A-2AC0-45D1-B141-A1ECA9F189EB}"/>
                </a:ext>
              </a:extLst>
            </p:cNvPr>
            <p:cNvSpPr/>
            <p:nvPr/>
          </p:nvSpPr>
          <p:spPr>
            <a:xfrm>
              <a:off x="728176" y="2338214"/>
              <a:ext cx="11335921" cy="269138"/>
            </a:xfrm>
            <a:prstGeom prst="roundRect">
              <a:avLst/>
            </a:prstGeom>
            <a:solidFill>
              <a:srgbClr val="FF99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rgbClr val="CC3399"/>
                  </a:solidFill>
                  <a:latin typeface="BIZ UDPゴシック" panose="020B0400000000000000" pitchFamily="50" charset="-128"/>
                  <a:ea typeface="BIZ UDPゴシック" panose="020B0400000000000000" pitchFamily="50" charset="-128"/>
                </a:rPr>
                <a:t>●</a:t>
              </a:r>
              <a:r>
                <a:rPr lang="ja-JP" altLang="en-US" sz="2400" b="1" dirty="0">
                  <a:solidFill>
                    <a:schemeClr val="tx1"/>
                  </a:solidFill>
                  <a:latin typeface="BIZ UDPゴシック" panose="020B0400000000000000" pitchFamily="50" charset="-128"/>
                  <a:ea typeface="BIZ UDPゴシック" panose="020B0400000000000000" pitchFamily="50" charset="-128"/>
                </a:rPr>
                <a:t>東京都調布市</a:t>
              </a:r>
              <a:r>
                <a:rPr kumimoji="1" lang="ja-JP" altLang="en-US" sz="2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～地域開放に対応可能なプールや体育館等の整備～</a:t>
              </a:r>
              <a:endParaRPr kumimoji="1" lang="ja-JP" altLang="en-US" sz="16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grpSp>
      <p:sp>
        <p:nvSpPr>
          <p:cNvPr id="3" name="スライド番号プレースホルダー 2">
            <a:extLst>
              <a:ext uri="{FF2B5EF4-FFF2-40B4-BE49-F238E27FC236}">
                <a16:creationId xmlns:a16="http://schemas.microsoft.com/office/drawing/2014/main" id="{ACE586B9-3259-4283-910C-42383903F453}"/>
              </a:ext>
            </a:extLst>
          </p:cNvPr>
          <p:cNvSpPr>
            <a:spLocks noGrp="1"/>
          </p:cNvSpPr>
          <p:nvPr>
            <p:ph type="sldNum" sz="quarter" idx="12"/>
          </p:nvPr>
        </p:nvSpPr>
        <p:spPr>
          <a:xfrm>
            <a:off x="9316562" y="6352603"/>
            <a:ext cx="2743200" cy="365125"/>
          </a:xfrm>
        </p:spPr>
        <p:txBody>
          <a:bodyPr/>
          <a:lstStyle/>
          <a:p>
            <a:fld id="{D0F38154-BD12-4D95-AB32-AF2ED034A024}" type="slidenum">
              <a:rPr kumimoji="1" lang="ja-JP" altLang="en-US" smtClean="0"/>
              <a:t>36</a:t>
            </a:fld>
            <a:endParaRPr kumimoji="1" lang="ja-JP" altLang="en-US" dirty="0"/>
          </a:p>
        </p:txBody>
      </p:sp>
      <p:sp>
        <p:nvSpPr>
          <p:cNvPr id="8" name="字幕 6">
            <a:extLst>
              <a:ext uri="{FF2B5EF4-FFF2-40B4-BE49-F238E27FC236}">
                <a16:creationId xmlns:a16="http://schemas.microsoft.com/office/drawing/2014/main" id="{2701CBE6-BB02-4DA5-A2E9-F9D0B7C6B51B}"/>
              </a:ext>
            </a:extLst>
          </p:cNvPr>
          <p:cNvSpPr txBox="1">
            <a:spLocks/>
          </p:cNvSpPr>
          <p:nvPr/>
        </p:nvSpPr>
        <p:spPr>
          <a:xfrm>
            <a:off x="7950008" y="5570295"/>
            <a:ext cx="3958640" cy="5605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a:latin typeface="BIZ UDPゴシック" panose="020B0400000000000000" pitchFamily="50" charset="-128"/>
                <a:ea typeface="BIZ UDPゴシック" panose="020B0400000000000000" pitchFamily="50" charset="-128"/>
              </a:rPr>
              <a:t>出典：調布市立調和小学校整備並びに維持管理及び運営事業＿文部科学省</a:t>
            </a:r>
            <a:endParaRPr lang="en-US" altLang="ja-JP" sz="900" dirty="0">
              <a:latin typeface="BIZ UDPゴシック" panose="020B0400000000000000" pitchFamily="50" charset="-128"/>
              <a:ea typeface="BIZ UDPゴシック" panose="020B0400000000000000" pitchFamily="50" charset="-128"/>
            </a:endParaRPr>
          </a:p>
          <a:p>
            <a:pPr marL="0" indent="0">
              <a:buNone/>
            </a:pPr>
            <a:r>
              <a:rPr lang="ja-JP" altLang="en-US" sz="900" dirty="0">
                <a:latin typeface="BIZ UDPゴシック" panose="020B0400000000000000" pitchFamily="50" charset="-128"/>
                <a:ea typeface="BIZ UDPゴシック" panose="020B0400000000000000" pitchFamily="50" charset="-128"/>
              </a:rPr>
              <a:t>       学校体育施設の有効活用に関する手引き＿スポーツ庁</a:t>
            </a:r>
            <a:r>
              <a:rPr lang="en-US" altLang="ja-JP" sz="900" dirty="0">
                <a:latin typeface="BIZ UDPゴシック" panose="020B0400000000000000" pitchFamily="50" charset="-128"/>
                <a:ea typeface="BIZ UDPゴシック" panose="020B0400000000000000" pitchFamily="50" charset="-128"/>
              </a:rPr>
              <a:t>    </a:t>
            </a:r>
            <a:endParaRPr lang="ja-JP" altLang="en-US" sz="90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93E9432A-85CD-4BB0-8814-1B31AE73A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285" y="2661417"/>
            <a:ext cx="4196086" cy="2687149"/>
          </a:xfrm>
          <a:prstGeom prst="rect">
            <a:avLst/>
          </a:prstGeom>
        </p:spPr>
      </p:pic>
    </p:spTree>
    <p:extLst>
      <p:ext uri="{BB962C8B-B14F-4D97-AF65-F5344CB8AC3E}">
        <p14:creationId xmlns:p14="http://schemas.microsoft.com/office/powerpoint/2010/main" val="283588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タイトル 5">
            <a:extLst>
              <a:ext uri="{FF2B5EF4-FFF2-40B4-BE49-F238E27FC236}">
                <a16:creationId xmlns:a16="http://schemas.microsoft.com/office/drawing/2014/main" id="{D2B9B844-867A-7888-E212-9320AC51CDDD}"/>
              </a:ext>
            </a:extLst>
          </p:cNvPr>
          <p:cNvSpPr>
            <a:spLocks noGrp="1"/>
          </p:cNvSpPr>
          <p:nvPr>
            <p:ph type="ctrTitle"/>
          </p:nvPr>
        </p:nvSpPr>
        <p:spPr>
          <a:xfrm>
            <a:off x="1524000" y="1796161"/>
            <a:ext cx="9144000" cy="2764028"/>
          </a:xfrm>
        </p:spPr>
        <p:txBody>
          <a:bodyPr anchor="ctr">
            <a:normAutofit/>
          </a:bodyPr>
          <a:lstStyle/>
          <a:p>
            <a:r>
              <a:rPr lang="ja-JP" altLang="en-US" sz="5600" dirty="0">
                <a:latin typeface="BIZ UDPゴシック" panose="020B0400000000000000" pitchFamily="50" charset="-128"/>
                <a:ea typeface="BIZ UDPゴシック" panose="020B0400000000000000" pitchFamily="50" charset="-128"/>
              </a:rPr>
              <a:t>公共施設のマネジメント</a:t>
            </a:r>
            <a:br>
              <a:rPr lang="en-US" altLang="ja-JP" sz="6100" dirty="0">
                <a:latin typeface="BIZ UDPゴシック" panose="020B0400000000000000" pitchFamily="50" charset="-128"/>
                <a:ea typeface="BIZ UDPゴシック" panose="020B0400000000000000" pitchFamily="50" charset="-128"/>
              </a:rPr>
            </a:br>
            <a:br>
              <a:rPr lang="en-US" altLang="ja-JP" sz="6100" dirty="0">
                <a:latin typeface="BIZ UDPゴシック" panose="020B0400000000000000" pitchFamily="50" charset="-128"/>
                <a:ea typeface="BIZ UDPゴシック" panose="020B0400000000000000" pitchFamily="50" charset="-128"/>
              </a:rPr>
            </a:br>
            <a:r>
              <a:rPr lang="ja-JP" altLang="en-US" sz="6600" dirty="0">
                <a:latin typeface="BIZ UDPゴシック" panose="020B0400000000000000" pitchFamily="50" charset="-128"/>
                <a:ea typeface="BIZ UDPゴシック" panose="020B0400000000000000" pitchFamily="50" charset="-128"/>
              </a:rPr>
              <a:t>～対応方策の検討～</a:t>
            </a:r>
          </a:p>
        </p:txBody>
      </p:sp>
      <p:sp>
        <p:nvSpPr>
          <p:cNvPr id="7" name="字幕 6">
            <a:extLst>
              <a:ext uri="{FF2B5EF4-FFF2-40B4-BE49-F238E27FC236}">
                <a16:creationId xmlns:a16="http://schemas.microsoft.com/office/drawing/2014/main" id="{DDDADE00-B065-C911-B068-F053DB1CD29E}"/>
              </a:ext>
            </a:extLst>
          </p:cNvPr>
          <p:cNvSpPr>
            <a:spLocks noGrp="1"/>
          </p:cNvSpPr>
          <p:nvPr>
            <p:ph type="subTitle" idx="1"/>
          </p:nvPr>
        </p:nvSpPr>
        <p:spPr>
          <a:xfrm>
            <a:off x="1966912" y="5645150"/>
            <a:ext cx="8258176" cy="631825"/>
          </a:xfrm>
        </p:spPr>
        <p:txBody>
          <a:bodyPr anchor="ctr">
            <a:normAutofit/>
          </a:bodyPr>
          <a:lstStyle/>
          <a:p>
            <a:r>
              <a:rPr lang="ja-JP" altLang="en-US" sz="2800">
                <a:latin typeface="BIZ UDPゴシック" panose="020B0400000000000000" pitchFamily="50" charset="-128"/>
                <a:ea typeface="BIZ UDPゴシック" panose="020B0400000000000000" pitchFamily="50" charset="-128"/>
              </a:rPr>
              <a:t>体育館の移転整備・学校プールの集約について</a:t>
            </a:r>
          </a:p>
        </p:txBody>
      </p:sp>
      <p:sp>
        <p:nvSpPr>
          <p:cNvPr id="64" name="Rectangle 6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テキスト ボックス 8">
            <a:extLst>
              <a:ext uri="{FF2B5EF4-FFF2-40B4-BE49-F238E27FC236}">
                <a16:creationId xmlns:a16="http://schemas.microsoft.com/office/drawing/2014/main" id="{63D2EA77-BE22-49C3-AD8D-0C9CD76D61A8}"/>
              </a:ext>
            </a:extLst>
          </p:cNvPr>
          <p:cNvSpPr txBox="1"/>
          <p:nvPr/>
        </p:nvSpPr>
        <p:spPr>
          <a:xfrm>
            <a:off x="124933" y="192559"/>
            <a:ext cx="6097772" cy="1077218"/>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個別課題の深堀①</a:t>
            </a:r>
            <a:endParaRPr lang="en-US" altLang="ja-JP" sz="3200" u="sng"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A3669BC8-694F-4085-8F6C-1B69FCC8E8CE}"/>
              </a:ext>
            </a:extLst>
          </p:cNvPr>
          <p:cNvSpPr>
            <a:spLocks noGrp="1"/>
          </p:cNvSpPr>
          <p:nvPr>
            <p:ph type="sldNum" sz="quarter" idx="12"/>
          </p:nvPr>
        </p:nvSpPr>
        <p:spPr>
          <a:xfrm>
            <a:off x="8891588" y="6356350"/>
            <a:ext cx="2743200" cy="365125"/>
          </a:xfrm>
        </p:spPr>
        <p:txBody>
          <a:bodyPr/>
          <a:lstStyle/>
          <a:p>
            <a:fld id="{D0F38154-BD12-4D95-AB32-AF2ED034A024}" type="slidenum">
              <a:rPr kumimoji="1" lang="ja-JP" altLang="en-US" smtClean="0"/>
              <a:t>37</a:t>
            </a:fld>
            <a:endParaRPr kumimoji="1" lang="ja-JP" altLang="en-US"/>
          </a:p>
        </p:txBody>
      </p:sp>
    </p:spTree>
    <p:extLst>
      <p:ext uri="{BB962C8B-B14F-4D97-AF65-F5344CB8AC3E}">
        <p14:creationId xmlns:p14="http://schemas.microsoft.com/office/powerpoint/2010/main" val="695569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853928" cy="1325563"/>
          </a:xfrm>
        </p:spPr>
        <p:txBody>
          <a:bodyPr>
            <a:normAutofit/>
          </a:bodyPr>
          <a:lstStyle/>
          <a:p>
            <a:pPr algn="ctr"/>
            <a:r>
              <a:rPr kumimoji="1" lang="ja-JP" altLang="en-US" sz="3600" dirty="0">
                <a:latin typeface="BIZ UDPゴシック" panose="020B0400000000000000" pitchFamily="50" charset="-128"/>
                <a:ea typeface="BIZ UDPゴシック" panose="020B0400000000000000" pitchFamily="50" charset="-128"/>
              </a:rPr>
              <a:t>体育館とプールの</a:t>
            </a:r>
            <a:r>
              <a:rPr lang="ja-JP" altLang="en-US" sz="3600" dirty="0">
                <a:latin typeface="BIZ UDPゴシック" panose="020B0400000000000000" pitchFamily="50" charset="-128"/>
                <a:ea typeface="BIZ UDPゴシック" panose="020B0400000000000000" pitchFamily="50" charset="-128"/>
              </a:rPr>
              <a:t>課題</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 name="テキスト ボックス 2">
            <a:extLst>
              <a:ext uri="{FF2B5EF4-FFF2-40B4-BE49-F238E27FC236}">
                <a16:creationId xmlns:a16="http://schemas.microsoft.com/office/drawing/2014/main" id="{4155E369-F4A7-4AA7-8643-4C4FDBECD73F}"/>
              </a:ext>
            </a:extLst>
          </p:cNvPr>
          <p:cNvSpPr txBox="1"/>
          <p:nvPr/>
        </p:nvSpPr>
        <p:spPr>
          <a:xfrm>
            <a:off x="1007364" y="3368061"/>
            <a:ext cx="10684764" cy="769441"/>
          </a:xfrm>
          <a:prstGeom prst="rect">
            <a:avLst/>
          </a:prstGeom>
          <a:noFill/>
          <a:ln w="38100">
            <a:noFill/>
          </a:ln>
        </p:spPr>
        <p:txBody>
          <a:bodyPr wrap="square" rtlCol="0">
            <a:spAutoFit/>
          </a:bodyPr>
          <a:lstStyle/>
          <a:p>
            <a:r>
              <a:rPr lang="ja-JP" altLang="en-US" sz="4400" dirty="0">
                <a:latin typeface="BIZ UDPゴシック" panose="020B0400000000000000" pitchFamily="50" charset="-128"/>
                <a:ea typeface="BIZ UDPゴシック" panose="020B0400000000000000" pitchFamily="50" charset="-128"/>
              </a:rPr>
              <a:t>　</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80289D1-1562-497B-ADA6-F4D631809AD3}"/>
              </a:ext>
            </a:extLst>
          </p:cNvPr>
          <p:cNvSpPr txBox="1"/>
          <p:nvPr/>
        </p:nvSpPr>
        <p:spPr>
          <a:xfrm>
            <a:off x="3660224" y="2142167"/>
            <a:ext cx="7374258" cy="769441"/>
          </a:xfrm>
          <a:prstGeom prst="rect">
            <a:avLst/>
          </a:prstGeom>
          <a:noFill/>
          <a:ln w="38100">
            <a:noFill/>
          </a:ln>
        </p:spPr>
        <p:txBody>
          <a:bodyPr wrap="square" rtlCol="0">
            <a:spAutoFit/>
          </a:bodyPr>
          <a:lstStyle/>
          <a:p>
            <a:r>
              <a:rPr lang="ja-JP" altLang="en-US" sz="4400" dirty="0">
                <a:latin typeface="BIZ UDPゴシック" panose="020B0400000000000000" pitchFamily="50" charset="-128"/>
                <a:ea typeface="BIZ UDPゴシック" panose="020B0400000000000000" pitchFamily="50" charset="-128"/>
              </a:rPr>
              <a:t>　 </a:t>
            </a:r>
            <a:r>
              <a:rPr kumimoji="1" lang="en-US" altLang="ja-JP" sz="4400" dirty="0">
                <a:latin typeface="BIZ UDPゴシック" panose="020B0400000000000000" pitchFamily="50" charset="-128"/>
                <a:ea typeface="BIZ UDPゴシック" panose="020B0400000000000000" pitchFamily="50" charset="-128"/>
              </a:rPr>
              <a:t>&lt;</a:t>
            </a:r>
            <a:r>
              <a:rPr lang="ja-JP" altLang="en-US" sz="4400" dirty="0">
                <a:latin typeface="BIZ UDPゴシック" panose="020B0400000000000000" pitchFamily="50" charset="-128"/>
                <a:ea typeface="BIZ UDPゴシック" panose="020B0400000000000000" pitchFamily="50" charset="-128"/>
              </a:rPr>
              <a:t>対応方策 ＞</a:t>
            </a:r>
            <a:endParaRPr kumimoji="1" lang="en-US" altLang="ja-JP" sz="4400"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2B40031D-1DB4-43CF-9FD7-FE82EBA15D79}"/>
              </a:ext>
            </a:extLst>
          </p:cNvPr>
          <p:cNvSpPr>
            <a:spLocks noGrp="1"/>
          </p:cNvSpPr>
          <p:nvPr>
            <p:ph type="sldNum" sz="quarter" idx="12"/>
          </p:nvPr>
        </p:nvSpPr>
        <p:spPr>
          <a:xfrm>
            <a:off x="8779764" y="6312799"/>
            <a:ext cx="2743200" cy="365125"/>
          </a:xfrm>
        </p:spPr>
        <p:txBody>
          <a:bodyPr/>
          <a:lstStyle/>
          <a:p>
            <a:fld id="{D0F38154-BD12-4D95-AB32-AF2ED034A024}" type="slidenum">
              <a:rPr kumimoji="1" lang="ja-JP" altLang="en-US" smtClean="0"/>
              <a:t>38</a:t>
            </a:fld>
            <a:endParaRPr kumimoji="1" lang="ja-JP" altLang="en-US" dirty="0"/>
          </a:p>
        </p:txBody>
      </p:sp>
      <p:sp>
        <p:nvSpPr>
          <p:cNvPr id="9" name="正方形/長方形 8">
            <a:extLst>
              <a:ext uri="{FF2B5EF4-FFF2-40B4-BE49-F238E27FC236}">
                <a16:creationId xmlns:a16="http://schemas.microsoft.com/office/drawing/2014/main" id="{DF90A949-3094-4D41-9986-8FD5B653C80C}"/>
              </a:ext>
            </a:extLst>
          </p:cNvPr>
          <p:cNvSpPr/>
          <p:nvPr/>
        </p:nvSpPr>
        <p:spPr>
          <a:xfrm>
            <a:off x="838200" y="3275404"/>
            <a:ext cx="10853928" cy="2582304"/>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ja-JP" altLang="en-US" sz="3600" dirty="0">
                <a:solidFill>
                  <a:schemeClr val="tx1"/>
                </a:solidFill>
                <a:latin typeface="BIZ UDPゴシック" panose="020B0400000000000000" pitchFamily="50" charset="-128"/>
                <a:ea typeface="BIZ UDPゴシック" panose="020B0400000000000000" pitchFamily="50" charset="-128"/>
              </a:rPr>
              <a:t>　</a:t>
            </a:r>
            <a:r>
              <a:rPr kumimoji="1" lang="ja-JP" altLang="en-US" sz="3600" dirty="0">
                <a:solidFill>
                  <a:schemeClr val="tx1"/>
                </a:solidFill>
                <a:latin typeface="BIZ UDPゴシック" panose="020B0400000000000000" pitchFamily="50" charset="-128"/>
                <a:ea typeface="BIZ UDPゴシック" panose="020B0400000000000000" pitchFamily="50" charset="-128"/>
              </a:rPr>
              <a:t>体育館</a:t>
            </a:r>
            <a:r>
              <a:rPr lang="ja-JP" altLang="en-US" sz="3600" dirty="0">
                <a:solidFill>
                  <a:schemeClr val="tx1"/>
                </a:solidFill>
                <a:latin typeface="BIZ UDPゴシック" panose="020B0400000000000000" pitchFamily="50" charset="-128"/>
                <a:ea typeface="BIZ UDPゴシック" panose="020B0400000000000000" pitchFamily="50" charset="-128"/>
              </a:rPr>
              <a:t>・</a:t>
            </a:r>
            <a:r>
              <a:rPr kumimoji="1" lang="ja-JP" altLang="en-US" sz="3600" dirty="0">
                <a:solidFill>
                  <a:schemeClr val="tx1"/>
                </a:solidFill>
                <a:latin typeface="BIZ UDPゴシック" panose="020B0400000000000000" pitchFamily="50" charset="-128"/>
                <a:ea typeface="BIZ UDPゴシック" panose="020B0400000000000000" pitchFamily="50" charset="-128"/>
              </a:rPr>
              <a:t>プール等を水無瀬川緑地公園に移転集約し、総合スポーツ施設としての整備を検討</a:t>
            </a:r>
          </a:p>
        </p:txBody>
      </p:sp>
      <p:sp>
        <p:nvSpPr>
          <p:cNvPr id="11" name="四角形: 角を丸くする 10">
            <a:extLst>
              <a:ext uri="{FF2B5EF4-FFF2-40B4-BE49-F238E27FC236}">
                <a16:creationId xmlns:a16="http://schemas.microsoft.com/office/drawing/2014/main" id="{C0947606-EAC9-4A08-A143-17801D10B464}"/>
              </a:ext>
            </a:extLst>
          </p:cNvPr>
          <p:cNvSpPr/>
          <p:nvPr/>
        </p:nvSpPr>
        <p:spPr>
          <a:xfrm>
            <a:off x="1157518" y="2890360"/>
            <a:ext cx="2425654" cy="665423"/>
          </a:xfrm>
          <a:prstGeom prst="round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島本町の方針</a:t>
            </a:r>
          </a:p>
        </p:txBody>
      </p:sp>
    </p:spTree>
    <p:extLst>
      <p:ext uri="{BB962C8B-B14F-4D97-AF65-F5344CB8AC3E}">
        <p14:creationId xmlns:p14="http://schemas.microsoft.com/office/powerpoint/2010/main" val="3198271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4" name="スライド番号プレースホルダー 3">
            <a:extLst>
              <a:ext uri="{FF2B5EF4-FFF2-40B4-BE49-F238E27FC236}">
                <a16:creationId xmlns:a16="http://schemas.microsoft.com/office/drawing/2014/main" id="{91F310D9-F0CE-F6C7-7486-63AD5B01EB27}"/>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0F38154-BD12-4D95-AB32-AF2ED034A02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5" name="オブジェクト 4">
            <a:extLst>
              <a:ext uri="{FF2B5EF4-FFF2-40B4-BE49-F238E27FC236}">
                <a16:creationId xmlns:a16="http://schemas.microsoft.com/office/drawing/2014/main" id="{7130C055-A1AF-4A98-92FE-7157D526957C}"/>
              </a:ext>
            </a:extLst>
          </p:cNvPr>
          <p:cNvGraphicFramePr>
            <a:graphicFrameLocks noChangeAspect="1"/>
          </p:cNvGraphicFramePr>
          <p:nvPr>
            <p:extLst>
              <p:ext uri="{D42A27DB-BD31-4B8C-83A1-F6EECF244321}">
                <p14:modId xmlns:p14="http://schemas.microsoft.com/office/powerpoint/2010/main" val="988470892"/>
              </p:ext>
            </p:extLst>
          </p:nvPr>
        </p:nvGraphicFramePr>
        <p:xfrm>
          <a:off x="493713" y="1733550"/>
          <a:ext cx="3019425" cy="5113338"/>
        </p:xfrm>
        <a:graphic>
          <a:graphicData uri="http://schemas.openxmlformats.org/presentationml/2006/ole">
            <mc:AlternateContent xmlns:mc="http://schemas.openxmlformats.org/markup-compatibility/2006">
              <mc:Choice xmlns:v="urn:schemas-microsoft-com:vml" Requires="v">
                <p:oleObj spid="_x0000_s5830" name="Worksheet" r:id="rId3" imgW="9608992" imgH="17243883" progId="Excel.Sheet.12">
                  <p:embed/>
                </p:oleObj>
              </mc:Choice>
              <mc:Fallback>
                <p:oleObj name="Worksheet" r:id="rId3" imgW="9608992" imgH="17243883" progId="Excel.Sheet.12">
                  <p:embed/>
                  <p:pic>
                    <p:nvPicPr>
                      <p:cNvPr id="0" name=""/>
                      <p:cNvPicPr/>
                      <p:nvPr/>
                    </p:nvPicPr>
                    <p:blipFill>
                      <a:blip r:embed="rId4"/>
                      <a:stretch>
                        <a:fillRect/>
                      </a:stretch>
                    </p:blipFill>
                    <p:spPr>
                      <a:xfrm>
                        <a:off x="493713" y="1733550"/>
                        <a:ext cx="3019425" cy="5113338"/>
                      </a:xfrm>
                      <a:prstGeom prst="rect">
                        <a:avLst/>
                      </a:prstGeom>
                    </p:spPr>
                  </p:pic>
                </p:oleObj>
              </mc:Fallback>
            </mc:AlternateContent>
          </a:graphicData>
        </a:graphic>
      </p:graphicFrame>
      <p:sp>
        <p:nvSpPr>
          <p:cNvPr id="13" name="テキスト ボックス 12">
            <a:extLst>
              <a:ext uri="{FF2B5EF4-FFF2-40B4-BE49-F238E27FC236}">
                <a16:creationId xmlns:a16="http://schemas.microsoft.com/office/drawing/2014/main" id="{E909ACF3-2DA2-422B-90D5-166D128570D0}"/>
              </a:ext>
            </a:extLst>
          </p:cNvPr>
          <p:cNvSpPr txBox="1"/>
          <p:nvPr/>
        </p:nvSpPr>
        <p:spPr>
          <a:xfrm>
            <a:off x="2263801" y="3224909"/>
            <a:ext cx="1040819" cy="286304"/>
          </a:xfrm>
          <a:prstGeom prst="rect">
            <a:avLst/>
          </a:prstGeom>
          <a:noFill/>
          <a:ln w="38100">
            <a:solidFill>
              <a:schemeClr val="accent1"/>
            </a:solidFill>
          </a:ln>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第二中学校</a:t>
            </a:r>
          </a:p>
        </p:txBody>
      </p:sp>
      <p:sp>
        <p:nvSpPr>
          <p:cNvPr id="14" name="テキスト ボックス 13">
            <a:extLst>
              <a:ext uri="{FF2B5EF4-FFF2-40B4-BE49-F238E27FC236}">
                <a16:creationId xmlns:a16="http://schemas.microsoft.com/office/drawing/2014/main" id="{DF040A04-2A82-436C-9084-8026DD54426C}"/>
              </a:ext>
            </a:extLst>
          </p:cNvPr>
          <p:cNvSpPr txBox="1"/>
          <p:nvPr/>
        </p:nvSpPr>
        <p:spPr>
          <a:xfrm>
            <a:off x="3392079" y="4609231"/>
            <a:ext cx="1051373" cy="280633"/>
          </a:xfrm>
          <a:prstGeom prst="rect">
            <a:avLst/>
          </a:prstGeom>
          <a:noFill/>
          <a:ln w="38100">
            <a:solidFill>
              <a:schemeClr val="accent1"/>
            </a:solidFill>
          </a:ln>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第一小学校</a:t>
            </a:r>
          </a:p>
        </p:txBody>
      </p:sp>
      <p:sp>
        <p:nvSpPr>
          <p:cNvPr id="15" name="テキスト ボックス 14">
            <a:extLst>
              <a:ext uri="{FF2B5EF4-FFF2-40B4-BE49-F238E27FC236}">
                <a16:creationId xmlns:a16="http://schemas.microsoft.com/office/drawing/2014/main" id="{CD624E4B-7546-4D2A-8CAF-8F7E7F2E2B2D}"/>
              </a:ext>
            </a:extLst>
          </p:cNvPr>
          <p:cNvSpPr txBox="1"/>
          <p:nvPr/>
        </p:nvSpPr>
        <p:spPr>
          <a:xfrm>
            <a:off x="88055" y="6127753"/>
            <a:ext cx="1051373" cy="280633"/>
          </a:xfrm>
          <a:prstGeom prst="rect">
            <a:avLst/>
          </a:prstGeom>
          <a:noFill/>
          <a:ln w="38100">
            <a:solidFill>
              <a:schemeClr val="accent1"/>
            </a:solidFill>
          </a:ln>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第三小学校</a:t>
            </a:r>
          </a:p>
        </p:txBody>
      </p:sp>
      <p:cxnSp>
        <p:nvCxnSpPr>
          <p:cNvPr id="16" name="直線コネクタ 15">
            <a:extLst>
              <a:ext uri="{FF2B5EF4-FFF2-40B4-BE49-F238E27FC236}">
                <a16:creationId xmlns:a16="http://schemas.microsoft.com/office/drawing/2014/main" id="{C234DF2F-FCE5-4855-822E-A186EB02757D}"/>
              </a:ext>
            </a:extLst>
          </p:cNvPr>
          <p:cNvCxnSpPr>
            <a:cxnSpLocks/>
          </p:cNvCxnSpPr>
          <p:nvPr/>
        </p:nvCxnSpPr>
        <p:spPr>
          <a:xfrm flipV="1">
            <a:off x="1117441" y="6175699"/>
            <a:ext cx="1079801" cy="7576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970B71C9-E536-4E2C-845D-91B7EB2CFA3A}"/>
              </a:ext>
            </a:extLst>
          </p:cNvPr>
          <p:cNvSpPr txBox="1"/>
          <p:nvPr/>
        </p:nvSpPr>
        <p:spPr>
          <a:xfrm>
            <a:off x="68888" y="5270664"/>
            <a:ext cx="1051373" cy="280633"/>
          </a:xfrm>
          <a:prstGeom prst="rect">
            <a:avLst/>
          </a:prstGeom>
          <a:noFill/>
          <a:ln w="38100">
            <a:solidFill>
              <a:schemeClr val="accent1"/>
            </a:solidFill>
          </a:ln>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第二小学校</a:t>
            </a:r>
          </a:p>
        </p:txBody>
      </p:sp>
      <p:sp>
        <p:nvSpPr>
          <p:cNvPr id="18" name="テキスト ボックス 17">
            <a:extLst>
              <a:ext uri="{FF2B5EF4-FFF2-40B4-BE49-F238E27FC236}">
                <a16:creationId xmlns:a16="http://schemas.microsoft.com/office/drawing/2014/main" id="{E54C041B-4930-4FE3-A8FB-E57AAA39BCEF}"/>
              </a:ext>
            </a:extLst>
          </p:cNvPr>
          <p:cNvSpPr txBox="1"/>
          <p:nvPr/>
        </p:nvSpPr>
        <p:spPr>
          <a:xfrm>
            <a:off x="669036" y="6502894"/>
            <a:ext cx="1040820" cy="286304"/>
          </a:xfrm>
          <a:prstGeom prst="rect">
            <a:avLst/>
          </a:prstGeom>
          <a:noFill/>
          <a:ln w="38100">
            <a:solidFill>
              <a:schemeClr val="accent1"/>
            </a:solidFill>
          </a:ln>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第一中学校</a:t>
            </a:r>
          </a:p>
        </p:txBody>
      </p:sp>
      <p:sp>
        <p:nvSpPr>
          <p:cNvPr id="19" name="テキスト ボックス 18">
            <a:extLst>
              <a:ext uri="{FF2B5EF4-FFF2-40B4-BE49-F238E27FC236}">
                <a16:creationId xmlns:a16="http://schemas.microsoft.com/office/drawing/2014/main" id="{A043E321-6746-4A5A-92FB-C87E8D20CA8D}"/>
              </a:ext>
            </a:extLst>
          </p:cNvPr>
          <p:cNvSpPr txBox="1"/>
          <p:nvPr/>
        </p:nvSpPr>
        <p:spPr>
          <a:xfrm>
            <a:off x="3473475" y="6460882"/>
            <a:ext cx="1040820" cy="286304"/>
          </a:xfrm>
          <a:prstGeom prst="rect">
            <a:avLst/>
          </a:prstGeom>
          <a:noFill/>
          <a:ln w="38100">
            <a:solidFill>
              <a:schemeClr val="accent1"/>
            </a:solidFill>
          </a:ln>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第四小学校</a:t>
            </a:r>
          </a:p>
        </p:txBody>
      </p:sp>
      <p:sp>
        <p:nvSpPr>
          <p:cNvPr id="20" name="テキスト ボックス 19">
            <a:extLst>
              <a:ext uri="{FF2B5EF4-FFF2-40B4-BE49-F238E27FC236}">
                <a16:creationId xmlns:a16="http://schemas.microsoft.com/office/drawing/2014/main" id="{B1656CD8-B324-475B-8E1C-78492BF9D3AA}"/>
              </a:ext>
            </a:extLst>
          </p:cNvPr>
          <p:cNvSpPr txBox="1"/>
          <p:nvPr/>
        </p:nvSpPr>
        <p:spPr>
          <a:xfrm>
            <a:off x="2963800" y="3822061"/>
            <a:ext cx="1040819" cy="415498"/>
          </a:xfrm>
          <a:prstGeom prst="rect">
            <a:avLst/>
          </a:prstGeom>
          <a:noFill/>
          <a:ln w="38100">
            <a:solidFill>
              <a:srgbClr val="FF0000"/>
            </a:solidFill>
          </a:ln>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東大寺公園</a:t>
            </a:r>
            <a:endParaRPr kumimoji="1" lang="en-US" altLang="ja-JP" sz="1050" b="1" dirty="0">
              <a:latin typeface="BIZ UDPゴシック" panose="020B0400000000000000" pitchFamily="50" charset="-128"/>
              <a:ea typeface="BIZ UDPゴシック" panose="020B0400000000000000" pitchFamily="50" charset="-128"/>
            </a:endParaRPr>
          </a:p>
          <a:p>
            <a:pPr algn="ctr"/>
            <a:r>
              <a:rPr lang="ja-JP" altLang="en-US" sz="1050" b="1" dirty="0">
                <a:latin typeface="BIZ UDPゴシック" panose="020B0400000000000000" pitchFamily="50" charset="-128"/>
                <a:ea typeface="BIZ UDPゴシック" panose="020B0400000000000000" pitchFamily="50" charset="-128"/>
              </a:rPr>
              <a:t>テニスコート</a:t>
            </a:r>
            <a:endParaRPr lang="en-US" altLang="ja-JP" sz="1050" b="1"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5FE37CF9-02D8-46EF-9C7B-92A01513E4B7}"/>
              </a:ext>
            </a:extLst>
          </p:cNvPr>
          <p:cNvSpPr txBox="1"/>
          <p:nvPr/>
        </p:nvSpPr>
        <p:spPr>
          <a:xfrm>
            <a:off x="148866" y="5725138"/>
            <a:ext cx="1040819" cy="253916"/>
          </a:xfrm>
          <a:prstGeom prst="rect">
            <a:avLst/>
          </a:prstGeom>
          <a:noFill/>
          <a:ln w="38100">
            <a:solidFill>
              <a:srgbClr val="FF0000"/>
            </a:solidFill>
          </a:ln>
        </p:spPr>
        <p:txBody>
          <a:bodyPr wrap="square" rtlCol="0">
            <a:spAutoFit/>
          </a:bodyPr>
          <a:lstStyle/>
          <a:p>
            <a:pPr algn="ctr"/>
            <a:r>
              <a:rPr lang="ja-JP" altLang="en-US" sz="1050" b="1" dirty="0">
                <a:latin typeface="BIZ UDPゴシック" panose="020B0400000000000000" pitchFamily="50" charset="-128"/>
                <a:ea typeface="BIZ UDPゴシック" panose="020B0400000000000000" pitchFamily="50" charset="-128"/>
              </a:rPr>
              <a:t>町立体育館</a:t>
            </a:r>
            <a:endParaRPr lang="en-US" altLang="ja-JP" sz="1050" b="1" dirty="0">
              <a:latin typeface="BIZ UDPゴシック" panose="020B0400000000000000" pitchFamily="50" charset="-128"/>
              <a:ea typeface="BIZ UDPゴシック" panose="020B0400000000000000" pitchFamily="50" charset="-128"/>
            </a:endParaRPr>
          </a:p>
        </p:txBody>
      </p:sp>
      <p:cxnSp>
        <p:nvCxnSpPr>
          <p:cNvPr id="23" name="直線コネクタ 22">
            <a:extLst>
              <a:ext uri="{FF2B5EF4-FFF2-40B4-BE49-F238E27FC236}">
                <a16:creationId xmlns:a16="http://schemas.microsoft.com/office/drawing/2014/main" id="{A1275DE7-7245-4B3F-9A37-F807D3988B69}"/>
              </a:ext>
            </a:extLst>
          </p:cNvPr>
          <p:cNvCxnSpPr>
            <a:cxnSpLocks/>
          </p:cNvCxnSpPr>
          <p:nvPr/>
        </p:nvCxnSpPr>
        <p:spPr>
          <a:xfrm flipV="1">
            <a:off x="1680568" y="6127753"/>
            <a:ext cx="919889" cy="37514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6239F78-0989-4D86-B6CB-7E17E33529B0}"/>
              </a:ext>
            </a:extLst>
          </p:cNvPr>
          <p:cNvCxnSpPr>
            <a:cxnSpLocks/>
          </p:cNvCxnSpPr>
          <p:nvPr/>
        </p:nvCxnSpPr>
        <p:spPr>
          <a:xfrm>
            <a:off x="2766561" y="6363959"/>
            <a:ext cx="717648" cy="24007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E91FDDB3-FE45-4141-A0D8-4913DD95C09A}"/>
              </a:ext>
            </a:extLst>
          </p:cNvPr>
          <p:cNvCxnSpPr>
            <a:cxnSpLocks/>
          </p:cNvCxnSpPr>
          <p:nvPr/>
        </p:nvCxnSpPr>
        <p:spPr>
          <a:xfrm flipV="1">
            <a:off x="1189685" y="5818285"/>
            <a:ext cx="1125381" cy="2500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8A01E43-EF86-4F82-A234-2229E374B530}"/>
              </a:ext>
            </a:extLst>
          </p:cNvPr>
          <p:cNvCxnSpPr>
            <a:cxnSpLocks/>
          </p:cNvCxnSpPr>
          <p:nvPr/>
        </p:nvCxnSpPr>
        <p:spPr>
          <a:xfrm flipV="1">
            <a:off x="1150790" y="5326227"/>
            <a:ext cx="1164276" cy="6312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BF7F883-57C8-43D5-9C78-9F9502C294A7}"/>
              </a:ext>
            </a:extLst>
          </p:cNvPr>
          <p:cNvCxnSpPr>
            <a:cxnSpLocks/>
          </p:cNvCxnSpPr>
          <p:nvPr/>
        </p:nvCxnSpPr>
        <p:spPr>
          <a:xfrm flipV="1">
            <a:off x="2397584" y="3511213"/>
            <a:ext cx="251839" cy="156320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F652BD1-59AC-4528-838A-F3113FC64F57}"/>
              </a:ext>
            </a:extLst>
          </p:cNvPr>
          <p:cNvCxnSpPr>
            <a:cxnSpLocks/>
          </p:cNvCxnSpPr>
          <p:nvPr/>
        </p:nvCxnSpPr>
        <p:spPr>
          <a:xfrm flipV="1">
            <a:off x="2660848" y="4246195"/>
            <a:ext cx="580464" cy="1080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13DCBE4B-F3BC-41FA-8A96-F977842C35E4}"/>
              </a:ext>
            </a:extLst>
          </p:cNvPr>
          <p:cNvCxnSpPr>
            <a:cxnSpLocks/>
            <a:endCxn id="14" idx="2"/>
          </p:cNvCxnSpPr>
          <p:nvPr/>
        </p:nvCxnSpPr>
        <p:spPr>
          <a:xfrm flipV="1">
            <a:off x="2720209" y="4889864"/>
            <a:ext cx="1197557" cy="69722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19">
            <a:extLst>
              <a:ext uri="{FF2B5EF4-FFF2-40B4-BE49-F238E27FC236}">
                <a16:creationId xmlns:a16="http://schemas.microsoft.com/office/drawing/2014/main" id="{FEB1F81C-5145-4682-BC8B-3E35537CCAD0}"/>
              </a:ext>
            </a:extLst>
          </p:cNvPr>
          <p:cNvSpPr txBox="1"/>
          <p:nvPr/>
        </p:nvSpPr>
        <p:spPr>
          <a:xfrm>
            <a:off x="1771720" y="1798999"/>
            <a:ext cx="1657475" cy="287867"/>
          </a:xfrm>
          <a:prstGeom prst="rect">
            <a:avLst/>
          </a:prstGeom>
          <a:solidFill>
            <a:schemeClr val="lt1"/>
          </a:solidFill>
          <a:ln w="1905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latin typeface="BIZ UDPゴシック" panose="020B0400000000000000" pitchFamily="50" charset="-128"/>
                <a:ea typeface="BIZ UDPゴシック" panose="020B0400000000000000" pitchFamily="50" charset="-128"/>
              </a:rPr>
              <a:t>現在の施設の位置</a:t>
            </a:r>
          </a:p>
        </p:txBody>
      </p:sp>
      <p:sp>
        <p:nvSpPr>
          <p:cNvPr id="46" name="テキスト ボックス 35">
            <a:extLst>
              <a:ext uri="{FF2B5EF4-FFF2-40B4-BE49-F238E27FC236}">
                <a16:creationId xmlns:a16="http://schemas.microsoft.com/office/drawing/2014/main" id="{81AC2DE2-69A8-4E0F-81C8-3622B63654BE}"/>
              </a:ext>
            </a:extLst>
          </p:cNvPr>
          <p:cNvSpPr txBox="1"/>
          <p:nvPr/>
        </p:nvSpPr>
        <p:spPr>
          <a:xfrm>
            <a:off x="3835261" y="2360760"/>
            <a:ext cx="4518429" cy="941893"/>
          </a:xfrm>
          <a:prstGeom prst="rect">
            <a:avLst/>
          </a:prstGeom>
          <a:solidFill>
            <a:schemeClr val="lt1"/>
          </a:solidFill>
          <a:ln w="57150" cmpd="sng">
            <a:solidFill>
              <a:schemeClr val="accent6"/>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000" dirty="0">
                <a:latin typeface="BIZ UDPゴシック" panose="020B0400000000000000" pitchFamily="50" charset="-128"/>
                <a:ea typeface="BIZ UDPゴシック" panose="020B0400000000000000" pitchFamily="50" charset="-128"/>
              </a:rPr>
              <a:t>水無瀬川緑地公園内に体育館、</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各学校プール、テニスコートを集約</a:t>
            </a:r>
          </a:p>
        </p:txBody>
      </p:sp>
      <p:sp>
        <p:nvSpPr>
          <p:cNvPr id="47" name="テキスト ボックス 34">
            <a:extLst>
              <a:ext uri="{FF2B5EF4-FFF2-40B4-BE49-F238E27FC236}">
                <a16:creationId xmlns:a16="http://schemas.microsoft.com/office/drawing/2014/main" id="{CB5693D8-81D4-4BB9-9578-0896917D371C}"/>
              </a:ext>
            </a:extLst>
          </p:cNvPr>
          <p:cNvSpPr txBox="1"/>
          <p:nvPr/>
        </p:nvSpPr>
        <p:spPr>
          <a:xfrm>
            <a:off x="4934652" y="5537330"/>
            <a:ext cx="2661023" cy="287866"/>
          </a:xfrm>
          <a:prstGeom prst="rect">
            <a:avLst/>
          </a:prstGeom>
          <a:solidFill>
            <a:schemeClr val="lt1"/>
          </a:solidFill>
          <a:ln w="1905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latin typeface="BIZ UDPゴシック" panose="020B0400000000000000" pitchFamily="50" charset="-128"/>
                <a:ea typeface="BIZ UDPゴシック" panose="020B0400000000000000" pitchFamily="50" charset="-128"/>
              </a:rPr>
              <a:t>令和</a:t>
            </a:r>
            <a:r>
              <a:rPr kumimoji="1" lang="en-US" altLang="ja-JP" sz="1400" dirty="0">
                <a:latin typeface="BIZ UDPゴシック" panose="020B0400000000000000" pitchFamily="50" charset="-128"/>
                <a:ea typeface="BIZ UDPゴシック" panose="020B0400000000000000" pitchFamily="50" charset="-128"/>
              </a:rPr>
              <a:t>5</a:t>
            </a:r>
            <a:r>
              <a:rPr kumimoji="1" lang="ja-JP" altLang="en-US" sz="1400" dirty="0">
                <a:latin typeface="BIZ UDPゴシック" panose="020B0400000000000000" pitchFamily="50" charset="-128"/>
                <a:ea typeface="BIZ UDPゴシック" panose="020B0400000000000000" pitchFamily="50" charset="-128"/>
              </a:rPr>
              <a:t>年</a:t>
            </a:r>
            <a:r>
              <a:rPr kumimoji="1" lang="en-US" altLang="ja-JP" sz="1400" dirty="0">
                <a:latin typeface="BIZ UDPゴシック" panose="020B0400000000000000" pitchFamily="50" charset="-128"/>
                <a:ea typeface="BIZ UDPゴシック" panose="020B0400000000000000" pitchFamily="50" charset="-128"/>
              </a:rPr>
              <a:t>3</a:t>
            </a:r>
            <a:r>
              <a:rPr kumimoji="1" lang="ja-JP" altLang="en-US" sz="1400" dirty="0">
                <a:latin typeface="BIZ UDPゴシック" panose="020B0400000000000000" pitchFamily="50" charset="-128"/>
                <a:ea typeface="BIZ UDPゴシック" panose="020B0400000000000000" pitchFamily="50" charset="-128"/>
              </a:rPr>
              <a:t>月末時点地域別人口</a:t>
            </a:r>
          </a:p>
        </p:txBody>
      </p:sp>
      <p:graphicFrame>
        <p:nvGraphicFramePr>
          <p:cNvPr id="49" name="オブジェクト 48">
            <a:extLst>
              <a:ext uri="{FF2B5EF4-FFF2-40B4-BE49-F238E27FC236}">
                <a16:creationId xmlns:a16="http://schemas.microsoft.com/office/drawing/2014/main" id="{9D11F857-F78A-4678-B3FC-A4C1BD17A126}"/>
              </a:ext>
            </a:extLst>
          </p:cNvPr>
          <p:cNvGraphicFramePr>
            <a:graphicFrameLocks noChangeAspect="1"/>
          </p:cNvGraphicFramePr>
          <p:nvPr>
            <p:extLst>
              <p:ext uri="{D42A27DB-BD31-4B8C-83A1-F6EECF244321}">
                <p14:modId xmlns:p14="http://schemas.microsoft.com/office/powerpoint/2010/main" val="1133100921"/>
              </p:ext>
            </p:extLst>
          </p:nvPr>
        </p:nvGraphicFramePr>
        <p:xfrm>
          <a:off x="3645028" y="5725139"/>
          <a:ext cx="4914528" cy="548948"/>
        </p:xfrm>
        <a:graphic>
          <a:graphicData uri="http://schemas.openxmlformats.org/presentationml/2006/ole">
            <mc:AlternateContent xmlns:mc="http://schemas.openxmlformats.org/markup-compatibility/2006">
              <mc:Choice xmlns:v="urn:schemas-microsoft-com:vml" Requires="v">
                <p:oleObj spid="_x0000_s5831" name="Worksheet" r:id="rId5" imgW="6088367" imgH="510363" progId="Excel.Sheet.12">
                  <p:embed/>
                </p:oleObj>
              </mc:Choice>
              <mc:Fallback>
                <p:oleObj name="Worksheet" r:id="rId5" imgW="6088367" imgH="510363" progId="Excel.Sheet.12">
                  <p:embed/>
                  <p:pic>
                    <p:nvPicPr>
                      <p:cNvPr id="0" name=""/>
                      <p:cNvPicPr/>
                      <p:nvPr/>
                    </p:nvPicPr>
                    <p:blipFill>
                      <a:blip r:embed="rId6"/>
                      <a:stretch>
                        <a:fillRect/>
                      </a:stretch>
                    </p:blipFill>
                    <p:spPr>
                      <a:xfrm>
                        <a:off x="3645028" y="5725139"/>
                        <a:ext cx="4914528" cy="548948"/>
                      </a:xfrm>
                      <a:prstGeom prst="rect">
                        <a:avLst/>
                      </a:prstGeom>
                    </p:spPr>
                  </p:pic>
                </p:oleObj>
              </mc:Fallback>
            </mc:AlternateContent>
          </a:graphicData>
        </a:graphic>
      </p:graphicFrame>
      <p:sp>
        <p:nvSpPr>
          <p:cNvPr id="50" name="矢印: 右 49">
            <a:extLst>
              <a:ext uri="{FF2B5EF4-FFF2-40B4-BE49-F238E27FC236}">
                <a16:creationId xmlns:a16="http://schemas.microsoft.com/office/drawing/2014/main" id="{CC2A56FB-0D81-4668-BF3F-E8E182D3AE96}"/>
              </a:ext>
            </a:extLst>
          </p:cNvPr>
          <p:cNvSpPr/>
          <p:nvPr/>
        </p:nvSpPr>
        <p:spPr>
          <a:xfrm>
            <a:off x="5331836" y="3944942"/>
            <a:ext cx="1528327" cy="825535"/>
          </a:xfrm>
          <a:prstGeom prst="rightArrow">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graphicFrame>
        <p:nvGraphicFramePr>
          <p:cNvPr id="10" name="オブジェクト 9">
            <a:extLst>
              <a:ext uri="{FF2B5EF4-FFF2-40B4-BE49-F238E27FC236}">
                <a16:creationId xmlns:a16="http://schemas.microsoft.com/office/drawing/2014/main" id="{BF5AD240-5AD3-46D8-B2C1-63B0A8F1D3E3}"/>
              </a:ext>
            </a:extLst>
          </p:cNvPr>
          <p:cNvGraphicFramePr>
            <a:graphicFrameLocks noChangeAspect="1"/>
          </p:cNvGraphicFramePr>
          <p:nvPr>
            <p:extLst>
              <p:ext uri="{D42A27DB-BD31-4B8C-83A1-F6EECF244321}">
                <p14:modId xmlns:p14="http://schemas.microsoft.com/office/powerpoint/2010/main" val="1026245537"/>
              </p:ext>
            </p:extLst>
          </p:nvPr>
        </p:nvGraphicFramePr>
        <p:xfrm>
          <a:off x="8672554" y="1733551"/>
          <a:ext cx="3019426" cy="5095048"/>
        </p:xfrm>
        <a:graphic>
          <a:graphicData uri="http://schemas.openxmlformats.org/presentationml/2006/ole">
            <mc:AlternateContent xmlns:mc="http://schemas.openxmlformats.org/markup-compatibility/2006">
              <mc:Choice xmlns:v="urn:schemas-microsoft-com:vml" Requires="v">
                <p:oleObj spid="_x0000_s5832" name="Worksheet" r:id="rId7" imgW="9608992" imgH="17243883" progId="Excel.Sheet.12">
                  <p:embed/>
                </p:oleObj>
              </mc:Choice>
              <mc:Fallback>
                <p:oleObj name="Worksheet" r:id="rId7" imgW="9608992" imgH="17243883" progId="Excel.Sheet.12">
                  <p:embed/>
                  <p:pic>
                    <p:nvPicPr>
                      <p:cNvPr id="0" name=""/>
                      <p:cNvPicPr/>
                      <p:nvPr/>
                    </p:nvPicPr>
                    <p:blipFill>
                      <a:blip r:embed="rId8"/>
                      <a:stretch>
                        <a:fillRect/>
                      </a:stretch>
                    </p:blipFill>
                    <p:spPr>
                      <a:xfrm>
                        <a:off x="8672554" y="1733551"/>
                        <a:ext cx="3019426" cy="5095048"/>
                      </a:xfrm>
                      <a:prstGeom prst="rect">
                        <a:avLst/>
                      </a:prstGeom>
                    </p:spPr>
                  </p:pic>
                </p:oleObj>
              </mc:Fallback>
            </mc:AlternateContent>
          </a:graphicData>
        </a:graphic>
      </p:graphicFrame>
      <p:sp>
        <p:nvSpPr>
          <p:cNvPr id="45" name="テキスト ボックス 38">
            <a:extLst>
              <a:ext uri="{FF2B5EF4-FFF2-40B4-BE49-F238E27FC236}">
                <a16:creationId xmlns:a16="http://schemas.microsoft.com/office/drawing/2014/main" id="{9F498007-D2E1-4484-AB4F-90373EF650C9}"/>
              </a:ext>
            </a:extLst>
          </p:cNvPr>
          <p:cNvSpPr txBox="1"/>
          <p:nvPr/>
        </p:nvSpPr>
        <p:spPr>
          <a:xfrm>
            <a:off x="9699812" y="1808582"/>
            <a:ext cx="1653988" cy="287867"/>
          </a:xfrm>
          <a:prstGeom prst="rect">
            <a:avLst/>
          </a:prstGeom>
          <a:solidFill>
            <a:schemeClr val="lt1"/>
          </a:solidFill>
          <a:ln w="1905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latin typeface="BIZ UDPゴシック" panose="020B0400000000000000" pitchFamily="50" charset="-128"/>
                <a:ea typeface="BIZ UDPゴシック" panose="020B0400000000000000" pitchFamily="50" charset="-128"/>
              </a:rPr>
              <a:t>集約移転予定地</a:t>
            </a:r>
          </a:p>
        </p:txBody>
      </p:sp>
      <p:sp>
        <p:nvSpPr>
          <p:cNvPr id="33" name="テキスト ボックス 32">
            <a:extLst>
              <a:ext uri="{FF2B5EF4-FFF2-40B4-BE49-F238E27FC236}">
                <a16:creationId xmlns:a16="http://schemas.microsoft.com/office/drawing/2014/main" id="{3DCA662E-29CC-46D8-A4A3-24832ECFDA4E}"/>
              </a:ext>
            </a:extLst>
          </p:cNvPr>
          <p:cNvSpPr txBox="1"/>
          <p:nvPr/>
        </p:nvSpPr>
        <p:spPr>
          <a:xfrm>
            <a:off x="3513138" y="564675"/>
            <a:ext cx="10499128" cy="954107"/>
          </a:xfrm>
          <a:prstGeom prst="rect">
            <a:avLst/>
          </a:prstGeom>
          <a:noFill/>
          <a:ln w="38100">
            <a:noFill/>
          </a:ln>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水無瀬川緑地公園に移転しても、</a:t>
            </a:r>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住民の約半数が１㎞圏内、大多数が２㎞圏内となる</a:t>
            </a:r>
          </a:p>
        </p:txBody>
      </p:sp>
      <p:sp>
        <p:nvSpPr>
          <p:cNvPr id="34" name="スライド番号プレースホルダー 2">
            <a:extLst>
              <a:ext uri="{FF2B5EF4-FFF2-40B4-BE49-F238E27FC236}">
                <a16:creationId xmlns:a16="http://schemas.microsoft.com/office/drawing/2014/main" id="{14DD135D-5ED0-4B1D-927C-07F4283EA681}"/>
              </a:ext>
            </a:extLst>
          </p:cNvPr>
          <p:cNvSpPr txBox="1">
            <a:spLocks/>
          </p:cNvSpPr>
          <p:nvPr/>
        </p:nvSpPr>
        <p:spPr>
          <a:xfrm>
            <a:off x="9425439" y="650136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0F38154-BD12-4D95-AB32-AF2ED034A024}" type="slidenum">
              <a:rPr lang="ja-JP" altLang="en-US" smtClean="0"/>
              <a:pPr/>
              <a:t>39</a:t>
            </a:fld>
            <a:endParaRPr lang="ja-JP" altLang="en-US" dirty="0"/>
          </a:p>
        </p:txBody>
      </p:sp>
      <p:sp>
        <p:nvSpPr>
          <p:cNvPr id="35" name="四角形: 角を丸くする 34">
            <a:extLst>
              <a:ext uri="{FF2B5EF4-FFF2-40B4-BE49-F238E27FC236}">
                <a16:creationId xmlns:a16="http://schemas.microsoft.com/office/drawing/2014/main" id="{15CA7D65-4654-4C23-A1B2-6BC0828479D9}"/>
              </a:ext>
            </a:extLst>
          </p:cNvPr>
          <p:cNvSpPr/>
          <p:nvPr/>
        </p:nvSpPr>
        <p:spPr>
          <a:xfrm>
            <a:off x="692189" y="615623"/>
            <a:ext cx="2433196" cy="857070"/>
          </a:xfrm>
          <a:prstGeom prst="round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島本町の</a:t>
            </a:r>
            <a:r>
              <a:rPr lang="ja-JP" altLang="en-US" sz="2800" dirty="0">
                <a:solidFill>
                  <a:schemeClr val="tx1"/>
                </a:solidFill>
                <a:latin typeface="BIZ UDPゴシック" panose="020B0400000000000000" pitchFamily="50" charset="-128"/>
                <a:ea typeface="BIZ UDPゴシック" panose="020B0400000000000000" pitchFamily="50" charset="-128"/>
              </a:rPr>
              <a:t>分析</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3175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5C36D34-509B-B4C5-64F9-45000808D977}"/>
              </a:ext>
            </a:extLst>
          </p:cNvPr>
          <p:cNvSpPr>
            <a:spLocks noGrp="1"/>
          </p:cNvSpPr>
          <p:nvPr>
            <p:ph type="sldNum" sz="quarter" idx="12"/>
          </p:nvPr>
        </p:nvSpPr>
        <p:spPr>
          <a:xfrm>
            <a:off x="9091863" y="6372392"/>
            <a:ext cx="2743200" cy="365125"/>
          </a:xfrm>
        </p:spPr>
        <p:txBody>
          <a:bodyPr/>
          <a:lstStyle/>
          <a:p>
            <a:fld id="{E0D7D6FF-D22E-4D28-8EB2-E6EE71FBA953}" type="slidenum">
              <a:rPr kumimoji="1" lang="ja-JP" altLang="en-US" smtClean="0"/>
              <a:t>4</a:t>
            </a:fld>
            <a:endParaRPr kumimoji="1" lang="ja-JP" altLang="en-US" dirty="0"/>
          </a:p>
        </p:txBody>
      </p:sp>
      <p:graphicFrame>
        <p:nvGraphicFramePr>
          <p:cNvPr id="7" name="表 7">
            <a:extLst>
              <a:ext uri="{FF2B5EF4-FFF2-40B4-BE49-F238E27FC236}">
                <a16:creationId xmlns:a16="http://schemas.microsoft.com/office/drawing/2014/main" id="{2B58C584-7D6D-4DCF-0C52-341647B51A3A}"/>
              </a:ext>
            </a:extLst>
          </p:cNvPr>
          <p:cNvGraphicFramePr>
            <a:graphicFrameLocks noGrp="1"/>
          </p:cNvGraphicFramePr>
          <p:nvPr>
            <p:extLst>
              <p:ext uri="{D42A27DB-BD31-4B8C-83A1-F6EECF244321}">
                <p14:modId xmlns:p14="http://schemas.microsoft.com/office/powerpoint/2010/main" val="3021287080"/>
              </p:ext>
            </p:extLst>
          </p:nvPr>
        </p:nvGraphicFramePr>
        <p:xfrm>
          <a:off x="617882" y="558098"/>
          <a:ext cx="10956235" cy="6167858"/>
        </p:xfrm>
        <a:graphic>
          <a:graphicData uri="http://schemas.openxmlformats.org/drawingml/2006/table">
            <a:tbl>
              <a:tblPr firstRow="1" bandRow="1">
                <a:tableStyleId>{8A107856-5554-42FB-B03E-39F5DBC370BA}</a:tableStyleId>
              </a:tblPr>
              <a:tblGrid>
                <a:gridCol w="3415165">
                  <a:extLst>
                    <a:ext uri="{9D8B030D-6E8A-4147-A177-3AD203B41FA5}">
                      <a16:colId xmlns:a16="http://schemas.microsoft.com/office/drawing/2014/main" val="2629743547"/>
                    </a:ext>
                  </a:extLst>
                </a:gridCol>
                <a:gridCol w="7541070">
                  <a:extLst>
                    <a:ext uri="{9D8B030D-6E8A-4147-A177-3AD203B41FA5}">
                      <a16:colId xmlns:a16="http://schemas.microsoft.com/office/drawing/2014/main" val="2158786142"/>
                    </a:ext>
                  </a:extLst>
                </a:gridCol>
              </a:tblGrid>
              <a:tr h="335943">
                <a:tc>
                  <a:txBody>
                    <a:bodyPr/>
                    <a:lstStyle/>
                    <a:p>
                      <a:r>
                        <a:rPr kumimoji="1" lang="ja-JP" altLang="en-US" sz="1550" b="0" dirty="0">
                          <a:solidFill>
                            <a:schemeClr val="tx1"/>
                          </a:solidFill>
                          <a:latin typeface="BIZ UDPゴシック" panose="020B0400000000000000" pitchFamily="50" charset="-128"/>
                          <a:ea typeface="BIZ UDPゴシック" panose="020B0400000000000000" pitchFamily="50" charset="-128"/>
                        </a:rPr>
                        <a:t>沿革</a:t>
                      </a:r>
                    </a:p>
                  </a:txBody>
                  <a:tcPr/>
                </a:tc>
                <a:tc>
                  <a:txBody>
                    <a:bodyPr/>
                    <a:lstStyle/>
                    <a:p>
                      <a:r>
                        <a:rPr kumimoji="1" lang="en-US" altLang="ja-JP" sz="1550" b="0" dirty="0">
                          <a:latin typeface="BIZ UDPゴシック" panose="020B0400000000000000" pitchFamily="50" charset="-128"/>
                          <a:ea typeface="BIZ UDPゴシック" panose="020B0400000000000000" pitchFamily="50" charset="-128"/>
                        </a:rPr>
                        <a:t>1940</a:t>
                      </a:r>
                      <a:r>
                        <a:rPr kumimoji="1" lang="ja-JP" altLang="en-US" sz="1550" b="0" dirty="0">
                          <a:latin typeface="BIZ UDPゴシック" panose="020B0400000000000000" pitchFamily="50" charset="-128"/>
                          <a:ea typeface="BIZ UDPゴシック" panose="020B0400000000000000" pitchFamily="50" charset="-128"/>
                        </a:rPr>
                        <a:t>（昭和</a:t>
                      </a:r>
                      <a:r>
                        <a:rPr kumimoji="1" lang="en-US" altLang="ja-JP" sz="1550" b="0" dirty="0">
                          <a:latin typeface="BIZ UDPゴシック" panose="020B0400000000000000" pitchFamily="50" charset="-128"/>
                          <a:ea typeface="BIZ UDPゴシック" panose="020B0400000000000000" pitchFamily="50" charset="-128"/>
                        </a:rPr>
                        <a:t>15</a:t>
                      </a:r>
                      <a:r>
                        <a:rPr kumimoji="1" lang="ja-JP" altLang="en-US" sz="1550" b="0" dirty="0">
                          <a:latin typeface="BIZ UDPゴシック" panose="020B0400000000000000" pitchFamily="50" charset="-128"/>
                          <a:ea typeface="BIZ UDPゴシック" panose="020B0400000000000000" pitchFamily="50" charset="-128"/>
                        </a:rPr>
                        <a:t>）年 ４月　町制施行</a:t>
                      </a:r>
                    </a:p>
                  </a:txBody>
                  <a:tcPr/>
                </a:tc>
                <a:extLst>
                  <a:ext uri="{0D108BD9-81ED-4DB2-BD59-A6C34878D82A}">
                    <a16:rowId xmlns:a16="http://schemas.microsoft.com/office/drawing/2014/main" val="2261482322"/>
                  </a:ext>
                </a:extLst>
              </a:tr>
              <a:tr h="580264">
                <a:tc>
                  <a:txBody>
                    <a:bodyPr/>
                    <a:lstStyle/>
                    <a:p>
                      <a:r>
                        <a:rPr kumimoji="1" lang="ja-JP" altLang="en-US" sz="1550" dirty="0">
                          <a:latin typeface="BIZ UDPゴシック" panose="020B0400000000000000" pitchFamily="50" charset="-128"/>
                          <a:ea typeface="BIZ UDPゴシック" panose="020B0400000000000000" pitchFamily="50" charset="-128"/>
                        </a:rPr>
                        <a:t>行政区域面積</a:t>
                      </a:r>
                      <a:endParaRPr kumimoji="1" lang="en-US" altLang="ja-JP" sz="1550" dirty="0">
                        <a:latin typeface="BIZ UDPゴシック" panose="020B0400000000000000" pitchFamily="50" charset="-128"/>
                        <a:ea typeface="BIZ UDPゴシック" panose="020B0400000000000000" pitchFamily="50" charset="-128"/>
                      </a:endParaRPr>
                    </a:p>
                    <a:p>
                      <a:r>
                        <a:rPr kumimoji="1" lang="ja-JP" altLang="en-US" sz="1550" dirty="0">
                          <a:latin typeface="BIZ UDPゴシック" panose="020B0400000000000000" pitchFamily="50" charset="-128"/>
                          <a:ea typeface="BIZ UDPゴシック" panose="020B0400000000000000" pitchFamily="50" charset="-128"/>
                        </a:rPr>
                        <a:t>（</a:t>
                      </a:r>
                      <a:r>
                        <a:rPr kumimoji="1" lang="en-US" altLang="ja-JP" sz="1550" dirty="0">
                          <a:latin typeface="BIZ UDPゴシック" panose="020B0400000000000000" pitchFamily="50" charset="-128"/>
                          <a:ea typeface="BIZ UDPゴシック" panose="020B0400000000000000" pitchFamily="50" charset="-128"/>
                        </a:rPr>
                        <a:t>2023</a:t>
                      </a:r>
                      <a:r>
                        <a:rPr kumimoji="1" lang="ja-JP" altLang="en-US" sz="1550" dirty="0">
                          <a:latin typeface="BIZ UDPゴシック" panose="020B0400000000000000" pitchFamily="50" charset="-128"/>
                          <a:ea typeface="BIZ UDPゴシック" panose="020B0400000000000000" pitchFamily="50" charset="-128"/>
                        </a:rPr>
                        <a:t>．</a:t>
                      </a:r>
                      <a:r>
                        <a:rPr kumimoji="1" lang="en-US" altLang="ja-JP" sz="1550" dirty="0">
                          <a:latin typeface="BIZ UDPゴシック" panose="020B0400000000000000" pitchFamily="50" charset="-128"/>
                          <a:ea typeface="BIZ UDPゴシック" panose="020B0400000000000000" pitchFamily="50" charset="-128"/>
                        </a:rPr>
                        <a:t>3.31</a:t>
                      </a:r>
                      <a:r>
                        <a:rPr kumimoji="1" lang="ja-JP" altLang="en-US" sz="1550" dirty="0">
                          <a:latin typeface="BIZ UDPゴシック" panose="020B0400000000000000" pitchFamily="50" charset="-128"/>
                          <a:ea typeface="BIZ UDPゴシック" panose="020B0400000000000000" pitchFamily="50" charset="-128"/>
                        </a:rPr>
                        <a:t>）</a:t>
                      </a:r>
                    </a:p>
                  </a:txBody>
                  <a:tcPr/>
                </a:tc>
                <a:tc>
                  <a:txBody>
                    <a:bodyPr/>
                    <a:lstStyle/>
                    <a:p>
                      <a:r>
                        <a:rPr kumimoji="1" lang="en-US" altLang="ja-JP" sz="1550" dirty="0">
                          <a:latin typeface="BIZ UDPゴシック" panose="020B0400000000000000" pitchFamily="50" charset="-128"/>
                          <a:ea typeface="BIZ UDPゴシック" panose="020B0400000000000000" pitchFamily="50" charset="-128"/>
                        </a:rPr>
                        <a:t>16.81</a:t>
                      </a:r>
                      <a:r>
                        <a:rPr kumimoji="1" lang="ja-JP" altLang="en-US" sz="1550"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4237779553"/>
                  </a:ext>
                </a:extLst>
              </a:tr>
              <a:tr h="580264">
                <a:tc>
                  <a:txBody>
                    <a:bodyPr/>
                    <a:lstStyle/>
                    <a:p>
                      <a:r>
                        <a:rPr kumimoji="1" lang="ja-JP" altLang="en-US" sz="1550" dirty="0">
                          <a:latin typeface="BIZ UDPゴシック" panose="020B0400000000000000" pitchFamily="50" charset="-128"/>
                          <a:ea typeface="BIZ UDPゴシック" panose="020B0400000000000000" pitchFamily="50" charset="-128"/>
                        </a:rPr>
                        <a:t>人口</a:t>
                      </a:r>
                      <a:endParaRPr kumimoji="1" lang="en-US" altLang="ja-JP" sz="1550" dirty="0">
                        <a:latin typeface="BIZ UDPゴシック" panose="020B0400000000000000" pitchFamily="50" charset="-128"/>
                        <a:ea typeface="BIZ UDPゴシック" panose="020B0400000000000000" pitchFamily="50" charset="-128"/>
                      </a:endParaRPr>
                    </a:p>
                    <a:p>
                      <a:r>
                        <a:rPr kumimoji="1" lang="ja-JP" altLang="en-US" sz="1550" dirty="0">
                          <a:latin typeface="BIZ UDPゴシック" panose="020B0400000000000000" pitchFamily="50" charset="-128"/>
                          <a:ea typeface="BIZ UDPゴシック" panose="020B0400000000000000" pitchFamily="50" charset="-128"/>
                        </a:rPr>
                        <a:t>（</a:t>
                      </a:r>
                      <a:r>
                        <a:rPr kumimoji="1" lang="en-US" altLang="ja-JP" sz="1550" dirty="0">
                          <a:latin typeface="BIZ UDPゴシック" panose="020B0400000000000000" pitchFamily="50" charset="-128"/>
                          <a:ea typeface="BIZ UDPゴシック" panose="020B0400000000000000" pitchFamily="50" charset="-128"/>
                        </a:rPr>
                        <a:t>2020</a:t>
                      </a:r>
                      <a:r>
                        <a:rPr kumimoji="1" lang="ja-JP" altLang="en-US" sz="1550">
                          <a:latin typeface="BIZ UDPゴシック" panose="020B0400000000000000" pitchFamily="50" charset="-128"/>
                          <a:ea typeface="BIZ UDPゴシック" panose="020B0400000000000000" pitchFamily="50" charset="-128"/>
                        </a:rPr>
                        <a:t>国勢調査）</a:t>
                      </a:r>
                      <a:endParaRPr kumimoji="1" lang="ja-JP" altLang="en-US" sz="155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550" dirty="0">
                          <a:latin typeface="BIZ UDPゴシック" panose="020B0400000000000000" pitchFamily="50" charset="-128"/>
                          <a:ea typeface="BIZ UDPゴシック" panose="020B0400000000000000" pitchFamily="50" charset="-128"/>
                        </a:rPr>
                        <a:t>30,927</a:t>
                      </a:r>
                      <a:r>
                        <a:rPr kumimoji="1" lang="ja-JP" altLang="en-US" sz="1550" dirty="0">
                          <a:latin typeface="BIZ UDPゴシック" panose="020B0400000000000000" pitchFamily="50" charset="-128"/>
                          <a:ea typeface="BIZ UDPゴシック" panose="020B0400000000000000" pitchFamily="50" charset="-128"/>
                        </a:rPr>
                        <a:t>人</a:t>
                      </a:r>
                    </a:p>
                  </a:txBody>
                  <a:tcPr/>
                </a:tc>
                <a:extLst>
                  <a:ext uri="{0D108BD9-81ED-4DB2-BD59-A6C34878D82A}">
                    <a16:rowId xmlns:a16="http://schemas.microsoft.com/office/drawing/2014/main" val="3153290061"/>
                  </a:ext>
                </a:extLst>
              </a:tr>
              <a:tr h="1068908">
                <a:tc>
                  <a:txBody>
                    <a:bodyPr/>
                    <a:lstStyle/>
                    <a:p>
                      <a:r>
                        <a:rPr kumimoji="1" lang="ja-JP" altLang="en-US" sz="1550" dirty="0">
                          <a:latin typeface="BIZ UDPゴシック" panose="020B0400000000000000" pitchFamily="50" charset="-128"/>
                          <a:ea typeface="BIZ UDPゴシック" panose="020B0400000000000000" pitchFamily="50" charset="-128"/>
                        </a:rPr>
                        <a:t>人口の推移</a:t>
                      </a:r>
                      <a:endParaRPr kumimoji="1" lang="en-US" altLang="ja-JP" sz="1550" dirty="0">
                        <a:latin typeface="BIZ UDPゴシック" panose="020B0400000000000000" pitchFamily="50" charset="-128"/>
                        <a:ea typeface="BIZ UDPゴシック" panose="020B0400000000000000" pitchFamily="50" charset="-128"/>
                      </a:endParaRPr>
                    </a:p>
                    <a:p>
                      <a:r>
                        <a:rPr kumimoji="1" lang="ja-JP" altLang="en-US" sz="1550" dirty="0">
                          <a:latin typeface="BIZ UDPゴシック" panose="020B0400000000000000" pitchFamily="50" charset="-128"/>
                          <a:ea typeface="BIZ UDPゴシック" panose="020B0400000000000000" pitchFamily="50" charset="-128"/>
                        </a:rPr>
                        <a:t>（国勢調査・島本町「第五次総合計画の策定に係る人口推計について」（</a:t>
                      </a:r>
                      <a:r>
                        <a:rPr kumimoji="1" lang="en-US" altLang="ja-JP" sz="1550" dirty="0">
                          <a:latin typeface="BIZ UDPゴシック" panose="020B0400000000000000" pitchFamily="50" charset="-128"/>
                          <a:ea typeface="BIZ UDPゴシック" panose="020B0400000000000000" pitchFamily="50" charset="-128"/>
                        </a:rPr>
                        <a:t>R1.6</a:t>
                      </a:r>
                      <a:r>
                        <a:rPr kumimoji="1" lang="ja-JP" altLang="en-US" sz="1550" dirty="0">
                          <a:latin typeface="BIZ UDPゴシック" panose="020B0400000000000000" pitchFamily="50" charset="-128"/>
                          <a:ea typeface="BIZ UDPゴシック" panose="020B0400000000000000" pitchFamily="50" charset="-128"/>
                        </a:rPr>
                        <a:t>）の推計</a:t>
                      </a:r>
                      <a:r>
                        <a:rPr kumimoji="1" lang="en-US" altLang="ja-JP" sz="1550" dirty="0">
                          <a:latin typeface="BIZ UDPゴシック" panose="020B0400000000000000" pitchFamily="50" charset="-128"/>
                          <a:ea typeface="BIZ UDPゴシック" panose="020B0400000000000000" pitchFamily="50" charset="-128"/>
                        </a:rPr>
                        <a:t>2</a:t>
                      </a:r>
                      <a:r>
                        <a:rPr kumimoji="1" lang="ja-JP" altLang="en-US" sz="1550" dirty="0">
                          <a:latin typeface="BIZ UDPゴシック" panose="020B0400000000000000" pitchFamily="50" charset="-128"/>
                          <a:ea typeface="BIZ UDPゴシック" panose="020B0400000000000000" pitchFamily="50" charset="-128"/>
                        </a:rPr>
                        <a:t>）</a:t>
                      </a:r>
                    </a:p>
                  </a:txBody>
                  <a:tcPr/>
                </a:tc>
                <a:tc>
                  <a:txBody>
                    <a:bodyPr/>
                    <a:lstStyle/>
                    <a:p>
                      <a:r>
                        <a:rPr kumimoji="1" lang="en-US" altLang="ja-JP" sz="1550" dirty="0">
                          <a:latin typeface="BIZ UDPゴシック" panose="020B0400000000000000" pitchFamily="50" charset="-128"/>
                          <a:ea typeface="BIZ UDPゴシック" panose="020B0400000000000000" pitchFamily="50" charset="-128"/>
                        </a:rPr>
                        <a:t>2015</a:t>
                      </a:r>
                      <a:r>
                        <a:rPr kumimoji="1" lang="ja-JP" altLang="en-US" sz="1550" dirty="0">
                          <a:latin typeface="BIZ UDPゴシック" panose="020B0400000000000000" pitchFamily="50" charset="-128"/>
                          <a:ea typeface="BIZ UDPゴシック" panose="020B0400000000000000" pitchFamily="50" charset="-128"/>
                        </a:rPr>
                        <a:t>年　</a:t>
                      </a:r>
                      <a:r>
                        <a:rPr kumimoji="1" lang="en-US" altLang="ja-JP" sz="1550" dirty="0">
                          <a:latin typeface="BIZ UDPゴシック" panose="020B0400000000000000" pitchFamily="50" charset="-128"/>
                          <a:ea typeface="BIZ UDPゴシック" panose="020B0400000000000000" pitchFamily="50" charset="-128"/>
                        </a:rPr>
                        <a:t>29,983</a:t>
                      </a:r>
                      <a:r>
                        <a:rPr kumimoji="1" lang="ja-JP" altLang="en-US" sz="1550" dirty="0">
                          <a:latin typeface="BIZ UDPゴシック" panose="020B0400000000000000" pitchFamily="50" charset="-128"/>
                          <a:ea typeface="BIZ UDPゴシック" panose="020B0400000000000000" pitchFamily="50" charset="-128"/>
                        </a:rPr>
                        <a:t>人</a:t>
                      </a:r>
                      <a:endParaRPr kumimoji="1" lang="en-US" altLang="ja-JP" sz="1550" dirty="0">
                        <a:latin typeface="BIZ UDPゴシック" panose="020B0400000000000000" pitchFamily="50" charset="-128"/>
                        <a:ea typeface="BIZ UDPゴシック" panose="020B0400000000000000" pitchFamily="50" charset="-128"/>
                      </a:endParaRPr>
                    </a:p>
                    <a:p>
                      <a:r>
                        <a:rPr kumimoji="1" lang="en-US" altLang="ja-JP" sz="1550" dirty="0">
                          <a:latin typeface="BIZ UDPゴシック" panose="020B0400000000000000" pitchFamily="50" charset="-128"/>
                          <a:ea typeface="BIZ UDPゴシック" panose="020B0400000000000000" pitchFamily="50" charset="-128"/>
                        </a:rPr>
                        <a:t>2040</a:t>
                      </a:r>
                      <a:r>
                        <a:rPr kumimoji="1" lang="ja-JP" altLang="en-US" sz="1550" dirty="0">
                          <a:latin typeface="BIZ UDPゴシック" panose="020B0400000000000000" pitchFamily="50" charset="-128"/>
                          <a:ea typeface="BIZ UDPゴシック" panose="020B0400000000000000" pitchFamily="50" charset="-128"/>
                        </a:rPr>
                        <a:t>年　</a:t>
                      </a:r>
                      <a:r>
                        <a:rPr kumimoji="1" lang="en-US" altLang="ja-JP" sz="1550" dirty="0">
                          <a:latin typeface="BIZ UDPゴシック" panose="020B0400000000000000" pitchFamily="50" charset="-128"/>
                          <a:ea typeface="BIZ UDPゴシック" panose="020B0400000000000000" pitchFamily="50" charset="-128"/>
                        </a:rPr>
                        <a:t>30,198</a:t>
                      </a:r>
                      <a:r>
                        <a:rPr kumimoji="1" lang="ja-JP" altLang="en-US" sz="1550" dirty="0">
                          <a:latin typeface="BIZ UDPゴシック" panose="020B0400000000000000" pitchFamily="50" charset="-128"/>
                          <a:ea typeface="BIZ UDPゴシック" panose="020B0400000000000000" pitchFamily="50" charset="-128"/>
                        </a:rPr>
                        <a:t>人</a:t>
                      </a:r>
                    </a:p>
                  </a:txBody>
                  <a:tcPr/>
                </a:tc>
                <a:extLst>
                  <a:ext uri="{0D108BD9-81ED-4DB2-BD59-A6C34878D82A}">
                    <a16:rowId xmlns:a16="http://schemas.microsoft.com/office/drawing/2014/main" val="1960669901"/>
                  </a:ext>
                </a:extLst>
              </a:tr>
              <a:tr h="580264">
                <a:tc>
                  <a:txBody>
                    <a:bodyPr/>
                    <a:lstStyle/>
                    <a:p>
                      <a:r>
                        <a:rPr kumimoji="1" lang="ja-JP" altLang="en-US" sz="1550" dirty="0">
                          <a:latin typeface="BIZ UDPゴシック" panose="020B0400000000000000" pitchFamily="50" charset="-128"/>
                          <a:ea typeface="BIZ UDPゴシック" panose="020B0400000000000000" pitchFamily="50" charset="-128"/>
                        </a:rPr>
                        <a:t>産業構造</a:t>
                      </a:r>
                      <a:endParaRPr kumimoji="1" lang="en-US" altLang="ja-JP" sz="1550" dirty="0">
                        <a:latin typeface="BIZ UDPゴシック" panose="020B0400000000000000" pitchFamily="50" charset="-128"/>
                        <a:ea typeface="BIZ UDPゴシック" panose="020B0400000000000000" pitchFamily="50" charset="-128"/>
                      </a:endParaRPr>
                    </a:p>
                    <a:p>
                      <a:r>
                        <a:rPr kumimoji="1" lang="ja-JP" altLang="en-US" sz="1550" dirty="0">
                          <a:latin typeface="BIZ UDPゴシック" panose="020B0400000000000000" pitchFamily="50" charset="-128"/>
                          <a:ea typeface="BIZ UDPゴシック" panose="020B0400000000000000" pitchFamily="50" charset="-128"/>
                        </a:rPr>
                        <a:t>（</a:t>
                      </a:r>
                      <a:r>
                        <a:rPr kumimoji="1" lang="en-US" altLang="ja-JP" sz="1550" dirty="0">
                          <a:latin typeface="BIZ UDPゴシック" panose="020B0400000000000000" pitchFamily="50" charset="-128"/>
                          <a:ea typeface="BIZ UDPゴシック" panose="020B0400000000000000" pitchFamily="50" charset="-128"/>
                        </a:rPr>
                        <a:t>2020</a:t>
                      </a:r>
                      <a:r>
                        <a:rPr kumimoji="1" lang="ja-JP" altLang="en-US" sz="1550" dirty="0">
                          <a:latin typeface="BIZ UDPゴシック" panose="020B0400000000000000" pitchFamily="50" charset="-128"/>
                          <a:ea typeface="BIZ UDPゴシック" panose="020B0400000000000000" pitchFamily="50" charset="-128"/>
                        </a:rPr>
                        <a:t>国勢調査）</a:t>
                      </a:r>
                    </a:p>
                  </a:txBody>
                  <a:tcPr/>
                </a:tc>
                <a:tc>
                  <a:txBody>
                    <a:bodyPr/>
                    <a:lstStyle/>
                    <a:p>
                      <a:r>
                        <a:rPr kumimoji="1" lang="ja-JP" altLang="en-US" sz="1550" dirty="0">
                          <a:latin typeface="BIZ UDPゴシック" panose="020B0400000000000000" pitchFamily="50" charset="-128"/>
                          <a:ea typeface="BIZ UDPゴシック" panose="020B0400000000000000" pitchFamily="50" charset="-128"/>
                        </a:rPr>
                        <a:t>第一次　　第二次　　第三次</a:t>
                      </a:r>
                      <a:endParaRPr kumimoji="1" lang="en-US" altLang="ja-JP" sz="1550" dirty="0">
                        <a:latin typeface="BIZ UDPゴシック" panose="020B0400000000000000" pitchFamily="50" charset="-128"/>
                        <a:ea typeface="BIZ UDPゴシック" panose="020B0400000000000000" pitchFamily="50" charset="-128"/>
                      </a:endParaRPr>
                    </a:p>
                    <a:p>
                      <a:r>
                        <a:rPr kumimoji="1" lang="en-US" altLang="ja-JP" sz="1550" dirty="0">
                          <a:latin typeface="BIZ UDPゴシック" panose="020B0400000000000000" pitchFamily="50" charset="-128"/>
                          <a:ea typeface="BIZ UDPゴシック" panose="020B0400000000000000" pitchFamily="50" charset="-128"/>
                        </a:rPr>
                        <a:t>0.5%</a:t>
                      </a:r>
                      <a:r>
                        <a:rPr kumimoji="1" lang="ja-JP" altLang="en-US" sz="1550" dirty="0">
                          <a:latin typeface="BIZ UDPゴシック" panose="020B0400000000000000" pitchFamily="50" charset="-128"/>
                          <a:ea typeface="BIZ UDPゴシック" panose="020B0400000000000000" pitchFamily="50" charset="-128"/>
                        </a:rPr>
                        <a:t>　　</a:t>
                      </a:r>
                      <a:r>
                        <a:rPr kumimoji="1" lang="en-US" altLang="ja-JP" sz="1550" dirty="0">
                          <a:latin typeface="BIZ UDPゴシック" panose="020B0400000000000000" pitchFamily="50" charset="-128"/>
                          <a:ea typeface="BIZ UDPゴシック" panose="020B0400000000000000" pitchFamily="50" charset="-128"/>
                        </a:rPr>
                        <a:t>21.5%</a:t>
                      </a:r>
                      <a:r>
                        <a:rPr kumimoji="1" lang="ja-JP" altLang="en-US" sz="1550" dirty="0">
                          <a:latin typeface="BIZ UDPゴシック" panose="020B0400000000000000" pitchFamily="50" charset="-128"/>
                          <a:ea typeface="BIZ UDPゴシック" panose="020B0400000000000000" pitchFamily="50" charset="-128"/>
                        </a:rPr>
                        <a:t>　　</a:t>
                      </a:r>
                      <a:r>
                        <a:rPr kumimoji="1" lang="en-US" altLang="ja-JP" sz="1550" dirty="0">
                          <a:latin typeface="BIZ UDPゴシック" panose="020B0400000000000000" pitchFamily="50" charset="-128"/>
                          <a:ea typeface="BIZ UDPゴシック" panose="020B0400000000000000" pitchFamily="50" charset="-128"/>
                        </a:rPr>
                        <a:t>77.9%</a:t>
                      </a:r>
                      <a:r>
                        <a:rPr kumimoji="1" lang="ja-JP" altLang="en-US" sz="1550" dirty="0">
                          <a:latin typeface="BIZ UDPゴシック" panose="020B0400000000000000" pitchFamily="50" charset="-128"/>
                          <a:ea typeface="BIZ UDPゴシック" panose="020B0400000000000000" pitchFamily="50" charset="-128"/>
                        </a:rPr>
                        <a:t>　</a:t>
                      </a:r>
                    </a:p>
                  </a:txBody>
                  <a:tcPr/>
                </a:tc>
                <a:extLst>
                  <a:ext uri="{0D108BD9-81ED-4DB2-BD59-A6C34878D82A}">
                    <a16:rowId xmlns:a16="http://schemas.microsoft.com/office/drawing/2014/main" val="3508031704"/>
                  </a:ext>
                </a:extLst>
              </a:tr>
              <a:tr h="824586">
                <a:tc>
                  <a:txBody>
                    <a:bodyPr/>
                    <a:lstStyle/>
                    <a:p>
                      <a:r>
                        <a:rPr kumimoji="1" lang="ja-JP" altLang="en-US" sz="1550" dirty="0">
                          <a:latin typeface="BIZ UDPゴシック" panose="020B0400000000000000" pitchFamily="50" charset="-128"/>
                          <a:ea typeface="BIZ UDPゴシック" panose="020B0400000000000000" pitchFamily="50" charset="-128"/>
                        </a:rPr>
                        <a:t>小・中学校</a:t>
                      </a:r>
                    </a:p>
                  </a:txBody>
                  <a:tcPr/>
                </a:tc>
                <a:tc>
                  <a:txBody>
                    <a:bodyPr/>
                    <a:lstStyle/>
                    <a:p>
                      <a:r>
                        <a:rPr kumimoji="1" lang="en-US" altLang="ja-JP" sz="1550" dirty="0">
                          <a:latin typeface="BIZ UDPゴシック" panose="020B0400000000000000" pitchFamily="50" charset="-128"/>
                          <a:ea typeface="BIZ UDPゴシック" panose="020B0400000000000000" pitchFamily="50" charset="-128"/>
                        </a:rPr>
                        <a:t>(</a:t>
                      </a:r>
                      <a:r>
                        <a:rPr kumimoji="1" lang="ja-JP" altLang="en-US" sz="1550" dirty="0">
                          <a:latin typeface="BIZ UDPゴシック" panose="020B0400000000000000" pitchFamily="50" charset="-128"/>
                          <a:ea typeface="BIZ UDPゴシック" panose="020B0400000000000000" pitchFamily="50" charset="-128"/>
                        </a:rPr>
                        <a:t>町立）</a:t>
                      </a:r>
                      <a:endParaRPr kumimoji="1" lang="en-US" altLang="ja-JP" sz="1550" dirty="0">
                        <a:latin typeface="BIZ UDPゴシック" panose="020B0400000000000000" pitchFamily="50" charset="-128"/>
                        <a:ea typeface="BIZ UDPゴシック" panose="020B0400000000000000" pitchFamily="50" charset="-128"/>
                      </a:endParaRPr>
                    </a:p>
                    <a:p>
                      <a:r>
                        <a:rPr kumimoji="1" lang="ja-JP" altLang="en-US" sz="1550" dirty="0">
                          <a:latin typeface="BIZ UDPゴシック" panose="020B0400000000000000" pitchFamily="50" charset="-128"/>
                          <a:ea typeface="BIZ UDPゴシック" panose="020B0400000000000000" pitchFamily="50" charset="-128"/>
                        </a:rPr>
                        <a:t>第一小学校、第二小学校、第三小学校、第四小学校、第一中学校、第二中学校</a:t>
                      </a:r>
                      <a:endParaRPr kumimoji="1" lang="en-US" altLang="ja-JP" sz="1550" dirty="0">
                        <a:latin typeface="BIZ UDPゴシック" panose="020B0400000000000000" pitchFamily="50" charset="-128"/>
                        <a:ea typeface="BIZ UDPゴシック" panose="020B0400000000000000" pitchFamily="50" charset="-128"/>
                      </a:endParaRPr>
                    </a:p>
                    <a:p>
                      <a:r>
                        <a:rPr kumimoji="1" lang="ja-JP" altLang="en-US" sz="1550" dirty="0">
                          <a:latin typeface="BIZ UDPゴシック" panose="020B0400000000000000" pitchFamily="50" charset="-128"/>
                          <a:ea typeface="BIZ UDPゴシック" panose="020B0400000000000000" pitchFamily="50" charset="-128"/>
                        </a:rPr>
                        <a:t>私立 大阪青凌中学校</a:t>
                      </a:r>
                    </a:p>
                  </a:txBody>
                  <a:tcPr/>
                </a:tc>
                <a:extLst>
                  <a:ext uri="{0D108BD9-81ED-4DB2-BD59-A6C34878D82A}">
                    <a16:rowId xmlns:a16="http://schemas.microsoft.com/office/drawing/2014/main" val="742753109"/>
                  </a:ext>
                </a:extLst>
              </a:tr>
              <a:tr h="580264">
                <a:tc>
                  <a:txBody>
                    <a:bodyPr/>
                    <a:lstStyle/>
                    <a:p>
                      <a:r>
                        <a:rPr kumimoji="1" lang="ja-JP" altLang="en-US" sz="1550" dirty="0">
                          <a:latin typeface="BIZ UDPゴシック" panose="020B0400000000000000" pitchFamily="50" charset="-128"/>
                          <a:ea typeface="BIZ UDPゴシック" panose="020B0400000000000000" pitchFamily="50" charset="-128"/>
                        </a:rPr>
                        <a:t>高校</a:t>
                      </a:r>
                    </a:p>
                  </a:txBody>
                  <a:tcPr/>
                </a:tc>
                <a:tc>
                  <a:txBody>
                    <a:bodyPr/>
                    <a:lstStyle/>
                    <a:p>
                      <a:r>
                        <a:rPr kumimoji="1" lang="ja-JP" altLang="en-US" sz="1550" dirty="0">
                          <a:latin typeface="BIZ UDPゴシック" panose="020B0400000000000000" pitchFamily="50" charset="-128"/>
                          <a:ea typeface="BIZ UDPゴシック" panose="020B0400000000000000" pitchFamily="50" charset="-128"/>
                        </a:rPr>
                        <a:t>大阪府立 島本高校</a:t>
                      </a:r>
                      <a:endParaRPr kumimoji="1" lang="en-US" altLang="ja-JP" sz="1550" dirty="0">
                        <a:latin typeface="BIZ UDPゴシック" panose="020B0400000000000000" pitchFamily="50" charset="-128"/>
                        <a:ea typeface="BIZ UDPゴシック" panose="020B0400000000000000" pitchFamily="50" charset="-128"/>
                      </a:endParaRPr>
                    </a:p>
                    <a:p>
                      <a:r>
                        <a:rPr kumimoji="1" lang="ja-JP" altLang="en-US" sz="1550" dirty="0">
                          <a:latin typeface="BIZ UDPゴシック" panose="020B0400000000000000" pitchFamily="50" charset="-128"/>
                          <a:ea typeface="BIZ UDPゴシック" panose="020B0400000000000000" pitchFamily="50" charset="-128"/>
                        </a:rPr>
                        <a:t>私立 大阪青凌高校</a:t>
                      </a:r>
                    </a:p>
                  </a:txBody>
                  <a:tcPr/>
                </a:tc>
                <a:extLst>
                  <a:ext uri="{0D108BD9-81ED-4DB2-BD59-A6C34878D82A}">
                    <a16:rowId xmlns:a16="http://schemas.microsoft.com/office/drawing/2014/main" val="2903012229"/>
                  </a:ext>
                </a:extLst>
              </a:tr>
              <a:tr h="358759">
                <a:tc>
                  <a:txBody>
                    <a:bodyPr/>
                    <a:lstStyle/>
                    <a:p>
                      <a:r>
                        <a:rPr kumimoji="1" lang="ja-JP" altLang="en-US" sz="1550" dirty="0">
                          <a:latin typeface="BIZ UDPゴシック" panose="020B0400000000000000" pitchFamily="50" charset="-128"/>
                          <a:ea typeface="BIZ UDPゴシック" panose="020B0400000000000000" pitchFamily="50" charset="-128"/>
                        </a:rPr>
                        <a:t>大学</a:t>
                      </a:r>
                    </a:p>
                  </a:txBody>
                  <a:tcPr/>
                </a:tc>
                <a:tc>
                  <a:txBody>
                    <a:bodyPr/>
                    <a:lstStyle/>
                    <a:p>
                      <a:r>
                        <a:rPr kumimoji="1" lang="en-US" altLang="ja-JP" sz="1550"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3630427296"/>
                  </a:ext>
                </a:extLst>
              </a:tr>
              <a:tr h="366979">
                <a:tc>
                  <a:txBody>
                    <a:bodyPr/>
                    <a:lstStyle/>
                    <a:p>
                      <a:r>
                        <a:rPr kumimoji="1" lang="ja-JP" altLang="en-US" sz="1550" dirty="0">
                          <a:latin typeface="BIZ UDPゴシック" panose="020B0400000000000000" pitchFamily="50" charset="-128"/>
                          <a:ea typeface="BIZ UDPゴシック" panose="020B0400000000000000" pitchFamily="50" charset="-128"/>
                        </a:rPr>
                        <a:t>鉄道駅</a:t>
                      </a:r>
                    </a:p>
                  </a:txBody>
                  <a:tcPr/>
                </a:tc>
                <a:tc>
                  <a:txBody>
                    <a:bodyPr/>
                    <a:lstStyle/>
                    <a:p>
                      <a:r>
                        <a:rPr kumimoji="1" lang="ja-JP" altLang="en-US" sz="1550" dirty="0">
                          <a:latin typeface="BIZ UDPゴシック" panose="020B0400000000000000" pitchFamily="50" charset="-128"/>
                          <a:ea typeface="BIZ UDPゴシック" panose="020B0400000000000000" pitchFamily="50" charset="-128"/>
                        </a:rPr>
                        <a:t>ＪＲ京都線 島本駅、阪急京都本線 水無瀬駅</a:t>
                      </a:r>
                    </a:p>
                  </a:txBody>
                  <a:tcPr/>
                </a:tc>
                <a:extLst>
                  <a:ext uri="{0D108BD9-81ED-4DB2-BD59-A6C34878D82A}">
                    <a16:rowId xmlns:a16="http://schemas.microsoft.com/office/drawing/2014/main" val="580106925"/>
                  </a:ext>
                </a:extLst>
              </a:tr>
              <a:tr h="891627">
                <a:tc>
                  <a:txBody>
                    <a:bodyPr/>
                    <a:lstStyle/>
                    <a:p>
                      <a:r>
                        <a:rPr kumimoji="1" lang="ja-JP" altLang="en-US" sz="1550" dirty="0">
                          <a:latin typeface="BIZ UDPゴシック" panose="020B0400000000000000" pitchFamily="50" charset="-128"/>
                          <a:ea typeface="BIZ UDPゴシック" panose="020B0400000000000000" pitchFamily="50" charset="-128"/>
                        </a:rPr>
                        <a:t>特徴</a:t>
                      </a:r>
                    </a:p>
                  </a:txBody>
                  <a:tcPr/>
                </a:tc>
                <a:tc>
                  <a:txBody>
                    <a:bodyPr/>
                    <a:lstStyle/>
                    <a:p>
                      <a:r>
                        <a:rPr kumimoji="1" lang="ja-JP" altLang="en-US" sz="1550" dirty="0">
                          <a:latin typeface="BIZ UDPゴシック" panose="020B0400000000000000" pitchFamily="50" charset="-128"/>
                          <a:ea typeface="BIZ UDPゴシック" panose="020B0400000000000000" pitchFamily="50" charset="-128"/>
                        </a:rPr>
                        <a:t>・北部を中心に、町全体の７割が山岳・丘陵地。</a:t>
                      </a:r>
                      <a:endParaRPr kumimoji="1" lang="en-US" altLang="ja-JP" sz="1550" dirty="0">
                        <a:latin typeface="BIZ UDPゴシック" panose="020B0400000000000000" pitchFamily="50" charset="-128"/>
                        <a:ea typeface="BIZ UDPゴシック" panose="020B0400000000000000" pitchFamily="50" charset="-128"/>
                      </a:endParaRPr>
                    </a:p>
                    <a:p>
                      <a:r>
                        <a:rPr kumimoji="1" lang="ja-JP" altLang="en-US" sz="1550" dirty="0">
                          <a:latin typeface="BIZ UDPゴシック" panose="020B0400000000000000" pitchFamily="50" charset="-128"/>
                          <a:ea typeface="BIZ UDPゴシック" panose="020B0400000000000000" pitchFamily="50" charset="-128"/>
                        </a:rPr>
                        <a:t>・鉄道網をはじめとした交通インフラが充実しており、サントリー山崎蒸溜所や大阪府内で唯一全国名水百選に選ばれた離宮の水など、観光資源が豊富な地域。</a:t>
                      </a:r>
                    </a:p>
                  </a:txBody>
                  <a:tcPr/>
                </a:tc>
                <a:extLst>
                  <a:ext uri="{0D108BD9-81ED-4DB2-BD59-A6C34878D82A}">
                    <a16:rowId xmlns:a16="http://schemas.microsoft.com/office/drawing/2014/main" val="300025089"/>
                  </a:ext>
                </a:extLst>
              </a:tr>
            </a:tbl>
          </a:graphicData>
        </a:graphic>
      </p:graphicFrame>
      <p:sp>
        <p:nvSpPr>
          <p:cNvPr id="6" name="タイトル 1">
            <a:extLst>
              <a:ext uri="{FF2B5EF4-FFF2-40B4-BE49-F238E27FC236}">
                <a16:creationId xmlns:a16="http://schemas.microsoft.com/office/drawing/2014/main" id="{708679FF-5B8E-4026-9E96-FFCE0688EAB8}"/>
              </a:ext>
            </a:extLst>
          </p:cNvPr>
          <p:cNvSpPr>
            <a:spLocks noGrp="1"/>
          </p:cNvSpPr>
          <p:nvPr>
            <p:ph type="title"/>
          </p:nvPr>
        </p:nvSpPr>
        <p:spPr>
          <a:xfrm>
            <a:off x="-1" y="1"/>
            <a:ext cx="12192000" cy="558098"/>
          </a:xfrm>
          <a:solidFill>
            <a:schemeClr val="accent2"/>
          </a:solidFill>
        </p:spPr>
        <p:txBody>
          <a:bodyPr>
            <a:normAutofit fontScale="90000"/>
          </a:bodyPr>
          <a:lstStyle/>
          <a:p>
            <a:pPr>
              <a:lnSpc>
                <a:spcPct val="100000"/>
              </a:lnSpc>
              <a:spcBef>
                <a:spcPts val="0"/>
              </a:spcBef>
              <a:defRPr/>
            </a:pPr>
            <a:r>
              <a:rPr lang="ja-JP" altLang="en-US" sz="36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島本町の特性</a:t>
            </a:r>
            <a:endParaRPr lang="ja-JP" altLang="en-US" sz="3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85913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853928" cy="1325563"/>
          </a:xfrm>
        </p:spPr>
        <p:txBody>
          <a:bodyPr>
            <a:normAutofit/>
          </a:bodyPr>
          <a:lstStyle/>
          <a:p>
            <a:pPr algn="ctr"/>
            <a:r>
              <a:rPr kumimoji="1" lang="ja-JP" altLang="en-US" sz="3600" dirty="0">
                <a:latin typeface="BIZ UDPゴシック" panose="020B0400000000000000" pitchFamily="50" charset="-128"/>
                <a:ea typeface="BIZ UDPゴシック" panose="020B0400000000000000" pitchFamily="50" charset="-128"/>
              </a:rPr>
              <a:t>代表的な整備手法の検討</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8" name="スライド番号プレースホルダー 7">
            <a:extLst>
              <a:ext uri="{FF2B5EF4-FFF2-40B4-BE49-F238E27FC236}">
                <a16:creationId xmlns:a16="http://schemas.microsoft.com/office/drawing/2014/main" id="{8954FAAB-29B7-4A00-A5AE-1BD271BB4710}"/>
              </a:ext>
            </a:extLst>
          </p:cNvPr>
          <p:cNvSpPr>
            <a:spLocks noGrp="1"/>
          </p:cNvSpPr>
          <p:nvPr>
            <p:ph type="sldNum" sz="quarter" idx="12"/>
          </p:nvPr>
        </p:nvSpPr>
        <p:spPr>
          <a:xfrm>
            <a:off x="11047228" y="6312799"/>
            <a:ext cx="475736" cy="417610"/>
          </a:xfrm>
        </p:spPr>
        <p:txBody>
          <a:bodyPr/>
          <a:lstStyle/>
          <a:p>
            <a:fld id="{D0F38154-BD12-4D95-AB32-AF2ED034A024}" type="slidenum">
              <a:rPr kumimoji="1" lang="ja-JP" altLang="en-US" smtClean="0"/>
              <a:t>40</a:t>
            </a:fld>
            <a:endParaRPr kumimoji="1" lang="ja-JP" altLang="en-US" dirty="0"/>
          </a:p>
        </p:txBody>
      </p:sp>
      <p:sp>
        <p:nvSpPr>
          <p:cNvPr id="4" name="コンテンツ プレースホルダー 3">
            <a:extLst>
              <a:ext uri="{FF2B5EF4-FFF2-40B4-BE49-F238E27FC236}">
                <a16:creationId xmlns:a16="http://schemas.microsoft.com/office/drawing/2014/main" id="{9B3D4FAD-778C-430A-869C-E265EA883A18}"/>
              </a:ext>
            </a:extLst>
          </p:cNvPr>
          <p:cNvSpPr>
            <a:spLocks noGrp="1"/>
          </p:cNvSpPr>
          <p:nvPr>
            <p:ph idx="1"/>
          </p:nvPr>
        </p:nvSpPr>
        <p:spPr/>
        <p:txBody>
          <a:bodyPr/>
          <a:lstStyle/>
          <a:p>
            <a:endParaRPr lang="ja-JP" altLang="en-US"/>
          </a:p>
        </p:txBody>
      </p:sp>
      <p:graphicFrame>
        <p:nvGraphicFramePr>
          <p:cNvPr id="9" name="コンテンツ プレースホルダー 9">
            <a:extLst>
              <a:ext uri="{FF2B5EF4-FFF2-40B4-BE49-F238E27FC236}">
                <a16:creationId xmlns:a16="http://schemas.microsoft.com/office/drawing/2014/main" id="{097B8E20-AFDD-4F46-A9B3-8598DA55F438}"/>
              </a:ext>
            </a:extLst>
          </p:cNvPr>
          <p:cNvGraphicFramePr>
            <a:graphicFrameLocks noChangeAspect="1"/>
          </p:cNvGraphicFramePr>
          <p:nvPr>
            <p:extLst>
              <p:ext uri="{D42A27DB-BD31-4B8C-83A1-F6EECF244321}">
                <p14:modId xmlns:p14="http://schemas.microsoft.com/office/powerpoint/2010/main" val="1971374346"/>
              </p:ext>
            </p:extLst>
          </p:nvPr>
        </p:nvGraphicFramePr>
        <p:xfrm>
          <a:off x="623888" y="1831975"/>
          <a:ext cx="10941050" cy="4537075"/>
        </p:xfrm>
        <a:graphic>
          <a:graphicData uri="http://schemas.openxmlformats.org/presentationml/2006/ole">
            <mc:AlternateContent xmlns:mc="http://schemas.openxmlformats.org/markup-compatibility/2006">
              <mc:Choice xmlns:v="urn:schemas-microsoft-com:vml" Requires="v">
                <p:oleObj spid="_x0000_s6385" name="Worksheet" r:id="rId3" imgW="14348394" imgH="4221551" progId="Excel.Sheet.12">
                  <p:embed/>
                </p:oleObj>
              </mc:Choice>
              <mc:Fallback>
                <p:oleObj name="Worksheet" r:id="rId3" imgW="14348394" imgH="4221551" progId="Excel.Sheet.12">
                  <p:embed/>
                  <p:pic>
                    <p:nvPicPr>
                      <p:cNvPr id="10" name="コンテンツ プレースホルダー 9">
                        <a:extLst>
                          <a:ext uri="{FF2B5EF4-FFF2-40B4-BE49-F238E27FC236}">
                            <a16:creationId xmlns:a16="http://schemas.microsoft.com/office/drawing/2014/main" id="{242539CE-DBEE-4934-8E9F-5BDE1FC9E862}"/>
                          </a:ext>
                        </a:extLst>
                      </p:cNvPr>
                      <p:cNvPicPr/>
                      <p:nvPr/>
                    </p:nvPicPr>
                    <p:blipFill>
                      <a:blip r:embed="rId4"/>
                      <a:stretch>
                        <a:fillRect/>
                      </a:stretch>
                    </p:blipFill>
                    <p:spPr>
                      <a:xfrm>
                        <a:off x="623888" y="1831975"/>
                        <a:ext cx="10941050" cy="4537075"/>
                      </a:xfrm>
                      <a:prstGeom prst="rect">
                        <a:avLst/>
                      </a:prstGeom>
                      <a:ln>
                        <a:solidFill>
                          <a:schemeClr val="tx1"/>
                        </a:solidFill>
                      </a:ln>
                    </p:spPr>
                  </p:pic>
                </p:oleObj>
              </mc:Fallback>
            </mc:AlternateContent>
          </a:graphicData>
        </a:graphic>
      </p:graphicFrame>
      <p:sp>
        <p:nvSpPr>
          <p:cNvPr id="10" name="四角形: 角を丸くする 9">
            <a:extLst>
              <a:ext uri="{FF2B5EF4-FFF2-40B4-BE49-F238E27FC236}">
                <a16:creationId xmlns:a16="http://schemas.microsoft.com/office/drawing/2014/main" id="{0BF5E247-4E18-484E-A07C-8D26751F9AA0}"/>
              </a:ext>
            </a:extLst>
          </p:cNvPr>
          <p:cNvSpPr/>
          <p:nvPr/>
        </p:nvSpPr>
        <p:spPr>
          <a:xfrm>
            <a:off x="516569" y="6491228"/>
            <a:ext cx="7147764" cy="2558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t>
            </a:r>
            <a:r>
              <a:rPr kumimoji="1" lang="ja-JP" altLang="en-US" sz="1200" dirty="0">
                <a:solidFill>
                  <a:schemeClr val="tx1"/>
                </a:solidFill>
              </a:rPr>
              <a:t>：</a:t>
            </a:r>
            <a:r>
              <a:rPr lang="en-US" altLang="ja-JP" sz="1200" dirty="0">
                <a:solidFill>
                  <a:schemeClr val="tx1"/>
                </a:solidFill>
              </a:rPr>
              <a:t>LCC</a:t>
            </a:r>
            <a:r>
              <a:rPr lang="ja-JP" altLang="en-US" sz="1200" dirty="0">
                <a:solidFill>
                  <a:schemeClr val="tx1"/>
                </a:solidFill>
              </a:rPr>
              <a:t>（ライフサイクルコスト）：建築物の企画・設計から解体までの間に発生する費用の合計</a:t>
            </a:r>
            <a:endParaRPr kumimoji="1" lang="ja-JP" altLang="en-US" sz="1200" dirty="0">
              <a:solidFill>
                <a:schemeClr val="tx1"/>
              </a:solidFill>
            </a:endParaRPr>
          </a:p>
        </p:txBody>
      </p:sp>
    </p:spTree>
    <p:extLst>
      <p:ext uri="{BB962C8B-B14F-4D97-AF65-F5344CB8AC3E}">
        <p14:creationId xmlns:p14="http://schemas.microsoft.com/office/powerpoint/2010/main" val="189876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853928" cy="1325563"/>
          </a:xfrm>
        </p:spPr>
        <p:txBody>
          <a:bodyPr>
            <a:normAutofit/>
          </a:bodyPr>
          <a:lstStyle/>
          <a:p>
            <a:pPr algn="ctr"/>
            <a:r>
              <a:rPr kumimoji="1" lang="ja-JP" altLang="en-US" sz="3600" dirty="0">
                <a:latin typeface="BIZ UDPゴシック" panose="020B0400000000000000" pitchFamily="50" charset="-128"/>
                <a:ea typeface="BIZ UDPゴシック" panose="020B0400000000000000" pitchFamily="50" charset="-128"/>
              </a:rPr>
              <a:t>整備手法について（</a:t>
            </a:r>
            <a:r>
              <a:rPr kumimoji="1" lang="en-US" altLang="ja-JP" sz="3600" dirty="0">
                <a:latin typeface="BIZ UDPゴシック" panose="020B0400000000000000" pitchFamily="50" charset="-128"/>
                <a:ea typeface="BIZ UDPゴシック" panose="020B0400000000000000" pitchFamily="50" charset="-128"/>
              </a:rPr>
              <a:t>PPP/PFI</a:t>
            </a:r>
            <a:r>
              <a:rPr kumimoji="1" lang="ja-JP" altLang="en-US" sz="3600" dirty="0">
                <a:latin typeface="BIZ UDPゴシック" panose="020B0400000000000000" pitchFamily="50" charset="-128"/>
                <a:ea typeface="BIZ UDPゴシック" panose="020B0400000000000000" pitchFamily="50" charset="-128"/>
              </a:rPr>
              <a:t>）</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2C5AA3A2-9000-A385-423B-48586BB6AF61}"/>
              </a:ext>
            </a:extLst>
          </p:cNvPr>
          <p:cNvSpPr>
            <a:spLocks noGrp="1"/>
          </p:cNvSpPr>
          <p:nvPr>
            <p:ph idx="1"/>
          </p:nvPr>
        </p:nvSpPr>
        <p:spPr>
          <a:xfrm>
            <a:off x="836676" y="2240915"/>
            <a:ext cx="10686288" cy="4251960"/>
          </a:xfrm>
        </p:spPr>
        <p:txBody>
          <a:bodyPr>
            <a:normAutofit/>
          </a:bodyPr>
          <a:lstStyle/>
          <a:p>
            <a:pPr marL="0" indent="0">
              <a:buNone/>
            </a:pPr>
            <a:r>
              <a:rPr lang="ja-JP" altLang="en-US" sz="2200" b="1" dirty="0">
                <a:latin typeface="BIZ UDPゴシック" panose="020B0400000000000000" pitchFamily="50" charset="-128"/>
                <a:ea typeface="BIZ UDPゴシック" panose="020B0400000000000000" pitchFamily="50" charset="-128"/>
              </a:rPr>
              <a:t>◆</a:t>
            </a:r>
            <a:r>
              <a:rPr lang="en-US" altLang="ja-JP" sz="2200" b="1" dirty="0">
                <a:latin typeface="BIZ UDPゴシック" panose="020B0400000000000000" pitchFamily="50" charset="-128"/>
                <a:ea typeface="BIZ UDPゴシック" panose="020B0400000000000000" pitchFamily="50" charset="-128"/>
              </a:rPr>
              <a:t>PFI</a:t>
            </a:r>
            <a:r>
              <a:rPr lang="ja-JP" altLang="en-US" sz="2200" b="1" dirty="0">
                <a:latin typeface="BIZ UDPゴシック" panose="020B0400000000000000" pitchFamily="50" charset="-128"/>
                <a:ea typeface="BIZ UDPゴシック" panose="020B0400000000000000" pitchFamily="50" charset="-128"/>
              </a:rPr>
              <a:t>事業導入の効果</a:t>
            </a:r>
            <a:endParaRPr lang="en-US" altLang="ja-JP" sz="2200" b="1" dirty="0">
              <a:latin typeface="BIZ UDPゴシック" panose="020B0400000000000000" pitchFamily="50" charset="-128"/>
              <a:ea typeface="BIZ UDPゴシック" panose="020B0400000000000000" pitchFamily="50" charset="-128"/>
            </a:endParaRPr>
          </a:p>
          <a:p>
            <a:pPr marL="0" indent="0">
              <a:buNone/>
            </a:pPr>
            <a:r>
              <a:rPr lang="ja-JP" altLang="en-US" sz="2200" dirty="0">
                <a:latin typeface="BIZ UDPゴシック" panose="020B0400000000000000" pitchFamily="50" charset="-128"/>
                <a:ea typeface="BIZ UDPゴシック" panose="020B0400000000000000" pitchFamily="50" charset="-128"/>
              </a:rPr>
              <a:t>　・安くて質の良い公共サービスが提供</a:t>
            </a:r>
            <a:endParaRPr lang="en-US" altLang="ja-JP" sz="2200" dirty="0">
              <a:latin typeface="BIZ UDPゴシック" panose="020B0400000000000000" pitchFamily="50" charset="-128"/>
              <a:ea typeface="BIZ UDPゴシック" panose="020B0400000000000000" pitchFamily="50" charset="-128"/>
            </a:endParaRPr>
          </a:p>
          <a:p>
            <a:pPr marL="0" indent="0">
              <a:buNone/>
            </a:pPr>
            <a:r>
              <a:rPr lang="ja-JP" altLang="en-US" sz="2200" dirty="0">
                <a:latin typeface="BIZ UDPゴシック" panose="020B0400000000000000" pitchFamily="50" charset="-128"/>
                <a:ea typeface="BIZ UDPゴシック" panose="020B0400000000000000" pitchFamily="50" charset="-128"/>
              </a:rPr>
              <a:t>　　→性能発注方式の採用により、効率的な設計・建設・維持管理・運営が可能</a:t>
            </a:r>
            <a:endParaRPr lang="en-US" altLang="ja-JP" sz="2200" dirty="0">
              <a:solidFill>
                <a:srgbClr val="FF0000"/>
              </a:solidFill>
              <a:latin typeface="BIZ UDPゴシック" panose="020B0400000000000000" pitchFamily="50" charset="-128"/>
              <a:ea typeface="BIZ UDPゴシック" panose="020B0400000000000000" pitchFamily="50" charset="-128"/>
            </a:endParaRPr>
          </a:p>
          <a:p>
            <a:pPr marL="0" indent="0">
              <a:buNone/>
            </a:pPr>
            <a:endParaRPr lang="en-US" altLang="ja-JP" sz="2200" dirty="0">
              <a:latin typeface="BIZ UDPゴシック" panose="020B0400000000000000" pitchFamily="50" charset="-128"/>
              <a:ea typeface="BIZ UDPゴシック" panose="020B0400000000000000" pitchFamily="50" charset="-128"/>
            </a:endParaRPr>
          </a:p>
          <a:p>
            <a:pPr marL="0" indent="0">
              <a:buNone/>
            </a:pPr>
            <a:r>
              <a:rPr lang="ja-JP" altLang="en-US" sz="2200" dirty="0">
                <a:latin typeface="BIZ UDPゴシック" panose="020B0400000000000000" pitchFamily="50" charset="-128"/>
                <a:ea typeface="BIZ UDPゴシック" panose="020B0400000000000000" pitchFamily="50" charset="-128"/>
              </a:rPr>
              <a:t>　・公共サービスの提供における行政の関わり方が改善</a:t>
            </a:r>
            <a:endParaRPr lang="en-US" altLang="ja-JP" sz="2200" dirty="0">
              <a:latin typeface="BIZ UDPゴシック" panose="020B0400000000000000" pitchFamily="50" charset="-128"/>
              <a:ea typeface="BIZ UDPゴシック" panose="020B0400000000000000" pitchFamily="50" charset="-128"/>
            </a:endParaRPr>
          </a:p>
          <a:p>
            <a:pPr marL="0" indent="0">
              <a:buNone/>
            </a:pPr>
            <a:r>
              <a:rPr lang="ja-JP" altLang="en-US" sz="2200" dirty="0">
                <a:latin typeface="BIZ UDPゴシック" panose="020B0400000000000000" pitchFamily="50" charset="-128"/>
                <a:ea typeface="BIZ UDPゴシック" panose="020B0400000000000000" pitchFamily="50" charset="-128"/>
              </a:rPr>
              <a:t>　　→建築など専門的分野を委託することで、行政は選択的に人的資源を集中できる</a:t>
            </a:r>
            <a:endParaRPr lang="en-US" altLang="ja-JP" sz="2200" dirty="0">
              <a:latin typeface="BIZ UDPゴシック" panose="020B0400000000000000" pitchFamily="50" charset="-128"/>
              <a:ea typeface="BIZ UDPゴシック" panose="020B0400000000000000" pitchFamily="50" charset="-128"/>
            </a:endParaRPr>
          </a:p>
          <a:p>
            <a:pPr marL="0" indent="0">
              <a:buNone/>
            </a:pPr>
            <a:endParaRPr lang="en-US" altLang="ja-JP" sz="2200" dirty="0">
              <a:latin typeface="BIZ UDPゴシック" panose="020B0400000000000000" pitchFamily="50" charset="-128"/>
              <a:ea typeface="BIZ UDPゴシック" panose="020B0400000000000000" pitchFamily="50" charset="-128"/>
            </a:endParaRPr>
          </a:p>
          <a:p>
            <a:pPr marL="0" indent="0">
              <a:buNone/>
            </a:pPr>
            <a:r>
              <a:rPr lang="ja-JP" altLang="en-US" sz="2200" dirty="0">
                <a:latin typeface="BIZ UDPゴシック" panose="020B0400000000000000" pitchFamily="50" charset="-128"/>
                <a:ea typeface="BIZ UDPゴシック" panose="020B0400000000000000" pitchFamily="50" charset="-128"/>
              </a:rPr>
              <a:t>　・民間の新たな事業機会の創出</a:t>
            </a:r>
            <a:endParaRPr lang="en-US" altLang="ja-JP" sz="2200" dirty="0">
              <a:latin typeface="BIZ UDPゴシック" panose="020B0400000000000000" pitchFamily="50" charset="-128"/>
              <a:ea typeface="BIZ UDPゴシック" panose="020B0400000000000000" pitchFamily="50" charset="-128"/>
            </a:endParaRPr>
          </a:p>
          <a:p>
            <a:pPr marL="0" indent="0">
              <a:buNone/>
            </a:pPr>
            <a:r>
              <a:rPr lang="ja-JP" altLang="en-US" sz="2200" dirty="0">
                <a:latin typeface="BIZ UDPゴシック" panose="020B0400000000000000" pitchFamily="50" charset="-128"/>
                <a:ea typeface="BIZ UDPゴシック" panose="020B0400000000000000" pitchFamily="50" charset="-128"/>
              </a:rPr>
              <a:t>　　→行政が担ってきた業務に民間が参加できる</a:t>
            </a:r>
            <a:endParaRPr lang="en-US" altLang="ja-JP" sz="2200" dirty="0">
              <a:latin typeface="BIZ UDPゴシック" panose="020B0400000000000000" pitchFamily="50" charset="-128"/>
              <a:ea typeface="BIZ UDPゴシック" panose="020B0400000000000000" pitchFamily="50" charset="-128"/>
            </a:endParaRPr>
          </a:p>
          <a:p>
            <a:pPr marL="0" indent="0">
              <a:buNone/>
            </a:pPr>
            <a:endParaRPr kumimoji="1" lang="ja-JP" altLang="en-US" sz="2200"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D78E1953-7033-464C-8B5E-F823E86AFF05}"/>
              </a:ext>
            </a:extLst>
          </p:cNvPr>
          <p:cNvSpPr>
            <a:spLocks noGrp="1"/>
          </p:cNvSpPr>
          <p:nvPr>
            <p:ph type="sldNum" sz="quarter" idx="12"/>
          </p:nvPr>
        </p:nvSpPr>
        <p:spPr>
          <a:xfrm>
            <a:off x="8779764" y="6312799"/>
            <a:ext cx="2743200" cy="365125"/>
          </a:xfrm>
        </p:spPr>
        <p:txBody>
          <a:bodyPr/>
          <a:lstStyle/>
          <a:p>
            <a:fld id="{D0F38154-BD12-4D95-AB32-AF2ED034A024}" type="slidenum">
              <a:rPr kumimoji="1" lang="ja-JP" altLang="en-US" smtClean="0"/>
              <a:t>41</a:t>
            </a:fld>
            <a:endParaRPr kumimoji="1" lang="ja-JP" altLang="en-US" dirty="0"/>
          </a:p>
        </p:txBody>
      </p:sp>
    </p:spTree>
    <p:extLst>
      <p:ext uri="{BB962C8B-B14F-4D97-AF65-F5344CB8AC3E}">
        <p14:creationId xmlns:p14="http://schemas.microsoft.com/office/powerpoint/2010/main" val="3478886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853928" cy="1325563"/>
          </a:xfrm>
        </p:spPr>
        <p:txBody>
          <a:bodyPr>
            <a:normAutofit/>
          </a:bodyPr>
          <a:lstStyle/>
          <a:p>
            <a:pPr algn="ctr"/>
            <a:r>
              <a:rPr kumimoji="1" lang="ja-JP" altLang="en-US" sz="3600" dirty="0">
                <a:latin typeface="BIZ UDPゴシック" panose="020B0400000000000000" pitchFamily="50" charset="-128"/>
                <a:ea typeface="BIZ UDPゴシック" panose="020B0400000000000000" pitchFamily="50" charset="-128"/>
              </a:rPr>
              <a:t>財源の確保策について</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 name="コンテンツ プレースホルダー 2">
            <a:extLst>
              <a:ext uri="{FF2B5EF4-FFF2-40B4-BE49-F238E27FC236}">
                <a16:creationId xmlns:a16="http://schemas.microsoft.com/office/drawing/2014/main" id="{2C5AA3A2-9000-A385-423B-48586BB6AF61}"/>
              </a:ext>
            </a:extLst>
          </p:cNvPr>
          <p:cNvSpPr>
            <a:spLocks noGrp="1"/>
          </p:cNvSpPr>
          <p:nvPr>
            <p:ph idx="1"/>
          </p:nvPr>
        </p:nvSpPr>
        <p:spPr>
          <a:xfrm>
            <a:off x="838200" y="1929384"/>
            <a:ext cx="10515600" cy="4251960"/>
          </a:xfrm>
        </p:spPr>
        <p:txBody>
          <a:bodyPr>
            <a:normAutofit fontScale="85000" lnSpcReduction="20000"/>
          </a:bodyPr>
          <a:lstStyle/>
          <a:p>
            <a:pPr marL="0" indent="0">
              <a:buNone/>
            </a:pPr>
            <a:r>
              <a:rPr lang="ja-JP" altLang="en-US" sz="1800" b="1" dirty="0">
                <a:latin typeface="BIZ UDPゴシック" panose="020B0400000000000000" pitchFamily="50" charset="-128"/>
                <a:ea typeface="BIZ UDPゴシック" panose="020B0400000000000000" pitchFamily="50" charset="-128"/>
              </a:rPr>
              <a:t>◎国庫補助金（実際に活用できるか未確認）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国庫補助金の補助率は制度上の上限であり、減額されることがある</a:t>
            </a:r>
            <a:endParaRPr lang="en-US" altLang="ja-JP" sz="1200" b="1" dirty="0">
              <a:latin typeface="BIZ UDPゴシック" panose="020B0400000000000000" pitchFamily="50" charset="-128"/>
              <a:ea typeface="BIZ UDPゴシック" panose="020B0400000000000000" pitchFamily="50" charset="-128"/>
            </a:endParaRPr>
          </a:p>
          <a:p>
            <a:pPr marL="0" indent="0">
              <a:buNone/>
            </a:pPr>
            <a:r>
              <a:rPr lang="ja-JP" altLang="en-US" sz="1600" b="1"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・学校施設環境改善交付金（学校水泳プール新改築事業、地域スポーツセンター新改築事業）</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補助率</a:t>
            </a:r>
            <a:r>
              <a:rPr lang="en-US" altLang="ja-JP" sz="1600" dirty="0">
                <a:latin typeface="BIZ UDPゴシック" panose="020B0400000000000000" pitchFamily="50" charset="-128"/>
                <a:ea typeface="BIZ UDPゴシック" panose="020B0400000000000000" pitchFamily="50" charset="-128"/>
              </a:rPr>
              <a:t>1/3</a:t>
            </a:r>
          </a:p>
          <a:p>
            <a:pPr marL="0" indent="0">
              <a:buNone/>
            </a:pP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・社会資本整備総合交付金（都市公園事業）</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補助率</a:t>
            </a:r>
            <a:r>
              <a:rPr lang="en-US" altLang="ja-JP" sz="1600" dirty="0">
                <a:latin typeface="BIZ UDPゴシック" panose="020B0400000000000000" pitchFamily="50" charset="-128"/>
                <a:ea typeface="BIZ UDPゴシック" panose="020B0400000000000000" pitchFamily="50" charset="-128"/>
              </a:rPr>
              <a:t>1/2</a:t>
            </a:r>
            <a:endParaRPr kumimoji="1" lang="en-US" altLang="ja-JP" sz="2200" dirty="0">
              <a:latin typeface="BIZ UDPゴシック" panose="020B0400000000000000" pitchFamily="50" charset="-128"/>
              <a:ea typeface="BIZ UDPゴシック" panose="020B0400000000000000" pitchFamily="50" charset="-128"/>
            </a:endParaRPr>
          </a:p>
          <a:p>
            <a:pPr marL="0" indent="0">
              <a:buNone/>
            </a:pPr>
            <a:endParaRPr lang="en-US" altLang="ja-JP" sz="2200" b="1" dirty="0">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◎町負担</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600" b="1"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・公共施設等適正管理推進事業（集約化・複合化事業）</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充当率</a:t>
            </a:r>
            <a:r>
              <a:rPr lang="en-US" altLang="ja-JP" sz="1600" dirty="0">
                <a:latin typeface="BIZ UDPゴシック" panose="020B0400000000000000" pitchFamily="50" charset="-128"/>
                <a:ea typeface="BIZ UDPゴシック" panose="020B0400000000000000" pitchFamily="50" charset="-128"/>
              </a:rPr>
              <a:t>90</a:t>
            </a:r>
            <a:r>
              <a:rPr lang="ja-JP" altLang="en-US" sz="1600" dirty="0">
                <a:latin typeface="BIZ UDPゴシック" panose="020B0400000000000000" pitchFamily="50" charset="-128"/>
                <a:ea typeface="BIZ UDPゴシック" panose="020B0400000000000000" pitchFamily="50" charset="-128"/>
              </a:rPr>
              <a:t>％、交付税措置</a:t>
            </a:r>
            <a:r>
              <a:rPr lang="en-US" altLang="ja-JP" sz="1600" dirty="0">
                <a:latin typeface="BIZ UDPゴシック" panose="020B0400000000000000" pitchFamily="50" charset="-128"/>
                <a:ea typeface="BIZ UDPゴシック" panose="020B0400000000000000" pitchFamily="50" charset="-128"/>
              </a:rPr>
              <a:t>50</a:t>
            </a: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令和８年度まで、延長については不明</a:t>
            </a:r>
            <a:endParaRPr lang="en-US" altLang="ja-JP" sz="1200" dirty="0">
              <a:latin typeface="BIZ UDPゴシック" panose="020B0400000000000000" pitchFamily="50" charset="-128"/>
              <a:ea typeface="BIZ UDPゴシック" panose="020B0400000000000000" pitchFamily="50" charset="-128"/>
            </a:endParaRPr>
          </a:p>
          <a:p>
            <a:pPr marL="0" indent="0">
              <a:buNone/>
            </a:pPr>
            <a:r>
              <a:rPr lang="ja-JP" altLang="en-US" sz="14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国庫補助金との併用可</a:t>
            </a:r>
            <a:endParaRPr lang="en-US" altLang="ja-JP" sz="1200" dirty="0">
              <a:latin typeface="BIZ UDPゴシック" panose="020B0400000000000000" pitchFamily="50" charset="-128"/>
              <a:ea typeface="BIZ UDPゴシック" panose="020B0400000000000000" pitchFamily="50" charset="-128"/>
            </a:endParaRPr>
          </a:p>
          <a:p>
            <a:pPr marL="0" indent="0">
              <a:buNone/>
            </a:pPr>
            <a:r>
              <a:rPr kumimoji="1" lang="ja-JP" altLang="en-US" sz="1600" dirty="0">
                <a:latin typeface="BIZ UDPゴシック" panose="020B0400000000000000" pitchFamily="50" charset="-128"/>
                <a:ea typeface="BIZ UDPゴシック" panose="020B0400000000000000" pitchFamily="50" charset="-128"/>
              </a:rPr>
              <a:t>　　　・基金（令和４年度末残高）</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総合スポーツセンター建設設立基金　１億</a:t>
            </a:r>
            <a:r>
              <a:rPr lang="en-US" altLang="ja-JP" sz="1600" dirty="0">
                <a:latin typeface="BIZ UDPゴシック" panose="020B0400000000000000" pitchFamily="50" charset="-128"/>
                <a:ea typeface="BIZ UDPゴシック" panose="020B0400000000000000" pitchFamily="50" charset="-128"/>
              </a:rPr>
              <a:t>6,807</a:t>
            </a:r>
            <a:r>
              <a:rPr lang="ja-JP" altLang="en-US" sz="1600" dirty="0">
                <a:latin typeface="BIZ UDPゴシック" panose="020B0400000000000000" pitchFamily="50" charset="-128"/>
                <a:ea typeface="BIZ UDPゴシック" panose="020B0400000000000000" pitchFamily="50" charset="-128"/>
              </a:rPr>
              <a:t>万１千円</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kumimoji="1" lang="ja-JP" altLang="en-US" sz="1600" dirty="0">
                <a:latin typeface="BIZ UDPゴシック" panose="020B0400000000000000" pitchFamily="50" charset="-128"/>
                <a:ea typeface="BIZ UDPゴシック" panose="020B0400000000000000" pitchFamily="50" charset="-128"/>
              </a:rPr>
              <a:t>　　　　公共施設整備積立基金　</a:t>
            </a:r>
            <a:r>
              <a:rPr kumimoji="1" lang="en-US" altLang="ja-JP" sz="1600" dirty="0">
                <a:latin typeface="BIZ UDPゴシック" panose="020B0400000000000000" pitchFamily="50" charset="-128"/>
                <a:ea typeface="BIZ UDPゴシック" panose="020B0400000000000000" pitchFamily="50" charset="-128"/>
              </a:rPr>
              <a:t>18</a:t>
            </a:r>
            <a:r>
              <a:rPr kumimoji="1" lang="ja-JP" altLang="en-US" sz="1600" dirty="0">
                <a:latin typeface="BIZ UDPゴシック" panose="020B0400000000000000" pitchFamily="50" charset="-128"/>
                <a:ea typeface="BIZ UDPゴシック" panose="020B0400000000000000" pitchFamily="50" charset="-128"/>
              </a:rPr>
              <a:t>億</a:t>
            </a:r>
            <a:r>
              <a:rPr kumimoji="1" lang="en-US" altLang="ja-JP" sz="1600" dirty="0">
                <a:latin typeface="BIZ UDPゴシック" panose="020B0400000000000000" pitchFamily="50" charset="-128"/>
                <a:ea typeface="BIZ UDPゴシック" panose="020B0400000000000000" pitchFamily="50" charset="-128"/>
              </a:rPr>
              <a:t>5,316</a:t>
            </a:r>
            <a:r>
              <a:rPr kumimoji="1" lang="ja-JP" altLang="en-US" sz="1600" dirty="0">
                <a:latin typeface="BIZ UDPゴシック" panose="020B0400000000000000" pitchFamily="50" charset="-128"/>
                <a:ea typeface="BIZ UDPゴシック" panose="020B0400000000000000" pitchFamily="50" charset="-128"/>
              </a:rPr>
              <a:t>万７千円</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ふるさと応援基金（教育・文化・芸術）　</a:t>
            </a:r>
            <a:r>
              <a:rPr lang="en-US" altLang="ja-JP" sz="1600" dirty="0">
                <a:latin typeface="BIZ UDPゴシック" panose="020B0400000000000000" pitchFamily="50" charset="-128"/>
                <a:ea typeface="BIZ UDPゴシック" panose="020B0400000000000000" pitchFamily="50" charset="-128"/>
              </a:rPr>
              <a:t>6,214</a:t>
            </a:r>
            <a:r>
              <a:rPr lang="ja-JP" altLang="en-US" sz="1600" dirty="0">
                <a:latin typeface="BIZ UDPゴシック" panose="020B0400000000000000" pitchFamily="50" charset="-128"/>
                <a:ea typeface="BIZ UDPゴシック" panose="020B0400000000000000" pitchFamily="50" charset="-128"/>
              </a:rPr>
              <a:t>万５千円</a:t>
            </a:r>
            <a:endParaRPr kumimoji="1" lang="ja-JP" altLang="en-US" sz="1600" dirty="0">
              <a:latin typeface="BIZ UDPゴシック" panose="020B0400000000000000" pitchFamily="50" charset="-128"/>
              <a:ea typeface="BIZ UDPゴシック" panose="020B0400000000000000" pitchFamily="50" charset="-128"/>
            </a:endParaRPr>
          </a:p>
        </p:txBody>
      </p:sp>
      <p:graphicFrame>
        <p:nvGraphicFramePr>
          <p:cNvPr id="8" name="グラフ 7">
            <a:extLst>
              <a:ext uri="{FF2B5EF4-FFF2-40B4-BE49-F238E27FC236}">
                <a16:creationId xmlns:a16="http://schemas.microsoft.com/office/drawing/2014/main" id="{A2DAAEFF-A803-0885-46A5-40F1A64C1B31}"/>
              </a:ext>
            </a:extLst>
          </p:cNvPr>
          <p:cNvGraphicFramePr/>
          <p:nvPr>
            <p:extLst>
              <p:ext uri="{D42A27DB-BD31-4B8C-83A1-F6EECF244321}">
                <p14:modId xmlns:p14="http://schemas.microsoft.com/office/powerpoint/2010/main" val="679062283"/>
              </p:ext>
            </p:extLst>
          </p:nvPr>
        </p:nvGraphicFramePr>
        <p:xfrm>
          <a:off x="6764127" y="3262600"/>
          <a:ext cx="4668499" cy="2918744"/>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ー 4">
            <a:extLst>
              <a:ext uri="{FF2B5EF4-FFF2-40B4-BE49-F238E27FC236}">
                <a16:creationId xmlns:a16="http://schemas.microsoft.com/office/drawing/2014/main" id="{4978AFF2-A5AE-4677-A628-5CD7E279EB8F}"/>
              </a:ext>
            </a:extLst>
          </p:cNvPr>
          <p:cNvSpPr>
            <a:spLocks noGrp="1"/>
          </p:cNvSpPr>
          <p:nvPr>
            <p:ph type="sldNum" sz="quarter" idx="12"/>
          </p:nvPr>
        </p:nvSpPr>
        <p:spPr>
          <a:xfrm>
            <a:off x="8779764" y="6337109"/>
            <a:ext cx="2743200" cy="365125"/>
          </a:xfrm>
        </p:spPr>
        <p:txBody>
          <a:bodyPr/>
          <a:lstStyle/>
          <a:p>
            <a:fld id="{D0F38154-BD12-4D95-AB32-AF2ED034A024}" type="slidenum">
              <a:rPr kumimoji="1" lang="ja-JP" altLang="en-US" smtClean="0"/>
              <a:t>42</a:t>
            </a:fld>
            <a:endParaRPr kumimoji="1" lang="ja-JP" altLang="en-US"/>
          </a:p>
        </p:txBody>
      </p:sp>
    </p:spTree>
    <p:extLst>
      <p:ext uri="{BB962C8B-B14F-4D97-AF65-F5344CB8AC3E}">
        <p14:creationId xmlns:p14="http://schemas.microsoft.com/office/powerpoint/2010/main" val="20421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1171453" y="371669"/>
            <a:ext cx="10853928" cy="1325563"/>
          </a:xfrm>
        </p:spPr>
        <p:txBody>
          <a:bodyPr>
            <a:normAutofit/>
          </a:bodyPr>
          <a:lstStyle/>
          <a:p>
            <a:pPr algn="ctr"/>
            <a:r>
              <a:rPr kumimoji="1" lang="ja-JP" altLang="en-US" sz="3600" dirty="0">
                <a:latin typeface="BIZ UDPゴシック" panose="020B0400000000000000" pitchFamily="50" charset="-128"/>
                <a:ea typeface="BIZ UDPゴシック" panose="020B0400000000000000" pitchFamily="50" charset="-128"/>
              </a:rPr>
              <a:t>今後想定される課題について</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8" name="四角形: 角を丸くする 7">
            <a:extLst>
              <a:ext uri="{FF2B5EF4-FFF2-40B4-BE49-F238E27FC236}">
                <a16:creationId xmlns:a16="http://schemas.microsoft.com/office/drawing/2014/main" id="{BC7D72A7-BD53-438D-9FFB-087CE03CBA9C}"/>
              </a:ext>
            </a:extLst>
          </p:cNvPr>
          <p:cNvSpPr/>
          <p:nvPr/>
        </p:nvSpPr>
        <p:spPr>
          <a:xfrm>
            <a:off x="976934" y="2233487"/>
            <a:ext cx="10235084" cy="3563005"/>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2C5AA3A2-9000-A385-423B-48586BB6AF61}"/>
              </a:ext>
            </a:extLst>
          </p:cNvPr>
          <p:cNvSpPr>
            <a:spLocks noGrp="1"/>
          </p:cNvSpPr>
          <p:nvPr>
            <p:ph idx="1"/>
          </p:nvPr>
        </p:nvSpPr>
        <p:spPr>
          <a:xfrm>
            <a:off x="1340617" y="2587668"/>
            <a:ext cx="10515600" cy="4251960"/>
          </a:xfrm>
        </p:spPr>
        <p:txBody>
          <a:bodyPr>
            <a:normAutofit/>
          </a:bodyPr>
          <a:lstStyle/>
          <a:p>
            <a:pPr marL="0" indent="0">
              <a:buNone/>
            </a:pPr>
            <a:r>
              <a:rPr lang="ja-JP" altLang="en-US" sz="2200" b="1" dirty="0"/>
              <a:t>・施設の規模や設備、施設の配置</a:t>
            </a:r>
            <a:endParaRPr lang="en-US" altLang="ja-JP" sz="2200" b="1" dirty="0"/>
          </a:p>
          <a:p>
            <a:pPr marL="0" indent="0">
              <a:buNone/>
            </a:pPr>
            <a:endParaRPr kumimoji="1" lang="en-US" altLang="ja-JP" sz="2200" b="1" dirty="0"/>
          </a:p>
          <a:p>
            <a:pPr marL="0" indent="0">
              <a:buNone/>
            </a:pPr>
            <a:r>
              <a:rPr kumimoji="1" lang="ja-JP" altLang="en-US" sz="2200" b="1" dirty="0"/>
              <a:t>・収支シミュレーション</a:t>
            </a:r>
            <a:r>
              <a:rPr lang="ja-JP" altLang="en-US" sz="2200" b="1" dirty="0"/>
              <a:t>を行った上で</a:t>
            </a:r>
            <a:r>
              <a:rPr kumimoji="1" lang="ja-JP" altLang="en-US" sz="2200" b="1" dirty="0"/>
              <a:t>使用料を設定</a:t>
            </a:r>
            <a:endParaRPr kumimoji="1" lang="en-US" altLang="ja-JP" sz="2200" b="1" dirty="0"/>
          </a:p>
          <a:p>
            <a:pPr marL="0" indent="0">
              <a:buNone/>
            </a:pPr>
            <a:endParaRPr lang="en-US" altLang="ja-JP" sz="2200" b="1" dirty="0"/>
          </a:p>
          <a:p>
            <a:pPr marL="0" indent="0">
              <a:buNone/>
            </a:pPr>
            <a:r>
              <a:rPr lang="ja-JP" altLang="en-US" sz="2200" b="1" dirty="0"/>
              <a:t>・屋内プールまでの児童生徒の移動手段の確保</a:t>
            </a:r>
            <a:endParaRPr lang="en-US" altLang="ja-JP" sz="2200" b="1" dirty="0"/>
          </a:p>
          <a:p>
            <a:pPr marL="0" indent="0">
              <a:buNone/>
            </a:pPr>
            <a:endParaRPr lang="en-US" altLang="ja-JP" sz="2200" b="1" dirty="0"/>
          </a:p>
          <a:p>
            <a:pPr marL="0" indent="0">
              <a:buNone/>
            </a:pPr>
            <a:r>
              <a:rPr lang="ja-JP" altLang="en-US" sz="2200" b="1" dirty="0"/>
              <a:t>・水泳授業の実施方法の検討</a:t>
            </a:r>
            <a:endParaRPr lang="en-US" altLang="ja-JP" sz="2200" dirty="0"/>
          </a:p>
          <a:p>
            <a:pPr marL="0" indent="0">
              <a:buNone/>
            </a:pPr>
            <a:endParaRPr kumimoji="1" lang="ja-JP" altLang="en-US" sz="2200" dirty="0"/>
          </a:p>
        </p:txBody>
      </p:sp>
      <p:sp>
        <p:nvSpPr>
          <p:cNvPr id="5" name="スライド番号プレースホルダー 4">
            <a:extLst>
              <a:ext uri="{FF2B5EF4-FFF2-40B4-BE49-F238E27FC236}">
                <a16:creationId xmlns:a16="http://schemas.microsoft.com/office/drawing/2014/main" id="{2F2792D5-2743-4939-932D-A4D272CF6851}"/>
              </a:ext>
            </a:extLst>
          </p:cNvPr>
          <p:cNvSpPr>
            <a:spLocks noGrp="1"/>
          </p:cNvSpPr>
          <p:nvPr>
            <p:ph type="sldNum" sz="quarter" idx="12"/>
          </p:nvPr>
        </p:nvSpPr>
        <p:spPr>
          <a:xfrm>
            <a:off x="8714874" y="6334318"/>
            <a:ext cx="2743200" cy="365125"/>
          </a:xfrm>
        </p:spPr>
        <p:txBody>
          <a:bodyPr/>
          <a:lstStyle/>
          <a:p>
            <a:fld id="{D0F38154-BD12-4D95-AB32-AF2ED034A024}" type="slidenum">
              <a:rPr kumimoji="1" lang="ja-JP" altLang="en-US" smtClean="0"/>
              <a:t>43</a:t>
            </a:fld>
            <a:endParaRPr kumimoji="1" lang="ja-JP" altLang="en-US" dirty="0"/>
          </a:p>
        </p:txBody>
      </p:sp>
      <p:sp>
        <p:nvSpPr>
          <p:cNvPr id="9" name="四角形: 角を丸くする 8">
            <a:extLst>
              <a:ext uri="{FF2B5EF4-FFF2-40B4-BE49-F238E27FC236}">
                <a16:creationId xmlns:a16="http://schemas.microsoft.com/office/drawing/2014/main" id="{E96C777C-CA22-40E9-A3A2-D77B810C5745}"/>
              </a:ext>
            </a:extLst>
          </p:cNvPr>
          <p:cNvSpPr/>
          <p:nvPr/>
        </p:nvSpPr>
        <p:spPr>
          <a:xfrm>
            <a:off x="838200" y="701740"/>
            <a:ext cx="2500423" cy="665423"/>
          </a:xfrm>
          <a:prstGeom prst="round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島本町の</a:t>
            </a:r>
            <a:r>
              <a:rPr lang="ja-JP" altLang="en-US" sz="2800" dirty="0">
                <a:solidFill>
                  <a:schemeClr val="tx1"/>
                </a:solidFill>
                <a:latin typeface="BIZ UDPゴシック" panose="020B0400000000000000" pitchFamily="50" charset="-128"/>
                <a:ea typeface="BIZ UDPゴシック" panose="020B0400000000000000" pitchFamily="50" charset="-128"/>
              </a:rPr>
              <a:t>分析</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08220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963568" y="410474"/>
            <a:ext cx="10853928" cy="1325563"/>
          </a:xfrm>
        </p:spPr>
        <p:txBody>
          <a:bodyPr>
            <a:normAutofit/>
          </a:bodyPr>
          <a:lstStyle/>
          <a:p>
            <a:pPr algn="ctr"/>
            <a:r>
              <a:rPr kumimoji="1" lang="ja-JP" altLang="en-US" sz="3600" dirty="0">
                <a:latin typeface="BIZ UDPゴシック" panose="020B0400000000000000" pitchFamily="50" charset="-128"/>
                <a:ea typeface="BIZ UDPゴシック" panose="020B0400000000000000" pitchFamily="50" charset="-128"/>
              </a:rPr>
              <a:t>見込まれる効果について</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 name="四角形: 角を丸くする 2">
            <a:extLst>
              <a:ext uri="{FF2B5EF4-FFF2-40B4-BE49-F238E27FC236}">
                <a16:creationId xmlns:a16="http://schemas.microsoft.com/office/drawing/2014/main" id="{CFFD5EC0-7F43-480C-B7EB-06AD962BB184}"/>
              </a:ext>
            </a:extLst>
          </p:cNvPr>
          <p:cNvSpPr/>
          <p:nvPr/>
        </p:nvSpPr>
        <p:spPr>
          <a:xfrm>
            <a:off x="772182" y="1850537"/>
            <a:ext cx="10644588" cy="4642338"/>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ー 2">
            <a:extLst>
              <a:ext uri="{FF2B5EF4-FFF2-40B4-BE49-F238E27FC236}">
                <a16:creationId xmlns:a16="http://schemas.microsoft.com/office/drawing/2014/main" id="{9E1C575F-6DBA-42A8-962B-03882C3B4AFC}"/>
              </a:ext>
            </a:extLst>
          </p:cNvPr>
          <p:cNvSpPr>
            <a:spLocks noGrp="1"/>
          </p:cNvSpPr>
          <p:nvPr>
            <p:ph idx="1"/>
          </p:nvPr>
        </p:nvSpPr>
        <p:spPr>
          <a:xfrm>
            <a:off x="1323601" y="2096188"/>
            <a:ext cx="9541749" cy="4351338"/>
          </a:xfrm>
        </p:spPr>
        <p:txBody>
          <a:bodyPr>
            <a:normAutofit fontScale="77500" lnSpcReduction="20000"/>
          </a:bodyPr>
          <a:lstStyle/>
          <a:p>
            <a:pPr marL="0" indent="0">
              <a:buNone/>
            </a:pPr>
            <a:r>
              <a:rPr lang="ja-JP" altLang="en-US" sz="2200" b="1" dirty="0"/>
              <a:t>・学校プールを集約するにあたり、授業で使用しない時間帯については一般利用とすることで、</a:t>
            </a:r>
            <a:endParaRPr lang="en-US" altLang="ja-JP" sz="2200" b="1" dirty="0"/>
          </a:p>
          <a:p>
            <a:pPr marL="0" indent="0">
              <a:buNone/>
            </a:pPr>
            <a:r>
              <a:rPr lang="ja-JP" altLang="en-US" sz="2200" b="1" dirty="0"/>
              <a:t>　住民にとっては旧町営プールが廃止されて以来はじめて、町内で水泳施設が利用できるよう</a:t>
            </a:r>
            <a:endParaRPr lang="en-US" altLang="ja-JP" sz="2200" b="1" dirty="0"/>
          </a:p>
          <a:p>
            <a:pPr marL="0" indent="0">
              <a:buNone/>
            </a:pPr>
            <a:r>
              <a:rPr lang="ja-JP" altLang="en-US" sz="2200" b="1" dirty="0"/>
              <a:t>　になる。</a:t>
            </a:r>
            <a:endParaRPr lang="en-US" altLang="ja-JP" sz="2200" b="1" dirty="0"/>
          </a:p>
          <a:p>
            <a:pPr marL="0" indent="0">
              <a:buNone/>
            </a:pPr>
            <a:endParaRPr lang="en-US" altLang="ja-JP" sz="2200" b="1" dirty="0"/>
          </a:p>
          <a:p>
            <a:pPr marL="0" indent="0">
              <a:buNone/>
            </a:pPr>
            <a:r>
              <a:rPr lang="ja-JP" altLang="en-US" sz="2200" b="1" dirty="0"/>
              <a:t>・空調完備の体育館が整備されることにより、気候に左右されず、快適で安全にスポーツ活動を</a:t>
            </a:r>
            <a:endParaRPr lang="en-US" altLang="ja-JP" sz="2200" b="1" dirty="0"/>
          </a:p>
          <a:p>
            <a:pPr marL="0" indent="0">
              <a:buNone/>
            </a:pPr>
            <a:r>
              <a:rPr lang="ja-JP" altLang="en-US" sz="2200" b="1" dirty="0"/>
              <a:t>　行うことができる。</a:t>
            </a:r>
            <a:endParaRPr kumimoji="1" lang="en-US" altLang="ja-JP" sz="2200" b="1" dirty="0"/>
          </a:p>
          <a:p>
            <a:pPr marL="0" indent="0">
              <a:buNone/>
            </a:pPr>
            <a:endParaRPr lang="en-US" altLang="ja-JP" sz="2200" b="1" dirty="0"/>
          </a:p>
          <a:p>
            <a:pPr marL="0" indent="0">
              <a:buNone/>
            </a:pPr>
            <a:r>
              <a:rPr lang="ja-JP" altLang="en-US" sz="2200" b="1" dirty="0"/>
              <a:t>・新たに１年中使用できる屋内プールが整備されることにより、スポーツ活動を行う拠点が増え、</a:t>
            </a:r>
            <a:endParaRPr lang="en-US" altLang="ja-JP" sz="2200" b="1" dirty="0"/>
          </a:p>
          <a:p>
            <a:pPr marL="0" indent="0">
              <a:buNone/>
            </a:pPr>
            <a:r>
              <a:rPr lang="ja-JP" altLang="en-US" sz="2200" b="1" dirty="0"/>
              <a:t>　住民の健康増進につながる。</a:t>
            </a:r>
            <a:endParaRPr lang="en-US" altLang="ja-JP" sz="2200" b="1" dirty="0"/>
          </a:p>
          <a:p>
            <a:pPr marL="0" indent="0">
              <a:buNone/>
            </a:pPr>
            <a:endParaRPr lang="en-US" altLang="ja-JP" sz="2200" b="1" dirty="0"/>
          </a:p>
          <a:p>
            <a:pPr marL="0" indent="0">
              <a:buNone/>
            </a:pPr>
            <a:r>
              <a:rPr lang="ja-JP" altLang="en-US" sz="2200" b="1" dirty="0"/>
              <a:t>・屋外にある学校プールが集約され、屋内プールが整備されることにより、１年を通じて、</a:t>
            </a:r>
            <a:endParaRPr lang="en-US" altLang="ja-JP" sz="2200" b="1" dirty="0"/>
          </a:p>
          <a:p>
            <a:pPr marL="0" indent="0">
              <a:buNone/>
            </a:pPr>
            <a:r>
              <a:rPr lang="ja-JP" altLang="en-US" sz="2200" b="1" dirty="0"/>
              <a:t>　安全で快適に水泳授業を行うことができ、教員の負担軽減が見込まれる。</a:t>
            </a:r>
            <a:endParaRPr lang="en-US" altLang="ja-JP" sz="2200" b="1" dirty="0"/>
          </a:p>
          <a:p>
            <a:pPr marL="0" indent="0">
              <a:buNone/>
            </a:pPr>
            <a:endParaRPr lang="en-US" altLang="ja-JP" sz="2200" b="1" dirty="0"/>
          </a:p>
          <a:p>
            <a:pPr marL="0" indent="0">
              <a:buNone/>
            </a:pPr>
            <a:r>
              <a:rPr lang="ja-JP" altLang="en-US" sz="2200" b="1" dirty="0"/>
              <a:t>・体育館の借地料の支出負担がなくなる。</a:t>
            </a:r>
            <a:endParaRPr lang="en-US" altLang="ja-JP" sz="2200" dirty="0"/>
          </a:p>
        </p:txBody>
      </p:sp>
      <p:sp>
        <p:nvSpPr>
          <p:cNvPr id="5" name="スライド番号プレースホルダー 4">
            <a:extLst>
              <a:ext uri="{FF2B5EF4-FFF2-40B4-BE49-F238E27FC236}">
                <a16:creationId xmlns:a16="http://schemas.microsoft.com/office/drawing/2014/main" id="{E70C6F25-B137-43CF-A54C-15BF7471803A}"/>
              </a:ext>
            </a:extLst>
          </p:cNvPr>
          <p:cNvSpPr>
            <a:spLocks noGrp="1"/>
          </p:cNvSpPr>
          <p:nvPr>
            <p:ph type="sldNum" sz="quarter" idx="12"/>
          </p:nvPr>
        </p:nvSpPr>
        <p:spPr>
          <a:xfrm>
            <a:off x="8779764" y="6326876"/>
            <a:ext cx="2743200" cy="365125"/>
          </a:xfrm>
        </p:spPr>
        <p:txBody>
          <a:bodyPr/>
          <a:lstStyle/>
          <a:p>
            <a:fld id="{D0F38154-BD12-4D95-AB32-AF2ED034A024}" type="slidenum">
              <a:rPr kumimoji="1" lang="ja-JP" altLang="en-US" smtClean="0"/>
              <a:t>44</a:t>
            </a:fld>
            <a:endParaRPr kumimoji="1" lang="ja-JP" altLang="en-US" dirty="0"/>
          </a:p>
        </p:txBody>
      </p:sp>
      <p:sp>
        <p:nvSpPr>
          <p:cNvPr id="8" name="四角形: 角を丸くする 7">
            <a:extLst>
              <a:ext uri="{FF2B5EF4-FFF2-40B4-BE49-F238E27FC236}">
                <a16:creationId xmlns:a16="http://schemas.microsoft.com/office/drawing/2014/main" id="{2E14863C-3917-4FE8-B321-B95BD31908AC}"/>
              </a:ext>
            </a:extLst>
          </p:cNvPr>
          <p:cNvSpPr/>
          <p:nvPr/>
        </p:nvSpPr>
        <p:spPr>
          <a:xfrm>
            <a:off x="963568" y="715228"/>
            <a:ext cx="2460116" cy="665423"/>
          </a:xfrm>
          <a:prstGeom prst="roundRect">
            <a:avLst/>
          </a:prstGeom>
          <a:solidFill>
            <a:schemeClr val="accent2">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島本町の</a:t>
            </a:r>
            <a:r>
              <a:rPr lang="ja-JP" altLang="en-US" sz="2800" dirty="0">
                <a:solidFill>
                  <a:schemeClr val="tx1"/>
                </a:solidFill>
                <a:latin typeface="BIZ UDPゴシック" panose="020B0400000000000000" pitchFamily="50" charset="-128"/>
                <a:ea typeface="BIZ UDPゴシック" panose="020B0400000000000000" pitchFamily="50" charset="-128"/>
              </a:rPr>
              <a:t>分析</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88127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Freeform: Shape 4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 name="Freeform: Shape 5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字幕 6">
            <a:extLst>
              <a:ext uri="{FF2B5EF4-FFF2-40B4-BE49-F238E27FC236}">
                <a16:creationId xmlns:a16="http://schemas.microsoft.com/office/drawing/2014/main" id="{DDDADE00-B065-C911-B068-F053DB1CD29E}"/>
              </a:ext>
            </a:extLst>
          </p:cNvPr>
          <p:cNvSpPr>
            <a:spLocks noGrp="1"/>
          </p:cNvSpPr>
          <p:nvPr>
            <p:ph type="subTitle" idx="1"/>
          </p:nvPr>
        </p:nvSpPr>
        <p:spPr>
          <a:xfrm>
            <a:off x="1966912" y="5645150"/>
            <a:ext cx="8258176" cy="631825"/>
          </a:xfrm>
        </p:spPr>
        <p:txBody>
          <a:bodyPr anchor="ctr">
            <a:normAutofit/>
          </a:bodyPr>
          <a:lstStyle/>
          <a:p>
            <a:r>
              <a:rPr lang="ja-JP" altLang="en-US" sz="2800" dirty="0">
                <a:latin typeface="BIZ UDPゴシック" panose="020B0400000000000000" pitchFamily="50" charset="-128"/>
                <a:ea typeface="BIZ UDPゴシック" panose="020B0400000000000000" pitchFamily="50" charset="-128"/>
              </a:rPr>
              <a:t>高齢者等のごみ出しについて</a:t>
            </a:r>
          </a:p>
        </p:txBody>
      </p:sp>
      <p:sp>
        <p:nvSpPr>
          <p:cNvPr id="53" name="Rectangle 5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1524000" y="1585324"/>
            <a:ext cx="9144000" cy="31857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100" dirty="0">
                <a:latin typeface="BIZ UDPゴシック" panose="020B0400000000000000" pitchFamily="50" charset="-128"/>
                <a:ea typeface="BIZ UDPゴシック" panose="020B0400000000000000" pitchFamily="50" charset="-128"/>
              </a:rPr>
              <a:t>ごみの収集・減量化</a:t>
            </a:r>
            <a:br>
              <a:rPr lang="en-US" altLang="ja-JP" sz="6100" dirty="0">
                <a:latin typeface="BIZ UDPゴシック" panose="020B0400000000000000" pitchFamily="50" charset="-128"/>
                <a:ea typeface="BIZ UDPゴシック" panose="020B0400000000000000" pitchFamily="50" charset="-128"/>
              </a:rPr>
            </a:br>
            <a:endParaRPr lang="en-US" altLang="ja-JP" sz="6100" dirty="0">
              <a:latin typeface="BIZ UDPゴシック" panose="020B0400000000000000" pitchFamily="50" charset="-128"/>
              <a:ea typeface="BIZ UDPゴシック" panose="020B0400000000000000" pitchFamily="50" charset="-128"/>
            </a:endParaRPr>
          </a:p>
          <a:p>
            <a:r>
              <a:rPr lang="ja-JP" altLang="en-US" sz="7100" dirty="0">
                <a:latin typeface="BIZ UDPゴシック" panose="020B0400000000000000" pitchFamily="50" charset="-128"/>
                <a:ea typeface="BIZ UDPゴシック" panose="020B0400000000000000" pitchFamily="50" charset="-128"/>
              </a:rPr>
              <a:t>～課題認識～</a:t>
            </a:r>
          </a:p>
        </p:txBody>
      </p:sp>
      <p:sp>
        <p:nvSpPr>
          <p:cNvPr id="9" name="テキスト ボックス 8">
            <a:extLst>
              <a:ext uri="{FF2B5EF4-FFF2-40B4-BE49-F238E27FC236}">
                <a16:creationId xmlns:a16="http://schemas.microsoft.com/office/drawing/2014/main" id="{C9041879-C7CF-4EA2-BAA1-48982FB453F9}"/>
              </a:ext>
            </a:extLst>
          </p:cNvPr>
          <p:cNvSpPr txBox="1"/>
          <p:nvPr/>
        </p:nvSpPr>
        <p:spPr>
          <a:xfrm>
            <a:off x="124933" y="192559"/>
            <a:ext cx="6097772" cy="1077218"/>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個別課題の深堀②</a:t>
            </a:r>
            <a:endParaRPr lang="en-US" altLang="ja-JP" sz="3200" u="sng"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9011F64F-C6B1-4617-9276-4F1200BA954B}"/>
              </a:ext>
            </a:extLst>
          </p:cNvPr>
          <p:cNvSpPr>
            <a:spLocks noGrp="1"/>
          </p:cNvSpPr>
          <p:nvPr>
            <p:ph type="sldNum" sz="quarter" idx="12"/>
          </p:nvPr>
        </p:nvSpPr>
        <p:spPr/>
        <p:txBody>
          <a:bodyPr/>
          <a:lstStyle/>
          <a:p>
            <a:fld id="{D0F38154-BD12-4D95-AB32-AF2ED034A024}" type="slidenum">
              <a:rPr kumimoji="1" lang="ja-JP" altLang="en-US" smtClean="0"/>
              <a:t>45</a:t>
            </a:fld>
            <a:endParaRPr kumimoji="1" lang="ja-JP" altLang="en-US"/>
          </a:p>
        </p:txBody>
      </p:sp>
    </p:spTree>
    <p:extLst>
      <p:ext uri="{BB962C8B-B14F-4D97-AF65-F5344CB8AC3E}">
        <p14:creationId xmlns:p14="http://schemas.microsoft.com/office/powerpoint/2010/main" val="2786415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838200" y="365125"/>
            <a:ext cx="10515600" cy="1325563"/>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課題</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高齢者等のごみ出しについて</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2C5AA3A2-9000-A385-423B-48586BB6AF61}"/>
              </a:ext>
            </a:extLst>
          </p:cNvPr>
          <p:cNvSpPr>
            <a:spLocks noGrp="1"/>
          </p:cNvSpPr>
          <p:nvPr>
            <p:ph idx="1"/>
          </p:nvPr>
        </p:nvSpPr>
        <p:spPr>
          <a:xfrm>
            <a:off x="571729" y="2055813"/>
            <a:ext cx="11285484" cy="4251960"/>
          </a:xfrm>
        </p:spPr>
        <p:txBody>
          <a:bodyPr>
            <a:normAutofit/>
          </a:bodyPr>
          <a:lstStyle/>
          <a:p>
            <a:pPr marL="0" indent="0">
              <a:buNone/>
            </a:pPr>
            <a:r>
              <a:rPr lang="ja-JP" altLang="en-US" sz="2200" dirty="0">
                <a:latin typeface="BIZ UDPゴシック" panose="020B0400000000000000" pitchFamily="50" charset="-128"/>
                <a:ea typeface="BIZ UDPゴシック" panose="020B0400000000000000" pitchFamily="50" charset="-128"/>
              </a:rPr>
              <a:t>・ 歩行困難等の理由により、ごみ集積所までのごみ出しができない。</a:t>
            </a:r>
            <a:endParaRPr lang="en-US" altLang="ja-JP" sz="2200" dirty="0">
              <a:latin typeface="BIZ UDPゴシック" panose="020B0400000000000000" pitchFamily="50" charset="-128"/>
              <a:ea typeface="BIZ UDPゴシック" panose="020B0400000000000000" pitchFamily="50" charset="-128"/>
            </a:endParaRPr>
          </a:p>
          <a:p>
            <a:pPr marL="0" indent="0">
              <a:buNone/>
            </a:pPr>
            <a:endParaRPr kumimoji="1" lang="en-US" altLang="ja-JP" sz="2200" dirty="0">
              <a:latin typeface="BIZ UDPゴシック" panose="020B0400000000000000" pitchFamily="50" charset="-128"/>
              <a:ea typeface="BIZ UDPゴシック" panose="020B0400000000000000" pitchFamily="50" charset="-128"/>
            </a:endParaRPr>
          </a:p>
          <a:p>
            <a:pPr marL="0" indent="0">
              <a:buNone/>
            </a:pPr>
            <a:r>
              <a:rPr kumimoji="1" lang="ja-JP" altLang="en-US" sz="2200" dirty="0">
                <a:latin typeface="BIZ UDPゴシック" panose="020B0400000000000000" pitchFamily="50" charset="-128"/>
                <a:ea typeface="BIZ UDPゴシック" panose="020B0400000000000000" pitchFamily="50" charset="-128"/>
              </a:rPr>
              <a:t>・ ごみ出し時間が原則８時までであるため、介護ヘルパーを利用したごみ出しが困難。</a:t>
            </a:r>
            <a:endParaRPr kumimoji="1" lang="en-US" altLang="ja-JP" sz="2200" dirty="0">
              <a:latin typeface="BIZ UDPゴシック" panose="020B0400000000000000" pitchFamily="50" charset="-128"/>
              <a:ea typeface="BIZ UDPゴシック" panose="020B0400000000000000" pitchFamily="50" charset="-128"/>
            </a:endParaRPr>
          </a:p>
          <a:p>
            <a:pPr marL="0" indent="0">
              <a:buNone/>
            </a:pPr>
            <a:endParaRPr lang="en-US" altLang="ja-JP" sz="2200" dirty="0">
              <a:latin typeface="BIZ UDPゴシック" panose="020B0400000000000000" pitchFamily="50" charset="-128"/>
              <a:ea typeface="BIZ UDPゴシック" panose="020B0400000000000000" pitchFamily="50" charset="-128"/>
            </a:endParaRPr>
          </a:p>
          <a:p>
            <a:pPr marL="0" indent="0">
              <a:buNone/>
            </a:pPr>
            <a:r>
              <a:rPr lang="ja-JP" altLang="en-US" sz="2200" dirty="0">
                <a:latin typeface="BIZ UDPゴシック" panose="020B0400000000000000" pitchFamily="50" charset="-128"/>
                <a:ea typeface="BIZ UDPゴシック" panose="020B0400000000000000" pitchFamily="50" charset="-128"/>
              </a:rPr>
              <a:t>・ 近隣の方のご協力によりごみ出しを行っている地域もあるが、高齢化が進み、</a:t>
            </a:r>
            <a:endParaRPr lang="en-US" altLang="ja-JP" sz="2200" dirty="0">
              <a:latin typeface="BIZ UDPゴシック" panose="020B0400000000000000" pitchFamily="50" charset="-128"/>
              <a:ea typeface="BIZ UDPゴシック" panose="020B0400000000000000" pitchFamily="50" charset="-128"/>
            </a:endParaRPr>
          </a:p>
          <a:p>
            <a:pPr marL="0" indent="0">
              <a:buNone/>
            </a:pPr>
            <a:r>
              <a:rPr lang="ja-JP" altLang="en-US" sz="2200" dirty="0">
                <a:latin typeface="BIZ UDPゴシック" panose="020B0400000000000000" pitchFamily="50" charset="-128"/>
                <a:ea typeface="BIZ UDPゴシック" panose="020B0400000000000000" pitchFamily="50" charset="-128"/>
              </a:rPr>
              <a:t>　 そのような支え合いができなくなってきている。</a:t>
            </a:r>
            <a:endParaRPr lang="en-US" altLang="ja-JP" sz="2200" dirty="0">
              <a:latin typeface="BIZ UDPゴシック" panose="020B0400000000000000" pitchFamily="50" charset="-128"/>
              <a:ea typeface="BIZ UDPゴシック" panose="020B0400000000000000" pitchFamily="50" charset="-128"/>
            </a:endParaRPr>
          </a:p>
          <a:p>
            <a:pPr marL="0" indent="0">
              <a:buNone/>
            </a:pPr>
            <a:endParaRPr kumimoji="1" lang="en-US" altLang="ja-JP" sz="2200" dirty="0">
              <a:latin typeface="BIZ UDPゴシック" panose="020B0400000000000000" pitchFamily="50" charset="-128"/>
              <a:ea typeface="BIZ UDPゴシック" panose="020B0400000000000000" pitchFamily="50" charset="-128"/>
            </a:endParaRPr>
          </a:p>
          <a:p>
            <a:pPr marL="0" indent="0">
              <a:buNone/>
            </a:pPr>
            <a:r>
              <a:rPr kumimoji="1" lang="ja-JP" altLang="en-US" sz="2200" dirty="0">
                <a:latin typeface="BIZ UDPゴシック" panose="020B0400000000000000" pitchFamily="50" charset="-128"/>
                <a:ea typeface="BIZ UDPゴシック" panose="020B0400000000000000" pitchFamily="50" charset="-128"/>
              </a:rPr>
              <a:t>・視覚障がい者、身体障がい者も同様の状況が考えられる。</a:t>
            </a:r>
            <a:endParaRPr kumimoji="1" lang="en-US" altLang="ja-JP" sz="2200"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52614412-C838-4917-832C-62DB8118879A}"/>
              </a:ext>
            </a:extLst>
          </p:cNvPr>
          <p:cNvSpPr>
            <a:spLocks noGrp="1"/>
          </p:cNvSpPr>
          <p:nvPr>
            <p:ph type="sldNum" sz="quarter" idx="12"/>
          </p:nvPr>
        </p:nvSpPr>
        <p:spPr>
          <a:xfrm>
            <a:off x="8779764" y="6332083"/>
            <a:ext cx="2743200" cy="365125"/>
          </a:xfrm>
        </p:spPr>
        <p:txBody>
          <a:bodyPr/>
          <a:lstStyle/>
          <a:p>
            <a:fld id="{D0F38154-BD12-4D95-AB32-AF2ED034A024}" type="slidenum">
              <a:rPr kumimoji="1" lang="ja-JP" altLang="en-US" smtClean="0"/>
              <a:t>46</a:t>
            </a:fld>
            <a:endParaRPr kumimoji="1" lang="ja-JP" altLang="en-US" dirty="0"/>
          </a:p>
        </p:txBody>
      </p:sp>
    </p:spTree>
    <p:extLst>
      <p:ext uri="{BB962C8B-B14F-4D97-AF65-F5344CB8AC3E}">
        <p14:creationId xmlns:p14="http://schemas.microsoft.com/office/powerpoint/2010/main" val="640013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753815" y="243054"/>
            <a:ext cx="10853928" cy="1325563"/>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ごみの収集</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エリア別高齢者人口について</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スライド番号プレースホルダー 3">
            <a:extLst>
              <a:ext uri="{FF2B5EF4-FFF2-40B4-BE49-F238E27FC236}">
                <a16:creationId xmlns:a16="http://schemas.microsoft.com/office/drawing/2014/main" id="{91F310D9-F0CE-F6C7-7486-63AD5B01EB27}"/>
              </a:ext>
            </a:extLst>
          </p:cNvPr>
          <p:cNvSpPr>
            <a:spLocks noGrp="1"/>
          </p:cNvSpPr>
          <p:nvPr>
            <p:ph type="sldNum" sz="quarter" idx="12"/>
          </p:nvPr>
        </p:nvSpPr>
        <p:spPr>
          <a:xfrm>
            <a:off x="8610600" y="6356350"/>
            <a:ext cx="2743200" cy="365125"/>
          </a:xfrm>
        </p:spPr>
        <p:txBody>
          <a:bodyPr>
            <a:normAutofit/>
          </a:bodyPr>
          <a:lstStyle/>
          <a:p>
            <a:pPr>
              <a:spcAft>
                <a:spcPts val="600"/>
              </a:spcAft>
            </a:pPr>
            <a:fld id="{D0F38154-BD12-4D95-AB32-AF2ED034A024}" type="slidenum">
              <a:rPr kumimoji="1" lang="ja-JP" altLang="en-US" smtClean="0"/>
              <a:pPr>
                <a:spcAft>
                  <a:spcPts val="600"/>
                </a:spcAft>
              </a:pPr>
              <a:t>47</a:t>
            </a:fld>
            <a:endParaRPr kumimoji="1" lang="ja-JP" altLang="en-US"/>
          </a:p>
        </p:txBody>
      </p:sp>
      <p:graphicFrame>
        <p:nvGraphicFramePr>
          <p:cNvPr id="8" name="オブジェクト 7">
            <a:extLst>
              <a:ext uri="{FF2B5EF4-FFF2-40B4-BE49-F238E27FC236}">
                <a16:creationId xmlns:a16="http://schemas.microsoft.com/office/drawing/2014/main" id="{083C36A9-40F2-4279-81B9-9B904BD0F1C2}"/>
              </a:ext>
            </a:extLst>
          </p:cNvPr>
          <p:cNvGraphicFramePr>
            <a:graphicFrameLocks noChangeAspect="1"/>
          </p:cNvGraphicFramePr>
          <p:nvPr>
            <p:extLst>
              <p:ext uri="{D42A27DB-BD31-4B8C-83A1-F6EECF244321}">
                <p14:modId xmlns:p14="http://schemas.microsoft.com/office/powerpoint/2010/main" val="2819849501"/>
              </p:ext>
            </p:extLst>
          </p:nvPr>
        </p:nvGraphicFramePr>
        <p:xfrm>
          <a:off x="8910563" y="1763814"/>
          <a:ext cx="2990850" cy="5094186"/>
        </p:xfrm>
        <a:graphic>
          <a:graphicData uri="http://schemas.openxmlformats.org/presentationml/2006/ole">
            <mc:AlternateContent xmlns:mc="http://schemas.openxmlformats.org/markup-compatibility/2006">
              <mc:Choice xmlns:v="urn:schemas-microsoft-com:vml" Requires="v">
                <p:oleObj spid="_x0000_s8136" name="Worksheet" r:id="rId3" imgW="9608992" imgH="17411877" progId="Excel.Sheet.12">
                  <p:embed/>
                </p:oleObj>
              </mc:Choice>
              <mc:Fallback>
                <p:oleObj name="Worksheet" r:id="rId3" imgW="9608992" imgH="17411877" progId="Excel.Sheet.12">
                  <p:embed/>
                  <p:pic>
                    <p:nvPicPr>
                      <p:cNvPr id="0" name=""/>
                      <p:cNvPicPr/>
                      <p:nvPr/>
                    </p:nvPicPr>
                    <p:blipFill>
                      <a:blip r:embed="rId4"/>
                      <a:stretch>
                        <a:fillRect/>
                      </a:stretch>
                    </p:blipFill>
                    <p:spPr>
                      <a:xfrm>
                        <a:off x="8910563" y="1763814"/>
                        <a:ext cx="2990850" cy="5094186"/>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DE0A8B35-B39D-4FE0-B775-CFFCD946A01E}"/>
              </a:ext>
            </a:extLst>
          </p:cNvPr>
          <p:cNvGraphicFramePr>
            <a:graphicFrameLocks noChangeAspect="1"/>
          </p:cNvGraphicFramePr>
          <p:nvPr>
            <p:extLst>
              <p:ext uri="{D42A27DB-BD31-4B8C-83A1-F6EECF244321}">
                <p14:modId xmlns:p14="http://schemas.microsoft.com/office/powerpoint/2010/main" val="4289445358"/>
              </p:ext>
            </p:extLst>
          </p:nvPr>
        </p:nvGraphicFramePr>
        <p:xfrm>
          <a:off x="3566789" y="5896118"/>
          <a:ext cx="5265737" cy="509587"/>
        </p:xfrm>
        <a:graphic>
          <a:graphicData uri="http://schemas.openxmlformats.org/presentationml/2006/ole">
            <mc:AlternateContent xmlns:mc="http://schemas.openxmlformats.org/markup-compatibility/2006">
              <mc:Choice xmlns:v="urn:schemas-microsoft-com:vml" Requires="v">
                <p:oleObj spid="_x0000_s8137" name="Worksheet" r:id="rId5" imgW="5265248" imgH="510363" progId="Excel.Sheet.12">
                  <p:embed/>
                </p:oleObj>
              </mc:Choice>
              <mc:Fallback>
                <p:oleObj name="Worksheet" r:id="rId5" imgW="5265248" imgH="510363" progId="Excel.Sheet.12">
                  <p:embed/>
                  <p:pic>
                    <p:nvPicPr>
                      <p:cNvPr id="0" name=""/>
                      <p:cNvPicPr/>
                      <p:nvPr/>
                    </p:nvPicPr>
                    <p:blipFill>
                      <a:blip r:embed="rId6"/>
                      <a:stretch>
                        <a:fillRect/>
                      </a:stretch>
                    </p:blipFill>
                    <p:spPr>
                      <a:xfrm>
                        <a:off x="3566789" y="5896118"/>
                        <a:ext cx="5265737" cy="509587"/>
                      </a:xfrm>
                      <a:prstGeom prst="rect">
                        <a:avLst/>
                      </a:prstGeom>
                    </p:spPr>
                  </p:pic>
                </p:oleObj>
              </mc:Fallback>
            </mc:AlternateContent>
          </a:graphicData>
        </a:graphic>
      </p:graphicFrame>
      <p:sp>
        <p:nvSpPr>
          <p:cNvPr id="15" name="テキスト ボックス 20">
            <a:extLst>
              <a:ext uri="{FF2B5EF4-FFF2-40B4-BE49-F238E27FC236}">
                <a16:creationId xmlns:a16="http://schemas.microsoft.com/office/drawing/2014/main" id="{2B9682AF-0572-4FE1-A311-0B6D576B6C68}"/>
              </a:ext>
            </a:extLst>
          </p:cNvPr>
          <p:cNvSpPr txBox="1"/>
          <p:nvPr/>
        </p:nvSpPr>
        <p:spPr>
          <a:xfrm>
            <a:off x="9688284" y="1855082"/>
            <a:ext cx="2385608" cy="275913"/>
          </a:xfrm>
          <a:prstGeom prst="rect">
            <a:avLst/>
          </a:prstGeom>
          <a:solidFill>
            <a:schemeClr val="lt1"/>
          </a:solidFill>
          <a:ln w="1905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dirty="0">
                <a:latin typeface="BIZ UDPゴシック" panose="020B0400000000000000" pitchFamily="50" charset="-128"/>
                <a:ea typeface="BIZ UDPゴシック" panose="020B0400000000000000" pitchFamily="50" charset="-128"/>
              </a:rPr>
              <a:t>2028</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月末</a:t>
            </a:r>
            <a:r>
              <a:rPr kumimoji="1" lang="en-US" altLang="ja-JP" sz="1100" dirty="0">
                <a:latin typeface="BIZ UDPゴシック" panose="020B0400000000000000" pitchFamily="50" charset="-128"/>
                <a:ea typeface="BIZ UDPゴシック" panose="020B0400000000000000" pitchFamily="50" charset="-128"/>
              </a:rPr>
              <a:t>75</a:t>
            </a:r>
            <a:r>
              <a:rPr kumimoji="1" lang="ja-JP" altLang="en-US" sz="1100" dirty="0">
                <a:latin typeface="BIZ UDPゴシック" panose="020B0400000000000000" pitchFamily="50" charset="-128"/>
                <a:ea typeface="BIZ UDPゴシック" panose="020B0400000000000000" pitchFamily="50" charset="-128"/>
              </a:rPr>
              <a:t>歳以上人口試算</a:t>
            </a:r>
          </a:p>
        </p:txBody>
      </p:sp>
      <p:graphicFrame>
        <p:nvGraphicFramePr>
          <p:cNvPr id="18" name="オブジェクト 17">
            <a:extLst>
              <a:ext uri="{FF2B5EF4-FFF2-40B4-BE49-F238E27FC236}">
                <a16:creationId xmlns:a16="http://schemas.microsoft.com/office/drawing/2014/main" id="{BBC348CA-C492-47A7-A861-B3B7C9DDB6DE}"/>
              </a:ext>
            </a:extLst>
          </p:cNvPr>
          <p:cNvGraphicFramePr>
            <a:graphicFrameLocks noChangeAspect="1"/>
          </p:cNvGraphicFramePr>
          <p:nvPr>
            <p:extLst>
              <p:ext uri="{D42A27DB-BD31-4B8C-83A1-F6EECF244321}">
                <p14:modId xmlns:p14="http://schemas.microsoft.com/office/powerpoint/2010/main" val="3213226936"/>
              </p:ext>
            </p:extLst>
          </p:nvPr>
        </p:nvGraphicFramePr>
        <p:xfrm>
          <a:off x="6476653" y="3366182"/>
          <a:ext cx="2370137" cy="846137"/>
        </p:xfrm>
        <a:graphic>
          <a:graphicData uri="http://schemas.openxmlformats.org/presentationml/2006/ole">
            <mc:AlternateContent xmlns:mc="http://schemas.openxmlformats.org/markup-compatibility/2006">
              <mc:Choice xmlns:v="urn:schemas-microsoft-com:vml" Requires="v">
                <p:oleObj spid="_x0000_s8138" name="Worksheet" r:id="rId7" imgW="2369701" imgH="845926" progId="Excel.Sheet.12">
                  <p:embed/>
                </p:oleObj>
              </mc:Choice>
              <mc:Fallback>
                <p:oleObj name="Worksheet" r:id="rId7" imgW="2369701" imgH="845926" progId="Excel.Sheet.12">
                  <p:embed/>
                  <p:pic>
                    <p:nvPicPr>
                      <p:cNvPr id="0" name=""/>
                      <p:cNvPicPr/>
                      <p:nvPr/>
                    </p:nvPicPr>
                    <p:blipFill>
                      <a:blip r:embed="rId8"/>
                      <a:stretch>
                        <a:fillRect/>
                      </a:stretch>
                    </p:blipFill>
                    <p:spPr>
                      <a:xfrm>
                        <a:off x="6476653" y="3366182"/>
                        <a:ext cx="2370137" cy="846137"/>
                      </a:xfrm>
                      <a:prstGeom prst="rect">
                        <a:avLst/>
                      </a:prstGeom>
                    </p:spPr>
                  </p:pic>
                </p:oleObj>
              </mc:Fallback>
            </mc:AlternateContent>
          </a:graphicData>
        </a:graphic>
      </p:graphicFrame>
      <p:sp>
        <p:nvSpPr>
          <p:cNvPr id="23" name="矢印: 右 22">
            <a:extLst>
              <a:ext uri="{FF2B5EF4-FFF2-40B4-BE49-F238E27FC236}">
                <a16:creationId xmlns:a16="http://schemas.microsoft.com/office/drawing/2014/main" id="{4B4BB959-54A8-4D3B-BABB-44C35F1B8DDD}"/>
              </a:ext>
            </a:extLst>
          </p:cNvPr>
          <p:cNvSpPr/>
          <p:nvPr/>
        </p:nvSpPr>
        <p:spPr>
          <a:xfrm>
            <a:off x="5576601" y="4287977"/>
            <a:ext cx="1246115" cy="804784"/>
          </a:xfrm>
          <a:prstGeom prst="rightArrow">
            <a:avLst>
              <a:gd name="adj1" fmla="val 50000"/>
              <a:gd name="adj2" fmla="val 83420"/>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4" name="テキスト ボックス 35">
            <a:extLst>
              <a:ext uri="{FF2B5EF4-FFF2-40B4-BE49-F238E27FC236}">
                <a16:creationId xmlns:a16="http://schemas.microsoft.com/office/drawing/2014/main" id="{6CA76254-C271-46B3-97CF-C4BFFED10069}"/>
              </a:ext>
            </a:extLst>
          </p:cNvPr>
          <p:cNvSpPr txBox="1"/>
          <p:nvPr/>
        </p:nvSpPr>
        <p:spPr>
          <a:xfrm>
            <a:off x="3921566" y="2662490"/>
            <a:ext cx="4518429" cy="434889"/>
          </a:xfrm>
          <a:prstGeom prst="rect">
            <a:avLst/>
          </a:prstGeom>
          <a:solidFill>
            <a:schemeClr val="lt1"/>
          </a:solidFill>
          <a:ln w="57150" cmpd="sng">
            <a:solidFill>
              <a:schemeClr val="accent6"/>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1800" dirty="0">
                <a:latin typeface="BIZ UDPゴシック" panose="020B0400000000000000" pitchFamily="50" charset="-128"/>
                <a:ea typeface="BIZ UDPゴシック" panose="020B0400000000000000" pitchFamily="50" charset="-128"/>
              </a:rPr>
              <a:t>75</a:t>
            </a:r>
            <a:r>
              <a:rPr kumimoji="1" lang="ja-JP" altLang="en-US" sz="1800" dirty="0">
                <a:latin typeface="BIZ UDPゴシック" panose="020B0400000000000000" pitchFamily="50" charset="-128"/>
                <a:ea typeface="BIZ UDPゴシック" panose="020B0400000000000000" pitchFamily="50" charset="-128"/>
              </a:rPr>
              <a:t>歳以上人口が</a:t>
            </a:r>
            <a:r>
              <a:rPr kumimoji="1" lang="en-US" altLang="ja-JP" sz="1800" dirty="0">
                <a:latin typeface="BIZ UDPゴシック" panose="020B0400000000000000" pitchFamily="50" charset="-128"/>
                <a:ea typeface="BIZ UDPゴシック" panose="020B0400000000000000" pitchFamily="50" charset="-128"/>
              </a:rPr>
              <a:t>300</a:t>
            </a:r>
            <a:r>
              <a:rPr kumimoji="1" lang="ja-JP" altLang="en-US" sz="1800" dirty="0">
                <a:latin typeface="BIZ UDPゴシック" panose="020B0400000000000000" pitchFamily="50" charset="-128"/>
                <a:ea typeface="BIZ UDPゴシック" panose="020B0400000000000000" pitchFamily="50" charset="-128"/>
              </a:rPr>
              <a:t>人以上の地域</a:t>
            </a:r>
          </a:p>
        </p:txBody>
      </p:sp>
      <p:sp>
        <p:nvSpPr>
          <p:cNvPr id="37" name="テキスト ボックス 36">
            <a:extLst>
              <a:ext uri="{FF2B5EF4-FFF2-40B4-BE49-F238E27FC236}">
                <a16:creationId xmlns:a16="http://schemas.microsoft.com/office/drawing/2014/main" id="{EAEBFF84-A37C-407D-BAB2-2FD7E8981FBB}"/>
              </a:ext>
            </a:extLst>
          </p:cNvPr>
          <p:cNvSpPr txBox="1"/>
          <p:nvPr/>
        </p:nvSpPr>
        <p:spPr>
          <a:xfrm>
            <a:off x="9478885" y="6098558"/>
            <a:ext cx="43728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②</a:t>
            </a:r>
          </a:p>
        </p:txBody>
      </p:sp>
      <p:sp>
        <p:nvSpPr>
          <p:cNvPr id="40" name="テキスト ボックス 39">
            <a:extLst>
              <a:ext uri="{FF2B5EF4-FFF2-40B4-BE49-F238E27FC236}">
                <a16:creationId xmlns:a16="http://schemas.microsoft.com/office/drawing/2014/main" id="{59580974-66AA-41BB-967F-35C144367EBF}"/>
              </a:ext>
            </a:extLst>
          </p:cNvPr>
          <p:cNvSpPr txBox="1"/>
          <p:nvPr/>
        </p:nvSpPr>
        <p:spPr>
          <a:xfrm>
            <a:off x="9763556" y="6470380"/>
            <a:ext cx="437287"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①</a:t>
            </a:r>
            <a:endParaRPr kumimoji="1" lang="ja-JP" altLang="en-US"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51C7245C-3343-4ECD-8ABE-2632D1484699}"/>
              </a:ext>
            </a:extLst>
          </p:cNvPr>
          <p:cNvSpPr txBox="1"/>
          <p:nvPr/>
        </p:nvSpPr>
        <p:spPr>
          <a:xfrm>
            <a:off x="11026823" y="3829610"/>
            <a:ext cx="437287"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③</a:t>
            </a:r>
            <a:endParaRPr kumimoji="1" lang="ja-JP" altLang="en-US"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1E7102E3-18D2-424C-8952-37B4DCB0D8EE}"/>
              </a:ext>
            </a:extLst>
          </p:cNvPr>
          <p:cNvSpPr txBox="1"/>
          <p:nvPr/>
        </p:nvSpPr>
        <p:spPr>
          <a:xfrm>
            <a:off x="10466076" y="3366182"/>
            <a:ext cx="437287"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④</a:t>
            </a:r>
            <a:endParaRPr kumimoji="1" lang="ja-JP" altLang="en-US"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DE718488-8479-49E0-88E1-B960BEB744D3}"/>
              </a:ext>
            </a:extLst>
          </p:cNvPr>
          <p:cNvSpPr txBox="1"/>
          <p:nvPr/>
        </p:nvSpPr>
        <p:spPr>
          <a:xfrm>
            <a:off x="11760944" y="4542340"/>
            <a:ext cx="437287"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⑤</a:t>
            </a:r>
            <a:endParaRPr kumimoji="1" lang="ja-JP" altLang="en-US" dirty="0">
              <a:latin typeface="BIZ UDPゴシック" panose="020B0400000000000000" pitchFamily="50" charset="-128"/>
              <a:ea typeface="BIZ UDPゴシック" panose="020B0400000000000000" pitchFamily="50" charset="-128"/>
            </a:endParaRPr>
          </a:p>
        </p:txBody>
      </p:sp>
      <p:cxnSp>
        <p:nvCxnSpPr>
          <p:cNvPr id="44" name="直線コネクタ 43">
            <a:extLst>
              <a:ext uri="{FF2B5EF4-FFF2-40B4-BE49-F238E27FC236}">
                <a16:creationId xmlns:a16="http://schemas.microsoft.com/office/drawing/2014/main" id="{613A03EC-D084-4C37-92E4-6E940FD36BA1}"/>
              </a:ext>
            </a:extLst>
          </p:cNvPr>
          <p:cNvCxnSpPr>
            <a:cxnSpLocks/>
          </p:cNvCxnSpPr>
          <p:nvPr/>
        </p:nvCxnSpPr>
        <p:spPr>
          <a:xfrm flipV="1">
            <a:off x="10466076" y="3665211"/>
            <a:ext cx="190313" cy="147652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93AB46E-DC3C-4BA6-AA60-E7760DB79327}"/>
              </a:ext>
            </a:extLst>
          </p:cNvPr>
          <p:cNvCxnSpPr>
            <a:cxnSpLocks/>
          </p:cNvCxnSpPr>
          <p:nvPr/>
        </p:nvCxnSpPr>
        <p:spPr>
          <a:xfrm flipV="1">
            <a:off x="11430090" y="4809551"/>
            <a:ext cx="465860" cy="97818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3FD453C6-B644-463B-8F9C-118270CAF2EF}"/>
              </a:ext>
            </a:extLst>
          </p:cNvPr>
          <p:cNvCxnSpPr>
            <a:cxnSpLocks/>
          </p:cNvCxnSpPr>
          <p:nvPr/>
        </p:nvCxnSpPr>
        <p:spPr>
          <a:xfrm flipV="1">
            <a:off x="10639601" y="4141825"/>
            <a:ext cx="550549" cy="12063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7CBFB21-A2D6-402E-B727-9ACFC8DBE3B8}"/>
              </a:ext>
            </a:extLst>
          </p:cNvPr>
          <p:cNvCxnSpPr>
            <a:cxnSpLocks/>
          </p:cNvCxnSpPr>
          <p:nvPr/>
        </p:nvCxnSpPr>
        <p:spPr>
          <a:xfrm flipH="1">
            <a:off x="9794017" y="6176621"/>
            <a:ext cx="890702" cy="9872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2F2FFC5-43E0-4699-B58A-B4EF7CE0B20E}"/>
              </a:ext>
            </a:extLst>
          </p:cNvPr>
          <p:cNvCxnSpPr>
            <a:cxnSpLocks/>
          </p:cNvCxnSpPr>
          <p:nvPr/>
        </p:nvCxnSpPr>
        <p:spPr>
          <a:xfrm flipV="1">
            <a:off x="10068542" y="6313146"/>
            <a:ext cx="846333" cy="32554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5B960819-B8A8-40EE-8392-3AF46D649CD9}"/>
              </a:ext>
            </a:extLst>
          </p:cNvPr>
          <p:cNvSpPr txBox="1"/>
          <p:nvPr/>
        </p:nvSpPr>
        <p:spPr>
          <a:xfrm>
            <a:off x="4505693" y="5183527"/>
            <a:ext cx="3350173"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５年後の</a:t>
            </a:r>
            <a:r>
              <a:rPr kumimoji="1" lang="en-US" altLang="ja-JP" sz="1400" dirty="0">
                <a:latin typeface="BIZ UDPゴシック" panose="020B0400000000000000" pitchFamily="50" charset="-128"/>
                <a:ea typeface="BIZ UDPゴシック" panose="020B0400000000000000" pitchFamily="50" charset="-128"/>
              </a:rPr>
              <a:t>75</a:t>
            </a:r>
            <a:r>
              <a:rPr kumimoji="1" lang="ja-JP" altLang="en-US" sz="1400" dirty="0">
                <a:latin typeface="BIZ UDPゴシック" panose="020B0400000000000000" pitchFamily="50" charset="-128"/>
                <a:ea typeface="BIZ UDPゴシック" panose="020B0400000000000000" pitchFamily="50" charset="-128"/>
              </a:rPr>
              <a:t>歳以上人口の試算</a:t>
            </a:r>
          </a:p>
        </p:txBody>
      </p:sp>
      <p:sp>
        <p:nvSpPr>
          <p:cNvPr id="35" name="テキスト ボックス 34">
            <a:extLst>
              <a:ext uri="{FF2B5EF4-FFF2-40B4-BE49-F238E27FC236}">
                <a16:creationId xmlns:a16="http://schemas.microsoft.com/office/drawing/2014/main" id="{B01E56F2-B404-447A-A893-38973289CB0D}"/>
              </a:ext>
            </a:extLst>
          </p:cNvPr>
          <p:cNvSpPr txBox="1"/>
          <p:nvPr/>
        </p:nvSpPr>
        <p:spPr>
          <a:xfrm>
            <a:off x="2497777" y="1253527"/>
            <a:ext cx="7570765" cy="369332"/>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ごみ出し負担の大きい後期高齢者人口が多く居住する地域は増加する。</a:t>
            </a:r>
          </a:p>
        </p:txBody>
      </p:sp>
      <p:sp>
        <p:nvSpPr>
          <p:cNvPr id="36" name="スライド番号プレースホルダー 2">
            <a:extLst>
              <a:ext uri="{FF2B5EF4-FFF2-40B4-BE49-F238E27FC236}">
                <a16:creationId xmlns:a16="http://schemas.microsoft.com/office/drawing/2014/main" id="{AAFF73B5-2932-4656-BC5F-46F4C9644067}"/>
              </a:ext>
            </a:extLst>
          </p:cNvPr>
          <p:cNvSpPr txBox="1">
            <a:spLocks/>
          </p:cNvSpPr>
          <p:nvPr/>
        </p:nvSpPr>
        <p:spPr>
          <a:xfrm>
            <a:off x="9330692" y="6419404"/>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0F38154-BD12-4D95-AB32-AF2ED034A024}" type="slidenum">
              <a:rPr lang="ja-JP" altLang="en-US" smtClean="0"/>
              <a:pPr/>
              <a:t>47</a:t>
            </a:fld>
            <a:endParaRPr lang="ja-JP" altLang="en-US" dirty="0"/>
          </a:p>
        </p:txBody>
      </p:sp>
      <p:pic>
        <p:nvPicPr>
          <p:cNvPr id="49" name="図 48">
            <a:extLst>
              <a:ext uri="{FF2B5EF4-FFF2-40B4-BE49-F238E27FC236}">
                <a16:creationId xmlns:a16="http://schemas.microsoft.com/office/drawing/2014/main" id="{DE96B2F4-A2F1-46EE-97F6-0A97F89E7F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4644" y="1830616"/>
            <a:ext cx="2900276" cy="5009096"/>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9">
            <a:extLst>
              <a:ext uri="{FF2B5EF4-FFF2-40B4-BE49-F238E27FC236}">
                <a16:creationId xmlns:a16="http://schemas.microsoft.com/office/drawing/2014/main" id="{FEB1F81C-5145-4682-BC8B-3E35537CCAD0}"/>
              </a:ext>
            </a:extLst>
          </p:cNvPr>
          <p:cNvSpPr txBox="1"/>
          <p:nvPr/>
        </p:nvSpPr>
        <p:spPr>
          <a:xfrm>
            <a:off x="1704862" y="1826891"/>
            <a:ext cx="2444359" cy="285875"/>
          </a:xfrm>
          <a:prstGeom prst="rect">
            <a:avLst/>
          </a:prstGeom>
          <a:solidFill>
            <a:schemeClr val="lt1"/>
          </a:solidFill>
          <a:ln w="1905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月末時点</a:t>
            </a:r>
            <a:r>
              <a:rPr kumimoji="1" lang="en-US" altLang="ja-JP" sz="1100" dirty="0">
                <a:latin typeface="BIZ UDPゴシック" panose="020B0400000000000000" pitchFamily="50" charset="-128"/>
                <a:ea typeface="BIZ UDPゴシック" panose="020B0400000000000000" pitchFamily="50" charset="-128"/>
              </a:rPr>
              <a:t>75</a:t>
            </a:r>
            <a:r>
              <a:rPr kumimoji="1" lang="ja-JP" altLang="en-US" sz="1100" dirty="0">
                <a:latin typeface="BIZ UDPゴシック" panose="020B0400000000000000" pitchFamily="50" charset="-128"/>
                <a:ea typeface="BIZ UDPゴシック" panose="020B0400000000000000" pitchFamily="50" charset="-128"/>
              </a:rPr>
              <a:t>歳以上人口</a:t>
            </a:r>
          </a:p>
        </p:txBody>
      </p:sp>
      <p:sp>
        <p:nvSpPr>
          <p:cNvPr id="20" name="テキスト ボックス 19">
            <a:extLst>
              <a:ext uri="{FF2B5EF4-FFF2-40B4-BE49-F238E27FC236}">
                <a16:creationId xmlns:a16="http://schemas.microsoft.com/office/drawing/2014/main" id="{E18137A7-A3F6-4BAA-8C0F-4DEF9DA08A23}"/>
              </a:ext>
            </a:extLst>
          </p:cNvPr>
          <p:cNvSpPr txBox="1"/>
          <p:nvPr/>
        </p:nvSpPr>
        <p:spPr>
          <a:xfrm>
            <a:off x="535350" y="5284665"/>
            <a:ext cx="43728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②</a:t>
            </a:r>
          </a:p>
        </p:txBody>
      </p:sp>
      <p:sp>
        <p:nvSpPr>
          <p:cNvPr id="27" name="テキスト ボックス 26">
            <a:extLst>
              <a:ext uri="{FF2B5EF4-FFF2-40B4-BE49-F238E27FC236}">
                <a16:creationId xmlns:a16="http://schemas.microsoft.com/office/drawing/2014/main" id="{23BB5DB2-6441-4AFE-909B-E02F2CAAF596}"/>
              </a:ext>
            </a:extLst>
          </p:cNvPr>
          <p:cNvSpPr txBox="1"/>
          <p:nvPr/>
        </p:nvSpPr>
        <p:spPr>
          <a:xfrm>
            <a:off x="3290956" y="6441187"/>
            <a:ext cx="437287"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①</a:t>
            </a:r>
            <a:endParaRPr kumimoji="1" lang="ja-JP" altLang="en-US"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07649D68-E6FE-4ADB-9A87-BCCAE9296AD9}"/>
              </a:ext>
            </a:extLst>
          </p:cNvPr>
          <p:cNvSpPr txBox="1"/>
          <p:nvPr/>
        </p:nvSpPr>
        <p:spPr>
          <a:xfrm>
            <a:off x="945614" y="6317694"/>
            <a:ext cx="437287"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③</a:t>
            </a:r>
            <a:endParaRPr kumimoji="1" lang="ja-JP" altLang="en-US" dirty="0">
              <a:latin typeface="BIZ UDPゴシック" panose="020B0400000000000000" pitchFamily="50" charset="-128"/>
              <a:ea typeface="BIZ UDPゴシック" panose="020B0400000000000000" pitchFamily="50" charset="-128"/>
            </a:endParaRPr>
          </a:p>
        </p:txBody>
      </p:sp>
      <p:cxnSp>
        <p:nvCxnSpPr>
          <p:cNvPr id="29" name="直線コネクタ 28">
            <a:extLst>
              <a:ext uri="{FF2B5EF4-FFF2-40B4-BE49-F238E27FC236}">
                <a16:creationId xmlns:a16="http://schemas.microsoft.com/office/drawing/2014/main" id="{6DF31C5C-F36F-4402-91BF-6CBA7E8799DB}"/>
              </a:ext>
            </a:extLst>
          </p:cNvPr>
          <p:cNvCxnSpPr>
            <a:cxnSpLocks/>
          </p:cNvCxnSpPr>
          <p:nvPr/>
        </p:nvCxnSpPr>
        <p:spPr>
          <a:xfrm flipV="1">
            <a:off x="1253657" y="6273301"/>
            <a:ext cx="1084730" cy="20764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370623B-034E-4FC6-933C-D233C6DCB08F}"/>
              </a:ext>
            </a:extLst>
          </p:cNvPr>
          <p:cNvCxnSpPr>
            <a:cxnSpLocks/>
          </p:cNvCxnSpPr>
          <p:nvPr/>
        </p:nvCxnSpPr>
        <p:spPr>
          <a:xfrm flipH="1" flipV="1">
            <a:off x="2575869" y="6272692"/>
            <a:ext cx="772396" cy="3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E5BC780-0EC7-41E0-8A9E-9B99CA374EBE}"/>
              </a:ext>
            </a:extLst>
          </p:cNvPr>
          <p:cNvCxnSpPr>
            <a:cxnSpLocks/>
          </p:cNvCxnSpPr>
          <p:nvPr/>
        </p:nvCxnSpPr>
        <p:spPr>
          <a:xfrm flipV="1">
            <a:off x="921996" y="5231257"/>
            <a:ext cx="1292030" cy="21231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オブジェクト 16">
            <a:extLst>
              <a:ext uri="{FF2B5EF4-FFF2-40B4-BE49-F238E27FC236}">
                <a16:creationId xmlns:a16="http://schemas.microsoft.com/office/drawing/2014/main" id="{F6C170F8-7637-45D4-A784-2C0ADAA148F1}"/>
              </a:ext>
            </a:extLst>
          </p:cNvPr>
          <p:cNvGraphicFramePr>
            <a:graphicFrameLocks noChangeAspect="1"/>
          </p:cNvGraphicFramePr>
          <p:nvPr>
            <p:extLst>
              <p:ext uri="{D42A27DB-BD31-4B8C-83A1-F6EECF244321}">
                <p14:modId xmlns:p14="http://schemas.microsoft.com/office/powerpoint/2010/main" val="4220688288"/>
              </p:ext>
            </p:extLst>
          </p:nvPr>
        </p:nvGraphicFramePr>
        <p:xfrm>
          <a:off x="3408985" y="3366182"/>
          <a:ext cx="2370137" cy="509587"/>
        </p:xfrm>
        <a:graphic>
          <a:graphicData uri="http://schemas.openxmlformats.org/presentationml/2006/ole">
            <mc:AlternateContent xmlns:mc="http://schemas.openxmlformats.org/markup-compatibility/2006">
              <mc:Choice xmlns:v="urn:schemas-microsoft-com:vml" Requires="v">
                <p:oleObj spid="_x0000_s8139" name="Worksheet" r:id="rId10" imgW="2369701" imgH="510363" progId="Excel.Sheet.12">
                  <p:embed/>
                </p:oleObj>
              </mc:Choice>
              <mc:Fallback>
                <p:oleObj name="Worksheet" r:id="rId10" imgW="2369701" imgH="510363" progId="Excel.Sheet.12">
                  <p:embed/>
                  <p:pic>
                    <p:nvPicPr>
                      <p:cNvPr id="0" name=""/>
                      <p:cNvPicPr/>
                      <p:nvPr/>
                    </p:nvPicPr>
                    <p:blipFill>
                      <a:blip r:embed="rId11"/>
                      <a:stretch>
                        <a:fillRect/>
                      </a:stretch>
                    </p:blipFill>
                    <p:spPr>
                      <a:xfrm>
                        <a:off x="3408985" y="3366182"/>
                        <a:ext cx="2370137" cy="509587"/>
                      </a:xfrm>
                      <a:prstGeom prst="rect">
                        <a:avLst/>
                      </a:prstGeom>
                    </p:spPr>
                  </p:pic>
                </p:oleObj>
              </mc:Fallback>
            </mc:AlternateContent>
          </a:graphicData>
        </a:graphic>
      </p:graphicFrame>
      <p:sp>
        <p:nvSpPr>
          <p:cNvPr id="50" name="テキスト ボックス 49">
            <a:extLst>
              <a:ext uri="{FF2B5EF4-FFF2-40B4-BE49-F238E27FC236}">
                <a16:creationId xmlns:a16="http://schemas.microsoft.com/office/drawing/2014/main" id="{ED24B9EC-F63E-4C5D-9921-AC5709D8A292}"/>
              </a:ext>
            </a:extLst>
          </p:cNvPr>
          <p:cNvSpPr txBox="1"/>
          <p:nvPr/>
        </p:nvSpPr>
        <p:spPr>
          <a:xfrm>
            <a:off x="4458205" y="5478728"/>
            <a:ext cx="4729021" cy="400110"/>
          </a:xfrm>
          <a:prstGeom prst="rect">
            <a:avLst/>
          </a:prstGeom>
          <a:noFill/>
        </p:spPr>
        <p:txBody>
          <a:bodyPr wrap="square">
            <a:spAutoFit/>
          </a:bodyPr>
          <a:lstStyle/>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令和５年３月末各地区の人口に変化率を乗じて計算</a:t>
            </a:r>
          </a:p>
          <a:p>
            <a:r>
              <a:rPr lang="ja-JP" altLang="en-US" sz="1000" dirty="0">
                <a:latin typeface="BIZ UDPゴシック" panose="020B0400000000000000" pitchFamily="50" charset="-128"/>
                <a:ea typeface="BIZ UDPゴシック" panose="020B0400000000000000" pitchFamily="50" charset="-128"/>
              </a:rPr>
              <a:t>   変化率＝ </a:t>
            </a:r>
            <a:r>
              <a:rPr lang="en-US" altLang="ja-JP" sz="1000" dirty="0">
                <a:latin typeface="BIZ UDPゴシック" panose="020B0400000000000000" pitchFamily="50" charset="-128"/>
                <a:ea typeface="BIZ UDPゴシック" panose="020B0400000000000000" pitchFamily="50" charset="-128"/>
              </a:rPr>
              <a:t>R2</a:t>
            </a:r>
            <a:r>
              <a:rPr lang="ja-JP" altLang="en-US" sz="1000" dirty="0">
                <a:latin typeface="BIZ UDPゴシック" panose="020B0400000000000000" pitchFamily="50" charset="-128"/>
                <a:ea typeface="BIZ UDPゴシック" panose="020B0400000000000000" pitchFamily="50" charset="-128"/>
              </a:rPr>
              <a:t>大阪府年齢別生残率</a:t>
            </a:r>
            <a:r>
              <a:rPr lang="en-US" altLang="ja-JP" sz="1000" dirty="0">
                <a:latin typeface="BIZ UDPゴシック" panose="020B0400000000000000" pitchFamily="50" charset="-128"/>
                <a:ea typeface="BIZ UDPゴシック" panose="020B0400000000000000" pitchFamily="50" charset="-128"/>
              </a:rPr>
              <a:t>× </a:t>
            </a:r>
            <a:r>
              <a:rPr lang="ja-JP" altLang="en-US" sz="1000" dirty="0">
                <a:latin typeface="BIZ UDPゴシック" panose="020B0400000000000000" pitchFamily="50" charset="-128"/>
                <a:ea typeface="BIZ UDPゴシック" panose="020B0400000000000000" pitchFamily="50" charset="-128"/>
              </a:rPr>
              <a:t>年齢別社会増減率</a:t>
            </a:r>
            <a:r>
              <a:rPr lang="en-US" altLang="ja-JP" sz="1000" dirty="0">
                <a:latin typeface="BIZ UDPゴシック" panose="020B0400000000000000" pitchFamily="50" charset="-128"/>
                <a:ea typeface="BIZ UDPゴシック" panose="020B0400000000000000" pitchFamily="50" charset="-128"/>
              </a:rPr>
              <a:t>(R2</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R4</a:t>
            </a:r>
            <a:r>
              <a:rPr lang="ja-JP" altLang="en-US" sz="1000" dirty="0">
                <a:latin typeface="BIZ UDPゴシック" panose="020B0400000000000000" pitchFamily="50" charset="-128"/>
                <a:ea typeface="BIZ UDPゴシック" panose="020B0400000000000000" pitchFamily="50" charset="-128"/>
              </a:rPr>
              <a:t>平均</a:t>
            </a:r>
            <a:r>
              <a:rPr lang="en-US" altLang="ja-JP" sz="1000" dirty="0">
                <a:latin typeface="BIZ UDPゴシック" panose="020B0400000000000000" pitchFamily="50" charset="-128"/>
                <a:ea typeface="BIZ UDPゴシック" panose="020B0400000000000000" pitchFamily="50" charset="-128"/>
              </a:rPr>
              <a:t>)</a:t>
            </a:r>
            <a:endParaRPr lang="ja-JP" altLang="en-US"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99245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753815" y="243054"/>
            <a:ext cx="10853928" cy="1325563"/>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ごみの収集</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エリア別高齢</a:t>
            </a:r>
            <a:r>
              <a:rPr lang="ja-JP" altLang="en-US" sz="3600" dirty="0">
                <a:latin typeface="BIZ UDPゴシック" panose="020B0400000000000000" pitchFamily="50" charset="-128"/>
                <a:ea typeface="BIZ UDPゴシック" panose="020B0400000000000000" pitchFamily="50" charset="-128"/>
              </a:rPr>
              <a:t>化率</a:t>
            </a:r>
            <a:r>
              <a:rPr kumimoji="1" lang="ja-JP" altLang="en-US" sz="3600" dirty="0">
                <a:latin typeface="BIZ UDPゴシック" panose="020B0400000000000000" pitchFamily="50" charset="-128"/>
                <a:ea typeface="BIZ UDPゴシック" panose="020B0400000000000000" pitchFamily="50" charset="-128"/>
              </a:rPr>
              <a:t>について</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ボックス 20">
            <a:extLst>
              <a:ext uri="{FF2B5EF4-FFF2-40B4-BE49-F238E27FC236}">
                <a16:creationId xmlns:a16="http://schemas.microsoft.com/office/drawing/2014/main" id="{2B9682AF-0572-4FE1-A311-0B6D576B6C68}"/>
              </a:ext>
            </a:extLst>
          </p:cNvPr>
          <p:cNvSpPr txBox="1"/>
          <p:nvPr/>
        </p:nvSpPr>
        <p:spPr>
          <a:xfrm>
            <a:off x="9284141" y="1934046"/>
            <a:ext cx="2385608" cy="275913"/>
          </a:xfrm>
          <a:prstGeom prst="rect">
            <a:avLst/>
          </a:prstGeom>
          <a:solidFill>
            <a:schemeClr val="lt1"/>
          </a:solidFill>
          <a:ln w="1905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dirty="0">
                <a:latin typeface="BIZ UDPゴシック" panose="020B0400000000000000" pitchFamily="50" charset="-128"/>
                <a:ea typeface="BIZ UDPゴシック" panose="020B0400000000000000" pitchFamily="50" charset="-128"/>
              </a:rPr>
              <a:t>2028</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月末後期高齢化率試算</a:t>
            </a:r>
          </a:p>
        </p:txBody>
      </p:sp>
      <p:sp>
        <p:nvSpPr>
          <p:cNvPr id="23" name="矢印: 右 22">
            <a:extLst>
              <a:ext uri="{FF2B5EF4-FFF2-40B4-BE49-F238E27FC236}">
                <a16:creationId xmlns:a16="http://schemas.microsoft.com/office/drawing/2014/main" id="{4B4BB959-54A8-4D3B-BABB-44C35F1B8DDD}"/>
              </a:ext>
            </a:extLst>
          </p:cNvPr>
          <p:cNvSpPr/>
          <p:nvPr/>
        </p:nvSpPr>
        <p:spPr>
          <a:xfrm>
            <a:off x="5576601" y="4287977"/>
            <a:ext cx="1246115" cy="804784"/>
          </a:xfrm>
          <a:prstGeom prst="rightArrow">
            <a:avLst>
              <a:gd name="adj1" fmla="val 50000"/>
              <a:gd name="adj2" fmla="val 83420"/>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5" name="テキスト ボックス 34">
            <a:extLst>
              <a:ext uri="{FF2B5EF4-FFF2-40B4-BE49-F238E27FC236}">
                <a16:creationId xmlns:a16="http://schemas.microsoft.com/office/drawing/2014/main" id="{B01E56F2-B404-447A-A893-38973289CB0D}"/>
              </a:ext>
            </a:extLst>
          </p:cNvPr>
          <p:cNvSpPr txBox="1"/>
          <p:nvPr/>
        </p:nvSpPr>
        <p:spPr>
          <a:xfrm>
            <a:off x="2497777" y="1253527"/>
            <a:ext cx="7570765" cy="369332"/>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ごみ出し負担の大きい後期高齢者の割合が多い地域は増加する。</a:t>
            </a:r>
          </a:p>
        </p:txBody>
      </p:sp>
      <p:sp>
        <p:nvSpPr>
          <p:cNvPr id="36" name="スライド番号プレースホルダー 2">
            <a:extLst>
              <a:ext uri="{FF2B5EF4-FFF2-40B4-BE49-F238E27FC236}">
                <a16:creationId xmlns:a16="http://schemas.microsoft.com/office/drawing/2014/main" id="{AAFF73B5-2932-4656-BC5F-46F4C9644067}"/>
              </a:ext>
            </a:extLst>
          </p:cNvPr>
          <p:cNvSpPr txBox="1">
            <a:spLocks/>
          </p:cNvSpPr>
          <p:nvPr/>
        </p:nvSpPr>
        <p:spPr>
          <a:xfrm>
            <a:off x="9307172" y="6440376"/>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0F38154-BD12-4D95-AB32-AF2ED034A024}" type="slidenum">
              <a:rPr lang="ja-JP" altLang="en-US" smtClean="0"/>
              <a:pPr/>
              <a:t>48</a:t>
            </a:fld>
            <a:endParaRPr lang="ja-JP" altLang="en-US" dirty="0"/>
          </a:p>
        </p:txBody>
      </p:sp>
      <p:sp>
        <p:nvSpPr>
          <p:cNvPr id="14" name="テキスト ボックス 19">
            <a:extLst>
              <a:ext uri="{FF2B5EF4-FFF2-40B4-BE49-F238E27FC236}">
                <a16:creationId xmlns:a16="http://schemas.microsoft.com/office/drawing/2014/main" id="{FEB1F81C-5145-4682-BC8B-3E35537CCAD0}"/>
              </a:ext>
            </a:extLst>
          </p:cNvPr>
          <p:cNvSpPr txBox="1"/>
          <p:nvPr/>
        </p:nvSpPr>
        <p:spPr>
          <a:xfrm>
            <a:off x="862480" y="1929064"/>
            <a:ext cx="2444359" cy="285875"/>
          </a:xfrm>
          <a:prstGeom prst="rect">
            <a:avLst/>
          </a:prstGeom>
          <a:solidFill>
            <a:schemeClr val="lt1"/>
          </a:solidFill>
          <a:ln w="19050"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月末時点後期高齢化率</a:t>
            </a:r>
          </a:p>
        </p:txBody>
      </p:sp>
      <p:pic>
        <p:nvPicPr>
          <p:cNvPr id="51" name="図 50">
            <a:extLst>
              <a:ext uri="{FF2B5EF4-FFF2-40B4-BE49-F238E27FC236}">
                <a16:creationId xmlns:a16="http://schemas.microsoft.com/office/drawing/2014/main" id="{F5A93E19-6015-49A5-ADD7-5BD8F9C4EEF3}"/>
              </a:ext>
            </a:extLst>
          </p:cNvPr>
          <p:cNvPicPr>
            <a:picLocks noChangeAspect="1"/>
          </p:cNvPicPr>
          <p:nvPr/>
        </p:nvPicPr>
        <p:blipFill>
          <a:blip r:embed="rId2"/>
          <a:stretch>
            <a:fillRect/>
          </a:stretch>
        </p:blipFill>
        <p:spPr>
          <a:xfrm>
            <a:off x="3395846" y="3274185"/>
            <a:ext cx="1841500" cy="1003300"/>
          </a:xfrm>
          <a:prstGeom prst="rect">
            <a:avLst/>
          </a:prstGeom>
        </p:spPr>
      </p:pic>
      <p:sp>
        <p:nvSpPr>
          <p:cNvPr id="52" name="テキスト ボックス 35">
            <a:extLst>
              <a:ext uri="{FF2B5EF4-FFF2-40B4-BE49-F238E27FC236}">
                <a16:creationId xmlns:a16="http://schemas.microsoft.com/office/drawing/2014/main" id="{C7B04F16-7133-4A98-978C-96A9E3D1D8E6}"/>
              </a:ext>
            </a:extLst>
          </p:cNvPr>
          <p:cNvSpPr txBox="1"/>
          <p:nvPr/>
        </p:nvSpPr>
        <p:spPr>
          <a:xfrm>
            <a:off x="3921566" y="2662490"/>
            <a:ext cx="4518429" cy="434889"/>
          </a:xfrm>
          <a:prstGeom prst="rect">
            <a:avLst/>
          </a:prstGeom>
          <a:solidFill>
            <a:schemeClr val="lt1"/>
          </a:solidFill>
          <a:ln w="57150" cmpd="sng">
            <a:solidFill>
              <a:schemeClr val="accent6"/>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dirty="0">
                <a:latin typeface="BIZ UDPゴシック" panose="020B0400000000000000" pitchFamily="50" charset="-128"/>
                <a:ea typeface="BIZ UDPゴシック" panose="020B0400000000000000" pitchFamily="50" charset="-128"/>
              </a:rPr>
              <a:t>後期高齢化率</a:t>
            </a:r>
            <a:r>
              <a:rPr kumimoji="1" lang="en-US" altLang="ja-JP" sz="1800" dirty="0">
                <a:latin typeface="BIZ UDPゴシック" panose="020B0400000000000000" pitchFamily="50" charset="-128"/>
                <a:ea typeface="BIZ UDPゴシック" panose="020B0400000000000000" pitchFamily="50" charset="-128"/>
              </a:rPr>
              <a:t>25</a:t>
            </a:r>
            <a:r>
              <a:rPr kumimoji="1" lang="ja-JP" altLang="en-US" sz="1800" dirty="0">
                <a:latin typeface="BIZ UDPゴシック" panose="020B0400000000000000" pitchFamily="50" charset="-128"/>
                <a:ea typeface="BIZ UDPゴシック" panose="020B0400000000000000" pitchFamily="50" charset="-128"/>
              </a:rPr>
              <a:t>％以上の地域</a:t>
            </a:r>
          </a:p>
        </p:txBody>
      </p:sp>
      <p:pic>
        <p:nvPicPr>
          <p:cNvPr id="53" name="図 52">
            <a:extLst>
              <a:ext uri="{FF2B5EF4-FFF2-40B4-BE49-F238E27FC236}">
                <a16:creationId xmlns:a16="http://schemas.microsoft.com/office/drawing/2014/main" id="{7900ABFE-F517-43C8-8EC5-D4D9C2D4C965}"/>
              </a:ext>
            </a:extLst>
          </p:cNvPr>
          <p:cNvPicPr>
            <a:picLocks noChangeAspect="1"/>
          </p:cNvPicPr>
          <p:nvPr/>
        </p:nvPicPr>
        <p:blipFill>
          <a:blip r:embed="rId3"/>
          <a:stretch>
            <a:fillRect/>
          </a:stretch>
        </p:blipFill>
        <p:spPr>
          <a:xfrm>
            <a:off x="7133020" y="3274185"/>
            <a:ext cx="1841500" cy="1663700"/>
          </a:xfrm>
          <a:prstGeom prst="rect">
            <a:avLst/>
          </a:prstGeom>
        </p:spPr>
      </p:pic>
      <p:sp>
        <p:nvSpPr>
          <p:cNvPr id="54" name="テキスト ボックス 53">
            <a:extLst>
              <a:ext uri="{FF2B5EF4-FFF2-40B4-BE49-F238E27FC236}">
                <a16:creationId xmlns:a16="http://schemas.microsoft.com/office/drawing/2014/main" id="{6E8C4646-C755-4174-9B08-80F441341FBE}"/>
              </a:ext>
            </a:extLst>
          </p:cNvPr>
          <p:cNvSpPr txBox="1"/>
          <p:nvPr/>
        </p:nvSpPr>
        <p:spPr>
          <a:xfrm>
            <a:off x="4521458" y="5184827"/>
            <a:ext cx="3350173"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５年後の後期高齢化率の試算</a:t>
            </a:r>
          </a:p>
        </p:txBody>
      </p:sp>
      <p:sp>
        <p:nvSpPr>
          <p:cNvPr id="55" name="テキスト ボックス 54">
            <a:extLst>
              <a:ext uri="{FF2B5EF4-FFF2-40B4-BE49-F238E27FC236}">
                <a16:creationId xmlns:a16="http://schemas.microsoft.com/office/drawing/2014/main" id="{4ED85D0B-3597-4EAA-B1EB-A0A0CAA8AACD}"/>
              </a:ext>
            </a:extLst>
          </p:cNvPr>
          <p:cNvSpPr txBox="1"/>
          <p:nvPr/>
        </p:nvSpPr>
        <p:spPr>
          <a:xfrm>
            <a:off x="4107861" y="5562934"/>
            <a:ext cx="6097712" cy="400110"/>
          </a:xfrm>
          <a:prstGeom prst="rect">
            <a:avLst/>
          </a:prstGeom>
          <a:noFill/>
        </p:spPr>
        <p:txBody>
          <a:bodyPr wrap="square">
            <a:spAutoFit/>
          </a:bodyPr>
          <a:lstStyle/>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令和５年３月末各地区の人口に変化率を乗じて計算</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変化率　＝　</a:t>
            </a:r>
            <a:r>
              <a:rPr lang="en-US" altLang="ja-JP" sz="1000" dirty="0">
                <a:latin typeface="BIZ UDPゴシック" panose="020B0400000000000000" pitchFamily="50" charset="-128"/>
                <a:ea typeface="BIZ UDPゴシック" panose="020B0400000000000000" pitchFamily="50" charset="-128"/>
              </a:rPr>
              <a:t>R2</a:t>
            </a:r>
            <a:r>
              <a:rPr lang="ja-JP" altLang="en-US" sz="1000" dirty="0">
                <a:latin typeface="BIZ UDPゴシック" panose="020B0400000000000000" pitchFamily="50" charset="-128"/>
                <a:ea typeface="BIZ UDPゴシック" panose="020B0400000000000000" pitchFamily="50" charset="-128"/>
              </a:rPr>
              <a:t>大阪府年齢別生残率　</a:t>
            </a:r>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　年齢別社会増減率</a:t>
            </a:r>
            <a:r>
              <a:rPr lang="en-US" altLang="ja-JP" sz="1000" dirty="0">
                <a:latin typeface="BIZ UDPゴシック" panose="020B0400000000000000" pitchFamily="50" charset="-128"/>
                <a:ea typeface="BIZ UDPゴシック" panose="020B0400000000000000" pitchFamily="50" charset="-128"/>
              </a:rPr>
              <a:t>(R2</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R4</a:t>
            </a:r>
            <a:r>
              <a:rPr lang="ja-JP" altLang="en-US" sz="1000" dirty="0">
                <a:latin typeface="BIZ UDPゴシック" panose="020B0400000000000000" pitchFamily="50" charset="-128"/>
                <a:ea typeface="BIZ UDPゴシック" panose="020B0400000000000000" pitchFamily="50" charset="-128"/>
              </a:rPr>
              <a:t>平均</a:t>
            </a:r>
            <a:r>
              <a:rPr lang="en-US" altLang="ja-JP" sz="1000" dirty="0">
                <a:latin typeface="BIZ UDPゴシック" panose="020B0400000000000000" pitchFamily="50" charset="-128"/>
                <a:ea typeface="BIZ UDPゴシック" panose="020B0400000000000000" pitchFamily="50" charset="-128"/>
              </a:rPr>
              <a:t>)</a:t>
            </a:r>
            <a:endParaRPr lang="ja-JP" altLang="en-US" sz="1000" dirty="0">
              <a:latin typeface="BIZ UDPゴシック" panose="020B0400000000000000" pitchFamily="50" charset="-128"/>
              <a:ea typeface="BIZ UDPゴシック" panose="020B0400000000000000" pitchFamily="50" charset="-128"/>
            </a:endParaRPr>
          </a:p>
        </p:txBody>
      </p:sp>
      <p:pic>
        <p:nvPicPr>
          <p:cNvPr id="56" name="図 55">
            <a:extLst>
              <a:ext uri="{FF2B5EF4-FFF2-40B4-BE49-F238E27FC236}">
                <a16:creationId xmlns:a16="http://schemas.microsoft.com/office/drawing/2014/main" id="{E2CB9D36-0051-4A10-8870-D7149F099CB0}"/>
              </a:ext>
            </a:extLst>
          </p:cNvPr>
          <p:cNvPicPr>
            <a:picLocks noChangeAspect="1"/>
          </p:cNvPicPr>
          <p:nvPr/>
        </p:nvPicPr>
        <p:blipFill>
          <a:blip r:embed="rId4"/>
          <a:stretch>
            <a:fillRect/>
          </a:stretch>
        </p:blipFill>
        <p:spPr>
          <a:xfrm>
            <a:off x="3896891" y="6139850"/>
            <a:ext cx="4889500" cy="508000"/>
          </a:xfrm>
          <a:prstGeom prst="rect">
            <a:avLst/>
          </a:prstGeom>
        </p:spPr>
      </p:pic>
      <p:grpSp>
        <p:nvGrpSpPr>
          <p:cNvPr id="40" name="グループ化 39">
            <a:extLst>
              <a:ext uri="{FF2B5EF4-FFF2-40B4-BE49-F238E27FC236}">
                <a16:creationId xmlns:a16="http://schemas.microsoft.com/office/drawing/2014/main" id="{09B46394-E9B8-4140-99CE-FC761A681937}"/>
              </a:ext>
            </a:extLst>
          </p:cNvPr>
          <p:cNvGrpSpPr/>
          <p:nvPr/>
        </p:nvGrpSpPr>
        <p:grpSpPr>
          <a:xfrm>
            <a:off x="822804" y="2342765"/>
            <a:ext cx="2396384" cy="4342436"/>
            <a:chOff x="0" y="0"/>
            <a:chExt cx="2396384" cy="4342436"/>
          </a:xfrm>
        </p:grpSpPr>
        <p:pic>
          <p:nvPicPr>
            <p:cNvPr id="41" name="図 40">
              <a:extLst>
                <a:ext uri="{FF2B5EF4-FFF2-40B4-BE49-F238E27FC236}">
                  <a16:creationId xmlns:a16="http://schemas.microsoft.com/office/drawing/2014/main" id="{49CCA07C-9FF5-4FA8-BA88-BF36240393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396384" cy="4342436"/>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13">
              <a:extLst>
                <a:ext uri="{FF2B5EF4-FFF2-40B4-BE49-F238E27FC236}">
                  <a16:creationId xmlns:a16="http://schemas.microsoft.com/office/drawing/2014/main" id="{1184F0D3-8929-4BE1-99AB-D0E42062B53C}"/>
                </a:ext>
              </a:extLst>
            </p:cNvPr>
            <p:cNvSpPr txBox="1"/>
            <p:nvPr/>
          </p:nvSpPr>
          <p:spPr>
            <a:xfrm>
              <a:off x="839233" y="2293941"/>
              <a:ext cx="329789" cy="28059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③</a:t>
              </a:r>
            </a:p>
          </p:txBody>
        </p:sp>
        <p:sp>
          <p:nvSpPr>
            <p:cNvPr id="43" name="テキスト ボックス 11">
              <a:extLst>
                <a:ext uri="{FF2B5EF4-FFF2-40B4-BE49-F238E27FC236}">
                  <a16:creationId xmlns:a16="http://schemas.microsoft.com/office/drawing/2014/main" id="{C0A81290-1EF7-4BB9-9A85-6D9578972522}"/>
                </a:ext>
              </a:extLst>
            </p:cNvPr>
            <p:cNvSpPr txBox="1"/>
            <p:nvPr/>
          </p:nvSpPr>
          <p:spPr>
            <a:xfrm>
              <a:off x="362695" y="1106843"/>
              <a:ext cx="339314" cy="27107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①</a:t>
              </a:r>
            </a:p>
          </p:txBody>
        </p:sp>
        <p:sp>
          <p:nvSpPr>
            <p:cNvPr id="44" name="テキスト ボックス 12">
              <a:extLst>
                <a:ext uri="{FF2B5EF4-FFF2-40B4-BE49-F238E27FC236}">
                  <a16:creationId xmlns:a16="http://schemas.microsoft.com/office/drawing/2014/main" id="{6B0DB0A9-F9FF-45C6-988C-07C56EFCF1BD}"/>
                </a:ext>
              </a:extLst>
            </p:cNvPr>
            <p:cNvSpPr txBox="1"/>
            <p:nvPr/>
          </p:nvSpPr>
          <p:spPr>
            <a:xfrm>
              <a:off x="1411967" y="2561149"/>
              <a:ext cx="333599" cy="25859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②</a:t>
              </a:r>
              <a:endParaRPr kumimoji="1" lang="ja-JP" altLang="en-US" sz="1050" b="0"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5" name="テキスト ボックス 23">
              <a:extLst>
                <a:ext uri="{FF2B5EF4-FFF2-40B4-BE49-F238E27FC236}">
                  <a16:creationId xmlns:a16="http://schemas.microsoft.com/office/drawing/2014/main" id="{71E113F7-7A2E-42B5-B7B6-FC2A79BDB4AF}"/>
                </a:ext>
              </a:extLst>
            </p:cNvPr>
            <p:cNvSpPr txBox="1"/>
            <p:nvPr/>
          </p:nvSpPr>
          <p:spPr>
            <a:xfrm>
              <a:off x="1324609" y="3796850"/>
              <a:ext cx="331694" cy="17880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④</a:t>
              </a:r>
            </a:p>
          </p:txBody>
        </p:sp>
        <p:sp>
          <p:nvSpPr>
            <p:cNvPr id="46" name="テキスト ボックス 24">
              <a:extLst>
                <a:ext uri="{FF2B5EF4-FFF2-40B4-BE49-F238E27FC236}">
                  <a16:creationId xmlns:a16="http://schemas.microsoft.com/office/drawing/2014/main" id="{8F44BC89-1D56-4C24-ACC7-6218A8D94233}"/>
                </a:ext>
              </a:extLst>
            </p:cNvPr>
            <p:cNvSpPr txBox="1"/>
            <p:nvPr/>
          </p:nvSpPr>
          <p:spPr>
            <a:xfrm>
              <a:off x="1014729" y="3711188"/>
              <a:ext cx="331694" cy="17880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⑥</a:t>
              </a:r>
            </a:p>
          </p:txBody>
        </p:sp>
        <p:sp>
          <p:nvSpPr>
            <p:cNvPr id="47" name="テキスト ボックス 25">
              <a:extLst>
                <a:ext uri="{FF2B5EF4-FFF2-40B4-BE49-F238E27FC236}">
                  <a16:creationId xmlns:a16="http://schemas.microsoft.com/office/drawing/2014/main" id="{23B3D519-C288-49A7-8894-8B8EE2370BA4}"/>
                </a:ext>
              </a:extLst>
            </p:cNvPr>
            <p:cNvSpPr txBox="1"/>
            <p:nvPr/>
          </p:nvSpPr>
          <p:spPr>
            <a:xfrm>
              <a:off x="986154" y="2953883"/>
              <a:ext cx="337409" cy="18070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⑤</a:t>
              </a:r>
            </a:p>
          </p:txBody>
        </p:sp>
      </p:grpSp>
      <p:grpSp>
        <p:nvGrpSpPr>
          <p:cNvPr id="48" name="グループ化 47">
            <a:extLst>
              <a:ext uri="{FF2B5EF4-FFF2-40B4-BE49-F238E27FC236}">
                <a16:creationId xmlns:a16="http://schemas.microsoft.com/office/drawing/2014/main" id="{53B65745-2618-4A3F-8944-F44B86F6C0DC}"/>
              </a:ext>
            </a:extLst>
          </p:cNvPr>
          <p:cNvGrpSpPr/>
          <p:nvPr/>
        </p:nvGrpSpPr>
        <p:grpSpPr>
          <a:xfrm>
            <a:off x="9261820" y="2342765"/>
            <a:ext cx="2305882" cy="4358390"/>
            <a:chOff x="0" y="0"/>
            <a:chExt cx="2305882" cy="4358390"/>
          </a:xfrm>
        </p:grpSpPr>
        <p:pic>
          <p:nvPicPr>
            <p:cNvPr id="49" name="図 48">
              <a:extLst>
                <a:ext uri="{FF2B5EF4-FFF2-40B4-BE49-F238E27FC236}">
                  <a16:creationId xmlns:a16="http://schemas.microsoft.com/office/drawing/2014/main" id="{C0B8A79C-243B-46DB-803D-20F69D80BE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05882" cy="4358390"/>
            </a:xfrm>
            <a:prstGeom prst="rect">
              <a:avLst/>
            </a:prstGeom>
            <a:noFill/>
            <a:extLst>
              <a:ext uri="{909E8E84-426E-40DD-AFC4-6F175D3DCCD1}">
                <a14:hiddenFill xmlns:a14="http://schemas.microsoft.com/office/drawing/2010/main">
                  <a:solidFill>
                    <a:srgbClr val="FFFFFF"/>
                  </a:solidFill>
                </a14:hiddenFill>
              </a:ext>
            </a:extLst>
          </p:spPr>
        </p:pic>
        <p:sp>
          <p:nvSpPr>
            <p:cNvPr id="76" name="テキスト ボックス 33">
              <a:extLst>
                <a:ext uri="{FF2B5EF4-FFF2-40B4-BE49-F238E27FC236}">
                  <a16:creationId xmlns:a16="http://schemas.microsoft.com/office/drawing/2014/main" id="{F70402A0-9C5B-47B5-AFD0-243F2106DB1B}"/>
                </a:ext>
              </a:extLst>
            </p:cNvPr>
            <p:cNvSpPr txBox="1"/>
            <p:nvPr/>
          </p:nvSpPr>
          <p:spPr>
            <a:xfrm>
              <a:off x="751242" y="2290605"/>
              <a:ext cx="329926" cy="2518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②</a:t>
              </a:r>
            </a:p>
          </p:txBody>
        </p:sp>
        <p:sp>
          <p:nvSpPr>
            <p:cNvPr id="77" name="テキスト ボックス 34">
              <a:extLst>
                <a:ext uri="{FF2B5EF4-FFF2-40B4-BE49-F238E27FC236}">
                  <a16:creationId xmlns:a16="http://schemas.microsoft.com/office/drawing/2014/main" id="{54E3733A-B181-4AB4-AD3A-105B5CF04637}"/>
                </a:ext>
              </a:extLst>
            </p:cNvPr>
            <p:cNvSpPr txBox="1"/>
            <p:nvPr/>
          </p:nvSpPr>
          <p:spPr>
            <a:xfrm>
              <a:off x="412003" y="1087915"/>
              <a:ext cx="339451" cy="24989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①</a:t>
              </a:r>
            </a:p>
          </p:txBody>
        </p:sp>
        <p:sp>
          <p:nvSpPr>
            <p:cNvPr id="78" name="テキスト ボックス 36">
              <a:extLst>
                <a:ext uri="{FF2B5EF4-FFF2-40B4-BE49-F238E27FC236}">
                  <a16:creationId xmlns:a16="http://schemas.microsoft.com/office/drawing/2014/main" id="{4E1921AE-066C-48E5-91EE-182EAE1F6024}"/>
                </a:ext>
              </a:extLst>
            </p:cNvPr>
            <p:cNvSpPr txBox="1"/>
            <p:nvPr/>
          </p:nvSpPr>
          <p:spPr>
            <a:xfrm>
              <a:off x="1170094" y="3009849"/>
              <a:ext cx="331831" cy="25089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④</a:t>
              </a:r>
            </a:p>
          </p:txBody>
        </p:sp>
        <p:sp>
          <p:nvSpPr>
            <p:cNvPr id="79" name="テキスト ボックス 37">
              <a:extLst>
                <a:ext uri="{FF2B5EF4-FFF2-40B4-BE49-F238E27FC236}">
                  <a16:creationId xmlns:a16="http://schemas.microsoft.com/office/drawing/2014/main" id="{B1053DD2-D3DE-4003-B1EA-383D1F9654DC}"/>
                </a:ext>
              </a:extLst>
            </p:cNvPr>
            <p:cNvSpPr txBox="1"/>
            <p:nvPr/>
          </p:nvSpPr>
          <p:spPr>
            <a:xfrm>
              <a:off x="1881295" y="2984448"/>
              <a:ext cx="331831" cy="24142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⑤</a:t>
              </a:r>
            </a:p>
          </p:txBody>
        </p:sp>
        <p:sp>
          <p:nvSpPr>
            <p:cNvPr id="80" name="テキスト ボックス 27">
              <a:extLst>
                <a:ext uri="{FF2B5EF4-FFF2-40B4-BE49-F238E27FC236}">
                  <a16:creationId xmlns:a16="http://schemas.microsoft.com/office/drawing/2014/main" id="{A6ACFB87-4780-4E13-B2F5-02F7C605DE9D}"/>
                </a:ext>
              </a:extLst>
            </p:cNvPr>
            <p:cNvSpPr txBox="1"/>
            <p:nvPr/>
          </p:nvSpPr>
          <p:spPr>
            <a:xfrm>
              <a:off x="1711958" y="2898785"/>
              <a:ext cx="331831" cy="24242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⑥</a:t>
              </a:r>
            </a:p>
          </p:txBody>
        </p:sp>
        <p:sp>
          <p:nvSpPr>
            <p:cNvPr id="81" name="テキスト ボックス 28">
              <a:extLst>
                <a:ext uri="{FF2B5EF4-FFF2-40B4-BE49-F238E27FC236}">
                  <a16:creationId xmlns:a16="http://schemas.microsoft.com/office/drawing/2014/main" id="{E62829AD-5585-4289-B31F-989BCA215A53}"/>
                </a:ext>
              </a:extLst>
            </p:cNvPr>
            <p:cNvSpPr txBox="1"/>
            <p:nvPr/>
          </p:nvSpPr>
          <p:spPr>
            <a:xfrm>
              <a:off x="1280158" y="3819162"/>
              <a:ext cx="331831" cy="24142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⑦</a:t>
              </a:r>
            </a:p>
          </p:txBody>
        </p:sp>
        <p:sp>
          <p:nvSpPr>
            <p:cNvPr id="82" name="テキスト ボックス 38">
              <a:extLst>
                <a:ext uri="{FF2B5EF4-FFF2-40B4-BE49-F238E27FC236}">
                  <a16:creationId xmlns:a16="http://schemas.microsoft.com/office/drawing/2014/main" id="{20E52973-E277-4701-A72B-DE52EDDB7899}"/>
                </a:ext>
              </a:extLst>
            </p:cNvPr>
            <p:cNvSpPr txBox="1"/>
            <p:nvPr/>
          </p:nvSpPr>
          <p:spPr>
            <a:xfrm>
              <a:off x="1076959" y="3436169"/>
              <a:ext cx="331831" cy="24142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⑨</a:t>
              </a:r>
            </a:p>
          </p:txBody>
        </p:sp>
        <p:sp>
          <p:nvSpPr>
            <p:cNvPr id="83" name="テキスト ボックス 39">
              <a:extLst>
                <a:ext uri="{FF2B5EF4-FFF2-40B4-BE49-F238E27FC236}">
                  <a16:creationId xmlns:a16="http://schemas.microsoft.com/office/drawing/2014/main" id="{1C7F2E3C-601D-4AB4-8F73-8B98B533548C}"/>
                </a:ext>
              </a:extLst>
            </p:cNvPr>
            <p:cNvSpPr txBox="1"/>
            <p:nvPr/>
          </p:nvSpPr>
          <p:spPr>
            <a:xfrm>
              <a:off x="1093892" y="2780251"/>
              <a:ext cx="331831" cy="24143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⑩</a:t>
              </a:r>
            </a:p>
          </p:txBody>
        </p:sp>
      </p:grpSp>
      <p:sp>
        <p:nvSpPr>
          <p:cNvPr id="34" name="テキスト ボックス 13">
            <a:extLst>
              <a:ext uri="{FF2B5EF4-FFF2-40B4-BE49-F238E27FC236}">
                <a16:creationId xmlns:a16="http://schemas.microsoft.com/office/drawing/2014/main" id="{D63199AC-4714-40C6-A204-D9769CA61ECC}"/>
              </a:ext>
            </a:extLst>
          </p:cNvPr>
          <p:cNvSpPr txBox="1"/>
          <p:nvPr/>
        </p:nvSpPr>
        <p:spPr>
          <a:xfrm>
            <a:off x="10612619" y="4924234"/>
            <a:ext cx="329789" cy="28059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③</a:t>
            </a:r>
          </a:p>
        </p:txBody>
      </p:sp>
      <p:sp>
        <p:nvSpPr>
          <p:cNvPr id="37" name="テキスト ボックス 13">
            <a:extLst>
              <a:ext uri="{FF2B5EF4-FFF2-40B4-BE49-F238E27FC236}">
                <a16:creationId xmlns:a16="http://schemas.microsoft.com/office/drawing/2014/main" id="{D501DC46-EB81-4E63-8750-D5A522AC45CE}"/>
              </a:ext>
            </a:extLst>
          </p:cNvPr>
          <p:cNvSpPr txBox="1"/>
          <p:nvPr/>
        </p:nvSpPr>
        <p:spPr>
          <a:xfrm>
            <a:off x="11162333" y="5749189"/>
            <a:ext cx="329789" cy="28059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050" b="1" kern="0" dirty="0">
                <a:solidFill>
                  <a:sysClr val="windowText" lastClr="000000"/>
                </a:solidFill>
                <a:latin typeface="BIZ UDPゴシック" panose="020B0400000000000000" pitchFamily="50" charset="-128"/>
                <a:ea typeface="BIZ UDPゴシック" panose="020B0400000000000000" pitchFamily="50" charset="-128"/>
              </a:rPr>
              <a:t>⑧</a:t>
            </a:r>
            <a:endParaRPr kumimoji="1" lang="ja-JP" altLang="en-US" sz="105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748654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69036" y="163875"/>
            <a:ext cx="10853928" cy="730229"/>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ごみの収集</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　介護認定の状況について</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テキスト ボックス 7">
            <a:extLst>
              <a:ext uri="{FF2B5EF4-FFF2-40B4-BE49-F238E27FC236}">
                <a16:creationId xmlns:a16="http://schemas.microsoft.com/office/drawing/2014/main" id="{75E48FA6-DA9C-4AF5-926B-134704DAAF6F}"/>
              </a:ext>
            </a:extLst>
          </p:cNvPr>
          <p:cNvSpPr txBox="1"/>
          <p:nvPr/>
        </p:nvSpPr>
        <p:spPr>
          <a:xfrm>
            <a:off x="617908" y="1260483"/>
            <a:ext cx="10956185" cy="369332"/>
          </a:xfrm>
          <a:prstGeom prst="rect">
            <a:avLst/>
          </a:prstGeom>
          <a:noFill/>
        </p:spPr>
        <p:txBody>
          <a:bodyPr wrap="square">
            <a:spAutoFit/>
          </a:bodyPr>
          <a:lstStyle/>
          <a:p>
            <a:r>
              <a:rPr kumimoji="1" lang="ja-JP" altLang="en-US" sz="1800" dirty="0">
                <a:latin typeface="BIZ UDPゴシック" panose="020B0400000000000000" pitchFamily="50" charset="-128"/>
                <a:ea typeface="BIZ UDPゴシック" panose="020B0400000000000000" pitchFamily="50" charset="-128"/>
              </a:rPr>
              <a:t>要介護度によっては、立ち上がりや歩行が自力で困難になり、独居である場合、ごみ出しの負担が大きい。</a:t>
            </a:r>
            <a:endParaRPr lang="ja-JP" altLang="en-US" dirty="0">
              <a:latin typeface="BIZ UDPゴシック" panose="020B0400000000000000" pitchFamily="50" charset="-128"/>
              <a:ea typeface="BIZ UDPゴシック" panose="020B0400000000000000" pitchFamily="50" charset="-128"/>
            </a:endParaRPr>
          </a:p>
        </p:txBody>
      </p:sp>
      <p:graphicFrame>
        <p:nvGraphicFramePr>
          <p:cNvPr id="9" name="グラフ 8">
            <a:extLst>
              <a:ext uri="{FF2B5EF4-FFF2-40B4-BE49-F238E27FC236}">
                <a16:creationId xmlns:a16="http://schemas.microsoft.com/office/drawing/2014/main" id="{0E20200F-3A1A-4D5E-E6E8-B23A11A5ABF9}"/>
              </a:ext>
            </a:extLst>
          </p:cNvPr>
          <p:cNvGraphicFramePr>
            <a:graphicFrameLocks/>
          </p:cNvGraphicFramePr>
          <p:nvPr>
            <p:extLst>
              <p:ext uri="{D42A27DB-BD31-4B8C-83A1-F6EECF244321}">
                <p14:modId xmlns:p14="http://schemas.microsoft.com/office/powerpoint/2010/main" val="2278956276"/>
              </p:ext>
            </p:extLst>
          </p:nvPr>
        </p:nvGraphicFramePr>
        <p:xfrm>
          <a:off x="1550078" y="1965045"/>
          <a:ext cx="9091844" cy="4472754"/>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a:extLst>
              <a:ext uri="{FF2B5EF4-FFF2-40B4-BE49-F238E27FC236}">
                <a16:creationId xmlns:a16="http://schemas.microsoft.com/office/drawing/2014/main" id="{00315BEA-61D3-4FDC-97EB-4BB6D231E571}"/>
              </a:ext>
            </a:extLst>
          </p:cNvPr>
          <p:cNvSpPr>
            <a:spLocks noGrp="1"/>
          </p:cNvSpPr>
          <p:nvPr>
            <p:ph type="sldNum" sz="quarter" idx="12"/>
          </p:nvPr>
        </p:nvSpPr>
        <p:spPr>
          <a:xfrm>
            <a:off x="9078477" y="6255236"/>
            <a:ext cx="2743200" cy="365125"/>
          </a:xfrm>
        </p:spPr>
        <p:txBody>
          <a:bodyPr/>
          <a:lstStyle/>
          <a:p>
            <a:fld id="{D0F38154-BD12-4D95-AB32-AF2ED034A024}" type="slidenum">
              <a:rPr kumimoji="1" lang="ja-JP" altLang="en-US" smtClean="0"/>
              <a:t>49</a:t>
            </a:fld>
            <a:endParaRPr kumimoji="1" lang="ja-JP" altLang="en-US" dirty="0"/>
          </a:p>
        </p:txBody>
      </p:sp>
      <p:sp>
        <p:nvSpPr>
          <p:cNvPr id="10" name="テキスト ボックス 9">
            <a:extLst>
              <a:ext uri="{FF2B5EF4-FFF2-40B4-BE49-F238E27FC236}">
                <a16:creationId xmlns:a16="http://schemas.microsoft.com/office/drawing/2014/main" id="{4B05F3AC-B69B-4CF6-8F53-24BE0CEA523B}"/>
              </a:ext>
            </a:extLst>
          </p:cNvPr>
          <p:cNvSpPr txBox="1"/>
          <p:nvPr/>
        </p:nvSpPr>
        <p:spPr>
          <a:xfrm>
            <a:off x="3662274" y="919479"/>
            <a:ext cx="4864404" cy="276999"/>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出典：第</a:t>
            </a:r>
            <a:r>
              <a:rPr lang="en-US" altLang="ja-JP" sz="1200" dirty="0">
                <a:latin typeface="BIZ UDゴシック" panose="020B0400000000000000" pitchFamily="49" charset="-128"/>
                <a:ea typeface="BIZ UDゴシック" panose="020B0400000000000000" pitchFamily="49" charset="-128"/>
              </a:rPr>
              <a:t>8</a:t>
            </a:r>
            <a:r>
              <a:rPr lang="ja-JP" altLang="en-US" sz="1200" dirty="0">
                <a:latin typeface="BIZ UDゴシック" panose="020B0400000000000000" pitchFamily="49" charset="-128"/>
                <a:ea typeface="BIZ UDゴシック" panose="020B0400000000000000" pitchFamily="49" charset="-128"/>
              </a:rPr>
              <a:t>期 島本町保健福祉計画及び介護保険事業計画を基に作成</a:t>
            </a:r>
          </a:p>
        </p:txBody>
      </p:sp>
    </p:spTree>
    <p:extLst>
      <p:ext uri="{BB962C8B-B14F-4D97-AF65-F5344CB8AC3E}">
        <p14:creationId xmlns:p14="http://schemas.microsoft.com/office/powerpoint/2010/main" val="219318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Freeform: Shape 4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 name="Freeform: Shape 5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タイトル 5">
            <a:extLst>
              <a:ext uri="{FF2B5EF4-FFF2-40B4-BE49-F238E27FC236}">
                <a16:creationId xmlns:a16="http://schemas.microsoft.com/office/drawing/2014/main" id="{3E7F3E11-3E4D-FBC5-E8B8-87C0249F7BA5}"/>
              </a:ext>
            </a:extLst>
          </p:cNvPr>
          <p:cNvSpPr txBox="1">
            <a:spLocks/>
          </p:cNvSpPr>
          <p:nvPr/>
        </p:nvSpPr>
        <p:spPr>
          <a:xfrm>
            <a:off x="1524000" y="1620749"/>
            <a:ext cx="9144000" cy="353700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100" dirty="0">
                <a:latin typeface="BIZ UDPゴシック" panose="020B0400000000000000" pitchFamily="50" charset="-128"/>
                <a:ea typeface="BIZ UDPゴシック" panose="020B0400000000000000" pitchFamily="50" charset="-128"/>
              </a:rPr>
              <a:t>島本町　地域の未来予測</a:t>
            </a:r>
            <a:endParaRPr lang="ja-JP" altLang="en-US" sz="71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67D508A0-EF2B-476C-A397-9C435ED415F7}"/>
              </a:ext>
            </a:extLst>
          </p:cNvPr>
          <p:cNvSpPr>
            <a:spLocks noGrp="1"/>
          </p:cNvSpPr>
          <p:nvPr>
            <p:ph type="sldNum" sz="quarter" idx="12"/>
          </p:nvPr>
        </p:nvSpPr>
        <p:spPr>
          <a:xfrm>
            <a:off x="8891588" y="6308224"/>
            <a:ext cx="2743200" cy="365125"/>
          </a:xfrm>
        </p:spPr>
        <p:txBody>
          <a:bodyPr/>
          <a:lstStyle/>
          <a:p>
            <a:fld id="{D0F38154-BD12-4D95-AB32-AF2ED034A024}" type="slidenum">
              <a:rPr kumimoji="1" lang="ja-JP" altLang="en-US" smtClean="0"/>
              <a:t>5</a:t>
            </a:fld>
            <a:endParaRPr kumimoji="1" lang="ja-JP" altLang="en-US" dirty="0"/>
          </a:p>
        </p:txBody>
      </p:sp>
    </p:spTree>
    <p:extLst>
      <p:ext uri="{BB962C8B-B14F-4D97-AF65-F5344CB8AC3E}">
        <p14:creationId xmlns:p14="http://schemas.microsoft.com/office/powerpoint/2010/main" val="2034503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1021072" y="36459"/>
            <a:ext cx="10149856" cy="972349"/>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ごみの減量化</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　</a:t>
            </a:r>
            <a:r>
              <a:rPr lang="ja-JP" altLang="en-US" sz="3600" dirty="0">
                <a:latin typeface="BIZ UDPゴシック" panose="020B0400000000000000" pitchFamily="50" charset="-128"/>
                <a:ea typeface="BIZ UDPゴシック" panose="020B0400000000000000" pitchFamily="50" charset="-128"/>
              </a:rPr>
              <a:t>島本町のごみ量</a:t>
            </a:r>
            <a:r>
              <a:rPr kumimoji="1" lang="ja-JP" altLang="en-US" sz="3600" dirty="0">
                <a:latin typeface="BIZ UDPゴシック" panose="020B0400000000000000" pitchFamily="50" charset="-128"/>
                <a:ea typeface="BIZ UDPゴシック" panose="020B0400000000000000" pitchFamily="50" charset="-128"/>
              </a:rPr>
              <a:t>について</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ボックス 10">
            <a:extLst>
              <a:ext uri="{FF2B5EF4-FFF2-40B4-BE49-F238E27FC236}">
                <a16:creationId xmlns:a16="http://schemas.microsoft.com/office/drawing/2014/main" id="{300739DF-469E-4393-BD18-ACBFA7F915B0}"/>
              </a:ext>
            </a:extLst>
          </p:cNvPr>
          <p:cNvSpPr txBox="1"/>
          <p:nvPr/>
        </p:nvSpPr>
        <p:spPr>
          <a:xfrm>
            <a:off x="3559809" y="1239779"/>
            <a:ext cx="5650178" cy="369332"/>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R</a:t>
            </a:r>
            <a:r>
              <a:rPr lang="ja-JP" altLang="en-US" dirty="0">
                <a:latin typeface="BIZ UDPゴシック" panose="020B0400000000000000" pitchFamily="50" charset="-128"/>
                <a:ea typeface="BIZ UDPゴシック" panose="020B0400000000000000" pitchFamily="50" charset="-128"/>
              </a:rPr>
              <a:t>の実現に向け、今後も継続的な取組が必要。</a:t>
            </a:r>
          </a:p>
        </p:txBody>
      </p:sp>
      <p:sp>
        <p:nvSpPr>
          <p:cNvPr id="12" name="テキスト ボックス 11">
            <a:extLst>
              <a:ext uri="{FF2B5EF4-FFF2-40B4-BE49-F238E27FC236}">
                <a16:creationId xmlns:a16="http://schemas.microsoft.com/office/drawing/2014/main" id="{BD1342B8-F598-4362-ACD6-9328E6F143D8}"/>
              </a:ext>
            </a:extLst>
          </p:cNvPr>
          <p:cNvSpPr txBox="1"/>
          <p:nvPr/>
        </p:nvSpPr>
        <p:spPr>
          <a:xfrm>
            <a:off x="944445" y="6323418"/>
            <a:ext cx="11153554" cy="253916"/>
          </a:xfrm>
          <a:prstGeom prst="rect">
            <a:avLst/>
          </a:prstGeom>
          <a:noFill/>
        </p:spPr>
        <p:txBody>
          <a:bodyPr wrap="square">
            <a:spAutoFit/>
          </a:bodyPr>
          <a:lstStyle/>
          <a:p>
            <a:r>
              <a:rPr lang="ja-JP" altLang="en-US" sz="1050" dirty="0">
                <a:latin typeface="BIZ UDPゴシック" panose="020B0400000000000000" pitchFamily="50" charset="-128"/>
                <a:ea typeface="BIZ UDPゴシック" panose="020B0400000000000000" pitchFamily="50" charset="-128"/>
              </a:rPr>
              <a:t>注：スライド</a:t>
            </a:r>
            <a:r>
              <a:rPr lang="en-US" altLang="ja-JP" sz="1050" dirty="0">
                <a:latin typeface="BIZ UDPゴシック" panose="020B0400000000000000" pitchFamily="50" charset="-128"/>
                <a:ea typeface="BIZ UDPゴシック" panose="020B0400000000000000" pitchFamily="50" charset="-128"/>
              </a:rPr>
              <a:t>21</a:t>
            </a:r>
            <a:r>
              <a:rPr lang="ja-JP" altLang="en-US" sz="1050" dirty="0">
                <a:latin typeface="BIZ UDPゴシック" panose="020B0400000000000000" pitchFamily="50" charset="-128"/>
                <a:ea typeface="BIZ UDPゴシック" panose="020B0400000000000000" pitchFamily="50" charset="-128"/>
              </a:rPr>
              <a:t>における「ごみ発生量」は、ごみ全体量を対象に推計したものである一方、当スライドでは家庭ごみの量により焦点を当てるため、「可燃ごみ」のみの推移を表示。</a:t>
            </a:r>
          </a:p>
        </p:txBody>
      </p:sp>
      <p:sp>
        <p:nvSpPr>
          <p:cNvPr id="3" name="スライド番号プレースホルダー 2">
            <a:extLst>
              <a:ext uri="{FF2B5EF4-FFF2-40B4-BE49-F238E27FC236}">
                <a16:creationId xmlns:a16="http://schemas.microsoft.com/office/drawing/2014/main" id="{6FFA8EFE-22DD-4525-A65D-69048CFF121C}"/>
              </a:ext>
            </a:extLst>
          </p:cNvPr>
          <p:cNvSpPr>
            <a:spLocks noGrp="1"/>
          </p:cNvSpPr>
          <p:nvPr>
            <p:ph type="sldNum" sz="quarter" idx="12"/>
          </p:nvPr>
        </p:nvSpPr>
        <p:spPr>
          <a:xfrm>
            <a:off x="9116736" y="6438527"/>
            <a:ext cx="2743200" cy="365125"/>
          </a:xfrm>
        </p:spPr>
        <p:txBody>
          <a:bodyPr/>
          <a:lstStyle/>
          <a:p>
            <a:fld id="{D0F38154-BD12-4D95-AB32-AF2ED034A024}" type="slidenum">
              <a:rPr kumimoji="1" lang="ja-JP" altLang="en-US" smtClean="0"/>
              <a:t>50</a:t>
            </a:fld>
            <a:endParaRPr kumimoji="1" lang="ja-JP" altLang="en-US" dirty="0"/>
          </a:p>
        </p:txBody>
      </p:sp>
      <p:graphicFrame>
        <p:nvGraphicFramePr>
          <p:cNvPr id="10" name="グラフ 9">
            <a:extLst>
              <a:ext uri="{FF2B5EF4-FFF2-40B4-BE49-F238E27FC236}">
                <a16:creationId xmlns:a16="http://schemas.microsoft.com/office/drawing/2014/main" id="{985A39C5-F361-4F63-B038-BED8819B3656}"/>
              </a:ext>
            </a:extLst>
          </p:cNvPr>
          <p:cNvGraphicFramePr>
            <a:graphicFrameLocks/>
          </p:cNvGraphicFramePr>
          <p:nvPr>
            <p:extLst>
              <p:ext uri="{D42A27DB-BD31-4B8C-83A1-F6EECF244321}">
                <p14:modId xmlns:p14="http://schemas.microsoft.com/office/powerpoint/2010/main" val="597477263"/>
              </p:ext>
            </p:extLst>
          </p:nvPr>
        </p:nvGraphicFramePr>
        <p:xfrm>
          <a:off x="1903580" y="1902949"/>
          <a:ext cx="8384839" cy="4246625"/>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a:extLst>
              <a:ext uri="{FF2B5EF4-FFF2-40B4-BE49-F238E27FC236}">
                <a16:creationId xmlns:a16="http://schemas.microsoft.com/office/drawing/2014/main" id="{4D7A5A0D-7FF2-4BF2-8FE7-11F5DDCD4DD1}"/>
              </a:ext>
            </a:extLst>
          </p:cNvPr>
          <p:cNvSpPr txBox="1"/>
          <p:nvPr/>
        </p:nvSpPr>
        <p:spPr>
          <a:xfrm>
            <a:off x="4427587" y="917653"/>
            <a:ext cx="3333778" cy="276999"/>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出典：島本町事務事業成果報告書を基に作成</a:t>
            </a:r>
            <a:endParaRPr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085928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タイトル 5">
            <a:extLst>
              <a:ext uri="{FF2B5EF4-FFF2-40B4-BE49-F238E27FC236}">
                <a16:creationId xmlns:a16="http://schemas.microsoft.com/office/drawing/2014/main" id="{D2B9B844-867A-7888-E212-9320AC51CDDD}"/>
              </a:ext>
            </a:extLst>
          </p:cNvPr>
          <p:cNvSpPr>
            <a:spLocks noGrp="1"/>
          </p:cNvSpPr>
          <p:nvPr>
            <p:ph type="ctrTitle"/>
          </p:nvPr>
        </p:nvSpPr>
        <p:spPr>
          <a:xfrm>
            <a:off x="1524003" y="1999615"/>
            <a:ext cx="9144000" cy="2764028"/>
          </a:xfrm>
        </p:spPr>
        <p:txBody>
          <a:bodyPr anchor="ctr">
            <a:normAutofit/>
          </a:bodyPr>
          <a:lstStyle/>
          <a:p>
            <a:r>
              <a:rPr lang="ja-JP" altLang="en-US" sz="5600" dirty="0">
                <a:latin typeface="BIZ UDPゴシック" panose="020B0400000000000000" pitchFamily="50" charset="-128"/>
                <a:ea typeface="BIZ UDPゴシック" panose="020B0400000000000000" pitchFamily="50" charset="-128"/>
              </a:rPr>
              <a:t>ごみの収集・減量化</a:t>
            </a:r>
            <a:br>
              <a:rPr lang="en-US" altLang="ja-JP" sz="5600" dirty="0">
                <a:latin typeface="BIZ UDPゴシック" panose="020B0400000000000000" pitchFamily="50" charset="-128"/>
                <a:ea typeface="BIZ UDPゴシック" panose="020B0400000000000000" pitchFamily="50" charset="-128"/>
              </a:rPr>
            </a:br>
            <a:br>
              <a:rPr lang="en-US" altLang="ja-JP" sz="6100" dirty="0">
                <a:latin typeface="BIZ UDPゴシック" panose="020B0400000000000000" pitchFamily="50" charset="-128"/>
                <a:ea typeface="BIZ UDPゴシック" panose="020B0400000000000000" pitchFamily="50" charset="-128"/>
              </a:rPr>
            </a:br>
            <a:r>
              <a:rPr lang="ja-JP" altLang="en-US" sz="6600" dirty="0">
                <a:latin typeface="BIZ UDPゴシック" panose="020B0400000000000000" pitchFamily="50" charset="-128"/>
                <a:ea typeface="BIZ UDPゴシック" panose="020B0400000000000000" pitchFamily="50" charset="-128"/>
              </a:rPr>
              <a:t>～対応方策 全国事例～</a:t>
            </a:r>
          </a:p>
        </p:txBody>
      </p:sp>
      <p:sp>
        <p:nvSpPr>
          <p:cNvPr id="7" name="字幕 6">
            <a:extLst>
              <a:ext uri="{FF2B5EF4-FFF2-40B4-BE49-F238E27FC236}">
                <a16:creationId xmlns:a16="http://schemas.microsoft.com/office/drawing/2014/main" id="{DDDADE00-B065-C911-B068-F053DB1CD29E}"/>
              </a:ext>
            </a:extLst>
          </p:cNvPr>
          <p:cNvSpPr>
            <a:spLocks noGrp="1"/>
          </p:cNvSpPr>
          <p:nvPr>
            <p:ph type="subTitle" idx="1"/>
          </p:nvPr>
        </p:nvSpPr>
        <p:spPr>
          <a:xfrm>
            <a:off x="1966912" y="5658351"/>
            <a:ext cx="8258176" cy="631825"/>
          </a:xfrm>
        </p:spPr>
        <p:txBody>
          <a:bodyPr anchor="ctr">
            <a:normAutofit/>
          </a:bodyPr>
          <a:lstStyle/>
          <a:p>
            <a:r>
              <a:rPr lang="ja-JP" altLang="en-US" sz="2800" dirty="0">
                <a:latin typeface="BIZ UDPゴシック" panose="020B0400000000000000" pitchFamily="50" charset="-128"/>
                <a:ea typeface="BIZ UDPゴシック" panose="020B0400000000000000" pitchFamily="50" charset="-128"/>
              </a:rPr>
              <a:t>高齢者等のごみ出しについて</a:t>
            </a:r>
          </a:p>
        </p:txBody>
      </p:sp>
      <p:sp>
        <p:nvSpPr>
          <p:cNvPr id="64" name="Rectangle 6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テキスト ボックス 8">
            <a:extLst>
              <a:ext uri="{FF2B5EF4-FFF2-40B4-BE49-F238E27FC236}">
                <a16:creationId xmlns:a16="http://schemas.microsoft.com/office/drawing/2014/main" id="{60C0E1A1-3990-444E-A93C-2B5156775A52}"/>
              </a:ext>
            </a:extLst>
          </p:cNvPr>
          <p:cNvSpPr txBox="1"/>
          <p:nvPr/>
        </p:nvSpPr>
        <p:spPr>
          <a:xfrm>
            <a:off x="124933" y="192559"/>
            <a:ext cx="6097772" cy="1077218"/>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個別課題の深堀②</a:t>
            </a:r>
            <a:endParaRPr lang="en-US" altLang="ja-JP" sz="3200" u="sng"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68B766D0-D881-4997-9E61-E2513AD6668F}"/>
              </a:ext>
            </a:extLst>
          </p:cNvPr>
          <p:cNvSpPr>
            <a:spLocks noGrp="1"/>
          </p:cNvSpPr>
          <p:nvPr>
            <p:ph type="sldNum" sz="quarter" idx="12"/>
          </p:nvPr>
        </p:nvSpPr>
        <p:spPr>
          <a:xfrm>
            <a:off x="9099885" y="6343656"/>
            <a:ext cx="2743200" cy="365125"/>
          </a:xfrm>
        </p:spPr>
        <p:txBody>
          <a:bodyPr/>
          <a:lstStyle/>
          <a:p>
            <a:fld id="{D0F38154-BD12-4D95-AB32-AF2ED034A024}" type="slidenum">
              <a:rPr kumimoji="1" lang="ja-JP" altLang="en-US" smtClean="0"/>
              <a:t>51</a:t>
            </a:fld>
            <a:endParaRPr kumimoji="1" lang="ja-JP" altLang="en-US" dirty="0"/>
          </a:p>
        </p:txBody>
      </p:sp>
    </p:spTree>
    <p:extLst>
      <p:ext uri="{BB962C8B-B14F-4D97-AF65-F5344CB8AC3E}">
        <p14:creationId xmlns:p14="http://schemas.microsoft.com/office/powerpoint/2010/main" val="1979869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69036" y="388774"/>
            <a:ext cx="10853928" cy="1132989"/>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全国事例</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　ごみの収集①</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1" name="正方形/長方形 10">
            <a:extLst>
              <a:ext uri="{FF2B5EF4-FFF2-40B4-BE49-F238E27FC236}">
                <a16:creationId xmlns:a16="http://schemas.microsoft.com/office/drawing/2014/main" id="{8AEC8E3B-4B19-45C9-9247-7315FBA868F2}"/>
              </a:ext>
            </a:extLst>
          </p:cNvPr>
          <p:cNvSpPr/>
          <p:nvPr/>
        </p:nvSpPr>
        <p:spPr>
          <a:xfrm>
            <a:off x="630162" y="2511964"/>
            <a:ext cx="10892801" cy="3212745"/>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可燃ごみ、プラスチック・ビニール類、不燃ごみ、資源物、有害ごみ</a:t>
            </a:r>
            <a:r>
              <a:rPr lang="ja-JP" altLang="en-US" sz="2000" dirty="0">
                <a:solidFill>
                  <a:srgbClr val="000000"/>
                </a:solidFill>
                <a:latin typeface="BIZ UDPゴシック" panose="020B0400000000000000" pitchFamily="50" charset="-128"/>
                <a:ea typeface="BIZ UDPゴシック" panose="020B0400000000000000" pitchFamily="50" charset="-128"/>
              </a:rPr>
              <a:t>を</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収集。</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◎利用者は市が用意する収集用容器にごみを入れ、門前または玄関先で収集。</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≪支援対象者≫</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・介護認定を受けている方や、障がい者手帳を所持している方等で、自ら集積所までごみを持ち出すことが困難であり、かつ、他の者にごみ出しの協力が得られないこと。</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四角形: 角を丸くする 18">
            <a:extLst>
              <a:ext uri="{FF2B5EF4-FFF2-40B4-BE49-F238E27FC236}">
                <a16:creationId xmlns:a16="http://schemas.microsoft.com/office/drawing/2014/main" id="{82CB300A-2AC0-45D1-B141-A1ECA9F189EB}"/>
              </a:ext>
            </a:extLst>
          </p:cNvPr>
          <p:cNvSpPr/>
          <p:nvPr/>
        </p:nvSpPr>
        <p:spPr>
          <a:xfrm>
            <a:off x="838200" y="2253456"/>
            <a:ext cx="9562204" cy="486208"/>
          </a:xfrm>
          <a:prstGeom prst="roundRect">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2"/>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千葉県四街道市　</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～ごみ出しが困難な方に対する家庭ごみの戸別収集～</a:t>
            </a:r>
            <a:endParaRPr kumimoji="1" lang="ja-JP" altLang="en-US" sz="105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ACE586B9-3259-4283-910C-42383903F453}"/>
              </a:ext>
            </a:extLst>
          </p:cNvPr>
          <p:cNvSpPr>
            <a:spLocks noGrp="1"/>
          </p:cNvSpPr>
          <p:nvPr>
            <p:ph type="sldNum" sz="quarter" idx="12"/>
          </p:nvPr>
        </p:nvSpPr>
        <p:spPr>
          <a:xfrm>
            <a:off x="8984301" y="6327641"/>
            <a:ext cx="2743200" cy="365125"/>
          </a:xfrm>
        </p:spPr>
        <p:txBody>
          <a:bodyPr/>
          <a:lstStyle/>
          <a:p>
            <a:fld id="{D0F38154-BD12-4D95-AB32-AF2ED034A024}" type="slidenum">
              <a:rPr kumimoji="1" lang="ja-JP" altLang="en-US" smtClean="0"/>
              <a:t>52</a:t>
            </a:fld>
            <a:endParaRPr kumimoji="1" lang="ja-JP" altLang="en-US" dirty="0"/>
          </a:p>
        </p:txBody>
      </p:sp>
      <p:sp>
        <p:nvSpPr>
          <p:cNvPr id="8" name="字幕 6">
            <a:extLst>
              <a:ext uri="{FF2B5EF4-FFF2-40B4-BE49-F238E27FC236}">
                <a16:creationId xmlns:a16="http://schemas.microsoft.com/office/drawing/2014/main" id="{2701CBE6-BB02-4DA5-A2E9-F9D0B7C6B51B}"/>
              </a:ext>
            </a:extLst>
          </p:cNvPr>
          <p:cNvSpPr txBox="1">
            <a:spLocks/>
          </p:cNvSpPr>
          <p:nvPr/>
        </p:nvSpPr>
        <p:spPr>
          <a:xfrm>
            <a:off x="9655045" y="5703610"/>
            <a:ext cx="1490718" cy="2940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a:latin typeface="BIZ UDPゴシック" panose="020B0400000000000000" pitchFamily="50" charset="-128"/>
                <a:ea typeface="BIZ UDPゴシック" panose="020B0400000000000000" pitchFamily="50" charset="-128"/>
              </a:rPr>
              <a:t>出典：千葉県四街道市</a:t>
            </a:r>
            <a:r>
              <a:rPr lang="en-US" altLang="ja-JP" sz="900" dirty="0">
                <a:latin typeface="BIZ UDPゴシック" panose="020B0400000000000000" pitchFamily="50" charset="-128"/>
                <a:ea typeface="BIZ UDPゴシック" panose="020B0400000000000000" pitchFamily="50" charset="-128"/>
              </a:rPr>
              <a:t>HP</a:t>
            </a:r>
            <a:endParaRPr lang="ja-JP" altLang="en-US" sz="9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85707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69036" y="388774"/>
            <a:ext cx="10853928" cy="1132989"/>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全国事例</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　ごみの収集②</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grpSp>
        <p:nvGrpSpPr>
          <p:cNvPr id="4" name="グループ化 3">
            <a:extLst>
              <a:ext uri="{FF2B5EF4-FFF2-40B4-BE49-F238E27FC236}">
                <a16:creationId xmlns:a16="http://schemas.microsoft.com/office/drawing/2014/main" id="{4F489869-1AFE-4D9F-ADD3-27B8807F18BD}"/>
              </a:ext>
            </a:extLst>
          </p:cNvPr>
          <p:cNvGrpSpPr/>
          <p:nvPr/>
        </p:nvGrpSpPr>
        <p:grpSpPr>
          <a:xfrm>
            <a:off x="667512" y="2228453"/>
            <a:ext cx="10853927" cy="3455849"/>
            <a:chOff x="669036" y="2253456"/>
            <a:chExt cx="10515600" cy="3455849"/>
          </a:xfrm>
        </p:grpSpPr>
        <p:sp>
          <p:nvSpPr>
            <p:cNvPr id="11" name="正方形/長方形 10">
              <a:extLst>
                <a:ext uri="{FF2B5EF4-FFF2-40B4-BE49-F238E27FC236}">
                  <a16:creationId xmlns:a16="http://schemas.microsoft.com/office/drawing/2014/main" id="{8AEC8E3B-4B19-45C9-9247-7315FBA868F2}"/>
                </a:ext>
              </a:extLst>
            </p:cNvPr>
            <p:cNvSpPr/>
            <p:nvPr/>
          </p:nvSpPr>
          <p:spPr>
            <a:xfrm>
              <a:off x="669036" y="2496560"/>
              <a:ext cx="10515600" cy="3212745"/>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市の収集員が週 </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回、利用者世帯の玄関先からごみ・資源物を回収。</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声掛けの希望者には、ごみが出されていても声を掛ける。</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応答がない場合は、収集員が事務所に連絡し、事務所職員から利用世帯に架電。</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電話に出ない場合は、緊急連絡先へ連絡する。</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≪支援対象者≫</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・ごみ出しについて身近な人の協力を得ることができず、自らがごみ集積所までごみを排出することが困難な者。</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四角形: 角を丸くする 18">
              <a:extLst>
                <a:ext uri="{FF2B5EF4-FFF2-40B4-BE49-F238E27FC236}">
                  <a16:creationId xmlns:a16="http://schemas.microsoft.com/office/drawing/2014/main" id="{82CB300A-2AC0-45D1-B141-A1ECA9F189EB}"/>
                </a:ext>
              </a:extLst>
            </p:cNvPr>
            <p:cNvSpPr/>
            <p:nvPr/>
          </p:nvSpPr>
          <p:spPr>
            <a:xfrm>
              <a:off x="838200" y="2253456"/>
              <a:ext cx="9562204" cy="486208"/>
            </a:xfrm>
            <a:prstGeom prst="roundRect">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2"/>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埼玉県所沢市　</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～自治体職員が個別訪問、声掛けも行う「ふれあい収集」～</a:t>
              </a:r>
              <a:endParaRPr kumimoji="1" lang="ja-JP" altLang="en-US" sz="105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grpSp>
      <p:sp>
        <p:nvSpPr>
          <p:cNvPr id="3" name="スライド番号プレースホルダー 2">
            <a:extLst>
              <a:ext uri="{FF2B5EF4-FFF2-40B4-BE49-F238E27FC236}">
                <a16:creationId xmlns:a16="http://schemas.microsoft.com/office/drawing/2014/main" id="{ACE586B9-3259-4283-910C-42383903F453}"/>
              </a:ext>
            </a:extLst>
          </p:cNvPr>
          <p:cNvSpPr>
            <a:spLocks noGrp="1"/>
          </p:cNvSpPr>
          <p:nvPr>
            <p:ph type="sldNum" sz="quarter" idx="12"/>
          </p:nvPr>
        </p:nvSpPr>
        <p:spPr>
          <a:xfrm>
            <a:off x="8984301" y="6327641"/>
            <a:ext cx="2743200" cy="365125"/>
          </a:xfrm>
        </p:spPr>
        <p:txBody>
          <a:bodyPr/>
          <a:lstStyle/>
          <a:p>
            <a:fld id="{D0F38154-BD12-4D95-AB32-AF2ED034A024}" type="slidenum">
              <a:rPr kumimoji="1" lang="ja-JP" altLang="en-US" smtClean="0"/>
              <a:t>53</a:t>
            </a:fld>
            <a:endParaRPr kumimoji="1" lang="ja-JP" altLang="en-US"/>
          </a:p>
        </p:txBody>
      </p:sp>
      <p:sp>
        <p:nvSpPr>
          <p:cNvPr id="8" name="字幕 6">
            <a:extLst>
              <a:ext uri="{FF2B5EF4-FFF2-40B4-BE49-F238E27FC236}">
                <a16:creationId xmlns:a16="http://schemas.microsoft.com/office/drawing/2014/main" id="{2701CBE6-BB02-4DA5-A2E9-F9D0B7C6B51B}"/>
              </a:ext>
            </a:extLst>
          </p:cNvPr>
          <p:cNvSpPr txBox="1">
            <a:spLocks/>
          </p:cNvSpPr>
          <p:nvPr/>
        </p:nvSpPr>
        <p:spPr>
          <a:xfrm>
            <a:off x="8536151" y="5684302"/>
            <a:ext cx="3302920" cy="2940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a:latin typeface="BIZ UDPゴシック" panose="020B0400000000000000" pitchFamily="50" charset="-128"/>
                <a:ea typeface="BIZ UDPゴシック" panose="020B0400000000000000" pitchFamily="50" charset="-128"/>
              </a:rPr>
              <a:t>出典：高齢者ごみ出し支援事例集＿国立環境研究所</a:t>
            </a:r>
          </a:p>
        </p:txBody>
      </p:sp>
    </p:spTree>
    <p:extLst>
      <p:ext uri="{BB962C8B-B14F-4D97-AF65-F5344CB8AC3E}">
        <p14:creationId xmlns:p14="http://schemas.microsoft.com/office/powerpoint/2010/main" val="494390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69036" y="388774"/>
            <a:ext cx="10853928" cy="1132989"/>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全国事例</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　ごみの収集③</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1" name="正方形/長方形 10">
            <a:extLst>
              <a:ext uri="{FF2B5EF4-FFF2-40B4-BE49-F238E27FC236}">
                <a16:creationId xmlns:a16="http://schemas.microsoft.com/office/drawing/2014/main" id="{8AEC8E3B-4B19-45C9-9247-7315FBA868F2}"/>
              </a:ext>
            </a:extLst>
          </p:cNvPr>
          <p:cNvSpPr/>
          <p:nvPr/>
        </p:nvSpPr>
        <p:spPr>
          <a:xfrm>
            <a:off x="669036" y="2214662"/>
            <a:ext cx="10853928" cy="3821008"/>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家庭ごみ収集手数料収入を活用し、自治会・町内会、地域コミュニティ協議会、地区社協の</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2000" dirty="0">
                <a:solidFill>
                  <a:srgbClr val="000000"/>
                </a:solidFill>
                <a:latin typeface="BIZ UDPゴシック" panose="020B0400000000000000" pitchFamily="50" charset="-128"/>
                <a:ea typeface="BIZ UDPゴシック" panose="020B0400000000000000" pitchFamily="50" charset="-128"/>
              </a:rPr>
              <a:t>   </a:t>
            </a:r>
            <a:r>
              <a:rPr lang="ja-JP" altLang="en-US" sz="2000"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ほか、老人クラブ、</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NPO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など非営利の地域団体がごみ出しの支援を行った場合に、市が</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支援金を交付。</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支援金は、「燃やすごみなど」を利用者の玄関先からごみ集積場に排出した場合、</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2000" dirty="0">
                <a:solidFill>
                  <a:srgbClr val="000000"/>
                </a:solidFill>
                <a:latin typeface="BIZ UDPゴシック" panose="020B0400000000000000" pitchFamily="50" charset="-128"/>
                <a:ea typeface="BIZ UDPゴシック" panose="020B0400000000000000" pitchFamily="50" charset="-128"/>
              </a:rPr>
              <a:t>   </a:t>
            </a:r>
            <a:r>
              <a:rPr lang="ja-JP" altLang="en-US" sz="2000"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利用者 </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名への支援で １５０円</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日、「粗大ごみ」を利用者の家屋等から玄関先に排出</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した場合、利用者 </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名への支援で、６００円</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日を交付。</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≪支援対象者≫</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・ごみ出しが困難な高齢者及び障がい者の世帯で、同居人や近隣在住の親近者でごみ出しの</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sz="2000"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支援を行うことができる者がいないこと。</a:t>
            </a: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四角形: 角を丸くする 18">
            <a:extLst>
              <a:ext uri="{FF2B5EF4-FFF2-40B4-BE49-F238E27FC236}">
                <a16:creationId xmlns:a16="http://schemas.microsoft.com/office/drawing/2014/main" id="{82CB300A-2AC0-45D1-B141-A1ECA9F189EB}"/>
              </a:ext>
            </a:extLst>
          </p:cNvPr>
          <p:cNvSpPr/>
          <p:nvPr/>
        </p:nvSpPr>
        <p:spPr>
          <a:xfrm>
            <a:off x="921865" y="1971558"/>
            <a:ext cx="10248004" cy="486208"/>
          </a:xfrm>
          <a:prstGeom prst="roundRect">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2"/>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新潟県新潟市</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～ささえあい・たすけあい コミュニティの力で高齢者のごみ出し支援～</a:t>
            </a:r>
            <a:endParaRPr kumimoji="1" lang="ja-JP" altLang="en-US" sz="105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366DE1CE-5AC9-4A01-B0CB-54F1B9DF6BAC}"/>
              </a:ext>
            </a:extLst>
          </p:cNvPr>
          <p:cNvSpPr>
            <a:spLocks noGrp="1"/>
          </p:cNvSpPr>
          <p:nvPr>
            <p:ph type="sldNum" sz="quarter" idx="12"/>
          </p:nvPr>
        </p:nvSpPr>
        <p:spPr>
          <a:xfrm>
            <a:off x="8948928" y="6372108"/>
            <a:ext cx="2743200" cy="365125"/>
          </a:xfrm>
        </p:spPr>
        <p:txBody>
          <a:bodyPr/>
          <a:lstStyle/>
          <a:p>
            <a:fld id="{D0F38154-BD12-4D95-AB32-AF2ED034A024}" type="slidenum">
              <a:rPr kumimoji="1" lang="ja-JP" altLang="en-US" smtClean="0"/>
              <a:t>54</a:t>
            </a:fld>
            <a:endParaRPr kumimoji="1" lang="ja-JP" altLang="en-US"/>
          </a:p>
        </p:txBody>
      </p:sp>
      <p:sp>
        <p:nvSpPr>
          <p:cNvPr id="8" name="字幕 6">
            <a:extLst>
              <a:ext uri="{FF2B5EF4-FFF2-40B4-BE49-F238E27FC236}">
                <a16:creationId xmlns:a16="http://schemas.microsoft.com/office/drawing/2014/main" id="{20DFD96E-AA04-498C-8BC3-128760415FED}"/>
              </a:ext>
            </a:extLst>
          </p:cNvPr>
          <p:cNvSpPr txBox="1">
            <a:spLocks/>
          </p:cNvSpPr>
          <p:nvPr/>
        </p:nvSpPr>
        <p:spPr>
          <a:xfrm>
            <a:off x="8662483" y="6021790"/>
            <a:ext cx="2743200" cy="24559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a:latin typeface="BIZ UDPゴシック" panose="020B0400000000000000" pitchFamily="50" charset="-128"/>
                <a:ea typeface="BIZ UDPゴシック" panose="020B0400000000000000" pitchFamily="50" charset="-128"/>
              </a:rPr>
              <a:t>出典：高齢者ごみ出し支援事例集＿国立環境研究所</a:t>
            </a:r>
          </a:p>
        </p:txBody>
      </p:sp>
    </p:spTree>
    <p:extLst>
      <p:ext uri="{BB962C8B-B14F-4D97-AF65-F5344CB8AC3E}">
        <p14:creationId xmlns:p14="http://schemas.microsoft.com/office/powerpoint/2010/main" val="3981195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69036" y="388774"/>
            <a:ext cx="10853928" cy="1132989"/>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全国事例</a:t>
            </a:r>
            <a:r>
              <a:rPr kumimoji="1"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ごみの収集④</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正方形/長方形 9">
            <a:extLst>
              <a:ext uri="{FF2B5EF4-FFF2-40B4-BE49-F238E27FC236}">
                <a16:creationId xmlns:a16="http://schemas.microsoft.com/office/drawing/2014/main" id="{1721C386-B562-4B01-902B-B7666F903683}"/>
              </a:ext>
            </a:extLst>
          </p:cNvPr>
          <p:cNvSpPr/>
          <p:nvPr/>
        </p:nvSpPr>
        <p:spPr>
          <a:xfrm>
            <a:off x="669036" y="2122518"/>
            <a:ext cx="10853928" cy="4387369"/>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lang="ja-JP" altLang="en-US" sz="2000" dirty="0">
                <a:solidFill>
                  <a:srgbClr val="000000"/>
                </a:solidFill>
                <a:latin typeface="BIZ UDPゴシック" panose="020B0400000000000000" pitchFamily="50" charset="-128"/>
                <a:ea typeface="BIZ UDPゴシック" panose="020B0400000000000000" pitchFamily="50" charset="-128"/>
              </a:rPr>
              <a:t>◎</a:t>
            </a: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高齢者や障がいがある方などごみ出しが困難な世帯に対しごみ出し支援活動を行う団体へ奨励金を</a:t>
            </a:r>
            <a:endPar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en-US" altLang="ja-JP" dirty="0">
                <a:solidFill>
                  <a:srgbClr val="000000"/>
                </a:solidFill>
                <a:latin typeface="BIZ UDPゴシック" panose="020B0400000000000000" pitchFamily="50" charset="-128"/>
                <a:ea typeface="BIZ UDPゴシック" panose="020B0400000000000000" pitchFamily="50" charset="-128"/>
              </a:rPr>
              <a:t>      </a:t>
            </a: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交付することで、団体による支援活動の促進を図る事業。申請できる団体は、町内会や老人クラブ、</a:t>
            </a:r>
            <a:endPar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ボランティア団体などの非営利な活動を行っている団体。</a:t>
            </a:r>
            <a:endPar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奨励金額は、以下のとおり。</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・ごみ出し支援活動 </a:t>
            </a:r>
            <a:r>
              <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 </a:t>
            </a: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回あたり </a:t>
            </a:r>
            <a:r>
              <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140 </a:t>
            </a: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円／世帯　　・</a:t>
            </a:r>
            <a:r>
              <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 </a:t>
            </a: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団体あたり交付上限金額 </a:t>
            </a:r>
            <a:r>
              <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70,000 </a:t>
            </a: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円</a:t>
            </a:r>
            <a:r>
              <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半期</a:t>
            </a:r>
            <a:r>
              <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00"/>
                </a:solidFill>
                <a:latin typeface="BIZ UDPゴシック" panose="020B0400000000000000" pitchFamily="50" charset="-128"/>
                <a:ea typeface="BIZ UDPゴシック" panose="020B0400000000000000" pitchFamily="50" charset="-128"/>
              </a:rPr>
              <a:t>≪支援対象者≫</a:t>
            </a:r>
            <a:endPar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・以下のいずれかの要件を満たす、一人暮らしの方、またはいずれかの要件を満たす方のみで構成される</a:t>
            </a:r>
            <a:endPar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世帯。</a:t>
            </a:r>
            <a:endPar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１．申請時に満 </a:t>
            </a:r>
            <a:r>
              <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75 </a:t>
            </a: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歳以上　</a:t>
            </a:r>
            <a:endPar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介護保険の要介護 </a:t>
            </a:r>
            <a:r>
              <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 </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から要介護 </a:t>
            </a:r>
            <a:r>
              <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 </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のいずれかの認定を受けている。</a:t>
            </a:r>
            <a:endPar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身体障がい者手帳・精神障がい者保健福祉手帳・療育手帳の交付を受けている方など　　</a:t>
            </a:r>
            <a:endPar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D524763D-26C8-47E4-8F4B-EA1D93D9B62E}"/>
              </a:ext>
            </a:extLst>
          </p:cNvPr>
          <p:cNvSpPr/>
          <p:nvPr/>
        </p:nvSpPr>
        <p:spPr>
          <a:xfrm>
            <a:off x="953948" y="1848841"/>
            <a:ext cx="10255888" cy="492461"/>
          </a:xfrm>
          <a:prstGeom prst="roundRect">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2"/>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宮城県仙台市</a:t>
            </a:r>
            <a:r>
              <a:rPr kumimoji="1" lang="ja-JP" altLang="en-US"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～ごみ出し支援活動を行う団体へ奨励金を交付し、支援活動の促進を図る～</a:t>
            </a:r>
            <a:endParaRPr kumimoji="1" lang="en-US" altLang="ja-JP"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8FA434CB-7F65-4CBC-A6BD-A860F0FBCA52}"/>
              </a:ext>
            </a:extLst>
          </p:cNvPr>
          <p:cNvSpPr>
            <a:spLocks noGrp="1"/>
          </p:cNvSpPr>
          <p:nvPr>
            <p:ph type="sldNum" sz="quarter" idx="12"/>
          </p:nvPr>
        </p:nvSpPr>
        <p:spPr>
          <a:xfrm>
            <a:off x="11269578" y="6418439"/>
            <a:ext cx="422549" cy="365125"/>
          </a:xfrm>
        </p:spPr>
        <p:txBody>
          <a:bodyPr/>
          <a:lstStyle/>
          <a:p>
            <a:fld id="{D0F38154-BD12-4D95-AB32-AF2ED034A024}" type="slidenum">
              <a:rPr kumimoji="1" lang="ja-JP" altLang="en-US" smtClean="0"/>
              <a:t>55</a:t>
            </a:fld>
            <a:endParaRPr kumimoji="1" lang="ja-JP" altLang="en-US" dirty="0"/>
          </a:p>
        </p:txBody>
      </p:sp>
      <p:sp>
        <p:nvSpPr>
          <p:cNvPr id="8" name="字幕 6">
            <a:extLst>
              <a:ext uri="{FF2B5EF4-FFF2-40B4-BE49-F238E27FC236}">
                <a16:creationId xmlns:a16="http://schemas.microsoft.com/office/drawing/2014/main" id="{E2C0A106-E351-4AB2-88AE-ADEDD7CC9BB2}"/>
              </a:ext>
            </a:extLst>
          </p:cNvPr>
          <p:cNvSpPr txBox="1">
            <a:spLocks/>
          </p:cNvSpPr>
          <p:nvPr/>
        </p:nvSpPr>
        <p:spPr>
          <a:xfrm>
            <a:off x="8586166" y="6471576"/>
            <a:ext cx="3302920" cy="2940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a:latin typeface="BIZ UDPゴシック" panose="020B0400000000000000" pitchFamily="50" charset="-128"/>
                <a:ea typeface="BIZ UDPゴシック" panose="020B0400000000000000" pitchFamily="50" charset="-128"/>
              </a:rPr>
              <a:t>出典：高齢者ごみ出し支援制度導入の手引き＿環境省</a:t>
            </a:r>
          </a:p>
        </p:txBody>
      </p:sp>
    </p:spTree>
    <p:extLst>
      <p:ext uri="{BB962C8B-B14F-4D97-AF65-F5344CB8AC3E}">
        <p14:creationId xmlns:p14="http://schemas.microsoft.com/office/powerpoint/2010/main" val="140747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69036" y="388774"/>
            <a:ext cx="10853928" cy="1132989"/>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大阪府内事例</a:t>
            </a:r>
            <a:r>
              <a:rPr kumimoji="1"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ごみの収集⑤</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0" name="正方形/長方形 9">
            <a:extLst>
              <a:ext uri="{FF2B5EF4-FFF2-40B4-BE49-F238E27FC236}">
                <a16:creationId xmlns:a16="http://schemas.microsoft.com/office/drawing/2014/main" id="{1721C386-B562-4B01-902B-B7666F903683}"/>
              </a:ext>
            </a:extLst>
          </p:cNvPr>
          <p:cNvSpPr/>
          <p:nvPr/>
        </p:nvSpPr>
        <p:spPr>
          <a:xfrm>
            <a:off x="669036" y="1980000"/>
            <a:ext cx="10853928" cy="3650533"/>
          </a:xfrm>
          <a:prstGeom prst="rect">
            <a:avLst/>
          </a:prstGeom>
          <a:solidFill>
            <a:schemeClr val="accent4">
              <a:lumMod val="20000"/>
              <a:lumOff val="80000"/>
            </a:schemeClr>
          </a:solidFill>
          <a:ln>
            <a:solidFill>
              <a:schemeClr val="accent2">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・家庭用一般ごみ等をごみステーションへ出すことが困難な高齢者や障がいのある方の世帯を対象に、市職員が戸別に訪問してごみを収集する。</a:t>
            </a:r>
            <a:endPar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・令和</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lang="ja-JP" altLang="en-US" sz="1600" dirty="0">
                <a:solidFill>
                  <a:srgbClr val="000000"/>
                </a:solidFill>
                <a:latin typeface="BIZ UDPゴシック" panose="020B0400000000000000" pitchFamily="50" charset="-128"/>
                <a:ea typeface="BIZ UDPゴシック" panose="020B0400000000000000" pitchFamily="50" charset="-128"/>
              </a:rPr>
              <a:t>日からＡＥＤを搭載し、市内を巡回し、「もしも」のときは救助を行う。</a:t>
            </a:r>
            <a:endPar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BIZ UDPゴシック" panose="020B0400000000000000" pitchFamily="50" charset="-128"/>
                <a:ea typeface="BIZ UDPゴシック" panose="020B0400000000000000" pitchFamily="50" charset="-128"/>
              </a:rPr>
              <a:t>≪支援対象者≫</a:t>
            </a:r>
            <a:endPar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5113" indent="-265113">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lang="ja-JP" altLang="en-US" sz="1600" dirty="0">
                <a:solidFill>
                  <a:srgbClr val="000000"/>
                </a:solidFill>
                <a:latin typeface="BIZ UDPゴシック" panose="020B0400000000000000" pitchFamily="50" charset="-128"/>
                <a:ea typeface="BIZ UDPゴシック" panose="020B0400000000000000" pitchFamily="50" charset="-128"/>
              </a:rPr>
              <a:t>・</a:t>
            </a:r>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要介護</a:t>
            </a:r>
            <a:r>
              <a:rPr lang="en-US" altLang="ja-JP" sz="1600" b="0" i="0" dirty="0">
                <a:solidFill>
                  <a:srgbClr val="333333"/>
                </a:solidFill>
                <a:effectLst/>
                <a:latin typeface="BIZ UDPゴシック" panose="020B0400000000000000" pitchFamily="50" charset="-128"/>
                <a:ea typeface="BIZ UDPゴシック" panose="020B0400000000000000" pitchFamily="50" charset="-128"/>
              </a:rPr>
              <a:t>3</a:t>
            </a:r>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以上または、認知症に該当すると認められた満</a:t>
            </a:r>
            <a:r>
              <a:rPr lang="en-US" altLang="ja-JP" sz="1600" b="0" i="0" dirty="0">
                <a:solidFill>
                  <a:srgbClr val="333333"/>
                </a:solidFill>
                <a:effectLst/>
                <a:latin typeface="BIZ UDPゴシック" panose="020B0400000000000000" pitchFamily="50" charset="-128"/>
                <a:ea typeface="BIZ UDPゴシック" panose="020B0400000000000000" pitchFamily="50" charset="-128"/>
              </a:rPr>
              <a:t>65</a:t>
            </a:r>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歳以上の高齢者の方のみの世帯で何らかの福祉サービスを受けている世帯の方。</a:t>
            </a:r>
            <a:endPar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65113" indent="-265113">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身体障がい者手帳</a:t>
            </a:r>
            <a:r>
              <a:rPr lang="en-US" altLang="ja-JP" sz="1600" b="0" i="0" dirty="0">
                <a:solidFill>
                  <a:srgbClr val="333333"/>
                </a:solidFill>
                <a:effectLst/>
                <a:latin typeface="BIZ UDPゴシック" panose="020B0400000000000000" pitchFamily="50" charset="-128"/>
                <a:ea typeface="BIZ UDPゴシック" panose="020B0400000000000000" pitchFamily="50" charset="-128"/>
              </a:rPr>
              <a:t>(1</a:t>
            </a:r>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a:t>
            </a:r>
            <a:r>
              <a:rPr lang="en-US" altLang="ja-JP" sz="1600" b="0" i="0" dirty="0">
                <a:solidFill>
                  <a:srgbClr val="333333"/>
                </a:solidFill>
                <a:effectLst/>
                <a:latin typeface="BIZ UDPゴシック" panose="020B0400000000000000" pitchFamily="50" charset="-128"/>
                <a:ea typeface="BIZ UDPゴシック" panose="020B0400000000000000" pitchFamily="50" charset="-128"/>
              </a:rPr>
              <a:t>2</a:t>
            </a:r>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級</a:t>
            </a:r>
            <a:r>
              <a:rPr lang="en-US" altLang="ja-JP" sz="1600" b="0" i="0" dirty="0">
                <a:solidFill>
                  <a:srgbClr val="333333"/>
                </a:solidFill>
                <a:effectLst/>
                <a:latin typeface="BIZ UDPゴシック" panose="020B0400000000000000" pitchFamily="50" charset="-128"/>
                <a:ea typeface="BIZ UDPゴシック" panose="020B0400000000000000" pitchFamily="50" charset="-128"/>
              </a:rPr>
              <a:t>)</a:t>
            </a:r>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、療育手帳</a:t>
            </a:r>
            <a:r>
              <a:rPr lang="en-US" altLang="ja-JP" sz="1600" b="0" i="0" dirty="0">
                <a:solidFill>
                  <a:srgbClr val="333333"/>
                </a:solidFill>
                <a:effectLst/>
                <a:latin typeface="BIZ UDPゴシック" panose="020B0400000000000000" pitchFamily="50" charset="-128"/>
                <a:ea typeface="BIZ UDPゴシック" panose="020B0400000000000000" pitchFamily="50" charset="-128"/>
              </a:rPr>
              <a:t>(A)</a:t>
            </a:r>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、精神障がい者保健福祉手帳所持者の方のみの世帯で何らかの福祉サービスを受けている世帯の方。</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lang="ja-JP" altLang="en-US" sz="1600" b="0" i="0" dirty="0">
                <a:solidFill>
                  <a:srgbClr val="333333"/>
                </a:solidFill>
                <a:effectLst/>
                <a:latin typeface="BIZ UDPゴシック" panose="020B0400000000000000" pitchFamily="50" charset="-128"/>
                <a:ea typeface="BIZ UDPゴシック" panose="020B0400000000000000" pitchFamily="50" charset="-128"/>
              </a:rPr>
              <a:t>上記の状態の方がいる世帯で、同居者が高齢者や年少者等でごみをごみステーションまで持ち出すことが困難な世帯の方。</a:t>
            </a:r>
            <a:endParaRPr lang="en-US" altLang="ja-JP" sz="1600" b="0" i="0" dirty="0">
              <a:solidFill>
                <a:srgbClr val="333333"/>
              </a:solidFill>
              <a:effectLst/>
              <a:latin typeface="BIZ UDPゴシック" panose="020B0400000000000000" pitchFamily="50" charset="-128"/>
              <a:ea typeface="BIZ UDPゴシック" panose="020B0400000000000000" pitchFamily="50" charset="-128"/>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600" i="0" dirty="0">
                <a:solidFill>
                  <a:srgbClr val="333333"/>
                </a:solidFill>
                <a:effectLst/>
                <a:latin typeface="游ゴシック体"/>
                <a:ea typeface="BIZ UDPゴシック" panose="020B0400000000000000" pitchFamily="50" charset="-128"/>
              </a:rPr>
              <a:t>     </a:t>
            </a:r>
            <a:r>
              <a:rPr lang="ja-JP" altLang="en-US" sz="1600" i="0" dirty="0">
                <a:solidFill>
                  <a:srgbClr val="333333"/>
                </a:solidFill>
                <a:effectLst/>
                <a:latin typeface="BIZ UDPゴシック" panose="020B0400000000000000" pitchFamily="50" charset="-128"/>
                <a:ea typeface="BIZ UDPゴシック" panose="020B0400000000000000" pitchFamily="50" charset="-128"/>
              </a:rPr>
              <a:t>ただし、近所の人、親族、ホームヘルパーやボランティア等の協力でごみ出しが可能な方は利用の対象にはなりません。</a:t>
            </a:r>
            <a:endParaRPr kumimoji="1" lang="en-US" altLang="ja-JP"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D524763D-26C8-47E4-8F4B-EA1D93D9B62E}"/>
              </a:ext>
            </a:extLst>
          </p:cNvPr>
          <p:cNvSpPr/>
          <p:nvPr/>
        </p:nvSpPr>
        <p:spPr>
          <a:xfrm>
            <a:off x="953948" y="1778505"/>
            <a:ext cx="10255888" cy="449993"/>
          </a:xfrm>
          <a:prstGeom prst="roundRect">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2"/>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大阪府寝屋川市　</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～ふれあい訪問収集＋プラス～</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8FA434CB-7F65-4CBC-A6BD-A860F0FBCA52}"/>
              </a:ext>
            </a:extLst>
          </p:cNvPr>
          <p:cNvSpPr>
            <a:spLocks noGrp="1"/>
          </p:cNvSpPr>
          <p:nvPr>
            <p:ph type="sldNum" sz="quarter" idx="12"/>
          </p:nvPr>
        </p:nvSpPr>
        <p:spPr>
          <a:xfrm>
            <a:off x="11269578" y="6589255"/>
            <a:ext cx="422549" cy="365125"/>
          </a:xfrm>
        </p:spPr>
        <p:txBody>
          <a:bodyPr/>
          <a:lstStyle/>
          <a:p>
            <a:fld id="{D0F38154-BD12-4D95-AB32-AF2ED034A024}" type="slidenum">
              <a:rPr kumimoji="1" lang="ja-JP" altLang="en-US" smtClean="0"/>
              <a:t>56</a:t>
            </a:fld>
            <a:endParaRPr kumimoji="1" lang="ja-JP" altLang="en-US" dirty="0"/>
          </a:p>
        </p:txBody>
      </p:sp>
      <p:sp>
        <p:nvSpPr>
          <p:cNvPr id="8" name="字幕 6">
            <a:extLst>
              <a:ext uri="{FF2B5EF4-FFF2-40B4-BE49-F238E27FC236}">
                <a16:creationId xmlns:a16="http://schemas.microsoft.com/office/drawing/2014/main" id="{E2C0A106-E351-4AB2-88AE-ADEDD7CC9BB2}"/>
              </a:ext>
            </a:extLst>
          </p:cNvPr>
          <p:cNvSpPr txBox="1">
            <a:spLocks/>
          </p:cNvSpPr>
          <p:nvPr/>
        </p:nvSpPr>
        <p:spPr>
          <a:xfrm>
            <a:off x="10255469" y="5579760"/>
            <a:ext cx="1267495" cy="29405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a:latin typeface="BIZ UDPゴシック" panose="020B0400000000000000" pitchFamily="50" charset="-128"/>
                <a:ea typeface="BIZ UDPゴシック" panose="020B0400000000000000" pitchFamily="50" charset="-128"/>
              </a:rPr>
              <a:t>出典：寝屋川市</a:t>
            </a:r>
            <a:r>
              <a:rPr lang="en-US" altLang="ja-JP" sz="900" dirty="0">
                <a:latin typeface="BIZ UDPゴシック" panose="020B0400000000000000" pitchFamily="50" charset="-128"/>
                <a:ea typeface="BIZ UDPゴシック" panose="020B0400000000000000" pitchFamily="50" charset="-128"/>
              </a:rPr>
              <a:t>HP</a:t>
            </a:r>
            <a:endParaRPr lang="ja-JP" altLang="en-US" sz="900" dirty="0">
              <a:latin typeface="BIZ UDPゴシック" panose="020B0400000000000000" pitchFamily="50" charset="-128"/>
              <a:ea typeface="BIZ UDPゴシック" panose="020B0400000000000000" pitchFamily="50" charset="-128"/>
            </a:endParaRPr>
          </a:p>
        </p:txBody>
      </p:sp>
      <p:sp>
        <p:nvSpPr>
          <p:cNvPr id="12" name="コンテンツ プレースホルダー 2">
            <a:extLst>
              <a:ext uri="{FF2B5EF4-FFF2-40B4-BE49-F238E27FC236}">
                <a16:creationId xmlns:a16="http://schemas.microsoft.com/office/drawing/2014/main" id="{840244C2-1858-4CF3-9EDE-7C73A820FD39}"/>
              </a:ext>
            </a:extLst>
          </p:cNvPr>
          <p:cNvSpPr>
            <a:spLocks noGrp="1"/>
          </p:cNvSpPr>
          <p:nvPr>
            <p:ph idx="1"/>
          </p:nvPr>
        </p:nvSpPr>
        <p:spPr>
          <a:xfrm>
            <a:off x="669036" y="5895000"/>
            <a:ext cx="10853928" cy="794746"/>
          </a:xfrm>
          <a:solidFill>
            <a:schemeClr val="accent4">
              <a:lumMod val="20000"/>
              <a:lumOff val="80000"/>
            </a:schemeClr>
          </a:solidFill>
          <a:ln w="12700">
            <a:solidFill>
              <a:schemeClr val="accent2"/>
            </a:solidFill>
          </a:ln>
        </p:spPr>
        <p:txBody>
          <a:bodyPr tIns="198000" spcCol="36000">
            <a:noAutofit/>
          </a:bodyPr>
          <a:lstStyle/>
          <a:p>
            <a:pPr marL="266700" indent="-266700">
              <a:lnSpc>
                <a:spcPct val="100000"/>
              </a:lnSpc>
              <a:buNone/>
            </a:pPr>
            <a:r>
              <a:rPr lang="ja-JP" altLang="en-US"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大阪府内</a:t>
            </a:r>
            <a:r>
              <a:rPr lang="ja-JP" altLang="en-US" sz="1600" dirty="0">
                <a:latin typeface="BIZ UDPゴシック" panose="020B0400000000000000" pitchFamily="50" charset="-128"/>
                <a:ea typeface="BIZ UDPゴシック" panose="020B0400000000000000" pitchFamily="50" charset="-128"/>
              </a:rPr>
              <a:t>で高齢者や障がい者等で自らごみ出しが困難な世帯に対し、戸別収集を</a:t>
            </a:r>
            <a:r>
              <a:rPr kumimoji="1" lang="ja-JP" altLang="en-US" sz="1600" dirty="0">
                <a:latin typeface="BIZ UDPゴシック" panose="020B0400000000000000" pitchFamily="50" charset="-128"/>
                <a:ea typeface="BIZ UDPゴシック" panose="020B0400000000000000" pitchFamily="50" charset="-128"/>
              </a:rPr>
              <a:t>実施している団体は</a:t>
            </a:r>
            <a:r>
              <a:rPr lang="en-US" altLang="ja-JP" sz="1600" dirty="0">
                <a:latin typeface="BIZ UDPゴシック" panose="020B0400000000000000" pitchFamily="50" charset="-128"/>
                <a:ea typeface="BIZ UDPゴシック" panose="020B0400000000000000" pitchFamily="50" charset="-128"/>
              </a:rPr>
              <a:t>2</a:t>
            </a:r>
            <a:r>
              <a:rPr lang="ja-JP" altLang="en-US" sz="1600" dirty="0">
                <a:latin typeface="BIZ UDPゴシック" panose="020B0400000000000000" pitchFamily="50" charset="-128"/>
                <a:ea typeface="BIZ UDPゴシック" panose="020B0400000000000000" pitchFamily="50" charset="-128"/>
              </a:rPr>
              <a:t>２</a:t>
            </a:r>
            <a:r>
              <a:rPr kumimoji="1" lang="ja-JP" altLang="en-US" sz="1600" dirty="0">
                <a:latin typeface="BIZ UDPゴシック" panose="020B0400000000000000" pitchFamily="50" charset="-128"/>
                <a:ea typeface="BIZ UDPゴシック" panose="020B0400000000000000" pitchFamily="50" charset="-128"/>
              </a:rPr>
              <a:t>団体。</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併せて居住者への</a:t>
            </a:r>
            <a:r>
              <a:rPr lang="ja-JP" altLang="en-US" sz="1600" dirty="0">
                <a:latin typeface="BIZ UDPゴシック" panose="020B0400000000000000" pitchFamily="50" charset="-128"/>
                <a:ea typeface="BIZ UDPゴシック" panose="020B0400000000000000" pitchFamily="50" charset="-128"/>
              </a:rPr>
              <a:t>声掛けを行う団体もあり。</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DFF89F75-18E4-47DC-A061-B9C075C7FD6A}"/>
              </a:ext>
            </a:extLst>
          </p:cNvPr>
          <p:cNvSpPr/>
          <p:nvPr/>
        </p:nvSpPr>
        <p:spPr>
          <a:xfrm>
            <a:off x="953948" y="5690430"/>
            <a:ext cx="2878313" cy="409140"/>
          </a:xfrm>
          <a:prstGeom prst="roundRect">
            <a:avLst/>
          </a:prstGeom>
          <a:solidFill>
            <a:schemeClr val="accent4">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参考：大阪府内の状況</a:t>
            </a:r>
          </a:p>
        </p:txBody>
      </p:sp>
      <p:sp>
        <p:nvSpPr>
          <p:cNvPr id="14" name="字幕 6">
            <a:extLst>
              <a:ext uri="{FF2B5EF4-FFF2-40B4-BE49-F238E27FC236}">
                <a16:creationId xmlns:a16="http://schemas.microsoft.com/office/drawing/2014/main" id="{856A4E1B-D2C2-4856-A2CD-F07D7CD7BA12}"/>
              </a:ext>
            </a:extLst>
          </p:cNvPr>
          <p:cNvSpPr txBox="1">
            <a:spLocks/>
          </p:cNvSpPr>
          <p:nvPr/>
        </p:nvSpPr>
        <p:spPr>
          <a:xfrm>
            <a:off x="9519662" y="6668207"/>
            <a:ext cx="2172465" cy="22130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a:latin typeface="BIZ UDPゴシック" panose="020B0400000000000000" pitchFamily="50" charset="-128"/>
                <a:ea typeface="BIZ UDPゴシック" panose="020B0400000000000000" pitchFamily="50" charset="-128"/>
              </a:rPr>
              <a:t>出典：大阪府総務部市町村局調べ</a:t>
            </a:r>
          </a:p>
        </p:txBody>
      </p:sp>
    </p:spTree>
    <p:extLst>
      <p:ext uri="{BB962C8B-B14F-4D97-AF65-F5344CB8AC3E}">
        <p14:creationId xmlns:p14="http://schemas.microsoft.com/office/powerpoint/2010/main" val="4149093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69036" y="414902"/>
            <a:ext cx="10853928" cy="1132989"/>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全国事例</a:t>
            </a:r>
            <a:r>
              <a:rPr kumimoji="1"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ごみ減量①</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1" name="正方形/長方形 10">
            <a:extLst>
              <a:ext uri="{FF2B5EF4-FFF2-40B4-BE49-F238E27FC236}">
                <a16:creationId xmlns:a16="http://schemas.microsoft.com/office/drawing/2014/main" id="{8AEC8E3B-4B19-45C9-9247-7315FBA868F2}"/>
              </a:ext>
            </a:extLst>
          </p:cNvPr>
          <p:cNvSpPr/>
          <p:nvPr/>
        </p:nvSpPr>
        <p:spPr>
          <a:xfrm>
            <a:off x="669036" y="2048043"/>
            <a:ext cx="10853927" cy="2728321"/>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60363" marR="0" lvl="0" indent="-360363"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0363" marR="0" lvl="0" indent="-360363"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ウエブサイトに、月ごとのごみ排出量（直近２か年との比較）、ごみ減量のワンポイントアドバイス（水切り等）等を掲載。</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市内の学校や公民館等に市職員が出張し、説明会を開催（ごみの出張講座）。</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NPO</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と連携し、ごみ減量・リサイクルに関する学習施設の運営。</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上記のような減量に係る様々な取組を「リデュース</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KEEP No.1</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プロジェクト」と名付け、</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市民のモチベーションを強化。</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4" name="グループ化 13">
            <a:extLst>
              <a:ext uri="{FF2B5EF4-FFF2-40B4-BE49-F238E27FC236}">
                <a16:creationId xmlns:a16="http://schemas.microsoft.com/office/drawing/2014/main" id="{FE998077-BF3F-4064-AC91-2E04EF90A9BD}"/>
              </a:ext>
            </a:extLst>
          </p:cNvPr>
          <p:cNvGrpSpPr/>
          <p:nvPr/>
        </p:nvGrpSpPr>
        <p:grpSpPr>
          <a:xfrm>
            <a:off x="669035" y="4885642"/>
            <a:ext cx="10853928" cy="1677420"/>
            <a:chOff x="585672" y="4895072"/>
            <a:chExt cx="10515600" cy="1677420"/>
          </a:xfrm>
        </p:grpSpPr>
        <p:sp>
          <p:nvSpPr>
            <p:cNvPr id="15" name="正方形/長方形 14">
              <a:extLst>
                <a:ext uri="{FF2B5EF4-FFF2-40B4-BE49-F238E27FC236}">
                  <a16:creationId xmlns:a16="http://schemas.microsoft.com/office/drawing/2014/main" id="{58402ACD-E377-40CE-9439-FD812FB558A7}"/>
                </a:ext>
              </a:extLst>
            </p:cNvPr>
            <p:cNvSpPr/>
            <p:nvPr/>
          </p:nvSpPr>
          <p:spPr>
            <a:xfrm>
              <a:off x="585672" y="5138176"/>
              <a:ext cx="10515600" cy="1434316"/>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solidFill>
                    <a:srgbClr val="FF0000"/>
                  </a:solidFill>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・普及活動の実施によって、家庭ごみの排出量は減少傾向にあり、平成１２年度と２０年度を　　　　</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比較し、１９．２％減少。</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・平成１８年度から人口５０万人以上の都市で、一人一日あたりのごみ排出量が８年連続最小。</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四角形: 角を丸くする 15">
              <a:extLst>
                <a:ext uri="{FF2B5EF4-FFF2-40B4-BE49-F238E27FC236}">
                  <a16:creationId xmlns:a16="http://schemas.microsoft.com/office/drawing/2014/main" id="{FE82F77E-A034-4CC0-9F11-DE886D0B342E}"/>
                </a:ext>
              </a:extLst>
            </p:cNvPr>
            <p:cNvSpPr/>
            <p:nvPr/>
          </p:nvSpPr>
          <p:spPr>
            <a:xfrm>
              <a:off x="805866" y="4895072"/>
              <a:ext cx="1569087" cy="480178"/>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事業の効果</a:t>
              </a:r>
            </a:p>
          </p:txBody>
        </p:sp>
      </p:grpSp>
      <p:sp>
        <p:nvSpPr>
          <p:cNvPr id="19" name="四角形: 角を丸くする 18">
            <a:extLst>
              <a:ext uri="{FF2B5EF4-FFF2-40B4-BE49-F238E27FC236}">
                <a16:creationId xmlns:a16="http://schemas.microsoft.com/office/drawing/2014/main" id="{82CB300A-2AC0-45D1-B141-A1ECA9F189EB}"/>
              </a:ext>
            </a:extLst>
          </p:cNvPr>
          <p:cNvSpPr/>
          <p:nvPr/>
        </p:nvSpPr>
        <p:spPr>
          <a:xfrm>
            <a:off x="921865" y="1789079"/>
            <a:ext cx="9562204" cy="486208"/>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5">
                    <a:lumMod val="75000"/>
                  </a:schemeClr>
                </a:solidFill>
                <a:latin typeface="BIZ UDPゴシック" panose="020B0400000000000000" pitchFamily="50" charset="-128"/>
                <a:ea typeface="BIZ UDPゴシック" panose="020B0400000000000000" pitchFamily="50" charset="-128"/>
              </a:rPr>
              <a:t>●</a:t>
            </a:r>
            <a:r>
              <a:rPr lang="ja-JP" altLang="en-US" sz="2400" b="1" dirty="0">
                <a:solidFill>
                  <a:srgbClr val="000000"/>
                </a:solidFill>
                <a:latin typeface="BIZ UDPゴシック" panose="020B0400000000000000" pitchFamily="50" charset="-128"/>
                <a:ea typeface="BIZ UDPゴシック" panose="020B0400000000000000" pitchFamily="50" charset="-128"/>
              </a:rPr>
              <a:t>愛媛県松山市　</a:t>
            </a:r>
            <a:r>
              <a:rPr lang="ja-JP" altLang="en-US" sz="2000" b="1" dirty="0">
                <a:solidFill>
                  <a:srgbClr val="000000"/>
                </a:solidFill>
                <a:latin typeface="BIZ UDPゴシック" panose="020B0400000000000000" pitchFamily="50" charset="-128"/>
                <a:ea typeface="BIZ UDPゴシック" panose="020B0400000000000000" pitchFamily="50" charset="-128"/>
              </a:rPr>
              <a:t>～</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普及啓発の実施～　</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「日本の廃棄物処理（平成 </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23 </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年度版）」において、</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3R </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の取組上位市町村</a:t>
            </a:r>
          </a:p>
        </p:txBody>
      </p:sp>
      <p:sp>
        <p:nvSpPr>
          <p:cNvPr id="3" name="スライド番号プレースホルダー 2">
            <a:extLst>
              <a:ext uri="{FF2B5EF4-FFF2-40B4-BE49-F238E27FC236}">
                <a16:creationId xmlns:a16="http://schemas.microsoft.com/office/drawing/2014/main" id="{B0449AD0-2B53-4E6B-906F-FDC6C2632A22}"/>
              </a:ext>
            </a:extLst>
          </p:cNvPr>
          <p:cNvSpPr>
            <a:spLocks noGrp="1"/>
          </p:cNvSpPr>
          <p:nvPr>
            <p:ph type="sldNum" sz="quarter" idx="12"/>
          </p:nvPr>
        </p:nvSpPr>
        <p:spPr>
          <a:xfrm>
            <a:off x="11217270" y="6516223"/>
            <a:ext cx="474857" cy="365125"/>
          </a:xfrm>
        </p:spPr>
        <p:txBody>
          <a:bodyPr/>
          <a:lstStyle/>
          <a:p>
            <a:fld id="{D0F38154-BD12-4D95-AB32-AF2ED034A024}" type="slidenum">
              <a:rPr kumimoji="1" lang="ja-JP" altLang="en-US" smtClean="0"/>
              <a:t>57</a:t>
            </a:fld>
            <a:endParaRPr kumimoji="1" lang="ja-JP" altLang="en-US" dirty="0"/>
          </a:p>
        </p:txBody>
      </p:sp>
      <p:sp>
        <p:nvSpPr>
          <p:cNvPr id="12" name="字幕 6">
            <a:extLst>
              <a:ext uri="{FF2B5EF4-FFF2-40B4-BE49-F238E27FC236}">
                <a16:creationId xmlns:a16="http://schemas.microsoft.com/office/drawing/2014/main" id="{027338EA-C675-4618-B932-5DAAC52A95B3}"/>
              </a:ext>
            </a:extLst>
          </p:cNvPr>
          <p:cNvSpPr txBox="1">
            <a:spLocks/>
          </p:cNvSpPr>
          <p:nvPr/>
        </p:nvSpPr>
        <p:spPr>
          <a:xfrm>
            <a:off x="7032715" y="6530038"/>
            <a:ext cx="4457614" cy="2940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a:latin typeface="BIZ UDPゴシック" panose="020B0400000000000000" pitchFamily="50" charset="-128"/>
                <a:ea typeface="BIZ UDPゴシック" panose="020B0400000000000000" pitchFamily="50" charset="-128"/>
              </a:rPr>
              <a:t>出典：市町村における一般廃棄物処理事業の </a:t>
            </a:r>
            <a:r>
              <a:rPr lang="en-US" altLang="ja-JP" sz="900" dirty="0">
                <a:latin typeface="BIZ UDPゴシック" panose="020B0400000000000000" pitchFamily="50" charset="-128"/>
                <a:ea typeface="BIZ UDPゴシック" panose="020B0400000000000000" pitchFamily="50" charset="-128"/>
              </a:rPr>
              <a:t>3R</a:t>
            </a:r>
            <a:r>
              <a:rPr lang="ja-JP" altLang="en-US" sz="900" dirty="0">
                <a:latin typeface="BIZ UDPゴシック" panose="020B0400000000000000" pitchFamily="50" charset="-128"/>
                <a:ea typeface="BIZ UDPゴシック" panose="020B0400000000000000" pitchFamily="50" charset="-128"/>
              </a:rPr>
              <a:t>化・低炭素化取組事例集＿環境省</a:t>
            </a:r>
          </a:p>
        </p:txBody>
      </p:sp>
    </p:spTree>
    <p:extLst>
      <p:ext uri="{BB962C8B-B14F-4D97-AF65-F5344CB8AC3E}">
        <p14:creationId xmlns:p14="http://schemas.microsoft.com/office/powerpoint/2010/main" val="3906327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69036" y="388774"/>
            <a:ext cx="10853928" cy="1132989"/>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全国事例</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ごみ減量②</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1" name="正方形/長方形 10">
            <a:extLst>
              <a:ext uri="{FF2B5EF4-FFF2-40B4-BE49-F238E27FC236}">
                <a16:creationId xmlns:a16="http://schemas.microsoft.com/office/drawing/2014/main" id="{8AEC8E3B-4B19-45C9-9247-7315FBA868F2}"/>
              </a:ext>
            </a:extLst>
          </p:cNvPr>
          <p:cNvSpPr/>
          <p:nvPr/>
        </p:nvSpPr>
        <p:spPr>
          <a:xfrm>
            <a:off x="669036" y="1980732"/>
            <a:ext cx="10853928" cy="2168899"/>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・排出方法：市が指定する有料袋（指定収集袋）を購入し排出。</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指定収集袋の料金：</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大（</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40 L</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75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円</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枚、中（</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 L</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37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円</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枚、小（</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 L</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18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円</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枚、 ミニ（</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 L</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9 </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円</a:t>
            </a:r>
            <a:r>
              <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枚。</a:t>
            </a:r>
            <a:endParaRPr kumimoji="1" lang="en-US" altLang="ja-JP"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道路や公園など公共の場所を清掃した場合は、無料のボランティア袋での排出が可能。</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紙おむつについても無料のおむつ袋での排出が可能。</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　　　</a:t>
            </a:r>
            <a:r>
              <a:rPr lang="en-US" altLang="ja-JP" sz="2000" dirty="0">
                <a:solidFill>
                  <a:prstClr val="black"/>
                </a:solidFill>
                <a:latin typeface="BIZ UDPゴシック" panose="020B0400000000000000" pitchFamily="50" charset="-128"/>
                <a:ea typeface="BIZ UDPゴシック" panose="020B0400000000000000" pitchFamily="50" charset="-128"/>
              </a:rPr>
              <a:t>※</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資源物、有害ごみ、剪定枝・落ち葉は対象外。</a:t>
            </a:r>
            <a:endParaRPr lang="en-US" altLang="ja-JP" sz="2000" dirty="0">
              <a:solidFill>
                <a:srgbClr val="000000"/>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D3C69787-9DCE-420E-929B-03A8E9A55C32}"/>
              </a:ext>
            </a:extLst>
          </p:cNvPr>
          <p:cNvSpPr/>
          <p:nvPr/>
        </p:nvSpPr>
        <p:spPr>
          <a:xfrm>
            <a:off x="921865" y="1789079"/>
            <a:ext cx="9562204" cy="390408"/>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accent5">
                    <a:lumMod val="75000"/>
                  </a:scheme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東京都八王子市　</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～ごみの有料化～</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「日本の廃棄物処理（平成 </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23 </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年度版）」において、</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3R </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の取組上位市町村</a:t>
            </a:r>
          </a:p>
        </p:txBody>
      </p:sp>
      <p:sp>
        <p:nvSpPr>
          <p:cNvPr id="15" name="正方形/長方形 14">
            <a:extLst>
              <a:ext uri="{FF2B5EF4-FFF2-40B4-BE49-F238E27FC236}">
                <a16:creationId xmlns:a16="http://schemas.microsoft.com/office/drawing/2014/main" id="{58402ACD-E377-40CE-9439-FD812FB558A7}"/>
              </a:ext>
            </a:extLst>
          </p:cNvPr>
          <p:cNvSpPr/>
          <p:nvPr/>
        </p:nvSpPr>
        <p:spPr>
          <a:xfrm>
            <a:off x="669037" y="4458143"/>
            <a:ext cx="10853928" cy="1285817"/>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・有料化の導入によって、実施前から実施 </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年目にかけて、可燃ごみが </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33.1%</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50,764t</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33,978 t</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）、不燃ごみが </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29.5%</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11,848 t→8,352 t</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）減少。</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0363" marR="0" lvl="0" indent="-360363"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000000"/>
                </a:solidFill>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全体での減量率は</a:t>
            </a:r>
            <a:r>
              <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32.4%</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。その後も引き続き減少傾向は続いている。</a:t>
            </a:r>
            <a:endParaRPr kumimoji="1" lang="en-US" altLang="ja-JP"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四角形: 角を丸くする 12">
            <a:extLst>
              <a:ext uri="{FF2B5EF4-FFF2-40B4-BE49-F238E27FC236}">
                <a16:creationId xmlns:a16="http://schemas.microsoft.com/office/drawing/2014/main" id="{05D69AD4-FB3E-48AC-9CA7-E253B6704F62}"/>
              </a:ext>
            </a:extLst>
          </p:cNvPr>
          <p:cNvSpPr/>
          <p:nvPr/>
        </p:nvSpPr>
        <p:spPr>
          <a:xfrm>
            <a:off x="921865" y="4274281"/>
            <a:ext cx="1640031" cy="367724"/>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事業の効果</a:t>
            </a:r>
          </a:p>
        </p:txBody>
      </p:sp>
      <p:sp>
        <p:nvSpPr>
          <p:cNvPr id="3" name="スライド番号プレースホルダー 2">
            <a:extLst>
              <a:ext uri="{FF2B5EF4-FFF2-40B4-BE49-F238E27FC236}">
                <a16:creationId xmlns:a16="http://schemas.microsoft.com/office/drawing/2014/main" id="{82D23BD7-6875-4946-A1D0-C4EC6AEE4D1B}"/>
              </a:ext>
            </a:extLst>
          </p:cNvPr>
          <p:cNvSpPr>
            <a:spLocks noGrp="1"/>
          </p:cNvSpPr>
          <p:nvPr>
            <p:ph type="sldNum" sz="quarter" idx="12"/>
          </p:nvPr>
        </p:nvSpPr>
        <p:spPr>
          <a:xfrm>
            <a:off x="9002509" y="6578078"/>
            <a:ext cx="2743200" cy="365125"/>
          </a:xfrm>
        </p:spPr>
        <p:txBody>
          <a:bodyPr/>
          <a:lstStyle/>
          <a:p>
            <a:fld id="{D0F38154-BD12-4D95-AB32-AF2ED034A024}" type="slidenum">
              <a:rPr kumimoji="1" lang="ja-JP" altLang="en-US" smtClean="0"/>
              <a:t>58</a:t>
            </a:fld>
            <a:endParaRPr kumimoji="1" lang="ja-JP" altLang="en-US" dirty="0"/>
          </a:p>
        </p:txBody>
      </p:sp>
      <p:sp>
        <p:nvSpPr>
          <p:cNvPr id="12" name="字幕 6">
            <a:extLst>
              <a:ext uri="{FF2B5EF4-FFF2-40B4-BE49-F238E27FC236}">
                <a16:creationId xmlns:a16="http://schemas.microsoft.com/office/drawing/2014/main" id="{EA9F3FD3-EB88-46BA-B81C-31A0976EC912}"/>
              </a:ext>
            </a:extLst>
          </p:cNvPr>
          <p:cNvSpPr txBox="1">
            <a:spLocks/>
          </p:cNvSpPr>
          <p:nvPr/>
        </p:nvSpPr>
        <p:spPr>
          <a:xfrm>
            <a:off x="7288095" y="5705552"/>
            <a:ext cx="4457614" cy="2940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a:latin typeface="BIZ UDPゴシック" panose="020B0400000000000000" pitchFamily="50" charset="-128"/>
                <a:ea typeface="BIZ UDPゴシック" panose="020B0400000000000000" pitchFamily="50" charset="-128"/>
              </a:rPr>
              <a:t>出典：市町村における一般廃棄物処理事業の </a:t>
            </a:r>
            <a:r>
              <a:rPr lang="en-US" altLang="ja-JP" sz="900" dirty="0">
                <a:latin typeface="BIZ UDPゴシック" panose="020B0400000000000000" pitchFamily="50" charset="-128"/>
                <a:ea typeface="BIZ UDPゴシック" panose="020B0400000000000000" pitchFamily="50" charset="-128"/>
              </a:rPr>
              <a:t>3R</a:t>
            </a:r>
            <a:r>
              <a:rPr lang="ja-JP" altLang="en-US" sz="900" dirty="0">
                <a:latin typeface="BIZ UDPゴシック" panose="020B0400000000000000" pitchFamily="50" charset="-128"/>
                <a:ea typeface="BIZ UDPゴシック" panose="020B0400000000000000" pitchFamily="50" charset="-128"/>
              </a:rPr>
              <a:t>化・低炭素化取組事例集＿環境省</a:t>
            </a:r>
          </a:p>
        </p:txBody>
      </p:sp>
      <p:sp>
        <p:nvSpPr>
          <p:cNvPr id="14" name="コンテンツ プレースホルダー 2">
            <a:extLst>
              <a:ext uri="{FF2B5EF4-FFF2-40B4-BE49-F238E27FC236}">
                <a16:creationId xmlns:a16="http://schemas.microsoft.com/office/drawing/2014/main" id="{A4A1ED03-721D-45C8-B598-78A1E9804AF4}"/>
              </a:ext>
            </a:extLst>
          </p:cNvPr>
          <p:cNvSpPr>
            <a:spLocks noGrp="1"/>
          </p:cNvSpPr>
          <p:nvPr>
            <p:ph idx="1"/>
          </p:nvPr>
        </p:nvSpPr>
        <p:spPr>
          <a:xfrm>
            <a:off x="669036" y="6072773"/>
            <a:ext cx="10853928" cy="565035"/>
          </a:xfrm>
          <a:solidFill>
            <a:schemeClr val="accent1">
              <a:lumMod val="20000"/>
              <a:lumOff val="80000"/>
            </a:schemeClr>
          </a:solidFill>
          <a:ln w="12700">
            <a:solidFill>
              <a:schemeClr val="accent1">
                <a:lumMod val="75000"/>
              </a:schemeClr>
            </a:solidFill>
          </a:ln>
        </p:spPr>
        <p:txBody>
          <a:bodyPr tIns="180000">
            <a:normAutofit/>
          </a:bodyPr>
          <a:lstStyle/>
          <a:p>
            <a:pPr marL="0" indent="0">
              <a:buNone/>
            </a:pPr>
            <a:r>
              <a:rPr lang="ja-JP" altLang="en-US" sz="2000" dirty="0">
                <a:latin typeface="BIZ UDPゴシック" panose="020B0400000000000000" pitchFamily="50" charset="-128"/>
                <a:ea typeface="BIZ UDPゴシック" panose="020B0400000000000000" pitchFamily="50" charset="-128"/>
              </a:rPr>
              <a:t>　・大阪府内における可燃ごみ処理手数料を徴収している団体は、１５団体。</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9B37A448-E4D4-4C86-82D9-0A1F8D00E5A9}"/>
              </a:ext>
            </a:extLst>
          </p:cNvPr>
          <p:cNvSpPr/>
          <p:nvPr/>
        </p:nvSpPr>
        <p:spPr>
          <a:xfrm>
            <a:off x="901316" y="5877220"/>
            <a:ext cx="2716179" cy="355457"/>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参考：大阪府内の状況</a:t>
            </a:r>
          </a:p>
        </p:txBody>
      </p:sp>
      <p:sp>
        <p:nvSpPr>
          <p:cNvPr id="18" name="字幕 6">
            <a:extLst>
              <a:ext uri="{FF2B5EF4-FFF2-40B4-BE49-F238E27FC236}">
                <a16:creationId xmlns:a16="http://schemas.microsoft.com/office/drawing/2014/main" id="{C680F472-945A-453D-B9FE-653A8AFEA9D5}"/>
              </a:ext>
            </a:extLst>
          </p:cNvPr>
          <p:cNvSpPr txBox="1">
            <a:spLocks/>
          </p:cNvSpPr>
          <p:nvPr/>
        </p:nvSpPr>
        <p:spPr>
          <a:xfrm>
            <a:off x="8844456" y="6608986"/>
            <a:ext cx="2547396" cy="23940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a:latin typeface="BIZ UDPゴシック" panose="020B0400000000000000" pitchFamily="50" charset="-128"/>
                <a:ea typeface="BIZ UDPゴシック" panose="020B0400000000000000" pitchFamily="50" charset="-128"/>
              </a:rPr>
              <a:t>出典：一般廃棄物処理実態調査結果＿環境省</a:t>
            </a:r>
          </a:p>
        </p:txBody>
      </p:sp>
    </p:spTree>
    <p:extLst>
      <p:ext uri="{BB962C8B-B14F-4D97-AF65-F5344CB8AC3E}">
        <p14:creationId xmlns:p14="http://schemas.microsoft.com/office/powerpoint/2010/main" val="3476513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69036" y="388774"/>
            <a:ext cx="10853928" cy="1132989"/>
          </a:xfrm>
        </p:spPr>
        <p:txBody>
          <a:bodyPr>
            <a:normAutofit/>
          </a:bodyPr>
          <a:lstStyle/>
          <a:p>
            <a:pPr algn="ct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全国事例</a:t>
            </a:r>
            <a:r>
              <a:rPr lang="en-US" altLang="ja-JP" sz="3600" dirty="0">
                <a:latin typeface="BIZ UDPゴシック" panose="020B0400000000000000" pitchFamily="50" charset="-128"/>
                <a:ea typeface="BIZ UDPゴシック" panose="020B0400000000000000" pitchFamily="50" charset="-128"/>
              </a:rPr>
              <a:t>】</a:t>
            </a:r>
            <a:r>
              <a:rPr lang="ja-JP" altLang="en-US" sz="3600" dirty="0">
                <a:latin typeface="BIZ UDPゴシック" panose="020B0400000000000000" pitchFamily="50" charset="-128"/>
                <a:ea typeface="BIZ UDPゴシック" panose="020B0400000000000000" pitchFamily="50" charset="-128"/>
              </a:rPr>
              <a:t>　</a:t>
            </a:r>
            <a:r>
              <a:rPr kumimoji="1" lang="ja-JP" altLang="en-US" sz="3600" dirty="0">
                <a:latin typeface="BIZ UDPゴシック" panose="020B0400000000000000" pitchFamily="50" charset="-128"/>
                <a:ea typeface="BIZ UDPゴシック" panose="020B0400000000000000" pitchFamily="50" charset="-128"/>
              </a:rPr>
              <a:t>ごみ減量</a:t>
            </a:r>
            <a:r>
              <a:rPr lang="ja-JP" altLang="en-US" sz="3600" dirty="0">
                <a:latin typeface="BIZ UDPゴシック" panose="020B0400000000000000" pitchFamily="50" charset="-128"/>
                <a:ea typeface="BIZ UDPゴシック" panose="020B0400000000000000" pitchFamily="50" charset="-128"/>
              </a:rPr>
              <a:t>③</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11" name="正方形/長方形 10">
            <a:extLst>
              <a:ext uri="{FF2B5EF4-FFF2-40B4-BE49-F238E27FC236}">
                <a16:creationId xmlns:a16="http://schemas.microsoft.com/office/drawing/2014/main" id="{8AEC8E3B-4B19-45C9-9247-7315FBA868F2}"/>
              </a:ext>
            </a:extLst>
          </p:cNvPr>
          <p:cNvSpPr/>
          <p:nvPr/>
        </p:nvSpPr>
        <p:spPr>
          <a:xfrm>
            <a:off x="669035" y="2032183"/>
            <a:ext cx="10853929" cy="23401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① 「ごみ減量大作戦」の実施</a:t>
            </a:r>
            <a:endParaRPr kumimoji="1" lang="en-US" altLang="ja-JP"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「ごみ減量大作戦」というわかりやすい名称を決め、毎年の可燃ごみの排出量について目標を定め、</a:t>
            </a:r>
            <a:endPar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普及啓発を強化。目標の達成状況については、市の </a:t>
            </a:r>
            <a:r>
              <a:rPr kumimoji="1" lang="en-US" altLang="ja-JP"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HP </a:t>
            </a:r>
            <a:r>
              <a:rPr kumimoji="1" lang="ja-JP" altLang="en-US"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で毎月のデータを公表</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②分別指導の徹底</a:t>
            </a:r>
            <a:endParaRPr kumimoji="1" lang="en-US" altLang="ja-JP"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各自治会から選出されたクリーン推進員を中心に分別等の指導を実施。</a:t>
            </a:r>
            <a:endPar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BIZ UDPゴシック" panose="020B0400000000000000" pitchFamily="50" charset="-128"/>
                <a:ea typeface="BIZ UDPゴシック" panose="020B0400000000000000" pitchFamily="50" charset="-128"/>
              </a:rPr>
              <a:t>　　　</a:t>
            </a:r>
            <a:r>
              <a:rPr kumimoji="1" lang="ja-JP" altLang="en-US"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週に２回、市の職員もクリーン推進員と共に、各自治会のごみ集積所で早朝指導を実施。</a:t>
            </a:r>
            <a:endParaRPr kumimoji="1" lang="en-US" altLang="ja-JP"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四角形: 角を丸くする 9">
            <a:extLst>
              <a:ext uri="{FF2B5EF4-FFF2-40B4-BE49-F238E27FC236}">
                <a16:creationId xmlns:a16="http://schemas.microsoft.com/office/drawing/2014/main" id="{D3C69787-9DCE-420E-929B-03A8E9A55C32}"/>
              </a:ext>
            </a:extLst>
          </p:cNvPr>
          <p:cNvSpPr/>
          <p:nvPr/>
        </p:nvSpPr>
        <p:spPr>
          <a:xfrm>
            <a:off x="921865" y="1789079"/>
            <a:ext cx="9562204" cy="486208"/>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5">
                    <a:lumMod val="75000"/>
                  </a:schemeClr>
                </a:solidFill>
                <a:latin typeface="BIZ UDPゴシック" panose="020B0400000000000000" pitchFamily="50" charset="-128"/>
                <a:ea typeface="BIZ UDPゴシック" panose="020B0400000000000000" pitchFamily="50" charset="-128"/>
              </a:rPr>
              <a:t>●</a:t>
            </a: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静岡県掛川市　</a:t>
            </a:r>
            <a:r>
              <a:rPr kumimoji="1" lang="en-US" altLang="ja-JP" sz="105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「日本の廃棄物処理（平成 </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23 </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年度版）」において、</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3R </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の取組上位市町村</a:t>
            </a:r>
            <a:endParaRPr kumimoji="1" lang="ja-JP" altLang="en-US" sz="105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58402ACD-E377-40CE-9439-FD812FB558A7}"/>
              </a:ext>
            </a:extLst>
          </p:cNvPr>
          <p:cNvSpPr/>
          <p:nvPr/>
        </p:nvSpPr>
        <p:spPr>
          <a:xfrm>
            <a:off x="669036" y="4708883"/>
            <a:ext cx="10853928" cy="1939081"/>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FF0000"/>
                </a:solidFill>
                <a:latin typeface="BIZ UDPゴシック" panose="020B0400000000000000" pitchFamily="50" charset="-128"/>
                <a:ea typeface="BIZ UDPゴシック" panose="020B0400000000000000" pitchFamily="50" charset="-128"/>
              </a:rPr>
              <a:t>　</a:t>
            </a:r>
            <a:r>
              <a:rPr kumimoji="1" lang="ja-JP" altLang="en-US" sz="2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排出量の目標値については、平成 </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17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 </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9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月から平成 </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18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 </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8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月の数値を基準とし、平成</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18</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19</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年度は</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7 %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減少、平成 </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21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年度は</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減少、平成 </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22</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25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年度は</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14 %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減少、という</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目標を設定し、平成 </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22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年度には </a:t>
            </a: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14.1</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％減少を達成。</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② 市の職員の早朝指導の副次的効果として、各自治会とのコミュニケーションが活発化するように</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なった。事業系一般廃棄物についても、分別が意識されるようになってきた。</a:t>
            </a:r>
            <a:endParaRPr kumimoji="1" lang="en-US" altLang="ja-JP"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四角形: 角を丸くする 12">
            <a:extLst>
              <a:ext uri="{FF2B5EF4-FFF2-40B4-BE49-F238E27FC236}">
                <a16:creationId xmlns:a16="http://schemas.microsoft.com/office/drawing/2014/main" id="{05D69AD4-FB3E-48AC-9CA7-E253B6704F62}"/>
              </a:ext>
            </a:extLst>
          </p:cNvPr>
          <p:cNvSpPr/>
          <p:nvPr/>
        </p:nvSpPr>
        <p:spPr>
          <a:xfrm>
            <a:off x="921865" y="4465779"/>
            <a:ext cx="1584851" cy="453062"/>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事業の効果</a:t>
            </a:r>
          </a:p>
        </p:txBody>
      </p:sp>
      <p:sp>
        <p:nvSpPr>
          <p:cNvPr id="3" name="スライド番号プレースホルダー 2">
            <a:extLst>
              <a:ext uri="{FF2B5EF4-FFF2-40B4-BE49-F238E27FC236}">
                <a16:creationId xmlns:a16="http://schemas.microsoft.com/office/drawing/2014/main" id="{48B230B7-66FF-4CEF-8973-0C2DF9933D74}"/>
              </a:ext>
            </a:extLst>
          </p:cNvPr>
          <p:cNvSpPr>
            <a:spLocks noGrp="1"/>
          </p:cNvSpPr>
          <p:nvPr>
            <p:ph type="sldNum" sz="quarter" idx="12"/>
          </p:nvPr>
        </p:nvSpPr>
        <p:spPr>
          <a:xfrm>
            <a:off x="11273728" y="6356350"/>
            <a:ext cx="552242" cy="365125"/>
          </a:xfrm>
        </p:spPr>
        <p:txBody>
          <a:bodyPr/>
          <a:lstStyle/>
          <a:p>
            <a:fld id="{D0F38154-BD12-4D95-AB32-AF2ED034A024}" type="slidenum">
              <a:rPr kumimoji="1" lang="ja-JP" altLang="en-US" smtClean="0"/>
              <a:t>59</a:t>
            </a:fld>
            <a:endParaRPr kumimoji="1" lang="ja-JP" altLang="en-US" dirty="0"/>
          </a:p>
        </p:txBody>
      </p:sp>
      <p:sp>
        <p:nvSpPr>
          <p:cNvPr id="12" name="字幕 6">
            <a:extLst>
              <a:ext uri="{FF2B5EF4-FFF2-40B4-BE49-F238E27FC236}">
                <a16:creationId xmlns:a16="http://schemas.microsoft.com/office/drawing/2014/main" id="{6B00F833-26BC-47AC-8E22-2D20D890F326}"/>
              </a:ext>
            </a:extLst>
          </p:cNvPr>
          <p:cNvSpPr txBox="1">
            <a:spLocks/>
          </p:cNvSpPr>
          <p:nvPr/>
        </p:nvSpPr>
        <p:spPr>
          <a:xfrm>
            <a:off x="7181293" y="6585174"/>
            <a:ext cx="4457614" cy="2940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a:latin typeface="BIZ UDPゴシック" panose="020B0400000000000000" pitchFamily="50" charset="-128"/>
                <a:ea typeface="BIZ UDPゴシック" panose="020B0400000000000000" pitchFamily="50" charset="-128"/>
              </a:rPr>
              <a:t>出典：市町村における一般廃棄物処理事業の </a:t>
            </a:r>
            <a:r>
              <a:rPr lang="en-US" altLang="ja-JP" sz="900" dirty="0">
                <a:latin typeface="BIZ UDPゴシック" panose="020B0400000000000000" pitchFamily="50" charset="-128"/>
                <a:ea typeface="BIZ UDPゴシック" panose="020B0400000000000000" pitchFamily="50" charset="-128"/>
              </a:rPr>
              <a:t>3R</a:t>
            </a:r>
            <a:r>
              <a:rPr lang="ja-JP" altLang="en-US" sz="900" dirty="0">
                <a:latin typeface="BIZ UDPゴシック" panose="020B0400000000000000" pitchFamily="50" charset="-128"/>
                <a:ea typeface="BIZ UDPゴシック" panose="020B0400000000000000" pitchFamily="50" charset="-128"/>
              </a:rPr>
              <a:t>化・低炭素化取組事例集＿環境省</a:t>
            </a:r>
          </a:p>
        </p:txBody>
      </p:sp>
    </p:spTree>
    <p:extLst>
      <p:ext uri="{BB962C8B-B14F-4D97-AF65-F5344CB8AC3E}">
        <p14:creationId xmlns:p14="http://schemas.microsoft.com/office/powerpoint/2010/main" val="159683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4" name="スライド番号プレースホルダー 3">
            <a:extLst>
              <a:ext uri="{FF2B5EF4-FFF2-40B4-BE49-F238E27FC236}">
                <a16:creationId xmlns:a16="http://schemas.microsoft.com/office/drawing/2014/main" id="{91F310D9-F0CE-F6C7-7486-63AD5B01EB27}"/>
              </a:ext>
            </a:extLst>
          </p:cNvPr>
          <p:cNvSpPr>
            <a:spLocks noGrp="1"/>
          </p:cNvSpPr>
          <p:nvPr>
            <p:ph type="sldNum" sz="quarter" idx="12"/>
          </p:nvPr>
        </p:nvSpPr>
        <p:spPr>
          <a:xfrm>
            <a:off x="8753475" y="6310312"/>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0F38154-BD12-4D95-AB32-AF2ED034A024}"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7" name="タイトル 6">
            <a:extLst>
              <a:ext uri="{FF2B5EF4-FFF2-40B4-BE49-F238E27FC236}">
                <a16:creationId xmlns:a16="http://schemas.microsoft.com/office/drawing/2014/main" id="{C99FD6B3-C03F-480D-B12A-7B82D7FFCCEF}"/>
              </a:ext>
            </a:extLst>
          </p:cNvPr>
          <p:cNvSpPr>
            <a:spLocks noGrp="1"/>
          </p:cNvSpPr>
          <p:nvPr>
            <p:ph type="title"/>
          </p:nvPr>
        </p:nvSpPr>
        <p:spPr/>
        <p:txBody>
          <a:bodyPr>
            <a:normAutofit/>
          </a:bodyPr>
          <a:lstStyle/>
          <a:p>
            <a:r>
              <a:rPr lang="ja-JP" altLang="en-US" sz="3200" dirty="0">
                <a:latin typeface="BIZ UDPゴシック" panose="020B0400000000000000" pitchFamily="50" charset="-128"/>
                <a:ea typeface="BIZ UDPゴシック" panose="020B0400000000000000" pitchFamily="50" charset="-128"/>
              </a:rPr>
              <a:t>地域の未来予測とは</a:t>
            </a:r>
          </a:p>
        </p:txBody>
      </p:sp>
      <p:sp>
        <p:nvSpPr>
          <p:cNvPr id="24" name="テキスト ボックス 23">
            <a:extLst>
              <a:ext uri="{FF2B5EF4-FFF2-40B4-BE49-F238E27FC236}">
                <a16:creationId xmlns:a16="http://schemas.microsoft.com/office/drawing/2014/main" id="{52128696-19C4-43BD-A0EE-7946721D5A89}"/>
              </a:ext>
            </a:extLst>
          </p:cNvPr>
          <p:cNvSpPr txBox="1"/>
          <p:nvPr/>
        </p:nvSpPr>
        <p:spPr>
          <a:xfrm>
            <a:off x="476837" y="5019496"/>
            <a:ext cx="11477297" cy="1200329"/>
          </a:xfrm>
          <a:prstGeom prst="rect">
            <a:avLst/>
          </a:prstGeom>
          <a:noFill/>
        </p:spPr>
        <p:txBody>
          <a:bodyPr wrap="square">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分野</a:t>
            </a:r>
            <a:r>
              <a:rPr lang="en-US" altLang="ja-JP" dirty="0">
                <a:latin typeface="BIZ UDPゴシック" panose="020B0400000000000000" pitchFamily="50" charset="-128"/>
                <a:ea typeface="BIZ UDPゴシック" panose="020B0400000000000000" pitchFamily="50" charset="-128"/>
              </a:rPr>
              <a:t>】 </a:t>
            </a:r>
          </a:p>
          <a:p>
            <a:r>
              <a:rPr lang="ja-JP" altLang="en-US" dirty="0">
                <a:latin typeface="BIZ UDPゴシック" panose="020B0400000000000000" pitchFamily="50" charset="-128"/>
                <a:ea typeface="BIZ UDPゴシック" panose="020B0400000000000000" pitchFamily="50" charset="-128"/>
              </a:rPr>
              <a:t>　◎　人口や人口構造の変化及び施設・インフラの老朽化等の影響を大きく受ける分野のうち、人口等を基礎と</a:t>
            </a:r>
            <a:endParaRPr lang="en-US" altLang="ja-JP" dirty="0">
              <a:latin typeface="BIZ UDPゴシック" panose="020B0400000000000000" pitchFamily="50" charset="-128"/>
              <a:ea typeface="BIZ UDPゴシック" panose="020B0400000000000000" pitchFamily="50" charset="-128"/>
            </a:endParaRPr>
          </a:p>
          <a:p>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して長期見通しの推計が可能な分野であって、 施設・インフラをはじめとしたサービス提供体制の見通しに</a:t>
            </a:r>
            <a:endParaRPr lang="en-US" altLang="ja-JP" dirty="0">
              <a:latin typeface="BIZ UDPゴシック" panose="020B0400000000000000" pitchFamily="50" charset="-128"/>
              <a:ea typeface="BIZ UDPゴシック" panose="020B0400000000000000" pitchFamily="50" charset="-128"/>
            </a:endParaRPr>
          </a:p>
          <a:p>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長期的な視点での検討が必要な分野（医療・福祉、防災・消防、衛生など）</a:t>
            </a:r>
          </a:p>
        </p:txBody>
      </p:sp>
      <p:sp>
        <p:nvSpPr>
          <p:cNvPr id="16" name="四角形: 角を丸くする 15">
            <a:extLst>
              <a:ext uri="{FF2B5EF4-FFF2-40B4-BE49-F238E27FC236}">
                <a16:creationId xmlns:a16="http://schemas.microsoft.com/office/drawing/2014/main" id="{A161E74F-D8ED-4B2A-A22F-1073ED1036E5}"/>
              </a:ext>
            </a:extLst>
          </p:cNvPr>
          <p:cNvSpPr/>
          <p:nvPr/>
        </p:nvSpPr>
        <p:spPr>
          <a:xfrm>
            <a:off x="476837" y="1794229"/>
            <a:ext cx="11406352" cy="2817372"/>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59E5250-7107-4CCE-97AA-658EC50E19E6}"/>
              </a:ext>
            </a:extLst>
          </p:cNvPr>
          <p:cNvSpPr txBox="1"/>
          <p:nvPr/>
        </p:nvSpPr>
        <p:spPr>
          <a:xfrm>
            <a:off x="669036" y="1843003"/>
            <a:ext cx="10915992" cy="707886"/>
          </a:xfrm>
          <a:prstGeom prst="rect">
            <a:avLst/>
          </a:prstGeom>
          <a:noFill/>
        </p:spPr>
        <p:txBody>
          <a:bodyPr wrap="square" rtlCol="0">
            <a:spAutoFit/>
          </a:bodyPr>
          <a:lstStyle/>
          <a:p>
            <a:r>
              <a:rPr lang="ja-JP" altLang="en-US" sz="2000" dirty="0">
                <a:solidFill>
                  <a:schemeClr val="accent2">
                    <a:lumMod val="75000"/>
                  </a:schemeClr>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　「目指す未来像」の議論の材料となる重要な将来推計のデータを、客観的かつ長期的な視点で</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整理したもので、以下の要件を満たしたもの</a:t>
            </a:r>
            <a:endParaRPr lang="en-US" altLang="ja-JP" sz="20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7847DAC-ABB7-4B62-9A39-F2E7B397E42C}"/>
              </a:ext>
            </a:extLst>
          </p:cNvPr>
          <p:cNvSpPr txBox="1"/>
          <p:nvPr/>
        </p:nvSpPr>
        <p:spPr>
          <a:xfrm>
            <a:off x="669036" y="2606873"/>
            <a:ext cx="10962290" cy="1815882"/>
          </a:xfrm>
          <a:prstGeom prst="rect">
            <a:avLst/>
          </a:prstGeom>
          <a:solidFill>
            <a:schemeClr val="accent4">
              <a:lumMod val="20000"/>
              <a:lumOff val="80000"/>
            </a:schemeClr>
          </a:solidFill>
          <a:ln w="19050">
            <a:solidFill>
              <a:schemeClr val="accent4">
                <a:lumMod val="75000"/>
              </a:schemeClr>
            </a:solidFill>
          </a:ln>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①　それぞれの地域における行政需要や経営資源に関する長期的な（概ね</a:t>
            </a:r>
            <a:r>
              <a:rPr kumimoji="1" lang="en-US" altLang="ja-JP" sz="1600" dirty="0">
                <a:latin typeface="BIZ UDPゴシック" panose="020B0400000000000000" pitchFamily="50" charset="-128"/>
                <a:ea typeface="BIZ UDPゴシック" panose="020B0400000000000000" pitchFamily="50" charset="-128"/>
              </a:rPr>
              <a:t>15</a:t>
            </a:r>
            <a:r>
              <a:rPr kumimoji="1" lang="ja-JP" altLang="en-US" sz="1600" dirty="0">
                <a:latin typeface="BIZ UDPゴシック" panose="020B0400000000000000" pitchFamily="50" charset="-128"/>
                <a:ea typeface="BIZ UDPゴシック" panose="020B0400000000000000" pitchFamily="50" charset="-128"/>
              </a:rPr>
              <a:t>年から</a:t>
            </a:r>
            <a:r>
              <a:rPr kumimoji="1" lang="en-US" altLang="ja-JP" sz="1600" dirty="0">
                <a:latin typeface="BIZ UDPゴシック" panose="020B0400000000000000" pitchFamily="50" charset="-128"/>
                <a:ea typeface="BIZ UDPゴシック" panose="020B0400000000000000" pitchFamily="50" charset="-128"/>
              </a:rPr>
              <a:t>30</a:t>
            </a:r>
            <a:r>
              <a:rPr kumimoji="1" lang="ja-JP" altLang="en-US" sz="1600" dirty="0">
                <a:latin typeface="BIZ UDPゴシック" panose="020B0400000000000000" pitchFamily="50" charset="-128"/>
                <a:ea typeface="BIZ UDPゴシック" panose="020B0400000000000000" pitchFamily="50" charset="-128"/>
              </a:rPr>
              <a:t>年先までの）変化・課題の見通しを、</a:t>
            </a:r>
            <a:endParaRPr kumimoji="1" lang="en-US" altLang="ja-JP" sz="1600" dirty="0">
              <a:latin typeface="BIZ UDPゴシック" panose="020B0400000000000000" pitchFamily="50" charset="-128"/>
              <a:ea typeface="BIZ UDPゴシック" panose="020B0400000000000000" pitchFamily="50" charset="-128"/>
            </a:endParaRPr>
          </a:p>
          <a:p>
            <a:r>
              <a:rPr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客観的なデータを基にして整理したものであること。</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②　分野横断的な指標として、各分野の推計の前提となる人口や人口構造の変化及び施設・インフラの老朽化等に関して</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長期的な将来推計を行ったものであること。</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③　②を踏まえて複数の分野についての長期的な変化・課題の見通しを整理したものであること。</a:t>
            </a:r>
          </a:p>
        </p:txBody>
      </p:sp>
    </p:spTree>
    <p:extLst>
      <p:ext uri="{BB962C8B-B14F-4D97-AF65-F5344CB8AC3E}">
        <p14:creationId xmlns:p14="http://schemas.microsoft.com/office/powerpoint/2010/main" val="42679602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69036" y="365125"/>
            <a:ext cx="10853928" cy="1325563"/>
          </a:xfrm>
        </p:spPr>
        <p:txBody>
          <a:bodyPr>
            <a:normAutofit/>
          </a:bodyPr>
          <a:lstStyle/>
          <a:p>
            <a:pPr algn="ctr"/>
            <a:r>
              <a:rPr lang="ja-JP" altLang="en-US" sz="3600" dirty="0">
                <a:latin typeface="BIZ UDPゴシック" panose="020B0400000000000000" pitchFamily="50" charset="-128"/>
                <a:ea typeface="BIZ UDPゴシック" panose="020B0400000000000000" pitchFamily="50" charset="-128"/>
              </a:rPr>
              <a:t>今後</a:t>
            </a:r>
            <a:r>
              <a:rPr kumimoji="1" lang="ja-JP" altLang="en-US" sz="3600" dirty="0">
                <a:latin typeface="BIZ UDPゴシック" panose="020B0400000000000000" pitchFamily="50" charset="-128"/>
                <a:ea typeface="BIZ UDPゴシック" panose="020B0400000000000000" pitchFamily="50" charset="-128"/>
              </a:rPr>
              <a:t>の取り組みについて</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2C5AA3A2-9000-A385-423B-48586BB6AF61}"/>
              </a:ext>
            </a:extLst>
          </p:cNvPr>
          <p:cNvSpPr>
            <a:spLocks noGrp="1"/>
          </p:cNvSpPr>
          <p:nvPr>
            <p:ph idx="1"/>
          </p:nvPr>
        </p:nvSpPr>
        <p:spPr>
          <a:xfrm>
            <a:off x="534984" y="2300026"/>
            <a:ext cx="11118983" cy="4251960"/>
          </a:xfrm>
        </p:spPr>
        <p:txBody>
          <a:bodyPr>
            <a:normAutofit/>
          </a:bodyPr>
          <a:lstStyle/>
          <a:p>
            <a:pPr marL="0" indent="0">
              <a:buNone/>
            </a:pPr>
            <a:endParaRPr kumimoji="1" lang="en-US" altLang="ja-JP" sz="2200" dirty="0">
              <a:latin typeface="BIZ UDPゴシック" panose="020B0400000000000000" pitchFamily="50" charset="-128"/>
              <a:ea typeface="BIZ UDPゴシック" panose="020B0400000000000000" pitchFamily="50" charset="-128"/>
            </a:endParaRPr>
          </a:p>
          <a:p>
            <a:pPr marL="0" indent="0">
              <a:buNone/>
            </a:pPr>
            <a:r>
              <a:rPr lang="ja-JP" altLang="en-US" sz="2200" dirty="0">
                <a:latin typeface="BIZ UDPゴシック" panose="020B0400000000000000" pitchFamily="50" charset="-128"/>
                <a:ea typeface="BIZ UDPゴシック" panose="020B0400000000000000" pitchFamily="50" charset="-128"/>
              </a:rPr>
              <a:t>◎ ごみ出しが困難な一人暮らしの高齢者等の実情を把握・分析するとともに、</a:t>
            </a:r>
          </a:p>
          <a:p>
            <a:pPr marL="0" indent="0">
              <a:buNone/>
            </a:pPr>
            <a:r>
              <a:rPr lang="ja-JP" altLang="en-US" sz="2200" dirty="0">
                <a:latin typeface="BIZ UDPゴシック" panose="020B0400000000000000" pitchFamily="50" charset="-128"/>
                <a:ea typeface="BIZ UDPゴシック" panose="020B0400000000000000" pitchFamily="50" charset="-128"/>
              </a:rPr>
              <a:t>    先進自治体の取組を参考に対応方策を検討する。</a:t>
            </a:r>
            <a:endParaRPr kumimoji="1" lang="ja-JP" altLang="en-US" sz="2200" dirty="0">
              <a:latin typeface="BIZ UDPゴシック" panose="020B0400000000000000" pitchFamily="50" charset="-128"/>
              <a:ea typeface="BIZ UDPゴシック" panose="020B0400000000000000" pitchFamily="50" charset="-128"/>
            </a:endParaRPr>
          </a:p>
          <a:p>
            <a:pPr marL="0" indent="0">
              <a:buNone/>
            </a:pPr>
            <a:r>
              <a:rPr kumimoji="1" lang="ja-JP" altLang="en-US" sz="2200" dirty="0">
                <a:latin typeface="BIZ UDPゴシック" panose="020B0400000000000000" pitchFamily="50" charset="-128"/>
                <a:ea typeface="BIZ UDPゴシック" panose="020B0400000000000000" pitchFamily="50" charset="-128"/>
              </a:rPr>
              <a:t>　</a:t>
            </a:r>
            <a:endParaRPr lang="en-US" altLang="ja-JP" sz="2200" dirty="0">
              <a:latin typeface="BIZ UDPゴシック" panose="020B0400000000000000" pitchFamily="50" charset="-128"/>
              <a:ea typeface="BIZ UDPゴシック" panose="020B0400000000000000" pitchFamily="50" charset="-128"/>
            </a:endParaRPr>
          </a:p>
          <a:p>
            <a:pPr marL="0" indent="0">
              <a:buNone/>
            </a:pPr>
            <a:r>
              <a:rPr kumimoji="1" lang="ja-JP" altLang="en-US" sz="2200" dirty="0">
                <a:latin typeface="BIZ UDPゴシック" panose="020B0400000000000000" pitchFamily="50" charset="-128"/>
                <a:ea typeface="BIZ UDPゴシック" panose="020B0400000000000000" pitchFamily="50" charset="-128"/>
              </a:rPr>
              <a:t>◎ごみの減量化に向け、生ごみ処理機・コンポスト容器の購入費補助制度などの</a:t>
            </a:r>
          </a:p>
          <a:p>
            <a:pPr marL="0" indent="0">
              <a:buNone/>
            </a:pPr>
            <a:r>
              <a:rPr kumimoji="1" lang="ja-JP" altLang="en-US" sz="2200" dirty="0">
                <a:latin typeface="BIZ UDPゴシック" panose="020B0400000000000000" pitchFamily="50" charset="-128"/>
                <a:ea typeface="BIZ UDPゴシック" panose="020B0400000000000000" pitchFamily="50" charset="-128"/>
              </a:rPr>
              <a:t>　 施策を検討するとともに、ごみの分別を徹底し、リサイクル率の向上に取り組む。</a:t>
            </a:r>
          </a:p>
        </p:txBody>
      </p:sp>
      <p:sp>
        <p:nvSpPr>
          <p:cNvPr id="5" name="スライド番号プレースホルダー 4">
            <a:extLst>
              <a:ext uri="{FF2B5EF4-FFF2-40B4-BE49-F238E27FC236}">
                <a16:creationId xmlns:a16="http://schemas.microsoft.com/office/drawing/2014/main" id="{6506105E-0D4C-427C-8F89-83F3BE1A0045}"/>
              </a:ext>
            </a:extLst>
          </p:cNvPr>
          <p:cNvSpPr>
            <a:spLocks noGrp="1"/>
          </p:cNvSpPr>
          <p:nvPr>
            <p:ph type="sldNum" sz="quarter" idx="12"/>
          </p:nvPr>
        </p:nvSpPr>
        <p:spPr>
          <a:xfrm>
            <a:off x="8948928" y="6312799"/>
            <a:ext cx="2743200" cy="365125"/>
          </a:xfrm>
        </p:spPr>
        <p:txBody>
          <a:bodyPr/>
          <a:lstStyle/>
          <a:p>
            <a:fld id="{D0F38154-BD12-4D95-AB32-AF2ED034A024}" type="slidenum">
              <a:rPr kumimoji="1" lang="ja-JP" altLang="en-US" smtClean="0"/>
              <a:t>60</a:t>
            </a:fld>
            <a:endParaRPr kumimoji="1" lang="ja-JP" altLang="en-US" dirty="0"/>
          </a:p>
        </p:txBody>
      </p:sp>
    </p:spTree>
    <p:extLst>
      <p:ext uri="{BB962C8B-B14F-4D97-AF65-F5344CB8AC3E}">
        <p14:creationId xmlns:p14="http://schemas.microsoft.com/office/powerpoint/2010/main" val="2969541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AB75C217-D744-434C-99DA-9769F8E8D1D4}"/>
              </a:ext>
            </a:extLst>
          </p:cNvPr>
          <p:cNvGrpSpPr/>
          <p:nvPr/>
        </p:nvGrpSpPr>
        <p:grpSpPr>
          <a:xfrm>
            <a:off x="526200" y="4281830"/>
            <a:ext cx="11384164" cy="2487319"/>
            <a:chOff x="208176" y="4794892"/>
            <a:chExt cx="9645237" cy="2487319"/>
          </a:xfrm>
        </p:grpSpPr>
        <p:sp>
          <p:nvSpPr>
            <p:cNvPr id="13" name="角丸四角形 7">
              <a:extLst>
                <a:ext uri="{FF2B5EF4-FFF2-40B4-BE49-F238E27FC236}">
                  <a16:creationId xmlns:a16="http://schemas.microsoft.com/office/drawing/2014/main" id="{62D738AF-E7DB-47D3-94A0-48D47B9B83BD}"/>
                </a:ext>
              </a:extLst>
            </p:cNvPr>
            <p:cNvSpPr/>
            <p:nvPr/>
          </p:nvSpPr>
          <p:spPr>
            <a:xfrm>
              <a:off x="208176" y="5175393"/>
              <a:ext cx="9403200" cy="2106818"/>
            </a:xfrm>
            <a:prstGeom prst="roundRect">
              <a:avLst>
                <a:gd name="adj" fmla="val 0"/>
              </a:avLst>
            </a:prstGeom>
            <a:solidFill>
              <a:schemeClr val="accent4">
                <a:lumMod val="20000"/>
                <a:lumOff val="80000"/>
              </a:schemeClr>
            </a:solidFill>
            <a:ln w="635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4" name="テキスト ボックス 13">
              <a:extLst>
                <a:ext uri="{FF2B5EF4-FFF2-40B4-BE49-F238E27FC236}">
                  <a16:creationId xmlns:a16="http://schemas.microsoft.com/office/drawing/2014/main" id="{15D9DAC2-D3DF-4646-8B62-756CEE15708E}"/>
                </a:ext>
              </a:extLst>
            </p:cNvPr>
            <p:cNvSpPr txBox="1"/>
            <p:nvPr/>
          </p:nvSpPr>
          <p:spPr>
            <a:xfrm>
              <a:off x="243006" y="5292398"/>
              <a:ext cx="9610407" cy="1917256"/>
            </a:xfrm>
            <a:prstGeom prst="rect">
              <a:avLst/>
            </a:prstGeom>
            <a:noFill/>
          </p:spPr>
          <p:txBody>
            <a:bodyPr wrap="square" rtlCol="0">
              <a:spAutoFit/>
            </a:bodyPr>
            <a:lstStyle/>
            <a:p>
              <a:pPr>
                <a:lnSpc>
                  <a:spcPts val="2600"/>
                </a:lnSpc>
              </a:pPr>
              <a:r>
                <a:rPr kumimoji="1" lang="ja-JP" altLang="en-US" sz="16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将来に備え、課題を先送りすることなく、取り組めるところから速やかに対応方策を検討。</a:t>
              </a:r>
              <a:endParaRPr kumimoji="1" lang="en-US" altLang="ja-JP" sz="1600" dirty="0">
                <a:solidFill>
                  <a:schemeClr val="accent4">
                    <a:lumMod val="75000"/>
                  </a:schemeClr>
                </a:solidFill>
                <a:latin typeface="BIZ UDPゴシック" panose="020B0400000000000000" pitchFamily="50" charset="-128"/>
                <a:ea typeface="BIZ UDPゴシック" panose="020B0400000000000000" pitchFamily="50" charset="-128"/>
              </a:endParaRPr>
            </a:p>
            <a:p>
              <a:pPr>
                <a:lnSpc>
                  <a:spcPts val="2400"/>
                </a:lnSpc>
              </a:pPr>
              <a:r>
                <a:rPr kumimoji="1" lang="ja-JP" altLang="en-US" sz="1600" dirty="0">
                  <a:solidFill>
                    <a:schemeClr val="accent4">
                      <a:lumMod val="75000"/>
                    </a:schemeClr>
                  </a:solidFill>
                  <a:latin typeface="BIZ UDPゴシック" panose="020B0400000000000000" pitchFamily="50" charset="-128"/>
                  <a:ea typeface="BIZ UDPゴシック" panose="020B0400000000000000" pitchFamily="50" charset="-128"/>
                </a:rPr>
                <a:t>● </a:t>
              </a:r>
              <a:r>
                <a:rPr lang="ja-JP" altLang="en-US" sz="1600" b="1" dirty="0">
                  <a:solidFill>
                    <a:srgbClr val="FF0000"/>
                  </a:solidFill>
                  <a:latin typeface="BIZ UDPゴシック" panose="020B0400000000000000" pitchFamily="50" charset="-128"/>
                  <a:ea typeface="BIZ UDPゴシック" panose="020B0400000000000000" pitchFamily="50" charset="-128"/>
                </a:rPr>
                <a:t>体育館・学校プール等については、島本町として、具体的な対策の検討を開始。</a:t>
              </a:r>
              <a:endParaRPr kumimoji="1" lang="en-US" altLang="ja-JP" sz="1600" b="1" u="sng" dirty="0">
                <a:solidFill>
                  <a:srgbClr val="FF0000"/>
                </a:solidFill>
                <a:latin typeface="BIZ UDPゴシック" panose="020B0400000000000000" pitchFamily="50" charset="-128"/>
                <a:ea typeface="BIZ UDPゴシック" panose="020B0400000000000000" pitchFamily="50" charset="-128"/>
              </a:endParaRPr>
            </a:p>
            <a:p>
              <a:pPr>
                <a:lnSpc>
                  <a:spcPts val="2400"/>
                </a:lnSpc>
              </a:pPr>
              <a:r>
                <a:rPr kumimoji="1" lang="ja-JP" altLang="en-US" sz="1600" dirty="0">
                  <a:solidFill>
                    <a:schemeClr val="accent4">
                      <a:lumMod val="75000"/>
                    </a:schemeClr>
                  </a:solidFill>
                  <a:latin typeface="BIZ UDPゴシック" panose="020B0400000000000000" pitchFamily="50" charset="-128"/>
                  <a:ea typeface="BIZ UDPゴシック" panose="020B0400000000000000" pitchFamily="50" charset="-128"/>
                </a:rPr>
                <a:t>● </a:t>
              </a:r>
              <a:r>
                <a:rPr lang="ja-JP" altLang="en-US" sz="1600" b="1" dirty="0">
                  <a:solidFill>
                    <a:srgbClr val="FF0000"/>
                  </a:solidFill>
                  <a:latin typeface="BIZ UDPゴシック" panose="020B0400000000000000" pitchFamily="50" charset="-128"/>
                  <a:ea typeface="BIZ UDPゴシック" panose="020B0400000000000000" pitchFamily="50" charset="-128"/>
                </a:rPr>
                <a:t>ごみ</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出し支援・減量化については、全国事例や有効施策の研究を進め、島本町として施策を引き続き検討。</a:t>
              </a:r>
              <a:endParaRPr kumimoji="1" lang="en-US" altLang="ja-JP" sz="1600" b="1" dirty="0">
                <a:solidFill>
                  <a:srgbClr val="FF0000"/>
                </a:solidFill>
                <a:latin typeface="BIZ UDPゴシック" panose="020B0400000000000000" pitchFamily="50" charset="-128"/>
                <a:ea typeface="BIZ UDPゴシック" panose="020B0400000000000000" pitchFamily="50" charset="-128"/>
              </a:endParaRPr>
            </a:p>
            <a:p>
              <a:pPr>
                <a:lnSpc>
                  <a:spcPts val="2400"/>
                </a:lnSpc>
              </a:pPr>
              <a:r>
                <a:rPr kumimoji="1" lang="ja-JP" altLang="en-US" sz="16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人材、財源等の資源が限られる中、人口減少や人口構成の変化による新たな課題の顕在化や、</a:t>
              </a:r>
              <a:r>
                <a:rPr lang="ja-JP" altLang="en-US" sz="1600" b="1" dirty="0">
                  <a:solidFill>
                    <a:srgbClr val="FF0000"/>
                  </a:solidFill>
                  <a:latin typeface="BIZ UDPゴシック" panose="020B0400000000000000" pitchFamily="50" charset="-128"/>
                  <a:ea typeface="BIZ UDPゴシック" panose="020B0400000000000000" pitchFamily="50" charset="-128"/>
                </a:rPr>
                <a:t>多様化する住民</a:t>
              </a:r>
              <a:endParaRPr lang="en-US" altLang="ja-JP" sz="1600" b="1" dirty="0">
                <a:solidFill>
                  <a:srgbClr val="FF0000"/>
                </a:solidFill>
                <a:latin typeface="BIZ UDPゴシック" panose="020B0400000000000000" pitchFamily="50" charset="-128"/>
                <a:ea typeface="BIZ UDPゴシック" panose="020B0400000000000000" pitchFamily="50" charset="-128"/>
              </a:endParaRPr>
            </a:p>
            <a:p>
              <a:pPr>
                <a:lnSpc>
                  <a:spcPts val="2400"/>
                </a:lnSpc>
              </a:pPr>
              <a:r>
                <a:rPr lang="ja-JP" altLang="en-US" sz="1600" b="1" dirty="0">
                  <a:solidFill>
                    <a:srgbClr val="FF0000"/>
                  </a:solidFill>
                  <a:latin typeface="BIZ UDPゴシック" panose="020B0400000000000000" pitchFamily="50" charset="-128"/>
                  <a:ea typeface="BIZ UDPゴシック" panose="020B0400000000000000" pitchFamily="50" charset="-128"/>
                </a:rPr>
                <a:t>　　ニーズに対応していく必要がある。このため、</a:t>
              </a:r>
              <a:r>
                <a:rPr kumimoji="1" lang="ja-JP" altLang="en-US" sz="1600" b="1">
                  <a:solidFill>
                    <a:srgbClr val="FF0000"/>
                  </a:solidFill>
                  <a:latin typeface="BIZ UDPゴシック" panose="020B0400000000000000" pitchFamily="50" charset="-128"/>
                  <a:ea typeface="BIZ UDPゴシック" panose="020B0400000000000000" pitchFamily="50" charset="-128"/>
                </a:rPr>
                <a:t>公民連携や広域連携、デジタル技術なども活用</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しながら、</a:t>
              </a:r>
              <a:endParaRPr kumimoji="1" lang="en-US" altLang="ja-JP" sz="1600" b="1" dirty="0">
                <a:solidFill>
                  <a:srgbClr val="FF0000"/>
                </a:solidFill>
                <a:latin typeface="BIZ UDPゴシック" panose="020B0400000000000000" pitchFamily="50" charset="-128"/>
                <a:ea typeface="BIZ UDPゴシック" panose="020B0400000000000000" pitchFamily="50" charset="-128"/>
              </a:endParaRPr>
            </a:p>
            <a:p>
              <a:pPr>
                <a:lnSpc>
                  <a:spcPts val="2400"/>
                </a:lnSpc>
              </a:pPr>
              <a:r>
                <a:rPr lang="ja-JP" altLang="en-US" sz="16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持続的な住民サービス提供体制の構築を図っていく。</a:t>
              </a:r>
              <a:endParaRPr kumimoji="1" lang="ja-JP" altLang="en-US" sz="1600" b="1" u="sng" dirty="0">
                <a:solidFill>
                  <a:srgbClr val="FF0000"/>
                </a:solidFill>
                <a:latin typeface="BIZ UDPゴシック" panose="020B0400000000000000" pitchFamily="50" charset="-128"/>
                <a:ea typeface="BIZ UDPゴシック" panose="020B0400000000000000" pitchFamily="50" charset="-128"/>
              </a:endParaRPr>
            </a:p>
          </p:txBody>
        </p:sp>
        <p:sp>
          <p:nvSpPr>
            <p:cNvPr id="16" name="矢印: 下 1">
              <a:extLst>
                <a:ext uri="{FF2B5EF4-FFF2-40B4-BE49-F238E27FC236}">
                  <a16:creationId xmlns:a16="http://schemas.microsoft.com/office/drawing/2014/main" id="{205E3467-2A91-437D-9FAA-6C89A23429E3}"/>
                </a:ext>
              </a:extLst>
            </p:cNvPr>
            <p:cNvSpPr/>
            <p:nvPr/>
          </p:nvSpPr>
          <p:spPr>
            <a:xfrm>
              <a:off x="3723100" y="4794892"/>
              <a:ext cx="2421259" cy="378077"/>
            </a:xfrm>
            <a:prstGeom prst="downArrow">
              <a:avLst>
                <a:gd name="adj1" fmla="val 50000"/>
                <a:gd name="adj2" fmla="val 63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D6CC0CD1-7C8D-4465-BF8F-FF7A9890A710}"/>
              </a:ext>
            </a:extLst>
          </p:cNvPr>
          <p:cNvSpPr>
            <a:spLocks noGrp="1"/>
          </p:cNvSpPr>
          <p:nvPr>
            <p:ph type="title"/>
          </p:nvPr>
        </p:nvSpPr>
        <p:spPr>
          <a:xfrm>
            <a:off x="676754" y="132840"/>
            <a:ext cx="10853928" cy="1325563"/>
          </a:xfrm>
        </p:spPr>
        <p:txBody>
          <a:bodyPr>
            <a:normAutofit/>
          </a:bodyPr>
          <a:lstStyle/>
          <a:p>
            <a:r>
              <a:rPr kumimoji="1" lang="ja-JP" altLang="en-US" sz="4000" dirty="0">
                <a:latin typeface="BIZ UDPゴシック" panose="020B0400000000000000" pitchFamily="50" charset="-128"/>
                <a:ea typeface="BIZ UDPゴシック" panose="020B0400000000000000" pitchFamily="50" charset="-128"/>
              </a:rPr>
              <a:t>まとめ</a:t>
            </a:r>
          </a:p>
        </p:txBody>
      </p:sp>
      <p:grpSp>
        <p:nvGrpSpPr>
          <p:cNvPr id="31" name="グループ化 30">
            <a:extLst>
              <a:ext uri="{FF2B5EF4-FFF2-40B4-BE49-F238E27FC236}">
                <a16:creationId xmlns:a16="http://schemas.microsoft.com/office/drawing/2014/main" id="{BE37BD49-7A76-4F1C-8023-8DC140B6E3EB}"/>
              </a:ext>
            </a:extLst>
          </p:cNvPr>
          <p:cNvGrpSpPr/>
          <p:nvPr/>
        </p:nvGrpSpPr>
        <p:grpSpPr>
          <a:xfrm>
            <a:off x="665989" y="1154318"/>
            <a:ext cx="10853928" cy="3125087"/>
            <a:chOff x="889367" y="2961673"/>
            <a:chExt cx="10410221" cy="1251183"/>
          </a:xfrm>
        </p:grpSpPr>
        <p:sp>
          <p:nvSpPr>
            <p:cNvPr id="32" name="正方形/長方形 31">
              <a:extLst>
                <a:ext uri="{FF2B5EF4-FFF2-40B4-BE49-F238E27FC236}">
                  <a16:creationId xmlns:a16="http://schemas.microsoft.com/office/drawing/2014/main" id="{DB45953C-E79D-4322-B95F-81C5082CEE91}"/>
                </a:ext>
              </a:extLst>
            </p:cNvPr>
            <p:cNvSpPr/>
            <p:nvPr/>
          </p:nvSpPr>
          <p:spPr>
            <a:xfrm>
              <a:off x="889367" y="2961673"/>
              <a:ext cx="10410221" cy="1251183"/>
            </a:xfrm>
            <a:prstGeom prst="rect">
              <a:avLst/>
            </a:prstGeom>
            <a:noFill/>
            <a:ln w="19050" cmpd="thickThi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485F8BE3-5210-4063-AF7A-F2E7A1046F2A}"/>
                </a:ext>
              </a:extLst>
            </p:cNvPr>
            <p:cNvSpPr/>
            <p:nvPr/>
          </p:nvSpPr>
          <p:spPr>
            <a:xfrm>
              <a:off x="3285042" y="3002496"/>
              <a:ext cx="7894672" cy="679645"/>
            </a:xfrm>
            <a:prstGeom prst="rect">
              <a:avLst/>
            </a:prstGeom>
            <a:ln>
              <a:solidFill>
                <a:schemeClr val="accent1"/>
              </a:solidFill>
            </a:ln>
          </p:spPr>
          <p:txBody>
            <a:bodyPr wrap="square">
              <a:spAutoFit/>
            </a:bodyPr>
            <a:lstStyle/>
            <a:p>
              <a:pPr>
                <a:lnSpc>
                  <a:spcPts val="1800"/>
                </a:lnSpc>
                <a:spcAft>
                  <a:spcPts val="600"/>
                </a:spcAft>
              </a:pPr>
              <a:r>
                <a:rPr kumimoji="1" lang="ja-JP" altLang="en-US" sz="1400" dirty="0">
                  <a:latin typeface="BIZ UDPゴシック" panose="020B0400000000000000" pitchFamily="50" charset="-128"/>
                  <a:ea typeface="BIZ UDPゴシック" panose="020B0400000000000000" pitchFamily="50" charset="-128"/>
                </a:rPr>
                <a:t>・住宅開発を背景に足元は人口が増加するものの、</a:t>
              </a:r>
              <a:r>
                <a:rPr kumimoji="1" lang="en-US" altLang="ja-JP" sz="1400" dirty="0">
                  <a:latin typeface="BIZ UDPゴシック" panose="020B0400000000000000" pitchFamily="50" charset="-128"/>
                  <a:ea typeface="BIZ UDPゴシック" panose="020B0400000000000000" pitchFamily="50" charset="-128"/>
                </a:rPr>
                <a:t>2025</a:t>
              </a:r>
              <a:r>
                <a:rPr kumimoji="1" lang="ja-JP" altLang="en-US" sz="1400" dirty="0">
                  <a:latin typeface="BIZ UDPゴシック" panose="020B0400000000000000" pitchFamily="50" charset="-128"/>
                  <a:ea typeface="BIZ UDPゴシック" panose="020B0400000000000000" pitchFamily="50" charset="-128"/>
                </a:rPr>
                <a:t>年をピークに人口は減少に転じる。</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spcAft>
                  <a:spcPts val="600"/>
                </a:spcAft>
              </a:pPr>
              <a:r>
                <a:rPr lang="ja-JP" altLang="en-US" sz="1400" dirty="0">
                  <a:latin typeface="BIZ UDPゴシック" panose="020B0400000000000000" pitchFamily="50" charset="-128"/>
                  <a:ea typeface="BIZ UDPゴシック" panose="020B0400000000000000" pitchFamily="50" charset="-128"/>
                </a:rPr>
                <a:t>・高齢化率は上昇傾向が続き、</a:t>
              </a:r>
              <a:r>
                <a:rPr lang="en-US" altLang="ja-JP" sz="1400" dirty="0">
                  <a:latin typeface="BIZ UDPゴシック" panose="020B0400000000000000" pitchFamily="50" charset="-128"/>
                  <a:ea typeface="BIZ UDPゴシック" panose="020B0400000000000000" pitchFamily="50" charset="-128"/>
                </a:rPr>
                <a:t>2040</a:t>
              </a:r>
              <a:r>
                <a:rPr lang="ja-JP" altLang="en-US" sz="1400" dirty="0">
                  <a:latin typeface="BIZ UDPゴシック" panose="020B0400000000000000" pitchFamily="50" charset="-128"/>
                  <a:ea typeface="BIZ UDPゴシック" panose="020B0400000000000000" pitchFamily="50" charset="-128"/>
                </a:rPr>
                <a:t>年には</a:t>
              </a:r>
              <a:r>
                <a:rPr lang="en-US" altLang="ja-JP" sz="1400" dirty="0">
                  <a:latin typeface="BIZ UDPゴシック" panose="020B0400000000000000" pitchFamily="50" charset="-128"/>
                  <a:ea typeface="BIZ UDPゴシック" panose="020B0400000000000000" pitchFamily="50" charset="-128"/>
                </a:rPr>
                <a:t>30%</a:t>
              </a:r>
              <a:r>
                <a:rPr lang="ja-JP" altLang="en-US" sz="1400" dirty="0">
                  <a:latin typeface="BIZ UDPゴシック" panose="020B0400000000000000" pitchFamily="50" charset="-128"/>
                  <a:ea typeface="BIZ UDPゴシック" panose="020B0400000000000000" pitchFamily="50" charset="-128"/>
                </a:rPr>
                <a:t>を越える見通し。</a:t>
              </a:r>
            </a:p>
            <a:p>
              <a:pPr marL="92075" indent="-92075">
                <a:lnSpc>
                  <a:spcPts val="1800"/>
                </a:lnSpc>
                <a:spcAft>
                  <a:spcPts val="600"/>
                </a:spcAft>
              </a:pPr>
              <a:r>
                <a:rPr lang="ja-JP" altLang="en-US" sz="1400" dirty="0">
                  <a:latin typeface="BIZ UDPゴシック" panose="020B0400000000000000" pitchFamily="50" charset="-128"/>
                  <a:ea typeface="BIZ UDPゴシック" panose="020B0400000000000000" pitchFamily="50" charset="-128"/>
                </a:rPr>
                <a:t>・中学校生徒数は増加傾向だが、未就学児数及び小学校児童数はピーク時から２０４０年にかけて減少する見込み。</a:t>
              </a:r>
            </a:p>
            <a:p>
              <a:pPr>
                <a:lnSpc>
                  <a:spcPts val="1800"/>
                </a:lnSpc>
                <a:spcAft>
                  <a:spcPts val="600"/>
                </a:spcAft>
              </a:pP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2025</a:t>
              </a:r>
              <a:r>
                <a:rPr lang="ja-JP" altLang="en-US" sz="1400" dirty="0">
                  <a:latin typeface="BIZ UDPゴシック" panose="020B0400000000000000" pitchFamily="50" charset="-128"/>
                  <a:ea typeface="BIZ UDPゴシック" panose="020B0400000000000000" pitchFamily="50" charset="-128"/>
                </a:rPr>
                <a:t>年以降は人口減少に転じるものの、高齢化により医療・介護需要は増加し、認知症有病者数・</a:t>
              </a:r>
              <a:br>
                <a:rPr lang="en-US" altLang="ja-JP" sz="1400"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　避難行動要支援者数・救急搬送人員数は大きくは減少しないことが見込まれる。</a:t>
              </a:r>
            </a:p>
          </p:txBody>
        </p:sp>
      </p:grpSp>
      <p:sp>
        <p:nvSpPr>
          <p:cNvPr id="41" name="正方形/長方形 40">
            <a:extLst>
              <a:ext uri="{FF2B5EF4-FFF2-40B4-BE49-F238E27FC236}">
                <a16:creationId xmlns:a16="http://schemas.microsoft.com/office/drawing/2014/main" id="{1A61C478-43B7-472C-AF2E-36D2B9BCC920}"/>
              </a:ext>
            </a:extLst>
          </p:cNvPr>
          <p:cNvSpPr/>
          <p:nvPr/>
        </p:nvSpPr>
        <p:spPr>
          <a:xfrm>
            <a:off x="3163773" y="3012625"/>
            <a:ext cx="8231161" cy="1214628"/>
          </a:xfrm>
          <a:prstGeom prst="rect">
            <a:avLst/>
          </a:prstGeom>
          <a:ln>
            <a:solidFill>
              <a:schemeClr val="accent1"/>
            </a:solidFill>
          </a:ln>
        </p:spPr>
        <p:txBody>
          <a:bodyPr wrap="square">
            <a:spAutoFit/>
          </a:bodyPr>
          <a:lstStyle/>
          <a:p>
            <a:pPr>
              <a:lnSpc>
                <a:spcPts val="1800"/>
              </a:lnSpc>
              <a:spcAft>
                <a:spcPts val="600"/>
              </a:spcAft>
            </a:pPr>
            <a:r>
              <a:rPr kumimoji="1" lang="ja-JP" altLang="en-US" sz="1400" dirty="0">
                <a:latin typeface="BIZ UDPゴシック" panose="020B0400000000000000" pitchFamily="50" charset="-128"/>
                <a:ea typeface="BIZ UDPゴシック" panose="020B0400000000000000" pitchFamily="50" charset="-128"/>
              </a:rPr>
              <a:t>・今後体育館や学校プール等の老朽化が進み、多額の改修費用が見込まれるほか、</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spcAft>
                <a:spcPts val="600"/>
              </a:spcAft>
            </a:pPr>
            <a:r>
              <a:rPr lang="ja-JP" altLang="en-US"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耐震対応や、炎天下の水泳授業の危険など、運用上の懸念</a:t>
            </a:r>
            <a:r>
              <a:rPr lang="ja-JP" altLang="en-US" sz="1400" dirty="0">
                <a:latin typeface="BIZ UDPゴシック" panose="020B0400000000000000" pitchFamily="50" charset="-128"/>
                <a:ea typeface="BIZ UDPゴシック" panose="020B0400000000000000" pitchFamily="50" charset="-128"/>
              </a:rPr>
              <a:t>が</a:t>
            </a:r>
            <a:r>
              <a:rPr kumimoji="1" lang="ja-JP" altLang="en-US" sz="1400" dirty="0">
                <a:latin typeface="BIZ UDPゴシック" panose="020B0400000000000000" pitchFamily="50" charset="-128"/>
                <a:ea typeface="BIZ UDPゴシック" panose="020B0400000000000000" pitchFamily="50" charset="-128"/>
              </a:rPr>
              <a:t>ある。</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spcAft>
                <a:spcPts val="600"/>
              </a:spcAft>
            </a:pPr>
            <a:r>
              <a:rPr kumimoji="1" lang="ja-JP" altLang="en-US" sz="1400" dirty="0">
                <a:latin typeface="BIZ UDPゴシック" panose="020B0400000000000000" pitchFamily="50" charset="-128"/>
                <a:ea typeface="BIZ UDPゴシック" panose="020B0400000000000000" pitchFamily="50" charset="-128"/>
              </a:rPr>
              <a:t>・高齢者などごみ出しが困難になっている世帯への支援が求められている。</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spcAft>
                <a:spcPts val="600"/>
              </a:spcAft>
            </a:pPr>
            <a:r>
              <a:rPr kumimoji="1" lang="ja-JP" altLang="en-US" sz="1400" dirty="0">
                <a:latin typeface="BIZ UDPゴシック" panose="020B0400000000000000" pitchFamily="50" charset="-128"/>
                <a:ea typeface="BIZ UDPゴシック" panose="020B0400000000000000" pitchFamily="50" charset="-128"/>
              </a:rPr>
              <a:t>・循環型社会の構築に向け、ごみの減量化を推進する必要がある。</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D275E570-961B-4AC5-B43C-EFA95AD6C5A7}"/>
              </a:ext>
            </a:extLst>
          </p:cNvPr>
          <p:cNvSpPr/>
          <p:nvPr/>
        </p:nvSpPr>
        <p:spPr>
          <a:xfrm>
            <a:off x="909747" y="1678771"/>
            <a:ext cx="2129044" cy="906401"/>
          </a:xfrm>
          <a:prstGeom prst="roundRect">
            <a:avLst/>
          </a:prstGeom>
          <a:ln w="444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t>地域の未来予測</a:t>
            </a:r>
            <a:endParaRPr kumimoji="1" lang="ja-JP" altLang="en-US" b="1" dirty="0"/>
          </a:p>
        </p:txBody>
      </p:sp>
      <p:sp>
        <p:nvSpPr>
          <p:cNvPr id="42" name="四角形: 角を丸くする 41">
            <a:extLst>
              <a:ext uri="{FF2B5EF4-FFF2-40B4-BE49-F238E27FC236}">
                <a16:creationId xmlns:a16="http://schemas.microsoft.com/office/drawing/2014/main" id="{B787B0EE-8CD5-47F9-A796-AD82B958A9E7}"/>
              </a:ext>
            </a:extLst>
          </p:cNvPr>
          <p:cNvSpPr/>
          <p:nvPr/>
        </p:nvSpPr>
        <p:spPr>
          <a:xfrm>
            <a:off x="909747" y="3172271"/>
            <a:ext cx="2129043" cy="767719"/>
          </a:xfrm>
          <a:prstGeom prst="roundRect">
            <a:avLst/>
          </a:prstGeom>
          <a:ln w="444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t>個別の課題認識</a:t>
            </a:r>
            <a:endParaRPr kumimoji="1" lang="ja-JP" altLang="en-US" b="1" dirty="0"/>
          </a:p>
        </p:txBody>
      </p:sp>
      <p:sp>
        <p:nvSpPr>
          <p:cNvPr id="4" name="スライド番号プレースホルダー 3">
            <a:extLst>
              <a:ext uri="{FF2B5EF4-FFF2-40B4-BE49-F238E27FC236}">
                <a16:creationId xmlns:a16="http://schemas.microsoft.com/office/drawing/2014/main" id="{91F310D9-F0CE-F6C7-7486-63AD5B01EB27}"/>
              </a:ext>
            </a:extLst>
          </p:cNvPr>
          <p:cNvSpPr>
            <a:spLocks noGrp="1"/>
          </p:cNvSpPr>
          <p:nvPr>
            <p:ph type="sldNum" sz="quarter" idx="12"/>
          </p:nvPr>
        </p:nvSpPr>
        <p:spPr>
          <a:xfrm>
            <a:off x="11696700" y="6382152"/>
            <a:ext cx="352990" cy="365125"/>
          </a:xfrm>
        </p:spPr>
        <p:txBody>
          <a:bodyPr>
            <a:normAutofit/>
          </a:bodyPr>
          <a:lstStyle/>
          <a:p>
            <a:pPr>
              <a:spcAft>
                <a:spcPts val="600"/>
              </a:spcAft>
            </a:pPr>
            <a:fld id="{D0F38154-BD12-4D95-AB32-AF2ED034A024}" type="slidenum">
              <a:rPr kumimoji="1" lang="ja-JP" altLang="en-US" smtClean="0"/>
              <a:pPr>
                <a:spcAft>
                  <a:spcPts val="600"/>
                </a:spcAft>
              </a:pPr>
              <a:t>61</a:t>
            </a:fld>
            <a:endParaRPr kumimoji="1" lang="ja-JP" altLang="en-US"/>
          </a:p>
        </p:txBody>
      </p:sp>
    </p:spTree>
    <p:extLst>
      <p:ext uri="{BB962C8B-B14F-4D97-AF65-F5344CB8AC3E}">
        <p14:creationId xmlns:p14="http://schemas.microsoft.com/office/powerpoint/2010/main" val="684156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7655DD1-173F-DED5-C44F-D9653143F92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0D7D6FF-D22E-4D28-8EB2-E6EE71FBA953}" type="slidenum">
              <a:rPr kumimoji="0" lang="en-US" altLang="ja-JP">
                <a:solidFill>
                  <a:srgbClr val="FFFFFF"/>
                </a:solidFill>
              </a:rPr>
              <a:pPr>
                <a:spcAft>
                  <a:spcPts val="600"/>
                </a:spcAft>
                <a:defRPr/>
              </a:pPr>
              <a:t>62</a:t>
            </a:fld>
            <a:endParaRPr kumimoji="0" lang="en-US" altLang="ja-JP">
              <a:solidFill>
                <a:srgbClr val="FFFFFF"/>
              </a:solidFill>
            </a:endParaRPr>
          </a:p>
        </p:txBody>
      </p:sp>
      <p:sp>
        <p:nvSpPr>
          <p:cNvPr id="10" name="テキスト ボックス 9">
            <a:extLst>
              <a:ext uri="{FF2B5EF4-FFF2-40B4-BE49-F238E27FC236}">
                <a16:creationId xmlns:a16="http://schemas.microsoft.com/office/drawing/2014/main" id="{5FD943DE-EE86-9731-11D9-8EBE4FA20CC3}"/>
              </a:ext>
            </a:extLst>
          </p:cNvPr>
          <p:cNvSpPr txBox="1"/>
          <p:nvPr/>
        </p:nvSpPr>
        <p:spPr>
          <a:xfrm>
            <a:off x="0" y="0"/>
            <a:ext cx="12188952" cy="461665"/>
          </a:xfrm>
          <a:prstGeom prst="rect">
            <a:avLst/>
          </a:prstGeom>
          <a:solidFill>
            <a:schemeClr val="accent2">
              <a:lumMod val="75000"/>
            </a:schemeClr>
          </a:solid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（参考）　広域連携の取組状況（府内１０町村）</a:t>
            </a:r>
          </a:p>
        </p:txBody>
      </p:sp>
      <p:graphicFrame>
        <p:nvGraphicFramePr>
          <p:cNvPr id="12" name="表 11">
            <a:extLst>
              <a:ext uri="{FF2B5EF4-FFF2-40B4-BE49-F238E27FC236}">
                <a16:creationId xmlns:a16="http://schemas.microsoft.com/office/drawing/2014/main" id="{0455AFBE-ECD7-5927-57E8-C36B6EA87BFA}"/>
              </a:ext>
            </a:extLst>
          </p:cNvPr>
          <p:cNvGraphicFramePr>
            <a:graphicFrameLocks noGrp="1"/>
          </p:cNvGraphicFramePr>
          <p:nvPr>
            <p:extLst>
              <p:ext uri="{D42A27DB-BD31-4B8C-83A1-F6EECF244321}">
                <p14:modId xmlns:p14="http://schemas.microsoft.com/office/powerpoint/2010/main" val="2586926468"/>
              </p:ext>
            </p:extLst>
          </p:nvPr>
        </p:nvGraphicFramePr>
        <p:xfrm>
          <a:off x="969399" y="492487"/>
          <a:ext cx="10384400" cy="6287079"/>
        </p:xfrm>
        <a:graphic>
          <a:graphicData uri="http://schemas.openxmlformats.org/drawingml/2006/table">
            <a:tbl>
              <a:tblPr firstRow="1" bandRow="1">
                <a:tableStyleId>{21E4AEA4-8DFA-4A89-87EB-49C32662AFE0}</a:tableStyleId>
              </a:tblPr>
              <a:tblGrid>
                <a:gridCol w="859610">
                  <a:extLst>
                    <a:ext uri="{9D8B030D-6E8A-4147-A177-3AD203B41FA5}">
                      <a16:colId xmlns:a16="http://schemas.microsoft.com/office/drawing/2014/main" val="3164408231"/>
                    </a:ext>
                  </a:extLst>
                </a:gridCol>
                <a:gridCol w="916917">
                  <a:extLst>
                    <a:ext uri="{9D8B030D-6E8A-4147-A177-3AD203B41FA5}">
                      <a16:colId xmlns:a16="http://schemas.microsoft.com/office/drawing/2014/main" val="1788653758"/>
                    </a:ext>
                  </a:extLst>
                </a:gridCol>
                <a:gridCol w="893994">
                  <a:extLst>
                    <a:ext uri="{9D8B030D-6E8A-4147-A177-3AD203B41FA5}">
                      <a16:colId xmlns:a16="http://schemas.microsoft.com/office/drawing/2014/main" val="2811575869"/>
                    </a:ext>
                  </a:extLst>
                </a:gridCol>
                <a:gridCol w="893994">
                  <a:extLst>
                    <a:ext uri="{9D8B030D-6E8A-4147-A177-3AD203B41FA5}">
                      <a16:colId xmlns:a16="http://schemas.microsoft.com/office/drawing/2014/main" val="1471222512"/>
                    </a:ext>
                  </a:extLst>
                </a:gridCol>
                <a:gridCol w="893994">
                  <a:extLst>
                    <a:ext uri="{9D8B030D-6E8A-4147-A177-3AD203B41FA5}">
                      <a16:colId xmlns:a16="http://schemas.microsoft.com/office/drawing/2014/main" val="3853551721"/>
                    </a:ext>
                  </a:extLst>
                </a:gridCol>
                <a:gridCol w="1018529">
                  <a:extLst>
                    <a:ext uri="{9D8B030D-6E8A-4147-A177-3AD203B41FA5}">
                      <a16:colId xmlns:a16="http://schemas.microsoft.com/office/drawing/2014/main" val="2805201509"/>
                    </a:ext>
                  </a:extLst>
                </a:gridCol>
                <a:gridCol w="957208">
                  <a:extLst>
                    <a:ext uri="{9D8B030D-6E8A-4147-A177-3AD203B41FA5}">
                      <a16:colId xmlns:a16="http://schemas.microsoft.com/office/drawing/2014/main" val="968396327"/>
                    </a:ext>
                  </a:extLst>
                </a:gridCol>
                <a:gridCol w="866793">
                  <a:extLst>
                    <a:ext uri="{9D8B030D-6E8A-4147-A177-3AD203B41FA5}">
                      <a16:colId xmlns:a16="http://schemas.microsoft.com/office/drawing/2014/main" val="400800014"/>
                    </a:ext>
                  </a:extLst>
                </a:gridCol>
                <a:gridCol w="890156">
                  <a:extLst>
                    <a:ext uri="{9D8B030D-6E8A-4147-A177-3AD203B41FA5}">
                      <a16:colId xmlns:a16="http://schemas.microsoft.com/office/drawing/2014/main" val="652775044"/>
                    </a:ext>
                  </a:extLst>
                </a:gridCol>
                <a:gridCol w="1055092">
                  <a:extLst>
                    <a:ext uri="{9D8B030D-6E8A-4147-A177-3AD203B41FA5}">
                      <a16:colId xmlns:a16="http://schemas.microsoft.com/office/drawing/2014/main" val="1744389673"/>
                    </a:ext>
                  </a:extLst>
                </a:gridCol>
                <a:gridCol w="1138113">
                  <a:extLst>
                    <a:ext uri="{9D8B030D-6E8A-4147-A177-3AD203B41FA5}">
                      <a16:colId xmlns:a16="http://schemas.microsoft.com/office/drawing/2014/main" val="1887057917"/>
                    </a:ext>
                  </a:extLst>
                </a:gridCol>
              </a:tblGrid>
              <a:tr h="296192">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島本町</a:t>
                      </a: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豊能町</a:t>
                      </a: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能勢町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忠岡町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熊取町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田尻町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岬町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太子町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河南町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千早赤阪村</a:t>
                      </a:r>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47022767"/>
                  </a:ext>
                </a:extLst>
              </a:tr>
              <a:tr h="916898">
                <a:tc>
                  <a:txBody>
                    <a:bodyPr/>
                    <a:lstStyle/>
                    <a:p>
                      <a:r>
                        <a:rPr kumimoji="1" lang="ja-JP" altLang="en-US" sz="1200" b="1">
                          <a:latin typeface="BIZ UDPゴシック" panose="020B0400000000000000" pitchFamily="50" charset="-128"/>
                          <a:ea typeface="BIZ UDPゴシック" panose="020B0400000000000000" pitchFamily="50" charset="-128"/>
                        </a:rPr>
                        <a:t>消防</a:t>
                      </a:r>
                      <a:endParaRPr kumimoji="1" lang="ja-JP" altLang="en-US" sz="1200" b="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a:latin typeface="BIZ UDPゴシック" panose="020B0400000000000000" pitchFamily="50" charset="-128"/>
                        <a:ea typeface="BIZ UDPゴシック" panose="020B0400000000000000" pitchFamily="50" charset="-128"/>
                      </a:endParaRPr>
                    </a:p>
                    <a:p>
                      <a:pPr algn="l"/>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指令センター共同（高槻市）を予定</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委託</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（箕面市）</a:t>
                      </a:r>
                      <a:endParaRPr kumimoji="1" lang="en-US" altLang="ja-JP" sz="1050" dirty="0">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委託</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（豊中市）</a:t>
                      </a:r>
                      <a:endParaRPr kumimoji="1" lang="en-US" altLang="ja-JP" sz="1050" dirty="0">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a:latin typeface="BIZ UDPゴシック" panose="020B0400000000000000" pitchFamily="50" charset="-128"/>
                          <a:ea typeface="BIZ UDPゴシック" panose="020B0400000000000000" pitchFamily="50" charset="-128"/>
                        </a:rPr>
                        <a:t>指令センター共同</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（岸和田市）</a:t>
                      </a:r>
                      <a:endParaRPr kumimoji="1" lang="en-US" altLang="ja-JP" sz="1050">
                        <a:latin typeface="BIZ UDPゴシック" panose="020B0400000000000000" pitchFamily="50" charset="-128"/>
                        <a:ea typeface="BIZ UDPゴシック" panose="020B0400000000000000" pitchFamily="50" charset="-128"/>
                      </a:endParaRPr>
                    </a:p>
                  </a:txBody>
                  <a:tcPr marR="36000"/>
                </a:tc>
                <a:tc gridSpan="3">
                  <a:txBody>
                    <a:bodyPr/>
                    <a:lstStyle/>
                    <a:p>
                      <a:pPr algn="l"/>
                      <a:r>
                        <a:rPr kumimoji="1" lang="ja-JP" altLang="en-US" sz="1050">
                          <a:latin typeface="BIZ UDPゴシック" panose="020B0400000000000000" pitchFamily="50" charset="-128"/>
                          <a:ea typeface="BIZ UDPゴシック" panose="020B0400000000000000" pitchFamily="50" charset="-128"/>
                        </a:rPr>
                        <a:t>泉州南消防組合</a:t>
                      </a:r>
                      <a:endParaRPr kumimoji="1" lang="en-US" altLang="ja-JP" sz="1050">
                        <a:latin typeface="BIZ UDPゴシック" panose="020B0400000000000000" pitchFamily="50" charset="-128"/>
                        <a:ea typeface="BIZ UDPゴシック" panose="020B0400000000000000" pitchFamily="50" charset="-128"/>
                      </a:endParaRPr>
                    </a:p>
                  </a:txBody>
                  <a:tcPr marR="36000"/>
                </a:tc>
                <a:tc hMerge="1">
                  <a:txBody>
                    <a:bodyPr/>
                    <a:lstStyle/>
                    <a:p>
                      <a:pPr algn="l"/>
                      <a:endParaRPr kumimoji="1" lang="en-US" altLang="ja-JP" sz="1050">
                        <a:latin typeface="BIZ UDPゴシック" panose="020B0400000000000000" pitchFamily="50" charset="-128"/>
                        <a:ea typeface="BIZ UDPゴシック" panose="020B0400000000000000" pitchFamily="50" charset="-128"/>
                      </a:endParaRPr>
                    </a:p>
                  </a:txBody>
                  <a:tcPr marR="36000"/>
                </a:tc>
                <a:tc hMerge="1">
                  <a:txBody>
                    <a:bodyPr/>
                    <a:lstStyle/>
                    <a:p>
                      <a:pPr algn="l"/>
                      <a:endParaRPr kumimoji="1" lang="en-US" altLang="ja-JP" sz="1050">
                        <a:latin typeface="BIZ UDPゴシック" panose="020B0400000000000000" pitchFamily="50" charset="-128"/>
                        <a:ea typeface="BIZ UDPゴシック" panose="020B0400000000000000" pitchFamily="50" charset="-128"/>
                      </a:endParaRPr>
                    </a:p>
                  </a:txBody>
                  <a:tcPr marR="36000"/>
                </a:tc>
                <a:tc gridSpan="3">
                  <a:txBody>
                    <a:bodyPr/>
                    <a:lstStyle/>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大阪南消防組合（</a:t>
                      </a:r>
                      <a:r>
                        <a:rPr kumimoji="1" lang="en-US" altLang="ja-JP" sz="1050" dirty="0">
                          <a:solidFill>
                            <a:schemeClr val="tx1"/>
                          </a:solidFill>
                          <a:latin typeface="BIZ UDPゴシック" panose="020B0400000000000000" pitchFamily="50" charset="-128"/>
                          <a:ea typeface="BIZ UDPゴシック" panose="020B0400000000000000" pitchFamily="50" charset="-128"/>
                        </a:rPr>
                        <a:t>R6</a:t>
                      </a:r>
                      <a:r>
                        <a:rPr kumimoji="1" lang="ja-JP" altLang="en-US" sz="1050" dirty="0">
                          <a:solidFill>
                            <a:schemeClr val="tx1"/>
                          </a:solidFill>
                          <a:latin typeface="BIZ UDPゴシック" panose="020B0400000000000000" pitchFamily="50" charset="-128"/>
                          <a:ea typeface="BIZ UDPゴシック" panose="020B0400000000000000" pitchFamily="50" charset="-128"/>
                        </a:rPr>
                        <a:t>運用開始予定）</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hMerge="1">
                  <a:txBody>
                    <a:bodyPr/>
                    <a:lstStyle/>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hMerge="1">
                  <a:txBody>
                    <a:bodyPr/>
                    <a:lstStyle/>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extLst>
                  <a:ext uri="{0D108BD9-81ED-4DB2-BD59-A6C34878D82A}">
                    <a16:rowId xmlns:a16="http://schemas.microsoft.com/office/drawing/2014/main" val="4062737597"/>
                  </a:ext>
                </a:extLst>
              </a:tr>
              <a:tr h="658286">
                <a:tc>
                  <a:txBody>
                    <a:bodyPr/>
                    <a:lstStyle/>
                    <a:p>
                      <a:r>
                        <a:rPr kumimoji="1" lang="ja-JP" altLang="en-US" sz="1200" b="1" dirty="0">
                          <a:latin typeface="BIZ UDPゴシック" panose="020B0400000000000000" pitchFamily="50" charset="-128"/>
                          <a:ea typeface="BIZ UDPゴシック" panose="020B0400000000000000" pitchFamily="50" charset="-128"/>
                        </a:rPr>
                        <a:t>水道</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（企業団統合）</a:t>
                      </a:r>
                      <a:endParaRPr kumimoji="1" lang="en-US" altLang="ja-JP"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H31</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R6</a:t>
                      </a:r>
                      <a:r>
                        <a:rPr kumimoji="1" lang="ja-JP" altLang="en-US" sz="1050">
                          <a:latin typeface="BIZ UDPゴシック" panose="020B0400000000000000" pitchFamily="50" charset="-128"/>
                          <a:ea typeface="BIZ UDPゴシック" panose="020B0400000000000000" pitchFamily="50" charset="-128"/>
                        </a:rPr>
                        <a:t>予定</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H31</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R3</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H31</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H31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BIZ UDPゴシック" panose="020B0400000000000000" pitchFamily="50" charset="-128"/>
                          <a:ea typeface="BIZ UDPゴシック" panose="020B0400000000000000" pitchFamily="50" charset="-128"/>
                        </a:rPr>
                        <a:t>H29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BIZ UDPゴシック" panose="020B0400000000000000" pitchFamily="50" charset="-128"/>
                          <a:ea typeface="BIZ UDPゴシック" panose="020B0400000000000000" pitchFamily="50" charset="-128"/>
                        </a:rPr>
                        <a:t>R3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BIZ UDPゴシック" panose="020B0400000000000000" pitchFamily="50" charset="-128"/>
                          <a:ea typeface="BIZ UDPゴシック" panose="020B0400000000000000" pitchFamily="50" charset="-128"/>
                        </a:rPr>
                        <a:t>H29</a:t>
                      </a:r>
                    </a:p>
                  </a:txBody>
                  <a:tcPr/>
                </a:tc>
                <a:extLst>
                  <a:ext uri="{0D108BD9-81ED-4DB2-BD59-A6C34878D82A}">
                    <a16:rowId xmlns:a16="http://schemas.microsoft.com/office/drawing/2014/main" val="2329686945"/>
                  </a:ext>
                </a:extLst>
              </a:tr>
              <a:tr h="587755">
                <a:tc>
                  <a:txBody>
                    <a:bodyPr/>
                    <a:lstStyle/>
                    <a:p>
                      <a:r>
                        <a:rPr kumimoji="1" lang="ja-JP" altLang="en-US" sz="1200" b="1">
                          <a:latin typeface="BIZ UDPゴシック" panose="020B0400000000000000" pitchFamily="50" charset="-128"/>
                          <a:ea typeface="BIZ UDPゴシック" panose="020B0400000000000000" pitchFamily="50" charset="-128"/>
                        </a:rPr>
                        <a:t>下水</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BIZ UDPゴシック" panose="020B0400000000000000" pitchFamily="50" charset="-128"/>
                          <a:ea typeface="BIZ UDPゴシック" panose="020B0400000000000000" pitchFamily="50" charset="-128"/>
                        </a:rPr>
                        <a:t>単独</a:t>
                      </a:r>
                      <a:endParaRPr kumimoji="1" lang="en-US" altLang="ja-JP" sz="105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705789235"/>
                  </a:ext>
                </a:extLst>
              </a:tr>
              <a:tr h="296192">
                <a:tc>
                  <a:txBody>
                    <a:bodyPr/>
                    <a:lstStyle/>
                    <a:p>
                      <a:r>
                        <a:rPr kumimoji="1" lang="ja-JP" altLang="en-US" sz="1200" b="1">
                          <a:latin typeface="BIZ UDPゴシック" panose="020B0400000000000000" pitchFamily="50" charset="-128"/>
                          <a:ea typeface="BIZ UDPゴシック" panose="020B0400000000000000" pitchFamily="50" charset="-128"/>
                        </a:rPr>
                        <a:t>火葬場</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ー</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err="1">
                          <a:latin typeface="BIZ UDPゴシック" panose="020B0400000000000000" pitchFamily="50" charset="-128"/>
                          <a:ea typeface="BIZ UDPゴシック" panose="020B0400000000000000" pitchFamily="50" charset="-128"/>
                        </a:rPr>
                        <a:t>ー</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BIZ UDPゴシック" panose="020B0400000000000000" pitchFamily="50" charset="-128"/>
                          <a:ea typeface="BIZ UDPゴシック" panose="020B0400000000000000" pitchFamily="50" charset="-128"/>
                        </a:rPr>
                        <a:t>ー</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50" dirty="0" err="1">
                          <a:solidFill>
                            <a:schemeClr val="tx1"/>
                          </a:solidFill>
                          <a:latin typeface="BIZ UDPゴシック" panose="020B0400000000000000" pitchFamily="50" charset="-128"/>
                          <a:ea typeface="BIZ UDPゴシック" panose="020B0400000000000000" pitchFamily="50" charset="-128"/>
                        </a:rPr>
                        <a:t>ー</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ー</a:t>
                      </a:r>
                    </a:p>
                  </a:txBody>
                  <a:tcPr/>
                </a:tc>
                <a:extLst>
                  <a:ext uri="{0D108BD9-81ED-4DB2-BD59-A6C34878D82A}">
                    <a16:rowId xmlns:a16="http://schemas.microsoft.com/office/drawing/2014/main" val="2071600719"/>
                  </a:ext>
                </a:extLst>
              </a:tr>
              <a:tr h="752327">
                <a:tc>
                  <a:txBody>
                    <a:bodyPr/>
                    <a:lstStyle/>
                    <a:p>
                      <a:r>
                        <a:rPr kumimoji="1" lang="ja-JP" altLang="en-US" sz="1200" b="1">
                          <a:latin typeface="BIZ UDPゴシック" panose="020B0400000000000000" pitchFamily="50" charset="-128"/>
                          <a:ea typeface="BIZ UDPゴシック" panose="020B0400000000000000" pitchFamily="50" charset="-128"/>
                        </a:rPr>
                        <a:t>ごみ処理</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a:latin typeface="BIZ UDPゴシック" panose="020B0400000000000000" pitchFamily="50" charset="-128"/>
                        <a:ea typeface="BIZ UDPゴシック" panose="020B0400000000000000" pitchFamily="50" charset="-128"/>
                      </a:endParaRPr>
                    </a:p>
                  </a:txBody>
                  <a:tcPr/>
                </a:tc>
                <a:tc gridSpan="2">
                  <a:txBody>
                    <a:bodyPr/>
                    <a:lstStyle/>
                    <a:p>
                      <a:pPr algn="l"/>
                      <a:r>
                        <a:rPr kumimoji="1" lang="ja-JP" altLang="en-US" sz="1050">
                          <a:latin typeface="BIZ UDPゴシック" panose="020B0400000000000000" pitchFamily="50" charset="-128"/>
                          <a:ea typeface="BIZ UDPゴシック" panose="020B0400000000000000" pitchFamily="50" charset="-128"/>
                        </a:rPr>
                        <a:t>猪名川上流広域ごみ処理施設組合</a:t>
                      </a:r>
                      <a:endParaRPr kumimoji="1" lang="ja-JP" altLang="en-US"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ja-JP" altLang="en-US" sz="10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単独</a:t>
                      </a: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a:latin typeface="BIZ UDPゴシック" panose="020B0400000000000000" pitchFamily="50" charset="-128"/>
                        <a:ea typeface="BIZ UDPゴシック" panose="020B0400000000000000" pitchFamily="50" charset="-128"/>
                      </a:endParaRPr>
                    </a:p>
                    <a:p>
                      <a:pPr algn="l"/>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泉佐野市田尻町清掃施設組合と協議中</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zh-TW" altLang="en-US" sz="1050">
                          <a:latin typeface="BIZ UDPゴシック" panose="020B0400000000000000" pitchFamily="50" charset="-128"/>
                          <a:ea typeface="BIZ UDPゴシック" panose="020B0400000000000000" pitchFamily="50" charset="-128"/>
                        </a:rPr>
                        <a:t>泉佐野市田尻町清掃施設組合</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単独</a:t>
                      </a:r>
                    </a:p>
                  </a:txBody>
                  <a:tcPr/>
                </a:tc>
                <a:tc gridSpan="3">
                  <a:txBody>
                    <a:bodyPr/>
                    <a:lstStyle/>
                    <a:p>
                      <a:pPr algn="l"/>
                      <a:r>
                        <a:rPr kumimoji="1" lang="zh-TW" altLang="en-US" sz="1050" dirty="0">
                          <a:solidFill>
                            <a:schemeClr val="tx1"/>
                          </a:solidFill>
                          <a:latin typeface="BIZ UDPゴシック" panose="020B0400000000000000" pitchFamily="50" charset="-128"/>
                          <a:ea typeface="BIZ UDPゴシック" panose="020B0400000000000000" pitchFamily="50" charset="-128"/>
                        </a:rPr>
                        <a:t>南河内環境事業組合</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62186330"/>
                  </a:ext>
                </a:extLst>
              </a:tr>
              <a:tr h="752327">
                <a:tc>
                  <a:txBody>
                    <a:bodyPr/>
                    <a:lstStyle/>
                    <a:p>
                      <a:r>
                        <a:rPr kumimoji="1" lang="ja-JP" altLang="en-US" sz="1200" b="1">
                          <a:latin typeface="BIZ UDPゴシック" panose="020B0400000000000000" pitchFamily="50" charset="-128"/>
                          <a:ea typeface="BIZ UDPゴシック" panose="020B0400000000000000" pitchFamily="50" charset="-128"/>
                        </a:rPr>
                        <a:t>し尿</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委託</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（高槻市）</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rPr>
                        <a:t>単独</a:t>
                      </a:r>
                      <a:endPar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ja-JP" altLang="en-US" sz="1050" kern="1200" dirty="0">
                          <a:solidFill>
                            <a:schemeClr val="dk1"/>
                          </a:solidFill>
                          <a:latin typeface="BIZ UDPゴシック" panose="020B0400000000000000" pitchFamily="50" charset="-128"/>
                          <a:ea typeface="BIZ UDPゴシック" panose="020B0400000000000000" pitchFamily="50" charset="-128"/>
                        </a:rPr>
                        <a:t>単独</a:t>
                      </a:r>
                      <a:endParaRPr kumimoji="1" lang="zh-TW" altLang="en-US" sz="1050" kern="1200" dirty="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rPr>
                        <a:t>委託</a:t>
                      </a:r>
                      <a:endParaRPr kumimoji="1" lang="en-US" altLang="ja-JP" sz="1050" kern="1200">
                        <a:solidFill>
                          <a:schemeClr val="dk1"/>
                        </a:solidFill>
                        <a:latin typeface="BIZ UDPゴシック" panose="020B0400000000000000" pitchFamily="50" charset="-128"/>
                        <a:ea typeface="BIZ UDPゴシック" panose="020B0400000000000000" pitchFamily="50" charset="-128"/>
                      </a:endParaRPr>
                    </a:p>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rPr>
                        <a:t>（泉北環境整備施設組合）</a:t>
                      </a:r>
                      <a:endPar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rPr>
                        <a:t>委託</a:t>
                      </a:r>
                      <a:endParaRPr kumimoji="1" lang="en-US" altLang="ja-JP" sz="1050" kern="1200">
                        <a:solidFill>
                          <a:schemeClr val="dk1"/>
                        </a:solidFill>
                        <a:latin typeface="BIZ UDPゴシック" panose="020B0400000000000000" pitchFamily="50" charset="-128"/>
                        <a:ea typeface="BIZ UDPゴシック" panose="020B0400000000000000" pitchFamily="50" charset="-128"/>
                      </a:endParaRPr>
                    </a:p>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rPr>
                        <a:t>（泉佐野市田尻町清掃施設組合）</a:t>
                      </a:r>
                      <a:endPar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zh-TW" altLang="en-US" sz="1050" kern="1200">
                          <a:solidFill>
                            <a:schemeClr val="dk1"/>
                          </a:solidFill>
                          <a:latin typeface="BIZ UDPゴシック" panose="020B0400000000000000" pitchFamily="50" charset="-128"/>
                          <a:ea typeface="BIZ UDPゴシック" panose="020B0400000000000000" pitchFamily="50" charset="-128"/>
                        </a:rPr>
                        <a:t>泉佐野市田尻町清掃施設組合</a:t>
                      </a:r>
                      <a:endPar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rPr>
                        <a:t>単独</a:t>
                      </a:r>
                      <a:endPar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endParaRPr>
                    </a:p>
                  </a:txBody>
                  <a:tcPr/>
                </a:tc>
                <a:tc gridSpan="3">
                  <a:txBody>
                    <a:bodyPr/>
                    <a:lstStyle/>
                    <a:p>
                      <a:pPr marL="0" algn="l" defTabSz="914400" rtl="0" eaLnBrk="1" latinLnBrk="0" hangingPunct="1"/>
                      <a:r>
                        <a:rPr kumimoji="1" lang="zh-TW" altLang="en-US" sz="1050" kern="1200" dirty="0">
                          <a:solidFill>
                            <a:schemeClr val="tx1"/>
                          </a:solidFill>
                          <a:latin typeface="BIZ UDPゴシック" panose="020B0400000000000000" pitchFamily="50" charset="-128"/>
                          <a:ea typeface="BIZ UDPゴシック" panose="020B0400000000000000" pitchFamily="50" charset="-128"/>
                        </a:rPr>
                        <a:t>南河内環境事業組合</a:t>
                      </a:r>
                      <a:endParaRPr kumimoji="1" lang="zh-TW" altLang="en-US" sz="1050" kern="1200" dirty="0">
                        <a:solidFill>
                          <a:schemeClr val="tx1"/>
                        </a:solidFill>
                        <a:latin typeface="BIZ UDPゴシック" panose="020B0400000000000000" pitchFamily="50" charset="-128"/>
                        <a:ea typeface="BIZ UDPゴシック" panose="020B0400000000000000" pitchFamily="50" charset="-128"/>
                        <a:cs typeface="+mn-cs"/>
                      </a:endParaRPr>
                    </a:p>
                  </a:txBody>
                  <a:tcPr/>
                </a:tc>
                <a:tc hMerge="1">
                  <a:txBody>
                    <a:bodyPr/>
                    <a:lstStyle/>
                    <a:p>
                      <a:pPr marL="0" algn="l" defTabSz="914400" rtl="0" eaLnBrk="1" latinLnBrk="0" hangingPunct="1"/>
                      <a:endParaRPr kumimoji="1" lang="zh-TW" altLang="en-US" sz="1000" kern="1200">
                        <a:solidFill>
                          <a:schemeClr val="dk1"/>
                        </a:solidFill>
                        <a:latin typeface="BIZ UDPゴシック" panose="020B0400000000000000" pitchFamily="50" charset="-128"/>
                        <a:ea typeface="BIZ UDPゴシック" panose="020B0400000000000000" pitchFamily="50" charset="-128"/>
                        <a:cs typeface="+mn-cs"/>
                      </a:endParaRPr>
                    </a:p>
                  </a:txBody>
                  <a:tcPr/>
                </a:tc>
                <a:tc hMerge="1">
                  <a:txBody>
                    <a:bodyPr/>
                    <a:lstStyle/>
                    <a:p>
                      <a:pPr marL="0" algn="l" defTabSz="914400" rtl="0" eaLnBrk="1" latinLnBrk="0" hangingPunct="1"/>
                      <a:endParaRPr kumimoji="1" lang="zh-TW" altLang="en-US" sz="1000" kern="1200">
                        <a:solidFill>
                          <a:schemeClr val="dk1"/>
                        </a:solidFill>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3971991542"/>
                  </a:ext>
                </a:extLst>
              </a:tr>
              <a:tr h="587755">
                <a:tc>
                  <a:txBody>
                    <a:bodyPr/>
                    <a:lstStyle/>
                    <a:p>
                      <a:r>
                        <a:rPr kumimoji="1" lang="ja-JP" altLang="en-US" sz="1200" b="1">
                          <a:latin typeface="BIZ UDPゴシック" panose="020B0400000000000000" pitchFamily="50" charset="-128"/>
                          <a:ea typeface="BIZ UDPゴシック" panose="020B0400000000000000" pitchFamily="50" charset="-128"/>
                        </a:rPr>
                        <a:t>小児診療</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zh-TW" altLang="en-US" sz="1050" dirty="0">
                          <a:latin typeface="BIZ UDPゴシック" panose="020B0400000000000000" pitchFamily="50" charset="-128"/>
                          <a:ea typeface="BIZ UDPゴシック" panose="020B0400000000000000" pitchFamily="50" charset="-128"/>
                        </a:rPr>
                        <a:t>高槻島本夜間休日応急診療所</a:t>
                      </a:r>
                    </a:p>
                  </a:txBody>
                  <a:tcPr/>
                </a:tc>
                <a:tc gridSpan="2">
                  <a:txBody>
                    <a:bodyPr/>
                    <a:lstStyle/>
                    <a:p>
                      <a:pPr algn="l"/>
                      <a:r>
                        <a:rPr kumimoji="1" lang="ja-JP" altLang="en-US" sz="1050" dirty="0">
                          <a:latin typeface="BIZ UDPゴシック" panose="020B0400000000000000" pitchFamily="50" charset="-128"/>
                          <a:ea typeface="BIZ UDPゴシック" panose="020B0400000000000000" pitchFamily="50" charset="-128"/>
                        </a:rPr>
                        <a:t>豊能広域</a:t>
                      </a:r>
                      <a:r>
                        <a:rPr kumimoji="1" lang="ja-JP" altLang="en-US" sz="1050">
                          <a:latin typeface="BIZ UDPゴシック" panose="020B0400000000000000" pitchFamily="50" charset="-128"/>
                          <a:ea typeface="BIZ UDPゴシック" panose="020B0400000000000000" pitchFamily="50" charset="-128"/>
                        </a:rPr>
                        <a:t>こども急病</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センター</a:t>
                      </a:r>
                      <a:endParaRPr kumimoji="1" lang="en-US" altLang="ja-JP"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泉北小児初期救急</a:t>
                      </a:r>
                      <a:endParaRPr kumimoji="1" lang="en-US" altLang="ja-JP" sz="1050" dirty="0">
                        <a:latin typeface="BIZ UDPゴシック" panose="020B0400000000000000" pitchFamily="50" charset="-128"/>
                        <a:ea typeface="BIZ UDPゴシック" panose="020B0400000000000000" pitchFamily="50" charset="-128"/>
                      </a:endParaRPr>
                    </a:p>
                  </a:txBody>
                  <a:tcPr/>
                </a:tc>
                <a:tc gridSpan="3">
                  <a:txBody>
                    <a:bodyPr/>
                    <a:lstStyle/>
                    <a:p>
                      <a:pPr algn="l"/>
                      <a:r>
                        <a:rPr kumimoji="1" lang="ja-JP" altLang="en-US" sz="1050" dirty="0">
                          <a:latin typeface="BIZ UDPゴシック" panose="020B0400000000000000" pitchFamily="50" charset="-128"/>
                          <a:ea typeface="BIZ UDPゴシック" panose="020B0400000000000000" pitchFamily="50" charset="-128"/>
                        </a:rPr>
                        <a:t>泉州南部初期急病センター</a:t>
                      </a:r>
                      <a:endParaRPr kumimoji="1" lang="en-US" altLang="ja-JP"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tc gridSpan="3">
                  <a:txBody>
                    <a:bodyPr/>
                    <a:lstStyle/>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南河内南部広域小児急病診療</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35299353"/>
                  </a:ext>
                </a:extLst>
              </a:tr>
              <a:tr h="587755">
                <a:tc>
                  <a:txBody>
                    <a:bodyPr/>
                    <a:lstStyle/>
                    <a:p>
                      <a:r>
                        <a:rPr kumimoji="1" lang="ja-JP" altLang="en-US" sz="1200" b="1">
                          <a:latin typeface="BIZ UDPゴシック" panose="020B0400000000000000" pitchFamily="50" charset="-128"/>
                          <a:ea typeface="BIZ UDPゴシック" panose="020B0400000000000000" pitchFamily="50" charset="-128"/>
                        </a:rPr>
                        <a:t>休日診療</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zh-TW" altLang="en-US" sz="1050" dirty="0">
                          <a:latin typeface="BIZ UDPゴシック" panose="020B0400000000000000" pitchFamily="50" charset="-128"/>
                          <a:ea typeface="BIZ UDPゴシック" panose="020B0400000000000000" pitchFamily="50" charset="-128"/>
                        </a:rPr>
                        <a:t>高槻島本夜間休日応急診療所</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委託</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（池田市）</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solidFill>
                            <a:schemeClr val="tx1"/>
                          </a:solidFill>
                          <a:latin typeface="BIZ UDPゴシック" panose="020B0400000000000000" pitchFamily="50" charset="-128"/>
                          <a:ea typeface="BIZ UDPゴシック" panose="020B0400000000000000" pitchFamily="50" charset="-128"/>
                        </a:rPr>
                        <a:t>ー</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latin typeface="BIZ UDPゴシック" panose="020B0400000000000000" pitchFamily="50" charset="-128"/>
                          <a:ea typeface="BIZ UDPゴシック" panose="020B0400000000000000" pitchFamily="50" charset="-128"/>
                        </a:rPr>
                        <a:t>ー</a:t>
                      </a:r>
                      <a:endParaRPr kumimoji="1" lang="en-US" altLang="ja-JP" sz="1050" dirty="0">
                        <a:latin typeface="BIZ UDPゴシック" panose="020B0400000000000000" pitchFamily="50" charset="-128"/>
                        <a:ea typeface="BIZ UDPゴシック" panose="020B0400000000000000" pitchFamily="50" charset="-128"/>
                      </a:endParaRPr>
                    </a:p>
                  </a:txBody>
                  <a:tcPr/>
                </a:tc>
                <a:tc gridSpan="3">
                  <a:txBody>
                    <a:bodyPr/>
                    <a:lstStyle/>
                    <a:p>
                      <a:pPr algn="l"/>
                      <a:r>
                        <a:rPr kumimoji="1" lang="ja-JP" altLang="en-US" sz="1050" dirty="0">
                          <a:latin typeface="BIZ UDPゴシック" panose="020B0400000000000000" pitchFamily="50" charset="-128"/>
                          <a:ea typeface="BIZ UDPゴシック" panose="020B0400000000000000" pitchFamily="50" charset="-128"/>
                        </a:rPr>
                        <a:t>泉州南部初期急病センター</a:t>
                      </a:r>
                    </a:p>
                  </a:txBody>
                  <a:tcPr/>
                </a:tc>
                <a:tc hMerge="1">
                  <a:txBody>
                    <a:bodyPr/>
                    <a:lstStyle/>
                    <a:p>
                      <a:pPr algn="l"/>
                      <a:endParaRPr kumimoji="1" lang="ja-JP" altLang="en-US"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委託</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（富田林市）</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委託</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（富田林市）</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委託</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（富田林市）</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extLst>
                  <a:ext uri="{0D108BD9-81ED-4DB2-BD59-A6C34878D82A}">
                    <a16:rowId xmlns:a16="http://schemas.microsoft.com/office/drawing/2014/main" val="2863875342"/>
                  </a:ext>
                </a:extLst>
              </a:tr>
              <a:tr h="470204">
                <a:tc>
                  <a:txBody>
                    <a:bodyPr/>
                    <a:lstStyle/>
                    <a:p>
                      <a:r>
                        <a:rPr kumimoji="1" lang="ja-JP" altLang="en-US" sz="1200" b="1">
                          <a:latin typeface="BIZ UDPゴシック" panose="020B0400000000000000" pitchFamily="50" charset="-128"/>
                          <a:ea typeface="BIZ UDPゴシック" panose="020B0400000000000000" pitchFamily="50" charset="-128"/>
                        </a:rPr>
                        <a:t>教職員</a:t>
                      </a:r>
                      <a:endParaRPr kumimoji="1" lang="en-US" altLang="ja-JP" sz="1200" b="1">
                        <a:latin typeface="BIZ UDPゴシック" panose="020B0400000000000000" pitchFamily="50" charset="-128"/>
                        <a:ea typeface="BIZ UDPゴシック" panose="020B0400000000000000" pitchFamily="50" charset="-128"/>
                      </a:endParaRPr>
                    </a:p>
                    <a:p>
                      <a:r>
                        <a:rPr kumimoji="1" lang="ja-JP" altLang="en-US" sz="1200" b="1">
                          <a:latin typeface="BIZ UDPゴシック" panose="020B0400000000000000" pitchFamily="50" charset="-128"/>
                          <a:ea typeface="BIZ UDPゴシック" panose="020B0400000000000000" pitchFamily="50" charset="-128"/>
                        </a:rPr>
                        <a:t>人事</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a:latin typeface="BIZ UDPゴシック" panose="020B0400000000000000" pitchFamily="50" charset="-128"/>
                          <a:ea typeface="BIZ UDPゴシック" panose="020B0400000000000000" pitchFamily="50" charset="-128"/>
                        </a:rPr>
                        <a:t>―</a:t>
                      </a:r>
                      <a:endParaRPr kumimoji="1" lang="ja-JP" altLang="en-US" sz="1050">
                        <a:latin typeface="BIZ UDPゴシック" panose="020B0400000000000000" pitchFamily="50" charset="-128"/>
                        <a:ea typeface="BIZ UDPゴシック" panose="020B0400000000000000" pitchFamily="50" charset="-128"/>
                      </a:endParaRPr>
                    </a:p>
                  </a:txBody>
                  <a:tcPr/>
                </a:tc>
                <a:tc gridSpan="2">
                  <a:txBody>
                    <a:bodyPr/>
                    <a:lstStyle/>
                    <a:p>
                      <a:pPr algn="l"/>
                      <a:r>
                        <a:rPr kumimoji="1" lang="ja-JP" altLang="en-US" sz="1050">
                          <a:latin typeface="BIZ UDPゴシック" panose="020B0400000000000000" pitchFamily="50" charset="-128"/>
                          <a:ea typeface="BIZ UDPゴシック" panose="020B0400000000000000" pitchFamily="50" charset="-128"/>
                        </a:rPr>
                        <a:t>大阪府</a:t>
                      </a:r>
                      <a:r>
                        <a:rPr kumimoji="1" lang="zh-TW" altLang="en-US" sz="1050">
                          <a:latin typeface="BIZ UDPゴシック" panose="020B0400000000000000" pitchFamily="50" charset="-128"/>
                          <a:ea typeface="BIZ UDPゴシック" panose="020B0400000000000000" pitchFamily="50" charset="-128"/>
                        </a:rPr>
                        <a:t>豊能地区</a:t>
                      </a:r>
                      <a:r>
                        <a:rPr kumimoji="1" lang="ja-JP" altLang="en-US" sz="1050">
                          <a:latin typeface="BIZ UDPゴシック" panose="020B0400000000000000" pitchFamily="50" charset="-128"/>
                          <a:ea typeface="BIZ UDPゴシック" panose="020B0400000000000000" pitchFamily="50" charset="-128"/>
                        </a:rPr>
                        <a:t>教職員</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人事</a:t>
                      </a:r>
                      <a:r>
                        <a:rPr kumimoji="1" lang="zh-TW" altLang="en-US" sz="1050">
                          <a:latin typeface="BIZ UDPゴシック" panose="020B0400000000000000" pitchFamily="50" charset="-128"/>
                          <a:ea typeface="BIZ UDPゴシック" panose="020B0400000000000000" pitchFamily="50" charset="-128"/>
                        </a:rPr>
                        <a:t>協議会</a:t>
                      </a:r>
                      <a:endParaRPr kumimoji="1" lang="zh-CN" altLang="en-US"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zh-CN" altLang="en-US" sz="10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solidFill>
                            <a:schemeClr val="tx1"/>
                          </a:solidFill>
                          <a:latin typeface="BIZ UDPゴシック" panose="020B0400000000000000" pitchFamily="50" charset="-128"/>
                          <a:ea typeface="BIZ UDPゴシック" panose="020B0400000000000000" pitchFamily="50" charset="-128"/>
                        </a:rPr>
                        <a:t>ー</a:t>
                      </a:r>
                      <a:endParaRPr kumimoji="1" lang="zh-CN" altLang="en-US"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solidFill>
                            <a:schemeClr val="tx1"/>
                          </a:solidFill>
                          <a:latin typeface="BIZ UDPゴシック" panose="020B0400000000000000" pitchFamily="50" charset="-128"/>
                          <a:ea typeface="BIZ UDPゴシック" panose="020B0400000000000000" pitchFamily="50" charset="-128"/>
                        </a:rPr>
                        <a:t>ー</a:t>
                      </a:r>
                      <a:endParaRPr kumimoji="1" lang="zh-CN" altLang="en-US"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solidFill>
                            <a:schemeClr val="tx1"/>
                          </a:solidFill>
                          <a:latin typeface="BIZ UDPゴシック" panose="020B0400000000000000" pitchFamily="50" charset="-128"/>
                          <a:ea typeface="BIZ UDPゴシック" panose="020B0400000000000000" pitchFamily="50" charset="-128"/>
                        </a:rPr>
                        <a:t>ー</a:t>
                      </a:r>
                      <a:endParaRPr kumimoji="1" lang="zh-CN" altLang="en-US" sz="105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96207474"/>
                  </a:ext>
                </a:extLst>
              </a:tr>
              <a:tr h="381388">
                <a:tc>
                  <a:txBody>
                    <a:bodyPr/>
                    <a:lstStyle/>
                    <a:p>
                      <a:r>
                        <a:rPr kumimoji="1" lang="ja-JP" altLang="en-US" sz="1200" b="1">
                          <a:latin typeface="BIZ UDPゴシック" panose="020B0400000000000000" pitchFamily="50" charset="-128"/>
                          <a:ea typeface="BIZ UDPゴシック" panose="020B0400000000000000" pitchFamily="50" charset="-128"/>
                        </a:rPr>
                        <a:t>給食</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8029025"/>
                  </a:ext>
                </a:extLst>
              </a:tr>
            </a:tbl>
          </a:graphicData>
        </a:graphic>
      </p:graphicFrame>
      <p:sp>
        <p:nvSpPr>
          <p:cNvPr id="6" name="スライド番号プレースホルダー 4">
            <a:extLst>
              <a:ext uri="{FF2B5EF4-FFF2-40B4-BE49-F238E27FC236}">
                <a16:creationId xmlns:a16="http://schemas.microsoft.com/office/drawing/2014/main" id="{D6352875-7AA0-414C-AE3E-A14B61A09522}"/>
              </a:ext>
            </a:extLst>
          </p:cNvPr>
          <p:cNvSpPr txBox="1">
            <a:spLocks/>
          </p:cNvSpPr>
          <p:nvPr/>
        </p:nvSpPr>
        <p:spPr>
          <a:xfrm>
            <a:off x="9004875" y="635394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0D7D6FF-D22E-4D28-8EB2-E6EE71FBA953}" type="slidenum">
              <a:rPr lang="ja-JP" altLang="en-US" smtClean="0"/>
              <a:pPr/>
              <a:t>62</a:t>
            </a:fld>
            <a:endParaRPr lang="ja-JP" altLang="en-US" dirty="0"/>
          </a:p>
        </p:txBody>
      </p:sp>
      <p:sp>
        <p:nvSpPr>
          <p:cNvPr id="3" name="四角形: 角を丸くする 2">
            <a:extLst>
              <a:ext uri="{FF2B5EF4-FFF2-40B4-BE49-F238E27FC236}">
                <a16:creationId xmlns:a16="http://schemas.microsoft.com/office/drawing/2014/main" id="{8B9F8092-FD99-4D06-B8F6-8CDCC20CA625}"/>
              </a:ext>
            </a:extLst>
          </p:cNvPr>
          <p:cNvSpPr/>
          <p:nvPr/>
        </p:nvSpPr>
        <p:spPr>
          <a:xfrm>
            <a:off x="1850785" y="451391"/>
            <a:ext cx="904126" cy="350156"/>
          </a:xfrm>
          <a:prstGeom prst="roundRect">
            <a:avLst/>
          </a:prstGeom>
          <a:noFill/>
          <a:ln w="476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CAC4477-E301-414C-90D1-B8CB738FD126}"/>
              </a:ext>
            </a:extLst>
          </p:cNvPr>
          <p:cNvSpPr/>
          <p:nvPr/>
        </p:nvSpPr>
        <p:spPr>
          <a:xfrm>
            <a:off x="8297470" y="2610197"/>
            <a:ext cx="2925131" cy="276842"/>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富田林市、太子町、河南町、千早赤阪村において</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r>
              <a:rPr kumimoji="1" lang="ja-JP" altLang="en-US" sz="900" dirty="0">
                <a:solidFill>
                  <a:schemeClr val="tx1"/>
                </a:solidFill>
                <a:latin typeface="BIZ UDゴシック" panose="020B0400000000000000" pitchFamily="49" charset="-128"/>
                <a:ea typeface="BIZ UDゴシック" panose="020B0400000000000000" pitchFamily="49" charset="-128"/>
              </a:rPr>
              <a:t>　一部業務の連携協定を締結</a:t>
            </a:r>
          </a:p>
        </p:txBody>
      </p:sp>
    </p:spTree>
    <p:extLst>
      <p:ext uri="{BB962C8B-B14F-4D97-AF65-F5344CB8AC3E}">
        <p14:creationId xmlns:p14="http://schemas.microsoft.com/office/powerpoint/2010/main" val="36099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95184"/>
          </a:xfrm>
        </p:spPr>
        <p:txBody>
          <a:bodyPr>
            <a:noAutofit/>
          </a:bodyPr>
          <a:lstStyle/>
          <a:p>
            <a:r>
              <a:rPr lang="ja-JP" altLang="en-US" sz="3200" dirty="0">
                <a:latin typeface="BIZ UDPゴシック" panose="020B0400000000000000" pitchFamily="50" charset="-128"/>
                <a:ea typeface="BIZ UDPゴシック" panose="020B0400000000000000" pitchFamily="50" charset="-128"/>
              </a:rPr>
              <a:t>推計した分野</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3" name="コンテンツ プレースホルダー 2"/>
          <p:cNvSpPr>
            <a:spLocks noGrp="1"/>
          </p:cNvSpPr>
          <p:nvPr>
            <p:ph idx="1"/>
          </p:nvPr>
        </p:nvSpPr>
        <p:spPr>
          <a:xfrm>
            <a:off x="838200" y="1665026"/>
            <a:ext cx="10515600" cy="4511937"/>
          </a:xfrm>
        </p:spPr>
        <p:txBody>
          <a:bodyPr>
            <a:normAutofit/>
          </a:bodyPr>
          <a:lstStyle/>
          <a:p>
            <a:pPr marL="0" indent="0">
              <a:buNone/>
            </a:pPr>
            <a:endParaRPr lang="en-US" altLang="ja-JP" sz="1400" dirty="0"/>
          </a:p>
          <a:p>
            <a:pPr marL="0" indent="0">
              <a:buNone/>
            </a:pPr>
            <a:r>
              <a:rPr lang="ja-JP" altLang="en-US" sz="1400" dirty="0">
                <a:latin typeface="BIZ UDPゴシック" panose="020B0400000000000000" pitchFamily="50" charset="-128"/>
                <a:ea typeface="BIZ UDPゴシック" panose="020B0400000000000000" pitchFamily="50" charset="-128"/>
              </a:rPr>
              <a:t>　推計のベースとなる人口については、</a:t>
            </a:r>
            <a:r>
              <a:rPr lang="zh-TW" altLang="en-US" sz="1400" dirty="0">
                <a:latin typeface="BIZ UDPゴシック" panose="020B0400000000000000" pitchFamily="50" charset="-128"/>
                <a:ea typeface="BIZ UDPゴシック" panose="020B0400000000000000" pitchFamily="50" charset="-128"/>
              </a:rPr>
              <a:t>総務省「国勢調査」、</a:t>
            </a:r>
            <a:r>
              <a:rPr lang="ja-JP" altLang="en-US" sz="1400" dirty="0">
                <a:latin typeface="BIZ UDPゴシック" panose="020B0400000000000000" pitchFamily="50" charset="-128"/>
                <a:ea typeface="BIZ UDPゴシック" panose="020B0400000000000000" pitchFamily="50" charset="-128"/>
              </a:rPr>
              <a:t>島本町「第五次総合計画の策定に係る人口推計について」（</a:t>
            </a:r>
            <a:r>
              <a:rPr lang="en-US" altLang="ja-JP" sz="1400" dirty="0">
                <a:latin typeface="BIZ UDPゴシック" panose="020B0400000000000000" pitchFamily="50" charset="-128"/>
                <a:ea typeface="BIZ UDPゴシック" panose="020B0400000000000000" pitchFamily="50" charset="-128"/>
              </a:rPr>
              <a:t>R1.6</a:t>
            </a:r>
            <a:r>
              <a:rPr lang="ja-JP" altLang="en-US" sz="1400" dirty="0">
                <a:latin typeface="BIZ UDPゴシック" panose="020B0400000000000000" pitchFamily="50" charset="-128"/>
                <a:ea typeface="BIZ UDPゴシック" panose="020B0400000000000000" pitchFamily="50" charset="-128"/>
              </a:rPr>
              <a:t>）の</a:t>
            </a:r>
            <a:endParaRPr lang="en-US" altLang="ja-JP" sz="1400" dirty="0">
              <a:latin typeface="BIZ UDPゴシック" panose="020B0400000000000000" pitchFamily="50" charset="-128"/>
              <a:ea typeface="BIZ UDPゴシック" panose="020B0400000000000000" pitchFamily="50" charset="-128"/>
            </a:endParaRPr>
          </a:p>
          <a:p>
            <a:pPr marL="0" indent="0">
              <a:buNone/>
            </a:pPr>
            <a:r>
              <a:rPr lang="ja-JP" altLang="en-US" sz="1400" dirty="0">
                <a:latin typeface="BIZ UDPゴシック" panose="020B0400000000000000" pitchFamily="50" charset="-128"/>
                <a:ea typeface="BIZ UDPゴシック" panose="020B0400000000000000" pitchFamily="50" charset="-128"/>
              </a:rPr>
              <a:t>　推計</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を用いています。</a:t>
            </a:r>
            <a:endParaRPr lang="en-US" altLang="ja-JP" sz="1400" dirty="0">
              <a:latin typeface="BIZ UDPゴシック" panose="020B0400000000000000" pitchFamily="50" charset="-128"/>
              <a:ea typeface="BIZ UDPゴシック" panose="020B0400000000000000" pitchFamily="50" charset="-128"/>
            </a:endParaRPr>
          </a:p>
          <a:p>
            <a:pPr marL="0" indent="0">
              <a:buNone/>
            </a:pPr>
            <a:endParaRPr lang="en-US" altLang="ja-JP" sz="1400" dirty="0"/>
          </a:p>
          <a:p>
            <a:pPr marL="0" indent="0">
              <a:buNone/>
            </a:pPr>
            <a:endParaRPr lang="en-US" altLang="ja-JP" sz="1400" dirty="0"/>
          </a:p>
          <a:p>
            <a:pPr marL="0" indent="0">
              <a:buNone/>
            </a:pPr>
            <a:endParaRPr lang="en-US" altLang="ja-JP" sz="1400" dirty="0"/>
          </a:p>
        </p:txBody>
      </p:sp>
      <p:graphicFrame>
        <p:nvGraphicFramePr>
          <p:cNvPr id="5" name="表 4"/>
          <p:cNvGraphicFramePr>
            <a:graphicFrameLocks noGrp="1"/>
          </p:cNvGraphicFramePr>
          <p:nvPr>
            <p:extLst>
              <p:ext uri="{D42A27DB-BD31-4B8C-83A1-F6EECF244321}">
                <p14:modId xmlns:p14="http://schemas.microsoft.com/office/powerpoint/2010/main" val="3067431188"/>
              </p:ext>
            </p:extLst>
          </p:nvPr>
        </p:nvGraphicFramePr>
        <p:xfrm>
          <a:off x="838199" y="2694039"/>
          <a:ext cx="5129982" cy="3371736"/>
        </p:xfrm>
        <a:graphic>
          <a:graphicData uri="http://schemas.openxmlformats.org/drawingml/2006/table">
            <a:tbl>
              <a:tblPr firstRow="1" bandRow="1">
                <a:tableStyleId>{5C22544A-7EE6-4342-B048-85BDC9FD1C3A}</a:tableStyleId>
              </a:tblPr>
              <a:tblGrid>
                <a:gridCol w="1540594">
                  <a:extLst>
                    <a:ext uri="{9D8B030D-6E8A-4147-A177-3AD203B41FA5}">
                      <a16:colId xmlns:a16="http://schemas.microsoft.com/office/drawing/2014/main" val="1032311696"/>
                    </a:ext>
                  </a:extLst>
                </a:gridCol>
                <a:gridCol w="624241">
                  <a:extLst>
                    <a:ext uri="{9D8B030D-6E8A-4147-A177-3AD203B41FA5}">
                      <a16:colId xmlns:a16="http://schemas.microsoft.com/office/drawing/2014/main" val="2431522680"/>
                    </a:ext>
                  </a:extLst>
                </a:gridCol>
                <a:gridCol w="2965147">
                  <a:extLst>
                    <a:ext uri="{9D8B030D-6E8A-4147-A177-3AD203B41FA5}">
                      <a16:colId xmlns:a16="http://schemas.microsoft.com/office/drawing/2014/main" val="805776643"/>
                    </a:ext>
                  </a:extLst>
                </a:gridCol>
              </a:tblGrid>
              <a:tr h="429422">
                <a:tc>
                  <a:txBody>
                    <a:bodyPr/>
                    <a:lstStyle/>
                    <a:p>
                      <a:pPr algn="ctr"/>
                      <a:r>
                        <a:rPr kumimoji="1" lang="ja-JP" altLang="en-US" sz="1200" dirty="0">
                          <a:latin typeface="BIZ UDPゴシック" panose="020B0400000000000000" pitchFamily="50" charset="-128"/>
                          <a:ea typeface="BIZ UDPゴシック" panose="020B0400000000000000" pitchFamily="50" charset="-128"/>
                        </a:rPr>
                        <a:t>分野</a:t>
                      </a: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No.</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指標</a:t>
                      </a:r>
                    </a:p>
                  </a:txBody>
                  <a:tcPr/>
                </a:tc>
                <a:extLst>
                  <a:ext uri="{0D108BD9-81ED-4DB2-BD59-A6C34878D82A}">
                    <a16:rowId xmlns:a16="http://schemas.microsoft.com/office/drawing/2014/main" val="99609600"/>
                  </a:ext>
                </a:extLst>
              </a:tr>
              <a:tr h="433824">
                <a:tc>
                  <a:txBody>
                    <a:bodyPr/>
                    <a:lstStyle/>
                    <a:p>
                      <a:pPr algn="ctr"/>
                      <a:r>
                        <a:rPr kumimoji="1" lang="ja-JP" altLang="en-US" sz="1200" dirty="0">
                          <a:latin typeface="BIZ UDPゴシック" panose="020B0400000000000000" pitchFamily="50" charset="-128"/>
                          <a:ea typeface="BIZ UDPゴシック" panose="020B0400000000000000" pitchFamily="50" charset="-128"/>
                        </a:rPr>
                        <a:t>人口</a:t>
                      </a: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1-1</a:t>
                      </a: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将来推計人口</a:t>
                      </a:r>
                    </a:p>
                  </a:txBody>
                  <a:tcPr anchor="ctr"/>
                </a:tc>
                <a:extLst>
                  <a:ext uri="{0D108BD9-81ED-4DB2-BD59-A6C34878D82A}">
                    <a16:rowId xmlns:a16="http://schemas.microsoft.com/office/drawing/2014/main" val="2525843019"/>
                  </a:ext>
                </a:extLst>
              </a:tr>
              <a:tr h="433824">
                <a:tc>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1-2</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人口ピラミッド変化</a:t>
                      </a:r>
                      <a:endParaRPr kumimoji="1" lang="en-US" altLang="ja-JP" sz="12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718998408"/>
                  </a:ext>
                </a:extLst>
              </a:tr>
              <a:tr h="432616">
                <a:tc>
                  <a:txBody>
                    <a:bodyPr/>
                    <a:lstStyle/>
                    <a:p>
                      <a:pPr algn="ctr"/>
                      <a:endParaRPr kumimoji="1" lang="ja-JP" altLang="en-US" sz="120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1-3</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高齢化率・後期高齢化率</a:t>
                      </a:r>
                    </a:p>
                  </a:txBody>
                  <a:tcPr anchor="ctr"/>
                </a:tc>
                <a:extLst>
                  <a:ext uri="{0D108BD9-81ED-4DB2-BD59-A6C34878D82A}">
                    <a16:rowId xmlns:a16="http://schemas.microsoft.com/office/drawing/2014/main" val="693721762"/>
                  </a:ext>
                </a:extLst>
              </a:tr>
              <a:tr h="411451">
                <a:tc>
                  <a:txBody>
                    <a:bodyPr/>
                    <a:lstStyle/>
                    <a:p>
                      <a:pPr algn="ctr"/>
                      <a:endParaRPr kumimoji="1" lang="ja-JP" altLang="en-US" sz="120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1-4</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未就学児・小中学校児童・生徒数</a:t>
                      </a:r>
                      <a:endParaRPr kumimoji="1" lang="en-US" altLang="ja-JP" sz="12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120227452"/>
                  </a:ext>
                </a:extLst>
              </a:tr>
              <a:tr h="420645">
                <a:tc>
                  <a:txBody>
                    <a:bodyPr/>
                    <a:lstStyle/>
                    <a:p>
                      <a:pPr algn="ctr"/>
                      <a:r>
                        <a:rPr kumimoji="1" lang="ja-JP" altLang="en-US" sz="1200" dirty="0">
                          <a:latin typeface="BIZ UDPゴシック" panose="020B0400000000000000" pitchFamily="50" charset="-128"/>
                          <a:ea typeface="BIZ UDPゴシック" panose="020B0400000000000000" pitchFamily="50" charset="-128"/>
                        </a:rPr>
                        <a:t>施設・インフラ</a:t>
                      </a: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2-1</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公共施設の基本情報（体育館）</a:t>
                      </a:r>
                    </a:p>
                  </a:txBody>
                  <a:tcPr anchor="ctr"/>
                </a:tc>
                <a:extLst>
                  <a:ext uri="{0D108BD9-81ED-4DB2-BD59-A6C34878D82A}">
                    <a16:rowId xmlns:a16="http://schemas.microsoft.com/office/drawing/2014/main" val="227537551"/>
                  </a:ext>
                </a:extLst>
              </a:tr>
              <a:tr h="401785">
                <a:tc>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2-2</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公共施設の基本情報（学校プール）</a:t>
                      </a:r>
                    </a:p>
                  </a:txBody>
                  <a:tcPr anchor="ctr"/>
                </a:tc>
                <a:extLst>
                  <a:ext uri="{0D108BD9-81ED-4DB2-BD59-A6C34878D82A}">
                    <a16:rowId xmlns:a16="http://schemas.microsoft.com/office/drawing/2014/main" val="2048764612"/>
                  </a:ext>
                </a:extLst>
              </a:tr>
              <a:tr h="408169">
                <a:tc>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2-3</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公共施設の基本情報（総合施設）</a:t>
                      </a:r>
                    </a:p>
                  </a:txBody>
                  <a:tcPr anchor="ctr"/>
                </a:tc>
                <a:extLst>
                  <a:ext uri="{0D108BD9-81ED-4DB2-BD59-A6C34878D82A}">
                    <a16:rowId xmlns:a16="http://schemas.microsoft.com/office/drawing/2014/main" val="2613625401"/>
                  </a:ext>
                </a:extLst>
              </a:tr>
            </a:tbl>
          </a:graphicData>
        </a:graphic>
      </p:graphicFrame>
      <p:graphicFrame>
        <p:nvGraphicFramePr>
          <p:cNvPr id="10" name="表 9">
            <a:extLst>
              <a:ext uri="{FF2B5EF4-FFF2-40B4-BE49-F238E27FC236}">
                <a16:creationId xmlns:a16="http://schemas.microsoft.com/office/drawing/2014/main" id="{6AA9CAAC-26C4-4225-BCC1-7B38073EA505}"/>
              </a:ext>
            </a:extLst>
          </p:cNvPr>
          <p:cNvGraphicFramePr>
            <a:graphicFrameLocks noGrp="1"/>
          </p:cNvGraphicFramePr>
          <p:nvPr>
            <p:extLst>
              <p:ext uri="{D42A27DB-BD31-4B8C-83A1-F6EECF244321}">
                <p14:modId xmlns:p14="http://schemas.microsoft.com/office/powerpoint/2010/main" val="242243033"/>
              </p:ext>
            </p:extLst>
          </p:nvPr>
        </p:nvGraphicFramePr>
        <p:xfrm>
          <a:off x="6223821" y="2694039"/>
          <a:ext cx="5129982" cy="2982788"/>
        </p:xfrm>
        <a:graphic>
          <a:graphicData uri="http://schemas.openxmlformats.org/drawingml/2006/table">
            <a:tbl>
              <a:tblPr firstRow="1" bandRow="1">
                <a:tableStyleId>{5C22544A-7EE6-4342-B048-85BDC9FD1C3A}</a:tableStyleId>
              </a:tblPr>
              <a:tblGrid>
                <a:gridCol w="1540594">
                  <a:extLst>
                    <a:ext uri="{9D8B030D-6E8A-4147-A177-3AD203B41FA5}">
                      <a16:colId xmlns:a16="http://schemas.microsoft.com/office/drawing/2014/main" val="1032311696"/>
                    </a:ext>
                  </a:extLst>
                </a:gridCol>
                <a:gridCol w="624241">
                  <a:extLst>
                    <a:ext uri="{9D8B030D-6E8A-4147-A177-3AD203B41FA5}">
                      <a16:colId xmlns:a16="http://schemas.microsoft.com/office/drawing/2014/main" val="2431522680"/>
                    </a:ext>
                  </a:extLst>
                </a:gridCol>
                <a:gridCol w="2965147">
                  <a:extLst>
                    <a:ext uri="{9D8B030D-6E8A-4147-A177-3AD203B41FA5}">
                      <a16:colId xmlns:a16="http://schemas.microsoft.com/office/drawing/2014/main" val="805776643"/>
                    </a:ext>
                  </a:extLst>
                </a:gridCol>
              </a:tblGrid>
              <a:tr h="435416">
                <a:tc>
                  <a:txBody>
                    <a:bodyPr/>
                    <a:lstStyle/>
                    <a:p>
                      <a:pPr algn="ctr"/>
                      <a:r>
                        <a:rPr kumimoji="1" lang="ja-JP" altLang="en-US" sz="1200" dirty="0">
                          <a:latin typeface="BIZ UDPゴシック" panose="020B0400000000000000" pitchFamily="50" charset="-128"/>
                          <a:ea typeface="BIZ UDPゴシック" panose="020B0400000000000000" pitchFamily="50" charset="-128"/>
                        </a:rPr>
                        <a:t>分野</a:t>
                      </a:r>
                    </a:p>
                  </a:txBody>
                  <a:tcPr/>
                </a:tc>
                <a:tc>
                  <a:txBody>
                    <a:bodyPr/>
                    <a:lstStyle/>
                    <a:p>
                      <a:pPr algn="ctr"/>
                      <a:r>
                        <a:rPr kumimoji="1" lang="en-US" altLang="ja-JP" sz="1200" dirty="0">
                          <a:latin typeface="BIZ UDPゴシック" panose="020B0400000000000000" pitchFamily="50" charset="-128"/>
                          <a:ea typeface="BIZ UDPゴシック" panose="020B0400000000000000" pitchFamily="50" charset="-128"/>
                        </a:rPr>
                        <a:t>No.</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指標</a:t>
                      </a:r>
                    </a:p>
                  </a:txBody>
                  <a:tcPr/>
                </a:tc>
                <a:extLst>
                  <a:ext uri="{0D108BD9-81ED-4DB2-BD59-A6C34878D82A}">
                    <a16:rowId xmlns:a16="http://schemas.microsoft.com/office/drawing/2014/main" val="99609600"/>
                  </a:ext>
                </a:extLst>
              </a:tr>
              <a:tr h="427756">
                <a:tc>
                  <a:txBody>
                    <a:bodyPr/>
                    <a:lstStyle/>
                    <a:p>
                      <a:pPr algn="ctr"/>
                      <a:r>
                        <a:rPr kumimoji="1" lang="ja-JP" altLang="en-US" sz="1200" dirty="0">
                          <a:latin typeface="BIZ UDPゴシック" panose="020B0400000000000000" pitchFamily="50" charset="-128"/>
                          <a:ea typeface="BIZ UDPゴシック" panose="020B0400000000000000" pitchFamily="50" charset="-128"/>
                        </a:rPr>
                        <a:t>医療・福祉</a:t>
                      </a:r>
                      <a:endParaRPr kumimoji="1" lang="en-US" altLang="ja-JP"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３</a:t>
                      </a:r>
                      <a:r>
                        <a:rPr kumimoji="1" lang="en-US" altLang="ja-JP" sz="1200" dirty="0">
                          <a:latin typeface="BIZ UDPゴシック" panose="020B0400000000000000" pitchFamily="50" charset="-128"/>
                          <a:ea typeface="BIZ UDPゴシック" panose="020B0400000000000000" pitchFamily="50" charset="-128"/>
                        </a:rPr>
                        <a:t>-1</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医療・介護需要</a:t>
                      </a:r>
                      <a:endParaRPr kumimoji="1" lang="en-US" altLang="ja-JP" sz="12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525843019"/>
                  </a:ext>
                </a:extLst>
              </a:tr>
              <a:tr h="447230">
                <a:tc>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３</a:t>
                      </a:r>
                      <a:r>
                        <a:rPr kumimoji="1" lang="en-US" altLang="ja-JP" sz="1200" dirty="0">
                          <a:latin typeface="BIZ UDPゴシック" panose="020B0400000000000000" pitchFamily="50" charset="-128"/>
                          <a:ea typeface="BIZ UDPゴシック" panose="020B0400000000000000" pitchFamily="50" charset="-128"/>
                        </a:rPr>
                        <a:t>-2</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認知症有病者数</a:t>
                      </a:r>
                    </a:p>
                  </a:txBody>
                  <a:tcPr anchor="ctr"/>
                </a:tc>
                <a:extLst>
                  <a:ext uri="{0D108BD9-81ED-4DB2-BD59-A6C34878D82A}">
                    <a16:rowId xmlns:a16="http://schemas.microsoft.com/office/drawing/2014/main" val="1718998408"/>
                  </a:ext>
                </a:extLst>
              </a:tr>
              <a:tr h="433552">
                <a:tc>
                  <a:txBody>
                    <a:bodyPr/>
                    <a:lstStyle/>
                    <a:p>
                      <a:pPr algn="ctr"/>
                      <a:r>
                        <a:rPr kumimoji="1" lang="ja-JP" altLang="en-US" sz="1200" dirty="0">
                          <a:latin typeface="BIZ UDPゴシック" panose="020B0400000000000000" pitchFamily="50" charset="-128"/>
                          <a:ea typeface="BIZ UDPゴシック" panose="020B0400000000000000" pitchFamily="50" charset="-128"/>
                        </a:rPr>
                        <a:t>防災・消防</a:t>
                      </a: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４</a:t>
                      </a:r>
                      <a:r>
                        <a:rPr kumimoji="1" lang="en-US" altLang="ja-JP" sz="1200" dirty="0">
                          <a:latin typeface="BIZ UDPゴシック" panose="020B0400000000000000" pitchFamily="50" charset="-128"/>
                          <a:ea typeface="BIZ UDPゴシック" panose="020B0400000000000000" pitchFamily="50" charset="-128"/>
                        </a:rPr>
                        <a:t>-1</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避難行動要支援者数</a:t>
                      </a:r>
                    </a:p>
                  </a:txBody>
                  <a:tcPr anchor="ctr"/>
                </a:tc>
                <a:extLst>
                  <a:ext uri="{0D108BD9-81ED-4DB2-BD59-A6C34878D82A}">
                    <a16:rowId xmlns:a16="http://schemas.microsoft.com/office/drawing/2014/main" val="693721762"/>
                  </a:ext>
                </a:extLst>
              </a:tr>
              <a:tr h="410297">
                <a:tc>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４</a:t>
                      </a:r>
                      <a:r>
                        <a:rPr kumimoji="1" lang="en-US" altLang="ja-JP" sz="1200" dirty="0">
                          <a:latin typeface="BIZ UDPゴシック" panose="020B0400000000000000" pitchFamily="50" charset="-128"/>
                          <a:ea typeface="BIZ UDPゴシック" panose="020B0400000000000000" pitchFamily="50" charset="-128"/>
                        </a:rPr>
                        <a:t>-2</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dirty="0">
                          <a:latin typeface="BIZ UDPゴシック" panose="020B0400000000000000" pitchFamily="50" charset="-128"/>
                          <a:ea typeface="BIZ UDPゴシック" panose="020B0400000000000000" pitchFamily="50" charset="-128"/>
                        </a:rPr>
                        <a:t>救急搬送者数</a:t>
                      </a:r>
                      <a:endParaRPr kumimoji="1" lang="en-US" altLang="ja-JP" sz="12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120227452"/>
                  </a:ext>
                </a:extLst>
              </a:tr>
              <a:tr h="409510">
                <a:tc>
                  <a:txBody>
                    <a:bodyPr/>
                    <a:lstStyle/>
                    <a:p>
                      <a:pPr algn="ctr"/>
                      <a:r>
                        <a:rPr kumimoji="1" lang="ja-JP" altLang="en-US" sz="1200" i="0" dirty="0">
                          <a:latin typeface="BIZ UDPゴシック" panose="020B0400000000000000" pitchFamily="50" charset="-128"/>
                          <a:ea typeface="BIZ UDPゴシック" panose="020B0400000000000000" pitchFamily="50" charset="-128"/>
                        </a:rPr>
                        <a:t>衛生</a:t>
                      </a:r>
                    </a:p>
                  </a:txBody>
                  <a:tcPr anchor="ctr"/>
                </a:tc>
                <a:tc>
                  <a:txBody>
                    <a:bodyPr/>
                    <a:lstStyle/>
                    <a:p>
                      <a:pPr algn="ctr"/>
                      <a:r>
                        <a:rPr kumimoji="1" lang="ja-JP" altLang="en-US" sz="1200" i="0" dirty="0">
                          <a:latin typeface="BIZ UDPゴシック" panose="020B0400000000000000" pitchFamily="50" charset="-128"/>
                          <a:ea typeface="BIZ UDPゴシック" panose="020B0400000000000000" pitchFamily="50" charset="-128"/>
                        </a:rPr>
                        <a:t>５</a:t>
                      </a:r>
                      <a:r>
                        <a:rPr kumimoji="1" lang="en-US" altLang="ja-JP" sz="1200" i="0" dirty="0">
                          <a:latin typeface="BIZ UDPゴシック" panose="020B0400000000000000" pitchFamily="50" charset="-128"/>
                          <a:ea typeface="BIZ UDPゴシック" panose="020B0400000000000000" pitchFamily="50" charset="-128"/>
                        </a:rPr>
                        <a:t>-1</a:t>
                      </a:r>
                      <a:endParaRPr kumimoji="1" lang="ja-JP" altLang="en-US" sz="1200" i="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有収水量</a:t>
                      </a:r>
                    </a:p>
                  </a:txBody>
                  <a:tcPr anchor="ctr"/>
                </a:tc>
                <a:extLst>
                  <a:ext uri="{0D108BD9-81ED-4DB2-BD59-A6C34878D82A}">
                    <a16:rowId xmlns:a16="http://schemas.microsoft.com/office/drawing/2014/main" val="20672359"/>
                  </a:ext>
                </a:extLst>
              </a:tr>
              <a:tr h="419027">
                <a:tc>
                  <a:txBody>
                    <a:bodyPr/>
                    <a:lstStyle/>
                    <a:p>
                      <a:pPr algn="ct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５</a:t>
                      </a:r>
                      <a:r>
                        <a:rPr kumimoji="1" lang="en-US" altLang="ja-JP" sz="1200" dirty="0">
                          <a:latin typeface="BIZ UDPゴシック" panose="020B0400000000000000" pitchFamily="50" charset="-128"/>
                          <a:ea typeface="BIZ UDPゴシック" panose="020B0400000000000000" pitchFamily="50" charset="-128"/>
                        </a:rPr>
                        <a:t>-2</a:t>
                      </a:r>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ごみ発生量</a:t>
                      </a:r>
                    </a:p>
                  </a:txBody>
                  <a:tcPr anchor="ctr"/>
                </a:tc>
                <a:extLst>
                  <a:ext uri="{0D108BD9-81ED-4DB2-BD59-A6C34878D82A}">
                    <a16:rowId xmlns:a16="http://schemas.microsoft.com/office/drawing/2014/main" val="227537551"/>
                  </a:ext>
                </a:extLst>
              </a:tr>
            </a:tbl>
          </a:graphicData>
        </a:graphic>
      </p:graphicFrame>
      <p:sp>
        <p:nvSpPr>
          <p:cNvPr id="4" name="スライド番号プレースホルダー 3">
            <a:extLst>
              <a:ext uri="{FF2B5EF4-FFF2-40B4-BE49-F238E27FC236}">
                <a16:creationId xmlns:a16="http://schemas.microsoft.com/office/drawing/2014/main" id="{5C0FBE20-28AD-47D3-96FD-900FC11B203F}"/>
              </a:ext>
            </a:extLst>
          </p:cNvPr>
          <p:cNvSpPr>
            <a:spLocks noGrp="1"/>
          </p:cNvSpPr>
          <p:nvPr>
            <p:ph type="sldNum" sz="quarter" idx="12"/>
          </p:nvPr>
        </p:nvSpPr>
        <p:spPr>
          <a:xfrm>
            <a:off x="10716128" y="6381679"/>
            <a:ext cx="717884" cy="365125"/>
          </a:xfrm>
        </p:spPr>
        <p:txBody>
          <a:bodyPr/>
          <a:lstStyle/>
          <a:p>
            <a:fld id="{E0D7D6FF-D22E-4D28-8EB2-E6EE71FBA953}" type="slidenum">
              <a:rPr kumimoji="1" lang="ja-JP" altLang="en-US" smtClean="0"/>
              <a:t>7</a:t>
            </a:fld>
            <a:endParaRPr kumimoji="1" lang="ja-JP" altLang="en-US"/>
          </a:p>
        </p:txBody>
      </p:sp>
    </p:spTree>
    <p:extLst>
      <p:ext uri="{BB962C8B-B14F-4D97-AF65-F5344CB8AC3E}">
        <p14:creationId xmlns:p14="http://schemas.microsoft.com/office/powerpoint/2010/main" val="86492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6612" y="566057"/>
            <a:ext cx="10515600" cy="829345"/>
          </a:xfrm>
        </p:spPr>
        <p:txBody>
          <a:bodyPr anchor="ctr">
            <a:normAutofit fontScale="90000"/>
          </a:bodyPr>
          <a:lstStyle/>
          <a:p>
            <a:pPr algn="ctr"/>
            <a:r>
              <a:rPr kumimoji="1" lang="en-US" altLang="ja-JP" sz="2900" b="1" dirty="0"/>
              <a:t>【</a:t>
            </a:r>
            <a:r>
              <a:rPr kumimoji="1" lang="ja-JP" altLang="en-US" sz="2900" b="1" dirty="0">
                <a:latin typeface="BIZ UDPゴシック" panose="020B0400000000000000" pitchFamily="50" charset="-128"/>
                <a:ea typeface="BIZ UDPゴシック" panose="020B0400000000000000" pitchFamily="50" charset="-128"/>
              </a:rPr>
              <a:t>人口</a:t>
            </a:r>
            <a:r>
              <a:rPr kumimoji="1" lang="en-US" altLang="ja-JP" sz="2900" b="1" dirty="0">
                <a:latin typeface="BIZ UDPゴシック" panose="020B0400000000000000" pitchFamily="50" charset="-128"/>
                <a:ea typeface="BIZ UDPゴシック" panose="020B0400000000000000" pitchFamily="50" charset="-128"/>
              </a:rPr>
              <a:t>】 </a:t>
            </a:r>
            <a:r>
              <a:rPr lang="ja-JP" altLang="en-US" sz="2900" b="1" dirty="0">
                <a:latin typeface="BIZ UDPゴシック" panose="020B0400000000000000" pitchFamily="50" charset="-128"/>
                <a:ea typeface="BIZ UDPゴシック" panose="020B0400000000000000" pitchFamily="50" charset="-128"/>
              </a:rPr>
              <a:t>１－１</a:t>
            </a:r>
            <a:r>
              <a:rPr kumimoji="1" lang="en-US" altLang="ja-JP" sz="2900" b="1" dirty="0">
                <a:latin typeface="BIZ UDPゴシック" panose="020B0400000000000000" pitchFamily="50" charset="-128"/>
                <a:ea typeface="BIZ UDPゴシック" panose="020B0400000000000000" pitchFamily="50" charset="-128"/>
              </a:rPr>
              <a:t> </a:t>
            </a:r>
            <a:r>
              <a:rPr kumimoji="1" lang="ja-JP" altLang="en-US" sz="2900" b="1" dirty="0">
                <a:latin typeface="BIZ UDPゴシック" panose="020B0400000000000000" pitchFamily="50" charset="-128"/>
                <a:ea typeface="BIZ UDPゴシック" panose="020B0400000000000000" pitchFamily="50" charset="-128"/>
              </a:rPr>
              <a:t>将来推計人口</a:t>
            </a:r>
            <a:br>
              <a:rPr lang="ja-JP" altLang="en-US" b="1" dirty="0">
                <a:latin typeface="BIZ UDPゴシック" panose="020B0400000000000000" pitchFamily="50" charset="-128"/>
                <a:ea typeface="BIZ UDPゴシック" panose="020B0400000000000000" pitchFamily="50" charset="-128"/>
              </a:rPr>
            </a:br>
            <a:br>
              <a:rPr lang="en-US" altLang="ja-JP" sz="1300" b="1" dirty="0">
                <a:latin typeface="BIZ UDPゴシック" panose="020B0400000000000000" pitchFamily="50" charset="-128"/>
                <a:ea typeface="BIZ UDPゴシック" panose="020B0400000000000000" pitchFamily="50" charset="-128"/>
              </a:rPr>
            </a:br>
            <a:r>
              <a:rPr lang="ja-JP" altLang="en-US" sz="1300" dirty="0">
                <a:latin typeface="BIZ UDPゴシック" panose="020B0400000000000000" pitchFamily="50" charset="-128"/>
                <a:ea typeface="BIZ UDPゴシック" panose="020B0400000000000000" pitchFamily="50" charset="-128"/>
              </a:rPr>
              <a:t>出典：総務省「国勢調査」（</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年まで）、島本町「第五次総合計画の策定に係る人口推計について」（</a:t>
            </a:r>
            <a:r>
              <a:rPr lang="en-US" altLang="ja-JP" sz="1300" dirty="0">
                <a:latin typeface="BIZ UDPゴシック" panose="020B0400000000000000" pitchFamily="50" charset="-128"/>
                <a:ea typeface="BIZ UDPゴシック" panose="020B0400000000000000" pitchFamily="50" charset="-128"/>
              </a:rPr>
              <a:t>R1.6</a:t>
            </a:r>
            <a:r>
              <a:rPr lang="ja-JP" altLang="en-US" sz="1300" dirty="0">
                <a:latin typeface="BIZ UDPゴシック" panose="020B0400000000000000" pitchFamily="50" charset="-128"/>
                <a:ea typeface="BIZ UDPゴシック" panose="020B0400000000000000" pitchFamily="50" charset="-128"/>
              </a:rPr>
              <a:t>）の推計</a:t>
            </a:r>
            <a:r>
              <a:rPr lang="en-US" altLang="ja-JP" sz="1300" dirty="0">
                <a:latin typeface="BIZ UDPゴシック" panose="020B0400000000000000" pitchFamily="50" charset="-128"/>
                <a:ea typeface="BIZ UDPゴシック" panose="020B0400000000000000" pitchFamily="50" charset="-128"/>
              </a:rPr>
              <a:t>2</a:t>
            </a:r>
            <a:r>
              <a:rPr lang="ja-JP" altLang="en-US" sz="1300" dirty="0">
                <a:latin typeface="BIZ UDPゴシック" panose="020B0400000000000000" pitchFamily="50" charset="-128"/>
                <a:ea typeface="BIZ UDPゴシック" panose="020B0400000000000000" pitchFamily="50" charset="-128"/>
              </a:rPr>
              <a:t> （</a:t>
            </a:r>
            <a:r>
              <a:rPr lang="en-US" altLang="ja-JP" sz="1300" dirty="0">
                <a:latin typeface="BIZ UDPゴシック" panose="020B0400000000000000" pitchFamily="50" charset="-128"/>
                <a:ea typeface="BIZ UDPゴシック" panose="020B0400000000000000" pitchFamily="50" charset="-128"/>
              </a:rPr>
              <a:t>2020</a:t>
            </a:r>
            <a:r>
              <a:rPr lang="ja-JP" altLang="en-US" sz="1300" dirty="0">
                <a:latin typeface="BIZ UDPゴシック" panose="020B0400000000000000" pitchFamily="50" charset="-128"/>
                <a:ea typeface="BIZ UDPゴシック" panose="020B0400000000000000" pitchFamily="50" charset="-128"/>
              </a:rPr>
              <a:t>年以降）を基に作成</a:t>
            </a:r>
            <a:endParaRPr kumimoji="1" lang="ja-JP" altLang="en-US" sz="1300" dirty="0">
              <a:latin typeface="BIZ UDPゴシック" panose="020B0400000000000000" pitchFamily="50" charset="-128"/>
              <a:ea typeface="BIZ UDPゴシック" panose="020B0400000000000000"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104621960"/>
              </p:ext>
            </p:extLst>
          </p:nvPr>
        </p:nvGraphicFramePr>
        <p:xfrm>
          <a:off x="836612" y="1537069"/>
          <a:ext cx="10515600" cy="600823"/>
        </p:xfrm>
        <a:graphic>
          <a:graphicData uri="http://schemas.openxmlformats.org/drawingml/2006/table">
            <a:tbl>
              <a:tblPr firstRow="1" bandRow="1">
                <a:tableStyleId>{D7AC3CCA-C797-4891-BE02-D94E43425B78}</a:tableStyleId>
              </a:tblPr>
              <a:tblGrid>
                <a:gridCol w="1807159">
                  <a:extLst>
                    <a:ext uri="{9D8B030D-6E8A-4147-A177-3AD203B41FA5}">
                      <a16:colId xmlns:a16="http://schemas.microsoft.com/office/drawing/2014/main" val="1353972321"/>
                    </a:ext>
                  </a:extLst>
                </a:gridCol>
                <a:gridCol w="8708441">
                  <a:extLst>
                    <a:ext uri="{9D8B030D-6E8A-4147-A177-3AD203B41FA5}">
                      <a16:colId xmlns:a16="http://schemas.microsoft.com/office/drawing/2014/main" val="2015220188"/>
                    </a:ext>
                  </a:extLst>
                </a:gridCol>
              </a:tblGrid>
              <a:tr h="600823">
                <a:tc>
                  <a:txBody>
                    <a:bodyPr/>
                    <a:lstStyle/>
                    <a:p>
                      <a:pPr algn="ctr"/>
                      <a:r>
                        <a:rPr kumimoji="1" lang="ja-JP" altLang="en-US" sz="1600" dirty="0">
                          <a:latin typeface="BIZ UDPゴシック" panose="020B0400000000000000" pitchFamily="50" charset="-128"/>
                          <a:ea typeface="BIZ UDPゴシック" panose="020B0400000000000000" pitchFamily="50" charset="-128"/>
                        </a:rPr>
                        <a:t>推計結果の概要</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600" dirty="0">
                          <a:latin typeface="BIZ UDPゴシック" panose="020B0400000000000000" pitchFamily="50" charset="-128"/>
                          <a:ea typeface="BIZ UDPゴシック" panose="020B0400000000000000" pitchFamily="50" charset="-128"/>
                        </a:rPr>
                        <a:t>総人口は</a:t>
                      </a:r>
                      <a:r>
                        <a:rPr kumimoji="1" lang="en-US" altLang="ja-JP" sz="1600" dirty="0">
                          <a:latin typeface="BIZ UDPゴシック" panose="020B0400000000000000" pitchFamily="50" charset="-128"/>
                          <a:ea typeface="BIZ UDPゴシック" panose="020B0400000000000000" pitchFamily="50" charset="-128"/>
                        </a:rPr>
                        <a:t>2025</a:t>
                      </a:r>
                      <a:r>
                        <a:rPr kumimoji="1" lang="ja-JP" altLang="en-US" sz="1600" dirty="0">
                          <a:latin typeface="BIZ UDPゴシック" panose="020B0400000000000000" pitchFamily="50" charset="-128"/>
                          <a:ea typeface="BIZ UDPゴシック" panose="020B0400000000000000" pitchFamily="50" charset="-128"/>
                        </a:rPr>
                        <a:t>年頃まで増加するが、その後減少していく</a:t>
                      </a:r>
                      <a:r>
                        <a:rPr kumimoji="1" lang="ja-JP" altLang="en-US" sz="1600" dirty="0">
                          <a:solidFill>
                            <a:schemeClr val="tx1"/>
                          </a:solidFill>
                          <a:latin typeface="BIZ UDPゴシック" panose="020B0400000000000000" pitchFamily="50" charset="-128"/>
                          <a:ea typeface="BIZ UDPゴシック" panose="020B0400000000000000" pitchFamily="50" charset="-128"/>
                        </a:rPr>
                        <a:t>。（</a:t>
                      </a:r>
                      <a:r>
                        <a:rPr kumimoji="1" lang="en-US" altLang="ja-JP" sz="1600" dirty="0">
                          <a:solidFill>
                            <a:schemeClr val="tx1"/>
                          </a:solidFill>
                          <a:latin typeface="BIZ UDPゴシック" panose="020B0400000000000000" pitchFamily="50" charset="-128"/>
                          <a:ea typeface="BIZ UDPゴシック" panose="020B0400000000000000" pitchFamily="50" charset="-128"/>
                        </a:rPr>
                        <a:t>2025</a:t>
                      </a:r>
                      <a:r>
                        <a:rPr kumimoji="1" lang="ja-JP" altLang="en-US" sz="1600" dirty="0">
                          <a:solidFill>
                            <a:schemeClr val="tx1"/>
                          </a:solidFill>
                          <a:latin typeface="BIZ UDPゴシック" panose="020B0400000000000000" pitchFamily="50" charset="-128"/>
                          <a:ea typeface="BIZ UDPゴシック" panose="020B0400000000000000" pitchFamily="50" charset="-128"/>
                        </a:rPr>
                        <a:t>～</a:t>
                      </a:r>
                      <a:r>
                        <a:rPr kumimoji="1" lang="en-US" altLang="ja-JP" sz="1600" dirty="0">
                          <a:solidFill>
                            <a:schemeClr val="tx1"/>
                          </a:solidFill>
                          <a:latin typeface="BIZ UDPゴシック" panose="020B0400000000000000" pitchFamily="50" charset="-128"/>
                          <a:ea typeface="BIZ UDPゴシック" panose="020B0400000000000000" pitchFamily="50" charset="-128"/>
                        </a:rPr>
                        <a:t>2040</a:t>
                      </a:r>
                      <a:r>
                        <a:rPr kumimoji="1" lang="ja-JP" altLang="en-US" sz="1600" dirty="0">
                          <a:solidFill>
                            <a:schemeClr val="tx1"/>
                          </a:solidFill>
                          <a:latin typeface="BIZ UDPゴシック" panose="020B0400000000000000" pitchFamily="50" charset="-128"/>
                          <a:ea typeface="BIZ UDPゴシック" panose="020B0400000000000000" pitchFamily="50" charset="-128"/>
                        </a:rPr>
                        <a:t>年：▲８％）</a:t>
                      </a:r>
                      <a:r>
                        <a:rPr kumimoji="1" lang="ja-JP" altLang="en-US" sz="1600" dirty="0">
                          <a:latin typeface="BIZ UDPゴシック" panose="020B0400000000000000" pitchFamily="50" charset="-128"/>
                          <a:ea typeface="BIZ UDPゴシック" panose="020B0400000000000000" pitchFamily="50" charset="-128"/>
                        </a:rPr>
                        <a:t>。</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722276707"/>
                  </a:ext>
                </a:extLst>
              </a:tr>
            </a:tbl>
          </a:graphicData>
        </a:graphic>
      </p:graphicFrame>
      <p:sp>
        <p:nvSpPr>
          <p:cNvPr id="3" name="スライド番号プレースホルダー 2">
            <a:extLst>
              <a:ext uri="{FF2B5EF4-FFF2-40B4-BE49-F238E27FC236}">
                <a16:creationId xmlns:a16="http://schemas.microsoft.com/office/drawing/2014/main" id="{24534422-D551-49B0-9D04-0E55F08B477F}"/>
              </a:ext>
            </a:extLst>
          </p:cNvPr>
          <p:cNvSpPr>
            <a:spLocks noGrp="1"/>
          </p:cNvSpPr>
          <p:nvPr>
            <p:ph type="sldNum" sz="quarter" idx="12"/>
          </p:nvPr>
        </p:nvSpPr>
        <p:spPr>
          <a:xfrm>
            <a:off x="8609012" y="6291943"/>
            <a:ext cx="2743200" cy="365125"/>
          </a:xfrm>
        </p:spPr>
        <p:txBody>
          <a:bodyPr/>
          <a:lstStyle/>
          <a:p>
            <a:fld id="{E0D7D6FF-D22E-4D28-8EB2-E6EE71FBA953}" type="slidenum">
              <a:rPr kumimoji="1" lang="ja-JP" altLang="en-US" smtClean="0"/>
              <a:t>8</a:t>
            </a:fld>
            <a:endParaRPr kumimoji="1" lang="ja-JP" altLang="en-US"/>
          </a:p>
        </p:txBody>
      </p:sp>
      <p:graphicFrame>
        <p:nvGraphicFramePr>
          <p:cNvPr id="6" name="グラフ 5">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3176952092"/>
              </p:ext>
            </p:extLst>
          </p:nvPr>
        </p:nvGraphicFramePr>
        <p:xfrm>
          <a:off x="2462373" y="2342609"/>
          <a:ext cx="7230945" cy="4062382"/>
        </p:xfrm>
        <a:graphic>
          <a:graphicData uri="http://schemas.openxmlformats.org/drawingml/2006/chart">
            <c:chart xmlns:c="http://schemas.openxmlformats.org/drawingml/2006/chart" xmlns:r="http://schemas.openxmlformats.org/officeDocument/2006/relationships" r:id="rId2"/>
          </a:graphicData>
        </a:graphic>
      </p:graphicFrame>
      <p:sp>
        <p:nvSpPr>
          <p:cNvPr id="4" name="四角形: 角を丸くする 3">
            <a:extLst>
              <a:ext uri="{FF2B5EF4-FFF2-40B4-BE49-F238E27FC236}">
                <a16:creationId xmlns:a16="http://schemas.microsoft.com/office/drawing/2014/main" id="{1674A8C0-1FA1-4CF4-9CC1-5D9E02ECE330}"/>
              </a:ext>
            </a:extLst>
          </p:cNvPr>
          <p:cNvSpPr/>
          <p:nvPr/>
        </p:nvSpPr>
        <p:spPr>
          <a:xfrm>
            <a:off x="7990866" y="4329899"/>
            <a:ext cx="1545552" cy="205015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46266247-9CB7-447D-9717-58D454C14EA1}"/>
              </a:ext>
            </a:extLst>
          </p:cNvPr>
          <p:cNvSpPr/>
          <p:nvPr/>
        </p:nvSpPr>
        <p:spPr>
          <a:xfrm>
            <a:off x="7818646" y="3964496"/>
            <a:ext cx="1850776" cy="376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（参考）</a:t>
            </a:r>
            <a:r>
              <a:rPr kumimoji="1" lang="en-US" altLang="ja-JP" sz="1400" dirty="0">
                <a:solidFill>
                  <a:schemeClr val="tx1"/>
                </a:solidFill>
              </a:rPr>
              <a:t>※</a:t>
            </a:r>
            <a:endParaRPr kumimoji="1" lang="ja-JP" altLang="en-US" sz="1400" dirty="0">
              <a:solidFill>
                <a:schemeClr val="tx1"/>
              </a:solidFill>
            </a:endParaRPr>
          </a:p>
        </p:txBody>
      </p:sp>
      <p:sp>
        <p:nvSpPr>
          <p:cNvPr id="10" name="テキスト ボックス 9">
            <a:extLst>
              <a:ext uri="{FF2B5EF4-FFF2-40B4-BE49-F238E27FC236}">
                <a16:creationId xmlns:a16="http://schemas.microsoft.com/office/drawing/2014/main" id="{8ABB4CB0-75D8-446D-8321-D3B1B23F3423}"/>
              </a:ext>
            </a:extLst>
          </p:cNvPr>
          <p:cNvSpPr txBox="1"/>
          <p:nvPr/>
        </p:nvSpPr>
        <p:spPr>
          <a:xfrm>
            <a:off x="2382109" y="2563490"/>
            <a:ext cx="124925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（単位：人）</a:t>
            </a:r>
          </a:p>
        </p:txBody>
      </p:sp>
      <p:sp>
        <p:nvSpPr>
          <p:cNvPr id="9" name="四角形: 角を丸くする 8">
            <a:extLst>
              <a:ext uri="{FF2B5EF4-FFF2-40B4-BE49-F238E27FC236}">
                <a16:creationId xmlns:a16="http://schemas.microsoft.com/office/drawing/2014/main" id="{86410638-3181-426E-8687-3A9B34FE749A}"/>
              </a:ext>
            </a:extLst>
          </p:cNvPr>
          <p:cNvSpPr/>
          <p:nvPr/>
        </p:nvSpPr>
        <p:spPr>
          <a:xfrm>
            <a:off x="1364469" y="6481948"/>
            <a:ext cx="9459886" cy="376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t>
            </a:r>
            <a:r>
              <a:rPr kumimoji="1" lang="ja-JP" altLang="en-US" sz="1200" dirty="0">
                <a:solidFill>
                  <a:schemeClr val="tx1"/>
                </a:solidFill>
              </a:rPr>
              <a:t>：</a:t>
            </a:r>
            <a:r>
              <a:rPr lang="en-US" altLang="ja-JP" sz="1200" dirty="0">
                <a:solidFill>
                  <a:schemeClr val="tx1"/>
                </a:solidFill>
              </a:rPr>
              <a:t>2045</a:t>
            </a:r>
            <a:r>
              <a:rPr lang="ja-JP" altLang="en-US" sz="1200" dirty="0">
                <a:solidFill>
                  <a:schemeClr val="tx1"/>
                </a:solidFill>
                <a:ea typeface="游ゴシック" panose="020B0400000000000000" pitchFamily="50" charset="-128"/>
              </a:rPr>
              <a:t>年、</a:t>
            </a:r>
            <a:r>
              <a:rPr lang="en-US" altLang="ja-JP" sz="1200" dirty="0">
                <a:solidFill>
                  <a:schemeClr val="tx1"/>
                </a:solidFill>
                <a:ea typeface="游ゴシック" panose="020B0400000000000000" pitchFamily="50" charset="-128"/>
              </a:rPr>
              <a:t>2050</a:t>
            </a:r>
            <a:r>
              <a:rPr lang="ja-JP" altLang="en-US" sz="1200" dirty="0">
                <a:solidFill>
                  <a:schemeClr val="tx1"/>
                </a:solidFill>
                <a:ea typeface="游ゴシック" panose="020B0400000000000000" pitchFamily="50" charset="-128"/>
              </a:rPr>
              <a:t>年については、「第２期島本町まち・ひと・しごと創生総合戦略」（</a:t>
            </a:r>
            <a:r>
              <a:rPr lang="en-US" altLang="ja-JP" sz="1200" dirty="0">
                <a:solidFill>
                  <a:schemeClr val="tx1"/>
                </a:solidFill>
                <a:ea typeface="游ゴシック" panose="020B0400000000000000" pitchFamily="50" charset="-128"/>
              </a:rPr>
              <a:t>R3.3</a:t>
            </a:r>
            <a:r>
              <a:rPr lang="ja-JP" altLang="en-US" sz="1200" dirty="0">
                <a:solidFill>
                  <a:schemeClr val="tx1"/>
                </a:solidFill>
                <a:ea typeface="游ゴシック" panose="020B0400000000000000" pitchFamily="50" charset="-128"/>
              </a:rPr>
              <a:t>）の上位推計を基に作成</a:t>
            </a:r>
            <a:endParaRPr kumimoji="1" lang="ja-JP" altLang="en-US" sz="1200" dirty="0">
              <a:solidFill>
                <a:schemeClr val="tx1"/>
              </a:solidFill>
            </a:endParaRPr>
          </a:p>
        </p:txBody>
      </p:sp>
    </p:spTree>
    <p:extLst>
      <p:ext uri="{BB962C8B-B14F-4D97-AF65-F5344CB8AC3E}">
        <p14:creationId xmlns:p14="http://schemas.microsoft.com/office/powerpoint/2010/main" val="111433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64457"/>
            <a:ext cx="10515600" cy="670413"/>
          </a:xfrm>
        </p:spPr>
        <p:txBody>
          <a:bodyPr>
            <a:normAutofit fontScale="90000"/>
          </a:bodyPr>
          <a:lstStyle/>
          <a:p>
            <a:pPr algn="ctr"/>
            <a:r>
              <a:rPr lang="en-US" altLang="ja-JP" sz="2900" b="1" dirty="0">
                <a:solidFill>
                  <a:prstClr val="black"/>
                </a:solidFill>
                <a:latin typeface="BIZ UDPゴシック" panose="020B0400000000000000" pitchFamily="50" charset="-128"/>
                <a:ea typeface="BIZ UDPゴシック" panose="020B0400000000000000" pitchFamily="50" charset="-128"/>
              </a:rPr>
              <a:t>【</a:t>
            </a:r>
            <a:r>
              <a:rPr lang="ja-JP" altLang="en-US" sz="2900" b="1" dirty="0">
                <a:solidFill>
                  <a:prstClr val="black"/>
                </a:solidFill>
                <a:latin typeface="BIZ UDPゴシック" panose="020B0400000000000000" pitchFamily="50" charset="-128"/>
                <a:ea typeface="BIZ UDPゴシック" panose="020B0400000000000000" pitchFamily="50" charset="-128"/>
              </a:rPr>
              <a:t>人口</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１－２</a:t>
            </a:r>
            <a:r>
              <a:rPr lang="en-US" altLang="ja-JP" sz="2900" b="1" dirty="0">
                <a:solidFill>
                  <a:prstClr val="black"/>
                </a:solidFill>
                <a:latin typeface="BIZ UDPゴシック" panose="020B0400000000000000" pitchFamily="50" charset="-128"/>
                <a:ea typeface="BIZ UDPゴシック" panose="020B0400000000000000" pitchFamily="50" charset="-128"/>
              </a:rPr>
              <a:t> </a:t>
            </a:r>
            <a:r>
              <a:rPr lang="ja-JP" altLang="en-US" sz="2900" b="1" dirty="0">
                <a:solidFill>
                  <a:prstClr val="black"/>
                </a:solidFill>
                <a:latin typeface="BIZ UDPゴシック" panose="020B0400000000000000" pitchFamily="50" charset="-128"/>
                <a:ea typeface="BIZ UDPゴシック" panose="020B0400000000000000" pitchFamily="50" charset="-128"/>
              </a:rPr>
              <a:t>人口ピラミッド変化</a:t>
            </a:r>
            <a:br>
              <a:rPr lang="ja-JP" altLang="en-US" sz="4000" b="1" dirty="0">
                <a:solidFill>
                  <a:prstClr val="black"/>
                </a:solidFill>
                <a:latin typeface="BIZ UDPゴシック" panose="020B0400000000000000" pitchFamily="50" charset="-128"/>
                <a:ea typeface="BIZ UDPゴシック" panose="020B0400000000000000" pitchFamily="50" charset="-128"/>
              </a:rPr>
            </a:br>
            <a:br>
              <a:rPr lang="en-US" altLang="ja-JP" sz="1300" b="1" dirty="0">
                <a:solidFill>
                  <a:prstClr val="black"/>
                </a:solidFill>
                <a:latin typeface="BIZ UDPゴシック" panose="020B0400000000000000" pitchFamily="50" charset="-128"/>
                <a:ea typeface="BIZ UDPゴシック" panose="020B0400000000000000" pitchFamily="50" charset="-128"/>
              </a:rPr>
            </a:br>
            <a:r>
              <a:rPr lang="ja-JP" altLang="en-US" sz="1300" dirty="0">
                <a:solidFill>
                  <a:prstClr val="black"/>
                </a:solidFill>
                <a:latin typeface="BIZ UDPゴシック" panose="020B0400000000000000" pitchFamily="50" charset="-128"/>
                <a:ea typeface="BIZ UDPゴシック" panose="020B0400000000000000" pitchFamily="50" charset="-128"/>
              </a:rPr>
              <a:t>出典：</a:t>
            </a:r>
            <a:r>
              <a:rPr lang="ja-JP" altLang="en-US" sz="1300" dirty="0">
                <a:latin typeface="BIZ UDPゴシック" panose="020B0400000000000000" pitchFamily="50" charset="-128"/>
                <a:ea typeface="BIZ UDPゴシック" panose="020B0400000000000000" pitchFamily="50" charset="-128"/>
              </a:rPr>
              <a:t>総務省「国勢調査」、島本町「第五次総合計画の策定に係る人口推計について」（</a:t>
            </a:r>
            <a:r>
              <a:rPr lang="en-US" altLang="ja-JP" sz="1300" dirty="0">
                <a:latin typeface="BIZ UDPゴシック" panose="020B0400000000000000" pitchFamily="50" charset="-128"/>
                <a:ea typeface="BIZ UDPゴシック" panose="020B0400000000000000" pitchFamily="50" charset="-128"/>
              </a:rPr>
              <a:t>R1.6</a:t>
            </a:r>
            <a:r>
              <a:rPr lang="ja-JP" altLang="en-US" sz="1300" dirty="0">
                <a:latin typeface="BIZ UDPゴシック" panose="020B0400000000000000" pitchFamily="50" charset="-128"/>
                <a:ea typeface="BIZ UDPゴシック" panose="020B0400000000000000" pitchFamily="50" charset="-128"/>
              </a:rPr>
              <a:t>）の推計</a:t>
            </a:r>
            <a:r>
              <a:rPr lang="en-US" altLang="ja-JP" sz="1300" dirty="0">
                <a:latin typeface="BIZ UDPゴシック" panose="020B0400000000000000" pitchFamily="50" charset="-128"/>
                <a:ea typeface="BIZ UDPゴシック" panose="020B0400000000000000" pitchFamily="50" charset="-128"/>
              </a:rPr>
              <a:t>2</a:t>
            </a:r>
            <a:r>
              <a:rPr lang="ja-JP" altLang="en-US" sz="1300" dirty="0">
                <a:latin typeface="BIZ UDPゴシック" panose="020B0400000000000000" pitchFamily="50" charset="-128"/>
                <a:ea typeface="BIZ UDPゴシック" panose="020B0400000000000000" pitchFamily="50" charset="-128"/>
              </a:rPr>
              <a:t>を基に作成</a:t>
            </a:r>
            <a:br>
              <a:rPr lang="en-US" altLang="ja-JP" sz="1300" dirty="0">
                <a:solidFill>
                  <a:prstClr val="black"/>
                </a:solidFill>
                <a:latin typeface="BIZ UDPゴシック" panose="020B0400000000000000" pitchFamily="50" charset="-128"/>
                <a:ea typeface="BIZ UDPゴシック" panose="020B0400000000000000" pitchFamily="50" charset="-128"/>
              </a:rPr>
            </a:br>
            <a:endParaRPr kumimoji="1" lang="ja-JP" altLang="en-US" sz="1300" dirty="0">
              <a:latin typeface="BIZ UDPゴシック" panose="020B0400000000000000" pitchFamily="50" charset="-128"/>
              <a:ea typeface="BIZ UDPゴシック" panose="020B0400000000000000" pitchFamily="50" charset="-128"/>
            </a:endParaRPr>
          </a:p>
        </p:txBody>
      </p:sp>
      <p:sp>
        <p:nvSpPr>
          <p:cNvPr id="5" name="テキスト プレースホルダー 4"/>
          <p:cNvSpPr>
            <a:spLocks noGrp="1"/>
          </p:cNvSpPr>
          <p:nvPr>
            <p:ph type="body" sz="quarter" idx="3"/>
          </p:nvPr>
        </p:nvSpPr>
        <p:spPr>
          <a:xfrm>
            <a:off x="5268037" y="3702157"/>
            <a:ext cx="1705970" cy="914400"/>
          </a:xfrm>
        </p:spPr>
        <p:txBody>
          <a:bodyPr anchor="ctr"/>
          <a:lstStyle/>
          <a:p>
            <a:pPr algn="ctr"/>
            <a:r>
              <a:rPr kumimoji="1" lang="ja-JP" altLang="en-US" dirty="0"/>
              <a:t>　</a:t>
            </a:r>
          </a:p>
        </p:txBody>
      </p:sp>
      <p:sp>
        <p:nvSpPr>
          <p:cNvPr id="10" name="右矢印 9"/>
          <p:cNvSpPr/>
          <p:nvPr/>
        </p:nvSpPr>
        <p:spPr>
          <a:xfrm>
            <a:off x="5779420" y="3238133"/>
            <a:ext cx="754743" cy="2412040"/>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2631193461"/>
              </p:ext>
            </p:extLst>
          </p:nvPr>
        </p:nvGraphicFramePr>
        <p:xfrm>
          <a:off x="863222" y="1372549"/>
          <a:ext cx="10515600" cy="579120"/>
        </p:xfrm>
        <a:graphic>
          <a:graphicData uri="http://schemas.openxmlformats.org/drawingml/2006/table">
            <a:tbl>
              <a:tblPr firstRow="1" bandRow="1">
                <a:tableStyleId>{D7AC3CCA-C797-4891-BE02-D94E43425B78}</a:tableStyleId>
              </a:tblPr>
              <a:tblGrid>
                <a:gridCol w="2476618">
                  <a:extLst>
                    <a:ext uri="{9D8B030D-6E8A-4147-A177-3AD203B41FA5}">
                      <a16:colId xmlns:a16="http://schemas.microsoft.com/office/drawing/2014/main" val="1826061169"/>
                    </a:ext>
                  </a:extLst>
                </a:gridCol>
                <a:gridCol w="8038982">
                  <a:extLst>
                    <a:ext uri="{9D8B030D-6E8A-4147-A177-3AD203B41FA5}">
                      <a16:colId xmlns:a16="http://schemas.microsoft.com/office/drawing/2014/main" val="451550830"/>
                    </a:ext>
                  </a:extLst>
                </a:gridCol>
              </a:tblGrid>
              <a:tr h="538534">
                <a:tc>
                  <a:txBody>
                    <a:bodyPr/>
                    <a:lstStyle/>
                    <a:p>
                      <a:pPr algn="ctr"/>
                      <a:r>
                        <a:rPr kumimoji="1" lang="ja-JP" altLang="en-US" sz="1600" dirty="0">
                          <a:latin typeface="BIZ UDPゴシック" panose="020B0400000000000000" pitchFamily="50" charset="-128"/>
                          <a:ea typeface="BIZ UDPゴシック" panose="020B0400000000000000" pitchFamily="50" charset="-128"/>
                        </a:rPr>
                        <a:t>推計結果の概要</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6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現在のボリュームゾーンである生産年齢人口が高齢化することで、人口構成が変化する。</a:t>
                      </a:r>
                      <a:endParaRPr kumimoji="1" lang="en-US" altLang="ja-JP" sz="16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p>
                      <a:r>
                        <a:rPr kumimoji="1" lang="ja-JP" altLang="en-US" sz="16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rPr>
                        <a:t>特に後期高齢者人口の女性（７５歳以上）は大幅に増加。</a:t>
                      </a:r>
                    </a:p>
                  </a:txBody>
                  <a:tcPr anchor="ctr"/>
                </a:tc>
                <a:extLst>
                  <a:ext uri="{0D108BD9-81ED-4DB2-BD59-A6C34878D82A}">
                    <a16:rowId xmlns:a16="http://schemas.microsoft.com/office/drawing/2014/main" val="1937452023"/>
                  </a:ext>
                </a:extLst>
              </a:tr>
            </a:tbl>
          </a:graphicData>
        </a:graphic>
      </p:graphicFrame>
      <p:graphicFrame>
        <p:nvGraphicFramePr>
          <p:cNvPr id="12" name="コンテンツ プレースホルダー 11">
            <a:extLst>
              <a:ext uri="{FF2B5EF4-FFF2-40B4-BE49-F238E27FC236}">
                <a16:creationId xmlns:a16="http://schemas.microsoft.com/office/drawing/2014/main" id="{00000000-0008-0000-0200-000002000000}"/>
              </a:ext>
            </a:extLst>
          </p:cNvPr>
          <p:cNvGraphicFramePr>
            <a:graphicFrameLocks noGrp="1"/>
          </p:cNvGraphicFramePr>
          <p:nvPr>
            <p:ph sz="half" idx="2"/>
            <p:extLst>
              <p:ext uri="{D42A27DB-BD31-4B8C-83A1-F6EECF244321}">
                <p14:modId xmlns:p14="http://schemas.microsoft.com/office/powerpoint/2010/main" val="2370731959"/>
              </p:ext>
            </p:extLst>
          </p:nvPr>
        </p:nvGraphicFramePr>
        <p:xfrm>
          <a:off x="5324" y="2472434"/>
          <a:ext cx="5774096" cy="3943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コンテンツ プレースホルダー 12">
            <a:extLst>
              <a:ext uri="{FF2B5EF4-FFF2-40B4-BE49-F238E27FC236}">
                <a16:creationId xmlns:a16="http://schemas.microsoft.com/office/drawing/2014/main" id="{00000000-0008-0000-0300-000002000000}"/>
              </a:ext>
            </a:extLst>
          </p:cNvPr>
          <p:cNvGraphicFramePr>
            <a:graphicFrameLocks noGrp="1"/>
          </p:cNvGraphicFramePr>
          <p:nvPr>
            <p:ph sz="quarter" idx="4"/>
            <p:extLst>
              <p:ext uri="{D42A27DB-BD31-4B8C-83A1-F6EECF244321}">
                <p14:modId xmlns:p14="http://schemas.microsoft.com/office/powerpoint/2010/main" val="2303638272"/>
              </p:ext>
            </p:extLst>
          </p:nvPr>
        </p:nvGraphicFramePr>
        <p:xfrm>
          <a:off x="6390920" y="2472434"/>
          <a:ext cx="5687852" cy="3943437"/>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a:extLst>
              <a:ext uri="{FF2B5EF4-FFF2-40B4-BE49-F238E27FC236}">
                <a16:creationId xmlns:a16="http://schemas.microsoft.com/office/drawing/2014/main" id="{C917FA70-1783-4B5F-B493-80032D42723D}"/>
              </a:ext>
            </a:extLst>
          </p:cNvPr>
          <p:cNvSpPr>
            <a:spLocks noGrp="1"/>
          </p:cNvSpPr>
          <p:nvPr>
            <p:ph type="sldNum" sz="quarter" idx="12"/>
          </p:nvPr>
        </p:nvSpPr>
        <p:spPr>
          <a:xfrm>
            <a:off x="10564685" y="6393543"/>
            <a:ext cx="814137" cy="365125"/>
          </a:xfrm>
        </p:spPr>
        <p:txBody>
          <a:bodyPr/>
          <a:lstStyle/>
          <a:p>
            <a:fld id="{E0D7D6FF-D22E-4D28-8EB2-E6EE71FBA953}" type="slidenum">
              <a:rPr kumimoji="1" lang="ja-JP" altLang="en-US" smtClean="0"/>
              <a:t>9</a:t>
            </a:fld>
            <a:endParaRPr kumimoji="1" lang="ja-JP" altLang="en-US" dirty="0"/>
          </a:p>
        </p:txBody>
      </p:sp>
    </p:spTree>
    <p:extLst>
      <p:ext uri="{BB962C8B-B14F-4D97-AF65-F5344CB8AC3E}">
        <p14:creationId xmlns:p14="http://schemas.microsoft.com/office/powerpoint/2010/main" val="17500884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spPr>
      <a:bodyPr rtlCol="0" anchor="ctr"/>
      <a:lstStyle>
        <a:defPPr marL="0" marR="0" indent="0" algn="l" defTabSz="914400" rtl="0" eaLnBrk="1" fontAlgn="auto" latinLnBrk="0" hangingPunct="1">
          <a:lnSpc>
            <a:spcPct val="100000"/>
          </a:lnSpc>
          <a:spcBef>
            <a:spcPts val="0"/>
          </a:spcBef>
          <a:spcAft>
            <a:spcPts val="0"/>
          </a:spcAft>
          <a:buClrTx/>
          <a:buSzTx/>
          <a:buFontTx/>
          <a:buNone/>
          <a:tabLst/>
          <a:defRPr kumimoji="1"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14161</TotalTime>
  <Words>9453</Words>
  <Application>Microsoft Office PowerPoint</Application>
  <PresentationFormat>ワイド画面</PresentationFormat>
  <Paragraphs>951</Paragraphs>
  <Slides>62</Slides>
  <Notes>4</Notes>
  <HiddenSlides>0</HiddenSlides>
  <MMClips>0</MMClips>
  <ScaleCrop>false</ScaleCrop>
  <HeadingPairs>
    <vt:vector size="8" baseType="variant">
      <vt:variant>
        <vt:lpstr>使用されているフォント</vt:lpstr>
      </vt:variant>
      <vt:variant>
        <vt:i4>8</vt:i4>
      </vt:variant>
      <vt:variant>
        <vt:lpstr>テーマ</vt:lpstr>
      </vt:variant>
      <vt:variant>
        <vt:i4>3</vt:i4>
      </vt:variant>
      <vt:variant>
        <vt:lpstr>埋め込まれた OLE サーバー</vt:lpstr>
      </vt:variant>
      <vt:variant>
        <vt:i4>1</vt:i4>
      </vt:variant>
      <vt:variant>
        <vt:lpstr>スライド タイトル</vt:lpstr>
      </vt:variant>
      <vt:variant>
        <vt:i4>62</vt:i4>
      </vt:variant>
    </vt:vector>
  </HeadingPairs>
  <TitlesOfParts>
    <vt:vector size="74" baseType="lpstr">
      <vt:lpstr>BIZ UDPゴシック</vt:lpstr>
      <vt:lpstr>BIZ UDゴシック</vt:lpstr>
      <vt:lpstr>Meiryo UI</vt:lpstr>
      <vt:lpstr>游ゴシック</vt:lpstr>
      <vt:lpstr>游ゴシック Light</vt:lpstr>
      <vt:lpstr>游ゴシック体</vt:lpstr>
      <vt:lpstr>Arial</vt:lpstr>
      <vt:lpstr>Calibri</vt:lpstr>
      <vt:lpstr>Office テーマ</vt:lpstr>
      <vt:lpstr>デザインの設定</vt:lpstr>
      <vt:lpstr>1_デザインの設定</vt:lpstr>
      <vt:lpstr>Worksheet</vt:lpstr>
      <vt:lpstr>大阪府島本町</vt:lpstr>
      <vt:lpstr>　はじめに</vt:lpstr>
      <vt:lpstr>　目次</vt:lpstr>
      <vt:lpstr>島本町の特性</vt:lpstr>
      <vt:lpstr>PowerPoint プレゼンテーション</vt:lpstr>
      <vt:lpstr>地域の未来予測とは</vt:lpstr>
      <vt:lpstr>推計した分野</vt:lpstr>
      <vt:lpstr>【人口】 １－１ 将来推計人口  出典：総務省「国勢調査」（2020年まで）、島本町「第五次総合計画の策定に係る人口推計について」（R1.6）の推計2 （2020年以降）を基に作成</vt:lpstr>
      <vt:lpstr>【人口】 １－２ 人口ピラミッド変化  出典：総務省「国勢調査」、島本町「第五次総合計画の策定に係る人口推計について」（R1.6）の推計2を基に作成 </vt:lpstr>
      <vt:lpstr>【人口】 １－３ 高齢化率・後期高齢化率  出典：総務省「国勢調査」（2020年まで）、島本町「第五次総合計画の策定に係る人口推計について」（R1.6）の推計2 （2020年以降）を基に作成 </vt:lpstr>
      <vt:lpstr>【人口】 １－4 未就学児・小中学校児童・生徒数  出典：総務省「国勢調査」（2020年まで）、島本町「第五次総合計画の策定に係る人口推計について」（R1.6）の推計2 （2020年以降）を基に作成 </vt:lpstr>
      <vt:lpstr>【施設・インフラ】 ２－１ 公共施設の基本情報（体育館）  出典：島本町公共施設総合管理計画を基に作成</vt:lpstr>
      <vt:lpstr>【施設・インフラ】 ２－２ 公共施設の基本情報（学校プール）  出典：島本町公共施設総合管理計画を基に作成</vt:lpstr>
      <vt:lpstr>【施設・インフラ】 ２－３ 公共施設の基本情報（総合施設）  出典：島本町公共施設総合管理計画を基に作成</vt:lpstr>
      <vt:lpstr>【医療・福祉】 ３－１ 医療・介護需要 </vt:lpstr>
      <vt:lpstr>【医療・福祉】 ３－１医療・介護需要 出典：総務省「国勢調査」、島本町「第五次総合計画の策定に係る人口推計について」（R1.6）の推計2を基に作成 指数計算式：日本医師会「地域医療情報システム」記載の式を利用 </vt:lpstr>
      <vt:lpstr>【医療・福祉】 ３－2 認知症有病者数 出典：総務省「国勢調査」（2020年まで）、島本町「第五次総合計画の策定に係る人口推計について」（R1.6）の推計2 （2020年以降）を基に推計、 島本町「第９期島本町介護保険事業計画素案」を基に作成 </vt:lpstr>
      <vt:lpstr>【防災・消防】 ４－１ 避難行動要支援者数 出典：総務省「国勢調査」（2020年まで）、島本町「第五次総合計画の策定に係る人口推計について」（R1.6）の推計2 （2020年以降）を基に推計 </vt:lpstr>
      <vt:lpstr>【防災・消防】 ４－2 救急搬送者数 出典：総務省「国勢調査」（2020年まで）、島本町「第五次総合計画の策定に係る人口推計について」（R1.6）の推計2 （2020年以降）を基に推計 </vt:lpstr>
      <vt:lpstr>【衛生】 ５－1 有収水量 出典：総務省「国勢調査」（2020年まで）、島本町「第五次総合計画の策定に係る人口推計について」（R1.6）の推計2 （2020年以降）、 環境省「大阪府の水道の現況」を基に作成 </vt:lpstr>
      <vt:lpstr>【衛生】 ５－2 ごみ発生量 出典：総務省「国勢調査」（2020年まで）、島本町「第五次総合計画の策定に係る人口推計について」（R1.6）の推計2 （2020年以降）、 環境省「ごみ処理の概要」を基に作成　（２０２５年以降の内訳は、2015年・2020年実績を基に推計） </vt:lpstr>
      <vt:lpstr>PowerPoint プレゼンテーション</vt:lpstr>
      <vt:lpstr>体育館の劣化状況・利用者状況等について  出典：島本町公共施設総合管理計画を基に作成</vt:lpstr>
      <vt:lpstr>体育館の経費について</vt:lpstr>
      <vt:lpstr>学校プールの劣化状況について  出典：島本町学校施設等長寿命化計画を基に作成</vt:lpstr>
      <vt:lpstr>学校プールの劣化状況について  出典：島本町学校施設等長寿命化計画を基に作成</vt:lpstr>
      <vt:lpstr>学校プールの劣化状況について（写真）</vt:lpstr>
      <vt:lpstr>学校プールの維持管理経費、運転経費について</vt:lpstr>
      <vt:lpstr>学校プール（屋外）運営の負担・安全性等について</vt:lpstr>
      <vt:lpstr>テニスコートの負担・安全性等について</vt:lpstr>
      <vt:lpstr>公共施設のマネジメント  ～対応方策　全国事例～</vt:lpstr>
      <vt:lpstr>【全国事例】　①学校プールの共同利用</vt:lpstr>
      <vt:lpstr>【全国事例】　②公営プールの活用</vt:lpstr>
      <vt:lpstr>【全国事例】　③民営プールの活用</vt:lpstr>
      <vt:lpstr>【全国事例】　④民営プールの活用</vt:lpstr>
      <vt:lpstr>【全国事例】　⑤小学校を市民開放施設（屋内温水プール、体育館等）を 　　　　　　　　　　併設した複合施設として整備</vt:lpstr>
      <vt:lpstr>公共施設のマネジメント  ～対応方策の検討～</vt:lpstr>
      <vt:lpstr>体育館とプールの課題</vt:lpstr>
      <vt:lpstr>PowerPoint プレゼンテーション</vt:lpstr>
      <vt:lpstr>代表的な整備手法の検討</vt:lpstr>
      <vt:lpstr>整備手法について（PPP/PFI）</vt:lpstr>
      <vt:lpstr>財源の確保策について</vt:lpstr>
      <vt:lpstr>今後想定される課題について</vt:lpstr>
      <vt:lpstr>見込まれる効果について</vt:lpstr>
      <vt:lpstr>PowerPoint プレゼンテーション</vt:lpstr>
      <vt:lpstr>【課題】高齢者等のごみ出しについて</vt:lpstr>
      <vt:lpstr>【ごみの収集】エリア別高齢者人口について</vt:lpstr>
      <vt:lpstr>【ごみの収集】エリア別高齢化率について</vt:lpstr>
      <vt:lpstr>【ごみの収集】　介護認定の状況について</vt:lpstr>
      <vt:lpstr>【ごみの減量化】　島本町のごみ量について</vt:lpstr>
      <vt:lpstr>ごみの収集・減量化  ～対応方策 全国事例～</vt:lpstr>
      <vt:lpstr>【全国事例】　ごみの収集①</vt:lpstr>
      <vt:lpstr>【全国事例】　ごみの収集②</vt:lpstr>
      <vt:lpstr>【全国事例】　ごみの収集③</vt:lpstr>
      <vt:lpstr>【全国事例】　ごみの収集④</vt:lpstr>
      <vt:lpstr>【大阪府内事例】　ごみの収集⑤</vt:lpstr>
      <vt:lpstr>【全国事例】　ごみ減量①</vt:lpstr>
      <vt:lpstr>【全国事例】　ごみ減量②</vt:lpstr>
      <vt:lpstr>【全国事例】　ごみ減量③</vt:lpstr>
      <vt:lpstr>今後の取り組みについて</vt:lpstr>
      <vt:lpstr>まとめ</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　島本町</dc:title>
  <dc:creator>福田　修平</dc:creator>
  <cp:lastModifiedBy>中村　奈緒</cp:lastModifiedBy>
  <cp:revision>992</cp:revision>
  <cp:lastPrinted>2024-03-07T04:11:47Z</cp:lastPrinted>
  <dcterms:created xsi:type="dcterms:W3CDTF">2023-04-12T07:22:27Z</dcterms:created>
  <dcterms:modified xsi:type="dcterms:W3CDTF">2024-03-25T06:05:19Z</dcterms:modified>
</cp:coreProperties>
</file>