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906000" cy="6858000" type="A4"/>
  <p:notesSz cx="6645275" cy="97774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2" pos="3120" userDrawn="1">
          <p15:clr>
            <a:srgbClr val="A4A3A4"/>
          </p15:clr>
        </p15:guide>
        <p15:guide id="3" orient="horz" pos="295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C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 showGuides="1">
      <p:cViewPr varScale="1">
        <p:scale>
          <a:sx n="100" d="100"/>
          <a:sy n="100" d="100"/>
        </p:scale>
        <p:origin x="643" y="62"/>
      </p:cViewPr>
      <p:guideLst>
        <p:guide orient="horz" pos="2251"/>
        <p:guide pos="3120"/>
        <p:guide orient="horz" pos="295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9619" cy="4905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4118" y="0"/>
            <a:ext cx="2879619" cy="4905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63B2B-4351-416B-967B-5DB35F108268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1222375"/>
            <a:ext cx="4765675" cy="3300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4528" y="4705380"/>
            <a:ext cx="5316220" cy="384985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286846"/>
            <a:ext cx="2879619" cy="4905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4118" y="9286846"/>
            <a:ext cx="2879619" cy="4905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BDBFD8-10A6-472E-A043-9BBFABE394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868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E442-1030-4F23-BACB-74D3657BE625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DD6C6-9B83-477F-9E4D-B0598F585B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705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E442-1030-4F23-BACB-74D3657BE625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DD6C6-9B83-477F-9E4D-B0598F585B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6159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E442-1030-4F23-BACB-74D3657BE625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DD6C6-9B83-477F-9E4D-B0598F585B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6179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E442-1030-4F23-BACB-74D3657BE625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DD6C6-9B83-477F-9E4D-B0598F585B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09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E442-1030-4F23-BACB-74D3657BE625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DD6C6-9B83-477F-9E4D-B0598F585B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195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E442-1030-4F23-BACB-74D3657BE625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DD6C6-9B83-477F-9E4D-B0598F585B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305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E442-1030-4F23-BACB-74D3657BE625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DD6C6-9B83-477F-9E4D-B0598F585B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156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E442-1030-4F23-BACB-74D3657BE625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DD6C6-9B83-477F-9E4D-B0598F585B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844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E442-1030-4F23-BACB-74D3657BE625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DD6C6-9B83-477F-9E4D-B0598F585B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663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E442-1030-4F23-BACB-74D3657BE625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DD6C6-9B83-477F-9E4D-B0598F585B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6142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E442-1030-4F23-BACB-74D3657BE625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DD6C6-9B83-477F-9E4D-B0598F585B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4621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AE442-1030-4F23-BACB-74D3657BE625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DD6C6-9B83-477F-9E4D-B0598F585B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369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/>
          <p:cNvSpPr/>
          <p:nvPr/>
        </p:nvSpPr>
        <p:spPr>
          <a:xfrm>
            <a:off x="670207" y="1855226"/>
            <a:ext cx="8820000" cy="1368000"/>
          </a:xfrm>
          <a:prstGeom prst="roundRect">
            <a:avLst>
              <a:gd name="adj" fmla="val 12839"/>
            </a:avLst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890267" y="1959516"/>
            <a:ext cx="8316000" cy="111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0" y="-12162"/>
            <a:ext cx="9936000" cy="432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大阪府市町村施設整備資金貸付金（府貸）</a:t>
            </a:r>
          </a:p>
        </p:txBody>
      </p:sp>
      <p:grpSp>
        <p:nvGrpSpPr>
          <p:cNvPr id="6" name="グループ化 5"/>
          <p:cNvGrpSpPr/>
          <p:nvPr/>
        </p:nvGrpSpPr>
        <p:grpSpPr>
          <a:xfrm>
            <a:off x="177421" y="526615"/>
            <a:ext cx="1707650" cy="428602"/>
            <a:chOff x="218364" y="805219"/>
            <a:chExt cx="2101723" cy="527510"/>
          </a:xfrm>
        </p:grpSpPr>
        <p:sp>
          <p:nvSpPr>
            <p:cNvPr id="3" name="正方形/長方形 2"/>
            <p:cNvSpPr/>
            <p:nvPr/>
          </p:nvSpPr>
          <p:spPr>
            <a:xfrm>
              <a:off x="218364" y="805219"/>
              <a:ext cx="132923" cy="44307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" name="テキスト ボックス 3"/>
            <p:cNvSpPr txBox="1"/>
            <p:nvPr/>
          </p:nvSpPr>
          <p:spPr>
            <a:xfrm flipH="1">
              <a:off x="341192" y="840286"/>
              <a:ext cx="19788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事業概要</a:t>
              </a:r>
            </a:p>
          </p:txBody>
        </p:sp>
      </p:grpSp>
      <p:sp>
        <p:nvSpPr>
          <p:cNvPr id="5" name="テキスト ボックス 4"/>
          <p:cNvSpPr txBox="1"/>
          <p:nvPr/>
        </p:nvSpPr>
        <p:spPr>
          <a:xfrm>
            <a:off x="188508" y="952099"/>
            <a:ext cx="97174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○市町村等に対し府が独自に</a:t>
            </a:r>
            <a:r>
              <a:rPr lang="ja-JP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貸付けを行うことで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、公共施設・インフラ等の整備促進を図る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○貸付けの対象となるのは整備費の全額（地方債部分、一般財源部分とも）</a:t>
            </a: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○銀行等と比べ低利な貸付けにより、市町村等の財政負担の平準化や軽減を図る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37" name="表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7711436"/>
              </p:ext>
            </p:extLst>
          </p:nvPr>
        </p:nvGraphicFramePr>
        <p:xfrm>
          <a:off x="374371" y="3836742"/>
          <a:ext cx="5364000" cy="115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00">
                  <a:extLst>
                    <a:ext uri="{9D8B030D-6E8A-4147-A177-3AD203B41FA5}">
                      <a16:colId xmlns:a16="http://schemas.microsoft.com/office/drawing/2014/main" val="633649943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3544705538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予算額</a:t>
                      </a:r>
                    </a:p>
                  </a:txBody>
                  <a:tcPr marL="74295" marR="7429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億円</a:t>
                      </a: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23985352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対象団体</a:t>
                      </a:r>
                    </a:p>
                  </a:txBody>
                  <a:tcPr marL="74295" marR="7429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府内市町村（政令市除く）、一部事務組合</a:t>
                      </a: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184257836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貸付利率</a:t>
                      </a:r>
                    </a:p>
                  </a:txBody>
                  <a:tcPr marL="74295" marR="7429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貸付日現在の財政融資資金と同率</a:t>
                      </a: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52126930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対象事業</a:t>
                      </a:r>
                    </a:p>
                  </a:txBody>
                  <a:tcPr marL="74295" marR="7429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公共施設等の整備・除却、公的団体による施設整備への補助　等</a:t>
                      </a: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3216642058"/>
                  </a:ext>
                </a:extLst>
              </a:tr>
            </a:tbl>
          </a:graphicData>
        </a:graphic>
      </p:graphicFrame>
      <p:grpSp>
        <p:nvGrpSpPr>
          <p:cNvPr id="60" name="グループ化 59"/>
          <p:cNvGrpSpPr/>
          <p:nvPr/>
        </p:nvGrpSpPr>
        <p:grpSpPr>
          <a:xfrm>
            <a:off x="374371" y="5671614"/>
            <a:ext cx="4953000" cy="1027161"/>
            <a:chOff x="4953000" y="4070316"/>
            <a:chExt cx="4953000" cy="1094613"/>
          </a:xfrm>
        </p:grpSpPr>
        <p:sp>
          <p:nvSpPr>
            <p:cNvPr id="50" name="テキスト ボックス 49"/>
            <p:cNvSpPr txBox="1"/>
            <p:nvPr/>
          </p:nvSpPr>
          <p:spPr>
            <a:xfrm flipH="1">
              <a:off x="5545311" y="4583268"/>
              <a:ext cx="862890" cy="295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12</a:t>
              </a:r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～１月</a:t>
              </a: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 flipH="1">
              <a:off x="7496704" y="4583268"/>
              <a:ext cx="826191" cy="295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３月中旬</a:t>
              </a:r>
            </a:p>
          </p:txBody>
        </p:sp>
        <p:sp>
          <p:nvSpPr>
            <p:cNvPr id="52" name="テキスト ボックス 51"/>
            <p:cNvSpPr txBox="1"/>
            <p:nvPr/>
          </p:nvSpPr>
          <p:spPr>
            <a:xfrm flipH="1">
              <a:off x="8861839" y="4583575"/>
              <a:ext cx="752151" cy="295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５月末</a:t>
              </a:r>
            </a:p>
          </p:txBody>
        </p:sp>
        <p:sp>
          <p:nvSpPr>
            <p:cNvPr id="53" name="テキスト ボックス 52"/>
            <p:cNvSpPr txBox="1"/>
            <p:nvPr/>
          </p:nvSpPr>
          <p:spPr>
            <a:xfrm flipH="1">
              <a:off x="5472756" y="4922976"/>
              <a:ext cx="1008000" cy="23018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希望額等調査</a:t>
              </a:r>
            </a:p>
          </p:txBody>
        </p:sp>
        <p:sp>
          <p:nvSpPr>
            <p:cNvPr id="54" name="テキスト ボックス 53"/>
            <p:cNvSpPr txBox="1"/>
            <p:nvPr/>
          </p:nvSpPr>
          <p:spPr>
            <a:xfrm flipH="1">
              <a:off x="7534997" y="4934744"/>
              <a:ext cx="756000" cy="23018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決定通知</a:t>
              </a:r>
            </a:p>
          </p:txBody>
        </p:sp>
        <p:sp>
          <p:nvSpPr>
            <p:cNvPr id="55" name="テキスト ボックス 54"/>
            <p:cNvSpPr txBox="1"/>
            <p:nvPr/>
          </p:nvSpPr>
          <p:spPr>
            <a:xfrm flipH="1">
              <a:off x="8961238" y="4932202"/>
              <a:ext cx="468000" cy="23018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貸付</a:t>
              </a:r>
            </a:p>
          </p:txBody>
        </p:sp>
        <p:cxnSp>
          <p:nvCxnSpPr>
            <p:cNvPr id="45" name="直線矢印コネクタ 44"/>
            <p:cNvCxnSpPr/>
            <p:nvPr/>
          </p:nvCxnSpPr>
          <p:spPr>
            <a:xfrm>
              <a:off x="4953000" y="4833938"/>
              <a:ext cx="495300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右中かっこ 55"/>
            <p:cNvSpPr/>
            <p:nvPr/>
          </p:nvSpPr>
          <p:spPr>
            <a:xfrm rot="16200000">
              <a:off x="6847948" y="3539096"/>
              <a:ext cx="230185" cy="1830594"/>
            </a:xfrm>
            <a:prstGeom prst="rightBrac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右中かっこ 57"/>
            <p:cNvSpPr/>
            <p:nvPr/>
          </p:nvSpPr>
          <p:spPr>
            <a:xfrm rot="16200000">
              <a:off x="8471786" y="3794113"/>
              <a:ext cx="230185" cy="1332611"/>
            </a:xfrm>
            <a:prstGeom prst="rightBrac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テキスト ボックス 60"/>
            <p:cNvSpPr txBox="1"/>
            <p:nvPr/>
          </p:nvSpPr>
          <p:spPr>
            <a:xfrm flipH="1">
              <a:off x="6514300" y="4070316"/>
              <a:ext cx="891348" cy="2787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金額等調整</a:t>
              </a:r>
            </a:p>
          </p:txBody>
        </p:sp>
        <p:sp>
          <p:nvSpPr>
            <p:cNvPr id="62" name="テキスト ボックス 61"/>
            <p:cNvSpPr txBox="1"/>
            <p:nvPr/>
          </p:nvSpPr>
          <p:spPr>
            <a:xfrm flipH="1">
              <a:off x="8143138" y="4078433"/>
              <a:ext cx="891349" cy="2787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貸付手続き</a:t>
              </a:r>
            </a:p>
          </p:txBody>
        </p:sp>
      </p:grpSp>
      <p:sp>
        <p:nvSpPr>
          <p:cNvPr id="49" name="テキスト ボックス 48"/>
          <p:cNvSpPr txBox="1"/>
          <p:nvPr/>
        </p:nvSpPr>
        <p:spPr>
          <a:xfrm flipH="1">
            <a:off x="3185866" y="2759921"/>
            <a:ext cx="18720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将来の金利負担を軽減</a:t>
            </a:r>
          </a:p>
        </p:txBody>
      </p:sp>
      <p:grpSp>
        <p:nvGrpSpPr>
          <p:cNvPr id="25" name="グループ化 24"/>
          <p:cNvGrpSpPr/>
          <p:nvPr/>
        </p:nvGrpSpPr>
        <p:grpSpPr>
          <a:xfrm>
            <a:off x="1015637" y="2042059"/>
            <a:ext cx="7920000" cy="504000"/>
            <a:chOff x="966150" y="2641223"/>
            <a:chExt cx="6336000" cy="589687"/>
          </a:xfrm>
        </p:grpSpPr>
        <p:grpSp>
          <p:nvGrpSpPr>
            <p:cNvPr id="26" name="グループ化 25"/>
            <p:cNvGrpSpPr/>
            <p:nvPr/>
          </p:nvGrpSpPr>
          <p:grpSpPr>
            <a:xfrm>
              <a:off x="966150" y="2641223"/>
              <a:ext cx="6336000" cy="589687"/>
              <a:chOff x="966150" y="4791722"/>
              <a:chExt cx="6336000" cy="589687"/>
            </a:xfrm>
          </p:grpSpPr>
          <p:sp>
            <p:nvSpPr>
              <p:cNvPr id="29" name="正方形/長方形 28"/>
              <p:cNvSpPr/>
              <p:nvPr/>
            </p:nvSpPr>
            <p:spPr>
              <a:xfrm>
                <a:off x="966150" y="4791722"/>
                <a:ext cx="6336000" cy="589687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5718150" y="4791722"/>
                <a:ext cx="1584000" cy="589687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sp>
          <p:nvSpPr>
            <p:cNvPr id="27" name="テキスト ボックス 26"/>
            <p:cNvSpPr txBox="1"/>
            <p:nvPr/>
          </p:nvSpPr>
          <p:spPr>
            <a:xfrm>
              <a:off x="2946742" y="2684970"/>
              <a:ext cx="1036800" cy="50544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2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地方債　</a:t>
              </a:r>
              <a:endParaRPr lang="en-US" altLang="ja-JP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lang="ja-JP" altLang="en-US" sz="12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（本債分）　</a:t>
              </a:r>
              <a:endParaRPr lang="en-US" altLang="ja-JP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5983141" y="2684970"/>
              <a:ext cx="1036800" cy="50544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2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一般財源</a:t>
              </a:r>
              <a:endParaRPr lang="en-US" altLang="ja-JP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lang="ja-JP" altLang="en-US" sz="12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（充当残）</a:t>
              </a:r>
            </a:p>
          </p:txBody>
        </p:sp>
      </p:grpSp>
      <p:sp>
        <p:nvSpPr>
          <p:cNvPr id="66" name="テキスト ボックス 65"/>
          <p:cNvSpPr txBox="1"/>
          <p:nvPr/>
        </p:nvSpPr>
        <p:spPr>
          <a:xfrm flipH="1">
            <a:off x="7004889" y="2759921"/>
            <a:ext cx="1872000" cy="25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一般財源の負担を平準化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5893149" y="3805060"/>
            <a:ext cx="395925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モデルケース（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A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施設整備事業）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借入額：１億円（期間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年、据置１年）　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二等辺三角形 8"/>
          <p:cNvSpPr/>
          <p:nvPr/>
        </p:nvSpPr>
        <p:spPr>
          <a:xfrm flipV="1">
            <a:off x="3700005" y="2600528"/>
            <a:ext cx="900000" cy="108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二等辺三角形 39"/>
          <p:cNvSpPr/>
          <p:nvPr/>
        </p:nvSpPr>
        <p:spPr>
          <a:xfrm flipV="1">
            <a:off x="7502964" y="2600528"/>
            <a:ext cx="900000" cy="108000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6116866" y="4261687"/>
            <a:ext cx="34980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約</a:t>
            </a:r>
            <a:r>
              <a:rPr kumimoji="1" lang="en-US" altLang="ja-JP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551</a:t>
            </a:r>
            <a:r>
              <a:rPr kumimoji="1" lang="ja-JP" altLang="en-US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万円</a:t>
            </a:r>
            <a:r>
              <a:rPr kumimoji="1" lang="ja-JP" altLang="en-US" sz="12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en-US" altLang="ja-JP" sz="12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12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年間）</a:t>
            </a:r>
            <a:r>
              <a:rPr kumimoji="1" lang="ja-JP" altLang="en-US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の財政効果</a:t>
            </a:r>
            <a:r>
              <a:rPr kumimoji="1" lang="en-US" altLang="ja-JP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!!</a:t>
            </a:r>
          </a:p>
        </p:txBody>
      </p: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394913"/>
              </p:ext>
            </p:extLst>
          </p:nvPr>
        </p:nvGraphicFramePr>
        <p:xfrm>
          <a:off x="6360747" y="4721903"/>
          <a:ext cx="2988000" cy="777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1129364167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334105637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76528392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利率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利息総額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977995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銀行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1.4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％（</a:t>
                      </a:r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853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044434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府貸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0.5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％（</a:t>
                      </a:r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302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131023"/>
                  </a:ext>
                </a:extLst>
              </a:tr>
            </a:tbl>
          </a:graphicData>
        </a:graphic>
      </p:graphicFrame>
      <p:sp>
        <p:nvSpPr>
          <p:cNvPr id="20" name="テキスト ボックス 19"/>
          <p:cNvSpPr txBox="1"/>
          <p:nvPr/>
        </p:nvSpPr>
        <p:spPr>
          <a:xfrm>
            <a:off x="8337467" y="5503700"/>
            <a:ext cx="11963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（利率は仮定値）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5770453" y="5827736"/>
            <a:ext cx="4104000" cy="97200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659667" y="5871156"/>
            <a:ext cx="42777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担当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大阪府総務部市町村局行政課財政グループ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電話番号：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06-6944-9112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（直通）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E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メール ：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shichoson-g24@sbox.pref.osaka.lg.jp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6" name="グループ化 45"/>
          <p:cNvGrpSpPr/>
          <p:nvPr/>
        </p:nvGrpSpPr>
        <p:grpSpPr>
          <a:xfrm>
            <a:off x="177420" y="3408620"/>
            <a:ext cx="2504819" cy="736378"/>
            <a:chOff x="218364" y="805219"/>
            <a:chExt cx="2101723" cy="906311"/>
          </a:xfrm>
        </p:grpSpPr>
        <p:sp>
          <p:nvSpPr>
            <p:cNvPr id="47" name="正方形/長方形 46"/>
            <p:cNvSpPr/>
            <p:nvPr/>
          </p:nvSpPr>
          <p:spPr>
            <a:xfrm>
              <a:off x="218364" y="805219"/>
              <a:ext cx="132923" cy="44307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8" name="テキスト ボックス 47"/>
            <p:cNvSpPr txBox="1"/>
            <p:nvPr/>
          </p:nvSpPr>
          <p:spPr>
            <a:xfrm flipH="1">
              <a:off x="341192" y="840286"/>
              <a:ext cx="1978895" cy="8712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条件等（通常枠）</a:t>
              </a:r>
            </a:p>
          </p:txBody>
        </p:sp>
      </p:grpSp>
      <p:grpSp>
        <p:nvGrpSpPr>
          <p:cNvPr id="57" name="グループ化 56"/>
          <p:cNvGrpSpPr/>
          <p:nvPr/>
        </p:nvGrpSpPr>
        <p:grpSpPr>
          <a:xfrm>
            <a:off x="177421" y="5251839"/>
            <a:ext cx="1707650" cy="397824"/>
            <a:chOff x="218364" y="805219"/>
            <a:chExt cx="2101723" cy="489629"/>
          </a:xfrm>
        </p:grpSpPr>
        <p:sp>
          <p:nvSpPr>
            <p:cNvPr id="59" name="正方形/長方形 58"/>
            <p:cNvSpPr/>
            <p:nvPr/>
          </p:nvSpPr>
          <p:spPr>
            <a:xfrm>
              <a:off x="218364" y="805219"/>
              <a:ext cx="132923" cy="44307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63" name="テキスト ボックス 62"/>
            <p:cNvSpPr txBox="1"/>
            <p:nvPr/>
          </p:nvSpPr>
          <p:spPr>
            <a:xfrm flipH="1">
              <a:off x="341192" y="840286"/>
              <a:ext cx="1978895" cy="4545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スケジュール</a:t>
              </a:r>
            </a:p>
          </p:txBody>
        </p:sp>
      </p:grpSp>
      <p:sp>
        <p:nvSpPr>
          <p:cNvPr id="13" name="角丸四角形 12"/>
          <p:cNvSpPr/>
          <p:nvPr/>
        </p:nvSpPr>
        <p:spPr>
          <a:xfrm>
            <a:off x="5892399" y="3633768"/>
            <a:ext cx="3960000" cy="2088000"/>
          </a:xfrm>
          <a:prstGeom prst="roundRect">
            <a:avLst>
              <a:gd name="adj" fmla="val 5719"/>
            </a:avLst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2689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267</Words>
  <Application>Microsoft Office PowerPoint</Application>
  <PresentationFormat>A4 210 x 297 mm</PresentationFormat>
  <Paragraphs>45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2024-03-27T02:20:53Z</dcterms:created>
  <dcterms:modified xsi:type="dcterms:W3CDTF">2025-03-26T07:26:01Z</dcterms:modified>
</cp:coreProperties>
</file>