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4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大阪府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3.5121801014916444E-2"/>
                  <c:y val="-3.4085568816875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6D-437A-8317-B5F38DB14039}"/>
                </c:ext>
              </c:extLst>
            </c:dLbl>
            <c:dLbl>
              <c:idx val="19"/>
              <c:layout>
                <c:manualLayout>
                  <c:x val="-3.6796989984466975E-2"/>
                  <c:y val="-4.2927480312822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2C-48C1-9E88-09631A496B5C}"/>
                </c:ext>
              </c:extLst>
            </c:dLbl>
            <c:dLbl>
              <c:idx val="20"/>
              <c:layout>
                <c:manualLayout>
                  <c:x val="-1.0257101365875064E-4"/>
                  <c:y val="-5.3979869682756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1-4C24-9752-802384921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S22.4</c:v>
                </c:pt>
                <c:pt idx="1">
                  <c:v>S26.4</c:v>
                </c:pt>
                <c:pt idx="2">
                  <c:v>S30.4</c:v>
                </c:pt>
                <c:pt idx="3">
                  <c:v>S34.4</c:v>
                </c:pt>
                <c:pt idx="4">
                  <c:v>S38.4</c:v>
                </c:pt>
                <c:pt idx="5">
                  <c:v>S42.4</c:v>
                </c:pt>
                <c:pt idx="6">
                  <c:v>S46.4</c:v>
                </c:pt>
                <c:pt idx="7">
                  <c:v>S50.4</c:v>
                </c:pt>
                <c:pt idx="8">
                  <c:v>S54.4</c:v>
                </c:pt>
                <c:pt idx="9">
                  <c:v>S58.4</c:v>
                </c:pt>
                <c:pt idx="10">
                  <c:v>S62.4</c:v>
                </c:pt>
                <c:pt idx="11">
                  <c:v>H3.4</c:v>
                </c:pt>
                <c:pt idx="12">
                  <c:v>H7.4</c:v>
                </c:pt>
                <c:pt idx="13">
                  <c:v>H11.4</c:v>
                </c:pt>
                <c:pt idx="14">
                  <c:v>H12.2</c:v>
                </c:pt>
                <c:pt idx="15">
                  <c:v>H16.2(15.4)</c:v>
                </c:pt>
                <c:pt idx="16">
                  <c:v>H20.1(19.4)</c:v>
                </c:pt>
                <c:pt idx="17">
                  <c:v>H23.11(23.4)</c:v>
                </c:pt>
                <c:pt idx="18">
                  <c:v>H27.11(27.4)</c:v>
                </c:pt>
                <c:pt idx="19">
                  <c:v>H31.4</c:v>
                </c:pt>
                <c:pt idx="20">
                  <c:v>R5.4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59.93</c:v>
                </c:pt>
                <c:pt idx="1">
                  <c:v>73.5</c:v>
                </c:pt>
                <c:pt idx="2">
                  <c:v>68.28</c:v>
                </c:pt>
                <c:pt idx="3">
                  <c:v>70.760000000000005</c:v>
                </c:pt>
                <c:pt idx="4">
                  <c:v>69.989999999999995</c:v>
                </c:pt>
                <c:pt idx="5">
                  <c:v>55.22</c:v>
                </c:pt>
                <c:pt idx="6">
                  <c:v>63.06</c:v>
                </c:pt>
                <c:pt idx="7">
                  <c:v>66.27</c:v>
                </c:pt>
                <c:pt idx="8">
                  <c:v>63.31</c:v>
                </c:pt>
                <c:pt idx="9">
                  <c:v>60.74</c:v>
                </c:pt>
                <c:pt idx="10">
                  <c:v>56.65</c:v>
                </c:pt>
                <c:pt idx="11" formatCode="#,##0.00_ ">
                  <c:v>49.68</c:v>
                </c:pt>
                <c:pt idx="12" formatCode="#,##0.00_ ">
                  <c:v>52.27</c:v>
                </c:pt>
                <c:pt idx="13" formatCode="#,##0.00_ ">
                  <c:v>53.239999999999995</c:v>
                </c:pt>
                <c:pt idx="14" formatCode="#,##0.00_ ">
                  <c:v>44.58</c:v>
                </c:pt>
                <c:pt idx="15" formatCode="#,##0.00_ ">
                  <c:v>40.489999999999995</c:v>
                </c:pt>
                <c:pt idx="16" formatCode="#,##0.00_ ">
                  <c:v>48.949999999999996</c:v>
                </c:pt>
                <c:pt idx="17" formatCode="#,##0.00_ ">
                  <c:v>52.88</c:v>
                </c:pt>
                <c:pt idx="18" formatCode="#,##0.00_ ">
                  <c:v>45.47</c:v>
                </c:pt>
                <c:pt idx="19" formatCode="#,##0.00_ ">
                  <c:v>49.49</c:v>
                </c:pt>
                <c:pt idx="20">
                  <c:v>46.98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C5-422A-82FC-AC50A4AF59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全国</c:v>
                </c:pt>
              </c:strCache>
            </c:strRef>
          </c:tx>
          <c:spPr>
            <a:ln w="25400" cap="rnd">
              <a:solidFill>
                <a:schemeClr val="tx1"/>
              </a:solidFill>
              <a:prstDash val="dashDot"/>
              <a:round/>
            </a:ln>
            <a:effectLst/>
          </c:spPr>
          <c:marker>
            <c:symbol val="square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4.4475369387216711E-2"/>
                  <c:y val="6.5603850339160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429831070570581E-2"/>
                      <c:h val="5.668310123172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26D-437A-8317-B5F38DB14039}"/>
                </c:ext>
              </c:extLst>
            </c:dLbl>
            <c:dLbl>
              <c:idx val="19"/>
              <c:layout>
                <c:manualLayout>
                  <c:x val="-3.4464273349893979E-2"/>
                  <c:y val="5.95060643677233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8C5-422A-82FC-AC50A4AF597E}"/>
                </c:ext>
              </c:extLst>
            </c:dLbl>
            <c:dLbl>
              <c:idx val="20"/>
              <c:layout>
                <c:manualLayout>
                  <c:x val="-5.6329441585446557E-3"/>
                  <c:y val="4.40327192498160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1-4C24-9752-802384921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S22.4</c:v>
                </c:pt>
                <c:pt idx="1">
                  <c:v>S26.4</c:v>
                </c:pt>
                <c:pt idx="2">
                  <c:v>S30.4</c:v>
                </c:pt>
                <c:pt idx="3">
                  <c:v>S34.4</c:v>
                </c:pt>
                <c:pt idx="4">
                  <c:v>S38.4</c:v>
                </c:pt>
                <c:pt idx="5">
                  <c:v>S42.4</c:v>
                </c:pt>
                <c:pt idx="6">
                  <c:v>S46.4</c:v>
                </c:pt>
                <c:pt idx="7">
                  <c:v>S50.4</c:v>
                </c:pt>
                <c:pt idx="8">
                  <c:v>S54.4</c:v>
                </c:pt>
                <c:pt idx="9">
                  <c:v>S58.4</c:v>
                </c:pt>
                <c:pt idx="10">
                  <c:v>S62.4</c:v>
                </c:pt>
                <c:pt idx="11">
                  <c:v>H3.4</c:v>
                </c:pt>
                <c:pt idx="12">
                  <c:v>H7.4</c:v>
                </c:pt>
                <c:pt idx="13">
                  <c:v>H11.4</c:v>
                </c:pt>
                <c:pt idx="14">
                  <c:v>H12.2</c:v>
                </c:pt>
                <c:pt idx="15">
                  <c:v>H16.2(15.4)</c:v>
                </c:pt>
                <c:pt idx="16">
                  <c:v>H20.1(19.4)</c:v>
                </c:pt>
                <c:pt idx="17">
                  <c:v>H23.11(23.4)</c:v>
                </c:pt>
                <c:pt idx="18">
                  <c:v>H27.11(27.4)</c:v>
                </c:pt>
                <c:pt idx="19">
                  <c:v>H31.4</c:v>
                </c:pt>
                <c:pt idx="20">
                  <c:v>R5.4</c:v>
                </c:pt>
              </c:strCache>
            </c:str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71.849999999999994</c:v>
                </c:pt>
                <c:pt idx="1">
                  <c:v>82.58</c:v>
                </c:pt>
                <c:pt idx="2">
                  <c:v>74.849999999999994</c:v>
                </c:pt>
                <c:pt idx="3">
                  <c:v>78.25</c:v>
                </c:pt>
                <c:pt idx="4">
                  <c:v>74.62</c:v>
                </c:pt>
                <c:pt idx="5">
                  <c:v>68.7</c:v>
                </c:pt>
                <c:pt idx="6">
                  <c:v>72.010000000000005</c:v>
                </c:pt>
                <c:pt idx="7">
                  <c:v>71.92</c:v>
                </c:pt>
                <c:pt idx="8">
                  <c:v>64.08</c:v>
                </c:pt>
                <c:pt idx="9">
                  <c:v>63.21</c:v>
                </c:pt>
                <c:pt idx="10">
                  <c:v>59.78</c:v>
                </c:pt>
                <c:pt idx="11" formatCode="#,##0.00_ ">
                  <c:v>54.43</c:v>
                </c:pt>
                <c:pt idx="12" formatCode="#,##0.00_ ">
                  <c:v>55.120000000000005</c:v>
                </c:pt>
                <c:pt idx="13" formatCode="#,##0.00_ ">
                  <c:v>56.779999999999994</c:v>
                </c:pt>
                <c:pt idx="15" formatCode="#,##0.00_ ">
                  <c:v>52.629999999999995</c:v>
                </c:pt>
                <c:pt idx="16" formatCode="#,##0.00_ ">
                  <c:v>54.85</c:v>
                </c:pt>
                <c:pt idx="17" formatCode="#,##0.00_ ">
                  <c:v>52.769999999999996</c:v>
                </c:pt>
                <c:pt idx="18" formatCode="#,##0.00_ ">
                  <c:v>47.14</c:v>
                </c:pt>
                <c:pt idx="19" formatCode="#,##0.00_ ">
                  <c:v>47.72</c:v>
                </c:pt>
                <c:pt idx="20">
                  <c:v>46.78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C5-422A-82FC-AC50A4AF597E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40526736"/>
        <c:axId val="1540529232"/>
      </c:lineChart>
      <c:catAx>
        <c:axId val="1540526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540529232"/>
        <c:crosses val="autoZero"/>
        <c:auto val="1"/>
        <c:lblAlgn val="ctr"/>
        <c:lblOffset val="100"/>
        <c:noMultiLvlLbl val="0"/>
      </c:catAx>
      <c:valAx>
        <c:axId val="1540529232"/>
        <c:scaling>
          <c:orientation val="minMax"/>
          <c:max val="85"/>
          <c:min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5405267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60D895FB-FE82-4379-B4A9-13A2CB6D2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3074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A8EBA81-7D64-4A83-B87C-8BA3609F1F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5264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BB02-EE80-43AD-A39C-79B9AAC4819A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32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62C-A742-4DA5-80EA-EDCEF6F571F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1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6957-C448-4816-B8A9-C214DF704C6C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6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C153-22F7-4B63-B85C-E2AABC6C83A1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22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80A53-4AD1-409A-A2F9-B1995EBBC93E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14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32A3-B6F4-4577-B39A-4E00820D3A03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19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99CB-D457-4C19-A252-679D863ED8EE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63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26A1B-11A1-4709-A3B4-F38B3AF37F8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7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AA01-5E91-4FBC-8F42-8160C6773AD3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CA0218F2-1B0A-431A-82F3-D533401636C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66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931F-ADB9-41D5-9761-A9EFC2FDD0CB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58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7B08-D92C-4AD4-BEA6-BF566901BF8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0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9C837-AF7C-408E-9A81-32A58C93CBE6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36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3437504637"/>
              </p:ext>
            </p:extLst>
          </p:nvPr>
        </p:nvGraphicFramePr>
        <p:xfrm>
          <a:off x="215153" y="743571"/>
          <a:ext cx="9690847" cy="574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直線コネクタ 10"/>
          <p:cNvCxnSpPr/>
          <p:nvPr/>
        </p:nvCxnSpPr>
        <p:spPr>
          <a:xfrm flipV="1">
            <a:off x="94129" y="466572"/>
            <a:ext cx="9560859" cy="23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2590802" y="4558552"/>
            <a:ext cx="685800" cy="28238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2613215" y="1093695"/>
            <a:ext cx="640975" cy="291352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lg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276602" y="80784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投票率の推移（大阪府知事選挙）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15900" y="536039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（％）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77575" y="6522866"/>
            <a:ext cx="2862842" cy="257369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全国については、統一地方選時の投票率</a:t>
            </a:r>
          </a:p>
        </p:txBody>
      </p:sp>
    </p:spTree>
    <p:extLst>
      <p:ext uri="{BB962C8B-B14F-4D97-AF65-F5344CB8AC3E}">
        <p14:creationId xmlns:p14="http://schemas.microsoft.com/office/powerpoint/2010/main" val="731654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2835</TotalTime>
  <Words>30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廣瀬　光史</dc:creator>
  <cp:lastModifiedBy>大塚　保奈美</cp:lastModifiedBy>
  <cp:revision>305</cp:revision>
  <cp:lastPrinted>2023-10-13T04:39:20Z</cp:lastPrinted>
  <dcterms:created xsi:type="dcterms:W3CDTF">2021-08-18T06:58:16Z</dcterms:created>
  <dcterms:modified xsi:type="dcterms:W3CDTF">2023-12-27T03:00:41Z</dcterms:modified>
</cp:coreProperties>
</file>