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85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67" autoAdjust="0"/>
    <p:restoredTop sz="94660"/>
  </p:normalViewPr>
  <p:slideViewPr>
    <p:cSldViewPr snapToGrid="0">
      <p:cViewPr varScale="1">
        <p:scale>
          <a:sx n="96" d="100"/>
          <a:sy n="96" d="100"/>
        </p:scale>
        <p:origin x="797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78"/>
    </p:cViewPr>
  </p:sorterViewPr>
  <p:notesViewPr>
    <p:cSldViewPr snapToGrid="0">
      <p:cViewPr varScale="1">
        <p:scale>
          <a:sx n="54" d="100"/>
          <a:sy n="54" d="100"/>
        </p:scale>
        <p:origin x="282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大阪府</c:v>
                </c:pt>
              </c:strCache>
            </c:strRef>
          </c:tx>
          <c:spPr>
            <a:ln w="2540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rgbClr val="FF0000"/>
              </a:solidFill>
              <a:ln w="9525">
                <a:noFill/>
              </a:ln>
              <a:effectLst/>
            </c:spPr>
          </c:marker>
          <c:dLbls>
            <c:dLbl>
              <c:idx val="17"/>
              <c:layout>
                <c:manualLayout>
                  <c:x val="-3.6432315978159595E-2"/>
                  <c:y val="-4.29274803128226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26D-437A-8317-B5F38DB14039}"/>
                </c:ext>
              </c:extLst>
            </c:dLbl>
            <c:dLbl>
              <c:idx val="18"/>
              <c:layout>
                <c:manualLayout>
                  <c:x val="-3.7287452789214595E-2"/>
                  <c:y val="-3.62960466908624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017-459E-AA40-AC6A773FCD89}"/>
                </c:ext>
              </c:extLst>
            </c:dLbl>
            <c:dLbl>
              <c:idx val="19"/>
              <c:layout>
                <c:manualLayout>
                  <c:x val="-6.1659213069817321E-3"/>
                  <c:y val="-5.176939180876964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66F-4091-A24B-D44D7D2179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endParaRPr lang="ja-JP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Sheet1!$A$2:$A$21</c:f>
              <c:strCache>
                <c:ptCount val="20"/>
                <c:pt idx="0">
                  <c:v>S22.4</c:v>
                </c:pt>
                <c:pt idx="1">
                  <c:v>S26.4</c:v>
                </c:pt>
                <c:pt idx="2">
                  <c:v>S30.4</c:v>
                </c:pt>
                <c:pt idx="3">
                  <c:v>S34.4</c:v>
                </c:pt>
                <c:pt idx="4">
                  <c:v>S38.4</c:v>
                </c:pt>
                <c:pt idx="5">
                  <c:v>S42.4</c:v>
                </c:pt>
                <c:pt idx="6">
                  <c:v>S46.4</c:v>
                </c:pt>
                <c:pt idx="7">
                  <c:v>S50.4</c:v>
                </c:pt>
                <c:pt idx="8">
                  <c:v>S54.4</c:v>
                </c:pt>
                <c:pt idx="9">
                  <c:v>S58.4</c:v>
                </c:pt>
                <c:pt idx="10">
                  <c:v>S62.4</c:v>
                </c:pt>
                <c:pt idx="11">
                  <c:v>H3.4</c:v>
                </c:pt>
                <c:pt idx="12">
                  <c:v>H7.4</c:v>
                </c:pt>
                <c:pt idx="13">
                  <c:v>H11.4</c:v>
                </c:pt>
                <c:pt idx="14">
                  <c:v>H15.4</c:v>
                </c:pt>
                <c:pt idx="15">
                  <c:v>H19.4</c:v>
                </c:pt>
                <c:pt idx="16">
                  <c:v>H23.4</c:v>
                </c:pt>
                <c:pt idx="17">
                  <c:v>H27.4</c:v>
                </c:pt>
                <c:pt idx="18">
                  <c:v>H31.4</c:v>
                </c:pt>
                <c:pt idx="19">
                  <c:v>R5.4</c:v>
                </c:pt>
              </c:strCache>
            </c:str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72.98</c:v>
                </c:pt>
                <c:pt idx="1">
                  <c:v>73.5</c:v>
                </c:pt>
                <c:pt idx="2">
                  <c:v>66.97</c:v>
                </c:pt>
                <c:pt idx="3">
                  <c:v>71.069999999999993</c:v>
                </c:pt>
                <c:pt idx="4">
                  <c:v>70.23</c:v>
                </c:pt>
                <c:pt idx="5">
                  <c:v>56.37</c:v>
                </c:pt>
                <c:pt idx="6">
                  <c:v>63.23</c:v>
                </c:pt>
                <c:pt idx="7">
                  <c:v>66.27</c:v>
                </c:pt>
                <c:pt idx="8">
                  <c:v>63.31</c:v>
                </c:pt>
                <c:pt idx="9">
                  <c:v>60.74</c:v>
                </c:pt>
                <c:pt idx="10">
                  <c:v>57.66</c:v>
                </c:pt>
                <c:pt idx="11" formatCode="#,##0.00_ ">
                  <c:v>50.17</c:v>
                </c:pt>
                <c:pt idx="12" formatCode="#,##0.00_ ">
                  <c:v>52.62</c:v>
                </c:pt>
                <c:pt idx="13" formatCode="#,##0.00_ ">
                  <c:v>54.069999999999993</c:v>
                </c:pt>
                <c:pt idx="14" formatCode="#,##0.00_ ">
                  <c:v>43.5</c:v>
                </c:pt>
                <c:pt idx="15" formatCode="#,##0.00_ ">
                  <c:v>44.9</c:v>
                </c:pt>
                <c:pt idx="16" formatCode="#,##0.00_ ">
                  <c:v>46.46</c:v>
                </c:pt>
                <c:pt idx="17" formatCode="#,##0.00_ ">
                  <c:v>45.18</c:v>
                </c:pt>
                <c:pt idx="18" formatCode="#,##0.00_ ">
                  <c:v>49.81</c:v>
                </c:pt>
                <c:pt idx="19">
                  <c:v>47.74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8C5-422A-82FC-AC50A4AF597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全国</c:v>
                </c:pt>
              </c:strCache>
            </c:strRef>
          </c:tx>
          <c:spPr>
            <a:ln w="25400" cap="rnd">
              <a:solidFill>
                <a:schemeClr val="tx1"/>
              </a:solidFill>
              <a:prstDash val="dashDot"/>
              <a:round/>
            </a:ln>
            <a:effectLst/>
          </c:spPr>
          <c:marker>
            <c:symbol val="square"/>
            <c:size val="7"/>
            <c:spPr>
              <a:solidFill>
                <a:schemeClr val="tx1"/>
              </a:solidFill>
              <a:ln w="9525">
                <a:noFill/>
              </a:ln>
              <a:effectLst/>
            </c:spPr>
          </c:marker>
          <c:dLbls>
            <c:dLbl>
              <c:idx val="17"/>
              <c:layout>
                <c:manualLayout>
                  <c:x val="-3.661227960775771E-2"/>
                  <c:y val="3.90781158513194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1429831070570581E-2"/>
                      <c:h val="5.6683101231726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C-626D-437A-8317-B5F38DB14039}"/>
                </c:ext>
              </c:extLst>
            </c:dLbl>
            <c:dLbl>
              <c:idx val="18"/>
              <c:layout>
                <c:manualLayout>
                  <c:x val="-1.3986496742751176E-2"/>
                  <c:y val="3.74012856278557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017-459E-AA40-AC6A773FCD8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Sheet1!$A$2:$A$21</c:f>
              <c:strCache>
                <c:ptCount val="20"/>
                <c:pt idx="0">
                  <c:v>S22.4</c:v>
                </c:pt>
                <c:pt idx="1">
                  <c:v>S26.4</c:v>
                </c:pt>
                <c:pt idx="2">
                  <c:v>S30.4</c:v>
                </c:pt>
                <c:pt idx="3">
                  <c:v>S34.4</c:v>
                </c:pt>
                <c:pt idx="4">
                  <c:v>S38.4</c:v>
                </c:pt>
                <c:pt idx="5">
                  <c:v>S42.4</c:v>
                </c:pt>
                <c:pt idx="6">
                  <c:v>S46.4</c:v>
                </c:pt>
                <c:pt idx="7">
                  <c:v>S50.4</c:v>
                </c:pt>
                <c:pt idx="8">
                  <c:v>S54.4</c:v>
                </c:pt>
                <c:pt idx="9">
                  <c:v>S58.4</c:v>
                </c:pt>
                <c:pt idx="10">
                  <c:v>S62.4</c:v>
                </c:pt>
                <c:pt idx="11">
                  <c:v>H3.4</c:v>
                </c:pt>
                <c:pt idx="12">
                  <c:v>H7.4</c:v>
                </c:pt>
                <c:pt idx="13">
                  <c:v>H11.4</c:v>
                </c:pt>
                <c:pt idx="14">
                  <c:v>H15.4</c:v>
                </c:pt>
                <c:pt idx="15">
                  <c:v>H19.4</c:v>
                </c:pt>
                <c:pt idx="16">
                  <c:v>H23.4</c:v>
                </c:pt>
                <c:pt idx="17">
                  <c:v>H27.4</c:v>
                </c:pt>
                <c:pt idx="18">
                  <c:v>H31.4</c:v>
                </c:pt>
                <c:pt idx="19">
                  <c:v>R5.4</c:v>
                </c:pt>
              </c:strCache>
            </c:strRef>
          </c:cat>
          <c:val>
            <c:numRef>
              <c:f>Sheet1!$C$2:$C$21</c:f>
              <c:numCache>
                <c:formatCode>General</c:formatCode>
                <c:ptCount val="20"/>
                <c:pt idx="0">
                  <c:v>81.650000000000006</c:v>
                </c:pt>
                <c:pt idx="1">
                  <c:v>82.99</c:v>
                </c:pt>
                <c:pt idx="2">
                  <c:v>77.239999999999995</c:v>
                </c:pt>
                <c:pt idx="3">
                  <c:v>79.48</c:v>
                </c:pt>
                <c:pt idx="4">
                  <c:v>76.849999999999994</c:v>
                </c:pt>
                <c:pt idx="5">
                  <c:v>71.48</c:v>
                </c:pt>
                <c:pt idx="6">
                  <c:v>72.94</c:v>
                </c:pt>
                <c:pt idx="7">
                  <c:v>74.13</c:v>
                </c:pt>
                <c:pt idx="8">
                  <c:v>69.39</c:v>
                </c:pt>
                <c:pt idx="9">
                  <c:v>68.47</c:v>
                </c:pt>
                <c:pt idx="10">
                  <c:v>66.66</c:v>
                </c:pt>
                <c:pt idx="11" formatCode="#,##0.00_ ">
                  <c:v>60.49</c:v>
                </c:pt>
                <c:pt idx="12" formatCode="#,##0.00_ ">
                  <c:v>56.230000000000004</c:v>
                </c:pt>
                <c:pt idx="13" formatCode="#,##0.00_ ">
                  <c:v>56.699999999999996</c:v>
                </c:pt>
                <c:pt idx="14" formatCode="#,##0.00_ ">
                  <c:v>52.480000000000004</c:v>
                </c:pt>
                <c:pt idx="15" formatCode="#,##0.00_ ">
                  <c:v>52.25</c:v>
                </c:pt>
                <c:pt idx="16" formatCode="#,##0.00_ ">
                  <c:v>48.15</c:v>
                </c:pt>
                <c:pt idx="17" formatCode="#,##0.00_ ">
                  <c:v>45.050000000000004</c:v>
                </c:pt>
                <c:pt idx="18" formatCode="#,##0.00_ ">
                  <c:v>44.019999999999996</c:v>
                </c:pt>
                <c:pt idx="19">
                  <c:v>41.85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8C5-422A-82FC-AC50A4AF59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40526736"/>
        <c:axId val="1540529232"/>
      </c:lineChart>
      <c:catAx>
        <c:axId val="15405267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bg1">
                  <a:lumMod val="50000"/>
                </a:schemeClr>
              </a:solidFill>
              <a:prstDash val="lgDash"/>
              <a:round/>
            </a:ln>
            <a:effectLst/>
          </c:spPr>
        </c:majorGridlines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1540529232"/>
        <c:crosses val="autoZero"/>
        <c:auto val="1"/>
        <c:lblAlgn val="ctr"/>
        <c:lblOffset val="100"/>
        <c:noMultiLvlLbl val="0"/>
      </c:catAx>
      <c:valAx>
        <c:axId val="1540529232"/>
        <c:scaling>
          <c:orientation val="minMax"/>
          <c:max val="85"/>
          <c:min val="4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154052673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9787" cy="498693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9" y="2"/>
            <a:ext cx="2949787" cy="498693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r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9" y="9440647"/>
            <a:ext cx="2949787" cy="498692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r">
              <a:defRPr sz="1200"/>
            </a:lvl1pPr>
          </a:lstStyle>
          <a:p>
            <a:fld id="{60D895FB-FE82-4379-B4A9-13A2CB6D2F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30744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9787" cy="498693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2"/>
            <a:ext cx="2949787" cy="498693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r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3" rIns="91425" bIns="457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8"/>
            <a:ext cx="5445760" cy="3913614"/>
          </a:xfrm>
          <a:prstGeom prst="rect">
            <a:avLst/>
          </a:prstGeom>
        </p:spPr>
        <p:txBody>
          <a:bodyPr vert="horz" lIns="91425" tIns="45713" rIns="91425" bIns="457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7" cy="498692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r">
              <a:defRPr sz="1200"/>
            </a:lvl1pPr>
          </a:lstStyle>
          <a:p>
            <a:fld id="{AA8EBA81-7D64-4A83-B87C-8BA3609F1F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52645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BB02-EE80-43AD-A39C-79B9AAC4819A}" type="datetime1">
              <a:rPr kumimoji="1" lang="ja-JP" altLang="en-US" smtClean="0"/>
              <a:t>2023/12/20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218F2-1B0A-431A-82F3-D53340163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632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9E62C-A742-4DA5-80EA-EDCEF6F571FD}" type="datetime1">
              <a:rPr kumimoji="1" lang="ja-JP" altLang="en-US" smtClean="0"/>
              <a:t>2023/12/20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218F2-1B0A-431A-82F3-D53340163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913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C6957-C448-4816-B8A9-C214DF704C6C}" type="datetime1">
              <a:rPr kumimoji="1" lang="ja-JP" altLang="en-US" smtClean="0"/>
              <a:t>2023/12/20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218F2-1B0A-431A-82F3-D53340163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7645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DC153-22F7-4B63-B85C-E2AABC6C83A1}" type="datetime1">
              <a:rPr kumimoji="1" lang="ja-JP" altLang="en-US" smtClean="0"/>
              <a:t>2023/12/20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218F2-1B0A-431A-82F3-D53340163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2228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80A53-4AD1-409A-A2F9-B1995EBBC93E}" type="datetime1">
              <a:rPr kumimoji="1" lang="ja-JP" altLang="en-US" smtClean="0"/>
              <a:t>2023/12/20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218F2-1B0A-431A-82F3-D53340163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3141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32A3-B6F4-4577-B39A-4E00820D3A03}" type="datetime1">
              <a:rPr kumimoji="1" lang="ja-JP" altLang="en-US" smtClean="0"/>
              <a:t>2023/12/20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218F2-1B0A-431A-82F3-D53340163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1197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D99CB-D457-4C19-A252-679D863ED8EE}" type="datetime1">
              <a:rPr kumimoji="1" lang="ja-JP" altLang="en-US" smtClean="0"/>
              <a:t>2023/12/20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218F2-1B0A-431A-82F3-D53340163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8637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26A1B-11A1-4709-A3B4-F38B3AF37F85}" type="datetime1">
              <a:rPr kumimoji="1" lang="ja-JP" altLang="en-US" smtClean="0"/>
              <a:t>2023/12/20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218F2-1B0A-431A-82F3-D53340163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374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BAA01-5E91-4FBC-8F42-8160C6773AD3}" type="datetime1">
              <a:rPr kumimoji="1" lang="ja-JP" altLang="en-US" smtClean="0"/>
              <a:t>2023/12/20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7150" y="6492875"/>
            <a:ext cx="2228850" cy="3651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fld id="{CA0218F2-1B0A-431A-82F3-D533401636C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8661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B931F-ADB9-41D5-9761-A9EFC2FDD0CB}" type="datetime1">
              <a:rPr kumimoji="1" lang="ja-JP" altLang="en-US" smtClean="0"/>
              <a:t>2023/12/20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218F2-1B0A-431A-82F3-D53340163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588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F7B08-D92C-4AD4-BEA6-BF566901BF85}" type="datetime1">
              <a:rPr kumimoji="1" lang="ja-JP" altLang="en-US" smtClean="0"/>
              <a:t>2023/12/20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218F2-1B0A-431A-82F3-D53340163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9002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9C837-AF7C-408E-9A81-32A58C93CBE6}" type="datetime1">
              <a:rPr kumimoji="1" lang="ja-JP" altLang="en-US" smtClean="0"/>
              <a:t>2023/12/20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218F2-1B0A-431A-82F3-D533401636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5362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グラフ 6"/>
          <p:cNvGraphicFramePr/>
          <p:nvPr>
            <p:extLst>
              <p:ext uri="{D42A27DB-BD31-4B8C-83A1-F6EECF244321}">
                <p14:modId xmlns:p14="http://schemas.microsoft.com/office/powerpoint/2010/main" val="3546824076"/>
              </p:ext>
            </p:extLst>
          </p:nvPr>
        </p:nvGraphicFramePr>
        <p:xfrm>
          <a:off x="215153" y="743571"/>
          <a:ext cx="9690847" cy="5745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1" name="直線コネクタ 10"/>
          <p:cNvCxnSpPr/>
          <p:nvPr/>
        </p:nvCxnSpPr>
        <p:spPr>
          <a:xfrm flipV="1">
            <a:off x="94129" y="466572"/>
            <a:ext cx="9560859" cy="233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角丸四角形 1"/>
          <p:cNvSpPr/>
          <p:nvPr/>
        </p:nvSpPr>
        <p:spPr>
          <a:xfrm>
            <a:off x="2568390" y="4921623"/>
            <a:ext cx="685800" cy="282389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</a:t>
            </a:r>
          </a:p>
        </p:txBody>
      </p:sp>
      <p:sp>
        <p:nvSpPr>
          <p:cNvPr id="8" name="角丸四角形 7"/>
          <p:cNvSpPr/>
          <p:nvPr/>
        </p:nvSpPr>
        <p:spPr>
          <a:xfrm>
            <a:off x="2613215" y="1093695"/>
            <a:ext cx="640975" cy="291352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  <a:prstDash val="lgDash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全国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215900" y="536039"/>
            <a:ext cx="646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（％）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977575" y="6522866"/>
            <a:ext cx="2862842" cy="257369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全国については、統一地方選時の投票率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A513151-7D1D-46B7-881B-A765911C3424}"/>
              </a:ext>
            </a:extLst>
          </p:cNvPr>
          <p:cNvSpPr/>
          <p:nvPr/>
        </p:nvSpPr>
        <p:spPr>
          <a:xfrm>
            <a:off x="3038064" y="80784"/>
            <a:ext cx="38779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投票率の推移（大阪府議会議員選挙）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2356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2832</TotalTime>
  <Words>30</Words>
  <Application>Microsoft Office PowerPoint</Application>
  <PresentationFormat>A4 210 x 297 mm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廣瀬　光史</dc:creator>
  <cp:lastModifiedBy>廣瀬　光史</cp:lastModifiedBy>
  <cp:revision>305</cp:revision>
  <cp:lastPrinted>2023-10-13T04:39:20Z</cp:lastPrinted>
  <dcterms:created xsi:type="dcterms:W3CDTF">2021-08-18T06:58:16Z</dcterms:created>
  <dcterms:modified xsi:type="dcterms:W3CDTF">2023-12-20T07:04:39Z</dcterms:modified>
</cp:coreProperties>
</file>