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"/>
  </p:notesMasterIdLst>
  <p:sldIdLst>
    <p:sldId id="256" r:id="rId2"/>
    <p:sldId id="257" r:id="rId3"/>
  </p:sldIdLst>
  <p:sldSz cx="12192000" cy="16256000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12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F700"/>
    <a:srgbClr val="FFFBC6"/>
    <a:srgbClr val="FADCE9"/>
    <a:srgbClr val="FFF100"/>
    <a:srgbClr val="E60013"/>
    <a:srgbClr val="EB623C"/>
    <a:srgbClr val="FABF1B"/>
    <a:srgbClr val="FDD35B"/>
    <a:srgbClr val="E400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33" d="100"/>
          <a:sy n="33" d="100"/>
        </p:scale>
        <p:origin x="2100" y="-60"/>
      </p:cViewPr>
      <p:guideLst>
        <p:guide orient="horz" pos="512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9678" cy="498559"/>
          </a:xfrm>
          <a:prstGeom prst="rect">
            <a:avLst/>
          </a:prstGeom>
        </p:spPr>
        <p:txBody>
          <a:bodyPr vert="horz" lIns="62985" tIns="31493" rIns="62985" bIns="31493" rtlCol="0"/>
          <a:lstStyle>
            <a:lvl1pPr algn="l">
              <a:defRPr sz="8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350" y="2"/>
            <a:ext cx="2950765" cy="498559"/>
          </a:xfrm>
          <a:prstGeom prst="rect">
            <a:avLst/>
          </a:prstGeom>
        </p:spPr>
        <p:txBody>
          <a:bodyPr vert="horz" lIns="62985" tIns="31493" rIns="62985" bIns="31493" rtlCol="0"/>
          <a:lstStyle>
            <a:lvl1pPr algn="r">
              <a:defRPr sz="800"/>
            </a:lvl1pPr>
          </a:lstStyle>
          <a:p>
            <a:fld id="{C2ED8290-1A3A-4051-9490-678A7E0E8734}" type="datetimeFigureOut">
              <a:rPr kumimoji="1" lang="ja-JP" altLang="en-US" smtClean="0"/>
              <a:t>2019/9/12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46300" y="1241425"/>
            <a:ext cx="2514600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62985" tIns="31493" rIns="62985" bIns="31493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612" y="4783532"/>
            <a:ext cx="5445978" cy="3913800"/>
          </a:xfrm>
          <a:prstGeom prst="rect">
            <a:avLst/>
          </a:prstGeom>
        </p:spPr>
        <p:txBody>
          <a:bodyPr vert="horz" lIns="62985" tIns="31493" rIns="62985" bIns="31493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781"/>
            <a:ext cx="2949678" cy="498559"/>
          </a:xfrm>
          <a:prstGeom prst="rect">
            <a:avLst/>
          </a:prstGeom>
        </p:spPr>
        <p:txBody>
          <a:bodyPr vert="horz" lIns="62985" tIns="31493" rIns="62985" bIns="31493" rtlCol="0" anchor="b"/>
          <a:lstStyle>
            <a:lvl1pPr algn="l">
              <a:defRPr sz="8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350" y="9440781"/>
            <a:ext cx="2950765" cy="498559"/>
          </a:xfrm>
          <a:prstGeom prst="rect">
            <a:avLst/>
          </a:prstGeom>
        </p:spPr>
        <p:txBody>
          <a:bodyPr vert="horz" lIns="62985" tIns="31493" rIns="62985" bIns="31493" rtlCol="0" anchor="b"/>
          <a:lstStyle>
            <a:lvl1pPr algn="r">
              <a:defRPr sz="800"/>
            </a:lvl1pPr>
          </a:lstStyle>
          <a:p>
            <a:fld id="{971B56D1-4DFF-4FD0-AE7A-23B9D9EE40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46337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660416"/>
            <a:ext cx="10363200" cy="5659496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8538164"/>
            <a:ext cx="9144000" cy="3924769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A73AC-841E-4C4E-9BE8-B358F7412FDD}" type="datetimeFigureOut">
              <a:rPr kumimoji="1" lang="ja-JP" altLang="en-US" smtClean="0"/>
              <a:t>2019/9/12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DFC58-3BDB-4894-80B3-1C83E2E5FA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72008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A73AC-841E-4C4E-9BE8-B358F7412FDD}" type="datetimeFigureOut">
              <a:rPr kumimoji="1" lang="ja-JP" altLang="en-US" smtClean="0"/>
              <a:t>2019/9/12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DFC58-3BDB-4894-80B3-1C83E2E5FA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18935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900" cy="13776209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865481"/>
            <a:ext cx="7734300" cy="13776209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A73AC-841E-4C4E-9BE8-B358F7412FDD}" type="datetimeFigureOut">
              <a:rPr kumimoji="1" lang="ja-JP" altLang="en-US" smtClean="0"/>
              <a:t>2019/9/12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DFC58-3BDB-4894-80B3-1C83E2E5FA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3825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A73AC-841E-4C4E-9BE8-B358F7412FDD}" type="datetimeFigureOut">
              <a:rPr kumimoji="1" lang="ja-JP" altLang="en-US" smtClean="0"/>
              <a:t>2019/9/12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DFC58-3BDB-4894-80B3-1C83E2E5FA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1327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4052716"/>
            <a:ext cx="10515600" cy="6762043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0878731"/>
            <a:ext cx="10515600" cy="355599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A73AC-841E-4C4E-9BE8-B358F7412FDD}" type="datetimeFigureOut">
              <a:rPr kumimoji="1" lang="ja-JP" altLang="en-US" smtClean="0"/>
              <a:t>2019/9/12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DFC58-3BDB-4894-80B3-1C83E2E5FA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3948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4327407"/>
            <a:ext cx="5181600" cy="103142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4327407"/>
            <a:ext cx="5181600" cy="103142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A73AC-841E-4C4E-9BE8-B358F7412FDD}" type="datetimeFigureOut">
              <a:rPr kumimoji="1" lang="ja-JP" altLang="en-US" smtClean="0"/>
              <a:t>2019/9/12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DFC58-3BDB-4894-80B3-1C83E2E5FA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8823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65485"/>
            <a:ext cx="10515600" cy="314207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3984979"/>
            <a:ext cx="5157787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5937956"/>
            <a:ext cx="5157787" cy="87338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3984979"/>
            <a:ext cx="5183188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5937956"/>
            <a:ext cx="5183188" cy="87338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A73AC-841E-4C4E-9BE8-B358F7412FDD}" type="datetimeFigureOut">
              <a:rPr kumimoji="1" lang="ja-JP" altLang="en-US" smtClean="0"/>
              <a:t>2019/9/12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DFC58-3BDB-4894-80B3-1C83E2E5FA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3945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A73AC-841E-4C4E-9BE8-B358F7412FDD}" type="datetimeFigureOut">
              <a:rPr kumimoji="1" lang="ja-JP" altLang="en-US" smtClean="0"/>
              <a:t>2019/9/12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DFC58-3BDB-4894-80B3-1C83E2E5FA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5564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A73AC-841E-4C4E-9BE8-B358F7412FDD}" type="datetimeFigureOut">
              <a:rPr kumimoji="1" lang="ja-JP" altLang="en-US" smtClean="0"/>
              <a:t>2019/9/12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DFC58-3BDB-4894-80B3-1C83E2E5FA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5149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340567"/>
            <a:ext cx="6172200" cy="11552296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A73AC-841E-4C4E-9BE8-B358F7412FDD}" type="datetimeFigureOut">
              <a:rPr kumimoji="1" lang="ja-JP" altLang="en-US" smtClean="0"/>
              <a:t>2019/9/12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DFC58-3BDB-4894-80B3-1C83E2E5FA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0443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2340567"/>
            <a:ext cx="6172200" cy="11552296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A73AC-841E-4C4E-9BE8-B358F7412FDD}" type="datetimeFigureOut">
              <a:rPr kumimoji="1" lang="ja-JP" altLang="en-US" smtClean="0"/>
              <a:t>2019/9/12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DFC58-3BDB-4894-80B3-1C83E2E5FA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4872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9A73AC-841E-4C4E-9BE8-B358F7412FDD}" type="datetimeFigureOut">
              <a:rPr kumimoji="1" lang="ja-JP" altLang="en-US" smtClean="0"/>
              <a:t>2019/9/12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0DFC58-3BDB-4894-80B3-1C83E2E5FA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2572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kumimoji="1"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kumimoji="1"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emf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jpeg"/><Relationship Id="rId4" Type="http://schemas.openxmlformats.org/officeDocument/2006/relationships/image" Target="../media/image3.jpe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9.png"/><Relationship Id="rId7" Type="http://schemas.openxmlformats.org/officeDocument/2006/relationships/image" Target="../media/image16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Relationship Id="rId9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角丸四角形 23"/>
          <p:cNvSpPr/>
          <p:nvPr/>
        </p:nvSpPr>
        <p:spPr>
          <a:xfrm>
            <a:off x="114118" y="4238947"/>
            <a:ext cx="5407881" cy="684747"/>
          </a:xfrm>
          <a:prstGeom prst="roundRect">
            <a:avLst>
              <a:gd name="adj" fmla="val 46019"/>
            </a:avLst>
          </a:prstGeom>
          <a:solidFill>
            <a:srgbClr val="E4007F"/>
          </a:solidFill>
          <a:ln w="28575">
            <a:solidFill>
              <a:srgbClr val="FFF1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2400"/>
          </a:p>
        </p:txBody>
      </p:sp>
      <p:grpSp>
        <p:nvGrpSpPr>
          <p:cNvPr id="30" name="グループ化 29"/>
          <p:cNvGrpSpPr/>
          <p:nvPr/>
        </p:nvGrpSpPr>
        <p:grpSpPr>
          <a:xfrm>
            <a:off x="2290004" y="10830728"/>
            <a:ext cx="7260467" cy="302330"/>
            <a:chOff x="2659581" y="11605398"/>
            <a:chExt cx="7260467" cy="302330"/>
          </a:xfrm>
        </p:grpSpPr>
        <p:sp>
          <p:nvSpPr>
            <p:cNvPr id="61" name="角丸四角形 60"/>
            <p:cNvSpPr/>
            <p:nvPr/>
          </p:nvSpPr>
          <p:spPr>
            <a:xfrm>
              <a:off x="2659581" y="11605398"/>
              <a:ext cx="7260467" cy="302330"/>
            </a:xfrm>
            <a:prstGeom prst="roundRect">
              <a:avLst>
                <a:gd name="adj" fmla="val 41768"/>
              </a:avLst>
            </a:prstGeom>
            <a:solidFill>
              <a:srgbClr val="FADCE9"/>
            </a:solidFill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21920" tIns="60960" rIns="121920" bIns="60960" numCol="1" spcCol="0" rtlCol="0" fromWordArt="0" anchor="ctr" anchorCtr="1" forceAA="0" compatLnSpc="1">
              <a:prstTxWarp prst="textNoShape">
                <a:avLst/>
              </a:prstTxWarp>
              <a:noAutofit/>
            </a:bodyPr>
            <a:lstStyle/>
            <a:p>
              <a:r>
                <a:rPr lang="en-US" altLang="ja-JP" dirty="0">
                  <a:solidFill>
                    <a:schemeClr val="tx1"/>
                  </a:solidFill>
                </a:rPr>
                <a:t>Alert </a:t>
              </a:r>
              <a:r>
                <a:rPr lang="en-US" altLang="ja-JP" dirty="0" smtClean="0">
                  <a:solidFill>
                    <a:schemeClr val="tx1"/>
                  </a:solidFill>
                </a:rPr>
                <a:t>level</a:t>
              </a:r>
              <a:r>
                <a:rPr lang="ja-JP" altLang="en-US" dirty="0" smtClean="0">
                  <a:solidFill>
                    <a:schemeClr val="tx1"/>
                  </a:solidFill>
                </a:rPr>
                <a:t>　</a:t>
              </a:r>
              <a:r>
                <a:rPr lang="en-US" altLang="ja-JP" dirty="0" smtClean="0">
                  <a:solidFill>
                    <a:schemeClr val="tx1"/>
                  </a:solidFill>
                </a:rPr>
                <a:t>: </a:t>
              </a:r>
              <a:r>
                <a:rPr lang="en-US" altLang="ja-JP" dirty="0">
                  <a:solidFill>
                    <a:schemeClr val="tx1"/>
                  </a:solidFill>
                </a:rPr>
                <a:t>Disaster has already occurred (Issued </a:t>
              </a:r>
              <a:r>
                <a:rPr lang="en-US" altLang="ja-JP" dirty="0" smtClean="0">
                  <a:solidFill>
                    <a:schemeClr val="tx1"/>
                  </a:solidFill>
                </a:rPr>
                <a:t>by</a:t>
              </a:r>
              <a:r>
                <a:rPr lang="ja-JP" altLang="en-US" dirty="0" smtClean="0">
                  <a:solidFill>
                    <a:schemeClr val="tx1"/>
                  </a:solidFill>
                </a:rPr>
                <a:t> </a:t>
              </a:r>
              <a:r>
                <a:rPr lang="en-US" altLang="ja-JP" dirty="0" smtClean="0">
                  <a:solidFill>
                    <a:schemeClr val="tx1"/>
                  </a:solidFill>
                </a:rPr>
                <a:t>municipalities)</a:t>
              </a:r>
              <a:endParaRPr lang="ja-JP" altLang="ja-JP" dirty="0"/>
            </a:p>
          </p:txBody>
        </p:sp>
        <p:sp>
          <p:nvSpPr>
            <p:cNvPr id="59" name="楕円 58"/>
            <p:cNvSpPr/>
            <p:nvPr/>
          </p:nvSpPr>
          <p:spPr>
            <a:xfrm>
              <a:off x="4028254" y="11668345"/>
              <a:ext cx="189091" cy="18233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1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ja-JP" altLang="en-US" sz="1067" dirty="0">
                  <a:latin typeface="HG創英角ｺﾞｼｯｸUB" panose="020B0909000000000000" pitchFamily="49" charset="-128"/>
                  <a:ea typeface="HG創英角ｺﾞｼｯｸUB" panose="020B0909000000000000" pitchFamily="49" charset="-128"/>
                </a:rPr>
                <a:t>５</a:t>
              </a:r>
            </a:p>
          </p:txBody>
        </p:sp>
      </p:grpSp>
      <p:sp>
        <p:nvSpPr>
          <p:cNvPr id="64" name="角丸四角形 63"/>
          <p:cNvSpPr/>
          <p:nvPr/>
        </p:nvSpPr>
        <p:spPr>
          <a:xfrm>
            <a:off x="1741131" y="11967619"/>
            <a:ext cx="10415164" cy="2534821"/>
          </a:xfrm>
          <a:prstGeom prst="roundRect">
            <a:avLst>
              <a:gd name="adj" fmla="val 3747"/>
            </a:avLst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2400"/>
          </a:p>
        </p:txBody>
      </p:sp>
      <p:pic>
        <p:nvPicPr>
          <p:cNvPr id="10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43329" y="39436"/>
            <a:ext cx="1861333" cy="2061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29" name="グループ化 128"/>
          <p:cNvGrpSpPr/>
          <p:nvPr/>
        </p:nvGrpSpPr>
        <p:grpSpPr>
          <a:xfrm>
            <a:off x="395207" y="15012553"/>
            <a:ext cx="7280119" cy="892650"/>
            <a:chOff x="1091208" y="14394542"/>
            <a:chExt cx="7280119" cy="892650"/>
          </a:xfrm>
        </p:grpSpPr>
        <p:sp>
          <p:nvSpPr>
            <p:cNvPr id="123" name="正方形/長方形 122"/>
            <p:cNvSpPr/>
            <p:nvPr/>
          </p:nvSpPr>
          <p:spPr>
            <a:xfrm>
              <a:off x="1119092" y="14394542"/>
              <a:ext cx="7252235" cy="89265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r>
                <a:rPr kumimoji="1" lang="ja-JP" altLang="en-US" sz="14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■</a:t>
              </a:r>
              <a:r>
                <a:rPr kumimoji="1" lang="en-US" altLang="ja-JP" sz="14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For more information, please visit the website below</a:t>
              </a:r>
              <a:r>
                <a:rPr kumimoji="1" lang="en-US" altLang="ja-JP" sz="14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:</a:t>
              </a:r>
            </a:p>
            <a:p>
              <a:pPr>
                <a:lnSpc>
                  <a:spcPct val="150000"/>
                </a:lnSpc>
              </a:pPr>
              <a:r>
                <a:rPr kumimoji="1" lang="en-US" altLang="ja-JP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Osaka </a:t>
              </a:r>
              <a:r>
                <a:rPr kumimoji="1" lang="en-US" altLang="ja-JP" sz="16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Disaster Prevention </a:t>
              </a:r>
              <a:r>
                <a:rPr kumimoji="1" lang="en-US" altLang="ja-JP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Net</a:t>
              </a:r>
              <a:endParaRPr kumimoji="1" lang="en-US" altLang="ja-JP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en-US" altLang="ja-JP" sz="1400" b="1" dirty="0">
                  <a:solidFill>
                    <a:schemeClr val="tx1"/>
                  </a:solidFill>
                  <a:latin typeface="+mn-ea"/>
                </a:rPr>
                <a:t>http://www.osaka-bousai.net.e.add.hp.transer.com/pref/index.html</a:t>
              </a:r>
              <a:endParaRPr kumimoji="1" lang="ja-JP" altLang="en-US" sz="14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127" name="正方形/長方形 126"/>
            <p:cNvSpPr/>
            <p:nvPr/>
          </p:nvSpPr>
          <p:spPr>
            <a:xfrm>
              <a:off x="1091208" y="14666865"/>
              <a:ext cx="4162020" cy="261465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r>
                <a:rPr kumimoji="1" lang="ja-JP" altLang="en-US" sz="20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　</a:t>
              </a:r>
              <a:endParaRPr kumimoji="1" lang="ja-JP" altLang="en-US" sz="1200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endParaRPr>
            </a:p>
          </p:txBody>
        </p:sp>
        <p:sp>
          <p:nvSpPr>
            <p:cNvPr id="128" name="正方形/長方形 127"/>
            <p:cNvSpPr/>
            <p:nvPr/>
          </p:nvSpPr>
          <p:spPr>
            <a:xfrm>
              <a:off x="5382250" y="14699302"/>
              <a:ext cx="941303" cy="196590"/>
            </a:xfrm>
            <a:prstGeom prst="rect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r>
                <a:rPr kumimoji="1" lang="en-US" altLang="ja-JP" sz="20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ja-JP" altLang="en-US" sz="20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200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Search</a:t>
              </a:r>
              <a:endParaRPr kumimoji="1" lang="ja-JP" altLang="en-US" sz="1000" dirty="0">
                <a:solidFill>
                  <a:schemeClr val="bg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endParaRPr>
            </a:p>
          </p:txBody>
        </p:sp>
      </p:grpSp>
      <p:pic>
        <p:nvPicPr>
          <p:cNvPr id="136" name="図 13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249" y="15373661"/>
            <a:ext cx="195719" cy="195719"/>
          </a:xfrm>
          <a:prstGeom prst="rect">
            <a:avLst/>
          </a:prstGeom>
        </p:spPr>
      </p:pic>
      <p:grpSp>
        <p:nvGrpSpPr>
          <p:cNvPr id="141" name="グループ化 140"/>
          <p:cNvGrpSpPr/>
          <p:nvPr/>
        </p:nvGrpSpPr>
        <p:grpSpPr>
          <a:xfrm>
            <a:off x="-4640" y="-1398"/>
            <a:ext cx="12286137" cy="108583"/>
            <a:chOff x="458959" y="690295"/>
            <a:chExt cx="12536705" cy="177250"/>
          </a:xfrm>
        </p:grpSpPr>
        <p:pic>
          <p:nvPicPr>
            <p:cNvPr id="137" name="図 136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458959" y="690295"/>
              <a:ext cx="4286250" cy="176298"/>
            </a:xfrm>
            <a:prstGeom prst="rect">
              <a:avLst/>
            </a:prstGeom>
          </p:spPr>
        </p:pic>
        <p:pic>
          <p:nvPicPr>
            <p:cNvPr id="138" name="図 137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4327107" y="700369"/>
              <a:ext cx="4321862" cy="167176"/>
            </a:xfrm>
            <a:prstGeom prst="rect">
              <a:avLst/>
            </a:prstGeom>
          </p:spPr>
        </p:pic>
        <p:pic>
          <p:nvPicPr>
            <p:cNvPr id="139" name="図 138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8613357" y="690351"/>
              <a:ext cx="4382307" cy="176058"/>
            </a:xfrm>
            <a:prstGeom prst="rect">
              <a:avLst/>
            </a:prstGeom>
          </p:spPr>
        </p:pic>
      </p:grpSp>
      <p:grpSp>
        <p:nvGrpSpPr>
          <p:cNvPr id="103" name="グループ化 102"/>
          <p:cNvGrpSpPr/>
          <p:nvPr/>
        </p:nvGrpSpPr>
        <p:grpSpPr>
          <a:xfrm>
            <a:off x="0" y="16103638"/>
            <a:ext cx="12192000" cy="148261"/>
            <a:chOff x="458959" y="696242"/>
            <a:chExt cx="12440648" cy="180493"/>
          </a:xfrm>
        </p:grpSpPr>
        <p:pic>
          <p:nvPicPr>
            <p:cNvPr id="108" name="図 107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458959" y="696242"/>
              <a:ext cx="4286250" cy="176298"/>
            </a:xfrm>
            <a:prstGeom prst="rect">
              <a:avLst/>
            </a:prstGeom>
          </p:spPr>
        </p:pic>
        <p:pic>
          <p:nvPicPr>
            <p:cNvPr id="111" name="図 110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4327107" y="706036"/>
              <a:ext cx="4286250" cy="158908"/>
            </a:xfrm>
            <a:prstGeom prst="rect">
              <a:avLst/>
            </a:prstGeom>
          </p:spPr>
        </p:pic>
        <p:pic>
          <p:nvPicPr>
            <p:cNvPr id="112" name="図 111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8613357" y="704302"/>
              <a:ext cx="4286250" cy="172433"/>
            </a:xfrm>
            <a:prstGeom prst="rect">
              <a:avLst/>
            </a:prstGeom>
          </p:spPr>
        </p:pic>
      </p:grpSp>
      <p:grpSp>
        <p:nvGrpSpPr>
          <p:cNvPr id="115" name="グループ化 114"/>
          <p:cNvGrpSpPr/>
          <p:nvPr/>
        </p:nvGrpSpPr>
        <p:grpSpPr>
          <a:xfrm>
            <a:off x="-5159" y="14570344"/>
            <a:ext cx="12192000" cy="148261"/>
            <a:chOff x="458959" y="696242"/>
            <a:chExt cx="12440648" cy="180493"/>
          </a:xfrm>
        </p:grpSpPr>
        <p:pic>
          <p:nvPicPr>
            <p:cNvPr id="116" name="図 115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458959" y="696242"/>
              <a:ext cx="4286250" cy="176298"/>
            </a:xfrm>
            <a:prstGeom prst="rect">
              <a:avLst/>
            </a:prstGeom>
          </p:spPr>
        </p:pic>
        <p:pic>
          <p:nvPicPr>
            <p:cNvPr id="117" name="図 116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4327107" y="706036"/>
              <a:ext cx="4286250" cy="158908"/>
            </a:xfrm>
            <a:prstGeom prst="rect">
              <a:avLst/>
            </a:prstGeom>
          </p:spPr>
        </p:pic>
        <p:pic>
          <p:nvPicPr>
            <p:cNvPr id="118" name="図 117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8613357" y="704302"/>
              <a:ext cx="4286250" cy="172433"/>
            </a:xfrm>
            <a:prstGeom prst="rect">
              <a:avLst/>
            </a:prstGeom>
          </p:spPr>
        </p:pic>
      </p:grpSp>
      <p:pic>
        <p:nvPicPr>
          <p:cNvPr id="4" name="図 3"/>
          <p:cNvPicPr>
            <a:picLocks noChangeAspect="1"/>
          </p:cNvPicPr>
          <p:nvPr/>
        </p:nvPicPr>
        <p:blipFill rotWithShape="1">
          <a:blip r:embed="rId5"/>
          <a:srcRect r="62504" b="5728"/>
          <a:stretch/>
        </p:blipFill>
        <p:spPr>
          <a:xfrm>
            <a:off x="76962" y="132890"/>
            <a:ext cx="7872141" cy="781149"/>
          </a:xfrm>
          <a:prstGeom prst="rect">
            <a:avLst/>
          </a:prstGeom>
        </p:spPr>
      </p:pic>
      <p:sp>
        <p:nvSpPr>
          <p:cNvPr id="5" name="正方形/長方形 4"/>
          <p:cNvSpPr/>
          <p:nvPr/>
        </p:nvSpPr>
        <p:spPr>
          <a:xfrm>
            <a:off x="210380" y="2100980"/>
            <a:ext cx="5829791" cy="7754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t" anchorCtr="0"/>
          <a:lstStyle/>
          <a:p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When should I evacuate?</a:t>
            </a:r>
            <a:r>
              <a:rPr lang="ja-JP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lang="ja-JP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What information should I refer to</a:t>
            </a:r>
            <a:r>
              <a:rPr lang="en-US" altLang="ja-JP" sz="2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?</a:t>
            </a:r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58815" y="918322"/>
            <a:ext cx="3678137" cy="1100397"/>
          </a:xfrm>
          <a:prstGeom prst="rect">
            <a:avLst/>
          </a:prstGeom>
        </p:spPr>
      </p:pic>
      <p:pic>
        <p:nvPicPr>
          <p:cNvPr id="8" name="図 7"/>
          <p:cNvPicPr>
            <a:picLocks noChangeAspect="1"/>
          </p:cNvPicPr>
          <p:nvPr/>
        </p:nvPicPr>
        <p:blipFill rotWithShape="1">
          <a:blip r:embed="rId7"/>
          <a:srcRect t="20109" r="18703" b="27311"/>
          <a:stretch/>
        </p:blipFill>
        <p:spPr>
          <a:xfrm>
            <a:off x="-67007" y="2918486"/>
            <a:ext cx="6883444" cy="946932"/>
          </a:xfrm>
          <a:prstGeom prst="rect">
            <a:avLst/>
          </a:prstGeom>
        </p:spPr>
      </p:pic>
      <p:cxnSp>
        <p:nvCxnSpPr>
          <p:cNvPr id="122" name="直線コネクタ 121"/>
          <p:cNvCxnSpPr/>
          <p:nvPr/>
        </p:nvCxnSpPr>
        <p:spPr>
          <a:xfrm>
            <a:off x="248927" y="4020535"/>
            <a:ext cx="11537471" cy="0"/>
          </a:xfrm>
          <a:prstGeom prst="line">
            <a:avLst/>
          </a:prstGeom>
          <a:ln w="88900" cap="rnd">
            <a:solidFill>
              <a:srgbClr val="FF0000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楕円 130"/>
          <p:cNvSpPr/>
          <p:nvPr/>
        </p:nvSpPr>
        <p:spPr>
          <a:xfrm>
            <a:off x="10528925" y="2393982"/>
            <a:ext cx="1594258" cy="1509867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2400" dirty="0"/>
          </a:p>
        </p:txBody>
      </p:sp>
      <p:sp>
        <p:nvSpPr>
          <p:cNvPr id="133" name="正方形/長方形 132"/>
          <p:cNvSpPr/>
          <p:nvPr/>
        </p:nvSpPr>
        <p:spPr>
          <a:xfrm>
            <a:off x="247149" y="4973834"/>
            <a:ext cx="6095245" cy="7572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t" anchorCtr="0"/>
          <a:lstStyle/>
          <a:p>
            <a:r>
              <a:rPr lang="en-US" altLang="ja-JP" sz="20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Since </a:t>
            </a:r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June 2019, evacuation information has been issued using these alert levels.</a:t>
            </a:r>
            <a:endParaRPr lang="ja-JP" altLang="ja-JP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ja-JP" sz="2000" dirty="0">
              <a:solidFill>
                <a:schemeClr val="bg1"/>
              </a:solidFill>
            </a:endParaRPr>
          </a:p>
        </p:txBody>
      </p:sp>
      <p:pic>
        <p:nvPicPr>
          <p:cNvPr id="12" name="図 11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22144" b="28202"/>
          <a:stretch/>
        </p:blipFill>
        <p:spPr>
          <a:xfrm>
            <a:off x="111291" y="4357550"/>
            <a:ext cx="5353586" cy="545123"/>
          </a:xfrm>
          <a:prstGeom prst="rect">
            <a:avLst/>
          </a:prstGeom>
        </p:spPr>
      </p:pic>
      <p:grpSp>
        <p:nvGrpSpPr>
          <p:cNvPr id="22" name="グループ化 21"/>
          <p:cNvGrpSpPr/>
          <p:nvPr/>
        </p:nvGrpSpPr>
        <p:grpSpPr>
          <a:xfrm>
            <a:off x="247149" y="6291152"/>
            <a:ext cx="4385786" cy="1326528"/>
            <a:chOff x="282435" y="6813571"/>
            <a:chExt cx="4385786" cy="1326528"/>
          </a:xfrm>
        </p:grpSpPr>
        <p:sp>
          <p:nvSpPr>
            <p:cNvPr id="134" name="正方形/長方形 133"/>
            <p:cNvSpPr/>
            <p:nvPr/>
          </p:nvSpPr>
          <p:spPr>
            <a:xfrm>
              <a:off x="282435" y="6813571"/>
              <a:ext cx="4385786" cy="13265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t" anchorCtr="0"/>
            <a:lstStyle/>
            <a:p>
              <a:r>
                <a:rPr lang="en-US" altLang="ja-JP" sz="20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Residents in regions where an alert level 3 or 4 has been issued by their municipality should evacuate immediately. </a:t>
              </a:r>
              <a:endParaRPr lang="ja-JP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56" name="楕円 55"/>
            <p:cNvSpPr/>
            <p:nvPr/>
          </p:nvSpPr>
          <p:spPr>
            <a:xfrm>
              <a:off x="1636017" y="7133442"/>
              <a:ext cx="280800" cy="28038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1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ja-JP" altLang="en-US" sz="1067" dirty="0">
                  <a:latin typeface="HG創英角ｺﾞｼｯｸUB" panose="020B0909000000000000" pitchFamily="49" charset="-128"/>
                  <a:ea typeface="HG創英角ｺﾞｼｯｸUB" panose="020B0909000000000000" pitchFamily="49" charset="-128"/>
                </a:rPr>
                <a:t>３</a:t>
              </a:r>
            </a:p>
          </p:txBody>
        </p:sp>
        <p:sp>
          <p:nvSpPr>
            <p:cNvPr id="57" name="楕円 56"/>
            <p:cNvSpPr/>
            <p:nvPr/>
          </p:nvSpPr>
          <p:spPr>
            <a:xfrm>
              <a:off x="2269727" y="7146141"/>
              <a:ext cx="280800" cy="28038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1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ja-JP" altLang="en-US" sz="1067" dirty="0">
                  <a:latin typeface="HG創英角ｺﾞｼｯｸUB" panose="020B0909000000000000" pitchFamily="49" charset="-128"/>
                  <a:ea typeface="HG創英角ｺﾞｼｯｸUB" panose="020B0909000000000000" pitchFamily="49" charset="-128"/>
                </a:rPr>
                <a:t>４</a:t>
              </a:r>
            </a:p>
          </p:txBody>
        </p:sp>
      </p:grpSp>
      <p:sp>
        <p:nvSpPr>
          <p:cNvPr id="147" name="正方形/長方形 146"/>
          <p:cNvSpPr/>
          <p:nvPr/>
        </p:nvSpPr>
        <p:spPr>
          <a:xfrm>
            <a:off x="1979810" y="6198791"/>
            <a:ext cx="4406247" cy="50232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t" anchorCtr="0"/>
          <a:lstStyle/>
          <a:p>
            <a:pPr algn="ctr">
              <a:lnSpc>
                <a:spcPts val="1800"/>
              </a:lnSpc>
            </a:pPr>
            <a:endParaRPr lang="ja-JP" altLang="ja-JP" sz="14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42" name="グループ化 41"/>
          <p:cNvGrpSpPr/>
          <p:nvPr/>
        </p:nvGrpSpPr>
        <p:grpSpPr>
          <a:xfrm>
            <a:off x="992531" y="5986159"/>
            <a:ext cx="10355749" cy="4733613"/>
            <a:chOff x="887818" y="6330148"/>
            <a:chExt cx="10355749" cy="4733613"/>
          </a:xfrm>
        </p:grpSpPr>
        <p:grpSp>
          <p:nvGrpSpPr>
            <p:cNvPr id="110" name="グループ化 109"/>
            <p:cNvGrpSpPr/>
            <p:nvPr/>
          </p:nvGrpSpPr>
          <p:grpSpPr>
            <a:xfrm>
              <a:off x="973205" y="6330148"/>
              <a:ext cx="10057786" cy="3745696"/>
              <a:chOff x="1000393" y="7144511"/>
              <a:chExt cx="8677548" cy="3909264"/>
            </a:xfrm>
          </p:grpSpPr>
          <p:sp>
            <p:nvSpPr>
              <p:cNvPr id="104" name="星 32 103"/>
              <p:cNvSpPr/>
              <p:nvPr/>
            </p:nvSpPr>
            <p:spPr>
              <a:xfrm>
                <a:off x="5121432" y="7879627"/>
                <a:ext cx="2117291" cy="916486"/>
              </a:xfrm>
              <a:prstGeom prst="star32">
                <a:avLst>
                  <a:gd name="adj" fmla="val 44326"/>
                </a:avLst>
              </a:prstGeom>
              <a:solidFill>
                <a:srgbClr val="FFFF00"/>
              </a:solidFill>
              <a:ln w="28575">
                <a:solidFill>
                  <a:srgbClr val="FF0000"/>
                </a:solidFill>
              </a:ln>
              <a:effectLst>
                <a:glow rad="88900">
                  <a:srgbClr val="FF0000">
                    <a:alpha val="40000"/>
                  </a:srgb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96" name="グループ化 95"/>
              <p:cNvGrpSpPr/>
              <p:nvPr/>
            </p:nvGrpSpPr>
            <p:grpSpPr>
              <a:xfrm>
                <a:off x="1000393" y="8266855"/>
                <a:ext cx="8677548" cy="2786920"/>
                <a:chOff x="-255774" y="3806507"/>
                <a:chExt cx="6508160" cy="2090190"/>
              </a:xfrm>
            </p:grpSpPr>
            <p:sp>
              <p:nvSpPr>
                <p:cNvPr id="32" name="角丸四角形 31"/>
                <p:cNvSpPr/>
                <p:nvPr/>
              </p:nvSpPr>
              <p:spPr>
                <a:xfrm>
                  <a:off x="-255774" y="5445005"/>
                  <a:ext cx="1444275" cy="451692"/>
                </a:xfrm>
                <a:prstGeom prst="roundRect">
                  <a:avLst>
                    <a:gd name="adj" fmla="val 4472"/>
                  </a:avLst>
                </a:prstGeom>
                <a:solidFill>
                  <a:srgbClr val="FDD35B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kumimoji="1" lang="ja-JP" altLang="en-US" sz="2400"/>
                </a:p>
              </p:txBody>
            </p:sp>
            <p:sp>
              <p:nvSpPr>
                <p:cNvPr id="33" name="角丸四角形 32"/>
                <p:cNvSpPr/>
                <p:nvPr/>
              </p:nvSpPr>
              <p:spPr>
                <a:xfrm>
                  <a:off x="1274002" y="4898183"/>
                  <a:ext cx="1444275" cy="451692"/>
                </a:xfrm>
                <a:prstGeom prst="roundRect">
                  <a:avLst>
                    <a:gd name="adj" fmla="val 4472"/>
                  </a:avLst>
                </a:prstGeom>
                <a:solidFill>
                  <a:srgbClr val="FABF1B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kumimoji="1" lang="ja-JP" altLang="en-US" sz="2400"/>
                </a:p>
              </p:txBody>
            </p:sp>
            <p:sp>
              <p:nvSpPr>
                <p:cNvPr id="34" name="角丸四角形 33"/>
                <p:cNvSpPr/>
                <p:nvPr/>
              </p:nvSpPr>
              <p:spPr>
                <a:xfrm>
                  <a:off x="1274002" y="5441755"/>
                  <a:ext cx="1444275" cy="451692"/>
                </a:xfrm>
                <a:prstGeom prst="roundRect">
                  <a:avLst>
                    <a:gd name="adj" fmla="val 4472"/>
                  </a:avLst>
                </a:prstGeom>
                <a:solidFill>
                  <a:srgbClr val="FABF1B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kumimoji="1" lang="ja-JP" altLang="en-US" sz="2400"/>
                </a:p>
              </p:txBody>
            </p:sp>
            <p:sp>
              <p:nvSpPr>
                <p:cNvPr id="35" name="角丸四角形 34"/>
                <p:cNvSpPr/>
                <p:nvPr/>
              </p:nvSpPr>
              <p:spPr>
                <a:xfrm>
                  <a:off x="2800307" y="5438588"/>
                  <a:ext cx="1674483" cy="451692"/>
                </a:xfrm>
                <a:prstGeom prst="roundRect">
                  <a:avLst>
                    <a:gd name="adj" fmla="val 4472"/>
                  </a:avLst>
                </a:prstGeom>
                <a:solidFill>
                  <a:srgbClr val="EB623C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kumimoji="1" lang="ja-JP" altLang="en-US" sz="2400"/>
                </a:p>
              </p:txBody>
            </p:sp>
            <p:sp>
              <p:nvSpPr>
                <p:cNvPr id="36" name="角丸四角形 35"/>
                <p:cNvSpPr/>
                <p:nvPr/>
              </p:nvSpPr>
              <p:spPr>
                <a:xfrm>
                  <a:off x="2804406" y="4899244"/>
                  <a:ext cx="1674483" cy="451692"/>
                </a:xfrm>
                <a:prstGeom prst="roundRect">
                  <a:avLst>
                    <a:gd name="adj" fmla="val 4472"/>
                  </a:avLst>
                </a:prstGeom>
                <a:solidFill>
                  <a:srgbClr val="EB623C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kumimoji="1" lang="ja-JP" altLang="en-US" sz="2400"/>
                </a:p>
              </p:txBody>
            </p:sp>
            <p:sp>
              <p:nvSpPr>
                <p:cNvPr id="37" name="角丸四角形 36"/>
                <p:cNvSpPr/>
                <p:nvPr/>
              </p:nvSpPr>
              <p:spPr>
                <a:xfrm>
                  <a:off x="2804394" y="4351434"/>
                  <a:ext cx="1674483" cy="451692"/>
                </a:xfrm>
                <a:prstGeom prst="roundRect">
                  <a:avLst>
                    <a:gd name="adj" fmla="val 4472"/>
                  </a:avLst>
                </a:prstGeom>
                <a:solidFill>
                  <a:srgbClr val="EB623C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kumimoji="1" lang="ja-JP" altLang="en-US" sz="2400"/>
                </a:p>
              </p:txBody>
            </p:sp>
            <p:sp>
              <p:nvSpPr>
                <p:cNvPr id="38" name="角丸四角形 37"/>
                <p:cNvSpPr/>
                <p:nvPr/>
              </p:nvSpPr>
              <p:spPr>
                <a:xfrm>
                  <a:off x="4574970" y="3806507"/>
                  <a:ext cx="1674483" cy="451692"/>
                </a:xfrm>
                <a:prstGeom prst="roundRect">
                  <a:avLst>
                    <a:gd name="adj" fmla="val 4472"/>
                  </a:avLst>
                </a:prstGeom>
                <a:solidFill>
                  <a:srgbClr val="E60013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kumimoji="1" lang="ja-JP" altLang="en-US" sz="2400"/>
                </a:p>
              </p:txBody>
            </p:sp>
            <p:sp>
              <p:nvSpPr>
                <p:cNvPr id="39" name="角丸四角形 38"/>
                <p:cNvSpPr/>
                <p:nvPr/>
              </p:nvSpPr>
              <p:spPr>
                <a:xfrm>
                  <a:off x="4577902" y="5430052"/>
                  <a:ext cx="1674483" cy="451692"/>
                </a:xfrm>
                <a:prstGeom prst="roundRect">
                  <a:avLst>
                    <a:gd name="adj" fmla="val 4472"/>
                  </a:avLst>
                </a:prstGeom>
                <a:solidFill>
                  <a:srgbClr val="E60013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kumimoji="1" lang="ja-JP" altLang="en-US" sz="2400"/>
                </a:p>
              </p:txBody>
            </p:sp>
            <p:sp>
              <p:nvSpPr>
                <p:cNvPr id="40" name="角丸四角形 39"/>
                <p:cNvSpPr/>
                <p:nvPr/>
              </p:nvSpPr>
              <p:spPr>
                <a:xfrm>
                  <a:off x="4577903" y="4349535"/>
                  <a:ext cx="1674483" cy="451692"/>
                </a:xfrm>
                <a:prstGeom prst="roundRect">
                  <a:avLst>
                    <a:gd name="adj" fmla="val 4472"/>
                  </a:avLst>
                </a:prstGeom>
                <a:solidFill>
                  <a:srgbClr val="E60013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kumimoji="1" lang="ja-JP" altLang="en-US" sz="2400"/>
                </a:p>
              </p:txBody>
            </p:sp>
            <p:sp>
              <p:nvSpPr>
                <p:cNvPr id="41" name="角丸四角形 40"/>
                <p:cNvSpPr/>
                <p:nvPr/>
              </p:nvSpPr>
              <p:spPr>
                <a:xfrm>
                  <a:off x="4576011" y="4887499"/>
                  <a:ext cx="1674483" cy="451692"/>
                </a:xfrm>
                <a:prstGeom prst="roundRect">
                  <a:avLst>
                    <a:gd name="adj" fmla="val 4472"/>
                  </a:avLst>
                </a:prstGeom>
                <a:solidFill>
                  <a:srgbClr val="E60013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kumimoji="1" lang="ja-JP" altLang="en-US" sz="2400"/>
                </a:p>
              </p:txBody>
            </p:sp>
          </p:grpSp>
          <p:sp>
            <p:nvSpPr>
              <p:cNvPr id="105" name="星 32 104"/>
              <p:cNvSpPr/>
              <p:nvPr/>
            </p:nvSpPr>
            <p:spPr>
              <a:xfrm>
                <a:off x="7480581" y="7144511"/>
                <a:ext cx="2117291" cy="922260"/>
              </a:xfrm>
              <a:prstGeom prst="star32">
                <a:avLst>
                  <a:gd name="adj" fmla="val 44326"/>
                </a:avLst>
              </a:prstGeom>
              <a:solidFill>
                <a:srgbClr val="FFFF00"/>
              </a:solidFill>
              <a:ln w="28575">
                <a:solidFill>
                  <a:srgbClr val="FF0000"/>
                </a:solidFill>
              </a:ln>
              <a:effectLst>
                <a:glow rad="88900">
                  <a:srgbClr val="FF0000">
                    <a:alpha val="40000"/>
                  </a:srgb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6" name="楕円 105"/>
              <p:cNvSpPr/>
              <p:nvPr/>
            </p:nvSpPr>
            <p:spPr>
              <a:xfrm>
                <a:off x="8345103" y="7502388"/>
                <a:ext cx="388246" cy="46800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0" tIns="0" rIns="0" bIns="0" numCol="1" spcCol="0" rtlCol="0" fromWordArt="0" anchor="ctr" anchorCtr="1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kumimoji="1" lang="ja-JP" altLang="en-US" sz="2400" dirty="0">
                    <a:latin typeface="HG創英角ｺﾞｼｯｸUB" panose="020B0909000000000000" pitchFamily="49" charset="-128"/>
                    <a:ea typeface="HG創英角ｺﾞｼｯｸUB" panose="020B0909000000000000" pitchFamily="49" charset="-128"/>
                  </a:rPr>
                  <a:t>４</a:t>
                </a:r>
              </a:p>
            </p:txBody>
          </p:sp>
          <p:sp>
            <p:nvSpPr>
              <p:cNvPr id="107" name="楕円 106"/>
              <p:cNvSpPr/>
              <p:nvPr/>
            </p:nvSpPr>
            <p:spPr>
              <a:xfrm>
                <a:off x="5962917" y="8247486"/>
                <a:ext cx="388246" cy="46800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0" tIns="0" rIns="0" bIns="0" numCol="1" spcCol="0" rtlCol="0" fromWordArt="0" anchor="ctr" anchorCtr="1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kumimoji="1" lang="ja-JP" altLang="en-US" sz="2400" dirty="0" smtClean="0">
                    <a:latin typeface="HG創英角ｺﾞｼｯｸUB" panose="020B0909000000000000" pitchFamily="49" charset="-128"/>
                    <a:ea typeface="HG創英角ｺﾞｼｯｸUB" panose="020B0909000000000000" pitchFamily="49" charset="-128"/>
                  </a:rPr>
                  <a:t>３</a:t>
                </a:r>
                <a:endParaRPr kumimoji="1" lang="ja-JP" altLang="en-US" sz="2400" dirty="0">
                  <a:latin typeface="HG創英角ｺﾞｼｯｸUB" panose="020B0909000000000000" pitchFamily="49" charset="-128"/>
                  <a:ea typeface="HG創英角ｺﾞｼｯｸUB" panose="020B0909000000000000" pitchFamily="49" charset="-128"/>
                </a:endParaRPr>
              </a:p>
            </p:txBody>
          </p:sp>
        </p:grpSp>
        <p:sp>
          <p:nvSpPr>
            <p:cNvPr id="140" name="正方形/長方形 139"/>
            <p:cNvSpPr/>
            <p:nvPr/>
          </p:nvSpPr>
          <p:spPr>
            <a:xfrm>
              <a:off x="973205" y="10135106"/>
              <a:ext cx="2045824" cy="50232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t" anchorCtr="0"/>
            <a:lstStyle/>
            <a:p>
              <a:pPr algn="ctr">
                <a:lnSpc>
                  <a:spcPts val="1800"/>
                </a:lnSpc>
              </a:pPr>
              <a:r>
                <a:rPr lang="en-US" altLang="ja-JP" sz="1400" b="1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Be </a:t>
              </a:r>
              <a:r>
                <a:rPr lang="en-US" altLang="ja-JP" sz="14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prepared </a:t>
              </a:r>
              <a:r>
                <a:rPr lang="en-US" altLang="ja-JP" sz="1400" b="1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for</a:t>
              </a:r>
            </a:p>
            <a:p>
              <a:pPr algn="ctr">
                <a:lnSpc>
                  <a:spcPts val="1800"/>
                </a:lnSpc>
              </a:pPr>
              <a:r>
                <a:rPr lang="en-US" altLang="ja-JP" sz="1400" b="1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 </a:t>
              </a:r>
              <a:r>
                <a:rPr lang="en-US" altLang="ja-JP" sz="14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possible </a:t>
              </a:r>
              <a:r>
                <a:rPr lang="en-US" altLang="ja-JP" sz="1400" b="1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evacuation</a:t>
              </a:r>
              <a:endParaRPr lang="ja-JP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endParaRPr lang="ja-JP" altLang="ja-JP" sz="2000" dirty="0">
                <a:solidFill>
                  <a:schemeClr val="bg1"/>
                </a:solidFill>
              </a:endParaRPr>
            </a:p>
          </p:txBody>
        </p:sp>
        <p:sp>
          <p:nvSpPr>
            <p:cNvPr id="142" name="正方形/長方形 141"/>
            <p:cNvSpPr/>
            <p:nvPr/>
          </p:nvSpPr>
          <p:spPr>
            <a:xfrm>
              <a:off x="3600957" y="8518241"/>
              <a:ext cx="1674522" cy="30687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t" anchorCtr="0"/>
            <a:lstStyle/>
            <a:p>
              <a:pPr algn="ctr"/>
              <a:r>
                <a:rPr lang="en-US" altLang="ja-JP" sz="1400" b="1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Alert </a:t>
              </a:r>
              <a:r>
                <a:rPr lang="en-US" altLang="ja-JP" sz="14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level </a:t>
              </a:r>
              <a:r>
                <a:rPr lang="ja-JP" altLang="en-US" sz="1400" b="1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２</a:t>
              </a:r>
              <a:endParaRPr lang="en-US" altLang="ja-JP" sz="1400" b="1" dirty="0" smtClean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endParaRPr lang="ja-JP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endParaRPr lang="ja-JP" altLang="ja-JP" sz="2000" dirty="0">
                <a:solidFill>
                  <a:schemeClr val="bg1"/>
                </a:solidFill>
              </a:endParaRPr>
            </a:p>
          </p:txBody>
        </p:sp>
        <p:sp>
          <p:nvSpPr>
            <p:cNvPr id="143" name="正方形/長方形 142"/>
            <p:cNvSpPr/>
            <p:nvPr/>
          </p:nvSpPr>
          <p:spPr>
            <a:xfrm>
              <a:off x="1315506" y="9202191"/>
              <a:ext cx="1495079" cy="30687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t" anchorCtr="0"/>
            <a:lstStyle/>
            <a:p>
              <a:pPr algn="ctr"/>
              <a:r>
                <a:rPr lang="en-US" altLang="ja-JP" sz="1400" b="1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Alert level</a:t>
              </a:r>
              <a:r>
                <a:rPr lang="ja-JP" altLang="en-US" sz="1400" b="1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　１</a:t>
              </a:r>
              <a:endParaRPr lang="en-US" altLang="ja-JP" sz="1400" b="1" dirty="0" smtClean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endParaRPr lang="ja-JP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endParaRPr lang="ja-JP" altLang="ja-JP" sz="1400" dirty="0">
                <a:solidFill>
                  <a:schemeClr val="bg1"/>
                </a:solidFill>
              </a:endParaRPr>
            </a:p>
          </p:txBody>
        </p:sp>
        <p:sp>
          <p:nvSpPr>
            <p:cNvPr id="145" name="正方形/長方形 144"/>
            <p:cNvSpPr/>
            <p:nvPr/>
          </p:nvSpPr>
          <p:spPr>
            <a:xfrm>
              <a:off x="887818" y="10764541"/>
              <a:ext cx="4808290" cy="23518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t" anchorCtr="0"/>
            <a:lstStyle/>
            <a:p>
              <a:pPr algn="ctr">
                <a:lnSpc>
                  <a:spcPts val="1600"/>
                </a:lnSpc>
              </a:pPr>
              <a:r>
                <a:rPr lang="en-US" altLang="ja-JP" sz="1400" b="1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 </a:t>
              </a:r>
              <a:r>
                <a:rPr lang="en-US" altLang="ja-JP" sz="14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(Issued by the </a:t>
              </a:r>
              <a:r>
                <a:rPr lang="en-US" altLang="ja-JP" sz="1400" b="1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Japanese</a:t>
              </a:r>
              <a:r>
                <a:rPr lang="ja-JP" altLang="en-US" sz="14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 </a:t>
              </a:r>
              <a:r>
                <a:rPr lang="en-US" altLang="ja-JP" sz="1400" b="1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Meteorological </a:t>
              </a:r>
              <a:r>
                <a:rPr lang="en-US" altLang="ja-JP" sz="14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Agency</a:t>
              </a:r>
              <a:r>
                <a:rPr lang="en-US" altLang="ja-JP" sz="1400" b="1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)</a:t>
              </a:r>
              <a:endParaRPr lang="ja-JP" altLang="ja-JP" sz="2000" dirty="0">
                <a:solidFill>
                  <a:schemeClr val="tx1"/>
                </a:solidFill>
              </a:endParaRPr>
            </a:p>
          </p:txBody>
        </p:sp>
        <p:sp>
          <p:nvSpPr>
            <p:cNvPr id="146" name="正方形/長方形 145"/>
            <p:cNvSpPr/>
            <p:nvPr/>
          </p:nvSpPr>
          <p:spPr>
            <a:xfrm>
              <a:off x="3353801" y="10115678"/>
              <a:ext cx="2045824" cy="50232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t" anchorCtr="0"/>
            <a:lstStyle/>
            <a:p>
              <a:pPr algn="ctr">
                <a:lnSpc>
                  <a:spcPts val="1800"/>
                </a:lnSpc>
              </a:pPr>
              <a:r>
                <a:rPr lang="en-US" altLang="ja-JP" sz="14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Review evacuation </a:t>
              </a:r>
              <a:r>
                <a:rPr lang="en-US" altLang="ja-JP" sz="1400" b="1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procedures</a:t>
              </a:r>
              <a:endParaRPr lang="ja-JP" altLang="ja-JP" sz="1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28" name="正方形/長方形 27"/>
            <p:cNvSpPr/>
            <p:nvPr/>
          </p:nvSpPr>
          <p:spPr>
            <a:xfrm>
              <a:off x="5558533" y="10071052"/>
              <a:ext cx="2974814" cy="7386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ja-JP" sz="1400" b="1" dirty="0">
                  <a:latin typeface="Meiryo UI" panose="020B0604030504040204" pitchFamily="50" charset="-128"/>
                  <a:cs typeface="Times New Roman" panose="02020603050405020304" pitchFamily="18" charset="0"/>
                </a:rPr>
                <a:t>Those who need time </a:t>
              </a:r>
              <a:endParaRPr lang="en-US" altLang="ja-JP" sz="1400" b="1" dirty="0" smtClean="0">
                <a:latin typeface="Meiryo UI" panose="020B0604030504040204" pitchFamily="50" charset="-128"/>
                <a:cs typeface="Times New Roman" panose="02020603050405020304" pitchFamily="18" charset="0"/>
              </a:endParaRPr>
            </a:p>
            <a:p>
              <a:pPr algn="ctr"/>
              <a:r>
                <a:rPr lang="en-US" altLang="ja-JP" sz="1400" b="1" dirty="0" smtClean="0">
                  <a:latin typeface="Meiryo UI" panose="020B0604030504040204" pitchFamily="50" charset="-128"/>
                  <a:cs typeface="Times New Roman" panose="02020603050405020304" pitchFamily="18" charset="0"/>
                </a:rPr>
                <a:t>to </a:t>
              </a:r>
              <a:r>
                <a:rPr lang="en-US" altLang="ja-JP" sz="1400" b="1" dirty="0">
                  <a:latin typeface="Meiryo UI" panose="020B0604030504040204" pitchFamily="50" charset="-128"/>
                  <a:cs typeface="Times New Roman" panose="02020603050405020304" pitchFamily="18" charset="0"/>
                </a:rPr>
                <a:t>evacuate </a:t>
              </a:r>
              <a:r>
                <a:rPr lang="en-US" altLang="ja-JP" sz="1400" b="1" dirty="0" smtClean="0">
                  <a:latin typeface="Meiryo UI" panose="020B0604030504040204" pitchFamily="50" charset="-128"/>
                  <a:cs typeface="Times New Roman" panose="02020603050405020304" pitchFamily="18" charset="0"/>
                </a:rPr>
                <a:t>must </a:t>
              </a:r>
              <a:r>
                <a:rPr lang="en-US" altLang="ja-JP" sz="1400" b="1" dirty="0">
                  <a:latin typeface="Meiryo UI" panose="020B0604030504040204" pitchFamily="50" charset="-128"/>
                  <a:cs typeface="Times New Roman" panose="02020603050405020304" pitchFamily="18" charset="0"/>
                </a:rPr>
                <a:t>begin </a:t>
              </a:r>
              <a:endParaRPr lang="en-US" altLang="ja-JP" sz="1400" b="1" dirty="0" smtClean="0">
                <a:latin typeface="Meiryo UI" panose="020B0604030504040204" pitchFamily="50" charset="-128"/>
                <a:cs typeface="Times New Roman" panose="02020603050405020304" pitchFamily="18" charset="0"/>
              </a:endParaRPr>
            </a:p>
            <a:p>
              <a:pPr algn="ctr"/>
              <a:r>
                <a:rPr lang="en-US" altLang="ja-JP" sz="1400" b="1" dirty="0" smtClean="0">
                  <a:latin typeface="Meiryo UI" panose="020B0604030504040204" pitchFamily="50" charset="-128"/>
                  <a:cs typeface="Times New Roman" panose="02020603050405020304" pitchFamily="18" charset="0"/>
                </a:rPr>
                <a:t>to </a:t>
              </a:r>
              <a:r>
                <a:rPr lang="en-US" altLang="ja-JP" sz="1400" b="1" dirty="0">
                  <a:latin typeface="Meiryo UI" panose="020B0604030504040204" pitchFamily="50" charset="-128"/>
                  <a:cs typeface="Times New Roman" panose="02020603050405020304" pitchFamily="18" charset="0"/>
                </a:rPr>
                <a:t>do so</a:t>
              </a:r>
              <a:endParaRPr lang="ja-JP" altLang="en-US" sz="1400" b="1" dirty="0"/>
            </a:p>
          </p:txBody>
        </p:sp>
        <p:sp>
          <p:nvSpPr>
            <p:cNvPr id="148" name="正方形/長方形 147"/>
            <p:cNvSpPr/>
            <p:nvPr/>
          </p:nvSpPr>
          <p:spPr>
            <a:xfrm>
              <a:off x="8268753" y="10191865"/>
              <a:ext cx="2974814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ja-JP" sz="14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Evacuate to a safe place</a:t>
              </a:r>
              <a:r>
                <a:rPr lang="en-US" altLang="ja-JP" sz="14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49" name="正方形/長方形 148"/>
            <p:cNvSpPr/>
            <p:nvPr/>
          </p:nvSpPr>
          <p:spPr>
            <a:xfrm>
              <a:off x="6386057" y="10694429"/>
              <a:ext cx="3952559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ja-JP" dirty="0"/>
                <a:t> </a:t>
              </a:r>
              <a:r>
                <a:rPr lang="en-US" altLang="ja-JP" sz="14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(Issued by </a:t>
              </a:r>
              <a:r>
                <a:rPr lang="en-US" altLang="ja-JP" sz="1400" b="1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municipalities</a:t>
              </a:r>
              <a:r>
                <a:rPr lang="en-US" altLang="ja-JP" sz="14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)</a:t>
              </a:r>
              <a:r>
                <a:rPr lang="en-US" altLang="ja-JP" sz="14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50" name="正方形/長方形 149"/>
            <p:cNvSpPr/>
            <p:nvPr/>
          </p:nvSpPr>
          <p:spPr>
            <a:xfrm>
              <a:off x="6122069" y="7158135"/>
              <a:ext cx="1674522" cy="30687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t" anchorCtr="0"/>
            <a:lstStyle/>
            <a:p>
              <a:pPr algn="ctr"/>
              <a:r>
                <a:rPr lang="en-US" altLang="ja-JP" sz="1600" b="1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Alert level</a:t>
              </a:r>
            </a:p>
            <a:p>
              <a:pPr algn="ctr"/>
              <a:endParaRPr lang="ja-JP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endParaRPr lang="ja-JP" altLang="ja-JP" sz="2000" dirty="0">
                <a:solidFill>
                  <a:schemeClr val="bg1"/>
                </a:solidFill>
              </a:endParaRPr>
            </a:p>
          </p:txBody>
        </p:sp>
        <p:sp>
          <p:nvSpPr>
            <p:cNvPr id="151" name="正方形/長方形 150"/>
            <p:cNvSpPr/>
            <p:nvPr/>
          </p:nvSpPr>
          <p:spPr>
            <a:xfrm>
              <a:off x="8856229" y="6420068"/>
              <a:ext cx="1674522" cy="30687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t" anchorCtr="0"/>
            <a:lstStyle/>
            <a:p>
              <a:pPr algn="ctr"/>
              <a:r>
                <a:rPr lang="en-US" altLang="ja-JP" sz="1600" b="1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Alert level</a:t>
              </a:r>
            </a:p>
            <a:p>
              <a:pPr algn="ctr"/>
              <a:endParaRPr lang="ja-JP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endParaRPr lang="ja-JP" altLang="ja-JP" sz="2000" dirty="0">
                <a:solidFill>
                  <a:schemeClr val="bg1"/>
                </a:solidFill>
              </a:endParaRPr>
            </a:p>
          </p:txBody>
        </p:sp>
      </p:grpSp>
      <p:sp>
        <p:nvSpPr>
          <p:cNvPr id="29" name="正方形/長方形 28"/>
          <p:cNvSpPr/>
          <p:nvPr/>
        </p:nvSpPr>
        <p:spPr>
          <a:xfrm>
            <a:off x="1718350" y="11361020"/>
            <a:ext cx="9449821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800"/>
              </a:lnSpc>
            </a:pPr>
            <a:r>
              <a:rPr lang="en-US" altLang="ja-JP" sz="20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Your </a:t>
            </a:r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local government will urge you to evacuate with </a:t>
            </a:r>
            <a:r>
              <a:rPr lang="en-US" altLang="ja-JP" sz="20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the </a:t>
            </a:r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following </a:t>
            </a:r>
            <a:endParaRPr lang="en-US" altLang="ja-JP" sz="20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800"/>
              </a:lnSpc>
            </a:pPr>
            <a:r>
              <a:rPr lang="en-US" altLang="ja-JP" sz="20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kind </a:t>
            </a:r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of messages</a:t>
            </a:r>
            <a:r>
              <a:rPr lang="en-US" altLang="ja-JP" sz="20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:</a:t>
            </a:r>
            <a:endParaRPr lang="ja-JP" altLang="ja-JP" sz="1600" b="1" kern="1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grpSp>
        <p:nvGrpSpPr>
          <p:cNvPr id="43" name="グループ化 42"/>
          <p:cNvGrpSpPr/>
          <p:nvPr/>
        </p:nvGrpSpPr>
        <p:grpSpPr>
          <a:xfrm>
            <a:off x="210380" y="11967619"/>
            <a:ext cx="1404329" cy="2541993"/>
            <a:chOff x="943851" y="12001362"/>
            <a:chExt cx="1404329" cy="2435791"/>
          </a:xfrm>
        </p:grpSpPr>
        <p:grpSp>
          <p:nvGrpSpPr>
            <p:cNvPr id="94" name="グループ化 93"/>
            <p:cNvGrpSpPr/>
            <p:nvPr/>
          </p:nvGrpSpPr>
          <p:grpSpPr>
            <a:xfrm>
              <a:off x="943851" y="12001362"/>
              <a:ext cx="1404329" cy="2435791"/>
              <a:chOff x="-108976" y="9373633"/>
              <a:chExt cx="1053244" cy="1826843"/>
            </a:xfrm>
          </p:grpSpPr>
          <p:grpSp>
            <p:nvGrpSpPr>
              <p:cNvPr id="85" name="グループ化 84"/>
              <p:cNvGrpSpPr/>
              <p:nvPr/>
            </p:nvGrpSpPr>
            <p:grpSpPr>
              <a:xfrm>
                <a:off x="-108976" y="9373633"/>
                <a:ext cx="1053244" cy="1826843"/>
                <a:chOff x="-135423" y="7710628"/>
                <a:chExt cx="1053244" cy="1826843"/>
              </a:xfrm>
            </p:grpSpPr>
            <p:sp>
              <p:nvSpPr>
                <p:cNvPr id="83" name="角丸四角形 82"/>
                <p:cNvSpPr/>
                <p:nvPr/>
              </p:nvSpPr>
              <p:spPr>
                <a:xfrm>
                  <a:off x="-135423" y="7710628"/>
                  <a:ext cx="907656" cy="1826843"/>
                </a:xfrm>
                <a:prstGeom prst="roundRect">
                  <a:avLst>
                    <a:gd name="adj" fmla="val 9080"/>
                  </a:avLst>
                </a:prstGeom>
                <a:solidFill>
                  <a:srgbClr val="FF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kumimoji="1" lang="ja-JP" altLang="en-US" sz="2400"/>
                </a:p>
              </p:txBody>
            </p:sp>
            <p:sp>
              <p:nvSpPr>
                <p:cNvPr id="84" name="二等辺三角形 83"/>
                <p:cNvSpPr/>
                <p:nvPr/>
              </p:nvSpPr>
              <p:spPr>
                <a:xfrm rot="5400000">
                  <a:off x="-4195" y="8544386"/>
                  <a:ext cx="1694963" cy="149068"/>
                </a:xfrm>
                <a:prstGeom prst="triangle">
                  <a:avLst/>
                </a:prstGeom>
                <a:solidFill>
                  <a:srgbClr val="FF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kumimoji="1" lang="ja-JP" altLang="en-US" sz="2400"/>
                </a:p>
              </p:txBody>
            </p:sp>
          </p:grpSp>
          <p:sp>
            <p:nvSpPr>
              <p:cNvPr id="86" name="楕円 85"/>
              <p:cNvSpPr/>
              <p:nvPr/>
            </p:nvSpPr>
            <p:spPr>
              <a:xfrm>
                <a:off x="-55650" y="9527574"/>
                <a:ext cx="754820" cy="24470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sz="2400"/>
              </a:p>
            </p:txBody>
          </p:sp>
          <p:sp>
            <p:nvSpPr>
              <p:cNvPr id="90" name="正方形/長方形 89"/>
              <p:cNvSpPr/>
              <p:nvPr/>
            </p:nvSpPr>
            <p:spPr>
              <a:xfrm>
                <a:off x="-27458" y="9957279"/>
                <a:ext cx="744618" cy="544331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sz="2400"/>
              </a:p>
            </p:txBody>
          </p:sp>
          <p:sp>
            <p:nvSpPr>
              <p:cNvPr id="91" name="正方形/長方形 90"/>
              <p:cNvSpPr/>
              <p:nvPr/>
            </p:nvSpPr>
            <p:spPr>
              <a:xfrm>
                <a:off x="-27458" y="10509260"/>
                <a:ext cx="744618" cy="486411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altLang="ja-JP" sz="1000" b="1" dirty="0">
                    <a:solidFill>
                      <a:schemeClr val="bg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Evacuation </a:t>
                </a:r>
                <a:endParaRPr lang="en-US" altLang="ja-JP" sz="1000" b="1" dirty="0" smtClean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pPr algn="ctr"/>
                <a:r>
                  <a:rPr lang="en-US" altLang="ja-JP" sz="1000" b="1" dirty="0" smtClean="0">
                    <a:solidFill>
                      <a:schemeClr val="bg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advisory </a:t>
                </a:r>
              </a:p>
              <a:p>
                <a:pPr algn="ctr"/>
                <a:r>
                  <a:rPr lang="en-US" altLang="ja-JP" sz="1000" b="1" dirty="0" smtClean="0">
                    <a:solidFill>
                      <a:schemeClr val="bg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examples</a:t>
                </a:r>
                <a:r>
                  <a:rPr lang="en-US" altLang="ja-JP" sz="1000" b="1" dirty="0">
                    <a:solidFill>
                      <a:schemeClr val="bg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:</a:t>
                </a:r>
                <a:endParaRPr kumimoji="1" lang="ja-JP" altLang="en-US" sz="11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51" name="正方形/長方形 50"/>
              <p:cNvSpPr/>
              <p:nvPr/>
            </p:nvSpPr>
            <p:spPr>
              <a:xfrm>
                <a:off x="81205" y="10199704"/>
                <a:ext cx="503552" cy="20439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0" tIns="0" rIns="0" bIns="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kumimoji="1" lang="ja-JP" altLang="en-US" sz="2133" b="1" dirty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４</a:t>
                </a:r>
                <a:endParaRPr kumimoji="1" lang="en-US" altLang="ja-JP" sz="2133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</p:grpSp>
        <p:sp>
          <p:nvSpPr>
            <p:cNvPr id="152" name="正方形/長方形 151"/>
            <p:cNvSpPr/>
            <p:nvPr/>
          </p:nvSpPr>
          <p:spPr>
            <a:xfrm>
              <a:off x="1094785" y="12237888"/>
              <a:ext cx="812758" cy="23290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t" anchorCtr="0"/>
            <a:lstStyle/>
            <a:p>
              <a:pPr algn="ctr">
                <a:lnSpc>
                  <a:spcPts val="1800"/>
                </a:lnSpc>
              </a:pPr>
              <a:r>
                <a:rPr lang="en-US" altLang="ja-JP" sz="1000" b="1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Example</a:t>
              </a:r>
              <a:endParaRPr lang="ja-JP" altLang="ja-JP" sz="105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53" name="正方形/長方形 152"/>
            <p:cNvSpPr/>
            <p:nvPr/>
          </p:nvSpPr>
          <p:spPr>
            <a:xfrm>
              <a:off x="1055192" y="12897087"/>
              <a:ext cx="1007050" cy="1703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t" anchorCtr="0"/>
            <a:lstStyle/>
            <a:p>
              <a:pPr algn="ctr">
                <a:lnSpc>
                  <a:spcPts val="1100"/>
                </a:lnSpc>
              </a:pPr>
              <a:r>
                <a:rPr lang="en-US" altLang="ja-JP" sz="1100" b="1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Alert level</a:t>
              </a:r>
              <a:endParaRPr lang="ja-JP" altLang="ja-JP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154" name="正方形/長方形 153"/>
          <p:cNvSpPr/>
          <p:nvPr/>
        </p:nvSpPr>
        <p:spPr>
          <a:xfrm>
            <a:off x="1752387" y="11964000"/>
            <a:ext cx="7610751" cy="25061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900"/>
              </a:lnSpc>
            </a:pPr>
            <a:r>
              <a:rPr lang="ja-JP" altLang="en-US" sz="1500" baseline="30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＊</a:t>
            </a:r>
            <a:r>
              <a:rPr lang="en-US" altLang="ja-JP" sz="15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Advisories </a:t>
            </a:r>
            <a:r>
              <a:rPr lang="en-US" altLang="ja-JP" sz="1500" dirty="0">
                <a:latin typeface="Meiryo UI" panose="020B0604030504040204" pitchFamily="50" charset="-128"/>
                <a:ea typeface="Meiryo UI" panose="020B0604030504040204" pitchFamily="50" charset="-128"/>
              </a:rPr>
              <a:t>may be issued in Japanese </a:t>
            </a:r>
            <a:r>
              <a:rPr lang="en-US" altLang="ja-JP" sz="15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only</a:t>
            </a:r>
          </a:p>
          <a:p>
            <a:pPr>
              <a:lnSpc>
                <a:spcPts val="1900"/>
              </a:lnSpc>
            </a:pPr>
            <a:r>
              <a:rPr lang="ja-JP" altLang="ja-JP" sz="15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US" altLang="ja-JP" sz="15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Emergency </a:t>
            </a:r>
            <a:r>
              <a:rPr lang="en-US" altLang="ja-JP" sz="1500" dirty="0">
                <a:latin typeface="Meiryo UI" panose="020B0604030504040204" pitchFamily="50" charset="-128"/>
                <a:ea typeface="Meiryo UI" panose="020B0604030504040204" pitchFamily="50" charset="-128"/>
              </a:rPr>
              <a:t>warning, emergency warning, </a:t>
            </a:r>
            <a:r>
              <a:rPr lang="en-US" altLang="ja-JP" sz="1500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alert </a:t>
            </a:r>
            <a:r>
              <a:rPr lang="en-US" altLang="ja-JP" sz="15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level 4. </a:t>
            </a:r>
            <a:r>
              <a:rPr lang="en-US" altLang="ja-JP" sz="1500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Start </a:t>
            </a:r>
          </a:p>
          <a:p>
            <a:pPr>
              <a:lnSpc>
                <a:spcPts val="1900"/>
              </a:lnSpc>
            </a:pPr>
            <a:r>
              <a:rPr lang="en-US" altLang="ja-JP" sz="15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500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evacuating</a:t>
            </a:r>
            <a:r>
              <a:rPr lang="en-US" altLang="ja-JP" sz="15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.</a:t>
            </a:r>
            <a:endParaRPr lang="ja-JP" altLang="ja-JP" sz="150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900"/>
              </a:lnSpc>
            </a:pPr>
            <a:r>
              <a:rPr lang="ja-JP" altLang="ja-JP" sz="15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US" altLang="ja-JP" sz="1500" dirty="0">
                <a:latin typeface="Meiryo UI" panose="020B0604030504040204" pitchFamily="50" charset="-128"/>
                <a:ea typeface="Meiryo UI" panose="020B0604030504040204" pitchFamily="50" charset="-128"/>
              </a:rPr>
              <a:t>This is XX City.</a:t>
            </a:r>
            <a:endParaRPr lang="ja-JP" altLang="ja-JP" sz="15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900"/>
              </a:lnSpc>
            </a:pPr>
            <a:r>
              <a:rPr lang="ja-JP" altLang="ja-JP" sz="15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US" altLang="ja-JP" sz="15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An evacuation advisory, alert level 4 </a:t>
            </a:r>
            <a:r>
              <a:rPr lang="en-US" altLang="ja-JP" sz="1500" dirty="0">
                <a:latin typeface="Meiryo UI" panose="020B0604030504040204" pitchFamily="50" charset="-128"/>
                <a:ea typeface="Meiryo UI" panose="020B0604030504040204" pitchFamily="50" charset="-128"/>
              </a:rPr>
              <a:t>for flooding, has been issued </a:t>
            </a:r>
            <a:endParaRPr lang="en-US" altLang="ja-JP" sz="15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900"/>
              </a:lnSpc>
            </a:pPr>
            <a:r>
              <a:rPr lang="en-US" altLang="ja-JP" sz="1500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5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  for </a:t>
            </a:r>
            <a:r>
              <a:rPr lang="en-US" altLang="ja-JP" sz="1500" dirty="0">
                <a:latin typeface="Meiryo UI" panose="020B0604030504040204" pitchFamily="50" charset="-128"/>
                <a:ea typeface="Meiryo UI" panose="020B0604030504040204" pitchFamily="50" charset="-128"/>
              </a:rPr>
              <a:t>XX district. </a:t>
            </a:r>
            <a:endParaRPr lang="ja-JP" altLang="ja-JP" sz="15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900"/>
              </a:lnSpc>
            </a:pPr>
            <a:r>
              <a:rPr lang="ja-JP" altLang="ja-JP" sz="15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US" altLang="ja-JP" sz="15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The water level of XX River has risen to the brink of flooding.</a:t>
            </a:r>
            <a:endParaRPr lang="ja-JP" altLang="ja-JP" sz="150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900"/>
              </a:lnSpc>
            </a:pPr>
            <a:r>
              <a:rPr lang="ja-JP" altLang="ja-JP" sz="15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US" altLang="ja-JP" sz="1500" dirty="0">
                <a:latin typeface="Meiryo UI" panose="020B0604030504040204" pitchFamily="50" charset="-128"/>
                <a:ea typeface="Meiryo UI" panose="020B0604030504040204" pitchFamily="50" charset="-128"/>
              </a:rPr>
              <a:t>To all residents of XX district, </a:t>
            </a:r>
            <a:r>
              <a:rPr lang="en-US" altLang="ja-JP" sz="15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please evacuate immediately. </a:t>
            </a:r>
            <a:endParaRPr lang="ja-JP" altLang="ja-JP" sz="150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900"/>
              </a:lnSpc>
            </a:pPr>
            <a:r>
              <a:rPr lang="ja-JP" altLang="ja-JP" sz="15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US" altLang="ja-JP" sz="1500" dirty="0">
                <a:latin typeface="Meiryo UI" panose="020B0604030504040204" pitchFamily="50" charset="-128"/>
                <a:ea typeface="Meiryo UI" panose="020B0604030504040204" pitchFamily="50" charset="-128"/>
              </a:rPr>
              <a:t>If it is dangerous to go to the evacuation site, </a:t>
            </a:r>
            <a:r>
              <a:rPr lang="en-US" altLang="ja-JP" sz="15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please evacuate </a:t>
            </a:r>
            <a:r>
              <a:rPr lang="en-US" altLang="ja-JP" sz="1500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to</a:t>
            </a:r>
          </a:p>
          <a:p>
            <a:pPr>
              <a:lnSpc>
                <a:spcPts val="1900"/>
              </a:lnSpc>
            </a:pPr>
            <a:r>
              <a:rPr lang="en-US" altLang="ja-JP" sz="1500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5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  </a:t>
            </a:r>
            <a:r>
              <a:rPr lang="en-US" altLang="ja-JP" sz="15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a nearby </a:t>
            </a:r>
            <a:r>
              <a:rPr lang="en-US" altLang="ja-JP" sz="1500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safe place </a:t>
            </a:r>
            <a:r>
              <a:rPr lang="en-US" altLang="ja-JP" sz="15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or </a:t>
            </a:r>
            <a:r>
              <a:rPr lang="en-US" altLang="ja-JP" sz="15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the highest room indoors.  </a:t>
            </a:r>
            <a:endParaRPr lang="ja-JP" altLang="ja-JP" sz="150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97" name="グループ化 96"/>
          <p:cNvGrpSpPr/>
          <p:nvPr/>
        </p:nvGrpSpPr>
        <p:grpSpPr>
          <a:xfrm>
            <a:off x="8804957" y="13002976"/>
            <a:ext cx="3285877" cy="369019"/>
            <a:chOff x="8745353" y="12454602"/>
            <a:chExt cx="3317491" cy="369019"/>
          </a:xfrm>
        </p:grpSpPr>
        <p:sp>
          <p:nvSpPr>
            <p:cNvPr id="72" name="角丸四角形 71"/>
            <p:cNvSpPr/>
            <p:nvPr/>
          </p:nvSpPr>
          <p:spPr>
            <a:xfrm>
              <a:off x="8779508" y="12454602"/>
              <a:ext cx="3283336" cy="369019"/>
            </a:xfrm>
            <a:prstGeom prst="roundRect">
              <a:avLst>
                <a:gd name="adj" fmla="val 8824"/>
              </a:avLst>
            </a:prstGeom>
            <a:solidFill>
              <a:srgbClr val="FFFBC6"/>
            </a:solidFill>
            <a:ln w="19050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2400"/>
            </a:p>
          </p:txBody>
        </p:sp>
        <p:pic>
          <p:nvPicPr>
            <p:cNvPr id="71" name="図 70"/>
            <p:cNvPicPr>
              <a:picLocks noChangeAspect="1"/>
            </p:cNvPicPr>
            <p:nvPr/>
          </p:nvPicPr>
          <p:blipFill rotWithShape="1">
            <a:blip r:embed="rId9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t="19039" r="5013" b="30152"/>
            <a:stretch/>
          </p:blipFill>
          <p:spPr>
            <a:xfrm>
              <a:off x="8745353" y="12542507"/>
              <a:ext cx="3285877" cy="200451"/>
            </a:xfrm>
            <a:prstGeom prst="rect">
              <a:avLst/>
            </a:prstGeom>
          </p:spPr>
        </p:pic>
      </p:grpSp>
      <p:grpSp>
        <p:nvGrpSpPr>
          <p:cNvPr id="92" name="グループ化 91"/>
          <p:cNvGrpSpPr/>
          <p:nvPr/>
        </p:nvGrpSpPr>
        <p:grpSpPr>
          <a:xfrm>
            <a:off x="8804957" y="12285108"/>
            <a:ext cx="3410202" cy="369018"/>
            <a:chOff x="8756283" y="11945475"/>
            <a:chExt cx="3410202" cy="369018"/>
          </a:xfrm>
        </p:grpSpPr>
        <p:sp>
          <p:nvSpPr>
            <p:cNvPr id="66" name="角丸四角形 65"/>
            <p:cNvSpPr/>
            <p:nvPr/>
          </p:nvSpPr>
          <p:spPr>
            <a:xfrm>
              <a:off x="8787047" y="11945475"/>
              <a:ext cx="3275797" cy="369018"/>
            </a:xfrm>
            <a:prstGeom prst="roundRect">
              <a:avLst>
                <a:gd name="adj" fmla="val 8824"/>
              </a:avLst>
            </a:prstGeom>
            <a:solidFill>
              <a:srgbClr val="FFFBC6"/>
            </a:solidFill>
            <a:ln w="19050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2400"/>
            </a:p>
          </p:txBody>
        </p:sp>
        <p:pic>
          <p:nvPicPr>
            <p:cNvPr id="88" name="図 87"/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8756283" y="11983908"/>
              <a:ext cx="3410202" cy="320284"/>
            </a:xfrm>
            <a:prstGeom prst="rect">
              <a:avLst/>
            </a:prstGeom>
          </p:spPr>
        </p:pic>
      </p:grpSp>
      <p:grpSp>
        <p:nvGrpSpPr>
          <p:cNvPr id="17" name="グループ化 16"/>
          <p:cNvGrpSpPr/>
          <p:nvPr/>
        </p:nvGrpSpPr>
        <p:grpSpPr>
          <a:xfrm>
            <a:off x="8815857" y="13440383"/>
            <a:ext cx="3317492" cy="369019"/>
            <a:chOff x="8816022" y="13312735"/>
            <a:chExt cx="3317492" cy="369019"/>
          </a:xfrm>
        </p:grpSpPr>
        <p:sp>
          <p:nvSpPr>
            <p:cNvPr id="73" name="角丸四角形 72"/>
            <p:cNvSpPr/>
            <p:nvPr/>
          </p:nvSpPr>
          <p:spPr>
            <a:xfrm>
              <a:off x="8848578" y="13312735"/>
              <a:ext cx="3249166" cy="369019"/>
            </a:xfrm>
            <a:prstGeom prst="roundRect">
              <a:avLst>
                <a:gd name="adj" fmla="val 8824"/>
              </a:avLst>
            </a:prstGeom>
            <a:solidFill>
              <a:srgbClr val="FFFBC6"/>
            </a:solidFill>
            <a:ln w="19050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2400"/>
            </a:p>
          </p:txBody>
        </p:sp>
        <p:pic>
          <p:nvPicPr>
            <p:cNvPr id="2" name="図 1"/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8816022" y="13370755"/>
              <a:ext cx="3317492" cy="297291"/>
            </a:xfrm>
            <a:prstGeom prst="rect">
              <a:avLst/>
            </a:prstGeom>
          </p:spPr>
        </p:pic>
      </p:grpSp>
      <p:grpSp>
        <p:nvGrpSpPr>
          <p:cNvPr id="25" name="グループ化 24"/>
          <p:cNvGrpSpPr/>
          <p:nvPr/>
        </p:nvGrpSpPr>
        <p:grpSpPr>
          <a:xfrm>
            <a:off x="8777484" y="13979462"/>
            <a:ext cx="3306561" cy="390788"/>
            <a:chOff x="8756282" y="13820444"/>
            <a:chExt cx="3306561" cy="390788"/>
          </a:xfrm>
        </p:grpSpPr>
        <p:sp>
          <p:nvSpPr>
            <p:cNvPr id="74" name="角丸四角形 73"/>
            <p:cNvSpPr/>
            <p:nvPr/>
          </p:nvSpPr>
          <p:spPr>
            <a:xfrm>
              <a:off x="8813677" y="13820444"/>
              <a:ext cx="3249166" cy="369019"/>
            </a:xfrm>
            <a:prstGeom prst="roundRect">
              <a:avLst>
                <a:gd name="adj" fmla="val 8824"/>
              </a:avLst>
            </a:prstGeom>
            <a:solidFill>
              <a:srgbClr val="FFFBC6"/>
            </a:solidFill>
            <a:ln w="19050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2400"/>
            </a:p>
          </p:txBody>
        </p:sp>
        <p:pic>
          <p:nvPicPr>
            <p:cNvPr id="9" name="図 8"/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8756282" y="13851256"/>
              <a:ext cx="3275797" cy="359976"/>
            </a:xfrm>
            <a:prstGeom prst="rect">
              <a:avLst/>
            </a:prstGeom>
          </p:spPr>
        </p:pic>
      </p:grpSp>
      <p:pic>
        <p:nvPicPr>
          <p:cNvPr id="26" name="図 25"/>
          <p:cNvPicPr>
            <a:picLocks noChangeAspect="1"/>
          </p:cNvPicPr>
          <p:nvPr/>
        </p:nvPicPr>
        <p:blipFill rotWithShape="1">
          <a:blip r:embed="rId13"/>
          <a:srcRect l="32967" t="23403" r="31682" b="28909"/>
          <a:stretch/>
        </p:blipFill>
        <p:spPr>
          <a:xfrm>
            <a:off x="10800460" y="2475552"/>
            <a:ext cx="1006720" cy="1392153"/>
          </a:xfrm>
          <a:prstGeom prst="rect">
            <a:avLst/>
          </a:prstGeom>
        </p:spPr>
      </p:pic>
      <p:pic>
        <p:nvPicPr>
          <p:cNvPr id="27" name="図 26"/>
          <p:cNvPicPr>
            <a:picLocks noChangeAspect="1"/>
          </p:cNvPicPr>
          <p:nvPr/>
        </p:nvPicPr>
        <p:blipFill rotWithShape="1"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7305" t="19993" r="7570" b="37235"/>
          <a:stretch/>
        </p:blipFill>
        <p:spPr>
          <a:xfrm>
            <a:off x="6885424" y="2312226"/>
            <a:ext cx="3640014" cy="1445289"/>
          </a:xfrm>
          <a:prstGeom prst="rect">
            <a:avLst/>
          </a:prstGeom>
        </p:spPr>
      </p:pic>
      <p:pic>
        <p:nvPicPr>
          <p:cNvPr id="3" name="図 2"/>
          <p:cNvPicPr>
            <a:picLocks noChangeAspect="1"/>
          </p:cNvPicPr>
          <p:nvPr/>
        </p:nvPicPr>
        <p:blipFill rotWithShape="1">
          <a:blip r:embed="rId15"/>
          <a:srcRect l="10695" r="10159"/>
          <a:stretch/>
        </p:blipFill>
        <p:spPr>
          <a:xfrm>
            <a:off x="5868768" y="7879163"/>
            <a:ext cx="2519819" cy="1825080"/>
          </a:xfrm>
          <a:prstGeom prst="rect">
            <a:avLst/>
          </a:prstGeom>
        </p:spPr>
      </p:pic>
      <p:pic>
        <p:nvPicPr>
          <p:cNvPr id="7" name="図 6"/>
          <p:cNvPicPr>
            <a:picLocks noChangeAspect="1"/>
          </p:cNvPicPr>
          <p:nvPr/>
        </p:nvPicPr>
        <p:blipFill rotWithShape="1">
          <a:blip r:embed="rId16"/>
          <a:srcRect l="6207" r="7401" b="19303"/>
          <a:stretch/>
        </p:blipFill>
        <p:spPr>
          <a:xfrm>
            <a:off x="8592946" y="7676621"/>
            <a:ext cx="2488685" cy="1424999"/>
          </a:xfrm>
          <a:prstGeom prst="rect">
            <a:avLst/>
          </a:prstGeom>
        </p:spPr>
      </p:pic>
      <p:sp>
        <p:nvSpPr>
          <p:cNvPr id="158" name="正方形/長方形 157"/>
          <p:cNvSpPr/>
          <p:nvPr/>
        </p:nvSpPr>
        <p:spPr>
          <a:xfrm>
            <a:off x="9116063" y="4558620"/>
            <a:ext cx="3007120" cy="6032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t" anchorCtr="0"/>
          <a:lstStyle/>
          <a:p>
            <a:r>
              <a:rPr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Everyone Must Evacuate at</a:t>
            </a:r>
          </a:p>
          <a:p>
            <a:r>
              <a:rPr lang="en-US" altLang="ja-JP" sz="2000" b="1" dirty="0" smtClean="0">
                <a:solidFill>
                  <a:srgbClr val="FF0000"/>
                </a:solidFill>
                <a:latin typeface="Rockwell" panose="02060603020205020403" pitchFamily="18" charset="0"/>
                <a:ea typeface="Meiryo UI" panose="020B0604030504040204" pitchFamily="50" charset="-128"/>
              </a:rPr>
              <a:t>       </a:t>
            </a:r>
            <a:r>
              <a:rPr lang="en-US" altLang="ja-JP" sz="2400" b="1" dirty="0" smtClean="0">
                <a:solidFill>
                  <a:srgbClr val="FF0000"/>
                </a:solidFill>
                <a:latin typeface="Rockwell" panose="02060603020205020403" pitchFamily="18" charset="0"/>
                <a:ea typeface="Meiryo UI" panose="020B0604030504040204" pitchFamily="50" charset="-128"/>
              </a:rPr>
              <a:t>Alert level 4 !!</a:t>
            </a:r>
            <a:endParaRPr lang="ja-JP" altLang="ja-JP" sz="2400" b="1" dirty="0">
              <a:solidFill>
                <a:srgbClr val="FF0000"/>
              </a:solidFill>
              <a:latin typeface="Rockwell" panose="02060603020205020403" pitchFamily="18" charset="0"/>
              <a:ea typeface="Meiryo UI" panose="020B0604030504040204" pitchFamily="50" charset="-128"/>
            </a:endParaRPr>
          </a:p>
          <a:p>
            <a:endParaRPr lang="ja-JP" altLang="ja-JP" sz="2000" dirty="0">
              <a:solidFill>
                <a:schemeClr val="bg1"/>
              </a:solidFill>
            </a:endParaRPr>
          </a:p>
        </p:txBody>
      </p:sp>
      <p:pic>
        <p:nvPicPr>
          <p:cNvPr id="121" name="図 120"/>
          <p:cNvPicPr>
            <a:picLocks noChangeAspect="1"/>
          </p:cNvPicPr>
          <p:nvPr/>
        </p:nvPicPr>
        <p:blipFill rotWithShape="1">
          <a:blip r:embed="rId1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658200" y="15191488"/>
            <a:ext cx="3193531" cy="560067"/>
          </a:xfrm>
          <a:prstGeom prst="rect">
            <a:avLst/>
          </a:prstGeom>
        </p:spPr>
      </p:pic>
      <p:pic>
        <p:nvPicPr>
          <p:cNvPr id="10" name="図 9"/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6437" y="14792123"/>
            <a:ext cx="1243195" cy="124319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8" name="図 97"/>
          <p:cNvPicPr>
            <a:picLocks noChangeAspect="1"/>
          </p:cNvPicPr>
          <p:nvPr/>
        </p:nvPicPr>
        <p:blipFill>
          <a:blip r:embed="rId1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23410" y="4277393"/>
            <a:ext cx="1612369" cy="2192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3703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正方形/長方形 24"/>
          <p:cNvSpPr/>
          <p:nvPr/>
        </p:nvSpPr>
        <p:spPr>
          <a:xfrm>
            <a:off x="205768" y="230403"/>
            <a:ext cx="11756693" cy="123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altLang="ja-JP" sz="24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Evacuation </a:t>
            </a:r>
            <a:r>
              <a:rPr lang="en-US" altLang="ja-JP" sz="2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information issued by municipalities and severe weather and disaster information issued by the national and prefectural governments have been consolidated into </a:t>
            </a:r>
            <a:r>
              <a:rPr lang="ja-JP" altLang="en-US" sz="2400" b="1" baseline="200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＊１</a:t>
            </a:r>
            <a:r>
              <a:rPr lang="en-US" altLang="ja-JP" sz="24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five </a:t>
            </a:r>
            <a:r>
              <a:rPr lang="en-US" altLang="ja-JP" sz="2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alert levels. </a:t>
            </a:r>
            <a:endParaRPr kumimoji="1" lang="ja-JP" altLang="en-US" sz="2800" b="1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2" name="角丸四角形 51"/>
          <p:cNvSpPr/>
          <p:nvPr/>
        </p:nvSpPr>
        <p:spPr>
          <a:xfrm>
            <a:off x="205768" y="9446022"/>
            <a:ext cx="11896966" cy="3969584"/>
          </a:xfrm>
          <a:prstGeom prst="roundRect">
            <a:avLst>
              <a:gd name="adj" fmla="val 2819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kumimoji="1" lang="en-US" altLang="ja-JP" sz="13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5" name="角丸四角形 54"/>
          <p:cNvSpPr/>
          <p:nvPr/>
        </p:nvSpPr>
        <p:spPr>
          <a:xfrm>
            <a:off x="362315" y="9269770"/>
            <a:ext cx="732571" cy="438886"/>
          </a:xfrm>
          <a:prstGeom prst="roundRect">
            <a:avLst>
              <a:gd name="adj" fmla="val 5824"/>
            </a:avLst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r>
              <a:rPr kumimoji="1" lang="en-US" altLang="ja-JP" sz="20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Q</a:t>
            </a:r>
            <a:r>
              <a:rPr kumimoji="1" lang="ja-JP" altLang="en-US" sz="20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＆</a:t>
            </a:r>
            <a:r>
              <a:rPr kumimoji="1" lang="en-US" altLang="ja-JP" sz="20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</a:t>
            </a:r>
          </a:p>
        </p:txBody>
      </p:sp>
      <p:grpSp>
        <p:nvGrpSpPr>
          <p:cNvPr id="5" name="グループ化 4"/>
          <p:cNvGrpSpPr/>
          <p:nvPr/>
        </p:nvGrpSpPr>
        <p:grpSpPr>
          <a:xfrm>
            <a:off x="306076" y="1812966"/>
            <a:ext cx="11763733" cy="7092051"/>
            <a:chOff x="-550821" y="1775803"/>
            <a:chExt cx="11763733" cy="7092051"/>
          </a:xfrm>
        </p:grpSpPr>
        <p:grpSp>
          <p:nvGrpSpPr>
            <p:cNvPr id="30" name="グループ化 29"/>
            <p:cNvGrpSpPr/>
            <p:nvPr/>
          </p:nvGrpSpPr>
          <p:grpSpPr>
            <a:xfrm>
              <a:off x="-538860" y="2419674"/>
              <a:ext cx="1948278" cy="459598"/>
              <a:chOff x="657883" y="2465564"/>
              <a:chExt cx="1656241" cy="459598"/>
            </a:xfrm>
          </p:grpSpPr>
          <p:sp>
            <p:nvSpPr>
              <p:cNvPr id="26" name="角丸四角形 25"/>
              <p:cNvSpPr/>
              <p:nvPr/>
            </p:nvSpPr>
            <p:spPr>
              <a:xfrm>
                <a:off x="657883" y="2465564"/>
                <a:ext cx="1656241" cy="459598"/>
              </a:xfrm>
              <a:prstGeom prst="roundRect">
                <a:avLst>
                  <a:gd name="adj" fmla="val 18372"/>
                </a:avLst>
              </a:prstGeom>
              <a:solidFill>
                <a:schemeClr val="bg1"/>
              </a:solidFill>
              <a:ln w="28575"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0" tIns="0" rIns="0" bIns="0" numCol="1" spcCol="0" rtlCol="0" fromWordArt="0" anchor="ctr" anchorCtr="1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sz="14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sp>
            <p:nvSpPr>
              <p:cNvPr id="27" name="角丸四角形 26"/>
              <p:cNvSpPr/>
              <p:nvPr/>
            </p:nvSpPr>
            <p:spPr>
              <a:xfrm>
                <a:off x="815812" y="2534347"/>
                <a:ext cx="1237862" cy="317758"/>
              </a:xfrm>
              <a:prstGeom prst="roundRect">
                <a:avLst>
                  <a:gd name="adj" fmla="val 18372"/>
                </a:avLst>
              </a:prstGeom>
              <a:noFill/>
              <a:ln w="285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0" tIns="0" rIns="0" bIns="0" numCol="1" spcCol="0" rtlCol="0" fromWordArt="0" anchor="ctr" anchorCtr="1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altLang="ja-JP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Alert Levels</a:t>
                </a:r>
                <a:endParaRPr kumimoji="1" lang="ja-JP" altLang="en-US" sz="14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  <p:grpSp>
          <p:nvGrpSpPr>
            <p:cNvPr id="31" name="グループ化 30"/>
            <p:cNvGrpSpPr/>
            <p:nvPr/>
          </p:nvGrpSpPr>
          <p:grpSpPr>
            <a:xfrm>
              <a:off x="1473035" y="2431074"/>
              <a:ext cx="4060780" cy="457289"/>
              <a:chOff x="2320114" y="2468648"/>
              <a:chExt cx="3552368" cy="457289"/>
            </a:xfrm>
          </p:grpSpPr>
          <p:sp>
            <p:nvSpPr>
              <p:cNvPr id="28" name="角丸四角形 27"/>
              <p:cNvSpPr/>
              <p:nvPr/>
            </p:nvSpPr>
            <p:spPr>
              <a:xfrm>
                <a:off x="2320114" y="2468648"/>
                <a:ext cx="3552368" cy="457289"/>
              </a:xfrm>
              <a:prstGeom prst="roundRect">
                <a:avLst>
                  <a:gd name="adj" fmla="val 17019"/>
                </a:avLst>
              </a:prstGeom>
              <a:solidFill>
                <a:schemeClr val="bg1"/>
              </a:solidFill>
              <a:ln w="28575"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0" tIns="0" rIns="0" bIns="0" numCol="1" spcCol="0" rtlCol="0" fromWordArt="0" anchor="ctr" anchorCtr="1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sz="14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sp>
            <p:nvSpPr>
              <p:cNvPr id="29" name="角丸四角形 28"/>
              <p:cNvSpPr/>
              <p:nvPr/>
            </p:nvSpPr>
            <p:spPr>
              <a:xfrm>
                <a:off x="2758765" y="2534646"/>
                <a:ext cx="2759319" cy="317758"/>
              </a:xfrm>
              <a:prstGeom prst="roundRect">
                <a:avLst>
                  <a:gd name="adj" fmla="val 18372"/>
                </a:avLst>
              </a:prstGeom>
              <a:noFill/>
              <a:ln w="285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0" tIns="0" rIns="0" bIns="0" numCol="1" spcCol="0" rtlCol="0" fromWordArt="0" anchor="ctr" anchorCtr="1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altLang="ja-JP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Evacuation Procedures</a:t>
                </a:r>
                <a:endParaRPr kumimoji="1" lang="ja-JP" altLang="en-US" sz="14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  <p:grpSp>
          <p:nvGrpSpPr>
            <p:cNvPr id="32" name="グループ化 31"/>
            <p:cNvGrpSpPr/>
            <p:nvPr/>
          </p:nvGrpSpPr>
          <p:grpSpPr>
            <a:xfrm>
              <a:off x="5606467" y="2430043"/>
              <a:ext cx="2938133" cy="459598"/>
              <a:chOff x="986569" y="2476435"/>
              <a:chExt cx="2522652" cy="459598"/>
            </a:xfrm>
          </p:grpSpPr>
          <p:sp>
            <p:nvSpPr>
              <p:cNvPr id="33" name="角丸四角形 32"/>
              <p:cNvSpPr/>
              <p:nvPr/>
            </p:nvSpPr>
            <p:spPr>
              <a:xfrm>
                <a:off x="986569" y="2476435"/>
                <a:ext cx="2522652" cy="459598"/>
              </a:xfrm>
              <a:prstGeom prst="roundRect">
                <a:avLst>
                  <a:gd name="adj" fmla="val 18372"/>
                </a:avLst>
              </a:prstGeom>
              <a:solidFill>
                <a:schemeClr val="bg1"/>
              </a:solidFill>
              <a:ln w="28575"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0" tIns="0" rIns="0" bIns="0" numCol="1" spcCol="0" rtlCol="0" fromWordArt="0" anchor="ctr" anchorCtr="1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sz="14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sp>
            <p:nvSpPr>
              <p:cNvPr id="34" name="角丸四角形 33"/>
              <p:cNvSpPr/>
              <p:nvPr/>
            </p:nvSpPr>
            <p:spPr>
              <a:xfrm>
                <a:off x="1639076" y="2566016"/>
                <a:ext cx="1237862" cy="317758"/>
              </a:xfrm>
              <a:prstGeom prst="roundRect">
                <a:avLst>
                  <a:gd name="adj" fmla="val 18372"/>
                </a:avLst>
              </a:prstGeom>
              <a:noFill/>
              <a:ln w="285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0" tIns="0" rIns="0" bIns="0" numCol="1" spcCol="0" rtlCol="0" fromWordArt="0" anchor="ctr" anchorCtr="1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kumimoji="1" lang="en-US" altLang="ja-JP" sz="1400" dirty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Evacuation Information </a:t>
                </a:r>
                <a:r>
                  <a:rPr kumimoji="1" lang="en-US" altLang="ja-JP" sz="1400" dirty="0" err="1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etc</a:t>
                </a:r>
                <a:endParaRPr kumimoji="1" lang="ja-JP" altLang="en-US" sz="14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</p:grpSp>
        <p:grpSp>
          <p:nvGrpSpPr>
            <p:cNvPr id="45" name="グループ化 44"/>
            <p:cNvGrpSpPr/>
            <p:nvPr/>
          </p:nvGrpSpPr>
          <p:grpSpPr>
            <a:xfrm>
              <a:off x="-550821" y="2979207"/>
              <a:ext cx="9077517" cy="904971"/>
              <a:chOff x="662113" y="4100289"/>
              <a:chExt cx="7822729" cy="904971"/>
            </a:xfrm>
          </p:grpSpPr>
          <p:grpSp>
            <p:nvGrpSpPr>
              <p:cNvPr id="38" name="グループ化 37"/>
              <p:cNvGrpSpPr/>
              <p:nvPr/>
            </p:nvGrpSpPr>
            <p:grpSpPr>
              <a:xfrm>
                <a:off x="662113" y="4100289"/>
                <a:ext cx="7822729" cy="904971"/>
                <a:chOff x="635019" y="3382902"/>
                <a:chExt cx="7822729" cy="904971"/>
              </a:xfrm>
            </p:grpSpPr>
            <p:sp>
              <p:nvSpPr>
                <p:cNvPr id="36" name="角丸四角形 35"/>
                <p:cNvSpPr/>
                <p:nvPr/>
              </p:nvSpPr>
              <p:spPr>
                <a:xfrm>
                  <a:off x="635019" y="3382902"/>
                  <a:ext cx="6435464" cy="904971"/>
                </a:xfrm>
                <a:prstGeom prst="roundRect">
                  <a:avLst>
                    <a:gd name="adj" fmla="val 9819"/>
                  </a:avLst>
                </a:prstGeom>
                <a:solidFill>
                  <a:schemeClr val="tx1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0" tIns="0" rIns="0" bIns="0" numCol="1" spcCol="0" rtlCol="0" fromWordArt="0" anchor="ctr" anchorCtr="1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kumimoji="1" lang="ja-JP" altLang="en-US" sz="1400" dirty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</p:txBody>
            </p:sp>
            <p:sp>
              <p:nvSpPr>
                <p:cNvPr id="37" name="角丸四角形 36"/>
                <p:cNvSpPr/>
                <p:nvPr/>
              </p:nvSpPr>
              <p:spPr>
                <a:xfrm>
                  <a:off x="5636554" y="3383712"/>
                  <a:ext cx="2821194" cy="904161"/>
                </a:xfrm>
                <a:prstGeom prst="roundRect">
                  <a:avLst>
                    <a:gd name="adj" fmla="val 8481"/>
                  </a:avLst>
                </a:prstGeom>
                <a:solidFill>
                  <a:schemeClr val="bg1">
                    <a:lumMod val="85000"/>
                  </a:schemeClr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0" tIns="0" rIns="0" bIns="0" numCol="1" spcCol="0" rtlCol="0" fromWordArt="0" anchor="ctr" anchorCtr="1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kumimoji="1" lang="ja-JP" altLang="en-US" sz="1400" dirty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</p:txBody>
            </p:sp>
            <p:sp>
              <p:nvSpPr>
                <p:cNvPr id="35" name="角丸四角形 34"/>
                <p:cNvSpPr/>
                <p:nvPr/>
              </p:nvSpPr>
              <p:spPr>
                <a:xfrm>
                  <a:off x="2349380" y="3385282"/>
                  <a:ext cx="3558611" cy="899185"/>
                </a:xfrm>
                <a:prstGeom prst="roundRect">
                  <a:avLst>
                    <a:gd name="adj" fmla="val 0"/>
                  </a:avLst>
                </a:prstGeom>
                <a:solidFill>
                  <a:schemeClr val="bg1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0" tIns="0" rIns="0" bIns="0" numCol="1" spcCol="0" rtlCol="0" fromWordArt="0" anchor="ctr" anchorCtr="1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kumimoji="1" lang="ja-JP" altLang="en-US" sz="1400" dirty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</p:txBody>
            </p:sp>
          </p:grpSp>
          <p:sp>
            <p:nvSpPr>
              <p:cNvPr id="44" name="角丸四角形 43"/>
              <p:cNvSpPr/>
              <p:nvPr/>
            </p:nvSpPr>
            <p:spPr>
              <a:xfrm>
                <a:off x="802703" y="4297096"/>
                <a:ext cx="1548685" cy="591305"/>
              </a:xfrm>
              <a:prstGeom prst="roundRect">
                <a:avLst>
                  <a:gd name="adj" fmla="val 0"/>
                </a:avLst>
              </a:prstGeom>
              <a:noFill/>
              <a:ln w="285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r>
                  <a:rPr kumimoji="1" lang="en-US" altLang="ja-JP" sz="2000" b="1" dirty="0" smtClean="0">
                    <a:solidFill>
                      <a:schemeClr val="bg1"/>
                    </a:solidFill>
                    <a:latin typeface="Arial Rounded MT Bold" panose="020F0704030504030204" pitchFamily="34" charset="0"/>
                    <a:ea typeface="メイリオ" panose="020B0604030504040204" pitchFamily="50" charset="-128"/>
                  </a:rPr>
                  <a:t>Alert level</a:t>
                </a:r>
                <a:r>
                  <a:rPr kumimoji="1" lang="ja-JP" altLang="en-US" sz="3200" b="1" dirty="0" smtClean="0">
                    <a:solidFill>
                      <a:schemeClr val="bg1"/>
                    </a:solidFill>
                    <a:latin typeface="Arial Rounded MT Bold" panose="020F0704030504030204" pitchFamily="34" charset="0"/>
                    <a:ea typeface="メイリオ" panose="020B0604030504040204" pitchFamily="50" charset="-128"/>
                  </a:rPr>
                  <a:t>５</a:t>
                </a:r>
                <a:endParaRPr kumimoji="1" lang="en-US" altLang="ja-JP" sz="3200" b="1" baseline="30000" dirty="0" smtClean="0">
                  <a:solidFill>
                    <a:schemeClr val="bg1"/>
                  </a:solidFill>
                  <a:latin typeface="Arial Rounded MT Bold" panose="020F0704030504030204" pitchFamily="34" charset="0"/>
                  <a:ea typeface="メイリオ" panose="020B0604030504040204" pitchFamily="50" charset="-128"/>
                </a:endParaRPr>
              </a:p>
            </p:txBody>
          </p:sp>
        </p:grpSp>
        <p:grpSp>
          <p:nvGrpSpPr>
            <p:cNvPr id="16" name="グループ化 15"/>
            <p:cNvGrpSpPr/>
            <p:nvPr/>
          </p:nvGrpSpPr>
          <p:grpSpPr>
            <a:xfrm>
              <a:off x="-550821" y="3932852"/>
              <a:ext cx="9077517" cy="1461353"/>
              <a:chOff x="651272" y="5472522"/>
              <a:chExt cx="7835308" cy="1461353"/>
            </a:xfrm>
          </p:grpSpPr>
          <p:grpSp>
            <p:nvGrpSpPr>
              <p:cNvPr id="42" name="グループ化 41"/>
              <p:cNvGrpSpPr/>
              <p:nvPr/>
            </p:nvGrpSpPr>
            <p:grpSpPr>
              <a:xfrm>
                <a:off x="651272" y="5472522"/>
                <a:ext cx="7835308" cy="1461353"/>
                <a:chOff x="635173" y="3402689"/>
                <a:chExt cx="7835308" cy="1461353"/>
              </a:xfrm>
            </p:grpSpPr>
            <p:sp>
              <p:nvSpPr>
                <p:cNvPr id="49" name="角丸四角形 48"/>
                <p:cNvSpPr/>
                <p:nvPr/>
              </p:nvSpPr>
              <p:spPr>
                <a:xfrm>
                  <a:off x="635173" y="3402841"/>
                  <a:ext cx="7378460" cy="1461201"/>
                </a:xfrm>
                <a:prstGeom prst="roundRect">
                  <a:avLst>
                    <a:gd name="adj" fmla="val 7058"/>
                  </a:avLst>
                </a:prstGeom>
                <a:solidFill>
                  <a:schemeClr val="tx1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0" tIns="0" rIns="0" bIns="0" numCol="1" spcCol="0" rtlCol="0" fromWordArt="0" anchor="ctr" anchorCtr="1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kumimoji="1" lang="ja-JP" altLang="en-US" sz="1400" dirty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</p:txBody>
            </p:sp>
            <p:sp>
              <p:nvSpPr>
                <p:cNvPr id="50" name="角丸四角形 49"/>
                <p:cNvSpPr/>
                <p:nvPr/>
              </p:nvSpPr>
              <p:spPr>
                <a:xfrm>
                  <a:off x="5769592" y="3402689"/>
                  <a:ext cx="2700889" cy="1461352"/>
                </a:xfrm>
                <a:prstGeom prst="roundRect">
                  <a:avLst>
                    <a:gd name="adj" fmla="val 4466"/>
                  </a:avLst>
                </a:prstGeom>
                <a:solidFill>
                  <a:schemeClr val="bg1">
                    <a:lumMod val="85000"/>
                  </a:schemeClr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0" tIns="0" rIns="0" bIns="0" numCol="1" spcCol="0" rtlCol="0" fromWordArt="0" anchor="ctr" anchorCtr="1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kumimoji="1" lang="ja-JP" altLang="en-US" sz="1400" dirty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</p:txBody>
            </p:sp>
            <p:sp>
              <p:nvSpPr>
                <p:cNvPr id="51" name="角丸四角形 50"/>
                <p:cNvSpPr/>
                <p:nvPr/>
              </p:nvSpPr>
              <p:spPr>
                <a:xfrm>
                  <a:off x="2352291" y="3402689"/>
                  <a:ext cx="3571383" cy="1460892"/>
                </a:xfrm>
                <a:prstGeom prst="roundRect">
                  <a:avLst>
                    <a:gd name="adj" fmla="val 0"/>
                  </a:avLst>
                </a:prstGeom>
                <a:solidFill>
                  <a:schemeClr val="bg1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0" tIns="0" rIns="0" bIns="0" numCol="1" spcCol="0" rtlCol="0" fromWordArt="0" anchor="ctr" anchorCtr="1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kumimoji="1" lang="ja-JP" altLang="en-US" sz="1400" dirty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</p:txBody>
            </p:sp>
          </p:grpSp>
          <p:sp>
            <p:nvSpPr>
              <p:cNvPr id="53" name="角丸四角形 52"/>
              <p:cNvSpPr/>
              <p:nvPr/>
            </p:nvSpPr>
            <p:spPr>
              <a:xfrm>
                <a:off x="690019" y="6219524"/>
                <a:ext cx="1627290" cy="375706"/>
              </a:xfrm>
              <a:prstGeom prst="roundRect">
                <a:avLst>
                  <a:gd name="adj" fmla="val 5824"/>
                </a:avLst>
              </a:prstGeom>
              <a:solidFill>
                <a:schemeClr val="bg1"/>
              </a:solidFill>
              <a:ln w="285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0" tIns="0" rIns="0" bIns="0" numCol="1" spcCol="0" rtlCol="0" fromWordArt="0" anchor="ctr" anchorCtr="1" forceAA="0" compatLnSpc="1">
                <a:prstTxWarp prst="textNoShape">
                  <a:avLst/>
                </a:prstTxWarp>
                <a:noAutofit/>
              </a:bodyPr>
              <a:lstStyle/>
              <a:p>
                <a:endParaRPr kumimoji="1" lang="en-US" altLang="ja-JP" sz="20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</p:grpSp>
        <p:grpSp>
          <p:nvGrpSpPr>
            <p:cNvPr id="56" name="グループ化 55"/>
            <p:cNvGrpSpPr/>
            <p:nvPr/>
          </p:nvGrpSpPr>
          <p:grpSpPr>
            <a:xfrm>
              <a:off x="-538860" y="5454282"/>
              <a:ext cx="9065555" cy="1461353"/>
              <a:chOff x="662050" y="5472522"/>
              <a:chExt cx="7820552" cy="1461353"/>
            </a:xfrm>
          </p:grpSpPr>
          <p:grpSp>
            <p:nvGrpSpPr>
              <p:cNvPr id="62" name="グループ化 61"/>
              <p:cNvGrpSpPr/>
              <p:nvPr/>
            </p:nvGrpSpPr>
            <p:grpSpPr>
              <a:xfrm>
                <a:off x="662050" y="5472522"/>
                <a:ext cx="7820552" cy="1461353"/>
                <a:chOff x="645951" y="3402689"/>
                <a:chExt cx="7820552" cy="1461353"/>
              </a:xfrm>
            </p:grpSpPr>
            <p:sp>
              <p:nvSpPr>
                <p:cNvPr id="64" name="角丸四角形 63"/>
                <p:cNvSpPr/>
                <p:nvPr/>
              </p:nvSpPr>
              <p:spPr>
                <a:xfrm>
                  <a:off x="645951" y="3402841"/>
                  <a:ext cx="7252052" cy="1461201"/>
                </a:xfrm>
                <a:prstGeom prst="roundRect">
                  <a:avLst>
                    <a:gd name="adj" fmla="val 7786"/>
                  </a:avLst>
                </a:prstGeom>
                <a:solidFill>
                  <a:schemeClr val="bg1">
                    <a:lumMod val="50000"/>
                  </a:schemeClr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0" tIns="0" rIns="0" bIns="0" numCol="1" spcCol="0" rtlCol="0" fromWordArt="0" anchor="ctr" anchorCtr="1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kumimoji="1" lang="ja-JP" altLang="en-US" sz="1400" dirty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</p:txBody>
            </p:sp>
            <p:sp>
              <p:nvSpPr>
                <p:cNvPr id="65" name="角丸四角形 64"/>
                <p:cNvSpPr/>
                <p:nvPr/>
              </p:nvSpPr>
              <p:spPr>
                <a:xfrm>
                  <a:off x="5871860" y="3402689"/>
                  <a:ext cx="2594643" cy="1461352"/>
                </a:xfrm>
                <a:prstGeom prst="roundRect">
                  <a:avLst>
                    <a:gd name="adj" fmla="val 4466"/>
                  </a:avLst>
                </a:prstGeom>
                <a:solidFill>
                  <a:schemeClr val="bg1">
                    <a:lumMod val="85000"/>
                  </a:schemeClr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0" tIns="0" rIns="0" bIns="0" numCol="1" spcCol="0" rtlCol="0" fromWordArt="0" anchor="ctr" anchorCtr="1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kumimoji="1" lang="ja-JP" altLang="en-US" sz="1400" dirty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</p:txBody>
            </p:sp>
            <p:sp>
              <p:nvSpPr>
                <p:cNvPr id="66" name="角丸四角形 65"/>
                <p:cNvSpPr/>
                <p:nvPr/>
              </p:nvSpPr>
              <p:spPr>
                <a:xfrm>
                  <a:off x="2364790" y="3402689"/>
                  <a:ext cx="3565105" cy="1461352"/>
                </a:xfrm>
                <a:prstGeom prst="roundRect">
                  <a:avLst>
                    <a:gd name="adj" fmla="val 0"/>
                  </a:avLst>
                </a:prstGeom>
                <a:solidFill>
                  <a:schemeClr val="bg1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0" tIns="0" rIns="0" bIns="0" numCol="1" spcCol="0" rtlCol="0" fromWordArt="0" anchor="ctr" anchorCtr="1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kumimoji="1" lang="ja-JP" altLang="en-US" sz="1400" dirty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</p:txBody>
            </p:sp>
          </p:grpSp>
          <p:sp>
            <p:nvSpPr>
              <p:cNvPr id="59" name="角丸四角形 58"/>
              <p:cNvSpPr/>
              <p:nvPr/>
            </p:nvSpPr>
            <p:spPr>
              <a:xfrm>
                <a:off x="704850" y="6229662"/>
                <a:ext cx="1613140" cy="463224"/>
              </a:xfrm>
              <a:prstGeom prst="roundRect">
                <a:avLst>
                  <a:gd name="adj" fmla="val 5824"/>
                </a:avLst>
              </a:prstGeom>
              <a:solidFill>
                <a:schemeClr val="bg1"/>
              </a:solidFill>
              <a:ln w="285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0" tIns="0" rIns="0" bIns="0" numCol="1" spcCol="0" rtlCol="0" fromWordArt="0" anchor="ctr" anchorCtr="1" forceAA="0" compatLnSpc="1">
                <a:prstTxWarp prst="textNoShape">
                  <a:avLst/>
                </a:prstTxWarp>
                <a:noAutofit/>
              </a:bodyPr>
              <a:lstStyle/>
              <a:p>
                <a:endParaRPr kumimoji="1" lang="en-US" altLang="ja-JP" sz="20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</p:grpSp>
        <p:grpSp>
          <p:nvGrpSpPr>
            <p:cNvPr id="93" name="グループ化 92"/>
            <p:cNvGrpSpPr/>
            <p:nvPr/>
          </p:nvGrpSpPr>
          <p:grpSpPr>
            <a:xfrm>
              <a:off x="-538860" y="7965581"/>
              <a:ext cx="9060327" cy="893434"/>
              <a:chOff x="647787" y="3402067"/>
              <a:chExt cx="7815549" cy="1462596"/>
            </a:xfrm>
          </p:grpSpPr>
          <p:sp>
            <p:nvSpPr>
              <p:cNvPr id="95" name="角丸四角形 94"/>
              <p:cNvSpPr/>
              <p:nvPr/>
            </p:nvSpPr>
            <p:spPr>
              <a:xfrm>
                <a:off x="647787" y="3402841"/>
                <a:ext cx="7365845" cy="1461201"/>
              </a:xfrm>
              <a:prstGeom prst="roundRect">
                <a:avLst>
                  <a:gd name="adj" fmla="val 7058"/>
                </a:avLst>
              </a:prstGeom>
              <a:solidFill>
                <a:schemeClr val="bg1">
                  <a:lumMod val="85000"/>
                </a:schemeClr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0" tIns="0" rIns="0" bIns="0" numCol="1" spcCol="0" rtlCol="0" fromWordArt="0" anchor="ctr" anchorCtr="1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sz="14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sp>
            <p:nvSpPr>
              <p:cNvPr id="96" name="角丸四角形 95"/>
              <p:cNvSpPr/>
              <p:nvPr/>
            </p:nvSpPr>
            <p:spPr>
              <a:xfrm>
                <a:off x="5784219" y="3402689"/>
                <a:ext cx="2679117" cy="1461352"/>
              </a:xfrm>
              <a:prstGeom prst="roundRect">
                <a:avLst>
                  <a:gd name="adj" fmla="val 6649"/>
                </a:avLst>
              </a:prstGeom>
              <a:solidFill>
                <a:schemeClr val="bg1">
                  <a:lumMod val="85000"/>
                </a:schemeClr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0" tIns="0" rIns="0" bIns="0" numCol="1" spcCol="0" rtlCol="0" fromWordArt="0" anchor="ctr" anchorCtr="1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sz="14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sp>
            <p:nvSpPr>
              <p:cNvPr id="97" name="角丸四角形 96"/>
              <p:cNvSpPr/>
              <p:nvPr/>
            </p:nvSpPr>
            <p:spPr>
              <a:xfrm>
                <a:off x="2359581" y="3402067"/>
                <a:ext cx="3580546" cy="1462596"/>
              </a:xfrm>
              <a:prstGeom prst="roundRect">
                <a:avLst>
                  <a:gd name="adj" fmla="val 0"/>
                </a:avLst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0" tIns="0" rIns="0" bIns="0" numCol="1" spcCol="0" rtlCol="0" fromWordArt="0" anchor="ctr" anchorCtr="1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sz="14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</p:grpSp>
        <p:grpSp>
          <p:nvGrpSpPr>
            <p:cNvPr id="79" name="グループ化 78"/>
            <p:cNvGrpSpPr/>
            <p:nvPr/>
          </p:nvGrpSpPr>
          <p:grpSpPr>
            <a:xfrm>
              <a:off x="-538860" y="7000712"/>
              <a:ext cx="9064971" cy="892675"/>
              <a:chOff x="646358" y="3402689"/>
              <a:chExt cx="7816052" cy="1461353"/>
            </a:xfrm>
          </p:grpSpPr>
          <p:sp>
            <p:nvSpPr>
              <p:cNvPr id="81" name="角丸四角形 80"/>
              <p:cNvSpPr/>
              <p:nvPr/>
            </p:nvSpPr>
            <p:spPr>
              <a:xfrm>
                <a:off x="646358" y="3402841"/>
                <a:ext cx="7367274" cy="1461201"/>
              </a:xfrm>
              <a:prstGeom prst="roundRect">
                <a:avLst>
                  <a:gd name="adj" fmla="val 10632"/>
                </a:avLst>
              </a:prstGeom>
              <a:solidFill>
                <a:schemeClr val="bg1">
                  <a:lumMod val="85000"/>
                </a:schemeClr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0" tIns="0" rIns="0" bIns="0" numCol="1" spcCol="0" rtlCol="0" fromWordArt="0" anchor="ctr" anchorCtr="1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sz="14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sp>
            <p:nvSpPr>
              <p:cNvPr id="82" name="角丸四角形 81"/>
              <p:cNvSpPr/>
              <p:nvPr/>
            </p:nvSpPr>
            <p:spPr>
              <a:xfrm>
                <a:off x="5683554" y="3402689"/>
                <a:ext cx="2778856" cy="1461351"/>
              </a:xfrm>
              <a:prstGeom prst="roundRect">
                <a:avLst>
                  <a:gd name="adj" fmla="val 6649"/>
                </a:avLst>
              </a:prstGeom>
              <a:solidFill>
                <a:schemeClr val="bg1">
                  <a:lumMod val="85000"/>
                </a:schemeClr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0" tIns="0" rIns="0" bIns="0" numCol="1" spcCol="0" rtlCol="0" fromWordArt="0" anchor="ctr" anchorCtr="1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sz="14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sp>
            <p:nvSpPr>
              <p:cNvPr id="83" name="角丸四角形 82"/>
              <p:cNvSpPr/>
              <p:nvPr/>
            </p:nvSpPr>
            <p:spPr>
              <a:xfrm>
                <a:off x="2364319" y="3402689"/>
                <a:ext cx="3572008" cy="1460309"/>
              </a:xfrm>
              <a:prstGeom prst="roundRect">
                <a:avLst>
                  <a:gd name="adj" fmla="val 0"/>
                </a:avLst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0" tIns="0" rIns="0" bIns="0" numCol="1" spcCol="0" rtlCol="0" fromWordArt="0" anchor="ctr" anchorCtr="1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sz="14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</p:grpSp>
        <p:sp>
          <p:nvSpPr>
            <p:cNvPr id="111" name="角丸四角形 110"/>
            <p:cNvSpPr/>
            <p:nvPr/>
          </p:nvSpPr>
          <p:spPr>
            <a:xfrm>
              <a:off x="1726468" y="1775803"/>
              <a:ext cx="3459967" cy="511841"/>
            </a:xfrm>
            <a:prstGeom prst="roundRect">
              <a:avLst>
                <a:gd name="adj" fmla="val 0"/>
              </a:avLst>
            </a:prstGeom>
            <a:solidFill>
              <a:schemeClr val="bg1">
                <a:lumMod val="75000"/>
              </a:schemeClr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altLang="ja-JP" sz="2000" b="1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Evacuation Information</a:t>
              </a:r>
              <a:endParaRPr kumimoji="1" lang="ja-JP" altLang="en-US" sz="24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12" name="角丸四角形 111"/>
            <p:cNvSpPr/>
            <p:nvPr/>
          </p:nvSpPr>
          <p:spPr>
            <a:xfrm>
              <a:off x="8822461" y="1775803"/>
              <a:ext cx="2126303" cy="511841"/>
            </a:xfrm>
            <a:prstGeom prst="roundRect">
              <a:avLst>
                <a:gd name="adj" fmla="val 0"/>
              </a:avLst>
            </a:prstGeom>
            <a:solidFill>
              <a:schemeClr val="bg1">
                <a:lumMod val="75000"/>
              </a:schemeClr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altLang="ja-JP" sz="1200" b="1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Severe </a:t>
              </a:r>
              <a:r>
                <a:rPr lang="en-US" altLang="ja-JP" sz="1200" b="1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Weather and </a:t>
              </a:r>
              <a:endParaRPr lang="en-US" altLang="ja-JP" sz="12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r>
                <a:rPr lang="en-US" altLang="ja-JP" sz="1200" b="1" dirty="0" smtClean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Disaster Information</a:t>
              </a:r>
              <a:endPara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grpSp>
          <p:nvGrpSpPr>
            <p:cNvPr id="4" name="グループ化 3"/>
            <p:cNvGrpSpPr/>
            <p:nvPr/>
          </p:nvGrpSpPr>
          <p:grpSpPr>
            <a:xfrm>
              <a:off x="8609105" y="2435961"/>
              <a:ext cx="2603807" cy="6431893"/>
              <a:chOff x="8570158" y="2485653"/>
              <a:chExt cx="2603807" cy="6431893"/>
            </a:xfrm>
          </p:grpSpPr>
          <p:sp>
            <p:nvSpPr>
              <p:cNvPr id="119" name="角丸四角形 118"/>
              <p:cNvSpPr/>
              <p:nvPr/>
            </p:nvSpPr>
            <p:spPr>
              <a:xfrm>
                <a:off x="8658716" y="3029498"/>
                <a:ext cx="2434720" cy="900966"/>
              </a:xfrm>
              <a:prstGeom prst="roundRect">
                <a:avLst>
                  <a:gd name="adj" fmla="val 8922"/>
                </a:avLst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kumimoji="1" lang="ja-JP" altLang="en-US" sz="105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sp>
            <p:nvSpPr>
              <p:cNvPr id="120" name="角丸四角形 119"/>
              <p:cNvSpPr/>
              <p:nvPr/>
            </p:nvSpPr>
            <p:spPr>
              <a:xfrm>
                <a:off x="8659006" y="3982196"/>
                <a:ext cx="2434430" cy="1461240"/>
              </a:xfrm>
              <a:prstGeom prst="roundRect">
                <a:avLst>
                  <a:gd name="adj" fmla="val 6011"/>
                </a:avLst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kumimoji="1" lang="ja-JP" altLang="en-US" sz="105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sp>
            <p:nvSpPr>
              <p:cNvPr id="121" name="角丸四角形 120"/>
              <p:cNvSpPr/>
              <p:nvPr/>
            </p:nvSpPr>
            <p:spPr>
              <a:xfrm>
                <a:off x="8659006" y="5499175"/>
                <a:ext cx="2434430" cy="1465782"/>
              </a:xfrm>
              <a:prstGeom prst="roundRect">
                <a:avLst>
                  <a:gd name="adj" fmla="val 6020"/>
                </a:avLst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kumimoji="1" lang="ja-JP" altLang="en-US" sz="105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sp>
            <p:nvSpPr>
              <p:cNvPr id="122" name="角丸四角形 121"/>
              <p:cNvSpPr/>
              <p:nvPr/>
            </p:nvSpPr>
            <p:spPr>
              <a:xfrm>
                <a:off x="8570158" y="2485653"/>
                <a:ext cx="2603807" cy="6431893"/>
              </a:xfrm>
              <a:prstGeom prst="roundRect">
                <a:avLst>
                  <a:gd name="adj" fmla="val 5063"/>
                </a:avLst>
              </a:prstGeom>
              <a:noFill/>
              <a:ln w="28575">
                <a:solidFill>
                  <a:schemeClr val="tx1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kumimoji="1" lang="ja-JP" altLang="en-US" sz="105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</p:grpSp>
      </p:grpSp>
      <p:grpSp>
        <p:nvGrpSpPr>
          <p:cNvPr id="131" name="グループ化 130"/>
          <p:cNvGrpSpPr/>
          <p:nvPr/>
        </p:nvGrpSpPr>
        <p:grpSpPr>
          <a:xfrm>
            <a:off x="0" y="16103638"/>
            <a:ext cx="12192000" cy="148261"/>
            <a:chOff x="458959" y="696242"/>
            <a:chExt cx="12440648" cy="180493"/>
          </a:xfrm>
        </p:grpSpPr>
        <p:pic>
          <p:nvPicPr>
            <p:cNvPr id="132" name="図 131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458959" y="696242"/>
              <a:ext cx="4286250" cy="176298"/>
            </a:xfrm>
            <a:prstGeom prst="rect">
              <a:avLst/>
            </a:prstGeom>
          </p:spPr>
        </p:pic>
        <p:pic>
          <p:nvPicPr>
            <p:cNvPr id="133" name="図 132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4327107" y="706036"/>
              <a:ext cx="4286250" cy="158908"/>
            </a:xfrm>
            <a:prstGeom prst="rect">
              <a:avLst/>
            </a:prstGeom>
          </p:spPr>
        </p:pic>
        <p:pic>
          <p:nvPicPr>
            <p:cNvPr id="134" name="図 133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8613357" y="704302"/>
              <a:ext cx="4286250" cy="172433"/>
            </a:xfrm>
            <a:prstGeom prst="rect">
              <a:avLst/>
            </a:prstGeom>
          </p:spPr>
        </p:pic>
      </p:grpSp>
      <p:grpSp>
        <p:nvGrpSpPr>
          <p:cNvPr id="135" name="グループ化 134"/>
          <p:cNvGrpSpPr/>
          <p:nvPr/>
        </p:nvGrpSpPr>
        <p:grpSpPr>
          <a:xfrm>
            <a:off x="-5159" y="14570344"/>
            <a:ext cx="12192000" cy="148261"/>
            <a:chOff x="458959" y="696242"/>
            <a:chExt cx="12440648" cy="180493"/>
          </a:xfrm>
        </p:grpSpPr>
        <p:pic>
          <p:nvPicPr>
            <p:cNvPr id="136" name="図 135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458959" y="696242"/>
              <a:ext cx="4286250" cy="176298"/>
            </a:xfrm>
            <a:prstGeom prst="rect">
              <a:avLst/>
            </a:prstGeom>
          </p:spPr>
        </p:pic>
        <p:pic>
          <p:nvPicPr>
            <p:cNvPr id="137" name="図 136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4327107" y="706036"/>
              <a:ext cx="4286250" cy="166504"/>
            </a:xfrm>
            <a:prstGeom prst="rect">
              <a:avLst/>
            </a:prstGeom>
          </p:spPr>
        </p:pic>
        <p:pic>
          <p:nvPicPr>
            <p:cNvPr id="138" name="図 137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8613357" y="704302"/>
              <a:ext cx="4286250" cy="172433"/>
            </a:xfrm>
            <a:prstGeom prst="rect">
              <a:avLst/>
            </a:prstGeom>
          </p:spPr>
        </p:pic>
      </p:grpSp>
      <p:grpSp>
        <p:nvGrpSpPr>
          <p:cNvPr id="139" name="グループ化 138"/>
          <p:cNvGrpSpPr/>
          <p:nvPr/>
        </p:nvGrpSpPr>
        <p:grpSpPr>
          <a:xfrm>
            <a:off x="0" y="-6618"/>
            <a:ext cx="12192000" cy="148261"/>
            <a:chOff x="458959" y="696242"/>
            <a:chExt cx="12440648" cy="180493"/>
          </a:xfrm>
        </p:grpSpPr>
        <p:pic>
          <p:nvPicPr>
            <p:cNvPr id="140" name="図 139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458959" y="696242"/>
              <a:ext cx="4286250" cy="176298"/>
            </a:xfrm>
            <a:prstGeom prst="rect">
              <a:avLst/>
            </a:prstGeom>
          </p:spPr>
        </p:pic>
        <p:pic>
          <p:nvPicPr>
            <p:cNvPr id="141" name="図 140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4327107" y="706036"/>
              <a:ext cx="4286250" cy="158908"/>
            </a:xfrm>
            <a:prstGeom prst="rect">
              <a:avLst/>
            </a:prstGeom>
          </p:spPr>
        </p:pic>
        <p:pic>
          <p:nvPicPr>
            <p:cNvPr id="142" name="図 141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8613357" y="704302"/>
              <a:ext cx="4286250" cy="172433"/>
            </a:xfrm>
            <a:prstGeom prst="rect">
              <a:avLst/>
            </a:prstGeom>
          </p:spPr>
        </p:pic>
      </p:grpSp>
      <p:sp>
        <p:nvSpPr>
          <p:cNvPr id="6" name="正方形/長方形 5"/>
          <p:cNvSpPr/>
          <p:nvPr/>
        </p:nvSpPr>
        <p:spPr>
          <a:xfrm>
            <a:off x="476773" y="8949292"/>
            <a:ext cx="11541848" cy="3701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ja-JP" altLang="ja-JP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baseline="300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＊</a:t>
            </a:r>
            <a:r>
              <a:rPr lang="en-US" altLang="ja-JP" baseline="300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 </a:t>
            </a:r>
            <a:r>
              <a:rPr lang="en-US" altLang="ja-JP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Information </a:t>
            </a:r>
            <a:r>
              <a:rPr lang="en-US" altLang="ja-JP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may not be issued in numerical order of alert levels. Situations may change suddenly. </a:t>
            </a:r>
            <a:endParaRPr kumimoji="1" lang="ja-JP" altLang="en-US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5" name="正方形/長方形 144"/>
          <p:cNvSpPr/>
          <p:nvPr/>
        </p:nvSpPr>
        <p:spPr>
          <a:xfrm>
            <a:off x="2402558" y="3213112"/>
            <a:ext cx="4072293" cy="5845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t" anchorCtr="0"/>
          <a:lstStyle/>
          <a:p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Disaster has 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already occurred.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Take 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the best action to protect yourself.</a:t>
            </a:r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endParaRPr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6" name="正方形/長方形 145"/>
          <p:cNvSpPr/>
          <p:nvPr/>
        </p:nvSpPr>
        <p:spPr>
          <a:xfrm>
            <a:off x="6514091" y="3054703"/>
            <a:ext cx="2932675" cy="8084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t" anchorCtr="0"/>
          <a:lstStyle/>
          <a:p>
            <a:pPr>
              <a:lnSpc>
                <a:spcPts val="1600"/>
              </a:lnSpc>
            </a:pPr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Disaster </a:t>
            </a:r>
            <a:r>
              <a:rPr lang="en-US" altLang="ja-JP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occurrence information*2</a:t>
            </a:r>
          </a:p>
          <a:p>
            <a:pPr algn="ctr">
              <a:lnSpc>
                <a:spcPts val="1600"/>
              </a:lnSpc>
            </a:pPr>
            <a:r>
              <a:rPr lang="en-US" altLang="ja-JP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(issued 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by municipalities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lang="ja-JP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600"/>
              </a:lnSpc>
            </a:pPr>
            <a:r>
              <a:rPr lang="en-US" altLang="ja-JP" sz="11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*2:Issued </a:t>
            </a:r>
            <a:r>
              <a:rPr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when the occurrence of </a:t>
            </a:r>
            <a:r>
              <a:rPr lang="en-US" altLang="ja-JP" sz="11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a</a:t>
            </a:r>
          </a:p>
          <a:p>
            <a:pPr>
              <a:lnSpc>
                <a:spcPts val="1600"/>
              </a:lnSpc>
            </a:pPr>
            <a:r>
              <a:rPr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1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   </a:t>
            </a:r>
            <a:r>
              <a:rPr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disaster has been ascertained</a:t>
            </a:r>
            <a:r>
              <a:rPr lang="en-US" altLang="ja-JP" sz="11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.</a:t>
            </a:r>
            <a:endParaRPr lang="ja-JP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7" name="角丸四角形 146"/>
          <p:cNvSpPr/>
          <p:nvPr/>
        </p:nvSpPr>
        <p:spPr>
          <a:xfrm>
            <a:off x="508566" y="4029347"/>
            <a:ext cx="1797098" cy="591305"/>
          </a:xfrm>
          <a:prstGeom prst="roundRect">
            <a:avLst>
              <a:gd name="adj" fmla="val 0"/>
            </a:avLst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kumimoji="1" lang="en-US" altLang="ja-JP" sz="2000" b="1" dirty="0" smtClean="0">
                <a:solidFill>
                  <a:schemeClr val="bg1"/>
                </a:solidFill>
                <a:latin typeface="Arial Rounded MT Bold" panose="020F0704030504030204" pitchFamily="34" charset="0"/>
                <a:ea typeface="メイリオ" panose="020B0604030504040204" pitchFamily="50" charset="-128"/>
              </a:rPr>
              <a:t>Alert level</a:t>
            </a:r>
            <a:r>
              <a:rPr kumimoji="1" lang="ja-JP" altLang="en-US" sz="3200" b="1" dirty="0" smtClean="0">
                <a:solidFill>
                  <a:schemeClr val="bg1"/>
                </a:solidFill>
                <a:latin typeface="Arial Rounded MT Bold" panose="020F0704030504030204" pitchFamily="34" charset="0"/>
                <a:ea typeface="メイリオ" panose="020B0604030504040204" pitchFamily="50" charset="-128"/>
              </a:rPr>
              <a:t> </a:t>
            </a:r>
            <a:r>
              <a:rPr kumimoji="1" lang="en-US" altLang="ja-JP" sz="3200" b="1" dirty="0" smtClean="0">
                <a:solidFill>
                  <a:schemeClr val="bg1"/>
                </a:solidFill>
                <a:latin typeface="Arial Rounded MT Bold" panose="020F0704030504030204" pitchFamily="34" charset="0"/>
                <a:ea typeface="メイリオ" panose="020B0604030504040204" pitchFamily="50" charset="-128"/>
              </a:rPr>
              <a:t>4</a:t>
            </a:r>
            <a:endParaRPr kumimoji="1" lang="en-US" altLang="ja-JP" sz="3200" b="1" baseline="30000" dirty="0" smtClean="0">
              <a:solidFill>
                <a:schemeClr val="bg1"/>
              </a:solidFill>
              <a:latin typeface="Arial Rounded MT Bold" panose="020F0704030504030204" pitchFamily="34" charset="0"/>
              <a:ea typeface="メイリオ" panose="020B0604030504040204" pitchFamily="50" charset="-128"/>
            </a:endParaRPr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 rotWithShape="1">
          <a:blip r:embed="rId3"/>
          <a:srcRect t="16933" b="24114"/>
          <a:stretch/>
        </p:blipFill>
        <p:spPr>
          <a:xfrm>
            <a:off x="348547" y="4707957"/>
            <a:ext cx="1952890" cy="358043"/>
          </a:xfrm>
          <a:prstGeom prst="rect">
            <a:avLst/>
          </a:prstGeom>
        </p:spPr>
      </p:pic>
      <p:sp>
        <p:nvSpPr>
          <p:cNvPr id="149" name="正方形/長方形 148"/>
          <p:cNvSpPr/>
          <p:nvPr/>
        </p:nvSpPr>
        <p:spPr>
          <a:xfrm>
            <a:off x="2397971" y="4048711"/>
            <a:ext cx="3900914" cy="13470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t" anchorCtr="0"/>
          <a:lstStyle/>
          <a:p>
            <a:r>
              <a:rPr lang="en-US" altLang="ja-JP" sz="1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Evacuate immediately 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to the </a:t>
            </a:r>
            <a:r>
              <a:rPr lang="en-US" altLang="ja-JP" sz="1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evacuation site.</a:t>
            </a:r>
          </a:p>
          <a:p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If it is dangerous to go to a public evacuation site, evacuate to a nearby safe location or stay in the safest room in your home. </a:t>
            </a:r>
            <a:endParaRPr lang="ja-JP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ja-JP" sz="16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endParaRPr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0" name="正方形/長方形 149"/>
          <p:cNvSpPr/>
          <p:nvPr/>
        </p:nvSpPr>
        <p:spPr>
          <a:xfrm>
            <a:off x="6559804" y="4078338"/>
            <a:ext cx="2932675" cy="12824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t" anchorCtr="0"/>
          <a:lstStyle/>
          <a:p>
            <a:pPr>
              <a:lnSpc>
                <a:spcPts val="1600"/>
              </a:lnSpc>
            </a:pPr>
            <a:r>
              <a:rPr lang="en-US" altLang="ja-JP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Evacuation </a:t>
            </a:r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advisory </a:t>
            </a:r>
            <a:endParaRPr lang="en-US" altLang="ja-JP" sz="12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600"/>
              </a:lnSpc>
            </a:pPr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Evacuation order </a:t>
            </a:r>
            <a:r>
              <a:rPr lang="en-US" altLang="ja-JP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(emergency)</a:t>
            </a:r>
            <a:r>
              <a:rPr lang="ja-JP" altLang="en-US" sz="1200" b="1" baseline="30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＊</a:t>
            </a:r>
            <a:r>
              <a:rPr lang="en-US" altLang="ja-JP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endParaRPr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600"/>
              </a:lnSpc>
            </a:pP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         (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issued 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by municipalities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lang="ja-JP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600"/>
              </a:lnSpc>
            </a:pPr>
            <a:r>
              <a:rPr lang="en-US" altLang="ja-JP" sz="11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*3</a:t>
            </a:r>
            <a:r>
              <a:rPr lang="en-US" altLang="ja-JP" sz="1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:Issued </a:t>
            </a:r>
            <a:r>
              <a:rPr lang="en-US" altLang="ja-JP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in a life-threatening emergency or when repeated advice for evacuation is required, depending on </a:t>
            </a:r>
            <a:r>
              <a:rPr lang="en-US" altLang="ja-JP" sz="1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the region.</a:t>
            </a:r>
            <a:r>
              <a:rPr lang="en-US" altLang="ja-JP" sz="11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endParaRPr lang="ja-JP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1" name="角丸四角形 150"/>
          <p:cNvSpPr/>
          <p:nvPr/>
        </p:nvSpPr>
        <p:spPr>
          <a:xfrm>
            <a:off x="513597" y="5534414"/>
            <a:ext cx="1797098" cy="578867"/>
          </a:xfrm>
          <a:prstGeom prst="roundRect">
            <a:avLst>
              <a:gd name="adj" fmla="val 0"/>
            </a:avLst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kumimoji="1" lang="en-US" altLang="ja-JP" sz="2000" b="1" dirty="0" smtClean="0">
                <a:solidFill>
                  <a:schemeClr val="bg1"/>
                </a:solidFill>
                <a:latin typeface="Arial Rounded MT Bold" panose="020F0704030504030204" pitchFamily="34" charset="0"/>
                <a:ea typeface="メイリオ" panose="020B0604030504040204" pitchFamily="50" charset="-128"/>
              </a:rPr>
              <a:t>Alert level</a:t>
            </a:r>
            <a:r>
              <a:rPr kumimoji="1" lang="ja-JP" altLang="en-US" sz="3200" b="1" dirty="0" smtClean="0">
                <a:solidFill>
                  <a:schemeClr val="bg1"/>
                </a:solidFill>
                <a:latin typeface="Arial Rounded MT Bold" panose="020F0704030504030204" pitchFamily="34" charset="0"/>
                <a:ea typeface="メイリオ" panose="020B0604030504040204" pitchFamily="50" charset="-128"/>
              </a:rPr>
              <a:t> </a:t>
            </a:r>
            <a:r>
              <a:rPr kumimoji="1" lang="en-US" altLang="ja-JP" sz="3200" b="1" dirty="0" smtClean="0">
                <a:solidFill>
                  <a:schemeClr val="bg1"/>
                </a:solidFill>
                <a:latin typeface="Arial Rounded MT Bold" panose="020F0704030504030204" pitchFamily="34" charset="0"/>
                <a:ea typeface="メイリオ" panose="020B0604030504040204" pitchFamily="50" charset="-128"/>
              </a:rPr>
              <a:t>3</a:t>
            </a:r>
            <a:endParaRPr kumimoji="1" lang="en-US" altLang="ja-JP" sz="3200" b="1" baseline="30000" dirty="0" smtClean="0">
              <a:solidFill>
                <a:schemeClr val="bg1"/>
              </a:solidFill>
              <a:latin typeface="Arial Rounded MT Bold" panose="020F0704030504030204" pitchFamily="34" charset="0"/>
              <a:ea typeface="メイリオ" panose="020B0604030504040204" pitchFamily="50" charset="-128"/>
            </a:endParaRPr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 rotWithShape="1">
          <a:blip r:embed="rId4"/>
          <a:srcRect l="6111" r="6365" b="23372"/>
          <a:stretch/>
        </p:blipFill>
        <p:spPr>
          <a:xfrm>
            <a:off x="462759" y="6171902"/>
            <a:ext cx="1827414" cy="498643"/>
          </a:xfrm>
          <a:prstGeom prst="rect">
            <a:avLst/>
          </a:prstGeom>
        </p:spPr>
      </p:pic>
      <p:sp>
        <p:nvSpPr>
          <p:cNvPr id="153" name="角丸四角形 152"/>
          <p:cNvSpPr/>
          <p:nvPr/>
        </p:nvSpPr>
        <p:spPr>
          <a:xfrm>
            <a:off x="2409311" y="5749889"/>
            <a:ext cx="4118873" cy="942734"/>
          </a:xfrm>
          <a:prstGeom prst="roundRect">
            <a:avLst>
              <a:gd name="adj" fmla="val 0"/>
            </a:avLst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altLang="ja-JP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Those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who need time to evacuate such as the elderly, people with disabilities, infants and their helpers should evacuate. All other people should prepare to </a:t>
            </a:r>
            <a:r>
              <a:rPr lang="en-US" altLang="ja-JP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evacuate.</a:t>
            </a:r>
            <a:r>
              <a:rPr lang="ja-JP" altLang="ja-JP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kumimoji="1" lang="ja-JP" altLang="en-US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4" name="角丸四角形 153"/>
          <p:cNvSpPr/>
          <p:nvPr/>
        </p:nvSpPr>
        <p:spPr>
          <a:xfrm>
            <a:off x="6624892" y="5813557"/>
            <a:ext cx="2802497" cy="825675"/>
          </a:xfrm>
          <a:prstGeom prst="roundRect">
            <a:avLst>
              <a:gd name="adj" fmla="val 0"/>
            </a:avLst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altLang="ja-JP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Prepare to evacuate/Senior citizens and other vulnerable people begin to </a:t>
            </a:r>
            <a:r>
              <a:rPr lang="en-US" altLang="ja-JP" sz="12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evacuate</a:t>
            </a:r>
          </a:p>
          <a:p>
            <a:r>
              <a:rPr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（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issued by municipalities)</a:t>
            </a:r>
            <a:endParaRPr lang="ja-JP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2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ja-JP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kumimoji="1" lang="ja-JP" altLang="en-US" sz="12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6" name="角丸四角形 155"/>
          <p:cNvSpPr/>
          <p:nvPr/>
        </p:nvSpPr>
        <p:spPr>
          <a:xfrm>
            <a:off x="507087" y="7165379"/>
            <a:ext cx="1797098" cy="578867"/>
          </a:xfrm>
          <a:prstGeom prst="roundRect">
            <a:avLst>
              <a:gd name="adj" fmla="val 0"/>
            </a:avLst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kumimoji="1" lang="en-US" altLang="ja-JP" sz="2000" b="1" dirty="0" smtClean="0">
                <a:solidFill>
                  <a:schemeClr val="tx1"/>
                </a:solidFill>
                <a:latin typeface="Arial Rounded MT Bold" panose="020F0704030504030204" pitchFamily="34" charset="0"/>
                <a:ea typeface="メイリオ" panose="020B0604030504040204" pitchFamily="50" charset="-128"/>
              </a:rPr>
              <a:t>Alert level</a:t>
            </a:r>
            <a:r>
              <a:rPr kumimoji="1" lang="ja-JP" altLang="en-US" sz="3200" b="1" dirty="0" smtClean="0">
                <a:solidFill>
                  <a:schemeClr val="tx1"/>
                </a:solidFill>
                <a:latin typeface="Arial Rounded MT Bold" panose="020F0704030504030204" pitchFamily="34" charset="0"/>
                <a:ea typeface="メイリオ" panose="020B0604030504040204" pitchFamily="50" charset="-128"/>
              </a:rPr>
              <a:t> </a:t>
            </a:r>
            <a:r>
              <a:rPr kumimoji="1" lang="en-US" altLang="ja-JP" sz="3200" b="1" dirty="0">
                <a:solidFill>
                  <a:schemeClr val="tx1"/>
                </a:solidFill>
                <a:latin typeface="Arial Rounded MT Bold" panose="020F0704030504030204" pitchFamily="34" charset="0"/>
                <a:ea typeface="メイリオ" panose="020B0604030504040204" pitchFamily="50" charset="-128"/>
              </a:rPr>
              <a:t>2</a:t>
            </a:r>
            <a:endParaRPr kumimoji="1" lang="en-US" altLang="ja-JP" sz="3200" b="1" baseline="30000" dirty="0" smtClean="0">
              <a:solidFill>
                <a:schemeClr val="tx1"/>
              </a:solidFill>
              <a:latin typeface="Arial Rounded MT Bold" panose="020F0704030504030204" pitchFamily="34" charset="0"/>
              <a:ea typeface="メイリオ" panose="020B0604030504040204" pitchFamily="50" charset="-128"/>
            </a:endParaRPr>
          </a:p>
        </p:txBody>
      </p:sp>
      <p:sp>
        <p:nvSpPr>
          <p:cNvPr id="144" name="角丸四角形 143"/>
          <p:cNvSpPr/>
          <p:nvPr/>
        </p:nvSpPr>
        <p:spPr>
          <a:xfrm>
            <a:off x="2409311" y="7241661"/>
            <a:ext cx="4025781" cy="426301"/>
          </a:xfrm>
          <a:prstGeom prst="roundRect">
            <a:avLst>
              <a:gd name="adj" fmla="val 0"/>
            </a:avLst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Review your evacuation procedures using a hazard map etc.</a:t>
            </a:r>
            <a:endParaRPr lang="ja-JP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2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ja-JP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kumimoji="1" lang="ja-JP" altLang="en-US" sz="12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8" name="角丸四角形 147"/>
          <p:cNvSpPr/>
          <p:nvPr/>
        </p:nvSpPr>
        <p:spPr>
          <a:xfrm>
            <a:off x="2409311" y="8327945"/>
            <a:ext cx="3606755" cy="241673"/>
          </a:xfrm>
          <a:prstGeom prst="roundRect">
            <a:avLst>
              <a:gd name="adj" fmla="val 0"/>
            </a:avLst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altLang="ja-JP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Be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aware and prepared for the </a:t>
            </a:r>
            <a:r>
              <a:rPr lang="en-US" altLang="ja-JP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disaster</a:t>
            </a:r>
            <a:endParaRPr lang="ja-JP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2" name="角丸四角形 151"/>
          <p:cNvSpPr/>
          <p:nvPr/>
        </p:nvSpPr>
        <p:spPr>
          <a:xfrm>
            <a:off x="483528" y="8105284"/>
            <a:ext cx="1797098" cy="578867"/>
          </a:xfrm>
          <a:prstGeom prst="roundRect">
            <a:avLst>
              <a:gd name="adj" fmla="val 0"/>
            </a:avLst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kumimoji="1" lang="en-US" altLang="ja-JP" sz="2000" b="1" dirty="0" smtClean="0">
                <a:solidFill>
                  <a:schemeClr val="tx1"/>
                </a:solidFill>
                <a:latin typeface="Arial Rounded MT Bold" panose="020F0704030504030204" pitchFamily="34" charset="0"/>
                <a:ea typeface="メイリオ" panose="020B0604030504040204" pitchFamily="50" charset="-128"/>
              </a:rPr>
              <a:t>Alert level</a:t>
            </a:r>
            <a:r>
              <a:rPr kumimoji="1" lang="ja-JP" altLang="en-US" sz="3200" b="1" dirty="0" smtClean="0">
                <a:solidFill>
                  <a:schemeClr val="tx1"/>
                </a:solidFill>
                <a:latin typeface="Arial Rounded MT Bold" panose="020F0704030504030204" pitchFamily="34" charset="0"/>
                <a:ea typeface="メイリオ" panose="020B0604030504040204" pitchFamily="50" charset="-128"/>
              </a:rPr>
              <a:t> </a:t>
            </a:r>
            <a:r>
              <a:rPr kumimoji="1" lang="en-US" altLang="ja-JP" sz="3200" b="1" dirty="0">
                <a:solidFill>
                  <a:schemeClr val="tx1"/>
                </a:solidFill>
                <a:latin typeface="Arial Rounded MT Bold" panose="020F0704030504030204" pitchFamily="34" charset="0"/>
                <a:ea typeface="メイリオ" panose="020B0604030504040204" pitchFamily="50" charset="-128"/>
              </a:rPr>
              <a:t>1</a:t>
            </a:r>
            <a:endParaRPr kumimoji="1" lang="en-US" altLang="ja-JP" sz="3200" b="1" baseline="30000" dirty="0" smtClean="0">
              <a:solidFill>
                <a:schemeClr val="tx1"/>
              </a:solidFill>
              <a:latin typeface="Arial Rounded MT Bold" panose="020F0704030504030204" pitchFamily="34" charset="0"/>
              <a:ea typeface="メイリオ" panose="020B0604030504040204" pitchFamily="50" charset="-128"/>
            </a:endParaRP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 rotWithShape="1">
          <a:blip r:embed="rId5"/>
          <a:srcRect l="19692" r="9366"/>
          <a:stretch/>
        </p:blipFill>
        <p:spPr>
          <a:xfrm>
            <a:off x="6515985" y="7242081"/>
            <a:ext cx="2942360" cy="493819"/>
          </a:xfrm>
          <a:prstGeom prst="rect">
            <a:avLst/>
          </a:prstGeom>
        </p:spPr>
      </p:pic>
      <p:pic>
        <p:nvPicPr>
          <p:cNvPr id="9" name="図 8"/>
          <p:cNvPicPr>
            <a:picLocks noChangeAspect="1"/>
          </p:cNvPicPr>
          <p:nvPr/>
        </p:nvPicPr>
        <p:blipFill rotWithShape="1">
          <a:blip r:embed="rId6"/>
          <a:srcRect l="14736" r="15253"/>
          <a:stretch/>
        </p:blipFill>
        <p:spPr>
          <a:xfrm>
            <a:off x="6508844" y="8203358"/>
            <a:ext cx="2907176" cy="493819"/>
          </a:xfrm>
          <a:prstGeom prst="rect">
            <a:avLst/>
          </a:prstGeom>
        </p:spPr>
      </p:pic>
      <p:sp>
        <p:nvSpPr>
          <p:cNvPr id="155" name="角丸四角形 154"/>
          <p:cNvSpPr/>
          <p:nvPr/>
        </p:nvSpPr>
        <p:spPr>
          <a:xfrm>
            <a:off x="9548796" y="2527003"/>
            <a:ext cx="2559499" cy="317758"/>
          </a:xfrm>
          <a:prstGeom prst="roundRect">
            <a:avLst>
              <a:gd name="adj" fmla="val 18372"/>
            </a:avLst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Information equivalent to each alert level (examples)</a:t>
            </a:r>
            <a:endParaRPr kumimoji="1" lang="ja-JP" altLang="en-US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7" name="角丸四角形 156"/>
          <p:cNvSpPr/>
          <p:nvPr/>
        </p:nvSpPr>
        <p:spPr>
          <a:xfrm>
            <a:off x="9603887" y="2937604"/>
            <a:ext cx="2429773" cy="602115"/>
          </a:xfrm>
          <a:prstGeom prst="roundRect">
            <a:avLst>
              <a:gd name="adj" fmla="val 18372"/>
            </a:avLst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ja-JP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Information equivalent to Alert level </a:t>
            </a:r>
            <a:r>
              <a:rPr lang="en-US" altLang="ja-JP" sz="14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endParaRPr kumimoji="1" lang="ja-JP" altLang="en-US" sz="11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8" name="角丸四角形 157"/>
          <p:cNvSpPr/>
          <p:nvPr/>
        </p:nvSpPr>
        <p:spPr>
          <a:xfrm>
            <a:off x="9381508" y="3367797"/>
            <a:ext cx="2909325" cy="602115"/>
          </a:xfrm>
          <a:prstGeom prst="roundRect">
            <a:avLst>
              <a:gd name="adj" fmla="val 0"/>
            </a:avLst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r>
              <a:rPr kumimoji="1" lang="en-US" altLang="ja-JP" sz="105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River </a:t>
            </a:r>
            <a:r>
              <a:rPr kumimoji="1" lang="en-US" altLang="ja-JP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flood </a:t>
            </a:r>
            <a:r>
              <a:rPr kumimoji="1" lang="en-US" altLang="ja-JP" sz="105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information</a:t>
            </a:r>
          </a:p>
          <a:p>
            <a:r>
              <a:rPr kumimoji="1" lang="en-US" altLang="ja-JP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Emergency heavy rain warning etc.</a:t>
            </a:r>
            <a:endParaRPr kumimoji="1" lang="ja-JP" altLang="en-US" sz="105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9" name="角丸四角形 158"/>
          <p:cNvSpPr/>
          <p:nvPr/>
        </p:nvSpPr>
        <p:spPr>
          <a:xfrm>
            <a:off x="9592131" y="4123506"/>
            <a:ext cx="2429773" cy="602115"/>
          </a:xfrm>
          <a:prstGeom prst="roundRect">
            <a:avLst>
              <a:gd name="adj" fmla="val 18372"/>
            </a:avLst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ja-JP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Information equivalent to Alert level </a:t>
            </a:r>
            <a:r>
              <a:rPr lang="ja-JP" altLang="en-US" sz="14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４</a:t>
            </a:r>
            <a:endParaRPr kumimoji="1" lang="ja-JP" altLang="en-US" sz="11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0" name="角丸四角形 159"/>
          <p:cNvSpPr/>
          <p:nvPr/>
        </p:nvSpPr>
        <p:spPr>
          <a:xfrm>
            <a:off x="9397585" y="4605491"/>
            <a:ext cx="2909325" cy="602115"/>
          </a:xfrm>
          <a:prstGeom prst="roundRect">
            <a:avLst>
              <a:gd name="adj" fmla="val 0"/>
            </a:avLst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r>
              <a:rPr kumimoji="1" lang="en-US" altLang="ja-JP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River flood risk </a:t>
            </a:r>
            <a:r>
              <a:rPr kumimoji="1" lang="en-US" altLang="ja-JP" sz="105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information</a:t>
            </a:r>
          </a:p>
          <a:p>
            <a:r>
              <a:rPr kumimoji="1" lang="en-US" altLang="ja-JP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Landslide warning information etc.</a:t>
            </a:r>
            <a:endParaRPr kumimoji="1" lang="ja-JP" altLang="en-US" sz="105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1" name="角丸四角形 160"/>
          <p:cNvSpPr/>
          <p:nvPr/>
        </p:nvSpPr>
        <p:spPr>
          <a:xfrm>
            <a:off x="9592818" y="5679531"/>
            <a:ext cx="2429773" cy="602115"/>
          </a:xfrm>
          <a:prstGeom prst="roundRect">
            <a:avLst>
              <a:gd name="adj" fmla="val 18372"/>
            </a:avLst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ja-JP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Information equivalent to Alert level </a:t>
            </a:r>
            <a:r>
              <a:rPr lang="ja-JP" altLang="en-US" sz="14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３</a:t>
            </a:r>
            <a:endParaRPr kumimoji="1" lang="ja-JP" altLang="en-US" sz="11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2" name="角丸四角形 161"/>
          <p:cNvSpPr/>
          <p:nvPr/>
        </p:nvSpPr>
        <p:spPr>
          <a:xfrm>
            <a:off x="9723738" y="6160023"/>
            <a:ext cx="2207837" cy="602115"/>
          </a:xfrm>
          <a:prstGeom prst="roundRect">
            <a:avLst>
              <a:gd name="adj" fmla="val 0"/>
            </a:avLst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r>
              <a:rPr kumimoji="1" lang="en-US" altLang="ja-JP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River flood warning </a:t>
            </a:r>
            <a:endParaRPr kumimoji="1" lang="en-US" altLang="ja-JP" sz="105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en-US" altLang="ja-JP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Flood </a:t>
            </a:r>
            <a:r>
              <a:rPr kumimoji="1" lang="en-US" altLang="ja-JP" sz="105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warning</a:t>
            </a:r>
            <a:r>
              <a:rPr kumimoji="1" lang="ja-JP" altLang="en-US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105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etc</a:t>
            </a:r>
            <a:r>
              <a:rPr kumimoji="1" lang="en-US" altLang="ja-JP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.</a:t>
            </a:r>
            <a:endParaRPr kumimoji="1" lang="ja-JP" altLang="en-US" sz="105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3" name="角丸四角形 162"/>
          <p:cNvSpPr/>
          <p:nvPr/>
        </p:nvSpPr>
        <p:spPr>
          <a:xfrm>
            <a:off x="9648313" y="7116082"/>
            <a:ext cx="2446440" cy="748804"/>
          </a:xfrm>
          <a:prstGeom prst="roundRect">
            <a:avLst>
              <a:gd name="adj" fmla="val 0"/>
            </a:avLst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kumimoji="1"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This information should be referred to by residents when they evacuate. </a:t>
            </a:r>
            <a:endParaRPr kumimoji="1"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4" name="角丸四角形 163"/>
          <p:cNvSpPr/>
          <p:nvPr/>
        </p:nvSpPr>
        <p:spPr>
          <a:xfrm>
            <a:off x="9537633" y="7863509"/>
            <a:ext cx="2446440" cy="748804"/>
          </a:xfrm>
          <a:prstGeom prst="roundRect">
            <a:avLst>
              <a:gd name="adj" fmla="val 0"/>
            </a:avLst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sz="1200" u="sng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Severe </a:t>
            </a:r>
            <a:r>
              <a:rPr kumimoji="1" lang="en-US" altLang="ja-JP" sz="12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Weather </a:t>
            </a:r>
            <a:r>
              <a:rPr kumimoji="1" lang="en-US" altLang="ja-JP" sz="1200" u="sng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and</a:t>
            </a:r>
          </a:p>
          <a:p>
            <a:pPr algn="ctr"/>
            <a:r>
              <a:rPr kumimoji="1" lang="en-US" altLang="ja-JP" sz="1200" u="sng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Disaster Information</a:t>
            </a:r>
          </a:p>
          <a:p>
            <a:pPr algn="ctr"/>
            <a:r>
              <a:rPr kumimoji="1" lang="en-US" altLang="ja-JP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10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issued </a:t>
            </a:r>
            <a:r>
              <a:rPr kumimoji="1" lang="en-US" altLang="ja-JP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by the Ministry of Land, Infrastructure, Transport and Tourism, Japanese Meteorological Agency and prefectural </a:t>
            </a:r>
            <a:r>
              <a:rPr kumimoji="1" lang="en-US" altLang="ja-JP" sz="10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governments</a:t>
            </a:r>
            <a:endParaRPr kumimoji="1" lang="ja-JP" altLang="en-US" sz="1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6" name="角丸四角形 165"/>
          <p:cNvSpPr/>
          <p:nvPr/>
        </p:nvSpPr>
        <p:spPr>
          <a:xfrm>
            <a:off x="266066" y="9587629"/>
            <a:ext cx="11775576" cy="3819932"/>
          </a:xfrm>
          <a:prstGeom prst="roundRect">
            <a:avLst>
              <a:gd name="adj" fmla="val 0"/>
            </a:avLst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altLang="ja-JP" sz="15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Q1</a:t>
            </a:r>
            <a:r>
              <a:rPr lang="en-US" altLang="ja-JP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 What should I do when severe weather and disaster information has been issued but NOT evacuation </a:t>
            </a:r>
            <a:r>
              <a:rPr lang="en-US" altLang="ja-JP" sz="15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information</a:t>
            </a:r>
            <a:r>
              <a:rPr lang="en-US" altLang="ja-JP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?</a:t>
            </a:r>
          </a:p>
          <a:p>
            <a:r>
              <a:rPr lang="en-US" altLang="ja-JP" sz="15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A1) Municipalities </a:t>
            </a:r>
            <a:r>
              <a:rPr lang="en-US" altLang="ja-JP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decide when to issue evacuation information based on</a:t>
            </a:r>
            <a:r>
              <a:rPr lang="ja-JP" altLang="en-US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a variety of available information. This </a:t>
            </a:r>
            <a:r>
              <a:rPr lang="en-US" altLang="ja-JP" sz="15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means </a:t>
            </a:r>
          </a:p>
          <a:p>
            <a:r>
              <a:rPr lang="en-US" altLang="ja-JP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5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   that sometimes </a:t>
            </a:r>
            <a:r>
              <a:rPr lang="en-US" altLang="ja-JP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the level </a:t>
            </a:r>
            <a:r>
              <a:rPr lang="en-US" altLang="ja-JP" sz="15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of </a:t>
            </a:r>
            <a:r>
              <a:rPr lang="en-US" altLang="ja-JP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severity of evacuation information issued does not match that of the </a:t>
            </a:r>
            <a:r>
              <a:rPr lang="en-US" altLang="ja-JP" sz="15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most </a:t>
            </a:r>
            <a:r>
              <a:rPr lang="en-US" altLang="ja-JP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recently </a:t>
            </a:r>
            <a:r>
              <a:rPr lang="en-US" altLang="ja-JP" sz="15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issued</a:t>
            </a:r>
          </a:p>
          <a:p>
            <a:r>
              <a:rPr lang="en-US" altLang="ja-JP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5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   </a:t>
            </a:r>
            <a:r>
              <a:rPr lang="en-US" altLang="ja-JP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severe weather and disaster information.</a:t>
            </a:r>
          </a:p>
          <a:p>
            <a:r>
              <a:rPr lang="en-US" altLang="ja-JP" sz="15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    Please </a:t>
            </a:r>
            <a:r>
              <a:rPr lang="en-US" altLang="ja-JP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protect yourself by taking necessary measures and refer to the severe weather and disaster information. </a:t>
            </a:r>
          </a:p>
          <a:p>
            <a:endParaRPr lang="en-US" altLang="ja-JP" sz="10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15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Q2</a:t>
            </a:r>
            <a:r>
              <a:rPr lang="en-US" altLang="ja-JP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 Evacuation instruction (emergency) has been positioned at Alert level 4, which is same as the </a:t>
            </a:r>
            <a:r>
              <a:rPr lang="en-US" altLang="ja-JP" sz="15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evacuation advisory</a:t>
            </a:r>
            <a:r>
              <a:rPr lang="en-US" altLang="ja-JP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. </a:t>
            </a:r>
            <a:endParaRPr lang="en-US" altLang="ja-JP" sz="15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5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   Has </a:t>
            </a:r>
            <a:r>
              <a:rPr lang="en-US" altLang="ja-JP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the policy changed?</a:t>
            </a:r>
          </a:p>
          <a:p>
            <a:r>
              <a:rPr lang="en-US" altLang="ja-JP" sz="15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A2</a:t>
            </a:r>
            <a:r>
              <a:rPr lang="en-US" altLang="ja-JP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 </a:t>
            </a:r>
            <a:r>
              <a:rPr lang="en-US" altLang="ja-JP" sz="15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A </a:t>
            </a:r>
            <a:r>
              <a:rPr lang="en-US" altLang="ja-JP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local region may issue an evacuation instruction (emergency) if it is a life-threatening emergency </a:t>
            </a:r>
            <a:r>
              <a:rPr lang="en-US" altLang="ja-JP" sz="15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or repeated </a:t>
            </a:r>
            <a:r>
              <a:rPr lang="en-US" altLang="ja-JP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advice </a:t>
            </a:r>
            <a:endParaRPr lang="en-US" altLang="ja-JP" sz="15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5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   for </a:t>
            </a:r>
            <a:r>
              <a:rPr lang="en-US" altLang="ja-JP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evacuation </a:t>
            </a:r>
            <a:r>
              <a:rPr lang="en-US" altLang="ja-JP" sz="15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is </a:t>
            </a:r>
            <a:r>
              <a:rPr lang="en-US" altLang="ja-JP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required. It is not always issued. </a:t>
            </a:r>
          </a:p>
          <a:p>
            <a:r>
              <a:rPr lang="en-US" altLang="ja-JP" sz="15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    Please </a:t>
            </a:r>
            <a:r>
              <a:rPr lang="en-US" altLang="ja-JP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evacuate as soon as an evacuation advisory is issued. Do not wait for an evacuation instruction </a:t>
            </a:r>
            <a:r>
              <a:rPr lang="en-US" altLang="ja-JP" sz="15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en-US" altLang="ja-JP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emergency) to </a:t>
            </a:r>
            <a:endParaRPr lang="en-US" altLang="ja-JP" sz="15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5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   be </a:t>
            </a:r>
            <a:r>
              <a:rPr lang="en-US" altLang="ja-JP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issued</a:t>
            </a:r>
            <a:r>
              <a:rPr lang="en-US" altLang="ja-JP" sz="15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.</a:t>
            </a:r>
          </a:p>
          <a:p>
            <a:endParaRPr lang="en-US" altLang="ja-JP" sz="1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15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Q3</a:t>
            </a:r>
            <a:r>
              <a:rPr lang="en-US" altLang="ja-JP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 While “Information equivalent to Alert level 4” for flooding has been issued, “Information equivalent to </a:t>
            </a:r>
            <a:r>
              <a:rPr lang="en-US" altLang="ja-JP" sz="15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Alert level </a:t>
            </a:r>
            <a:r>
              <a:rPr lang="en-US" altLang="ja-JP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3” </a:t>
            </a:r>
            <a:endParaRPr lang="en-US" altLang="ja-JP" sz="15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5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   for landslides </a:t>
            </a:r>
            <a:r>
              <a:rPr lang="en-US" altLang="ja-JP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has also been issued. Does that mean that the Alert level for flooding went down to </a:t>
            </a:r>
            <a:r>
              <a:rPr lang="en-US" altLang="ja-JP" sz="15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level 3</a:t>
            </a:r>
            <a:r>
              <a:rPr lang="en-US" altLang="ja-JP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?</a:t>
            </a:r>
          </a:p>
          <a:p>
            <a:r>
              <a:rPr lang="en-US" altLang="ja-JP" sz="15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A3</a:t>
            </a:r>
            <a:r>
              <a:rPr lang="en-US" altLang="ja-JP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 </a:t>
            </a:r>
            <a:r>
              <a:rPr lang="en-US" altLang="ja-JP" sz="15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No</a:t>
            </a:r>
            <a:r>
              <a:rPr lang="en-US" altLang="ja-JP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 it does not mean that the flooding alert level went down from 4 to 3. It remains at</a:t>
            </a:r>
            <a:r>
              <a:rPr lang="ja-JP" altLang="en-US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level 4 and </a:t>
            </a:r>
            <a:r>
              <a:rPr lang="en-US" altLang="ja-JP" sz="15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the landslide alert</a:t>
            </a:r>
          </a:p>
          <a:p>
            <a:r>
              <a:rPr lang="en-US" altLang="ja-JP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5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   level </a:t>
            </a:r>
            <a:r>
              <a:rPr lang="en-US" altLang="ja-JP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 has </a:t>
            </a:r>
            <a:r>
              <a:rPr lang="en-US" altLang="ja-JP" sz="15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been added</a:t>
            </a:r>
            <a:r>
              <a:rPr lang="en-US" altLang="ja-JP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. The region must be vigilant of both flooding and landslide disasters.</a:t>
            </a:r>
          </a:p>
          <a:p>
            <a:endParaRPr lang="ja-JP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7" name="正方形/長方形 166"/>
          <p:cNvSpPr/>
          <p:nvPr/>
        </p:nvSpPr>
        <p:spPr>
          <a:xfrm>
            <a:off x="527961" y="13447868"/>
            <a:ext cx="11541848" cy="3701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en-US" altLang="ja-JP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【Alert </a:t>
            </a:r>
            <a:r>
              <a:rPr lang="en-US" altLang="ja-JP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level 5】</a:t>
            </a:r>
            <a:r>
              <a:rPr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means that the disaster has already occurred. This is not always issued.  </a:t>
            </a:r>
            <a:endParaRPr kumimoji="1" lang="ja-JP" altLang="en-US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8" name="正方形/長方形 167"/>
          <p:cNvSpPr/>
          <p:nvPr/>
        </p:nvSpPr>
        <p:spPr>
          <a:xfrm>
            <a:off x="526487" y="13954233"/>
            <a:ext cx="11922118" cy="7420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en-US" altLang="ja-JP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When </a:t>
            </a:r>
            <a:r>
              <a:rPr lang="en-US" altLang="ja-JP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【Alert level 3】 or 【Alert level 4】</a:t>
            </a:r>
            <a:r>
              <a:rPr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is issued, evacuate in a safe and secure manner together your neighbors and other members of your community. </a:t>
            </a:r>
            <a:r>
              <a:rPr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</a:t>
            </a:r>
            <a:endParaRPr kumimoji="1" lang="ja-JP" altLang="en-US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98" name="グループ化 97"/>
          <p:cNvGrpSpPr/>
          <p:nvPr/>
        </p:nvGrpSpPr>
        <p:grpSpPr>
          <a:xfrm>
            <a:off x="395207" y="15012553"/>
            <a:ext cx="7280119" cy="892650"/>
            <a:chOff x="1091208" y="14394542"/>
            <a:chExt cx="7280119" cy="892650"/>
          </a:xfrm>
        </p:grpSpPr>
        <p:sp>
          <p:nvSpPr>
            <p:cNvPr id="99" name="正方形/長方形 98"/>
            <p:cNvSpPr/>
            <p:nvPr/>
          </p:nvSpPr>
          <p:spPr>
            <a:xfrm>
              <a:off x="1119092" y="14394542"/>
              <a:ext cx="7252235" cy="89265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r>
                <a:rPr kumimoji="1" lang="ja-JP" altLang="en-US" sz="14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■</a:t>
              </a:r>
              <a:r>
                <a:rPr kumimoji="1" lang="en-US" altLang="ja-JP" sz="14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For more information, please visit the website below</a:t>
              </a:r>
              <a:r>
                <a:rPr kumimoji="1" lang="en-US" altLang="ja-JP" sz="14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:</a:t>
              </a:r>
            </a:p>
            <a:p>
              <a:pPr>
                <a:lnSpc>
                  <a:spcPct val="150000"/>
                </a:lnSpc>
              </a:pPr>
              <a:r>
                <a:rPr kumimoji="1" lang="en-US" altLang="ja-JP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Osaka </a:t>
              </a:r>
              <a:r>
                <a:rPr kumimoji="1" lang="en-US" altLang="ja-JP" sz="16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Disaster Prevention </a:t>
              </a:r>
              <a:r>
                <a:rPr kumimoji="1" lang="en-US" altLang="ja-JP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Net</a:t>
              </a:r>
              <a:endParaRPr kumimoji="1" lang="en-US" altLang="ja-JP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en-US" altLang="ja-JP" sz="1400" b="1" dirty="0">
                  <a:solidFill>
                    <a:schemeClr val="tx1"/>
                  </a:solidFill>
                  <a:latin typeface="+mn-ea"/>
                </a:rPr>
                <a:t>http://www.osaka-bousai.net.e.add.hp.transer.com/pref/index.html</a:t>
              </a:r>
              <a:endParaRPr kumimoji="1" lang="ja-JP" altLang="en-US" sz="14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100" name="正方形/長方形 99"/>
            <p:cNvSpPr/>
            <p:nvPr/>
          </p:nvSpPr>
          <p:spPr>
            <a:xfrm>
              <a:off x="1091208" y="14666865"/>
              <a:ext cx="4162020" cy="261465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r>
                <a:rPr kumimoji="1" lang="ja-JP" altLang="en-US" sz="20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　</a:t>
              </a:r>
              <a:endParaRPr kumimoji="1" lang="ja-JP" altLang="en-US" sz="1200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endParaRPr>
            </a:p>
          </p:txBody>
        </p:sp>
        <p:sp>
          <p:nvSpPr>
            <p:cNvPr id="101" name="正方形/長方形 100"/>
            <p:cNvSpPr/>
            <p:nvPr/>
          </p:nvSpPr>
          <p:spPr>
            <a:xfrm>
              <a:off x="5382250" y="14699302"/>
              <a:ext cx="941303" cy="196590"/>
            </a:xfrm>
            <a:prstGeom prst="rect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r>
                <a:rPr kumimoji="1" lang="en-US" altLang="ja-JP" sz="20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ja-JP" altLang="en-US" sz="20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200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Search</a:t>
              </a:r>
              <a:endParaRPr kumimoji="1" lang="ja-JP" altLang="en-US" sz="1000" dirty="0">
                <a:solidFill>
                  <a:schemeClr val="bg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endParaRPr>
            </a:p>
          </p:txBody>
        </p:sp>
      </p:grpSp>
      <p:pic>
        <p:nvPicPr>
          <p:cNvPr id="102" name="図 101"/>
          <p:cNvPicPr>
            <a:picLocks noChangeAspect="1"/>
          </p:cNvPicPr>
          <p:nvPr/>
        </p:nvPicPr>
        <p:blipFill rotWithShape="1"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658200" y="15191488"/>
            <a:ext cx="3193531" cy="560067"/>
          </a:xfrm>
          <a:prstGeom prst="rect">
            <a:avLst/>
          </a:prstGeom>
        </p:spPr>
      </p:pic>
      <p:pic>
        <p:nvPicPr>
          <p:cNvPr id="103" name="図 10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6437" y="14792123"/>
            <a:ext cx="1243195" cy="124319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4" name="図 103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249" y="15373661"/>
            <a:ext cx="195719" cy="195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4208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910</TotalTime>
  <Words>650</Words>
  <Application>Microsoft Office PowerPoint</Application>
  <PresentationFormat>ユーザー設定</PresentationFormat>
  <Paragraphs>126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5" baseType="lpstr">
      <vt:lpstr>HGP創英角ﾎﾟｯﾌﾟ体</vt:lpstr>
      <vt:lpstr>HG創英角ｺﾞｼｯｸUB</vt:lpstr>
      <vt:lpstr>Meiryo UI</vt:lpstr>
      <vt:lpstr>メイリオ</vt:lpstr>
      <vt:lpstr>游ゴシック</vt:lpstr>
      <vt:lpstr>游ゴシック Light</vt:lpstr>
      <vt:lpstr>Arial</vt:lpstr>
      <vt:lpstr>Arial Rounded MT Bold</vt:lpstr>
      <vt:lpstr>Calibri</vt:lpstr>
      <vt:lpstr>Calibri Light</vt:lpstr>
      <vt:lpstr>Rockwell</vt:lpstr>
      <vt:lpstr>Times New Roman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小城　正樹</dc:creator>
  <cp:lastModifiedBy>内屋　雅人</cp:lastModifiedBy>
  <cp:revision>92</cp:revision>
  <cp:lastPrinted>2019-09-12T08:16:10Z</cp:lastPrinted>
  <dcterms:created xsi:type="dcterms:W3CDTF">2019-08-13T01:33:24Z</dcterms:created>
  <dcterms:modified xsi:type="dcterms:W3CDTF">2019-09-12T08:16:28Z</dcterms:modified>
</cp:coreProperties>
</file>