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800"/>
    <a:srgbClr val="FFF100"/>
    <a:srgbClr val="FFFBC6"/>
    <a:srgbClr val="FADCE9"/>
    <a:srgbClr val="E60013"/>
    <a:srgbClr val="EB623C"/>
    <a:srgbClr val="FABF1B"/>
    <a:srgbClr val="FDD35B"/>
    <a:srgbClr val="E4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816" y="-1050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678" cy="498559"/>
          </a:xfrm>
          <a:prstGeom prst="rect">
            <a:avLst/>
          </a:prstGeom>
        </p:spPr>
        <p:txBody>
          <a:bodyPr vert="horz" lIns="62985" tIns="31493" rIns="62985" bIns="31493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0" y="2"/>
            <a:ext cx="2950765" cy="498559"/>
          </a:xfrm>
          <a:prstGeom prst="rect">
            <a:avLst/>
          </a:prstGeom>
        </p:spPr>
        <p:txBody>
          <a:bodyPr vert="horz" lIns="62985" tIns="31493" rIns="62985" bIns="31493" rtlCol="0"/>
          <a:lstStyle>
            <a:lvl1pPr algn="r">
              <a:defRPr sz="800"/>
            </a:lvl1pPr>
          </a:lstStyle>
          <a:p>
            <a:fld id="{C2ED8290-1A3A-4051-9490-678A7E0E8734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1425"/>
            <a:ext cx="25146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5" tIns="31493" rIns="62985" bIns="314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83532"/>
            <a:ext cx="5445978" cy="3913800"/>
          </a:xfrm>
          <a:prstGeom prst="rect">
            <a:avLst/>
          </a:prstGeom>
        </p:spPr>
        <p:txBody>
          <a:bodyPr vert="horz" lIns="62985" tIns="31493" rIns="62985" bIns="3149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1"/>
            <a:ext cx="2949678" cy="498559"/>
          </a:xfrm>
          <a:prstGeom prst="rect">
            <a:avLst/>
          </a:prstGeom>
        </p:spPr>
        <p:txBody>
          <a:bodyPr vert="horz" lIns="62985" tIns="31493" rIns="62985" bIns="31493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0" y="9440781"/>
            <a:ext cx="2950765" cy="498559"/>
          </a:xfrm>
          <a:prstGeom prst="rect">
            <a:avLst/>
          </a:prstGeom>
        </p:spPr>
        <p:txBody>
          <a:bodyPr vert="horz" lIns="62985" tIns="31493" rIns="62985" bIns="31493" rtlCol="0" anchor="b"/>
          <a:lstStyle>
            <a:lvl1pPr algn="r">
              <a:defRPr sz="800"/>
            </a:lvl1pPr>
          </a:lstStyle>
          <a:p>
            <a:fld id="{971B56D1-4DFF-4FD0-AE7A-23B9D9EE40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63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20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89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82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32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94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82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94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56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14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44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87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A73AC-841E-4C4E-9BE8-B358F7412FDD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DFC58-3BDB-4894-80B3-1C83E2E5F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57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26" Type="http://schemas.openxmlformats.org/officeDocument/2006/relationships/image" Target="../media/image25.emf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emf"/><Relationship Id="rId12" Type="http://schemas.openxmlformats.org/officeDocument/2006/relationships/image" Target="../media/image11.png"/><Relationship Id="rId17" Type="http://schemas.openxmlformats.org/officeDocument/2006/relationships/image" Target="../media/image16.emf"/><Relationship Id="rId25" Type="http://schemas.openxmlformats.org/officeDocument/2006/relationships/image" Target="../media/image24.emf"/><Relationship Id="rId2" Type="http://schemas.openxmlformats.org/officeDocument/2006/relationships/image" Target="../media/image1.png"/><Relationship Id="rId16" Type="http://schemas.openxmlformats.org/officeDocument/2006/relationships/image" Target="../media/image15.emf"/><Relationship Id="rId20" Type="http://schemas.openxmlformats.org/officeDocument/2006/relationships/image" Target="../media/image19.emf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emf"/><Relationship Id="rId24" Type="http://schemas.openxmlformats.org/officeDocument/2006/relationships/image" Target="../media/image23.emf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emf"/><Relationship Id="rId23" Type="http://schemas.openxmlformats.org/officeDocument/2006/relationships/image" Target="../media/image22.emf"/><Relationship Id="rId28" Type="http://schemas.openxmlformats.org/officeDocument/2006/relationships/image" Target="../media/image27.emf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emf"/><Relationship Id="rId14" Type="http://schemas.openxmlformats.org/officeDocument/2006/relationships/image" Target="../media/image13.emf"/><Relationship Id="rId22" Type="http://schemas.openxmlformats.org/officeDocument/2006/relationships/image" Target="../media/image21.emf"/><Relationship Id="rId27" Type="http://schemas.openxmlformats.org/officeDocument/2006/relationships/image" Target="../media/image26.emf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星 32 131"/>
          <p:cNvSpPr/>
          <p:nvPr/>
        </p:nvSpPr>
        <p:spPr>
          <a:xfrm>
            <a:off x="7942098" y="6338009"/>
            <a:ext cx="2454065" cy="980353"/>
          </a:xfrm>
          <a:prstGeom prst="star32">
            <a:avLst>
              <a:gd name="adj" fmla="val 44326"/>
            </a:avLst>
          </a:prstGeom>
          <a:solidFill>
            <a:srgbClr val="FFFF00"/>
          </a:solidFill>
          <a:ln w="28575">
            <a:solidFill>
              <a:srgbClr val="FF0000"/>
            </a:solidFill>
          </a:ln>
          <a:effectLst>
            <a:glow rad="889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9216226" y="4988051"/>
            <a:ext cx="2507424" cy="730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2400" b="1" kern="100" dirty="0" smtClean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警报</a:t>
            </a:r>
            <a:r>
              <a:rPr lang="zh-CN" altLang="ja-JP" sz="2400" b="1" kern="100" dirty="0" smtClean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级别为</a:t>
            </a:r>
            <a:r>
              <a:rPr lang="en-US" altLang="ja-JP" sz="2400" b="1" kern="100" dirty="0" smtClean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4</a:t>
            </a:r>
            <a:r>
              <a:rPr lang="zh-CN" altLang="ja-JP" sz="2400" b="1" kern="100" dirty="0" smtClean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时</a:t>
            </a:r>
            <a:endParaRPr lang="en-US" altLang="zh-CN" sz="2400" b="1" kern="100" dirty="0" smtClean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zh-CN" altLang="ja-JP" sz="2400" b="1" kern="100" dirty="0" smtClean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全体撤离</a:t>
            </a:r>
            <a:r>
              <a:rPr lang="zh-CN" altLang="ja-JP" sz="2400" b="1" kern="100" dirty="0" smtClean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！！</a:t>
            </a:r>
            <a:endParaRPr lang="ja-JP" altLang="ja-JP" sz="2400" b="1" kern="100" dirty="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49310" y="4447182"/>
            <a:ext cx="4974024" cy="772618"/>
          </a:xfrm>
          <a:prstGeom prst="roundRect">
            <a:avLst>
              <a:gd name="adj" fmla="val 30087"/>
            </a:avLst>
          </a:prstGeom>
          <a:solidFill>
            <a:srgbClr val="E4007F"/>
          </a:solidFill>
          <a:ln w="28575">
            <a:solidFill>
              <a:srgbClr val="FFF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/>
          </a:p>
        </p:txBody>
      </p:sp>
      <p:sp>
        <p:nvSpPr>
          <p:cNvPr id="53" name="正方形/長方形 52"/>
          <p:cNvSpPr/>
          <p:nvPr/>
        </p:nvSpPr>
        <p:spPr>
          <a:xfrm>
            <a:off x="156412" y="10899299"/>
            <a:ext cx="633384" cy="1250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ja-JP" b="1" dirty="0">
                <a:solidFill>
                  <a:schemeClr val="bg1"/>
                </a:solidFill>
              </a:rPr>
              <a:t>劝告撤离</a:t>
            </a:r>
            <a:r>
              <a:rPr lang="zh-CN" altLang="ja-JP" b="1" dirty="0" smtClean="0">
                <a:solidFill>
                  <a:schemeClr val="bg1"/>
                </a:solidFill>
              </a:rPr>
              <a:t>的</a:t>
            </a:r>
            <a:endParaRPr lang="en-US" altLang="zh-CN" b="1" dirty="0" smtClean="0">
              <a:solidFill>
                <a:schemeClr val="bg1"/>
              </a:solidFill>
            </a:endParaRPr>
          </a:p>
          <a:p>
            <a:pPr algn="ctr"/>
            <a:r>
              <a:rPr lang="zh-CN" altLang="ja-JP" b="1" dirty="0" smtClean="0">
                <a:solidFill>
                  <a:schemeClr val="bg1"/>
                </a:solidFill>
              </a:rPr>
              <a:t>传达文例</a:t>
            </a:r>
            <a:endParaRPr kumimoji="1" lang="en-US" altLang="ja-JP" sz="4267" b="1" dirty="0">
              <a:ln w="19050">
                <a:noFill/>
              </a:ln>
              <a:solidFill>
                <a:schemeClr val="bg1"/>
              </a:solidFill>
              <a:effectLst>
                <a:glow rad="63500">
                  <a:schemeClr val="tx1"/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3404364" y="10915614"/>
            <a:ext cx="5848663" cy="375470"/>
            <a:chOff x="1129185" y="6320903"/>
            <a:chExt cx="4386496" cy="281602"/>
          </a:xfrm>
        </p:grpSpPr>
        <p:sp>
          <p:nvSpPr>
            <p:cNvPr id="61" name="角丸四角形 60"/>
            <p:cNvSpPr/>
            <p:nvPr/>
          </p:nvSpPr>
          <p:spPr>
            <a:xfrm>
              <a:off x="1129185" y="6320903"/>
              <a:ext cx="4386496" cy="281602"/>
            </a:xfrm>
            <a:prstGeom prst="roundRect">
              <a:avLst>
                <a:gd name="adj" fmla="val 10331"/>
              </a:avLst>
            </a:prstGeom>
            <a:solidFill>
              <a:srgbClr val="FADCE9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59" name="楕円 58"/>
            <p:cNvSpPr/>
            <p:nvPr/>
          </p:nvSpPr>
          <p:spPr>
            <a:xfrm>
              <a:off x="2006169" y="6403850"/>
              <a:ext cx="141818" cy="15258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067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５</a:t>
              </a: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2551497" y="12008757"/>
            <a:ext cx="9155821" cy="2403716"/>
            <a:chOff x="1000033" y="7380350"/>
            <a:chExt cx="6576662" cy="1802787"/>
          </a:xfrm>
        </p:grpSpPr>
        <p:sp>
          <p:nvSpPr>
            <p:cNvPr id="64" name="角丸四角形 63"/>
            <p:cNvSpPr/>
            <p:nvPr/>
          </p:nvSpPr>
          <p:spPr>
            <a:xfrm>
              <a:off x="1000033" y="7380350"/>
              <a:ext cx="6576662" cy="1802787"/>
            </a:xfrm>
            <a:prstGeom prst="roundRect">
              <a:avLst>
                <a:gd name="adj" fmla="val 2082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66" name="角丸四角形 65"/>
            <p:cNvSpPr/>
            <p:nvPr/>
          </p:nvSpPr>
          <p:spPr>
            <a:xfrm>
              <a:off x="5565833" y="7485839"/>
              <a:ext cx="1891304" cy="276764"/>
            </a:xfrm>
            <a:prstGeom prst="roundRect">
              <a:avLst>
                <a:gd name="adj" fmla="val 8824"/>
              </a:avLst>
            </a:prstGeom>
            <a:solidFill>
              <a:srgbClr val="FFFBC6"/>
            </a:solidFill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5567526" y="8032148"/>
              <a:ext cx="1891304" cy="276764"/>
            </a:xfrm>
            <a:prstGeom prst="roundRect">
              <a:avLst>
                <a:gd name="adj" fmla="val 8824"/>
              </a:avLst>
            </a:prstGeom>
            <a:solidFill>
              <a:srgbClr val="FFFBC6"/>
            </a:solidFill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5565833" y="8391287"/>
              <a:ext cx="1891304" cy="276764"/>
            </a:xfrm>
            <a:prstGeom prst="roundRect">
              <a:avLst>
                <a:gd name="adj" fmla="val 8824"/>
              </a:avLst>
            </a:prstGeom>
            <a:solidFill>
              <a:srgbClr val="FFFBC6"/>
            </a:solidFill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5567720" y="8791138"/>
              <a:ext cx="1891304" cy="276764"/>
            </a:xfrm>
            <a:prstGeom prst="roundRect">
              <a:avLst>
                <a:gd name="adj" fmla="val 8824"/>
              </a:avLst>
            </a:prstGeom>
            <a:solidFill>
              <a:srgbClr val="FFFBC6"/>
            </a:solidFill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/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701473" y="11982463"/>
            <a:ext cx="1483604" cy="2456308"/>
            <a:chOff x="256621" y="9355454"/>
            <a:chExt cx="681011" cy="1842231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256621" y="9355454"/>
              <a:ext cx="681011" cy="1842231"/>
              <a:chOff x="230174" y="7692449"/>
              <a:chExt cx="681011" cy="1842231"/>
            </a:xfrm>
          </p:grpSpPr>
          <p:sp>
            <p:nvSpPr>
              <p:cNvPr id="83" name="角丸四角形 82"/>
              <p:cNvSpPr/>
              <p:nvPr/>
            </p:nvSpPr>
            <p:spPr>
              <a:xfrm>
                <a:off x="230174" y="7692449"/>
                <a:ext cx="542057" cy="1842231"/>
              </a:xfrm>
              <a:prstGeom prst="roundRect">
                <a:avLst>
                  <a:gd name="adj" fmla="val 1109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84" name="二等辺三角形 83"/>
              <p:cNvSpPr/>
              <p:nvPr/>
            </p:nvSpPr>
            <p:spPr>
              <a:xfrm rot="5400000">
                <a:off x="-49542" y="8536086"/>
                <a:ext cx="1772385" cy="149068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</p:grpSp>
        <p:sp>
          <p:nvSpPr>
            <p:cNvPr id="86" name="楕円 85"/>
            <p:cNvSpPr/>
            <p:nvPr/>
          </p:nvSpPr>
          <p:spPr>
            <a:xfrm>
              <a:off x="315357" y="9401747"/>
              <a:ext cx="424583" cy="3172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329797" y="9761573"/>
              <a:ext cx="421652" cy="68807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29797" y="10408834"/>
              <a:ext cx="421652" cy="73326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282109" y="10199087"/>
              <a:ext cx="503552" cy="3229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133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４</a:t>
              </a:r>
              <a:endParaRPr kumimoji="1" lang="en-US" altLang="ja-JP" sz="2133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444150" y="2212841"/>
            <a:ext cx="11537471" cy="1908050"/>
            <a:chOff x="1720806" y="2010987"/>
            <a:chExt cx="8787108" cy="1432321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75349" t="8778" r="11800" b="39438"/>
            <a:stretch/>
          </p:blipFill>
          <p:spPr>
            <a:xfrm>
              <a:off x="9577905" y="2326610"/>
              <a:ext cx="638042" cy="957295"/>
            </a:xfrm>
            <a:prstGeom prst="rect">
              <a:avLst/>
            </a:prstGeom>
          </p:spPr>
        </p:pic>
        <p:grpSp>
          <p:nvGrpSpPr>
            <p:cNvPr id="23" name="グループ化 22"/>
            <p:cNvGrpSpPr/>
            <p:nvPr/>
          </p:nvGrpSpPr>
          <p:grpSpPr>
            <a:xfrm>
              <a:off x="5044207" y="2010987"/>
              <a:ext cx="1260560" cy="1243114"/>
              <a:chOff x="2022554" y="1332632"/>
              <a:chExt cx="945420" cy="932334"/>
            </a:xfrm>
          </p:grpSpPr>
          <p:sp>
            <p:nvSpPr>
              <p:cNvPr id="20" name="楕円 19"/>
              <p:cNvSpPr/>
              <p:nvPr/>
            </p:nvSpPr>
            <p:spPr>
              <a:xfrm>
                <a:off x="2022554" y="1332632"/>
                <a:ext cx="945420" cy="93233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 dirty="0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2146362" y="1404412"/>
                <a:ext cx="647713" cy="70290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8800" b="1" dirty="0">
                    <a:solidFill>
                      <a:schemeClr val="bg1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４</a:t>
                </a:r>
              </a:p>
            </p:txBody>
          </p:sp>
        </p:grpSp>
        <p:cxnSp>
          <p:nvCxnSpPr>
            <p:cNvPr id="100" name="直線コネクタ 99"/>
            <p:cNvCxnSpPr/>
            <p:nvPr/>
          </p:nvCxnSpPr>
          <p:spPr>
            <a:xfrm>
              <a:off x="1720806" y="3443308"/>
              <a:ext cx="8787108" cy="0"/>
            </a:xfrm>
            <a:prstGeom prst="line">
              <a:avLst/>
            </a:prstGeom>
            <a:ln w="88900" cap="rnd">
              <a:solidFill>
                <a:srgbClr val="FF0000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1" name="図 10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3410" y="4277393"/>
            <a:ext cx="1612369" cy="2192133"/>
          </a:xfrm>
          <a:prstGeom prst="rect">
            <a:avLst/>
          </a:prstGeom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4354" y="-122216"/>
            <a:ext cx="1846125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0" name="グループ化 109"/>
          <p:cNvGrpSpPr/>
          <p:nvPr/>
        </p:nvGrpSpPr>
        <p:grpSpPr>
          <a:xfrm>
            <a:off x="1829266" y="6783393"/>
            <a:ext cx="8658369" cy="3223668"/>
            <a:chOff x="2207768" y="7673339"/>
            <a:chExt cx="7470173" cy="3364438"/>
          </a:xfrm>
        </p:grpSpPr>
        <p:sp>
          <p:nvSpPr>
            <p:cNvPr id="104" name="星 32 103"/>
            <p:cNvSpPr/>
            <p:nvPr/>
          </p:nvSpPr>
          <p:spPr>
            <a:xfrm>
              <a:off x="5141380" y="7899879"/>
              <a:ext cx="2117291" cy="1023163"/>
            </a:xfrm>
            <a:prstGeom prst="star32">
              <a:avLst>
                <a:gd name="adj" fmla="val 44326"/>
              </a:avLst>
            </a:prstGeom>
            <a:solidFill>
              <a:srgbClr val="FFFF00"/>
            </a:solidFill>
            <a:ln w="28575">
              <a:solidFill>
                <a:srgbClr val="FF0000"/>
              </a:solidFill>
            </a:ln>
            <a:effectLst>
              <a:glow rad="88900">
                <a:srgbClr val="FF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6" name="グループ化 95"/>
            <p:cNvGrpSpPr/>
            <p:nvPr/>
          </p:nvGrpSpPr>
          <p:grpSpPr>
            <a:xfrm>
              <a:off x="2207768" y="8266857"/>
              <a:ext cx="7470173" cy="2770920"/>
              <a:chOff x="649757" y="3806507"/>
              <a:chExt cx="5602629" cy="2078190"/>
            </a:xfrm>
          </p:grpSpPr>
          <p:sp>
            <p:nvSpPr>
              <p:cNvPr id="32" name="角丸四角形 31"/>
              <p:cNvSpPr/>
              <p:nvPr/>
            </p:nvSpPr>
            <p:spPr>
              <a:xfrm>
                <a:off x="649757" y="5433005"/>
                <a:ext cx="946898" cy="451692"/>
              </a:xfrm>
              <a:prstGeom prst="roundRect">
                <a:avLst>
                  <a:gd name="adj" fmla="val 4472"/>
                </a:avLst>
              </a:prstGeom>
              <a:solidFill>
                <a:srgbClr val="FDD35B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33" name="角丸四角形 32"/>
              <p:cNvSpPr/>
              <p:nvPr/>
            </p:nvSpPr>
            <p:spPr>
              <a:xfrm>
                <a:off x="1723034" y="4888362"/>
                <a:ext cx="946898" cy="451692"/>
              </a:xfrm>
              <a:prstGeom prst="roundRect">
                <a:avLst>
                  <a:gd name="adj" fmla="val 4472"/>
                </a:avLst>
              </a:prstGeom>
              <a:solidFill>
                <a:srgbClr val="FABF1B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34" name="角丸四角形 33"/>
              <p:cNvSpPr/>
              <p:nvPr/>
            </p:nvSpPr>
            <p:spPr>
              <a:xfrm>
                <a:off x="1725032" y="5432291"/>
                <a:ext cx="946898" cy="451692"/>
              </a:xfrm>
              <a:prstGeom prst="roundRect">
                <a:avLst>
                  <a:gd name="adj" fmla="val 4472"/>
                </a:avLst>
              </a:prstGeom>
              <a:solidFill>
                <a:srgbClr val="FABF1B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35" name="角丸四角形 34"/>
              <p:cNvSpPr/>
              <p:nvPr/>
            </p:nvSpPr>
            <p:spPr>
              <a:xfrm>
                <a:off x="2800307" y="5430233"/>
                <a:ext cx="1674483" cy="451692"/>
              </a:xfrm>
              <a:prstGeom prst="roundRect">
                <a:avLst>
                  <a:gd name="adj" fmla="val 4472"/>
                </a:avLst>
              </a:prstGeom>
              <a:solidFill>
                <a:srgbClr val="EB623C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36" name="角丸四角形 35"/>
              <p:cNvSpPr/>
              <p:nvPr/>
            </p:nvSpPr>
            <p:spPr>
              <a:xfrm>
                <a:off x="2806708" y="4890889"/>
                <a:ext cx="1674483" cy="451692"/>
              </a:xfrm>
              <a:prstGeom prst="roundRect">
                <a:avLst>
                  <a:gd name="adj" fmla="val 4472"/>
                </a:avLst>
              </a:prstGeom>
              <a:solidFill>
                <a:srgbClr val="EB623C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37" name="角丸四角形 36"/>
              <p:cNvSpPr/>
              <p:nvPr/>
            </p:nvSpPr>
            <p:spPr>
              <a:xfrm>
                <a:off x="2804394" y="4351434"/>
                <a:ext cx="1674483" cy="451692"/>
              </a:xfrm>
              <a:prstGeom prst="roundRect">
                <a:avLst>
                  <a:gd name="adj" fmla="val 4472"/>
                </a:avLst>
              </a:prstGeom>
              <a:solidFill>
                <a:srgbClr val="EB623C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38" name="角丸四角形 37"/>
              <p:cNvSpPr/>
              <p:nvPr/>
            </p:nvSpPr>
            <p:spPr>
              <a:xfrm>
                <a:off x="4574970" y="3806507"/>
                <a:ext cx="1674483" cy="451692"/>
              </a:xfrm>
              <a:prstGeom prst="roundRect">
                <a:avLst>
                  <a:gd name="adj" fmla="val 4472"/>
                </a:avLst>
              </a:prstGeom>
              <a:solidFill>
                <a:srgbClr val="E6001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39" name="角丸四角形 38"/>
              <p:cNvSpPr/>
              <p:nvPr/>
            </p:nvSpPr>
            <p:spPr>
              <a:xfrm>
                <a:off x="4577902" y="5430052"/>
                <a:ext cx="1674483" cy="451692"/>
              </a:xfrm>
              <a:prstGeom prst="roundRect">
                <a:avLst>
                  <a:gd name="adj" fmla="val 4472"/>
                </a:avLst>
              </a:prstGeom>
              <a:solidFill>
                <a:srgbClr val="E6001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40" name="角丸四角形 39"/>
              <p:cNvSpPr/>
              <p:nvPr/>
            </p:nvSpPr>
            <p:spPr>
              <a:xfrm>
                <a:off x="4577903" y="4349535"/>
                <a:ext cx="1674483" cy="451692"/>
              </a:xfrm>
              <a:prstGeom prst="roundRect">
                <a:avLst>
                  <a:gd name="adj" fmla="val 4472"/>
                </a:avLst>
              </a:prstGeom>
              <a:solidFill>
                <a:srgbClr val="E6001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  <p:sp>
            <p:nvSpPr>
              <p:cNvPr id="41" name="角丸四角形 40"/>
              <p:cNvSpPr/>
              <p:nvPr/>
            </p:nvSpPr>
            <p:spPr>
              <a:xfrm>
                <a:off x="4576011" y="4887499"/>
                <a:ext cx="1674483" cy="451692"/>
              </a:xfrm>
              <a:prstGeom prst="roundRect">
                <a:avLst>
                  <a:gd name="adj" fmla="val 4472"/>
                </a:avLst>
              </a:prstGeom>
              <a:solidFill>
                <a:srgbClr val="E6001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400"/>
              </a:p>
            </p:txBody>
          </p:sp>
        </p:grpSp>
        <p:sp>
          <p:nvSpPr>
            <p:cNvPr id="106" name="楕円 105"/>
            <p:cNvSpPr/>
            <p:nvPr/>
          </p:nvSpPr>
          <p:spPr>
            <a:xfrm>
              <a:off x="8357216" y="7673339"/>
              <a:ext cx="388246" cy="46800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4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４</a:t>
              </a:r>
            </a:p>
          </p:txBody>
        </p:sp>
        <p:sp>
          <p:nvSpPr>
            <p:cNvPr id="107" name="楕円 106"/>
            <p:cNvSpPr/>
            <p:nvPr/>
          </p:nvSpPr>
          <p:spPr>
            <a:xfrm>
              <a:off x="6018394" y="8372762"/>
              <a:ext cx="388246" cy="46800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３</a:t>
              </a:r>
              <a:endParaRPr kumimoji="1"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386916" y="14980289"/>
            <a:ext cx="7252235" cy="892650"/>
            <a:chOff x="386916" y="14957702"/>
            <a:chExt cx="7252235" cy="892650"/>
          </a:xfrm>
        </p:grpSpPr>
        <p:grpSp>
          <p:nvGrpSpPr>
            <p:cNvPr id="129" name="グループ化 128"/>
            <p:cNvGrpSpPr/>
            <p:nvPr/>
          </p:nvGrpSpPr>
          <p:grpSpPr>
            <a:xfrm>
              <a:off x="386916" y="14957702"/>
              <a:ext cx="7252235" cy="892650"/>
              <a:chOff x="1119092" y="14394542"/>
              <a:chExt cx="7252235" cy="892650"/>
            </a:xfrm>
          </p:grpSpPr>
          <p:sp>
            <p:nvSpPr>
              <p:cNvPr id="123" name="正方形/長方形 122"/>
              <p:cNvSpPr/>
              <p:nvPr/>
            </p:nvSpPr>
            <p:spPr>
              <a:xfrm>
                <a:off x="1119092" y="14394542"/>
                <a:ext cx="7252235" cy="8926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■</a:t>
                </a:r>
                <a:r>
                  <a:rPr lang="zh-CN" altLang="ja-JP" sz="1600" b="1" dirty="0">
                    <a:solidFill>
                      <a:schemeClr val="tx1"/>
                    </a:solidFill>
                    <a:latin typeface="SimSun" panose="02010600030101010101" pitchFamily="2" charset="-122"/>
                    <a:ea typeface="SimSun" panose="02010600030101010101" pitchFamily="2" charset="-122"/>
                  </a:rPr>
                  <a:t>想知道详细内容者</a:t>
                </a:r>
                <a:endParaRPr lang="ja-JP" altLang="ja-JP" sz="1600" b="1" dirty="0">
                  <a:solidFill>
                    <a:schemeClr val="tx1"/>
                  </a:solidFill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大阪防灾网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大阪防灾网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en-US" altLang="ja-JP" sz="1400" b="1" dirty="0">
                    <a:solidFill>
                      <a:schemeClr val="tx1"/>
                    </a:solidFill>
                    <a:latin typeface="+mn-ea"/>
                  </a:rPr>
                  <a:t>http://www.osaka-bousai.net.c.add.hpcn.transer-cn.com/pref/index.html</a:t>
                </a:r>
                <a:endParaRPr kumimoji="1" lang="ja-JP" altLang="en-US" sz="1400" b="1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27" name="正方形/長方形 126"/>
              <p:cNvSpPr/>
              <p:nvPr/>
            </p:nvSpPr>
            <p:spPr>
              <a:xfrm>
                <a:off x="1217274" y="14860336"/>
                <a:ext cx="4162020" cy="19070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kumimoji="1" lang="ja-JP" altLang="en-US" sz="20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endParaRPr kumimoji="1" lang="ja-JP" altLang="en-US" sz="1200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  <p:sp>
            <p:nvSpPr>
              <p:cNvPr id="128" name="正方形/長方形 127"/>
              <p:cNvSpPr/>
              <p:nvPr/>
            </p:nvSpPr>
            <p:spPr>
              <a:xfrm>
                <a:off x="5442060" y="14832438"/>
                <a:ext cx="941303" cy="196590"/>
              </a:xfrm>
              <a:prstGeom prst="rect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kumimoji="1" lang="en-US" altLang="ja-JP" sz="20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20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</a:t>
                </a:r>
                <a:r>
                  <a:rPr kumimoji="1" lang="ja-JP" altLang="en-US" sz="12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　索</a:t>
                </a:r>
                <a:endParaRPr kumimoji="1" lang="ja-JP" altLang="en-US" sz="1000" dirty="0"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p:grpSp>
        <p:pic>
          <p:nvPicPr>
            <p:cNvPr id="136" name="図 13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0249" y="15414521"/>
              <a:ext cx="195719" cy="192848"/>
            </a:xfrm>
            <a:prstGeom prst="rect">
              <a:avLst/>
            </a:prstGeom>
          </p:spPr>
        </p:pic>
      </p:grpSp>
      <p:grpSp>
        <p:nvGrpSpPr>
          <p:cNvPr id="141" name="グループ化 140"/>
          <p:cNvGrpSpPr/>
          <p:nvPr/>
        </p:nvGrpSpPr>
        <p:grpSpPr>
          <a:xfrm>
            <a:off x="0" y="-6620"/>
            <a:ext cx="12261991" cy="151474"/>
            <a:chOff x="458959" y="696242"/>
            <a:chExt cx="12512066" cy="184405"/>
          </a:xfrm>
        </p:grpSpPr>
        <p:pic>
          <p:nvPicPr>
            <p:cNvPr id="137" name="図 13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8959" y="696242"/>
              <a:ext cx="4286250" cy="176298"/>
            </a:xfrm>
            <a:prstGeom prst="rect">
              <a:avLst/>
            </a:prstGeom>
          </p:spPr>
        </p:pic>
        <p:pic>
          <p:nvPicPr>
            <p:cNvPr id="138" name="図 137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327107" y="706036"/>
              <a:ext cx="4286250" cy="174611"/>
            </a:xfrm>
            <a:prstGeom prst="rect">
              <a:avLst/>
            </a:prstGeom>
          </p:spPr>
        </p:pic>
        <p:pic>
          <p:nvPicPr>
            <p:cNvPr id="139" name="図 138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13357" y="704302"/>
              <a:ext cx="4357668" cy="175306"/>
            </a:xfrm>
            <a:prstGeom prst="rect">
              <a:avLst/>
            </a:prstGeom>
          </p:spPr>
        </p:pic>
      </p:grpSp>
      <p:grpSp>
        <p:nvGrpSpPr>
          <p:cNvPr id="103" name="グループ化 102"/>
          <p:cNvGrpSpPr/>
          <p:nvPr/>
        </p:nvGrpSpPr>
        <p:grpSpPr>
          <a:xfrm>
            <a:off x="0" y="16103638"/>
            <a:ext cx="12192000" cy="148261"/>
            <a:chOff x="458959" y="696242"/>
            <a:chExt cx="12440648" cy="180493"/>
          </a:xfrm>
        </p:grpSpPr>
        <p:pic>
          <p:nvPicPr>
            <p:cNvPr id="108" name="図 107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8959" y="696242"/>
              <a:ext cx="4286250" cy="176298"/>
            </a:xfrm>
            <a:prstGeom prst="rect">
              <a:avLst/>
            </a:prstGeom>
          </p:spPr>
        </p:pic>
        <p:pic>
          <p:nvPicPr>
            <p:cNvPr id="111" name="図 110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327107" y="706036"/>
              <a:ext cx="4286250" cy="158908"/>
            </a:xfrm>
            <a:prstGeom prst="rect">
              <a:avLst/>
            </a:prstGeom>
          </p:spPr>
        </p:pic>
        <p:pic>
          <p:nvPicPr>
            <p:cNvPr id="112" name="図 111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13357" y="704302"/>
              <a:ext cx="4286250" cy="172433"/>
            </a:xfrm>
            <a:prstGeom prst="rect">
              <a:avLst/>
            </a:prstGeom>
          </p:spPr>
        </p:pic>
      </p:grpSp>
      <p:grpSp>
        <p:nvGrpSpPr>
          <p:cNvPr id="115" name="グループ化 114"/>
          <p:cNvGrpSpPr/>
          <p:nvPr/>
        </p:nvGrpSpPr>
        <p:grpSpPr>
          <a:xfrm>
            <a:off x="-5159" y="14570344"/>
            <a:ext cx="12192000" cy="148261"/>
            <a:chOff x="458959" y="696242"/>
            <a:chExt cx="12440648" cy="180493"/>
          </a:xfrm>
        </p:grpSpPr>
        <p:pic>
          <p:nvPicPr>
            <p:cNvPr id="116" name="図 115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8959" y="696242"/>
              <a:ext cx="4286250" cy="176298"/>
            </a:xfrm>
            <a:prstGeom prst="rect">
              <a:avLst/>
            </a:prstGeom>
          </p:spPr>
        </p:pic>
        <p:pic>
          <p:nvPicPr>
            <p:cNvPr id="117" name="図 11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327107" y="706036"/>
              <a:ext cx="4286250" cy="158908"/>
            </a:xfrm>
            <a:prstGeom prst="rect">
              <a:avLst/>
            </a:prstGeom>
          </p:spPr>
        </p:pic>
        <p:pic>
          <p:nvPicPr>
            <p:cNvPr id="118" name="図 117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13357" y="704302"/>
              <a:ext cx="4286250" cy="172433"/>
            </a:xfrm>
            <a:prstGeom prst="rect">
              <a:avLst/>
            </a:prstGeom>
          </p:spPr>
        </p:pic>
      </p:grp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6671" b="2477"/>
          <a:stretch/>
        </p:blipFill>
        <p:spPr>
          <a:xfrm>
            <a:off x="49128" y="149960"/>
            <a:ext cx="7443464" cy="63022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156361" y="-646767"/>
            <a:ext cx="5482790" cy="57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ja-JP" sz="3600" dirty="0">
              <a:ln>
                <a:solidFill>
                  <a:srgbClr val="FF0000"/>
                </a:solidFill>
              </a:ln>
              <a:solidFill>
                <a:srgbClr val="FFF100"/>
              </a:solidFill>
              <a:effectLst>
                <a:glow rad="127000">
                  <a:schemeClr val="tx1"/>
                </a:glow>
              </a:effectLst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44047">
            <a:off x="8119813" y="1162545"/>
            <a:ext cx="4509065" cy="87286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0918" b="-381"/>
          <a:stretch/>
        </p:blipFill>
        <p:spPr>
          <a:xfrm>
            <a:off x="49128" y="1324790"/>
            <a:ext cx="5469492" cy="105341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1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9274" b="-3406"/>
          <a:stretch/>
        </p:blipFill>
        <p:spPr>
          <a:xfrm>
            <a:off x="510740" y="2417997"/>
            <a:ext cx="4762318" cy="167684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0824" b="-6175"/>
          <a:stretch/>
        </p:blipFill>
        <p:spPr>
          <a:xfrm>
            <a:off x="6531157" y="2503043"/>
            <a:ext cx="4561832" cy="166524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7301" y="4269769"/>
            <a:ext cx="5206435" cy="119542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13"/>
          <a:srcRect t="1" r="58458" b="-601"/>
          <a:stretch/>
        </p:blipFill>
        <p:spPr>
          <a:xfrm>
            <a:off x="9734" y="6480681"/>
            <a:ext cx="6124993" cy="1113946"/>
          </a:xfrm>
          <a:prstGeom prst="rect">
            <a:avLst/>
          </a:prstGeom>
        </p:spPr>
      </p:pic>
      <p:grpSp>
        <p:nvGrpSpPr>
          <p:cNvPr id="58" name="グループ化 57"/>
          <p:cNvGrpSpPr/>
          <p:nvPr/>
        </p:nvGrpSpPr>
        <p:grpSpPr>
          <a:xfrm>
            <a:off x="3968761" y="6548753"/>
            <a:ext cx="1136571" cy="410702"/>
            <a:chOff x="2985247" y="3241768"/>
            <a:chExt cx="454121" cy="136928"/>
          </a:xfrm>
        </p:grpSpPr>
        <p:sp>
          <p:nvSpPr>
            <p:cNvPr id="56" name="楕円 55"/>
            <p:cNvSpPr/>
            <p:nvPr/>
          </p:nvSpPr>
          <p:spPr>
            <a:xfrm>
              <a:off x="2985247" y="3241768"/>
              <a:ext cx="155362" cy="13676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３</a:t>
              </a:r>
            </a:p>
          </p:txBody>
        </p:sp>
        <p:sp>
          <p:nvSpPr>
            <p:cNvPr id="57" name="楕円 56"/>
            <p:cNvSpPr/>
            <p:nvPr/>
          </p:nvSpPr>
          <p:spPr>
            <a:xfrm>
              <a:off x="3284006" y="3241932"/>
              <a:ext cx="155362" cy="13676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４</a:t>
              </a:r>
            </a:p>
          </p:txBody>
        </p:sp>
      </p:grpSp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14"/>
          <a:srcRect r="80939" b="-428"/>
          <a:stretch/>
        </p:blipFill>
        <p:spPr>
          <a:xfrm>
            <a:off x="1747268" y="10155081"/>
            <a:ext cx="1739174" cy="687118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 rotWithShape="1">
          <a:blip r:embed="rId1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88145" b="-5436"/>
          <a:stretch/>
        </p:blipFill>
        <p:spPr>
          <a:xfrm>
            <a:off x="1993373" y="9067037"/>
            <a:ext cx="1347968" cy="450968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 rotWithShape="1">
          <a:blip r:embed="rId1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81366" b="2201"/>
          <a:stretch/>
        </p:blipFill>
        <p:spPr>
          <a:xfrm>
            <a:off x="3381838" y="10151180"/>
            <a:ext cx="1704748" cy="640075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 rotWithShape="1">
          <a:blip r:embed="rId1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8878"/>
          <a:stretch/>
        </p:blipFill>
        <p:spPr>
          <a:xfrm>
            <a:off x="5121012" y="10109943"/>
            <a:ext cx="2989965" cy="720408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 rotWithShape="1">
          <a:blip r:embed="rId18"/>
          <a:srcRect r="81551" b="-4273"/>
          <a:stretch/>
        </p:blipFill>
        <p:spPr>
          <a:xfrm>
            <a:off x="8329214" y="10108286"/>
            <a:ext cx="1895152" cy="724576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 rotWithShape="1">
          <a:blip r:embed="rId19"/>
          <a:srcRect r="88607" b="5210"/>
          <a:stretch/>
        </p:blipFill>
        <p:spPr>
          <a:xfrm>
            <a:off x="3611532" y="8369643"/>
            <a:ext cx="1305197" cy="408482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 rotWithShape="1">
          <a:blip r:embed="rId2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90979" b="9167"/>
          <a:stretch/>
        </p:blipFill>
        <p:spPr>
          <a:xfrm>
            <a:off x="5922361" y="7110185"/>
            <a:ext cx="1089704" cy="412725"/>
          </a:xfrm>
          <a:prstGeom prst="rect">
            <a:avLst/>
          </a:prstGeom>
        </p:spPr>
      </p:pic>
      <p:pic>
        <p:nvPicPr>
          <p:cNvPr id="131" name="図 130"/>
          <p:cNvPicPr>
            <a:picLocks noChangeAspect="1"/>
          </p:cNvPicPr>
          <p:nvPr/>
        </p:nvPicPr>
        <p:blipFill rotWithShape="1">
          <a:blip r:embed="rId2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90979" b="9167"/>
          <a:stretch/>
        </p:blipFill>
        <p:spPr>
          <a:xfrm>
            <a:off x="8660348" y="6423818"/>
            <a:ext cx="1089704" cy="412725"/>
          </a:xfrm>
          <a:prstGeom prst="rect">
            <a:avLst/>
          </a:prstGeom>
        </p:spPr>
      </p:pic>
      <p:pic>
        <p:nvPicPr>
          <p:cNvPr id="88" name="図 87"/>
          <p:cNvPicPr>
            <a:picLocks noChangeAspect="1"/>
          </p:cNvPicPr>
          <p:nvPr/>
        </p:nvPicPr>
        <p:blipFill rotWithShape="1">
          <a:blip r:embed="rId21"/>
          <a:srcRect r="18186" b="9542"/>
          <a:stretch/>
        </p:blipFill>
        <p:spPr>
          <a:xfrm>
            <a:off x="3477779" y="10899299"/>
            <a:ext cx="5651231" cy="463245"/>
          </a:xfrm>
          <a:prstGeom prst="rect">
            <a:avLst/>
          </a:prstGeom>
        </p:spPr>
      </p:pic>
      <p:pic>
        <p:nvPicPr>
          <p:cNvPr id="92" name="図 91"/>
          <p:cNvPicPr>
            <a:picLocks noChangeAspect="1"/>
          </p:cNvPicPr>
          <p:nvPr/>
        </p:nvPicPr>
        <p:blipFill rotWithShape="1">
          <a:blip r:embed="rId2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" r="55170" b="-7714"/>
          <a:stretch/>
        </p:blipFill>
        <p:spPr>
          <a:xfrm>
            <a:off x="2860116" y="11428981"/>
            <a:ext cx="7412293" cy="669954"/>
          </a:xfrm>
          <a:prstGeom prst="rect">
            <a:avLst/>
          </a:prstGeom>
        </p:spPr>
      </p:pic>
      <p:pic>
        <p:nvPicPr>
          <p:cNvPr id="98" name="図 97"/>
          <p:cNvPicPr>
            <a:picLocks noChangeAspect="1"/>
          </p:cNvPicPr>
          <p:nvPr/>
        </p:nvPicPr>
        <p:blipFill rotWithShape="1">
          <a:blip r:embed="rId2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0986"/>
          <a:stretch/>
        </p:blipFill>
        <p:spPr>
          <a:xfrm>
            <a:off x="2660858" y="12036184"/>
            <a:ext cx="5799118" cy="2308223"/>
          </a:xfrm>
          <a:prstGeom prst="rect">
            <a:avLst/>
          </a:prstGeom>
        </p:spPr>
      </p:pic>
      <p:pic>
        <p:nvPicPr>
          <p:cNvPr id="99" name="図 98"/>
          <p:cNvPicPr>
            <a:picLocks noChangeAspect="1"/>
          </p:cNvPicPr>
          <p:nvPr/>
        </p:nvPicPr>
        <p:blipFill rotWithShape="1">
          <a:blip r:embed="rId24"/>
          <a:srcRect l="3616" t="16086" r="58675" b="18821"/>
          <a:stretch/>
        </p:blipFill>
        <p:spPr>
          <a:xfrm>
            <a:off x="8922155" y="12203494"/>
            <a:ext cx="2632546" cy="234537"/>
          </a:xfrm>
          <a:prstGeom prst="rect">
            <a:avLst/>
          </a:prstGeom>
        </p:spPr>
      </p:pic>
      <p:pic>
        <p:nvPicPr>
          <p:cNvPr id="119" name="図 118"/>
          <p:cNvPicPr>
            <a:picLocks noChangeAspect="1"/>
          </p:cNvPicPr>
          <p:nvPr/>
        </p:nvPicPr>
        <p:blipFill rotWithShape="1">
          <a:blip r:embed="rId25"/>
          <a:srcRect r="70750" b="780"/>
          <a:stretch/>
        </p:blipFill>
        <p:spPr>
          <a:xfrm>
            <a:off x="8948203" y="12865204"/>
            <a:ext cx="2161960" cy="381637"/>
          </a:xfrm>
          <a:prstGeom prst="rect">
            <a:avLst/>
          </a:prstGeom>
        </p:spPr>
      </p:pic>
      <p:pic>
        <p:nvPicPr>
          <p:cNvPr id="122" name="図 121"/>
          <p:cNvPicPr>
            <a:picLocks noChangeAspect="1"/>
          </p:cNvPicPr>
          <p:nvPr/>
        </p:nvPicPr>
        <p:blipFill rotWithShape="1">
          <a:blip r:embed="rId2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035" t="3979" r="69103" b="1226"/>
          <a:stretch/>
        </p:blipFill>
        <p:spPr>
          <a:xfrm>
            <a:off x="8922155" y="13359011"/>
            <a:ext cx="2170834" cy="342162"/>
          </a:xfrm>
          <a:prstGeom prst="rect">
            <a:avLst/>
          </a:prstGeom>
        </p:spPr>
      </p:pic>
      <p:pic>
        <p:nvPicPr>
          <p:cNvPr id="124" name="図 123"/>
          <p:cNvPicPr>
            <a:picLocks noChangeAspect="1"/>
          </p:cNvPicPr>
          <p:nvPr/>
        </p:nvPicPr>
        <p:blipFill rotWithShape="1">
          <a:blip r:embed="rId2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389" t="1" r="74425" b="500"/>
          <a:stretch/>
        </p:blipFill>
        <p:spPr>
          <a:xfrm>
            <a:off x="8953235" y="13876586"/>
            <a:ext cx="1923325" cy="339785"/>
          </a:xfrm>
          <a:prstGeom prst="rect">
            <a:avLst/>
          </a:prstGeom>
        </p:spPr>
      </p:pic>
      <p:pic>
        <p:nvPicPr>
          <p:cNvPr id="134" name="図 133"/>
          <p:cNvPicPr>
            <a:picLocks noChangeAspect="1"/>
          </p:cNvPicPr>
          <p:nvPr/>
        </p:nvPicPr>
        <p:blipFill rotWithShape="1">
          <a:blip r:embed="rId2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2327" r="90549" b="1369"/>
          <a:stretch/>
        </p:blipFill>
        <p:spPr>
          <a:xfrm>
            <a:off x="886973" y="12159688"/>
            <a:ext cx="927890" cy="340898"/>
          </a:xfrm>
          <a:prstGeom prst="rect">
            <a:avLst/>
          </a:prstGeom>
        </p:spPr>
      </p:pic>
      <p:pic>
        <p:nvPicPr>
          <p:cNvPr id="142" name="図 141"/>
          <p:cNvPicPr>
            <a:picLocks noChangeAspect="1"/>
          </p:cNvPicPr>
          <p:nvPr/>
        </p:nvPicPr>
        <p:blipFill rotWithShape="1">
          <a:blip r:embed="rId2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 r="88684" b="54949"/>
          <a:stretch/>
        </p:blipFill>
        <p:spPr>
          <a:xfrm>
            <a:off x="991136" y="12041427"/>
            <a:ext cx="692730" cy="206808"/>
          </a:xfrm>
          <a:prstGeom prst="rect">
            <a:avLst/>
          </a:prstGeom>
        </p:spPr>
      </p:pic>
      <p:pic>
        <p:nvPicPr>
          <p:cNvPr id="143" name="図 142"/>
          <p:cNvPicPr>
            <a:picLocks noChangeAspect="1"/>
          </p:cNvPicPr>
          <p:nvPr/>
        </p:nvPicPr>
        <p:blipFill rotWithShape="1">
          <a:blip r:embed="rId2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90979" b="9167"/>
          <a:stretch/>
        </p:blipFill>
        <p:spPr>
          <a:xfrm>
            <a:off x="924440" y="12712283"/>
            <a:ext cx="810952" cy="307148"/>
          </a:xfrm>
          <a:prstGeom prst="rect">
            <a:avLst/>
          </a:prstGeom>
        </p:spPr>
      </p:pic>
      <p:pic>
        <p:nvPicPr>
          <p:cNvPr id="140" name="図 139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71784" y="13382909"/>
            <a:ext cx="786452" cy="1079688"/>
          </a:xfrm>
          <a:prstGeom prst="rect">
            <a:avLst/>
          </a:prstGeom>
        </p:spPr>
      </p:pic>
      <p:sp>
        <p:nvSpPr>
          <p:cNvPr id="52" name="正方形/長方形 51"/>
          <p:cNvSpPr/>
          <p:nvPr/>
        </p:nvSpPr>
        <p:spPr>
          <a:xfrm>
            <a:off x="5825714" y="7790323"/>
            <a:ext cx="1172075" cy="2459997"/>
          </a:xfrm>
          <a:prstGeom prst="rect">
            <a:avLst/>
          </a:prstGeom>
          <a:noFill/>
          <a:ln>
            <a:noFill/>
          </a:ln>
          <a:effectLst>
            <a:glow rad="101600">
              <a:schemeClr val="tx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ja-JP" sz="3600" b="1" dirty="0" smtClean="0">
                <a:effectLst>
                  <a:glow rad="88900">
                    <a:schemeClr val="tx1"/>
                  </a:glow>
                </a:effectLst>
              </a:rPr>
              <a:t>老年人等</a:t>
            </a:r>
            <a:endParaRPr lang="en-US" altLang="zh-CN" sz="3600" b="1" dirty="0" smtClean="0">
              <a:effectLst>
                <a:glow rad="88900">
                  <a:schemeClr val="tx1"/>
                </a:glow>
              </a:effectLst>
            </a:endParaRPr>
          </a:p>
          <a:p>
            <a:pPr algn="ctr"/>
            <a:r>
              <a:rPr lang="zh-CN" altLang="ja-JP" sz="3600" b="1" dirty="0" smtClean="0">
                <a:effectLst>
                  <a:glow rad="88900">
                    <a:schemeClr val="tx1"/>
                  </a:glow>
                </a:effectLst>
              </a:rPr>
              <a:t>撤离</a:t>
            </a:r>
            <a:r>
              <a:rPr lang="ja-JP" altLang="en-US" sz="3600" b="1" dirty="0" smtClean="0">
                <a:effectLst>
                  <a:glow rad="88900">
                    <a:schemeClr val="tx1"/>
                  </a:glow>
                </a:effectLst>
              </a:rPr>
              <a:t>！</a:t>
            </a:r>
            <a:endParaRPr kumimoji="1" lang="ja-JP" altLang="en-US" sz="5400" b="1" dirty="0">
              <a:ln w="19050">
                <a:noFill/>
              </a:ln>
              <a:solidFill>
                <a:schemeClr val="bg1"/>
              </a:solidFill>
              <a:effectLst>
                <a:glow rad="88900">
                  <a:schemeClr val="tx1"/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12970" y="7416319"/>
            <a:ext cx="952500" cy="25781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36434" y="15175944"/>
            <a:ext cx="2080252" cy="61050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331" y="14792462"/>
            <a:ext cx="1255077" cy="1255077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105" name="正方形/長方形 104"/>
          <p:cNvSpPr/>
          <p:nvPr/>
        </p:nvSpPr>
        <p:spPr>
          <a:xfrm>
            <a:off x="515274" y="5234416"/>
            <a:ext cx="4450142" cy="730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从</a:t>
            </a:r>
            <a:r>
              <a:rPr lang="en-US" altLang="zh-CN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2019</a:t>
            </a:r>
            <a:r>
              <a:rPr lang="zh-CN" altLang="en-US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年汛期（</a:t>
            </a:r>
            <a:r>
              <a:rPr lang="en-US" altLang="zh-CN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月）开始</a:t>
            </a:r>
            <a:r>
              <a:rPr lang="zh-CN" altLang="en-US" sz="2400" b="1" kern="100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endParaRPr lang="en-US" altLang="zh-CN" sz="2400" b="1" kern="100" dirty="0" smtClean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en-US" sz="2400" b="1" kern="100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实</a:t>
            </a:r>
            <a:r>
              <a:rPr lang="zh-CN" altLang="en-US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施用</a:t>
            </a:r>
            <a:r>
              <a:rPr lang="en-US" altLang="zh-CN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zh-CN" altLang="en-US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警报级别</a:t>
            </a:r>
            <a:r>
              <a:rPr lang="en-US" altLang="zh-CN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zh-CN" altLang="en-US" sz="2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发布撤离</a:t>
            </a:r>
            <a:r>
              <a:rPr lang="zh-CN" altLang="en-US" sz="2800" b="1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信</a:t>
            </a:r>
            <a:r>
              <a:rPr lang="zh-CN" altLang="en-US" sz="2400" b="1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息。</a:t>
            </a:r>
            <a:endParaRPr lang="ja-JP" altLang="ja-JP" sz="2400" b="1" kern="100" dirty="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70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角丸四角形 51"/>
          <p:cNvSpPr/>
          <p:nvPr/>
        </p:nvSpPr>
        <p:spPr>
          <a:xfrm>
            <a:off x="949837" y="9598024"/>
            <a:ext cx="10350398" cy="3534381"/>
          </a:xfrm>
          <a:prstGeom prst="roundRect">
            <a:avLst>
              <a:gd name="adj" fmla="val 4075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244490" y="9397448"/>
            <a:ext cx="732571" cy="438886"/>
          </a:xfrm>
          <a:prstGeom prst="roundRect">
            <a:avLst>
              <a:gd name="adj" fmla="val 5824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＆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1083593" y="1903439"/>
            <a:ext cx="10467726" cy="6944494"/>
            <a:chOff x="384846" y="1914901"/>
            <a:chExt cx="10467726" cy="6944494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384846" y="2430545"/>
              <a:ext cx="1902478" cy="459598"/>
              <a:chOff x="1443134" y="2476435"/>
              <a:chExt cx="1617306" cy="459598"/>
            </a:xfrm>
          </p:grpSpPr>
          <p:sp>
            <p:nvSpPr>
              <p:cNvPr id="26" name="角丸四角形 25"/>
              <p:cNvSpPr/>
              <p:nvPr/>
            </p:nvSpPr>
            <p:spPr>
              <a:xfrm>
                <a:off x="1443134" y="2476435"/>
                <a:ext cx="1617306" cy="459598"/>
              </a:xfrm>
              <a:prstGeom prst="roundRect">
                <a:avLst>
                  <a:gd name="adj" fmla="val 18372"/>
                </a:avLst>
              </a:prstGeom>
              <a:solidFill>
                <a:schemeClr val="bg1"/>
              </a:solidFill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7" name="角丸四角形 26"/>
              <p:cNvSpPr/>
              <p:nvPr/>
            </p:nvSpPr>
            <p:spPr>
              <a:xfrm>
                <a:off x="1638341" y="2541554"/>
                <a:ext cx="1237862" cy="317758"/>
              </a:xfrm>
              <a:prstGeom prst="roundRect">
                <a:avLst>
                  <a:gd name="adj" fmla="val 18372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zh-CN" altLang="ja-JP" sz="1400" b="1" dirty="0" smtClean="0">
                    <a:solidFill>
                      <a:schemeClr val="tx1"/>
                    </a:solidFill>
                    <a:latin typeface="SimSun" panose="02010600030101010101" pitchFamily="2" charset="-122"/>
                    <a:ea typeface="SimSun" panose="02010600030101010101" pitchFamily="2" charset="-122"/>
                  </a:rPr>
                  <a:t>警报级别</a:t>
                </a:r>
                <a:endParaRPr kumimoji="1" lang="ja-JP" altLang="en-US" sz="1100" b="1" dirty="0">
                  <a:solidFill>
                    <a:schemeClr val="tx1"/>
                  </a:solidFill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</p:txBody>
          </p:sp>
        </p:grpSp>
        <p:grpSp>
          <p:nvGrpSpPr>
            <p:cNvPr id="31" name="グループ化 30"/>
            <p:cNvGrpSpPr/>
            <p:nvPr/>
          </p:nvGrpSpPr>
          <p:grpSpPr>
            <a:xfrm>
              <a:off x="2381339" y="2430545"/>
              <a:ext cx="3687607" cy="457289"/>
              <a:chOff x="3114698" y="2468119"/>
              <a:chExt cx="3225916" cy="457289"/>
            </a:xfrm>
          </p:grpSpPr>
          <p:sp>
            <p:nvSpPr>
              <p:cNvPr id="28" name="角丸四角形 27"/>
              <p:cNvSpPr/>
              <p:nvPr/>
            </p:nvSpPr>
            <p:spPr>
              <a:xfrm>
                <a:off x="3114698" y="2468119"/>
                <a:ext cx="3225916" cy="457289"/>
              </a:xfrm>
              <a:prstGeom prst="roundRect">
                <a:avLst>
                  <a:gd name="adj" fmla="val 17019"/>
                </a:avLst>
              </a:prstGeom>
              <a:solidFill>
                <a:schemeClr val="bg1"/>
              </a:solidFill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9" name="角丸四角形 28"/>
              <p:cNvSpPr/>
              <p:nvPr/>
            </p:nvSpPr>
            <p:spPr>
              <a:xfrm>
                <a:off x="3510675" y="2566016"/>
                <a:ext cx="2469068" cy="317758"/>
              </a:xfrm>
              <a:prstGeom prst="roundRect">
                <a:avLst>
                  <a:gd name="adj" fmla="val 18372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zh-CN" altLang="ja-JP" sz="1400" b="1" dirty="0" smtClean="0">
                    <a:solidFill>
                      <a:schemeClr val="tx1"/>
                    </a:solidFill>
                    <a:ea typeface="SimSun" panose="02010600030101010101" pitchFamily="2" charset="-122"/>
                    <a:cs typeface="Times New Roman" panose="02020603050405020304" pitchFamily="18" charset="0"/>
                  </a:rPr>
                  <a:t>撤离行动等</a:t>
                </a:r>
                <a:endParaRPr kumimoji="1"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>
              <a:off x="6158344" y="2430043"/>
              <a:ext cx="1863561" cy="459598"/>
              <a:chOff x="1460405" y="2476435"/>
              <a:chExt cx="1600035" cy="459598"/>
            </a:xfrm>
          </p:grpSpPr>
          <p:sp>
            <p:nvSpPr>
              <p:cNvPr id="33" name="角丸四角形 32"/>
              <p:cNvSpPr/>
              <p:nvPr/>
            </p:nvSpPr>
            <p:spPr>
              <a:xfrm>
                <a:off x="1460405" y="2476435"/>
                <a:ext cx="1600035" cy="459598"/>
              </a:xfrm>
              <a:prstGeom prst="roundRect">
                <a:avLst>
                  <a:gd name="adj" fmla="val 18372"/>
                </a:avLst>
              </a:prstGeom>
              <a:solidFill>
                <a:schemeClr val="bg1"/>
              </a:solidFill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4" name="角丸四角形 33"/>
              <p:cNvSpPr/>
              <p:nvPr/>
            </p:nvSpPr>
            <p:spPr>
              <a:xfrm>
                <a:off x="1639076" y="2566016"/>
                <a:ext cx="1237862" cy="317758"/>
              </a:xfrm>
              <a:prstGeom prst="roundRect">
                <a:avLst>
                  <a:gd name="adj" fmla="val 18372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zh-CN" altLang="ja-JP" sz="1400" b="1" dirty="0">
                    <a:solidFill>
                      <a:schemeClr val="tx1"/>
                    </a:solidFill>
                    <a:ea typeface="SimSun" panose="02010600030101010101" pitchFamily="2" charset="-122"/>
                    <a:cs typeface="Times New Roman" panose="02020603050405020304" pitchFamily="18" charset="0"/>
                  </a:rPr>
                  <a:t>撤离信息</a:t>
                </a:r>
                <a:r>
                  <a:rPr lang="zh-CN" altLang="ja-JP" sz="1400" b="1" dirty="0" smtClean="0">
                    <a:solidFill>
                      <a:schemeClr val="tx1"/>
                    </a:solidFill>
                    <a:ea typeface="SimSun" panose="02010600030101010101" pitchFamily="2" charset="-122"/>
                    <a:cs typeface="Times New Roman" panose="02020603050405020304" pitchFamily="18" charset="0"/>
                  </a:rPr>
                  <a:t>等</a:t>
                </a:r>
                <a:endParaRPr kumimoji="1"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384846" y="2979207"/>
              <a:ext cx="7610189" cy="904971"/>
              <a:chOff x="1468443" y="4100289"/>
              <a:chExt cx="6558230" cy="904971"/>
            </a:xfrm>
          </p:grpSpPr>
          <p:grpSp>
            <p:nvGrpSpPr>
              <p:cNvPr id="38" name="グループ化 37"/>
              <p:cNvGrpSpPr/>
              <p:nvPr/>
            </p:nvGrpSpPr>
            <p:grpSpPr>
              <a:xfrm>
                <a:off x="1468443" y="4100289"/>
                <a:ext cx="6558230" cy="904971"/>
                <a:chOff x="1441349" y="3382902"/>
                <a:chExt cx="6558230" cy="904971"/>
              </a:xfrm>
            </p:grpSpPr>
            <p:sp>
              <p:nvSpPr>
                <p:cNvPr id="36" name="角丸四角形 35"/>
                <p:cNvSpPr/>
                <p:nvPr/>
              </p:nvSpPr>
              <p:spPr>
                <a:xfrm>
                  <a:off x="1441349" y="3382902"/>
                  <a:ext cx="6435464" cy="904971"/>
                </a:xfrm>
                <a:prstGeom prst="roundRect">
                  <a:avLst>
                    <a:gd name="adj" fmla="val 9819"/>
                  </a:avLst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37" name="角丸四角形 36"/>
                <p:cNvSpPr/>
                <p:nvPr/>
              </p:nvSpPr>
              <p:spPr>
                <a:xfrm>
                  <a:off x="6096001" y="3383712"/>
                  <a:ext cx="1903578" cy="904161"/>
                </a:xfrm>
                <a:prstGeom prst="roundRect">
                  <a:avLst>
                    <a:gd name="adj" fmla="val 8481"/>
                  </a:avLst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35" name="角丸四角形 34"/>
                <p:cNvSpPr/>
                <p:nvPr/>
              </p:nvSpPr>
              <p:spPr>
                <a:xfrm>
                  <a:off x="3113155" y="3382953"/>
                  <a:ext cx="3278015" cy="899185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44" name="角丸四角形 43"/>
              <p:cNvSpPr/>
              <p:nvPr/>
            </p:nvSpPr>
            <p:spPr>
              <a:xfrm>
                <a:off x="1710919" y="4257186"/>
                <a:ext cx="1311784" cy="591305"/>
              </a:xfrm>
              <a:prstGeom prst="roundRect">
                <a:avLst>
                  <a:gd name="adj" fmla="val 0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zh-CN" altLang="ja-JP" b="1" dirty="0" smtClean="0">
                    <a:solidFill>
                      <a:schemeClr val="bg1"/>
                    </a:solidFill>
                    <a:ea typeface="SimSun" panose="02010600030101010101" pitchFamily="2" charset="-122"/>
                    <a:cs typeface="Times New Roman" panose="02020603050405020304" pitchFamily="18" charset="0"/>
                  </a:rPr>
                  <a:t>警报</a:t>
                </a:r>
                <a:r>
                  <a:rPr lang="zh-CN" altLang="ja-JP" b="1" dirty="0" smtClean="0">
                    <a:solidFill>
                      <a:schemeClr val="bg1"/>
                    </a:solidFill>
                    <a:ea typeface="SimSun" panose="02010600030101010101" pitchFamily="2" charset="-122"/>
                    <a:cs typeface="SimSun" panose="02010600030101010101" pitchFamily="2" charset="-122"/>
                  </a:rPr>
                  <a:t>级别</a:t>
                </a:r>
                <a:r>
                  <a:rPr kumimoji="1" lang="ja-JP" altLang="en-US" sz="32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</a:t>
                </a:r>
                <a:endParaRPr kumimoji="1" lang="en-US" altLang="ja-JP" sz="3200" b="1" baseline="300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45" name="角丸四角形 144"/>
              <p:cNvSpPr/>
              <p:nvPr/>
            </p:nvSpPr>
            <p:spPr>
              <a:xfrm>
                <a:off x="3256396" y="4182752"/>
                <a:ext cx="2994357" cy="591305"/>
              </a:xfrm>
              <a:prstGeom prst="roundRect">
                <a:avLst>
                  <a:gd name="adj" fmla="val 0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1" lang="en-US" altLang="ja-JP" sz="3200" b="1" baseline="300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384847" y="3932852"/>
              <a:ext cx="7612572" cy="1461353"/>
              <a:chOff x="1458899" y="5472522"/>
              <a:chExt cx="6570833" cy="1461353"/>
            </a:xfrm>
          </p:grpSpPr>
          <p:grpSp>
            <p:nvGrpSpPr>
              <p:cNvPr id="40" name="グループ化 39"/>
              <p:cNvGrpSpPr/>
              <p:nvPr/>
            </p:nvGrpSpPr>
            <p:grpSpPr>
              <a:xfrm>
                <a:off x="1458899" y="5472522"/>
                <a:ext cx="6570833" cy="1461353"/>
                <a:chOff x="1469894" y="4120076"/>
                <a:chExt cx="6570833" cy="1461353"/>
              </a:xfrm>
            </p:grpSpPr>
            <p:grpSp>
              <p:nvGrpSpPr>
                <p:cNvPr id="42" name="グループ化 41"/>
                <p:cNvGrpSpPr/>
                <p:nvPr/>
              </p:nvGrpSpPr>
              <p:grpSpPr>
                <a:xfrm>
                  <a:off x="1469894" y="4120076"/>
                  <a:ext cx="6570833" cy="1461353"/>
                  <a:chOff x="1442800" y="3402689"/>
                  <a:chExt cx="6570833" cy="1461353"/>
                </a:xfrm>
              </p:grpSpPr>
              <p:sp>
                <p:nvSpPr>
                  <p:cNvPr id="49" name="角丸四角形 48"/>
                  <p:cNvSpPr/>
                  <p:nvPr/>
                </p:nvSpPr>
                <p:spPr>
                  <a:xfrm>
                    <a:off x="1442800" y="3402841"/>
                    <a:ext cx="6570833" cy="1461201"/>
                  </a:xfrm>
                  <a:prstGeom prst="roundRect">
                    <a:avLst>
                      <a:gd name="adj" fmla="val 7058"/>
                    </a:avLst>
                  </a:prstGeom>
                  <a:solidFill>
                    <a:schemeClr val="tx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kumimoji="1" lang="ja-JP" altLang="en-US" sz="1400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50" name="角丸四角形 49"/>
                  <p:cNvSpPr/>
                  <p:nvPr/>
                </p:nvSpPr>
                <p:spPr>
                  <a:xfrm>
                    <a:off x="6096000" y="3402689"/>
                    <a:ext cx="1916178" cy="1461352"/>
                  </a:xfrm>
                  <a:prstGeom prst="roundRect">
                    <a:avLst>
                      <a:gd name="adj" fmla="val 6649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kumimoji="1" lang="ja-JP" altLang="en-US" sz="1400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3122894" y="3402689"/>
                    <a:ext cx="3277684" cy="1460892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kumimoji="1" lang="ja-JP" altLang="en-US" sz="1400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</p:grpSp>
            <p:sp>
              <p:nvSpPr>
                <p:cNvPr id="48" name="角丸四角形 47"/>
                <p:cNvSpPr/>
                <p:nvPr/>
              </p:nvSpPr>
              <p:spPr>
                <a:xfrm>
                  <a:off x="1711084" y="4256625"/>
                  <a:ext cx="1344953" cy="591305"/>
                </a:xfrm>
                <a:prstGeom prst="roundRect">
                  <a:avLst>
                    <a:gd name="adj" fmla="val 0"/>
                  </a:avLst>
                </a:prstGeom>
                <a:noFill/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r>
                    <a:rPr lang="zh-CN" altLang="ja-JP" b="1" dirty="0" smtClean="0">
                      <a:solidFill>
                        <a:schemeClr val="bg1"/>
                      </a:solidFill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警报</a:t>
                  </a:r>
                  <a:r>
                    <a:rPr lang="zh-CN" altLang="ja-JP" b="1" dirty="0" smtClean="0">
                      <a:solidFill>
                        <a:schemeClr val="bg1"/>
                      </a:solidFill>
                      <a:ea typeface="SimSun" panose="02010600030101010101" pitchFamily="2" charset="-122"/>
                      <a:cs typeface="SimSun" panose="02010600030101010101" pitchFamily="2" charset="-122"/>
                    </a:rPr>
                    <a:t>级别</a:t>
                  </a:r>
                  <a:r>
                    <a:rPr kumimoji="1" lang="ja-JP" altLang="en-US" sz="3200" b="1" dirty="0" smtClean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４</a:t>
                  </a:r>
                  <a:endParaRPr kumimoji="1" lang="en-US" altLang="ja-JP" sz="3200" b="1" baseline="30000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53" name="角丸四角形 52"/>
              <p:cNvSpPr/>
              <p:nvPr/>
            </p:nvSpPr>
            <p:spPr>
              <a:xfrm>
                <a:off x="1603896" y="6207662"/>
                <a:ext cx="1363277" cy="375706"/>
              </a:xfrm>
              <a:prstGeom prst="roundRect">
                <a:avLst>
                  <a:gd name="adj" fmla="val 5824"/>
                </a:avLst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1" lang="en-US" altLang="ja-JP" sz="20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56" name="グループ化 55"/>
            <p:cNvGrpSpPr/>
            <p:nvPr/>
          </p:nvGrpSpPr>
          <p:grpSpPr>
            <a:xfrm>
              <a:off x="384847" y="5454282"/>
              <a:ext cx="7615197" cy="1461353"/>
              <a:chOff x="1458901" y="5472522"/>
              <a:chExt cx="6569376" cy="1461353"/>
            </a:xfrm>
          </p:grpSpPr>
          <p:grpSp>
            <p:nvGrpSpPr>
              <p:cNvPr id="62" name="グループ化 61"/>
              <p:cNvGrpSpPr/>
              <p:nvPr/>
            </p:nvGrpSpPr>
            <p:grpSpPr>
              <a:xfrm>
                <a:off x="1458901" y="5472522"/>
                <a:ext cx="6569376" cy="1461353"/>
                <a:chOff x="1442802" y="3402689"/>
                <a:chExt cx="6569376" cy="1461353"/>
              </a:xfrm>
            </p:grpSpPr>
            <p:sp>
              <p:nvSpPr>
                <p:cNvPr id="64" name="角丸四角形 63"/>
                <p:cNvSpPr/>
                <p:nvPr/>
              </p:nvSpPr>
              <p:spPr>
                <a:xfrm>
                  <a:off x="1442802" y="3402841"/>
                  <a:ext cx="6455201" cy="1461201"/>
                </a:xfrm>
                <a:prstGeom prst="roundRect">
                  <a:avLst>
                    <a:gd name="adj" fmla="val 7058"/>
                  </a:avLst>
                </a:prstGeom>
                <a:solidFill>
                  <a:schemeClr val="bg1">
                    <a:lumMod val="5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65" name="角丸四角形 64"/>
                <p:cNvSpPr/>
                <p:nvPr/>
              </p:nvSpPr>
              <p:spPr>
                <a:xfrm>
                  <a:off x="6096000" y="3402689"/>
                  <a:ext cx="1916178" cy="1461352"/>
                </a:xfrm>
                <a:prstGeom prst="roundRect">
                  <a:avLst>
                    <a:gd name="adj" fmla="val 6649"/>
                  </a:avLst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66" name="角丸四角形 65"/>
                <p:cNvSpPr/>
                <p:nvPr/>
              </p:nvSpPr>
              <p:spPr>
                <a:xfrm>
                  <a:off x="3130362" y="3402689"/>
                  <a:ext cx="3275691" cy="1461352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59" name="角丸四角形 58"/>
              <p:cNvSpPr/>
              <p:nvPr/>
            </p:nvSpPr>
            <p:spPr>
              <a:xfrm>
                <a:off x="1603896" y="6207662"/>
                <a:ext cx="1363277" cy="375706"/>
              </a:xfrm>
              <a:prstGeom prst="roundRect">
                <a:avLst>
                  <a:gd name="adj" fmla="val 5824"/>
                </a:avLst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1" lang="en-US" altLang="ja-JP" sz="20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93" name="グループ化 92"/>
            <p:cNvGrpSpPr/>
            <p:nvPr/>
          </p:nvGrpSpPr>
          <p:grpSpPr>
            <a:xfrm>
              <a:off x="384846" y="7965961"/>
              <a:ext cx="7615293" cy="893434"/>
              <a:chOff x="1444587" y="3402689"/>
              <a:chExt cx="6569045" cy="1462596"/>
            </a:xfrm>
          </p:grpSpPr>
          <p:sp>
            <p:nvSpPr>
              <p:cNvPr id="95" name="角丸四角形 94"/>
              <p:cNvSpPr/>
              <p:nvPr/>
            </p:nvSpPr>
            <p:spPr>
              <a:xfrm>
                <a:off x="1444587" y="3402841"/>
                <a:ext cx="6569045" cy="1461201"/>
              </a:xfrm>
              <a:prstGeom prst="roundRect">
                <a:avLst>
                  <a:gd name="adj" fmla="val 7058"/>
                </a:avLst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96" name="角丸四角形 95"/>
              <p:cNvSpPr/>
              <p:nvPr/>
            </p:nvSpPr>
            <p:spPr>
              <a:xfrm>
                <a:off x="6096000" y="3402689"/>
                <a:ext cx="1916178" cy="1461352"/>
              </a:xfrm>
              <a:prstGeom prst="roundRect">
                <a:avLst>
                  <a:gd name="adj" fmla="val 6649"/>
                </a:avLst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97" name="角丸四角形 96"/>
              <p:cNvSpPr/>
              <p:nvPr/>
            </p:nvSpPr>
            <p:spPr>
              <a:xfrm>
                <a:off x="3130360" y="3402689"/>
                <a:ext cx="3284312" cy="146259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01" name="グループ化 100"/>
            <p:cNvGrpSpPr/>
            <p:nvPr/>
          </p:nvGrpSpPr>
          <p:grpSpPr>
            <a:xfrm>
              <a:off x="384846" y="7000712"/>
              <a:ext cx="7620777" cy="892675"/>
              <a:chOff x="1434791" y="6978678"/>
              <a:chExt cx="6570831" cy="892675"/>
            </a:xfrm>
          </p:grpSpPr>
          <p:grpSp>
            <p:nvGrpSpPr>
              <p:cNvPr id="79" name="グループ化 78"/>
              <p:cNvGrpSpPr/>
              <p:nvPr/>
            </p:nvGrpSpPr>
            <p:grpSpPr>
              <a:xfrm>
                <a:off x="1434791" y="6978678"/>
                <a:ext cx="6570831" cy="892675"/>
                <a:chOff x="1442801" y="3402689"/>
                <a:chExt cx="6570831" cy="1461353"/>
              </a:xfrm>
            </p:grpSpPr>
            <p:sp>
              <p:nvSpPr>
                <p:cNvPr id="81" name="角丸四角形 80"/>
                <p:cNvSpPr/>
                <p:nvPr/>
              </p:nvSpPr>
              <p:spPr>
                <a:xfrm>
                  <a:off x="1442801" y="3402841"/>
                  <a:ext cx="6570831" cy="1461201"/>
                </a:xfrm>
                <a:prstGeom prst="roundRect">
                  <a:avLst>
                    <a:gd name="adj" fmla="val 7058"/>
                  </a:avLst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2" name="角丸四角形 81"/>
                <p:cNvSpPr/>
                <p:nvPr/>
              </p:nvSpPr>
              <p:spPr>
                <a:xfrm>
                  <a:off x="6096000" y="3402689"/>
                  <a:ext cx="1916178" cy="1461352"/>
                </a:xfrm>
                <a:prstGeom prst="roundRect">
                  <a:avLst>
                    <a:gd name="adj" fmla="val 6649"/>
                  </a:avLst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3" name="角丸四角形 82"/>
                <p:cNvSpPr/>
                <p:nvPr/>
              </p:nvSpPr>
              <p:spPr>
                <a:xfrm>
                  <a:off x="3136918" y="3402689"/>
                  <a:ext cx="3275692" cy="1460309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84" name="角丸四角形 83"/>
              <p:cNvSpPr/>
              <p:nvPr/>
            </p:nvSpPr>
            <p:spPr>
              <a:xfrm>
                <a:off x="6617230" y="7071438"/>
                <a:ext cx="1130520" cy="500251"/>
              </a:xfrm>
              <a:prstGeom prst="roundRect">
                <a:avLst>
                  <a:gd name="adj" fmla="val 0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CN" altLang="ja-JP" sz="1400" b="1" kern="100" dirty="0" smtClean="0">
                    <a:solidFill>
                      <a:schemeClr val="tx1"/>
                    </a:solidFill>
                    <a:latin typeface="SimSun" panose="02010600030101010101" pitchFamily="2" charset="-122"/>
                    <a:ea typeface="SimSun" panose="02010600030101010101" pitchFamily="2" charset="-122"/>
                    <a:cs typeface="Times New Roman" panose="02020603050405020304" pitchFamily="18" charset="0"/>
                  </a:rPr>
                  <a:t>洪水注意报</a:t>
                </a:r>
                <a:endParaRPr lang="en-US" altLang="zh-CN" sz="1400" b="1" kern="100" dirty="0" smtClean="0">
                  <a:solidFill>
                    <a:schemeClr val="tx1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zh-CN" altLang="ja-JP" sz="1400" b="1" kern="100" dirty="0" smtClean="0">
                    <a:solidFill>
                      <a:schemeClr val="tx1"/>
                    </a:solidFill>
                    <a:latin typeface="SimSun" panose="02010600030101010101" pitchFamily="2" charset="-122"/>
                    <a:ea typeface="SimSun" panose="02010600030101010101" pitchFamily="2" charset="-122"/>
                    <a:cs typeface="Times New Roman" panose="02020603050405020304" pitchFamily="18" charset="0"/>
                  </a:rPr>
                  <a:t>大雨注意报等</a:t>
                </a:r>
                <a:endParaRPr kumimoji="1" lang="ja-JP" altLang="en-US" sz="1050" b="1" dirty="0">
                  <a:solidFill>
                    <a:schemeClr val="tx1"/>
                  </a:solidFill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</p:txBody>
          </p:sp>
        </p:grpSp>
        <p:sp>
          <p:nvSpPr>
            <p:cNvPr id="111" name="角丸四角形 110"/>
            <p:cNvSpPr/>
            <p:nvPr/>
          </p:nvSpPr>
          <p:spPr>
            <a:xfrm>
              <a:off x="2779173" y="1914901"/>
              <a:ext cx="2823920" cy="511841"/>
            </a:xfrm>
            <a:prstGeom prst="roundRect">
              <a:avLst>
                <a:gd name="adj" fmla="val 0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ja-JP" dirty="0"/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8131437" y="2426742"/>
              <a:ext cx="2721135" cy="6431893"/>
              <a:chOff x="8092490" y="2476434"/>
              <a:chExt cx="2721135" cy="6431893"/>
            </a:xfrm>
          </p:grpSpPr>
          <p:sp>
            <p:nvSpPr>
              <p:cNvPr id="119" name="角丸四角形 118"/>
              <p:cNvSpPr/>
              <p:nvPr/>
            </p:nvSpPr>
            <p:spPr>
              <a:xfrm>
                <a:off x="8193335" y="3069245"/>
                <a:ext cx="2178227" cy="900966"/>
              </a:xfrm>
              <a:prstGeom prst="roundRect">
                <a:avLst>
                  <a:gd name="adj" fmla="val 8922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1" lang="ja-JP" altLang="en-US" sz="105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0" name="角丸四角形 119"/>
              <p:cNvSpPr/>
              <p:nvPr/>
            </p:nvSpPr>
            <p:spPr>
              <a:xfrm>
                <a:off x="8223701" y="4225293"/>
                <a:ext cx="2178227" cy="900966"/>
              </a:xfrm>
              <a:prstGeom prst="roundRect">
                <a:avLst>
                  <a:gd name="adj" fmla="val 8922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1" lang="ja-JP" altLang="en-US" sz="105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1" name="角丸四角形 120"/>
              <p:cNvSpPr/>
              <p:nvPr/>
            </p:nvSpPr>
            <p:spPr>
              <a:xfrm>
                <a:off x="8204605" y="5733549"/>
                <a:ext cx="2178227" cy="900966"/>
              </a:xfrm>
              <a:prstGeom prst="roundRect">
                <a:avLst>
                  <a:gd name="adj" fmla="val 8922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1" lang="ja-JP" altLang="en-US" sz="105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14" name="角丸四角形 113"/>
              <p:cNvSpPr/>
              <p:nvPr/>
            </p:nvSpPr>
            <p:spPr>
              <a:xfrm>
                <a:off x="8262647" y="3111831"/>
                <a:ext cx="2155087" cy="370805"/>
              </a:xfrm>
              <a:prstGeom prst="roundRect">
                <a:avLst>
                  <a:gd name="adj" fmla="val 0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zh-CN" altLang="ja-JP" sz="1500" b="1" u="sng" dirty="0">
                    <a:solidFill>
                      <a:schemeClr val="tx1"/>
                    </a:solidFill>
                    <a:ea typeface="SimSun" panose="02010600030101010101" pitchFamily="2" charset="-122"/>
                    <a:cs typeface="Times New Roman" panose="02020603050405020304" pitchFamily="18" charset="0"/>
                  </a:rPr>
                  <a:t>相当于警戒</a:t>
                </a:r>
                <a:r>
                  <a:rPr lang="zh-CN" altLang="ja-JP" sz="1500" b="1" u="sng" dirty="0">
                    <a:solidFill>
                      <a:schemeClr val="tx1"/>
                    </a:solidFill>
                    <a:ea typeface="SimSun" panose="02010600030101010101" pitchFamily="2" charset="-122"/>
                    <a:cs typeface="SimSun" panose="02010600030101010101" pitchFamily="2" charset="-122"/>
                  </a:rPr>
                  <a:t>级别</a:t>
                </a:r>
                <a:r>
                  <a:rPr lang="en-US" altLang="ja-JP" sz="1500" b="1" u="sng" dirty="0">
                    <a:solidFill>
                      <a:schemeClr val="tx1"/>
                    </a:solidFill>
                    <a:latin typeface="SimSun" panose="02010600030101010101" pitchFamily="2" charset="-122"/>
                    <a:cs typeface="SimSun" panose="02010600030101010101" pitchFamily="2" charset="-122"/>
                  </a:rPr>
                  <a:t>5</a:t>
                </a:r>
                <a:r>
                  <a:rPr lang="zh-CN" altLang="ja-JP" sz="1500" b="1" u="sng" dirty="0">
                    <a:solidFill>
                      <a:schemeClr val="tx1"/>
                    </a:solidFill>
                    <a:ea typeface="SimSun" panose="02010600030101010101" pitchFamily="2" charset="-122"/>
                    <a:cs typeface="SimSun" panose="02010600030101010101" pitchFamily="2" charset="-122"/>
                  </a:rPr>
                  <a:t>的信</a:t>
                </a:r>
                <a:r>
                  <a:rPr lang="zh-CN" altLang="ja-JP" sz="1500" b="1" u="sng" dirty="0" smtClean="0">
                    <a:solidFill>
                      <a:schemeClr val="tx1"/>
                    </a:solidFill>
                    <a:ea typeface="SimSun" panose="02010600030101010101" pitchFamily="2" charset="-122"/>
                    <a:cs typeface="SimSun" panose="02010600030101010101" pitchFamily="2" charset="-122"/>
                  </a:rPr>
                  <a:t>息</a:t>
                </a:r>
                <a:r>
                  <a:rPr kumimoji="1" lang="ja-JP" altLang="en-US" sz="1500" b="1" u="sng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endParaRPr kumimoji="1" lang="en-US" altLang="ja-JP" sz="1050" u="sng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15" name="角丸四角形 114"/>
              <p:cNvSpPr/>
              <p:nvPr/>
            </p:nvSpPr>
            <p:spPr>
              <a:xfrm>
                <a:off x="8306020" y="4268033"/>
                <a:ext cx="2155087" cy="900966"/>
              </a:xfrm>
              <a:prstGeom prst="roundRect">
                <a:avLst>
                  <a:gd name="adj" fmla="val 0"/>
                </a:avLst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1" lang="en-US" altLang="ja-JP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2" name="角丸四角形 121"/>
              <p:cNvSpPr/>
              <p:nvPr/>
            </p:nvSpPr>
            <p:spPr>
              <a:xfrm>
                <a:off x="8092490" y="2476434"/>
                <a:ext cx="2721135" cy="6431893"/>
              </a:xfrm>
              <a:prstGeom prst="roundRect">
                <a:avLst>
                  <a:gd name="adj" fmla="val 5063"/>
                </a:avLst>
              </a:prstGeom>
              <a:noFill/>
              <a:ln w="285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1" lang="ja-JP" altLang="en-US" sz="105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31" name="グループ化 130"/>
          <p:cNvGrpSpPr/>
          <p:nvPr/>
        </p:nvGrpSpPr>
        <p:grpSpPr>
          <a:xfrm>
            <a:off x="0" y="16103638"/>
            <a:ext cx="12192000" cy="148261"/>
            <a:chOff x="458959" y="696242"/>
            <a:chExt cx="12440648" cy="180493"/>
          </a:xfrm>
        </p:grpSpPr>
        <p:pic>
          <p:nvPicPr>
            <p:cNvPr id="132" name="図 13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8959" y="696242"/>
              <a:ext cx="4286250" cy="176298"/>
            </a:xfrm>
            <a:prstGeom prst="rect">
              <a:avLst/>
            </a:prstGeom>
          </p:spPr>
        </p:pic>
        <p:pic>
          <p:nvPicPr>
            <p:cNvPr id="133" name="図 13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327107" y="706036"/>
              <a:ext cx="4286250" cy="165235"/>
            </a:xfrm>
            <a:prstGeom prst="rect">
              <a:avLst/>
            </a:prstGeom>
          </p:spPr>
        </p:pic>
        <p:pic>
          <p:nvPicPr>
            <p:cNvPr id="134" name="図 13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13357" y="704302"/>
              <a:ext cx="4286250" cy="172433"/>
            </a:xfrm>
            <a:prstGeom prst="rect">
              <a:avLst/>
            </a:prstGeom>
          </p:spPr>
        </p:pic>
      </p:grpSp>
      <p:grpSp>
        <p:nvGrpSpPr>
          <p:cNvPr id="135" name="グループ化 134"/>
          <p:cNvGrpSpPr/>
          <p:nvPr/>
        </p:nvGrpSpPr>
        <p:grpSpPr>
          <a:xfrm>
            <a:off x="-5159" y="14570344"/>
            <a:ext cx="12192000" cy="148261"/>
            <a:chOff x="458959" y="696242"/>
            <a:chExt cx="12440648" cy="180493"/>
          </a:xfrm>
        </p:grpSpPr>
        <p:pic>
          <p:nvPicPr>
            <p:cNvPr id="136" name="図 1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8959" y="696242"/>
              <a:ext cx="4286250" cy="176298"/>
            </a:xfrm>
            <a:prstGeom prst="rect">
              <a:avLst/>
            </a:prstGeom>
          </p:spPr>
        </p:pic>
        <p:pic>
          <p:nvPicPr>
            <p:cNvPr id="137" name="図 13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327107" y="706036"/>
              <a:ext cx="4286250" cy="158908"/>
            </a:xfrm>
            <a:prstGeom prst="rect">
              <a:avLst/>
            </a:prstGeom>
          </p:spPr>
        </p:pic>
        <p:pic>
          <p:nvPicPr>
            <p:cNvPr id="138" name="図 1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13357" y="704302"/>
              <a:ext cx="4286250" cy="172433"/>
            </a:xfrm>
            <a:prstGeom prst="rect">
              <a:avLst/>
            </a:prstGeom>
          </p:spPr>
        </p:pic>
      </p:grpSp>
      <p:grpSp>
        <p:nvGrpSpPr>
          <p:cNvPr id="139" name="グループ化 138"/>
          <p:cNvGrpSpPr/>
          <p:nvPr/>
        </p:nvGrpSpPr>
        <p:grpSpPr>
          <a:xfrm>
            <a:off x="0" y="-6618"/>
            <a:ext cx="12192000" cy="148261"/>
            <a:chOff x="458959" y="696242"/>
            <a:chExt cx="12440648" cy="180493"/>
          </a:xfrm>
        </p:grpSpPr>
        <p:pic>
          <p:nvPicPr>
            <p:cNvPr id="140" name="図 13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8959" y="696242"/>
              <a:ext cx="4286250" cy="176298"/>
            </a:xfrm>
            <a:prstGeom prst="rect">
              <a:avLst/>
            </a:prstGeom>
          </p:spPr>
        </p:pic>
        <p:pic>
          <p:nvPicPr>
            <p:cNvPr id="141" name="図 14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327107" y="706036"/>
              <a:ext cx="4286250" cy="158908"/>
            </a:xfrm>
            <a:prstGeom prst="rect">
              <a:avLst/>
            </a:prstGeom>
          </p:spPr>
        </p:pic>
        <p:pic>
          <p:nvPicPr>
            <p:cNvPr id="142" name="図 14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13357" y="704302"/>
              <a:ext cx="4286250" cy="172433"/>
            </a:xfrm>
            <a:prstGeom prst="rect">
              <a:avLst/>
            </a:prstGeom>
          </p:spPr>
        </p:pic>
      </p:grpSp>
      <p:pic>
        <p:nvPicPr>
          <p:cNvPr id="143" name="図 1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762" y="15736138"/>
            <a:ext cx="195719" cy="19571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5369"/>
          <a:stretch/>
        </p:blipFill>
        <p:spPr>
          <a:xfrm>
            <a:off x="-60433" y="48333"/>
            <a:ext cx="12367343" cy="118356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3714718" y="1885007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2400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＜撤离信息等＞</a:t>
            </a:r>
            <a:endParaRPr lang="ja-JP" altLang="ja-JP" sz="240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780465" y="1948062"/>
            <a:ext cx="265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ja-JP" sz="2400" b="1" dirty="0">
                <a:ea typeface="SimSun" panose="02010600030101010101" pitchFamily="2" charset="-122"/>
                <a:cs typeface="Times New Roman" panose="02020603050405020304" pitchFamily="18" charset="0"/>
              </a:rPr>
              <a:t>＜防灾气象信息＞</a:t>
            </a:r>
            <a:endParaRPr lang="ja-JP" altLang="en-US" sz="24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3121219" y="3079812"/>
            <a:ext cx="3531020" cy="688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  <a:spcAft>
                <a:spcPts val="0"/>
              </a:spcAft>
            </a:pPr>
            <a:r>
              <a:rPr lang="zh-CN" altLang="ja-JP" sz="16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是灾害已经发生的状况</a:t>
            </a: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</a:t>
            </a:r>
            <a:endParaRPr lang="en-US" altLang="zh-CN" sz="16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500"/>
              </a:lnSpc>
              <a:spcAft>
                <a:spcPts val="0"/>
              </a:spcAft>
            </a:pP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开始经行保护</a:t>
            </a:r>
            <a:r>
              <a:rPr lang="zh-CN" altLang="ja-JP" sz="16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生命的最佳行动。</a:t>
            </a:r>
            <a:endParaRPr lang="ja-JP" altLang="ja-JP" sz="1600" b="1" kern="100" dirty="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6819613" y="2957033"/>
            <a:ext cx="19454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400" b="1" dirty="0">
                <a:ea typeface="SimSun" panose="02010600030101010101" pitchFamily="2" charset="-122"/>
                <a:cs typeface="Times New Roman" panose="02020603050405020304" pitchFamily="18" charset="0"/>
              </a:rPr>
              <a:t>灾害发生信息</a:t>
            </a:r>
            <a:r>
              <a:rPr lang="zh-CN" altLang="ja-JP" sz="1400" b="1" baseline="30000" dirty="0">
                <a:ea typeface="SimSun" panose="0201060003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ja-JP" sz="1400" b="1" baseline="30000" dirty="0" smtClean="0">
                <a:latin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14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6769552" y="3223969"/>
            <a:ext cx="19603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100" dirty="0">
                <a:ea typeface="SimSun" panose="0201060003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ja-JP" sz="1100" dirty="0">
                <a:latin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ja-JP" sz="110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在掌握了灾害确已</a:t>
            </a:r>
            <a:r>
              <a:rPr lang="zh-CN" altLang="ja-JP" sz="1100" dirty="0" smtClean="0">
                <a:ea typeface="SimSun" panose="02010600030101010101" pitchFamily="2" charset="-122"/>
                <a:cs typeface="SimSun" panose="02010600030101010101" pitchFamily="2" charset="-122"/>
              </a:rPr>
              <a:t>发生的</a:t>
            </a:r>
            <a:r>
              <a:rPr lang="en-US" altLang="zh-CN" sz="1100" dirty="0" smtClean="0"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en-US" altLang="zh-CN" sz="1100" dirty="0"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en-US" altLang="zh-CN" sz="1100" dirty="0" smtClean="0">
                <a:ea typeface="SimSun" panose="02010600030101010101" pitchFamily="2" charset="-122"/>
                <a:cs typeface="SimSun" panose="02010600030101010101" pitchFamily="2" charset="-122"/>
              </a:rPr>
              <a:t>  </a:t>
            </a:r>
            <a:r>
              <a:rPr lang="zh-CN" altLang="ja-JP" sz="1100" dirty="0" smtClean="0">
                <a:ea typeface="SimSun" panose="02010600030101010101" pitchFamily="2" charset="-122"/>
                <a:cs typeface="SimSun" panose="02010600030101010101" pitchFamily="2" charset="-122"/>
              </a:rPr>
              <a:t>情况下</a:t>
            </a:r>
            <a:r>
              <a:rPr lang="zh-CN" altLang="ja-JP" sz="1100" dirty="0">
                <a:ea typeface="SimSun" panose="02010600030101010101" pitchFamily="2" charset="-122"/>
                <a:cs typeface="SimSun" panose="02010600030101010101" pitchFamily="2" charset="-122"/>
              </a:rPr>
              <a:t>，在可能的范围发布</a:t>
            </a:r>
            <a:endParaRPr lang="en-US" altLang="zh-CN" sz="11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0" name="正方形/長方形 149"/>
          <p:cNvSpPr/>
          <p:nvPr/>
        </p:nvSpPr>
        <p:spPr>
          <a:xfrm>
            <a:off x="6925736" y="3581252"/>
            <a:ext cx="16234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ja-JP" sz="1200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由市町村</a:t>
            </a:r>
            <a:r>
              <a:rPr lang="zh-CN" altLang="ja-JP" sz="1200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发布</a:t>
            </a: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12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1373326" y="4658833"/>
            <a:ext cx="13359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ja-JP" sz="1600" b="1" dirty="0" smtClean="0">
                <a:ea typeface="SimSun" panose="02010600030101010101" pitchFamily="2" charset="-122"/>
                <a:cs typeface="SimSun" panose="02010600030101010101" pitchFamily="2" charset="-122"/>
              </a:rPr>
              <a:t>全体撤离</a:t>
            </a:r>
            <a:endParaRPr lang="en-US" altLang="zh-CN" sz="1600" b="1" kern="100" dirty="0" smtClean="0">
              <a:ln>
                <a:solidFill>
                  <a:schemeClr val="bg1"/>
                </a:solidFill>
              </a:ln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3120264" y="3970118"/>
            <a:ext cx="3531020" cy="1329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  <a:spcAft>
                <a:spcPts val="0"/>
              </a:spcAft>
            </a:pP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迅速的向避难场所撤离</a:t>
            </a:r>
            <a:r>
              <a:rPr lang="zh-CN" altLang="ja-JP" sz="16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</a:t>
            </a:r>
            <a:endParaRPr lang="ja-JP" altLang="ja-JP" sz="16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500"/>
              </a:lnSpc>
              <a:spcAft>
                <a:spcPts val="0"/>
              </a:spcAft>
            </a:pP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如在向公共避难场所撤离有危险</a:t>
            </a:r>
            <a:r>
              <a:rPr lang="zh-CN" altLang="ja-JP" sz="16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的情况下</a:t>
            </a: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，则</a:t>
            </a:r>
            <a:r>
              <a:rPr lang="zh-CN" altLang="ja-JP" sz="16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向附近的安全场所或自家的安全场所撤离</a:t>
            </a: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</a:t>
            </a:r>
            <a:endParaRPr lang="ja-JP" altLang="ja-JP" sz="16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3138356" y="5631226"/>
            <a:ext cx="3531020" cy="100860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33400" indent="-533400" algn="just">
              <a:lnSpc>
                <a:spcPts val="2500"/>
              </a:lnSpc>
              <a:spcAft>
                <a:spcPts val="0"/>
              </a:spcAft>
            </a:pP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撤离时需花时间的人（老年人、身体</a:t>
            </a:r>
            <a:endParaRPr lang="en-US" altLang="zh-CN" sz="16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ts val="2500"/>
              </a:lnSpc>
              <a:spcAft>
                <a:spcPts val="0"/>
              </a:spcAft>
            </a:pP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有残疾的人、幼儿等）和援助者</a:t>
            </a: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先</a:t>
            </a:r>
            <a:endParaRPr lang="en-US" altLang="zh-CN" sz="16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533400" indent="-533400" algn="just">
              <a:lnSpc>
                <a:spcPts val="2500"/>
              </a:lnSpc>
              <a:spcAft>
                <a:spcPts val="0"/>
              </a:spcAft>
            </a:pPr>
            <a:r>
              <a:rPr lang="zh-CN" altLang="ja-JP" sz="16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撤离，其他人员做好撤离准备</a:t>
            </a:r>
            <a:r>
              <a:rPr lang="zh-CN" altLang="ja-JP" sz="16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。</a:t>
            </a:r>
            <a:endParaRPr lang="ja-JP" altLang="ja-JP" sz="16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6818759" y="3987073"/>
            <a:ext cx="1945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zh-CN" altLang="ja-JP" sz="14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劝告撤离</a:t>
            </a:r>
            <a:endParaRPr lang="ja-JP" altLang="ja-JP" sz="14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/>
            <a:r>
              <a:rPr lang="zh-CN" altLang="ja-JP" sz="1400" b="1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指示撤离</a:t>
            </a:r>
            <a:r>
              <a:rPr lang="zh-CN" altLang="ja-JP" sz="1400" b="1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ja-JP" sz="1400" b="1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紧急</a:t>
            </a:r>
            <a:r>
              <a:rPr lang="zh-CN" altLang="ja-JP" sz="1400" b="1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ja-JP" sz="1600" baseline="30000" dirty="0">
                <a:ea typeface="SimSun" panose="0201060003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ja-JP" sz="1600" baseline="30000" dirty="0" smtClean="0">
                <a:latin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altLang="zh-CN" sz="14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6769552" y="4495930"/>
            <a:ext cx="19603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10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1100" dirty="0">
                <a:latin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ja-JP" sz="110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根据区域的状况</a:t>
            </a:r>
            <a:r>
              <a:rPr lang="zh-CN" altLang="ja-JP" sz="1100" dirty="0" smtClean="0">
                <a:ea typeface="SimSun" panose="02010600030101010101" pitchFamily="2" charset="-122"/>
                <a:cs typeface="SimSun" panose="02010600030101010101" pitchFamily="2" charset="-122"/>
              </a:rPr>
              <a:t>紧急情况</a:t>
            </a:r>
            <a:r>
              <a:rPr lang="ja-JP" altLang="en-US" sz="1100" dirty="0" smtClean="0">
                <a:ea typeface="SimSun" panose="02010600030101010101" pitchFamily="2" charset="-122"/>
                <a:cs typeface="SimSun" panose="02010600030101010101" pitchFamily="2" charset="-122"/>
              </a:rPr>
              <a:t>　　　</a:t>
            </a:r>
            <a:endParaRPr lang="en-US" altLang="ja-JP" sz="1100" dirty="0" smtClean="0"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dirty="0" smtClean="0">
                <a:ea typeface="SimSun" panose="02010600030101010101" pitchFamily="2" charset="-122"/>
                <a:cs typeface="SimSun" panose="02010600030101010101" pitchFamily="2" charset="-122"/>
              </a:rPr>
              <a:t>   </a:t>
            </a:r>
            <a:r>
              <a:rPr lang="zh-CN" altLang="ja-JP" sz="1100" dirty="0" smtClean="0">
                <a:ea typeface="SimSun" panose="02010600030101010101" pitchFamily="2" charset="-122"/>
                <a:cs typeface="SimSun" panose="02010600030101010101" pitchFamily="2" charset="-122"/>
              </a:rPr>
              <a:t>时或需重复催促撤离时发</a:t>
            </a:r>
            <a:r>
              <a:rPr lang="zh-CN" altLang="ja-JP" sz="1100" dirty="0">
                <a:ea typeface="SimSun" panose="02010600030101010101" pitchFamily="2" charset="-122"/>
                <a:cs typeface="SimSun" panose="02010600030101010101" pitchFamily="2" charset="-122"/>
              </a:rPr>
              <a:t>布</a:t>
            </a:r>
            <a:endParaRPr lang="en-US" altLang="zh-CN" sz="11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6925736" y="5014979"/>
            <a:ext cx="16234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ja-JP" sz="1200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由市町村</a:t>
            </a:r>
            <a:r>
              <a:rPr lang="zh-CN" altLang="ja-JP" sz="1200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发布</a:t>
            </a: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12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1363022" y="5595730"/>
            <a:ext cx="1558182" cy="591305"/>
          </a:xfrm>
          <a:prstGeom prst="roundRect">
            <a:avLst>
              <a:gd name="adj" fmla="val 0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ja-JP" b="1" dirty="0" smtClean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警报</a:t>
            </a:r>
            <a:r>
              <a:rPr lang="zh-CN" altLang="ja-JP" b="1" dirty="0" smtClean="0">
                <a:solidFill>
                  <a:schemeClr val="bg1"/>
                </a:solidFill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ja-JP" altLang="en-US" b="1" dirty="0">
                <a:solidFill>
                  <a:schemeClr val="bg1"/>
                </a:solidFill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kumimoji="1" lang="en-US" altLang="zh-CN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en-US" altLang="ja-JP" sz="3200" b="1" baseline="300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1333445" y="6203074"/>
            <a:ext cx="15233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zh-CN" altLang="ja-JP" sz="1600" b="1" dirty="0" smtClean="0">
                <a:ea typeface="SimSun" panose="02010600030101010101" pitchFamily="2" charset="-122"/>
                <a:cs typeface="SimSun" panose="02010600030101010101" pitchFamily="2" charset="-122"/>
              </a:rPr>
              <a:t>老年人等撤离</a:t>
            </a:r>
            <a:endParaRPr lang="zh-CN" altLang="ja-JP" sz="16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6816345" y="5966659"/>
            <a:ext cx="18833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ja-JP" sz="1400" b="1" dirty="0" smtClean="0">
                <a:ea typeface="SimSun" panose="02010600030101010101" pitchFamily="2" charset="-122"/>
                <a:cs typeface="SimSun" panose="02010600030101010101" pitchFamily="2" charset="-122"/>
              </a:rPr>
              <a:t>老年人等撤离</a:t>
            </a:r>
            <a:endParaRPr lang="ja-JP" altLang="ja-JP" sz="14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6969959" y="6508830"/>
            <a:ext cx="16234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（由市町村</a:t>
            </a: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发布</a:t>
            </a: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12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1" name="角丸四角形 160"/>
          <p:cNvSpPr/>
          <p:nvPr/>
        </p:nvSpPr>
        <p:spPr>
          <a:xfrm>
            <a:off x="1377901" y="7125257"/>
            <a:ext cx="1558182" cy="591305"/>
          </a:xfrm>
          <a:prstGeom prst="roundRect">
            <a:avLst>
              <a:gd name="adj" fmla="val 0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ja-JP" b="1" dirty="0" smtClean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警报</a:t>
            </a:r>
            <a:r>
              <a:rPr lang="zh-CN" altLang="ja-JP" b="1" dirty="0" smtClean="0">
                <a:solidFill>
                  <a:schemeClr val="tx1"/>
                </a:solidFill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ja-JP" altLang="en-US" b="1" dirty="0">
                <a:solidFill>
                  <a:schemeClr val="tx1"/>
                </a:solidFill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kumimoji="1" lang="en-US" altLang="ja-JP" sz="3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en-US" altLang="ja-JP" sz="3200" b="1" baseline="30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2" name="正方形/長方形 161"/>
          <p:cNvSpPr/>
          <p:nvPr/>
        </p:nvSpPr>
        <p:spPr>
          <a:xfrm>
            <a:off x="3179243" y="7173658"/>
            <a:ext cx="3615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zh-CN" altLang="ja-JP" sz="1400" b="1" dirty="0" smtClean="0">
                <a:ea typeface="SimSun" panose="02010600030101010101" pitchFamily="2" charset="-122"/>
                <a:cs typeface="SimSun" panose="02010600030101010101" pitchFamily="2" charset="-122"/>
              </a:rPr>
              <a:t>为了撤离</a:t>
            </a:r>
            <a:r>
              <a:rPr lang="zh-CN" altLang="ja-JP" sz="1400" b="1" dirty="0">
                <a:ea typeface="SimSun" panose="02010600030101010101" pitchFamily="2" charset="-122"/>
                <a:cs typeface="SimSun" panose="02010600030101010101" pitchFamily="2" charset="-122"/>
              </a:rPr>
              <a:t>，事先确认避难示意图及自己的撤离行动。</a:t>
            </a:r>
            <a:endParaRPr lang="ja-JP" altLang="ja-JP" sz="14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7065189" y="7593422"/>
            <a:ext cx="16234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ja-JP" sz="1200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由气象厅</a:t>
            </a:r>
            <a:r>
              <a:rPr lang="zh-CN" altLang="ja-JP" sz="1200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发表</a:t>
            </a: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ja-JP" altLang="ja-JP" sz="120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64" name="角丸四角形 163"/>
          <p:cNvSpPr/>
          <p:nvPr/>
        </p:nvSpPr>
        <p:spPr>
          <a:xfrm>
            <a:off x="7126234" y="8185720"/>
            <a:ext cx="1311165" cy="301932"/>
          </a:xfrm>
          <a:prstGeom prst="roundRect">
            <a:avLst>
              <a:gd name="adj" fmla="val 0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altLang="ja-JP" sz="1400" b="1" dirty="0" smtClean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早期注意信息</a:t>
            </a:r>
            <a:endParaRPr kumimoji="1" lang="ja-JP" altLang="en-US" sz="1050" b="1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7079278" y="8461329"/>
            <a:ext cx="16234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ja-JP" sz="1200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由气象厅</a:t>
            </a:r>
            <a:r>
              <a:rPr lang="zh-CN" altLang="ja-JP" sz="1200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发表</a:t>
            </a:r>
            <a:r>
              <a:rPr lang="zh-CN" altLang="ja-JP" sz="12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ja-JP" altLang="ja-JP" sz="120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8937526" y="2515112"/>
            <a:ext cx="23391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200" b="1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【相当于警戒</a:t>
            </a:r>
            <a:r>
              <a:rPr lang="zh-CN" altLang="ja-JP" sz="12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级别信息</a:t>
            </a:r>
            <a:r>
              <a:rPr lang="zh-CN" altLang="ja-JP" sz="1200" b="1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（例）】</a:t>
            </a:r>
            <a:endParaRPr lang="ja-JP" altLang="ja-JP" sz="12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ja-JP" altLang="en-US" sz="2000" b="1" dirty="0"/>
          </a:p>
        </p:txBody>
      </p:sp>
      <p:sp>
        <p:nvSpPr>
          <p:cNvPr id="167" name="正方形/長方形 166"/>
          <p:cNvSpPr/>
          <p:nvPr/>
        </p:nvSpPr>
        <p:spPr>
          <a:xfrm>
            <a:off x="9098345" y="3382326"/>
            <a:ext cx="1499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泛滥发生</a:t>
            </a:r>
            <a:r>
              <a:rPr lang="zh-CN" altLang="ja-JP" sz="11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信</a:t>
            </a:r>
            <a:r>
              <a:rPr lang="zh-CN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息</a:t>
            </a:r>
            <a:endParaRPr lang="en-US" altLang="zh-CN" sz="11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大雨特别警报</a:t>
            </a:r>
            <a:r>
              <a:rPr lang="en-US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ja-JP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等</a:t>
            </a:r>
            <a:endParaRPr lang="en-US" altLang="zh-CN" sz="11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923951" y="4229559"/>
            <a:ext cx="22044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500" b="1" u="sng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相当于警戒</a:t>
            </a:r>
            <a:r>
              <a:rPr lang="zh-CN" altLang="ja-JP" sz="1500" b="1" u="sng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en-US" altLang="ja-JP" sz="1500" b="1" u="sng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4</a:t>
            </a:r>
            <a:r>
              <a:rPr lang="zh-CN" altLang="ja-JP" sz="1500" b="1" u="sng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的信息</a:t>
            </a:r>
            <a:endParaRPr lang="ja-JP" altLang="ja-JP" sz="1500" b="1" u="sng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9098345" y="4558277"/>
            <a:ext cx="17729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1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泛滥危险信息</a:t>
            </a:r>
            <a:endParaRPr lang="ja-JP" altLang="ja-JP" sz="11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ja-JP" altLang="ja-JP" sz="1100" b="1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泥沙灾害警戒</a:t>
            </a:r>
            <a:r>
              <a:rPr lang="ja-JP" altLang="ja-JP" sz="1100" b="1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信息</a:t>
            </a:r>
            <a:r>
              <a:rPr lang="en-US" altLang="ja-JP" sz="1100" b="1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    </a:t>
            </a:r>
            <a:r>
              <a:rPr lang="ja-JP" altLang="ja-JP" sz="1100" b="1" kern="10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等</a:t>
            </a:r>
            <a:endParaRPr lang="en-US" altLang="zh-CN" sz="11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1" name="正方形/長方形 170"/>
          <p:cNvSpPr/>
          <p:nvPr/>
        </p:nvSpPr>
        <p:spPr>
          <a:xfrm>
            <a:off x="8923951" y="5758138"/>
            <a:ext cx="22044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500" b="1" u="sng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相当于警戒</a:t>
            </a:r>
            <a:r>
              <a:rPr lang="zh-CN" altLang="ja-JP" sz="1500" b="1" u="sng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en-US" altLang="zh-CN" sz="1500" b="1" u="sng" kern="100" dirty="0" smtClean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3</a:t>
            </a:r>
            <a:r>
              <a:rPr lang="zh-CN" altLang="ja-JP" sz="1500" b="1" u="sng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的</a:t>
            </a:r>
            <a:r>
              <a:rPr lang="zh-CN" altLang="ja-JP" sz="1500" b="1" u="sng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信息</a:t>
            </a:r>
            <a:endParaRPr lang="ja-JP" altLang="ja-JP" sz="1500" b="1" u="sng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9098345" y="6071407"/>
            <a:ext cx="17729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11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泛滥</a:t>
            </a:r>
            <a:r>
              <a:rPr lang="zh-CN" altLang="ja-JP" sz="1100" b="1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警戒</a:t>
            </a:r>
            <a:r>
              <a:rPr lang="zh-CN" altLang="ja-JP" sz="11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信息</a:t>
            </a:r>
            <a:endParaRPr lang="ja-JP" altLang="ja-JP" sz="11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洪水警</a:t>
            </a:r>
            <a:r>
              <a:rPr lang="ja-JP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报</a:t>
            </a:r>
            <a:r>
              <a:rPr lang="en-US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   </a:t>
            </a:r>
            <a:r>
              <a:rPr lang="en-US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ja-JP" altLang="ja-JP" sz="11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等</a:t>
            </a:r>
            <a:endParaRPr lang="en-US" altLang="zh-CN" sz="1100" b="1" kern="100" dirty="0" smtClean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004932" y="7569126"/>
            <a:ext cx="224933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sz="2000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这些是为居民</a:t>
            </a:r>
            <a:r>
              <a:rPr lang="zh-CN" altLang="ja-JP" sz="20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自主</a:t>
            </a:r>
            <a:endParaRPr lang="en-US" altLang="zh-CN" sz="2000" b="1" kern="100" dirty="0" smtClean="0">
              <a:latin typeface="游明朝" panose="02020400000000000000" pitchFamily="18" charset="-128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zh-CN" altLang="ja-JP" sz="20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采取撤离行动时的</a:t>
            </a:r>
            <a:endParaRPr lang="en-US" altLang="zh-CN" sz="2000" b="1" kern="100" dirty="0" smtClean="0">
              <a:latin typeface="游明朝" panose="02020400000000000000" pitchFamily="18" charset="-128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zh-CN" altLang="ja-JP" sz="2000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参考信息。</a:t>
            </a:r>
            <a:endParaRPr lang="ja-JP" altLang="ja-JP" sz="2000" b="1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55064" y="8903187"/>
            <a:ext cx="71096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ja-JP" sz="1600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ja-JP" sz="1600" b="1" kern="100" dirty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zh-CN" altLang="ja-JP" sz="1600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　各种信息，并非按警报</a:t>
            </a:r>
            <a:r>
              <a:rPr lang="zh-CN" altLang="ja-JP" sz="1600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en-US" altLang="ja-JP" sz="1600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1</a:t>
            </a:r>
            <a:r>
              <a:rPr lang="zh-CN" altLang="ja-JP" sz="1600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～</a:t>
            </a:r>
            <a:r>
              <a:rPr lang="en-US" altLang="ja-JP" sz="1600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5</a:t>
            </a:r>
            <a:r>
              <a:rPr lang="zh-CN" altLang="ja-JP" sz="1600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的顺序发表，情况有可能会发生突变。</a:t>
            </a:r>
            <a:endParaRPr lang="ja-JP" altLang="ja-JP" sz="1600" b="1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06655" y="9733714"/>
            <a:ext cx="100921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提问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）已发布了防灾气象信息，但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还没有发布撤离信息时该如何行动？</a:t>
            </a:r>
            <a:endParaRPr lang="ja-JP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533400" indent="-533400" algn="just">
              <a:spcAft>
                <a:spcPts val="0"/>
              </a:spcAft>
            </a:pP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     </a:t>
            </a:r>
            <a:r>
              <a:rPr lang="en-US" altLang="ja-JP" b="1" kern="100" dirty="0" smtClean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  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→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由于市町村根据各方面的信息进行判断，发布撤离信息，并非与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防灾气象信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息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同时发</a:t>
            </a:r>
            <a:r>
              <a:rPr lang="en-US" altLang="zh-CN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</a:p>
          <a:p>
            <a:pPr marL="533400" indent="-533400" algn="just">
              <a:spcAft>
                <a:spcPts val="0"/>
              </a:spcAft>
            </a:pPr>
            <a:r>
              <a:rPr lang="en-US" altLang="zh-CN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en-US" altLang="zh-CN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                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布同等级别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的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撤离信息。</a:t>
            </a:r>
            <a:endParaRPr lang="ja-JP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     </a:t>
            </a:r>
            <a:r>
              <a:rPr lang="en-US" altLang="ja-JP" b="1" kern="100" dirty="0" smtClean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ja-JP" altLang="en-US" b="1" kern="100" dirty="0" smtClean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要持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有自己的生命自己保护的意识，充分参考防灾气象信息，采取适当的撤离行动。</a:t>
            </a:r>
            <a:endParaRPr lang="ja-JP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提问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）撤离指示（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紧急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）和撤离行动都相当于警戒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4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，这个想法发生变化了吗？</a:t>
            </a:r>
            <a:endParaRPr lang="ja-JP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       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→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撤离指示（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紧急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）是根据区域的状况，在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紧急时刻或重复的催促撤离时发布的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，</a:t>
            </a:r>
            <a:endParaRPr lang="en-US" altLang="zh-CN" b="1" kern="100" dirty="0" smtClean="0">
              <a:latin typeface="游明朝" panose="02020400000000000000" pitchFamily="18" charset="-128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en-US" altLang="zh-CN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                 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并非必需发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布。</a:t>
            </a:r>
            <a:endParaRPr lang="ja-JP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        </a:t>
            </a:r>
            <a:r>
              <a:rPr lang="ja-JP" altLang="en-US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 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在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撤离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劝告发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布后，应不必等待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撤离指示（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紧急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），迅速采取撤离行动。</a:t>
            </a:r>
            <a:endParaRPr lang="ja-JP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533400" indent="-533400" algn="just">
              <a:spcAft>
                <a:spcPts val="0"/>
              </a:spcAft>
            </a:pP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提问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）洪水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发生时，已发布了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「相当于警戒级别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的信息」，但泥沙灾害只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发布了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「相当于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警戒</a:t>
            </a:r>
            <a:r>
              <a:rPr lang="en-US" altLang="zh-CN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　</a:t>
            </a:r>
            <a:endParaRPr lang="en-US" altLang="ja-JP" b="1" kern="100" dirty="0" smtClean="0">
              <a:latin typeface="游明朝" panose="02020400000000000000" pitchFamily="18" charset="-128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33400" indent="-533400" algn="just">
              <a:spcAft>
                <a:spcPts val="0"/>
              </a:spcAft>
            </a:pPr>
            <a:r>
              <a:rPr lang="ja-JP" altLang="en-US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　　  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级别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的信息」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时，是否洪水的级别也由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4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级降到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3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级？</a:t>
            </a:r>
            <a:endParaRPr lang="ja-JP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533400" indent="-533400" algn="just">
              <a:spcAft>
                <a:spcPts val="0"/>
              </a:spcAft>
            </a:pP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       </a:t>
            </a:r>
            <a:r>
              <a:rPr lang="ja-JP" altLang="en-US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→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不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是洪水的危险性由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4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级降到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3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级。而是洪水的危险性任然为</a:t>
            </a:r>
            <a:r>
              <a:rPr lang="en-US" altLang="ja-JP" b="1" kern="100" dirty="0">
                <a:latin typeface="SimSun" panose="02010600030101010101" pitchFamily="2" charset="-122"/>
                <a:ea typeface="游明朝" panose="02020400000000000000" pitchFamily="18" charset="-128"/>
                <a:cs typeface="SimSun" panose="02010600030101010101" pitchFamily="2" charset="-122"/>
              </a:rPr>
              <a:t>4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级，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又追加发布了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泥沙灾</a:t>
            </a:r>
            <a:endParaRPr lang="en-US" altLang="zh-CN" b="1" kern="100" dirty="0" smtClean="0">
              <a:latin typeface="游明朝" panose="02020400000000000000" pitchFamily="18" charset="-128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33400" indent="-533400" algn="just">
              <a:spcAft>
                <a:spcPts val="0"/>
              </a:spcAft>
            </a:pPr>
            <a:r>
              <a:rPr lang="ja-JP" altLang="en-US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　　　  </a:t>
            </a:r>
            <a:r>
              <a:rPr lang="zh-CN" altLang="ja-JP" b="1" kern="100" dirty="0" smtClean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害</a:t>
            </a:r>
            <a:r>
              <a:rPr lang="en-US" altLang="ja-JP" b="1" kern="100" dirty="0" smtClean="0">
                <a:latin typeface="SimSun" panose="02010600030101010101" pitchFamily="2" charset="-122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SimSun" panose="02010600030101010101" pitchFamily="2" charset="-122"/>
              </a:rPr>
              <a:t>级，在该地区要警戒洪水和</a:t>
            </a:r>
            <a:r>
              <a:rPr lang="zh-CN" altLang="ja-JP" b="1" kern="100" dirty="0">
                <a:latin typeface="游明朝" panose="02020400000000000000" pitchFamily="18" charset="-128"/>
                <a:ea typeface="SimSun" panose="02010600030101010101" pitchFamily="2" charset="-122"/>
                <a:cs typeface="Times New Roman" panose="02020603050405020304" pitchFamily="18" charset="0"/>
              </a:rPr>
              <a:t>泥沙灾害的双重危险。</a:t>
            </a:r>
            <a:endParaRPr lang="ja-JP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161500" y="8259735"/>
            <a:ext cx="21595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ja-JP" sz="1400" b="1" dirty="0">
                <a:ea typeface="SimSun" panose="02010600030101010101" pitchFamily="2" charset="-122"/>
                <a:cs typeface="Times New Roman" panose="02020603050405020304" pitchFamily="18" charset="0"/>
              </a:rPr>
              <a:t>提高</a:t>
            </a:r>
            <a:r>
              <a:rPr lang="zh-CN" altLang="ja-JP" sz="1400" b="1" dirty="0">
                <a:ea typeface="SimSun" panose="02010600030101010101" pitchFamily="2" charset="-122"/>
                <a:cs typeface="SimSun" panose="02010600030101010101" pitchFamily="2" charset="-122"/>
              </a:rPr>
              <a:t>对灾害的</a:t>
            </a:r>
            <a:r>
              <a:rPr lang="zh-CN" altLang="ja-JP" sz="1400" b="1" dirty="0">
                <a:ea typeface="SimSun" panose="02010600030101010101" pitchFamily="2" charset="-122"/>
                <a:cs typeface="Times New Roman" panose="02020603050405020304" pitchFamily="18" charset="0"/>
              </a:rPr>
              <a:t>准备心态。</a:t>
            </a:r>
            <a:endParaRPr lang="ja-JP" altLang="en-US" sz="2800" b="1" dirty="0"/>
          </a:p>
        </p:txBody>
      </p:sp>
      <p:sp>
        <p:nvSpPr>
          <p:cNvPr id="19" name="正方形/長方形 18"/>
          <p:cNvSpPr/>
          <p:nvPr/>
        </p:nvSpPr>
        <p:spPr>
          <a:xfrm>
            <a:off x="1785807" y="13310805"/>
            <a:ext cx="7917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ja-JP" sz="1400" b="1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【警戒</a:t>
            </a:r>
            <a:r>
              <a:rPr lang="zh-CN" altLang="ja-JP" sz="14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en-US" altLang="ja-JP" sz="1400" b="1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5</a:t>
            </a:r>
            <a:r>
              <a:rPr lang="zh-CN" altLang="ja-JP" sz="1400" b="1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】是灾害已经发生。</a:t>
            </a:r>
            <a:r>
              <a:rPr lang="ja-JP" altLang="ja-JP" sz="1400" b="1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但，并非必需发布</a:t>
            </a:r>
            <a:r>
              <a:rPr lang="ja-JP" altLang="ja-JP" sz="1400" b="1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ja-JP" altLang="ja-JP" sz="1400" b="1" kern="100" dirty="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4" name="正方形/長方形 173"/>
          <p:cNvSpPr/>
          <p:nvPr/>
        </p:nvSpPr>
        <p:spPr>
          <a:xfrm>
            <a:off x="1927154" y="13689887"/>
            <a:ext cx="7917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400" b="1" u="sng" kern="100" dirty="0" smtClean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ja-JP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警戒</a:t>
            </a:r>
            <a:r>
              <a:rPr lang="ja-JP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en-US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3</a:t>
            </a:r>
            <a:r>
              <a:rPr lang="ja-JP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】及【警戒</a:t>
            </a:r>
            <a:r>
              <a:rPr lang="ja-JP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en-US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4</a:t>
            </a:r>
            <a:r>
              <a:rPr lang="ja-JP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】是区域的居民相互</a:t>
            </a:r>
            <a:r>
              <a:rPr lang="ja-JP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传达，开始安全</a:t>
            </a:r>
            <a:r>
              <a:rPr lang="ja-JP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ＭＳ 明朝" panose="02020609040205080304" pitchFamily="17" charset="-128"/>
              </a:rPr>
              <a:t>・</a:t>
            </a:r>
            <a:r>
              <a:rPr lang="ja-JP" altLang="ja-JP" sz="2400" b="1" u="sng" kern="1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确实</a:t>
            </a:r>
            <a:r>
              <a:rPr lang="ja-JP" altLang="ja-JP" sz="2400" b="1" u="sng" kern="100" dirty="0" smtClean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的撤离。</a:t>
            </a:r>
            <a:endParaRPr lang="ja-JP" altLang="ja-JP" sz="2400" b="1" u="sng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5" name="正方形/長方形 174"/>
          <p:cNvSpPr/>
          <p:nvPr/>
        </p:nvSpPr>
        <p:spPr>
          <a:xfrm>
            <a:off x="11246786" y="3036491"/>
            <a:ext cx="336263" cy="4453892"/>
          </a:xfrm>
          <a:prstGeom prst="rect">
            <a:avLst/>
          </a:prstGeom>
          <a:noFill/>
          <a:ln>
            <a:noFill/>
          </a:ln>
          <a:effectLst>
            <a:glow rad="101600">
              <a:schemeClr val="tx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zh-CN" sz="1400" b="1" dirty="0" smtClean="0">
              <a:solidFill>
                <a:schemeClr val="tx1"/>
              </a:solidFill>
              <a:effectLst>
                <a:glow rad="101600">
                  <a:schemeClr val="tx1"/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zh-CN" altLang="ja-JP" sz="1400" b="1" kern="100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ja-JP" sz="1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由国土交通省、气象厅、都道府</a:t>
            </a:r>
            <a:r>
              <a:rPr lang="zh-CN" altLang="ja-JP" sz="1400" b="1" kern="1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县发表</a:t>
            </a:r>
            <a:r>
              <a:rPr lang="zh-CN" altLang="ja-JP" sz="1400" b="1" kern="100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ja-JP" altLang="ja-JP" sz="1400" b="1" kern="100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4" name="角丸四角形 123"/>
          <p:cNvSpPr/>
          <p:nvPr/>
        </p:nvSpPr>
        <p:spPr>
          <a:xfrm>
            <a:off x="1377901" y="8119538"/>
            <a:ext cx="1558182" cy="591305"/>
          </a:xfrm>
          <a:prstGeom prst="roundRect">
            <a:avLst>
              <a:gd name="adj" fmla="val 0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ja-JP" b="1" dirty="0" smtClean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警报</a:t>
            </a:r>
            <a:r>
              <a:rPr lang="zh-CN" altLang="ja-JP" b="1" dirty="0" smtClean="0">
                <a:solidFill>
                  <a:schemeClr val="tx1"/>
                </a:solidFill>
                <a:ea typeface="SimSun" panose="02010600030101010101" pitchFamily="2" charset="-122"/>
                <a:cs typeface="SimSun" panose="02010600030101010101" pitchFamily="2" charset="-122"/>
              </a:rPr>
              <a:t>级别</a:t>
            </a:r>
            <a:r>
              <a:rPr lang="ja-JP" altLang="en-US" b="1" dirty="0">
                <a:solidFill>
                  <a:schemeClr val="tx1"/>
                </a:solidFill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kumimoji="1" lang="en-US" altLang="ja-JP" sz="3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grpSp>
        <p:nvGrpSpPr>
          <p:cNvPr id="102" name="グループ化 101"/>
          <p:cNvGrpSpPr/>
          <p:nvPr/>
        </p:nvGrpSpPr>
        <p:grpSpPr>
          <a:xfrm>
            <a:off x="386916" y="14980289"/>
            <a:ext cx="7252235" cy="892650"/>
            <a:chOff x="386916" y="14957702"/>
            <a:chExt cx="7252235" cy="892650"/>
          </a:xfrm>
        </p:grpSpPr>
        <p:grpSp>
          <p:nvGrpSpPr>
            <p:cNvPr id="103" name="グループ化 102"/>
            <p:cNvGrpSpPr/>
            <p:nvPr/>
          </p:nvGrpSpPr>
          <p:grpSpPr>
            <a:xfrm>
              <a:off x="386916" y="14957702"/>
              <a:ext cx="7252235" cy="892650"/>
              <a:chOff x="1119092" y="14394542"/>
              <a:chExt cx="7252235" cy="892650"/>
            </a:xfrm>
          </p:grpSpPr>
          <p:sp>
            <p:nvSpPr>
              <p:cNvPr id="105" name="正方形/長方形 104"/>
              <p:cNvSpPr/>
              <p:nvPr/>
            </p:nvSpPr>
            <p:spPr>
              <a:xfrm>
                <a:off x="1119092" y="14394542"/>
                <a:ext cx="7252235" cy="8926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■</a:t>
                </a:r>
                <a:r>
                  <a:rPr lang="zh-CN" altLang="ja-JP" sz="1600" b="1" dirty="0">
                    <a:solidFill>
                      <a:schemeClr val="tx1"/>
                    </a:solidFill>
                    <a:latin typeface="SimSun" panose="02010600030101010101" pitchFamily="2" charset="-122"/>
                    <a:ea typeface="SimSun" panose="02010600030101010101" pitchFamily="2" charset="-122"/>
                  </a:rPr>
                  <a:t>想知道详细内容者</a:t>
                </a:r>
                <a:endParaRPr lang="ja-JP" altLang="ja-JP" sz="1600" b="1" dirty="0">
                  <a:solidFill>
                    <a:schemeClr val="tx1"/>
                  </a:solidFill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大阪防灾网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大阪防灾网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en-US" altLang="ja-JP" sz="1400" b="1" dirty="0">
                    <a:solidFill>
                      <a:schemeClr val="tx1"/>
                    </a:solidFill>
                    <a:latin typeface="+mn-ea"/>
                  </a:rPr>
                  <a:t>http://www.osaka-bousai.net.c.add.hpcn.transer-cn.com/pref/index.html</a:t>
                </a:r>
                <a:endParaRPr kumimoji="1" lang="ja-JP" altLang="en-US" sz="1400" b="1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06" name="正方形/長方形 105"/>
              <p:cNvSpPr/>
              <p:nvPr/>
            </p:nvSpPr>
            <p:spPr>
              <a:xfrm>
                <a:off x="1217274" y="14860336"/>
                <a:ext cx="4162020" cy="19070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kumimoji="1" lang="ja-JP" altLang="en-US" sz="20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endParaRPr kumimoji="1" lang="ja-JP" altLang="en-US" sz="1200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5442060" y="14832438"/>
                <a:ext cx="941303" cy="196590"/>
              </a:xfrm>
              <a:prstGeom prst="rect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kumimoji="1" lang="en-US" altLang="ja-JP" sz="20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20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</a:t>
                </a:r>
                <a:r>
                  <a:rPr kumimoji="1" lang="ja-JP" altLang="en-US" sz="12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　索</a:t>
                </a:r>
                <a:endParaRPr kumimoji="1" lang="ja-JP" altLang="en-US" sz="1000" dirty="0"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p:grpSp>
        <p:pic>
          <p:nvPicPr>
            <p:cNvPr id="104" name="図 10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0249" y="15414521"/>
              <a:ext cx="195719" cy="192848"/>
            </a:xfrm>
            <a:prstGeom prst="rect">
              <a:avLst/>
            </a:prstGeom>
          </p:spPr>
        </p:pic>
      </p:grpSp>
      <p:pic>
        <p:nvPicPr>
          <p:cNvPr id="108" name="図 10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36434" y="15175944"/>
            <a:ext cx="2080252" cy="610509"/>
          </a:xfrm>
          <a:prstGeom prst="rect">
            <a:avLst/>
          </a:prstGeom>
        </p:spPr>
      </p:pic>
      <p:pic>
        <p:nvPicPr>
          <p:cNvPr id="109" name="図 10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331" y="14792462"/>
            <a:ext cx="1255077" cy="1255077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8242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323</Words>
  <Application>Microsoft Office PowerPoint</Application>
  <PresentationFormat>ユーザー設定</PresentationFormat>
  <Paragraphs>95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等线</vt:lpstr>
      <vt:lpstr>HGP創英角ﾎﾟｯﾌﾟ体</vt:lpstr>
      <vt:lpstr>HG創英角ｺﾞｼｯｸUB</vt:lpstr>
      <vt:lpstr>ＭＳ ゴシック</vt:lpstr>
      <vt:lpstr>ＭＳ 明朝</vt:lpstr>
      <vt:lpstr>SimSun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小城　正樹</dc:creator>
  <cp:lastModifiedBy>内屋　雅人</cp:lastModifiedBy>
  <cp:revision>79</cp:revision>
  <cp:lastPrinted>2019-09-12T08:15:04Z</cp:lastPrinted>
  <dcterms:created xsi:type="dcterms:W3CDTF">2019-08-13T01:33:24Z</dcterms:created>
  <dcterms:modified xsi:type="dcterms:W3CDTF">2019-09-12T08:15:50Z</dcterms:modified>
</cp:coreProperties>
</file>