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6"/>
  </p:notesMasterIdLst>
  <p:sldIdLst>
    <p:sldId id="256" r:id="rId5"/>
  </p:sldIdLst>
  <p:sldSz cx="9144000" cy="6858000" type="screen4x3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860B"/>
    <a:srgbClr val="FF3300"/>
    <a:srgbClr val="FFFFF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926" autoAdjust="0"/>
    <p:restoredTop sz="94434" autoAdjust="0"/>
  </p:normalViewPr>
  <p:slideViewPr>
    <p:cSldViewPr snapToGrid="0">
      <p:cViewPr>
        <p:scale>
          <a:sx n="110" d="100"/>
          <a:sy n="110" d="100"/>
        </p:scale>
        <p:origin x="6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A84C2E-2EF0-4480-BA34-A7A067B5914F}" type="datetimeFigureOut">
              <a:rPr kumimoji="1" lang="ja-JP" altLang="en-US" smtClean="0"/>
              <a:t>2021/10/1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1243013"/>
            <a:ext cx="447040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58C38C-BBE3-4BEF-BDB5-19588BA020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3087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515C3-2AE0-4612-9D49-F5CD225EF2A8}" type="datetimeFigureOut">
              <a:rPr kumimoji="1" lang="ja-JP" altLang="en-US" smtClean="0"/>
              <a:t>2021/10/1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922F6-5C4A-4C50-B749-DD8153D54FA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1311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515C3-2AE0-4612-9D49-F5CD225EF2A8}" type="datetimeFigureOut">
              <a:rPr kumimoji="1" lang="ja-JP" altLang="en-US" smtClean="0"/>
              <a:t>2021/10/1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922F6-5C4A-4C50-B749-DD8153D54FA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9888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515C3-2AE0-4612-9D49-F5CD225EF2A8}" type="datetimeFigureOut">
              <a:rPr kumimoji="1" lang="ja-JP" altLang="en-US" smtClean="0"/>
              <a:t>2021/10/1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922F6-5C4A-4C50-B749-DD8153D54FA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0678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515C3-2AE0-4612-9D49-F5CD225EF2A8}" type="datetimeFigureOut">
              <a:rPr kumimoji="1" lang="ja-JP" altLang="en-US" smtClean="0"/>
              <a:t>2021/10/1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922F6-5C4A-4C50-B749-DD8153D54FA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1101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515C3-2AE0-4612-9D49-F5CD225EF2A8}" type="datetimeFigureOut">
              <a:rPr kumimoji="1" lang="ja-JP" altLang="en-US" smtClean="0"/>
              <a:t>2021/10/1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922F6-5C4A-4C50-B749-DD8153D54FA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9275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515C3-2AE0-4612-9D49-F5CD225EF2A8}" type="datetimeFigureOut">
              <a:rPr kumimoji="1" lang="ja-JP" altLang="en-US" smtClean="0"/>
              <a:t>2021/10/1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922F6-5C4A-4C50-B749-DD8153D54FA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3022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515C3-2AE0-4612-9D49-F5CD225EF2A8}" type="datetimeFigureOut">
              <a:rPr kumimoji="1" lang="ja-JP" altLang="en-US" smtClean="0"/>
              <a:t>2021/10/1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922F6-5C4A-4C50-B749-DD8153D54FA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0350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515C3-2AE0-4612-9D49-F5CD225EF2A8}" type="datetimeFigureOut">
              <a:rPr kumimoji="1" lang="ja-JP" altLang="en-US" smtClean="0"/>
              <a:t>2021/10/1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922F6-5C4A-4C50-B749-DD8153D54FA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12847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515C3-2AE0-4612-9D49-F5CD225EF2A8}" type="datetimeFigureOut">
              <a:rPr kumimoji="1" lang="ja-JP" altLang="en-US" smtClean="0"/>
              <a:t>2021/10/1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922F6-5C4A-4C50-B749-DD8153D54FA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1405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515C3-2AE0-4612-9D49-F5CD225EF2A8}" type="datetimeFigureOut">
              <a:rPr kumimoji="1" lang="ja-JP" altLang="en-US" smtClean="0"/>
              <a:t>2021/10/1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922F6-5C4A-4C50-B749-DD8153D54FA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8444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515C3-2AE0-4612-9D49-F5CD225EF2A8}" type="datetimeFigureOut">
              <a:rPr kumimoji="1" lang="ja-JP" altLang="en-US" smtClean="0"/>
              <a:t>2021/10/1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922F6-5C4A-4C50-B749-DD8153D54FA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78828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C515C3-2AE0-4612-9D49-F5CD225EF2A8}" type="datetimeFigureOut">
              <a:rPr kumimoji="1" lang="ja-JP" altLang="en-US" smtClean="0"/>
              <a:t>2021/10/1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9922F6-5C4A-4C50-B749-DD8153D54FA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1704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-1.kkr.mlit.go.jp/yodogawa/activity/maintenance/possess/sotei/index.html" TargetMode="External"/><Relationship Id="rId13" Type="http://schemas.microsoft.com/office/2007/relationships/hdphoto" Target="../media/hdphoto1.wdp"/><Relationship Id="rId3" Type="http://schemas.openxmlformats.org/officeDocument/2006/relationships/image" Target="../media/image2.emf"/><Relationship Id="rId7" Type="http://schemas.openxmlformats.org/officeDocument/2006/relationships/hyperlink" Target="https://www.pref.osaka.lg.jp/damusabo/dosyahou/sitei.html" TargetMode="External"/><Relationship Id="rId12" Type="http://schemas.openxmlformats.org/officeDocument/2006/relationships/image" Target="../media/image4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pref.osaka.lg.jp/kasenkankyo/houreikakunin/index.html" TargetMode="External"/><Relationship Id="rId11" Type="http://schemas.openxmlformats.org/officeDocument/2006/relationships/hyperlink" Target="https://www.pref.osaka.lg.jp/kowan/bousai-kikikanri/takashioshinsuisoute.html" TargetMode="External"/><Relationship Id="rId5" Type="http://schemas.openxmlformats.org/officeDocument/2006/relationships/hyperlink" Target="https://www.pref.osaka.lg.jp/kenshi_kikaku/saigaikikenkuiki/index.html" TargetMode="External"/><Relationship Id="rId10" Type="http://schemas.openxmlformats.org/officeDocument/2006/relationships/hyperlink" Target="https://www.pref.osaka.lg.jp/kasenseibi/keikaku/kozuishinso.html" TargetMode="External"/><Relationship Id="rId4" Type="http://schemas.openxmlformats.org/officeDocument/2006/relationships/image" Target="../media/image3.emf"/><Relationship Id="rId9" Type="http://schemas.openxmlformats.org/officeDocument/2006/relationships/hyperlink" Target="https://www-1.kkr.mlit.go.jp/yamato/prepare/disaster/disa_03.html" TargetMode="External"/><Relationship Id="rId14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表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7332678"/>
              </p:ext>
            </p:extLst>
          </p:nvPr>
        </p:nvGraphicFramePr>
        <p:xfrm>
          <a:off x="3562350" y="3490299"/>
          <a:ext cx="5429853" cy="31357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7024">
                  <a:extLst>
                    <a:ext uri="{9D8B030D-6E8A-4147-A177-3AD203B41FA5}">
                      <a16:colId xmlns:a16="http://schemas.microsoft.com/office/drawing/2014/main" val="3989134951"/>
                    </a:ext>
                  </a:extLst>
                </a:gridCol>
                <a:gridCol w="4412829">
                  <a:extLst>
                    <a:ext uri="{9D8B030D-6E8A-4147-A177-3AD203B41FA5}">
                      <a16:colId xmlns:a16="http://schemas.microsoft.com/office/drawing/2014/main" val="2011882405"/>
                    </a:ext>
                  </a:extLst>
                </a:gridCol>
              </a:tblGrid>
              <a:tr h="19802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8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大阪府都市計画法施行条例等の改正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1" lang="ja-JP" altLang="en-US" sz="800" b="1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6903908"/>
                  </a:ext>
                </a:extLst>
              </a:tr>
              <a:tr h="988905">
                <a:tc gridSpan="2"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altLang="en-US" sz="800" b="0" kern="100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（現行）市街化調整区域で開発許可できない区域</a:t>
                      </a:r>
                      <a:endParaRPr lang="en-US" altLang="ja-JP" sz="800" b="0" kern="100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altLang="en-US" sz="800" b="0" kern="100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　　　　　　</a:t>
                      </a:r>
                      <a:r>
                        <a:rPr lang="ja-JP" altLang="en-US" sz="750" b="0" kern="100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　「災害危険区域、地すべり防止区域、急傾斜地崩壊危険区域、</a:t>
                      </a:r>
                      <a:endParaRPr lang="en-US" altLang="ja-JP" sz="750" b="0" kern="100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altLang="en-US" sz="750" b="0" kern="100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　　　</a:t>
                      </a:r>
                      <a:r>
                        <a:rPr lang="ja-JP" altLang="en-US" sz="750" b="0" kern="100" baseline="0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　　　</a:t>
                      </a:r>
                      <a:r>
                        <a:rPr lang="ja-JP" altLang="en-US" sz="750" b="0" kern="100" baseline="0" dirty="0" smtClean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　</a:t>
                      </a:r>
                      <a:r>
                        <a:rPr lang="ja-JP" altLang="en-US" sz="750" b="0" kern="100" dirty="0" smtClean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土砂</a:t>
                      </a:r>
                      <a:r>
                        <a:rPr lang="ja-JP" altLang="en-US" sz="750" b="0" kern="100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災害特別警戒区域」　　　</a:t>
                      </a:r>
                      <a:r>
                        <a:rPr lang="en-US" altLang="ja-JP" sz="750" b="0" kern="100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【</a:t>
                      </a:r>
                      <a:r>
                        <a:rPr lang="ja-JP" altLang="en-US" sz="750" b="0" kern="100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法</a:t>
                      </a:r>
                      <a:r>
                        <a:rPr lang="en-US" altLang="ja-JP" sz="750" b="0" kern="100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34</a:t>
                      </a:r>
                      <a:r>
                        <a:rPr lang="ja-JP" altLang="en-US" sz="750" b="0" kern="100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条</a:t>
                      </a:r>
                      <a:r>
                        <a:rPr lang="en-US" altLang="ja-JP" sz="750" b="0" kern="100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11</a:t>
                      </a:r>
                      <a:r>
                        <a:rPr lang="ja-JP" altLang="en-US" sz="750" b="0" kern="100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号、</a:t>
                      </a:r>
                      <a:r>
                        <a:rPr lang="en-US" altLang="ja-JP" sz="750" b="0" kern="100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12</a:t>
                      </a:r>
                      <a:r>
                        <a:rPr lang="ja-JP" altLang="en-US" sz="750" b="0" kern="100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号、</a:t>
                      </a:r>
                      <a:r>
                        <a:rPr lang="en-US" altLang="ja-JP" sz="750" b="0" kern="100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14</a:t>
                      </a:r>
                      <a:r>
                        <a:rPr lang="ja-JP" altLang="en-US" sz="750" b="0" kern="100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号</a:t>
                      </a:r>
                      <a:r>
                        <a:rPr lang="en-US" altLang="ja-JP" sz="750" b="0" kern="100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】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8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　　　　　　　　　　　　　　　　　</a:t>
                      </a:r>
                      <a:r>
                        <a:rPr kumimoji="1" lang="ja-JP" altLang="en-US" sz="800" b="1" kern="1200" spc="0" baseline="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↓</a:t>
                      </a:r>
                      <a:endParaRPr lang="en-US" altLang="ja-JP" sz="800" b="0" kern="100" dirty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altLang="en-US" sz="800" b="0" kern="100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（改正</a:t>
                      </a:r>
                      <a:r>
                        <a:rPr lang="ja-JP" altLang="en-US" sz="800" b="0" kern="100" dirty="0" smtClean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）開発許可できない区域に追加</a:t>
                      </a:r>
                      <a:endParaRPr lang="en-US" altLang="ja-JP" sz="800" b="0" kern="100" dirty="0" smtClean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altLang="en-US" sz="800" b="0" kern="100" dirty="0" smtClean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　　　　　</a:t>
                      </a:r>
                      <a:r>
                        <a:rPr lang="ja-JP" altLang="en-US" sz="800" b="0" kern="100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　</a:t>
                      </a:r>
                      <a:r>
                        <a:rPr lang="ja-JP" altLang="en-US" sz="800" b="0" kern="100" dirty="0" smtClean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　</a:t>
                      </a:r>
                      <a:r>
                        <a:rPr lang="ja-JP" altLang="en-US" sz="750" b="0" kern="100" dirty="0" smtClean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「</a:t>
                      </a:r>
                      <a:r>
                        <a:rPr lang="ja-JP" altLang="en-US" sz="750" b="0" kern="100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浸水被害防止区域」 及び 「浸水ハザードエリア等」　</a:t>
                      </a:r>
                      <a:endParaRPr lang="en-US" altLang="ja-JP" sz="750" b="0" kern="100" dirty="0" smtClean="0">
                        <a:solidFill>
                          <a:schemeClr val="tx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8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3664906"/>
                  </a:ext>
                </a:extLst>
              </a:tr>
              <a:tr h="210794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8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</a:t>
                      </a:r>
                      <a:r>
                        <a:rPr lang="ja-JP" altLang="en-US" sz="8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浸水ハザードエリア等における開発の</a:t>
                      </a:r>
                      <a:r>
                        <a:rPr lang="zh-TW" altLang="en-US" sz="8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許可基準</a:t>
                      </a:r>
                      <a:r>
                        <a:rPr lang="ja-JP" altLang="en-US" sz="8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の制定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2582501"/>
                  </a:ext>
                </a:extLst>
              </a:tr>
              <a:tr h="83328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8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土砂災害警戒区域</a:t>
                      </a:r>
                      <a:endParaRPr kumimoji="1" lang="en-US" altLang="ja-JP" sz="8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7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①②のいずれか</a:t>
                      </a:r>
                      <a:endParaRPr kumimoji="1" lang="en-US" altLang="ja-JP" sz="700" b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0000" algn="l"/>
                        </a:tabLst>
                      </a:pPr>
                      <a:r>
                        <a:rPr kumimoji="1" lang="ja-JP" altLang="en-US" sz="8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① 市町村地域防災計画に定められた避難場所（土砂災害防止法）への確実な避難にあたり、</a:t>
                      </a:r>
                      <a:endParaRPr kumimoji="1" lang="en-US" altLang="ja-JP" sz="800" b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marL="0" indent="0"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0000" algn="l"/>
                        </a:tabLst>
                      </a:pPr>
                      <a:r>
                        <a:rPr kumimoji="1" lang="ja-JP" altLang="en-US" sz="800" b="0" u="none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　　</a:t>
                      </a:r>
                      <a:r>
                        <a:rPr kumimoji="1" lang="ja-JP" altLang="en-US" sz="800" b="0" u="sng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避難確保計画の作成、訓練の実施、結果報告の義務化及び助言・勧告を踏まえた計画の見直しが</a:t>
                      </a:r>
                      <a:endParaRPr kumimoji="1" lang="en-US" altLang="ja-JP" sz="800" b="0" u="sng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marL="0" indent="0"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0000" algn="l"/>
                        </a:tabLst>
                      </a:pPr>
                      <a:r>
                        <a:rPr kumimoji="1" lang="ja-JP" altLang="en-US" sz="800" b="0" u="none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　　</a:t>
                      </a:r>
                      <a:r>
                        <a:rPr kumimoji="1" lang="ja-JP" altLang="en-US" sz="800" b="0" u="sng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徹底されているもの</a:t>
                      </a:r>
                      <a:endParaRPr kumimoji="1" lang="en-US" altLang="ja-JP" sz="800" b="0" u="sng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ja-JP" altLang="en-US" sz="8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② 土砂災害特別警戒区域の基準を準用</a:t>
                      </a:r>
                      <a:endParaRPr kumimoji="1" lang="en-US" altLang="ja-JP" sz="800" b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ja-JP" altLang="en-US" sz="8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　（建築基準法に定める</a:t>
                      </a:r>
                      <a:r>
                        <a:rPr kumimoji="1" lang="ja-JP" altLang="en-US" sz="800" b="0" u="sng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土砂災害による作用が想定される衝撃等に対する安全な構造基準）</a:t>
                      </a:r>
                      <a:endParaRPr kumimoji="1" lang="ja-JP" altLang="en-US" sz="800" b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3219531"/>
                  </a:ext>
                </a:extLst>
              </a:tr>
              <a:tr h="89040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8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浸水想定区域のうち、災害時に人命に危険を及ぼす可能性の高いエリア</a:t>
                      </a: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ja-JP" altLang="en-US" sz="8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・</a:t>
                      </a:r>
                      <a:r>
                        <a:rPr kumimoji="1" lang="zh-TW" altLang="en-US" sz="8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戸建住宅、店舗、商業施設、</a:t>
                      </a:r>
                      <a:r>
                        <a:rPr kumimoji="1" lang="ja-JP" altLang="en-US" sz="8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工場など</a:t>
                      </a:r>
                      <a:endParaRPr kumimoji="1" lang="en-US" altLang="ja-JP" sz="800" b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l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ja-JP" altLang="en-US" sz="8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</a:t>
                      </a:r>
                      <a:r>
                        <a:rPr kumimoji="1" lang="ja-JP" altLang="en-US" sz="75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　垂直避難が可能なよう、居室の床面の高さが、</a:t>
                      </a:r>
                      <a:endParaRPr kumimoji="1" lang="en-US" altLang="ja-JP" sz="750" b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l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ja-JP" altLang="en-US" sz="75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　　想定浸水深（３ｍ）以上</a:t>
                      </a:r>
                      <a:endParaRPr kumimoji="1" lang="en-US" altLang="ja-JP" sz="750" b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ja-JP" altLang="en-US" sz="8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・集合住宅</a:t>
                      </a:r>
                      <a:endParaRPr kumimoji="1" lang="en-US" altLang="ja-JP" sz="800" b="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l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ja-JP" altLang="en-US" sz="75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　　すべての居住者の居室の床面の高さが、</a:t>
                      </a:r>
                      <a:endParaRPr kumimoji="1" lang="en-US" altLang="ja-JP" sz="750" b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l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ja-JP" altLang="en-US" sz="75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　　想定浸水深（３ｍ）以上</a:t>
                      </a:r>
                      <a:endParaRPr kumimoji="1" lang="en-US" altLang="ja-JP" sz="750" b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36000" marR="36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6899328"/>
                  </a:ext>
                </a:extLst>
              </a:tr>
            </a:tbl>
          </a:graphicData>
        </a:graphic>
      </p:graphicFrame>
      <p:graphicFrame>
        <p:nvGraphicFramePr>
          <p:cNvPr id="62" name="表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6818587"/>
              </p:ext>
            </p:extLst>
          </p:nvPr>
        </p:nvGraphicFramePr>
        <p:xfrm>
          <a:off x="220916" y="3487734"/>
          <a:ext cx="3198559" cy="31401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98559">
                  <a:extLst>
                    <a:ext uri="{9D8B030D-6E8A-4147-A177-3AD203B41FA5}">
                      <a16:colId xmlns:a16="http://schemas.microsoft.com/office/drawing/2014/main" val="4017442037"/>
                    </a:ext>
                  </a:extLst>
                </a:gridCol>
              </a:tblGrid>
              <a:tr h="1998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8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都市計画法の改正</a:t>
                      </a:r>
                      <a:r>
                        <a:rPr kumimoji="1" lang="ja-JP" altLang="en-US" sz="8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（</a:t>
                      </a:r>
                      <a:r>
                        <a:rPr kumimoji="1" lang="en-US" altLang="ja-JP" sz="8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R2.6</a:t>
                      </a:r>
                      <a:r>
                        <a:rPr kumimoji="1" lang="ja-JP" altLang="en-US" sz="8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公布・</a:t>
                      </a:r>
                      <a:r>
                        <a:rPr kumimoji="1" lang="en-US" altLang="ja-JP" sz="8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R4.4</a:t>
                      </a:r>
                      <a:r>
                        <a:rPr kumimoji="1" lang="ja-JP" altLang="en-US" sz="8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施行）</a:t>
                      </a:r>
                      <a:endParaRPr kumimoji="1" lang="ja-JP" altLang="en-US" sz="800" b="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3827286"/>
                  </a:ext>
                </a:extLst>
              </a:tr>
              <a:tr h="10429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8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（現行）　</a:t>
                      </a:r>
                      <a:r>
                        <a:rPr kumimoji="1" lang="ja-JP" altLang="en-US" sz="8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都市計画区域の</a:t>
                      </a:r>
                      <a:r>
                        <a:rPr kumimoji="1" lang="ja-JP" altLang="en-US" sz="8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災害レッドゾーンに</a:t>
                      </a:r>
                      <a:r>
                        <a:rPr kumimoji="1" lang="ja-JP" altLang="en-US" sz="8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おいて、</a:t>
                      </a:r>
                      <a:endParaRPr kumimoji="1" lang="en-US" altLang="ja-JP" sz="800" b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8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　　　　　　非自己用施設の開発を原則禁止</a:t>
                      </a:r>
                      <a:endParaRPr kumimoji="1" lang="en-US" altLang="ja-JP" sz="800" b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8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</a:t>
                      </a:r>
                      <a:r>
                        <a:rPr kumimoji="1" lang="ja-JP" altLang="en-US" sz="800" b="1" kern="1200" spc="0" baseline="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↓</a:t>
                      </a:r>
                      <a:endParaRPr kumimoji="1" lang="en-US" altLang="ja-JP" sz="800" b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8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（改正）　</a:t>
                      </a:r>
                      <a:r>
                        <a:rPr kumimoji="1" lang="ja-JP" altLang="en-US" sz="800" b="0" u="sng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自己業務用の施設</a:t>
                      </a:r>
                      <a:r>
                        <a:rPr kumimoji="1" lang="ja-JP" altLang="en-US" sz="8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（店舗・病院・社会福祉施設・旅館・</a:t>
                      </a:r>
                      <a:endParaRPr kumimoji="1" lang="en-US" altLang="ja-JP" sz="800" b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8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　　　　　　ホテル・工場等）</a:t>
                      </a:r>
                      <a:r>
                        <a:rPr kumimoji="1" lang="ja-JP" altLang="en-US" sz="800" b="0" u="sng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を開発を原則禁止する区域に追加</a:t>
                      </a:r>
                      <a:endParaRPr kumimoji="1" lang="en-US" altLang="ja-JP" sz="800" b="0" u="sng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【</a:t>
                      </a:r>
                      <a:r>
                        <a:rPr kumimoji="1" lang="ja-JP" alt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法</a:t>
                      </a:r>
                      <a:r>
                        <a:rPr kumimoji="1" lang="en-US" altLang="ja-JP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33</a:t>
                      </a:r>
                      <a:r>
                        <a:rPr kumimoji="1" lang="ja-JP" alt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条</a:t>
                      </a:r>
                      <a:r>
                        <a:rPr kumimoji="1" lang="en-US" altLang="ja-JP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1</a:t>
                      </a:r>
                      <a:r>
                        <a:rPr kumimoji="1" lang="ja-JP" alt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項</a:t>
                      </a:r>
                      <a:r>
                        <a:rPr kumimoji="1" lang="en-US" altLang="ja-JP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8</a:t>
                      </a:r>
                      <a:r>
                        <a:rPr kumimoji="1" lang="ja-JP" alt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号</a:t>
                      </a:r>
                      <a:r>
                        <a:rPr kumimoji="1" lang="en-US" altLang="ja-JP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】</a:t>
                      </a:r>
                    </a:p>
                  </a:txBody>
                  <a:tcPr marL="72000" marR="72000" marT="72000" marB="72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5252368"/>
                  </a:ext>
                </a:extLst>
              </a:tr>
              <a:tr h="1107802"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ja-JP" altLang="en-US" sz="8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（現行）　</a:t>
                      </a:r>
                      <a:r>
                        <a:rPr kumimoji="1" lang="ja-JP" altLang="en-US" sz="800" b="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「市街化調整区域（市街化を抑制すべき）」においても、</a:t>
                      </a:r>
                      <a:endParaRPr kumimoji="1" lang="en-US" altLang="ja-JP" sz="800" b="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ja-JP" altLang="en-US" sz="8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　　　　　　市街地の隣接、近接する等の区域で、地方公共団体が</a:t>
                      </a:r>
                      <a:endParaRPr kumimoji="1" lang="en-US" altLang="ja-JP" sz="8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ja-JP" altLang="en-US" sz="8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　　　　　　条例で区域等を指定すれば、市街化区域と同様に開発が可能</a:t>
                      </a:r>
                      <a:endParaRPr kumimoji="1" lang="en-US" altLang="ja-JP" sz="8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ja-JP" altLang="en-US" sz="800" b="1" kern="1200" spc="0" baseline="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↓</a:t>
                      </a:r>
                      <a:endParaRPr kumimoji="1" lang="en-US" altLang="ja-JP" sz="800" b="1" kern="1200" spc="0" baseline="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800" u="none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（改正）　</a:t>
                      </a:r>
                      <a:r>
                        <a:rPr lang="ja-JP" altLang="en-US" sz="800" u="none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開発が可能な区域から、</a:t>
                      </a:r>
                      <a:endParaRPr lang="en-US" altLang="ja-JP" sz="800" u="none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800" b="1" u="none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　　　　　　</a:t>
                      </a:r>
                      <a:r>
                        <a:rPr lang="ja-JP" altLang="en-US" sz="800" b="1" u="sng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災害</a:t>
                      </a:r>
                      <a:r>
                        <a:rPr lang="ja-JP" altLang="en-US" sz="800" b="1" u="sng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レッドゾーン及び浸水</a:t>
                      </a:r>
                      <a:r>
                        <a:rPr lang="ja-JP" altLang="en-US" sz="800" b="1" u="sng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ハザードエリア</a:t>
                      </a:r>
                      <a:r>
                        <a:rPr lang="ja-JP" altLang="en-US" sz="800" b="1" u="sng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等</a:t>
                      </a:r>
                      <a:r>
                        <a:rPr lang="ja-JP" altLang="en-US" sz="800" u="sng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の除外を徹底</a:t>
                      </a:r>
                      <a:endParaRPr lang="en-US" altLang="ja-JP" sz="800" u="sng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8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【</a:t>
                      </a:r>
                      <a:r>
                        <a:rPr kumimoji="1" lang="ja-JP" altLang="en-US" sz="8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法</a:t>
                      </a:r>
                      <a:r>
                        <a:rPr kumimoji="1" lang="en-US" altLang="ja-JP" sz="8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34</a:t>
                      </a:r>
                      <a:r>
                        <a:rPr kumimoji="1" lang="ja-JP" altLang="en-US" sz="8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条</a:t>
                      </a:r>
                      <a:r>
                        <a:rPr kumimoji="1" lang="en-US" altLang="ja-JP" sz="8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11</a:t>
                      </a:r>
                      <a:r>
                        <a:rPr kumimoji="1" lang="ja-JP" altLang="en-US" sz="8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号、</a:t>
                      </a:r>
                      <a:r>
                        <a:rPr kumimoji="1" lang="en-US" altLang="ja-JP" sz="8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12</a:t>
                      </a:r>
                      <a:r>
                        <a:rPr kumimoji="1" lang="ja-JP" altLang="en-US" sz="8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号</a:t>
                      </a:r>
                      <a:r>
                        <a:rPr kumimoji="1" lang="en-US" altLang="ja-JP" sz="8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】</a:t>
                      </a:r>
                      <a:endParaRPr kumimoji="1" lang="ja-JP" altLang="en-US" sz="800" b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72000" marR="72000" marT="72000" marB="72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2790022"/>
                  </a:ext>
                </a:extLst>
              </a:tr>
              <a:tr h="212967"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zh-CN" altLang="en-US" sz="8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技術的助言</a:t>
                      </a:r>
                      <a:r>
                        <a:rPr kumimoji="1" lang="zh-CN" altLang="en-US" sz="8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（</a:t>
                      </a:r>
                      <a:r>
                        <a:rPr kumimoji="1" lang="en-US" altLang="zh-CN" sz="8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R</a:t>
                      </a:r>
                      <a:r>
                        <a:rPr kumimoji="1" lang="en-US" altLang="ja-JP" sz="8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3</a:t>
                      </a:r>
                      <a:r>
                        <a:rPr kumimoji="1" lang="en-US" altLang="zh-CN" sz="8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.4</a:t>
                      </a:r>
                      <a:r>
                        <a:rPr kumimoji="1" lang="zh-CN" altLang="en-US" sz="8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発出）</a:t>
                      </a:r>
                      <a:endParaRPr kumimoji="1" lang="ja-JP" altLang="en-US" sz="800" b="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1019658"/>
                  </a:ext>
                </a:extLst>
              </a:tr>
              <a:tr h="56257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8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●開発審査会の議を経て許可する案件についても、改正の趣旨を踏まえ、</a:t>
                      </a:r>
                      <a:endParaRPr kumimoji="1" lang="en-US" altLang="ja-JP" sz="8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8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　</a:t>
                      </a:r>
                      <a:r>
                        <a:rPr kumimoji="1" lang="ja-JP" altLang="en-US" sz="8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法</a:t>
                      </a:r>
                      <a:r>
                        <a:rPr kumimoji="1" lang="en-US" altLang="ja-JP" sz="8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34</a:t>
                      </a:r>
                      <a:r>
                        <a:rPr kumimoji="1" lang="ja-JP" altLang="en-US" sz="8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条</a:t>
                      </a:r>
                      <a:r>
                        <a:rPr kumimoji="1" lang="en-US" altLang="ja-JP" sz="8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11</a:t>
                      </a:r>
                      <a:r>
                        <a:rPr kumimoji="1" lang="ja-JP" altLang="en-US" sz="8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号、</a:t>
                      </a:r>
                      <a:r>
                        <a:rPr kumimoji="1" lang="en-US" altLang="ja-JP" sz="8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12 </a:t>
                      </a:r>
                      <a:r>
                        <a:rPr kumimoji="1" lang="ja-JP" altLang="en-US" sz="8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号と同様の対策</a:t>
                      </a:r>
                      <a:r>
                        <a:rPr kumimoji="1" lang="ja-JP" altLang="en-US" sz="8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の実施を求める</a:t>
                      </a:r>
                      <a:endParaRPr kumimoji="1" lang="en-US" altLang="ja-JP" sz="8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8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【</a:t>
                      </a:r>
                      <a:r>
                        <a:rPr kumimoji="1" lang="zh-CN" altLang="en-US" sz="8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法</a:t>
                      </a:r>
                      <a:r>
                        <a:rPr kumimoji="1" lang="en-US" altLang="zh-CN" sz="8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34</a:t>
                      </a:r>
                      <a:r>
                        <a:rPr kumimoji="1" lang="zh-CN" altLang="en-US" sz="8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条</a:t>
                      </a:r>
                      <a:r>
                        <a:rPr kumimoji="1" lang="en-US" altLang="zh-CN" sz="8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14</a:t>
                      </a:r>
                      <a:r>
                        <a:rPr kumimoji="1" lang="zh-CN" altLang="en-US" sz="8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号</a:t>
                      </a:r>
                      <a:r>
                        <a:rPr kumimoji="1" lang="en-US" altLang="ja-JP" sz="8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】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1658214"/>
                  </a:ext>
                </a:extLst>
              </a:tr>
            </a:tbl>
          </a:graphicData>
        </a:graphic>
      </p:graphicFrame>
      <p:graphicFrame>
        <p:nvGraphicFramePr>
          <p:cNvPr id="64" name="表 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5672824"/>
              </p:ext>
            </p:extLst>
          </p:nvPr>
        </p:nvGraphicFramePr>
        <p:xfrm>
          <a:off x="220916" y="643320"/>
          <a:ext cx="3222649" cy="21341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6141">
                  <a:extLst>
                    <a:ext uri="{9D8B030D-6E8A-4147-A177-3AD203B41FA5}">
                      <a16:colId xmlns:a16="http://schemas.microsoft.com/office/drawing/2014/main" val="4017442037"/>
                    </a:ext>
                  </a:extLst>
                </a:gridCol>
                <a:gridCol w="1616508">
                  <a:extLst>
                    <a:ext uri="{9D8B030D-6E8A-4147-A177-3AD203B41FA5}">
                      <a16:colId xmlns:a16="http://schemas.microsoft.com/office/drawing/2014/main" val="2727484622"/>
                    </a:ext>
                  </a:extLst>
                </a:gridCol>
              </a:tblGrid>
              <a:tr h="263797">
                <a:tc gridSpan="2">
                  <a:txBody>
                    <a:bodyPr/>
                    <a:lstStyle/>
                    <a:p>
                      <a:r>
                        <a:rPr kumimoji="1" lang="ja-JP" altLang="en-US" sz="8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　　　　　　　　　　</a:t>
                      </a:r>
                      <a:endParaRPr kumimoji="1" lang="en-US" altLang="ja-JP" sz="800" b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endParaRPr kumimoji="1" lang="en-US" altLang="ja-JP" sz="800" b="0" dirty="0" smtClean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r>
                        <a:rPr kumimoji="1" lang="ja-JP" altLang="en-US" sz="800" b="0" dirty="0" smtClean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近年</a:t>
                      </a:r>
                      <a:r>
                        <a:rPr kumimoji="1" lang="ja-JP" altLang="en-US" sz="80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、全国各地で自然災害が頻発し、甚大な被害が発生</a:t>
                      </a: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800" b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4196318"/>
                  </a:ext>
                </a:extLst>
              </a:tr>
              <a:tr h="206085">
                <a:tc>
                  <a:txBody>
                    <a:bodyPr/>
                    <a:lstStyle/>
                    <a:p>
                      <a:r>
                        <a:rPr kumimoji="1" lang="ja-JP" altLang="en-US" sz="75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平成</a:t>
                      </a:r>
                      <a:r>
                        <a:rPr kumimoji="1" lang="en-US" altLang="ja-JP" sz="75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30</a:t>
                      </a:r>
                      <a:r>
                        <a:rPr kumimoji="1" lang="ja-JP" altLang="en-US" sz="75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年</a:t>
                      </a:r>
                      <a:r>
                        <a:rPr kumimoji="1" lang="en-US" altLang="ja-JP" sz="75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7</a:t>
                      </a:r>
                      <a:r>
                        <a:rPr kumimoji="1" lang="ja-JP" altLang="en-US" sz="75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月豪雨による土砂被害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zh-TW" altLang="en-US" sz="75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令和元年東日本台風（第</a:t>
                      </a:r>
                      <a:r>
                        <a:rPr kumimoji="1" lang="en-US" altLang="zh-TW" sz="75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19</a:t>
                      </a:r>
                      <a:r>
                        <a:rPr kumimoji="1" lang="zh-TW" altLang="en-US" sz="75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号）</a:t>
                      </a:r>
                      <a:r>
                        <a:rPr kumimoji="1" lang="ja-JP" altLang="en-US" sz="75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による浸水被害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5920215"/>
                  </a:ext>
                </a:extLst>
              </a:tr>
              <a:tr h="1356952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2790022"/>
                  </a:ext>
                </a:extLst>
              </a:tr>
            </a:tbl>
          </a:graphicData>
        </a:graphic>
      </p:graphicFrame>
      <p:pic>
        <p:nvPicPr>
          <p:cNvPr id="1026" name="図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355" y="5859559"/>
            <a:ext cx="1992857" cy="642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" name="正方形/長方形 58"/>
          <p:cNvSpPr/>
          <p:nvPr/>
        </p:nvSpPr>
        <p:spPr>
          <a:xfrm>
            <a:off x="3570936" y="2905017"/>
            <a:ext cx="998235" cy="24469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72000" tIns="72000" rIns="72000" bIns="72000" rtlCol="0" anchor="ctr"/>
          <a:lstStyle/>
          <a:p>
            <a:pPr algn="ctr"/>
            <a:r>
              <a:rPr kumimoji="1"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大阪府の対応</a:t>
            </a:r>
          </a:p>
        </p:txBody>
      </p:sp>
      <p:sp>
        <p:nvSpPr>
          <p:cNvPr id="6" name="サブタイトル 2"/>
          <p:cNvSpPr txBox="1">
            <a:spLocks/>
          </p:cNvSpPr>
          <p:nvPr/>
        </p:nvSpPr>
        <p:spPr>
          <a:xfrm>
            <a:off x="224630" y="637104"/>
            <a:ext cx="703510" cy="244697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vert="horz" lIns="72000" tIns="72000" rIns="72000" bIns="7200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背景</a:t>
            </a:r>
          </a:p>
        </p:txBody>
      </p:sp>
      <p:sp>
        <p:nvSpPr>
          <p:cNvPr id="58" name="正方形/長方形 57"/>
          <p:cNvSpPr/>
          <p:nvPr/>
        </p:nvSpPr>
        <p:spPr>
          <a:xfrm>
            <a:off x="220916" y="2907780"/>
            <a:ext cx="973618" cy="24469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72000" tIns="72000" rIns="72000" bIns="72000" rtlCol="0" anchor="ctr"/>
          <a:lstStyle/>
          <a:p>
            <a:pPr algn="ctr"/>
            <a:r>
              <a:rPr kumimoji="1"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国の動き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3"/>
          <a:srcRect l="1806" t="7176" r="48961" b="53469"/>
          <a:stretch/>
        </p:blipFill>
        <p:spPr>
          <a:xfrm>
            <a:off x="248676" y="1647825"/>
            <a:ext cx="1546579" cy="899064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 rotWithShape="1">
          <a:blip r:embed="rId4"/>
          <a:srcRect r="57933" b="52737"/>
          <a:stretch/>
        </p:blipFill>
        <p:spPr>
          <a:xfrm>
            <a:off x="1885076" y="1540237"/>
            <a:ext cx="1525411" cy="1107714"/>
          </a:xfrm>
          <a:prstGeom prst="rect">
            <a:avLst/>
          </a:prstGeom>
        </p:spPr>
      </p:pic>
      <p:graphicFrame>
        <p:nvGraphicFramePr>
          <p:cNvPr id="21" name="表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40476"/>
              </p:ext>
            </p:extLst>
          </p:nvPr>
        </p:nvGraphicFramePr>
        <p:xfrm>
          <a:off x="6614652" y="2914431"/>
          <a:ext cx="2377552" cy="5368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7552">
                  <a:extLst>
                    <a:ext uri="{9D8B030D-6E8A-4147-A177-3AD203B41FA5}">
                      <a16:colId xmlns:a16="http://schemas.microsoft.com/office/drawing/2014/main" val="3393580778"/>
                    </a:ext>
                  </a:extLst>
                </a:gridCol>
              </a:tblGrid>
              <a:tr h="51787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800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今後の予定</a:t>
                      </a:r>
                    </a:p>
                    <a:p>
                      <a:pPr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ja-JP" altLang="en-US" sz="75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Ｒ３</a:t>
                      </a:r>
                      <a:r>
                        <a:rPr kumimoji="1" lang="en-US" altLang="ja-JP" sz="75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.</a:t>
                      </a:r>
                      <a:r>
                        <a:rPr kumimoji="1" lang="ja-JP" altLang="en-US" sz="75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９月　　　　改正</a:t>
                      </a:r>
                      <a:r>
                        <a:rPr kumimoji="1" lang="zh-CN" altLang="en-US" sz="75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条例</a:t>
                      </a:r>
                      <a:r>
                        <a:rPr kumimoji="1" lang="ja-JP" altLang="en-US" sz="75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・許可基準等のパブコメ実施</a:t>
                      </a:r>
                    </a:p>
                    <a:p>
                      <a:pPr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ja-JP" altLang="en-US" sz="75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Ｒ４</a:t>
                      </a:r>
                      <a:r>
                        <a:rPr kumimoji="1" lang="en-US" altLang="ja-JP" sz="75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.</a:t>
                      </a:r>
                      <a:r>
                        <a:rPr kumimoji="1" lang="ja-JP" altLang="en-US" sz="75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２～３月　改正</a:t>
                      </a:r>
                      <a:r>
                        <a:rPr kumimoji="1" lang="zh-CN" altLang="en-US" sz="75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条例</a:t>
                      </a:r>
                      <a:r>
                        <a:rPr kumimoji="1" lang="ja-JP" altLang="en-US" sz="75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案の</a:t>
                      </a:r>
                      <a:r>
                        <a:rPr kumimoji="1" lang="zh-CN" altLang="en-US" sz="75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上程</a:t>
                      </a:r>
                      <a:r>
                        <a:rPr kumimoji="1" lang="ja-JP" altLang="en-US" sz="75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・議決</a:t>
                      </a:r>
                    </a:p>
                    <a:p>
                      <a:pPr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ja-JP" altLang="en-US" sz="75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Ｒ４</a:t>
                      </a:r>
                      <a:r>
                        <a:rPr kumimoji="1" lang="en-US" altLang="ja-JP" sz="75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.</a:t>
                      </a:r>
                      <a:r>
                        <a:rPr kumimoji="1" lang="ja-JP" altLang="en-US" sz="750" b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４月　　　　改正条例・細則及び許可基準等の施行</a:t>
                      </a:r>
                    </a:p>
                  </a:txBody>
                  <a:tcPr marL="36000" marR="36000" marT="36000" marB="36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7392670"/>
                  </a:ext>
                </a:extLst>
              </a:tr>
            </a:tbl>
          </a:graphicData>
        </a:graphic>
      </p:graphicFrame>
      <p:sp>
        <p:nvSpPr>
          <p:cNvPr id="11" name="角丸四角形 10"/>
          <p:cNvSpPr/>
          <p:nvPr/>
        </p:nvSpPr>
        <p:spPr>
          <a:xfrm>
            <a:off x="3610245" y="740174"/>
            <a:ext cx="3305109" cy="2068199"/>
          </a:xfrm>
          <a:prstGeom prst="roundRect">
            <a:avLst>
              <a:gd name="adj" fmla="val 6684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800" b="1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■</a:t>
            </a:r>
            <a:r>
              <a:rPr kumimoji="1" lang="ja-JP" altLang="ja-JP" sz="800" b="1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災害ハザードエリア</a:t>
            </a:r>
            <a:endParaRPr lang="ja-JP" altLang="ja-JP" sz="800" dirty="0">
              <a:latin typeface="Arial" panose="020B0604020202020204" pitchFamily="34" charset="0"/>
            </a:endParaRPr>
          </a:p>
          <a:p>
            <a:pPr>
              <a:lnSpc>
                <a:spcPts val="900"/>
              </a:lnSpc>
              <a:spcBef>
                <a:spcPts val="600"/>
              </a:spcBef>
            </a:pPr>
            <a:r>
              <a:rPr kumimoji="1" lang="ja-JP" altLang="en-US" sz="750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◎</a:t>
            </a:r>
            <a:r>
              <a:rPr kumimoji="1" lang="ja-JP" altLang="ja-JP" sz="750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災害レッドゾーン</a:t>
            </a:r>
            <a:endParaRPr lang="ja-JP" altLang="ja-JP" sz="750" dirty="0">
              <a:latin typeface="Arial" panose="020B0604020202020204" pitchFamily="34" charset="0"/>
            </a:endParaRPr>
          </a:p>
          <a:p>
            <a:pPr fontAlgn="t">
              <a:lnSpc>
                <a:spcPts val="900"/>
              </a:lnSpc>
            </a:pPr>
            <a:r>
              <a:rPr kumimoji="1" lang="ja-JP" altLang="ja-JP" sz="700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kumimoji="1" lang="ja-JP" altLang="en-US" sz="700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○</a:t>
            </a:r>
            <a:r>
              <a:rPr kumimoji="1" lang="ja-JP" altLang="ja-JP" sz="700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災害危険区域</a:t>
            </a:r>
            <a:r>
              <a:rPr kumimoji="1" lang="ja-JP" altLang="ja-JP" sz="700" dirty="0">
                <a:solidFill>
                  <a:srgbClr val="00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hlinkClick r:id="rId5"/>
              </a:rPr>
              <a:t>（建築基準法）</a:t>
            </a:r>
            <a:endParaRPr lang="ja-JP" altLang="ja-JP" sz="7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 fontAlgn="t">
              <a:lnSpc>
                <a:spcPts val="900"/>
              </a:lnSpc>
            </a:pPr>
            <a:r>
              <a:rPr kumimoji="1" lang="ja-JP" altLang="ja-JP" sz="700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kumimoji="1" lang="ja-JP" altLang="en-US" sz="700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○</a:t>
            </a:r>
            <a:r>
              <a:rPr kumimoji="1" lang="ja-JP" altLang="ja-JP" sz="700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地すべり防止区域</a:t>
            </a:r>
            <a:r>
              <a:rPr kumimoji="1" lang="ja-JP" altLang="ja-JP" sz="700" dirty="0">
                <a:solidFill>
                  <a:srgbClr val="00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hlinkClick r:id="rId6"/>
              </a:rPr>
              <a:t>（地すべり等防止法）</a:t>
            </a:r>
            <a:endParaRPr lang="ja-JP" altLang="ja-JP" sz="7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 fontAlgn="t">
              <a:lnSpc>
                <a:spcPts val="900"/>
              </a:lnSpc>
            </a:pPr>
            <a:r>
              <a:rPr kumimoji="1" lang="ja-JP" altLang="ja-JP" sz="700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kumimoji="1" lang="ja-JP" altLang="en-US" sz="700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○</a:t>
            </a:r>
            <a:r>
              <a:rPr kumimoji="1" lang="ja-JP" altLang="ja-JP" sz="700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急傾斜地崩壊危険区域</a:t>
            </a:r>
            <a:r>
              <a:rPr kumimoji="1" lang="ja-JP" altLang="ja-JP" sz="700" dirty="0">
                <a:solidFill>
                  <a:srgbClr val="00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（</a:t>
            </a:r>
            <a:r>
              <a:rPr kumimoji="1" lang="ja-JP" altLang="ja-JP" sz="700" dirty="0">
                <a:solidFill>
                  <a:srgbClr val="00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hlinkClick r:id="rId6"/>
              </a:rPr>
              <a:t>急傾斜地法</a:t>
            </a:r>
            <a:r>
              <a:rPr kumimoji="1" lang="ja-JP" altLang="ja-JP" sz="700" dirty="0">
                <a:solidFill>
                  <a:srgbClr val="00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）</a:t>
            </a:r>
            <a:endParaRPr kumimoji="1" lang="en-US" altLang="ja-JP" sz="700" dirty="0">
              <a:solidFill>
                <a:srgbClr val="000000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 fontAlgn="t">
              <a:lnSpc>
                <a:spcPts val="900"/>
              </a:lnSpc>
            </a:pPr>
            <a:r>
              <a:rPr kumimoji="1" lang="ja-JP" altLang="en-US" sz="700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○</a:t>
            </a:r>
            <a:r>
              <a:rPr kumimoji="1" lang="ja-JP" altLang="ja-JP" sz="700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土砂災害特別警戒区域</a:t>
            </a:r>
            <a:r>
              <a:rPr kumimoji="1" lang="ja-JP" altLang="ja-JP" sz="700" dirty="0">
                <a:solidFill>
                  <a:srgbClr val="00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（</a:t>
            </a:r>
            <a:r>
              <a:rPr kumimoji="1" lang="ja-JP" altLang="ja-JP" sz="700" dirty="0">
                <a:solidFill>
                  <a:srgbClr val="00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hlinkClick r:id="rId7"/>
              </a:rPr>
              <a:t>土砂災害防止法</a:t>
            </a:r>
            <a:r>
              <a:rPr kumimoji="1" lang="ja-JP" altLang="ja-JP" sz="700" dirty="0">
                <a:solidFill>
                  <a:srgbClr val="00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）</a:t>
            </a:r>
            <a:endParaRPr lang="ja-JP" altLang="ja-JP" sz="7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 fontAlgn="t">
              <a:lnSpc>
                <a:spcPts val="900"/>
              </a:lnSpc>
            </a:pPr>
            <a:r>
              <a:rPr kumimoji="1" lang="ja-JP" altLang="ja-JP" sz="700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kumimoji="1" lang="ja-JP" altLang="en-US" sz="700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●</a:t>
            </a:r>
            <a:r>
              <a:rPr kumimoji="1" lang="ja-JP" altLang="ja-JP" sz="700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浸水被害防止区域</a:t>
            </a:r>
            <a:r>
              <a:rPr kumimoji="1" lang="ja-JP" altLang="ja-JP" sz="700" dirty="0">
                <a:solidFill>
                  <a:srgbClr val="00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（特定都市河川法）</a:t>
            </a:r>
            <a:r>
              <a:rPr kumimoji="1" lang="ja-JP" altLang="en-US" sz="700" dirty="0">
                <a:solidFill>
                  <a:srgbClr val="00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　→区域なし（</a:t>
            </a:r>
            <a:r>
              <a:rPr kumimoji="1" lang="en-US" altLang="ja-JP" sz="700" dirty="0" smtClean="0">
                <a:solidFill>
                  <a:srgbClr val="00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R3.9</a:t>
            </a:r>
            <a:r>
              <a:rPr kumimoji="1" lang="ja-JP" altLang="en-US" sz="700" dirty="0" smtClean="0">
                <a:solidFill>
                  <a:srgbClr val="00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時点</a:t>
            </a:r>
            <a:r>
              <a:rPr kumimoji="1" lang="ja-JP" altLang="en-US" sz="700" dirty="0">
                <a:solidFill>
                  <a:srgbClr val="00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）</a:t>
            </a:r>
            <a:endParaRPr lang="ja-JP" altLang="ja-JP" sz="7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>
              <a:lnSpc>
                <a:spcPts val="900"/>
              </a:lnSpc>
              <a:spcBef>
                <a:spcPts val="600"/>
              </a:spcBef>
            </a:pPr>
            <a:r>
              <a:rPr kumimoji="1" lang="ja-JP" altLang="en-US" sz="750" b="1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◎</a:t>
            </a:r>
            <a:r>
              <a:rPr kumimoji="1" lang="ja-JP" altLang="ja-JP" sz="750" b="1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浸水ハザードエリア等</a:t>
            </a:r>
            <a:endParaRPr lang="ja-JP" altLang="ja-JP" sz="750" dirty="0">
              <a:latin typeface="Arial" panose="020B0604020202020204" pitchFamily="34" charset="0"/>
            </a:endParaRPr>
          </a:p>
          <a:p>
            <a:pPr fontAlgn="t">
              <a:lnSpc>
                <a:spcPts val="900"/>
              </a:lnSpc>
            </a:pPr>
            <a:r>
              <a:rPr kumimoji="1" lang="ja-JP" altLang="ja-JP" sz="700" b="1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kumimoji="1" lang="ja-JP" altLang="en-US" sz="700" b="1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kumimoji="1" lang="ja-JP" altLang="en-US" sz="700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●土砂災害警戒区域</a:t>
            </a:r>
            <a:r>
              <a:rPr lang="zh-TW" altLang="en-US" sz="700" u="sng" dirty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  <a:hlinkClick r:id="rId7"/>
              </a:rPr>
              <a:t>（土砂災害防止法）</a:t>
            </a:r>
            <a:endParaRPr lang="zh-TW" altLang="en-US" sz="700" dirty="0">
              <a:solidFill>
                <a:schemeClr val="tx1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 fontAlgn="t">
              <a:lnSpc>
                <a:spcPts val="900"/>
              </a:lnSpc>
            </a:pPr>
            <a:r>
              <a:rPr kumimoji="1" lang="ja-JP" altLang="en-US" sz="700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●</a:t>
            </a:r>
            <a:r>
              <a:rPr kumimoji="1" lang="ja-JP" altLang="ja-JP" sz="700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浸水想定区域</a:t>
            </a:r>
            <a:r>
              <a:rPr kumimoji="1" lang="ja-JP" altLang="en-US" sz="700" dirty="0">
                <a:solidFill>
                  <a:srgbClr val="00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（</a:t>
            </a:r>
            <a:r>
              <a:rPr kumimoji="1" lang="ja-JP" altLang="ja-JP" sz="700" dirty="0">
                <a:solidFill>
                  <a:srgbClr val="00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水防法）</a:t>
            </a:r>
            <a:r>
              <a:rPr kumimoji="1" lang="ja-JP" altLang="ja-JP" sz="700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のうち、災害時に人命に危険を</a:t>
            </a:r>
            <a:endParaRPr kumimoji="1" lang="en-US" altLang="ja-JP" sz="700" dirty="0">
              <a:solidFill>
                <a:srgbClr val="00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fontAlgn="t">
              <a:lnSpc>
                <a:spcPts val="900"/>
              </a:lnSpc>
            </a:pPr>
            <a:r>
              <a:rPr kumimoji="1" lang="ja-JP" altLang="en-US" sz="700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　</a:t>
            </a:r>
            <a:r>
              <a:rPr kumimoji="1" lang="ja-JP" altLang="ja-JP" sz="700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及ぼす可能性の高いエリア</a:t>
            </a:r>
            <a:r>
              <a:rPr kumimoji="1" lang="ja-JP" altLang="en-US" sz="700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kumimoji="1" lang="ja-JP" altLang="en-US" sz="700" b="1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→　浸水深３ｍ以上</a:t>
            </a:r>
            <a:endParaRPr kumimoji="1" lang="en-US" altLang="ja-JP" sz="700" b="1" dirty="0">
              <a:solidFill>
                <a:srgbClr val="00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fontAlgn="t">
              <a:lnSpc>
                <a:spcPts val="900"/>
              </a:lnSpc>
            </a:pPr>
            <a:r>
              <a:rPr kumimoji="1" lang="ja-JP" altLang="en-US" sz="700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 　</a:t>
            </a:r>
            <a:r>
              <a:rPr kumimoji="1" lang="ja-JP" altLang="en-US" sz="700" b="1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・洪水浸水想定区域</a:t>
            </a:r>
            <a:r>
              <a:rPr kumimoji="1" lang="en-US" altLang="ja-JP" sz="700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【</a:t>
            </a:r>
            <a:r>
              <a:rPr kumimoji="1" lang="ja-JP" altLang="en-US" sz="700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大臣指定 </a:t>
            </a:r>
            <a:r>
              <a:rPr kumimoji="1" lang="zh-CN" altLang="en-US" sz="700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hlinkClick r:id="rId8"/>
              </a:rPr>
              <a:t>淀川</a:t>
            </a:r>
            <a:r>
              <a:rPr kumimoji="1" lang="ja-JP" altLang="en-US" sz="700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・</a:t>
            </a:r>
            <a:r>
              <a:rPr kumimoji="1" lang="ja-JP" altLang="en-US" sz="700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hlinkClick r:id="rId9"/>
              </a:rPr>
              <a:t>大和川</a:t>
            </a:r>
            <a:r>
              <a:rPr kumimoji="1" lang="ja-JP" altLang="en-US" sz="700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</a:t>
            </a:r>
            <a:r>
              <a:rPr kumimoji="1" lang="en-US" altLang="ja-JP" sz="700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】</a:t>
            </a:r>
            <a:r>
              <a:rPr kumimoji="1" lang="en-US" altLang="ja-JP" sz="700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hlinkClick r:id="rId10"/>
              </a:rPr>
              <a:t>【</a:t>
            </a:r>
            <a:r>
              <a:rPr kumimoji="1" lang="ja-JP" altLang="en-US" sz="700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hlinkClick r:id="rId10"/>
              </a:rPr>
              <a:t>知事指定</a:t>
            </a:r>
            <a:r>
              <a:rPr kumimoji="1" lang="en-US" altLang="ja-JP" sz="700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hlinkClick r:id="rId10"/>
              </a:rPr>
              <a:t>】</a:t>
            </a:r>
            <a:endParaRPr kumimoji="1" lang="en-US" altLang="ja-JP" sz="700" dirty="0">
              <a:solidFill>
                <a:srgbClr val="00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fontAlgn="t">
              <a:lnSpc>
                <a:spcPts val="900"/>
              </a:lnSpc>
            </a:pPr>
            <a:r>
              <a:rPr kumimoji="1" lang="ja-JP" altLang="en-US" sz="700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 　</a:t>
            </a:r>
            <a:r>
              <a:rPr kumimoji="1" lang="ja-JP" altLang="en-US" sz="700" b="1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・</a:t>
            </a:r>
            <a:r>
              <a:rPr kumimoji="1" lang="zh-CN" altLang="en-US" sz="700" b="1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高潮浸水想定区域</a:t>
            </a:r>
            <a:r>
              <a:rPr lang="en-US" altLang="zh-CN" sz="700" dirty="0">
                <a:latin typeface="ＭＳ ゴシック" panose="020B0609070205080204" pitchFamily="49" charset="-128"/>
                <a:ea typeface="ＭＳ ゴシック" panose="020B0609070205080204" pitchFamily="49" charset="-128"/>
                <a:hlinkClick r:id="rId11"/>
              </a:rPr>
              <a:t>【</a:t>
            </a:r>
            <a:r>
              <a:rPr lang="zh-CN" altLang="en-US" sz="700" dirty="0">
                <a:latin typeface="ＭＳ ゴシック" panose="020B0609070205080204" pitchFamily="49" charset="-128"/>
                <a:ea typeface="ＭＳ ゴシック" panose="020B0609070205080204" pitchFamily="49" charset="-128"/>
                <a:hlinkClick r:id="rId11"/>
              </a:rPr>
              <a:t>知事指定</a:t>
            </a:r>
            <a:r>
              <a:rPr lang="en-US" altLang="zh-CN" sz="700" dirty="0">
                <a:latin typeface="ＭＳ ゴシック" panose="020B0609070205080204" pitchFamily="49" charset="-128"/>
                <a:ea typeface="ＭＳ ゴシック" panose="020B0609070205080204" pitchFamily="49" charset="-128"/>
                <a:hlinkClick r:id="rId11"/>
              </a:rPr>
              <a:t>】</a:t>
            </a:r>
            <a:endParaRPr lang="en-US" altLang="zh-CN" sz="7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fontAlgn="t">
              <a:lnSpc>
                <a:spcPts val="800"/>
              </a:lnSpc>
            </a:pPr>
            <a:endParaRPr lang="en-US" altLang="ja-JP" sz="700" b="0" i="0" u="none" strike="noStrike" dirty="0">
              <a:effectLst/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fontAlgn="t">
              <a:lnSpc>
                <a:spcPts val="800"/>
              </a:lnSpc>
            </a:pPr>
            <a:endParaRPr lang="en-US" altLang="ja-JP" sz="7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fontAlgn="t">
              <a:lnSpc>
                <a:spcPts val="800"/>
              </a:lnSpc>
            </a:pPr>
            <a:r>
              <a:rPr lang="ja-JP" altLang="en-US" sz="700" b="0" i="0" u="none" strike="noStrike" dirty="0"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endParaRPr lang="ja-JP" altLang="ja-JP" sz="700" b="0" i="0" u="none" strike="noStrike" dirty="0">
              <a:effectLst/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4" name="タイトル 16"/>
          <p:cNvSpPr txBox="1">
            <a:spLocks noChangeAspect="1"/>
          </p:cNvSpPr>
          <p:nvPr/>
        </p:nvSpPr>
        <p:spPr>
          <a:xfrm>
            <a:off x="220915" y="94221"/>
            <a:ext cx="7556863" cy="397578"/>
          </a:xfrm>
          <a:prstGeom prst="rect">
            <a:avLst/>
          </a:prstGeom>
          <a:gradFill>
            <a:gsLst>
              <a:gs pos="0">
                <a:srgbClr val="F5860B"/>
              </a:gs>
              <a:gs pos="50000">
                <a:schemeClr val="bg1"/>
              </a:gs>
              <a:gs pos="100000">
                <a:srgbClr val="F5860B"/>
              </a:gs>
            </a:gsLst>
            <a:lin ang="5400000" scaled="0"/>
          </a:gradFill>
          <a:ln w="9525">
            <a:solidFill>
              <a:schemeClr val="tx1"/>
            </a:solidFill>
          </a:ln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1200" b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Meiryo UI" panose="020B0604030504040204" pitchFamily="50" charset="-128"/>
              </a:rPr>
              <a:t>【</a:t>
            </a:r>
            <a:r>
              <a:rPr lang="ja-JP" altLang="en-US" sz="1200" b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Meiryo UI" panose="020B0604030504040204" pitchFamily="50" charset="-128"/>
              </a:rPr>
              <a:t>概要</a:t>
            </a:r>
            <a:r>
              <a:rPr lang="en-US" altLang="ja-JP" sz="1200" b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Meiryo UI" panose="020B0604030504040204" pitchFamily="50" charset="-128"/>
              </a:rPr>
              <a:t>】</a:t>
            </a:r>
            <a:r>
              <a:rPr lang="ja-JP" altLang="en-US" sz="1200" b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Meiryo UI" panose="020B0604030504040204" pitchFamily="50" charset="-128"/>
              </a:rPr>
              <a:t>　大阪府</a:t>
            </a:r>
            <a:r>
              <a:rPr lang="ja-JP" altLang="en-US" sz="1200" b="1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Meiryo UI" panose="020B0604030504040204" pitchFamily="50" charset="-128"/>
              </a:rPr>
              <a:t>都市計画法施行条例の改正等に</a:t>
            </a:r>
            <a:r>
              <a:rPr lang="ja-JP" altLang="en-US" sz="1200" b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Meiryo UI" panose="020B0604030504040204" pitchFamily="50" charset="-128"/>
              </a:rPr>
              <a:t>ついて</a:t>
            </a:r>
            <a:endParaRPr lang="en-US" altLang="ja-JP" sz="1200" b="1" dirty="0" smtClean="0">
              <a:latin typeface="ＭＳ ゴシック" panose="020B0609070205080204" pitchFamily="49" charset="-128"/>
              <a:ea typeface="ＭＳ ゴシック" panose="020B0609070205080204" pitchFamily="49" charset="-128"/>
              <a:cs typeface="Meiryo UI" panose="020B0604030504040204" pitchFamily="50" charset="-128"/>
            </a:endParaRPr>
          </a:p>
          <a:p>
            <a:r>
              <a:rPr lang="ja-JP" altLang="en-US" sz="1200" b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Meiryo UI" panose="020B0604030504040204" pitchFamily="50" charset="-128"/>
              </a:rPr>
              <a:t>（市街化</a:t>
            </a:r>
            <a:r>
              <a:rPr lang="ja-JP" altLang="en-US" sz="1200" b="1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Meiryo UI" panose="020B0604030504040204" pitchFamily="50" charset="-128"/>
              </a:rPr>
              <a:t>調整区域内の災害リスクの高いエリアにおける</a:t>
            </a:r>
            <a:r>
              <a:rPr lang="ja-JP" altLang="en-US" sz="1200" b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Meiryo UI" panose="020B0604030504040204" pitchFamily="50" charset="-128"/>
              </a:rPr>
              <a:t>開発許可制度の厳格化）</a:t>
            </a:r>
            <a:endParaRPr lang="ja-JP" altLang="en-US" sz="1200" b="1" dirty="0">
              <a:latin typeface="ＭＳ ゴシック" panose="020B0609070205080204" pitchFamily="49" charset="-128"/>
              <a:ea typeface="ＭＳ ゴシック" panose="020B0609070205080204" pitchFamily="49" charset="-128"/>
              <a:cs typeface="Meiryo UI" panose="020B0604030504040204" pitchFamily="50" charset="-128"/>
            </a:endParaRPr>
          </a:p>
        </p:txBody>
      </p:sp>
      <p:sp>
        <p:nvSpPr>
          <p:cNvPr id="25" name="Text Box 2"/>
          <p:cNvSpPr txBox="1">
            <a:spLocks noChangeAspect="1" noChangeArrowheads="1"/>
          </p:cNvSpPr>
          <p:nvPr/>
        </p:nvSpPr>
        <p:spPr bwMode="auto">
          <a:xfrm>
            <a:off x="7834149" y="115651"/>
            <a:ext cx="1127424" cy="365579"/>
          </a:xfrm>
          <a:prstGeom prst="rect">
            <a:avLst/>
          </a:prstGeom>
          <a:noFill/>
          <a:ln>
            <a:noFill/>
          </a:ln>
        </p:spPr>
        <p:txBody>
          <a:bodyPr vert="horz" wrap="square" lIns="36000" tIns="36000" rIns="36000" bIns="3600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ts val="1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Meiryo UI" panose="020B0604030504040204" pitchFamily="50" charset="-128"/>
              </a:rPr>
              <a:t>令和３年</a:t>
            </a:r>
            <a:r>
              <a:rPr kumimoji="1" lang="en-US" altLang="ja-JP" sz="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Meiryo UI" panose="020B0604030504040204" pitchFamily="50" charset="-128"/>
              </a:rPr>
              <a:t>10</a:t>
            </a:r>
            <a:r>
              <a:rPr kumimoji="1" lang="ja-JP" altLang="en-US" sz="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Meiryo UI" panose="020B0604030504040204" pitchFamily="50" charset="-128"/>
              </a:rPr>
              <a:t>月 </a:t>
            </a:r>
            <a:endParaRPr kumimoji="1" lang="en-US" altLang="ja-JP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Meiryo UI" panose="020B0604030504040204" pitchFamily="50" charset="-128"/>
            </a:endParaRPr>
          </a:p>
          <a:p>
            <a:pPr marL="0" marR="0" lvl="0" indent="0" algn="r" defTabSz="914400" rtl="0" eaLnBrk="1" fontAlgn="base" latinLnBrk="0" hangingPunct="1">
              <a:lnSpc>
                <a:spcPts val="1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700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Meiryo UI" panose="020B0604030504040204" pitchFamily="50" charset="-128"/>
              </a:rPr>
              <a:t>大阪府 住宅</a:t>
            </a:r>
            <a:r>
              <a:rPr kumimoji="1" lang="ja-JP" altLang="en-US" sz="7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Meiryo UI" panose="020B0604030504040204" pitchFamily="50" charset="-128"/>
              </a:rPr>
              <a:t>まちづくり</a:t>
            </a:r>
            <a:r>
              <a:rPr kumimoji="1" lang="ja-JP" altLang="en-US" sz="700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Meiryo UI" panose="020B0604030504040204" pitchFamily="50" charset="-128"/>
              </a:rPr>
              <a:t>部 </a:t>
            </a:r>
            <a:r>
              <a:rPr kumimoji="1" lang="ja-JP" altLang="en-US" sz="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Meiryo UI" panose="020B0604030504040204" pitchFamily="50" charset="-128"/>
              </a:rPr>
              <a:t>建築</a:t>
            </a:r>
            <a:r>
              <a:rPr kumimoji="1" lang="ja-JP" altLang="en-US" sz="7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Meiryo UI" panose="020B0604030504040204" pitchFamily="50" charset="-128"/>
              </a:rPr>
              <a:t>指導室</a:t>
            </a:r>
            <a:endParaRPr kumimoji="1" lang="ja-JP" altLang="ja-JP" sz="7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Meiryo UI" panose="020B0604030504040204" pitchFamily="50" charset="-128"/>
            </a:endParaRPr>
          </a:p>
        </p:txBody>
      </p:sp>
      <p:graphicFrame>
        <p:nvGraphicFramePr>
          <p:cNvPr id="13" name="表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9429487"/>
              </p:ext>
            </p:extLst>
          </p:nvPr>
        </p:nvGraphicFramePr>
        <p:xfrm>
          <a:off x="8577248" y="6250031"/>
          <a:ext cx="440697" cy="167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0697">
                  <a:extLst>
                    <a:ext uri="{9D8B030D-6E8A-4147-A177-3AD203B41FA5}">
                      <a16:colId xmlns:a16="http://schemas.microsoft.com/office/drawing/2014/main" val="2951091918"/>
                    </a:ext>
                  </a:extLst>
                </a:gridCol>
              </a:tblGrid>
              <a:tr h="16161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500" b="1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浸水深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5951582"/>
                  </a:ext>
                </a:extLst>
              </a:tr>
            </a:tbl>
          </a:graphicData>
        </a:graphic>
      </p:graphicFrame>
      <p:sp>
        <p:nvSpPr>
          <p:cNvPr id="15" name="対角する 2 つの角を丸めた四角形 14"/>
          <p:cNvSpPr/>
          <p:nvPr/>
        </p:nvSpPr>
        <p:spPr>
          <a:xfrm>
            <a:off x="6792262" y="3709361"/>
            <a:ext cx="2142445" cy="912493"/>
          </a:xfrm>
          <a:prstGeom prst="round2DiagRect">
            <a:avLst>
              <a:gd name="adj1" fmla="val 10728"/>
              <a:gd name="adj2" fmla="val 0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36000" bIns="36000" rtlCol="0" anchor="ctr"/>
          <a:lstStyle/>
          <a:p>
            <a:pPr>
              <a:lnSpc>
                <a:spcPts val="1100"/>
              </a:lnSpc>
            </a:pPr>
            <a:r>
              <a:rPr kumimoji="1" lang="ja-JP" altLang="en-US" sz="8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府</a:t>
            </a:r>
            <a:r>
              <a:rPr kumimoji="1" lang="ja-JP" altLang="en-US" sz="8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条例で定めるもの</a:t>
            </a:r>
          </a:p>
          <a:p>
            <a:pPr marL="36000">
              <a:lnSpc>
                <a:spcPts val="1100"/>
              </a:lnSpc>
            </a:pPr>
            <a:r>
              <a:rPr kumimoji="1" lang="ja-JP" altLang="en-US" sz="75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・５市町（</a:t>
            </a:r>
            <a:r>
              <a:rPr kumimoji="1" lang="ja-JP" altLang="en-US" sz="75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交野市</a:t>
            </a:r>
            <a:r>
              <a:rPr kumimoji="1" lang="ja-JP" altLang="en-US" sz="75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、松原市</a:t>
            </a:r>
            <a:r>
              <a:rPr kumimoji="1" lang="ja-JP" altLang="en-US" sz="75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、河南町、高石市</a:t>
            </a:r>
            <a:r>
              <a:rPr kumimoji="1" lang="ja-JP" altLang="en-US" sz="75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、</a:t>
            </a:r>
            <a:endParaRPr kumimoji="1" lang="en-US" altLang="ja-JP" sz="75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36000">
              <a:lnSpc>
                <a:spcPts val="1100"/>
              </a:lnSpc>
            </a:pPr>
            <a:r>
              <a:rPr kumimoji="1" lang="ja-JP" altLang="en-US" sz="75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阪南市）の</a:t>
            </a:r>
            <a:r>
              <a:rPr kumimoji="1" lang="en-US" altLang="ja-JP" sz="75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12</a:t>
            </a:r>
            <a:r>
              <a:rPr kumimoji="1" lang="ja-JP" altLang="en-US" sz="75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区域（約</a:t>
            </a:r>
            <a:r>
              <a:rPr kumimoji="1" lang="en-US" altLang="ja-JP" sz="75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41ha</a:t>
            </a:r>
            <a:r>
              <a:rPr kumimoji="1" lang="ja-JP" altLang="en-US" sz="75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）を指定し、</a:t>
            </a:r>
            <a:endParaRPr kumimoji="1" lang="en-US" altLang="ja-JP" sz="75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36000">
              <a:lnSpc>
                <a:spcPts val="1100"/>
              </a:lnSpc>
            </a:pPr>
            <a:r>
              <a:rPr kumimoji="1" lang="ja-JP" altLang="en-US" sz="75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1" lang="ja-JP" altLang="en-US" sz="75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開発が可能　　　　　　　　 　</a:t>
            </a:r>
            <a:r>
              <a:rPr kumimoji="1" lang="en-US" altLang="ja-JP" sz="75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kumimoji="1" lang="ja-JP" altLang="en-US" sz="75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法</a:t>
            </a:r>
            <a:r>
              <a:rPr kumimoji="1" lang="en-US" altLang="ja-JP" sz="75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34</a:t>
            </a:r>
            <a:r>
              <a:rPr kumimoji="1" lang="ja-JP" altLang="en-US" sz="75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条</a:t>
            </a:r>
            <a:r>
              <a:rPr kumimoji="1" lang="en-US" altLang="ja-JP" sz="75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11</a:t>
            </a:r>
            <a:r>
              <a:rPr kumimoji="1" lang="ja-JP" altLang="en-US" sz="75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号</a:t>
            </a:r>
            <a:r>
              <a:rPr kumimoji="1" lang="en-US" altLang="ja-JP" sz="75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  <a:endParaRPr kumimoji="1" lang="ja-JP" altLang="en-US" sz="75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36000">
              <a:lnSpc>
                <a:spcPts val="1100"/>
              </a:lnSpc>
            </a:pPr>
            <a:r>
              <a:rPr kumimoji="1" lang="ja-JP" altLang="en-US" sz="75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・開発</a:t>
            </a:r>
            <a:r>
              <a:rPr kumimoji="1" lang="ja-JP" altLang="en-US" sz="75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審査会</a:t>
            </a:r>
            <a:r>
              <a:rPr kumimoji="1" lang="ja-JP" altLang="en-US" sz="75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の議</a:t>
            </a:r>
            <a:r>
              <a:rPr kumimoji="1" lang="ja-JP" altLang="en-US" sz="75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を経て許可してきた定型的</a:t>
            </a:r>
            <a:r>
              <a:rPr kumimoji="1" lang="ja-JP" altLang="en-US" sz="75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な</a:t>
            </a:r>
            <a:endParaRPr kumimoji="1" lang="en-US" altLang="ja-JP" sz="75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36000">
              <a:lnSpc>
                <a:spcPts val="1100"/>
              </a:lnSpc>
            </a:pPr>
            <a:r>
              <a:rPr kumimoji="1" lang="ja-JP" altLang="en-US" sz="75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ものを規定し、開発が可能　</a:t>
            </a:r>
            <a:r>
              <a:rPr kumimoji="1" lang="en-US" altLang="ja-JP" sz="75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kumimoji="1" lang="ja-JP" altLang="en-US" sz="75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法</a:t>
            </a:r>
            <a:r>
              <a:rPr kumimoji="1" lang="en-US" altLang="ja-JP" sz="75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34</a:t>
            </a:r>
            <a:r>
              <a:rPr kumimoji="1" lang="ja-JP" altLang="en-US" sz="75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条</a:t>
            </a:r>
            <a:r>
              <a:rPr kumimoji="1" lang="en-US" altLang="ja-JP" sz="75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12</a:t>
            </a:r>
            <a:r>
              <a:rPr kumimoji="1" lang="ja-JP" altLang="en-US" sz="75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号</a:t>
            </a:r>
            <a:r>
              <a:rPr kumimoji="1" lang="en-US" altLang="ja-JP" sz="75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  <a:endParaRPr kumimoji="1" lang="ja-JP" altLang="en-US" sz="75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4" name="Text Box 2"/>
          <p:cNvSpPr txBox="1">
            <a:spLocks noChangeAspect="1" noChangeArrowheads="1"/>
          </p:cNvSpPr>
          <p:nvPr/>
        </p:nvSpPr>
        <p:spPr bwMode="auto">
          <a:xfrm>
            <a:off x="6792262" y="5768424"/>
            <a:ext cx="985517" cy="135880"/>
          </a:xfrm>
          <a:prstGeom prst="rect">
            <a:avLst/>
          </a:prstGeom>
          <a:noFill/>
          <a:ln>
            <a:noFill/>
          </a:ln>
        </p:spPr>
        <p:txBody>
          <a:bodyPr vert="horz" wrap="square" lIns="36000" tIns="36000" rIns="36000" bIns="3600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7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（対策</a:t>
            </a:r>
            <a:r>
              <a:rPr kumimoji="1" lang="ja-JP" altLang="en-US" sz="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イメージ）</a:t>
            </a:r>
            <a:endParaRPr kumimoji="1" lang="ja-JP" altLang="ja-JP" sz="7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2" name="Text Box 2"/>
          <p:cNvSpPr txBox="1">
            <a:spLocks noChangeAspect="1" noChangeArrowheads="1"/>
          </p:cNvSpPr>
          <p:nvPr/>
        </p:nvSpPr>
        <p:spPr bwMode="auto">
          <a:xfrm>
            <a:off x="3549839" y="3138718"/>
            <a:ext cx="3134136" cy="341730"/>
          </a:xfrm>
          <a:prstGeom prst="rect">
            <a:avLst/>
          </a:prstGeom>
          <a:noFill/>
          <a:ln>
            <a:noFill/>
          </a:ln>
        </p:spPr>
        <p:txBody>
          <a:bodyPr vert="horz" wrap="square" lIns="36000" tIns="36000" rIns="36000" bIns="3600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kumimoji="1" lang="ja-JP" altLang="en-US" sz="800" b="0" i="0" u="none" strike="noStrike" cap="none" normalizeH="0" baseline="0" dirty="0">
                <a:ln>
                  <a:noFill/>
                </a:ln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法改正に</a:t>
            </a:r>
            <a:r>
              <a:rPr kumimoji="1" lang="ja-JP" altLang="en-US" sz="800" b="0" i="0" u="none" strike="noStrike" cap="none" normalizeH="0" baseline="0" dirty="0" smtClean="0">
                <a:ln>
                  <a:noFill/>
                </a:ln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より開発許可できない区域</a:t>
            </a:r>
            <a:r>
              <a:rPr kumimoji="1" lang="ja-JP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（●）について、府条例等の改正</a:t>
            </a:r>
            <a:endParaRPr kumimoji="1" lang="en-US" altLang="ja-JP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marR="0" lvl="0" indent="0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及び</a:t>
            </a:r>
            <a:r>
              <a:rPr kumimoji="1" lang="ja-JP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、浸水ハザードエリア等における開発の許可基準を制定</a:t>
            </a:r>
            <a:endParaRPr kumimoji="1" lang="ja-JP" altLang="ja-JP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3" name="Text Box 2"/>
          <p:cNvSpPr txBox="1">
            <a:spLocks noChangeAspect="1" noChangeArrowheads="1"/>
          </p:cNvSpPr>
          <p:nvPr/>
        </p:nvSpPr>
        <p:spPr bwMode="auto">
          <a:xfrm>
            <a:off x="282763" y="3146004"/>
            <a:ext cx="3040027" cy="341730"/>
          </a:xfrm>
          <a:prstGeom prst="rect">
            <a:avLst/>
          </a:prstGeom>
          <a:noFill/>
          <a:ln>
            <a:noFill/>
          </a:ln>
        </p:spPr>
        <p:txBody>
          <a:bodyPr vert="horz" wrap="square" lIns="36000" tIns="36000" rIns="36000" bIns="36000" numCol="1" anchor="ctr" anchorCtr="0" compatLnSpc="1">
            <a:prstTxWarp prst="textNoShape">
              <a:avLst/>
            </a:prstTxWarp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1" lang="ja-JP" altLang="en-US" sz="8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河川</a:t>
            </a:r>
            <a:r>
              <a:rPr kumimoji="1"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堤防の整備等のハード対策に加え、「災害ハザードエリア」　における開発の抑制が重要なため、都市計画法を改正</a:t>
            </a:r>
          </a:p>
        </p:txBody>
      </p:sp>
      <p:grpSp>
        <p:nvGrpSpPr>
          <p:cNvPr id="9" name="Group 4"/>
          <p:cNvGrpSpPr>
            <a:grpSpLocks noChangeAspect="1"/>
          </p:cNvGrpSpPr>
          <p:nvPr/>
        </p:nvGrpSpPr>
        <p:grpSpPr bwMode="auto">
          <a:xfrm>
            <a:off x="7373137" y="501650"/>
            <a:ext cx="1634693" cy="2378627"/>
            <a:chOff x="4631" y="316"/>
            <a:chExt cx="1002" cy="1458"/>
          </a:xfrm>
        </p:grpSpPr>
        <p:sp>
          <p:nvSpPr>
            <p:cNvPr id="10" name="AutoShape 3"/>
            <p:cNvSpPr>
              <a:spLocks noChangeAspect="1" noChangeArrowheads="1" noTextEdit="1"/>
            </p:cNvSpPr>
            <p:nvPr/>
          </p:nvSpPr>
          <p:spPr bwMode="auto">
            <a:xfrm>
              <a:off x="4631" y="316"/>
              <a:ext cx="999" cy="14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1" y="316"/>
              <a:ext cx="1002" cy="14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" name="Text Box 2"/>
          <p:cNvSpPr txBox="1">
            <a:spLocks noChangeAspect="1" noChangeArrowheads="1"/>
          </p:cNvSpPr>
          <p:nvPr/>
        </p:nvSpPr>
        <p:spPr bwMode="auto">
          <a:xfrm>
            <a:off x="6951414" y="871617"/>
            <a:ext cx="1110411" cy="153100"/>
          </a:xfrm>
          <a:prstGeom prst="rect">
            <a:avLst/>
          </a:prstGeom>
          <a:noFill/>
          <a:ln>
            <a:noFill/>
          </a:ln>
        </p:spPr>
        <p:txBody>
          <a:bodyPr vert="horz" wrap="square" lIns="36000" tIns="36000" rIns="36000" bIns="3600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大阪府内の区域区分</a:t>
            </a:r>
            <a:endParaRPr kumimoji="1" lang="ja-JP" altLang="ja-JP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aphicFrame>
        <p:nvGraphicFramePr>
          <p:cNvPr id="2" name="表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4146500"/>
              </p:ext>
            </p:extLst>
          </p:nvPr>
        </p:nvGraphicFramePr>
        <p:xfrm>
          <a:off x="2181659" y="466417"/>
          <a:ext cx="4095617" cy="289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95617">
                  <a:extLst>
                    <a:ext uri="{9D8B030D-6E8A-4147-A177-3AD203B41FA5}">
                      <a16:colId xmlns:a16="http://schemas.microsoft.com/office/drawing/2014/main" val="1132609517"/>
                    </a:ext>
                  </a:extLst>
                </a:gridCol>
              </a:tblGrid>
              <a:tr h="255461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300" b="0" dirty="0" smtClean="0">
                          <a:solidFill>
                            <a:schemeClr val="tx1"/>
                          </a:solidFill>
                          <a:latin typeface="MS UI Gothic" panose="020B0600070205080204" pitchFamily="50" charset="-128"/>
                          <a:ea typeface="MS UI Gothic" panose="020B0600070205080204" pitchFamily="50" charset="-128"/>
                        </a:rPr>
                        <a:t>～開発許可できない区域</a:t>
                      </a:r>
                      <a:r>
                        <a:rPr kumimoji="1" lang="ja-JP" altLang="en-US" sz="1300" b="0" dirty="0">
                          <a:solidFill>
                            <a:schemeClr val="tx1"/>
                          </a:solidFill>
                          <a:latin typeface="MS UI Gothic" panose="020B0600070205080204" pitchFamily="50" charset="-128"/>
                          <a:ea typeface="MS UI Gothic" panose="020B0600070205080204" pitchFamily="50" charset="-128"/>
                        </a:rPr>
                        <a:t>の追加と許可基準の制定～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5994879"/>
                  </a:ext>
                </a:extLst>
              </a:tr>
            </a:tbl>
          </a:graphicData>
        </a:graphic>
      </p:graphicFrame>
      <p:sp>
        <p:nvSpPr>
          <p:cNvPr id="3" name="角丸四角形 2"/>
          <p:cNvSpPr/>
          <p:nvPr/>
        </p:nvSpPr>
        <p:spPr>
          <a:xfrm>
            <a:off x="5756744" y="2351680"/>
            <a:ext cx="1008982" cy="414538"/>
          </a:xfrm>
          <a:prstGeom prst="round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kumimoji="1" lang="ja-JP" altLang="en-US" sz="7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府条例に</a:t>
            </a:r>
            <a:r>
              <a:rPr kumimoji="1" lang="ja-JP" altLang="en-US" sz="7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おいて</a:t>
            </a:r>
            <a:endParaRPr kumimoji="1" lang="en-US" altLang="ja-JP" sz="700" dirty="0" smtClean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ja-JP" altLang="en-US" sz="7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開発許可できない区域</a:t>
            </a:r>
            <a:endParaRPr kumimoji="1" lang="en-US" altLang="ja-JP" sz="700" dirty="0" smtClean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ja-JP" altLang="en-US" sz="7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kumimoji="1" lang="ja-JP" altLang="en-US" sz="7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○ </a:t>
            </a:r>
            <a:r>
              <a:rPr kumimoji="1" lang="ja-JP" altLang="en-US" sz="7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規定済</a:t>
            </a:r>
            <a:endParaRPr kumimoji="1" lang="en-US" altLang="ja-JP" sz="700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ja-JP" altLang="en-US" sz="7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● 追加</a:t>
            </a:r>
          </a:p>
        </p:txBody>
      </p:sp>
      <p:graphicFrame>
        <p:nvGraphicFramePr>
          <p:cNvPr id="29" name="表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7010412"/>
              </p:ext>
            </p:extLst>
          </p:nvPr>
        </p:nvGraphicFramePr>
        <p:xfrm>
          <a:off x="7025699" y="1077232"/>
          <a:ext cx="1133562" cy="412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546">
                  <a:extLst>
                    <a:ext uri="{9D8B030D-6E8A-4147-A177-3AD203B41FA5}">
                      <a16:colId xmlns:a16="http://schemas.microsoft.com/office/drawing/2014/main" val="2880736705"/>
                    </a:ext>
                  </a:extLst>
                </a:gridCol>
                <a:gridCol w="450197">
                  <a:extLst>
                    <a:ext uri="{9D8B030D-6E8A-4147-A177-3AD203B41FA5}">
                      <a16:colId xmlns:a16="http://schemas.microsoft.com/office/drawing/2014/main" val="129413861"/>
                    </a:ext>
                  </a:extLst>
                </a:gridCol>
                <a:gridCol w="308819">
                  <a:extLst>
                    <a:ext uri="{9D8B030D-6E8A-4147-A177-3AD203B41FA5}">
                      <a16:colId xmlns:a16="http://schemas.microsoft.com/office/drawing/2014/main" val="1358551220"/>
                    </a:ext>
                  </a:extLst>
                </a:gridCol>
              </a:tblGrid>
              <a:tr h="103970">
                <a:tc rowSpan="2"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</a:pPr>
                      <a:r>
                        <a:rPr kumimoji="1" lang="ja-JP" altLang="en-US" sz="45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都市計画</a:t>
                      </a:r>
                      <a:endParaRPr kumimoji="1" lang="en-US" altLang="ja-JP" sz="450" b="0" dirty="0" smtClean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pPr>
                        <a:lnSpc>
                          <a:spcPts val="800"/>
                        </a:lnSpc>
                      </a:pPr>
                      <a:r>
                        <a:rPr kumimoji="1" lang="ja-JP" altLang="en-US" sz="45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区域内</a:t>
                      </a:r>
                      <a:endParaRPr kumimoji="1" lang="en-US" altLang="ja-JP" sz="450" b="0" dirty="0" smtClean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18000" marR="18000" marT="18000" marB="18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45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市街化区域</a:t>
                      </a:r>
                      <a:endParaRPr kumimoji="1" lang="en-US" altLang="ja-JP" sz="450" b="0" dirty="0" smtClean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18000" marR="18000" marT="18000" marB="18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kumimoji="1" lang="en-US" altLang="ja-JP" sz="500" b="0" dirty="0" smtClean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18000" marR="18000" marT="18000" marB="1800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2461471"/>
                  </a:ext>
                </a:extLst>
              </a:tr>
              <a:tr h="103970">
                <a:tc vMerge="1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kumimoji="1" lang="en-US" altLang="ja-JP" sz="500" b="0" dirty="0" smtClean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18000" marR="18000" marT="18000" marB="18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45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市街化調整区域</a:t>
                      </a:r>
                      <a:endParaRPr kumimoji="1" lang="en-US" altLang="ja-JP" sz="450" b="0" dirty="0" smtClean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18000" marR="18000" marT="18000" marB="18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kumimoji="1" lang="en-US" altLang="ja-JP" sz="500" b="0" dirty="0" smtClean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18000" marR="18000" marT="18000" marB="18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3120121"/>
                  </a:ext>
                </a:extLst>
              </a:tr>
              <a:tr h="82683">
                <a:tc gridSpan="2"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</a:pPr>
                      <a:r>
                        <a:rPr kumimoji="1" lang="ja-JP" altLang="en-US" sz="45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都市計画区域外</a:t>
                      </a:r>
                      <a:endParaRPr kumimoji="1" lang="en-US" altLang="ja-JP" sz="450" b="0" dirty="0" smtClean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18000" marR="18000" marT="18000" marB="18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kumimoji="1" lang="en-US" altLang="ja-JP" sz="500" b="0" dirty="0" smtClean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18000" marR="18000" marT="18000" marB="18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kumimoji="1" lang="en-US" altLang="ja-JP" sz="500" b="0" dirty="0" smtClean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18000" marR="18000" marT="18000" marB="18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7104147"/>
                  </a:ext>
                </a:extLst>
              </a:tr>
            </a:tbl>
          </a:graphicData>
        </a:graphic>
      </p:graphicFrame>
      <p:pic>
        <p:nvPicPr>
          <p:cNvPr id="12" name="図 1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839356" y="1100617"/>
            <a:ext cx="259122" cy="345334"/>
          </a:xfrm>
          <a:prstGeom prst="rect">
            <a:avLst/>
          </a:prstGeom>
        </p:spPr>
      </p:pic>
      <p:sp>
        <p:nvSpPr>
          <p:cNvPr id="14" name="左中かっこ 13"/>
          <p:cNvSpPr/>
          <p:nvPr/>
        </p:nvSpPr>
        <p:spPr>
          <a:xfrm>
            <a:off x="7312989" y="1130775"/>
            <a:ext cx="84472" cy="183817"/>
          </a:xfrm>
          <a:prstGeom prst="leftBrace">
            <a:avLst>
              <a:gd name="adj1" fmla="val 19614"/>
              <a:gd name="adj2" fmla="val 4838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/>
        </p:nvSpPr>
        <p:spPr>
          <a:xfrm>
            <a:off x="7874730" y="1345081"/>
            <a:ext cx="201238" cy="8026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6706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D0914A58C7C9D94DB435116EF43D38D7" ma:contentTypeVersion="2" ma:contentTypeDescription="新しいドキュメントを作成します。" ma:contentTypeScope="" ma:versionID="a83097d7ada888fdf2c0274d88225a7b">
  <xsd:schema xmlns:xsd="http://www.w3.org/2001/XMLSchema" xmlns:xs="http://www.w3.org/2001/XMLSchema" xmlns:p="http://schemas.microsoft.com/office/2006/metadata/properties" xmlns:ns2="46689e31-b03d-4afa-a735-a1f8d7beadb1" xmlns:ns3="c5cea96b-c715-4926-afa8-a788fd3a3c69" targetNamespace="http://schemas.microsoft.com/office/2006/metadata/properties" ma:root="true" ma:fieldsID="262bbb5bb5fec440fb4bc4123c39dc2f" ns2:_="" ns3:_="">
    <xsd:import namespace="46689e31-b03d-4afa-a735-a1f8d7beadb1"/>
    <xsd:import namespace="c5cea96b-c715-4926-afa8-a788fd3a3c69"/>
    <xsd:element name="properties">
      <xsd:complexType>
        <xsd:sequence>
          <xsd:element name="documentManagement">
            <xsd:complexType>
              <xsd:all>
                <xsd:element ref="ns2:_x5bfe__x8c61__x30e6__x30fc__x30b6__x30fc_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689e31-b03d-4afa-a735-a1f8d7beadb1" elementFormDefault="qualified">
    <xsd:import namespace="http://schemas.microsoft.com/office/2006/documentManagement/types"/>
    <xsd:import namespace="http://schemas.microsoft.com/office/infopath/2007/PartnerControls"/>
    <xsd:element name="_x5bfe__x8c61__x30e6__x30fc__x30b6__x30fc_" ma:index="8" nillable="true" ma:displayName="対象ユーザー" ma:internalName="_x5bfe__x8c61__x30e6__x30fc__x30b6__x30fc_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cea96b-c715-4926-afa8-a788fd3a3c69" elementFormDefault="qualified">
    <xsd:import namespace="http://schemas.microsoft.com/office/2006/documentManagement/types"/>
    <xsd:import namespace="http://schemas.microsoft.com/office/infopath/2007/PartnerControls"/>
    <xsd:element name="SharedWithUsers" ma:index="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x5bfe__x8c61__x30e6__x30fc__x30b6__x30fc_ xmlns="46689e31-b03d-4afa-a735-a1f8d7beadb1" xsi:nil="true"/>
  </documentManagement>
</p:properties>
</file>

<file path=customXml/itemProps1.xml><?xml version="1.0" encoding="utf-8"?>
<ds:datastoreItem xmlns:ds="http://schemas.openxmlformats.org/officeDocument/2006/customXml" ds:itemID="{BB054067-920B-4C63-9C0C-C83985E38B4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6689e31-b03d-4afa-a735-a1f8d7beadb1"/>
    <ds:schemaRef ds:uri="c5cea96b-c715-4926-afa8-a788fd3a3c6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4155537-443A-4C2C-9242-229A7D17097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36F9557-E6E2-4086-A73A-D64228BA2B6E}">
  <ds:schemaRefs>
    <ds:schemaRef ds:uri="46689e31-b03d-4afa-a735-a1f8d7beadb1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c5cea96b-c715-4926-afa8-a788fd3a3c69"/>
    <ds:schemaRef ds:uri="http://purl.org/dc/dcmitype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1630</TotalTime>
  <Words>1062</Words>
  <Application>Microsoft Office PowerPoint</Application>
  <PresentationFormat>画面に合わせる (4:3)</PresentationFormat>
  <Paragraphs>94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2" baseType="lpstr">
      <vt:lpstr>Meiryo UI</vt:lpstr>
      <vt:lpstr>MS UI Gothic</vt:lpstr>
      <vt:lpstr>ＭＳ ゴシック</vt:lpstr>
      <vt:lpstr>ＭＳ 明朝</vt:lpstr>
      <vt:lpstr>游ゴシック</vt:lpstr>
      <vt:lpstr>游ゴシック Light</vt:lpstr>
      <vt:lpstr>Arial</vt:lpstr>
      <vt:lpstr>Calibri</vt:lpstr>
      <vt:lpstr>Calibri Light</vt:lpstr>
      <vt:lpstr>Times New Roman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cp:lastModifiedBy>辰上　修一</cp:lastModifiedBy>
  <cp:revision>1</cp:revision>
  <cp:lastPrinted>2021-08-24T03:23:50Z</cp:lastPrinted>
  <dcterms:created xsi:type="dcterms:W3CDTF">2021-07-08T01:48:48Z</dcterms:created>
  <dcterms:modified xsi:type="dcterms:W3CDTF">2021-10-01T01:15:16Z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0x010100D0914A58C7C9D94DB435116EF43D38D7</vt:lpwstr>
  </property>
</Properties>
</file>