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70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70C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6391" autoAdjust="0"/>
  </p:normalViewPr>
  <p:slideViewPr>
    <p:cSldViewPr snapToGrid="0">
      <p:cViewPr varScale="1">
        <p:scale>
          <a:sx n="49" d="100"/>
          <a:sy n="49" d="100"/>
        </p:scale>
        <p:origin x="71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46058" cy="497265"/>
          </a:xfrm>
          <a:prstGeom prst="rect">
            <a:avLst/>
          </a:prstGeom>
        </p:spPr>
        <p:txBody>
          <a:bodyPr vert="horz" lIns="62932" tIns="31466" rIns="62932" bIns="31466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531" y="5"/>
            <a:ext cx="2946058" cy="497265"/>
          </a:xfrm>
          <a:prstGeom prst="rect">
            <a:avLst/>
          </a:prstGeom>
        </p:spPr>
        <p:txBody>
          <a:bodyPr vert="horz" lIns="62932" tIns="31466" rIns="62932" bIns="31466" rtlCol="0"/>
          <a:lstStyle>
            <a:lvl1pPr algn="r">
              <a:defRPr sz="800"/>
            </a:lvl1pPr>
          </a:lstStyle>
          <a:p>
            <a:fld id="{4206C814-2743-45D7-B606-411E8BC64ABE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9838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32" tIns="31466" rIns="62932" bIns="3146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4" y="4777258"/>
            <a:ext cx="5438792" cy="3908964"/>
          </a:xfrm>
          <a:prstGeom prst="rect">
            <a:avLst/>
          </a:prstGeom>
        </p:spPr>
        <p:txBody>
          <a:bodyPr vert="horz" lIns="62932" tIns="31466" rIns="62932" bIns="3146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376"/>
            <a:ext cx="2946058" cy="497265"/>
          </a:xfrm>
          <a:prstGeom prst="rect">
            <a:avLst/>
          </a:prstGeom>
        </p:spPr>
        <p:txBody>
          <a:bodyPr vert="horz" lIns="62932" tIns="31466" rIns="62932" bIns="31466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531" y="9429376"/>
            <a:ext cx="2946058" cy="497265"/>
          </a:xfrm>
          <a:prstGeom prst="rect">
            <a:avLst/>
          </a:prstGeom>
        </p:spPr>
        <p:txBody>
          <a:bodyPr vert="horz" lIns="62932" tIns="31466" rIns="62932" bIns="31466" rtlCol="0" anchor="b"/>
          <a:lstStyle>
            <a:lvl1pPr algn="r">
              <a:defRPr sz="800"/>
            </a:lvl1pPr>
          </a:lstStyle>
          <a:p>
            <a:fld id="{CD6CEF30-E6C4-4A72-B8B1-E55D1736B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CEF30-E6C4-4A72-B8B1-E55D1736B8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2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36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93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89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44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3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25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14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3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11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F4E4-5AD4-4A3F-A318-9474369ED57D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729E1-68FD-4C2F-9D89-1837F5BF7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299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テキスト ボックス 123"/>
          <p:cNvSpPr txBox="1"/>
          <p:nvPr/>
        </p:nvSpPr>
        <p:spPr>
          <a:xfrm>
            <a:off x="9141332" y="832843"/>
            <a:ext cx="3566938" cy="807771"/>
          </a:xfrm>
          <a:prstGeom prst="roundRect">
            <a:avLst/>
          </a:prstGeom>
          <a:noFill/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ja-JP" sz="12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2" name="コンテンツ プレースホルダー 2"/>
          <p:cNvSpPr txBox="1">
            <a:spLocks/>
          </p:cNvSpPr>
          <p:nvPr/>
        </p:nvSpPr>
        <p:spPr>
          <a:xfrm>
            <a:off x="253851" y="4991246"/>
            <a:ext cx="5867174" cy="2041571"/>
          </a:xfrm>
          <a:prstGeom prst="roundRect">
            <a:avLst>
              <a:gd name="adj" fmla="val 3642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36000" tIns="36000" rIns="36000" bIns="36000" rtlCol="0">
            <a:no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○府庁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に係る課題：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・全体予算の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半分程度が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ベンダーロックイン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陥っている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可能性（約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システム）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・運用体制の脆弱性、システムリソースの効率性（特に小規模システムで顕著）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・システムガバナンス体制が不十分（本来業務に加えての臨時的な予算確認、仕様書確認など）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○市町村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に係る課題：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・府内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市町村のデジタル格差が他府県に比べて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顕著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デジタル人材の確保等が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困難（特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に小規模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・基幹システムの標準化対応が急務（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○スマートシティ事業に係る課題：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・部局間で施策やデジタルサービスの重複の可能性（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11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スマホアプリ、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活用　など）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・行政の保有するデータの利活用が不十分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61678" y="7333935"/>
            <a:ext cx="6002424" cy="1412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481" y="83443"/>
            <a:ext cx="12527164" cy="42887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BIZ UDPゴシック" panose="020B0400000000000000"/>
              </a:rPr>
              <a:t>大阪府のデジタル改革</a:t>
            </a:r>
            <a:r>
              <a:rPr kumimoji="1" lang="ja-JP" altLang="en-US" sz="2800" b="1" dirty="0">
                <a:solidFill>
                  <a:srgbClr val="FFFFFF"/>
                </a:solidFill>
                <a:latin typeface="Meiryo UI" panose="020B0604030504040204" pitchFamily="50" charset="-128"/>
                <a:ea typeface="BIZ UDPゴシック" panose="020B0400000000000000"/>
              </a:rPr>
              <a:t>の実現に向けた中期</a:t>
            </a:r>
            <a:r>
              <a:rPr lang="ja-JP" altLang="en-US" sz="2800" b="1" dirty="0">
                <a:solidFill>
                  <a:srgbClr val="FFFFFF"/>
                </a:solidFill>
                <a:latin typeface="Meiryo UI" panose="020B0604030504040204" pitchFamily="50" charset="-128"/>
                <a:ea typeface="BIZ UDPゴシック" panose="020B0400000000000000"/>
              </a:rPr>
              <a:t>計画（案</a:t>
            </a:r>
            <a:r>
              <a:rPr lang="ja-JP" altLang="en-US" sz="28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BIZ UDPゴシック" panose="020B0400000000000000"/>
              </a:rPr>
              <a:t>）　（</a:t>
            </a:r>
            <a:r>
              <a:rPr kumimoji="1" lang="ja-JP" altLang="en-US" sz="28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BIZ UDPゴシック" panose="020B0400000000000000"/>
              </a:rPr>
              <a:t>概要）</a:t>
            </a:r>
            <a:endParaRPr kumimoji="1" lang="ja-JP" altLang="en-US" sz="2800" b="1" dirty="0">
              <a:solidFill>
                <a:srgbClr val="FFFFFF"/>
              </a:solidFill>
              <a:latin typeface="Meiryo UI" panose="020B0604030504040204" pitchFamily="50" charset="-128"/>
              <a:ea typeface="BIZ UDPゴシック" panose="020B0400000000000000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127146" y="559363"/>
            <a:ext cx="6038703" cy="270000"/>
            <a:chOff x="77029" y="485586"/>
            <a:chExt cx="6038703" cy="270000"/>
          </a:xfrm>
        </p:grpSpPr>
        <p:sp>
          <p:nvSpPr>
            <p:cNvPr id="35" name="正方形/長方形 34"/>
            <p:cNvSpPr/>
            <p:nvPr/>
          </p:nvSpPr>
          <p:spPr>
            <a:xfrm>
              <a:off x="77029" y="485586"/>
              <a:ext cx="6038703" cy="27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計画策定の趣旨・目的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6" name="ホームベース 35"/>
            <p:cNvSpPr/>
            <p:nvPr/>
          </p:nvSpPr>
          <p:spPr>
            <a:xfrm>
              <a:off x="83363" y="485586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6624872" y="6201112"/>
            <a:ext cx="6038703" cy="228552"/>
            <a:chOff x="77029" y="485585"/>
            <a:chExt cx="6038703" cy="270001"/>
          </a:xfrm>
        </p:grpSpPr>
        <p:sp>
          <p:nvSpPr>
            <p:cNvPr id="41" name="正方形/長方形 40"/>
            <p:cNvSpPr/>
            <p:nvPr/>
          </p:nvSpPr>
          <p:spPr>
            <a:xfrm>
              <a:off x="77029" y="485585"/>
              <a:ext cx="6038703" cy="2699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デジタル人材の確保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・人材の強化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2" name="ホームベース 41"/>
            <p:cNvSpPr/>
            <p:nvPr/>
          </p:nvSpPr>
          <p:spPr>
            <a:xfrm>
              <a:off x="83363" y="485586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/>
            </a:p>
          </p:txBody>
        </p:sp>
      </p:grpSp>
      <p:sp>
        <p:nvSpPr>
          <p:cNvPr id="4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697" y="836182"/>
            <a:ext cx="6081405" cy="1554593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○趣旨・目的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国において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は５月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にデジタル改革関連法案が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成立、９月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にはデジタル庁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が設置された。こう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した国の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と歩調をあわせ、大阪府においても、令和２年に創設したスマートシティ戦略部を中心に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、デジタル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改革を加速化していかなければならない。</a:t>
            </a:r>
            <a:r>
              <a:rPr lang="ja-JP" altLang="en-US" sz="12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大阪府と</a:t>
            </a:r>
            <a:r>
              <a:rPr lang="ja-JP" altLang="en-US" sz="12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して現在抱えている課題を明らかにし、デジタル</a:t>
            </a:r>
            <a:r>
              <a:rPr lang="ja-JP" altLang="en-US" sz="12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改革を通じてめざすべき将来像や</a:t>
            </a:r>
            <a:r>
              <a:rPr lang="ja-JP" altLang="en-US" sz="12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方向性、</a:t>
            </a:r>
            <a:r>
              <a:rPr lang="ja-JP" altLang="en-US" sz="12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そこに向けた具体的な</a:t>
            </a:r>
            <a:r>
              <a:rPr lang="ja-JP" altLang="en-US" sz="12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取組みを示すとともに、必要な推進体制のあり方を検討していく。</a:t>
            </a:r>
            <a:endParaRPr lang="en-US" altLang="ja-JP" sz="1200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○目標期間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年先の将来像を見据えながら、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開催となる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年までの計画を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具体化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53850" y="3914709"/>
            <a:ext cx="2826000" cy="24824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vert="horz" lIns="91418" tIns="45709" rIns="91418" bIns="45709" rtlCol="0" anchor="t">
            <a:noAutofit/>
          </a:bodyPr>
          <a:lstStyle>
            <a:defPPr>
              <a:defRPr lang="ja-JP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defRPr>
            </a:lvl1pPr>
          </a:lstStyle>
          <a:p>
            <a:r>
              <a:rPr lang="ja-JP" altLang="en-US" sz="1200" dirty="0"/>
              <a:t>システム、施策の重複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295025" y="3917154"/>
            <a:ext cx="2826000" cy="23916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vert="horz" lIns="91418" tIns="45709" rIns="91418" bIns="45709" rtlCol="0" anchor="t">
            <a:noAutofit/>
          </a:bodyPr>
          <a:lstStyle>
            <a:defPPr>
              <a:defRPr lang="ja-JP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defRPr>
            </a:lvl1pPr>
          </a:lstStyle>
          <a:p>
            <a:r>
              <a:rPr lang="ja-JP" altLang="en-US" sz="1200" dirty="0"/>
              <a:t>システムのブラックボックス化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53850" y="4162956"/>
            <a:ext cx="2826000" cy="7943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デジタル関連施策、情報システムの開発・運用を部局が個々に実施しているため、部局同士でのシステム調達の重複や、デジタル関連施策の部局間での重複等が散見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95025" y="4155995"/>
            <a:ext cx="2826000" cy="794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システム導入後、カスタマイズを繰り返し行ったことによる複雑化や、職員が技術的な仕様を十分に把握しないままでの運用により、コストが高止まりしているおそれがある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37741" y="7305338"/>
            <a:ext cx="5901134" cy="4143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施策と予算の全体最適に向けたガバナンス機能の強化が不可欠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08705" y="7591754"/>
            <a:ext cx="2736045" cy="109507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rIns="72000" rtlCol="0">
            <a:noAutofit/>
          </a:bodyPr>
          <a:lstStyle/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サービスやデータの共同化・共有化促進のため、標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準仕様を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定め、市町村および庁内各部局の行政システムやデジタルサービスにも浸透させる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250951" y="7574874"/>
            <a:ext cx="2736045" cy="111002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rIns="72000" rtlCol="0">
            <a:noAutofit/>
          </a:bodyPr>
          <a:lstStyle/>
          <a:p>
            <a:pPr defTabSz="422041"/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デジタルスキル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を集約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し、調達を一元化していくことでベンダーとの交渉力を高め、常に主体性をもってシステム維持・更新していけるよう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なシステム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・ガバナンスをめざす</a:t>
            </a:r>
            <a:endParaRPr lang="ja-JP" altLang="en-US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09877" y="7574874"/>
            <a:ext cx="2354583" cy="261214"/>
          </a:xfrm>
          <a:prstGeom prst="rect">
            <a:avLst/>
          </a:prstGeom>
          <a:solidFill>
            <a:srgbClr val="0070C0"/>
          </a:solidFill>
        </p:spPr>
        <p:txBody>
          <a:bodyPr vert="horz" lIns="91418" tIns="45709" rIns="91418" bIns="45709" rtlCol="0" anchor="t">
            <a:normAutofit lnSpcReduction="10000"/>
          </a:bodyPr>
          <a:lstStyle>
            <a:defPPr>
              <a:defRPr lang="ja-JP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defRPr>
            </a:lvl1pPr>
          </a:lstStyle>
          <a:p>
            <a:r>
              <a:rPr lang="ja-JP" altLang="en-US" sz="1200" dirty="0"/>
              <a:t>システムの標準化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409718" y="7561400"/>
            <a:ext cx="2354400" cy="261214"/>
          </a:xfrm>
          <a:prstGeom prst="rect">
            <a:avLst/>
          </a:prstGeom>
          <a:solidFill>
            <a:srgbClr val="0070C0"/>
          </a:solidFill>
        </p:spPr>
        <p:txBody>
          <a:bodyPr vert="horz" lIns="91418" tIns="45709" rIns="91418" bIns="45709" rtlCol="0" anchor="t">
            <a:normAutofit lnSpcReduction="10000"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6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defRPr>
            </a:lvl1pPr>
          </a:lstStyle>
          <a:p>
            <a:r>
              <a:rPr lang="ja-JP" altLang="en-US" sz="1200" dirty="0"/>
              <a:t>調達の一元化</a:t>
            </a:r>
          </a:p>
        </p:txBody>
      </p:sp>
      <p:grpSp>
        <p:nvGrpSpPr>
          <p:cNvPr id="59" name="グループ化 58"/>
          <p:cNvGrpSpPr/>
          <p:nvPr/>
        </p:nvGrpSpPr>
        <p:grpSpPr>
          <a:xfrm>
            <a:off x="133480" y="3607531"/>
            <a:ext cx="6038703" cy="270000"/>
            <a:chOff x="77029" y="485586"/>
            <a:chExt cx="6038703" cy="270000"/>
          </a:xfrm>
        </p:grpSpPr>
        <p:sp>
          <p:nvSpPr>
            <p:cNvPr id="60" name="正方形/長方形 59"/>
            <p:cNvSpPr/>
            <p:nvPr/>
          </p:nvSpPr>
          <p:spPr>
            <a:xfrm>
              <a:off x="77029" y="485586"/>
              <a:ext cx="6038703" cy="27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大阪府の課題と方向性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1" name="ホームベース 60"/>
            <p:cNvSpPr/>
            <p:nvPr/>
          </p:nvSpPr>
          <p:spPr>
            <a:xfrm>
              <a:off x="83363" y="485586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/>
            </a:p>
          </p:txBody>
        </p:sp>
      </p:grpSp>
      <p:sp>
        <p:nvSpPr>
          <p:cNvPr id="75" name="コンテンツ プレースホルダー 2"/>
          <p:cNvSpPr txBox="1">
            <a:spLocks/>
          </p:cNvSpPr>
          <p:nvPr/>
        </p:nvSpPr>
        <p:spPr>
          <a:xfrm>
            <a:off x="6565275" y="1951504"/>
            <a:ext cx="6210087" cy="1017844"/>
          </a:xfrm>
          <a:prstGeom prst="rect">
            <a:avLst/>
          </a:prstGeom>
          <a:ln>
            <a:noFill/>
          </a:ln>
        </p:spPr>
        <p:txBody>
          <a:bodyPr vert="horz" lIns="90000" tIns="46800" rIns="90000" bIns="46800" rtlCol="0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部局ごとにバラバラの調達で発生している無駄と重複の解消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・情報システムの適正化（ベンダーロックインの解消、システム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診断・カルテ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作成による計画的なシステ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ム更新、クラウドサービスの利用促進など）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行政手続きのオンライン化をはじめ、業務の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化を強力に推進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・これらの取組みを支えるための庁内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環境整備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コンテンツ プレースホルダー 2"/>
          <p:cNvSpPr txBox="1">
            <a:spLocks/>
          </p:cNvSpPr>
          <p:nvPr/>
        </p:nvSpPr>
        <p:spPr>
          <a:xfrm>
            <a:off x="6557071" y="7715774"/>
            <a:ext cx="6107251" cy="17493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デジタル改革をより加速させていくための推進体制の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あり方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課題の本格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調査を行い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、解決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策の整理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や専門家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による客観評価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、新事業体も選択肢の一つとした解決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策の検討を行う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検討体制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会議名：（仮称）大阪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イニシアティブ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・構成員：知事、副知事、スマートシティ戦略部長、有識者等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・検討チームの設置（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府庁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・スケジュール案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令和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年夏まで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将来像を実現するための推進体制の方向性の提示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　年度末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最終取りまとめ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1" name="グループ化 90"/>
          <p:cNvGrpSpPr/>
          <p:nvPr/>
        </p:nvGrpSpPr>
        <p:grpSpPr>
          <a:xfrm>
            <a:off x="6624871" y="7470098"/>
            <a:ext cx="6038703" cy="228550"/>
            <a:chOff x="77029" y="485586"/>
            <a:chExt cx="6038703" cy="270000"/>
          </a:xfrm>
        </p:grpSpPr>
        <p:sp>
          <p:nvSpPr>
            <p:cNvPr id="92" name="正方形/長方形 91"/>
            <p:cNvSpPr/>
            <p:nvPr/>
          </p:nvSpPr>
          <p:spPr>
            <a:xfrm>
              <a:off x="77029" y="485586"/>
              <a:ext cx="6038703" cy="27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推進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体制のあり方検討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3" name="ホームベース 92"/>
            <p:cNvSpPr/>
            <p:nvPr/>
          </p:nvSpPr>
          <p:spPr>
            <a:xfrm>
              <a:off x="83363" y="485586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6624872" y="4023451"/>
            <a:ext cx="6307328" cy="308870"/>
            <a:chOff x="6624872" y="3016140"/>
            <a:chExt cx="6307328" cy="308870"/>
          </a:xfrm>
        </p:grpSpPr>
        <p:sp>
          <p:nvSpPr>
            <p:cNvPr id="73" name="正方形/長方形 72"/>
            <p:cNvSpPr/>
            <p:nvPr/>
          </p:nvSpPr>
          <p:spPr>
            <a:xfrm>
              <a:off x="6624872" y="3040905"/>
              <a:ext cx="6038703" cy="27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スマートシティ事業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4" name="ホームベース 73"/>
            <p:cNvSpPr/>
            <p:nvPr/>
          </p:nvSpPr>
          <p:spPr>
            <a:xfrm>
              <a:off x="6631206" y="3040905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/>
            </a:p>
          </p:txBody>
        </p:sp>
        <p:sp>
          <p:nvSpPr>
            <p:cNvPr id="94" name="コンテンツ プレースホルダー 2"/>
            <p:cNvSpPr txBox="1">
              <a:spLocks/>
            </p:cNvSpPr>
            <p:nvPr/>
          </p:nvSpPr>
          <p:spPr>
            <a:xfrm>
              <a:off x="9508004" y="3016140"/>
              <a:ext cx="3424196" cy="308870"/>
            </a:xfrm>
            <a:prstGeom prst="round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320040" indent="-320040" algn="l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Char char="•"/>
                <a:defRPr kumimoji="1" sz="39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6012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住民や企業に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対して直接的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にサービスを提供する事業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617416" y="1680900"/>
            <a:ext cx="6038703" cy="308870"/>
            <a:chOff x="6617416" y="545083"/>
            <a:chExt cx="6038703" cy="308870"/>
          </a:xfrm>
        </p:grpSpPr>
        <p:sp>
          <p:nvSpPr>
            <p:cNvPr id="77" name="正方形/長方形 76"/>
            <p:cNvSpPr/>
            <p:nvPr/>
          </p:nvSpPr>
          <p:spPr>
            <a:xfrm>
              <a:off x="6617416" y="561410"/>
              <a:ext cx="6038703" cy="27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府庁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DX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8" name="ホームベース 77"/>
            <p:cNvSpPr/>
            <p:nvPr/>
          </p:nvSpPr>
          <p:spPr>
            <a:xfrm>
              <a:off x="6617416" y="561410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/>
            </a:p>
          </p:txBody>
        </p:sp>
        <p:sp>
          <p:nvSpPr>
            <p:cNvPr id="95" name="コンテンツ プレースホルダー 2"/>
            <p:cNvSpPr txBox="1">
              <a:spLocks/>
            </p:cNvSpPr>
            <p:nvPr/>
          </p:nvSpPr>
          <p:spPr>
            <a:xfrm>
              <a:off x="8315373" y="545083"/>
              <a:ext cx="3500396" cy="308870"/>
            </a:xfrm>
            <a:prstGeom prst="round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320040" indent="-320040" algn="l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Char char="•"/>
                <a:defRPr kumimoji="1" sz="39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6012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行政内部の業務の効率化や生産性の向上を図る事業</a:t>
              </a: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125399" y="2398302"/>
            <a:ext cx="6038703" cy="270000"/>
            <a:chOff x="77029" y="485586"/>
            <a:chExt cx="6038703" cy="270000"/>
          </a:xfrm>
        </p:grpSpPr>
        <p:sp>
          <p:nvSpPr>
            <p:cNvPr id="98" name="正方形/長方形 97"/>
            <p:cNvSpPr/>
            <p:nvPr/>
          </p:nvSpPr>
          <p:spPr>
            <a:xfrm>
              <a:off x="77029" y="485586"/>
              <a:ext cx="6038703" cy="27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直面するデジタル化の状況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9" name="ホームベース 98"/>
            <p:cNvSpPr/>
            <p:nvPr/>
          </p:nvSpPr>
          <p:spPr>
            <a:xfrm>
              <a:off x="83363" y="485586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>
                <a:solidFill>
                  <a:schemeClr val="tx1"/>
                </a:solidFill>
              </a:endParaRPr>
            </a:p>
          </p:txBody>
        </p:sp>
      </p:grpSp>
      <p:sp>
        <p:nvSpPr>
          <p:cNvPr id="101" name="コンテンツ プレースホルダー 2"/>
          <p:cNvSpPr txBox="1">
            <a:spLocks/>
          </p:cNvSpPr>
          <p:nvPr/>
        </p:nvSpPr>
        <p:spPr>
          <a:xfrm>
            <a:off x="133480" y="2653307"/>
            <a:ext cx="3161545" cy="127980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諸外国との比較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我が国のデジタル化は諸外国と比較して遅れが顕著（国際調査機関におけるデジタル競争力ランキングで日本は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64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の国・地域中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位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・電子政府先進国：デンマーク、韓国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コンテンツ プレースホルダー 2"/>
          <p:cNvSpPr txBox="1">
            <a:spLocks/>
          </p:cNvSpPr>
          <p:nvPr/>
        </p:nvSpPr>
        <p:spPr>
          <a:xfrm>
            <a:off x="3221630" y="2653307"/>
            <a:ext cx="3216947" cy="91729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他団体との比較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大阪府の情報化施策の取組みは遅れている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年国調査にもとづく民間ランキングで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大阪府は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団体中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位）</a:t>
            </a:r>
            <a:endParaRPr lang="ja-JP" altLang="en-US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89DAC4A1-10D4-4AA2-B5EB-4AEBEFB4B5F3}"/>
              </a:ext>
            </a:extLst>
          </p:cNvPr>
          <p:cNvGrpSpPr/>
          <p:nvPr/>
        </p:nvGrpSpPr>
        <p:grpSpPr>
          <a:xfrm>
            <a:off x="6635753" y="5261977"/>
            <a:ext cx="6038703" cy="270000"/>
            <a:chOff x="77029" y="485586"/>
            <a:chExt cx="6038703" cy="270000"/>
          </a:xfrm>
        </p:grpSpPr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932CE541-4DAE-4D58-819F-B92A72D36DFB}"/>
                </a:ext>
              </a:extLst>
            </p:cNvPr>
            <p:cNvSpPr/>
            <p:nvPr/>
          </p:nvSpPr>
          <p:spPr>
            <a:xfrm>
              <a:off x="77029" y="485586"/>
              <a:ext cx="6038703" cy="27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広域データ連携基盤の構築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9" name="ホームベース 73">
              <a:extLst>
                <a:ext uri="{FF2B5EF4-FFF2-40B4-BE49-F238E27FC236}">
                  <a16:creationId xmlns:a16="http://schemas.microsoft.com/office/drawing/2014/main" id="{BFD841AF-1A64-4ED1-9470-096180EA9656}"/>
                </a:ext>
              </a:extLst>
            </p:cNvPr>
            <p:cNvSpPr/>
            <p:nvPr/>
          </p:nvSpPr>
          <p:spPr>
            <a:xfrm>
              <a:off x="83363" y="485586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>
                <a:solidFill>
                  <a:schemeClr val="tx1"/>
                </a:solidFill>
              </a:endParaRPr>
            </a:p>
          </p:txBody>
        </p:sp>
      </p:grpSp>
      <p:sp>
        <p:nvSpPr>
          <p:cNvPr id="49" name="二等辺三角形 48"/>
          <p:cNvSpPr/>
          <p:nvPr/>
        </p:nvSpPr>
        <p:spPr>
          <a:xfrm rot="10800000">
            <a:off x="1905708" y="7120613"/>
            <a:ext cx="2616341" cy="163858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16" name="グループ化 115"/>
          <p:cNvGrpSpPr/>
          <p:nvPr/>
        </p:nvGrpSpPr>
        <p:grpSpPr>
          <a:xfrm>
            <a:off x="6635753" y="2952479"/>
            <a:ext cx="6038703" cy="308870"/>
            <a:chOff x="6617416" y="545083"/>
            <a:chExt cx="6038703" cy="308870"/>
          </a:xfrm>
        </p:grpSpPr>
        <p:sp>
          <p:nvSpPr>
            <p:cNvPr id="117" name="正方形/長方形 116"/>
            <p:cNvSpPr/>
            <p:nvPr/>
          </p:nvSpPr>
          <p:spPr>
            <a:xfrm>
              <a:off x="6617416" y="561410"/>
              <a:ext cx="6038703" cy="27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市町村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DX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9" name="ホームベース 118"/>
            <p:cNvSpPr/>
            <p:nvPr/>
          </p:nvSpPr>
          <p:spPr>
            <a:xfrm>
              <a:off x="6617416" y="561410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/>
            </a:p>
          </p:txBody>
        </p:sp>
        <p:sp>
          <p:nvSpPr>
            <p:cNvPr id="120" name="コンテンツ プレースホルダー 2"/>
            <p:cNvSpPr txBox="1">
              <a:spLocks/>
            </p:cNvSpPr>
            <p:nvPr/>
          </p:nvSpPr>
          <p:spPr>
            <a:xfrm>
              <a:off x="8540798" y="545083"/>
              <a:ext cx="3500396" cy="308870"/>
            </a:xfrm>
            <a:prstGeom prst="roundRect">
              <a:avLst/>
            </a:prstGeom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320040" indent="-320040" algn="l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Char char="•"/>
                <a:defRPr kumimoji="1" sz="39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6012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kumimoji="1"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府域市町村の業務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の効率化や生産性の向上を図る事業</a:t>
              </a:r>
            </a:p>
          </p:txBody>
        </p:sp>
      </p:grpSp>
      <p:sp>
        <p:nvSpPr>
          <p:cNvPr id="126" name="コンテンツ プレースホルダー 2"/>
          <p:cNvSpPr txBox="1">
            <a:spLocks/>
          </p:cNvSpPr>
          <p:nvPr/>
        </p:nvSpPr>
        <p:spPr>
          <a:xfrm>
            <a:off x="6565275" y="3213792"/>
            <a:ext cx="6210087" cy="83099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財政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や規模の大小に左右されずに、住民がデジタルサービスを享受できるように大阪府が支援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共同調達の対象システムの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拡大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・ガバメントクラウド移行支援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共同化について、調達のみならず、運用一元化など更なる拡大に向けた体制の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コンテンツ プレースホルダー 2"/>
          <p:cNvSpPr txBox="1">
            <a:spLocks/>
          </p:cNvSpPr>
          <p:nvPr/>
        </p:nvSpPr>
        <p:spPr>
          <a:xfrm>
            <a:off x="9253099" y="3397576"/>
            <a:ext cx="3114627" cy="46997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・財政面、人材面における支援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（補助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金、市町村アドバイザー）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コンテンツ プレースホルダー 2"/>
          <p:cNvSpPr txBox="1">
            <a:spLocks/>
          </p:cNvSpPr>
          <p:nvPr/>
        </p:nvSpPr>
        <p:spPr>
          <a:xfrm>
            <a:off x="3960317" y="5742679"/>
            <a:ext cx="2026679" cy="612934"/>
          </a:xfrm>
          <a:prstGeom prst="roundRect">
            <a:avLst/>
          </a:prstGeom>
          <a:ln>
            <a:solidFill>
              <a:schemeClr val="tx1"/>
            </a:solidFill>
            <a:prstDash val="sysDot"/>
          </a:ln>
        </p:spPr>
        <p:txBody>
          <a:bodyPr vert="horz" wrap="square" lIns="0" tIns="0" rIns="0" bIns="0" rtlCol="0" anchor="ctr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）ベンダーロックイン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システムが独自の仕様となった結果、導入した企業（ベンダー）以外が改修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やメンテナンス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を行えず、他社の参入が難しくなる状況のこと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コンテンツ プレースホルダー 2"/>
          <p:cNvSpPr txBox="1">
            <a:spLocks/>
          </p:cNvSpPr>
          <p:nvPr/>
        </p:nvSpPr>
        <p:spPr>
          <a:xfrm>
            <a:off x="209914" y="8908940"/>
            <a:ext cx="5989397" cy="669414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府庁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・市町村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やスマートシティ事業の取組み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これらを進めるための基盤や推進力ともなる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べきデータ連携基盤、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人材、体制の強化</a:t>
            </a:r>
          </a:p>
        </p:txBody>
      </p:sp>
      <p:sp>
        <p:nvSpPr>
          <p:cNvPr id="90" name="二等辺三角形 89"/>
          <p:cNvSpPr/>
          <p:nvPr/>
        </p:nvSpPr>
        <p:spPr>
          <a:xfrm rot="10800000">
            <a:off x="1905707" y="8789715"/>
            <a:ext cx="2616341" cy="163858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左大かっこ 2"/>
          <p:cNvSpPr/>
          <p:nvPr/>
        </p:nvSpPr>
        <p:spPr>
          <a:xfrm>
            <a:off x="6437153" y="1697227"/>
            <a:ext cx="282468" cy="3437433"/>
          </a:xfrm>
          <a:prstGeom prst="lef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/>
          <p:cNvSpPr/>
          <p:nvPr/>
        </p:nvSpPr>
        <p:spPr>
          <a:xfrm>
            <a:off x="6292224" y="1881396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9" name="左大かっこ 138"/>
          <p:cNvSpPr/>
          <p:nvPr/>
        </p:nvSpPr>
        <p:spPr>
          <a:xfrm>
            <a:off x="6426448" y="5247608"/>
            <a:ext cx="324974" cy="4165493"/>
          </a:xfrm>
          <a:prstGeom prst="leftBracket">
            <a:avLst>
              <a:gd name="adj" fmla="val 7507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楕円 144"/>
          <p:cNvSpPr/>
          <p:nvPr/>
        </p:nvSpPr>
        <p:spPr>
          <a:xfrm>
            <a:off x="6292224" y="5564404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6" name="楕円 145"/>
          <p:cNvSpPr/>
          <p:nvPr/>
        </p:nvSpPr>
        <p:spPr>
          <a:xfrm>
            <a:off x="822523" y="8930018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7" name="楕円 146"/>
          <p:cNvSpPr/>
          <p:nvPr/>
        </p:nvSpPr>
        <p:spPr>
          <a:xfrm>
            <a:off x="88195" y="9292882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0" name="コンテンツ プレースホルダー 2"/>
          <p:cNvSpPr txBox="1">
            <a:spLocks/>
          </p:cNvSpPr>
          <p:nvPr/>
        </p:nvSpPr>
        <p:spPr>
          <a:xfrm>
            <a:off x="6565274" y="808249"/>
            <a:ext cx="2613011" cy="833178"/>
          </a:xfrm>
          <a:prstGeom prst="rect">
            <a:avLst/>
          </a:prstGeom>
          <a:ln>
            <a:noFill/>
          </a:ln>
        </p:spPr>
        <p:txBody>
          <a:bodyPr vert="horz" wrap="square" lIns="90000" tIns="46800" rIns="90000" bIns="46800" rtlCol="0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デジタルファースト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ワンスオンリー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ワンストップ」を実現し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、府民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や企業への行政サービスを高度化させ、生活の質（</a:t>
            </a:r>
            <a:r>
              <a:rPr lang="en-US" altLang="ja-JP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）、利便性を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向上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6" name="グループ化 105"/>
          <p:cNvGrpSpPr/>
          <p:nvPr/>
        </p:nvGrpSpPr>
        <p:grpSpPr>
          <a:xfrm>
            <a:off x="6617416" y="545506"/>
            <a:ext cx="6038703" cy="270000"/>
            <a:chOff x="6617416" y="561410"/>
            <a:chExt cx="6038703" cy="270000"/>
          </a:xfrm>
        </p:grpSpPr>
        <p:sp>
          <p:nvSpPr>
            <p:cNvPr id="110" name="正方形/長方形 109"/>
            <p:cNvSpPr/>
            <p:nvPr/>
          </p:nvSpPr>
          <p:spPr>
            <a:xfrm>
              <a:off x="6617416" y="561410"/>
              <a:ext cx="6038703" cy="27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目指すべき姿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8" name="ホームベース 127"/>
            <p:cNvSpPr/>
            <p:nvPr/>
          </p:nvSpPr>
          <p:spPr>
            <a:xfrm>
              <a:off x="6617416" y="561410"/>
              <a:ext cx="571047" cy="270000"/>
            </a:xfrm>
            <a:prstGeom prst="homePlate">
              <a:avLst>
                <a:gd name="adj" fmla="val 29245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 b="1"/>
            </a:p>
          </p:txBody>
        </p:sp>
      </p:grpSp>
      <p:sp>
        <p:nvSpPr>
          <p:cNvPr id="137" name="コンテンツ プレースホルダー 2">
            <a:extLst>
              <a:ext uri="{FF2B5EF4-FFF2-40B4-BE49-F238E27FC236}">
                <a16:creationId xmlns:a16="http://schemas.microsoft.com/office/drawing/2014/main" id="{AB9CE742-56D2-4208-986F-EA8D143E6F8E}"/>
              </a:ext>
            </a:extLst>
          </p:cNvPr>
          <p:cNvSpPr txBox="1">
            <a:spLocks/>
          </p:cNvSpPr>
          <p:nvPr/>
        </p:nvSpPr>
        <p:spPr>
          <a:xfrm>
            <a:off x="6565275" y="5525084"/>
            <a:ext cx="6090844" cy="646331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スマートシティに必要不可欠な社会インフラとして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広域の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データ連携基盤を構築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・データ連携基盤及びコミュニケーション基盤（ポータル）の構築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・これらを運営するルール及び管理体制の検討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8" name="コンテンツ プレースホルダー 2">
            <a:extLst>
              <a:ext uri="{FF2B5EF4-FFF2-40B4-BE49-F238E27FC236}">
                <a16:creationId xmlns:a16="http://schemas.microsoft.com/office/drawing/2014/main" id="{AB9CE742-56D2-4208-986F-EA8D143E6F8E}"/>
              </a:ext>
            </a:extLst>
          </p:cNvPr>
          <p:cNvSpPr txBox="1">
            <a:spLocks/>
          </p:cNvSpPr>
          <p:nvPr/>
        </p:nvSpPr>
        <p:spPr>
          <a:xfrm>
            <a:off x="6565275" y="4320615"/>
            <a:ext cx="6090844" cy="830997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最適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なデジタル技術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を活用した行政サービスの展開、行政データのオープンデータ化推進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・スマートフォンアプリサービス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などの利便性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向上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・共通業務のソリューション一元化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・先端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テクノロジーの効果的な導入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Rectangle 13" descr="縦線 (反転)"/>
          <p:cNvSpPr>
            <a:spLocks noChangeArrowheads="1"/>
          </p:cNvSpPr>
          <p:nvPr/>
        </p:nvSpPr>
        <p:spPr bwMode="auto">
          <a:xfrm>
            <a:off x="9821811" y="986522"/>
            <a:ext cx="2808339" cy="180000"/>
          </a:xfrm>
          <a:prstGeom prst="rect">
            <a:avLst/>
          </a:prstGeom>
          <a:solidFill>
            <a:schemeClr val="bg1">
              <a:alpha val="9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0" rIns="36000" bIns="0" anchor="ctr" anchorCtr="0"/>
          <a:lstStyle/>
          <a:p>
            <a:pPr eaLnBrk="0" hangingPunct="0">
              <a:defRPr/>
            </a:pP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との接点となるインターフェースの充実</a:t>
            </a:r>
          </a:p>
        </p:txBody>
      </p:sp>
      <p:sp>
        <p:nvSpPr>
          <p:cNvPr id="103" name="Rectangle 13" descr="縦線 (反転)"/>
          <p:cNvSpPr>
            <a:spLocks noChangeArrowheads="1"/>
          </p:cNvSpPr>
          <p:nvPr/>
        </p:nvSpPr>
        <p:spPr bwMode="auto">
          <a:xfrm>
            <a:off x="9821811" y="1203234"/>
            <a:ext cx="2808339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0" rIns="36000" bIns="0" anchor="ctr" anchorCtr="0"/>
          <a:lstStyle/>
          <a:p>
            <a:pPr eaLnBrk="0" hangingPunct="0">
              <a:defRPr/>
            </a:pP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庁内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システムの標準化・共通化による全体最適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Rectangle 13" descr="縦線 (反転)"/>
          <p:cNvSpPr>
            <a:spLocks noChangeArrowheads="1"/>
          </p:cNvSpPr>
          <p:nvPr/>
        </p:nvSpPr>
        <p:spPr bwMode="auto">
          <a:xfrm>
            <a:off x="9821811" y="1419946"/>
            <a:ext cx="2808340" cy="18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36000" tIns="0" rIns="36000" bIns="0" anchor="ctr" anchorCtr="0"/>
          <a:lstStyle/>
          <a:p>
            <a:pPr eaLnBrk="0" hangingPunct="0">
              <a:defRPr/>
            </a:pP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システム間のデータを連携させる機能の構築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Text Box 6"/>
          <p:cNvSpPr txBox="1">
            <a:spLocks noChangeArrowheads="1"/>
          </p:cNvSpPr>
          <p:nvPr/>
        </p:nvSpPr>
        <p:spPr bwMode="auto">
          <a:xfrm>
            <a:off x="9256406" y="986522"/>
            <a:ext cx="540000" cy="180000"/>
          </a:xfrm>
          <a:prstGeom prst="homePlate">
            <a:avLst>
              <a:gd name="adj" fmla="val 15604"/>
            </a:avLst>
          </a:prstGeom>
          <a:solidFill>
            <a:srgbClr val="0070C0"/>
          </a:solidFill>
          <a:ln>
            <a:solidFill>
              <a:schemeClr val="tx1"/>
            </a:solidFill>
          </a:ln>
          <a:extLst/>
        </p:spPr>
        <p:txBody>
          <a:bodyPr wrap="none" lIns="36000" tIns="0" rIns="36000" bIns="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>
              <a:buNone/>
              <a:defRPr/>
            </a:pP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フロント</a:t>
            </a:r>
            <a:endParaRPr kumimoji="1" lang="en-US" altLang="ja-JP" sz="1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9256405" y="1203234"/>
            <a:ext cx="540000" cy="180000"/>
          </a:xfrm>
          <a:prstGeom prst="homePlate">
            <a:avLst>
              <a:gd name="adj" fmla="val 15604"/>
            </a:avLst>
          </a:prstGeom>
          <a:solidFill>
            <a:srgbClr val="0070C0"/>
          </a:solidFill>
          <a:ln>
            <a:solidFill>
              <a:schemeClr val="tx1"/>
            </a:solidFill>
          </a:ln>
          <a:effectLst/>
          <a:extLst/>
        </p:spPr>
        <p:txBody>
          <a:bodyPr wrap="none" lIns="36000" tIns="0" rIns="36000" bIns="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>
              <a:buNone/>
              <a:defRPr/>
            </a:pP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バック</a:t>
            </a:r>
            <a:endParaRPr kumimoji="1" lang="en-US" altLang="ja-JP" sz="1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Text Box 9"/>
          <p:cNvSpPr txBox="1">
            <a:spLocks noChangeArrowheads="1"/>
          </p:cNvSpPr>
          <p:nvPr/>
        </p:nvSpPr>
        <p:spPr bwMode="auto">
          <a:xfrm>
            <a:off x="9256406" y="1419946"/>
            <a:ext cx="540000" cy="180000"/>
          </a:xfrm>
          <a:prstGeom prst="homePlate">
            <a:avLst>
              <a:gd name="adj" fmla="val 12958"/>
            </a:avLst>
          </a:prstGeom>
          <a:solidFill>
            <a:srgbClr val="0070C0"/>
          </a:solidFill>
          <a:ln>
            <a:solidFill>
              <a:schemeClr val="tx1"/>
            </a:solidFill>
          </a:ln>
          <a:effectLst/>
          <a:extLst/>
        </p:spPr>
        <p:txBody>
          <a:bodyPr wrap="none" lIns="36000" tIns="0" rIns="36000" bIns="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>
              <a:buNone/>
              <a:defRPr/>
            </a:pP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ミドル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コンテンツ プレースホルダー 2"/>
          <p:cNvSpPr txBox="1">
            <a:spLocks/>
          </p:cNvSpPr>
          <p:nvPr/>
        </p:nvSpPr>
        <p:spPr>
          <a:xfrm>
            <a:off x="9086801" y="770135"/>
            <a:ext cx="1265479" cy="279180"/>
          </a:xfrm>
          <a:prstGeom prst="rect">
            <a:avLst/>
          </a:prstGeom>
          <a:ln>
            <a:noFill/>
          </a:ln>
        </p:spPr>
        <p:txBody>
          <a:bodyPr vert="horz" wrap="square" lIns="90000" tIns="46800" rIns="90000" bIns="46800" rtlCol="0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イメージ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コンテンツ プレースホルダー 2"/>
          <p:cNvSpPr txBox="1">
            <a:spLocks/>
          </p:cNvSpPr>
          <p:nvPr/>
        </p:nvSpPr>
        <p:spPr>
          <a:xfrm>
            <a:off x="9474635" y="4489173"/>
            <a:ext cx="3114627" cy="6607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・オープンデータの充実、強化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・行政データの府庁内外での積極的活用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住民サービスに係る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市町村へのデジタル化支援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コンテンツ プレースホルダー 2">
            <a:extLst>
              <a:ext uri="{FF2B5EF4-FFF2-40B4-BE49-F238E27FC236}">
                <a16:creationId xmlns:a16="http://schemas.microsoft.com/office/drawing/2014/main" id="{AB9CE742-56D2-4208-986F-EA8D143E6F8E}"/>
              </a:ext>
            </a:extLst>
          </p:cNvPr>
          <p:cNvSpPr txBox="1">
            <a:spLocks/>
          </p:cNvSpPr>
          <p:nvPr/>
        </p:nvSpPr>
        <p:spPr>
          <a:xfrm>
            <a:off x="6565275" y="6438517"/>
            <a:ext cx="6236325" cy="1015663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より高度なデジタル専門知識を有する「人材確保」と、職員の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マインドを醸成するための「人材育成」の両面から人材を強化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・既存プロセスの見直し提案や新たなプロジェクトを立案・推進できるコンサルタント・プロジェクトマネー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ジャー的な即戦力となる人材の確保（人材像、必要な雇用条件等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制度面についてさらに検討）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管理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職や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を推進する職員など、役割等に応じた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推進に向けた研修・セミナーの実施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509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1295</Words>
  <Application>Microsoft Office PowerPoint</Application>
  <PresentationFormat>A3 297x420 mm</PresentationFormat>
  <Paragraphs>96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大阪府のデジタル改革の実現に向けた中期計画（案）　（概要）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2022-02-18T09:28:25Z</dcterms:created>
  <dcterms:modified xsi:type="dcterms:W3CDTF">2022-02-18T09:28:33Z</dcterms:modified>
</cp:coreProperties>
</file>