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7"/>
  </p:notesMasterIdLst>
  <p:sldIdLst>
    <p:sldId id="408" r:id="rId2"/>
    <p:sldId id="459" r:id="rId3"/>
    <p:sldId id="409" r:id="rId4"/>
    <p:sldId id="565" r:id="rId5"/>
    <p:sldId id="560" r:id="rId6"/>
    <p:sldId id="471" r:id="rId7"/>
    <p:sldId id="511" r:id="rId8"/>
    <p:sldId id="595" r:id="rId9"/>
    <p:sldId id="570" r:id="rId10"/>
    <p:sldId id="474" r:id="rId11"/>
    <p:sldId id="532" r:id="rId12"/>
    <p:sldId id="546" r:id="rId13"/>
    <p:sldId id="509" r:id="rId14"/>
    <p:sldId id="481" r:id="rId15"/>
    <p:sldId id="482" r:id="rId16"/>
    <p:sldId id="495" r:id="rId17"/>
    <p:sldId id="505" r:id="rId18"/>
    <p:sldId id="540" r:id="rId19"/>
    <p:sldId id="542" r:id="rId20"/>
    <p:sldId id="566" r:id="rId21"/>
    <p:sldId id="523" r:id="rId22"/>
    <p:sldId id="585" r:id="rId23"/>
    <p:sldId id="551" r:id="rId24"/>
    <p:sldId id="525" r:id="rId25"/>
    <p:sldId id="592" r:id="rId26"/>
    <p:sldId id="593" r:id="rId27"/>
    <p:sldId id="605" r:id="rId28"/>
    <p:sldId id="594" r:id="rId29"/>
    <p:sldId id="596" r:id="rId30"/>
    <p:sldId id="597" r:id="rId31"/>
    <p:sldId id="598" r:id="rId32"/>
    <p:sldId id="599" r:id="rId33"/>
    <p:sldId id="600" r:id="rId34"/>
    <p:sldId id="601" r:id="rId35"/>
    <p:sldId id="603" r:id="rId36"/>
  </p:sldIdLst>
  <p:sldSz cx="9906000" cy="6858000" type="A4"/>
  <p:notesSz cx="9926638" cy="6797675"/>
  <p:defaultTextStyle>
    <a:defPPr>
      <a:defRPr lang="ja-JP"/>
    </a:defPPr>
    <a:lvl1pPr marL="0" algn="l" defTabSz="914177" rtl="0" eaLnBrk="1" latinLnBrk="0" hangingPunct="1">
      <a:defRPr kumimoji="1" sz="1800" kern="1200">
        <a:solidFill>
          <a:schemeClr val="tx1"/>
        </a:solidFill>
        <a:latin typeface="+mn-lt"/>
        <a:ea typeface="+mn-ea"/>
        <a:cs typeface="+mn-cs"/>
      </a:defRPr>
    </a:lvl1pPr>
    <a:lvl2pPr marL="457088" algn="l" defTabSz="914177" rtl="0" eaLnBrk="1" latinLnBrk="0" hangingPunct="1">
      <a:defRPr kumimoji="1" sz="1800" kern="1200">
        <a:solidFill>
          <a:schemeClr val="tx1"/>
        </a:solidFill>
        <a:latin typeface="+mn-lt"/>
        <a:ea typeface="+mn-ea"/>
        <a:cs typeface="+mn-cs"/>
      </a:defRPr>
    </a:lvl2pPr>
    <a:lvl3pPr marL="914177" algn="l" defTabSz="914177" rtl="0" eaLnBrk="1" latinLnBrk="0" hangingPunct="1">
      <a:defRPr kumimoji="1" sz="1800" kern="1200">
        <a:solidFill>
          <a:schemeClr val="tx1"/>
        </a:solidFill>
        <a:latin typeface="+mn-lt"/>
        <a:ea typeface="+mn-ea"/>
        <a:cs typeface="+mn-cs"/>
      </a:defRPr>
    </a:lvl3pPr>
    <a:lvl4pPr marL="1371266" algn="l" defTabSz="914177" rtl="0" eaLnBrk="1" latinLnBrk="0" hangingPunct="1">
      <a:defRPr kumimoji="1" sz="1800" kern="1200">
        <a:solidFill>
          <a:schemeClr val="tx1"/>
        </a:solidFill>
        <a:latin typeface="+mn-lt"/>
        <a:ea typeface="+mn-ea"/>
        <a:cs typeface="+mn-cs"/>
      </a:defRPr>
    </a:lvl4pPr>
    <a:lvl5pPr marL="1828355" algn="l" defTabSz="914177" rtl="0" eaLnBrk="1" latinLnBrk="0" hangingPunct="1">
      <a:defRPr kumimoji="1" sz="1800" kern="1200">
        <a:solidFill>
          <a:schemeClr val="tx1"/>
        </a:solidFill>
        <a:latin typeface="+mn-lt"/>
        <a:ea typeface="+mn-ea"/>
        <a:cs typeface="+mn-cs"/>
      </a:defRPr>
    </a:lvl5pPr>
    <a:lvl6pPr marL="2285444" algn="l" defTabSz="914177" rtl="0" eaLnBrk="1" latinLnBrk="0" hangingPunct="1">
      <a:defRPr kumimoji="1" sz="1800" kern="1200">
        <a:solidFill>
          <a:schemeClr val="tx1"/>
        </a:solidFill>
        <a:latin typeface="+mn-lt"/>
        <a:ea typeface="+mn-ea"/>
        <a:cs typeface="+mn-cs"/>
      </a:defRPr>
    </a:lvl6pPr>
    <a:lvl7pPr marL="2742531" algn="l" defTabSz="914177" rtl="0" eaLnBrk="1" latinLnBrk="0" hangingPunct="1">
      <a:defRPr kumimoji="1" sz="1800" kern="1200">
        <a:solidFill>
          <a:schemeClr val="tx1"/>
        </a:solidFill>
        <a:latin typeface="+mn-lt"/>
        <a:ea typeface="+mn-ea"/>
        <a:cs typeface="+mn-cs"/>
      </a:defRPr>
    </a:lvl7pPr>
    <a:lvl8pPr marL="3199621" algn="l" defTabSz="914177" rtl="0" eaLnBrk="1" latinLnBrk="0" hangingPunct="1">
      <a:defRPr kumimoji="1" sz="1800" kern="1200">
        <a:solidFill>
          <a:schemeClr val="tx1"/>
        </a:solidFill>
        <a:latin typeface="+mn-lt"/>
        <a:ea typeface="+mn-ea"/>
        <a:cs typeface="+mn-cs"/>
      </a:defRPr>
    </a:lvl8pPr>
    <a:lvl9pPr marL="3656709" algn="l" defTabSz="91417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623" userDrawn="1">
          <p15:clr>
            <a:srgbClr val="A4A3A4"/>
          </p15:clr>
        </p15:guide>
        <p15:guide id="3" pos="4617" userDrawn="1">
          <p15:clr>
            <a:srgbClr val="A4A3A4"/>
          </p15:clr>
        </p15:guide>
        <p15:guide id="4" pos="81" userDrawn="1">
          <p15:clr>
            <a:srgbClr val="A4A3A4"/>
          </p15:clr>
        </p15:guide>
        <p15:guide id="5" orient="horz" pos="4065" userDrawn="1">
          <p15:clr>
            <a:srgbClr val="A4A3A4"/>
          </p15:clr>
        </p15:guide>
        <p15:guide id="7" pos="3120" userDrawn="1">
          <p15:clr>
            <a:srgbClr val="A4A3A4"/>
          </p15:clr>
        </p15:guide>
        <p15:guide id="8" pos="6159" userDrawn="1">
          <p15:clr>
            <a:srgbClr val="A4A3A4"/>
          </p15:clr>
        </p15:guide>
        <p15:guide id="9" orient="horz" pos="3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4B9A4"/>
    <a:srgbClr val="4A7FB0"/>
    <a:srgbClr val="6A6A6A"/>
    <a:srgbClr val="F29F67"/>
    <a:srgbClr val="3768C0"/>
    <a:srgbClr val="C5E0B4"/>
    <a:srgbClr val="70AD47"/>
    <a:srgbClr val="C46627"/>
    <a:srgbClr val="ADC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1" autoAdjust="0"/>
    <p:restoredTop sz="96391" autoAdjust="0"/>
  </p:normalViewPr>
  <p:slideViewPr>
    <p:cSldViewPr>
      <p:cViewPr varScale="1">
        <p:scale>
          <a:sx n="71" d="100"/>
          <a:sy n="71" d="100"/>
        </p:scale>
        <p:origin x="1416" y="66"/>
      </p:cViewPr>
      <p:guideLst>
        <p:guide orient="horz" pos="2160"/>
        <p:guide pos="1623"/>
        <p:guide pos="4617"/>
        <p:guide pos="81"/>
        <p:guide orient="horz" pos="4065"/>
        <p:guide pos="3120"/>
        <p:guide pos="6159"/>
        <p:guide orient="horz" pos="30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______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______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657$\doc\020_&#65321;&#65315;&#65332;&#30435;&#29702;&#65319;\060_ICT&#12460;&#12496;&#12490;&#12531;&#12473;&#38306;&#20418;\&#12487;&#12472;&#12479;&#12523;&#24193;&#22823;&#38442;&#29256;&#27083;&#24819;\20210831_&#20013;&#26399;&#35336;&#30011;&#26412;&#20307;&#31574;&#23450;\&#26412;&#20307;&#65288;&#32080;&#21512;&#29256;&#65289;&#20445;&#23384;&#29992;\&#26087;\&#34920;&#12487;&#12540;&#1247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1657$\doc\020_&#65321;&#65315;&#65332;&#30435;&#29702;&#65319;\060_ICT&#12460;&#12496;&#12490;&#12531;&#12473;&#38306;&#20418;\&#12487;&#12472;&#12479;&#12523;&#24193;&#22823;&#38442;&#29256;&#27083;&#24819;\20210831_&#20013;&#26399;&#35336;&#30011;&#26412;&#20307;&#31574;&#23450;\&#26412;&#20307;&#65288;&#32080;&#21512;&#29256;&#65289;&#20445;&#23384;&#29992;\&#26087;\&#34920;&#12487;&#12540;&#1247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______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総合点</c:v>
                </c:pt>
              </c:strCache>
            </c:strRef>
          </c:tx>
          <c:spPr>
            <a:solidFill>
              <a:schemeClr val="accent1">
                <a:lumMod val="40000"/>
                <a:lumOff val="60000"/>
              </a:schemeClr>
            </a:solidFill>
            <a:ln>
              <a:noFill/>
            </a:ln>
            <a:effectLst/>
          </c:spPr>
          <c:invertIfNegative val="0"/>
          <c:dPt>
            <c:idx val="1"/>
            <c:invertIfNegative val="0"/>
            <c:bubble3D val="0"/>
            <c:spPr>
              <a:solidFill>
                <a:srgbClr val="B9CDE5"/>
              </a:solidFill>
              <a:ln>
                <a:noFill/>
              </a:ln>
              <a:effectLst/>
            </c:spPr>
            <c:extLst>
              <c:ext xmlns:c16="http://schemas.microsoft.com/office/drawing/2014/chart" uri="{C3380CC4-5D6E-409C-BE32-E72D297353CC}">
                <c16:uniqueId val="{00000001-BA8A-49E1-9F94-9E0CE460AA8B}"/>
              </c:ext>
            </c:extLst>
          </c:dPt>
          <c:dPt>
            <c:idx val="2"/>
            <c:invertIfNegative val="0"/>
            <c:bubble3D val="0"/>
            <c:spPr>
              <a:solidFill>
                <a:srgbClr val="B9CDE5"/>
              </a:solidFill>
              <a:ln>
                <a:noFill/>
              </a:ln>
              <a:effectLst/>
            </c:spPr>
            <c:extLst>
              <c:ext xmlns:c16="http://schemas.microsoft.com/office/drawing/2014/chart" uri="{C3380CC4-5D6E-409C-BE32-E72D297353CC}">
                <c16:uniqueId val="{00000003-BA8A-49E1-9F94-9E0CE460AA8B}"/>
              </c:ext>
            </c:extLst>
          </c:dPt>
          <c:dPt>
            <c:idx val="5"/>
            <c:invertIfNegative val="0"/>
            <c:bubble3D val="0"/>
            <c:spPr>
              <a:solidFill>
                <a:srgbClr val="FF0000"/>
              </a:solidFill>
              <a:ln>
                <a:noFill/>
              </a:ln>
              <a:effectLst/>
            </c:spPr>
            <c:extLst>
              <c:ext xmlns:c16="http://schemas.microsoft.com/office/drawing/2014/chart" uri="{C3380CC4-5D6E-409C-BE32-E72D297353CC}">
                <c16:uniqueId val="{00000005-BA8A-49E1-9F94-9E0CE460AA8B}"/>
              </c:ext>
            </c:extLst>
          </c:dPt>
          <c:dPt>
            <c:idx val="41"/>
            <c:invertIfNegative val="0"/>
            <c:bubble3D val="0"/>
            <c:spPr>
              <a:solidFill>
                <a:srgbClr val="FF0000"/>
              </a:solidFill>
              <a:ln>
                <a:noFill/>
              </a:ln>
              <a:effectLst/>
            </c:spPr>
            <c:extLst>
              <c:ext xmlns:c16="http://schemas.microsoft.com/office/drawing/2014/chart" uri="{C3380CC4-5D6E-409C-BE32-E72D297353CC}">
                <c16:uniqueId val="{00000007-BA8A-49E1-9F94-9E0CE460AA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8A-49E1-9F94-9E0CE460AA8B}"/>
                </c:ext>
              </c:extLst>
            </c:dLbl>
            <c:dLbl>
              <c:idx val="5"/>
              <c:numFmt formatCode="#,##0.0_);[Red]\(#,##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8A-49E1-9F94-9E0CE460AA8B}"/>
                </c:ext>
              </c:extLst>
            </c:dLbl>
            <c:dLbl>
              <c:idx val="41"/>
              <c:numFmt formatCode="#,##0.0_);[Red]\(#,##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8A-49E1-9F94-9E0CE460AA8B}"/>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Sheet1!$A$2:$A$48</c:f>
              <c:strCache>
                <c:ptCount val="47"/>
                <c:pt idx="0">
                  <c:v>茨城県</c:v>
                </c:pt>
                <c:pt idx="1">
                  <c:v>神奈川県</c:v>
                </c:pt>
                <c:pt idx="2">
                  <c:v>愛知県</c:v>
                </c:pt>
                <c:pt idx="3">
                  <c:v>静岡県</c:v>
                </c:pt>
                <c:pt idx="4">
                  <c:v>京都府</c:v>
                </c:pt>
                <c:pt idx="5">
                  <c:v>東京都</c:v>
                </c:pt>
                <c:pt idx="6">
                  <c:v>岐阜県</c:v>
                </c:pt>
                <c:pt idx="7">
                  <c:v>千葉県</c:v>
                </c:pt>
                <c:pt idx="8">
                  <c:v>島根県</c:v>
                </c:pt>
                <c:pt idx="9">
                  <c:v>宮崎県</c:v>
                </c:pt>
                <c:pt idx="10">
                  <c:v>三重県</c:v>
                </c:pt>
                <c:pt idx="11">
                  <c:v>埼玉県</c:v>
                </c:pt>
                <c:pt idx="12">
                  <c:v>徳島県</c:v>
                </c:pt>
                <c:pt idx="13">
                  <c:v>和歌山県</c:v>
                </c:pt>
                <c:pt idx="14">
                  <c:v>岡山県</c:v>
                </c:pt>
                <c:pt idx="15">
                  <c:v>香川県</c:v>
                </c:pt>
                <c:pt idx="16">
                  <c:v>奈良県</c:v>
                </c:pt>
                <c:pt idx="17">
                  <c:v>熊本県</c:v>
                </c:pt>
                <c:pt idx="18">
                  <c:v>兵庫県</c:v>
                </c:pt>
                <c:pt idx="19">
                  <c:v>山梨県</c:v>
                </c:pt>
                <c:pt idx="20">
                  <c:v>新潟県</c:v>
                </c:pt>
                <c:pt idx="21">
                  <c:v>岩手県</c:v>
                </c:pt>
                <c:pt idx="22">
                  <c:v>佐賀県</c:v>
                </c:pt>
                <c:pt idx="23">
                  <c:v>秋田県</c:v>
                </c:pt>
                <c:pt idx="24">
                  <c:v>沖縄県</c:v>
                </c:pt>
                <c:pt idx="25">
                  <c:v>鳥取県</c:v>
                </c:pt>
                <c:pt idx="26">
                  <c:v>滋賀県</c:v>
                </c:pt>
                <c:pt idx="27">
                  <c:v>群馬県</c:v>
                </c:pt>
                <c:pt idx="28">
                  <c:v>富山県</c:v>
                </c:pt>
                <c:pt idx="29">
                  <c:v>福井県</c:v>
                </c:pt>
                <c:pt idx="30">
                  <c:v>鹿児島県</c:v>
                </c:pt>
                <c:pt idx="31">
                  <c:v>山形県</c:v>
                </c:pt>
                <c:pt idx="32">
                  <c:v>栃木県</c:v>
                </c:pt>
                <c:pt idx="33">
                  <c:v>愛媛県</c:v>
                </c:pt>
                <c:pt idx="34">
                  <c:v>長崎県</c:v>
                </c:pt>
                <c:pt idx="35">
                  <c:v>青森県</c:v>
                </c:pt>
                <c:pt idx="36">
                  <c:v>福岡県</c:v>
                </c:pt>
                <c:pt idx="37">
                  <c:v>広島県</c:v>
                </c:pt>
                <c:pt idx="38">
                  <c:v>大分県</c:v>
                </c:pt>
                <c:pt idx="39">
                  <c:v>宮城県</c:v>
                </c:pt>
                <c:pt idx="40">
                  <c:v>長野県</c:v>
                </c:pt>
                <c:pt idx="41">
                  <c:v>大阪府</c:v>
                </c:pt>
                <c:pt idx="42">
                  <c:v>山口県</c:v>
                </c:pt>
                <c:pt idx="43">
                  <c:v>福島県</c:v>
                </c:pt>
                <c:pt idx="44">
                  <c:v>北海道</c:v>
                </c:pt>
                <c:pt idx="45">
                  <c:v>石川県</c:v>
                </c:pt>
                <c:pt idx="46">
                  <c:v>高知県</c:v>
                </c:pt>
              </c:strCache>
            </c:strRef>
          </c:cat>
          <c:val>
            <c:numRef>
              <c:f>Sheet1!$B$2:$B$48</c:f>
              <c:numCache>
                <c:formatCode>0.0_ </c:formatCode>
                <c:ptCount val="47"/>
                <c:pt idx="0">
                  <c:v>70.599999999999994</c:v>
                </c:pt>
                <c:pt idx="1">
                  <c:v>66.8</c:v>
                </c:pt>
                <c:pt idx="2">
                  <c:v>66.5</c:v>
                </c:pt>
                <c:pt idx="3">
                  <c:v>64.900000000000006</c:v>
                </c:pt>
                <c:pt idx="4">
                  <c:v>63.5</c:v>
                </c:pt>
                <c:pt idx="5">
                  <c:v>62.5</c:v>
                </c:pt>
                <c:pt idx="6">
                  <c:v>62.2</c:v>
                </c:pt>
                <c:pt idx="7">
                  <c:v>61.5</c:v>
                </c:pt>
                <c:pt idx="8" formatCode="0.00_ ">
                  <c:v>61.33</c:v>
                </c:pt>
                <c:pt idx="9" formatCode="0.00_ ">
                  <c:v>61.3</c:v>
                </c:pt>
                <c:pt idx="10">
                  <c:v>60.7</c:v>
                </c:pt>
                <c:pt idx="11">
                  <c:v>60.5</c:v>
                </c:pt>
                <c:pt idx="12">
                  <c:v>60.3</c:v>
                </c:pt>
                <c:pt idx="13">
                  <c:v>58.8</c:v>
                </c:pt>
                <c:pt idx="14">
                  <c:v>58.3</c:v>
                </c:pt>
                <c:pt idx="15" formatCode="0.00_);[Red]\(0.00\)">
                  <c:v>56.32</c:v>
                </c:pt>
                <c:pt idx="16" formatCode="0.00_);[Red]\(0.00\)">
                  <c:v>56.27</c:v>
                </c:pt>
                <c:pt idx="17">
                  <c:v>55.7</c:v>
                </c:pt>
                <c:pt idx="18">
                  <c:v>55.5</c:v>
                </c:pt>
                <c:pt idx="19">
                  <c:v>54.8</c:v>
                </c:pt>
                <c:pt idx="20">
                  <c:v>54</c:v>
                </c:pt>
                <c:pt idx="21">
                  <c:v>53.2</c:v>
                </c:pt>
                <c:pt idx="22">
                  <c:v>53.1</c:v>
                </c:pt>
                <c:pt idx="23">
                  <c:v>52.8</c:v>
                </c:pt>
                <c:pt idx="24">
                  <c:v>52.5</c:v>
                </c:pt>
                <c:pt idx="25">
                  <c:v>52.5</c:v>
                </c:pt>
                <c:pt idx="26">
                  <c:v>52.2</c:v>
                </c:pt>
                <c:pt idx="27">
                  <c:v>52</c:v>
                </c:pt>
                <c:pt idx="28">
                  <c:v>52</c:v>
                </c:pt>
                <c:pt idx="29" formatCode="0.00_ ">
                  <c:v>50.93</c:v>
                </c:pt>
                <c:pt idx="30" formatCode="0.00_ ">
                  <c:v>50.88</c:v>
                </c:pt>
                <c:pt idx="31">
                  <c:v>50.7</c:v>
                </c:pt>
                <c:pt idx="32">
                  <c:v>50.5</c:v>
                </c:pt>
                <c:pt idx="33" formatCode="0.00_ ">
                  <c:v>50.42</c:v>
                </c:pt>
                <c:pt idx="34" formatCode="0.00_ ">
                  <c:v>50.38</c:v>
                </c:pt>
                <c:pt idx="35">
                  <c:v>49.3</c:v>
                </c:pt>
                <c:pt idx="36">
                  <c:v>48.8</c:v>
                </c:pt>
                <c:pt idx="37">
                  <c:v>48.3</c:v>
                </c:pt>
                <c:pt idx="38">
                  <c:v>48.2</c:v>
                </c:pt>
                <c:pt idx="39">
                  <c:v>47.9</c:v>
                </c:pt>
                <c:pt idx="40" formatCode="0.00_ ">
                  <c:v>46.52</c:v>
                </c:pt>
                <c:pt idx="41" formatCode="0.00_ ">
                  <c:v>46.47</c:v>
                </c:pt>
                <c:pt idx="42">
                  <c:v>45.9</c:v>
                </c:pt>
                <c:pt idx="43" formatCode="0.00_ ">
                  <c:v>45.12</c:v>
                </c:pt>
                <c:pt idx="44" formatCode="0.00_ ">
                  <c:v>45.08</c:v>
                </c:pt>
                <c:pt idx="45" formatCode="0.00_ ">
                  <c:v>45.07</c:v>
                </c:pt>
                <c:pt idx="46">
                  <c:v>37.299999999999997</c:v>
                </c:pt>
              </c:numCache>
            </c:numRef>
          </c:val>
          <c:extLst>
            <c:ext xmlns:c16="http://schemas.microsoft.com/office/drawing/2014/chart" uri="{C3380CC4-5D6E-409C-BE32-E72D297353CC}">
              <c16:uniqueId val="{00000009-BA8A-49E1-9F94-9E0CE460AA8B}"/>
            </c:ext>
          </c:extLst>
        </c:ser>
        <c:dLbls>
          <c:showLegendKey val="0"/>
          <c:showVal val="0"/>
          <c:showCatName val="0"/>
          <c:showSerName val="0"/>
          <c:showPercent val="0"/>
          <c:showBubbleSize val="0"/>
        </c:dLbls>
        <c:gapWidth val="90"/>
        <c:axId val="962297087"/>
        <c:axId val="961237695"/>
      </c:barChart>
      <c:catAx>
        <c:axId val="96229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61237695"/>
        <c:crosses val="autoZero"/>
        <c:auto val="1"/>
        <c:lblAlgn val="ctr"/>
        <c:lblOffset val="100"/>
        <c:noMultiLvlLbl val="0"/>
      </c:catAx>
      <c:valAx>
        <c:axId val="961237695"/>
        <c:scaling>
          <c:orientation val="minMax"/>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62297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678501625058433"/>
          <c:y val="7.0736460712475163E-2"/>
          <c:w val="0.70230397252774523"/>
          <c:h val="0.85029049625948905"/>
        </c:manualLayout>
      </c:layout>
      <c:pieChart>
        <c:varyColors val="1"/>
        <c:ser>
          <c:idx val="0"/>
          <c:order val="0"/>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5603-4249-8C28-5D7255A9A341}"/>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5603-4249-8C28-5D7255A9A341}"/>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5603-4249-8C28-5D7255A9A341}"/>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5603-4249-8C28-5D7255A9A341}"/>
              </c:ext>
            </c:extLst>
          </c:dPt>
          <c:dLbls>
            <c:dLbl>
              <c:idx val="0"/>
              <c:layout>
                <c:manualLayout>
                  <c:x val="-0.11180968049862028"/>
                  <c:y val="0.1793980827507718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03-4249-8C28-5D7255A9A341}"/>
                </c:ext>
              </c:extLst>
            </c:dLbl>
            <c:dLbl>
              <c:idx val="1"/>
              <c:layout>
                <c:manualLayout>
                  <c:x val="-0.1054475615552708"/>
                  <c:y val="-6.816161119801292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498780982977319"/>
                      <c:h val="0.28819433938672379"/>
                    </c:manualLayout>
                  </c15:layout>
                </c:ext>
                <c:ext xmlns:c16="http://schemas.microsoft.com/office/drawing/2014/chart" uri="{C3380CC4-5D6E-409C-BE32-E72D297353CC}">
                  <c16:uniqueId val="{00000003-5603-4249-8C28-5D7255A9A341}"/>
                </c:ext>
              </c:extLst>
            </c:dLbl>
            <c:dLbl>
              <c:idx val="2"/>
              <c:layout>
                <c:manualLayout>
                  <c:x val="0.17757883613604275"/>
                  <c:y val="-0.1353068914745948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113043071458646"/>
                      <c:h val="0.29189694812738842"/>
                    </c:manualLayout>
                  </c15:layout>
                </c:ext>
                <c:ext xmlns:c16="http://schemas.microsoft.com/office/drawing/2014/chart" uri="{C3380CC4-5D6E-409C-BE32-E72D297353CC}">
                  <c16:uniqueId val="{00000005-5603-4249-8C28-5D7255A9A34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グラフ!$B$39:$B$42</c:f>
              <c:strCache>
                <c:ptCount val="4"/>
                <c:pt idx="0">
                  <c:v>①大阪府OB</c:v>
                </c:pt>
                <c:pt idx="1">
                  <c:v>②基幹系ベンダーの職員</c:v>
                </c:pt>
                <c:pt idx="2">
                  <c:v>③基幹系ベンダー以外の民間企業</c:v>
                </c:pt>
                <c:pt idx="3">
                  <c:v>④その他</c:v>
                </c:pt>
              </c:strCache>
            </c:strRef>
          </c:cat>
          <c:val>
            <c:numRef>
              <c:f>グラフ!$C$39:$C$42</c:f>
              <c:numCache>
                <c:formatCode>General</c:formatCode>
                <c:ptCount val="4"/>
                <c:pt idx="0">
                  <c:v>9</c:v>
                </c:pt>
                <c:pt idx="1">
                  <c:v>9</c:v>
                </c:pt>
                <c:pt idx="2">
                  <c:v>19</c:v>
                </c:pt>
                <c:pt idx="3">
                  <c:v>9</c:v>
                </c:pt>
              </c:numCache>
            </c:numRef>
          </c:val>
          <c:extLst>
            <c:ext xmlns:c16="http://schemas.microsoft.com/office/drawing/2014/chart" uri="{C3380CC4-5D6E-409C-BE32-E72D297353CC}">
              <c16:uniqueId val="{00000008-5603-4249-8C28-5D7255A9A3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DB13-4BAC-9C95-D92C6A97DD13}"/>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DB13-4BAC-9C95-D92C6A97DD13}"/>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B13-4BAC-9C95-D92C6A97DD13}"/>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DB13-4BAC-9C95-D92C6A97DD13}"/>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DB13-4BAC-9C95-D92C6A97DD13}"/>
              </c:ext>
            </c:extLst>
          </c:dPt>
          <c:dLbls>
            <c:dLbl>
              <c:idx val="0"/>
              <c:layout>
                <c:manualLayout>
                  <c:x val="-8.2576035974812889E-2"/>
                  <c:y val="7.7760840262087891E-2"/>
                </c:manualLayout>
              </c:layout>
              <c:spPr>
                <a:solidFill>
                  <a:schemeClr val="bg1">
                    <a:alpha val="30000"/>
                  </a:schemeClr>
                </a:solid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5229007756390553"/>
                      <c:h val="0.16898633337399677"/>
                    </c:manualLayout>
                  </c15:layout>
                </c:ext>
                <c:ext xmlns:c16="http://schemas.microsoft.com/office/drawing/2014/chart" uri="{C3380CC4-5D6E-409C-BE32-E72D297353CC}">
                  <c16:uniqueId val="{00000001-DB13-4BAC-9C95-D92C6A97DD13}"/>
                </c:ext>
              </c:extLst>
            </c:dLbl>
            <c:dLbl>
              <c:idx val="1"/>
              <c:layout>
                <c:manualLayout>
                  <c:x val="-4.0622953695410136E-2"/>
                  <c:y val="8.798568914348932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fld id="{3941140C-7751-4FE3-9746-3675DE6F9CDF}" type="CATEGORYNAME">
                      <a:rPr lang="ja-JP" altLang="en-US" sz="1000" b="0" smtClean="0">
                        <a:solidFill>
                          <a:schemeClr val="tx1"/>
                        </a:solidFill>
                      </a:rPr>
                      <a:pPr>
                        <a:defRPr sz="1000">
                          <a:solidFill>
                            <a:schemeClr val="tx1"/>
                          </a:solidFill>
                          <a:latin typeface="Meiryo UI" panose="020B0604030504040204" pitchFamily="50" charset="-128"/>
                          <a:ea typeface="Meiryo UI" panose="020B0604030504040204" pitchFamily="50" charset="-128"/>
                        </a:defRPr>
                      </a:pPr>
                      <a:t>[分類名]</a:t>
                    </a:fld>
                    <a:fld id="{7FA3FCF8-781A-47C0-A17E-8BA2C8D2FBB3}" type="PERCENTAGE">
                      <a:rPr lang="en-US" altLang="ja-JP" sz="1000" b="0" baseline="0" smtClean="0">
                        <a:solidFill>
                          <a:schemeClr val="tx1"/>
                        </a:solidFill>
                      </a:rPr>
                      <a:pPr>
                        <a:defRPr sz="1000">
                          <a:solidFill>
                            <a:schemeClr val="tx1"/>
                          </a:solidFill>
                          <a:latin typeface="Meiryo UI" panose="020B0604030504040204" pitchFamily="50" charset="-128"/>
                          <a:ea typeface="Meiryo UI" panose="020B0604030504040204" pitchFamily="50"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4043537737756021"/>
                      <c:h val="0.2535031924192519"/>
                    </c:manualLayout>
                  </c15:layout>
                  <c15:dlblFieldTable/>
                  <c15:showDataLabelsRange val="0"/>
                </c:ext>
                <c:ext xmlns:c16="http://schemas.microsoft.com/office/drawing/2014/chart" uri="{C3380CC4-5D6E-409C-BE32-E72D297353CC}">
                  <c16:uniqueId val="{00000003-DB13-4BAC-9C95-D92C6A97DD13}"/>
                </c:ext>
              </c:extLst>
            </c:dLbl>
            <c:dLbl>
              <c:idx val="2"/>
              <c:layout>
                <c:manualLayout>
                  <c:x val="-7.7059817806586703E-2"/>
                  <c:y val="8.0288193173710692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18185977953312812"/>
                      <c:h val="0.27352205940083224"/>
                    </c:manualLayout>
                  </c15:layout>
                </c:ext>
                <c:ext xmlns:c16="http://schemas.microsoft.com/office/drawing/2014/chart" uri="{C3380CC4-5D6E-409C-BE32-E72D297353CC}">
                  <c16:uniqueId val="{00000005-DB13-4BAC-9C95-D92C6A97DD13}"/>
                </c:ext>
              </c:extLst>
            </c:dLbl>
            <c:dLbl>
              <c:idx val="3"/>
              <c:layout>
                <c:manualLayout>
                  <c:x val="7.9975850248292457E-2"/>
                  <c:y val="-0.1930793086264280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3250132858981193"/>
                      <c:h val="0.16781717430484772"/>
                    </c:manualLayout>
                  </c15:layout>
                </c:ext>
                <c:ext xmlns:c16="http://schemas.microsoft.com/office/drawing/2014/chart" uri="{C3380CC4-5D6E-409C-BE32-E72D297353CC}">
                  <c16:uniqueId val="{00000007-DB13-4BAC-9C95-D92C6A97DD13}"/>
                </c:ext>
              </c:extLst>
            </c:dLbl>
            <c:dLbl>
              <c:idx val="4"/>
              <c:layout>
                <c:manualLayout>
                  <c:x val="9.6403092260438014E-2"/>
                  <c:y val="0.208862084598186"/>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15634805737717417"/>
                      <c:h val="0.16077499888259447"/>
                    </c:manualLayout>
                  </c15:layout>
                </c:ext>
                <c:ext xmlns:c16="http://schemas.microsoft.com/office/drawing/2014/chart" uri="{C3380CC4-5D6E-409C-BE32-E72D297353CC}">
                  <c16:uniqueId val="{00000009-DB13-4BAC-9C95-D92C6A97DD1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グラフ!$B$20:$B$24</c:f>
              <c:strCache>
                <c:ptCount val="5"/>
                <c:pt idx="0">
                  <c:v>①令和３年度に任用予定（予算確保済）</c:v>
                </c:pt>
                <c:pt idx="1">
                  <c:v>②令和３年度に任用したい（補正を組むことを検討）</c:v>
                </c:pt>
                <c:pt idx="2">
                  <c:v>③令和４年度に向け検討中</c:v>
                </c:pt>
                <c:pt idx="3">
                  <c:v>④具体的な検討はまだだが関心はある</c:v>
                </c:pt>
                <c:pt idx="4">
                  <c:v>⑤外部人材のニーズはない</c:v>
                </c:pt>
              </c:strCache>
            </c:strRef>
          </c:cat>
          <c:val>
            <c:numRef>
              <c:f>グラフ!$C$20:$C$24</c:f>
              <c:numCache>
                <c:formatCode>General</c:formatCode>
                <c:ptCount val="5"/>
                <c:pt idx="0">
                  <c:v>7</c:v>
                </c:pt>
                <c:pt idx="1">
                  <c:v>1</c:v>
                </c:pt>
                <c:pt idx="2">
                  <c:v>4</c:v>
                </c:pt>
                <c:pt idx="3">
                  <c:v>21</c:v>
                </c:pt>
                <c:pt idx="4">
                  <c:v>10</c:v>
                </c:pt>
              </c:numCache>
            </c:numRef>
          </c:val>
          <c:extLst>
            <c:ext xmlns:c16="http://schemas.microsoft.com/office/drawing/2014/chart" uri="{C3380CC4-5D6E-409C-BE32-E72D297353CC}">
              <c16:uniqueId val="{0000000A-DB13-4BAC-9C95-D92C6A97DD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グラフ!$E$59:$E$71</c:f>
              <c:strCache>
                <c:ptCount val="13"/>
                <c:pt idx="0">
                  <c:v>マイナンバーカードの普及促進</c:v>
                </c:pt>
                <c:pt idx="1">
                  <c:v>庁内ネットワークの再構築（無線化含む）</c:v>
                </c:pt>
                <c:pt idx="2">
                  <c:v>オープンデータの推進</c:v>
                </c:pt>
                <c:pt idx="3">
                  <c:v>デジタルデバイド対策</c:v>
                </c:pt>
                <c:pt idx="4">
                  <c:v>その他</c:v>
                </c:pt>
                <c:pt idx="5">
                  <c:v>地域社会のデジタル化</c:v>
                </c:pt>
                <c:pt idx="6">
                  <c:v>セキュリティ対策の徹底</c:v>
                </c:pt>
                <c:pt idx="7">
                  <c:v>BPRやはんこレスの推進</c:v>
                </c:pt>
                <c:pt idx="8">
                  <c:v>AI・RPAの利用促進</c:v>
                </c:pt>
                <c:pt idx="9">
                  <c:v>行政DXに関する戦略や計画の策定</c:v>
                </c:pt>
                <c:pt idx="10">
                  <c:v>システム標準化・共通化</c:v>
                </c:pt>
                <c:pt idx="11">
                  <c:v>行政手続きのオンライン化</c:v>
                </c:pt>
                <c:pt idx="12">
                  <c:v>情報政策全般のマネジメント</c:v>
                </c:pt>
              </c:strCache>
            </c:strRef>
          </c:cat>
          <c:val>
            <c:numRef>
              <c:f>グラフ!$F$59:$F$71</c:f>
              <c:numCache>
                <c:formatCode>General</c:formatCode>
                <c:ptCount val="13"/>
                <c:pt idx="0">
                  <c:v>1</c:v>
                </c:pt>
                <c:pt idx="1">
                  <c:v>2</c:v>
                </c:pt>
                <c:pt idx="2">
                  <c:v>2</c:v>
                </c:pt>
                <c:pt idx="3">
                  <c:v>3</c:v>
                </c:pt>
                <c:pt idx="4">
                  <c:v>4</c:v>
                </c:pt>
                <c:pt idx="5">
                  <c:v>4</c:v>
                </c:pt>
                <c:pt idx="6">
                  <c:v>4</c:v>
                </c:pt>
                <c:pt idx="7">
                  <c:v>5</c:v>
                </c:pt>
                <c:pt idx="8">
                  <c:v>6</c:v>
                </c:pt>
                <c:pt idx="9">
                  <c:v>7</c:v>
                </c:pt>
                <c:pt idx="10">
                  <c:v>10</c:v>
                </c:pt>
                <c:pt idx="11">
                  <c:v>12</c:v>
                </c:pt>
                <c:pt idx="12">
                  <c:v>18</c:v>
                </c:pt>
              </c:numCache>
            </c:numRef>
          </c:val>
          <c:extLst>
            <c:ext xmlns:c16="http://schemas.microsoft.com/office/drawing/2014/chart" uri="{C3380CC4-5D6E-409C-BE32-E72D297353CC}">
              <c16:uniqueId val="{00000000-AAF9-4A81-AFDE-3859FA59C94A}"/>
            </c:ext>
          </c:extLst>
        </c:ser>
        <c:dLbls>
          <c:showLegendKey val="0"/>
          <c:showVal val="0"/>
          <c:showCatName val="0"/>
          <c:showSerName val="0"/>
          <c:showPercent val="0"/>
          <c:showBubbleSize val="0"/>
        </c:dLbls>
        <c:gapWidth val="182"/>
        <c:axId val="149944544"/>
        <c:axId val="149939136"/>
      </c:barChart>
      <c:catAx>
        <c:axId val="14994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9939136"/>
        <c:crosses val="autoZero"/>
        <c:auto val="1"/>
        <c:lblAlgn val="ctr"/>
        <c:lblOffset val="100"/>
        <c:noMultiLvlLbl val="0"/>
      </c:catAx>
      <c:valAx>
        <c:axId val="149939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9944544"/>
        <c:crosses val="autoZero"/>
        <c:crossBetween val="between"/>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719336588845359"/>
          <c:y val="6.7797822405250341E-2"/>
          <c:w val="0.56602263200644576"/>
          <c:h val="0.8241136793524341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グラフ!$E$81:$E$85</c:f>
              <c:strCache>
                <c:ptCount val="5"/>
                <c:pt idx="0">
                  <c:v>業務委託</c:v>
                </c:pt>
                <c:pt idx="1">
                  <c:v>民間交流制度</c:v>
                </c:pt>
                <c:pt idx="2">
                  <c:v>特別職非常勤職員</c:v>
                </c:pt>
                <c:pt idx="3">
                  <c:v>任期付き非常勤職員</c:v>
                </c:pt>
                <c:pt idx="4">
                  <c:v>任期付き常勤職員</c:v>
                </c:pt>
              </c:strCache>
            </c:strRef>
          </c:cat>
          <c:val>
            <c:numRef>
              <c:f>グラフ!$F$81:$F$85</c:f>
              <c:numCache>
                <c:formatCode>General</c:formatCode>
                <c:ptCount val="5"/>
                <c:pt idx="0">
                  <c:v>18</c:v>
                </c:pt>
                <c:pt idx="1">
                  <c:v>4</c:v>
                </c:pt>
                <c:pt idx="2">
                  <c:v>3</c:v>
                </c:pt>
                <c:pt idx="3">
                  <c:v>11</c:v>
                </c:pt>
                <c:pt idx="4">
                  <c:v>7</c:v>
                </c:pt>
              </c:numCache>
            </c:numRef>
          </c:val>
          <c:extLst>
            <c:ext xmlns:c16="http://schemas.microsoft.com/office/drawing/2014/chart" uri="{C3380CC4-5D6E-409C-BE32-E72D297353CC}">
              <c16:uniqueId val="{00000000-C263-450C-BB4B-288714C67CEC}"/>
            </c:ext>
          </c:extLst>
        </c:ser>
        <c:dLbls>
          <c:showLegendKey val="0"/>
          <c:showVal val="0"/>
          <c:showCatName val="0"/>
          <c:showSerName val="0"/>
          <c:showPercent val="0"/>
          <c:showBubbleSize val="0"/>
        </c:dLbls>
        <c:gapWidth val="182"/>
        <c:axId val="149944544"/>
        <c:axId val="149939136"/>
      </c:barChart>
      <c:catAx>
        <c:axId val="14994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9939136"/>
        <c:crosses val="autoZero"/>
        <c:auto val="1"/>
        <c:lblAlgn val="ctr"/>
        <c:lblOffset val="100"/>
        <c:noMultiLvlLbl val="0"/>
      </c:catAx>
      <c:valAx>
        <c:axId val="149939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9944544"/>
        <c:crosses val="autoZero"/>
        <c:crossBetween val="between"/>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800" b="1" dirty="0">
                <a:latin typeface="Meiryo UI" panose="020B0604030504040204" pitchFamily="50" charset="-128"/>
                <a:ea typeface="Meiryo UI" panose="020B0604030504040204" pitchFamily="50" charset="-128"/>
              </a:rPr>
              <a:t>情報システム（</a:t>
            </a:r>
            <a:r>
              <a:rPr lang="en-US" altLang="ja-JP" sz="1800" b="1" dirty="0">
                <a:latin typeface="Meiryo UI" panose="020B0604030504040204" pitchFamily="50" charset="-128"/>
                <a:ea typeface="Meiryo UI" panose="020B0604030504040204" pitchFamily="50" charset="-128"/>
              </a:rPr>
              <a:t>240</a:t>
            </a:r>
            <a:r>
              <a:rPr lang="ja-JP" altLang="en-US" sz="1800" b="1" dirty="0">
                <a:latin typeface="Meiryo UI" panose="020B0604030504040204" pitchFamily="50" charset="-128"/>
                <a:ea typeface="Meiryo UI" panose="020B0604030504040204" pitchFamily="50" charset="-128"/>
              </a:rPr>
              <a:t>）</a:t>
            </a:r>
          </a:p>
        </c:rich>
      </c:tx>
      <c:layout>
        <c:manualLayout>
          <c:xMode val="edge"/>
          <c:yMode val="edge"/>
          <c:x val="0.29093532504827169"/>
          <c:y val="3.0939259898796951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Sheet1!$B$1</c:f>
              <c:strCache>
                <c:ptCount val="1"/>
                <c:pt idx="0">
                  <c:v>システム数</c:v>
                </c:pt>
              </c:strCache>
            </c:strRef>
          </c:tx>
          <c:dPt>
            <c:idx val="0"/>
            <c:bubble3D val="0"/>
            <c:spPr>
              <a:solidFill>
                <a:srgbClr val="4A7FB0"/>
              </a:solidFill>
              <a:ln w="19050">
                <a:solidFill>
                  <a:schemeClr val="lt1"/>
                </a:solidFill>
              </a:ln>
              <a:effectLst/>
            </c:spPr>
            <c:extLst>
              <c:ext xmlns:c16="http://schemas.microsoft.com/office/drawing/2014/chart" uri="{C3380CC4-5D6E-409C-BE32-E72D297353CC}">
                <c16:uniqueId val="{00000001-DE6C-4EBB-A05C-F8AE912CCC46}"/>
              </c:ext>
            </c:extLst>
          </c:dPt>
          <c:dPt>
            <c:idx val="1"/>
            <c:bubble3D val="0"/>
            <c:spPr>
              <a:solidFill>
                <a:srgbClr val="5B9BD5"/>
              </a:solidFill>
              <a:ln w="19050">
                <a:solidFill>
                  <a:schemeClr val="lt1"/>
                </a:solidFill>
              </a:ln>
              <a:effectLst/>
            </c:spPr>
            <c:extLst>
              <c:ext xmlns:c16="http://schemas.microsoft.com/office/drawing/2014/chart" uri="{C3380CC4-5D6E-409C-BE32-E72D297353CC}">
                <c16:uniqueId val="{00000003-DE6C-4EBB-A05C-F8AE912CCC46}"/>
              </c:ext>
            </c:extLst>
          </c:dPt>
          <c:dPt>
            <c:idx val="2"/>
            <c:bubble3D val="0"/>
            <c:spPr>
              <a:solidFill>
                <a:srgbClr val="ADC6E5"/>
              </a:solidFill>
              <a:ln w="19050">
                <a:solidFill>
                  <a:schemeClr val="lt1"/>
                </a:solidFill>
              </a:ln>
              <a:effectLst/>
            </c:spPr>
            <c:extLst>
              <c:ext xmlns:c16="http://schemas.microsoft.com/office/drawing/2014/chart" uri="{C3380CC4-5D6E-409C-BE32-E72D297353CC}">
                <c16:uniqueId val="{00000005-DE6C-4EBB-A05C-F8AE912CCC46}"/>
              </c:ext>
            </c:extLst>
          </c:dPt>
          <c:dLbls>
            <c:dLbl>
              <c:idx val="0"/>
              <c:layout>
                <c:manualLayout>
                  <c:x val="-0.2072868266105761"/>
                  <c:y val="-8.7322241973114098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eiryo UI" panose="020B0604030504040204" pitchFamily="50" charset="-128"/>
                        <a:ea typeface="Meiryo UI" panose="020B0604030504040204" pitchFamily="50" charset="-128"/>
                        <a:cs typeface="+mn-cs"/>
                      </a:defRPr>
                    </a:pPr>
                    <a:fld id="{3E8683ED-CA94-403C-936F-1708D0BDD447}" type="CATEGORYNAME">
                      <a:rPr lang="ja-JP" altLang="en-US" sz="2000" b="1">
                        <a:solidFill>
                          <a:schemeClr val="bg1"/>
                        </a:solidFill>
                      </a:rPr>
                      <a:pPr>
                        <a:defRPr sz="2000">
                          <a:solidFill>
                            <a:schemeClr val="bg1"/>
                          </a:solidFill>
                          <a:latin typeface="Meiryo UI" panose="020B0604030504040204" pitchFamily="50" charset="-128"/>
                          <a:ea typeface="Meiryo UI" panose="020B0604030504040204" pitchFamily="50" charset="-128"/>
                        </a:defRPr>
                      </a:pPr>
                      <a:t>[分類名]</a:t>
                    </a:fld>
                    <a:r>
                      <a:rPr lang="ja-JP" altLang="en-US" sz="2000" baseline="0" dirty="0">
                        <a:solidFill>
                          <a:schemeClr val="bg1"/>
                        </a:solidFill>
                      </a:rPr>
                      <a:t> </a:t>
                    </a:r>
                    <a:fld id="{486DC81E-8CFF-4F96-A706-67ACB6266750}" type="VALUE">
                      <a:rPr lang="en-US" altLang="ja-JP" sz="2000" b="1" baseline="0">
                        <a:solidFill>
                          <a:schemeClr val="bg1"/>
                        </a:solidFill>
                      </a:rPr>
                      <a:pPr>
                        <a:defRPr sz="2000">
                          <a:solidFill>
                            <a:schemeClr val="bg1"/>
                          </a:solidFill>
                          <a:latin typeface="Meiryo UI" panose="020B0604030504040204" pitchFamily="50" charset="-128"/>
                          <a:ea typeface="Meiryo UI" panose="020B0604030504040204" pitchFamily="50" charset="-128"/>
                        </a:defRPr>
                      </a:pPr>
                      <a:t>[値]</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349010978460921"/>
                      <c:h val="0.33320495253613791"/>
                    </c:manualLayout>
                  </c15:layout>
                  <c15:dlblFieldTable/>
                  <c15:showDataLabelsRange val="0"/>
                </c:ext>
                <c:ext xmlns:c16="http://schemas.microsoft.com/office/drawing/2014/chart" uri="{C3380CC4-5D6E-409C-BE32-E72D297353CC}">
                  <c16:uniqueId val="{00000001-DE6C-4EBB-A05C-F8AE912CCC46}"/>
                </c:ext>
              </c:extLst>
            </c:dLbl>
            <c:dLbl>
              <c:idx val="1"/>
              <c:layout>
                <c:manualLayout>
                  <c:x val="1.4871161548003331E-2"/>
                  <c:y val="0.1030837622980162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460029054436991"/>
                      <c:h val="0.15228303722187858"/>
                    </c:manualLayout>
                  </c15:layout>
                </c:ext>
                <c:ext xmlns:c16="http://schemas.microsoft.com/office/drawing/2014/chart" uri="{C3380CC4-5D6E-409C-BE32-E72D297353CC}">
                  <c16:uniqueId val="{00000003-DE6C-4EBB-A05C-F8AE912CCC46}"/>
                </c:ext>
              </c:extLst>
            </c:dLbl>
            <c:dLbl>
              <c:idx val="2"/>
              <c:layout>
                <c:manualLayout>
                  <c:x val="-2.4379209110060626E-2"/>
                  <c:y val="4.5041291708328705E-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183942993675807"/>
                      <c:h val="0.12035445185497914"/>
                    </c:manualLayout>
                  </c15:layout>
                </c:ext>
                <c:ext xmlns:c16="http://schemas.microsoft.com/office/drawing/2014/chart" uri="{C3380CC4-5D6E-409C-BE32-E72D297353CC}">
                  <c16:uniqueId val="{00000005-DE6C-4EBB-A05C-F8AE912CCC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業務システム</c:v>
                </c:pt>
                <c:pt idx="1">
                  <c:v>情報基盤等</c:v>
                </c:pt>
                <c:pt idx="2">
                  <c:v>ネットワーク・回線等</c:v>
                </c:pt>
              </c:strCache>
            </c:strRef>
          </c:cat>
          <c:val>
            <c:numRef>
              <c:f>Sheet1!$B$2:$B$4</c:f>
              <c:numCache>
                <c:formatCode>General</c:formatCode>
                <c:ptCount val="3"/>
                <c:pt idx="0">
                  <c:v>223</c:v>
                </c:pt>
                <c:pt idx="1">
                  <c:v>12</c:v>
                </c:pt>
                <c:pt idx="2">
                  <c:v>5</c:v>
                </c:pt>
              </c:numCache>
            </c:numRef>
          </c:val>
          <c:extLst>
            <c:ext xmlns:c16="http://schemas.microsoft.com/office/drawing/2014/chart" uri="{C3380CC4-5D6E-409C-BE32-E72D297353CC}">
              <c16:uniqueId val="{00000006-DE6C-4EBB-A05C-F8AE912CCC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ja-JP" altLang="en-US" sz="1800" b="1" dirty="0">
                <a:latin typeface="Meiryo UI" panose="020B0604030504040204" pitchFamily="50" charset="-128"/>
                <a:ea typeface="Meiryo UI" panose="020B0604030504040204" pitchFamily="50" charset="-128"/>
              </a:rPr>
              <a:t>業務システム（</a:t>
            </a:r>
            <a:r>
              <a:rPr lang="en-US" altLang="ja-JP" sz="1800" b="1" dirty="0">
                <a:latin typeface="Meiryo UI" panose="020B0604030504040204" pitchFamily="50" charset="-128"/>
                <a:ea typeface="Meiryo UI" panose="020B0604030504040204" pitchFamily="50" charset="-128"/>
              </a:rPr>
              <a:t>223</a:t>
            </a:r>
            <a:r>
              <a:rPr lang="ja-JP" altLang="en-US" sz="1800" b="1" dirty="0">
                <a:latin typeface="Meiryo UI" panose="020B0604030504040204" pitchFamily="50" charset="-128"/>
                <a:ea typeface="Meiryo UI" panose="020B0604030504040204" pitchFamily="50" charset="-128"/>
              </a:rPr>
              <a:t>）内訳</a:t>
            </a:r>
          </a:p>
        </c:rich>
      </c:tx>
      <c:layout>
        <c:manualLayout>
          <c:xMode val="edge"/>
          <c:yMode val="edge"/>
          <c:x val="0.25407700421940926"/>
          <c:y val="1.546963748670768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9095426573563604"/>
          <c:y val="0.24287665897271313"/>
          <c:w val="0.4302731736768482"/>
          <c:h val="0.67054879053586103"/>
        </c:manualLayout>
      </c:layout>
      <c:pieChart>
        <c:varyColors val="1"/>
        <c:ser>
          <c:idx val="0"/>
          <c:order val="0"/>
          <c:tx>
            <c:strRef>
              <c:f>Sheet1!$B$1</c:f>
              <c:strCache>
                <c:ptCount val="1"/>
                <c:pt idx="0">
                  <c:v>システム数</c:v>
                </c:pt>
              </c:strCache>
            </c:strRef>
          </c:tx>
          <c:dPt>
            <c:idx val="0"/>
            <c:bubble3D val="0"/>
            <c:spPr>
              <a:solidFill>
                <a:srgbClr val="C46627"/>
              </a:solidFill>
              <a:ln w="19050">
                <a:solidFill>
                  <a:schemeClr val="lt1"/>
                </a:solidFill>
              </a:ln>
              <a:effectLst/>
            </c:spPr>
            <c:extLst>
              <c:ext xmlns:c16="http://schemas.microsoft.com/office/drawing/2014/chart" uri="{C3380CC4-5D6E-409C-BE32-E72D297353CC}">
                <c16:uniqueId val="{00000001-EA56-49C1-86A3-EF91652D8109}"/>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EA56-49C1-86A3-EF91652D8109}"/>
              </c:ext>
            </c:extLst>
          </c:dPt>
          <c:dPt>
            <c:idx val="2"/>
            <c:bubble3D val="0"/>
            <c:spPr>
              <a:solidFill>
                <a:srgbClr val="F4B9A4"/>
              </a:solidFill>
              <a:ln w="25400">
                <a:noFill/>
              </a:ln>
              <a:effectLst/>
            </c:spPr>
            <c:extLst>
              <c:ext xmlns:c16="http://schemas.microsoft.com/office/drawing/2014/chart" uri="{C3380CC4-5D6E-409C-BE32-E72D297353CC}">
                <c16:uniqueId val="{00000005-EA56-49C1-86A3-EF91652D8109}"/>
              </c:ext>
            </c:extLst>
          </c:dPt>
          <c:dLbls>
            <c:dLbl>
              <c:idx val="0"/>
              <c:layout>
                <c:manualLayout>
                  <c:x val="4.2110697307909964E-2"/>
                  <c:y val="-2.6425972680269513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50677184254167762"/>
                      <c:h val="8.2766975308641952E-2"/>
                    </c:manualLayout>
                  </c15:layout>
                </c:ext>
                <c:ext xmlns:c16="http://schemas.microsoft.com/office/drawing/2014/chart" uri="{C3380CC4-5D6E-409C-BE32-E72D297353CC}">
                  <c16:uniqueId val="{00000001-EA56-49C1-86A3-EF91652D8109}"/>
                </c:ext>
              </c:extLst>
            </c:dLbl>
            <c:dLbl>
              <c:idx val="1"/>
              <c:layout>
                <c:manualLayout>
                  <c:x val="-1.1856943353408396E-2"/>
                  <c:y val="1.51808641975308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4794852491926333"/>
                      <c:h val="0.26617469135802468"/>
                    </c:manualLayout>
                  </c15:layout>
                </c:ext>
                <c:ext xmlns:c16="http://schemas.microsoft.com/office/drawing/2014/chart" uri="{C3380CC4-5D6E-409C-BE32-E72D297353CC}">
                  <c16:uniqueId val="{00000003-EA56-49C1-86A3-EF91652D8109}"/>
                </c:ext>
              </c:extLst>
            </c:dLbl>
            <c:dLbl>
              <c:idx val="2"/>
              <c:layout>
                <c:manualLayout>
                  <c:x val="0.15629553919048544"/>
                  <c:y val="-0.1064090479049438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fld id="{BAA98183-2F1C-447F-AE8F-D0689876664E}" type="CATEGORYNAME">
                      <a:rPr lang="ja-JP" altLang="en-US" sz="2000" b="1" u="none" smtClean="0">
                        <a:solidFill>
                          <a:schemeClr val="tx1"/>
                        </a:solidFill>
                      </a:rPr>
                      <a:pPr>
                        <a:defRPr sz="2000">
                          <a:solidFill>
                            <a:schemeClr val="tx1"/>
                          </a:solidFill>
                          <a:latin typeface="Meiryo UI" panose="020B0604030504040204" pitchFamily="50" charset="-128"/>
                          <a:ea typeface="Meiryo UI" panose="020B0604030504040204" pitchFamily="50" charset="-128"/>
                        </a:defRPr>
                      </a:pPr>
                      <a:t>[分類名]</a:t>
                    </a:fld>
                    <a:r>
                      <a:rPr lang="ja-JP" altLang="en-US" sz="2000" b="1" dirty="0">
                        <a:solidFill>
                          <a:schemeClr val="tx1"/>
                        </a:solidFill>
                      </a:rPr>
                      <a:t/>
                    </a:r>
                    <a:br>
                      <a:rPr lang="ja-JP" altLang="en-US" sz="2000" b="1" dirty="0">
                        <a:solidFill>
                          <a:schemeClr val="tx1"/>
                        </a:solidFill>
                      </a:rPr>
                    </a:br>
                    <a:r>
                      <a:rPr lang="ja-JP" altLang="en-US" sz="2000" b="1" u="none" baseline="0" dirty="0">
                        <a:solidFill>
                          <a:schemeClr val="tx1"/>
                        </a:solidFill>
                      </a:rPr>
                      <a:t> </a:t>
                    </a:r>
                    <a:fld id="{2E22298D-8F82-4772-9E43-65A8C04CECBB}" type="VALUE">
                      <a:rPr lang="en-US" altLang="ja-JP" sz="2000" b="1" u="none" baseline="0">
                        <a:solidFill>
                          <a:schemeClr val="tx1"/>
                        </a:solidFill>
                      </a:rPr>
                      <a:pPr>
                        <a:defRPr sz="2000">
                          <a:solidFill>
                            <a:schemeClr val="tx1"/>
                          </a:solidFill>
                          <a:latin typeface="Meiryo UI" panose="020B0604030504040204" pitchFamily="50" charset="-128"/>
                          <a:ea typeface="Meiryo UI" panose="020B0604030504040204" pitchFamily="50" charset="-128"/>
                        </a:defRPr>
                      </a:pPr>
                      <a:t>[値]</a:t>
                    </a:fld>
                    <a:endParaRPr lang="ja-JP" altLang="en-US" sz="2000" b="1" u="none"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51700931786216597"/>
                      <c:h val="0.30141333333333326"/>
                    </c:manualLayout>
                  </c15:layout>
                  <c15:dlblFieldTable/>
                  <c15:showDataLabelsRange val="0"/>
                </c:ext>
                <c:ext xmlns:c16="http://schemas.microsoft.com/office/drawing/2014/chart" uri="{C3380CC4-5D6E-409C-BE32-E72D297353CC}">
                  <c16:uniqueId val="{00000005-EA56-49C1-86A3-EF91652D81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国等のシステムを利用</c:v>
                </c:pt>
                <c:pt idx="1">
                  <c:v>サービス・パッケージを利用</c:v>
                </c:pt>
                <c:pt idx="2">
                  <c:v>その他のシステム</c:v>
                </c:pt>
              </c:strCache>
            </c:strRef>
          </c:cat>
          <c:val>
            <c:numRef>
              <c:f>Sheet1!$B$2:$B$4</c:f>
              <c:numCache>
                <c:formatCode>General</c:formatCode>
                <c:ptCount val="3"/>
                <c:pt idx="0">
                  <c:v>26</c:v>
                </c:pt>
                <c:pt idx="1">
                  <c:v>31</c:v>
                </c:pt>
                <c:pt idx="2">
                  <c:v>166</c:v>
                </c:pt>
              </c:numCache>
            </c:numRef>
          </c:val>
          <c:extLst>
            <c:ext xmlns:c16="http://schemas.microsoft.com/office/drawing/2014/chart" uri="{C3380CC4-5D6E-409C-BE32-E72D297353CC}">
              <c16:uniqueId val="{00000006-EA56-49C1-86A3-EF91652D81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システム数</c:v>
                </c:pt>
              </c:strCache>
            </c:strRef>
          </c:tx>
          <c:explosion val="7"/>
          <c:dPt>
            <c:idx val="0"/>
            <c:bubble3D val="0"/>
            <c:spPr>
              <a:solidFill>
                <a:srgbClr val="C5E0B4"/>
              </a:solidFill>
              <a:ln w="19050">
                <a:solidFill>
                  <a:schemeClr val="lt1"/>
                </a:solidFill>
              </a:ln>
              <a:effectLst/>
            </c:spPr>
            <c:extLst>
              <c:ext xmlns:c16="http://schemas.microsoft.com/office/drawing/2014/chart" uri="{C3380CC4-5D6E-409C-BE32-E72D297353CC}">
                <c16:uniqueId val="{00000001-F558-4BC8-9E35-F39F0FD68A2C}"/>
              </c:ext>
            </c:extLst>
          </c:dPt>
          <c:dPt>
            <c:idx val="1"/>
            <c:bubble3D val="0"/>
            <c:spPr>
              <a:solidFill>
                <a:srgbClr val="70AD47"/>
              </a:solidFill>
              <a:ln w="19050">
                <a:solidFill>
                  <a:schemeClr val="lt1"/>
                </a:solidFill>
              </a:ln>
              <a:effectLst/>
            </c:spPr>
            <c:extLst>
              <c:ext xmlns:c16="http://schemas.microsoft.com/office/drawing/2014/chart" uri="{C3380CC4-5D6E-409C-BE32-E72D297353CC}">
                <c16:uniqueId val="{00000003-F558-4BC8-9E35-F39F0FD68A2C}"/>
              </c:ext>
            </c:extLst>
          </c:dPt>
          <c:dLbls>
            <c:dLbl>
              <c:idx val="0"/>
              <c:layout>
                <c:manualLayout>
                  <c:x val="-0.13349482517564445"/>
                  <c:y val="2.809514051271342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fld id="{323B6A07-1580-4F30-B814-47403A894ED1}" type="CATEGORYNAME">
                      <a:rPr lang="ja-JP" altLang="en-US" b="1" u="none">
                        <a:solidFill>
                          <a:schemeClr val="tx1"/>
                        </a:solidFill>
                      </a:rPr>
                      <a:pPr>
                        <a:defRPr sz="1400" b="1">
                          <a:solidFill>
                            <a:schemeClr val="tx1"/>
                          </a:solidFill>
                          <a:latin typeface="Meiryo UI" panose="020B0604030504040204" pitchFamily="50" charset="-128"/>
                          <a:ea typeface="Meiryo UI" panose="020B0604030504040204" pitchFamily="50" charset="-128"/>
                        </a:defRPr>
                      </a:pPr>
                      <a:t>[分類名]</a:t>
                    </a:fld>
                    <a:r>
                      <a:rPr lang="ja-JP" altLang="en-US" b="1" baseline="0" dirty="0">
                        <a:solidFill>
                          <a:schemeClr val="tx1"/>
                        </a:solidFill>
                      </a:rPr>
                      <a:t> </a:t>
                    </a:r>
                    <a:fld id="{6FAA9EB6-6212-4438-9F21-C7674370E1DE}" type="VALUE">
                      <a:rPr lang="en-US" altLang="ja-JP" b="1" u="sng" baseline="0">
                        <a:solidFill>
                          <a:schemeClr val="tx1"/>
                        </a:solidFill>
                      </a:rPr>
                      <a:pPr>
                        <a:defRPr sz="1400" b="1">
                          <a:solidFill>
                            <a:schemeClr val="tx1"/>
                          </a:solidFill>
                          <a:latin typeface="Meiryo UI" panose="020B0604030504040204" pitchFamily="50" charset="-128"/>
                          <a:ea typeface="Meiryo UI" panose="020B0604030504040204" pitchFamily="50" charset="-128"/>
                        </a:defRPr>
                      </a:pPr>
                      <a:t>[値]</a:t>
                    </a:fld>
                    <a:endParaRPr lang="ja-JP" altLang="en-US" b="1"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35382966775648445"/>
                      <c:h val="0.49258263356830684"/>
                    </c:manualLayout>
                  </c15:layout>
                  <c15:dlblFieldTable/>
                  <c15:showDataLabelsRange val="0"/>
                </c:ext>
                <c:ext xmlns:c16="http://schemas.microsoft.com/office/drawing/2014/chart" uri="{C3380CC4-5D6E-409C-BE32-E72D297353CC}">
                  <c16:uniqueId val="{00000001-F558-4BC8-9E35-F39F0FD68A2C}"/>
                </c:ext>
              </c:extLst>
            </c:dLbl>
            <c:dLbl>
              <c:idx val="1"/>
              <c:delete val="1"/>
              <c:extLst>
                <c:ext xmlns:c15="http://schemas.microsoft.com/office/drawing/2012/chart" uri="{CE6537A1-D6FC-4f65-9D91-7224C49458BB}"/>
                <c:ext xmlns:c16="http://schemas.microsoft.com/office/drawing/2014/chart" uri="{C3380CC4-5D6E-409C-BE32-E72D297353CC}">
                  <c16:uniqueId val="{00000003-F558-4BC8-9E35-F39F0FD68A2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長期間（10年）同一事業者と契約</c:v>
                </c:pt>
                <c:pt idx="1">
                  <c:v>それ以外</c:v>
                </c:pt>
              </c:strCache>
            </c:strRef>
          </c:cat>
          <c:val>
            <c:numRef>
              <c:f>Sheet1!$B$2:$B$3</c:f>
              <c:numCache>
                <c:formatCode>General</c:formatCode>
                <c:ptCount val="2"/>
                <c:pt idx="0">
                  <c:v>39</c:v>
                </c:pt>
                <c:pt idx="1">
                  <c:v>127</c:v>
                </c:pt>
              </c:numCache>
            </c:numRef>
          </c:val>
          <c:extLst>
            <c:ext xmlns:c16="http://schemas.microsoft.com/office/drawing/2014/chart" uri="{C3380CC4-5D6E-409C-BE32-E72D297353CC}">
              <c16:uniqueId val="{00000004-F558-4BC8-9E35-F39F0FD68A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dirty="0">
                <a:solidFill>
                  <a:schemeClr val="tx1"/>
                </a:solidFill>
              </a:rPr>
              <a:t>システム数（運用開始年度別）</a:t>
            </a:r>
          </a:p>
        </c:rich>
      </c:tx>
      <c:layout>
        <c:manualLayout>
          <c:xMode val="edge"/>
          <c:yMode val="edge"/>
          <c:x val="0.23644486550105545"/>
          <c:y val="5.764933693805609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運用開始年度別!$B$1</c:f>
              <c:strCache>
                <c:ptCount val="1"/>
                <c:pt idx="0">
                  <c:v>システム数（運用開始年度別）</c:v>
                </c:pt>
              </c:strCache>
            </c:strRef>
          </c:tx>
          <c:spPr>
            <a:solidFill>
              <a:schemeClr val="accent1"/>
            </a:solidFill>
            <a:ln>
              <a:noFill/>
            </a:ln>
            <a:effectLst/>
          </c:spPr>
          <c:invertIfNegative val="0"/>
          <c:cat>
            <c:strRef>
              <c:f>運用開始年度別!$A$2:$A$7</c:f>
              <c:strCache>
                <c:ptCount val="6"/>
                <c:pt idx="0">
                  <c:v>1981～1985</c:v>
                </c:pt>
                <c:pt idx="1">
                  <c:v>1986～1990</c:v>
                </c:pt>
                <c:pt idx="2">
                  <c:v>1991～1995</c:v>
                </c:pt>
                <c:pt idx="3">
                  <c:v>1996～2000</c:v>
                </c:pt>
                <c:pt idx="4">
                  <c:v>2001～2005</c:v>
                </c:pt>
                <c:pt idx="5">
                  <c:v>2006～2010</c:v>
                </c:pt>
              </c:strCache>
            </c:strRef>
          </c:cat>
          <c:val>
            <c:numRef>
              <c:f>運用開始年度別!$B$2:$B$7</c:f>
              <c:numCache>
                <c:formatCode>General</c:formatCode>
                <c:ptCount val="6"/>
                <c:pt idx="0">
                  <c:v>1</c:v>
                </c:pt>
                <c:pt idx="1">
                  <c:v>1</c:v>
                </c:pt>
                <c:pt idx="2">
                  <c:v>0</c:v>
                </c:pt>
                <c:pt idx="3">
                  <c:v>4</c:v>
                </c:pt>
                <c:pt idx="4">
                  <c:v>15</c:v>
                </c:pt>
                <c:pt idx="5">
                  <c:v>18</c:v>
                </c:pt>
              </c:numCache>
            </c:numRef>
          </c:val>
          <c:extLst>
            <c:ext xmlns:c16="http://schemas.microsoft.com/office/drawing/2014/chart" uri="{C3380CC4-5D6E-409C-BE32-E72D297353CC}">
              <c16:uniqueId val="{00000000-9777-46C0-A051-F92E1E5FA2BB}"/>
            </c:ext>
          </c:extLst>
        </c:ser>
        <c:dLbls>
          <c:showLegendKey val="0"/>
          <c:showVal val="0"/>
          <c:showCatName val="0"/>
          <c:showSerName val="0"/>
          <c:showPercent val="0"/>
          <c:showBubbleSize val="0"/>
        </c:dLbls>
        <c:gapWidth val="182"/>
        <c:axId val="2069068255"/>
        <c:axId val="2069059103"/>
      </c:barChart>
      <c:catAx>
        <c:axId val="20690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69059103"/>
        <c:crosses val="autoZero"/>
        <c:auto val="1"/>
        <c:lblAlgn val="ctr"/>
        <c:lblOffset val="100"/>
        <c:noMultiLvlLbl val="0"/>
      </c:catAx>
      <c:valAx>
        <c:axId val="206905910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6906825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dirty="0">
                <a:solidFill>
                  <a:schemeClr val="tx1"/>
                </a:solidFill>
              </a:rPr>
              <a:t>システム数（規模別）</a:t>
            </a:r>
          </a:p>
        </c:rich>
      </c:tx>
      <c:layout>
        <c:manualLayout>
          <c:xMode val="edge"/>
          <c:yMode val="edge"/>
          <c:x val="0.31211789151356079"/>
          <c:y val="5.735233185775266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規模別!$B$1</c:f>
              <c:strCache>
                <c:ptCount val="1"/>
                <c:pt idx="0">
                  <c:v>システム数（規模別）</c:v>
                </c:pt>
              </c:strCache>
            </c:strRef>
          </c:tx>
          <c:spPr>
            <a:solidFill>
              <a:schemeClr val="accent1"/>
            </a:solidFill>
            <a:ln>
              <a:noFill/>
            </a:ln>
            <a:effectLst/>
          </c:spPr>
          <c:invertIfNegative val="0"/>
          <c:cat>
            <c:strRef>
              <c:f>規模別!$A$2:$A$7</c:f>
              <c:strCache>
                <c:ptCount val="6"/>
                <c:pt idx="0">
                  <c:v>100万円未満</c:v>
                </c:pt>
                <c:pt idx="1">
                  <c:v>100万円～500万円未満</c:v>
                </c:pt>
                <c:pt idx="2">
                  <c:v>500万円～1千万円未満</c:v>
                </c:pt>
                <c:pt idx="3">
                  <c:v>1千万円～1億円未満</c:v>
                </c:pt>
                <c:pt idx="4">
                  <c:v>1億円～5億円未満</c:v>
                </c:pt>
                <c:pt idx="5">
                  <c:v>5億円以上</c:v>
                </c:pt>
              </c:strCache>
            </c:strRef>
          </c:cat>
          <c:val>
            <c:numRef>
              <c:f>規模別!$B$2:$B$7</c:f>
              <c:numCache>
                <c:formatCode>General</c:formatCode>
                <c:ptCount val="6"/>
                <c:pt idx="0">
                  <c:v>14</c:v>
                </c:pt>
                <c:pt idx="1">
                  <c:v>9</c:v>
                </c:pt>
                <c:pt idx="2">
                  <c:v>2</c:v>
                </c:pt>
                <c:pt idx="3">
                  <c:v>8</c:v>
                </c:pt>
                <c:pt idx="4">
                  <c:v>4</c:v>
                </c:pt>
                <c:pt idx="5">
                  <c:v>2</c:v>
                </c:pt>
              </c:numCache>
            </c:numRef>
          </c:val>
          <c:extLst>
            <c:ext xmlns:c16="http://schemas.microsoft.com/office/drawing/2014/chart" uri="{C3380CC4-5D6E-409C-BE32-E72D297353CC}">
              <c16:uniqueId val="{00000000-505D-49C9-9706-FBC16D543789}"/>
            </c:ext>
          </c:extLst>
        </c:ser>
        <c:dLbls>
          <c:showLegendKey val="0"/>
          <c:showVal val="0"/>
          <c:showCatName val="0"/>
          <c:showSerName val="0"/>
          <c:showPercent val="0"/>
          <c:showBubbleSize val="0"/>
        </c:dLbls>
        <c:gapWidth val="182"/>
        <c:axId val="1541233215"/>
        <c:axId val="1541224063"/>
      </c:barChart>
      <c:catAx>
        <c:axId val="15412332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41224063"/>
        <c:crosses val="autoZero"/>
        <c:auto val="1"/>
        <c:lblAlgn val="ctr"/>
        <c:lblOffset val="100"/>
        <c:noMultiLvlLbl val="0"/>
      </c:catAx>
      <c:valAx>
        <c:axId val="154122406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1233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システム数</c:v>
                </c:pt>
              </c:strCache>
            </c:strRef>
          </c:tx>
          <c:dPt>
            <c:idx val="0"/>
            <c:bubble3D val="0"/>
            <c:spPr>
              <a:solidFill>
                <a:srgbClr val="4472C4"/>
              </a:solidFill>
              <a:ln w="19050">
                <a:noFill/>
              </a:ln>
              <a:effectLst/>
            </c:spPr>
            <c:extLst>
              <c:ext xmlns:c16="http://schemas.microsoft.com/office/drawing/2014/chart" uri="{C3380CC4-5D6E-409C-BE32-E72D297353CC}">
                <c16:uniqueId val="{00000001-30DB-4756-B720-DAE4AFE83DCB}"/>
              </c:ext>
            </c:extLst>
          </c:dPt>
          <c:dPt>
            <c:idx val="1"/>
            <c:bubble3D val="0"/>
            <c:spPr>
              <a:solidFill>
                <a:srgbClr val="EC7829"/>
              </a:solidFill>
              <a:ln w="19050">
                <a:solidFill>
                  <a:schemeClr val="lt1"/>
                </a:solidFill>
              </a:ln>
              <a:effectLst/>
            </c:spPr>
            <c:extLst>
              <c:ext xmlns:c16="http://schemas.microsoft.com/office/drawing/2014/chart" uri="{C3380CC4-5D6E-409C-BE32-E72D297353CC}">
                <c16:uniqueId val="{00000003-30DB-4756-B720-DAE4AFE83DCB}"/>
              </c:ext>
            </c:extLst>
          </c:dPt>
          <c:dPt>
            <c:idx val="2"/>
            <c:bubble3D val="0"/>
            <c:spPr>
              <a:solidFill>
                <a:srgbClr val="A1A1A1"/>
              </a:solidFill>
              <a:ln w="19050">
                <a:solidFill>
                  <a:schemeClr val="lt1"/>
                </a:solidFill>
              </a:ln>
              <a:effectLst/>
            </c:spPr>
            <c:extLst>
              <c:ext xmlns:c16="http://schemas.microsoft.com/office/drawing/2014/chart" uri="{C3380CC4-5D6E-409C-BE32-E72D297353CC}">
                <c16:uniqueId val="{00000005-30DB-4756-B720-DAE4AFE83DCB}"/>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30DB-4756-B720-DAE4AFE83DCB}"/>
              </c:ext>
            </c:extLst>
          </c:dPt>
          <c:dPt>
            <c:idx val="4"/>
            <c:bubble3D val="0"/>
            <c:spPr>
              <a:solidFill>
                <a:srgbClr val="5497D3"/>
              </a:solidFill>
              <a:ln w="19050">
                <a:solidFill>
                  <a:schemeClr val="lt1"/>
                </a:solidFill>
              </a:ln>
              <a:effectLst/>
            </c:spPr>
            <c:extLst>
              <c:ext xmlns:c16="http://schemas.microsoft.com/office/drawing/2014/chart" uri="{C3380CC4-5D6E-409C-BE32-E72D297353CC}">
                <c16:uniqueId val="{00000009-30DB-4756-B720-DAE4AFE83DCB}"/>
              </c:ext>
            </c:extLst>
          </c:dPt>
          <c:dPt>
            <c:idx val="5"/>
            <c:bubble3D val="0"/>
            <c:spPr>
              <a:solidFill>
                <a:srgbClr val="70AD47"/>
              </a:solidFill>
              <a:ln w="19050">
                <a:solidFill>
                  <a:schemeClr val="lt1"/>
                </a:solidFill>
              </a:ln>
              <a:effectLst/>
            </c:spPr>
            <c:extLst>
              <c:ext xmlns:c16="http://schemas.microsoft.com/office/drawing/2014/chart" uri="{C3380CC4-5D6E-409C-BE32-E72D297353CC}">
                <c16:uniqueId val="{0000000B-30DB-4756-B720-DAE4AFE83DCB}"/>
              </c:ext>
            </c:extLst>
          </c:dPt>
          <c:dLbls>
            <c:dLbl>
              <c:idx val="0"/>
              <c:layout>
                <c:manualLayout>
                  <c:x val="-0.1354017866264933"/>
                  <c:y val="-0.124344396882217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2291568241469817"/>
                      <c:h val="5.478124999999999E-2"/>
                    </c:manualLayout>
                  </c15:layout>
                </c:ext>
                <c:ext xmlns:c16="http://schemas.microsoft.com/office/drawing/2014/chart" uri="{C3380CC4-5D6E-409C-BE32-E72D297353CC}">
                  <c16:uniqueId val="{00000001-30DB-4756-B720-DAE4AFE83DCB}"/>
                </c:ext>
              </c:extLst>
            </c:dLbl>
            <c:dLbl>
              <c:idx val="1"/>
              <c:layout>
                <c:manualLayout>
                  <c:x val="7.9166666666666663E-2"/>
                  <c:y val="-0.1312500000000000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0DB-4756-B720-DAE4AFE83DCB}"/>
                </c:ext>
              </c:extLst>
            </c:dLbl>
            <c:dLbl>
              <c:idx val="3"/>
              <c:layout>
                <c:manualLayout>
                  <c:x val="2.5557291366743881E-2"/>
                  <c:y val="1.177466444524167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30DB-4756-B720-DAE4AFE83DCB}"/>
                </c:ext>
              </c:extLst>
            </c:dLbl>
            <c:dLbl>
              <c:idx val="5"/>
              <c:layout>
                <c:manualLayout>
                  <c:x val="-2.429560327901132E-2"/>
                  <c:y val="-6.929401615261449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fld id="{F538B433-6FB0-4E6D-9B18-FB68856DFBF5}" type="CATEGORYNAME">
                      <a:rPr lang="ja-JP" altLang="en-US" sz="1600" b="1" u="sng" baseline="0" dirty="0">
                        <a:solidFill>
                          <a:schemeClr val="tx1"/>
                        </a:solidFill>
                        <a:latin typeface="Meiryo UI" panose="020B0604030504040204" pitchFamily="50" charset="-128"/>
                        <a:ea typeface="Meiryo UI" panose="020B0604030504040204" pitchFamily="50" charset="-128"/>
                      </a:rPr>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t>[分類名]</a:t>
                    </a:fld>
                    <a:r>
                      <a:rPr lang="ja-JP" altLang="en-US" sz="1600" u="sng" baseline="0" dirty="0">
                        <a:solidFill>
                          <a:schemeClr val="tx1"/>
                        </a:solidFill>
                        <a:latin typeface="Meiryo UI" panose="020B0604030504040204" pitchFamily="50" charset="-128"/>
                        <a:ea typeface="Meiryo UI" panose="020B0604030504040204" pitchFamily="50" charset="-128"/>
                      </a:rPr>
                      <a:t> </a:t>
                    </a:r>
                    <a:fld id="{51ACBA8C-06BD-4543-8E71-1B0C4D071796}" type="PERCENTAGE">
                      <a:rPr lang="en-US" altLang="ja-JP" sz="1600" u="sng" baseline="0" dirty="0">
                        <a:solidFill>
                          <a:schemeClr val="tx1"/>
                        </a:solidFill>
                        <a:latin typeface="Meiryo UI" panose="020B0604030504040204" pitchFamily="50" charset="-128"/>
                        <a:ea typeface="Meiryo UI" panose="020B0604030504040204" pitchFamily="50" charset="-128"/>
                      </a:rPr>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t>[パーセンテージ]</a:t>
                    </a:fld>
                    <a:endParaRPr lang="ja-JP" altLang="en-US" sz="1600" u="sng" baseline="0" dirty="0">
                      <a:solidFill>
                        <a:schemeClr val="tx1"/>
                      </a:solidFill>
                      <a:latin typeface="Meiryo UI" panose="020B0604030504040204" pitchFamily="50" charset="-128"/>
                      <a:ea typeface="Meiryo UI" panose="020B0604030504040204" pitchFamily="50" charset="-128"/>
                    </a:endParaRPr>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3852083333333332"/>
                      <c:h val="0.17449999999999999"/>
                    </c:manualLayout>
                  </c15:layout>
                  <c15:dlblFieldTable/>
                  <c15:showDataLabelsRange val="0"/>
                </c:ext>
                <c:ext xmlns:c16="http://schemas.microsoft.com/office/drawing/2014/chart" uri="{C3380CC4-5D6E-409C-BE32-E72D297353CC}">
                  <c16:uniqueId val="{0000000B-30DB-4756-B720-DAE4AFE83D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5億円以上</c:v>
                </c:pt>
                <c:pt idx="1">
                  <c:v>1億円以上</c:v>
                </c:pt>
                <c:pt idx="2">
                  <c:v>1千万円以上</c:v>
                </c:pt>
                <c:pt idx="3">
                  <c:v>500万円以上</c:v>
                </c:pt>
                <c:pt idx="4">
                  <c:v>100万円以上</c:v>
                </c:pt>
                <c:pt idx="5">
                  <c:v>100万円未満</c:v>
                </c:pt>
              </c:strCache>
            </c:strRef>
          </c:cat>
          <c:val>
            <c:numRef>
              <c:f>Sheet1!$B$2:$B$7</c:f>
              <c:numCache>
                <c:formatCode>General</c:formatCode>
                <c:ptCount val="6"/>
                <c:pt idx="0">
                  <c:v>2</c:v>
                </c:pt>
                <c:pt idx="1">
                  <c:v>13</c:v>
                </c:pt>
                <c:pt idx="2">
                  <c:v>42</c:v>
                </c:pt>
                <c:pt idx="3">
                  <c:v>18</c:v>
                </c:pt>
                <c:pt idx="4">
                  <c:v>45</c:v>
                </c:pt>
                <c:pt idx="5">
                  <c:v>120</c:v>
                </c:pt>
              </c:numCache>
            </c:numRef>
          </c:val>
          <c:extLst>
            <c:ext xmlns:c16="http://schemas.microsoft.com/office/drawing/2014/chart" uri="{C3380CC4-5D6E-409C-BE32-E72D297353CC}">
              <c16:uniqueId val="{0000000C-30DB-4756-B720-DAE4AFE83DCB}"/>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システム数</c:v>
                </c:pt>
              </c:strCache>
            </c:strRef>
          </c:tx>
          <c:dPt>
            <c:idx val="0"/>
            <c:bubble3D val="0"/>
            <c:explosion val="10"/>
            <c:spPr>
              <a:solidFill>
                <a:schemeClr val="accent1"/>
              </a:solidFill>
              <a:ln w="28575">
                <a:solidFill>
                  <a:srgbClr val="FF0000"/>
                </a:solidFill>
              </a:ln>
              <a:effectLst/>
            </c:spPr>
            <c:extLst>
              <c:ext xmlns:c16="http://schemas.microsoft.com/office/drawing/2014/chart" uri="{C3380CC4-5D6E-409C-BE32-E72D297353CC}">
                <c16:uniqueId val="{00000001-F5D4-4A81-9DE7-3FB715EF31F0}"/>
              </c:ext>
            </c:extLst>
          </c:dPt>
          <c:dPt>
            <c:idx val="1"/>
            <c:bubble3D val="0"/>
            <c:explosion val="10"/>
            <c:spPr>
              <a:solidFill>
                <a:schemeClr val="accent2"/>
              </a:solidFill>
              <a:ln w="28575">
                <a:noFill/>
              </a:ln>
              <a:effectLst/>
            </c:spPr>
            <c:extLst>
              <c:ext xmlns:c16="http://schemas.microsoft.com/office/drawing/2014/chart" uri="{C3380CC4-5D6E-409C-BE32-E72D297353CC}">
                <c16:uniqueId val="{00000003-F5D4-4A81-9DE7-3FB715EF31F0}"/>
              </c:ext>
            </c:extLst>
          </c:dPt>
          <c:dPt>
            <c:idx val="2"/>
            <c:bubble3D val="0"/>
            <c:explosion val="10"/>
            <c:spPr>
              <a:solidFill>
                <a:schemeClr val="accent3"/>
              </a:solidFill>
              <a:ln w="28575">
                <a:noFill/>
              </a:ln>
              <a:effectLst/>
            </c:spPr>
            <c:extLst>
              <c:ext xmlns:c16="http://schemas.microsoft.com/office/drawing/2014/chart" uri="{C3380CC4-5D6E-409C-BE32-E72D297353CC}">
                <c16:uniqueId val="{00000005-F5D4-4A81-9DE7-3FB715EF31F0}"/>
              </c:ext>
            </c:extLst>
          </c:dPt>
          <c:dPt>
            <c:idx val="3"/>
            <c:bubble3D val="0"/>
            <c:explosion val="10"/>
            <c:spPr>
              <a:solidFill>
                <a:schemeClr val="accent4"/>
              </a:solidFill>
              <a:ln w="28575">
                <a:noFill/>
              </a:ln>
              <a:effectLst/>
            </c:spPr>
            <c:extLst>
              <c:ext xmlns:c16="http://schemas.microsoft.com/office/drawing/2014/chart" uri="{C3380CC4-5D6E-409C-BE32-E72D297353CC}">
                <c16:uniqueId val="{00000007-F5D4-4A81-9DE7-3FB715EF31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D4-4A81-9DE7-3FB715EF31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5D4-4A81-9DE7-3FB715EF31F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5D4-4A81-9DE7-3FB715EF31F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5D4-4A81-9DE7-3FB715EF31F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5D4-4A81-9DE7-3FB715EF31F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5D4-4A81-9DE7-3FB715EF31F0}"/>
              </c:ext>
            </c:extLst>
          </c:dPt>
          <c:dLbls>
            <c:dLbl>
              <c:idx val="0"/>
              <c:layout>
                <c:manualLayout>
                  <c:x val="4.4779820020938318E-2"/>
                  <c:y val="3.3158299287331543E-2"/>
                </c:manualLayout>
              </c:layout>
              <c:showLegendKey val="0"/>
              <c:showVal val="1"/>
              <c:showCatName val="1"/>
              <c:showSerName val="0"/>
              <c:showPercent val="0"/>
              <c:showBubbleSize val="0"/>
              <c:extLst>
                <c:ext xmlns:c15="http://schemas.microsoft.com/office/drawing/2012/chart" uri="{CE6537A1-D6FC-4f65-9D91-7224C49458BB}">
                  <c15:layout>
                    <c:manualLayout>
                      <c:w val="0.2778695642814798"/>
                      <c:h val="0.20860549247646021"/>
                    </c:manualLayout>
                  </c15:layout>
                </c:ext>
                <c:ext xmlns:c16="http://schemas.microsoft.com/office/drawing/2014/chart" uri="{C3380CC4-5D6E-409C-BE32-E72D297353CC}">
                  <c16:uniqueId val="{00000001-F5D4-4A81-9DE7-3FB715EF31F0}"/>
                </c:ext>
              </c:extLst>
            </c:dLbl>
            <c:dLbl>
              <c:idx val="1"/>
              <c:layout>
                <c:manualLayout>
                  <c:x val="3.7215387746434847E-2"/>
                  <c:y val="8.062761611148712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54025838779798"/>
                      <c:h val="0.26394006232715911"/>
                    </c:manualLayout>
                  </c15:layout>
                </c:ext>
                <c:ext xmlns:c16="http://schemas.microsoft.com/office/drawing/2014/chart" uri="{C3380CC4-5D6E-409C-BE32-E72D297353CC}">
                  <c16:uniqueId val="{00000003-F5D4-4A81-9DE7-3FB715EF31F0}"/>
                </c:ext>
              </c:extLst>
            </c:dLbl>
            <c:dLbl>
              <c:idx val="2"/>
              <c:layout>
                <c:manualLayout>
                  <c:x val="6.9914199158780665E-2"/>
                  <c:y val="-7.9783776557970101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6839106927008283"/>
                      <c:h val="0.11671721349140704"/>
                    </c:manualLayout>
                  </c15:layout>
                </c:ext>
                <c:ext xmlns:c16="http://schemas.microsoft.com/office/drawing/2014/chart" uri="{C3380CC4-5D6E-409C-BE32-E72D297353CC}">
                  <c16:uniqueId val="{00000005-F5D4-4A81-9DE7-3FB715EF31F0}"/>
                </c:ext>
              </c:extLst>
            </c:dLbl>
            <c:dLbl>
              <c:idx val="3"/>
              <c:layout>
                <c:manualLayout>
                  <c:x val="0.13602547588355854"/>
                  <c:y val="-0.1009812767877285"/>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469139858591697"/>
                      <c:h val="7.7086414183188373E-2"/>
                    </c:manualLayout>
                  </c15:layout>
                </c:ext>
                <c:ext xmlns:c16="http://schemas.microsoft.com/office/drawing/2014/chart" uri="{C3380CC4-5D6E-409C-BE32-E72D297353CC}">
                  <c16:uniqueId val="{00000007-F5D4-4A81-9DE7-3FB715EF31F0}"/>
                </c:ext>
              </c:extLst>
            </c:dLbl>
            <c:dLbl>
              <c:idx val="4"/>
              <c:layout>
                <c:manualLayout>
                  <c:x val="-2.2046678118369127E-2"/>
                  <c:y val="-4.620857040211888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5649337556718302"/>
                      <c:h val="0.15136100458681104"/>
                    </c:manualLayout>
                  </c15:layout>
                </c:ext>
                <c:ext xmlns:c16="http://schemas.microsoft.com/office/drawing/2014/chart" uri="{C3380CC4-5D6E-409C-BE32-E72D297353CC}">
                  <c16:uniqueId val="{00000009-F5D4-4A81-9DE7-3FB715EF31F0}"/>
                </c:ext>
              </c:extLst>
            </c:dLbl>
            <c:dLbl>
              <c:idx val="5"/>
              <c:layout>
                <c:manualLayout>
                  <c:x val="-0.11841920229174532"/>
                  <c:y val="-0.133742720839495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D4-4A81-9DE7-3FB715EF31F0}"/>
                </c:ext>
              </c:extLst>
            </c:dLbl>
            <c:dLbl>
              <c:idx val="6"/>
              <c:layout>
                <c:manualLayout>
                  <c:x val="-1.8395900827838329E-2"/>
                  <c:y val="-9.7166871360420716E-3"/>
                </c:manualLayout>
              </c:layout>
              <c:showLegendKey val="0"/>
              <c:showVal val="1"/>
              <c:showCatName val="1"/>
              <c:showSerName val="0"/>
              <c:showPercent val="0"/>
              <c:showBubbleSize val="0"/>
              <c:extLst>
                <c:ext xmlns:c15="http://schemas.microsoft.com/office/drawing/2012/chart" uri="{CE6537A1-D6FC-4f65-9D91-7224C49458BB}">
                  <c15:layout>
                    <c:manualLayout>
                      <c:w val="0.27864875103389103"/>
                      <c:h val="0.2019095776628525"/>
                    </c:manualLayout>
                  </c15:layout>
                </c:ext>
                <c:ext xmlns:c16="http://schemas.microsoft.com/office/drawing/2014/chart" uri="{C3380CC4-5D6E-409C-BE32-E72D297353CC}">
                  <c16:uniqueId val="{0000000D-F5D4-4A81-9DE7-3FB715EF31F0}"/>
                </c:ext>
              </c:extLst>
            </c:dLbl>
            <c:dLbl>
              <c:idx val="7"/>
              <c:layout>
                <c:manualLayout>
                  <c:x val="-0.11969567628217366"/>
                  <c:y val="0.2214840714840714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5D4-4A81-9DE7-3FB715EF31F0}"/>
                </c:ext>
              </c:extLst>
            </c:dLbl>
            <c:dLbl>
              <c:idx val="8"/>
              <c:layout>
                <c:manualLayout>
                  <c:x val="-0.17311282889356386"/>
                  <c:y val="0.10610634884828431"/>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6309316798878507"/>
                      <c:h val="0.10891838149902663"/>
                    </c:manualLayout>
                  </c15:layout>
                </c:ext>
                <c:ext xmlns:c16="http://schemas.microsoft.com/office/drawing/2014/chart" uri="{C3380CC4-5D6E-409C-BE32-E72D297353CC}">
                  <c16:uniqueId val="{00000011-F5D4-4A81-9DE7-3FB715EF31F0}"/>
                </c:ext>
              </c:extLst>
            </c:dLbl>
            <c:dLbl>
              <c:idx val="9"/>
              <c:layout>
                <c:manualLayout>
                  <c:x val="-9.5057402834231058E-2"/>
                  <c:y val="1.23497171884268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5D4-4A81-9DE7-3FB715EF31F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共通PF集約済又は予定</c:v>
                </c:pt>
                <c:pt idx="1">
                  <c:v>スマートシティ戦略部所管コンピュータ室、データセンター</c:v>
                </c:pt>
                <c:pt idx="2">
                  <c:v>所属内コンピュータ室</c:v>
                </c:pt>
                <c:pt idx="3">
                  <c:v>民間データセンターを利用</c:v>
                </c:pt>
                <c:pt idx="4">
                  <c:v>国等のサーバ・システムを利用</c:v>
                </c:pt>
                <c:pt idx="5">
                  <c:v>LGWAN-ASP</c:v>
                </c:pt>
                <c:pt idx="6">
                  <c:v>外部クラウドサービス等</c:v>
                </c:pt>
                <c:pt idx="7">
                  <c:v>スタンドアロン</c:v>
                </c:pt>
                <c:pt idx="8">
                  <c:v>回線・ネットワーク</c:v>
                </c:pt>
                <c:pt idx="9">
                  <c:v>廃止・統合予定</c:v>
                </c:pt>
              </c:strCache>
            </c:strRef>
          </c:cat>
          <c:val>
            <c:numRef>
              <c:f>Sheet1!$B$2:$B$11</c:f>
              <c:numCache>
                <c:formatCode>General</c:formatCode>
                <c:ptCount val="10"/>
                <c:pt idx="0">
                  <c:v>45</c:v>
                </c:pt>
                <c:pt idx="1">
                  <c:v>31</c:v>
                </c:pt>
                <c:pt idx="2">
                  <c:v>17</c:v>
                </c:pt>
                <c:pt idx="3">
                  <c:v>25</c:v>
                </c:pt>
                <c:pt idx="4">
                  <c:v>25</c:v>
                </c:pt>
                <c:pt idx="5">
                  <c:v>4</c:v>
                </c:pt>
                <c:pt idx="6">
                  <c:v>57</c:v>
                </c:pt>
                <c:pt idx="7">
                  <c:v>28</c:v>
                </c:pt>
                <c:pt idx="8">
                  <c:v>5</c:v>
                </c:pt>
                <c:pt idx="9">
                  <c:v>3</c:v>
                </c:pt>
              </c:numCache>
            </c:numRef>
          </c:val>
          <c:extLst>
            <c:ext xmlns:c16="http://schemas.microsoft.com/office/drawing/2014/chart" uri="{C3380CC4-5D6E-409C-BE32-E72D297353CC}">
              <c16:uniqueId val="{00000014-F5D4-4A81-9DE7-3FB715EF31F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00EB-4F45-A58C-CA9000B69718}"/>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00EB-4F45-A58C-CA9000B69718}"/>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00EB-4F45-A58C-CA9000B69718}"/>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00EB-4F45-A58C-CA9000B69718}"/>
              </c:ext>
            </c:extLst>
          </c:dPt>
          <c:dLbls>
            <c:dLbl>
              <c:idx val="0"/>
              <c:layout>
                <c:manualLayout>
                  <c:x val="-7.2319969647974547E-2"/>
                  <c:y val="3.1005204944697464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0555542095699567"/>
                      <c:h val="0.20987427546398491"/>
                    </c:manualLayout>
                  </c15:layout>
                </c:ext>
                <c:ext xmlns:c16="http://schemas.microsoft.com/office/drawing/2014/chart" uri="{C3380CC4-5D6E-409C-BE32-E72D297353CC}">
                  <c16:uniqueId val="{00000001-00EB-4F45-A58C-CA9000B69718}"/>
                </c:ext>
              </c:extLst>
            </c:dLbl>
            <c:dLbl>
              <c:idx val="1"/>
              <c:layout>
                <c:manualLayout>
                  <c:x val="-3.2020427174537625E-2"/>
                  <c:y val="6.6104098893949251E-3"/>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000006448825346"/>
                      <c:h val="0.25813972785125622"/>
                    </c:manualLayout>
                  </c15:layout>
                </c:ext>
                <c:ext xmlns:c16="http://schemas.microsoft.com/office/drawing/2014/chart" uri="{C3380CC4-5D6E-409C-BE32-E72D297353CC}">
                  <c16:uniqueId val="{00000003-00EB-4F45-A58C-CA9000B69718}"/>
                </c:ext>
              </c:extLst>
            </c:dLbl>
            <c:dLbl>
              <c:idx val="2"/>
              <c:layout>
                <c:manualLayout>
                  <c:x val="-0.21216421131903493"/>
                  <c:y val="-9.6356538711776189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301958546941702"/>
                      <c:h val="0.23802914769030578"/>
                    </c:manualLayout>
                  </c15:layout>
                </c:ext>
                <c:ext xmlns:c16="http://schemas.microsoft.com/office/drawing/2014/chart" uri="{C3380CC4-5D6E-409C-BE32-E72D297353CC}">
                  <c16:uniqueId val="{00000005-00EB-4F45-A58C-CA9000B69718}"/>
                </c:ext>
              </c:extLst>
            </c:dLbl>
            <c:dLbl>
              <c:idx val="3"/>
              <c:layout>
                <c:manualLayout>
                  <c:x val="0.21296119702638364"/>
                  <c:y val="-0.1588913467794404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938876117423786"/>
                      <c:h val="0.23942433311646066"/>
                    </c:manualLayout>
                  </c15:layout>
                </c:ext>
                <c:ext xmlns:c16="http://schemas.microsoft.com/office/drawing/2014/chart" uri="{C3380CC4-5D6E-409C-BE32-E72D297353CC}">
                  <c16:uniqueId val="{00000007-00EB-4F45-A58C-CA9000B6971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グラフ!$B$2:$B$5</c:f>
              <c:strCache>
                <c:ptCount val="4"/>
                <c:pt idx="0">
                  <c:v>①充足（新規課題にも対応可能）</c:v>
                </c:pt>
                <c:pt idx="1">
                  <c:v>②概ね充足（日常業務に支障なし）</c:v>
                </c:pt>
                <c:pt idx="2">
                  <c:v>③一次的に不足（コロナ対応等）</c:v>
                </c:pt>
                <c:pt idx="3">
                  <c:v>④慢性的に不足（日常業務に支障あり）</c:v>
                </c:pt>
              </c:strCache>
            </c:strRef>
          </c:cat>
          <c:val>
            <c:numRef>
              <c:f>グラフ!$C$2:$C$5</c:f>
              <c:numCache>
                <c:formatCode>General</c:formatCode>
                <c:ptCount val="4"/>
                <c:pt idx="0">
                  <c:v>0</c:v>
                </c:pt>
                <c:pt idx="1">
                  <c:v>5</c:v>
                </c:pt>
                <c:pt idx="2">
                  <c:v>12</c:v>
                </c:pt>
                <c:pt idx="3">
                  <c:v>26</c:v>
                </c:pt>
              </c:numCache>
            </c:numRef>
          </c:val>
          <c:extLst>
            <c:ext xmlns:c16="http://schemas.microsoft.com/office/drawing/2014/chart" uri="{C3380CC4-5D6E-409C-BE32-E72D297353CC}">
              <c16:uniqueId val="{00000008-00EB-4F45-A58C-CA9000B697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0.15873</cdr:x>
      <cdr:y>0.32718</cdr:y>
    </cdr:from>
    <cdr:to>
      <cdr:x>0.39458</cdr:x>
      <cdr:y>0.51299</cdr:y>
    </cdr:to>
    <cdr:sp macro="" textlink="">
      <cdr:nvSpPr>
        <cdr:cNvPr id="3" name="楕円 2"/>
        <cdr:cNvSpPr/>
      </cdr:nvSpPr>
      <cdr:spPr bwMode="auto">
        <a:xfrm xmlns:a="http://schemas.openxmlformats.org/drawingml/2006/main">
          <a:off x="1025370" y="1411577"/>
          <a:ext cx="1523647" cy="801622"/>
        </a:xfrm>
        <a:prstGeom xmlns:a="http://schemas.openxmlformats.org/drawingml/2006/main" prst="ellipse">
          <a:avLst/>
        </a:prstGeom>
        <a:noFill xmlns:a="http://schemas.openxmlformats.org/drawingml/2006/main"/>
        <a:ln xmlns:a="http://schemas.openxmlformats.org/drawingml/2006/main" w="38100">
          <a:solidFill>
            <a:srgbClr val="FF0000"/>
          </a:solidFill>
          <a:miter lim="800000"/>
          <a:headEnd/>
          <a:tailEnd/>
        </a:ln>
        <a:effectLst xmlns:a="http://schemas.openxmlformats.org/drawingml/2006/main"/>
      </cdr:spPr>
      <cdr:txBody>
        <a:bodyPr xmlns:a="http://schemas.openxmlformats.org/drawingml/2006/main" rot="0" spcFirstLastPara="0" vert="horz" wrap="square" lIns="91440" tIns="10800" rIns="91440" bIns="10800" numCol="1" spcCol="0" rtlCol="0" fromWordArt="0" anchor="t" anchorCtr="0" forceAA="0" compatLnSpc="1">
          <a:prstTxWarp prst="textNoShape">
            <a:avLst/>
          </a:prstTxWarp>
          <a:noAutofit/>
        </a:bodyPr>
        <a:lstStyle xmlns:a="http://schemas.openxmlformats.org/drawingml/2006/main">
          <a:defPPr>
            <a:defRPr lang="ja-JP"/>
          </a:defPPr>
          <a:lvl1pPr marL="0" algn="l" defTabSz="914177" rtl="0" eaLnBrk="1" latinLnBrk="0" hangingPunct="1">
            <a:defRPr kumimoji="1" sz="1800" kern="1200">
              <a:solidFill>
                <a:schemeClr val="tx1"/>
              </a:solidFill>
              <a:latin typeface="+mn-lt"/>
              <a:ea typeface="+mn-ea"/>
              <a:cs typeface="+mn-cs"/>
            </a:defRPr>
          </a:lvl1pPr>
          <a:lvl2pPr marL="457088" algn="l" defTabSz="914177" rtl="0" eaLnBrk="1" latinLnBrk="0" hangingPunct="1">
            <a:defRPr kumimoji="1" sz="1800" kern="1200">
              <a:solidFill>
                <a:schemeClr val="tx1"/>
              </a:solidFill>
              <a:latin typeface="+mn-lt"/>
              <a:ea typeface="+mn-ea"/>
              <a:cs typeface="+mn-cs"/>
            </a:defRPr>
          </a:lvl2pPr>
          <a:lvl3pPr marL="914177" algn="l" defTabSz="914177" rtl="0" eaLnBrk="1" latinLnBrk="0" hangingPunct="1">
            <a:defRPr kumimoji="1" sz="1800" kern="1200">
              <a:solidFill>
                <a:schemeClr val="tx1"/>
              </a:solidFill>
              <a:latin typeface="+mn-lt"/>
              <a:ea typeface="+mn-ea"/>
              <a:cs typeface="+mn-cs"/>
            </a:defRPr>
          </a:lvl3pPr>
          <a:lvl4pPr marL="1371266" algn="l" defTabSz="914177" rtl="0" eaLnBrk="1" latinLnBrk="0" hangingPunct="1">
            <a:defRPr kumimoji="1" sz="1800" kern="1200">
              <a:solidFill>
                <a:schemeClr val="tx1"/>
              </a:solidFill>
              <a:latin typeface="+mn-lt"/>
              <a:ea typeface="+mn-ea"/>
              <a:cs typeface="+mn-cs"/>
            </a:defRPr>
          </a:lvl4pPr>
          <a:lvl5pPr marL="1828355" algn="l" defTabSz="914177" rtl="0" eaLnBrk="1" latinLnBrk="0" hangingPunct="1">
            <a:defRPr kumimoji="1" sz="1800" kern="1200">
              <a:solidFill>
                <a:schemeClr val="tx1"/>
              </a:solidFill>
              <a:latin typeface="+mn-lt"/>
              <a:ea typeface="+mn-ea"/>
              <a:cs typeface="+mn-cs"/>
            </a:defRPr>
          </a:lvl5pPr>
          <a:lvl6pPr marL="2285444" algn="l" defTabSz="914177" rtl="0" eaLnBrk="1" latinLnBrk="0" hangingPunct="1">
            <a:defRPr kumimoji="1" sz="1800" kern="1200">
              <a:solidFill>
                <a:schemeClr val="tx1"/>
              </a:solidFill>
              <a:latin typeface="+mn-lt"/>
              <a:ea typeface="+mn-ea"/>
              <a:cs typeface="+mn-cs"/>
            </a:defRPr>
          </a:lvl6pPr>
          <a:lvl7pPr marL="2742531" algn="l" defTabSz="914177" rtl="0" eaLnBrk="1" latinLnBrk="0" hangingPunct="1">
            <a:defRPr kumimoji="1" sz="1800" kern="1200">
              <a:solidFill>
                <a:schemeClr val="tx1"/>
              </a:solidFill>
              <a:latin typeface="+mn-lt"/>
              <a:ea typeface="+mn-ea"/>
              <a:cs typeface="+mn-cs"/>
            </a:defRPr>
          </a:lvl7pPr>
          <a:lvl8pPr marL="3199621" algn="l" defTabSz="914177" rtl="0" eaLnBrk="1" latinLnBrk="0" hangingPunct="1">
            <a:defRPr kumimoji="1" sz="1800" kern="1200">
              <a:solidFill>
                <a:schemeClr val="tx1"/>
              </a:solidFill>
              <a:latin typeface="+mn-lt"/>
              <a:ea typeface="+mn-ea"/>
              <a:cs typeface="+mn-cs"/>
            </a:defRPr>
          </a:lvl8pPr>
          <a:lvl9pPr marL="3656709" algn="l" defTabSz="914177" rtl="0" eaLnBrk="1" latinLnBrk="0" hangingPunct="1">
            <a:defRPr kumimoji="1" sz="1800" kern="1200">
              <a:solidFill>
                <a:schemeClr val="tx1"/>
              </a:solidFill>
              <a:latin typeface="+mn-lt"/>
              <a:ea typeface="+mn-ea"/>
              <a:cs typeface="+mn-cs"/>
            </a:defRPr>
          </a:lvl9pPr>
        </a:lstStyle>
        <a:p xmlns:a="http://schemas.openxmlformats.org/drawingml/2006/main">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4301544" cy="339884"/>
          </a:xfrm>
          <a:prstGeom prst="rect">
            <a:avLst/>
          </a:prstGeom>
        </p:spPr>
        <p:txBody>
          <a:bodyPr vert="horz" lIns="91288" tIns="45644" rIns="91288" bIns="4564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802" y="1"/>
            <a:ext cx="4301544" cy="339884"/>
          </a:xfrm>
          <a:prstGeom prst="rect">
            <a:avLst/>
          </a:prstGeom>
        </p:spPr>
        <p:txBody>
          <a:bodyPr vert="horz" lIns="91288" tIns="45644" rIns="91288" bIns="45644" rtlCol="0"/>
          <a:lstStyle>
            <a:lvl1pPr algn="r">
              <a:defRPr sz="1200"/>
            </a:lvl1pPr>
          </a:lstStyle>
          <a:p>
            <a:fld id="{22CF949D-A6AC-40C2-8B75-C18272E50296}" type="datetimeFigureOut">
              <a:rPr kumimoji="1" lang="ja-JP" altLang="en-US" smtClean="0"/>
              <a:t>2022/2/21</a:t>
            </a:fld>
            <a:endParaRPr kumimoji="1" lang="ja-JP" altLang="en-US"/>
          </a:p>
        </p:txBody>
      </p:sp>
      <p:sp>
        <p:nvSpPr>
          <p:cNvPr id="4" name="スライド イメージ プレースホルダー 3"/>
          <p:cNvSpPr>
            <a:spLocks noGrp="1" noRot="1" noChangeAspect="1"/>
          </p:cNvSpPr>
          <p:nvPr>
            <p:ph type="sldImg" idx="2"/>
          </p:nvPr>
        </p:nvSpPr>
        <p:spPr>
          <a:xfrm>
            <a:off x="3124200" y="511175"/>
            <a:ext cx="3678238" cy="2546350"/>
          </a:xfrm>
          <a:prstGeom prst="rect">
            <a:avLst/>
          </a:prstGeom>
          <a:noFill/>
          <a:ln w="12700">
            <a:solidFill>
              <a:prstClr val="black"/>
            </a:solidFill>
          </a:ln>
        </p:spPr>
        <p:txBody>
          <a:bodyPr vert="horz" lIns="91288" tIns="45644" rIns="91288" bIns="45644" rtlCol="0" anchor="ctr"/>
          <a:lstStyle/>
          <a:p>
            <a:endParaRPr lang="ja-JP" altLang="en-US"/>
          </a:p>
        </p:txBody>
      </p:sp>
      <p:sp>
        <p:nvSpPr>
          <p:cNvPr id="5" name="ノート プレースホルダー 4"/>
          <p:cNvSpPr>
            <a:spLocks noGrp="1"/>
          </p:cNvSpPr>
          <p:nvPr>
            <p:ph type="body" sz="quarter" idx="3"/>
          </p:nvPr>
        </p:nvSpPr>
        <p:spPr>
          <a:xfrm>
            <a:off x="992665" y="3228896"/>
            <a:ext cx="7941310" cy="3058954"/>
          </a:xfrm>
          <a:prstGeom prst="rect">
            <a:avLst/>
          </a:prstGeom>
        </p:spPr>
        <p:txBody>
          <a:bodyPr vert="horz" lIns="91288" tIns="45644" rIns="91288"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456614"/>
            <a:ext cx="4301544" cy="339884"/>
          </a:xfrm>
          <a:prstGeom prst="rect">
            <a:avLst/>
          </a:prstGeom>
        </p:spPr>
        <p:txBody>
          <a:bodyPr vert="horz" lIns="91288" tIns="45644" rIns="91288" bIns="456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802" y="6456614"/>
            <a:ext cx="4301544" cy="339884"/>
          </a:xfrm>
          <a:prstGeom prst="rect">
            <a:avLst/>
          </a:prstGeom>
        </p:spPr>
        <p:txBody>
          <a:bodyPr vert="horz" lIns="91288" tIns="45644" rIns="91288" bIns="45644" rtlCol="0" anchor="b"/>
          <a:lstStyle>
            <a:lvl1pPr algn="r">
              <a:defRPr sz="1200"/>
            </a:lvl1pPr>
          </a:lstStyle>
          <a:p>
            <a:fld id="{BABBC945-E8BC-4730-A5AC-1C4669E64862}" type="slidenum">
              <a:rPr kumimoji="1" lang="ja-JP" altLang="en-US" smtClean="0"/>
              <a:t>‹#›</a:t>
            </a:fld>
            <a:endParaRPr kumimoji="1" lang="ja-JP" altLang="en-US"/>
          </a:p>
        </p:txBody>
      </p:sp>
    </p:spTree>
    <p:extLst>
      <p:ext uri="{BB962C8B-B14F-4D97-AF65-F5344CB8AC3E}">
        <p14:creationId xmlns:p14="http://schemas.microsoft.com/office/powerpoint/2010/main" val="1165454181"/>
      </p:ext>
    </p:extLst>
  </p:cSld>
  <p:clrMap bg1="lt1" tx1="dk1" bg2="lt2" tx2="dk2" accent1="accent1" accent2="accent2" accent3="accent3" accent4="accent4" accent5="accent5" accent6="accent6" hlink="hlink" folHlink="folHlink"/>
  <p:notesStyle>
    <a:lvl1pPr marL="0" algn="l" defTabSz="914177" rtl="0" eaLnBrk="1" latinLnBrk="0" hangingPunct="1">
      <a:defRPr kumimoji="1" sz="1200" kern="1200">
        <a:solidFill>
          <a:schemeClr val="tx1"/>
        </a:solidFill>
        <a:latin typeface="+mn-lt"/>
        <a:ea typeface="+mn-ea"/>
        <a:cs typeface="+mn-cs"/>
      </a:defRPr>
    </a:lvl1pPr>
    <a:lvl2pPr marL="457088" algn="l" defTabSz="914177" rtl="0" eaLnBrk="1" latinLnBrk="0" hangingPunct="1">
      <a:defRPr kumimoji="1" sz="1200" kern="1200">
        <a:solidFill>
          <a:schemeClr val="tx1"/>
        </a:solidFill>
        <a:latin typeface="+mn-lt"/>
        <a:ea typeface="+mn-ea"/>
        <a:cs typeface="+mn-cs"/>
      </a:defRPr>
    </a:lvl2pPr>
    <a:lvl3pPr marL="914177" algn="l" defTabSz="914177" rtl="0" eaLnBrk="1" latinLnBrk="0" hangingPunct="1">
      <a:defRPr kumimoji="1" sz="1200" kern="1200">
        <a:solidFill>
          <a:schemeClr val="tx1"/>
        </a:solidFill>
        <a:latin typeface="+mn-lt"/>
        <a:ea typeface="+mn-ea"/>
        <a:cs typeface="+mn-cs"/>
      </a:defRPr>
    </a:lvl3pPr>
    <a:lvl4pPr marL="1371266" algn="l" defTabSz="914177" rtl="0" eaLnBrk="1" latinLnBrk="0" hangingPunct="1">
      <a:defRPr kumimoji="1" sz="1200" kern="1200">
        <a:solidFill>
          <a:schemeClr val="tx1"/>
        </a:solidFill>
        <a:latin typeface="+mn-lt"/>
        <a:ea typeface="+mn-ea"/>
        <a:cs typeface="+mn-cs"/>
      </a:defRPr>
    </a:lvl4pPr>
    <a:lvl5pPr marL="1828355" algn="l" defTabSz="914177" rtl="0" eaLnBrk="1" latinLnBrk="0" hangingPunct="1">
      <a:defRPr kumimoji="1" sz="1200" kern="1200">
        <a:solidFill>
          <a:schemeClr val="tx1"/>
        </a:solidFill>
        <a:latin typeface="+mn-lt"/>
        <a:ea typeface="+mn-ea"/>
        <a:cs typeface="+mn-cs"/>
      </a:defRPr>
    </a:lvl5pPr>
    <a:lvl6pPr marL="2285444" algn="l" defTabSz="914177" rtl="0" eaLnBrk="1" latinLnBrk="0" hangingPunct="1">
      <a:defRPr kumimoji="1" sz="1200" kern="1200">
        <a:solidFill>
          <a:schemeClr val="tx1"/>
        </a:solidFill>
        <a:latin typeface="+mn-lt"/>
        <a:ea typeface="+mn-ea"/>
        <a:cs typeface="+mn-cs"/>
      </a:defRPr>
    </a:lvl6pPr>
    <a:lvl7pPr marL="2742531" algn="l" defTabSz="914177" rtl="0" eaLnBrk="1" latinLnBrk="0" hangingPunct="1">
      <a:defRPr kumimoji="1" sz="1200" kern="1200">
        <a:solidFill>
          <a:schemeClr val="tx1"/>
        </a:solidFill>
        <a:latin typeface="+mn-lt"/>
        <a:ea typeface="+mn-ea"/>
        <a:cs typeface="+mn-cs"/>
      </a:defRPr>
    </a:lvl7pPr>
    <a:lvl8pPr marL="3199621" algn="l" defTabSz="914177" rtl="0" eaLnBrk="1" latinLnBrk="0" hangingPunct="1">
      <a:defRPr kumimoji="1" sz="1200" kern="1200">
        <a:solidFill>
          <a:schemeClr val="tx1"/>
        </a:solidFill>
        <a:latin typeface="+mn-lt"/>
        <a:ea typeface="+mn-ea"/>
        <a:cs typeface="+mn-cs"/>
      </a:defRPr>
    </a:lvl8pPr>
    <a:lvl9pPr marL="3656709" algn="l" defTabSz="9141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a:t>
            </a:fld>
            <a:endParaRPr kumimoji="1" lang="ja-JP" altLang="en-US"/>
          </a:p>
        </p:txBody>
      </p:sp>
    </p:spTree>
    <p:extLst>
      <p:ext uri="{BB962C8B-B14F-4D97-AF65-F5344CB8AC3E}">
        <p14:creationId xmlns:p14="http://schemas.microsoft.com/office/powerpoint/2010/main" val="169630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11</a:t>
            </a:fld>
            <a:endParaRPr kumimoji="1" lang="ja-JP" altLang="en-US"/>
          </a:p>
        </p:txBody>
      </p:sp>
    </p:spTree>
    <p:extLst>
      <p:ext uri="{BB962C8B-B14F-4D97-AF65-F5344CB8AC3E}">
        <p14:creationId xmlns:p14="http://schemas.microsoft.com/office/powerpoint/2010/main" val="79900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12</a:t>
            </a:fld>
            <a:endParaRPr kumimoji="1" lang="ja-JP" altLang="en-US"/>
          </a:p>
        </p:txBody>
      </p:sp>
    </p:spTree>
    <p:extLst>
      <p:ext uri="{BB962C8B-B14F-4D97-AF65-F5344CB8AC3E}">
        <p14:creationId xmlns:p14="http://schemas.microsoft.com/office/powerpoint/2010/main" val="18968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13</a:t>
            </a:fld>
            <a:endParaRPr kumimoji="1" lang="ja-JP" altLang="en-US"/>
          </a:p>
        </p:txBody>
      </p:sp>
    </p:spTree>
    <p:extLst>
      <p:ext uri="{BB962C8B-B14F-4D97-AF65-F5344CB8AC3E}">
        <p14:creationId xmlns:p14="http://schemas.microsoft.com/office/powerpoint/2010/main" val="118772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14</a:t>
            </a:fld>
            <a:endParaRPr kumimoji="1" lang="ja-JP" altLang="en-US"/>
          </a:p>
        </p:txBody>
      </p:sp>
    </p:spTree>
    <p:extLst>
      <p:ext uri="{BB962C8B-B14F-4D97-AF65-F5344CB8AC3E}">
        <p14:creationId xmlns:p14="http://schemas.microsoft.com/office/powerpoint/2010/main" val="49683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15</a:t>
            </a:fld>
            <a:endParaRPr kumimoji="1" lang="ja-JP" altLang="en-US"/>
          </a:p>
        </p:txBody>
      </p:sp>
    </p:spTree>
    <p:extLst>
      <p:ext uri="{BB962C8B-B14F-4D97-AF65-F5344CB8AC3E}">
        <p14:creationId xmlns:p14="http://schemas.microsoft.com/office/powerpoint/2010/main" val="94145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16</a:t>
            </a:fld>
            <a:endParaRPr kumimoji="1" lang="ja-JP" altLang="en-US"/>
          </a:p>
        </p:txBody>
      </p:sp>
    </p:spTree>
    <p:extLst>
      <p:ext uri="{BB962C8B-B14F-4D97-AF65-F5344CB8AC3E}">
        <p14:creationId xmlns:p14="http://schemas.microsoft.com/office/powerpoint/2010/main" val="359471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17</a:t>
            </a:fld>
            <a:endParaRPr kumimoji="1" lang="ja-JP" altLang="en-US"/>
          </a:p>
        </p:txBody>
      </p:sp>
    </p:spTree>
    <p:extLst>
      <p:ext uri="{BB962C8B-B14F-4D97-AF65-F5344CB8AC3E}">
        <p14:creationId xmlns:p14="http://schemas.microsoft.com/office/powerpoint/2010/main" val="77229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18</a:t>
            </a:fld>
            <a:endParaRPr kumimoji="1" lang="ja-JP" altLang="en-US"/>
          </a:p>
        </p:txBody>
      </p:sp>
    </p:spTree>
    <p:extLst>
      <p:ext uri="{BB962C8B-B14F-4D97-AF65-F5344CB8AC3E}">
        <p14:creationId xmlns:p14="http://schemas.microsoft.com/office/powerpoint/2010/main" val="129223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19</a:t>
            </a:fld>
            <a:endParaRPr kumimoji="1" lang="ja-JP" altLang="en-US"/>
          </a:p>
        </p:txBody>
      </p:sp>
    </p:spTree>
    <p:extLst>
      <p:ext uri="{BB962C8B-B14F-4D97-AF65-F5344CB8AC3E}">
        <p14:creationId xmlns:p14="http://schemas.microsoft.com/office/powerpoint/2010/main" val="353356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20</a:t>
            </a:fld>
            <a:endParaRPr kumimoji="1" lang="ja-JP" altLang="en-US"/>
          </a:p>
        </p:txBody>
      </p:sp>
    </p:spTree>
    <p:extLst>
      <p:ext uri="{BB962C8B-B14F-4D97-AF65-F5344CB8AC3E}">
        <p14:creationId xmlns:p14="http://schemas.microsoft.com/office/powerpoint/2010/main" val="31357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a:t>
            </a:fld>
            <a:endParaRPr kumimoji="1" lang="ja-JP" altLang="en-US"/>
          </a:p>
        </p:txBody>
      </p:sp>
    </p:spTree>
    <p:extLst>
      <p:ext uri="{BB962C8B-B14F-4D97-AF65-F5344CB8AC3E}">
        <p14:creationId xmlns:p14="http://schemas.microsoft.com/office/powerpoint/2010/main" val="233127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21</a:t>
            </a:fld>
            <a:endParaRPr kumimoji="1" lang="ja-JP" altLang="en-US"/>
          </a:p>
        </p:txBody>
      </p:sp>
    </p:spTree>
    <p:extLst>
      <p:ext uri="{BB962C8B-B14F-4D97-AF65-F5344CB8AC3E}">
        <p14:creationId xmlns:p14="http://schemas.microsoft.com/office/powerpoint/2010/main" val="2185126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22</a:t>
            </a:fld>
            <a:endParaRPr kumimoji="1" lang="ja-JP" altLang="en-US"/>
          </a:p>
        </p:txBody>
      </p:sp>
    </p:spTree>
    <p:extLst>
      <p:ext uri="{BB962C8B-B14F-4D97-AF65-F5344CB8AC3E}">
        <p14:creationId xmlns:p14="http://schemas.microsoft.com/office/powerpoint/2010/main" val="9288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23</a:t>
            </a:fld>
            <a:endParaRPr kumimoji="1" lang="ja-JP" altLang="en-US"/>
          </a:p>
        </p:txBody>
      </p:sp>
    </p:spTree>
    <p:extLst>
      <p:ext uri="{BB962C8B-B14F-4D97-AF65-F5344CB8AC3E}">
        <p14:creationId xmlns:p14="http://schemas.microsoft.com/office/powerpoint/2010/main" val="2368427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24</a:t>
            </a:fld>
            <a:endParaRPr kumimoji="1" lang="ja-JP" altLang="en-US"/>
          </a:p>
        </p:txBody>
      </p:sp>
    </p:spTree>
    <p:extLst>
      <p:ext uri="{BB962C8B-B14F-4D97-AF65-F5344CB8AC3E}">
        <p14:creationId xmlns:p14="http://schemas.microsoft.com/office/powerpoint/2010/main" val="493612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25</a:t>
            </a:fld>
            <a:endParaRPr kumimoji="1" lang="ja-JP" altLang="en-US"/>
          </a:p>
        </p:txBody>
      </p:sp>
    </p:spTree>
    <p:extLst>
      <p:ext uri="{BB962C8B-B14F-4D97-AF65-F5344CB8AC3E}">
        <p14:creationId xmlns:p14="http://schemas.microsoft.com/office/powerpoint/2010/main" val="2435180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26</a:t>
            </a:fld>
            <a:endParaRPr kumimoji="1" lang="ja-JP" altLang="en-US"/>
          </a:p>
        </p:txBody>
      </p:sp>
    </p:spTree>
    <p:extLst>
      <p:ext uri="{BB962C8B-B14F-4D97-AF65-F5344CB8AC3E}">
        <p14:creationId xmlns:p14="http://schemas.microsoft.com/office/powerpoint/2010/main" val="2286748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27</a:t>
            </a:fld>
            <a:endParaRPr kumimoji="1" lang="ja-JP" altLang="en-US"/>
          </a:p>
        </p:txBody>
      </p:sp>
    </p:spTree>
    <p:extLst>
      <p:ext uri="{BB962C8B-B14F-4D97-AF65-F5344CB8AC3E}">
        <p14:creationId xmlns:p14="http://schemas.microsoft.com/office/powerpoint/2010/main" val="1521685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28</a:t>
            </a:fld>
            <a:endParaRPr kumimoji="1" lang="ja-JP" altLang="en-US"/>
          </a:p>
        </p:txBody>
      </p:sp>
    </p:spTree>
    <p:extLst>
      <p:ext uri="{BB962C8B-B14F-4D97-AF65-F5344CB8AC3E}">
        <p14:creationId xmlns:p14="http://schemas.microsoft.com/office/powerpoint/2010/main" val="1887217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600"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29</a:t>
            </a:fld>
            <a:endParaRPr kumimoji="1" lang="ja-JP" altLang="en-US"/>
          </a:p>
        </p:txBody>
      </p:sp>
    </p:spTree>
    <p:extLst>
      <p:ext uri="{BB962C8B-B14F-4D97-AF65-F5344CB8AC3E}">
        <p14:creationId xmlns:p14="http://schemas.microsoft.com/office/powerpoint/2010/main" val="3783644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600"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30</a:t>
            </a:fld>
            <a:endParaRPr kumimoji="1" lang="ja-JP" altLang="en-US"/>
          </a:p>
        </p:txBody>
      </p:sp>
    </p:spTree>
    <p:extLst>
      <p:ext uri="{BB962C8B-B14F-4D97-AF65-F5344CB8AC3E}">
        <p14:creationId xmlns:p14="http://schemas.microsoft.com/office/powerpoint/2010/main" val="347961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4</a:t>
            </a:fld>
            <a:endParaRPr kumimoji="1" lang="ja-JP" altLang="en-US"/>
          </a:p>
        </p:txBody>
      </p:sp>
    </p:spTree>
    <p:extLst>
      <p:ext uri="{BB962C8B-B14F-4D97-AF65-F5344CB8AC3E}">
        <p14:creationId xmlns:p14="http://schemas.microsoft.com/office/powerpoint/2010/main" val="195217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31</a:t>
            </a:fld>
            <a:endParaRPr kumimoji="1" lang="ja-JP" altLang="en-US"/>
          </a:p>
        </p:txBody>
      </p:sp>
    </p:spTree>
    <p:extLst>
      <p:ext uri="{BB962C8B-B14F-4D97-AF65-F5344CB8AC3E}">
        <p14:creationId xmlns:p14="http://schemas.microsoft.com/office/powerpoint/2010/main" val="4145183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33</a:t>
            </a:fld>
            <a:endParaRPr kumimoji="1" lang="ja-JP" altLang="en-US"/>
          </a:p>
        </p:txBody>
      </p:sp>
    </p:spTree>
    <p:extLst>
      <p:ext uri="{BB962C8B-B14F-4D97-AF65-F5344CB8AC3E}">
        <p14:creationId xmlns:p14="http://schemas.microsoft.com/office/powerpoint/2010/main" val="4182541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34</a:t>
            </a:fld>
            <a:endParaRPr kumimoji="1" lang="ja-JP" altLang="en-US"/>
          </a:p>
        </p:txBody>
      </p:sp>
    </p:spTree>
    <p:extLst>
      <p:ext uri="{BB962C8B-B14F-4D97-AF65-F5344CB8AC3E}">
        <p14:creationId xmlns:p14="http://schemas.microsoft.com/office/powerpoint/2010/main" val="557997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35</a:t>
            </a:fld>
            <a:endParaRPr kumimoji="1" lang="ja-JP" altLang="en-US"/>
          </a:p>
        </p:txBody>
      </p:sp>
    </p:spTree>
    <p:extLst>
      <p:ext uri="{BB962C8B-B14F-4D97-AF65-F5344CB8AC3E}">
        <p14:creationId xmlns:p14="http://schemas.microsoft.com/office/powerpoint/2010/main" val="423611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5</a:t>
            </a:fld>
            <a:endParaRPr kumimoji="1" lang="ja-JP" altLang="en-US"/>
          </a:p>
        </p:txBody>
      </p:sp>
    </p:spTree>
    <p:extLst>
      <p:ext uri="{BB962C8B-B14F-4D97-AF65-F5344CB8AC3E}">
        <p14:creationId xmlns:p14="http://schemas.microsoft.com/office/powerpoint/2010/main" val="318759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6</a:t>
            </a:fld>
            <a:endParaRPr kumimoji="1" lang="ja-JP" altLang="en-US"/>
          </a:p>
        </p:txBody>
      </p:sp>
    </p:spTree>
    <p:extLst>
      <p:ext uri="{BB962C8B-B14F-4D97-AF65-F5344CB8AC3E}">
        <p14:creationId xmlns:p14="http://schemas.microsoft.com/office/powerpoint/2010/main" val="215438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7</a:t>
            </a:fld>
            <a:endParaRPr kumimoji="1" lang="ja-JP" altLang="en-US"/>
          </a:p>
        </p:txBody>
      </p:sp>
    </p:spTree>
    <p:extLst>
      <p:ext uri="{BB962C8B-B14F-4D97-AF65-F5344CB8AC3E}">
        <p14:creationId xmlns:p14="http://schemas.microsoft.com/office/powerpoint/2010/main" val="16903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8</a:t>
            </a:fld>
            <a:endParaRPr kumimoji="1" lang="ja-JP" altLang="en-US"/>
          </a:p>
        </p:txBody>
      </p:sp>
    </p:spTree>
    <p:extLst>
      <p:ext uri="{BB962C8B-B14F-4D97-AF65-F5344CB8AC3E}">
        <p14:creationId xmlns:p14="http://schemas.microsoft.com/office/powerpoint/2010/main" val="364365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9</a:t>
            </a:fld>
            <a:endParaRPr kumimoji="1" lang="ja-JP" altLang="en-US"/>
          </a:p>
        </p:txBody>
      </p:sp>
    </p:spTree>
    <p:extLst>
      <p:ext uri="{BB962C8B-B14F-4D97-AF65-F5344CB8AC3E}">
        <p14:creationId xmlns:p14="http://schemas.microsoft.com/office/powerpoint/2010/main" val="15753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10</a:t>
            </a:fld>
            <a:endParaRPr kumimoji="1" lang="ja-JP" altLang="en-US"/>
          </a:p>
        </p:txBody>
      </p:sp>
    </p:spTree>
    <p:extLst>
      <p:ext uri="{BB962C8B-B14F-4D97-AF65-F5344CB8AC3E}">
        <p14:creationId xmlns:p14="http://schemas.microsoft.com/office/powerpoint/2010/main" val="16552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088" indent="0" algn="ctr">
              <a:buNone/>
              <a:defRPr>
                <a:solidFill>
                  <a:schemeClr val="tx1">
                    <a:tint val="75000"/>
                  </a:schemeClr>
                </a:solidFill>
              </a:defRPr>
            </a:lvl2pPr>
            <a:lvl3pPr marL="914177" indent="0" algn="ctr">
              <a:buNone/>
              <a:defRPr>
                <a:solidFill>
                  <a:schemeClr val="tx1">
                    <a:tint val="75000"/>
                  </a:schemeClr>
                </a:solidFill>
              </a:defRPr>
            </a:lvl3pPr>
            <a:lvl4pPr marL="1371266" indent="0" algn="ctr">
              <a:buNone/>
              <a:defRPr>
                <a:solidFill>
                  <a:schemeClr val="tx1">
                    <a:tint val="75000"/>
                  </a:schemeClr>
                </a:solidFill>
              </a:defRPr>
            </a:lvl4pPr>
            <a:lvl5pPr marL="1828355" indent="0" algn="ctr">
              <a:buNone/>
              <a:defRPr>
                <a:solidFill>
                  <a:schemeClr val="tx1">
                    <a:tint val="75000"/>
                  </a:schemeClr>
                </a:solidFill>
              </a:defRPr>
            </a:lvl5pPr>
            <a:lvl6pPr marL="2285444" indent="0" algn="ctr">
              <a:buNone/>
              <a:defRPr>
                <a:solidFill>
                  <a:schemeClr val="tx1">
                    <a:tint val="75000"/>
                  </a:schemeClr>
                </a:solidFill>
              </a:defRPr>
            </a:lvl6pPr>
            <a:lvl7pPr marL="2742531" indent="0" algn="ctr">
              <a:buNone/>
              <a:defRPr>
                <a:solidFill>
                  <a:schemeClr val="tx1">
                    <a:tint val="75000"/>
                  </a:schemeClr>
                </a:solidFill>
              </a:defRPr>
            </a:lvl7pPr>
            <a:lvl8pPr marL="3199621" indent="0" algn="ctr">
              <a:buNone/>
              <a:defRPr>
                <a:solidFill>
                  <a:schemeClr val="tx1">
                    <a:tint val="75000"/>
                  </a:schemeClr>
                </a:solidFill>
              </a:defRPr>
            </a:lvl8pPr>
            <a:lvl9pPr marL="36567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E79AE7-AFE7-49E7-99F3-FFE05760B709}" type="datetime1">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38144" y="6356353"/>
            <a:ext cx="2311400" cy="365125"/>
          </a:xfrm>
        </p:spPr>
        <p:txBody>
          <a:bodyPr/>
          <a:lstStyle/>
          <a:p>
            <a:fld id="{6E5DE390-0CB9-41F3-AFBC-609A6CE2A1FD}" type="slidenum">
              <a:rPr kumimoji="1" lang="ja-JP" altLang="en-US" smtClean="0"/>
              <a:t>‹#›</a:t>
            </a:fld>
            <a:endParaRPr kumimoji="1" lang="ja-JP" altLang="en-US" dirty="0"/>
          </a:p>
        </p:txBody>
      </p:sp>
    </p:spTree>
    <p:extLst>
      <p:ext uri="{BB962C8B-B14F-4D97-AF65-F5344CB8AC3E}">
        <p14:creationId xmlns:p14="http://schemas.microsoft.com/office/powerpoint/2010/main" val="31297420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F9C7E4-9AA1-4B00-B97E-F8583E1E72DB}" type="datetime1">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87888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31F2B4-6C45-4048-B5E5-E91697EC8C4E}" type="datetime1">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252335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0C66B2-E55D-4C91-B4A3-3C924BD1C3B2}" type="datetime1">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75433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088" indent="0">
              <a:buNone/>
              <a:defRPr sz="1800">
                <a:solidFill>
                  <a:schemeClr val="tx1">
                    <a:tint val="75000"/>
                  </a:schemeClr>
                </a:solidFill>
              </a:defRPr>
            </a:lvl2pPr>
            <a:lvl3pPr marL="914177" indent="0">
              <a:buNone/>
              <a:defRPr sz="1600">
                <a:solidFill>
                  <a:schemeClr val="tx1">
                    <a:tint val="75000"/>
                  </a:schemeClr>
                </a:solidFill>
              </a:defRPr>
            </a:lvl3pPr>
            <a:lvl4pPr marL="1371266" indent="0">
              <a:buNone/>
              <a:defRPr sz="1400">
                <a:solidFill>
                  <a:schemeClr val="tx1">
                    <a:tint val="75000"/>
                  </a:schemeClr>
                </a:solidFill>
              </a:defRPr>
            </a:lvl4pPr>
            <a:lvl5pPr marL="1828355" indent="0">
              <a:buNone/>
              <a:defRPr sz="1400">
                <a:solidFill>
                  <a:schemeClr val="tx1">
                    <a:tint val="75000"/>
                  </a:schemeClr>
                </a:solidFill>
              </a:defRPr>
            </a:lvl5pPr>
            <a:lvl6pPr marL="2285444" indent="0">
              <a:buNone/>
              <a:defRPr sz="1400">
                <a:solidFill>
                  <a:schemeClr val="tx1">
                    <a:tint val="75000"/>
                  </a:schemeClr>
                </a:solidFill>
              </a:defRPr>
            </a:lvl6pPr>
            <a:lvl7pPr marL="2742531" indent="0">
              <a:buNone/>
              <a:defRPr sz="1400">
                <a:solidFill>
                  <a:schemeClr val="tx1">
                    <a:tint val="75000"/>
                  </a:schemeClr>
                </a:solidFill>
              </a:defRPr>
            </a:lvl7pPr>
            <a:lvl8pPr marL="3199621" indent="0">
              <a:buNone/>
              <a:defRPr sz="1400">
                <a:solidFill>
                  <a:schemeClr val="tx1">
                    <a:tint val="75000"/>
                  </a:schemeClr>
                </a:solidFill>
              </a:defRPr>
            </a:lvl8pPr>
            <a:lvl9pPr marL="365670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F58B79F-A03D-46DF-B66E-8FA2B1677E8F}" type="datetime1">
              <a:rPr kumimoji="1" lang="ja-JP" altLang="en-US" smtClean="0"/>
              <a:t>2022/2/21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385801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F750C5C-1FAF-45AA-B5F7-8434C97BC17E}" type="datetime1">
              <a:rPr kumimoji="1" lang="ja-JP" altLang="en-US" smtClean="0"/>
              <a:t>2022/2/21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318170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088" indent="0">
              <a:buNone/>
              <a:defRPr sz="2000" b="1"/>
            </a:lvl2pPr>
            <a:lvl3pPr marL="914177" indent="0">
              <a:buNone/>
              <a:defRPr sz="1800" b="1"/>
            </a:lvl3pPr>
            <a:lvl4pPr marL="1371266" indent="0">
              <a:buNone/>
              <a:defRPr sz="1600" b="1"/>
            </a:lvl4pPr>
            <a:lvl5pPr marL="1828355" indent="0">
              <a:buNone/>
              <a:defRPr sz="1600" b="1"/>
            </a:lvl5pPr>
            <a:lvl6pPr marL="2285444" indent="0">
              <a:buNone/>
              <a:defRPr sz="1600" b="1"/>
            </a:lvl6pPr>
            <a:lvl7pPr marL="2742531" indent="0">
              <a:buNone/>
              <a:defRPr sz="1600" b="1"/>
            </a:lvl7pPr>
            <a:lvl8pPr marL="3199621" indent="0">
              <a:buNone/>
              <a:defRPr sz="1600" b="1"/>
            </a:lvl8pPr>
            <a:lvl9pPr marL="36567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088" indent="0">
              <a:buNone/>
              <a:defRPr sz="2000" b="1"/>
            </a:lvl2pPr>
            <a:lvl3pPr marL="914177" indent="0">
              <a:buNone/>
              <a:defRPr sz="1800" b="1"/>
            </a:lvl3pPr>
            <a:lvl4pPr marL="1371266" indent="0">
              <a:buNone/>
              <a:defRPr sz="1600" b="1"/>
            </a:lvl4pPr>
            <a:lvl5pPr marL="1828355" indent="0">
              <a:buNone/>
              <a:defRPr sz="1600" b="1"/>
            </a:lvl5pPr>
            <a:lvl6pPr marL="2285444" indent="0">
              <a:buNone/>
              <a:defRPr sz="1600" b="1"/>
            </a:lvl6pPr>
            <a:lvl7pPr marL="2742531" indent="0">
              <a:buNone/>
              <a:defRPr sz="1600" b="1"/>
            </a:lvl7pPr>
            <a:lvl8pPr marL="3199621" indent="0">
              <a:buNone/>
              <a:defRPr sz="1600" b="1"/>
            </a:lvl8pPr>
            <a:lvl9pPr marL="36567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4E5545-2EA7-40FE-BB7C-8CD58A3FB6A1}" type="datetime1">
              <a:rPr kumimoji="1" lang="ja-JP" altLang="en-US" smtClean="0"/>
              <a:t>2022/2/21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67841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7BB8600-B449-4CD7-8FD2-545A8DCECE5C}" type="datetime1">
              <a:rPr kumimoji="1" lang="ja-JP" altLang="en-US" smtClean="0"/>
              <a:t>2022/2/21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50282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468B82-BAE6-4B2A-976D-3BE1299F28DB}" type="datetime1">
              <a:rPr kumimoji="1" lang="ja-JP" altLang="en-US" smtClean="0"/>
              <a:t>2022/2/21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2811743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3"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00"/>
            </a:lvl1pPr>
            <a:lvl2pPr marL="457088" indent="0">
              <a:buNone/>
              <a:defRPr sz="1200"/>
            </a:lvl2pPr>
            <a:lvl3pPr marL="914177" indent="0">
              <a:buNone/>
              <a:defRPr sz="1000"/>
            </a:lvl3pPr>
            <a:lvl4pPr marL="1371266" indent="0">
              <a:buNone/>
              <a:defRPr sz="900"/>
            </a:lvl4pPr>
            <a:lvl5pPr marL="1828355" indent="0">
              <a:buNone/>
              <a:defRPr sz="900"/>
            </a:lvl5pPr>
            <a:lvl6pPr marL="2285444" indent="0">
              <a:buNone/>
              <a:defRPr sz="900"/>
            </a:lvl6pPr>
            <a:lvl7pPr marL="2742531" indent="0">
              <a:buNone/>
              <a:defRPr sz="900"/>
            </a:lvl7pPr>
            <a:lvl8pPr marL="3199621" indent="0">
              <a:buNone/>
              <a:defRPr sz="900"/>
            </a:lvl8pPr>
            <a:lvl9pPr marL="36567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7AF96F-AAE4-40F3-833A-3D2232F05B63}" type="datetime1">
              <a:rPr kumimoji="1" lang="ja-JP" altLang="en-US" smtClean="0"/>
              <a:t>2022/2/21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231630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088" indent="0">
              <a:buNone/>
              <a:defRPr sz="2800"/>
            </a:lvl2pPr>
            <a:lvl3pPr marL="914177" indent="0">
              <a:buNone/>
              <a:defRPr sz="2400"/>
            </a:lvl3pPr>
            <a:lvl4pPr marL="1371266" indent="0">
              <a:buNone/>
              <a:defRPr sz="2000"/>
            </a:lvl4pPr>
            <a:lvl5pPr marL="1828355" indent="0">
              <a:buNone/>
              <a:defRPr sz="2000"/>
            </a:lvl5pPr>
            <a:lvl6pPr marL="2285444" indent="0">
              <a:buNone/>
              <a:defRPr sz="2000"/>
            </a:lvl6pPr>
            <a:lvl7pPr marL="2742531" indent="0">
              <a:buNone/>
              <a:defRPr sz="2000"/>
            </a:lvl7pPr>
            <a:lvl8pPr marL="3199621" indent="0">
              <a:buNone/>
              <a:defRPr sz="2000"/>
            </a:lvl8pPr>
            <a:lvl9pPr marL="3656709"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088" indent="0">
              <a:buNone/>
              <a:defRPr sz="1200"/>
            </a:lvl2pPr>
            <a:lvl3pPr marL="914177" indent="0">
              <a:buNone/>
              <a:defRPr sz="1000"/>
            </a:lvl3pPr>
            <a:lvl4pPr marL="1371266" indent="0">
              <a:buNone/>
              <a:defRPr sz="900"/>
            </a:lvl4pPr>
            <a:lvl5pPr marL="1828355" indent="0">
              <a:buNone/>
              <a:defRPr sz="900"/>
            </a:lvl5pPr>
            <a:lvl6pPr marL="2285444" indent="0">
              <a:buNone/>
              <a:defRPr sz="900"/>
            </a:lvl6pPr>
            <a:lvl7pPr marL="2742531" indent="0">
              <a:buNone/>
              <a:defRPr sz="900"/>
            </a:lvl7pPr>
            <a:lvl8pPr marL="3199621" indent="0">
              <a:buNone/>
              <a:defRPr sz="900"/>
            </a:lvl8pPr>
            <a:lvl9pPr marL="36567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2C4E45-185F-4E3A-8141-99664CD5DB58}" type="datetime1">
              <a:rPr kumimoji="1" lang="ja-JP" altLang="en-US" smtClean="0"/>
              <a:t>2022/2/21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366560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9"/>
            <a:ext cx="8915400" cy="1143000"/>
          </a:xfrm>
          <a:prstGeom prst="rect">
            <a:avLst/>
          </a:prstGeom>
        </p:spPr>
        <p:txBody>
          <a:bodyPr vert="horz" lIns="91418" tIns="45709" rIns="91418" bIns="45709"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18" tIns="45709" rIns="91418" bIns="45709"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6353"/>
            <a:ext cx="2311400" cy="365125"/>
          </a:xfrm>
          <a:prstGeom prst="rect">
            <a:avLst/>
          </a:prstGeom>
        </p:spPr>
        <p:txBody>
          <a:bodyPr vert="horz" lIns="91418" tIns="45709" rIns="91418" bIns="45709" rtlCol="0" anchor="ctr"/>
          <a:lstStyle>
            <a:lvl1pPr algn="l">
              <a:defRPr sz="1200">
                <a:solidFill>
                  <a:schemeClr val="tx1">
                    <a:tint val="75000"/>
                  </a:schemeClr>
                </a:solidFill>
              </a:defRPr>
            </a:lvl1pPr>
          </a:lstStyle>
          <a:p>
            <a:fld id="{13470069-2CAD-4B05-8DA3-5C724E841406}" type="datetime1">
              <a:rPr kumimoji="1" lang="ja-JP" altLang="en-US" smtClean="0"/>
              <a:t>2022/2/21</a:t>
            </a:fld>
            <a:endParaRPr kumimoji="1" lang="ja-JP" altLang="en-US"/>
          </a:p>
        </p:txBody>
      </p:sp>
      <p:sp>
        <p:nvSpPr>
          <p:cNvPr id="5" name="フッター プレースホルダー 4"/>
          <p:cNvSpPr>
            <a:spLocks noGrp="1"/>
          </p:cNvSpPr>
          <p:nvPr>
            <p:ph type="ftr" sz="quarter" idx="3"/>
          </p:nvPr>
        </p:nvSpPr>
        <p:spPr>
          <a:xfrm>
            <a:off x="3384551" y="6356353"/>
            <a:ext cx="3136900" cy="365125"/>
          </a:xfrm>
          <a:prstGeom prst="rect">
            <a:avLst/>
          </a:prstGeom>
        </p:spPr>
        <p:txBody>
          <a:bodyPr vert="horz" lIns="91418" tIns="45709" rIns="91418" bIns="45709"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66136" y="6356353"/>
            <a:ext cx="2311400" cy="365125"/>
          </a:xfrm>
          <a:prstGeom prst="rect">
            <a:avLst/>
          </a:prstGeom>
        </p:spPr>
        <p:txBody>
          <a:bodyPr vert="horz" lIns="91418" tIns="45709" rIns="91418" bIns="45709"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6E5DE390-0CB9-41F3-AFBC-609A6CE2A1FD}" type="slidenum">
              <a:rPr lang="ja-JP" altLang="en-US" smtClean="0"/>
              <a:pPr/>
              <a:t>‹#›</a:t>
            </a:fld>
            <a:endParaRPr lang="ja-JP" altLang="en-US" dirty="0"/>
          </a:p>
        </p:txBody>
      </p:sp>
    </p:spTree>
    <p:extLst>
      <p:ext uri="{BB962C8B-B14F-4D97-AF65-F5344CB8AC3E}">
        <p14:creationId xmlns:p14="http://schemas.microsoft.com/office/powerpoint/2010/main" val="2277117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177" rtl="0" eaLnBrk="1" latinLnBrk="0" hangingPunct="1">
        <a:spcBef>
          <a:spcPct val="0"/>
        </a:spcBef>
        <a:buNone/>
        <a:defRPr kumimoji="1" sz="4400" kern="1200">
          <a:solidFill>
            <a:schemeClr val="tx1"/>
          </a:solidFill>
          <a:latin typeface="+mj-lt"/>
          <a:ea typeface="+mj-ea"/>
          <a:cs typeface="+mj-cs"/>
        </a:defRPr>
      </a:lvl1pPr>
    </p:titleStyle>
    <p:bodyStyle>
      <a:lvl1pPr marL="342816" indent="-342816" algn="l" defTabSz="914177"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769" indent="-285681" algn="l" defTabSz="91417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722" indent="-228545" algn="l" defTabSz="91417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810"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899"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89"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076"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165"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254"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177" rtl="0" eaLnBrk="1" latinLnBrk="0" hangingPunct="1">
        <a:defRPr kumimoji="1" sz="1800" kern="1200">
          <a:solidFill>
            <a:schemeClr val="tx1"/>
          </a:solidFill>
          <a:latin typeface="+mn-lt"/>
          <a:ea typeface="+mn-ea"/>
          <a:cs typeface="+mn-cs"/>
        </a:defRPr>
      </a:lvl1pPr>
      <a:lvl2pPr marL="457088" algn="l" defTabSz="914177" rtl="0" eaLnBrk="1" latinLnBrk="0" hangingPunct="1">
        <a:defRPr kumimoji="1" sz="1800" kern="1200">
          <a:solidFill>
            <a:schemeClr val="tx1"/>
          </a:solidFill>
          <a:latin typeface="+mn-lt"/>
          <a:ea typeface="+mn-ea"/>
          <a:cs typeface="+mn-cs"/>
        </a:defRPr>
      </a:lvl2pPr>
      <a:lvl3pPr marL="914177" algn="l" defTabSz="914177" rtl="0" eaLnBrk="1" latinLnBrk="0" hangingPunct="1">
        <a:defRPr kumimoji="1" sz="1800" kern="1200">
          <a:solidFill>
            <a:schemeClr val="tx1"/>
          </a:solidFill>
          <a:latin typeface="+mn-lt"/>
          <a:ea typeface="+mn-ea"/>
          <a:cs typeface="+mn-cs"/>
        </a:defRPr>
      </a:lvl3pPr>
      <a:lvl4pPr marL="1371266" algn="l" defTabSz="914177" rtl="0" eaLnBrk="1" latinLnBrk="0" hangingPunct="1">
        <a:defRPr kumimoji="1" sz="1800" kern="1200">
          <a:solidFill>
            <a:schemeClr val="tx1"/>
          </a:solidFill>
          <a:latin typeface="+mn-lt"/>
          <a:ea typeface="+mn-ea"/>
          <a:cs typeface="+mn-cs"/>
        </a:defRPr>
      </a:lvl4pPr>
      <a:lvl5pPr marL="1828355" algn="l" defTabSz="914177" rtl="0" eaLnBrk="1" latinLnBrk="0" hangingPunct="1">
        <a:defRPr kumimoji="1" sz="1800" kern="1200">
          <a:solidFill>
            <a:schemeClr val="tx1"/>
          </a:solidFill>
          <a:latin typeface="+mn-lt"/>
          <a:ea typeface="+mn-ea"/>
          <a:cs typeface="+mn-cs"/>
        </a:defRPr>
      </a:lvl5pPr>
      <a:lvl6pPr marL="2285444" algn="l" defTabSz="914177" rtl="0" eaLnBrk="1" latinLnBrk="0" hangingPunct="1">
        <a:defRPr kumimoji="1" sz="1800" kern="1200">
          <a:solidFill>
            <a:schemeClr val="tx1"/>
          </a:solidFill>
          <a:latin typeface="+mn-lt"/>
          <a:ea typeface="+mn-ea"/>
          <a:cs typeface="+mn-cs"/>
        </a:defRPr>
      </a:lvl6pPr>
      <a:lvl7pPr marL="2742531" algn="l" defTabSz="914177" rtl="0" eaLnBrk="1" latinLnBrk="0" hangingPunct="1">
        <a:defRPr kumimoji="1" sz="1800" kern="1200">
          <a:solidFill>
            <a:schemeClr val="tx1"/>
          </a:solidFill>
          <a:latin typeface="+mn-lt"/>
          <a:ea typeface="+mn-ea"/>
          <a:cs typeface="+mn-cs"/>
        </a:defRPr>
      </a:lvl7pPr>
      <a:lvl8pPr marL="3199621" algn="l" defTabSz="914177" rtl="0" eaLnBrk="1" latinLnBrk="0" hangingPunct="1">
        <a:defRPr kumimoji="1" sz="1800" kern="1200">
          <a:solidFill>
            <a:schemeClr val="tx1"/>
          </a:solidFill>
          <a:latin typeface="+mn-lt"/>
          <a:ea typeface="+mn-ea"/>
          <a:cs typeface="+mn-cs"/>
        </a:defRPr>
      </a:lvl8pPr>
      <a:lvl9pPr marL="3656709" algn="l" defTabSz="9141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6.png"/><Relationship Id="rId4" Type="http://schemas.openxmlformats.org/officeDocument/2006/relationships/image" Target="../media/image31.jpe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4528" y="2204864"/>
            <a:ext cx="8746554" cy="1470025"/>
          </a:xfrm>
          <a:solidFill>
            <a:srgbClr val="0070C0"/>
          </a:solidFill>
        </p:spPr>
        <p:txBody>
          <a:bodyPr>
            <a:normAutofit/>
          </a:bodyPr>
          <a:lstStyle/>
          <a:p>
            <a:r>
              <a:rPr lang="ja-JP" altLang="en-US" sz="3200" b="1" dirty="0" smtClean="0">
                <a:solidFill>
                  <a:schemeClr val="bg1"/>
                </a:solidFill>
                <a:latin typeface="BIZ UDPゴシック" panose="020B0400000000000000" pitchFamily="50" charset="-128"/>
                <a:ea typeface="BIZ UDPゴシック" panose="020B0400000000000000" pitchFamily="50" charset="-128"/>
                <a:cs typeface="Meiryo UI" pitchFamily="50" charset="-128"/>
              </a:rPr>
              <a:t>大阪府のデジタル</a:t>
            </a: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改革の実現に</a:t>
            </a:r>
            <a:r>
              <a:rPr lang="ja-JP" altLang="en-US" sz="3200" b="1" dirty="0" smtClean="0">
                <a:solidFill>
                  <a:schemeClr val="bg1"/>
                </a:solidFill>
                <a:latin typeface="BIZ UDPゴシック" panose="020B0400000000000000" pitchFamily="50" charset="-128"/>
                <a:ea typeface="BIZ UDPゴシック" panose="020B0400000000000000" pitchFamily="50" charset="-128"/>
                <a:cs typeface="Meiryo UI" pitchFamily="50" charset="-128"/>
              </a:rPr>
              <a:t>向けた</a:t>
            </a:r>
            <a:r>
              <a:rPr lang="en-US" altLang="ja-JP" sz="3200" b="1" dirty="0" smtClean="0">
                <a:solidFill>
                  <a:schemeClr val="bg1"/>
                </a:solidFill>
                <a:latin typeface="BIZ UDPゴシック" panose="020B0400000000000000" pitchFamily="50" charset="-128"/>
                <a:ea typeface="BIZ UDPゴシック" panose="020B0400000000000000" pitchFamily="50" charset="-128"/>
                <a:cs typeface="Meiryo UI" pitchFamily="50" charset="-128"/>
              </a:rPr>
              <a:t/>
            </a:r>
            <a:br>
              <a:rPr lang="en-US" altLang="ja-JP" sz="3200" b="1" dirty="0" smtClean="0">
                <a:solidFill>
                  <a:schemeClr val="bg1"/>
                </a:solidFill>
                <a:latin typeface="BIZ UDPゴシック" panose="020B0400000000000000" pitchFamily="50" charset="-128"/>
                <a:ea typeface="BIZ UDPゴシック" panose="020B0400000000000000" pitchFamily="50" charset="-128"/>
                <a:cs typeface="Meiryo UI" pitchFamily="50" charset="-128"/>
              </a:rPr>
            </a:br>
            <a:r>
              <a:rPr lang="ja-JP" altLang="en-US" sz="3200" b="1" dirty="0" smtClean="0">
                <a:solidFill>
                  <a:schemeClr val="bg1"/>
                </a:solidFill>
                <a:latin typeface="BIZ UDPゴシック" panose="020B0400000000000000" pitchFamily="50" charset="-128"/>
                <a:ea typeface="BIZ UDPゴシック" panose="020B0400000000000000" pitchFamily="50" charset="-128"/>
                <a:cs typeface="Meiryo UI" pitchFamily="50" charset="-128"/>
              </a:rPr>
              <a:t>中期計画　（案）</a:t>
            </a:r>
            <a:endParaRPr kumimoji="1" lang="ja-JP" altLang="en-US" sz="3200" dirty="0">
              <a:solidFill>
                <a:schemeClr val="bg1"/>
              </a:solidFill>
              <a:latin typeface="BIZ UDPゴシック" panose="020B0400000000000000" pitchFamily="50" charset="-128"/>
              <a:ea typeface="BIZ UDPゴシック" panose="020B0400000000000000" pitchFamily="50" charset="-128"/>
            </a:endParaRPr>
          </a:p>
        </p:txBody>
      </p:sp>
      <p:sp>
        <p:nvSpPr>
          <p:cNvPr id="5" name="タイトル 1"/>
          <p:cNvSpPr txBox="1">
            <a:spLocks/>
          </p:cNvSpPr>
          <p:nvPr/>
        </p:nvSpPr>
        <p:spPr>
          <a:xfrm>
            <a:off x="1640632" y="4941168"/>
            <a:ext cx="6768752" cy="1167898"/>
          </a:xfrm>
          <a:prstGeom prst="rect">
            <a:avLst/>
          </a:prstGeom>
          <a:noFill/>
        </p:spPr>
        <p:txBody>
          <a:bodyPr vert="horz" lIns="91418" tIns="45709" rIns="91418" bIns="45709" rtlCol="0" anchor="ctr">
            <a:normAutofit/>
          </a:bodyPr>
          <a:lstStyle>
            <a:lvl1pPr algn="ctr" defTabSz="914177" rtl="0" eaLnBrk="1" latinLnBrk="0" hangingPunct="1">
              <a:spcBef>
                <a:spcPct val="0"/>
              </a:spcBef>
              <a:buNone/>
              <a:defRPr kumimoji="1" sz="4400" kern="1200">
                <a:solidFill>
                  <a:schemeClr val="tx1"/>
                </a:solidFill>
                <a:latin typeface="+mj-lt"/>
                <a:ea typeface="+mj-ea"/>
                <a:cs typeface="+mj-cs"/>
              </a:defRPr>
            </a:lvl1pPr>
          </a:lstStyle>
          <a:p>
            <a:r>
              <a:rPr lang="en-US" altLang="ja-JP" sz="2400" b="1" dirty="0" smtClean="0">
                <a:latin typeface="BIZ UDPゴシック" panose="020B0400000000000000" pitchFamily="50" charset="-128"/>
                <a:ea typeface="BIZ UDPゴシック" panose="020B0400000000000000" pitchFamily="50" charset="-128"/>
                <a:cs typeface="Meiryo UI" pitchFamily="50" charset="-128"/>
              </a:rPr>
              <a:t>2022</a:t>
            </a:r>
            <a:r>
              <a:rPr lang="ja-JP" altLang="en-US" sz="2400" b="1" dirty="0" smtClean="0">
                <a:latin typeface="BIZ UDPゴシック" panose="020B0400000000000000" pitchFamily="50" charset="-128"/>
                <a:ea typeface="BIZ UDPゴシック" panose="020B0400000000000000" pitchFamily="50" charset="-128"/>
                <a:cs typeface="Meiryo UI" pitchFamily="50" charset="-128"/>
              </a:rPr>
              <a:t>年</a:t>
            </a: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smtClean="0">
                <a:latin typeface="BIZ UDPゴシック" panose="020B0400000000000000" pitchFamily="50" charset="-128"/>
                <a:ea typeface="BIZ UDPゴシック" panose="020B0400000000000000" pitchFamily="50" charset="-128"/>
                <a:cs typeface="Meiryo UI" pitchFamily="50" charset="-128"/>
              </a:rPr>
              <a:t>月</a:t>
            </a:r>
            <a:endParaRPr lang="en-US" altLang="ja-JP" sz="2400" b="1" dirty="0" smtClean="0">
              <a:latin typeface="BIZ UDPゴシック" panose="020B0400000000000000" pitchFamily="50" charset="-128"/>
              <a:ea typeface="BIZ UDPゴシック" panose="020B0400000000000000" pitchFamily="50" charset="-128"/>
              <a:cs typeface="Meiryo UI" pitchFamily="50" charset="-128"/>
            </a:endParaRPr>
          </a:p>
          <a:p>
            <a:r>
              <a:rPr lang="ja-JP" altLang="en-US" sz="2400" b="1" dirty="0" smtClean="0">
                <a:latin typeface="BIZ UDPゴシック" panose="020B0400000000000000" pitchFamily="50" charset="-128"/>
                <a:ea typeface="BIZ UDPゴシック" panose="020B0400000000000000" pitchFamily="50" charset="-128"/>
                <a:cs typeface="Meiryo UI" pitchFamily="50" charset="-128"/>
              </a:rPr>
              <a:t>大阪府スマートシティ戦略部</a:t>
            </a:r>
            <a:endParaRPr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9534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２．府庁</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情報システムの適正化</a:t>
            </a:r>
            <a:endParaRPr lang="ja-JP" altLang="en-US"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現状・課題　②システムの運用体制</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4726" y="764705"/>
            <a:ext cx="9630712" cy="323842"/>
          </a:xfrm>
          <a:prstGeom prst="rect">
            <a:avLst/>
          </a:prstGeom>
          <a:noFill/>
          <a:ln>
            <a:noFill/>
          </a:ln>
        </p:spPr>
        <p:txBody>
          <a:bodyPr wrap="square" rtlCol="0">
            <a:noAutofit/>
          </a:bodyPr>
          <a:lstStyle/>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25999" y="763200"/>
            <a:ext cx="9709639" cy="2246769"/>
          </a:xfrm>
          <a:prstGeom prst="rect">
            <a:avLst/>
          </a:prstGeom>
          <a:noFill/>
          <a:ln>
            <a:noFill/>
          </a:ln>
        </p:spPr>
        <p:txBody>
          <a:bodyPr wrap="square" rtlCol="0">
            <a:spAutoFit/>
          </a:bodyPr>
          <a:lstStyle/>
          <a:p>
            <a:pPr marL="85725" indent="-85725"/>
            <a:r>
              <a:rPr kumimoji="1" lang="ja-JP" altLang="en-US" sz="1400" b="1" dirty="0" smtClean="0">
                <a:latin typeface="Meiryo UI" panose="020B0604030504040204" pitchFamily="50" charset="-128"/>
                <a:ea typeface="Meiryo UI" panose="020B0604030504040204" pitchFamily="50" charset="-128"/>
              </a:rPr>
              <a:t>大規模</a:t>
            </a:r>
            <a:r>
              <a:rPr kumimoji="1" lang="ja-JP" altLang="en-US" sz="1400" b="1" dirty="0">
                <a:latin typeface="Meiryo UI" panose="020B0604030504040204" pitchFamily="50" charset="-128"/>
                <a:ea typeface="Meiryo UI" panose="020B0604030504040204" pitchFamily="50" charset="-128"/>
              </a:rPr>
              <a:t>システム</a:t>
            </a:r>
            <a:endParaRPr kumimoji="1" lang="en-US" altLang="ja-JP" sz="1400" dirty="0">
              <a:latin typeface="Meiryo UI" panose="020B0604030504040204" pitchFamily="50" charset="-128"/>
              <a:ea typeface="Meiryo UI" panose="020B0604030504040204" pitchFamily="50" charset="-128"/>
            </a:endParaRPr>
          </a:p>
          <a:p>
            <a:pPr marL="630238" indent="-630238"/>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現状：</a:t>
            </a:r>
            <a:r>
              <a:rPr kumimoji="1" lang="ja-JP" altLang="en-US" sz="1400" dirty="0" smtClean="0">
                <a:latin typeface="Meiryo UI" panose="020B0604030504040204" pitchFamily="50" charset="-128"/>
                <a:ea typeface="Meiryo UI" panose="020B0604030504040204" pitchFamily="50" charset="-128"/>
              </a:rPr>
              <a:t>情報系職員</a:t>
            </a:r>
            <a:r>
              <a:rPr kumimoji="1" lang="en-US" altLang="ja-JP" sz="11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（１～５名程度）と制度を担当する職員が同グループに配属、システム面、制度面で協調しながら運用。</a:t>
            </a:r>
            <a:r>
              <a:rPr kumimoji="1" lang="en-US" altLang="ja-JP" sz="1400" dirty="0" smtClean="0">
                <a:latin typeface="Meiryo UI" panose="020B0604030504040204" pitchFamily="50" charset="-128"/>
                <a:ea typeface="Meiryo UI" panose="020B0604030504040204" pitchFamily="50" charset="-128"/>
              </a:rPr>
              <a:t/>
            </a:r>
            <a:br>
              <a:rPr kumimoji="1"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コールセンター・ヘルプデスクを事業者に委託しているケースあり。</a:t>
            </a:r>
            <a:endParaRPr lang="en-US" altLang="ja-JP" sz="1400" dirty="0" smtClean="0">
              <a:latin typeface="Meiryo UI" panose="020B0604030504040204" pitchFamily="50" charset="-128"/>
              <a:ea typeface="Meiryo UI" panose="020B0604030504040204" pitchFamily="50" charset="-128"/>
            </a:endParaRPr>
          </a:p>
          <a:p>
            <a:pPr marL="630238" indent="-630238"/>
            <a:r>
              <a:rPr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課題：システム</a:t>
            </a:r>
            <a:r>
              <a:rPr kumimoji="1" lang="ja-JP" altLang="en-US" sz="1400" dirty="0">
                <a:latin typeface="Meiryo UI" panose="020B0604030504040204" pitchFamily="50" charset="-128"/>
                <a:ea typeface="Meiryo UI" panose="020B0604030504040204" pitchFamily="50" charset="-128"/>
              </a:rPr>
              <a:t>が複雑であることに加えて、頻繁に制度改正があるため</a:t>
            </a:r>
            <a:r>
              <a:rPr kumimoji="1" lang="ja-JP" altLang="en-US" sz="1400" dirty="0" smtClean="0">
                <a:latin typeface="Meiryo UI" panose="020B0604030504040204" pitchFamily="50" charset="-128"/>
                <a:ea typeface="Meiryo UI" panose="020B0604030504040204" pitchFamily="50" charset="-128"/>
              </a:rPr>
              <a:t>、専門</a:t>
            </a:r>
            <a:r>
              <a:rPr kumimoji="1" lang="ja-JP" altLang="en-US" sz="1400" dirty="0">
                <a:latin typeface="Meiryo UI" panose="020B0604030504040204" pitchFamily="50" charset="-128"/>
                <a:ea typeface="Meiryo UI" panose="020B0604030504040204" pitchFamily="50" charset="-128"/>
              </a:rPr>
              <a:t>知識やノウハウを蓄積</a:t>
            </a:r>
            <a:r>
              <a:rPr kumimoji="1" lang="ja-JP" altLang="en-US" sz="1400" dirty="0" smtClean="0">
                <a:latin typeface="Meiryo UI" panose="020B0604030504040204" pitchFamily="50" charset="-128"/>
                <a:ea typeface="Meiryo UI" panose="020B0604030504040204" pitchFamily="50" charset="-128"/>
              </a:rPr>
              <a:t>しながら一定対応</a:t>
            </a:r>
            <a:r>
              <a:rPr kumimoji="1" lang="ja-JP" altLang="en-US" sz="1400" dirty="0">
                <a:latin typeface="Meiryo UI" panose="020B0604030504040204" pitchFamily="50" charset="-128"/>
                <a:ea typeface="Meiryo UI" panose="020B0604030504040204" pitchFamily="50" charset="-128"/>
              </a:rPr>
              <a:t>しているが</a:t>
            </a:r>
            <a:r>
              <a:rPr kumimoji="1" lang="ja-JP" altLang="en-US" sz="1400" dirty="0" smtClean="0">
                <a:latin typeface="Meiryo UI" panose="020B0604030504040204" pitchFamily="50" charset="-128"/>
                <a:ea typeface="Meiryo UI" panose="020B0604030504040204" pitchFamily="50" charset="-128"/>
              </a:rPr>
              <a:t>、特定ベンダーに依存しない新たな技術の適用や中長期的</a:t>
            </a:r>
            <a:r>
              <a:rPr kumimoji="1" lang="ja-JP" altLang="en-US" sz="1400" dirty="0">
                <a:latin typeface="Meiryo UI" panose="020B0604030504040204" pitchFamily="50" charset="-128"/>
                <a:ea typeface="Meiryo UI" panose="020B0604030504040204" pitchFamily="50" charset="-128"/>
              </a:rPr>
              <a:t>な視点でシステムの最適化を検討する体制としては不十分。</a:t>
            </a:r>
            <a:endParaRPr kumimoji="1" lang="en-US" altLang="ja-JP" sz="1400" dirty="0">
              <a:latin typeface="Meiryo UI" panose="020B0604030504040204" pitchFamily="50" charset="-128"/>
              <a:ea typeface="Meiryo UI" panose="020B0604030504040204" pitchFamily="50" charset="-128"/>
            </a:endParaRPr>
          </a:p>
          <a:p>
            <a:pPr marL="630000" indent="-630000"/>
            <a:endParaRPr kumimoji="1" lang="en-US" altLang="ja-JP" sz="1400" dirty="0">
              <a:latin typeface="Meiryo UI" panose="020B0604030504040204" pitchFamily="50" charset="-128"/>
              <a:ea typeface="Meiryo UI" panose="020B0604030504040204" pitchFamily="50" charset="-128"/>
            </a:endParaRPr>
          </a:p>
          <a:p>
            <a:pPr marL="85725" indent="-85725"/>
            <a:r>
              <a:rPr kumimoji="1" lang="ja-JP" altLang="en-US" sz="1400" b="1" dirty="0" smtClean="0">
                <a:latin typeface="Meiryo UI" panose="020B0604030504040204" pitchFamily="50" charset="-128"/>
                <a:ea typeface="Meiryo UI" panose="020B0604030504040204" pitchFamily="50" charset="-128"/>
              </a:rPr>
              <a:t>小規模</a:t>
            </a:r>
            <a:r>
              <a:rPr kumimoji="1" lang="ja-JP" altLang="en-US" sz="1400" b="1" dirty="0">
                <a:latin typeface="Meiryo UI" panose="020B0604030504040204" pitchFamily="50" charset="-128"/>
                <a:ea typeface="Meiryo UI" panose="020B0604030504040204" pitchFamily="50" charset="-128"/>
              </a:rPr>
              <a:t>システム</a:t>
            </a:r>
            <a:endParaRPr kumimoji="1" lang="en-US" altLang="ja-JP" sz="1400" dirty="0">
              <a:latin typeface="Meiryo UI" panose="020B0604030504040204" pitchFamily="50" charset="-128"/>
              <a:ea typeface="Meiryo UI" panose="020B0604030504040204" pitchFamily="50" charset="-128"/>
            </a:endParaRPr>
          </a:p>
          <a:p>
            <a:pPr marL="85725" indent="-85725"/>
            <a:r>
              <a:rPr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現状：制度</a:t>
            </a:r>
            <a:r>
              <a:rPr kumimoji="1" lang="ja-JP" altLang="en-US" sz="1400" dirty="0">
                <a:latin typeface="Meiryo UI" panose="020B0604030504040204" pitchFamily="50" charset="-128"/>
                <a:ea typeface="Meiryo UI" panose="020B0604030504040204" pitchFamily="50" charset="-128"/>
              </a:rPr>
              <a:t>を担当する一般職員がシステムの運用も兼任。</a:t>
            </a:r>
            <a:endParaRPr kumimoji="1" lang="en-US" altLang="ja-JP" sz="1400" dirty="0">
              <a:latin typeface="Meiryo UI" panose="020B0604030504040204" pitchFamily="50" charset="-128"/>
              <a:ea typeface="Meiryo UI" panose="020B0604030504040204" pitchFamily="50" charset="-128"/>
            </a:endParaRPr>
          </a:p>
          <a:p>
            <a:pPr marL="630238" indent="-630238"/>
            <a:r>
              <a:rPr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課題：専門用語</a:t>
            </a:r>
            <a:r>
              <a:rPr kumimoji="1" lang="ja-JP" altLang="en-US" sz="1400" dirty="0">
                <a:latin typeface="Meiryo UI" panose="020B0604030504040204" pitchFamily="50" charset="-128"/>
                <a:ea typeface="Meiryo UI" panose="020B0604030504040204" pitchFamily="50" charset="-128"/>
              </a:rPr>
              <a:t>の意味や業務</a:t>
            </a:r>
            <a:r>
              <a:rPr lang="ja-JP" altLang="en-US" sz="1400" dirty="0">
                <a:latin typeface="Meiryo UI" panose="020B0604030504040204" pitchFamily="50" charset="-128"/>
                <a:ea typeface="Meiryo UI" panose="020B0604030504040204" pitchFamily="50" charset="-128"/>
              </a:rPr>
              <a:t>システム</a:t>
            </a:r>
            <a:r>
              <a:rPr kumimoji="1" lang="ja-JP" altLang="en-US" sz="1400" dirty="0">
                <a:latin typeface="Meiryo UI" panose="020B0604030504040204" pitchFamily="50" charset="-128"/>
                <a:ea typeface="Meiryo UI" panose="020B0604030504040204" pitchFamily="50" charset="-128"/>
              </a:rPr>
              <a:t>フロー図など技術的な部分を理解できないこともあり、障害対応やシステムの更新時期に</a:t>
            </a:r>
            <a:r>
              <a:rPr kumimoji="1" lang="ja-JP" altLang="en-US" sz="1400" dirty="0" smtClean="0">
                <a:latin typeface="Meiryo UI" panose="020B0604030504040204" pitchFamily="50" charset="-128"/>
                <a:ea typeface="Meiryo UI" panose="020B0604030504040204" pitchFamily="50" charset="-128"/>
              </a:rPr>
              <a:t>おける予算</a:t>
            </a:r>
            <a:r>
              <a:rPr kumimoji="1" lang="ja-JP" altLang="en-US" sz="1400" dirty="0">
                <a:latin typeface="Meiryo UI" panose="020B0604030504040204" pitchFamily="50" charset="-128"/>
                <a:ea typeface="Meiryo UI" panose="020B0604030504040204" pitchFamily="50" charset="-128"/>
              </a:rPr>
              <a:t>要求、発注（仕様や運用面の見直し）について苦労している。</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02609" y="1878940"/>
            <a:ext cx="7402919" cy="25391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情報系職員</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行政職職員のうち情報システムの知識や経験を活かして採用された職員で、主に情報システムを所管する業務に従事</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88504" y="2995935"/>
            <a:ext cx="463598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システム</a:t>
            </a:r>
            <a:r>
              <a:rPr kumimoji="1" lang="ja-JP" altLang="en-US" sz="1400" b="1" dirty="0">
                <a:latin typeface="Meiryo UI" panose="020B0604030504040204" pitchFamily="50" charset="-128"/>
                <a:ea typeface="Meiryo UI" panose="020B0604030504040204" pitchFamily="50" charset="-128"/>
              </a:rPr>
              <a:t>の運用体制（例）</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60512" y="6146720"/>
            <a:ext cx="7128792" cy="738664"/>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）総務事務システムに関わる職員はこれ以外に制度を所管する所属等にも配属</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その他補足</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職員数は所管</a:t>
            </a:r>
            <a:r>
              <a:rPr lang="ja-JP" altLang="en-US" sz="1050" dirty="0" smtClean="0">
                <a:latin typeface="Meiryo UI" panose="020B0604030504040204" pitchFamily="50" charset="-128"/>
                <a:ea typeface="Meiryo UI" panose="020B0604030504040204" pitchFamily="50" charset="-128"/>
              </a:rPr>
              <a:t>グループにおいて主に当該システムに携わる人数（</a:t>
            </a: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月時点）</a:t>
            </a:r>
            <a:endParaRPr lang="en-US" altLang="ja-JP"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税務情報システムは税周辺システムを</a:t>
            </a:r>
            <a:r>
              <a:rPr lang="ja-JP" altLang="en-US" sz="1050" dirty="0" smtClean="0">
                <a:latin typeface="Meiryo UI" panose="020B0604030504040204" pitchFamily="50" charset="-128"/>
                <a:ea typeface="Meiryo UI" panose="020B0604030504040204" pitchFamily="50" charset="-128"/>
              </a:rPr>
              <a:t>含む</a:t>
            </a:r>
            <a:endParaRPr lang="en-US" altLang="ja-JP" sz="105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624266066"/>
              </p:ext>
            </p:extLst>
          </p:nvPr>
        </p:nvGraphicFramePr>
        <p:xfrm>
          <a:off x="710666" y="3283967"/>
          <a:ext cx="8274782" cy="2878172"/>
        </p:xfrm>
        <a:graphic>
          <a:graphicData uri="http://schemas.openxmlformats.org/drawingml/2006/table">
            <a:tbl>
              <a:tblPr firstRow="1" bandRow="1">
                <a:tableStyleId>{5C22544A-7EE6-4342-B048-85BDC9FD1C3A}</a:tableStyleId>
              </a:tblPr>
              <a:tblGrid>
                <a:gridCol w="2874182">
                  <a:extLst>
                    <a:ext uri="{9D8B030D-6E8A-4147-A177-3AD203B41FA5}">
                      <a16:colId xmlns:a16="http://schemas.microsoft.com/office/drawing/2014/main" val="1822287716"/>
                    </a:ext>
                  </a:extLst>
                </a:gridCol>
                <a:gridCol w="1440160">
                  <a:extLst>
                    <a:ext uri="{9D8B030D-6E8A-4147-A177-3AD203B41FA5}">
                      <a16:colId xmlns:a16="http://schemas.microsoft.com/office/drawing/2014/main" val="3981624520"/>
                    </a:ext>
                  </a:extLst>
                </a:gridCol>
                <a:gridCol w="1980220">
                  <a:extLst>
                    <a:ext uri="{9D8B030D-6E8A-4147-A177-3AD203B41FA5}">
                      <a16:colId xmlns:a16="http://schemas.microsoft.com/office/drawing/2014/main" val="2552431300"/>
                    </a:ext>
                  </a:extLst>
                </a:gridCol>
                <a:gridCol w="1980220">
                  <a:extLst>
                    <a:ext uri="{9D8B030D-6E8A-4147-A177-3AD203B41FA5}">
                      <a16:colId xmlns:a16="http://schemas.microsoft.com/office/drawing/2014/main" val="3066280555"/>
                    </a:ext>
                  </a:extLst>
                </a:gridCol>
              </a:tblGrid>
              <a:tr h="351606">
                <a:tc>
                  <a:txBody>
                    <a:bodyPr/>
                    <a:lstStyle/>
                    <a:p>
                      <a:pPr algn="ctr"/>
                      <a:r>
                        <a:rPr kumimoji="1" lang="ja-JP" altLang="en-US" sz="1200" dirty="0">
                          <a:latin typeface="Meiryo UI" panose="020B0604030504040204" pitchFamily="50" charset="-128"/>
                          <a:ea typeface="Meiryo UI" panose="020B0604030504040204" pitchFamily="50" charset="-128"/>
                        </a:rPr>
                        <a:t>システム名</a:t>
                      </a:r>
                      <a:endParaRPr kumimoji="1" lang="en-US" altLang="ja-JP" sz="12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部局</a:t>
                      </a: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職員数（人）</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括弧内は情報系職員</a:t>
                      </a:r>
                      <a:endParaRPr kumimoji="1" lang="ja-JP" altLang="en-US" sz="1100" b="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常駐委託</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業者人数（人）</a:t>
                      </a:r>
                    </a:p>
                  </a:txBody>
                  <a:tcPr marL="51435" marR="51435" marT="25718" marB="25718" anchor="ctr"/>
                </a:tc>
                <a:extLst>
                  <a:ext uri="{0D108BD9-81ED-4DB2-BD59-A6C34878D82A}">
                    <a16:rowId xmlns:a16="http://schemas.microsoft.com/office/drawing/2014/main" val="649933601"/>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総務事務システム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総務部</a:t>
                      </a:r>
                    </a:p>
                  </a:txBody>
                  <a:tcPr marL="51435" marR="51435" marT="25718" marB="25718"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30(SE+CALL</a:t>
                      </a:r>
                      <a:r>
                        <a:rPr kumimoji="1" lang="ja-JP" altLang="en-US" sz="1200" dirty="0">
                          <a:latin typeface="Meiryo UI" panose="020B0604030504040204" pitchFamily="50" charset="-128"/>
                          <a:ea typeface="Meiryo UI" panose="020B0604030504040204" pitchFamily="50" charset="-128"/>
                        </a:rPr>
                        <a:t>センター</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1548357030"/>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税務情報システム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財務部</a:t>
                      </a:r>
                    </a:p>
                  </a:txBody>
                  <a:tcPr marL="51435" marR="51435" marT="25718" marB="25718"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18</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46(SE)</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オペレーター</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998254103"/>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府立学校統合</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ネットワークシステム基盤</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教育庁</a:t>
                      </a:r>
                    </a:p>
                  </a:txBody>
                  <a:tcPr marL="51435" marR="51435" marT="25718" marB="25718"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17(SE+CALL</a:t>
                      </a:r>
                      <a:r>
                        <a:rPr kumimoji="1" lang="ja-JP" altLang="en-US" sz="1200" dirty="0">
                          <a:latin typeface="Meiryo UI" panose="020B0604030504040204" pitchFamily="50" charset="-128"/>
                          <a:ea typeface="Meiryo UI" panose="020B0604030504040204" pitchFamily="50" charset="-128"/>
                        </a:rPr>
                        <a:t>センター</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075224992"/>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電子調達システム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総務部</a:t>
                      </a:r>
                    </a:p>
                  </a:txBody>
                  <a:tcPr marL="51435" marR="51435" marT="25718" marB="25718"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5</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a:t>
                      </a:r>
                    </a:p>
                  </a:txBody>
                  <a:tcPr marL="51435" marR="51435" marT="25718" marB="25718" anchor="ctr"/>
                </a:tc>
                <a:extLst>
                  <a:ext uri="{0D108BD9-81ED-4DB2-BD59-A6C34878D82A}">
                    <a16:rowId xmlns:a16="http://schemas.microsoft.com/office/drawing/2014/main" val="954329968"/>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建設</a:t>
                      </a:r>
                      <a:r>
                        <a:rPr kumimoji="1" lang="en-US" altLang="ja-JP" sz="1200" dirty="0">
                          <a:latin typeface="Meiryo UI" panose="020B0604030504040204" pitchFamily="50" charset="-128"/>
                          <a:ea typeface="Meiryo UI" panose="020B0604030504040204" pitchFamily="50" charset="-128"/>
                        </a:rPr>
                        <a:t>CALS</a:t>
                      </a:r>
                      <a:r>
                        <a:rPr kumimoji="1" lang="ja-JP" altLang="en-US" sz="1200" dirty="0">
                          <a:latin typeface="Meiryo UI" panose="020B0604030504040204" pitchFamily="50" charset="-128"/>
                          <a:ea typeface="Meiryo UI" panose="020B0604030504040204" pitchFamily="50" charset="-128"/>
                        </a:rPr>
                        <a:t>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都市整備部</a:t>
                      </a: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ヘルプデスク</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509737561"/>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情報基盤</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スマートシティ戦略部</a:t>
                      </a: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4070758086"/>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防災情報システム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危機管理室</a:t>
                      </a:r>
                    </a:p>
                  </a:txBody>
                  <a:tcPr marL="51435" marR="51435" marT="25718" marB="25718"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618824092"/>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土木積算システム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都市整備部</a:t>
                      </a: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建設</a:t>
                      </a:r>
                      <a:r>
                        <a:rPr kumimoji="1" lang="en-US" altLang="ja-JP" sz="1200" dirty="0">
                          <a:latin typeface="Meiryo UI" panose="020B0604030504040204" pitchFamily="50" charset="-128"/>
                          <a:ea typeface="Meiryo UI" panose="020B0604030504040204" pitchFamily="50" charset="-128"/>
                        </a:rPr>
                        <a:t>CALS</a:t>
                      </a:r>
                      <a:r>
                        <a:rPr kumimoji="1" lang="ja-JP" altLang="en-US" sz="1200" dirty="0">
                          <a:latin typeface="Meiryo UI" panose="020B0604030504040204" pitchFamily="50" charset="-128"/>
                          <a:ea typeface="Meiryo UI" panose="020B0604030504040204" pitchFamily="50" charset="-128"/>
                        </a:rPr>
                        <a:t>と同じ体制</a:t>
                      </a:r>
                      <a:endParaRPr kumimoji="1" lang="en-US" altLang="ja-JP" sz="12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4(SE)</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052223610"/>
                  </a:ext>
                </a:extLst>
              </a:tr>
            </a:tbl>
          </a:graphicData>
        </a:graphic>
      </p:graphicFrame>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10</a:t>
            </a:fld>
            <a:endParaRPr kumimoji="1" lang="ja-JP" altLang="en-US"/>
          </a:p>
        </p:txBody>
      </p:sp>
    </p:spTree>
    <p:extLst>
      <p:ext uri="{BB962C8B-B14F-4D97-AF65-F5344CB8AC3E}">
        <p14:creationId xmlns:p14="http://schemas.microsoft.com/office/powerpoint/2010/main" val="3569798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２．府庁</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情報システムの適正化</a:t>
            </a:r>
            <a:endParaRPr lang="ja-JP" altLang="en-US" sz="1400" b="1" dirty="0">
              <a:latin typeface="Meiryo UI" pitchFamily="50" charset="-128"/>
              <a:ea typeface="Meiryo UI" pitchFamily="50" charset="-128"/>
              <a:cs typeface="Meiryo UI" pitchFamily="50" charset="-128"/>
            </a:endParaRPr>
          </a:p>
        </p:txBody>
      </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4726" y="764705"/>
            <a:ext cx="9630712" cy="323842"/>
          </a:xfrm>
          <a:prstGeom prst="rect">
            <a:avLst/>
          </a:prstGeom>
          <a:noFill/>
          <a:ln>
            <a:noFill/>
          </a:ln>
        </p:spPr>
        <p:txBody>
          <a:bodyPr wrap="square" rtlCol="0">
            <a:noAutofit/>
          </a:bodyPr>
          <a:lstStyle/>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33" name="正方形/長方形 32">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現状・課題　③システムガバナンス</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34"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aphicFrame>
        <p:nvGraphicFramePr>
          <p:cNvPr id="37" name="表 36"/>
          <p:cNvGraphicFramePr>
            <a:graphicFrameLocks noGrp="1"/>
          </p:cNvGraphicFramePr>
          <p:nvPr>
            <p:extLst>
              <p:ext uri="{D42A27DB-BD31-4B8C-83A1-F6EECF244321}">
                <p14:modId xmlns:p14="http://schemas.microsoft.com/office/powerpoint/2010/main" val="1061182095"/>
              </p:ext>
            </p:extLst>
          </p:nvPr>
        </p:nvGraphicFramePr>
        <p:xfrm>
          <a:off x="488504" y="1268760"/>
          <a:ext cx="9145016" cy="2610126"/>
        </p:xfrm>
        <a:graphic>
          <a:graphicData uri="http://schemas.openxmlformats.org/drawingml/2006/table">
            <a:tbl>
              <a:tblPr firstRow="1" bandRow="1">
                <a:tableStyleId>{5C22544A-7EE6-4342-B048-85BDC9FD1C3A}</a:tableStyleId>
              </a:tblPr>
              <a:tblGrid>
                <a:gridCol w="1695146">
                  <a:extLst>
                    <a:ext uri="{9D8B030D-6E8A-4147-A177-3AD203B41FA5}">
                      <a16:colId xmlns:a16="http://schemas.microsoft.com/office/drawing/2014/main" val="4289239973"/>
                    </a:ext>
                  </a:extLst>
                </a:gridCol>
                <a:gridCol w="7449870">
                  <a:extLst>
                    <a:ext uri="{9D8B030D-6E8A-4147-A177-3AD203B41FA5}">
                      <a16:colId xmlns:a16="http://schemas.microsoft.com/office/drawing/2014/main" val="401856936"/>
                    </a:ext>
                  </a:extLst>
                </a:gridCol>
              </a:tblGrid>
              <a:tr h="432000">
                <a:tc>
                  <a:txBody>
                    <a:bodyPr/>
                    <a:lstStyle/>
                    <a:p>
                      <a:pPr algn="ctr"/>
                      <a:r>
                        <a:rPr kumimoji="1" lang="ja-JP" altLang="en-US" sz="1400" b="1" dirty="0" smtClean="0">
                          <a:latin typeface="Meiryo UI" panose="020B0604030504040204" pitchFamily="50" charset="-128"/>
                          <a:ea typeface="Meiryo UI" panose="020B0604030504040204" pitchFamily="50" charset="-128"/>
                        </a:rPr>
                        <a:t>段階</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rPr>
                        <a:t>内容</a:t>
                      </a:r>
                    </a:p>
                  </a:txBody>
                  <a:tcPr anchor="ctr"/>
                </a:tc>
                <a:extLst>
                  <a:ext uri="{0D108BD9-81ED-4DB2-BD59-A6C34878D82A}">
                    <a16:rowId xmlns:a16="http://schemas.microsoft.com/office/drawing/2014/main" val="2205606207"/>
                  </a:ext>
                </a:extLst>
              </a:tr>
              <a:tr h="725930">
                <a:tc>
                  <a:txBody>
                    <a:bodyPr/>
                    <a:lstStyle/>
                    <a:p>
                      <a:pPr algn="ctr"/>
                      <a:r>
                        <a:rPr kumimoji="1" lang="ja-JP" altLang="en-US" sz="1400" b="1" dirty="0" smtClean="0">
                          <a:latin typeface="Meiryo UI" panose="020B0604030504040204" pitchFamily="50" charset="-128"/>
                          <a:ea typeface="Meiryo UI" panose="020B0604030504040204" pitchFamily="50" charset="-128"/>
                        </a:rPr>
                        <a:t>予算要求</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全庁のシステム関連の予算要求内容について、システム構成や事業継続性、経費の妥当性などの</a:t>
                      </a:r>
                    </a:p>
                    <a:p>
                      <a:r>
                        <a:rPr kumimoji="1" lang="ja-JP" altLang="en-US" sz="1400" dirty="0" smtClean="0">
                          <a:latin typeface="Meiryo UI" panose="020B0604030504040204" pitchFamily="50" charset="-128"/>
                          <a:ea typeface="Meiryo UI" panose="020B0604030504040204" pitchFamily="50" charset="-128"/>
                        </a:rPr>
                        <a:t>技術的な観点から点検、指導</a:t>
                      </a:r>
                    </a:p>
                  </a:txBody>
                  <a:tcPr anchor="ctr"/>
                </a:tc>
                <a:extLst>
                  <a:ext uri="{0D108BD9-81ED-4DB2-BD59-A6C34878D82A}">
                    <a16:rowId xmlns:a16="http://schemas.microsoft.com/office/drawing/2014/main" val="3312789432"/>
                  </a:ext>
                </a:extLst>
              </a:tr>
              <a:tr h="725930">
                <a:tc>
                  <a:txBody>
                    <a:bodyPr/>
                    <a:lstStyle/>
                    <a:p>
                      <a:pPr algn="ctr"/>
                      <a:r>
                        <a:rPr kumimoji="1" lang="ja-JP" altLang="en-US" sz="1400" b="1" dirty="0" smtClean="0">
                          <a:latin typeface="Meiryo UI" panose="020B0604030504040204" pitchFamily="50" charset="-128"/>
                          <a:ea typeface="Meiryo UI" panose="020B0604030504040204" pitchFamily="50" charset="-128"/>
                        </a:rPr>
                        <a:t>調達</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全庁の主なシステム関連の調達仕様書について、機能要件や運用保守要件、スケジュールの妥当性</a:t>
                      </a:r>
                    </a:p>
                    <a:p>
                      <a:r>
                        <a:rPr kumimoji="1" lang="ja-JP" altLang="en-US" sz="1400" dirty="0" smtClean="0">
                          <a:latin typeface="Meiryo UI" panose="020B0604030504040204" pitchFamily="50" charset="-128"/>
                          <a:ea typeface="Meiryo UI" panose="020B0604030504040204" pitchFamily="50" charset="-128"/>
                        </a:rPr>
                        <a:t>などの技術的な観点から点検、指導</a:t>
                      </a:r>
                    </a:p>
                  </a:txBody>
                  <a:tcPr anchor="ctr"/>
                </a:tc>
                <a:extLst>
                  <a:ext uri="{0D108BD9-81ED-4DB2-BD59-A6C34878D82A}">
                    <a16:rowId xmlns:a16="http://schemas.microsoft.com/office/drawing/2014/main" val="3303534399"/>
                  </a:ext>
                </a:extLst>
              </a:tr>
              <a:tr h="726266">
                <a:tc>
                  <a:txBody>
                    <a:bodyPr/>
                    <a:lstStyle/>
                    <a:p>
                      <a:pPr algn="ctr"/>
                      <a:r>
                        <a:rPr kumimoji="1" lang="ja-JP" altLang="en-US" sz="1400" b="1" dirty="0" smtClean="0">
                          <a:latin typeface="Meiryo UI" panose="020B0604030504040204" pitchFamily="50" charset="-128"/>
                          <a:ea typeface="Meiryo UI" panose="020B0604030504040204" pitchFamily="50" charset="-128"/>
                        </a:rPr>
                        <a:t>企画・見直し</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企画段階での事業化の相談、事業者見積のチェック、小規模案件の仕様書チェック　など</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65090343"/>
                  </a:ext>
                </a:extLst>
              </a:tr>
            </a:tbl>
          </a:graphicData>
        </a:graphic>
      </p:graphicFrame>
      <p:sp>
        <p:nvSpPr>
          <p:cNvPr id="31" name="テキスト ボックス 30"/>
          <p:cNvSpPr txBox="1"/>
          <p:nvPr/>
        </p:nvSpPr>
        <p:spPr>
          <a:xfrm>
            <a:off x="124726" y="4345423"/>
            <a:ext cx="9630711" cy="1747873"/>
          </a:xfrm>
          <a:prstGeom prst="rect">
            <a:avLst/>
          </a:prstGeom>
          <a:noFill/>
          <a:ln>
            <a:noFill/>
          </a:ln>
        </p:spPr>
        <p:txBody>
          <a:bodyPr wrap="square" rIns="36000" rtlCol="0">
            <a:noAutofit/>
          </a:bodyPr>
          <a:lstStyle/>
          <a:p>
            <a:r>
              <a:rPr lang="ja-JP" altLang="en-US" sz="1400" dirty="0" smtClean="0">
                <a:latin typeface="Meiryo UI" panose="020B0604030504040204" pitchFamily="50" charset="-128"/>
                <a:ea typeface="Meiryo UI" panose="020B0604030504040204" pitchFamily="50" charset="-128"/>
              </a:rPr>
              <a:t>課題：</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・調達</a:t>
            </a:r>
            <a:r>
              <a:rPr lang="ja-JP" altLang="en-US" sz="1400" dirty="0">
                <a:latin typeface="Meiryo UI" panose="020B0604030504040204" pitchFamily="50" charset="-128"/>
                <a:ea typeface="Meiryo UI" panose="020B0604030504040204" pitchFamily="50" charset="-128"/>
              </a:rPr>
              <a:t>時や予算要求時期など、検討を行う時期が限られており、かつ次年度予算要求内容が中心であることから、今後を見据えた</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中長期的な視点での検討が不十分</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・人事異動</a:t>
            </a:r>
            <a:r>
              <a:rPr lang="ja-JP" altLang="en-US" sz="1400" dirty="0">
                <a:latin typeface="Meiryo UI" panose="020B0604030504040204" pitchFamily="50" charset="-128"/>
                <a:ea typeface="Meiryo UI" panose="020B0604030504040204" pitchFamily="50" charset="-128"/>
              </a:rPr>
              <a:t>等により担当者が変更になった際</a:t>
            </a:r>
            <a:r>
              <a:rPr lang="ja-JP" altLang="en-US" sz="1400" dirty="0" smtClean="0">
                <a:latin typeface="Meiryo UI" panose="020B0604030504040204" pitchFamily="50" charset="-128"/>
                <a:ea typeface="Meiryo UI" panose="020B0604030504040204" pitchFamily="50" charset="-128"/>
              </a:rPr>
              <a:t>、システム</a:t>
            </a:r>
            <a:r>
              <a:rPr lang="ja-JP" altLang="en-US" sz="1400" dirty="0">
                <a:latin typeface="Meiryo UI" panose="020B0604030504040204" pitchFamily="50" charset="-128"/>
                <a:ea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rPr>
              <a:t>係る理解度がリセットされ、課題等を共有しにくい（</a:t>
            </a:r>
            <a:r>
              <a:rPr lang="ja-JP" altLang="en-US" sz="1400" dirty="0">
                <a:latin typeface="Meiryo UI" panose="020B0604030504040204" pitchFamily="50" charset="-128"/>
                <a:ea typeface="Meiryo UI" panose="020B0604030504040204" pitchFamily="50" charset="-128"/>
              </a:rPr>
              <a:t>組織内・組織間</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・システム</a:t>
            </a:r>
            <a:r>
              <a:rPr lang="ja-JP" altLang="en-US" sz="1400" dirty="0">
                <a:latin typeface="Meiryo UI" panose="020B0604030504040204" pitchFamily="50" charset="-128"/>
                <a:ea typeface="Meiryo UI" panose="020B0604030504040204" pitchFamily="50" charset="-128"/>
              </a:rPr>
              <a:t>に係る知識・</a:t>
            </a:r>
            <a:r>
              <a:rPr lang="ja-JP" altLang="en-US" sz="1400" dirty="0" smtClean="0">
                <a:latin typeface="Meiryo UI" panose="020B0604030504040204" pitchFamily="50" charset="-128"/>
                <a:ea typeface="Meiryo UI" panose="020B0604030504040204" pitchFamily="50" charset="-128"/>
              </a:rPr>
              <a:t>スキルは個々の経験や能力に依存して</a:t>
            </a:r>
            <a:r>
              <a:rPr lang="ja-JP" altLang="en-US" sz="1400" dirty="0">
                <a:latin typeface="Meiryo UI" panose="020B0604030504040204" pitchFamily="50" charset="-128"/>
                <a:ea typeface="Meiryo UI" panose="020B0604030504040204" pitchFamily="50" charset="-128"/>
              </a:rPr>
              <a:t>おり</a:t>
            </a:r>
            <a:r>
              <a:rPr lang="ja-JP" altLang="en-US" sz="1400" dirty="0" smtClean="0">
                <a:latin typeface="Meiryo UI" panose="020B0604030504040204" pitchFamily="50" charset="-128"/>
                <a:ea typeface="Meiryo UI" panose="020B0604030504040204" pitchFamily="50" charset="-128"/>
              </a:rPr>
              <a:t>、ばらつきがある（情報主管課、システム所管課とも）</a:t>
            </a: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4664968" y="3969487"/>
            <a:ext cx="4968552" cy="323609"/>
          </a:xfrm>
          <a:prstGeom prst="rect">
            <a:avLst/>
          </a:prstGeom>
          <a:noFill/>
          <a:ln>
            <a:noFill/>
          </a:ln>
        </p:spPr>
        <p:txBody>
          <a:bodyPr wrap="square" rtlCol="0">
            <a:no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部局ごとに臨時的に３～４名程度の部内職員を割り当てて対応</a:t>
            </a:r>
            <a:endParaRPr lang="en-US" altLang="ja-JP" sz="14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26000" y="763200"/>
            <a:ext cx="9652194" cy="332345"/>
          </a:xfrm>
          <a:prstGeom prst="rect">
            <a:avLst/>
          </a:prstGeom>
          <a:noFill/>
          <a:ln>
            <a:noFill/>
          </a:ln>
        </p:spPr>
        <p:txBody>
          <a:bodyPr wrap="square" rtlCol="0">
            <a:noAutofit/>
          </a:bodyPr>
          <a:lstStyle/>
          <a:p>
            <a:r>
              <a:rPr lang="ja-JP" altLang="en-US" sz="1400" dirty="0" smtClean="0">
                <a:latin typeface="Meiryo UI" panose="020B0604030504040204" pitchFamily="50" charset="-128"/>
                <a:ea typeface="Meiryo UI" panose="020B0604030504040204" pitchFamily="50" charset="-128"/>
              </a:rPr>
              <a:t>現状：各部局</a:t>
            </a:r>
            <a:r>
              <a:rPr lang="ja-JP" altLang="en-US" sz="1400" dirty="0">
                <a:latin typeface="Meiryo UI" panose="020B0604030504040204" pitchFamily="50" charset="-128"/>
                <a:ea typeface="Meiryo UI" panose="020B0604030504040204" pitchFamily="50" charset="-128"/>
              </a:rPr>
              <a:t>のシステムの予算化、調達の各段階でシステムガバナンスを</a:t>
            </a:r>
            <a:r>
              <a:rPr lang="ja-JP" altLang="en-US" sz="1400" dirty="0" smtClean="0">
                <a:latin typeface="Meiryo UI" panose="020B0604030504040204" pitchFamily="50" charset="-128"/>
                <a:ea typeface="Meiryo UI" panose="020B0604030504040204" pitchFamily="50" charset="-128"/>
              </a:rPr>
              <a:t>実施</a:t>
            </a:r>
            <a:endParaRPr lang="ja-JP" altLang="en-US"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11</a:t>
            </a:fld>
            <a:endParaRPr kumimoji="1" lang="ja-JP" altLang="en-US"/>
          </a:p>
        </p:txBody>
      </p:sp>
    </p:spTree>
    <p:extLst>
      <p:ext uri="{BB962C8B-B14F-4D97-AF65-F5344CB8AC3E}">
        <p14:creationId xmlns:p14="http://schemas.microsoft.com/office/powerpoint/2010/main" val="3427738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ABBFDCA3-09BA-4070-A1EA-83968A2741E1}"/>
              </a:ext>
            </a:extLst>
          </p:cNvPr>
          <p:cNvSpPr txBox="1"/>
          <p:nvPr/>
        </p:nvSpPr>
        <p:spPr>
          <a:xfrm>
            <a:off x="5488229" y="1628800"/>
            <a:ext cx="3691537" cy="235073"/>
          </a:xfrm>
          <a:prstGeom prst="rect">
            <a:avLst/>
          </a:prstGeom>
          <a:noFill/>
          <a:ln>
            <a:noFill/>
          </a:ln>
        </p:spPr>
        <p:txBody>
          <a:bodyPr wrap="square" rtlCol="0">
            <a:noAutofit/>
          </a:bodyPr>
          <a:lstStyle/>
          <a:p>
            <a:pPr algn="ctr"/>
            <a:r>
              <a:rPr lang="ja-JP" altLang="en-US" sz="1400" b="1" dirty="0">
                <a:latin typeface="Meiryo UI" panose="020B0604030504040204" pitchFamily="50" charset="-128"/>
                <a:ea typeface="Meiryo UI" panose="020B0604030504040204" pitchFamily="50" charset="-128"/>
              </a:rPr>
              <a:t>規模別（予算額別）のシステム数分布</a:t>
            </a:r>
            <a:endParaRPr lang="en-US" altLang="ja-JP" sz="1600" dirty="0">
              <a:latin typeface="Meiryo UI" panose="020B0604030504040204" pitchFamily="50" charset="-128"/>
              <a:ea typeface="Meiryo UI" panose="020B0604030504040204" pitchFamily="50" charset="-128"/>
            </a:endParaRPr>
          </a:p>
          <a:p>
            <a:pPr marL="900113" indent="-900113" algn="ctr"/>
            <a:endParaRPr lang="en-US" altLang="ja-JP" sz="1600" dirty="0">
              <a:latin typeface="Meiryo UI" panose="020B0604030504040204" pitchFamily="50" charset="-128"/>
              <a:ea typeface="Meiryo UI" panose="020B0604030504040204" pitchFamily="50" charset="-128"/>
            </a:endParaRPr>
          </a:p>
          <a:p>
            <a:pPr marL="900113" indent="-900113" algn="ctr"/>
            <a:endParaRPr lang="en-US" altLang="ja-JP" sz="1600" dirty="0">
              <a:latin typeface="Meiryo UI" panose="020B0604030504040204" pitchFamily="50" charset="-128"/>
              <a:ea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2182630247"/>
              </p:ext>
            </p:extLst>
          </p:nvPr>
        </p:nvGraphicFramePr>
        <p:xfrm>
          <a:off x="4104000" y="1823435"/>
          <a:ext cx="6459996" cy="431434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a:t>
            </a:r>
            <a:r>
              <a:rPr lang="ja-JP" altLang="en-US" sz="1600" b="1" dirty="0" smtClean="0">
                <a:latin typeface="Meiryo UI" pitchFamily="50" charset="-128"/>
                <a:ea typeface="Meiryo UI" pitchFamily="50" charset="-128"/>
                <a:cs typeface="Meiryo UI" pitchFamily="50" charset="-128"/>
              </a:rPr>
              <a:t>．府庁</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情報システム</a:t>
            </a:r>
            <a:r>
              <a:rPr lang="ja-JP" altLang="en-US" sz="1400" b="1" dirty="0">
                <a:latin typeface="Meiryo UI" pitchFamily="50" charset="-128"/>
                <a:ea typeface="Meiryo UI" pitchFamily="50" charset="-128"/>
                <a:cs typeface="Meiryo UI" pitchFamily="50" charset="-128"/>
              </a:rPr>
              <a:t>の</a:t>
            </a:r>
            <a:r>
              <a:rPr lang="ja-JP" altLang="en-US" sz="1400" b="1" dirty="0" smtClean="0">
                <a:latin typeface="Meiryo UI" pitchFamily="50" charset="-128"/>
                <a:ea typeface="Meiryo UI" pitchFamily="50" charset="-128"/>
                <a:cs typeface="Meiryo UI" pitchFamily="50" charset="-128"/>
              </a:rPr>
              <a:t>適正化</a:t>
            </a:r>
            <a:endParaRPr lang="ja-JP" altLang="en-US"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現状・課題　④システムリソース</a:t>
              </a:r>
              <a:r>
                <a:rPr lang="ja-JP" altLang="en-US" sz="1600" b="1" dirty="0">
                  <a:solidFill>
                    <a:schemeClr val="tx1"/>
                  </a:solidFill>
                  <a:latin typeface="BIZ UDPゴシック" panose="020B0400000000000000" pitchFamily="50" charset="-128"/>
                  <a:ea typeface="BIZ UDPゴシック" panose="020B0400000000000000" pitchFamily="50" charset="-128"/>
                </a:rPr>
                <a:t>の</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効率性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46824" y="771850"/>
            <a:ext cx="9630712" cy="781106"/>
          </a:xfrm>
          <a:prstGeom prst="rect">
            <a:avLst/>
          </a:prstGeom>
          <a:noFill/>
          <a:ln>
            <a:noFill/>
          </a:ln>
        </p:spPr>
        <p:txBody>
          <a:bodyPr wrap="square" rtlCol="0">
            <a:noAutofit/>
          </a:bodyPr>
          <a:lstStyle/>
          <a:p>
            <a:r>
              <a:rPr lang="ja-JP" altLang="en-US" sz="1400" dirty="0" smtClean="0">
                <a:latin typeface="Meiryo UI" panose="020B0604030504040204" pitchFamily="50" charset="-128"/>
                <a:ea typeface="Meiryo UI" panose="020B0604030504040204" pitchFamily="50" charset="-128"/>
              </a:rPr>
              <a:t>現状：情報</a:t>
            </a:r>
            <a:r>
              <a:rPr lang="ja-JP" altLang="en-US" sz="1400" dirty="0">
                <a:latin typeface="Meiryo UI" panose="020B0604030504040204" pitchFamily="50" charset="-128"/>
                <a:ea typeface="Meiryo UI" panose="020B0604030504040204" pitchFamily="50" charset="-128"/>
              </a:rPr>
              <a:t>システムのサーバの運用はシステム所管課が個々に行っており、また小規模システムが全体の半数をしめて</a:t>
            </a:r>
            <a:r>
              <a:rPr lang="ja-JP" altLang="en-US" sz="1400" dirty="0" smtClean="0">
                <a:latin typeface="Meiryo UI" panose="020B0604030504040204" pitchFamily="50" charset="-128"/>
                <a:ea typeface="Meiryo UI" panose="020B0604030504040204" pitchFamily="50" charset="-128"/>
              </a:rPr>
              <a:t>いる。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課題：府庁</a:t>
            </a:r>
            <a:r>
              <a:rPr lang="ja-JP" altLang="en-US" sz="1400" dirty="0">
                <a:latin typeface="Meiryo UI" panose="020B0604030504040204" pitchFamily="50" charset="-128"/>
                <a:ea typeface="Meiryo UI" panose="020B0604030504040204" pitchFamily="50" charset="-128"/>
              </a:rPr>
              <a:t>全体としてシステムリソース（</a:t>
            </a:r>
            <a:r>
              <a:rPr lang="en-US" altLang="ja-JP" sz="1400" dirty="0" smtClean="0">
                <a:latin typeface="Meiryo UI" panose="020B0604030504040204" pitchFamily="50" charset="-128"/>
                <a:ea typeface="Meiryo UI" panose="020B0604030504040204" pitchFamily="50" charset="-128"/>
              </a:rPr>
              <a:t>CPU</a:t>
            </a:r>
            <a:r>
              <a:rPr lang="ja-JP" altLang="en-US" sz="1400" dirty="0" smtClean="0">
                <a:latin typeface="Meiryo UI" panose="020B0604030504040204" pitchFamily="50" charset="-128"/>
                <a:ea typeface="Meiryo UI" panose="020B0604030504040204" pitchFamily="50" charset="-128"/>
              </a:rPr>
              <a:t>等</a:t>
            </a:r>
            <a:r>
              <a:rPr lang="ja-JP" altLang="en-US" sz="1400" dirty="0">
                <a:latin typeface="Meiryo UI" panose="020B0604030504040204" pitchFamily="50" charset="-128"/>
                <a:ea typeface="Meiryo UI" panose="020B0604030504040204" pitchFamily="50" charset="-128"/>
              </a:rPr>
              <a:t>）を効率的に活用できていない可能性がある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ABBFDCA3-09BA-4070-A1EA-83968A2741E1}"/>
              </a:ext>
            </a:extLst>
          </p:cNvPr>
          <p:cNvSpPr txBox="1"/>
          <p:nvPr/>
        </p:nvSpPr>
        <p:spPr>
          <a:xfrm>
            <a:off x="992560" y="1239143"/>
            <a:ext cx="7272808" cy="276999"/>
          </a:xfrm>
          <a:prstGeom prst="rect">
            <a:avLst/>
          </a:prstGeom>
          <a:noFill/>
          <a:ln>
            <a:noFill/>
          </a:ln>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例</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CPU</a:t>
            </a:r>
            <a:r>
              <a:rPr lang="ja-JP" altLang="en-US" sz="1200" dirty="0">
                <a:latin typeface="Meiryo UI" panose="020B0604030504040204" pitchFamily="50" charset="-128"/>
                <a:ea typeface="Meiryo UI" panose="020B0604030504040204" pitchFamily="50" charset="-128"/>
              </a:rPr>
              <a:t>使用率は概ね</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程度（最大</a:t>
            </a:r>
            <a:r>
              <a:rPr lang="en-US" altLang="ja-JP" sz="1200" dirty="0">
                <a:latin typeface="Meiryo UI" panose="020B0604030504040204" pitchFamily="50" charset="-128"/>
                <a:ea typeface="Meiryo UI" panose="020B0604030504040204" pitchFamily="50" charset="-128"/>
              </a:rPr>
              <a:t>70%</a:t>
            </a:r>
            <a:r>
              <a:rPr lang="ja-JP" altLang="en-US" sz="1200" dirty="0" smtClean="0">
                <a:latin typeface="Meiryo UI" panose="020B0604030504040204" pitchFamily="50" charset="-128"/>
                <a:ea typeface="Meiryo UI" panose="020B0604030504040204" pitchFamily="50" charset="-128"/>
              </a:rPr>
              <a:t>程度）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夜間バッチ処理稼働時等の一時的</a:t>
            </a:r>
            <a:r>
              <a:rPr lang="ja-JP" altLang="en-US" sz="1200" dirty="0">
                <a:latin typeface="Meiryo UI" panose="020B0604030504040204" pitchFamily="50" charset="-128"/>
                <a:ea typeface="Meiryo UI" panose="020B0604030504040204" pitchFamily="50" charset="-128"/>
              </a:rPr>
              <a:t>な</a:t>
            </a:r>
            <a:r>
              <a:rPr lang="ja-JP" altLang="en-US" sz="1200" dirty="0" smtClean="0">
                <a:latin typeface="Meiryo UI" panose="020B0604030504040204" pitchFamily="50" charset="-128"/>
                <a:ea typeface="Meiryo UI" panose="020B0604030504040204" pitchFamily="50" charset="-128"/>
              </a:rPr>
              <a:t>高負荷を除く</a:t>
            </a:r>
            <a:endParaRPr lang="ja-JP" altLang="en-US" sz="12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399087325"/>
              </p:ext>
            </p:extLst>
          </p:nvPr>
        </p:nvGraphicFramePr>
        <p:xfrm>
          <a:off x="344488" y="1948402"/>
          <a:ext cx="4464497" cy="4647968"/>
        </p:xfrm>
        <a:graphic>
          <a:graphicData uri="http://schemas.openxmlformats.org/drawingml/2006/table">
            <a:tbl>
              <a:tblPr bandRow="1">
                <a:tableStyleId>{5C22544A-7EE6-4342-B048-85BDC9FD1C3A}</a:tableStyleId>
              </a:tblPr>
              <a:tblGrid>
                <a:gridCol w="2309222">
                  <a:extLst>
                    <a:ext uri="{9D8B030D-6E8A-4147-A177-3AD203B41FA5}">
                      <a16:colId xmlns:a16="http://schemas.microsoft.com/office/drawing/2014/main" val="3974291948"/>
                    </a:ext>
                  </a:extLst>
                </a:gridCol>
                <a:gridCol w="718425">
                  <a:extLst>
                    <a:ext uri="{9D8B030D-6E8A-4147-A177-3AD203B41FA5}">
                      <a16:colId xmlns:a16="http://schemas.microsoft.com/office/drawing/2014/main" val="3521462411"/>
                    </a:ext>
                  </a:extLst>
                </a:gridCol>
                <a:gridCol w="718425">
                  <a:extLst>
                    <a:ext uri="{9D8B030D-6E8A-4147-A177-3AD203B41FA5}">
                      <a16:colId xmlns:a16="http://schemas.microsoft.com/office/drawing/2014/main" val="588402529"/>
                    </a:ext>
                  </a:extLst>
                </a:gridCol>
                <a:gridCol w="718425">
                  <a:extLst>
                    <a:ext uri="{9D8B030D-6E8A-4147-A177-3AD203B41FA5}">
                      <a16:colId xmlns:a16="http://schemas.microsoft.com/office/drawing/2014/main" val="2934769589"/>
                    </a:ext>
                  </a:extLst>
                </a:gridCol>
              </a:tblGrid>
              <a:tr h="287861">
                <a:tc rowSpan="2">
                  <a:txBody>
                    <a:bodyPr/>
                    <a:lstStyle/>
                    <a:p>
                      <a:pPr algn="ctr" fontAlgn="ctr"/>
                      <a:r>
                        <a:rPr lang="ja-JP" sz="1000" b="1" u="none" strike="noStrike" dirty="0" smtClean="0">
                          <a:solidFill>
                            <a:schemeClr val="bg1"/>
                          </a:solidFill>
                          <a:effectLst/>
                          <a:latin typeface="Meiryo UI" panose="020B0604030504040204" pitchFamily="50" charset="-128"/>
                          <a:ea typeface="Meiryo UI" panose="020B0604030504040204" pitchFamily="50" charset="-128"/>
                        </a:rPr>
                        <a:t>装置名</a:t>
                      </a:r>
                      <a:endParaRPr 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784" marB="0" anchor="ctr">
                    <a:solidFill>
                      <a:schemeClr val="accent1"/>
                    </a:solidFill>
                  </a:tcPr>
                </a:tc>
                <a:tc gridSpan="3">
                  <a:txBody>
                    <a:bodyPr/>
                    <a:lstStyle/>
                    <a:p>
                      <a:pPr algn="ctr" fontAlgn="ctr"/>
                      <a:r>
                        <a:rPr lang="en-US" sz="1000" b="1" u="none" strike="noStrike" dirty="0" err="1" smtClean="0">
                          <a:solidFill>
                            <a:schemeClr val="bg1"/>
                          </a:solidFill>
                          <a:effectLst/>
                          <a:latin typeface="Meiryo UI" panose="020B0604030504040204" pitchFamily="50" charset="-128"/>
                          <a:ea typeface="Meiryo UI" panose="020B0604030504040204" pitchFamily="50" charset="-128"/>
                        </a:rPr>
                        <a:t>CPU使用率</a:t>
                      </a:r>
                      <a:r>
                        <a:rPr lang="en-US" sz="1000" b="1" u="none" strike="noStrike" dirty="0" smtClean="0">
                          <a:solidFill>
                            <a:schemeClr val="bg1"/>
                          </a:solidFill>
                          <a:effectLst/>
                          <a:latin typeface="Meiryo UI" panose="020B0604030504040204" pitchFamily="50" charset="-128"/>
                          <a:ea typeface="Meiryo UI" panose="020B0604030504040204" pitchFamily="50" charset="-128"/>
                        </a:rPr>
                        <a:t/>
                      </a:r>
                      <a:br>
                        <a:rPr lang="en-US" sz="1000" b="1" u="none" strike="noStrike" dirty="0" smtClean="0">
                          <a:solidFill>
                            <a:schemeClr val="bg1"/>
                          </a:solidFill>
                          <a:effectLst/>
                          <a:latin typeface="Meiryo UI" panose="020B0604030504040204" pitchFamily="50" charset="-128"/>
                          <a:ea typeface="Meiryo UI" panose="020B0604030504040204" pitchFamily="50" charset="-128"/>
                        </a:rPr>
                      </a:br>
                      <a:r>
                        <a:rPr lang="en-US" sz="1000" b="1" u="none" strike="noStrike" dirty="0" smtClean="0">
                          <a:solidFill>
                            <a:schemeClr val="bg1"/>
                          </a:solidFill>
                          <a:effectLst/>
                          <a:latin typeface="Meiryo UI" panose="020B0604030504040204" pitchFamily="50" charset="-128"/>
                          <a:ea typeface="Meiryo UI" panose="020B0604030504040204" pitchFamily="50" charset="-128"/>
                        </a:rPr>
                        <a:t>（</a:t>
                      </a:r>
                      <a:r>
                        <a:rPr lang="en-US" sz="1000" b="1" u="none" strike="noStrike" dirty="0" err="1" smtClean="0">
                          <a:solidFill>
                            <a:schemeClr val="bg1"/>
                          </a:solidFill>
                          <a:effectLst/>
                          <a:latin typeface="Meiryo UI" panose="020B0604030504040204" pitchFamily="50" charset="-128"/>
                          <a:ea typeface="Meiryo UI" panose="020B0604030504040204" pitchFamily="50" charset="-128"/>
                        </a:rPr>
                        <a:t>日平均・月間</a:t>
                      </a:r>
                      <a:r>
                        <a:rPr lang="en-US" sz="1000" b="1" u="none" strike="noStrike" dirty="0" smtClean="0">
                          <a:solidFill>
                            <a:schemeClr val="bg1"/>
                          </a:solidFill>
                          <a:effectLst/>
                          <a:latin typeface="Meiryo UI" panose="020B0604030504040204" pitchFamily="50" charset="-128"/>
                          <a:ea typeface="Meiryo UI" panose="020B0604030504040204" pitchFamily="50" charset="-128"/>
                        </a:rPr>
                        <a:t>）（%）</a:t>
                      </a:r>
                      <a:endParaRPr 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784" marB="0" anchor="ctr">
                    <a:solidFill>
                      <a:schemeClr val="accent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25142458"/>
                  </a:ext>
                </a:extLst>
              </a:tr>
              <a:tr h="149054">
                <a:tc vMerge="1">
                  <a:txBody>
                    <a:bodyPr/>
                    <a:lstStyle/>
                    <a:p>
                      <a:endParaRPr kumimoji="1" lang="ja-JP" altLang="en-US"/>
                    </a:p>
                  </a:txBody>
                  <a:tcPr/>
                </a:tc>
                <a:tc>
                  <a:txBody>
                    <a:bodyPr/>
                    <a:lstStyle/>
                    <a:p>
                      <a:pPr algn="ctr" fontAlgn="ctr"/>
                      <a:r>
                        <a:rPr lang="ja-JP" sz="1000" b="1" u="none" strike="noStrike" dirty="0" smtClean="0">
                          <a:solidFill>
                            <a:schemeClr val="bg1"/>
                          </a:solidFill>
                          <a:effectLst/>
                          <a:latin typeface="Meiryo UI" panose="020B0604030504040204" pitchFamily="50" charset="-128"/>
                          <a:ea typeface="Meiryo UI" panose="020B0604030504040204" pitchFamily="50" charset="-128"/>
                        </a:rPr>
                        <a:t>最小</a:t>
                      </a:r>
                      <a:endParaRPr 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784" marB="3600" anchor="ctr">
                    <a:solidFill>
                      <a:schemeClr val="accent1"/>
                    </a:solidFill>
                  </a:tcPr>
                </a:tc>
                <a:tc>
                  <a:txBody>
                    <a:bodyPr/>
                    <a:lstStyle/>
                    <a:p>
                      <a:pPr algn="ctr" fontAlgn="ctr"/>
                      <a:r>
                        <a:rPr lang="ja-JP" sz="1000" b="1" u="none" strike="noStrike" dirty="0" smtClean="0">
                          <a:solidFill>
                            <a:schemeClr val="bg1"/>
                          </a:solidFill>
                          <a:effectLst/>
                          <a:latin typeface="Meiryo UI" panose="020B0604030504040204" pitchFamily="50" charset="-128"/>
                          <a:ea typeface="Meiryo UI" panose="020B0604030504040204" pitchFamily="50" charset="-128"/>
                        </a:rPr>
                        <a:t>最大</a:t>
                      </a:r>
                      <a:endParaRPr 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784" marB="3600" anchor="ctr">
                    <a:solidFill>
                      <a:schemeClr val="accent1"/>
                    </a:solidFill>
                  </a:tcPr>
                </a:tc>
                <a:tc>
                  <a:txBody>
                    <a:bodyPr/>
                    <a:lstStyle/>
                    <a:p>
                      <a:pPr algn="ctr" fontAlgn="ctr"/>
                      <a:r>
                        <a:rPr lang="ja-JP" sz="1000" b="1" u="none" strike="noStrike" smtClean="0">
                          <a:solidFill>
                            <a:schemeClr val="bg1"/>
                          </a:solidFill>
                          <a:effectLst/>
                          <a:latin typeface="Meiryo UI" panose="020B0604030504040204" pitchFamily="50" charset="-128"/>
                          <a:ea typeface="Meiryo UI" panose="020B0604030504040204" pitchFamily="50" charset="-128"/>
                        </a:rPr>
                        <a:t>平均</a:t>
                      </a:r>
                      <a:endParaRPr lang="ja-JP" sz="1000" b="1" i="0" u="none" strike="noStrike">
                        <a:solidFill>
                          <a:schemeClr val="bg1"/>
                        </a:solidFill>
                        <a:effectLst/>
                        <a:latin typeface="Meiryo UI" panose="020B0604030504040204" pitchFamily="50" charset="-128"/>
                        <a:ea typeface="Meiryo UI" panose="020B0604030504040204" pitchFamily="50" charset="-128"/>
                      </a:endParaRPr>
                    </a:p>
                  </a:txBody>
                  <a:tcPr marL="72000" marR="72000" marT="3784" marB="3600" anchor="ctr">
                    <a:solidFill>
                      <a:schemeClr val="accent1"/>
                    </a:solidFill>
                  </a:tcPr>
                </a:tc>
                <a:extLst>
                  <a:ext uri="{0D108BD9-81ED-4DB2-BD59-A6C34878D82A}">
                    <a16:rowId xmlns:a16="http://schemas.microsoft.com/office/drawing/2014/main" val="272195471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処理①DBサーバ#1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0</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smtClean="0">
                          <a:effectLst/>
                          <a:latin typeface="Meiryo UI" panose="020B0604030504040204" pitchFamily="50" charset="-128"/>
                          <a:ea typeface="Meiryo UI" panose="020B0604030504040204" pitchFamily="50" charset="-128"/>
                        </a:rPr>
                        <a:t>99</a:t>
                      </a:r>
                      <a:r>
                        <a:rPr lang="en-US" altLang="ja-JP" sz="900" u="none" strike="noStrike" dirty="0" smtClean="0">
                          <a:effectLst/>
                          <a:latin typeface="Meiryo UI" panose="020B0604030504040204" pitchFamily="50" charset="-128"/>
                          <a:ea typeface="Meiryo UI" panose="020B0604030504040204" pitchFamily="50" charset="-128"/>
                        </a:rPr>
                        <a:t>※</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18.4</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348848581"/>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処理①DBサーバ#2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0</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26</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0.9</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743924676"/>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処理①DBサーバ_サービス#1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smtClean="0">
                          <a:effectLst/>
                          <a:latin typeface="Meiryo UI" panose="020B0604030504040204" pitchFamily="50" charset="-128"/>
                          <a:ea typeface="Meiryo UI" panose="020B0604030504040204" pitchFamily="50" charset="-128"/>
                        </a:rPr>
                        <a:t>99</a:t>
                      </a:r>
                      <a:r>
                        <a:rPr lang="en-US" altLang="ja-JP" sz="900" u="none" strike="noStrike" dirty="0" smtClean="0">
                          <a:effectLst/>
                          <a:latin typeface="Meiryo UI" panose="020B0604030504040204" pitchFamily="50" charset="-128"/>
                          <a:ea typeface="Meiryo UI" panose="020B0604030504040204" pitchFamily="50" charset="-128"/>
                        </a:rPr>
                        <a:t>※</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9.8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38628664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処理①DBサーバ_サービス#2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73</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35.3</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84328274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処理②Web・APサーバ#1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0.7</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859493073"/>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処理②Web・APサーバ#2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0.6</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954322632"/>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処理③Web・APサーバ#1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24</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74700362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処理③Web・APサーバ#2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26</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7534979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外部共通基盤サーバ#1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27</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66978124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外部共通基盤サーバ#2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198562293"/>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処理④APサーバ#1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0</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9</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941888757"/>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処理④APサーバ#2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4062783720"/>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処理⑤APサーバ#1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7</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0.1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48968505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処理⑤APサーバ#2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25</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0.6</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517160692"/>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処理⑥Webサーバ#1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4</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22037632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処理⑥Webサーバ#2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6</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137972440"/>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監視サーバ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45</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1.4</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382936321"/>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処理⑦DBサーバ#1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39</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2.5</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89790224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処理⑦DBサーバ#2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0.2</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744576022"/>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処理⑦DBサーバ_サービス#1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2.4</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651394889"/>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処理⑦DBサーバ_サービス#2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1.1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85068328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内部共通基盤サーバ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39</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0.8</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528088767"/>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バックアップサーバ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2.8</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43367234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情報共有サーバ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25</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4.5</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902132580"/>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庁外システム連携サーバ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36</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3.7</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425716257"/>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庁内システム連携サーバ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4</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43</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7.8</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350277645"/>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ウイルス対策・改ざん</a:t>
                      </a:r>
                      <a:r>
                        <a:rPr lang="ja-JP" sz="900" u="none" strike="noStrike" dirty="0" smtClean="0">
                          <a:effectLst/>
                          <a:latin typeface="Meiryo UI" panose="020B0604030504040204" pitchFamily="50" charset="-128"/>
                          <a:ea typeface="Meiryo UI" panose="020B0604030504040204" pitchFamily="50" charset="-128"/>
                        </a:rPr>
                        <a:t>検知サーバ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5</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smtClean="0">
                          <a:effectLst/>
                          <a:latin typeface="Meiryo UI" panose="020B0604030504040204" pitchFamily="50" charset="-128"/>
                          <a:ea typeface="Meiryo UI" panose="020B0604030504040204" pitchFamily="50" charset="-128"/>
                        </a:rPr>
                        <a:t>89</a:t>
                      </a:r>
                      <a:r>
                        <a:rPr lang="en-US" altLang="ja-JP" sz="900" u="none" strike="noStrike" dirty="0" smtClean="0">
                          <a:effectLst/>
                          <a:latin typeface="Meiryo UI" panose="020B0604030504040204" pitchFamily="50" charset="-128"/>
                          <a:ea typeface="Meiryo UI" panose="020B0604030504040204" pitchFamily="50" charset="-128"/>
                        </a:rPr>
                        <a:t>※</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20</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569092946"/>
                  </a:ext>
                </a:extLst>
              </a:tr>
            </a:tbl>
          </a:graphicData>
        </a:graphic>
      </p:graphicFrame>
      <p:sp>
        <p:nvSpPr>
          <p:cNvPr id="18" name="テキスト ボックス 17">
            <a:extLst>
              <a:ext uri="{FF2B5EF4-FFF2-40B4-BE49-F238E27FC236}">
                <a16:creationId xmlns:a16="http://schemas.microsoft.com/office/drawing/2014/main" id="{ABBFDCA3-09BA-4070-A1EA-83968A2741E1}"/>
              </a:ext>
            </a:extLst>
          </p:cNvPr>
          <p:cNvSpPr txBox="1"/>
          <p:nvPr/>
        </p:nvSpPr>
        <p:spPr>
          <a:xfrm>
            <a:off x="308484" y="1628800"/>
            <a:ext cx="4536504" cy="319602"/>
          </a:xfrm>
          <a:prstGeom prst="rect">
            <a:avLst/>
          </a:prstGeom>
          <a:noFill/>
          <a:ln>
            <a:noFill/>
          </a:ln>
        </p:spPr>
        <p:txBody>
          <a:bodyPr wrap="square" rtlCol="0">
            <a:noAutofit/>
          </a:bodyPr>
          <a:lstStyle/>
          <a:p>
            <a:pPr algn="ctr"/>
            <a:r>
              <a:rPr lang="en-US" altLang="ja-JP" sz="1400" b="1" dirty="0" smtClean="0">
                <a:latin typeface="Meiryo UI" panose="020B0604030504040204" pitchFamily="50" charset="-128"/>
                <a:ea typeface="Meiryo UI" panose="020B0604030504040204" pitchFamily="50" charset="-128"/>
              </a:rPr>
              <a:t>CPU</a:t>
            </a:r>
            <a:r>
              <a:rPr lang="ja-JP" altLang="en-US" sz="1400" b="1" dirty="0" smtClean="0">
                <a:latin typeface="Meiryo UI" panose="020B0604030504040204" pitchFamily="50" charset="-128"/>
                <a:ea typeface="Meiryo UI" panose="020B0604030504040204" pitchFamily="50" charset="-128"/>
              </a:rPr>
              <a:t>使用率の例</a:t>
            </a:r>
            <a:r>
              <a:rPr lang="ja-JP" altLang="en-US" sz="1100" dirty="0" smtClean="0">
                <a:latin typeface="Meiryo UI" panose="020B0604030504040204" pitchFamily="50" charset="-128"/>
                <a:ea typeface="Meiryo UI" panose="020B0604030504040204" pitchFamily="50" charset="-128"/>
              </a:rPr>
              <a:t>（業務システム</a:t>
            </a:r>
            <a:r>
              <a:rPr lang="en-US" altLang="ja-JP" sz="1100" dirty="0" smtClean="0">
                <a:latin typeface="Meiryo UI" panose="020B0604030504040204" pitchFamily="50" charset="-128"/>
                <a:ea typeface="Meiryo UI" panose="020B0604030504040204" pitchFamily="50" charset="-128"/>
              </a:rPr>
              <a:t>A</a:t>
            </a:r>
            <a:r>
              <a:rPr lang="ja-JP" altLang="en-US" sz="1100" dirty="0" smtClean="0">
                <a:latin typeface="Meiryo UI" panose="020B0604030504040204" pitchFamily="50" charset="-128"/>
                <a:ea typeface="Meiryo UI" panose="020B0604030504040204" pitchFamily="50" charset="-128"/>
              </a:rPr>
              <a:t>の</a:t>
            </a:r>
            <a:r>
              <a:rPr lang="en-US" altLang="ja-JP" sz="1100" dirty="0" smtClean="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8</a:t>
            </a:r>
            <a:r>
              <a:rPr lang="ja-JP" altLang="en-US" sz="1100" dirty="0" smtClean="0">
                <a:latin typeface="Meiryo UI" panose="020B0604030504040204" pitchFamily="50" charset="-128"/>
                <a:ea typeface="Meiryo UI" panose="020B0604030504040204" pitchFamily="50" charset="-128"/>
              </a:rPr>
              <a:t>月実績値</a:t>
            </a:r>
            <a:r>
              <a:rPr lang="ja-JP" altLang="en-US" sz="12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900113" indent="-900113" algn="ctr"/>
            <a:endParaRPr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5033392" y="5908842"/>
            <a:ext cx="4968552" cy="307777"/>
          </a:xfrm>
          <a:prstGeom prst="rect">
            <a:avLst/>
          </a:prstGeom>
          <a:noFill/>
          <a:ln>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⇒予算</a:t>
            </a:r>
            <a:r>
              <a:rPr lang="ja-JP" altLang="en-US" sz="1400" dirty="0">
                <a:latin typeface="Meiryo UI" panose="020B0604030504040204" pitchFamily="50" charset="-128"/>
                <a:ea typeface="Meiryo UI" panose="020B0604030504040204" pitchFamily="50" charset="-128"/>
              </a:rPr>
              <a:t>額</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万円</a:t>
            </a:r>
            <a:r>
              <a:rPr lang="ja-JP" altLang="en-US" sz="1400" dirty="0" smtClean="0">
                <a:latin typeface="Meiryo UI" panose="020B0604030504040204" pitchFamily="50" charset="-128"/>
                <a:ea typeface="Meiryo UI" panose="020B0604030504040204" pitchFamily="50" charset="-128"/>
              </a:rPr>
              <a:t>未満（小規模システム）が </a:t>
            </a:r>
            <a:r>
              <a:rPr lang="ja-JP" altLang="en-US" sz="1400" dirty="0">
                <a:latin typeface="Meiryo UI" panose="020B0604030504040204" pitchFamily="50" charset="-128"/>
                <a:ea typeface="Meiryo UI" panose="020B0604030504040204" pitchFamily="50" charset="-128"/>
              </a:rPr>
              <a:t>全体の</a:t>
            </a:r>
            <a:r>
              <a:rPr lang="en-US" altLang="ja-JP"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310795" y="3716707"/>
            <a:ext cx="2059200" cy="527804"/>
          </a:xfrm>
          <a:prstGeom prst="roundRect">
            <a:avLst/>
          </a:prstGeom>
          <a:noFill/>
          <a:ln>
            <a:noFill/>
          </a:ln>
        </p:spPr>
        <p:txBody>
          <a:bodyPr wrap="square" lIns="3600" rIns="3600" rtlCol="0">
            <a:spAutoFit/>
          </a:bodyPr>
          <a:lstStyle/>
          <a:p>
            <a:pPr algn="ctr"/>
            <a:r>
              <a:rPr kumimoji="1" lang="ja-JP" altLang="en-US" sz="1400" b="1" dirty="0" smtClean="0">
                <a:latin typeface="Meiryo UI" panose="020B0604030504040204" pitchFamily="50" charset="-128"/>
                <a:ea typeface="Meiryo UI" panose="020B0604030504040204" pitchFamily="50" charset="-128"/>
              </a:rPr>
              <a:t>システム数の割合</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該当システムの数</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全システム数</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12</a:t>
            </a:fld>
            <a:endParaRPr kumimoji="1" lang="ja-JP" altLang="en-US"/>
          </a:p>
        </p:txBody>
      </p:sp>
    </p:spTree>
    <p:extLst>
      <p:ext uri="{BB962C8B-B14F-4D97-AF65-F5344CB8AC3E}">
        <p14:creationId xmlns:p14="http://schemas.microsoft.com/office/powerpoint/2010/main" val="2182155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２．府庁</a:t>
            </a:r>
            <a:r>
              <a:rPr lang="en-US" altLang="ja-JP" sz="1600" b="1" dirty="0" smtClean="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情報</a:t>
            </a:r>
            <a:r>
              <a:rPr lang="ja-JP" altLang="en-US" sz="1400" b="1" dirty="0">
                <a:latin typeface="Meiryo UI" pitchFamily="50" charset="-128"/>
                <a:ea typeface="Meiryo UI" pitchFamily="50" charset="-128"/>
                <a:cs typeface="Meiryo UI" pitchFamily="50" charset="-128"/>
              </a:rPr>
              <a:t>システム</a:t>
            </a:r>
            <a:r>
              <a:rPr lang="ja-JP" altLang="en-US" sz="1400" b="1" dirty="0" smtClean="0">
                <a:latin typeface="Meiryo UI" pitchFamily="50" charset="-128"/>
                <a:ea typeface="Meiryo UI" pitchFamily="50" charset="-128"/>
                <a:cs typeface="Meiryo UI" pitchFamily="50" charset="-128"/>
              </a:rPr>
              <a:t>の適正化</a:t>
            </a:r>
            <a:endParaRPr lang="ja-JP" altLang="en-US"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4726" y="1539949"/>
            <a:ext cx="9868834" cy="1200329"/>
          </a:xfrm>
          <a:prstGeom prst="rect">
            <a:avLst/>
          </a:prstGeom>
          <a:noFill/>
        </p:spPr>
        <p:txBody>
          <a:bodyPr wrap="square" rtlCol="0">
            <a:spAutoFit/>
          </a:bodyPr>
          <a:lstStyle/>
          <a:p>
            <a:pPr marL="900113" indent="-900113"/>
            <a:r>
              <a:rPr lang="ja-JP" altLang="en-US" sz="1400" b="1" u="sng" dirty="0">
                <a:latin typeface="Meiryo UI" panose="020B0604030504040204" pitchFamily="50" charset="-128"/>
                <a:ea typeface="Meiryo UI" panose="020B0604030504040204" pitchFamily="50" charset="-128"/>
              </a:rPr>
              <a:t>①庁内情報システムの適正化</a:t>
            </a:r>
            <a:endParaRPr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システムごとに</a:t>
            </a:r>
            <a:r>
              <a:rPr lang="en-US" altLang="ja-JP"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システムカルテ</a:t>
            </a:r>
            <a:r>
              <a:rPr lang="en-US" altLang="ja-JP" sz="1400" b="1" u="sng"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を作成し、課題や更新計画を踏まえた中長期的な視点によるシステムマネジメントを実施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システムの実態調査・ヒアリング　→　システムの抱える課題や対応方針、更新計画等を部局間で共有</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　課題解決やシステム再構築に向けた検討等を効果的かつ継続的に実施</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rPr>
              <a:t>長期間同一事業者</a:t>
            </a:r>
            <a:r>
              <a:rPr lang="ja-JP" altLang="en-US" sz="1600" b="1" dirty="0">
                <a:latin typeface="Meiryo UI" panose="020B0604030504040204" pitchFamily="50" charset="-128"/>
                <a:ea typeface="Meiryo UI" panose="020B0604030504040204" pitchFamily="50" charset="-128"/>
              </a:rPr>
              <a:t>が運用保守して</a:t>
            </a:r>
            <a:r>
              <a:rPr lang="ja-JP" altLang="en-US" sz="1600" b="1" dirty="0" smtClean="0">
                <a:latin typeface="Meiryo UI" panose="020B0604030504040204" pitchFamily="50" charset="-128"/>
                <a:ea typeface="Meiryo UI" panose="020B0604030504040204" pitchFamily="50" charset="-128"/>
              </a:rPr>
              <a:t>いる</a:t>
            </a:r>
            <a:r>
              <a:rPr lang="en-US" altLang="ja-JP" sz="1600" b="1" dirty="0" smtClean="0">
                <a:latin typeface="Meiryo UI" panose="020B0604030504040204" pitchFamily="50" charset="-128"/>
                <a:ea typeface="Meiryo UI" panose="020B0604030504040204" pitchFamily="50" charset="-128"/>
              </a:rPr>
              <a:t>39</a:t>
            </a:r>
            <a:r>
              <a:rPr lang="ja-JP" altLang="en-US" sz="1600" b="1" dirty="0" smtClean="0">
                <a:latin typeface="Meiryo UI" panose="020B0604030504040204" pitchFamily="50" charset="-128"/>
                <a:ea typeface="Meiryo UI" panose="020B0604030504040204" pitchFamily="50" charset="-128"/>
              </a:rPr>
              <a:t>システムが当面の優先課題</a:t>
            </a:r>
            <a:r>
              <a:rPr lang="ja-JP" altLang="en-US" sz="1400" dirty="0">
                <a:latin typeface="Meiryo UI" panose="020B0604030504040204" pitchFamily="50" charset="-128"/>
                <a:ea typeface="Meiryo UI" panose="020B0604030504040204" pitchFamily="50" charset="-128"/>
              </a:rPr>
              <a:t>　例：総務事務システム調査（次頁参照</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ABBFDCA3-09BA-4070-A1EA-83968A2741E1}"/>
              </a:ext>
            </a:extLst>
          </p:cNvPr>
          <p:cNvSpPr txBox="1"/>
          <p:nvPr/>
        </p:nvSpPr>
        <p:spPr>
          <a:xfrm>
            <a:off x="127805" y="817548"/>
            <a:ext cx="9650389" cy="738664"/>
          </a:xfrm>
          <a:prstGeom prst="rect">
            <a:avLst/>
          </a:prstGeom>
          <a:noFill/>
          <a:ln w="6350">
            <a:solidFill>
              <a:schemeClr val="tx1"/>
            </a:solidFill>
          </a:ln>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これらの課題の解決を目指し、中長期的</a:t>
            </a:r>
            <a:r>
              <a:rPr lang="ja-JP" altLang="en-US" sz="1400" b="1" dirty="0">
                <a:latin typeface="Meiryo UI" panose="020B0604030504040204" pitchFamily="50" charset="-128"/>
                <a:ea typeface="Meiryo UI" panose="020B0604030504040204" pitchFamily="50" charset="-128"/>
              </a:rPr>
              <a:t>なシステムマネジメントを通じてシステムの標準化、共通化を進めます。</a:t>
            </a:r>
          </a:p>
          <a:p>
            <a:r>
              <a:rPr lang="ja-JP" altLang="en-US" sz="1400" dirty="0" smtClean="0">
                <a:latin typeface="Meiryo UI" panose="020B0604030504040204" pitchFamily="50" charset="-128"/>
                <a:ea typeface="Meiryo UI" panose="020B0604030504040204" pitchFamily="50" charset="-128"/>
              </a:rPr>
              <a:t>①庁内情報システムの適正化</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②効率的・効果的な情報</a:t>
            </a:r>
            <a:r>
              <a:rPr lang="ja-JP" altLang="en-US" sz="1400" dirty="0">
                <a:latin typeface="Meiryo UI" panose="020B0604030504040204" pitchFamily="50" charset="-128"/>
                <a:ea typeface="Meiryo UI" panose="020B0604030504040204" pitchFamily="50" charset="-128"/>
              </a:rPr>
              <a:t>システム</a:t>
            </a:r>
            <a:r>
              <a:rPr lang="ja-JP" altLang="en-US" sz="1400" dirty="0" smtClean="0">
                <a:latin typeface="Meiryo UI" panose="020B0604030504040204" pitchFamily="50" charset="-128"/>
                <a:ea typeface="Meiryo UI" panose="020B0604030504040204" pitchFamily="50" charset="-128"/>
              </a:rPr>
              <a:t>の活用</a:t>
            </a:r>
            <a:endParaRPr lang="en-US" altLang="ja-JP" sz="14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838034" y="3972998"/>
            <a:ext cx="1675002" cy="1362188"/>
          </a:xfrm>
          <a:prstGeom prst="rightArrow">
            <a:avLst>
              <a:gd name="adj1" fmla="val 66466"/>
              <a:gd name="adj2" fmla="val 27742"/>
            </a:avLst>
          </a:prstGeom>
          <a:solidFill>
            <a:schemeClr val="accent1">
              <a:lumMod val="20000"/>
              <a:lumOff val="80000"/>
            </a:schemeClr>
          </a:solidFill>
          <a:ln>
            <a:solidFill>
              <a:schemeClr val="accent1">
                <a:lumMod val="20000"/>
                <a:lumOff val="80000"/>
              </a:schemeClr>
            </a:solidFill>
          </a:ln>
        </p:spPr>
        <p:txBody>
          <a:bodyPr wrap="none" tIns="67500" bIns="67500"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endParaRPr lang="en-US" altLang="ja-JP" sz="1108" dirty="0">
              <a:solidFill>
                <a:schemeClr val="tx1"/>
              </a:solidFill>
            </a:endParaRPr>
          </a:p>
        </p:txBody>
      </p:sp>
      <p:sp>
        <p:nvSpPr>
          <p:cNvPr id="42" name="ホームベース 41"/>
          <p:cNvSpPr/>
          <p:nvPr/>
        </p:nvSpPr>
        <p:spPr bwMode="auto">
          <a:xfrm>
            <a:off x="1235298" y="3987651"/>
            <a:ext cx="1584909" cy="1347535"/>
          </a:xfrm>
          <a:prstGeom prst="homePlate">
            <a:avLst>
              <a:gd name="adj" fmla="val 10471"/>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ja-JP" altLang="en-US" sz="1200" b="1" dirty="0">
                <a:latin typeface="Meiryo UI" panose="020B0604030504040204" pitchFamily="50" charset="-128"/>
                <a:ea typeface="Meiryo UI" panose="020B0604030504040204" pitchFamily="50" charset="-128"/>
                <a:cs typeface="Tahoma" pitchFamily="34" charset="0"/>
              </a:rPr>
              <a:t>システム診断</a:t>
            </a:r>
            <a:r>
              <a:rPr lang="ja-JP" altLang="en-US" sz="1200" b="1" dirty="0" smtClean="0">
                <a:latin typeface="Meiryo UI" panose="020B0604030504040204" pitchFamily="50" charset="-128"/>
                <a:ea typeface="Meiryo UI" panose="020B0604030504040204" pitchFamily="50" charset="-128"/>
                <a:cs typeface="Tahoma" pitchFamily="34" charset="0"/>
              </a:rPr>
              <a:t>・</a:t>
            </a:r>
            <a:endParaRPr lang="en-US" altLang="ja-JP" sz="1200" b="1" dirty="0" smtClean="0">
              <a:latin typeface="Meiryo UI" panose="020B0604030504040204" pitchFamily="50" charset="-128"/>
              <a:ea typeface="Meiryo UI" panose="020B0604030504040204" pitchFamily="50" charset="-128"/>
              <a:cs typeface="Tahoma" pitchFamily="34" charset="0"/>
            </a:endParaRPr>
          </a:p>
          <a:p>
            <a:pPr algn="ctr" eaLnBrk="0" hangingPunct="0"/>
            <a:r>
              <a:rPr lang="ja-JP" altLang="en-US" sz="1200" b="1" dirty="0" smtClean="0">
                <a:latin typeface="Meiryo UI" panose="020B0604030504040204" pitchFamily="50" charset="-128"/>
                <a:ea typeface="Meiryo UI" panose="020B0604030504040204" pitchFamily="50" charset="-128"/>
                <a:cs typeface="Tahoma" pitchFamily="34" charset="0"/>
              </a:rPr>
              <a:t>システムカルテ更新</a:t>
            </a:r>
            <a:endParaRPr kumimoji="1" lang="ja-JP" altLang="en-US" sz="1200" b="1" dirty="0">
              <a:latin typeface="Meiryo UI" panose="020B0604030504040204" pitchFamily="50" charset="-128"/>
              <a:ea typeface="Meiryo UI" panose="020B0604030504040204" pitchFamily="50" charset="-128"/>
              <a:cs typeface="Tahoma" pitchFamily="34" charset="0"/>
            </a:endParaRPr>
          </a:p>
        </p:txBody>
      </p:sp>
      <p:sp>
        <p:nvSpPr>
          <p:cNvPr id="44" name="ホームベース 43"/>
          <p:cNvSpPr/>
          <p:nvPr/>
        </p:nvSpPr>
        <p:spPr bwMode="auto">
          <a:xfrm>
            <a:off x="4520952" y="3987651"/>
            <a:ext cx="1584000" cy="1347535"/>
          </a:xfrm>
          <a:prstGeom prst="homePlate">
            <a:avLst>
              <a:gd name="adj" fmla="val 10471"/>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400" b="1" dirty="0" smtClean="0">
                <a:latin typeface="Meiryo UI" panose="020B0604030504040204" pitchFamily="50" charset="-128"/>
                <a:ea typeface="Meiryo UI" panose="020B0604030504040204" pitchFamily="50" charset="-128"/>
                <a:cs typeface="Tahoma" pitchFamily="34" charset="0"/>
              </a:rPr>
              <a:t>企画</a:t>
            </a:r>
            <a:endParaRPr kumimoji="1" lang="ja-JP" altLang="en-US" sz="1400" b="1" dirty="0">
              <a:latin typeface="Meiryo UI" panose="020B0604030504040204" pitchFamily="50" charset="-128"/>
              <a:ea typeface="Meiryo UI" panose="020B0604030504040204" pitchFamily="50" charset="-128"/>
              <a:cs typeface="Tahoma" pitchFamily="34" charset="0"/>
            </a:endParaRPr>
          </a:p>
        </p:txBody>
      </p:sp>
      <p:sp>
        <p:nvSpPr>
          <p:cNvPr id="47" name="ホームベース 46"/>
          <p:cNvSpPr/>
          <p:nvPr/>
        </p:nvSpPr>
        <p:spPr bwMode="auto">
          <a:xfrm>
            <a:off x="6285236" y="3987651"/>
            <a:ext cx="1584000" cy="1347535"/>
          </a:xfrm>
          <a:prstGeom prst="homePlate">
            <a:avLst>
              <a:gd name="adj" fmla="val 10471"/>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400" b="1" dirty="0">
                <a:latin typeface="Meiryo UI" panose="020B0604030504040204" pitchFamily="50" charset="-128"/>
                <a:ea typeface="Meiryo UI" panose="020B0604030504040204" pitchFamily="50" charset="-128"/>
                <a:cs typeface="Tahoma" pitchFamily="34" charset="0"/>
              </a:rPr>
              <a:t>予算要求</a:t>
            </a:r>
          </a:p>
        </p:txBody>
      </p:sp>
      <p:sp>
        <p:nvSpPr>
          <p:cNvPr id="50" name="ホームベース 49"/>
          <p:cNvSpPr/>
          <p:nvPr/>
        </p:nvSpPr>
        <p:spPr bwMode="auto">
          <a:xfrm>
            <a:off x="8049520" y="3987651"/>
            <a:ext cx="1584000" cy="1347535"/>
          </a:xfrm>
          <a:prstGeom prst="homePlate">
            <a:avLst>
              <a:gd name="adj" fmla="val 10471"/>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400" b="1" dirty="0">
                <a:solidFill>
                  <a:sysClr val="windowText" lastClr="000000"/>
                </a:solidFill>
                <a:latin typeface="Meiryo UI" panose="020B0604030504040204" pitchFamily="50" charset="-128"/>
                <a:ea typeface="Meiryo UI" panose="020B0604030504040204" pitchFamily="50" charset="-128"/>
                <a:cs typeface="Tahoma" pitchFamily="34" charset="0"/>
              </a:rPr>
              <a:t>調達</a:t>
            </a:r>
          </a:p>
        </p:txBody>
      </p:sp>
      <p:sp>
        <p:nvSpPr>
          <p:cNvPr id="52" name="テキスト ボックス 51"/>
          <p:cNvSpPr txBox="1"/>
          <p:nvPr/>
        </p:nvSpPr>
        <p:spPr>
          <a:xfrm>
            <a:off x="200472" y="4907052"/>
            <a:ext cx="798497" cy="360000"/>
          </a:xfrm>
          <a:prstGeom prst="homePlate">
            <a:avLst>
              <a:gd name="adj" fmla="val 10644"/>
            </a:avLst>
          </a:prstGeom>
          <a:solidFill>
            <a:srgbClr val="0070C0"/>
          </a:solidFill>
        </p:spPr>
        <p:txBody>
          <a:bodyPr wrap="none" tIns="67500" bIns="67500"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108" dirty="0" smtClean="0">
                <a:solidFill>
                  <a:schemeClr val="bg1"/>
                </a:solidFill>
              </a:rPr>
              <a:t>スマートシティ</a:t>
            </a:r>
            <a:endParaRPr lang="en-US" altLang="ja-JP" sz="1108" dirty="0" smtClean="0">
              <a:solidFill>
                <a:schemeClr val="bg1"/>
              </a:solidFill>
            </a:endParaRPr>
          </a:p>
          <a:p>
            <a:r>
              <a:rPr lang="ja-JP" altLang="en-US" sz="1108" dirty="0">
                <a:solidFill>
                  <a:schemeClr val="bg1"/>
                </a:solidFill>
              </a:rPr>
              <a:t>戦略</a:t>
            </a:r>
            <a:r>
              <a:rPr lang="ja-JP" altLang="en-US" sz="1108" dirty="0" smtClean="0">
                <a:solidFill>
                  <a:schemeClr val="bg1"/>
                </a:solidFill>
              </a:rPr>
              <a:t>部</a:t>
            </a:r>
            <a:endParaRPr lang="en-US" altLang="ja-JP" sz="1108" dirty="0">
              <a:solidFill>
                <a:schemeClr val="bg1"/>
              </a:solidFill>
            </a:endParaRPr>
          </a:p>
        </p:txBody>
      </p:sp>
      <p:sp>
        <p:nvSpPr>
          <p:cNvPr id="53" name="テキスト ボックス 52"/>
          <p:cNvSpPr txBox="1"/>
          <p:nvPr/>
        </p:nvSpPr>
        <p:spPr>
          <a:xfrm>
            <a:off x="200472" y="4365006"/>
            <a:ext cx="785317" cy="360000"/>
          </a:xfrm>
          <a:prstGeom prst="homePlate">
            <a:avLst>
              <a:gd name="adj" fmla="val 10644"/>
            </a:avLst>
          </a:prstGeom>
          <a:solidFill>
            <a:srgbClr val="0070C0"/>
          </a:solidFill>
        </p:spPr>
        <p:txBody>
          <a:bodyPr wrap="none" tIns="67500" bIns="67500"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108" dirty="0">
                <a:solidFill>
                  <a:schemeClr val="bg1"/>
                </a:solidFill>
              </a:rPr>
              <a:t>システム</a:t>
            </a:r>
            <a:r>
              <a:rPr lang="en-US" altLang="ja-JP" sz="1108" dirty="0">
                <a:solidFill>
                  <a:schemeClr val="bg1"/>
                </a:solidFill>
              </a:rPr>
              <a:t/>
            </a:r>
            <a:br>
              <a:rPr lang="en-US" altLang="ja-JP" sz="1108" dirty="0">
                <a:solidFill>
                  <a:schemeClr val="bg1"/>
                </a:solidFill>
              </a:rPr>
            </a:br>
            <a:r>
              <a:rPr lang="ja-JP" altLang="en-US" sz="1108" dirty="0">
                <a:solidFill>
                  <a:schemeClr val="bg1"/>
                </a:solidFill>
              </a:rPr>
              <a:t>所管課</a:t>
            </a:r>
            <a:endParaRPr lang="en-US" altLang="ja-JP" sz="1108" dirty="0">
              <a:solidFill>
                <a:schemeClr val="bg1"/>
              </a:solidFill>
            </a:endParaRPr>
          </a:p>
        </p:txBody>
      </p:sp>
      <p:sp>
        <p:nvSpPr>
          <p:cNvPr id="55" name="矢印: 五方向 25"/>
          <p:cNvSpPr/>
          <p:nvPr/>
        </p:nvSpPr>
        <p:spPr bwMode="auto">
          <a:xfrm>
            <a:off x="4808984" y="4365006"/>
            <a:ext cx="972000" cy="360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smtClean="0">
                <a:latin typeface="Meiryo UI" panose="020B0604030504040204" pitchFamily="50" charset="-128"/>
                <a:ea typeface="Meiryo UI" panose="020B0604030504040204" pitchFamily="50" charset="-128"/>
              </a:rPr>
              <a:t>企画・見直し</a:t>
            </a:r>
            <a:endParaRPr lang="en-US" altLang="ja-JP" sz="1108" dirty="0">
              <a:latin typeface="Meiryo UI" panose="020B0604030504040204" pitchFamily="50" charset="-128"/>
              <a:ea typeface="Meiryo UI" panose="020B0604030504040204" pitchFamily="50" charset="-128"/>
            </a:endParaRPr>
          </a:p>
        </p:txBody>
      </p:sp>
      <p:sp>
        <p:nvSpPr>
          <p:cNvPr id="57" name="矢印: 五方向 25"/>
          <p:cNvSpPr/>
          <p:nvPr/>
        </p:nvSpPr>
        <p:spPr bwMode="auto">
          <a:xfrm>
            <a:off x="8337376" y="4365006"/>
            <a:ext cx="972000" cy="360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仕様書作成・</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調達</a:t>
            </a:r>
            <a:endParaRPr lang="en-US" altLang="ja-JP" sz="1108" dirty="0">
              <a:latin typeface="Meiryo UI" panose="020B0604030504040204" pitchFamily="50" charset="-128"/>
              <a:ea typeface="Meiryo UI" panose="020B0604030504040204" pitchFamily="50" charset="-128"/>
            </a:endParaRPr>
          </a:p>
        </p:txBody>
      </p:sp>
      <p:cxnSp>
        <p:nvCxnSpPr>
          <p:cNvPr id="66" name="直線矢印コネクタ 65"/>
          <p:cNvCxnSpPr/>
          <p:nvPr/>
        </p:nvCxnSpPr>
        <p:spPr>
          <a:xfrm>
            <a:off x="8814869" y="4725030"/>
            <a:ext cx="0" cy="216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1" name="矢印: 五方向 25"/>
          <p:cNvSpPr/>
          <p:nvPr/>
        </p:nvSpPr>
        <p:spPr bwMode="auto">
          <a:xfrm>
            <a:off x="1532728" y="4365006"/>
            <a:ext cx="972000" cy="360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調査・ヒアリング</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回答</a:t>
            </a:r>
            <a:endParaRPr lang="en-US" altLang="ja-JP" sz="1108" dirty="0">
              <a:latin typeface="Meiryo UI" panose="020B0604030504040204" pitchFamily="50" charset="-128"/>
              <a:ea typeface="Meiryo UI" panose="020B0604030504040204" pitchFamily="50" charset="-128"/>
            </a:endParaRPr>
          </a:p>
        </p:txBody>
      </p:sp>
      <p:sp>
        <p:nvSpPr>
          <p:cNvPr id="72" name="矢印: 五方向 25"/>
          <p:cNvSpPr/>
          <p:nvPr/>
        </p:nvSpPr>
        <p:spPr bwMode="auto">
          <a:xfrm>
            <a:off x="1352600" y="2919085"/>
            <a:ext cx="8141425" cy="693873"/>
          </a:xfrm>
          <a:prstGeom prst="roundRect">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73" name="矢印: 五方向 25"/>
          <p:cNvSpPr/>
          <p:nvPr/>
        </p:nvSpPr>
        <p:spPr bwMode="auto">
          <a:xfrm>
            <a:off x="6609184" y="4365006"/>
            <a:ext cx="972000" cy="360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予算要求</a:t>
            </a:r>
            <a:endParaRPr lang="en-US" altLang="ja-JP" sz="1108" dirty="0">
              <a:latin typeface="Meiryo UI" panose="020B0604030504040204" pitchFamily="50" charset="-128"/>
              <a:ea typeface="Meiryo UI" panose="020B0604030504040204" pitchFamily="50" charset="-128"/>
            </a:endParaRPr>
          </a:p>
        </p:txBody>
      </p:sp>
      <p:cxnSp>
        <p:nvCxnSpPr>
          <p:cNvPr id="75" name="直線矢印コネクタ 74"/>
          <p:cNvCxnSpPr/>
          <p:nvPr/>
        </p:nvCxnSpPr>
        <p:spPr>
          <a:xfrm>
            <a:off x="7033098" y="4725030"/>
            <a:ext cx="0" cy="216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線矢印コネクタ 75"/>
          <p:cNvCxnSpPr/>
          <p:nvPr/>
        </p:nvCxnSpPr>
        <p:spPr>
          <a:xfrm>
            <a:off x="5296081" y="4725030"/>
            <a:ext cx="0" cy="216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7" name="直線矢印コネクタ 76"/>
          <p:cNvCxnSpPr/>
          <p:nvPr/>
        </p:nvCxnSpPr>
        <p:spPr>
          <a:xfrm>
            <a:off x="2036784" y="4725030"/>
            <a:ext cx="0" cy="216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1" name="矢印: 五方向 25"/>
          <p:cNvSpPr/>
          <p:nvPr/>
        </p:nvSpPr>
        <p:spPr bwMode="auto">
          <a:xfrm>
            <a:off x="2864768" y="2852936"/>
            <a:ext cx="5941567" cy="825854"/>
          </a:xfrm>
          <a:prstGeom prst="rect">
            <a:avLst/>
          </a:prstGeom>
          <a:noFill/>
          <a:ln w="12700" cap="flat" cmpd="sng" algn="ctr">
            <a:noFill/>
            <a:prstDash val="solid"/>
            <a:round/>
            <a:headEnd type="none" w="med" len="med"/>
            <a:tailEnd type="none" w="med" len="med"/>
          </a:ln>
          <a:effectLst/>
        </p:spPr>
        <p:txBody>
          <a:bodyPr wrap="none" lIns="54000" rIns="54000" rtlCol="0" anchor="ctr"/>
          <a:lstStyle/>
          <a:p>
            <a:r>
              <a:rPr lang="ja-JP" altLang="en-US" sz="1100" dirty="0">
                <a:latin typeface="Meiryo UI" panose="020B0604030504040204" pitchFamily="50" charset="-128"/>
                <a:ea typeface="Meiryo UI" panose="020B0604030504040204" pitchFamily="50" charset="-128"/>
              </a:rPr>
              <a:t>○システムの抱える課題（例：仕様のブラックボックス化、利便性）</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○システムの更新計画（例：</a:t>
            </a:r>
            <a:r>
              <a:rPr lang="ja-JP" altLang="en-US" sz="1100" dirty="0" smtClean="0">
                <a:latin typeface="Meiryo UI" panose="020B0604030504040204" pitchFamily="50" charset="-128"/>
                <a:ea typeface="Meiryo UI" panose="020B0604030504040204" pitchFamily="50" charset="-128"/>
              </a:rPr>
              <a:t>サーバの更新時期</a:t>
            </a:r>
            <a:r>
              <a:rPr lang="ja-JP" altLang="en-US" sz="1100" dirty="0">
                <a:latin typeface="Meiryo UI" panose="020B0604030504040204" pitchFamily="50" charset="-128"/>
                <a:ea typeface="Meiryo UI" panose="020B0604030504040204" pitchFamily="50" charset="-128"/>
              </a:rPr>
              <a:t>、再構築の</a:t>
            </a:r>
            <a:r>
              <a:rPr lang="ja-JP" altLang="en-US" sz="1100" dirty="0" smtClean="0">
                <a:latin typeface="Meiryo UI" panose="020B0604030504040204" pitchFamily="50" charset="-128"/>
                <a:ea typeface="Meiryo UI" panose="020B0604030504040204" pitchFamily="50" charset="-128"/>
              </a:rPr>
              <a:t>予定、検討スケジュール）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○ベンダーロックインの有無、対策等（例：現行事業者との契約期間（過去の契約を含む）、調達方法）</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○標準化、共通化方針（例：クラウドサービスの利用状況、サーバ集約状況）　　　　　　　　　　　</a:t>
            </a:r>
            <a:r>
              <a:rPr lang="ja-JP" altLang="en-US" sz="1100" dirty="0" smtClean="0">
                <a:latin typeface="Meiryo UI" panose="020B0604030504040204" pitchFamily="50" charset="-128"/>
                <a:ea typeface="Meiryo UI" panose="020B0604030504040204" pitchFamily="50" charset="-128"/>
              </a:rPr>
              <a:t>　　　　　　など</a:t>
            </a:r>
            <a:endParaRPr lang="en-US" altLang="ja-JP" sz="1100" dirty="0">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1136576" y="2996952"/>
            <a:ext cx="1872208" cy="541103"/>
          </a:xfrm>
          <a:prstGeom prst="rect">
            <a:avLst/>
          </a:prstGeom>
          <a:noFill/>
          <a:ln>
            <a:noFill/>
          </a:ln>
        </p:spPr>
        <p:txBody>
          <a:bodyPr wrap="square" rtlCol="0">
            <a:noAutofit/>
          </a:bodyPr>
          <a:lstStyle/>
          <a:p>
            <a:pPr algn="ctr"/>
            <a:r>
              <a:rPr lang="ja-JP" altLang="en-US" sz="1477" b="1" dirty="0">
                <a:latin typeface="Meiryo UI" panose="020B0604030504040204" pitchFamily="50" charset="-128"/>
                <a:ea typeface="Meiryo UI" panose="020B0604030504040204" pitchFamily="50" charset="-128"/>
              </a:rPr>
              <a:t>システムカルテ</a:t>
            </a:r>
            <a:endParaRPr lang="en-US" altLang="ja-JP" sz="1477"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項目例</a:t>
            </a:r>
            <a:endParaRPr lang="en-US" altLang="ja-JP" sz="1200" dirty="0">
              <a:latin typeface="Meiryo UI" panose="020B0604030504040204" pitchFamily="50" charset="-128"/>
              <a:ea typeface="Meiryo UI" panose="020B0604030504040204" pitchFamily="50" charset="-128"/>
            </a:endParaRPr>
          </a:p>
        </p:txBody>
      </p:sp>
      <p:cxnSp>
        <p:nvCxnSpPr>
          <p:cNvPr id="87" name="直線矢印コネクタ 86"/>
          <p:cNvCxnSpPr/>
          <p:nvPr/>
        </p:nvCxnSpPr>
        <p:spPr>
          <a:xfrm>
            <a:off x="2000672" y="3609064"/>
            <a:ext cx="0" cy="396000"/>
          </a:xfrm>
          <a:prstGeom prst="straightConnector1">
            <a:avLst/>
          </a:prstGeom>
          <a:ln w="38100">
            <a:solidFill>
              <a:schemeClr val="tx2">
                <a:lumMod val="40000"/>
                <a:lumOff val="6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矢印コネクタ 87"/>
          <p:cNvCxnSpPr/>
          <p:nvPr/>
        </p:nvCxnSpPr>
        <p:spPr>
          <a:xfrm>
            <a:off x="5241032" y="3609064"/>
            <a:ext cx="0" cy="396000"/>
          </a:xfrm>
          <a:prstGeom prst="straightConnector1">
            <a:avLst/>
          </a:prstGeom>
          <a:ln w="38100">
            <a:solidFill>
              <a:schemeClr val="tx2">
                <a:lumMod val="40000"/>
                <a:lumOff val="60000"/>
              </a:schemeClr>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a:off x="7033098" y="3609064"/>
            <a:ext cx="0" cy="396000"/>
          </a:xfrm>
          <a:prstGeom prst="straightConnector1">
            <a:avLst/>
          </a:prstGeom>
          <a:ln w="38100">
            <a:solidFill>
              <a:schemeClr val="tx2">
                <a:lumMod val="40000"/>
                <a:lumOff val="60000"/>
              </a:schemeClr>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8814869" y="3609064"/>
            <a:ext cx="0" cy="396000"/>
          </a:xfrm>
          <a:prstGeom prst="straightConnector1">
            <a:avLst/>
          </a:prstGeom>
          <a:ln w="38100">
            <a:solidFill>
              <a:schemeClr val="tx2">
                <a:lumMod val="40000"/>
                <a:lumOff val="60000"/>
              </a:schemeClr>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1" name="矢印: 五方向 25"/>
          <p:cNvSpPr/>
          <p:nvPr/>
        </p:nvSpPr>
        <p:spPr bwMode="auto">
          <a:xfrm>
            <a:off x="1712640" y="3717032"/>
            <a:ext cx="7358964" cy="161156"/>
          </a:xfrm>
          <a:prstGeom prst="ellipse">
            <a:avLst/>
          </a:prstGeom>
          <a:solidFill>
            <a:schemeClr val="tx2">
              <a:lumMod val="20000"/>
              <a:lumOff val="80000"/>
              <a:alpha val="54000"/>
            </a:schemeClr>
          </a:solidFill>
          <a:ln w="12700" cap="flat" cmpd="sng" algn="ctr">
            <a:noFill/>
            <a:prstDash val="solid"/>
            <a:round/>
            <a:headEnd type="none" w="med" len="med"/>
            <a:tailEnd type="none" w="med" len="med"/>
          </a:ln>
          <a:effectLst/>
        </p:spPr>
        <p:txBody>
          <a:bodyPr wrap="none" lIns="54000" rIns="54000" rtlCol="0" anchor="ctr"/>
          <a:lstStyle/>
          <a:p>
            <a:pPr algn="ctr"/>
            <a:r>
              <a:rPr lang="ja-JP" altLang="en-US" sz="1400" dirty="0" smtClean="0">
                <a:latin typeface="Meiryo UI" panose="020B0604030504040204" pitchFamily="50" charset="-128"/>
                <a:ea typeface="Meiryo UI" panose="020B0604030504040204" pitchFamily="50" charset="-128"/>
              </a:rPr>
              <a:t>システムカルテを更新・共有し、計画的にシステムを調達・</a:t>
            </a:r>
            <a:r>
              <a:rPr lang="ja-JP" altLang="en-US" sz="1400" dirty="0">
                <a:latin typeface="Meiryo UI" panose="020B0604030504040204" pitchFamily="50" charset="-128"/>
                <a:ea typeface="Meiryo UI" panose="020B0604030504040204" pitchFamily="50" charset="-128"/>
              </a:rPr>
              <a:t>運用</a:t>
            </a:r>
            <a:endParaRPr lang="en-US" altLang="ja-JP" sz="1400" dirty="0">
              <a:latin typeface="Meiryo UI" panose="020B0604030504040204" pitchFamily="50" charset="-128"/>
              <a:ea typeface="Meiryo UI" panose="020B0604030504040204" pitchFamily="50" charset="-128"/>
            </a:endParaRPr>
          </a:p>
        </p:txBody>
      </p:sp>
      <p:cxnSp>
        <p:nvCxnSpPr>
          <p:cNvPr id="93" name="カギ線コネクタ 92"/>
          <p:cNvCxnSpPr/>
          <p:nvPr/>
        </p:nvCxnSpPr>
        <p:spPr>
          <a:xfrm flipH="1">
            <a:off x="1274173" y="4680413"/>
            <a:ext cx="8359347" cy="12700"/>
          </a:xfrm>
          <a:prstGeom prst="bentConnector5">
            <a:avLst>
              <a:gd name="adj1" fmla="val -1596"/>
              <a:gd name="adj2" fmla="val 5797339"/>
              <a:gd name="adj3" fmla="val 102735"/>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2720752" y="4399303"/>
            <a:ext cx="1955236" cy="901767"/>
          </a:xfrm>
          <a:prstGeom prst="rect">
            <a:avLst/>
          </a:prstGeom>
          <a:noFill/>
          <a:ln>
            <a:noFill/>
          </a:ln>
        </p:spPr>
        <p:txBody>
          <a:bodyPr wrap="square" rtlCol="0">
            <a:noAutofit/>
          </a:bodyPr>
          <a:lstStyle/>
          <a:p>
            <a:r>
              <a:rPr lang="ja-JP" altLang="en-US" sz="1050" dirty="0" smtClean="0">
                <a:latin typeface="Meiryo UI" panose="020B0604030504040204" pitchFamily="50" charset="-128"/>
                <a:ea typeface="Meiryo UI" panose="020B0604030504040204" pitchFamily="50" charset="-128"/>
              </a:rPr>
              <a:t>・見直しのスケジュール</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案</a:t>
            </a:r>
            <a:r>
              <a:rPr lang="en-US" altLang="ja-JP" sz="1050" dirty="0" smtClean="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・他のサービス・システムとの比較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・コストと効果分析</a:t>
            </a:r>
            <a:endParaRPr lang="en-US" altLang="ja-JP" sz="1050" dirty="0">
              <a:latin typeface="Meiryo UI" panose="020B0604030504040204" pitchFamily="50" charset="-128"/>
              <a:ea typeface="Meiryo UI" panose="020B0604030504040204" pitchFamily="50" charset="-128"/>
            </a:endParaRPr>
          </a:p>
        </p:txBody>
      </p:sp>
      <p:sp>
        <p:nvSpPr>
          <p:cNvPr id="96" name="テキスト ボックス 95">
            <a:extLst>
              <a:ext uri="{FF2B5EF4-FFF2-40B4-BE49-F238E27FC236}">
                <a16:creationId xmlns:a16="http://schemas.microsoft.com/office/drawing/2014/main" id="{ABBFDCA3-09BA-4070-A1EA-83968A2741E1}"/>
              </a:ext>
            </a:extLst>
          </p:cNvPr>
          <p:cNvSpPr txBox="1"/>
          <p:nvPr/>
        </p:nvSpPr>
        <p:spPr>
          <a:xfrm>
            <a:off x="421017" y="5589240"/>
            <a:ext cx="9073008" cy="1169551"/>
          </a:xfrm>
          <a:prstGeom prst="rect">
            <a:avLst/>
          </a:prstGeom>
          <a:solidFill>
            <a:schemeClr val="accent6">
              <a:lumMod val="40000"/>
              <a:lumOff val="60000"/>
            </a:schemeClr>
          </a:solidFill>
          <a:ln>
            <a:solidFill>
              <a:srgbClr val="0070C0"/>
            </a:solidFill>
            <a:prstDash val="lgDash"/>
          </a:ln>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想定される課題</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業務とデジタルの両方の知識を</a:t>
            </a:r>
            <a:r>
              <a:rPr lang="ja-JP" altLang="en-US" sz="1400" dirty="0" smtClean="0">
                <a:latin typeface="Meiryo UI" panose="020B0604030504040204" pitchFamily="50" charset="-128"/>
                <a:ea typeface="Meiryo UI" panose="020B0604030504040204" pitchFamily="50" charset="-128"/>
              </a:rPr>
              <a:t>兼ね備えた幅広い視点や推進力を持った即戦力となる専門人材（</a:t>
            </a:r>
            <a:r>
              <a:rPr lang="ja-JP" altLang="en-US" sz="1400" dirty="0">
                <a:latin typeface="Meiryo UI" panose="020B0604030504040204" pitchFamily="50" charset="-128"/>
                <a:ea typeface="Meiryo UI" panose="020B0604030504040204" pitchFamily="50" charset="-128"/>
              </a:rPr>
              <a:t>システムコンサル的</a:t>
            </a:r>
            <a:r>
              <a:rPr lang="ja-JP" altLang="en-US" sz="1400" dirty="0" smtClean="0">
                <a:latin typeface="Meiryo UI" panose="020B0604030504040204" pitchFamily="50" charset="-128"/>
                <a:ea typeface="Meiryo UI" panose="020B0604030504040204" pitchFamily="50" charset="-128"/>
              </a:rPr>
              <a:t>役割）</a:t>
            </a:r>
            <a:endParaRPr lang="en-US" altLang="ja-JP" sz="1400" dirty="0">
              <a:latin typeface="Meiryo UI" panose="020B0604030504040204" pitchFamily="50" charset="-128"/>
              <a:ea typeface="Meiryo UI" panose="020B0604030504040204" pitchFamily="50" charset="-128"/>
            </a:endParaRPr>
          </a:p>
          <a:p>
            <a:pPr marL="826498" indent="-826498"/>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システム担当</a:t>
            </a:r>
            <a:r>
              <a:rPr lang="ja-JP" altLang="en-US" sz="1400" dirty="0">
                <a:latin typeface="Meiryo UI" panose="020B0604030504040204" pitchFamily="50" charset="-128"/>
                <a:ea typeface="Meiryo UI" panose="020B0604030504040204" pitchFamily="50" charset="-128"/>
              </a:rPr>
              <a:t>とガバナンス</a:t>
            </a:r>
            <a:r>
              <a:rPr lang="ja-JP" altLang="en-US" sz="1400" dirty="0" smtClean="0">
                <a:latin typeface="Meiryo UI" panose="020B0604030504040204" pitchFamily="50" charset="-128"/>
                <a:ea typeface="Meiryo UI" panose="020B0604030504040204" pitchFamily="50" charset="-128"/>
              </a:rPr>
              <a:t>担当が分かれている</a:t>
            </a:r>
            <a:r>
              <a:rPr lang="ja-JP" altLang="en-US" sz="1400" dirty="0">
                <a:latin typeface="Meiryo UI" panose="020B0604030504040204" pitchFamily="50" charset="-128"/>
                <a:ea typeface="Meiryo UI" panose="020B0604030504040204" pitchFamily="50" charset="-128"/>
              </a:rPr>
              <a:t>ことによる組織間の合意形成</a:t>
            </a:r>
            <a:r>
              <a:rPr lang="ja-JP" altLang="en-US" sz="1400" dirty="0" smtClean="0">
                <a:latin typeface="Meiryo UI" panose="020B0604030504040204" pitchFamily="50" charset="-128"/>
                <a:ea typeface="Meiryo UI" panose="020B0604030504040204" pitchFamily="50" charset="-128"/>
              </a:rPr>
              <a:t>・ガバナンス機能の発揮</a:t>
            </a:r>
            <a:endParaRPr lang="en-US" altLang="ja-JP" sz="1400" dirty="0" smtClean="0">
              <a:latin typeface="Meiryo UI" panose="020B0604030504040204" pitchFamily="50" charset="-128"/>
              <a:ea typeface="Meiryo UI" panose="020B0604030504040204" pitchFamily="50" charset="-128"/>
            </a:endParaRPr>
          </a:p>
          <a:p>
            <a:pPr marL="826498" indent="-826498"/>
            <a:r>
              <a:rPr lang="ja-JP" altLang="en-US" sz="1400" dirty="0" smtClean="0">
                <a:latin typeface="Meiryo UI" panose="020B0604030504040204" pitchFamily="50" charset="-128"/>
                <a:ea typeface="Meiryo UI" panose="020B0604030504040204" pitchFamily="50" charset="-128"/>
              </a:rPr>
              <a:t>・スピード感を持って改革を進めていくための専任体制</a:t>
            </a:r>
            <a:endParaRPr lang="en-US" altLang="ja-JP" sz="1400" dirty="0" smtClean="0">
              <a:latin typeface="Meiryo UI" panose="020B0604030504040204" pitchFamily="50" charset="-128"/>
              <a:ea typeface="Meiryo UI" panose="020B0604030504040204" pitchFamily="50" charset="-128"/>
            </a:endParaRPr>
          </a:p>
          <a:p>
            <a:pPr marL="826498" indent="-826498"/>
            <a:r>
              <a:rPr lang="ja-JP" altLang="en-US" sz="1400" b="1" dirty="0" smtClean="0">
                <a:latin typeface="Meiryo UI" panose="020B0604030504040204" pitchFamily="50" charset="-128"/>
                <a:ea typeface="Meiryo UI" panose="020B0604030504040204" pitchFamily="50" charset="-128"/>
              </a:rPr>
              <a:t>⇒更なる検討方策については</a:t>
            </a:r>
            <a:r>
              <a:rPr lang="en-US" altLang="ja-JP"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７．推進体制のあり方検討</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で後述</a:t>
            </a:r>
            <a:endParaRPr lang="en-US" altLang="ja-JP" sz="1400"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ABBFDCA3-09BA-4070-A1EA-83968A2741E1}"/>
              </a:ext>
            </a:extLst>
          </p:cNvPr>
          <p:cNvSpPr txBox="1"/>
          <p:nvPr/>
        </p:nvSpPr>
        <p:spPr>
          <a:xfrm>
            <a:off x="2661146" y="5197134"/>
            <a:ext cx="1283742" cy="209848"/>
          </a:xfrm>
          <a:prstGeom prst="rect">
            <a:avLst/>
          </a:prstGeom>
          <a:noFill/>
        </p:spPr>
        <p:txBody>
          <a:bodyPr wrap="square" rtlCol="0">
            <a:spAutoFit/>
          </a:bodyPr>
          <a:lstStyle/>
          <a:p>
            <a:pPr marL="826498" indent="-826498"/>
            <a:r>
              <a:rPr lang="ja-JP" altLang="en-US" sz="1050" dirty="0">
                <a:latin typeface="Meiryo UI" panose="020B0604030504040204" pitchFamily="50" charset="-128"/>
                <a:ea typeface="Meiryo UI" panose="020B0604030504040204" pitchFamily="50" charset="-128"/>
              </a:rPr>
              <a:t>以降、毎年繰り返し</a:t>
            </a:r>
            <a:endParaRPr lang="en-US" altLang="ja-JP" sz="1050" dirty="0">
              <a:latin typeface="Meiryo UI" panose="020B0604030504040204" pitchFamily="50" charset="-128"/>
              <a:ea typeface="Meiryo UI" panose="020B0604030504040204" pitchFamily="50" charset="-128"/>
            </a:endParaRPr>
          </a:p>
        </p:txBody>
      </p:sp>
      <p:sp>
        <p:nvSpPr>
          <p:cNvPr id="51" name="矢印: 五方向 25"/>
          <p:cNvSpPr/>
          <p:nvPr/>
        </p:nvSpPr>
        <p:spPr bwMode="auto">
          <a:xfrm>
            <a:off x="1532728" y="4909142"/>
            <a:ext cx="972000" cy="36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実態調査・</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ヒアリング</a:t>
            </a:r>
            <a:endParaRPr lang="en-US" altLang="ja-JP" sz="1108" dirty="0">
              <a:latin typeface="Meiryo UI" panose="020B0604030504040204" pitchFamily="50" charset="-128"/>
              <a:ea typeface="Meiryo UI" panose="020B0604030504040204" pitchFamily="50" charset="-128"/>
            </a:endParaRPr>
          </a:p>
        </p:txBody>
      </p:sp>
      <p:sp>
        <p:nvSpPr>
          <p:cNvPr id="58" name="矢印: 五方向 25"/>
          <p:cNvSpPr/>
          <p:nvPr/>
        </p:nvSpPr>
        <p:spPr bwMode="auto">
          <a:xfrm>
            <a:off x="4808984" y="4909142"/>
            <a:ext cx="972000" cy="36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助言・指導・</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調整等</a:t>
            </a:r>
          </a:p>
        </p:txBody>
      </p:sp>
      <p:sp>
        <p:nvSpPr>
          <p:cNvPr id="65" name="矢印: 五方向 25"/>
          <p:cNvSpPr/>
          <p:nvPr/>
        </p:nvSpPr>
        <p:spPr bwMode="auto">
          <a:xfrm>
            <a:off x="8337376" y="4909142"/>
            <a:ext cx="972000" cy="36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点検・指導</a:t>
            </a:r>
          </a:p>
        </p:txBody>
      </p:sp>
      <p:sp>
        <p:nvSpPr>
          <p:cNvPr id="74" name="矢印: 五方向 25"/>
          <p:cNvSpPr/>
          <p:nvPr/>
        </p:nvSpPr>
        <p:spPr bwMode="auto">
          <a:xfrm>
            <a:off x="6609184" y="4909142"/>
            <a:ext cx="972000" cy="36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点検・指導</a:t>
            </a:r>
            <a:endParaRPr lang="en-US" altLang="ja-JP" sz="1108"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13</a:t>
            </a:fld>
            <a:endParaRPr kumimoji="1" lang="ja-JP" altLang="en-US"/>
          </a:p>
        </p:txBody>
      </p:sp>
    </p:spTree>
    <p:extLst>
      <p:ext uri="{BB962C8B-B14F-4D97-AF65-F5344CB8AC3E}">
        <p14:creationId xmlns:p14="http://schemas.microsoft.com/office/powerpoint/2010/main" val="1333101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矢印: 五方向 25"/>
          <p:cNvSpPr/>
          <p:nvPr/>
        </p:nvSpPr>
        <p:spPr bwMode="auto">
          <a:xfrm>
            <a:off x="524508" y="1772816"/>
            <a:ext cx="8856985" cy="4968551"/>
          </a:xfrm>
          <a:prstGeom prst="rect">
            <a:avLst/>
          </a:prstGeom>
          <a:solidFill>
            <a:schemeClr val="accent1">
              <a:lumMod val="20000"/>
              <a:lumOff val="80000"/>
            </a:schemeClr>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38" name="矢印: 五方向 25"/>
          <p:cNvSpPr/>
          <p:nvPr/>
        </p:nvSpPr>
        <p:spPr bwMode="auto">
          <a:xfrm>
            <a:off x="768930" y="4185614"/>
            <a:ext cx="3968046" cy="780842"/>
          </a:xfrm>
          <a:prstGeom prst="roundRect">
            <a:avLst>
              <a:gd name="adj" fmla="val 9072"/>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ABBFDCA3-09BA-4070-A1EA-83968A2741E1}"/>
              </a:ext>
            </a:extLst>
          </p:cNvPr>
          <p:cNvSpPr txBox="1"/>
          <p:nvPr/>
        </p:nvSpPr>
        <p:spPr>
          <a:xfrm>
            <a:off x="747564" y="4151402"/>
            <a:ext cx="4190038" cy="861774"/>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システムの主な課題</a:t>
            </a:r>
            <a:endParaRPr lang="en-US" altLang="ja-JP" sz="1400" b="1" dirty="0">
              <a:latin typeface="Meiryo UI" panose="020B0604030504040204" pitchFamily="50" charset="-128"/>
              <a:ea typeface="Meiryo UI" panose="020B0604030504040204" pitchFamily="50" charset="-128"/>
            </a:endParaRPr>
          </a:p>
          <a:p>
            <a:pPr marL="900113" indent="-900113"/>
            <a:r>
              <a:rPr lang="ja-JP" altLang="en-US" sz="1200" dirty="0" smtClean="0">
                <a:latin typeface="Meiryo UI" panose="020B0604030504040204" pitchFamily="50" charset="-128"/>
                <a:ea typeface="Meiryo UI" panose="020B0604030504040204" pitchFamily="50" charset="-128"/>
              </a:rPr>
              <a:t>　・随意契約を継続</a:t>
            </a:r>
            <a:endParaRPr lang="en-US" altLang="ja-JP" sz="1200" dirty="0">
              <a:latin typeface="Meiryo UI" panose="020B0604030504040204" pitchFamily="50" charset="-128"/>
              <a:ea typeface="Meiryo UI" panose="020B0604030504040204" pitchFamily="50" charset="-128"/>
            </a:endParaRPr>
          </a:p>
          <a:p>
            <a:pPr marL="900113" indent="-900113"/>
            <a:r>
              <a:rPr lang="ja-JP" altLang="en-US" sz="1200" dirty="0" smtClean="0">
                <a:latin typeface="Meiryo UI" panose="020B0604030504040204" pitchFamily="50" charset="-128"/>
                <a:ea typeface="Meiryo UI" panose="020B0604030504040204" pitchFamily="50" charset="-128"/>
              </a:rPr>
              <a:t>　・システム</a:t>
            </a:r>
            <a:r>
              <a:rPr lang="ja-JP" altLang="en-US" sz="1200" dirty="0">
                <a:latin typeface="Meiryo UI" panose="020B0604030504040204" pitchFamily="50" charset="-128"/>
                <a:ea typeface="Meiryo UI" panose="020B0604030504040204" pitchFamily="50" charset="-128"/>
              </a:rPr>
              <a:t>の機能が</a:t>
            </a:r>
            <a:r>
              <a:rPr lang="ja-JP" altLang="en-US" sz="1200" dirty="0" smtClean="0">
                <a:latin typeface="Meiryo UI" panose="020B0604030504040204" pitchFamily="50" charset="-128"/>
                <a:ea typeface="Meiryo UI" panose="020B0604030504040204" pitchFamily="50" charset="-128"/>
              </a:rPr>
              <a:t>複雑</a:t>
            </a:r>
            <a:endParaRPr lang="en-US" altLang="ja-JP" sz="1200" dirty="0" smtClean="0">
              <a:latin typeface="Meiryo UI" panose="020B0604030504040204" pitchFamily="50" charset="-128"/>
              <a:ea typeface="Meiryo UI" panose="020B0604030504040204" pitchFamily="50" charset="-128"/>
            </a:endParaRPr>
          </a:p>
          <a:p>
            <a:pPr marL="900113" indent="-900113"/>
            <a:r>
              <a:rPr lang="ja-JP" altLang="en-US" sz="1200" dirty="0" smtClean="0">
                <a:latin typeface="Meiryo UI" panose="020B0604030504040204" pitchFamily="50" charset="-128"/>
                <a:ea typeface="Meiryo UI" panose="020B0604030504040204" pitchFamily="50" charset="-128"/>
              </a:rPr>
              <a:t>　・ブラックボックス化</a:t>
            </a:r>
            <a:r>
              <a:rPr lang="ja-JP" altLang="en-US" sz="1200" dirty="0">
                <a:latin typeface="Meiryo UI" panose="020B0604030504040204" pitchFamily="50" charset="-128"/>
                <a:ea typeface="Meiryo UI" panose="020B0604030504040204" pitchFamily="50" charset="-128"/>
              </a:rPr>
              <a:t>　　　など</a:t>
            </a:r>
            <a:endParaRPr lang="en-US" altLang="ja-JP" sz="1200" dirty="0">
              <a:latin typeface="Meiryo UI" panose="020B0604030504040204" pitchFamily="50" charset="-128"/>
              <a:ea typeface="Meiryo UI" panose="020B0604030504040204" pitchFamily="50" charset="-128"/>
            </a:endParaRPr>
          </a:p>
        </p:txBody>
      </p:sp>
      <p:sp>
        <p:nvSpPr>
          <p:cNvPr id="36" name="矢印: 五方向 25"/>
          <p:cNvSpPr/>
          <p:nvPr/>
        </p:nvSpPr>
        <p:spPr bwMode="auto">
          <a:xfrm>
            <a:off x="4881472" y="1847249"/>
            <a:ext cx="4320000" cy="3125722"/>
          </a:xfrm>
          <a:prstGeom prst="roundRect">
            <a:avLst>
              <a:gd name="adj" fmla="val 3087"/>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37" name="矢印: 五方向 25"/>
          <p:cNvSpPr/>
          <p:nvPr/>
        </p:nvSpPr>
        <p:spPr bwMode="auto">
          <a:xfrm>
            <a:off x="768931" y="1841869"/>
            <a:ext cx="3968045" cy="2248267"/>
          </a:xfrm>
          <a:prstGeom prst="roundRect">
            <a:avLst>
              <a:gd name="adj" fmla="val 4397"/>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39" name="矢印: 五方向 25"/>
          <p:cNvSpPr/>
          <p:nvPr/>
        </p:nvSpPr>
        <p:spPr bwMode="auto">
          <a:xfrm>
            <a:off x="768930" y="5061934"/>
            <a:ext cx="8418637" cy="1607426"/>
          </a:xfrm>
          <a:prstGeom prst="roundRect">
            <a:avLst>
              <a:gd name="adj" fmla="val 9072"/>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a:t>
            </a:r>
            <a:r>
              <a:rPr lang="ja-JP" altLang="en-US" sz="1600" b="1" dirty="0" smtClean="0">
                <a:latin typeface="Meiryo UI" pitchFamily="50" charset="-128"/>
                <a:ea typeface="Meiryo UI" pitchFamily="50" charset="-128"/>
                <a:cs typeface="Meiryo UI" pitchFamily="50" charset="-128"/>
              </a:rPr>
              <a:t>．府庁</a:t>
            </a:r>
            <a:r>
              <a:rPr lang="en-US" altLang="ja-JP" sz="1600" b="1" dirty="0" smtClean="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情報</a:t>
            </a:r>
            <a:r>
              <a:rPr lang="ja-JP" altLang="en-US" sz="1400" b="1" dirty="0">
                <a:latin typeface="Meiryo UI" pitchFamily="50" charset="-128"/>
                <a:ea typeface="Meiryo UI" pitchFamily="50" charset="-128"/>
                <a:cs typeface="Meiryo UI" pitchFamily="50" charset="-128"/>
              </a:rPr>
              <a:t>システムの</a:t>
            </a:r>
            <a:r>
              <a:rPr lang="ja-JP" altLang="en-US" sz="1400" b="1" dirty="0" smtClean="0">
                <a:latin typeface="Meiryo UI" pitchFamily="50" charset="-128"/>
                <a:ea typeface="Meiryo UI" pitchFamily="50" charset="-128"/>
                <a:cs typeface="Meiryo UI" pitchFamily="50" charset="-128"/>
              </a:rPr>
              <a:t>適正化</a:t>
            </a:r>
            <a:endParaRPr lang="ja-JP" altLang="en-US" sz="1400" b="1" dirty="0">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891848" y="2129674"/>
            <a:ext cx="3477483" cy="1875390"/>
          </a:xfrm>
          <a:prstGeom prst="rect">
            <a:avLst/>
          </a:prstGeom>
        </p:spPr>
      </p:pic>
      <p:sp>
        <p:nvSpPr>
          <p:cNvPr id="44" name="テキスト ボックス 43">
            <a:extLst>
              <a:ext uri="{FF2B5EF4-FFF2-40B4-BE49-F238E27FC236}">
                <a16:creationId xmlns:a16="http://schemas.microsoft.com/office/drawing/2014/main" id="{ABBFDCA3-09BA-4070-A1EA-83968A2741E1}"/>
              </a:ext>
            </a:extLst>
          </p:cNvPr>
          <p:cNvSpPr txBox="1"/>
          <p:nvPr/>
        </p:nvSpPr>
        <p:spPr>
          <a:xfrm>
            <a:off x="747564" y="5024209"/>
            <a:ext cx="2541647" cy="307777"/>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今後のスケジュール（想定）</a:t>
            </a:r>
            <a:endParaRPr lang="en-US" altLang="ja-JP" sz="1400" b="1"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ABBFDCA3-09BA-4070-A1EA-83968A2741E1}"/>
              </a:ext>
            </a:extLst>
          </p:cNvPr>
          <p:cNvSpPr txBox="1"/>
          <p:nvPr/>
        </p:nvSpPr>
        <p:spPr>
          <a:xfrm>
            <a:off x="704528" y="1822757"/>
            <a:ext cx="2541647" cy="307777"/>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現状イメージ</a:t>
            </a:r>
            <a:endParaRPr lang="en-US" altLang="ja-JP" sz="1400" b="1"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ABBFDCA3-09BA-4070-A1EA-83968A2741E1}"/>
              </a:ext>
            </a:extLst>
          </p:cNvPr>
          <p:cNvSpPr txBox="1"/>
          <p:nvPr/>
        </p:nvSpPr>
        <p:spPr>
          <a:xfrm>
            <a:off x="4953000" y="1822757"/>
            <a:ext cx="4109658" cy="307777"/>
          </a:xfrm>
          <a:prstGeom prst="rect">
            <a:avLst/>
          </a:prstGeom>
          <a:noFill/>
        </p:spPr>
        <p:txBody>
          <a:bodyPr wrap="square" rtlCol="0">
            <a:spAutoFit/>
          </a:bodyPr>
          <a:lstStyle/>
          <a:p>
            <a:pPr marL="900113" indent="-900113"/>
            <a:r>
              <a:rPr lang="en-US" altLang="ja-JP" sz="1400" b="1" dirty="0" smtClean="0">
                <a:latin typeface="Meiryo UI" panose="020B0604030504040204" pitchFamily="50" charset="-128"/>
                <a:ea typeface="Meiryo UI" panose="020B0604030504040204" pitchFamily="50" charset="-128"/>
              </a:rPr>
              <a:t>2022</a:t>
            </a:r>
            <a:r>
              <a:rPr lang="ja-JP" altLang="en-US" sz="1400" b="1" dirty="0" smtClean="0">
                <a:latin typeface="Meiryo UI" panose="020B0604030504040204" pitchFamily="50" charset="-128"/>
                <a:ea typeface="Meiryo UI" panose="020B0604030504040204" pitchFamily="50" charset="-128"/>
              </a:rPr>
              <a:t>年度の検討内容（</a:t>
            </a:r>
            <a:r>
              <a:rPr lang="ja-JP" altLang="en-US" sz="1400" b="1" dirty="0">
                <a:latin typeface="Meiryo UI" panose="020B0604030504040204" pitchFamily="50" charset="-128"/>
                <a:ea typeface="Meiryo UI" panose="020B0604030504040204" pitchFamily="50" charset="-128"/>
              </a:rPr>
              <a:t>想定）</a:t>
            </a:r>
            <a:endParaRPr lang="en-US" altLang="ja-JP" sz="14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BBFDCA3-09BA-4070-A1EA-83968A2741E1}"/>
              </a:ext>
            </a:extLst>
          </p:cNvPr>
          <p:cNvSpPr txBox="1"/>
          <p:nvPr/>
        </p:nvSpPr>
        <p:spPr>
          <a:xfrm>
            <a:off x="136069" y="476672"/>
            <a:ext cx="9685091" cy="1169551"/>
          </a:xfrm>
          <a:prstGeom prst="rect">
            <a:avLst/>
          </a:prstGeom>
          <a:noFill/>
        </p:spPr>
        <p:txBody>
          <a:bodyPr wrap="square" rtlCol="0">
            <a:spAutoFit/>
          </a:bodyPr>
          <a:lstStyle/>
          <a:p>
            <a:pPr marL="900113" indent="-900113"/>
            <a:r>
              <a:rPr lang="ja-JP" altLang="en-US" sz="1400" b="1" dirty="0" smtClean="0">
                <a:latin typeface="Meiryo UI" panose="020B0604030504040204" pitchFamily="50" charset="-128"/>
                <a:ea typeface="Meiryo UI" panose="020B0604030504040204" pitchFamily="50" charset="-128"/>
              </a:rPr>
              <a:t>（参考）総務</a:t>
            </a:r>
            <a:r>
              <a:rPr lang="ja-JP" altLang="en-US" sz="1400" b="1" dirty="0">
                <a:latin typeface="Meiryo UI" panose="020B0604030504040204" pitchFamily="50" charset="-128"/>
                <a:ea typeface="Meiryo UI" panose="020B0604030504040204" pitchFamily="50" charset="-128"/>
              </a:rPr>
              <a:t>事務システム調査</a:t>
            </a:r>
            <a:r>
              <a:rPr lang="ja-JP" altLang="en-US"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2022</a:t>
            </a:r>
            <a:r>
              <a:rPr lang="ja-JP" altLang="en-US" sz="1400" b="1" dirty="0" smtClean="0">
                <a:latin typeface="Meiryo UI" panose="020B0604030504040204" pitchFamily="50" charset="-128"/>
                <a:ea typeface="Meiryo UI" panose="020B0604030504040204" pitchFamily="50" charset="-128"/>
              </a:rPr>
              <a:t>年度）</a:t>
            </a:r>
            <a:endParaRPr lang="en-US" altLang="ja-JP" sz="1400" b="1" dirty="0" smtClean="0">
              <a:latin typeface="Meiryo UI" panose="020B0604030504040204" pitchFamily="50" charset="-128"/>
              <a:ea typeface="Meiryo UI" panose="020B0604030504040204" pitchFamily="50" charset="-128"/>
            </a:endParaRPr>
          </a:p>
          <a:p>
            <a:pPr>
              <a:tabLst>
                <a:tab pos="87313" algn="l"/>
              </a:tabLst>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・総務</a:t>
            </a:r>
            <a:r>
              <a:rPr lang="ja-JP" altLang="en-US" sz="1400" dirty="0">
                <a:latin typeface="Meiryo UI" panose="020B0604030504040204" pitchFamily="50" charset="-128"/>
                <a:ea typeface="Meiryo UI" panose="020B0604030504040204" pitchFamily="50" charset="-128"/>
              </a:rPr>
              <a:t>事務</a:t>
            </a:r>
            <a:r>
              <a:rPr lang="ja-JP" altLang="en-US" sz="1400" dirty="0" smtClean="0">
                <a:latin typeface="Meiryo UI" panose="020B0604030504040204" pitchFamily="50" charset="-128"/>
                <a:ea typeface="Meiryo UI" panose="020B0604030504040204" pitchFamily="50" charset="-128"/>
              </a:rPr>
              <a:t>システム</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人事</a:t>
            </a:r>
            <a:r>
              <a:rPr lang="ja-JP" altLang="en-US" sz="1400" dirty="0">
                <a:latin typeface="Meiryo UI" panose="020B0604030504040204" pitchFamily="50" charset="-128"/>
                <a:ea typeface="Meiryo UI" panose="020B0604030504040204" pitchFamily="50" charset="-128"/>
              </a:rPr>
              <a:t>給与、財務会計、物品調達と</a:t>
            </a:r>
            <a:r>
              <a:rPr lang="ja-JP" altLang="en-US" sz="1400" dirty="0" smtClean="0">
                <a:latin typeface="Meiryo UI" panose="020B0604030504040204" pitchFamily="50" charset="-128"/>
                <a:ea typeface="Meiryo UI" panose="020B0604030504040204" pitchFamily="50" charset="-128"/>
              </a:rPr>
              <a:t>いった総務</a:t>
            </a:r>
            <a:r>
              <a:rPr lang="ja-JP" altLang="en-US" sz="1400" dirty="0">
                <a:latin typeface="Meiryo UI" panose="020B0604030504040204" pitchFamily="50" charset="-128"/>
                <a:ea typeface="Meiryo UI" panose="020B0604030504040204" pitchFamily="50" charset="-128"/>
              </a:rPr>
              <a:t>事務を</a:t>
            </a:r>
            <a:r>
              <a:rPr lang="ja-JP" altLang="en-US" sz="1400" dirty="0" smtClean="0">
                <a:latin typeface="Meiryo UI" panose="020B0604030504040204" pitchFamily="50" charset="-128"/>
                <a:ea typeface="Meiryo UI" panose="020B0604030504040204" pitchFamily="50" charset="-128"/>
              </a:rPr>
              <a:t>取り扱う大規模システム</a:t>
            </a:r>
            <a:endParaRPr lang="en-US" altLang="ja-JP" sz="1400" dirty="0" smtClean="0">
              <a:latin typeface="Meiryo UI" panose="020B0604030504040204" pitchFamily="50" charset="-128"/>
              <a:ea typeface="Meiryo UI" panose="020B0604030504040204" pitchFamily="50" charset="-128"/>
            </a:endParaRPr>
          </a:p>
          <a:p>
            <a:pPr>
              <a:tabLst>
                <a:tab pos="87313" algn="l"/>
              </a:tabLst>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2004</a:t>
            </a:r>
            <a:r>
              <a:rPr lang="ja-JP" altLang="en-US" sz="14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から運用を</a:t>
            </a:r>
            <a:r>
              <a:rPr lang="ja-JP" altLang="en-US" sz="1400" dirty="0" smtClean="0">
                <a:latin typeface="Meiryo UI" panose="020B0604030504040204" pitchFamily="50" charset="-128"/>
                <a:ea typeface="Meiryo UI" panose="020B0604030504040204" pitchFamily="50" charset="-128"/>
              </a:rPr>
              <a:t>開始し、</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日から第４期目の運用を</a:t>
            </a:r>
            <a:r>
              <a:rPr lang="ja-JP" altLang="en-US" sz="1400" dirty="0" smtClean="0">
                <a:latin typeface="Meiryo UI" panose="020B0604030504040204" pitchFamily="50" charset="-128"/>
                <a:ea typeface="Meiryo UI" panose="020B0604030504040204" pitchFamily="50" charset="-128"/>
              </a:rPr>
              <a:t>開始</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年度は</a:t>
            </a:r>
            <a:r>
              <a:rPr lang="en-US" altLang="ja-JP" sz="1400" dirty="0" smtClean="0">
                <a:latin typeface="Meiryo UI" panose="020B0604030504040204" pitchFamily="50" charset="-128"/>
                <a:ea typeface="Meiryo UI" panose="020B0604030504040204" pitchFamily="50" charset="-128"/>
              </a:rPr>
              <a:t>2027</a:t>
            </a:r>
            <a:r>
              <a:rPr lang="ja-JP" altLang="en-US" sz="1400" dirty="0" smtClean="0">
                <a:latin typeface="Meiryo UI" panose="020B0604030504040204" pitchFamily="50" charset="-128"/>
                <a:ea typeface="Meiryo UI" panose="020B0604030504040204" pitchFamily="50" charset="-128"/>
              </a:rPr>
              <a:t>年度の第</a:t>
            </a:r>
            <a:r>
              <a:rPr lang="en-US" altLang="ja-JP" sz="1400" dirty="0" smtClean="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期運用期間</a:t>
            </a:r>
            <a:r>
              <a:rPr lang="ja-JP" altLang="en-US" sz="1400" dirty="0" smtClean="0">
                <a:latin typeface="Meiryo UI" panose="020B0604030504040204" pitchFamily="50" charset="-128"/>
                <a:ea typeface="Meiryo UI" panose="020B0604030504040204" pitchFamily="50" charset="-128"/>
              </a:rPr>
              <a:t>満了後の第５期に向けたシステムのあり方を調査・検討予定</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（システムの課題整理、今後の方向性の検討など）</a:t>
            </a:r>
            <a:r>
              <a:rPr lang="ja-JP" altLang="en-US" sz="14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外部事業者に業務委託予定。内示額</a:t>
            </a:r>
            <a:r>
              <a:rPr lang="en-US" altLang="ja-JP" sz="1100" dirty="0" smtClean="0">
                <a:latin typeface="Meiryo UI" panose="020B0604030504040204" pitchFamily="50" charset="-128"/>
                <a:ea typeface="Meiryo UI" panose="020B0604030504040204" pitchFamily="50" charset="-128"/>
              </a:rPr>
              <a:t>29,964</a:t>
            </a:r>
            <a:r>
              <a:rPr lang="ja-JP" altLang="en-US" sz="1100" dirty="0" smtClean="0">
                <a:latin typeface="Meiryo UI" panose="020B0604030504040204" pitchFamily="50" charset="-128"/>
                <a:ea typeface="Meiryo UI" panose="020B0604030504040204" pitchFamily="50" charset="-128"/>
              </a:rPr>
              <a:t>千円</a:t>
            </a:r>
            <a:endParaRPr lang="ja-JP" altLang="en-US" sz="11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702DEAF-1A33-4855-9EA7-E31559449ADB}"/>
              </a:ext>
            </a:extLst>
          </p:cNvPr>
          <p:cNvSpPr txBox="1"/>
          <p:nvPr/>
        </p:nvSpPr>
        <p:spPr>
          <a:xfrm>
            <a:off x="5377444" y="2135762"/>
            <a:ext cx="3384375" cy="1919363"/>
          </a:xfrm>
          <a:prstGeom prst="rect">
            <a:avLst/>
          </a:prstGeom>
          <a:noFill/>
          <a:ln>
            <a:noFill/>
          </a:ln>
        </p:spPr>
        <p:txBody>
          <a:bodyPr wrap="square" lIns="36000" tIns="36000" rIns="36000" bIns="36000" rtlCol="0">
            <a:spAutoFit/>
          </a:bodyPr>
          <a:lstStyle/>
          <a:p>
            <a:r>
              <a:rPr lang="ja-JP" altLang="en-US" sz="1200" b="1" dirty="0">
                <a:latin typeface="Meiryo UI" panose="020B0604030504040204" pitchFamily="50" charset="-128"/>
                <a:ea typeface="Meiryo UI" panose="020B0604030504040204" pitchFamily="50" charset="-128"/>
              </a:rPr>
              <a:t>システム再構築（改修</a:t>
            </a:r>
            <a:r>
              <a:rPr lang="ja-JP" altLang="en-US"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について</a:t>
            </a:r>
            <a:endParaRPr lang="en-US" altLang="ja-JP" sz="1200" b="1" dirty="0">
              <a:latin typeface="Meiryo UI" panose="020B0604030504040204" pitchFamily="50" charset="-128"/>
              <a:ea typeface="Meiryo UI" panose="020B0604030504040204" pitchFamily="50" charset="-128"/>
            </a:endParaRPr>
          </a:p>
          <a:p>
            <a:pPr marL="900113" indent="-900113"/>
            <a:r>
              <a:rPr lang="ja-JP" altLang="en-US" sz="1200"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現行</a:t>
            </a:r>
            <a:r>
              <a:rPr lang="ja-JP" altLang="en-US" sz="1200" b="1" dirty="0">
                <a:latin typeface="Meiryo UI" panose="020B0604030504040204" pitchFamily="50" charset="-128"/>
                <a:ea typeface="Meiryo UI" panose="020B0604030504040204" pitchFamily="50" charset="-128"/>
              </a:rPr>
              <a:t>システムに関する</a:t>
            </a:r>
            <a:r>
              <a:rPr lang="ja-JP" altLang="en-US" sz="1200" b="1" dirty="0" smtClean="0">
                <a:latin typeface="Meiryo UI" panose="020B0604030504040204" pitchFamily="50" charset="-128"/>
                <a:ea typeface="Meiryo UI" panose="020B0604030504040204" pitchFamily="50" charset="-128"/>
              </a:rPr>
              <a:t>調査</a:t>
            </a:r>
            <a:endParaRPr lang="en-US" altLang="ja-JP" sz="1200" b="1" dirty="0" smtClean="0">
              <a:latin typeface="Meiryo UI" panose="020B0604030504040204" pitchFamily="50" charset="-128"/>
              <a:ea typeface="Meiryo UI" panose="020B0604030504040204" pitchFamily="50" charset="-128"/>
            </a:endParaRPr>
          </a:p>
          <a:p>
            <a:pPr marL="266700" lvl="1"/>
            <a:r>
              <a:rPr lang="ja-JP" altLang="en-US" sz="1200" dirty="0" smtClean="0">
                <a:latin typeface="Meiryo UI" panose="020B0604030504040204" pitchFamily="50" charset="-128"/>
                <a:ea typeface="Meiryo UI" panose="020B0604030504040204" pitchFamily="50" charset="-128"/>
              </a:rPr>
              <a:t>・業務要件の整理</a:t>
            </a:r>
            <a:endParaRPr lang="en-US" altLang="ja-JP" sz="1200" dirty="0" smtClean="0">
              <a:latin typeface="Meiryo UI" panose="020B0604030504040204" pitchFamily="50" charset="-128"/>
              <a:ea typeface="Meiryo UI" panose="020B0604030504040204" pitchFamily="50" charset="-128"/>
            </a:endParaRPr>
          </a:p>
          <a:p>
            <a:pPr marL="266700" lvl="1"/>
            <a:r>
              <a:rPr lang="ja-JP" altLang="en-US" sz="1200" dirty="0" smtClean="0">
                <a:latin typeface="Meiryo UI" panose="020B0604030504040204" pitchFamily="50" charset="-128"/>
                <a:ea typeface="Meiryo UI" panose="020B0604030504040204" pitchFamily="50" charset="-128"/>
              </a:rPr>
              <a:t>・現行</a:t>
            </a:r>
            <a:r>
              <a:rPr lang="ja-JP" altLang="en-US" sz="1200" dirty="0">
                <a:latin typeface="Meiryo UI" panose="020B0604030504040204" pitchFamily="50" charset="-128"/>
                <a:ea typeface="Meiryo UI" panose="020B0604030504040204" pitchFamily="50" charset="-128"/>
              </a:rPr>
              <a:t>システムが抱える課題の整理</a:t>
            </a:r>
            <a:endParaRPr lang="en-US" altLang="ja-JP" sz="1200" dirty="0">
              <a:latin typeface="Meiryo UI" panose="020B0604030504040204" pitchFamily="50" charset="-128"/>
              <a:ea typeface="Meiryo UI" panose="020B0604030504040204" pitchFamily="50" charset="-128"/>
            </a:endParaRPr>
          </a:p>
          <a:p>
            <a:pPr marL="266700" lvl="1"/>
            <a:r>
              <a:rPr lang="ja-JP" altLang="en-US" sz="1200" dirty="0" smtClean="0">
                <a:latin typeface="Meiryo UI" panose="020B0604030504040204" pitchFamily="50" charset="-128"/>
                <a:ea typeface="Meiryo UI" panose="020B0604030504040204" pitchFamily="50" charset="-128"/>
              </a:rPr>
              <a:t>・システム</a:t>
            </a:r>
            <a:r>
              <a:rPr lang="ja-JP" altLang="en-US" sz="1200" dirty="0">
                <a:latin typeface="Meiryo UI" panose="020B0604030504040204" pitchFamily="50" charset="-128"/>
                <a:ea typeface="Meiryo UI" panose="020B0604030504040204" pitchFamily="50" charset="-128"/>
              </a:rPr>
              <a:t>運用・保守に要しているコストの</a:t>
            </a:r>
            <a:r>
              <a:rPr lang="ja-JP" altLang="en-US" sz="1200" dirty="0" smtClean="0">
                <a:latin typeface="Meiryo UI" panose="020B0604030504040204" pitchFamily="50" charset="-128"/>
                <a:ea typeface="Meiryo UI" panose="020B0604030504040204" pitchFamily="50" charset="-128"/>
              </a:rPr>
              <a:t>整理、</a:t>
            </a:r>
            <a:endParaRPr lang="en-US" altLang="ja-JP" sz="1200" dirty="0" smtClean="0">
              <a:latin typeface="Meiryo UI" panose="020B0604030504040204" pitchFamily="50" charset="-128"/>
              <a:ea typeface="Meiryo UI" panose="020B0604030504040204" pitchFamily="50" charset="-128"/>
            </a:endParaRPr>
          </a:p>
          <a:p>
            <a:pPr marL="266700" lvl="1"/>
            <a:r>
              <a:rPr lang="ja-JP" altLang="en-US" sz="1200" dirty="0" smtClean="0">
                <a:latin typeface="Meiryo UI" panose="020B0604030504040204" pitchFamily="50" charset="-128"/>
                <a:ea typeface="Meiryo UI" panose="020B0604030504040204" pitchFamily="50" charset="-128"/>
              </a:rPr>
              <a:t>　今後</a:t>
            </a:r>
            <a:r>
              <a:rPr lang="ja-JP" altLang="en-US" sz="1200" dirty="0">
                <a:latin typeface="Meiryo UI" panose="020B0604030504040204" pitchFamily="50" charset="-128"/>
                <a:ea typeface="Meiryo UI" panose="020B0604030504040204" pitchFamily="50" charset="-128"/>
              </a:rPr>
              <a:t>の見通し</a:t>
            </a:r>
          </a:p>
          <a:p>
            <a:pPr marL="900113" indent="-900113"/>
            <a:endParaRPr lang="en-US" altLang="ja-JP" sz="1200" dirty="0" smtClean="0">
              <a:latin typeface="Meiryo UI" panose="020B0604030504040204" pitchFamily="50" charset="-128"/>
              <a:ea typeface="Meiryo UI" panose="020B0604030504040204" pitchFamily="50" charset="-128"/>
            </a:endParaRPr>
          </a:p>
          <a:p>
            <a:pPr marL="900113" indent="-900113"/>
            <a:r>
              <a:rPr lang="ja-JP" altLang="en-US" sz="1200"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システム</a:t>
            </a:r>
            <a:r>
              <a:rPr lang="ja-JP" altLang="en-US" sz="1200" b="1" dirty="0">
                <a:latin typeface="Meiryo UI" panose="020B0604030504040204" pitchFamily="50" charset="-128"/>
                <a:ea typeface="Meiryo UI" panose="020B0604030504040204" pitchFamily="50" charset="-128"/>
              </a:rPr>
              <a:t>の再構築に関する</a:t>
            </a:r>
            <a:r>
              <a:rPr lang="ja-JP" altLang="en-US" sz="1200" b="1" dirty="0" smtClean="0">
                <a:latin typeface="Meiryo UI" panose="020B0604030504040204" pitchFamily="50" charset="-128"/>
                <a:ea typeface="Meiryo UI" panose="020B0604030504040204" pitchFamily="50" charset="-128"/>
              </a:rPr>
              <a:t>検討</a:t>
            </a:r>
            <a:endParaRPr lang="en-US" altLang="ja-JP" sz="1200" b="1" dirty="0">
              <a:latin typeface="Meiryo UI" panose="020B0604030504040204" pitchFamily="50" charset="-128"/>
              <a:ea typeface="Meiryo UI" panose="020B0604030504040204" pitchFamily="50" charset="-128"/>
            </a:endParaRPr>
          </a:p>
          <a:p>
            <a:pPr marL="266700" lvl="1"/>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RFI</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実施</a:t>
            </a:r>
            <a:endParaRPr lang="en-US" altLang="ja-JP" sz="1200" dirty="0">
              <a:latin typeface="Meiryo UI" panose="020B0604030504040204" pitchFamily="50" charset="-128"/>
              <a:ea typeface="Meiryo UI" panose="020B0604030504040204" pitchFamily="50" charset="-128"/>
            </a:endParaRPr>
          </a:p>
          <a:p>
            <a:pPr marL="266700" lvl="1"/>
            <a:r>
              <a:rPr lang="ja-JP" altLang="en-US" sz="1200" dirty="0" smtClean="0">
                <a:latin typeface="Meiryo UI" panose="020B0604030504040204" pitchFamily="50" charset="-128"/>
                <a:ea typeface="Meiryo UI" panose="020B0604030504040204" pitchFamily="50" charset="-128"/>
              </a:rPr>
              <a:t>・システム</a:t>
            </a:r>
            <a:r>
              <a:rPr lang="ja-JP" altLang="en-US" sz="1200" dirty="0">
                <a:latin typeface="Meiryo UI" panose="020B0604030504040204" pitchFamily="50" charset="-128"/>
                <a:ea typeface="Meiryo UI" panose="020B0604030504040204" pitchFamily="50" charset="-128"/>
              </a:rPr>
              <a:t>の見直し方法</a:t>
            </a:r>
            <a:r>
              <a:rPr lang="ja-JP" altLang="en-US" sz="1200" dirty="0" smtClean="0">
                <a:latin typeface="Meiryo UI" panose="020B0604030504040204" pitchFamily="50" charset="-128"/>
                <a:ea typeface="Meiryo UI" panose="020B0604030504040204" pitchFamily="50" charset="-128"/>
              </a:rPr>
              <a:t>の検討</a:t>
            </a:r>
            <a:endParaRPr lang="en-US" altLang="ja-JP" sz="12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00000000-0008-0000-0000-000018000000}"/>
              </a:ext>
            </a:extLst>
          </p:cNvPr>
          <p:cNvSpPr/>
          <p:nvPr/>
        </p:nvSpPr>
        <p:spPr>
          <a:xfrm>
            <a:off x="1038328"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smtClean="0">
                <a:solidFill>
                  <a:schemeClr val="bg1"/>
                </a:solidFill>
                <a:latin typeface="Meiryo UI" panose="020B0604030504040204" pitchFamily="50" charset="-128"/>
                <a:ea typeface="Meiryo UI" panose="020B0604030504040204" pitchFamily="50" charset="-128"/>
              </a:rPr>
              <a:t>2022</a:t>
            </a:r>
            <a:r>
              <a:rPr kumimoji="1" lang="ja-JP" altLang="en-US" b="1" dirty="0" smtClean="0">
                <a:solidFill>
                  <a:schemeClr val="bg1"/>
                </a:solidFill>
                <a:latin typeface="Meiryo UI" panose="020B0604030504040204" pitchFamily="50" charset="-128"/>
                <a:ea typeface="Meiryo UI" panose="020B0604030504040204" pitchFamily="50" charset="-128"/>
              </a:rPr>
              <a:t>年度</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00000000-0008-0000-0000-000019000000}"/>
              </a:ext>
            </a:extLst>
          </p:cNvPr>
          <p:cNvSpPr/>
          <p:nvPr/>
        </p:nvSpPr>
        <p:spPr>
          <a:xfrm>
            <a:off x="2374229"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smtClean="0">
                <a:solidFill>
                  <a:schemeClr val="bg1"/>
                </a:solidFill>
                <a:latin typeface="Meiryo UI" panose="020B0604030504040204" pitchFamily="50" charset="-128"/>
                <a:ea typeface="Meiryo UI" panose="020B0604030504040204" pitchFamily="50" charset="-128"/>
              </a:rPr>
              <a:t>2023</a:t>
            </a:r>
            <a:r>
              <a:rPr kumimoji="1" lang="ja-JP" altLang="en-US" b="1" dirty="0" smtClean="0">
                <a:solidFill>
                  <a:schemeClr val="bg1"/>
                </a:solidFill>
                <a:latin typeface="Meiryo UI" panose="020B0604030504040204" pitchFamily="50" charset="-128"/>
                <a:ea typeface="Meiryo UI" panose="020B0604030504040204" pitchFamily="50" charset="-128"/>
              </a:rPr>
              <a:t>年度</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00000000-0008-0000-0000-00001A000000}"/>
              </a:ext>
            </a:extLst>
          </p:cNvPr>
          <p:cNvSpPr/>
          <p:nvPr/>
        </p:nvSpPr>
        <p:spPr>
          <a:xfrm>
            <a:off x="1019279" y="5727107"/>
            <a:ext cx="7526516" cy="276225"/>
          </a:xfrm>
          <a:prstGeom prst="rect">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dirty="0" smtClean="0">
                <a:solidFill>
                  <a:schemeClr val="tx1"/>
                </a:solidFill>
                <a:latin typeface="Meiryo UI" panose="020B0604030504040204" pitchFamily="50" charset="-128"/>
                <a:ea typeface="Meiryo UI" panose="020B0604030504040204" pitchFamily="50" charset="-128"/>
              </a:rPr>
              <a:t>第４期運用</a:t>
            </a:r>
            <a:r>
              <a:rPr kumimoji="1" lang="ja-JP" altLang="en-US" dirty="0">
                <a:solidFill>
                  <a:schemeClr val="tx1"/>
                </a:solidFill>
                <a:latin typeface="Meiryo UI" panose="020B0604030504040204" pitchFamily="50" charset="-128"/>
                <a:ea typeface="Meiryo UI" panose="020B0604030504040204" pitchFamily="50" charset="-128"/>
              </a:rPr>
              <a:t>期間</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2022</a:t>
            </a:r>
            <a:r>
              <a:rPr kumimoji="1" lang="ja-JP" altLang="en-US" dirty="0" smtClean="0">
                <a:solidFill>
                  <a:schemeClr val="tx1"/>
                </a:solidFill>
                <a:latin typeface="Meiryo UI" panose="020B0604030504040204" pitchFamily="50" charset="-128"/>
                <a:ea typeface="Meiryo UI" panose="020B0604030504040204" pitchFamily="50" charset="-128"/>
              </a:rPr>
              <a:t>年</a:t>
            </a:r>
            <a:r>
              <a:rPr kumimoji="1" lang="ja-JP" altLang="en-US" dirty="0">
                <a:solidFill>
                  <a:schemeClr val="tx1"/>
                </a:solidFill>
                <a:latin typeface="Meiryo UI" panose="020B0604030504040204" pitchFamily="50" charset="-128"/>
                <a:ea typeface="Meiryo UI" panose="020B0604030504040204" pitchFamily="50" charset="-128"/>
              </a:rPr>
              <a:t>１月４日</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2028</a:t>
            </a:r>
            <a:r>
              <a:rPr kumimoji="1" lang="ja-JP" altLang="en-US" dirty="0" smtClean="0">
                <a:solidFill>
                  <a:schemeClr val="tx1"/>
                </a:solidFill>
                <a:latin typeface="Meiryo UI" panose="020B0604030504040204" pitchFamily="50" charset="-128"/>
                <a:ea typeface="Meiryo UI" panose="020B0604030504040204" pitchFamily="50" charset="-128"/>
              </a:rPr>
              <a:t>年</a:t>
            </a:r>
            <a:r>
              <a:rPr kumimoji="1" lang="ja-JP" altLang="en-US" dirty="0">
                <a:solidFill>
                  <a:schemeClr val="tx1"/>
                </a:solidFill>
                <a:latin typeface="Meiryo UI" panose="020B0604030504040204" pitchFamily="50" charset="-128"/>
                <a:ea typeface="Meiryo UI" panose="020B0604030504040204" pitchFamily="50" charset="-128"/>
              </a:rPr>
              <a:t>１月３日）</a:t>
            </a:r>
          </a:p>
        </p:txBody>
      </p:sp>
      <p:sp>
        <p:nvSpPr>
          <p:cNvPr id="24" name="ホームベース 26">
            <a:extLst>
              <a:ext uri="{FF2B5EF4-FFF2-40B4-BE49-F238E27FC236}">
                <a16:creationId xmlns:a16="http://schemas.microsoft.com/office/drawing/2014/main" id="{00000000-0008-0000-0000-00001B000000}"/>
              </a:ext>
            </a:extLst>
          </p:cNvPr>
          <p:cNvSpPr/>
          <p:nvPr/>
        </p:nvSpPr>
        <p:spPr>
          <a:xfrm>
            <a:off x="1038329" y="6065659"/>
            <a:ext cx="1187999" cy="543377"/>
          </a:xfrm>
          <a:prstGeom prst="homePlate">
            <a:avLst>
              <a:gd name="adj" fmla="val 12770"/>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dirty="0">
                <a:solidFill>
                  <a:sysClr val="windowText" lastClr="000000"/>
                </a:solidFill>
                <a:latin typeface="Meiryo UI" panose="020B0604030504040204" pitchFamily="50" charset="-128"/>
                <a:ea typeface="Meiryo UI" panose="020B0604030504040204" pitchFamily="50" charset="-128"/>
              </a:rPr>
              <a:t>総務事務システム</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smtClean="0">
                <a:solidFill>
                  <a:sysClr val="windowText" lastClr="000000"/>
                </a:solidFill>
                <a:latin typeface="Meiryo UI" panose="020B0604030504040204" pitchFamily="50" charset="-128"/>
                <a:ea typeface="Meiryo UI" panose="020B0604030504040204" pitchFamily="50" charset="-128"/>
              </a:rPr>
              <a:t>調査事業</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00000000-0008-0000-0000-00001D000000}"/>
              </a:ext>
            </a:extLst>
          </p:cNvPr>
          <p:cNvSpPr/>
          <p:nvPr/>
        </p:nvSpPr>
        <p:spPr>
          <a:xfrm>
            <a:off x="3710130"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smtClean="0">
                <a:solidFill>
                  <a:schemeClr val="bg1"/>
                </a:solidFill>
                <a:latin typeface="Meiryo UI" panose="020B0604030504040204" pitchFamily="50" charset="-128"/>
                <a:ea typeface="Meiryo UI" panose="020B0604030504040204" pitchFamily="50" charset="-128"/>
              </a:rPr>
              <a:t>2024</a:t>
            </a:r>
            <a:r>
              <a:rPr kumimoji="1" lang="ja-JP" altLang="en-US" b="1" dirty="0" smtClean="0">
                <a:solidFill>
                  <a:schemeClr val="bg1"/>
                </a:solidFill>
                <a:latin typeface="Meiryo UI" panose="020B0604030504040204" pitchFamily="50" charset="-128"/>
                <a:ea typeface="Meiryo UI" panose="020B0604030504040204" pitchFamily="50" charset="-128"/>
              </a:rPr>
              <a:t>年度</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0000000-0008-0000-0000-00001E000000}"/>
              </a:ext>
            </a:extLst>
          </p:cNvPr>
          <p:cNvSpPr/>
          <p:nvPr/>
        </p:nvSpPr>
        <p:spPr>
          <a:xfrm>
            <a:off x="5046031"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smtClean="0">
                <a:solidFill>
                  <a:schemeClr val="bg1"/>
                </a:solidFill>
                <a:latin typeface="Meiryo UI" panose="020B0604030504040204" pitchFamily="50" charset="-128"/>
                <a:ea typeface="Meiryo UI" panose="020B0604030504040204" pitchFamily="50" charset="-128"/>
              </a:rPr>
              <a:t>2025</a:t>
            </a:r>
            <a:r>
              <a:rPr kumimoji="1" lang="ja-JP" altLang="en-US" b="1" dirty="0" smtClean="0">
                <a:solidFill>
                  <a:schemeClr val="bg1"/>
                </a:solidFill>
                <a:latin typeface="Meiryo UI" panose="020B0604030504040204" pitchFamily="50" charset="-128"/>
                <a:ea typeface="Meiryo UI" panose="020B0604030504040204" pitchFamily="50" charset="-128"/>
              </a:rPr>
              <a:t>年度</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00000000-0008-0000-0000-00001F000000}"/>
              </a:ext>
            </a:extLst>
          </p:cNvPr>
          <p:cNvSpPr/>
          <p:nvPr/>
        </p:nvSpPr>
        <p:spPr>
          <a:xfrm>
            <a:off x="6381932"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smtClean="0">
                <a:solidFill>
                  <a:schemeClr val="bg1"/>
                </a:solidFill>
                <a:latin typeface="Meiryo UI" panose="020B0604030504040204" pitchFamily="50" charset="-128"/>
                <a:ea typeface="Meiryo UI" panose="020B0604030504040204" pitchFamily="50" charset="-128"/>
              </a:rPr>
              <a:t>2026</a:t>
            </a:r>
            <a:r>
              <a:rPr kumimoji="1" lang="ja-JP" altLang="en-US" b="1" dirty="0" smtClean="0">
                <a:solidFill>
                  <a:schemeClr val="bg1"/>
                </a:solidFill>
                <a:latin typeface="Meiryo UI" panose="020B0604030504040204" pitchFamily="50" charset="-128"/>
                <a:ea typeface="Meiryo UI" panose="020B0604030504040204" pitchFamily="50" charset="-128"/>
              </a:rPr>
              <a:t>年度</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00000000-0008-0000-0000-000020000000}"/>
              </a:ext>
            </a:extLst>
          </p:cNvPr>
          <p:cNvSpPr/>
          <p:nvPr/>
        </p:nvSpPr>
        <p:spPr>
          <a:xfrm>
            <a:off x="7717835"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smtClean="0">
                <a:solidFill>
                  <a:schemeClr val="bg1"/>
                </a:solidFill>
                <a:latin typeface="Meiryo UI" panose="020B0604030504040204" pitchFamily="50" charset="-128"/>
                <a:ea typeface="Meiryo UI" panose="020B0604030504040204" pitchFamily="50" charset="-128"/>
              </a:rPr>
              <a:t>2027</a:t>
            </a:r>
            <a:r>
              <a:rPr kumimoji="1" lang="ja-JP" altLang="en-US" b="1" dirty="0" smtClean="0">
                <a:solidFill>
                  <a:schemeClr val="bg1"/>
                </a:solidFill>
                <a:latin typeface="Meiryo UI" panose="020B0604030504040204" pitchFamily="50" charset="-128"/>
                <a:ea typeface="Meiryo UI" panose="020B0604030504040204" pitchFamily="50" charset="-128"/>
              </a:rPr>
              <a:t>年度</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9" name="ホームベース 36">
            <a:extLst>
              <a:ext uri="{FF2B5EF4-FFF2-40B4-BE49-F238E27FC236}">
                <a16:creationId xmlns:a16="http://schemas.microsoft.com/office/drawing/2014/main" id="{00000000-0008-0000-0000-000025000000}"/>
              </a:ext>
            </a:extLst>
          </p:cNvPr>
          <p:cNvSpPr/>
          <p:nvPr/>
        </p:nvSpPr>
        <p:spPr>
          <a:xfrm>
            <a:off x="8545795" y="5729300"/>
            <a:ext cx="395529" cy="879735"/>
          </a:xfrm>
          <a:prstGeom prst="homePlate">
            <a:avLst>
              <a:gd name="adj" fmla="val 42698"/>
            </a:avLst>
          </a:prstGeom>
          <a:solidFill>
            <a:schemeClr val="accent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dirty="0">
                <a:solidFill>
                  <a:sysClr val="windowText" lastClr="000000"/>
                </a:solidFill>
                <a:latin typeface="Meiryo UI" panose="020B0604030504040204" pitchFamily="50" charset="-128"/>
                <a:ea typeface="Meiryo UI" panose="020B0604030504040204" pitchFamily="50" charset="-128"/>
              </a:rPr>
              <a:t>５</a:t>
            </a:r>
            <a:r>
              <a:rPr kumimoji="1" lang="ja-JP" altLang="en-US" dirty="0" smtClean="0">
                <a:solidFill>
                  <a:sysClr val="windowText" lastClr="000000"/>
                </a:solidFill>
                <a:latin typeface="Meiryo UI" panose="020B0604030504040204" pitchFamily="50" charset="-128"/>
                <a:ea typeface="Meiryo UI" panose="020B0604030504040204" pitchFamily="50" charset="-128"/>
              </a:rPr>
              <a:t>期</a:t>
            </a:r>
            <a:r>
              <a:rPr kumimoji="1" lang="ja-JP" altLang="en-US" dirty="0">
                <a:solidFill>
                  <a:sysClr val="windowText" lastClr="000000"/>
                </a:solidFill>
                <a:latin typeface="Meiryo UI" panose="020B0604030504040204" pitchFamily="50" charset="-128"/>
                <a:ea typeface="Meiryo UI" panose="020B0604030504040204" pitchFamily="50" charset="-128"/>
              </a:rPr>
              <a:t>運用</a:t>
            </a:r>
          </a:p>
        </p:txBody>
      </p:sp>
      <p:sp>
        <p:nvSpPr>
          <p:cNvPr id="30" name="ホームベース 44">
            <a:extLst>
              <a:ext uri="{FF2B5EF4-FFF2-40B4-BE49-F238E27FC236}">
                <a16:creationId xmlns:a16="http://schemas.microsoft.com/office/drawing/2014/main" id="{00000000-0008-0000-0000-00002D000000}"/>
              </a:ext>
            </a:extLst>
          </p:cNvPr>
          <p:cNvSpPr/>
          <p:nvPr/>
        </p:nvSpPr>
        <p:spPr>
          <a:xfrm>
            <a:off x="2305631" y="6065659"/>
            <a:ext cx="6240165" cy="543377"/>
          </a:xfrm>
          <a:prstGeom prst="homePlate">
            <a:avLst>
              <a:gd name="adj" fmla="val 12770"/>
            </a:avLst>
          </a:prstGeom>
          <a:solidFill>
            <a:sysClr val="window" lastClr="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chemeClr val="tx1"/>
                </a:solidFill>
                <a:latin typeface="Meiryo UI" panose="020B0604030504040204" pitchFamily="50" charset="-128"/>
                <a:ea typeface="Meiryo UI" panose="020B0604030504040204" pitchFamily="50" charset="-128"/>
              </a:rPr>
              <a:t>要件</a:t>
            </a:r>
            <a:r>
              <a:rPr kumimoji="1" lang="ja-JP" altLang="en-US" dirty="0" smtClean="0">
                <a:solidFill>
                  <a:schemeClr val="tx1"/>
                </a:solidFill>
                <a:latin typeface="Meiryo UI" panose="020B0604030504040204" pitchFamily="50" charset="-128"/>
                <a:ea typeface="Meiryo UI" panose="020B0604030504040204" pitchFamily="50" charset="-128"/>
              </a:rPr>
              <a:t>整理等、</a:t>
            </a:r>
            <a:r>
              <a:rPr lang="ja-JP" altLang="en-US" dirty="0" smtClean="0">
                <a:solidFill>
                  <a:schemeClr val="tx1"/>
                </a:solidFill>
                <a:latin typeface="Meiryo UI" panose="020B0604030504040204" pitchFamily="50" charset="-128"/>
                <a:ea typeface="Meiryo UI" panose="020B0604030504040204" pitchFamily="50" charset="-128"/>
              </a:rPr>
              <a:t>今後の方向性に応じた対応</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702DEAF-1A33-4855-9EA7-E31559449ADB}"/>
              </a:ext>
            </a:extLst>
          </p:cNvPr>
          <p:cNvSpPr txBox="1"/>
          <p:nvPr/>
        </p:nvSpPr>
        <p:spPr>
          <a:xfrm>
            <a:off x="5377444" y="4099023"/>
            <a:ext cx="3187042" cy="842145"/>
          </a:xfrm>
          <a:prstGeom prst="rect">
            <a:avLst/>
          </a:prstGeom>
          <a:noFill/>
          <a:ln>
            <a:noFill/>
          </a:ln>
        </p:spPr>
        <p:txBody>
          <a:bodyPr wrap="square" lIns="36000" tIns="36000" rIns="36000" bIns="36000" rtlCol="0">
            <a:spAutoFit/>
          </a:bodyPr>
          <a:lstStyle>
            <a:defPPr>
              <a:defRPr lang="ja-JP"/>
            </a:defPPr>
            <a:lvl1pPr>
              <a:defRPr sz="1400" b="1">
                <a:latin typeface="Meiryo UI" panose="020B0604030504040204" pitchFamily="50" charset="-128"/>
                <a:ea typeface="Meiryo UI" panose="020B0604030504040204" pitchFamily="50" charset="-128"/>
              </a:defRPr>
            </a:lvl1pPr>
            <a:lvl2pPr marL="540000" lvl="1" indent="-180000">
              <a:buFont typeface="Wingdings" panose="05000000000000000000" pitchFamily="2" charset="2"/>
              <a:buChar char="ü"/>
              <a:defRPr sz="1200">
                <a:latin typeface="Meiryo UI" panose="020B0604030504040204" pitchFamily="50" charset="-128"/>
                <a:ea typeface="Meiryo UI" panose="020B0604030504040204" pitchFamily="50" charset="-128"/>
              </a:defRPr>
            </a:lvl2pPr>
          </a:lstStyle>
          <a:p>
            <a:r>
              <a:rPr lang="ja-JP" altLang="en-US" sz="1200" dirty="0"/>
              <a:t>委託</a:t>
            </a:r>
            <a:r>
              <a:rPr lang="ja-JP" altLang="en-US" sz="1200" dirty="0" smtClean="0"/>
              <a:t>分割について</a:t>
            </a:r>
            <a:endParaRPr lang="en-US" altLang="ja-JP" sz="1200" dirty="0"/>
          </a:p>
          <a:p>
            <a:pPr marL="266700" lvl="1" indent="0">
              <a:buNone/>
            </a:pPr>
            <a:r>
              <a:rPr lang="ja-JP" altLang="en-US" dirty="0" smtClean="0"/>
              <a:t>・現行</a:t>
            </a:r>
            <a:r>
              <a:rPr lang="ja-JP" altLang="en-US" dirty="0"/>
              <a:t>業務の分割案検討</a:t>
            </a:r>
            <a:endParaRPr lang="en-US" altLang="ja-JP" dirty="0"/>
          </a:p>
          <a:p>
            <a:pPr marL="266700" lvl="1" indent="0">
              <a:buNone/>
            </a:pPr>
            <a:r>
              <a:rPr lang="ja-JP" altLang="en-US" dirty="0" smtClean="0"/>
              <a:t>・分割</a:t>
            </a:r>
            <a:r>
              <a:rPr lang="ja-JP" altLang="en-US" dirty="0"/>
              <a:t>業務の概算見積徴取</a:t>
            </a:r>
            <a:endParaRPr lang="en-US" altLang="ja-JP" dirty="0"/>
          </a:p>
          <a:p>
            <a:pPr marL="266700" lvl="1" indent="0">
              <a:buNone/>
            </a:pPr>
            <a:r>
              <a:rPr lang="ja-JP" altLang="en-US" dirty="0"/>
              <a:t>・</a:t>
            </a:r>
            <a:r>
              <a:rPr lang="ja-JP" altLang="en-US" dirty="0" smtClean="0"/>
              <a:t>委託分</a:t>
            </a:r>
            <a:r>
              <a:rPr lang="ja-JP" altLang="en-US" dirty="0"/>
              <a:t>割方針の検討</a:t>
            </a:r>
            <a:endParaRPr lang="en-US" altLang="ja-JP" dirty="0"/>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14</a:t>
            </a:fld>
            <a:endParaRPr kumimoji="1" lang="ja-JP" altLang="en-US"/>
          </a:p>
        </p:txBody>
      </p:sp>
    </p:spTree>
    <p:extLst>
      <p:ext uri="{BB962C8B-B14F-4D97-AF65-F5344CB8AC3E}">
        <p14:creationId xmlns:p14="http://schemas.microsoft.com/office/powerpoint/2010/main" val="3804900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矢印: 五方向 25"/>
          <p:cNvSpPr/>
          <p:nvPr/>
        </p:nvSpPr>
        <p:spPr bwMode="auto">
          <a:xfrm>
            <a:off x="7488000" y="1271336"/>
            <a:ext cx="2160000" cy="3132096"/>
          </a:xfrm>
          <a:prstGeom prst="roundRect">
            <a:avLst>
              <a:gd name="adj" fmla="val 5118"/>
            </a:avLst>
          </a:prstGeom>
          <a:solidFill>
            <a:schemeClr val="accent1">
              <a:lumMod val="20000"/>
              <a:lumOff val="80000"/>
            </a:schemeClr>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130" name="矢印: 五方向 25"/>
          <p:cNvSpPr/>
          <p:nvPr/>
        </p:nvSpPr>
        <p:spPr bwMode="auto">
          <a:xfrm>
            <a:off x="4449184" y="1271336"/>
            <a:ext cx="2160000" cy="3132096"/>
          </a:xfrm>
          <a:prstGeom prst="roundRect">
            <a:avLst>
              <a:gd name="adj" fmla="val 5118"/>
            </a:avLst>
          </a:prstGeom>
          <a:solidFill>
            <a:schemeClr val="accent1">
              <a:lumMod val="20000"/>
              <a:lumOff val="80000"/>
            </a:schemeClr>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ABBFDCA3-09BA-4070-A1EA-83968A2741E1}"/>
              </a:ext>
            </a:extLst>
          </p:cNvPr>
          <p:cNvSpPr txBox="1"/>
          <p:nvPr/>
        </p:nvSpPr>
        <p:spPr>
          <a:xfrm>
            <a:off x="4669628" y="1938139"/>
            <a:ext cx="1711752" cy="1404140"/>
          </a:xfrm>
          <a:prstGeom prst="roundRect">
            <a:avLst>
              <a:gd name="adj" fmla="val 4294"/>
            </a:avLst>
          </a:prstGeom>
          <a:solidFill>
            <a:schemeClr val="bg1"/>
          </a:solidFill>
          <a:ln>
            <a:solidFill>
              <a:srgbClr val="0070C0"/>
            </a:solidFill>
          </a:ln>
        </p:spPr>
        <p:txBody>
          <a:bodyPr wrap="square" rtlCol="0" anchor="t">
            <a:noAutofit/>
          </a:bodyPr>
          <a:lstStyle/>
          <a:p>
            <a:pPr algn="ctr"/>
            <a:r>
              <a:rPr lang="ja-JP" altLang="en-US" sz="1400" b="1" dirty="0" smtClean="0">
                <a:latin typeface="Meiryo UI" panose="020B0604030504040204" pitchFamily="50" charset="-128"/>
                <a:ea typeface="Meiryo UI" panose="020B0604030504040204" pitchFamily="50" charset="-128"/>
              </a:rPr>
              <a:t>基盤を統一　</a:t>
            </a:r>
            <a:r>
              <a:rPr lang="en-US" altLang="ja-JP" sz="11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107" name="矢印: 五方向 25"/>
          <p:cNvSpPr/>
          <p:nvPr/>
        </p:nvSpPr>
        <p:spPr bwMode="auto">
          <a:xfrm>
            <a:off x="344847" y="1271336"/>
            <a:ext cx="3240361" cy="3132096"/>
          </a:xfrm>
          <a:prstGeom prst="roundRect">
            <a:avLst>
              <a:gd name="adj" fmla="val 5118"/>
            </a:avLst>
          </a:prstGeom>
          <a:no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89" name="矢印: 五方向 25"/>
          <p:cNvSpPr/>
          <p:nvPr/>
        </p:nvSpPr>
        <p:spPr bwMode="auto">
          <a:xfrm>
            <a:off x="7551426" y="2707715"/>
            <a:ext cx="2069348" cy="1279496"/>
          </a:xfrm>
          <a:prstGeom prst="roundRect">
            <a:avLst>
              <a:gd name="adj" fmla="val 5118"/>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81" name="正方形/長方形 80"/>
          <p:cNvSpPr/>
          <p:nvPr/>
        </p:nvSpPr>
        <p:spPr bwMode="auto">
          <a:xfrm>
            <a:off x="488863" y="3057927"/>
            <a:ext cx="1137157" cy="521853"/>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２．府庁</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情報システムの適正化</a:t>
            </a:r>
            <a:endParaRPr lang="ja-JP" altLang="en-US" sz="1400" b="1" dirty="0">
              <a:latin typeface="Meiryo UI" pitchFamily="50" charset="-128"/>
              <a:ea typeface="Meiryo UI" pitchFamily="50" charset="-128"/>
              <a:cs typeface="Meiryo UI" pitchFamily="50" charset="-128"/>
            </a:endParaRPr>
          </a:p>
        </p:txBody>
      </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9600" y="475200"/>
            <a:ext cx="9630712" cy="738664"/>
          </a:xfrm>
          <a:prstGeom prst="rect">
            <a:avLst/>
          </a:prstGeom>
          <a:noFill/>
        </p:spPr>
        <p:txBody>
          <a:bodyPr wrap="square" rtlCol="0">
            <a:spAutoFit/>
          </a:bodyPr>
          <a:lstStyle/>
          <a:p>
            <a:pPr marL="900113" indent="-900113"/>
            <a:r>
              <a:rPr lang="ja-JP" altLang="en-US" sz="1400" b="1" u="sng" dirty="0">
                <a:latin typeface="Meiryo UI" panose="020B0604030504040204" pitchFamily="50" charset="-128"/>
                <a:ea typeface="Meiryo UI" panose="020B0604030504040204" pitchFamily="50" charset="-128"/>
              </a:rPr>
              <a:t>②効率的・効果的な情報システムの活用</a:t>
            </a:r>
            <a:endParaRPr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現在、各システムのサーバ</a:t>
            </a:r>
            <a:r>
              <a:rPr lang="ja-JP" altLang="en-US" sz="1400" dirty="0" smtClean="0">
                <a:latin typeface="Meiryo UI" panose="020B0604030504040204" pitchFamily="50" charset="-128"/>
                <a:ea typeface="Meiryo UI" panose="020B0604030504040204" pitchFamily="50" charset="-128"/>
              </a:rPr>
              <a:t>集約を行いながら</a:t>
            </a:r>
            <a:r>
              <a:rPr lang="en-US" altLang="ja-JP" sz="1400" dirty="0" smtClean="0">
                <a:latin typeface="Meiryo UI" panose="020B0604030504040204" pitchFamily="50" charset="-128"/>
                <a:ea typeface="Meiryo UI" panose="020B0604030504040204" pitchFamily="50" charset="-128"/>
              </a:rPr>
              <a:t>CPU</a:t>
            </a:r>
            <a:r>
              <a:rPr lang="ja-JP" altLang="en-US" sz="1400" dirty="0">
                <a:latin typeface="Meiryo UI" panose="020B0604030504040204" pitchFamily="50" charset="-128"/>
                <a:ea typeface="Meiryo UI" panose="020B0604030504040204" pitchFamily="50" charset="-128"/>
              </a:rPr>
              <a:t>等のシステムリソースの共通化を進めており、今後も継続。</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今後、より最適な手法について検討を行い</a:t>
            </a:r>
            <a:r>
              <a:rPr lang="ja-JP" altLang="en-US" sz="1400" dirty="0" smtClean="0">
                <a:latin typeface="Meiryo UI" panose="020B0604030504040204" pitchFamily="50" charset="-128"/>
                <a:ea typeface="Meiryo UI" panose="020B0604030504040204" pitchFamily="50" charset="-128"/>
              </a:rPr>
              <a:t>ながら効率的・効果的な情報システムの活用を</a:t>
            </a:r>
            <a:r>
              <a:rPr lang="ja-JP" altLang="en-US" sz="1400" dirty="0">
                <a:latin typeface="Meiryo UI" panose="020B0604030504040204" pitchFamily="50" charset="-128"/>
                <a:ea typeface="Meiryo UI" panose="020B0604030504040204" pitchFamily="50" charset="-128"/>
              </a:rPr>
              <a:t>進めていく。</a:t>
            </a:r>
          </a:p>
        </p:txBody>
      </p:sp>
      <p:sp>
        <p:nvSpPr>
          <p:cNvPr id="44" name="正方形/長方形 43"/>
          <p:cNvSpPr/>
          <p:nvPr/>
        </p:nvSpPr>
        <p:spPr bwMode="auto">
          <a:xfrm>
            <a:off x="560872" y="3187376"/>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Z</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nvGrpSpPr>
          <p:cNvPr id="8" name="グループ化 7"/>
          <p:cNvGrpSpPr/>
          <p:nvPr/>
        </p:nvGrpSpPr>
        <p:grpSpPr>
          <a:xfrm>
            <a:off x="6786953" y="4090338"/>
            <a:ext cx="3024337" cy="346774"/>
            <a:chOff x="6825208" y="4437112"/>
            <a:chExt cx="3024337" cy="346774"/>
          </a:xfrm>
        </p:grpSpPr>
        <p:sp>
          <p:nvSpPr>
            <p:cNvPr id="124" name="テキスト ボックス 123">
              <a:extLst>
                <a:ext uri="{FF2B5EF4-FFF2-40B4-BE49-F238E27FC236}">
                  <a16:creationId xmlns:a16="http://schemas.microsoft.com/office/drawing/2014/main" id="{ABBFDCA3-09BA-4070-A1EA-83968A2741E1}"/>
                </a:ext>
              </a:extLst>
            </p:cNvPr>
            <p:cNvSpPr txBox="1"/>
            <p:nvPr/>
          </p:nvSpPr>
          <p:spPr>
            <a:xfrm>
              <a:off x="6825208" y="4437112"/>
              <a:ext cx="3024337" cy="346774"/>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marL="900113" indent="-900113"/>
              <a:r>
                <a:rPr lang="ja-JP" altLang="en-US" sz="1200" dirty="0">
                  <a:latin typeface="Meiryo UI" panose="020B0604030504040204" pitchFamily="50" charset="-128"/>
                  <a:ea typeface="Meiryo UI" panose="020B0604030504040204" pitchFamily="50" charset="-128"/>
                </a:rPr>
                <a:t>凡例</a:t>
              </a:r>
            </a:p>
          </p:txBody>
        </p:sp>
        <p:sp>
          <p:nvSpPr>
            <p:cNvPr id="75" name="正方形/長方形 74"/>
            <p:cNvSpPr/>
            <p:nvPr/>
          </p:nvSpPr>
          <p:spPr bwMode="auto">
            <a:xfrm>
              <a:off x="8966254" y="4532523"/>
              <a:ext cx="720000" cy="156316"/>
            </a:xfrm>
            <a:prstGeom prst="rect">
              <a:avLst/>
            </a:prstGeom>
            <a:solidFill>
              <a:schemeClr val="bg1"/>
            </a:solidFill>
            <a:ln w="19050" cap="sq" cmpd="sng">
              <a:solidFill>
                <a:schemeClr val="tx1"/>
              </a:solidFill>
              <a:prstDash val="solid"/>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r>
                <a:rPr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rPr>
                <a:t>物理サーバ</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55" name="正方形/長方形 54"/>
            <p:cNvSpPr/>
            <p:nvPr/>
          </p:nvSpPr>
          <p:spPr bwMode="auto">
            <a:xfrm>
              <a:off x="8178949" y="4523040"/>
              <a:ext cx="720000" cy="175283"/>
            </a:xfrm>
            <a:prstGeom prst="rect">
              <a:avLst/>
            </a:prstGeom>
            <a:solidFill>
              <a:schemeClr val="tx2">
                <a:lumMod val="40000"/>
                <a:lumOff val="60000"/>
              </a:schemeClr>
            </a:solidFill>
            <a:ln w="19050" cmpd="sng">
              <a:solidFill>
                <a:schemeClr val="tx1"/>
              </a:solidFill>
              <a:prstDash val="solid"/>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r>
                <a:rPr kumimoji="1"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rPr>
                <a:t>仮想サーバ</a:t>
              </a:r>
            </a:p>
          </p:txBody>
        </p:sp>
        <p:sp>
          <p:nvSpPr>
            <p:cNvPr id="50" name="正方形/長方形 49"/>
            <p:cNvSpPr/>
            <p:nvPr/>
          </p:nvSpPr>
          <p:spPr bwMode="auto">
            <a:xfrm>
              <a:off x="7391644" y="4540815"/>
              <a:ext cx="720000" cy="139733"/>
            </a:xfrm>
            <a:prstGeom prst="rect">
              <a:avLst/>
            </a:prstGeom>
            <a:solidFill>
              <a:schemeClr val="bg1"/>
            </a:solidFill>
            <a:ln w="12700" cmpd="sng">
              <a:solidFill>
                <a:schemeClr val="tx1"/>
              </a:solidFill>
              <a:prstDash val="solid"/>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r>
                <a:rPr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sp>
        <p:nvSpPr>
          <p:cNvPr id="87" name="正方形/長方形 86"/>
          <p:cNvSpPr/>
          <p:nvPr/>
        </p:nvSpPr>
        <p:spPr bwMode="auto">
          <a:xfrm>
            <a:off x="488864" y="2303262"/>
            <a:ext cx="1152128" cy="558322"/>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0" name="正方形/長方形 89"/>
          <p:cNvSpPr/>
          <p:nvPr/>
        </p:nvSpPr>
        <p:spPr bwMode="auto">
          <a:xfrm>
            <a:off x="565765" y="2457274"/>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Y</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1" name="正方形/長方形 90"/>
          <p:cNvSpPr/>
          <p:nvPr/>
        </p:nvSpPr>
        <p:spPr bwMode="auto">
          <a:xfrm>
            <a:off x="488864" y="1574534"/>
            <a:ext cx="1152128" cy="558322"/>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3" name="正方形/長方形 92"/>
          <p:cNvSpPr/>
          <p:nvPr/>
        </p:nvSpPr>
        <p:spPr bwMode="auto">
          <a:xfrm>
            <a:off x="565765" y="1741698"/>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X</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4" name="正方形/長方形 93"/>
          <p:cNvSpPr/>
          <p:nvPr/>
        </p:nvSpPr>
        <p:spPr bwMode="auto">
          <a:xfrm>
            <a:off x="2173395" y="2037365"/>
            <a:ext cx="1260000" cy="1363986"/>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5" name="正方形/長方形 94"/>
          <p:cNvSpPr/>
          <p:nvPr/>
        </p:nvSpPr>
        <p:spPr bwMode="auto">
          <a:xfrm>
            <a:off x="2212571" y="2942727"/>
            <a:ext cx="1175302" cy="432047"/>
          </a:xfrm>
          <a:prstGeom prst="rect">
            <a:avLst/>
          </a:prstGeom>
          <a:solidFill>
            <a:schemeClr val="tx2">
              <a:lumMod val="40000"/>
              <a:lumOff val="60000"/>
            </a:schemeClr>
          </a:solidFill>
          <a:ln w="12700">
            <a:solidFill>
              <a:schemeClr val="bg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6" name="正方形/長方形 95"/>
          <p:cNvSpPr/>
          <p:nvPr/>
        </p:nvSpPr>
        <p:spPr bwMode="auto">
          <a:xfrm>
            <a:off x="2298828" y="3025293"/>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Z</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nvGrpSpPr>
          <p:cNvPr id="97" name="グループ化 96"/>
          <p:cNvGrpSpPr/>
          <p:nvPr/>
        </p:nvGrpSpPr>
        <p:grpSpPr>
          <a:xfrm>
            <a:off x="2212571" y="2518851"/>
            <a:ext cx="1175302" cy="432047"/>
            <a:chOff x="2648744" y="3608556"/>
            <a:chExt cx="1175302" cy="432047"/>
          </a:xfrm>
        </p:grpSpPr>
        <p:sp>
          <p:nvSpPr>
            <p:cNvPr id="98" name="正方形/長方形 97"/>
            <p:cNvSpPr/>
            <p:nvPr/>
          </p:nvSpPr>
          <p:spPr bwMode="auto">
            <a:xfrm>
              <a:off x="2648744" y="3608556"/>
              <a:ext cx="1175302" cy="432047"/>
            </a:xfrm>
            <a:prstGeom prst="rect">
              <a:avLst/>
            </a:prstGeom>
            <a:solidFill>
              <a:schemeClr val="tx2">
                <a:lumMod val="40000"/>
                <a:lumOff val="60000"/>
              </a:schemeClr>
            </a:solidFill>
            <a:ln w="12700">
              <a:solidFill>
                <a:schemeClr val="bg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9" name="正方形/長方形 98"/>
            <p:cNvSpPr/>
            <p:nvPr/>
          </p:nvSpPr>
          <p:spPr bwMode="auto">
            <a:xfrm>
              <a:off x="2735001" y="3691122"/>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Y</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grpSp>
        <p:nvGrpSpPr>
          <p:cNvPr id="100" name="グループ化 99"/>
          <p:cNvGrpSpPr/>
          <p:nvPr/>
        </p:nvGrpSpPr>
        <p:grpSpPr>
          <a:xfrm>
            <a:off x="2212571" y="2086804"/>
            <a:ext cx="1175302" cy="432047"/>
            <a:chOff x="2648744" y="3608556"/>
            <a:chExt cx="1175302" cy="432047"/>
          </a:xfrm>
        </p:grpSpPr>
        <p:sp>
          <p:nvSpPr>
            <p:cNvPr id="101" name="正方形/長方形 100"/>
            <p:cNvSpPr/>
            <p:nvPr/>
          </p:nvSpPr>
          <p:spPr bwMode="auto">
            <a:xfrm>
              <a:off x="2648744" y="3608556"/>
              <a:ext cx="1175302" cy="432047"/>
            </a:xfrm>
            <a:prstGeom prst="rect">
              <a:avLst/>
            </a:prstGeom>
            <a:solidFill>
              <a:schemeClr val="tx2">
                <a:lumMod val="40000"/>
                <a:lumOff val="60000"/>
              </a:schemeClr>
            </a:solidFill>
            <a:ln w="12700">
              <a:solidFill>
                <a:schemeClr val="bg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102" name="正方形/長方形 101"/>
            <p:cNvSpPr/>
            <p:nvPr/>
          </p:nvSpPr>
          <p:spPr bwMode="auto">
            <a:xfrm>
              <a:off x="2735001" y="3691122"/>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X</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grpSp>
        <p:nvGrpSpPr>
          <p:cNvPr id="5" name="グループ化 4"/>
          <p:cNvGrpSpPr/>
          <p:nvPr/>
        </p:nvGrpSpPr>
        <p:grpSpPr>
          <a:xfrm>
            <a:off x="4848172" y="2494445"/>
            <a:ext cx="1404815" cy="765962"/>
            <a:chOff x="6499147" y="3671150"/>
            <a:chExt cx="1404815" cy="765962"/>
          </a:xfrm>
        </p:grpSpPr>
        <p:sp>
          <p:nvSpPr>
            <p:cNvPr id="103" name="正方形/長方形 102"/>
            <p:cNvSpPr/>
            <p:nvPr/>
          </p:nvSpPr>
          <p:spPr bwMode="auto">
            <a:xfrm>
              <a:off x="6499147" y="3671150"/>
              <a:ext cx="1404815" cy="765962"/>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rgbClr val="FF0000"/>
                </a:solidFill>
                <a:latin typeface="Meiryo UI" panose="020B0604030504040204" pitchFamily="50" charset="-128"/>
                <a:ea typeface="Meiryo UI" panose="020B0604030504040204" pitchFamily="50" charset="-128"/>
                <a:cs typeface="Tahoma" pitchFamily="34" charset="0"/>
              </a:endParaRPr>
            </a:p>
          </p:txBody>
        </p:sp>
        <p:sp>
          <p:nvSpPr>
            <p:cNvPr id="105" name="正方形/長方形 104"/>
            <p:cNvSpPr/>
            <p:nvPr/>
          </p:nvSpPr>
          <p:spPr bwMode="auto">
            <a:xfrm>
              <a:off x="6613903" y="3698100"/>
              <a:ext cx="1175302" cy="712436"/>
            </a:xfrm>
            <a:prstGeom prst="rect">
              <a:avLst/>
            </a:prstGeom>
            <a:solidFill>
              <a:schemeClr val="tx2">
                <a:lumMod val="40000"/>
                <a:lumOff val="60000"/>
              </a:schemeClr>
            </a:solidFill>
            <a:ln w="12700">
              <a:solidFill>
                <a:schemeClr val="bg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rgbClr val="FF0000"/>
                </a:solidFill>
                <a:latin typeface="Meiryo UI" panose="020B0604030504040204" pitchFamily="50" charset="-128"/>
                <a:ea typeface="Meiryo UI" panose="020B0604030504040204" pitchFamily="50" charset="-128"/>
                <a:cs typeface="Tahoma" pitchFamily="34" charset="0"/>
              </a:endParaRPr>
            </a:p>
          </p:txBody>
        </p:sp>
        <p:sp>
          <p:nvSpPr>
            <p:cNvPr id="106" name="正方形/長方形 105"/>
            <p:cNvSpPr/>
            <p:nvPr/>
          </p:nvSpPr>
          <p:spPr bwMode="auto">
            <a:xfrm>
              <a:off x="6700160" y="4185104"/>
              <a:ext cx="1002788" cy="180000"/>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200" dirty="0">
                  <a:latin typeface="Meiryo UI" panose="020B0604030504040204" pitchFamily="50" charset="-128"/>
                  <a:ea typeface="Meiryo UI" panose="020B0604030504040204" pitchFamily="50" charset="-128"/>
                  <a:cs typeface="Tahoma" pitchFamily="34" charset="0"/>
                </a:rPr>
                <a:t>Z</a:t>
              </a:r>
              <a:r>
                <a:rPr lang="ja-JP" altLang="en-US" sz="1200" dirty="0">
                  <a:latin typeface="Meiryo UI" panose="020B0604030504040204" pitchFamily="50" charset="-128"/>
                  <a:ea typeface="Meiryo UI" panose="020B0604030504040204" pitchFamily="50" charset="-128"/>
                  <a:cs typeface="Tahoma" pitchFamily="34" charset="0"/>
                </a:rPr>
                <a:t>システム</a:t>
              </a:r>
              <a:endParaRPr kumimoji="1" lang="ja-JP" altLang="en-US" sz="1200" dirty="0">
                <a:latin typeface="Meiryo UI" panose="020B0604030504040204" pitchFamily="50" charset="-128"/>
                <a:ea typeface="Meiryo UI" panose="020B0604030504040204" pitchFamily="50" charset="-128"/>
                <a:cs typeface="Tahoma" pitchFamily="34" charset="0"/>
              </a:endParaRPr>
            </a:p>
          </p:txBody>
        </p:sp>
        <p:sp>
          <p:nvSpPr>
            <p:cNvPr id="113" name="正方形/長方形 112"/>
            <p:cNvSpPr/>
            <p:nvPr/>
          </p:nvSpPr>
          <p:spPr bwMode="auto">
            <a:xfrm>
              <a:off x="6700160" y="3969080"/>
              <a:ext cx="1002788" cy="180000"/>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200" dirty="0">
                  <a:latin typeface="Meiryo UI" panose="020B0604030504040204" pitchFamily="50" charset="-128"/>
                  <a:ea typeface="Meiryo UI" panose="020B0604030504040204" pitchFamily="50" charset="-128"/>
                  <a:cs typeface="Tahoma" pitchFamily="34" charset="0"/>
                </a:rPr>
                <a:t>Y</a:t>
              </a:r>
              <a:r>
                <a:rPr lang="ja-JP" altLang="en-US" sz="1200" dirty="0">
                  <a:latin typeface="Meiryo UI" panose="020B0604030504040204" pitchFamily="50" charset="-128"/>
                  <a:ea typeface="Meiryo UI" panose="020B0604030504040204" pitchFamily="50" charset="-128"/>
                  <a:cs typeface="Tahoma" pitchFamily="34" charset="0"/>
                </a:rPr>
                <a:t>システム</a:t>
              </a:r>
              <a:endParaRPr kumimoji="1" lang="ja-JP" altLang="en-US" sz="1200" dirty="0">
                <a:latin typeface="Meiryo UI" panose="020B0604030504040204" pitchFamily="50" charset="-128"/>
                <a:ea typeface="Meiryo UI" panose="020B0604030504040204" pitchFamily="50" charset="-128"/>
                <a:cs typeface="Tahoma" pitchFamily="34" charset="0"/>
              </a:endParaRPr>
            </a:p>
          </p:txBody>
        </p:sp>
        <p:sp>
          <p:nvSpPr>
            <p:cNvPr id="114" name="正方形/長方形 113"/>
            <p:cNvSpPr/>
            <p:nvPr/>
          </p:nvSpPr>
          <p:spPr bwMode="auto">
            <a:xfrm>
              <a:off x="6700160" y="3753056"/>
              <a:ext cx="1002788" cy="180000"/>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200" dirty="0">
                  <a:latin typeface="Meiryo UI" panose="020B0604030504040204" pitchFamily="50" charset="-128"/>
                  <a:ea typeface="Meiryo UI" panose="020B0604030504040204" pitchFamily="50" charset="-128"/>
                  <a:cs typeface="Tahoma" pitchFamily="34" charset="0"/>
                </a:rPr>
                <a:t>X</a:t>
              </a:r>
              <a:r>
                <a:rPr lang="ja-JP" altLang="en-US" sz="1200" dirty="0">
                  <a:latin typeface="Meiryo UI" panose="020B0604030504040204" pitchFamily="50" charset="-128"/>
                  <a:ea typeface="Meiryo UI" panose="020B0604030504040204" pitchFamily="50" charset="-128"/>
                  <a:cs typeface="Tahoma" pitchFamily="34" charset="0"/>
                </a:rPr>
                <a:t>システム</a:t>
              </a:r>
              <a:endParaRPr kumimoji="1" lang="ja-JP" altLang="en-US" sz="1200" dirty="0">
                <a:latin typeface="Meiryo UI" panose="020B0604030504040204" pitchFamily="50" charset="-128"/>
                <a:ea typeface="Meiryo UI" panose="020B0604030504040204" pitchFamily="50" charset="-128"/>
                <a:cs typeface="Tahoma" pitchFamily="34" charset="0"/>
              </a:endParaRPr>
            </a:p>
          </p:txBody>
        </p:sp>
      </p:grpSp>
      <p:sp>
        <p:nvSpPr>
          <p:cNvPr id="119" name="テキスト ボックス 118">
            <a:extLst>
              <a:ext uri="{FF2B5EF4-FFF2-40B4-BE49-F238E27FC236}">
                <a16:creationId xmlns:a16="http://schemas.microsoft.com/office/drawing/2014/main" id="{ABBFDCA3-09BA-4070-A1EA-83968A2741E1}"/>
              </a:ext>
            </a:extLst>
          </p:cNvPr>
          <p:cNvSpPr txBox="1"/>
          <p:nvPr/>
        </p:nvSpPr>
        <p:spPr>
          <a:xfrm>
            <a:off x="795219" y="2697106"/>
            <a:ext cx="2213925" cy="523220"/>
          </a:xfrm>
          <a:prstGeom prst="rect">
            <a:avLst/>
          </a:prstGeom>
          <a:noFill/>
        </p:spPr>
        <p:txBody>
          <a:bodyPr wrap="square" rtlCol="0" anchor="t">
            <a:spAutoFit/>
          </a:bodyPr>
          <a:lstStyle/>
          <a:p>
            <a:pPr marL="900113" indent="-900113" algn="ctr"/>
            <a:r>
              <a:rPr lang="ja-JP" altLang="en-US" sz="1400" b="1" dirty="0" smtClean="0">
                <a:latin typeface="Meiryo UI" panose="020B0604030504040204" pitchFamily="50" charset="-128"/>
                <a:ea typeface="Meiryo UI" panose="020B0604030504040204" pitchFamily="50" charset="-128"/>
              </a:rPr>
              <a:t>サーバ</a:t>
            </a:r>
            <a:endParaRPr lang="en-US" altLang="ja-JP" sz="1400" b="1" dirty="0" smtClean="0">
              <a:latin typeface="Meiryo UI" panose="020B0604030504040204" pitchFamily="50" charset="-128"/>
              <a:ea typeface="Meiryo UI" panose="020B0604030504040204" pitchFamily="50" charset="-128"/>
            </a:endParaRPr>
          </a:p>
          <a:p>
            <a:pPr marL="900113" indent="-900113" algn="ctr"/>
            <a:r>
              <a:rPr lang="ja-JP" altLang="en-US" sz="1400" b="1" dirty="0" smtClean="0">
                <a:latin typeface="Meiryo UI" panose="020B0604030504040204" pitchFamily="50" charset="-128"/>
                <a:ea typeface="Meiryo UI" panose="020B0604030504040204" pitchFamily="50" charset="-128"/>
              </a:rPr>
              <a:t>集約</a:t>
            </a:r>
            <a:endParaRPr lang="en-US" altLang="ja-JP" sz="1100" dirty="0">
              <a:latin typeface="Meiryo UI" panose="020B0604030504040204" pitchFamily="50" charset="-128"/>
              <a:ea typeface="Meiryo UI" panose="020B0604030504040204" pitchFamily="50" charset="-128"/>
            </a:endParaRPr>
          </a:p>
        </p:txBody>
      </p:sp>
      <p:sp>
        <p:nvSpPr>
          <p:cNvPr id="51" name="フリーフォーム 50">
            <a:extLst>
              <a:ext uri="{FF2B5EF4-FFF2-40B4-BE49-F238E27FC236}">
                <a16:creationId xmlns:a16="http://schemas.microsoft.com/office/drawing/2014/main" id="{C1A02C26-D8F5-AD4C-AB4E-59E1C3B98C86}"/>
              </a:ext>
            </a:extLst>
          </p:cNvPr>
          <p:cNvSpPr/>
          <p:nvPr/>
        </p:nvSpPr>
        <p:spPr>
          <a:xfrm>
            <a:off x="7753022" y="1445276"/>
            <a:ext cx="1727672" cy="801375"/>
          </a:xfrm>
          <a:custGeom>
            <a:avLst/>
            <a:gdLst>
              <a:gd name="connsiteX0" fmla="*/ 799076 w 1881512"/>
              <a:gd name="connsiteY0" fmla="*/ 0 h 1136950"/>
              <a:gd name="connsiteX1" fmla="*/ 1140441 w 1881512"/>
              <a:gd name="connsiteY1" fmla="*/ 226272 h 1136950"/>
              <a:gd name="connsiteX2" fmla="*/ 1145039 w 1881512"/>
              <a:gd name="connsiteY2" fmla="*/ 241085 h 1136950"/>
              <a:gd name="connsiteX3" fmla="*/ 1169555 w 1881512"/>
              <a:gd name="connsiteY3" fmla="*/ 238614 h 1136950"/>
              <a:gd name="connsiteX4" fmla="*/ 1427576 w 1881512"/>
              <a:gd name="connsiteY4" fmla="*/ 375802 h 1136950"/>
              <a:gd name="connsiteX5" fmla="*/ 1442295 w 1881512"/>
              <a:gd name="connsiteY5" fmla="*/ 402920 h 1136950"/>
              <a:gd name="connsiteX6" fmla="*/ 1511033 w 1881512"/>
              <a:gd name="connsiteY6" fmla="*/ 395991 h 1136950"/>
              <a:gd name="connsiteX7" fmla="*/ 1881512 w 1881512"/>
              <a:gd name="connsiteY7" fmla="*/ 766470 h 1136950"/>
              <a:gd name="connsiteX8" fmla="*/ 1511033 w 1881512"/>
              <a:gd name="connsiteY8" fmla="*/ 1136949 h 1136950"/>
              <a:gd name="connsiteX9" fmla="*/ 1499875 w 1881512"/>
              <a:gd name="connsiteY9" fmla="*/ 1135824 h 1136950"/>
              <a:gd name="connsiteX10" fmla="*/ 1499875 w 1881512"/>
              <a:gd name="connsiteY10" fmla="*/ 1136949 h 1136950"/>
              <a:gd name="connsiteX11" fmla="*/ 428608 w 1881512"/>
              <a:gd name="connsiteY11" fmla="*/ 1136949 h 1136950"/>
              <a:gd name="connsiteX12" fmla="*/ 428598 w 1881512"/>
              <a:gd name="connsiteY12" fmla="*/ 1136950 h 1136950"/>
              <a:gd name="connsiteX13" fmla="*/ 0 w 1881512"/>
              <a:gd name="connsiteY13" fmla="*/ 708352 h 1136950"/>
              <a:gd name="connsiteX14" fmla="*/ 428598 w 1881512"/>
              <a:gd name="connsiteY14" fmla="*/ 279754 h 1136950"/>
              <a:gd name="connsiteX15" fmla="*/ 440822 w 1881512"/>
              <a:gd name="connsiteY15" fmla="*/ 280679 h 1136950"/>
              <a:gd name="connsiteX16" fmla="*/ 457711 w 1881512"/>
              <a:gd name="connsiteY16" fmla="*/ 226272 h 1136950"/>
              <a:gd name="connsiteX17" fmla="*/ 799076 w 1881512"/>
              <a:gd name="connsiteY17" fmla="*/ 0 h 11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1512" h="1136950">
                <a:moveTo>
                  <a:pt x="799076" y="0"/>
                </a:moveTo>
                <a:cubicBezTo>
                  <a:pt x="952534" y="0"/>
                  <a:pt x="1084199" y="93301"/>
                  <a:pt x="1140441" y="226272"/>
                </a:cubicBezTo>
                <a:lnTo>
                  <a:pt x="1145039" y="241085"/>
                </a:lnTo>
                <a:lnTo>
                  <a:pt x="1169555" y="238614"/>
                </a:lnTo>
                <a:cubicBezTo>
                  <a:pt x="1276962" y="238614"/>
                  <a:pt x="1371658" y="293033"/>
                  <a:pt x="1427576" y="375802"/>
                </a:cubicBezTo>
                <a:lnTo>
                  <a:pt x="1442295" y="402920"/>
                </a:lnTo>
                <a:lnTo>
                  <a:pt x="1511033" y="395991"/>
                </a:lnTo>
                <a:cubicBezTo>
                  <a:pt x="1715643" y="395991"/>
                  <a:pt x="1881512" y="561860"/>
                  <a:pt x="1881512" y="766470"/>
                </a:cubicBezTo>
                <a:cubicBezTo>
                  <a:pt x="1881512" y="971080"/>
                  <a:pt x="1715643" y="1136949"/>
                  <a:pt x="1511033" y="1136949"/>
                </a:cubicBezTo>
                <a:lnTo>
                  <a:pt x="1499875" y="1135824"/>
                </a:lnTo>
                <a:lnTo>
                  <a:pt x="1499875" y="1136949"/>
                </a:lnTo>
                <a:lnTo>
                  <a:pt x="428608" y="1136949"/>
                </a:lnTo>
                <a:lnTo>
                  <a:pt x="428598" y="1136950"/>
                </a:lnTo>
                <a:cubicBezTo>
                  <a:pt x="191890" y="1136950"/>
                  <a:pt x="0" y="945060"/>
                  <a:pt x="0" y="708352"/>
                </a:cubicBezTo>
                <a:cubicBezTo>
                  <a:pt x="0" y="471644"/>
                  <a:pt x="191890" y="279754"/>
                  <a:pt x="428598" y="279754"/>
                </a:cubicBezTo>
                <a:lnTo>
                  <a:pt x="440822" y="280679"/>
                </a:lnTo>
                <a:lnTo>
                  <a:pt x="457711" y="226272"/>
                </a:lnTo>
                <a:cubicBezTo>
                  <a:pt x="513953" y="93301"/>
                  <a:pt x="645619" y="0"/>
                  <a:pt x="799076" y="0"/>
                </a:cubicBezTo>
                <a:close/>
              </a:path>
            </a:pathLst>
          </a:cu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ABBFDCA3-09BA-4070-A1EA-83968A2741E1}"/>
              </a:ext>
            </a:extLst>
          </p:cNvPr>
          <p:cNvSpPr txBox="1"/>
          <p:nvPr/>
        </p:nvSpPr>
        <p:spPr>
          <a:xfrm>
            <a:off x="7623433" y="1816627"/>
            <a:ext cx="1938079" cy="307777"/>
          </a:xfrm>
          <a:prstGeom prst="rect">
            <a:avLst/>
          </a:prstGeom>
          <a:noFill/>
        </p:spPr>
        <p:txBody>
          <a:bodyPr wrap="square" rtlCol="0" anchor="b">
            <a:spAutoFit/>
          </a:bodyPr>
          <a:lstStyle/>
          <a:p>
            <a:pPr algn="ctr"/>
            <a:r>
              <a:rPr lang="ja-JP" altLang="en-US" sz="1400" b="1" dirty="0">
                <a:latin typeface="Meiryo UI" panose="020B0604030504040204" pitchFamily="50" charset="-128"/>
                <a:ea typeface="Meiryo UI" panose="020B0604030504040204" pitchFamily="50" charset="-128"/>
              </a:rPr>
              <a:t>クラウドサービスの活用</a:t>
            </a:r>
          </a:p>
        </p:txBody>
      </p:sp>
      <p:sp>
        <p:nvSpPr>
          <p:cNvPr id="59" name="右矢印 58"/>
          <p:cNvSpPr/>
          <p:nvPr/>
        </p:nvSpPr>
        <p:spPr bwMode="auto">
          <a:xfrm>
            <a:off x="1764168" y="2310308"/>
            <a:ext cx="308872" cy="461442"/>
          </a:xfrm>
          <a:prstGeom prst="rightArrow">
            <a:avLst/>
          </a:prstGeom>
          <a:solidFill>
            <a:schemeClr val="tx2">
              <a:lumMod val="20000"/>
              <a:lumOff val="80000"/>
            </a:schemeClr>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60" name="テキスト ボックス 59">
            <a:extLst>
              <a:ext uri="{FF2B5EF4-FFF2-40B4-BE49-F238E27FC236}">
                <a16:creationId xmlns:a16="http://schemas.microsoft.com/office/drawing/2014/main" id="{ABBFDCA3-09BA-4070-A1EA-83968A2741E1}"/>
              </a:ext>
            </a:extLst>
          </p:cNvPr>
          <p:cNvSpPr txBox="1"/>
          <p:nvPr/>
        </p:nvSpPr>
        <p:spPr>
          <a:xfrm>
            <a:off x="3368824" y="2097076"/>
            <a:ext cx="1320852" cy="523220"/>
          </a:xfrm>
          <a:prstGeom prst="rect">
            <a:avLst/>
          </a:prstGeom>
          <a:noFill/>
        </p:spPr>
        <p:txBody>
          <a:bodyPr wrap="square" rtlCol="0" anchor="b">
            <a:spAutoFit/>
          </a:bodyPr>
          <a:lstStyle/>
          <a:p>
            <a:pPr algn="ctr"/>
            <a:r>
              <a:rPr lang="ja-JP" altLang="en-US" sz="1400" b="1" dirty="0">
                <a:latin typeface="Meiryo UI" panose="020B0604030504040204" pitchFamily="50" charset="-128"/>
                <a:ea typeface="Meiryo UI" panose="020B0604030504040204" pitchFamily="50" charset="-128"/>
              </a:rPr>
              <a:t>今後の</a:t>
            </a:r>
            <a:r>
              <a:rPr lang="ja-JP" altLang="en-US" sz="1400" b="1" dirty="0" smtClean="0">
                <a:latin typeface="Meiryo UI" panose="020B0604030504040204" pitchFamily="50" charset="-128"/>
                <a:ea typeface="Meiryo UI" panose="020B0604030504040204" pitchFamily="50" charset="-128"/>
              </a:rPr>
              <a:t>取組み</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検討内容</a:t>
            </a:r>
            <a:endParaRPr lang="en-US" altLang="ja-JP" sz="1400" b="1" dirty="0">
              <a:latin typeface="Meiryo UI" panose="020B0604030504040204" pitchFamily="50" charset="-128"/>
              <a:ea typeface="Meiryo UI" panose="020B0604030504040204" pitchFamily="50" charset="-128"/>
            </a:endParaRPr>
          </a:p>
        </p:txBody>
      </p:sp>
      <p:sp>
        <p:nvSpPr>
          <p:cNvPr id="62" name="ストライプ矢印 61"/>
          <p:cNvSpPr/>
          <p:nvPr/>
        </p:nvSpPr>
        <p:spPr bwMode="auto">
          <a:xfrm>
            <a:off x="3742879" y="2613173"/>
            <a:ext cx="506481" cy="461442"/>
          </a:xfrm>
          <a:prstGeom prst="stripedRightArrow">
            <a:avLst/>
          </a:prstGeom>
          <a:solidFill>
            <a:schemeClr val="tx2">
              <a:lumMod val="20000"/>
              <a:lumOff val="80000"/>
            </a:schemeClr>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64" name="円柱 63"/>
          <p:cNvSpPr/>
          <p:nvPr/>
        </p:nvSpPr>
        <p:spPr bwMode="auto">
          <a:xfrm>
            <a:off x="7653162" y="3297031"/>
            <a:ext cx="612206" cy="463594"/>
          </a:xfrm>
          <a:prstGeom prst="can">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0" tIns="9969" rIns="36000" bIns="9969" numCol="1" spcCol="0" rtlCol="0" fromWordArt="0" anchor="t" anchorCtr="0" forceAA="0" compatLnSpc="1">
            <a:prstTxWarp prst="textNoShape">
              <a:avLst/>
            </a:prstTxWarp>
            <a:noAutofit/>
          </a:bodyPr>
          <a:lstStyle/>
          <a:p>
            <a:pPr algn="ctr" eaLnBrk="0" hangingPunct="0"/>
            <a:endParaRPr kumimoji="1" lang="en-US" altLang="ja-JP" sz="11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65" name="円柱 64"/>
          <p:cNvSpPr/>
          <p:nvPr/>
        </p:nvSpPr>
        <p:spPr bwMode="auto">
          <a:xfrm>
            <a:off x="8913440" y="3282620"/>
            <a:ext cx="612000" cy="463594"/>
          </a:xfrm>
          <a:prstGeom prst="can">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en-US" altLang="ja-JP" sz="11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73" name="環状矢印 72"/>
          <p:cNvSpPr/>
          <p:nvPr/>
        </p:nvSpPr>
        <p:spPr bwMode="auto">
          <a:xfrm rot="10800000">
            <a:off x="7938178" y="2984714"/>
            <a:ext cx="1332000" cy="1164366"/>
          </a:xfrm>
          <a:prstGeom prst="circularArrow">
            <a:avLst>
              <a:gd name="adj1" fmla="val 6828"/>
              <a:gd name="adj2" fmla="val 1142319"/>
              <a:gd name="adj3" fmla="val 20704269"/>
              <a:gd name="adj4" fmla="val 10800000"/>
              <a:gd name="adj5" fmla="val 12500"/>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pSp>
        <p:nvGrpSpPr>
          <p:cNvPr id="70" name="グループ化 69"/>
          <p:cNvGrpSpPr/>
          <p:nvPr/>
        </p:nvGrpSpPr>
        <p:grpSpPr>
          <a:xfrm>
            <a:off x="8210785" y="3123752"/>
            <a:ext cx="730391" cy="636874"/>
            <a:chOff x="3205085" y="2252316"/>
            <a:chExt cx="2050341" cy="1854248"/>
          </a:xfrm>
        </p:grpSpPr>
        <p:sp>
          <p:nvSpPr>
            <p:cNvPr id="71" name="図形 70"/>
            <p:cNvSpPr/>
            <p:nvPr/>
          </p:nvSpPr>
          <p:spPr>
            <a:xfrm>
              <a:off x="3205085" y="2252316"/>
              <a:ext cx="2050341" cy="1854248"/>
            </a:xfrm>
            <a:prstGeom prst="gear9">
              <a:avLst/>
            </a:prstGeom>
            <a:solidFill>
              <a:schemeClr val="bg1"/>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図形 4"/>
            <p:cNvSpPr txBox="1"/>
            <p:nvPr/>
          </p:nvSpPr>
          <p:spPr>
            <a:xfrm>
              <a:off x="3568688" y="2548417"/>
              <a:ext cx="1447822" cy="1244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kumimoji="1" lang="ja-JP" altLang="en-US" sz="1400" b="1" kern="1200" dirty="0">
                  <a:solidFill>
                    <a:schemeClr val="tx1"/>
                  </a:solidFill>
                  <a:latin typeface="Meiryo UI" panose="020B0604030504040204" pitchFamily="50" charset="-128"/>
                  <a:ea typeface="Meiryo UI" panose="020B0604030504040204" pitchFamily="50" charset="-128"/>
                </a:rPr>
                <a:t>データ</a:t>
              </a:r>
              <a:r>
                <a:rPr lang="ja-JP" altLang="en-US" sz="1400" b="1" dirty="0">
                  <a:solidFill>
                    <a:schemeClr val="tx1"/>
                  </a:solidFill>
                  <a:latin typeface="Meiryo UI" panose="020B0604030504040204" pitchFamily="50" charset="-128"/>
                  <a:ea typeface="Meiryo UI" panose="020B0604030504040204" pitchFamily="50" charset="-128"/>
                </a:rPr>
                <a:t>連携</a:t>
              </a:r>
              <a:endParaRPr kumimoji="1" lang="en-US" altLang="ja-JP" sz="1400" b="1" kern="1200" dirty="0">
                <a:solidFill>
                  <a:schemeClr val="tx1"/>
                </a:solidFill>
                <a:latin typeface="Meiryo UI" panose="020B0604030504040204" pitchFamily="50" charset="-128"/>
                <a:ea typeface="Meiryo UI" panose="020B0604030504040204" pitchFamily="50" charset="-128"/>
              </a:endParaRPr>
            </a:p>
          </p:txBody>
        </p:sp>
      </p:grpSp>
      <p:sp>
        <p:nvSpPr>
          <p:cNvPr id="74" name="環状矢印 73"/>
          <p:cNvSpPr/>
          <p:nvPr/>
        </p:nvSpPr>
        <p:spPr bwMode="auto">
          <a:xfrm>
            <a:off x="7924915" y="2770856"/>
            <a:ext cx="1332000" cy="1162800"/>
          </a:xfrm>
          <a:prstGeom prst="circularArrow">
            <a:avLst>
              <a:gd name="adj1" fmla="val 6828"/>
              <a:gd name="adj2" fmla="val 1142319"/>
              <a:gd name="adj3" fmla="val 20704269"/>
              <a:gd name="adj4" fmla="val 10800000"/>
              <a:gd name="adj5" fmla="val 12500"/>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76" name="正方形/長方形 75"/>
          <p:cNvSpPr/>
          <p:nvPr/>
        </p:nvSpPr>
        <p:spPr bwMode="auto">
          <a:xfrm>
            <a:off x="4856833" y="2197841"/>
            <a:ext cx="1387492" cy="294900"/>
          </a:xfrm>
          <a:prstGeom prst="rect">
            <a:avLst/>
          </a:prstGeom>
          <a:noFill/>
          <a:ln w="12700">
            <a:solidFill>
              <a:schemeClr val="tx1"/>
            </a:solidFill>
            <a:prstDash val="dash"/>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endParaRPr kumimoji="1" lang="ja-JP" altLang="en-US" sz="1400" dirty="0">
              <a:solidFill>
                <a:srgbClr val="FF0000"/>
              </a:solidFill>
              <a:latin typeface="Meiryo UI" panose="020B0604030504040204" pitchFamily="50" charset="-128"/>
              <a:ea typeface="Meiryo UI" panose="020B0604030504040204" pitchFamily="50" charset="-128"/>
              <a:cs typeface="Tahoma" pitchFamily="34" charset="0"/>
            </a:endParaRPr>
          </a:p>
        </p:txBody>
      </p:sp>
      <p:cxnSp>
        <p:nvCxnSpPr>
          <p:cNvPr id="17" name="直線矢印コネクタ 16"/>
          <p:cNvCxnSpPr/>
          <p:nvPr/>
        </p:nvCxnSpPr>
        <p:spPr>
          <a:xfrm>
            <a:off x="5301620" y="2186460"/>
            <a:ext cx="0" cy="3240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5733668" y="2186460"/>
            <a:ext cx="0" cy="3240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ABBFDCA3-09BA-4070-A1EA-83968A2741E1}"/>
              </a:ext>
            </a:extLst>
          </p:cNvPr>
          <p:cNvSpPr txBox="1"/>
          <p:nvPr/>
        </p:nvSpPr>
        <p:spPr>
          <a:xfrm>
            <a:off x="319059" y="3633991"/>
            <a:ext cx="3770205" cy="769441"/>
          </a:xfrm>
          <a:prstGeom prst="rect">
            <a:avLst/>
          </a:prstGeom>
          <a:noFill/>
        </p:spPr>
        <p:txBody>
          <a:bodyPr wrap="square" rtlCol="0" anchor="t">
            <a:spAutoFit/>
          </a:bodyPr>
          <a:lstStyle/>
          <a:p>
            <a:r>
              <a:rPr lang="ja-JP" altLang="en-US" sz="1100" b="1" dirty="0" smtClean="0">
                <a:latin typeface="Meiryo UI" panose="020B0604030504040204" pitchFamily="50" charset="-128"/>
                <a:ea typeface="Meiryo UI" panose="020B0604030504040204" pitchFamily="50" charset="-128"/>
              </a:rPr>
              <a:t>共通プラットフォーム（</a:t>
            </a:r>
            <a:r>
              <a:rPr lang="en-US" altLang="ja-JP" sz="1100" b="1" dirty="0" smtClean="0">
                <a:latin typeface="Meiryo UI" panose="020B0604030504040204" pitchFamily="50" charset="-128"/>
                <a:ea typeface="Meiryo UI" panose="020B0604030504040204" pitchFamily="50" charset="-128"/>
              </a:rPr>
              <a:t>H30</a:t>
            </a:r>
            <a:r>
              <a:rPr lang="ja-JP" altLang="en-US" sz="1100" b="1" dirty="0" smtClean="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pPr marL="900113" indent="-900113"/>
            <a:r>
              <a:rPr lang="ja-JP" altLang="en-US" sz="1100" dirty="0">
                <a:latin typeface="Meiryo UI" panose="020B0604030504040204" pitchFamily="50" charset="-128"/>
                <a:ea typeface="Meiryo UI" panose="020B0604030504040204" pitchFamily="50" charset="-128"/>
              </a:rPr>
              <a:t>・仮想化技術を</a:t>
            </a:r>
            <a:r>
              <a:rPr lang="ja-JP" altLang="en-US" sz="1100" dirty="0" smtClean="0">
                <a:latin typeface="Meiryo UI" panose="020B0604030504040204" pitchFamily="50" charset="-128"/>
                <a:ea typeface="Meiryo UI" panose="020B0604030504040204" pitchFamily="50" charset="-128"/>
              </a:rPr>
              <a:t>用いた基盤（物理サーバ）の</a:t>
            </a:r>
            <a:r>
              <a:rPr lang="ja-JP" altLang="en-US" sz="1100" dirty="0">
                <a:latin typeface="Meiryo UI" panose="020B0604030504040204" pitchFamily="50" charset="-128"/>
                <a:ea typeface="Meiryo UI" panose="020B0604030504040204" pitchFamily="50" charset="-128"/>
              </a:rPr>
              <a:t>集約</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38</a:t>
            </a:r>
            <a:r>
              <a:rPr lang="ja-JP" altLang="en-US" sz="1100" dirty="0" smtClean="0">
                <a:latin typeface="Meiryo UI" panose="020B0604030504040204" pitchFamily="50" charset="-128"/>
                <a:ea typeface="Meiryo UI" panose="020B0604030504040204" pitchFamily="50" charset="-128"/>
              </a:rPr>
              <a:t>システム集約済</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2021)7</a:t>
            </a:r>
            <a:r>
              <a:rPr lang="ja-JP" altLang="en-US" sz="1100" dirty="0" smtClean="0">
                <a:latin typeface="Meiryo UI" panose="020B0604030504040204" pitchFamily="50" charset="-128"/>
                <a:ea typeface="Meiryo UI" panose="020B0604030504040204" pitchFamily="50" charset="-128"/>
              </a:rPr>
              <a:t>システム追加</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2023)</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千</a:t>
            </a:r>
            <a:r>
              <a:rPr lang="en-US" altLang="ja-JP" sz="1100" dirty="0" smtClean="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百万円のコスト削減効果</a:t>
            </a:r>
            <a:endParaRPr lang="en-US" altLang="ja-JP" sz="1100" dirty="0">
              <a:latin typeface="Meiryo UI" panose="020B0604030504040204" pitchFamily="50" charset="-128"/>
              <a:ea typeface="Meiryo UI" panose="020B0604030504040204" pitchFamily="50" charset="-128"/>
            </a:endParaRPr>
          </a:p>
        </p:txBody>
      </p:sp>
      <p:cxnSp>
        <p:nvCxnSpPr>
          <p:cNvPr id="19" name="直線コネクタ 18"/>
          <p:cNvCxnSpPr>
            <a:cxnSpLocks/>
          </p:cNvCxnSpPr>
          <p:nvPr/>
        </p:nvCxnSpPr>
        <p:spPr>
          <a:xfrm>
            <a:off x="1638603" y="1574534"/>
            <a:ext cx="549764" cy="4754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ABBFDCA3-09BA-4070-A1EA-83968A2741E1}"/>
              </a:ext>
            </a:extLst>
          </p:cNvPr>
          <p:cNvSpPr txBox="1"/>
          <p:nvPr/>
        </p:nvSpPr>
        <p:spPr>
          <a:xfrm>
            <a:off x="7551426" y="3373342"/>
            <a:ext cx="779341" cy="261610"/>
          </a:xfrm>
          <a:prstGeom prst="rect">
            <a:avLst/>
          </a:prstGeom>
          <a:noFill/>
        </p:spPr>
        <p:txBody>
          <a:bodyPr wrap="square" rtlCol="0" anchor="b">
            <a:spAutoFit/>
          </a:bodyPr>
          <a:lstStyle/>
          <a:p>
            <a:pPr algn="ctr"/>
            <a:r>
              <a:rPr lang="en-US" altLang="ja-JP" sz="1100" dirty="0" smtClean="0">
                <a:latin typeface="Meiryo UI" panose="020B0604030504040204" pitchFamily="50" charset="-128"/>
                <a:ea typeface="Meiryo UI" panose="020B0604030504040204" pitchFamily="50" charset="-128"/>
              </a:rPr>
              <a:t>A</a:t>
            </a:r>
            <a:r>
              <a:rPr lang="ja-JP" altLang="en-US" sz="1100" dirty="0" smtClean="0">
                <a:latin typeface="Meiryo UI" panose="020B0604030504040204" pitchFamily="50" charset="-128"/>
                <a:ea typeface="Meiryo UI" panose="020B0604030504040204" pitchFamily="50" charset="-128"/>
              </a:rPr>
              <a:t>システム</a:t>
            </a:r>
            <a:endParaRPr lang="en-US" altLang="ja-JP" sz="11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ABBFDCA3-09BA-4070-A1EA-83968A2741E1}"/>
              </a:ext>
            </a:extLst>
          </p:cNvPr>
          <p:cNvSpPr txBox="1"/>
          <p:nvPr/>
        </p:nvSpPr>
        <p:spPr>
          <a:xfrm>
            <a:off x="8841432" y="3373342"/>
            <a:ext cx="779341" cy="261610"/>
          </a:xfrm>
          <a:prstGeom prst="rect">
            <a:avLst/>
          </a:prstGeom>
          <a:noFill/>
        </p:spPr>
        <p:txBody>
          <a:bodyPr wrap="square" rtlCol="0" anchor="b">
            <a:spAutoFit/>
          </a:bodyPr>
          <a:lstStyle/>
          <a:p>
            <a:pPr algn="ctr"/>
            <a:r>
              <a:rPr lang="en-US" altLang="ja-JP" sz="1100" dirty="0" smtClean="0">
                <a:latin typeface="Meiryo UI" panose="020B0604030504040204" pitchFamily="50" charset="-128"/>
                <a:ea typeface="Meiryo UI" panose="020B0604030504040204" pitchFamily="50" charset="-128"/>
              </a:rPr>
              <a:t>B</a:t>
            </a:r>
            <a:r>
              <a:rPr lang="ja-JP" altLang="en-US" sz="1100" dirty="0" smtClean="0">
                <a:latin typeface="Meiryo UI" panose="020B0604030504040204" pitchFamily="50" charset="-128"/>
                <a:ea typeface="Meiryo UI" panose="020B0604030504040204" pitchFamily="50" charset="-128"/>
              </a:rPr>
              <a:t>システム</a:t>
            </a:r>
            <a:endParaRPr lang="en-US" altLang="ja-JP" sz="1100" dirty="0" smtClean="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ABBFDCA3-09BA-4070-A1EA-83968A2741E1}"/>
              </a:ext>
            </a:extLst>
          </p:cNvPr>
          <p:cNvSpPr txBox="1"/>
          <p:nvPr/>
        </p:nvSpPr>
        <p:spPr>
          <a:xfrm>
            <a:off x="7999829" y="2683297"/>
            <a:ext cx="1230315" cy="276999"/>
          </a:xfrm>
          <a:prstGeom prst="rect">
            <a:avLst/>
          </a:prstGeom>
          <a:noFill/>
        </p:spPr>
        <p:txBody>
          <a:bodyPr wrap="square" rtlCol="0" anchor="b">
            <a:spAutoFit/>
          </a:bodyPr>
          <a:lstStyle/>
          <a:p>
            <a:pPr algn="ctr"/>
            <a:r>
              <a:rPr lang="ja-JP" altLang="en-US" sz="1200" dirty="0">
                <a:latin typeface="Meiryo UI" panose="020B0604030504040204" pitchFamily="50" charset="-128"/>
                <a:ea typeface="Meiryo UI" panose="020B0604030504040204" pitchFamily="50" charset="-128"/>
              </a:rPr>
              <a:t>共通基盤上</a:t>
            </a:r>
            <a:endParaRPr lang="en-US" altLang="ja-JP" sz="12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ABBFDCA3-09BA-4070-A1EA-83968A2741E1}"/>
              </a:ext>
            </a:extLst>
          </p:cNvPr>
          <p:cNvSpPr txBox="1"/>
          <p:nvPr/>
        </p:nvSpPr>
        <p:spPr>
          <a:xfrm>
            <a:off x="1162870" y="1249015"/>
            <a:ext cx="1758110" cy="307777"/>
          </a:xfrm>
          <a:prstGeom prst="rect">
            <a:avLst/>
          </a:prstGeom>
          <a:noFill/>
        </p:spPr>
        <p:txBody>
          <a:bodyPr wrap="square" rtlCol="0">
            <a:spAutoFit/>
          </a:bodyPr>
          <a:lstStyle/>
          <a:p>
            <a:pPr marL="900113" indent="-900113" algn="ctr"/>
            <a:r>
              <a:rPr lang="ja-JP" altLang="en-US" sz="1400" b="1" dirty="0">
                <a:latin typeface="Meiryo UI" panose="020B0604030504040204" pitchFamily="50" charset="-128"/>
                <a:ea typeface="Meiryo UI" panose="020B0604030504040204" pitchFamily="50" charset="-128"/>
              </a:rPr>
              <a:t>現在の取組</a:t>
            </a:r>
            <a:endParaRPr lang="en-US" altLang="ja-JP" sz="1400" b="1" dirty="0">
              <a:latin typeface="Meiryo UI" panose="020B0604030504040204" pitchFamily="50" charset="-128"/>
              <a:ea typeface="Meiryo UI" panose="020B0604030504040204" pitchFamily="50" charset="-128"/>
            </a:endParaRPr>
          </a:p>
        </p:txBody>
      </p:sp>
      <p:cxnSp>
        <p:nvCxnSpPr>
          <p:cNvPr id="63" name="直線コネクタ 62">
            <a:extLst>
              <a:ext uri="{FF2B5EF4-FFF2-40B4-BE49-F238E27FC236}">
                <a16:creationId xmlns:a16="http://schemas.microsoft.com/office/drawing/2014/main" id="{50C6BD9B-2931-40E8-AEFD-6C9B1237546A}"/>
              </a:ext>
            </a:extLst>
          </p:cNvPr>
          <p:cNvCxnSpPr>
            <a:cxnSpLocks/>
          </p:cNvCxnSpPr>
          <p:nvPr/>
        </p:nvCxnSpPr>
        <p:spPr>
          <a:xfrm flipV="1">
            <a:off x="1638603" y="3401352"/>
            <a:ext cx="508021" cy="17842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8" name="正方形/長方形 77">
            <a:extLst>
              <a:ext uri="{FF2B5EF4-FFF2-40B4-BE49-F238E27FC236}">
                <a16:creationId xmlns:a16="http://schemas.microsoft.com/office/drawing/2014/main" id="{8207A68C-0EF3-4A4D-B8CD-4E35B6DCDCCF}"/>
              </a:ext>
            </a:extLst>
          </p:cNvPr>
          <p:cNvSpPr/>
          <p:nvPr/>
        </p:nvSpPr>
        <p:spPr bwMode="auto">
          <a:xfrm>
            <a:off x="2188367" y="1741326"/>
            <a:ext cx="1245028" cy="308656"/>
          </a:xfrm>
          <a:prstGeom prst="rect">
            <a:avLst/>
          </a:prstGeom>
          <a:noFill/>
          <a:ln w="12700">
            <a:solidFill>
              <a:schemeClr val="tx1"/>
            </a:solidFill>
            <a:prstDash val="dash"/>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r>
              <a:rPr lang="ja-JP" altLang="en-US" sz="1400" dirty="0">
                <a:latin typeface="Meiryo UI" panose="020B0604030504040204" pitchFamily="50" charset="-128"/>
                <a:ea typeface="Meiryo UI" panose="020B0604030504040204" pitchFamily="50" charset="-128"/>
                <a:cs typeface="Tahoma" pitchFamily="34" charset="0"/>
              </a:rPr>
              <a:t>効率化</a:t>
            </a:r>
            <a:endParaRPr kumimoji="1" lang="ja-JP" altLang="en-US" sz="1400" dirty="0">
              <a:latin typeface="Meiryo UI" panose="020B0604030504040204" pitchFamily="50" charset="-128"/>
              <a:ea typeface="Meiryo UI" panose="020B0604030504040204" pitchFamily="50" charset="-128"/>
              <a:cs typeface="Tahoma" pitchFamily="34" charset="0"/>
            </a:endParaRPr>
          </a:p>
        </p:txBody>
      </p:sp>
      <p:sp>
        <p:nvSpPr>
          <p:cNvPr id="7" name="正方形/長方形 6">
            <a:extLst>
              <a:ext uri="{FF2B5EF4-FFF2-40B4-BE49-F238E27FC236}">
                <a16:creationId xmlns:a16="http://schemas.microsoft.com/office/drawing/2014/main" id="{DE673E39-53B4-45D2-83B5-7A9D80F08AB2}"/>
              </a:ext>
            </a:extLst>
          </p:cNvPr>
          <p:cNvSpPr/>
          <p:nvPr/>
        </p:nvSpPr>
        <p:spPr>
          <a:xfrm>
            <a:off x="2138618" y="1484784"/>
            <a:ext cx="1446230"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共通プラットフォーム</a:t>
            </a:r>
            <a:endParaRPr lang="ja-JP" altLang="en-US" sz="1200" dirty="0"/>
          </a:p>
        </p:txBody>
      </p:sp>
      <p:sp>
        <p:nvSpPr>
          <p:cNvPr id="79" name="テキスト ボックス 78">
            <a:extLst>
              <a:ext uri="{FF2B5EF4-FFF2-40B4-BE49-F238E27FC236}">
                <a16:creationId xmlns:a16="http://schemas.microsoft.com/office/drawing/2014/main" id="{ABBFDCA3-09BA-4070-A1EA-83968A2741E1}"/>
              </a:ext>
            </a:extLst>
          </p:cNvPr>
          <p:cNvSpPr txBox="1"/>
          <p:nvPr/>
        </p:nvSpPr>
        <p:spPr>
          <a:xfrm>
            <a:off x="4499576" y="3410842"/>
            <a:ext cx="2166981" cy="600164"/>
          </a:xfrm>
          <a:prstGeom prst="rect">
            <a:avLst/>
          </a:prstGeom>
          <a:noFill/>
        </p:spPr>
        <p:txBody>
          <a:bodyPr wrap="square" rtlCol="0">
            <a:spAutoFit/>
          </a:bodyPr>
          <a:lstStyle/>
          <a:p>
            <a:pPr>
              <a:tabLst>
                <a:tab pos="0" algn="l"/>
              </a:tabLst>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自庁設置（オンプレミス）サーバ</a:t>
            </a:r>
            <a:endParaRPr lang="en-US" altLang="ja-JP" sz="1100" dirty="0" smtClean="0">
              <a:latin typeface="Meiryo UI" panose="020B0604030504040204" pitchFamily="50" charset="-128"/>
              <a:ea typeface="Meiryo UI" panose="020B0604030504040204" pitchFamily="50" charset="-128"/>
            </a:endParaRPr>
          </a:p>
          <a:p>
            <a:pPr>
              <a:tabLst>
                <a:tab pos="0" algn="l"/>
              </a:tabLst>
            </a:pPr>
            <a:r>
              <a:rPr lang="ja-JP" altLang="en-US" sz="1100" dirty="0" smtClean="0">
                <a:latin typeface="Meiryo UI" panose="020B0604030504040204" pitchFamily="50" charset="-128"/>
                <a:ea typeface="Meiryo UI" panose="020B0604030504040204" pitchFamily="50" charset="-128"/>
              </a:rPr>
              <a:t>　　・マイナンバー系システム</a:t>
            </a:r>
            <a:endParaRPr lang="en-US" altLang="ja-JP" sz="1100" dirty="0" smtClean="0">
              <a:latin typeface="Meiryo UI" panose="020B0604030504040204" pitchFamily="50" charset="-128"/>
              <a:ea typeface="Meiryo UI" panose="020B0604030504040204" pitchFamily="50" charset="-128"/>
            </a:endParaRPr>
          </a:p>
          <a:p>
            <a:pPr>
              <a:tabLst>
                <a:tab pos="0" algn="l"/>
              </a:tabLst>
            </a:pPr>
            <a:r>
              <a:rPr lang="ja-JP" altLang="en-US" sz="1100" dirty="0" smtClean="0">
                <a:latin typeface="Meiryo UI" panose="020B0604030504040204" pitchFamily="50" charset="-128"/>
                <a:ea typeface="Meiryo UI" panose="020B0604030504040204" pitchFamily="50" charset="-128"/>
              </a:rPr>
              <a:t>　　・その他システム</a:t>
            </a:r>
            <a:endParaRPr lang="ja-JP" altLang="en-US" sz="1100" dirty="0">
              <a:latin typeface="Meiryo UI" panose="020B0604030504040204" pitchFamily="50" charset="-128"/>
              <a:ea typeface="Meiryo UI" panose="020B0604030504040204" pitchFamily="50" charset="-128"/>
            </a:endParaRPr>
          </a:p>
        </p:txBody>
      </p:sp>
      <p:sp>
        <p:nvSpPr>
          <p:cNvPr id="86" name="ストライプ矢印 85"/>
          <p:cNvSpPr/>
          <p:nvPr/>
        </p:nvSpPr>
        <p:spPr bwMode="auto">
          <a:xfrm>
            <a:off x="6829628" y="2613173"/>
            <a:ext cx="506481" cy="461442"/>
          </a:xfrm>
          <a:prstGeom prst="stripedRightArrow">
            <a:avLst/>
          </a:prstGeom>
          <a:solidFill>
            <a:schemeClr val="tx2">
              <a:lumMod val="20000"/>
              <a:lumOff val="80000"/>
            </a:schemeClr>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aphicFrame>
        <p:nvGraphicFramePr>
          <p:cNvPr id="80" name="グラフ 79"/>
          <p:cNvGraphicFramePr/>
          <p:nvPr>
            <p:extLst>
              <p:ext uri="{D42A27DB-BD31-4B8C-83A1-F6EECF244321}">
                <p14:modId xmlns:p14="http://schemas.microsoft.com/office/powerpoint/2010/main" val="2845617938"/>
              </p:ext>
            </p:extLst>
          </p:nvPr>
        </p:nvGraphicFramePr>
        <p:xfrm>
          <a:off x="1712640" y="4563572"/>
          <a:ext cx="6343411" cy="2393820"/>
        </p:xfrm>
        <a:graphic>
          <a:graphicData uri="http://schemas.openxmlformats.org/drawingml/2006/chart">
            <c:chart xmlns:c="http://schemas.openxmlformats.org/drawingml/2006/chart" xmlns:r="http://schemas.openxmlformats.org/officeDocument/2006/relationships" r:id="rId3"/>
          </a:graphicData>
        </a:graphic>
      </p:graphicFrame>
      <p:sp>
        <p:nvSpPr>
          <p:cNvPr id="82" name="テキスト ボックス 81">
            <a:extLst>
              <a:ext uri="{FF2B5EF4-FFF2-40B4-BE49-F238E27FC236}">
                <a16:creationId xmlns:a16="http://schemas.microsoft.com/office/drawing/2014/main" id="{ABBFDCA3-09BA-4070-A1EA-83968A2741E1}"/>
              </a:ext>
            </a:extLst>
          </p:cNvPr>
          <p:cNvSpPr txBox="1"/>
          <p:nvPr/>
        </p:nvSpPr>
        <p:spPr>
          <a:xfrm>
            <a:off x="6974999" y="5229200"/>
            <a:ext cx="2484342" cy="307777"/>
          </a:xfrm>
          <a:prstGeom prst="rect">
            <a:avLst/>
          </a:prstGeom>
          <a:noFill/>
        </p:spPr>
        <p:txBody>
          <a:bodyPr wrap="square" rtlCol="0" anchor="ctr">
            <a:spAutoFit/>
          </a:bodyPr>
          <a:lstStyle/>
          <a:p>
            <a:r>
              <a:rPr lang="ja-JP" altLang="en-US" sz="1400" b="1" dirty="0" smtClean="0">
                <a:latin typeface="Meiryo UI" panose="020B0604030504040204" pitchFamily="50" charset="-128"/>
                <a:ea typeface="Meiryo UI" panose="020B0604030504040204" pitchFamily="50" charset="-128"/>
              </a:rPr>
              <a:t>集約対象範囲（残り</a:t>
            </a:r>
            <a:r>
              <a:rPr lang="en-US" altLang="ja-JP" sz="1400" b="1" dirty="0" smtClean="0">
                <a:latin typeface="Meiryo UI" panose="020B0604030504040204" pitchFamily="50" charset="-128"/>
                <a:ea typeface="Meiryo UI" panose="020B0604030504040204" pitchFamily="50" charset="-128"/>
              </a:rPr>
              <a:t>73</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p:txBody>
      </p:sp>
      <p:sp>
        <p:nvSpPr>
          <p:cNvPr id="84" name="テキスト ボックス 83">
            <a:extLst>
              <a:ext uri="{FF2B5EF4-FFF2-40B4-BE49-F238E27FC236}">
                <a16:creationId xmlns:a16="http://schemas.microsoft.com/office/drawing/2014/main" id="{ABBFDCA3-09BA-4070-A1EA-83968A2741E1}"/>
              </a:ext>
            </a:extLst>
          </p:cNvPr>
          <p:cNvSpPr txBox="1"/>
          <p:nvPr/>
        </p:nvSpPr>
        <p:spPr>
          <a:xfrm>
            <a:off x="147346" y="4437112"/>
            <a:ext cx="3005925" cy="523220"/>
          </a:xfrm>
          <a:prstGeom prst="rect">
            <a:avLst/>
          </a:prstGeom>
          <a:noFill/>
        </p:spPr>
        <p:txBody>
          <a:bodyPr wrap="square" rtlCol="0">
            <a:spAutoFit/>
          </a:bodyPr>
          <a:lstStyle/>
          <a:p>
            <a:pPr marL="900113" indent="-900113"/>
            <a:r>
              <a:rPr lang="en-US" altLang="ja-JP" sz="1400" b="1" dirty="0" smtClean="0">
                <a:latin typeface="Meiryo UI" panose="020B0604030504040204" pitchFamily="50" charset="-128"/>
                <a:ea typeface="Meiryo UI" panose="020B0604030504040204" pitchFamily="50" charset="-128"/>
              </a:rPr>
              <a:t>240</a:t>
            </a:r>
            <a:r>
              <a:rPr lang="ja-JP" altLang="en-US" sz="1400" b="1" dirty="0" smtClean="0">
                <a:latin typeface="Meiryo UI" panose="020B0604030504040204" pitchFamily="50" charset="-128"/>
                <a:ea typeface="Meiryo UI" panose="020B0604030504040204" pitchFamily="50" charset="-128"/>
              </a:rPr>
              <a:t>情報システムを</a:t>
            </a:r>
            <a:endParaRPr lang="en-US" altLang="ja-JP" sz="1400" b="1" dirty="0" smtClean="0">
              <a:latin typeface="Meiryo UI" panose="020B0604030504040204" pitchFamily="50" charset="-128"/>
              <a:ea typeface="Meiryo UI" panose="020B0604030504040204" pitchFamily="50" charset="-128"/>
            </a:endParaRPr>
          </a:p>
          <a:p>
            <a:pPr marL="900113" indent="-900113"/>
            <a:r>
              <a:rPr lang="ja-JP" altLang="en-US" sz="1400" b="1" dirty="0" smtClean="0">
                <a:latin typeface="Meiryo UI" panose="020B0604030504040204" pitchFamily="50" charset="-128"/>
                <a:ea typeface="Meiryo UI" panose="020B0604030504040204" pitchFamily="50" charset="-128"/>
              </a:rPr>
              <a:t>サーバの設置場所等で分類</a:t>
            </a:r>
            <a:endParaRPr lang="en-US" altLang="ja-JP" sz="1400" b="1" dirty="0" smtClean="0">
              <a:latin typeface="Meiryo UI" panose="020B0604030504040204" pitchFamily="50" charset="-128"/>
              <a:ea typeface="Meiryo UI" panose="020B0604030504040204" pitchFamily="50" charset="-128"/>
            </a:endParaRPr>
          </a:p>
        </p:txBody>
      </p:sp>
      <p:sp>
        <p:nvSpPr>
          <p:cNvPr id="4" name="円 3"/>
          <p:cNvSpPr/>
          <p:nvPr/>
        </p:nvSpPr>
        <p:spPr bwMode="auto">
          <a:xfrm>
            <a:off x="3885132" y="4754044"/>
            <a:ext cx="2016000" cy="2016000"/>
          </a:xfrm>
          <a:prstGeom prst="pie">
            <a:avLst>
              <a:gd name="adj1" fmla="val 20188789"/>
              <a:gd name="adj2" fmla="val 5219183"/>
            </a:avLst>
          </a:prstGeom>
          <a:noFill/>
          <a:ln w="38100">
            <a:solidFill>
              <a:srgbClr val="FF0000"/>
            </a:solidFill>
            <a:prstDash val="dash"/>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110" name="矢印: 五方向 25"/>
          <p:cNvSpPr/>
          <p:nvPr/>
        </p:nvSpPr>
        <p:spPr bwMode="auto">
          <a:xfrm>
            <a:off x="5901132" y="5538155"/>
            <a:ext cx="2364236" cy="1245146"/>
          </a:xfrm>
          <a:prstGeom prst="ellipse">
            <a:avLst/>
          </a:prstGeom>
          <a:no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15</a:t>
            </a:fld>
            <a:endParaRPr kumimoji="1" lang="ja-JP" altLang="en-US"/>
          </a:p>
        </p:txBody>
      </p:sp>
    </p:spTree>
    <p:extLst>
      <p:ext uri="{BB962C8B-B14F-4D97-AF65-F5344CB8AC3E}">
        <p14:creationId xmlns:p14="http://schemas.microsoft.com/office/powerpoint/2010/main" val="1832927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BBFDCA3-09BA-4070-A1EA-83968A2741E1}"/>
              </a:ext>
            </a:extLst>
          </p:cNvPr>
          <p:cNvSpPr txBox="1"/>
          <p:nvPr/>
        </p:nvSpPr>
        <p:spPr>
          <a:xfrm>
            <a:off x="127805" y="475200"/>
            <a:ext cx="9649729" cy="471789"/>
          </a:xfrm>
          <a:prstGeom prst="rect">
            <a:avLst/>
          </a:prstGeom>
          <a:noFill/>
          <a:ln w="6350">
            <a:solidFill>
              <a:schemeClr val="tx1"/>
            </a:solidFill>
          </a:ln>
        </p:spPr>
        <p:txBody>
          <a:bodyPr wrap="square" rtlCol="0" anchor="ctr">
            <a:noAutofit/>
          </a:bodyPr>
          <a:lstStyle/>
          <a:p>
            <a:r>
              <a:rPr lang="ja-JP" altLang="en-US" sz="1400" b="1" dirty="0" smtClean="0">
                <a:latin typeface="Meiryo UI" panose="020B0604030504040204" pitchFamily="50" charset="-128"/>
                <a:ea typeface="Meiryo UI" panose="020B0604030504040204" pitchFamily="50" charset="-128"/>
              </a:rPr>
              <a:t>府民との接点</a:t>
            </a:r>
            <a:r>
              <a:rPr lang="ja-JP" altLang="en-US" sz="1400" b="1" dirty="0">
                <a:latin typeface="Meiryo UI" panose="020B0604030504040204" pitchFamily="50" charset="-128"/>
                <a:ea typeface="Meiryo UI" panose="020B0604030504040204" pitchFamily="50" charset="-128"/>
              </a:rPr>
              <a:t>となる</a:t>
            </a:r>
            <a:r>
              <a:rPr lang="ja-JP" altLang="en-US" sz="1400" b="1" dirty="0" smtClean="0">
                <a:latin typeface="Meiryo UI" panose="020B0604030504040204" pitchFamily="50" charset="-128"/>
                <a:ea typeface="Meiryo UI" panose="020B0604030504040204" pitchFamily="50" charset="-128"/>
              </a:rPr>
              <a:t>インターフェースを充実させるため、電子申請システムの抜本的な見直しを行い、行政手続きのオンライン化を強力に推進します。</a:t>
            </a:r>
            <a:endParaRPr lang="ja-JP" altLang="en-US" sz="14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２．府庁</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業務の</a:t>
            </a:r>
            <a:r>
              <a:rPr lang="en-US" altLang="ja-JP" sz="1400" b="1" dirty="0">
                <a:latin typeface="Meiryo UI" pitchFamily="50" charset="-128"/>
                <a:ea typeface="Meiryo UI" pitchFamily="50" charset="-128"/>
                <a:cs typeface="Meiryo UI" pitchFamily="50" charset="-128"/>
              </a:rPr>
              <a:t>ICT</a:t>
            </a:r>
            <a:r>
              <a:rPr lang="ja-JP" altLang="en-US" sz="1400" b="1" dirty="0">
                <a:latin typeface="Meiryo UI" pitchFamily="50" charset="-128"/>
                <a:ea typeface="Meiryo UI" pitchFamily="50" charset="-128"/>
                <a:cs typeface="Meiryo UI" pitchFamily="50" charset="-128"/>
              </a:rPr>
              <a:t>化の推進（</a:t>
            </a:r>
            <a:r>
              <a:rPr lang="ja-JP" altLang="en-US" sz="1400" b="1" dirty="0" smtClean="0">
                <a:latin typeface="Meiryo UI" pitchFamily="50" charset="-128"/>
                <a:ea typeface="Meiryo UI" pitchFamily="50" charset="-128"/>
                <a:cs typeface="Meiryo UI" pitchFamily="50" charset="-128"/>
              </a:rPr>
              <a:t>行政手続きのオンライン化）</a:t>
            </a:r>
            <a:endParaRPr lang="ja-JP" altLang="en-US" sz="1200" b="1" dirty="0">
              <a:latin typeface="Meiryo UI" pitchFamily="50" charset="-128"/>
              <a:ea typeface="Meiryo UI" pitchFamily="50" charset="-128"/>
              <a:cs typeface="Meiryo UI" pitchFamily="50" charset="-128"/>
            </a:endParaRPr>
          </a:p>
        </p:txBody>
      </p:sp>
      <p:sp>
        <p:nvSpPr>
          <p:cNvPr id="23" name="正方形/長方形 22"/>
          <p:cNvSpPr/>
          <p:nvPr/>
        </p:nvSpPr>
        <p:spPr bwMode="auto">
          <a:xfrm>
            <a:off x="137021" y="2535332"/>
            <a:ext cx="9640513" cy="677644"/>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lang="ja-JP" altLang="en-US" sz="1400" dirty="0" smtClean="0">
                <a:latin typeface="Meiryo UI" panose="020B0604030504040204" pitchFamily="50" charset="-128"/>
                <a:ea typeface="Meiryo UI" panose="020B0604030504040204" pitchFamily="50" charset="-128"/>
                <a:cs typeface="Tahoma" pitchFamily="34" charset="0"/>
              </a:rPr>
              <a:t>　国</a:t>
            </a:r>
            <a:r>
              <a:rPr lang="ja-JP" altLang="en-US" sz="1400" dirty="0">
                <a:latin typeface="Meiryo UI" panose="020B0604030504040204" pitchFamily="50" charset="-128"/>
                <a:ea typeface="Meiryo UI" panose="020B0604030504040204" pitchFamily="50" charset="-128"/>
                <a:cs typeface="Tahoma" pitchFamily="34" charset="0"/>
              </a:rPr>
              <a:t>の動き</a:t>
            </a:r>
            <a:r>
              <a:rPr lang="ja-JP" altLang="en-US" sz="1200" dirty="0">
                <a:latin typeface="Meiryo UI" panose="020B0604030504040204" pitchFamily="50" charset="-128"/>
                <a:ea typeface="Meiryo UI" panose="020B0604030504040204" pitchFamily="50" charset="-128"/>
                <a:cs typeface="Tahoma" pitchFamily="34" charset="0"/>
              </a:rPr>
              <a:t>（</a:t>
            </a:r>
            <a:r>
              <a:rPr lang="en-US" altLang="ja-JP" sz="1200" dirty="0">
                <a:latin typeface="Meiryo UI" panose="020B0604030504040204" pitchFamily="50" charset="-128"/>
                <a:ea typeface="Meiryo UI" panose="020B0604030504040204" pitchFamily="50" charset="-128"/>
                <a:cs typeface="Tahoma" pitchFamily="34" charset="0"/>
              </a:rPr>
              <a:t>※</a:t>
            </a:r>
            <a:r>
              <a:rPr lang="ja-JP" altLang="en-US" sz="1200" dirty="0">
                <a:latin typeface="Meiryo UI" panose="020B0604030504040204" pitchFamily="50" charset="-128"/>
                <a:ea typeface="Meiryo UI" panose="020B0604030504040204" pitchFamily="50" charset="-128"/>
                <a:cs typeface="Tahoma" pitchFamily="34" charset="0"/>
              </a:rPr>
              <a:t>）</a:t>
            </a:r>
            <a:r>
              <a:rPr lang="ja-JP" altLang="en-US" sz="1400" dirty="0">
                <a:latin typeface="Meiryo UI" panose="020B0604030504040204" pitchFamily="50" charset="-128"/>
                <a:ea typeface="Meiryo UI" panose="020B0604030504040204" pitchFamily="50" charset="-128"/>
                <a:cs typeface="Tahoma" pitchFamily="34" charset="0"/>
              </a:rPr>
              <a:t>とも歩調を合わせながら、 </a:t>
            </a:r>
            <a:r>
              <a:rPr lang="en-US" altLang="ja-JP" sz="1400" dirty="0" smtClean="0">
                <a:latin typeface="Meiryo UI" panose="020B0604030504040204" pitchFamily="50" charset="-128"/>
                <a:ea typeface="Meiryo UI" panose="020B0604030504040204" pitchFamily="50" charset="-128"/>
                <a:cs typeface="Tahoma" pitchFamily="34" charset="0"/>
              </a:rPr>
              <a:t>2021</a:t>
            </a:r>
            <a:r>
              <a:rPr lang="ja-JP" altLang="en-US" sz="1400" dirty="0">
                <a:latin typeface="Meiryo UI" panose="020B0604030504040204" pitchFamily="50" charset="-128"/>
                <a:ea typeface="Meiryo UI" panose="020B0604030504040204" pitchFamily="50" charset="-128"/>
                <a:cs typeface="Tahoma" pitchFamily="34" charset="0"/>
              </a:rPr>
              <a:t>年度</a:t>
            </a:r>
            <a:r>
              <a:rPr lang="ja-JP" altLang="en-US" sz="1400" dirty="0" smtClean="0">
                <a:latin typeface="Meiryo UI" panose="020B0604030504040204" pitchFamily="50" charset="-128"/>
                <a:ea typeface="Meiryo UI" panose="020B0604030504040204" pitchFamily="50" charset="-128"/>
                <a:cs typeface="Tahoma" pitchFamily="34" charset="0"/>
              </a:rPr>
              <a:t>に導入</a:t>
            </a:r>
            <a:r>
              <a:rPr lang="ja-JP" altLang="en-US" sz="1400" dirty="0">
                <a:latin typeface="Meiryo UI" panose="020B0604030504040204" pitchFamily="50" charset="-128"/>
                <a:ea typeface="Meiryo UI" panose="020B0604030504040204" pitchFamily="50" charset="-128"/>
                <a:cs typeface="Tahoma" pitchFamily="34" charset="0"/>
              </a:rPr>
              <a:t>した</a:t>
            </a:r>
            <a:r>
              <a:rPr lang="ja-JP" altLang="en-US" sz="1400" dirty="0" smtClean="0">
                <a:latin typeface="Meiryo UI" panose="020B0604030504040204" pitchFamily="50" charset="-128"/>
                <a:ea typeface="Meiryo UI" panose="020B0604030504040204" pitchFamily="50" charset="-128"/>
                <a:cs typeface="Tahoma" pitchFamily="34" charset="0"/>
              </a:rPr>
              <a:t>クラウド型電子</a:t>
            </a:r>
            <a:r>
              <a:rPr lang="ja-JP" altLang="en-US" sz="1400" dirty="0">
                <a:latin typeface="Meiryo UI" panose="020B0604030504040204" pitchFamily="50" charset="-128"/>
                <a:ea typeface="Meiryo UI" panose="020B0604030504040204" pitchFamily="50" charset="-128"/>
                <a:cs typeface="Tahoma" pitchFamily="34" charset="0"/>
              </a:rPr>
              <a:t>申請</a:t>
            </a:r>
            <a:r>
              <a:rPr lang="ja-JP" altLang="en-US" sz="1400" dirty="0" smtClean="0">
                <a:latin typeface="Meiryo UI" panose="020B0604030504040204" pitchFamily="50" charset="-128"/>
                <a:ea typeface="Meiryo UI" panose="020B0604030504040204" pitchFamily="50" charset="-128"/>
                <a:cs typeface="Tahoma" pitchFamily="34" charset="0"/>
              </a:rPr>
              <a:t>システムによりオンライン化を強力に推進し、</a:t>
            </a:r>
            <a:r>
              <a:rPr lang="en-US" altLang="ja-JP" sz="1400" dirty="0" smtClean="0">
                <a:latin typeface="Meiryo UI" panose="020B0604030504040204" pitchFamily="50" charset="-128"/>
                <a:ea typeface="Meiryo UI" panose="020B0604030504040204" pitchFamily="50" charset="-128"/>
                <a:cs typeface="Tahoma" pitchFamily="34" charset="0"/>
              </a:rPr>
              <a:t/>
            </a:r>
            <a:br>
              <a:rPr lang="en-US" altLang="ja-JP" sz="1400" dirty="0" smtClean="0">
                <a:latin typeface="Meiryo UI" panose="020B0604030504040204" pitchFamily="50" charset="-128"/>
                <a:ea typeface="Meiryo UI" panose="020B0604030504040204" pitchFamily="50" charset="-128"/>
                <a:cs typeface="Tahoma" pitchFamily="34" charset="0"/>
              </a:rPr>
            </a:br>
            <a:r>
              <a:rPr lang="ja-JP" altLang="en-US" sz="1400" dirty="0" smtClean="0">
                <a:latin typeface="Meiryo UI" panose="020B0604030504040204" pitchFamily="50" charset="-128"/>
                <a:ea typeface="Meiryo UI" panose="020B0604030504040204" pitchFamily="50" charset="-128"/>
                <a:cs typeface="Tahoma" pitchFamily="34" charset="0"/>
              </a:rPr>
              <a:t>住民の利便性向上、行政サービスの向上を目指す。</a:t>
            </a:r>
          </a:p>
        </p:txBody>
      </p:sp>
      <p:grpSp>
        <p:nvGrpSpPr>
          <p:cNvPr id="2" name="グループ化 1"/>
          <p:cNvGrpSpPr/>
          <p:nvPr/>
        </p:nvGrpSpPr>
        <p:grpSpPr>
          <a:xfrm>
            <a:off x="1764266" y="3645024"/>
            <a:ext cx="6377468" cy="1055033"/>
            <a:chOff x="1527860" y="3553556"/>
            <a:chExt cx="6377468" cy="1055033"/>
          </a:xfrm>
        </p:grpSpPr>
        <p:sp>
          <p:nvSpPr>
            <p:cNvPr id="24" name="フローチャート: 代替処理 23">
              <a:extLst>
                <a:ext uri="{FF2B5EF4-FFF2-40B4-BE49-F238E27FC236}">
                  <a16:creationId xmlns:a16="http://schemas.microsoft.com/office/drawing/2014/main" id="{1FA1B7C5-1523-4AF1-870F-C7C4545A5AA5}"/>
                </a:ext>
              </a:extLst>
            </p:cNvPr>
            <p:cNvSpPr/>
            <p:nvPr/>
          </p:nvSpPr>
          <p:spPr>
            <a:xfrm>
              <a:off x="1527860" y="3561660"/>
              <a:ext cx="1987200" cy="540000"/>
            </a:xfrm>
            <a:prstGeom prst="flowChartAlternateProcess">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3" tIns="65303" rIns="97955" bIns="65303" numCol="1" spcCol="0" rtlCol="0" fromWordArt="0" anchor="ctr" anchorCtr="0" forceAA="0" compatLnSpc="1">
              <a:prstTxWarp prst="textNoShape">
                <a:avLst/>
              </a:prstTxWarp>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住民の</a:t>
              </a:r>
              <a:r>
                <a:rPr lang="en-US" altLang="ja-JP" sz="1400" b="1" dirty="0">
                  <a:solidFill>
                    <a:schemeClr val="bg1"/>
                  </a:solidFill>
                  <a:latin typeface="Meiryo UI" panose="020B0604030504040204" pitchFamily="50" charset="-128"/>
                  <a:ea typeface="Meiryo UI" panose="020B0604030504040204" pitchFamily="50" charset="-128"/>
                </a:rPr>
                <a:t/>
              </a:r>
              <a:br>
                <a:rPr lang="en-US" altLang="ja-JP" sz="1400" b="1" dirty="0">
                  <a:solidFill>
                    <a:schemeClr val="bg1"/>
                  </a:solidFill>
                  <a:latin typeface="Meiryo UI" panose="020B0604030504040204" pitchFamily="50" charset="-128"/>
                  <a:ea typeface="Meiryo UI" panose="020B0604030504040204" pitchFamily="50" charset="-128"/>
                </a:rPr>
              </a:br>
              <a:r>
                <a:rPr lang="ja-JP" altLang="en-US" sz="1400" b="1" dirty="0">
                  <a:solidFill>
                    <a:schemeClr val="bg1"/>
                  </a:solidFill>
                  <a:latin typeface="Meiryo UI" panose="020B0604030504040204" pitchFamily="50" charset="-128"/>
                  <a:ea typeface="Meiryo UI" panose="020B0604030504040204" pitchFamily="50" charset="-128"/>
                </a:rPr>
                <a:t>利便性向上</a:t>
              </a:r>
            </a:p>
          </p:txBody>
        </p:sp>
        <p:sp>
          <p:nvSpPr>
            <p:cNvPr id="25" name="フローチャート: 代替処理 24">
              <a:extLst>
                <a:ext uri="{FF2B5EF4-FFF2-40B4-BE49-F238E27FC236}">
                  <a16:creationId xmlns:a16="http://schemas.microsoft.com/office/drawing/2014/main" id="{A75D1F85-A5B8-4B7C-9E5B-8B1411BB16B8}"/>
                </a:ext>
              </a:extLst>
            </p:cNvPr>
            <p:cNvSpPr/>
            <p:nvPr/>
          </p:nvSpPr>
          <p:spPr>
            <a:xfrm>
              <a:off x="3710880" y="3561660"/>
              <a:ext cx="1987200" cy="540000"/>
            </a:xfrm>
            <a:prstGeom prst="flowChartAlternateProcess">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3" tIns="65303" rIns="97955" bIns="65303" numCol="1" spcCol="0" rtlCol="0" fromWordArt="0" anchor="ctr" anchorCtr="0" forceAA="0" compatLnSpc="1">
              <a:prstTxWarp prst="textNoShape">
                <a:avLst/>
              </a:prstTxWarp>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来庁・対面</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機会の削減</a:t>
              </a:r>
            </a:p>
          </p:txBody>
        </p:sp>
        <p:sp>
          <p:nvSpPr>
            <p:cNvPr id="26" name="フローチャート: 代替処理 25">
              <a:extLst>
                <a:ext uri="{FF2B5EF4-FFF2-40B4-BE49-F238E27FC236}">
                  <a16:creationId xmlns:a16="http://schemas.microsoft.com/office/drawing/2014/main" id="{4A5E15D8-D286-4D30-8B6F-0B0FA2D19BB0}"/>
                </a:ext>
              </a:extLst>
            </p:cNvPr>
            <p:cNvSpPr/>
            <p:nvPr/>
          </p:nvSpPr>
          <p:spPr>
            <a:xfrm>
              <a:off x="5918128" y="3553556"/>
              <a:ext cx="1987200" cy="540000"/>
            </a:xfrm>
            <a:prstGeom prst="flowChartAlternateProcess">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3" tIns="65303" rIns="97955" bIns="65303" numCol="1" spcCol="0" rtlCol="0" fromWordArt="0" anchor="ctr" anchorCtr="0" forceAA="0" compatLnSpc="1">
              <a:prstTxWarp prst="textNoShape">
                <a:avLst/>
              </a:prstTxWarp>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職員の</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業務効率化</a:t>
              </a:r>
            </a:p>
          </p:txBody>
        </p:sp>
        <p:sp>
          <p:nvSpPr>
            <p:cNvPr id="30" name="正方形/長方形 29"/>
            <p:cNvSpPr/>
            <p:nvPr/>
          </p:nvSpPr>
          <p:spPr>
            <a:xfrm>
              <a:off x="4926920" y="4062873"/>
              <a:ext cx="2651330" cy="523204"/>
            </a:xfrm>
            <a:prstGeom prst="rect">
              <a:avLst/>
            </a:prstGeom>
            <a:noFill/>
          </p:spPr>
          <p:txBody>
            <a:bodyPr wrap="square" lIns="0" tIns="45712" rIns="0" bIns="45712">
              <a:spAutoFit/>
            </a:bodyPr>
            <a:lstStyle/>
            <a:p>
              <a:pPr marL="171450" indent="-171450">
                <a:buFont typeface="Wingdings" panose="05000000000000000000" pitchFamily="2" charset="2"/>
                <a:buChar char="ü"/>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運用になじみやすく、導入しやすい</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入力や照合等の作業の削減</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784647" y="4085385"/>
              <a:ext cx="3036888" cy="523204"/>
            </a:xfrm>
            <a:prstGeom prst="rect">
              <a:avLst/>
            </a:prstGeom>
            <a:noFill/>
          </p:spPr>
          <p:txBody>
            <a:bodyPr wrap="square" lIns="0" tIns="45712" rIns="0" bIns="45712">
              <a:spAutoFit/>
            </a:bodyPr>
            <a:lstStyle/>
            <a:p>
              <a:pPr marL="171450" indent="-171450">
                <a:buFont typeface="Wingdings" panose="05000000000000000000" pitchFamily="2" charset="2"/>
                <a:buChar char="ü"/>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わかりやすく、どこでも手軽につかえる</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待ち時間、移動時間の</a:t>
              </a: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129600" y="5120565"/>
            <a:ext cx="9650389" cy="270000"/>
            <a:chOff x="77029" y="485586"/>
            <a:chExt cx="9650389" cy="270000"/>
          </a:xfrm>
        </p:grpSpPr>
        <p:sp>
          <p:nvSpPr>
            <p:cNvPr id="36" name="正方形/長方形 35"/>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37" name="ホームベース 36"/>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pSp>
        <p:nvGrpSpPr>
          <p:cNvPr id="57" name="グループ化 56"/>
          <p:cNvGrpSpPr/>
          <p:nvPr/>
        </p:nvGrpSpPr>
        <p:grpSpPr>
          <a:xfrm>
            <a:off x="129600" y="2223369"/>
            <a:ext cx="9650389" cy="270000"/>
            <a:chOff x="77029" y="485586"/>
            <a:chExt cx="9650389" cy="270000"/>
          </a:xfrm>
        </p:grpSpPr>
        <p:sp>
          <p:nvSpPr>
            <p:cNvPr id="60" name="正方形/長方形 59"/>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61" name="ホームベース 60"/>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pSp>
        <p:nvGrpSpPr>
          <p:cNvPr id="55" name="グループ化 54"/>
          <p:cNvGrpSpPr/>
          <p:nvPr/>
        </p:nvGrpSpPr>
        <p:grpSpPr>
          <a:xfrm>
            <a:off x="129600" y="979090"/>
            <a:ext cx="9650389" cy="270000"/>
            <a:chOff x="77029" y="485586"/>
            <a:chExt cx="9650389" cy="270000"/>
          </a:xfrm>
        </p:grpSpPr>
        <p:sp>
          <p:nvSpPr>
            <p:cNvPr id="62" name="正方形/長方形 61"/>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63" name="ホームベース 62"/>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solidFill>
                  <a:schemeClr val="tx1"/>
                </a:solidFill>
              </a:endParaRPr>
            </a:p>
          </p:txBody>
        </p:sp>
      </p:grpSp>
      <p:sp>
        <p:nvSpPr>
          <p:cNvPr id="64" name="正方形/長方形 63"/>
          <p:cNvSpPr/>
          <p:nvPr/>
        </p:nvSpPr>
        <p:spPr bwMode="auto">
          <a:xfrm>
            <a:off x="129600" y="1311196"/>
            <a:ext cx="9768979" cy="677644"/>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申請・届出</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等のオンライン申請は約</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％と</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普及が進んでいない</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年度実績）</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・現行</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の電子申請システムは初期導入から</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年が経過</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し、添付資料の容量上限が</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少なく、また、スマートフォン</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画面</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に一部対応できていないなど、近年</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の行政</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ニーズを十分に満たせていない。</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bwMode="auto">
          <a:xfrm>
            <a:off x="127805" y="5445224"/>
            <a:ext cx="9640513" cy="677644"/>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lang="ja-JP" altLang="en-US" sz="1400" dirty="0" smtClean="0">
                <a:latin typeface="Meiryo UI" panose="020B0604030504040204" pitchFamily="50" charset="-128"/>
                <a:ea typeface="Meiryo UI" panose="020B0604030504040204" pitchFamily="50" charset="-128"/>
                <a:cs typeface="Tahoma" pitchFamily="34" charset="0"/>
              </a:rPr>
              <a:t>・</a:t>
            </a:r>
            <a:r>
              <a:rPr lang="en-US" altLang="ja-JP" sz="1400" dirty="0" smtClean="0">
                <a:latin typeface="Meiryo UI" panose="020B0604030504040204" pitchFamily="50" charset="-128"/>
                <a:ea typeface="Meiryo UI" panose="020B0604030504040204" pitchFamily="50" charset="-128"/>
                <a:cs typeface="Tahoma" pitchFamily="34" charset="0"/>
              </a:rPr>
              <a:t>2022</a:t>
            </a:r>
            <a:r>
              <a:rPr lang="ja-JP" altLang="en-US" sz="1400" dirty="0" smtClean="0">
                <a:latin typeface="Meiryo UI" panose="020B0604030504040204" pitchFamily="50" charset="-128"/>
                <a:ea typeface="Meiryo UI" panose="020B0604030504040204" pitchFamily="50" charset="-128"/>
                <a:cs typeface="Tahoma" pitchFamily="34" charset="0"/>
              </a:rPr>
              <a:t>年度に、現在</a:t>
            </a:r>
            <a:r>
              <a:rPr lang="ja-JP" altLang="en-US" sz="1400" dirty="0">
                <a:latin typeface="Meiryo UI" panose="020B0604030504040204" pitchFamily="50" charset="-128"/>
                <a:ea typeface="Meiryo UI" panose="020B0604030504040204" pitchFamily="50" charset="-128"/>
                <a:cs typeface="Tahoma" pitchFamily="34" charset="0"/>
              </a:rPr>
              <a:t>並行稼働中の現行システム</a:t>
            </a:r>
            <a:r>
              <a:rPr lang="ja-JP" altLang="en-US" sz="1400" dirty="0" smtClean="0">
                <a:latin typeface="Meiryo UI" panose="020B0604030504040204" pitchFamily="50" charset="-128"/>
                <a:ea typeface="Meiryo UI" panose="020B0604030504040204" pitchFamily="50" charset="-128"/>
                <a:cs typeface="Tahoma" pitchFamily="34" charset="0"/>
              </a:rPr>
              <a:t>から新システムへ</a:t>
            </a:r>
            <a:r>
              <a:rPr lang="ja-JP" altLang="en-US" sz="1400" dirty="0">
                <a:latin typeface="Meiryo UI" panose="020B0604030504040204" pitchFamily="50" charset="-128"/>
                <a:ea typeface="Meiryo UI" panose="020B0604030504040204" pitchFamily="50" charset="-128"/>
                <a:cs typeface="Tahoma" pitchFamily="34" charset="0"/>
              </a:rPr>
              <a:t>手続きを移行するととも</a:t>
            </a:r>
            <a:r>
              <a:rPr lang="ja-JP" altLang="en-US" sz="1400" dirty="0" smtClean="0">
                <a:latin typeface="Meiryo UI" panose="020B0604030504040204" pitchFamily="50" charset="-128"/>
                <a:ea typeface="Meiryo UI" panose="020B0604030504040204" pitchFamily="50" charset="-128"/>
                <a:cs typeface="Tahoma" pitchFamily="34" charset="0"/>
              </a:rPr>
              <a:t>に、新システムへの決済機能および</a:t>
            </a:r>
            <a:r>
              <a:rPr lang="en-US" altLang="ja-JP" sz="1400" dirty="0" smtClean="0">
                <a:latin typeface="Meiryo UI" panose="020B0604030504040204" pitchFamily="50" charset="-128"/>
                <a:ea typeface="Meiryo UI" panose="020B0604030504040204" pitchFamily="50" charset="-128"/>
                <a:cs typeface="Tahoma" pitchFamily="34" charset="0"/>
              </a:rPr>
              <a:t/>
            </a:r>
            <a:br>
              <a:rPr lang="en-US" altLang="ja-JP" sz="1400" dirty="0" smtClean="0">
                <a:latin typeface="Meiryo UI" panose="020B0604030504040204" pitchFamily="50" charset="-128"/>
                <a:ea typeface="Meiryo UI" panose="020B0604030504040204" pitchFamily="50" charset="-128"/>
                <a:cs typeface="Tahoma" pitchFamily="34" charset="0"/>
              </a:rPr>
            </a:br>
            <a:r>
              <a:rPr lang="ja-JP" altLang="en-US" sz="1400" dirty="0" smtClean="0">
                <a:latin typeface="Meiryo UI" panose="020B0604030504040204" pitchFamily="50" charset="-128"/>
                <a:ea typeface="Meiryo UI" panose="020B0604030504040204" pitchFamily="50" charset="-128"/>
                <a:cs typeface="Tahoma" pitchFamily="34" charset="0"/>
              </a:rPr>
              <a:t>　庁内システムとの連携機能の追加を行う。</a:t>
            </a:r>
            <a:endParaRPr lang="en-US" altLang="ja-JP" sz="1400" dirty="0" smtClean="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smtClean="0">
                <a:latin typeface="Meiryo UI" panose="020B0604030504040204" pitchFamily="50" charset="-128"/>
                <a:ea typeface="Meiryo UI" panose="020B0604030504040204" pitchFamily="50" charset="-128"/>
                <a:cs typeface="Tahoma" pitchFamily="34" charset="0"/>
              </a:rPr>
              <a:t>・申請件数の多い手続きから優先的にオンライン化を進める。</a:t>
            </a:r>
            <a:endParaRPr lang="en-US" altLang="ja-JP" sz="1400" dirty="0" smtClean="0">
              <a:latin typeface="Meiryo UI" panose="020B0604030504040204" pitchFamily="50" charset="-128"/>
              <a:ea typeface="Meiryo UI" panose="020B0604030504040204" pitchFamily="50" charset="-128"/>
              <a:cs typeface="Tahoma" pitchFamily="34" charset="0"/>
            </a:endParaRPr>
          </a:p>
        </p:txBody>
      </p:sp>
      <p:sp>
        <p:nvSpPr>
          <p:cNvPr id="27" name="正方形/長方形 26"/>
          <p:cNvSpPr/>
          <p:nvPr/>
        </p:nvSpPr>
        <p:spPr bwMode="auto">
          <a:xfrm>
            <a:off x="132744" y="3068960"/>
            <a:ext cx="9640513" cy="258994"/>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lang="ja-JP" altLang="en-US" sz="1200" dirty="0" smtClean="0">
                <a:latin typeface="Meiryo UI" panose="020B0604030504040204" pitchFamily="50" charset="-128"/>
                <a:ea typeface="Meiryo UI" panose="020B0604030504040204" pitchFamily="50" charset="-128"/>
                <a:cs typeface="Tahoma" pitchFamily="34" charset="0"/>
              </a:rPr>
              <a:t>　（</a:t>
            </a:r>
            <a:r>
              <a:rPr lang="en-US" altLang="ja-JP" sz="1200" dirty="0" smtClean="0">
                <a:latin typeface="Meiryo UI" panose="020B0604030504040204" pitchFamily="50" charset="-128"/>
                <a:ea typeface="Meiryo UI" panose="020B0604030504040204" pitchFamily="50" charset="-128"/>
                <a:cs typeface="Tahoma" pitchFamily="34" charset="0"/>
              </a:rPr>
              <a:t>※</a:t>
            </a:r>
            <a:r>
              <a:rPr lang="ja-JP" altLang="en-US" sz="1200" dirty="0" smtClean="0">
                <a:latin typeface="Meiryo UI" panose="020B0604030504040204" pitchFamily="50" charset="-128"/>
                <a:ea typeface="Meiryo UI" panose="020B0604030504040204" pitchFamily="50" charset="-128"/>
                <a:cs typeface="Tahoma" pitchFamily="34" charset="0"/>
              </a:rPr>
              <a:t>）</a:t>
            </a:r>
            <a:r>
              <a:rPr lang="en-US" altLang="ja-JP" sz="1200" dirty="0" smtClean="0">
                <a:latin typeface="Meiryo UI" panose="020B0604030504040204" pitchFamily="50" charset="-128"/>
                <a:ea typeface="Meiryo UI" panose="020B0604030504040204" pitchFamily="50" charset="-128"/>
                <a:cs typeface="Tahoma" pitchFamily="34" charset="0"/>
              </a:rPr>
              <a:t>2021</a:t>
            </a:r>
            <a:r>
              <a:rPr lang="ja-JP" altLang="en-US" sz="1200" dirty="0" smtClean="0">
                <a:latin typeface="Meiryo UI" panose="020B0604030504040204" pitchFamily="50" charset="-128"/>
                <a:ea typeface="Meiryo UI" panose="020B0604030504040204" pitchFamily="50" charset="-128"/>
                <a:cs typeface="Tahoma" pitchFamily="34" charset="0"/>
              </a:rPr>
              <a:t>年</a:t>
            </a:r>
            <a:r>
              <a:rPr lang="en-US" altLang="ja-JP" sz="1200" dirty="0" smtClean="0">
                <a:latin typeface="Meiryo UI" panose="020B0604030504040204" pitchFamily="50" charset="-128"/>
                <a:ea typeface="Meiryo UI" panose="020B0604030504040204" pitchFamily="50" charset="-128"/>
                <a:cs typeface="Tahoma" pitchFamily="34" charset="0"/>
              </a:rPr>
              <a:t>6</a:t>
            </a:r>
            <a:r>
              <a:rPr lang="ja-JP" altLang="en-US" sz="1200" dirty="0" smtClean="0">
                <a:latin typeface="Meiryo UI" panose="020B0604030504040204" pitchFamily="50" charset="-128"/>
                <a:ea typeface="Meiryo UI" panose="020B0604030504040204" pitchFamily="50" charset="-128"/>
                <a:cs typeface="Tahoma" pitchFamily="34" charset="0"/>
              </a:rPr>
              <a:t>月の国の「規制改革実施計画」において、</a:t>
            </a:r>
            <a:r>
              <a:rPr lang="en-US" altLang="ja-JP" sz="1200" dirty="0" smtClean="0">
                <a:latin typeface="Meiryo UI" panose="020B0604030504040204" pitchFamily="50" charset="-128"/>
                <a:ea typeface="Meiryo UI" panose="020B0604030504040204" pitchFamily="50" charset="-128"/>
                <a:cs typeface="Tahoma" pitchFamily="34" charset="0"/>
              </a:rPr>
              <a:t>2025</a:t>
            </a:r>
            <a:r>
              <a:rPr lang="ja-JP" altLang="en-US" sz="1200" dirty="0" smtClean="0">
                <a:latin typeface="Meiryo UI" panose="020B0604030504040204" pitchFamily="50" charset="-128"/>
                <a:ea typeface="Meiryo UI" panose="020B0604030504040204" pitchFamily="50" charset="-128"/>
                <a:cs typeface="Tahoma" pitchFamily="34" charset="0"/>
              </a:rPr>
              <a:t>年までに書面の提出等を求める行政手続きの</a:t>
            </a:r>
            <a:r>
              <a:rPr lang="en-US" altLang="ja-JP" sz="1200" dirty="0" smtClean="0">
                <a:latin typeface="Meiryo UI" panose="020B0604030504040204" pitchFamily="50" charset="-128"/>
                <a:ea typeface="Meiryo UI" panose="020B0604030504040204" pitchFamily="50" charset="-128"/>
                <a:cs typeface="Tahoma" pitchFamily="34" charset="0"/>
              </a:rPr>
              <a:t>98</a:t>
            </a:r>
            <a:r>
              <a:rPr lang="ja-JP" altLang="en-US" sz="1200" dirty="0" smtClean="0">
                <a:latin typeface="Meiryo UI" panose="020B0604030504040204" pitchFamily="50" charset="-128"/>
                <a:ea typeface="Meiryo UI" panose="020B0604030504040204" pitchFamily="50" charset="-128"/>
                <a:cs typeface="Tahoma" pitchFamily="34" charset="0"/>
              </a:rPr>
              <a:t>％をオンライン化する計画を策定</a:t>
            </a:r>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16</a:t>
            </a:fld>
            <a:endParaRPr kumimoji="1" lang="ja-JP" altLang="en-US"/>
          </a:p>
        </p:txBody>
      </p:sp>
    </p:spTree>
    <p:extLst>
      <p:ext uri="{BB962C8B-B14F-4D97-AF65-F5344CB8AC3E}">
        <p14:creationId xmlns:p14="http://schemas.microsoft.com/office/powerpoint/2010/main" val="460613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２．府庁</a:t>
            </a:r>
            <a:r>
              <a:rPr lang="en-US" altLang="ja-JP" sz="1600" b="1" dirty="0" smtClean="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業務</a:t>
            </a:r>
            <a:r>
              <a:rPr lang="ja-JP" altLang="en-US" sz="1400" b="1" dirty="0">
                <a:latin typeface="Meiryo UI" pitchFamily="50" charset="-128"/>
                <a:ea typeface="Meiryo UI" pitchFamily="50" charset="-128"/>
                <a:cs typeface="Meiryo UI" pitchFamily="50" charset="-128"/>
              </a:rPr>
              <a:t>の</a:t>
            </a:r>
            <a:r>
              <a:rPr lang="en-US" altLang="ja-JP" sz="1400" b="1" dirty="0" smtClean="0">
                <a:latin typeface="Meiryo UI" pitchFamily="50" charset="-128"/>
                <a:ea typeface="Meiryo UI" pitchFamily="50" charset="-128"/>
                <a:cs typeface="Meiryo UI" pitchFamily="50" charset="-128"/>
              </a:rPr>
              <a:t>ICT</a:t>
            </a:r>
            <a:r>
              <a:rPr lang="ja-JP" altLang="en-US" sz="1400" b="1" dirty="0" smtClean="0">
                <a:latin typeface="Meiryo UI" pitchFamily="50" charset="-128"/>
                <a:ea typeface="Meiryo UI" pitchFamily="50" charset="-128"/>
                <a:cs typeface="Meiryo UI" pitchFamily="50" charset="-128"/>
              </a:rPr>
              <a:t>化の推進（業務効率化・生産性向上に向けた取り組み）</a:t>
            </a:r>
            <a:endParaRPr lang="ja-JP" altLang="en-US" sz="1400" b="1" dirty="0">
              <a:latin typeface="Meiryo UI" pitchFamily="50" charset="-128"/>
              <a:ea typeface="Meiryo UI" pitchFamily="50" charset="-128"/>
              <a:cs typeface="Meiryo UI" pitchFamily="50" charset="-128"/>
            </a:endParaRPr>
          </a:p>
        </p:txBody>
      </p:sp>
      <p:grpSp>
        <p:nvGrpSpPr>
          <p:cNvPr id="106" name="グループ化 105"/>
          <p:cNvGrpSpPr/>
          <p:nvPr/>
        </p:nvGrpSpPr>
        <p:grpSpPr>
          <a:xfrm>
            <a:off x="129600" y="3356992"/>
            <a:ext cx="9650389" cy="270000"/>
            <a:chOff x="77029" y="485586"/>
            <a:chExt cx="9650389" cy="270000"/>
          </a:xfrm>
        </p:grpSpPr>
        <p:sp>
          <p:nvSpPr>
            <p:cNvPr id="107" name="正方形/長方形 106"/>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08" name="ホームベース 107"/>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pSp>
        <p:nvGrpSpPr>
          <p:cNvPr id="110" name="グループ化 109"/>
          <p:cNvGrpSpPr/>
          <p:nvPr/>
        </p:nvGrpSpPr>
        <p:grpSpPr>
          <a:xfrm>
            <a:off x="129600" y="980728"/>
            <a:ext cx="9650389" cy="270000"/>
            <a:chOff x="77029" y="485586"/>
            <a:chExt cx="9650389" cy="270000"/>
          </a:xfrm>
        </p:grpSpPr>
        <p:sp>
          <p:nvSpPr>
            <p:cNvPr id="112" name="正方形/長方形 111"/>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5" name="ホームベース 114"/>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8" name="正方形/長方形 17">
            <a:extLst>
              <a:ext uri="{FF2B5EF4-FFF2-40B4-BE49-F238E27FC236}">
                <a16:creationId xmlns:a16="http://schemas.microsoft.com/office/drawing/2014/main" id="{E3F0B970-2FE5-48D7-9C06-664A9A3391E1}"/>
              </a:ext>
            </a:extLst>
          </p:cNvPr>
          <p:cNvSpPr/>
          <p:nvPr/>
        </p:nvSpPr>
        <p:spPr>
          <a:xfrm>
            <a:off x="128464" y="3630519"/>
            <a:ext cx="9722398" cy="954091"/>
          </a:xfrm>
          <a:prstGeom prst="rect">
            <a:avLst/>
          </a:prstGeom>
        </p:spPr>
        <p:txBody>
          <a:bodyPr wrap="square" lIns="0" tIns="45712" rIns="0" bIns="45712">
            <a:spAutoFit/>
          </a:bodyPr>
          <a:lstStyle/>
          <a:p>
            <a:pPr marL="51430"/>
            <a:r>
              <a:rPr lang="ja-JP" altLang="en-US" sz="1400" b="1" u="sng" kern="100" dirty="0" smtClean="0">
                <a:latin typeface="Meiryo UI" panose="020B0604030504040204" pitchFamily="50" charset="-128"/>
                <a:ea typeface="Meiryo UI" panose="020B0604030504040204" pitchFamily="50" charset="-128"/>
                <a:cs typeface="Meiryo UI" panose="020B0604030504040204" pitchFamily="50" charset="-128"/>
              </a:rPr>
              <a:t>業務の</a:t>
            </a:r>
            <a:r>
              <a:rPr lang="en-US" altLang="ja-JP" sz="1400" b="1" u="sng"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u="sng" kern="100" dirty="0" smtClean="0">
                <a:latin typeface="Meiryo UI" panose="020B0604030504040204" pitchFamily="50" charset="-128"/>
                <a:ea typeface="Meiryo UI" panose="020B0604030504040204" pitchFamily="50" charset="-128"/>
                <a:cs typeface="Meiryo UI" panose="020B0604030504040204" pitchFamily="50" charset="-128"/>
              </a:rPr>
              <a:t>化の積み重ね</a:t>
            </a:r>
            <a:r>
              <a:rPr lang="ja-JP" altLang="en-US" sz="1400" b="1" u="sng" kern="100" dirty="0">
                <a:latin typeface="Meiryo UI" panose="020B0604030504040204" pitchFamily="50" charset="-128"/>
                <a:ea typeface="Meiryo UI" panose="020B0604030504040204" pitchFamily="50" charset="-128"/>
                <a:cs typeface="Meiryo UI" panose="020B0604030504040204" pitchFamily="50" charset="-128"/>
              </a:rPr>
              <a:t>により、デジタル改革を庁内に浸透させる</a:t>
            </a:r>
            <a:endParaRPr lang="en-US" altLang="ja-JP" sz="1400" b="1" u="sng"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・庁内業務の効率化や生産性の向上を図る</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ため、クラウドサービスや</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RPA</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のデジタル技術の活用、さらなる</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化を推進</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・新型コロナウイルス対策業務のデジタル化を優先</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しながら、通常業務の</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化による</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省力化、</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効率化を進め、経験</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を継続的に</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　庁内に蓄積</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129600" y="5967312"/>
            <a:ext cx="9650389" cy="270000"/>
            <a:chOff x="-3707" y="413578"/>
            <a:chExt cx="9650389" cy="270000"/>
          </a:xfrm>
        </p:grpSpPr>
        <p:sp>
          <p:nvSpPr>
            <p:cNvPr id="32" name="正方形/長方形 31"/>
            <p:cNvSpPr/>
            <p:nvPr/>
          </p:nvSpPr>
          <p:spPr>
            <a:xfrm>
              <a:off x="-3707" y="414141"/>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33" name="ホームベース 32"/>
            <p:cNvSpPr/>
            <p:nvPr/>
          </p:nvSpPr>
          <p:spPr>
            <a:xfrm>
              <a:off x="-3707" y="413578"/>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89" name="正方形/長方形 88">
            <a:extLst>
              <a:ext uri="{FF2B5EF4-FFF2-40B4-BE49-F238E27FC236}">
                <a16:creationId xmlns:a16="http://schemas.microsoft.com/office/drawing/2014/main" id="{E3F0B970-2FE5-48D7-9C06-664A9A3391E1}"/>
              </a:ext>
            </a:extLst>
          </p:cNvPr>
          <p:cNvSpPr/>
          <p:nvPr/>
        </p:nvSpPr>
        <p:spPr>
          <a:xfrm>
            <a:off x="150446" y="6237312"/>
            <a:ext cx="9657403" cy="307760"/>
          </a:xfrm>
          <a:prstGeom prst="rect">
            <a:avLst/>
          </a:prstGeom>
        </p:spPr>
        <p:txBody>
          <a:bodyPr wrap="square" lIns="0" tIns="45712" rIns="0" bIns="45712">
            <a:spAutoFit/>
          </a:bodyPr>
          <a:lstStyle/>
          <a:p>
            <a:pPr marL="51430"/>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対象となる業務の調査を行いながら、業務の</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を繰り返し実践し、全庁のデジタル化の取組みの加速化</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E3F0B970-2FE5-48D7-9C06-664A9A3391E1}"/>
              </a:ext>
            </a:extLst>
          </p:cNvPr>
          <p:cNvSpPr/>
          <p:nvPr/>
        </p:nvSpPr>
        <p:spPr>
          <a:xfrm>
            <a:off x="86762" y="1260000"/>
            <a:ext cx="9764100" cy="1000594"/>
          </a:xfrm>
          <a:prstGeom prst="rect">
            <a:avLst/>
          </a:prstGeom>
          <a:ln>
            <a:noFill/>
          </a:ln>
        </p:spPr>
        <p:txBody>
          <a:bodyPr wrap="square" lIns="0" tIns="45712" rIns="0" bIns="45712" anchor="ctr">
            <a:noAutofit/>
          </a:bodyPr>
          <a:lstStyle/>
          <a:p>
            <a:pPr marL="51430"/>
            <a:r>
              <a:rPr lang="ja-JP" altLang="en-US" sz="1400" dirty="0" smtClean="0">
                <a:latin typeface="Meiryo UI" panose="020B0604030504040204" pitchFamily="50" charset="-128"/>
                <a:ea typeface="Meiryo UI" panose="020B0604030504040204" pitchFamily="50" charset="-128"/>
              </a:rPr>
              <a:t>・コロナ</a:t>
            </a:r>
            <a:r>
              <a:rPr lang="ja-JP" altLang="en-US" sz="1400" dirty="0">
                <a:latin typeface="Meiryo UI" panose="020B0604030504040204" pitchFamily="50" charset="-128"/>
                <a:ea typeface="Meiryo UI" panose="020B0604030504040204" pitchFamily="50" charset="-128"/>
              </a:rPr>
              <a:t>禍に</a:t>
            </a:r>
            <a:r>
              <a:rPr lang="ja-JP" altLang="en-US" sz="1400" dirty="0" smtClean="0">
                <a:latin typeface="Meiryo UI" panose="020B0604030504040204" pitchFamily="50" charset="-128"/>
                <a:ea typeface="Meiryo UI" panose="020B0604030504040204" pitchFamily="50" charset="-128"/>
              </a:rPr>
              <a:t>おける</a:t>
            </a:r>
            <a:r>
              <a:rPr lang="en-US" altLang="ja-JP" sz="1400" dirty="0" smtClean="0">
                <a:latin typeface="Meiryo UI" panose="020B0604030504040204" pitchFamily="50" charset="-128"/>
                <a:ea typeface="Meiryo UI" panose="020B0604030504040204" pitchFamily="50" charset="-128"/>
              </a:rPr>
              <a:t>DX</a:t>
            </a:r>
            <a:r>
              <a:rPr lang="ja-JP" altLang="en-US" sz="1400" dirty="0" smtClean="0">
                <a:latin typeface="Meiryo UI" panose="020B0604030504040204" pitchFamily="50" charset="-128"/>
                <a:ea typeface="Meiryo UI" panose="020B0604030504040204" pitchFamily="50" charset="-128"/>
              </a:rPr>
              <a:t>として</a:t>
            </a:r>
            <a:r>
              <a:rPr lang="ja-JP" altLang="en-US" sz="1400" dirty="0">
                <a:latin typeface="Meiryo UI" panose="020B0604030504040204" pitchFamily="50" charset="-128"/>
                <a:ea typeface="Meiryo UI" panose="020B0604030504040204" pitchFamily="50" charset="-128"/>
              </a:rPr>
              <a:t>、住民への迅速な経済的支援や地域での感染対策等の</a:t>
            </a:r>
            <a:r>
              <a:rPr lang="ja-JP" altLang="en-US" sz="1400" dirty="0" smtClean="0">
                <a:latin typeface="Meiryo UI" panose="020B0604030504040204" pitchFamily="50" charset="-128"/>
                <a:ea typeface="Meiryo UI" panose="020B0604030504040204" pitchFamily="50" charset="-128"/>
              </a:rPr>
              <a:t>ため、情報主管課と部局が一体となって府庁の業務</a:t>
            </a:r>
            <a:endParaRPr lang="en-US" altLang="ja-JP" sz="1400" dirty="0" smtClean="0">
              <a:latin typeface="Meiryo UI" panose="020B0604030504040204" pitchFamily="50" charset="-128"/>
              <a:ea typeface="Meiryo UI" panose="020B0604030504040204" pitchFamily="50" charset="-128"/>
            </a:endParaRPr>
          </a:p>
          <a:p>
            <a:pPr marL="51430"/>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のデジタル化にこれまでに無いスピード感をもって取り組んだ。</a:t>
            </a:r>
            <a:r>
              <a:rPr lang="ja-JP" altLang="en-US" sz="1200" dirty="0" smtClean="0">
                <a:latin typeface="Meiryo UI" panose="020B0604030504040204" pitchFamily="50" charset="-128"/>
                <a:ea typeface="Meiryo UI" panose="020B0604030504040204" pitchFamily="50" charset="-128"/>
              </a:rPr>
              <a:t>（情報主管課は「コロナスワットチーム」として体制を構築）</a:t>
            </a:r>
            <a:endParaRPr lang="en-US" altLang="ja-JP" sz="1200" dirty="0" smtClean="0">
              <a:latin typeface="Meiryo UI" panose="020B0604030504040204" pitchFamily="50" charset="-128"/>
              <a:ea typeface="Meiryo UI" panose="020B0604030504040204" pitchFamily="50" charset="-128"/>
            </a:endParaRPr>
          </a:p>
          <a:p>
            <a:pPr marL="51430"/>
            <a:r>
              <a:rPr lang="ja-JP" altLang="en-US" sz="1400" dirty="0" smtClean="0">
                <a:latin typeface="Meiryo UI" panose="020B0604030504040204" pitchFamily="50" charset="-128"/>
                <a:ea typeface="Meiryo UI" panose="020B0604030504040204" pitchFamily="50" charset="-128"/>
              </a:rPr>
              <a:t>・一方で、平時</a:t>
            </a:r>
            <a:r>
              <a:rPr lang="ja-JP" altLang="en-US" sz="1400" dirty="0">
                <a:latin typeface="Meiryo UI" panose="020B0604030504040204" pitchFamily="50" charset="-128"/>
                <a:ea typeface="Meiryo UI" panose="020B0604030504040204" pitchFamily="50" charset="-128"/>
              </a:rPr>
              <a:t>の通常業務では</a:t>
            </a:r>
            <a:r>
              <a:rPr lang="ja-JP" altLang="en-US" sz="1400" dirty="0" smtClean="0">
                <a:latin typeface="Meiryo UI" panose="020B0604030504040204" pitchFamily="50" charset="-128"/>
                <a:ea typeface="Meiryo UI" panose="020B0604030504040204" pitchFamily="50" charset="-128"/>
              </a:rPr>
              <a:t>、制度や慣習等による制約や、対面</a:t>
            </a:r>
            <a:r>
              <a:rPr lang="ja-JP" altLang="en-US" sz="1400" dirty="0">
                <a:latin typeface="Meiryo UI" panose="020B0604030504040204" pitchFamily="50" charset="-128"/>
                <a:ea typeface="Meiryo UI" panose="020B0604030504040204" pitchFamily="50" charset="-128"/>
              </a:rPr>
              <a:t>・書面を前提とした行政</a:t>
            </a:r>
            <a:r>
              <a:rPr lang="ja-JP" altLang="en-US" sz="1400" dirty="0" smtClean="0">
                <a:latin typeface="Meiryo UI" panose="020B0604030504040204" pitchFamily="50" charset="-128"/>
                <a:ea typeface="Meiryo UI" panose="020B0604030504040204" pitchFamily="50" charset="-128"/>
              </a:rPr>
              <a:t>運営に</a:t>
            </a:r>
            <a:r>
              <a:rPr lang="ja-JP" altLang="en-US" sz="1400" dirty="0">
                <a:latin typeface="Meiryo UI" panose="020B0604030504040204" pitchFamily="50" charset="-128"/>
                <a:ea typeface="Meiryo UI" panose="020B0604030504040204" pitchFamily="50" charset="-128"/>
              </a:rPr>
              <a:t>より</a:t>
            </a:r>
            <a:r>
              <a:rPr lang="ja-JP" altLang="en-US" sz="1400" dirty="0" smtClean="0">
                <a:latin typeface="Meiryo UI" panose="020B0604030504040204" pitchFamily="50" charset="-128"/>
                <a:ea typeface="Meiryo UI" panose="020B0604030504040204" pitchFamily="50" charset="-128"/>
              </a:rPr>
              <a:t>、デジタル化は十分に進んでおらず、</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「行政手続きのために役所へ出向かないといけない」、「手作業が多く、職員の業務効率化が不十分」といった弊害がある。</a:t>
            </a:r>
            <a:endParaRPr lang="en-US" altLang="ja-JP" sz="1400" dirty="0">
              <a:latin typeface="Meiryo UI" panose="020B0604030504040204" pitchFamily="50" charset="-128"/>
              <a:ea typeface="Meiryo UI" panose="020B0604030504040204" pitchFamily="50" charset="-128"/>
            </a:endParaRPr>
          </a:p>
        </p:txBody>
      </p:sp>
      <p:sp>
        <p:nvSpPr>
          <p:cNvPr id="21" name="Rectangle 13" descr="縦線 (反転)"/>
          <p:cNvSpPr>
            <a:spLocks noChangeArrowheads="1"/>
          </p:cNvSpPr>
          <p:nvPr/>
        </p:nvSpPr>
        <p:spPr bwMode="auto">
          <a:xfrm>
            <a:off x="150446" y="2301490"/>
            <a:ext cx="4730545" cy="839478"/>
          </a:xfrm>
          <a:prstGeom prst="rect">
            <a:avLst/>
          </a:prstGeom>
          <a:solidFill>
            <a:schemeClr val="bg1"/>
          </a:solidFill>
          <a:ln w="9525">
            <a:solidFill>
              <a:schemeClr val="tx1"/>
            </a:solidFill>
            <a:miter lim="800000"/>
            <a:headEnd/>
            <a:tailEnd/>
          </a:ln>
          <a:effectLst/>
          <a:extLst/>
        </p:spPr>
        <p:txBody>
          <a:bodyPr tIns="10800" bIns="10800" anchor="ctr" anchorCtr="0"/>
          <a:lstStyle/>
          <a:p>
            <a:pPr eaLnBrk="0" hangingPunct="0">
              <a:defRPr/>
            </a:pPr>
            <a:r>
              <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緊急</a:t>
            </a:r>
            <a:r>
              <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新型コロナウイルス対策業務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・新たに業務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構築するため、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化を進めやすい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・迅速な支援を実施するため、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活用による効率化が求められる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一時的に）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職員が当該業務に専念できる状況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13" descr="縦線 (反転)"/>
          <p:cNvSpPr>
            <a:spLocks noChangeArrowheads="1"/>
          </p:cNvSpPr>
          <p:nvPr/>
        </p:nvSpPr>
        <p:spPr bwMode="auto">
          <a:xfrm>
            <a:off x="5046991" y="2301490"/>
            <a:ext cx="4730545" cy="839478"/>
          </a:xfrm>
          <a:prstGeom prst="rect">
            <a:avLst/>
          </a:prstGeom>
          <a:solidFill>
            <a:schemeClr val="bg1"/>
          </a:solidFill>
          <a:ln w="9525">
            <a:solidFill>
              <a:schemeClr val="tx1"/>
            </a:solidFill>
            <a:miter lim="800000"/>
            <a:headEnd/>
            <a:tailEnd/>
          </a:ln>
          <a:effectLst/>
          <a:extLst/>
        </p:spPr>
        <p:txBody>
          <a:bodyPr tIns="10800" bIns="10800" anchor="ctr" anchorCtr="0"/>
          <a:lstStyle/>
          <a:p>
            <a:pPr eaLnBrk="0" hangingPunct="0">
              <a:defRPr/>
            </a:pPr>
            <a:r>
              <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平時</a:t>
            </a:r>
            <a:r>
              <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通常業務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・既に事務の流れが定着しており、現状維持で安定的に運用できている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を利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活用できることに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気付けて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おらず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、業務の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化ニーズも高くない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・業務改革（</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BPR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）を進める際、現担当職員に負担がかかる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E3F0B970-2FE5-48D7-9C06-664A9A3391E1}"/>
              </a:ext>
            </a:extLst>
          </p:cNvPr>
          <p:cNvSpPr/>
          <p:nvPr/>
        </p:nvSpPr>
        <p:spPr>
          <a:xfrm>
            <a:off x="129600" y="476672"/>
            <a:ext cx="9647936" cy="471600"/>
          </a:xfrm>
          <a:prstGeom prst="rect">
            <a:avLst/>
          </a:prstGeom>
          <a:ln>
            <a:solidFill>
              <a:schemeClr val="tx1"/>
            </a:solidFill>
          </a:ln>
        </p:spPr>
        <p:txBody>
          <a:bodyPr wrap="square" lIns="0" tIns="45712" rIns="0" bIns="45712" anchor="ctr">
            <a:noAutofit/>
          </a:bodyPr>
          <a:lstStyle/>
          <a:p>
            <a:pPr marL="51430"/>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全庁の業務の</a:t>
            </a:r>
            <a:r>
              <a:rPr lang="en-US" altLang="ja-JP" sz="1400" b="1"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化を推進し、業務効率化・生産性向上に繋げます。</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二等辺三角形 26"/>
          <p:cNvSpPr/>
          <p:nvPr/>
        </p:nvSpPr>
        <p:spPr>
          <a:xfrm rot="10800000">
            <a:off x="2552854" y="4653136"/>
            <a:ext cx="4800293" cy="179244"/>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9" name="正方形/長方形 28">
            <a:extLst>
              <a:ext uri="{FF2B5EF4-FFF2-40B4-BE49-F238E27FC236}">
                <a16:creationId xmlns:a16="http://schemas.microsoft.com/office/drawing/2014/main" id="{E3F0B970-2FE5-48D7-9C06-664A9A3391E1}"/>
              </a:ext>
            </a:extLst>
          </p:cNvPr>
          <p:cNvSpPr/>
          <p:nvPr/>
        </p:nvSpPr>
        <p:spPr>
          <a:xfrm>
            <a:off x="1694197" y="5066616"/>
            <a:ext cx="6517606" cy="738648"/>
          </a:xfrm>
          <a:prstGeom prst="rect">
            <a:avLst/>
          </a:prstGeom>
        </p:spPr>
        <p:txBody>
          <a:bodyPr wrap="square" lIns="0" tIns="45712" rIns="0" bIns="45712">
            <a:spAutoFit/>
          </a:bodyPr>
          <a:lstStyle/>
          <a:p>
            <a:pPr marL="51430" algn="ctr"/>
            <a:r>
              <a:rPr lang="ja-JP" altLang="en-US" sz="1400" b="1" dirty="0" smtClean="0">
                <a:latin typeface="Meiryo UI" panose="020B0604030504040204" pitchFamily="50" charset="-128"/>
                <a:ea typeface="Meiryo UI" panose="020B0604030504040204" pitchFamily="50" charset="-128"/>
              </a:rPr>
              <a:t>将来的</a:t>
            </a:r>
            <a:r>
              <a:rPr lang="ja-JP" altLang="en-US" sz="1400" b="1" dirty="0">
                <a:latin typeface="Meiryo UI" panose="020B0604030504040204" pitchFamily="50" charset="-128"/>
                <a:ea typeface="Meiryo UI" panose="020B0604030504040204" pitchFamily="50" charset="-128"/>
              </a:rPr>
              <a:t>には、デジタル技術を活用した抜本的な</a:t>
            </a:r>
            <a:r>
              <a:rPr lang="en-US" altLang="ja-JP" sz="1400" b="1" dirty="0" smtClean="0">
                <a:latin typeface="Meiryo UI" panose="020B0604030504040204" pitchFamily="50" charset="-128"/>
                <a:ea typeface="Meiryo UI" panose="020B0604030504040204" pitchFamily="50" charset="-128"/>
              </a:rPr>
              <a:t>BPR</a:t>
            </a:r>
            <a:r>
              <a:rPr lang="ja-JP" altLang="en-US" sz="1400" b="1" dirty="0" smtClean="0">
                <a:latin typeface="Meiryo UI" panose="020B0604030504040204" pitchFamily="50" charset="-128"/>
                <a:ea typeface="Meiryo UI" panose="020B0604030504040204" pitchFamily="50" charset="-128"/>
              </a:rPr>
              <a:t>に</a:t>
            </a:r>
            <a:r>
              <a:rPr lang="ja-JP" altLang="en-US" sz="1400" b="1" dirty="0">
                <a:latin typeface="Meiryo UI" panose="020B0604030504040204" pitchFamily="50" charset="-128"/>
                <a:ea typeface="Meiryo UI" panose="020B0604030504040204" pitchFamily="50" charset="-128"/>
              </a:rPr>
              <a:t>より</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pPr marL="51430" algn="ctr"/>
            <a:r>
              <a:rPr lang="ja-JP" altLang="en-US" sz="1400" b="1" dirty="0" smtClean="0">
                <a:latin typeface="Meiryo UI" panose="020B0604030504040204" pitchFamily="50" charset="-128"/>
                <a:ea typeface="Meiryo UI" panose="020B0604030504040204" pitchFamily="50" charset="-128"/>
              </a:rPr>
              <a:t>庁内業務の効率化、生産性の向上</a:t>
            </a:r>
            <a:r>
              <a:rPr lang="ja-JP" altLang="en-US" sz="1400" b="1" dirty="0">
                <a:latin typeface="Meiryo UI" panose="020B0604030504040204" pitchFamily="50" charset="-128"/>
                <a:ea typeface="Meiryo UI" panose="020B0604030504040204" pitchFamily="50" charset="-128"/>
              </a:rPr>
              <a:t>を継続的に実現し</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pPr marL="51430" algn="ctr"/>
            <a:r>
              <a:rPr lang="ja-JP" altLang="en-US" sz="1400" b="1" dirty="0" smtClean="0">
                <a:latin typeface="Meiryo UI" panose="020B0604030504040204" pitchFamily="50" charset="-128"/>
                <a:ea typeface="Meiryo UI" panose="020B0604030504040204" pitchFamily="50" charset="-128"/>
              </a:rPr>
              <a:t>企画</a:t>
            </a:r>
            <a:r>
              <a:rPr lang="ja-JP" altLang="en-US" sz="1400" b="1" dirty="0">
                <a:latin typeface="Meiryo UI" panose="020B0604030504040204" pitchFamily="50" charset="-128"/>
                <a:ea typeface="Meiryo UI" panose="020B0604030504040204" pitchFamily="50" charset="-128"/>
              </a:rPr>
              <a:t>立案業務や、きめ細やか</a:t>
            </a:r>
            <a:r>
              <a:rPr lang="ja-JP" altLang="en-US" sz="1400" b="1" dirty="0" smtClean="0">
                <a:latin typeface="Meiryo UI" panose="020B0604030504040204" pitchFamily="50" charset="-128"/>
                <a:ea typeface="Meiryo UI" panose="020B0604030504040204" pitchFamily="50" charset="-128"/>
              </a:rPr>
              <a:t>な住民</a:t>
            </a:r>
            <a:r>
              <a:rPr lang="ja-JP" altLang="en-US" sz="1400" b="1" dirty="0">
                <a:latin typeface="Meiryo UI" panose="020B0604030504040204" pitchFamily="50" charset="-128"/>
                <a:ea typeface="Meiryo UI" panose="020B0604030504040204" pitchFamily="50" charset="-128"/>
              </a:rPr>
              <a:t>対応サービス</a:t>
            </a:r>
            <a:r>
              <a:rPr lang="ja-JP" altLang="en-US" sz="1400" b="1" dirty="0" smtClean="0">
                <a:latin typeface="Meiryo UI" panose="020B0604030504040204" pitchFamily="50" charset="-128"/>
                <a:ea typeface="Meiryo UI" panose="020B0604030504040204" pitchFamily="50" charset="-128"/>
              </a:rPr>
              <a:t>に注力</a:t>
            </a:r>
            <a:r>
              <a:rPr lang="ja-JP" altLang="en-US" sz="1400" b="1" dirty="0">
                <a:latin typeface="Meiryo UI" panose="020B0604030504040204" pitchFamily="50" charset="-128"/>
                <a:ea typeface="Meiryo UI" panose="020B0604030504040204" pitchFamily="50" charset="-128"/>
              </a:rPr>
              <a:t>できる姿を</a:t>
            </a:r>
            <a:r>
              <a:rPr lang="ja-JP" altLang="en-US" sz="1400" b="1" dirty="0" smtClean="0">
                <a:latin typeface="Meiryo UI" panose="020B0604030504040204" pitchFamily="50" charset="-128"/>
                <a:ea typeface="Meiryo UI" panose="020B0604030504040204" pitchFamily="50" charset="-128"/>
              </a:rPr>
              <a:t>目指す。</a:t>
            </a:r>
            <a:endParaRPr lang="en-US" altLang="ja-JP" sz="1400" b="1" dirty="0">
              <a:latin typeface="Meiryo UI" panose="020B0604030504040204" pitchFamily="50" charset="-128"/>
              <a:ea typeface="Meiryo UI" panose="020B0604030504040204" pitchFamily="50" charset="-128"/>
            </a:endParaRPr>
          </a:p>
        </p:txBody>
      </p:sp>
      <p:sp>
        <p:nvSpPr>
          <p:cNvPr id="28" name="楕円 27"/>
          <p:cNvSpPr/>
          <p:nvPr/>
        </p:nvSpPr>
        <p:spPr bwMode="auto">
          <a:xfrm>
            <a:off x="402344" y="4653136"/>
            <a:ext cx="1354300" cy="1138469"/>
          </a:xfrm>
          <a:prstGeom prst="ellipse">
            <a:avLst/>
          </a:prstGeom>
          <a:solidFill>
            <a:schemeClr val="tx2">
              <a:lumMod val="20000"/>
              <a:lumOff val="80000"/>
            </a:schemeClr>
          </a:solid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pic>
        <p:nvPicPr>
          <p:cNvPr id="30" name="Picture 2" descr="\\dtkfc015.soad.nttcom.co.jp\HOME15\8331726\デスクトップ\images.jpg">
            <a:extLst>
              <a:ext uri="{FF2B5EF4-FFF2-40B4-BE49-F238E27FC236}">
                <a16:creationId xmlns:a16="http://schemas.microsoft.com/office/drawing/2014/main" id="{3E3E96DD-384C-4059-B2F7-2298CBBD73F2}"/>
              </a:ext>
            </a:extLst>
          </p:cNvPr>
          <p:cNvPicPr>
            <a:picLocks noChangeAspect="1" noChangeArrowheads="1"/>
          </p:cNvPicPr>
          <p:nvPr/>
        </p:nvPicPr>
        <p:blipFill>
          <a:blip r:embed="rId3" cstate="print">
            <a:clrChange>
              <a:clrFrom>
                <a:srgbClr val="FBFFFF"/>
              </a:clrFrom>
              <a:clrTo>
                <a:srgbClr val="FBFFFF">
                  <a:alpha val="0"/>
                </a:srgbClr>
              </a:clrTo>
            </a:clrChange>
            <a:extLst>
              <a:ext uri="{28A0092B-C50C-407E-A947-70E740481C1C}">
                <a14:useLocalDpi xmlns:a14="http://schemas.microsoft.com/office/drawing/2010/main"/>
              </a:ext>
            </a:extLst>
          </a:blip>
          <a:srcRect/>
          <a:stretch>
            <a:fillRect/>
          </a:stretch>
        </p:blipFill>
        <p:spPr bwMode="auto">
          <a:xfrm>
            <a:off x="370111" y="5013176"/>
            <a:ext cx="679531" cy="695041"/>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C0ACC0A2-03A1-4A11-9BAC-1495A5004541}"/>
              </a:ext>
            </a:extLst>
          </p:cNvPr>
          <p:cNvSpPr txBox="1"/>
          <p:nvPr/>
        </p:nvSpPr>
        <p:spPr>
          <a:xfrm>
            <a:off x="399221" y="5609845"/>
            <a:ext cx="740850" cy="307777"/>
          </a:xfrm>
          <a:prstGeom prst="rect">
            <a:avLst/>
          </a:prstGeom>
          <a:noFill/>
        </p:spPr>
        <p:txBody>
          <a:bodyPr wrap="square" rtlCol="0">
            <a:spAutoFit/>
          </a:bodyPr>
          <a:lstStyle/>
          <a:p>
            <a:pPr algn="ctr" defTabSz="422041" fontAlgn="base">
              <a:spcBef>
                <a:spcPts val="554"/>
              </a:spcBef>
              <a:spcAft>
                <a:spcPct val="0"/>
              </a:spcAft>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AI</a:t>
            </a:r>
          </a:p>
        </p:txBody>
      </p:sp>
      <p:pic>
        <p:nvPicPr>
          <p:cNvPr id="35" name="図 34"/>
          <p:cNvPicPr>
            <a:picLocks noChangeAspect="1"/>
          </p:cNvPicPr>
          <p:nvPr/>
        </p:nvPicPr>
        <p:blipFill>
          <a:blip r:embed="rId4"/>
          <a:stretch>
            <a:fillRect/>
          </a:stretch>
        </p:blipFill>
        <p:spPr>
          <a:xfrm>
            <a:off x="1064568" y="5025879"/>
            <a:ext cx="639484" cy="779859"/>
          </a:xfrm>
          <a:prstGeom prst="rect">
            <a:avLst/>
          </a:prstGeom>
        </p:spPr>
      </p:pic>
      <p:sp>
        <p:nvSpPr>
          <p:cNvPr id="36" name="テキスト ボックス 35">
            <a:extLst>
              <a:ext uri="{FF2B5EF4-FFF2-40B4-BE49-F238E27FC236}">
                <a16:creationId xmlns:a16="http://schemas.microsoft.com/office/drawing/2014/main" id="{C0ACC0A2-03A1-4A11-9BAC-1495A5004541}"/>
              </a:ext>
            </a:extLst>
          </p:cNvPr>
          <p:cNvSpPr txBox="1"/>
          <p:nvPr/>
        </p:nvSpPr>
        <p:spPr>
          <a:xfrm>
            <a:off x="1424608" y="5609845"/>
            <a:ext cx="740850" cy="307777"/>
          </a:xfrm>
          <a:prstGeom prst="rect">
            <a:avLst/>
          </a:prstGeom>
          <a:noFill/>
        </p:spPr>
        <p:txBody>
          <a:bodyPr wrap="square" rtlCol="0">
            <a:spAutoFit/>
          </a:bodyPr>
          <a:lstStyle/>
          <a:p>
            <a:pPr algn="ctr" defTabSz="422041" fontAlgn="base">
              <a:spcBef>
                <a:spcPts val="554"/>
              </a:spcBef>
              <a:spcAft>
                <a:spcPct val="0"/>
              </a:spcAft>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RPA</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a:extLst>
              <a:ext uri="{FF2B5EF4-FFF2-40B4-BE49-F238E27FC236}">
                <a16:creationId xmlns:a16="http://schemas.microsoft.com/office/drawing/2014/main" id="{C1A02C26-D8F5-AD4C-AB4E-59E1C3B98C86}"/>
              </a:ext>
            </a:extLst>
          </p:cNvPr>
          <p:cNvSpPr/>
          <p:nvPr/>
        </p:nvSpPr>
        <p:spPr>
          <a:xfrm>
            <a:off x="724628" y="4581128"/>
            <a:ext cx="771988" cy="419381"/>
          </a:xfrm>
          <a:custGeom>
            <a:avLst/>
            <a:gdLst>
              <a:gd name="connsiteX0" fmla="*/ 799076 w 1881512"/>
              <a:gd name="connsiteY0" fmla="*/ 0 h 1136950"/>
              <a:gd name="connsiteX1" fmla="*/ 1140441 w 1881512"/>
              <a:gd name="connsiteY1" fmla="*/ 226272 h 1136950"/>
              <a:gd name="connsiteX2" fmla="*/ 1145039 w 1881512"/>
              <a:gd name="connsiteY2" fmla="*/ 241085 h 1136950"/>
              <a:gd name="connsiteX3" fmla="*/ 1169555 w 1881512"/>
              <a:gd name="connsiteY3" fmla="*/ 238614 h 1136950"/>
              <a:gd name="connsiteX4" fmla="*/ 1427576 w 1881512"/>
              <a:gd name="connsiteY4" fmla="*/ 375802 h 1136950"/>
              <a:gd name="connsiteX5" fmla="*/ 1442295 w 1881512"/>
              <a:gd name="connsiteY5" fmla="*/ 402920 h 1136950"/>
              <a:gd name="connsiteX6" fmla="*/ 1511033 w 1881512"/>
              <a:gd name="connsiteY6" fmla="*/ 395991 h 1136950"/>
              <a:gd name="connsiteX7" fmla="*/ 1881512 w 1881512"/>
              <a:gd name="connsiteY7" fmla="*/ 766470 h 1136950"/>
              <a:gd name="connsiteX8" fmla="*/ 1511033 w 1881512"/>
              <a:gd name="connsiteY8" fmla="*/ 1136949 h 1136950"/>
              <a:gd name="connsiteX9" fmla="*/ 1499875 w 1881512"/>
              <a:gd name="connsiteY9" fmla="*/ 1135824 h 1136950"/>
              <a:gd name="connsiteX10" fmla="*/ 1499875 w 1881512"/>
              <a:gd name="connsiteY10" fmla="*/ 1136949 h 1136950"/>
              <a:gd name="connsiteX11" fmla="*/ 428608 w 1881512"/>
              <a:gd name="connsiteY11" fmla="*/ 1136949 h 1136950"/>
              <a:gd name="connsiteX12" fmla="*/ 428598 w 1881512"/>
              <a:gd name="connsiteY12" fmla="*/ 1136950 h 1136950"/>
              <a:gd name="connsiteX13" fmla="*/ 0 w 1881512"/>
              <a:gd name="connsiteY13" fmla="*/ 708352 h 1136950"/>
              <a:gd name="connsiteX14" fmla="*/ 428598 w 1881512"/>
              <a:gd name="connsiteY14" fmla="*/ 279754 h 1136950"/>
              <a:gd name="connsiteX15" fmla="*/ 440822 w 1881512"/>
              <a:gd name="connsiteY15" fmla="*/ 280679 h 1136950"/>
              <a:gd name="connsiteX16" fmla="*/ 457711 w 1881512"/>
              <a:gd name="connsiteY16" fmla="*/ 226272 h 1136950"/>
              <a:gd name="connsiteX17" fmla="*/ 799076 w 1881512"/>
              <a:gd name="connsiteY17" fmla="*/ 0 h 11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1512" h="1136950">
                <a:moveTo>
                  <a:pt x="799076" y="0"/>
                </a:moveTo>
                <a:cubicBezTo>
                  <a:pt x="952534" y="0"/>
                  <a:pt x="1084199" y="93301"/>
                  <a:pt x="1140441" y="226272"/>
                </a:cubicBezTo>
                <a:lnTo>
                  <a:pt x="1145039" y="241085"/>
                </a:lnTo>
                <a:lnTo>
                  <a:pt x="1169555" y="238614"/>
                </a:lnTo>
                <a:cubicBezTo>
                  <a:pt x="1276962" y="238614"/>
                  <a:pt x="1371658" y="293033"/>
                  <a:pt x="1427576" y="375802"/>
                </a:cubicBezTo>
                <a:lnTo>
                  <a:pt x="1442295" y="402920"/>
                </a:lnTo>
                <a:lnTo>
                  <a:pt x="1511033" y="395991"/>
                </a:lnTo>
                <a:cubicBezTo>
                  <a:pt x="1715643" y="395991"/>
                  <a:pt x="1881512" y="561860"/>
                  <a:pt x="1881512" y="766470"/>
                </a:cubicBezTo>
                <a:cubicBezTo>
                  <a:pt x="1881512" y="971080"/>
                  <a:pt x="1715643" y="1136949"/>
                  <a:pt x="1511033" y="1136949"/>
                </a:cubicBezTo>
                <a:lnTo>
                  <a:pt x="1499875" y="1135824"/>
                </a:lnTo>
                <a:lnTo>
                  <a:pt x="1499875" y="1136949"/>
                </a:lnTo>
                <a:lnTo>
                  <a:pt x="428608" y="1136949"/>
                </a:lnTo>
                <a:lnTo>
                  <a:pt x="428598" y="1136950"/>
                </a:lnTo>
                <a:cubicBezTo>
                  <a:pt x="191890" y="1136950"/>
                  <a:pt x="0" y="945060"/>
                  <a:pt x="0" y="708352"/>
                </a:cubicBezTo>
                <a:cubicBezTo>
                  <a:pt x="0" y="471644"/>
                  <a:pt x="191890" y="279754"/>
                  <a:pt x="428598" y="279754"/>
                </a:cubicBezTo>
                <a:lnTo>
                  <a:pt x="440822" y="280679"/>
                </a:lnTo>
                <a:lnTo>
                  <a:pt x="457711" y="226272"/>
                </a:lnTo>
                <a:cubicBezTo>
                  <a:pt x="513953" y="93301"/>
                  <a:pt x="645619" y="0"/>
                  <a:pt x="799076" y="0"/>
                </a:cubicBezTo>
                <a:close/>
              </a:path>
            </a:pathLst>
          </a:cu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C0ACC0A2-03A1-4A11-9BAC-1495A5004541}"/>
              </a:ext>
            </a:extLst>
          </p:cNvPr>
          <p:cNvSpPr txBox="1"/>
          <p:nvPr/>
        </p:nvSpPr>
        <p:spPr>
          <a:xfrm>
            <a:off x="344488" y="4674622"/>
            <a:ext cx="1584176" cy="307777"/>
          </a:xfrm>
          <a:prstGeom prst="rect">
            <a:avLst/>
          </a:prstGeom>
          <a:noFill/>
        </p:spPr>
        <p:txBody>
          <a:bodyPr wrap="square" rtlCol="0">
            <a:spAutoFit/>
          </a:bodyPr>
          <a:lstStyle/>
          <a:p>
            <a:pPr algn="ctr" defTabSz="422041" fontAlgn="base">
              <a:spcBef>
                <a:spcPts val="554"/>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クラウドサービス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8050418" y="4581128"/>
            <a:ext cx="1694577" cy="1352081"/>
            <a:chOff x="7977336" y="4581128"/>
            <a:chExt cx="1694577" cy="1352081"/>
          </a:xfrm>
        </p:grpSpPr>
        <p:sp>
          <p:nvSpPr>
            <p:cNvPr id="43" name="楕円 42"/>
            <p:cNvSpPr/>
            <p:nvPr/>
          </p:nvSpPr>
          <p:spPr bwMode="auto">
            <a:xfrm>
              <a:off x="8147474" y="4687934"/>
              <a:ext cx="1354300" cy="1138469"/>
            </a:xfrm>
            <a:prstGeom prst="ellipse">
              <a:avLst/>
            </a:prstGeom>
            <a:solidFill>
              <a:schemeClr val="tx2">
                <a:lumMod val="20000"/>
                <a:lumOff val="80000"/>
              </a:schemeClr>
            </a:solid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grpSp>
          <p:nvGrpSpPr>
            <p:cNvPr id="3" name="グループ化 2"/>
            <p:cNvGrpSpPr/>
            <p:nvPr/>
          </p:nvGrpSpPr>
          <p:grpSpPr>
            <a:xfrm>
              <a:off x="7977336" y="4581128"/>
              <a:ext cx="1694577" cy="1352081"/>
              <a:chOff x="7772914" y="4387011"/>
              <a:chExt cx="1943965" cy="1517763"/>
            </a:xfrm>
          </p:grpSpPr>
          <p:sp>
            <p:nvSpPr>
              <p:cNvPr id="4" name="フリーフォーム 3"/>
              <p:cNvSpPr/>
              <p:nvPr/>
            </p:nvSpPr>
            <p:spPr>
              <a:xfrm>
                <a:off x="8830531" y="4776885"/>
                <a:ext cx="886348" cy="738010"/>
              </a:xfrm>
              <a:custGeom>
                <a:avLst/>
                <a:gdLst>
                  <a:gd name="connsiteX0" fmla="*/ 0 w 738010"/>
                  <a:gd name="connsiteY0" fmla="*/ 0 h 738010"/>
                  <a:gd name="connsiteX1" fmla="*/ 738010 w 738010"/>
                  <a:gd name="connsiteY1" fmla="*/ 0 h 738010"/>
                  <a:gd name="connsiteX2" fmla="*/ 738010 w 738010"/>
                  <a:gd name="connsiteY2" fmla="*/ 738010 h 738010"/>
                  <a:gd name="connsiteX3" fmla="*/ 0 w 738010"/>
                  <a:gd name="connsiteY3" fmla="*/ 738010 h 738010"/>
                  <a:gd name="connsiteX4" fmla="*/ 0 w 738010"/>
                  <a:gd name="connsiteY4" fmla="*/ 0 h 73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10" h="738010">
                    <a:moveTo>
                      <a:pt x="0" y="0"/>
                    </a:moveTo>
                    <a:lnTo>
                      <a:pt x="738010" y="0"/>
                    </a:lnTo>
                    <a:lnTo>
                      <a:pt x="738010" y="738010"/>
                    </a:lnTo>
                    <a:lnTo>
                      <a:pt x="0" y="738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latin typeface="Meiryo UI" panose="020B0604030504040204" pitchFamily="50" charset="-128"/>
                    <a:ea typeface="Meiryo UI" panose="020B0604030504040204" pitchFamily="50" charset="-128"/>
                  </a:rPr>
                  <a:t>経験・ノウハウの蓄積</a:t>
                </a:r>
                <a:endParaRPr kumimoji="1" lang="ja-JP" altLang="en-US" sz="1200" b="1" kern="1200" dirty="0">
                  <a:latin typeface="Meiryo UI" panose="020B0604030504040204" pitchFamily="50" charset="-128"/>
                  <a:ea typeface="Meiryo UI" panose="020B0604030504040204" pitchFamily="50" charset="-128"/>
                </a:endParaRPr>
              </a:p>
            </p:txBody>
          </p:sp>
          <p:sp>
            <p:nvSpPr>
              <p:cNvPr id="5" name="環状矢印 4"/>
              <p:cNvSpPr/>
              <p:nvPr/>
            </p:nvSpPr>
            <p:spPr>
              <a:xfrm>
                <a:off x="7986016" y="4387011"/>
                <a:ext cx="1517763" cy="1517763"/>
              </a:xfrm>
              <a:prstGeom prst="circularArrow">
                <a:avLst>
                  <a:gd name="adj1" fmla="val 9482"/>
                  <a:gd name="adj2" fmla="val 684869"/>
                  <a:gd name="adj3" fmla="val 7851195"/>
                  <a:gd name="adj4" fmla="val 2263936"/>
                  <a:gd name="adj5" fmla="val 1106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フリーフォーム 5"/>
              <p:cNvSpPr/>
              <p:nvPr/>
            </p:nvSpPr>
            <p:spPr>
              <a:xfrm>
                <a:off x="7772914" y="4776885"/>
                <a:ext cx="844514" cy="738010"/>
              </a:xfrm>
              <a:custGeom>
                <a:avLst/>
                <a:gdLst>
                  <a:gd name="connsiteX0" fmla="*/ 0 w 738010"/>
                  <a:gd name="connsiteY0" fmla="*/ 0 h 738010"/>
                  <a:gd name="connsiteX1" fmla="*/ 738010 w 738010"/>
                  <a:gd name="connsiteY1" fmla="*/ 0 h 738010"/>
                  <a:gd name="connsiteX2" fmla="*/ 738010 w 738010"/>
                  <a:gd name="connsiteY2" fmla="*/ 738010 h 738010"/>
                  <a:gd name="connsiteX3" fmla="*/ 0 w 738010"/>
                  <a:gd name="connsiteY3" fmla="*/ 738010 h 738010"/>
                  <a:gd name="connsiteX4" fmla="*/ 0 w 738010"/>
                  <a:gd name="connsiteY4" fmla="*/ 0 h 73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10" h="738010">
                    <a:moveTo>
                      <a:pt x="0" y="0"/>
                    </a:moveTo>
                    <a:lnTo>
                      <a:pt x="738010" y="0"/>
                    </a:lnTo>
                    <a:lnTo>
                      <a:pt x="738010" y="738010"/>
                    </a:lnTo>
                    <a:lnTo>
                      <a:pt x="0" y="738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latin typeface="Meiryo UI" panose="020B0604030504040204" pitchFamily="50" charset="-128"/>
                    <a:ea typeface="Meiryo UI" panose="020B0604030504040204" pitchFamily="50" charset="-128"/>
                  </a:rPr>
                  <a:t>業務の</a:t>
                </a:r>
                <a:r>
                  <a:rPr kumimoji="1" lang="en-US" altLang="ja-JP" sz="1200" b="1" kern="1200" dirty="0" smtClean="0">
                    <a:latin typeface="Meiryo UI" panose="020B0604030504040204" pitchFamily="50" charset="-128"/>
                    <a:ea typeface="Meiryo UI" panose="020B0604030504040204" pitchFamily="50" charset="-128"/>
                  </a:rPr>
                  <a:t>ICT</a:t>
                </a:r>
                <a:r>
                  <a:rPr lang="ja-JP" altLang="en-US" sz="1200" b="1" dirty="0">
                    <a:latin typeface="Meiryo UI" panose="020B0604030504040204" pitchFamily="50" charset="-128"/>
                    <a:ea typeface="Meiryo UI" panose="020B0604030504040204" pitchFamily="50" charset="-128"/>
                  </a:rPr>
                  <a:t>化</a:t>
                </a:r>
                <a:endParaRPr kumimoji="1" lang="ja-JP" altLang="en-US" sz="1200" b="1" kern="1200" dirty="0">
                  <a:latin typeface="Meiryo UI" panose="020B0604030504040204" pitchFamily="50" charset="-128"/>
                  <a:ea typeface="Meiryo UI" panose="020B0604030504040204" pitchFamily="50" charset="-128"/>
                </a:endParaRPr>
              </a:p>
            </p:txBody>
          </p:sp>
          <p:sp>
            <p:nvSpPr>
              <p:cNvPr id="7" name="環状矢印 6"/>
              <p:cNvSpPr/>
              <p:nvPr/>
            </p:nvSpPr>
            <p:spPr>
              <a:xfrm>
                <a:off x="7986016" y="4387011"/>
                <a:ext cx="1517763" cy="1517763"/>
              </a:xfrm>
              <a:prstGeom prst="circularArrow">
                <a:avLst>
                  <a:gd name="adj1" fmla="val 9482"/>
                  <a:gd name="adj2" fmla="val 684869"/>
                  <a:gd name="adj3" fmla="val 18651195"/>
                  <a:gd name="adj4" fmla="val 13063936"/>
                  <a:gd name="adj5" fmla="val 1106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17</a:t>
            </a:fld>
            <a:endParaRPr kumimoji="1" lang="ja-JP" altLang="en-US"/>
          </a:p>
        </p:txBody>
      </p:sp>
    </p:spTree>
    <p:extLst>
      <p:ext uri="{BB962C8B-B14F-4D97-AF65-F5344CB8AC3E}">
        <p14:creationId xmlns:p14="http://schemas.microsoft.com/office/powerpoint/2010/main" val="3491020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テキスト ボックス 128"/>
          <p:cNvSpPr txBox="1"/>
          <p:nvPr/>
        </p:nvSpPr>
        <p:spPr>
          <a:xfrm>
            <a:off x="122928" y="2217398"/>
            <a:ext cx="4566417" cy="3554838"/>
          </a:xfrm>
          <a:prstGeom prst="roundRect">
            <a:avLst/>
          </a:prstGeom>
          <a:solidFill>
            <a:schemeClr val="accent1">
              <a:lumMod val="20000"/>
              <a:lumOff val="80000"/>
            </a:schemeClr>
          </a:solidFill>
          <a:ln>
            <a:noFill/>
          </a:ln>
        </p:spPr>
        <p:txBody>
          <a:bodyPr wrap="square" rtlCol="0">
            <a:noAutofit/>
          </a:bodyPr>
          <a:lstStyle/>
          <a:p>
            <a:endParaRPr kumimoji="1" lang="en-US" altLang="ja-JP" sz="1400" dirty="0">
              <a:latin typeface="Meiryo UI" panose="020B0604030504040204" pitchFamily="50" charset="-128"/>
              <a:ea typeface="Meiryo UI" panose="020B0604030504040204" pitchFamily="50" charset="-128"/>
            </a:endParaRPr>
          </a:p>
        </p:txBody>
      </p:sp>
      <p:sp>
        <p:nvSpPr>
          <p:cNvPr id="50" name="正方形/長方形 49"/>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solidFill>
                  <a:schemeClr val="bg1"/>
                </a:solidFill>
                <a:latin typeface="Meiryo UI" pitchFamily="50" charset="-128"/>
                <a:ea typeface="Meiryo UI" pitchFamily="50" charset="-128"/>
                <a:cs typeface="Meiryo UI" pitchFamily="50" charset="-128"/>
              </a:rPr>
              <a:t>２．府庁</a:t>
            </a:r>
            <a:r>
              <a:rPr lang="en-US" altLang="ja-JP" sz="1600" b="1" dirty="0" smtClean="0">
                <a:solidFill>
                  <a:schemeClr val="bg1"/>
                </a:solidFill>
                <a:latin typeface="Meiryo UI" pitchFamily="50" charset="-128"/>
                <a:ea typeface="Meiryo UI" pitchFamily="50" charset="-128"/>
                <a:cs typeface="Meiryo UI" pitchFamily="50" charset="-128"/>
              </a:rPr>
              <a:t>DX</a:t>
            </a:r>
            <a:r>
              <a:rPr lang="ja-JP" altLang="en-US" sz="1600" b="1" dirty="0">
                <a:solidFill>
                  <a:schemeClr val="bg1"/>
                </a:solidFill>
                <a:latin typeface="Meiryo UI" pitchFamily="50" charset="-128"/>
                <a:ea typeface="Meiryo UI" pitchFamily="50" charset="-128"/>
                <a:cs typeface="Meiryo UI" pitchFamily="50" charset="-128"/>
              </a:rPr>
              <a:t>　</a:t>
            </a:r>
            <a:r>
              <a:rPr lang="ja-JP" altLang="en-US" sz="1600" b="1" dirty="0" smtClean="0">
                <a:solidFill>
                  <a:schemeClr val="bg1"/>
                </a:solidFill>
                <a:latin typeface="Meiryo UI" pitchFamily="50" charset="-128"/>
                <a:ea typeface="Meiryo UI" pitchFamily="50" charset="-128"/>
                <a:cs typeface="Meiryo UI" pitchFamily="50" charset="-128"/>
              </a:rPr>
              <a:t>　</a:t>
            </a:r>
            <a:r>
              <a:rPr lang="ja-JP" altLang="en-US" sz="1400" b="1" dirty="0" smtClean="0">
                <a:solidFill>
                  <a:schemeClr val="bg1"/>
                </a:solidFill>
                <a:latin typeface="Meiryo UI" pitchFamily="50" charset="-128"/>
                <a:ea typeface="Meiryo UI" pitchFamily="50" charset="-128"/>
                <a:cs typeface="Meiryo UI" pitchFamily="50" charset="-128"/>
              </a:rPr>
              <a:t>庁内</a:t>
            </a:r>
            <a:r>
              <a:rPr lang="en-US" altLang="ja-JP" sz="1400" b="1" dirty="0" smtClean="0">
                <a:solidFill>
                  <a:schemeClr val="bg1"/>
                </a:solidFill>
                <a:latin typeface="Meiryo UI" pitchFamily="50" charset="-128"/>
                <a:ea typeface="Meiryo UI" pitchFamily="50" charset="-128"/>
                <a:cs typeface="Meiryo UI" pitchFamily="50" charset="-128"/>
              </a:rPr>
              <a:t>ICT</a:t>
            </a:r>
            <a:r>
              <a:rPr lang="ja-JP" altLang="en-US" sz="1400" b="1" dirty="0">
                <a:solidFill>
                  <a:schemeClr val="bg1"/>
                </a:solidFill>
                <a:latin typeface="Meiryo UI" pitchFamily="50" charset="-128"/>
                <a:ea typeface="Meiryo UI" pitchFamily="50" charset="-128"/>
                <a:cs typeface="Meiryo UI" pitchFamily="50" charset="-128"/>
              </a:rPr>
              <a:t>環境の</a:t>
            </a:r>
            <a:r>
              <a:rPr lang="ja-JP" altLang="en-US" sz="1400" b="1" dirty="0" smtClean="0">
                <a:solidFill>
                  <a:schemeClr val="bg1"/>
                </a:solidFill>
                <a:latin typeface="Meiryo UI" pitchFamily="50" charset="-128"/>
                <a:ea typeface="Meiryo UI" pitchFamily="50" charset="-128"/>
                <a:cs typeface="Meiryo UI" pitchFamily="50" charset="-128"/>
              </a:rPr>
              <a:t>整備</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3" name="正方形/長方形 52">
            <a:extLst>
              <a:ext uri="{FF2B5EF4-FFF2-40B4-BE49-F238E27FC236}">
                <a16:creationId xmlns:a16="http://schemas.microsoft.com/office/drawing/2014/main" id="{E3F0B970-2FE5-48D7-9C06-664A9A3391E1}"/>
              </a:ext>
            </a:extLst>
          </p:cNvPr>
          <p:cNvSpPr/>
          <p:nvPr/>
        </p:nvSpPr>
        <p:spPr>
          <a:xfrm>
            <a:off x="127146" y="476672"/>
            <a:ext cx="9650389" cy="676540"/>
          </a:xfrm>
          <a:prstGeom prst="rect">
            <a:avLst/>
          </a:prstGeom>
          <a:ln>
            <a:solidFill>
              <a:schemeClr val="tx1"/>
            </a:solidFill>
          </a:ln>
        </p:spPr>
        <p:txBody>
          <a:bodyPr wrap="square" lIns="0" tIns="45712" rIns="0" bIns="45712" anchor="ctr">
            <a:noAutofit/>
          </a:bodyPr>
          <a:lstStyle/>
          <a:p>
            <a:pPr marL="51430"/>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・府庁</a:t>
            </a:r>
            <a:r>
              <a:rPr lang="en-US" altLang="ja-JP" sz="1400" b="1" kern="100" dirty="0" smtClean="0">
                <a:latin typeface="Meiryo UI" panose="020B0604030504040204" pitchFamily="50" charset="-128"/>
                <a:ea typeface="Meiryo UI" panose="020B0604030504040204" pitchFamily="50" charset="-128"/>
                <a:cs typeface="Meiryo UI" panose="020B0604030504040204" pitchFamily="50" charset="-128"/>
              </a:rPr>
              <a:t>DX</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の推進を支えるため</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、より最適な</a:t>
            </a: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環境を整えていきます。</a:t>
            </a:r>
          </a:p>
          <a:p>
            <a:pPr marL="51430"/>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場所にとらわれない職場環境とコミュニケーションの実現</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」をコンセプトに、新た</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な働き方への対応</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も含め環境整備を進めます。</a:t>
            </a:r>
            <a:endParaRPr lang="ja-JP" altLang="en-US"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テキスト ボックス 132"/>
          <p:cNvSpPr txBox="1"/>
          <p:nvPr/>
        </p:nvSpPr>
        <p:spPr>
          <a:xfrm>
            <a:off x="5234942" y="2226748"/>
            <a:ext cx="4548131" cy="3464580"/>
          </a:xfrm>
          <a:prstGeom prst="roundRect">
            <a:avLst/>
          </a:prstGeom>
          <a:solidFill>
            <a:schemeClr val="accent1">
              <a:lumMod val="20000"/>
              <a:lumOff val="80000"/>
            </a:schemeClr>
          </a:solidFill>
          <a:ln>
            <a:noFill/>
          </a:ln>
        </p:spPr>
        <p:txBody>
          <a:bodyPr wrap="square" rtlCol="0">
            <a:noAutofit/>
          </a:bodyPr>
          <a:lstStyle/>
          <a:p>
            <a:endParaRPr kumimoji="1" lang="en-US" altLang="ja-JP" sz="1400" dirty="0">
              <a:latin typeface="Meiryo UI" panose="020B0604030504040204" pitchFamily="50" charset="-128"/>
              <a:ea typeface="Meiryo UI" panose="020B0604030504040204" pitchFamily="50" charset="-128"/>
            </a:endParaRPr>
          </a:p>
        </p:txBody>
      </p:sp>
      <p:sp>
        <p:nvSpPr>
          <p:cNvPr id="130" name="正方形/長方形 129"/>
          <p:cNvSpPr/>
          <p:nvPr/>
        </p:nvSpPr>
        <p:spPr>
          <a:xfrm>
            <a:off x="982499" y="5464476"/>
            <a:ext cx="2999245" cy="307760"/>
          </a:xfrm>
          <a:prstGeom prst="rect">
            <a:avLst/>
          </a:prstGeom>
        </p:spPr>
        <p:txBody>
          <a:bodyPr wrap="square" lIns="0" tIns="45712" rIns="0" bIns="45712">
            <a:spAutoFit/>
          </a:bodyPr>
          <a:lstStyle/>
          <a:p>
            <a:pPr algn="ct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業務で利用する端末を集約</a:t>
            </a:r>
            <a:endParaRPr kumimoji="0" lang="en-US" altLang="ja-JP" sz="1400" dirty="0">
              <a:latin typeface="Meiryo UI" panose="020B0604030504040204" pitchFamily="50" charset="-128"/>
              <a:ea typeface="Meiryo UI" panose="020B0604030504040204" pitchFamily="50" charset="-128"/>
            </a:endParaRPr>
          </a:p>
        </p:txBody>
      </p:sp>
      <p:grpSp>
        <p:nvGrpSpPr>
          <p:cNvPr id="175" name="グループ化 174">
            <a:extLst>
              <a:ext uri="{FF2B5EF4-FFF2-40B4-BE49-F238E27FC236}">
                <a16:creationId xmlns:a16="http://schemas.microsoft.com/office/drawing/2014/main" id="{3229EF79-6776-4166-85FF-5B7B2360D716}"/>
              </a:ext>
            </a:extLst>
          </p:cNvPr>
          <p:cNvGrpSpPr/>
          <p:nvPr/>
        </p:nvGrpSpPr>
        <p:grpSpPr>
          <a:xfrm>
            <a:off x="1290673" y="4279201"/>
            <a:ext cx="493260" cy="330184"/>
            <a:chOff x="-21188363" y="23988713"/>
            <a:chExt cx="7769225" cy="5200650"/>
          </a:xfrm>
          <a:solidFill>
            <a:srgbClr val="4B4B4B"/>
          </a:solidFill>
        </p:grpSpPr>
        <p:sp>
          <p:nvSpPr>
            <p:cNvPr id="204" name="Freeform 30">
              <a:extLst>
                <a:ext uri="{FF2B5EF4-FFF2-40B4-BE49-F238E27FC236}">
                  <a16:creationId xmlns:a16="http://schemas.microsoft.com/office/drawing/2014/main" id="{7BFA3D2E-B061-43CA-86A6-02F0916C7ACE}"/>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5" name="Freeform 31">
              <a:extLst>
                <a:ext uri="{FF2B5EF4-FFF2-40B4-BE49-F238E27FC236}">
                  <a16:creationId xmlns:a16="http://schemas.microsoft.com/office/drawing/2014/main" id="{B01E440A-5C77-47FF-B8D6-646457ED582C}"/>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76" name="グループ化 175">
            <a:extLst>
              <a:ext uri="{FF2B5EF4-FFF2-40B4-BE49-F238E27FC236}">
                <a16:creationId xmlns:a16="http://schemas.microsoft.com/office/drawing/2014/main" id="{B9FCB555-D22E-465D-BE59-5DE724CEA50F}"/>
              </a:ext>
            </a:extLst>
          </p:cNvPr>
          <p:cNvGrpSpPr/>
          <p:nvPr/>
        </p:nvGrpSpPr>
        <p:grpSpPr>
          <a:xfrm>
            <a:off x="1290673" y="3530406"/>
            <a:ext cx="493260" cy="330184"/>
            <a:chOff x="-21188363" y="23988713"/>
            <a:chExt cx="7769225" cy="5200650"/>
          </a:xfrm>
          <a:solidFill>
            <a:srgbClr val="4B4B4B"/>
          </a:solidFill>
        </p:grpSpPr>
        <p:sp>
          <p:nvSpPr>
            <p:cNvPr id="202" name="Freeform 30">
              <a:extLst>
                <a:ext uri="{FF2B5EF4-FFF2-40B4-BE49-F238E27FC236}">
                  <a16:creationId xmlns:a16="http://schemas.microsoft.com/office/drawing/2014/main" id="{CAA93FC3-EF50-4290-BE3C-6648B751711B}"/>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3" name="Freeform 31">
              <a:extLst>
                <a:ext uri="{FF2B5EF4-FFF2-40B4-BE49-F238E27FC236}">
                  <a16:creationId xmlns:a16="http://schemas.microsoft.com/office/drawing/2014/main" id="{19170296-451D-46A9-873C-3A1A31681857}"/>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77" name="グループ化 176">
            <a:extLst>
              <a:ext uri="{FF2B5EF4-FFF2-40B4-BE49-F238E27FC236}">
                <a16:creationId xmlns:a16="http://schemas.microsoft.com/office/drawing/2014/main" id="{9CFF171B-7BDA-40E2-AD1D-46496E9DABFB}"/>
              </a:ext>
            </a:extLst>
          </p:cNvPr>
          <p:cNvGrpSpPr/>
          <p:nvPr/>
        </p:nvGrpSpPr>
        <p:grpSpPr>
          <a:xfrm>
            <a:off x="1832893" y="3472639"/>
            <a:ext cx="333625" cy="391827"/>
            <a:chOff x="717550" y="1604963"/>
            <a:chExt cx="509588" cy="598487"/>
          </a:xfrm>
          <a:solidFill>
            <a:srgbClr val="4B4B4B"/>
          </a:solidFill>
        </p:grpSpPr>
        <p:sp>
          <p:nvSpPr>
            <p:cNvPr id="200" name="Freeform 19">
              <a:extLst>
                <a:ext uri="{FF2B5EF4-FFF2-40B4-BE49-F238E27FC236}">
                  <a16:creationId xmlns:a16="http://schemas.microsoft.com/office/drawing/2014/main" id="{63483383-EF8E-41C2-BF24-0CC7B116B9E7}"/>
                </a:ext>
              </a:extLst>
            </p:cNvPr>
            <p:cNvSpPr>
              <a:spLocks/>
            </p:cNvSpPr>
            <p:nvPr/>
          </p:nvSpPr>
          <p:spPr bwMode="auto">
            <a:xfrm>
              <a:off x="865188" y="1604963"/>
              <a:ext cx="215900" cy="214312"/>
            </a:xfrm>
            <a:custGeom>
              <a:avLst/>
              <a:gdLst>
                <a:gd name="T0" fmla="*/ 499 w 948"/>
                <a:gd name="T1" fmla="*/ 946 h 947"/>
                <a:gd name="T2" fmla="*/ 569 w 948"/>
                <a:gd name="T3" fmla="*/ 937 h 947"/>
                <a:gd name="T4" fmla="*/ 636 w 948"/>
                <a:gd name="T5" fmla="*/ 918 h 947"/>
                <a:gd name="T6" fmla="*/ 699 w 948"/>
                <a:gd name="T7" fmla="*/ 890 h 947"/>
                <a:gd name="T8" fmla="*/ 757 w 948"/>
                <a:gd name="T9" fmla="*/ 853 h 947"/>
                <a:gd name="T10" fmla="*/ 809 w 948"/>
                <a:gd name="T11" fmla="*/ 808 h 947"/>
                <a:gd name="T12" fmla="*/ 854 w 948"/>
                <a:gd name="T13" fmla="*/ 757 h 947"/>
                <a:gd name="T14" fmla="*/ 891 w 948"/>
                <a:gd name="T15" fmla="*/ 699 h 947"/>
                <a:gd name="T16" fmla="*/ 919 w 948"/>
                <a:gd name="T17" fmla="*/ 636 h 947"/>
                <a:gd name="T18" fmla="*/ 938 w 948"/>
                <a:gd name="T19" fmla="*/ 569 h 947"/>
                <a:gd name="T20" fmla="*/ 948 w 948"/>
                <a:gd name="T21" fmla="*/ 498 h 947"/>
                <a:gd name="T22" fmla="*/ 948 w 948"/>
                <a:gd name="T23" fmla="*/ 449 h 947"/>
                <a:gd name="T24" fmla="*/ 938 w 948"/>
                <a:gd name="T25" fmla="*/ 378 h 947"/>
                <a:gd name="T26" fmla="*/ 919 w 948"/>
                <a:gd name="T27" fmla="*/ 311 h 947"/>
                <a:gd name="T28" fmla="*/ 891 w 948"/>
                <a:gd name="T29" fmla="*/ 247 h 947"/>
                <a:gd name="T30" fmla="*/ 854 w 948"/>
                <a:gd name="T31" fmla="*/ 190 h 947"/>
                <a:gd name="T32" fmla="*/ 809 w 948"/>
                <a:gd name="T33" fmla="*/ 139 h 947"/>
                <a:gd name="T34" fmla="*/ 757 w 948"/>
                <a:gd name="T35" fmla="*/ 94 h 947"/>
                <a:gd name="T36" fmla="*/ 699 w 948"/>
                <a:gd name="T37" fmla="*/ 57 h 947"/>
                <a:gd name="T38" fmla="*/ 636 w 948"/>
                <a:gd name="T39" fmla="*/ 28 h 947"/>
                <a:gd name="T40" fmla="*/ 569 w 948"/>
                <a:gd name="T41" fmla="*/ 9 h 947"/>
                <a:gd name="T42" fmla="*/ 499 w 948"/>
                <a:gd name="T43" fmla="*/ 0 h 947"/>
                <a:gd name="T44" fmla="*/ 449 w 948"/>
                <a:gd name="T45" fmla="*/ 0 h 947"/>
                <a:gd name="T46" fmla="*/ 379 w 948"/>
                <a:gd name="T47" fmla="*/ 9 h 947"/>
                <a:gd name="T48" fmla="*/ 311 w 948"/>
                <a:gd name="T49" fmla="*/ 28 h 947"/>
                <a:gd name="T50" fmla="*/ 249 w 948"/>
                <a:gd name="T51" fmla="*/ 57 h 947"/>
                <a:gd name="T52" fmla="*/ 190 w 948"/>
                <a:gd name="T53" fmla="*/ 94 h 947"/>
                <a:gd name="T54" fmla="*/ 139 w 948"/>
                <a:gd name="T55" fmla="*/ 139 h 947"/>
                <a:gd name="T56" fmla="*/ 94 w 948"/>
                <a:gd name="T57" fmla="*/ 190 h 947"/>
                <a:gd name="T58" fmla="*/ 57 w 948"/>
                <a:gd name="T59" fmla="*/ 247 h 947"/>
                <a:gd name="T60" fmla="*/ 29 w 948"/>
                <a:gd name="T61" fmla="*/ 311 h 947"/>
                <a:gd name="T62" fmla="*/ 10 w 948"/>
                <a:gd name="T63" fmla="*/ 378 h 947"/>
                <a:gd name="T64" fmla="*/ 0 w 948"/>
                <a:gd name="T65" fmla="*/ 449 h 947"/>
                <a:gd name="T66" fmla="*/ 0 w 948"/>
                <a:gd name="T67" fmla="*/ 498 h 947"/>
                <a:gd name="T68" fmla="*/ 10 w 948"/>
                <a:gd name="T69" fmla="*/ 569 h 947"/>
                <a:gd name="T70" fmla="*/ 29 w 948"/>
                <a:gd name="T71" fmla="*/ 636 h 947"/>
                <a:gd name="T72" fmla="*/ 57 w 948"/>
                <a:gd name="T73" fmla="*/ 699 h 947"/>
                <a:gd name="T74" fmla="*/ 94 w 948"/>
                <a:gd name="T75" fmla="*/ 757 h 947"/>
                <a:gd name="T76" fmla="*/ 139 w 948"/>
                <a:gd name="T77" fmla="*/ 808 h 947"/>
                <a:gd name="T78" fmla="*/ 190 w 948"/>
                <a:gd name="T79" fmla="*/ 853 h 947"/>
                <a:gd name="T80" fmla="*/ 249 w 948"/>
                <a:gd name="T81" fmla="*/ 890 h 947"/>
                <a:gd name="T82" fmla="*/ 311 w 948"/>
                <a:gd name="T83" fmla="*/ 918 h 947"/>
                <a:gd name="T84" fmla="*/ 379 w 948"/>
                <a:gd name="T85" fmla="*/ 937 h 947"/>
                <a:gd name="T86" fmla="*/ 449 w 948"/>
                <a:gd name="T87" fmla="*/ 94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47">
                  <a:moveTo>
                    <a:pt x="474" y="947"/>
                  </a:moveTo>
                  <a:lnTo>
                    <a:pt x="474" y="947"/>
                  </a:lnTo>
                  <a:lnTo>
                    <a:pt x="499" y="946"/>
                  </a:lnTo>
                  <a:lnTo>
                    <a:pt x="522" y="945"/>
                  </a:lnTo>
                  <a:lnTo>
                    <a:pt x="546" y="942"/>
                  </a:lnTo>
                  <a:lnTo>
                    <a:pt x="569" y="937"/>
                  </a:lnTo>
                  <a:lnTo>
                    <a:pt x="593" y="933"/>
                  </a:lnTo>
                  <a:lnTo>
                    <a:pt x="615" y="926"/>
                  </a:lnTo>
                  <a:lnTo>
                    <a:pt x="636" y="918"/>
                  </a:lnTo>
                  <a:lnTo>
                    <a:pt x="659" y="910"/>
                  </a:lnTo>
                  <a:lnTo>
                    <a:pt x="679" y="900"/>
                  </a:lnTo>
                  <a:lnTo>
                    <a:pt x="699" y="890"/>
                  </a:lnTo>
                  <a:lnTo>
                    <a:pt x="719" y="879"/>
                  </a:lnTo>
                  <a:lnTo>
                    <a:pt x="738" y="867"/>
                  </a:lnTo>
                  <a:lnTo>
                    <a:pt x="757" y="853"/>
                  </a:lnTo>
                  <a:lnTo>
                    <a:pt x="775" y="839"/>
                  </a:lnTo>
                  <a:lnTo>
                    <a:pt x="792" y="824"/>
                  </a:lnTo>
                  <a:lnTo>
                    <a:pt x="809" y="808"/>
                  </a:lnTo>
                  <a:lnTo>
                    <a:pt x="824" y="792"/>
                  </a:lnTo>
                  <a:lnTo>
                    <a:pt x="839" y="775"/>
                  </a:lnTo>
                  <a:lnTo>
                    <a:pt x="854" y="757"/>
                  </a:lnTo>
                  <a:lnTo>
                    <a:pt x="867" y="738"/>
                  </a:lnTo>
                  <a:lnTo>
                    <a:pt x="879" y="719"/>
                  </a:lnTo>
                  <a:lnTo>
                    <a:pt x="891" y="699"/>
                  </a:lnTo>
                  <a:lnTo>
                    <a:pt x="901" y="679"/>
                  </a:lnTo>
                  <a:lnTo>
                    <a:pt x="911" y="657"/>
                  </a:lnTo>
                  <a:lnTo>
                    <a:pt x="919" y="636"/>
                  </a:lnTo>
                  <a:lnTo>
                    <a:pt x="926" y="615"/>
                  </a:lnTo>
                  <a:lnTo>
                    <a:pt x="933" y="591"/>
                  </a:lnTo>
                  <a:lnTo>
                    <a:pt x="938" y="569"/>
                  </a:lnTo>
                  <a:lnTo>
                    <a:pt x="942" y="545"/>
                  </a:lnTo>
                  <a:lnTo>
                    <a:pt x="945" y="522"/>
                  </a:lnTo>
                  <a:lnTo>
                    <a:pt x="948" y="498"/>
                  </a:lnTo>
                  <a:lnTo>
                    <a:pt x="948" y="474"/>
                  </a:lnTo>
                  <a:lnTo>
                    <a:pt x="948" y="474"/>
                  </a:lnTo>
                  <a:lnTo>
                    <a:pt x="948" y="449"/>
                  </a:lnTo>
                  <a:lnTo>
                    <a:pt x="945" y="425"/>
                  </a:lnTo>
                  <a:lnTo>
                    <a:pt x="942" y="401"/>
                  </a:lnTo>
                  <a:lnTo>
                    <a:pt x="938" y="378"/>
                  </a:lnTo>
                  <a:lnTo>
                    <a:pt x="933" y="355"/>
                  </a:lnTo>
                  <a:lnTo>
                    <a:pt x="926" y="333"/>
                  </a:lnTo>
                  <a:lnTo>
                    <a:pt x="919" y="311"/>
                  </a:lnTo>
                  <a:lnTo>
                    <a:pt x="911" y="289"/>
                  </a:lnTo>
                  <a:lnTo>
                    <a:pt x="901" y="269"/>
                  </a:lnTo>
                  <a:lnTo>
                    <a:pt x="891" y="247"/>
                  </a:lnTo>
                  <a:lnTo>
                    <a:pt x="879" y="228"/>
                  </a:lnTo>
                  <a:lnTo>
                    <a:pt x="867" y="208"/>
                  </a:lnTo>
                  <a:lnTo>
                    <a:pt x="854" y="190"/>
                  </a:lnTo>
                  <a:lnTo>
                    <a:pt x="839" y="172"/>
                  </a:lnTo>
                  <a:lnTo>
                    <a:pt x="824" y="156"/>
                  </a:lnTo>
                  <a:lnTo>
                    <a:pt x="809" y="139"/>
                  </a:lnTo>
                  <a:lnTo>
                    <a:pt x="792" y="123"/>
                  </a:lnTo>
                  <a:lnTo>
                    <a:pt x="775" y="107"/>
                  </a:lnTo>
                  <a:lnTo>
                    <a:pt x="757" y="94"/>
                  </a:lnTo>
                  <a:lnTo>
                    <a:pt x="738" y="81"/>
                  </a:lnTo>
                  <a:lnTo>
                    <a:pt x="719" y="68"/>
                  </a:lnTo>
                  <a:lnTo>
                    <a:pt x="699" y="57"/>
                  </a:lnTo>
                  <a:lnTo>
                    <a:pt x="679" y="47"/>
                  </a:lnTo>
                  <a:lnTo>
                    <a:pt x="659" y="37"/>
                  </a:lnTo>
                  <a:lnTo>
                    <a:pt x="636" y="28"/>
                  </a:lnTo>
                  <a:lnTo>
                    <a:pt x="615" y="21"/>
                  </a:lnTo>
                  <a:lnTo>
                    <a:pt x="593" y="15"/>
                  </a:lnTo>
                  <a:lnTo>
                    <a:pt x="569" y="9"/>
                  </a:lnTo>
                  <a:lnTo>
                    <a:pt x="546" y="6"/>
                  </a:lnTo>
                  <a:lnTo>
                    <a:pt x="522" y="2"/>
                  </a:lnTo>
                  <a:lnTo>
                    <a:pt x="499" y="0"/>
                  </a:lnTo>
                  <a:lnTo>
                    <a:pt x="474" y="0"/>
                  </a:lnTo>
                  <a:lnTo>
                    <a:pt x="474" y="0"/>
                  </a:lnTo>
                  <a:lnTo>
                    <a:pt x="449" y="0"/>
                  </a:lnTo>
                  <a:lnTo>
                    <a:pt x="426" y="2"/>
                  </a:lnTo>
                  <a:lnTo>
                    <a:pt x="402" y="6"/>
                  </a:lnTo>
                  <a:lnTo>
                    <a:pt x="379" y="9"/>
                  </a:lnTo>
                  <a:lnTo>
                    <a:pt x="355" y="15"/>
                  </a:lnTo>
                  <a:lnTo>
                    <a:pt x="333" y="21"/>
                  </a:lnTo>
                  <a:lnTo>
                    <a:pt x="311" y="28"/>
                  </a:lnTo>
                  <a:lnTo>
                    <a:pt x="289" y="37"/>
                  </a:lnTo>
                  <a:lnTo>
                    <a:pt x="269" y="47"/>
                  </a:lnTo>
                  <a:lnTo>
                    <a:pt x="249" y="57"/>
                  </a:lnTo>
                  <a:lnTo>
                    <a:pt x="229" y="68"/>
                  </a:lnTo>
                  <a:lnTo>
                    <a:pt x="210" y="81"/>
                  </a:lnTo>
                  <a:lnTo>
                    <a:pt x="190" y="94"/>
                  </a:lnTo>
                  <a:lnTo>
                    <a:pt x="173" y="107"/>
                  </a:lnTo>
                  <a:lnTo>
                    <a:pt x="156" y="123"/>
                  </a:lnTo>
                  <a:lnTo>
                    <a:pt x="139" y="139"/>
                  </a:lnTo>
                  <a:lnTo>
                    <a:pt x="123" y="156"/>
                  </a:lnTo>
                  <a:lnTo>
                    <a:pt x="109" y="172"/>
                  </a:lnTo>
                  <a:lnTo>
                    <a:pt x="94" y="190"/>
                  </a:lnTo>
                  <a:lnTo>
                    <a:pt x="81" y="208"/>
                  </a:lnTo>
                  <a:lnTo>
                    <a:pt x="68" y="228"/>
                  </a:lnTo>
                  <a:lnTo>
                    <a:pt x="57" y="247"/>
                  </a:lnTo>
                  <a:lnTo>
                    <a:pt x="47" y="269"/>
                  </a:lnTo>
                  <a:lnTo>
                    <a:pt x="37" y="289"/>
                  </a:lnTo>
                  <a:lnTo>
                    <a:pt x="29" y="311"/>
                  </a:lnTo>
                  <a:lnTo>
                    <a:pt x="21" y="333"/>
                  </a:lnTo>
                  <a:lnTo>
                    <a:pt x="15" y="355"/>
                  </a:lnTo>
                  <a:lnTo>
                    <a:pt x="10" y="378"/>
                  </a:lnTo>
                  <a:lnTo>
                    <a:pt x="6" y="401"/>
                  </a:lnTo>
                  <a:lnTo>
                    <a:pt x="2" y="425"/>
                  </a:lnTo>
                  <a:lnTo>
                    <a:pt x="0" y="449"/>
                  </a:lnTo>
                  <a:lnTo>
                    <a:pt x="0" y="474"/>
                  </a:lnTo>
                  <a:lnTo>
                    <a:pt x="0" y="474"/>
                  </a:lnTo>
                  <a:lnTo>
                    <a:pt x="0" y="498"/>
                  </a:lnTo>
                  <a:lnTo>
                    <a:pt x="2" y="522"/>
                  </a:lnTo>
                  <a:lnTo>
                    <a:pt x="6" y="545"/>
                  </a:lnTo>
                  <a:lnTo>
                    <a:pt x="10" y="569"/>
                  </a:lnTo>
                  <a:lnTo>
                    <a:pt x="15" y="591"/>
                  </a:lnTo>
                  <a:lnTo>
                    <a:pt x="21" y="615"/>
                  </a:lnTo>
                  <a:lnTo>
                    <a:pt x="29" y="636"/>
                  </a:lnTo>
                  <a:lnTo>
                    <a:pt x="37" y="657"/>
                  </a:lnTo>
                  <a:lnTo>
                    <a:pt x="47" y="679"/>
                  </a:lnTo>
                  <a:lnTo>
                    <a:pt x="57" y="699"/>
                  </a:lnTo>
                  <a:lnTo>
                    <a:pt x="68" y="719"/>
                  </a:lnTo>
                  <a:lnTo>
                    <a:pt x="81" y="738"/>
                  </a:lnTo>
                  <a:lnTo>
                    <a:pt x="94" y="757"/>
                  </a:lnTo>
                  <a:lnTo>
                    <a:pt x="109" y="775"/>
                  </a:lnTo>
                  <a:lnTo>
                    <a:pt x="123" y="792"/>
                  </a:lnTo>
                  <a:lnTo>
                    <a:pt x="139" y="808"/>
                  </a:lnTo>
                  <a:lnTo>
                    <a:pt x="156" y="824"/>
                  </a:lnTo>
                  <a:lnTo>
                    <a:pt x="173" y="839"/>
                  </a:lnTo>
                  <a:lnTo>
                    <a:pt x="190" y="853"/>
                  </a:lnTo>
                  <a:lnTo>
                    <a:pt x="210" y="867"/>
                  </a:lnTo>
                  <a:lnTo>
                    <a:pt x="229" y="879"/>
                  </a:lnTo>
                  <a:lnTo>
                    <a:pt x="249" y="890"/>
                  </a:lnTo>
                  <a:lnTo>
                    <a:pt x="269" y="900"/>
                  </a:lnTo>
                  <a:lnTo>
                    <a:pt x="289" y="910"/>
                  </a:lnTo>
                  <a:lnTo>
                    <a:pt x="311" y="918"/>
                  </a:lnTo>
                  <a:lnTo>
                    <a:pt x="333" y="926"/>
                  </a:lnTo>
                  <a:lnTo>
                    <a:pt x="355" y="933"/>
                  </a:lnTo>
                  <a:lnTo>
                    <a:pt x="379" y="937"/>
                  </a:lnTo>
                  <a:lnTo>
                    <a:pt x="402" y="942"/>
                  </a:lnTo>
                  <a:lnTo>
                    <a:pt x="426" y="945"/>
                  </a:lnTo>
                  <a:lnTo>
                    <a:pt x="449" y="946"/>
                  </a:lnTo>
                  <a:lnTo>
                    <a:pt x="474" y="947"/>
                  </a:lnTo>
                  <a:lnTo>
                    <a:pt x="474" y="9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pPr>
              <a:endParaRPr lang="ja-JP" altLang="en-US" sz="1800">
                <a:solidFill>
                  <a:prstClr val="black"/>
                </a:solidFill>
                <a:latin typeface="Meiryo UI" panose="020B0604030504040204" pitchFamily="50" charset="-128"/>
                <a:ea typeface="Meiryo UI" panose="020B0604030504040204" pitchFamily="50" charset="-128"/>
              </a:endParaRPr>
            </a:p>
          </p:txBody>
        </p:sp>
        <p:sp>
          <p:nvSpPr>
            <p:cNvPr id="201" name="Freeform 20">
              <a:extLst>
                <a:ext uri="{FF2B5EF4-FFF2-40B4-BE49-F238E27FC236}">
                  <a16:creationId xmlns:a16="http://schemas.microsoft.com/office/drawing/2014/main" id="{183AB0CD-7596-430C-A39C-51B2308E29BE}"/>
                </a:ext>
              </a:extLst>
            </p:cNvPr>
            <p:cNvSpPr>
              <a:spLocks/>
            </p:cNvSpPr>
            <p:nvPr/>
          </p:nvSpPr>
          <p:spPr bwMode="auto">
            <a:xfrm>
              <a:off x="717550" y="1835150"/>
              <a:ext cx="509588" cy="368300"/>
            </a:xfrm>
            <a:custGeom>
              <a:avLst/>
              <a:gdLst>
                <a:gd name="T0" fmla="*/ 2033 w 2247"/>
                <a:gd name="T1" fmla="*/ 337 h 1627"/>
                <a:gd name="T2" fmla="*/ 2032 w 2247"/>
                <a:gd name="T3" fmla="*/ 333 h 1627"/>
                <a:gd name="T4" fmla="*/ 2023 w 2247"/>
                <a:gd name="T5" fmla="*/ 301 h 1627"/>
                <a:gd name="T6" fmla="*/ 2006 w 2247"/>
                <a:gd name="T7" fmla="*/ 266 h 1627"/>
                <a:gd name="T8" fmla="*/ 1988 w 2247"/>
                <a:gd name="T9" fmla="*/ 238 h 1627"/>
                <a:gd name="T10" fmla="*/ 1965 w 2247"/>
                <a:gd name="T11" fmla="*/ 210 h 1627"/>
                <a:gd name="T12" fmla="*/ 1934 w 2247"/>
                <a:gd name="T13" fmla="*/ 182 h 1627"/>
                <a:gd name="T14" fmla="*/ 1917 w 2247"/>
                <a:gd name="T15" fmla="*/ 168 h 1627"/>
                <a:gd name="T16" fmla="*/ 1854 w 2247"/>
                <a:gd name="T17" fmla="*/ 132 h 1627"/>
                <a:gd name="T18" fmla="*/ 1779 w 2247"/>
                <a:gd name="T19" fmla="*/ 100 h 1627"/>
                <a:gd name="T20" fmla="*/ 1693 w 2247"/>
                <a:gd name="T21" fmla="*/ 71 h 1627"/>
                <a:gd name="T22" fmla="*/ 1595 w 2247"/>
                <a:gd name="T23" fmla="*/ 47 h 1627"/>
                <a:gd name="T24" fmla="*/ 1489 w 2247"/>
                <a:gd name="T25" fmla="*/ 27 h 1627"/>
                <a:gd name="T26" fmla="*/ 1374 w 2247"/>
                <a:gd name="T27" fmla="*/ 12 h 1627"/>
                <a:gd name="T28" fmla="*/ 1253 w 2247"/>
                <a:gd name="T29" fmla="*/ 4 h 1627"/>
                <a:gd name="T30" fmla="*/ 1127 w 2247"/>
                <a:gd name="T31" fmla="*/ 0 h 1627"/>
                <a:gd name="T32" fmla="*/ 1067 w 2247"/>
                <a:gd name="T33" fmla="*/ 1 h 1627"/>
                <a:gd name="T34" fmla="*/ 953 w 2247"/>
                <a:gd name="T35" fmla="*/ 7 h 1627"/>
                <a:gd name="T36" fmla="*/ 843 w 2247"/>
                <a:gd name="T37" fmla="*/ 17 h 1627"/>
                <a:gd name="T38" fmla="*/ 739 w 2247"/>
                <a:gd name="T39" fmla="*/ 32 h 1627"/>
                <a:gd name="T40" fmla="*/ 643 w 2247"/>
                <a:gd name="T41" fmla="*/ 51 h 1627"/>
                <a:gd name="T42" fmla="*/ 554 w 2247"/>
                <a:gd name="T43" fmla="*/ 74 h 1627"/>
                <a:gd name="T44" fmla="*/ 475 w 2247"/>
                <a:gd name="T45" fmla="*/ 100 h 1627"/>
                <a:gd name="T46" fmla="*/ 404 w 2247"/>
                <a:gd name="T47" fmla="*/ 130 h 1627"/>
                <a:gd name="T48" fmla="*/ 374 w 2247"/>
                <a:gd name="T49" fmla="*/ 146 h 1627"/>
                <a:gd name="T50" fmla="*/ 336 w 2247"/>
                <a:gd name="T51" fmla="*/ 167 h 1627"/>
                <a:gd name="T52" fmla="*/ 304 w 2247"/>
                <a:gd name="T53" fmla="*/ 190 h 1627"/>
                <a:gd name="T54" fmla="*/ 277 w 2247"/>
                <a:gd name="T55" fmla="*/ 216 h 1627"/>
                <a:gd name="T56" fmla="*/ 255 w 2247"/>
                <a:gd name="T57" fmla="*/ 242 h 1627"/>
                <a:gd name="T58" fmla="*/ 240 w 2247"/>
                <a:gd name="T59" fmla="*/ 267 h 1627"/>
                <a:gd name="T60" fmla="*/ 227 w 2247"/>
                <a:gd name="T61" fmla="*/ 292 h 1627"/>
                <a:gd name="T62" fmla="*/ 218 w 2247"/>
                <a:gd name="T63" fmla="*/ 316 h 1627"/>
                <a:gd name="T64" fmla="*/ 214 w 2247"/>
                <a:gd name="T65" fmla="*/ 337 h 1627"/>
                <a:gd name="T66" fmla="*/ 0 w 2247"/>
                <a:gd name="T67" fmla="*/ 1627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7" h="1627">
                  <a:moveTo>
                    <a:pt x="2247" y="1627"/>
                  </a:moveTo>
                  <a:lnTo>
                    <a:pt x="2033" y="337"/>
                  </a:lnTo>
                  <a:lnTo>
                    <a:pt x="2033" y="337"/>
                  </a:lnTo>
                  <a:lnTo>
                    <a:pt x="2032" y="333"/>
                  </a:lnTo>
                  <a:lnTo>
                    <a:pt x="2030" y="320"/>
                  </a:lnTo>
                  <a:lnTo>
                    <a:pt x="2023" y="301"/>
                  </a:lnTo>
                  <a:lnTo>
                    <a:pt x="2013" y="278"/>
                  </a:lnTo>
                  <a:lnTo>
                    <a:pt x="2006" y="266"/>
                  </a:lnTo>
                  <a:lnTo>
                    <a:pt x="1998" y="252"/>
                  </a:lnTo>
                  <a:lnTo>
                    <a:pt x="1988" y="238"/>
                  </a:lnTo>
                  <a:lnTo>
                    <a:pt x="1977" y="224"/>
                  </a:lnTo>
                  <a:lnTo>
                    <a:pt x="1965" y="210"/>
                  </a:lnTo>
                  <a:lnTo>
                    <a:pt x="1950" y="195"/>
                  </a:lnTo>
                  <a:lnTo>
                    <a:pt x="1934" y="182"/>
                  </a:lnTo>
                  <a:lnTo>
                    <a:pt x="1917" y="168"/>
                  </a:lnTo>
                  <a:lnTo>
                    <a:pt x="1917" y="168"/>
                  </a:lnTo>
                  <a:lnTo>
                    <a:pt x="1887" y="150"/>
                  </a:lnTo>
                  <a:lnTo>
                    <a:pt x="1854" y="132"/>
                  </a:lnTo>
                  <a:lnTo>
                    <a:pt x="1818" y="115"/>
                  </a:lnTo>
                  <a:lnTo>
                    <a:pt x="1779" y="100"/>
                  </a:lnTo>
                  <a:lnTo>
                    <a:pt x="1737" y="85"/>
                  </a:lnTo>
                  <a:lnTo>
                    <a:pt x="1693" y="71"/>
                  </a:lnTo>
                  <a:lnTo>
                    <a:pt x="1645" y="58"/>
                  </a:lnTo>
                  <a:lnTo>
                    <a:pt x="1595" y="47"/>
                  </a:lnTo>
                  <a:lnTo>
                    <a:pt x="1544" y="36"/>
                  </a:lnTo>
                  <a:lnTo>
                    <a:pt x="1489" y="27"/>
                  </a:lnTo>
                  <a:lnTo>
                    <a:pt x="1433" y="19"/>
                  </a:lnTo>
                  <a:lnTo>
                    <a:pt x="1374" y="12"/>
                  </a:lnTo>
                  <a:lnTo>
                    <a:pt x="1315" y="7"/>
                  </a:lnTo>
                  <a:lnTo>
                    <a:pt x="1253" y="4"/>
                  </a:lnTo>
                  <a:lnTo>
                    <a:pt x="1191" y="1"/>
                  </a:lnTo>
                  <a:lnTo>
                    <a:pt x="1127" y="0"/>
                  </a:lnTo>
                  <a:lnTo>
                    <a:pt x="1127" y="0"/>
                  </a:lnTo>
                  <a:lnTo>
                    <a:pt x="1067" y="1"/>
                  </a:lnTo>
                  <a:lnTo>
                    <a:pt x="1009" y="4"/>
                  </a:lnTo>
                  <a:lnTo>
                    <a:pt x="953" y="7"/>
                  </a:lnTo>
                  <a:lnTo>
                    <a:pt x="897" y="11"/>
                  </a:lnTo>
                  <a:lnTo>
                    <a:pt x="843" y="17"/>
                  </a:lnTo>
                  <a:lnTo>
                    <a:pt x="791" y="24"/>
                  </a:lnTo>
                  <a:lnTo>
                    <a:pt x="739" y="32"/>
                  </a:lnTo>
                  <a:lnTo>
                    <a:pt x="690" y="40"/>
                  </a:lnTo>
                  <a:lnTo>
                    <a:pt x="643" y="51"/>
                  </a:lnTo>
                  <a:lnTo>
                    <a:pt x="597" y="62"/>
                  </a:lnTo>
                  <a:lnTo>
                    <a:pt x="554" y="74"/>
                  </a:lnTo>
                  <a:lnTo>
                    <a:pt x="513" y="86"/>
                  </a:lnTo>
                  <a:lnTo>
                    <a:pt x="475" y="100"/>
                  </a:lnTo>
                  <a:lnTo>
                    <a:pt x="438" y="114"/>
                  </a:lnTo>
                  <a:lnTo>
                    <a:pt x="404" y="130"/>
                  </a:lnTo>
                  <a:lnTo>
                    <a:pt x="374" y="146"/>
                  </a:lnTo>
                  <a:lnTo>
                    <a:pt x="374" y="146"/>
                  </a:lnTo>
                  <a:lnTo>
                    <a:pt x="354" y="157"/>
                  </a:lnTo>
                  <a:lnTo>
                    <a:pt x="336" y="167"/>
                  </a:lnTo>
                  <a:lnTo>
                    <a:pt x="319" y="179"/>
                  </a:lnTo>
                  <a:lnTo>
                    <a:pt x="304" y="190"/>
                  </a:lnTo>
                  <a:lnTo>
                    <a:pt x="290" y="203"/>
                  </a:lnTo>
                  <a:lnTo>
                    <a:pt x="277" y="216"/>
                  </a:lnTo>
                  <a:lnTo>
                    <a:pt x="265" y="229"/>
                  </a:lnTo>
                  <a:lnTo>
                    <a:pt x="255" y="242"/>
                  </a:lnTo>
                  <a:lnTo>
                    <a:pt x="246" y="254"/>
                  </a:lnTo>
                  <a:lnTo>
                    <a:pt x="240" y="267"/>
                  </a:lnTo>
                  <a:lnTo>
                    <a:pt x="233" y="280"/>
                  </a:lnTo>
                  <a:lnTo>
                    <a:pt x="227" y="292"/>
                  </a:lnTo>
                  <a:lnTo>
                    <a:pt x="223" y="304"/>
                  </a:lnTo>
                  <a:lnTo>
                    <a:pt x="218" y="316"/>
                  </a:lnTo>
                  <a:lnTo>
                    <a:pt x="216" y="326"/>
                  </a:lnTo>
                  <a:lnTo>
                    <a:pt x="214" y="337"/>
                  </a:lnTo>
                  <a:lnTo>
                    <a:pt x="214" y="337"/>
                  </a:lnTo>
                  <a:lnTo>
                    <a:pt x="0" y="1627"/>
                  </a:lnTo>
                  <a:lnTo>
                    <a:pt x="2247" y="1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pPr>
              <a:endParaRPr lang="ja-JP" altLang="en-US" sz="1800">
                <a:solidFill>
                  <a:prstClr val="black"/>
                </a:solidFill>
                <a:latin typeface="Meiryo UI" panose="020B0604030504040204" pitchFamily="50" charset="-128"/>
                <a:ea typeface="Meiryo UI" panose="020B0604030504040204" pitchFamily="50" charset="-128"/>
              </a:endParaRPr>
            </a:p>
          </p:txBody>
        </p:sp>
      </p:grpSp>
      <p:grpSp>
        <p:nvGrpSpPr>
          <p:cNvPr id="178" name="グループ化 177">
            <a:extLst>
              <a:ext uri="{FF2B5EF4-FFF2-40B4-BE49-F238E27FC236}">
                <a16:creationId xmlns:a16="http://schemas.microsoft.com/office/drawing/2014/main" id="{ADC53D55-30E6-4A16-951C-B28532A3B792}"/>
              </a:ext>
            </a:extLst>
          </p:cNvPr>
          <p:cNvGrpSpPr/>
          <p:nvPr/>
        </p:nvGrpSpPr>
        <p:grpSpPr>
          <a:xfrm flipH="1">
            <a:off x="1784648" y="4188780"/>
            <a:ext cx="444025" cy="520981"/>
            <a:chOff x="6369183" y="3147989"/>
            <a:chExt cx="700532" cy="821944"/>
          </a:xfrm>
          <a:solidFill>
            <a:srgbClr val="4B4B4B"/>
          </a:solidFill>
        </p:grpSpPr>
        <p:sp>
          <p:nvSpPr>
            <p:cNvPr id="198" name="Freeform 144">
              <a:extLst>
                <a:ext uri="{FF2B5EF4-FFF2-40B4-BE49-F238E27FC236}">
                  <a16:creationId xmlns:a16="http://schemas.microsoft.com/office/drawing/2014/main" id="{3DEA7144-BD1A-4042-AE2D-8160241190AE}"/>
                </a:ext>
              </a:extLst>
            </p:cNvPr>
            <p:cNvSpPr>
              <a:spLocks noEditPoints="1"/>
            </p:cNvSpPr>
            <p:nvPr/>
          </p:nvSpPr>
          <p:spPr bwMode="auto">
            <a:xfrm>
              <a:off x="6369183" y="3275497"/>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9" name="Freeform 145">
              <a:extLst>
                <a:ext uri="{FF2B5EF4-FFF2-40B4-BE49-F238E27FC236}">
                  <a16:creationId xmlns:a16="http://schemas.microsoft.com/office/drawing/2014/main" id="{65AB5DD2-2B61-4A39-88EB-D2804160D6E9}"/>
                </a:ext>
              </a:extLst>
            </p:cNvPr>
            <p:cNvSpPr>
              <a:spLocks/>
            </p:cNvSpPr>
            <p:nvPr/>
          </p:nvSpPr>
          <p:spPr bwMode="auto">
            <a:xfrm>
              <a:off x="6547237" y="3147989"/>
              <a:ext cx="118110" cy="118364"/>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179" name="右矢印 178"/>
          <p:cNvSpPr/>
          <p:nvPr/>
        </p:nvSpPr>
        <p:spPr bwMode="auto">
          <a:xfrm rot="1571700">
            <a:off x="2338769" y="3800448"/>
            <a:ext cx="1026078" cy="280587"/>
          </a:xfrm>
          <a:prstGeom prst="rightArrow">
            <a:avLst/>
          </a:prstGeom>
          <a:solidFill>
            <a:srgbClr val="4B4B4B"/>
          </a:solidFill>
          <a:ln w="9525">
            <a:solidFill>
              <a:srgbClr val="4B4B4B"/>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180" name="右矢印 179"/>
          <p:cNvSpPr/>
          <p:nvPr/>
        </p:nvSpPr>
        <p:spPr bwMode="auto">
          <a:xfrm>
            <a:off x="2329530" y="4326132"/>
            <a:ext cx="972000" cy="306439"/>
          </a:xfrm>
          <a:prstGeom prst="rightArrow">
            <a:avLst/>
          </a:prstGeom>
          <a:solidFill>
            <a:srgbClr val="4B4B4B"/>
          </a:solidFill>
          <a:ln w="9525">
            <a:solidFill>
              <a:srgbClr val="4B4B4B"/>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181" name="右矢印 180"/>
          <p:cNvSpPr/>
          <p:nvPr/>
        </p:nvSpPr>
        <p:spPr bwMode="auto">
          <a:xfrm rot="20040000">
            <a:off x="2339109" y="4877668"/>
            <a:ext cx="1026078" cy="280587"/>
          </a:xfrm>
          <a:prstGeom prst="rightArrow">
            <a:avLst/>
          </a:prstGeom>
          <a:solidFill>
            <a:srgbClr val="4B4B4B"/>
          </a:solidFill>
          <a:ln w="9525">
            <a:solidFill>
              <a:srgbClr val="4B4B4B"/>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pSp>
        <p:nvGrpSpPr>
          <p:cNvPr id="182" name="グループ化 181">
            <a:extLst>
              <a:ext uri="{FF2B5EF4-FFF2-40B4-BE49-F238E27FC236}">
                <a16:creationId xmlns:a16="http://schemas.microsoft.com/office/drawing/2014/main" id="{3229EF79-6776-4166-85FF-5B7B2360D716}"/>
              </a:ext>
            </a:extLst>
          </p:cNvPr>
          <p:cNvGrpSpPr/>
          <p:nvPr/>
        </p:nvGrpSpPr>
        <p:grpSpPr>
          <a:xfrm>
            <a:off x="3526344" y="4279201"/>
            <a:ext cx="493260" cy="330184"/>
            <a:chOff x="-21188363" y="23988713"/>
            <a:chExt cx="7769225" cy="5200650"/>
          </a:xfrm>
          <a:solidFill>
            <a:srgbClr val="4B4B4B"/>
          </a:solidFill>
        </p:grpSpPr>
        <p:sp>
          <p:nvSpPr>
            <p:cNvPr id="196" name="Freeform 30">
              <a:extLst>
                <a:ext uri="{FF2B5EF4-FFF2-40B4-BE49-F238E27FC236}">
                  <a16:creationId xmlns:a16="http://schemas.microsoft.com/office/drawing/2014/main" id="{7BFA3D2E-B061-43CA-86A6-02F0916C7ACE}"/>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7" name="Freeform 31">
              <a:extLst>
                <a:ext uri="{FF2B5EF4-FFF2-40B4-BE49-F238E27FC236}">
                  <a16:creationId xmlns:a16="http://schemas.microsoft.com/office/drawing/2014/main" id="{B01E440A-5C77-47FF-B8D6-646457ED582C}"/>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83" name="グループ化 182">
            <a:extLst>
              <a:ext uri="{FF2B5EF4-FFF2-40B4-BE49-F238E27FC236}">
                <a16:creationId xmlns:a16="http://schemas.microsoft.com/office/drawing/2014/main" id="{ADC53D55-30E6-4A16-951C-B28532A3B792}"/>
              </a:ext>
            </a:extLst>
          </p:cNvPr>
          <p:cNvGrpSpPr/>
          <p:nvPr/>
        </p:nvGrpSpPr>
        <p:grpSpPr>
          <a:xfrm flipH="1">
            <a:off x="4143508" y="4188780"/>
            <a:ext cx="444025" cy="520981"/>
            <a:chOff x="6369183" y="3147989"/>
            <a:chExt cx="700532" cy="821944"/>
          </a:xfrm>
          <a:solidFill>
            <a:srgbClr val="4B4B4B"/>
          </a:solidFill>
        </p:grpSpPr>
        <p:sp>
          <p:nvSpPr>
            <p:cNvPr id="194" name="Freeform 144">
              <a:extLst>
                <a:ext uri="{FF2B5EF4-FFF2-40B4-BE49-F238E27FC236}">
                  <a16:creationId xmlns:a16="http://schemas.microsoft.com/office/drawing/2014/main" id="{3DEA7144-BD1A-4042-AE2D-8160241190AE}"/>
                </a:ext>
              </a:extLst>
            </p:cNvPr>
            <p:cNvSpPr>
              <a:spLocks noEditPoints="1"/>
            </p:cNvSpPr>
            <p:nvPr/>
          </p:nvSpPr>
          <p:spPr bwMode="auto">
            <a:xfrm>
              <a:off x="6369183" y="3275497"/>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5" name="Freeform 145">
              <a:extLst>
                <a:ext uri="{FF2B5EF4-FFF2-40B4-BE49-F238E27FC236}">
                  <a16:creationId xmlns:a16="http://schemas.microsoft.com/office/drawing/2014/main" id="{65AB5DD2-2B61-4A39-88EB-D2804160D6E9}"/>
                </a:ext>
              </a:extLst>
            </p:cNvPr>
            <p:cNvSpPr>
              <a:spLocks/>
            </p:cNvSpPr>
            <p:nvPr/>
          </p:nvSpPr>
          <p:spPr bwMode="auto">
            <a:xfrm>
              <a:off x="6547237" y="3147989"/>
              <a:ext cx="118110" cy="118364"/>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84" name="グループ化 183">
            <a:extLst>
              <a:ext uri="{FF2B5EF4-FFF2-40B4-BE49-F238E27FC236}">
                <a16:creationId xmlns:a16="http://schemas.microsoft.com/office/drawing/2014/main" id="{B9FCB555-D22E-465D-BE59-5DE724CEA50F}"/>
              </a:ext>
            </a:extLst>
          </p:cNvPr>
          <p:cNvGrpSpPr/>
          <p:nvPr/>
        </p:nvGrpSpPr>
        <p:grpSpPr>
          <a:xfrm>
            <a:off x="1290673" y="5018042"/>
            <a:ext cx="493260" cy="330184"/>
            <a:chOff x="-21188363" y="23988713"/>
            <a:chExt cx="7769225" cy="5200650"/>
          </a:xfrm>
          <a:solidFill>
            <a:srgbClr val="4B4B4B"/>
          </a:solidFill>
        </p:grpSpPr>
        <p:sp>
          <p:nvSpPr>
            <p:cNvPr id="192" name="Freeform 30">
              <a:extLst>
                <a:ext uri="{FF2B5EF4-FFF2-40B4-BE49-F238E27FC236}">
                  <a16:creationId xmlns:a16="http://schemas.microsoft.com/office/drawing/2014/main" id="{CAA93FC3-EF50-4290-BE3C-6648B751711B}"/>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3" name="Freeform 31">
              <a:extLst>
                <a:ext uri="{FF2B5EF4-FFF2-40B4-BE49-F238E27FC236}">
                  <a16:creationId xmlns:a16="http://schemas.microsoft.com/office/drawing/2014/main" id="{19170296-451D-46A9-873C-3A1A31681857}"/>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85" name="グループ化 184">
            <a:extLst>
              <a:ext uri="{FF2B5EF4-FFF2-40B4-BE49-F238E27FC236}">
                <a16:creationId xmlns:a16="http://schemas.microsoft.com/office/drawing/2014/main" id="{9CFF171B-7BDA-40E2-AD1D-46496E9DABFB}"/>
              </a:ext>
            </a:extLst>
          </p:cNvPr>
          <p:cNvGrpSpPr/>
          <p:nvPr/>
        </p:nvGrpSpPr>
        <p:grpSpPr>
          <a:xfrm>
            <a:off x="1826518" y="4960275"/>
            <a:ext cx="333625" cy="391827"/>
            <a:chOff x="717550" y="1604963"/>
            <a:chExt cx="509588" cy="598487"/>
          </a:xfrm>
          <a:solidFill>
            <a:srgbClr val="4B4B4B"/>
          </a:solidFill>
        </p:grpSpPr>
        <p:sp>
          <p:nvSpPr>
            <p:cNvPr id="190" name="Freeform 19">
              <a:extLst>
                <a:ext uri="{FF2B5EF4-FFF2-40B4-BE49-F238E27FC236}">
                  <a16:creationId xmlns:a16="http://schemas.microsoft.com/office/drawing/2014/main" id="{63483383-EF8E-41C2-BF24-0CC7B116B9E7}"/>
                </a:ext>
              </a:extLst>
            </p:cNvPr>
            <p:cNvSpPr>
              <a:spLocks/>
            </p:cNvSpPr>
            <p:nvPr/>
          </p:nvSpPr>
          <p:spPr bwMode="auto">
            <a:xfrm>
              <a:off x="865188" y="1604963"/>
              <a:ext cx="215900" cy="214312"/>
            </a:xfrm>
            <a:custGeom>
              <a:avLst/>
              <a:gdLst>
                <a:gd name="T0" fmla="*/ 499 w 948"/>
                <a:gd name="T1" fmla="*/ 946 h 947"/>
                <a:gd name="T2" fmla="*/ 569 w 948"/>
                <a:gd name="T3" fmla="*/ 937 h 947"/>
                <a:gd name="T4" fmla="*/ 636 w 948"/>
                <a:gd name="T5" fmla="*/ 918 h 947"/>
                <a:gd name="T6" fmla="*/ 699 w 948"/>
                <a:gd name="T7" fmla="*/ 890 h 947"/>
                <a:gd name="T8" fmla="*/ 757 w 948"/>
                <a:gd name="T9" fmla="*/ 853 h 947"/>
                <a:gd name="T10" fmla="*/ 809 w 948"/>
                <a:gd name="T11" fmla="*/ 808 h 947"/>
                <a:gd name="T12" fmla="*/ 854 w 948"/>
                <a:gd name="T13" fmla="*/ 757 h 947"/>
                <a:gd name="T14" fmla="*/ 891 w 948"/>
                <a:gd name="T15" fmla="*/ 699 h 947"/>
                <a:gd name="T16" fmla="*/ 919 w 948"/>
                <a:gd name="T17" fmla="*/ 636 h 947"/>
                <a:gd name="T18" fmla="*/ 938 w 948"/>
                <a:gd name="T19" fmla="*/ 569 h 947"/>
                <a:gd name="T20" fmla="*/ 948 w 948"/>
                <a:gd name="T21" fmla="*/ 498 h 947"/>
                <a:gd name="T22" fmla="*/ 948 w 948"/>
                <a:gd name="T23" fmla="*/ 449 h 947"/>
                <a:gd name="T24" fmla="*/ 938 w 948"/>
                <a:gd name="T25" fmla="*/ 378 h 947"/>
                <a:gd name="T26" fmla="*/ 919 w 948"/>
                <a:gd name="T27" fmla="*/ 311 h 947"/>
                <a:gd name="T28" fmla="*/ 891 w 948"/>
                <a:gd name="T29" fmla="*/ 247 h 947"/>
                <a:gd name="T30" fmla="*/ 854 w 948"/>
                <a:gd name="T31" fmla="*/ 190 h 947"/>
                <a:gd name="T32" fmla="*/ 809 w 948"/>
                <a:gd name="T33" fmla="*/ 139 h 947"/>
                <a:gd name="T34" fmla="*/ 757 w 948"/>
                <a:gd name="T35" fmla="*/ 94 h 947"/>
                <a:gd name="T36" fmla="*/ 699 w 948"/>
                <a:gd name="T37" fmla="*/ 57 h 947"/>
                <a:gd name="T38" fmla="*/ 636 w 948"/>
                <a:gd name="T39" fmla="*/ 28 h 947"/>
                <a:gd name="T40" fmla="*/ 569 w 948"/>
                <a:gd name="T41" fmla="*/ 9 h 947"/>
                <a:gd name="T42" fmla="*/ 499 w 948"/>
                <a:gd name="T43" fmla="*/ 0 h 947"/>
                <a:gd name="T44" fmla="*/ 449 w 948"/>
                <a:gd name="T45" fmla="*/ 0 h 947"/>
                <a:gd name="T46" fmla="*/ 379 w 948"/>
                <a:gd name="T47" fmla="*/ 9 h 947"/>
                <a:gd name="T48" fmla="*/ 311 w 948"/>
                <a:gd name="T49" fmla="*/ 28 h 947"/>
                <a:gd name="T50" fmla="*/ 249 w 948"/>
                <a:gd name="T51" fmla="*/ 57 h 947"/>
                <a:gd name="T52" fmla="*/ 190 w 948"/>
                <a:gd name="T53" fmla="*/ 94 h 947"/>
                <a:gd name="T54" fmla="*/ 139 w 948"/>
                <a:gd name="T55" fmla="*/ 139 h 947"/>
                <a:gd name="T56" fmla="*/ 94 w 948"/>
                <a:gd name="T57" fmla="*/ 190 h 947"/>
                <a:gd name="T58" fmla="*/ 57 w 948"/>
                <a:gd name="T59" fmla="*/ 247 h 947"/>
                <a:gd name="T60" fmla="*/ 29 w 948"/>
                <a:gd name="T61" fmla="*/ 311 h 947"/>
                <a:gd name="T62" fmla="*/ 10 w 948"/>
                <a:gd name="T63" fmla="*/ 378 h 947"/>
                <a:gd name="T64" fmla="*/ 0 w 948"/>
                <a:gd name="T65" fmla="*/ 449 h 947"/>
                <a:gd name="T66" fmla="*/ 0 w 948"/>
                <a:gd name="T67" fmla="*/ 498 h 947"/>
                <a:gd name="T68" fmla="*/ 10 w 948"/>
                <a:gd name="T69" fmla="*/ 569 h 947"/>
                <a:gd name="T70" fmla="*/ 29 w 948"/>
                <a:gd name="T71" fmla="*/ 636 h 947"/>
                <a:gd name="T72" fmla="*/ 57 w 948"/>
                <a:gd name="T73" fmla="*/ 699 h 947"/>
                <a:gd name="T74" fmla="*/ 94 w 948"/>
                <a:gd name="T75" fmla="*/ 757 h 947"/>
                <a:gd name="T76" fmla="*/ 139 w 948"/>
                <a:gd name="T77" fmla="*/ 808 h 947"/>
                <a:gd name="T78" fmla="*/ 190 w 948"/>
                <a:gd name="T79" fmla="*/ 853 h 947"/>
                <a:gd name="T80" fmla="*/ 249 w 948"/>
                <a:gd name="T81" fmla="*/ 890 h 947"/>
                <a:gd name="T82" fmla="*/ 311 w 948"/>
                <a:gd name="T83" fmla="*/ 918 h 947"/>
                <a:gd name="T84" fmla="*/ 379 w 948"/>
                <a:gd name="T85" fmla="*/ 937 h 947"/>
                <a:gd name="T86" fmla="*/ 449 w 948"/>
                <a:gd name="T87" fmla="*/ 94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47">
                  <a:moveTo>
                    <a:pt x="474" y="947"/>
                  </a:moveTo>
                  <a:lnTo>
                    <a:pt x="474" y="947"/>
                  </a:lnTo>
                  <a:lnTo>
                    <a:pt x="499" y="946"/>
                  </a:lnTo>
                  <a:lnTo>
                    <a:pt x="522" y="945"/>
                  </a:lnTo>
                  <a:lnTo>
                    <a:pt x="546" y="942"/>
                  </a:lnTo>
                  <a:lnTo>
                    <a:pt x="569" y="937"/>
                  </a:lnTo>
                  <a:lnTo>
                    <a:pt x="593" y="933"/>
                  </a:lnTo>
                  <a:lnTo>
                    <a:pt x="615" y="926"/>
                  </a:lnTo>
                  <a:lnTo>
                    <a:pt x="636" y="918"/>
                  </a:lnTo>
                  <a:lnTo>
                    <a:pt x="659" y="910"/>
                  </a:lnTo>
                  <a:lnTo>
                    <a:pt x="679" y="900"/>
                  </a:lnTo>
                  <a:lnTo>
                    <a:pt x="699" y="890"/>
                  </a:lnTo>
                  <a:lnTo>
                    <a:pt x="719" y="879"/>
                  </a:lnTo>
                  <a:lnTo>
                    <a:pt x="738" y="867"/>
                  </a:lnTo>
                  <a:lnTo>
                    <a:pt x="757" y="853"/>
                  </a:lnTo>
                  <a:lnTo>
                    <a:pt x="775" y="839"/>
                  </a:lnTo>
                  <a:lnTo>
                    <a:pt x="792" y="824"/>
                  </a:lnTo>
                  <a:lnTo>
                    <a:pt x="809" y="808"/>
                  </a:lnTo>
                  <a:lnTo>
                    <a:pt x="824" y="792"/>
                  </a:lnTo>
                  <a:lnTo>
                    <a:pt x="839" y="775"/>
                  </a:lnTo>
                  <a:lnTo>
                    <a:pt x="854" y="757"/>
                  </a:lnTo>
                  <a:lnTo>
                    <a:pt x="867" y="738"/>
                  </a:lnTo>
                  <a:lnTo>
                    <a:pt x="879" y="719"/>
                  </a:lnTo>
                  <a:lnTo>
                    <a:pt x="891" y="699"/>
                  </a:lnTo>
                  <a:lnTo>
                    <a:pt x="901" y="679"/>
                  </a:lnTo>
                  <a:lnTo>
                    <a:pt x="911" y="657"/>
                  </a:lnTo>
                  <a:lnTo>
                    <a:pt x="919" y="636"/>
                  </a:lnTo>
                  <a:lnTo>
                    <a:pt x="926" y="615"/>
                  </a:lnTo>
                  <a:lnTo>
                    <a:pt x="933" y="591"/>
                  </a:lnTo>
                  <a:lnTo>
                    <a:pt x="938" y="569"/>
                  </a:lnTo>
                  <a:lnTo>
                    <a:pt x="942" y="545"/>
                  </a:lnTo>
                  <a:lnTo>
                    <a:pt x="945" y="522"/>
                  </a:lnTo>
                  <a:lnTo>
                    <a:pt x="948" y="498"/>
                  </a:lnTo>
                  <a:lnTo>
                    <a:pt x="948" y="474"/>
                  </a:lnTo>
                  <a:lnTo>
                    <a:pt x="948" y="474"/>
                  </a:lnTo>
                  <a:lnTo>
                    <a:pt x="948" y="449"/>
                  </a:lnTo>
                  <a:lnTo>
                    <a:pt x="945" y="425"/>
                  </a:lnTo>
                  <a:lnTo>
                    <a:pt x="942" y="401"/>
                  </a:lnTo>
                  <a:lnTo>
                    <a:pt x="938" y="378"/>
                  </a:lnTo>
                  <a:lnTo>
                    <a:pt x="933" y="355"/>
                  </a:lnTo>
                  <a:lnTo>
                    <a:pt x="926" y="333"/>
                  </a:lnTo>
                  <a:lnTo>
                    <a:pt x="919" y="311"/>
                  </a:lnTo>
                  <a:lnTo>
                    <a:pt x="911" y="289"/>
                  </a:lnTo>
                  <a:lnTo>
                    <a:pt x="901" y="269"/>
                  </a:lnTo>
                  <a:lnTo>
                    <a:pt x="891" y="247"/>
                  </a:lnTo>
                  <a:lnTo>
                    <a:pt x="879" y="228"/>
                  </a:lnTo>
                  <a:lnTo>
                    <a:pt x="867" y="208"/>
                  </a:lnTo>
                  <a:lnTo>
                    <a:pt x="854" y="190"/>
                  </a:lnTo>
                  <a:lnTo>
                    <a:pt x="839" y="172"/>
                  </a:lnTo>
                  <a:lnTo>
                    <a:pt x="824" y="156"/>
                  </a:lnTo>
                  <a:lnTo>
                    <a:pt x="809" y="139"/>
                  </a:lnTo>
                  <a:lnTo>
                    <a:pt x="792" y="123"/>
                  </a:lnTo>
                  <a:lnTo>
                    <a:pt x="775" y="107"/>
                  </a:lnTo>
                  <a:lnTo>
                    <a:pt x="757" y="94"/>
                  </a:lnTo>
                  <a:lnTo>
                    <a:pt x="738" y="81"/>
                  </a:lnTo>
                  <a:lnTo>
                    <a:pt x="719" y="68"/>
                  </a:lnTo>
                  <a:lnTo>
                    <a:pt x="699" y="57"/>
                  </a:lnTo>
                  <a:lnTo>
                    <a:pt x="679" y="47"/>
                  </a:lnTo>
                  <a:lnTo>
                    <a:pt x="659" y="37"/>
                  </a:lnTo>
                  <a:lnTo>
                    <a:pt x="636" y="28"/>
                  </a:lnTo>
                  <a:lnTo>
                    <a:pt x="615" y="21"/>
                  </a:lnTo>
                  <a:lnTo>
                    <a:pt x="593" y="15"/>
                  </a:lnTo>
                  <a:lnTo>
                    <a:pt x="569" y="9"/>
                  </a:lnTo>
                  <a:lnTo>
                    <a:pt x="546" y="6"/>
                  </a:lnTo>
                  <a:lnTo>
                    <a:pt x="522" y="2"/>
                  </a:lnTo>
                  <a:lnTo>
                    <a:pt x="499" y="0"/>
                  </a:lnTo>
                  <a:lnTo>
                    <a:pt x="474" y="0"/>
                  </a:lnTo>
                  <a:lnTo>
                    <a:pt x="474" y="0"/>
                  </a:lnTo>
                  <a:lnTo>
                    <a:pt x="449" y="0"/>
                  </a:lnTo>
                  <a:lnTo>
                    <a:pt x="426" y="2"/>
                  </a:lnTo>
                  <a:lnTo>
                    <a:pt x="402" y="6"/>
                  </a:lnTo>
                  <a:lnTo>
                    <a:pt x="379" y="9"/>
                  </a:lnTo>
                  <a:lnTo>
                    <a:pt x="355" y="15"/>
                  </a:lnTo>
                  <a:lnTo>
                    <a:pt x="333" y="21"/>
                  </a:lnTo>
                  <a:lnTo>
                    <a:pt x="311" y="28"/>
                  </a:lnTo>
                  <a:lnTo>
                    <a:pt x="289" y="37"/>
                  </a:lnTo>
                  <a:lnTo>
                    <a:pt x="269" y="47"/>
                  </a:lnTo>
                  <a:lnTo>
                    <a:pt x="249" y="57"/>
                  </a:lnTo>
                  <a:lnTo>
                    <a:pt x="229" y="68"/>
                  </a:lnTo>
                  <a:lnTo>
                    <a:pt x="210" y="81"/>
                  </a:lnTo>
                  <a:lnTo>
                    <a:pt x="190" y="94"/>
                  </a:lnTo>
                  <a:lnTo>
                    <a:pt x="173" y="107"/>
                  </a:lnTo>
                  <a:lnTo>
                    <a:pt x="156" y="123"/>
                  </a:lnTo>
                  <a:lnTo>
                    <a:pt x="139" y="139"/>
                  </a:lnTo>
                  <a:lnTo>
                    <a:pt x="123" y="156"/>
                  </a:lnTo>
                  <a:lnTo>
                    <a:pt x="109" y="172"/>
                  </a:lnTo>
                  <a:lnTo>
                    <a:pt x="94" y="190"/>
                  </a:lnTo>
                  <a:lnTo>
                    <a:pt x="81" y="208"/>
                  </a:lnTo>
                  <a:lnTo>
                    <a:pt x="68" y="228"/>
                  </a:lnTo>
                  <a:lnTo>
                    <a:pt x="57" y="247"/>
                  </a:lnTo>
                  <a:lnTo>
                    <a:pt x="47" y="269"/>
                  </a:lnTo>
                  <a:lnTo>
                    <a:pt x="37" y="289"/>
                  </a:lnTo>
                  <a:lnTo>
                    <a:pt x="29" y="311"/>
                  </a:lnTo>
                  <a:lnTo>
                    <a:pt x="21" y="333"/>
                  </a:lnTo>
                  <a:lnTo>
                    <a:pt x="15" y="355"/>
                  </a:lnTo>
                  <a:lnTo>
                    <a:pt x="10" y="378"/>
                  </a:lnTo>
                  <a:lnTo>
                    <a:pt x="6" y="401"/>
                  </a:lnTo>
                  <a:lnTo>
                    <a:pt x="2" y="425"/>
                  </a:lnTo>
                  <a:lnTo>
                    <a:pt x="0" y="449"/>
                  </a:lnTo>
                  <a:lnTo>
                    <a:pt x="0" y="474"/>
                  </a:lnTo>
                  <a:lnTo>
                    <a:pt x="0" y="474"/>
                  </a:lnTo>
                  <a:lnTo>
                    <a:pt x="0" y="498"/>
                  </a:lnTo>
                  <a:lnTo>
                    <a:pt x="2" y="522"/>
                  </a:lnTo>
                  <a:lnTo>
                    <a:pt x="6" y="545"/>
                  </a:lnTo>
                  <a:lnTo>
                    <a:pt x="10" y="569"/>
                  </a:lnTo>
                  <a:lnTo>
                    <a:pt x="15" y="591"/>
                  </a:lnTo>
                  <a:lnTo>
                    <a:pt x="21" y="615"/>
                  </a:lnTo>
                  <a:lnTo>
                    <a:pt x="29" y="636"/>
                  </a:lnTo>
                  <a:lnTo>
                    <a:pt x="37" y="657"/>
                  </a:lnTo>
                  <a:lnTo>
                    <a:pt x="47" y="679"/>
                  </a:lnTo>
                  <a:lnTo>
                    <a:pt x="57" y="699"/>
                  </a:lnTo>
                  <a:lnTo>
                    <a:pt x="68" y="719"/>
                  </a:lnTo>
                  <a:lnTo>
                    <a:pt x="81" y="738"/>
                  </a:lnTo>
                  <a:lnTo>
                    <a:pt x="94" y="757"/>
                  </a:lnTo>
                  <a:lnTo>
                    <a:pt x="109" y="775"/>
                  </a:lnTo>
                  <a:lnTo>
                    <a:pt x="123" y="792"/>
                  </a:lnTo>
                  <a:lnTo>
                    <a:pt x="139" y="808"/>
                  </a:lnTo>
                  <a:lnTo>
                    <a:pt x="156" y="824"/>
                  </a:lnTo>
                  <a:lnTo>
                    <a:pt x="173" y="839"/>
                  </a:lnTo>
                  <a:lnTo>
                    <a:pt x="190" y="853"/>
                  </a:lnTo>
                  <a:lnTo>
                    <a:pt x="210" y="867"/>
                  </a:lnTo>
                  <a:lnTo>
                    <a:pt x="229" y="879"/>
                  </a:lnTo>
                  <a:lnTo>
                    <a:pt x="249" y="890"/>
                  </a:lnTo>
                  <a:lnTo>
                    <a:pt x="269" y="900"/>
                  </a:lnTo>
                  <a:lnTo>
                    <a:pt x="289" y="910"/>
                  </a:lnTo>
                  <a:lnTo>
                    <a:pt x="311" y="918"/>
                  </a:lnTo>
                  <a:lnTo>
                    <a:pt x="333" y="926"/>
                  </a:lnTo>
                  <a:lnTo>
                    <a:pt x="355" y="933"/>
                  </a:lnTo>
                  <a:lnTo>
                    <a:pt x="379" y="937"/>
                  </a:lnTo>
                  <a:lnTo>
                    <a:pt x="402" y="942"/>
                  </a:lnTo>
                  <a:lnTo>
                    <a:pt x="426" y="945"/>
                  </a:lnTo>
                  <a:lnTo>
                    <a:pt x="449" y="946"/>
                  </a:lnTo>
                  <a:lnTo>
                    <a:pt x="474" y="947"/>
                  </a:lnTo>
                  <a:lnTo>
                    <a:pt x="474" y="9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pPr>
              <a:endParaRPr lang="ja-JP" altLang="en-US" sz="1800">
                <a:solidFill>
                  <a:prstClr val="black"/>
                </a:solidFill>
                <a:latin typeface="Meiryo UI" panose="020B0604030504040204" pitchFamily="50" charset="-128"/>
                <a:ea typeface="Meiryo UI" panose="020B0604030504040204" pitchFamily="50" charset="-128"/>
              </a:endParaRPr>
            </a:p>
          </p:txBody>
        </p:sp>
        <p:sp>
          <p:nvSpPr>
            <p:cNvPr id="191" name="Freeform 20">
              <a:extLst>
                <a:ext uri="{FF2B5EF4-FFF2-40B4-BE49-F238E27FC236}">
                  <a16:creationId xmlns:a16="http://schemas.microsoft.com/office/drawing/2014/main" id="{183AB0CD-7596-430C-A39C-51B2308E29BE}"/>
                </a:ext>
              </a:extLst>
            </p:cNvPr>
            <p:cNvSpPr>
              <a:spLocks/>
            </p:cNvSpPr>
            <p:nvPr/>
          </p:nvSpPr>
          <p:spPr bwMode="auto">
            <a:xfrm>
              <a:off x="717550" y="1835150"/>
              <a:ext cx="509588" cy="368300"/>
            </a:xfrm>
            <a:custGeom>
              <a:avLst/>
              <a:gdLst>
                <a:gd name="T0" fmla="*/ 2033 w 2247"/>
                <a:gd name="T1" fmla="*/ 337 h 1627"/>
                <a:gd name="T2" fmla="*/ 2032 w 2247"/>
                <a:gd name="T3" fmla="*/ 333 h 1627"/>
                <a:gd name="T4" fmla="*/ 2023 w 2247"/>
                <a:gd name="T5" fmla="*/ 301 h 1627"/>
                <a:gd name="T6" fmla="*/ 2006 w 2247"/>
                <a:gd name="T7" fmla="*/ 266 h 1627"/>
                <a:gd name="T8" fmla="*/ 1988 w 2247"/>
                <a:gd name="T9" fmla="*/ 238 h 1627"/>
                <a:gd name="T10" fmla="*/ 1965 w 2247"/>
                <a:gd name="T11" fmla="*/ 210 h 1627"/>
                <a:gd name="T12" fmla="*/ 1934 w 2247"/>
                <a:gd name="T13" fmla="*/ 182 h 1627"/>
                <a:gd name="T14" fmla="*/ 1917 w 2247"/>
                <a:gd name="T15" fmla="*/ 168 h 1627"/>
                <a:gd name="T16" fmla="*/ 1854 w 2247"/>
                <a:gd name="T17" fmla="*/ 132 h 1627"/>
                <a:gd name="T18" fmla="*/ 1779 w 2247"/>
                <a:gd name="T19" fmla="*/ 100 h 1627"/>
                <a:gd name="T20" fmla="*/ 1693 w 2247"/>
                <a:gd name="T21" fmla="*/ 71 h 1627"/>
                <a:gd name="T22" fmla="*/ 1595 w 2247"/>
                <a:gd name="T23" fmla="*/ 47 h 1627"/>
                <a:gd name="T24" fmla="*/ 1489 w 2247"/>
                <a:gd name="T25" fmla="*/ 27 h 1627"/>
                <a:gd name="T26" fmla="*/ 1374 w 2247"/>
                <a:gd name="T27" fmla="*/ 12 h 1627"/>
                <a:gd name="T28" fmla="*/ 1253 w 2247"/>
                <a:gd name="T29" fmla="*/ 4 h 1627"/>
                <a:gd name="T30" fmla="*/ 1127 w 2247"/>
                <a:gd name="T31" fmla="*/ 0 h 1627"/>
                <a:gd name="T32" fmla="*/ 1067 w 2247"/>
                <a:gd name="T33" fmla="*/ 1 h 1627"/>
                <a:gd name="T34" fmla="*/ 953 w 2247"/>
                <a:gd name="T35" fmla="*/ 7 h 1627"/>
                <a:gd name="T36" fmla="*/ 843 w 2247"/>
                <a:gd name="T37" fmla="*/ 17 h 1627"/>
                <a:gd name="T38" fmla="*/ 739 w 2247"/>
                <a:gd name="T39" fmla="*/ 32 h 1627"/>
                <a:gd name="T40" fmla="*/ 643 w 2247"/>
                <a:gd name="T41" fmla="*/ 51 h 1627"/>
                <a:gd name="T42" fmla="*/ 554 w 2247"/>
                <a:gd name="T43" fmla="*/ 74 h 1627"/>
                <a:gd name="T44" fmla="*/ 475 w 2247"/>
                <a:gd name="T45" fmla="*/ 100 h 1627"/>
                <a:gd name="T46" fmla="*/ 404 w 2247"/>
                <a:gd name="T47" fmla="*/ 130 h 1627"/>
                <a:gd name="T48" fmla="*/ 374 w 2247"/>
                <a:gd name="T49" fmla="*/ 146 h 1627"/>
                <a:gd name="T50" fmla="*/ 336 w 2247"/>
                <a:gd name="T51" fmla="*/ 167 h 1627"/>
                <a:gd name="T52" fmla="*/ 304 w 2247"/>
                <a:gd name="T53" fmla="*/ 190 h 1627"/>
                <a:gd name="T54" fmla="*/ 277 w 2247"/>
                <a:gd name="T55" fmla="*/ 216 h 1627"/>
                <a:gd name="T56" fmla="*/ 255 w 2247"/>
                <a:gd name="T57" fmla="*/ 242 h 1627"/>
                <a:gd name="T58" fmla="*/ 240 w 2247"/>
                <a:gd name="T59" fmla="*/ 267 h 1627"/>
                <a:gd name="T60" fmla="*/ 227 w 2247"/>
                <a:gd name="T61" fmla="*/ 292 h 1627"/>
                <a:gd name="T62" fmla="*/ 218 w 2247"/>
                <a:gd name="T63" fmla="*/ 316 h 1627"/>
                <a:gd name="T64" fmla="*/ 214 w 2247"/>
                <a:gd name="T65" fmla="*/ 337 h 1627"/>
                <a:gd name="T66" fmla="*/ 0 w 2247"/>
                <a:gd name="T67" fmla="*/ 1627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7" h="1627">
                  <a:moveTo>
                    <a:pt x="2247" y="1627"/>
                  </a:moveTo>
                  <a:lnTo>
                    <a:pt x="2033" y="337"/>
                  </a:lnTo>
                  <a:lnTo>
                    <a:pt x="2033" y="337"/>
                  </a:lnTo>
                  <a:lnTo>
                    <a:pt x="2032" y="333"/>
                  </a:lnTo>
                  <a:lnTo>
                    <a:pt x="2030" y="320"/>
                  </a:lnTo>
                  <a:lnTo>
                    <a:pt x="2023" y="301"/>
                  </a:lnTo>
                  <a:lnTo>
                    <a:pt x="2013" y="278"/>
                  </a:lnTo>
                  <a:lnTo>
                    <a:pt x="2006" y="266"/>
                  </a:lnTo>
                  <a:lnTo>
                    <a:pt x="1998" y="252"/>
                  </a:lnTo>
                  <a:lnTo>
                    <a:pt x="1988" y="238"/>
                  </a:lnTo>
                  <a:lnTo>
                    <a:pt x="1977" y="224"/>
                  </a:lnTo>
                  <a:lnTo>
                    <a:pt x="1965" y="210"/>
                  </a:lnTo>
                  <a:lnTo>
                    <a:pt x="1950" y="195"/>
                  </a:lnTo>
                  <a:lnTo>
                    <a:pt x="1934" y="182"/>
                  </a:lnTo>
                  <a:lnTo>
                    <a:pt x="1917" y="168"/>
                  </a:lnTo>
                  <a:lnTo>
                    <a:pt x="1917" y="168"/>
                  </a:lnTo>
                  <a:lnTo>
                    <a:pt x="1887" y="150"/>
                  </a:lnTo>
                  <a:lnTo>
                    <a:pt x="1854" y="132"/>
                  </a:lnTo>
                  <a:lnTo>
                    <a:pt x="1818" y="115"/>
                  </a:lnTo>
                  <a:lnTo>
                    <a:pt x="1779" y="100"/>
                  </a:lnTo>
                  <a:lnTo>
                    <a:pt x="1737" y="85"/>
                  </a:lnTo>
                  <a:lnTo>
                    <a:pt x="1693" y="71"/>
                  </a:lnTo>
                  <a:lnTo>
                    <a:pt x="1645" y="58"/>
                  </a:lnTo>
                  <a:lnTo>
                    <a:pt x="1595" y="47"/>
                  </a:lnTo>
                  <a:lnTo>
                    <a:pt x="1544" y="36"/>
                  </a:lnTo>
                  <a:lnTo>
                    <a:pt x="1489" y="27"/>
                  </a:lnTo>
                  <a:lnTo>
                    <a:pt x="1433" y="19"/>
                  </a:lnTo>
                  <a:lnTo>
                    <a:pt x="1374" y="12"/>
                  </a:lnTo>
                  <a:lnTo>
                    <a:pt x="1315" y="7"/>
                  </a:lnTo>
                  <a:lnTo>
                    <a:pt x="1253" y="4"/>
                  </a:lnTo>
                  <a:lnTo>
                    <a:pt x="1191" y="1"/>
                  </a:lnTo>
                  <a:lnTo>
                    <a:pt x="1127" y="0"/>
                  </a:lnTo>
                  <a:lnTo>
                    <a:pt x="1127" y="0"/>
                  </a:lnTo>
                  <a:lnTo>
                    <a:pt x="1067" y="1"/>
                  </a:lnTo>
                  <a:lnTo>
                    <a:pt x="1009" y="4"/>
                  </a:lnTo>
                  <a:lnTo>
                    <a:pt x="953" y="7"/>
                  </a:lnTo>
                  <a:lnTo>
                    <a:pt x="897" y="11"/>
                  </a:lnTo>
                  <a:lnTo>
                    <a:pt x="843" y="17"/>
                  </a:lnTo>
                  <a:lnTo>
                    <a:pt x="791" y="24"/>
                  </a:lnTo>
                  <a:lnTo>
                    <a:pt x="739" y="32"/>
                  </a:lnTo>
                  <a:lnTo>
                    <a:pt x="690" y="40"/>
                  </a:lnTo>
                  <a:lnTo>
                    <a:pt x="643" y="51"/>
                  </a:lnTo>
                  <a:lnTo>
                    <a:pt x="597" y="62"/>
                  </a:lnTo>
                  <a:lnTo>
                    <a:pt x="554" y="74"/>
                  </a:lnTo>
                  <a:lnTo>
                    <a:pt x="513" y="86"/>
                  </a:lnTo>
                  <a:lnTo>
                    <a:pt x="475" y="100"/>
                  </a:lnTo>
                  <a:lnTo>
                    <a:pt x="438" y="114"/>
                  </a:lnTo>
                  <a:lnTo>
                    <a:pt x="404" y="130"/>
                  </a:lnTo>
                  <a:lnTo>
                    <a:pt x="374" y="146"/>
                  </a:lnTo>
                  <a:lnTo>
                    <a:pt x="374" y="146"/>
                  </a:lnTo>
                  <a:lnTo>
                    <a:pt x="354" y="157"/>
                  </a:lnTo>
                  <a:lnTo>
                    <a:pt x="336" y="167"/>
                  </a:lnTo>
                  <a:lnTo>
                    <a:pt x="319" y="179"/>
                  </a:lnTo>
                  <a:lnTo>
                    <a:pt x="304" y="190"/>
                  </a:lnTo>
                  <a:lnTo>
                    <a:pt x="290" y="203"/>
                  </a:lnTo>
                  <a:lnTo>
                    <a:pt x="277" y="216"/>
                  </a:lnTo>
                  <a:lnTo>
                    <a:pt x="265" y="229"/>
                  </a:lnTo>
                  <a:lnTo>
                    <a:pt x="255" y="242"/>
                  </a:lnTo>
                  <a:lnTo>
                    <a:pt x="246" y="254"/>
                  </a:lnTo>
                  <a:lnTo>
                    <a:pt x="240" y="267"/>
                  </a:lnTo>
                  <a:lnTo>
                    <a:pt x="233" y="280"/>
                  </a:lnTo>
                  <a:lnTo>
                    <a:pt x="227" y="292"/>
                  </a:lnTo>
                  <a:lnTo>
                    <a:pt x="223" y="304"/>
                  </a:lnTo>
                  <a:lnTo>
                    <a:pt x="218" y="316"/>
                  </a:lnTo>
                  <a:lnTo>
                    <a:pt x="216" y="326"/>
                  </a:lnTo>
                  <a:lnTo>
                    <a:pt x="214" y="337"/>
                  </a:lnTo>
                  <a:lnTo>
                    <a:pt x="214" y="337"/>
                  </a:lnTo>
                  <a:lnTo>
                    <a:pt x="0" y="1627"/>
                  </a:lnTo>
                  <a:lnTo>
                    <a:pt x="2247" y="1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pPr>
              <a:endParaRPr lang="ja-JP" altLang="en-US" sz="1800">
                <a:solidFill>
                  <a:prstClr val="black"/>
                </a:solidFill>
                <a:latin typeface="Meiryo UI" panose="020B0604030504040204" pitchFamily="50" charset="-128"/>
                <a:ea typeface="Meiryo UI" panose="020B0604030504040204" pitchFamily="50" charset="-128"/>
              </a:endParaRPr>
            </a:p>
          </p:txBody>
        </p:sp>
      </p:grpSp>
      <p:sp>
        <p:nvSpPr>
          <p:cNvPr id="186" name="テキスト ボックス 185"/>
          <p:cNvSpPr txBox="1"/>
          <p:nvPr/>
        </p:nvSpPr>
        <p:spPr>
          <a:xfrm>
            <a:off x="218703" y="3261417"/>
            <a:ext cx="1781969" cy="276999"/>
          </a:xfrm>
          <a:prstGeom prst="rect">
            <a:avLst/>
          </a:prstGeom>
          <a:noFill/>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rPr>
              <a:t>職員端末</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執務室のみ</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87" name="テキスト ボックス 186"/>
          <p:cNvSpPr txBox="1"/>
          <p:nvPr/>
        </p:nvSpPr>
        <p:spPr>
          <a:xfrm>
            <a:off x="77239" y="4004793"/>
            <a:ext cx="1923433" cy="276999"/>
          </a:xfrm>
          <a:prstGeom prst="rect">
            <a:avLst/>
          </a:prstGeom>
          <a:noFill/>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rPr>
              <a:t>モバイル</a:t>
            </a:r>
            <a:r>
              <a:rPr kumimoji="1" lang="ja-JP" altLang="en-US" sz="1200" dirty="0">
                <a:latin typeface="Meiryo UI" panose="020B0604030504040204" pitchFamily="50" charset="-128"/>
                <a:ea typeface="Meiryo UI" panose="020B0604030504040204" pitchFamily="50" charset="-128"/>
              </a:rPr>
              <a:t>端末</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出張時のみ</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88" name="テキスト ボックス 187"/>
          <p:cNvSpPr txBox="1"/>
          <p:nvPr/>
        </p:nvSpPr>
        <p:spPr>
          <a:xfrm>
            <a:off x="77239" y="4748170"/>
            <a:ext cx="1923433" cy="276999"/>
          </a:xfrm>
          <a:prstGeom prst="rect">
            <a:avLst/>
          </a:prstGeom>
          <a:noFill/>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rPr>
              <a:t>テレワーク端末</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個人用</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89" name="テキスト ボックス 188"/>
          <p:cNvSpPr txBox="1"/>
          <p:nvPr/>
        </p:nvSpPr>
        <p:spPr>
          <a:xfrm>
            <a:off x="3183179" y="4626518"/>
            <a:ext cx="1265765"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職員</a:t>
            </a:r>
            <a:r>
              <a:rPr kumimoji="1" lang="ja-JP" altLang="en-US" sz="1200" dirty="0" smtClean="0">
                <a:latin typeface="Meiryo UI" panose="020B0604030504040204" pitchFamily="50" charset="-128"/>
                <a:ea typeface="Meiryo UI" panose="020B0604030504040204" pitchFamily="50" charset="-128"/>
              </a:rPr>
              <a:t>端末</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どこでも利用可</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nvGrpSpPr>
          <p:cNvPr id="98" name="グループ化 97"/>
          <p:cNvGrpSpPr/>
          <p:nvPr/>
        </p:nvGrpSpPr>
        <p:grpSpPr>
          <a:xfrm>
            <a:off x="127146" y="1289090"/>
            <a:ext cx="9650389" cy="270000"/>
            <a:chOff x="77029" y="485586"/>
            <a:chExt cx="9650389" cy="270000"/>
          </a:xfrm>
        </p:grpSpPr>
        <p:sp>
          <p:nvSpPr>
            <p:cNvPr id="99" name="正方形/長方形 98"/>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現状・課題</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ホームベース 99"/>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03" name="正方形/長方形 102"/>
          <p:cNvSpPr/>
          <p:nvPr/>
        </p:nvSpPr>
        <p:spPr>
          <a:xfrm>
            <a:off x="122928" y="1556792"/>
            <a:ext cx="9654607" cy="307760"/>
          </a:xfrm>
          <a:prstGeom prst="rect">
            <a:avLst/>
          </a:prstGeom>
        </p:spPr>
        <p:txBody>
          <a:bodyPr wrap="square" lIns="0" tIns="45712" rIns="0" bIns="45712">
            <a:spAutoFit/>
          </a:bodyPr>
          <a:lstStyle/>
          <a:p>
            <a:pPr marL="185738" indent="-134938"/>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テレワークや</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会議を始めとする、アフターコロナを見据えた新しい働き方に対応した</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環境の整備が必要。</a:t>
            </a:r>
            <a:endParaRPr lang="ja-JP" altLang="en-US" sz="14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4" name="グループ化 103"/>
          <p:cNvGrpSpPr/>
          <p:nvPr/>
        </p:nvGrpSpPr>
        <p:grpSpPr>
          <a:xfrm>
            <a:off x="127146" y="1844824"/>
            <a:ext cx="9650389" cy="270000"/>
            <a:chOff x="77029" y="485586"/>
            <a:chExt cx="9650389" cy="270000"/>
          </a:xfrm>
        </p:grpSpPr>
        <p:sp>
          <p:nvSpPr>
            <p:cNvPr id="105" name="正方形/長方形 104"/>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対応の方向性</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ホームベース 10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447" y="5085184"/>
            <a:ext cx="1263107" cy="907369"/>
          </a:xfrm>
          <a:prstGeom prst="rect">
            <a:avLst/>
          </a:prstGeom>
        </p:spPr>
      </p:pic>
      <p:sp>
        <p:nvSpPr>
          <p:cNvPr id="107" name="正方形/長方形 106"/>
          <p:cNvSpPr/>
          <p:nvPr/>
        </p:nvSpPr>
        <p:spPr>
          <a:xfrm>
            <a:off x="218127" y="2186877"/>
            <a:ext cx="4428000" cy="954091"/>
          </a:xfrm>
          <a:prstGeom prst="rect">
            <a:avLst/>
          </a:prstGeom>
        </p:spPr>
        <p:txBody>
          <a:bodyPr wrap="square" lIns="0" tIns="45712" rIns="0" bIns="45712">
            <a:spAutoFit/>
          </a:bodyPr>
          <a:lstStyle/>
          <a:p>
            <a:pPr algn="ct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新たな働き方を支える</a:t>
            </a: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環境の</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400" b="1" kern="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　軽量で持ち運びしやすく、通信機能が内蔵された端末</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などを導入することで、在宅や出張時も含め、どこでも庁内ネットワークにアクセスできる環境を</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整える。</a:t>
            </a:r>
            <a:endParaRPr lang="ja-JP" altLang="en-US"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5259872" y="2181888"/>
            <a:ext cx="4428001" cy="954091"/>
          </a:xfrm>
          <a:prstGeom prst="rect">
            <a:avLst/>
          </a:prstGeom>
        </p:spPr>
        <p:txBody>
          <a:bodyPr wrap="square" lIns="0" tIns="45712" rIns="0" bIns="45712">
            <a:spAutoFit/>
          </a:bodyPr>
          <a:lstStyle/>
          <a:p>
            <a:pPr algn="ct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セキュリティ強化</a:t>
            </a:r>
            <a:endParaRPr lang="en-US" altLang="ja-JP" sz="1400" b="1" kern="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未知</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の脅威から個人情報・機密情報を守るため</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、端末や</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ネットワーク内</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でのふるまい検知・分析などが行える</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環境を整え、セキュリティの強化を図る。</a:t>
            </a:r>
            <a:endParaRPr lang="ja-JP" altLang="en-US"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5422067" y="3573016"/>
            <a:ext cx="4301115" cy="523220"/>
          </a:xfrm>
          <a:prstGeom prst="rect">
            <a:avLst/>
          </a:prstGeom>
          <a:noFill/>
          <a:ln>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EDR</a:t>
            </a:r>
          </a:p>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Endpoint Detection and Response</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5422068" y="4561383"/>
            <a:ext cx="4355468" cy="523220"/>
          </a:xfrm>
          <a:prstGeom prst="rect">
            <a:avLst/>
          </a:prstGeom>
          <a:noFill/>
          <a:ln>
            <a:noFill/>
          </a:ln>
        </p:spPr>
        <p:txBody>
          <a:bodyPr wrap="square" rtlCol="0">
            <a:spAutoFit/>
          </a:bodyPr>
          <a:lstStyle>
            <a:defPPr>
              <a:defRPr lang="ja-JP"/>
            </a:defPPr>
            <a:lvl1pPr>
              <a:defRPr sz="1400" b="1">
                <a:latin typeface="Meiryo UI" panose="020B0604030504040204" pitchFamily="50" charset="-128"/>
                <a:ea typeface="Meiryo UI" panose="020B0604030504040204" pitchFamily="50" charset="-128"/>
              </a:defRPr>
            </a:lvl1pPr>
          </a:lstStyle>
          <a:p>
            <a:r>
              <a:rPr lang="en-US" altLang="ja-JP" b="0" dirty="0" smtClean="0"/>
              <a:t>NDR </a:t>
            </a:r>
          </a:p>
          <a:p>
            <a:r>
              <a:rPr lang="ja-JP" altLang="en-US" b="0" dirty="0" smtClean="0"/>
              <a:t>（</a:t>
            </a:r>
            <a:r>
              <a:rPr lang="en-US" altLang="ja-JP" b="0" dirty="0"/>
              <a:t>Network Detection and </a:t>
            </a:r>
            <a:r>
              <a:rPr lang="en-US" altLang="ja-JP" b="0" dirty="0" smtClean="0"/>
              <a:t>Response</a:t>
            </a:r>
            <a:r>
              <a:rPr lang="ja-JP" altLang="en-US" b="0" dirty="0" smtClean="0"/>
              <a:t>）</a:t>
            </a:r>
            <a:endParaRPr lang="ja-JP" altLang="en-US" b="0" dirty="0"/>
          </a:p>
        </p:txBody>
      </p:sp>
      <p:sp>
        <p:nvSpPr>
          <p:cNvPr id="131" name="正方形/長方形 130"/>
          <p:cNvSpPr/>
          <p:nvPr/>
        </p:nvSpPr>
        <p:spPr>
          <a:xfrm>
            <a:off x="5601072" y="4047471"/>
            <a:ext cx="4074737" cy="461649"/>
          </a:xfrm>
          <a:prstGeom prst="rect">
            <a:avLst/>
          </a:prstGeom>
        </p:spPr>
        <p:txBody>
          <a:bodyPr wrap="square" lIns="0" tIns="45712" rIns="0" bIns="45712">
            <a:spAutoFit/>
          </a:bodyPr>
          <a:lstStyle/>
          <a:p>
            <a:r>
              <a:rPr lang="ja-JP" altLang="en-US" sz="1200" dirty="0" smtClean="0">
                <a:latin typeface="Meiryo UI" panose="020B0604030504040204" pitchFamily="50" charset="-128"/>
                <a:ea typeface="Meiryo UI" panose="020B0604030504040204" pitchFamily="50" charset="-128"/>
              </a:rPr>
              <a:t>ユーザー</a:t>
            </a:r>
            <a:r>
              <a:rPr lang="ja-JP" altLang="en-US" sz="1200" dirty="0">
                <a:latin typeface="Meiryo UI" panose="020B0604030504040204" pitchFamily="50" charset="-128"/>
                <a:ea typeface="Meiryo UI" panose="020B0604030504040204" pitchFamily="50" charset="-128"/>
              </a:rPr>
              <a:t>が利用</a:t>
            </a:r>
            <a:r>
              <a:rPr lang="ja-JP" altLang="en-US" sz="1200" dirty="0" smtClean="0">
                <a:latin typeface="Meiryo UI" panose="020B0604030504040204" pitchFamily="50" charset="-128"/>
                <a:ea typeface="Meiryo UI" panose="020B0604030504040204" pitchFamily="50" charset="-128"/>
              </a:rPr>
              <a:t>する端末や</a:t>
            </a:r>
            <a:r>
              <a:rPr lang="ja-JP" altLang="en-US" sz="1200" dirty="0">
                <a:latin typeface="Meiryo UI" panose="020B0604030504040204" pitchFamily="50" charset="-128"/>
                <a:ea typeface="Meiryo UI" panose="020B0604030504040204" pitchFamily="50" charset="-128"/>
              </a:rPr>
              <a:t>サーバー（エンドポイント</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err="1" smtClean="0">
                <a:latin typeface="Meiryo UI" panose="020B0604030504040204" pitchFamily="50" charset="-128"/>
                <a:ea typeface="Meiryo UI" panose="020B0604030504040204" pitchFamily="50" charset="-128"/>
              </a:rPr>
              <a:t>を監</a:t>
            </a:r>
            <a:r>
              <a:rPr lang="ja-JP" altLang="en-US" sz="1200" dirty="0" smtClean="0">
                <a:latin typeface="Meiryo UI" panose="020B0604030504040204" pitchFamily="50" charset="-128"/>
                <a:ea typeface="Meiryo UI" panose="020B0604030504040204" pitchFamily="50" charset="-128"/>
              </a:rPr>
              <a:t>視</a:t>
            </a:r>
            <a:r>
              <a:rPr lang="ja-JP" altLang="en-US" sz="1200" dirty="0">
                <a:latin typeface="Meiryo UI" panose="020B0604030504040204" pitchFamily="50" charset="-128"/>
                <a:ea typeface="Meiryo UI" panose="020B0604030504040204" pitchFamily="50" charset="-128"/>
              </a:rPr>
              <a:t>し</a:t>
            </a:r>
            <a:r>
              <a:rPr lang="ja-JP" altLang="en-US" sz="1200" dirty="0" smtClean="0">
                <a:latin typeface="Meiryo UI" panose="020B0604030504040204" pitchFamily="50" charset="-128"/>
                <a:ea typeface="Meiryo UI" panose="020B0604030504040204" pitchFamily="50" charset="-128"/>
              </a:rPr>
              <a:t>、異常</a:t>
            </a:r>
            <a:r>
              <a:rPr lang="ja-JP" altLang="en-US" sz="1200" dirty="0">
                <a:latin typeface="Meiryo UI" panose="020B0604030504040204" pitchFamily="50" charset="-128"/>
                <a:ea typeface="Meiryo UI" panose="020B0604030504040204" pitchFamily="50" charset="-128"/>
              </a:rPr>
              <a:t>を検知</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正方形/長方形 131"/>
          <p:cNvSpPr/>
          <p:nvPr/>
        </p:nvSpPr>
        <p:spPr>
          <a:xfrm>
            <a:off x="5601072" y="5021747"/>
            <a:ext cx="4426654" cy="461649"/>
          </a:xfrm>
          <a:prstGeom prst="rect">
            <a:avLst/>
          </a:prstGeom>
        </p:spPr>
        <p:txBody>
          <a:bodyPr wrap="square" lIns="0" tIns="45712" rIns="0" bIns="45712">
            <a:spAutoFit/>
          </a:bodyPr>
          <a:lstStyle/>
          <a:p>
            <a:r>
              <a:rPr lang="ja-JP" altLang="en-US" sz="1200" dirty="0" smtClean="0">
                <a:latin typeface="Meiryo UI" panose="020B0604030504040204" pitchFamily="50" charset="-128"/>
                <a:ea typeface="Meiryo UI" panose="020B0604030504040204" pitchFamily="50" charset="-128"/>
              </a:rPr>
              <a:t>ネットワークトラフィック</a:t>
            </a:r>
            <a:r>
              <a:rPr lang="ja-JP" altLang="en-US" sz="1200" dirty="0">
                <a:latin typeface="Meiryo UI" panose="020B0604030504040204" pitchFamily="50" charset="-128"/>
                <a:ea typeface="Meiryo UI" panose="020B0604030504040204" pitchFamily="50" charset="-128"/>
              </a:rPr>
              <a:t>（通信量）を監視し</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異常</a:t>
            </a:r>
            <a:r>
              <a:rPr lang="ja-JP" altLang="en-US" sz="1200" dirty="0">
                <a:latin typeface="Meiryo UI" panose="020B0604030504040204" pitchFamily="50" charset="-128"/>
                <a:ea typeface="Meiryo UI" panose="020B0604030504040204" pitchFamily="50" charset="-128"/>
              </a:rPr>
              <a:t>を検知</a:t>
            </a:r>
          </a:p>
        </p:txBody>
      </p:sp>
      <p:sp>
        <p:nvSpPr>
          <p:cNvPr id="134" name="正方形/長方形 133"/>
          <p:cNvSpPr/>
          <p:nvPr/>
        </p:nvSpPr>
        <p:spPr>
          <a:xfrm>
            <a:off x="5429882" y="3265256"/>
            <a:ext cx="4923718" cy="307760"/>
          </a:xfrm>
          <a:prstGeom prst="rect">
            <a:avLst/>
          </a:prstGeom>
        </p:spPr>
        <p:txBody>
          <a:bodyPr wrap="square" lIns="0" tIns="45712" rIns="0" bIns="45712">
            <a:spAutoFit/>
          </a:bodyPr>
          <a:lstStyle/>
          <a:p>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新た</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なセキュリティ対策</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の導入を検討</a:t>
            </a:r>
            <a:endParaRPr lang="ja-JP" altLang="en-US" sz="1400" b="1"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1" name="グループ化 150"/>
          <p:cNvGrpSpPr/>
          <p:nvPr/>
        </p:nvGrpSpPr>
        <p:grpSpPr>
          <a:xfrm>
            <a:off x="122928" y="6141269"/>
            <a:ext cx="9650389" cy="270000"/>
            <a:chOff x="77029" y="485586"/>
            <a:chExt cx="9650389" cy="270000"/>
          </a:xfrm>
        </p:grpSpPr>
        <p:sp>
          <p:nvSpPr>
            <p:cNvPr id="154" name="正方形/長方形 153"/>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今後の予定</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ホームベース 16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07" name="正方形/長方形 206"/>
          <p:cNvSpPr/>
          <p:nvPr/>
        </p:nvSpPr>
        <p:spPr>
          <a:xfrm>
            <a:off x="133479" y="6433608"/>
            <a:ext cx="9639837" cy="307760"/>
          </a:xfrm>
          <a:prstGeom prst="rect">
            <a:avLst/>
          </a:prstGeom>
        </p:spPr>
        <p:txBody>
          <a:bodyPr wrap="square" lIns="0" tIns="45712" rIns="0" bIns="45712">
            <a:spAutoFit/>
          </a:bodyPr>
          <a:lstStyle/>
          <a:p>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年度に環境設計を行い、セキュリティ強化や新端末の導入等を順次実施していく</a:t>
            </a:r>
            <a:endParaRPr lang="ja-JP" altLang="en-US"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正方形/長方形 207"/>
          <p:cNvSpPr/>
          <p:nvPr/>
        </p:nvSpPr>
        <p:spPr>
          <a:xfrm>
            <a:off x="3008784" y="5877272"/>
            <a:ext cx="3888432" cy="307760"/>
          </a:xfrm>
          <a:prstGeom prst="rect">
            <a:avLst/>
          </a:prstGeom>
        </p:spPr>
        <p:txBody>
          <a:bodyPr wrap="square" lIns="0" tIns="45712" rIns="0" bIns="45712">
            <a:spAutoFit/>
          </a:bodyPr>
          <a:lstStyle/>
          <a:p>
            <a:pPr marL="185738" indent="-134938" algn="ct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利便性、安全性を両立させながら環境整備を進める</a:t>
            </a:r>
            <a:endParaRPr lang="ja-JP" altLang="en-US" sz="1400" kern="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3440" y="3501008"/>
            <a:ext cx="643119" cy="643119"/>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567" y="4912656"/>
            <a:ext cx="466937" cy="466937"/>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6894" y="4555465"/>
            <a:ext cx="391258" cy="391258"/>
          </a:xfrm>
          <a:prstGeom prst="rect">
            <a:avLst/>
          </a:prstGeom>
        </p:spPr>
      </p:pic>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18</a:t>
            </a:fld>
            <a:endParaRPr kumimoji="1" lang="ja-JP" altLang="en-US"/>
          </a:p>
        </p:txBody>
      </p:sp>
    </p:spTree>
    <p:extLst>
      <p:ext uri="{BB962C8B-B14F-4D97-AF65-F5344CB8AC3E}">
        <p14:creationId xmlns:p14="http://schemas.microsoft.com/office/powerpoint/2010/main" val="2198615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３．市町村</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市町村を取り巻く現状・</a:t>
            </a:r>
            <a:r>
              <a:rPr lang="ja-JP" altLang="en-US" sz="1400" b="1" dirty="0" smtClean="0">
                <a:latin typeface="Meiryo UI" pitchFamily="50" charset="-128"/>
                <a:ea typeface="Meiryo UI" pitchFamily="50" charset="-128"/>
                <a:cs typeface="Meiryo UI" pitchFamily="50" charset="-128"/>
              </a:rPr>
              <a:t>課題</a:t>
            </a:r>
            <a:endParaRPr lang="en-US" altLang="ja-JP"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836712"/>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aphicFrame>
        <p:nvGraphicFramePr>
          <p:cNvPr id="27" name="グラフ 26"/>
          <p:cNvGraphicFramePr>
            <a:graphicFrameLocks/>
          </p:cNvGraphicFramePr>
          <p:nvPr>
            <p:extLst>
              <p:ext uri="{D42A27DB-BD31-4B8C-83A1-F6EECF244321}">
                <p14:modId xmlns:p14="http://schemas.microsoft.com/office/powerpoint/2010/main" val="2921657796"/>
              </p:ext>
            </p:extLst>
          </p:nvPr>
        </p:nvGraphicFramePr>
        <p:xfrm>
          <a:off x="5517180" y="2938266"/>
          <a:ext cx="4897202" cy="3842500"/>
        </p:xfrm>
        <a:graphic>
          <a:graphicData uri="http://schemas.openxmlformats.org/drawingml/2006/chart">
            <c:chart xmlns:c="http://schemas.openxmlformats.org/drawingml/2006/chart" xmlns:r="http://schemas.openxmlformats.org/officeDocument/2006/relationships" r:id="rId3"/>
          </a:graphicData>
        </a:graphic>
      </p:graphicFrame>
      <p:sp>
        <p:nvSpPr>
          <p:cNvPr id="4" name="四角形吹き出し 3"/>
          <p:cNvSpPr/>
          <p:nvPr/>
        </p:nvSpPr>
        <p:spPr bwMode="auto">
          <a:xfrm>
            <a:off x="4977468" y="4234668"/>
            <a:ext cx="1459422" cy="256185"/>
          </a:xfrm>
          <a:prstGeom prst="wedgeRectCallout">
            <a:avLst>
              <a:gd name="adj1" fmla="val 70234"/>
              <a:gd name="adj2" fmla="val 48581"/>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kumimoji="1" lang="ja-JP" altLang="en-US" sz="1400" dirty="0" smtClean="0">
                <a:latin typeface="Meiryo UI" panose="020B0604030504040204" pitchFamily="50" charset="-128"/>
                <a:ea typeface="Meiryo UI" panose="020B0604030504040204" pitchFamily="50" charset="-128"/>
                <a:cs typeface="Tahoma" pitchFamily="34" charset="0"/>
              </a:rPr>
              <a:t>ワクチン接種対応</a:t>
            </a:r>
          </a:p>
        </p:txBody>
      </p:sp>
      <p:sp>
        <p:nvSpPr>
          <p:cNvPr id="29" name="テキスト ボックス 28">
            <a:extLst>
              <a:ext uri="{FF2B5EF4-FFF2-40B4-BE49-F238E27FC236}">
                <a16:creationId xmlns:a16="http://schemas.microsoft.com/office/drawing/2014/main" id="{ABBFDCA3-09BA-4070-A1EA-83968A2741E1}"/>
              </a:ext>
            </a:extLst>
          </p:cNvPr>
          <p:cNvSpPr txBox="1"/>
          <p:nvPr/>
        </p:nvSpPr>
        <p:spPr>
          <a:xfrm>
            <a:off x="128465" y="1104808"/>
            <a:ext cx="9649729" cy="523992"/>
          </a:xfrm>
          <a:prstGeom prst="rect">
            <a:avLst/>
          </a:prstGeom>
          <a:noFill/>
          <a:ln w="6350">
            <a:noFill/>
          </a:ln>
        </p:spPr>
        <p:txBody>
          <a:bodyPr wrap="square" rtlCol="0" anchor="ctr">
            <a:noAutofit/>
          </a:bodyPr>
          <a:lstStyle/>
          <a:p>
            <a:r>
              <a:rPr lang="ja-JP" altLang="en-US" sz="1400" b="1" dirty="0" smtClean="0">
                <a:latin typeface="Meiryo UI" panose="020B0604030504040204" pitchFamily="50" charset="-128"/>
                <a:ea typeface="Meiryo UI" panose="020B0604030504040204" pitchFamily="50" charset="-128"/>
              </a:rPr>
              <a:t>府内市町村のデジタル化の状況は他の大都市と比べても団体間の格差が大きい。</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課題は財政面・人材面・情報面といった各リソースが挙げられるが、コロナ禍を受けて</a:t>
            </a:r>
            <a:r>
              <a:rPr lang="ja-JP" altLang="en-US" sz="1400" b="1" u="sng" dirty="0" smtClean="0">
                <a:latin typeface="Meiryo UI" panose="020B0604030504040204" pitchFamily="50" charset="-128"/>
                <a:ea typeface="Meiryo UI" panose="020B0604030504040204" pitchFamily="50" charset="-128"/>
              </a:rPr>
              <a:t>人材の不足がより顕著に</a:t>
            </a:r>
            <a:r>
              <a:rPr lang="ja-JP" altLang="en-US" sz="1400" b="1" dirty="0" smtClean="0">
                <a:latin typeface="Meiryo UI" panose="020B0604030504040204" pitchFamily="50" charset="-128"/>
                <a:ea typeface="Meiryo UI" panose="020B0604030504040204" pitchFamily="50" charset="-128"/>
              </a:rPr>
              <a:t>なっている。</a:t>
            </a:r>
            <a:endParaRPr lang="ja-JP" altLang="en-US" sz="14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54540" y="2737676"/>
            <a:ext cx="4953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rPr>
              <a:t>域内市町村</a:t>
            </a:r>
            <a:r>
              <a:rPr lang="ja-JP" altLang="en-US" sz="1400" b="1" dirty="0" smtClean="0">
                <a:latin typeface="Meiryo UI" panose="020B0604030504040204" pitchFamily="50" charset="-128"/>
                <a:ea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rPr>
              <a:t>デジタル</a:t>
            </a:r>
            <a:r>
              <a:rPr lang="ja-JP" altLang="en-US" sz="1400" b="1" dirty="0" smtClean="0">
                <a:latin typeface="Meiryo UI" panose="020B0604030504040204" pitchFamily="50" charset="-128"/>
                <a:ea typeface="Meiryo UI" panose="020B0604030504040204" pitchFamily="50" charset="-128"/>
              </a:rPr>
              <a:t>化</a:t>
            </a:r>
            <a:r>
              <a:rPr lang="ja-JP" altLang="en-US" sz="1400" b="1" dirty="0">
                <a:latin typeface="Meiryo UI" panose="020B0604030504040204" pitchFamily="50" charset="-128"/>
                <a:ea typeface="Meiryo UI" panose="020B0604030504040204" pitchFamily="50" charset="-128"/>
              </a:rPr>
              <a:t>状況比較（大阪・東京・神奈川・愛知）</a:t>
            </a:r>
          </a:p>
        </p:txBody>
      </p:sp>
      <p:sp>
        <p:nvSpPr>
          <p:cNvPr id="34" name="正方形/長方形 33"/>
          <p:cNvSpPr/>
          <p:nvPr/>
        </p:nvSpPr>
        <p:spPr>
          <a:xfrm>
            <a:off x="5579933" y="2738206"/>
            <a:ext cx="4953000" cy="307777"/>
          </a:xfrm>
          <a:prstGeom prst="rect">
            <a:avLst/>
          </a:prstGeom>
        </p:spPr>
        <p:txBody>
          <a:bodyPr>
            <a:spAutoFit/>
          </a:bodyPr>
          <a:lstStyle/>
          <a:p>
            <a:r>
              <a:rPr lang="ja-JP" altLang="en-US" sz="1400" b="1" dirty="0" smtClean="0">
                <a:latin typeface="Meiryo UI" panose="020B0604030504040204" pitchFamily="50" charset="-128"/>
                <a:ea typeface="Meiryo UI" panose="020B0604030504040204" pitchFamily="50" charset="-128"/>
              </a:rPr>
              <a:t>府内域内</a:t>
            </a:r>
            <a:r>
              <a:rPr lang="ja-JP" altLang="en-US" sz="1400" b="1" dirty="0">
                <a:latin typeface="Meiryo UI" panose="020B0604030504040204" pitchFamily="50" charset="-128"/>
                <a:ea typeface="Meiryo UI" panose="020B0604030504040204" pitchFamily="50" charset="-128"/>
              </a:rPr>
              <a:t>市町村</a:t>
            </a:r>
            <a:r>
              <a:rPr lang="ja-JP" altLang="en-US" sz="1400" b="1" dirty="0" smtClean="0">
                <a:latin typeface="Meiryo UI" panose="020B0604030504040204" pitchFamily="50" charset="-128"/>
                <a:ea typeface="Meiryo UI" panose="020B0604030504040204" pitchFamily="50" charset="-128"/>
              </a:rPr>
              <a:t>のデジタル人材の充足感</a:t>
            </a:r>
            <a:endParaRPr lang="ja-JP" altLang="en-US" sz="14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4"/>
          <a:stretch>
            <a:fillRect/>
          </a:stretch>
        </p:blipFill>
        <p:spPr>
          <a:xfrm>
            <a:off x="242737" y="3078911"/>
            <a:ext cx="4278215" cy="3527007"/>
          </a:xfrm>
          <a:prstGeom prst="rect">
            <a:avLst/>
          </a:prstGeom>
        </p:spPr>
      </p:pic>
      <p:sp>
        <p:nvSpPr>
          <p:cNvPr id="38" name="四角形吹き出し 37"/>
          <p:cNvSpPr/>
          <p:nvPr/>
        </p:nvSpPr>
        <p:spPr bwMode="auto">
          <a:xfrm>
            <a:off x="4965735" y="3714534"/>
            <a:ext cx="1471154" cy="302954"/>
          </a:xfrm>
          <a:prstGeom prst="wedgeRectCallout">
            <a:avLst>
              <a:gd name="adj1" fmla="val 88004"/>
              <a:gd name="adj2" fmla="val 66664"/>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smtClean="0">
                <a:latin typeface="Meiryo UI" panose="020B0604030504040204" pitchFamily="50" charset="-128"/>
                <a:ea typeface="Meiryo UI" panose="020B0604030504040204" pitchFamily="50" charset="-128"/>
                <a:cs typeface="Tahoma" pitchFamily="34" charset="0"/>
              </a:rPr>
              <a:t>窓口の三密対策</a:t>
            </a:r>
          </a:p>
        </p:txBody>
      </p:sp>
      <p:sp>
        <p:nvSpPr>
          <p:cNvPr id="39" name="四角形吹き出し 38"/>
          <p:cNvSpPr/>
          <p:nvPr/>
        </p:nvSpPr>
        <p:spPr bwMode="auto">
          <a:xfrm>
            <a:off x="4977467" y="4845884"/>
            <a:ext cx="1291092" cy="252029"/>
          </a:xfrm>
          <a:prstGeom prst="wedgeRectCallout">
            <a:avLst>
              <a:gd name="adj1" fmla="val 76487"/>
              <a:gd name="adj2" fmla="val 39040"/>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smtClean="0">
                <a:latin typeface="Meiryo UI" panose="020B0604030504040204" pitchFamily="50" charset="-128"/>
                <a:ea typeface="Meiryo UI" panose="020B0604030504040204" pitchFamily="50" charset="-128"/>
                <a:cs typeface="Tahoma" pitchFamily="34" charset="0"/>
              </a:rPr>
              <a:t>標準化対応</a:t>
            </a:r>
          </a:p>
        </p:txBody>
      </p:sp>
      <p:sp>
        <p:nvSpPr>
          <p:cNvPr id="40" name="四角形吹き出し 39"/>
          <p:cNvSpPr/>
          <p:nvPr/>
        </p:nvSpPr>
        <p:spPr bwMode="auto">
          <a:xfrm>
            <a:off x="5347684" y="5952341"/>
            <a:ext cx="1089205" cy="277815"/>
          </a:xfrm>
          <a:prstGeom prst="wedgeRectCallout">
            <a:avLst>
              <a:gd name="adj1" fmla="val 94889"/>
              <a:gd name="adj2" fmla="val -93403"/>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smtClean="0">
                <a:latin typeface="Meiryo UI" panose="020B0604030504040204" pitchFamily="50" charset="-128"/>
                <a:ea typeface="Meiryo UI" panose="020B0604030504040204" pitchFamily="50" charset="-128"/>
                <a:cs typeface="Tahoma" pitchFamily="34" charset="0"/>
              </a:rPr>
              <a:t>財政難</a:t>
            </a:r>
          </a:p>
        </p:txBody>
      </p:sp>
      <p:sp>
        <p:nvSpPr>
          <p:cNvPr id="41" name="正方形/長方形 40"/>
          <p:cNvSpPr/>
          <p:nvPr/>
        </p:nvSpPr>
        <p:spPr>
          <a:xfrm>
            <a:off x="242736" y="6560420"/>
            <a:ext cx="4953000" cy="246221"/>
          </a:xfrm>
          <a:prstGeom prst="rect">
            <a:avLst/>
          </a:prstGeom>
        </p:spPr>
        <p:txBody>
          <a:bodyPr>
            <a:spAutoFit/>
          </a:bodyPr>
          <a:lstStyle/>
          <a:p>
            <a:r>
              <a:rPr lang="ja-JP" altLang="en-US" sz="1000" dirty="0" smtClean="0">
                <a:latin typeface="Meiryo UI" panose="020B0604030504040204" pitchFamily="50" charset="-128"/>
                <a:ea typeface="Meiryo UI" panose="020B0604030504040204" pitchFamily="50" charset="-128"/>
              </a:rPr>
              <a:t>総務省</a:t>
            </a:r>
            <a:r>
              <a:rPr lang="en-US" altLang="ja-JP" sz="1000" dirty="0" smtClean="0">
                <a:latin typeface="Meiryo UI" panose="020B0604030504040204" pitchFamily="50" charset="-128"/>
                <a:ea typeface="Meiryo UI" panose="020B0604030504040204" pitchFamily="50" charset="-128"/>
              </a:rPr>
              <a:t>『</a:t>
            </a:r>
            <a:r>
              <a:rPr lang="zh-TW" altLang="en-US" sz="1000" dirty="0" smtClean="0">
                <a:latin typeface="Meiryo UI" panose="020B0604030504040204" pitchFamily="50" charset="-128"/>
                <a:ea typeface="Meiryo UI" panose="020B0604030504040204" pitchFamily="50" charset="-128"/>
              </a:rPr>
              <a:t>地方</a:t>
            </a:r>
            <a:r>
              <a:rPr lang="zh-TW" altLang="en-US" sz="1000" dirty="0">
                <a:latin typeface="Meiryo UI" panose="020B0604030504040204" pitchFamily="50" charset="-128"/>
                <a:ea typeface="Meiryo UI" panose="020B0604030504040204" pitchFamily="50" charset="-128"/>
              </a:rPr>
              <a:t>自治情報</a:t>
            </a:r>
            <a:r>
              <a:rPr lang="zh-TW" altLang="en-US" sz="1000" dirty="0" smtClean="0">
                <a:latin typeface="Meiryo UI" panose="020B0604030504040204" pitchFamily="50" charset="-128"/>
                <a:ea typeface="Meiryo UI" panose="020B0604030504040204" pitchFamily="50" charset="-128"/>
              </a:rPr>
              <a:t>管理</a:t>
            </a:r>
            <a:r>
              <a:rPr lang="ja-JP" altLang="en-US" sz="1000" dirty="0" smtClean="0">
                <a:latin typeface="Meiryo UI" panose="020B0604030504040204" pitchFamily="50" charset="-128"/>
                <a:ea typeface="Meiryo UI" panose="020B0604030504040204" pitchFamily="50" charset="-128"/>
              </a:rPr>
              <a:t>概要（</a:t>
            </a:r>
            <a:r>
              <a:rPr lang="en-US" altLang="ja-JP" sz="1000" dirty="0" smtClean="0">
                <a:latin typeface="Meiryo UI" panose="020B0604030504040204" pitchFamily="50" charset="-128"/>
                <a:ea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rPr>
              <a:t>年度）</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を基に日経グローカル社が採点</a:t>
            </a:r>
            <a:endParaRPr lang="en-US" altLang="ja-JP" sz="1000" dirty="0" smtClean="0">
              <a:latin typeface="Meiryo UI" panose="020B0604030504040204" pitchFamily="50" charset="-128"/>
              <a:ea typeface="Meiryo UI" panose="020B0604030504040204" pitchFamily="50" charset="-128"/>
            </a:endParaRPr>
          </a:p>
        </p:txBody>
      </p:sp>
      <p:sp>
        <p:nvSpPr>
          <p:cNvPr id="42" name="正方形/長方形 41"/>
          <p:cNvSpPr/>
          <p:nvPr/>
        </p:nvSpPr>
        <p:spPr>
          <a:xfrm>
            <a:off x="4842396" y="6423139"/>
            <a:ext cx="5183001" cy="246221"/>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調査</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行政</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推進状況一覧表及び外部デジタル専門人材に</a:t>
            </a:r>
            <a:r>
              <a:rPr lang="ja-JP" altLang="en-US" sz="1000" dirty="0" smtClean="0">
                <a:latin typeface="Meiryo UI" panose="020B0604030504040204" pitchFamily="50" charset="-128"/>
                <a:ea typeface="Meiryo UI" panose="020B0604030504040204" pitchFamily="50" charset="-128"/>
              </a:rPr>
              <a:t>ついて（</a:t>
            </a:r>
            <a:r>
              <a:rPr lang="en-US" altLang="ja-JP" sz="1000" dirty="0" smtClean="0">
                <a:latin typeface="Meiryo UI" panose="020B0604030504040204" pitchFamily="50" charset="-128"/>
                <a:ea typeface="Meiryo UI" panose="020B0604030504040204" pitchFamily="50" charset="-128"/>
              </a:rPr>
              <a:t>2021</a:t>
            </a:r>
            <a:r>
              <a:rPr lang="ja-JP" altLang="en-US" sz="1000" dirty="0" smtClean="0">
                <a:latin typeface="Meiryo UI" panose="020B0604030504040204" pitchFamily="50" charset="-128"/>
                <a:ea typeface="Meiryo UI" panose="020B0604030504040204" pitchFamily="50" charset="-128"/>
              </a:rPr>
              <a:t>年２月）</a:t>
            </a:r>
            <a:r>
              <a:rPr lang="en-US" altLang="ja-JP" sz="1000" dirty="0" smtClean="0">
                <a:latin typeface="Meiryo UI" panose="020B0604030504040204" pitchFamily="50" charset="-128"/>
                <a:ea typeface="Meiryo UI" panose="020B0604030504040204" pitchFamily="50" charset="-128"/>
              </a:rPr>
              <a:t>』</a:t>
            </a:r>
          </a:p>
        </p:txBody>
      </p:sp>
      <p:pic>
        <p:nvPicPr>
          <p:cNvPr id="43" name="図 42">
            <a:extLst>
              <a:ext uri="{FF2B5EF4-FFF2-40B4-BE49-F238E27FC236}">
                <a16:creationId xmlns:a16="http://schemas.microsoft.com/office/drawing/2014/main" id="{C133BBE8-B4F9-4B9A-A972-954F9BEDDC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5878" y="1795628"/>
            <a:ext cx="1032777" cy="812957"/>
          </a:xfrm>
          <a:prstGeom prst="rect">
            <a:avLst/>
          </a:prstGeom>
        </p:spPr>
      </p:pic>
      <p:pic>
        <p:nvPicPr>
          <p:cNvPr id="44" name="Picture 14" descr="■">
            <a:extLst>
              <a:ext uri="{FF2B5EF4-FFF2-40B4-BE49-F238E27FC236}">
                <a16:creationId xmlns:a16="http://schemas.microsoft.com/office/drawing/2014/main" id="{76C54455-3DA3-4D67-8C4D-D8B620DABFC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0293" y="1772816"/>
            <a:ext cx="812038" cy="904778"/>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吹き出し 10"/>
          <p:cNvSpPr/>
          <p:nvPr/>
        </p:nvSpPr>
        <p:spPr bwMode="auto">
          <a:xfrm>
            <a:off x="1533648" y="1956801"/>
            <a:ext cx="2197760" cy="459507"/>
          </a:xfrm>
          <a:prstGeom prst="wedgeRectCallout">
            <a:avLst>
              <a:gd name="adj1" fmla="val -62325"/>
              <a:gd name="adj2" fmla="val 16697"/>
            </a:avLst>
          </a:prstGeom>
          <a:solidFill>
            <a:schemeClr val="bg1"/>
          </a:solidFill>
          <a:ln w="9525">
            <a:solidFill>
              <a:schemeClr val="tx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smtClean="0">
                <a:latin typeface="Meiryo UI" panose="020B0604030504040204" pitchFamily="50" charset="-128"/>
                <a:ea typeface="Meiryo UI" panose="020B0604030504040204" pitchFamily="50" charset="-128"/>
                <a:cs typeface="Tahoma" pitchFamily="34" charset="0"/>
              </a:rPr>
              <a:t>引っ越し前はオンラインで</a:t>
            </a:r>
            <a:endParaRPr kumimoji="1" lang="en-US" altLang="ja-JP" sz="1400" dirty="0" smtClean="0">
              <a:latin typeface="Meiryo UI" panose="020B0604030504040204" pitchFamily="50" charset="-128"/>
              <a:ea typeface="Meiryo UI" panose="020B0604030504040204" pitchFamily="50" charset="-128"/>
              <a:cs typeface="Tahoma" pitchFamily="34" charset="0"/>
            </a:endParaRPr>
          </a:p>
          <a:p>
            <a:pPr algn="ctr" eaLnBrk="0" hangingPunct="0"/>
            <a:r>
              <a:rPr lang="ja-JP" altLang="en-US" sz="1400" dirty="0">
                <a:latin typeface="Meiryo UI" panose="020B0604030504040204" pitchFamily="50" charset="-128"/>
                <a:ea typeface="Meiryo UI" panose="020B0604030504040204" pitchFamily="50" charset="-128"/>
                <a:cs typeface="Tahoma" pitchFamily="34" charset="0"/>
              </a:rPr>
              <a:t>手</a:t>
            </a:r>
            <a:r>
              <a:rPr kumimoji="1" lang="ja-JP" altLang="en-US" sz="1400" dirty="0" smtClean="0">
                <a:latin typeface="Meiryo UI" panose="020B0604030504040204" pitchFamily="50" charset="-128"/>
                <a:ea typeface="Meiryo UI" panose="020B0604030504040204" pitchFamily="50" charset="-128"/>
                <a:cs typeface="Tahoma" pitchFamily="34" charset="0"/>
              </a:rPr>
              <a:t>続き出来たのになぁ</a:t>
            </a:r>
            <a:r>
              <a:rPr kumimoji="1" lang="en-US" altLang="ja-JP" sz="1400" dirty="0" smtClean="0">
                <a:latin typeface="Meiryo UI" panose="020B0604030504040204" pitchFamily="50" charset="-128"/>
                <a:ea typeface="Meiryo UI" panose="020B0604030504040204" pitchFamily="50" charset="-128"/>
                <a:cs typeface="Tahoma" pitchFamily="34" charset="0"/>
              </a:rPr>
              <a:t>…</a:t>
            </a:r>
            <a:endParaRPr kumimoji="1" lang="ja-JP" altLang="en-US" sz="1400" dirty="0" smtClean="0">
              <a:latin typeface="Meiryo UI" panose="020B0604030504040204" pitchFamily="50" charset="-128"/>
              <a:ea typeface="Meiryo UI" panose="020B0604030504040204" pitchFamily="50" charset="-128"/>
              <a:cs typeface="Tahoma" pitchFamily="34" charset="0"/>
            </a:endParaRPr>
          </a:p>
        </p:txBody>
      </p:sp>
      <p:sp>
        <p:nvSpPr>
          <p:cNvPr id="45" name="四角形吹き出し 44"/>
          <p:cNvSpPr/>
          <p:nvPr/>
        </p:nvSpPr>
        <p:spPr bwMode="auto">
          <a:xfrm>
            <a:off x="7129565" y="1932044"/>
            <a:ext cx="2382038" cy="459507"/>
          </a:xfrm>
          <a:prstGeom prst="wedgeRectCallout">
            <a:avLst>
              <a:gd name="adj1" fmla="val -62325"/>
              <a:gd name="adj2" fmla="val 16697"/>
            </a:avLst>
          </a:prstGeom>
          <a:solidFill>
            <a:schemeClr val="bg1"/>
          </a:solidFill>
          <a:ln w="9525">
            <a:solidFill>
              <a:schemeClr val="tx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smtClean="0">
                <a:latin typeface="Meiryo UI" panose="020B0604030504040204" pitchFamily="50" charset="-128"/>
                <a:ea typeface="Meiryo UI" panose="020B0604030504040204" pitchFamily="50" charset="-128"/>
                <a:cs typeface="Tahoma" pitchFamily="34" charset="0"/>
              </a:rPr>
              <a:t>コロナ禍で仕事が増えて、</a:t>
            </a:r>
            <a:endParaRPr kumimoji="1" lang="en-US" altLang="ja-JP" sz="1400" dirty="0" smtClean="0">
              <a:latin typeface="Meiryo UI" panose="020B0604030504040204" pitchFamily="50" charset="-128"/>
              <a:ea typeface="Meiryo UI" panose="020B0604030504040204" pitchFamily="50" charset="-128"/>
              <a:cs typeface="Tahoma" pitchFamily="34" charset="0"/>
            </a:endParaRPr>
          </a:p>
          <a:p>
            <a:pPr algn="ctr" eaLnBrk="0" hangingPunct="0"/>
            <a:r>
              <a:rPr lang="ja-JP" altLang="en-US" sz="1400" dirty="0" smtClean="0">
                <a:latin typeface="Meiryo UI" panose="020B0604030504040204" pitchFamily="50" charset="-128"/>
                <a:ea typeface="Meiryo UI" panose="020B0604030504040204" pitchFamily="50" charset="-128"/>
                <a:cs typeface="Tahoma" pitchFamily="34" charset="0"/>
              </a:rPr>
              <a:t>新しいことに手</a:t>
            </a:r>
            <a:r>
              <a:rPr lang="ja-JP" altLang="en-US" sz="1400" dirty="0">
                <a:latin typeface="Meiryo UI" panose="020B0604030504040204" pitchFamily="50" charset="-128"/>
                <a:ea typeface="Meiryo UI" panose="020B0604030504040204" pitchFamily="50" charset="-128"/>
                <a:cs typeface="Tahoma" pitchFamily="34" charset="0"/>
              </a:rPr>
              <a:t>が</a:t>
            </a:r>
            <a:r>
              <a:rPr lang="ja-JP" altLang="en-US" sz="1400" dirty="0" smtClean="0">
                <a:latin typeface="Meiryo UI" panose="020B0604030504040204" pitchFamily="50" charset="-128"/>
                <a:ea typeface="Meiryo UI" panose="020B0604030504040204" pitchFamily="50" charset="-128"/>
                <a:cs typeface="Tahoma" pitchFamily="34" charset="0"/>
              </a:rPr>
              <a:t>回らない</a:t>
            </a:r>
            <a:r>
              <a:rPr lang="en-US" altLang="ja-JP" sz="1400" dirty="0" smtClean="0">
                <a:latin typeface="Meiryo UI" panose="020B0604030504040204" pitchFamily="50" charset="-128"/>
                <a:ea typeface="Meiryo UI" panose="020B0604030504040204" pitchFamily="50" charset="-128"/>
                <a:cs typeface="Tahoma" pitchFamily="34" charset="0"/>
              </a:rPr>
              <a:t>…</a:t>
            </a:r>
            <a:endParaRPr kumimoji="1" lang="ja-JP" altLang="en-US" sz="1400" dirty="0" smtClean="0">
              <a:latin typeface="Meiryo UI" panose="020B0604030504040204" pitchFamily="50" charset="-128"/>
              <a:ea typeface="Meiryo UI" panose="020B0604030504040204" pitchFamily="50" charset="-128"/>
              <a:cs typeface="Tahoma" pitchFamily="34" charset="0"/>
            </a:endParaRPr>
          </a:p>
        </p:txBody>
      </p:sp>
      <p:sp>
        <p:nvSpPr>
          <p:cNvPr id="48" name="四角形吹き出し 47"/>
          <p:cNvSpPr/>
          <p:nvPr/>
        </p:nvSpPr>
        <p:spPr bwMode="auto">
          <a:xfrm>
            <a:off x="5145797" y="5448283"/>
            <a:ext cx="1291092" cy="252029"/>
          </a:xfrm>
          <a:prstGeom prst="wedgeRectCallout">
            <a:avLst>
              <a:gd name="adj1" fmla="val 78600"/>
              <a:gd name="adj2" fmla="val -63847"/>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smtClean="0">
                <a:latin typeface="Meiryo UI" panose="020B0604030504040204" pitchFamily="50" charset="-128"/>
                <a:ea typeface="Meiryo UI" panose="020B0604030504040204" pitchFamily="50" charset="-128"/>
                <a:cs typeface="Tahoma" pitchFamily="34" charset="0"/>
              </a:rPr>
              <a:t>テレワーク推進</a:t>
            </a:r>
          </a:p>
        </p:txBody>
      </p:sp>
      <p:sp>
        <p:nvSpPr>
          <p:cNvPr id="18" name="テキスト ボックス 17"/>
          <p:cNvSpPr txBox="1"/>
          <p:nvPr/>
        </p:nvSpPr>
        <p:spPr>
          <a:xfrm>
            <a:off x="353029" y="2110186"/>
            <a:ext cx="823157"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住民</a:t>
            </a:r>
            <a:endParaRPr kumimoji="1" lang="ja-JP" altLang="en-US" sz="11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5195736" y="2109228"/>
            <a:ext cx="82315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市町村</a:t>
            </a:r>
            <a:endParaRPr kumimoji="1" lang="ja-JP" altLang="en-US"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95736" y="3321964"/>
            <a:ext cx="1343208" cy="307777"/>
          </a:xfrm>
          <a:prstGeom prst="rect">
            <a:avLst/>
          </a:prstGeom>
          <a:noFill/>
        </p:spPr>
        <p:txBody>
          <a:bodyPr wrap="square" rtlCol="0">
            <a:spAutoFit/>
          </a:bodyPr>
          <a:lstStyle/>
          <a:p>
            <a:r>
              <a:rPr kumimoji="1" lang="ja-JP" altLang="en-US" sz="1400" u="sng" dirty="0" smtClean="0">
                <a:latin typeface="Meiryo UI" panose="020B0604030504040204" pitchFamily="50" charset="-128"/>
                <a:ea typeface="Meiryo UI" panose="020B0604030504040204" pitchFamily="50" charset="-128"/>
              </a:rPr>
              <a:t>不足の背景</a:t>
            </a:r>
            <a:endParaRPr kumimoji="1" lang="ja-JP" altLang="en-US" sz="1400" u="sng"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ABBFDCA3-09BA-4070-A1EA-83968A2741E1}"/>
              </a:ext>
            </a:extLst>
          </p:cNvPr>
          <p:cNvSpPr txBox="1"/>
          <p:nvPr/>
        </p:nvSpPr>
        <p:spPr>
          <a:xfrm>
            <a:off x="128465" y="476672"/>
            <a:ext cx="9649729" cy="291426"/>
          </a:xfrm>
          <a:prstGeom prst="rect">
            <a:avLst/>
          </a:prstGeom>
          <a:noFill/>
          <a:ln w="6350">
            <a:solidFill>
              <a:schemeClr val="tx1"/>
            </a:solidFill>
          </a:ln>
        </p:spPr>
        <p:txBody>
          <a:bodyPr wrap="square" rtlCol="0" anchor="ctr">
            <a:noAutofit/>
          </a:bodyPr>
          <a:lstStyle/>
          <a:p>
            <a:r>
              <a:rPr lang="ja-JP" altLang="en-US" sz="1400" b="1" dirty="0" smtClean="0">
                <a:latin typeface="Meiryo UI" panose="020B0604030504040204" pitchFamily="50" charset="-128"/>
                <a:ea typeface="Meiryo UI" panose="020B0604030504040204" pitchFamily="50" charset="-128"/>
              </a:rPr>
              <a:t>市町村の財政状況や規模の大小に左右されることなく、住民がデジタルサービスを享受できるように、</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市町村</a:t>
            </a:r>
            <a:r>
              <a:rPr lang="en-US" altLang="ja-JP" sz="1400" b="1" dirty="0" smtClean="0">
                <a:latin typeface="Meiryo UI" panose="020B0604030504040204" pitchFamily="50" charset="-128"/>
                <a:ea typeface="Meiryo UI" panose="020B0604030504040204" pitchFamily="50" charset="-128"/>
              </a:rPr>
              <a:t>DX』</a:t>
            </a:r>
            <a:r>
              <a:rPr lang="ja-JP" altLang="en-US" sz="1400" b="1" dirty="0" smtClean="0">
                <a:latin typeface="Meiryo UI" panose="020B0604030504040204" pitchFamily="50" charset="-128"/>
                <a:ea typeface="Meiryo UI" panose="020B0604030504040204" pitchFamily="50" charset="-128"/>
              </a:rPr>
              <a:t>に取り組みます。</a:t>
            </a:r>
            <a:endParaRPr lang="en-US" altLang="ja-JP" sz="1400" b="1"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466136" y="6591600"/>
            <a:ext cx="2311400" cy="365125"/>
          </a:xfrm>
        </p:spPr>
        <p:txBody>
          <a:bodyPr/>
          <a:lstStyle/>
          <a:p>
            <a:fld id="{6E5DE390-0CB9-41F3-AFBC-609A6CE2A1FD}" type="slidenum">
              <a:rPr kumimoji="1" lang="ja-JP" altLang="en-US" smtClean="0"/>
              <a:t>19</a:t>
            </a:fld>
            <a:endParaRPr kumimoji="1" lang="ja-JP" altLang="en-US" dirty="0"/>
          </a:p>
        </p:txBody>
      </p:sp>
    </p:spTree>
    <p:extLst>
      <p:ext uri="{BB962C8B-B14F-4D97-AF65-F5344CB8AC3E}">
        <p14:creationId xmlns:p14="http://schemas.microsoft.com/office/powerpoint/2010/main" val="285158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目次</a:t>
            </a:r>
            <a:endParaRPr lang="ja-JP" altLang="en-US" sz="1600" b="1"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571029" y="810035"/>
            <a:ext cx="4277396" cy="274102"/>
            <a:chOff x="15309" y="492022"/>
            <a:chExt cx="4277396" cy="274102"/>
          </a:xfrm>
        </p:grpSpPr>
        <p:sp>
          <p:nvSpPr>
            <p:cNvPr id="45" name="正方形/長方形 44"/>
            <p:cNvSpPr/>
            <p:nvPr/>
          </p:nvSpPr>
          <p:spPr>
            <a:xfrm>
              <a:off x="140292" y="492022"/>
              <a:ext cx="4152413" cy="2741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１</a:t>
              </a: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計画策定の趣旨</a:t>
              </a: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目的</a:t>
              </a:r>
              <a:endParaRPr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46" name="ホームベース 45"/>
            <p:cNvSpPr/>
            <p:nvPr/>
          </p:nvSpPr>
          <p:spPr>
            <a:xfrm>
              <a:off x="15309" y="492022"/>
              <a:ext cx="572401" cy="274102"/>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sp>
        <p:nvSpPr>
          <p:cNvPr id="48" name="正方形/長方形 47"/>
          <p:cNvSpPr/>
          <p:nvPr/>
        </p:nvSpPr>
        <p:spPr>
          <a:xfrm>
            <a:off x="611780" y="764704"/>
            <a:ext cx="184731" cy="307777"/>
          </a:xfrm>
          <a:prstGeom prst="rect">
            <a:avLst/>
          </a:prstGeom>
        </p:spPr>
        <p:txBody>
          <a:bodyPr wrap="none">
            <a:spAutoFit/>
          </a:bodyPr>
          <a:lstStyle/>
          <a:p>
            <a:endParaRPr lang="ja-JP" altLang="en-US" sz="1400" b="1" dirty="0">
              <a:latin typeface="BIZ UDPゴシック" panose="020B0400000000000000" pitchFamily="50" charset="-128"/>
              <a:ea typeface="BIZ UDPゴシック" panose="020B0400000000000000" pitchFamily="50" charset="-128"/>
            </a:endParaRPr>
          </a:p>
        </p:txBody>
      </p:sp>
      <p:sp>
        <p:nvSpPr>
          <p:cNvPr id="49" name="正方形/長方形 48"/>
          <p:cNvSpPr/>
          <p:nvPr/>
        </p:nvSpPr>
        <p:spPr>
          <a:xfrm>
            <a:off x="560512" y="1124744"/>
            <a:ext cx="4788377" cy="1092250"/>
          </a:xfrm>
          <a:prstGeom prst="rect">
            <a:avLst/>
          </a:prstGeom>
          <a:noFill/>
        </p:spPr>
        <p:txBody>
          <a:bodyPr wrap="square" lIns="0" tIns="45712" rIns="0" bIns="45712">
            <a:noAutofit/>
          </a:bodyPr>
          <a:lstStyle/>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計画策定の趣旨・目的</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直面するデジタル化の状況</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課題と解決に向けた方向性</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デジタル改革の将来像、目指すべき姿</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37180" indent="-285750">
              <a:spcBef>
                <a:spcPts val="600"/>
              </a:spcBef>
              <a:buFont typeface="Arial" panose="020B0604020202020204" pitchFamily="34" charset="0"/>
              <a:buChar char="•"/>
            </a:pP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611780" y="1376845"/>
            <a:ext cx="184731" cy="307777"/>
          </a:xfrm>
          <a:prstGeom prst="rect">
            <a:avLst/>
          </a:prstGeom>
        </p:spPr>
        <p:txBody>
          <a:bodyPr wrap="none">
            <a:spAutoFit/>
          </a:bodyPr>
          <a:lstStyle/>
          <a:p>
            <a:endParaRPr lang="ja-JP" altLang="en-US" sz="1400" b="1" dirty="0">
              <a:latin typeface="BIZ UDPゴシック" panose="020B0400000000000000" pitchFamily="50" charset="-128"/>
              <a:ea typeface="BIZ UDPゴシック" panose="020B0400000000000000" pitchFamily="50" charset="-128"/>
            </a:endParaRPr>
          </a:p>
        </p:txBody>
      </p:sp>
      <p:sp>
        <p:nvSpPr>
          <p:cNvPr id="55" name="正方形/長方形 54"/>
          <p:cNvSpPr/>
          <p:nvPr/>
        </p:nvSpPr>
        <p:spPr>
          <a:xfrm>
            <a:off x="560512" y="3973691"/>
            <a:ext cx="4277396" cy="1061813"/>
          </a:xfrm>
          <a:prstGeom prst="rect">
            <a:avLst/>
          </a:prstGeom>
          <a:noFill/>
        </p:spPr>
        <p:txBody>
          <a:bodyPr wrap="square" lIns="0" tIns="45712" rIns="0" bIns="45712">
            <a:spAutoFit/>
          </a:bodyPr>
          <a:lstStyle/>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市町村を取り巻く現状・課題</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共同調達の対象システム拡大</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ガバメントクラウド移行支援</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財政面、</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人材面における支援</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195599" y="6816624"/>
            <a:ext cx="184731" cy="307777"/>
          </a:xfrm>
          <a:prstGeom prst="rect">
            <a:avLst/>
          </a:prstGeom>
        </p:spPr>
        <p:txBody>
          <a:bodyPr wrap="none">
            <a:spAutoFit/>
          </a:bodyPr>
          <a:lstStyle/>
          <a:p>
            <a:endParaRPr lang="ja-JP" altLang="en-US" sz="1400" b="1" dirty="0">
              <a:latin typeface="BIZ UDPゴシック" panose="020B0400000000000000" pitchFamily="50" charset="-128"/>
              <a:ea typeface="BIZ UDPゴシック" panose="020B0400000000000000" pitchFamily="50" charset="-128"/>
            </a:endParaRPr>
          </a:p>
        </p:txBody>
      </p:sp>
      <p:sp>
        <p:nvSpPr>
          <p:cNvPr id="66" name="正方形/長方形 65"/>
          <p:cNvSpPr/>
          <p:nvPr/>
        </p:nvSpPr>
        <p:spPr>
          <a:xfrm>
            <a:off x="195599" y="7813865"/>
            <a:ext cx="184731" cy="307777"/>
          </a:xfrm>
          <a:prstGeom prst="rect">
            <a:avLst/>
          </a:prstGeom>
        </p:spPr>
        <p:txBody>
          <a:bodyPr wrap="none">
            <a:spAutoFit/>
          </a:bodyPr>
          <a:lstStyle/>
          <a:p>
            <a:endParaRPr lang="ja-JP" altLang="en-US" sz="1400" b="1" dirty="0">
              <a:latin typeface="BIZ UDPゴシック" panose="020B0400000000000000" pitchFamily="50" charset="-128"/>
              <a:ea typeface="BIZ UDPゴシック" panose="020B0400000000000000" pitchFamily="50" charset="-128"/>
            </a:endParaRPr>
          </a:p>
        </p:txBody>
      </p:sp>
      <p:sp>
        <p:nvSpPr>
          <p:cNvPr id="67" name="正方形/長方形 66"/>
          <p:cNvSpPr/>
          <p:nvPr/>
        </p:nvSpPr>
        <p:spPr>
          <a:xfrm>
            <a:off x="5138244" y="3123491"/>
            <a:ext cx="4079573" cy="758329"/>
          </a:xfrm>
          <a:prstGeom prst="rect">
            <a:avLst/>
          </a:prstGeom>
          <a:noFill/>
        </p:spPr>
        <p:txBody>
          <a:bodyPr wrap="square" lIns="0" tIns="45712" rIns="0" bIns="45712">
            <a:noAutofit/>
          </a:bodyPr>
          <a:lstStyle/>
          <a:p>
            <a:pPr marL="222880" indent="-171450">
              <a:spcBef>
                <a:spcPts val="600"/>
              </a:spcBef>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デジタル</a:t>
            </a:r>
            <a:r>
              <a:rPr lang="ja-JP" altLang="en-US" sz="1200" dirty="0">
                <a:latin typeface="Meiryo UI" panose="020B0604030504040204" pitchFamily="50" charset="-128"/>
                <a:ea typeface="Meiryo UI" panose="020B0604030504040204" pitchFamily="50" charset="-128"/>
              </a:rPr>
              <a:t>改革をより加速させていくための推進体制の</a:t>
            </a:r>
            <a:r>
              <a:rPr lang="ja-JP" altLang="en-US" sz="1200" dirty="0" smtClean="0">
                <a:latin typeface="Meiryo UI" panose="020B0604030504040204" pitchFamily="50" charset="-128"/>
                <a:ea typeface="Meiryo UI" panose="020B0604030504040204" pitchFamily="50" charset="-128"/>
              </a:rPr>
              <a:t>あり方</a:t>
            </a:r>
            <a:endParaRPr lang="en-US" altLang="ja-JP" sz="1200" dirty="0" smtClean="0">
              <a:solidFill>
                <a:srgbClr val="FF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138245" y="1844823"/>
            <a:ext cx="4272456" cy="561773"/>
          </a:xfrm>
          <a:prstGeom prst="rect">
            <a:avLst/>
          </a:prstGeom>
          <a:noFill/>
        </p:spPr>
        <p:txBody>
          <a:bodyPr wrap="square" lIns="0" tIns="45712" rIns="0" bIns="45712">
            <a:noAutofit/>
          </a:bodyPr>
          <a:lstStyle/>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デジタル関連事業における現状と人材に関する課題</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人材の確保</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人材の強化</a:t>
            </a:r>
            <a:endParaRPr lang="en-US" altLang="ja-JP" sz="12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5138244" y="806378"/>
            <a:ext cx="4277396" cy="269315"/>
            <a:chOff x="15309" y="1103371"/>
            <a:chExt cx="4277396" cy="269315"/>
          </a:xfrm>
        </p:grpSpPr>
        <p:sp>
          <p:nvSpPr>
            <p:cNvPr id="36" name="正方形/長方形 35"/>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５．広域データ連携基盤の構築</a:t>
              </a:r>
              <a:endParaRPr lang="ja-JP" altLang="en-US" sz="1400" b="1" dirty="0" smtClean="0">
                <a:solidFill>
                  <a:srgbClr val="FF0000"/>
                </a:solidFill>
                <a:latin typeface="BIZ UDPゴシック" panose="020B0400000000000000" pitchFamily="50" charset="-128"/>
                <a:ea typeface="BIZ UDPゴシック" panose="020B0400000000000000" pitchFamily="50" charset="-128"/>
              </a:endParaRPr>
            </a:p>
          </p:txBody>
        </p:sp>
        <p:sp>
          <p:nvSpPr>
            <p:cNvPr id="37" name="ホームベース 36"/>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38" name="グループ化 37"/>
          <p:cNvGrpSpPr/>
          <p:nvPr/>
        </p:nvGrpSpPr>
        <p:grpSpPr>
          <a:xfrm>
            <a:off x="571029" y="3645024"/>
            <a:ext cx="4277396" cy="269315"/>
            <a:chOff x="15309" y="1103371"/>
            <a:chExt cx="4277396" cy="269315"/>
          </a:xfrm>
        </p:grpSpPr>
        <p:sp>
          <p:nvSpPr>
            <p:cNvPr id="39" name="正方形/長方形 38"/>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３．市町村</a:t>
              </a:r>
              <a:r>
                <a:rPr lang="en-US" altLang="ja-JP" sz="1400" b="1" dirty="0" smtClean="0">
                  <a:solidFill>
                    <a:schemeClr val="tx1"/>
                  </a:solidFill>
                  <a:latin typeface="BIZ UDPゴシック" panose="020B0400000000000000" pitchFamily="50" charset="-128"/>
                  <a:ea typeface="BIZ UDPゴシック" panose="020B0400000000000000" pitchFamily="50" charset="-128"/>
                </a:rPr>
                <a:t>DX</a:t>
              </a:r>
              <a:endParaRPr lang="ja-JP" altLang="en-US" sz="1400" b="1" dirty="0" smtClean="0">
                <a:solidFill>
                  <a:srgbClr val="FF0000"/>
                </a:solidFill>
                <a:latin typeface="BIZ UDPゴシック" panose="020B0400000000000000" pitchFamily="50" charset="-128"/>
                <a:ea typeface="BIZ UDPゴシック" panose="020B0400000000000000" pitchFamily="50" charset="-128"/>
              </a:endParaRPr>
            </a:p>
          </p:txBody>
        </p:sp>
        <p:sp>
          <p:nvSpPr>
            <p:cNvPr id="40" name="ホームベース 39"/>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41" name="グループ化 40"/>
          <p:cNvGrpSpPr/>
          <p:nvPr/>
        </p:nvGrpSpPr>
        <p:grpSpPr>
          <a:xfrm>
            <a:off x="563860" y="2386351"/>
            <a:ext cx="4277396" cy="269315"/>
            <a:chOff x="15309" y="1103371"/>
            <a:chExt cx="4277396" cy="269315"/>
          </a:xfrm>
        </p:grpSpPr>
        <p:sp>
          <p:nvSpPr>
            <p:cNvPr id="42" name="正方形/長方形 41"/>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２．府庁</a:t>
              </a:r>
              <a:r>
                <a:rPr lang="en-US" altLang="ja-JP" sz="1400" b="1" dirty="0" smtClean="0">
                  <a:solidFill>
                    <a:schemeClr val="tx1"/>
                  </a:solidFill>
                  <a:latin typeface="BIZ UDPゴシック" panose="020B0400000000000000" pitchFamily="50" charset="-128"/>
                  <a:ea typeface="BIZ UDPゴシック" panose="020B0400000000000000" pitchFamily="50" charset="-128"/>
                </a:rPr>
                <a:t>DX</a:t>
              </a:r>
              <a:endParaRPr lang="ja-JP" altLang="en-US" sz="14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43" name="ホームベース 42"/>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44" name="グループ化 43"/>
          <p:cNvGrpSpPr/>
          <p:nvPr/>
        </p:nvGrpSpPr>
        <p:grpSpPr>
          <a:xfrm>
            <a:off x="571029" y="5229200"/>
            <a:ext cx="4277396" cy="269315"/>
            <a:chOff x="15309" y="1103371"/>
            <a:chExt cx="4277396" cy="269315"/>
          </a:xfrm>
        </p:grpSpPr>
        <p:sp>
          <p:nvSpPr>
            <p:cNvPr id="47" name="正方形/長方形 46"/>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４．スマートシティ事業</a:t>
              </a:r>
            </a:p>
          </p:txBody>
        </p:sp>
        <p:sp>
          <p:nvSpPr>
            <p:cNvPr id="50" name="ホームベース 49"/>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3" name="グループ化 52"/>
          <p:cNvGrpSpPr/>
          <p:nvPr/>
        </p:nvGrpSpPr>
        <p:grpSpPr>
          <a:xfrm>
            <a:off x="5138244" y="1556792"/>
            <a:ext cx="4277396" cy="269315"/>
            <a:chOff x="15309" y="1103371"/>
            <a:chExt cx="4277396" cy="269315"/>
          </a:xfrm>
        </p:grpSpPr>
        <p:sp>
          <p:nvSpPr>
            <p:cNvPr id="56" name="正方形/長方形 55"/>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６．デジタル人材の確保・人材の強化</a:t>
              </a:r>
              <a:endParaRPr lang="ja-JP" altLang="en-US" sz="1400" b="1" dirty="0" smtClean="0">
                <a:solidFill>
                  <a:srgbClr val="FF0000"/>
                </a:solidFill>
                <a:latin typeface="BIZ UDPゴシック" panose="020B0400000000000000" pitchFamily="50" charset="-128"/>
                <a:ea typeface="BIZ UDPゴシック" panose="020B0400000000000000" pitchFamily="50" charset="-128"/>
              </a:endParaRPr>
            </a:p>
          </p:txBody>
        </p:sp>
        <p:sp>
          <p:nvSpPr>
            <p:cNvPr id="59" name="ホームベース 58"/>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61" name="グループ化 60"/>
          <p:cNvGrpSpPr/>
          <p:nvPr/>
        </p:nvGrpSpPr>
        <p:grpSpPr>
          <a:xfrm>
            <a:off x="5138244" y="2814687"/>
            <a:ext cx="4277396" cy="269315"/>
            <a:chOff x="15309" y="1103371"/>
            <a:chExt cx="4277396" cy="269315"/>
          </a:xfrm>
        </p:grpSpPr>
        <p:sp>
          <p:nvSpPr>
            <p:cNvPr id="62" name="正方形/長方形 61"/>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７．推進体制のあり方検討</a:t>
              </a:r>
            </a:p>
          </p:txBody>
        </p:sp>
        <p:sp>
          <p:nvSpPr>
            <p:cNvPr id="65" name="ホームベース 64"/>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68" name="グループ化 67"/>
          <p:cNvGrpSpPr/>
          <p:nvPr/>
        </p:nvGrpSpPr>
        <p:grpSpPr>
          <a:xfrm>
            <a:off x="5141311" y="3822799"/>
            <a:ext cx="4277396" cy="269315"/>
            <a:chOff x="15309" y="1103371"/>
            <a:chExt cx="4277396" cy="269315"/>
          </a:xfrm>
        </p:grpSpPr>
        <p:sp>
          <p:nvSpPr>
            <p:cNvPr id="69" name="正方形/長方形 68"/>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８．今後のスケジュール</a:t>
              </a:r>
            </a:p>
          </p:txBody>
        </p:sp>
        <p:sp>
          <p:nvSpPr>
            <p:cNvPr id="70" name="ホームベース 69"/>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sp>
        <p:nvSpPr>
          <p:cNvPr id="71" name="正方形/長方形 70"/>
          <p:cNvSpPr/>
          <p:nvPr/>
        </p:nvSpPr>
        <p:spPr>
          <a:xfrm>
            <a:off x="560512" y="2695705"/>
            <a:ext cx="4291968" cy="800203"/>
          </a:xfrm>
          <a:prstGeom prst="rect">
            <a:avLst/>
          </a:prstGeom>
          <a:noFill/>
        </p:spPr>
        <p:txBody>
          <a:bodyPr wrap="square" lIns="0" tIns="45712" rIns="0" bIns="45712">
            <a:spAutoFit/>
          </a:bodyPr>
          <a:lstStyle/>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情報システムの適正化</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業務の</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化の推進</a:t>
            </a:r>
            <a:endParaRPr lang="en-US" altLang="ja-JP" sz="12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庁内</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環境整備</a:t>
            </a:r>
            <a:endParaRPr lang="en-US" altLang="ja-JP" sz="12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560512" y="5517232"/>
            <a:ext cx="4277396" cy="538593"/>
          </a:xfrm>
          <a:prstGeom prst="rect">
            <a:avLst/>
          </a:prstGeom>
          <a:noFill/>
        </p:spPr>
        <p:txBody>
          <a:bodyPr wrap="square" lIns="0" tIns="45712" rIns="0" bIns="45712">
            <a:spAutoFit/>
          </a:bodyPr>
          <a:lstStyle/>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デジタル関連事業の最適化</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行政データの利活用</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5133304" y="1090207"/>
            <a:ext cx="4277396" cy="276983"/>
          </a:xfrm>
          <a:prstGeom prst="rect">
            <a:avLst/>
          </a:prstGeom>
          <a:noFill/>
        </p:spPr>
        <p:txBody>
          <a:bodyPr wrap="square" lIns="0" tIns="45712" rIns="0" bIns="45712">
            <a:spAutoFit/>
          </a:bodyPr>
          <a:lstStyle/>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広域データ連携基盤の構築</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5112965" y="4182839"/>
            <a:ext cx="4079573" cy="758329"/>
          </a:xfrm>
          <a:prstGeom prst="rect">
            <a:avLst/>
          </a:prstGeom>
          <a:noFill/>
        </p:spPr>
        <p:txBody>
          <a:bodyPr wrap="square" lIns="0" tIns="45712" rIns="0" bIns="45712">
            <a:noAutofit/>
          </a:bodyPr>
          <a:lstStyle/>
          <a:p>
            <a:pPr marL="222880" indent="-171450">
              <a:spcBef>
                <a:spcPts val="600"/>
              </a:spcBef>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今後のスケジュール</a:t>
            </a:r>
            <a:endParaRPr lang="en-US" altLang="ja-JP" sz="12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2</a:t>
            </a:fld>
            <a:endParaRPr kumimoji="1" lang="ja-JP" altLang="en-US" dirty="0"/>
          </a:p>
        </p:txBody>
      </p:sp>
    </p:spTree>
    <p:extLst>
      <p:ext uri="{BB962C8B-B14F-4D97-AF65-F5344CB8AC3E}">
        <p14:creationId xmlns:p14="http://schemas.microsoft.com/office/powerpoint/2010/main" val="2392104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a:graphicFrameLocks/>
          </p:cNvGraphicFramePr>
          <p:nvPr>
            <p:extLst>
              <p:ext uri="{D42A27DB-BD31-4B8C-83A1-F6EECF244321}">
                <p14:modId xmlns:p14="http://schemas.microsoft.com/office/powerpoint/2010/main" val="368399103"/>
              </p:ext>
            </p:extLst>
          </p:nvPr>
        </p:nvGraphicFramePr>
        <p:xfrm>
          <a:off x="4644000" y="1440000"/>
          <a:ext cx="5600414" cy="2743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グラフ 31"/>
          <p:cNvGraphicFramePr>
            <a:graphicFrameLocks/>
          </p:cNvGraphicFramePr>
          <p:nvPr>
            <p:extLst>
              <p:ext uri="{D42A27DB-BD31-4B8C-83A1-F6EECF244321}">
                <p14:modId xmlns:p14="http://schemas.microsoft.com/office/powerpoint/2010/main" val="1858424930"/>
              </p:ext>
            </p:extLst>
          </p:nvPr>
        </p:nvGraphicFramePr>
        <p:xfrm>
          <a:off x="-1116000" y="1296000"/>
          <a:ext cx="7148557" cy="2975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３．市町村</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市町村を取り巻く現状・課題</a:t>
            </a:r>
            <a:endParaRPr lang="en-US" altLang="ja-JP" sz="1400" b="1" dirty="0">
              <a:latin typeface="Meiryo UI" pitchFamily="50" charset="-128"/>
              <a:ea typeface="Meiryo UI" pitchFamily="50" charset="-128"/>
              <a:cs typeface="Meiryo UI" pitchFamily="50" charset="-128"/>
            </a:endParaRPr>
          </a:p>
        </p:txBody>
      </p:sp>
      <p:sp>
        <p:nvSpPr>
          <p:cNvPr id="29" name="テキスト ボックス 28">
            <a:extLst>
              <a:ext uri="{FF2B5EF4-FFF2-40B4-BE49-F238E27FC236}">
                <a16:creationId xmlns:a16="http://schemas.microsoft.com/office/drawing/2014/main" id="{ABBFDCA3-09BA-4070-A1EA-83968A2741E1}"/>
              </a:ext>
            </a:extLst>
          </p:cNvPr>
          <p:cNvSpPr txBox="1"/>
          <p:nvPr/>
        </p:nvSpPr>
        <p:spPr>
          <a:xfrm>
            <a:off x="127805" y="475200"/>
            <a:ext cx="9649729" cy="689621"/>
          </a:xfrm>
          <a:prstGeom prst="rect">
            <a:avLst/>
          </a:prstGeom>
          <a:noFill/>
          <a:ln w="6350">
            <a:noFill/>
          </a:ln>
        </p:spPr>
        <p:txBody>
          <a:bodyPr wrap="square" rtlCol="0" anchor="t">
            <a:noAutofit/>
          </a:bodyPr>
          <a:lstStyle/>
          <a:p>
            <a:r>
              <a:rPr lang="ja-JP" altLang="en-US" sz="1400" b="1" dirty="0" smtClean="0">
                <a:latin typeface="Meiryo UI" panose="020B0604030504040204" pitchFamily="50" charset="-128"/>
                <a:ea typeface="Meiryo UI" panose="020B0604030504040204" pitchFamily="50" charset="-128"/>
              </a:rPr>
              <a:t>・課題へのアプローチとして、外部デジタル人材への関心が高まってい</a:t>
            </a:r>
            <a:r>
              <a:rPr lang="ja-JP" altLang="en-US" sz="1400" b="1" dirty="0">
                <a:latin typeface="Meiryo UI" panose="020B0604030504040204" pitchFamily="50" charset="-128"/>
                <a:ea typeface="Meiryo UI" panose="020B0604030504040204" pitchFamily="50" charset="-128"/>
              </a:rPr>
              <a:t>る</a:t>
            </a:r>
            <a:r>
              <a:rPr lang="ja-JP" altLang="en-US"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・想定</a:t>
            </a:r>
            <a:r>
              <a:rPr lang="ja-JP" altLang="en-US" sz="1400" b="1" dirty="0">
                <a:latin typeface="Meiryo UI" panose="020B0604030504040204" pitchFamily="50" charset="-128"/>
                <a:ea typeface="Meiryo UI" panose="020B0604030504040204" pitchFamily="50" charset="-128"/>
              </a:rPr>
              <a:t>業務としては「情報政策全般のマネジメント（</a:t>
            </a:r>
            <a:r>
              <a:rPr lang="en-US" altLang="ja-JP" sz="1400" b="1" dirty="0">
                <a:latin typeface="Meiryo UI" panose="020B0604030504040204" pitchFamily="50" charset="-128"/>
                <a:ea typeface="Meiryo UI" panose="020B0604030504040204" pitchFamily="50" charset="-128"/>
              </a:rPr>
              <a:t>CIO</a:t>
            </a:r>
            <a:r>
              <a:rPr lang="ja-JP" altLang="en-US" sz="1400" b="1" dirty="0">
                <a:latin typeface="Meiryo UI" panose="020B0604030504040204" pitchFamily="50" charset="-128"/>
                <a:ea typeface="Meiryo UI" panose="020B0604030504040204" pitchFamily="50" charset="-128"/>
              </a:rPr>
              <a:t>補佐官等）」「行政手続きのオンライン化」「システム標準化・共通化</a:t>
            </a:r>
            <a:r>
              <a:rPr lang="ja-JP" altLang="en-US" sz="1400" b="1" dirty="0" smtClean="0">
                <a:latin typeface="Meiryo UI" panose="020B0604030504040204" pitchFamily="50" charset="-128"/>
                <a:ea typeface="Meiryo UI" panose="020B0604030504040204" pitchFamily="50" charset="-128"/>
              </a:rPr>
              <a:t>」を、</a:t>
            </a:r>
            <a:r>
              <a:rPr lang="en-US" altLang="ja-JP" sz="1400" b="1" dirty="0" smtClean="0">
                <a:latin typeface="Meiryo UI" panose="020B0604030504040204" pitchFamily="50" charset="-128"/>
                <a:ea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rPr>
              <a:t>　任用</a:t>
            </a:r>
            <a:r>
              <a:rPr lang="ja-JP" altLang="en-US" sz="1400" b="1" dirty="0">
                <a:latin typeface="Meiryo UI" panose="020B0604030504040204" pitchFamily="50" charset="-128"/>
                <a:ea typeface="Meiryo UI" panose="020B0604030504040204" pitchFamily="50" charset="-128"/>
              </a:rPr>
              <a:t>形態では「業務委託」、「任期付き非常勤</a:t>
            </a:r>
            <a:r>
              <a:rPr lang="ja-JP" altLang="en-US" sz="1400" b="1" dirty="0" smtClean="0">
                <a:latin typeface="Meiryo UI" panose="020B0604030504040204" pitchFamily="50" charset="-128"/>
                <a:ea typeface="Meiryo UI" panose="020B0604030504040204" pitchFamily="50" charset="-128"/>
              </a:rPr>
              <a:t>」を検討している団体が多い。</a:t>
            </a:r>
            <a:endParaRPr lang="ja-JP" altLang="en-US" sz="14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75184" y="1321604"/>
            <a:ext cx="1740868" cy="5232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外部デジタル人材の</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任用ニーズ</a:t>
            </a:r>
            <a:endParaRPr lang="ja-JP" altLang="en-US"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4908241" y="1340768"/>
            <a:ext cx="2637047" cy="5232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求める外部デジタル</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人材の属性</a:t>
            </a:r>
            <a:endParaRPr lang="ja-JP" altLang="en-US" sz="1400" b="1" dirty="0">
              <a:latin typeface="Meiryo UI" panose="020B0604030504040204" pitchFamily="50" charset="-128"/>
              <a:ea typeface="Meiryo UI" panose="020B0604030504040204" pitchFamily="50" charset="-128"/>
            </a:endParaRPr>
          </a:p>
        </p:txBody>
      </p:sp>
      <p:sp>
        <p:nvSpPr>
          <p:cNvPr id="3" name="楕円 2"/>
          <p:cNvSpPr/>
          <p:nvPr/>
        </p:nvSpPr>
        <p:spPr bwMode="auto">
          <a:xfrm>
            <a:off x="1352600" y="3082982"/>
            <a:ext cx="2088232" cy="752056"/>
          </a:xfrm>
          <a:prstGeom prst="ellipse">
            <a:avLst/>
          </a:prstGeom>
          <a:noFill/>
          <a:ln w="38100">
            <a:solidFill>
              <a:srgbClr val="FF0000"/>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35" name="楕円 34"/>
          <p:cNvSpPr/>
          <p:nvPr/>
        </p:nvSpPr>
        <p:spPr bwMode="auto">
          <a:xfrm>
            <a:off x="2887557" y="2564904"/>
            <a:ext cx="1712268" cy="542786"/>
          </a:xfrm>
          <a:prstGeom prst="ellipse">
            <a:avLst/>
          </a:prstGeom>
          <a:noFill/>
          <a:ln w="38100">
            <a:solidFill>
              <a:srgbClr val="FF0000"/>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graphicFrame>
        <p:nvGraphicFramePr>
          <p:cNvPr id="20" name="グラフ 19"/>
          <p:cNvGraphicFramePr>
            <a:graphicFrameLocks/>
          </p:cNvGraphicFramePr>
          <p:nvPr>
            <p:extLst>
              <p:ext uri="{D42A27DB-BD31-4B8C-83A1-F6EECF244321}">
                <p14:modId xmlns:p14="http://schemas.microsoft.com/office/powerpoint/2010/main" val="178832464"/>
              </p:ext>
            </p:extLst>
          </p:nvPr>
        </p:nvGraphicFramePr>
        <p:xfrm>
          <a:off x="127805" y="4236315"/>
          <a:ext cx="4816800" cy="2550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a:graphicFrameLocks/>
          </p:cNvGraphicFramePr>
          <p:nvPr>
            <p:extLst>
              <p:ext uri="{D42A27DB-BD31-4B8C-83A1-F6EECF244321}">
                <p14:modId xmlns:p14="http://schemas.microsoft.com/office/powerpoint/2010/main" val="4084487719"/>
              </p:ext>
            </p:extLst>
          </p:nvPr>
        </p:nvGraphicFramePr>
        <p:xfrm>
          <a:off x="5237284" y="4099086"/>
          <a:ext cx="4598355" cy="2540077"/>
        </p:xfrm>
        <a:graphic>
          <a:graphicData uri="http://schemas.openxmlformats.org/drawingml/2006/chart">
            <c:chart xmlns:c="http://schemas.openxmlformats.org/drawingml/2006/chart" xmlns:r="http://schemas.openxmlformats.org/officeDocument/2006/relationships" r:id="rId6"/>
          </a:graphicData>
        </a:graphic>
      </p:graphicFrame>
      <p:sp>
        <p:nvSpPr>
          <p:cNvPr id="21" name="正方形/長方形 20"/>
          <p:cNvSpPr/>
          <p:nvPr/>
        </p:nvSpPr>
        <p:spPr>
          <a:xfrm>
            <a:off x="75184" y="4077072"/>
            <a:ext cx="4953000" cy="307777"/>
          </a:xfrm>
          <a:prstGeom prst="rect">
            <a:avLst/>
          </a:prstGeom>
        </p:spPr>
        <p:txBody>
          <a:bodyPr>
            <a:spAutoFit/>
          </a:bodyPr>
          <a:lstStyle/>
          <a:p>
            <a:r>
              <a:rPr lang="ja-JP" altLang="en-US" sz="1400" b="1" dirty="0" smtClean="0">
                <a:latin typeface="Meiryo UI" panose="020B0604030504040204" pitchFamily="50" charset="-128"/>
                <a:ea typeface="Meiryo UI" panose="020B0604030504040204" pitchFamily="50" charset="-128"/>
              </a:rPr>
              <a:t>外部デジタル人材の想定業務</a:t>
            </a:r>
            <a:endParaRPr lang="ja-JP" altLang="en-US" sz="14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4908241" y="4077072"/>
            <a:ext cx="4396236"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希望する任用形態</a:t>
            </a:r>
            <a:endParaRPr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4808984" y="6525344"/>
            <a:ext cx="5688632"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大阪府調査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行政</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推進状況一覧表及び外部デジタル専門人材について</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2021</a:t>
            </a:r>
            <a:r>
              <a:rPr lang="ja-JP" altLang="en-US" sz="1000" dirty="0" smtClean="0">
                <a:latin typeface="Meiryo UI" panose="020B0604030504040204" pitchFamily="50" charset="-128"/>
                <a:ea typeface="Meiryo UI" panose="020B0604030504040204" pitchFamily="50" charset="-128"/>
              </a:rPr>
              <a:t>年２月</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p>
        </p:txBody>
      </p:sp>
      <p:cxnSp>
        <p:nvCxnSpPr>
          <p:cNvPr id="7" name="直線コネクタ 6"/>
          <p:cNvCxnSpPr/>
          <p:nvPr/>
        </p:nvCxnSpPr>
        <p:spPr>
          <a:xfrm>
            <a:off x="489000" y="4077072"/>
            <a:ext cx="89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2343000" y="3996000"/>
            <a:ext cx="52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466136" y="6592267"/>
            <a:ext cx="2311400" cy="365125"/>
          </a:xfrm>
        </p:spPr>
        <p:txBody>
          <a:bodyPr/>
          <a:lstStyle/>
          <a:p>
            <a:fld id="{6E5DE390-0CB9-41F3-AFBC-609A6CE2A1FD}" type="slidenum">
              <a:rPr kumimoji="1" lang="ja-JP" altLang="en-US" smtClean="0"/>
              <a:t>20</a:t>
            </a:fld>
            <a:endParaRPr kumimoji="1" lang="ja-JP" altLang="en-US" dirty="0"/>
          </a:p>
        </p:txBody>
      </p:sp>
    </p:spTree>
    <p:extLst>
      <p:ext uri="{BB962C8B-B14F-4D97-AF65-F5344CB8AC3E}">
        <p14:creationId xmlns:p14="http://schemas.microsoft.com/office/powerpoint/2010/main" val="1365815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矢印: 五方向 25"/>
          <p:cNvSpPr/>
          <p:nvPr/>
        </p:nvSpPr>
        <p:spPr bwMode="auto">
          <a:xfrm>
            <a:off x="9564407" y="5690475"/>
            <a:ext cx="132450" cy="756000"/>
          </a:xfrm>
          <a:prstGeom prst="chevron">
            <a:avLst>
              <a:gd name="adj" fmla="val 41894"/>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44" name="矢印: 五方向 25"/>
          <p:cNvSpPr/>
          <p:nvPr/>
        </p:nvSpPr>
        <p:spPr bwMode="auto">
          <a:xfrm>
            <a:off x="9358635" y="5698075"/>
            <a:ext cx="132450" cy="756000"/>
          </a:xfrm>
          <a:prstGeom prst="chevron">
            <a:avLst>
              <a:gd name="adj" fmla="val 41894"/>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41" name="矢印: 五方向 25"/>
          <p:cNvSpPr/>
          <p:nvPr/>
        </p:nvSpPr>
        <p:spPr bwMode="auto">
          <a:xfrm>
            <a:off x="9318887" y="4782541"/>
            <a:ext cx="194528" cy="815056"/>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42" name="矢印: 五方向 25"/>
          <p:cNvSpPr/>
          <p:nvPr/>
        </p:nvSpPr>
        <p:spPr bwMode="auto">
          <a:xfrm>
            <a:off x="9537920" y="4782540"/>
            <a:ext cx="177437" cy="815056"/>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３．市町村</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市町村を取り巻く現状・</a:t>
            </a:r>
            <a:r>
              <a:rPr lang="ja-JP" altLang="en-US" sz="1400" b="1" dirty="0" smtClean="0">
                <a:latin typeface="Meiryo UI" pitchFamily="50" charset="-128"/>
                <a:ea typeface="Meiryo UI" pitchFamily="50" charset="-128"/>
                <a:cs typeface="Meiryo UI" pitchFamily="50" charset="-128"/>
              </a:rPr>
              <a:t>課題</a:t>
            </a:r>
            <a:endParaRPr lang="en-US" altLang="ja-JP" sz="1400" b="1" dirty="0">
              <a:latin typeface="Meiryo UI" pitchFamily="50" charset="-128"/>
              <a:ea typeface="Meiryo UI" pitchFamily="50" charset="-128"/>
              <a:cs typeface="Meiryo UI" pitchFamily="50" charset="-128"/>
            </a:endParaRPr>
          </a:p>
        </p:txBody>
      </p:sp>
      <p:sp>
        <p:nvSpPr>
          <p:cNvPr id="21" name="矢印: 五方向 25"/>
          <p:cNvSpPr/>
          <p:nvPr/>
        </p:nvSpPr>
        <p:spPr bwMode="auto">
          <a:xfrm>
            <a:off x="1101513" y="5613199"/>
            <a:ext cx="8176906" cy="839989"/>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22" name="矢印: 五方向 25"/>
          <p:cNvSpPr/>
          <p:nvPr/>
        </p:nvSpPr>
        <p:spPr bwMode="auto">
          <a:xfrm>
            <a:off x="1092833" y="4766060"/>
            <a:ext cx="8154046" cy="823181"/>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23" name="TextBox 15"/>
          <p:cNvSpPr txBox="1"/>
          <p:nvPr/>
        </p:nvSpPr>
        <p:spPr>
          <a:xfrm>
            <a:off x="1092288" y="4504996"/>
            <a:ext cx="1713921" cy="222522"/>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2021(</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R3</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36" name="テキスト ボックス 35"/>
          <p:cNvSpPr txBox="1"/>
          <p:nvPr/>
        </p:nvSpPr>
        <p:spPr>
          <a:xfrm>
            <a:off x="111182" y="4774498"/>
            <a:ext cx="969805" cy="807814"/>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200" dirty="0" smtClean="0"/>
              <a:t>システム</a:t>
            </a:r>
            <a:endParaRPr lang="en-US" altLang="ja-JP" sz="1200" dirty="0" smtClean="0"/>
          </a:p>
          <a:p>
            <a:r>
              <a:rPr lang="ja-JP" altLang="en-US" sz="1200" dirty="0" smtClean="0"/>
              <a:t>標準化</a:t>
            </a:r>
            <a:endParaRPr lang="en-US" altLang="ja-JP" sz="1200" dirty="0" smtClean="0"/>
          </a:p>
        </p:txBody>
      </p:sp>
      <p:sp>
        <p:nvSpPr>
          <p:cNvPr id="38" name="テキスト ボックス 37"/>
          <p:cNvSpPr txBox="1"/>
          <p:nvPr/>
        </p:nvSpPr>
        <p:spPr>
          <a:xfrm>
            <a:off x="123028" y="5613199"/>
            <a:ext cx="969805" cy="839989"/>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200" dirty="0" smtClean="0"/>
              <a:t>ガバメント</a:t>
            </a:r>
            <a:endParaRPr lang="en-US" altLang="ja-JP" sz="1200" dirty="0" smtClean="0"/>
          </a:p>
          <a:p>
            <a:r>
              <a:rPr lang="ja-JP" altLang="en-US" sz="1200" dirty="0" smtClean="0"/>
              <a:t>クラウド</a:t>
            </a:r>
            <a:endParaRPr lang="en-US" altLang="ja-JP" sz="1200" dirty="0"/>
          </a:p>
        </p:txBody>
      </p:sp>
      <p:sp>
        <p:nvSpPr>
          <p:cNvPr id="75" name="テキスト ボックス 74">
            <a:extLst>
              <a:ext uri="{FF2B5EF4-FFF2-40B4-BE49-F238E27FC236}">
                <a16:creationId xmlns:a16="http://schemas.microsoft.com/office/drawing/2014/main" id="{ABBFDCA3-09BA-4070-A1EA-83968A2741E1}"/>
              </a:ext>
            </a:extLst>
          </p:cNvPr>
          <p:cNvSpPr txBox="1"/>
          <p:nvPr/>
        </p:nvSpPr>
        <p:spPr>
          <a:xfrm>
            <a:off x="111182" y="1154393"/>
            <a:ext cx="5993946" cy="1169551"/>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月に「地方公共団体情報システムの標準化に関する法律」が施行</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市町村の住民記録、税、福祉などの</a:t>
            </a:r>
            <a:r>
              <a:rPr lang="en-US" altLang="ja-JP" sz="1400" b="1" u="sng" dirty="0">
                <a:latin typeface="Meiryo UI" panose="020B0604030504040204" pitchFamily="50" charset="-128"/>
                <a:ea typeface="Meiryo UI" panose="020B0604030504040204" pitchFamily="50" charset="-128"/>
              </a:rPr>
              <a:t>20</a:t>
            </a:r>
            <a:r>
              <a:rPr lang="ja-JP" altLang="en-US" sz="1400" b="1" u="sng" dirty="0">
                <a:latin typeface="Meiryo UI" panose="020B0604030504040204" pitchFamily="50" charset="-128"/>
                <a:ea typeface="Meiryo UI" panose="020B0604030504040204" pitchFamily="50" charset="-128"/>
              </a:rPr>
              <a:t>業務の</a:t>
            </a:r>
            <a:r>
              <a:rPr lang="ja-JP" altLang="en-US" sz="1400" b="1" u="sng" dirty="0" smtClean="0">
                <a:latin typeface="Meiryo UI" panose="020B0604030504040204" pitchFamily="50" charset="-128"/>
                <a:ea typeface="Meiryo UI" panose="020B0604030504040204" pitchFamily="50" charset="-128"/>
              </a:rPr>
              <a:t>基幹系システムは、</a:t>
            </a:r>
            <a:endParaRPr lang="en-US" altLang="ja-JP" sz="1400" b="1" u="sng"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en-US" altLang="ja-JP" sz="1400" b="1" u="sng" dirty="0" smtClean="0">
                <a:latin typeface="Meiryo UI" panose="020B0604030504040204" pitchFamily="50" charset="-128"/>
                <a:ea typeface="Meiryo UI" panose="020B0604030504040204" pitchFamily="50" charset="-128"/>
              </a:rPr>
              <a:t>2025</a:t>
            </a:r>
            <a:r>
              <a:rPr lang="ja-JP" altLang="en-US" sz="1400" b="1" u="sng" dirty="0" smtClean="0">
                <a:latin typeface="Meiryo UI" panose="020B0604030504040204" pitchFamily="50" charset="-128"/>
                <a:ea typeface="Meiryo UI" panose="020B0604030504040204" pitchFamily="50" charset="-128"/>
              </a:rPr>
              <a:t>年度末までに標準化対応が義務付け</a:t>
            </a:r>
            <a:r>
              <a:rPr lang="ja-JP" altLang="en-US" sz="1400" dirty="0" smtClean="0">
                <a:latin typeface="Meiryo UI" panose="020B0604030504040204" pitchFamily="50" charset="-128"/>
                <a:ea typeface="Meiryo UI" panose="020B0604030504040204" pitchFamily="50" charset="-128"/>
              </a:rPr>
              <a:t>となる。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各省庁において、標準仕様の策定が進められており、</a:t>
            </a:r>
            <a:r>
              <a:rPr lang="en-US" altLang="ja-JP" sz="1400" b="1" u="sng" dirty="0" smtClean="0">
                <a:latin typeface="Meiryo UI" panose="020B0604030504040204" pitchFamily="50" charset="-128"/>
                <a:ea typeface="Meiryo UI" panose="020B0604030504040204" pitchFamily="50" charset="-128"/>
              </a:rPr>
              <a:t>2022</a:t>
            </a:r>
            <a:r>
              <a:rPr lang="ja-JP" altLang="en-US" sz="1400" b="1" u="sng" dirty="0" smtClean="0">
                <a:latin typeface="Meiryo UI" panose="020B0604030504040204" pitchFamily="50" charset="-128"/>
                <a:ea typeface="Meiryo UI" panose="020B0604030504040204" pitchFamily="50" charset="-128"/>
              </a:rPr>
              <a:t>年夏ごろ</a:t>
            </a:r>
            <a:endParaRPr lang="en-US" altLang="ja-JP" sz="1400" b="1" u="sng"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までに、すべての標準仕様が公表</a:t>
            </a:r>
            <a:r>
              <a:rPr lang="ja-JP" altLang="en-US" sz="1400" dirty="0" smtClean="0">
                <a:latin typeface="Meiryo UI" panose="020B0604030504040204" pitchFamily="50" charset="-128"/>
                <a:ea typeface="Meiryo UI" panose="020B0604030504040204" pitchFamily="50" charset="-128"/>
              </a:rPr>
              <a:t>される予定。</a:t>
            </a:r>
            <a:endParaRPr lang="en-US" altLang="ja-JP" sz="1400" dirty="0" smtClean="0">
              <a:latin typeface="Meiryo UI" panose="020B0604030504040204" pitchFamily="50" charset="-128"/>
              <a:ea typeface="Meiryo UI" panose="020B0604030504040204" pitchFamily="50" charset="-128"/>
            </a:endParaRPr>
          </a:p>
        </p:txBody>
      </p:sp>
      <p:sp>
        <p:nvSpPr>
          <p:cNvPr id="80" name="矢印: 五方向 25"/>
          <p:cNvSpPr/>
          <p:nvPr/>
        </p:nvSpPr>
        <p:spPr bwMode="auto">
          <a:xfrm>
            <a:off x="1124247" y="4810170"/>
            <a:ext cx="2414010" cy="32050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標準仕様の策定・調整</a:t>
            </a:r>
            <a:endParaRPr lang="en-US" altLang="ja-JP" sz="1200" dirty="0" smtClean="0">
              <a:latin typeface="Meiryo UI" panose="020B0604030504040204" pitchFamily="50" charset="-128"/>
              <a:ea typeface="Meiryo UI" panose="020B0604030504040204" pitchFamily="50" charset="-128"/>
            </a:endParaRPr>
          </a:p>
        </p:txBody>
      </p:sp>
      <p:sp>
        <p:nvSpPr>
          <p:cNvPr id="90" name="矢印: 五方向 25"/>
          <p:cNvSpPr/>
          <p:nvPr/>
        </p:nvSpPr>
        <p:spPr bwMode="auto">
          <a:xfrm>
            <a:off x="1745797" y="5150377"/>
            <a:ext cx="2772838" cy="40466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標準準拠システム開発</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（ガバメントクラウド上でのサービス提供前提）</a:t>
            </a:r>
            <a:endParaRPr lang="en-US" altLang="ja-JP" sz="1200" dirty="0" smtClean="0">
              <a:latin typeface="Meiryo UI" panose="020B0604030504040204" pitchFamily="50" charset="-128"/>
              <a:ea typeface="Meiryo UI" panose="020B0604030504040204" pitchFamily="50" charset="-128"/>
            </a:endParaRPr>
          </a:p>
        </p:txBody>
      </p:sp>
      <p:sp>
        <p:nvSpPr>
          <p:cNvPr id="62" name="TextBox 15"/>
          <p:cNvSpPr txBox="1"/>
          <p:nvPr/>
        </p:nvSpPr>
        <p:spPr>
          <a:xfrm>
            <a:off x="2830139" y="4504996"/>
            <a:ext cx="1688495" cy="222522"/>
          </a:xfrm>
          <a:prstGeom prst="rect">
            <a:avLst/>
          </a:prstGeom>
          <a:solidFill>
            <a:srgbClr val="0070C0"/>
          </a:solidFill>
        </p:spPr>
        <p:txBody>
          <a:bodyPr wrap="none" tIns="73125" bIns="73125" rtlCol="0" anchor="ctr">
            <a:noAutofit/>
          </a:bodyPr>
          <a:lstStyle/>
          <a:p>
            <a:pPr algn="ctr">
              <a:defRPr/>
            </a:pPr>
            <a:r>
              <a:rPr lang="en-US" sz="1400" dirty="0" smtClean="0">
                <a:solidFill>
                  <a:srgbClr val="FFFFFF"/>
                </a:solidFill>
                <a:latin typeface="Meiryo UI" panose="020B0604030504040204" pitchFamily="50" charset="-128"/>
                <a:ea typeface="Meiryo UI" panose="020B0604030504040204" pitchFamily="50" charset="-128"/>
                <a:cs typeface="Arial" pitchFamily="34" charset="0"/>
              </a:rPr>
              <a:t>2022(</a:t>
            </a:r>
            <a:r>
              <a:rPr lang="en-US" altLang="ja-JP" sz="1400" dirty="0" smtClean="0">
                <a:solidFill>
                  <a:srgbClr val="FFFFFF"/>
                </a:solidFill>
                <a:latin typeface="Meiryo UI" panose="020B0604030504040204" pitchFamily="50" charset="-128"/>
                <a:ea typeface="Meiryo UI" panose="020B0604030504040204" pitchFamily="50" charset="-128"/>
                <a:cs typeface="Arial" pitchFamily="34" charset="0"/>
              </a:rPr>
              <a:t>R4</a:t>
            </a:r>
            <a:r>
              <a:rPr lang="ja-JP" altLang="en-US" sz="1400" dirty="0" smtClean="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63" name="TextBox 15"/>
          <p:cNvSpPr txBox="1"/>
          <p:nvPr/>
        </p:nvSpPr>
        <p:spPr>
          <a:xfrm>
            <a:off x="7902901" y="4499339"/>
            <a:ext cx="1635019" cy="222522"/>
          </a:xfrm>
          <a:prstGeom prst="rect">
            <a:avLst/>
          </a:prstGeom>
          <a:solidFill>
            <a:srgbClr val="0070C0"/>
          </a:solidFill>
        </p:spPr>
        <p:txBody>
          <a:bodyPr wrap="none" tIns="73125" bIns="73125" rtlCol="0" anchor="ctr">
            <a:noAutofit/>
          </a:bodyPr>
          <a:lstStyle/>
          <a:p>
            <a:pPr algn="ctr">
              <a:defRPr/>
            </a:pPr>
            <a:r>
              <a:rPr lang="en-US" sz="1400" dirty="0" smtClean="0">
                <a:solidFill>
                  <a:srgbClr val="FFFFFF"/>
                </a:solidFill>
                <a:latin typeface="Meiryo UI" panose="020B0604030504040204" pitchFamily="50" charset="-128"/>
                <a:ea typeface="Meiryo UI" panose="020B0604030504040204" pitchFamily="50" charset="-128"/>
                <a:cs typeface="Arial" pitchFamily="34" charset="0"/>
              </a:rPr>
              <a:t>2025(</a:t>
            </a:r>
            <a:r>
              <a:rPr lang="en-US" altLang="ja-JP" sz="1400" dirty="0" smtClean="0">
                <a:solidFill>
                  <a:srgbClr val="FFFFFF"/>
                </a:solidFill>
                <a:latin typeface="Meiryo UI" panose="020B0604030504040204" pitchFamily="50" charset="-128"/>
                <a:ea typeface="Meiryo UI" panose="020B0604030504040204" pitchFamily="50" charset="-128"/>
                <a:cs typeface="Arial" pitchFamily="34" charset="0"/>
              </a:rPr>
              <a:t>R7</a:t>
            </a:r>
            <a:r>
              <a:rPr lang="ja-JP" altLang="en-US" sz="1400" dirty="0" smtClean="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67" name="TextBox 15"/>
          <p:cNvSpPr txBox="1"/>
          <p:nvPr/>
        </p:nvSpPr>
        <p:spPr>
          <a:xfrm>
            <a:off x="4534748" y="4497943"/>
            <a:ext cx="1655861" cy="222522"/>
          </a:xfrm>
          <a:prstGeom prst="rect">
            <a:avLst/>
          </a:prstGeom>
          <a:solidFill>
            <a:srgbClr val="0070C0"/>
          </a:solidFill>
        </p:spPr>
        <p:txBody>
          <a:bodyPr wrap="none" tIns="73125" bIns="73125" rtlCol="0" anchor="ctr">
            <a:noAutofit/>
          </a:bodyPr>
          <a:lstStyle/>
          <a:p>
            <a:pPr algn="ctr">
              <a:defRPr/>
            </a:pPr>
            <a:r>
              <a:rPr lang="en-US" sz="1400" dirty="0" smtClean="0">
                <a:solidFill>
                  <a:srgbClr val="FFFFFF"/>
                </a:solidFill>
                <a:latin typeface="Meiryo UI" panose="020B0604030504040204" pitchFamily="50" charset="-128"/>
                <a:ea typeface="Meiryo UI" panose="020B0604030504040204" pitchFamily="50" charset="-128"/>
                <a:cs typeface="Arial" pitchFamily="34" charset="0"/>
              </a:rPr>
              <a:t>2023(</a:t>
            </a:r>
            <a:r>
              <a:rPr lang="en-US" altLang="ja-JP" sz="1400" dirty="0" smtClean="0">
                <a:solidFill>
                  <a:srgbClr val="FFFFFF"/>
                </a:solidFill>
                <a:latin typeface="Meiryo UI" panose="020B0604030504040204" pitchFamily="50" charset="-128"/>
                <a:ea typeface="Meiryo UI" panose="020B0604030504040204" pitchFamily="50" charset="-128"/>
                <a:cs typeface="Arial" pitchFamily="34" charset="0"/>
              </a:rPr>
              <a:t>R5</a:t>
            </a:r>
            <a:r>
              <a:rPr lang="ja-JP" altLang="en-US" sz="1400" dirty="0" smtClean="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68" name="TextBox 15"/>
          <p:cNvSpPr txBox="1"/>
          <p:nvPr/>
        </p:nvSpPr>
        <p:spPr>
          <a:xfrm>
            <a:off x="6214891" y="4497943"/>
            <a:ext cx="1664216" cy="222522"/>
          </a:xfrm>
          <a:prstGeom prst="rect">
            <a:avLst/>
          </a:prstGeom>
          <a:solidFill>
            <a:srgbClr val="0070C0"/>
          </a:solidFill>
        </p:spPr>
        <p:txBody>
          <a:bodyPr wrap="none" tIns="73125" bIns="73125" rtlCol="0" anchor="ctr">
            <a:noAutofit/>
          </a:bodyPr>
          <a:lstStyle/>
          <a:p>
            <a:pPr algn="ctr">
              <a:defRPr/>
            </a:pPr>
            <a:r>
              <a:rPr lang="en-US" sz="1400" dirty="0" smtClean="0">
                <a:solidFill>
                  <a:srgbClr val="FFFFFF"/>
                </a:solidFill>
                <a:latin typeface="Meiryo UI" panose="020B0604030504040204" pitchFamily="50" charset="-128"/>
                <a:ea typeface="Meiryo UI" panose="020B0604030504040204" pitchFamily="50" charset="-128"/>
                <a:cs typeface="Arial" pitchFamily="34" charset="0"/>
              </a:rPr>
              <a:t>2024(</a:t>
            </a:r>
            <a:r>
              <a:rPr lang="en-US" altLang="ja-JP" sz="1400" dirty="0" smtClean="0">
                <a:solidFill>
                  <a:srgbClr val="FFFFFF"/>
                </a:solidFill>
                <a:latin typeface="Meiryo UI" panose="020B0604030504040204" pitchFamily="50" charset="-128"/>
                <a:ea typeface="Meiryo UI" panose="020B0604030504040204" pitchFamily="50" charset="-128"/>
                <a:cs typeface="Arial" pitchFamily="34" charset="0"/>
              </a:rPr>
              <a:t>R6</a:t>
            </a:r>
            <a:r>
              <a:rPr lang="ja-JP" altLang="en-US" sz="1400" dirty="0" smtClean="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93" name="矢印: 五方向 25"/>
          <p:cNvSpPr/>
          <p:nvPr/>
        </p:nvSpPr>
        <p:spPr bwMode="auto">
          <a:xfrm>
            <a:off x="2032811" y="5661249"/>
            <a:ext cx="7640372" cy="31059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ガバメントクラウド提供</a:t>
            </a:r>
          </a:p>
        </p:txBody>
      </p:sp>
      <p:sp>
        <p:nvSpPr>
          <p:cNvPr id="94" name="矢印: 五方向 25"/>
          <p:cNvSpPr/>
          <p:nvPr/>
        </p:nvSpPr>
        <p:spPr bwMode="auto">
          <a:xfrm>
            <a:off x="4534748" y="6006693"/>
            <a:ext cx="5138435" cy="374636"/>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ガバメントクラウド利用地方公共団体　順次拡大</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（地方公共団体はガバメントクラウドを活用し、標準準拠システムを利用）</a:t>
            </a:r>
          </a:p>
        </p:txBody>
      </p:sp>
      <p:sp>
        <p:nvSpPr>
          <p:cNvPr id="77" name="矢印: 五方向 25"/>
          <p:cNvSpPr/>
          <p:nvPr/>
        </p:nvSpPr>
        <p:spPr bwMode="auto">
          <a:xfrm>
            <a:off x="2032811" y="5998565"/>
            <a:ext cx="2485823" cy="38276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先行事業（一部団体で実施）</a:t>
            </a:r>
          </a:p>
        </p:txBody>
      </p:sp>
      <p:sp>
        <p:nvSpPr>
          <p:cNvPr id="99" name="テキスト ボックス 98">
            <a:extLst>
              <a:ext uri="{FF2B5EF4-FFF2-40B4-BE49-F238E27FC236}">
                <a16:creationId xmlns:a16="http://schemas.microsoft.com/office/drawing/2014/main" id="{ABBFDCA3-09BA-4070-A1EA-83968A2741E1}"/>
              </a:ext>
            </a:extLst>
          </p:cNvPr>
          <p:cNvSpPr txBox="1"/>
          <p:nvPr/>
        </p:nvSpPr>
        <p:spPr>
          <a:xfrm>
            <a:off x="113904" y="2692658"/>
            <a:ext cx="5559176" cy="160043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ガバメントクラウドとは、政府情報システム</a:t>
            </a:r>
            <a:r>
              <a:rPr lang="ja-JP" altLang="en-US" sz="1400" dirty="0">
                <a:latin typeface="Meiryo UI" panose="020B0604030504040204" pitchFamily="50" charset="-128"/>
                <a:ea typeface="Meiryo UI" panose="020B0604030504040204" pitchFamily="50" charset="-128"/>
              </a:rPr>
              <a:t>について</a:t>
            </a:r>
            <a:r>
              <a:rPr lang="ja-JP" altLang="en-US" sz="1400" dirty="0" smtClean="0">
                <a:latin typeface="Meiryo UI" panose="020B0604030504040204" pitchFamily="50" charset="-128"/>
                <a:ea typeface="Meiryo UI" panose="020B0604030504040204" pitchFamily="50" charset="-128"/>
              </a:rPr>
              <a:t>、共通的な基盤や</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機能を提供する複数のクラウドサービスの利用環境である。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b="1" u="sng" dirty="0" smtClean="0">
                <a:latin typeface="Meiryo UI" panose="020B0604030504040204" pitchFamily="50" charset="-128"/>
                <a:ea typeface="Meiryo UI" panose="020B0604030504040204" pitchFamily="50" charset="-128"/>
              </a:rPr>
              <a:t>地方自治体も活用できるよう</a:t>
            </a:r>
            <a:r>
              <a:rPr lang="ja-JP" altLang="en-US" sz="1400" dirty="0" smtClean="0">
                <a:latin typeface="Meiryo UI" panose="020B0604030504040204" pitchFamily="50" charset="-128"/>
                <a:ea typeface="Meiryo UI" panose="020B0604030504040204" pitchFamily="50" charset="-128"/>
              </a:rPr>
              <a:t>、具体的な対応方策や課題等に</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ついて検討するため、</a:t>
            </a:r>
            <a:r>
              <a:rPr lang="en-US" altLang="ja-JP" sz="1400" b="1" u="sng" dirty="0" smtClean="0">
                <a:latin typeface="Meiryo UI" panose="020B0604030504040204" pitchFamily="50" charset="-128"/>
                <a:ea typeface="Meiryo UI" panose="020B0604030504040204" pitchFamily="50" charset="-128"/>
              </a:rPr>
              <a:t>2021</a:t>
            </a:r>
            <a:r>
              <a:rPr lang="ja-JP" altLang="en-US" sz="1400" b="1" u="sng" dirty="0" smtClean="0">
                <a:latin typeface="Meiryo UI" panose="020B0604030504040204" pitchFamily="50" charset="-128"/>
                <a:ea typeface="Meiryo UI" panose="020B0604030504040204" pitchFamily="50" charset="-128"/>
              </a:rPr>
              <a:t>年</a:t>
            </a:r>
            <a:r>
              <a:rPr lang="en-US" altLang="ja-JP" sz="1400" b="1" u="sng" dirty="0" smtClean="0">
                <a:latin typeface="Meiryo UI" panose="020B0604030504040204" pitchFamily="50" charset="-128"/>
                <a:ea typeface="Meiryo UI" panose="020B0604030504040204" pitchFamily="50" charset="-128"/>
              </a:rPr>
              <a:t>10</a:t>
            </a:r>
            <a:r>
              <a:rPr lang="ja-JP" altLang="en-US" sz="1400" b="1" u="sng" dirty="0" smtClean="0">
                <a:latin typeface="Meiryo UI" panose="020B0604030504040204" pitchFamily="50" charset="-128"/>
                <a:ea typeface="Meiryo UI" panose="020B0604030504040204" pitchFamily="50" charset="-128"/>
              </a:rPr>
              <a:t>月から先行事業を開始。</a:t>
            </a:r>
            <a:endParaRPr lang="en-US" altLang="ja-JP" sz="1400" b="1" u="sng"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業務アプリケーションは、複数の事業者がガバメントクラウドに構築し、</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地方自治体は、それらの中から選択する。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b="1" u="sng" dirty="0" smtClean="0">
                <a:latin typeface="Meiryo UI" panose="020B0604030504040204" pitchFamily="50" charset="-128"/>
                <a:ea typeface="Meiryo UI" panose="020B0604030504040204" pitchFamily="50" charset="-128"/>
              </a:rPr>
              <a:t>2023</a:t>
            </a:r>
            <a:r>
              <a:rPr lang="ja-JP" altLang="en-US" sz="1400" b="1" u="sng" dirty="0" smtClean="0">
                <a:latin typeface="Meiryo UI" panose="020B0604030504040204" pitchFamily="50" charset="-128"/>
                <a:ea typeface="Meiryo UI" panose="020B0604030504040204" pitchFamily="50" charset="-128"/>
              </a:rPr>
              <a:t>年より、順次、地方自治体の活用（努力義務）が開始</a:t>
            </a:r>
            <a:r>
              <a:rPr lang="ja-JP" altLang="en-US" sz="1400" b="1" u="sng" dirty="0">
                <a:latin typeface="Meiryo UI" panose="020B0604030504040204" pitchFamily="50" charset="-128"/>
                <a:ea typeface="Meiryo UI" panose="020B0604030504040204" pitchFamily="50" charset="-128"/>
              </a:rPr>
              <a:t>予定</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5817096" y="1412776"/>
            <a:ext cx="4010585" cy="2934109"/>
          </a:xfrm>
          <a:prstGeom prst="rect">
            <a:avLst/>
          </a:prstGeom>
        </p:spPr>
      </p:pic>
      <p:sp>
        <p:nvSpPr>
          <p:cNvPr id="37" name="TextBox 15"/>
          <p:cNvSpPr txBox="1"/>
          <p:nvPr/>
        </p:nvSpPr>
        <p:spPr>
          <a:xfrm>
            <a:off x="1576901" y="922213"/>
            <a:ext cx="855819" cy="284582"/>
          </a:xfrm>
          <a:prstGeom prst="roundRect">
            <a:avLst/>
          </a:prstGeom>
          <a:solidFill>
            <a:schemeClr val="accent5">
              <a:lumMod val="40000"/>
              <a:lumOff val="60000"/>
            </a:schemeClr>
          </a:solidFill>
          <a:ln>
            <a:solidFill>
              <a:srgbClr val="0070C0"/>
            </a:solidFill>
          </a:ln>
        </p:spPr>
        <p:txBody>
          <a:bodyPr wrap="none" tIns="73125" bIns="73125" rtlCol="0" anchor="ctr">
            <a:noAutofit/>
          </a:bodyPr>
          <a:lstStyle/>
          <a:p>
            <a:pPr algn="ctr">
              <a:defRPr/>
            </a:pPr>
            <a:r>
              <a:rPr lang="ja-JP" altLang="en-US" sz="1400" b="1" dirty="0" smtClean="0">
                <a:latin typeface="Meiryo UI" panose="020B0604030504040204" pitchFamily="50" charset="-128"/>
                <a:ea typeface="Meiryo UI" panose="020B0604030504040204" pitchFamily="50" charset="-128"/>
                <a:cs typeface="Arial" pitchFamily="34" charset="0"/>
              </a:rPr>
              <a:t>義務</a:t>
            </a:r>
            <a:endParaRPr lang="en-US" sz="1400" b="1" dirty="0">
              <a:latin typeface="Meiryo UI" panose="020B0604030504040204" pitchFamily="50" charset="-128"/>
              <a:ea typeface="Meiryo UI" panose="020B0604030504040204" pitchFamily="50" charset="-128"/>
              <a:cs typeface="Arial" pitchFamily="34" charset="0"/>
            </a:endParaRPr>
          </a:p>
        </p:txBody>
      </p:sp>
      <p:sp>
        <p:nvSpPr>
          <p:cNvPr id="40" name="TextBox 15"/>
          <p:cNvSpPr txBox="1"/>
          <p:nvPr/>
        </p:nvSpPr>
        <p:spPr>
          <a:xfrm>
            <a:off x="1504893" y="2446849"/>
            <a:ext cx="855819" cy="284582"/>
          </a:xfrm>
          <a:prstGeom prst="roundRect">
            <a:avLst/>
          </a:prstGeom>
          <a:solidFill>
            <a:schemeClr val="accent5">
              <a:lumMod val="40000"/>
              <a:lumOff val="60000"/>
            </a:schemeClr>
          </a:solidFill>
          <a:ln>
            <a:solidFill>
              <a:srgbClr val="0070C0"/>
            </a:solidFill>
          </a:ln>
        </p:spPr>
        <p:txBody>
          <a:bodyPr wrap="none" tIns="73125" bIns="73125" rtlCol="0" anchor="ctr">
            <a:noAutofit/>
          </a:bodyPr>
          <a:lstStyle/>
          <a:p>
            <a:pPr algn="ctr">
              <a:defRPr/>
            </a:pPr>
            <a:r>
              <a:rPr lang="ja-JP" altLang="en-US" sz="1400" b="1" dirty="0" smtClean="0">
                <a:latin typeface="Meiryo UI" panose="020B0604030504040204" pitchFamily="50" charset="-128"/>
                <a:ea typeface="Meiryo UI" panose="020B0604030504040204" pitchFamily="50" charset="-128"/>
                <a:cs typeface="Arial" pitchFamily="34" charset="0"/>
              </a:rPr>
              <a:t>努力義務</a:t>
            </a:r>
            <a:endParaRPr lang="en-US" sz="1400" b="1" dirty="0">
              <a:latin typeface="Meiryo UI" panose="020B0604030504040204" pitchFamily="50" charset="-128"/>
              <a:ea typeface="Meiryo UI" panose="020B0604030504040204" pitchFamily="50" charset="-128"/>
              <a:cs typeface="Arial" pitchFamily="34" charset="0"/>
            </a:endParaRPr>
          </a:p>
        </p:txBody>
      </p:sp>
      <p:sp>
        <p:nvSpPr>
          <p:cNvPr id="3" name="二等辺三角形 2"/>
          <p:cNvSpPr/>
          <p:nvPr/>
        </p:nvSpPr>
        <p:spPr bwMode="auto">
          <a:xfrm rot="10800000">
            <a:off x="1784647" y="5681110"/>
            <a:ext cx="216024" cy="135438"/>
          </a:xfrm>
          <a:prstGeom prst="triangle">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45" name="テキスト ボックス 44">
            <a:extLst>
              <a:ext uri="{FF2B5EF4-FFF2-40B4-BE49-F238E27FC236}">
                <a16:creationId xmlns:a16="http://schemas.microsoft.com/office/drawing/2014/main" id="{ABBFDCA3-09BA-4070-A1EA-83968A2741E1}"/>
              </a:ext>
            </a:extLst>
          </p:cNvPr>
          <p:cNvSpPr txBox="1"/>
          <p:nvPr/>
        </p:nvSpPr>
        <p:spPr>
          <a:xfrm>
            <a:off x="1151573" y="5773625"/>
            <a:ext cx="1080120" cy="276999"/>
          </a:xfrm>
          <a:prstGeom prst="rect">
            <a:avLst/>
          </a:prstGeom>
          <a:noFill/>
        </p:spPr>
        <p:txBody>
          <a:bodyPr wrap="square" rtlCol="0">
            <a:spAutoFit/>
          </a:bodyPr>
          <a:lstStyle/>
          <a:p>
            <a:pPr marL="895350" indent="-895350" algn="ctr"/>
            <a:r>
              <a:rPr lang="ja-JP" altLang="en-US" sz="1200" dirty="0">
                <a:latin typeface="Meiryo UI" panose="020B0604030504040204" pitchFamily="50" charset="-128"/>
                <a:ea typeface="Meiryo UI" panose="020B0604030504040204" pitchFamily="50" charset="-128"/>
              </a:rPr>
              <a:t>事</a:t>
            </a:r>
            <a:r>
              <a:rPr lang="ja-JP" altLang="en-US" sz="1200" dirty="0" smtClean="0">
                <a:latin typeface="Meiryo UI" panose="020B0604030504040204" pitchFamily="50" charset="-128"/>
                <a:ea typeface="Meiryo UI" panose="020B0604030504040204" pitchFamily="50" charset="-128"/>
              </a:rPr>
              <a:t>業者決定</a:t>
            </a:r>
            <a:endParaRPr lang="en-US" altLang="ja-JP" sz="1200" dirty="0" smtClean="0">
              <a:latin typeface="Meiryo UI" panose="020B0604030504040204" pitchFamily="50" charset="-128"/>
              <a:ea typeface="Meiryo UI" panose="020B0604030504040204" pitchFamily="50" charset="-128"/>
            </a:endParaRPr>
          </a:p>
        </p:txBody>
      </p:sp>
      <p:sp>
        <p:nvSpPr>
          <p:cNvPr id="46" name="矢印: 五方向 25"/>
          <p:cNvSpPr/>
          <p:nvPr/>
        </p:nvSpPr>
        <p:spPr bwMode="auto">
          <a:xfrm>
            <a:off x="3569671" y="4809556"/>
            <a:ext cx="6167358" cy="320504"/>
          </a:xfrm>
          <a:prstGeom prst="homePlate">
            <a:avLst>
              <a:gd name="adj" fmla="val 24114"/>
            </a:avLst>
          </a:prstGeom>
          <a:solidFill>
            <a:schemeClr val="bg1"/>
          </a:solidFill>
          <a:ln w="19050" cap="flat" cmpd="sng" algn="ctr">
            <a:solidFill>
              <a:srgbClr val="0070C0"/>
            </a:solidFill>
            <a:prstDash val="dashDot"/>
            <a:round/>
            <a:headEnd type="none" w="med" len="med"/>
            <a:tailEnd type="none" w="med" len="med"/>
          </a:ln>
          <a:effectLst/>
        </p:spPr>
        <p:txBody>
          <a:bodyPr wrap="none" lIns="58500" rIns="58500" rtlCol="0" anchor="ctr"/>
          <a:lstStyle/>
          <a:p>
            <a:r>
              <a:rPr lang="ja-JP" altLang="en-US" sz="1200" dirty="0" smtClean="0">
                <a:latin typeface="Meiryo UI" panose="020B0604030504040204" pitchFamily="50" charset="-128"/>
                <a:ea typeface="Meiryo UI" panose="020B0604030504040204" pitchFamily="50" charset="-128"/>
              </a:rPr>
              <a:t>適宜、標準仕様改訂（法改正に伴う改訂等）</a:t>
            </a:r>
            <a:endParaRPr lang="en-US" altLang="ja-JP" sz="1200" dirty="0" smtClean="0">
              <a:latin typeface="Meiryo UI" panose="020B0604030504040204" pitchFamily="50" charset="-128"/>
              <a:ea typeface="Meiryo UI" panose="020B0604030504040204" pitchFamily="50" charset="-128"/>
            </a:endParaRPr>
          </a:p>
        </p:txBody>
      </p:sp>
      <p:sp>
        <p:nvSpPr>
          <p:cNvPr id="95" name="矢印: 五方向 25"/>
          <p:cNvSpPr/>
          <p:nvPr/>
        </p:nvSpPr>
        <p:spPr bwMode="auto">
          <a:xfrm>
            <a:off x="6870615" y="4963899"/>
            <a:ext cx="2667305" cy="553334"/>
          </a:xfrm>
          <a:prstGeom prst="homePlate">
            <a:avLst>
              <a:gd name="adj" fmla="val 24114"/>
            </a:avLst>
          </a:prstGeom>
          <a:solidFill>
            <a:schemeClr val="accent5">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400" b="1" dirty="0" smtClean="0">
                <a:latin typeface="Meiryo UI" panose="020B0604030504040204" pitchFamily="50" charset="-128"/>
                <a:ea typeface="Meiryo UI" panose="020B0604030504040204" pitchFamily="50" charset="-128"/>
              </a:rPr>
              <a:t>市町村の対応ピーク</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2025</a:t>
            </a:r>
            <a:r>
              <a:rPr lang="ja-JP" altLang="en-US" sz="1400" b="1" dirty="0" smtClean="0">
                <a:latin typeface="Meiryo UI" panose="020B0604030504040204" pitchFamily="50" charset="-128"/>
                <a:ea typeface="Meiryo UI" panose="020B0604030504040204" pitchFamily="50" charset="-128"/>
              </a:rPr>
              <a:t>年度末までの対応義務化）</a:t>
            </a:r>
            <a:endParaRPr lang="ja-JP" altLang="en-US" sz="1400" b="1" dirty="0">
              <a:latin typeface="Meiryo UI" panose="020B0604030504040204" pitchFamily="50" charset="-128"/>
              <a:ea typeface="Meiryo UI" panose="020B0604030504040204" pitchFamily="50" charset="-128"/>
            </a:endParaRPr>
          </a:p>
        </p:txBody>
      </p:sp>
      <p:sp>
        <p:nvSpPr>
          <p:cNvPr id="47" name="二等辺三角形 46"/>
          <p:cNvSpPr/>
          <p:nvPr/>
        </p:nvSpPr>
        <p:spPr bwMode="auto">
          <a:xfrm rot="10800000">
            <a:off x="1529771" y="5166777"/>
            <a:ext cx="216024" cy="135438"/>
          </a:xfrm>
          <a:prstGeom prst="triangle">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48" name="テキスト ボックス 47">
            <a:extLst>
              <a:ext uri="{FF2B5EF4-FFF2-40B4-BE49-F238E27FC236}">
                <a16:creationId xmlns:a16="http://schemas.microsoft.com/office/drawing/2014/main" id="{ABBFDCA3-09BA-4070-A1EA-83968A2741E1}"/>
              </a:ext>
            </a:extLst>
          </p:cNvPr>
          <p:cNvSpPr txBox="1"/>
          <p:nvPr/>
        </p:nvSpPr>
        <p:spPr>
          <a:xfrm>
            <a:off x="1149817" y="5262575"/>
            <a:ext cx="711823" cy="276999"/>
          </a:xfrm>
          <a:prstGeom prst="rect">
            <a:avLst/>
          </a:prstGeom>
          <a:noFill/>
        </p:spPr>
        <p:txBody>
          <a:bodyPr wrap="square" rtlCol="0">
            <a:spAutoFit/>
          </a:bodyPr>
          <a:lstStyle/>
          <a:p>
            <a:pPr marL="895350" indent="-895350" algn="ctr"/>
            <a:r>
              <a:rPr lang="ja-JP" altLang="en-US" sz="1200" dirty="0" smtClean="0">
                <a:latin typeface="Meiryo UI" panose="020B0604030504040204" pitchFamily="50" charset="-128"/>
                <a:ea typeface="Meiryo UI" panose="020B0604030504040204" pitchFamily="50" charset="-128"/>
              </a:rPr>
              <a:t>法施行</a:t>
            </a:r>
            <a:endParaRPr lang="en-US" altLang="ja-JP" sz="1200" dirty="0" smtClean="0">
              <a:latin typeface="Meiryo UI" panose="020B0604030504040204" pitchFamily="50" charset="-128"/>
              <a:ea typeface="Meiryo UI" panose="020B0604030504040204" pitchFamily="50" charset="-128"/>
            </a:endParaRPr>
          </a:p>
        </p:txBody>
      </p:sp>
      <p:sp>
        <p:nvSpPr>
          <p:cNvPr id="49" name="TextBox 15"/>
          <p:cNvSpPr txBox="1"/>
          <p:nvPr/>
        </p:nvSpPr>
        <p:spPr>
          <a:xfrm>
            <a:off x="9564407" y="4504996"/>
            <a:ext cx="111335" cy="222522"/>
          </a:xfrm>
          <a:prstGeom prst="rect">
            <a:avLst/>
          </a:prstGeom>
          <a:solidFill>
            <a:srgbClr val="0070C0"/>
          </a:solidFill>
        </p:spPr>
        <p:txBody>
          <a:bodyPr wrap="none" tIns="73125" bIns="73125" rtlCol="0" anchor="ctr">
            <a:noAutofit/>
          </a:bodyPr>
          <a:lstStyle/>
          <a:p>
            <a:pPr algn="ctr">
              <a:defRPr/>
            </a:pP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50" name="TextBox 15"/>
          <p:cNvSpPr txBox="1"/>
          <p:nvPr/>
        </p:nvSpPr>
        <p:spPr>
          <a:xfrm>
            <a:off x="9712518" y="4504996"/>
            <a:ext cx="45719" cy="222522"/>
          </a:xfrm>
          <a:prstGeom prst="rect">
            <a:avLst/>
          </a:prstGeom>
          <a:solidFill>
            <a:srgbClr val="0070C0"/>
          </a:solidFill>
        </p:spPr>
        <p:txBody>
          <a:bodyPr wrap="none" tIns="73125" bIns="73125" rtlCol="0" anchor="ctr">
            <a:noAutofit/>
          </a:bodyPr>
          <a:lstStyle/>
          <a:p>
            <a:pPr algn="ctr">
              <a:defRPr/>
            </a:pP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52" name="テキスト ボックス 51">
            <a:extLst>
              <a:ext uri="{FF2B5EF4-FFF2-40B4-BE49-F238E27FC236}">
                <a16:creationId xmlns:a16="http://schemas.microsoft.com/office/drawing/2014/main" id="{ABBFDCA3-09BA-4070-A1EA-83968A2741E1}"/>
              </a:ext>
            </a:extLst>
          </p:cNvPr>
          <p:cNvSpPr txBox="1"/>
          <p:nvPr/>
        </p:nvSpPr>
        <p:spPr>
          <a:xfrm>
            <a:off x="128465" y="475200"/>
            <a:ext cx="9649729" cy="430780"/>
          </a:xfrm>
          <a:prstGeom prst="rect">
            <a:avLst/>
          </a:prstGeom>
          <a:noFill/>
          <a:ln w="6350">
            <a:noFill/>
          </a:ln>
        </p:spPr>
        <p:txBody>
          <a:bodyPr wrap="square" rtlCol="0" anchor="ctr">
            <a:noAutofit/>
          </a:bodyPr>
          <a:lstStyle/>
          <a:p>
            <a:r>
              <a:rPr lang="ja-JP" altLang="en-US" sz="1400" b="1" dirty="0" smtClean="0">
                <a:latin typeface="Meiryo UI" panose="020B0604030504040204" pitchFamily="50" charset="-128"/>
                <a:ea typeface="Meiryo UI" panose="020B0604030504040204" pitchFamily="50" charset="-128"/>
              </a:rPr>
              <a:t>国ではシステム標準化やガバメントクラウド活用に取り組んでおり、市町村においては</a:t>
            </a:r>
            <a:r>
              <a:rPr lang="en-US" altLang="ja-JP" sz="1400" b="1" dirty="0" smtClean="0">
                <a:latin typeface="Meiryo UI" panose="020B0604030504040204" pitchFamily="50" charset="-128"/>
                <a:ea typeface="Meiryo UI" panose="020B0604030504040204" pitchFamily="50" charset="-128"/>
              </a:rPr>
              <a:t>2025</a:t>
            </a:r>
            <a:r>
              <a:rPr lang="ja-JP" altLang="en-US" sz="1400" b="1" dirty="0" smtClean="0">
                <a:latin typeface="Meiryo UI" panose="020B0604030504040204" pitchFamily="50" charset="-128"/>
                <a:ea typeface="Meiryo UI" panose="020B0604030504040204" pitchFamily="50" charset="-128"/>
              </a:rPr>
              <a:t>年度末までの対応が求められて</a:t>
            </a:r>
            <a:r>
              <a:rPr lang="ja-JP" altLang="en-US" sz="1400" b="1" dirty="0">
                <a:latin typeface="Meiryo UI" panose="020B0604030504040204" pitchFamily="50" charset="-128"/>
                <a:ea typeface="Meiryo UI" panose="020B0604030504040204" pitchFamily="50" charset="-128"/>
              </a:rPr>
              <a:t>いる</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p:txBody>
      </p:sp>
      <p:sp>
        <p:nvSpPr>
          <p:cNvPr id="53" name="正方形/長方形 52"/>
          <p:cNvSpPr/>
          <p:nvPr/>
        </p:nvSpPr>
        <p:spPr>
          <a:xfrm>
            <a:off x="136742" y="910616"/>
            <a:ext cx="1512168"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システム標準化</a:t>
            </a:r>
            <a:endParaRPr lang="ja-JP" altLang="en-US" sz="14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64733" y="2435252"/>
            <a:ext cx="1904347"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ガバメントクラウド</a:t>
            </a:r>
            <a:endParaRPr lang="ja-JP" altLang="en-US" sz="14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15551" y="4231929"/>
            <a:ext cx="1512168"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国の工程表</a:t>
            </a:r>
            <a:endParaRPr lang="ja-JP" altLang="en-US" sz="14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466136" y="6591600"/>
            <a:ext cx="2311400" cy="365125"/>
          </a:xfrm>
        </p:spPr>
        <p:txBody>
          <a:bodyPr/>
          <a:lstStyle/>
          <a:p>
            <a:fld id="{6E5DE390-0CB9-41F3-AFBC-609A6CE2A1FD}" type="slidenum">
              <a:rPr kumimoji="1" lang="ja-JP" altLang="en-US" smtClean="0"/>
              <a:t>21</a:t>
            </a:fld>
            <a:endParaRPr kumimoji="1" lang="ja-JP" altLang="en-US" dirty="0"/>
          </a:p>
        </p:txBody>
      </p:sp>
    </p:spTree>
    <p:extLst>
      <p:ext uri="{BB962C8B-B14F-4D97-AF65-F5344CB8AC3E}">
        <p14:creationId xmlns:p14="http://schemas.microsoft.com/office/powerpoint/2010/main" val="3845644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３．市町村</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共同調達の対象システム拡大</a:t>
            </a:r>
            <a:endParaRPr lang="ja-JP" altLang="en-US"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9" name="矢印: 五方向 25"/>
          <p:cNvSpPr/>
          <p:nvPr/>
        </p:nvSpPr>
        <p:spPr bwMode="auto">
          <a:xfrm>
            <a:off x="7051103" y="4801290"/>
            <a:ext cx="2338844" cy="792791"/>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smtClean="0">
              <a:latin typeface="Meiryo UI" panose="020B0604030504040204" pitchFamily="50" charset="-128"/>
              <a:ea typeface="Meiryo UI" panose="020B0604030504040204" pitchFamily="50" charset="-128"/>
            </a:endParaRPr>
          </a:p>
        </p:txBody>
      </p:sp>
      <p:sp>
        <p:nvSpPr>
          <p:cNvPr id="21" name="矢印: 五方向 25"/>
          <p:cNvSpPr/>
          <p:nvPr/>
        </p:nvSpPr>
        <p:spPr bwMode="auto">
          <a:xfrm>
            <a:off x="2021703" y="5490168"/>
            <a:ext cx="5417605" cy="401710"/>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smtClean="0">
              <a:latin typeface="Meiryo UI" panose="020B0604030504040204" pitchFamily="50" charset="-128"/>
              <a:ea typeface="Meiryo UI" panose="020B0604030504040204" pitchFamily="50" charset="-128"/>
            </a:endParaRPr>
          </a:p>
        </p:txBody>
      </p:sp>
      <p:sp>
        <p:nvSpPr>
          <p:cNvPr id="22" name="矢印: 五方向 25"/>
          <p:cNvSpPr/>
          <p:nvPr/>
        </p:nvSpPr>
        <p:spPr bwMode="auto">
          <a:xfrm>
            <a:off x="1195887" y="4437112"/>
            <a:ext cx="6321852" cy="1010099"/>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smtClean="0">
              <a:latin typeface="Meiryo UI" panose="020B0604030504040204" pitchFamily="50" charset="-128"/>
              <a:ea typeface="Meiryo UI" panose="020B0604030504040204" pitchFamily="50" charset="-128"/>
            </a:endParaRPr>
          </a:p>
        </p:txBody>
      </p:sp>
      <p:sp>
        <p:nvSpPr>
          <p:cNvPr id="23" name="TextBox 15"/>
          <p:cNvSpPr txBox="1"/>
          <p:nvPr/>
        </p:nvSpPr>
        <p:spPr>
          <a:xfrm>
            <a:off x="1203388" y="4300004"/>
            <a:ext cx="2903612" cy="144000"/>
          </a:xfrm>
          <a:prstGeom prst="rect">
            <a:avLst/>
          </a:prstGeom>
          <a:solidFill>
            <a:srgbClr val="0070C0"/>
          </a:solidFill>
        </p:spPr>
        <p:txBody>
          <a:bodyPr wrap="none" tIns="73125" bIns="73125" rtlCol="0" anchor="ctr">
            <a:noAutofit/>
          </a:bodyPr>
          <a:lstStyle/>
          <a:p>
            <a:pPr algn="ctr">
              <a:defRPr/>
            </a:pPr>
            <a:r>
              <a:rPr lang="en-US" sz="1100" dirty="0">
                <a:solidFill>
                  <a:srgbClr val="FFFFFF"/>
                </a:solidFill>
                <a:latin typeface="Meiryo UI" panose="020B0604030504040204" pitchFamily="50" charset="-128"/>
                <a:ea typeface="Meiryo UI" panose="020B0604030504040204" pitchFamily="50" charset="-128"/>
                <a:cs typeface="Arial" pitchFamily="34" charset="0"/>
              </a:rPr>
              <a:t>2021(</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R3</a:t>
            </a:r>
            <a:r>
              <a:rPr lang="ja-JP" altLang="en-US" sz="11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4" name="TextBox 18"/>
          <p:cNvSpPr txBox="1"/>
          <p:nvPr/>
        </p:nvSpPr>
        <p:spPr>
          <a:xfrm>
            <a:off x="6661725" y="4300193"/>
            <a:ext cx="1008000" cy="144000"/>
          </a:xfrm>
          <a:prstGeom prst="rect">
            <a:avLst/>
          </a:prstGeom>
          <a:solidFill>
            <a:srgbClr val="0070C0"/>
          </a:solidFill>
        </p:spPr>
        <p:txBody>
          <a:bodyPr wrap="none" tIns="73125" bIns="73125" rtlCol="0" anchor="ctr">
            <a:noAutofit/>
          </a:bodyPr>
          <a:lstStyle/>
          <a:p>
            <a:pPr algn="ctr">
              <a:defRPr/>
            </a:pPr>
            <a:r>
              <a:rPr lang="en-US" sz="11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3</a:t>
            </a:r>
            <a:r>
              <a:rPr lang="en-US" sz="11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R5</a:t>
            </a:r>
            <a:r>
              <a:rPr lang="ja-JP" altLang="en-US" sz="11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5" name="TextBox 15"/>
          <p:cNvSpPr txBox="1"/>
          <p:nvPr/>
        </p:nvSpPr>
        <p:spPr>
          <a:xfrm>
            <a:off x="4134348" y="4300004"/>
            <a:ext cx="2517321" cy="144000"/>
          </a:xfrm>
          <a:prstGeom prst="rect">
            <a:avLst/>
          </a:prstGeom>
          <a:solidFill>
            <a:srgbClr val="0070C0"/>
          </a:solidFill>
        </p:spPr>
        <p:txBody>
          <a:bodyPr wrap="none" tIns="73125" bIns="73125" rtlCol="0" anchor="ctr">
            <a:noAutofit/>
          </a:bodyPr>
          <a:lstStyle/>
          <a:p>
            <a:pPr algn="ctr">
              <a:defRPr/>
            </a:pPr>
            <a:r>
              <a:rPr lang="en-US" sz="11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2</a:t>
            </a:r>
            <a:r>
              <a:rPr lang="en-US" sz="11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R4</a:t>
            </a:r>
            <a:r>
              <a:rPr lang="ja-JP" altLang="en-US" sz="11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6" name="矢印: 五方向 25"/>
          <p:cNvSpPr/>
          <p:nvPr/>
        </p:nvSpPr>
        <p:spPr bwMode="auto">
          <a:xfrm>
            <a:off x="1227752" y="5184985"/>
            <a:ext cx="1005963" cy="42354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市町村向け</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調査・ヒアリング</a:t>
            </a:r>
            <a:endParaRPr lang="en-US" altLang="ja-JP" sz="1100" dirty="0">
              <a:latin typeface="Meiryo UI" panose="020B0604030504040204" pitchFamily="50" charset="-128"/>
              <a:ea typeface="Meiryo UI" panose="020B0604030504040204" pitchFamily="50" charset="-128"/>
            </a:endParaRPr>
          </a:p>
        </p:txBody>
      </p:sp>
      <p:sp>
        <p:nvSpPr>
          <p:cNvPr id="30" name="矢印: 五方向 25"/>
          <p:cNvSpPr/>
          <p:nvPr/>
        </p:nvSpPr>
        <p:spPr bwMode="auto">
          <a:xfrm>
            <a:off x="2164392" y="5015214"/>
            <a:ext cx="2090556" cy="39673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r>
              <a:rPr lang="ja-JP" altLang="en-US" sz="1000" dirty="0" smtClean="0">
                <a:latin typeface="Meiryo UI" panose="020B0604030504040204" pitchFamily="50" charset="-128"/>
                <a:ea typeface="Meiryo UI" panose="020B0604030504040204" pitchFamily="50" charset="-128"/>
              </a:rPr>
              <a:t>③文書管理・電子</a:t>
            </a:r>
            <a:r>
              <a:rPr lang="ja-JP" altLang="en-US" sz="1000" dirty="0">
                <a:latin typeface="Meiryo UI" panose="020B0604030504040204" pitchFamily="50" charset="-128"/>
                <a:ea typeface="Meiryo UI" panose="020B0604030504040204" pitchFamily="50" charset="-128"/>
              </a:rPr>
              <a:t>決裁</a:t>
            </a:r>
            <a:r>
              <a:rPr lang="ja-JP" altLang="en-US" sz="1000" dirty="0" smtClean="0">
                <a:latin typeface="Meiryo UI" panose="020B0604030504040204" pitchFamily="50" charset="-128"/>
                <a:ea typeface="Meiryo UI" panose="020B0604030504040204" pitchFamily="50" charset="-128"/>
              </a:rPr>
              <a:t>システム</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検討会の開催、共同仕様の策定</a:t>
            </a:r>
            <a:endParaRPr lang="en-US" altLang="ja-JP" sz="10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90324" y="4437114"/>
            <a:ext cx="969805" cy="1010097"/>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100" dirty="0" smtClean="0"/>
              <a:t>大阪府</a:t>
            </a:r>
            <a:endParaRPr lang="en-US" altLang="ja-JP" sz="1100" dirty="0"/>
          </a:p>
        </p:txBody>
      </p:sp>
      <p:sp>
        <p:nvSpPr>
          <p:cNvPr id="38" name="テキスト ボックス 37"/>
          <p:cNvSpPr txBox="1"/>
          <p:nvPr/>
        </p:nvSpPr>
        <p:spPr>
          <a:xfrm>
            <a:off x="190324" y="5477016"/>
            <a:ext cx="969805" cy="443080"/>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100" dirty="0" smtClean="0"/>
              <a:t>市町村</a:t>
            </a:r>
            <a:endParaRPr lang="en-US" altLang="ja-JP" sz="1100" dirty="0"/>
          </a:p>
        </p:txBody>
      </p:sp>
      <p:sp>
        <p:nvSpPr>
          <p:cNvPr id="39" name="矢印: 五方向 25"/>
          <p:cNvSpPr/>
          <p:nvPr/>
        </p:nvSpPr>
        <p:spPr bwMode="auto">
          <a:xfrm>
            <a:off x="3063149" y="5610546"/>
            <a:ext cx="962747" cy="225919"/>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予算要求</a:t>
            </a:r>
            <a:endParaRPr lang="en-US" altLang="ja-JP" sz="1100" dirty="0">
              <a:latin typeface="Meiryo UI" panose="020B0604030504040204" pitchFamily="50" charset="-128"/>
              <a:ea typeface="Meiryo UI" panose="020B0604030504040204" pitchFamily="50" charset="-128"/>
            </a:endParaRPr>
          </a:p>
        </p:txBody>
      </p:sp>
      <p:sp>
        <p:nvSpPr>
          <p:cNvPr id="40" name="矢印: 五方向 25"/>
          <p:cNvSpPr/>
          <p:nvPr/>
        </p:nvSpPr>
        <p:spPr bwMode="auto">
          <a:xfrm>
            <a:off x="2117033" y="5610546"/>
            <a:ext cx="936103" cy="225919"/>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参加検討</a:t>
            </a:r>
            <a:endParaRPr lang="en-US" altLang="ja-JP" sz="1100" dirty="0" smtClean="0">
              <a:latin typeface="Meiryo UI" panose="020B0604030504040204" pitchFamily="50" charset="-128"/>
              <a:ea typeface="Meiryo UI" panose="020B0604030504040204" pitchFamily="50" charset="-128"/>
            </a:endParaRPr>
          </a:p>
        </p:txBody>
      </p:sp>
      <p:sp>
        <p:nvSpPr>
          <p:cNvPr id="41" name="矢印: 五方向 25"/>
          <p:cNvSpPr/>
          <p:nvPr/>
        </p:nvSpPr>
        <p:spPr bwMode="auto">
          <a:xfrm>
            <a:off x="4035909" y="5610546"/>
            <a:ext cx="1065675" cy="225919"/>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意見</a:t>
            </a:r>
            <a:r>
              <a:rPr lang="ja-JP" altLang="en-US" sz="1100" dirty="0">
                <a:latin typeface="Meiryo UI" panose="020B0604030504040204" pitchFamily="50" charset="-128"/>
                <a:ea typeface="Meiryo UI" panose="020B0604030504040204" pitchFamily="50" charset="-128"/>
              </a:rPr>
              <a:t>照会</a:t>
            </a:r>
            <a:endParaRPr lang="en-US" altLang="ja-JP" sz="1100" dirty="0" smtClean="0">
              <a:latin typeface="Meiryo UI" panose="020B0604030504040204" pitchFamily="50" charset="-128"/>
              <a:ea typeface="Meiryo UI" panose="020B0604030504040204" pitchFamily="50" charset="-128"/>
            </a:endParaRPr>
          </a:p>
        </p:txBody>
      </p:sp>
      <p:sp>
        <p:nvSpPr>
          <p:cNvPr id="53" name="矢印: 五方向 25"/>
          <p:cNvSpPr/>
          <p:nvPr/>
        </p:nvSpPr>
        <p:spPr bwMode="auto">
          <a:xfrm>
            <a:off x="2463440" y="4460252"/>
            <a:ext cx="4981058" cy="24287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既存共同グループ拡大に向け、後乗り説明会の開催など</a:t>
            </a:r>
            <a:endParaRPr lang="en-US" altLang="ja-JP" sz="1100" dirty="0" smtClean="0">
              <a:latin typeface="Meiryo UI" panose="020B0604030504040204" pitchFamily="50" charset="-128"/>
              <a:ea typeface="Meiryo UI" panose="020B0604030504040204" pitchFamily="50" charset="-128"/>
            </a:endParaRPr>
          </a:p>
        </p:txBody>
      </p:sp>
      <p:sp>
        <p:nvSpPr>
          <p:cNvPr id="54" name="矢印: 五方向 25"/>
          <p:cNvSpPr/>
          <p:nvPr/>
        </p:nvSpPr>
        <p:spPr bwMode="auto">
          <a:xfrm>
            <a:off x="9446363" y="4837163"/>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smtClean="0">
              <a:latin typeface="Meiryo UI" panose="020B0604030504040204" pitchFamily="50" charset="-128"/>
              <a:ea typeface="Meiryo UI" panose="020B0604030504040204" pitchFamily="50" charset="-128"/>
            </a:endParaRPr>
          </a:p>
        </p:txBody>
      </p:sp>
      <p:sp>
        <p:nvSpPr>
          <p:cNvPr id="55" name="矢印: 五方向 25"/>
          <p:cNvSpPr/>
          <p:nvPr/>
        </p:nvSpPr>
        <p:spPr bwMode="auto">
          <a:xfrm>
            <a:off x="9670548" y="4837163"/>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smtClean="0">
              <a:latin typeface="Meiryo UI" panose="020B0604030504040204" pitchFamily="50" charset="-128"/>
              <a:ea typeface="Meiryo UI" panose="020B0604030504040204" pitchFamily="50" charset="-128"/>
            </a:endParaRPr>
          </a:p>
        </p:txBody>
      </p:sp>
      <p:sp>
        <p:nvSpPr>
          <p:cNvPr id="56" name="矢印: 五方向 25"/>
          <p:cNvSpPr/>
          <p:nvPr/>
        </p:nvSpPr>
        <p:spPr bwMode="auto">
          <a:xfrm rot="8268409">
            <a:off x="4084290" y="5348472"/>
            <a:ext cx="130936" cy="291258"/>
          </a:xfrm>
          <a:prstGeom prst="downArrow">
            <a:avLst/>
          </a:prstGeom>
          <a:solidFill>
            <a:schemeClr val="accent1"/>
          </a:solidFill>
          <a:ln w="25400">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lang="en-US" altLang="ja-JP" sz="1100" dirty="0">
              <a:latin typeface="Meiryo UI" panose="020B0604030504040204" pitchFamily="50" charset="-128"/>
              <a:ea typeface="Meiryo UI" panose="020B0604030504040204" pitchFamily="50" charset="-128"/>
              <a:cs typeface="Tahoma" pitchFamily="34" charset="0"/>
            </a:endParaRPr>
          </a:p>
        </p:txBody>
      </p:sp>
      <p:sp>
        <p:nvSpPr>
          <p:cNvPr id="59" name="矢印: 五方向 25"/>
          <p:cNvSpPr/>
          <p:nvPr/>
        </p:nvSpPr>
        <p:spPr bwMode="auto">
          <a:xfrm>
            <a:off x="9619875" y="5517255"/>
            <a:ext cx="130111" cy="607832"/>
          </a:xfrm>
          <a:prstGeom prst="chevron">
            <a:avLst>
              <a:gd name="adj" fmla="val 41894"/>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60" name="矢印: 五方向 25"/>
          <p:cNvSpPr/>
          <p:nvPr/>
        </p:nvSpPr>
        <p:spPr bwMode="auto">
          <a:xfrm>
            <a:off x="9446363" y="5517255"/>
            <a:ext cx="130111" cy="607832"/>
          </a:xfrm>
          <a:prstGeom prst="chevron">
            <a:avLst>
              <a:gd name="adj" fmla="val 41894"/>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id="{AC0E025D-1D71-40C6-8AB1-390A5CCF438A}"/>
              </a:ext>
            </a:extLst>
          </p:cNvPr>
          <p:cNvGrpSpPr/>
          <p:nvPr/>
        </p:nvGrpSpPr>
        <p:grpSpPr>
          <a:xfrm>
            <a:off x="129600" y="4005064"/>
            <a:ext cx="9650389" cy="270000"/>
            <a:chOff x="77029" y="485586"/>
            <a:chExt cx="9650389" cy="270000"/>
          </a:xfrm>
        </p:grpSpPr>
        <p:sp>
          <p:nvSpPr>
            <p:cNvPr id="65" name="正方形/長方形 64">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69" name="テキスト ボックス 68">
            <a:extLst>
              <a:ext uri="{FF2B5EF4-FFF2-40B4-BE49-F238E27FC236}">
                <a16:creationId xmlns:a16="http://schemas.microsoft.com/office/drawing/2014/main" id="{ABBFDCA3-09BA-4070-A1EA-83968A2741E1}"/>
              </a:ext>
            </a:extLst>
          </p:cNvPr>
          <p:cNvSpPr txBox="1"/>
          <p:nvPr/>
        </p:nvSpPr>
        <p:spPr>
          <a:xfrm>
            <a:off x="129601" y="764704"/>
            <a:ext cx="9648594" cy="738664"/>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・共同調達を通じた「調達の一元化」を強力に進め、行政</a:t>
            </a:r>
            <a:r>
              <a:rPr lang="en-US" altLang="ja-JP" sz="1400" b="1" dirty="0">
                <a:latin typeface="Meiryo UI" panose="020B0604030504040204" pitchFamily="50" charset="-128"/>
                <a:ea typeface="Meiryo UI" panose="020B0604030504040204" pitchFamily="50" charset="-128"/>
              </a:rPr>
              <a:t>DX</a:t>
            </a:r>
            <a:r>
              <a:rPr lang="ja-JP" altLang="en-US" sz="1400" b="1" dirty="0">
                <a:latin typeface="Meiryo UI" panose="020B0604030504040204" pitchFamily="50" charset="-128"/>
                <a:ea typeface="Meiryo UI" panose="020B0604030504040204" pitchFamily="50" charset="-128"/>
              </a:rPr>
              <a:t>の推進を通じた住民</a:t>
            </a:r>
            <a:r>
              <a:rPr lang="en-US" altLang="ja-JP" sz="1400" b="1" dirty="0" err="1">
                <a:latin typeface="Meiryo UI" panose="020B0604030504040204" pitchFamily="50" charset="-128"/>
                <a:ea typeface="Meiryo UI" panose="020B0604030504040204" pitchFamily="50" charset="-128"/>
              </a:rPr>
              <a:t>QoL</a:t>
            </a:r>
            <a:r>
              <a:rPr lang="ja-JP" altLang="en-US" sz="1400" b="1" dirty="0">
                <a:latin typeface="Meiryo UI" panose="020B0604030504040204" pitchFamily="50" charset="-128"/>
                <a:ea typeface="Meiryo UI" panose="020B0604030504040204" pitchFamily="50" charset="-128"/>
              </a:rPr>
              <a:t>向上と財政負担緩和の両立を図ります</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・市町村ニーズを踏まえ、</a:t>
            </a:r>
            <a:r>
              <a:rPr lang="en-US" altLang="ja-JP" sz="1400" b="1" dirty="0" smtClean="0">
                <a:latin typeface="Meiryo UI" panose="020B0604030504040204" pitchFamily="50" charset="-128"/>
                <a:ea typeface="Meiryo UI" panose="020B0604030504040204" pitchFamily="50" charset="-128"/>
              </a:rPr>
              <a:t>2022</a:t>
            </a:r>
            <a:r>
              <a:rPr lang="ja-JP" altLang="en-US" sz="1400" b="1" dirty="0" smtClean="0">
                <a:latin typeface="Meiryo UI" panose="020B0604030504040204" pitchFamily="50" charset="-128"/>
                <a:ea typeface="Meiryo UI" panose="020B0604030504040204" pitchFamily="50" charset="-128"/>
              </a:rPr>
              <a:t>年度は行政文書管理システムを共同調達予定</a:t>
            </a:r>
            <a:r>
              <a:rPr lang="ja-JP" altLang="en-US" sz="1400" b="1" dirty="0">
                <a:latin typeface="Meiryo UI" panose="020B0604030504040204" pitchFamily="50" charset="-128"/>
                <a:ea typeface="Meiryo UI" panose="020B0604030504040204" pitchFamily="50" charset="-128"/>
              </a:rPr>
              <a:t>です</a:t>
            </a:r>
            <a:r>
              <a:rPr lang="ja-JP" altLang="en-US" sz="1400" b="1" dirty="0" smtClean="0">
                <a:latin typeface="Meiryo UI" panose="020B0604030504040204" pitchFamily="50" charset="-128"/>
                <a:ea typeface="Meiryo UI" panose="020B0604030504040204" pitchFamily="50" charset="-128"/>
              </a:rPr>
              <a:t>。</a:t>
            </a:r>
          </a:p>
          <a:p>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2023</a:t>
            </a:r>
            <a:r>
              <a:rPr lang="ja-JP" altLang="en-US" sz="1400" b="1" dirty="0" smtClean="0">
                <a:latin typeface="Meiryo UI" panose="020B0604030504040204" pitchFamily="50" charset="-128"/>
                <a:ea typeface="Meiryo UI" panose="020B0604030504040204" pitchFamily="50" charset="-128"/>
              </a:rPr>
              <a:t>年度以降も共同化領域を拡大するとともに、調達のみならず、運用一元化など更なる拡大に向けた検討を行います。</a:t>
            </a:r>
            <a:endParaRPr lang="en-US" altLang="ja-JP" sz="1400" b="1" strike="sngStrike" dirty="0" smtClean="0">
              <a:latin typeface="Meiryo UI" panose="020B0604030504040204" pitchFamily="50" charset="-128"/>
              <a:ea typeface="Meiryo UI" panose="020B0604030504040204" pitchFamily="50" charset="-128"/>
            </a:endParaRPr>
          </a:p>
        </p:txBody>
      </p:sp>
      <p:sp>
        <p:nvSpPr>
          <p:cNvPr id="73" name="TextBox 18"/>
          <p:cNvSpPr txBox="1"/>
          <p:nvPr/>
        </p:nvSpPr>
        <p:spPr>
          <a:xfrm>
            <a:off x="7741845" y="4300004"/>
            <a:ext cx="1008000" cy="144000"/>
          </a:xfrm>
          <a:prstGeom prst="rect">
            <a:avLst/>
          </a:prstGeom>
          <a:solidFill>
            <a:srgbClr val="0070C0"/>
          </a:solidFill>
        </p:spPr>
        <p:txBody>
          <a:bodyPr wrap="none" tIns="73125" bIns="73125" rtlCol="0" anchor="ctr">
            <a:noAutofit/>
          </a:bodyPr>
          <a:lstStyle/>
          <a:p>
            <a:pPr algn="ctr">
              <a:defRPr/>
            </a:pPr>
            <a:r>
              <a:rPr lang="en-US" sz="1100" dirty="0" smtClean="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100" dirty="0" smtClean="0">
                <a:solidFill>
                  <a:srgbClr val="FFFFFF"/>
                </a:solidFill>
                <a:latin typeface="Meiryo UI" panose="020B0604030504040204" pitchFamily="50" charset="-128"/>
                <a:ea typeface="Meiryo UI" panose="020B0604030504040204" pitchFamily="50" charset="-128"/>
                <a:cs typeface="Arial" pitchFamily="34" charset="0"/>
              </a:rPr>
              <a:t>4</a:t>
            </a:r>
            <a:r>
              <a:rPr lang="en-US" sz="1100" dirty="0" smtClean="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100" dirty="0" smtClean="0">
                <a:solidFill>
                  <a:srgbClr val="FFFFFF"/>
                </a:solidFill>
                <a:latin typeface="Meiryo UI" panose="020B0604030504040204" pitchFamily="50" charset="-128"/>
                <a:ea typeface="Meiryo UI" panose="020B0604030504040204" pitchFamily="50" charset="-128"/>
                <a:cs typeface="Arial" pitchFamily="34" charset="0"/>
              </a:rPr>
              <a:t>R6</a:t>
            </a:r>
            <a:r>
              <a:rPr lang="ja-JP" altLang="en-US" sz="1100" dirty="0" smtClean="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74" name="TextBox 18"/>
          <p:cNvSpPr txBox="1"/>
          <p:nvPr/>
        </p:nvSpPr>
        <p:spPr>
          <a:xfrm>
            <a:off x="8821965" y="4293096"/>
            <a:ext cx="1008000" cy="144000"/>
          </a:xfrm>
          <a:prstGeom prst="rect">
            <a:avLst/>
          </a:prstGeom>
          <a:solidFill>
            <a:srgbClr val="0070C0"/>
          </a:solidFill>
        </p:spPr>
        <p:txBody>
          <a:bodyPr wrap="none" tIns="73125" bIns="73125" rtlCol="0" anchor="ctr">
            <a:noAutofit/>
          </a:bodyPr>
          <a:lstStyle/>
          <a:p>
            <a:pPr algn="ctr">
              <a:defRPr/>
            </a:pPr>
            <a:r>
              <a:rPr lang="en-US" sz="1100" dirty="0" smtClean="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100" dirty="0" smtClean="0">
                <a:solidFill>
                  <a:srgbClr val="FFFFFF"/>
                </a:solidFill>
                <a:latin typeface="Meiryo UI" panose="020B0604030504040204" pitchFamily="50" charset="-128"/>
                <a:ea typeface="Meiryo UI" panose="020B0604030504040204" pitchFamily="50" charset="-128"/>
                <a:cs typeface="Arial" pitchFamily="34" charset="0"/>
              </a:rPr>
              <a:t>5</a:t>
            </a:r>
            <a:r>
              <a:rPr lang="en-US" sz="1100" dirty="0" smtClean="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100" dirty="0" smtClean="0">
                <a:solidFill>
                  <a:srgbClr val="FFFFFF"/>
                </a:solidFill>
                <a:latin typeface="Meiryo UI" panose="020B0604030504040204" pitchFamily="50" charset="-128"/>
                <a:ea typeface="Meiryo UI" panose="020B0604030504040204" pitchFamily="50" charset="-128"/>
                <a:cs typeface="Arial" pitchFamily="34" charset="0"/>
              </a:rPr>
              <a:t>R7</a:t>
            </a:r>
            <a:r>
              <a:rPr lang="ja-JP" altLang="en-US" sz="1100" dirty="0" smtClean="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78" name="曲折矢印 77"/>
          <p:cNvSpPr/>
          <p:nvPr/>
        </p:nvSpPr>
        <p:spPr bwMode="auto">
          <a:xfrm rot="5238784" flipH="1">
            <a:off x="2201665" y="5385471"/>
            <a:ext cx="208190" cy="273739"/>
          </a:xfrm>
          <a:prstGeom prst="bentArrow">
            <a:avLst>
              <a:gd name="adj1" fmla="val 24228"/>
              <a:gd name="adj2" fmla="val 28529"/>
              <a:gd name="adj3" fmla="val 31199"/>
              <a:gd name="adj4" fmla="val 49091"/>
            </a:avLst>
          </a:prstGeom>
          <a:solidFill>
            <a:schemeClr val="accent1"/>
          </a:solidFill>
          <a:ln w="25400">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Tahoma" pitchFamily="34" charset="0"/>
            </a:endParaRPr>
          </a:p>
        </p:txBody>
      </p:sp>
      <p:sp>
        <p:nvSpPr>
          <p:cNvPr id="79" name="テキスト ボックス 78">
            <a:extLst>
              <a:ext uri="{FF2B5EF4-FFF2-40B4-BE49-F238E27FC236}">
                <a16:creationId xmlns:a16="http://schemas.microsoft.com/office/drawing/2014/main" id="{ABBFDCA3-09BA-4070-A1EA-83968A2741E1}"/>
              </a:ext>
            </a:extLst>
          </p:cNvPr>
          <p:cNvSpPr txBox="1"/>
          <p:nvPr/>
        </p:nvSpPr>
        <p:spPr>
          <a:xfrm>
            <a:off x="2336635" y="5399638"/>
            <a:ext cx="1188400" cy="261610"/>
          </a:xfrm>
          <a:prstGeom prst="rect">
            <a:avLst/>
          </a:prstGeom>
          <a:noFill/>
        </p:spPr>
        <p:txBody>
          <a:bodyPr wrap="square" rtlCol="0">
            <a:spAutoFit/>
          </a:bodyPr>
          <a:lstStyle/>
          <a:p>
            <a:pPr marL="895350" indent="-895350"/>
            <a:r>
              <a:rPr lang="ja-JP" altLang="en-US" sz="1100" dirty="0" smtClean="0">
                <a:latin typeface="Meiryo UI" panose="020B0604030504040204" pitchFamily="50" charset="-128"/>
                <a:ea typeface="Meiryo UI" panose="020B0604030504040204" pitchFamily="50" charset="-128"/>
              </a:rPr>
              <a:t>反映</a:t>
            </a:r>
            <a:r>
              <a:rPr lang="en-US" altLang="ja-JP" sz="1100" dirty="0" smtClean="0">
                <a:latin typeface="Meiryo UI" panose="020B0604030504040204" pitchFamily="50" charset="-128"/>
                <a:ea typeface="Meiryo UI" panose="020B0604030504040204" pitchFamily="50" charset="-128"/>
              </a:rPr>
              <a:t>※</a:t>
            </a:r>
          </a:p>
        </p:txBody>
      </p:sp>
      <p:sp>
        <p:nvSpPr>
          <p:cNvPr id="80" name="矢印: 五方向 25"/>
          <p:cNvSpPr/>
          <p:nvPr/>
        </p:nvSpPr>
        <p:spPr bwMode="auto">
          <a:xfrm>
            <a:off x="1220620" y="4472786"/>
            <a:ext cx="1292910" cy="50290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r>
              <a:rPr lang="ja-JP" altLang="en-US" sz="1050" dirty="0" smtClean="0">
                <a:latin typeface="Meiryo UI" panose="020B0604030504040204" pitchFamily="50" charset="-128"/>
                <a:ea typeface="Meiryo UI" panose="020B0604030504040204" pitchFamily="50" charset="-128"/>
              </a:rPr>
              <a:t>共同調達実施</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①電子申請システム</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②チャットツール</a:t>
            </a:r>
          </a:p>
        </p:txBody>
      </p:sp>
      <p:sp>
        <p:nvSpPr>
          <p:cNvPr id="81" name="テキスト ボックス 80">
            <a:extLst>
              <a:ext uri="{FF2B5EF4-FFF2-40B4-BE49-F238E27FC236}">
                <a16:creationId xmlns:a16="http://schemas.microsoft.com/office/drawing/2014/main" id="{ABBFDCA3-09BA-4070-A1EA-83968A2741E1}"/>
              </a:ext>
            </a:extLst>
          </p:cNvPr>
          <p:cNvSpPr txBox="1"/>
          <p:nvPr/>
        </p:nvSpPr>
        <p:spPr>
          <a:xfrm>
            <a:off x="3581835" y="5399638"/>
            <a:ext cx="1188400" cy="261610"/>
          </a:xfrm>
          <a:prstGeom prst="rect">
            <a:avLst/>
          </a:prstGeom>
          <a:noFill/>
        </p:spPr>
        <p:txBody>
          <a:bodyPr wrap="square" rtlCol="0">
            <a:spAutoFit/>
          </a:bodyPr>
          <a:lstStyle/>
          <a:p>
            <a:pPr marL="895350" indent="-895350"/>
            <a:r>
              <a:rPr lang="ja-JP" altLang="en-US" sz="1100" dirty="0" smtClean="0">
                <a:latin typeface="Meiryo UI" panose="020B0604030504040204" pitchFamily="50" charset="-128"/>
                <a:ea typeface="Meiryo UI" panose="020B0604030504040204" pitchFamily="50" charset="-128"/>
              </a:rPr>
              <a:t>反映</a:t>
            </a:r>
            <a:r>
              <a:rPr lang="en-US" altLang="ja-JP" sz="1100" dirty="0" smtClean="0">
                <a:latin typeface="Meiryo UI" panose="020B0604030504040204" pitchFamily="50" charset="-128"/>
                <a:ea typeface="Meiryo UI" panose="020B0604030504040204" pitchFamily="50" charset="-128"/>
              </a:rPr>
              <a:t>※</a:t>
            </a:r>
          </a:p>
        </p:txBody>
      </p:sp>
      <p:sp>
        <p:nvSpPr>
          <p:cNvPr id="83" name="矢印: 五方向 25"/>
          <p:cNvSpPr/>
          <p:nvPr/>
        </p:nvSpPr>
        <p:spPr bwMode="auto">
          <a:xfrm>
            <a:off x="5111597" y="5606010"/>
            <a:ext cx="1326072" cy="23374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構築期間</a:t>
            </a:r>
            <a:endParaRPr lang="en-US" altLang="ja-JP" sz="1100" dirty="0" smtClean="0">
              <a:latin typeface="Meiryo UI" panose="020B0604030504040204" pitchFamily="50" charset="-128"/>
              <a:ea typeface="Meiryo UI" panose="020B0604030504040204" pitchFamily="50" charset="-128"/>
            </a:endParaRPr>
          </a:p>
        </p:txBody>
      </p:sp>
      <p:cxnSp>
        <p:nvCxnSpPr>
          <p:cNvPr id="86" name="直線矢印コネクタ 85"/>
          <p:cNvCxnSpPr/>
          <p:nvPr/>
        </p:nvCxnSpPr>
        <p:spPr>
          <a:xfrm>
            <a:off x="5653613" y="5284532"/>
            <a:ext cx="0" cy="324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a:off x="6651567" y="5284532"/>
            <a:ext cx="0" cy="324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8" name="テキスト ボックス 87">
            <a:extLst>
              <a:ext uri="{FF2B5EF4-FFF2-40B4-BE49-F238E27FC236}">
                <a16:creationId xmlns:a16="http://schemas.microsoft.com/office/drawing/2014/main" id="{ABBFDCA3-09BA-4070-A1EA-83968A2741E1}"/>
              </a:ext>
            </a:extLst>
          </p:cNvPr>
          <p:cNvSpPr txBox="1"/>
          <p:nvPr/>
        </p:nvSpPr>
        <p:spPr>
          <a:xfrm>
            <a:off x="5865781" y="5399638"/>
            <a:ext cx="795944" cy="261610"/>
          </a:xfrm>
          <a:prstGeom prst="rect">
            <a:avLst/>
          </a:prstGeom>
          <a:noFill/>
        </p:spPr>
        <p:txBody>
          <a:bodyPr wrap="square" rtlCol="0">
            <a:spAutoFit/>
          </a:bodyPr>
          <a:lstStyle/>
          <a:p>
            <a:pPr marL="895350" indent="-895350"/>
            <a:r>
              <a:rPr lang="ja-JP" altLang="en-US" sz="1100" dirty="0">
                <a:latin typeface="Meiryo UI" panose="020B0604030504040204" pitchFamily="50" charset="-128"/>
                <a:ea typeface="Meiryo UI" panose="020B0604030504040204" pitchFamily="50" charset="-128"/>
              </a:rPr>
              <a:t>支援</a:t>
            </a:r>
            <a:r>
              <a:rPr lang="en-US" altLang="ja-JP" sz="1100" dirty="0" smtClean="0">
                <a:latin typeface="Meiryo UI" panose="020B0604030504040204" pitchFamily="50" charset="-128"/>
                <a:ea typeface="Meiryo UI" panose="020B0604030504040204" pitchFamily="50" charset="-128"/>
              </a:rPr>
              <a:t>※</a:t>
            </a:r>
          </a:p>
        </p:txBody>
      </p:sp>
      <p:sp>
        <p:nvSpPr>
          <p:cNvPr id="90" name="矢印: 五方向 25"/>
          <p:cNvSpPr/>
          <p:nvPr/>
        </p:nvSpPr>
        <p:spPr bwMode="auto">
          <a:xfrm>
            <a:off x="6681867" y="4703060"/>
            <a:ext cx="3134305" cy="298481"/>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共同化領域の拡大</a:t>
            </a:r>
            <a:endParaRPr lang="en-US" altLang="ja-JP" sz="1100" dirty="0" smtClean="0">
              <a:latin typeface="Meiryo UI" panose="020B0604030504040204" pitchFamily="50" charset="-128"/>
              <a:ea typeface="Meiryo UI" panose="020B0604030504040204" pitchFamily="50" charset="-128"/>
            </a:endParaRPr>
          </a:p>
        </p:txBody>
      </p:sp>
      <p:sp>
        <p:nvSpPr>
          <p:cNvPr id="85" name="矢印: 五方向 25"/>
          <p:cNvSpPr/>
          <p:nvPr/>
        </p:nvSpPr>
        <p:spPr bwMode="auto">
          <a:xfrm>
            <a:off x="5018186" y="5004322"/>
            <a:ext cx="1752316" cy="42174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定例会を通じて、課題や</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好事例をグループ内で共有</a:t>
            </a:r>
          </a:p>
        </p:txBody>
      </p:sp>
      <p:sp>
        <p:nvSpPr>
          <p:cNvPr id="82" name="矢印: 五方向 25"/>
          <p:cNvSpPr/>
          <p:nvPr/>
        </p:nvSpPr>
        <p:spPr bwMode="auto">
          <a:xfrm>
            <a:off x="4264571" y="5004322"/>
            <a:ext cx="768453" cy="40972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r>
              <a:rPr lang="ja-JP" altLang="en-US" sz="1100" dirty="0" smtClean="0">
                <a:latin typeface="Meiryo UI" panose="020B0604030504040204" pitchFamily="50" charset="-128"/>
                <a:ea typeface="Meiryo UI" panose="020B0604030504040204" pitchFamily="50" charset="-128"/>
              </a:rPr>
              <a:t>共同調達</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実施</a:t>
            </a:r>
            <a:endParaRPr lang="en-US" altLang="ja-JP" sz="1100" dirty="0" smtClean="0">
              <a:latin typeface="Meiryo UI" panose="020B0604030504040204" pitchFamily="50" charset="-128"/>
              <a:ea typeface="Meiryo UI" panose="020B0604030504040204" pitchFamily="50" charset="-128"/>
            </a:endParaRPr>
          </a:p>
        </p:txBody>
      </p:sp>
      <p:sp>
        <p:nvSpPr>
          <p:cNvPr id="89" name="矢印: 五方向 25"/>
          <p:cNvSpPr/>
          <p:nvPr/>
        </p:nvSpPr>
        <p:spPr bwMode="auto">
          <a:xfrm>
            <a:off x="4132684" y="4702218"/>
            <a:ext cx="2611324" cy="28577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　運用一元化</a:t>
            </a:r>
            <a:r>
              <a:rPr lang="ja-JP" altLang="en-US" sz="1100" dirty="0">
                <a:latin typeface="Meiryo UI" panose="020B0604030504040204" pitchFamily="50" charset="-128"/>
                <a:ea typeface="Meiryo UI" panose="020B0604030504040204" pitchFamily="50" charset="-128"/>
              </a:rPr>
              <a:t>など</a:t>
            </a:r>
            <a:r>
              <a:rPr lang="ja-JP" altLang="en-US" sz="1100" dirty="0" smtClean="0">
                <a:latin typeface="Meiryo UI" panose="020B0604030504040204" pitchFamily="50" charset="-128"/>
                <a:ea typeface="Meiryo UI" panose="020B0604030504040204" pitchFamily="50" charset="-128"/>
              </a:rPr>
              <a:t>更なる拡大に向けた検討</a:t>
            </a:r>
          </a:p>
        </p:txBody>
      </p:sp>
      <p:sp>
        <p:nvSpPr>
          <p:cNvPr id="91" name="矢印: 五方向 25"/>
          <p:cNvSpPr/>
          <p:nvPr/>
        </p:nvSpPr>
        <p:spPr bwMode="auto">
          <a:xfrm>
            <a:off x="7698835" y="5760000"/>
            <a:ext cx="2126960" cy="18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（標準化対応ピーク）</a:t>
            </a:r>
            <a:endParaRPr lang="en-US" altLang="ja-JP" sz="1100" dirty="0" smtClean="0">
              <a:latin typeface="Meiryo UI" panose="020B0604030504040204" pitchFamily="50" charset="-128"/>
              <a:ea typeface="Meiryo UI" panose="020B0604030504040204" pitchFamily="50" charset="-128"/>
            </a:endParaRPr>
          </a:p>
        </p:txBody>
      </p:sp>
      <p:sp>
        <p:nvSpPr>
          <p:cNvPr id="92" name="矢印: 五方向 25"/>
          <p:cNvSpPr/>
          <p:nvPr/>
        </p:nvSpPr>
        <p:spPr bwMode="auto">
          <a:xfrm>
            <a:off x="7418758" y="5359933"/>
            <a:ext cx="2444806" cy="404758"/>
          </a:xfrm>
          <a:prstGeom prst="homePlate">
            <a:avLst>
              <a:gd name="adj" fmla="val 24114"/>
            </a:avLst>
          </a:prstGeom>
          <a:solidFill>
            <a:schemeClr val="accent5">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r>
              <a:rPr lang="ja-JP" altLang="en-US" sz="1050" dirty="0" smtClean="0">
                <a:latin typeface="Meiryo UI" panose="020B0604030504040204" pitchFamily="50" charset="-128"/>
                <a:ea typeface="Meiryo UI" panose="020B0604030504040204" pitchFamily="50" charset="-128"/>
              </a:rPr>
              <a:t>　重複</a:t>
            </a:r>
            <a:r>
              <a:rPr lang="ja-JP" altLang="en-US" sz="1050" dirty="0">
                <a:latin typeface="Meiryo UI" panose="020B0604030504040204" pitchFamily="50" charset="-128"/>
                <a:ea typeface="Meiryo UI" panose="020B0604030504040204" pitchFamily="50" charset="-128"/>
              </a:rPr>
              <a:t>投資の</a:t>
            </a:r>
            <a:r>
              <a:rPr lang="ja-JP" altLang="en-US" sz="1050" dirty="0" smtClean="0">
                <a:latin typeface="Meiryo UI" panose="020B0604030504040204" pitchFamily="50" charset="-128"/>
                <a:ea typeface="Meiryo UI" panose="020B0604030504040204" pitchFamily="50" charset="-128"/>
              </a:rPr>
              <a:t>回避、人材</a:t>
            </a:r>
            <a:r>
              <a:rPr lang="ja-JP" altLang="en-US" sz="1050" dirty="0">
                <a:latin typeface="Meiryo UI" panose="020B0604030504040204" pitchFamily="50" charset="-128"/>
                <a:ea typeface="Meiryo UI" panose="020B0604030504040204" pitchFamily="50" charset="-128"/>
              </a:rPr>
              <a:t>不足の解消</a:t>
            </a:r>
          </a:p>
          <a:p>
            <a:r>
              <a:rPr lang="ja-JP" altLang="en-US" sz="1050" dirty="0" smtClean="0">
                <a:latin typeface="Meiryo UI" panose="020B0604030504040204" pitchFamily="50" charset="-128"/>
                <a:ea typeface="Meiryo UI" panose="020B0604030504040204" pitchFamily="50" charset="-128"/>
              </a:rPr>
              <a:t>　サービス</a:t>
            </a:r>
            <a:r>
              <a:rPr lang="ja-JP" altLang="en-US" sz="1050" dirty="0">
                <a:latin typeface="Meiryo UI" panose="020B0604030504040204" pitchFamily="50" charset="-128"/>
                <a:ea typeface="Meiryo UI" panose="020B0604030504040204" pitchFamily="50" charset="-128"/>
              </a:rPr>
              <a:t>価値</a:t>
            </a:r>
            <a:r>
              <a:rPr lang="ja-JP" altLang="en-US" sz="1050" dirty="0" smtClean="0">
                <a:latin typeface="Meiryo UI" panose="020B0604030504040204" pitchFamily="50" charset="-128"/>
                <a:ea typeface="Meiryo UI" panose="020B0604030504040204" pitchFamily="50" charset="-128"/>
              </a:rPr>
              <a:t>向上等のメリットを発揮</a:t>
            </a:r>
            <a:endParaRPr lang="ja-JP" altLang="en-US" sz="1050" dirty="0">
              <a:latin typeface="Meiryo UI" panose="020B0604030504040204" pitchFamily="50" charset="-128"/>
              <a:ea typeface="Meiryo UI" panose="020B0604030504040204" pitchFamily="50" charset="-128"/>
            </a:endParaRPr>
          </a:p>
        </p:txBody>
      </p:sp>
      <p:sp>
        <p:nvSpPr>
          <p:cNvPr id="84" name="矢印: 五方向 25"/>
          <p:cNvSpPr/>
          <p:nvPr/>
        </p:nvSpPr>
        <p:spPr bwMode="auto">
          <a:xfrm>
            <a:off x="6447682" y="5606010"/>
            <a:ext cx="948225" cy="23374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smtClean="0">
                <a:latin typeface="Meiryo UI" panose="020B0604030504040204" pitchFamily="50" charset="-128"/>
                <a:ea typeface="Meiryo UI" panose="020B0604030504040204" pitchFamily="50" charset="-128"/>
              </a:rPr>
              <a:t>共同導入</a:t>
            </a:r>
            <a:endParaRPr lang="en-US" altLang="ja-JP" sz="1100"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5484767" y="1484784"/>
            <a:ext cx="3836472" cy="2583109"/>
          </a:xfrm>
          <a:prstGeom prst="rect">
            <a:avLst/>
          </a:prstGeom>
        </p:spPr>
      </p:pic>
      <p:pic>
        <p:nvPicPr>
          <p:cNvPr id="27" name="図 26"/>
          <p:cNvPicPr>
            <a:picLocks noChangeAspect="1"/>
          </p:cNvPicPr>
          <p:nvPr/>
        </p:nvPicPr>
        <p:blipFill>
          <a:blip r:embed="rId4"/>
          <a:stretch>
            <a:fillRect/>
          </a:stretch>
        </p:blipFill>
        <p:spPr>
          <a:xfrm>
            <a:off x="418981" y="1512000"/>
            <a:ext cx="4754080" cy="2297643"/>
          </a:xfrm>
          <a:prstGeom prst="rect">
            <a:avLst/>
          </a:prstGeom>
        </p:spPr>
      </p:pic>
      <p:sp>
        <p:nvSpPr>
          <p:cNvPr id="58" name="テキスト ボックス 57">
            <a:extLst>
              <a:ext uri="{FF2B5EF4-FFF2-40B4-BE49-F238E27FC236}">
                <a16:creationId xmlns:a16="http://schemas.microsoft.com/office/drawing/2014/main" id="{ABBFDCA3-09BA-4070-A1EA-83968A2741E1}"/>
              </a:ext>
            </a:extLst>
          </p:cNvPr>
          <p:cNvSpPr txBox="1"/>
          <p:nvPr/>
        </p:nvSpPr>
        <p:spPr>
          <a:xfrm>
            <a:off x="443094" y="5949280"/>
            <a:ext cx="8940741" cy="861774"/>
          </a:xfrm>
          <a:prstGeom prst="rect">
            <a:avLst/>
          </a:prstGeom>
          <a:solidFill>
            <a:schemeClr val="accent6">
              <a:lumMod val="40000"/>
              <a:lumOff val="60000"/>
            </a:schemeClr>
          </a:solidFill>
          <a:ln>
            <a:solidFill>
              <a:schemeClr val="tx1"/>
            </a:solidFill>
            <a:prstDash val="lgDash"/>
          </a:ln>
        </p:spPr>
        <p:txBody>
          <a:bodyPr wrap="square" lIns="0" tIns="0" rIns="0" bIns="0" rtlCol="0">
            <a:spAutoFit/>
          </a:bodyPr>
          <a:lstStyle/>
          <a:p>
            <a:pPr marL="826498" indent="-826498"/>
            <a:r>
              <a:rPr lang="ja-JP" altLang="en-US" sz="1400" b="1" dirty="0" smtClean="0">
                <a:latin typeface="Meiryo UI" panose="020B0604030504040204" pitchFamily="50" charset="-128"/>
                <a:ea typeface="Meiryo UI" panose="020B0604030504040204" pitchFamily="50" charset="-128"/>
              </a:rPr>
              <a:t>想定される課題</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人材不足の中にある府域市町村を束ね、</a:t>
            </a:r>
            <a:r>
              <a:rPr lang="en-US" altLang="ja-JP" sz="1400" dirty="0" smtClean="0">
                <a:latin typeface="Meiryo UI" panose="020B0604030504040204" pitchFamily="50" charset="-128"/>
                <a:ea typeface="Meiryo UI" panose="020B0604030504040204" pitchFamily="50" charset="-128"/>
              </a:rPr>
              <a:t>DX</a:t>
            </a:r>
            <a:r>
              <a:rPr lang="ja-JP" altLang="en-US" sz="1400" dirty="0" smtClean="0">
                <a:latin typeface="Meiryo UI" panose="020B0604030504040204" pitchFamily="50" charset="-128"/>
                <a:ea typeface="Meiryo UI" panose="020B0604030504040204" pitchFamily="50" charset="-128"/>
              </a:rPr>
              <a:t>を強力に後押ししていくためデジタル技術と基礎自治事務の両方に知見のある</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人材の確保、共同化領域の拡大等市町村のデジタル化に</a:t>
            </a:r>
            <a:r>
              <a:rPr lang="ja-JP" altLang="en-US" sz="1400" dirty="0">
                <a:latin typeface="Meiryo UI" panose="020B0604030504040204" pitchFamily="50" charset="-128"/>
                <a:ea typeface="Meiryo UI" panose="020B0604030504040204" pitchFamily="50" charset="-128"/>
              </a:rPr>
              <a:t>対応</a:t>
            </a:r>
            <a:r>
              <a:rPr lang="ja-JP" altLang="en-US" sz="1400" dirty="0" smtClean="0">
                <a:latin typeface="Meiryo UI" panose="020B0604030504040204" pitchFamily="50" charset="-128"/>
                <a:ea typeface="Meiryo UI" panose="020B0604030504040204" pitchFamily="50" charset="-128"/>
              </a:rPr>
              <a:t>する体制の強化</a:t>
            </a:r>
            <a:endParaRPr lang="en-US" altLang="ja-JP" sz="1400" dirty="0" smtClean="0">
              <a:latin typeface="Meiryo UI" panose="020B0604030504040204" pitchFamily="50" charset="-128"/>
              <a:ea typeface="Meiryo UI" panose="020B0604030504040204" pitchFamily="50" charset="-128"/>
            </a:endParaRPr>
          </a:p>
          <a:p>
            <a:pPr marL="826498" indent="-826498"/>
            <a:r>
              <a:rPr lang="ja-JP" altLang="en-US" sz="1400" b="1" dirty="0" smtClean="0">
                <a:latin typeface="Meiryo UI" panose="020B0604030504040204" pitchFamily="50" charset="-128"/>
                <a:ea typeface="Meiryo UI" panose="020B0604030504040204" pitchFamily="50" charset="-128"/>
              </a:rPr>
              <a:t>⇒更なる検討方策については</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７</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推進体制のあり方検討</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で後述</a:t>
            </a:r>
            <a:endParaRPr lang="en-US" altLang="ja-JP" sz="1400" b="1" dirty="0">
              <a:latin typeface="Meiryo UI" panose="020B0604030504040204" pitchFamily="50" charset="-128"/>
              <a:ea typeface="Meiryo UI" panose="020B0604030504040204" pitchFamily="50" charset="-128"/>
            </a:endParaRPr>
          </a:p>
        </p:txBody>
      </p:sp>
      <p:sp>
        <p:nvSpPr>
          <p:cNvPr id="62" name="角丸四角形 61"/>
          <p:cNvSpPr/>
          <p:nvPr/>
        </p:nvSpPr>
        <p:spPr>
          <a:xfrm>
            <a:off x="422946" y="3825970"/>
            <a:ext cx="4464496" cy="153233"/>
          </a:xfrm>
          <a:prstGeom prst="roundRect">
            <a:avLst/>
          </a:prstGeom>
          <a:ln>
            <a:solidFill>
              <a:schemeClr val="tx1"/>
            </a:solidFill>
          </a:ln>
        </p:spPr>
        <p:txBody>
          <a:bodyPr wrap="square" lIns="0" tIns="0" rIns="0" bIns="0">
            <a:spAutoFit/>
          </a:bodyPr>
          <a:lstStyle/>
          <a:p>
            <a:r>
              <a:rPr lang="en-US" altLang="ja-JP" sz="900" b="1" dirty="0" smtClean="0">
                <a:latin typeface="Meiryo UI" panose="020B0604030504040204" pitchFamily="50" charset="-128"/>
                <a:ea typeface="Meiryo UI" panose="020B0604030504040204" pitchFamily="50" charset="-128"/>
              </a:rPr>
              <a:t>2021</a:t>
            </a:r>
            <a:r>
              <a:rPr lang="ja-JP" altLang="en-US" sz="900" b="1" dirty="0" smtClean="0">
                <a:latin typeface="Meiryo UI" panose="020B0604030504040204" pitchFamily="50" charset="-128"/>
                <a:ea typeface="Meiryo UI" panose="020B0604030504040204" pitchFamily="50" charset="-128"/>
              </a:rPr>
              <a:t>年度</a:t>
            </a:r>
            <a:r>
              <a:rPr lang="ja-JP" altLang="en-US" sz="900" b="1" dirty="0">
                <a:latin typeface="Meiryo UI" panose="020B0604030504040204" pitchFamily="50" charset="-128"/>
                <a:ea typeface="Meiryo UI" panose="020B0604030504040204" pitchFamily="50" charset="-128"/>
              </a:rPr>
              <a:t>実績</a:t>
            </a:r>
            <a:r>
              <a:rPr lang="ja-JP" altLang="en-US" sz="900" dirty="0">
                <a:latin typeface="Meiryo UI" panose="020B0604030504040204" pitchFamily="50" charset="-128"/>
                <a:ea typeface="Meiryo UI" panose="020B0604030504040204" pitchFamily="50" charset="-128"/>
              </a:rPr>
              <a:t>： 自治体専用</a:t>
            </a:r>
            <a:r>
              <a:rPr lang="ja-JP" altLang="en-US" sz="900" dirty="0" smtClean="0">
                <a:latin typeface="Meiryo UI" panose="020B0604030504040204" pitchFamily="50" charset="-128"/>
                <a:ea typeface="Meiryo UI" panose="020B0604030504040204" pitchFamily="50" charset="-128"/>
              </a:rPr>
              <a:t>チャットツール（</a:t>
            </a:r>
            <a:r>
              <a:rPr lang="en-US" altLang="ja-JP" sz="900" dirty="0" smtClean="0">
                <a:latin typeface="Meiryo UI" panose="020B0604030504040204" pitchFamily="50" charset="-128"/>
                <a:ea typeface="Meiryo UI" panose="020B0604030504040204" pitchFamily="50" charset="-128"/>
              </a:rPr>
              <a:t>22</a:t>
            </a:r>
            <a:r>
              <a:rPr lang="ja-JP" altLang="en-US" sz="900" dirty="0">
                <a:latin typeface="Meiryo UI" panose="020B0604030504040204" pitchFamily="50" charset="-128"/>
                <a:ea typeface="Meiryo UI" panose="020B0604030504040204" pitchFamily="50" charset="-128"/>
              </a:rPr>
              <a:t>市町村</a:t>
            </a:r>
            <a:r>
              <a:rPr lang="ja-JP" altLang="en-US" sz="900" dirty="0" smtClean="0">
                <a:latin typeface="Meiryo UI" panose="020B0604030504040204" pitchFamily="50" charset="-128"/>
                <a:ea typeface="Meiryo UI" panose="020B0604030504040204" pitchFamily="50" charset="-128"/>
              </a:rPr>
              <a:t>）、電子申請システム（</a:t>
            </a:r>
            <a:r>
              <a:rPr lang="en-US" altLang="ja-JP" sz="900" dirty="0" smtClean="0">
                <a:latin typeface="Meiryo UI" panose="020B0604030504040204" pitchFamily="50" charset="-128"/>
                <a:ea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rPr>
              <a:t>市町村）</a:t>
            </a:r>
            <a:endParaRPr lang="ja-JP" altLang="en-US" sz="900" dirty="0">
              <a:latin typeface="Meiryo UI" panose="020B0604030504040204" pitchFamily="50" charset="-128"/>
              <a:ea typeface="Meiryo UI" panose="020B0604030504040204" pitchFamily="50" charset="-128"/>
            </a:endParaRPr>
          </a:p>
        </p:txBody>
      </p:sp>
      <p:sp>
        <p:nvSpPr>
          <p:cNvPr id="61" name="四角形吹き出し 60"/>
          <p:cNvSpPr/>
          <p:nvPr/>
        </p:nvSpPr>
        <p:spPr bwMode="auto">
          <a:xfrm>
            <a:off x="7224508" y="5129524"/>
            <a:ext cx="2591664" cy="232791"/>
          </a:xfrm>
          <a:prstGeom prst="wedgeRectCallout">
            <a:avLst>
              <a:gd name="adj1" fmla="val -18205"/>
              <a:gd name="adj2" fmla="val -109945"/>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kumimoji="1" lang="en-US" altLang="ja-JP" sz="1100" dirty="0" smtClean="0">
                <a:latin typeface="Meiryo UI" panose="020B0604030504040204" pitchFamily="50" charset="-128"/>
                <a:ea typeface="Meiryo UI" panose="020B0604030504040204" pitchFamily="50" charset="-128"/>
                <a:cs typeface="Tahoma" pitchFamily="34" charset="0"/>
              </a:rPr>
              <a:t>※</a:t>
            </a:r>
            <a:r>
              <a:rPr kumimoji="1" lang="ja-JP" altLang="en-US" sz="1100" dirty="0" smtClean="0">
                <a:latin typeface="Meiryo UI" panose="020B0604030504040204" pitchFamily="50" charset="-128"/>
                <a:ea typeface="Meiryo UI" panose="020B0604030504040204" pitchFamily="50" charset="-128"/>
                <a:cs typeface="Tahoma" pitchFamily="34" charset="0"/>
              </a:rPr>
              <a:t>領域拡大に併せた</a:t>
            </a:r>
            <a:r>
              <a:rPr lang="ja-JP" altLang="en-US" sz="1100" dirty="0" smtClean="0">
                <a:latin typeface="Meiryo UI" panose="020B0604030504040204" pitchFamily="50" charset="-128"/>
                <a:ea typeface="Meiryo UI" panose="020B0604030504040204" pitchFamily="50" charset="-128"/>
                <a:cs typeface="Tahoma" pitchFamily="34" charset="0"/>
              </a:rPr>
              <a:t>   体制の拡大が必要</a:t>
            </a:r>
            <a:endParaRPr kumimoji="1" lang="ja-JP" altLang="en-US" sz="1100" dirty="0" smtClean="0">
              <a:latin typeface="Meiryo UI" panose="020B0604030504040204" pitchFamily="50" charset="-128"/>
              <a:ea typeface="Meiryo UI" panose="020B0604030504040204" pitchFamily="50" charset="-128"/>
              <a:cs typeface="Tahoma" pitchFamily="34" charset="0"/>
            </a:endParaRPr>
          </a:p>
        </p:txBody>
      </p:sp>
      <p:sp>
        <p:nvSpPr>
          <p:cNvPr id="52" name="テキスト ボックス 51">
            <a:extLst>
              <a:ext uri="{FF2B5EF4-FFF2-40B4-BE49-F238E27FC236}">
                <a16:creationId xmlns:a16="http://schemas.microsoft.com/office/drawing/2014/main" id="{ABBFDCA3-09BA-4070-A1EA-83968A2741E1}"/>
              </a:ext>
            </a:extLst>
          </p:cNvPr>
          <p:cNvSpPr txBox="1"/>
          <p:nvPr/>
        </p:nvSpPr>
        <p:spPr>
          <a:xfrm>
            <a:off x="5508000" y="1522800"/>
            <a:ext cx="3645607" cy="144000"/>
          </a:xfrm>
          <a:prstGeom prst="rect">
            <a:avLst/>
          </a:prstGeom>
          <a:solidFill>
            <a:schemeClr val="bg1"/>
          </a:solidFill>
          <a:ln w="6350">
            <a:noFill/>
          </a:ln>
        </p:spPr>
        <p:txBody>
          <a:bodyPr wrap="square" lIns="0" tIns="0" rIns="0" rtlCol="0" anchor="ctr">
            <a:noAutofit/>
          </a:bodyPr>
          <a:lstStyle/>
          <a:p>
            <a:r>
              <a:rPr lang="en-US" altLang="ja-JP" sz="800" b="1" dirty="0" smtClean="0">
                <a:latin typeface="Meiryo UI" panose="020B0604030504040204" pitchFamily="50" charset="-128"/>
                <a:ea typeface="Meiryo UI" panose="020B0604030504040204" pitchFamily="50" charset="-128"/>
              </a:rPr>
              <a:t>2022</a:t>
            </a:r>
            <a:r>
              <a:rPr lang="ja-JP" altLang="en-US" sz="800" b="1" dirty="0" smtClean="0">
                <a:latin typeface="Meiryo UI" panose="020B0604030504040204" pitchFamily="50" charset="-128"/>
                <a:ea typeface="Meiryo UI" panose="020B0604030504040204" pitchFamily="50" charset="-128"/>
              </a:rPr>
              <a:t>年度向け　共同化の希望について（</a:t>
            </a:r>
            <a:r>
              <a:rPr lang="en-US" altLang="ja-JP" sz="800" b="1" dirty="0" smtClean="0">
                <a:latin typeface="Meiryo UI" panose="020B0604030504040204" pitchFamily="50" charset="-128"/>
                <a:ea typeface="Meiryo UI" panose="020B0604030504040204" pitchFamily="50" charset="-128"/>
              </a:rPr>
              <a:t>2021.6.24</a:t>
            </a:r>
            <a:r>
              <a:rPr lang="ja-JP" altLang="en-US" sz="800" b="1" dirty="0" smtClean="0">
                <a:latin typeface="Meiryo UI" panose="020B0604030504040204" pitchFamily="50" charset="-128"/>
                <a:ea typeface="Meiryo UI" panose="020B0604030504040204" pitchFamily="50" charset="-128"/>
              </a:rPr>
              <a:t>照会結果</a:t>
            </a:r>
            <a:r>
              <a:rPr lang="ja-JP" altLang="en-US" sz="800" b="1" dirty="0">
                <a:latin typeface="Meiryo UI" panose="020B0604030504040204" pitchFamily="50" charset="-128"/>
                <a:ea typeface="Meiryo UI" panose="020B0604030504040204" pitchFamily="50" charset="-128"/>
              </a:rPr>
              <a:t>）</a:t>
            </a:r>
            <a:endParaRPr lang="en-US" altLang="ja-JP" sz="800" b="1" strike="sngStrike"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466136" y="6591600"/>
            <a:ext cx="2311400" cy="365125"/>
          </a:xfrm>
        </p:spPr>
        <p:txBody>
          <a:bodyPr/>
          <a:lstStyle/>
          <a:p>
            <a:fld id="{6E5DE390-0CB9-41F3-AFBC-609A6CE2A1FD}" type="slidenum">
              <a:rPr kumimoji="1" lang="ja-JP" altLang="en-US" smtClean="0"/>
              <a:t>22</a:t>
            </a:fld>
            <a:endParaRPr kumimoji="1" lang="ja-JP" altLang="en-US" dirty="0"/>
          </a:p>
        </p:txBody>
      </p:sp>
    </p:spTree>
    <p:extLst>
      <p:ext uri="{BB962C8B-B14F-4D97-AF65-F5344CB8AC3E}">
        <p14:creationId xmlns:p14="http://schemas.microsoft.com/office/powerpoint/2010/main" val="282436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28464" y="1700808"/>
            <a:ext cx="936104" cy="523220"/>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市町村の</a:t>
            </a:r>
            <a:r>
              <a:rPr lang="en-US" altLang="ja-JP" sz="1400" b="1" dirty="0" smtClean="0">
                <a:latin typeface="Meiryo UI" panose="020B0604030504040204" pitchFamily="50" charset="-128"/>
                <a:ea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rPr>
              <a:t>ニーズ</a:t>
            </a:r>
            <a:endParaRPr kumimoji="1" lang="ja-JP" altLang="en-US" sz="14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３．市町村</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ガバメントクラウド移行支援</a:t>
            </a:r>
            <a:endParaRPr lang="ja-JP" altLang="en-US"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69" name="テキスト ボックス 68">
            <a:extLst>
              <a:ext uri="{FF2B5EF4-FFF2-40B4-BE49-F238E27FC236}">
                <a16:creationId xmlns:a16="http://schemas.microsoft.com/office/drawing/2014/main" id="{ABBFDCA3-09BA-4070-A1EA-83968A2741E1}"/>
              </a:ext>
            </a:extLst>
          </p:cNvPr>
          <p:cNvSpPr txBox="1"/>
          <p:nvPr/>
        </p:nvSpPr>
        <p:spPr>
          <a:xfrm>
            <a:off x="1002621" y="1411785"/>
            <a:ext cx="8903379" cy="1169551"/>
          </a:xfrm>
          <a:prstGeom prst="rect">
            <a:avLst/>
          </a:prstGeom>
          <a:noFill/>
          <a:ln w="63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９月に標準化法が施行</a:t>
            </a:r>
            <a:r>
              <a:rPr lang="ja-JP" altLang="en-US" sz="1400" dirty="0" smtClean="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2025</a:t>
            </a:r>
            <a:r>
              <a:rPr lang="ja-JP" altLang="en-US" sz="1400" b="1" u="sng" dirty="0" smtClean="0">
                <a:latin typeface="Meiryo UI" panose="020B0604030504040204" pitchFamily="50" charset="-128"/>
                <a:ea typeface="Meiryo UI" panose="020B0604030504040204" pitchFamily="50" charset="-128"/>
              </a:rPr>
              <a:t>年度</a:t>
            </a:r>
            <a:r>
              <a:rPr lang="ja-JP" altLang="en-US" sz="1400" b="1" u="sng" dirty="0">
                <a:latin typeface="Meiryo UI" panose="020B0604030504040204" pitchFamily="50" charset="-128"/>
                <a:ea typeface="Meiryo UI" panose="020B0604030504040204" pitchFamily="50" charset="-128"/>
              </a:rPr>
              <a:t>まで</a:t>
            </a:r>
            <a:r>
              <a:rPr lang="ja-JP" altLang="en-US" sz="1400" b="1" u="sng" dirty="0" smtClean="0">
                <a:latin typeface="Meiryo UI" panose="020B0604030504040204" pitchFamily="50" charset="-128"/>
                <a:ea typeface="Meiryo UI" panose="020B0604030504040204" pitchFamily="50" charset="-128"/>
              </a:rPr>
              <a:t>に住基、税、福祉</a:t>
            </a:r>
            <a:r>
              <a:rPr lang="ja-JP" altLang="en-US" sz="1400" b="1" u="sng" dirty="0">
                <a:latin typeface="Meiryo UI" panose="020B0604030504040204" pitchFamily="50" charset="-128"/>
                <a:ea typeface="Meiryo UI" panose="020B0604030504040204" pitchFamily="50" charset="-128"/>
              </a:rPr>
              <a:t>など基幹</a:t>
            </a:r>
            <a:r>
              <a:rPr lang="ja-JP" altLang="en-US" sz="1400" b="1" u="sng" dirty="0" smtClean="0">
                <a:latin typeface="Meiryo UI" panose="020B0604030504040204" pitchFamily="50" charset="-128"/>
                <a:ea typeface="Meiryo UI" panose="020B0604030504040204" pitchFamily="50" charset="-128"/>
              </a:rPr>
              <a:t>系</a:t>
            </a:r>
            <a:r>
              <a:rPr lang="en-US" altLang="ja-JP" sz="1400" b="1" u="sng" dirty="0">
                <a:latin typeface="Meiryo UI" panose="020B0604030504040204" pitchFamily="50" charset="-128"/>
                <a:ea typeface="Meiryo UI" panose="020B0604030504040204" pitchFamily="50" charset="-128"/>
              </a:rPr>
              <a:t>20</a:t>
            </a:r>
            <a:r>
              <a:rPr lang="ja-JP" altLang="en-US" sz="1400" b="1" u="sng" dirty="0" smtClean="0">
                <a:latin typeface="Meiryo UI" panose="020B0604030504040204" pitchFamily="50" charset="-128"/>
                <a:ea typeface="Meiryo UI" panose="020B0604030504040204" pitchFamily="50" charset="-128"/>
              </a:rPr>
              <a:t>業務</a:t>
            </a:r>
            <a:r>
              <a:rPr lang="ja-JP" altLang="en-US" sz="1400" b="1" u="sng" dirty="0">
                <a:latin typeface="Meiryo UI" panose="020B0604030504040204" pitchFamily="50" charset="-128"/>
                <a:ea typeface="Meiryo UI" panose="020B0604030504040204" pitchFamily="50" charset="-128"/>
              </a:rPr>
              <a:t>の標準化対応が</a:t>
            </a:r>
            <a:r>
              <a:rPr lang="ja-JP" altLang="en-US" sz="1400" b="1" u="sng" dirty="0" smtClean="0">
                <a:latin typeface="Meiryo UI" panose="020B0604030504040204" pitchFamily="50" charset="-128"/>
                <a:ea typeface="Meiryo UI" panose="020B0604030504040204" pitchFamily="50" charset="-128"/>
              </a:rPr>
              <a:t>義務化</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・一方、市町村職員の総数は減少傾向、</a:t>
            </a:r>
            <a:r>
              <a:rPr lang="en-US" altLang="ja-JP" sz="1400" dirty="0" smtClean="0">
                <a:latin typeface="Meiryo UI" panose="020B0604030504040204" pitchFamily="50" charset="-128"/>
                <a:ea typeface="Meiryo UI" panose="020B0604030504040204" pitchFamily="50" charset="-128"/>
              </a:rPr>
              <a:t>ICT</a:t>
            </a:r>
            <a:r>
              <a:rPr lang="ja-JP" altLang="en-US" sz="1400" dirty="0" smtClean="0">
                <a:latin typeface="Meiryo UI" panose="020B0604030504040204" pitchFamily="50" charset="-128"/>
                <a:ea typeface="Meiryo UI" panose="020B0604030504040204" pitchFamily="50" charset="-128"/>
              </a:rPr>
              <a:t>を十分に活用できない要因として、</a:t>
            </a:r>
            <a:r>
              <a:rPr lang="ja-JP" altLang="en-US" sz="1400" b="1" u="sng" dirty="0" smtClean="0">
                <a:latin typeface="Meiryo UI" panose="020B0604030504040204" pitchFamily="50" charset="-128"/>
                <a:ea typeface="Meiryo UI" panose="020B0604030504040204" pitchFamily="50" charset="-128"/>
              </a:rPr>
              <a:t>予算、人材、スキル・情報の不足が課題</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・短期間でのシステム標準化・ガバメントクラウド移行の対応となるため、</a:t>
            </a:r>
            <a:r>
              <a:rPr lang="ja-JP" altLang="en-US" sz="1400" b="1" u="sng" dirty="0" smtClean="0">
                <a:latin typeface="Meiryo UI" panose="020B0604030504040204" pitchFamily="50" charset="-128"/>
                <a:ea typeface="Meiryo UI" panose="020B0604030504040204" pitchFamily="50" charset="-128"/>
              </a:rPr>
              <a:t>市町村のマンパワーが不足</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・特に、</a:t>
            </a:r>
            <a:r>
              <a:rPr lang="en-US" altLang="ja-JP" sz="1400" b="1" u="sng" dirty="0" smtClean="0">
                <a:latin typeface="Meiryo UI" panose="020B0604030504040204" pitchFamily="50" charset="-128"/>
                <a:ea typeface="Meiryo UI" panose="020B0604030504040204" pitchFamily="50" charset="-128"/>
              </a:rPr>
              <a:t>2024</a:t>
            </a:r>
            <a:r>
              <a:rPr lang="ja-JP" altLang="en-US" sz="1400" b="1" u="sng" dirty="0" smtClean="0">
                <a:latin typeface="Meiryo UI" panose="020B0604030504040204" pitchFamily="50" charset="-128"/>
                <a:ea typeface="Meiryo UI" panose="020B0604030504040204" pitchFamily="50" charset="-128"/>
              </a:rPr>
              <a:t>年度・</a:t>
            </a:r>
            <a:r>
              <a:rPr lang="en-US" altLang="ja-JP" sz="1400" b="1" u="sng" dirty="0" smtClean="0">
                <a:latin typeface="Meiryo UI" panose="020B0604030504040204" pitchFamily="50" charset="-128"/>
                <a:ea typeface="Meiryo UI" panose="020B0604030504040204" pitchFamily="50" charset="-128"/>
              </a:rPr>
              <a:t>2025</a:t>
            </a:r>
            <a:r>
              <a:rPr lang="ja-JP" altLang="en-US" sz="1400" b="1" u="sng" dirty="0" smtClean="0">
                <a:latin typeface="Meiryo UI" panose="020B0604030504040204" pitchFamily="50" charset="-128"/>
                <a:ea typeface="Meiryo UI" panose="020B0604030504040204" pitchFamily="50" charset="-128"/>
              </a:rPr>
              <a:t>年度にかけて、全国的に市町村の負担が集中する見込み</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・標準化法においても、都道府県の役割をして、システム標準化が円滑にできるよう市町村支援を規定。</a:t>
            </a:r>
            <a:endParaRPr lang="en-US" altLang="ja-JP" sz="1400" dirty="0" smtClean="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ABBFDCA3-09BA-4070-A1EA-83968A2741E1}"/>
              </a:ext>
            </a:extLst>
          </p:cNvPr>
          <p:cNvSpPr txBox="1"/>
          <p:nvPr/>
        </p:nvSpPr>
        <p:spPr>
          <a:xfrm>
            <a:off x="272481" y="2941435"/>
            <a:ext cx="6912768" cy="738664"/>
          </a:xfrm>
          <a:prstGeom prst="rect">
            <a:avLst/>
          </a:prstGeom>
          <a:noFill/>
        </p:spPr>
        <p:txBody>
          <a:bodyPr wrap="square" rtlCol="0">
            <a:spAutoFit/>
          </a:bodyPr>
          <a:lstStyle/>
          <a:p>
            <a:pPr marL="900113" indent="-900113"/>
            <a:r>
              <a:rPr lang="ja-JP" altLang="en-US" sz="1400" dirty="0" smtClean="0">
                <a:latin typeface="Meiryo UI" panose="020B0604030504040204" pitchFamily="50" charset="-128"/>
                <a:ea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rPr>
              <a:t>情報化アドバイザー</a:t>
            </a:r>
            <a:r>
              <a:rPr lang="ja-JP" altLang="en-US" sz="1400" dirty="0" smtClean="0">
                <a:latin typeface="Meiryo UI" panose="020B0604030504040204" pitchFamily="50" charset="-128"/>
                <a:ea typeface="Meiryo UI" panose="020B0604030504040204" pitchFamily="50" charset="-128"/>
              </a:rPr>
              <a:t>制度</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など</a:t>
            </a:r>
            <a:r>
              <a:rPr lang="ja-JP" altLang="en-US" sz="1400" dirty="0">
                <a:latin typeface="Meiryo UI" panose="020B0604030504040204" pitchFamily="50" charset="-128"/>
                <a:ea typeface="Meiryo UI" panose="020B0604030504040204" pitchFamily="50" charset="-128"/>
              </a:rPr>
              <a:t>を活用し、専門的な知見を有する講師に</a:t>
            </a:r>
            <a:r>
              <a:rPr lang="ja-JP" altLang="en-US" sz="1400" dirty="0" smtClean="0">
                <a:latin typeface="Meiryo UI" panose="020B0604030504040204" pitchFamily="50" charset="-128"/>
                <a:ea typeface="Meiryo UI" panose="020B0604030504040204" pitchFamily="50" charset="-128"/>
              </a:rPr>
              <a:t>よる講演。</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国の最新の動向などを市町村と共有することを目的に府が開催。</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smtClean="0">
                <a:latin typeface="Meiryo UI" panose="020B0604030504040204" pitchFamily="50" charset="-128"/>
                <a:ea typeface="Meiryo UI" panose="020B0604030504040204" pitchFamily="50" charset="-128"/>
              </a:rPr>
              <a:t>・府内市町村の好事例や取り組み状況も紹介し、情報共有・横展開を図る。</a:t>
            </a:r>
            <a:endParaRPr lang="en-US" altLang="ja-JP" sz="1400" dirty="0" smtClean="0">
              <a:latin typeface="Meiryo UI" panose="020B0604030504040204" pitchFamily="50" charset="-128"/>
              <a:ea typeface="Meiryo UI" panose="020B0604030504040204" pitchFamily="50" charset="-128"/>
            </a:endParaRPr>
          </a:p>
        </p:txBody>
      </p:sp>
      <p:sp>
        <p:nvSpPr>
          <p:cNvPr id="71" name="角丸四角形 70"/>
          <p:cNvSpPr/>
          <p:nvPr/>
        </p:nvSpPr>
        <p:spPr>
          <a:xfrm>
            <a:off x="144467" y="2708920"/>
            <a:ext cx="7040782"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smtClean="0">
                <a:latin typeface="Meiryo UI" panose="020B0604030504040204" pitchFamily="50" charset="-128"/>
                <a:ea typeface="Meiryo UI" panose="020B0604030504040204" pitchFamily="50" charset="-128"/>
              </a:rPr>
              <a:t>①システム標準化・共通化勉強会</a:t>
            </a:r>
            <a:endParaRPr lang="en-US" altLang="ja-JP" sz="1400" b="1" dirty="0" smtClean="0">
              <a:latin typeface="Meiryo UI" panose="020B0604030504040204" pitchFamily="50" charset="-128"/>
              <a:ea typeface="Meiryo UI" panose="020B0604030504040204" pitchFamily="50" charset="-128"/>
            </a:endParaRPr>
          </a:p>
        </p:txBody>
      </p:sp>
      <p:sp>
        <p:nvSpPr>
          <p:cNvPr id="76" name="角丸四角形 75"/>
          <p:cNvSpPr/>
          <p:nvPr/>
        </p:nvSpPr>
        <p:spPr>
          <a:xfrm>
            <a:off x="121403" y="4164071"/>
            <a:ext cx="7063845"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smtClean="0">
                <a:latin typeface="Meiryo UI" panose="020B0604030504040204" pitchFamily="50" charset="-128"/>
                <a:ea typeface="Meiryo UI" panose="020B0604030504040204" pitchFamily="50" charset="-128"/>
              </a:rPr>
              <a:t>②</a:t>
            </a:r>
            <a:r>
              <a:rPr lang="ja-JP" altLang="en-US" sz="1400" b="1" dirty="0">
                <a:latin typeface="Meiryo UI" panose="020B0604030504040204" pitchFamily="50" charset="-128"/>
                <a:ea typeface="Meiryo UI" panose="020B0604030504040204" pitchFamily="50" charset="-128"/>
              </a:rPr>
              <a:t>システム</a:t>
            </a:r>
            <a:r>
              <a:rPr lang="ja-JP" altLang="en-US" sz="1400" b="1" dirty="0" smtClean="0">
                <a:latin typeface="Meiryo UI" panose="020B0604030504040204" pitchFamily="50" charset="-128"/>
                <a:ea typeface="Meiryo UI" panose="020B0604030504040204" pitchFamily="50" charset="-128"/>
              </a:rPr>
              <a:t>標準化新任担当者研修</a:t>
            </a:r>
            <a:endParaRPr lang="ja-JP" altLang="en-US" sz="1400" b="1" dirty="0">
              <a:latin typeface="Meiryo UI" panose="020B0604030504040204" pitchFamily="50" charset="-128"/>
              <a:ea typeface="Meiryo UI" panose="020B0604030504040204" pitchFamily="50" charset="-128"/>
            </a:endParaRPr>
          </a:p>
        </p:txBody>
      </p:sp>
      <p:sp>
        <p:nvSpPr>
          <p:cNvPr id="19" name="楕円 18"/>
          <p:cNvSpPr/>
          <p:nvPr/>
        </p:nvSpPr>
        <p:spPr bwMode="auto">
          <a:xfrm>
            <a:off x="133642" y="1685407"/>
            <a:ext cx="925749" cy="504000"/>
          </a:xfrm>
          <a:prstGeom prst="ellipse">
            <a:avLst/>
          </a:prstGeom>
          <a:noFill/>
          <a:ln w="2857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21" name="テキスト ボックス 20">
            <a:extLst>
              <a:ext uri="{FF2B5EF4-FFF2-40B4-BE49-F238E27FC236}">
                <a16:creationId xmlns:a16="http://schemas.microsoft.com/office/drawing/2014/main" id="{ABBFDCA3-09BA-4070-A1EA-83968A2741E1}"/>
              </a:ext>
            </a:extLst>
          </p:cNvPr>
          <p:cNvSpPr txBox="1"/>
          <p:nvPr/>
        </p:nvSpPr>
        <p:spPr>
          <a:xfrm>
            <a:off x="272481" y="4413671"/>
            <a:ext cx="6912768" cy="738664"/>
          </a:xfrm>
          <a:prstGeom prst="rect">
            <a:avLst/>
          </a:prstGeom>
          <a:noFill/>
        </p:spPr>
        <p:txBody>
          <a:bodyPr wrap="square" rtlCol="0">
            <a:spAutoFit/>
          </a:bodyPr>
          <a:lstStyle/>
          <a:p>
            <a:pPr marL="900113" indent="-900113"/>
            <a:r>
              <a:rPr lang="ja-JP" altLang="en-US" sz="1400" dirty="0" smtClean="0">
                <a:latin typeface="Meiryo UI" panose="020B0604030504040204" pitchFamily="50" charset="-128"/>
                <a:ea typeface="Meiryo UI" panose="020B0604030504040204" pitchFamily="50" charset="-128"/>
              </a:rPr>
              <a:t>・システム標準化やガバメントクラウドの基礎的な知識を習得することを目的に府が開催。</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smtClean="0">
                <a:latin typeface="Meiryo UI" panose="020B0604030504040204" pitchFamily="50" charset="-128"/>
                <a:ea typeface="Meiryo UI" panose="020B0604030504040204" pitchFamily="50" charset="-128"/>
              </a:rPr>
              <a:t>・新任担当者が基礎的な知識を習得することにより、市町村担当者の知識レベルが向上。</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smtClean="0">
                <a:latin typeface="Meiryo UI" panose="020B0604030504040204" pitchFamily="50" charset="-128"/>
                <a:ea typeface="Meiryo UI" panose="020B0604030504040204" pitchFamily="50" charset="-128"/>
              </a:rPr>
              <a:t>・マンパワー不足のため研修を開催できない市町村への人的支援に資する。</a:t>
            </a:r>
            <a:endParaRPr lang="en-US" altLang="ja-JP" sz="1400" dirty="0" smtClean="0">
              <a:latin typeface="Meiryo UI" panose="020B0604030504040204" pitchFamily="50" charset="-128"/>
              <a:ea typeface="Meiryo UI" panose="020B0604030504040204" pitchFamily="50" charset="-128"/>
            </a:endParaRPr>
          </a:p>
        </p:txBody>
      </p:sp>
      <p:sp>
        <p:nvSpPr>
          <p:cNvPr id="23" name="角丸四角形 22"/>
          <p:cNvSpPr/>
          <p:nvPr/>
        </p:nvSpPr>
        <p:spPr>
          <a:xfrm>
            <a:off x="127805" y="5373216"/>
            <a:ext cx="7057443"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rPr>
              <a:t>③市町村ＤＸ推進アドバイザー</a:t>
            </a:r>
          </a:p>
        </p:txBody>
      </p:sp>
      <p:sp>
        <p:nvSpPr>
          <p:cNvPr id="25" name="テキスト ボックス 24">
            <a:extLst>
              <a:ext uri="{FF2B5EF4-FFF2-40B4-BE49-F238E27FC236}">
                <a16:creationId xmlns:a16="http://schemas.microsoft.com/office/drawing/2014/main" id="{ABBFDCA3-09BA-4070-A1EA-83968A2741E1}"/>
              </a:ext>
            </a:extLst>
          </p:cNvPr>
          <p:cNvSpPr txBox="1"/>
          <p:nvPr/>
        </p:nvSpPr>
        <p:spPr>
          <a:xfrm>
            <a:off x="272481" y="5597690"/>
            <a:ext cx="6912767" cy="954107"/>
          </a:xfrm>
          <a:prstGeom prst="rect">
            <a:avLst/>
          </a:prstGeom>
          <a:noFill/>
        </p:spPr>
        <p:txBody>
          <a:bodyPr wrap="square" rtlCol="0">
            <a:spAutoFit/>
          </a:bodyPr>
          <a:lstStyle/>
          <a:p>
            <a:pPr marL="900113" indent="-900113"/>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ICT</a:t>
            </a:r>
            <a:r>
              <a:rPr lang="ja-JP" altLang="en-US" sz="1400" dirty="0" smtClean="0">
                <a:latin typeface="Meiryo UI" panose="020B0604030504040204" pitchFamily="50" charset="-128"/>
                <a:ea typeface="Meiryo UI" panose="020B0604030504040204" pitchFamily="50" charset="-128"/>
              </a:rPr>
              <a:t>コンサル事業者の専門的な知見を活用し、府が市町村の取組みを支援。</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府内</a:t>
            </a:r>
            <a:r>
              <a:rPr lang="ja-JP" altLang="en-US" sz="1400" dirty="0" smtClean="0">
                <a:latin typeface="Meiryo UI" panose="020B0604030504040204" pitchFamily="50" charset="-128"/>
                <a:ea typeface="Meiryo UI" panose="020B0604030504040204" pitchFamily="50" charset="-128"/>
              </a:rPr>
              <a:t>市町村へのヒアリングや実態調査結果を分析、共通の課題などを抽出し、対応策を検討。</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smtClean="0">
                <a:latin typeface="Meiryo UI" panose="020B0604030504040204" pitchFamily="50" charset="-128"/>
                <a:ea typeface="Meiryo UI" panose="020B0604030504040204" pitchFamily="50" charset="-128"/>
              </a:rPr>
              <a:t>・国の最新の動向、全国の地方自治体から好事例などの情報を収集し、市町村に横展開。</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smtClean="0">
                <a:latin typeface="Meiryo UI" panose="020B0604030504040204" pitchFamily="50" charset="-128"/>
                <a:ea typeface="Meiryo UI" panose="020B0604030504040204" pitchFamily="50" charset="-128"/>
              </a:rPr>
              <a:t>・ニーズに応じてシステム共同化など、今後の市町村支援の在り方を検討。</a:t>
            </a:r>
            <a:endParaRPr lang="en-US" altLang="ja-JP" sz="1400" dirty="0" smtClean="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BBFDCA3-09BA-4070-A1EA-83968A2741E1}"/>
              </a:ext>
            </a:extLst>
          </p:cNvPr>
          <p:cNvSpPr txBox="1"/>
          <p:nvPr/>
        </p:nvSpPr>
        <p:spPr>
          <a:xfrm>
            <a:off x="144795" y="858591"/>
            <a:ext cx="9632741" cy="430780"/>
          </a:xfrm>
          <a:prstGeom prst="rect">
            <a:avLst/>
          </a:prstGeom>
          <a:noFill/>
          <a:ln w="6350">
            <a:solidFill>
              <a:schemeClr val="tx1"/>
            </a:solidFill>
          </a:ln>
        </p:spPr>
        <p:txBody>
          <a:bodyPr wrap="square" rtlCol="0" anchor="ctr">
            <a:noAutofit/>
          </a:bodyPr>
          <a:lstStyle/>
          <a:p>
            <a:r>
              <a:rPr lang="en-US" altLang="ja-JP" sz="1400" b="1" dirty="0" smtClean="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年度末までに、市町村のシステム標準化・ガバメントクラウド移行が円滑に実施できる</a:t>
            </a:r>
            <a:r>
              <a:rPr lang="ja-JP" altLang="en-US" sz="1400" b="1" dirty="0" smtClean="0">
                <a:latin typeface="Meiryo UI" panose="020B0604030504040204" pitchFamily="50" charset="-128"/>
                <a:ea typeface="Meiryo UI" panose="020B0604030504040204" pitchFamily="50" charset="-128"/>
              </a:rPr>
              <a:t>よう支援を行い、全市町村を対象にニーズに応じてシステム共同化も推進していきます。</a:t>
            </a:r>
            <a:endParaRPr lang="ja-JP" altLang="en-US" sz="140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ABBFDCA3-09BA-4070-A1EA-83968A2741E1}"/>
              </a:ext>
            </a:extLst>
          </p:cNvPr>
          <p:cNvSpPr txBox="1"/>
          <p:nvPr/>
        </p:nvSpPr>
        <p:spPr>
          <a:xfrm>
            <a:off x="7594976" y="2877448"/>
            <a:ext cx="2162149" cy="987504"/>
          </a:xfrm>
          <a:prstGeom prst="roundRect">
            <a:avLst/>
          </a:prstGeom>
          <a:solidFill>
            <a:schemeClr val="bg1"/>
          </a:solidFill>
          <a:ln w="38100">
            <a:solidFill>
              <a:schemeClr val="tx1"/>
            </a:solidFill>
          </a:ln>
        </p:spPr>
        <p:txBody>
          <a:bodyPr wrap="square" rtlCol="0">
            <a:spAutoFit/>
          </a:bodyPr>
          <a:lstStyle/>
          <a:p>
            <a:pPr marL="285750" indent="-285750">
              <a:buFont typeface="Wingdings" panose="05000000000000000000" pitchFamily="2" charset="2"/>
              <a:buChar char="ü"/>
            </a:pPr>
            <a:r>
              <a:rPr lang="ja-JP" altLang="en-US" sz="1300" b="1" dirty="0" smtClean="0">
                <a:latin typeface="Meiryo UI" panose="020B0604030504040204" pitchFamily="50" charset="-128"/>
                <a:ea typeface="Meiryo UI" panose="020B0604030504040204" pitchFamily="50" charset="-128"/>
              </a:rPr>
              <a:t>情報面の支援</a:t>
            </a:r>
          </a:p>
          <a:p>
            <a:r>
              <a:rPr lang="ja-JP" altLang="en-US" sz="1300" dirty="0" smtClean="0">
                <a:latin typeface="Meiryo UI" panose="020B0604030504040204" pitchFamily="50" charset="-128"/>
                <a:ea typeface="Meiryo UI" panose="020B0604030504040204" pitchFamily="50" charset="-128"/>
              </a:rPr>
              <a:t>・国の最新の動向、全国の好事例を共有し、情報が不足する市町村を支援</a:t>
            </a:r>
            <a:endParaRPr lang="en-US" altLang="ja-JP" sz="1300" dirty="0" smtClean="0">
              <a:latin typeface="Meiryo UI" panose="020B0604030504040204" pitchFamily="50" charset="-128"/>
              <a:ea typeface="Meiryo UI" panose="020B0604030504040204" pitchFamily="50" charset="-128"/>
            </a:endParaRPr>
          </a:p>
        </p:txBody>
      </p:sp>
      <p:sp>
        <p:nvSpPr>
          <p:cNvPr id="32" name="右矢印 31"/>
          <p:cNvSpPr/>
          <p:nvPr/>
        </p:nvSpPr>
        <p:spPr>
          <a:xfrm>
            <a:off x="7257256" y="3717032"/>
            <a:ext cx="257682" cy="1454111"/>
          </a:xfrm>
          <a:prstGeom prst="rightArrow">
            <a:avLst>
              <a:gd name="adj1" fmla="val 74116"/>
              <a:gd name="adj2" fmla="val 10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ABBFDCA3-09BA-4070-A1EA-83968A2741E1}"/>
              </a:ext>
            </a:extLst>
          </p:cNvPr>
          <p:cNvSpPr txBox="1"/>
          <p:nvPr/>
        </p:nvSpPr>
        <p:spPr>
          <a:xfrm>
            <a:off x="7586946" y="4101584"/>
            <a:ext cx="2163600" cy="987504"/>
          </a:xfrm>
          <a:prstGeom prst="roundRect">
            <a:avLst/>
          </a:prstGeom>
          <a:solidFill>
            <a:schemeClr val="bg1"/>
          </a:solidFill>
          <a:ln w="38100">
            <a:solidFill>
              <a:schemeClr val="tx1"/>
            </a:solidFill>
          </a:ln>
        </p:spPr>
        <p:txBody>
          <a:bodyPr wrap="square" rtlCol="0">
            <a:spAutoFit/>
          </a:bodyPr>
          <a:lstStyle/>
          <a:p>
            <a:pPr marL="285750" indent="-285750">
              <a:buFont typeface="Wingdings" panose="05000000000000000000" pitchFamily="2" charset="2"/>
              <a:buChar char="ü"/>
            </a:pPr>
            <a:r>
              <a:rPr lang="ja-JP" altLang="en-US" sz="1300" b="1" dirty="0" smtClean="0">
                <a:latin typeface="Meiryo UI" panose="020B0604030504040204" pitchFamily="50" charset="-128"/>
                <a:ea typeface="Meiryo UI" panose="020B0604030504040204" pitchFamily="50" charset="-128"/>
              </a:rPr>
              <a:t>人材面</a:t>
            </a:r>
            <a:r>
              <a:rPr lang="ja-JP" altLang="en-US" sz="1300" b="1" dirty="0">
                <a:latin typeface="Meiryo UI" panose="020B0604030504040204" pitchFamily="50" charset="-128"/>
                <a:ea typeface="Meiryo UI" panose="020B0604030504040204" pitchFamily="50" charset="-128"/>
              </a:rPr>
              <a:t>の支援</a:t>
            </a:r>
            <a:endParaRPr lang="en-US" altLang="ja-JP" sz="1300" b="1" dirty="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・研修などを開催することにより、マンパワー</a:t>
            </a:r>
            <a:r>
              <a:rPr lang="ja-JP" altLang="en-US" sz="1300" dirty="0">
                <a:latin typeface="Meiryo UI" panose="020B0604030504040204" pitchFamily="50" charset="-128"/>
                <a:ea typeface="Meiryo UI" panose="020B0604030504040204" pitchFamily="50" charset="-128"/>
              </a:rPr>
              <a:t>が不足する市町村への</a:t>
            </a:r>
            <a:r>
              <a:rPr lang="ja-JP" altLang="en-US" sz="1300" dirty="0" smtClean="0">
                <a:latin typeface="Meiryo UI" panose="020B0604030504040204" pitchFamily="50" charset="-128"/>
                <a:ea typeface="Meiryo UI" panose="020B0604030504040204" pitchFamily="50" charset="-128"/>
              </a:rPr>
              <a:t>支援</a:t>
            </a:r>
            <a:endParaRPr lang="en-US" altLang="ja-JP" sz="13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BFDCA3-09BA-4070-A1EA-83968A2741E1}"/>
              </a:ext>
            </a:extLst>
          </p:cNvPr>
          <p:cNvSpPr txBox="1"/>
          <p:nvPr/>
        </p:nvSpPr>
        <p:spPr>
          <a:xfrm>
            <a:off x="7586946" y="5303381"/>
            <a:ext cx="2162149" cy="987504"/>
          </a:xfrm>
          <a:prstGeom prst="roundRect">
            <a:avLst/>
          </a:prstGeom>
          <a:solidFill>
            <a:schemeClr val="bg1"/>
          </a:solidFill>
          <a:ln w="38100">
            <a:solidFill>
              <a:schemeClr val="tx1"/>
            </a:solidFill>
          </a:ln>
        </p:spPr>
        <p:txBody>
          <a:bodyPr wrap="square" rtlCol="0">
            <a:spAutoFit/>
          </a:bodyPr>
          <a:lstStyle/>
          <a:p>
            <a:pPr marL="285750" indent="-285750">
              <a:buFont typeface="Wingdings" panose="05000000000000000000" pitchFamily="2" charset="2"/>
              <a:buChar char="ü"/>
            </a:pPr>
            <a:r>
              <a:rPr lang="ja-JP" altLang="en-US" sz="1300" b="1" dirty="0">
                <a:latin typeface="Meiryo UI" panose="020B0604030504040204" pitchFamily="50" charset="-128"/>
                <a:ea typeface="Meiryo UI" panose="020B0604030504040204" pitchFamily="50" charset="-128"/>
              </a:rPr>
              <a:t>財政</a:t>
            </a:r>
            <a:r>
              <a:rPr lang="ja-JP" altLang="en-US" sz="1300" b="1" dirty="0" smtClean="0">
                <a:latin typeface="Meiryo UI" panose="020B0604030504040204" pitchFamily="50" charset="-128"/>
                <a:ea typeface="Meiryo UI" panose="020B0604030504040204" pitchFamily="50" charset="-128"/>
              </a:rPr>
              <a:t>面</a:t>
            </a:r>
            <a:r>
              <a:rPr lang="ja-JP" altLang="en-US" sz="1300" b="1" dirty="0">
                <a:latin typeface="Meiryo UI" panose="020B0604030504040204" pitchFamily="50" charset="-128"/>
                <a:ea typeface="Meiryo UI" panose="020B0604030504040204" pitchFamily="50" charset="-128"/>
              </a:rPr>
              <a:t>の支援</a:t>
            </a:r>
            <a:endParaRPr lang="en-US" altLang="ja-JP" sz="1300" b="1" dirty="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府</a:t>
            </a:r>
            <a:r>
              <a:rPr lang="ja-JP" altLang="en-US" sz="1300" dirty="0" smtClean="0">
                <a:latin typeface="Meiryo UI" panose="020B0604030504040204" pitchFamily="50" charset="-128"/>
                <a:ea typeface="Meiryo UI" panose="020B0604030504040204" pitchFamily="50" charset="-128"/>
              </a:rPr>
              <a:t>が</a:t>
            </a:r>
            <a:r>
              <a:rPr lang="en-US" altLang="ja-JP" sz="1300" dirty="0" smtClean="0">
                <a:latin typeface="Meiryo UI" panose="020B0604030504040204" pitchFamily="50" charset="-128"/>
                <a:ea typeface="Meiryo UI" panose="020B0604030504040204" pitchFamily="50" charset="-128"/>
              </a:rPr>
              <a:t>ICT</a:t>
            </a:r>
            <a:r>
              <a:rPr lang="ja-JP" altLang="en-US" sz="1300" dirty="0" smtClean="0">
                <a:latin typeface="Meiryo UI" panose="020B0604030504040204" pitchFamily="50" charset="-128"/>
                <a:ea typeface="Meiryo UI" panose="020B0604030504040204" pitchFamily="50" charset="-128"/>
              </a:rPr>
              <a:t>コンサル事業者と契約し、市町村の財政負担なしで専門的な知見を活用</a:t>
            </a:r>
            <a:endParaRPr lang="en-US" altLang="ja-JP" sz="1300" dirty="0" smtClean="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376" y="1968426"/>
            <a:ext cx="1256442" cy="812502"/>
          </a:xfrm>
          <a:prstGeom prst="rect">
            <a:avLst/>
          </a:prstGeom>
        </p:spPr>
      </p:pic>
      <p:sp>
        <p:nvSpPr>
          <p:cNvPr id="22" name="テキスト ボックス 21">
            <a:extLst>
              <a:ext uri="{FF2B5EF4-FFF2-40B4-BE49-F238E27FC236}">
                <a16:creationId xmlns:a16="http://schemas.microsoft.com/office/drawing/2014/main" id="{ABBFDCA3-09BA-4070-A1EA-83968A2741E1}"/>
              </a:ext>
            </a:extLst>
          </p:cNvPr>
          <p:cNvSpPr txBox="1"/>
          <p:nvPr/>
        </p:nvSpPr>
        <p:spPr>
          <a:xfrm>
            <a:off x="218680" y="3553278"/>
            <a:ext cx="7110808" cy="476298"/>
          </a:xfrm>
          <a:prstGeom prst="rect">
            <a:avLst/>
          </a:prstGeom>
          <a:noFill/>
          <a:ln w="6350">
            <a:noFill/>
          </a:ln>
        </p:spPr>
        <p:txBody>
          <a:bodyPr wrap="square" rtlCol="0" anchor="ctr">
            <a:noAutofit/>
          </a:bodyPr>
          <a:lstStyle>
            <a:defPPr>
              <a:defRPr lang="ja-JP"/>
            </a:defPPr>
            <a:lvl1pPr>
              <a:defRPr sz="1400" b="1">
                <a:latin typeface="Meiryo UI" panose="020B0604030504040204" pitchFamily="50" charset="-128"/>
                <a:ea typeface="Meiryo UI" panose="020B0604030504040204" pitchFamily="50" charset="-128"/>
              </a:defRPr>
            </a:lvl1pPr>
          </a:lstStyle>
          <a:p>
            <a:pPr marL="361950" indent="-361950"/>
            <a:r>
              <a:rPr lang="ja-JP" altLang="en-US" sz="1050" b="0" dirty="0" smtClean="0"/>
              <a:t>（</a:t>
            </a:r>
            <a:r>
              <a:rPr lang="en-US" altLang="ja-JP" sz="1050" b="0" dirty="0"/>
              <a:t>※</a:t>
            </a:r>
            <a:r>
              <a:rPr lang="ja-JP" altLang="en-US" sz="1050" b="0" dirty="0" smtClean="0"/>
              <a:t>）総務省</a:t>
            </a:r>
            <a:r>
              <a:rPr lang="ja-JP" altLang="en-US" sz="1050" b="0" dirty="0"/>
              <a:t>が地方公共団体等からの求めに応じ、情報通信技術（</a:t>
            </a:r>
            <a:r>
              <a:rPr lang="en-US" altLang="ja-JP" sz="1050" b="0" dirty="0"/>
              <a:t>ICT</a:t>
            </a:r>
            <a:r>
              <a:rPr lang="ja-JP" altLang="en-US" sz="1050" b="0" dirty="0"/>
              <a:t>）やデータ活用を通じた地域課題解決に精通</a:t>
            </a:r>
            <a:r>
              <a:rPr lang="ja-JP" altLang="en-US" sz="1050" b="0" dirty="0" smtClean="0"/>
              <a:t>した</a:t>
            </a:r>
            <a:r>
              <a:rPr lang="en-US" altLang="ja-JP" sz="1050" b="0" dirty="0" smtClean="0"/>
              <a:t/>
            </a:r>
            <a:br>
              <a:rPr lang="en-US" altLang="ja-JP" sz="1050" b="0" dirty="0" smtClean="0"/>
            </a:br>
            <a:r>
              <a:rPr lang="ja-JP" altLang="en-US" sz="1050" b="0" dirty="0" smtClean="0"/>
              <a:t>専門家</a:t>
            </a:r>
            <a:r>
              <a:rPr lang="ja-JP" altLang="en-US" sz="1050" b="0" dirty="0"/>
              <a:t>を派遣、</a:t>
            </a:r>
            <a:r>
              <a:rPr lang="en-US" altLang="ja-JP" sz="1050" b="0" dirty="0"/>
              <a:t>ICT</a:t>
            </a:r>
            <a:r>
              <a:rPr lang="ja-JP" altLang="en-US" sz="1050" b="0" dirty="0"/>
              <a:t>利活用に関する助言等を</a:t>
            </a:r>
            <a:r>
              <a:rPr lang="ja-JP" altLang="en-US" sz="1050" b="0" dirty="0" smtClean="0"/>
              <a:t>行う制度</a:t>
            </a:r>
            <a:endParaRPr lang="ja-JP" altLang="en-US" sz="1050" b="0" dirty="0"/>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23</a:t>
            </a:fld>
            <a:endParaRPr kumimoji="1" lang="ja-JP" altLang="en-US"/>
          </a:p>
        </p:txBody>
      </p:sp>
    </p:spTree>
    <p:extLst>
      <p:ext uri="{BB962C8B-B14F-4D97-AF65-F5344CB8AC3E}">
        <p14:creationId xmlns:p14="http://schemas.microsoft.com/office/powerpoint/2010/main" val="3125027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矢印: 五方向 25"/>
          <p:cNvSpPr/>
          <p:nvPr/>
        </p:nvSpPr>
        <p:spPr bwMode="auto">
          <a:xfrm>
            <a:off x="4793016" y="5602906"/>
            <a:ext cx="3258866" cy="844676"/>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３．市町村</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財政面、人材面における支援</a:t>
            </a:r>
            <a:endParaRPr lang="ja-JP" altLang="en-US"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1" name="矢印: 五方向 25"/>
          <p:cNvSpPr/>
          <p:nvPr/>
        </p:nvSpPr>
        <p:spPr bwMode="auto">
          <a:xfrm>
            <a:off x="1134388" y="5549747"/>
            <a:ext cx="3818612" cy="903589"/>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23" name="TextBox 15"/>
          <p:cNvSpPr txBox="1"/>
          <p:nvPr/>
        </p:nvSpPr>
        <p:spPr>
          <a:xfrm>
            <a:off x="1230184" y="4633803"/>
            <a:ext cx="3722816" cy="219020"/>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2021(</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R3</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5" name="TextBox 15"/>
          <p:cNvSpPr txBox="1"/>
          <p:nvPr/>
        </p:nvSpPr>
        <p:spPr>
          <a:xfrm>
            <a:off x="4992821" y="4633803"/>
            <a:ext cx="4776632" cy="202927"/>
          </a:xfrm>
          <a:prstGeom prst="rect">
            <a:avLst/>
          </a:prstGeom>
          <a:solidFill>
            <a:srgbClr val="0070C0"/>
          </a:solidFill>
        </p:spPr>
        <p:txBody>
          <a:bodyPr wrap="none" tIns="73125" bIns="73125" rtlCol="0" anchor="ctr">
            <a:noAutofit/>
          </a:bodyPr>
          <a:lstStyle/>
          <a:p>
            <a:pPr algn="ctr">
              <a:defRPr/>
            </a:pPr>
            <a:r>
              <a:rPr lang="en-US" sz="1400" dirty="0" smtClean="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400" dirty="0" smtClean="0">
                <a:solidFill>
                  <a:srgbClr val="FFFFFF"/>
                </a:solidFill>
                <a:latin typeface="Meiryo UI" panose="020B0604030504040204" pitchFamily="50" charset="-128"/>
                <a:ea typeface="Meiryo UI" panose="020B0604030504040204" pitchFamily="50" charset="-128"/>
                <a:cs typeface="Arial" pitchFamily="34" charset="0"/>
              </a:rPr>
              <a:t>2</a:t>
            </a:r>
            <a:r>
              <a:rPr lang="ja-JP" altLang="en-US" sz="1400" dirty="0" smtClean="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smtClean="0">
                <a:solidFill>
                  <a:srgbClr val="FFFFFF"/>
                </a:solidFill>
                <a:latin typeface="Meiryo UI" panose="020B0604030504040204" pitchFamily="50" charset="-128"/>
                <a:ea typeface="Meiryo UI" panose="020B0604030504040204" pitchFamily="50" charset="-128"/>
                <a:cs typeface="Arial" pitchFamily="34" charset="0"/>
              </a:rPr>
              <a:t>25</a:t>
            </a:r>
            <a:r>
              <a:rPr lang="en-US" sz="1400" dirty="0" smtClean="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smtClean="0">
                <a:solidFill>
                  <a:srgbClr val="FFFFFF"/>
                </a:solidFill>
                <a:latin typeface="Meiryo UI" panose="020B0604030504040204" pitchFamily="50" charset="-128"/>
                <a:ea typeface="Meiryo UI" panose="020B0604030504040204" pitchFamily="50" charset="-128"/>
                <a:cs typeface="Arial" pitchFamily="34" charset="0"/>
              </a:rPr>
              <a:t>R4</a:t>
            </a:r>
            <a:r>
              <a:rPr lang="ja-JP" altLang="en-US" sz="1400" dirty="0" smtClean="0">
                <a:solidFill>
                  <a:srgbClr val="FFFFFF"/>
                </a:solidFill>
                <a:latin typeface="Meiryo UI" panose="020B0604030504040204" pitchFamily="50" charset="-128"/>
                <a:ea typeface="Meiryo UI" panose="020B0604030504040204" pitchFamily="50" charset="-128"/>
                <a:cs typeface="Arial" pitchFamily="34" charset="0"/>
              </a:rPr>
              <a:t>～７年度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38" name="テキスト ボックス 37"/>
          <p:cNvSpPr txBox="1"/>
          <p:nvPr/>
        </p:nvSpPr>
        <p:spPr>
          <a:xfrm>
            <a:off x="209790" y="5600150"/>
            <a:ext cx="969805" cy="739492"/>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200" dirty="0" smtClean="0"/>
              <a:t>市町村</a:t>
            </a:r>
            <a:r>
              <a:rPr lang="en-US" altLang="ja-JP" sz="1200" dirty="0" smtClean="0"/>
              <a:t>DX</a:t>
            </a:r>
          </a:p>
          <a:p>
            <a:r>
              <a:rPr lang="ja-JP" altLang="en-US" sz="1200" dirty="0" smtClean="0"/>
              <a:t>推進</a:t>
            </a:r>
            <a:endParaRPr lang="en-US" altLang="ja-JP" sz="1200" dirty="0" smtClean="0"/>
          </a:p>
          <a:p>
            <a:r>
              <a:rPr lang="ja-JP" altLang="en-US" sz="1200" dirty="0"/>
              <a:t>アドバイザー</a:t>
            </a:r>
            <a:endParaRPr lang="en-US" altLang="ja-JP" sz="1200" dirty="0"/>
          </a:p>
        </p:txBody>
      </p:sp>
      <p:sp>
        <p:nvSpPr>
          <p:cNvPr id="39" name="矢印: 五方向 25"/>
          <p:cNvSpPr/>
          <p:nvPr/>
        </p:nvSpPr>
        <p:spPr bwMode="auto">
          <a:xfrm>
            <a:off x="1499447" y="5581883"/>
            <a:ext cx="1064187" cy="353872"/>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市町村</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ヒアリング</a:t>
            </a:r>
            <a:endParaRPr lang="en-US" altLang="ja-JP" sz="1200" dirty="0" smtClean="0">
              <a:latin typeface="Meiryo UI" panose="020B0604030504040204" pitchFamily="50" charset="-128"/>
              <a:ea typeface="Meiryo UI" panose="020B0604030504040204" pitchFamily="50" charset="-128"/>
            </a:endParaRPr>
          </a:p>
        </p:txBody>
      </p:sp>
      <p:sp>
        <p:nvSpPr>
          <p:cNvPr id="41" name="矢印: 五方向 25"/>
          <p:cNvSpPr/>
          <p:nvPr/>
        </p:nvSpPr>
        <p:spPr bwMode="auto">
          <a:xfrm>
            <a:off x="2794219" y="6013745"/>
            <a:ext cx="791799"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検討会の</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開催</a:t>
            </a:r>
            <a:endParaRPr lang="en-US" altLang="ja-JP" sz="1200" dirty="0" smtClean="0">
              <a:latin typeface="Meiryo UI" panose="020B0604030504040204" pitchFamily="50" charset="-128"/>
              <a:ea typeface="Meiryo UI" panose="020B0604030504040204" pitchFamily="50" charset="-128"/>
            </a:endParaRPr>
          </a:p>
        </p:txBody>
      </p:sp>
      <p:sp>
        <p:nvSpPr>
          <p:cNvPr id="54" name="矢印: 五方向 25"/>
          <p:cNvSpPr/>
          <p:nvPr/>
        </p:nvSpPr>
        <p:spPr bwMode="auto">
          <a:xfrm>
            <a:off x="8060297" y="4885561"/>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55" name="矢印: 五方向 25"/>
          <p:cNvSpPr/>
          <p:nvPr/>
        </p:nvSpPr>
        <p:spPr bwMode="auto">
          <a:xfrm>
            <a:off x="8284482" y="4885561"/>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id="{AC0E025D-1D71-40C6-8AB1-390A5CCF438A}"/>
              </a:ext>
            </a:extLst>
          </p:cNvPr>
          <p:cNvGrpSpPr/>
          <p:nvPr/>
        </p:nvGrpSpPr>
        <p:grpSpPr>
          <a:xfrm>
            <a:off x="129600" y="4240506"/>
            <a:ext cx="9650389" cy="270000"/>
            <a:chOff x="77029" y="485586"/>
            <a:chExt cx="9650389" cy="270000"/>
          </a:xfrm>
        </p:grpSpPr>
        <p:sp>
          <p:nvSpPr>
            <p:cNvPr id="65" name="正方形/長方形 64">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61" name="テキスト ボックス 60">
            <a:extLst>
              <a:ext uri="{FF2B5EF4-FFF2-40B4-BE49-F238E27FC236}">
                <a16:creationId xmlns:a16="http://schemas.microsoft.com/office/drawing/2014/main" id="{ABBFDCA3-09BA-4070-A1EA-83968A2741E1}"/>
              </a:ext>
            </a:extLst>
          </p:cNvPr>
          <p:cNvSpPr txBox="1"/>
          <p:nvPr/>
        </p:nvSpPr>
        <p:spPr>
          <a:xfrm>
            <a:off x="5218878" y="1444521"/>
            <a:ext cx="5203679" cy="2708434"/>
          </a:xfrm>
          <a:prstGeom prst="rect">
            <a:avLst/>
          </a:prstGeom>
          <a:noFill/>
        </p:spPr>
        <p:txBody>
          <a:bodyPr wrap="square" rtlCol="0">
            <a:spAutoFit/>
          </a:bodyPr>
          <a:lstStyle/>
          <a:p>
            <a:pPr marL="900113" indent="-900113"/>
            <a:r>
              <a:rPr lang="ja-JP" altLang="en-US" sz="1600" b="1" dirty="0" smtClean="0">
                <a:latin typeface="Meiryo UI" panose="020B0604030504040204" pitchFamily="50" charset="-128"/>
                <a:ea typeface="Meiryo UI" panose="020B0604030504040204" pitchFamily="50" charset="-128"/>
              </a:rPr>
              <a:t>人材面・情報面からの支援</a:t>
            </a:r>
            <a:endParaRPr lang="en-US" altLang="ja-JP" sz="1400" b="1" dirty="0" smtClean="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推進支援</a:t>
            </a:r>
          </a:p>
          <a:p>
            <a:pPr marL="900113" indent="-900113"/>
            <a:r>
              <a:rPr lang="ja-JP" altLang="en-US" sz="1400" dirty="0">
                <a:latin typeface="Meiryo UI" panose="020B0604030504040204" pitchFamily="50" charset="-128"/>
                <a:ea typeface="Meiryo UI" panose="020B0604030504040204" pitchFamily="50" charset="-128"/>
              </a:rPr>
              <a:t>・ヒアリングを通じて「自治体</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推進手順書」の重点取組</a:t>
            </a:r>
            <a:r>
              <a:rPr lang="ja-JP" altLang="en-US" sz="1400" dirty="0" smtClean="0">
                <a:latin typeface="Meiryo UI" panose="020B0604030504040204" pitchFamily="50" charset="-128"/>
                <a:ea typeface="Meiryo UI" panose="020B0604030504040204" pitchFamily="50" charset="-128"/>
              </a:rPr>
              <a:t>事項</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を中心とした現状</a:t>
            </a:r>
            <a:r>
              <a:rPr lang="ja-JP" altLang="en-US" sz="1400" dirty="0">
                <a:latin typeface="Meiryo UI" panose="020B0604030504040204" pitchFamily="50" charset="-128"/>
                <a:ea typeface="Meiryo UI" panose="020B0604030504040204" pitchFamily="50" charset="-128"/>
              </a:rPr>
              <a:t>調査・</a:t>
            </a:r>
            <a:r>
              <a:rPr lang="ja-JP" altLang="en-US" sz="1400" dirty="0" smtClean="0">
                <a:latin typeface="Meiryo UI" panose="020B0604030504040204" pitchFamily="50" charset="-128"/>
                <a:ea typeface="Meiryo UI" panose="020B0604030504040204" pitchFamily="50" charset="-128"/>
              </a:rPr>
              <a:t>分析を</a:t>
            </a:r>
            <a:r>
              <a:rPr lang="ja-JP" altLang="en-US" sz="1400" dirty="0">
                <a:latin typeface="Meiryo UI" panose="020B0604030504040204" pitchFamily="50" charset="-128"/>
                <a:ea typeface="Meiryo UI" panose="020B0604030504040204" pitchFamily="50" charset="-128"/>
              </a:rPr>
              <a:t>実施</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スマートシティ</a:t>
            </a:r>
            <a:r>
              <a:rPr lang="ja-JP" altLang="en-US" sz="1400" dirty="0">
                <a:latin typeface="Meiryo UI" panose="020B0604030504040204" pitchFamily="50" charset="-128"/>
                <a:ea typeface="Meiryo UI" panose="020B0604030504040204" pitchFamily="50" charset="-128"/>
              </a:rPr>
              <a:t>戦略推進事業費補助金の採択事業をはじめ</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市町村</a:t>
            </a:r>
            <a:r>
              <a:rPr lang="ja-JP" altLang="en-US" sz="1400" dirty="0">
                <a:latin typeface="Meiryo UI" panose="020B0604030504040204" pitchFamily="50" charset="-128"/>
                <a:ea typeface="Meiryo UI" panose="020B0604030504040204" pitchFamily="50" charset="-128"/>
              </a:rPr>
              <a:t>の先進事例の紹介、横展開支援などをアドバイス。</a:t>
            </a:r>
          </a:p>
          <a:p>
            <a:pPr marL="900113" indent="-900113"/>
            <a:r>
              <a:rPr lang="ja-JP" altLang="en-US" sz="1400" dirty="0">
                <a:latin typeface="Meiryo UI" panose="020B0604030504040204" pitchFamily="50" charset="-128"/>
                <a:ea typeface="Meiryo UI" panose="020B0604030504040204" pitchFamily="50" charset="-128"/>
              </a:rPr>
              <a:t>■システム共同化支援</a:t>
            </a:r>
          </a:p>
          <a:p>
            <a:pPr marL="900113" indent="-900113"/>
            <a:r>
              <a:rPr lang="ja-JP" altLang="en-US" sz="1400" dirty="0" smtClean="0">
                <a:latin typeface="Meiryo UI" panose="020B0604030504040204" pitchFamily="50" charset="-128"/>
                <a:ea typeface="Meiryo UI" panose="020B0604030504040204" pitchFamily="50" charset="-128"/>
              </a:rPr>
              <a:t>・新規</a:t>
            </a:r>
            <a:r>
              <a:rPr lang="ja-JP" altLang="en-US" sz="1400" dirty="0">
                <a:latin typeface="Meiryo UI" panose="020B0604030504040204" pitchFamily="50" charset="-128"/>
                <a:ea typeface="Meiryo UI" panose="020B0604030504040204" pitchFamily="50" charset="-128"/>
              </a:rPr>
              <a:t>案件の</a:t>
            </a:r>
            <a:r>
              <a:rPr lang="ja-JP" altLang="en-US" sz="1400" dirty="0" smtClean="0">
                <a:latin typeface="Meiryo UI" panose="020B0604030504040204" pitchFamily="50" charset="-128"/>
                <a:ea typeface="Meiryo UI" panose="020B0604030504040204" pitchFamily="50" charset="-128"/>
              </a:rPr>
              <a:t>発掘、共同調達</a:t>
            </a:r>
            <a:r>
              <a:rPr lang="ja-JP" altLang="en-US" sz="1400" dirty="0">
                <a:latin typeface="Meiryo UI" panose="020B0604030504040204" pitchFamily="50" charset="-128"/>
                <a:ea typeface="Meiryo UI" panose="020B0604030504040204" pitchFamily="50" charset="-128"/>
              </a:rPr>
              <a:t>準備</a:t>
            </a:r>
            <a:r>
              <a:rPr lang="ja-JP" altLang="en-US" sz="1400" dirty="0" smtClean="0">
                <a:latin typeface="Meiryo UI" panose="020B0604030504040204" pitchFamily="50" charset="-128"/>
                <a:ea typeface="Meiryo UI" panose="020B0604030504040204" pitchFamily="50" charset="-128"/>
              </a:rPr>
              <a:t>（市場調査、仕様書検討）</a:t>
            </a:r>
            <a:endParaRPr lang="ja-JP" altLang="en-US"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■予算要求に向けた重点支援、日常業務支援</a:t>
            </a:r>
          </a:p>
          <a:p>
            <a:pPr marL="900113" indent="-900113"/>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rPr>
              <a:t>関する常設問い合わせ</a:t>
            </a:r>
            <a:r>
              <a:rPr lang="ja-JP" altLang="en-US" sz="1400" dirty="0">
                <a:latin typeface="Meiryo UI" panose="020B0604030504040204" pitchFamily="50" charset="-128"/>
                <a:ea typeface="Meiryo UI" panose="020B0604030504040204" pitchFamily="50" charset="-128"/>
              </a:rPr>
              <a:t>窓口の設置</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予算要求に向けた機能比較表の作成、導入実績調査など</a:t>
            </a:r>
            <a:endParaRPr lang="ja-JP" altLang="en-US"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・ニーズの高いテーマで技術相談会を開催。</a:t>
            </a:r>
            <a:endParaRPr lang="en-US" altLang="ja-JP" sz="1400" dirty="0">
              <a:latin typeface="Meiryo UI" panose="020B0604030504040204" pitchFamily="50" charset="-128"/>
              <a:ea typeface="Meiryo UI" panose="020B0604030504040204" pitchFamily="50" charset="-128"/>
            </a:endParaRPr>
          </a:p>
        </p:txBody>
      </p:sp>
      <p:sp>
        <p:nvSpPr>
          <p:cNvPr id="71" name="角丸四角形 70"/>
          <p:cNvSpPr/>
          <p:nvPr/>
        </p:nvSpPr>
        <p:spPr>
          <a:xfrm>
            <a:off x="5244789" y="1145052"/>
            <a:ext cx="4481443"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rPr>
              <a:t>市町村ＤＸ推進アドバイザー</a:t>
            </a:r>
            <a:endParaRPr lang="ja-JP" altLang="en-US" sz="1400" b="1" dirty="0">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ABBFDCA3-09BA-4070-A1EA-83968A2741E1}"/>
              </a:ext>
            </a:extLst>
          </p:cNvPr>
          <p:cNvSpPr txBox="1"/>
          <p:nvPr/>
        </p:nvSpPr>
        <p:spPr>
          <a:xfrm>
            <a:off x="171125" y="1435290"/>
            <a:ext cx="4559451" cy="1200329"/>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財政面からの支援</a:t>
            </a:r>
            <a:endParaRPr lang="en-US" altLang="ja-JP" sz="16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先端技術を活用し、住民</a:t>
            </a:r>
            <a:r>
              <a:rPr lang="en-US" altLang="ja-JP" sz="1400" dirty="0" err="1" smtClean="0">
                <a:latin typeface="Meiryo UI" panose="020B0604030504040204" pitchFamily="50" charset="-128"/>
                <a:ea typeface="Meiryo UI" panose="020B0604030504040204" pitchFamily="50" charset="-128"/>
              </a:rPr>
              <a:t>QoL</a:t>
            </a:r>
            <a:r>
              <a:rPr lang="ja-JP" altLang="en-US" sz="1400" dirty="0" smtClean="0">
                <a:latin typeface="Meiryo UI" panose="020B0604030504040204" pitchFamily="50" charset="-128"/>
                <a:ea typeface="Meiryo UI" panose="020B0604030504040204" pitchFamily="50" charset="-128"/>
              </a:rPr>
              <a:t>向上及び都市機能の強化に取り組む市町村を財政面から支援</a:t>
            </a:r>
            <a:r>
              <a:rPr lang="ja-JP" altLang="en-US" sz="1400" dirty="0">
                <a:latin typeface="Meiryo UI" panose="020B0604030504040204" pitchFamily="50" charset="-128"/>
                <a:ea typeface="Meiryo UI" panose="020B0604030504040204" pitchFamily="50" charset="-128"/>
              </a:rPr>
              <a:t>し</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rPr>
              <a:t>年大阪・関西万博に向けて、府域全体を牽引するようなモデル事業や広域事業を持続的に創出できる基盤の構築を目指す。</a:t>
            </a:r>
            <a:endParaRPr lang="en-US" altLang="ja-JP" sz="1400" dirty="0" smtClean="0">
              <a:latin typeface="Meiryo UI" panose="020B0604030504040204" pitchFamily="50" charset="-128"/>
              <a:ea typeface="Meiryo UI" panose="020B0604030504040204" pitchFamily="50" charset="-128"/>
            </a:endParaRPr>
          </a:p>
        </p:txBody>
      </p:sp>
      <p:sp>
        <p:nvSpPr>
          <p:cNvPr id="76" name="角丸四角形 75"/>
          <p:cNvSpPr/>
          <p:nvPr/>
        </p:nvSpPr>
        <p:spPr>
          <a:xfrm>
            <a:off x="209790" y="1139780"/>
            <a:ext cx="4239154"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rPr>
              <a:t>①</a:t>
            </a:r>
            <a:r>
              <a:rPr lang="ja-JP" altLang="en-US" sz="1400" b="1" dirty="0" smtClean="0">
                <a:latin typeface="Meiryo UI" panose="020B0604030504040204" pitchFamily="50" charset="-128"/>
                <a:ea typeface="Meiryo UI" panose="020B0604030504040204" pitchFamily="50" charset="-128"/>
              </a:rPr>
              <a:t>大阪府スマートシティ戦略推進補助金</a:t>
            </a:r>
            <a:endParaRPr lang="ja-JP" altLang="en-US" sz="1400" b="1" dirty="0">
              <a:latin typeface="Meiryo UI" panose="020B0604030504040204" pitchFamily="50" charset="-128"/>
              <a:ea typeface="Meiryo UI" panose="020B0604030504040204" pitchFamily="50" charset="-128"/>
            </a:endParaRPr>
          </a:p>
        </p:txBody>
      </p:sp>
      <p:sp>
        <p:nvSpPr>
          <p:cNvPr id="81" name="テキスト ボックス 80">
            <a:extLst>
              <a:ext uri="{FF2B5EF4-FFF2-40B4-BE49-F238E27FC236}">
                <a16:creationId xmlns:a16="http://schemas.microsoft.com/office/drawing/2014/main" id="{ABBFDCA3-09BA-4070-A1EA-83968A2741E1}"/>
              </a:ext>
            </a:extLst>
          </p:cNvPr>
          <p:cNvSpPr txBox="1"/>
          <p:nvPr/>
        </p:nvSpPr>
        <p:spPr>
          <a:xfrm>
            <a:off x="1055624" y="6170583"/>
            <a:ext cx="1188400" cy="276999"/>
          </a:xfrm>
          <a:prstGeom prst="rect">
            <a:avLst/>
          </a:prstGeom>
          <a:noFill/>
        </p:spPr>
        <p:txBody>
          <a:bodyPr wrap="square" rtlCol="0">
            <a:spAutoFit/>
          </a:bodyPr>
          <a:lstStyle/>
          <a:p>
            <a:pPr marL="895350" indent="-895350"/>
            <a:r>
              <a:rPr lang="ja-JP" altLang="en-US" sz="1200" dirty="0" smtClean="0">
                <a:latin typeface="Meiryo UI" panose="020B0604030504040204" pitchFamily="50" charset="-128"/>
                <a:ea typeface="Meiryo UI" panose="020B0604030504040204" pitchFamily="50" charset="-128"/>
              </a:rPr>
              <a:t>反映</a:t>
            </a:r>
            <a:r>
              <a:rPr lang="en-US" altLang="ja-JP" sz="1200" dirty="0" smtClean="0">
                <a:latin typeface="Meiryo UI" panose="020B0604030504040204" pitchFamily="50" charset="-128"/>
                <a:ea typeface="Meiryo UI" panose="020B0604030504040204" pitchFamily="50" charset="-128"/>
              </a:rPr>
              <a:t>※</a:t>
            </a:r>
          </a:p>
        </p:txBody>
      </p:sp>
      <p:sp>
        <p:nvSpPr>
          <p:cNvPr id="83" name="矢印: 五方向 25"/>
          <p:cNvSpPr/>
          <p:nvPr/>
        </p:nvSpPr>
        <p:spPr bwMode="auto">
          <a:xfrm>
            <a:off x="3629419" y="6013745"/>
            <a:ext cx="1326072" cy="395785"/>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市場調査</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仕様書検討</a:t>
            </a:r>
            <a:endParaRPr lang="en-US" altLang="ja-JP" sz="1200" dirty="0" smtClean="0">
              <a:latin typeface="Meiryo UI" panose="020B0604030504040204" pitchFamily="50" charset="-128"/>
              <a:ea typeface="Meiryo UI" panose="020B0604030504040204" pitchFamily="50" charset="-128"/>
            </a:endParaRPr>
          </a:p>
        </p:txBody>
      </p:sp>
      <p:sp>
        <p:nvSpPr>
          <p:cNvPr id="84" name="矢印: 五方向 25"/>
          <p:cNvSpPr/>
          <p:nvPr/>
        </p:nvSpPr>
        <p:spPr bwMode="auto">
          <a:xfrm>
            <a:off x="4986812" y="6013745"/>
            <a:ext cx="708232" cy="40972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共同</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調達へ</a:t>
            </a:r>
            <a:endParaRPr lang="en-US" altLang="ja-JP" sz="1200" dirty="0" smtClean="0">
              <a:latin typeface="Meiryo UI" panose="020B0604030504040204" pitchFamily="50" charset="-128"/>
              <a:ea typeface="Meiryo UI" panose="020B0604030504040204" pitchFamily="50" charset="-128"/>
            </a:endParaRPr>
          </a:p>
        </p:txBody>
      </p:sp>
      <p:sp>
        <p:nvSpPr>
          <p:cNvPr id="58" name="矢印: 五方向 25"/>
          <p:cNvSpPr/>
          <p:nvPr/>
        </p:nvSpPr>
        <p:spPr bwMode="auto">
          <a:xfrm>
            <a:off x="4795535" y="4890675"/>
            <a:ext cx="3258866" cy="462425"/>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22" name="矢印: 五方向 25"/>
          <p:cNvSpPr/>
          <p:nvPr/>
        </p:nvSpPr>
        <p:spPr bwMode="auto">
          <a:xfrm>
            <a:off x="1115435" y="4862588"/>
            <a:ext cx="3857796" cy="601871"/>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40" name="矢印: 五方向 25"/>
          <p:cNvSpPr/>
          <p:nvPr/>
        </p:nvSpPr>
        <p:spPr bwMode="auto">
          <a:xfrm>
            <a:off x="1390099" y="4866589"/>
            <a:ext cx="1173535"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事業採択</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（外部審査会）</a:t>
            </a:r>
            <a:endParaRPr lang="en-US" altLang="ja-JP" sz="1200" dirty="0" smtClean="0">
              <a:latin typeface="Meiryo UI" panose="020B0604030504040204" pitchFamily="50" charset="-128"/>
              <a:ea typeface="Meiryo UI" panose="020B0604030504040204" pitchFamily="50" charset="-128"/>
            </a:endParaRPr>
          </a:p>
        </p:txBody>
      </p:sp>
      <p:sp>
        <p:nvSpPr>
          <p:cNvPr id="68" name="矢印: 五方向 25"/>
          <p:cNvSpPr/>
          <p:nvPr/>
        </p:nvSpPr>
        <p:spPr bwMode="auto">
          <a:xfrm>
            <a:off x="1603669" y="6013637"/>
            <a:ext cx="1185070"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en-US" altLang="ja-JP" sz="1200" dirty="0" smtClean="0">
                <a:latin typeface="Meiryo UI" panose="020B0604030504040204" pitchFamily="50" charset="-128"/>
                <a:ea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rPr>
              <a:t>年共同化</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新規案件の検討</a:t>
            </a:r>
            <a:endParaRPr lang="en-US" altLang="ja-JP" sz="1200" dirty="0" smtClean="0">
              <a:latin typeface="Meiryo UI" panose="020B0604030504040204" pitchFamily="50" charset="-128"/>
              <a:ea typeface="Meiryo UI" panose="020B0604030504040204" pitchFamily="50" charset="-128"/>
            </a:endParaRPr>
          </a:p>
        </p:txBody>
      </p:sp>
      <p:sp>
        <p:nvSpPr>
          <p:cNvPr id="72" name="矢印: 五方向 25"/>
          <p:cNvSpPr/>
          <p:nvPr/>
        </p:nvSpPr>
        <p:spPr bwMode="auto">
          <a:xfrm>
            <a:off x="2613579" y="5574993"/>
            <a:ext cx="2167456"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ヒアリング結果等のフィードバック</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技術相談会（研修）の開催</a:t>
            </a:r>
            <a:endParaRPr lang="en-US" altLang="ja-JP" sz="1200" dirty="0" smtClean="0">
              <a:latin typeface="Meiryo UI" panose="020B0604030504040204" pitchFamily="50" charset="-128"/>
              <a:ea typeface="Meiryo UI" panose="020B0604030504040204" pitchFamily="50" charset="-128"/>
            </a:endParaRPr>
          </a:p>
        </p:txBody>
      </p:sp>
      <p:sp>
        <p:nvSpPr>
          <p:cNvPr id="78" name="曲折矢印 77"/>
          <p:cNvSpPr/>
          <p:nvPr/>
        </p:nvSpPr>
        <p:spPr bwMode="auto">
          <a:xfrm rot="11993182" flipH="1">
            <a:off x="1271547" y="5805102"/>
            <a:ext cx="430495" cy="466342"/>
          </a:xfrm>
          <a:prstGeom prst="bentArrow">
            <a:avLst>
              <a:gd name="adj1" fmla="val 24228"/>
              <a:gd name="adj2" fmla="val 28529"/>
              <a:gd name="adj3" fmla="val 31199"/>
              <a:gd name="adj4" fmla="val 49091"/>
            </a:avLst>
          </a:prstGeom>
          <a:solidFill>
            <a:schemeClr val="accent1"/>
          </a:solidFill>
          <a:ln w="25400">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6" name="テキスト ボックス 35"/>
          <p:cNvSpPr txBox="1"/>
          <p:nvPr/>
        </p:nvSpPr>
        <p:spPr>
          <a:xfrm>
            <a:off x="209791" y="4808643"/>
            <a:ext cx="969805" cy="678731"/>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200" dirty="0" smtClean="0"/>
              <a:t>スマートシティ</a:t>
            </a:r>
            <a:endParaRPr lang="en-US" altLang="ja-JP" sz="1200" dirty="0" smtClean="0"/>
          </a:p>
          <a:p>
            <a:r>
              <a:rPr lang="ja-JP" altLang="en-US" sz="1200" dirty="0" smtClean="0"/>
              <a:t>戦略推進</a:t>
            </a:r>
            <a:endParaRPr lang="en-US" altLang="ja-JP" sz="1200" dirty="0" smtClean="0"/>
          </a:p>
          <a:p>
            <a:r>
              <a:rPr lang="ja-JP" altLang="en-US" sz="1200" dirty="0"/>
              <a:t>補助金</a:t>
            </a:r>
            <a:endParaRPr lang="en-US" altLang="ja-JP" sz="1200" dirty="0"/>
          </a:p>
        </p:txBody>
      </p:sp>
      <p:cxnSp>
        <p:nvCxnSpPr>
          <p:cNvPr id="77" name="直線矢印コネクタ 76"/>
          <p:cNvCxnSpPr/>
          <p:nvPr/>
        </p:nvCxnSpPr>
        <p:spPr>
          <a:xfrm>
            <a:off x="1768522" y="5250597"/>
            <a:ext cx="0" cy="324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3" name="テキスト ボックス 92">
            <a:extLst>
              <a:ext uri="{FF2B5EF4-FFF2-40B4-BE49-F238E27FC236}">
                <a16:creationId xmlns:a16="http://schemas.microsoft.com/office/drawing/2014/main" id="{ABBFDCA3-09BA-4070-A1EA-83968A2741E1}"/>
              </a:ext>
            </a:extLst>
          </p:cNvPr>
          <p:cNvSpPr txBox="1"/>
          <p:nvPr/>
        </p:nvSpPr>
        <p:spPr>
          <a:xfrm>
            <a:off x="1775986" y="5241405"/>
            <a:ext cx="795944" cy="276999"/>
          </a:xfrm>
          <a:prstGeom prst="rect">
            <a:avLst/>
          </a:prstGeom>
          <a:noFill/>
        </p:spPr>
        <p:txBody>
          <a:bodyPr wrap="square" rtlCol="0">
            <a:spAutoFit/>
          </a:bodyPr>
          <a:lstStyle/>
          <a:p>
            <a:pPr marL="895350" indent="-895350"/>
            <a:r>
              <a:rPr lang="ja-JP" altLang="en-US" sz="1200" dirty="0">
                <a:latin typeface="Meiryo UI" panose="020B0604030504040204" pitchFamily="50" charset="-128"/>
                <a:ea typeface="Meiryo UI" panose="020B0604030504040204" pitchFamily="50" charset="-128"/>
              </a:rPr>
              <a:t>反映</a:t>
            </a:r>
            <a:r>
              <a:rPr lang="en-US" altLang="ja-JP" sz="1200" dirty="0" smtClean="0">
                <a:latin typeface="Meiryo UI" panose="020B0604030504040204" pitchFamily="50" charset="-128"/>
                <a:ea typeface="Meiryo UI" panose="020B0604030504040204" pitchFamily="50" charset="-128"/>
              </a:rPr>
              <a:t>※</a:t>
            </a:r>
          </a:p>
        </p:txBody>
      </p:sp>
      <p:sp>
        <p:nvSpPr>
          <p:cNvPr id="95" name="矢印: 五方向 25"/>
          <p:cNvSpPr/>
          <p:nvPr/>
        </p:nvSpPr>
        <p:spPr bwMode="auto">
          <a:xfrm>
            <a:off x="8481392" y="4920885"/>
            <a:ext cx="1296802" cy="47761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en-US" altLang="ja-JP" sz="1200" dirty="0" smtClean="0">
                <a:latin typeface="Meiryo UI" panose="020B0604030504040204" pitchFamily="50" charset="-128"/>
                <a:ea typeface="Meiryo UI" panose="020B0604030504040204" pitchFamily="50" charset="-128"/>
              </a:rPr>
              <a:t>2025</a:t>
            </a:r>
            <a:r>
              <a:rPr lang="ja-JP" altLang="en-US" sz="1200" dirty="0" smtClean="0">
                <a:latin typeface="Meiryo UI" panose="020B0604030504040204" pitchFamily="50" charset="-128"/>
                <a:ea typeface="Meiryo UI" panose="020B0604030504040204" pitchFamily="50" charset="-128"/>
              </a:rPr>
              <a:t>年</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大阪・関西万博</a:t>
            </a:r>
            <a:endParaRPr lang="en-US" altLang="ja-JP" sz="1200" dirty="0" smtClean="0">
              <a:latin typeface="Meiryo UI" panose="020B0604030504040204" pitchFamily="50" charset="-128"/>
              <a:ea typeface="Meiryo UI" panose="020B0604030504040204" pitchFamily="50" charset="-128"/>
            </a:endParaRPr>
          </a:p>
        </p:txBody>
      </p:sp>
      <p:sp>
        <p:nvSpPr>
          <p:cNvPr id="96" name="矢印: 五方向 25"/>
          <p:cNvSpPr/>
          <p:nvPr/>
        </p:nvSpPr>
        <p:spPr bwMode="auto">
          <a:xfrm>
            <a:off x="5111723" y="4903879"/>
            <a:ext cx="3409428" cy="273292"/>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機運を高め、モデル事業や広域事業を持続的に創出</a:t>
            </a:r>
            <a:endParaRPr lang="en-US" altLang="ja-JP" sz="1200" dirty="0" smtClean="0">
              <a:latin typeface="Meiryo UI" panose="020B0604030504040204" pitchFamily="50" charset="-128"/>
              <a:ea typeface="Meiryo UI" panose="020B0604030504040204" pitchFamily="50" charset="-128"/>
            </a:endParaRPr>
          </a:p>
        </p:txBody>
      </p:sp>
      <p:sp>
        <p:nvSpPr>
          <p:cNvPr id="98" name="矢印: 五方向 25"/>
          <p:cNvSpPr/>
          <p:nvPr/>
        </p:nvSpPr>
        <p:spPr bwMode="auto">
          <a:xfrm>
            <a:off x="3901087" y="4880713"/>
            <a:ext cx="1251691" cy="37815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成果発表</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ノウハウ提供</a:t>
            </a:r>
            <a:endParaRPr lang="en-US" altLang="ja-JP" sz="1200" dirty="0" smtClean="0">
              <a:latin typeface="Meiryo UI" panose="020B0604030504040204" pitchFamily="50" charset="-128"/>
              <a:ea typeface="Meiryo UI" panose="020B0604030504040204" pitchFamily="50" charset="-128"/>
            </a:endParaRPr>
          </a:p>
        </p:txBody>
      </p:sp>
      <p:sp>
        <p:nvSpPr>
          <p:cNvPr id="97" name="矢印: 五方向 25"/>
          <p:cNvSpPr/>
          <p:nvPr/>
        </p:nvSpPr>
        <p:spPr bwMode="auto">
          <a:xfrm>
            <a:off x="2581549" y="4878965"/>
            <a:ext cx="1410580" cy="38362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　補助事業の実施</a:t>
            </a:r>
          </a:p>
        </p:txBody>
      </p:sp>
      <p:sp>
        <p:nvSpPr>
          <p:cNvPr id="99" name="矢印: 五方向 25"/>
          <p:cNvSpPr/>
          <p:nvPr/>
        </p:nvSpPr>
        <p:spPr bwMode="auto">
          <a:xfrm>
            <a:off x="5726365" y="6027469"/>
            <a:ext cx="1185070"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en-US" altLang="ja-JP" sz="1200" dirty="0" smtClean="0">
                <a:latin typeface="Meiryo UI" panose="020B0604030504040204" pitchFamily="50" charset="-128"/>
                <a:ea typeface="Meiryo UI" panose="020B0604030504040204" pitchFamily="50" charset="-128"/>
              </a:rPr>
              <a:t>2023</a:t>
            </a:r>
            <a:r>
              <a:rPr lang="ja-JP" altLang="en-US" sz="1200" dirty="0" smtClean="0">
                <a:latin typeface="Meiryo UI" panose="020B0604030504040204" pitchFamily="50" charset="-128"/>
                <a:ea typeface="Meiryo UI" panose="020B0604030504040204" pitchFamily="50" charset="-128"/>
              </a:rPr>
              <a:t>年共同化</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新規案件の検討</a:t>
            </a:r>
            <a:endParaRPr lang="en-US" altLang="ja-JP" sz="1200" dirty="0" smtClean="0">
              <a:latin typeface="Meiryo UI" panose="020B0604030504040204" pitchFamily="50" charset="-128"/>
              <a:ea typeface="Meiryo UI" panose="020B0604030504040204" pitchFamily="50" charset="-128"/>
            </a:endParaRPr>
          </a:p>
        </p:txBody>
      </p:sp>
      <p:sp>
        <p:nvSpPr>
          <p:cNvPr id="100" name="矢印: 五方向 25"/>
          <p:cNvSpPr/>
          <p:nvPr/>
        </p:nvSpPr>
        <p:spPr bwMode="auto">
          <a:xfrm>
            <a:off x="8072278" y="5581883"/>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101" name="矢印: 五方向 25"/>
          <p:cNvSpPr/>
          <p:nvPr/>
        </p:nvSpPr>
        <p:spPr bwMode="auto">
          <a:xfrm>
            <a:off x="8296463" y="5581883"/>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smtClean="0">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ABBFDCA3-09BA-4070-A1EA-83968A2741E1}"/>
              </a:ext>
            </a:extLst>
          </p:cNvPr>
          <p:cNvSpPr txBox="1"/>
          <p:nvPr/>
        </p:nvSpPr>
        <p:spPr>
          <a:xfrm>
            <a:off x="6006204" y="5332378"/>
            <a:ext cx="1887704" cy="276999"/>
          </a:xfrm>
          <a:prstGeom prst="rect">
            <a:avLst/>
          </a:prstGeom>
          <a:noFill/>
        </p:spPr>
        <p:txBody>
          <a:bodyPr wrap="square" rtlCol="0">
            <a:spAutoFit/>
          </a:bodyPr>
          <a:lstStyle/>
          <a:p>
            <a:pPr marL="895350" indent="-895350"/>
            <a:r>
              <a:rPr lang="en-US" altLang="ja-JP" sz="1200" dirty="0" smtClean="0">
                <a:latin typeface="Meiryo UI" panose="020B0604030504040204" pitchFamily="50" charset="-128"/>
                <a:ea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rPr>
              <a:t>年度以降も繰り返し</a:t>
            </a:r>
            <a:endParaRPr lang="en-US" altLang="ja-JP" sz="1200"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209790" y="2666806"/>
            <a:ext cx="4396237" cy="1415772"/>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■補助事業</a:t>
            </a:r>
            <a:endParaRPr lang="en-US" altLang="ja-JP" sz="14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①スマートモデル</a:t>
            </a:r>
            <a:r>
              <a:rPr lang="ja-JP" altLang="en-US" sz="1200" dirty="0">
                <a:latin typeface="Meiryo UI" panose="020B0604030504040204" pitchFamily="50" charset="-128"/>
                <a:ea typeface="Meiryo UI" panose="020B0604030504040204" pitchFamily="50" charset="-128"/>
              </a:rPr>
              <a:t>事業：新規性や先導性を有する、府域を牽引</a:t>
            </a:r>
            <a:r>
              <a:rPr lang="ja-JP" altLang="en-US" sz="1200" dirty="0" smtClean="0">
                <a:latin typeface="Meiryo UI" panose="020B0604030504040204" pitchFamily="50" charset="-128"/>
                <a:ea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モデル事業</a:t>
            </a:r>
            <a:endParaRPr lang="ja-JP" altLang="en-US"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②</a:t>
            </a:r>
            <a:r>
              <a:rPr lang="en-US" altLang="ja-JP" sz="1200" dirty="0" smtClean="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対</a:t>
            </a:r>
            <a:r>
              <a:rPr lang="en-US" altLang="ja-JP" sz="1200" dirty="0" smtClean="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サービス事業：複数市町村が予算を組み、複数企業と</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連携した事業</a:t>
            </a:r>
          </a:p>
          <a:p>
            <a:r>
              <a:rPr lang="ja-JP" altLang="en-US" sz="1200" dirty="0" smtClean="0">
                <a:latin typeface="Meiryo UI" panose="020B0604030504040204" pitchFamily="50" charset="-128"/>
                <a:ea typeface="Meiryo UI" panose="020B0604030504040204" pitchFamily="50" charset="-128"/>
              </a:rPr>
              <a:t>　③共同化</a:t>
            </a:r>
            <a:r>
              <a:rPr lang="ja-JP" altLang="en-US" sz="1200" dirty="0">
                <a:latin typeface="Meiryo UI" panose="020B0604030504040204" pitchFamily="50" charset="-128"/>
                <a:ea typeface="Meiryo UI" panose="020B0604030504040204" pitchFamily="50" charset="-128"/>
              </a:rPr>
              <a:t>事業：複数市町村が予算を組み</a:t>
            </a:r>
            <a:r>
              <a:rPr lang="ja-JP" altLang="en-US" sz="1200" dirty="0" smtClean="0">
                <a:latin typeface="Meiryo UI" panose="020B0604030504040204" pitchFamily="50" charset="-128"/>
                <a:ea typeface="Meiryo UI" panose="020B0604030504040204" pitchFamily="50" charset="-128"/>
              </a:rPr>
              <a:t>、府が共同</a:t>
            </a:r>
            <a:r>
              <a:rPr lang="ja-JP" altLang="en-US" sz="1200" dirty="0">
                <a:latin typeface="Meiryo UI" panose="020B0604030504040204" pitchFamily="50" charset="-128"/>
                <a:ea typeface="Meiryo UI" panose="020B0604030504040204" pitchFamily="50" charset="-128"/>
              </a:rPr>
              <a:t>調達</a:t>
            </a:r>
            <a:r>
              <a:rPr lang="ja-JP" altLang="en-US" sz="1200" dirty="0" smtClean="0">
                <a:latin typeface="Meiryo UI" panose="020B0604030504040204" pitchFamily="50" charset="-128"/>
                <a:ea typeface="Meiryo UI" panose="020B0604030504040204" pitchFamily="50" charset="-128"/>
              </a:rPr>
              <a:t>を</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実施した事業</a:t>
            </a:r>
            <a:endParaRPr lang="ja-JP" altLang="en-US" sz="1200" dirty="0">
              <a:latin typeface="Meiryo UI" panose="020B0604030504040204" pitchFamily="50" charset="-128"/>
              <a:ea typeface="Meiryo UI" panose="020B0604030504040204" pitchFamily="50" charset="-128"/>
            </a:endParaRPr>
          </a:p>
        </p:txBody>
      </p:sp>
      <p:sp>
        <p:nvSpPr>
          <p:cNvPr id="105" name="矢印: 五方向 25"/>
          <p:cNvSpPr/>
          <p:nvPr/>
        </p:nvSpPr>
        <p:spPr bwMode="auto">
          <a:xfrm>
            <a:off x="3015535" y="5194822"/>
            <a:ext cx="848977" cy="229995"/>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中間報告</a:t>
            </a:r>
          </a:p>
        </p:txBody>
      </p:sp>
      <p:sp>
        <p:nvSpPr>
          <p:cNvPr id="107" name="矢印: 五方向 25"/>
          <p:cNvSpPr/>
          <p:nvPr/>
        </p:nvSpPr>
        <p:spPr bwMode="auto">
          <a:xfrm>
            <a:off x="5050472" y="5189029"/>
            <a:ext cx="960890" cy="208458"/>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共同化事業</a:t>
            </a:r>
          </a:p>
        </p:txBody>
      </p:sp>
      <p:sp>
        <p:nvSpPr>
          <p:cNvPr id="108" name="テキスト ボックス 107">
            <a:extLst>
              <a:ext uri="{FF2B5EF4-FFF2-40B4-BE49-F238E27FC236}">
                <a16:creationId xmlns:a16="http://schemas.microsoft.com/office/drawing/2014/main" id="{ABBFDCA3-09BA-4070-A1EA-83968A2741E1}"/>
              </a:ext>
            </a:extLst>
          </p:cNvPr>
          <p:cNvSpPr txBox="1"/>
          <p:nvPr/>
        </p:nvSpPr>
        <p:spPr>
          <a:xfrm>
            <a:off x="5160238" y="5587323"/>
            <a:ext cx="753806" cy="276999"/>
          </a:xfrm>
          <a:prstGeom prst="rect">
            <a:avLst/>
          </a:prstGeom>
          <a:noFill/>
        </p:spPr>
        <p:txBody>
          <a:bodyPr wrap="square" rtlCol="0">
            <a:spAutoFit/>
          </a:bodyPr>
          <a:lstStyle/>
          <a:p>
            <a:pPr marL="895350" indent="-895350"/>
            <a:r>
              <a:rPr lang="ja-JP" altLang="en-US" sz="1200" dirty="0">
                <a:latin typeface="Meiryo UI" panose="020B0604030504040204" pitchFamily="50" charset="-128"/>
                <a:ea typeface="Meiryo UI" panose="020B0604030504040204" pitchFamily="50" charset="-128"/>
              </a:rPr>
              <a:t>支援</a:t>
            </a:r>
            <a:r>
              <a:rPr lang="en-US" altLang="ja-JP" sz="1200" dirty="0" smtClean="0">
                <a:latin typeface="Meiryo UI" panose="020B0604030504040204" pitchFamily="50" charset="-128"/>
                <a:ea typeface="Meiryo UI" panose="020B0604030504040204" pitchFamily="50" charset="-128"/>
              </a:rPr>
              <a:t>※</a:t>
            </a:r>
          </a:p>
        </p:txBody>
      </p:sp>
      <p:cxnSp>
        <p:nvCxnSpPr>
          <p:cNvPr id="109" name="直線矢印コネクタ 108"/>
          <p:cNvCxnSpPr/>
          <p:nvPr/>
        </p:nvCxnSpPr>
        <p:spPr>
          <a:xfrm>
            <a:off x="5161622" y="5424817"/>
            <a:ext cx="0" cy="57524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3" name="テキスト ボックス 52">
            <a:extLst>
              <a:ext uri="{FF2B5EF4-FFF2-40B4-BE49-F238E27FC236}">
                <a16:creationId xmlns:a16="http://schemas.microsoft.com/office/drawing/2014/main" id="{ABBFDCA3-09BA-4070-A1EA-83968A2741E1}"/>
              </a:ext>
            </a:extLst>
          </p:cNvPr>
          <p:cNvSpPr txBox="1"/>
          <p:nvPr/>
        </p:nvSpPr>
        <p:spPr>
          <a:xfrm>
            <a:off x="129600" y="788170"/>
            <a:ext cx="9648594" cy="307777"/>
          </a:xfrm>
          <a:prstGeom prst="rect">
            <a:avLst/>
          </a:prstGeom>
          <a:noFill/>
          <a:ln w="6350">
            <a:solidFill>
              <a:schemeClr val="tx1"/>
            </a:solidFill>
          </a:ln>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市町村が</a:t>
            </a:r>
            <a:r>
              <a:rPr lang="en-US" altLang="ja-JP" sz="1400" b="1" dirty="0" smtClean="0">
                <a:latin typeface="Meiryo UI" panose="020B0604030504040204" pitchFamily="50" charset="-128"/>
                <a:ea typeface="Meiryo UI" panose="020B0604030504040204" pitchFamily="50" charset="-128"/>
              </a:rPr>
              <a:t>DX</a:t>
            </a:r>
            <a:r>
              <a:rPr lang="ja-JP" altLang="en-US" sz="1400" b="1" dirty="0" smtClean="0">
                <a:latin typeface="Meiryo UI" panose="020B0604030504040204" pitchFamily="50" charset="-128"/>
                <a:ea typeface="Meiryo UI" panose="020B0604030504040204" pitchFamily="50" charset="-128"/>
              </a:rPr>
              <a:t>を推進するうえでの課題（財政、人材、情報）に対して、補助金とアドバイザーの両輪からアプローチします。</a:t>
            </a:r>
            <a:endParaRPr lang="en-US" altLang="ja-JP" sz="1400" b="1" dirty="0" smtClean="0">
              <a:latin typeface="Meiryo UI" panose="020B0604030504040204" pitchFamily="50" charset="-128"/>
              <a:ea typeface="Meiryo UI" panose="020B0604030504040204" pitchFamily="50" charset="-128"/>
            </a:endParaRPr>
          </a:p>
        </p:txBody>
      </p:sp>
      <p:sp>
        <p:nvSpPr>
          <p:cNvPr id="57" name="矢印: 五方向 25"/>
          <p:cNvSpPr/>
          <p:nvPr/>
        </p:nvSpPr>
        <p:spPr bwMode="auto">
          <a:xfrm>
            <a:off x="7698835" y="6217739"/>
            <a:ext cx="2070618" cy="23559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smtClean="0">
                <a:latin typeface="Meiryo UI" panose="020B0604030504040204" pitchFamily="50" charset="-128"/>
                <a:ea typeface="Meiryo UI" panose="020B0604030504040204" pitchFamily="50" charset="-128"/>
              </a:rPr>
              <a:t>（標準化対応ピーク）</a:t>
            </a:r>
            <a:endParaRPr lang="en-US" altLang="ja-JP" sz="12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24</a:t>
            </a:fld>
            <a:endParaRPr kumimoji="1" lang="ja-JP" altLang="en-US"/>
          </a:p>
        </p:txBody>
      </p:sp>
    </p:spTree>
    <p:extLst>
      <p:ext uri="{BB962C8B-B14F-4D97-AF65-F5344CB8AC3E}">
        <p14:creationId xmlns:p14="http://schemas.microsoft.com/office/powerpoint/2010/main" val="2581023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solidFill>
                  <a:schemeClr val="bg1"/>
                </a:solidFill>
                <a:latin typeface="Meiryo UI" pitchFamily="50" charset="-128"/>
                <a:ea typeface="Meiryo UI" pitchFamily="50" charset="-128"/>
                <a:cs typeface="Meiryo UI" pitchFamily="50" charset="-128"/>
              </a:rPr>
              <a:t>４．スマートシティ事業　</a:t>
            </a:r>
            <a:r>
              <a:rPr lang="ja-JP" altLang="en-US" sz="1600" b="1" dirty="0">
                <a:solidFill>
                  <a:schemeClr val="bg1"/>
                </a:solidFill>
                <a:latin typeface="Meiryo UI" pitchFamily="50" charset="-128"/>
                <a:ea typeface="Meiryo UI" pitchFamily="50" charset="-128"/>
                <a:cs typeface="Meiryo UI" pitchFamily="50" charset="-128"/>
              </a:rPr>
              <a:t>　</a:t>
            </a:r>
            <a:r>
              <a:rPr lang="ja-JP" altLang="en-US" sz="1400" b="1" dirty="0" smtClean="0">
                <a:solidFill>
                  <a:schemeClr val="bg1"/>
                </a:solidFill>
                <a:latin typeface="Meiryo UI" pitchFamily="50" charset="-128"/>
                <a:ea typeface="Meiryo UI" pitchFamily="50" charset="-128"/>
                <a:cs typeface="Meiryo UI" pitchFamily="50" charset="-128"/>
              </a:rPr>
              <a:t>デジタル</a:t>
            </a:r>
            <a:r>
              <a:rPr lang="ja-JP" altLang="en-US" sz="1400" b="1" dirty="0">
                <a:solidFill>
                  <a:schemeClr val="bg1"/>
                </a:solidFill>
                <a:latin typeface="Meiryo UI" pitchFamily="50" charset="-128"/>
                <a:ea typeface="Meiryo UI" pitchFamily="50" charset="-128"/>
                <a:cs typeface="Meiryo UI" pitchFamily="50" charset="-128"/>
              </a:rPr>
              <a:t>関連事業の最適化</a:t>
            </a:r>
          </a:p>
        </p:txBody>
      </p:sp>
      <p:grpSp>
        <p:nvGrpSpPr>
          <p:cNvPr id="43" name="グループ化 42"/>
          <p:cNvGrpSpPr/>
          <p:nvPr/>
        </p:nvGrpSpPr>
        <p:grpSpPr>
          <a:xfrm>
            <a:off x="127146" y="2636912"/>
            <a:ext cx="9650389" cy="270000"/>
            <a:chOff x="77029" y="485586"/>
            <a:chExt cx="9650389" cy="270000"/>
          </a:xfrm>
        </p:grpSpPr>
        <p:sp>
          <p:nvSpPr>
            <p:cNvPr id="44" name="正方形/長方形 43"/>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5" name="ホームベース 4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1" name="テキスト ボックス 20">
            <a:extLst>
              <a:ext uri="{FF2B5EF4-FFF2-40B4-BE49-F238E27FC236}">
                <a16:creationId xmlns:a16="http://schemas.microsoft.com/office/drawing/2014/main" id="{ABBFDCA3-09BA-4070-A1EA-83968A2741E1}"/>
              </a:ext>
            </a:extLst>
          </p:cNvPr>
          <p:cNvSpPr txBox="1"/>
          <p:nvPr/>
        </p:nvSpPr>
        <p:spPr>
          <a:xfrm>
            <a:off x="127805" y="2882099"/>
            <a:ext cx="9778195" cy="1169551"/>
          </a:xfrm>
          <a:prstGeom prst="rect">
            <a:avLst/>
          </a:prstGeom>
          <a:noFill/>
          <a:ln w="63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　先端技術を活用した事業について</a:t>
            </a:r>
            <a:r>
              <a:rPr lang="ja-JP" altLang="en-US" sz="1400" dirty="0">
                <a:latin typeface="Meiryo UI" panose="020B0604030504040204" pitchFamily="50" charset="-128"/>
                <a:ea typeface="Meiryo UI" panose="020B0604030504040204" pitchFamily="50" charset="-128"/>
              </a:rPr>
              <a:t>、最適なデジタル技術を導入し、よりよいサービスの展開を</a:t>
            </a:r>
            <a:r>
              <a:rPr lang="ja-JP" altLang="en-US" sz="1400" dirty="0" smtClean="0">
                <a:latin typeface="Meiryo UI" panose="020B0604030504040204" pitchFamily="50" charset="-128"/>
                <a:ea typeface="Meiryo UI" panose="020B0604030504040204" pitchFamily="50" charset="-128"/>
              </a:rPr>
              <a:t>サポートして</a:t>
            </a:r>
            <a:r>
              <a:rPr lang="ja-JP" altLang="en-US" sz="1400" dirty="0">
                <a:latin typeface="Meiryo UI" panose="020B0604030504040204" pitchFamily="50" charset="-128"/>
                <a:ea typeface="Meiryo UI" panose="020B0604030504040204" pitchFamily="50" charset="-128"/>
              </a:rPr>
              <a:t>いく</a:t>
            </a:r>
            <a:r>
              <a:rPr lang="ja-JP" altLang="en-US" sz="1400" dirty="0" smtClean="0">
                <a:latin typeface="Meiryo UI" panose="020B0604030504040204" pitchFamily="50" charset="-128"/>
                <a:ea typeface="Meiryo UI" panose="020B0604030504040204" pitchFamily="50" charset="-128"/>
              </a:rPr>
              <a:t>ため、民間企業とも協業しなが</a:t>
            </a:r>
            <a:r>
              <a:rPr lang="ja-JP" altLang="en-US" sz="1400" dirty="0">
                <a:latin typeface="Meiryo UI" panose="020B0604030504040204" pitchFamily="50" charset="-128"/>
                <a:ea typeface="Meiryo UI" panose="020B0604030504040204" pitchFamily="50" charset="-128"/>
              </a:rPr>
              <a:t>ら</a:t>
            </a:r>
            <a:r>
              <a:rPr lang="ja-JP" altLang="en-US" sz="1400" dirty="0" smtClean="0">
                <a:latin typeface="Meiryo UI" panose="020B0604030504040204" pitchFamily="50" charset="-128"/>
                <a:ea typeface="Meiryo UI" panose="020B0604030504040204" pitchFamily="50" charset="-128"/>
              </a:rPr>
              <a:t>次</a:t>
            </a:r>
            <a:r>
              <a:rPr lang="ja-JP" altLang="en-US" sz="1400" dirty="0">
                <a:latin typeface="Meiryo UI" panose="020B0604030504040204" pitchFamily="50" charset="-128"/>
                <a:ea typeface="Meiryo UI" panose="020B0604030504040204" pitchFamily="50" charset="-128"/>
              </a:rPr>
              <a:t>の三つ</a:t>
            </a:r>
            <a:r>
              <a:rPr lang="ja-JP" altLang="en-US" sz="1400" dirty="0" smtClean="0">
                <a:latin typeface="Meiryo UI" panose="020B0604030504040204" pitchFamily="50" charset="-128"/>
                <a:ea typeface="Meiryo UI" panose="020B0604030504040204" pitchFamily="50" charset="-128"/>
              </a:rPr>
              <a:t>の観点でアプローチを行う。</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・アプリケーションの最適化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スマートフォンアプリサービスなどの利便性向上（アスマイル、</a:t>
            </a:r>
            <a:r>
              <a:rPr lang="en-US" altLang="ja-JP" sz="1400" dirty="0" smtClean="0">
                <a:latin typeface="Meiryo UI" panose="020B0604030504040204" pitchFamily="50" charset="-128"/>
                <a:ea typeface="Meiryo UI" panose="020B0604030504040204" pitchFamily="50" charset="-128"/>
              </a:rPr>
              <a:t>LINE</a:t>
            </a:r>
            <a:r>
              <a:rPr lang="ja-JP" altLang="en-US" sz="1400" dirty="0" smtClean="0">
                <a:latin typeface="Meiryo UI" panose="020B0604030504040204" pitchFamily="50" charset="-128"/>
                <a:ea typeface="Meiryo UI" panose="020B0604030504040204" pitchFamily="50" charset="-128"/>
              </a:rPr>
              <a:t>サービス等）</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共通</a:t>
            </a:r>
            <a:r>
              <a:rPr lang="ja-JP" altLang="en-US" sz="1400" dirty="0">
                <a:latin typeface="Meiryo UI" panose="020B0604030504040204" pitchFamily="50" charset="-128"/>
                <a:ea typeface="Meiryo UI" panose="020B0604030504040204" pitchFamily="50" charset="-128"/>
              </a:rPr>
              <a:t>業務</a:t>
            </a:r>
            <a:r>
              <a:rPr lang="ja-JP" altLang="en-US" sz="1400" dirty="0" smtClean="0">
                <a:latin typeface="Meiryo UI" panose="020B0604030504040204" pitchFamily="50" charset="-128"/>
                <a:ea typeface="Meiryo UI" panose="020B0604030504040204" pitchFamily="50" charset="-128"/>
              </a:rPr>
              <a:t>の連携や最適化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相談</a:t>
            </a:r>
            <a:r>
              <a:rPr lang="ja-JP" altLang="en-US" sz="1400" dirty="0">
                <a:latin typeface="Meiryo UI" panose="020B0604030504040204" pitchFamily="50" charset="-128"/>
                <a:ea typeface="Meiryo UI" panose="020B0604030504040204" pitchFamily="50" charset="-128"/>
              </a:rPr>
              <a:t>業務、</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チャットボット、施設予約、補助金申請などの共通業務のソリューション一元化</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・最適なデジタル技術の導入</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先端テクノロジーの効率的、効果的な導入</a:t>
            </a:r>
            <a:endParaRPr lang="en-US" altLang="ja-JP" sz="1400" dirty="0">
              <a:latin typeface="Meiryo UI" panose="020B0604030504040204" pitchFamily="50" charset="-128"/>
              <a:ea typeface="Meiryo UI" panose="020B0604030504040204" pitchFamily="50" charset="-128"/>
            </a:endParaRPr>
          </a:p>
        </p:txBody>
      </p:sp>
      <p:grpSp>
        <p:nvGrpSpPr>
          <p:cNvPr id="23" name="グループ化 22"/>
          <p:cNvGrpSpPr/>
          <p:nvPr/>
        </p:nvGrpSpPr>
        <p:grpSpPr>
          <a:xfrm>
            <a:off x="127146" y="1268760"/>
            <a:ext cx="9650389" cy="270000"/>
            <a:chOff x="77029" y="485586"/>
            <a:chExt cx="9650389" cy="270000"/>
          </a:xfrm>
        </p:grpSpPr>
        <p:sp>
          <p:nvSpPr>
            <p:cNvPr id="25" name="正方形/長方形 24"/>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現状・課題</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26" name="ホームベース 2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75" name="テキスト ボックス 74">
            <a:extLst>
              <a:ext uri="{FF2B5EF4-FFF2-40B4-BE49-F238E27FC236}">
                <a16:creationId xmlns:a16="http://schemas.microsoft.com/office/drawing/2014/main" id="{ABBFDCA3-09BA-4070-A1EA-83968A2741E1}"/>
              </a:ext>
            </a:extLst>
          </p:cNvPr>
          <p:cNvSpPr txBox="1"/>
          <p:nvPr/>
        </p:nvSpPr>
        <p:spPr>
          <a:xfrm>
            <a:off x="127805" y="475200"/>
            <a:ext cx="9656723" cy="738664"/>
          </a:xfrm>
          <a:prstGeom prst="rect">
            <a:avLst/>
          </a:prstGeom>
          <a:noFill/>
          <a:ln w="6350">
            <a:solidFill>
              <a:schemeClr val="tx1"/>
            </a:solidFill>
          </a:ln>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・府民や企業に対して、直接的にサービスを提供する事業を推進していくため、スマートシティ事業に</a:t>
            </a:r>
            <a:r>
              <a:rPr lang="ja-JP" altLang="en-US" sz="1400" b="1" dirty="0">
                <a:latin typeface="Meiryo UI" panose="020B0604030504040204" pitchFamily="50" charset="-128"/>
                <a:ea typeface="Meiryo UI" panose="020B0604030504040204" pitchFamily="50" charset="-128"/>
              </a:rPr>
              <a:t>取り組みます。</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・住民サービスの高度化と業務の効率化を実現するため、デジタル技術を使った多様なアプリケーションについて、ソリューションの一元化も含めて、部局横断的な観点から最適なテクノロジーの導入を</a:t>
            </a:r>
            <a:r>
              <a:rPr lang="ja-JP" altLang="en-US" sz="1400" b="1" dirty="0" smtClean="0">
                <a:latin typeface="Meiryo UI" panose="020B0604030504040204" pitchFamily="50" charset="-128"/>
                <a:ea typeface="Meiryo UI" panose="020B0604030504040204" pitchFamily="50" charset="-128"/>
              </a:rPr>
              <a:t>図ります。</a:t>
            </a:r>
            <a:endParaRPr lang="ja-JP" altLang="en-US" sz="1400" b="1" dirty="0">
              <a:latin typeface="Meiryo UI" panose="020B0604030504040204" pitchFamily="50" charset="-128"/>
              <a:ea typeface="Meiryo UI" panose="020B0604030504040204" pitchFamily="50" charset="-128"/>
            </a:endParaRPr>
          </a:p>
        </p:txBody>
      </p:sp>
      <p:pic>
        <p:nvPicPr>
          <p:cNvPr id="76" name="図 75"/>
          <p:cNvPicPr>
            <a:picLocks noChangeAspect="1"/>
          </p:cNvPicPr>
          <p:nvPr/>
        </p:nvPicPr>
        <p:blipFill>
          <a:blip r:embed="rId3"/>
          <a:stretch>
            <a:fillRect/>
          </a:stretch>
        </p:blipFill>
        <p:spPr>
          <a:xfrm>
            <a:off x="5079320" y="4962795"/>
            <a:ext cx="413429" cy="453764"/>
          </a:xfrm>
          <a:prstGeom prst="rect">
            <a:avLst/>
          </a:prstGeom>
        </p:spPr>
      </p:pic>
      <p:sp>
        <p:nvSpPr>
          <p:cNvPr id="77" name="正方形/長方形 76">
            <a:extLst>
              <a:ext uri="{FF2B5EF4-FFF2-40B4-BE49-F238E27FC236}">
                <a16:creationId xmlns:a16="http://schemas.microsoft.com/office/drawing/2014/main" id="{716C7068-FC00-4906-AD2B-D9EAE97485AA}"/>
              </a:ext>
            </a:extLst>
          </p:cNvPr>
          <p:cNvSpPr/>
          <p:nvPr/>
        </p:nvSpPr>
        <p:spPr>
          <a:xfrm>
            <a:off x="290235" y="4057327"/>
            <a:ext cx="2808000" cy="307777"/>
          </a:xfrm>
          <a:prstGeom prst="rect">
            <a:avLst/>
          </a:prstGeom>
          <a:solidFill>
            <a:schemeClr val="accent5">
              <a:lumMod val="20000"/>
              <a:lumOff val="80000"/>
            </a:schemeClr>
          </a:solidFill>
          <a:ln>
            <a:solidFill>
              <a:schemeClr val="accent1"/>
            </a:solidFill>
          </a:ln>
        </p:spPr>
        <p:txBody>
          <a:bodyPr wrap="none">
            <a:noAutofit/>
          </a:bodyPr>
          <a:lstStyle/>
          <a:p>
            <a:pPr algn="ctr"/>
            <a:r>
              <a:rPr lang="ja-JP" altLang="en-US" sz="1400" b="1" dirty="0">
                <a:latin typeface="Meiryo UI" panose="020B0604030504040204" pitchFamily="50" charset="-128"/>
                <a:ea typeface="Meiryo UI" panose="020B0604030504040204" pitchFamily="50" charset="-128"/>
              </a:rPr>
              <a:t>アプリケーションの最適化</a:t>
            </a:r>
            <a:endParaRPr lang="ja-JP" altLang="en-US" sz="1400" dirty="0"/>
          </a:p>
        </p:txBody>
      </p:sp>
      <p:sp>
        <p:nvSpPr>
          <p:cNvPr id="78" name="正方形/長方形 77">
            <a:extLst>
              <a:ext uri="{FF2B5EF4-FFF2-40B4-BE49-F238E27FC236}">
                <a16:creationId xmlns:a16="http://schemas.microsoft.com/office/drawing/2014/main" id="{2D575AE6-ED57-4E9B-939E-D23747CA8874}"/>
              </a:ext>
            </a:extLst>
          </p:cNvPr>
          <p:cNvSpPr/>
          <p:nvPr/>
        </p:nvSpPr>
        <p:spPr>
          <a:xfrm>
            <a:off x="3513152" y="4057327"/>
            <a:ext cx="2808000" cy="307777"/>
          </a:xfrm>
          <a:prstGeom prst="rect">
            <a:avLst/>
          </a:prstGeom>
          <a:solidFill>
            <a:schemeClr val="accent5">
              <a:lumMod val="20000"/>
              <a:lumOff val="80000"/>
            </a:schemeClr>
          </a:solidFill>
          <a:ln>
            <a:solidFill>
              <a:schemeClr val="accent1"/>
            </a:solidFill>
          </a:ln>
        </p:spPr>
        <p:txBody>
          <a:bodyPr wrap="none">
            <a:noAutofit/>
          </a:bodyPr>
          <a:lstStyle/>
          <a:p>
            <a:pPr algn="ctr"/>
            <a:r>
              <a:rPr lang="ja-JP" altLang="en-US" sz="1400" b="1" dirty="0">
                <a:latin typeface="Meiryo UI" panose="020B0604030504040204" pitchFamily="50" charset="-128"/>
                <a:ea typeface="Meiryo UI" panose="020B0604030504040204" pitchFamily="50" charset="-128"/>
              </a:rPr>
              <a:t>共通業務の連携や最適化</a:t>
            </a:r>
            <a:endParaRPr lang="ja-JP" altLang="en-US" sz="1400" dirty="0"/>
          </a:p>
        </p:txBody>
      </p:sp>
      <p:sp>
        <p:nvSpPr>
          <p:cNvPr id="79" name="正方形/長方形 78">
            <a:extLst>
              <a:ext uri="{FF2B5EF4-FFF2-40B4-BE49-F238E27FC236}">
                <a16:creationId xmlns:a16="http://schemas.microsoft.com/office/drawing/2014/main" id="{18055528-9B2B-4BBD-9E7F-538EAFCF15DA}"/>
              </a:ext>
            </a:extLst>
          </p:cNvPr>
          <p:cNvSpPr/>
          <p:nvPr/>
        </p:nvSpPr>
        <p:spPr>
          <a:xfrm>
            <a:off x="6848447" y="4057327"/>
            <a:ext cx="2808000" cy="307777"/>
          </a:xfrm>
          <a:prstGeom prst="rect">
            <a:avLst/>
          </a:prstGeom>
          <a:solidFill>
            <a:schemeClr val="accent5">
              <a:lumMod val="20000"/>
              <a:lumOff val="80000"/>
            </a:schemeClr>
          </a:solidFill>
          <a:ln>
            <a:solidFill>
              <a:schemeClr val="accent1"/>
            </a:solidFill>
          </a:ln>
        </p:spPr>
        <p:txBody>
          <a:bodyPr wrap="none">
            <a:noAutofit/>
          </a:bodyPr>
          <a:lstStyle/>
          <a:p>
            <a:pPr algn="ctr"/>
            <a:r>
              <a:rPr lang="ja-JP" altLang="en-US" sz="1400" b="1" dirty="0" smtClean="0">
                <a:latin typeface="Meiryo UI" panose="020B0604030504040204" pitchFamily="50" charset="-128"/>
                <a:ea typeface="Meiryo UI" panose="020B0604030504040204" pitchFamily="50" charset="-128"/>
              </a:rPr>
              <a:t>最適なデジタル技術の導入</a:t>
            </a:r>
            <a:endParaRPr lang="ja-JP" altLang="en-US" sz="1400" b="1" dirty="0">
              <a:latin typeface="Meiryo UI" panose="020B0604030504040204" pitchFamily="50" charset="-128"/>
              <a:ea typeface="Meiryo UI" panose="020B0604030504040204" pitchFamily="50" charset="-128"/>
            </a:endParaRPr>
          </a:p>
        </p:txBody>
      </p:sp>
      <p:pic>
        <p:nvPicPr>
          <p:cNvPr id="80" name="図 79">
            <a:extLst>
              <a:ext uri="{FF2B5EF4-FFF2-40B4-BE49-F238E27FC236}">
                <a16:creationId xmlns:a16="http://schemas.microsoft.com/office/drawing/2014/main" id="{C0595FAF-BC56-42C5-8828-009445E0592B}"/>
              </a:ext>
            </a:extLst>
          </p:cNvPr>
          <p:cNvPicPr>
            <a:picLocks noChangeAspect="1"/>
          </p:cNvPicPr>
          <p:nvPr/>
        </p:nvPicPr>
        <p:blipFill rotWithShape="1">
          <a:blip r:embed="rId4"/>
          <a:srcRect t="5241"/>
          <a:stretch/>
        </p:blipFill>
        <p:spPr>
          <a:xfrm>
            <a:off x="978467" y="4405197"/>
            <a:ext cx="490729" cy="825632"/>
          </a:xfrm>
          <a:prstGeom prst="rect">
            <a:avLst/>
          </a:prstGeom>
        </p:spPr>
      </p:pic>
      <p:sp>
        <p:nvSpPr>
          <p:cNvPr id="82" name="テキスト ボックス 81">
            <a:extLst>
              <a:ext uri="{FF2B5EF4-FFF2-40B4-BE49-F238E27FC236}">
                <a16:creationId xmlns:a16="http://schemas.microsoft.com/office/drawing/2014/main" id="{687E80F1-69CF-423D-A9CD-C02109B14D24}"/>
              </a:ext>
            </a:extLst>
          </p:cNvPr>
          <p:cNvSpPr txBox="1"/>
          <p:nvPr/>
        </p:nvSpPr>
        <p:spPr>
          <a:xfrm>
            <a:off x="229578" y="4485316"/>
            <a:ext cx="734496"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健康アプリ</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アスマイル</a:t>
            </a:r>
            <a:endParaRPr kumimoji="1" lang="ja-JP" altLang="en-US" sz="1050" dirty="0">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rotWithShape="1">
          <a:blip r:embed="rId5"/>
          <a:srcRect l="21823" t="6163" r="47874" b="11952"/>
          <a:stretch/>
        </p:blipFill>
        <p:spPr>
          <a:xfrm>
            <a:off x="2221360" y="4439590"/>
            <a:ext cx="493503" cy="857138"/>
          </a:xfrm>
          <a:prstGeom prst="rect">
            <a:avLst/>
          </a:prstGeom>
        </p:spPr>
      </p:pic>
      <p:sp>
        <p:nvSpPr>
          <p:cNvPr id="85" name="テキスト ボックス 84">
            <a:extLst>
              <a:ext uri="{FF2B5EF4-FFF2-40B4-BE49-F238E27FC236}">
                <a16:creationId xmlns:a16="http://schemas.microsoft.com/office/drawing/2014/main" id="{687E80F1-69CF-423D-A9CD-C02109B14D24}"/>
              </a:ext>
            </a:extLst>
          </p:cNvPr>
          <p:cNvSpPr txBox="1"/>
          <p:nvPr/>
        </p:nvSpPr>
        <p:spPr>
          <a:xfrm>
            <a:off x="1485372" y="4444559"/>
            <a:ext cx="760144" cy="415498"/>
          </a:xfrm>
          <a:prstGeom prst="rect">
            <a:avLst/>
          </a:prstGeom>
          <a:noFill/>
        </p:spPr>
        <p:txBody>
          <a:bodyPr wrap="none" rtlCol="0">
            <a:spAutoFit/>
          </a:bodyPr>
          <a:lstStyle/>
          <a:p>
            <a:pPr algn="ctr"/>
            <a:r>
              <a:rPr kumimoji="1" lang="en-US" altLang="ja-JP" sz="1050" dirty="0" smtClean="0">
                <a:latin typeface="Meiryo UI" panose="020B0604030504040204" pitchFamily="50" charset="-128"/>
                <a:ea typeface="Meiryo UI" panose="020B0604030504040204" pitchFamily="50" charset="-128"/>
              </a:rPr>
              <a:t>LINE</a:t>
            </a:r>
          </a:p>
          <a:p>
            <a:pPr algn="ctr"/>
            <a:r>
              <a:rPr lang="ja-JP" altLang="en-US" sz="1050" dirty="0" smtClean="0">
                <a:latin typeface="Meiryo UI" panose="020B0604030504040204" pitchFamily="50" charset="-128"/>
                <a:ea typeface="Meiryo UI" panose="020B0604030504040204" pitchFamily="50" charset="-128"/>
              </a:rPr>
              <a:t>相談アプリ</a:t>
            </a:r>
            <a:endParaRPr kumimoji="1" lang="ja-JP" altLang="en-US" sz="1050" dirty="0">
              <a:latin typeface="Meiryo UI" panose="020B0604030504040204" pitchFamily="50" charset="-128"/>
              <a:ea typeface="Meiryo UI" panose="020B0604030504040204" pitchFamily="50" charset="-128"/>
            </a:endParaRPr>
          </a:p>
        </p:txBody>
      </p:sp>
      <p:sp>
        <p:nvSpPr>
          <p:cNvPr id="86" name="二等辺三角形 85"/>
          <p:cNvSpPr/>
          <p:nvPr/>
        </p:nvSpPr>
        <p:spPr bwMode="auto">
          <a:xfrm rot="10800000">
            <a:off x="728740" y="5407262"/>
            <a:ext cx="648072" cy="162611"/>
          </a:xfrm>
          <a:prstGeom prst="triangle">
            <a:avLst/>
          </a:prstGeom>
          <a:solidFill>
            <a:schemeClr val="accent1"/>
          </a:solid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88" name="二等辺三角形 87"/>
          <p:cNvSpPr/>
          <p:nvPr/>
        </p:nvSpPr>
        <p:spPr bwMode="auto">
          <a:xfrm rot="10800000">
            <a:off x="1971492" y="5422015"/>
            <a:ext cx="648072" cy="162611"/>
          </a:xfrm>
          <a:prstGeom prst="triangle">
            <a:avLst/>
          </a:prstGeom>
          <a:solidFill>
            <a:schemeClr val="accent1"/>
          </a:solid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89" name="テキスト ボックス 88"/>
          <p:cNvSpPr txBox="1"/>
          <p:nvPr/>
        </p:nvSpPr>
        <p:spPr>
          <a:xfrm>
            <a:off x="614517" y="5614428"/>
            <a:ext cx="1082348"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利便性向上</a:t>
            </a:r>
            <a:endParaRPr kumimoji="1" lang="ja-JP" altLang="en-US" sz="1400" b="1" dirty="0">
              <a:latin typeface="Meiryo UI" panose="020B0604030504040204" pitchFamily="50" charset="-128"/>
              <a:ea typeface="Meiryo UI" panose="020B0604030504040204" pitchFamily="50" charset="-128"/>
            </a:endParaRPr>
          </a:p>
        </p:txBody>
      </p:sp>
      <p:pic>
        <p:nvPicPr>
          <p:cNvPr id="90" name="図 89"/>
          <p:cNvPicPr>
            <a:picLocks noChangeAspect="1"/>
          </p:cNvPicPr>
          <p:nvPr/>
        </p:nvPicPr>
        <p:blipFill rotWithShape="1">
          <a:blip r:embed="rId6"/>
          <a:srcRect l="18748" t="22433" r="61549" b="23216"/>
          <a:stretch/>
        </p:blipFill>
        <p:spPr>
          <a:xfrm>
            <a:off x="3651864" y="4628590"/>
            <a:ext cx="375215" cy="543415"/>
          </a:xfrm>
          <a:prstGeom prst="rect">
            <a:avLst/>
          </a:prstGeom>
        </p:spPr>
      </p:pic>
      <p:pic>
        <p:nvPicPr>
          <p:cNvPr id="91" name="図 90"/>
          <p:cNvPicPr>
            <a:picLocks noChangeAspect="1"/>
          </p:cNvPicPr>
          <p:nvPr/>
        </p:nvPicPr>
        <p:blipFill rotWithShape="1">
          <a:blip r:embed="rId6"/>
          <a:srcRect l="18748" t="22433" r="61549" b="23216"/>
          <a:stretch/>
        </p:blipFill>
        <p:spPr>
          <a:xfrm>
            <a:off x="3907532" y="4860057"/>
            <a:ext cx="375215" cy="543415"/>
          </a:xfrm>
          <a:prstGeom prst="rect">
            <a:avLst/>
          </a:prstGeom>
        </p:spPr>
      </p:pic>
      <p:pic>
        <p:nvPicPr>
          <p:cNvPr id="92" name="図 91"/>
          <p:cNvPicPr>
            <a:picLocks noChangeAspect="1"/>
          </p:cNvPicPr>
          <p:nvPr/>
        </p:nvPicPr>
        <p:blipFill rotWithShape="1">
          <a:blip r:embed="rId6"/>
          <a:srcRect l="18748" t="22433" r="61549" b="23216"/>
          <a:stretch/>
        </p:blipFill>
        <p:spPr>
          <a:xfrm>
            <a:off x="4192768" y="4635075"/>
            <a:ext cx="375215" cy="543415"/>
          </a:xfrm>
          <a:prstGeom prst="rect">
            <a:avLst/>
          </a:prstGeom>
        </p:spPr>
      </p:pic>
      <p:sp>
        <p:nvSpPr>
          <p:cNvPr id="93" name="右中かっこ 92"/>
          <p:cNvSpPr/>
          <p:nvPr/>
        </p:nvSpPr>
        <p:spPr>
          <a:xfrm rot="5400000">
            <a:off x="4035659" y="5074329"/>
            <a:ext cx="155448" cy="914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687E80F1-69CF-423D-A9CD-C02109B14D24}"/>
              </a:ext>
            </a:extLst>
          </p:cNvPr>
          <p:cNvSpPr txBox="1"/>
          <p:nvPr/>
        </p:nvSpPr>
        <p:spPr>
          <a:xfrm>
            <a:off x="3641063" y="4364506"/>
            <a:ext cx="982961" cy="253916"/>
          </a:xfrm>
          <a:prstGeom prst="rect">
            <a:avLst/>
          </a:prstGeom>
          <a:noFill/>
        </p:spPr>
        <p:txBody>
          <a:bodyPr wrap="none" rtlCol="0">
            <a:spAutoFit/>
          </a:bodyPr>
          <a:lstStyle/>
          <a:p>
            <a:pPr algn="ctr"/>
            <a:r>
              <a:rPr kumimoji="1" lang="en-US" altLang="ja-JP" sz="1050" dirty="0" smtClean="0">
                <a:latin typeface="Meiryo UI" panose="020B0604030504040204" pitchFamily="50" charset="-128"/>
                <a:ea typeface="Meiryo UI" panose="020B0604030504040204" pitchFamily="50" charset="-128"/>
              </a:rPr>
              <a:t>AI</a:t>
            </a:r>
            <a:r>
              <a:rPr kumimoji="1" lang="ja-JP" altLang="en-US" sz="1050" dirty="0" smtClean="0">
                <a:latin typeface="Meiryo UI" panose="020B0604030504040204" pitchFamily="50" charset="-128"/>
                <a:ea typeface="Meiryo UI" panose="020B0604030504040204" pitchFamily="50" charset="-128"/>
              </a:rPr>
              <a:t>チャットボット</a:t>
            </a:r>
            <a:endParaRPr kumimoji="1" lang="ja-JP" altLang="en-US" sz="1050" dirty="0">
              <a:latin typeface="Meiryo UI" panose="020B0604030504040204" pitchFamily="50" charset="-128"/>
              <a:ea typeface="Meiryo UI" panose="020B0604030504040204" pitchFamily="50" charset="-128"/>
            </a:endParaRPr>
          </a:p>
        </p:txBody>
      </p:sp>
      <p:pic>
        <p:nvPicPr>
          <p:cNvPr id="95" name="図 94"/>
          <p:cNvPicPr>
            <a:picLocks noChangeAspect="1"/>
          </p:cNvPicPr>
          <p:nvPr/>
        </p:nvPicPr>
        <p:blipFill>
          <a:blip r:embed="rId3"/>
          <a:stretch>
            <a:fillRect/>
          </a:stretch>
        </p:blipFill>
        <p:spPr>
          <a:xfrm>
            <a:off x="5398609" y="4603508"/>
            <a:ext cx="413429" cy="453764"/>
          </a:xfrm>
          <a:prstGeom prst="rect">
            <a:avLst/>
          </a:prstGeom>
        </p:spPr>
      </p:pic>
      <p:pic>
        <p:nvPicPr>
          <p:cNvPr id="96" name="図 95"/>
          <p:cNvPicPr>
            <a:picLocks noChangeAspect="1"/>
          </p:cNvPicPr>
          <p:nvPr/>
        </p:nvPicPr>
        <p:blipFill>
          <a:blip r:embed="rId3"/>
          <a:stretch>
            <a:fillRect/>
          </a:stretch>
        </p:blipFill>
        <p:spPr>
          <a:xfrm>
            <a:off x="5655982" y="4960533"/>
            <a:ext cx="413429" cy="453764"/>
          </a:xfrm>
          <a:prstGeom prst="rect">
            <a:avLst/>
          </a:prstGeom>
        </p:spPr>
      </p:pic>
      <p:sp>
        <p:nvSpPr>
          <p:cNvPr id="97" name="右中かっこ 96"/>
          <p:cNvSpPr/>
          <p:nvPr/>
        </p:nvSpPr>
        <p:spPr>
          <a:xfrm rot="5400000">
            <a:off x="5396378" y="5090285"/>
            <a:ext cx="155448" cy="914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8" name="テキスト ボックス 97"/>
          <p:cNvSpPr txBox="1"/>
          <p:nvPr/>
        </p:nvSpPr>
        <p:spPr>
          <a:xfrm>
            <a:off x="3644577" y="5614428"/>
            <a:ext cx="723275"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一元化</a:t>
            </a:r>
            <a:endParaRPr kumimoji="1" lang="ja-JP" altLang="en-US" sz="1400" b="1"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1784648" y="5614428"/>
            <a:ext cx="1082348"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利便性向上</a:t>
            </a:r>
            <a:endParaRPr kumimoji="1" lang="ja-JP" altLang="en-US" sz="1400" b="1" dirty="0">
              <a:latin typeface="Meiryo UI" panose="020B0604030504040204" pitchFamily="50" charset="-128"/>
              <a:ea typeface="Meiryo UI" panose="020B0604030504040204" pitchFamily="50" charset="-128"/>
            </a:endParaRPr>
          </a:p>
        </p:txBody>
      </p:sp>
      <p:sp>
        <p:nvSpPr>
          <p:cNvPr id="101" name="テキスト ボックス 100"/>
          <p:cNvSpPr txBox="1"/>
          <p:nvPr/>
        </p:nvSpPr>
        <p:spPr>
          <a:xfrm>
            <a:off x="5073992" y="5614428"/>
            <a:ext cx="723275"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一元化</a:t>
            </a:r>
            <a:endParaRPr kumimoji="1" lang="ja-JP" altLang="en-US" sz="1400" b="1" dirty="0">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687E80F1-69CF-423D-A9CD-C02109B14D24}"/>
              </a:ext>
            </a:extLst>
          </p:cNvPr>
          <p:cNvSpPr txBox="1"/>
          <p:nvPr/>
        </p:nvSpPr>
        <p:spPr>
          <a:xfrm>
            <a:off x="5173806" y="4365892"/>
            <a:ext cx="824265" cy="253916"/>
          </a:xfrm>
          <a:prstGeom prst="rect">
            <a:avLst/>
          </a:prstGeom>
          <a:noFill/>
        </p:spPr>
        <p:txBody>
          <a:bodyPr wrap="none" rtlCol="0">
            <a:spAutoFit/>
          </a:bodyPr>
          <a:lstStyle/>
          <a:p>
            <a:pPr algn="ctr"/>
            <a:r>
              <a:rPr kumimoji="1" lang="ja-JP" altLang="en-US" sz="1050" dirty="0" smtClean="0">
                <a:latin typeface="Meiryo UI" panose="020B0604030504040204" pitchFamily="50" charset="-128"/>
                <a:ea typeface="Meiryo UI" panose="020B0604030504040204" pitchFamily="50" charset="-128"/>
              </a:rPr>
              <a:t>申請手続き</a:t>
            </a:r>
            <a:endParaRPr kumimoji="1" lang="ja-JP" altLang="en-US" sz="1050"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7124817" y="5614428"/>
            <a:ext cx="2180405"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最適なソリューションの検討</a:t>
            </a:r>
            <a:endParaRPr kumimoji="1" lang="ja-JP" altLang="en-US" sz="1400" b="1" dirty="0">
              <a:latin typeface="Meiryo UI" panose="020B0604030504040204" pitchFamily="50" charset="-128"/>
              <a:ea typeface="Meiryo UI" panose="020B0604030504040204" pitchFamily="50" charset="-128"/>
            </a:endParaRPr>
          </a:p>
        </p:txBody>
      </p:sp>
      <p:pic>
        <p:nvPicPr>
          <p:cNvPr id="104" name="図 103"/>
          <p:cNvPicPr>
            <a:picLocks noChangeAspect="1"/>
          </p:cNvPicPr>
          <p:nvPr/>
        </p:nvPicPr>
        <p:blipFill rotWithShape="1">
          <a:blip r:embed="rId7"/>
          <a:srcRect b="28261"/>
          <a:stretch/>
        </p:blipFill>
        <p:spPr>
          <a:xfrm>
            <a:off x="7220459" y="4427779"/>
            <a:ext cx="1657984" cy="1189417"/>
          </a:xfrm>
          <a:prstGeom prst="rect">
            <a:avLst/>
          </a:prstGeom>
        </p:spPr>
      </p:pic>
      <p:sp>
        <p:nvSpPr>
          <p:cNvPr id="105" name="テキスト ボックス 104">
            <a:extLst>
              <a:ext uri="{FF2B5EF4-FFF2-40B4-BE49-F238E27FC236}">
                <a16:creationId xmlns:a16="http://schemas.microsoft.com/office/drawing/2014/main" id="{ABBFDCA3-09BA-4070-A1EA-83968A2741E1}"/>
              </a:ext>
            </a:extLst>
          </p:cNvPr>
          <p:cNvSpPr txBox="1"/>
          <p:nvPr/>
        </p:nvSpPr>
        <p:spPr>
          <a:xfrm>
            <a:off x="127805" y="1499563"/>
            <a:ext cx="9656723" cy="1169551"/>
          </a:xfrm>
          <a:prstGeom prst="rect">
            <a:avLst/>
          </a:prstGeom>
          <a:noFill/>
          <a:ln w="63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　例えば</a:t>
            </a:r>
            <a:r>
              <a:rPr lang="ja-JP" altLang="en-US" sz="1400" dirty="0">
                <a:latin typeface="Meiryo UI" panose="020B0604030504040204" pitchFamily="50" charset="-128"/>
                <a:ea typeface="Meiryo UI" panose="020B0604030504040204" pitchFamily="50" charset="-128"/>
              </a:rPr>
              <a:t>、住民からの問い合わせに簡潔かつスピーディーに答えることができる</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チャットボットについて、個別の事業でそれぞれ導入していることから、機能のバラツキが生じたり、共同発注によるコスト削減の機会を逸失したりしている可能性がある。これを府庁全体で最適化させるためには部局横断的なマネジメントが必要になる。</a:t>
            </a:r>
          </a:p>
          <a:p>
            <a:r>
              <a:rPr lang="ja-JP" altLang="en-US" sz="1400" dirty="0" smtClean="0">
                <a:latin typeface="Meiryo UI" panose="020B0604030504040204" pitchFamily="50" charset="-128"/>
                <a:ea typeface="Meiryo UI" panose="020B0604030504040204" pitchFamily="50" charset="-128"/>
              </a:rPr>
              <a:t>　また、スマートシニアライフ</a:t>
            </a:r>
            <a:r>
              <a:rPr lang="ja-JP" altLang="en-US" sz="1400" dirty="0">
                <a:latin typeface="Meiryo UI" panose="020B0604030504040204" pitchFamily="50" charset="-128"/>
                <a:ea typeface="Meiryo UI" panose="020B0604030504040204" pitchFamily="50" charset="-128"/>
              </a:rPr>
              <a:t>事業（後述）についても、高齢者向けの多様なサービスが一つのタブレットで一元的に提供されるものであるため</a:t>
            </a:r>
            <a:r>
              <a:rPr lang="ja-JP" altLang="en-US" sz="1400" dirty="0" smtClean="0">
                <a:latin typeface="Meiryo UI" panose="020B0604030504040204" pitchFamily="50" charset="-128"/>
                <a:ea typeface="Meiryo UI" panose="020B0604030504040204" pitchFamily="50" charset="-128"/>
              </a:rPr>
              <a:t>、部局間でのさら</a:t>
            </a:r>
            <a:r>
              <a:rPr lang="ja-JP" altLang="en-US" sz="1400" dirty="0">
                <a:latin typeface="Meiryo UI" panose="020B0604030504040204" pitchFamily="50" charset="-128"/>
                <a:ea typeface="Meiryo UI" panose="020B0604030504040204" pitchFamily="50" charset="-128"/>
              </a:rPr>
              <a:t>なる連携や、</a:t>
            </a:r>
            <a:r>
              <a:rPr lang="en-US" altLang="ja-JP" sz="1400" dirty="0">
                <a:latin typeface="Meiryo UI" panose="020B0604030504040204" pitchFamily="50" charset="-128"/>
                <a:ea typeface="Meiryo UI" panose="020B0604030504040204" pitchFamily="50" charset="-128"/>
              </a:rPr>
              <a:t>UI</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UX</a:t>
            </a:r>
            <a:r>
              <a:rPr lang="ja-JP" altLang="en-US" sz="1400" dirty="0">
                <a:latin typeface="Meiryo UI" panose="020B0604030504040204" pitchFamily="50" charset="-128"/>
                <a:ea typeface="Meiryo UI" panose="020B0604030504040204" pitchFamily="50" charset="-128"/>
              </a:rPr>
              <a:t>の継続的な改善を進めていく必要がある。</a:t>
            </a: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25</a:t>
            </a:fld>
            <a:endParaRPr kumimoji="1" lang="ja-JP" altLang="en-US"/>
          </a:p>
        </p:txBody>
      </p:sp>
      <p:grpSp>
        <p:nvGrpSpPr>
          <p:cNvPr id="42" name="グループ化 41"/>
          <p:cNvGrpSpPr/>
          <p:nvPr/>
        </p:nvGrpSpPr>
        <p:grpSpPr>
          <a:xfrm>
            <a:off x="128588" y="5949280"/>
            <a:ext cx="9650389" cy="270000"/>
            <a:chOff x="77029" y="485586"/>
            <a:chExt cx="9650389" cy="270000"/>
          </a:xfrm>
        </p:grpSpPr>
        <p:sp>
          <p:nvSpPr>
            <p:cNvPr id="46" name="正方形/長方形 45"/>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7" name="ホームベース 46"/>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48" name="テキスト ボックス 47">
            <a:extLst>
              <a:ext uri="{FF2B5EF4-FFF2-40B4-BE49-F238E27FC236}">
                <a16:creationId xmlns:a16="http://schemas.microsoft.com/office/drawing/2014/main" id="{ABBFDCA3-09BA-4070-A1EA-83968A2741E1}"/>
              </a:ext>
            </a:extLst>
          </p:cNvPr>
          <p:cNvSpPr txBox="1"/>
          <p:nvPr/>
        </p:nvSpPr>
        <p:spPr>
          <a:xfrm>
            <a:off x="134922" y="6233101"/>
            <a:ext cx="9644715" cy="307777"/>
          </a:xfrm>
          <a:prstGeom prst="rect">
            <a:avLst/>
          </a:prstGeom>
          <a:noFill/>
          <a:ln w="63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最適化の対象とするサービスの調査等を行いながら取組みを継続</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6107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solidFill>
                  <a:schemeClr val="bg1"/>
                </a:solidFill>
                <a:latin typeface="Meiryo UI" pitchFamily="50" charset="-128"/>
                <a:ea typeface="Meiryo UI" pitchFamily="50" charset="-128"/>
                <a:cs typeface="Meiryo UI" pitchFamily="50" charset="-128"/>
              </a:rPr>
              <a:t>４．スマートシティ事業　</a:t>
            </a:r>
            <a:r>
              <a:rPr lang="ja-JP" altLang="en-US" sz="1600" b="1" dirty="0">
                <a:solidFill>
                  <a:schemeClr val="bg1"/>
                </a:solidFill>
                <a:latin typeface="Meiryo UI" pitchFamily="50" charset="-128"/>
                <a:ea typeface="Meiryo UI" pitchFamily="50" charset="-128"/>
                <a:cs typeface="Meiryo UI" pitchFamily="50" charset="-128"/>
              </a:rPr>
              <a:t>　</a:t>
            </a:r>
            <a:r>
              <a:rPr lang="ja-JP" altLang="en-US" sz="1400" b="1" dirty="0" smtClean="0">
                <a:solidFill>
                  <a:schemeClr val="bg1"/>
                </a:solidFill>
                <a:latin typeface="Meiryo UI" pitchFamily="50" charset="-128"/>
                <a:ea typeface="Meiryo UI" pitchFamily="50" charset="-128"/>
                <a:cs typeface="Meiryo UI" pitchFamily="50" charset="-128"/>
              </a:rPr>
              <a:t>デジタル</a:t>
            </a:r>
            <a:r>
              <a:rPr lang="ja-JP" altLang="en-US" sz="1400" b="1" dirty="0">
                <a:solidFill>
                  <a:schemeClr val="bg1"/>
                </a:solidFill>
                <a:latin typeface="Meiryo UI" pitchFamily="50" charset="-128"/>
                <a:ea typeface="Meiryo UI" pitchFamily="50" charset="-128"/>
                <a:cs typeface="Meiryo UI" pitchFamily="50" charset="-128"/>
              </a:rPr>
              <a:t>関連事業の最適化</a:t>
            </a:r>
          </a:p>
        </p:txBody>
      </p:sp>
      <p:sp>
        <p:nvSpPr>
          <p:cNvPr id="36" name="テキスト ボックス 35">
            <a:extLst>
              <a:ext uri="{FF2B5EF4-FFF2-40B4-BE49-F238E27FC236}">
                <a16:creationId xmlns:a16="http://schemas.microsoft.com/office/drawing/2014/main" id="{ABBFDCA3-09BA-4070-A1EA-83968A2741E1}"/>
              </a:ext>
            </a:extLst>
          </p:cNvPr>
          <p:cNvSpPr txBox="1"/>
          <p:nvPr/>
        </p:nvSpPr>
        <p:spPr>
          <a:xfrm>
            <a:off x="127805" y="908720"/>
            <a:ext cx="5545275" cy="2677656"/>
          </a:xfrm>
          <a:prstGeom prst="rect">
            <a:avLst/>
          </a:prstGeom>
          <a:noFill/>
          <a:ln w="63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・大阪モデルの</a:t>
            </a:r>
            <a:r>
              <a:rPr lang="ja-JP" altLang="en-US" sz="1400" dirty="0">
                <a:latin typeface="Meiryo UI" panose="020B0604030504040204" pitchFamily="50" charset="-128"/>
                <a:ea typeface="Meiryo UI" panose="020B0604030504040204" pitchFamily="50" charset="-128"/>
              </a:rPr>
              <a:t>スマートシティ実現に向けて、企業やシビックテック、府内市町村、大学等と連携し、地域・社会課題を解決していく「公民共同エコシステム」と</a:t>
            </a:r>
            <a:r>
              <a:rPr lang="ja-JP" altLang="en-US" sz="1400" dirty="0" smtClean="0">
                <a:latin typeface="Meiryo UI" panose="020B0604030504040204" pitchFamily="50" charset="-128"/>
                <a:ea typeface="Meiryo UI" panose="020B0604030504040204" pitchFamily="50" charset="-128"/>
              </a:rPr>
              <a:t>して</a:t>
            </a: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８月に設立。</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月現在、約</a:t>
            </a:r>
            <a:r>
              <a:rPr lang="en-US" altLang="ja-JP" sz="1400" dirty="0">
                <a:latin typeface="Meiryo UI" panose="020B0604030504040204" pitchFamily="50" charset="-128"/>
                <a:ea typeface="Meiryo UI" panose="020B0604030504040204" pitchFamily="50" charset="-128"/>
              </a:rPr>
              <a:t>400</a:t>
            </a:r>
            <a:r>
              <a:rPr lang="ja-JP" altLang="en-US" sz="1400" dirty="0">
                <a:latin typeface="Meiryo UI" panose="020B0604030504040204" pitchFamily="50" charset="-128"/>
                <a:ea typeface="Meiryo UI" panose="020B0604030504040204" pitchFamily="50" charset="-128"/>
              </a:rPr>
              <a:t>の企業・団体が参画）</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・少子高齢化や人口減少、アフターコロナへの対応など大阪府や市町村のもつ課題の見える化及び課題解決に向けたソリューションを持つ</a:t>
            </a:r>
            <a:r>
              <a:rPr lang="ja-JP" altLang="en-US" sz="1400">
                <a:latin typeface="Meiryo UI" panose="020B0604030504040204" pitchFamily="50" charset="-128"/>
                <a:ea typeface="Meiryo UI" panose="020B0604030504040204" pitchFamily="50" charset="-128"/>
              </a:rPr>
              <a:t>企業</a:t>
            </a:r>
            <a:r>
              <a:rPr lang="ja-JP" altLang="en-US" sz="1400" smtClean="0">
                <a:latin typeface="Meiryo UI" panose="020B0604030504040204" pitchFamily="50" charset="-128"/>
                <a:ea typeface="Meiryo UI" panose="020B0604030504040204" pitchFamily="50" charset="-128"/>
              </a:rPr>
              <a:t>と行政</a:t>
            </a:r>
            <a:r>
              <a:rPr lang="ja-JP" altLang="en-US" sz="1400" dirty="0">
                <a:latin typeface="Meiryo UI" panose="020B0604030504040204" pitchFamily="50" charset="-128"/>
                <a:ea typeface="Meiryo UI" panose="020B0604030504040204" pitchFamily="50" charset="-128"/>
              </a:rPr>
              <a:t>を繋ぐコーディネートや、行政の持つデータ活用や社会課題、テクノロジーなどのテーマに応じたワーキンググループ、企業等と連携したセミナー等を</a:t>
            </a:r>
            <a:r>
              <a:rPr lang="ja-JP" altLang="en-US" sz="1400" dirty="0" smtClean="0">
                <a:latin typeface="Meiryo UI" panose="020B0604030504040204" pitchFamily="50" charset="-128"/>
                <a:ea typeface="Meiryo UI" panose="020B0604030504040204" pitchFamily="50" charset="-128"/>
              </a:rPr>
              <a:t>開催</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・現在、「子育てしやすいまちづくり」や、「大阪ものづくり</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」など、</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つの分野で、延べ</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市町が具体的なプロジェクトを</a:t>
            </a:r>
            <a:r>
              <a:rPr lang="ja-JP" altLang="en-US" sz="1400" dirty="0" smtClean="0">
                <a:latin typeface="Meiryo UI" panose="020B0604030504040204" pitchFamily="50" charset="-128"/>
                <a:ea typeface="Meiryo UI" panose="020B0604030504040204" pitchFamily="50" charset="-128"/>
              </a:rPr>
              <a:t>推進中</a:t>
            </a:r>
            <a:endParaRPr lang="en-US" altLang="ja-JP" sz="1400" dirty="0">
              <a:latin typeface="Meiryo UI" panose="020B0604030504040204" pitchFamily="50" charset="-128"/>
              <a:ea typeface="Meiryo UI" panose="020B0604030504040204" pitchFamily="50" charset="-128"/>
            </a:endParaRPr>
          </a:p>
        </p:txBody>
      </p:sp>
      <p:pic>
        <p:nvPicPr>
          <p:cNvPr id="43" name="図 42">
            <a:extLst>
              <a:ext uri="{FF2B5EF4-FFF2-40B4-BE49-F238E27FC236}">
                <a16:creationId xmlns:a16="http://schemas.microsoft.com/office/drawing/2014/main" id="{A388F798-6A04-4673-8240-166C25E6713C}"/>
              </a:ext>
            </a:extLst>
          </p:cNvPr>
          <p:cNvPicPr>
            <a:picLocks noChangeAspect="1"/>
          </p:cNvPicPr>
          <p:nvPr/>
        </p:nvPicPr>
        <p:blipFill>
          <a:blip r:embed="rId3"/>
          <a:stretch>
            <a:fillRect/>
          </a:stretch>
        </p:blipFill>
        <p:spPr>
          <a:xfrm>
            <a:off x="5828538" y="930119"/>
            <a:ext cx="3876990" cy="2858921"/>
          </a:xfrm>
          <a:prstGeom prst="rect">
            <a:avLst/>
          </a:prstGeom>
        </p:spPr>
      </p:pic>
      <p:sp>
        <p:nvSpPr>
          <p:cNvPr id="39" name="テキスト ボックス 38">
            <a:extLst>
              <a:ext uri="{FF2B5EF4-FFF2-40B4-BE49-F238E27FC236}">
                <a16:creationId xmlns:a16="http://schemas.microsoft.com/office/drawing/2014/main" id="{ABBFDCA3-09BA-4070-A1EA-83968A2741E1}"/>
              </a:ext>
            </a:extLst>
          </p:cNvPr>
          <p:cNvSpPr txBox="1"/>
          <p:nvPr/>
        </p:nvSpPr>
        <p:spPr>
          <a:xfrm>
            <a:off x="127805" y="476672"/>
            <a:ext cx="6265355" cy="338554"/>
          </a:xfrm>
          <a:prstGeom prst="rect">
            <a:avLst/>
          </a:prstGeom>
          <a:noFill/>
          <a:ln w="6350">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参考）大阪スマートシティパートナーズフォーラム（</a:t>
            </a:r>
            <a:r>
              <a:rPr lang="en-US" altLang="ja-JP" sz="1600" b="1" dirty="0">
                <a:latin typeface="Meiryo UI" panose="020B0604030504040204" pitchFamily="50" charset="-128"/>
                <a:ea typeface="Meiryo UI" panose="020B0604030504040204" pitchFamily="50" charset="-128"/>
              </a:rPr>
              <a:t>OSPF</a:t>
            </a:r>
            <a:r>
              <a:rPr lang="ja-JP" altLang="en-US" sz="1600" b="1" dirty="0">
                <a:latin typeface="Meiryo UI" panose="020B0604030504040204" pitchFamily="50" charset="-128"/>
                <a:ea typeface="Meiryo UI" panose="020B0604030504040204" pitchFamily="50" charset="-128"/>
              </a:rPr>
              <a:t>）事業に</a:t>
            </a:r>
            <a:r>
              <a:rPr lang="ja-JP" altLang="en-US" sz="1600" b="1" dirty="0" smtClean="0">
                <a:latin typeface="Meiryo UI" panose="020B0604030504040204" pitchFamily="50" charset="-128"/>
                <a:ea typeface="Meiryo UI" panose="020B0604030504040204" pitchFamily="50" charset="-128"/>
              </a:rPr>
              <a:t>ついて</a:t>
            </a:r>
            <a:endParaRPr lang="en-US" altLang="ja-JP" sz="16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BFDCA3-09BA-4070-A1EA-83968A2741E1}"/>
              </a:ext>
            </a:extLst>
          </p:cNvPr>
          <p:cNvSpPr txBox="1"/>
          <p:nvPr/>
        </p:nvSpPr>
        <p:spPr>
          <a:xfrm>
            <a:off x="128464" y="3870847"/>
            <a:ext cx="6265355" cy="338554"/>
          </a:xfrm>
          <a:prstGeom prst="rect">
            <a:avLst/>
          </a:prstGeom>
          <a:noFill/>
          <a:ln w="6350">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a:t>
            </a:r>
            <a:r>
              <a:rPr lang="ja-JP" altLang="en-US" sz="1600" b="1" dirty="0" smtClean="0">
                <a:latin typeface="Meiryo UI" panose="020B0604030504040204" pitchFamily="50" charset="-128"/>
                <a:ea typeface="Meiryo UI" panose="020B0604030504040204" pitchFamily="50" charset="-128"/>
              </a:rPr>
              <a:t>）スマートシニアライフ事業について</a:t>
            </a:r>
            <a:endParaRPr lang="en-US" altLang="ja-JP" sz="16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26</a:t>
            </a:fld>
            <a:endParaRPr kumimoji="1" lang="ja-JP" altLang="en-US"/>
          </a:p>
        </p:txBody>
      </p:sp>
      <p:pic>
        <p:nvPicPr>
          <p:cNvPr id="22" name="図 21">
            <a:extLst>
              <a:ext uri="{FF2B5EF4-FFF2-40B4-BE49-F238E27FC236}">
                <a16:creationId xmlns:a16="http://schemas.microsoft.com/office/drawing/2014/main" id="{476723B4-7BD3-4C4B-8806-944199819E3C}"/>
              </a:ext>
            </a:extLst>
          </p:cNvPr>
          <p:cNvPicPr>
            <a:picLocks noChangeAspect="1"/>
          </p:cNvPicPr>
          <p:nvPr/>
        </p:nvPicPr>
        <p:blipFill rotWithShape="1">
          <a:blip r:embed="rId4"/>
          <a:srcRect l="5938" r="7902"/>
          <a:stretch/>
        </p:blipFill>
        <p:spPr>
          <a:xfrm>
            <a:off x="4405881" y="5336346"/>
            <a:ext cx="5400599" cy="880588"/>
          </a:xfrm>
          <a:prstGeom prst="rect">
            <a:avLst/>
          </a:prstGeom>
        </p:spPr>
      </p:pic>
      <p:sp>
        <p:nvSpPr>
          <p:cNvPr id="23" name="テキスト ボックス 22">
            <a:extLst>
              <a:ext uri="{FF2B5EF4-FFF2-40B4-BE49-F238E27FC236}">
                <a16:creationId xmlns:a16="http://schemas.microsoft.com/office/drawing/2014/main" id="{ABBFDCA3-09BA-4070-A1EA-83968A2741E1}"/>
              </a:ext>
            </a:extLst>
          </p:cNvPr>
          <p:cNvSpPr txBox="1"/>
          <p:nvPr/>
        </p:nvSpPr>
        <p:spPr>
          <a:xfrm>
            <a:off x="136460" y="4183828"/>
            <a:ext cx="9497059" cy="907941"/>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高齢者がいきいきと健康で便利に生活できるよう、高齢者の生活を支援するサービスプラットフォームを公民共同で構築し、タブレット等のデジタル端末を活用することにより、行政と民間の様々なサービスをオールインワンで提供する事業を展開</a:t>
            </a:r>
            <a:endParaRPr lang="en-US" altLang="ja-JP" sz="14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には「大阪スマートシニアライフ実証事業推進協議会」において、次の事業を展開</a:t>
            </a:r>
          </a:p>
        </p:txBody>
      </p:sp>
      <p:sp>
        <p:nvSpPr>
          <p:cNvPr id="24" name="正方形/長方形 23">
            <a:extLst>
              <a:ext uri="{FF2B5EF4-FFF2-40B4-BE49-F238E27FC236}">
                <a16:creationId xmlns:a16="http://schemas.microsoft.com/office/drawing/2014/main" id="{1A2AA5D6-3F75-4571-8B01-AF6A98A9C17F}"/>
              </a:ext>
            </a:extLst>
          </p:cNvPr>
          <p:cNvSpPr/>
          <p:nvPr/>
        </p:nvSpPr>
        <p:spPr>
          <a:xfrm>
            <a:off x="392425" y="5293657"/>
            <a:ext cx="3840495" cy="1015663"/>
          </a:xfrm>
          <a:prstGeom prst="rect">
            <a:avLst/>
          </a:prstGeom>
        </p:spPr>
        <p:txBody>
          <a:bodyPr wrap="square">
            <a:spAutoFit/>
          </a:bodyPr>
          <a:lstStyle/>
          <a:p>
            <a:pPr marL="228600" indent="-228600">
              <a:buFont typeface="+mj-ea"/>
              <a:buAutoNum type="circleNumDbPlain"/>
            </a:pPr>
            <a:r>
              <a:rPr lang="ja-JP" altLang="en-US" sz="1200" dirty="0">
                <a:latin typeface="Meiryo UI" panose="020B0604030504040204" pitchFamily="50" charset="-128"/>
                <a:ea typeface="Meiryo UI" panose="020B0604030504040204" pitchFamily="50" charset="-128"/>
              </a:rPr>
              <a:t>実証エリアの拡大も含めた実証事業の着実な推進</a:t>
            </a:r>
          </a:p>
          <a:p>
            <a:pPr marL="228600" indent="-228600">
              <a:buFont typeface="+mj-ea"/>
              <a:buAutoNum type="circleNumDbPlain"/>
            </a:pPr>
            <a:r>
              <a:rPr lang="ja-JP" altLang="en-US" sz="1200" dirty="0">
                <a:latin typeface="Meiryo UI" panose="020B0604030504040204" pitchFamily="50" charset="-128"/>
                <a:ea typeface="Meiryo UI" panose="020B0604030504040204" pitchFamily="50" charset="-128"/>
              </a:rPr>
              <a:t>各企業によるサービスコンテンツ拡充・改善、オンラインにて追加提供を継続</a:t>
            </a:r>
          </a:p>
          <a:p>
            <a:pPr marL="228600" indent="-228600">
              <a:buFont typeface="+mj-ea"/>
              <a:buAutoNum type="circleNumDbPlain"/>
            </a:pPr>
            <a:r>
              <a:rPr lang="ja-JP" altLang="en-US" sz="1200" dirty="0">
                <a:latin typeface="Meiryo UI" panose="020B0604030504040204" pitchFamily="50" charset="-128"/>
                <a:ea typeface="Meiryo UI" panose="020B0604030504040204" pitchFamily="50" charset="-128"/>
              </a:rPr>
              <a:t>タブレット版に加え、ＢＹＯＤ（スマートフォンへのダウンロード）対応の検討</a:t>
            </a:r>
          </a:p>
        </p:txBody>
      </p:sp>
    </p:spTree>
    <p:extLst>
      <p:ext uri="{BB962C8B-B14F-4D97-AF65-F5344CB8AC3E}">
        <p14:creationId xmlns:p14="http://schemas.microsoft.com/office/powerpoint/2010/main" val="173758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solidFill>
                  <a:schemeClr val="bg1"/>
                </a:solidFill>
                <a:latin typeface="Meiryo UI" pitchFamily="50" charset="-128"/>
                <a:ea typeface="Meiryo UI" pitchFamily="50" charset="-128"/>
                <a:cs typeface="Meiryo UI" pitchFamily="50" charset="-128"/>
              </a:rPr>
              <a:t>４．スマートシティ事業　　</a:t>
            </a:r>
            <a:r>
              <a:rPr lang="ja-JP" altLang="en-US" sz="1400" b="1" dirty="0">
                <a:solidFill>
                  <a:schemeClr val="bg1"/>
                </a:solidFill>
                <a:latin typeface="Meiryo UI" pitchFamily="50" charset="-128"/>
                <a:ea typeface="Meiryo UI" pitchFamily="50" charset="-128"/>
                <a:cs typeface="Meiryo UI" pitchFamily="50" charset="-128"/>
              </a:rPr>
              <a:t>行政データの利活用</a:t>
            </a:r>
          </a:p>
        </p:txBody>
      </p:sp>
      <p:grpSp>
        <p:nvGrpSpPr>
          <p:cNvPr id="43" name="グループ化 42"/>
          <p:cNvGrpSpPr/>
          <p:nvPr/>
        </p:nvGrpSpPr>
        <p:grpSpPr>
          <a:xfrm>
            <a:off x="127146" y="2250682"/>
            <a:ext cx="9650389" cy="270000"/>
            <a:chOff x="77029" y="485586"/>
            <a:chExt cx="9650389" cy="270000"/>
          </a:xfrm>
        </p:grpSpPr>
        <p:sp>
          <p:nvSpPr>
            <p:cNvPr id="44" name="正方形/長方形 43"/>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5" name="ホームベース 4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9" name="テキスト ボックス 18">
            <a:extLst>
              <a:ext uri="{FF2B5EF4-FFF2-40B4-BE49-F238E27FC236}">
                <a16:creationId xmlns:a16="http://schemas.microsoft.com/office/drawing/2014/main" id="{ABBFDCA3-09BA-4070-A1EA-83968A2741E1}"/>
              </a:ext>
            </a:extLst>
          </p:cNvPr>
          <p:cNvSpPr txBox="1"/>
          <p:nvPr/>
        </p:nvSpPr>
        <p:spPr>
          <a:xfrm>
            <a:off x="127806" y="475513"/>
            <a:ext cx="9649606" cy="523220"/>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大阪府が有する多様な行政データについて、オープンデータ化やデータ連携基盤での活用を進め、新たなビジネスやサービス提供へとつなげていきます。</a:t>
            </a:r>
            <a:endParaRPr lang="en-US" altLang="ja-JP" sz="1400" b="1" strike="sngStrike" dirty="0">
              <a:solidFill>
                <a:srgbClr val="FF0000"/>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ABBFDCA3-09BA-4070-A1EA-83968A2741E1}"/>
              </a:ext>
            </a:extLst>
          </p:cNvPr>
          <p:cNvSpPr txBox="1"/>
          <p:nvPr/>
        </p:nvSpPr>
        <p:spPr>
          <a:xfrm>
            <a:off x="173648" y="2788975"/>
            <a:ext cx="6507544" cy="2031325"/>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１．大阪府庁のデータ棚卸し調査</a:t>
            </a:r>
            <a:endParaRPr lang="en-US" altLang="ja-JP" sz="1400" b="1"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　府庁全データの把握による利活用への展開</a:t>
            </a:r>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b="1" dirty="0">
                <a:latin typeface="Meiryo UI" panose="020B0604030504040204" pitchFamily="50" charset="-128"/>
                <a:ea typeface="Meiryo UI" panose="020B0604030504040204" pitchFamily="50" charset="-128"/>
              </a:rPr>
              <a:t>２．大阪府オープンデータの充実強化</a:t>
            </a:r>
          </a:p>
          <a:p>
            <a:pPr marL="900113" indent="-900113"/>
            <a:r>
              <a:rPr lang="ja-JP" altLang="en-US" sz="1400" dirty="0">
                <a:latin typeface="Meiryo UI" panose="020B0604030504040204" pitchFamily="50" charset="-128"/>
                <a:ea typeface="Meiryo UI" panose="020B0604030504040204" pitchFamily="50" charset="-128"/>
              </a:rPr>
              <a:t>　　➡　カタログ機能を備えたオープンデータサイト移行、</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全市町村のオープンデータ化、統計データ（</a:t>
            </a:r>
            <a:r>
              <a:rPr lang="en-US" altLang="ja-JP" sz="1400" dirty="0">
                <a:latin typeface="Meiryo UI" panose="020B0604030504040204" pitchFamily="50" charset="-128"/>
                <a:ea typeface="Meiryo UI" panose="020B0604030504040204" pitchFamily="50" charset="-128"/>
              </a:rPr>
              <a:t>e-Stat</a:t>
            </a:r>
            <a:r>
              <a:rPr lang="ja-JP" altLang="en-US" sz="1400" dirty="0">
                <a:latin typeface="Meiryo UI" panose="020B0604030504040204" pitchFamily="50" charset="-128"/>
                <a:ea typeface="Meiryo UI" panose="020B0604030504040204" pitchFamily="50" charset="-128"/>
              </a:rPr>
              <a:t>等）との連携</a:t>
            </a:r>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３．「大阪広域データ連携基盤（</a:t>
            </a:r>
            <a:r>
              <a:rPr lang="en-US" altLang="ja-JP" sz="1400" b="1" dirty="0">
                <a:latin typeface="Meiryo UI" panose="020B0604030504040204" pitchFamily="50" charset="-128"/>
                <a:ea typeface="Meiryo UI" panose="020B0604030504040204" pitchFamily="50" charset="-128"/>
              </a:rPr>
              <a:t>ORDEN</a:t>
            </a:r>
            <a:r>
              <a:rPr lang="ja-JP" altLang="en-US" sz="1400" b="1" dirty="0">
                <a:latin typeface="Meiryo UI" panose="020B0604030504040204" pitchFamily="50" charset="-128"/>
                <a:ea typeface="Meiryo UI" panose="020B0604030504040204" pitchFamily="50" charset="-128"/>
              </a:rPr>
              <a:t>）」での活用について検討</a:t>
            </a:r>
            <a:endParaRPr lang="en-US" altLang="ja-JP" sz="1400" b="1"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　データ連携基盤を通じたデータの高付加価値化</a:t>
            </a:r>
          </a:p>
        </p:txBody>
      </p:sp>
      <p:sp>
        <p:nvSpPr>
          <p:cNvPr id="22" name="テキスト ボックス 21">
            <a:extLst>
              <a:ext uri="{FF2B5EF4-FFF2-40B4-BE49-F238E27FC236}">
                <a16:creationId xmlns:a16="http://schemas.microsoft.com/office/drawing/2014/main" id="{CB0FF8B1-7074-4389-8951-755275290CB7}"/>
              </a:ext>
            </a:extLst>
          </p:cNvPr>
          <p:cNvSpPr txBox="1"/>
          <p:nvPr/>
        </p:nvSpPr>
        <p:spPr>
          <a:xfrm>
            <a:off x="6098136" y="2667876"/>
            <a:ext cx="3607392"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大阪府オープンデータサイトのリニューアル</a:t>
            </a:r>
            <a:endParaRPr lang="en-US" altLang="ja-JP" sz="12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a:srcRect l="12367" t="9642" r="14027" b="18500"/>
          <a:stretch/>
        </p:blipFill>
        <p:spPr>
          <a:xfrm>
            <a:off x="5943770" y="3078287"/>
            <a:ext cx="3823908" cy="2098836"/>
          </a:xfrm>
          <a:prstGeom prst="rect">
            <a:avLst/>
          </a:prstGeom>
        </p:spPr>
      </p:pic>
      <p:grpSp>
        <p:nvGrpSpPr>
          <p:cNvPr id="24" name="グループ化 23"/>
          <p:cNvGrpSpPr/>
          <p:nvPr/>
        </p:nvGrpSpPr>
        <p:grpSpPr>
          <a:xfrm>
            <a:off x="127023" y="1053299"/>
            <a:ext cx="9650389" cy="275059"/>
            <a:chOff x="66801" y="486149"/>
            <a:chExt cx="9650389" cy="275059"/>
          </a:xfrm>
        </p:grpSpPr>
        <p:sp>
          <p:nvSpPr>
            <p:cNvPr id="31" name="正方形/長方形 30"/>
            <p:cNvSpPr/>
            <p:nvPr/>
          </p:nvSpPr>
          <p:spPr>
            <a:xfrm>
              <a:off x="66801"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32" name="ホームベース 31"/>
            <p:cNvSpPr/>
            <p:nvPr/>
          </p:nvSpPr>
          <p:spPr>
            <a:xfrm>
              <a:off x="73258" y="491208"/>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35" name="テキスト ボックス 34">
            <a:extLst>
              <a:ext uri="{FF2B5EF4-FFF2-40B4-BE49-F238E27FC236}">
                <a16:creationId xmlns:a16="http://schemas.microsoft.com/office/drawing/2014/main" id="{ABBFDCA3-09BA-4070-A1EA-83968A2741E1}"/>
              </a:ext>
            </a:extLst>
          </p:cNvPr>
          <p:cNvSpPr txBox="1"/>
          <p:nvPr/>
        </p:nvSpPr>
        <p:spPr>
          <a:xfrm>
            <a:off x="128464" y="1418564"/>
            <a:ext cx="9656723" cy="738664"/>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　これまで大阪府のオープンデータはカタログ化されておらず、使い勝手が悪いとともに、利便性の高いデータが十分に提供されていなかった。一方今般、府庁の全ての行政データを悉皆調査したところ、利活用の可能性が見込まれることから、オープンデータの充実と行政データの最大限の利活用について整理していく必要がある。</a:t>
            </a:r>
            <a:endParaRPr lang="en-US" altLang="ja-JP" sz="1400" dirty="0">
              <a:latin typeface="Meiryo UI" panose="020B0604030504040204" pitchFamily="50" charset="-128"/>
              <a:ea typeface="Meiryo UI" panose="020B0604030504040204" pitchFamily="50" charset="-128"/>
            </a:endParaRPr>
          </a:p>
        </p:txBody>
      </p:sp>
      <p:grpSp>
        <p:nvGrpSpPr>
          <p:cNvPr id="33" name="グループ化 32"/>
          <p:cNvGrpSpPr/>
          <p:nvPr/>
        </p:nvGrpSpPr>
        <p:grpSpPr>
          <a:xfrm>
            <a:off x="127024" y="5391248"/>
            <a:ext cx="9650389" cy="270000"/>
            <a:chOff x="77029" y="485586"/>
            <a:chExt cx="9650389" cy="270000"/>
          </a:xfrm>
        </p:grpSpPr>
        <p:sp>
          <p:nvSpPr>
            <p:cNvPr id="34" name="正方形/長方形 33"/>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6" name="ホームベース 4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53" name="テキスト ボックス 52">
            <a:extLst>
              <a:ext uri="{FF2B5EF4-FFF2-40B4-BE49-F238E27FC236}">
                <a16:creationId xmlns:a16="http://schemas.microsoft.com/office/drawing/2014/main" id="{ABBFDCA3-09BA-4070-A1EA-83968A2741E1}"/>
              </a:ext>
            </a:extLst>
          </p:cNvPr>
          <p:cNvSpPr txBox="1"/>
          <p:nvPr/>
        </p:nvSpPr>
        <p:spPr>
          <a:xfrm>
            <a:off x="134922" y="5661248"/>
            <a:ext cx="9644715" cy="307777"/>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大阪公立大学との連携についても検討を進めつつ、行政データの利活用・</a:t>
            </a:r>
            <a:r>
              <a:rPr lang="en-US" altLang="ja-JP" sz="1400" dirty="0">
                <a:latin typeface="Meiryo UI" panose="020B0604030504040204" pitchFamily="50" charset="-128"/>
                <a:ea typeface="Meiryo UI" panose="020B0604030504040204" pitchFamily="50" charset="-128"/>
              </a:rPr>
              <a:t>EBPM</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の取組みを推進</a:t>
            </a:r>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E5DE390-0CB9-41F3-AFBC-609A6CE2A1FD}" type="slidenum">
              <a:rPr kumimoji="1" lang="ja-JP" altLang="en-US" smtClean="0"/>
              <a:t>27</a:t>
            </a:fld>
            <a:endParaRPr kumimoji="1" lang="ja-JP" altLang="en-US"/>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132821" y="6053226"/>
            <a:ext cx="9644715" cy="400110"/>
          </a:xfrm>
          <a:prstGeom prst="rect">
            <a:avLst/>
          </a:prstGeom>
          <a:noFill/>
          <a:ln w="6350">
            <a:noFill/>
          </a:ln>
        </p:spPr>
        <p:txBody>
          <a:bodyPr wrap="square" rtlCol="0">
            <a:spAutoFit/>
          </a:bodyPr>
          <a:lstStyle/>
          <a:p>
            <a:r>
              <a:rPr lang="en-US" altLang="ja-JP" sz="1000" dirty="0">
                <a:latin typeface="Meiryo UI" panose="020B0604030504040204" pitchFamily="50" charset="-128"/>
                <a:ea typeface="Meiryo UI" panose="020B0604030504040204" pitchFamily="50" charset="-128"/>
              </a:rPr>
              <a:t>(※) Evidence-Based Policy Making</a:t>
            </a:r>
            <a:r>
              <a:rPr lang="ja-JP" altLang="en-US" sz="1000" dirty="0">
                <a:latin typeface="Meiryo UI" panose="020B0604030504040204" pitchFamily="50" charset="-128"/>
                <a:ea typeface="Meiryo UI" panose="020B0604030504040204" pitchFamily="50" charset="-128"/>
              </a:rPr>
              <a:t>の略。証拠に基づく政策立案。政策の企画をその場限りのエピソードに頼るのではなく、政策目的を明確化した上で合理的根拠</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（エビデンス）に基づくものとすること。</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613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５．広域</a:t>
            </a:r>
            <a:r>
              <a:rPr lang="ja-JP" altLang="en-US" sz="1600" b="1" dirty="0">
                <a:latin typeface="Meiryo UI" pitchFamily="50" charset="-128"/>
                <a:ea typeface="Meiryo UI" pitchFamily="50" charset="-128"/>
                <a:cs typeface="Meiryo UI" pitchFamily="50" charset="-128"/>
              </a:rPr>
              <a:t>データ連携</a:t>
            </a:r>
            <a:r>
              <a:rPr lang="ja-JP" altLang="en-US" sz="1600" b="1" dirty="0" smtClean="0">
                <a:latin typeface="Meiryo UI" pitchFamily="50" charset="-128"/>
                <a:ea typeface="Meiryo UI" pitchFamily="50" charset="-128"/>
                <a:cs typeface="Meiryo UI" pitchFamily="50" charset="-128"/>
              </a:rPr>
              <a:t>基盤の</a:t>
            </a:r>
            <a:r>
              <a:rPr lang="ja-JP" altLang="en-US" sz="1600" b="1" dirty="0">
                <a:latin typeface="Meiryo UI" pitchFamily="50" charset="-128"/>
                <a:ea typeface="Meiryo UI" pitchFamily="50" charset="-128"/>
                <a:cs typeface="Meiryo UI" pitchFamily="50" charset="-128"/>
              </a:rPr>
              <a:t>構築</a:t>
            </a:r>
            <a:endParaRPr lang="ja-JP" altLang="en-US" sz="1400" b="1" dirty="0">
              <a:latin typeface="Meiryo UI" pitchFamily="50" charset="-128"/>
              <a:ea typeface="Meiryo UI" pitchFamily="50" charset="-128"/>
              <a:cs typeface="Meiryo UI" pitchFamily="50" charset="-128"/>
            </a:endParaRPr>
          </a:p>
        </p:txBody>
      </p:sp>
      <p:sp>
        <p:nvSpPr>
          <p:cNvPr id="21" name="テキスト ボックス 20">
            <a:extLst>
              <a:ext uri="{FF2B5EF4-FFF2-40B4-BE49-F238E27FC236}">
                <a16:creationId xmlns:a16="http://schemas.microsoft.com/office/drawing/2014/main" id="{ABBFDCA3-09BA-4070-A1EA-83968A2741E1}"/>
              </a:ext>
            </a:extLst>
          </p:cNvPr>
          <p:cNvSpPr txBox="1"/>
          <p:nvPr/>
        </p:nvSpPr>
        <p:spPr>
          <a:xfrm>
            <a:off x="128588" y="475200"/>
            <a:ext cx="9669730" cy="523220"/>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公民の様々なデータの流通・連携を促進し、府民の利便性向上につながるサービスの創出等につなげていくため、スマートシティの実現に不可欠な社会インフラである、データ連携基盤を整備します。</a:t>
            </a:r>
          </a:p>
        </p:txBody>
      </p:sp>
      <p:grpSp>
        <p:nvGrpSpPr>
          <p:cNvPr id="23" name="グループ化 22"/>
          <p:cNvGrpSpPr/>
          <p:nvPr/>
        </p:nvGrpSpPr>
        <p:grpSpPr>
          <a:xfrm>
            <a:off x="127024" y="5877272"/>
            <a:ext cx="9650389" cy="270000"/>
            <a:chOff x="77029" y="485586"/>
            <a:chExt cx="9650389" cy="270000"/>
          </a:xfrm>
        </p:grpSpPr>
        <p:sp>
          <p:nvSpPr>
            <p:cNvPr id="25" name="正方形/長方形 24"/>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26" name="ホームベース 2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pSp>
        <p:nvGrpSpPr>
          <p:cNvPr id="36" name="グループ化 35"/>
          <p:cNvGrpSpPr/>
          <p:nvPr/>
        </p:nvGrpSpPr>
        <p:grpSpPr>
          <a:xfrm>
            <a:off x="122466" y="1124744"/>
            <a:ext cx="9650389" cy="270000"/>
            <a:chOff x="77029" y="485586"/>
            <a:chExt cx="9650389" cy="270000"/>
          </a:xfrm>
        </p:grpSpPr>
        <p:sp>
          <p:nvSpPr>
            <p:cNvPr id="56" name="正方形/長方形 55"/>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具体的な取組み</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58" name="ホームベース 57"/>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5" name="テキスト ボックス 4"/>
          <p:cNvSpPr txBox="1"/>
          <p:nvPr/>
        </p:nvSpPr>
        <p:spPr>
          <a:xfrm>
            <a:off x="133484" y="1394773"/>
            <a:ext cx="9572043"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大阪広域</a:t>
            </a:r>
            <a:r>
              <a:rPr lang="ja-JP" altLang="en-US" sz="1400" dirty="0">
                <a:latin typeface="Meiryo UI" panose="020B0604030504040204" pitchFamily="50" charset="-128"/>
                <a:ea typeface="Meiryo UI" panose="020B0604030504040204" pitchFamily="50" charset="-128"/>
              </a:rPr>
              <a:t>データ連携基盤</a:t>
            </a:r>
            <a:r>
              <a:rPr lang="en-US" altLang="ja-JP" sz="1400" dirty="0">
                <a:latin typeface="Meiryo UI" panose="020B0604030504040204" pitchFamily="50" charset="-128"/>
                <a:ea typeface="Meiryo UI" panose="020B0604030504040204" pitchFamily="50" charset="-128"/>
              </a:rPr>
              <a:t>【ORDEN】</a:t>
            </a:r>
            <a:r>
              <a:rPr lang="ja-JP" altLang="en-US" sz="1400" dirty="0">
                <a:latin typeface="Meiryo UI" panose="020B0604030504040204" pitchFamily="50" charset="-128"/>
                <a:ea typeface="Meiryo UI" panose="020B0604030504040204" pitchFamily="50" charset="-128"/>
              </a:rPr>
              <a:t>は、①データ連携基盤、②コミュニケーション基盤（ポータル</a:t>
            </a:r>
            <a:r>
              <a:rPr lang="ja-JP" altLang="en-US" sz="1400" dirty="0" smtClean="0">
                <a:latin typeface="Meiryo UI" panose="020B0604030504040204" pitchFamily="50" charset="-128"/>
                <a:ea typeface="Meiryo UI" panose="020B0604030504040204" pitchFamily="50" charset="-128"/>
              </a:rPr>
              <a:t>）から</a:t>
            </a:r>
            <a:r>
              <a:rPr lang="ja-JP" altLang="en-US" sz="1400" dirty="0">
                <a:latin typeface="Meiryo UI" panose="020B0604030504040204" pitchFamily="50" charset="-128"/>
                <a:ea typeface="Meiryo UI" panose="020B0604030504040204" pitchFamily="50" charset="-128"/>
              </a:rPr>
              <a:t>なり、地区指定を目指すスーパーシティでの実装や、</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年大阪・関西万博における多様な先端サービスの府域展開、市町村と連携した行政サービスの高度化を実現するために、統合</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とオプトインにより利用者のニーズに応じたパーソナライズされたサービスが提供できるシステムを構築し、</a:t>
            </a:r>
            <a:r>
              <a:rPr lang="en-US" altLang="ja-JP" sz="1400" dirty="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年度内の運用開始を</a:t>
            </a:r>
            <a:r>
              <a:rPr lang="ja-JP" altLang="en-US" sz="1400" dirty="0">
                <a:latin typeface="Meiryo UI" panose="020B0604030504040204" pitchFamily="50" charset="-128"/>
                <a:ea typeface="Meiryo UI" panose="020B0604030504040204" pitchFamily="50" charset="-128"/>
              </a:rPr>
              <a:t>めざ</a:t>
            </a:r>
            <a:r>
              <a:rPr lang="ja-JP" altLang="en-US" sz="1400" dirty="0" smtClean="0">
                <a:latin typeface="Meiryo UI" panose="020B0604030504040204" pitchFamily="50" charset="-128"/>
                <a:ea typeface="Meiryo UI" panose="020B0604030504040204" pitchFamily="50" charset="-128"/>
              </a:rPr>
              <a:t>す</a:t>
            </a:r>
            <a:r>
              <a:rPr lang="ja-JP" altLang="en-US" sz="1400" dirty="0">
                <a:latin typeface="Meiryo UI" panose="020B0604030504040204" pitchFamily="50" charset="-128"/>
                <a:ea typeface="Meiryo UI" panose="020B0604030504040204" pitchFamily="50" charset="-128"/>
              </a:rPr>
              <a:t>。</a:t>
            </a:r>
          </a:p>
        </p:txBody>
      </p:sp>
      <p:sp>
        <p:nvSpPr>
          <p:cNvPr id="33" name="テキスト ボックス 32">
            <a:extLst>
              <a:ext uri="{FF2B5EF4-FFF2-40B4-BE49-F238E27FC236}">
                <a16:creationId xmlns:a16="http://schemas.microsoft.com/office/drawing/2014/main" id="{ABBFDCA3-09BA-4070-A1EA-83968A2741E1}"/>
              </a:ext>
            </a:extLst>
          </p:cNvPr>
          <p:cNvSpPr txBox="1"/>
          <p:nvPr/>
        </p:nvSpPr>
        <p:spPr>
          <a:xfrm>
            <a:off x="134922" y="6162736"/>
            <a:ext cx="9644715" cy="307777"/>
          </a:xfrm>
          <a:prstGeom prst="rect">
            <a:avLst/>
          </a:prstGeom>
          <a:noFill/>
          <a:ln w="6350">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年度にシステム構築を行い、年度内の運用開始を</a:t>
            </a:r>
            <a:r>
              <a:rPr lang="ja-JP" altLang="en-US" sz="1400" dirty="0">
                <a:latin typeface="Meiryo UI" panose="020B0604030504040204" pitchFamily="50" charset="-128"/>
                <a:ea typeface="Meiryo UI" panose="020B0604030504040204" pitchFamily="50" charset="-128"/>
              </a:rPr>
              <a:t>めざ</a:t>
            </a:r>
            <a:r>
              <a:rPr lang="ja-JP" altLang="en-US" sz="1400" dirty="0" smtClean="0">
                <a:latin typeface="Meiryo UI" panose="020B0604030504040204" pitchFamily="50" charset="-128"/>
                <a:ea typeface="Meiryo UI" panose="020B0604030504040204" pitchFamily="50" charset="-128"/>
              </a:rPr>
              <a:t>す</a:t>
            </a:r>
            <a:endParaRPr lang="en-US" altLang="ja-JP" sz="14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28</a:t>
            </a:fld>
            <a:endParaRPr kumimoji="1" lang="ja-JP" altLang="en-US"/>
          </a:p>
        </p:txBody>
      </p:sp>
      <p:cxnSp>
        <p:nvCxnSpPr>
          <p:cNvPr id="100" name="直線コネクタ 99">
            <a:extLst>
              <a:ext uri="{FF2B5EF4-FFF2-40B4-BE49-F238E27FC236}">
                <a16:creationId xmlns:a16="http://schemas.microsoft.com/office/drawing/2014/main" id="{3E84EE8E-4266-4936-9B75-209D6AE226E5}"/>
              </a:ext>
            </a:extLst>
          </p:cNvPr>
          <p:cNvCxnSpPr>
            <a:cxnSpLocks/>
          </p:cNvCxnSpPr>
          <p:nvPr/>
        </p:nvCxnSpPr>
        <p:spPr>
          <a:xfrm flipH="1">
            <a:off x="2422918"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C3985C9-208C-4A81-AF94-35B5B1216987}"/>
              </a:ext>
            </a:extLst>
          </p:cNvPr>
          <p:cNvCxnSpPr>
            <a:cxnSpLocks/>
          </p:cNvCxnSpPr>
          <p:nvPr/>
        </p:nvCxnSpPr>
        <p:spPr>
          <a:xfrm flipH="1">
            <a:off x="1632637"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B73F29BE-C056-4E3C-A6E9-69CA181C1935}"/>
              </a:ext>
            </a:extLst>
          </p:cNvPr>
          <p:cNvCxnSpPr>
            <a:cxnSpLocks/>
          </p:cNvCxnSpPr>
          <p:nvPr/>
        </p:nvCxnSpPr>
        <p:spPr>
          <a:xfrm flipH="1">
            <a:off x="4003480"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1D554341-3E56-4388-82FB-3CEB626A5387}"/>
              </a:ext>
            </a:extLst>
          </p:cNvPr>
          <p:cNvCxnSpPr>
            <a:cxnSpLocks/>
          </p:cNvCxnSpPr>
          <p:nvPr/>
        </p:nvCxnSpPr>
        <p:spPr>
          <a:xfrm flipH="1">
            <a:off x="4793761"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D9985510-AFE9-4E4F-BA71-F872AA024A77}"/>
              </a:ext>
            </a:extLst>
          </p:cNvPr>
          <p:cNvCxnSpPr>
            <a:cxnSpLocks/>
          </p:cNvCxnSpPr>
          <p:nvPr/>
        </p:nvCxnSpPr>
        <p:spPr>
          <a:xfrm flipH="1">
            <a:off x="5584043"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06A4AC8B-11F0-4363-B46C-622B904C0247}"/>
              </a:ext>
            </a:extLst>
          </p:cNvPr>
          <p:cNvCxnSpPr>
            <a:cxnSpLocks/>
          </p:cNvCxnSpPr>
          <p:nvPr/>
        </p:nvCxnSpPr>
        <p:spPr>
          <a:xfrm flipH="1">
            <a:off x="3213199"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106" name="正方形/長方形 105">
            <a:extLst>
              <a:ext uri="{FF2B5EF4-FFF2-40B4-BE49-F238E27FC236}">
                <a16:creationId xmlns:a16="http://schemas.microsoft.com/office/drawing/2014/main" id="{429FD844-AD9F-4F27-972D-226C114F7C90}"/>
              </a:ext>
            </a:extLst>
          </p:cNvPr>
          <p:cNvSpPr/>
          <p:nvPr/>
        </p:nvSpPr>
        <p:spPr>
          <a:xfrm>
            <a:off x="1171632" y="3463123"/>
            <a:ext cx="4850200" cy="1343950"/>
          </a:xfrm>
          <a:prstGeom prst="rect">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600" dirty="0">
              <a:latin typeface="Meiryo UI" panose="020B0604030504040204" pitchFamily="50" charset="-128"/>
              <a:ea typeface="Meiryo UI" panose="020B0604030504040204" pitchFamily="50" charset="-128"/>
            </a:endParaRPr>
          </a:p>
        </p:txBody>
      </p:sp>
      <p:cxnSp>
        <p:nvCxnSpPr>
          <p:cNvPr id="107" name="直線コネクタ 106">
            <a:extLst>
              <a:ext uri="{FF2B5EF4-FFF2-40B4-BE49-F238E27FC236}">
                <a16:creationId xmlns:a16="http://schemas.microsoft.com/office/drawing/2014/main" id="{8753D29D-2B5D-47FF-A0AC-CA99F89D6CA8}"/>
              </a:ext>
            </a:extLst>
          </p:cNvPr>
          <p:cNvCxnSpPr>
            <a:cxnSpLocks/>
            <a:stCxn id="118" idx="2"/>
            <a:endCxn id="116" idx="0"/>
          </p:cNvCxnSpPr>
          <p:nvPr/>
        </p:nvCxnSpPr>
        <p:spPr>
          <a:xfrm>
            <a:off x="3610182" y="4054383"/>
            <a:ext cx="1" cy="11530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CFE03C31-B58E-46FD-B534-732093F3C658}"/>
              </a:ext>
            </a:extLst>
          </p:cNvPr>
          <p:cNvCxnSpPr>
            <a:cxnSpLocks/>
          </p:cNvCxnSpPr>
          <p:nvPr/>
        </p:nvCxnSpPr>
        <p:spPr>
          <a:xfrm>
            <a:off x="4802569" y="4664081"/>
            <a:ext cx="0" cy="42987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E991911-7F9C-4BA6-BFE9-CED07D4A0B3B}"/>
              </a:ext>
            </a:extLst>
          </p:cNvPr>
          <p:cNvCxnSpPr>
            <a:cxnSpLocks/>
          </p:cNvCxnSpPr>
          <p:nvPr/>
        </p:nvCxnSpPr>
        <p:spPr>
          <a:xfrm>
            <a:off x="2463194" y="4664081"/>
            <a:ext cx="0" cy="43673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0" name="正方形/長方形 109">
            <a:extLst>
              <a:ext uri="{FF2B5EF4-FFF2-40B4-BE49-F238E27FC236}">
                <a16:creationId xmlns:a16="http://schemas.microsoft.com/office/drawing/2014/main" id="{BE52E8F4-711B-49D1-8055-FB737002DD16}"/>
              </a:ext>
            </a:extLst>
          </p:cNvPr>
          <p:cNvSpPr/>
          <p:nvPr/>
        </p:nvSpPr>
        <p:spPr>
          <a:xfrm>
            <a:off x="1280211"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ルート</a:t>
            </a:r>
          </a:p>
          <a:p>
            <a:pPr algn="ctr"/>
            <a:r>
              <a:rPr lang="ja-JP" altLang="en-US" sz="1000" b="1" dirty="0">
                <a:latin typeface="Meiryo UI" panose="020B0604030504040204" pitchFamily="50" charset="-128"/>
                <a:ea typeface="Meiryo UI" panose="020B0604030504040204" pitchFamily="50" charset="-128"/>
              </a:rPr>
              <a:t>最適化</a:t>
            </a:r>
          </a:p>
        </p:txBody>
      </p:sp>
      <p:sp>
        <p:nvSpPr>
          <p:cNvPr id="111" name="正方形/長方形 110">
            <a:extLst>
              <a:ext uri="{FF2B5EF4-FFF2-40B4-BE49-F238E27FC236}">
                <a16:creationId xmlns:a16="http://schemas.microsoft.com/office/drawing/2014/main" id="{74A702A9-E2BD-4E8E-8838-B3CDEBEE50B3}"/>
              </a:ext>
            </a:extLst>
          </p:cNvPr>
          <p:cNvSpPr/>
          <p:nvPr/>
        </p:nvSpPr>
        <p:spPr>
          <a:xfrm>
            <a:off x="5225946"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行政</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手続</a:t>
            </a:r>
          </a:p>
        </p:txBody>
      </p:sp>
      <p:sp>
        <p:nvSpPr>
          <p:cNvPr id="112" name="正方形/長方形 111">
            <a:extLst>
              <a:ext uri="{FF2B5EF4-FFF2-40B4-BE49-F238E27FC236}">
                <a16:creationId xmlns:a16="http://schemas.microsoft.com/office/drawing/2014/main" id="{063D7B0C-AC2F-4909-88DD-27EE379A5B56}"/>
              </a:ext>
            </a:extLst>
          </p:cNvPr>
          <p:cNvSpPr/>
          <p:nvPr/>
        </p:nvSpPr>
        <p:spPr>
          <a:xfrm>
            <a:off x="4436799"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smtClean="0">
                <a:latin typeface="Meiryo UI" panose="020B0604030504040204" pitchFamily="50" charset="-128"/>
                <a:ea typeface="Meiryo UI" panose="020B0604030504040204" pitchFamily="50" charset="-128"/>
              </a:rPr>
              <a:t>子育て</a:t>
            </a:r>
            <a:endParaRPr lang="en-US" altLang="ja-JP" sz="1000" b="1" dirty="0" smtClean="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支援</a:t>
            </a:r>
          </a:p>
        </p:txBody>
      </p:sp>
      <p:sp>
        <p:nvSpPr>
          <p:cNvPr id="113" name="正方形/長方形 112">
            <a:extLst>
              <a:ext uri="{FF2B5EF4-FFF2-40B4-BE49-F238E27FC236}">
                <a16:creationId xmlns:a16="http://schemas.microsoft.com/office/drawing/2014/main" id="{67AA908A-05FB-411D-9516-646A851B7C19}"/>
              </a:ext>
            </a:extLst>
          </p:cNvPr>
          <p:cNvSpPr/>
          <p:nvPr/>
        </p:nvSpPr>
        <p:spPr>
          <a:xfrm>
            <a:off x="3647652"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大阪</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観光</a:t>
            </a:r>
          </a:p>
        </p:txBody>
      </p:sp>
      <p:sp>
        <p:nvSpPr>
          <p:cNvPr id="114" name="正方形/長方形 113">
            <a:extLst>
              <a:ext uri="{FF2B5EF4-FFF2-40B4-BE49-F238E27FC236}">
                <a16:creationId xmlns:a16="http://schemas.microsoft.com/office/drawing/2014/main" id="{A48C58D5-088A-4122-A28F-10374B971E36}"/>
              </a:ext>
            </a:extLst>
          </p:cNvPr>
          <p:cNvSpPr/>
          <p:nvPr/>
        </p:nvSpPr>
        <p:spPr>
          <a:xfrm>
            <a:off x="2858505"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健康</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づくり</a:t>
            </a:r>
          </a:p>
        </p:txBody>
      </p:sp>
      <p:sp>
        <p:nvSpPr>
          <p:cNvPr id="115" name="正方形/長方形 114">
            <a:extLst>
              <a:ext uri="{FF2B5EF4-FFF2-40B4-BE49-F238E27FC236}">
                <a16:creationId xmlns:a16="http://schemas.microsoft.com/office/drawing/2014/main" id="{46D4ABCD-A610-4B03-82CA-A31377E5E272}"/>
              </a:ext>
            </a:extLst>
          </p:cNvPr>
          <p:cNvSpPr/>
          <p:nvPr/>
        </p:nvSpPr>
        <p:spPr>
          <a:xfrm>
            <a:off x="2069358"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高齢者</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支援</a:t>
            </a:r>
          </a:p>
        </p:txBody>
      </p:sp>
      <p:sp>
        <p:nvSpPr>
          <p:cNvPr id="116" name="正方形/長方形 115">
            <a:extLst>
              <a:ext uri="{FF2B5EF4-FFF2-40B4-BE49-F238E27FC236}">
                <a16:creationId xmlns:a16="http://schemas.microsoft.com/office/drawing/2014/main" id="{E22F954C-FE1C-4866-8767-9BD684A63434}"/>
              </a:ext>
            </a:extLst>
          </p:cNvPr>
          <p:cNvSpPr/>
          <p:nvPr/>
        </p:nvSpPr>
        <p:spPr>
          <a:xfrm>
            <a:off x="1284535" y="4169684"/>
            <a:ext cx="4651296" cy="5400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1400" b="1" dirty="0">
                <a:latin typeface="Meiryo UI" panose="020B0604030504040204" pitchFamily="50" charset="-128"/>
                <a:ea typeface="Meiryo UI" panose="020B0604030504040204" pitchFamily="50" charset="-128"/>
              </a:rPr>
              <a:t>②データ連携基盤</a:t>
            </a:r>
            <a:endParaRPr lang="en-US" altLang="ja-JP" sz="1400" b="1" dirty="0">
              <a:latin typeface="Meiryo UI" panose="020B0604030504040204" pitchFamily="50" charset="-128"/>
              <a:ea typeface="Meiryo UI" panose="020B0604030504040204" pitchFamily="50" charset="-128"/>
            </a:endParaRPr>
          </a:p>
          <a:p>
            <a:pPr algn="ctr"/>
            <a:endParaRPr lang="en-US" altLang="ja-JP" sz="2400" dirty="0">
              <a:latin typeface="Meiryo UI" panose="020B0604030504040204" pitchFamily="50" charset="-128"/>
              <a:ea typeface="Meiryo UI" panose="020B0604030504040204" pitchFamily="50" charset="-128"/>
            </a:endParaRPr>
          </a:p>
        </p:txBody>
      </p:sp>
      <p:sp>
        <p:nvSpPr>
          <p:cNvPr id="117" name="四角形: 角を丸くする 107">
            <a:extLst>
              <a:ext uri="{FF2B5EF4-FFF2-40B4-BE49-F238E27FC236}">
                <a16:creationId xmlns:a16="http://schemas.microsoft.com/office/drawing/2014/main" id="{F29A7B80-A3A2-423D-8D63-C64F66D6CDE1}"/>
              </a:ext>
            </a:extLst>
          </p:cNvPr>
          <p:cNvSpPr/>
          <p:nvPr/>
        </p:nvSpPr>
        <p:spPr>
          <a:xfrm>
            <a:off x="2289527" y="4448081"/>
            <a:ext cx="3181367"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多様なデータを連携・流通させ、サービスを高度化</a:t>
            </a:r>
          </a:p>
        </p:txBody>
      </p:sp>
      <p:sp>
        <p:nvSpPr>
          <p:cNvPr id="118" name="正方形/長方形 117">
            <a:extLst>
              <a:ext uri="{FF2B5EF4-FFF2-40B4-BE49-F238E27FC236}">
                <a16:creationId xmlns:a16="http://schemas.microsoft.com/office/drawing/2014/main" id="{08C9191D-C38E-460E-8A5C-CA4C290273EC}"/>
              </a:ext>
            </a:extLst>
          </p:cNvPr>
          <p:cNvSpPr/>
          <p:nvPr/>
        </p:nvSpPr>
        <p:spPr>
          <a:xfrm>
            <a:off x="1284533" y="3514383"/>
            <a:ext cx="4651298" cy="5400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1400" b="1" dirty="0">
                <a:latin typeface="Meiryo UI" panose="020B0604030504040204" pitchFamily="50" charset="-128"/>
                <a:ea typeface="Meiryo UI" panose="020B0604030504040204" pitchFamily="50" charset="-128"/>
              </a:rPr>
              <a:t>①コミュニケーション基盤</a:t>
            </a:r>
            <a:endParaRPr lang="en-US" altLang="ja-JP" sz="1400" b="1" dirty="0">
              <a:latin typeface="Meiryo UI" panose="020B0604030504040204" pitchFamily="50" charset="-128"/>
              <a:ea typeface="Meiryo UI" panose="020B0604030504040204" pitchFamily="50" charset="-128"/>
            </a:endParaRPr>
          </a:p>
          <a:p>
            <a:pPr algn="ctr"/>
            <a:endParaRPr lang="en-US" altLang="ja-JP" sz="2000" dirty="0">
              <a:latin typeface="Meiryo UI" panose="020B0604030504040204" pitchFamily="50" charset="-128"/>
              <a:ea typeface="Meiryo UI" panose="020B0604030504040204" pitchFamily="50" charset="-128"/>
            </a:endParaRPr>
          </a:p>
        </p:txBody>
      </p:sp>
      <p:sp>
        <p:nvSpPr>
          <p:cNvPr id="119" name="四角形: 角を丸くする 107">
            <a:extLst>
              <a:ext uri="{FF2B5EF4-FFF2-40B4-BE49-F238E27FC236}">
                <a16:creationId xmlns:a16="http://schemas.microsoft.com/office/drawing/2014/main" id="{DC48F266-8931-4DEA-A7A6-B5647EE834C4}"/>
              </a:ext>
            </a:extLst>
          </p:cNvPr>
          <p:cNvSpPr/>
          <p:nvPr/>
        </p:nvSpPr>
        <p:spPr>
          <a:xfrm>
            <a:off x="2285905" y="3787120"/>
            <a:ext cx="3166618"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１つの</a:t>
            </a:r>
            <a:r>
              <a:rPr lang="en-US" altLang="ja-JP" sz="1000" dirty="0">
                <a:solidFill>
                  <a:schemeClr val="tx1"/>
                </a:solidFill>
                <a:latin typeface="Meiryo UI" panose="020B0604030504040204" pitchFamily="50" charset="-128"/>
                <a:ea typeface="Meiryo UI" panose="020B0604030504040204" pitchFamily="50" charset="-128"/>
              </a:rPr>
              <a:t>ID</a:t>
            </a:r>
            <a:r>
              <a:rPr lang="ja-JP" altLang="en-US" sz="1000" dirty="0">
                <a:solidFill>
                  <a:schemeClr val="tx1"/>
                </a:solidFill>
                <a:latin typeface="Meiryo UI" panose="020B0604030504040204" pitchFamily="50" charset="-128"/>
                <a:ea typeface="Meiryo UI" panose="020B0604030504040204" pitchFamily="50" charset="-128"/>
              </a:rPr>
              <a:t>でパーソナライズサービスを提供</a:t>
            </a:r>
          </a:p>
        </p:txBody>
      </p:sp>
      <p:sp>
        <p:nvSpPr>
          <p:cNvPr id="120" name="正方形/長方形 119">
            <a:extLst>
              <a:ext uri="{FF2B5EF4-FFF2-40B4-BE49-F238E27FC236}">
                <a16:creationId xmlns:a16="http://schemas.microsoft.com/office/drawing/2014/main" id="{909386EB-3BE1-4264-B29F-3CC3387EA143}"/>
              </a:ext>
            </a:extLst>
          </p:cNvPr>
          <p:cNvSpPr/>
          <p:nvPr/>
        </p:nvSpPr>
        <p:spPr>
          <a:xfrm>
            <a:off x="1342918" y="4891016"/>
            <a:ext cx="2160000" cy="368757"/>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100" b="1" dirty="0">
                <a:latin typeface="Meiryo UI" panose="020B0604030504040204" pitchFamily="50" charset="-128"/>
                <a:ea typeface="Meiryo UI" panose="020B0604030504040204" pitchFamily="50" charset="-128"/>
              </a:rPr>
              <a:t>行政データ</a:t>
            </a:r>
            <a:endParaRPr lang="en-US" altLang="ja-JP" sz="2400" dirty="0">
              <a:latin typeface="Meiryo UI" panose="020B0604030504040204" pitchFamily="50" charset="-128"/>
              <a:ea typeface="Meiryo UI" panose="020B0604030504040204" pitchFamily="50" charset="-128"/>
            </a:endParaRPr>
          </a:p>
        </p:txBody>
      </p:sp>
      <p:sp>
        <p:nvSpPr>
          <p:cNvPr id="121" name="四角形: 角を丸くする 105">
            <a:extLst>
              <a:ext uri="{FF2B5EF4-FFF2-40B4-BE49-F238E27FC236}">
                <a16:creationId xmlns:a16="http://schemas.microsoft.com/office/drawing/2014/main" id="{BBD79E4A-AC22-4A16-B0C0-E04E1CFF53F5}"/>
              </a:ext>
            </a:extLst>
          </p:cNvPr>
          <p:cNvSpPr/>
          <p:nvPr/>
        </p:nvSpPr>
        <p:spPr>
          <a:xfrm>
            <a:off x="276338" y="2782517"/>
            <a:ext cx="814973" cy="617291"/>
          </a:xfrm>
          <a:prstGeom prst="roundRect">
            <a:avLst>
              <a:gd name="adj" fmla="val 134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サービス</a:t>
            </a:r>
          </a:p>
        </p:txBody>
      </p:sp>
      <p:sp>
        <p:nvSpPr>
          <p:cNvPr id="122" name="四角形: 角を丸くする 106">
            <a:extLst>
              <a:ext uri="{FF2B5EF4-FFF2-40B4-BE49-F238E27FC236}">
                <a16:creationId xmlns:a16="http://schemas.microsoft.com/office/drawing/2014/main" id="{609ADCCB-4FAC-4BDA-8558-CF5D4C8F494C}"/>
              </a:ext>
            </a:extLst>
          </p:cNvPr>
          <p:cNvSpPr/>
          <p:nvPr/>
        </p:nvSpPr>
        <p:spPr>
          <a:xfrm>
            <a:off x="274155" y="3459284"/>
            <a:ext cx="823747" cy="1347789"/>
          </a:xfrm>
          <a:prstGeom prst="roundRect">
            <a:avLst>
              <a:gd name="adj" fmla="val 997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大阪広域</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lang="ja-JP" altLang="en-US" sz="1100" b="1" dirty="0" smtClean="0">
                <a:solidFill>
                  <a:schemeClr val="bg1"/>
                </a:solidFill>
                <a:latin typeface="Meiryo UI" panose="020B0604030504040204" pitchFamily="50" charset="-128"/>
                <a:ea typeface="Meiryo UI" panose="020B0604030504040204" pitchFamily="50" charset="-128"/>
              </a:rPr>
              <a:t>データ</a:t>
            </a:r>
            <a:endParaRPr lang="en-US" altLang="ja-JP" sz="1100" b="1" dirty="0" smtClean="0">
              <a:solidFill>
                <a:schemeClr val="bg1"/>
              </a:solidFill>
              <a:latin typeface="Meiryo UI" panose="020B0604030504040204" pitchFamily="50" charset="-128"/>
              <a:ea typeface="Meiryo UI" panose="020B0604030504040204" pitchFamily="50" charset="-128"/>
            </a:endParaRPr>
          </a:p>
          <a:p>
            <a:pPr algn="ctr"/>
            <a:r>
              <a:rPr lang="ja-JP" altLang="en-US" sz="1100" b="1" dirty="0" smtClean="0">
                <a:solidFill>
                  <a:schemeClr val="bg1"/>
                </a:solidFill>
                <a:latin typeface="Meiryo UI" panose="020B0604030504040204" pitchFamily="50" charset="-128"/>
                <a:ea typeface="Meiryo UI" panose="020B0604030504040204" pitchFamily="50" charset="-128"/>
              </a:rPr>
              <a:t>連携</a:t>
            </a:r>
            <a:r>
              <a:rPr lang="ja-JP" altLang="en-US" sz="1100" b="1" dirty="0">
                <a:solidFill>
                  <a:schemeClr val="bg1"/>
                </a:solidFill>
                <a:latin typeface="Meiryo UI" panose="020B0604030504040204" pitchFamily="50" charset="-128"/>
                <a:ea typeface="Meiryo UI" panose="020B0604030504040204" pitchFamily="50" charset="-128"/>
              </a:rPr>
              <a:t>基盤</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lang="en-US" altLang="ja-JP" sz="1100" b="1" dirty="0">
                <a:solidFill>
                  <a:schemeClr val="bg1"/>
                </a:solidFill>
                <a:latin typeface="Meiryo UI" panose="020B0604030504040204" pitchFamily="50" charset="-128"/>
                <a:ea typeface="Meiryo UI" panose="020B0604030504040204" pitchFamily="50" charset="-128"/>
              </a:rPr>
              <a:t>【ORDEN】</a:t>
            </a:r>
          </a:p>
        </p:txBody>
      </p:sp>
      <p:sp>
        <p:nvSpPr>
          <p:cNvPr id="123" name="四角形: 角を丸くする 107">
            <a:extLst>
              <a:ext uri="{FF2B5EF4-FFF2-40B4-BE49-F238E27FC236}">
                <a16:creationId xmlns:a16="http://schemas.microsoft.com/office/drawing/2014/main" id="{08F432AF-3ABE-40B4-A455-89BFDAC162BF}"/>
              </a:ext>
            </a:extLst>
          </p:cNvPr>
          <p:cNvSpPr/>
          <p:nvPr/>
        </p:nvSpPr>
        <p:spPr>
          <a:xfrm>
            <a:off x="274651" y="4876341"/>
            <a:ext cx="823251" cy="3704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データ</a:t>
            </a:r>
          </a:p>
        </p:txBody>
      </p:sp>
      <p:sp>
        <p:nvSpPr>
          <p:cNvPr id="124" name="正方形/長方形 123">
            <a:extLst>
              <a:ext uri="{FF2B5EF4-FFF2-40B4-BE49-F238E27FC236}">
                <a16:creationId xmlns:a16="http://schemas.microsoft.com/office/drawing/2014/main" id="{A014FF26-EEDB-4B8D-BAD0-66676D05DE7C}"/>
              </a:ext>
            </a:extLst>
          </p:cNvPr>
          <p:cNvSpPr/>
          <p:nvPr/>
        </p:nvSpPr>
        <p:spPr>
          <a:xfrm>
            <a:off x="3777464" y="4887407"/>
            <a:ext cx="2160000" cy="368757"/>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100" b="1" dirty="0">
                <a:latin typeface="Meiryo UI" panose="020B0604030504040204" pitchFamily="50" charset="-128"/>
                <a:ea typeface="Meiryo UI" panose="020B0604030504040204" pitchFamily="50" charset="-128"/>
              </a:rPr>
              <a:t>民間データ</a:t>
            </a:r>
            <a:endParaRPr lang="en-US" altLang="ja-JP" sz="2400" dirty="0">
              <a:latin typeface="Meiryo UI" panose="020B0604030504040204" pitchFamily="50" charset="-128"/>
              <a:ea typeface="Meiryo UI" panose="020B0604030504040204" pitchFamily="50" charset="-128"/>
            </a:endParaRPr>
          </a:p>
        </p:txBody>
      </p:sp>
      <p:pic>
        <p:nvPicPr>
          <p:cNvPr id="125" name="図 124">
            <a:extLst>
              <a:ext uri="{FF2B5EF4-FFF2-40B4-BE49-F238E27FC236}">
                <a16:creationId xmlns:a16="http://schemas.microsoft.com/office/drawing/2014/main" id="{0BC20ED7-2A2C-45F5-9D1D-4F276B39C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009" y="3145090"/>
            <a:ext cx="201120" cy="201120"/>
          </a:xfrm>
          <a:prstGeom prst="rect">
            <a:avLst/>
          </a:prstGeom>
        </p:spPr>
      </p:pic>
      <p:pic>
        <p:nvPicPr>
          <p:cNvPr id="126" name="図 125" descr="アイコン&#10;&#10;自動的に生成された説明">
            <a:extLst>
              <a:ext uri="{FF2B5EF4-FFF2-40B4-BE49-F238E27FC236}">
                <a16:creationId xmlns:a16="http://schemas.microsoft.com/office/drawing/2014/main" id="{E4459998-35EB-4F6F-AC04-E7722E47CC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309" y="3166200"/>
            <a:ext cx="213409" cy="213409"/>
          </a:xfrm>
          <a:prstGeom prst="rect">
            <a:avLst/>
          </a:prstGeom>
        </p:spPr>
      </p:pic>
      <p:pic>
        <p:nvPicPr>
          <p:cNvPr id="127" name="図 126" descr="ロゴ, アイコン&#10;&#10;自動的に生成された説明">
            <a:extLst>
              <a:ext uri="{FF2B5EF4-FFF2-40B4-BE49-F238E27FC236}">
                <a16:creationId xmlns:a16="http://schemas.microsoft.com/office/drawing/2014/main" id="{91131A7E-956C-4043-8342-2C16377F3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5505" y="3172446"/>
            <a:ext cx="197065" cy="197065"/>
          </a:xfrm>
          <a:prstGeom prst="rect">
            <a:avLst/>
          </a:prstGeom>
        </p:spPr>
      </p:pic>
      <p:pic>
        <p:nvPicPr>
          <p:cNvPr id="128" name="図 127" descr="ロゴ, アイコン&#10;&#10;自動的に生成された説明">
            <a:extLst>
              <a:ext uri="{FF2B5EF4-FFF2-40B4-BE49-F238E27FC236}">
                <a16:creationId xmlns:a16="http://schemas.microsoft.com/office/drawing/2014/main" id="{D5116EDD-2D07-4AB0-A569-56F3F20FE7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4203" y="3171676"/>
            <a:ext cx="194019" cy="194019"/>
          </a:xfrm>
          <a:prstGeom prst="rect">
            <a:avLst/>
          </a:prstGeom>
        </p:spPr>
      </p:pic>
      <p:pic>
        <p:nvPicPr>
          <p:cNvPr id="129" name="図 128" descr="アイコン&#10;&#10;自動的に生成された説明">
            <a:extLst>
              <a:ext uri="{FF2B5EF4-FFF2-40B4-BE49-F238E27FC236}">
                <a16:creationId xmlns:a16="http://schemas.microsoft.com/office/drawing/2014/main" id="{B86D1849-E3CF-40E9-8870-76AFA085B6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6000" y="3168726"/>
            <a:ext cx="181560" cy="181560"/>
          </a:xfrm>
          <a:prstGeom prst="rect">
            <a:avLst/>
          </a:prstGeom>
        </p:spPr>
      </p:pic>
      <p:pic>
        <p:nvPicPr>
          <p:cNvPr id="130" name="図 129" descr="C:\Users\kanot\AppData\Local\Microsoft\Windows\INetCache\Content.MSO\C288119B.tmp"/>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35263" y1="28947" x2="35263" y2="28947"/>
                        <a14:foregroundMark x1="54211" y1="34211" x2="54211" y2="34211"/>
                        <a14:foregroundMark x1="53684" y1="53684" x2="53684" y2="53684"/>
                        <a14:foregroundMark x1="38421" y1="61579" x2="38421" y2="61579"/>
                        <a14:foregroundMark x1="53684" y1="63158" x2="53684" y2="63158"/>
                        <a14:foregroundMark x1="71579" y1="63684" x2="71579" y2="63684"/>
                        <a14:foregroundMark x1="67368" y1="53158" x2="67368" y2="52105"/>
                        <a14:foregroundMark x1="67368" y1="43158" x2="67368" y2="43158"/>
                        <a14:foregroundMark x1="73158" y1="31579" x2="73158" y2="31579"/>
                        <a14:foregroundMark x1="74737" y1="23684" x2="74737" y2="23684"/>
                        <a14:foregroundMark x1="80000" y1="42632" x2="80000" y2="42632"/>
                      </a14:backgroundRemoval>
                    </a14:imgEffect>
                  </a14:imgLayer>
                </a14:imgProps>
              </a:ext>
              <a:ext uri="{28A0092B-C50C-407E-A947-70E740481C1C}">
                <a14:useLocalDpi xmlns:a14="http://schemas.microsoft.com/office/drawing/2010/main" val="0"/>
              </a:ext>
            </a:extLst>
          </a:blip>
          <a:srcRect/>
          <a:stretch>
            <a:fillRect/>
          </a:stretch>
        </p:blipFill>
        <p:spPr bwMode="auto">
          <a:xfrm>
            <a:off x="1491991" y="3135989"/>
            <a:ext cx="273829" cy="273829"/>
          </a:xfrm>
          <a:prstGeom prst="rect">
            <a:avLst/>
          </a:prstGeom>
          <a:noFill/>
          <a:ln>
            <a:noFill/>
          </a:ln>
        </p:spPr>
      </p:pic>
      <p:sp>
        <p:nvSpPr>
          <p:cNvPr id="131" name="正方形/長方形 130"/>
          <p:cNvSpPr>
            <a:spLocks/>
          </p:cNvSpPr>
          <p:nvPr/>
        </p:nvSpPr>
        <p:spPr>
          <a:xfrm>
            <a:off x="128464" y="2448054"/>
            <a:ext cx="2856865" cy="301108"/>
          </a:xfrm>
          <a:prstGeom prst="rect">
            <a:avLst/>
          </a:prstGeom>
        </p:spPr>
        <p:txBody>
          <a:bodyPr wrap="square">
            <a:spAutoFit/>
          </a:bodyPr>
          <a:lstStyle/>
          <a:p>
            <a:pPr algn="just">
              <a:lnSpc>
                <a:spcPts val="1800"/>
              </a:lnSpc>
              <a:spcAft>
                <a:spcPts val="0"/>
              </a:spcAft>
            </a:pPr>
            <a:r>
              <a:rPr lang="en-US" sz="1400" b="1" kern="1200" spc="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ORDEN</a:t>
            </a:r>
            <a:r>
              <a:rPr lang="ja-JP" sz="1400" b="1" kern="1200" spc="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sz="1400" b="1" kern="1200" spc="0" dirty="0">
                <a:effectLst/>
                <a:latin typeface="Meiryo UI" panose="020B0604030504040204" pitchFamily="50" charset="-128"/>
                <a:ea typeface="Meiryo UI" panose="020B0604030504040204" pitchFamily="50" charset="-128"/>
                <a:cs typeface="Times New Roman" panose="02020603050405020304" pitchFamily="18" charset="0"/>
              </a:rPr>
              <a:t>構造（イメージ</a:t>
            </a:r>
            <a:r>
              <a:rPr lang="ja-JP" sz="1400" b="1" kern="1200" spc="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ja-JP" b="1" kern="100" spc="-6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2" name="テキスト ボックス 2">
            <a:extLst>
              <a:ext uri="{FF2B5EF4-FFF2-40B4-BE49-F238E27FC236}">
                <a16:creationId xmlns:a16="http://schemas.microsoft.com/office/drawing/2014/main" id="{141B0C53-4876-4EE6-8C1E-4D541328DD98}"/>
              </a:ext>
            </a:extLst>
          </p:cNvPr>
          <p:cNvSpPr txBox="1">
            <a:spLocks noChangeArrowheads="1"/>
          </p:cNvSpPr>
          <p:nvPr/>
        </p:nvSpPr>
        <p:spPr bwMode="auto">
          <a:xfrm>
            <a:off x="330268" y="5301208"/>
            <a:ext cx="5605563" cy="42207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5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令和４年度事業は上記青網掛けの「①コミュニケーション基盤」</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及びスーパーシティ</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に関連</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する「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②データ連携基盤」の一部機能を整備</a:t>
            </a:r>
          </a:p>
        </p:txBody>
      </p:sp>
      <p:sp>
        <p:nvSpPr>
          <p:cNvPr id="54" name="正方形/長方形 53"/>
          <p:cNvSpPr>
            <a:spLocks/>
          </p:cNvSpPr>
          <p:nvPr/>
        </p:nvSpPr>
        <p:spPr>
          <a:xfrm>
            <a:off x="6025335" y="4509120"/>
            <a:ext cx="3684711" cy="651845"/>
          </a:xfrm>
          <a:prstGeom prst="rect">
            <a:avLst/>
          </a:prstGeom>
        </p:spPr>
        <p:txBody>
          <a:bodyPr wrap="square">
            <a:spAutoFit/>
          </a:bodyPr>
          <a:lstStyle/>
          <a:p>
            <a:pPr algn="just">
              <a:lnSpc>
                <a:spcPts val="1500"/>
              </a:lnSpc>
              <a:spcAft>
                <a:spcPts val="0"/>
              </a:spcAft>
            </a:pPr>
            <a:r>
              <a:rPr lang="ja-JP" sz="1200" kern="1200" spc="-60" dirty="0">
                <a:effectLst/>
                <a:latin typeface="Meiryo UI" panose="020B0604030504040204" pitchFamily="50" charset="-128"/>
                <a:ea typeface="Meiryo UI" panose="020B0604030504040204" pitchFamily="50" charset="-128"/>
                <a:cs typeface="Times New Roman" panose="02020603050405020304" pitchFamily="18" charset="0"/>
              </a:rPr>
              <a:t>例）チケット情報や交通情報から、万博</a:t>
            </a:r>
            <a:r>
              <a:rPr lang="ja-JP" sz="1200" kern="1200" spc="-60" dirty="0" smtClean="0">
                <a:effectLst/>
                <a:latin typeface="Meiryo UI" panose="020B0604030504040204" pitchFamily="50" charset="-128"/>
                <a:ea typeface="Meiryo UI" panose="020B0604030504040204" pitchFamily="50" charset="-128"/>
                <a:cs typeface="Times New Roman" panose="02020603050405020304" pitchFamily="18" charset="0"/>
              </a:rPr>
              <a:t>来場者へ</a:t>
            </a:r>
            <a:r>
              <a:rPr lang="ja-JP" sz="1200" kern="1200" spc="-60" dirty="0">
                <a:effectLst/>
                <a:latin typeface="Meiryo UI" panose="020B0604030504040204" pitchFamily="50" charset="-128"/>
                <a:ea typeface="Meiryo UI" panose="020B0604030504040204" pitchFamily="50" charset="-128"/>
                <a:cs typeface="Times New Roman" panose="02020603050405020304" pitchFamily="18" charset="0"/>
              </a:rPr>
              <a:t>、混雑を避けつつ</a:t>
            </a:r>
            <a:r>
              <a:rPr lang="ja-JP" sz="1200" kern="1200" spc="-60" dirty="0" smtClean="0">
                <a:effectLst/>
                <a:latin typeface="Meiryo UI" panose="020B0604030504040204" pitchFamily="50" charset="-128"/>
                <a:ea typeface="Meiryo UI" panose="020B0604030504040204" pitchFamily="50" charset="-128"/>
                <a:cs typeface="Times New Roman" panose="02020603050405020304" pitchFamily="18" charset="0"/>
              </a:rPr>
              <a:t>、その人の趣向に合わせた府域の観光スポットへの周遊体験にもつながるような</a:t>
            </a:r>
            <a:r>
              <a:rPr lang="ja-JP" sz="1200" kern="1200" spc="-60" dirty="0">
                <a:effectLst/>
                <a:latin typeface="Meiryo UI" panose="020B0604030504040204" pitchFamily="50" charset="-128"/>
                <a:ea typeface="Meiryo UI" panose="020B0604030504040204" pitchFamily="50" charset="-128"/>
                <a:cs typeface="Times New Roman" panose="02020603050405020304" pitchFamily="18" charset="0"/>
              </a:rPr>
              <a:t>最適なルート案内を実施</a:t>
            </a:r>
            <a:endParaRPr lang="ja-JP" sz="1200" kern="100" spc="-6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正方形/長方形 54"/>
          <p:cNvSpPr>
            <a:spLocks/>
          </p:cNvSpPr>
          <p:nvPr/>
        </p:nvSpPr>
        <p:spPr>
          <a:xfrm>
            <a:off x="6033120" y="2448054"/>
            <a:ext cx="3739735" cy="323165"/>
          </a:xfrm>
          <a:prstGeom prst="rect">
            <a:avLst/>
          </a:prstGeom>
        </p:spPr>
        <p:txBody>
          <a:bodyPr wrap="square">
            <a:spAutoFit/>
          </a:bodyPr>
          <a:lstStyle/>
          <a:p>
            <a:pPr algn="just">
              <a:lnSpc>
                <a:spcPts val="1800"/>
              </a:lnSpc>
              <a:spcAft>
                <a:spcPts val="0"/>
              </a:spcAft>
            </a:pPr>
            <a:r>
              <a:rPr lang="en-US" sz="1400" b="1" kern="1200" spc="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ORDEN</a:t>
            </a:r>
            <a:r>
              <a:rPr lang="ja-JP" sz="1400" b="1" kern="1200" spc="-6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によるサービス例：万博／</a:t>
            </a:r>
            <a:r>
              <a:rPr lang="ja-JP" sz="1400" b="1" kern="1200" spc="-6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スーパーシティ</a:t>
            </a:r>
            <a:endParaRPr lang="ja-JP" b="1" kern="100" spc="-6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7" name="図 56"/>
          <p:cNvPicPr>
            <a:picLocks noChangeAspect="1"/>
          </p:cNvPicPr>
          <p:nvPr/>
        </p:nvPicPr>
        <p:blipFill>
          <a:blip r:embed="rId10"/>
          <a:stretch>
            <a:fillRect/>
          </a:stretch>
        </p:blipFill>
        <p:spPr>
          <a:xfrm>
            <a:off x="6046689" y="2832691"/>
            <a:ext cx="3765139" cy="1580478"/>
          </a:xfrm>
          <a:prstGeom prst="rect">
            <a:avLst/>
          </a:prstGeom>
        </p:spPr>
      </p:pic>
    </p:spTree>
    <p:extLst>
      <p:ext uri="{BB962C8B-B14F-4D97-AF65-F5344CB8AC3E}">
        <p14:creationId xmlns:p14="http://schemas.microsoft.com/office/powerpoint/2010/main" val="3981113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AC0E025D-1D71-40C6-8AB1-390A5CCF438A}"/>
              </a:ext>
            </a:extLst>
          </p:cNvPr>
          <p:cNvGrpSpPr/>
          <p:nvPr/>
        </p:nvGrpSpPr>
        <p:grpSpPr>
          <a:xfrm>
            <a:off x="127805" y="836712"/>
            <a:ext cx="9650389" cy="270000"/>
            <a:chOff x="77029" y="485586"/>
            <a:chExt cx="9650389" cy="270000"/>
          </a:xfrm>
        </p:grpSpPr>
        <p:sp>
          <p:nvSpPr>
            <p:cNvPr id="21" name="正方形/長方形 20">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22"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r>
              <a:rPr lang="ja-JP" altLang="en-US" sz="1600" b="1" dirty="0">
                <a:solidFill>
                  <a:schemeClr val="bg1"/>
                </a:solidFill>
                <a:latin typeface="Meiryo UI" panose="020B0604030504040204" pitchFamily="50" charset="-128"/>
                <a:ea typeface="Meiryo UI" panose="020B0604030504040204" pitchFamily="50" charset="-128"/>
              </a:rPr>
              <a:t>６．デジタル人材の確保・人材の強化　　</a:t>
            </a:r>
            <a:r>
              <a:rPr lang="ja-JP" altLang="en-US" sz="1400" b="1" dirty="0">
                <a:solidFill>
                  <a:schemeClr val="bg1"/>
                </a:solidFill>
                <a:latin typeface="Meiryo UI" panose="020B0604030504040204" pitchFamily="50" charset="-128"/>
                <a:ea typeface="Meiryo UI" panose="020B0604030504040204" pitchFamily="50" charset="-128"/>
              </a:rPr>
              <a:t>デジタル関連事業における現状と人材に関する課題</a:t>
            </a:r>
          </a:p>
        </p:txBody>
      </p:sp>
      <p:sp>
        <p:nvSpPr>
          <p:cNvPr id="24" name="テキスト ボックス 23">
            <a:extLst>
              <a:ext uri="{FF2B5EF4-FFF2-40B4-BE49-F238E27FC236}">
                <a16:creationId xmlns:a16="http://schemas.microsoft.com/office/drawing/2014/main" id="{ABBFDCA3-09BA-4070-A1EA-83968A2741E1}"/>
              </a:ext>
            </a:extLst>
          </p:cNvPr>
          <p:cNvSpPr txBox="1"/>
          <p:nvPr/>
        </p:nvSpPr>
        <p:spPr>
          <a:xfrm>
            <a:off x="127805" y="486067"/>
            <a:ext cx="9648594" cy="307777"/>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府庁</a:t>
            </a:r>
            <a:r>
              <a:rPr lang="en-US" altLang="ja-JP" sz="1400" b="1" dirty="0">
                <a:latin typeface="Meiryo UI" panose="020B0604030504040204" pitchFamily="50" charset="-128"/>
                <a:ea typeface="Meiryo UI" panose="020B0604030504040204" pitchFamily="50" charset="-128"/>
              </a:rPr>
              <a:t>DX</a:t>
            </a:r>
            <a:r>
              <a:rPr lang="ja-JP" altLang="en-US" sz="1400" b="1" dirty="0" err="1">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市町村</a:t>
            </a:r>
            <a:r>
              <a:rPr lang="en-US" altLang="ja-JP" sz="1400" b="1" dirty="0">
                <a:latin typeface="Meiryo UI" panose="020B0604030504040204" pitchFamily="50" charset="-128"/>
                <a:ea typeface="Meiryo UI" panose="020B0604030504040204" pitchFamily="50" charset="-128"/>
              </a:rPr>
              <a:t>DX</a:t>
            </a:r>
            <a:r>
              <a:rPr lang="ja-JP" altLang="en-US" sz="1400" b="1" dirty="0" err="1">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スマートシティ事業の課題を解決し、強力に推進していく能力のある人材の確保・強化をめざします。</a:t>
            </a:r>
            <a:endParaRPr lang="en-US" altLang="ja-JP" sz="1400" b="1" dirty="0">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extLst/>
          </p:nvPr>
        </p:nvGraphicFramePr>
        <p:xfrm>
          <a:off x="291020" y="1476041"/>
          <a:ext cx="9323960" cy="3524859"/>
        </p:xfrm>
        <a:graphic>
          <a:graphicData uri="http://schemas.openxmlformats.org/drawingml/2006/table">
            <a:tbl>
              <a:tblPr firstRow="1" bandRow="1">
                <a:tableStyleId>{5940675A-B579-460E-94D1-54222C63F5DA}</a:tableStyleId>
              </a:tblPr>
              <a:tblGrid>
                <a:gridCol w="720739">
                  <a:extLst>
                    <a:ext uri="{9D8B030D-6E8A-4147-A177-3AD203B41FA5}">
                      <a16:colId xmlns:a16="http://schemas.microsoft.com/office/drawing/2014/main" val="3708759340"/>
                    </a:ext>
                  </a:extLst>
                </a:gridCol>
                <a:gridCol w="2808312">
                  <a:extLst>
                    <a:ext uri="{9D8B030D-6E8A-4147-A177-3AD203B41FA5}">
                      <a16:colId xmlns:a16="http://schemas.microsoft.com/office/drawing/2014/main" val="997958107"/>
                    </a:ext>
                  </a:extLst>
                </a:gridCol>
                <a:gridCol w="3036506">
                  <a:extLst>
                    <a:ext uri="{9D8B030D-6E8A-4147-A177-3AD203B41FA5}">
                      <a16:colId xmlns:a16="http://schemas.microsoft.com/office/drawing/2014/main" val="1572901261"/>
                    </a:ext>
                  </a:extLst>
                </a:gridCol>
                <a:gridCol w="2758403">
                  <a:extLst>
                    <a:ext uri="{9D8B030D-6E8A-4147-A177-3AD203B41FA5}">
                      <a16:colId xmlns:a16="http://schemas.microsoft.com/office/drawing/2014/main" val="212999440"/>
                    </a:ext>
                  </a:extLst>
                </a:gridCol>
              </a:tblGrid>
              <a:tr h="261847">
                <a:tc>
                  <a:txBody>
                    <a:bodyPr/>
                    <a:lstStyle/>
                    <a:p>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府庁</a:t>
                      </a:r>
                      <a:r>
                        <a:rPr kumimoji="1" lang="en-US" altLang="ja-JP" sz="1400" b="1" dirty="0">
                          <a:latin typeface="Meiryo UI" panose="020B0604030504040204" pitchFamily="50" charset="-128"/>
                          <a:ea typeface="Meiryo UI" panose="020B0604030504040204" pitchFamily="50" charset="-128"/>
                        </a:rPr>
                        <a:t>DX</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市町村</a:t>
                      </a:r>
                      <a:r>
                        <a:rPr kumimoji="1" lang="en-US" altLang="ja-JP" sz="1400" b="1" dirty="0">
                          <a:latin typeface="Meiryo UI" panose="020B0604030504040204" pitchFamily="50" charset="-128"/>
                          <a:ea typeface="Meiryo UI" panose="020B0604030504040204" pitchFamily="50" charset="-128"/>
                        </a:rPr>
                        <a:t>DX</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スマートシティ事業</a:t>
                      </a:r>
                    </a:p>
                  </a:txBody>
                  <a:tcPr>
                    <a:solidFill>
                      <a:schemeClr val="accent1">
                        <a:lumMod val="20000"/>
                        <a:lumOff val="80000"/>
                      </a:schemeClr>
                    </a:solidFill>
                  </a:tcPr>
                </a:tc>
                <a:extLst>
                  <a:ext uri="{0D108BD9-81ED-4DB2-BD59-A6C34878D82A}">
                    <a16:rowId xmlns:a16="http://schemas.microsoft.com/office/drawing/2014/main" val="2592495240"/>
                  </a:ext>
                </a:extLst>
              </a:tr>
              <a:tr h="1178312">
                <a:tc>
                  <a:txBody>
                    <a:bodyPr/>
                    <a:lstStyle/>
                    <a:p>
                      <a:pPr algn="ctr"/>
                      <a:r>
                        <a:rPr kumimoji="1" lang="ja-JP" altLang="en-US" sz="1400" b="1" dirty="0">
                          <a:latin typeface="Meiryo UI" panose="020B0604030504040204" pitchFamily="50" charset="-128"/>
                          <a:ea typeface="Meiryo UI" panose="020B0604030504040204" pitchFamily="50" charset="-128"/>
                        </a:rPr>
                        <a:t>現状</a:t>
                      </a:r>
                    </a:p>
                  </a:txBody>
                  <a:tcPr/>
                </a:tc>
                <a:tc>
                  <a:txBody>
                    <a:bodyPr/>
                    <a:lstStyle/>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・庁内に</a:t>
                      </a:r>
                      <a:r>
                        <a:rPr kumimoji="1" lang="en-US" altLang="ja-JP" sz="1400" dirty="0">
                          <a:latin typeface="Meiryo UI" panose="020B0604030504040204" pitchFamily="50" charset="-128"/>
                          <a:ea typeface="Meiryo UI" panose="020B0604030504040204" pitchFamily="50" charset="-128"/>
                        </a:rPr>
                        <a:t>240</a:t>
                      </a:r>
                      <a:r>
                        <a:rPr kumimoji="1" lang="ja-JP" altLang="en-US" sz="1400" dirty="0">
                          <a:latin typeface="Meiryo UI" panose="020B0604030504040204" pitchFamily="50" charset="-128"/>
                          <a:ea typeface="Meiryo UI" panose="020B0604030504040204" pitchFamily="50" charset="-128"/>
                        </a:rPr>
                        <a:t>の情報システムがあるが、サーバの運用はシステム所管課が個々に行っており、府庁全体のシステムリソースを効率的に活用できていない可能性がある。</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39</a:t>
                      </a:r>
                      <a:r>
                        <a:rPr kumimoji="1" lang="ja-JP" altLang="en-US" sz="1400" dirty="0">
                          <a:latin typeface="Meiryo UI" panose="020B0604030504040204" pitchFamily="50" charset="-128"/>
                          <a:ea typeface="Meiryo UI" panose="020B0604030504040204" pitchFamily="50" charset="-128"/>
                        </a:rPr>
                        <a:t>システムにおいて長期間（</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年）同一事業者と契約している。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・府内</a:t>
                      </a:r>
                      <a:r>
                        <a:rPr kumimoji="1" lang="en-US" altLang="ja-JP" sz="1400" dirty="0">
                          <a:latin typeface="Meiryo UI" panose="020B0604030504040204" pitchFamily="50" charset="-128"/>
                          <a:ea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rPr>
                        <a:t>市町村の団体間のデジタル化格差が大きく、コロナ禍でデジタル人材の不足がより顕著となった。</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・国で取り組んでいるシステム標準化やガバメントクラウド活用について、</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年度末までの対応が求められている。</a:t>
                      </a:r>
                    </a:p>
                  </a:txBody>
                  <a:tcPr/>
                </a:tc>
                <a:tc>
                  <a:txBody>
                    <a:bodyPr/>
                    <a:lstStyle/>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ある庁内各部局において、府民向け事業にかかるシステムをそれぞれ導入しているため、使いやすさにバラツキがあり、共同発注によるコスト削減等の効果を生んでいない。</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・企業やシビックテック、府内市町村、大学等と連携し、地域・社会課題を解決していく</a:t>
                      </a:r>
                      <a:r>
                        <a:rPr kumimoji="1" lang="en-US" altLang="ja-JP" sz="1400" dirty="0">
                          <a:latin typeface="Meiryo UI" panose="020B0604030504040204" pitchFamily="50" charset="-128"/>
                          <a:ea typeface="Meiryo UI" panose="020B0604030504040204" pitchFamily="50" charset="-128"/>
                        </a:rPr>
                        <a:t>OSPF</a:t>
                      </a:r>
                      <a:r>
                        <a:rPr kumimoji="1" lang="ja-JP" altLang="en-US" sz="1400" dirty="0">
                          <a:latin typeface="Meiryo UI" panose="020B0604030504040204" pitchFamily="50" charset="-128"/>
                          <a:ea typeface="Meiryo UI" panose="020B0604030504040204" pitchFamily="50" charset="-128"/>
                        </a:rPr>
                        <a:t>において、現在</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つの分野で、延べ</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市町が具体的なプロジェクトを推進中である。</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93599363"/>
                  </a:ext>
                </a:extLst>
              </a:tr>
              <a:tr h="995019">
                <a:tc>
                  <a:txBody>
                    <a:bodyPr/>
                    <a:lstStyle/>
                    <a:p>
                      <a:pPr algn="ctr"/>
                      <a:r>
                        <a:rPr kumimoji="1" lang="ja-JP" altLang="en-US" sz="1400" b="1" dirty="0">
                          <a:latin typeface="Meiryo UI" panose="020B0604030504040204" pitchFamily="50" charset="-128"/>
                          <a:ea typeface="Meiryo UI" panose="020B0604030504040204" pitchFamily="50" charset="-128"/>
                        </a:rPr>
                        <a:t>課題</a:t>
                      </a:r>
                    </a:p>
                  </a:txBody>
                  <a:tcPr/>
                </a:tc>
                <a:tc>
                  <a:txBody>
                    <a:bodyPr/>
                    <a:lstStyle/>
                    <a:p>
                      <a:r>
                        <a:rPr kumimoji="1" lang="ja-JP" altLang="en-US" sz="1400" dirty="0">
                          <a:latin typeface="Meiryo UI" panose="020B0604030504040204" pitchFamily="50" charset="-128"/>
                          <a:ea typeface="Meiryo UI" panose="020B0604030504040204" pitchFamily="50" charset="-128"/>
                        </a:rPr>
                        <a:t>・業務とデジタルの両方の知識を兼ね備えた幅広い視点や推進力を持った即戦力となる専門人材（システムコンサル的役割）の不足。</a:t>
                      </a:r>
                    </a:p>
                  </a:txBody>
                  <a:tcPr/>
                </a:tc>
                <a:tc>
                  <a:txBody>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人材不足の中にある府域市町村を束ね、</a:t>
                      </a:r>
                      <a:r>
                        <a:rPr kumimoji="1" lang="en-US" altLang="ja-JP" sz="1400" dirty="0">
                          <a:solidFill>
                            <a:schemeClr val="tx1"/>
                          </a:solidFill>
                          <a:latin typeface="Meiryo UI" panose="020B0604030504040204" pitchFamily="50" charset="-128"/>
                          <a:ea typeface="Meiryo UI" panose="020B0604030504040204" pitchFamily="50" charset="-128"/>
                        </a:rPr>
                        <a:t>DX</a:t>
                      </a:r>
                      <a:r>
                        <a:rPr kumimoji="1" lang="ja-JP" altLang="en-US" sz="1400" dirty="0">
                          <a:solidFill>
                            <a:schemeClr val="tx1"/>
                          </a:solidFill>
                          <a:latin typeface="Meiryo UI" panose="020B0604030504040204" pitchFamily="50" charset="-128"/>
                          <a:ea typeface="Meiryo UI" panose="020B0604030504040204" pitchFamily="50" charset="-128"/>
                        </a:rPr>
                        <a:t>を強力に後押ししていくため</a:t>
                      </a:r>
                      <a:r>
                        <a:rPr lang="ja-JP" altLang="en-US" sz="1400" dirty="0">
                          <a:solidFill>
                            <a:schemeClr val="tx1"/>
                          </a:solidFill>
                          <a:latin typeface="Meiryo UI" panose="020B0604030504040204" pitchFamily="50" charset="-128"/>
                          <a:ea typeface="Meiryo UI" panose="020B0604030504040204" pitchFamily="50" charset="-128"/>
                        </a:rPr>
                        <a:t>デジタル技術と基礎自治事務の両方に知見のある</a:t>
                      </a:r>
                      <a:r>
                        <a:rPr kumimoji="1" lang="ja-JP" altLang="en-US" sz="1400" dirty="0">
                          <a:solidFill>
                            <a:schemeClr val="tx1"/>
                          </a:solidFill>
                          <a:latin typeface="Meiryo UI" panose="020B0604030504040204" pitchFamily="50" charset="-128"/>
                          <a:ea typeface="Meiryo UI" panose="020B0604030504040204" pitchFamily="50" charset="-128"/>
                        </a:rPr>
                        <a:t>人材の不足</a:t>
                      </a:r>
                    </a:p>
                  </a:txBody>
                  <a:tcPr/>
                </a:tc>
                <a:tc>
                  <a:txBody>
                    <a:bodyPr/>
                    <a:lstStyle/>
                    <a:p>
                      <a:r>
                        <a:rPr kumimoji="1" lang="ja-JP" altLang="en-US" sz="1400" dirty="0">
                          <a:latin typeface="Meiryo UI" panose="020B0604030504040204" pitchFamily="50" charset="-128"/>
                          <a:ea typeface="Meiryo UI" panose="020B0604030504040204" pitchFamily="50" charset="-128"/>
                        </a:rPr>
                        <a:t>・業務とデジタルの両方の知識を兼ね備えた幅広い視点や民間企業との共同プロジェクトを束ねる能力のある人材の不足。</a:t>
                      </a:r>
                    </a:p>
                  </a:txBody>
                  <a:tcPr/>
                </a:tc>
                <a:extLst>
                  <a:ext uri="{0D108BD9-81ED-4DB2-BD59-A6C34878D82A}">
                    <a16:rowId xmlns:a16="http://schemas.microsoft.com/office/drawing/2014/main" val="3728682832"/>
                  </a:ext>
                </a:extLst>
              </a:tr>
            </a:tbl>
          </a:graphicData>
        </a:graphic>
      </p:graphicFrame>
      <p:sp>
        <p:nvSpPr>
          <p:cNvPr id="34" name="コンテンツ プレースホルダー 2"/>
          <p:cNvSpPr txBox="1">
            <a:spLocks/>
          </p:cNvSpPr>
          <p:nvPr/>
        </p:nvSpPr>
        <p:spPr>
          <a:xfrm>
            <a:off x="756890" y="5805264"/>
            <a:ext cx="8392220" cy="872869"/>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2500"/>
              </a:lnSpc>
              <a:spcBef>
                <a:spcPts val="0"/>
              </a:spcBef>
              <a:buNone/>
            </a:pPr>
            <a:r>
              <a:rPr lang="ja-JP" altLang="en-US" sz="1800" b="1" u="sng" dirty="0">
                <a:latin typeface="Meiryo UI" panose="020B0604030504040204" pitchFamily="50" charset="-128"/>
                <a:ea typeface="Meiryo UI" panose="020B0604030504040204" pitchFamily="50" charset="-128"/>
              </a:rPr>
              <a:t>大阪府がめざすデジタル改革の将来像の実現に向け、</a:t>
            </a:r>
            <a:endParaRPr lang="en-US" altLang="ja-JP" sz="1800" b="1" u="sng" dirty="0">
              <a:latin typeface="Meiryo UI" panose="020B0604030504040204" pitchFamily="50" charset="-128"/>
              <a:ea typeface="Meiryo UI" panose="020B0604030504040204" pitchFamily="50" charset="-128"/>
            </a:endParaRPr>
          </a:p>
          <a:p>
            <a:pPr marL="0" indent="0" algn="ctr">
              <a:lnSpc>
                <a:spcPts val="2500"/>
              </a:lnSpc>
              <a:spcBef>
                <a:spcPts val="0"/>
              </a:spcBef>
              <a:buNone/>
            </a:pPr>
            <a:r>
              <a:rPr lang="ja-JP" altLang="en-US" sz="1800" b="1" u="sng" dirty="0">
                <a:latin typeface="Meiryo UI" panose="020B0604030504040204" pitchFamily="50" charset="-128"/>
                <a:ea typeface="Meiryo UI" panose="020B0604030504040204" pitchFamily="50" charset="-128"/>
              </a:rPr>
              <a:t>課題解決に資するデジタル人材の確保・人材の強化が必要</a:t>
            </a:r>
          </a:p>
        </p:txBody>
      </p:sp>
      <p:sp>
        <p:nvSpPr>
          <p:cNvPr id="35" name="二等辺三角形 34"/>
          <p:cNvSpPr/>
          <p:nvPr/>
        </p:nvSpPr>
        <p:spPr>
          <a:xfrm rot="10800000">
            <a:off x="2552853" y="5085184"/>
            <a:ext cx="4800293" cy="144016"/>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6" name="コンテンツ プレースホルダー 2"/>
          <p:cNvSpPr txBox="1">
            <a:spLocks/>
          </p:cNvSpPr>
          <p:nvPr/>
        </p:nvSpPr>
        <p:spPr>
          <a:xfrm>
            <a:off x="756890" y="5229200"/>
            <a:ext cx="8392220" cy="872869"/>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2500"/>
              </a:lnSpc>
              <a:spcBef>
                <a:spcPts val="0"/>
              </a:spcBef>
              <a:buNone/>
            </a:pPr>
            <a:r>
              <a:rPr lang="ja-JP" altLang="en-US" sz="1800" b="1" u="sng" dirty="0">
                <a:latin typeface="Meiryo UI" panose="020B0604030504040204" pitchFamily="50" charset="-128"/>
                <a:ea typeface="Meiryo UI" panose="020B0604030504040204" pitchFamily="50" charset="-128"/>
              </a:rPr>
              <a:t>現在の府の職員のみでは、ボリュームやスキルの面で課題解決は困難</a:t>
            </a:r>
          </a:p>
        </p:txBody>
      </p:sp>
      <p:sp>
        <p:nvSpPr>
          <p:cNvPr id="37" name="二等辺三角形 36"/>
          <p:cNvSpPr/>
          <p:nvPr/>
        </p:nvSpPr>
        <p:spPr>
          <a:xfrm rot="10800000">
            <a:off x="2552853" y="5661248"/>
            <a:ext cx="4800293" cy="144016"/>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6" name="コンテンツ プレースホルダー 2"/>
          <p:cNvSpPr txBox="1">
            <a:spLocks/>
          </p:cNvSpPr>
          <p:nvPr/>
        </p:nvSpPr>
        <p:spPr>
          <a:xfrm>
            <a:off x="137737" y="1115971"/>
            <a:ext cx="8392220" cy="313037"/>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ts val="2500"/>
              </a:lnSpc>
              <a:spcBef>
                <a:spcPts val="0"/>
              </a:spcBef>
              <a:buNone/>
            </a:pPr>
            <a:r>
              <a:rPr lang="ja-JP" altLang="en-US" sz="1400" dirty="0">
                <a:latin typeface="Meiryo UI" panose="020B0604030504040204" pitchFamily="50" charset="-128"/>
                <a:ea typeface="Meiryo UI" panose="020B0604030504040204" pitchFamily="50" charset="-128"/>
              </a:rPr>
              <a:t>現状をもとに人材に関する課題を整理し、必要な人材の確保・強化について検討</a:t>
            </a: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29</a:t>
            </a:fld>
            <a:endParaRPr kumimoji="1" lang="ja-JP" altLang="en-US"/>
          </a:p>
        </p:txBody>
      </p:sp>
    </p:spTree>
    <p:extLst>
      <p:ext uri="{BB962C8B-B14F-4D97-AF65-F5344CB8AC3E}">
        <p14:creationId xmlns:p14="http://schemas.microsoft.com/office/powerpoint/2010/main" val="242248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１．計画</a:t>
            </a:r>
            <a:r>
              <a:rPr lang="ja-JP" altLang="en-US" sz="1600" b="1" dirty="0">
                <a:latin typeface="Meiryo UI" pitchFamily="50" charset="-128"/>
                <a:ea typeface="Meiryo UI" pitchFamily="50" charset="-128"/>
                <a:cs typeface="Meiryo UI" pitchFamily="50" charset="-128"/>
              </a:rPr>
              <a:t>策定の趣旨・目的</a:t>
            </a:r>
          </a:p>
        </p:txBody>
      </p:sp>
      <p:sp>
        <p:nvSpPr>
          <p:cNvPr id="8" name="正方形/長方形 7"/>
          <p:cNvSpPr/>
          <p:nvPr/>
        </p:nvSpPr>
        <p:spPr>
          <a:xfrm>
            <a:off x="128811" y="500891"/>
            <a:ext cx="9648601" cy="4478133"/>
          </a:xfrm>
          <a:prstGeom prst="rect">
            <a:avLst/>
          </a:prstGeom>
        </p:spPr>
        <p:txBody>
          <a:bodyPr wrap="square" lIns="0" tIns="45712" rIns="0" bIns="45712">
            <a:spAutoFit/>
          </a:bodyPr>
          <a:lstStyle/>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新型</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コロナウイルス</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感染症が世界的に大きな広がりを見せる中、これまでの「対面・接触」から「非対面・非接触」へ</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と人々の</a:t>
            </a:r>
            <a:endPar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生活</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様式や価値観が大きく変わってきた。医療をはじめ、経済や教育、働き方などの分野に</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おいて、コロナ</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禍で顕在化した課題を克服し、社会全体で適切に対応していくためのキーワードが</a:t>
            </a:r>
            <a:r>
              <a:rPr lang="en-US" altLang="ja-JP" sz="15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latin typeface="Meiryo UI" panose="020B0604030504040204" pitchFamily="50" charset="-128"/>
                <a:ea typeface="Meiryo UI" panose="020B0604030504040204" pitchFamily="50" charset="-128"/>
                <a:cs typeface="Meiryo UI" panose="020B0604030504040204" pitchFamily="50" charset="-128"/>
              </a:rPr>
              <a:t>デジタル</a:t>
            </a:r>
            <a:r>
              <a:rPr lang="en-US" altLang="ja-JP" sz="15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500" b="1"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国において</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年５月に</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デジタル改革関連法案が成立。同年９月に</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はデジタル</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社会形成の司令塔と</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して、デジタル</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専門人材を</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擁し強力</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な総合調整機能を有した</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デジタル庁</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設立や地方公共団体の業務プロセス・情報システムの標準化への取り組み推進など</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、デジタル改革を強力に推し進めている</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　こうした国の取り組みと歩調をあわせ、大阪府においても、</a:t>
            </a:r>
            <a:r>
              <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年に創設したスマートシティ戦略部を中心に、システムの標準化や調達の一元化をはじめとするデジタル改革を加速化していかなければならない。</a:t>
            </a:r>
            <a:endPar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51430"/>
            <a:endPar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大阪では、</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年の大阪・関西万博に向けて、住民の生活の質（</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）の向上と都市機能の強化を図ることを目的とした</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大阪スマートシティ戦略</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を策定し、公民協働でさまざまな取り組みを進めているところである。本計画はこうした取り組みと呼応しながら、大阪府として</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、現在抱えている課題を明らかにし、デジタル改革を</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通じてめざすべき将来像や方向性、そこに向けた具体的な取組みを示すものである。　</a:t>
            </a:r>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本計画</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大阪府におけるデジタル関連事業を、府庁内部の業務効率化や生産性向上を</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図る</a:t>
            </a:r>
            <a:r>
              <a:rPr lang="ja-JP" altLang="en-US" sz="1500" b="1" kern="100" dirty="0" smtClean="0">
                <a:latin typeface="Meiryo UI" panose="020B0604030504040204" pitchFamily="50" charset="-128"/>
                <a:ea typeface="Meiryo UI" panose="020B0604030504040204" pitchFamily="50" charset="-128"/>
                <a:cs typeface="Meiryo UI" panose="020B0604030504040204" pitchFamily="50" charset="-128"/>
              </a:rPr>
              <a:t>府庁</a:t>
            </a:r>
            <a:r>
              <a:rPr lang="en-US" altLang="ja-JP" sz="1500" b="1" kern="100" dirty="0" smtClean="0">
                <a:latin typeface="Meiryo UI" panose="020B0604030504040204" pitchFamily="50" charset="-128"/>
                <a:ea typeface="Meiryo UI" panose="020B0604030504040204" pitchFamily="50" charset="-128"/>
                <a:cs typeface="Meiryo UI" panose="020B0604030504040204" pitchFamily="50" charset="-128"/>
              </a:rPr>
              <a:t>DX</a:t>
            </a:r>
            <a:r>
              <a:rPr lang="ja-JP" altLang="en-US" sz="1500" kern="1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市町村の</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業務効率化や生産性向上を</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図る</a:t>
            </a:r>
            <a:r>
              <a:rPr lang="ja-JP" altLang="en-US" sz="1500" b="1" kern="100" dirty="0" smtClean="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1500" b="1" kern="100" dirty="0" smtClean="0">
                <a:latin typeface="Meiryo UI" panose="020B0604030504040204" pitchFamily="50" charset="-128"/>
                <a:ea typeface="Meiryo UI" panose="020B0604030504040204" pitchFamily="50" charset="-128"/>
                <a:cs typeface="Meiryo UI" panose="020B0604030504040204" pitchFamily="50" charset="-128"/>
              </a:rPr>
              <a:t>DX</a:t>
            </a:r>
            <a:r>
              <a:rPr lang="ja-JP" altLang="en-US" sz="1500" kern="1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住民</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や企業にサービスを提供</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b="1" kern="100" dirty="0">
                <a:latin typeface="Meiryo UI" panose="020B0604030504040204" pitchFamily="50" charset="-128"/>
                <a:ea typeface="Meiryo UI" panose="020B0604030504040204" pitchFamily="50" charset="-128"/>
                <a:cs typeface="Meiryo UI" panose="020B0604030504040204" pitchFamily="50" charset="-128"/>
              </a:rPr>
              <a:t>スマートシティ</a:t>
            </a:r>
            <a:r>
              <a:rPr lang="ja-JP" altLang="en-US" sz="1500" b="1" kern="1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の３つ</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に分類し</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、現状</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の調査</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・分析</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行い大阪府として現在抱えている課題</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を明らかに</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し、デジタル改革を通じてめざすべき将来像や方向性、そこに向けた具体的な</a:t>
            </a:r>
            <a:r>
              <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取組みを示すとともに、必要な推進体制のあり方を検討していく。</a:t>
            </a:r>
            <a:endPar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28812" y="5826766"/>
            <a:ext cx="9650389" cy="270000"/>
            <a:chOff x="77029" y="485586"/>
            <a:chExt cx="9650389" cy="270000"/>
          </a:xfrm>
        </p:grpSpPr>
        <p:sp>
          <p:nvSpPr>
            <p:cNvPr id="12" name="正方形/長方形 11"/>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本計画の目標期間</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3" name="ホームベース 12"/>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4" name="正方形/長方形 13"/>
          <p:cNvSpPr/>
          <p:nvPr/>
        </p:nvSpPr>
        <p:spPr>
          <a:xfrm>
            <a:off x="26910" y="6114798"/>
            <a:ext cx="9778854" cy="338538"/>
          </a:xfrm>
          <a:prstGeom prst="rect">
            <a:avLst/>
          </a:prstGeom>
        </p:spPr>
        <p:txBody>
          <a:bodyPr wrap="square" lIns="0" tIns="45712" rIns="0" bIns="45712">
            <a:spAutoFit/>
          </a:bodyPr>
          <a:lstStyle/>
          <a:p>
            <a:pPr marL="5143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年先の将来像を見据えながら、大阪</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・関西万博が開催される</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までの計画を具体化</a:t>
            </a:r>
            <a:endParaRPr lang="ja-JP" altLang="en-US" sz="16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931427" y="5013176"/>
            <a:ext cx="8043146" cy="549585"/>
          </a:xfrm>
          <a:prstGeom prst="roundRect">
            <a:avLst/>
          </a:prstGeom>
          <a:solidFill>
            <a:schemeClr val="bg1"/>
          </a:solidFill>
          <a:ln>
            <a:solidFill>
              <a:schemeClr val="tx1"/>
            </a:solidFill>
          </a:ln>
        </p:spPr>
        <p:txBody>
          <a:bodyPr wrap="square" rtlCol="0" anchor="ctr">
            <a:noAutofit/>
          </a:bodyPr>
          <a:lstStyle/>
          <a:p>
            <a:r>
              <a:rPr lang="en-US" altLang="ja-JP" sz="1200" dirty="0">
                <a:latin typeface="Meiryo UI" panose="020B0604030504040204" pitchFamily="50" charset="-128"/>
                <a:ea typeface="Meiryo UI" panose="020B0604030504040204" pitchFamily="50" charset="-128"/>
              </a:rPr>
              <a:t>DX</a:t>
            </a:r>
            <a:r>
              <a:rPr lang="ja-JP" altLang="en-US" sz="1200" dirty="0">
                <a:latin typeface="Meiryo UI" panose="020B0604030504040204" pitchFamily="50" charset="-128"/>
                <a:ea typeface="Meiryo UI" panose="020B0604030504040204" pitchFamily="50" charset="-128"/>
              </a:rPr>
              <a:t>（デジタルトランスフォーメーション</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デジタル</a:t>
            </a:r>
            <a:r>
              <a:rPr lang="ja-JP" altLang="en-US" sz="1200" dirty="0">
                <a:latin typeface="Meiryo UI" panose="020B0604030504040204" pitchFamily="50" charset="-128"/>
                <a:ea typeface="Meiryo UI" panose="020B0604030504040204" pitchFamily="50" charset="-128"/>
              </a:rPr>
              <a:t>技術により生活やビジネスを変革させる</a:t>
            </a:r>
            <a:r>
              <a:rPr lang="ja-JP" altLang="en-US" sz="1200" dirty="0" smtClean="0">
                <a:latin typeface="Meiryo UI" panose="020B0604030504040204" pitchFamily="50" charset="-128"/>
                <a:ea typeface="Meiryo UI" panose="020B0604030504040204" pitchFamily="50" charset="-128"/>
              </a:rPr>
              <a:t>こと。</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住民</a:t>
            </a:r>
            <a:r>
              <a:rPr lang="ja-JP" altLang="en-US" sz="1200" dirty="0">
                <a:latin typeface="Meiryo UI" panose="020B0604030504040204" pitchFamily="50" charset="-128"/>
                <a:ea typeface="Meiryo UI" panose="020B0604030504040204" pitchFamily="50" charset="-128"/>
              </a:rPr>
              <a:t>や企業に対するサービス提供や行政内部における業務の効率化などの場面において、大胆に変革させて</a:t>
            </a:r>
            <a:r>
              <a:rPr lang="ja-JP" altLang="en-US" sz="1200" dirty="0" smtClean="0">
                <a:latin typeface="Meiryo UI" panose="020B0604030504040204" pitchFamily="50" charset="-128"/>
                <a:ea typeface="Meiryo UI" panose="020B0604030504040204" pitchFamily="50" charset="-128"/>
              </a:rPr>
              <a:t>いくことを目指す。</a:t>
            </a:r>
            <a:endParaRPr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3</a:t>
            </a:fld>
            <a:endParaRPr kumimoji="1" lang="ja-JP" altLang="en-US"/>
          </a:p>
        </p:txBody>
      </p:sp>
    </p:spTree>
    <p:extLst>
      <p:ext uri="{BB962C8B-B14F-4D97-AF65-F5344CB8AC3E}">
        <p14:creationId xmlns:p14="http://schemas.microsoft.com/office/powerpoint/2010/main" val="2193869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r>
              <a:rPr lang="ja-JP" altLang="en-US" sz="1600" b="1" dirty="0">
                <a:solidFill>
                  <a:schemeClr val="bg1"/>
                </a:solidFill>
                <a:latin typeface="Meiryo UI" panose="020B0604030504040204" pitchFamily="50" charset="-128"/>
                <a:ea typeface="Meiryo UI" panose="020B0604030504040204" pitchFamily="50" charset="-128"/>
              </a:rPr>
              <a:t>６．デジタル人材の確保・人材の強化　　</a:t>
            </a:r>
            <a:r>
              <a:rPr lang="ja-JP" altLang="en-US" sz="1400" b="1" dirty="0" smtClean="0">
                <a:solidFill>
                  <a:schemeClr val="bg1"/>
                </a:solidFill>
                <a:latin typeface="Meiryo UI" panose="020B0604030504040204" pitchFamily="50" charset="-128"/>
                <a:ea typeface="Meiryo UI" panose="020B0604030504040204" pitchFamily="50" charset="-128"/>
              </a:rPr>
              <a:t>人材</a:t>
            </a:r>
            <a:r>
              <a:rPr lang="ja-JP" altLang="en-US" sz="1400" b="1" dirty="0">
                <a:solidFill>
                  <a:schemeClr val="bg1"/>
                </a:solidFill>
                <a:latin typeface="Meiryo UI" panose="020B0604030504040204" pitchFamily="50" charset="-128"/>
                <a:ea typeface="Meiryo UI" panose="020B0604030504040204" pitchFamily="50" charset="-128"/>
              </a:rPr>
              <a:t>の</a:t>
            </a:r>
            <a:r>
              <a:rPr lang="ja-JP" altLang="en-US" sz="1400" b="1" dirty="0" smtClean="0">
                <a:solidFill>
                  <a:schemeClr val="bg1"/>
                </a:solidFill>
                <a:latin typeface="Meiryo UI" panose="020B0604030504040204" pitchFamily="50" charset="-128"/>
                <a:ea typeface="Meiryo UI" panose="020B0604030504040204" pitchFamily="50" charset="-128"/>
              </a:rPr>
              <a:t>確保</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30</a:t>
            </a:fld>
            <a:endParaRPr kumimoji="1" lang="ja-JP" altLang="en-US" dirty="0"/>
          </a:p>
        </p:txBody>
      </p:sp>
      <p:grpSp>
        <p:nvGrpSpPr>
          <p:cNvPr id="17" name="グループ化 16"/>
          <p:cNvGrpSpPr/>
          <p:nvPr/>
        </p:nvGrpSpPr>
        <p:grpSpPr>
          <a:xfrm>
            <a:off x="128588" y="478027"/>
            <a:ext cx="9650389" cy="270000"/>
            <a:chOff x="77029" y="485586"/>
            <a:chExt cx="9650389" cy="270000"/>
          </a:xfrm>
        </p:grpSpPr>
        <p:sp>
          <p:nvSpPr>
            <p:cNvPr id="18" name="正方形/長方形 17"/>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課題解決に資するデジタル人材の確保</a:t>
              </a:r>
            </a:p>
          </p:txBody>
        </p:sp>
        <p:sp>
          <p:nvSpPr>
            <p:cNvPr id="19" name="ホームベース 18"/>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2" name="正方形/長方形 21"/>
          <p:cNvSpPr/>
          <p:nvPr/>
        </p:nvSpPr>
        <p:spPr bwMode="auto">
          <a:xfrm>
            <a:off x="128464" y="806910"/>
            <a:ext cx="4392488"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ctr" anchorCtr="0" forceAA="0" compatLnSpc="1">
            <a:prstTxWarp prst="textNoShape">
              <a:avLst/>
            </a:prstTxWarp>
            <a:spAutoFit/>
          </a:bodyPr>
          <a:lstStyle/>
          <a:p>
            <a:pPr eaLnBrk="0" hangingPunct="0"/>
            <a:r>
              <a:rPr lang="ja-JP" altLang="en-US" sz="1600" b="1" dirty="0">
                <a:latin typeface="Meiryo UI" panose="020B0604030504040204" pitchFamily="50" charset="-128"/>
                <a:ea typeface="Meiryo UI" panose="020B0604030504040204" pitchFamily="50" charset="-128"/>
                <a:cs typeface="Tahoma" pitchFamily="34" charset="0"/>
              </a:rPr>
              <a:t>デジタル人材確保に必要な要件</a:t>
            </a:r>
            <a:endParaRPr kumimoji="1" lang="ja-JP" altLang="en-US" sz="1600" b="1" dirty="0">
              <a:latin typeface="Meiryo UI" panose="020B0604030504040204" pitchFamily="50" charset="-128"/>
              <a:ea typeface="Meiryo UI" panose="020B0604030504040204" pitchFamily="50" charset="-128"/>
              <a:cs typeface="Tahoma" pitchFamily="34" charset="0"/>
            </a:endParaRPr>
          </a:p>
        </p:txBody>
      </p:sp>
      <p:sp>
        <p:nvSpPr>
          <p:cNvPr id="10" name="正方形/長方形 9"/>
          <p:cNvSpPr/>
          <p:nvPr/>
        </p:nvSpPr>
        <p:spPr bwMode="auto">
          <a:xfrm>
            <a:off x="128464" y="1648800"/>
            <a:ext cx="5781721"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ctr" anchorCtr="0" forceAA="0" compatLnSpc="1">
            <a:prstTxWarp prst="textNoShape">
              <a:avLst/>
            </a:prstTxWarp>
            <a:spAutoFit/>
          </a:bodyPr>
          <a:lstStyle/>
          <a:p>
            <a:pPr eaLnBrk="0" hangingPunct="0"/>
            <a:r>
              <a:rPr lang="ja-JP" altLang="en-US" sz="1600" b="1" dirty="0">
                <a:latin typeface="Meiryo UI" panose="020B0604030504040204" pitchFamily="50" charset="-128"/>
                <a:ea typeface="Meiryo UI" panose="020B0604030504040204" pitchFamily="50" charset="-128"/>
                <a:cs typeface="Tahoma" pitchFamily="34" charset="0"/>
              </a:rPr>
              <a:t>府の現行制度における即戦力となる人材の主な確保手法</a:t>
            </a:r>
            <a:endParaRPr kumimoji="1" lang="ja-JP" altLang="en-US" sz="1600" b="1" dirty="0">
              <a:latin typeface="Meiryo UI" panose="020B0604030504040204" pitchFamily="50" charset="-128"/>
              <a:ea typeface="Meiryo UI" panose="020B0604030504040204" pitchFamily="50" charset="-128"/>
              <a:cs typeface="Tahoma" pitchFamily="34" charset="0"/>
            </a:endParaRPr>
          </a:p>
        </p:txBody>
      </p:sp>
      <p:graphicFrame>
        <p:nvGraphicFramePr>
          <p:cNvPr id="26" name="表 25"/>
          <p:cNvGraphicFramePr>
            <a:graphicFrameLocks noGrp="1"/>
          </p:cNvGraphicFramePr>
          <p:nvPr>
            <p:extLst>
              <p:ext uri="{D42A27DB-BD31-4B8C-83A1-F6EECF244321}">
                <p14:modId xmlns:p14="http://schemas.microsoft.com/office/powerpoint/2010/main" val="2545254451"/>
              </p:ext>
            </p:extLst>
          </p:nvPr>
        </p:nvGraphicFramePr>
        <p:xfrm>
          <a:off x="128464" y="1892240"/>
          <a:ext cx="9650389" cy="2987040"/>
        </p:xfrm>
        <a:graphic>
          <a:graphicData uri="http://schemas.openxmlformats.org/drawingml/2006/table">
            <a:tbl>
              <a:tblPr firstRow="1" bandRow="1">
                <a:tableStyleId>{5C22544A-7EE6-4342-B048-85BDC9FD1C3A}</a:tableStyleId>
              </a:tblPr>
              <a:tblGrid>
                <a:gridCol w="670163">
                  <a:extLst>
                    <a:ext uri="{9D8B030D-6E8A-4147-A177-3AD203B41FA5}">
                      <a16:colId xmlns:a16="http://schemas.microsoft.com/office/drawing/2014/main" val="1522657091"/>
                    </a:ext>
                  </a:extLst>
                </a:gridCol>
                <a:gridCol w="2482831">
                  <a:extLst>
                    <a:ext uri="{9D8B030D-6E8A-4147-A177-3AD203B41FA5}">
                      <a16:colId xmlns:a16="http://schemas.microsoft.com/office/drawing/2014/main" val="1940116800"/>
                    </a:ext>
                  </a:extLst>
                </a:gridCol>
                <a:gridCol w="2035722">
                  <a:extLst>
                    <a:ext uri="{9D8B030D-6E8A-4147-A177-3AD203B41FA5}">
                      <a16:colId xmlns:a16="http://schemas.microsoft.com/office/drawing/2014/main" val="2821868057"/>
                    </a:ext>
                  </a:extLst>
                </a:gridCol>
                <a:gridCol w="1966528">
                  <a:extLst>
                    <a:ext uri="{9D8B030D-6E8A-4147-A177-3AD203B41FA5}">
                      <a16:colId xmlns:a16="http://schemas.microsoft.com/office/drawing/2014/main" val="2717315734"/>
                    </a:ext>
                  </a:extLst>
                </a:gridCol>
                <a:gridCol w="2495145">
                  <a:extLst>
                    <a:ext uri="{9D8B030D-6E8A-4147-A177-3AD203B41FA5}">
                      <a16:colId xmlns:a16="http://schemas.microsoft.com/office/drawing/2014/main" val="1270002191"/>
                    </a:ext>
                  </a:extLst>
                </a:gridCol>
              </a:tblGrid>
              <a:tr h="330041">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lang="ja-JP" altLang="en-US" sz="1400" dirty="0">
                          <a:latin typeface="Meiryo UI" panose="020B0604030504040204" pitchFamily="50" charset="-128"/>
                          <a:ea typeface="Meiryo UI" panose="020B0604030504040204" pitchFamily="50" charset="-128"/>
                        </a:rPr>
                        <a:t>任期付職員</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（府が採用）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u="none" dirty="0">
                          <a:solidFill>
                            <a:schemeClr val="bg1"/>
                          </a:solidFill>
                          <a:latin typeface="Meiryo UI" panose="020B0604030504040204" pitchFamily="50" charset="-128"/>
                          <a:ea typeface="Meiryo UI" panose="020B0604030504040204" pitchFamily="50" charset="-128"/>
                        </a:rPr>
                        <a:t>特別職非常勤職員</a:t>
                      </a:r>
                      <a:endParaRPr kumimoji="1" lang="en-US" altLang="ja-JP" sz="1400" u="none" dirty="0">
                        <a:solidFill>
                          <a:schemeClr val="bg1"/>
                        </a:solidFill>
                        <a:latin typeface="Meiryo UI" panose="020B0604030504040204" pitchFamily="50" charset="-128"/>
                        <a:ea typeface="Meiryo UI" panose="020B0604030504040204" pitchFamily="50" charset="-128"/>
                      </a:endParaRPr>
                    </a:p>
                    <a:p>
                      <a:pPr algn="ctr"/>
                      <a:r>
                        <a:rPr kumimoji="1" lang="ja-JP" altLang="en-US" sz="1400" u="none" dirty="0">
                          <a:solidFill>
                            <a:schemeClr val="bg1"/>
                          </a:solidFill>
                          <a:latin typeface="Meiryo UI" panose="020B0604030504040204" pitchFamily="50" charset="-128"/>
                          <a:ea typeface="Meiryo UI" panose="020B0604030504040204" pitchFamily="50" charset="-128"/>
                        </a:rPr>
                        <a:t>一般職非常勤職員</a:t>
                      </a:r>
                      <a:endParaRPr kumimoji="1" lang="en-US" altLang="ja-JP" sz="1400" u="none" dirty="0">
                        <a:solidFill>
                          <a:schemeClr val="bg1"/>
                        </a:solidFill>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（府が採用）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技術職採用</a:t>
                      </a:r>
                      <a:endParaRPr kumimoji="1" lang="en-US" altLang="ja-JP" sz="1400" dirty="0">
                        <a:latin typeface="Meiryo UI" panose="020B0604030504040204" pitchFamily="50" charset="-128"/>
                        <a:ea typeface="Meiryo UI" panose="020B0604030504040204" pitchFamily="50" charset="-128"/>
                      </a:endParaRPr>
                    </a:p>
                    <a:p>
                      <a:pPr marL="0" marR="0" lvl="0" indent="0" algn="ctr" defTabSz="914177"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（府が採用）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民間交流員制度</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（企業からの出向）</a:t>
                      </a:r>
                    </a:p>
                  </a:txBody>
                  <a:tcPr/>
                </a:tc>
                <a:extLst>
                  <a:ext uri="{0D108BD9-81ED-4DB2-BD59-A6C34878D82A}">
                    <a16:rowId xmlns:a16="http://schemas.microsoft.com/office/drawing/2014/main" val="1766450791"/>
                  </a:ext>
                </a:extLst>
              </a:tr>
              <a:tr h="440054">
                <a:tc>
                  <a:txBody>
                    <a:bodyPr/>
                    <a:lstStyle/>
                    <a:p>
                      <a:pPr algn="ctr"/>
                      <a:r>
                        <a:rPr lang="ja-JP" altLang="en-US" sz="1300" dirty="0">
                          <a:latin typeface="Meiryo UI" panose="020B0604030504040204" pitchFamily="50" charset="-128"/>
                          <a:ea typeface="Meiryo UI" panose="020B0604030504040204" pitchFamily="50" charset="-128"/>
                        </a:rPr>
                        <a:t>報酬</a:t>
                      </a:r>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特定：その専門性により条例で</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en-US" altLang="ja-JP" sz="1300" dirty="0">
                          <a:solidFill>
                            <a:schemeClr val="tx1"/>
                          </a:solidFill>
                          <a:latin typeface="Meiryo UI" panose="020B0604030504040204" pitchFamily="50" charset="-128"/>
                          <a:ea typeface="Meiryo UI" panose="020B0604030504040204" pitchFamily="50" charset="-128"/>
                        </a:rPr>
                        <a:t>1</a:t>
                      </a:r>
                      <a:r>
                        <a:rPr kumimoji="1" lang="ja-JP" altLang="en-US" sz="1300" dirty="0">
                          <a:solidFill>
                            <a:schemeClr val="tx1"/>
                          </a:solidFill>
                          <a:latin typeface="Meiryo UI" panose="020B0604030504040204" pitchFamily="50" charset="-128"/>
                          <a:ea typeface="Meiryo UI" panose="020B0604030504040204" pitchFamily="50" charset="-128"/>
                        </a:rPr>
                        <a:t>号～</a:t>
                      </a:r>
                      <a:r>
                        <a:rPr kumimoji="1" lang="en-US" altLang="ja-JP" sz="1300" dirty="0">
                          <a:solidFill>
                            <a:schemeClr val="tx1"/>
                          </a:solidFill>
                          <a:latin typeface="Meiryo UI" panose="020B0604030504040204" pitchFamily="50" charset="-128"/>
                          <a:ea typeface="Meiryo UI" panose="020B0604030504040204" pitchFamily="50" charset="-128"/>
                        </a:rPr>
                        <a:t>7</a:t>
                      </a:r>
                      <a:r>
                        <a:rPr kumimoji="1" lang="ja-JP" altLang="en-US" sz="1300" dirty="0">
                          <a:solidFill>
                            <a:schemeClr val="tx1"/>
                          </a:solidFill>
                          <a:latin typeface="Meiryo UI" panose="020B0604030504040204" pitchFamily="50" charset="-128"/>
                          <a:ea typeface="Meiryo UI" panose="020B0604030504040204" pitchFamily="50" charset="-128"/>
                        </a:rPr>
                        <a:t>号に分類</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一般：給与条例の給料表を適用</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rPr>
                        <a:t>条例で上限を規定</a:t>
                      </a:r>
                    </a:p>
                    <a:p>
                      <a:endParaRPr kumimoji="1" lang="en-US" altLang="ja-JP" sz="1300" dirty="0">
                        <a:solidFill>
                          <a:schemeClr val="tx1"/>
                        </a:solidFill>
                        <a:latin typeface="Meiryo UI" panose="020B0604030504040204" pitchFamily="50" charset="-128"/>
                        <a:ea typeface="Meiryo UI" panose="020B0604030504040204" pitchFamily="50" charset="-128"/>
                      </a:endParaRPr>
                    </a:p>
                    <a:p>
                      <a:endParaRPr kumimoji="1" lang="en-US" altLang="ja-JP" sz="13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給与条例の給料表を適用</a:t>
                      </a:r>
                      <a:endParaRPr kumimoji="1" lang="en-US" altLang="ja-JP" sz="13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出向元企業の負担</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19387161"/>
                  </a:ext>
                </a:extLst>
              </a:tr>
              <a:tr h="440054">
                <a:tc>
                  <a:txBody>
                    <a:bodyPr/>
                    <a:lstStyle/>
                    <a:p>
                      <a:pPr algn="ctr"/>
                      <a:r>
                        <a:rPr lang="ja-JP" altLang="en-US" sz="1300" dirty="0">
                          <a:latin typeface="Meiryo UI" panose="020B0604030504040204" pitchFamily="50" charset="-128"/>
                          <a:ea typeface="Meiryo UI" panose="020B0604030504040204" pitchFamily="50" charset="-128"/>
                        </a:rPr>
                        <a:t>兼業・</a:t>
                      </a:r>
                      <a:endParaRPr lang="en-US" altLang="ja-JP" sz="1300" dirty="0">
                        <a:latin typeface="Meiryo UI" panose="020B0604030504040204" pitchFamily="50" charset="-128"/>
                        <a:ea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rPr>
                        <a:t>副業</a:t>
                      </a:r>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a:latin typeface="Meiryo UI" panose="020B0604030504040204" pitchFamily="50" charset="-128"/>
                          <a:ea typeface="Meiryo UI" panose="020B0604030504040204" pitchFamily="50" charset="-128"/>
                        </a:rPr>
                        <a:t>地方公務員法上の職務専念義務に違反するため、原則禁止</a:t>
                      </a:r>
                      <a:endParaRPr kumimoji="1" lang="en-US" altLang="ja-JP" sz="1300" dirty="0">
                        <a:latin typeface="Meiryo UI" panose="020B0604030504040204" pitchFamily="50" charset="-128"/>
                        <a:ea typeface="Meiryo UI" panose="020B0604030504040204" pitchFamily="50" charset="-128"/>
                      </a:endParaRPr>
                    </a:p>
                  </a:txBody>
                  <a:tcPr/>
                </a:tc>
                <a:tc>
                  <a:txBody>
                    <a:bodyPr/>
                    <a:lstStyle/>
                    <a:p>
                      <a:r>
                        <a:rPr kumimoji="1" lang="ja-JP" altLang="en-US" sz="1300" u="none" dirty="0" smtClean="0">
                          <a:solidFill>
                            <a:schemeClr val="tx1"/>
                          </a:solidFill>
                          <a:latin typeface="Meiryo UI" panose="020B0604030504040204" pitchFamily="50" charset="-128"/>
                          <a:ea typeface="Meiryo UI" panose="020B0604030504040204" pitchFamily="50" charset="-128"/>
                        </a:rPr>
                        <a:t>条件付きで可能（服務規律に抵触しないよう留意する必要）</a:t>
                      </a:r>
                      <a:endParaRPr kumimoji="1" lang="ja-JP" altLang="en-US" sz="13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地方公務員法上の職務専念義務に違反するため、原則禁止</a:t>
                      </a:r>
                      <a:endParaRPr kumimoji="1" lang="en-US" altLang="ja-JP" sz="1300" u="none" dirty="0">
                        <a:solidFill>
                          <a:schemeClr val="tx1"/>
                        </a:solidFill>
                        <a:latin typeface="Meiryo UI" panose="020B0604030504040204" pitchFamily="50" charset="-128"/>
                        <a:ea typeface="Meiryo UI" panose="020B0604030504040204" pitchFamily="50" charset="-128"/>
                      </a:endParaRPr>
                    </a:p>
                    <a:p>
                      <a:pPr marL="0" marR="0" lvl="0" indent="0" algn="l" defTabSz="914177" rtl="0" eaLnBrk="1" fontAlgn="auto" latinLnBrk="0" hangingPunct="1">
                        <a:lnSpc>
                          <a:spcPct val="100000"/>
                        </a:lnSpc>
                        <a:spcBef>
                          <a:spcPts val="0"/>
                        </a:spcBef>
                        <a:spcAft>
                          <a:spcPts val="0"/>
                        </a:spcAft>
                        <a:buClrTx/>
                        <a:buSzTx/>
                        <a:buFontTx/>
                        <a:buNone/>
                        <a:tabLst/>
                        <a:defRPr/>
                      </a:pPr>
                      <a:endParaRPr kumimoji="1" lang="en-US" altLang="ja-JP" sz="13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rPr>
                        <a:t>民間企業との人事交流（交流派遣研修）に関する要綱に基づき、府の業務にのみ従事しなければならない</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50133040"/>
                  </a:ext>
                </a:extLst>
              </a:tr>
              <a:tr h="440054">
                <a:tc>
                  <a:txBody>
                    <a:bodyPr/>
                    <a:lstStyle/>
                    <a:p>
                      <a:pPr algn="ctr"/>
                      <a:r>
                        <a:rPr lang="ja-JP" altLang="en-US" sz="1300" dirty="0">
                          <a:latin typeface="Meiryo UI" panose="020B0604030504040204" pitchFamily="50" charset="-128"/>
                          <a:ea typeface="Meiryo UI" panose="020B0604030504040204" pitchFamily="50" charset="-128"/>
                        </a:rPr>
                        <a:t>任期</a:t>
                      </a:r>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a:latin typeface="Meiryo UI" panose="020B0604030504040204" pitchFamily="50" charset="-128"/>
                          <a:ea typeface="Meiryo UI" panose="020B0604030504040204" pitchFamily="50" charset="-128"/>
                        </a:rPr>
                        <a:t>原則３年（最長５年）</a:t>
                      </a:r>
                      <a:endParaRPr kumimoji="1" lang="en-US" altLang="ja-JP" sz="1300" dirty="0">
                        <a:latin typeface="Meiryo UI" panose="020B0604030504040204" pitchFamily="50" charset="-128"/>
                        <a:ea typeface="Meiryo UI" panose="020B0604030504040204" pitchFamily="50" charset="-128"/>
                      </a:endParaRP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１会計年度を上限</a:t>
                      </a:r>
                      <a:endParaRPr kumimoji="1" lang="en-US" altLang="ja-JP" sz="1300" u="none">
                        <a:solidFill>
                          <a:schemeClr val="tx1"/>
                        </a:solidFill>
                        <a:latin typeface="Meiryo UI" panose="020B0604030504040204" pitchFamily="50" charset="-128"/>
                        <a:ea typeface="Meiryo UI" panose="020B0604030504040204" pitchFamily="50" charset="-128"/>
                      </a:endParaRPr>
                    </a:p>
                    <a:p>
                      <a:r>
                        <a:rPr kumimoji="1" lang="ja-JP" altLang="en-US" sz="1300" u="none">
                          <a:solidFill>
                            <a:schemeClr val="tx1"/>
                          </a:solidFill>
                          <a:latin typeface="Meiryo UI" panose="020B0604030504040204" pitchFamily="50" charset="-128"/>
                          <a:ea typeface="Meiryo UI" panose="020B0604030504040204" pitchFamily="50" charset="-128"/>
                        </a:rPr>
                        <a:t>（再度任用可能）</a:t>
                      </a:r>
                      <a:endParaRPr kumimoji="1" lang="en-US" altLang="ja-JP" sz="1300" u="none" dirty="0">
                        <a:solidFill>
                          <a:schemeClr val="tx1"/>
                        </a:solidFill>
                        <a:latin typeface="Meiryo UI" panose="020B0604030504040204" pitchFamily="50" charset="-128"/>
                        <a:ea typeface="Meiryo UI" panose="020B0604030504040204" pitchFamily="50" charset="-128"/>
                      </a:endParaRPr>
                    </a:p>
                    <a:p>
                      <a:endParaRPr kumimoji="1" lang="ja-JP" altLang="en-US" sz="13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なし</a:t>
                      </a:r>
                    </a:p>
                  </a:txBody>
                  <a:tcPr/>
                </a:tc>
                <a:tc>
                  <a:txBody>
                    <a:bodyPr/>
                    <a:lstStyle/>
                    <a:p>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年（延長可）</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＜スマートシティ戦略部での運用＞</a:t>
                      </a:r>
                      <a:endParaRPr kumimoji="1" lang="en-US" altLang="ja-JP" sz="13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59811567"/>
                  </a:ext>
                </a:extLst>
              </a:tr>
            </a:tbl>
          </a:graphicData>
        </a:graphic>
      </p:graphicFrame>
      <p:sp>
        <p:nvSpPr>
          <p:cNvPr id="25" name="コンテンツ プレースホルダー 2"/>
          <p:cNvSpPr txBox="1">
            <a:spLocks/>
          </p:cNvSpPr>
          <p:nvPr/>
        </p:nvSpPr>
        <p:spPr>
          <a:xfrm>
            <a:off x="756890" y="5481075"/>
            <a:ext cx="8392220" cy="468205"/>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2500"/>
              </a:lnSpc>
              <a:spcBef>
                <a:spcPts val="0"/>
              </a:spcBef>
              <a:buNone/>
            </a:pPr>
            <a:r>
              <a:rPr lang="ja-JP" altLang="en-US" sz="1800" b="1" u="sng" dirty="0">
                <a:latin typeface="Meiryo UI" panose="020B0604030504040204" pitchFamily="50" charset="-128"/>
                <a:ea typeface="Meiryo UI" panose="020B0604030504040204" pitchFamily="50" charset="-128"/>
              </a:rPr>
              <a:t>現行制度での確保について、今後さらに検討を進めていく。</a:t>
            </a: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128526" y="5960893"/>
            <a:ext cx="9648949" cy="492443"/>
          </a:xfrm>
          <a:prstGeom prst="rect">
            <a:avLst/>
          </a:prstGeom>
          <a:solidFill>
            <a:schemeClr val="accent6">
              <a:lumMod val="40000"/>
              <a:lumOff val="60000"/>
            </a:schemeClr>
          </a:solidFill>
          <a:ln>
            <a:solidFill>
              <a:schemeClr val="tx1"/>
            </a:solidFill>
            <a:prstDash val="lgDash"/>
          </a:ln>
        </p:spPr>
        <p:txBody>
          <a:bodyPr wrap="square" lIns="0" tIns="0" rIns="0" bIns="0" rtlCol="0">
            <a:spAutoFit/>
          </a:bodyPr>
          <a:lstStyle/>
          <a:p>
            <a:pPr marL="826498" indent="-826498"/>
            <a:r>
              <a:rPr lang="ja-JP" altLang="en-US" sz="1600" b="1" dirty="0">
                <a:latin typeface="Meiryo UI" panose="020B0604030504040204" pitchFamily="50" charset="-128"/>
                <a:ea typeface="Meiryo UI" panose="020B0604030504040204" pitchFamily="50" charset="-128"/>
              </a:rPr>
              <a:t>デジタル人材の確保：</a:t>
            </a:r>
            <a:r>
              <a:rPr lang="ja-JP" altLang="en-US" sz="1600" dirty="0">
                <a:latin typeface="Meiryo UI" panose="020B0604030504040204" pitchFamily="50" charset="-128"/>
                <a:ea typeface="Meiryo UI" panose="020B0604030504040204" pitchFamily="50" charset="-128"/>
              </a:rPr>
              <a:t>現行制度では対応できない場合、制度改正やその他の手法（外部化等）について検討</a:t>
            </a:r>
          </a:p>
          <a:p>
            <a:pPr marL="826498" indent="-826498"/>
            <a:r>
              <a:rPr lang="ja-JP" altLang="en-US" sz="1600" b="1" dirty="0">
                <a:latin typeface="Meiryo UI" panose="020B0604030504040204" pitchFamily="50" charset="-128"/>
                <a:ea typeface="Meiryo UI" panose="020B0604030504040204" pitchFamily="50" charset="-128"/>
              </a:rPr>
              <a:t>⇒更なる検討方策については</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７</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推進体制のあり方検討</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で後述</a:t>
            </a:r>
            <a:endParaRPr lang="en-US" altLang="ja-JP" sz="1600" b="1" dirty="0">
              <a:latin typeface="Meiryo UI" panose="020B0604030504040204" pitchFamily="50" charset="-128"/>
              <a:ea typeface="Meiryo UI" panose="020B0604030504040204" pitchFamily="50" charset="-128"/>
            </a:endParaRPr>
          </a:p>
        </p:txBody>
      </p:sp>
      <p:sp>
        <p:nvSpPr>
          <p:cNvPr id="28" name="二等辺三角形 27"/>
          <p:cNvSpPr/>
          <p:nvPr/>
        </p:nvSpPr>
        <p:spPr>
          <a:xfrm rot="10800000">
            <a:off x="2552854" y="5293859"/>
            <a:ext cx="4800293" cy="223372"/>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1" name="テキスト ボックス 20">
            <a:extLst>
              <a:ext uri="{FF2B5EF4-FFF2-40B4-BE49-F238E27FC236}">
                <a16:creationId xmlns:a16="http://schemas.microsoft.com/office/drawing/2014/main" id="{463E611F-F1C0-4B02-B0D1-882D3057DDE3}"/>
              </a:ext>
            </a:extLst>
          </p:cNvPr>
          <p:cNvSpPr txBox="1"/>
          <p:nvPr/>
        </p:nvSpPr>
        <p:spPr>
          <a:xfrm>
            <a:off x="128464" y="1007237"/>
            <a:ext cx="9617010" cy="531940"/>
          </a:xfrm>
          <a:prstGeom prst="rect">
            <a:avLst/>
          </a:prstGeom>
          <a:noFill/>
        </p:spPr>
        <p:txBody>
          <a:bodyPr wrap="square" rtlCol="0">
            <a:spAutoFit/>
          </a:bodyPr>
          <a:lstStyle/>
          <a:p>
            <a:pPr>
              <a:lnSpc>
                <a:spcPts val="1800"/>
              </a:lnSpc>
            </a:pPr>
            <a:r>
              <a:rPr lang="ja-JP" altLang="en-US" sz="1400" dirty="0">
                <a:latin typeface="Meiryo UI" panose="020B0604030504040204" pitchFamily="50" charset="-128"/>
                <a:ea typeface="Meiryo UI" panose="020B0604030504040204" pitchFamily="50" charset="-128"/>
              </a:rPr>
              <a:t>◆高度な技術と経験を持つデジタル人材の獲得には、</a:t>
            </a:r>
            <a:endParaRPr lang="en-US" altLang="ja-JP" sz="1400" dirty="0">
              <a:latin typeface="Meiryo UI" panose="020B0604030504040204" pitchFamily="50" charset="-128"/>
              <a:ea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rPr>
              <a:t>　 その人物が保有する</a:t>
            </a:r>
            <a:r>
              <a:rPr lang="ja-JP" altLang="en-US" sz="1400" b="1" u="sng" dirty="0">
                <a:latin typeface="Meiryo UI" panose="020B0604030504040204" pitchFamily="50" charset="-128"/>
                <a:ea typeface="Meiryo UI" panose="020B0604030504040204" pitchFamily="50" charset="-128"/>
              </a:rPr>
              <a:t>ノウハウやスキルに見合う報酬</a:t>
            </a:r>
            <a:r>
              <a:rPr lang="ja-JP" altLang="en-US" sz="1400" dirty="0">
                <a:latin typeface="Meiryo UI" panose="020B0604030504040204" pitchFamily="50" charset="-128"/>
                <a:ea typeface="Meiryo UI" panose="020B0604030504040204" pitchFamily="50" charset="-128"/>
              </a:rPr>
              <a:t>と</a:t>
            </a:r>
            <a:r>
              <a:rPr lang="ja-JP" altLang="en-US" sz="1400" b="1" u="sng" dirty="0">
                <a:latin typeface="Meiryo UI" panose="020B0604030504040204" pitchFamily="50" charset="-128"/>
                <a:ea typeface="Meiryo UI" panose="020B0604030504040204" pitchFamily="50" charset="-128"/>
              </a:rPr>
              <a:t>柔軟な雇用形態</a:t>
            </a:r>
            <a:r>
              <a:rPr lang="ja-JP" altLang="en-US" sz="1400" dirty="0">
                <a:latin typeface="Meiryo UI" panose="020B0604030504040204" pitchFamily="50" charset="-128"/>
                <a:ea typeface="Meiryo UI" panose="020B0604030504040204" pitchFamily="50" charset="-128"/>
              </a:rPr>
              <a:t>（兼業・副業等）が必須。</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1325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nvPr>
        </p:nvGraphicFramePr>
        <p:xfrm>
          <a:off x="281554" y="2641520"/>
          <a:ext cx="9374135" cy="2587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672900593"/>
                    </a:ext>
                  </a:extLst>
                </a:gridCol>
                <a:gridCol w="4979436">
                  <a:extLst>
                    <a:ext uri="{9D8B030D-6E8A-4147-A177-3AD203B41FA5}">
                      <a16:colId xmlns:a16="http://schemas.microsoft.com/office/drawing/2014/main" val="1780380852"/>
                    </a:ext>
                  </a:extLst>
                </a:gridCol>
                <a:gridCol w="1008112">
                  <a:extLst>
                    <a:ext uri="{9D8B030D-6E8A-4147-A177-3AD203B41FA5}">
                      <a16:colId xmlns:a16="http://schemas.microsoft.com/office/drawing/2014/main" val="1273876796"/>
                    </a:ext>
                  </a:extLst>
                </a:gridCol>
                <a:gridCol w="2306587">
                  <a:extLst>
                    <a:ext uri="{9D8B030D-6E8A-4147-A177-3AD203B41FA5}">
                      <a16:colId xmlns:a16="http://schemas.microsoft.com/office/drawing/2014/main" val="2569521272"/>
                    </a:ext>
                  </a:extLst>
                </a:gridCol>
              </a:tblGrid>
              <a:tr h="0">
                <a:tc>
                  <a:txBody>
                    <a:bodyPr/>
                    <a:lstStyle/>
                    <a:p>
                      <a:pPr algn="ctr"/>
                      <a:endParaRPr lang="ja-JP" altLang="en-US" sz="1100" dirty="0">
                        <a:latin typeface="Meiryo UI" panose="020B0604030504040204" pitchFamily="50" charset="-128"/>
                        <a:ea typeface="Meiryo UI" panose="020B0604030504040204" pitchFamily="50" charset="-128"/>
                      </a:endParaRPr>
                    </a:p>
                  </a:txBody>
                  <a:tcPr marT="72000" marB="72000" anchor="ctr"/>
                </a:tc>
                <a:tc>
                  <a:txBody>
                    <a:bodyPr/>
                    <a:lstStyle/>
                    <a:p>
                      <a:pPr algn="ctr">
                        <a:spcAft>
                          <a:spcPts val="0"/>
                        </a:spcAft>
                      </a:pPr>
                      <a:r>
                        <a:rPr lang="ja-JP" altLang="en-US" sz="1100" dirty="0">
                          <a:latin typeface="Meiryo UI" panose="020B0604030504040204" pitchFamily="50" charset="-128"/>
                          <a:ea typeface="Meiryo UI" panose="020B0604030504040204" pitchFamily="50" charset="-128"/>
                        </a:rPr>
                        <a:t>担う役割のイメージ</a:t>
                      </a:r>
                      <a:endParaRPr lang="ja-JP" sz="1100" dirty="0">
                        <a:latin typeface="Meiryo UI" panose="020B0604030504040204" pitchFamily="50" charset="-128"/>
                        <a:ea typeface="Meiryo UI" panose="020B0604030504040204" pitchFamily="50" charset="-128"/>
                      </a:endParaRPr>
                    </a:p>
                  </a:txBody>
                  <a:tcPr marL="68580" marR="68580" marT="72000" marB="72000" anchor="ctr"/>
                </a:tc>
                <a:tc>
                  <a:txBody>
                    <a:bodyPr/>
                    <a:lstStyle/>
                    <a:p>
                      <a:pPr algn="ctr">
                        <a:spcAft>
                          <a:spcPts val="0"/>
                        </a:spcAft>
                      </a:pPr>
                      <a:r>
                        <a:rPr lang="ja-JP" altLang="en-US" sz="1100" dirty="0">
                          <a:latin typeface="Meiryo UI" panose="020B0604030504040204" pitchFamily="50" charset="-128"/>
                          <a:ea typeface="Meiryo UI" panose="020B0604030504040204" pitchFamily="50" charset="-128"/>
                        </a:rPr>
                        <a:t>職階イメージ</a:t>
                      </a:r>
                      <a:endParaRPr lang="ja-JP" sz="1100" dirty="0">
                        <a:latin typeface="Meiryo UI" panose="020B0604030504040204" pitchFamily="50" charset="-128"/>
                        <a:ea typeface="Meiryo UI" panose="020B0604030504040204" pitchFamily="50" charset="-128"/>
                      </a:endParaRPr>
                    </a:p>
                  </a:txBody>
                  <a:tcPr marL="68580" marR="68580" marT="72000" marB="72000" anchor="ctr"/>
                </a:tc>
                <a:tc>
                  <a:txBody>
                    <a:bodyPr/>
                    <a:lstStyle/>
                    <a:p>
                      <a:pPr algn="ctr"/>
                      <a:r>
                        <a:rPr lang="ja-JP" altLang="en-US" sz="1100" dirty="0">
                          <a:latin typeface="Meiryo UI" panose="020B0604030504040204" pitchFamily="50" charset="-128"/>
                          <a:ea typeface="Meiryo UI" panose="020B0604030504040204" pitchFamily="50" charset="-128"/>
                        </a:rPr>
                        <a:t>求められるスキルのイメージ</a:t>
                      </a:r>
                      <a:r>
                        <a:rPr lang="ja-JP" altLang="en-US" sz="900" b="0" dirty="0">
                          <a:latin typeface="Meiryo UI" panose="020B0604030504040204" pitchFamily="50" charset="-128"/>
                          <a:ea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１）</a:t>
                      </a:r>
                      <a:endParaRPr lang="ja-JP" altLang="en-US" sz="1000" b="0" dirty="0">
                        <a:latin typeface="Meiryo UI" panose="020B0604030504040204" pitchFamily="50" charset="-128"/>
                        <a:ea typeface="Meiryo UI" panose="020B0604030504040204" pitchFamily="50" charset="-128"/>
                      </a:endParaRPr>
                    </a:p>
                  </a:txBody>
                  <a:tcPr marT="72000" marB="72000" anchor="ctr"/>
                </a:tc>
                <a:extLst>
                  <a:ext uri="{0D108BD9-81ED-4DB2-BD59-A6C34878D82A}">
                    <a16:rowId xmlns:a16="http://schemas.microsoft.com/office/drawing/2014/main" val="2243118565"/>
                  </a:ext>
                </a:extLst>
              </a:tr>
              <a:tr h="0">
                <a:tc>
                  <a:txBody>
                    <a:bodyPr/>
                    <a:lstStyle/>
                    <a:p>
                      <a:pPr marL="0" marR="0" lvl="0" indent="0" algn="l" defTabSz="91417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cs typeface="+mn-cs"/>
                        </a:rPr>
                        <a:t>★</a:t>
                      </a:r>
                      <a:r>
                        <a:rPr kumimoji="1" lang="ja-JP" altLang="en-US" sz="1100" b="1" dirty="0">
                          <a:solidFill>
                            <a:schemeClr val="tx1"/>
                          </a:solidFill>
                          <a:latin typeface="Meiryo UI" panose="020B0604030504040204" pitchFamily="50" charset="-128"/>
                          <a:ea typeface="Meiryo UI" panose="020B0604030504040204" pitchFamily="50" charset="-128"/>
                          <a:cs typeface="Tahoma" pitchFamily="34" charset="0"/>
                        </a:rPr>
                        <a:t>キーパーソン</a:t>
                      </a:r>
                      <a:endParaRPr lang="en-US" altLang="ja-JP" sz="1100" b="1" dirty="0">
                        <a:solidFill>
                          <a:schemeClr val="tx1"/>
                        </a:solidFill>
                        <a:latin typeface="Meiryo UI" panose="020B0604030504040204" pitchFamily="50" charset="-128"/>
                        <a:ea typeface="Meiryo UI" panose="020B0604030504040204" pitchFamily="50" charset="-128"/>
                      </a:endParaRPr>
                    </a:p>
                    <a:p>
                      <a:pPr algn="l"/>
                      <a:r>
                        <a:rPr lang="ja-JP" altLang="en-US" sz="1100" b="1" dirty="0">
                          <a:solidFill>
                            <a:schemeClr val="tx1"/>
                          </a:solidFill>
                          <a:latin typeface="Meiryo UI" panose="020B0604030504040204" pitchFamily="50" charset="-128"/>
                          <a:ea typeface="Meiryo UI" panose="020B0604030504040204" pitchFamily="50" charset="-128"/>
                        </a:rPr>
                        <a:t>管理職</a:t>
                      </a:r>
                      <a:endParaRPr lang="en-US" altLang="ja-JP" sz="1100" b="1"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pPr algn="l"/>
                      <a:r>
                        <a:rPr lang="ja-JP" altLang="en-US" sz="1100" dirty="0">
                          <a:solidFill>
                            <a:schemeClr val="tx1"/>
                          </a:solidFill>
                          <a:latin typeface="Meiryo UI" panose="020B0604030504040204" pitchFamily="50" charset="-128"/>
                          <a:ea typeface="Meiryo UI" panose="020B0604030504040204" pitchFamily="50" charset="-128"/>
                        </a:rPr>
                        <a:t>・ 自らの所属において、ＤＸを強力に推進していく起点。</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 部局、所属など、それぞれの単位で、職場全体における</a:t>
                      </a:r>
                      <a:r>
                        <a:rPr lang="ja-JP" altLang="ja-JP" sz="1100" dirty="0">
                          <a:solidFill>
                            <a:schemeClr val="tx1"/>
                          </a:solidFill>
                          <a:latin typeface="Meiryo UI" panose="020B0604030504040204" pitchFamily="50" charset="-128"/>
                          <a:ea typeface="Meiryo UI" panose="020B0604030504040204" pitchFamily="50" charset="-128"/>
                        </a:rPr>
                        <a:t>リーダーシップ</a:t>
                      </a:r>
                      <a:r>
                        <a:rPr lang="ja-JP" altLang="en-US" sz="1100" dirty="0">
                          <a:solidFill>
                            <a:schemeClr val="tx1"/>
                          </a:solidFill>
                          <a:latin typeface="Meiryo UI" panose="020B0604030504040204" pitchFamily="50" charset="-128"/>
                          <a:ea typeface="Meiryo UI" panose="020B0604030504040204" pitchFamily="50" charset="-128"/>
                        </a:rPr>
                        <a:t>を</a:t>
                      </a:r>
                      <a:r>
                        <a:rPr lang="ja-JP" altLang="ja-JP" sz="1100" dirty="0">
                          <a:solidFill>
                            <a:schemeClr val="tx1"/>
                          </a:solidFill>
                          <a:latin typeface="Meiryo UI" panose="020B0604030504040204" pitchFamily="50" charset="-128"/>
                          <a:ea typeface="Meiryo UI" panose="020B0604030504040204" pitchFamily="50" charset="-128"/>
                        </a:rPr>
                        <a:t>発揮し</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　所属</a:t>
                      </a:r>
                      <a:r>
                        <a:rPr lang="ja-JP" altLang="ja-JP" sz="1100" dirty="0">
                          <a:solidFill>
                            <a:schemeClr val="tx1"/>
                          </a:solidFill>
                          <a:latin typeface="Meiryo UI" panose="020B0604030504040204" pitchFamily="50" charset="-128"/>
                          <a:ea typeface="Meiryo UI" panose="020B0604030504040204" pitchFamily="50" charset="-128"/>
                        </a:rPr>
                        <a:t>職員への意識改革</a:t>
                      </a:r>
                      <a:r>
                        <a:rPr lang="ja-JP" altLang="en-US" sz="1100" dirty="0">
                          <a:solidFill>
                            <a:schemeClr val="tx1"/>
                          </a:solidFill>
                          <a:latin typeface="Meiryo UI" panose="020B0604030504040204" pitchFamily="50" charset="-128"/>
                          <a:ea typeface="Meiryo UI" panose="020B0604030504040204" pitchFamily="50" charset="-128"/>
                        </a:rPr>
                        <a:t>を働きかけるとともに、ＩＣＴを活用した業務改善をリードし、</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　所管業務に対する問題提起、検討指示、改善策導入の決定を行う。</a:t>
                      </a:r>
                      <a:endParaRPr lang="ja-JP"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pPr algn="ctr"/>
                      <a:r>
                        <a:rPr lang="ja-JP" altLang="en-US" sz="1100" dirty="0">
                          <a:solidFill>
                            <a:schemeClr val="tx1"/>
                          </a:solidFill>
                          <a:latin typeface="Meiryo UI" panose="020B0604030504040204" pitchFamily="50" charset="-128"/>
                          <a:ea typeface="Meiryo UI" panose="020B0604030504040204" pitchFamily="50" charset="-128"/>
                        </a:rPr>
                        <a:t>課長級以上</a:t>
                      </a:r>
                      <a:endParaRPr lang="ja-JP"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rPr>
                        <a:t>・ 新たな技術・サービスをキャッチできる</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アンテナと、捉えた情報を活用した</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DX</a:t>
                      </a:r>
                      <a:r>
                        <a:rPr lang="ja-JP" altLang="en-US" sz="1100" dirty="0">
                          <a:solidFill>
                            <a:schemeClr val="tx1"/>
                          </a:solidFill>
                          <a:latin typeface="Meiryo UI" panose="020B0604030504040204" pitchFamily="50" charset="-128"/>
                          <a:ea typeface="Meiryo UI" panose="020B0604030504040204" pitchFamily="50" charset="-128"/>
                        </a:rPr>
                        <a:t>案の着想</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17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DX</a:t>
                      </a:r>
                      <a:r>
                        <a:rPr lang="ja-JP" altLang="en-US" sz="1100" dirty="0">
                          <a:solidFill>
                            <a:schemeClr val="tx1"/>
                          </a:solidFill>
                          <a:latin typeface="Meiryo UI" panose="020B0604030504040204" pitchFamily="50" charset="-128"/>
                          <a:ea typeface="Meiryo UI" panose="020B0604030504040204" pitchFamily="50" charset="-128"/>
                        </a:rPr>
                        <a:t>案を具現化するリーダーシップ</a:t>
                      </a:r>
                      <a:endParaRPr lang="en-US"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extLst>
                  <a:ext uri="{0D108BD9-81ED-4DB2-BD59-A6C34878D82A}">
                    <a16:rowId xmlns:a16="http://schemas.microsoft.com/office/drawing/2014/main" val="2206777337"/>
                  </a:ext>
                </a:extLst>
              </a:tr>
              <a:tr h="0">
                <a:tc>
                  <a:txBody>
                    <a:bodyPr/>
                    <a:lstStyle/>
                    <a:p>
                      <a:pPr algn="l"/>
                      <a:r>
                        <a:rPr lang="ja-JP" altLang="en-US" sz="1100" dirty="0">
                          <a:solidFill>
                            <a:schemeClr val="tx1"/>
                          </a:solidFill>
                          <a:latin typeface="Meiryo UI" panose="020B0604030504040204" pitchFamily="50" charset="-128"/>
                          <a:ea typeface="Meiryo UI" panose="020B0604030504040204" pitchFamily="50" charset="-128"/>
                        </a:rPr>
                        <a:t>各業務・</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プロジェクトの</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リーダー的職員</a:t>
                      </a:r>
                      <a:endParaRPr lang="en-US"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pPr algn="l">
                        <a:spcAft>
                          <a:spcPts val="0"/>
                        </a:spcAft>
                      </a:pPr>
                      <a:r>
                        <a:rPr lang="ja-JP" altLang="en-US" sz="1100" dirty="0">
                          <a:solidFill>
                            <a:schemeClr val="tx1"/>
                          </a:solidFill>
                          <a:latin typeface="Meiryo UI" panose="020B0604030504040204" pitchFamily="50" charset="-128"/>
                          <a:ea typeface="Meiryo UI" panose="020B0604030504040204" pitchFamily="50" charset="-128"/>
                        </a:rPr>
                        <a:t>・ 改善策実装のための現場監督。</a:t>
                      </a:r>
                      <a:endParaRPr lang="en-US" altLang="ja-JP" sz="110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100" dirty="0">
                          <a:solidFill>
                            <a:schemeClr val="tx1"/>
                          </a:solidFill>
                          <a:latin typeface="Meiryo UI" panose="020B0604030504040204" pitchFamily="50" charset="-128"/>
                          <a:ea typeface="Meiryo UI" panose="020B0604030504040204" pitchFamily="50" charset="-128"/>
                        </a:rPr>
                        <a:t>・ 実務に即した効果的な業務</a:t>
                      </a:r>
                      <a:r>
                        <a:rPr lang="ja-JP" sz="1100" dirty="0">
                          <a:solidFill>
                            <a:schemeClr val="tx1"/>
                          </a:solidFill>
                          <a:latin typeface="Meiryo UI" panose="020B0604030504040204" pitchFamily="50" charset="-128"/>
                          <a:ea typeface="Meiryo UI" panose="020B0604030504040204" pitchFamily="50" charset="-128"/>
                        </a:rPr>
                        <a:t>改善</a:t>
                      </a:r>
                      <a:r>
                        <a:rPr lang="ja-JP" altLang="en-US" sz="1100" dirty="0">
                          <a:solidFill>
                            <a:schemeClr val="tx1"/>
                          </a:solidFill>
                          <a:latin typeface="Meiryo UI" panose="020B0604030504040204" pitchFamily="50" charset="-128"/>
                          <a:ea typeface="Meiryo UI" panose="020B0604030504040204" pitchFamily="50" charset="-128"/>
                        </a:rPr>
                        <a:t>に向け、デジタル人材とともに</a:t>
                      </a:r>
                      <a:r>
                        <a:rPr lang="ja-JP" sz="1100" dirty="0">
                          <a:solidFill>
                            <a:schemeClr val="tx1"/>
                          </a:solidFill>
                          <a:latin typeface="Meiryo UI" panose="020B0604030504040204" pitchFamily="50" charset="-128"/>
                          <a:ea typeface="Meiryo UI" panose="020B0604030504040204" pitchFamily="50" charset="-128"/>
                        </a:rPr>
                        <a:t>具体的</a:t>
                      </a:r>
                      <a:r>
                        <a:rPr lang="ja-JP" altLang="en-US" sz="1100" dirty="0">
                          <a:solidFill>
                            <a:schemeClr val="tx1"/>
                          </a:solidFill>
                          <a:latin typeface="Meiryo UI" panose="020B0604030504040204" pitchFamily="50" charset="-128"/>
                          <a:ea typeface="Meiryo UI" panose="020B0604030504040204" pitchFamily="50" charset="-128"/>
                        </a:rPr>
                        <a:t>な</a:t>
                      </a: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を活用</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したシステム、サービス導入にあたっての進行管理、対外調整を行う。</a:t>
                      </a:r>
                      <a:endParaRPr lang="ja-JP" sz="1100" dirty="0">
                        <a:solidFill>
                          <a:schemeClr val="tx1"/>
                        </a:solidFill>
                        <a:latin typeface="Meiryo UI" panose="020B0604030504040204" pitchFamily="50" charset="-128"/>
                        <a:ea typeface="Meiryo UI" panose="020B0604030504040204" pitchFamily="50" charset="-128"/>
                      </a:endParaRPr>
                    </a:p>
                  </a:txBody>
                  <a:tcPr marL="68580" marR="68580" marT="72000" marB="72000" anchor="ctr"/>
                </a:tc>
                <a:tc>
                  <a:txBody>
                    <a:bodyPr/>
                    <a:lstStyle/>
                    <a:p>
                      <a:pPr algn="ctr">
                        <a:spcAft>
                          <a:spcPts val="0"/>
                        </a:spcAft>
                      </a:pPr>
                      <a:r>
                        <a:rPr lang="ja-JP" altLang="en-US" sz="1100" dirty="0">
                          <a:solidFill>
                            <a:schemeClr val="tx1"/>
                          </a:solidFill>
                          <a:latin typeface="Meiryo UI" panose="020B0604030504040204" pitchFamily="50" charset="-128"/>
                          <a:ea typeface="Meiryo UI" panose="020B0604030504040204" pitchFamily="50" charset="-128"/>
                        </a:rPr>
                        <a:t>課長補佐級</a:t>
                      </a:r>
                      <a:endParaRPr lang="en-US" altLang="ja-JP" sz="1100" dirty="0">
                        <a:solidFill>
                          <a:schemeClr val="tx1"/>
                        </a:solidFill>
                        <a:latin typeface="Meiryo UI" panose="020B0604030504040204" pitchFamily="50" charset="-128"/>
                        <a:ea typeface="Meiryo UI" panose="020B0604030504040204" pitchFamily="50" charset="-128"/>
                      </a:endParaRPr>
                    </a:p>
                    <a:p>
                      <a:pPr algn="ctr">
                        <a:spcAft>
                          <a:spcPts val="0"/>
                        </a:spcAft>
                      </a:pP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主査級</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総括</a:t>
                      </a:r>
                      <a:r>
                        <a:rPr lang="en-US" altLang="ja-JP" sz="1100" dirty="0">
                          <a:solidFill>
                            <a:schemeClr val="tx1"/>
                          </a:solidFill>
                          <a:latin typeface="Meiryo UI" panose="020B0604030504040204" pitchFamily="50" charset="-128"/>
                          <a:ea typeface="Meiryo UI" panose="020B0604030504040204" pitchFamily="50" charset="-128"/>
                        </a:rPr>
                        <a:t>)</a:t>
                      </a:r>
                      <a:endParaRPr lang="ja-JP" sz="1100" dirty="0">
                        <a:solidFill>
                          <a:schemeClr val="tx1"/>
                        </a:solidFill>
                        <a:latin typeface="Meiryo UI" panose="020B0604030504040204" pitchFamily="50" charset="-128"/>
                        <a:ea typeface="Meiryo UI" panose="020B0604030504040204" pitchFamily="50" charset="-128"/>
                      </a:endParaRPr>
                    </a:p>
                  </a:txBody>
                  <a:tcPr marL="68580" marR="68580" marT="72000" marB="7200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baseline="0" dirty="0">
                          <a:solidFill>
                            <a:schemeClr val="tx1"/>
                          </a:solidFill>
                          <a:latin typeface="Meiryo UI" panose="020B0604030504040204" pitchFamily="50" charset="-128"/>
                          <a:ea typeface="Meiryo UI" panose="020B0604030504040204" pitchFamily="50" charset="-128"/>
                        </a:rPr>
                        <a:t> 基礎的</a:t>
                      </a:r>
                      <a:r>
                        <a:rPr lang="ja-JP" altLang="en-US" sz="1100" dirty="0">
                          <a:solidFill>
                            <a:schemeClr val="tx1"/>
                          </a:solidFill>
                          <a:latin typeface="Meiryo UI" panose="020B0604030504040204" pitchFamily="50" charset="-128"/>
                          <a:ea typeface="Meiryo UI" panose="020B0604030504040204" pitchFamily="50" charset="-128"/>
                        </a:rPr>
                        <a:t>な</a:t>
                      </a: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関連知識を持ち、</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実務に則した</a:t>
                      </a:r>
                      <a:r>
                        <a:rPr lang="en-US" altLang="ja-JP" sz="1100" dirty="0">
                          <a:solidFill>
                            <a:schemeClr val="tx1"/>
                          </a:solidFill>
                          <a:latin typeface="Meiryo UI" panose="020B0604030504040204" pitchFamily="50" charset="-128"/>
                          <a:ea typeface="Meiryo UI" panose="020B0604030504040204" pitchFamily="50" charset="-128"/>
                        </a:rPr>
                        <a:t>DX</a:t>
                      </a:r>
                      <a:r>
                        <a:rPr lang="ja-JP" altLang="en-US" sz="1100" dirty="0">
                          <a:solidFill>
                            <a:schemeClr val="tx1"/>
                          </a:solidFill>
                          <a:latin typeface="Meiryo UI" panose="020B0604030504040204" pitchFamily="50" charset="-128"/>
                          <a:ea typeface="Meiryo UI" panose="020B0604030504040204" pitchFamily="50" charset="-128"/>
                        </a:rPr>
                        <a:t>の進行管理能力</a:t>
                      </a:r>
                    </a:p>
                  </a:txBody>
                  <a:tcPr marT="72000" marB="72000" anchor="ctr"/>
                </a:tc>
                <a:extLst>
                  <a:ext uri="{0D108BD9-81ED-4DB2-BD59-A6C34878D82A}">
                    <a16:rowId xmlns:a16="http://schemas.microsoft.com/office/drawing/2014/main" val="1644588484"/>
                  </a:ext>
                </a:extLst>
              </a:tr>
              <a:tr h="0">
                <a:tc>
                  <a:txBody>
                    <a:bodyPr/>
                    <a:lstStyle/>
                    <a:p>
                      <a:pPr algn="l"/>
                      <a:r>
                        <a:rPr lang="ja-JP" altLang="en-US" sz="1100" dirty="0">
                          <a:solidFill>
                            <a:schemeClr val="tx1"/>
                          </a:solidFill>
                          <a:latin typeface="Meiryo UI" panose="020B0604030504040204" pitchFamily="50" charset="-128"/>
                          <a:ea typeface="Meiryo UI" panose="020B0604030504040204" pitchFamily="50" charset="-128"/>
                        </a:rPr>
                        <a:t>実務担当職員</a:t>
                      </a:r>
                      <a:endParaRPr lang="en-US"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pPr algn="l">
                        <a:spcAft>
                          <a:spcPts val="0"/>
                        </a:spcAft>
                      </a:pPr>
                      <a:r>
                        <a:rPr lang="ja-JP" altLang="en-US" sz="1100" dirty="0">
                          <a:solidFill>
                            <a:schemeClr val="tx1"/>
                          </a:solidFill>
                          <a:latin typeface="Meiryo UI" panose="020B0604030504040204" pitchFamily="50" charset="-128"/>
                          <a:ea typeface="Meiryo UI" panose="020B0604030504040204" pitchFamily="50" charset="-128"/>
                        </a:rPr>
                        <a:t>・ 業務改善の実務面での遂行役。</a:t>
                      </a:r>
                      <a:endParaRPr lang="en-US" altLang="ja-JP" sz="110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100" dirty="0">
                          <a:solidFill>
                            <a:schemeClr val="tx1"/>
                          </a:solidFill>
                          <a:latin typeface="Meiryo UI" panose="020B0604030504040204" pitchFamily="50" charset="-128"/>
                          <a:ea typeface="Meiryo UI" panose="020B0604030504040204" pitchFamily="50" charset="-128"/>
                        </a:rPr>
                        <a:t>・ 現状業務の分析や、個別業務での</a:t>
                      </a: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導入案など、実務担当者としての現場経験を</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生かした</a:t>
                      </a:r>
                      <a:r>
                        <a:rPr lang="en-US" sz="1100" dirty="0">
                          <a:solidFill>
                            <a:schemeClr val="tx1"/>
                          </a:solidFill>
                          <a:latin typeface="Meiryo UI" panose="020B0604030504040204" pitchFamily="50" charset="-128"/>
                          <a:ea typeface="Meiryo UI" panose="020B0604030504040204" pitchFamily="50" charset="-128"/>
                        </a:rPr>
                        <a:t>ICT</a:t>
                      </a:r>
                      <a:r>
                        <a:rPr lang="ja-JP" sz="1100" dirty="0">
                          <a:solidFill>
                            <a:schemeClr val="tx1"/>
                          </a:solidFill>
                          <a:latin typeface="Meiryo UI" panose="020B0604030504040204" pitchFamily="50" charset="-128"/>
                          <a:ea typeface="Meiryo UI" panose="020B0604030504040204" pitchFamily="50" charset="-128"/>
                        </a:rPr>
                        <a:t>活用</a:t>
                      </a:r>
                      <a:r>
                        <a:rPr lang="ja-JP" altLang="en-US" sz="1100" dirty="0">
                          <a:solidFill>
                            <a:schemeClr val="tx1"/>
                          </a:solidFill>
                          <a:latin typeface="Meiryo UI" panose="020B0604030504040204" pitchFamily="50" charset="-128"/>
                          <a:ea typeface="Meiryo UI" panose="020B0604030504040204" pitchFamily="50" charset="-128"/>
                        </a:rPr>
                        <a:t>策をデジタル人材とともに、検討、具体化していく。</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また、導入後の業務分析・改善策の検討など、継続した取り組みを行う。</a:t>
                      </a:r>
                      <a:endParaRPr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72000" marB="72000" anchor="ctr"/>
                </a:tc>
                <a:tc>
                  <a:txBody>
                    <a:bodyPr/>
                    <a:lstStyle/>
                    <a:p>
                      <a:pPr algn="ctr">
                        <a:spcAft>
                          <a:spcPts val="0"/>
                        </a:spcAft>
                      </a:pPr>
                      <a:r>
                        <a:rPr lang="ja-JP" altLang="en-US" sz="1100" dirty="0">
                          <a:solidFill>
                            <a:schemeClr val="tx1"/>
                          </a:solidFill>
                          <a:latin typeface="Meiryo UI" panose="020B0604030504040204" pitchFamily="50" charset="-128"/>
                          <a:ea typeface="Meiryo UI" panose="020B0604030504040204" pitchFamily="50" charset="-128"/>
                        </a:rPr>
                        <a:t>主査級</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主事級</a:t>
                      </a:r>
                      <a:endParaRPr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72000" marB="7200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rPr>
                        <a:t>・ 実運用における情報セキュリティ</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対策の実践能力</a:t>
                      </a:r>
                    </a:p>
                    <a:p>
                      <a:r>
                        <a:rPr lang="ja-JP" altLang="en-US" sz="1100" dirty="0">
                          <a:solidFill>
                            <a:schemeClr val="tx1"/>
                          </a:solidFill>
                          <a:latin typeface="Meiryo UI" panose="020B0604030504040204" pitchFamily="50" charset="-128"/>
                          <a:ea typeface="Meiryo UI" panose="020B0604030504040204" pitchFamily="50" charset="-128"/>
                        </a:rPr>
                        <a:t>・ 継続的な</a:t>
                      </a:r>
                      <a:r>
                        <a:rPr lang="en-US" altLang="ja-JP" sz="1100" dirty="0">
                          <a:solidFill>
                            <a:schemeClr val="tx1"/>
                          </a:solidFill>
                          <a:latin typeface="Meiryo UI" panose="020B0604030504040204" pitchFamily="50" charset="-128"/>
                          <a:ea typeface="Meiryo UI" panose="020B0604030504040204" pitchFamily="50" charset="-128"/>
                        </a:rPr>
                        <a:t>BPR</a:t>
                      </a:r>
                      <a:r>
                        <a:rPr lang="ja-JP" altLang="en-US" sz="1100" dirty="0">
                          <a:solidFill>
                            <a:schemeClr val="tx1"/>
                          </a:solidFill>
                          <a:latin typeface="Meiryo UI" panose="020B0604030504040204" pitchFamily="50" charset="-128"/>
                          <a:ea typeface="Meiryo UI" panose="020B0604030504040204" pitchFamily="50" charset="-128"/>
                        </a:rPr>
                        <a:t>実践能力</a:t>
                      </a:r>
                    </a:p>
                  </a:txBody>
                  <a:tcPr marT="72000" marB="72000" anchor="ctr"/>
                </a:tc>
                <a:extLst>
                  <a:ext uri="{0D108BD9-81ED-4DB2-BD59-A6C34878D82A}">
                    <a16:rowId xmlns:a16="http://schemas.microsoft.com/office/drawing/2014/main" val="1594822559"/>
                  </a:ext>
                </a:extLst>
              </a:tr>
            </a:tbl>
          </a:graphicData>
        </a:graphic>
      </p:graphicFrame>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r>
              <a:rPr lang="ja-JP" altLang="en-US" sz="1600" b="1" dirty="0">
                <a:solidFill>
                  <a:schemeClr val="bg1"/>
                </a:solidFill>
                <a:latin typeface="Meiryo UI" panose="020B0604030504040204" pitchFamily="50" charset="-128"/>
                <a:ea typeface="Meiryo UI" panose="020B0604030504040204" pitchFamily="50" charset="-128"/>
              </a:rPr>
              <a:t>６．デジタル人材の確保・人材の強化　　</a:t>
            </a:r>
            <a:r>
              <a:rPr lang="ja-JP" altLang="en-US" sz="1400" b="1" dirty="0" smtClean="0">
                <a:solidFill>
                  <a:schemeClr val="bg1"/>
                </a:solidFill>
                <a:latin typeface="Meiryo UI" panose="020B0604030504040204" pitchFamily="50" charset="-128"/>
                <a:ea typeface="Meiryo UI" panose="020B0604030504040204" pitchFamily="50" charset="-128"/>
              </a:rPr>
              <a:t>人材の強化</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127147" y="1033247"/>
            <a:ext cx="9866413" cy="883585"/>
          </a:xfrm>
          <a:prstGeom prst="rect">
            <a:avLst/>
          </a:prstGeom>
        </p:spPr>
        <p:txBody>
          <a:bodyPr wrap="square" lIns="90000" tIns="10800" rIns="72000" bIns="10800">
            <a:spAutoFit/>
          </a:bodyPr>
          <a:lstStyle/>
          <a:p>
            <a:pPr marL="180000" indent="-612000"/>
            <a:r>
              <a:rPr lang="ja-JP" altLang="en-US" sz="1400" dirty="0">
                <a:latin typeface="Meiryo UI" panose="020B0604030504040204" pitchFamily="50" charset="-128"/>
                <a:ea typeface="Meiryo UI" panose="020B0604030504040204" pitchFamily="50" charset="-128"/>
              </a:rPr>
              <a:t>・ 府庁における慢性的なデジタル人材の不足解消、</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推進体制の強化を目指すには、即戦力の獲得とともに既存職員の育成が必須。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多岐にわたる府庁の業務において既存の仕組みにとらわれず効率的・効果的にＤＸを進めるには、業務をよく知る担当所属が</a:t>
            </a:r>
            <a:r>
              <a:rPr lang="ja-JP" altLang="en-US" sz="1400" dirty="0" smtClean="0">
                <a:latin typeface="Meiryo UI" panose="020B0604030504040204" pitchFamily="50" charset="-128"/>
                <a:ea typeface="Meiryo UI" panose="020B0604030504040204" pitchFamily="50" charset="-128"/>
              </a:rPr>
              <a:t>デジタル化</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最適化を「自発的」かつ「自律的」に着想・企画できる状態であることが理想。そのためには、管理職の意識改革と問題提起が重要となる。 </a:t>
            </a:r>
            <a:endParaRPr lang="en-US" altLang="ja-JP" sz="1400" dirty="0">
              <a:latin typeface="Meiryo UI" panose="020B0604030504040204" pitchFamily="50" charset="-128"/>
              <a:ea typeface="Meiryo UI" panose="020B0604030504040204" pitchFamily="50" charset="-128"/>
            </a:endParaRPr>
          </a:p>
          <a:p>
            <a:pPr marL="180000" indent="-612000"/>
            <a:r>
              <a:rPr lang="ja-JP" altLang="en-US" sz="1400" dirty="0">
                <a:latin typeface="Meiryo UI" panose="020B0604030504040204" pitchFamily="50" charset="-128"/>
                <a:ea typeface="Meiryo UI" panose="020B0604030504040204" pitchFamily="50" charset="-128"/>
              </a:rPr>
              <a:t>・ それぞれの所属に適したＤＸを進めるため、組織を構成する職員ひとりひとりにＤＸ推進のマインドセットとスキルアップを促す必要がある。</a:t>
            </a:r>
          </a:p>
        </p:txBody>
      </p:sp>
      <p:grpSp>
        <p:nvGrpSpPr>
          <p:cNvPr id="24" name="グループ化 23"/>
          <p:cNvGrpSpPr/>
          <p:nvPr/>
        </p:nvGrpSpPr>
        <p:grpSpPr>
          <a:xfrm>
            <a:off x="127147" y="476250"/>
            <a:ext cx="9650389" cy="270000"/>
            <a:chOff x="77029" y="485586"/>
            <a:chExt cx="9650389" cy="270000"/>
          </a:xfrm>
        </p:grpSpPr>
        <p:sp>
          <p:nvSpPr>
            <p:cNvPr id="25" name="正方形/長方形 24"/>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課題解決に資する人材の強化</a:t>
              </a:r>
            </a:p>
          </p:txBody>
        </p:sp>
        <p:sp>
          <p:nvSpPr>
            <p:cNvPr id="26" name="ホームベース 2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4" name="角丸四角形 13"/>
          <p:cNvSpPr/>
          <p:nvPr/>
        </p:nvSpPr>
        <p:spPr>
          <a:xfrm>
            <a:off x="177441" y="1988840"/>
            <a:ext cx="7583871" cy="549872"/>
          </a:xfrm>
          <a:prstGeom prst="roundRect">
            <a:avLst>
              <a:gd name="adj" fmla="val 4999"/>
            </a:avLst>
          </a:prstGeom>
          <a:ln w="25400">
            <a:solidFill>
              <a:srgbClr val="0070C0"/>
            </a:solidFill>
          </a:ln>
        </p:spPr>
        <p:txBody>
          <a:bodyPr wrap="square" lIns="36000" tIns="36000" rIns="36000" bIns="36000">
            <a:spAutoFit/>
          </a:bodyPr>
          <a:lstStyle/>
          <a:p>
            <a:pPr marL="1879600" indent="-1828800"/>
            <a:r>
              <a:rPr lang="ja-JP" altLang="en-US" sz="1500" b="1" dirty="0">
                <a:latin typeface="Meiryo UI" panose="020B0604030504040204" pitchFamily="50" charset="-128"/>
                <a:ea typeface="Meiryo UI" panose="020B0604030504040204" pitchFamily="50" charset="-128"/>
              </a:rPr>
              <a:t>＜府庁全体の理想像＞ＩＣＴを抵抗感なく利用することができ、ＩＣＴを活用した業務改善</a:t>
            </a:r>
            <a:r>
              <a:rPr lang="en-US" altLang="ja-JP" sz="1500" b="1" dirty="0">
                <a:latin typeface="Meiryo UI" panose="020B0604030504040204" pitchFamily="50" charset="-128"/>
                <a:ea typeface="Meiryo UI" panose="020B0604030504040204" pitchFamily="50" charset="-128"/>
              </a:rPr>
              <a:t/>
            </a:r>
            <a:br>
              <a:rPr lang="en-US" altLang="ja-JP" sz="1500" b="1" dirty="0">
                <a:latin typeface="Meiryo UI" panose="020B0604030504040204" pitchFamily="50" charset="-128"/>
                <a:ea typeface="Meiryo UI" panose="020B0604030504040204" pitchFamily="50" charset="-128"/>
              </a:rPr>
            </a:br>
            <a:r>
              <a:rPr lang="ja-JP" altLang="en-US" sz="1500" b="1" dirty="0">
                <a:latin typeface="Meiryo UI" panose="020B0604030504040204" pitchFamily="50" charset="-128"/>
                <a:ea typeface="Meiryo UI" panose="020B0604030504040204" pitchFamily="50" charset="-128"/>
              </a:rPr>
              <a:t>（＝ＤＸ）が自発的かつ継続的に行われている状態</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p:cNvSpPr/>
          <p:nvPr/>
        </p:nvSpPr>
        <p:spPr bwMode="auto">
          <a:xfrm>
            <a:off x="128464" y="764704"/>
            <a:ext cx="4893125"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ctr" anchorCtr="0" forceAA="0" compatLnSpc="1">
            <a:prstTxWarp prst="textNoShape">
              <a:avLst/>
            </a:prstTxWarp>
            <a:spAutoFit/>
          </a:bodyPr>
          <a:lstStyle/>
          <a:p>
            <a:pPr eaLnBrk="0" hangingPunct="0"/>
            <a:r>
              <a:rPr lang="ja-JP" altLang="en-US" sz="1600" b="1" dirty="0">
                <a:latin typeface="Meiryo UI" panose="020B0604030504040204" pitchFamily="50" charset="-128"/>
                <a:ea typeface="Meiryo UI" panose="020B0604030504040204" pitchFamily="50" charset="-128"/>
                <a:cs typeface="Tahoma" pitchFamily="34" charset="0"/>
              </a:rPr>
              <a:t>育成の方向性</a:t>
            </a:r>
            <a:endParaRPr kumimoji="1" lang="ja-JP" altLang="en-US" sz="1600" b="1" dirty="0">
              <a:latin typeface="Meiryo UI" panose="020B0604030504040204" pitchFamily="50" charset="-128"/>
              <a:ea typeface="Meiryo UI" panose="020B0604030504040204" pitchFamily="50" charset="-128"/>
              <a:cs typeface="Tahoma" pitchFamily="34" charset="0"/>
            </a:endParaRPr>
          </a:p>
        </p:txBody>
      </p:sp>
      <p:graphicFrame>
        <p:nvGraphicFramePr>
          <p:cNvPr id="19" name="表 18"/>
          <p:cNvGraphicFramePr>
            <a:graphicFrameLocks noGrp="1"/>
          </p:cNvGraphicFramePr>
          <p:nvPr>
            <p:extLst/>
          </p:nvPr>
        </p:nvGraphicFramePr>
        <p:xfrm>
          <a:off x="282234" y="5373216"/>
          <a:ext cx="9373455" cy="831830"/>
        </p:xfrm>
        <a:graphic>
          <a:graphicData uri="http://schemas.openxmlformats.org/drawingml/2006/table">
            <a:tbl>
              <a:tblPr firstRow="1" bandRow="1">
                <a:tableStyleId>{2A488322-F2BA-4B5B-9748-0D474271808F}</a:tableStyleId>
              </a:tblPr>
              <a:tblGrid>
                <a:gridCol w="1080000">
                  <a:extLst>
                    <a:ext uri="{9D8B030D-6E8A-4147-A177-3AD203B41FA5}">
                      <a16:colId xmlns:a16="http://schemas.microsoft.com/office/drawing/2014/main" val="672900593"/>
                    </a:ext>
                  </a:extLst>
                </a:gridCol>
                <a:gridCol w="4978800">
                  <a:extLst>
                    <a:ext uri="{9D8B030D-6E8A-4147-A177-3AD203B41FA5}">
                      <a16:colId xmlns:a16="http://schemas.microsoft.com/office/drawing/2014/main" val="1355573918"/>
                    </a:ext>
                  </a:extLst>
                </a:gridCol>
                <a:gridCol w="1008112">
                  <a:extLst>
                    <a:ext uri="{9D8B030D-6E8A-4147-A177-3AD203B41FA5}">
                      <a16:colId xmlns:a16="http://schemas.microsoft.com/office/drawing/2014/main" val="1273876796"/>
                    </a:ext>
                  </a:extLst>
                </a:gridCol>
                <a:gridCol w="2306543">
                  <a:extLst>
                    <a:ext uri="{9D8B030D-6E8A-4147-A177-3AD203B41FA5}">
                      <a16:colId xmlns:a16="http://schemas.microsoft.com/office/drawing/2014/main" val="2569521272"/>
                    </a:ext>
                  </a:extLst>
                </a:gridCol>
              </a:tblGrid>
              <a:tr h="831830">
                <a:tc>
                  <a:txBody>
                    <a:bodyPr/>
                    <a:lstStyle/>
                    <a:p>
                      <a:pPr marL="0" marR="0" lvl="0" indent="0" algn="l" defTabSz="91417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cs typeface="+mn-cs"/>
                        </a:rPr>
                        <a:t>★</a:t>
                      </a:r>
                      <a:r>
                        <a:rPr kumimoji="1" lang="ja-JP" altLang="en-US" sz="1100" b="1" dirty="0">
                          <a:solidFill>
                            <a:schemeClr val="tx1"/>
                          </a:solidFill>
                          <a:latin typeface="Meiryo UI" panose="020B0604030504040204" pitchFamily="50" charset="-128"/>
                          <a:ea typeface="Meiryo UI" panose="020B0604030504040204" pitchFamily="50" charset="-128"/>
                          <a:cs typeface="Tahoma" pitchFamily="34" charset="0"/>
                        </a:rPr>
                        <a:t>キーパーソン</a:t>
                      </a:r>
                      <a:endParaRPr lang="en-US" altLang="ja-JP" sz="1100" b="1" dirty="0">
                        <a:solidFill>
                          <a:schemeClr val="tx1"/>
                        </a:solidFill>
                        <a:latin typeface="Meiryo UI" panose="020B0604030504040204" pitchFamily="50" charset="-128"/>
                        <a:ea typeface="Meiryo UI" panose="020B0604030504040204" pitchFamily="50" charset="-128"/>
                      </a:endParaRPr>
                    </a:p>
                    <a:p>
                      <a:pPr algn="l">
                        <a:spcAft>
                          <a:spcPts val="0"/>
                        </a:spcAft>
                      </a:pPr>
                      <a:r>
                        <a:rPr lang="en-US" altLang="ja-JP" sz="1100" b="1" dirty="0">
                          <a:solidFill>
                            <a:schemeClr val="tx1"/>
                          </a:solidFill>
                          <a:latin typeface="Meiryo UI" panose="020B0604030504040204" pitchFamily="50" charset="-128"/>
                          <a:ea typeface="Meiryo UI" panose="020B0604030504040204" pitchFamily="50" charset="-128"/>
                        </a:rPr>
                        <a:t>DX</a:t>
                      </a:r>
                      <a:r>
                        <a:rPr lang="ja-JP" altLang="en-US" sz="1100" b="1" dirty="0">
                          <a:solidFill>
                            <a:schemeClr val="tx1"/>
                          </a:solidFill>
                          <a:latin typeface="Meiryo UI" panose="020B0604030504040204" pitchFamily="50" charset="-128"/>
                          <a:ea typeface="Meiryo UI" panose="020B0604030504040204" pitchFamily="50" charset="-128"/>
                        </a:rPr>
                        <a:t>推進の</a:t>
                      </a:r>
                      <a:endParaRPr lang="en-US" altLang="ja-JP" sz="1100" b="1"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100" b="1" dirty="0">
                          <a:solidFill>
                            <a:schemeClr val="tx1"/>
                          </a:solidFill>
                          <a:latin typeface="Meiryo UI" panose="020B0604030504040204" pitchFamily="50" charset="-128"/>
                          <a:ea typeface="Meiryo UI" panose="020B0604030504040204" pitchFamily="50" charset="-128"/>
                        </a:rPr>
                        <a:t>中心的な職員</a:t>
                      </a:r>
                      <a:endParaRPr lang="en-US" altLang="ja-JP" sz="1100" b="1"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900" b="0" dirty="0">
                          <a:solidFill>
                            <a:schemeClr val="tx1"/>
                          </a:solidFill>
                          <a:latin typeface="Meiryo UI" panose="020B0604030504040204" pitchFamily="50" charset="-128"/>
                          <a:ea typeface="Meiryo UI" panose="020B0604030504040204" pitchFamily="50" charset="-128"/>
                        </a:rPr>
                        <a:t>（</a:t>
                      </a:r>
                      <a:r>
                        <a:rPr lang="en-US" altLang="ja-JP" sz="900" b="0" dirty="0">
                          <a:solidFill>
                            <a:schemeClr val="tx1"/>
                          </a:solidFill>
                          <a:latin typeface="Meiryo UI" panose="020B0604030504040204" pitchFamily="50" charset="-128"/>
                          <a:ea typeface="Meiryo UI" panose="020B0604030504040204" pitchFamily="50" charset="-128"/>
                        </a:rPr>
                        <a:t>※</a:t>
                      </a:r>
                      <a:r>
                        <a:rPr lang="ja-JP" altLang="en-US" sz="900" b="0" dirty="0">
                          <a:solidFill>
                            <a:schemeClr val="tx1"/>
                          </a:solidFill>
                          <a:latin typeface="Meiryo UI" panose="020B0604030504040204" pitchFamily="50" charset="-128"/>
                          <a:ea typeface="Meiryo UI" panose="020B0604030504040204" pitchFamily="50" charset="-128"/>
                        </a:rPr>
                        <a:t>２）</a:t>
                      </a:r>
                      <a:endParaRPr lang="en-US" altLang="ja-JP" sz="900" b="0"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algn="l">
                        <a:spcAft>
                          <a:spcPts val="0"/>
                        </a:spcAft>
                      </a:pPr>
                      <a:r>
                        <a:rPr lang="ja-JP" altLang="en-US" sz="1100" b="0" dirty="0">
                          <a:solidFill>
                            <a:schemeClr val="tx1"/>
                          </a:solidFill>
                          <a:latin typeface="Meiryo UI" panose="020B0604030504040204" pitchFamily="50" charset="-128"/>
                          <a:ea typeface="Meiryo UI" panose="020B0604030504040204" pitchFamily="50" charset="-128"/>
                        </a:rPr>
                        <a:t>・ 現場での</a:t>
                      </a:r>
                      <a:r>
                        <a:rPr lang="en-US" altLang="ja-JP" sz="1100" b="0" dirty="0">
                          <a:solidFill>
                            <a:schemeClr val="tx1"/>
                          </a:solidFill>
                          <a:latin typeface="Meiryo UI" panose="020B0604030504040204" pitchFamily="50" charset="-128"/>
                          <a:ea typeface="Meiryo UI" panose="020B0604030504040204" pitchFamily="50" charset="-128"/>
                        </a:rPr>
                        <a:t>ICT</a:t>
                      </a:r>
                      <a:r>
                        <a:rPr lang="ja-JP" altLang="en-US" sz="1100" b="0" dirty="0">
                          <a:solidFill>
                            <a:schemeClr val="tx1"/>
                          </a:solidFill>
                          <a:latin typeface="Meiryo UI" panose="020B0604030504040204" pitchFamily="50" charset="-128"/>
                          <a:ea typeface="Meiryo UI" panose="020B0604030504040204" pitchFamily="50" charset="-128"/>
                        </a:rPr>
                        <a:t>技術活用を展開していく推進役。</a:t>
                      </a:r>
                      <a:endParaRPr lang="en-US" altLang="ja-JP" sz="1100" b="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100" b="0" dirty="0">
                          <a:solidFill>
                            <a:schemeClr val="tx1"/>
                          </a:solidFill>
                          <a:latin typeface="Meiryo UI" panose="020B0604030504040204" pitchFamily="50" charset="-128"/>
                          <a:ea typeface="Meiryo UI" panose="020B0604030504040204" pitchFamily="50" charset="-128"/>
                        </a:rPr>
                        <a:t>・ 各職場におけるＤＸの機運醸成や、業務改善策の企画・発案、各業務の担当者と</a:t>
                      </a:r>
                      <a:r>
                        <a:rPr lang="en-US" altLang="ja-JP" sz="1100" b="0" dirty="0">
                          <a:solidFill>
                            <a:schemeClr val="tx1"/>
                          </a:solidFill>
                          <a:latin typeface="Meiryo UI" panose="020B0604030504040204" pitchFamily="50" charset="-128"/>
                          <a:ea typeface="Meiryo UI" panose="020B0604030504040204" pitchFamily="50" charset="-128"/>
                        </a:rPr>
                        <a:t/>
                      </a:r>
                      <a:br>
                        <a:rPr lang="en-US" altLang="ja-JP" sz="1100" b="0" dirty="0">
                          <a:solidFill>
                            <a:schemeClr val="tx1"/>
                          </a:solidFill>
                          <a:latin typeface="Meiryo UI" panose="020B0604030504040204" pitchFamily="50" charset="-128"/>
                          <a:ea typeface="Meiryo UI" panose="020B0604030504040204" pitchFamily="50" charset="-128"/>
                        </a:rPr>
                      </a:br>
                      <a:r>
                        <a:rPr lang="ja-JP" altLang="en-US" sz="1100" b="0" dirty="0">
                          <a:solidFill>
                            <a:schemeClr val="tx1"/>
                          </a:solidFill>
                          <a:latin typeface="Meiryo UI" panose="020B0604030504040204" pitchFamily="50" charset="-128"/>
                          <a:ea typeface="Meiryo UI" panose="020B0604030504040204" pitchFamily="50" charset="-128"/>
                        </a:rPr>
                        <a:t>　専門的なデジタル人材との中継など、実践・導入における中心的役割を担う。</a:t>
                      </a:r>
                      <a:endParaRPr lang="en-US" altLang="ja-JP"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algn="l">
                        <a:spcAft>
                          <a:spcPts val="0"/>
                        </a:spcAft>
                      </a:pPr>
                      <a:r>
                        <a:rPr lang="ja-JP" altLang="en-US" sz="1100" b="0" dirty="0">
                          <a:solidFill>
                            <a:schemeClr val="tx1"/>
                          </a:solidFill>
                          <a:latin typeface="Meiryo UI" panose="020B0604030504040204" pitchFamily="50" charset="-128"/>
                          <a:ea typeface="Meiryo UI" panose="020B0604030504040204" pitchFamily="50" charset="-128"/>
                        </a:rPr>
                        <a:t>職階不問</a:t>
                      </a:r>
                      <a:endParaRPr lang="en-US" altLang="ja-JP" sz="1100" b="0" dirty="0">
                        <a:solidFill>
                          <a:schemeClr val="tx1"/>
                        </a:solidFill>
                        <a:latin typeface="Meiryo UI" panose="020B0604030504040204" pitchFamily="50" charset="-128"/>
                        <a:ea typeface="Meiryo UI" panose="020B0604030504040204" pitchFamily="50" charset="-128"/>
                      </a:endParaRPr>
                    </a:p>
                    <a:p>
                      <a:pPr algn="l">
                        <a:spcAft>
                          <a:spcPts val="0"/>
                        </a:spcAft>
                      </a:pPr>
                      <a:r>
                        <a:rPr lang="en-US" altLang="ja-JP" sz="1100" b="0" dirty="0">
                          <a:solidFill>
                            <a:schemeClr val="tx1"/>
                          </a:solidFill>
                          <a:latin typeface="Meiryo UI" panose="020B0604030504040204" pitchFamily="50" charset="-128"/>
                          <a:ea typeface="Meiryo UI" panose="020B0604030504040204" pitchFamily="50" charset="-128"/>
                        </a:rPr>
                        <a:t>(</a:t>
                      </a:r>
                      <a:r>
                        <a:rPr lang="ja-JP" altLang="en-US" sz="1100" b="0" dirty="0">
                          <a:solidFill>
                            <a:schemeClr val="tx1"/>
                          </a:solidFill>
                          <a:latin typeface="Meiryo UI" panose="020B0604030504040204" pitchFamily="50" charset="-128"/>
                          <a:ea typeface="Meiryo UI" panose="020B0604030504040204" pitchFamily="50" charset="-128"/>
                        </a:rPr>
                        <a:t>部局や所属の企画担当等</a:t>
                      </a:r>
                      <a:r>
                        <a:rPr lang="en-US" altLang="ja-JP" sz="1100" b="0" dirty="0">
                          <a:solidFill>
                            <a:schemeClr val="tx1"/>
                          </a:solidFill>
                          <a:latin typeface="Meiryo UI" panose="020B0604030504040204" pitchFamily="50" charset="-128"/>
                          <a:ea typeface="Meiryo UI" panose="020B0604030504040204" pitchFamily="50" charset="-128"/>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marL="0" marR="0" lvl="0" indent="0" algn="l" defTabSz="9141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を活用した</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BPR</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企画立案能力</a:t>
                      </a:r>
                    </a:p>
                    <a:p>
                      <a:pPr marL="0" marR="0" lvl="0" indent="0" algn="l" defTabSz="9141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デジタル人材と現場職員を繋ぐ</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ICT</a:t>
                      </a:r>
                      <a:b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関連知識とコミュニケーションスキル</a:t>
                      </a:r>
                    </a:p>
                  </a:txBody>
                  <a:tcPr anchor="ctr">
                    <a:lnL w="12700" cap="flat" cmpd="sng" algn="ctr">
                      <a:solidFill>
                        <a:schemeClr val="bg1"/>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val="2243118565"/>
                  </a:ext>
                </a:extLst>
              </a:tr>
            </a:tbl>
          </a:graphicData>
        </a:graphic>
      </p:graphicFrame>
      <p:sp>
        <p:nvSpPr>
          <p:cNvPr id="18" name="テキスト ボックス 17"/>
          <p:cNvSpPr txBox="1"/>
          <p:nvPr/>
        </p:nvSpPr>
        <p:spPr>
          <a:xfrm>
            <a:off x="128464" y="6209324"/>
            <a:ext cx="9478877"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１ 異なる役割であっても求め</a:t>
            </a:r>
            <a:r>
              <a:rPr lang="ja-JP" altLang="en-US" sz="1000" dirty="0">
                <a:latin typeface="Meiryo UI" panose="020B0604030504040204" pitchFamily="50" charset="-128"/>
                <a:ea typeface="Meiryo UI" panose="020B0604030504040204" pitchFamily="50" charset="-128"/>
              </a:rPr>
              <a:t>られる</a:t>
            </a:r>
            <a:r>
              <a:rPr kumimoji="1" lang="ja-JP" altLang="en-US" sz="1000" dirty="0">
                <a:latin typeface="Meiryo UI" panose="020B0604030504040204" pitchFamily="50" charset="-128"/>
                <a:ea typeface="Meiryo UI" panose="020B0604030504040204" pitchFamily="50" charset="-128"/>
              </a:rPr>
              <a:t>スキルが重複する場合もあるが、特に各役割に必要と考えるものを記載。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 中心的な職員は、上段の役割のいずれかと重複することもある。</a:t>
            </a:r>
          </a:p>
        </p:txBody>
      </p:sp>
      <p:sp>
        <p:nvSpPr>
          <p:cNvPr id="2" name="角丸四角形吹き出し 1"/>
          <p:cNvSpPr/>
          <p:nvPr/>
        </p:nvSpPr>
        <p:spPr bwMode="auto">
          <a:xfrm>
            <a:off x="8198955" y="2067170"/>
            <a:ext cx="1564407" cy="535285"/>
          </a:xfrm>
          <a:prstGeom prst="wedgeRoundRectCallout">
            <a:avLst>
              <a:gd name="adj1" fmla="val 11601"/>
              <a:gd name="adj2" fmla="val 72804"/>
              <a:gd name="adj3" fmla="val 16667"/>
            </a:avLst>
          </a:prstGeom>
          <a:solidFill>
            <a:schemeClr val="bg1"/>
          </a:solidFill>
          <a:ln w="9525">
            <a:solidFill>
              <a:schemeClr val="accent1"/>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kumimoji="1" lang="ja-JP" altLang="en-US" sz="1050" dirty="0">
                <a:latin typeface="Meiryo UI" panose="020B0604030504040204" pitchFamily="50" charset="-128"/>
                <a:ea typeface="Meiryo UI" panose="020B0604030504040204" pitchFamily="50" charset="-128"/>
                <a:cs typeface="Tahoma" pitchFamily="34" charset="0"/>
              </a:rPr>
              <a:t>情報セキュリティへの意識や</a:t>
            </a:r>
            <a:r>
              <a:rPr kumimoji="1" lang="en-US" altLang="ja-JP" sz="1050" dirty="0">
                <a:latin typeface="Meiryo UI" panose="020B0604030504040204" pitchFamily="50" charset="-128"/>
                <a:ea typeface="Meiryo UI" panose="020B0604030504040204" pitchFamily="50" charset="-128"/>
                <a:cs typeface="Tahoma" pitchFamily="34" charset="0"/>
              </a:rPr>
              <a:t>DX</a:t>
            </a:r>
            <a:r>
              <a:rPr kumimoji="1" lang="ja-JP" altLang="en-US" sz="1050" dirty="0">
                <a:latin typeface="Meiryo UI" panose="020B0604030504040204" pitchFamily="50" charset="-128"/>
                <a:ea typeface="Meiryo UI" panose="020B0604030504040204" pitchFamily="50" charset="-128"/>
                <a:cs typeface="Tahoma" pitchFamily="34" charset="0"/>
              </a:rPr>
              <a:t>マインドは各役割共通</a:t>
            </a:r>
          </a:p>
        </p:txBody>
      </p:sp>
      <p:sp>
        <p:nvSpPr>
          <p:cNvPr id="21" name="スライド番号プレースホルダー 1"/>
          <p:cNvSpPr>
            <a:spLocks noGrp="1"/>
          </p:cNvSpPr>
          <p:nvPr>
            <p:ph type="sldNum" sz="quarter" idx="12"/>
          </p:nvPr>
        </p:nvSpPr>
        <p:spPr>
          <a:xfrm>
            <a:off x="7466136" y="6356353"/>
            <a:ext cx="2311400" cy="365125"/>
          </a:xfrm>
        </p:spPr>
        <p:txBody>
          <a:bodyPr/>
          <a:lstStyle/>
          <a:p>
            <a:fld id="{6E5DE390-0CB9-41F3-AFBC-609A6CE2A1FD}" type="slidenum">
              <a:rPr kumimoji="1" lang="ja-JP" altLang="en-US" smtClean="0"/>
              <a:t>31</a:t>
            </a:fld>
            <a:endParaRPr kumimoji="1" lang="ja-JP" altLang="en-US" dirty="0"/>
          </a:p>
        </p:txBody>
      </p:sp>
    </p:spTree>
    <p:extLst>
      <p:ext uri="{BB962C8B-B14F-4D97-AF65-F5344CB8AC3E}">
        <p14:creationId xmlns:p14="http://schemas.microsoft.com/office/powerpoint/2010/main" val="1404678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28587" y="836712"/>
            <a:ext cx="9648825" cy="4759501"/>
            <a:chOff x="162658" y="778894"/>
            <a:chExt cx="9708678" cy="4912491"/>
          </a:xfrm>
        </p:grpSpPr>
        <p:sp>
          <p:nvSpPr>
            <p:cNvPr id="6" name="右矢印 5"/>
            <p:cNvSpPr/>
            <p:nvPr/>
          </p:nvSpPr>
          <p:spPr>
            <a:xfrm>
              <a:off x="346856" y="778894"/>
              <a:ext cx="9421219" cy="4912491"/>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フリーフォーム 6"/>
            <p:cNvSpPr/>
            <p:nvPr/>
          </p:nvSpPr>
          <p:spPr>
            <a:xfrm>
              <a:off x="162658" y="2277347"/>
              <a:ext cx="3185455" cy="3384000"/>
            </a:xfrm>
            <a:custGeom>
              <a:avLst/>
              <a:gdLst>
                <a:gd name="connsiteX0" fmla="*/ 0 w 3185455"/>
                <a:gd name="connsiteY0" fmla="*/ 530920 h 3565703"/>
                <a:gd name="connsiteX1" fmla="*/ 530920 w 3185455"/>
                <a:gd name="connsiteY1" fmla="*/ 0 h 3565703"/>
                <a:gd name="connsiteX2" fmla="*/ 2654535 w 3185455"/>
                <a:gd name="connsiteY2" fmla="*/ 0 h 3565703"/>
                <a:gd name="connsiteX3" fmla="*/ 3185455 w 3185455"/>
                <a:gd name="connsiteY3" fmla="*/ 530920 h 3565703"/>
                <a:gd name="connsiteX4" fmla="*/ 3185455 w 3185455"/>
                <a:gd name="connsiteY4" fmla="*/ 3034783 h 3565703"/>
                <a:gd name="connsiteX5" fmla="*/ 2654535 w 3185455"/>
                <a:gd name="connsiteY5" fmla="*/ 3565703 h 3565703"/>
                <a:gd name="connsiteX6" fmla="*/ 530920 w 3185455"/>
                <a:gd name="connsiteY6" fmla="*/ 3565703 h 3565703"/>
                <a:gd name="connsiteX7" fmla="*/ 0 w 3185455"/>
                <a:gd name="connsiteY7" fmla="*/ 3034783 h 3565703"/>
                <a:gd name="connsiteX8" fmla="*/ 0 w 3185455"/>
                <a:gd name="connsiteY8" fmla="*/ 530920 h 35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455" h="3565703">
                  <a:moveTo>
                    <a:pt x="0" y="530920"/>
                  </a:moveTo>
                  <a:cubicBezTo>
                    <a:pt x="0" y="237701"/>
                    <a:pt x="237701" y="0"/>
                    <a:pt x="530920" y="0"/>
                  </a:cubicBezTo>
                  <a:lnTo>
                    <a:pt x="2654535" y="0"/>
                  </a:lnTo>
                  <a:cubicBezTo>
                    <a:pt x="2947754" y="0"/>
                    <a:pt x="3185455" y="237701"/>
                    <a:pt x="3185455" y="530920"/>
                  </a:cubicBezTo>
                  <a:lnTo>
                    <a:pt x="3185455" y="3034783"/>
                  </a:lnTo>
                  <a:cubicBezTo>
                    <a:pt x="3185455" y="3328002"/>
                    <a:pt x="2947754" y="3565703"/>
                    <a:pt x="2654535" y="3565703"/>
                  </a:cubicBezTo>
                  <a:lnTo>
                    <a:pt x="530920" y="3565703"/>
                  </a:lnTo>
                  <a:cubicBezTo>
                    <a:pt x="237701" y="3565703"/>
                    <a:pt x="0" y="3328002"/>
                    <a:pt x="0" y="3034783"/>
                  </a:cubicBezTo>
                  <a:lnTo>
                    <a:pt x="0" y="530920"/>
                  </a:lnTo>
                  <a:close/>
                </a:path>
              </a:pathLst>
            </a:custGeom>
            <a:solidFill>
              <a:srgbClr val="FFFFFF">
                <a:alpha val="69804"/>
              </a:srgb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7411" tIns="197411" rIns="197411" bIns="197411" numCol="1" spcCol="1270" anchor="t" anchorCtr="0">
              <a:noAutofit/>
            </a:bodyPr>
            <a:lstStyle/>
            <a:p>
              <a:pPr lvl="0" algn="l" defTabSz="488950">
                <a:spcBef>
                  <a:spcPct val="0"/>
                </a:spcBef>
                <a:spcAft>
                  <a:spcPct val="35000"/>
                </a:spcAft>
              </a:pPr>
              <a:r>
                <a:rPr lang="ja-JP" altLang="en-US" sz="1600" b="1" kern="1200" dirty="0">
                  <a:solidFill>
                    <a:schemeClr val="tx1"/>
                  </a:solidFill>
                  <a:latin typeface="Meiryo UI" panose="020B0604030504040204" pitchFamily="50" charset="-128"/>
                  <a:ea typeface="Meiryo UI" panose="020B0604030504040204" pitchFamily="50" charset="-128"/>
                </a:rPr>
                <a:t>試行実施・効果検証</a:t>
              </a:r>
            </a:p>
            <a:p>
              <a:pPr marL="57150" lvl="1" indent="-57150" defTabSz="400050">
                <a:spcBef>
                  <a:spcPct val="0"/>
                </a:spcBef>
                <a:spcAft>
                  <a:spcPct val="15000"/>
                </a:spcAft>
                <a:buChar char="••"/>
              </a:pPr>
              <a:r>
                <a:rPr lang="ja-JP" altLang="en-US" sz="1100" u="sng" kern="1200" dirty="0">
                  <a:solidFill>
                    <a:schemeClr val="tx1"/>
                  </a:solidFill>
                  <a:latin typeface="Meiryo UI" panose="020B0604030504040204" pitchFamily="50" charset="-128"/>
                  <a:ea typeface="Meiryo UI" panose="020B0604030504040204" pitchFamily="50" charset="-128"/>
                </a:rPr>
                <a:t>対象所属を限定し</a:t>
              </a:r>
              <a:r>
                <a:rPr lang="ja-JP" altLang="en-US" sz="1100" u="sng" dirty="0">
                  <a:solidFill>
                    <a:schemeClr val="tx1"/>
                  </a:solidFill>
                  <a:latin typeface="Meiryo UI" panose="020B0604030504040204" pitchFamily="50" charset="-128"/>
                  <a:ea typeface="Meiryo UI" panose="020B0604030504040204" pitchFamily="50" charset="-128"/>
                </a:rPr>
                <a:t>、管理職・中心的職員などキーパーソン向け</a:t>
              </a:r>
              <a:r>
                <a:rPr lang="ja-JP" altLang="en-US" sz="1100" u="sng" kern="1200" dirty="0">
                  <a:solidFill>
                    <a:schemeClr val="tx1"/>
                  </a:solidFill>
                  <a:latin typeface="Meiryo UI" panose="020B0604030504040204" pitchFamily="50" charset="-128"/>
                  <a:ea typeface="Meiryo UI" panose="020B0604030504040204" pitchFamily="50" charset="-128"/>
                </a:rPr>
                <a:t>研修を試行実施</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　　　管理職：マインドセットを軸とする所属の</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　　　　　　　　　</a:t>
              </a:r>
              <a:r>
                <a:rPr lang="en-US" altLang="ja-JP" sz="1100" kern="1200" dirty="0">
                  <a:solidFill>
                    <a:schemeClr val="tx1"/>
                  </a:solidFill>
                  <a:latin typeface="Meiryo UI" panose="020B0604030504040204" pitchFamily="50" charset="-128"/>
                  <a:ea typeface="Meiryo UI" panose="020B0604030504040204" pitchFamily="50" charset="-128"/>
                </a:rPr>
                <a:t>DX</a:t>
              </a:r>
              <a:r>
                <a:rPr lang="ja-JP" altLang="en-US" sz="1100" kern="1200" dirty="0">
                  <a:solidFill>
                    <a:schemeClr val="tx1"/>
                  </a:solidFill>
                  <a:latin typeface="Meiryo UI" panose="020B0604030504040204" pitchFamily="50" charset="-128"/>
                  <a:ea typeface="Meiryo UI" panose="020B0604030504040204" pitchFamily="50" charset="-128"/>
                </a:rPr>
                <a:t>推進に繋がる研修。</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中心的職員：</a:t>
              </a:r>
              <a:r>
                <a:rPr lang="en-US" altLang="ja-JP" sz="1100" kern="1200" dirty="0">
                  <a:solidFill>
                    <a:schemeClr val="tx1"/>
                  </a:solidFill>
                  <a:latin typeface="Meiryo UI" panose="020B0604030504040204" pitchFamily="50" charset="-128"/>
                  <a:ea typeface="Meiryo UI" panose="020B0604030504040204" pitchFamily="50" charset="-128"/>
                </a:rPr>
                <a:t>DX</a:t>
              </a:r>
              <a:r>
                <a:rPr lang="ja-JP" altLang="en-US" sz="1100" kern="1200" dirty="0">
                  <a:solidFill>
                    <a:schemeClr val="tx1"/>
                  </a:solidFill>
                  <a:latin typeface="Meiryo UI" panose="020B0604030504040204" pitchFamily="50" charset="-128"/>
                  <a:ea typeface="Meiryo UI" panose="020B0604030504040204" pitchFamily="50" charset="-128"/>
                </a:rPr>
                <a:t>の理解を深め、職場での</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　　　　　　　　　具体的な実践に繋がる研修。</a:t>
              </a:r>
              <a:endParaRPr lang="en-US" altLang="ja-JP" sz="1100" kern="1200" dirty="0">
                <a:solidFill>
                  <a:schemeClr val="tx1"/>
                </a:solidFill>
                <a:latin typeface="Meiryo UI" panose="020B0604030504040204" pitchFamily="50" charset="-128"/>
                <a:ea typeface="Meiryo UI" panose="020B0604030504040204" pitchFamily="50" charset="-128"/>
              </a:endParaRPr>
            </a:p>
            <a:p>
              <a:pPr marL="57150" lvl="1" indent="-57150" algn="l" defTabSz="400050">
                <a:spcBef>
                  <a:spcPct val="0"/>
                </a:spcBef>
                <a:spcAft>
                  <a:spcPct val="15000"/>
                </a:spcAft>
                <a:buChar char="••"/>
              </a:pPr>
              <a:r>
                <a:rPr lang="ja-JP" altLang="en-US" sz="1100" u="sng" kern="1200" dirty="0">
                  <a:solidFill>
                    <a:schemeClr val="tx1"/>
                  </a:solidFill>
                  <a:latin typeface="Meiryo UI" panose="020B0604030504040204" pitchFamily="50" charset="-128"/>
                  <a:ea typeface="Meiryo UI" panose="020B0604030504040204" pitchFamily="50" charset="-128"/>
                </a:rPr>
                <a:t>試行実施を踏まえた本格実施方法の検討</a:t>
              </a:r>
              <a:r>
                <a:rPr lang="en-US" altLang="ja-JP" sz="1100" u="sng" kern="1200" dirty="0">
                  <a:solidFill>
                    <a:schemeClr val="tx1"/>
                  </a:solidFill>
                  <a:latin typeface="Meiryo UI" panose="020B0604030504040204" pitchFamily="50" charset="-128"/>
                  <a:ea typeface="Meiryo UI" panose="020B0604030504040204" pitchFamily="50" charset="-128"/>
                </a:rPr>
                <a:t/>
              </a:r>
              <a:br>
                <a:rPr lang="en-US" altLang="ja-JP" sz="1100" u="sng" kern="12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対象所属を限定しない研修内容の決定。</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中心的職員の位置づけと育成方針の決定。</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検討が進めば、次年度のキーパーソン向け研修</a:t>
              </a:r>
              <a:r>
                <a:rPr lang="en-US" altLang="ja-JP" sz="1050" dirty="0">
                  <a:solidFill>
                    <a:schemeClr val="tx1"/>
                  </a:solidFill>
                  <a:latin typeface="Meiryo UI" panose="020B0604030504040204" pitchFamily="50" charset="-128"/>
                  <a:ea typeface="Meiryo UI" panose="020B0604030504040204" pitchFamily="50" charset="-128"/>
                </a:rPr>
                <a:t/>
              </a:r>
              <a:br>
                <a:rPr lang="en-US" altLang="ja-JP" sz="1050" dirty="0">
                  <a:solidFill>
                    <a:schemeClr val="tx1"/>
                  </a:solidFill>
                  <a:latin typeface="Meiryo UI" panose="020B0604030504040204" pitchFamily="50" charset="-128"/>
                  <a:ea typeface="Meiryo UI" panose="020B0604030504040204" pitchFamily="50" charset="-128"/>
                </a:rPr>
              </a:br>
              <a:r>
                <a:rPr lang="ja-JP" altLang="en-US" sz="1050" dirty="0">
                  <a:solidFill>
                    <a:schemeClr val="tx1"/>
                  </a:solidFill>
                  <a:latin typeface="Meiryo UI" panose="020B0604030504040204" pitchFamily="50" charset="-128"/>
                  <a:ea typeface="Meiryo UI" panose="020B0604030504040204" pitchFamily="50" charset="-128"/>
                </a:rPr>
                <a:t> の対象所属の拡大実施を前倒し。</a:t>
              </a:r>
              <a:endParaRPr lang="ja-JP" altLang="en-US" sz="1050" kern="1200" dirty="0">
                <a:solidFill>
                  <a:schemeClr val="tx1"/>
                </a:solidFill>
                <a:latin typeface="Meiryo UI" panose="020B0604030504040204" pitchFamily="50" charset="-128"/>
                <a:ea typeface="Meiryo UI" panose="020B0604030504040204" pitchFamily="50" charset="-128"/>
              </a:endParaRPr>
            </a:p>
          </p:txBody>
        </p:sp>
        <p:sp>
          <p:nvSpPr>
            <p:cNvPr id="11" name="フリーフォーム 10"/>
            <p:cNvSpPr/>
            <p:nvPr/>
          </p:nvSpPr>
          <p:spPr>
            <a:xfrm>
              <a:off x="3424269" y="2277347"/>
              <a:ext cx="3185455" cy="3384000"/>
            </a:xfrm>
            <a:custGeom>
              <a:avLst/>
              <a:gdLst>
                <a:gd name="connsiteX0" fmla="*/ 0 w 3185455"/>
                <a:gd name="connsiteY0" fmla="*/ 530920 h 3565703"/>
                <a:gd name="connsiteX1" fmla="*/ 530920 w 3185455"/>
                <a:gd name="connsiteY1" fmla="*/ 0 h 3565703"/>
                <a:gd name="connsiteX2" fmla="*/ 2654535 w 3185455"/>
                <a:gd name="connsiteY2" fmla="*/ 0 h 3565703"/>
                <a:gd name="connsiteX3" fmla="*/ 3185455 w 3185455"/>
                <a:gd name="connsiteY3" fmla="*/ 530920 h 3565703"/>
                <a:gd name="connsiteX4" fmla="*/ 3185455 w 3185455"/>
                <a:gd name="connsiteY4" fmla="*/ 3034783 h 3565703"/>
                <a:gd name="connsiteX5" fmla="*/ 2654535 w 3185455"/>
                <a:gd name="connsiteY5" fmla="*/ 3565703 h 3565703"/>
                <a:gd name="connsiteX6" fmla="*/ 530920 w 3185455"/>
                <a:gd name="connsiteY6" fmla="*/ 3565703 h 3565703"/>
                <a:gd name="connsiteX7" fmla="*/ 0 w 3185455"/>
                <a:gd name="connsiteY7" fmla="*/ 3034783 h 3565703"/>
                <a:gd name="connsiteX8" fmla="*/ 0 w 3185455"/>
                <a:gd name="connsiteY8" fmla="*/ 530920 h 35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455" h="3565703">
                  <a:moveTo>
                    <a:pt x="0" y="530920"/>
                  </a:moveTo>
                  <a:cubicBezTo>
                    <a:pt x="0" y="237701"/>
                    <a:pt x="237701" y="0"/>
                    <a:pt x="530920" y="0"/>
                  </a:cubicBezTo>
                  <a:lnTo>
                    <a:pt x="2654535" y="0"/>
                  </a:lnTo>
                  <a:cubicBezTo>
                    <a:pt x="2947754" y="0"/>
                    <a:pt x="3185455" y="237701"/>
                    <a:pt x="3185455" y="530920"/>
                  </a:cubicBezTo>
                  <a:lnTo>
                    <a:pt x="3185455" y="3034783"/>
                  </a:lnTo>
                  <a:cubicBezTo>
                    <a:pt x="3185455" y="3328002"/>
                    <a:pt x="2947754" y="3565703"/>
                    <a:pt x="2654535" y="3565703"/>
                  </a:cubicBezTo>
                  <a:lnTo>
                    <a:pt x="530920" y="3565703"/>
                  </a:lnTo>
                  <a:cubicBezTo>
                    <a:pt x="237701" y="3565703"/>
                    <a:pt x="0" y="3328002"/>
                    <a:pt x="0" y="3034783"/>
                  </a:cubicBezTo>
                  <a:lnTo>
                    <a:pt x="0" y="530920"/>
                  </a:lnTo>
                  <a:close/>
                </a:path>
              </a:pathLst>
            </a:custGeom>
            <a:solidFill>
              <a:srgbClr val="FFFFFF">
                <a:alpha val="69804"/>
              </a:srgb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7411" tIns="197411" rIns="197411" bIns="197411" numCol="1" spcCol="1270" anchor="t" anchorCtr="0">
              <a:noAutofit/>
            </a:bodyPr>
            <a:lstStyle/>
            <a:p>
              <a:pPr lvl="0" defTabSz="488950">
                <a:spcBef>
                  <a:spcPct val="0"/>
                </a:spcBef>
                <a:spcAft>
                  <a:spcPct val="35000"/>
                </a:spcAft>
              </a:pPr>
              <a:r>
                <a:rPr lang="ja-JP" altLang="en-US" sz="1600" b="1" kern="1200" dirty="0">
                  <a:solidFill>
                    <a:schemeClr val="tx1"/>
                  </a:solidFill>
                  <a:latin typeface="Meiryo UI" panose="020B0604030504040204" pitchFamily="50" charset="-128"/>
                  <a:ea typeface="Meiryo UI" panose="020B0604030504040204" pitchFamily="50" charset="-128"/>
                </a:rPr>
                <a:t>研修本格実施</a:t>
              </a:r>
              <a:r>
                <a:rPr lang="ja-JP" altLang="en-US" sz="1600" b="1" dirty="0">
                  <a:solidFill>
                    <a:schemeClr val="tx1"/>
                  </a:solidFill>
                  <a:latin typeface="Meiryo UI" panose="020B0604030504040204" pitchFamily="50" charset="-128"/>
                  <a:ea typeface="Meiryo UI" panose="020B0604030504040204" pitchFamily="50" charset="-128"/>
                </a:rPr>
                <a:t>・育成対象拡大</a:t>
              </a:r>
              <a:endParaRPr lang="ja-JP" altLang="en-US" sz="1600" b="1" kern="1200" dirty="0">
                <a:solidFill>
                  <a:schemeClr val="tx1"/>
                </a:solidFill>
                <a:latin typeface="Meiryo UI" panose="020B0604030504040204" pitchFamily="50" charset="-128"/>
                <a:ea typeface="Meiryo UI" panose="020B0604030504040204" pitchFamily="50" charset="-128"/>
              </a:endParaRPr>
            </a:p>
            <a:p>
              <a:pPr marL="57150" lvl="1" indent="-57150" defTabSz="400050">
                <a:spcBef>
                  <a:spcPct val="0"/>
                </a:spcBef>
                <a:spcAft>
                  <a:spcPct val="15000"/>
                </a:spcAft>
                <a:buChar char="••"/>
              </a:pPr>
              <a:r>
                <a:rPr lang="ja-JP" altLang="en-US" sz="1100" u="sng" kern="1200" dirty="0">
                  <a:solidFill>
                    <a:schemeClr val="tx1"/>
                  </a:solidFill>
                  <a:latin typeface="Meiryo UI" panose="020B0604030504040204" pitchFamily="50" charset="-128"/>
                  <a:ea typeface="Meiryo UI" panose="020B0604030504040204" pitchFamily="50" charset="-128"/>
                </a:rPr>
                <a:t>キーパーソン向け研修の対象所属拡大</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試行実施を踏まえ、幅広い所属の管理職及び中心的職員を対象とする研修を実施。</a:t>
              </a:r>
              <a:endParaRPr lang="en-US" altLang="ja-JP" sz="1100" dirty="0">
                <a:solidFill>
                  <a:schemeClr val="tx1"/>
                </a:solidFill>
                <a:latin typeface="Meiryo UI" panose="020B0604030504040204" pitchFamily="50" charset="-128"/>
                <a:ea typeface="Meiryo UI" panose="020B0604030504040204" pitchFamily="50" charset="-128"/>
              </a:endParaRPr>
            </a:p>
            <a:p>
              <a:pPr marL="57150" lvl="1" indent="-57150" defTabSz="400050">
                <a:spcBef>
                  <a:spcPct val="0"/>
                </a:spcBef>
                <a:spcAft>
                  <a:spcPct val="15000"/>
                </a:spcAft>
                <a:buChar char="••"/>
              </a:pPr>
              <a:r>
                <a:rPr lang="ja-JP" altLang="en-US" sz="1100" u="sng" kern="1200" dirty="0">
                  <a:solidFill>
                    <a:schemeClr val="tx1"/>
                  </a:solidFill>
                  <a:latin typeface="Meiryo UI" panose="020B0604030504040204" pitchFamily="50" charset="-128"/>
                  <a:ea typeface="Meiryo UI" panose="020B0604030504040204" pitchFamily="50" charset="-128"/>
                </a:rPr>
                <a:t>中心的職員の育成と所属への伝達</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ja-JP" altLang="en-US" sz="1100" kern="1200" dirty="0">
                  <a:solidFill>
                    <a:schemeClr val="tx1"/>
                  </a:solidFill>
                  <a:latin typeface="Meiryo UI" panose="020B0604030504040204" pitchFamily="50" charset="-128"/>
                  <a:ea typeface="Meiryo UI" panose="020B0604030504040204" pitchFamily="50" charset="-128"/>
                </a:rPr>
                <a:t>中心的職員本人のマインドセット・スキルアップ</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ja-JP" altLang="en-US" sz="1100" kern="1200" dirty="0">
                  <a:solidFill>
                    <a:schemeClr val="tx1"/>
                  </a:solidFill>
                  <a:latin typeface="Meiryo UI" panose="020B0604030504040204" pitchFamily="50" charset="-128"/>
                  <a:ea typeface="Meiryo UI" panose="020B0604030504040204" pitchFamily="50" charset="-128"/>
                </a:rPr>
                <a:t>研修に加え、中心的職員による所属における</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ja-JP" altLang="en-US" sz="1100" kern="1200" dirty="0">
                  <a:solidFill>
                    <a:schemeClr val="tx1"/>
                  </a:solidFill>
                  <a:latin typeface="Meiryo UI" panose="020B0604030504040204" pitchFamily="50" charset="-128"/>
                  <a:ea typeface="Meiryo UI" panose="020B0604030504040204" pitchFamily="50" charset="-128"/>
                </a:rPr>
                <a:t>伝達研修を実施し、府庁全体の底上げを加速。</a:t>
              </a:r>
            </a:p>
            <a:p>
              <a:pPr marL="57150" lvl="1" indent="-57150" defTabSz="400050">
                <a:spcBef>
                  <a:spcPct val="0"/>
                </a:spcBef>
                <a:spcAft>
                  <a:spcPct val="15000"/>
                </a:spcAft>
                <a:buChar char="••"/>
              </a:pPr>
              <a:r>
                <a:rPr lang="ja-JP" altLang="en-US" sz="1100" u="sng" dirty="0">
                  <a:solidFill>
                    <a:schemeClr val="tx1"/>
                  </a:solidFill>
                  <a:latin typeface="Meiryo UI" panose="020B0604030504040204" pitchFamily="50" charset="-128"/>
                  <a:ea typeface="Meiryo UI" panose="020B0604030504040204" pitchFamily="50" charset="-128"/>
                </a:rPr>
                <a:t>業務等のリーダー的職員や実務担当職員向け</a:t>
              </a:r>
              <a:r>
                <a:rPr lang="ja-JP" altLang="en-US" sz="1100" u="sng" kern="1200" dirty="0">
                  <a:solidFill>
                    <a:schemeClr val="tx1"/>
                  </a:solidFill>
                  <a:latin typeface="Meiryo UI" panose="020B0604030504040204" pitchFamily="50" charset="-128"/>
                  <a:ea typeface="Meiryo UI" panose="020B0604030504040204" pitchFamily="50" charset="-128"/>
                </a:rPr>
                <a:t>研修の導入</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ja-JP" altLang="en-US" sz="1100" kern="1200" dirty="0">
                  <a:solidFill>
                    <a:schemeClr val="tx1"/>
                  </a:solidFill>
                  <a:latin typeface="Meiryo UI" panose="020B0604030504040204" pitchFamily="50" charset="-128"/>
                  <a:ea typeface="Meiryo UI" panose="020B0604030504040204" pitchFamily="50" charset="-128"/>
                </a:rPr>
                <a:t>キーパーソン以外に向けた役割別</a:t>
              </a:r>
              <a:r>
                <a:rPr lang="ja-JP" altLang="en-US" sz="1100" dirty="0">
                  <a:solidFill>
                    <a:schemeClr val="tx1"/>
                  </a:solidFill>
                  <a:latin typeface="Meiryo UI" panose="020B0604030504040204" pitchFamily="50" charset="-128"/>
                  <a:ea typeface="Meiryo UI" panose="020B0604030504040204" pitchFamily="50" charset="-128"/>
                </a:rPr>
                <a:t>の</a:t>
              </a:r>
              <a:r>
                <a:rPr lang="ja-JP" altLang="en-US" sz="1100" kern="1200" dirty="0">
                  <a:solidFill>
                    <a:schemeClr val="tx1"/>
                  </a:solidFill>
                  <a:latin typeface="Meiryo UI" panose="020B0604030504040204" pitchFamily="50" charset="-128"/>
                  <a:ea typeface="Meiryo UI" panose="020B0604030504040204" pitchFamily="50" charset="-128"/>
                </a:rPr>
                <a:t>マインドセットと求められるスキルの獲得に資する研修を実施。</a:t>
              </a:r>
            </a:p>
          </p:txBody>
        </p:sp>
        <p:sp>
          <p:nvSpPr>
            <p:cNvPr id="12" name="フリーフォーム 11"/>
            <p:cNvSpPr/>
            <p:nvPr/>
          </p:nvSpPr>
          <p:spPr>
            <a:xfrm>
              <a:off x="6685881" y="2277347"/>
              <a:ext cx="3185455" cy="3384000"/>
            </a:xfrm>
            <a:custGeom>
              <a:avLst/>
              <a:gdLst>
                <a:gd name="connsiteX0" fmla="*/ 0 w 3185455"/>
                <a:gd name="connsiteY0" fmla="*/ 530920 h 3565703"/>
                <a:gd name="connsiteX1" fmla="*/ 530920 w 3185455"/>
                <a:gd name="connsiteY1" fmla="*/ 0 h 3565703"/>
                <a:gd name="connsiteX2" fmla="*/ 2654535 w 3185455"/>
                <a:gd name="connsiteY2" fmla="*/ 0 h 3565703"/>
                <a:gd name="connsiteX3" fmla="*/ 3185455 w 3185455"/>
                <a:gd name="connsiteY3" fmla="*/ 530920 h 3565703"/>
                <a:gd name="connsiteX4" fmla="*/ 3185455 w 3185455"/>
                <a:gd name="connsiteY4" fmla="*/ 3034783 h 3565703"/>
                <a:gd name="connsiteX5" fmla="*/ 2654535 w 3185455"/>
                <a:gd name="connsiteY5" fmla="*/ 3565703 h 3565703"/>
                <a:gd name="connsiteX6" fmla="*/ 530920 w 3185455"/>
                <a:gd name="connsiteY6" fmla="*/ 3565703 h 3565703"/>
                <a:gd name="connsiteX7" fmla="*/ 0 w 3185455"/>
                <a:gd name="connsiteY7" fmla="*/ 3034783 h 3565703"/>
                <a:gd name="connsiteX8" fmla="*/ 0 w 3185455"/>
                <a:gd name="connsiteY8" fmla="*/ 530920 h 35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455" h="3565703">
                  <a:moveTo>
                    <a:pt x="0" y="530920"/>
                  </a:moveTo>
                  <a:cubicBezTo>
                    <a:pt x="0" y="237701"/>
                    <a:pt x="237701" y="0"/>
                    <a:pt x="530920" y="0"/>
                  </a:cubicBezTo>
                  <a:lnTo>
                    <a:pt x="2654535" y="0"/>
                  </a:lnTo>
                  <a:cubicBezTo>
                    <a:pt x="2947754" y="0"/>
                    <a:pt x="3185455" y="237701"/>
                    <a:pt x="3185455" y="530920"/>
                  </a:cubicBezTo>
                  <a:lnTo>
                    <a:pt x="3185455" y="3034783"/>
                  </a:lnTo>
                  <a:cubicBezTo>
                    <a:pt x="3185455" y="3328002"/>
                    <a:pt x="2947754" y="3565703"/>
                    <a:pt x="2654535" y="3565703"/>
                  </a:cubicBezTo>
                  <a:lnTo>
                    <a:pt x="530920" y="3565703"/>
                  </a:lnTo>
                  <a:cubicBezTo>
                    <a:pt x="237701" y="3565703"/>
                    <a:pt x="0" y="3328002"/>
                    <a:pt x="0" y="3034783"/>
                  </a:cubicBezTo>
                  <a:lnTo>
                    <a:pt x="0" y="530920"/>
                  </a:lnTo>
                  <a:close/>
                </a:path>
              </a:pathLst>
            </a:custGeom>
            <a:solidFill>
              <a:srgbClr val="FFFFFF">
                <a:alpha val="69804"/>
              </a:srgb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7411" tIns="197411" rIns="197411" bIns="197411" numCol="1" spcCol="1270" anchor="ctr" anchorCtr="0">
              <a:noAutofit/>
            </a:bodyPr>
            <a:lstStyle/>
            <a:p>
              <a:pPr lvl="0" algn="ctr" defTabSz="488950">
                <a:spcBef>
                  <a:spcPct val="0"/>
                </a:spcBef>
                <a:spcAft>
                  <a:spcPct val="35000"/>
                </a:spcAft>
              </a:pPr>
              <a:r>
                <a:rPr lang="ja-JP" altLang="en-US" sz="1600" kern="1200" dirty="0">
                  <a:latin typeface="Meiryo UI" panose="020B0604030504040204" pitchFamily="50" charset="-128"/>
                  <a:ea typeface="Meiryo UI" panose="020B0604030504040204" pitchFamily="50" charset="-128"/>
                </a:rPr>
                <a:t>試行実施・本格実施を踏まえた</a:t>
              </a:r>
              <a:r>
                <a:rPr lang="en-US" altLang="ja-JP" sz="1600" kern="1200" dirty="0">
                  <a:latin typeface="Meiryo UI" panose="020B0604030504040204" pitchFamily="50" charset="-128"/>
                  <a:ea typeface="Meiryo UI" panose="020B0604030504040204" pitchFamily="50" charset="-128"/>
                </a:rPr>
                <a:t/>
              </a:r>
              <a:br>
                <a:rPr lang="en-US" altLang="ja-JP" sz="1600" kern="1200" dirty="0">
                  <a:latin typeface="Meiryo UI" panose="020B0604030504040204" pitchFamily="50" charset="-128"/>
                  <a:ea typeface="Meiryo UI" panose="020B0604030504040204" pitchFamily="50" charset="-128"/>
                </a:rPr>
              </a:br>
              <a:r>
                <a:rPr lang="ja-JP" altLang="en-US" b="1" kern="1200" dirty="0">
                  <a:latin typeface="Meiryo UI" panose="020B0604030504040204" pitchFamily="50" charset="-128"/>
                  <a:ea typeface="Meiryo UI" panose="020B0604030504040204" pitchFamily="50" charset="-128"/>
                </a:rPr>
                <a:t>研修内容の充実・発展</a:t>
              </a:r>
            </a:p>
          </p:txBody>
        </p:sp>
      </p:grpSp>
      <p:sp>
        <p:nvSpPr>
          <p:cNvPr id="24" name="正方形/長方形 23"/>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r>
              <a:rPr lang="ja-JP" altLang="en-US" sz="1600" b="1" dirty="0">
                <a:solidFill>
                  <a:schemeClr val="bg1"/>
                </a:solidFill>
                <a:latin typeface="Meiryo UI" panose="020B0604030504040204" pitchFamily="50" charset="-128"/>
                <a:ea typeface="Meiryo UI" panose="020B0604030504040204" pitchFamily="50" charset="-128"/>
              </a:rPr>
              <a:t>６．デジタル人材の確保・人材の強化　　</a:t>
            </a:r>
            <a:r>
              <a:rPr lang="ja-JP" altLang="en-US" sz="1400" b="1" dirty="0" smtClean="0">
                <a:solidFill>
                  <a:schemeClr val="bg1"/>
                </a:solidFill>
                <a:latin typeface="Meiryo UI" panose="020B0604030504040204" pitchFamily="50" charset="-128"/>
                <a:ea typeface="Meiryo UI" panose="020B0604030504040204" pitchFamily="50" charset="-128"/>
              </a:rPr>
              <a:t>人材の強化</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8" name="TextBox 15"/>
          <p:cNvSpPr txBox="1"/>
          <p:nvPr/>
        </p:nvSpPr>
        <p:spPr>
          <a:xfrm>
            <a:off x="594838" y="2192196"/>
            <a:ext cx="2196000" cy="288000"/>
          </a:xfrm>
          <a:prstGeom prst="round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2</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sz="14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R4</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9" name="TextBox 15"/>
          <p:cNvSpPr txBox="1"/>
          <p:nvPr/>
        </p:nvSpPr>
        <p:spPr>
          <a:xfrm>
            <a:off x="3855000" y="2192196"/>
            <a:ext cx="2196000" cy="288000"/>
          </a:xfrm>
          <a:prstGeom prst="round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3</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sz="14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R5</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10" name="TextBox 15"/>
          <p:cNvSpPr txBox="1"/>
          <p:nvPr/>
        </p:nvSpPr>
        <p:spPr>
          <a:xfrm>
            <a:off x="7118061" y="2192196"/>
            <a:ext cx="2196000" cy="288000"/>
          </a:xfrm>
          <a:prstGeom prst="round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4</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sz="14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R6</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以降</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8" name="正方形/長方形 27"/>
          <p:cNvSpPr/>
          <p:nvPr/>
        </p:nvSpPr>
        <p:spPr bwMode="auto">
          <a:xfrm>
            <a:off x="128588" y="475449"/>
            <a:ext cx="3447471"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ctr" anchorCtr="0" forceAA="0" compatLnSpc="1">
            <a:prstTxWarp prst="textNoShape">
              <a:avLst/>
            </a:prstTxWarp>
            <a:spAutoFit/>
          </a:bodyPr>
          <a:lstStyle/>
          <a:p>
            <a:pPr eaLnBrk="0" hangingPunct="0"/>
            <a:r>
              <a:rPr lang="ja-JP" altLang="en-US" sz="1600" b="1" dirty="0">
                <a:latin typeface="Meiryo UI" panose="020B0604030504040204" pitchFamily="50" charset="-128"/>
                <a:ea typeface="Meiryo UI" panose="020B0604030504040204" pitchFamily="50" charset="-128"/>
                <a:cs typeface="Tahoma" pitchFamily="34" charset="0"/>
              </a:rPr>
              <a:t>職員育成のスケジュール（ステップ）</a:t>
            </a:r>
            <a:endParaRPr kumimoji="1" lang="ja-JP" altLang="en-US" sz="1600" b="1" dirty="0">
              <a:latin typeface="Meiryo UI" panose="020B0604030504040204" pitchFamily="50" charset="-128"/>
              <a:ea typeface="Meiryo UI" panose="020B0604030504040204" pitchFamily="50" charset="-128"/>
              <a:cs typeface="Tahoma" pitchFamily="34" charset="0"/>
            </a:endParaRPr>
          </a:p>
        </p:txBody>
      </p:sp>
      <p:sp>
        <p:nvSpPr>
          <p:cNvPr id="29" name="二等辺三角形 28"/>
          <p:cNvSpPr/>
          <p:nvPr/>
        </p:nvSpPr>
        <p:spPr>
          <a:xfrm rot="10800000">
            <a:off x="2552854" y="5661248"/>
            <a:ext cx="4800293" cy="164795"/>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0" name="コンテンツ プレースホルダー 2"/>
          <p:cNvSpPr txBox="1">
            <a:spLocks/>
          </p:cNvSpPr>
          <p:nvPr/>
        </p:nvSpPr>
        <p:spPr>
          <a:xfrm>
            <a:off x="208248" y="5864355"/>
            <a:ext cx="9489504" cy="588981"/>
          </a:xfrm>
          <a:prstGeom prst="rect">
            <a:avLst/>
          </a:prstGeom>
          <a:ln>
            <a:noFill/>
          </a:ln>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2500"/>
              </a:lnSpc>
              <a:spcBef>
                <a:spcPts val="0"/>
              </a:spcBef>
              <a:buNone/>
            </a:pPr>
            <a:r>
              <a:rPr lang="ja-JP" altLang="en-US" sz="1600" b="1" u="sng" dirty="0">
                <a:latin typeface="Meiryo UI" panose="020B0604030504040204" pitchFamily="50" charset="-128"/>
                <a:ea typeface="Meiryo UI" panose="020B0604030504040204" pitchFamily="50" charset="-128"/>
              </a:rPr>
              <a:t>着実な育成を図り、府職員のデジタルスキルを底上げ。</a:t>
            </a:r>
            <a:r>
              <a:rPr lang="en-US" altLang="ja-JP" sz="1600" b="1" u="sng" dirty="0">
                <a:latin typeface="Meiryo UI" panose="020B0604030504040204" pitchFamily="50" charset="-128"/>
                <a:ea typeface="Meiryo UI" panose="020B0604030504040204" pitchFamily="50" charset="-128"/>
              </a:rPr>
              <a:t/>
            </a:r>
            <a:br>
              <a:rPr lang="en-US" altLang="ja-JP" sz="1600" b="1" u="sng" dirty="0">
                <a:latin typeface="Meiryo UI" panose="020B0604030504040204" pitchFamily="50" charset="-128"/>
                <a:ea typeface="Meiryo UI" panose="020B0604030504040204" pitchFamily="50" charset="-128"/>
              </a:rPr>
            </a:br>
            <a:r>
              <a:rPr lang="ja-JP" altLang="en-US" sz="1600" b="1" u="sng" dirty="0">
                <a:latin typeface="Meiryo UI" panose="020B0604030504040204" pitchFamily="50" charset="-128"/>
                <a:ea typeface="Meiryo UI" panose="020B0604030504040204" pitchFamily="50" charset="-128"/>
              </a:rPr>
              <a:t>それぞれの所属がデジタル人材とともに、自発的かつ継続的に</a:t>
            </a:r>
            <a:r>
              <a:rPr lang="en-US" altLang="ja-JP" sz="1600" b="1" u="sng" dirty="0">
                <a:latin typeface="Meiryo UI" panose="020B0604030504040204" pitchFamily="50" charset="-128"/>
                <a:ea typeface="Meiryo UI" panose="020B0604030504040204" pitchFamily="50" charset="-128"/>
              </a:rPr>
              <a:t>DX</a:t>
            </a:r>
            <a:r>
              <a:rPr lang="ja-JP" altLang="en-US" sz="1600" b="1" u="sng" dirty="0">
                <a:latin typeface="Meiryo UI" panose="020B0604030504040204" pitchFamily="50" charset="-128"/>
                <a:ea typeface="Meiryo UI" panose="020B0604030504040204" pitchFamily="50" charset="-128"/>
              </a:rPr>
              <a:t>を進める事ができる土壌を作る。</a:t>
            </a:r>
          </a:p>
        </p:txBody>
      </p:sp>
      <p:sp>
        <p:nvSpPr>
          <p:cNvPr id="2" name="テキスト ボックス 1"/>
          <p:cNvSpPr txBox="1"/>
          <p:nvPr/>
        </p:nvSpPr>
        <p:spPr>
          <a:xfrm>
            <a:off x="145078" y="681743"/>
            <a:ext cx="9644866" cy="1384995"/>
          </a:xfrm>
          <a:prstGeom prst="rect">
            <a:avLst/>
          </a:prstGeom>
          <a:noFill/>
        </p:spPr>
        <p:txBody>
          <a:bodyPr wrap="square" rtlCol="0">
            <a:spAutoFit/>
          </a:bodyPr>
          <a:lstStyle/>
          <a:p>
            <a:pPr marL="51430" indent="-900000"/>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は将来的な研修対象の拡大、内容の充実に向け、スマートシティ戦略部が中心となり企画した研修（＝部局研修）などを試行実施。具体的には管理職向けの意識改革に繋がる研修やＤＸ推進の中心的役割を担う職員向けの研修を実施。次年度の本格実施に向けた効果検証や研修内容・手法のブラッシュアップを行う。</a:t>
            </a:r>
          </a:p>
          <a:p>
            <a:pPr marL="51430" indent="-900000"/>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年度には、幅広い層の職員へアプローチし、府庁における</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マインドの浸透と、役割に応じた求められるスキルイメージ獲得に</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つながる研修を実施。府庁職員全体の意識改革、</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リテラシーの底上げを加速する。</a:t>
            </a:r>
          </a:p>
          <a:p>
            <a:pPr marL="51430" indent="-900000"/>
            <a:r>
              <a:rPr lang="ja-JP" altLang="en-US" sz="1400" dirty="0">
                <a:latin typeface="Meiryo UI" panose="020B0604030504040204" pitchFamily="50" charset="-128"/>
                <a:ea typeface="Meiryo UI" panose="020B0604030504040204" pitchFamily="50" charset="-128"/>
              </a:rPr>
              <a:t>・ 最新技術やサービスのインプットは、部局研修などにより、対象を限定することなく通年かつ随時実施していく。</a:t>
            </a:r>
            <a:endParaRPr kumimoji="1" lang="ja-JP" altLang="en-US" sz="14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672846" y="4653136"/>
            <a:ext cx="8641215" cy="907233"/>
            <a:chOff x="870388" y="6065075"/>
            <a:chExt cx="8641215" cy="907233"/>
          </a:xfrm>
        </p:grpSpPr>
        <p:sp>
          <p:nvSpPr>
            <p:cNvPr id="27" name="矢印: 五方向 25"/>
            <p:cNvSpPr/>
            <p:nvPr/>
          </p:nvSpPr>
          <p:spPr bwMode="auto">
            <a:xfrm>
              <a:off x="870388" y="6065075"/>
              <a:ext cx="8641215" cy="907233"/>
            </a:xfrm>
            <a:prstGeom prst="rightArrow">
              <a:avLst>
                <a:gd name="adj1" fmla="val 66510"/>
                <a:gd name="adj2" fmla="val 65584"/>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lIns="58500" rIns="58500" rtlCol="0" anchor="ctr"/>
            <a:lstStyle/>
            <a:p>
              <a:pPr marL="990600"/>
              <a:r>
                <a:rPr lang="en-US" altLang="ja-JP" sz="1200" dirty="0">
                  <a:solidFill>
                    <a:schemeClr val="tx1"/>
                  </a:solidFill>
                  <a:latin typeface="Meiryo UI" panose="020B0604030504040204" pitchFamily="50" charset="-128"/>
                  <a:ea typeface="Meiryo UI" panose="020B0604030504040204" pitchFamily="50" charset="-128"/>
                </a:rPr>
                <a:t>2021</a:t>
              </a:r>
              <a:r>
                <a:rPr lang="ja-JP" altLang="en-US" sz="1200" dirty="0">
                  <a:solidFill>
                    <a:schemeClr val="tx1"/>
                  </a:solidFill>
                  <a:latin typeface="Meiryo UI" panose="020B0604030504040204" pitchFamily="50" charset="-128"/>
                  <a:ea typeface="Meiryo UI" panose="020B0604030504040204" pitchFamily="50" charset="-128"/>
                </a:rPr>
                <a:t>年度に開設した「職員向け</a:t>
              </a:r>
              <a:r>
                <a:rPr lang="en-US" altLang="ja-JP" sz="1200" dirty="0">
                  <a:solidFill>
                    <a:schemeClr val="tx1"/>
                  </a:solidFill>
                  <a:latin typeface="Meiryo UI" panose="020B0604030504040204" pitchFamily="50" charset="-128"/>
                  <a:ea typeface="Meiryo UI" panose="020B0604030504040204" pitchFamily="50" charset="-128"/>
                </a:rPr>
                <a:t>ICT</a:t>
              </a:r>
              <a:r>
                <a:rPr lang="ja-JP" altLang="en-US" sz="1200" dirty="0">
                  <a:solidFill>
                    <a:schemeClr val="tx1"/>
                  </a:solidFill>
                  <a:latin typeface="Meiryo UI" panose="020B0604030504040204" pitchFamily="50" charset="-128"/>
                  <a:ea typeface="Meiryo UI" panose="020B0604030504040204" pitchFamily="50" charset="-128"/>
                </a:rPr>
                <a:t>リテラシー向上ポータルサイト」をはじめ、ｅラーニングやウェブ・セミナーなど</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多様な手法を活用し、すべての職員が必要な時に必要な技術等を学ぶことができる環境を提供。</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432" y="6459502"/>
              <a:ext cx="90281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通年実施</a:t>
              </a:r>
              <a:endParaRPr lang="en-US" altLang="ja-JP" sz="1400" dirty="0">
                <a:latin typeface="Meiryo UI" panose="020B0604030504040204" pitchFamily="50" charset="-128"/>
                <a:ea typeface="Meiryo UI" panose="020B0604030504040204" pitchFamily="50" charset="-128"/>
              </a:endParaRPr>
            </a:p>
          </p:txBody>
        </p:sp>
      </p:grpSp>
      <p:sp>
        <p:nvSpPr>
          <p:cNvPr id="19" name="スライド番号プレースホルダー 1"/>
          <p:cNvSpPr>
            <a:spLocks noGrp="1"/>
          </p:cNvSpPr>
          <p:nvPr>
            <p:ph type="sldNum" sz="quarter" idx="12"/>
          </p:nvPr>
        </p:nvSpPr>
        <p:spPr>
          <a:xfrm>
            <a:off x="7466136" y="6356353"/>
            <a:ext cx="2311400" cy="365125"/>
          </a:xfrm>
        </p:spPr>
        <p:txBody>
          <a:bodyPr/>
          <a:lstStyle/>
          <a:p>
            <a:fld id="{6E5DE390-0CB9-41F3-AFBC-609A6CE2A1FD}" type="slidenum">
              <a:rPr kumimoji="1" lang="ja-JP" altLang="en-US" smtClean="0"/>
              <a:t>32</a:t>
            </a:fld>
            <a:endParaRPr kumimoji="1" lang="ja-JP" altLang="en-US" dirty="0"/>
          </a:p>
        </p:txBody>
      </p:sp>
    </p:spTree>
    <p:extLst>
      <p:ext uri="{BB962C8B-B14F-4D97-AF65-F5344CB8AC3E}">
        <p14:creationId xmlns:p14="http://schemas.microsoft.com/office/powerpoint/2010/main" val="1536202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７．推進体制のあり方検討　　</a:t>
            </a:r>
            <a:r>
              <a:rPr lang="ja-JP" altLang="en-US" sz="1400" b="1" dirty="0">
                <a:latin typeface="Meiryo UI" pitchFamily="50" charset="-128"/>
                <a:ea typeface="Meiryo UI" pitchFamily="50" charset="-128"/>
                <a:cs typeface="Meiryo UI" pitchFamily="50" charset="-128"/>
              </a:rPr>
              <a:t>デジタル改革をより加速させていくための推進体制のあり方</a:t>
            </a:r>
          </a:p>
        </p:txBody>
      </p:sp>
      <p:sp>
        <p:nvSpPr>
          <p:cNvPr id="29" name="正方形/長方形 28"/>
          <p:cNvSpPr/>
          <p:nvPr/>
        </p:nvSpPr>
        <p:spPr>
          <a:xfrm>
            <a:off x="127146" y="914590"/>
            <a:ext cx="9650389" cy="5466738"/>
          </a:xfrm>
          <a:prstGeom prst="rect">
            <a:avLst/>
          </a:prstGeom>
        </p:spPr>
        <p:txBody>
          <a:bodyPr wrap="square" lIns="0" tIns="45712" rIns="0" bIns="45712" anchor="ctr">
            <a:noAutofit/>
          </a:bodyPr>
          <a:lstStyle/>
          <a:p>
            <a:pPr marL="51430" algn="ctr"/>
            <a:endParaRPr lang="en-US" altLang="ja-JP" sz="36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ABBFDCA3-09BA-4070-A1EA-83968A2741E1}"/>
              </a:ext>
            </a:extLst>
          </p:cNvPr>
          <p:cNvSpPr txBox="1"/>
          <p:nvPr/>
        </p:nvSpPr>
        <p:spPr>
          <a:xfrm>
            <a:off x="129210" y="476672"/>
            <a:ext cx="9648325" cy="1077218"/>
          </a:xfrm>
          <a:prstGeom prst="rect">
            <a:avLst/>
          </a:prstGeom>
          <a:noFill/>
          <a:ln w="6350">
            <a:solidFill>
              <a:schemeClr val="tx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・府庁</a:t>
            </a:r>
            <a:r>
              <a:rPr lang="en-US" altLang="ja-JP" sz="1600" b="1" dirty="0">
                <a:latin typeface="Meiryo UI" panose="020B0604030504040204" pitchFamily="50" charset="-128"/>
                <a:ea typeface="Meiryo UI" panose="020B0604030504040204" pitchFamily="50" charset="-128"/>
              </a:rPr>
              <a:t>DX</a:t>
            </a:r>
            <a:r>
              <a:rPr lang="ja-JP" altLang="en-US" sz="1600" b="1" dirty="0" err="1">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市町村</a:t>
            </a:r>
            <a:r>
              <a:rPr lang="en-US" altLang="ja-JP" sz="1600" b="1" dirty="0">
                <a:latin typeface="Meiryo UI" panose="020B0604030504040204" pitchFamily="50" charset="-128"/>
                <a:ea typeface="Meiryo UI" panose="020B0604030504040204" pitchFamily="50" charset="-128"/>
              </a:rPr>
              <a:t>DX</a:t>
            </a:r>
            <a:r>
              <a:rPr lang="ja-JP" altLang="en-US" sz="1600" b="1" dirty="0" err="1">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スマートシティ事業の取組みを加速していく上での課題解決に向けて、ふさわしい</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　推進体制のあり方を検討します。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・課題の本格調査を行い、解決策の整理や、専門家による客観評価、新事業体も選択肢の一つとした幅広い</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b="1" dirty="0">
                <a:solidFill>
                  <a:srgbClr val="FF0000"/>
                </a:solidFill>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解決策の検討を行います。</a:t>
            </a:r>
          </a:p>
        </p:txBody>
      </p:sp>
      <p:sp>
        <p:nvSpPr>
          <p:cNvPr id="20" name="ホームベース 19"/>
          <p:cNvSpPr/>
          <p:nvPr/>
        </p:nvSpPr>
        <p:spPr>
          <a:xfrm>
            <a:off x="750316" y="1751397"/>
            <a:ext cx="2646609" cy="308806"/>
          </a:xfrm>
          <a:prstGeom prst="homePlate">
            <a:avLst>
              <a:gd name="adj" fmla="val 3405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2021</a:t>
            </a:r>
            <a:r>
              <a:rPr kumimoji="1" lang="ja-JP" altLang="en-US" sz="1400" b="1" dirty="0">
                <a:latin typeface="Meiryo UI" panose="020B0604030504040204" pitchFamily="50" charset="-128"/>
                <a:ea typeface="Meiryo UI" panose="020B0604030504040204" pitchFamily="50" charset="-128"/>
              </a:rPr>
              <a:t>年度後半　課題調査</a:t>
            </a:r>
          </a:p>
        </p:txBody>
      </p:sp>
      <p:sp>
        <p:nvSpPr>
          <p:cNvPr id="21" name="ホームベース 20"/>
          <p:cNvSpPr/>
          <p:nvPr/>
        </p:nvSpPr>
        <p:spPr>
          <a:xfrm>
            <a:off x="3615867" y="1751397"/>
            <a:ext cx="5962918" cy="30880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2022</a:t>
            </a:r>
            <a:r>
              <a:rPr kumimoji="1" lang="ja-JP" altLang="en-US" sz="1400" b="1" dirty="0">
                <a:latin typeface="Meiryo UI" panose="020B0604030504040204" pitchFamily="50" charset="-128"/>
                <a:ea typeface="Meiryo UI" panose="020B0604030504040204" pitchFamily="50" charset="-128"/>
              </a:rPr>
              <a:t>年度　本格調査</a:t>
            </a:r>
          </a:p>
        </p:txBody>
      </p:sp>
      <p:sp>
        <p:nvSpPr>
          <p:cNvPr id="22" name="テキスト ボックス 21"/>
          <p:cNvSpPr txBox="1"/>
          <p:nvPr/>
        </p:nvSpPr>
        <p:spPr>
          <a:xfrm>
            <a:off x="750316" y="2717916"/>
            <a:ext cx="2374368" cy="1785104"/>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１．対象領域の課題整理</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①　</a:t>
            </a:r>
            <a:r>
              <a:rPr lang="ja-JP" altLang="en-US" sz="1100" b="1" dirty="0">
                <a:latin typeface="Meiryo UI" panose="020B0604030504040204" pitchFamily="50" charset="-128"/>
                <a:ea typeface="Meiryo UI" panose="020B0604030504040204" pitchFamily="50" charset="-128"/>
              </a:rPr>
              <a:t>府庁</a:t>
            </a:r>
            <a:r>
              <a:rPr lang="en-US" altLang="ja-JP" sz="1100" b="1" dirty="0">
                <a:latin typeface="Meiryo UI" panose="020B0604030504040204" pitchFamily="50" charset="-128"/>
                <a:ea typeface="Meiryo UI" panose="020B0604030504040204" pitchFamily="50" charset="-128"/>
              </a:rPr>
              <a:t>DX</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a:t>
            </a:r>
            <a:r>
              <a:rPr kumimoji="1" lang="en-US" altLang="ja-JP" sz="1100" dirty="0">
                <a:latin typeface="Meiryo UI" panose="020B0604030504040204" pitchFamily="50" charset="-128"/>
                <a:ea typeface="Meiryo UI" panose="020B0604030504040204" pitchFamily="50" charset="-128"/>
              </a:rPr>
              <a:t>240</a:t>
            </a:r>
            <a:r>
              <a:rPr kumimoji="1" lang="ja-JP" altLang="en-US" sz="1100" dirty="0">
                <a:latin typeface="Meiryo UI" panose="020B0604030504040204" pitchFamily="50" charset="-128"/>
                <a:ea typeface="Meiryo UI" panose="020B0604030504040204" pitchFamily="50" charset="-128"/>
              </a:rPr>
              <a:t>システムが個別に構築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サーバー利用の最適化不足</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a:t>
            </a:r>
            <a:r>
              <a:rPr kumimoji="1" lang="en-US" altLang="ja-JP" sz="1100" dirty="0">
                <a:latin typeface="Meiryo UI" panose="020B0604030504040204" pitchFamily="50" charset="-128"/>
                <a:ea typeface="Meiryo UI" panose="020B0604030504040204" pitchFamily="50" charset="-128"/>
              </a:rPr>
              <a:t>39</a:t>
            </a:r>
            <a:r>
              <a:rPr kumimoji="1" lang="ja-JP" altLang="en-US" sz="1100" dirty="0">
                <a:latin typeface="Meiryo UI" panose="020B0604030504040204" pitchFamily="50" charset="-128"/>
                <a:ea typeface="Meiryo UI" panose="020B0604030504040204" pitchFamily="50" charset="-128"/>
              </a:rPr>
              <a:t>件の長期契約システムの存在</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②　市町村</a:t>
            </a:r>
            <a:r>
              <a:rPr kumimoji="1" lang="en-US" altLang="ja-JP" sz="1100" b="1" dirty="0">
                <a:latin typeface="Meiryo UI" panose="020B0604030504040204" pitchFamily="50" charset="-128"/>
                <a:ea typeface="Meiryo UI" panose="020B0604030504040204" pitchFamily="50" charset="-128"/>
              </a:rPr>
              <a:t>DX</a:t>
            </a:r>
          </a:p>
          <a:p>
            <a:r>
              <a:rPr kumimoji="1" lang="ja-JP" altLang="en-US" sz="1100" dirty="0">
                <a:latin typeface="Meiryo UI" panose="020B0604030504040204" pitchFamily="50" charset="-128"/>
                <a:ea typeface="Meiryo UI" panose="020B0604030504040204" pitchFamily="50" charset="-128"/>
              </a:rPr>
              <a:t>　　・　発注額とベンダーの偏り</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サービス提供水準の偏り</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a:t>
            </a:r>
            <a:r>
              <a:rPr kumimoji="1" lang="en-US" altLang="ja-JP" sz="1100" dirty="0">
                <a:latin typeface="Meiryo UI" panose="020B0604030504040204" pitchFamily="50" charset="-128"/>
                <a:ea typeface="Meiryo UI" panose="020B0604030504040204" pitchFamily="50" charset="-128"/>
              </a:rPr>
              <a:t>IT</a:t>
            </a:r>
            <a:r>
              <a:rPr kumimoji="1" lang="ja-JP" altLang="en-US" sz="1100" dirty="0">
                <a:latin typeface="Meiryo UI" panose="020B0604030504040204" pitchFamily="50" charset="-128"/>
                <a:ea typeface="Meiryo UI" panose="020B0604030504040204" pitchFamily="50" charset="-128"/>
              </a:rPr>
              <a:t>人材やノウハウの不足</a:t>
            </a:r>
          </a:p>
        </p:txBody>
      </p:sp>
      <p:sp>
        <p:nvSpPr>
          <p:cNvPr id="23" name="テキスト ボックス 22"/>
          <p:cNvSpPr txBox="1"/>
          <p:nvPr/>
        </p:nvSpPr>
        <p:spPr>
          <a:xfrm>
            <a:off x="3615866" y="2032800"/>
            <a:ext cx="5962919"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１）部局や市町村の実態調査に基づくシステム課題の具体的解決策の整理</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２）専門的かつ、客観的な調査分析に基づくシステム最適化の方向性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３）新事業体も</a:t>
            </a:r>
            <a:r>
              <a:rPr lang="ja-JP" altLang="en-US" sz="1400" dirty="0">
                <a:latin typeface="Meiryo UI" panose="020B0604030504040204" pitchFamily="50" charset="-128"/>
                <a:ea typeface="Meiryo UI" panose="020B0604030504040204" pitchFamily="50" charset="-128"/>
              </a:rPr>
              <a:t>選択肢の一つとした幅広い解</a:t>
            </a:r>
            <a:r>
              <a:rPr kumimoji="1" lang="ja-JP" altLang="en-US" sz="1400" dirty="0">
                <a:latin typeface="Meiryo UI" panose="020B0604030504040204" pitchFamily="50" charset="-128"/>
                <a:ea typeface="Meiryo UI" panose="020B0604030504040204" pitchFamily="50" charset="-128"/>
              </a:rPr>
              <a:t>決策の検討</a:t>
            </a:r>
            <a:r>
              <a:rPr kumimoji="1" lang="ja-JP" altLang="en-US" sz="1200" dirty="0">
                <a:latin typeface="Meiryo UI" panose="020B0604030504040204" pitchFamily="50" charset="-128"/>
                <a:ea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E37D093-93CA-4160-8AAA-148EEB6B545A}"/>
              </a:ext>
            </a:extLst>
          </p:cNvPr>
          <p:cNvSpPr txBox="1"/>
          <p:nvPr/>
        </p:nvSpPr>
        <p:spPr>
          <a:xfrm>
            <a:off x="3561130" y="2717626"/>
            <a:ext cx="6344870" cy="3231654"/>
          </a:xfrm>
          <a:prstGeom prst="rect">
            <a:avLst/>
          </a:prstGeom>
          <a:noFill/>
        </p:spPr>
        <p:txBody>
          <a:bodyPr wrap="square" rtlCol="0">
            <a:spAutoFit/>
          </a:bodyPr>
          <a:lstStyle/>
          <a:p>
            <a:pPr marL="342900" indent="-342900">
              <a:buFont typeface="+mj-lt"/>
              <a:buAutoNum type="arabicPeriod"/>
            </a:pPr>
            <a:r>
              <a:rPr kumimoji="1" lang="ja-JP" altLang="en-US" sz="1200" b="1" dirty="0">
                <a:latin typeface="Meiryo UI" panose="020B0604030504040204" pitchFamily="50" charset="-128"/>
                <a:ea typeface="Meiryo UI" panose="020B0604030504040204" pitchFamily="50" charset="-128"/>
              </a:rPr>
              <a:t>対象領域における課題解決方策の探索</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①　府庁</a:t>
            </a:r>
            <a:r>
              <a:rPr kumimoji="1" lang="en-US" altLang="ja-JP" sz="1200" b="1" dirty="0">
                <a:latin typeface="Meiryo UI" panose="020B0604030504040204" pitchFamily="50" charset="-128"/>
                <a:ea typeface="Meiryo UI" panose="020B0604030504040204" pitchFamily="50" charset="-128"/>
              </a:rPr>
              <a:t>DX</a:t>
            </a:r>
          </a:p>
          <a:p>
            <a:r>
              <a:rPr kumimoji="1" lang="ja-JP" altLang="en-US" sz="1200" dirty="0">
                <a:latin typeface="Meiryo UI" panose="020B0604030504040204" pitchFamily="50" charset="-128"/>
                <a:ea typeface="Meiryo UI" panose="020B0604030504040204" pitchFamily="50" charset="-128"/>
              </a:rPr>
              <a:t>　　・　部局ヒアリングを含むシステムの現況調査（</a:t>
            </a:r>
            <a:r>
              <a:rPr kumimoji="1" lang="en-US" altLang="ja-JP" sz="1200" dirty="0">
                <a:latin typeface="Meiryo UI" panose="020B0604030504040204" pitchFamily="50" charset="-128"/>
                <a:ea typeface="Meiryo UI" panose="020B0604030504040204" pitchFamily="50" charset="-128"/>
              </a:rPr>
              <a:t>240</a:t>
            </a:r>
            <a:r>
              <a:rPr kumimoji="1" lang="ja-JP" altLang="en-US" sz="1200" dirty="0">
                <a:latin typeface="Meiryo UI" panose="020B0604030504040204" pitchFamily="50" charset="-128"/>
                <a:ea typeface="Meiryo UI" panose="020B0604030504040204" pitchFamily="50" charset="-128"/>
              </a:rPr>
              <a:t>システム最適化の可能性検証）</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②　市町村</a:t>
            </a:r>
            <a:r>
              <a:rPr kumimoji="1" lang="en-US" altLang="ja-JP" sz="1200" b="1" dirty="0">
                <a:latin typeface="Meiryo UI" panose="020B0604030504040204" pitchFamily="50" charset="-128"/>
                <a:ea typeface="Meiryo UI" panose="020B0604030504040204" pitchFamily="50" charset="-128"/>
              </a:rPr>
              <a:t>DX</a:t>
            </a:r>
          </a:p>
          <a:p>
            <a:r>
              <a:rPr kumimoji="1" lang="ja-JP" altLang="en-US" sz="1200" dirty="0">
                <a:latin typeface="Meiryo UI" panose="020B0604030504040204" pitchFamily="50" charset="-128"/>
                <a:ea typeface="Meiryo UI" panose="020B0604030504040204" pitchFamily="50" charset="-128"/>
              </a:rPr>
              <a:t>　　・　市町村ヒアリング含む現状調査やガバメントクラウド移行に伴う課題整理等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③　スマートシティ事業</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スマートシティサービスのニーズ調査やテーマごとの事業性の検証</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２．外部意見を踏まえた専門的かつ客観的なシステム等の最適化方針の検討</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①デジタルルールの共通化作成</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仕様の標準化、データの共通化、ルールの統一など</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②新しい調達のあり方</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スタートアップが参入しやすい調達制度の検討など</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③デジタル人材の</a:t>
            </a:r>
            <a:r>
              <a:rPr kumimoji="1" lang="ja-JP" altLang="en-US" sz="1200" b="1" dirty="0" smtClean="0">
                <a:latin typeface="Meiryo UI" panose="020B0604030504040204" pitchFamily="50" charset="-128"/>
                <a:ea typeface="Meiryo UI" panose="020B0604030504040204" pitchFamily="50" charset="-128"/>
              </a:rPr>
              <a:t>確保</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専門人材の詳細の職種、適正な人員</a:t>
            </a:r>
            <a:r>
              <a:rPr lang="ja-JP" altLang="en-US" sz="1200" dirty="0">
                <a:latin typeface="Meiryo UI" panose="020B0604030504040204" pitchFamily="50" charset="-128"/>
                <a:ea typeface="Meiryo UI" panose="020B0604030504040204" pitchFamily="50" charset="-128"/>
              </a:rPr>
              <a:t>や</a:t>
            </a:r>
            <a:r>
              <a:rPr kumimoji="1" lang="ja-JP" altLang="en-US" sz="1200" dirty="0">
                <a:latin typeface="Meiryo UI" panose="020B0604030504040204" pitchFamily="50" charset="-128"/>
                <a:ea typeface="Meiryo UI" panose="020B0604030504040204" pitchFamily="50" charset="-128"/>
              </a:rPr>
              <a:t>雇用期間の</a:t>
            </a:r>
            <a:r>
              <a:rPr lang="ja-JP" altLang="en-US" sz="1200" dirty="0">
                <a:latin typeface="Meiryo UI" panose="020B0604030504040204" pitchFamily="50" charset="-128"/>
                <a:ea typeface="Meiryo UI" panose="020B0604030504040204" pitchFamily="50" charset="-128"/>
              </a:rPr>
              <a:t>精査</a:t>
            </a:r>
            <a:r>
              <a:rPr kumimoji="1" lang="ja-JP" altLang="en-US" sz="1200" dirty="0">
                <a:latin typeface="Meiryo UI" panose="020B0604030504040204" pitchFamily="50" charset="-128"/>
                <a:ea typeface="Meiryo UI" panose="020B0604030504040204" pitchFamily="50" charset="-128"/>
              </a:rPr>
              <a:t>。多様な雇用形態の検討。</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３．新事業体も選択肢の一つとした幅広い解決策の</a:t>
            </a:r>
            <a:r>
              <a:rPr kumimoji="1" lang="ja-JP" altLang="en-US" sz="1200" b="1" dirty="0" smtClean="0">
                <a:latin typeface="Meiryo UI" panose="020B0604030504040204" pitchFamily="50" charset="-128"/>
                <a:ea typeface="Meiryo UI" panose="020B0604030504040204" pitchFamily="50" charset="-128"/>
              </a:rPr>
              <a:t>検討</a:t>
            </a:r>
            <a:endParaRPr kumimoji="1" lang="en-US" altLang="ja-JP" sz="12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245630" y="5230244"/>
            <a:ext cx="1619354" cy="646331"/>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デジタル改革の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必要性を確認</a:t>
            </a:r>
          </a:p>
        </p:txBody>
      </p:sp>
      <p:cxnSp>
        <p:nvCxnSpPr>
          <p:cNvPr id="27" name="直線矢印コネクタ 26"/>
          <p:cNvCxnSpPr/>
          <p:nvPr/>
        </p:nvCxnSpPr>
        <p:spPr>
          <a:xfrm flipV="1">
            <a:off x="2353737" y="3426199"/>
            <a:ext cx="1262128" cy="43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2456768" y="2983376"/>
            <a:ext cx="1159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95578" y="2041447"/>
            <a:ext cx="2756079"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１）既存データを活用した、課題の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整理（改革必要性の確認）</a:t>
            </a:r>
            <a:endParaRPr kumimoji="1" lang="en-US" altLang="ja-JP" sz="1400"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750316" y="2708275"/>
            <a:ext cx="2646609" cy="0"/>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3615865" y="2708275"/>
            <a:ext cx="5832000" cy="0"/>
          </a:xfrm>
          <a:prstGeom prst="line">
            <a:avLst/>
          </a:prstGeom>
        </p:spPr>
        <p:style>
          <a:lnRef idx="1">
            <a:schemeClr val="dk1"/>
          </a:lnRef>
          <a:fillRef idx="0">
            <a:schemeClr val="dk1"/>
          </a:fillRef>
          <a:effectRef idx="0">
            <a:schemeClr val="dk1"/>
          </a:effectRef>
          <a:fontRef idx="minor">
            <a:schemeClr val="tx1"/>
          </a:fontRef>
        </p:style>
      </p:cxnSp>
      <p:sp>
        <p:nvSpPr>
          <p:cNvPr id="33" name="二等辺三角形 32"/>
          <p:cNvSpPr/>
          <p:nvPr/>
        </p:nvSpPr>
        <p:spPr>
          <a:xfrm rot="10800000">
            <a:off x="1145574" y="4783576"/>
            <a:ext cx="1631941" cy="288032"/>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33</a:t>
            </a:fld>
            <a:endParaRPr kumimoji="1" lang="ja-JP" altLang="en-US"/>
          </a:p>
        </p:txBody>
      </p:sp>
    </p:spTree>
    <p:extLst>
      <p:ext uri="{BB962C8B-B14F-4D97-AF65-F5344CB8AC3E}">
        <p14:creationId xmlns:p14="http://schemas.microsoft.com/office/powerpoint/2010/main" val="931432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７．推進体制のあり方検討　　</a:t>
            </a:r>
            <a:r>
              <a:rPr lang="ja-JP" altLang="en-US" sz="1400" b="1" dirty="0">
                <a:latin typeface="Meiryo UI" pitchFamily="50" charset="-128"/>
                <a:ea typeface="Meiryo UI" pitchFamily="50" charset="-128"/>
                <a:cs typeface="Meiryo UI" pitchFamily="50" charset="-128"/>
              </a:rPr>
              <a:t>デジタル改革をより加速させていくための推進体制のあり方</a:t>
            </a:r>
          </a:p>
        </p:txBody>
      </p:sp>
      <p:sp>
        <p:nvSpPr>
          <p:cNvPr id="29" name="正方形/長方形 28"/>
          <p:cNvSpPr/>
          <p:nvPr/>
        </p:nvSpPr>
        <p:spPr>
          <a:xfrm>
            <a:off x="127146" y="914590"/>
            <a:ext cx="9650389" cy="5466738"/>
          </a:xfrm>
          <a:prstGeom prst="rect">
            <a:avLst/>
          </a:prstGeom>
        </p:spPr>
        <p:txBody>
          <a:bodyPr wrap="square" lIns="0" tIns="45712" rIns="0" bIns="45712" anchor="ctr">
            <a:noAutofit/>
          </a:bodyPr>
          <a:lstStyle/>
          <a:p>
            <a:pPr marL="51430" algn="ctr"/>
            <a:endParaRPr lang="en-US" altLang="ja-JP" sz="36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34</a:t>
            </a:fld>
            <a:endParaRPr kumimoji="1" lang="ja-JP" altLang="en-US"/>
          </a:p>
        </p:txBody>
      </p:sp>
      <p:cxnSp>
        <p:nvCxnSpPr>
          <p:cNvPr id="24" name="直線コネクタ 23">
            <a:extLst>
              <a:ext uri="{FF2B5EF4-FFF2-40B4-BE49-F238E27FC236}">
                <a16:creationId xmlns:a16="http://schemas.microsoft.com/office/drawing/2014/main" id="{99C87F29-E3F7-454F-82E8-C2F777B2B1D4}"/>
              </a:ext>
            </a:extLst>
          </p:cNvPr>
          <p:cNvCxnSpPr>
            <a:cxnSpLocks/>
          </p:cNvCxnSpPr>
          <p:nvPr/>
        </p:nvCxnSpPr>
        <p:spPr>
          <a:xfrm>
            <a:off x="7801233" y="3160588"/>
            <a:ext cx="0" cy="1268116"/>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直線コネクタ 25"/>
          <p:cNvCxnSpPr>
            <a:cxnSpLocks/>
            <a:endCxn id="31" idx="0"/>
          </p:cNvCxnSpPr>
          <p:nvPr/>
        </p:nvCxnSpPr>
        <p:spPr>
          <a:xfrm>
            <a:off x="4271717" y="3416374"/>
            <a:ext cx="0" cy="863327"/>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直線コネクタ 26"/>
          <p:cNvCxnSpPr>
            <a:cxnSpLocks/>
            <a:endCxn id="34" idx="0"/>
          </p:cNvCxnSpPr>
          <p:nvPr/>
        </p:nvCxnSpPr>
        <p:spPr>
          <a:xfrm>
            <a:off x="1891960" y="3433670"/>
            <a:ext cx="0" cy="846031"/>
          </a:xfrm>
          <a:prstGeom prst="line">
            <a:avLst/>
          </a:prstGeom>
          <a:ln w="38100"/>
        </p:spPr>
        <p:style>
          <a:lnRef idx="1">
            <a:schemeClr val="dk1"/>
          </a:lnRef>
          <a:fillRef idx="0">
            <a:schemeClr val="dk1"/>
          </a:fillRef>
          <a:effectRef idx="0">
            <a:schemeClr val="dk1"/>
          </a:effectRef>
          <a:fontRef idx="minor">
            <a:schemeClr val="tx1"/>
          </a:fontRef>
        </p:style>
      </p:cxnSp>
      <p:sp>
        <p:nvSpPr>
          <p:cNvPr id="28" name="角丸四角形 27"/>
          <p:cNvSpPr/>
          <p:nvPr/>
        </p:nvSpPr>
        <p:spPr>
          <a:xfrm>
            <a:off x="767340" y="1915588"/>
            <a:ext cx="4678755" cy="1785439"/>
          </a:xfrm>
          <a:prstGeom prst="roundRect">
            <a:avLst>
              <a:gd name="adj" fmla="val 1151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30" name="角丸四角形 29"/>
          <p:cNvSpPr/>
          <p:nvPr/>
        </p:nvSpPr>
        <p:spPr>
          <a:xfrm>
            <a:off x="6686683" y="1876344"/>
            <a:ext cx="2231417" cy="1417891"/>
          </a:xfrm>
          <a:prstGeom prst="roundRect">
            <a:avLst>
              <a:gd name="adj" fmla="val 14736"/>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大阪スマートシティ戦略会議</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3137717" y="4279701"/>
            <a:ext cx="2268000" cy="1220984"/>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3138458" y="4430419"/>
            <a:ext cx="2266519" cy="369332"/>
          </a:xfrm>
          <a:prstGeom prst="rect">
            <a:avLst/>
          </a:prstGeom>
        </p:spPr>
        <p:txBody>
          <a:bodyPr wrap="none">
            <a:spAutoFit/>
          </a:bodyPr>
          <a:lstStyle/>
          <a:p>
            <a:pPr algn="ctr"/>
            <a:r>
              <a:rPr kumimoji="1" lang="ja-JP" altLang="en-US" b="1" dirty="0">
                <a:latin typeface="Meiryo UI" panose="020B0604030504040204" pitchFamily="50" charset="-128"/>
                <a:ea typeface="Meiryo UI" panose="020B0604030504040204" pitchFamily="50" charset="-128"/>
              </a:rPr>
              <a:t>市町村</a:t>
            </a:r>
            <a:r>
              <a:rPr kumimoji="1" lang="en-US" altLang="ja-JP" b="1" dirty="0">
                <a:latin typeface="Meiryo UI" panose="020B0604030504040204" pitchFamily="50" charset="-128"/>
                <a:ea typeface="Meiryo UI" panose="020B0604030504040204" pitchFamily="50" charset="-128"/>
              </a:rPr>
              <a:t>DX</a:t>
            </a:r>
            <a:r>
              <a:rPr kumimoji="1" lang="ja-JP" altLang="en-US" b="1" dirty="0">
                <a:latin typeface="Meiryo UI" panose="020B0604030504040204" pitchFamily="50" charset="-128"/>
                <a:ea typeface="Meiryo UI" panose="020B0604030504040204" pitchFamily="50" charset="-128"/>
              </a:rPr>
              <a:t>検討チーム</a:t>
            </a:r>
          </a:p>
        </p:txBody>
      </p:sp>
      <p:sp>
        <p:nvSpPr>
          <p:cNvPr id="33" name="テキスト ボックス 32"/>
          <p:cNvSpPr txBox="1"/>
          <p:nvPr/>
        </p:nvSpPr>
        <p:spPr>
          <a:xfrm>
            <a:off x="1032481" y="2377504"/>
            <a:ext cx="1922321" cy="1169551"/>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・知事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・副知事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・スマートシティ戦略部長</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・庁内関係部局</a:t>
            </a:r>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・有識者　等</a:t>
            </a:r>
            <a:endParaRPr kumimoji="1" lang="ja-JP" altLang="en-US" sz="140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57960" y="4279701"/>
            <a:ext cx="2268000" cy="1220984"/>
            <a:chOff x="757960" y="3773736"/>
            <a:chExt cx="2268000" cy="1220984"/>
          </a:xfrm>
        </p:grpSpPr>
        <p:sp>
          <p:nvSpPr>
            <p:cNvPr id="34" name="角丸四角形 33"/>
            <p:cNvSpPr/>
            <p:nvPr/>
          </p:nvSpPr>
          <p:spPr>
            <a:xfrm>
              <a:off x="757960" y="3773736"/>
              <a:ext cx="2268000" cy="1220984"/>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874118" y="3924454"/>
              <a:ext cx="2035685" cy="369332"/>
            </a:xfrm>
            <a:prstGeom prst="rect">
              <a:avLst/>
            </a:prstGeom>
          </p:spPr>
          <p:txBody>
            <a:bodyPr wrap="none">
              <a:spAutoFit/>
            </a:bodyPr>
            <a:lstStyle/>
            <a:p>
              <a:pPr algn="ctr"/>
              <a:r>
                <a:rPr kumimoji="1" lang="ja-JP" altLang="en-US" b="1" dirty="0">
                  <a:latin typeface="Meiryo UI" panose="020B0604030504040204" pitchFamily="50" charset="-128"/>
                  <a:ea typeface="Meiryo UI" panose="020B0604030504040204" pitchFamily="50" charset="-128"/>
                </a:rPr>
                <a:t>府庁</a:t>
              </a:r>
              <a:r>
                <a:rPr kumimoji="1" lang="en-US" altLang="ja-JP" b="1" dirty="0">
                  <a:latin typeface="Meiryo UI" panose="020B0604030504040204" pitchFamily="50" charset="-128"/>
                  <a:ea typeface="Meiryo UI" panose="020B0604030504040204" pitchFamily="50" charset="-128"/>
                </a:rPr>
                <a:t>DX</a:t>
              </a:r>
              <a:r>
                <a:rPr kumimoji="1" lang="ja-JP" altLang="en-US" b="1" dirty="0">
                  <a:latin typeface="Meiryo UI" panose="020B0604030504040204" pitchFamily="50" charset="-128"/>
                  <a:ea typeface="Meiryo UI" panose="020B0604030504040204" pitchFamily="50" charset="-128"/>
                </a:rPr>
                <a:t>検討チーム</a:t>
              </a:r>
            </a:p>
          </p:txBody>
        </p:sp>
      </p:grpSp>
      <p:sp>
        <p:nvSpPr>
          <p:cNvPr id="36" name="テキスト ボックス 35"/>
          <p:cNvSpPr txBox="1"/>
          <p:nvPr/>
        </p:nvSpPr>
        <p:spPr>
          <a:xfrm>
            <a:off x="3319726" y="4871069"/>
            <a:ext cx="1903983" cy="307777"/>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・市町村</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担当者　等</a:t>
            </a:r>
            <a:endParaRPr kumimoji="1" lang="en-US" altLang="ja-JP" sz="1400" dirty="0">
              <a:latin typeface="Meiryo UI" panose="020B0604030504040204" pitchFamily="50" charset="-128"/>
              <a:ea typeface="Meiryo UI" panose="020B0604030504040204" pitchFamily="50" charset="-128"/>
            </a:endParaRPr>
          </a:p>
        </p:txBody>
      </p:sp>
      <p:sp>
        <p:nvSpPr>
          <p:cNvPr id="37" name="正方形/長方形 36"/>
          <p:cNvSpPr/>
          <p:nvPr/>
        </p:nvSpPr>
        <p:spPr>
          <a:xfrm>
            <a:off x="1370679" y="1968422"/>
            <a:ext cx="3521670" cy="369332"/>
          </a:xfrm>
          <a:prstGeom prst="rect">
            <a:avLst/>
          </a:prstGeom>
        </p:spPr>
        <p:txBody>
          <a:bodyPr wrap="none">
            <a:spAutoFit/>
          </a:bodyPr>
          <a:lstStyle/>
          <a:p>
            <a:pPr algn="ctr"/>
            <a:r>
              <a:rPr kumimoji="1"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仮称）大阪</a:t>
            </a:r>
            <a:r>
              <a:rPr kumimoji="1" lang="en-US" altLang="ja-JP" b="1" dirty="0">
                <a:latin typeface="Meiryo UI" panose="020B0604030504040204" pitchFamily="50" charset="-128"/>
                <a:ea typeface="Meiryo UI" panose="020B0604030504040204" pitchFamily="50" charset="-128"/>
              </a:rPr>
              <a:t>DX</a:t>
            </a:r>
            <a:r>
              <a:rPr kumimoji="1" lang="ja-JP" altLang="en-US" b="1" dirty="0" smtClean="0">
                <a:latin typeface="Meiryo UI" panose="020B0604030504040204" pitchFamily="50" charset="-128"/>
                <a:ea typeface="Meiryo UI" panose="020B0604030504040204" pitchFamily="50" charset="-128"/>
              </a:rPr>
              <a:t>イニシアティブ</a:t>
            </a:r>
            <a:r>
              <a:rPr kumimoji="1"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41" name="角丸四角形 40"/>
          <p:cNvSpPr/>
          <p:nvPr/>
        </p:nvSpPr>
        <p:spPr>
          <a:xfrm>
            <a:off x="6753200" y="4279701"/>
            <a:ext cx="2164900" cy="916326"/>
          </a:xfrm>
          <a:prstGeom prst="round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大阪スマートシティ</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パートナーズフォーラム</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cxnSp>
        <p:nvCxnSpPr>
          <p:cNvPr id="51" name="直線矢印コネクタ 50">
            <a:extLst>
              <a:ext uri="{FF2B5EF4-FFF2-40B4-BE49-F238E27FC236}">
                <a16:creationId xmlns:a16="http://schemas.microsoft.com/office/drawing/2014/main" id="{42A5E03E-8CA9-421E-BCC7-693F2C056FDD}"/>
              </a:ext>
            </a:extLst>
          </p:cNvPr>
          <p:cNvCxnSpPr>
            <a:cxnSpLocks/>
          </p:cNvCxnSpPr>
          <p:nvPr/>
        </p:nvCxnSpPr>
        <p:spPr>
          <a:xfrm>
            <a:off x="5529064" y="2808307"/>
            <a:ext cx="108012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52" name="テキスト ボックス 51">
            <a:extLst>
              <a:ext uri="{FF2B5EF4-FFF2-40B4-BE49-F238E27FC236}">
                <a16:creationId xmlns:a16="http://schemas.microsoft.com/office/drawing/2014/main" id="{9CED286C-4BE0-4DF3-AB37-66832F4803CA}"/>
              </a:ext>
            </a:extLst>
          </p:cNvPr>
          <p:cNvSpPr txBox="1"/>
          <p:nvPr/>
        </p:nvSpPr>
        <p:spPr>
          <a:xfrm>
            <a:off x="6688397" y="5242142"/>
            <a:ext cx="1717137"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スマートシティサービス</a:t>
            </a:r>
          </a:p>
        </p:txBody>
      </p:sp>
      <p:sp>
        <p:nvSpPr>
          <p:cNvPr id="53" name="テキスト ボックス 52">
            <a:extLst>
              <a:ext uri="{FF2B5EF4-FFF2-40B4-BE49-F238E27FC236}">
                <a16:creationId xmlns:a16="http://schemas.microsoft.com/office/drawing/2014/main" id="{78FABA9E-137B-41A5-A912-8C6D4F4D9C14}"/>
              </a:ext>
            </a:extLst>
          </p:cNvPr>
          <p:cNvSpPr txBox="1"/>
          <p:nvPr/>
        </p:nvSpPr>
        <p:spPr>
          <a:xfrm>
            <a:off x="5802963" y="2905270"/>
            <a:ext cx="543739" cy="307777"/>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連携</a:t>
            </a:r>
          </a:p>
        </p:txBody>
      </p:sp>
      <p:sp>
        <p:nvSpPr>
          <p:cNvPr id="54" name="矢印: 五方向 25"/>
          <p:cNvSpPr/>
          <p:nvPr/>
        </p:nvSpPr>
        <p:spPr bwMode="auto">
          <a:xfrm>
            <a:off x="128465" y="1493046"/>
            <a:ext cx="1512168" cy="351224"/>
          </a:xfrm>
          <a:prstGeom prst="roundRect">
            <a:avLst/>
          </a:prstGeom>
          <a:noFill/>
          <a:ln w="12700" cap="flat" cmpd="sng" algn="ctr">
            <a:noFill/>
            <a:prstDash val="solid"/>
            <a:round/>
            <a:headEnd type="none" w="med" len="med"/>
            <a:tailEnd type="none" w="med" len="med"/>
          </a:ln>
          <a:effectLst/>
        </p:spPr>
        <p:txBody>
          <a:bodyPr wrap="none" lIns="54000" rIns="54000" rtlCol="0" anchor="t"/>
          <a:lstStyle/>
          <a:p>
            <a:r>
              <a:rPr lang="ja-JP" altLang="en-US" sz="1600" b="1" dirty="0">
                <a:latin typeface="Meiryo UI" panose="020B0604030504040204" pitchFamily="50" charset="-128"/>
                <a:ea typeface="Meiryo UI" panose="020B0604030504040204" pitchFamily="50" charset="-128"/>
              </a:rPr>
              <a:t>検討</a:t>
            </a:r>
            <a:r>
              <a:rPr lang="ja-JP" altLang="en-US" sz="1600" b="1" dirty="0" smtClean="0">
                <a:latin typeface="Meiryo UI" panose="020B0604030504040204" pitchFamily="50" charset="-128"/>
                <a:ea typeface="Meiryo UI" panose="020B0604030504040204" pitchFamily="50" charset="-128"/>
              </a:rPr>
              <a:t>体制</a:t>
            </a:r>
            <a:endParaRPr lang="en-US" altLang="ja-JP" sz="16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28588" y="5708099"/>
            <a:ext cx="7473494" cy="817245"/>
          </a:xfrm>
          <a:prstGeom prst="roundRect">
            <a:avLst/>
          </a:prstGeom>
          <a:noFill/>
          <a:ln>
            <a:noFill/>
          </a:ln>
        </p:spPr>
        <p:txBody>
          <a:bodyPr wrap="square" lIns="0" tIns="0" rIns="0" bIns="0" rtlCol="0">
            <a:spAutoFit/>
          </a:bodyPr>
          <a:lstStyle/>
          <a:p>
            <a:r>
              <a:rPr lang="ja-JP" altLang="en-US" sz="1600" b="1" dirty="0">
                <a:latin typeface="Meiryo UI" panose="020B0604030504040204" pitchFamily="50" charset="-128"/>
                <a:ea typeface="Meiryo UI" panose="020B0604030504040204" pitchFamily="50" charset="-128"/>
              </a:rPr>
              <a:t>検討スケジュール案</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年夏まで</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将来像を実現するための推進体制の方向性の提示</a:t>
            </a:r>
          </a:p>
          <a:p>
            <a:r>
              <a:rPr lang="ja-JP" altLang="en-US" sz="1600" dirty="0">
                <a:latin typeface="Meiryo UI" panose="020B0604030504040204" pitchFamily="50" charset="-128"/>
                <a:ea typeface="Meiryo UI" panose="020B0604030504040204" pitchFamily="50" charset="-128"/>
              </a:rPr>
              <a:t>　　・　　　 年度末</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最終取りまとめ</a:t>
            </a:r>
          </a:p>
        </p:txBody>
      </p:sp>
      <p:sp>
        <p:nvSpPr>
          <p:cNvPr id="56" name="テキスト ボックス 55"/>
          <p:cNvSpPr txBox="1"/>
          <p:nvPr/>
        </p:nvSpPr>
        <p:spPr>
          <a:xfrm>
            <a:off x="1029737" y="4871069"/>
            <a:ext cx="1724446" cy="307777"/>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・府庁</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担当者　等</a:t>
            </a:r>
            <a:endParaRPr kumimoji="1" lang="en-US" altLang="ja-JP" sz="14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4C0C8A62-AE0C-4ACA-977D-B61BEB1A1E15}"/>
              </a:ext>
            </a:extLst>
          </p:cNvPr>
          <p:cNvSpPr/>
          <p:nvPr/>
        </p:nvSpPr>
        <p:spPr bwMode="auto">
          <a:xfrm>
            <a:off x="3100250" y="2433406"/>
            <a:ext cx="2246245" cy="1094922"/>
          </a:xfrm>
          <a:prstGeom prst="rect">
            <a:avLst/>
          </a:prstGeom>
          <a:solidFill>
            <a:schemeClr val="accent1">
              <a:lumMod val="20000"/>
              <a:lumOff val="80000"/>
            </a:schemeClr>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lnSpc>
                <a:spcPct val="150000"/>
              </a:lnSpc>
            </a:pPr>
            <a:r>
              <a:rPr lang="ja-JP" altLang="en-US" sz="1100" dirty="0">
                <a:latin typeface="Meiryo UI" panose="020B0604030504040204" pitchFamily="50" charset="-128"/>
                <a:ea typeface="Meiryo UI" panose="020B0604030504040204" pitchFamily="50" charset="-128"/>
                <a:cs typeface="Tahoma" pitchFamily="34" charset="0"/>
              </a:rPr>
              <a:t>大阪におけるデジタル課題について</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lnSpc>
                <a:spcPct val="150000"/>
              </a:lnSpc>
            </a:pPr>
            <a:r>
              <a:rPr lang="ja-JP" altLang="en-US" sz="1100" dirty="0">
                <a:latin typeface="Meiryo UI" panose="020B0604030504040204" pitchFamily="50" charset="-128"/>
                <a:ea typeface="Meiryo UI" panose="020B0604030504040204" pitchFamily="50" charset="-128"/>
                <a:cs typeface="Tahoma" pitchFamily="34" charset="0"/>
              </a:rPr>
              <a:t>　①課題解決の手法を構築し</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lnSpc>
                <a:spcPct val="150000"/>
              </a:lnSpc>
            </a:pPr>
            <a:r>
              <a:rPr lang="ja-JP" altLang="en-US" sz="1100" dirty="0">
                <a:latin typeface="Meiryo UI" panose="020B0604030504040204" pitchFamily="50" charset="-128"/>
                <a:ea typeface="Meiryo UI" panose="020B0604030504040204" pitchFamily="50" charset="-128"/>
                <a:cs typeface="Tahoma" pitchFamily="34" charset="0"/>
              </a:rPr>
              <a:t>　②これを実行するための推進体制の方針を示す</a:t>
            </a:r>
          </a:p>
        </p:txBody>
      </p:sp>
      <p:sp>
        <p:nvSpPr>
          <p:cNvPr id="38" name="テキスト ボックス 37">
            <a:extLst>
              <a:ext uri="{FF2B5EF4-FFF2-40B4-BE49-F238E27FC236}">
                <a16:creationId xmlns:a16="http://schemas.microsoft.com/office/drawing/2014/main" id="{B709EE26-F792-4778-8BAA-021DFAA7539D}"/>
              </a:ext>
            </a:extLst>
          </p:cNvPr>
          <p:cNvSpPr txBox="1"/>
          <p:nvPr/>
        </p:nvSpPr>
        <p:spPr>
          <a:xfrm>
            <a:off x="129210" y="476672"/>
            <a:ext cx="9648325" cy="830997"/>
          </a:xfrm>
          <a:prstGeom prst="rect">
            <a:avLst/>
          </a:prstGeom>
          <a:noFill/>
          <a:ln w="6350">
            <a:solidFill>
              <a:schemeClr val="tx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・府庁</a:t>
            </a:r>
            <a:r>
              <a:rPr lang="en-US" altLang="ja-JP" sz="1600" b="1" dirty="0">
                <a:latin typeface="Meiryo UI" panose="020B0604030504040204" pitchFamily="50" charset="-128"/>
                <a:ea typeface="Meiryo UI" panose="020B0604030504040204" pitchFamily="50" charset="-128"/>
              </a:rPr>
              <a:t>DX</a:t>
            </a:r>
            <a:r>
              <a:rPr lang="ja-JP" altLang="en-US" sz="1600" b="1" dirty="0" err="1">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市町村</a:t>
            </a:r>
            <a:r>
              <a:rPr lang="en-US" altLang="ja-JP" sz="1600" b="1" dirty="0">
                <a:latin typeface="Meiryo UI" panose="020B0604030504040204" pitchFamily="50" charset="-128"/>
                <a:ea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rPr>
              <a:t>、スマートシティ事業の取組みを加速していく上での課題解決に向けて、最適な推進体制</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　のあり方を検討します。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・来年度、有識者も含めた会議</a:t>
            </a:r>
            <a:r>
              <a:rPr lang="ja-JP" altLang="en-US" sz="1600" b="1" dirty="0" smtClean="0">
                <a:latin typeface="Meiryo UI" panose="020B0604030504040204" pitchFamily="50" charset="-128"/>
                <a:ea typeface="Meiryo UI" panose="020B0604030504040204" pitchFamily="50" charset="-128"/>
              </a:rPr>
              <a:t>「（仮称）大阪</a:t>
            </a:r>
            <a:r>
              <a:rPr lang="en-US" altLang="ja-JP" sz="1600" b="1" dirty="0" smtClean="0">
                <a:latin typeface="Meiryo UI" panose="020B0604030504040204" pitchFamily="50" charset="-128"/>
                <a:ea typeface="Meiryo UI" panose="020B0604030504040204" pitchFamily="50" charset="-128"/>
              </a:rPr>
              <a:t>DX</a:t>
            </a:r>
            <a:r>
              <a:rPr lang="ja-JP" altLang="en-US" sz="1600" b="1" dirty="0" smtClean="0">
                <a:latin typeface="Meiryo UI" panose="020B0604030504040204" pitchFamily="50" charset="-128"/>
                <a:ea typeface="Meiryo UI" panose="020B0604030504040204" pitchFamily="50" charset="-128"/>
              </a:rPr>
              <a:t>イニシアティブ」</a:t>
            </a:r>
            <a:r>
              <a:rPr lang="ja-JP" altLang="en-US" sz="1600" b="1" dirty="0">
                <a:latin typeface="Meiryo UI" panose="020B0604030504040204" pitchFamily="50" charset="-128"/>
                <a:ea typeface="Meiryo UI" panose="020B0604030504040204" pitchFamily="50" charset="-128"/>
              </a:rPr>
              <a:t>を立ち上げ、検討を進めます。</a:t>
            </a:r>
          </a:p>
        </p:txBody>
      </p:sp>
    </p:spTree>
    <p:extLst>
      <p:ext uri="{BB962C8B-B14F-4D97-AF65-F5344CB8AC3E}">
        <p14:creationId xmlns:p14="http://schemas.microsoft.com/office/powerpoint/2010/main" val="52129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421255955"/>
              </p:ext>
            </p:extLst>
          </p:nvPr>
        </p:nvGraphicFramePr>
        <p:xfrm>
          <a:off x="272480" y="908720"/>
          <a:ext cx="9352908" cy="549473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3629154604"/>
                    </a:ext>
                  </a:extLst>
                </a:gridCol>
                <a:gridCol w="1591032">
                  <a:extLst>
                    <a:ext uri="{9D8B030D-6E8A-4147-A177-3AD203B41FA5}">
                      <a16:colId xmlns:a16="http://schemas.microsoft.com/office/drawing/2014/main" val="946050854"/>
                    </a:ext>
                  </a:extLst>
                </a:gridCol>
                <a:gridCol w="1555236">
                  <a:extLst>
                    <a:ext uri="{9D8B030D-6E8A-4147-A177-3AD203B41FA5}">
                      <a16:colId xmlns:a16="http://schemas.microsoft.com/office/drawing/2014/main" val="4219487707"/>
                    </a:ext>
                  </a:extLst>
                </a:gridCol>
                <a:gridCol w="1555236">
                  <a:extLst>
                    <a:ext uri="{9D8B030D-6E8A-4147-A177-3AD203B41FA5}">
                      <a16:colId xmlns:a16="http://schemas.microsoft.com/office/drawing/2014/main" val="3410248291"/>
                    </a:ext>
                  </a:extLst>
                </a:gridCol>
                <a:gridCol w="1555236">
                  <a:extLst>
                    <a:ext uri="{9D8B030D-6E8A-4147-A177-3AD203B41FA5}">
                      <a16:colId xmlns:a16="http://schemas.microsoft.com/office/drawing/2014/main" val="2938505555"/>
                    </a:ext>
                  </a:extLst>
                </a:gridCol>
                <a:gridCol w="1584000">
                  <a:extLst>
                    <a:ext uri="{9D8B030D-6E8A-4147-A177-3AD203B41FA5}">
                      <a16:colId xmlns:a16="http://schemas.microsoft.com/office/drawing/2014/main" val="662714487"/>
                    </a:ext>
                  </a:extLst>
                </a:gridCol>
              </a:tblGrid>
              <a:tr h="427204">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2022</a:t>
                      </a:r>
                      <a:r>
                        <a:rPr kumimoji="1" lang="ja-JP" altLang="en-US" dirty="0" smtClean="0">
                          <a:latin typeface="Meiryo UI" panose="020B0604030504040204" pitchFamily="50" charset="-128"/>
                          <a:ea typeface="Meiryo UI" panose="020B0604030504040204" pitchFamily="50" charset="-128"/>
                        </a:rPr>
                        <a:t>年度</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2023</a:t>
                      </a:r>
                      <a:r>
                        <a:rPr kumimoji="1" lang="ja-JP" altLang="en-US" dirty="0" smtClean="0">
                          <a:latin typeface="Meiryo UI" panose="020B0604030504040204" pitchFamily="50" charset="-128"/>
                          <a:ea typeface="Meiryo UI" panose="020B0604030504040204" pitchFamily="50" charset="-128"/>
                        </a:rPr>
                        <a:t>年度</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2024</a:t>
                      </a:r>
                      <a:r>
                        <a:rPr kumimoji="1" lang="ja-JP" altLang="en-US" dirty="0" smtClean="0">
                          <a:latin typeface="Meiryo UI" panose="020B0604030504040204" pitchFamily="50" charset="-128"/>
                          <a:ea typeface="Meiryo UI" panose="020B0604030504040204" pitchFamily="50" charset="-128"/>
                        </a:rPr>
                        <a:t>年度</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smtClean="0">
                          <a:latin typeface="Meiryo UI" panose="020B0604030504040204" pitchFamily="50" charset="-128"/>
                          <a:ea typeface="Meiryo UI" panose="020B0604030504040204" pitchFamily="50" charset="-128"/>
                        </a:rPr>
                        <a:t>2025</a:t>
                      </a:r>
                      <a:r>
                        <a:rPr kumimoji="1" lang="ja-JP" altLang="en-US" dirty="0" smtClean="0">
                          <a:latin typeface="Meiryo UI" panose="020B0604030504040204" pitchFamily="50" charset="-128"/>
                          <a:ea typeface="Meiryo UI" panose="020B0604030504040204" pitchFamily="50" charset="-128"/>
                        </a:rPr>
                        <a:t>年度</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baseline="0"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…2030</a:t>
                      </a:r>
                      <a:r>
                        <a:rPr kumimoji="1" lang="ja-JP" altLang="en-US" dirty="0" smtClean="0">
                          <a:latin typeface="Meiryo UI" panose="020B0604030504040204" pitchFamily="50" charset="-128"/>
                          <a:ea typeface="Meiryo UI" panose="020B0604030504040204" pitchFamily="50" charset="-128"/>
                        </a:rPr>
                        <a:t>年頃</a:t>
                      </a:r>
                      <a:endParaRPr kumimoji="1" lang="en-US" altLang="ja-JP"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5072735"/>
                  </a:ext>
                </a:extLst>
              </a:tr>
              <a:tr h="946800">
                <a:tc>
                  <a:txBody>
                    <a:bodyPr/>
                    <a:lstStyle/>
                    <a:p>
                      <a:pPr algn="ctr"/>
                      <a:r>
                        <a:rPr kumimoji="1" lang="ja-JP" altLang="en-US" sz="1400" b="1" dirty="0" smtClean="0">
                          <a:latin typeface="Meiryo UI" panose="020B0604030504040204" pitchFamily="50" charset="-128"/>
                          <a:ea typeface="Meiryo UI" panose="020B0604030504040204" pitchFamily="50" charset="-128"/>
                        </a:rPr>
                        <a:t>府庁</a:t>
                      </a:r>
                      <a:r>
                        <a:rPr kumimoji="1" lang="en-US" altLang="ja-JP" sz="1400" b="1" dirty="0" smtClean="0">
                          <a:latin typeface="Meiryo UI" panose="020B0604030504040204" pitchFamily="50" charset="-128"/>
                          <a:ea typeface="Meiryo UI" panose="020B0604030504040204" pitchFamily="50" charset="-128"/>
                        </a:rPr>
                        <a:t>DX</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57029044"/>
                  </a:ext>
                </a:extLst>
              </a:tr>
              <a:tr h="1008000">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市町村</a:t>
                      </a:r>
                      <a:r>
                        <a:rPr kumimoji="1" lang="en-US" altLang="ja-JP" sz="1400" b="1" dirty="0" smtClean="0">
                          <a:solidFill>
                            <a:schemeClr val="tx1"/>
                          </a:solidFill>
                          <a:latin typeface="Meiryo UI" panose="020B0604030504040204" pitchFamily="50" charset="-128"/>
                          <a:ea typeface="Meiryo UI" panose="020B0604030504040204" pitchFamily="50" charset="-128"/>
                        </a:rPr>
                        <a:t>DX</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32763111"/>
                  </a:ext>
                </a:extLst>
              </a:tr>
              <a:tr h="737366">
                <a:tc>
                  <a:txBody>
                    <a:bodyPr/>
                    <a:lstStyle/>
                    <a:p>
                      <a:pPr algn="ctr"/>
                      <a:r>
                        <a:rPr kumimoji="1" lang="ja-JP" altLang="en-US" sz="1400" b="1" dirty="0" smtClean="0">
                          <a:latin typeface="Meiryo UI" panose="020B0604030504040204" pitchFamily="50" charset="-128"/>
                          <a:ea typeface="Meiryo UI" panose="020B0604030504040204" pitchFamily="50" charset="-128"/>
                        </a:rPr>
                        <a:t>スマートシティ事業</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36653492"/>
                  </a:ext>
                </a:extLst>
              </a:tr>
              <a:tr h="737366">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広域データ連携基盤の構築</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21411420"/>
                  </a:ext>
                </a:extLst>
              </a:tr>
              <a:tr h="738000">
                <a:tc>
                  <a:txBody>
                    <a:bodyPr/>
                    <a:lstStyle/>
                    <a:p>
                      <a:pPr algn="ctr"/>
                      <a:r>
                        <a:rPr kumimoji="1" lang="ja-JP" altLang="en-US" sz="1400" b="1" dirty="0" smtClean="0">
                          <a:latin typeface="Meiryo UI" panose="020B0604030504040204" pitchFamily="50" charset="-128"/>
                          <a:ea typeface="Meiryo UI" panose="020B0604030504040204" pitchFamily="50" charset="-128"/>
                        </a:rPr>
                        <a:t>デジタル人材の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確保・人材の強化</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96310924"/>
                  </a:ext>
                </a:extLst>
              </a:tr>
              <a:tr h="900000">
                <a:tc>
                  <a:txBody>
                    <a:bodyPr/>
                    <a:lstStyle/>
                    <a:p>
                      <a:pPr algn="ctr"/>
                      <a:r>
                        <a:rPr kumimoji="1" lang="ja-JP" altLang="en-US" sz="1400" b="1" dirty="0" smtClean="0">
                          <a:latin typeface="Meiryo UI" panose="020B0604030504040204" pitchFamily="50" charset="-128"/>
                          <a:ea typeface="Meiryo UI" panose="020B0604030504040204" pitchFamily="50" charset="-128"/>
                        </a:rPr>
                        <a:t>推進体制の</a:t>
                      </a:r>
                      <a:r>
                        <a:rPr kumimoji="1" lang="en-US" altLang="ja-JP" sz="1400" b="1" dirty="0" smtClean="0">
                          <a:latin typeface="Meiryo UI" panose="020B0604030504040204" pitchFamily="50" charset="-128"/>
                          <a:ea typeface="Meiryo UI" panose="020B0604030504040204" pitchFamily="50" charset="-128"/>
                        </a:rPr>
                        <a:t/>
                      </a:r>
                      <a:br>
                        <a:rPr kumimoji="1" lang="en-US" altLang="ja-JP" sz="1400" b="1" dirty="0" smtClean="0">
                          <a:latin typeface="Meiryo UI" panose="020B0604030504040204" pitchFamily="50" charset="-128"/>
                          <a:ea typeface="Meiryo UI" panose="020B0604030504040204" pitchFamily="50" charset="-128"/>
                        </a:rPr>
                      </a:br>
                      <a:r>
                        <a:rPr kumimoji="1" lang="ja-JP" altLang="en-US" sz="1400" b="1" dirty="0" smtClean="0">
                          <a:latin typeface="Meiryo UI" panose="020B0604030504040204" pitchFamily="50" charset="-128"/>
                          <a:ea typeface="Meiryo UI" panose="020B0604030504040204" pitchFamily="50" charset="-128"/>
                        </a:rPr>
                        <a:t>あり方検討</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89958575"/>
                  </a:ext>
                </a:extLst>
              </a:tr>
            </a:tbl>
          </a:graphicData>
        </a:graphic>
      </p:graphicFrame>
      <p:sp>
        <p:nvSpPr>
          <p:cNvPr id="64" name="ホームベース 63"/>
          <p:cNvSpPr/>
          <p:nvPr/>
        </p:nvSpPr>
        <p:spPr>
          <a:xfrm>
            <a:off x="1856657" y="1417744"/>
            <a:ext cx="5630670"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情報システム適正化、業務の</a:t>
            </a:r>
            <a:r>
              <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化の推進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見直しを行いながら継続して実施</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８．今後のスケジュール</a:t>
            </a:r>
            <a:endParaRPr lang="ja-JP" altLang="en-US" sz="1600" b="1" dirty="0">
              <a:latin typeface="Meiryo UI" pitchFamily="50" charset="-128"/>
              <a:ea typeface="Meiryo UI" pitchFamily="50" charset="-128"/>
              <a:cs typeface="Meiryo UI" pitchFamily="50" charset="-128"/>
            </a:endParaRPr>
          </a:p>
        </p:txBody>
      </p:sp>
      <p:sp>
        <p:nvSpPr>
          <p:cNvPr id="56" name="ホームベース 55"/>
          <p:cNvSpPr/>
          <p:nvPr/>
        </p:nvSpPr>
        <p:spPr>
          <a:xfrm>
            <a:off x="3425791" y="1698113"/>
            <a:ext cx="4061535" cy="338554"/>
          </a:xfrm>
          <a:prstGeom prst="homePlate">
            <a:avLst/>
          </a:prstGeom>
          <a:solidFill>
            <a:schemeClr val="bg1"/>
          </a:solidFill>
          <a:ln>
            <a:solidFill>
              <a:srgbClr val="0070C0"/>
            </a:solidFill>
          </a:ln>
        </p:spPr>
        <p:txBody>
          <a:bodyPr wrap="square" lIns="0" tIns="0" rIns="0" bIns="0" anchor="ctr">
            <a:noAutofit/>
          </a:bodyPr>
          <a:lstStyle/>
          <a:p>
            <a:pPr marL="51430"/>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対象手続きの順次拡大</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ホームベース 57"/>
          <p:cNvSpPr/>
          <p:nvPr/>
        </p:nvSpPr>
        <p:spPr>
          <a:xfrm>
            <a:off x="1857376" y="2073799"/>
            <a:ext cx="1496316" cy="173259"/>
          </a:xfrm>
          <a:prstGeom prst="homePlate">
            <a:avLst/>
          </a:prstGeom>
          <a:solidFill>
            <a:schemeClr val="bg1"/>
          </a:solidFill>
          <a:ln>
            <a:solidFill>
              <a:srgbClr val="0070C0"/>
            </a:solidFill>
          </a:ln>
        </p:spPr>
        <p:txBody>
          <a:bodyPr wrap="square" lIns="0" tIns="0" rIns="0" bIns="0" anchor="ctr">
            <a:spAutoFit/>
          </a:bodyPr>
          <a:lstStyle/>
          <a:p>
            <a:pPr marL="51430"/>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矢印: 五方向 40">
            <a:extLst>
              <a:ext uri="{FF2B5EF4-FFF2-40B4-BE49-F238E27FC236}">
                <a16:creationId xmlns:a16="http://schemas.microsoft.com/office/drawing/2014/main" id="{DFC66535-708A-4D64-B766-E90AA4553C1A}"/>
              </a:ext>
            </a:extLst>
          </p:cNvPr>
          <p:cNvSpPr/>
          <p:nvPr/>
        </p:nvSpPr>
        <p:spPr>
          <a:xfrm>
            <a:off x="7524937" y="1340767"/>
            <a:ext cx="540720" cy="5015585"/>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b="1" dirty="0">
                <a:solidFill>
                  <a:sysClr val="windowText" lastClr="000000"/>
                </a:solidFill>
                <a:latin typeface="Meiryo UI" panose="020B0604030504040204" pitchFamily="50" charset="-128"/>
                <a:ea typeface="Meiryo UI" panose="020B0604030504040204" pitchFamily="50" charset="-128"/>
              </a:rPr>
              <a:t>大阪・関西</a:t>
            </a:r>
            <a:r>
              <a:rPr lang="ja-JP" altLang="en-US" sz="1600" b="1" dirty="0" smtClean="0">
                <a:solidFill>
                  <a:sysClr val="windowText" lastClr="000000"/>
                </a:solidFill>
                <a:latin typeface="Meiryo UI" panose="020B0604030504040204" pitchFamily="50" charset="-128"/>
                <a:ea typeface="Meiryo UI" panose="020B0604030504040204" pitchFamily="50" charset="-128"/>
              </a:rPr>
              <a:t>万博</a:t>
            </a:r>
            <a:endParaRPr lang="ja-JP" altLang="en-US" sz="1600" b="1" dirty="0">
              <a:solidFill>
                <a:sysClr val="windowText" lastClr="000000"/>
              </a:solidFill>
              <a:latin typeface="Meiryo UI" panose="020B0604030504040204" pitchFamily="50" charset="-128"/>
              <a:ea typeface="Meiryo UI" panose="020B0604030504040204" pitchFamily="50" charset="-128"/>
            </a:endParaRPr>
          </a:p>
        </p:txBody>
      </p:sp>
      <p:sp>
        <p:nvSpPr>
          <p:cNvPr id="61" name="ホームベース 60"/>
          <p:cNvSpPr/>
          <p:nvPr/>
        </p:nvSpPr>
        <p:spPr>
          <a:xfrm>
            <a:off x="1856657" y="5589240"/>
            <a:ext cx="1507456" cy="33855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dirty="0" smtClean="0">
                <a:latin typeface="Meiryo UI" panose="020B0604030504040204" pitchFamily="50" charset="-128"/>
                <a:ea typeface="Meiryo UI" panose="020B0604030504040204" pitchFamily="50" charset="-128"/>
              </a:rPr>
              <a:t>推進</a:t>
            </a:r>
            <a:r>
              <a:rPr lang="ja-JP" altLang="en-US" sz="1100" dirty="0">
                <a:latin typeface="Meiryo UI" panose="020B0604030504040204" pitchFamily="50" charset="-128"/>
                <a:ea typeface="Meiryo UI" panose="020B0604030504040204" pitchFamily="50" charset="-128"/>
              </a:rPr>
              <a:t>体制</a:t>
            </a:r>
            <a:r>
              <a:rPr lang="ja-JP" altLang="en-US" sz="1100" dirty="0" smtClean="0">
                <a:latin typeface="Meiryo UI" panose="020B0604030504040204" pitchFamily="50" charset="-128"/>
                <a:ea typeface="Meiryo UI" panose="020B0604030504040204" pitchFamily="50" charset="-128"/>
              </a:rPr>
              <a:t>のあり方検討</a:t>
            </a:r>
            <a:endParaRPr lang="en-US" altLang="ja-JP" sz="1100" dirty="0" smtClean="0">
              <a:latin typeface="Meiryo UI" panose="020B0604030504040204" pitchFamily="50" charset="-128"/>
              <a:ea typeface="Meiryo UI" panose="020B0604030504040204" pitchFamily="50" charset="-128"/>
            </a:endParaRPr>
          </a:p>
          <a:p>
            <a:pPr marL="51430"/>
            <a:endParaRPr lang="ja-JP" altLang="en-US" sz="1100" dirty="0">
              <a:latin typeface="Meiryo UI" panose="020B0604030504040204" pitchFamily="50" charset="-128"/>
              <a:ea typeface="Meiryo UI" panose="020B0604030504040204" pitchFamily="50" charset="-128"/>
            </a:endParaRPr>
          </a:p>
        </p:txBody>
      </p:sp>
      <p:sp>
        <p:nvSpPr>
          <p:cNvPr id="62" name="ホームベース 61"/>
          <p:cNvSpPr/>
          <p:nvPr/>
        </p:nvSpPr>
        <p:spPr>
          <a:xfrm>
            <a:off x="3436212" y="5589241"/>
            <a:ext cx="4062852" cy="338554"/>
          </a:xfrm>
          <a:prstGeom prst="homePlate">
            <a:avLst/>
          </a:prstGeom>
          <a:solidFill>
            <a:schemeClr val="bg1"/>
          </a:solidFill>
          <a:ln>
            <a:solidFill>
              <a:srgbClr val="0070C0"/>
            </a:solidFill>
            <a:prstDash val="solid"/>
          </a:ln>
        </p:spPr>
        <p:txBody>
          <a:bodyPr wrap="square" lIns="0" tIns="0" rIns="0" bIns="0" anchor="ctr">
            <a:noAutofit/>
          </a:bodyPr>
          <a:lstStyle/>
          <a:p>
            <a:pPr marL="51430"/>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検討結果に応じた体制強化</a:t>
            </a:r>
          </a:p>
        </p:txBody>
      </p:sp>
      <p:sp>
        <p:nvSpPr>
          <p:cNvPr id="63" name="ホームベース 62"/>
          <p:cNvSpPr/>
          <p:nvPr/>
        </p:nvSpPr>
        <p:spPr>
          <a:xfrm>
            <a:off x="1857375" y="2810775"/>
            <a:ext cx="5640372" cy="17158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ガバメントクラウド</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移行支援</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ホームベース 67"/>
          <p:cNvSpPr/>
          <p:nvPr/>
        </p:nvSpPr>
        <p:spPr>
          <a:xfrm>
            <a:off x="1857375" y="3441630"/>
            <a:ext cx="5652765"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アプリケーションの最適化、共通業務の最適化、最適なデジタル技術の導入</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ホームベース 68"/>
          <p:cNvSpPr/>
          <p:nvPr/>
        </p:nvSpPr>
        <p:spPr>
          <a:xfrm>
            <a:off x="3436211" y="2073799"/>
            <a:ext cx="4062852"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構築</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ホームベース 70"/>
          <p:cNvSpPr/>
          <p:nvPr/>
        </p:nvSpPr>
        <p:spPr>
          <a:xfrm>
            <a:off x="1856656" y="4236928"/>
            <a:ext cx="1507454" cy="338400"/>
          </a:xfrm>
          <a:prstGeom prst="homePlate">
            <a:avLst/>
          </a:prstGeom>
          <a:solidFill>
            <a:schemeClr val="bg1"/>
          </a:solidFill>
          <a:ln>
            <a:solidFill>
              <a:srgbClr val="0070C0"/>
            </a:solidFill>
            <a:prstDash val="solid"/>
          </a:ln>
        </p:spPr>
        <p:txBody>
          <a:bodyPr wrap="square" lIns="0" tIns="0" rIns="0" bIns="0" anchor="ctr">
            <a:no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システム構築</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・運用開始</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ホームベース 71"/>
          <p:cNvSpPr/>
          <p:nvPr/>
        </p:nvSpPr>
        <p:spPr>
          <a:xfrm>
            <a:off x="3440833" y="4228922"/>
            <a:ext cx="4077919" cy="338554"/>
          </a:xfrm>
          <a:prstGeom prst="homePlate">
            <a:avLst/>
          </a:prstGeom>
          <a:solidFill>
            <a:schemeClr val="bg1"/>
          </a:solidFill>
          <a:ln>
            <a:solidFill>
              <a:srgbClr val="0070C0"/>
            </a:solidFill>
            <a:prstDash val="solid"/>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サービスの実装・拡充</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（スーパーシティ・万博・市町村等との連携</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矢印: 五方向 40">
            <a:extLst>
              <a:ext uri="{FF2B5EF4-FFF2-40B4-BE49-F238E27FC236}">
                <a16:creationId xmlns:a16="http://schemas.microsoft.com/office/drawing/2014/main" id="{DFC66535-708A-4D64-B766-E90AA4553C1A}"/>
              </a:ext>
            </a:extLst>
          </p:cNvPr>
          <p:cNvSpPr/>
          <p:nvPr/>
        </p:nvSpPr>
        <p:spPr>
          <a:xfrm>
            <a:off x="9037105" y="1340767"/>
            <a:ext cx="540720" cy="50155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b="1" dirty="0" smtClean="0">
                <a:solidFill>
                  <a:sysClr val="windowText" lastClr="000000"/>
                </a:solidFill>
                <a:latin typeface="Meiryo UI" panose="020B0604030504040204" pitchFamily="50" charset="-128"/>
                <a:ea typeface="Meiryo UI" panose="020B0604030504040204" pitchFamily="50" charset="-128"/>
              </a:rPr>
              <a:t>大阪府の目指すべきデジタル社会の実現へ</a:t>
            </a:r>
            <a:endParaRPr lang="ja-JP" altLang="en-US" sz="1600" b="1" dirty="0">
              <a:solidFill>
                <a:sysClr val="windowText" lastClr="000000"/>
              </a:solidFill>
              <a:latin typeface="Meiryo UI" panose="020B0604030504040204" pitchFamily="50" charset="-128"/>
              <a:ea typeface="Meiryo UI" panose="020B0604030504040204" pitchFamily="50" charset="-128"/>
            </a:endParaRPr>
          </a:p>
        </p:txBody>
      </p:sp>
      <p:sp>
        <p:nvSpPr>
          <p:cNvPr id="4" name="ストライプ矢印 3"/>
          <p:cNvSpPr/>
          <p:nvPr/>
        </p:nvSpPr>
        <p:spPr bwMode="auto">
          <a:xfrm>
            <a:off x="8134511" y="3259825"/>
            <a:ext cx="850937" cy="1321303"/>
          </a:xfrm>
          <a:prstGeom prst="stripedRightArrow">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38" name="四角形: 角を丸くする 11">
            <a:extLst>
              <a:ext uri="{FF2B5EF4-FFF2-40B4-BE49-F238E27FC236}">
                <a16:creationId xmlns:a16="http://schemas.microsoft.com/office/drawing/2014/main" id="{38979C2C-E687-47E2-A769-41CEBE8F9916}"/>
              </a:ext>
            </a:extLst>
          </p:cNvPr>
          <p:cNvSpPr/>
          <p:nvPr/>
        </p:nvSpPr>
        <p:spPr>
          <a:xfrm>
            <a:off x="8384622" y="1673944"/>
            <a:ext cx="528726" cy="4419352"/>
          </a:xfrm>
          <a:prstGeom prst="homePlate">
            <a:avLst>
              <a:gd name="adj" fmla="val 4070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0"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rPr>
              <a:t>PDCA</a:t>
            </a:r>
            <a:r>
              <a:rPr lang="ja-JP" altLang="en-US" sz="1400" b="1" dirty="0" smtClean="0">
                <a:solidFill>
                  <a:schemeClr val="tx1"/>
                </a:solidFill>
                <a:latin typeface="Meiryo UI" panose="020B0604030504040204" pitchFamily="50" charset="-128"/>
                <a:ea typeface="Meiryo UI" panose="020B0604030504040204" pitchFamily="50" charset="-128"/>
              </a:rPr>
              <a:t>サイクルを回しながら継続的</a:t>
            </a:r>
            <a:r>
              <a:rPr lang="ja-JP" altLang="en-US" sz="1400" b="1" dirty="0">
                <a:solidFill>
                  <a:schemeClr val="tx1"/>
                </a:solidFill>
                <a:latin typeface="Meiryo UI" panose="020B0604030504040204" pitchFamily="50" charset="-128"/>
                <a:ea typeface="Meiryo UI" panose="020B0604030504040204" pitchFamily="50" charset="-128"/>
              </a:rPr>
              <a:t>に</a:t>
            </a:r>
            <a:r>
              <a:rPr lang="ja-JP" altLang="en-US" sz="1400" b="1" dirty="0" smtClean="0">
                <a:solidFill>
                  <a:schemeClr val="tx1"/>
                </a:solidFill>
                <a:latin typeface="Meiryo UI" panose="020B0604030504040204" pitchFamily="50" charset="-128"/>
                <a:ea typeface="Meiryo UI" panose="020B0604030504040204" pitchFamily="50" charset="-128"/>
              </a:rPr>
              <a:t>取組み</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53" name="ホームベース 52"/>
          <p:cNvSpPr/>
          <p:nvPr/>
        </p:nvSpPr>
        <p:spPr>
          <a:xfrm>
            <a:off x="1856657" y="3056019"/>
            <a:ext cx="5641090"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補助金、アドバイザー事業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以降も</a:t>
            </a:r>
            <a:r>
              <a:rPr lang="ja-JP" altLang="en-US" sz="1100" dirty="0" smtClean="0">
                <a:latin typeface="Meiryo UI" panose="020B0604030504040204" pitchFamily="50" charset="-128"/>
                <a:ea typeface="Meiryo UI" panose="020B0604030504040204" pitchFamily="50" charset="-128"/>
              </a:rPr>
              <a:t>継続して市町村</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支援</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ホームベース 50"/>
          <p:cNvSpPr/>
          <p:nvPr/>
        </p:nvSpPr>
        <p:spPr>
          <a:xfrm>
            <a:off x="1856656" y="3691771"/>
            <a:ext cx="5640454"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オープンデータの充実強化、大阪公立大学との連携</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EBPM</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ホームベース 54"/>
          <p:cNvSpPr/>
          <p:nvPr/>
        </p:nvSpPr>
        <p:spPr>
          <a:xfrm>
            <a:off x="1856656" y="1680751"/>
            <a:ext cx="1497035" cy="338554"/>
          </a:xfrm>
          <a:prstGeom prst="homePlate">
            <a:avLst/>
          </a:prstGeom>
          <a:solidFill>
            <a:schemeClr val="bg1"/>
          </a:solidFill>
          <a:ln>
            <a:solidFill>
              <a:srgbClr val="0070C0"/>
            </a:solidFill>
          </a:ln>
        </p:spPr>
        <p:txBody>
          <a:bodyPr wrap="square" lIns="0" tIns="0" rIns="0" bIns="0" anchor="ctr">
            <a:spAutoFit/>
          </a:bodyPr>
          <a:lstStyle/>
          <a:p>
            <a:pPr marL="51430"/>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2592000" y="1728000"/>
            <a:ext cx="1252108" cy="276999"/>
          </a:xfrm>
          <a:prstGeom prst="rect">
            <a:avLst/>
          </a:prstGeom>
          <a:noFill/>
          <a:ln>
            <a:noFill/>
          </a:ln>
        </p:spPr>
        <p:txBody>
          <a:bodyPr wrap="square" lIns="0" tIns="0" rIns="0" bIns="0" anchor="ctr">
            <a:spAutoFit/>
          </a:bodyPr>
          <a:lstStyle/>
          <a:p>
            <a:pPr marL="51430"/>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新システムへの</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移行、機能追加</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1818000" y="1680751"/>
            <a:ext cx="782490" cy="338554"/>
          </a:xfrm>
          <a:prstGeom prst="rect">
            <a:avLst/>
          </a:prstGeom>
          <a:noFill/>
          <a:ln>
            <a:noFill/>
          </a:ln>
        </p:spPr>
        <p:txBody>
          <a:bodyPr wrap="square" lIns="0" tIns="0" rIns="0" bIns="0" anchor="ctr">
            <a:spAutoFit/>
          </a:bodyPr>
          <a:lstStyle/>
          <a:p>
            <a:pPr marL="51430"/>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行政手続き</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オンライン化</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a:off x="1857375" y="2398560"/>
            <a:ext cx="5640372" cy="338554"/>
          </a:xfrm>
          <a:prstGeom prst="homePlate">
            <a:avLst/>
          </a:prstGeom>
          <a:solidFill>
            <a:schemeClr val="bg1"/>
          </a:solidFill>
          <a:ln>
            <a:solidFill>
              <a:srgbClr val="0070C0"/>
            </a:solidFill>
          </a:ln>
        </p:spPr>
        <p:txBody>
          <a:bodyPr wrap="square" lIns="0" tIns="0" rIns="0" bIns="0" anchor="t">
            <a:spAutoFit/>
          </a:bodyPr>
          <a:lstStyle/>
          <a:p>
            <a:pPr marL="51430"/>
            <a:r>
              <a:rPr lang="ja-JP" altLang="en-US" sz="1100" dirty="0" smtClean="0">
                <a:latin typeface="Meiryo UI" panose="020B0604030504040204" pitchFamily="50" charset="-128"/>
                <a:ea typeface="Meiryo UI" panose="020B0604030504040204" pitchFamily="50" charset="-128"/>
              </a:rPr>
              <a:t>　　　　　　　第</a:t>
            </a:r>
            <a:r>
              <a:rPr lang="en-US" altLang="ja-JP" sz="1100" dirty="0" smtClean="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弾（</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年度調達済）</a:t>
            </a:r>
            <a:r>
              <a:rPr lang="ja-JP" altLang="en-US" sz="1100" dirty="0" smtClean="0">
                <a:latin typeface="Meiryo UI" panose="020B0604030504040204" pitchFamily="50" charset="-128"/>
                <a:ea typeface="Meiryo UI" panose="020B0604030504040204" pitchFamily="50" charset="-128"/>
              </a:rPr>
              <a:t>拡大</a:t>
            </a:r>
            <a:endParaRPr lang="en-US" altLang="ja-JP" sz="1100" dirty="0" smtClean="0">
              <a:latin typeface="Meiryo UI" panose="020B0604030504040204" pitchFamily="50" charset="-128"/>
              <a:ea typeface="Meiryo UI" panose="020B0604030504040204" pitchFamily="50" charset="-128"/>
            </a:endParaRPr>
          </a:p>
          <a:p>
            <a:pPr marL="51430"/>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第</a:t>
            </a:r>
            <a:r>
              <a:rPr lang="en-US" altLang="ja-JP" sz="1100" dirty="0" smtClean="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弾</a:t>
            </a:r>
            <a:r>
              <a:rPr lang="en-US" altLang="ja-JP" sz="1100" dirty="0">
                <a:latin typeface="Meiryo UI" panose="020B0604030504040204" pitchFamily="50" charset="-128"/>
                <a:ea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rPr>
              <a:t>年度調達予定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導入、</a:t>
            </a:r>
            <a:r>
              <a:rPr lang="ja-JP" altLang="en-US" sz="1100" dirty="0" smtClean="0">
                <a:latin typeface="Meiryo UI" panose="020B0604030504040204" pitchFamily="50" charset="-128"/>
                <a:ea typeface="Meiryo UI" panose="020B0604030504040204" pitchFamily="50" charset="-128"/>
              </a:rPr>
              <a:t>拡大</a:t>
            </a:r>
            <a:endParaRPr lang="en-US" altLang="ja-JP" sz="1100"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5273771" y="2547337"/>
            <a:ext cx="2179066" cy="161583"/>
          </a:xfrm>
          <a:prstGeom prst="rect">
            <a:avLst/>
          </a:prstGeom>
          <a:noFill/>
        </p:spPr>
        <p:txBody>
          <a:bodyPr wrap="square" lIns="0" tIns="0" rIns="0" bIns="0"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以降も共同化領域の拡大を目指す</a:t>
            </a:r>
            <a:endParaRPr kumimoji="1" lang="ja-JP" altLang="en-US" sz="1050" dirty="0">
              <a:latin typeface="Meiryo UI" panose="020B0604030504040204" pitchFamily="50" charset="-128"/>
              <a:ea typeface="Meiryo UI" panose="020B0604030504040204" pitchFamily="50" charset="-128"/>
            </a:endParaRPr>
          </a:p>
        </p:txBody>
      </p:sp>
      <p:sp>
        <p:nvSpPr>
          <p:cNvPr id="79" name="ホームベース 78"/>
          <p:cNvSpPr/>
          <p:nvPr/>
        </p:nvSpPr>
        <p:spPr>
          <a:xfrm>
            <a:off x="4988248" y="2856919"/>
            <a:ext cx="2515684" cy="169277"/>
          </a:xfrm>
          <a:prstGeom prst="homePlate">
            <a:avLst/>
          </a:prstGeom>
          <a:solidFill>
            <a:schemeClr val="bg1"/>
          </a:solidFill>
          <a:ln>
            <a:solidFill>
              <a:srgbClr val="0070C0"/>
            </a:solidFill>
            <a:prstDash val="sysDot"/>
          </a:ln>
        </p:spPr>
        <p:txBody>
          <a:bodyPr wrap="square" lIns="0" tIns="0" rIns="0" bIns="0" anchor="ctr">
            <a:spAutoFit/>
          </a:bodyPr>
          <a:lstStyle/>
          <a:p>
            <a:pPr marL="51430"/>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標準化対応ピーク（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2024,2025</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813391" y="2350041"/>
            <a:ext cx="748923" cy="430887"/>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システム</a:t>
            </a:r>
            <a:endParaRPr kumimoji="1" lang="en-US" altLang="ja-JP" sz="1100" b="1" dirty="0" smtClean="0">
              <a:latin typeface="Meiryo UI" panose="020B0604030504040204" pitchFamily="50" charset="-128"/>
              <a:ea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rPr>
              <a:t>共同調達</a:t>
            </a:r>
            <a:endParaRPr kumimoji="1" lang="en-US" altLang="ja-JP" sz="1100" b="1"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988728" y="5776532"/>
            <a:ext cx="821487" cy="484748"/>
          </a:xfrm>
          <a:prstGeom prst="rect">
            <a:avLst/>
          </a:prstGeom>
          <a:noFill/>
        </p:spPr>
        <p:txBody>
          <a:bodyPr wrap="square" lIns="0" tIns="0" rIns="0" bIns="0" rtlCol="0">
            <a:spAutoFit/>
          </a:bodyPr>
          <a:lstStyle/>
          <a:p>
            <a:r>
              <a:rPr lang="ja-JP" altLang="en-US"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夏まで</a:t>
            </a:r>
          </a:p>
          <a:p>
            <a:r>
              <a:rPr lang="ja-JP" altLang="en-US" sz="1050" dirty="0" smtClean="0">
                <a:latin typeface="Meiryo UI" panose="020B0604030504040204" pitchFamily="50" charset="-128"/>
                <a:ea typeface="Meiryo UI" panose="020B0604030504040204" pitchFamily="50" charset="-128"/>
              </a:rPr>
              <a:t>　推進体制の</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方向性提示</a:t>
            </a:r>
            <a:endParaRPr kumimoji="1" lang="ja-JP" altLang="en-US"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865910" y="5779680"/>
            <a:ext cx="878545" cy="323165"/>
          </a:xfrm>
          <a:prstGeom prst="rect">
            <a:avLst/>
          </a:prstGeom>
          <a:noFill/>
        </p:spPr>
        <p:txBody>
          <a:bodyPr wrap="square" lIns="0" tIns="0" rIns="0" bIns="0" rtlCol="0">
            <a:spAutoFit/>
          </a:bodyPr>
          <a:lstStyle/>
          <a:p>
            <a:r>
              <a:rPr lang="ja-JP" altLang="en-US" sz="1050" b="1" dirty="0" smtClean="0">
                <a:latin typeface="Meiryo UI" panose="020B0604030504040204" pitchFamily="50" charset="-128"/>
                <a:ea typeface="Meiryo UI" panose="020B0604030504040204" pitchFamily="50" charset="-128"/>
              </a:rPr>
              <a:t>・年度末</a:t>
            </a:r>
            <a:endParaRPr lang="en-US" altLang="ja-JP" sz="1050" b="1"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最終とりまとめ</a:t>
            </a:r>
            <a:endParaRPr kumimoji="1" lang="ja-JP" altLang="en-US" sz="105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E5DE390-0CB9-41F3-AFBC-609A6CE2A1FD}" type="slidenum">
              <a:rPr kumimoji="1" lang="ja-JP" altLang="en-US" smtClean="0"/>
              <a:t>35</a:t>
            </a:fld>
            <a:endParaRPr kumimoji="1" lang="ja-JP" altLang="en-US"/>
          </a:p>
        </p:txBody>
      </p:sp>
      <p:sp>
        <p:nvSpPr>
          <p:cNvPr id="39" name="正方形/長方形 38"/>
          <p:cNvSpPr/>
          <p:nvPr/>
        </p:nvSpPr>
        <p:spPr>
          <a:xfrm>
            <a:off x="1817614" y="2071663"/>
            <a:ext cx="1165245" cy="169277"/>
          </a:xfrm>
          <a:prstGeom prst="rect">
            <a:avLst/>
          </a:prstGeom>
          <a:noFill/>
          <a:ln>
            <a:noFill/>
          </a:ln>
        </p:spPr>
        <p:txBody>
          <a:bodyPr wrap="square" lIns="0" tIns="0" rIns="0" bIns="0" anchor="ctr">
            <a:spAutoFit/>
          </a:bodyPr>
          <a:lstStyle/>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庁内</a:t>
            </a:r>
            <a:r>
              <a:rPr lang="en-US" altLang="ja-JP" sz="1100" b="1"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環境整備</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978617" y="2075645"/>
            <a:ext cx="388012" cy="169277"/>
          </a:xfrm>
          <a:prstGeom prst="rect">
            <a:avLst/>
          </a:prstGeom>
          <a:noFill/>
          <a:ln>
            <a:no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設計</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ホームベース 42"/>
          <p:cNvSpPr/>
          <p:nvPr/>
        </p:nvSpPr>
        <p:spPr>
          <a:xfrm>
            <a:off x="1864158" y="5044388"/>
            <a:ext cx="1533447" cy="33855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人材強化に向けた</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研修試行・</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効果検証</a:t>
            </a:r>
          </a:p>
        </p:txBody>
      </p:sp>
      <p:sp>
        <p:nvSpPr>
          <p:cNvPr id="45" name="ホームベース 44"/>
          <p:cNvSpPr/>
          <p:nvPr/>
        </p:nvSpPr>
        <p:spPr>
          <a:xfrm>
            <a:off x="1869686" y="4807743"/>
            <a:ext cx="1527919" cy="169320"/>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人材確保に向けた分析</a:t>
            </a:r>
          </a:p>
        </p:txBody>
      </p:sp>
      <p:sp>
        <p:nvSpPr>
          <p:cNvPr id="46" name="ホームベース 45"/>
          <p:cNvSpPr/>
          <p:nvPr/>
        </p:nvSpPr>
        <p:spPr>
          <a:xfrm>
            <a:off x="3436212" y="5044388"/>
            <a:ext cx="1496437" cy="33855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対象拡大</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ホームベース 46"/>
          <p:cNvSpPr/>
          <p:nvPr/>
        </p:nvSpPr>
        <p:spPr>
          <a:xfrm>
            <a:off x="5001752" y="5044388"/>
            <a:ext cx="2497312" cy="33855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継続的な見直し等</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ホームベース 47"/>
          <p:cNvSpPr/>
          <p:nvPr/>
        </p:nvSpPr>
        <p:spPr>
          <a:xfrm>
            <a:off x="3436210" y="4814199"/>
            <a:ext cx="4062853"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手法の検討、実施</a:t>
            </a:r>
          </a:p>
        </p:txBody>
      </p:sp>
    </p:spTree>
    <p:extLst>
      <p:ext uri="{BB962C8B-B14F-4D97-AF65-F5344CB8AC3E}">
        <p14:creationId xmlns:p14="http://schemas.microsoft.com/office/powerpoint/2010/main" val="1276792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１．計画</a:t>
            </a:r>
            <a:r>
              <a:rPr lang="ja-JP" altLang="en-US" sz="1600" b="1" dirty="0">
                <a:latin typeface="Meiryo UI" pitchFamily="50" charset="-128"/>
                <a:ea typeface="Meiryo UI" pitchFamily="50" charset="-128"/>
                <a:cs typeface="Meiryo UI" pitchFamily="50" charset="-128"/>
              </a:rPr>
              <a:t>策定の趣旨・</a:t>
            </a:r>
            <a:r>
              <a:rPr lang="ja-JP" altLang="en-US" sz="1600" b="1" dirty="0" smtClean="0">
                <a:latin typeface="Meiryo UI" pitchFamily="50" charset="-128"/>
                <a:ea typeface="Meiryo UI" pitchFamily="50" charset="-128"/>
                <a:cs typeface="Meiryo UI" pitchFamily="50" charset="-128"/>
              </a:rPr>
              <a:t>目的　　</a:t>
            </a:r>
            <a:r>
              <a:rPr lang="ja-JP" altLang="en-US" sz="1400" b="1" dirty="0" smtClean="0">
                <a:latin typeface="Meiryo UI" pitchFamily="50" charset="-128"/>
                <a:ea typeface="Meiryo UI" pitchFamily="50" charset="-128"/>
                <a:cs typeface="Meiryo UI" pitchFamily="50" charset="-128"/>
              </a:rPr>
              <a:t>直面するデジタル化の状況</a:t>
            </a:r>
            <a:endParaRPr lang="ja-JP" altLang="en-US" sz="1400" b="1" dirty="0">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ABBFDCA3-09BA-4070-A1EA-83968A2741E1}"/>
              </a:ext>
            </a:extLst>
          </p:cNvPr>
          <p:cNvSpPr txBox="1"/>
          <p:nvPr/>
        </p:nvSpPr>
        <p:spPr>
          <a:xfrm>
            <a:off x="127806" y="476672"/>
            <a:ext cx="9650389" cy="584775"/>
          </a:xfrm>
          <a:prstGeom prst="rect">
            <a:avLst/>
          </a:prstGeom>
          <a:noFill/>
          <a:ln w="6350">
            <a:solidFill>
              <a:schemeClr val="tx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我が国</a:t>
            </a:r>
            <a:r>
              <a:rPr lang="ja-JP" altLang="en-US" sz="1600" b="1" dirty="0" smtClean="0">
                <a:latin typeface="Meiryo UI" panose="020B0604030504040204" pitchFamily="50" charset="-128"/>
                <a:ea typeface="Meiryo UI" panose="020B0604030504040204" pitchFamily="50" charset="-128"/>
              </a:rPr>
              <a:t>のデジタル化は諸外国と比較し遅れが顕著。</a:t>
            </a:r>
            <a:endParaRPr lang="en-US" altLang="ja-JP" sz="1600" b="1"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また、都道府県間の比較においても大阪府のデジタル化は遅れている。</a:t>
            </a:r>
            <a:endParaRPr lang="en-US" altLang="ja-JP" sz="1600" b="1" dirty="0" smtClean="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344488" y="1643628"/>
          <a:ext cx="3650243" cy="2167263"/>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521709877"/>
                    </a:ext>
                  </a:extLst>
                </a:gridCol>
                <a:gridCol w="1994243">
                  <a:extLst>
                    <a:ext uri="{9D8B030D-6E8A-4147-A177-3AD203B41FA5}">
                      <a16:colId xmlns:a16="http://schemas.microsoft.com/office/drawing/2014/main" val="1590397244"/>
                    </a:ext>
                  </a:extLst>
                </a:gridCol>
              </a:tblGrid>
              <a:tr h="247023">
                <a:tc>
                  <a:txBody>
                    <a:bodyPr/>
                    <a:lstStyle/>
                    <a:p>
                      <a:pPr algn="ctr"/>
                      <a:r>
                        <a:rPr kumimoji="1" lang="ja-JP" altLang="en-US" sz="1050" dirty="0" smtClean="0">
                          <a:latin typeface="Meiryo UI" panose="020B0604030504040204" pitchFamily="50" charset="-128"/>
                          <a:ea typeface="Meiryo UI" panose="020B0604030504040204" pitchFamily="50" charset="-128"/>
                        </a:rPr>
                        <a:t>順位　</a:t>
                      </a:r>
                      <a:r>
                        <a:rPr kumimoji="1" lang="en-US" altLang="ja-JP" sz="1050" b="0" dirty="0" smtClean="0">
                          <a:latin typeface="Meiryo UI" panose="020B0604030504040204" pitchFamily="50" charset="-128"/>
                          <a:ea typeface="Meiryo UI" panose="020B0604030504040204" pitchFamily="50" charset="-128"/>
                        </a:rPr>
                        <a:t>(</a:t>
                      </a:r>
                      <a:r>
                        <a:rPr kumimoji="1" lang="ja-JP" altLang="en-US" sz="900" b="0" dirty="0" smtClean="0">
                          <a:latin typeface="Meiryo UI" panose="020B0604030504040204" pitchFamily="50" charset="-128"/>
                          <a:ea typeface="Meiryo UI" panose="020B0604030504040204" pitchFamily="50" charset="-128"/>
                        </a:rPr>
                        <a:t>括弧内は</a:t>
                      </a:r>
                      <a:r>
                        <a:rPr kumimoji="1" lang="en-US" altLang="ja-JP" sz="900" b="0" dirty="0" smtClean="0">
                          <a:latin typeface="Meiryo UI" panose="020B0604030504040204" pitchFamily="50" charset="-128"/>
                          <a:ea typeface="Meiryo UI" panose="020B0604030504040204" pitchFamily="50" charset="-128"/>
                        </a:rPr>
                        <a:t>2020</a:t>
                      </a:r>
                      <a:r>
                        <a:rPr kumimoji="1" lang="ja-JP" altLang="en-US" sz="900" b="0" dirty="0" smtClean="0">
                          <a:latin typeface="Meiryo UI" panose="020B0604030504040204" pitchFamily="50" charset="-128"/>
                          <a:ea typeface="Meiryo UI" panose="020B0604030504040204" pitchFamily="50" charset="-128"/>
                        </a:rPr>
                        <a:t>年順位</a:t>
                      </a:r>
                      <a:r>
                        <a:rPr kumimoji="1" lang="en-US" altLang="ja-JP" sz="900" b="0" dirty="0" smtClean="0">
                          <a:latin typeface="Meiryo UI" panose="020B0604030504040204" pitchFamily="50" charset="-128"/>
                          <a:ea typeface="Meiryo UI" panose="020B0604030504040204" pitchFamily="50" charset="-128"/>
                        </a:rPr>
                        <a:t>)</a:t>
                      </a:r>
                      <a:endParaRPr kumimoji="1" lang="ja-JP" altLang="en-US" sz="900" b="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国</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2629541527"/>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米国</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2147695359"/>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2(5)</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香港</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1507248258"/>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3(4)</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スウェーデン</a:t>
                      </a:r>
                      <a:endParaRPr kumimoji="1" lang="en-US" altLang="ja-JP" sz="1050" dirty="0" smtClean="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884141754"/>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4(3)</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デンマーク</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1831651894"/>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5(2)</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シンガポール</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3291871955"/>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6(6)</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スイス</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2661931810"/>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7(7)</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オランダ</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1529041076"/>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8(11)</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台湾・中国</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2780871161"/>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9(9)</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ノルウェー</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4052884777"/>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10(14)</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アラブ首長国連邦</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320194"/>
                  </a:ext>
                </a:extLst>
              </a:tr>
              <a:tr h="155248">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202853734"/>
                  </a:ext>
                </a:extLst>
              </a:tr>
              <a:tr h="155248">
                <a:tc>
                  <a:txBody>
                    <a:bodyPr/>
                    <a:lstStyle/>
                    <a:p>
                      <a:pPr algn="ctr"/>
                      <a:r>
                        <a:rPr kumimoji="1" lang="en-US" altLang="ja-JP" sz="1050" b="1" dirty="0" smtClean="0">
                          <a:latin typeface="Meiryo UI" panose="020B0604030504040204" pitchFamily="50" charset="-128"/>
                          <a:ea typeface="Meiryo UI" panose="020B0604030504040204" pitchFamily="50" charset="-128"/>
                        </a:rPr>
                        <a:t>28(27)</a:t>
                      </a:r>
                      <a:endParaRPr kumimoji="1" lang="ja-JP" altLang="en-US" sz="1050" b="1"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b="1" dirty="0" smtClean="0">
                          <a:latin typeface="Meiryo UI" panose="020B0604030504040204" pitchFamily="50" charset="-128"/>
                          <a:ea typeface="Meiryo UI" panose="020B0604030504040204" pitchFamily="50" charset="-128"/>
                        </a:rPr>
                        <a:t>日本</a:t>
                      </a:r>
                      <a:endParaRPr kumimoji="1" lang="ja-JP" altLang="en-US" sz="1050" b="1"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252724531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65116079"/>
              </p:ext>
            </p:extLst>
          </p:nvPr>
        </p:nvGraphicFramePr>
        <p:xfrm>
          <a:off x="347588" y="4451940"/>
          <a:ext cx="3619848" cy="2135721"/>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521709877"/>
                    </a:ext>
                  </a:extLst>
                </a:gridCol>
                <a:gridCol w="1963848">
                  <a:extLst>
                    <a:ext uri="{9D8B030D-6E8A-4147-A177-3AD203B41FA5}">
                      <a16:colId xmlns:a16="http://schemas.microsoft.com/office/drawing/2014/main" val="1590397244"/>
                    </a:ext>
                  </a:extLst>
                </a:gridCol>
              </a:tblGrid>
              <a:tr h="215481">
                <a:tc>
                  <a:txBody>
                    <a:bodyPr/>
                    <a:lstStyle/>
                    <a:p>
                      <a:pPr algn="ctr"/>
                      <a:r>
                        <a:rPr kumimoji="1" lang="ja-JP" altLang="en-US" sz="1050" dirty="0" smtClean="0">
                          <a:latin typeface="Meiryo UI" panose="020B0604030504040204" pitchFamily="50" charset="-128"/>
                          <a:ea typeface="Meiryo UI" panose="020B0604030504040204" pitchFamily="50" charset="-128"/>
                        </a:rPr>
                        <a:t>順位</a:t>
                      </a:r>
                      <a:r>
                        <a:rPr kumimoji="1" lang="en-US" altLang="ja-JP" sz="900" b="0" dirty="0" smtClean="0">
                          <a:latin typeface="Meiryo UI" panose="020B0604030504040204" pitchFamily="50" charset="-128"/>
                          <a:ea typeface="Meiryo UI" panose="020B0604030504040204" pitchFamily="50" charset="-128"/>
                        </a:rPr>
                        <a:t>(</a:t>
                      </a:r>
                      <a:r>
                        <a:rPr kumimoji="1" lang="ja-JP" altLang="en-US" sz="900" b="0" dirty="0" smtClean="0">
                          <a:latin typeface="Meiryo UI" panose="020B0604030504040204" pitchFamily="50" charset="-128"/>
                          <a:ea typeface="Meiryo UI" panose="020B0604030504040204" pitchFamily="50" charset="-128"/>
                        </a:rPr>
                        <a:t>括弧内は</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年順位</a:t>
                      </a:r>
                      <a:r>
                        <a:rPr kumimoji="1" lang="en-US" altLang="ja-JP" sz="900" b="0" dirty="0" smtClean="0">
                          <a:latin typeface="Meiryo UI" panose="020B0604030504040204" pitchFamily="50" charset="-128"/>
                          <a:ea typeface="Meiryo UI" panose="020B0604030504040204" pitchFamily="50" charset="-128"/>
                        </a:rPr>
                        <a:t>)</a:t>
                      </a:r>
                      <a:endParaRPr kumimoji="1" lang="ja-JP" altLang="en-US" sz="900" b="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国</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629541527"/>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デンマーク</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147695359"/>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2(3)</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韓国</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507248258"/>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3(16)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エストニア</a:t>
                      </a:r>
                      <a:endParaRPr kumimoji="1" lang="en-US" altLang="ja-JP" sz="105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884141754"/>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4(6)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フィンランド</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831651894"/>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5(2)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オーストラリア</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291871955"/>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6(5)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スウェーデン</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661931810"/>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7(4)</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英国</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529041076"/>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8(8)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ニュージーランド</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780871161"/>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9(11)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米国</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4052884777"/>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10(13)</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オランダ</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20194"/>
                  </a:ext>
                </a:extLst>
              </a:tr>
              <a:tr h="126774">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90044000"/>
                  </a:ext>
                </a:extLst>
              </a:tr>
              <a:tr h="126774">
                <a:tc>
                  <a:txBody>
                    <a:bodyPr/>
                    <a:lstStyle/>
                    <a:p>
                      <a:pPr algn="ctr"/>
                      <a:r>
                        <a:rPr kumimoji="1" lang="en-US" altLang="ja-JP" sz="1050" b="1" dirty="0" smtClean="0">
                          <a:latin typeface="Meiryo UI" panose="020B0604030504040204" pitchFamily="50" charset="-128"/>
                          <a:ea typeface="Meiryo UI" panose="020B0604030504040204" pitchFamily="50" charset="-128"/>
                        </a:rPr>
                        <a:t>14(10)</a:t>
                      </a:r>
                      <a:endParaRPr kumimoji="1" lang="ja-JP" altLang="en-US" sz="1050" b="1"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b="1" dirty="0" smtClean="0">
                          <a:latin typeface="Meiryo UI" panose="020B0604030504040204" pitchFamily="50" charset="-128"/>
                          <a:ea typeface="Meiryo UI" panose="020B0604030504040204" pitchFamily="50" charset="-128"/>
                        </a:rPr>
                        <a:t>日本</a:t>
                      </a:r>
                      <a:endParaRPr kumimoji="1" lang="ja-JP" altLang="en-US" sz="1050" b="1"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182417853"/>
                  </a:ext>
                </a:extLst>
              </a:tr>
            </a:tbl>
          </a:graphicData>
        </a:graphic>
      </p:graphicFrame>
      <p:sp>
        <p:nvSpPr>
          <p:cNvPr id="13" name="テキスト ボックス 12">
            <a:extLst>
              <a:ext uri="{FF2B5EF4-FFF2-40B4-BE49-F238E27FC236}">
                <a16:creationId xmlns:a16="http://schemas.microsoft.com/office/drawing/2014/main" id="{ABBFDCA3-09BA-4070-A1EA-83968A2741E1}"/>
              </a:ext>
            </a:extLst>
          </p:cNvPr>
          <p:cNvSpPr txBox="1"/>
          <p:nvPr/>
        </p:nvSpPr>
        <p:spPr>
          <a:xfrm>
            <a:off x="56456" y="1136938"/>
            <a:ext cx="3168352" cy="523220"/>
          </a:xfrm>
          <a:prstGeom prst="rect">
            <a:avLst/>
          </a:prstGeom>
          <a:noFill/>
          <a:ln w="6350">
            <a:no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2021</a:t>
            </a:r>
            <a:r>
              <a:rPr lang="ja-JP" altLang="en-US" sz="1600" b="1" dirty="0">
                <a:latin typeface="Meiryo UI" panose="020B0604030504040204" pitchFamily="50" charset="-128"/>
                <a:ea typeface="Meiryo UI" panose="020B0604030504040204" pitchFamily="50" charset="-128"/>
              </a:rPr>
              <a:t>年</a:t>
            </a:r>
            <a:r>
              <a:rPr lang="ja-JP" altLang="en-US" sz="1600" b="1" dirty="0" smtClean="0">
                <a:latin typeface="Meiryo UI" panose="020B0604030504040204" pitchFamily="50" charset="-128"/>
                <a:ea typeface="Meiryo UI" panose="020B0604030504040204" pitchFamily="50" charset="-128"/>
              </a:rPr>
              <a:t>デジタル</a:t>
            </a:r>
            <a:r>
              <a:rPr lang="ja-JP" altLang="en-US" sz="1600" b="1" dirty="0">
                <a:latin typeface="Meiryo UI" panose="020B0604030504040204" pitchFamily="50" charset="-128"/>
                <a:ea typeface="Meiryo UI" panose="020B0604030504040204" pitchFamily="50" charset="-128"/>
              </a:rPr>
              <a:t>競争力</a:t>
            </a:r>
            <a:r>
              <a:rPr lang="ja-JP" altLang="en-US" sz="1600" b="1" dirty="0" smtClean="0">
                <a:latin typeface="Meiryo UI" panose="020B0604030504040204" pitchFamily="50" charset="-128"/>
                <a:ea typeface="Meiryo UI" panose="020B0604030504040204" pitchFamily="50" charset="-128"/>
              </a:rPr>
              <a:t>ランキング</a:t>
            </a:r>
            <a:endParaRPr lang="en-US" altLang="ja-JP" sz="16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国際経営開発</a:t>
            </a:r>
            <a:r>
              <a:rPr lang="zh-TW" altLang="en-US" sz="1200" dirty="0" smtClean="0">
                <a:latin typeface="Meiryo UI" panose="020B0604030504040204" pitchFamily="50" charset="-128"/>
                <a:ea typeface="Meiryo UI" panose="020B0604030504040204" pitchFamily="50" charset="-128"/>
              </a:rPr>
              <a:t>研究所</a:t>
            </a: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IMD</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BBFDCA3-09BA-4070-A1EA-83968A2741E1}"/>
              </a:ext>
            </a:extLst>
          </p:cNvPr>
          <p:cNvSpPr txBox="1"/>
          <p:nvPr/>
        </p:nvSpPr>
        <p:spPr>
          <a:xfrm>
            <a:off x="56456" y="3985900"/>
            <a:ext cx="3168352" cy="523220"/>
          </a:xfrm>
          <a:prstGeom prst="rect">
            <a:avLst/>
          </a:prstGeom>
          <a:noFill/>
          <a:ln w="6350">
            <a:noFill/>
          </a:ln>
        </p:spPr>
        <p:txBody>
          <a:bodyPr wrap="square" rtlCol="0">
            <a:spAutoFit/>
          </a:bodyPr>
          <a:lstStyle/>
          <a:p>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a:t>
            </a:r>
            <a:r>
              <a:rPr lang="ja-JP" altLang="en-US" sz="1600" b="1" dirty="0">
                <a:latin typeface="Meiryo UI" panose="020B0604030504040204" pitchFamily="50" charset="-128"/>
                <a:ea typeface="Meiryo UI" panose="020B0604030504040204" pitchFamily="50" charset="-128"/>
              </a:rPr>
              <a:t>世界電子政府</a:t>
            </a:r>
            <a:r>
              <a:rPr lang="ja-JP" altLang="en-US" sz="1600" b="1" dirty="0" smtClean="0">
                <a:latin typeface="Meiryo UI" panose="020B0604030504040204" pitchFamily="50" charset="-128"/>
                <a:ea typeface="Meiryo UI" panose="020B0604030504040204" pitchFamily="50" charset="-128"/>
              </a:rPr>
              <a:t>ランキング</a:t>
            </a:r>
            <a:endParaRPr lang="en-US" altLang="ja-JP" sz="16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（国連</a:t>
            </a:r>
            <a:r>
              <a:rPr lang="ja-JP" altLang="en-US" sz="1200" dirty="0">
                <a:latin typeface="Meiryo UI" panose="020B0604030504040204" pitchFamily="50" charset="-128"/>
                <a:ea typeface="Meiryo UI" panose="020B0604030504040204" pitchFamily="50" charset="-128"/>
              </a:rPr>
              <a:t>経済社会局（</a:t>
            </a:r>
            <a:r>
              <a:rPr lang="en-US" altLang="ja-JP" sz="1200" dirty="0" smtClean="0">
                <a:latin typeface="Meiryo UI" panose="020B0604030504040204" pitchFamily="50" charset="-128"/>
                <a:ea typeface="Meiryo UI" panose="020B0604030504040204" pitchFamily="50" charset="-128"/>
              </a:rPr>
              <a:t>UNDESA</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graphicFrame>
        <p:nvGraphicFramePr>
          <p:cNvPr id="12" name="グラフ 11">
            <a:extLst>
              <a:ext uri="{FF2B5EF4-FFF2-40B4-BE49-F238E27FC236}">
                <a16:creationId xmlns:a16="http://schemas.microsoft.com/office/drawing/2014/main" id="{AD7CAD67-BAFE-4305-8495-D5942937AC78}"/>
              </a:ext>
            </a:extLst>
          </p:cNvPr>
          <p:cNvGraphicFramePr/>
          <p:nvPr>
            <p:extLst/>
          </p:nvPr>
        </p:nvGraphicFramePr>
        <p:xfrm>
          <a:off x="4158957" y="2631630"/>
          <a:ext cx="583330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ABBFDCA3-09BA-4070-A1EA-83968A2741E1}"/>
              </a:ext>
            </a:extLst>
          </p:cNvPr>
          <p:cNvSpPr txBox="1"/>
          <p:nvPr/>
        </p:nvSpPr>
        <p:spPr>
          <a:xfrm>
            <a:off x="4072694" y="1182213"/>
            <a:ext cx="5705502" cy="707886"/>
          </a:xfrm>
          <a:prstGeom prst="rect">
            <a:avLst/>
          </a:prstGeom>
          <a:noFill/>
          <a:ln w="6350">
            <a:noFill/>
          </a:ln>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都道府県間の比較</a:t>
            </a:r>
            <a:endParaRPr lang="en-US" altLang="ja-JP" sz="16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（日経グローカル　自治体電子化ランキング　</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月）</a:t>
            </a: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年度版「地方公共団体における行政情報化の推進状況調査（総務省）」による評価</a:t>
            </a:r>
          </a:p>
        </p:txBody>
      </p:sp>
      <p:sp>
        <p:nvSpPr>
          <p:cNvPr id="19" name="テキスト ボックス 18">
            <a:extLst>
              <a:ext uri="{FF2B5EF4-FFF2-40B4-BE49-F238E27FC236}">
                <a16:creationId xmlns:a16="http://schemas.microsoft.com/office/drawing/2014/main" id="{C8491D4C-765A-4C87-9995-69AADC0E9C99}"/>
              </a:ext>
            </a:extLst>
          </p:cNvPr>
          <p:cNvSpPr txBox="1"/>
          <p:nvPr/>
        </p:nvSpPr>
        <p:spPr>
          <a:xfrm>
            <a:off x="5202765" y="2060848"/>
            <a:ext cx="3710675" cy="715089"/>
          </a:xfrm>
          <a:prstGeom prst="roundRect">
            <a:avLst/>
          </a:prstGeom>
          <a:noFill/>
          <a:ln>
            <a:solidFill>
              <a:schemeClr val="tx1"/>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都市部を持つ主要都道府県が上位を占めるなか</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a:r>
            <a:br>
              <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大阪府</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は平均を大きく下回り、全国</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ワースト</a:t>
            </a:r>
            <a:r>
              <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6</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位</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東京都</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との差は</a:t>
            </a:r>
            <a:r>
              <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16</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ポイント</a:t>
            </a:r>
          </a:p>
        </p:txBody>
      </p:sp>
      <p:sp>
        <p:nvSpPr>
          <p:cNvPr id="17" name="テキスト ボックス 16">
            <a:extLst>
              <a:ext uri="{FF2B5EF4-FFF2-40B4-BE49-F238E27FC236}">
                <a16:creationId xmlns:a16="http://schemas.microsoft.com/office/drawing/2014/main" id="{ABBFDCA3-09BA-4070-A1EA-83968A2741E1}"/>
              </a:ext>
            </a:extLst>
          </p:cNvPr>
          <p:cNvSpPr txBox="1"/>
          <p:nvPr/>
        </p:nvSpPr>
        <p:spPr>
          <a:xfrm>
            <a:off x="326007" y="3789040"/>
            <a:ext cx="3168352" cy="253916"/>
          </a:xfrm>
          <a:prstGeom prst="rect">
            <a:avLst/>
          </a:prstGeom>
          <a:noFill/>
          <a:ln w="6350">
            <a:noFill/>
          </a:ln>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※64</a:t>
            </a:r>
            <a:r>
              <a:rPr lang="ja-JP" altLang="en-US" sz="1000" dirty="0" smtClean="0">
                <a:latin typeface="Meiryo UI" panose="020B0604030504040204" pitchFamily="50" charset="-128"/>
                <a:ea typeface="Meiryo UI" panose="020B0604030504040204" pitchFamily="50" charset="-128"/>
              </a:rPr>
              <a:t>の国、地域中</a:t>
            </a:r>
            <a:endParaRPr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326007" y="6559460"/>
            <a:ext cx="3168352" cy="253916"/>
          </a:xfrm>
          <a:prstGeom prst="rect">
            <a:avLst/>
          </a:prstGeom>
          <a:noFill/>
          <a:ln w="6350">
            <a:noFill/>
          </a:ln>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※193</a:t>
            </a:r>
            <a:r>
              <a:rPr lang="ja-JP" altLang="en-US" sz="1000" dirty="0" smtClean="0">
                <a:latin typeface="Meiryo UI" panose="020B0604030504040204" pitchFamily="50" charset="-128"/>
                <a:ea typeface="Meiryo UI" panose="020B0604030504040204" pitchFamily="50" charset="-128"/>
              </a:rPr>
              <a:t>カ国中</a:t>
            </a:r>
            <a:endParaRPr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4</a:t>
            </a:fld>
            <a:endParaRPr kumimoji="1" lang="ja-JP" altLang="en-US"/>
          </a:p>
        </p:txBody>
      </p:sp>
    </p:spTree>
    <p:extLst>
      <p:ext uri="{BB962C8B-B14F-4D97-AF65-F5344CB8AC3E}">
        <p14:creationId xmlns:p14="http://schemas.microsoft.com/office/powerpoint/2010/main" val="403831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１．計画</a:t>
            </a:r>
            <a:r>
              <a:rPr lang="ja-JP" altLang="en-US" sz="1600" b="1" dirty="0">
                <a:latin typeface="Meiryo UI" pitchFamily="50" charset="-128"/>
                <a:ea typeface="Meiryo UI" pitchFamily="50" charset="-128"/>
                <a:cs typeface="Meiryo UI" pitchFamily="50" charset="-128"/>
              </a:rPr>
              <a:t>策定の趣旨・</a:t>
            </a:r>
            <a:r>
              <a:rPr lang="ja-JP" altLang="en-US" sz="1600" b="1" dirty="0" smtClean="0">
                <a:latin typeface="Meiryo UI" pitchFamily="50" charset="-128"/>
                <a:ea typeface="Meiryo UI" pitchFamily="50" charset="-128"/>
                <a:cs typeface="Meiryo UI" pitchFamily="50" charset="-128"/>
              </a:rPr>
              <a:t>目的　　</a:t>
            </a:r>
            <a:r>
              <a:rPr lang="ja-JP" altLang="en-US" sz="1400" b="1" dirty="0" smtClean="0">
                <a:latin typeface="Meiryo UI" pitchFamily="50" charset="-128"/>
                <a:ea typeface="Meiryo UI" pitchFamily="50" charset="-128"/>
                <a:cs typeface="Meiryo UI" pitchFamily="50" charset="-128"/>
              </a:rPr>
              <a:t>直面するデジタル化の状況</a:t>
            </a:r>
            <a:endParaRPr lang="ja-JP" altLang="en-US" sz="1400" b="1" dirty="0">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ABBFDCA3-09BA-4070-A1EA-83968A2741E1}"/>
              </a:ext>
            </a:extLst>
          </p:cNvPr>
          <p:cNvSpPr txBox="1"/>
          <p:nvPr/>
        </p:nvSpPr>
        <p:spPr>
          <a:xfrm>
            <a:off x="-16869" y="476672"/>
            <a:ext cx="9650389" cy="338554"/>
          </a:xfrm>
          <a:prstGeom prst="rect">
            <a:avLst/>
          </a:prstGeom>
          <a:noFill/>
          <a:ln w="6350">
            <a:noFill/>
          </a:ln>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（参考）　世界電子政府ランキング上位国の事例</a:t>
            </a:r>
            <a:endParaRPr lang="en-US" altLang="ja-JP" sz="1600" b="1" dirty="0" smtClean="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997943395"/>
              </p:ext>
            </p:extLst>
          </p:nvPr>
        </p:nvGraphicFramePr>
        <p:xfrm>
          <a:off x="5095899" y="902119"/>
          <a:ext cx="4681637" cy="5407201"/>
        </p:xfrm>
        <a:graphic>
          <a:graphicData uri="http://schemas.openxmlformats.org/drawingml/2006/table">
            <a:tbl>
              <a:tblPr bandRow="1">
                <a:tableStyleId>{5940675A-B579-460E-94D1-54222C63F5DA}</a:tableStyleId>
              </a:tblPr>
              <a:tblGrid>
                <a:gridCol w="721637">
                  <a:extLst>
                    <a:ext uri="{9D8B030D-6E8A-4147-A177-3AD203B41FA5}">
                      <a16:colId xmlns:a16="http://schemas.microsoft.com/office/drawing/2014/main" val="195675574"/>
                    </a:ext>
                  </a:extLst>
                </a:gridCol>
                <a:gridCol w="3960000">
                  <a:extLst>
                    <a:ext uri="{9D8B030D-6E8A-4147-A177-3AD203B41FA5}">
                      <a16:colId xmlns:a16="http://schemas.microsoft.com/office/drawing/2014/main" val="2896513162"/>
                    </a:ext>
                  </a:extLst>
                </a:gridCol>
              </a:tblGrid>
              <a:tr h="415511">
                <a:tc gridSpan="2">
                  <a:txBody>
                    <a:bodyPr/>
                    <a:lstStyle/>
                    <a:p>
                      <a:pPr marL="0" marR="0" lvl="0" indent="0" algn="ctr" defTabSz="914177" rtl="0" eaLnBrk="1" fontAlgn="auto" latinLnBrk="0" hangingPunct="1">
                        <a:lnSpc>
                          <a:spcPct val="100000"/>
                        </a:lnSpc>
                        <a:spcBef>
                          <a:spcPts val="0"/>
                        </a:spcBef>
                        <a:spcAft>
                          <a:spcPts val="0"/>
                        </a:spcAft>
                        <a:buClrTx/>
                        <a:buSzTx/>
                        <a:buFontTx/>
                        <a:buNone/>
                        <a:tabLst/>
                        <a:defRPr/>
                      </a:pPr>
                      <a:r>
                        <a:rPr kumimoji="0" lang="en-US" altLang="ja-JP"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韓国</a:t>
                      </a:r>
                      <a:r>
                        <a:rPr kumimoji="0" lang="en-US" altLang="ja-JP"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zh-TW" altLang="en-US"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情報社会振興院（</a:t>
                      </a:r>
                      <a:r>
                        <a:rPr kumimoji="0" lang="en-US" altLang="zh-TW"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NIA</a:t>
                      </a:r>
                      <a:r>
                        <a:rPr kumimoji="0" lang="ja-JP" altLang="en-US"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96632" marR="96632" marT="48317" marB="48317" anchor="ctr">
                    <a:solidFill>
                      <a:schemeClr val="accent1">
                        <a:lumMod val="20000"/>
                        <a:lumOff val="80000"/>
                      </a:schemeClr>
                    </a:solidFill>
                  </a:tcPr>
                </a:tc>
                <a:tc hMerge="1">
                  <a:txBody>
                    <a:bodyPr/>
                    <a:lstStyle/>
                    <a:p>
                      <a:endParaRPr kumimoji="1" lang="ja-JP" altLang="en-US" sz="1200" dirty="0"/>
                    </a:p>
                  </a:txBody>
                  <a:tcPr/>
                </a:tc>
                <a:extLst>
                  <a:ext uri="{0D108BD9-81ED-4DB2-BD59-A6C34878D82A}">
                    <a16:rowId xmlns:a16="http://schemas.microsoft.com/office/drawing/2014/main" val="571670059"/>
                  </a:ext>
                </a:extLst>
              </a:tr>
              <a:tr h="512275">
                <a:tc>
                  <a:txBody>
                    <a:bodyPr/>
                    <a:lstStyle/>
                    <a:p>
                      <a:pPr algn="ctr"/>
                      <a:r>
                        <a:rPr kumimoji="1" lang="ja-JP" altLang="en-US" sz="1300" b="1" dirty="0">
                          <a:latin typeface="Meiryo UI" panose="020B0604030504040204" pitchFamily="50" charset="-128"/>
                          <a:ea typeface="Meiryo UI" panose="020B0604030504040204" pitchFamily="50" charset="-128"/>
                        </a:rPr>
                        <a:t>役割</a:t>
                      </a:r>
                    </a:p>
                  </a:txBody>
                  <a:tcPr marL="96632" marR="96632" marT="48317" marB="48317" anchor="ctr"/>
                </a:tc>
                <a:tc>
                  <a:txBody>
                    <a:bodyPr/>
                    <a:lstStyle/>
                    <a:p>
                      <a:r>
                        <a:rPr kumimoji="1" lang="ja-JP" altLang="en-US" sz="1200" dirty="0">
                          <a:latin typeface="Meiryo UI" panose="020B0604030504040204" pitchFamily="50" charset="-128"/>
                          <a:ea typeface="Meiryo UI" panose="020B0604030504040204" pitchFamily="50" charset="-128"/>
                        </a:rPr>
                        <a:t>各省庁のシステム調達の支援や監査、それと電子政府の戦略を立案するシンクタンクとしての役割。</a:t>
                      </a:r>
                    </a:p>
                  </a:txBody>
                  <a:tcPr marL="96632" marR="96632" marT="48317" marB="48317" anchor="ctr"/>
                </a:tc>
                <a:extLst>
                  <a:ext uri="{0D108BD9-81ED-4DB2-BD59-A6C34878D82A}">
                    <a16:rowId xmlns:a16="http://schemas.microsoft.com/office/drawing/2014/main" val="1670434079"/>
                  </a:ext>
                </a:extLst>
              </a:tr>
              <a:tr h="717186">
                <a:tc>
                  <a:txBody>
                    <a:bodyPr/>
                    <a:lstStyle/>
                    <a:p>
                      <a:pPr algn="ctr"/>
                      <a:r>
                        <a:rPr kumimoji="1" lang="ja-JP" altLang="en-US" sz="1300" b="1" dirty="0">
                          <a:latin typeface="Meiryo UI" panose="020B0604030504040204" pitchFamily="50" charset="-128"/>
                          <a:ea typeface="Meiryo UI" panose="020B0604030504040204" pitchFamily="50" charset="-128"/>
                        </a:rPr>
                        <a:t>特徴①</a:t>
                      </a:r>
                    </a:p>
                  </a:txBody>
                  <a:tcPr marL="96632" marR="96632" marT="48317" marB="48317" anchor="ctr">
                    <a:noFill/>
                  </a:tcPr>
                </a:tc>
                <a:tc>
                  <a:txBody>
                    <a:bodyPr/>
                    <a:lstStyle/>
                    <a:p>
                      <a:r>
                        <a:rPr kumimoji="1" lang="en-US" altLang="ja-JP" sz="1200" dirty="0">
                          <a:latin typeface="Meiryo UI" panose="020B0604030504040204" pitchFamily="50" charset="-128"/>
                          <a:ea typeface="Meiryo UI" panose="020B0604030504040204" pitchFamily="50" charset="-128"/>
                        </a:rPr>
                        <a:t>NIA</a:t>
                      </a:r>
                      <a:r>
                        <a:rPr kumimoji="1" lang="ja-JP" altLang="en-US" sz="1200" dirty="0">
                          <a:latin typeface="Meiryo UI" panose="020B0604030504040204" pitchFamily="50" charset="-128"/>
                          <a:ea typeface="Meiryo UI" panose="020B0604030504040204" pitchFamily="50" charset="-128"/>
                        </a:rPr>
                        <a:t>は、電子政府を担当する行政安全部の下部組織</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
                      </a:r>
                      <a:br>
                        <a:rPr kumimoji="1" lang="en-US" altLang="ja-JP" sz="1200" dirty="0" smtClean="0">
                          <a:latin typeface="Meiryo UI" panose="020B0604030504040204" pitchFamily="50" charset="-128"/>
                          <a:ea typeface="Meiryo UI" panose="020B0604030504040204" pitchFamily="50" charset="-128"/>
                        </a:rPr>
                      </a:br>
                      <a:r>
                        <a:rPr kumimoji="1" lang="ja-JP" altLang="en-US" sz="1200" dirty="0" smtClean="0">
                          <a:latin typeface="Meiryo UI" panose="020B0604030504040204" pitchFamily="50" charset="-128"/>
                          <a:ea typeface="Meiryo UI" panose="020B0604030504040204" pitchFamily="50" charset="-128"/>
                        </a:rPr>
                        <a:t>公募</a:t>
                      </a:r>
                      <a:r>
                        <a:rPr kumimoji="1" lang="ja-JP" altLang="en-US" sz="1200" dirty="0">
                          <a:latin typeface="Meiryo UI" panose="020B0604030504040204" pitchFamily="50" charset="-128"/>
                          <a:ea typeface="Meiryo UI" panose="020B0604030504040204" pitchFamily="50" charset="-128"/>
                        </a:rPr>
                        <a:t>で採用する院長と副院長のほか、ほぼ全員</a:t>
                      </a:r>
                      <a:r>
                        <a:rPr kumimoji="1" lang="ja-JP" altLang="en-US" sz="1200" dirty="0" smtClean="0">
                          <a:latin typeface="Meiryo UI" panose="020B0604030504040204" pitchFamily="50" charset="-128"/>
                          <a:ea typeface="Meiryo UI" panose="020B0604030504040204" pitchFamily="50" charset="-128"/>
                        </a:rPr>
                        <a:t>が</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民間</a:t>
                      </a:r>
                      <a:r>
                        <a:rPr kumimoji="1" lang="ja-JP" altLang="en-US" sz="1200" dirty="0">
                          <a:latin typeface="Meiryo UI" panose="020B0604030504040204" pitchFamily="50" charset="-128"/>
                          <a:ea typeface="Meiryo UI" panose="020B0604030504040204" pitchFamily="50" charset="-128"/>
                        </a:rPr>
                        <a:t>出身者。</a:t>
                      </a:r>
                      <a:endParaRPr kumimoji="1" lang="en-US" altLang="ja-JP" sz="1200" dirty="0">
                        <a:latin typeface="Meiryo UI" panose="020B0604030504040204" pitchFamily="50" charset="-128"/>
                        <a:ea typeface="Meiryo UI" panose="020B0604030504040204" pitchFamily="50" charset="-128"/>
                      </a:endParaRPr>
                    </a:p>
                  </a:txBody>
                  <a:tcPr marL="96632" marR="96632" marT="48317" marB="48317" anchor="ctr">
                    <a:noFill/>
                  </a:tcPr>
                </a:tc>
                <a:extLst>
                  <a:ext uri="{0D108BD9-81ED-4DB2-BD59-A6C34878D82A}">
                    <a16:rowId xmlns:a16="http://schemas.microsoft.com/office/drawing/2014/main" val="3368798624"/>
                  </a:ext>
                </a:extLst>
              </a:tr>
              <a:tr h="890915">
                <a:tc>
                  <a:txBody>
                    <a:bodyPr/>
                    <a:lstStyle/>
                    <a:p>
                      <a:pPr algn="ctr"/>
                      <a:r>
                        <a:rPr kumimoji="1" lang="ja-JP" altLang="en-US" sz="1300" b="1" dirty="0">
                          <a:latin typeface="Meiryo UI" panose="020B0604030504040204" pitchFamily="50" charset="-128"/>
                          <a:ea typeface="Meiryo UI" panose="020B0604030504040204" pitchFamily="50" charset="-128"/>
                        </a:rPr>
                        <a:t>特徴②</a:t>
                      </a:r>
                    </a:p>
                  </a:txBody>
                  <a:tcPr marL="96632" marR="96632" marT="48317" marB="48317" anchor="ctr">
                    <a:noFill/>
                  </a:tcPr>
                </a:tc>
                <a:tc>
                  <a:txBody>
                    <a:bodyPr/>
                    <a:lstStyle/>
                    <a:p>
                      <a:r>
                        <a:rPr kumimoji="1" lang="ja-JP" altLang="en-US" sz="1200" dirty="0">
                          <a:latin typeface="Meiryo UI" panose="020B0604030504040204" pitchFamily="50" charset="-128"/>
                          <a:ea typeface="Meiryo UI" panose="020B0604030504040204" pitchFamily="50" charset="-128"/>
                        </a:rPr>
                        <a:t>韓国では、各省庁がシステムを調達する上で、</a:t>
                      </a:r>
                      <a:r>
                        <a:rPr kumimoji="1" lang="en-US" altLang="ja-JP" sz="1200" dirty="0">
                          <a:latin typeface="Meiryo UI" panose="020B0604030504040204" pitchFamily="50" charset="-128"/>
                          <a:ea typeface="Meiryo UI" panose="020B0604030504040204" pitchFamily="50" charset="-128"/>
                        </a:rPr>
                        <a:t>EA</a:t>
                      </a:r>
                      <a:r>
                        <a:rPr kumimoji="1" lang="ja-JP" altLang="en-US" sz="1200" dirty="0">
                          <a:latin typeface="Meiryo UI" panose="020B0604030504040204" pitchFamily="50" charset="-128"/>
                          <a:ea typeface="Meiryo UI" panose="020B0604030504040204" pitchFamily="50" charset="-128"/>
                        </a:rPr>
                        <a:t>（エンタープライズアーキテクチャー）に基づく業務やシステムの最適化を義務づけ。これを事前に実施しないと予算が取れない。</a:t>
                      </a:r>
                    </a:p>
                  </a:txBody>
                  <a:tcPr marL="96632" marR="96632" marT="48317" marB="48317" anchor="ctr">
                    <a:noFill/>
                  </a:tcPr>
                </a:tc>
                <a:extLst>
                  <a:ext uri="{0D108BD9-81ED-4DB2-BD59-A6C34878D82A}">
                    <a16:rowId xmlns:a16="http://schemas.microsoft.com/office/drawing/2014/main" val="1660089939"/>
                  </a:ext>
                </a:extLst>
              </a:tr>
              <a:tr h="1089485">
                <a:tc>
                  <a:txBody>
                    <a:bodyPr/>
                    <a:lstStyle/>
                    <a:p>
                      <a:pPr algn="ctr"/>
                      <a:r>
                        <a:rPr kumimoji="1" lang="ja-JP" altLang="en-US" sz="1300" b="1" dirty="0">
                          <a:latin typeface="Meiryo UI" panose="020B0604030504040204" pitchFamily="50" charset="-128"/>
                          <a:ea typeface="Meiryo UI" panose="020B0604030504040204" pitchFamily="50" charset="-128"/>
                        </a:rPr>
                        <a:t>特徴③</a:t>
                      </a:r>
                    </a:p>
                  </a:txBody>
                  <a:tcPr marL="96632" marR="96632" marT="48317" marB="48317" anchor="ctr">
                    <a:noFill/>
                  </a:tcPr>
                </a:tc>
                <a:tc>
                  <a:txBody>
                    <a:bodyPr/>
                    <a:lstStyle/>
                    <a:p>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億ウォン（約</a:t>
                      </a:r>
                      <a:r>
                        <a:rPr kumimoji="1" lang="en-US" altLang="ja-JP" sz="1200" dirty="0">
                          <a:latin typeface="Meiryo UI" panose="020B0604030504040204" pitchFamily="50" charset="-128"/>
                          <a:ea typeface="Meiryo UI" panose="020B0604030504040204" pitchFamily="50" charset="-128"/>
                        </a:rPr>
                        <a:t>3000</a:t>
                      </a:r>
                      <a:r>
                        <a:rPr kumimoji="1" lang="ja-JP" altLang="en-US" sz="1200" dirty="0">
                          <a:latin typeface="Meiryo UI" panose="020B0604030504040204" pitchFamily="50" charset="-128"/>
                          <a:ea typeface="Meiryo UI" panose="020B0604030504040204" pitchFamily="50" charset="-128"/>
                        </a:rPr>
                        <a:t>万円）以上のシステム調達では、第三者の監理法人による監査を義務づけ。監理法人は、</a:t>
                      </a:r>
                      <a:r>
                        <a:rPr kumimoji="1" lang="en-US" altLang="ja-JP" sz="1200" dirty="0">
                          <a:latin typeface="Meiryo UI" panose="020B0604030504040204" pitchFamily="50" charset="-128"/>
                          <a:ea typeface="Meiryo UI" panose="020B0604030504040204" pitchFamily="50" charset="-128"/>
                        </a:rPr>
                        <a:t>NIA</a:t>
                      </a:r>
                      <a:r>
                        <a:rPr kumimoji="1" lang="ja-JP" altLang="en-US" sz="1200" dirty="0">
                          <a:latin typeface="Meiryo UI" panose="020B0604030504040204" pitchFamily="50" charset="-128"/>
                          <a:ea typeface="Meiryo UI" panose="020B0604030504040204" pitchFamily="50" charset="-128"/>
                        </a:rPr>
                        <a:t>が発行する「情報システム監理士」の資格を持つ技術者を一定数以上抱える組織で、プロジェクトの妥当性を事前に精査している。</a:t>
                      </a:r>
                    </a:p>
                  </a:txBody>
                  <a:tcPr marL="96632" marR="96632" marT="48317" marB="48317" anchor="ctr">
                    <a:noFill/>
                  </a:tcPr>
                </a:tc>
                <a:extLst>
                  <a:ext uri="{0D108BD9-81ED-4DB2-BD59-A6C34878D82A}">
                    <a16:rowId xmlns:a16="http://schemas.microsoft.com/office/drawing/2014/main" val="4045789146"/>
                  </a:ext>
                </a:extLst>
              </a:tr>
              <a:tr h="1089485">
                <a:tc>
                  <a:txBody>
                    <a:bodyPr/>
                    <a:lstStyle/>
                    <a:p>
                      <a:pPr algn="ctr"/>
                      <a:r>
                        <a:rPr kumimoji="1" lang="ja-JP" altLang="en-US" sz="1300" b="1" dirty="0">
                          <a:latin typeface="Meiryo UI" panose="020B0604030504040204" pitchFamily="50" charset="-128"/>
                          <a:ea typeface="Meiryo UI" panose="020B0604030504040204" pitchFamily="50" charset="-128"/>
                        </a:rPr>
                        <a:t>特徴④</a:t>
                      </a:r>
                    </a:p>
                  </a:txBody>
                  <a:tcPr marL="96632" marR="96632" marT="48317" marB="48317" anchor="ctr">
                    <a:noFill/>
                  </a:tcPr>
                </a:tc>
                <a:tc>
                  <a:txBody>
                    <a:bodyPr/>
                    <a:lstStyle/>
                    <a:p>
                      <a:r>
                        <a:rPr kumimoji="1" lang="ja-JP" altLang="en-US" sz="1200" dirty="0">
                          <a:latin typeface="Meiryo UI" panose="020B0604030504040204" pitchFamily="50" charset="-128"/>
                          <a:ea typeface="Meiryo UI" panose="020B0604030504040204" pitchFamily="50" charset="-128"/>
                        </a:rPr>
                        <a:t>行政安全部は年</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a:t>
                      </a:r>
                      <a:r>
                        <a:rPr kumimoji="1" lang="en-US" altLang="ja-JP" sz="1200" dirty="0">
                          <a:latin typeface="Meiryo UI" panose="020B0604030504040204" pitchFamily="50" charset="-128"/>
                          <a:ea typeface="Meiryo UI" panose="020B0604030504040204" pitchFamily="50" charset="-128"/>
                        </a:rPr>
                        <a:t>NIA</a:t>
                      </a:r>
                      <a:r>
                        <a:rPr kumimoji="1" lang="ja-JP" altLang="en-US" sz="1200" dirty="0">
                          <a:latin typeface="Meiryo UI" panose="020B0604030504040204" pitchFamily="50" charset="-128"/>
                          <a:ea typeface="Meiryo UI" panose="020B0604030504040204" pitchFamily="50" charset="-128"/>
                        </a:rPr>
                        <a:t>のサポートのもとで「情報化評価」という監査を各省庁に対して実施する。システム調達の成否が点数化され、すべて公開される。このほか、財務省もコスト面を中心にこちらも</a:t>
                      </a:r>
                      <a:r>
                        <a:rPr kumimoji="1" lang="en-US" altLang="ja-JP" sz="1200" dirty="0">
                          <a:latin typeface="Meiryo UI" panose="020B0604030504040204" pitchFamily="50" charset="-128"/>
                          <a:ea typeface="Meiryo UI" panose="020B0604030504040204" pitchFamily="50" charset="-128"/>
                        </a:rPr>
                        <a:t>NIA</a:t>
                      </a:r>
                      <a:r>
                        <a:rPr kumimoji="1" lang="ja-JP" altLang="en-US" sz="1200" dirty="0">
                          <a:latin typeface="Meiryo UI" panose="020B0604030504040204" pitchFamily="50" charset="-128"/>
                          <a:ea typeface="Meiryo UI" panose="020B0604030504040204" pitchFamily="50" charset="-128"/>
                        </a:rPr>
                        <a:t>がサポートをし、年</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回の監査を実施。</a:t>
                      </a:r>
                    </a:p>
                  </a:txBody>
                  <a:tcPr marL="96632" marR="96632" marT="48317" marB="48317" anchor="ctr">
                    <a:noFill/>
                  </a:tcPr>
                </a:tc>
                <a:extLst>
                  <a:ext uri="{0D108BD9-81ED-4DB2-BD59-A6C34878D82A}">
                    <a16:rowId xmlns:a16="http://schemas.microsoft.com/office/drawing/2014/main" val="578736647"/>
                  </a:ext>
                </a:extLst>
              </a:tr>
              <a:tr h="692344">
                <a:tc>
                  <a:txBody>
                    <a:bodyPr/>
                    <a:lstStyle/>
                    <a:p>
                      <a:pPr algn="ctr"/>
                      <a:r>
                        <a:rPr kumimoji="1" lang="ja-JP" altLang="en-US" sz="1300" b="1" dirty="0">
                          <a:latin typeface="Meiryo UI" panose="020B0604030504040204" pitchFamily="50" charset="-128"/>
                          <a:ea typeface="Meiryo UI" panose="020B0604030504040204" pitchFamily="50" charset="-128"/>
                        </a:rPr>
                        <a:t>成果</a:t>
                      </a:r>
                    </a:p>
                  </a:txBody>
                  <a:tcPr marL="96632" marR="96632" marT="48317" marB="48317" anchor="ctr"/>
                </a:tc>
                <a:tc>
                  <a:txBody>
                    <a:bodyPr/>
                    <a:lstStyle/>
                    <a:p>
                      <a:r>
                        <a:rPr kumimoji="1" lang="ja-JP" altLang="en-US" sz="1200" u="none" strike="noStrike" kern="1200" baseline="0" dirty="0">
                          <a:latin typeface="Meiryo UI" panose="020B0604030504040204" pitchFamily="50" charset="-128"/>
                          <a:ea typeface="Meiryo UI" panose="020B0604030504040204" pitchFamily="50" charset="-128"/>
                        </a:rPr>
                        <a:t>韓国政府によれば、政府</a:t>
                      </a:r>
                      <a:r>
                        <a:rPr kumimoji="1" lang="en-US" altLang="ja-JP" sz="1200" u="none" strike="noStrike" kern="1200" baseline="0" dirty="0" smtClean="0">
                          <a:latin typeface="Meiryo UI" panose="020B0604030504040204" pitchFamily="50" charset="-128"/>
                          <a:ea typeface="Meiryo UI" panose="020B0604030504040204" pitchFamily="50" charset="-128"/>
                        </a:rPr>
                        <a:t>24</a:t>
                      </a:r>
                      <a:r>
                        <a:rPr kumimoji="1" lang="ja-JP" altLang="en-US" sz="1200" u="none" strike="noStrike" kern="1200" baseline="0" dirty="0" smtClean="0">
                          <a:latin typeface="Meiryo UI" panose="020B0604030504040204" pitchFamily="50" charset="-128"/>
                          <a:ea typeface="Meiryo UI" panose="020B0604030504040204" pitchFamily="50" charset="-128"/>
                        </a:rPr>
                        <a:t>（</a:t>
                      </a:r>
                      <a:r>
                        <a:rPr kumimoji="1" lang="en-US" altLang="ja-JP" sz="1200" u="none" strike="noStrike" kern="1200" baseline="0" dirty="0" smtClean="0">
                          <a:latin typeface="Meiryo UI" panose="020B0604030504040204" pitchFamily="50" charset="-128"/>
                          <a:ea typeface="Meiryo UI" panose="020B0604030504040204" pitchFamily="50" charset="-128"/>
                        </a:rPr>
                        <a:t>※</a:t>
                      </a:r>
                      <a:r>
                        <a:rPr kumimoji="1" lang="ja-JP" altLang="en-US" sz="1200" u="none" strike="noStrike" kern="1200" baseline="0" dirty="0" smtClean="0">
                          <a:latin typeface="Meiryo UI" panose="020B0604030504040204" pitchFamily="50" charset="-128"/>
                          <a:ea typeface="Meiryo UI" panose="020B0604030504040204" pitchFamily="50" charset="-128"/>
                        </a:rPr>
                        <a:t>）</a:t>
                      </a:r>
                      <a:r>
                        <a:rPr kumimoji="1" lang="en-US" altLang="ja-JP" sz="1200" u="none" strike="noStrike" kern="1200" baseline="0" dirty="0" smtClean="0">
                          <a:latin typeface="Meiryo UI" panose="020B0604030504040204" pitchFamily="50" charset="-128"/>
                          <a:ea typeface="Meiryo UI" panose="020B0604030504040204" pitchFamily="50" charset="-128"/>
                        </a:rPr>
                        <a:t> </a:t>
                      </a:r>
                      <a:r>
                        <a:rPr kumimoji="1" lang="ja-JP" altLang="en-US" sz="1200" u="none" strike="noStrike" kern="1200" baseline="0" dirty="0" smtClean="0">
                          <a:latin typeface="Meiryo UI" panose="020B0604030504040204" pitchFamily="50" charset="-128"/>
                          <a:ea typeface="Meiryo UI" panose="020B0604030504040204" pitchFamily="50" charset="-128"/>
                        </a:rPr>
                        <a:t>の</a:t>
                      </a:r>
                      <a:r>
                        <a:rPr kumimoji="1" lang="ja-JP" altLang="en-US" sz="1200" u="none" strike="noStrike" kern="1200" baseline="0" dirty="0">
                          <a:latin typeface="Meiryo UI" panose="020B0604030504040204" pitchFamily="50" charset="-128"/>
                          <a:ea typeface="Meiryo UI" panose="020B0604030504040204" pitchFamily="50" charset="-128"/>
                        </a:rPr>
                        <a:t>サービス開始以降、年間</a:t>
                      </a:r>
                      <a:r>
                        <a:rPr kumimoji="1" lang="en-US" altLang="ja-JP" sz="1200" u="none" strike="noStrike" kern="1200" baseline="0" dirty="0">
                          <a:latin typeface="Meiryo UI" panose="020B0604030504040204" pitchFamily="50" charset="-128"/>
                          <a:ea typeface="Meiryo UI" panose="020B0604030504040204" pitchFamily="50" charset="-128"/>
                        </a:rPr>
                        <a:t>1.5</a:t>
                      </a:r>
                      <a:r>
                        <a:rPr kumimoji="1" lang="ja-JP" altLang="en-US" sz="1200" u="none" strike="noStrike" kern="1200" baseline="0" dirty="0">
                          <a:latin typeface="Meiryo UI" panose="020B0604030504040204" pitchFamily="50" charset="-128"/>
                          <a:ea typeface="Meiryo UI" panose="020B0604030504040204" pitchFamily="50" charset="-128"/>
                        </a:rPr>
                        <a:t>兆ウォン（約</a:t>
                      </a:r>
                      <a:r>
                        <a:rPr kumimoji="1" lang="en-US" altLang="ja-JP" sz="1200" u="none" strike="noStrike" kern="1200" baseline="0" dirty="0">
                          <a:latin typeface="Meiryo UI" panose="020B0604030504040204" pitchFamily="50" charset="-128"/>
                          <a:ea typeface="Meiryo UI" panose="020B0604030504040204" pitchFamily="50" charset="-128"/>
                        </a:rPr>
                        <a:t>1,420</a:t>
                      </a:r>
                      <a:r>
                        <a:rPr kumimoji="1" lang="ja-JP" altLang="en-US" sz="1200" u="none" strike="noStrike" kern="1200" baseline="0" dirty="0">
                          <a:latin typeface="Meiryo UI" panose="020B0604030504040204" pitchFamily="50" charset="-128"/>
                          <a:ea typeface="Meiryo UI" panose="020B0604030504040204" pitchFamily="50" charset="-128"/>
                        </a:rPr>
                        <a:t>億円）の経済的・社会的コストが削減。</a:t>
                      </a:r>
                      <a:endParaRPr kumimoji="1" lang="ja-JP" altLang="en-US" sz="1200" dirty="0">
                        <a:latin typeface="Meiryo UI" panose="020B0604030504040204" pitchFamily="50" charset="-128"/>
                        <a:ea typeface="Meiryo UI" panose="020B0604030504040204" pitchFamily="50" charset="-128"/>
                      </a:endParaRPr>
                    </a:p>
                  </a:txBody>
                  <a:tcPr marL="96632" marR="96632" marT="48317" marB="48317" anchor="ctr"/>
                </a:tc>
                <a:extLst>
                  <a:ext uri="{0D108BD9-81ED-4DB2-BD59-A6C34878D82A}">
                    <a16:rowId xmlns:a16="http://schemas.microsoft.com/office/drawing/2014/main" val="2039432597"/>
                  </a:ext>
                </a:extLst>
              </a:tr>
            </a:tbl>
          </a:graphicData>
        </a:graphic>
      </p:graphicFrame>
      <p:graphicFrame>
        <p:nvGraphicFramePr>
          <p:cNvPr id="13" name="表 12">
            <a:extLst>
              <a:ext uri="{FF2B5EF4-FFF2-40B4-BE49-F238E27FC236}">
                <a16:creationId xmlns:a16="http://schemas.microsoft.com/office/drawing/2014/main" id="{8387435C-F55C-4CAC-A5F2-45CBD7940818}"/>
              </a:ext>
            </a:extLst>
          </p:cNvPr>
          <p:cNvGraphicFramePr>
            <a:graphicFrameLocks noGrp="1"/>
          </p:cNvGraphicFramePr>
          <p:nvPr>
            <p:extLst>
              <p:ext uri="{D42A27DB-BD31-4B8C-83A1-F6EECF244321}">
                <p14:modId xmlns:p14="http://schemas.microsoft.com/office/powerpoint/2010/main" val="3067503877"/>
              </p:ext>
            </p:extLst>
          </p:nvPr>
        </p:nvGraphicFramePr>
        <p:xfrm>
          <a:off x="174084" y="902119"/>
          <a:ext cx="4680000" cy="5407201"/>
        </p:xfrm>
        <a:graphic>
          <a:graphicData uri="http://schemas.openxmlformats.org/drawingml/2006/table">
            <a:tbl>
              <a:tblPr bandRow="1">
                <a:tableStyleId>{5940675A-B579-460E-94D1-54222C63F5DA}</a:tableStyleId>
              </a:tblPr>
              <a:tblGrid>
                <a:gridCol w="720000">
                  <a:extLst>
                    <a:ext uri="{9D8B030D-6E8A-4147-A177-3AD203B41FA5}">
                      <a16:colId xmlns:a16="http://schemas.microsoft.com/office/drawing/2014/main" val="195675574"/>
                    </a:ext>
                  </a:extLst>
                </a:gridCol>
                <a:gridCol w="3960000">
                  <a:extLst>
                    <a:ext uri="{9D8B030D-6E8A-4147-A177-3AD203B41FA5}">
                      <a16:colId xmlns:a16="http://schemas.microsoft.com/office/drawing/2014/main" val="2896513162"/>
                    </a:ext>
                  </a:extLst>
                </a:gridCol>
              </a:tblGrid>
              <a:tr h="405864">
                <a:tc gridSpan="2">
                  <a:txBody>
                    <a:bodyPr/>
                    <a:lstStyle/>
                    <a:p>
                      <a:pPr marL="0" marR="0" lvl="0" indent="0" algn="ctr" defTabSz="914177"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デンマーク</a:t>
                      </a:r>
                      <a:r>
                        <a:rPr kumimoji="0"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ＫＯＭＢＩＴ</a:t>
                      </a:r>
                      <a:endParaRPr kumimoji="0"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solidFill>
                      <a:schemeClr val="accent1">
                        <a:lumMod val="20000"/>
                        <a:lumOff val="80000"/>
                      </a:schemeClr>
                    </a:solidFill>
                  </a:tcPr>
                </a:tc>
                <a:tc hMerge="1">
                  <a:txBody>
                    <a:bodyPr/>
                    <a:lstStyle/>
                    <a:p>
                      <a:endParaRPr kumimoji="1" lang="ja-JP" altLang="en-US" sz="1200" dirty="0"/>
                    </a:p>
                  </a:txBody>
                  <a:tcPr/>
                </a:tc>
                <a:extLst>
                  <a:ext uri="{0D108BD9-81ED-4DB2-BD59-A6C34878D82A}">
                    <a16:rowId xmlns:a16="http://schemas.microsoft.com/office/drawing/2014/main" val="893359994"/>
                  </a:ext>
                </a:extLst>
              </a:tr>
              <a:tr h="2335706">
                <a:tc>
                  <a:txBody>
                    <a:bodyPr/>
                    <a:lstStyle/>
                    <a:p>
                      <a:pPr algn="ctr"/>
                      <a:r>
                        <a:rPr kumimoji="1" lang="ja-JP" altLang="en-US" sz="1300" b="1" dirty="0">
                          <a:latin typeface="Meiryo UI" panose="020B0604030504040204" pitchFamily="50" charset="-128"/>
                          <a:ea typeface="Meiryo UI" panose="020B0604030504040204" pitchFamily="50" charset="-128"/>
                        </a:rPr>
                        <a:t>特徴①</a:t>
                      </a:r>
                    </a:p>
                  </a:txBody>
                  <a:tcPr anchor="ctr"/>
                </a:tc>
                <a:tc>
                  <a:txBody>
                    <a:bodyPr/>
                    <a:lstStyle/>
                    <a:p>
                      <a:r>
                        <a:rPr lang="ja-JP" altLang="en-US" sz="1200" dirty="0">
                          <a:effectLst/>
                          <a:latin typeface="Meiryo UI" panose="020B0604030504040204" pitchFamily="50" charset="-128"/>
                          <a:ea typeface="Meiryo UI" panose="020B0604030504040204" pitchFamily="50" charset="-128"/>
                        </a:rPr>
                        <a:t>国家・地域・地方自治体の縦の協力を取りつけ、共通の目標を持つことで、組織内におけるデジタル化戦略の策定が進展。</a:t>
                      </a:r>
                      <a:endParaRPr lang="en-US" altLang="ja-JP" sz="1200" dirty="0">
                        <a:effectLst/>
                        <a:latin typeface="Meiryo UI" panose="020B0604030504040204" pitchFamily="50" charset="-128"/>
                        <a:ea typeface="Meiryo UI" panose="020B0604030504040204" pitchFamily="50" charset="-128"/>
                      </a:endParaRPr>
                    </a:p>
                    <a:p>
                      <a:r>
                        <a:rPr lang="ja-JP" altLang="en-US" sz="1200" dirty="0">
                          <a:effectLst/>
                          <a:latin typeface="Meiryo UI" panose="020B0604030504040204" pitchFamily="50" charset="-128"/>
                          <a:ea typeface="Meiryo UI" panose="020B0604030504040204" pitchFamily="50" charset="-128"/>
                        </a:rPr>
                        <a:t>「世界幸福度ランキング」で</a:t>
                      </a:r>
                      <a:r>
                        <a:rPr lang="en-US" altLang="ja-JP" sz="1200" dirty="0">
                          <a:effectLst/>
                          <a:latin typeface="Meiryo UI" panose="020B0604030504040204" pitchFamily="50" charset="-128"/>
                          <a:ea typeface="Meiryo UI" panose="020B0604030504040204" pitchFamily="50" charset="-128"/>
                        </a:rPr>
                        <a:t>2</a:t>
                      </a:r>
                      <a:r>
                        <a:rPr lang="ja-JP" altLang="en-US" sz="1200" dirty="0">
                          <a:effectLst/>
                          <a:latin typeface="Meiryo UI" panose="020B0604030504040204" pitchFamily="50" charset="-128"/>
                          <a:ea typeface="Meiryo UI" panose="020B0604030504040204" pitchFamily="50" charset="-128"/>
                        </a:rPr>
                        <a:t>位（</a:t>
                      </a:r>
                      <a:r>
                        <a:rPr lang="en-US" altLang="ja-JP" sz="1200" dirty="0">
                          <a:effectLst/>
                          <a:latin typeface="Meiryo UI" panose="020B0604030504040204" pitchFamily="50" charset="-128"/>
                          <a:ea typeface="Meiryo UI" panose="020B0604030504040204" pitchFamily="50" charset="-128"/>
                        </a:rPr>
                        <a:t>2019</a:t>
                      </a:r>
                      <a:r>
                        <a:rPr lang="ja-JP" altLang="en-US" sz="1200" dirty="0">
                          <a:effectLst/>
                          <a:latin typeface="Meiryo UI" panose="020B0604030504040204" pitchFamily="50" charset="-128"/>
                          <a:ea typeface="Meiryo UI" panose="020B0604030504040204" pitchFamily="50" charset="-128"/>
                        </a:rPr>
                        <a:t>年）</a:t>
                      </a:r>
                      <a:endParaRPr lang="en-US" altLang="ja-JP" sz="1200" dirty="0">
                        <a:effectLst/>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　</a:t>
                      </a:r>
                      <a:r>
                        <a:rPr lang="ja-JP" altLang="en-US" sz="1200" dirty="0">
                          <a:effectLst/>
                          <a:latin typeface="Meiryo UI" panose="020B0604030504040204" pitchFamily="50" charset="-128"/>
                          <a:ea typeface="Meiryo UI" panose="020B0604030504040204" pitchFamily="50" charset="-128"/>
                        </a:rPr>
                        <a:t>財務省下のデジタル化庁によるガバナンスの強化。国家予算の策定にデジタル化という視点を組み込むことができた</a:t>
                      </a:r>
                      <a:endParaRPr lang="en-US" altLang="ja-JP" sz="1200" dirty="0">
                        <a:effectLst/>
                        <a:latin typeface="Meiryo UI" panose="020B0604030504040204" pitchFamily="50" charset="-128"/>
                        <a:ea typeface="Meiryo UI" panose="020B0604030504040204" pitchFamily="50" charset="-128"/>
                      </a:endParaRPr>
                    </a:p>
                    <a:p>
                      <a:r>
                        <a:rPr kumimoji="1" lang="ja-JP" altLang="en-US" sz="1200" dirty="0">
                          <a:effectLst/>
                          <a:latin typeface="Meiryo UI" panose="020B0604030504040204" pitchFamily="50" charset="-128"/>
                          <a:ea typeface="Meiryo UI" panose="020B0604030504040204" pitchFamily="50" charset="-128"/>
                        </a:rPr>
                        <a:t>２　</a:t>
                      </a:r>
                      <a:r>
                        <a:rPr lang="ja-JP" altLang="en-US" sz="1200" dirty="0">
                          <a:effectLst/>
                          <a:latin typeface="Meiryo UI" panose="020B0604030504040204" pitchFamily="50" charset="-128"/>
                          <a:ea typeface="Meiryo UI" panose="020B0604030504040204" pitchFamily="50" charset="-128"/>
                        </a:rPr>
                        <a:t>デジタル化の明確な目標。デジタル化のレベルについて具体的で明確な目標を掲げ、</a:t>
                      </a:r>
                      <a:r>
                        <a:rPr lang="en-US" altLang="ja-JP" sz="1200" dirty="0">
                          <a:effectLst/>
                          <a:latin typeface="Meiryo UI" panose="020B0604030504040204" pitchFamily="50" charset="-128"/>
                          <a:ea typeface="Meiryo UI" panose="020B0604030504040204" pitchFamily="50" charset="-128"/>
                        </a:rPr>
                        <a:t>2</a:t>
                      </a:r>
                      <a:r>
                        <a:rPr lang="ja-JP" altLang="en-US" sz="1200" dirty="0">
                          <a:effectLst/>
                          <a:latin typeface="Meiryo UI" panose="020B0604030504040204" pitchFamily="50" charset="-128"/>
                          <a:ea typeface="Meiryo UI" panose="020B0604030504040204" pitchFamily="50" charset="-128"/>
                        </a:rPr>
                        <a:t>年から</a:t>
                      </a:r>
                      <a:r>
                        <a:rPr lang="en-US" altLang="ja-JP" sz="1200" dirty="0">
                          <a:effectLst/>
                          <a:latin typeface="Meiryo UI" panose="020B0604030504040204" pitchFamily="50" charset="-128"/>
                          <a:ea typeface="Meiryo UI" panose="020B0604030504040204" pitchFamily="50" charset="-128"/>
                        </a:rPr>
                        <a:t>5</a:t>
                      </a:r>
                      <a:r>
                        <a:rPr lang="ja-JP" altLang="en-US" sz="1200" dirty="0">
                          <a:effectLst/>
                          <a:latin typeface="Meiryo UI" panose="020B0604030504040204" pitchFamily="50" charset="-128"/>
                          <a:ea typeface="Meiryo UI" panose="020B0604030504040204" pitchFamily="50" charset="-128"/>
                        </a:rPr>
                        <a:t>年のスパンで推進</a:t>
                      </a:r>
                      <a:endParaRPr lang="en-US" altLang="ja-JP" sz="12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effectLst/>
                          <a:latin typeface="Meiryo UI" panose="020B0604030504040204" pitchFamily="50" charset="-128"/>
                          <a:ea typeface="Meiryo UI" panose="020B0604030504040204" pitchFamily="50" charset="-128"/>
                        </a:rPr>
                        <a:t>３　</a:t>
                      </a:r>
                      <a:r>
                        <a:rPr lang="ja-JP" altLang="en-US" sz="1200" dirty="0">
                          <a:effectLst/>
                          <a:latin typeface="Meiryo UI" panose="020B0604030504040204" pitchFamily="50" charset="-128"/>
                          <a:ea typeface="Meiryo UI" panose="020B0604030504040204" pitchFamily="50" charset="-128"/>
                        </a:rPr>
                        <a:t>デジタル化のための法整備の積極的な推進</a:t>
                      </a:r>
                      <a:endParaRPr lang="en-US" altLang="ja-JP" sz="12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eiryo UI" panose="020B0604030504040204" pitchFamily="50" charset="-128"/>
                          <a:ea typeface="Meiryo UI" panose="020B0604030504040204" pitchFamily="50" charset="-128"/>
                        </a:rPr>
                        <a:t>４　良質なデータの存在。良質な公的データを共有できる仕組みの構築（</a:t>
                      </a:r>
                      <a:r>
                        <a:rPr lang="en-US" altLang="ja-JP" sz="1200" dirty="0">
                          <a:effectLst/>
                          <a:latin typeface="Meiryo UI" panose="020B0604030504040204" pitchFamily="50" charset="-128"/>
                          <a:ea typeface="Meiryo UI" panose="020B0604030504040204" pitchFamily="50" charset="-128"/>
                        </a:rPr>
                        <a:t>Datahub</a:t>
                      </a:r>
                      <a:r>
                        <a:rPr lang="ja-JP" altLang="en-US" sz="1200" dirty="0">
                          <a:effectLst/>
                          <a:latin typeface="Meiryo UI" panose="020B0604030504040204" pitchFamily="50" charset="-128"/>
                          <a:ea typeface="Meiryo UI" panose="020B0604030504040204" pitchFamily="50" charset="-128"/>
                        </a:rPr>
                        <a:t>の実現）</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70434079"/>
                  </a:ext>
                </a:extLst>
              </a:tr>
              <a:tr h="1588280">
                <a:tc>
                  <a:txBody>
                    <a:bodyPr/>
                    <a:lstStyle/>
                    <a:p>
                      <a:pPr algn="ctr"/>
                      <a:r>
                        <a:rPr kumimoji="1" lang="ja-JP" altLang="en-US" sz="1300" b="1" dirty="0">
                          <a:latin typeface="Meiryo UI" panose="020B0604030504040204" pitchFamily="50" charset="-128"/>
                          <a:ea typeface="Meiryo UI" panose="020B0604030504040204" pitchFamily="50" charset="-128"/>
                        </a:rPr>
                        <a:t>特徴②</a:t>
                      </a:r>
                    </a:p>
                  </a:txBody>
                  <a:tcPr anchor="ctr"/>
                </a:tc>
                <a:tc>
                  <a:txBody>
                    <a:bodyPr/>
                    <a:lstStyle/>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非営利企業「</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KOMBIT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」（自治体連盟が</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100</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％出資する非営利企業）による地方自治体のＩ</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システムの調達、支援、仲介</a:t>
                      </a:r>
                      <a:endPar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2009</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年</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5</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月設立、</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98</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の地方自治体と</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IT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サプライヤーの間の仲介者として機能</a:t>
                      </a:r>
                    </a:p>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・従業員数</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350</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名、システムデザインやプロジェクトマネジメント、</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IT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調達などの専門的なスキルを有する</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IT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プロジェクト組織</a:t>
                      </a:r>
                    </a:p>
                  </a:txBody>
                  <a:tcPr anchor="ctr"/>
                </a:tc>
                <a:extLst>
                  <a:ext uri="{0D108BD9-81ED-4DB2-BD59-A6C34878D82A}">
                    <a16:rowId xmlns:a16="http://schemas.microsoft.com/office/drawing/2014/main" val="3368798624"/>
                  </a:ext>
                </a:extLst>
              </a:tr>
              <a:tr h="1077351">
                <a:tc>
                  <a:txBody>
                    <a:bodyPr/>
                    <a:lstStyle/>
                    <a:p>
                      <a:pPr algn="ctr"/>
                      <a:r>
                        <a:rPr kumimoji="1" lang="ja-JP" altLang="en-US" sz="1300" b="1" dirty="0">
                          <a:latin typeface="Meiryo UI" panose="020B0604030504040204" pitchFamily="50" charset="-128"/>
                          <a:ea typeface="Meiryo UI" panose="020B0604030504040204" pitchFamily="50" charset="-128"/>
                        </a:rPr>
                        <a:t>特徴③</a:t>
                      </a:r>
                    </a:p>
                  </a:txBody>
                  <a:tcPr anchor="ctr"/>
                </a:tc>
                <a:tc>
                  <a:txBody>
                    <a:bodyPr/>
                    <a:lstStyle/>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「基本データプログラム」</a:t>
                      </a:r>
                    </a:p>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個人や法人、不動産、地理等の基本データの標準化ならびに一元的に登録管理を進め、共有・再利用を可能とする→民間に対するデータの請求や登録の重複を削減、行政サービスの効率・効果の向上、民間との協働を促進</a:t>
                      </a:r>
                    </a:p>
                  </a:txBody>
                  <a:tcPr anchor="ctr"/>
                </a:tc>
                <a:extLst>
                  <a:ext uri="{0D108BD9-81ED-4DB2-BD59-A6C34878D82A}">
                    <a16:rowId xmlns:a16="http://schemas.microsoft.com/office/drawing/2014/main" val="1660089939"/>
                  </a:ext>
                </a:extLst>
              </a:tr>
            </a:tbl>
          </a:graphicData>
        </a:graphic>
      </p:graphicFrame>
      <p:sp>
        <p:nvSpPr>
          <p:cNvPr id="16" name="正方形/長方形 15"/>
          <p:cNvSpPr/>
          <p:nvPr/>
        </p:nvSpPr>
        <p:spPr>
          <a:xfrm>
            <a:off x="5025008" y="6309320"/>
            <a:ext cx="443799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dirty="0" smtClean="0">
                <a:solidFill>
                  <a:prstClr val="black"/>
                </a:solidFill>
                <a:latin typeface="Meiryo UI"/>
                <a:ea typeface="Meiryo UI"/>
              </a:rPr>
              <a:t>（</a:t>
            </a:r>
            <a:r>
              <a:rPr kumimoji="0" lang="en-US" altLang="ja-JP" sz="1000" dirty="0" smtClean="0">
                <a:solidFill>
                  <a:prstClr val="black"/>
                </a:solidFill>
                <a:latin typeface="Meiryo UI"/>
                <a:ea typeface="Meiryo UI"/>
              </a:rPr>
              <a:t>※</a:t>
            </a:r>
            <a:r>
              <a:rPr kumimoji="0" lang="ja-JP" altLang="en-US" sz="1000" dirty="0" smtClean="0">
                <a:solidFill>
                  <a:prstClr val="black"/>
                </a:solidFill>
                <a:latin typeface="Meiryo UI"/>
                <a:ea typeface="Meiryo UI"/>
              </a:rPr>
              <a:t>）</a:t>
            </a: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政府</a:t>
            </a: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24</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」とは、住民登録番号を基盤としたワンストップポータル。</a:t>
            </a:r>
            <a:endParaRPr kumimoji="0"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　　    </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国民が役所の窓口に訪問することなく、各種行政手続をオンラインで完結可能。</a:t>
            </a: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5</a:t>
            </a:fld>
            <a:endParaRPr kumimoji="1" lang="ja-JP" altLang="en-US"/>
          </a:p>
        </p:txBody>
      </p:sp>
    </p:spTree>
    <p:extLst>
      <p:ext uri="{BB962C8B-B14F-4D97-AF65-F5344CB8AC3E}">
        <p14:creationId xmlns:p14="http://schemas.microsoft.com/office/powerpoint/2010/main" val="390527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712120" y="2147628"/>
            <a:ext cx="8481760" cy="1944000"/>
          </a:xfrm>
          <a:prstGeom prst="rect">
            <a:avLst/>
          </a:prstGeom>
          <a:solidFill>
            <a:schemeClr val="bg1"/>
          </a:solidFill>
          <a:ln>
            <a:solidFill>
              <a:schemeClr val="tx1"/>
            </a:solidFill>
          </a:ln>
        </p:spPr>
        <p:txBody>
          <a:bodyPr wrap="square" rtlCol="0">
            <a:noAutofit/>
          </a:bodyPr>
          <a:lstStyle/>
          <a:p>
            <a:endParaRPr lang="ja-JP" altLang="en-US" sz="1200"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65946" y="4475815"/>
            <a:ext cx="9174108" cy="1121575"/>
          </a:xfrm>
          <a:prstGeom prst="roundRect">
            <a:avLst/>
          </a:prstGeom>
          <a:noFill/>
          <a:ln>
            <a:solidFill>
              <a:schemeClr val="tx1"/>
            </a:solidFill>
          </a:ln>
        </p:spPr>
        <p:txBody>
          <a:bodyPr wrap="square" rtlCol="0" anchor="ctr">
            <a:noAutofit/>
          </a:bodyPr>
          <a:lstStyle/>
          <a:p>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１</a:t>
            </a:r>
            <a:r>
              <a:rPr lang="ja-JP" altLang="en-US" sz="1600" b="1" dirty="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計画</a:t>
            </a:r>
            <a:r>
              <a:rPr lang="ja-JP" altLang="en-US" sz="1600" b="1" dirty="0">
                <a:latin typeface="Meiryo UI" pitchFamily="50" charset="-128"/>
                <a:ea typeface="Meiryo UI" pitchFamily="50" charset="-128"/>
                <a:cs typeface="Meiryo UI" pitchFamily="50" charset="-128"/>
              </a:rPr>
              <a:t>策定の趣旨・</a:t>
            </a:r>
            <a:r>
              <a:rPr lang="ja-JP" altLang="en-US" sz="1600" b="1" dirty="0" smtClean="0">
                <a:latin typeface="Meiryo UI" pitchFamily="50" charset="-128"/>
                <a:ea typeface="Meiryo UI" pitchFamily="50" charset="-128"/>
                <a:cs typeface="Meiryo UI" pitchFamily="50" charset="-128"/>
              </a:rPr>
              <a:t>目的　　</a:t>
            </a:r>
            <a:r>
              <a:rPr lang="ja-JP" altLang="en-US" sz="1400" b="1" dirty="0" smtClean="0">
                <a:latin typeface="Meiryo UI" pitchFamily="50" charset="-128"/>
                <a:ea typeface="Meiryo UI" pitchFamily="50" charset="-128"/>
                <a:cs typeface="Meiryo UI" pitchFamily="50" charset="-128"/>
              </a:rPr>
              <a:t>課題と解決に向けた方向性</a:t>
            </a:r>
            <a:endParaRPr lang="ja-JP" altLang="en-US" sz="1400" b="1"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363441" y="836712"/>
            <a:ext cx="9179118" cy="920053"/>
            <a:chOff x="416495" y="836712"/>
            <a:chExt cx="9179118" cy="920053"/>
          </a:xfrm>
        </p:grpSpPr>
        <p:sp>
          <p:nvSpPr>
            <p:cNvPr id="21" name="テキスト ボックス 20"/>
            <p:cNvSpPr txBox="1"/>
            <p:nvPr/>
          </p:nvSpPr>
          <p:spPr>
            <a:xfrm>
              <a:off x="416495" y="836712"/>
              <a:ext cx="4320000" cy="276446"/>
            </a:xfrm>
            <a:prstGeom prst="rect">
              <a:avLst/>
            </a:prstGeom>
            <a:solidFill>
              <a:srgbClr val="0070C0"/>
            </a:solidFill>
          </p:spPr>
          <p:txBody>
            <a:bodyPr vert="horz" lIns="91418" tIns="45709" rIns="91418" bIns="45709" rtlCol="0" anchor="ctr">
              <a:noAutofit/>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1400" dirty="0" smtClean="0"/>
                <a:t>システム、施策の重複</a:t>
              </a:r>
              <a:endParaRPr lang="ja-JP" altLang="en-US" sz="1400" dirty="0"/>
            </a:p>
          </p:txBody>
        </p:sp>
        <p:sp>
          <p:nvSpPr>
            <p:cNvPr id="24" name="テキスト ボックス 23"/>
            <p:cNvSpPr txBox="1"/>
            <p:nvPr/>
          </p:nvSpPr>
          <p:spPr>
            <a:xfrm>
              <a:off x="5275613" y="836712"/>
              <a:ext cx="4320000" cy="266337"/>
            </a:xfrm>
            <a:prstGeom prst="rect">
              <a:avLst/>
            </a:prstGeom>
            <a:solidFill>
              <a:srgbClr val="0070C0"/>
            </a:solidFill>
          </p:spPr>
          <p:txBody>
            <a:bodyPr vert="horz" lIns="91418" tIns="45709" rIns="91418" bIns="45709" rtlCol="0" anchor="ctr">
              <a:noAutofit/>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1400" dirty="0" smtClean="0"/>
                <a:t>システムのブラックボックス化</a:t>
              </a:r>
              <a:endParaRPr lang="ja-JP" altLang="en-US" sz="1400" dirty="0"/>
            </a:p>
          </p:txBody>
        </p:sp>
        <p:sp>
          <p:nvSpPr>
            <p:cNvPr id="23" name="テキスト ボックス 22"/>
            <p:cNvSpPr txBox="1"/>
            <p:nvPr/>
          </p:nvSpPr>
          <p:spPr>
            <a:xfrm>
              <a:off x="416495" y="1155566"/>
              <a:ext cx="4320000" cy="600628"/>
            </a:xfrm>
            <a:prstGeom prst="rect">
              <a:avLst/>
            </a:prstGeom>
            <a:solidFill>
              <a:schemeClr val="bg1"/>
            </a:solidFill>
            <a:ln>
              <a:solidFill>
                <a:schemeClr val="tx1"/>
              </a:solidFill>
            </a:ln>
          </p:spPr>
          <p:txBody>
            <a:bodyPr wrap="square" rtlCol="0">
              <a:noAutofit/>
            </a:bodyPr>
            <a:lstStyle/>
            <a:p>
              <a:r>
                <a:rPr lang="ja-JP" altLang="en-US" sz="1200" dirty="0">
                  <a:latin typeface="Meiryo UI" panose="020B0604030504040204" pitchFamily="50" charset="-128"/>
                  <a:ea typeface="Meiryo UI" panose="020B0604030504040204" pitchFamily="50" charset="-128"/>
                </a:rPr>
                <a:t>デジタル関連施策、情報システムの開発・運用を部局が個々に実施している</a:t>
              </a:r>
              <a:r>
                <a:rPr lang="ja-JP" altLang="en-US" sz="1200" dirty="0" smtClean="0">
                  <a:latin typeface="Meiryo UI" panose="020B0604030504040204" pitchFamily="50" charset="-128"/>
                  <a:ea typeface="Meiryo UI" panose="020B0604030504040204" pitchFamily="50" charset="-128"/>
                </a:rPr>
                <a:t>ため、部局同士でのシステム調達の重複や、デジタル関連施策の部局間での重複等が散見</a:t>
              </a:r>
            </a:p>
          </p:txBody>
        </p:sp>
        <p:sp>
          <p:nvSpPr>
            <p:cNvPr id="27" name="テキスト ボックス 26"/>
            <p:cNvSpPr txBox="1"/>
            <p:nvPr/>
          </p:nvSpPr>
          <p:spPr>
            <a:xfrm>
              <a:off x="5275613" y="1155565"/>
              <a:ext cx="4320000" cy="601200"/>
            </a:xfrm>
            <a:prstGeom prst="rect">
              <a:avLst/>
            </a:prstGeom>
            <a:solidFill>
              <a:schemeClr val="bg1"/>
            </a:solidFill>
            <a:ln>
              <a:solidFill>
                <a:schemeClr val="tx1"/>
              </a:solidFill>
            </a:ln>
          </p:spPr>
          <p:txBody>
            <a:bodyPr wrap="square" rtlCol="0">
              <a:noAutofit/>
            </a:bodyPr>
            <a:lstStyle/>
            <a:p>
              <a:r>
                <a:rPr lang="ja-JP" altLang="en-US" sz="1200" dirty="0" smtClean="0">
                  <a:latin typeface="Meiryo UI" panose="020B0604030504040204" pitchFamily="50" charset="-128"/>
                  <a:ea typeface="Meiryo UI" panose="020B0604030504040204" pitchFamily="50" charset="-128"/>
                </a:rPr>
                <a:t>システム導入後、カスタマイズを繰り返し行ったことによる複雑化や、職員が技術的な仕様を十分</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把握しないままでの運用により、コストが高止まりしているおそれがある</a:t>
              </a:r>
              <a:endParaRPr lang="en-US" altLang="ja-JP" sz="1200" dirty="0" smtClean="0">
                <a:latin typeface="Meiryo UI" panose="020B0604030504040204" pitchFamily="50" charset="-128"/>
                <a:ea typeface="Meiryo UI" panose="020B0604030504040204" pitchFamily="50" charset="-128"/>
              </a:endParaRPr>
            </a:p>
          </p:txBody>
        </p:sp>
      </p:grpSp>
      <p:sp>
        <p:nvSpPr>
          <p:cNvPr id="26" name="二等辺三角形 25"/>
          <p:cNvSpPr/>
          <p:nvPr/>
        </p:nvSpPr>
        <p:spPr>
          <a:xfrm rot="10800000">
            <a:off x="2553600" y="1844825"/>
            <a:ext cx="4798800" cy="180000"/>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8" name="テキスト ボックス 27"/>
          <p:cNvSpPr txBox="1"/>
          <p:nvPr/>
        </p:nvSpPr>
        <p:spPr>
          <a:xfrm>
            <a:off x="3528238" y="1772816"/>
            <a:ext cx="2849525" cy="306467"/>
          </a:xfrm>
          <a:prstGeom prst="roundRect">
            <a:avLst/>
          </a:prstGeom>
          <a:noFill/>
          <a:ln>
            <a:noFill/>
          </a:ln>
        </p:spPr>
        <p:txBody>
          <a:bodyPr wrap="square" rtlCol="0" anchor="ctr">
            <a:spAutoFit/>
          </a:bodyPr>
          <a:lstStyle/>
          <a:p>
            <a:pPr algn="ctr"/>
            <a:r>
              <a:rPr lang="ja-JP" altLang="en-US" sz="1200" dirty="0" smtClean="0">
                <a:latin typeface="Meiryo UI" panose="020B0604030504040204" pitchFamily="50" charset="-128"/>
                <a:ea typeface="Meiryo UI" panose="020B0604030504040204" pitchFamily="50" charset="-128"/>
              </a:rPr>
              <a:t>具体的には</a:t>
            </a:r>
            <a:endParaRPr lang="ja-JP" altLang="en-US" sz="1200" dirty="0">
              <a:latin typeface="Meiryo UI" panose="020B0604030504040204" pitchFamily="50" charset="-128"/>
              <a:ea typeface="Meiryo UI" panose="020B0604030504040204" pitchFamily="50" charset="-128"/>
            </a:endParaRPr>
          </a:p>
        </p:txBody>
      </p:sp>
      <p:sp>
        <p:nvSpPr>
          <p:cNvPr id="20" name="コンテンツ プレースホルダー 2"/>
          <p:cNvSpPr txBox="1">
            <a:spLocks/>
          </p:cNvSpPr>
          <p:nvPr/>
        </p:nvSpPr>
        <p:spPr>
          <a:xfrm>
            <a:off x="2453135" y="2151894"/>
            <a:ext cx="6172272" cy="626701"/>
          </a:xfrm>
          <a:prstGeom prst="rect">
            <a:avLst/>
          </a:prstGeom>
          <a:noFill/>
          <a:ln>
            <a:noFill/>
          </a:ln>
        </p:spPr>
        <p:txBody>
          <a:bodyPr vert="horz" wrap="square" lIns="36000" tIns="36000" rIns="36000" bIns="36000" rtlCol="0" anchor="ctr">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1200" dirty="0" smtClean="0">
                <a:latin typeface="Meiryo UI" panose="020B0604030504040204" pitchFamily="50" charset="-128"/>
                <a:ea typeface="Meiryo UI" panose="020B0604030504040204" pitchFamily="50" charset="-128"/>
              </a:rPr>
              <a:t>・全体予算の</a:t>
            </a:r>
            <a:r>
              <a:rPr lang="ja-JP" altLang="en-US" sz="1200" dirty="0">
                <a:latin typeface="Meiryo UI" panose="020B0604030504040204" pitchFamily="50" charset="-128"/>
                <a:ea typeface="Meiryo UI" panose="020B0604030504040204" pitchFamily="50" charset="-128"/>
              </a:rPr>
              <a:t>半分程度が</a:t>
            </a:r>
            <a:r>
              <a:rPr lang="ja-JP" altLang="en-US" sz="1200" dirty="0" smtClean="0">
                <a:latin typeface="Meiryo UI" panose="020B0604030504040204" pitchFamily="50" charset="-128"/>
                <a:ea typeface="Meiryo UI" panose="020B0604030504040204" pitchFamily="50" charset="-128"/>
              </a:rPr>
              <a:t>ベンダーロックイン</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rPr>
              <a:t>陥っている</a:t>
            </a:r>
            <a:r>
              <a:rPr lang="ja-JP" altLang="en-US" sz="1200" dirty="0" smtClean="0">
                <a:latin typeface="Meiryo UI" panose="020B0604030504040204" pitchFamily="50" charset="-128"/>
                <a:ea typeface="Meiryo UI" panose="020B0604030504040204" pitchFamily="50" charset="-128"/>
              </a:rPr>
              <a:t>可能性（</a:t>
            </a:r>
            <a:r>
              <a:rPr lang="en-US" altLang="ja-JP" sz="1200" dirty="0" smtClean="0">
                <a:latin typeface="Meiryo UI" panose="020B0604030504040204" pitchFamily="50" charset="-128"/>
                <a:ea typeface="Meiryo UI" panose="020B0604030504040204" pitchFamily="50" charset="-128"/>
              </a:rPr>
              <a:t>39</a:t>
            </a:r>
            <a:r>
              <a:rPr lang="ja-JP" altLang="en-US" sz="1200" dirty="0" smtClean="0">
                <a:latin typeface="Meiryo UI" panose="020B0604030504040204" pitchFamily="50" charset="-128"/>
                <a:ea typeface="Meiryo UI" panose="020B0604030504040204" pitchFamily="50" charset="-128"/>
              </a:rPr>
              <a:t>システム）</a:t>
            </a:r>
            <a:endParaRPr lang="en-US" altLang="ja-JP" sz="12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latin typeface="Meiryo UI" panose="020B0604030504040204" pitchFamily="50" charset="-128"/>
                <a:ea typeface="Meiryo UI" panose="020B0604030504040204" pitchFamily="50" charset="-128"/>
              </a:rPr>
              <a:t>・運用体制の脆弱性、システムリソースの効率性（特に小規模システムで顕著）</a:t>
            </a:r>
            <a:endParaRPr lang="en-US" altLang="ja-JP" sz="1200" dirty="0" smtClean="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latin typeface="Meiryo UI" panose="020B0604030504040204" pitchFamily="50" charset="-128"/>
                <a:ea typeface="Meiryo UI" panose="020B0604030504040204" pitchFamily="50" charset="-128"/>
              </a:rPr>
              <a:t>・システムガバナンス体制が不十分（本来業務に加えての臨時的な予算確認、仕様書確認など）</a:t>
            </a:r>
            <a:endParaRPr lang="en-US" altLang="ja-JP" sz="1200" dirty="0" smtClean="0">
              <a:latin typeface="Meiryo UI" panose="020B0604030504040204" pitchFamily="50" charset="-128"/>
              <a:ea typeface="Meiryo UI" panose="020B0604030504040204" pitchFamily="50" charset="-128"/>
            </a:endParaRPr>
          </a:p>
        </p:txBody>
      </p:sp>
      <p:sp>
        <p:nvSpPr>
          <p:cNvPr id="22" name="コンテンツ プレースホルダー 2"/>
          <p:cNvSpPr txBox="1">
            <a:spLocks/>
          </p:cNvSpPr>
          <p:nvPr/>
        </p:nvSpPr>
        <p:spPr>
          <a:xfrm>
            <a:off x="2453135" y="2893345"/>
            <a:ext cx="6172273" cy="626701"/>
          </a:xfrm>
          <a:prstGeom prst="rect">
            <a:avLst/>
          </a:prstGeom>
          <a:noFill/>
          <a:ln>
            <a:noFill/>
          </a:ln>
        </p:spPr>
        <p:txBody>
          <a:bodyPr vert="horz" wrap="square" lIns="36000" tIns="36000" rIns="36000" bIns="36000" rtlCol="0" anchor="ctr">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・府内市町村のデジタル格差が他府県に比べて顕著</a:t>
            </a: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・デジタル人材の確保等が困難（特に小規模市町村）</a:t>
            </a: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・基幹システムの標準化対応が急務（</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年まで）</a:t>
            </a:r>
          </a:p>
        </p:txBody>
      </p:sp>
      <p:sp>
        <p:nvSpPr>
          <p:cNvPr id="25" name="コンテンツ プレースホルダー 2"/>
          <p:cNvSpPr txBox="1">
            <a:spLocks/>
          </p:cNvSpPr>
          <p:nvPr/>
        </p:nvSpPr>
        <p:spPr>
          <a:xfrm>
            <a:off x="2453134" y="3563029"/>
            <a:ext cx="6172273" cy="442035"/>
          </a:xfrm>
          <a:prstGeom prst="rect">
            <a:avLst/>
          </a:prstGeom>
          <a:noFill/>
          <a:ln>
            <a:noFill/>
          </a:ln>
        </p:spPr>
        <p:txBody>
          <a:bodyPr vert="horz" wrap="square" lIns="36000" tIns="36000" rIns="36000" bIns="36000" rtlCol="0" anchor="ctr">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・部局間で施策やデジタルサービスの重複の可能性（</a:t>
            </a:r>
            <a:r>
              <a:rPr lang="en-US" altLang="ja-JP" sz="1200" dirty="0">
                <a:latin typeface="Meiryo UI" panose="020B0604030504040204" pitchFamily="50" charset="-128"/>
                <a:ea typeface="Meiryo UI" panose="020B0604030504040204" pitchFamily="50" charset="-128"/>
              </a:rPr>
              <a:t>SNS</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スマホアプリ、</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活用　など）</a:t>
            </a:r>
            <a:endParaRPr lang="en-US" altLang="ja-JP" sz="12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・行政の保有するデータの利活用が不十分</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88504" y="4725145"/>
            <a:ext cx="4320001" cy="837455"/>
          </a:xfrm>
          <a:prstGeom prst="roundRect">
            <a:avLst/>
          </a:prstGeom>
          <a:solidFill>
            <a:schemeClr val="bg1"/>
          </a:solidFill>
          <a:ln>
            <a:solidFill>
              <a:schemeClr val="tx1"/>
            </a:solidFill>
          </a:ln>
        </p:spPr>
        <p:txBody>
          <a:bodyPr wrap="square" rtlCol="0" anchor="ctr">
            <a:noAutofit/>
          </a:bodyPr>
          <a:lstStyle/>
          <a:p>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097016" y="4725145"/>
            <a:ext cx="4320001" cy="837456"/>
          </a:xfrm>
          <a:prstGeom prst="roundRect">
            <a:avLst/>
          </a:prstGeom>
          <a:noFill/>
          <a:ln>
            <a:solidFill>
              <a:schemeClr val="tx1"/>
            </a:solidFill>
          </a:ln>
        </p:spPr>
        <p:txBody>
          <a:bodyPr wrap="square" rtlCol="0" anchor="ctr">
            <a:noAutofit/>
          </a:bodyPr>
          <a:lstStyle/>
          <a:p>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97488" y="4956649"/>
            <a:ext cx="4137092" cy="632591"/>
          </a:xfrm>
          <a:prstGeom prst="rect">
            <a:avLst/>
          </a:prstGeom>
          <a:noFill/>
          <a:ln>
            <a:noFill/>
          </a:ln>
        </p:spPr>
        <p:txBody>
          <a:bodyPr wrap="square" rtlCol="0">
            <a:noAutofit/>
          </a:bodyPr>
          <a:lstStyle>
            <a:defPPr>
              <a:defRPr lang="ja-JP"/>
            </a:defPPr>
            <a:lvl1pPr defTabSz="422041">
              <a:lnSpc>
                <a:spcPts val="1477"/>
              </a:lnSpc>
              <a:defRPr sz="1400">
                <a:solidFill>
                  <a:prstClr val="black"/>
                </a:solidFill>
                <a:latin typeface="Meiryo UI" panose="020B0604030504040204" pitchFamily="50" charset="-128"/>
                <a:ea typeface="Meiryo UI" panose="020B0604030504040204" pitchFamily="50" charset="-128"/>
              </a:defRPr>
            </a:lvl1pPr>
          </a:lstStyle>
          <a:p>
            <a:pPr>
              <a:lnSpc>
                <a:spcPct val="100000"/>
              </a:lnSpc>
            </a:pPr>
            <a:r>
              <a:rPr lang="ja-JP" altLang="en-US" sz="1200" dirty="0" smtClean="0"/>
              <a:t>サービス</a:t>
            </a:r>
            <a:r>
              <a:rPr lang="ja-JP" altLang="en-US" sz="1200" dirty="0"/>
              <a:t>やデータの共同化・共有化の促進のため、標</a:t>
            </a:r>
            <a:r>
              <a:rPr lang="ja-JP" altLang="en-US" sz="1200" dirty="0" smtClean="0"/>
              <a:t>準仕様を定め</a:t>
            </a:r>
            <a:r>
              <a:rPr lang="ja-JP" altLang="en-US" sz="1200" dirty="0"/>
              <a:t>、市町村および、庁内各部局の行政システムやデジタルサービスにも浸透</a:t>
            </a:r>
            <a:r>
              <a:rPr lang="ja-JP" altLang="en-US" sz="1200" dirty="0" smtClean="0"/>
              <a:t>させる。</a:t>
            </a:r>
            <a:endParaRPr lang="ja-JP" altLang="en-US" sz="1200" dirty="0"/>
          </a:p>
        </p:txBody>
      </p:sp>
      <p:sp>
        <p:nvSpPr>
          <p:cNvPr id="33" name="テキスト ボックス 32"/>
          <p:cNvSpPr txBox="1"/>
          <p:nvPr/>
        </p:nvSpPr>
        <p:spPr>
          <a:xfrm>
            <a:off x="5133513" y="4956649"/>
            <a:ext cx="4137092" cy="605951"/>
          </a:xfrm>
          <a:prstGeom prst="rect">
            <a:avLst/>
          </a:prstGeom>
          <a:noFill/>
          <a:ln>
            <a:noFill/>
          </a:ln>
        </p:spPr>
        <p:txBody>
          <a:bodyPr wrap="square" rtlCol="0">
            <a:noAutofit/>
          </a:bodyPr>
          <a:lstStyle/>
          <a:p>
            <a:pPr defTabSz="422041"/>
            <a:r>
              <a:rPr lang="ja-JP" altLang="en-US" sz="1200" dirty="0" smtClean="0">
                <a:solidFill>
                  <a:prstClr val="black"/>
                </a:solidFill>
                <a:latin typeface="Meiryo UI" panose="020B0604030504040204" pitchFamily="50" charset="-128"/>
                <a:ea typeface="Meiryo UI" panose="020B0604030504040204" pitchFamily="50" charset="-128"/>
              </a:rPr>
              <a:t>デジタルスキルを集約し、調達を一元化していくことでベンダーとの交渉力を高め、常に主体性をもってシステム維持・更新していけるようなシステムガバナンスをめざす。</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60034" y="4723327"/>
            <a:ext cx="4212000" cy="266400"/>
          </a:xfrm>
          <a:prstGeom prst="rect">
            <a:avLst/>
          </a:prstGeom>
          <a:solidFill>
            <a:srgbClr val="0070C0"/>
          </a:solidFill>
        </p:spPr>
        <p:txBody>
          <a:bodyPr vert="horz" lIns="91418" tIns="45709" rIns="91418" bIns="45709" rtlCol="0" anchor="ctr">
            <a:noAutofit/>
          </a:bodyPr>
          <a:lstStyle>
            <a:defPPr>
              <a:defRPr lang="ja-JP"/>
            </a:defPPr>
            <a:lvl1pPr algn="ctr">
              <a:spcBef>
                <a:spcPct val="0"/>
              </a:spcBef>
              <a:buNone/>
              <a:defRPr sz="16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1400" dirty="0"/>
              <a:t>システムの</a:t>
            </a:r>
            <a:r>
              <a:rPr lang="ja-JP" altLang="en-US" sz="1400" dirty="0" smtClean="0"/>
              <a:t>標準化</a:t>
            </a:r>
            <a:endParaRPr lang="en-US" altLang="ja-JP" sz="1400" dirty="0"/>
          </a:p>
        </p:txBody>
      </p:sp>
      <p:sp>
        <p:nvSpPr>
          <p:cNvPr id="35" name="テキスト ボックス 34"/>
          <p:cNvSpPr txBox="1"/>
          <p:nvPr/>
        </p:nvSpPr>
        <p:spPr>
          <a:xfrm>
            <a:off x="5151016" y="4723327"/>
            <a:ext cx="4212000" cy="266400"/>
          </a:xfrm>
          <a:prstGeom prst="rect">
            <a:avLst/>
          </a:prstGeom>
          <a:solidFill>
            <a:srgbClr val="0070C0"/>
          </a:solidFill>
        </p:spPr>
        <p:txBody>
          <a:bodyPr vert="horz" lIns="91418" tIns="45709" rIns="91418" bIns="45709" rtlCol="0" anchor="ctr">
            <a:noAutofit/>
          </a:bodyPr>
          <a:lstStyle>
            <a:defPPr>
              <a:defRPr lang="ja-JP"/>
            </a:defPPr>
            <a:lvl1pPr algn="ctr">
              <a:spcBef>
                <a:spcPct val="0"/>
              </a:spcBef>
              <a:buNone/>
              <a:defRPr sz="16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1400" dirty="0"/>
              <a:t>調達の一元化</a:t>
            </a:r>
          </a:p>
        </p:txBody>
      </p:sp>
      <p:sp>
        <p:nvSpPr>
          <p:cNvPr id="37" name="コンテンツ プレースホルダー 2"/>
          <p:cNvSpPr txBox="1">
            <a:spLocks/>
          </p:cNvSpPr>
          <p:nvPr/>
        </p:nvSpPr>
        <p:spPr>
          <a:xfrm>
            <a:off x="776536" y="2017127"/>
            <a:ext cx="1571975" cy="485520"/>
          </a:xfrm>
          <a:prstGeom prst="homePlate">
            <a:avLst>
              <a:gd name="adj" fmla="val 19105"/>
            </a:avLst>
          </a:prstGeom>
          <a:noFill/>
          <a:ln>
            <a:noFill/>
          </a:ln>
        </p:spPr>
        <p:txBody>
          <a:bodyPr vert="horz" lIns="36000" tIns="36000" rIns="36000" bIns="3600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ct val="100000"/>
              </a:lnSpc>
              <a:spcBef>
                <a:spcPts val="0"/>
              </a:spcBef>
              <a:buNone/>
            </a:pPr>
            <a:r>
              <a:rPr lang="ja-JP" altLang="en-US" sz="1200" b="1" dirty="0" smtClean="0">
                <a:latin typeface="Meiryo UI" panose="020B0604030504040204" pitchFamily="50" charset="-128"/>
                <a:ea typeface="Meiryo UI" panose="020B0604030504040204" pitchFamily="50" charset="-128"/>
              </a:rPr>
              <a:t>府庁</a:t>
            </a:r>
            <a:r>
              <a:rPr lang="en-US" altLang="ja-JP" sz="1200" b="1" dirty="0" smtClean="0">
                <a:latin typeface="Meiryo UI" panose="020B0604030504040204" pitchFamily="50" charset="-128"/>
                <a:ea typeface="Meiryo UI" panose="020B0604030504040204" pitchFamily="50" charset="-128"/>
              </a:rPr>
              <a:t>DX</a:t>
            </a:r>
            <a:r>
              <a:rPr lang="ja-JP" altLang="en-US" sz="1200" b="1" dirty="0" smtClean="0">
                <a:latin typeface="Meiryo UI" panose="020B0604030504040204" pitchFamily="50" charset="-128"/>
                <a:ea typeface="Meiryo UI" panose="020B0604030504040204" pitchFamily="50" charset="-128"/>
              </a:rPr>
              <a:t>に係る課題</a:t>
            </a:r>
            <a:endParaRPr lang="en-US" altLang="ja-JP" sz="1200" b="1" dirty="0" smtClean="0">
              <a:latin typeface="Meiryo UI" panose="020B0604030504040204" pitchFamily="50" charset="-128"/>
              <a:ea typeface="Meiryo UI" panose="020B0604030504040204" pitchFamily="50" charset="-128"/>
            </a:endParaRPr>
          </a:p>
        </p:txBody>
      </p:sp>
      <p:sp>
        <p:nvSpPr>
          <p:cNvPr id="38" name="コンテンツ プレースホルダー 2"/>
          <p:cNvSpPr txBox="1">
            <a:spLocks/>
          </p:cNvSpPr>
          <p:nvPr/>
        </p:nvSpPr>
        <p:spPr>
          <a:xfrm>
            <a:off x="776536" y="2799966"/>
            <a:ext cx="1571975" cy="485520"/>
          </a:xfrm>
          <a:prstGeom prst="homePlate">
            <a:avLst>
              <a:gd name="adj" fmla="val 18169"/>
            </a:avLst>
          </a:prstGeom>
          <a:noFill/>
          <a:ln>
            <a:noFill/>
          </a:ln>
        </p:spPr>
        <p:txBody>
          <a:bodyPr vert="horz" lIns="36000" tIns="36000" rIns="36000" bIns="3600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ct val="100000"/>
              </a:lnSpc>
              <a:spcBef>
                <a:spcPts val="0"/>
              </a:spcBef>
              <a:buNone/>
            </a:pPr>
            <a:r>
              <a:rPr lang="ja-JP" altLang="en-US" sz="1200" b="1" dirty="0" smtClean="0">
                <a:latin typeface="Meiryo UI" panose="020B0604030504040204" pitchFamily="50" charset="-128"/>
                <a:ea typeface="Meiryo UI" panose="020B0604030504040204" pitchFamily="50" charset="-128"/>
              </a:rPr>
              <a:t>市町村</a:t>
            </a:r>
            <a:r>
              <a:rPr lang="en-US" altLang="ja-JP" sz="1200" b="1" dirty="0" smtClean="0">
                <a:latin typeface="Meiryo UI" panose="020B0604030504040204" pitchFamily="50" charset="-128"/>
                <a:ea typeface="Meiryo UI" panose="020B0604030504040204" pitchFamily="50" charset="-128"/>
              </a:rPr>
              <a:t>DX</a:t>
            </a:r>
            <a:r>
              <a:rPr lang="ja-JP" altLang="en-US" sz="1200" b="1" dirty="0" smtClean="0">
                <a:latin typeface="Meiryo UI" panose="020B0604030504040204" pitchFamily="50" charset="-128"/>
                <a:ea typeface="Meiryo UI" panose="020B0604030504040204" pitchFamily="50" charset="-128"/>
              </a:rPr>
              <a:t>に係る課題</a:t>
            </a:r>
            <a:endParaRPr lang="en-US" altLang="ja-JP" sz="1200" b="1" dirty="0" smtClean="0">
              <a:latin typeface="Meiryo UI" panose="020B0604030504040204" pitchFamily="50" charset="-128"/>
              <a:ea typeface="Meiryo UI" panose="020B0604030504040204" pitchFamily="50" charset="-128"/>
            </a:endParaRPr>
          </a:p>
        </p:txBody>
      </p:sp>
      <p:sp>
        <p:nvSpPr>
          <p:cNvPr id="39" name="コンテンツ プレースホルダー 2"/>
          <p:cNvSpPr txBox="1">
            <a:spLocks/>
          </p:cNvSpPr>
          <p:nvPr/>
        </p:nvSpPr>
        <p:spPr>
          <a:xfrm>
            <a:off x="776817" y="3538582"/>
            <a:ext cx="1571413" cy="485520"/>
          </a:xfrm>
          <a:prstGeom prst="homePlate">
            <a:avLst>
              <a:gd name="adj" fmla="val 16297"/>
            </a:avLst>
          </a:prstGeom>
          <a:noFill/>
          <a:ln>
            <a:noFill/>
          </a:ln>
        </p:spPr>
        <p:txBody>
          <a:bodyPr vert="horz" lIns="36000" tIns="36000" rIns="36000" bIns="3600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ct val="100000"/>
              </a:lnSpc>
              <a:spcBef>
                <a:spcPts val="0"/>
              </a:spcBef>
              <a:buNone/>
            </a:pPr>
            <a:r>
              <a:rPr lang="ja-JP" altLang="en-US" sz="1200" b="1" dirty="0">
                <a:latin typeface="Meiryo UI" panose="020B0604030504040204" pitchFamily="50" charset="-128"/>
                <a:ea typeface="Meiryo UI" panose="020B0604030504040204" pitchFamily="50" charset="-128"/>
              </a:rPr>
              <a:t>スマートシティ</a:t>
            </a:r>
            <a:r>
              <a:rPr lang="ja-JP" altLang="en-US" sz="1200" b="1" dirty="0" smtClean="0">
                <a:latin typeface="Meiryo UI" panose="020B0604030504040204" pitchFamily="50" charset="-128"/>
                <a:ea typeface="Meiryo UI" panose="020B0604030504040204" pitchFamily="50" charset="-128"/>
              </a:rPr>
              <a:t>事業に</a:t>
            </a:r>
            <a:r>
              <a:rPr lang="en-US" altLang="ja-JP" sz="1200" b="1" dirty="0" smtClean="0">
                <a:latin typeface="Meiryo UI" panose="020B0604030504040204" pitchFamily="50" charset="-128"/>
                <a:ea typeface="Meiryo UI" panose="020B0604030504040204" pitchFamily="50" charset="-128"/>
              </a:rPr>
              <a:t/>
            </a:r>
            <a:br>
              <a:rPr lang="en-US" altLang="ja-JP" sz="1200" b="1" dirty="0" smtClean="0">
                <a:latin typeface="Meiryo UI" panose="020B0604030504040204" pitchFamily="50" charset="-128"/>
                <a:ea typeface="Meiryo UI" panose="020B0604030504040204" pitchFamily="50" charset="-128"/>
              </a:rPr>
            </a:br>
            <a:r>
              <a:rPr lang="ja-JP" altLang="en-US" sz="1200" b="1" dirty="0" smtClean="0">
                <a:latin typeface="Meiryo UI" panose="020B0604030504040204" pitchFamily="50" charset="-128"/>
                <a:ea typeface="Meiryo UI" panose="020B0604030504040204" pitchFamily="50" charset="-128"/>
              </a:rPr>
              <a:t>係る課題</a:t>
            </a:r>
            <a:endParaRPr lang="en-US" altLang="ja-JP" sz="1200" b="1" dirty="0" smtClean="0">
              <a:latin typeface="Meiryo UI" panose="020B0604030504040204" pitchFamily="50" charset="-128"/>
              <a:ea typeface="Meiryo UI" panose="020B0604030504040204" pitchFamily="50" charset="-128"/>
            </a:endParaRPr>
          </a:p>
        </p:txBody>
      </p:sp>
      <p:sp>
        <p:nvSpPr>
          <p:cNvPr id="42" name="二等辺三角形 41"/>
          <p:cNvSpPr/>
          <p:nvPr/>
        </p:nvSpPr>
        <p:spPr>
          <a:xfrm rot="10800000">
            <a:off x="2552854" y="4185859"/>
            <a:ext cx="4800293" cy="179244"/>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46" name="テキスト ボックス 45"/>
          <p:cNvSpPr txBox="1"/>
          <p:nvPr/>
        </p:nvSpPr>
        <p:spPr>
          <a:xfrm>
            <a:off x="647704" y="4444810"/>
            <a:ext cx="8610592" cy="247028"/>
          </a:xfrm>
          <a:prstGeom prst="rect">
            <a:avLst/>
          </a:prstGeom>
          <a:noFill/>
          <a:ln>
            <a:noFill/>
          </a:ln>
        </p:spPr>
        <p:txBody>
          <a:bodyPr wrap="square" rtlCol="0">
            <a:noAutofit/>
          </a:bodyPr>
          <a:lstStyle>
            <a:defPPr>
              <a:defRPr lang="ja-JP"/>
            </a:defPPr>
            <a:lvl1pPr>
              <a:defRPr sz="1600">
                <a:latin typeface="Meiryo UI" panose="020B0604030504040204" pitchFamily="50" charset="-128"/>
                <a:ea typeface="Meiryo UI" panose="020B0604030504040204" pitchFamily="50" charset="-128"/>
              </a:defRPr>
            </a:lvl1pPr>
          </a:lstStyle>
          <a:p>
            <a:pPr algn="ctr"/>
            <a:r>
              <a:rPr lang="ja-JP" altLang="en-US" sz="1400" b="1" dirty="0" smtClean="0"/>
              <a:t>課題解決に向けて、施策と予算全体最適に向けたガバナンス機能の強化が不可欠</a:t>
            </a:r>
            <a:endParaRPr lang="en-US" altLang="ja-JP" sz="1400" b="1" dirty="0"/>
          </a:p>
        </p:txBody>
      </p:sp>
      <p:sp>
        <p:nvSpPr>
          <p:cNvPr id="48" name="コンテンツ プレースホルダー 2"/>
          <p:cNvSpPr txBox="1">
            <a:spLocks/>
          </p:cNvSpPr>
          <p:nvPr/>
        </p:nvSpPr>
        <p:spPr>
          <a:xfrm>
            <a:off x="756890" y="5868499"/>
            <a:ext cx="8392220" cy="872869"/>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1500"/>
              </a:lnSpc>
              <a:spcBef>
                <a:spcPts val="0"/>
              </a:spcBef>
              <a:buNone/>
            </a:pPr>
            <a:r>
              <a:rPr lang="ja-JP" altLang="en-US" sz="1600" b="1" u="sng" dirty="0" smtClean="0">
                <a:latin typeface="Meiryo UI" panose="020B0604030504040204" pitchFamily="50" charset="-128"/>
                <a:ea typeface="Meiryo UI" panose="020B0604030504040204" pitchFamily="50" charset="-128"/>
              </a:rPr>
              <a:t>府庁・市町村の</a:t>
            </a:r>
            <a:r>
              <a:rPr lang="en-US" altLang="ja-JP" sz="1600" b="1" u="sng" dirty="0" smtClean="0">
                <a:latin typeface="Meiryo UI" panose="020B0604030504040204" pitchFamily="50" charset="-128"/>
                <a:ea typeface="Meiryo UI" panose="020B0604030504040204" pitchFamily="50" charset="-128"/>
              </a:rPr>
              <a:t>DX</a:t>
            </a:r>
            <a:r>
              <a:rPr lang="ja-JP" altLang="en-US" sz="1600" b="1" u="sng" dirty="0">
                <a:latin typeface="Meiryo UI" panose="020B0604030504040204" pitchFamily="50" charset="-128"/>
                <a:ea typeface="Meiryo UI" panose="020B0604030504040204" pitchFamily="50" charset="-128"/>
              </a:rPr>
              <a:t>やスマートシティ</a:t>
            </a:r>
            <a:r>
              <a:rPr lang="ja-JP" altLang="en-US" sz="1600" b="1" u="sng" dirty="0" smtClean="0">
                <a:latin typeface="Meiryo UI" panose="020B0604030504040204" pitchFamily="50" charset="-128"/>
                <a:ea typeface="Meiryo UI" panose="020B0604030504040204" pitchFamily="50" charset="-128"/>
              </a:rPr>
              <a:t>事業の取り組みの強化</a:t>
            </a:r>
            <a:endParaRPr lang="en-US" altLang="ja-JP" sz="1600" b="1" u="sng" dirty="0" smtClean="0">
              <a:latin typeface="Meiryo UI" panose="020B0604030504040204" pitchFamily="50" charset="-128"/>
              <a:ea typeface="Meiryo UI" panose="020B0604030504040204" pitchFamily="50" charset="-128"/>
            </a:endParaRPr>
          </a:p>
          <a:p>
            <a:pPr marL="0" indent="0" algn="ctr">
              <a:lnSpc>
                <a:spcPts val="1500"/>
              </a:lnSpc>
              <a:spcBef>
                <a:spcPts val="0"/>
              </a:spcBef>
              <a:buNone/>
            </a:pPr>
            <a:r>
              <a:rPr lang="en-US" altLang="ja-JP"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a:p>
            <a:pPr marL="0" indent="0" algn="ctr">
              <a:lnSpc>
                <a:spcPts val="1500"/>
              </a:lnSpc>
              <a:spcBef>
                <a:spcPts val="0"/>
              </a:spcBef>
              <a:buNone/>
            </a:pPr>
            <a:r>
              <a:rPr lang="ja-JP" altLang="en-US" sz="1600" b="1" u="sng" dirty="0" smtClean="0">
                <a:latin typeface="Meiryo UI" panose="020B0604030504040204" pitchFamily="50" charset="-128"/>
                <a:ea typeface="Meiryo UI" panose="020B0604030504040204" pitchFamily="50" charset="-128"/>
              </a:rPr>
              <a:t>これらを進めるための基盤や推進力となるべきデータ連携基盤、人材、体制の強化</a:t>
            </a:r>
            <a:endParaRPr lang="en-US" altLang="ja-JP" sz="1600" b="1" u="sng" dirty="0" smtClean="0">
              <a:latin typeface="Meiryo UI" panose="020B0604030504040204" pitchFamily="50" charset="-128"/>
              <a:ea typeface="Meiryo UI" panose="020B0604030504040204" pitchFamily="50" charset="-128"/>
            </a:endParaRPr>
          </a:p>
          <a:p>
            <a:pPr marL="0" indent="0" algn="ctr">
              <a:lnSpc>
                <a:spcPts val="3000"/>
              </a:lnSpc>
              <a:spcBef>
                <a:spcPts val="0"/>
              </a:spcBef>
              <a:buNone/>
            </a:pPr>
            <a:r>
              <a:rPr lang="ja-JP" altLang="en-US" sz="1600" b="1" dirty="0" smtClean="0">
                <a:latin typeface="Meiryo UI" panose="020B0604030504040204" pitchFamily="50" charset="-128"/>
                <a:ea typeface="Meiryo UI" panose="020B0604030504040204" pitchFamily="50" charset="-128"/>
              </a:rPr>
              <a:t>を進める</a:t>
            </a:r>
            <a:endParaRPr lang="en-US" altLang="ja-JP" sz="1600" b="1" dirty="0">
              <a:latin typeface="Meiryo UI" panose="020B0604030504040204" pitchFamily="50" charset="-128"/>
              <a:ea typeface="Meiryo UI" panose="020B0604030504040204" pitchFamily="50" charset="-128"/>
            </a:endParaRPr>
          </a:p>
        </p:txBody>
      </p:sp>
      <p:sp>
        <p:nvSpPr>
          <p:cNvPr id="49" name="二等辺三角形 48"/>
          <p:cNvSpPr/>
          <p:nvPr/>
        </p:nvSpPr>
        <p:spPr>
          <a:xfrm rot="10800000">
            <a:off x="2552854" y="5661248"/>
            <a:ext cx="4800293" cy="179244"/>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3" name="テキスト ボックス 12"/>
          <p:cNvSpPr txBox="1"/>
          <p:nvPr/>
        </p:nvSpPr>
        <p:spPr>
          <a:xfrm>
            <a:off x="6105128" y="2799966"/>
            <a:ext cx="2998252" cy="514130"/>
          </a:xfrm>
          <a:prstGeom prst="roundRect">
            <a:avLst/>
          </a:prstGeom>
          <a:noFill/>
          <a:ln>
            <a:solidFill>
              <a:schemeClr val="tx1"/>
            </a:solidFill>
            <a:prstDash val="sysDot"/>
          </a:ln>
        </p:spPr>
        <p:txBody>
          <a:bodyPr wrap="square" lIns="0" tIns="0" rIns="0" bIns="0" rtlCol="0" anchor="ctr">
            <a:noAutofit/>
          </a:bodyPr>
          <a:lstStyle/>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ベンダーロックイン</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情報</a:t>
            </a:r>
            <a:r>
              <a:rPr lang="ja-JP" altLang="en-US" sz="1000" dirty="0">
                <a:latin typeface="Meiryo UI" panose="020B0604030504040204" pitchFamily="50" charset="-128"/>
                <a:ea typeface="Meiryo UI" panose="020B0604030504040204" pitchFamily="50" charset="-128"/>
              </a:rPr>
              <a:t>システムが独自の仕様となった結果</a:t>
            </a:r>
            <a:r>
              <a:rPr lang="ja-JP" altLang="en-US" sz="1000" dirty="0" smtClean="0">
                <a:latin typeface="Meiryo UI" panose="020B0604030504040204" pitchFamily="50" charset="-128"/>
                <a:ea typeface="Meiryo UI" panose="020B0604030504040204" pitchFamily="50" charset="-128"/>
              </a:rPr>
              <a:t>、導入</a:t>
            </a:r>
            <a:r>
              <a:rPr lang="ja-JP" altLang="en-US" sz="1000" dirty="0">
                <a:latin typeface="Meiryo UI" panose="020B0604030504040204" pitchFamily="50" charset="-128"/>
                <a:ea typeface="Meiryo UI" panose="020B0604030504040204" pitchFamily="50" charset="-128"/>
              </a:rPr>
              <a:t>した企業（ベンダー）以外が改修やメンテナンスを行えず</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他社</a:t>
            </a:r>
            <a:r>
              <a:rPr lang="ja-JP" altLang="en-US" sz="1000" dirty="0">
                <a:latin typeface="Meiryo UI" panose="020B0604030504040204" pitchFamily="50" charset="-128"/>
                <a:ea typeface="Meiryo UI" panose="020B0604030504040204" pitchFamily="50" charset="-128"/>
              </a:rPr>
              <a:t>の参入が難しくなる状況の</a:t>
            </a:r>
            <a:r>
              <a:rPr lang="ja-JP" altLang="en-US" sz="1000" dirty="0" smtClean="0">
                <a:latin typeface="Meiryo UI" panose="020B0604030504040204" pitchFamily="50" charset="-128"/>
                <a:ea typeface="Meiryo UI" panose="020B0604030504040204" pitchFamily="50" charset="-128"/>
              </a:rPr>
              <a:t>こと</a:t>
            </a:r>
            <a:endParaRPr lang="ja-JP" altLang="en-US" sz="1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6</a:t>
            </a:fld>
            <a:endParaRPr kumimoji="1" lang="ja-JP" altLang="en-US"/>
          </a:p>
        </p:txBody>
      </p:sp>
    </p:spTree>
    <p:extLst>
      <p:ext uri="{BB962C8B-B14F-4D97-AF65-F5344CB8AC3E}">
        <p14:creationId xmlns:p14="http://schemas.microsoft.com/office/powerpoint/2010/main" val="3056806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bwMode="auto">
          <a:xfrm>
            <a:off x="79418" y="3312300"/>
            <a:ext cx="5356247" cy="648072"/>
          </a:xfrm>
          <a:prstGeom prst="ellipse">
            <a:avLst/>
          </a:prstGeom>
          <a:solidFill>
            <a:schemeClr val="accent1">
              <a:lumMod val="60000"/>
              <a:lumOff val="40000"/>
            </a:schemeClr>
          </a:solidFill>
          <a:ln w="9525">
            <a:solidFill>
              <a:schemeClr val="accent1">
                <a:lumMod val="60000"/>
                <a:lumOff val="40000"/>
              </a:schemeClr>
            </a:solidFill>
            <a:miter lim="800000"/>
            <a:headEnd/>
            <a:tailEnd/>
          </a:ln>
          <a:effectLst/>
        </p:spPr>
        <p:txBody>
          <a:bodyPr rot="0" spcFirstLastPara="0" vertOverflow="overflow" horzOverflow="overflow" vert="horz" wrap="square" lIns="0" tIns="10800" rIns="91440" bIns="10800" numCol="1" spcCol="0" rtlCol="0" fromWordArt="0" anchor="ctr" anchorCtr="0" forceAA="0" compatLnSpc="1">
            <a:prstTxWarp prst="textNoShape">
              <a:avLst/>
            </a:prstTxWarp>
            <a:noAutofit/>
          </a:bodyPr>
          <a:lstStyle/>
          <a:p>
            <a:pPr eaLnBrk="0" hangingPunct="0"/>
            <a:endParaRPr kumimoji="1" lang="ja-JP" altLang="en-US" sz="1600" b="1" dirty="0" smtClean="0">
              <a:solidFill>
                <a:schemeClr val="bg1"/>
              </a:solidFill>
              <a:latin typeface="Meiryo UI" panose="020B0604030504040204" pitchFamily="50" charset="-128"/>
              <a:ea typeface="Meiryo UI" panose="020B0604030504040204" pitchFamily="50" charset="-128"/>
              <a:cs typeface="Tahoma" pitchFamily="34" charset="0"/>
            </a:endParaRPr>
          </a:p>
        </p:txBody>
      </p:sp>
      <p:pic>
        <p:nvPicPr>
          <p:cNvPr id="7" name="図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flipH="1">
            <a:off x="991597" y="3440139"/>
            <a:ext cx="405335" cy="433653"/>
          </a:xfrm>
          <a:prstGeom prst="rect">
            <a:avLst/>
          </a:prstGeom>
        </p:spPr>
      </p:pic>
      <p:sp>
        <p:nvSpPr>
          <p:cNvPr id="29" name="楕円 28"/>
          <p:cNvSpPr/>
          <p:nvPr/>
        </p:nvSpPr>
        <p:spPr bwMode="auto">
          <a:xfrm>
            <a:off x="102749" y="4320397"/>
            <a:ext cx="5356247" cy="648072"/>
          </a:xfrm>
          <a:prstGeom prst="ellipse">
            <a:avLst/>
          </a:prstGeom>
          <a:solidFill>
            <a:schemeClr val="accent1">
              <a:lumMod val="60000"/>
              <a:lumOff val="40000"/>
            </a:schemeClr>
          </a:solidFill>
          <a:ln w="9525">
            <a:solidFill>
              <a:schemeClr val="accent1">
                <a:lumMod val="60000"/>
                <a:lumOff val="40000"/>
              </a:schemeClr>
            </a:solidFill>
            <a:miter lim="800000"/>
            <a:headEnd/>
            <a:tailEnd/>
          </a:ln>
          <a:effectLst/>
        </p:spPr>
        <p:txBody>
          <a:bodyPr rot="0" spcFirstLastPara="0" vertOverflow="overflow" horzOverflow="overflow" vert="horz" wrap="square" lIns="0" tIns="10800" rIns="91440" bIns="10800" numCol="1" spcCol="0" rtlCol="0" fromWordArt="0" anchor="ctr" anchorCtr="0" forceAA="0" compatLnSpc="1">
            <a:prstTxWarp prst="textNoShape">
              <a:avLst/>
            </a:prstTxWarp>
            <a:noAutofit/>
          </a:bodyPr>
          <a:lstStyle/>
          <a:p>
            <a:pPr eaLnBrk="0" hangingPunct="0"/>
            <a:endParaRPr kumimoji="1" lang="ja-JP" altLang="en-US" sz="1600" b="1" dirty="0" smtClean="0">
              <a:solidFill>
                <a:schemeClr val="bg1"/>
              </a:solidFill>
              <a:latin typeface="Meiryo UI" panose="020B0604030504040204" pitchFamily="50" charset="-128"/>
              <a:ea typeface="Meiryo UI" panose="020B0604030504040204" pitchFamily="50" charset="-128"/>
              <a:cs typeface="Tahoma" pitchFamily="34" charset="0"/>
            </a:endParaRPr>
          </a:p>
        </p:txBody>
      </p:sp>
      <p:pic>
        <p:nvPicPr>
          <p:cNvPr id="8" name="図 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969456" y="4408877"/>
            <a:ext cx="527160" cy="527160"/>
          </a:xfrm>
          <a:prstGeom prst="rect">
            <a:avLst/>
          </a:prstGeom>
        </p:spPr>
      </p:pic>
      <p:sp>
        <p:nvSpPr>
          <p:cNvPr id="30" name="楕円 29"/>
          <p:cNvSpPr/>
          <p:nvPr/>
        </p:nvSpPr>
        <p:spPr bwMode="auto">
          <a:xfrm>
            <a:off x="79418" y="5328523"/>
            <a:ext cx="5356247" cy="1127153"/>
          </a:xfrm>
          <a:prstGeom prst="ellipse">
            <a:avLst/>
          </a:prstGeom>
          <a:solidFill>
            <a:schemeClr val="accent1">
              <a:lumMod val="60000"/>
              <a:lumOff val="40000"/>
            </a:schemeClr>
          </a:solidFill>
          <a:ln w="9525">
            <a:solidFill>
              <a:schemeClr val="accent1">
                <a:lumMod val="60000"/>
                <a:lumOff val="40000"/>
              </a:schemeClr>
            </a:solidFill>
            <a:miter lim="800000"/>
            <a:headEnd/>
            <a:tailEnd/>
          </a:ln>
          <a:effectLst/>
        </p:spPr>
        <p:txBody>
          <a:bodyPr rot="0" spcFirstLastPara="0" vertOverflow="overflow" horzOverflow="overflow" vert="horz" wrap="square" lIns="0" tIns="10800" rIns="91440" bIns="10800" numCol="1" spcCol="0" rtlCol="0" fromWordArt="0" anchor="ctr" anchorCtr="0" forceAA="0" compatLnSpc="1">
            <a:prstTxWarp prst="textNoShape">
              <a:avLst/>
            </a:prstTxWarp>
            <a:noAutofit/>
          </a:bodyPr>
          <a:lstStyle/>
          <a:p>
            <a:pPr eaLnBrk="0" hangingPunct="0"/>
            <a:endParaRPr kumimoji="1" lang="ja-JP" altLang="en-US" sz="1600" b="1" dirty="0" smtClean="0">
              <a:solidFill>
                <a:schemeClr val="bg1"/>
              </a:solidFill>
              <a:latin typeface="Meiryo UI" panose="020B0604030504040204" pitchFamily="50" charset="-128"/>
              <a:ea typeface="Meiryo UI" panose="020B0604030504040204" pitchFamily="50" charset="-128"/>
              <a:cs typeface="Tahoma" pitchFamily="34" charset="0"/>
            </a:endParaRPr>
          </a:p>
        </p:txBody>
      </p:sp>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１．計画</a:t>
            </a:r>
            <a:r>
              <a:rPr lang="ja-JP" altLang="en-US" sz="1600" b="1" dirty="0">
                <a:latin typeface="Meiryo UI" pitchFamily="50" charset="-128"/>
                <a:ea typeface="Meiryo UI" pitchFamily="50" charset="-128"/>
                <a:cs typeface="Meiryo UI" pitchFamily="50" charset="-128"/>
              </a:rPr>
              <a:t>策定の趣旨・</a:t>
            </a:r>
            <a:r>
              <a:rPr lang="ja-JP" altLang="en-US" sz="1600" b="1" dirty="0" smtClean="0">
                <a:latin typeface="Meiryo UI" pitchFamily="50" charset="-128"/>
                <a:ea typeface="Meiryo UI" pitchFamily="50" charset="-128"/>
                <a:cs typeface="Meiryo UI" pitchFamily="50" charset="-128"/>
              </a:rPr>
              <a:t>目的　　</a:t>
            </a:r>
            <a:r>
              <a:rPr lang="ja-JP" altLang="en-US" sz="1400" b="1" dirty="0" smtClean="0">
                <a:latin typeface="Meiryo UI" pitchFamily="50" charset="-128"/>
                <a:ea typeface="Meiryo UI" pitchFamily="50" charset="-128"/>
                <a:cs typeface="Meiryo UI" pitchFamily="50" charset="-128"/>
              </a:rPr>
              <a:t>デジタル改革の将来像、目指すべき姿</a:t>
            </a:r>
            <a:endParaRPr lang="ja-JP" altLang="en-US" sz="1400" b="1"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632520" y="470469"/>
            <a:ext cx="8568952" cy="582267"/>
          </a:xfrm>
          <a:prstGeom prst="rect">
            <a:avLst/>
          </a:prstGeom>
          <a:noFill/>
          <a:ln>
            <a:noFill/>
          </a:ln>
        </p:spPr>
        <p:txBody>
          <a:bodyPr wrap="square" rtlCol="0">
            <a:noAutofit/>
          </a:bodyPr>
          <a:lstStyle/>
          <a:p>
            <a:pPr algn="ctr"/>
            <a:r>
              <a:rPr lang="ja-JP" altLang="en-US" sz="2000" b="1" u="sng" dirty="0" smtClean="0">
                <a:latin typeface="Meiryo UI" panose="020B0604030504040204" pitchFamily="50" charset="-128"/>
                <a:ea typeface="Meiryo UI" panose="020B0604030504040204" pitchFamily="50" charset="-128"/>
              </a:rPr>
              <a:t>「</a:t>
            </a:r>
            <a:r>
              <a:rPr lang="ja-JP" altLang="en-US" sz="2000" b="1" u="sng" dirty="0">
                <a:latin typeface="Meiryo UI" panose="020B0604030504040204" pitchFamily="50" charset="-128"/>
                <a:ea typeface="Meiryo UI" panose="020B0604030504040204" pitchFamily="50" charset="-128"/>
              </a:rPr>
              <a:t>デジタルファースト」、「ワンスオンリー」、「ワンストップ」を実現し</a:t>
            </a:r>
            <a:r>
              <a:rPr lang="ja-JP" altLang="en-US" sz="2000" b="1" u="sng" dirty="0" smtClean="0">
                <a:latin typeface="Meiryo UI" panose="020B0604030504040204" pitchFamily="50" charset="-128"/>
                <a:ea typeface="Meiryo UI" panose="020B0604030504040204" pitchFamily="50" charset="-128"/>
              </a:rPr>
              <a:t>、</a:t>
            </a:r>
            <a:endParaRPr lang="en-US" altLang="ja-JP" sz="2000" b="1" u="sng" dirty="0" smtClean="0">
              <a:latin typeface="Meiryo UI" panose="020B0604030504040204" pitchFamily="50" charset="-128"/>
              <a:ea typeface="Meiryo UI" panose="020B0604030504040204" pitchFamily="50" charset="-128"/>
            </a:endParaRPr>
          </a:p>
          <a:p>
            <a:pPr algn="ctr"/>
            <a:r>
              <a:rPr lang="ja-JP" altLang="en-US" sz="2000" b="1" u="sng" dirty="0" smtClean="0">
                <a:latin typeface="Meiryo UI" panose="020B0604030504040204" pitchFamily="50" charset="-128"/>
                <a:ea typeface="Meiryo UI" panose="020B0604030504040204" pitchFamily="50" charset="-128"/>
              </a:rPr>
              <a:t>府民</a:t>
            </a:r>
            <a:r>
              <a:rPr lang="ja-JP" altLang="en-US" sz="2000" b="1" u="sng" dirty="0">
                <a:latin typeface="Meiryo UI" panose="020B0604030504040204" pitchFamily="50" charset="-128"/>
                <a:ea typeface="Meiryo UI" panose="020B0604030504040204" pitchFamily="50" charset="-128"/>
              </a:rPr>
              <a:t>や企業への行政サービスを高度化させ</a:t>
            </a:r>
            <a:r>
              <a:rPr lang="ja-JP" altLang="en-US" sz="2000" b="1" u="sng" dirty="0" smtClean="0">
                <a:latin typeface="Meiryo UI" panose="020B0604030504040204" pitchFamily="50" charset="-128"/>
                <a:ea typeface="Meiryo UI" panose="020B0604030504040204" pitchFamily="50" charset="-128"/>
              </a:rPr>
              <a:t>、生活</a:t>
            </a:r>
            <a:r>
              <a:rPr lang="ja-JP" altLang="en-US" sz="2000" b="1" u="sng" dirty="0">
                <a:latin typeface="Meiryo UI" panose="020B0604030504040204" pitchFamily="50" charset="-128"/>
                <a:ea typeface="Meiryo UI" panose="020B0604030504040204" pitchFamily="50" charset="-128"/>
              </a:rPr>
              <a:t>の質（</a:t>
            </a:r>
            <a:r>
              <a:rPr lang="en-US" altLang="ja-JP" sz="2000" b="1" u="sng" dirty="0" err="1">
                <a:latin typeface="Meiryo UI" panose="020B0604030504040204" pitchFamily="50" charset="-128"/>
                <a:ea typeface="Meiryo UI" panose="020B0604030504040204" pitchFamily="50" charset="-128"/>
              </a:rPr>
              <a:t>QoL</a:t>
            </a:r>
            <a:r>
              <a:rPr lang="ja-JP" altLang="en-US" sz="2000" b="1" u="sng" dirty="0">
                <a:latin typeface="Meiryo UI" panose="020B0604030504040204" pitchFamily="50" charset="-128"/>
                <a:ea typeface="Meiryo UI" panose="020B0604030504040204" pitchFamily="50" charset="-128"/>
              </a:rPr>
              <a:t>）、利便性を</a:t>
            </a:r>
            <a:r>
              <a:rPr lang="ja-JP" altLang="en-US" sz="2000" b="1" u="sng" dirty="0" smtClean="0">
                <a:latin typeface="Meiryo UI" panose="020B0604030504040204" pitchFamily="50" charset="-128"/>
                <a:ea typeface="Meiryo UI" panose="020B0604030504040204" pitchFamily="50" charset="-128"/>
              </a:rPr>
              <a:t>向上</a:t>
            </a:r>
            <a:endParaRPr lang="ja-JP" altLang="en-US" sz="2000" b="1" u="sng" dirty="0">
              <a:latin typeface="Meiryo UI" panose="020B0604030504040204" pitchFamily="50" charset="-128"/>
              <a:ea typeface="Meiryo UI" panose="020B0604030504040204" pitchFamily="50" charset="-128"/>
            </a:endParaRPr>
          </a:p>
        </p:txBody>
      </p:sp>
      <p:sp>
        <p:nvSpPr>
          <p:cNvPr id="28" name="角丸四角形 27"/>
          <p:cNvSpPr/>
          <p:nvPr/>
        </p:nvSpPr>
        <p:spPr bwMode="auto">
          <a:xfrm>
            <a:off x="5721758" y="1268760"/>
            <a:ext cx="4031116" cy="565795"/>
          </a:xfrm>
          <a:prstGeom prst="roundRect">
            <a:avLst>
              <a:gd name="adj" fmla="val 10415"/>
            </a:avLst>
          </a:prstGeom>
          <a:solidFill>
            <a:schemeClr val="bg1"/>
          </a:solidFill>
          <a:ln w="9525">
            <a:solidFill>
              <a:schemeClr val="accent1"/>
            </a:solidFill>
            <a:miter lim="800000"/>
            <a:headEnd/>
            <a:tailEnd/>
          </a:ln>
          <a:effectLst/>
        </p:spPr>
        <p:txBody>
          <a:bodyPr rot="0" spcFirstLastPara="0" vertOverflow="overflow" horzOverflow="overflow" vert="horz" wrap="square" lIns="36000" tIns="10800" rIns="36000" bIns="10800" numCol="1" spcCol="0" rtlCol="0" fromWordArt="0" anchor="t" anchorCtr="0" forceAA="0" compatLnSpc="1">
            <a:prstTxWarp prst="textNoShape">
              <a:avLst/>
            </a:prstTxWarp>
            <a:noAutofit/>
          </a:bodyPr>
          <a:lstStyle/>
          <a:p>
            <a:pPr eaLnBrk="0" hangingPunct="0"/>
            <a:r>
              <a:rPr lang="ja-JP" altLang="en-US" sz="1100" b="1" dirty="0" smtClean="0">
                <a:latin typeface="Meiryo UI" panose="020B0604030504040204" pitchFamily="50" charset="-128"/>
                <a:ea typeface="Meiryo UI" panose="020B0604030504040204" pitchFamily="50" charset="-128"/>
                <a:cs typeface="Tahoma" pitchFamily="34" charset="0"/>
              </a:rPr>
              <a:t>デジタルファースト：</a:t>
            </a:r>
            <a:r>
              <a:rPr lang="ja-JP" altLang="en-US" sz="1100" dirty="0" smtClean="0">
                <a:latin typeface="Meiryo UI" panose="020B0604030504040204" pitchFamily="50" charset="-128"/>
                <a:ea typeface="Meiryo UI" panose="020B0604030504040204" pitchFamily="50" charset="-128"/>
                <a:cs typeface="Tahoma" pitchFamily="34" charset="0"/>
              </a:rPr>
              <a:t>個々の手続き・</a:t>
            </a:r>
            <a:r>
              <a:rPr lang="ja-JP" altLang="en-US" sz="1100" dirty="0">
                <a:latin typeface="Meiryo UI" panose="020B0604030504040204" pitchFamily="50" charset="-128"/>
                <a:ea typeface="Meiryo UI" panose="020B0604030504040204" pitchFamily="50" charset="-128"/>
                <a:cs typeface="Tahoma" pitchFamily="34" charset="0"/>
              </a:rPr>
              <a:t>サービスが一貫してデジタルで</a:t>
            </a:r>
            <a:r>
              <a:rPr lang="ja-JP" altLang="en-US" sz="1100" dirty="0" smtClean="0">
                <a:latin typeface="Meiryo UI" panose="020B0604030504040204" pitchFamily="50" charset="-128"/>
                <a:ea typeface="Meiryo UI" panose="020B0604030504040204" pitchFamily="50" charset="-128"/>
                <a:cs typeface="Tahoma" pitchFamily="34" charset="0"/>
              </a:rPr>
              <a:t>完結</a:t>
            </a:r>
            <a:endParaRPr lang="ja-JP" altLang="en-US"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b="1" dirty="0" smtClean="0">
                <a:latin typeface="Meiryo UI" panose="020B0604030504040204" pitchFamily="50" charset="-128"/>
                <a:ea typeface="Meiryo UI" panose="020B0604030504040204" pitchFamily="50" charset="-128"/>
                <a:cs typeface="Tahoma" pitchFamily="34" charset="0"/>
              </a:rPr>
              <a:t>ワンスオンリー</a:t>
            </a:r>
            <a:r>
              <a:rPr lang="en-US" altLang="ja-JP" sz="1100" b="1" dirty="0" smtClean="0">
                <a:latin typeface="Meiryo UI" panose="020B0604030504040204" pitchFamily="50" charset="-128"/>
                <a:ea typeface="Meiryo UI" panose="020B0604030504040204" pitchFamily="50" charset="-128"/>
                <a:cs typeface="Tahoma" pitchFamily="34" charset="0"/>
              </a:rPr>
              <a:t>	</a:t>
            </a:r>
            <a:r>
              <a:rPr lang="ja-JP" altLang="en-US" sz="1100" b="1" dirty="0" smtClean="0">
                <a:latin typeface="Meiryo UI" panose="020B0604030504040204" pitchFamily="50" charset="-128"/>
                <a:ea typeface="Meiryo UI" panose="020B0604030504040204" pitchFamily="50" charset="-128"/>
                <a:cs typeface="Tahoma" pitchFamily="34" charset="0"/>
              </a:rPr>
              <a:t>　：</a:t>
            </a:r>
            <a:r>
              <a:rPr lang="ja-JP" altLang="en-US" sz="1100" dirty="0" smtClean="0">
                <a:latin typeface="Meiryo UI" panose="020B0604030504040204" pitchFamily="50" charset="-128"/>
                <a:ea typeface="Meiryo UI" panose="020B0604030504040204" pitchFamily="50" charset="-128"/>
                <a:cs typeface="Tahoma" pitchFamily="34" charset="0"/>
              </a:rPr>
              <a:t>一度</a:t>
            </a:r>
            <a:r>
              <a:rPr lang="ja-JP" altLang="en-US" sz="1100" dirty="0">
                <a:latin typeface="Meiryo UI" panose="020B0604030504040204" pitchFamily="50" charset="-128"/>
                <a:ea typeface="Meiryo UI" panose="020B0604030504040204" pitchFamily="50" charset="-128"/>
                <a:cs typeface="Tahoma" pitchFamily="34" charset="0"/>
              </a:rPr>
              <a:t>提出した情報は、二度提出する</a:t>
            </a:r>
            <a:r>
              <a:rPr lang="ja-JP" altLang="en-US" sz="1100" dirty="0" smtClean="0">
                <a:latin typeface="Meiryo UI" panose="020B0604030504040204" pitchFamily="50" charset="-128"/>
                <a:ea typeface="Meiryo UI" panose="020B0604030504040204" pitchFamily="50" charset="-128"/>
                <a:cs typeface="Tahoma" pitchFamily="34" charset="0"/>
              </a:rPr>
              <a:t>ことは不要</a:t>
            </a:r>
            <a:endParaRPr lang="ja-JP" altLang="en-US"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b="1" dirty="0" smtClean="0">
                <a:latin typeface="Meiryo UI" panose="020B0604030504040204" pitchFamily="50" charset="-128"/>
                <a:ea typeface="Meiryo UI" panose="020B0604030504040204" pitchFamily="50" charset="-128"/>
                <a:cs typeface="Tahoma" pitchFamily="34" charset="0"/>
              </a:rPr>
              <a:t>ワンストップ</a:t>
            </a:r>
            <a:r>
              <a:rPr lang="en-US" altLang="ja-JP" sz="1100" b="1" dirty="0" smtClean="0">
                <a:latin typeface="Meiryo UI" panose="020B0604030504040204" pitchFamily="50" charset="-128"/>
                <a:ea typeface="Meiryo UI" panose="020B0604030504040204" pitchFamily="50" charset="-128"/>
                <a:cs typeface="Tahoma" pitchFamily="34" charset="0"/>
              </a:rPr>
              <a:t>	</a:t>
            </a:r>
            <a:r>
              <a:rPr lang="ja-JP" altLang="en-US" sz="1100" b="1" dirty="0" smtClean="0">
                <a:latin typeface="Meiryo UI" panose="020B0604030504040204" pitchFamily="50" charset="-128"/>
                <a:ea typeface="Meiryo UI" panose="020B0604030504040204" pitchFamily="50" charset="-128"/>
                <a:cs typeface="Tahoma" pitchFamily="34" charset="0"/>
              </a:rPr>
              <a:t>　：</a:t>
            </a:r>
            <a:r>
              <a:rPr lang="ja-JP" altLang="en-US" sz="1100" dirty="0" smtClean="0">
                <a:latin typeface="Meiryo UI" panose="020B0604030504040204" pitchFamily="50" charset="-128"/>
                <a:ea typeface="Meiryo UI" panose="020B0604030504040204" pitchFamily="50" charset="-128"/>
                <a:cs typeface="Tahoma" pitchFamily="34" charset="0"/>
              </a:rPr>
              <a:t>複数の手続き・サービスが一度の申請で完了</a:t>
            </a:r>
            <a:endParaRPr lang="en-US" altLang="ja-JP" sz="1100" dirty="0" smtClean="0">
              <a:latin typeface="Meiryo UI" panose="020B0604030504040204" pitchFamily="50" charset="-128"/>
              <a:ea typeface="Meiryo UI" panose="020B0604030504040204" pitchFamily="50" charset="-128"/>
              <a:cs typeface="Tahoma" pitchFamily="34" charset="0"/>
            </a:endParaRPr>
          </a:p>
        </p:txBody>
      </p:sp>
      <p:sp>
        <p:nvSpPr>
          <p:cNvPr id="4" name="円柱 3"/>
          <p:cNvSpPr/>
          <p:nvPr/>
        </p:nvSpPr>
        <p:spPr bwMode="auto">
          <a:xfrm>
            <a:off x="994500" y="5688563"/>
            <a:ext cx="830863" cy="526977"/>
          </a:xfrm>
          <a:prstGeom prst="can">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lang="ja-JP" altLang="en-US" sz="1100" dirty="0" smtClean="0">
                <a:latin typeface="Meiryo UI" panose="020B0604030504040204" pitchFamily="50" charset="-128"/>
                <a:ea typeface="Meiryo UI" panose="020B0604030504040204" pitchFamily="50" charset="-128"/>
                <a:cs typeface="Tahoma" pitchFamily="34" charset="0"/>
              </a:rPr>
              <a:t>システム</a:t>
            </a:r>
            <a:r>
              <a:rPr lang="en-US" altLang="ja-JP" sz="1100" dirty="0">
                <a:latin typeface="Meiryo UI" panose="020B0604030504040204" pitchFamily="50" charset="-128"/>
                <a:ea typeface="Meiryo UI" panose="020B0604030504040204" pitchFamily="50" charset="-128"/>
                <a:cs typeface="Tahoma" pitchFamily="34" charset="0"/>
              </a:rPr>
              <a:t>A</a:t>
            </a:r>
            <a:endParaRPr kumimoji="1" lang="ja-JP" altLang="en-US" sz="1100" dirty="0" smtClean="0">
              <a:latin typeface="Meiryo UI" panose="020B0604030504040204" pitchFamily="50" charset="-128"/>
              <a:ea typeface="Meiryo UI" panose="020B0604030504040204" pitchFamily="50" charset="-128"/>
              <a:cs typeface="Tahoma" pitchFamily="34" charset="0"/>
            </a:endParaRPr>
          </a:p>
        </p:txBody>
      </p:sp>
      <p:sp>
        <p:nvSpPr>
          <p:cNvPr id="31" name="円柱 30"/>
          <p:cNvSpPr/>
          <p:nvPr/>
        </p:nvSpPr>
        <p:spPr bwMode="auto">
          <a:xfrm>
            <a:off x="1914933" y="5688563"/>
            <a:ext cx="830863" cy="526977"/>
          </a:xfrm>
          <a:prstGeom prst="can">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lang="ja-JP" altLang="en-US" sz="1200" dirty="0" smtClean="0">
                <a:latin typeface="Meiryo UI" panose="020B0604030504040204" pitchFamily="50" charset="-128"/>
                <a:ea typeface="Meiryo UI" panose="020B0604030504040204" pitchFamily="50" charset="-128"/>
                <a:cs typeface="Tahoma" pitchFamily="34" charset="0"/>
              </a:rPr>
              <a:t>システム</a:t>
            </a:r>
            <a:r>
              <a:rPr lang="en-US" altLang="ja-JP" sz="1200" dirty="0">
                <a:latin typeface="Meiryo UI" panose="020B0604030504040204" pitchFamily="50" charset="-128"/>
                <a:ea typeface="Meiryo UI" panose="020B0604030504040204" pitchFamily="50" charset="-128"/>
                <a:cs typeface="Tahoma" pitchFamily="34" charset="0"/>
              </a:rPr>
              <a:t>B</a:t>
            </a:r>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2" name="円柱 31"/>
          <p:cNvSpPr/>
          <p:nvPr/>
        </p:nvSpPr>
        <p:spPr bwMode="auto">
          <a:xfrm>
            <a:off x="2835366" y="5688563"/>
            <a:ext cx="830863" cy="526977"/>
          </a:xfrm>
          <a:prstGeom prst="can">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lang="ja-JP" altLang="en-US" sz="1200" dirty="0" smtClean="0">
                <a:latin typeface="Meiryo UI" panose="020B0604030504040204" pitchFamily="50" charset="-128"/>
                <a:ea typeface="Meiryo UI" panose="020B0604030504040204" pitchFamily="50" charset="-128"/>
                <a:cs typeface="Tahoma" pitchFamily="34" charset="0"/>
              </a:rPr>
              <a:t>システム</a:t>
            </a:r>
            <a:r>
              <a:rPr lang="en-US" altLang="ja-JP" sz="1200" dirty="0" smtClean="0">
                <a:latin typeface="Meiryo UI" panose="020B0604030504040204" pitchFamily="50" charset="-128"/>
                <a:ea typeface="Meiryo UI" panose="020B0604030504040204" pitchFamily="50" charset="-128"/>
                <a:cs typeface="Tahoma" pitchFamily="34" charset="0"/>
              </a:rPr>
              <a:t>C</a:t>
            </a:r>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3" name="円柱 32"/>
          <p:cNvSpPr/>
          <p:nvPr/>
        </p:nvSpPr>
        <p:spPr bwMode="auto">
          <a:xfrm>
            <a:off x="3755798" y="5688563"/>
            <a:ext cx="830863" cy="526977"/>
          </a:xfrm>
          <a:prstGeom prst="can">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lang="ja-JP" altLang="en-US" sz="1200" dirty="0" smtClean="0">
                <a:latin typeface="Meiryo UI" panose="020B0604030504040204" pitchFamily="50" charset="-128"/>
                <a:ea typeface="Meiryo UI" panose="020B0604030504040204" pitchFamily="50" charset="-128"/>
                <a:cs typeface="Tahoma" pitchFamily="34" charset="0"/>
              </a:rPr>
              <a:t>システム</a:t>
            </a:r>
            <a:r>
              <a:rPr lang="en-US" altLang="ja-JP" sz="1200" dirty="0" smtClean="0">
                <a:latin typeface="Meiryo UI" panose="020B0604030504040204" pitchFamily="50" charset="-128"/>
                <a:ea typeface="Meiryo UI" panose="020B0604030504040204" pitchFamily="50" charset="-128"/>
                <a:cs typeface="Tahoma" pitchFamily="34" charset="0"/>
              </a:rPr>
              <a:t>D</a:t>
            </a:r>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6" name="Rectangle 13" descr="縦線 (反転)"/>
          <p:cNvSpPr>
            <a:spLocks noChangeArrowheads="1"/>
          </p:cNvSpPr>
          <p:nvPr/>
        </p:nvSpPr>
        <p:spPr bwMode="auto">
          <a:xfrm>
            <a:off x="994500" y="6191249"/>
            <a:ext cx="3672000" cy="252000"/>
          </a:xfrm>
          <a:prstGeom prst="roundRect">
            <a:avLst/>
          </a:prstGeom>
          <a:noFill/>
          <a:ln w="9525">
            <a:noFill/>
            <a:miter lim="800000"/>
            <a:headEnd/>
            <a:tailEnd/>
          </a:ln>
          <a:effectLst/>
          <a:extLst/>
        </p:spPr>
        <p:txBody>
          <a:bodyPr wrap="none" lIns="36000" tIns="0" rIns="36000" bIns="0" anchor="ctr" anchorCtr="0"/>
          <a:lstStyle/>
          <a:p>
            <a:pPr algn="ctr" eaLnBrk="0" hangingPunct="0">
              <a:defRPr/>
            </a:pPr>
            <a:r>
              <a:rPr lang="ja-JP" altLang="en-US" sz="1400" dirty="0">
                <a:latin typeface="Meiryo UI" panose="020B0604030504040204" pitchFamily="50" charset="-128"/>
                <a:ea typeface="Meiryo UI" panose="020B0604030504040204" pitchFamily="50" charset="-128"/>
              </a:rPr>
              <a:t>行政</a:t>
            </a:r>
            <a:r>
              <a:rPr kumimoji="1" lang="ja-JP" altLang="en-US" sz="1400" dirty="0" smtClean="0">
                <a:latin typeface="Meiryo UI" panose="020B0604030504040204" pitchFamily="50" charset="-128"/>
                <a:ea typeface="Meiryo UI" panose="020B0604030504040204" pitchFamily="50" charset="-128"/>
              </a:rPr>
              <a:t>システムの標準化・共通化による全体最適</a:t>
            </a:r>
            <a:endParaRPr kumimoji="1" lang="ja-JP" altLang="en-US" sz="1400" dirty="0">
              <a:latin typeface="Meiryo UI" panose="020B0604030504040204" pitchFamily="50" charset="-128"/>
              <a:ea typeface="Meiryo UI" panose="020B0604030504040204" pitchFamily="50" charset="-128"/>
            </a:endParaRPr>
          </a:p>
        </p:txBody>
      </p:sp>
      <p:sp>
        <p:nvSpPr>
          <p:cNvPr id="37" name="Rectangle 13" descr="縦線 (反転)"/>
          <p:cNvSpPr>
            <a:spLocks noChangeArrowheads="1"/>
          </p:cNvSpPr>
          <p:nvPr/>
        </p:nvSpPr>
        <p:spPr bwMode="auto">
          <a:xfrm>
            <a:off x="3226748" y="4451653"/>
            <a:ext cx="2374324" cy="395737"/>
          </a:xfrm>
          <a:prstGeom prst="roundRect">
            <a:avLst/>
          </a:prstGeom>
          <a:noFill/>
          <a:ln w="9525">
            <a:noFill/>
            <a:miter lim="800000"/>
            <a:headEnd/>
            <a:tailEnd/>
          </a:ln>
          <a:effectLst/>
          <a:extLst/>
        </p:spPr>
        <p:txBody>
          <a:bodyPr wrap="none" lIns="36000" tIns="0" rIns="36000" bIns="0" anchor="ctr" anchorCtr="0"/>
          <a:lstStyle/>
          <a:p>
            <a:pPr eaLnBrk="0" hangingPunct="0">
              <a:defRPr/>
            </a:pPr>
            <a:r>
              <a:rPr kumimoji="1" lang="ja-JP" altLang="en-US" sz="1400" dirty="0" smtClean="0">
                <a:latin typeface="Meiryo UI" panose="020B0604030504040204" pitchFamily="50" charset="-128"/>
                <a:ea typeface="Meiryo UI" panose="020B0604030504040204" pitchFamily="50" charset="-128"/>
              </a:rPr>
              <a:t>システム間のデータを連携させる</a:t>
            </a:r>
            <a:endParaRPr kumimoji="1" lang="en-US" altLang="ja-JP" sz="1400" dirty="0" smtClean="0">
              <a:latin typeface="Meiryo UI" panose="020B0604030504040204" pitchFamily="50" charset="-128"/>
              <a:ea typeface="Meiryo UI" panose="020B0604030504040204" pitchFamily="50" charset="-128"/>
            </a:endParaRPr>
          </a:p>
          <a:p>
            <a:pPr eaLnBrk="0" hangingPunct="0">
              <a:defRPr/>
            </a:pPr>
            <a:r>
              <a:rPr kumimoji="1" lang="ja-JP" altLang="en-US" sz="1400" dirty="0" smtClean="0">
                <a:latin typeface="Meiryo UI" panose="020B0604030504040204" pitchFamily="50" charset="-128"/>
                <a:ea typeface="Meiryo UI" panose="020B0604030504040204" pitchFamily="50" charset="-128"/>
              </a:rPr>
              <a:t>機能の構築</a:t>
            </a:r>
            <a:endParaRPr kumimoji="1" lang="ja-JP" altLang="en-US" sz="1400" dirty="0">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5">
            <a:duotone>
              <a:schemeClr val="accent1">
                <a:shade val="45000"/>
                <a:satMod val="135000"/>
              </a:schemeClr>
              <a:prstClr val="white"/>
            </a:duotone>
          </a:blip>
          <a:stretch>
            <a:fillRect/>
          </a:stretch>
        </p:blipFill>
        <p:spPr>
          <a:xfrm>
            <a:off x="2308267" y="1988840"/>
            <a:ext cx="916541" cy="841064"/>
          </a:xfrm>
          <a:prstGeom prst="rect">
            <a:avLst/>
          </a:prstGeom>
        </p:spPr>
      </p:pic>
      <p:pic>
        <p:nvPicPr>
          <p:cNvPr id="40" name="図 39"/>
          <p:cNvPicPr>
            <a:picLocks noChangeAspect="1"/>
          </p:cNvPicPr>
          <p:nvPr/>
        </p:nvPicPr>
        <p:blipFill>
          <a:blip r:embed="rId6">
            <a:duotone>
              <a:schemeClr val="accent1">
                <a:shade val="45000"/>
                <a:satMod val="135000"/>
              </a:schemeClr>
              <a:prstClr val="white"/>
            </a:duotone>
          </a:blip>
          <a:stretch>
            <a:fillRect/>
          </a:stretch>
        </p:blipFill>
        <p:spPr>
          <a:xfrm>
            <a:off x="3296816" y="2530451"/>
            <a:ext cx="528422" cy="528422"/>
          </a:xfrm>
          <a:prstGeom prst="rect">
            <a:avLst/>
          </a:prstGeom>
        </p:spPr>
      </p:pic>
      <p:pic>
        <p:nvPicPr>
          <p:cNvPr id="41" name="図 40"/>
          <p:cNvPicPr>
            <a:picLocks noChangeAspect="1"/>
          </p:cNvPicPr>
          <p:nvPr/>
        </p:nvPicPr>
        <p:blipFill>
          <a:blip r:embed="rId7">
            <a:duotone>
              <a:schemeClr val="accent1">
                <a:shade val="45000"/>
                <a:satMod val="135000"/>
              </a:schemeClr>
              <a:prstClr val="white"/>
            </a:duotone>
          </a:blip>
          <a:stretch>
            <a:fillRect/>
          </a:stretch>
        </p:blipFill>
        <p:spPr>
          <a:xfrm>
            <a:off x="1869587" y="2698819"/>
            <a:ext cx="275101" cy="275101"/>
          </a:xfrm>
          <a:prstGeom prst="rect">
            <a:avLst/>
          </a:prstGeom>
        </p:spPr>
      </p:pic>
      <p:pic>
        <p:nvPicPr>
          <p:cNvPr id="42" name="図 41"/>
          <p:cNvPicPr>
            <a:picLocks noChangeAspect="1"/>
          </p:cNvPicPr>
          <p:nvPr/>
        </p:nvPicPr>
        <p:blipFill rotWithShape="1">
          <a:blip r:embed="rId8">
            <a:duotone>
              <a:schemeClr val="accent1">
                <a:shade val="45000"/>
                <a:satMod val="135000"/>
              </a:schemeClr>
              <a:prstClr val="white"/>
            </a:duotone>
          </a:blip>
          <a:srcRect l="9643" r="9949"/>
          <a:stretch/>
        </p:blipFill>
        <p:spPr>
          <a:xfrm>
            <a:off x="2601721" y="2577349"/>
            <a:ext cx="335055" cy="416696"/>
          </a:xfrm>
          <a:prstGeom prst="rect">
            <a:avLst/>
          </a:prstGeom>
        </p:spPr>
      </p:pic>
      <p:cxnSp>
        <p:nvCxnSpPr>
          <p:cNvPr id="47" name="直線矢印コネクタ 46"/>
          <p:cNvCxnSpPr/>
          <p:nvPr/>
        </p:nvCxnSpPr>
        <p:spPr>
          <a:xfrm>
            <a:off x="2002612" y="3058873"/>
            <a:ext cx="504056" cy="44779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2767382" y="2986865"/>
            <a:ext cx="8185" cy="57600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3075020" y="3058873"/>
            <a:ext cx="511768" cy="44779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635768" y="3744348"/>
            <a:ext cx="0" cy="8640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H="1">
            <a:off x="1295580" y="4706421"/>
            <a:ext cx="1288415" cy="9821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2944239" y="3744376"/>
            <a:ext cx="0" cy="8640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3075019" y="4706421"/>
            <a:ext cx="1201199" cy="982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7" name="フリーフォーム 116"/>
          <p:cNvSpPr/>
          <p:nvPr/>
        </p:nvSpPr>
        <p:spPr bwMode="auto">
          <a:xfrm>
            <a:off x="1773031" y="4796907"/>
            <a:ext cx="2179320" cy="952647"/>
          </a:xfrm>
          <a:custGeom>
            <a:avLst/>
            <a:gdLst>
              <a:gd name="connsiteX0" fmla="*/ 0 w 2179320"/>
              <a:gd name="connsiteY0" fmla="*/ 895497 h 952647"/>
              <a:gd name="connsiteX1" fmla="*/ 1051560 w 2179320"/>
              <a:gd name="connsiteY1" fmla="*/ 147 h 952647"/>
              <a:gd name="connsiteX2" fmla="*/ 2179320 w 2179320"/>
              <a:gd name="connsiteY2" fmla="*/ 952647 h 952647"/>
            </a:gdLst>
            <a:ahLst/>
            <a:cxnLst>
              <a:cxn ang="0">
                <a:pos x="connsiteX0" y="connsiteY0"/>
              </a:cxn>
              <a:cxn ang="0">
                <a:pos x="connsiteX1" y="connsiteY1"/>
              </a:cxn>
              <a:cxn ang="0">
                <a:pos x="connsiteX2" y="connsiteY2"/>
              </a:cxn>
            </a:cxnLst>
            <a:rect l="l" t="t" r="r" b="b"/>
            <a:pathLst>
              <a:path w="2179320" h="952647">
                <a:moveTo>
                  <a:pt x="0" y="895497"/>
                </a:moveTo>
                <a:cubicBezTo>
                  <a:pt x="344170" y="443059"/>
                  <a:pt x="688340" y="-9378"/>
                  <a:pt x="1051560" y="147"/>
                </a:cubicBezTo>
                <a:cubicBezTo>
                  <a:pt x="1414780" y="9672"/>
                  <a:pt x="1998345" y="792627"/>
                  <a:pt x="2179320" y="952647"/>
                </a:cubicBezTo>
              </a:path>
            </a:pathLst>
          </a:custGeom>
          <a:noFill/>
          <a:ln w="38100">
            <a:solidFill>
              <a:schemeClr val="accent1"/>
            </a:solidFill>
            <a:prstDash val="dash"/>
            <a:miter lim="800000"/>
            <a:headEnd type="none" w="med" len="med"/>
            <a:tailEnd type="triangle" w="med" len="med"/>
          </a:ln>
          <a:effectLst/>
        </p:spPr>
        <p:txBody>
          <a:bodyPr rtlCol="0" anchor="ctr"/>
          <a:lstStyle/>
          <a:p>
            <a:pPr algn="ctr"/>
            <a:endParaRPr kumimoji="1" lang="ja-JP" altLang="en-US"/>
          </a:p>
        </p:txBody>
      </p:sp>
      <p:sp>
        <p:nvSpPr>
          <p:cNvPr id="35" name="Rectangle 13" descr="縦線 (反転)"/>
          <p:cNvSpPr>
            <a:spLocks noChangeArrowheads="1"/>
          </p:cNvSpPr>
          <p:nvPr/>
        </p:nvSpPr>
        <p:spPr bwMode="auto">
          <a:xfrm>
            <a:off x="3257154" y="3407436"/>
            <a:ext cx="1857505" cy="443525"/>
          </a:xfrm>
          <a:prstGeom prst="roundRect">
            <a:avLst/>
          </a:prstGeom>
          <a:noFill/>
          <a:ln w="9525">
            <a:noFill/>
            <a:miter lim="800000"/>
            <a:headEnd/>
            <a:tailEnd/>
          </a:ln>
          <a:effectLst/>
          <a:extLst/>
        </p:spPr>
        <p:txBody>
          <a:bodyPr wrap="none" lIns="36000" tIns="0" rIns="36000" bIns="0" anchor="ctr" anchorCtr="0"/>
          <a:lstStyle/>
          <a:p>
            <a:pPr eaLnBrk="0" hangingPunct="0">
              <a:defRPr/>
            </a:pPr>
            <a:r>
              <a:rPr kumimoji="1" lang="ja-JP" altLang="en-US" sz="1400" dirty="0" smtClean="0">
                <a:latin typeface="Meiryo UI" panose="020B0604030504040204" pitchFamily="50" charset="-128"/>
                <a:ea typeface="Meiryo UI" panose="020B0604030504040204" pitchFamily="50" charset="-128"/>
              </a:rPr>
              <a:t>接点</a:t>
            </a:r>
            <a:r>
              <a:rPr kumimoji="1" lang="ja-JP" altLang="en-US" sz="1400" dirty="0">
                <a:latin typeface="Meiryo UI" panose="020B0604030504040204" pitchFamily="50" charset="-128"/>
                <a:ea typeface="Meiryo UI" panose="020B0604030504040204" pitchFamily="50" charset="-128"/>
              </a:rPr>
              <a:t>と</a:t>
            </a:r>
            <a:r>
              <a:rPr kumimoji="1" lang="ja-JP" altLang="en-US" sz="1400" dirty="0" smtClean="0">
                <a:latin typeface="Meiryo UI" panose="020B0604030504040204" pitchFamily="50" charset="-128"/>
                <a:ea typeface="Meiryo UI" panose="020B0604030504040204" pitchFamily="50" charset="-128"/>
              </a:rPr>
              <a:t>なるインターフェースの</a:t>
            </a:r>
            <a:endParaRPr kumimoji="1" lang="en-US" altLang="ja-JP" sz="1400" dirty="0" smtClean="0">
              <a:latin typeface="Meiryo UI" panose="020B0604030504040204" pitchFamily="50" charset="-128"/>
              <a:ea typeface="Meiryo UI" panose="020B0604030504040204" pitchFamily="50" charset="-128"/>
            </a:endParaRPr>
          </a:p>
          <a:p>
            <a:pPr eaLnBrk="0" hangingPunct="0">
              <a:defRPr/>
            </a:pPr>
            <a:r>
              <a:rPr kumimoji="1" lang="ja-JP" altLang="en-US" sz="1400" dirty="0" smtClean="0">
                <a:latin typeface="Meiryo UI" panose="020B0604030504040204" pitchFamily="50" charset="-128"/>
                <a:ea typeface="Meiryo UI" panose="020B0604030504040204" pitchFamily="50" charset="-128"/>
              </a:rPr>
              <a:t>充実</a:t>
            </a:r>
            <a:endParaRPr kumimoji="1" lang="ja-JP" altLang="en-US" sz="1400" dirty="0">
              <a:latin typeface="Meiryo UI" panose="020B0604030504040204" pitchFamily="50" charset="-128"/>
              <a:ea typeface="Meiryo UI" panose="020B0604030504040204" pitchFamily="50" charset="-128"/>
            </a:endParaRPr>
          </a:p>
        </p:txBody>
      </p:sp>
      <p:sp>
        <p:nvSpPr>
          <p:cNvPr id="38" name="Rectangle 13" descr="縦線 (反転)"/>
          <p:cNvSpPr>
            <a:spLocks noChangeArrowheads="1"/>
          </p:cNvSpPr>
          <p:nvPr/>
        </p:nvSpPr>
        <p:spPr bwMode="auto">
          <a:xfrm>
            <a:off x="1276882" y="2240374"/>
            <a:ext cx="1130599" cy="443525"/>
          </a:xfrm>
          <a:prstGeom prst="roundRect">
            <a:avLst/>
          </a:prstGeom>
          <a:noFill/>
          <a:ln w="9525">
            <a:noFill/>
            <a:miter lim="800000"/>
            <a:headEnd/>
            <a:tailEnd/>
          </a:ln>
          <a:effectLst/>
          <a:extLst/>
        </p:spPr>
        <p:txBody>
          <a:bodyPr wrap="none" lIns="36000" tIns="0" rIns="36000" bIns="0" anchor="ctr" anchorCtr="0"/>
          <a:lstStyle/>
          <a:p>
            <a:pPr eaLnBrk="0" hangingPunct="0">
              <a:defRPr/>
            </a:pPr>
            <a:r>
              <a:rPr lang="ja-JP" altLang="en-US" sz="1600" b="1" dirty="0" smtClean="0">
                <a:latin typeface="Meiryo UI" panose="020B0604030504040204" pitchFamily="50" charset="-128"/>
                <a:ea typeface="Meiryo UI" panose="020B0604030504040204" pitchFamily="50" charset="-128"/>
              </a:rPr>
              <a:t>府民・企業</a:t>
            </a:r>
            <a:endParaRPr kumimoji="1" lang="ja-JP" altLang="en-US" sz="1600" b="1" dirty="0">
              <a:latin typeface="Meiryo UI" panose="020B0604030504040204" pitchFamily="50" charset="-128"/>
              <a:ea typeface="Meiryo UI" panose="020B0604030504040204" pitchFamily="50" charset="-128"/>
            </a:endParaRPr>
          </a:p>
        </p:txBody>
      </p:sp>
      <p:sp>
        <p:nvSpPr>
          <p:cNvPr id="52" name="正方形/長方形 51"/>
          <p:cNvSpPr/>
          <p:nvPr/>
        </p:nvSpPr>
        <p:spPr bwMode="auto">
          <a:xfrm>
            <a:off x="6177136" y="2845775"/>
            <a:ext cx="3520480" cy="3309442"/>
          </a:xfrm>
          <a:prstGeom prst="rect">
            <a:avLst/>
          </a:prstGeom>
          <a:noFill/>
          <a:ln w="9525">
            <a:solidFill>
              <a:schemeClr val="accent1"/>
            </a:solidFill>
            <a:miter lim="800000"/>
            <a:headEnd/>
            <a:tailEnd/>
          </a:ln>
          <a:effectLst/>
        </p:spPr>
        <p:txBody>
          <a:bodyPr rot="0" spcFirstLastPara="0" vertOverflow="overflow" horzOverflow="overflow" vert="horz" wrap="square" lIns="36000" tIns="10800" rIns="36000" bIns="10800" numCol="1" spcCol="0" rtlCol="0" fromWordArt="0" anchor="ctr" anchorCtr="0" forceAA="0" compatLnSpc="1">
            <a:prstTxWarp prst="textNoShape">
              <a:avLst/>
            </a:prstTxWarp>
            <a:noAutofit/>
          </a:bodyPr>
          <a:lstStyle/>
          <a:p>
            <a:pPr eaLnBrk="0" hangingPunct="0"/>
            <a:r>
              <a:rPr lang="ja-JP" altLang="en-US" sz="1400" dirty="0">
                <a:latin typeface="Meiryo UI" panose="020B0604030504040204" pitchFamily="50" charset="-128"/>
                <a:ea typeface="Meiryo UI" panose="020B0604030504040204" pitchFamily="50" charset="-128"/>
                <a:cs typeface="Tahoma" pitchFamily="34" charset="0"/>
              </a:rPr>
              <a:t>・必要な</a:t>
            </a:r>
            <a:r>
              <a:rPr lang="ja-JP" altLang="en-US" sz="1400" dirty="0" smtClean="0">
                <a:latin typeface="Meiryo UI" panose="020B0604030504040204" pitchFamily="50" charset="-128"/>
                <a:ea typeface="Meiryo UI" panose="020B0604030504040204" pitchFamily="50" charset="-128"/>
                <a:cs typeface="Tahoma" pitchFamily="34" charset="0"/>
              </a:rPr>
              <a:t>サービスを、</a:t>
            </a:r>
            <a:r>
              <a:rPr lang="ja-JP" altLang="en-US" sz="1400" dirty="0">
                <a:latin typeface="Meiryo UI" panose="020B0604030504040204" pitchFamily="50" charset="-128"/>
                <a:ea typeface="Meiryo UI" panose="020B0604030504040204" pitchFamily="50" charset="-128"/>
                <a:cs typeface="Tahoma" pitchFamily="34" charset="0"/>
              </a:rPr>
              <a:t>時間と場所を問わず、最適な形</a:t>
            </a:r>
            <a:r>
              <a:rPr lang="ja-JP" altLang="en-US" sz="1400" dirty="0" smtClean="0">
                <a:latin typeface="Meiryo UI" panose="020B0604030504040204" pitchFamily="50" charset="-128"/>
                <a:ea typeface="Meiryo UI" panose="020B0604030504040204" pitchFamily="50" charset="-128"/>
                <a:cs typeface="Tahoma" pitchFamily="34" charset="0"/>
              </a:rPr>
              <a:t>で享受可能</a:t>
            </a:r>
            <a:r>
              <a:rPr lang="ja-JP" altLang="en-US" sz="1400" dirty="0">
                <a:latin typeface="Meiryo UI" panose="020B0604030504040204" pitchFamily="50" charset="-128"/>
                <a:ea typeface="Meiryo UI" panose="020B0604030504040204" pitchFamily="50" charset="-128"/>
                <a:cs typeface="Tahoma" pitchFamily="34" charset="0"/>
              </a:rPr>
              <a:t>に</a:t>
            </a:r>
            <a:endParaRPr lang="en-US" altLang="ja-JP" sz="1400" dirty="0" smtClean="0">
              <a:latin typeface="Meiryo UI" panose="020B0604030504040204" pitchFamily="50" charset="-128"/>
              <a:ea typeface="Meiryo UI" panose="020B0604030504040204" pitchFamily="50" charset="-128"/>
              <a:cs typeface="Tahoma" pitchFamily="34" charset="0"/>
            </a:endParaRPr>
          </a:p>
          <a:p>
            <a:pPr eaLnBrk="0" hangingPunct="0"/>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smtClean="0">
                <a:latin typeface="Meiryo UI" panose="020B0604030504040204" pitchFamily="50" charset="-128"/>
                <a:ea typeface="Meiryo UI" panose="020B0604030504040204" pitchFamily="50" charset="-128"/>
                <a:cs typeface="Tahoma" pitchFamily="34" charset="0"/>
              </a:rPr>
              <a:t>・情報</a:t>
            </a:r>
            <a:r>
              <a:rPr lang="ja-JP" altLang="en-US" sz="1400" dirty="0">
                <a:latin typeface="Meiryo UI" panose="020B0604030504040204" pitchFamily="50" charset="-128"/>
                <a:ea typeface="Meiryo UI" panose="020B0604030504040204" pitchFamily="50" charset="-128"/>
                <a:cs typeface="Tahoma" pitchFamily="34" charset="0"/>
              </a:rPr>
              <a:t>機器に不慣れ</a:t>
            </a:r>
            <a:r>
              <a:rPr lang="ja-JP" altLang="en-US" sz="1400" dirty="0" smtClean="0">
                <a:latin typeface="Meiryo UI" panose="020B0604030504040204" pitchFamily="50" charset="-128"/>
                <a:ea typeface="Meiryo UI" panose="020B0604030504040204" pitchFamily="50" charset="-128"/>
                <a:cs typeface="Tahoma" pitchFamily="34" charset="0"/>
              </a:rPr>
              <a:t>な人</a:t>
            </a:r>
            <a:r>
              <a:rPr lang="ja-JP" altLang="en-US" sz="1400" dirty="0">
                <a:latin typeface="Meiryo UI" panose="020B0604030504040204" pitchFamily="50" charset="-128"/>
                <a:ea typeface="Meiryo UI" panose="020B0604030504040204" pitchFamily="50" charset="-128"/>
                <a:cs typeface="Tahoma" pitchFamily="34" charset="0"/>
              </a:rPr>
              <a:t>にも分かりやすく、誰も</a:t>
            </a:r>
            <a:r>
              <a:rPr lang="ja-JP" altLang="en-US" sz="1400" dirty="0" smtClean="0">
                <a:latin typeface="Meiryo UI" panose="020B0604030504040204" pitchFamily="50" charset="-128"/>
                <a:ea typeface="Meiryo UI" panose="020B0604030504040204" pitchFamily="50" charset="-128"/>
                <a:cs typeface="Tahoma" pitchFamily="34" charset="0"/>
              </a:rPr>
              <a:t>が使いたくなるサービス体験を実現</a:t>
            </a:r>
            <a:endParaRPr lang="ja-JP" altLang="en-US" sz="14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1400" dirty="0" smtClean="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smtClean="0">
                <a:latin typeface="Meiryo UI" panose="020B0604030504040204" pitchFamily="50" charset="-128"/>
                <a:ea typeface="Meiryo UI" panose="020B0604030504040204" pitchFamily="50" charset="-128"/>
                <a:cs typeface="Tahoma" pitchFamily="34" charset="0"/>
              </a:rPr>
              <a:t>・医療</a:t>
            </a:r>
            <a:r>
              <a:rPr lang="ja-JP" altLang="en-US" sz="1400" dirty="0">
                <a:latin typeface="Meiryo UI" panose="020B0604030504040204" pitchFamily="50" charset="-128"/>
                <a:ea typeface="Meiryo UI" panose="020B0604030504040204" pitchFamily="50" charset="-128"/>
                <a:cs typeface="Tahoma" pitchFamily="34" charset="0"/>
              </a:rPr>
              <a:t>、教育、防災、こども</a:t>
            </a:r>
            <a:r>
              <a:rPr lang="ja-JP" altLang="en-US" sz="1400" dirty="0" smtClean="0">
                <a:latin typeface="Meiryo UI" panose="020B0604030504040204" pitchFamily="50" charset="-128"/>
                <a:ea typeface="Meiryo UI" panose="020B0604030504040204" pitchFamily="50" charset="-128"/>
                <a:cs typeface="Tahoma" pitchFamily="34" charset="0"/>
              </a:rPr>
              <a:t>等、様々なデータ</a:t>
            </a:r>
            <a:r>
              <a:rPr lang="ja-JP" altLang="en-US" sz="1400" dirty="0">
                <a:latin typeface="Meiryo UI" panose="020B0604030504040204" pitchFamily="50" charset="-128"/>
                <a:ea typeface="Meiryo UI" panose="020B0604030504040204" pitchFamily="50" charset="-128"/>
                <a:cs typeface="Tahoma" pitchFamily="34" charset="0"/>
              </a:rPr>
              <a:t>を連携すること</a:t>
            </a:r>
            <a:r>
              <a:rPr lang="ja-JP" altLang="en-US" sz="1400" dirty="0" smtClean="0">
                <a:latin typeface="Meiryo UI" panose="020B0604030504040204" pitchFamily="50" charset="-128"/>
                <a:ea typeface="Meiryo UI" panose="020B0604030504040204" pitchFamily="50" charset="-128"/>
                <a:cs typeface="Tahoma" pitchFamily="34" charset="0"/>
              </a:rPr>
              <a:t>で、より</a:t>
            </a:r>
            <a:r>
              <a:rPr lang="ja-JP" altLang="en-US" sz="1400" dirty="0">
                <a:latin typeface="Meiryo UI" panose="020B0604030504040204" pitchFamily="50" charset="-128"/>
                <a:ea typeface="Meiryo UI" panose="020B0604030504040204" pitchFamily="50" charset="-128"/>
                <a:cs typeface="Tahoma" pitchFamily="34" charset="0"/>
              </a:rPr>
              <a:t>個人のニーズに</a:t>
            </a:r>
            <a:r>
              <a:rPr lang="ja-JP" altLang="en-US" sz="1400" dirty="0" smtClean="0">
                <a:latin typeface="Meiryo UI" panose="020B0604030504040204" pitchFamily="50" charset="-128"/>
                <a:ea typeface="Meiryo UI" panose="020B0604030504040204" pitchFamily="50" charset="-128"/>
                <a:cs typeface="Tahoma" pitchFamily="34" charset="0"/>
              </a:rPr>
              <a:t>応じたサービス</a:t>
            </a:r>
            <a:r>
              <a:rPr lang="ja-JP" altLang="en-US" sz="1400" dirty="0">
                <a:latin typeface="Meiryo UI" panose="020B0604030504040204" pitchFamily="50" charset="-128"/>
                <a:ea typeface="Meiryo UI" panose="020B0604030504040204" pitchFamily="50" charset="-128"/>
                <a:cs typeface="Tahoma" pitchFamily="34" charset="0"/>
              </a:rPr>
              <a:t>を</a:t>
            </a:r>
            <a:r>
              <a:rPr lang="ja-JP" altLang="en-US" sz="1400" dirty="0" smtClean="0">
                <a:latin typeface="Meiryo UI" panose="020B0604030504040204" pitchFamily="50" charset="-128"/>
                <a:ea typeface="Meiryo UI" panose="020B0604030504040204" pitchFamily="50" charset="-128"/>
                <a:cs typeface="Tahoma" pitchFamily="34" charset="0"/>
              </a:rPr>
              <a:t>提供。複数の手続きが一度で完了し、データ連携により添付書類も</a:t>
            </a:r>
            <a:r>
              <a:rPr lang="ja-JP" altLang="en-US" sz="1400" dirty="0">
                <a:latin typeface="Meiryo UI" panose="020B0604030504040204" pitchFamily="50" charset="-128"/>
                <a:ea typeface="Meiryo UI" panose="020B0604030504040204" pitchFamily="50" charset="-128"/>
                <a:cs typeface="Tahoma" pitchFamily="34" charset="0"/>
              </a:rPr>
              <a:t>不要に</a:t>
            </a:r>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1400" dirty="0" smtClean="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smtClean="0">
                <a:latin typeface="Meiryo UI" panose="020B0604030504040204" pitchFamily="50" charset="-128"/>
                <a:ea typeface="Meiryo UI" panose="020B0604030504040204" pitchFamily="50" charset="-128"/>
                <a:cs typeface="Tahoma" pitchFamily="34" charset="0"/>
              </a:rPr>
              <a:t>・効率的</a:t>
            </a:r>
            <a:r>
              <a:rPr lang="ja-JP" altLang="en-US" sz="1400" dirty="0">
                <a:latin typeface="Meiryo UI" panose="020B0604030504040204" pitchFamily="50" charset="-128"/>
                <a:ea typeface="Meiryo UI" panose="020B0604030504040204" pitchFamily="50" charset="-128"/>
                <a:cs typeface="Tahoma" pitchFamily="34" charset="0"/>
              </a:rPr>
              <a:t>で無駄の</a:t>
            </a:r>
            <a:r>
              <a:rPr lang="ja-JP" altLang="en-US" sz="1400" dirty="0" smtClean="0">
                <a:latin typeface="Meiryo UI" panose="020B0604030504040204" pitchFamily="50" charset="-128"/>
                <a:ea typeface="Meiryo UI" panose="020B0604030504040204" pitchFamily="50" charset="-128"/>
                <a:cs typeface="Tahoma" pitchFamily="34" charset="0"/>
              </a:rPr>
              <a:t>ない行政システムの運用</a:t>
            </a:r>
            <a:endParaRPr lang="en-US" altLang="ja-JP" sz="1400" dirty="0" smtClean="0">
              <a:latin typeface="Meiryo UI" panose="020B0604030504040204" pitchFamily="50" charset="-128"/>
              <a:ea typeface="Meiryo UI" panose="020B0604030504040204" pitchFamily="50" charset="-128"/>
              <a:cs typeface="Tahoma" pitchFamily="34" charset="0"/>
            </a:endParaRPr>
          </a:p>
          <a:p>
            <a:pPr eaLnBrk="0" hangingPunct="0"/>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a:latin typeface="Meiryo UI" panose="020B0604030504040204" pitchFamily="50" charset="-128"/>
                <a:ea typeface="Meiryo UI" panose="020B0604030504040204" pitchFamily="50" charset="-128"/>
                <a:cs typeface="Tahoma" pitchFamily="34" charset="0"/>
              </a:rPr>
              <a:t>・データやサービスが有機的に連携し、新たなイノベーションを</a:t>
            </a:r>
            <a:r>
              <a:rPr lang="ja-JP" altLang="en-US" sz="1400" dirty="0" smtClean="0">
                <a:latin typeface="Meiryo UI" panose="020B0604030504040204" pitchFamily="50" charset="-128"/>
                <a:ea typeface="Meiryo UI" panose="020B0604030504040204" pitchFamily="50" charset="-128"/>
                <a:cs typeface="Tahoma" pitchFamily="34" charset="0"/>
              </a:rPr>
              <a:t>創造</a:t>
            </a:r>
            <a:endParaRPr lang="ja-JP" altLang="en-US" sz="1400" dirty="0">
              <a:latin typeface="Meiryo UI" panose="020B0604030504040204" pitchFamily="50" charset="-128"/>
              <a:ea typeface="Meiryo UI" panose="020B0604030504040204" pitchFamily="50" charset="-128"/>
              <a:cs typeface="Tahoma" pitchFamily="34" charset="0"/>
            </a:endParaRPr>
          </a:p>
        </p:txBody>
      </p:sp>
      <p:sp>
        <p:nvSpPr>
          <p:cNvPr id="50" name="正方形/長方形 49"/>
          <p:cNvSpPr/>
          <p:nvPr/>
        </p:nvSpPr>
        <p:spPr bwMode="auto">
          <a:xfrm>
            <a:off x="249376" y="3493593"/>
            <a:ext cx="938990"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spAutoFit/>
          </a:bodyPr>
          <a:lstStyle/>
          <a:p>
            <a:pPr eaLnBrk="0" hangingPunct="0"/>
            <a:r>
              <a:rPr lang="ja-JP" altLang="en-US" sz="1600" b="1" dirty="0">
                <a:solidFill>
                  <a:schemeClr val="bg1"/>
                </a:solidFill>
                <a:latin typeface="Meiryo UI" panose="020B0604030504040204" pitchFamily="50" charset="-128"/>
                <a:ea typeface="Meiryo UI" panose="020B0604030504040204" pitchFamily="50" charset="-128"/>
                <a:cs typeface="Tahoma" pitchFamily="34" charset="0"/>
              </a:rPr>
              <a:t>フロント</a:t>
            </a:r>
          </a:p>
        </p:txBody>
      </p:sp>
      <p:sp>
        <p:nvSpPr>
          <p:cNvPr id="51" name="正方形/長方形 50"/>
          <p:cNvSpPr/>
          <p:nvPr/>
        </p:nvSpPr>
        <p:spPr bwMode="auto">
          <a:xfrm>
            <a:off x="249376" y="5818035"/>
            <a:ext cx="938990"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spAutoFit/>
          </a:bodyPr>
          <a:lstStyle/>
          <a:p>
            <a:pPr eaLnBrk="0" hangingPunct="0"/>
            <a:r>
              <a:rPr lang="ja-JP" altLang="en-US" sz="1600" b="1" dirty="0" smtClean="0">
                <a:solidFill>
                  <a:schemeClr val="bg1"/>
                </a:solidFill>
                <a:latin typeface="Meiryo UI" panose="020B0604030504040204" pitchFamily="50" charset="-128"/>
                <a:ea typeface="Meiryo UI" panose="020B0604030504040204" pitchFamily="50" charset="-128"/>
                <a:cs typeface="Tahoma" pitchFamily="34" charset="0"/>
              </a:rPr>
              <a:t>バック</a:t>
            </a:r>
            <a:endParaRPr lang="ja-JP" altLang="en-US" sz="1600" b="1" dirty="0">
              <a:solidFill>
                <a:schemeClr val="bg1"/>
              </a:solidFill>
              <a:latin typeface="Meiryo UI" panose="020B0604030504040204" pitchFamily="50" charset="-128"/>
              <a:ea typeface="Meiryo UI" panose="020B0604030504040204" pitchFamily="50" charset="-128"/>
              <a:cs typeface="Tahoma" pitchFamily="34" charset="0"/>
            </a:endParaRPr>
          </a:p>
        </p:txBody>
      </p:sp>
      <p:sp>
        <p:nvSpPr>
          <p:cNvPr id="53" name="正方形/長方形 52"/>
          <p:cNvSpPr/>
          <p:nvPr/>
        </p:nvSpPr>
        <p:spPr bwMode="auto">
          <a:xfrm>
            <a:off x="249376" y="4510431"/>
            <a:ext cx="938990"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spAutoFit/>
          </a:bodyPr>
          <a:lstStyle/>
          <a:p>
            <a:pPr eaLnBrk="0" hangingPunct="0"/>
            <a:r>
              <a:rPr lang="ja-JP" altLang="en-US" sz="1600" b="1" dirty="0" smtClean="0">
                <a:solidFill>
                  <a:schemeClr val="bg1"/>
                </a:solidFill>
                <a:latin typeface="Meiryo UI" panose="020B0604030504040204" pitchFamily="50" charset="-128"/>
                <a:ea typeface="Meiryo UI" panose="020B0604030504040204" pitchFamily="50" charset="-128"/>
                <a:cs typeface="Tahoma" pitchFamily="34" charset="0"/>
              </a:rPr>
              <a:t>ミドル</a:t>
            </a:r>
            <a:endParaRPr lang="ja-JP" altLang="en-US" sz="1600" b="1" dirty="0">
              <a:solidFill>
                <a:schemeClr val="bg1"/>
              </a:solidFill>
              <a:latin typeface="Meiryo UI" panose="020B0604030504040204" pitchFamily="50" charset="-128"/>
              <a:ea typeface="Meiryo UI" panose="020B0604030504040204" pitchFamily="50" charset="-128"/>
              <a:cs typeface="Tahoma" pitchFamily="34" charset="0"/>
            </a:endParaRPr>
          </a:p>
        </p:txBody>
      </p:sp>
      <p:sp>
        <p:nvSpPr>
          <p:cNvPr id="57" name="正方形/長方形 56"/>
          <p:cNvSpPr/>
          <p:nvPr/>
        </p:nvSpPr>
        <p:spPr bwMode="auto">
          <a:xfrm>
            <a:off x="2449426" y="4893031"/>
            <a:ext cx="760163" cy="217853"/>
          </a:xfrm>
          <a:prstGeom prst="rect">
            <a:avLst/>
          </a:prstGeom>
          <a:noFill/>
          <a:ln w="9525">
            <a:noFill/>
            <a:miter lim="800000"/>
            <a:headEnd/>
            <a:tailEnd/>
          </a:ln>
          <a:effectLst/>
        </p:spPr>
        <p:txBody>
          <a:bodyPr rot="0" spcFirstLastPara="0" vertOverflow="overflow" horzOverflow="overflow" vert="horz" wrap="square" lIns="36000" tIns="10800" rIns="36000" bIns="10800" numCol="1" spcCol="0" rtlCol="0" fromWordArt="0" anchor="t" anchorCtr="0" forceAA="0" compatLnSpc="1">
            <a:prstTxWarp prst="textNoShape">
              <a:avLst/>
            </a:prstTxWarp>
            <a:noAutofit/>
          </a:bodyPr>
          <a:lstStyle/>
          <a:p>
            <a:pPr eaLnBrk="0" hangingPunct="0"/>
            <a:r>
              <a:rPr kumimoji="1" lang="ja-JP" altLang="en-US" sz="1100" dirty="0" smtClean="0">
                <a:latin typeface="Meiryo UI" panose="020B0604030504040204" pitchFamily="50" charset="-128"/>
                <a:ea typeface="Meiryo UI" panose="020B0604030504040204" pitchFamily="50" charset="-128"/>
                <a:cs typeface="Tahoma" pitchFamily="34" charset="0"/>
              </a:rPr>
              <a:t>データ連携</a:t>
            </a:r>
            <a:endParaRPr lang="ja-JP" altLang="en-US" sz="1100" dirty="0">
              <a:latin typeface="Meiryo UI" panose="020B0604030504040204" pitchFamily="50" charset="-128"/>
              <a:ea typeface="Meiryo UI" panose="020B0604030504040204" pitchFamily="50" charset="-128"/>
              <a:cs typeface="Tahoma" pitchFamily="34" charset="0"/>
            </a:endParaRPr>
          </a:p>
        </p:txBody>
      </p:sp>
      <p:sp>
        <p:nvSpPr>
          <p:cNvPr id="14" name="二等辺三角形 13"/>
          <p:cNvSpPr/>
          <p:nvPr/>
        </p:nvSpPr>
        <p:spPr bwMode="auto">
          <a:xfrm rot="5400000">
            <a:off x="3983539" y="4349095"/>
            <a:ext cx="3650164" cy="250111"/>
          </a:xfrm>
          <a:prstGeom prst="triangle">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7</a:t>
            </a:fld>
            <a:endParaRPr kumimoji="1" lang="ja-JP" altLang="en-US"/>
          </a:p>
        </p:txBody>
      </p:sp>
    </p:spTree>
    <p:extLst>
      <p:ext uri="{BB962C8B-B14F-4D97-AF65-F5344CB8AC3E}">
        <p14:creationId xmlns:p14="http://schemas.microsoft.com/office/powerpoint/2010/main" val="1975701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２．府庁</a:t>
            </a:r>
            <a:r>
              <a:rPr lang="en-US" altLang="ja-JP" sz="1600" b="1" dirty="0" smtClean="0">
                <a:latin typeface="Meiryo UI" pitchFamily="50" charset="-128"/>
                <a:ea typeface="Meiryo UI" pitchFamily="50" charset="-128"/>
                <a:cs typeface="Meiryo UI" pitchFamily="50" charset="-128"/>
              </a:rPr>
              <a:t>DX</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情報</a:t>
            </a:r>
            <a:r>
              <a:rPr lang="ja-JP" altLang="en-US" sz="1400" b="1" dirty="0">
                <a:latin typeface="Meiryo UI" pitchFamily="50" charset="-128"/>
                <a:ea typeface="Meiryo UI" pitchFamily="50" charset="-128"/>
                <a:cs typeface="Meiryo UI" pitchFamily="50" charset="-128"/>
              </a:rPr>
              <a:t>システム</a:t>
            </a:r>
            <a:r>
              <a:rPr lang="ja-JP" altLang="en-US" sz="1400" b="1" dirty="0" smtClean="0">
                <a:latin typeface="Meiryo UI" pitchFamily="50" charset="-128"/>
                <a:ea typeface="Meiryo UI" pitchFamily="50" charset="-128"/>
                <a:cs typeface="Meiryo UI" pitchFamily="50" charset="-128"/>
              </a:rPr>
              <a:t>の適正化</a:t>
            </a:r>
            <a:endParaRPr lang="ja-JP" altLang="en-US"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1494512"/>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現状・課題　①調達</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契約</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4726" y="1764512"/>
            <a:ext cx="9781274" cy="792088"/>
          </a:xfrm>
          <a:prstGeom prst="rect">
            <a:avLst/>
          </a:prstGeom>
          <a:noFill/>
          <a:ln>
            <a:noFill/>
          </a:ln>
        </p:spPr>
        <p:txBody>
          <a:bodyPr wrap="square" rtlCol="0">
            <a:noAutofit/>
          </a:bodyPr>
          <a:lstStyle/>
          <a:p>
            <a:pPr marL="900113" indent="-900113"/>
            <a:r>
              <a:rPr lang="ja-JP" altLang="en-US" sz="1400" dirty="0" smtClean="0">
                <a:latin typeface="Meiryo UI" panose="020B0604030504040204" pitchFamily="50" charset="-128"/>
                <a:ea typeface="Meiryo UI" panose="020B0604030504040204" pitchFamily="50" charset="-128"/>
              </a:rPr>
              <a:t>現状：府庁</a:t>
            </a:r>
            <a:r>
              <a:rPr lang="ja-JP" altLang="en-US" sz="1400" dirty="0">
                <a:latin typeface="Meiryo UI" panose="020B0604030504040204" pitchFamily="50" charset="-128"/>
                <a:ea typeface="Meiryo UI" panose="020B0604030504040204" pitchFamily="50" charset="-128"/>
              </a:rPr>
              <a:t>には</a:t>
            </a:r>
            <a:r>
              <a:rPr lang="en-US" altLang="ja-JP" sz="1400" dirty="0">
                <a:latin typeface="Meiryo UI" panose="020B0604030504040204" pitchFamily="50" charset="-128"/>
                <a:ea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rPr>
              <a:t>の情報システムが存在し、各所属で調達・</a:t>
            </a:r>
            <a:r>
              <a:rPr lang="ja-JP" altLang="en-US" sz="1400" dirty="0" smtClean="0">
                <a:latin typeface="Meiryo UI" panose="020B0604030504040204" pitchFamily="50" charset="-128"/>
                <a:ea typeface="Meiryo UI" panose="020B0604030504040204" pitchFamily="50" charset="-128"/>
              </a:rPr>
              <a:t>運用</a:t>
            </a:r>
            <a:endParaRPr lang="en-US" altLang="ja-JP" sz="1400" dirty="0" smtClean="0">
              <a:latin typeface="Meiryo UI" panose="020B0604030504040204" pitchFamily="50" charset="-128"/>
              <a:ea typeface="Meiryo UI" panose="020B0604030504040204" pitchFamily="50" charset="-128"/>
            </a:endParaRPr>
          </a:p>
          <a:p>
            <a:pPr marL="900113" indent="-900113"/>
            <a:r>
              <a:rPr lang="ja-JP" altLang="en-US" sz="1400" dirty="0" smtClean="0">
                <a:latin typeface="Meiryo UI" panose="020B0604030504040204" pitchFamily="50" charset="-128"/>
                <a:ea typeface="Meiryo UI" panose="020B0604030504040204" pitchFamily="50" charset="-128"/>
              </a:rPr>
              <a:t>課題：全</a:t>
            </a:r>
            <a:r>
              <a:rPr lang="en-US" altLang="ja-JP" sz="1400" dirty="0" smtClean="0">
                <a:latin typeface="Meiryo UI" panose="020B0604030504040204" pitchFamily="50" charset="-128"/>
                <a:ea typeface="Meiryo UI" panose="020B0604030504040204" pitchFamily="50" charset="-128"/>
              </a:rPr>
              <a:t>240</a:t>
            </a:r>
            <a:r>
              <a:rPr lang="ja-JP" altLang="en-US" sz="1400" dirty="0" smtClean="0">
                <a:latin typeface="Meiryo UI" panose="020B0604030504040204" pitchFamily="50" charset="-128"/>
                <a:ea typeface="Meiryo UI" panose="020B0604030504040204" pitchFamily="50" charset="-128"/>
              </a:rPr>
              <a:t>システムのうち、長期間（</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年）同一事業者と契約しているシステムを抽出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ベンダーロックイン</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のおそれ</a:t>
            </a:r>
            <a:endParaRPr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5097016" y="1790934"/>
            <a:ext cx="3608566" cy="261610"/>
          </a:xfrm>
          <a:prstGeom prst="rect">
            <a:avLst/>
          </a:prstGeom>
          <a:noFill/>
        </p:spPr>
        <p:txBody>
          <a:bodyPr wrap="square" rtlCol="0">
            <a:spAutoFit/>
          </a:bodyPr>
          <a:lstStyle/>
          <a:p>
            <a:pPr marL="900113" indent="-900113"/>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rPr>
              <a:t>情報システム現況調査・執行状況調査</a:t>
            </a:r>
            <a:r>
              <a:rPr lang="ja-JP" altLang="en-US" sz="1100" dirty="0" smtClean="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025817" y="2342158"/>
            <a:ext cx="5998381" cy="510778"/>
          </a:xfrm>
          <a:prstGeom prst="roundRect">
            <a:avLst/>
          </a:prstGeom>
          <a:noFill/>
          <a:ln>
            <a:solidFill>
              <a:schemeClr val="tx1"/>
            </a:solidFill>
            <a:prstDash val="sysDot"/>
          </a:ln>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ネットワーク・回線</a:t>
            </a:r>
            <a:r>
              <a:rPr kumimoji="1" lang="en-US" altLang="ja-JP" sz="1200" dirty="0">
                <a:latin typeface="Meiryo UI" panose="020B0604030504040204" pitchFamily="50" charset="-128"/>
                <a:ea typeface="Meiryo UI" panose="020B0604030504040204" pitchFamily="50" charset="-128"/>
              </a:rPr>
              <a:t>』</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情報基盤</a:t>
            </a:r>
            <a:r>
              <a:rPr kumimoji="1" lang="en-US" altLang="ja-JP" sz="1200" dirty="0">
                <a:latin typeface="Meiryo UI" panose="020B0604030504040204" pitchFamily="50" charset="-128"/>
                <a:ea typeface="Meiryo UI" panose="020B0604030504040204" pitchFamily="50" charset="-128"/>
              </a:rPr>
              <a:t>』</a:t>
            </a:r>
            <a:r>
              <a:rPr kumimoji="1"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国等のシステムを利用</a:t>
            </a:r>
            <a:r>
              <a:rPr lang="en-US" altLang="ja-JP" sz="1200" dirty="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サービス・パッケージを利用</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⇒カスタマイズの余地がなく、ベンダーロックインのおそれがないものと判断</a:t>
            </a:r>
            <a:endParaRPr lang="en-US" altLang="ja-JP" sz="1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BBFDCA3-09BA-4070-A1EA-83968A2741E1}"/>
              </a:ext>
            </a:extLst>
          </p:cNvPr>
          <p:cNvSpPr txBox="1"/>
          <p:nvPr/>
        </p:nvSpPr>
        <p:spPr>
          <a:xfrm>
            <a:off x="127805" y="475200"/>
            <a:ext cx="9650389" cy="954107"/>
          </a:xfrm>
          <a:prstGeom prst="rect">
            <a:avLst/>
          </a:prstGeom>
          <a:noFill/>
          <a:ln w="6350">
            <a:solidFill>
              <a:schemeClr val="tx1"/>
            </a:solidFill>
          </a:ln>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庁内部局ごとにバラバラの調達で発生している無駄と重複をなく</a:t>
            </a:r>
            <a:r>
              <a:rPr lang="ja-JP" altLang="en-US" sz="1400" b="1" dirty="0" smtClean="0">
                <a:latin typeface="Meiryo UI" panose="020B0604030504040204" pitchFamily="50" charset="-128"/>
                <a:ea typeface="Meiryo UI" panose="020B0604030504040204" pitchFamily="50" charset="-128"/>
              </a:rPr>
              <a:t>し、府庁内部</a:t>
            </a:r>
            <a:r>
              <a:rPr lang="ja-JP" altLang="en-US" sz="1400" b="1" dirty="0">
                <a:latin typeface="Meiryo UI" panose="020B0604030504040204" pitchFamily="50" charset="-128"/>
                <a:ea typeface="Meiryo UI" panose="020B0604030504040204" pitchFamily="50" charset="-128"/>
              </a:rPr>
              <a:t>の業務の効率化や生産性の向上を</a:t>
            </a:r>
            <a:r>
              <a:rPr lang="ja-JP" altLang="en-US" sz="1400" b="1" dirty="0" smtClean="0">
                <a:latin typeface="Meiryo UI" panose="020B0604030504040204" pitchFamily="50" charset="-128"/>
                <a:ea typeface="Meiryo UI" panose="020B0604030504040204" pitchFamily="50" charset="-128"/>
              </a:rPr>
              <a:t>図り、システムガバナンスの強化とデジタルサービスの高度化を実現するため、</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府庁</a:t>
            </a:r>
            <a:r>
              <a:rPr lang="en-US" altLang="ja-JP" sz="1400" b="1" dirty="0" smtClean="0">
                <a:latin typeface="Meiryo UI" panose="020B0604030504040204" pitchFamily="50" charset="-128"/>
                <a:ea typeface="Meiryo UI" panose="020B0604030504040204" pitchFamily="50" charset="-128"/>
              </a:rPr>
              <a:t>DX』</a:t>
            </a:r>
            <a:r>
              <a:rPr lang="ja-JP" altLang="en-US" sz="1400" b="1" dirty="0" smtClean="0">
                <a:latin typeface="Meiryo UI" panose="020B0604030504040204" pitchFamily="50" charset="-128"/>
                <a:ea typeface="Meiryo UI" panose="020B0604030504040204" pitchFamily="50" charset="-128"/>
              </a:rPr>
              <a:t>に取り組みます。</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・庁内の情報システムの現状・課題を明らかにし、</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情報システムの適正化</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を進めます。</a:t>
            </a:r>
            <a:endParaRPr lang="en-US" altLang="ja-JP" sz="14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（①調達・契約、②システムの運用体制、③システムガバナンス、④システムリソースの効率性　の観点で課題を分析</a:t>
            </a:r>
            <a:r>
              <a:rPr lang="ja-JP" altLang="en-US" sz="14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8</a:t>
            </a:fld>
            <a:endParaRPr kumimoji="1" lang="ja-JP" altLang="en-US"/>
          </a:p>
        </p:txBody>
      </p:sp>
      <p:graphicFrame>
        <p:nvGraphicFramePr>
          <p:cNvPr id="12" name="グラフ 11"/>
          <p:cNvGraphicFramePr/>
          <p:nvPr>
            <p:extLst/>
          </p:nvPr>
        </p:nvGraphicFramePr>
        <p:xfrm>
          <a:off x="-324000" y="2872826"/>
          <a:ext cx="4583065"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extLst/>
          </p:nvPr>
        </p:nvGraphicFramePr>
        <p:xfrm>
          <a:off x="2898563" y="2956028"/>
          <a:ext cx="45828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四角形吹き出し 17"/>
          <p:cNvSpPr/>
          <p:nvPr/>
        </p:nvSpPr>
        <p:spPr bwMode="auto">
          <a:xfrm>
            <a:off x="3584849" y="3018425"/>
            <a:ext cx="4602178" cy="2950746"/>
          </a:xfrm>
          <a:prstGeom prst="wedgeRectCallout">
            <a:avLst>
              <a:gd name="adj1" fmla="val -62712"/>
              <a:gd name="adj2" fmla="val 18196"/>
            </a:avLst>
          </a:prstGeom>
          <a:noFill/>
          <a:ln w="19050">
            <a:solidFill>
              <a:srgbClr val="4A7FB0"/>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19" name="四角形吹き出し 18"/>
          <p:cNvSpPr/>
          <p:nvPr/>
        </p:nvSpPr>
        <p:spPr bwMode="auto">
          <a:xfrm>
            <a:off x="6517297" y="4631239"/>
            <a:ext cx="2828191" cy="2110129"/>
          </a:xfrm>
          <a:prstGeom prst="wedgeRectCallout">
            <a:avLst>
              <a:gd name="adj1" fmla="val -78092"/>
              <a:gd name="adj2" fmla="val -23530"/>
            </a:avLst>
          </a:prstGeom>
          <a:solidFill>
            <a:schemeClr val="bg1"/>
          </a:solidFill>
          <a:ln w="19050">
            <a:solidFill>
              <a:srgbClr val="ED7D3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aphicFrame>
        <p:nvGraphicFramePr>
          <p:cNvPr id="21" name="グラフ 20"/>
          <p:cNvGraphicFramePr/>
          <p:nvPr>
            <p:extLst/>
          </p:nvPr>
        </p:nvGraphicFramePr>
        <p:xfrm>
          <a:off x="5760000" y="4392000"/>
          <a:ext cx="4097627" cy="2566814"/>
        </p:xfrm>
        <a:graphic>
          <a:graphicData uri="http://schemas.openxmlformats.org/drawingml/2006/chart">
            <c:chart xmlns:c="http://schemas.openxmlformats.org/drawingml/2006/chart" xmlns:r="http://schemas.openxmlformats.org/officeDocument/2006/relationships" r:id="rId5"/>
          </a:graphicData>
        </a:graphic>
      </p:graphicFrame>
      <p:sp>
        <p:nvSpPr>
          <p:cNvPr id="24" name="テキスト ボックス 23">
            <a:extLst>
              <a:ext uri="{FF2B5EF4-FFF2-40B4-BE49-F238E27FC236}">
                <a16:creationId xmlns:a16="http://schemas.microsoft.com/office/drawing/2014/main" id="{ABBFDCA3-09BA-4070-A1EA-83968A2741E1}"/>
              </a:ext>
            </a:extLst>
          </p:cNvPr>
          <p:cNvSpPr txBox="1"/>
          <p:nvPr/>
        </p:nvSpPr>
        <p:spPr>
          <a:xfrm>
            <a:off x="5437407" y="3769229"/>
            <a:ext cx="3096221" cy="261610"/>
          </a:xfrm>
          <a:prstGeom prst="rect">
            <a:avLst/>
          </a:prstGeom>
          <a:noFill/>
          <a:ln>
            <a:noFill/>
          </a:ln>
        </p:spPr>
        <p:txBody>
          <a:bodyPr wrap="square" rtlCol="0">
            <a:spAutoFit/>
          </a:bodyPr>
          <a:lstStyle/>
          <a:p>
            <a:pPr marL="900113" indent="-900113"/>
            <a:r>
              <a:rPr lang="ja-JP" altLang="en-US" sz="1050" dirty="0" smtClean="0">
                <a:solidFill>
                  <a:srgbClr val="6A6A6A"/>
                </a:solidFill>
                <a:latin typeface="Meiryo UI" panose="020B0604030504040204" pitchFamily="50" charset="-128"/>
                <a:ea typeface="Meiryo UI" panose="020B0604030504040204" pitchFamily="50" charset="-128"/>
              </a:rPr>
              <a:t>例：旅券発給管理システム</a:t>
            </a:r>
            <a:r>
              <a:rPr lang="en-US" altLang="ja-JP" sz="1050" dirty="0" smtClean="0">
                <a:solidFill>
                  <a:srgbClr val="6A6A6A"/>
                </a:solidFill>
                <a:latin typeface="Meiryo UI" panose="020B0604030504040204" pitchFamily="50" charset="-128"/>
                <a:ea typeface="Meiryo UI" panose="020B0604030504040204" pitchFamily="50" charset="-128"/>
              </a:rPr>
              <a:t>〔</a:t>
            </a:r>
            <a:r>
              <a:rPr lang="ja-JP" altLang="en-US" sz="1050" dirty="0" smtClean="0">
                <a:solidFill>
                  <a:srgbClr val="6A6A6A"/>
                </a:solidFill>
                <a:latin typeface="Meiryo UI" panose="020B0604030504040204" pitchFamily="50" charset="-128"/>
                <a:ea typeface="Meiryo UI" panose="020B0604030504040204" pitchFamily="50" charset="-128"/>
              </a:rPr>
              <a:t>外務省</a:t>
            </a:r>
            <a:r>
              <a:rPr lang="en-US" altLang="ja-JP" sz="1050" dirty="0" smtClean="0">
                <a:solidFill>
                  <a:srgbClr val="6A6A6A"/>
                </a:solidFill>
                <a:latin typeface="Meiryo UI" panose="020B0604030504040204" pitchFamily="50" charset="-128"/>
                <a:ea typeface="Meiryo UI" panose="020B0604030504040204" pitchFamily="50" charset="-128"/>
              </a:rPr>
              <a:t>〕</a:t>
            </a:r>
            <a:r>
              <a:rPr lang="ja-JP" altLang="en-US" sz="1050" dirty="0" smtClean="0">
                <a:solidFill>
                  <a:srgbClr val="6A6A6A"/>
                </a:solidFill>
                <a:latin typeface="Meiryo UI" panose="020B0604030504040204" pitchFamily="50" charset="-128"/>
                <a:ea typeface="Meiryo UI" panose="020B0604030504040204" pitchFamily="50" charset="-128"/>
              </a:rPr>
              <a:t>　など</a:t>
            </a:r>
            <a:endParaRPr lang="en-US" altLang="ja-JP" sz="1050" dirty="0">
              <a:solidFill>
                <a:srgbClr val="6A6A6A"/>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ABBFDCA3-09BA-4070-A1EA-83968A2741E1}"/>
              </a:ext>
            </a:extLst>
          </p:cNvPr>
          <p:cNvSpPr txBox="1"/>
          <p:nvPr/>
        </p:nvSpPr>
        <p:spPr>
          <a:xfrm>
            <a:off x="5353893" y="4326322"/>
            <a:ext cx="3670621" cy="253916"/>
          </a:xfrm>
          <a:prstGeom prst="rect">
            <a:avLst/>
          </a:prstGeom>
          <a:noFill/>
          <a:ln>
            <a:noFill/>
          </a:ln>
        </p:spPr>
        <p:txBody>
          <a:bodyPr wrap="square" rtlCol="0">
            <a:spAutoFit/>
          </a:bodyPr>
          <a:lstStyle/>
          <a:p>
            <a:pPr marL="900113" indent="-900113"/>
            <a:r>
              <a:rPr lang="ja-JP" altLang="en-US" sz="1050" dirty="0" smtClean="0">
                <a:solidFill>
                  <a:srgbClr val="6A6A6A"/>
                </a:solidFill>
                <a:latin typeface="Meiryo UI" panose="020B0604030504040204" pitchFamily="50" charset="-128"/>
                <a:ea typeface="Meiryo UI" panose="020B0604030504040204" pitchFamily="50" charset="-128"/>
              </a:rPr>
              <a:t>例：条例等検索システム、チャットツール　など</a:t>
            </a:r>
            <a:endParaRPr lang="en-US" altLang="ja-JP" sz="1050" dirty="0">
              <a:solidFill>
                <a:srgbClr val="6A6A6A"/>
              </a:solidFill>
              <a:latin typeface="Meiryo UI" panose="020B0604030504040204" pitchFamily="50" charset="-128"/>
              <a:ea typeface="Meiryo UI" panose="020B0604030504040204" pitchFamily="50" charset="-128"/>
            </a:endParaRPr>
          </a:p>
        </p:txBody>
      </p:sp>
      <p:sp>
        <p:nvSpPr>
          <p:cNvPr id="23" name="楕円 22"/>
          <p:cNvSpPr/>
          <p:nvPr/>
        </p:nvSpPr>
        <p:spPr bwMode="auto">
          <a:xfrm>
            <a:off x="7513326" y="4622658"/>
            <a:ext cx="2088232" cy="1038590"/>
          </a:xfrm>
          <a:prstGeom prst="ellipse">
            <a:avLst/>
          </a:prstGeom>
          <a:noFill/>
          <a:ln w="38100">
            <a:solidFill>
              <a:srgbClr val="FF0000"/>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smtClean="0">
              <a:latin typeface="Meiryo UI" panose="020B0604030504040204" pitchFamily="50" charset="-128"/>
              <a:ea typeface="Meiryo UI" panose="020B0604030504040204" pitchFamily="50" charset="-128"/>
              <a:cs typeface="Tahoma" pitchFamily="34" charset="0"/>
            </a:endParaRPr>
          </a:p>
        </p:txBody>
      </p:sp>
    </p:spTree>
    <p:extLst>
      <p:ext uri="{BB962C8B-B14F-4D97-AF65-F5344CB8AC3E}">
        <p14:creationId xmlns:p14="http://schemas.microsoft.com/office/powerpoint/2010/main" val="673756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smtClean="0">
                <a:latin typeface="Meiryo UI" pitchFamily="50" charset="-128"/>
                <a:ea typeface="Meiryo UI" pitchFamily="50" charset="-128"/>
                <a:cs typeface="Meiryo UI" pitchFamily="50" charset="-128"/>
              </a:rPr>
              <a:t>２．府庁</a:t>
            </a:r>
            <a:r>
              <a:rPr lang="en-US" altLang="ja-JP" sz="1600" b="1" dirty="0" smtClean="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情報</a:t>
            </a:r>
            <a:r>
              <a:rPr lang="ja-JP" altLang="en-US" sz="1400" b="1" dirty="0">
                <a:latin typeface="Meiryo UI" pitchFamily="50" charset="-128"/>
                <a:ea typeface="Meiryo UI" pitchFamily="50" charset="-128"/>
                <a:cs typeface="Meiryo UI" pitchFamily="50" charset="-128"/>
              </a:rPr>
              <a:t>システム</a:t>
            </a:r>
            <a:r>
              <a:rPr lang="ja-JP" altLang="en-US" sz="1400" b="1" dirty="0" smtClean="0">
                <a:latin typeface="Meiryo UI" pitchFamily="50" charset="-128"/>
                <a:ea typeface="Meiryo UI" pitchFamily="50" charset="-128"/>
                <a:cs typeface="Meiryo UI" pitchFamily="50" charset="-128"/>
              </a:rPr>
              <a:t>の適正化</a:t>
            </a:r>
            <a:endParaRPr lang="ja-JP" altLang="en-US" sz="1400" b="1" dirty="0">
              <a:latin typeface="Meiryo UI" pitchFamily="50" charset="-128"/>
              <a:ea typeface="Meiryo UI" pitchFamily="50" charset="-128"/>
              <a:cs typeface="Meiryo UI"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2914019661"/>
              </p:ext>
            </p:extLst>
          </p:nvPr>
        </p:nvGraphicFramePr>
        <p:xfrm>
          <a:off x="5227127" y="562370"/>
          <a:ext cx="4608512" cy="2643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2002197681"/>
              </p:ext>
            </p:extLst>
          </p:nvPr>
        </p:nvGraphicFramePr>
        <p:xfrm>
          <a:off x="211587" y="548680"/>
          <a:ext cx="4572000" cy="2657259"/>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28">
            <a:extLst>
              <a:ext uri="{FF2B5EF4-FFF2-40B4-BE49-F238E27FC236}">
                <a16:creationId xmlns:a16="http://schemas.microsoft.com/office/drawing/2014/main" id="{ABBFDCA3-09BA-4070-A1EA-83968A2741E1}"/>
              </a:ext>
            </a:extLst>
          </p:cNvPr>
          <p:cNvSpPr txBox="1"/>
          <p:nvPr/>
        </p:nvSpPr>
        <p:spPr>
          <a:xfrm>
            <a:off x="1849261" y="404664"/>
            <a:ext cx="6207478" cy="468160"/>
          </a:xfrm>
          <a:prstGeom prst="rect">
            <a:avLst/>
          </a:prstGeom>
          <a:noFill/>
          <a:ln>
            <a:noFill/>
          </a:ln>
        </p:spPr>
        <p:txBody>
          <a:bodyPr wrap="square" rtlCol="0">
            <a:noAutofit/>
          </a:bodyPr>
          <a:lstStyle/>
          <a:p>
            <a:pPr marL="900113" indent="-900113" algn="ctr"/>
            <a:r>
              <a:rPr lang="ja-JP" altLang="en-US" sz="1400" b="1" dirty="0" smtClean="0">
                <a:latin typeface="Meiryo UI" panose="020B0604030504040204" pitchFamily="50" charset="-128"/>
                <a:ea typeface="Meiryo UI" panose="020B0604030504040204" pitchFamily="50" charset="-128"/>
              </a:rPr>
              <a:t>長期間（</a:t>
            </a:r>
            <a:r>
              <a:rPr lang="en-US" altLang="ja-JP" sz="1400" b="1" dirty="0" smtClean="0">
                <a:latin typeface="Meiryo UI" panose="020B0604030504040204" pitchFamily="50" charset="-128"/>
                <a:ea typeface="Meiryo UI" panose="020B0604030504040204" pitchFamily="50" charset="-128"/>
              </a:rPr>
              <a:t>10</a:t>
            </a:r>
            <a:r>
              <a:rPr lang="ja-JP" altLang="en-US" sz="1400" b="1" dirty="0" smtClean="0">
                <a:latin typeface="Meiryo UI" panose="020B0604030504040204" pitchFamily="50" charset="-128"/>
                <a:ea typeface="Meiryo UI" panose="020B0604030504040204" pitchFamily="50" charset="-128"/>
              </a:rPr>
              <a:t>年</a:t>
            </a:r>
            <a:r>
              <a:rPr lang="ja-JP" altLang="en-US" sz="1400" b="1" dirty="0">
                <a:latin typeface="Meiryo UI" panose="020B0604030504040204" pitchFamily="50" charset="-128"/>
                <a:ea typeface="Meiryo UI" panose="020B0604030504040204" pitchFamily="50" charset="-128"/>
              </a:rPr>
              <a:t>）同一事業者と契約して</a:t>
            </a:r>
            <a:r>
              <a:rPr lang="ja-JP" altLang="en-US" sz="1400" b="1" dirty="0" smtClean="0">
                <a:latin typeface="Meiryo UI" panose="020B0604030504040204" pitchFamily="50" charset="-128"/>
                <a:ea typeface="Meiryo UI" panose="020B0604030504040204" pitchFamily="50" charset="-128"/>
              </a:rPr>
              <a:t>いるシステムについて</a:t>
            </a:r>
            <a:endParaRPr lang="en-US" altLang="ja-JP" sz="1400" b="1" dirty="0" smtClean="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ABBFDCA3-09BA-4070-A1EA-83968A2741E1}"/>
              </a:ext>
            </a:extLst>
          </p:cNvPr>
          <p:cNvSpPr txBox="1"/>
          <p:nvPr/>
        </p:nvSpPr>
        <p:spPr>
          <a:xfrm>
            <a:off x="7392192" y="447767"/>
            <a:ext cx="2523535" cy="347036"/>
          </a:xfrm>
          <a:prstGeom prst="rect">
            <a:avLst/>
          </a:prstGeom>
          <a:noFill/>
          <a:ln>
            <a:noFill/>
          </a:ln>
        </p:spPr>
        <p:txBody>
          <a:bodyPr wrap="square" rtlCol="0">
            <a:noAutofit/>
          </a:bodyPr>
          <a:lstStyle/>
          <a:p>
            <a:pPr marL="900113" indent="-900113"/>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2021</a:t>
            </a:r>
            <a:r>
              <a:rPr lang="ja-JP" altLang="en-US" sz="800" dirty="0" smtClean="0">
                <a:latin typeface="Meiryo UI" panose="020B0604030504040204" pitchFamily="50" charset="-128"/>
                <a:ea typeface="Meiryo UI" panose="020B0604030504040204" pitchFamily="50" charset="-128"/>
              </a:rPr>
              <a:t>年度情報システム現況調査・執行状況調査」より</a:t>
            </a:r>
            <a:endParaRPr lang="en-US" altLang="ja-JP" sz="800" dirty="0" smtClean="0">
              <a:latin typeface="Meiryo UI" panose="020B0604030504040204" pitchFamily="50" charset="-128"/>
              <a:ea typeface="Meiryo UI" panose="020B0604030504040204" pitchFamily="50" charset="-128"/>
            </a:endParaRPr>
          </a:p>
          <a:p>
            <a:pPr marL="900113" indent="-900113"/>
            <a:r>
              <a:rPr lang="ja-JP" altLang="en-US" sz="800" dirty="0" smtClean="0">
                <a:latin typeface="Meiryo UI" panose="020B0604030504040204" pitchFamily="50" charset="-128"/>
                <a:ea typeface="Meiryo UI" panose="020B0604030504040204" pitchFamily="50" charset="-128"/>
              </a:rPr>
              <a:t>（規模別は</a:t>
            </a:r>
            <a:r>
              <a:rPr lang="en-US" altLang="ja-JP" sz="800" dirty="0" smtClean="0">
                <a:latin typeface="Meiryo UI" panose="020B0604030504040204" pitchFamily="50" charset="-128"/>
                <a:ea typeface="Meiryo UI" panose="020B0604030504040204" pitchFamily="50" charset="-128"/>
              </a:rPr>
              <a:t>2021</a:t>
            </a:r>
            <a:r>
              <a:rPr lang="ja-JP" altLang="en-US" sz="800" dirty="0" smtClean="0">
                <a:latin typeface="Meiryo UI" panose="020B0604030504040204" pitchFamily="50" charset="-128"/>
                <a:ea typeface="Meiryo UI" panose="020B0604030504040204" pitchFamily="50" charset="-128"/>
              </a:rPr>
              <a:t>年度当初予算額をもとに分類</a:t>
            </a:r>
            <a:r>
              <a:rPr lang="en-US" altLang="ja-JP" sz="800" dirty="0" smtClean="0">
                <a:latin typeface="Meiryo UI" panose="020B0604030504040204" pitchFamily="50" charset="-128"/>
                <a:ea typeface="Meiryo UI" panose="020B0604030504040204" pitchFamily="50"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3627849433"/>
              </p:ext>
            </p:extLst>
          </p:nvPr>
        </p:nvGraphicFramePr>
        <p:xfrm>
          <a:off x="200472" y="3161458"/>
          <a:ext cx="4608064" cy="3298734"/>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168708736"/>
                    </a:ext>
                  </a:extLst>
                </a:gridCol>
                <a:gridCol w="1980000">
                  <a:extLst>
                    <a:ext uri="{9D8B030D-6E8A-4147-A177-3AD203B41FA5}">
                      <a16:colId xmlns:a16="http://schemas.microsoft.com/office/drawing/2014/main" val="1607632569"/>
                    </a:ext>
                  </a:extLst>
                </a:gridCol>
                <a:gridCol w="900000">
                  <a:extLst>
                    <a:ext uri="{9D8B030D-6E8A-4147-A177-3AD203B41FA5}">
                      <a16:colId xmlns:a16="http://schemas.microsoft.com/office/drawing/2014/main" val="2928215710"/>
                    </a:ext>
                  </a:extLst>
                </a:gridCol>
                <a:gridCol w="576064">
                  <a:extLst>
                    <a:ext uri="{9D8B030D-6E8A-4147-A177-3AD203B41FA5}">
                      <a16:colId xmlns:a16="http://schemas.microsoft.com/office/drawing/2014/main" val="1193460771"/>
                    </a:ext>
                  </a:extLst>
                </a:gridCol>
                <a:gridCol w="864000">
                  <a:extLst>
                    <a:ext uri="{9D8B030D-6E8A-4147-A177-3AD203B41FA5}">
                      <a16:colId xmlns:a16="http://schemas.microsoft.com/office/drawing/2014/main" val="3341108820"/>
                    </a:ext>
                  </a:extLst>
                </a:gridCol>
              </a:tblGrid>
              <a:tr h="173610">
                <a:tc>
                  <a:txBody>
                    <a:bodyPr/>
                    <a:lstStyle/>
                    <a:p>
                      <a:pPr algn="ctr" rtl="0" fontAlgn="b"/>
                      <a:r>
                        <a:rPr lang="en-US" sz="1000" u="none" strike="noStrike" dirty="0">
                          <a:effectLst/>
                          <a:latin typeface="Meiryo UI" panose="020B0604030504040204" pitchFamily="50" charset="-128"/>
                          <a:ea typeface="Meiryo UI" panose="020B0604030504040204" pitchFamily="50" charset="-128"/>
                        </a:rPr>
                        <a:t>No.</a:t>
                      </a:r>
                      <a:endParaRPr 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1000" u="none" strike="noStrike" dirty="0">
                          <a:effectLst/>
                          <a:latin typeface="Meiryo UI" panose="020B0604030504040204" pitchFamily="50" charset="-128"/>
                          <a:ea typeface="Meiryo UI" panose="020B0604030504040204" pitchFamily="50" charset="-128"/>
                        </a:rPr>
                        <a:t>システム名</a:t>
                      </a: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1000" u="none" strike="noStrike" dirty="0">
                          <a:effectLst/>
                          <a:latin typeface="Meiryo UI" panose="020B0604030504040204" pitchFamily="50" charset="-128"/>
                          <a:ea typeface="Meiryo UI" panose="020B0604030504040204" pitchFamily="50" charset="-128"/>
                        </a:rPr>
                        <a:t>部局</a:t>
                      </a: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zh-TW" altLang="en-US" sz="1000" u="none" strike="noStrike" dirty="0">
                          <a:effectLst/>
                          <a:latin typeface="Meiryo UI" panose="020B0604030504040204" pitchFamily="50" charset="-128"/>
                          <a:ea typeface="Meiryo UI" panose="020B0604030504040204" pitchFamily="50" charset="-128"/>
                        </a:rPr>
                        <a:t>初期運用開始年</a:t>
                      </a:r>
                      <a:endParaRPr lang="zh-TW"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en-US" altLang="ja-JP" sz="900" u="none" strike="noStrike" dirty="0" smtClean="0">
                          <a:solidFill>
                            <a:schemeClr val="bg1"/>
                          </a:solidFill>
                          <a:effectLst/>
                          <a:latin typeface="Meiryo UI" panose="020B0604030504040204" pitchFamily="50" charset="-128"/>
                          <a:ea typeface="Meiryo UI" panose="020B0604030504040204" pitchFamily="50" charset="-128"/>
                        </a:rPr>
                        <a:t>2021</a:t>
                      </a:r>
                      <a:r>
                        <a:rPr lang="zh-TW" altLang="en-US" sz="900" u="none" strike="noStrike" dirty="0" smtClean="0">
                          <a:solidFill>
                            <a:schemeClr val="bg1"/>
                          </a:solidFill>
                          <a:effectLst/>
                          <a:latin typeface="Meiryo UI" panose="020B0604030504040204" pitchFamily="50" charset="-128"/>
                          <a:ea typeface="Meiryo UI" panose="020B0604030504040204" pitchFamily="50" charset="-128"/>
                        </a:rPr>
                        <a:t>年度</a:t>
                      </a:r>
                      <a:r>
                        <a:rPr lang="zh-TW" altLang="en-US" sz="900" u="none" strike="noStrike" dirty="0">
                          <a:solidFill>
                            <a:schemeClr val="bg1"/>
                          </a:solidFill>
                          <a:effectLst/>
                          <a:latin typeface="Meiryo UI" panose="020B0604030504040204" pitchFamily="50" charset="-128"/>
                          <a:ea typeface="Meiryo UI" panose="020B0604030504040204" pitchFamily="50" charset="-128"/>
                        </a:rPr>
                        <a:t>予算額（千円）</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1495306"/>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1</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77B6"/>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総務事務システム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7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7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900" u="none" strike="noStrike" dirty="0" smtClean="0">
                          <a:solidFill>
                            <a:schemeClr val="tx1"/>
                          </a:solidFill>
                          <a:effectLst/>
                          <a:latin typeface="Meiryo UI" panose="020B0604030504040204" pitchFamily="50" charset="-128"/>
                          <a:ea typeface="Meiryo UI" panose="020B0604030504040204" pitchFamily="50" charset="-128"/>
                        </a:rPr>
                        <a:t>1,200,005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79968169"/>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77B6"/>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税務情報システム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2015</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778,869</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40640327"/>
                  </a:ext>
                </a:extLst>
              </a:tr>
              <a:tr h="99734">
                <a:tc>
                  <a:txBody>
                    <a:bodyPr/>
                    <a:lstStyle/>
                    <a:p>
                      <a:pPr algn="ctr" rtl="0" fontAlgn="b"/>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rPr>
                        <a:t>3</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水防災情報システム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都市整備部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smtClean="0">
                          <a:solidFill>
                            <a:schemeClr val="tx1"/>
                          </a:solidFill>
                          <a:effectLst/>
                          <a:latin typeface="Meiryo UI" panose="020B0604030504040204" pitchFamily="50" charset="-128"/>
                          <a:ea typeface="Meiryo UI" panose="020B0604030504040204" pitchFamily="50" charset="-128"/>
                        </a:rPr>
                        <a:t>260,700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805539227"/>
                  </a:ext>
                </a:extLst>
              </a:tr>
              <a:tr h="99734">
                <a:tc>
                  <a:txBody>
                    <a:bodyPr/>
                    <a:lstStyle/>
                    <a:p>
                      <a:pPr algn="ctr" rtl="0" fontAlgn="b"/>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建設ＣＡＬＳシステム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243,545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73068029"/>
                  </a:ext>
                </a:extLst>
              </a:tr>
              <a:tr h="99734">
                <a:tc>
                  <a:txBody>
                    <a:bodyPr/>
                    <a:lstStyle/>
                    <a:p>
                      <a:pPr algn="ctr" rtl="0" fontAlgn="b"/>
                      <a:r>
                        <a:rPr lang="en-US" altLang="ja-JP" sz="900" u="none" strike="noStrike" dirty="0" smtClean="0">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土木積算システム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109,157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27368171"/>
                  </a:ext>
                </a:extLst>
              </a:tr>
              <a:tr h="125590">
                <a:tc>
                  <a:txBody>
                    <a:bodyPr/>
                    <a:lstStyle/>
                    <a:p>
                      <a:pPr algn="ctr" rtl="0" fontAlgn="b"/>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税周辺システム（地方税電子申告システム・国税連携システム）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2005</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102,737</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36309533"/>
                  </a:ext>
                </a:extLst>
              </a:tr>
              <a:tr h="99734">
                <a:tc>
                  <a:txBody>
                    <a:bodyPr/>
                    <a:lstStyle/>
                    <a:p>
                      <a:pPr algn="ctr" rtl="0" fontAlgn="b"/>
                      <a:r>
                        <a:rPr lang="en-US" altLang="ja-JP" sz="900" u="none" strike="noStrike" dirty="0" smtClean="0">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住宅総合管理システム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建築部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2008</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85,420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149150703"/>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新許認可統合システム</a:t>
                      </a:r>
                      <a:r>
                        <a:rPr lang="en-US" altLang="ja-JP" sz="90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u="none" strike="noStrike" dirty="0">
                          <a:solidFill>
                            <a:schemeClr val="tx1"/>
                          </a:solidFill>
                          <a:effectLst/>
                          <a:latin typeface="Meiryo UI" panose="020B0604030504040204" pitchFamily="50" charset="-128"/>
                          <a:ea typeface="Meiryo UI" panose="020B0604030504040204" pitchFamily="50" charset="-128"/>
                        </a:rPr>
                        <a:t>薬事・食品・環境</a:t>
                      </a:r>
                      <a:r>
                        <a:rPr lang="en-US" altLang="ja-JP" sz="90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49,960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51578816"/>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9</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土木許認可システム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28,002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2993228"/>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汎用電子申請システム</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府民文化部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21,226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445179324"/>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府Ｗｅｂサイト管理システム（ＣＭＳ）</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府民文化部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20,235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613739688"/>
                  </a:ext>
                </a:extLst>
              </a:tr>
              <a:tr h="125590">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児童相談</a:t>
                      </a:r>
                      <a:r>
                        <a:rPr lang="en-US" altLang="ja-JP" sz="900" u="none" strike="noStrike" dirty="0">
                          <a:solidFill>
                            <a:schemeClr val="tx1"/>
                          </a:solidFill>
                          <a:effectLst/>
                          <a:latin typeface="Meiryo UI" panose="020B0604030504040204" pitchFamily="50" charset="-128"/>
                          <a:ea typeface="Meiryo UI" panose="020B0604030504040204" pitchFamily="50" charset="-128"/>
                        </a:rPr>
                        <a:t>IT</a:t>
                      </a:r>
                      <a:r>
                        <a:rPr lang="ja-JP" altLang="en-US" sz="900" u="none" strike="noStrike" dirty="0">
                          <a:solidFill>
                            <a:schemeClr val="tx1"/>
                          </a:solidFill>
                          <a:effectLst/>
                          <a:latin typeface="Meiryo UI" panose="020B0604030504040204" pitchFamily="50" charset="-128"/>
                          <a:ea typeface="Meiryo UI" panose="020B0604030504040204" pitchFamily="50" charset="-128"/>
                        </a:rPr>
                        <a:t>ナビシステム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福祉部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14,590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663965142"/>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大阪府職員健康管理システム</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13,841</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61904422"/>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治山積算システム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9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10,142</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86021024"/>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l" rtl="0" fontAlgn="b"/>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（特別）児童</a:t>
                      </a:r>
                      <a:r>
                        <a:rPr lang="ja-JP" altLang="en-US" sz="900" u="none" strike="noStrike" dirty="0">
                          <a:solidFill>
                            <a:schemeClr val="tx1"/>
                          </a:solidFill>
                          <a:effectLst/>
                          <a:latin typeface="Meiryo UI" panose="020B0604030504040204" pitchFamily="50" charset="-128"/>
                          <a:ea typeface="Meiryo UI" panose="020B0604030504040204" pitchFamily="50" charset="-128"/>
                        </a:rPr>
                        <a:t>扶養手当</a:t>
                      </a:r>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福祉部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7,070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41751102"/>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公募公債条件決定システム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6,300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008797199"/>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17</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被爆者</a:t>
                      </a:r>
                      <a:r>
                        <a:rPr lang="ja-JP" altLang="en-US" sz="900" u="none" strike="noStrike" dirty="0">
                          <a:solidFill>
                            <a:schemeClr val="tx1"/>
                          </a:solidFill>
                          <a:effectLst/>
                          <a:latin typeface="Meiryo UI" panose="020B0604030504040204" pitchFamily="50" charset="-128"/>
                          <a:ea typeface="Meiryo UI" panose="020B0604030504040204" pitchFamily="50" charset="-128"/>
                        </a:rPr>
                        <a:t>管理</a:t>
                      </a:r>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1982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4,670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05620830"/>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18</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税周辺システム（自動車</a:t>
                      </a:r>
                      <a:r>
                        <a:rPr lang="en-US" altLang="ja-JP" sz="900" u="none" strike="noStrike" dirty="0">
                          <a:solidFill>
                            <a:schemeClr val="tx1"/>
                          </a:solidFill>
                          <a:effectLst/>
                          <a:latin typeface="Meiryo UI" panose="020B0604030504040204" pitchFamily="50" charset="-128"/>
                          <a:ea typeface="Meiryo UI" panose="020B0604030504040204" pitchFamily="50" charset="-128"/>
                        </a:rPr>
                        <a:t>OSS</a:t>
                      </a:r>
                      <a:r>
                        <a:rPr lang="ja-JP" altLang="en-US" sz="900" u="none" strike="noStrike" dirty="0">
                          <a:solidFill>
                            <a:schemeClr val="tx1"/>
                          </a:solidFill>
                          <a:effectLst/>
                          <a:latin typeface="Meiryo UI" panose="020B0604030504040204" pitchFamily="50" charset="-128"/>
                          <a:ea typeface="Meiryo UI" panose="020B0604030504040204" pitchFamily="50" charset="-128"/>
                        </a:rPr>
                        <a:t>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4,398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507331199"/>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19</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障害者手帳発行システム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福祉部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4,264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077157890"/>
                  </a:ext>
                </a:extLst>
              </a:tr>
              <a:tr h="99734">
                <a:tc>
                  <a:txBody>
                    <a:bodyPr/>
                    <a:lstStyle/>
                    <a:p>
                      <a:pPr algn="ctr" rtl="0" fontAlgn="b"/>
                      <a:r>
                        <a:rPr lang="en-US" altLang="ja-JP" sz="900" u="none" strike="noStrike" dirty="0" smtClean="0">
                          <a:solidFill>
                            <a:schemeClr val="bg1"/>
                          </a:solidFill>
                          <a:effectLst/>
                          <a:latin typeface="Meiryo UI" panose="020B0604030504040204" pitchFamily="50" charset="-128"/>
                          <a:ea typeface="Meiryo UI" panose="020B0604030504040204" pitchFamily="50" charset="-128"/>
                        </a:rPr>
                        <a:t>20</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産業保安業務情報システム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政策企画部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4,098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749035736"/>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64146503"/>
              </p:ext>
            </p:extLst>
          </p:nvPr>
        </p:nvGraphicFramePr>
        <p:xfrm>
          <a:off x="4920631" y="3161458"/>
          <a:ext cx="4860064" cy="329504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168708736"/>
                    </a:ext>
                  </a:extLst>
                </a:gridCol>
                <a:gridCol w="2232000">
                  <a:extLst>
                    <a:ext uri="{9D8B030D-6E8A-4147-A177-3AD203B41FA5}">
                      <a16:colId xmlns:a16="http://schemas.microsoft.com/office/drawing/2014/main" val="1607632569"/>
                    </a:ext>
                  </a:extLst>
                </a:gridCol>
                <a:gridCol w="900000">
                  <a:extLst>
                    <a:ext uri="{9D8B030D-6E8A-4147-A177-3AD203B41FA5}">
                      <a16:colId xmlns:a16="http://schemas.microsoft.com/office/drawing/2014/main" val="2928215710"/>
                    </a:ext>
                  </a:extLst>
                </a:gridCol>
                <a:gridCol w="576064">
                  <a:extLst>
                    <a:ext uri="{9D8B030D-6E8A-4147-A177-3AD203B41FA5}">
                      <a16:colId xmlns:a16="http://schemas.microsoft.com/office/drawing/2014/main" val="1193460771"/>
                    </a:ext>
                  </a:extLst>
                </a:gridCol>
                <a:gridCol w="864000">
                  <a:extLst>
                    <a:ext uri="{9D8B030D-6E8A-4147-A177-3AD203B41FA5}">
                      <a16:colId xmlns:a16="http://schemas.microsoft.com/office/drawing/2014/main" val="3341108820"/>
                    </a:ext>
                  </a:extLst>
                </a:gridCol>
              </a:tblGrid>
              <a:tr h="173610">
                <a:tc>
                  <a:txBody>
                    <a:bodyPr/>
                    <a:lstStyle/>
                    <a:p>
                      <a:pPr algn="ctr" rtl="0" fontAlgn="b"/>
                      <a:r>
                        <a:rPr lang="en-US" sz="1000" u="none" strike="noStrike" dirty="0">
                          <a:effectLst/>
                          <a:latin typeface="Meiryo UI" panose="020B0604030504040204" pitchFamily="50" charset="-128"/>
                          <a:ea typeface="Meiryo UI" panose="020B0604030504040204" pitchFamily="50" charset="-128"/>
                        </a:rPr>
                        <a:t>No.</a:t>
                      </a:r>
                      <a:endParaRPr 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1000" u="none" strike="noStrike" dirty="0">
                          <a:effectLst/>
                          <a:latin typeface="Meiryo UI" panose="020B0604030504040204" pitchFamily="50" charset="-128"/>
                          <a:ea typeface="Meiryo UI" panose="020B0604030504040204" pitchFamily="50" charset="-128"/>
                        </a:rPr>
                        <a:t>システム名</a:t>
                      </a: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1000" u="none" strike="noStrike" dirty="0">
                          <a:effectLst/>
                          <a:latin typeface="Meiryo UI" panose="020B0604030504040204" pitchFamily="50" charset="-128"/>
                          <a:ea typeface="Meiryo UI" panose="020B0604030504040204" pitchFamily="50" charset="-128"/>
                        </a:rPr>
                        <a:t>部局</a:t>
                      </a: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zh-TW" altLang="en-US" sz="1000" u="none" strike="noStrike">
                          <a:effectLst/>
                          <a:latin typeface="Meiryo UI" panose="020B0604030504040204" pitchFamily="50" charset="-128"/>
                          <a:ea typeface="Meiryo UI" panose="020B0604030504040204" pitchFamily="50" charset="-128"/>
                        </a:rPr>
                        <a:t>初期運用開始年</a:t>
                      </a:r>
                      <a:endParaRPr lang="zh-TW" altLang="en-US" sz="1000" b="1" i="0" u="none" strike="noStrike">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en-US" altLang="ja-JP" sz="900" u="none" strike="noStrike" dirty="0" smtClean="0">
                          <a:solidFill>
                            <a:schemeClr val="bg1"/>
                          </a:solidFill>
                          <a:effectLst/>
                          <a:latin typeface="Meiryo UI" panose="020B0604030504040204" pitchFamily="50" charset="-128"/>
                          <a:ea typeface="Meiryo UI" panose="020B0604030504040204" pitchFamily="50" charset="-128"/>
                        </a:rPr>
                        <a:t>2021</a:t>
                      </a:r>
                      <a:r>
                        <a:rPr lang="zh-TW" altLang="en-US" sz="900" u="none" strike="noStrike" dirty="0" smtClean="0">
                          <a:solidFill>
                            <a:schemeClr val="bg1"/>
                          </a:solidFill>
                          <a:effectLst/>
                          <a:latin typeface="Meiryo UI" panose="020B0604030504040204" pitchFamily="50" charset="-128"/>
                          <a:ea typeface="Meiryo UI" panose="020B0604030504040204" pitchFamily="50" charset="-128"/>
                        </a:rPr>
                        <a:t>年度</a:t>
                      </a:r>
                      <a:r>
                        <a:rPr lang="zh-TW" altLang="en-US" sz="900" u="none" strike="noStrike" dirty="0">
                          <a:solidFill>
                            <a:schemeClr val="bg1"/>
                          </a:solidFill>
                          <a:effectLst/>
                          <a:latin typeface="Meiryo UI" panose="020B0604030504040204" pitchFamily="50" charset="-128"/>
                          <a:ea typeface="Meiryo UI" panose="020B0604030504040204" pitchFamily="50" charset="-128"/>
                        </a:rPr>
                        <a:t>予算額（千円）</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1495306"/>
                  </a:ext>
                </a:extLst>
              </a:tr>
              <a:tr h="99734">
                <a:tc>
                  <a:txBody>
                    <a:bodyPr/>
                    <a:lstStyle/>
                    <a:p>
                      <a:pPr algn="ctr" rtl="0" fontAlgn="b"/>
                      <a:r>
                        <a:rPr lang="en-US" altLang="ja-JP" sz="900" u="none" strike="noStrike" dirty="0" smtClean="0">
                          <a:solidFill>
                            <a:schemeClr val="bg1"/>
                          </a:solidFill>
                          <a:effectLst/>
                          <a:latin typeface="Meiryo UI" panose="020B0604030504040204" pitchFamily="50" charset="-128"/>
                          <a:ea typeface="Meiryo UI" panose="020B0604030504040204" pitchFamily="50" charset="-128"/>
                        </a:rPr>
                        <a:t>21</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err="1">
                          <a:solidFill>
                            <a:schemeClr val="tx1"/>
                          </a:solidFill>
                          <a:effectLst/>
                          <a:latin typeface="Meiryo UI" panose="020B0604030504040204" pitchFamily="50" charset="-128"/>
                          <a:ea typeface="Meiryo UI" panose="020B0604030504040204" pitchFamily="50" charset="-128"/>
                        </a:rPr>
                        <a:t>障がい</a:t>
                      </a:r>
                      <a:r>
                        <a:rPr lang="ja-JP" altLang="en-US" sz="900" u="none" strike="noStrike" dirty="0">
                          <a:solidFill>
                            <a:schemeClr val="tx1"/>
                          </a:solidFill>
                          <a:effectLst/>
                          <a:latin typeface="Meiryo UI" panose="020B0604030504040204" pitchFamily="50" charset="-128"/>
                          <a:ea typeface="Meiryo UI" panose="020B0604030504040204" pitchFamily="50" charset="-128"/>
                        </a:rPr>
                        <a:t>児施設給付費支払等システム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福祉部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2009</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3,168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016115250"/>
                  </a:ext>
                </a:extLst>
              </a:tr>
              <a:tr h="125590">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22</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生徒管理システム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商工労働部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1996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2,853</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32815588"/>
                  </a:ext>
                </a:extLst>
              </a:tr>
              <a:tr h="125590">
                <a:tc>
                  <a:txBody>
                    <a:bodyPr/>
                    <a:lstStyle/>
                    <a:p>
                      <a:pPr algn="ctr" rtl="0" fontAlgn="b"/>
                      <a:r>
                        <a:rPr lang="en-US" altLang="ja-JP" sz="900" u="none" strike="noStrike" dirty="0" smtClean="0">
                          <a:solidFill>
                            <a:schemeClr val="bg1"/>
                          </a:solidFill>
                          <a:effectLst/>
                          <a:latin typeface="Meiryo UI" panose="020B0604030504040204" pitchFamily="50" charset="-128"/>
                          <a:ea typeface="Meiryo UI" panose="020B0604030504040204" pitchFamily="50" charset="-128"/>
                        </a:rPr>
                        <a:t>23</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電子公報システム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2,215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007309087"/>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24</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税周辺システム（自動車税住所変更システム）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2003</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1,673</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886516400"/>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25</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大阪府議会会議録検索システム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議会事務局</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1999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1,165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983585923"/>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26</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債権管理システム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ｽﾏｰﾄｼﾃｨ戦略部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2005</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960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033263561"/>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27</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食品衛生統計システム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2003</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810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28436327"/>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28</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職員採用試験システム等</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人事委員会</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2003</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810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70532518"/>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29</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大阪府教育委員会共通コード管理</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教育庁</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660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9484924"/>
                  </a:ext>
                </a:extLst>
              </a:tr>
              <a:tr h="125590">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30</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タクシーメーター管理システム及び装置検査済証発行システム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商工労働部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2010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605</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65755043"/>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31</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文書発送管理システム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府民文化部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504</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69456728"/>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32</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共通コード管理システム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ｽﾏｰﾄｼﾃｨ戦略部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396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175108817"/>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33</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府有建築物の耐震化サイト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建築部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394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706658588"/>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34</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栄養士管理システム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379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599736882"/>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35</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道路情報登録閲覧システム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建築部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2010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337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750254865"/>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36</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賃上げ・一時金調査集計システム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商工労働部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324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865803144"/>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37</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森林計画システム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9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300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10015099"/>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38</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会計統合型予算管理システム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9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264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214001440"/>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39</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税周辺システム（自動車税申告書イメージデータ検索システム）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indent="0" algn="ctr" rtl="0" fontAlgn="b"/>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800" u="none" strike="noStrike" kern="1200" dirty="0">
                          <a:solidFill>
                            <a:schemeClr val="tx1"/>
                          </a:solidFill>
                          <a:effectLst/>
                          <a:latin typeface="Meiryo UI" panose="020B0604030504040204" pitchFamily="50" charset="-128"/>
                          <a:ea typeface="Meiryo UI" panose="020B0604030504040204" pitchFamily="50" charset="-128"/>
                          <a:cs typeface="+mn-cs"/>
                        </a:rPr>
                        <a:t>税務情報システムに含む</a:t>
                      </a:r>
                      <a:r>
                        <a:rPr kumimoji="1" lang="en-US" altLang="ja-JP" sz="800" u="none" strike="noStrike" kern="1200" dirty="0">
                          <a:solidFill>
                            <a:schemeClr val="tx1"/>
                          </a:solidFill>
                          <a:effectLst/>
                          <a:latin typeface="Meiryo UI" panose="020B0604030504040204" pitchFamily="50" charset="-128"/>
                          <a:ea typeface="Meiryo UI" panose="020B0604030504040204" pitchFamily="50" charset="-128"/>
                          <a:cs typeface="+mn-cs"/>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77308795"/>
                  </a:ext>
                </a:extLst>
              </a:tr>
            </a:tbl>
          </a:graphicData>
        </a:graphic>
      </p:graphicFrame>
      <p:sp>
        <p:nvSpPr>
          <p:cNvPr id="16" name="テキスト ボックス 15">
            <a:extLst>
              <a:ext uri="{FF2B5EF4-FFF2-40B4-BE49-F238E27FC236}">
                <a16:creationId xmlns:a16="http://schemas.microsoft.com/office/drawing/2014/main" id="{ABBFDCA3-09BA-4070-A1EA-83968A2741E1}"/>
              </a:ext>
            </a:extLst>
          </p:cNvPr>
          <p:cNvSpPr txBox="1"/>
          <p:nvPr/>
        </p:nvSpPr>
        <p:spPr>
          <a:xfrm>
            <a:off x="46813" y="2924944"/>
            <a:ext cx="1017755" cy="301722"/>
          </a:xfrm>
          <a:prstGeom prst="rect">
            <a:avLst/>
          </a:prstGeom>
          <a:noFill/>
          <a:ln>
            <a:noFill/>
          </a:ln>
        </p:spPr>
        <p:txBody>
          <a:bodyPr wrap="square" rtlCol="0">
            <a:noAutofit/>
          </a:bodyPr>
          <a:lstStyle/>
          <a:p>
            <a:pPr marL="900113" indent="-900113" algn="ctr"/>
            <a:r>
              <a:rPr lang="ja-JP" altLang="en-US" sz="1200" b="1" dirty="0" smtClean="0">
                <a:latin typeface="Meiryo UI" panose="020B0604030504040204" pitchFamily="50" charset="-128"/>
                <a:ea typeface="Meiryo UI" panose="020B0604030504040204" pitchFamily="50" charset="-128"/>
              </a:rPr>
              <a:t>該当システム</a:t>
            </a:r>
            <a:endParaRPr lang="en-US" altLang="ja-JP" sz="1400" b="1" dirty="0" smtClean="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ABBFDCA3-09BA-4070-A1EA-83968A2741E1}"/>
              </a:ext>
            </a:extLst>
          </p:cNvPr>
          <p:cNvSpPr txBox="1"/>
          <p:nvPr/>
        </p:nvSpPr>
        <p:spPr>
          <a:xfrm>
            <a:off x="8921520" y="6412936"/>
            <a:ext cx="994207" cy="256424"/>
          </a:xfrm>
          <a:prstGeom prst="rect">
            <a:avLst/>
          </a:prstGeom>
          <a:noFill/>
          <a:ln>
            <a:noFill/>
          </a:ln>
        </p:spPr>
        <p:txBody>
          <a:bodyPr wrap="square" rtlCol="0">
            <a:noAutofit/>
          </a:bodyPr>
          <a:lstStyle/>
          <a:p>
            <a:pPr marL="900113" indent="-900113"/>
            <a:r>
              <a:rPr lang="ja-JP" altLang="en-US" sz="900" dirty="0" smtClean="0">
                <a:latin typeface="Meiryo UI" panose="020B0604030504040204" pitchFamily="50" charset="-128"/>
                <a:ea typeface="Meiryo UI" panose="020B0604030504040204" pitchFamily="50" charset="-128"/>
              </a:rPr>
              <a:t>計　</a:t>
            </a:r>
            <a:r>
              <a:rPr lang="en-US" altLang="ja-JP" sz="900" dirty="0" smtClean="0">
                <a:latin typeface="Meiryo UI" panose="020B0604030504040204" pitchFamily="50" charset="-128"/>
                <a:ea typeface="Meiryo UI" panose="020B0604030504040204" pitchFamily="50" charset="-128"/>
              </a:rPr>
              <a:t>2,987,046</a:t>
            </a:r>
          </a:p>
        </p:txBody>
      </p:sp>
      <p:grpSp>
        <p:nvGrpSpPr>
          <p:cNvPr id="4" name="グループ化 3"/>
          <p:cNvGrpSpPr/>
          <p:nvPr/>
        </p:nvGrpSpPr>
        <p:grpSpPr>
          <a:xfrm>
            <a:off x="5285673" y="6502400"/>
            <a:ext cx="3294995" cy="310976"/>
            <a:chOff x="5285673" y="6502400"/>
            <a:chExt cx="3294995" cy="310976"/>
          </a:xfrm>
        </p:grpSpPr>
        <p:grpSp>
          <p:nvGrpSpPr>
            <p:cNvPr id="3" name="グループ化 2"/>
            <p:cNvGrpSpPr/>
            <p:nvPr/>
          </p:nvGrpSpPr>
          <p:grpSpPr>
            <a:xfrm>
              <a:off x="5313040" y="6502400"/>
              <a:ext cx="3267628" cy="310976"/>
              <a:chOff x="5241032" y="6502400"/>
              <a:chExt cx="3267628" cy="310976"/>
            </a:xfrm>
          </p:grpSpPr>
          <p:sp>
            <p:nvSpPr>
              <p:cNvPr id="22" name="テキスト ボックス 21">
                <a:extLst>
                  <a:ext uri="{FF2B5EF4-FFF2-40B4-BE49-F238E27FC236}">
                    <a16:creationId xmlns:a16="http://schemas.microsoft.com/office/drawing/2014/main" id="{ABBFDCA3-09BA-4070-A1EA-83968A2741E1}"/>
                  </a:ext>
                </a:extLst>
              </p:cNvPr>
              <p:cNvSpPr txBox="1"/>
              <p:nvPr/>
            </p:nvSpPr>
            <p:spPr>
              <a:xfrm>
                <a:off x="5241032" y="6502400"/>
                <a:ext cx="3267628" cy="310976"/>
              </a:xfrm>
              <a:prstGeom prst="roundRect">
                <a:avLst/>
              </a:prstGeom>
              <a:solidFill>
                <a:schemeClr val="bg1"/>
              </a:solidFill>
              <a:ln>
                <a:solidFill>
                  <a:schemeClr val="tx1"/>
                </a:solidFill>
              </a:ln>
            </p:spPr>
            <p:txBody>
              <a:bodyPr wrap="square" rtlCol="0">
                <a:noAutofit/>
              </a:bodyPr>
              <a:lstStyle/>
              <a:p>
                <a:pPr marL="900113" indent="-900113"/>
                <a:endParaRPr lang="en-US" altLang="ja-JP" sz="900" dirty="0" smtClean="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5"/>
              <a:srcRect t="38128" b="34964"/>
              <a:stretch/>
            </p:blipFill>
            <p:spPr>
              <a:xfrm>
                <a:off x="6943727" y="6512400"/>
                <a:ext cx="726743" cy="288925"/>
              </a:xfrm>
              <a:prstGeom prst="rect">
                <a:avLst/>
              </a:prstGeom>
            </p:spPr>
          </p:pic>
          <p:pic>
            <p:nvPicPr>
              <p:cNvPr id="20" name="図 19"/>
              <p:cNvPicPr>
                <a:picLocks noChangeAspect="1"/>
              </p:cNvPicPr>
              <p:nvPr/>
            </p:nvPicPr>
            <p:blipFill rotWithShape="1">
              <a:blip r:embed="rId5"/>
              <a:srcRect t="4917" b="68175"/>
              <a:stretch/>
            </p:blipFill>
            <p:spPr>
              <a:xfrm>
                <a:off x="6223647" y="6512400"/>
                <a:ext cx="726743" cy="288925"/>
              </a:xfrm>
              <a:prstGeom prst="rect">
                <a:avLst/>
              </a:prstGeom>
            </p:spPr>
          </p:pic>
          <p:pic>
            <p:nvPicPr>
              <p:cNvPr id="17" name="図 16"/>
              <p:cNvPicPr>
                <a:picLocks noChangeAspect="1"/>
              </p:cNvPicPr>
              <p:nvPr/>
            </p:nvPicPr>
            <p:blipFill rotWithShape="1">
              <a:blip r:embed="rId5"/>
              <a:srcRect t="86246" b="3523"/>
              <a:stretch/>
            </p:blipFill>
            <p:spPr>
              <a:xfrm>
                <a:off x="7677459" y="6512401"/>
                <a:ext cx="726743" cy="109856"/>
              </a:xfrm>
              <a:prstGeom prst="rect">
                <a:avLst/>
              </a:prstGeom>
            </p:spPr>
          </p:pic>
        </p:grpSp>
        <p:sp>
          <p:nvSpPr>
            <p:cNvPr id="24" name="テキスト ボックス 23">
              <a:extLst>
                <a:ext uri="{FF2B5EF4-FFF2-40B4-BE49-F238E27FC236}">
                  <a16:creationId xmlns:a16="http://schemas.microsoft.com/office/drawing/2014/main" id="{ABBFDCA3-09BA-4070-A1EA-83968A2741E1}"/>
                </a:ext>
              </a:extLst>
            </p:cNvPr>
            <p:cNvSpPr txBox="1"/>
            <p:nvPr/>
          </p:nvSpPr>
          <p:spPr>
            <a:xfrm>
              <a:off x="5285673" y="6532920"/>
              <a:ext cx="1150803" cy="256424"/>
            </a:xfrm>
            <a:prstGeom prst="rect">
              <a:avLst/>
            </a:prstGeom>
            <a:noFill/>
            <a:ln>
              <a:noFill/>
            </a:ln>
          </p:spPr>
          <p:txBody>
            <a:bodyPr wrap="square" rtlCol="0">
              <a:noAutofit/>
            </a:bodyPr>
            <a:lstStyle/>
            <a:p>
              <a:pPr marL="900113" indent="-900113"/>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予算額で色分け</a:t>
              </a:r>
              <a:endParaRPr lang="en-US" altLang="ja-JP" sz="900" dirty="0" smtClean="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980D152C-581B-48B8-AAC8-1E9B927B8FB0}"/>
              </a:ext>
            </a:extLst>
          </p:cNvPr>
          <p:cNvSpPr txBox="1"/>
          <p:nvPr/>
        </p:nvSpPr>
        <p:spPr>
          <a:xfrm>
            <a:off x="128464" y="6510536"/>
            <a:ext cx="4249960" cy="230832"/>
          </a:xfrm>
          <a:prstGeom prst="rect">
            <a:avLst/>
          </a:prstGeom>
          <a:noFill/>
        </p:spPr>
        <p:txBody>
          <a:bodyPr wrap="square" rtlCol="0">
            <a:spAutoFit/>
          </a:bodyPr>
          <a:lstStyle/>
          <a:p>
            <a:pPr marL="900113" indent="-900113"/>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第</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期運用から第</a:t>
            </a:r>
            <a:r>
              <a:rPr lang="en-US" altLang="ja-JP" sz="900" dirty="0" smtClean="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期運用への移行に係る準備経費</a:t>
            </a:r>
            <a:r>
              <a:rPr lang="en-US" altLang="ja-JP" sz="900" dirty="0" smtClean="0">
                <a:latin typeface="Meiryo UI" panose="020B0604030504040204" pitchFamily="50" charset="-128"/>
                <a:ea typeface="Meiryo UI" panose="020B0604030504040204" pitchFamily="50" charset="-128"/>
              </a:rPr>
              <a:t>608,682</a:t>
            </a:r>
            <a:r>
              <a:rPr lang="ja-JP" altLang="en-US" sz="900" dirty="0" smtClean="0">
                <a:latin typeface="Meiryo UI" panose="020B0604030504040204" pitchFamily="50" charset="-128"/>
                <a:ea typeface="Meiryo UI" panose="020B0604030504040204" pitchFamily="50" charset="-128"/>
              </a:rPr>
              <a:t>千円を含む</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466136" y="6525344"/>
            <a:ext cx="2311400" cy="365125"/>
          </a:xfrm>
        </p:spPr>
        <p:txBody>
          <a:bodyPr/>
          <a:lstStyle/>
          <a:p>
            <a:fld id="{6E5DE390-0CB9-41F3-AFBC-609A6CE2A1FD}" type="slidenum">
              <a:rPr kumimoji="1" lang="ja-JP" altLang="en-US" smtClean="0"/>
              <a:t>9</a:t>
            </a:fld>
            <a:endParaRPr kumimoji="1" lang="ja-JP" altLang="en-US" dirty="0"/>
          </a:p>
        </p:txBody>
      </p:sp>
    </p:spTree>
    <p:extLst>
      <p:ext uri="{BB962C8B-B14F-4D97-AF65-F5344CB8AC3E}">
        <p14:creationId xmlns:p14="http://schemas.microsoft.com/office/powerpoint/2010/main" val="2998746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accent1"/>
          </a:solidFill>
          <a:miter lim="800000"/>
          <a:headEnd/>
          <a:tailEnd/>
        </a:ln>
        <a:effectLst/>
      </a:spPr>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defPPr eaLnBrk="0" hangingPunct="0">
          <a:defRPr kumimoji="1" sz="1600" dirty="0" smtClean="0">
            <a:latin typeface="Meiryo UI" panose="020B0604030504040204" pitchFamily="50" charset="-128"/>
            <a:ea typeface="Meiryo UI" panose="020B0604030504040204" pitchFamily="50" charset="-128"/>
            <a:cs typeface="Tahoma" pitchFamily="34" charset="0"/>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12409</Words>
  <Application>Microsoft Office PowerPoint</Application>
  <PresentationFormat>A4 210 x 297 mm</PresentationFormat>
  <Paragraphs>1453</Paragraphs>
  <Slides>35</Slides>
  <Notes>33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35</vt:i4>
      </vt:variant>
    </vt:vector>
  </HeadingPairs>
  <TitlesOfParts>
    <vt:vector size="44" baseType="lpstr">
      <vt:lpstr>BIZ UDPゴシック</vt:lpstr>
      <vt:lpstr>Meiryo UI</vt:lpstr>
      <vt:lpstr>ＭＳ Ｐゴシック</vt:lpstr>
      <vt:lpstr>Arial</vt:lpstr>
      <vt:lpstr>Calibri</vt:lpstr>
      <vt:lpstr>Tahoma</vt:lpstr>
      <vt:lpstr>Times New Roman</vt:lpstr>
      <vt:lpstr>Wingdings</vt:lpstr>
      <vt:lpstr>Office ​​テーマ</vt:lpstr>
      <vt:lpstr>大阪府のデジタル改革の実現に向けた 中期計画　（案）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2022-02-18T09:27:43Z</dcterms:created>
  <dcterms:modified xsi:type="dcterms:W3CDTF">2022-02-21T03:21:37Z</dcterms:modified>
</cp:coreProperties>
</file>