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2" saveSubsetFonts="1">
  <p:sldMasterIdLst>
    <p:sldMasterId id="2147483648" r:id="rId1"/>
  </p:sldMasterIdLst>
  <p:notesMasterIdLst>
    <p:notesMasterId r:id="rId25"/>
  </p:notesMasterIdLst>
  <p:sldIdLst>
    <p:sldId id="469" r:id="rId2"/>
    <p:sldId id="470" r:id="rId3"/>
    <p:sldId id="471" r:id="rId4"/>
    <p:sldId id="472" r:id="rId5"/>
    <p:sldId id="473" r:id="rId6"/>
    <p:sldId id="474" r:id="rId7"/>
    <p:sldId id="475" r:id="rId8"/>
    <p:sldId id="476" r:id="rId9"/>
    <p:sldId id="477" r:id="rId10"/>
    <p:sldId id="478" r:id="rId11"/>
    <p:sldId id="479" r:id="rId12"/>
    <p:sldId id="480" r:id="rId13"/>
    <p:sldId id="481" r:id="rId14"/>
    <p:sldId id="482" r:id="rId15"/>
    <p:sldId id="492" r:id="rId16"/>
    <p:sldId id="484" r:id="rId17"/>
    <p:sldId id="485" r:id="rId18"/>
    <p:sldId id="486" r:id="rId19"/>
    <p:sldId id="487" r:id="rId20"/>
    <p:sldId id="488" r:id="rId21"/>
    <p:sldId id="489" r:id="rId22"/>
    <p:sldId id="490" r:id="rId23"/>
    <p:sldId id="491" r:id="rId24"/>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74" autoAdjust="0"/>
    <p:restoredTop sz="94434" autoAdjust="0"/>
  </p:normalViewPr>
  <p:slideViewPr>
    <p:cSldViewPr>
      <p:cViewPr>
        <p:scale>
          <a:sx n="75" d="100"/>
          <a:sy n="75" d="100"/>
        </p:scale>
        <p:origin x="972" y="-6"/>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7D9790-321A-4B1B-B8AF-02FFF17BD02B}" type="doc">
      <dgm:prSet loTypeId="urn:microsoft.com/office/officeart/2005/8/layout/cycle8" loCatId="cycle" qsTypeId="urn:microsoft.com/office/officeart/2005/8/quickstyle/simple1" qsCatId="simple" csTypeId="urn:microsoft.com/office/officeart/2005/8/colors/accent1_2" csCatId="accent1" phldr="1"/>
      <dgm:spPr/>
    </dgm:pt>
    <dgm:pt modelId="{CEF01492-0107-4015-8EB8-60A4E1DD8872}">
      <dgm:prSet phldrT="[テキスト]" custT="1"/>
      <dgm:spPr>
        <a:xfrm>
          <a:off x="2002139" y="206394"/>
          <a:ext cx="2860260" cy="2860260"/>
        </a:xfrm>
        <a:prstGeom prst="pie">
          <a:avLst>
            <a:gd name="adj1" fmla="val 16200000"/>
            <a:gd name="adj2" fmla="val 0"/>
          </a:avLst>
        </a:prstGeom>
        <a:solidFill>
          <a:srgbClr val="FF33CC"/>
        </a:solidFill>
        <a:ln w="12700" cap="flat" cmpd="sng" algn="ctr">
          <a:solidFill>
            <a:srgbClr val="FF33CC"/>
          </a:solidFill>
          <a:prstDash val="solid"/>
          <a:miter lim="800000"/>
        </a:ln>
        <a:effectLst/>
      </dgm:spPr>
      <dgm:t>
        <a:bodyPr/>
        <a:lstStyle/>
        <a:p>
          <a:r>
            <a:rPr kumimoji="1" lang="en-US" altLang="ja-JP" sz="800" b="1" dirty="0" smtClean="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Do</a:t>
          </a:r>
          <a:endParaRPr kumimoji="1" lang="ja-JP" altLang="en-US" sz="800" b="1" dirty="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dgm:t>
    </dgm:pt>
    <dgm:pt modelId="{2089C203-2B3A-4A32-A6EF-803D0D81CBFE}" type="parTrans" cxnId="{BD7A31A6-4D4E-4D28-8349-A9C09B9023AF}">
      <dgm:prSet/>
      <dgm:spPr/>
      <dgm:t>
        <a:bodyPr/>
        <a:lstStyle/>
        <a:p>
          <a:endParaRPr kumimoji="1" lang="ja-JP" altLang="en-US" sz="2800">
            <a:latin typeface="Calibri" panose="020F0502020204030204" pitchFamily="34" charset="0"/>
            <a:ea typeface="Meiryo UI" panose="020B0604030504040204" pitchFamily="50" charset="-128"/>
            <a:cs typeface="Calibri" panose="020F0502020204030204" pitchFamily="34" charset="0"/>
          </a:endParaRPr>
        </a:p>
      </dgm:t>
    </dgm:pt>
    <dgm:pt modelId="{A223D802-1ACF-4CDE-B3FE-052DC44062FF}" type="sibTrans" cxnId="{BD7A31A6-4D4E-4D28-8349-A9C09B9023AF}">
      <dgm:prSet/>
      <dgm:spPr/>
      <dgm:t>
        <a:bodyPr/>
        <a:lstStyle/>
        <a:p>
          <a:endParaRPr kumimoji="1" lang="ja-JP" altLang="en-US" sz="2800">
            <a:latin typeface="Calibri" panose="020F0502020204030204" pitchFamily="34" charset="0"/>
            <a:ea typeface="Meiryo UI" panose="020B0604030504040204" pitchFamily="50" charset="-128"/>
            <a:cs typeface="Calibri" panose="020F0502020204030204" pitchFamily="34" charset="0"/>
          </a:endParaRPr>
        </a:p>
      </dgm:t>
    </dgm:pt>
    <dgm:pt modelId="{E4526C8B-1C44-457B-9BC9-554618FBA6D5}">
      <dgm:prSet phldrT="[テキスト]" custT="1"/>
      <dgm:spPr>
        <a:xfrm>
          <a:off x="1906116" y="302417"/>
          <a:ext cx="2860260" cy="2860260"/>
        </a:xfrm>
        <a:prstGeom prst="pie">
          <a:avLst>
            <a:gd name="adj1" fmla="val 5400000"/>
            <a:gd name="adj2" fmla="val 10800000"/>
          </a:avLst>
        </a:prstGeom>
        <a:solidFill>
          <a:srgbClr val="41AEBD">
            <a:hueOff val="0"/>
            <a:satOff val="0"/>
            <a:lumOff val="0"/>
            <a:alphaOff val="0"/>
          </a:srgbClr>
        </a:solidFill>
        <a:ln w="12700" cap="flat" cmpd="sng" algn="ctr">
          <a:solidFill>
            <a:srgbClr val="94D7E4">
              <a:lumMod val="75000"/>
            </a:srgbClr>
          </a:solidFill>
          <a:prstDash val="solid"/>
          <a:miter lim="800000"/>
        </a:ln>
        <a:effectLst/>
      </dgm:spPr>
      <dgm:t>
        <a:bodyPr/>
        <a:lstStyle/>
        <a:p>
          <a:r>
            <a:rPr kumimoji="1" lang="en-US" altLang="ja-JP" sz="800" b="1" smtClean="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Act</a:t>
          </a:r>
          <a:endParaRPr kumimoji="1" lang="ja-JP" altLang="en-US" sz="800" b="1" dirty="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dgm:t>
    </dgm:pt>
    <dgm:pt modelId="{280B6797-124F-48AB-9EA1-8E8DBEC79632}" type="parTrans" cxnId="{00E55ABD-B12A-4A77-8976-AD5133A96B22}">
      <dgm:prSet/>
      <dgm:spPr/>
      <dgm:t>
        <a:bodyPr/>
        <a:lstStyle/>
        <a:p>
          <a:endParaRPr kumimoji="1" lang="ja-JP" altLang="en-US" sz="2800">
            <a:latin typeface="Calibri" panose="020F0502020204030204" pitchFamily="34" charset="0"/>
            <a:ea typeface="Meiryo UI" panose="020B0604030504040204" pitchFamily="50" charset="-128"/>
            <a:cs typeface="Calibri" panose="020F0502020204030204" pitchFamily="34" charset="0"/>
          </a:endParaRPr>
        </a:p>
      </dgm:t>
    </dgm:pt>
    <dgm:pt modelId="{A83AA08D-A6B5-4834-A390-49960CB36564}" type="sibTrans" cxnId="{00E55ABD-B12A-4A77-8976-AD5133A96B22}">
      <dgm:prSet/>
      <dgm:spPr/>
      <dgm:t>
        <a:bodyPr/>
        <a:lstStyle/>
        <a:p>
          <a:endParaRPr kumimoji="1" lang="ja-JP" altLang="en-US" sz="2800">
            <a:latin typeface="Calibri" panose="020F0502020204030204" pitchFamily="34" charset="0"/>
            <a:ea typeface="Meiryo UI" panose="020B0604030504040204" pitchFamily="50" charset="-128"/>
            <a:cs typeface="Calibri" panose="020F0502020204030204" pitchFamily="34" charset="0"/>
          </a:endParaRPr>
        </a:p>
      </dgm:t>
    </dgm:pt>
    <dgm:pt modelId="{531519B0-D38F-4089-830C-6D616439EFF1}">
      <dgm:prSet phldrT="[テキスト]" custT="1"/>
      <dgm:spPr>
        <a:xfrm>
          <a:off x="1906116" y="206394"/>
          <a:ext cx="2860260" cy="2860260"/>
        </a:xfrm>
        <a:prstGeom prst="pie">
          <a:avLst>
            <a:gd name="adj1" fmla="val 10800000"/>
            <a:gd name="adj2" fmla="val 16200000"/>
          </a:avLst>
        </a:prstGeom>
        <a:solidFill>
          <a:srgbClr val="33CC33"/>
        </a:solidFill>
        <a:ln w="12700" cap="flat" cmpd="sng" algn="ctr">
          <a:solidFill>
            <a:srgbClr val="33CC33"/>
          </a:solidFill>
          <a:prstDash val="solid"/>
          <a:miter lim="800000"/>
        </a:ln>
        <a:effectLst/>
      </dgm:spPr>
      <dgm:t>
        <a:bodyPr/>
        <a:lstStyle/>
        <a:p>
          <a:r>
            <a:rPr kumimoji="1" lang="en-US" altLang="ja-JP" sz="800" b="1" smtClean="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Plan</a:t>
          </a:r>
          <a:endParaRPr kumimoji="1" lang="en-US" altLang="ja-JP" sz="800" b="1" dirty="0" smtClean="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dgm:t>
    </dgm:pt>
    <dgm:pt modelId="{23A76708-E410-41CF-9D92-D18B40E6CA7A}" type="parTrans" cxnId="{2F9F598A-96B3-43D0-9404-5F8C549F01C8}">
      <dgm:prSet/>
      <dgm:spPr/>
      <dgm:t>
        <a:bodyPr/>
        <a:lstStyle/>
        <a:p>
          <a:endParaRPr kumimoji="1" lang="ja-JP" altLang="en-US" sz="2800">
            <a:latin typeface="Calibri" panose="020F0502020204030204" pitchFamily="34" charset="0"/>
            <a:ea typeface="Meiryo UI" panose="020B0604030504040204" pitchFamily="50" charset="-128"/>
            <a:cs typeface="Calibri" panose="020F0502020204030204" pitchFamily="34" charset="0"/>
          </a:endParaRPr>
        </a:p>
      </dgm:t>
    </dgm:pt>
    <dgm:pt modelId="{E24EB3B4-0F10-49B0-BD1E-7BB9AD8AFABA}" type="sibTrans" cxnId="{2F9F598A-96B3-43D0-9404-5F8C549F01C8}">
      <dgm:prSet/>
      <dgm:spPr/>
      <dgm:t>
        <a:bodyPr/>
        <a:lstStyle/>
        <a:p>
          <a:endParaRPr kumimoji="1" lang="ja-JP" altLang="en-US" sz="2800">
            <a:latin typeface="Calibri" panose="020F0502020204030204" pitchFamily="34" charset="0"/>
            <a:ea typeface="Meiryo UI" panose="020B0604030504040204" pitchFamily="50" charset="-128"/>
            <a:cs typeface="Calibri" panose="020F0502020204030204" pitchFamily="34" charset="0"/>
          </a:endParaRPr>
        </a:p>
      </dgm:t>
    </dgm:pt>
    <dgm:pt modelId="{5095DAB1-3E3F-4963-A7D5-8054058397F5}">
      <dgm:prSet custT="1"/>
      <dgm:spPr>
        <a:xfrm>
          <a:off x="2002139" y="302417"/>
          <a:ext cx="2860260" cy="2860260"/>
        </a:xfrm>
        <a:prstGeom prst="pie">
          <a:avLst>
            <a:gd name="adj1" fmla="val 0"/>
            <a:gd name="adj2" fmla="val 5400000"/>
          </a:avLst>
        </a:prstGeom>
        <a:solidFill>
          <a:srgbClr val="FFFF00"/>
        </a:solidFill>
        <a:ln w="12700" cap="flat" cmpd="sng" algn="ctr">
          <a:solidFill>
            <a:srgbClr val="FFFF00"/>
          </a:solidFill>
          <a:prstDash val="solid"/>
          <a:miter lim="800000"/>
        </a:ln>
        <a:effectLst/>
      </dgm:spPr>
      <dgm:t>
        <a:bodyPr/>
        <a:lstStyle/>
        <a:p>
          <a:r>
            <a:rPr kumimoji="1" lang="en-US" altLang="ja-JP" sz="700" b="1" dirty="0" err="1" smtClean="0">
              <a:ln>
                <a:solidFill>
                  <a:sysClr val="window" lastClr="FFFFFF"/>
                </a:solidFill>
              </a:ln>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Cheak</a:t>
          </a:r>
          <a:endParaRPr kumimoji="1" lang="ja-JP" altLang="en-US" sz="800" b="1" dirty="0">
            <a:ln>
              <a:solidFill>
                <a:sysClr val="window" lastClr="FFFFFF"/>
              </a:solidFill>
            </a:ln>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dgm:t>
    </dgm:pt>
    <dgm:pt modelId="{38A434BB-3421-4E44-B536-318D88CD9DA2}" type="parTrans" cxnId="{5BA48B93-E33B-459E-B291-90F0AF14765F}">
      <dgm:prSet/>
      <dgm:spPr/>
      <dgm:t>
        <a:bodyPr/>
        <a:lstStyle/>
        <a:p>
          <a:endParaRPr kumimoji="1" lang="ja-JP" altLang="en-US" sz="2800">
            <a:latin typeface="Calibri" panose="020F0502020204030204" pitchFamily="34" charset="0"/>
            <a:ea typeface="Meiryo UI" panose="020B0604030504040204" pitchFamily="50" charset="-128"/>
            <a:cs typeface="Calibri" panose="020F0502020204030204" pitchFamily="34" charset="0"/>
          </a:endParaRPr>
        </a:p>
      </dgm:t>
    </dgm:pt>
    <dgm:pt modelId="{D8E614CD-3BBA-4F79-8BD8-98D5C0DE31EE}" type="sibTrans" cxnId="{5BA48B93-E33B-459E-B291-90F0AF14765F}">
      <dgm:prSet/>
      <dgm:spPr/>
      <dgm:t>
        <a:bodyPr/>
        <a:lstStyle/>
        <a:p>
          <a:endParaRPr kumimoji="1" lang="ja-JP" altLang="en-US" sz="2800">
            <a:latin typeface="Calibri" panose="020F0502020204030204" pitchFamily="34" charset="0"/>
            <a:ea typeface="Meiryo UI" panose="020B0604030504040204" pitchFamily="50" charset="-128"/>
            <a:cs typeface="Calibri" panose="020F0502020204030204" pitchFamily="34" charset="0"/>
          </a:endParaRPr>
        </a:p>
      </dgm:t>
    </dgm:pt>
    <dgm:pt modelId="{8A21889D-EA1D-4B95-A31E-8DD1B2495DDD}" type="pres">
      <dgm:prSet presAssocID="{357D9790-321A-4B1B-B8AF-02FFF17BD02B}" presName="compositeShape" presStyleCnt="0">
        <dgm:presLayoutVars>
          <dgm:chMax val="7"/>
          <dgm:dir/>
          <dgm:resizeHandles val="exact"/>
        </dgm:presLayoutVars>
      </dgm:prSet>
      <dgm:spPr/>
    </dgm:pt>
    <dgm:pt modelId="{36F3C0FD-7C62-4DA5-98CB-FFD0FFC2C8A8}" type="pres">
      <dgm:prSet presAssocID="{357D9790-321A-4B1B-B8AF-02FFF17BD02B}" presName="wedge1" presStyleLbl="node1" presStyleIdx="0" presStyleCnt="4"/>
      <dgm:spPr/>
      <dgm:t>
        <a:bodyPr/>
        <a:lstStyle/>
        <a:p>
          <a:endParaRPr kumimoji="1" lang="ja-JP" altLang="en-US"/>
        </a:p>
      </dgm:t>
    </dgm:pt>
    <dgm:pt modelId="{DF0C97E3-40E8-40E7-BB9B-39DEFA38834C}" type="pres">
      <dgm:prSet presAssocID="{357D9790-321A-4B1B-B8AF-02FFF17BD02B}" presName="dummy1a" presStyleCnt="0"/>
      <dgm:spPr/>
    </dgm:pt>
    <dgm:pt modelId="{A0E72AFF-E8ED-40AC-9FD1-509327D59F9E}" type="pres">
      <dgm:prSet presAssocID="{357D9790-321A-4B1B-B8AF-02FFF17BD02B}" presName="dummy1b" presStyleCnt="0"/>
      <dgm:spPr/>
    </dgm:pt>
    <dgm:pt modelId="{16B9396B-030D-4140-959F-EFF774D44BC8}" type="pres">
      <dgm:prSet presAssocID="{357D9790-321A-4B1B-B8AF-02FFF17BD02B}" presName="wedge1Tx" presStyleLbl="node1" presStyleIdx="0" presStyleCnt="4">
        <dgm:presLayoutVars>
          <dgm:chMax val="0"/>
          <dgm:chPref val="0"/>
          <dgm:bulletEnabled val="1"/>
        </dgm:presLayoutVars>
      </dgm:prSet>
      <dgm:spPr/>
      <dgm:t>
        <a:bodyPr/>
        <a:lstStyle/>
        <a:p>
          <a:endParaRPr kumimoji="1" lang="ja-JP" altLang="en-US"/>
        </a:p>
      </dgm:t>
    </dgm:pt>
    <dgm:pt modelId="{E247E23D-C5D4-4417-95DB-C702038E2465}" type="pres">
      <dgm:prSet presAssocID="{357D9790-321A-4B1B-B8AF-02FFF17BD02B}" presName="wedge2" presStyleLbl="node1" presStyleIdx="1" presStyleCnt="4"/>
      <dgm:spPr/>
      <dgm:t>
        <a:bodyPr/>
        <a:lstStyle/>
        <a:p>
          <a:endParaRPr kumimoji="1" lang="ja-JP" altLang="en-US"/>
        </a:p>
      </dgm:t>
    </dgm:pt>
    <dgm:pt modelId="{82B7C104-BE56-4150-AC87-85E32F3ED330}" type="pres">
      <dgm:prSet presAssocID="{357D9790-321A-4B1B-B8AF-02FFF17BD02B}" presName="dummy2a" presStyleCnt="0"/>
      <dgm:spPr/>
    </dgm:pt>
    <dgm:pt modelId="{704F014F-BB3F-4905-82B0-017002A20D16}" type="pres">
      <dgm:prSet presAssocID="{357D9790-321A-4B1B-B8AF-02FFF17BD02B}" presName="dummy2b" presStyleCnt="0"/>
      <dgm:spPr/>
    </dgm:pt>
    <dgm:pt modelId="{8DFC2638-8C3B-4702-8CB4-AC3D5F50BC57}" type="pres">
      <dgm:prSet presAssocID="{357D9790-321A-4B1B-B8AF-02FFF17BD02B}" presName="wedge2Tx" presStyleLbl="node1" presStyleIdx="1" presStyleCnt="4">
        <dgm:presLayoutVars>
          <dgm:chMax val="0"/>
          <dgm:chPref val="0"/>
          <dgm:bulletEnabled val="1"/>
        </dgm:presLayoutVars>
      </dgm:prSet>
      <dgm:spPr/>
      <dgm:t>
        <a:bodyPr/>
        <a:lstStyle/>
        <a:p>
          <a:endParaRPr kumimoji="1" lang="ja-JP" altLang="en-US"/>
        </a:p>
      </dgm:t>
    </dgm:pt>
    <dgm:pt modelId="{E4DD1906-28E7-4F8C-91E0-51B66AE17033}" type="pres">
      <dgm:prSet presAssocID="{357D9790-321A-4B1B-B8AF-02FFF17BD02B}" presName="wedge3" presStyleLbl="node1" presStyleIdx="2" presStyleCnt="4"/>
      <dgm:spPr/>
      <dgm:t>
        <a:bodyPr/>
        <a:lstStyle/>
        <a:p>
          <a:endParaRPr kumimoji="1" lang="ja-JP" altLang="en-US"/>
        </a:p>
      </dgm:t>
    </dgm:pt>
    <dgm:pt modelId="{29D21963-5177-463A-AC6A-E549FFA8F7AA}" type="pres">
      <dgm:prSet presAssocID="{357D9790-321A-4B1B-B8AF-02FFF17BD02B}" presName="dummy3a" presStyleCnt="0"/>
      <dgm:spPr/>
    </dgm:pt>
    <dgm:pt modelId="{79CE0CB2-D49A-4BE5-B0DD-9DDA9B505D4B}" type="pres">
      <dgm:prSet presAssocID="{357D9790-321A-4B1B-B8AF-02FFF17BD02B}" presName="dummy3b" presStyleCnt="0"/>
      <dgm:spPr/>
    </dgm:pt>
    <dgm:pt modelId="{CFA0731E-3A50-4A51-A298-F6DDAEF47EED}" type="pres">
      <dgm:prSet presAssocID="{357D9790-321A-4B1B-B8AF-02FFF17BD02B}" presName="wedge3Tx" presStyleLbl="node1" presStyleIdx="2" presStyleCnt="4">
        <dgm:presLayoutVars>
          <dgm:chMax val="0"/>
          <dgm:chPref val="0"/>
          <dgm:bulletEnabled val="1"/>
        </dgm:presLayoutVars>
      </dgm:prSet>
      <dgm:spPr/>
      <dgm:t>
        <a:bodyPr/>
        <a:lstStyle/>
        <a:p>
          <a:endParaRPr kumimoji="1" lang="ja-JP" altLang="en-US"/>
        </a:p>
      </dgm:t>
    </dgm:pt>
    <dgm:pt modelId="{11B79761-23DA-49F2-93DD-7679C5A71E87}" type="pres">
      <dgm:prSet presAssocID="{357D9790-321A-4B1B-B8AF-02FFF17BD02B}" presName="wedge4" presStyleLbl="node1" presStyleIdx="3" presStyleCnt="4"/>
      <dgm:spPr/>
      <dgm:t>
        <a:bodyPr/>
        <a:lstStyle/>
        <a:p>
          <a:endParaRPr kumimoji="1" lang="ja-JP" altLang="en-US"/>
        </a:p>
      </dgm:t>
    </dgm:pt>
    <dgm:pt modelId="{C929DBAD-78AB-4D63-B35A-F1A0BEB59878}" type="pres">
      <dgm:prSet presAssocID="{357D9790-321A-4B1B-B8AF-02FFF17BD02B}" presName="dummy4a" presStyleCnt="0"/>
      <dgm:spPr/>
    </dgm:pt>
    <dgm:pt modelId="{A4471703-CBB6-4FDF-A642-350E6F613407}" type="pres">
      <dgm:prSet presAssocID="{357D9790-321A-4B1B-B8AF-02FFF17BD02B}" presName="dummy4b" presStyleCnt="0"/>
      <dgm:spPr/>
    </dgm:pt>
    <dgm:pt modelId="{33E08C50-A39F-4FE0-AB14-B125D08E761B}" type="pres">
      <dgm:prSet presAssocID="{357D9790-321A-4B1B-B8AF-02FFF17BD02B}" presName="wedge4Tx" presStyleLbl="node1" presStyleIdx="3" presStyleCnt="4">
        <dgm:presLayoutVars>
          <dgm:chMax val="0"/>
          <dgm:chPref val="0"/>
          <dgm:bulletEnabled val="1"/>
        </dgm:presLayoutVars>
      </dgm:prSet>
      <dgm:spPr/>
      <dgm:t>
        <a:bodyPr/>
        <a:lstStyle/>
        <a:p>
          <a:endParaRPr kumimoji="1" lang="ja-JP" altLang="en-US"/>
        </a:p>
      </dgm:t>
    </dgm:pt>
    <dgm:pt modelId="{F803BAFA-4029-4588-99A2-83F1AA2D2AB6}" type="pres">
      <dgm:prSet presAssocID="{A223D802-1ACF-4CDE-B3FE-052DC44062FF}" presName="arrowWedge1" presStyleLbl="fgSibTrans2D1" presStyleIdx="0" presStyleCnt="4"/>
      <dgm:spPr>
        <a:xfrm>
          <a:off x="1825076" y="29330"/>
          <a:ext cx="3214387" cy="3214387"/>
        </a:xfrm>
        <a:prstGeom prst="circularArrow">
          <a:avLst>
            <a:gd name="adj1" fmla="val 5085"/>
            <a:gd name="adj2" fmla="val 327528"/>
            <a:gd name="adj3" fmla="val 21272472"/>
            <a:gd name="adj4" fmla="val 16200000"/>
            <a:gd name="adj5" fmla="val 5932"/>
          </a:avLst>
        </a:prstGeom>
        <a:solidFill>
          <a:srgbClr val="FF3300"/>
        </a:solidFill>
        <a:ln>
          <a:solidFill>
            <a:srgbClr val="FF0000"/>
          </a:solidFill>
        </a:ln>
        <a:effectLst/>
      </dgm:spPr>
    </dgm:pt>
    <dgm:pt modelId="{8D78EB45-58E1-4693-99DB-7F9482B3B2E5}" type="pres">
      <dgm:prSet presAssocID="{D8E614CD-3BBA-4F79-8BD8-98D5C0DE31EE}" presName="arrowWedge2" presStyleLbl="fgSibTrans2D1" presStyleIdx="1" presStyleCnt="4"/>
      <dgm:spPr>
        <a:xfrm>
          <a:off x="1825076" y="125353"/>
          <a:ext cx="3214387" cy="3214387"/>
        </a:xfrm>
        <a:prstGeom prst="circularArrow">
          <a:avLst>
            <a:gd name="adj1" fmla="val 5085"/>
            <a:gd name="adj2" fmla="val 327528"/>
            <a:gd name="adj3" fmla="val 5072472"/>
            <a:gd name="adj4" fmla="val 0"/>
            <a:gd name="adj5" fmla="val 5932"/>
          </a:avLst>
        </a:prstGeom>
        <a:solidFill>
          <a:srgbClr val="FF9900"/>
        </a:solidFill>
        <a:ln>
          <a:solidFill>
            <a:srgbClr val="FF9900"/>
          </a:solidFill>
        </a:ln>
        <a:effectLst/>
      </dgm:spPr>
    </dgm:pt>
    <dgm:pt modelId="{47406E29-FCFD-465A-BD08-CA9C17340675}" type="pres">
      <dgm:prSet presAssocID="{A83AA08D-A6B5-4834-A390-49960CB36564}" presName="arrowWedge3" presStyleLbl="fgSibTrans2D1" presStyleIdx="2" presStyleCnt="4"/>
      <dgm:spPr>
        <a:xfrm>
          <a:off x="1729053" y="125353"/>
          <a:ext cx="3214387" cy="3214387"/>
        </a:xfrm>
        <a:prstGeom prst="circularArrow">
          <a:avLst>
            <a:gd name="adj1" fmla="val 5085"/>
            <a:gd name="adj2" fmla="val 327528"/>
            <a:gd name="adj3" fmla="val 10472472"/>
            <a:gd name="adj4" fmla="val 5400000"/>
            <a:gd name="adj5" fmla="val 5932"/>
          </a:avLst>
        </a:prstGeom>
        <a:solidFill>
          <a:srgbClr val="0033CC"/>
        </a:solidFill>
        <a:ln>
          <a:solidFill>
            <a:srgbClr val="0033CC"/>
          </a:solidFill>
        </a:ln>
        <a:effectLst/>
      </dgm:spPr>
    </dgm:pt>
    <dgm:pt modelId="{C8D7747E-1BFD-452A-AB04-6451920A6068}" type="pres">
      <dgm:prSet presAssocID="{E24EB3B4-0F10-49B0-BD1E-7BB9AD8AFABA}" presName="arrowWedge4" presStyleLbl="fgSibTrans2D1" presStyleIdx="3" presStyleCnt="4"/>
      <dgm:spPr>
        <a:xfrm>
          <a:off x="1729053" y="29330"/>
          <a:ext cx="3214387" cy="3214387"/>
        </a:xfrm>
        <a:prstGeom prst="circularArrow">
          <a:avLst>
            <a:gd name="adj1" fmla="val 5085"/>
            <a:gd name="adj2" fmla="val 327528"/>
            <a:gd name="adj3" fmla="val 15872472"/>
            <a:gd name="adj4" fmla="val 10800000"/>
            <a:gd name="adj5" fmla="val 5932"/>
          </a:avLst>
        </a:prstGeom>
        <a:solidFill>
          <a:srgbClr val="009900"/>
        </a:solidFill>
        <a:ln>
          <a:solidFill>
            <a:srgbClr val="009900"/>
          </a:solidFill>
        </a:ln>
        <a:effectLst/>
      </dgm:spPr>
    </dgm:pt>
  </dgm:ptLst>
  <dgm:cxnLst>
    <dgm:cxn modelId="{0A31EFBE-072C-4E0D-B427-F6DC4FB9EB3E}" type="presOf" srcId="{531519B0-D38F-4089-830C-6D616439EFF1}" destId="{33E08C50-A39F-4FE0-AB14-B125D08E761B}" srcOrd="1" destOrd="0" presId="urn:microsoft.com/office/officeart/2005/8/layout/cycle8"/>
    <dgm:cxn modelId="{5BC84A22-96A6-4359-86FB-E18DE26C2960}" type="presOf" srcId="{357D9790-321A-4B1B-B8AF-02FFF17BD02B}" destId="{8A21889D-EA1D-4B95-A31E-8DD1B2495DDD}" srcOrd="0" destOrd="0" presId="urn:microsoft.com/office/officeart/2005/8/layout/cycle8"/>
    <dgm:cxn modelId="{2F9F598A-96B3-43D0-9404-5F8C549F01C8}" srcId="{357D9790-321A-4B1B-B8AF-02FFF17BD02B}" destId="{531519B0-D38F-4089-830C-6D616439EFF1}" srcOrd="3" destOrd="0" parTransId="{23A76708-E410-41CF-9D92-D18B40E6CA7A}" sibTransId="{E24EB3B4-0F10-49B0-BD1E-7BB9AD8AFABA}"/>
    <dgm:cxn modelId="{9169ADC1-BCFD-4F6D-BCC8-938FB5D70E05}" type="presOf" srcId="{5095DAB1-3E3F-4963-A7D5-8054058397F5}" destId="{E247E23D-C5D4-4417-95DB-C702038E2465}" srcOrd="0" destOrd="0" presId="urn:microsoft.com/office/officeart/2005/8/layout/cycle8"/>
    <dgm:cxn modelId="{9BD4C0E3-7647-46DC-830C-B1DDEC35571B}" type="presOf" srcId="{531519B0-D38F-4089-830C-6D616439EFF1}" destId="{11B79761-23DA-49F2-93DD-7679C5A71E87}" srcOrd="0" destOrd="0" presId="urn:microsoft.com/office/officeart/2005/8/layout/cycle8"/>
    <dgm:cxn modelId="{5BA48B93-E33B-459E-B291-90F0AF14765F}" srcId="{357D9790-321A-4B1B-B8AF-02FFF17BD02B}" destId="{5095DAB1-3E3F-4963-A7D5-8054058397F5}" srcOrd="1" destOrd="0" parTransId="{38A434BB-3421-4E44-B536-318D88CD9DA2}" sibTransId="{D8E614CD-3BBA-4F79-8BD8-98D5C0DE31EE}"/>
    <dgm:cxn modelId="{72EBCCB7-F779-434B-9BDB-42DC93AE7C9A}" type="presOf" srcId="{E4526C8B-1C44-457B-9BC9-554618FBA6D5}" destId="{CFA0731E-3A50-4A51-A298-F6DDAEF47EED}" srcOrd="1" destOrd="0" presId="urn:microsoft.com/office/officeart/2005/8/layout/cycle8"/>
    <dgm:cxn modelId="{00E55ABD-B12A-4A77-8976-AD5133A96B22}" srcId="{357D9790-321A-4B1B-B8AF-02FFF17BD02B}" destId="{E4526C8B-1C44-457B-9BC9-554618FBA6D5}" srcOrd="2" destOrd="0" parTransId="{280B6797-124F-48AB-9EA1-8E8DBEC79632}" sibTransId="{A83AA08D-A6B5-4834-A390-49960CB36564}"/>
    <dgm:cxn modelId="{F47758AF-7BBA-4E1F-99A3-F209BE6D1F63}" type="presOf" srcId="{CEF01492-0107-4015-8EB8-60A4E1DD8872}" destId="{36F3C0FD-7C62-4DA5-98CB-FFD0FFC2C8A8}" srcOrd="0" destOrd="0" presId="urn:microsoft.com/office/officeart/2005/8/layout/cycle8"/>
    <dgm:cxn modelId="{BD21B45E-B42C-4EDC-884A-205DE710D64A}" type="presOf" srcId="{CEF01492-0107-4015-8EB8-60A4E1DD8872}" destId="{16B9396B-030D-4140-959F-EFF774D44BC8}" srcOrd="1" destOrd="0" presId="urn:microsoft.com/office/officeart/2005/8/layout/cycle8"/>
    <dgm:cxn modelId="{BD7A31A6-4D4E-4D28-8349-A9C09B9023AF}" srcId="{357D9790-321A-4B1B-B8AF-02FFF17BD02B}" destId="{CEF01492-0107-4015-8EB8-60A4E1DD8872}" srcOrd="0" destOrd="0" parTransId="{2089C203-2B3A-4A32-A6EF-803D0D81CBFE}" sibTransId="{A223D802-1ACF-4CDE-B3FE-052DC44062FF}"/>
    <dgm:cxn modelId="{C8801280-68DD-46B4-A1B1-97F9B05F251C}" type="presOf" srcId="{5095DAB1-3E3F-4963-A7D5-8054058397F5}" destId="{8DFC2638-8C3B-4702-8CB4-AC3D5F50BC57}" srcOrd="1" destOrd="0" presId="urn:microsoft.com/office/officeart/2005/8/layout/cycle8"/>
    <dgm:cxn modelId="{793D4FE7-5CC3-4F16-82BE-0FE8CA76639C}" type="presOf" srcId="{E4526C8B-1C44-457B-9BC9-554618FBA6D5}" destId="{E4DD1906-28E7-4F8C-91E0-51B66AE17033}" srcOrd="0" destOrd="0" presId="urn:microsoft.com/office/officeart/2005/8/layout/cycle8"/>
    <dgm:cxn modelId="{D084A01A-4E44-42BB-8B14-53BE375ED8AF}" type="presParOf" srcId="{8A21889D-EA1D-4B95-A31E-8DD1B2495DDD}" destId="{36F3C0FD-7C62-4DA5-98CB-FFD0FFC2C8A8}" srcOrd="0" destOrd="0" presId="urn:microsoft.com/office/officeart/2005/8/layout/cycle8"/>
    <dgm:cxn modelId="{154E77DE-79C7-4678-A86B-FCA01EE70191}" type="presParOf" srcId="{8A21889D-EA1D-4B95-A31E-8DD1B2495DDD}" destId="{DF0C97E3-40E8-40E7-BB9B-39DEFA38834C}" srcOrd="1" destOrd="0" presId="urn:microsoft.com/office/officeart/2005/8/layout/cycle8"/>
    <dgm:cxn modelId="{8461DD59-0C7C-490E-A6E9-AF985EE48676}" type="presParOf" srcId="{8A21889D-EA1D-4B95-A31E-8DD1B2495DDD}" destId="{A0E72AFF-E8ED-40AC-9FD1-509327D59F9E}" srcOrd="2" destOrd="0" presId="urn:microsoft.com/office/officeart/2005/8/layout/cycle8"/>
    <dgm:cxn modelId="{83D6F948-87CE-4004-A04E-0BC922D57626}" type="presParOf" srcId="{8A21889D-EA1D-4B95-A31E-8DD1B2495DDD}" destId="{16B9396B-030D-4140-959F-EFF774D44BC8}" srcOrd="3" destOrd="0" presId="urn:microsoft.com/office/officeart/2005/8/layout/cycle8"/>
    <dgm:cxn modelId="{6F7F05EC-2C63-4ED4-89AF-9E62EB171347}" type="presParOf" srcId="{8A21889D-EA1D-4B95-A31E-8DD1B2495DDD}" destId="{E247E23D-C5D4-4417-95DB-C702038E2465}" srcOrd="4" destOrd="0" presId="urn:microsoft.com/office/officeart/2005/8/layout/cycle8"/>
    <dgm:cxn modelId="{9E35BE1A-AB6B-4ADC-AB29-9AC9E2995A9D}" type="presParOf" srcId="{8A21889D-EA1D-4B95-A31E-8DD1B2495DDD}" destId="{82B7C104-BE56-4150-AC87-85E32F3ED330}" srcOrd="5" destOrd="0" presId="urn:microsoft.com/office/officeart/2005/8/layout/cycle8"/>
    <dgm:cxn modelId="{72C3AD5F-FDD3-400E-A423-ED3770CF8BA6}" type="presParOf" srcId="{8A21889D-EA1D-4B95-A31E-8DD1B2495DDD}" destId="{704F014F-BB3F-4905-82B0-017002A20D16}" srcOrd="6" destOrd="0" presId="urn:microsoft.com/office/officeart/2005/8/layout/cycle8"/>
    <dgm:cxn modelId="{52AF9F14-2E87-4320-B7BC-E1A2EA509837}" type="presParOf" srcId="{8A21889D-EA1D-4B95-A31E-8DD1B2495DDD}" destId="{8DFC2638-8C3B-4702-8CB4-AC3D5F50BC57}" srcOrd="7" destOrd="0" presId="urn:microsoft.com/office/officeart/2005/8/layout/cycle8"/>
    <dgm:cxn modelId="{E1B2D7BA-E1BF-400D-8DF8-7BC12B4C3B7A}" type="presParOf" srcId="{8A21889D-EA1D-4B95-A31E-8DD1B2495DDD}" destId="{E4DD1906-28E7-4F8C-91E0-51B66AE17033}" srcOrd="8" destOrd="0" presId="urn:microsoft.com/office/officeart/2005/8/layout/cycle8"/>
    <dgm:cxn modelId="{DF32C5AC-5636-49B8-A9A1-465986537FB5}" type="presParOf" srcId="{8A21889D-EA1D-4B95-A31E-8DD1B2495DDD}" destId="{29D21963-5177-463A-AC6A-E549FFA8F7AA}" srcOrd="9" destOrd="0" presId="urn:microsoft.com/office/officeart/2005/8/layout/cycle8"/>
    <dgm:cxn modelId="{B69C9FAE-3CF6-460B-96B7-A8F461382EF2}" type="presParOf" srcId="{8A21889D-EA1D-4B95-A31E-8DD1B2495DDD}" destId="{79CE0CB2-D49A-4BE5-B0DD-9DDA9B505D4B}" srcOrd="10" destOrd="0" presId="urn:microsoft.com/office/officeart/2005/8/layout/cycle8"/>
    <dgm:cxn modelId="{F650E345-181A-444F-8A1D-616F3A7C5355}" type="presParOf" srcId="{8A21889D-EA1D-4B95-A31E-8DD1B2495DDD}" destId="{CFA0731E-3A50-4A51-A298-F6DDAEF47EED}" srcOrd="11" destOrd="0" presId="urn:microsoft.com/office/officeart/2005/8/layout/cycle8"/>
    <dgm:cxn modelId="{362BC7E2-49A7-4B34-8871-4D8151D63F1C}" type="presParOf" srcId="{8A21889D-EA1D-4B95-A31E-8DD1B2495DDD}" destId="{11B79761-23DA-49F2-93DD-7679C5A71E87}" srcOrd="12" destOrd="0" presId="urn:microsoft.com/office/officeart/2005/8/layout/cycle8"/>
    <dgm:cxn modelId="{FA0E3B6A-A8FB-42F8-B12A-5E2F8FAED261}" type="presParOf" srcId="{8A21889D-EA1D-4B95-A31E-8DD1B2495DDD}" destId="{C929DBAD-78AB-4D63-B35A-F1A0BEB59878}" srcOrd="13" destOrd="0" presId="urn:microsoft.com/office/officeart/2005/8/layout/cycle8"/>
    <dgm:cxn modelId="{620525DD-4A7F-47E8-9352-90A5866FDA71}" type="presParOf" srcId="{8A21889D-EA1D-4B95-A31E-8DD1B2495DDD}" destId="{A4471703-CBB6-4FDF-A642-350E6F613407}" srcOrd="14" destOrd="0" presId="urn:microsoft.com/office/officeart/2005/8/layout/cycle8"/>
    <dgm:cxn modelId="{475A5961-16F1-4BE1-9389-5A89CD566DF8}" type="presParOf" srcId="{8A21889D-EA1D-4B95-A31E-8DD1B2495DDD}" destId="{33E08C50-A39F-4FE0-AB14-B125D08E761B}" srcOrd="15" destOrd="0" presId="urn:microsoft.com/office/officeart/2005/8/layout/cycle8"/>
    <dgm:cxn modelId="{477F7113-407F-4285-AFB4-AEDDC77C5B82}" type="presParOf" srcId="{8A21889D-EA1D-4B95-A31E-8DD1B2495DDD}" destId="{F803BAFA-4029-4588-99A2-83F1AA2D2AB6}" srcOrd="16" destOrd="0" presId="urn:microsoft.com/office/officeart/2005/8/layout/cycle8"/>
    <dgm:cxn modelId="{4C107CB9-430C-464C-B3AC-6C801996A8FE}" type="presParOf" srcId="{8A21889D-EA1D-4B95-A31E-8DD1B2495DDD}" destId="{8D78EB45-58E1-4693-99DB-7F9482B3B2E5}" srcOrd="17" destOrd="0" presId="urn:microsoft.com/office/officeart/2005/8/layout/cycle8"/>
    <dgm:cxn modelId="{6E018EF2-4145-4B3A-8E4B-8CA0B506E1FE}" type="presParOf" srcId="{8A21889D-EA1D-4B95-A31E-8DD1B2495DDD}" destId="{47406E29-FCFD-465A-BD08-CA9C17340675}" srcOrd="18" destOrd="0" presId="urn:microsoft.com/office/officeart/2005/8/layout/cycle8"/>
    <dgm:cxn modelId="{62C732E5-240B-4250-864A-4FE10D34C024}" type="presParOf" srcId="{8A21889D-EA1D-4B95-A31E-8DD1B2495DDD}" destId="{C8D7747E-1BFD-452A-AB04-6451920A6068}" srcOrd="19" destOrd="0" presId="urn:microsoft.com/office/officeart/2005/8/layout/cycle8"/>
  </dgm:cxnLst>
  <dgm:bg/>
  <dgm:whole/>
  <dgm:extLst>
    <a:ext uri="http://schemas.microsoft.com/office/drawing/2008/diagram">
      <dsp:dataModelExt xmlns:dsp="http://schemas.microsoft.com/office/drawing/2008/diagram" relId="rId4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3C0FD-7C62-4DA5-98CB-FFD0FFC2C8A8}">
      <dsp:nvSpPr>
        <dsp:cNvPr id="0" name=""/>
        <dsp:cNvSpPr/>
      </dsp:nvSpPr>
      <dsp:spPr>
        <a:xfrm>
          <a:off x="685902" y="60189"/>
          <a:ext cx="996643" cy="996643"/>
        </a:xfrm>
        <a:prstGeom prst="pie">
          <a:avLst>
            <a:gd name="adj1" fmla="val 16200000"/>
            <a:gd name="adj2" fmla="val 0"/>
          </a:avLst>
        </a:prstGeom>
        <a:solidFill>
          <a:srgbClr val="FF33CC"/>
        </a:solidFill>
        <a:ln w="12700" cap="flat" cmpd="sng" algn="ctr">
          <a:solidFill>
            <a:srgbClr val="FF33C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kumimoji="1" lang="en-US" altLang="ja-JP" sz="800" b="1" kern="1200" dirty="0" smtClean="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Do</a:t>
          </a:r>
          <a:endParaRPr kumimoji="1" lang="ja-JP" altLang="en-US" sz="800" b="1" kern="1200" dirty="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dsp:txBody>
      <dsp:txXfrm>
        <a:off x="1268817" y="306719"/>
        <a:ext cx="260080" cy="192962"/>
      </dsp:txXfrm>
    </dsp:sp>
    <dsp:sp modelId="{E247E23D-C5D4-4417-95DB-C702038E2465}">
      <dsp:nvSpPr>
        <dsp:cNvPr id="0" name=""/>
        <dsp:cNvSpPr/>
      </dsp:nvSpPr>
      <dsp:spPr>
        <a:xfrm>
          <a:off x="685902" y="93647"/>
          <a:ext cx="996643" cy="996643"/>
        </a:xfrm>
        <a:prstGeom prst="pie">
          <a:avLst>
            <a:gd name="adj1" fmla="val 0"/>
            <a:gd name="adj2" fmla="val 5400000"/>
          </a:avLst>
        </a:prstGeom>
        <a:solidFill>
          <a:srgbClr val="FFFF00"/>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kumimoji="1" lang="en-US" altLang="ja-JP" sz="700" b="1" kern="1200" dirty="0" err="1" smtClean="0">
              <a:ln>
                <a:solidFill>
                  <a:sysClr val="window" lastClr="FFFFFF"/>
                </a:solidFill>
              </a:ln>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Cheak</a:t>
          </a:r>
          <a:endParaRPr kumimoji="1" lang="ja-JP" altLang="en-US" sz="800" b="1" kern="1200" dirty="0">
            <a:ln>
              <a:solidFill>
                <a:sysClr val="window" lastClr="FFFFFF"/>
              </a:solidFill>
            </a:ln>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dsp:txBody>
      <dsp:txXfrm>
        <a:off x="1268817" y="650798"/>
        <a:ext cx="260080" cy="192962"/>
      </dsp:txXfrm>
    </dsp:sp>
    <dsp:sp modelId="{E4DD1906-28E7-4F8C-91E0-51B66AE17033}">
      <dsp:nvSpPr>
        <dsp:cNvPr id="0" name=""/>
        <dsp:cNvSpPr/>
      </dsp:nvSpPr>
      <dsp:spPr>
        <a:xfrm>
          <a:off x="652443" y="93647"/>
          <a:ext cx="996643" cy="996643"/>
        </a:xfrm>
        <a:prstGeom prst="pie">
          <a:avLst>
            <a:gd name="adj1" fmla="val 5400000"/>
            <a:gd name="adj2" fmla="val 10800000"/>
          </a:avLst>
        </a:prstGeom>
        <a:solidFill>
          <a:srgbClr val="41AEBD">
            <a:hueOff val="0"/>
            <a:satOff val="0"/>
            <a:lumOff val="0"/>
            <a:alphaOff val="0"/>
          </a:srgbClr>
        </a:solidFill>
        <a:ln w="12700" cap="flat" cmpd="sng" algn="ctr">
          <a:solidFill>
            <a:srgbClr val="94D7E4">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kumimoji="1" lang="en-US" altLang="ja-JP" sz="800" b="1" kern="1200" smtClean="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Act</a:t>
          </a:r>
          <a:endParaRPr kumimoji="1" lang="ja-JP" altLang="en-US" sz="800" b="1" kern="1200" dirty="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dsp:txBody>
      <dsp:txXfrm>
        <a:off x="806090" y="650798"/>
        <a:ext cx="260080" cy="192962"/>
      </dsp:txXfrm>
    </dsp:sp>
    <dsp:sp modelId="{11B79761-23DA-49F2-93DD-7679C5A71E87}">
      <dsp:nvSpPr>
        <dsp:cNvPr id="0" name=""/>
        <dsp:cNvSpPr/>
      </dsp:nvSpPr>
      <dsp:spPr>
        <a:xfrm>
          <a:off x="652443" y="60189"/>
          <a:ext cx="996643" cy="996643"/>
        </a:xfrm>
        <a:prstGeom prst="pie">
          <a:avLst>
            <a:gd name="adj1" fmla="val 10800000"/>
            <a:gd name="adj2" fmla="val 16200000"/>
          </a:avLst>
        </a:prstGeom>
        <a:solidFill>
          <a:srgbClr val="33CC33"/>
        </a:solidFill>
        <a:ln w="12700" cap="flat" cmpd="sng" algn="ctr">
          <a:solidFill>
            <a:srgbClr val="33CC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kumimoji="1" lang="en-US" altLang="ja-JP" sz="800" b="1" kern="1200" smtClean="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Plan</a:t>
          </a:r>
          <a:endParaRPr kumimoji="1" lang="en-US" altLang="ja-JP" sz="800" b="1" kern="1200" dirty="0" smtClean="0">
            <a:solidFill>
              <a:sysClr val="window" lastClr="FFFFFF"/>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dsp:txBody>
      <dsp:txXfrm>
        <a:off x="806090" y="306719"/>
        <a:ext cx="260080" cy="192962"/>
      </dsp:txXfrm>
    </dsp:sp>
    <dsp:sp modelId="{F803BAFA-4029-4588-99A2-83F1AA2D2AB6}">
      <dsp:nvSpPr>
        <dsp:cNvPr id="0" name=""/>
        <dsp:cNvSpPr/>
      </dsp:nvSpPr>
      <dsp:spPr>
        <a:xfrm>
          <a:off x="624205" y="-1507"/>
          <a:ext cx="1120037" cy="1120037"/>
        </a:xfrm>
        <a:prstGeom prst="circularArrow">
          <a:avLst>
            <a:gd name="adj1" fmla="val 5085"/>
            <a:gd name="adj2" fmla="val 327528"/>
            <a:gd name="adj3" fmla="val 21272472"/>
            <a:gd name="adj4" fmla="val 16200000"/>
            <a:gd name="adj5" fmla="val 5932"/>
          </a:avLst>
        </a:prstGeom>
        <a:solidFill>
          <a:srgbClr val="FF33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 modelId="{8D78EB45-58E1-4693-99DB-7F9482B3B2E5}">
      <dsp:nvSpPr>
        <dsp:cNvPr id="0" name=""/>
        <dsp:cNvSpPr/>
      </dsp:nvSpPr>
      <dsp:spPr>
        <a:xfrm>
          <a:off x="624205" y="31950"/>
          <a:ext cx="1120037" cy="1120037"/>
        </a:xfrm>
        <a:prstGeom prst="circularArrow">
          <a:avLst>
            <a:gd name="adj1" fmla="val 5085"/>
            <a:gd name="adj2" fmla="val 327528"/>
            <a:gd name="adj3" fmla="val 5072472"/>
            <a:gd name="adj4" fmla="val 0"/>
            <a:gd name="adj5" fmla="val 5932"/>
          </a:avLst>
        </a:prstGeom>
        <a:solidFill>
          <a:srgbClr val="FF9900"/>
        </a:solidFill>
        <a:ln>
          <a:solidFill>
            <a:srgbClr val="FF9900"/>
          </a:solidFill>
        </a:ln>
        <a:effectLst/>
      </dsp:spPr>
      <dsp:style>
        <a:lnRef idx="0">
          <a:scrgbClr r="0" g="0" b="0"/>
        </a:lnRef>
        <a:fillRef idx="1">
          <a:scrgbClr r="0" g="0" b="0"/>
        </a:fillRef>
        <a:effectRef idx="0">
          <a:scrgbClr r="0" g="0" b="0"/>
        </a:effectRef>
        <a:fontRef idx="minor">
          <a:schemeClr val="lt1"/>
        </a:fontRef>
      </dsp:style>
    </dsp:sp>
    <dsp:sp modelId="{47406E29-FCFD-465A-BD08-CA9C17340675}">
      <dsp:nvSpPr>
        <dsp:cNvPr id="0" name=""/>
        <dsp:cNvSpPr/>
      </dsp:nvSpPr>
      <dsp:spPr>
        <a:xfrm>
          <a:off x="590746" y="31950"/>
          <a:ext cx="1120037" cy="1120037"/>
        </a:xfrm>
        <a:prstGeom prst="circularArrow">
          <a:avLst>
            <a:gd name="adj1" fmla="val 5085"/>
            <a:gd name="adj2" fmla="val 327528"/>
            <a:gd name="adj3" fmla="val 10472472"/>
            <a:gd name="adj4" fmla="val 5400000"/>
            <a:gd name="adj5" fmla="val 5932"/>
          </a:avLst>
        </a:prstGeom>
        <a:solidFill>
          <a:srgbClr val="0033CC"/>
        </a:solidFill>
        <a:ln>
          <a:solidFill>
            <a:srgbClr val="0033CC"/>
          </a:solidFill>
        </a:ln>
        <a:effectLst/>
      </dsp:spPr>
      <dsp:style>
        <a:lnRef idx="0">
          <a:scrgbClr r="0" g="0" b="0"/>
        </a:lnRef>
        <a:fillRef idx="1">
          <a:scrgbClr r="0" g="0" b="0"/>
        </a:fillRef>
        <a:effectRef idx="0">
          <a:scrgbClr r="0" g="0" b="0"/>
        </a:effectRef>
        <a:fontRef idx="minor">
          <a:schemeClr val="lt1"/>
        </a:fontRef>
      </dsp:style>
    </dsp:sp>
    <dsp:sp modelId="{C8D7747E-1BFD-452A-AB04-6451920A6068}">
      <dsp:nvSpPr>
        <dsp:cNvPr id="0" name=""/>
        <dsp:cNvSpPr/>
      </dsp:nvSpPr>
      <dsp:spPr>
        <a:xfrm>
          <a:off x="590746" y="-1507"/>
          <a:ext cx="1120037" cy="1120037"/>
        </a:xfrm>
        <a:prstGeom prst="circularArrow">
          <a:avLst>
            <a:gd name="adj1" fmla="val 5085"/>
            <a:gd name="adj2" fmla="val 327528"/>
            <a:gd name="adj3" fmla="val 15872472"/>
            <a:gd name="adj4" fmla="val 10800000"/>
            <a:gd name="adj5" fmla="val 5932"/>
          </a:avLst>
        </a:prstGeom>
        <a:solidFill>
          <a:srgbClr val="009900"/>
        </a:solidFill>
        <a:ln>
          <a:solidFill>
            <a:srgbClr val="009900"/>
          </a:solid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0" y="2"/>
            <a:ext cx="2949575" cy="498475"/>
          </a:xfrm>
          <a:prstGeom prst="rect">
            <a:avLst/>
          </a:prstGeom>
        </p:spPr>
        <p:txBody>
          <a:bodyPr vert="horz" lIns="91425" tIns="45714" rIns="91425" bIns="45714" rtlCol="0"/>
          <a:lstStyle>
            <a:lvl1pPr algn="r">
              <a:defRPr sz="1200"/>
            </a:lvl1pPr>
          </a:lstStyle>
          <a:p>
            <a:fld id="{01682D40-B29B-4A7C-B3F7-054C095BC2E2}" type="datetimeFigureOut">
              <a:rPr kumimoji="1" lang="ja-JP" altLang="en-US" smtClean="0"/>
              <a:t>2020/11/18</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681038" y="4783140"/>
            <a:ext cx="5445125" cy="3913187"/>
          </a:xfrm>
          <a:prstGeom prst="rect">
            <a:avLst/>
          </a:prstGeom>
        </p:spPr>
        <p:txBody>
          <a:bodyPr vert="horz" lIns="91425" tIns="45714" rIns="91425" bIns="4571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9440863"/>
            <a:ext cx="2949575" cy="498475"/>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0" y="9440863"/>
            <a:ext cx="2949575" cy="498475"/>
          </a:xfrm>
          <a:prstGeom prst="rect">
            <a:avLst/>
          </a:prstGeom>
        </p:spPr>
        <p:txBody>
          <a:bodyPr vert="horz" lIns="91425" tIns="45714" rIns="91425" bIns="45714" rtlCol="0" anchor="b"/>
          <a:lstStyle>
            <a:lvl1pPr algn="r">
              <a:defRPr sz="1200"/>
            </a:lvl1pPr>
          </a:lstStyle>
          <a:p>
            <a:fld id="{681EA2E2-F980-4CE5-8FE2-AFF44BCBC8B5}" type="slidenum">
              <a:rPr kumimoji="1" lang="ja-JP" altLang="en-US" smtClean="0"/>
              <a:t>‹#›</a:t>
            </a:fld>
            <a:endParaRPr kumimoji="1" lang="ja-JP" altLang="en-US"/>
          </a:p>
        </p:txBody>
      </p:sp>
    </p:spTree>
    <p:extLst>
      <p:ext uri="{BB962C8B-B14F-4D97-AF65-F5344CB8AC3E}">
        <p14:creationId xmlns:p14="http://schemas.microsoft.com/office/powerpoint/2010/main" val="36081898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33</a:t>
            </a:fld>
            <a:endParaRPr kumimoji="1" lang="ja-JP" altLang="en-US"/>
          </a:p>
        </p:txBody>
      </p:sp>
    </p:spTree>
    <p:extLst>
      <p:ext uri="{BB962C8B-B14F-4D97-AF65-F5344CB8AC3E}">
        <p14:creationId xmlns:p14="http://schemas.microsoft.com/office/powerpoint/2010/main" val="3748071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42</a:t>
            </a:fld>
            <a:endParaRPr kumimoji="1" lang="ja-JP" altLang="en-US"/>
          </a:p>
        </p:txBody>
      </p:sp>
    </p:spTree>
    <p:extLst>
      <p:ext uri="{BB962C8B-B14F-4D97-AF65-F5344CB8AC3E}">
        <p14:creationId xmlns:p14="http://schemas.microsoft.com/office/powerpoint/2010/main" val="1277205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43</a:t>
            </a:fld>
            <a:endParaRPr kumimoji="1" lang="ja-JP" altLang="en-US"/>
          </a:p>
        </p:txBody>
      </p:sp>
    </p:spTree>
    <p:extLst>
      <p:ext uri="{BB962C8B-B14F-4D97-AF65-F5344CB8AC3E}">
        <p14:creationId xmlns:p14="http://schemas.microsoft.com/office/powerpoint/2010/main" val="2534912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補足説明をこちらに記入（表向きに出さないもの）</a:t>
            </a:r>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44</a:t>
            </a:fld>
            <a:endParaRPr kumimoji="1" lang="ja-JP" altLang="en-US"/>
          </a:p>
        </p:txBody>
      </p:sp>
    </p:spTree>
    <p:extLst>
      <p:ext uri="{BB962C8B-B14F-4D97-AF65-F5344CB8AC3E}">
        <p14:creationId xmlns:p14="http://schemas.microsoft.com/office/powerpoint/2010/main" val="1483065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pPr defTabSz="922995">
              <a:defRPr/>
            </a:pPr>
            <a:fld id="{477FF180-3FB5-4F8E-84CD-12541D56CE40}" type="slidenum">
              <a:rPr lang="ja-JP" altLang="en-US">
                <a:solidFill>
                  <a:prstClr val="black"/>
                </a:solidFill>
                <a:latin typeface="游ゴシック" panose="020F0502020204030204"/>
                <a:ea typeface="游ゴシック" panose="020B0400000000000000" pitchFamily="50" charset="-128"/>
              </a:rPr>
              <a:pPr defTabSz="922995">
                <a:defRPr/>
              </a:pPr>
              <a:t>45</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761322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46</a:t>
            </a:fld>
            <a:endParaRPr kumimoji="1" lang="ja-JP" altLang="en-US"/>
          </a:p>
        </p:txBody>
      </p:sp>
    </p:spTree>
    <p:extLst>
      <p:ext uri="{BB962C8B-B14F-4D97-AF65-F5344CB8AC3E}">
        <p14:creationId xmlns:p14="http://schemas.microsoft.com/office/powerpoint/2010/main" val="1467060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47</a:t>
            </a:fld>
            <a:endParaRPr kumimoji="1" lang="ja-JP" altLang="en-US"/>
          </a:p>
        </p:txBody>
      </p:sp>
    </p:spTree>
    <p:extLst>
      <p:ext uri="{BB962C8B-B14F-4D97-AF65-F5344CB8AC3E}">
        <p14:creationId xmlns:p14="http://schemas.microsoft.com/office/powerpoint/2010/main" val="3259206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48</a:t>
            </a:fld>
            <a:endParaRPr kumimoji="1" lang="ja-JP" altLang="en-US"/>
          </a:p>
        </p:txBody>
      </p:sp>
    </p:spTree>
    <p:extLst>
      <p:ext uri="{BB962C8B-B14F-4D97-AF65-F5344CB8AC3E}">
        <p14:creationId xmlns:p14="http://schemas.microsoft.com/office/powerpoint/2010/main" val="3360133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49</a:t>
            </a:fld>
            <a:endParaRPr kumimoji="1" lang="ja-JP" altLang="en-US"/>
          </a:p>
        </p:txBody>
      </p:sp>
    </p:spTree>
    <p:extLst>
      <p:ext uri="{BB962C8B-B14F-4D97-AF65-F5344CB8AC3E}">
        <p14:creationId xmlns:p14="http://schemas.microsoft.com/office/powerpoint/2010/main" val="1654378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50</a:t>
            </a:fld>
            <a:endParaRPr kumimoji="1" lang="ja-JP" altLang="en-US"/>
          </a:p>
        </p:txBody>
      </p:sp>
    </p:spTree>
    <p:extLst>
      <p:ext uri="{BB962C8B-B14F-4D97-AF65-F5344CB8AC3E}">
        <p14:creationId xmlns:p14="http://schemas.microsoft.com/office/powerpoint/2010/main" val="2955113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51</a:t>
            </a:fld>
            <a:endParaRPr kumimoji="1" lang="ja-JP" altLang="en-US"/>
          </a:p>
        </p:txBody>
      </p:sp>
    </p:spTree>
    <p:extLst>
      <p:ext uri="{BB962C8B-B14F-4D97-AF65-F5344CB8AC3E}">
        <p14:creationId xmlns:p14="http://schemas.microsoft.com/office/powerpoint/2010/main" val="224892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34</a:t>
            </a:fld>
            <a:endParaRPr kumimoji="1" lang="ja-JP" altLang="en-US"/>
          </a:p>
        </p:txBody>
      </p:sp>
    </p:spTree>
    <p:extLst>
      <p:ext uri="{BB962C8B-B14F-4D97-AF65-F5344CB8AC3E}">
        <p14:creationId xmlns:p14="http://schemas.microsoft.com/office/powerpoint/2010/main" val="231401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52</a:t>
            </a:fld>
            <a:endParaRPr kumimoji="1" lang="ja-JP" altLang="en-US"/>
          </a:p>
        </p:txBody>
      </p:sp>
    </p:spTree>
    <p:extLst>
      <p:ext uri="{BB962C8B-B14F-4D97-AF65-F5344CB8AC3E}">
        <p14:creationId xmlns:p14="http://schemas.microsoft.com/office/powerpoint/2010/main" val="3663097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53</a:t>
            </a:fld>
            <a:endParaRPr kumimoji="1" lang="ja-JP" altLang="en-US"/>
          </a:p>
        </p:txBody>
      </p:sp>
    </p:spTree>
    <p:extLst>
      <p:ext uri="{BB962C8B-B14F-4D97-AF65-F5344CB8AC3E}">
        <p14:creationId xmlns:p14="http://schemas.microsoft.com/office/powerpoint/2010/main" val="1107083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54</a:t>
            </a:fld>
            <a:endParaRPr kumimoji="1" lang="ja-JP" altLang="en-US"/>
          </a:p>
        </p:txBody>
      </p:sp>
    </p:spTree>
    <p:extLst>
      <p:ext uri="{BB962C8B-B14F-4D97-AF65-F5344CB8AC3E}">
        <p14:creationId xmlns:p14="http://schemas.microsoft.com/office/powerpoint/2010/main" val="2599369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35</a:t>
            </a:fld>
            <a:endParaRPr kumimoji="1" lang="ja-JP" altLang="en-US"/>
          </a:p>
        </p:txBody>
      </p:sp>
    </p:spTree>
    <p:extLst>
      <p:ext uri="{BB962C8B-B14F-4D97-AF65-F5344CB8AC3E}">
        <p14:creationId xmlns:p14="http://schemas.microsoft.com/office/powerpoint/2010/main" val="3366178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36</a:t>
            </a:fld>
            <a:endParaRPr kumimoji="1" lang="ja-JP" altLang="en-US"/>
          </a:p>
        </p:txBody>
      </p:sp>
    </p:spTree>
    <p:extLst>
      <p:ext uri="{BB962C8B-B14F-4D97-AF65-F5344CB8AC3E}">
        <p14:creationId xmlns:p14="http://schemas.microsoft.com/office/powerpoint/2010/main" val="1567524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37</a:t>
            </a:fld>
            <a:endParaRPr kumimoji="1" lang="ja-JP" altLang="en-US"/>
          </a:p>
        </p:txBody>
      </p:sp>
    </p:spTree>
    <p:extLst>
      <p:ext uri="{BB962C8B-B14F-4D97-AF65-F5344CB8AC3E}">
        <p14:creationId xmlns:p14="http://schemas.microsoft.com/office/powerpoint/2010/main" val="1292461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38</a:t>
            </a:fld>
            <a:endParaRPr kumimoji="1" lang="ja-JP" altLang="en-US"/>
          </a:p>
        </p:txBody>
      </p:sp>
    </p:spTree>
    <p:extLst>
      <p:ext uri="{BB962C8B-B14F-4D97-AF65-F5344CB8AC3E}">
        <p14:creationId xmlns:p14="http://schemas.microsoft.com/office/powerpoint/2010/main" val="3301306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39</a:t>
            </a:fld>
            <a:endParaRPr kumimoji="1" lang="ja-JP" altLang="en-US"/>
          </a:p>
        </p:txBody>
      </p:sp>
    </p:spTree>
    <p:extLst>
      <p:ext uri="{BB962C8B-B14F-4D97-AF65-F5344CB8AC3E}">
        <p14:creationId xmlns:p14="http://schemas.microsoft.com/office/powerpoint/2010/main" val="3933168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40</a:t>
            </a:fld>
            <a:endParaRPr kumimoji="1" lang="ja-JP" altLang="en-US"/>
          </a:p>
        </p:txBody>
      </p:sp>
    </p:spTree>
    <p:extLst>
      <p:ext uri="{BB962C8B-B14F-4D97-AF65-F5344CB8AC3E}">
        <p14:creationId xmlns:p14="http://schemas.microsoft.com/office/powerpoint/2010/main" val="4168187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41</a:t>
            </a:fld>
            <a:endParaRPr kumimoji="1" lang="ja-JP" altLang="en-US"/>
          </a:p>
        </p:txBody>
      </p:sp>
    </p:spTree>
    <p:extLst>
      <p:ext uri="{BB962C8B-B14F-4D97-AF65-F5344CB8AC3E}">
        <p14:creationId xmlns:p14="http://schemas.microsoft.com/office/powerpoint/2010/main" val="2262036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95285" indent="0" algn="ctr">
              <a:buNone/>
              <a:defRPr>
                <a:solidFill>
                  <a:schemeClr val="tx1">
                    <a:tint val="75000"/>
                  </a:schemeClr>
                </a:solidFill>
              </a:defRPr>
            </a:lvl2pPr>
            <a:lvl3pPr marL="990570" indent="0" algn="ctr">
              <a:buNone/>
              <a:defRPr>
                <a:solidFill>
                  <a:schemeClr val="tx1">
                    <a:tint val="75000"/>
                  </a:schemeClr>
                </a:solidFill>
              </a:defRPr>
            </a:lvl3pPr>
            <a:lvl4pPr marL="1485854" indent="0" algn="ctr">
              <a:buNone/>
              <a:defRPr>
                <a:solidFill>
                  <a:schemeClr val="tx1">
                    <a:tint val="75000"/>
                  </a:schemeClr>
                </a:solidFill>
              </a:defRPr>
            </a:lvl4pPr>
            <a:lvl5pPr marL="1981139" indent="0" algn="ctr">
              <a:buNone/>
              <a:defRPr>
                <a:solidFill>
                  <a:schemeClr val="tx1">
                    <a:tint val="75000"/>
                  </a:schemeClr>
                </a:solidFill>
              </a:defRPr>
            </a:lvl5pPr>
            <a:lvl6pPr marL="2476424" indent="0" algn="ctr">
              <a:buNone/>
              <a:defRPr>
                <a:solidFill>
                  <a:schemeClr val="tx1">
                    <a:tint val="75000"/>
                  </a:schemeClr>
                </a:solidFill>
              </a:defRPr>
            </a:lvl6pPr>
            <a:lvl7pPr marL="2971709" indent="0" algn="ctr">
              <a:buNone/>
              <a:defRPr>
                <a:solidFill>
                  <a:schemeClr val="tx1">
                    <a:tint val="75000"/>
                  </a:schemeClr>
                </a:solidFill>
              </a:defRPr>
            </a:lvl7pPr>
            <a:lvl8pPr marL="3466993" indent="0" algn="ctr">
              <a:buNone/>
              <a:defRPr>
                <a:solidFill>
                  <a:schemeClr val="tx1">
                    <a:tint val="75000"/>
                  </a:schemeClr>
                </a:solidFill>
              </a:defRPr>
            </a:lvl8pPr>
            <a:lvl9pPr marL="3962278"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D2ECC46-7ACE-41D1-B18F-D8257EA3D8BB}" type="datetime1">
              <a:rPr kumimoji="1" lang="ja-JP" altLang="en-US" smtClean="0"/>
              <a:t>2020/11/18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594600" y="6486526"/>
            <a:ext cx="2311400" cy="365125"/>
          </a:xfrm>
        </p:spPr>
        <p:txBody>
          <a:bodyPr/>
          <a:lstStyle>
            <a:lvl1pPr>
              <a:defRPr>
                <a:solidFill>
                  <a:schemeClr val="tx1"/>
                </a:solidFill>
              </a:defRPr>
            </a:lvl1pPr>
          </a:lstStyle>
          <a:p>
            <a:fld id="{BB9231F5-CC56-497A-A386-7B8232C12A76}" type="slidenum">
              <a:rPr lang="ja-JP" altLang="en-US" smtClean="0"/>
              <a:pPr/>
              <a:t>‹#›</a:t>
            </a:fld>
            <a:endParaRPr lang="ja-JP" altLang="en-US"/>
          </a:p>
        </p:txBody>
      </p:sp>
    </p:spTree>
    <p:extLst>
      <p:ext uri="{BB962C8B-B14F-4D97-AF65-F5344CB8AC3E}">
        <p14:creationId xmlns:p14="http://schemas.microsoft.com/office/powerpoint/2010/main" val="85495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FD9BA18-A65F-4031-9703-B0CFF9F3E71C}" type="datetime1">
              <a:rPr kumimoji="1" lang="ja-JP" altLang="en-US" smtClean="0"/>
              <a:t>2020/11/18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11338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168F2D1-5167-440B-B621-2782A18A1BB2}" type="datetime1">
              <a:rPr kumimoji="1" lang="ja-JP" altLang="en-US" smtClean="0"/>
              <a:t>2020/11/18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73385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EF13AB2-C3FF-4AB6-B9CA-82790D0DC62C}" type="datetime1">
              <a:rPr kumimoji="1" lang="ja-JP" altLang="en-US" smtClean="0"/>
              <a:t>2020/11/18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29180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333"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167">
                <a:solidFill>
                  <a:schemeClr val="tx1">
                    <a:tint val="75000"/>
                  </a:schemeClr>
                </a:solidFill>
              </a:defRPr>
            </a:lvl1pPr>
            <a:lvl2pPr marL="495285" indent="0">
              <a:buNone/>
              <a:defRPr sz="1950">
                <a:solidFill>
                  <a:schemeClr val="tx1">
                    <a:tint val="75000"/>
                  </a:schemeClr>
                </a:solidFill>
              </a:defRPr>
            </a:lvl2pPr>
            <a:lvl3pPr marL="990570" indent="0">
              <a:buNone/>
              <a:defRPr sz="1733">
                <a:solidFill>
                  <a:schemeClr val="tx1">
                    <a:tint val="75000"/>
                  </a:schemeClr>
                </a:solidFill>
              </a:defRPr>
            </a:lvl3pPr>
            <a:lvl4pPr marL="1485854" indent="0">
              <a:buNone/>
              <a:defRPr sz="1517">
                <a:solidFill>
                  <a:schemeClr val="tx1">
                    <a:tint val="75000"/>
                  </a:schemeClr>
                </a:solidFill>
              </a:defRPr>
            </a:lvl4pPr>
            <a:lvl5pPr marL="1981139" indent="0">
              <a:buNone/>
              <a:defRPr sz="1517">
                <a:solidFill>
                  <a:schemeClr val="tx1">
                    <a:tint val="75000"/>
                  </a:schemeClr>
                </a:solidFill>
              </a:defRPr>
            </a:lvl5pPr>
            <a:lvl6pPr marL="2476424" indent="0">
              <a:buNone/>
              <a:defRPr sz="1517">
                <a:solidFill>
                  <a:schemeClr val="tx1">
                    <a:tint val="75000"/>
                  </a:schemeClr>
                </a:solidFill>
              </a:defRPr>
            </a:lvl6pPr>
            <a:lvl7pPr marL="2971709" indent="0">
              <a:buNone/>
              <a:defRPr sz="1517">
                <a:solidFill>
                  <a:schemeClr val="tx1">
                    <a:tint val="75000"/>
                  </a:schemeClr>
                </a:solidFill>
              </a:defRPr>
            </a:lvl7pPr>
            <a:lvl8pPr marL="3466993" indent="0">
              <a:buNone/>
              <a:defRPr sz="1517">
                <a:solidFill>
                  <a:schemeClr val="tx1">
                    <a:tint val="75000"/>
                  </a:schemeClr>
                </a:solidFill>
              </a:defRPr>
            </a:lvl8pPr>
            <a:lvl9pPr marL="3962278" indent="0">
              <a:buNone/>
              <a:defRPr sz="1517">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6C2BB44-A605-48E4-8A02-38ECBE04B595}" type="datetime1">
              <a:rPr kumimoji="1" lang="ja-JP" altLang="en-US" smtClean="0"/>
              <a:t>2020/11/18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54080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CB6E92D-3550-4534-AE17-366572C9678A}" type="datetime1">
              <a:rPr kumimoji="1" lang="ja-JP" altLang="en-US" smtClean="0"/>
              <a:t>2020/11/18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04988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B8C578E-3F73-4B7F-A58C-DD9796FF0D06}" type="datetime1">
              <a:rPr kumimoji="1" lang="ja-JP" altLang="en-US" smtClean="0"/>
              <a:t>2020/11/18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241244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DB3CFE1-3C6D-4607-BDC5-72E07FA131F7}" type="datetime1">
              <a:rPr kumimoji="1" lang="ja-JP" altLang="en-US" smtClean="0"/>
              <a:t>2020/11/18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21550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DE435CC-8418-40BC-B9F8-9998FFF196DF}" type="datetime1">
              <a:rPr kumimoji="1" lang="ja-JP" altLang="en-US" smtClean="0"/>
              <a:t>2020/11/18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70478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E91C345-9BA1-47C4-8D2A-2E7E7D332AB7}" type="datetime1">
              <a:rPr kumimoji="1" lang="ja-JP" altLang="en-US" smtClean="0"/>
              <a:t>2020/11/18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455447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467"/>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67B4A97-4F2D-4D6C-80F2-AB6A19349B6D}" type="datetime1">
              <a:rPr kumimoji="1" lang="ja-JP" altLang="en-US" smtClean="0"/>
              <a:t>2020/11/18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97880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300">
                <a:solidFill>
                  <a:schemeClr val="tx1">
                    <a:tint val="75000"/>
                  </a:schemeClr>
                </a:solidFill>
              </a:defRPr>
            </a:lvl1pPr>
          </a:lstStyle>
          <a:p>
            <a:fld id="{8ECA26D1-760B-4A91-AB22-A8805863E68C}" type="datetime1">
              <a:rPr kumimoji="1" lang="ja-JP" altLang="en-US" smtClean="0"/>
              <a:t>2020/11/18</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3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300">
                <a:solidFill>
                  <a:schemeClr val="tx1">
                    <a:tint val="75000"/>
                  </a:schemeClr>
                </a:solidFill>
              </a:defRPr>
            </a:lvl1p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460157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90570" rtl="0" eaLnBrk="1" latinLnBrk="0" hangingPunct="1">
        <a:spcBef>
          <a:spcPct val="0"/>
        </a:spcBef>
        <a:buNone/>
        <a:defRPr kumimoji="1" sz="4767" kern="1200">
          <a:solidFill>
            <a:schemeClr val="tx1"/>
          </a:solidFill>
          <a:latin typeface="+mj-lt"/>
          <a:ea typeface="+mj-ea"/>
          <a:cs typeface="+mj-cs"/>
        </a:defRPr>
      </a:lvl1pPr>
    </p:titleStyle>
    <p:body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p:bodyStyle>
    <p:otherStyle>
      <a:defPPr>
        <a:defRPr lang="ja-JP"/>
      </a:defPPr>
      <a:lvl1pPr marL="0" algn="l" defTabSz="990570" rtl="0" eaLnBrk="1" latinLnBrk="0" hangingPunct="1">
        <a:defRPr kumimoji="1" sz="1950" kern="1200">
          <a:solidFill>
            <a:schemeClr val="tx1"/>
          </a:solidFill>
          <a:latin typeface="+mn-lt"/>
          <a:ea typeface="+mn-ea"/>
          <a:cs typeface="+mn-cs"/>
        </a:defRPr>
      </a:lvl1pPr>
      <a:lvl2pPr marL="495285" algn="l" defTabSz="990570" rtl="0" eaLnBrk="1" latinLnBrk="0" hangingPunct="1">
        <a:defRPr kumimoji="1" sz="1950" kern="1200">
          <a:solidFill>
            <a:schemeClr val="tx1"/>
          </a:solidFill>
          <a:latin typeface="+mn-lt"/>
          <a:ea typeface="+mn-ea"/>
          <a:cs typeface="+mn-cs"/>
        </a:defRPr>
      </a:lvl2pPr>
      <a:lvl3pPr marL="990570" algn="l" defTabSz="990570" rtl="0" eaLnBrk="1" latinLnBrk="0" hangingPunct="1">
        <a:defRPr kumimoji="1" sz="1950" kern="1200">
          <a:solidFill>
            <a:schemeClr val="tx1"/>
          </a:solidFill>
          <a:latin typeface="+mn-lt"/>
          <a:ea typeface="+mn-ea"/>
          <a:cs typeface="+mn-cs"/>
        </a:defRPr>
      </a:lvl3pPr>
      <a:lvl4pPr marL="1485854" algn="l" defTabSz="990570" rtl="0" eaLnBrk="1" latinLnBrk="0" hangingPunct="1">
        <a:defRPr kumimoji="1" sz="1950" kern="1200">
          <a:solidFill>
            <a:schemeClr val="tx1"/>
          </a:solidFill>
          <a:latin typeface="+mn-lt"/>
          <a:ea typeface="+mn-ea"/>
          <a:cs typeface="+mn-cs"/>
        </a:defRPr>
      </a:lvl4pPr>
      <a:lvl5pPr marL="1981139" algn="l" defTabSz="990570" rtl="0" eaLnBrk="1" latinLnBrk="0" hangingPunct="1">
        <a:defRPr kumimoji="1" sz="1950" kern="1200">
          <a:solidFill>
            <a:schemeClr val="tx1"/>
          </a:solidFill>
          <a:latin typeface="+mn-lt"/>
          <a:ea typeface="+mn-ea"/>
          <a:cs typeface="+mn-cs"/>
        </a:defRPr>
      </a:lvl5pPr>
      <a:lvl6pPr marL="2476424" algn="l" defTabSz="990570" rtl="0" eaLnBrk="1" latinLnBrk="0" hangingPunct="1">
        <a:defRPr kumimoji="1" sz="1950" kern="1200">
          <a:solidFill>
            <a:schemeClr val="tx1"/>
          </a:solidFill>
          <a:latin typeface="+mn-lt"/>
          <a:ea typeface="+mn-ea"/>
          <a:cs typeface="+mn-cs"/>
        </a:defRPr>
      </a:lvl6pPr>
      <a:lvl7pPr marL="2971709" algn="l" defTabSz="990570" rtl="0" eaLnBrk="1" latinLnBrk="0" hangingPunct="1">
        <a:defRPr kumimoji="1" sz="1950" kern="1200">
          <a:solidFill>
            <a:schemeClr val="tx1"/>
          </a:solidFill>
          <a:latin typeface="+mn-lt"/>
          <a:ea typeface="+mn-ea"/>
          <a:cs typeface="+mn-cs"/>
        </a:defRPr>
      </a:lvl7pPr>
      <a:lvl8pPr marL="3466993" algn="l" defTabSz="990570" rtl="0" eaLnBrk="1" latinLnBrk="0" hangingPunct="1">
        <a:defRPr kumimoji="1" sz="1950" kern="1200">
          <a:solidFill>
            <a:schemeClr val="tx1"/>
          </a:solidFill>
          <a:latin typeface="+mn-lt"/>
          <a:ea typeface="+mn-ea"/>
          <a:cs typeface="+mn-cs"/>
        </a:defRPr>
      </a:lvl8pPr>
      <a:lvl9pPr marL="3962278" algn="l" defTabSz="990570"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12"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0.jpeg"/><Relationship Id="rId11" Type="http://schemas.openxmlformats.org/officeDocument/2006/relationships/image" Target="../media/image64.png"/><Relationship Id="rId5" Type="http://schemas.openxmlformats.org/officeDocument/2006/relationships/image" Target="../media/image59.jpeg"/><Relationship Id="rId10" Type="http://schemas.openxmlformats.org/officeDocument/2006/relationships/hyperlink" Target="https://www.eorc.jaxa.jp/earth_observation_priority_research/infrastructure/images/fig1.png" TargetMode="External"/><Relationship Id="rId4" Type="http://schemas.openxmlformats.org/officeDocument/2006/relationships/image" Target="../media/image58.jpeg"/><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emf"/></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microsoft.com/office/2007/relationships/hdphoto" Target="../media/hdphoto6.wdp"/><Relationship Id="rId12"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4.jpeg"/><Relationship Id="rId5" Type="http://schemas.openxmlformats.org/officeDocument/2006/relationships/image" Target="../media/image70.png"/><Relationship Id="rId10" Type="http://schemas.openxmlformats.org/officeDocument/2006/relationships/image" Target="../media/image73.png"/><Relationship Id="rId4" Type="http://schemas.microsoft.com/office/2007/relationships/hdphoto" Target="../media/hdphoto5.wdp"/><Relationship Id="rId9"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emf"/><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3.emf"/><Relationship Id="rId4" Type="http://schemas.openxmlformats.org/officeDocument/2006/relationships/image" Target="../media/image82.emf"/></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13" Type="http://schemas.microsoft.com/office/2007/relationships/hdphoto" Target="../media/hdphoto11.wdp"/><Relationship Id="rId18" Type="http://schemas.openxmlformats.org/officeDocument/2006/relationships/image" Target="../media/image93.png"/><Relationship Id="rId26" Type="http://schemas.openxmlformats.org/officeDocument/2006/relationships/image" Target="../media/image98.png"/><Relationship Id="rId39" Type="http://schemas.openxmlformats.org/officeDocument/2006/relationships/diagramData" Target="../diagrams/data1.xml"/><Relationship Id="rId3" Type="http://schemas.openxmlformats.org/officeDocument/2006/relationships/image" Target="../media/image84.jpeg"/><Relationship Id="rId21" Type="http://schemas.openxmlformats.org/officeDocument/2006/relationships/image" Target="../media/image95.png"/><Relationship Id="rId34" Type="http://schemas.openxmlformats.org/officeDocument/2006/relationships/image" Target="../media/image102.png"/><Relationship Id="rId42" Type="http://schemas.openxmlformats.org/officeDocument/2006/relationships/diagramColors" Target="../diagrams/colors1.xml"/><Relationship Id="rId7" Type="http://schemas.microsoft.com/office/2007/relationships/hdphoto" Target="../media/hdphoto8.wdp"/><Relationship Id="rId12" Type="http://schemas.openxmlformats.org/officeDocument/2006/relationships/image" Target="../media/image90.png"/><Relationship Id="rId17" Type="http://schemas.microsoft.com/office/2007/relationships/hdphoto" Target="../media/hdphoto13.wdp"/><Relationship Id="rId25" Type="http://schemas.microsoft.com/office/2007/relationships/hdphoto" Target="../media/hdphoto16.wdp"/><Relationship Id="rId33" Type="http://schemas.microsoft.com/office/2007/relationships/hdphoto" Target="../media/hdphoto20.wdp"/><Relationship Id="rId38" Type="http://schemas.openxmlformats.org/officeDocument/2006/relationships/image" Target="../media/image105.jpeg"/><Relationship Id="rId2" Type="http://schemas.openxmlformats.org/officeDocument/2006/relationships/notesSlide" Target="../notesSlides/notesSlide15.xml"/><Relationship Id="rId16" Type="http://schemas.openxmlformats.org/officeDocument/2006/relationships/image" Target="../media/image92.png"/><Relationship Id="rId20" Type="http://schemas.microsoft.com/office/2007/relationships/hdphoto" Target="../media/hdphoto14.wdp"/><Relationship Id="rId29" Type="http://schemas.microsoft.com/office/2007/relationships/hdphoto" Target="../media/hdphoto18.wdp"/><Relationship Id="rId41" Type="http://schemas.openxmlformats.org/officeDocument/2006/relationships/diagramQuickStyle" Target="../diagrams/quickStyle1.xml"/><Relationship Id="rId1" Type="http://schemas.openxmlformats.org/officeDocument/2006/relationships/slideLayout" Target="../slideLayouts/slideLayout1.xml"/><Relationship Id="rId6" Type="http://schemas.openxmlformats.org/officeDocument/2006/relationships/image" Target="../media/image87.png"/><Relationship Id="rId11" Type="http://schemas.microsoft.com/office/2007/relationships/hdphoto" Target="../media/hdphoto10.wdp"/><Relationship Id="rId24" Type="http://schemas.openxmlformats.org/officeDocument/2006/relationships/image" Target="../media/image97.png"/><Relationship Id="rId32" Type="http://schemas.openxmlformats.org/officeDocument/2006/relationships/image" Target="../media/image101.png"/><Relationship Id="rId37" Type="http://schemas.openxmlformats.org/officeDocument/2006/relationships/image" Target="../media/image104.tmp"/><Relationship Id="rId40" Type="http://schemas.openxmlformats.org/officeDocument/2006/relationships/diagramLayout" Target="../diagrams/layout1.xml"/><Relationship Id="rId5" Type="http://schemas.openxmlformats.org/officeDocument/2006/relationships/image" Target="../media/image86.jpeg"/><Relationship Id="rId15" Type="http://schemas.microsoft.com/office/2007/relationships/hdphoto" Target="../media/hdphoto12.wdp"/><Relationship Id="rId23" Type="http://schemas.openxmlformats.org/officeDocument/2006/relationships/image" Target="../media/image96.jpeg"/><Relationship Id="rId28" Type="http://schemas.openxmlformats.org/officeDocument/2006/relationships/image" Target="../media/image99.png"/><Relationship Id="rId36" Type="http://schemas.openxmlformats.org/officeDocument/2006/relationships/image" Target="../media/image103.png"/><Relationship Id="rId10" Type="http://schemas.openxmlformats.org/officeDocument/2006/relationships/image" Target="../media/image89.png"/><Relationship Id="rId19" Type="http://schemas.openxmlformats.org/officeDocument/2006/relationships/image" Target="../media/image94.png"/><Relationship Id="rId31" Type="http://schemas.microsoft.com/office/2007/relationships/hdphoto" Target="../media/hdphoto19.wdp"/><Relationship Id="rId44" Type="http://schemas.openxmlformats.org/officeDocument/2006/relationships/image" Target="../media/image106.png"/><Relationship Id="rId4" Type="http://schemas.openxmlformats.org/officeDocument/2006/relationships/image" Target="../media/image85.jpeg"/><Relationship Id="rId9" Type="http://schemas.microsoft.com/office/2007/relationships/hdphoto" Target="../media/hdphoto9.wdp"/><Relationship Id="rId14" Type="http://schemas.openxmlformats.org/officeDocument/2006/relationships/image" Target="../media/image91.png"/><Relationship Id="rId22" Type="http://schemas.microsoft.com/office/2007/relationships/hdphoto" Target="../media/hdphoto15.wdp"/><Relationship Id="rId27" Type="http://schemas.microsoft.com/office/2007/relationships/hdphoto" Target="../media/hdphoto17.wdp"/><Relationship Id="rId30" Type="http://schemas.openxmlformats.org/officeDocument/2006/relationships/image" Target="../media/image100.png"/><Relationship Id="rId35" Type="http://schemas.microsoft.com/office/2007/relationships/hdphoto" Target="../media/hdphoto21.wdp"/><Relationship Id="rId43"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8.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png"/><Relationship Id="rId3" Type="http://schemas.openxmlformats.org/officeDocument/2006/relationships/image" Target="../media/image112.emf"/><Relationship Id="rId7" Type="http://schemas.openxmlformats.org/officeDocument/2006/relationships/image" Target="../media/image116.jpeg"/><Relationship Id="rId12" Type="http://schemas.openxmlformats.org/officeDocument/2006/relationships/image" Target="../media/image121.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5.jpeg"/><Relationship Id="rId11" Type="http://schemas.openxmlformats.org/officeDocument/2006/relationships/image" Target="../media/image120.png"/><Relationship Id="rId5" Type="http://schemas.openxmlformats.org/officeDocument/2006/relationships/image" Target="../media/image114.jpeg"/><Relationship Id="rId10" Type="http://schemas.openxmlformats.org/officeDocument/2006/relationships/image" Target="../media/image119.png"/><Relationship Id="rId4" Type="http://schemas.openxmlformats.org/officeDocument/2006/relationships/image" Target="../media/image113.emf"/><Relationship Id="rId9" Type="http://schemas.openxmlformats.org/officeDocument/2006/relationships/image" Target="../media/image118.jpeg"/></Relationships>
</file>

<file path=ppt/slides/_rels/slide19.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emf"/><Relationship Id="rId7" Type="http://schemas.openxmlformats.org/officeDocument/2006/relationships/image" Target="../media/image12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 Id="rId9" Type="http://schemas.openxmlformats.org/officeDocument/2006/relationships/image" Target="../media/image129.emf"/></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3.jpg"/><Relationship Id="rId11" Type="http://schemas.openxmlformats.org/officeDocument/2006/relationships/image" Target="../media/image138.jpeg"/><Relationship Id="rId5" Type="http://schemas.openxmlformats.org/officeDocument/2006/relationships/image" Target="../media/image132.jpeg"/><Relationship Id="rId10" Type="http://schemas.openxmlformats.org/officeDocument/2006/relationships/image" Target="../media/image137.emf"/><Relationship Id="rId4" Type="http://schemas.openxmlformats.org/officeDocument/2006/relationships/image" Target="../media/image131.png"/><Relationship Id="rId9" Type="http://schemas.openxmlformats.org/officeDocument/2006/relationships/image" Target="../media/image136.emf"/></Relationships>
</file>

<file path=ppt/slides/_rels/slide21.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12" Type="http://schemas.openxmlformats.org/officeDocument/2006/relationships/image" Target="../media/image148.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42.png"/><Relationship Id="rId11" Type="http://schemas.openxmlformats.org/officeDocument/2006/relationships/image" Target="../media/image147.emf"/><Relationship Id="rId5" Type="http://schemas.openxmlformats.org/officeDocument/2006/relationships/image" Target="../media/image141.png"/><Relationship Id="rId10" Type="http://schemas.openxmlformats.org/officeDocument/2006/relationships/image" Target="../media/image146.emf"/><Relationship Id="rId4" Type="http://schemas.openxmlformats.org/officeDocument/2006/relationships/image" Target="../media/image140.jpeg"/><Relationship Id="rId9" Type="http://schemas.openxmlformats.org/officeDocument/2006/relationships/image" Target="../media/image145.emf"/></Relationships>
</file>

<file path=ppt/slides/_rels/slide22.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5.jpeg"/><Relationship Id="rId3" Type="http://schemas.openxmlformats.org/officeDocument/2006/relationships/image" Target="../media/image149.png"/><Relationship Id="rId7" Type="http://schemas.openxmlformats.org/officeDocument/2006/relationships/image" Target="file://localhost/Users/busoakihiro/Documents/%E4%BB%95%E4%BA%8B%E5%86%85%E5%AE%B9/2011_07_%E7%AE%95%E9%9D%A2%E5%85%AC%E5%9C%92/2019_%E7%AE%95%E9%9D%A2%E5%85%AC%E5%9C%92%EF%BC%92%E6%9C%9F%E7%9B%AE_3/%E8%A9%95%E4%BE%A1%E5%A7%94%E5%93%A1%E4%BC%9A%E8%A6%96%E5%AF%9F/%E3%82%A2%E3%83%95%E3%82%9A%E3%83%AA%E9%96%A2%E4%BF%82/%E3%82%B9%E3%83%9E%E3%83%9B@2x_1.png" TargetMode="External"/><Relationship Id="rId12" Type="http://schemas.openxmlformats.org/officeDocument/2006/relationships/image" Target="../media/image154.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51.png"/><Relationship Id="rId11" Type="http://schemas.microsoft.com/office/2007/relationships/hdphoto" Target="../media/hdphoto23.wdp"/><Relationship Id="rId5" Type="http://schemas.openxmlformats.org/officeDocument/2006/relationships/image" Target="../media/image150.jpeg"/><Relationship Id="rId10" Type="http://schemas.openxmlformats.org/officeDocument/2006/relationships/image" Target="../media/image153.png"/><Relationship Id="rId4" Type="http://schemas.microsoft.com/office/2007/relationships/hdphoto" Target="../media/hdphoto22.wdp"/><Relationship Id="rId9" Type="http://schemas.openxmlformats.org/officeDocument/2006/relationships/image" Target="file://localhost/Volumes/musoh_a/works/2011_07_%E7%AE%95%E9%9D%A2%E5%85%AC%E5%9C%92/2019_%E7%AE%95%E9%9D%A2%E5%85%AC%E5%9C%92%EF%BC%92%E6%9C%9F%E7%9B%AE_3/%E8%A9%95%E4%BE%A1%E5%A7%94%E5%93%A1%E4%BC%9A%E8%A6%96%E5%AF%9F/%E3%82%A2%E3%83%95%E3%82%9A%E3%83%AA%E9%96%A2%E4%BF%82/%E3%82%A2%E3%83%95%E3%82%9A%E3%83%AA%E5%9C%B0%E5%9B%B3.png"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6.png"/><Relationship Id="rId7" Type="http://schemas.openxmlformats.org/officeDocument/2006/relationships/image" Target="../media/image158.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25.wdp"/><Relationship Id="rId11" Type="http://schemas.openxmlformats.org/officeDocument/2006/relationships/image" Target="../media/image161.jpeg"/><Relationship Id="rId5" Type="http://schemas.openxmlformats.org/officeDocument/2006/relationships/image" Target="../media/image157.png"/><Relationship Id="rId10" Type="http://schemas.openxmlformats.org/officeDocument/2006/relationships/image" Target="../media/image160.jpeg"/><Relationship Id="rId4" Type="http://schemas.microsoft.com/office/2007/relationships/hdphoto" Target="../media/hdphoto24.wdp"/><Relationship Id="rId9" Type="http://schemas.microsoft.com/office/2007/relationships/hdphoto" Target="../media/hdphoto26.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emf"/><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4.jpe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659966" y="6578782"/>
            <a:ext cx="2311400" cy="365125"/>
          </a:xfrm>
        </p:spPr>
        <p:txBody>
          <a:bodyPr/>
          <a:lstStyle/>
          <a:p>
            <a:fld id="{BB9231F5-CC56-497A-A386-7B8232C12A76}" type="slidenum">
              <a:rPr lang="ja-JP" altLang="en-US" smtClean="0"/>
              <a:pPr/>
              <a:t>32</a:t>
            </a:fld>
            <a:endParaRPr lang="ja-JP" altLang="en-US" dirty="0"/>
          </a:p>
        </p:txBody>
      </p:sp>
      <p:sp>
        <p:nvSpPr>
          <p:cNvPr id="3"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 name="角丸四角形 1"/>
          <p:cNvSpPr/>
          <p:nvPr/>
        </p:nvSpPr>
        <p:spPr>
          <a:xfrm>
            <a:off x="704528" y="654968"/>
            <a:ext cx="7560000" cy="720000"/>
          </a:xfrm>
          <a:prstGeom prst="roundRect">
            <a:avLst>
              <a:gd name="adj" fmla="val 50000"/>
            </a:avLst>
          </a:prstGeom>
          <a:ln/>
        </p:spPr>
        <p:style>
          <a:lnRef idx="2">
            <a:schemeClr val="accent2">
              <a:shade val="50000"/>
            </a:schemeClr>
          </a:lnRef>
          <a:fillRef idx="1">
            <a:schemeClr val="accent2"/>
          </a:fillRef>
          <a:effectRef idx="0">
            <a:schemeClr val="accent2"/>
          </a:effectRef>
          <a:fontRef idx="minor">
            <a:schemeClr val="lt1"/>
          </a:fontRef>
        </p:style>
        <p:txBody>
          <a:bodyPr lIns="36000" tIns="36000" rIns="36000" bIns="36000" rtlCol="0" anchor="ctr"/>
          <a:lstStyle/>
          <a:p>
            <a:pPr>
              <a:lnSpc>
                <a:spcPct val="150000"/>
              </a:lnSpc>
            </a:pPr>
            <a:r>
              <a:rPr kumimoji="1" lang="ja-JP" altLang="en-US" b="1" dirty="0" smtClean="0">
                <a:solidFill>
                  <a:schemeClr val="bg1"/>
                </a:solidFill>
              </a:rPr>
              <a:t>　　　　　</a:t>
            </a:r>
            <a:r>
              <a:rPr kumimoji="1" lang="ja-JP" altLang="en-US" b="1" dirty="0" smtClean="0">
                <a:solidFill>
                  <a:schemeClr val="bg1"/>
                </a:solidFill>
                <a:latin typeface="+mj-ea"/>
                <a:ea typeface="+mj-ea"/>
              </a:rPr>
              <a:t>　</a:t>
            </a:r>
            <a:r>
              <a:rPr kumimoji="1" lang="en-US" altLang="ja-JP" b="1" dirty="0" smtClean="0">
                <a:solidFill>
                  <a:schemeClr val="bg1"/>
                </a:solidFill>
                <a:latin typeface="+mj-ea"/>
                <a:ea typeface="+mj-ea"/>
              </a:rPr>
              <a:t>【</a:t>
            </a:r>
            <a:r>
              <a:rPr kumimoji="1" lang="ja-JP" altLang="en-US" b="1" dirty="0" smtClean="0">
                <a:solidFill>
                  <a:schemeClr val="bg1"/>
                </a:solidFill>
                <a:latin typeface="+mj-ea"/>
                <a:ea typeface="+mj-ea"/>
              </a:rPr>
              <a:t>体系</a:t>
            </a:r>
            <a:r>
              <a:rPr lang="ja-JP" altLang="en-US" b="1" dirty="0" smtClean="0">
                <a:solidFill>
                  <a:schemeClr val="bg1"/>
                </a:solidFill>
                <a:latin typeface="+mj-ea"/>
                <a:ea typeface="+mj-ea"/>
              </a:rPr>
              <a:t>２</a:t>
            </a:r>
            <a:r>
              <a:rPr kumimoji="1" lang="en-US" altLang="ja-JP" b="1" dirty="0" smtClean="0">
                <a:solidFill>
                  <a:schemeClr val="bg1"/>
                </a:solidFill>
                <a:latin typeface="+mj-ea"/>
                <a:ea typeface="+mj-ea"/>
              </a:rPr>
              <a:t>】</a:t>
            </a:r>
            <a:r>
              <a:rPr kumimoji="1" lang="ja-JP" altLang="en-US" b="1" dirty="0" smtClean="0">
                <a:solidFill>
                  <a:schemeClr val="bg1"/>
                </a:solidFill>
                <a:latin typeface="+mj-ea"/>
                <a:ea typeface="+mj-ea"/>
              </a:rPr>
              <a:t>　　</a:t>
            </a:r>
            <a:r>
              <a:rPr lang="ja-JP" altLang="en-US" b="1" dirty="0" smtClean="0">
                <a:solidFill>
                  <a:schemeClr val="bg1"/>
                </a:solidFill>
                <a:latin typeface="+mj-ea"/>
                <a:ea typeface="+mj-ea"/>
              </a:rPr>
              <a:t>防災</a:t>
            </a:r>
            <a:r>
              <a:rPr lang="ja-JP" altLang="en-US" b="1" dirty="0">
                <a:solidFill>
                  <a:schemeClr val="bg1"/>
                </a:solidFill>
                <a:latin typeface="+mj-ea"/>
                <a:ea typeface="+mj-ea"/>
              </a:rPr>
              <a:t>・減災、安全・安心の</a:t>
            </a:r>
            <a:r>
              <a:rPr lang="ja-JP" altLang="en-US" b="1" dirty="0" smtClean="0">
                <a:solidFill>
                  <a:schemeClr val="bg1"/>
                </a:solidFill>
                <a:latin typeface="+mj-ea"/>
                <a:ea typeface="+mj-ea"/>
              </a:rPr>
              <a:t>強化</a:t>
            </a:r>
            <a:endParaRPr lang="ja-JP" altLang="en-US" b="1" dirty="0">
              <a:solidFill>
                <a:schemeClr val="bg1"/>
              </a:solidFill>
              <a:latin typeface="+mj-ea"/>
              <a:ea typeface="+mj-ea"/>
            </a:endParaRPr>
          </a:p>
        </p:txBody>
      </p:sp>
      <p:sp>
        <p:nvSpPr>
          <p:cNvPr id="6" name="正方形/長方形 5"/>
          <p:cNvSpPr/>
          <p:nvPr/>
        </p:nvSpPr>
        <p:spPr>
          <a:xfrm>
            <a:off x="2021983" y="1637647"/>
            <a:ext cx="7635227" cy="2461049"/>
          </a:xfrm>
          <a:prstGeom prst="rect">
            <a:avLst/>
          </a:prstGeom>
        </p:spPr>
        <p:style>
          <a:lnRef idx="1">
            <a:schemeClr val="accent2"/>
          </a:lnRef>
          <a:fillRef idx="2">
            <a:schemeClr val="accent2"/>
          </a:fillRef>
          <a:effectRef idx="1">
            <a:schemeClr val="accent2"/>
          </a:effectRef>
          <a:fontRef idx="minor">
            <a:schemeClr val="dk1"/>
          </a:fontRef>
        </p:style>
        <p:txBody>
          <a:bodyPr lIns="36000" tIns="36000" rIns="36000" bIns="36000" rtlCol="0" anchor="t"/>
          <a:lstStyle/>
          <a:p>
            <a:pPr>
              <a:lnSpc>
                <a:spcPct val="150000"/>
              </a:lnSpc>
            </a:pPr>
            <a:r>
              <a:rPr kumimoji="1" lang="ja-JP" altLang="en-US" sz="1600" dirty="0" smtClean="0">
                <a:latin typeface="+mj-ea"/>
                <a:ea typeface="+mj-ea"/>
              </a:rPr>
              <a:t>（</a:t>
            </a:r>
            <a:r>
              <a:rPr lang="ja-JP" altLang="en-US" sz="1600" dirty="0">
                <a:latin typeface="+mj-ea"/>
                <a:ea typeface="+mj-ea"/>
              </a:rPr>
              <a:t>１</a:t>
            </a:r>
            <a:r>
              <a:rPr lang="ja-JP" altLang="en-US" sz="1600" dirty="0" smtClean="0">
                <a:latin typeface="+mj-ea"/>
                <a:ea typeface="+mj-ea"/>
              </a:rPr>
              <a:t>）災害に強い都市の構築</a:t>
            </a:r>
            <a:endParaRPr lang="en-US" altLang="ja-JP" sz="1600" dirty="0" smtClean="0">
              <a:latin typeface="+mj-ea"/>
              <a:ea typeface="+mj-ea"/>
            </a:endParaRPr>
          </a:p>
          <a:p>
            <a:pPr marL="432000" indent="-252000">
              <a:lnSpc>
                <a:spcPct val="150000"/>
              </a:lnSpc>
              <a:buFont typeface="Wingdings" panose="05000000000000000000" pitchFamily="2" charset="2"/>
              <a:buChar char="Ø"/>
            </a:pPr>
            <a:r>
              <a:rPr lang="ja-JP" altLang="en-US" sz="1400" dirty="0" smtClean="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人命を守る」ことを最優先に、「減災」の視点も含めた総合的な地震・</a:t>
            </a:r>
            <a:r>
              <a:rPr lang="ja-JP" altLang="en-US" sz="1400" dirty="0" smtClean="0">
                <a:solidFill>
                  <a:schemeClr val="tx1"/>
                </a:solidFill>
                <a:latin typeface="Meiryo UI" panose="020B0604030504040204" pitchFamily="50" charset="-128"/>
                <a:ea typeface="Meiryo UI" panose="020B0604030504040204" pitchFamily="50" charset="-128"/>
              </a:rPr>
              <a:t>津波・高潮対策</a:t>
            </a:r>
            <a:r>
              <a:rPr lang="ja-JP" altLang="en-US" sz="1400" dirty="0">
                <a:solidFill>
                  <a:schemeClr val="tx1"/>
                </a:solidFill>
                <a:latin typeface="Meiryo UI" panose="020B0604030504040204" pitchFamily="50" charset="-128"/>
                <a:ea typeface="Meiryo UI" panose="020B0604030504040204" pitchFamily="50" charset="-128"/>
              </a:rPr>
              <a:t>や、「逃げる」「凌ぐ」「防ぐ」施策を組み合わせた治水・土砂災害対策など、ハード・ソフト両面</a:t>
            </a:r>
            <a:r>
              <a:rPr lang="ja-JP" altLang="en-US" sz="1400" dirty="0" smtClean="0">
                <a:solidFill>
                  <a:schemeClr val="tx1"/>
                </a:solidFill>
                <a:latin typeface="Meiryo UI" panose="020B0604030504040204" pitchFamily="50" charset="-128"/>
                <a:ea typeface="Meiryo UI" panose="020B0604030504040204" pitchFamily="50" charset="-128"/>
              </a:rPr>
              <a:t>で取</a:t>
            </a:r>
            <a:r>
              <a:rPr lang="ja-JP" altLang="en-US" sz="1400" dirty="0">
                <a:solidFill>
                  <a:schemeClr val="tx1"/>
                </a:solidFill>
                <a:latin typeface="Meiryo UI" panose="020B0604030504040204" pitchFamily="50" charset="-128"/>
                <a:ea typeface="Meiryo UI" panose="020B0604030504040204" pitchFamily="50" charset="-128"/>
              </a:rPr>
              <a:t>り</a:t>
            </a:r>
            <a:r>
              <a:rPr lang="ja-JP" altLang="en-US" sz="1400" dirty="0" smtClean="0">
                <a:solidFill>
                  <a:schemeClr val="tx1"/>
                </a:solidFill>
                <a:latin typeface="Meiryo UI" panose="020B0604030504040204" pitchFamily="50" charset="-128"/>
                <a:ea typeface="Meiryo UI" panose="020B0604030504040204" pitchFamily="50" charset="-128"/>
              </a:rPr>
              <a:t>組みます</a:t>
            </a:r>
            <a:r>
              <a:rPr lang="ja-JP" altLang="en-US" sz="1400" dirty="0">
                <a:solidFill>
                  <a:schemeClr val="tx1"/>
                </a:solidFill>
                <a:latin typeface="Meiryo UI" panose="020B0604030504040204" pitchFamily="50" charset="-128"/>
                <a:ea typeface="Meiryo UI" panose="020B0604030504040204" pitchFamily="50" charset="-128"/>
              </a:rPr>
              <a:t>。</a:t>
            </a:r>
          </a:p>
          <a:p>
            <a:pPr marL="432000" indent="-252000">
              <a:lnSpc>
                <a:spcPct val="150000"/>
              </a:lnSpc>
              <a:buFont typeface="Wingdings" panose="05000000000000000000" pitchFamily="2" charset="2"/>
              <a:buChar char="Ø"/>
            </a:pPr>
            <a:r>
              <a:rPr lang="ja-JP" altLang="en-US" sz="1400" dirty="0" smtClean="0">
                <a:solidFill>
                  <a:schemeClr val="tx1"/>
                </a:solidFill>
                <a:latin typeface="Meiryo UI" panose="020B0604030504040204" pitchFamily="50" charset="-128"/>
                <a:ea typeface="Meiryo UI" panose="020B0604030504040204" pitchFamily="50" charset="-128"/>
              </a:rPr>
              <a:t>南海</a:t>
            </a:r>
            <a:r>
              <a:rPr lang="ja-JP" altLang="en-US" sz="1400" dirty="0">
                <a:solidFill>
                  <a:schemeClr val="tx1"/>
                </a:solidFill>
                <a:latin typeface="Meiryo UI" panose="020B0604030504040204" pitchFamily="50" charset="-128"/>
                <a:ea typeface="Meiryo UI" panose="020B0604030504040204" pitchFamily="50" charset="-128"/>
              </a:rPr>
              <a:t>トラフ地震の発生や地球温暖化に伴う気候変動等による災害リスクの</a:t>
            </a:r>
            <a:r>
              <a:rPr lang="ja-JP" altLang="en-US" sz="1400" dirty="0" smtClean="0">
                <a:solidFill>
                  <a:schemeClr val="tx1"/>
                </a:solidFill>
                <a:latin typeface="Meiryo UI" panose="020B0604030504040204" pitchFamily="50" charset="-128"/>
                <a:ea typeface="Meiryo UI" panose="020B0604030504040204" pitchFamily="50" charset="-128"/>
              </a:rPr>
              <a:t>増大が今後想定されること</a:t>
            </a:r>
            <a:r>
              <a:rPr lang="ja-JP" altLang="en-US" sz="1400" dirty="0">
                <a:solidFill>
                  <a:schemeClr val="tx1"/>
                </a:solidFill>
                <a:latin typeface="Meiryo UI" panose="020B0604030504040204" pitchFamily="50" charset="-128"/>
                <a:ea typeface="Meiryo UI" panose="020B0604030504040204" pitchFamily="50" charset="-128"/>
              </a:rPr>
              <a:t>から、</a:t>
            </a:r>
            <a:r>
              <a:rPr lang="ja-JP" altLang="en-US" sz="1400" dirty="0" smtClean="0">
                <a:solidFill>
                  <a:schemeClr val="tx1"/>
                </a:solidFill>
                <a:latin typeface="Meiryo UI" panose="020B0604030504040204" pitchFamily="50" charset="-128"/>
                <a:ea typeface="Meiryo UI" panose="020B0604030504040204" pitchFamily="50" charset="-128"/>
              </a:rPr>
              <a:t>被害軽減のためインフラ強化</a:t>
            </a:r>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機能</a:t>
            </a:r>
            <a:r>
              <a:rPr lang="ja-JP" altLang="en-US" sz="1400" dirty="0">
                <a:solidFill>
                  <a:schemeClr val="tx1"/>
                </a:solidFill>
                <a:latin typeface="Meiryo UI" panose="020B0604030504040204" pitchFamily="50" charset="-128"/>
                <a:ea typeface="Meiryo UI" panose="020B0604030504040204" pitchFamily="50" charset="-128"/>
              </a:rPr>
              <a:t>確保のための維持</a:t>
            </a:r>
            <a:r>
              <a:rPr lang="ja-JP" altLang="en-US" sz="1400" dirty="0" smtClean="0">
                <a:solidFill>
                  <a:schemeClr val="tx1"/>
                </a:solidFill>
                <a:latin typeface="Meiryo UI" panose="020B0604030504040204" pitchFamily="50" charset="-128"/>
                <a:ea typeface="Meiryo UI" panose="020B0604030504040204" pitchFamily="50" charset="-128"/>
              </a:rPr>
              <a:t>管理、</a:t>
            </a:r>
            <a:r>
              <a:rPr lang="ja-JP" altLang="en-US" sz="1400" dirty="0">
                <a:solidFill>
                  <a:schemeClr val="tx1"/>
                </a:solidFill>
                <a:latin typeface="Meiryo UI" panose="020B0604030504040204" pitchFamily="50" charset="-128"/>
                <a:ea typeface="Meiryo UI" panose="020B0604030504040204" pitchFamily="50" charset="-128"/>
              </a:rPr>
              <a:t>発災時の速やかな避難</a:t>
            </a:r>
            <a:r>
              <a:rPr lang="ja-JP" altLang="en-US" sz="1400" dirty="0" smtClean="0">
                <a:solidFill>
                  <a:schemeClr val="tx1"/>
                </a:solidFill>
                <a:latin typeface="Meiryo UI" panose="020B0604030504040204" pitchFamily="50" charset="-128"/>
                <a:ea typeface="Meiryo UI" panose="020B0604030504040204" pitchFamily="50" charset="-128"/>
              </a:rPr>
              <a:t>に向けた　情報</a:t>
            </a:r>
            <a:r>
              <a:rPr lang="ja-JP" altLang="en-US" sz="1400" dirty="0">
                <a:solidFill>
                  <a:schemeClr val="tx1"/>
                </a:solidFill>
                <a:latin typeface="Meiryo UI" panose="020B0604030504040204" pitchFamily="50" charset="-128"/>
                <a:ea typeface="Meiryo UI" panose="020B0604030504040204" pitchFamily="50" charset="-128"/>
              </a:rPr>
              <a:t>発信の</a:t>
            </a:r>
            <a:r>
              <a:rPr lang="ja-JP" altLang="en-US" sz="1400" dirty="0" smtClean="0">
                <a:solidFill>
                  <a:schemeClr val="tx1"/>
                </a:solidFill>
                <a:latin typeface="Meiryo UI" panose="020B0604030504040204" pitchFamily="50" charset="-128"/>
                <a:ea typeface="Meiryo UI" panose="020B0604030504040204" pitchFamily="50" charset="-128"/>
              </a:rPr>
              <a:t>強化、発災</a:t>
            </a:r>
            <a:r>
              <a:rPr lang="ja-JP" altLang="en-US" sz="1400" dirty="0">
                <a:solidFill>
                  <a:schemeClr val="tx1"/>
                </a:solidFill>
                <a:latin typeface="Meiryo UI" panose="020B0604030504040204" pitchFamily="50" charset="-128"/>
                <a:ea typeface="Meiryo UI" panose="020B0604030504040204" pitchFamily="50" charset="-128"/>
              </a:rPr>
              <a:t>直後</a:t>
            </a:r>
            <a:r>
              <a:rPr lang="ja-JP" altLang="en-US" sz="1400" dirty="0" smtClean="0">
                <a:solidFill>
                  <a:schemeClr val="tx1"/>
                </a:solidFill>
                <a:latin typeface="Meiryo UI" panose="020B0604030504040204" pitchFamily="50" charset="-128"/>
                <a:ea typeface="Meiryo UI" panose="020B0604030504040204" pitchFamily="50" charset="-128"/>
              </a:rPr>
              <a:t>の応急</a:t>
            </a:r>
            <a:r>
              <a:rPr lang="ja-JP" altLang="en-US" sz="1400" dirty="0">
                <a:solidFill>
                  <a:schemeClr val="tx1"/>
                </a:solidFill>
                <a:latin typeface="Meiryo UI" panose="020B0604030504040204" pitchFamily="50" charset="-128"/>
                <a:ea typeface="Meiryo UI" panose="020B0604030504040204" pitchFamily="50" charset="-128"/>
              </a:rPr>
              <a:t>対策</a:t>
            </a:r>
            <a:r>
              <a:rPr lang="ja-JP" altLang="en-US" sz="1400" dirty="0" smtClean="0">
                <a:solidFill>
                  <a:schemeClr val="tx1"/>
                </a:solidFill>
                <a:latin typeface="Meiryo UI" panose="020B0604030504040204" pitchFamily="50" charset="-128"/>
                <a:ea typeface="Meiryo UI" panose="020B0604030504040204" pitchFamily="50" charset="-128"/>
              </a:rPr>
              <a:t>の</a:t>
            </a:r>
            <a:r>
              <a:rPr lang="ja-JP" altLang="en-US" sz="1400" dirty="0">
                <a:solidFill>
                  <a:schemeClr val="tx1"/>
                </a:solidFill>
                <a:latin typeface="Meiryo UI" panose="020B0604030504040204" pitchFamily="50" charset="-128"/>
                <a:ea typeface="Meiryo UI" panose="020B0604030504040204" pitchFamily="50" charset="-128"/>
              </a:rPr>
              <a:t>行動</a:t>
            </a:r>
            <a:r>
              <a:rPr lang="ja-JP" altLang="en-US" sz="1400" dirty="0" smtClean="0">
                <a:solidFill>
                  <a:schemeClr val="tx1"/>
                </a:solidFill>
                <a:latin typeface="Meiryo UI" panose="020B0604030504040204" pitchFamily="50" charset="-128"/>
                <a:ea typeface="Meiryo UI" panose="020B0604030504040204" pitchFamily="50" charset="-128"/>
              </a:rPr>
              <a:t>強化を図る取組、</a:t>
            </a:r>
            <a:r>
              <a:rPr lang="ja-JP" altLang="en-US" sz="1400" dirty="0">
                <a:solidFill>
                  <a:schemeClr val="tx1"/>
                </a:solidFill>
                <a:latin typeface="Meiryo UI" panose="020B0604030504040204" pitchFamily="50" charset="-128"/>
                <a:ea typeface="Meiryo UI" panose="020B0604030504040204" pitchFamily="50" charset="-128"/>
              </a:rPr>
              <a:t>「自助」「共助」といった</a:t>
            </a:r>
            <a:r>
              <a:rPr lang="ja-JP" altLang="en-US" sz="1400" dirty="0" smtClean="0">
                <a:solidFill>
                  <a:schemeClr val="tx1"/>
                </a:solidFill>
                <a:latin typeface="Meiryo UI" panose="020B0604030504040204" pitchFamily="50" charset="-128"/>
                <a:ea typeface="Meiryo UI" panose="020B0604030504040204" pitchFamily="50" charset="-128"/>
              </a:rPr>
              <a:t>地域防災力</a:t>
            </a:r>
            <a:r>
              <a:rPr lang="ja-JP" altLang="en-US" sz="1400" dirty="0">
                <a:solidFill>
                  <a:schemeClr val="tx1"/>
                </a:solidFill>
                <a:latin typeface="Meiryo UI" panose="020B0604030504040204" pitchFamily="50" charset="-128"/>
                <a:ea typeface="Meiryo UI" panose="020B0604030504040204" pitchFamily="50" charset="-128"/>
              </a:rPr>
              <a:t>を高める</a:t>
            </a:r>
            <a:r>
              <a:rPr lang="ja-JP" altLang="en-US" sz="1400" dirty="0" smtClean="0">
                <a:solidFill>
                  <a:schemeClr val="tx1"/>
                </a:solidFill>
                <a:latin typeface="Meiryo UI" panose="020B0604030504040204" pitchFamily="50" charset="-128"/>
                <a:ea typeface="Meiryo UI" panose="020B0604030504040204" pitchFamily="50" charset="-128"/>
              </a:rPr>
              <a:t>取組など推進します。</a:t>
            </a:r>
            <a:endParaRPr lang="ja-JP" altLang="en-US"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2008982" y="4359838"/>
            <a:ext cx="7635226" cy="1753971"/>
          </a:xfrm>
          <a:prstGeom prst="rect">
            <a:avLst/>
          </a:prstGeom>
        </p:spPr>
        <p:style>
          <a:lnRef idx="1">
            <a:schemeClr val="accent2"/>
          </a:lnRef>
          <a:fillRef idx="2">
            <a:schemeClr val="accent2"/>
          </a:fillRef>
          <a:effectRef idx="1">
            <a:schemeClr val="accent2"/>
          </a:effectRef>
          <a:fontRef idx="minor">
            <a:schemeClr val="dk1"/>
          </a:fontRef>
        </p:style>
        <p:txBody>
          <a:bodyPr lIns="36000" tIns="36000" rIns="36000" bIns="36000" rtlCol="0" anchor="t"/>
          <a:lstStyle/>
          <a:p>
            <a:pPr>
              <a:lnSpc>
                <a:spcPct val="150000"/>
              </a:lnSpc>
            </a:pPr>
            <a:r>
              <a:rPr kumimoji="1" lang="ja-JP" altLang="en-US" sz="1600" dirty="0" smtClean="0">
                <a:latin typeface="+mj-ea"/>
                <a:ea typeface="+mj-ea"/>
              </a:rPr>
              <a:t>（</a:t>
            </a:r>
            <a:r>
              <a:rPr lang="ja-JP" altLang="en-US" sz="1600" dirty="0" smtClean="0">
                <a:latin typeface="+mj-ea"/>
                <a:ea typeface="+mj-ea"/>
              </a:rPr>
              <a:t>２）</a:t>
            </a:r>
            <a:r>
              <a:rPr lang="ja-JP" altLang="en-US" sz="1600" dirty="0">
                <a:latin typeface="+mj-ea"/>
                <a:ea typeface="+mj-ea"/>
              </a:rPr>
              <a:t>安全・安心で住みやすい都市の</a:t>
            </a:r>
            <a:r>
              <a:rPr lang="ja-JP" altLang="en-US" sz="1600" dirty="0" smtClean="0">
                <a:latin typeface="+mj-ea"/>
                <a:ea typeface="+mj-ea"/>
              </a:rPr>
              <a:t>形成</a:t>
            </a:r>
            <a:r>
              <a:rPr lang="ja-JP" altLang="en-US" sz="1400" dirty="0" smtClean="0">
                <a:latin typeface="+mj-ea"/>
                <a:ea typeface="+mj-ea"/>
              </a:rPr>
              <a:t>　</a:t>
            </a:r>
            <a:endParaRPr lang="en-US" altLang="ja-JP" sz="1400" dirty="0" smtClean="0">
              <a:latin typeface="+mj-ea"/>
              <a:ea typeface="+mj-ea"/>
            </a:endParaRPr>
          </a:p>
          <a:p>
            <a:pPr marL="432000" indent="-252000">
              <a:lnSpc>
                <a:spcPct val="1500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交通</a:t>
            </a:r>
            <a:r>
              <a:rPr lang="ja-JP" altLang="en-US" sz="1400" dirty="0">
                <a:latin typeface="Meiryo UI" panose="020B0604030504040204" pitchFamily="50" charset="-128"/>
                <a:ea typeface="Meiryo UI" panose="020B0604030504040204" pitchFamily="50" charset="-128"/>
              </a:rPr>
              <a:t>事故</a:t>
            </a:r>
            <a:r>
              <a:rPr lang="ja-JP" altLang="en-US" sz="1400" dirty="0" smtClean="0">
                <a:latin typeface="Meiryo UI" panose="020B0604030504040204" pitchFamily="50" charset="-128"/>
                <a:ea typeface="Meiryo UI" panose="020B0604030504040204" pitchFamily="50" charset="-128"/>
              </a:rPr>
              <a:t>を抑制するために歩行者・自動車・自転車等の安全対策、</a:t>
            </a:r>
            <a:r>
              <a:rPr lang="ja-JP" altLang="en-US" sz="1400" dirty="0">
                <a:latin typeface="Meiryo UI" panose="020B0604030504040204" pitchFamily="50" charset="-128"/>
                <a:ea typeface="Meiryo UI" panose="020B0604030504040204" pitchFamily="50" charset="-128"/>
              </a:rPr>
              <a:t>公共</a:t>
            </a:r>
            <a:r>
              <a:rPr lang="ja-JP" altLang="en-US" sz="1400" dirty="0" smtClean="0">
                <a:latin typeface="Meiryo UI" panose="020B0604030504040204" pitchFamily="50" charset="-128"/>
                <a:ea typeface="Meiryo UI" panose="020B0604030504040204" pitchFamily="50" charset="-128"/>
              </a:rPr>
              <a:t>空間におけるユニバーサル　デザイン化の推進等をハード・ソフト両面で取り組</a:t>
            </a:r>
            <a:r>
              <a:rPr lang="ja-JP" altLang="en-US" sz="1400" dirty="0">
                <a:latin typeface="Meiryo UI" panose="020B0604030504040204" pitchFamily="50" charset="-128"/>
                <a:ea typeface="Meiryo UI" panose="020B0604030504040204" pitchFamily="50" charset="-128"/>
              </a:rPr>
              <a:t>み</a:t>
            </a:r>
            <a:r>
              <a:rPr lang="ja-JP" altLang="en-US" sz="1400" dirty="0" smtClean="0">
                <a:latin typeface="Meiryo UI" panose="020B0604030504040204" pitchFamily="50" charset="-128"/>
                <a:ea typeface="Meiryo UI" panose="020B0604030504040204" pitchFamily="50" charset="-128"/>
              </a:rPr>
              <a:t>ます。</a:t>
            </a:r>
            <a:endParaRPr lang="en-US" altLang="ja-JP" sz="1400" dirty="0">
              <a:latin typeface="Meiryo UI" panose="020B0604030504040204" pitchFamily="50" charset="-128"/>
              <a:ea typeface="Meiryo UI" panose="020B0604030504040204" pitchFamily="50" charset="-128"/>
            </a:endParaRPr>
          </a:p>
          <a:p>
            <a:pPr marL="432000" indent="-252000">
              <a:lnSpc>
                <a:spcPct val="1500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安全安心な道路空間の再生に向け、台風等による街路樹の倒木被害を軽減するために、計画的な点検や更新に取り組みます。</a:t>
            </a:r>
            <a:endParaRPr lang="en-US" altLang="ja-JP" sz="1400" dirty="0" smtClean="0">
              <a:latin typeface="Meiryo UI" panose="020B0604030504040204" pitchFamily="50" charset="-128"/>
              <a:ea typeface="Meiryo UI" panose="020B0604030504040204" pitchFamily="50" charset="-128"/>
            </a:endParaRPr>
          </a:p>
        </p:txBody>
      </p:sp>
      <p:sp>
        <p:nvSpPr>
          <p:cNvPr id="11" name="フリーフォーム 10"/>
          <p:cNvSpPr/>
          <p:nvPr/>
        </p:nvSpPr>
        <p:spPr>
          <a:xfrm>
            <a:off x="1240971" y="1372034"/>
            <a:ext cx="781012" cy="3857166"/>
          </a:xfrm>
          <a:custGeom>
            <a:avLst/>
            <a:gdLst>
              <a:gd name="connsiteX0" fmla="*/ 13063 w 901338"/>
              <a:gd name="connsiteY0" fmla="*/ 0 h 3618412"/>
              <a:gd name="connsiteX1" fmla="*/ 0 w 901338"/>
              <a:gd name="connsiteY1" fmla="*/ 3618412 h 3618412"/>
              <a:gd name="connsiteX2" fmla="*/ 901338 w 901338"/>
              <a:gd name="connsiteY2" fmla="*/ 3618412 h 3618412"/>
              <a:gd name="connsiteX3" fmla="*/ 901338 w 901338"/>
              <a:gd name="connsiteY3" fmla="*/ 3618412 h 3618412"/>
            </a:gdLst>
            <a:ahLst/>
            <a:cxnLst>
              <a:cxn ang="0">
                <a:pos x="connsiteX0" y="connsiteY0"/>
              </a:cxn>
              <a:cxn ang="0">
                <a:pos x="connsiteX1" y="connsiteY1"/>
              </a:cxn>
              <a:cxn ang="0">
                <a:pos x="connsiteX2" y="connsiteY2"/>
              </a:cxn>
              <a:cxn ang="0">
                <a:pos x="connsiteX3" y="connsiteY3"/>
              </a:cxn>
            </a:cxnLst>
            <a:rect l="l" t="t" r="r" b="b"/>
            <a:pathLst>
              <a:path w="901338" h="3618412">
                <a:moveTo>
                  <a:pt x="13063" y="0"/>
                </a:moveTo>
                <a:cubicBezTo>
                  <a:pt x="8709" y="1206137"/>
                  <a:pt x="4354" y="2412275"/>
                  <a:pt x="0" y="3618412"/>
                </a:cubicBezTo>
                <a:lnTo>
                  <a:pt x="901338" y="3618412"/>
                </a:lnTo>
                <a:lnTo>
                  <a:pt x="901338" y="3618412"/>
                </a:lnTo>
              </a:path>
            </a:pathLst>
          </a:custGeom>
          <a:ln w="63500">
            <a:headEnd type="none"/>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ja-JP" altLang="en-US"/>
          </a:p>
        </p:txBody>
      </p:sp>
      <p:cxnSp>
        <p:nvCxnSpPr>
          <p:cNvPr id="13" name="直線矢印コネクタ 12"/>
          <p:cNvCxnSpPr/>
          <p:nvPr/>
        </p:nvCxnSpPr>
        <p:spPr>
          <a:xfrm>
            <a:off x="1240971" y="2735333"/>
            <a:ext cx="781012" cy="7867"/>
          </a:xfrm>
          <a:prstGeom prst="straightConnector1">
            <a:avLst/>
          </a:prstGeom>
          <a:ln w="63500">
            <a:tailEnd type="non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90608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64272" y="4956264"/>
            <a:ext cx="2104043" cy="1578033"/>
          </a:xfrm>
          <a:prstGeom prst="rect">
            <a:avLst/>
          </a:prstGeom>
          <a:ln>
            <a:solidFill>
              <a:schemeClr val="tx1"/>
            </a:solidFill>
          </a:ln>
        </p:spPr>
      </p:pic>
      <p:pic>
        <p:nvPicPr>
          <p:cNvPr id="24" name="図 2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64272" y="3218081"/>
            <a:ext cx="2117369" cy="1563717"/>
          </a:xfrm>
          <a:prstGeom prst="rect">
            <a:avLst/>
          </a:prstGeom>
          <a:ln>
            <a:solidFill>
              <a:schemeClr val="tx1"/>
            </a:solidFill>
          </a:ln>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677" y="4952076"/>
            <a:ext cx="2104895" cy="1579794"/>
          </a:xfrm>
          <a:prstGeom prst="rect">
            <a:avLst/>
          </a:prstGeom>
          <a:ln>
            <a:solidFill>
              <a:schemeClr val="tx1"/>
            </a:solidFill>
          </a:ln>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261" y="3173950"/>
            <a:ext cx="2117859" cy="1588394"/>
          </a:xfrm>
          <a:prstGeom prst="rect">
            <a:avLst/>
          </a:prstGeom>
          <a:ln>
            <a:solidFill>
              <a:schemeClr val="tx1"/>
            </a:solidFill>
          </a:ln>
        </p:spPr>
      </p:pic>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24516" y="442583"/>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強化</a:t>
            </a:r>
          </a:p>
        </p:txBody>
      </p:sp>
      <p:sp>
        <p:nvSpPr>
          <p:cNvPr id="4" name="正方形/長方形 3"/>
          <p:cNvSpPr/>
          <p:nvPr/>
        </p:nvSpPr>
        <p:spPr>
          <a:xfrm>
            <a:off x="107128" y="827836"/>
            <a:ext cx="9697194"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１）災害に強い都市の</a:t>
            </a:r>
            <a:r>
              <a:rPr lang="ja-JP" altLang="en-US" sz="1300" dirty="0" smtClean="0">
                <a:latin typeface="HG丸ｺﾞｼｯｸM-PRO" panose="020F0600000000000000" pitchFamily="50" charset="-128"/>
                <a:ea typeface="HG丸ｺﾞｼｯｸM-PRO" panose="020F0600000000000000" pitchFamily="50" charset="-128"/>
              </a:rPr>
              <a:t>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990" y="827837"/>
            <a:ext cx="9695332" cy="590032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99080" y="1171947"/>
            <a:ext cx="9478872" cy="477054"/>
          </a:xfrm>
          <a:prstGeom prst="rect">
            <a:avLst/>
          </a:prstGeom>
          <a:noFill/>
          <a:ln w="6350">
            <a:noFill/>
            <a:prstDash val="sysDash"/>
          </a:ln>
        </p:spPr>
        <p:txBody>
          <a:bodyPr wrap="square" lIns="0" tIns="0" rIns="0" bIns="0" rtlCol="0">
            <a:spAutoFit/>
          </a:bodyPr>
          <a:lstStyle/>
          <a:p>
            <a:r>
              <a:rPr lang="ja-JP" altLang="en-US" sz="1300" dirty="0">
                <a:solidFill>
                  <a:prstClr val="black"/>
                </a:solidFill>
                <a:latin typeface="HG丸ｺﾞｼｯｸM-PRO" panose="020F0600000000000000" pitchFamily="50" charset="-128"/>
                <a:ea typeface="HG丸ｺﾞｼｯｸM-PRO" panose="020F0600000000000000" pitchFamily="50" charset="-128"/>
              </a:rPr>
              <a:t>①人命を守る都市インフラ強化</a:t>
            </a:r>
            <a:r>
              <a:rPr lang="en-US" altLang="ja-JP" sz="1200" dirty="0">
                <a:solidFill>
                  <a:prstClr val="black"/>
                </a:solidFill>
                <a:latin typeface="HG丸ｺﾞｼｯｸM-PRO" panose="020F0600000000000000" pitchFamily="50" charset="-128"/>
                <a:ea typeface="HG丸ｺﾞｼｯｸM-PRO" panose="020F0600000000000000" pitchFamily="50" charset="-128"/>
              </a:rPr>
              <a:t>〔</a:t>
            </a:r>
            <a:r>
              <a:rPr lang="ja-JP" altLang="en-US" sz="1200" dirty="0">
                <a:latin typeface="HG丸ｺﾞｼｯｸM-PRO" panose="020F0600000000000000" pitchFamily="50" charset="-128"/>
                <a:ea typeface="HG丸ｺﾞｼｯｸM-PRO" panose="020F0600000000000000" pitchFamily="50" charset="-128"/>
              </a:rPr>
              <a:t>治水対策・土砂災害対策等</a:t>
            </a:r>
            <a:r>
              <a:rPr lang="en-US" altLang="ja-JP" sz="1200" dirty="0" smtClean="0">
                <a:latin typeface="HG丸ｺﾞｼｯｸM-PRO" panose="020F0600000000000000" pitchFamily="50" charset="-128"/>
                <a:ea typeface="HG丸ｺﾞｼｯｸM-PRO" panose="020F0600000000000000" pitchFamily="50" charset="-128"/>
              </a:rPr>
              <a:t>〕</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lvl="0">
              <a:lnSpc>
                <a:spcPct val="150000"/>
              </a:lnSpc>
            </a:pPr>
            <a:r>
              <a:rPr lang="ja-JP" altLang="en-US" sz="1200" b="1" dirty="0" smtClean="0">
                <a:solidFill>
                  <a:prstClr val="black"/>
                </a:solidFill>
                <a:latin typeface="HG丸ｺﾞｼｯｸM-PRO" panose="020F0600000000000000" pitchFamily="50" charset="-128"/>
                <a:ea typeface="HG丸ｺﾞｼｯｸM-PRO" panose="020F0600000000000000" pitchFamily="50" charset="-128"/>
              </a:rPr>
              <a:t>　</a:t>
            </a:r>
            <a:r>
              <a:rPr lang="ja-JP" altLang="en-US" sz="1200" b="1" dirty="0" smtClean="0">
                <a:latin typeface="+mj-ea"/>
                <a:ea typeface="+mj-ea"/>
              </a:rPr>
              <a:t>◇　土砂災害</a:t>
            </a:r>
            <a:r>
              <a:rPr lang="ja-JP" altLang="en-US" sz="1200" b="1" dirty="0">
                <a:latin typeface="+mj-ea"/>
                <a:ea typeface="+mj-ea"/>
              </a:rPr>
              <a:t>対策</a:t>
            </a:r>
            <a:r>
              <a:rPr kumimoji="1" lang="ja-JP" altLang="en-US" sz="1200" b="1" dirty="0" smtClean="0">
                <a:latin typeface="+mj-ea"/>
                <a:ea typeface="+mj-ea"/>
              </a:rPr>
              <a:t>施設整備・保全</a:t>
            </a:r>
            <a:r>
              <a:rPr kumimoji="1" lang="ja-JP" altLang="en-US" sz="1200" dirty="0" smtClean="0">
                <a:latin typeface="+mj-ea"/>
                <a:ea typeface="+mj-ea"/>
              </a:rPr>
              <a:t>　（「防ぐ」施策）</a:t>
            </a:r>
          </a:p>
        </p:txBody>
      </p:sp>
      <p:sp>
        <p:nvSpPr>
          <p:cNvPr id="40" name="テキスト ボックス 39"/>
          <p:cNvSpPr txBox="1"/>
          <p:nvPr/>
        </p:nvSpPr>
        <p:spPr>
          <a:xfrm>
            <a:off x="1505668" y="4737825"/>
            <a:ext cx="1313180" cy="215444"/>
          </a:xfrm>
          <a:prstGeom prst="rect">
            <a:avLst/>
          </a:prstGeom>
          <a:noFill/>
        </p:spPr>
        <p:txBody>
          <a:bodyPr wrap="none" rtlCol="0" anchor="ctr" anchorCtr="1">
            <a:spAutoFit/>
          </a:bodyPr>
          <a:lstStyle/>
          <a:p>
            <a:pPr algn="ctr">
              <a:lnSpc>
                <a:spcPct val="100000"/>
              </a:lnSpc>
              <a:buFontTx/>
              <a:buNone/>
            </a:pPr>
            <a:r>
              <a:rPr lang="ja-JP" altLang="en-US" sz="800" dirty="0" smtClean="0">
                <a:latin typeface="+mj-ea"/>
                <a:ea typeface="+mj-ea"/>
              </a:rPr>
              <a:t>川西谷砂防堰堤（豊能町）</a:t>
            </a:r>
            <a:endParaRPr lang="en-US" altLang="ja-JP" sz="800" dirty="0" smtClean="0">
              <a:latin typeface="+mj-ea"/>
              <a:ea typeface="+mj-ea"/>
            </a:endParaRPr>
          </a:p>
        </p:txBody>
      </p:sp>
      <p:sp>
        <p:nvSpPr>
          <p:cNvPr id="50" name="テキスト ボックス 49"/>
          <p:cNvSpPr txBox="1"/>
          <p:nvPr/>
        </p:nvSpPr>
        <p:spPr>
          <a:xfrm>
            <a:off x="1022994" y="6512715"/>
            <a:ext cx="2315143" cy="215444"/>
          </a:xfrm>
          <a:prstGeom prst="rect">
            <a:avLst/>
          </a:prstGeom>
          <a:noFill/>
        </p:spPr>
        <p:txBody>
          <a:bodyPr wrap="square" rtlCol="0">
            <a:spAutoFit/>
          </a:bodyPr>
          <a:lstStyle/>
          <a:p>
            <a:pPr algn="ctr">
              <a:lnSpc>
                <a:spcPct val="100000"/>
              </a:lnSpc>
              <a:buFontTx/>
              <a:buNone/>
            </a:pPr>
            <a:r>
              <a:rPr lang="ja-JP" altLang="en-US" sz="800" dirty="0" smtClean="0">
                <a:latin typeface="+mj-ea"/>
                <a:ea typeface="+mj-ea"/>
              </a:rPr>
              <a:t>一の谷砂防堰堤（八尾市）</a:t>
            </a:r>
            <a:endParaRPr lang="en-US" altLang="ja-JP" sz="800" dirty="0" smtClean="0">
              <a:latin typeface="+mj-ea"/>
              <a:ea typeface="+mj-ea"/>
            </a:endParaRPr>
          </a:p>
        </p:txBody>
      </p:sp>
      <p:sp>
        <p:nvSpPr>
          <p:cNvPr id="9" name="スライド番号プレースホルダー 8"/>
          <p:cNvSpPr>
            <a:spLocks noGrp="1"/>
          </p:cNvSpPr>
          <p:nvPr>
            <p:ph type="sldNum" sz="quarter" idx="12"/>
          </p:nvPr>
        </p:nvSpPr>
        <p:spPr>
          <a:xfrm>
            <a:off x="7637866" y="6582655"/>
            <a:ext cx="2311400" cy="365125"/>
          </a:xfrm>
        </p:spPr>
        <p:txBody>
          <a:bodyPr/>
          <a:lstStyle/>
          <a:p>
            <a:fld id="{BB9231F5-CC56-497A-A386-7B8232C12A76}" type="slidenum">
              <a:rPr kumimoji="1" lang="ja-JP" altLang="en-US" smtClean="0"/>
              <a:t>41</a:t>
            </a:fld>
            <a:endParaRPr kumimoji="1" lang="ja-JP" altLang="en-US" dirty="0"/>
          </a:p>
        </p:txBody>
      </p:sp>
      <p:sp>
        <p:nvSpPr>
          <p:cNvPr id="26" name="テキスト ボックス 25"/>
          <p:cNvSpPr txBox="1"/>
          <p:nvPr/>
        </p:nvSpPr>
        <p:spPr>
          <a:xfrm>
            <a:off x="3780927" y="4740225"/>
            <a:ext cx="2412000" cy="215444"/>
          </a:xfrm>
          <a:prstGeom prst="rect">
            <a:avLst/>
          </a:prstGeom>
          <a:noFill/>
        </p:spPr>
        <p:txBody>
          <a:bodyPr wrap="square" rtlCol="0">
            <a:spAutoFit/>
          </a:bodyPr>
          <a:lstStyle/>
          <a:p>
            <a:pPr algn="ctr">
              <a:lnSpc>
                <a:spcPct val="100000"/>
              </a:lnSpc>
              <a:buFontTx/>
              <a:buNone/>
            </a:pPr>
            <a:r>
              <a:rPr lang="ja-JP" altLang="en-US" sz="800" dirty="0" smtClean="0">
                <a:latin typeface="+mj-ea"/>
                <a:ea typeface="+mj-ea"/>
              </a:rPr>
              <a:t>東条（</a:t>
            </a:r>
            <a:r>
              <a:rPr lang="en-US" altLang="ja-JP" sz="800" dirty="0" smtClean="0">
                <a:latin typeface="+mj-ea"/>
                <a:ea typeface="+mj-ea"/>
              </a:rPr>
              <a:t>11</a:t>
            </a:r>
            <a:r>
              <a:rPr lang="ja-JP" altLang="en-US" sz="800" dirty="0" smtClean="0">
                <a:latin typeface="+mj-ea"/>
                <a:ea typeface="+mj-ea"/>
              </a:rPr>
              <a:t>）地区急傾斜地（柏原市）</a:t>
            </a:r>
            <a:endParaRPr lang="en-US" altLang="ja-JP" sz="800" dirty="0" smtClean="0">
              <a:latin typeface="+mj-ea"/>
              <a:ea typeface="+mj-ea"/>
            </a:endParaRPr>
          </a:p>
        </p:txBody>
      </p:sp>
      <p:sp>
        <p:nvSpPr>
          <p:cNvPr id="29" name="テキスト ボックス 28"/>
          <p:cNvSpPr txBox="1"/>
          <p:nvPr/>
        </p:nvSpPr>
        <p:spPr>
          <a:xfrm>
            <a:off x="3590043" y="6482868"/>
            <a:ext cx="2837594" cy="246221"/>
          </a:xfrm>
          <a:prstGeom prst="rect">
            <a:avLst/>
          </a:prstGeom>
          <a:noFill/>
        </p:spPr>
        <p:txBody>
          <a:bodyPr wrap="square" rtlCol="0">
            <a:spAutoFit/>
          </a:bodyPr>
          <a:lstStyle/>
          <a:p>
            <a:pPr algn="ctr">
              <a:lnSpc>
                <a:spcPct val="100000"/>
              </a:lnSpc>
              <a:buFontTx/>
              <a:buNone/>
            </a:pPr>
            <a:r>
              <a:rPr lang="ja-JP" altLang="en-US" sz="800" dirty="0" smtClean="0">
                <a:latin typeface="+mj-ea"/>
                <a:ea typeface="+mj-ea"/>
              </a:rPr>
              <a:t>石見川（１）地区急傾斜地（河内長野市</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1079425" y="3183981"/>
            <a:ext cx="1368000" cy="226591"/>
          </a:xfrm>
          <a:prstGeom prst="rect">
            <a:avLst/>
          </a:prstGeom>
          <a:solidFill>
            <a:schemeClr val="bg1"/>
          </a:solidFill>
          <a:ln>
            <a:solidFill>
              <a:schemeClr val="tx1"/>
            </a:solidFill>
          </a:ln>
        </p:spPr>
        <p:txBody>
          <a:bodyPr wrap="square" lIns="36000" tIns="36000" rIns="36000" bIns="36000" rtlCol="0">
            <a:spAutoFit/>
          </a:bodyPr>
          <a:lstStyle/>
          <a:p>
            <a:pPr algn="ctr"/>
            <a:r>
              <a:rPr lang="ja-JP" altLang="en-US" sz="1000" dirty="0" smtClean="0"/>
              <a:t>不透過型砂防えん堤</a:t>
            </a:r>
            <a:endParaRPr kumimoji="1" lang="ja-JP" altLang="en-US" sz="1000" dirty="0"/>
          </a:p>
        </p:txBody>
      </p:sp>
      <p:sp>
        <p:nvSpPr>
          <p:cNvPr id="31" name="テキスト ボックス 30"/>
          <p:cNvSpPr txBox="1"/>
          <p:nvPr/>
        </p:nvSpPr>
        <p:spPr>
          <a:xfrm>
            <a:off x="1063344" y="4959537"/>
            <a:ext cx="1368000" cy="226591"/>
          </a:xfrm>
          <a:prstGeom prst="rect">
            <a:avLst/>
          </a:prstGeom>
          <a:solidFill>
            <a:schemeClr val="bg1"/>
          </a:solidFill>
          <a:ln>
            <a:solidFill>
              <a:schemeClr val="tx1"/>
            </a:solidFill>
          </a:ln>
        </p:spPr>
        <p:txBody>
          <a:bodyPr wrap="square" lIns="36000" tIns="36000" rIns="36000" bIns="36000" rtlCol="0">
            <a:spAutoFit/>
          </a:bodyPr>
          <a:lstStyle/>
          <a:p>
            <a:pPr algn="ctr"/>
            <a:r>
              <a:rPr lang="ja-JP" altLang="en-US" sz="1000" dirty="0" smtClean="0"/>
              <a:t>透過型砂防えん堤</a:t>
            </a:r>
            <a:endParaRPr kumimoji="1" lang="ja-JP" altLang="en-US" sz="1000" dirty="0"/>
          </a:p>
        </p:txBody>
      </p:sp>
      <p:sp>
        <p:nvSpPr>
          <p:cNvPr id="32" name="テキスト ボックス 31"/>
          <p:cNvSpPr txBox="1"/>
          <p:nvPr/>
        </p:nvSpPr>
        <p:spPr>
          <a:xfrm>
            <a:off x="3861643" y="3224476"/>
            <a:ext cx="922301" cy="226591"/>
          </a:xfrm>
          <a:prstGeom prst="rect">
            <a:avLst/>
          </a:prstGeom>
          <a:solidFill>
            <a:schemeClr val="bg1"/>
          </a:solidFill>
          <a:ln>
            <a:solidFill>
              <a:schemeClr val="tx1"/>
            </a:solidFill>
          </a:ln>
        </p:spPr>
        <p:txBody>
          <a:bodyPr wrap="square" lIns="36000" tIns="36000" rIns="36000" bIns="36000" rtlCol="0">
            <a:spAutoFit/>
          </a:bodyPr>
          <a:lstStyle/>
          <a:p>
            <a:pPr algn="ctr"/>
            <a:r>
              <a:rPr lang="ja-JP" altLang="en-US" sz="1000" dirty="0" smtClean="0"/>
              <a:t>法枠工</a:t>
            </a:r>
            <a:endParaRPr kumimoji="1" lang="ja-JP" altLang="en-US" sz="1000" dirty="0"/>
          </a:p>
        </p:txBody>
      </p:sp>
      <p:sp>
        <p:nvSpPr>
          <p:cNvPr id="33" name="テキスト ボックス 32"/>
          <p:cNvSpPr txBox="1"/>
          <p:nvPr/>
        </p:nvSpPr>
        <p:spPr>
          <a:xfrm>
            <a:off x="3869653" y="4970539"/>
            <a:ext cx="914291" cy="226591"/>
          </a:xfrm>
          <a:prstGeom prst="rect">
            <a:avLst/>
          </a:prstGeom>
          <a:solidFill>
            <a:schemeClr val="bg1"/>
          </a:solidFill>
          <a:ln>
            <a:solidFill>
              <a:schemeClr val="tx1"/>
            </a:solidFill>
          </a:ln>
        </p:spPr>
        <p:txBody>
          <a:bodyPr wrap="square" lIns="36000" tIns="36000" rIns="36000" bIns="36000" rtlCol="0">
            <a:spAutoFit/>
          </a:bodyPr>
          <a:lstStyle/>
          <a:p>
            <a:pPr algn="ctr"/>
            <a:r>
              <a:rPr lang="ja-JP" altLang="en-US" sz="1000" dirty="0" smtClean="0"/>
              <a:t>待受式擁壁</a:t>
            </a:r>
            <a:endParaRPr kumimoji="1" lang="ja-JP" altLang="en-US" sz="1000" dirty="0"/>
          </a:p>
        </p:txBody>
      </p:sp>
      <p:sp>
        <p:nvSpPr>
          <p:cNvPr id="36" name="テキスト ボックス 35"/>
          <p:cNvSpPr txBox="1"/>
          <p:nvPr/>
        </p:nvSpPr>
        <p:spPr>
          <a:xfrm>
            <a:off x="1122157" y="2948281"/>
            <a:ext cx="1927095" cy="276999"/>
          </a:xfrm>
          <a:prstGeom prst="rect">
            <a:avLst/>
          </a:prstGeom>
          <a:noFill/>
          <a:ln>
            <a:noFill/>
            <a:prstDash val="dash"/>
          </a:ln>
        </p:spPr>
        <p:txBody>
          <a:bodyPr wrap="square" rtlCol="0">
            <a:spAutoFit/>
          </a:bodyPr>
          <a:lstStyle/>
          <a:p>
            <a:pPr algn="ctr"/>
            <a:r>
              <a:rPr kumimoji="1" lang="ja-JP" altLang="en-US" sz="1200" dirty="0" smtClean="0"/>
              <a:t>＜土石流対策＞</a:t>
            </a:r>
            <a:endParaRPr kumimoji="1" lang="en-US" altLang="ja-JP" dirty="0" smtClean="0"/>
          </a:p>
        </p:txBody>
      </p:sp>
      <p:sp>
        <p:nvSpPr>
          <p:cNvPr id="37" name="テキスト ボックス 36"/>
          <p:cNvSpPr txBox="1"/>
          <p:nvPr/>
        </p:nvSpPr>
        <p:spPr>
          <a:xfrm>
            <a:off x="3925386" y="2973988"/>
            <a:ext cx="1927095" cy="276999"/>
          </a:xfrm>
          <a:prstGeom prst="rect">
            <a:avLst/>
          </a:prstGeom>
          <a:noFill/>
          <a:ln>
            <a:noFill/>
            <a:prstDash val="dash"/>
          </a:ln>
        </p:spPr>
        <p:txBody>
          <a:bodyPr wrap="square" rtlCol="0">
            <a:spAutoFit/>
          </a:bodyPr>
          <a:lstStyle/>
          <a:p>
            <a:pPr algn="ctr"/>
            <a:r>
              <a:rPr kumimoji="1" lang="ja-JP" altLang="en-US" sz="1200" dirty="0" smtClean="0"/>
              <a:t>＜急傾斜地崩壊対策＞</a:t>
            </a:r>
            <a:endParaRPr kumimoji="1" lang="en-US" altLang="ja-JP" dirty="0" smtClean="0"/>
          </a:p>
        </p:txBody>
      </p:sp>
      <p:sp>
        <p:nvSpPr>
          <p:cNvPr id="38" name="テキスト ボックス 37"/>
          <p:cNvSpPr txBox="1"/>
          <p:nvPr/>
        </p:nvSpPr>
        <p:spPr>
          <a:xfrm>
            <a:off x="6738201" y="2967500"/>
            <a:ext cx="2247192" cy="276999"/>
          </a:xfrm>
          <a:prstGeom prst="rect">
            <a:avLst/>
          </a:prstGeom>
          <a:noFill/>
          <a:ln>
            <a:noFill/>
            <a:prstDash val="dash"/>
          </a:ln>
        </p:spPr>
        <p:txBody>
          <a:bodyPr wrap="square" rtlCol="0">
            <a:spAutoFit/>
          </a:bodyPr>
          <a:lstStyle/>
          <a:p>
            <a:pPr algn="ctr"/>
            <a:r>
              <a:rPr kumimoji="1" lang="ja-JP" altLang="en-US" sz="1200" dirty="0" smtClean="0"/>
              <a:t>＜土砂災害対策施設の保全＞</a:t>
            </a:r>
            <a:endParaRPr kumimoji="1" lang="en-US" altLang="ja-JP" dirty="0" smtClean="0"/>
          </a:p>
        </p:txBody>
      </p:sp>
      <p:pic>
        <p:nvPicPr>
          <p:cNvPr id="35" name="図 3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886958" y="4961689"/>
            <a:ext cx="2077374" cy="1588533"/>
          </a:xfrm>
          <a:prstGeom prst="rect">
            <a:avLst/>
          </a:prstGeom>
          <a:solidFill>
            <a:schemeClr val="tx1"/>
          </a:solidFill>
          <a:ln>
            <a:solidFill>
              <a:schemeClr val="tx1"/>
            </a:solidFill>
          </a:ln>
        </p:spPr>
      </p:pic>
      <p:pic>
        <p:nvPicPr>
          <p:cNvPr id="41" name="図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6958" y="3214185"/>
            <a:ext cx="2077374" cy="1566231"/>
          </a:xfrm>
          <a:prstGeom prst="rect">
            <a:avLst/>
          </a:prstGeom>
          <a:solidFill>
            <a:schemeClr val="tx1"/>
          </a:solidFill>
          <a:ln>
            <a:solidFill>
              <a:schemeClr val="tx1"/>
            </a:solidFill>
          </a:ln>
        </p:spPr>
      </p:pic>
      <p:sp>
        <p:nvSpPr>
          <p:cNvPr id="44" name="テキスト ボックス 43"/>
          <p:cNvSpPr txBox="1"/>
          <p:nvPr/>
        </p:nvSpPr>
        <p:spPr>
          <a:xfrm>
            <a:off x="8397475" y="3226027"/>
            <a:ext cx="566857" cy="211203"/>
          </a:xfrm>
          <a:prstGeom prst="rect">
            <a:avLst/>
          </a:prstGeom>
          <a:solidFill>
            <a:schemeClr val="bg1"/>
          </a:solidFill>
          <a:ln>
            <a:solidFill>
              <a:schemeClr val="tx1"/>
            </a:solidFill>
          </a:ln>
        </p:spPr>
        <p:txBody>
          <a:bodyPr wrap="square" lIns="36000" tIns="36000" rIns="36000" bIns="36000" rtlCol="0">
            <a:spAutoFit/>
          </a:bodyPr>
          <a:lstStyle/>
          <a:p>
            <a:pPr algn="ctr"/>
            <a:r>
              <a:rPr lang="ja-JP" altLang="en-US" sz="900" dirty="0" smtClean="0"/>
              <a:t>補修前</a:t>
            </a:r>
            <a:endParaRPr kumimoji="1" lang="ja-JP" altLang="en-US" sz="900" dirty="0"/>
          </a:p>
        </p:txBody>
      </p:sp>
      <p:sp>
        <p:nvSpPr>
          <p:cNvPr id="45" name="テキスト ボックス 44"/>
          <p:cNvSpPr txBox="1"/>
          <p:nvPr/>
        </p:nvSpPr>
        <p:spPr>
          <a:xfrm>
            <a:off x="8400898" y="4961689"/>
            <a:ext cx="566857" cy="211203"/>
          </a:xfrm>
          <a:prstGeom prst="rect">
            <a:avLst/>
          </a:prstGeom>
          <a:solidFill>
            <a:schemeClr val="bg1"/>
          </a:solidFill>
          <a:ln>
            <a:solidFill>
              <a:schemeClr val="tx1"/>
            </a:solidFill>
          </a:ln>
        </p:spPr>
        <p:txBody>
          <a:bodyPr wrap="square" lIns="36000" tIns="36000" rIns="36000" bIns="36000" rtlCol="0">
            <a:spAutoFit/>
          </a:bodyPr>
          <a:lstStyle/>
          <a:p>
            <a:pPr algn="ctr"/>
            <a:r>
              <a:rPr lang="ja-JP" altLang="en-US" sz="900" dirty="0" smtClean="0"/>
              <a:t>補修後</a:t>
            </a:r>
            <a:endParaRPr kumimoji="1" lang="ja-JP" altLang="en-US" sz="900" dirty="0"/>
          </a:p>
        </p:txBody>
      </p:sp>
      <p:sp>
        <p:nvSpPr>
          <p:cNvPr id="34" name="テキスト ボックス 33"/>
          <p:cNvSpPr txBox="1"/>
          <p:nvPr/>
        </p:nvSpPr>
        <p:spPr>
          <a:xfrm>
            <a:off x="6778753" y="6525344"/>
            <a:ext cx="2422719" cy="215444"/>
          </a:xfrm>
          <a:prstGeom prst="rect">
            <a:avLst/>
          </a:prstGeom>
          <a:noFill/>
        </p:spPr>
        <p:txBody>
          <a:bodyPr wrap="square" rtlCol="0">
            <a:spAutoFit/>
          </a:bodyPr>
          <a:lstStyle/>
          <a:p>
            <a:pPr algn="ctr">
              <a:lnSpc>
                <a:spcPct val="100000"/>
              </a:lnSpc>
              <a:buFontTx/>
              <a:buNone/>
            </a:pPr>
            <a:r>
              <a:rPr lang="ja-JP" altLang="en-US" sz="800" dirty="0" smtClean="0">
                <a:latin typeface="+mj-ea"/>
                <a:ea typeface="+mj-ea"/>
              </a:rPr>
              <a:t>下時谷砂防堰堤（河南町）</a:t>
            </a:r>
            <a:endParaRPr lang="en-US" altLang="ja-JP" sz="800" dirty="0" smtClean="0">
              <a:latin typeface="+mj-ea"/>
              <a:ea typeface="+mj-ea"/>
            </a:endParaRPr>
          </a:p>
        </p:txBody>
      </p:sp>
      <p:sp>
        <p:nvSpPr>
          <p:cNvPr id="39" name="下矢印 38"/>
          <p:cNvSpPr/>
          <p:nvPr/>
        </p:nvSpPr>
        <p:spPr>
          <a:xfrm>
            <a:off x="7787122" y="4767673"/>
            <a:ext cx="255865" cy="249535"/>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2" name="テキスト ボックス 41"/>
          <p:cNvSpPr txBox="1"/>
          <p:nvPr/>
        </p:nvSpPr>
        <p:spPr>
          <a:xfrm>
            <a:off x="216289" y="1623382"/>
            <a:ext cx="9478872" cy="1292662"/>
          </a:xfrm>
          <a:prstGeom prst="rect">
            <a:avLst/>
          </a:prstGeom>
          <a:noFill/>
          <a:ln w="6350">
            <a:noFill/>
            <a:prstDash val="sysDash"/>
          </a:ln>
        </p:spPr>
        <p:txBody>
          <a:bodyPr wrap="square" lIns="0" tIns="0" rIns="0" bIns="0" rtlCol="0">
            <a:spAutoFit/>
          </a:bodyPr>
          <a:lstStyle/>
          <a:p>
            <a:pPr marL="396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府内には土砂災害警戒区域が</a:t>
            </a:r>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千箇所以上存在しており、</a:t>
            </a:r>
            <a:r>
              <a:rPr kumimoji="1" lang="ja-JP" altLang="en-US" sz="1200" dirty="0">
                <a:latin typeface="Meiryo UI" panose="020B0604030504040204" pitchFamily="50" charset="-128"/>
                <a:ea typeface="Meiryo UI" panose="020B0604030504040204" pitchFamily="50" charset="-128"/>
              </a:rPr>
              <a:t>土砂災害対策を効率的に進めるため、まず、逃げる施策などのソフト対策</a:t>
            </a:r>
            <a:r>
              <a:rPr lang="ja-JP" altLang="en-US" sz="1200" dirty="0">
                <a:latin typeface="Meiryo UI" panose="020B0604030504040204" pitchFamily="50" charset="-128"/>
                <a:ea typeface="Meiryo UI" panose="020B0604030504040204" pitchFamily="50" charset="-128"/>
              </a:rPr>
              <a:t>を推進しています。</a:t>
            </a:r>
            <a:endParaRPr lang="en-US" altLang="ja-JP" sz="1200" dirty="0">
              <a:latin typeface="Meiryo UI" panose="020B0604030504040204" pitchFamily="50" charset="-128"/>
              <a:ea typeface="Meiryo UI" panose="020B0604030504040204" pitchFamily="50" charset="-128"/>
            </a:endParaRPr>
          </a:p>
          <a:p>
            <a:pPr marL="396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施設整備については、全ての箇所で実施する</a:t>
            </a:r>
            <a:r>
              <a:rPr lang="ja-JP" altLang="en-US" sz="1200" dirty="0" smtClean="0">
                <a:latin typeface="Meiryo UI" panose="020B0604030504040204" pitchFamily="50" charset="-128"/>
                <a:ea typeface="Meiryo UI" panose="020B0604030504040204" pitchFamily="50" charset="-128"/>
              </a:rPr>
              <a:t>ことができない</a:t>
            </a:r>
            <a:r>
              <a:rPr lang="ja-JP" altLang="en-US" sz="1200" dirty="0">
                <a:latin typeface="Meiryo UI" panose="020B0604030504040204" pitchFamily="50" charset="-128"/>
                <a:ea typeface="Meiryo UI" panose="020B0604030504040204" pitchFamily="50" charset="-128"/>
              </a:rPr>
              <a:t>ため、重点化した箇所において実施しています。</a:t>
            </a:r>
            <a:endParaRPr kumimoji="1" lang="en-US" altLang="ja-JP" sz="1200" dirty="0">
              <a:latin typeface="Meiryo UI" panose="020B0604030504040204" pitchFamily="50" charset="-128"/>
              <a:ea typeface="Meiryo UI" panose="020B0604030504040204" pitchFamily="50" charset="-128"/>
            </a:endParaRPr>
          </a:p>
          <a:p>
            <a:pPr marL="396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整備箇所の重点化は、土砂災害防止法に基づく基礎調査などから、急峻な地形や斜面の変状などによる「災害発生の危険度」および影響範囲</a:t>
            </a:r>
            <a:endParaRPr lang="en-US" altLang="ja-JP" sz="1200" dirty="0">
              <a:latin typeface="Meiryo UI" panose="020B0604030504040204" pitchFamily="50" charset="-128"/>
              <a:ea typeface="Meiryo UI" panose="020B0604030504040204" pitchFamily="50" charset="-128"/>
            </a:endParaRPr>
          </a:p>
          <a:p>
            <a:pPr marL="216000"/>
            <a:r>
              <a:rPr lang="ja-JP" altLang="en-US" sz="1200" dirty="0">
                <a:latin typeface="Meiryo UI" panose="020B0604030504040204" pitchFamily="50" charset="-128"/>
                <a:ea typeface="Meiryo UI" panose="020B0604030504040204" pitchFamily="50" charset="-128"/>
              </a:rPr>
              <a:t>　　に含まれる人家の戸数や重要公共施設、避難所や避難路、要配慮者利用施設の有無などの「災害発生時の影響度」を評価し選定しています</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396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定期点検や豪雨後などの緊急点検により、管理水準を下回る施設については適切</a:t>
            </a:r>
            <a:r>
              <a:rPr lang="ja-JP" altLang="en-US" sz="1200" dirty="0">
                <a:latin typeface="Meiryo UI" panose="020B0604030504040204" pitchFamily="50" charset="-128"/>
                <a:ea typeface="Meiryo UI" panose="020B0604030504040204" pitchFamily="50" charset="-128"/>
              </a:rPr>
              <a:t>な</a:t>
            </a:r>
            <a:r>
              <a:rPr lang="ja-JP" altLang="en-US" sz="1200" dirty="0" smtClean="0">
                <a:latin typeface="Meiryo UI" panose="020B0604030504040204" pitchFamily="50" charset="-128"/>
                <a:ea typeface="Meiryo UI" panose="020B0604030504040204" pitchFamily="50" charset="-128"/>
              </a:rPr>
              <a:t>補修、修繕を行い、各施設の機能の保全を図ります。　　　　　　　また、劣化予測にもとづく長寿命化計画の検討を進め、砂防施設の効率的</a:t>
            </a:r>
            <a:r>
              <a:rPr lang="ja-JP" altLang="en-US" sz="1200" dirty="0">
                <a:latin typeface="Meiryo UI" panose="020B0604030504040204" pitchFamily="50" charset="-128"/>
                <a:ea typeface="Meiryo UI" panose="020B0604030504040204" pitchFamily="50" charset="-128"/>
              </a:rPr>
              <a:t>・効果的</a:t>
            </a:r>
            <a:r>
              <a:rPr lang="ja-JP" altLang="en-US" sz="1200" dirty="0" smtClean="0">
                <a:latin typeface="Meiryo UI" panose="020B0604030504040204" pitchFamily="50" charset="-128"/>
                <a:ea typeface="Meiryo UI" panose="020B0604030504040204" pitchFamily="50" charset="-128"/>
              </a:rPr>
              <a:t>な予防保全型の維持管理に取り組みます。</a:t>
            </a:r>
            <a:endParaRPr lang="en-US" altLang="ja-JP" sz="1200" dirty="0" smtClean="0">
              <a:latin typeface="Meiryo UI" panose="020B0604030504040204" pitchFamily="50" charset="-128"/>
              <a:ea typeface="Meiryo UI" panose="020B0604030504040204" pitchFamily="50" charset="-128"/>
            </a:endParaRPr>
          </a:p>
          <a:p>
            <a:pPr marL="396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激甚化・頻発化する土砂災害への備えとして、迅速な管理型砂防え</a:t>
            </a:r>
            <a:r>
              <a:rPr lang="ja-JP" altLang="en-US" sz="1200" dirty="0">
                <a:latin typeface="Meiryo UI" panose="020B0604030504040204" pitchFamily="50" charset="-128"/>
                <a:ea typeface="Meiryo UI" panose="020B0604030504040204" pitchFamily="50" charset="-128"/>
              </a:rPr>
              <a:t>ん</a:t>
            </a:r>
            <a:r>
              <a:rPr lang="ja-JP" altLang="en-US" sz="1200" dirty="0" smtClean="0">
                <a:latin typeface="Meiryo UI" panose="020B0604030504040204" pitchFamily="50" charset="-128"/>
                <a:ea typeface="Meiryo UI" panose="020B0604030504040204" pitchFamily="50" charset="-128"/>
              </a:rPr>
              <a:t>堤の除石のため、必要に応じて管理用通路の整備を検討します。</a:t>
            </a:r>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00642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77731"/>
            <a:ext cx="9684000" cy="589162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6" name="正方形/長方形 45"/>
          <p:cNvSpPr/>
          <p:nvPr/>
        </p:nvSpPr>
        <p:spPr>
          <a:xfrm>
            <a:off x="36988" y="417078"/>
            <a:ext cx="9828000"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08988" y="778973"/>
            <a:ext cx="9684000" cy="252000"/>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33" name="スライド番号プレースホルダー 1"/>
          <p:cNvSpPr txBox="1">
            <a:spLocks/>
          </p:cNvSpPr>
          <p:nvPr/>
        </p:nvSpPr>
        <p:spPr>
          <a:xfrm>
            <a:off x="7656175" y="657101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42</a:t>
            </a:fld>
            <a:endParaRPr lang="ja-JP" altLang="en-US" dirty="0"/>
          </a:p>
        </p:txBody>
      </p:sp>
      <p:sp>
        <p:nvSpPr>
          <p:cNvPr id="34" name="テキスト ボックス 33"/>
          <p:cNvSpPr txBox="1"/>
          <p:nvPr/>
        </p:nvSpPr>
        <p:spPr>
          <a:xfrm>
            <a:off x="108986" y="1024232"/>
            <a:ext cx="9659980" cy="1492716"/>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①人命</a:t>
            </a:r>
            <a:r>
              <a:rPr lang="ja-JP" altLang="en-US" sz="1300" dirty="0">
                <a:latin typeface="HG丸ｺﾞｼｯｸM-PRO" panose="020F0600000000000000" pitchFamily="50" charset="-128"/>
                <a:ea typeface="HG丸ｺﾞｼｯｸM-PRO" panose="020F0600000000000000" pitchFamily="50" charset="-128"/>
              </a:rPr>
              <a:t>を守る都市インフラ</a:t>
            </a:r>
            <a:r>
              <a:rPr lang="ja-JP" altLang="en-US" sz="1300" dirty="0" smtClean="0">
                <a:latin typeface="HG丸ｺﾞｼｯｸM-PRO" panose="020F0600000000000000" pitchFamily="50" charset="-128"/>
                <a:ea typeface="HG丸ｺﾞｼｯｸM-PRO" panose="020F0600000000000000" pitchFamily="50" charset="-128"/>
              </a:rPr>
              <a:t>強化</a:t>
            </a:r>
            <a:r>
              <a:rPr lang="en-US" altLang="ja-JP" sz="1200" dirty="0" smtClean="0">
                <a:latin typeface="HG丸ｺﾞｼｯｸM-PRO" panose="020F0600000000000000" pitchFamily="50" charset="-128"/>
                <a:ea typeface="HG丸ｺﾞｼｯｸM-PRO" panose="020F0600000000000000" pitchFamily="50" charset="-128"/>
              </a:rPr>
              <a:t>〔</a:t>
            </a:r>
            <a:r>
              <a:rPr lang="ja-JP" altLang="en-US" sz="1200" dirty="0">
                <a:latin typeface="HG丸ｺﾞｼｯｸM-PRO" panose="020F0600000000000000" pitchFamily="50" charset="-128"/>
                <a:ea typeface="HG丸ｺﾞｼｯｸM-PRO" panose="020F0600000000000000" pitchFamily="50" charset="-128"/>
              </a:rPr>
              <a:t>治水対策・土砂災害対策等</a:t>
            </a:r>
            <a:r>
              <a:rPr lang="en-US" altLang="ja-JP" sz="1200" dirty="0">
                <a:latin typeface="HG丸ｺﾞｼｯｸM-PRO" panose="020F0600000000000000" pitchFamily="50" charset="-128"/>
                <a:ea typeface="HG丸ｺﾞｼｯｸM-PRO" panose="020F0600000000000000" pitchFamily="50" charset="-128"/>
              </a:rPr>
              <a:t>〕</a:t>
            </a:r>
            <a:endParaRPr lang="ja-JP" altLang="en-US" sz="1200" dirty="0">
              <a:latin typeface="HG丸ｺﾞｼｯｸM-PRO" panose="020F0600000000000000" pitchFamily="50" charset="-128"/>
              <a:ea typeface="HG丸ｺﾞｼｯｸM-PRO" panose="020F0600000000000000" pitchFamily="50" charset="-128"/>
            </a:endParaRPr>
          </a:p>
          <a:p>
            <a:pPr>
              <a:lnSpc>
                <a:spcPct val="120000"/>
              </a:lnSpc>
            </a:pPr>
            <a:r>
              <a:rPr lang="ja-JP" altLang="en-US" sz="1200" b="1" dirty="0">
                <a:latin typeface="ＭＳ Ｐゴシック" panose="020B0600070205080204" pitchFamily="50" charset="-128"/>
                <a:ea typeface="ＭＳ Ｐゴシック" panose="020B0600070205080204" pitchFamily="50" charset="-128"/>
              </a:rPr>
              <a:t> </a:t>
            </a:r>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a:t>
            </a:r>
            <a:r>
              <a:rPr lang="ja-JP" altLang="en-US" sz="1200" b="1" dirty="0" smtClean="0">
                <a:latin typeface="ＭＳ Ｐゴシック" panose="020B0600070205080204" pitchFamily="50" charset="-128"/>
                <a:ea typeface="ＭＳ Ｐゴシック" panose="020B0600070205080204" pitchFamily="50" charset="-128"/>
              </a:rPr>
              <a:t>道路施設の災害対策</a:t>
            </a:r>
          </a:p>
          <a:p>
            <a:pPr marL="360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災害時に円滑な通行規制や利用者への情報提供を行うため、無人で交通規制が可能な固定式規制</a:t>
            </a:r>
            <a:r>
              <a:rPr lang="ja-JP" altLang="en-US" sz="1200" dirty="0" smtClean="0">
                <a:latin typeface="Meiryo UI" panose="020B0604030504040204" pitchFamily="50" charset="-128"/>
                <a:ea typeface="Meiryo UI" panose="020B0604030504040204" pitchFamily="50" charset="-128"/>
              </a:rPr>
              <a:t>設備（空気式遮断機等）の</a:t>
            </a:r>
            <a:r>
              <a:rPr lang="ja-JP" altLang="en-US" sz="1200" dirty="0">
                <a:latin typeface="Meiryo UI" panose="020B0604030504040204" pitchFamily="50" charset="-128"/>
                <a:ea typeface="Meiryo UI" panose="020B0604030504040204" pitchFamily="50" charset="-128"/>
              </a:rPr>
              <a:t>設置や、道路情報提供装置を設置します。</a:t>
            </a:r>
            <a:endParaRPr lang="en-US" altLang="ja-JP" sz="1200" dirty="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道路のり面の崩壊等を防ぐため、道路防災対策を推進するとともに</a:t>
            </a:r>
            <a:r>
              <a:rPr lang="ja-JP" altLang="en-US"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陸域観測技術衛星や</a:t>
            </a:r>
            <a:r>
              <a:rPr lang="en-US" altLang="ja-JP" sz="1200" dirty="0">
                <a:latin typeface="Meiryo UI" panose="020B0604030504040204" pitchFamily="50" charset="-128"/>
                <a:ea typeface="Meiryo UI" panose="020B0604030504040204" pitchFamily="50" charset="-128"/>
              </a:rPr>
              <a:t>GNSS</a:t>
            </a:r>
            <a:r>
              <a:rPr lang="en-US" altLang="ja-JP" sz="8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自動変位計測システム等を用いた変位のモニタリングにより、災害の兆候が認められる箇所等を抽出します。また、目視点検が困難な危険箇所を迅速に把握するため、ドローンを活用した点検を進めます。</a:t>
            </a:r>
            <a:endParaRPr lang="en-US" altLang="ja-JP" sz="1200" dirty="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老朽化</a:t>
            </a:r>
            <a:r>
              <a:rPr lang="ja-JP" altLang="en-US" sz="1200" dirty="0">
                <a:latin typeface="Meiryo UI" panose="020B0604030504040204" pitchFamily="50" charset="-128"/>
                <a:ea typeface="Meiryo UI" panose="020B0604030504040204" pitchFamily="50" charset="-128"/>
              </a:rPr>
              <a:t>や暴風等による施設の倒壊を防止するため、施設の更新を行います</a:t>
            </a:r>
            <a:r>
              <a:rPr lang="ja-JP" altLang="en-US" sz="1200" dirty="0" smtClean="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324717" y="2495369"/>
            <a:ext cx="9370317" cy="4129906"/>
            <a:chOff x="276981" y="2292334"/>
            <a:chExt cx="9370317" cy="4129906"/>
          </a:xfrm>
        </p:grpSpPr>
        <p:pic>
          <p:nvPicPr>
            <p:cNvPr id="51" name="図 50"/>
            <p:cNvPicPr/>
            <p:nvPr/>
          </p:nvPicPr>
          <p:blipFill>
            <a:blip r:embed="rId3">
              <a:extLst>
                <a:ext uri="{28A0092B-C50C-407E-A947-70E740481C1C}">
                  <a14:useLocalDpi xmlns:a14="http://schemas.microsoft.com/office/drawing/2010/main" val="0"/>
                </a:ext>
              </a:extLst>
            </a:blip>
            <a:srcRect/>
            <a:stretch>
              <a:fillRect/>
            </a:stretch>
          </p:blipFill>
          <p:spPr bwMode="auto">
            <a:xfrm>
              <a:off x="350367" y="4721716"/>
              <a:ext cx="1992630" cy="1497965"/>
            </a:xfrm>
            <a:prstGeom prst="rect">
              <a:avLst/>
            </a:prstGeom>
            <a:noFill/>
            <a:ln>
              <a:solidFill>
                <a:schemeClr val="tx1"/>
              </a:solidFill>
            </a:ln>
          </p:spPr>
        </p:pic>
        <p:pic>
          <p:nvPicPr>
            <p:cNvPr id="52" name="図 51" descr="岸：08_02_外環状線"/>
            <p:cNvPicPr/>
            <p:nvPr/>
          </p:nvPicPr>
          <p:blipFill>
            <a:blip r:embed="rId4" cstate="email">
              <a:extLst>
                <a:ext uri="{28A0092B-C50C-407E-A947-70E740481C1C}">
                  <a14:useLocalDpi xmlns:a14="http://schemas.microsoft.com/office/drawing/2010/main"/>
                </a:ext>
              </a:extLst>
            </a:blip>
            <a:srcRect/>
            <a:stretch>
              <a:fillRect/>
            </a:stretch>
          </p:blipFill>
          <p:spPr bwMode="auto">
            <a:xfrm>
              <a:off x="5036951" y="4719677"/>
              <a:ext cx="1936526" cy="1500003"/>
            </a:xfrm>
            <a:prstGeom prst="rect">
              <a:avLst/>
            </a:prstGeom>
            <a:noFill/>
            <a:ln>
              <a:solidFill>
                <a:schemeClr val="tx1"/>
              </a:solidFill>
            </a:ln>
          </p:spPr>
        </p:pic>
        <p:pic>
          <p:nvPicPr>
            <p:cNvPr id="54" name="図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0719"/>
            <a:stretch/>
          </p:blipFill>
          <p:spPr bwMode="auto">
            <a:xfrm>
              <a:off x="2412051" y="4721716"/>
              <a:ext cx="1982149" cy="1497965"/>
            </a:xfrm>
            <a:prstGeom prst="rect">
              <a:avLst/>
            </a:prstGeom>
            <a:noFill/>
            <a:ln w="9525">
              <a:solidFill>
                <a:schemeClr val="tx1"/>
              </a:solidFill>
              <a:miter lim="800000"/>
              <a:headEnd/>
              <a:tailEnd/>
            </a:ln>
            <a:effectLst>
              <a:outerShdw blurRad="50800" dist="38100" dir="2700000" algn="tl" rotWithShape="0">
                <a:prstClr val="black">
                  <a:alpha val="0"/>
                </a:prstClr>
              </a:outerShdw>
            </a:effectLst>
            <a:extLst>
              <a:ext uri="{909E8E84-426E-40DD-AFC4-6F175D3DCCD1}">
                <a14:hiddenFill xmlns:a14="http://schemas.microsoft.com/office/drawing/2010/main">
                  <a:solidFill>
                    <a:srgbClr val="FFFFFF"/>
                  </a:solidFill>
                </a14:hiddenFill>
              </a:ext>
            </a:extLst>
          </p:spPr>
        </p:pic>
        <p:pic>
          <p:nvPicPr>
            <p:cNvPr id="55" name="Picture 2" descr="_20190117_0905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3015" y="4729444"/>
              <a:ext cx="2234283" cy="14804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0" name="テキスト ボックス 6"/>
            <p:cNvSpPr txBox="1">
              <a:spLocks noChangeArrowheads="1"/>
            </p:cNvSpPr>
            <p:nvPr/>
          </p:nvSpPr>
          <p:spPr bwMode="auto">
            <a:xfrm>
              <a:off x="2763989" y="6217048"/>
              <a:ext cx="1315538" cy="19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578" tIns="34790" rIns="69578" bIns="34790">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zh-TW" altLang="en-US" sz="800" dirty="0">
                  <a:latin typeface="ＭＳ Ｐゴシック" panose="020B0600070205080204" pitchFamily="50" charset="-128"/>
                  <a:ea typeface="ＭＳ Ｐゴシック" panose="020B0600070205080204" pitchFamily="50" charset="-128"/>
                  <a:cs typeface="メイリオ" panose="020B0604030504040204" pitchFamily="50" charset="-128"/>
                </a:rPr>
                <a:t>道路情報提供</a:t>
              </a:r>
              <a:r>
                <a:rPr lang="zh-TW" altLang="en-US" sz="8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装置</a:t>
              </a:r>
              <a:endParaRPr lang="ja-JP" altLang="en-US" sz="8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61" name="テキスト ボックス 1"/>
            <p:cNvSpPr txBox="1">
              <a:spLocks noChangeArrowheads="1"/>
            </p:cNvSpPr>
            <p:nvPr/>
          </p:nvSpPr>
          <p:spPr bwMode="auto">
            <a:xfrm>
              <a:off x="429239" y="6205227"/>
              <a:ext cx="1705204" cy="217013"/>
            </a:xfrm>
            <a:prstGeom prst="rect">
              <a:avLst/>
            </a:prstGeom>
            <a:noFill/>
            <a:ln w="9525">
              <a:noFill/>
              <a:miter lim="800000"/>
              <a:headEnd/>
              <a:tailEnd/>
            </a:ln>
          </p:spPr>
          <p:txBody>
            <a:bodyPr wrap="square" lIns="92994" tIns="46497" rIns="92994" bIns="46497"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800" dirty="0" smtClean="0">
                  <a:latin typeface="+mj-ea"/>
                  <a:ea typeface="+mj-ea"/>
                  <a:cs typeface="メイリオ" panose="020B0604030504040204" pitchFamily="50" charset="-128"/>
                </a:rPr>
                <a:t>空気式遮断機による通行規制</a:t>
              </a:r>
            </a:p>
          </p:txBody>
        </p:sp>
        <p:sp>
          <p:nvSpPr>
            <p:cNvPr id="62" name="テキスト ボックス 1"/>
            <p:cNvSpPr txBox="1">
              <a:spLocks noChangeArrowheads="1"/>
            </p:cNvSpPr>
            <p:nvPr/>
          </p:nvSpPr>
          <p:spPr bwMode="auto">
            <a:xfrm>
              <a:off x="7492602" y="6189278"/>
              <a:ext cx="2154696" cy="217013"/>
            </a:xfrm>
            <a:prstGeom prst="rect">
              <a:avLst/>
            </a:prstGeom>
            <a:noFill/>
            <a:ln w="9525">
              <a:noFill/>
              <a:miter lim="800000"/>
              <a:headEnd/>
              <a:tailEnd/>
            </a:ln>
          </p:spPr>
          <p:txBody>
            <a:bodyPr wrap="square" lIns="92994" tIns="46497" rIns="92994" bIns="46497"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800" dirty="0">
                  <a:latin typeface="+mj-ea"/>
                  <a:ea typeface="+mj-ea"/>
                  <a:cs typeface="メイリオ" panose="020B0604030504040204" pitchFamily="50" charset="-128"/>
                </a:rPr>
                <a:t>道路照明灯の更新</a:t>
              </a:r>
            </a:p>
          </p:txBody>
        </p:sp>
        <p:sp>
          <p:nvSpPr>
            <p:cNvPr id="63" name="テキスト ボックス 62">
              <a:extLst>
                <a:ext uri="{FF2B5EF4-FFF2-40B4-BE49-F238E27FC236}">
                  <a16:creationId xmlns:a16="http://schemas.microsoft.com/office/drawing/2014/main" id="{B3D970D8-2062-4026-9C8F-00E33BE12E55}"/>
                </a:ext>
              </a:extLst>
            </p:cNvPr>
            <p:cNvSpPr txBox="1"/>
            <p:nvPr/>
          </p:nvSpPr>
          <p:spPr>
            <a:xfrm>
              <a:off x="276981" y="2309642"/>
              <a:ext cx="1833835"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■通行規制や道路情報の提供</a:t>
              </a:r>
              <a:endParaRPr kumimoji="1" lang="ja-JP" altLang="en-US" sz="1100" b="1" dirty="0">
                <a:latin typeface="ＭＳ Ｐゴシック" panose="020B0600070205080204" pitchFamily="50" charset="-128"/>
                <a:ea typeface="ＭＳ Ｐゴシック" panose="020B0600070205080204" pitchFamily="50" charset="-128"/>
              </a:endParaRPr>
            </a:p>
          </p:txBody>
        </p:sp>
        <p:pic>
          <p:nvPicPr>
            <p:cNvPr id="64" name="図 63"/>
            <p:cNvPicPr>
              <a:picLocks noChangeAspect="1"/>
            </p:cNvPicPr>
            <p:nvPr/>
          </p:nvPicPr>
          <p:blipFill rotWithShape="1">
            <a:blip r:embed="rId7" cstate="print">
              <a:extLst>
                <a:ext uri="{28A0092B-C50C-407E-A947-70E740481C1C}">
                  <a14:useLocalDpi xmlns:a14="http://schemas.microsoft.com/office/drawing/2010/main" val="0"/>
                </a:ext>
              </a:extLst>
            </a:blip>
            <a:srcRect l="13674" t="1691" r="13159"/>
            <a:stretch/>
          </p:blipFill>
          <p:spPr>
            <a:xfrm>
              <a:off x="1241913" y="2745698"/>
              <a:ext cx="2003851" cy="1181629"/>
            </a:xfrm>
            <a:prstGeom prst="rect">
              <a:avLst/>
            </a:prstGeom>
            <a:ln>
              <a:solidFill>
                <a:schemeClr val="tx1"/>
              </a:solidFill>
            </a:ln>
          </p:spPr>
        </p:pic>
        <p:sp>
          <p:nvSpPr>
            <p:cNvPr id="2" name="稲妻 1"/>
            <p:cNvSpPr/>
            <p:nvPr/>
          </p:nvSpPr>
          <p:spPr>
            <a:xfrm>
              <a:off x="2707120" y="4139566"/>
              <a:ext cx="588377" cy="447651"/>
            </a:xfrm>
            <a:prstGeom prst="lightningBolt">
              <a:avLst/>
            </a:prstGeom>
            <a:solidFill>
              <a:srgbClr val="FFFF00"/>
            </a:solidFill>
            <a:scene3d>
              <a:camera prst="orthographicFront"/>
              <a:lightRig rig="threePt" dir="t"/>
            </a:scene3d>
            <a:sp3d>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a:bevelB w="38100" h="38100" prst="angle"/>
              </a:sp3d>
            </a:bodyPr>
            <a:lstStyle/>
            <a:p>
              <a:pPr algn="ctr"/>
              <a:endParaRPr kumimoji="1" lang="ja-JP" altLang="en-US"/>
            </a:p>
          </p:txBody>
        </p:sp>
        <p:sp>
          <p:nvSpPr>
            <p:cNvPr id="65" name="稲妻 64"/>
            <p:cNvSpPr/>
            <p:nvPr/>
          </p:nvSpPr>
          <p:spPr>
            <a:xfrm rot="5400000">
              <a:off x="1387650" y="4140190"/>
              <a:ext cx="503044" cy="469899"/>
            </a:xfrm>
            <a:prstGeom prst="lightningBolt">
              <a:avLst/>
            </a:prstGeom>
            <a:solidFill>
              <a:srgbClr val="FFFF00"/>
            </a:solidFill>
            <a:scene3d>
              <a:camera prst="orthographicFront">
                <a:rot lat="0" lon="0" rev="0"/>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B3D970D8-2062-4026-9C8F-00E33BE12E55}"/>
                </a:ext>
              </a:extLst>
            </p:cNvPr>
            <p:cNvSpPr txBox="1"/>
            <p:nvPr/>
          </p:nvSpPr>
          <p:spPr>
            <a:xfrm>
              <a:off x="4821452" y="4483597"/>
              <a:ext cx="2045432"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■照明柱や案内標識の更新・補強</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67" name="テキスト ボックス 66">
              <a:extLst>
                <a:ext uri="{FF2B5EF4-FFF2-40B4-BE49-F238E27FC236}">
                  <a16:creationId xmlns:a16="http://schemas.microsoft.com/office/drawing/2014/main" id="{B3D970D8-2062-4026-9C8F-00E33BE12E55}"/>
                </a:ext>
              </a:extLst>
            </p:cNvPr>
            <p:cNvSpPr txBox="1"/>
            <p:nvPr/>
          </p:nvSpPr>
          <p:spPr>
            <a:xfrm>
              <a:off x="4821452" y="2292334"/>
              <a:ext cx="1128514"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■道路法面の対策</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78" name="テキスト ボックス 6"/>
            <p:cNvSpPr txBox="1">
              <a:spLocks noChangeArrowheads="1"/>
            </p:cNvSpPr>
            <p:nvPr/>
          </p:nvSpPr>
          <p:spPr bwMode="auto">
            <a:xfrm>
              <a:off x="3024735" y="4266706"/>
              <a:ext cx="923331" cy="19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578" tIns="34790" rIns="69578" bIns="34790">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通行止め情報</a:t>
              </a:r>
              <a:endParaRPr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テキスト ボックス 6"/>
            <p:cNvSpPr txBox="1">
              <a:spLocks noChangeArrowheads="1"/>
            </p:cNvSpPr>
            <p:nvPr/>
          </p:nvSpPr>
          <p:spPr bwMode="auto">
            <a:xfrm>
              <a:off x="669458" y="4273329"/>
              <a:ext cx="923331" cy="19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578" tIns="34790" rIns="69578" bIns="34790">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通行止め情報</a:t>
              </a:r>
              <a:endParaRPr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テキスト ボックス 1"/>
            <p:cNvSpPr txBox="1">
              <a:spLocks noChangeArrowheads="1"/>
            </p:cNvSpPr>
            <p:nvPr/>
          </p:nvSpPr>
          <p:spPr bwMode="auto">
            <a:xfrm>
              <a:off x="5000892" y="6189278"/>
              <a:ext cx="2154696" cy="217013"/>
            </a:xfrm>
            <a:prstGeom prst="rect">
              <a:avLst/>
            </a:prstGeom>
            <a:noFill/>
            <a:ln w="9525">
              <a:noFill/>
              <a:miter lim="800000"/>
              <a:headEnd/>
              <a:tailEnd/>
            </a:ln>
          </p:spPr>
          <p:txBody>
            <a:bodyPr wrap="square" lIns="92994" tIns="46497" rIns="92994" bIns="46497"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800" dirty="0">
                  <a:latin typeface="+mj-ea"/>
                  <a:ea typeface="+mj-ea"/>
                  <a:cs typeface="メイリオ" panose="020B0604030504040204" pitchFamily="50" charset="-128"/>
                </a:rPr>
                <a:t>道路照明灯</a:t>
              </a:r>
              <a:r>
                <a:rPr lang="ja-JP" altLang="en-US" sz="800" dirty="0" smtClean="0">
                  <a:latin typeface="+mj-ea"/>
                  <a:ea typeface="+mj-ea"/>
                  <a:cs typeface="メイリオ" panose="020B0604030504040204" pitchFamily="50" charset="-128"/>
                </a:rPr>
                <a:t>の倒壊</a:t>
              </a:r>
              <a:r>
                <a:rPr lang="en-US" altLang="ja-JP" sz="800" dirty="0" smtClean="0">
                  <a:latin typeface="+mj-ea"/>
                  <a:ea typeface="+mj-ea"/>
                  <a:cs typeface="メイリオ" panose="020B0604030504040204" pitchFamily="50" charset="-128"/>
                </a:rPr>
                <a:t>(H30</a:t>
              </a:r>
              <a:r>
                <a:rPr lang="ja-JP" altLang="en-US" sz="800" dirty="0" smtClean="0">
                  <a:latin typeface="+mj-ea"/>
                  <a:ea typeface="+mj-ea"/>
                  <a:cs typeface="メイリオ" panose="020B0604030504040204" pitchFamily="50" charset="-128"/>
                </a:rPr>
                <a:t>台風</a:t>
              </a:r>
              <a:r>
                <a:rPr lang="en-US" altLang="ja-JP" sz="800" dirty="0" smtClean="0">
                  <a:latin typeface="+mj-ea"/>
                  <a:ea typeface="+mj-ea"/>
                  <a:cs typeface="メイリオ" panose="020B0604030504040204" pitchFamily="50" charset="-128"/>
                </a:rPr>
                <a:t>21</a:t>
              </a:r>
              <a:r>
                <a:rPr lang="ja-JP" altLang="en-US" sz="800" dirty="0" smtClean="0">
                  <a:latin typeface="+mj-ea"/>
                  <a:ea typeface="+mj-ea"/>
                  <a:cs typeface="メイリオ" panose="020B0604030504040204" pitchFamily="50" charset="-128"/>
                </a:rPr>
                <a:t>号</a:t>
              </a:r>
              <a:r>
                <a:rPr lang="en-US" altLang="ja-JP" sz="800" dirty="0" smtClean="0">
                  <a:latin typeface="+mj-ea"/>
                  <a:ea typeface="+mj-ea"/>
                  <a:cs typeface="メイリオ" panose="020B0604030504040204" pitchFamily="50" charset="-128"/>
                </a:rPr>
                <a:t>)</a:t>
              </a:r>
              <a:endParaRPr lang="ja-JP" altLang="en-US" sz="800" dirty="0">
                <a:latin typeface="+mj-ea"/>
                <a:ea typeface="+mj-ea"/>
                <a:cs typeface="メイリオ" panose="020B0604030504040204" pitchFamily="50" charset="-128"/>
              </a:endParaRPr>
            </a:p>
          </p:txBody>
        </p:sp>
        <p:sp>
          <p:nvSpPr>
            <p:cNvPr id="118" name="テキスト ボックス 1"/>
            <p:cNvSpPr txBox="1">
              <a:spLocks noChangeArrowheads="1"/>
            </p:cNvSpPr>
            <p:nvPr/>
          </p:nvSpPr>
          <p:spPr bwMode="auto">
            <a:xfrm>
              <a:off x="1010094" y="3916966"/>
              <a:ext cx="2411664" cy="217013"/>
            </a:xfrm>
            <a:prstGeom prst="rect">
              <a:avLst/>
            </a:prstGeom>
            <a:noFill/>
            <a:ln w="9525">
              <a:noFill/>
              <a:miter lim="800000"/>
              <a:headEnd/>
              <a:tailEnd/>
            </a:ln>
          </p:spPr>
          <p:txBody>
            <a:bodyPr wrap="square" lIns="92994" tIns="46497" rIns="92994" bIns="46497"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800" dirty="0" smtClean="0">
                  <a:latin typeface="+mj-ea"/>
                  <a:ea typeface="+mj-ea"/>
                  <a:cs typeface="メイリオ" panose="020B0604030504040204" pitchFamily="50" charset="-128"/>
                </a:rPr>
                <a:t>道路のり面の崩壊</a:t>
              </a:r>
              <a:r>
                <a:rPr lang="en-US" altLang="ja-JP" sz="800" dirty="0" smtClean="0">
                  <a:latin typeface="+mj-ea"/>
                  <a:ea typeface="+mj-ea"/>
                  <a:cs typeface="メイリオ" panose="020B0604030504040204" pitchFamily="50" charset="-128"/>
                </a:rPr>
                <a:t>(R173:H30</a:t>
              </a:r>
              <a:r>
                <a:rPr lang="ja-JP" altLang="en-US" sz="800" dirty="0" smtClean="0">
                  <a:latin typeface="+mj-ea"/>
                  <a:ea typeface="+mj-ea"/>
                  <a:cs typeface="メイリオ" panose="020B0604030504040204" pitchFamily="50" charset="-128"/>
                </a:rPr>
                <a:t>集中豪雨</a:t>
              </a:r>
              <a:r>
                <a:rPr lang="en-US" altLang="ja-JP" sz="800" dirty="0" smtClean="0">
                  <a:latin typeface="+mj-ea"/>
                  <a:ea typeface="+mj-ea"/>
                  <a:cs typeface="メイリオ" panose="020B0604030504040204" pitchFamily="50" charset="-128"/>
                </a:rPr>
                <a:t>)</a:t>
              </a:r>
              <a:endParaRPr lang="ja-JP" altLang="en-US" sz="800" dirty="0">
                <a:latin typeface="+mj-ea"/>
                <a:ea typeface="+mj-ea"/>
                <a:cs typeface="メイリオ" panose="020B0604030504040204" pitchFamily="50" charset="-128"/>
              </a:endParaRPr>
            </a:p>
          </p:txBody>
        </p:sp>
        <p:sp>
          <p:nvSpPr>
            <p:cNvPr id="119" name="右矢印 118"/>
            <p:cNvSpPr/>
            <p:nvPr/>
          </p:nvSpPr>
          <p:spPr>
            <a:xfrm>
              <a:off x="7059676" y="4944417"/>
              <a:ext cx="292036" cy="1029223"/>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sp>
        <p:nvSpPr>
          <p:cNvPr id="36" name="テキスト ボックス 35">
            <a:extLst>
              <a:ext uri="{FF2B5EF4-FFF2-40B4-BE49-F238E27FC236}">
                <a16:creationId xmlns:a16="http://schemas.microsoft.com/office/drawing/2014/main" id="{F31E0D6F-9616-49B8-83BD-AED920B96993}"/>
              </a:ext>
            </a:extLst>
          </p:cNvPr>
          <p:cNvSpPr txBox="1"/>
          <p:nvPr/>
        </p:nvSpPr>
        <p:spPr>
          <a:xfrm>
            <a:off x="5118881" y="2657875"/>
            <a:ext cx="3977061" cy="153888"/>
          </a:xfrm>
          <a:prstGeom prst="rect">
            <a:avLst/>
          </a:prstGeom>
          <a:noFill/>
        </p:spPr>
        <p:txBody>
          <a:bodyPr wrap="square" lIns="0" tIns="0" rIns="0" bIns="0" rtlCol="0">
            <a:spAutoFit/>
          </a:bodyPr>
          <a:lstStyle/>
          <a:p>
            <a:r>
              <a:rPr kumimoji="1" lang="ja-JP" altLang="en-US" sz="1000" dirty="0" smtClean="0">
                <a:latin typeface="Meiryo UI" panose="020B0604030504040204" pitchFamily="50" charset="-128"/>
                <a:ea typeface="Meiryo UI" panose="020B0604030504040204" pitchFamily="50" charset="-128"/>
              </a:rPr>
              <a:t>ドローンや</a:t>
            </a:r>
            <a:r>
              <a:rPr kumimoji="1" lang="en-US" altLang="ja-JP" sz="1000" dirty="0" smtClean="0">
                <a:latin typeface="Meiryo UI" panose="020B0604030504040204" pitchFamily="50" charset="-128"/>
                <a:ea typeface="Meiryo UI" panose="020B0604030504040204" pitchFamily="50" charset="-128"/>
              </a:rPr>
              <a:t>GNSS</a:t>
            </a:r>
            <a:r>
              <a:rPr kumimoji="1" lang="ja-JP" altLang="en-US" sz="1000" dirty="0" smtClean="0">
                <a:latin typeface="Meiryo UI" panose="020B0604030504040204" pitchFamily="50" charset="-128"/>
                <a:ea typeface="Meiryo UI" panose="020B0604030504040204" pitchFamily="50" charset="-128"/>
              </a:rPr>
              <a:t>を活用し、広域的な点検に取り組みます</a:t>
            </a:r>
            <a:endParaRPr kumimoji="1" lang="ja-JP" altLang="en-US" sz="1000" dirty="0">
              <a:latin typeface="Meiryo UI" panose="020B0604030504040204" pitchFamily="50" charset="-128"/>
              <a:ea typeface="Meiryo UI" panose="020B0604030504040204" pitchFamily="50" charset="-128"/>
            </a:endParaRPr>
          </a:p>
        </p:txBody>
      </p:sp>
      <p:grpSp>
        <p:nvGrpSpPr>
          <p:cNvPr id="38" name="グループ化 37"/>
          <p:cNvGrpSpPr/>
          <p:nvPr/>
        </p:nvGrpSpPr>
        <p:grpSpPr>
          <a:xfrm>
            <a:off x="4442380" y="2775992"/>
            <a:ext cx="5202910" cy="1747994"/>
            <a:chOff x="4442380" y="2775992"/>
            <a:chExt cx="5202910" cy="1747994"/>
          </a:xfrm>
        </p:grpSpPr>
        <p:pic>
          <p:nvPicPr>
            <p:cNvPr id="39" name="図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0109" y="2939061"/>
              <a:ext cx="1969121" cy="1403914"/>
            </a:xfrm>
            <a:prstGeom prst="rect">
              <a:avLst/>
            </a:prstGeom>
          </p:spPr>
        </p:pic>
        <p:sp>
          <p:nvSpPr>
            <p:cNvPr id="40" name="テキスト ボックス 1"/>
            <p:cNvSpPr txBox="1">
              <a:spLocks noChangeArrowheads="1"/>
            </p:cNvSpPr>
            <p:nvPr/>
          </p:nvSpPr>
          <p:spPr bwMode="auto">
            <a:xfrm>
              <a:off x="6169967" y="4306973"/>
              <a:ext cx="2154696" cy="217013"/>
            </a:xfrm>
            <a:prstGeom prst="rect">
              <a:avLst/>
            </a:prstGeom>
            <a:noFill/>
            <a:ln w="9525">
              <a:noFill/>
              <a:miter lim="800000"/>
              <a:headEnd/>
              <a:tailEnd/>
            </a:ln>
          </p:spPr>
          <p:txBody>
            <a:bodyPr wrap="square" lIns="92994" tIns="46497" rIns="92994" bIns="46497"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800" dirty="0">
                  <a:latin typeface="+mj-ea"/>
                  <a:ea typeface="+mj-ea"/>
                  <a:cs typeface="メイリオ" panose="020B0604030504040204" pitchFamily="50" charset="-128"/>
                </a:rPr>
                <a:t>新技術</a:t>
              </a:r>
              <a:r>
                <a:rPr lang="ja-JP" altLang="en-US" sz="800" dirty="0" smtClean="0">
                  <a:latin typeface="+mj-ea"/>
                  <a:ea typeface="+mj-ea"/>
                  <a:cs typeface="メイリオ" panose="020B0604030504040204" pitchFamily="50" charset="-128"/>
                </a:rPr>
                <a:t>を活用した法面対策</a:t>
              </a:r>
              <a:endParaRPr lang="ja-JP" altLang="en-US" sz="800" dirty="0">
                <a:latin typeface="+mj-ea"/>
                <a:ea typeface="+mj-ea"/>
                <a:cs typeface="メイリオ" panose="020B0604030504040204" pitchFamily="50" charset="-128"/>
              </a:endParaRPr>
            </a:p>
          </p:txBody>
        </p:sp>
        <p:sp>
          <p:nvSpPr>
            <p:cNvPr id="41" name="テキスト ボックス 40">
              <a:extLst>
                <a:ext uri="{FF2B5EF4-FFF2-40B4-BE49-F238E27FC236}">
                  <a16:creationId xmlns:a16="http://schemas.microsoft.com/office/drawing/2014/main" id="{F31E0D6F-9616-49B8-83BD-AED920B96993}"/>
                </a:ext>
              </a:extLst>
            </p:cNvPr>
            <p:cNvSpPr txBox="1"/>
            <p:nvPr/>
          </p:nvSpPr>
          <p:spPr>
            <a:xfrm>
              <a:off x="5184719" y="2780858"/>
              <a:ext cx="1630665" cy="153888"/>
            </a:xfrm>
            <a:prstGeom prst="rect">
              <a:avLst/>
            </a:prstGeom>
            <a:noFill/>
          </p:spPr>
          <p:txBody>
            <a:bodyPr wrap="square" lIns="0" tIns="0" rIns="0" bIns="0" rtlCol="0">
              <a:spAutoFit/>
            </a:bodyPr>
            <a:lstStyle/>
            <a:p>
              <a:pPr algn="ct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整備前</a:t>
              </a:r>
              <a:r>
                <a:rPr kumimoji="1" lang="en-US" altLang="ja-JP" sz="1000" dirty="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42" name="テキスト ボックス 41">
              <a:extLst>
                <a:ext uri="{FF2B5EF4-FFF2-40B4-BE49-F238E27FC236}">
                  <a16:creationId xmlns:a16="http://schemas.microsoft.com/office/drawing/2014/main" id="{F31E0D6F-9616-49B8-83BD-AED920B96993}"/>
                </a:ext>
              </a:extLst>
            </p:cNvPr>
            <p:cNvSpPr txBox="1"/>
            <p:nvPr/>
          </p:nvSpPr>
          <p:spPr>
            <a:xfrm>
              <a:off x="7826777" y="2775992"/>
              <a:ext cx="1630665" cy="153888"/>
            </a:xfrm>
            <a:prstGeom prst="rect">
              <a:avLst/>
            </a:prstGeom>
            <a:noFill/>
          </p:spPr>
          <p:txBody>
            <a:bodyPr wrap="square" lIns="0" tIns="0" rIns="0" bIns="0" rtlCol="0">
              <a:spAutoFit/>
            </a:bodyPr>
            <a:lstStyle/>
            <a:p>
              <a:pPr algn="ct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smtClean="0">
                  <a:latin typeface="ＭＳ Ｐゴシック" panose="020B0600070205080204" pitchFamily="50" charset="-128"/>
                  <a:ea typeface="ＭＳ Ｐゴシック" panose="020B0600070205080204" pitchFamily="50" charset="-128"/>
                </a:rPr>
                <a:t>整備後</a:t>
              </a:r>
              <a:r>
                <a:rPr kumimoji="1" lang="en-US" altLang="ja-JP" sz="1000" dirty="0" smtClean="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pic>
          <p:nvPicPr>
            <p:cNvPr id="43" name="Picture 2" descr="カメラ"/>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621" t="14898" r="7008" b="15104"/>
            <a:stretch/>
          </p:blipFill>
          <p:spPr bwMode="auto">
            <a:xfrm>
              <a:off x="5009876" y="2934195"/>
              <a:ext cx="840015" cy="459184"/>
            </a:xfrm>
            <a:prstGeom prst="rect">
              <a:avLst/>
            </a:prstGeom>
            <a:noFill/>
            <a:extLst>
              <a:ext uri="{909E8E84-426E-40DD-AFC4-6F175D3DCCD1}">
                <a14:hiddenFill xmlns:a14="http://schemas.microsoft.com/office/drawing/2010/main">
                  <a:solidFill>
                    <a:srgbClr val="FFFFFF"/>
                  </a:solidFill>
                </a14:hiddenFill>
              </a:ext>
            </a:extLst>
          </p:spPr>
        </p:pic>
        <p:sp>
          <p:nvSpPr>
            <p:cNvPr id="44" name="台形 43"/>
            <p:cNvSpPr/>
            <p:nvPr/>
          </p:nvSpPr>
          <p:spPr>
            <a:xfrm rot="17467675">
              <a:off x="5763841" y="3093170"/>
              <a:ext cx="240122" cy="334465"/>
            </a:xfrm>
            <a:prstGeom prst="trapezoid">
              <a:avLst/>
            </a:prstGeom>
            <a:solidFill>
              <a:srgbClr val="FF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右矢印 44"/>
            <p:cNvSpPr/>
            <p:nvPr/>
          </p:nvSpPr>
          <p:spPr>
            <a:xfrm>
              <a:off x="7157227" y="3118285"/>
              <a:ext cx="282689" cy="1029223"/>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pic>
          <p:nvPicPr>
            <p:cNvPr id="48" name="Picture 2" descr="インフラ変位モニタ">
              <a:hlinkClick r:id="rId10"/>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101" t="18978" r="71934" b="50938"/>
            <a:stretch/>
          </p:blipFill>
          <p:spPr bwMode="auto">
            <a:xfrm>
              <a:off x="4442380" y="2929880"/>
              <a:ext cx="641350" cy="377825"/>
            </a:xfrm>
            <a:prstGeom prst="rect">
              <a:avLst/>
            </a:prstGeom>
            <a:noFill/>
            <a:extLst>
              <a:ext uri="{909E8E84-426E-40DD-AFC4-6F175D3DCCD1}">
                <a14:hiddenFill xmlns:a14="http://schemas.microsoft.com/office/drawing/2010/main">
                  <a:solidFill>
                    <a:srgbClr val="FFFFFF"/>
                  </a:solidFill>
                </a14:hiddenFill>
              </a:ext>
            </a:extLst>
          </p:spPr>
        </p:pic>
        <p:pic>
          <p:nvPicPr>
            <p:cNvPr id="49" name="図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87616" y="2944913"/>
              <a:ext cx="2057674" cy="1398061"/>
            </a:xfrm>
            <a:prstGeom prst="rect">
              <a:avLst/>
            </a:prstGeom>
          </p:spPr>
        </p:pic>
      </p:grpSp>
      <p:sp>
        <p:nvSpPr>
          <p:cNvPr id="50" name="テキスト ボックス 49">
            <a:extLst>
              <a:ext uri="{FF2B5EF4-FFF2-40B4-BE49-F238E27FC236}">
                <a16:creationId xmlns:a16="http://schemas.microsoft.com/office/drawing/2014/main" id="{F31E0D6F-9616-49B8-83BD-AED920B96993}"/>
              </a:ext>
            </a:extLst>
          </p:cNvPr>
          <p:cNvSpPr txBox="1"/>
          <p:nvPr/>
        </p:nvSpPr>
        <p:spPr>
          <a:xfrm>
            <a:off x="5688977" y="2259149"/>
            <a:ext cx="4006057" cy="246221"/>
          </a:xfrm>
          <a:prstGeom prst="rect">
            <a:avLst/>
          </a:prstGeom>
          <a:noFill/>
        </p:spPr>
        <p:txBody>
          <a:bodyPr wrap="square" lIns="0" tIns="0" rIns="0" bIns="0" rtlCol="0">
            <a:spAutoFit/>
          </a:bodyPr>
          <a:lstStyle/>
          <a:p>
            <a:r>
              <a:rPr kumimoji="1" lang="en-US" altLang="ja-JP" sz="800" dirty="0" smtClean="0">
                <a:latin typeface="ＭＳ Ｐゴシック" panose="020B0600070205080204" pitchFamily="50" charset="-128"/>
                <a:ea typeface="ＭＳ Ｐゴシック" panose="020B0600070205080204" pitchFamily="50" charset="-128"/>
              </a:rPr>
              <a:t>※</a:t>
            </a:r>
            <a:r>
              <a:rPr lang="ja-JP" altLang="en-US" sz="800" dirty="0" smtClean="0">
                <a:latin typeface="ＭＳ Ｐゴシック" panose="020B0600070205080204" pitchFamily="50" charset="-128"/>
                <a:ea typeface="ＭＳ Ｐゴシック" panose="020B0600070205080204" pitchFamily="50" charset="-128"/>
              </a:rPr>
              <a:t> </a:t>
            </a:r>
            <a:r>
              <a:rPr kumimoji="1" lang="en-US" altLang="ja-JP" sz="800" dirty="0" smtClean="0">
                <a:latin typeface="ＭＳ Ｐゴシック" panose="020B0600070205080204" pitchFamily="50" charset="-128"/>
                <a:ea typeface="ＭＳ Ｐゴシック" panose="020B0600070205080204" pitchFamily="50" charset="-128"/>
              </a:rPr>
              <a:t>GNSS(Global </a:t>
            </a:r>
            <a:r>
              <a:rPr kumimoji="1" lang="en-US" altLang="ja-JP" sz="800" dirty="0">
                <a:latin typeface="ＭＳ Ｐゴシック" panose="020B0600070205080204" pitchFamily="50" charset="-128"/>
                <a:ea typeface="ＭＳ Ｐゴシック" panose="020B0600070205080204" pitchFamily="50" charset="-128"/>
              </a:rPr>
              <a:t>Navigation Satellite System / </a:t>
            </a:r>
            <a:r>
              <a:rPr kumimoji="1" lang="ja-JP" altLang="en-US" sz="800" dirty="0">
                <a:latin typeface="ＭＳ Ｐゴシック" panose="020B0600070205080204" pitchFamily="50" charset="-128"/>
                <a:ea typeface="ＭＳ Ｐゴシック" panose="020B0600070205080204" pitchFamily="50" charset="-128"/>
              </a:rPr>
              <a:t>全球測位衛星システム</a:t>
            </a:r>
            <a:r>
              <a:rPr kumimoji="1" lang="en-US" altLang="ja-JP" sz="800" dirty="0" smtClean="0">
                <a:latin typeface="ＭＳ Ｐゴシック" panose="020B0600070205080204" pitchFamily="50" charset="-128"/>
                <a:ea typeface="ＭＳ Ｐゴシック" panose="020B0600070205080204" pitchFamily="50" charset="-128"/>
              </a:rPr>
              <a:t>)</a:t>
            </a:r>
            <a:r>
              <a:rPr kumimoji="1" lang="ja-JP" altLang="en-US" sz="800" dirty="0" smtClean="0">
                <a:solidFill>
                  <a:srgbClr val="FF0000"/>
                </a:solidFill>
                <a:latin typeface="ＭＳ Ｐゴシック" panose="020B0600070205080204" pitchFamily="50" charset="-128"/>
                <a:ea typeface="ＭＳ Ｐゴシック" panose="020B0600070205080204" pitchFamily="50" charset="-128"/>
              </a:rPr>
              <a:t>：</a:t>
            </a:r>
            <a:r>
              <a:rPr kumimoji="1" lang="en-US" altLang="ja-JP" sz="800" dirty="0" smtClean="0">
                <a:latin typeface="ＭＳ Ｐゴシック" panose="020B0600070205080204" pitchFamily="50" charset="-128"/>
                <a:ea typeface="ＭＳ Ｐゴシック" panose="020B0600070205080204" pitchFamily="50" charset="-128"/>
              </a:rPr>
              <a:t>GPS</a:t>
            </a:r>
            <a:r>
              <a:rPr kumimoji="1" lang="ja-JP" altLang="en-US" sz="800" dirty="0" err="1">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GLONASS</a:t>
            </a:r>
            <a:r>
              <a:rPr kumimoji="1" lang="ja-JP" altLang="en-US" sz="800" dirty="0" err="1"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 </a:t>
            </a:r>
            <a:endParaRPr kumimoji="1" lang="en-US" altLang="ja-JP" sz="800" dirty="0" smtClean="0">
              <a:latin typeface="ＭＳ Ｐゴシック" panose="020B0600070205080204" pitchFamily="50" charset="-128"/>
              <a:ea typeface="ＭＳ Ｐゴシック" panose="020B0600070205080204" pitchFamily="50" charset="-128"/>
            </a:endParaRPr>
          </a:p>
          <a:p>
            <a:r>
              <a:rPr lang="en-US" altLang="ja-JP" sz="800" dirty="0">
                <a:latin typeface="ＭＳ Ｐゴシック" panose="020B0600070205080204" pitchFamily="50" charset="-128"/>
                <a:ea typeface="ＭＳ Ｐゴシック" panose="020B0600070205080204" pitchFamily="50" charset="-128"/>
              </a:rPr>
              <a:t> </a:t>
            </a:r>
            <a:r>
              <a:rPr lang="en-US" altLang="ja-JP" sz="800" dirty="0" smtClean="0">
                <a:latin typeface="ＭＳ Ｐゴシック" panose="020B0600070205080204" pitchFamily="50" charset="-128"/>
                <a:ea typeface="ＭＳ Ｐゴシック" panose="020B0600070205080204" pitchFamily="50" charset="-128"/>
              </a:rPr>
              <a:t>   </a:t>
            </a:r>
            <a:r>
              <a:rPr kumimoji="1" lang="en-US" altLang="ja-JP" sz="800" dirty="0" smtClean="0">
                <a:latin typeface="ＭＳ Ｐゴシック" panose="020B0600070205080204" pitchFamily="50" charset="-128"/>
                <a:ea typeface="ＭＳ Ｐゴシック" panose="020B0600070205080204" pitchFamily="50" charset="-128"/>
              </a:rPr>
              <a:t>Galileo</a:t>
            </a:r>
            <a:r>
              <a:rPr kumimoji="1" lang="ja-JP" altLang="en-US" sz="800" dirty="0" err="1">
                <a:latin typeface="ＭＳ Ｐゴシック" panose="020B0600070205080204" pitchFamily="50" charset="-128"/>
                <a:ea typeface="ＭＳ Ｐゴシック" panose="020B0600070205080204" pitchFamily="50" charset="-128"/>
              </a:rPr>
              <a:t>、</a:t>
            </a:r>
            <a:r>
              <a:rPr kumimoji="1" lang="ja-JP" altLang="en-US" sz="800" dirty="0">
                <a:latin typeface="ＭＳ Ｐゴシック" panose="020B0600070205080204" pitchFamily="50" charset="-128"/>
                <a:ea typeface="ＭＳ Ｐゴシック" panose="020B0600070205080204" pitchFamily="50" charset="-128"/>
              </a:rPr>
              <a:t>準天頂衛星（</a:t>
            </a:r>
            <a:r>
              <a:rPr kumimoji="1" lang="en-US" altLang="ja-JP" sz="800" dirty="0">
                <a:latin typeface="ＭＳ Ｐゴシック" panose="020B0600070205080204" pitchFamily="50" charset="-128"/>
                <a:ea typeface="ＭＳ Ｐゴシック" panose="020B0600070205080204" pitchFamily="50" charset="-128"/>
              </a:rPr>
              <a:t>QZSS</a:t>
            </a:r>
            <a:r>
              <a:rPr kumimoji="1" lang="ja-JP" altLang="en-US" sz="800" dirty="0">
                <a:latin typeface="ＭＳ Ｐゴシック" panose="020B0600070205080204" pitchFamily="50" charset="-128"/>
                <a:ea typeface="ＭＳ Ｐゴシック" panose="020B0600070205080204" pitchFamily="50" charset="-128"/>
              </a:rPr>
              <a:t>）等の衛星測位システムの</a:t>
            </a:r>
            <a:r>
              <a:rPr kumimoji="1" lang="ja-JP" altLang="en-US" sz="800" dirty="0" smtClean="0">
                <a:latin typeface="ＭＳ Ｐゴシック" panose="020B0600070205080204" pitchFamily="50" charset="-128"/>
                <a:ea typeface="ＭＳ Ｐゴシック" panose="020B0600070205080204" pitchFamily="50" charset="-128"/>
              </a:rPr>
              <a:t>総称。</a:t>
            </a:r>
            <a:endParaRPr kumimoji="1" lang="ja-JP" altLang="en-US" sz="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81024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27580" y="410683"/>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強化</a:t>
            </a:r>
          </a:p>
        </p:txBody>
      </p:sp>
      <p:sp>
        <p:nvSpPr>
          <p:cNvPr id="4" name="正方形/長方形 3"/>
          <p:cNvSpPr/>
          <p:nvPr/>
        </p:nvSpPr>
        <p:spPr>
          <a:xfrm>
            <a:off x="86133" y="787857"/>
            <a:ext cx="9684000" cy="252000"/>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１）災害に強い都市の</a:t>
            </a:r>
            <a:r>
              <a:rPr lang="ja-JP" altLang="en-US" sz="1300" dirty="0" smtClean="0">
                <a:latin typeface="HG丸ｺﾞｼｯｸM-PRO" panose="020F0600000000000000" pitchFamily="50" charset="-128"/>
                <a:ea typeface="HG丸ｺﾞｼｯｸM-PRO" panose="020F0600000000000000" pitchFamily="50" charset="-128"/>
              </a:rPr>
              <a:t>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86133" y="785611"/>
            <a:ext cx="9684000" cy="589471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13" name="テキスト ボックス 12"/>
          <p:cNvSpPr txBox="1"/>
          <p:nvPr/>
        </p:nvSpPr>
        <p:spPr>
          <a:xfrm>
            <a:off x="267827" y="1364287"/>
            <a:ext cx="9297986" cy="753203"/>
          </a:xfrm>
          <a:prstGeom prst="rect">
            <a:avLst/>
          </a:prstGeom>
          <a:noFill/>
          <a:ln w="6350">
            <a:noFill/>
            <a:prstDash val="sysDash"/>
          </a:ln>
        </p:spPr>
        <p:txBody>
          <a:bodyPr wrap="square" lIns="0" tIns="0" rIns="0" bIns="0" rtlCol="0">
            <a:noAutofit/>
          </a:bodyPr>
          <a:lstStyle/>
          <a:p>
            <a:pPr>
              <a:lnSpc>
                <a:spcPct val="150000"/>
              </a:lnSpc>
            </a:pPr>
            <a:r>
              <a:rPr lang="ja-JP" altLang="en-US" sz="1200" b="1" dirty="0" smtClean="0">
                <a:latin typeface="+mj-ea"/>
                <a:ea typeface="+mj-ea"/>
              </a:rPr>
              <a:t>◇　防災・減災を踏まえた土地利用誘導</a:t>
            </a:r>
            <a:endParaRPr lang="en-US" altLang="ja-JP" sz="1200" b="1" dirty="0" smtClean="0">
              <a:latin typeface="+mj-ea"/>
              <a:ea typeface="+mj-ea"/>
            </a:endParaRPr>
          </a:p>
          <a:p>
            <a:pPr marL="360000" indent="-180000">
              <a:lnSpc>
                <a:spcPct val="1200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自然災害の頻発・激甚化を踏まえ、安全な都市の形成への取組を強化するため、都市計画を活用した土地利用誘導など、まちづくりや土地利用と　一体となった新たな防災・減災対策を推進します。</a:t>
            </a:r>
            <a:endParaRPr kumimoji="1" lang="en-US" altLang="ja-JP" sz="1200" dirty="0" smtClean="0">
              <a:latin typeface="Meiryo UI" panose="020B0604030504040204" pitchFamily="50" charset="-128"/>
              <a:ea typeface="Meiryo UI" panose="020B0604030504040204" pitchFamily="50" charset="-128"/>
            </a:endParaRPr>
          </a:p>
        </p:txBody>
      </p:sp>
      <p:sp>
        <p:nvSpPr>
          <p:cNvPr id="7" name="正方形/長方形 6"/>
          <p:cNvSpPr/>
          <p:nvPr/>
        </p:nvSpPr>
        <p:spPr>
          <a:xfrm>
            <a:off x="4031248" y="4623619"/>
            <a:ext cx="378765" cy="21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a:xfrm>
            <a:off x="7573696" y="6584986"/>
            <a:ext cx="2311400" cy="365125"/>
          </a:xfrm>
        </p:spPr>
        <p:txBody>
          <a:bodyPr/>
          <a:lstStyle/>
          <a:p>
            <a:r>
              <a:rPr kumimoji="1" lang="en-US" altLang="ja-JP" dirty="0" smtClean="0"/>
              <a:t>43</a:t>
            </a:r>
            <a:endParaRPr kumimoji="1" lang="ja-JP" altLang="en-US" dirty="0"/>
          </a:p>
        </p:txBody>
      </p:sp>
      <p:sp>
        <p:nvSpPr>
          <p:cNvPr id="53" name="テキスト ボックス 52">
            <a:extLst>
              <a:ext uri="{FF2B5EF4-FFF2-40B4-BE49-F238E27FC236}">
                <a16:creationId xmlns:a16="http://schemas.microsoft.com/office/drawing/2014/main" id="{9CF93564-AA79-4A4F-8443-1D6CB87D4DEE}"/>
              </a:ext>
            </a:extLst>
          </p:cNvPr>
          <p:cNvSpPr txBox="1"/>
          <p:nvPr/>
        </p:nvSpPr>
        <p:spPr>
          <a:xfrm>
            <a:off x="5241032" y="2337448"/>
            <a:ext cx="4324781" cy="1421928"/>
          </a:xfrm>
          <a:prstGeom prst="rect">
            <a:avLst/>
          </a:prstGeom>
          <a:noFill/>
          <a:ln>
            <a:noFill/>
          </a:ln>
        </p:spPr>
        <p:txBody>
          <a:bodyPr wrap="square" lIns="0" tIns="0" rIns="0" bIns="0" rtlCol="0">
            <a:spAutoFit/>
          </a:bodyPr>
          <a:lstStyle/>
          <a:p>
            <a:pPr>
              <a:lnSpc>
                <a:spcPct val="120000"/>
              </a:lnSpc>
            </a:pPr>
            <a:r>
              <a:rPr lang="ja-JP" altLang="en-US" sz="1100" b="1" dirty="0" smtClean="0">
                <a:latin typeface="+mn-ea"/>
              </a:rPr>
              <a:t>■災害ハザードエリアにおける開発抑制</a:t>
            </a:r>
            <a:endParaRPr lang="en-US" altLang="ja-JP" sz="1100" b="1" dirty="0" smtClean="0">
              <a:latin typeface="+mn-ea"/>
            </a:endParaRPr>
          </a:p>
          <a:p>
            <a:pPr marL="171450" indent="-17145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市街化</a:t>
            </a:r>
            <a:r>
              <a:rPr lang="ja-JP" altLang="en-US" sz="1100" dirty="0">
                <a:latin typeface="Meiryo UI" panose="020B0604030504040204" pitchFamily="50" charset="-128"/>
                <a:ea typeface="Meiryo UI" panose="020B0604030504040204" pitchFamily="50" charset="-128"/>
              </a:rPr>
              <a:t>調整</a:t>
            </a:r>
            <a:r>
              <a:rPr lang="ja-JP" altLang="en-US" sz="1100" dirty="0" smtClean="0">
                <a:latin typeface="Meiryo UI" panose="020B0604030504040204" pitchFamily="50" charset="-128"/>
                <a:ea typeface="Meiryo UI" panose="020B0604030504040204" pitchFamily="50" charset="-128"/>
              </a:rPr>
              <a:t>区域の災害リスク</a:t>
            </a:r>
            <a:r>
              <a:rPr lang="ja-JP" altLang="en-US" sz="1100" dirty="0">
                <a:latin typeface="Meiryo UI" panose="020B0604030504040204" pitchFamily="50" charset="-128"/>
                <a:ea typeface="Meiryo UI" panose="020B0604030504040204" pitchFamily="50" charset="-128"/>
              </a:rPr>
              <a:t>が高い</a:t>
            </a:r>
            <a:r>
              <a:rPr lang="ja-JP" altLang="en-US" sz="1100" dirty="0" smtClean="0">
                <a:latin typeface="Meiryo UI" panose="020B0604030504040204" pitchFamily="50" charset="-128"/>
                <a:ea typeface="Meiryo UI" panose="020B0604030504040204" pitchFamily="50" charset="-128"/>
              </a:rPr>
              <a:t>区域は、新たな市街地が形成されないよう原則</a:t>
            </a:r>
            <a:r>
              <a:rPr lang="ja-JP" altLang="en-US" sz="1100" dirty="0">
                <a:latin typeface="Meiryo UI" panose="020B0604030504040204" pitchFamily="50" charset="-128"/>
                <a:ea typeface="Meiryo UI" panose="020B0604030504040204" pitchFamily="50" charset="-128"/>
              </a:rPr>
              <a:t>と</a:t>
            </a:r>
            <a:r>
              <a:rPr lang="ja-JP" altLang="en-US" sz="1100" dirty="0" smtClean="0">
                <a:latin typeface="Meiryo UI" panose="020B0604030504040204" pitchFamily="50" charset="-128"/>
                <a:ea typeface="Meiryo UI" panose="020B0604030504040204" pitchFamily="50" charset="-128"/>
              </a:rPr>
              <a:t>して市街化</a:t>
            </a:r>
            <a:r>
              <a:rPr lang="ja-JP" altLang="en-US" sz="1100" dirty="0">
                <a:latin typeface="Meiryo UI" panose="020B0604030504040204" pitchFamily="50" charset="-128"/>
                <a:ea typeface="Meiryo UI" panose="020B0604030504040204" pitchFamily="50" charset="-128"/>
              </a:rPr>
              <a:t>区域へ</a:t>
            </a:r>
            <a:r>
              <a:rPr lang="ja-JP" altLang="en-US" sz="1100" dirty="0" smtClean="0">
                <a:latin typeface="Meiryo UI" panose="020B0604030504040204" pitchFamily="50" charset="-128"/>
                <a:ea typeface="Meiryo UI" panose="020B0604030504040204" pitchFamily="50" charset="-128"/>
              </a:rPr>
              <a:t>の編入は行いません。市街化区域</a:t>
            </a:r>
            <a:r>
              <a:rPr lang="ja-JP" altLang="en-US" sz="1100" dirty="0">
                <a:latin typeface="Meiryo UI" panose="020B0604030504040204" pitchFamily="50" charset="-128"/>
                <a:ea typeface="Meiryo UI" panose="020B0604030504040204" pitchFamily="50" charset="-128"/>
              </a:rPr>
              <a:t>の</a:t>
            </a:r>
            <a:r>
              <a:rPr lang="ja-JP" altLang="en-US" sz="1100" dirty="0" smtClean="0">
                <a:latin typeface="Meiryo UI" panose="020B0604030504040204" pitchFamily="50" charset="-128"/>
                <a:ea typeface="Meiryo UI" panose="020B0604030504040204" pitchFamily="50" charset="-128"/>
              </a:rPr>
              <a:t>災害の　リスク</a:t>
            </a:r>
            <a:r>
              <a:rPr lang="ja-JP" altLang="en-US" sz="1100" dirty="0">
                <a:latin typeface="Meiryo UI" panose="020B0604030504040204" pitchFamily="50" charset="-128"/>
                <a:ea typeface="Meiryo UI" panose="020B0604030504040204" pitchFamily="50" charset="-128"/>
              </a:rPr>
              <a:t>が高い</a:t>
            </a:r>
            <a:r>
              <a:rPr lang="ja-JP" altLang="en-US" sz="1100" dirty="0" smtClean="0">
                <a:latin typeface="Meiryo UI" panose="020B0604030504040204" pitchFamily="50" charset="-128"/>
                <a:ea typeface="Meiryo UI" panose="020B0604030504040204" pitchFamily="50" charset="-128"/>
              </a:rPr>
              <a:t>区域は</a:t>
            </a:r>
            <a:r>
              <a:rPr lang="ja-JP" altLang="en-US" sz="1100" dirty="0">
                <a:latin typeface="Meiryo UI" panose="020B0604030504040204" pitchFamily="50" charset="-128"/>
                <a:ea typeface="Meiryo UI" panose="020B0604030504040204" pitchFamily="50" charset="-128"/>
              </a:rPr>
              <a:t>、安全性の観点や現在の土地</a:t>
            </a:r>
            <a:r>
              <a:rPr lang="ja-JP" altLang="en-US" sz="1100" dirty="0" smtClean="0">
                <a:latin typeface="Meiryo UI" panose="020B0604030504040204" pitchFamily="50" charset="-128"/>
                <a:ea typeface="Meiryo UI" panose="020B0604030504040204" pitchFamily="50" charset="-128"/>
              </a:rPr>
              <a:t>利用状況</a:t>
            </a:r>
            <a:r>
              <a:rPr lang="ja-JP" altLang="en-US" sz="1100" dirty="0">
                <a:latin typeface="Meiryo UI" panose="020B0604030504040204" pitchFamily="50" charset="-128"/>
                <a:ea typeface="Meiryo UI" panose="020B0604030504040204" pitchFamily="50" charset="-128"/>
              </a:rPr>
              <a:t>等を</a:t>
            </a:r>
            <a:r>
              <a:rPr lang="ja-JP" altLang="en-US" sz="1100" dirty="0" smtClean="0">
                <a:latin typeface="Meiryo UI" panose="020B0604030504040204" pitchFamily="50" charset="-128"/>
                <a:ea typeface="Meiryo UI" panose="020B0604030504040204" pitchFamily="50" charset="-128"/>
              </a:rPr>
              <a:t>踏まえ　　ながら</a:t>
            </a:r>
            <a:r>
              <a:rPr lang="ja-JP" altLang="en-US" sz="1100" dirty="0">
                <a:latin typeface="Meiryo UI" panose="020B0604030504040204" pitchFamily="50" charset="-128"/>
                <a:ea typeface="Meiryo UI" panose="020B0604030504040204" pitchFamily="50" charset="-128"/>
              </a:rPr>
              <a:t>、必要に応じ、市街化調整区域への編入を</a:t>
            </a:r>
            <a:r>
              <a:rPr lang="ja-JP" altLang="en-US" sz="1100" dirty="0" smtClean="0">
                <a:latin typeface="Meiryo UI" panose="020B0604030504040204" pitchFamily="50" charset="-128"/>
                <a:ea typeface="Meiryo UI" panose="020B0604030504040204" pitchFamily="50" charset="-128"/>
              </a:rPr>
              <a:t>検討しま</a:t>
            </a:r>
            <a:r>
              <a:rPr lang="ja-JP" altLang="en-US" sz="1100" dirty="0">
                <a:latin typeface="Meiryo UI" panose="020B0604030504040204" pitchFamily="50" charset="-128"/>
                <a:ea typeface="Meiryo UI" panose="020B0604030504040204" pitchFamily="50" charset="-128"/>
              </a:rPr>
              <a:t>す</a:t>
            </a:r>
            <a:r>
              <a:rPr lang="ja-JP" altLang="en-US" sz="1100" dirty="0" smtClean="0">
                <a:latin typeface="Meiryo UI" panose="020B0604030504040204" pitchFamily="50" charset="-128"/>
                <a:ea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endParaRPr>
          </a:p>
          <a:p>
            <a:pPr marL="171450" indent="-17145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災害</a:t>
            </a:r>
            <a:r>
              <a:rPr lang="ja-JP" altLang="en-US" sz="1100" dirty="0">
                <a:latin typeface="Meiryo UI" panose="020B0604030504040204" pitchFamily="50" charset="-128"/>
                <a:ea typeface="Meiryo UI" panose="020B0604030504040204" pitchFamily="50" charset="-128"/>
              </a:rPr>
              <a:t>レッドゾーン</a:t>
            </a:r>
            <a:r>
              <a:rPr lang="ja-JP" altLang="en-US" sz="1100" dirty="0" smtClean="0">
                <a:latin typeface="Meiryo UI" panose="020B0604030504040204" pitchFamily="50" charset="-128"/>
                <a:ea typeface="Meiryo UI" panose="020B0604030504040204" pitchFamily="50" charset="-128"/>
              </a:rPr>
              <a:t>においては、住宅等の開発を原則禁止とするなど新規開発を抑制します。</a:t>
            </a:r>
            <a:endParaRPr lang="en-US" altLang="ja-JP" sz="1100" dirty="0">
              <a:latin typeface="Meiryo UI" panose="020B0604030504040204" pitchFamily="50" charset="-128"/>
              <a:ea typeface="Meiryo UI" panose="020B0604030504040204" pitchFamily="50" charset="-128"/>
            </a:endParaRPr>
          </a:p>
        </p:txBody>
      </p:sp>
      <p:sp>
        <p:nvSpPr>
          <p:cNvPr id="17" name="正方形/長方形 16"/>
          <p:cNvSpPr/>
          <p:nvPr/>
        </p:nvSpPr>
        <p:spPr>
          <a:xfrm>
            <a:off x="5169510" y="2265440"/>
            <a:ext cx="4446275" cy="147923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5169511" y="3921623"/>
            <a:ext cx="4446275" cy="2213545"/>
            <a:chOff x="5601072" y="3454067"/>
            <a:chExt cx="4021565" cy="3700808"/>
          </a:xfrm>
        </p:grpSpPr>
        <p:sp>
          <p:nvSpPr>
            <p:cNvPr id="31" name="テキスト ボックス 30">
              <a:extLst>
                <a:ext uri="{FF2B5EF4-FFF2-40B4-BE49-F238E27FC236}">
                  <a16:creationId xmlns:a16="http://schemas.microsoft.com/office/drawing/2014/main" id="{9CF93564-AA79-4A4F-8443-1D6CB87D4DEE}"/>
                </a:ext>
              </a:extLst>
            </p:cNvPr>
            <p:cNvSpPr txBox="1"/>
            <p:nvPr/>
          </p:nvSpPr>
          <p:spPr>
            <a:xfrm>
              <a:off x="5674221" y="3587195"/>
              <a:ext cx="3903217" cy="3567680"/>
            </a:xfrm>
            <a:prstGeom prst="rect">
              <a:avLst/>
            </a:prstGeom>
            <a:noFill/>
            <a:ln>
              <a:noFill/>
            </a:ln>
          </p:spPr>
          <p:txBody>
            <a:bodyPr wrap="square" lIns="0" tIns="0" rIns="0" bIns="0" rtlCol="0">
              <a:spAutoFit/>
            </a:bodyPr>
            <a:lstStyle/>
            <a:p>
              <a:pPr>
                <a:lnSpc>
                  <a:spcPct val="120000"/>
                </a:lnSpc>
              </a:pPr>
              <a:r>
                <a:rPr lang="ja-JP" altLang="en-US" sz="1100" b="1" dirty="0" smtClean="0">
                  <a:latin typeface="+mn-ea"/>
                </a:rPr>
                <a:t>■災害リスクを踏まえた居住誘導等</a:t>
              </a:r>
              <a:endParaRPr lang="ja-JP" altLang="en-US" sz="1100" b="1" dirty="0">
                <a:latin typeface="+mn-ea"/>
              </a:endParaRPr>
            </a:p>
            <a:p>
              <a:pPr marL="171450" indent="-17145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市町村が策定する立地適正化計画の居住誘導区域の設定では、災害レッドゾーンを原則除外するとともに、災害イエローゾーンについては、「</a:t>
              </a:r>
              <a:r>
                <a:rPr lang="ja-JP" altLang="en-US" sz="1100" dirty="0">
                  <a:latin typeface="Meiryo UI" panose="020B0604030504040204" pitchFamily="50" charset="-128"/>
                  <a:ea typeface="Meiryo UI" panose="020B0604030504040204" pitchFamily="50" charset="-128"/>
                </a:rPr>
                <a:t>防災指針」により</a:t>
              </a:r>
              <a:r>
                <a:rPr lang="ja-JP" altLang="ja-JP" sz="1100" dirty="0">
                  <a:latin typeface="Meiryo UI" panose="020B0604030504040204" pitchFamily="50" charset="-128"/>
                  <a:ea typeface="Meiryo UI" panose="020B0604030504040204" pitchFamily="50" charset="-128"/>
                </a:rPr>
                <a:t>実効性の</a:t>
              </a:r>
              <a:r>
                <a:rPr lang="ja-JP" altLang="ja-JP" sz="1100" dirty="0" smtClean="0">
                  <a:latin typeface="Meiryo UI" panose="020B0604030504040204" pitchFamily="50" charset="-128"/>
                  <a:ea typeface="Meiryo UI" panose="020B0604030504040204" pitchFamily="50" charset="-128"/>
                </a:rPr>
                <a:t>ある防災</a:t>
              </a:r>
              <a:r>
                <a:rPr lang="ja-JP" altLang="ja-JP" sz="1100" dirty="0">
                  <a:latin typeface="Meiryo UI" panose="020B0604030504040204" pitchFamily="50" charset="-128"/>
                  <a:ea typeface="Meiryo UI" panose="020B0604030504040204" pitchFamily="50" charset="-128"/>
                </a:rPr>
                <a:t>・減災対策が講じられ</a:t>
              </a:r>
              <a:r>
                <a:rPr lang="ja-JP" altLang="en-US" sz="1100" dirty="0">
                  <a:latin typeface="Meiryo UI" panose="020B0604030504040204" pitchFamily="50" charset="-128"/>
                  <a:ea typeface="Meiryo UI" panose="020B0604030504040204" pitchFamily="50" charset="-128"/>
                </a:rPr>
                <a:t>ない場合、原則含まないこととします</a:t>
              </a:r>
              <a:r>
                <a:rPr lang="ja-JP" altLang="en-US" sz="1100" dirty="0" smtClean="0">
                  <a:latin typeface="Meiryo UI" panose="020B0604030504040204" pitchFamily="50" charset="-128"/>
                  <a:ea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endParaRPr>
            </a:p>
            <a:p>
              <a:pPr marL="171450" indent="-17145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居住エリアにおける防災</a:t>
              </a:r>
              <a:r>
                <a:rPr lang="ja-JP" altLang="en-US" sz="1100" dirty="0">
                  <a:latin typeface="Meiryo UI" panose="020B0604030504040204" pitchFamily="50" charset="-128"/>
                  <a:ea typeface="Meiryo UI" panose="020B0604030504040204" pitchFamily="50" charset="-128"/>
                </a:rPr>
                <a:t>対策をハード・ソフト両面から</a:t>
              </a:r>
              <a:r>
                <a:rPr lang="ja-JP" altLang="en-US" sz="1100" dirty="0" smtClean="0">
                  <a:latin typeface="Meiryo UI" panose="020B0604030504040204" pitchFamily="50" charset="-128"/>
                  <a:ea typeface="Meiryo UI" panose="020B0604030504040204" pitchFamily="50" charset="-128"/>
                </a:rPr>
                <a:t>強化するため、市町村の「防災指針」の作成を支援します。</a:t>
              </a:r>
              <a:endParaRPr lang="en-US" altLang="ja-JP" sz="1100" dirty="0" smtClean="0">
                <a:latin typeface="Meiryo UI" panose="020B0604030504040204" pitchFamily="50" charset="-128"/>
                <a:ea typeface="Meiryo UI" panose="020B0604030504040204" pitchFamily="50" charset="-128"/>
              </a:endParaRPr>
            </a:p>
            <a:p>
              <a:pPr marL="171450" indent="-171450">
                <a:lnSpc>
                  <a:spcPts val="800"/>
                </a:lnSpc>
                <a:buFont typeface="Wingdings" panose="05000000000000000000" pitchFamily="2" charset="2"/>
                <a:buChar char="l"/>
              </a:pPr>
              <a:endParaRPr lang="en-US" altLang="ja-JP" sz="1100" dirty="0" smtClean="0">
                <a:latin typeface="Meiryo UI" panose="020B0604030504040204" pitchFamily="50" charset="-128"/>
                <a:ea typeface="Meiryo UI" panose="020B0604030504040204" pitchFamily="50" charset="-128"/>
              </a:endParaRPr>
            </a:p>
            <a:p>
              <a:pPr>
                <a:lnSpc>
                  <a:spcPct val="120000"/>
                </a:lnSpc>
              </a:pPr>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居住誘導区域から除外する土砂</a:t>
              </a:r>
              <a:r>
                <a:rPr lang="ja-JP" altLang="en-US" sz="1100" dirty="0">
                  <a:latin typeface="Meiryo UI" panose="020B0604030504040204" pitchFamily="50" charset="-128"/>
                  <a:ea typeface="Meiryo UI" panose="020B0604030504040204" pitchFamily="50" charset="-128"/>
                </a:rPr>
                <a:t>災害特別警戒区</a:t>
              </a:r>
              <a:r>
                <a:rPr lang="ja-JP" altLang="en-US" sz="1100" dirty="0" smtClean="0">
                  <a:latin typeface="Meiryo UI" panose="020B0604030504040204" pitchFamily="50" charset="-128"/>
                  <a:ea typeface="Meiryo UI" panose="020B0604030504040204" pitchFamily="50" charset="-128"/>
                </a:rPr>
                <a:t>域内については、</a:t>
              </a:r>
              <a:endParaRPr lang="en-US" altLang="ja-JP" sz="1100" dirty="0" smtClean="0">
                <a:latin typeface="Meiryo UI" panose="020B0604030504040204" pitchFamily="50" charset="-128"/>
                <a:ea typeface="Meiryo UI" panose="020B0604030504040204" pitchFamily="50" charset="-128"/>
              </a:endParaRPr>
            </a:p>
            <a:p>
              <a:pPr>
                <a:lnSpc>
                  <a:spcPct val="120000"/>
                </a:lnSpc>
              </a:pPr>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家屋</a:t>
              </a:r>
              <a:r>
                <a:rPr lang="ja-JP" altLang="en-US" sz="1100" dirty="0">
                  <a:latin typeface="Meiryo UI" panose="020B0604030504040204" pitchFamily="50" charset="-128"/>
                  <a:ea typeface="Meiryo UI" panose="020B0604030504040204" pitchFamily="50" charset="-128"/>
                </a:rPr>
                <a:t>に</a:t>
              </a:r>
              <a:r>
                <a:rPr lang="ja-JP" altLang="en-US" sz="1100" dirty="0" smtClean="0">
                  <a:latin typeface="Meiryo UI" panose="020B0604030504040204" pitchFamily="50" charset="-128"/>
                  <a:ea typeface="Meiryo UI" panose="020B0604030504040204" pitchFamily="50" charset="-128"/>
                </a:rPr>
                <a:t>対する移転・補強の補助を実施。（</a:t>
              </a:r>
              <a:r>
                <a:rPr lang="en-US" altLang="ja-JP" sz="1100" dirty="0" smtClean="0">
                  <a:latin typeface="Meiryo UI" panose="020B0604030504040204" pitchFamily="50" charset="-128"/>
                  <a:ea typeface="Meiryo UI" panose="020B0604030504040204" pitchFamily="50" charset="-128"/>
                </a:rPr>
                <a:t>H27</a:t>
              </a:r>
              <a:r>
                <a:rPr lang="ja-JP" altLang="en-US" sz="1100" dirty="0" smtClean="0">
                  <a:latin typeface="Meiryo UI" panose="020B0604030504040204" pitchFamily="50" charset="-128"/>
                  <a:ea typeface="Meiryo UI" panose="020B0604030504040204" pitchFamily="50" charset="-128"/>
                </a:rPr>
                <a:t>年度～）</a:t>
              </a:r>
              <a:endParaRPr lang="en-US" altLang="ja-JP" sz="1100" dirty="0" smtClean="0">
                <a:latin typeface="Meiryo UI" panose="020B0604030504040204" pitchFamily="50" charset="-128"/>
                <a:ea typeface="Meiryo UI" panose="020B0604030504040204" pitchFamily="50" charset="-128"/>
              </a:endParaRPr>
            </a:p>
            <a:p>
              <a:pPr marL="171450" indent="-171450">
                <a:lnSpc>
                  <a:spcPct val="120000"/>
                </a:lnSpc>
                <a:buFont typeface="Wingdings" panose="05000000000000000000" pitchFamily="2" charset="2"/>
                <a:buChar char="l"/>
              </a:pP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38" name="正方形/長方形 37"/>
            <p:cNvSpPr/>
            <p:nvPr/>
          </p:nvSpPr>
          <p:spPr>
            <a:xfrm>
              <a:off x="5601072" y="3454067"/>
              <a:ext cx="4021565" cy="343402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p:cNvGrpSpPr/>
          <p:nvPr/>
        </p:nvGrpSpPr>
        <p:grpSpPr>
          <a:xfrm>
            <a:off x="386310" y="2387277"/>
            <a:ext cx="4659596" cy="4064874"/>
            <a:chOff x="880541" y="2379401"/>
            <a:chExt cx="3993812" cy="4081546"/>
          </a:xfrm>
        </p:grpSpPr>
        <p:pic>
          <p:nvPicPr>
            <p:cNvPr id="29" name="図 28"/>
            <p:cNvPicPr>
              <a:picLocks noChangeAspect="1"/>
            </p:cNvPicPr>
            <p:nvPr/>
          </p:nvPicPr>
          <p:blipFill>
            <a:blip r:embed="rId3"/>
            <a:stretch>
              <a:fillRect/>
            </a:stretch>
          </p:blipFill>
          <p:spPr>
            <a:xfrm>
              <a:off x="880541" y="2379401"/>
              <a:ext cx="3993812" cy="2050259"/>
            </a:xfrm>
            <a:prstGeom prst="rect">
              <a:avLst/>
            </a:prstGeom>
          </p:spPr>
        </p:pic>
        <p:pic>
          <p:nvPicPr>
            <p:cNvPr id="30" name="図 29"/>
            <p:cNvPicPr>
              <a:picLocks noChangeAspect="1"/>
            </p:cNvPicPr>
            <p:nvPr/>
          </p:nvPicPr>
          <p:blipFill>
            <a:blip r:embed="rId4"/>
            <a:stretch>
              <a:fillRect/>
            </a:stretch>
          </p:blipFill>
          <p:spPr>
            <a:xfrm>
              <a:off x="892946" y="4420134"/>
              <a:ext cx="3975411" cy="2040813"/>
            </a:xfrm>
            <a:prstGeom prst="rect">
              <a:avLst/>
            </a:prstGeom>
          </p:spPr>
        </p:pic>
      </p:grpSp>
      <p:pic>
        <p:nvPicPr>
          <p:cNvPr id="33" name="図 32"/>
          <p:cNvPicPr>
            <a:picLocks noChangeAspect="1"/>
          </p:cNvPicPr>
          <p:nvPr/>
        </p:nvPicPr>
        <p:blipFill>
          <a:blip r:embed="rId5"/>
          <a:stretch>
            <a:fillRect/>
          </a:stretch>
        </p:blipFill>
        <p:spPr>
          <a:xfrm>
            <a:off x="3697582" y="4937033"/>
            <a:ext cx="1258144" cy="933959"/>
          </a:xfrm>
          <a:prstGeom prst="rect">
            <a:avLst/>
          </a:prstGeom>
        </p:spPr>
      </p:pic>
      <p:sp>
        <p:nvSpPr>
          <p:cNvPr id="2" name="テキスト ボックス 1"/>
          <p:cNvSpPr txBox="1"/>
          <p:nvPr/>
        </p:nvSpPr>
        <p:spPr>
          <a:xfrm>
            <a:off x="1121561" y="2982423"/>
            <a:ext cx="646331" cy="230832"/>
          </a:xfrm>
          <a:prstGeom prst="rect">
            <a:avLst/>
          </a:prstGeom>
          <a:noFill/>
          <a:ln w="6350">
            <a:noFill/>
          </a:ln>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開発抑制</a:t>
            </a:r>
            <a:endParaRPr kumimoji="1" lang="ja-JP" altLang="en-US" sz="900" dirty="0">
              <a:latin typeface="Meiryo UI" panose="020B0604030504040204" pitchFamily="50" charset="-128"/>
              <a:ea typeface="Meiryo UI" panose="020B0604030504040204" pitchFamily="50" charset="-128"/>
            </a:endParaRPr>
          </a:p>
        </p:txBody>
      </p:sp>
      <p:cxnSp>
        <p:nvCxnSpPr>
          <p:cNvPr id="9" name="直線矢印コネクタ 8"/>
          <p:cNvCxnSpPr/>
          <p:nvPr/>
        </p:nvCxnSpPr>
        <p:spPr>
          <a:xfrm flipH="1">
            <a:off x="1675768" y="2874043"/>
            <a:ext cx="3493742" cy="213781"/>
          </a:xfrm>
          <a:prstGeom prst="straightConnector1">
            <a:avLst/>
          </a:prstGeom>
          <a:ln w="6350">
            <a:solidFill>
              <a:schemeClr val="tx1"/>
            </a:solidFill>
            <a:prstDash val="sysDash"/>
            <a:tailEnd type="triangle" w="med" len="med"/>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798395" y="3769424"/>
            <a:ext cx="646331" cy="230832"/>
          </a:xfrm>
          <a:prstGeom prst="rect">
            <a:avLst/>
          </a:prstGeom>
          <a:noFill/>
          <a:ln>
            <a:noFill/>
          </a:ln>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開発抑制</a:t>
            </a:r>
            <a:endParaRPr kumimoji="1" lang="ja-JP" altLang="en-US" sz="900" dirty="0">
              <a:latin typeface="Meiryo UI" panose="020B0604030504040204" pitchFamily="50" charset="-128"/>
              <a:ea typeface="Meiryo UI" panose="020B0604030504040204" pitchFamily="50" charset="-128"/>
            </a:endParaRPr>
          </a:p>
        </p:txBody>
      </p:sp>
      <p:cxnSp>
        <p:nvCxnSpPr>
          <p:cNvPr id="35" name="直線矢印コネクタ 34"/>
          <p:cNvCxnSpPr>
            <a:endCxn id="34" idx="3"/>
          </p:cNvCxnSpPr>
          <p:nvPr/>
        </p:nvCxnSpPr>
        <p:spPr>
          <a:xfrm flipH="1">
            <a:off x="1444726" y="2874043"/>
            <a:ext cx="3724784" cy="1010797"/>
          </a:xfrm>
          <a:prstGeom prst="straightConnector1">
            <a:avLst/>
          </a:prstGeom>
          <a:ln w="6350">
            <a:solidFill>
              <a:schemeClr val="tx1"/>
            </a:solidFill>
            <a:prstDash val="sysDash"/>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H="1" flipV="1">
            <a:off x="3080793" y="3933056"/>
            <a:ext cx="2088718" cy="726262"/>
          </a:xfrm>
          <a:prstGeom prst="straightConnector1">
            <a:avLst/>
          </a:prstGeom>
          <a:ln w="6350">
            <a:solidFill>
              <a:schemeClr val="tx1"/>
            </a:solidFill>
            <a:prstDash val="sysDash"/>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a:off x="3042270" y="2874043"/>
            <a:ext cx="2127240" cy="349682"/>
          </a:xfrm>
          <a:prstGeom prst="straightConnector1">
            <a:avLst/>
          </a:prstGeom>
          <a:ln w="6350">
            <a:solidFill>
              <a:schemeClr val="tx1"/>
            </a:solidFill>
            <a:prstDash val="sysDash"/>
            <a:tailEnd type="triangle" w="med" len="med"/>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2513514" y="3240013"/>
            <a:ext cx="646331" cy="230832"/>
          </a:xfrm>
          <a:prstGeom prst="rect">
            <a:avLst/>
          </a:prstGeom>
          <a:noFill/>
          <a:ln w="6350">
            <a:noFill/>
          </a:ln>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開発抑制</a:t>
            </a:r>
            <a:endParaRPr kumimoji="1" lang="ja-JP" altLang="en-US" sz="900"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2361535" y="3695090"/>
            <a:ext cx="816507" cy="369332"/>
          </a:xfrm>
          <a:prstGeom prst="rect">
            <a:avLst/>
          </a:prstGeom>
          <a:noFill/>
          <a:ln>
            <a:noFill/>
          </a:ln>
        </p:spPr>
        <p:txBody>
          <a:bodyPr wrap="square" rtlCol="0">
            <a:spAutoFit/>
          </a:bodyPr>
          <a:lstStyle/>
          <a:p>
            <a:r>
              <a:rPr lang="ja-JP" altLang="en-US" sz="900" dirty="0" smtClean="0">
                <a:latin typeface="Meiryo UI" panose="020B0604030504040204" pitchFamily="50" charset="-128"/>
                <a:ea typeface="Meiryo UI" panose="020B0604030504040204" pitchFamily="50" charset="-128"/>
              </a:rPr>
              <a:t>立地適正化計画の強化</a:t>
            </a:r>
            <a:endParaRPr kumimoji="1" lang="ja-JP" altLang="en-US" sz="900" dirty="0">
              <a:latin typeface="Meiryo UI" panose="020B0604030504040204" pitchFamily="50" charset="-128"/>
              <a:ea typeface="Meiryo UI" panose="020B0604030504040204" pitchFamily="50" charset="-128"/>
            </a:endParaRPr>
          </a:p>
        </p:txBody>
      </p:sp>
      <p:sp>
        <p:nvSpPr>
          <p:cNvPr id="78" name="テキスト ボックス 77"/>
          <p:cNvSpPr txBox="1"/>
          <p:nvPr/>
        </p:nvSpPr>
        <p:spPr>
          <a:xfrm>
            <a:off x="328399" y="6453336"/>
            <a:ext cx="4480585" cy="200055"/>
          </a:xfrm>
          <a:prstGeom prst="rect">
            <a:avLst/>
          </a:prstGeom>
          <a:noFill/>
        </p:spPr>
        <p:txBody>
          <a:bodyPr wrap="square" rtlCol="0">
            <a:spAutoFit/>
          </a:bodyPr>
          <a:lstStyle/>
          <a:p>
            <a:r>
              <a:rPr lang="ja-JP" altLang="en-US" sz="700" dirty="0" smtClean="0">
                <a:latin typeface="Meiryo UI" panose="020B0604030504040204" pitchFamily="50" charset="-128"/>
                <a:ea typeface="Meiryo UI" panose="020B0604030504040204" pitchFamily="50" charset="-128"/>
              </a:rPr>
              <a:t>出典：防災</a:t>
            </a:r>
            <a:r>
              <a:rPr lang="ja-JP" altLang="en-US" sz="700" dirty="0">
                <a:latin typeface="Meiryo UI" panose="020B0604030504040204" pitchFamily="50" charset="-128"/>
                <a:ea typeface="Meiryo UI" panose="020B0604030504040204" pitchFamily="50" charset="-128"/>
              </a:rPr>
              <a:t>・減災等のための都市計画法・都市再生特別措置法</a:t>
            </a:r>
            <a:r>
              <a:rPr lang="ja-JP" altLang="en-US" sz="700" dirty="0" smtClean="0">
                <a:latin typeface="Meiryo UI" panose="020B0604030504040204" pitchFamily="50" charset="-128"/>
                <a:ea typeface="Meiryo UI" panose="020B0604030504040204" pitchFamily="50" charset="-128"/>
              </a:rPr>
              <a:t>等の</a:t>
            </a:r>
            <a:r>
              <a:rPr lang="ja-JP" altLang="en-US" sz="700" dirty="0">
                <a:latin typeface="Meiryo UI" panose="020B0604030504040204" pitchFamily="50" charset="-128"/>
                <a:ea typeface="Meiryo UI" panose="020B0604030504040204" pitchFamily="50" charset="-128"/>
              </a:rPr>
              <a:t>改正内容（案）に</a:t>
            </a:r>
            <a:r>
              <a:rPr lang="ja-JP" altLang="en-US" sz="700" dirty="0" smtClean="0">
                <a:latin typeface="Meiryo UI" panose="020B0604030504040204" pitchFamily="50" charset="-128"/>
                <a:ea typeface="Meiryo UI" panose="020B0604030504040204" pitchFamily="50" charset="-128"/>
              </a:rPr>
              <a:t>ついて（国土交通省）を参考</a:t>
            </a:r>
            <a:endParaRPr kumimoji="1" lang="ja-JP" altLang="en-US" sz="700" dirty="0">
              <a:latin typeface="Meiryo UI" panose="020B0604030504040204" pitchFamily="50" charset="-128"/>
              <a:ea typeface="Meiryo UI" panose="020B0604030504040204" pitchFamily="50" charset="-128"/>
            </a:endParaRPr>
          </a:p>
        </p:txBody>
      </p:sp>
      <p:sp>
        <p:nvSpPr>
          <p:cNvPr id="37" name="正方形/長方形 36"/>
          <p:cNvSpPr/>
          <p:nvPr/>
        </p:nvSpPr>
        <p:spPr>
          <a:xfrm>
            <a:off x="86133" y="1110411"/>
            <a:ext cx="3045671" cy="292388"/>
          </a:xfrm>
          <a:prstGeom prst="rect">
            <a:avLst/>
          </a:prstGeom>
        </p:spPr>
        <p:txBody>
          <a:bodyPr wrap="square">
            <a:spAutoFit/>
          </a:bodyPr>
          <a:lstStyle/>
          <a:p>
            <a:pPr lvl="0"/>
            <a:r>
              <a:rPr lang="ja-JP" altLang="en-US" sz="1300" dirty="0" smtClean="0">
                <a:solidFill>
                  <a:prstClr val="black"/>
                </a:solidFill>
                <a:latin typeface="HG丸ｺﾞｼｯｸM-PRO" panose="020F0600000000000000" pitchFamily="50" charset="-128"/>
                <a:ea typeface="HG丸ｺﾞｼｯｸM-PRO" panose="020F0600000000000000" pitchFamily="50" charset="-128"/>
              </a:rPr>
              <a:t>② 災害に強い都市づくりの推進</a:t>
            </a:r>
            <a:endParaRPr lang="en-US" altLang="ja-JP" sz="1300" dirty="0">
              <a:solidFill>
                <a:prstClr val="black"/>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5152354" y="6043269"/>
            <a:ext cx="4480585" cy="569387"/>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　 災害</a:t>
            </a:r>
            <a:r>
              <a:rPr lang="ja-JP" altLang="en-US" sz="1000" dirty="0">
                <a:latin typeface="Meiryo UI" panose="020B0604030504040204" pitchFamily="50" charset="-128"/>
                <a:ea typeface="Meiryo UI" panose="020B0604030504040204" pitchFamily="50" charset="-128"/>
              </a:rPr>
              <a:t>ハザードエリア：災害</a:t>
            </a:r>
            <a:r>
              <a:rPr lang="ja-JP" altLang="en-US" sz="1000" dirty="0" smtClean="0">
                <a:latin typeface="Meiryo UI" panose="020B0604030504040204" pitchFamily="50" charset="-128"/>
                <a:ea typeface="Meiryo UI" panose="020B0604030504040204" pitchFamily="50" charset="-128"/>
              </a:rPr>
              <a:t>レッドゾーン、災害イエローゾーンの総称</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災害レッドゾーン：災害危険区域、土砂災害特別警戒区域　等</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災害</a:t>
            </a:r>
            <a:r>
              <a:rPr kumimoji="1" lang="ja-JP" altLang="en-US" sz="1000" dirty="0" smtClean="0">
                <a:latin typeface="Meiryo UI" panose="020B0604030504040204" pitchFamily="50" charset="-128"/>
                <a:ea typeface="Meiryo UI" panose="020B0604030504040204" pitchFamily="50" charset="-128"/>
              </a:rPr>
              <a:t>イエローゾーン：</a:t>
            </a:r>
            <a:r>
              <a:rPr lang="ja-JP" altLang="en-US" sz="1000" dirty="0">
                <a:latin typeface="Meiryo UI" panose="020B0604030504040204" pitchFamily="50" charset="-128"/>
                <a:ea typeface="Meiryo UI" panose="020B0604030504040204" pitchFamily="50" charset="-128"/>
              </a:rPr>
              <a:t>土砂災害警戒</a:t>
            </a:r>
            <a:r>
              <a:rPr lang="ja-JP" altLang="en-US" sz="1000" dirty="0" smtClean="0">
                <a:latin typeface="Meiryo UI" panose="020B0604030504040204" pitchFamily="50" charset="-128"/>
                <a:ea typeface="Meiryo UI" panose="020B0604030504040204" pitchFamily="50" charset="-128"/>
              </a:rPr>
              <a:t>区域、浸水ハザードエリア　等</a:t>
            </a:r>
            <a:endParaRPr kumimoji="1" lang="ja-JP" altLang="en-US" sz="1000" dirty="0">
              <a:latin typeface="Meiryo UI" panose="020B0604030504040204" pitchFamily="50" charset="-128"/>
              <a:ea typeface="Meiryo UI" panose="020B0604030504040204" pitchFamily="50" charset="-128"/>
            </a:endParaRPr>
          </a:p>
        </p:txBody>
      </p:sp>
      <p:sp>
        <p:nvSpPr>
          <p:cNvPr id="6" name="大かっこ 5"/>
          <p:cNvSpPr/>
          <p:nvPr/>
        </p:nvSpPr>
        <p:spPr>
          <a:xfrm>
            <a:off x="5250385" y="6048936"/>
            <a:ext cx="3519039" cy="548416"/>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8049170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86133" y="769977"/>
            <a:ext cx="9695332" cy="591034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7" name="正方形/長方形 6"/>
          <p:cNvSpPr/>
          <p:nvPr/>
        </p:nvSpPr>
        <p:spPr>
          <a:xfrm>
            <a:off x="3755043" y="4627367"/>
            <a:ext cx="378765" cy="21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a:xfrm>
            <a:off x="7629049" y="6588789"/>
            <a:ext cx="2311400" cy="365125"/>
          </a:xfrm>
        </p:spPr>
        <p:txBody>
          <a:bodyPr/>
          <a:lstStyle/>
          <a:p>
            <a:fld id="{BB9231F5-CC56-497A-A386-7B8232C12A76}" type="slidenum">
              <a:rPr kumimoji="1" lang="ja-JP" altLang="en-US" smtClean="0"/>
              <a:t>44</a:t>
            </a:fld>
            <a:endParaRPr kumimoji="1" lang="ja-JP" altLang="en-US" dirty="0"/>
          </a:p>
        </p:txBody>
      </p:sp>
      <p:grpSp>
        <p:nvGrpSpPr>
          <p:cNvPr id="12" name="グループ化 11"/>
          <p:cNvGrpSpPr/>
          <p:nvPr/>
        </p:nvGrpSpPr>
        <p:grpSpPr>
          <a:xfrm>
            <a:off x="5274082" y="5260985"/>
            <a:ext cx="4289050" cy="1460272"/>
            <a:chOff x="75702" y="3005726"/>
            <a:chExt cx="4289050" cy="1460272"/>
          </a:xfrm>
        </p:grpSpPr>
        <p:grpSp>
          <p:nvGrpSpPr>
            <p:cNvPr id="11" name="グループ化 10"/>
            <p:cNvGrpSpPr/>
            <p:nvPr/>
          </p:nvGrpSpPr>
          <p:grpSpPr>
            <a:xfrm>
              <a:off x="75702" y="3005726"/>
              <a:ext cx="4289050" cy="1460272"/>
              <a:chOff x="126264" y="4909896"/>
              <a:chExt cx="6143269" cy="2058472"/>
            </a:xfrm>
          </p:grpSpPr>
          <p:pic>
            <p:nvPicPr>
              <p:cNvPr id="32" name="図 3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9000"/>
                        </a14:imgEffect>
                        <a14:imgEffect>
                          <a14:brightnessContrast bright="-12000" contrast="23000"/>
                        </a14:imgEffect>
                      </a14:imgLayer>
                    </a14:imgProps>
                  </a:ext>
                  <a:ext uri="{28A0092B-C50C-407E-A947-70E740481C1C}">
                    <a14:useLocalDpi xmlns:a14="http://schemas.microsoft.com/office/drawing/2010/main" val="0"/>
                  </a:ext>
                </a:extLst>
              </a:blip>
              <a:srcRect/>
              <a:stretch/>
            </p:blipFill>
            <p:spPr>
              <a:xfrm>
                <a:off x="126264" y="5133645"/>
                <a:ext cx="2267811" cy="1575764"/>
              </a:xfrm>
              <a:prstGeom prst="rect">
                <a:avLst/>
              </a:prstGeom>
              <a:ln>
                <a:solidFill>
                  <a:schemeClr val="tx1"/>
                </a:solidFill>
              </a:ln>
            </p:spPr>
          </p:pic>
          <p:sp>
            <p:nvSpPr>
              <p:cNvPr id="33" name="楕円 32"/>
              <p:cNvSpPr/>
              <p:nvPr/>
            </p:nvSpPr>
            <p:spPr>
              <a:xfrm rot="19689968">
                <a:off x="647452" y="5323172"/>
                <a:ext cx="1084998" cy="610761"/>
              </a:xfrm>
              <a:prstGeom prst="ellipse">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図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477" y="4909896"/>
                <a:ext cx="3085264" cy="1724690"/>
              </a:xfrm>
              <a:prstGeom prst="rect">
                <a:avLst/>
              </a:prstGeom>
            </p:spPr>
          </p:pic>
          <p:sp>
            <p:nvSpPr>
              <p:cNvPr id="45" name="テキスト ボックス 44"/>
              <p:cNvSpPr txBox="1"/>
              <p:nvPr/>
            </p:nvSpPr>
            <p:spPr>
              <a:xfrm>
                <a:off x="2846751" y="6642975"/>
                <a:ext cx="3422782" cy="325393"/>
              </a:xfrm>
              <a:prstGeom prst="rect">
                <a:avLst/>
              </a:prstGeom>
              <a:noFill/>
              <a:ln w="6350">
                <a:noFill/>
                <a:prstDash val="sysDash"/>
              </a:ln>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余水吐を切り下げることで、水位を低下させる</a:t>
                </a:r>
                <a:endParaRPr kumimoji="1" lang="en-US" altLang="ja-JP" sz="900" dirty="0">
                  <a:latin typeface="Meiryo UI" panose="020B0604030504040204" pitchFamily="50" charset="-128"/>
                  <a:ea typeface="Meiryo UI" panose="020B0604030504040204" pitchFamily="50" charset="-128"/>
                </a:endParaRPr>
              </a:p>
            </p:txBody>
          </p:sp>
          <p:cxnSp>
            <p:nvCxnSpPr>
              <p:cNvPr id="47" name="直線矢印コネクタ 46"/>
              <p:cNvCxnSpPr/>
              <p:nvPr/>
            </p:nvCxnSpPr>
            <p:spPr>
              <a:xfrm flipH="1" flipV="1">
                <a:off x="1600633" y="5637980"/>
                <a:ext cx="1688574" cy="17890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テキスト ボックス 47"/>
            <p:cNvSpPr txBox="1"/>
            <p:nvPr/>
          </p:nvSpPr>
          <p:spPr>
            <a:xfrm>
              <a:off x="120238" y="4238264"/>
              <a:ext cx="1538783" cy="215444"/>
            </a:xfrm>
            <a:prstGeom prst="rect">
              <a:avLst/>
            </a:prstGeom>
            <a:noFill/>
            <a:ln w="6350">
              <a:noFill/>
              <a:prstDash val="sysDash"/>
            </a:ln>
          </p:spPr>
          <p:txBody>
            <a:bodyPr wrap="square" rtlCol="0">
              <a:spAutoFit/>
            </a:bodyPr>
            <a:lstStyle/>
            <a:p>
              <a:pPr algn="ctr"/>
              <a:r>
                <a:rPr lang="ja-JP" altLang="en-US" sz="800" dirty="0">
                  <a:latin typeface="+mj-ea"/>
                  <a:ea typeface="+mj-ea"/>
                </a:rPr>
                <a:t>古</a:t>
              </a:r>
              <a:r>
                <a:rPr kumimoji="1" lang="ja-JP" altLang="en-US" sz="800" dirty="0">
                  <a:latin typeface="+mj-ea"/>
                  <a:ea typeface="+mj-ea"/>
                </a:rPr>
                <a:t>池（四條畷市）の事例</a:t>
              </a:r>
              <a:endParaRPr kumimoji="1" lang="en-US" altLang="ja-JP" sz="800" dirty="0">
                <a:latin typeface="+mj-ea"/>
                <a:ea typeface="+mj-ea"/>
              </a:endParaRPr>
            </a:p>
          </p:txBody>
        </p:sp>
        <p:sp>
          <p:nvSpPr>
            <p:cNvPr id="46" name="楕円 45"/>
            <p:cNvSpPr/>
            <p:nvPr/>
          </p:nvSpPr>
          <p:spPr>
            <a:xfrm rot="16200000">
              <a:off x="2203483" y="3488346"/>
              <a:ext cx="338919" cy="278218"/>
            </a:xfrm>
            <a:prstGeom prst="ellipse">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テキスト ボックス 40"/>
          <p:cNvSpPr txBox="1"/>
          <p:nvPr/>
        </p:nvSpPr>
        <p:spPr>
          <a:xfrm>
            <a:off x="235096" y="1398274"/>
            <a:ext cx="9365367" cy="1107996"/>
          </a:xfrm>
          <a:prstGeom prst="rect">
            <a:avLst/>
          </a:prstGeom>
          <a:noFill/>
          <a:ln w="6350">
            <a:noFill/>
            <a:prstDash val="sysDash"/>
          </a:ln>
        </p:spPr>
        <p:txBody>
          <a:bodyPr wrap="square" lIns="0" tIns="0" rIns="0" bIns="0" rtlCol="0">
            <a:spAutoFit/>
          </a:bodyPr>
          <a:lstStyle/>
          <a:p>
            <a:r>
              <a:rPr lang="ja-JP" altLang="en-US" sz="1200" b="1" dirty="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＜土砂災害特別警戒区域での取組例＞</a:t>
            </a:r>
            <a:endParaRPr lang="en-US" altLang="ja-JP" sz="1200" b="1" dirty="0">
              <a:latin typeface="Meiryo UI" panose="020B0604030504040204" pitchFamily="50" charset="-128"/>
              <a:ea typeface="Meiryo UI" panose="020B0604030504040204" pitchFamily="50" charset="-128"/>
            </a:endParaRPr>
          </a:p>
          <a:p>
            <a:pPr marL="144000"/>
            <a:r>
              <a:rPr lang="ja-JP" altLang="en-US" sz="1100" b="1"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新規開発の抑制</a:t>
            </a:r>
            <a:r>
              <a:rPr lang="ja-JP" altLang="en-US" sz="1100" dirty="0">
                <a:latin typeface="Meiryo UI" panose="020B0604030504040204" pitchFamily="50" charset="-128"/>
                <a:ea typeface="Meiryo UI" panose="020B0604030504040204" pitchFamily="50" charset="-128"/>
              </a:rPr>
              <a:t>　（「凌ぐ」施策</a:t>
            </a:r>
            <a:r>
              <a:rPr lang="ja-JP" altLang="en-US" sz="11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a:p>
            <a:pPr marL="432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特定</a:t>
            </a:r>
            <a:r>
              <a:rPr lang="ja-JP" altLang="en-US" sz="1100" dirty="0">
                <a:latin typeface="Meiryo UI" panose="020B0604030504040204" pitchFamily="50" charset="-128"/>
                <a:ea typeface="Meiryo UI" panose="020B0604030504040204" pitchFamily="50" charset="-128"/>
              </a:rPr>
              <a:t>の開発行為（住宅宅地分譲や災害</a:t>
            </a:r>
            <a:r>
              <a:rPr lang="ja-JP" altLang="en-US" sz="1100" dirty="0" smtClean="0">
                <a:latin typeface="Meiryo UI" panose="020B0604030504040204" pitchFamily="50" charset="-128"/>
                <a:ea typeface="Meiryo UI" panose="020B0604030504040204" pitchFamily="50" charset="-128"/>
              </a:rPr>
              <a:t>時要配慮者利用施設</a:t>
            </a:r>
            <a:r>
              <a:rPr lang="ja-JP" altLang="en-US" sz="1100" dirty="0">
                <a:latin typeface="Meiryo UI" panose="020B0604030504040204" pitchFamily="50" charset="-128"/>
                <a:ea typeface="Meiryo UI" panose="020B0604030504040204" pitchFamily="50" charset="-128"/>
              </a:rPr>
              <a:t>の建築）は、基準に従ったものに限って許可されます</a:t>
            </a:r>
            <a:r>
              <a:rPr lang="ja-JP" altLang="en-US" sz="1100" dirty="0" smtClean="0">
                <a:latin typeface="Meiryo UI" panose="020B0604030504040204" pitchFamily="50" charset="-128"/>
                <a:ea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endParaRPr>
          </a:p>
          <a:p>
            <a:pPr marL="144000">
              <a:spcBef>
                <a:spcPts val="600"/>
              </a:spcBef>
            </a:pPr>
            <a:r>
              <a:rPr lang="ja-JP" altLang="en-US" sz="1100" dirty="0" smtClean="0">
                <a:latin typeface="Meiryo UI" panose="020B0604030504040204" pitchFamily="50" charset="-128"/>
                <a:ea typeface="Meiryo UI" panose="020B0604030504040204" pitchFamily="50" charset="-128"/>
              </a:rPr>
              <a:t>■土砂</a:t>
            </a:r>
            <a:r>
              <a:rPr lang="ja-JP" altLang="en-US" sz="1100" dirty="0">
                <a:latin typeface="Meiryo UI" panose="020B0604030504040204" pitchFamily="50" charset="-128"/>
                <a:ea typeface="Meiryo UI" panose="020B0604030504040204" pitchFamily="50" charset="-128"/>
              </a:rPr>
              <a:t>災害特別警戒</a:t>
            </a:r>
            <a:r>
              <a:rPr lang="ja-JP" altLang="en-US" sz="1100" dirty="0" smtClean="0">
                <a:latin typeface="Meiryo UI" panose="020B0604030504040204" pitchFamily="50" charset="-128"/>
                <a:ea typeface="Meiryo UI" panose="020B0604030504040204" pitchFamily="50" charset="-128"/>
              </a:rPr>
              <a:t>区域から</a:t>
            </a:r>
            <a:r>
              <a:rPr lang="ja-JP" altLang="en-US" sz="1100" dirty="0">
                <a:latin typeface="Meiryo UI" panose="020B0604030504040204" pitchFamily="50" charset="-128"/>
                <a:ea typeface="Meiryo UI" panose="020B0604030504040204" pitchFamily="50" charset="-128"/>
              </a:rPr>
              <a:t>の移転促進等　（「凌ぐ」施策） </a:t>
            </a:r>
            <a:endParaRPr lang="en-US" altLang="ja-JP" sz="1100" dirty="0">
              <a:latin typeface="Meiryo UI" panose="020B0604030504040204" pitchFamily="50" charset="-128"/>
              <a:ea typeface="Meiryo UI" panose="020B0604030504040204" pitchFamily="50" charset="-128"/>
            </a:endParaRPr>
          </a:p>
          <a:p>
            <a:pPr marL="432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土砂</a:t>
            </a:r>
            <a:r>
              <a:rPr lang="ja-JP" altLang="en-US" sz="1100" dirty="0">
                <a:latin typeface="Meiryo UI" panose="020B0604030504040204" pitchFamily="50" charset="-128"/>
                <a:ea typeface="Meiryo UI" panose="020B0604030504040204" pitchFamily="50" charset="-128"/>
              </a:rPr>
              <a:t>災害特別警戒区域内の既存不適格住宅に対し、住民自らが実施する移転および補強対策に係る費用の一部について助成を行うものです。</a:t>
            </a:r>
            <a:endParaRPr lang="en-US" altLang="ja-JP" sz="1100" dirty="0">
              <a:latin typeface="Meiryo UI" panose="020B0604030504040204" pitchFamily="50" charset="-128"/>
              <a:ea typeface="Meiryo UI" panose="020B0604030504040204" pitchFamily="50" charset="-128"/>
            </a:endParaRPr>
          </a:p>
          <a:p>
            <a:pPr marL="432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国の交付金制度を活用し、事業主体の市町村へ補助を行っています。市町村は、対象となる住宅の所有者からの申請にもとづき費用の一部を助成します。</a:t>
            </a:r>
            <a:endParaRPr lang="en-US" altLang="ja-JP" sz="1100" dirty="0">
              <a:latin typeface="Meiryo UI" panose="020B0604030504040204" pitchFamily="50" charset="-128"/>
              <a:ea typeface="Meiryo UI" panose="020B0604030504040204" pitchFamily="50" charset="-128"/>
            </a:endParaRPr>
          </a:p>
        </p:txBody>
      </p:sp>
      <p:pic>
        <p:nvPicPr>
          <p:cNvPr id="44" name="図 43"/>
          <p:cNvPicPr>
            <a:picLocks noChangeAspect="1"/>
          </p:cNvPicPr>
          <p:nvPr/>
        </p:nvPicPr>
        <p:blipFill>
          <a:blip r:embed="rId6" cstate="print">
            <a:extLst>
              <a:ext uri="{BEBA8EAE-BF5A-486C-A8C5-ECC9F3942E4B}">
                <a14:imgProps xmlns:a14="http://schemas.microsoft.com/office/drawing/2010/main">
                  <a14:imgLayer r:embed="rId7">
                    <a14:imgEffect>
                      <a14:sharpenSoften amount="20000"/>
                    </a14:imgEffect>
                    <a14:imgEffect>
                      <a14:brightnessContrast bright="15000" contrast="10000"/>
                    </a14:imgEffect>
                  </a14:imgLayer>
                </a14:imgProps>
              </a:ext>
              <a:ext uri="{28A0092B-C50C-407E-A947-70E740481C1C}">
                <a14:useLocalDpi xmlns:a14="http://schemas.microsoft.com/office/drawing/2010/main" val="0"/>
              </a:ext>
            </a:extLst>
          </a:blip>
          <a:stretch>
            <a:fillRect/>
          </a:stretch>
        </p:blipFill>
        <p:spPr>
          <a:xfrm>
            <a:off x="2371494" y="2690936"/>
            <a:ext cx="1440702" cy="1013053"/>
          </a:xfrm>
          <a:prstGeom prst="rect">
            <a:avLst/>
          </a:prstGeom>
          <a:ln>
            <a:solidFill>
              <a:schemeClr val="tx1"/>
            </a:solidFill>
          </a:ln>
        </p:spPr>
      </p:pic>
      <p:pic>
        <p:nvPicPr>
          <p:cNvPr id="50" name="図 49"/>
          <p:cNvPicPr>
            <a:picLocks noChangeAspect="1"/>
          </p:cNvPicPr>
          <p:nvPr/>
        </p:nvPicPr>
        <p:blipFill>
          <a:blip r:embed="rId8" cstate="print">
            <a:extLst>
              <a:ext uri="{BEBA8EAE-BF5A-486C-A8C5-ECC9F3942E4B}">
                <a14:imgProps xmlns:a14="http://schemas.microsoft.com/office/drawing/2010/main">
                  <a14:imgLayer r:embed="rId9">
                    <a14:imgEffect>
                      <a14:sharpenSoften amount="15000"/>
                    </a14:imgEffect>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4060829" y="2687841"/>
            <a:ext cx="1415794" cy="1040154"/>
          </a:xfrm>
          <a:prstGeom prst="rect">
            <a:avLst/>
          </a:prstGeom>
          <a:ln>
            <a:solidFill>
              <a:schemeClr val="tx1"/>
            </a:solidFill>
          </a:ln>
        </p:spPr>
      </p:pic>
      <p:sp>
        <p:nvSpPr>
          <p:cNvPr id="52" name="正方形/長方形 51"/>
          <p:cNvSpPr/>
          <p:nvPr/>
        </p:nvSpPr>
        <p:spPr bwMode="auto">
          <a:xfrm>
            <a:off x="2461845" y="3675053"/>
            <a:ext cx="1260000" cy="21182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defTabSz="914400" rtl="0" eaLnBrk="1" fontAlgn="base" latinLnBrk="0" hangingPunct="1">
              <a:lnSpc>
                <a:spcPts val="900"/>
              </a:lnSpc>
              <a:spcBef>
                <a:spcPct val="20000"/>
              </a:spcBef>
              <a:spcAft>
                <a:spcPct val="0"/>
              </a:spcAft>
              <a:buClrTx/>
              <a:buSzTx/>
              <a:buFontTx/>
              <a:buNone/>
              <a:tabLst/>
            </a:pPr>
            <a:r>
              <a:rPr lang="ja-JP" altLang="en-US" sz="800" dirty="0">
                <a:latin typeface="+mj-ea"/>
                <a:ea typeface="+mj-ea"/>
                <a:cs typeface="Meiryo UI" panose="020B0604030504040204" pitchFamily="50" charset="-128"/>
              </a:rPr>
              <a:t>危険住宅移転前</a:t>
            </a:r>
            <a:endParaRPr kumimoji="1" lang="ja-JP" altLang="en-US" sz="800" i="0" u="none" strike="noStrike" cap="none" normalizeH="0" baseline="0" dirty="0">
              <a:ln>
                <a:noFill/>
              </a:ln>
              <a:latin typeface="+mj-ea"/>
              <a:ea typeface="+mj-ea"/>
              <a:cs typeface="Meiryo UI" panose="020B0604030504040204" pitchFamily="50" charset="-128"/>
            </a:endParaRPr>
          </a:p>
        </p:txBody>
      </p:sp>
      <p:sp>
        <p:nvSpPr>
          <p:cNvPr id="53" name="正方形/長方形 52"/>
          <p:cNvSpPr/>
          <p:nvPr/>
        </p:nvSpPr>
        <p:spPr bwMode="auto">
          <a:xfrm>
            <a:off x="4140603" y="3676436"/>
            <a:ext cx="1256246" cy="15914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ts val="900"/>
              </a:lnSpc>
              <a:spcBef>
                <a:spcPct val="20000"/>
              </a:spcBef>
              <a:spcAft>
                <a:spcPct val="0"/>
              </a:spcAft>
              <a:buClrTx/>
              <a:buSzTx/>
              <a:buFontTx/>
              <a:buNone/>
              <a:tabLst/>
            </a:pPr>
            <a:r>
              <a:rPr lang="ja-JP" altLang="en-US" sz="800" dirty="0">
                <a:latin typeface="+mj-ea"/>
                <a:ea typeface="+mj-ea"/>
                <a:cs typeface="Meiryo UI" panose="020B0604030504040204" pitchFamily="50" charset="-128"/>
              </a:rPr>
              <a:t>移転後（除却）</a:t>
            </a:r>
            <a:endParaRPr kumimoji="1" lang="ja-JP" altLang="en-US" sz="800" i="0" u="none" strike="noStrike" cap="none" normalizeH="0" baseline="0" dirty="0">
              <a:ln>
                <a:noFill/>
              </a:ln>
              <a:latin typeface="+mj-ea"/>
              <a:ea typeface="+mj-ea"/>
              <a:cs typeface="Meiryo UI" panose="020B0604030504040204" pitchFamily="50" charset="-128"/>
            </a:endParaRPr>
          </a:p>
        </p:txBody>
      </p:sp>
      <p:sp>
        <p:nvSpPr>
          <p:cNvPr id="54" name="テキスト ボックス 53"/>
          <p:cNvSpPr txBox="1"/>
          <p:nvPr/>
        </p:nvSpPr>
        <p:spPr>
          <a:xfrm>
            <a:off x="-27214" y="2698770"/>
            <a:ext cx="2679627" cy="1031051"/>
          </a:xfrm>
          <a:prstGeom prst="rect">
            <a:avLst/>
          </a:prstGeom>
          <a:noFill/>
        </p:spPr>
        <p:txBody>
          <a:bodyPr wrap="square" rtlCol="0" anchor="ctr" anchorCtr="1">
            <a:spAutoFit/>
          </a:bodyPr>
          <a:lstStyle/>
          <a:p>
            <a:r>
              <a:rPr lang="ja-JP" altLang="en-US" sz="1100" b="1" dirty="0" smtClean="0">
                <a:latin typeface="Meiryo UI" pitchFamily="50" charset="-128"/>
                <a:ea typeface="Meiryo UI" pitchFamily="50" charset="-128"/>
                <a:cs typeface="Meiryo UI" pitchFamily="50" charset="-128"/>
              </a:rPr>
              <a:t>○</a:t>
            </a:r>
            <a:r>
              <a:rPr lang="ja-JP" altLang="en-US" sz="1100" b="1" dirty="0">
                <a:latin typeface="Meiryo UI" pitchFamily="50" charset="-128"/>
                <a:ea typeface="Meiryo UI" pitchFamily="50" charset="-128"/>
                <a:cs typeface="Meiryo UI" pitchFamily="50" charset="-128"/>
              </a:rPr>
              <a:t>　</a:t>
            </a:r>
            <a:r>
              <a:rPr lang="ja-JP" altLang="en-US" sz="1100" b="1" dirty="0" smtClean="0">
                <a:latin typeface="Meiryo UI" pitchFamily="50" charset="-128"/>
                <a:ea typeface="Meiryo UI" pitchFamily="50" charset="-128"/>
                <a:cs typeface="Meiryo UI" pitchFamily="50" charset="-128"/>
              </a:rPr>
              <a:t>移転</a:t>
            </a:r>
            <a:r>
              <a:rPr lang="ja-JP" altLang="en-US" sz="1100" b="1" dirty="0">
                <a:latin typeface="Meiryo UI" pitchFamily="50" charset="-128"/>
                <a:ea typeface="Meiryo UI" pitchFamily="50" charset="-128"/>
                <a:cs typeface="Meiryo UI" pitchFamily="50" charset="-128"/>
              </a:rPr>
              <a:t>補助</a:t>
            </a:r>
            <a:endParaRPr lang="en-US" altLang="ja-JP" sz="1100" b="1"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危険住宅の撤去費用、建物・土地</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取得に係るローン金利が対象となります。</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［除却費　最大</a:t>
            </a:r>
            <a:r>
              <a:rPr lang="en-US" altLang="ja-JP" sz="1000" dirty="0">
                <a:latin typeface="Meiryo UI" pitchFamily="50" charset="-128"/>
                <a:ea typeface="Meiryo UI" pitchFamily="50" charset="-128"/>
                <a:cs typeface="Meiryo UI" pitchFamily="50" charset="-128"/>
              </a:rPr>
              <a:t>97.5</a:t>
            </a:r>
            <a:r>
              <a:rPr lang="ja-JP" altLang="en-US" sz="1000" dirty="0">
                <a:latin typeface="Meiryo UI" pitchFamily="50" charset="-128"/>
                <a:ea typeface="Meiryo UI" pitchFamily="50" charset="-128"/>
                <a:cs typeface="Meiryo UI" pitchFamily="50" charset="-128"/>
              </a:rPr>
              <a:t>千円　</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建物助成費（土地・建物）</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最大</a:t>
            </a:r>
            <a:r>
              <a:rPr lang="en-US" altLang="ja-JP" sz="1000" dirty="0">
                <a:latin typeface="Meiryo UI" pitchFamily="50" charset="-128"/>
                <a:ea typeface="Meiryo UI" pitchFamily="50" charset="-128"/>
                <a:cs typeface="Meiryo UI" pitchFamily="50" charset="-128"/>
              </a:rPr>
              <a:t>421</a:t>
            </a:r>
            <a:r>
              <a:rPr lang="ja-JP" altLang="en-US" sz="1000" dirty="0">
                <a:latin typeface="Meiryo UI" pitchFamily="50" charset="-128"/>
                <a:ea typeface="Meiryo UI" pitchFamily="50" charset="-128"/>
                <a:cs typeface="Meiryo UI" pitchFamily="50" charset="-128"/>
              </a:rPr>
              <a:t>万円］</a:t>
            </a:r>
            <a:endParaRPr lang="en-US" altLang="ja-JP" sz="1000" dirty="0">
              <a:latin typeface="Meiryo UI" pitchFamily="50" charset="-128"/>
              <a:ea typeface="Meiryo UI" pitchFamily="50" charset="-128"/>
              <a:cs typeface="Meiryo UI" pitchFamily="50" charset="-128"/>
            </a:endParaRPr>
          </a:p>
        </p:txBody>
      </p:sp>
      <p:sp>
        <p:nvSpPr>
          <p:cNvPr id="55" name="右矢印 54"/>
          <p:cNvSpPr/>
          <p:nvPr/>
        </p:nvSpPr>
        <p:spPr>
          <a:xfrm>
            <a:off x="3827411" y="3002331"/>
            <a:ext cx="218203" cy="39484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7" name="Picture 8" descr="C:\Documents and Settings\伊藤晋栄\デスクトップ\標準木造住宅\図\h02.bmp"/>
          <p:cNvPicPr>
            <a:picLocks noChangeAspect="1" noChangeArrowheads="1"/>
          </p:cNvPicPr>
          <p:nvPr/>
        </p:nvPicPr>
        <p:blipFill>
          <a:blip r:embed="rId10" cstate="print">
            <a:lum bright="12000"/>
            <a:extLst>
              <a:ext uri="{28A0092B-C50C-407E-A947-70E740481C1C}">
                <a14:useLocalDpi xmlns:a14="http://schemas.microsoft.com/office/drawing/2010/main" val="0"/>
              </a:ext>
            </a:extLst>
          </a:blip>
          <a:srcRect l="3773" r="3775" b="3740"/>
          <a:stretch>
            <a:fillRect/>
          </a:stretch>
        </p:blipFill>
        <p:spPr bwMode="auto">
          <a:xfrm>
            <a:off x="7844288" y="2530637"/>
            <a:ext cx="1718844" cy="1222821"/>
          </a:xfrm>
          <a:prstGeom prst="rect">
            <a:avLst/>
          </a:prstGeom>
          <a:noFill/>
          <a:extLst>
            <a:ext uri="{909E8E84-426E-40DD-AFC4-6F175D3DCCD1}">
              <a14:hiddenFill xmlns:a14="http://schemas.microsoft.com/office/drawing/2010/main">
                <a:solidFill>
                  <a:srgbClr val="FFFFFF"/>
                </a:solidFill>
              </a14:hiddenFill>
            </a:ext>
          </a:extLst>
        </p:spPr>
      </p:pic>
      <p:sp>
        <p:nvSpPr>
          <p:cNvPr id="58" name="角丸四角形吹き出し 57"/>
          <p:cNvSpPr/>
          <p:nvPr/>
        </p:nvSpPr>
        <p:spPr>
          <a:xfrm>
            <a:off x="5601456" y="3352360"/>
            <a:ext cx="2298880" cy="483537"/>
          </a:xfrm>
          <a:prstGeom prst="wedgeRoundRectCallout">
            <a:avLst>
              <a:gd name="adj1" fmla="val 83146"/>
              <a:gd name="adj2" fmla="val -3164"/>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spAutoFit/>
          </a:bodyPr>
          <a:lstStyle/>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補強擁壁などの土砂災害から住宅を 守る施設も対象になります</a:t>
            </a:r>
          </a:p>
        </p:txBody>
      </p:sp>
      <p:sp>
        <p:nvSpPr>
          <p:cNvPr id="59" name="テキスト ボックス 58"/>
          <p:cNvSpPr txBox="1"/>
          <p:nvPr/>
        </p:nvSpPr>
        <p:spPr>
          <a:xfrm>
            <a:off x="5169867" y="2644592"/>
            <a:ext cx="3261745" cy="723275"/>
          </a:xfrm>
          <a:prstGeom prst="rect">
            <a:avLst/>
          </a:prstGeom>
          <a:noFill/>
        </p:spPr>
        <p:txBody>
          <a:bodyPr wrap="square" rtlCol="0" anchor="ctr" anchorCtr="1">
            <a:spAutoFit/>
          </a:bodyPr>
          <a:lstStyle/>
          <a:p>
            <a:r>
              <a:rPr lang="ja-JP" altLang="en-US" sz="1100" b="1" dirty="0">
                <a:latin typeface="Meiryo UI" pitchFamily="50" charset="-128"/>
                <a:ea typeface="Meiryo UI" pitchFamily="50" charset="-128"/>
                <a:cs typeface="Meiryo UI" pitchFamily="50" charset="-128"/>
              </a:rPr>
              <a:t>○　</a:t>
            </a:r>
            <a:r>
              <a:rPr lang="ja-JP" altLang="en-US" sz="1100" b="1" dirty="0" smtClean="0">
                <a:latin typeface="Meiryo UI" pitchFamily="50" charset="-128"/>
                <a:ea typeface="Meiryo UI" pitchFamily="50" charset="-128"/>
                <a:cs typeface="Meiryo UI" pitchFamily="50" charset="-128"/>
              </a:rPr>
              <a:t>補強</a:t>
            </a:r>
            <a:r>
              <a:rPr lang="ja-JP" altLang="en-US" sz="1100" b="1" dirty="0">
                <a:latin typeface="Meiryo UI" pitchFamily="50" charset="-128"/>
                <a:ea typeface="Meiryo UI" pitchFamily="50" charset="-128"/>
                <a:cs typeface="Meiryo UI" pitchFamily="50" charset="-128"/>
              </a:rPr>
              <a:t>補助</a:t>
            </a:r>
            <a:endParaRPr lang="en-US" altLang="ja-JP" sz="1100" b="1"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補強の設計・工事にかかる費用が</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対象となります。</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［工事費（限度額</a:t>
            </a:r>
            <a:r>
              <a:rPr lang="en-US" altLang="ja-JP" sz="1000" dirty="0">
                <a:latin typeface="Meiryo UI" pitchFamily="50" charset="-128"/>
                <a:ea typeface="Meiryo UI" pitchFamily="50" charset="-128"/>
                <a:cs typeface="Meiryo UI" pitchFamily="50" charset="-128"/>
              </a:rPr>
              <a:t>336</a:t>
            </a:r>
            <a:r>
              <a:rPr lang="ja-JP" altLang="en-US" sz="1000" dirty="0">
                <a:latin typeface="Meiryo UI" pitchFamily="50" charset="-128"/>
                <a:ea typeface="Meiryo UI" pitchFamily="50" charset="-128"/>
                <a:cs typeface="Meiryo UI" pitchFamily="50" charset="-128"/>
              </a:rPr>
              <a:t>万円）の</a:t>
            </a:r>
            <a:r>
              <a:rPr lang="en-US" altLang="ja-JP" sz="1000" dirty="0">
                <a:latin typeface="Meiryo UI" pitchFamily="50" charset="-128"/>
                <a:ea typeface="Meiryo UI" pitchFamily="50" charset="-128"/>
                <a:cs typeface="Meiryo UI" pitchFamily="50" charset="-128"/>
              </a:rPr>
              <a:t>23</a:t>
            </a:r>
            <a:r>
              <a:rPr lang="ja-JP" altLang="en-US" sz="1000" dirty="0">
                <a:latin typeface="Meiryo UI" pitchFamily="50" charset="-128"/>
                <a:ea typeface="Meiryo UI" pitchFamily="50" charset="-128"/>
                <a:cs typeface="Meiryo UI" pitchFamily="50" charset="-128"/>
              </a:rPr>
              <a:t>％］</a:t>
            </a:r>
          </a:p>
        </p:txBody>
      </p:sp>
      <p:sp>
        <p:nvSpPr>
          <p:cNvPr id="10" name="楕円 9"/>
          <p:cNvSpPr/>
          <p:nvPr/>
        </p:nvSpPr>
        <p:spPr>
          <a:xfrm>
            <a:off x="4811790" y="2841939"/>
            <a:ext cx="627946" cy="871790"/>
          </a:xfrm>
          <a:prstGeom prst="ellipse">
            <a:avLst/>
          </a:prstGeom>
          <a:noFill/>
          <a:ln w="127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9" name="テキスト ボックス 48"/>
          <p:cNvSpPr txBox="1"/>
          <p:nvPr/>
        </p:nvSpPr>
        <p:spPr>
          <a:xfrm>
            <a:off x="4897928" y="4706624"/>
            <a:ext cx="4694765" cy="692497"/>
          </a:xfrm>
          <a:prstGeom prst="rect">
            <a:avLst/>
          </a:prstGeom>
          <a:noFill/>
          <a:ln w="6350">
            <a:noFill/>
            <a:prstDash val="sysDash"/>
          </a:ln>
        </p:spPr>
        <p:txBody>
          <a:bodyPr wrap="square" lIns="0" tIns="0" rIns="0" bIns="0" rtlCol="0">
            <a:spAutoFit/>
          </a:bodyPr>
          <a:lstStyle/>
          <a:p>
            <a:pPr lvl="0"/>
            <a:r>
              <a:rPr lang="ja-JP" altLang="en-US" sz="1100" b="1" dirty="0" smtClean="0">
                <a:latin typeface="+mj-ea"/>
                <a:ea typeface="+mj-ea"/>
              </a:rPr>
              <a:t>　■ため池の治水活用</a:t>
            </a:r>
            <a:endParaRPr lang="en-US" altLang="ja-JP" sz="1100" b="1" dirty="0" smtClean="0">
              <a:latin typeface="+mj-ea"/>
              <a:ea typeface="+mj-ea"/>
            </a:endParaRPr>
          </a:p>
          <a:p>
            <a:pPr marL="360000" indent="-144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関係部局、関係市町村と連携して、ため池管理者と協議・調整を行い、ため池の余水吐の一部を改良して常時水位を低くすることで、大雨時に雨水をため池に一時的に貯留し、河川への負担を軽減することができます。</a:t>
            </a:r>
            <a:endParaRPr lang="en-US" altLang="ja-JP" sz="1100" dirty="0">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91587" y="3861048"/>
            <a:ext cx="9556993" cy="830997"/>
          </a:xfrm>
          <a:prstGeom prst="rect">
            <a:avLst/>
          </a:prstGeom>
          <a:noFill/>
          <a:ln w="6350">
            <a:noFill/>
            <a:prstDash val="sysDash"/>
          </a:ln>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mj-ea"/>
                <a:ea typeface="+mj-ea"/>
              </a:rPr>
              <a:t>　◇　</a:t>
            </a:r>
            <a:r>
              <a:rPr lang="ja-JP" altLang="en-US" sz="1200" b="1" dirty="0" smtClean="0">
                <a:latin typeface="+mj-ea"/>
                <a:ea typeface="+mj-ea"/>
              </a:rPr>
              <a:t>流域</a:t>
            </a:r>
            <a:r>
              <a:rPr lang="ja-JP" altLang="en-US" sz="1200" b="1" dirty="0">
                <a:latin typeface="+mj-ea"/>
                <a:ea typeface="+mj-ea"/>
              </a:rPr>
              <a:t>全体で行う雨水貯留対策等</a:t>
            </a:r>
            <a:r>
              <a:rPr kumimoji="1" lang="ja-JP" altLang="en-US" sz="1200" b="1" i="0" u="none" strike="noStrike" kern="1200" cap="none" spc="0" normalizeH="0" baseline="0" noProof="0" dirty="0">
                <a:ln>
                  <a:noFill/>
                </a:ln>
                <a:effectLst/>
                <a:uLnTx/>
                <a:uFillTx/>
                <a:latin typeface="+mj-ea"/>
                <a:ea typeface="+mj-ea"/>
              </a:rPr>
              <a:t>　</a:t>
            </a:r>
            <a:r>
              <a:rPr kumimoji="1" lang="ja-JP" altLang="en-US" sz="120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（「凌ぐ」施策）</a:t>
            </a:r>
            <a:endParaRPr kumimoji="1" lang="en-US" altLang="ja-JP" sz="120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a:p>
            <a:pPr marL="387450" lvl="0" indent="-171450">
              <a:buFont typeface="Wingdings" panose="05000000000000000000" pitchFamily="2" charset="2"/>
              <a:buChar char="ü"/>
              <a:defRPr/>
            </a:pPr>
            <a:r>
              <a:rPr lang="ja-JP" altLang="en-US" sz="1200" dirty="0">
                <a:latin typeface="Meiryo UI" panose="020B0604030504040204" pitchFamily="50" charset="-128"/>
                <a:ea typeface="Meiryo UI" panose="020B0604030504040204" pitchFamily="50" charset="-128"/>
              </a:rPr>
              <a:t>今後、気候変動により水害リスクの増加が懸念される中、大雨時に河川への雨水の流出を可能な限り抑えるため、流域市との連携により校庭貯留</a:t>
            </a:r>
            <a:r>
              <a:rPr lang="ja-JP" altLang="en-US" sz="1200" dirty="0" smtClean="0">
                <a:latin typeface="Meiryo UI" panose="020B0604030504040204" pitchFamily="50" charset="-128"/>
                <a:ea typeface="Meiryo UI" panose="020B0604030504040204" pitchFamily="50" charset="-128"/>
              </a:rPr>
              <a:t>や   各戸</a:t>
            </a:r>
            <a:r>
              <a:rPr lang="ja-JP" altLang="en-US" sz="1200" dirty="0">
                <a:latin typeface="Meiryo UI" panose="020B0604030504040204" pitchFamily="50" charset="-128"/>
                <a:ea typeface="Meiryo UI" panose="020B0604030504040204" pitchFamily="50" charset="-128"/>
              </a:rPr>
              <a:t>貯留などの流出抑制施設、流域内の既存ストックであるため池の治水活用やダムなどの運用改善も活用し</a:t>
            </a:r>
            <a:r>
              <a:rPr lang="ja-JP" altLang="en-US" sz="1200" dirty="0" smtClean="0">
                <a:latin typeface="Meiryo UI" panose="020B0604030504040204" pitchFamily="50" charset="-128"/>
                <a:ea typeface="Meiryo UI" panose="020B0604030504040204" pitchFamily="50" charset="-128"/>
              </a:rPr>
              <a:t>、あらゆる</a:t>
            </a:r>
            <a:r>
              <a:rPr lang="ja-JP" altLang="en-US" sz="1200" dirty="0">
                <a:latin typeface="Meiryo UI" panose="020B0604030504040204" pitchFamily="50" charset="-128"/>
                <a:ea typeface="Meiryo UI" panose="020B0604030504040204" pitchFamily="50" charset="-128"/>
              </a:rPr>
              <a:t>主体が協働して流域全体</a:t>
            </a:r>
            <a:r>
              <a:rPr lang="ja-JP" altLang="en-US" sz="1200" dirty="0" smtClean="0">
                <a:latin typeface="Meiryo UI" panose="020B0604030504040204" pitchFamily="50" charset="-128"/>
                <a:ea typeface="Meiryo UI" panose="020B0604030504040204" pitchFamily="50" charset="-128"/>
              </a:rPr>
              <a:t>で　　水害</a:t>
            </a:r>
            <a:r>
              <a:rPr lang="ja-JP" altLang="en-US" sz="1200" dirty="0">
                <a:latin typeface="Meiryo UI" panose="020B0604030504040204" pitchFamily="50" charset="-128"/>
                <a:ea typeface="Meiryo UI" panose="020B0604030504040204" pitchFamily="50" charset="-128"/>
              </a:rPr>
              <a:t>リスク低減を</a:t>
            </a:r>
            <a:r>
              <a:rPr lang="ja-JP" altLang="en-US" sz="1200" dirty="0" smtClean="0">
                <a:latin typeface="Meiryo UI" panose="020B0604030504040204" pitchFamily="50" charset="-128"/>
                <a:ea typeface="Meiryo UI" panose="020B0604030504040204" pitchFamily="50" charset="-128"/>
              </a:rPr>
              <a:t>図る「</a:t>
            </a:r>
            <a:r>
              <a:rPr lang="ja-JP" altLang="en-US" sz="1200" dirty="0">
                <a:latin typeface="Meiryo UI" panose="020B0604030504040204" pitchFamily="50" charset="-128"/>
                <a:ea typeface="Meiryo UI" panose="020B0604030504040204" pitchFamily="50" charset="-128"/>
              </a:rPr>
              <a:t>凌ぐ」施策を</a:t>
            </a:r>
            <a:r>
              <a:rPr lang="ja-JP" altLang="en-US" sz="1200" dirty="0" smtClean="0">
                <a:latin typeface="Meiryo UI" panose="020B0604030504040204" pitchFamily="50" charset="-128"/>
                <a:ea typeface="Meiryo UI" panose="020B0604030504040204" pitchFamily="50" charset="-128"/>
              </a:rPr>
              <a:t>進めます</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p:txBody>
      </p:sp>
      <p:sp>
        <p:nvSpPr>
          <p:cNvPr id="39"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．重点施策の体系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0" name="正方形/長方形 39"/>
          <p:cNvSpPr/>
          <p:nvPr/>
        </p:nvSpPr>
        <p:spPr>
          <a:xfrm>
            <a:off x="33560" y="396059"/>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強化</a:t>
            </a:r>
          </a:p>
        </p:txBody>
      </p:sp>
      <p:sp>
        <p:nvSpPr>
          <p:cNvPr id="43" name="正方形/長方形 42"/>
          <p:cNvSpPr/>
          <p:nvPr/>
        </p:nvSpPr>
        <p:spPr>
          <a:xfrm>
            <a:off x="86371" y="766801"/>
            <a:ext cx="9694800" cy="252000"/>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１）災害に強い都市の</a:t>
            </a:r>
            <a:r>
              <a:rPr lang="ja-JP" altLang="en-US" sz="1300" dirty="0" smtClean="0">
                <a:latin typeface="HG丸ｺﾞｼｯｸM-PRO" panose="020F0600000000000000" pitchFamily="50" charset="-128"/>
                <a:ea typeface="HG丸ｺﾞｼｯｸM-PRO" panose="020F0600000000000000" pitchFamily="50" charset="-128"/>
              </a:rPr>
              <a:t>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56" name="正方形/長方形 55"/>
          <p:cNvSpPr/>
          <p:nvPr/>
        </p:nvSpPr>
        <p:spPr>
          <a:xfrm>
            <a:off x="86133" y="1063615"/>
            <a:ext cx="3045671" cy="292388"/>
          </a:xfrm>
          <a:prstGeom prst="rect">
            <a:avLst/>
          </a:prstGeom>
        </p:spPr>
        <p:txBody>
          <a:bodyPr wrap="square">
            <a:spAutoFit/>
          </a:bodyPr>
          <a:lstStyle/>
          <a:p>
            <a:pPr lvl="0"/>
            <a:r>
              <a:rPr lang="ja-JP" altLang="en-US" sz="1300" dirty="0" smtClean="0">
                <a:latin typeface="HG丸ｺﾞｼｯｸM-PRO" panose="020F0600000000000000" pitchFamily="50" charset="-128"/>
                <a:ea typeface="HG丸ｺﾞｼｯｸM-PRO" panose="020F0600000000000000" pitchFamily="50" charset="-128"/>
              </a:rPr>
              <a:t>② 災害</a:t>
            </a:r>
            <a:r>
              <a:rPr lang="ja-JP" altLang="en-US" sz="1300" dirty="0">
                <a:latin typeface="HG丸ｺﾞｼｯｸM-PRO" panose="020F0600000000000000" pitchFamily="50" charset="-128"/>
                <a:ea typeface="HG丸ｺﾞｼｯｸM-PRO" panose="020F0600000000000000" pitchFamily="50" charset="-128"/>
              </a:rPr>
              <a:t>に強い都市づくりの</a:t>
            </a:r>
            <a:r>
              <a:rPr lang="ja-JP" altLang="en-US" sz="1300" dirty="0" smtClean="0">
                <a:latin typeface="HG丸ｺﾞｼｯｸM-PRO" panose="020F0600000000000000" pitchFamily="50" charset="-128"/>
                <a:ea typeface="HG丸ｺﾞｼｯｸM-PRO" panose="020F0600000000000000" pitchFamily="50" charset="-128"/>
              </a:rPr>
              <a:t>推進</a:t>
            </a:r>
            <a:endParaRPr lang="en-US" altLang="ja-JP" sz="1300" dirty="0">
              <a:latin typeface="Meiryo UI" panose="020B0604030504040204" pitchFamily="50" charset="-128"/>
              <a:ea typeface="Meiryo UI" panose="020B0604030504040204" pitchFamily="50" charset="-128"/>
            </a:endParaRPr>
          </a:p>
        </p:txBody>
      </p:sp>
      <p:sp>
        <p:nvSpPr>
          <p:cNvPr id="61" name="正方形/長方形 60"/>
          <p:cNvSpPr/>
          <p:nvPr/>
        </p:nvSpPr>
        <p:spPr>
          <a:xfrm>
            <a:off x="215237" y="1355590"/>
            <a:ext cx="9426767" cy="2531553"/>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nvGrpSpPr>
          <p:cNvPr id="2" name="グループ化 1"/>
          <p:cNvGrpSpPr/>
          <p:nvPr/>
        </p:nvGrpSpPr>
        <p:grpSpPr>
          <a:xfrm>
            <a:off x="418711" y="5003307"/>
            <a:ext cx="4300894" cy="1368077"/>
            <a:chOff x="397768" y="4928200"/>
            <a:chExt cx="4300894" cy="1368077"/>
          </a:xfrm>
        </p:grpSpPr>
        <p:pic>
          <p:nvPicPr>
            <p:cNvPr id="67" name="図 66"/>
            <p:cNvPicPr>
              <a:picLocks noChangeAspect="1"/>
            </p:cNvPicPr>
            <p:nvPr/>
          </p:nvPicPr>
          <p:blipFill rotWithShape="1">
            <a:blip r:embed="rId11" cstate="print">
              <a:extLst>
                <a:ext uri="{28A0092B-C50C-407E-A947-70E740481C1C}">
                  <a14:useLocalDpi xmlns:a14="http://schemas.microsoft.com/office/drawing/2010/main" val="0"/>
                </a:ext>
              </a:extLst>
            </a:blip>
            <a:srcRect t="10439" b="36509"/>
            <a:stretch/>
          </p:blipFill>
          <p:spPr>
            <a:xfrm>
              <a:off x="2764625" y="4928200"/>
              <a:ext cx="1934037" cy="1368077"/>
            </a:xfrm>
            <a:prstGeom prst="rect">
              <a:avLst/>
            </a:prstGeom>
            <a:ln>
              <a:solidFill>
                <a:schemeClr val="tx1"/>
              </a:solidFill>
            </a:ln>
          </p:spPr>
        </p:pic>
        <p:pic>
          <p:nvPicPr>
            <p:cNvPr id="68" name="図 67"/>
            <p:cNvPicPr>
              <a:picLocks noChangeAspect="1"/>
            </p:cNvPicPr>
            <p:nvPr/>
          </p:nvPicPr>
          <p:blipFill rotWithShape="1">
            <a:blip r:embed="rId12" cstate="print">
              <a:extLst>
                <a:ext uri="{28A0092B-C50C-407E-A947-70E740481C1C}">
                  <a14:useLocalDpi xmlns:a14="http://schemas.microsoft.com/office/drawing/2010/main" val="0"/>
                </a:ext>
              </a:extLst>
            </a:blip>
            <a:srcRect t="10750" b="39157"/>
            <a:stretch/>
          </p:blipFill>
          <p:spPr>
            <a:xfrm>
              <a:off x="397768" y="4940865"/>
              <a:ext cx="2009831" cy="1342367"/>
            </a:xfrm>
            <a:prstGeom prst="rect">
              <a:avLst/>
            </a:prstGeom>
            <a:ln>
              <a:solidFill>
                <a:schemeClr val="tx1"/>
              </a:solidFill>
            </a:ln>
          </p:spPr>
        </p:pic>
        <p:grpSp>
          <p:nvGrpSpPr>
            <p:cNvPr id="69" name="Group 2466" descr="校庭貯留"/>
            <p:cNvGrpSpPr>
              <a:grpSpLocks/>
            </p:cNvGrpSpPr>
            <p:nvPr/>
          </p:nvGrpSpPr>
          <p:grpSpPr bwMode="auto">
            <a:xfrm>
              <a:off x="409803" y="4950755"/>
              <a:ext cx="2952419" cy="1008932"/>
              <a:chOff x="157" y="9411"/>
              <a:chExt cx="4650" cy="1589"/>
            </a:xfrm>
          </p:grpSpPr>
          <p:sp>
            <p:nvSpPr>
              <p:cNvPr id="70" name="右矢印 69"/>
              <p:cNvSpPr>
                <a:spLocks noChangeArrowheads="1"/>
              </p:cNvSpPr>
              <p:nvPr/>
            </p:nvSpPr>
            <p:spPr bwMode="auto">
              <a:xfrm>
                <a:off x="3396" y="9995"/>
                <a:ext cx="400" cy="1005"/>
              </a:xfrm>
              <a:prstGeom prst="rightArrow">
                <a:avLst>
                  <a:gd name="adj1" fmla="val 50000"/>
                  <a:gd name="adj2" fmla="val 63727"/>
                </a:avLst>
              </a:prstGeom>
              <a:solidFill>
                <a:srgbClr val="FFFFFF"/>
              </a:solidFill>
              <a:ln w="25400" algn="ctr">
                <a:solidFill>
                  <a:srgbClr val="385D8A"/>
                </a:solidFill>
                <a:miter lim="800000"/>
                <a:headEnd/>
                <a:tailEnd/>
              </a:ln>
            </p:spPr>
            <p:txBody>
              <a:bodyPr rot="0" vert="horz" wrap="square" lIns="91440" tIns="45720" rIns="91440" bIns="45720" anchor="t" anchorCtr="0" upright="1">
                <a:noAutofit/>
              </a:bodyPr>
              <a:lstStyle/>
              <a:p>
                <a:endParaRPr lang="ja-JP" altLang="en-US"/>
              </a:p>
            </p:txBody>
          </p:sp>
          <p:sp>
            <p:nvSpPr>
              <p:cNvPr id="71" name="テキスト ボックス 21"/>
              <p:cNvSpPr txBox="1">
                <a:spLocks noChangeArrowheads="1"/>
              </p:cNvSpPr>
              <p:nvPr/>
            </p:nvSpPr>
            <p:spPr bwMode="auto">
              <a:xfrm>
                <a:off x="157" y="9426"/>
                <a:ext cx="909" cy="385"/>
              </a:xfrm>
              <a:prstGeom prst="rect">
                <a:avLst/>
              </a:prstGeom>
              <a:solidFill>
                <a:srgbClr val="FFFFFF"/>
              </a:solidFill>
              <a:ln w="12700" algn="ctr">
                <a:solidFill>
                  <a:srgbClr val="000000"/>
                </a:solidFill>
                <a:miter lim="800000"/>
                <a:headEnd/>
                <a:tailEnd/>
              </a:ln>
            </p:spPr>
            <p:txBody>
              <a:bodyPr rot="0" vert="horz" wrap="none" lIns="91440" tIns="45720" rIns="91440" bIns="45720" anchor="t" anchorCtr="0" upright="1">
                <a:noAutofit/>
              </a:bodyPr>
              <a:lstStyle/>
              <a:p>
                <a:pPr algn="ctr">
                  <a:spcAft>
                    <a:spcPts val="0"/>
                  </a:spcAft>
                </a:pPr>
                <a:r>
                  <a:rPr lang="ja-JP" sz="1000" dirty="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貯留前</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72" name="テキスト ボックス 22"/>
              <p:cNvSpPr txBox="1">
                <a:spLocks noChangeArrowheads="1"/>
              </p:cNvSpPr>
              <p:nvPr/>
            </p:nvSpPr>
            <p:spPr bwMode="auto">
              <a:xfrm>
                <a:off x="3898" y="9411"/>
                <a:ext cx="909" cy="410"/>
              </a:xfrm>
              <a:prstGeom prst="rect">
                <a:avLst/>
              </a:prstGeom>
              <a:solidFill>
                <a:srgbClr val="FFFFFF"/>
              </a:solidFill>
              <a:ln w="12700" algn="ctr">
                <a:solidFill>
                  <a:srgbClr val="000000"/>
                </a:solidFill>
                <a:miter lim="800000"/>
                <a:headEnd/>
                <a:tailEnd/>
              </a:ln>
            </p:spPr>
            <p:txBody>
              <a:bodyPr rot="0" vert="horz" wrap="none" lIns="91440" tIns="45720" rIns="91440" bIns="45720" anchor="t" anchorCtr="0" upright="1">
                <a:noAutofit/>
              </a:bodyPr>
              <a:lstStyle/>
              <a:p>
                <a:pPr algn="ctr">
                  <a:spcAft>
                    <a:spcPts val="0"/>
                  </a:spcAft>
                </a:pPr>
                <a:r>
                  <a:rPr lang="ja-JP" sz="1000" dirty="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貯留後</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grpSp>
      <p:sp>
        <p:nvSpPr>
          <p:cNvPr id="73" name="テキスト ボックス 72"/>
          <p:cNvSpPr txBox="1"/>
          <p:nvPr/>
        </p:nvSpPr>
        <p:spPr>
          <a:xfrm>
            <a:off x="239577" y="4717196"/>
            <a:ext cx="889987" cy="261610"/>
          </a:xfrm>
          <a:prstGeom prst="rect">
            <a:avLst/>
          </a:prstGeom>
          <a:noFill/>
        </p:spPr>
        <p:txBody>
          <a:bodyPr wrap="none" rtlCol="0">
            <a:spAutoFit/>
          </a:bodyPr>
          <a:lstStyle/>
          <a:p>
            <a:r>
              <a:rPr kumimoji="1" lang="ja-JP" altLang="en-US" sz="1100" b="1" dirty="0" smtClean="0">
                <a:latin typeface="+mj-ea"/>
                <a:ea typeface="+mj-ea"/>
              </a:rPr>
              <a:t>■校庭貯留</a:t>
            </a:r>
            <a:endParaRPr kumimoji="1" lang="ja-JP" altLang="en-US" sz="1100" b="1" dirty="0">
              <a:latin typeface="+mj-ea"/>
              <a:ea typeface="+mj-ea"/>
            </a:endParaRPr>
          </a:p>
        </p:txBody>
      </p:sp>
      <p:sp>
        <p:nvSpPr>
          <p:cNvPr id="60" name="テキスト ボックス 59"/>
          <p:cNvSpPr txBox="1"/>
          <p:nvPr/>
        </p:nvSpPr>
        <p:spPr>
          <a:xfrm>
            <a:off x="1862781" y="6349146"/>
            <a:ext cx="2055251" cy="215444"/>
          </a:xfrm>
          <a:prstGeom prst="rect">
            <a:avLst/>
          </a:prstGeom>
          <a:noFill/>
          <a:ln w="6350">
            <a:noFill/>
            <a:prstDash val="sysDash"/>
          </a:ln>
        </p:spPr>
        <p:txBody>
          <a:bodyPr wrap="square" rtlCol="0">
            <a:spAutoFit/>
          </a:bodyPr>
          <a:lstStyle/>
          <a:p>
            <a:r>
              <a:rPr kumimoji="1" lang="ja-JP" altLang="en-US" sz="800" dirty="0" smtClean="0">
                <a:latin typeface="+mj-ea"/>
                <a:ea typeface="+mj-ea"/>
              </a:rPr>
              <a:t>校庭貯留の事例（寝屋川市）</a:t>
            </a:r>
            <a:endParaRPr kumimoji="1" lang="en-US" altLang="ja-JP" sz="800" dirty="0" smtClean="0">
              <a:latin typeface="+mj-ea"/>
              <a:ea typeface="+mj-ea"/>
            </a:endParaRPr>
          </a:p>
        </p:txBody>
      </p:sp>
    </p:spTree>
    <p:extLst>
      <p:ext uri="{BB962C8B-B14F-4D97-AF65-F5344CB8AC3E}">
        <p14:creationId xmlns:p14="http://schemas.microsoft.com/office/powerpoint/2010/main" val="4278186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テキスト ボックス 61"/>
          <p:cNvSpPr txBox="1">
            <a:spLocks noChangeArrowheads="1"/>
          </p:cNvSpPr>
          <p:nvPr/>
        </p:nvSpPr>
        <p:spPr bwMode="auto">
          <a:xfrm>
            <a:off x="6698513" y="1592395"/>
            <a:ext cx="3037390" cy="29887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36000" tIns="36000" rIns="36000" bIns="36000" anchor="t" anchorCtr="0" upright="1">
            <a:noAutofit/>
          </a:bodyPr>
          <a:lstStyle/>
          <a:p>
            <a:pPr marL="0" marR="0" lvl="0" indent="0" algn="just" defTabSz="914400" rtl="0" eaLnBrk="1" fontAlgn="auto" latinLnBrk="0" hangingPunct="1">
              <a:lnSpc>
                <a:spcPts val="1400"/>
              </a:lnSpc>
              <a:spcBef>
                <a:spcPts val="0"/>
              </a:spcBef>
              <a:spcAft>
                <a:spcPts val="0"/>
              </a:spcAft>
              <a:buClrTx/>
              <a:buSzTx/>
              <a:buFontTx/>
              <a:buNone/>
              <a:tabLst/>
              <a:defRPr/>
            </a:pPr>
            <a:r>
              <a:rPr kumimoji="1" lang="ja-JP" altLang="en-US" sz="1050" b="1"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a:t>
            </a:r>
            <a:r>
              <a:rPr kumimoji="1" lang="ja-JP" altLang="en-US" sz="1050" b="1" i="0" u="none" strike="noStrike" kern="100" cap="none" spc="0" normalizeH="0" baseline="0" noProof="0" dirty="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河川カメラの効果検証＞</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ts val="1400"/>
              </a:lnSpc>
              <a:spcBef>
                <a:spcPts val="0"/>
              </a:spcBef>
              <a:spcAft>
                <a:spcPts val="0"/>
              </a:spcAft>
              <a:buClrTx/>
              <a:buSzTx/>
              <a:buFontTx/>
              <a:buNone/>
              <a:tabLst/>
              <a:defRPr/>
            </a:pPr>
            <a:r>
              <a:rPr kumimoji="1" lang="ja-JP" altLang="en-US" sz="1000" b="0"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インターネットアンケート</a:t>
            </a:r>
            <a:r>
              <a:rPr kumimoji="1" lang="en-US" altLang="ja-JP" sz="1000" b="0" i="0" u="none" strike="noStrike" kern="100" cap="none" spc="0" normalizeH="0" baseline="30000" noProof="0" dirty="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a:t>
            </a:r>
            <a:r>
              <a:rPr kumimoji="1" lang="ja-JP" altLang="en-US" sz="1000" b="0" i="0" u="none" strike="noStrike" kern="100" cap="none" spc="0" normalizeH="0" baseline="0" noProof="0" dirty="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により</a:t>
            </a:r>
            <a:r>
              <a:rPr kumimoji="1" lang="ja-JP" altLang="en-US" sz="1000" b="0"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、平成</a:t>
            </a:r>
            <a:r>
              <a:rPr kumimoji="1" lang="en-US" altLang="ja-JP" sz="1000" b="0"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30</a:t>
            </a:r>
            <a:r>
              <a:rPr kumimoji="1" lang="ja-JP" altLang="en-US" sz="1000" b="0"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年度の</a:t>
            </a:r>
            <a:r>
              <a:rPr kumimoji="1" lang="ja-JP" altLang="en-US" sz="1000" b="0" i="0" u="none" strike="noStrike" kern="100" cap="none" spc="0" normalizeH="0" baseline="0" noProof="0" dirty="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台風</a:t>
            </a:r>
            <a:r>
              <a:rPr kumimoji="1" lang="en-US" sz="1000" b="0" i="0" u="none" strike="noStrike" kern="100" cap="none" spc="0" normalizeH="0" baseline="0" noProof="0" dirty="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21</a:t>
            </a:r>
            <a:r>
              <a:rPr kumimoji="1" lang="ja-JP" altLang="en-US" sz="1000" b="0" i="0" u="none" strike="noStrike" kern="100" cap="none" spc="0" normalizeH="0" baseline="0" noProof="0" dirty="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号時に</a:t>
            </a:r>
            <a:r>
              <a:rPr kumimoji="1" lang="ja-JP" altLang="en-US" sz="1000" b="1" i="0" u="none" strike="noStrike" kern="100" cap="none" spc="0" normalizeH="0" baseline="0" noProof="0" dirty="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河川カメラが避難行動に役立ったか調査・検証を</a:t>
            </a:r>
            <a:r>
              <a:rPr kumimoji="1" lang="ja-JP" altLang="en-US" sz="1000" b="1"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実施　</a:t>
            </a:r>
            <a:r>
              <a:rPr kumimoji="1" lang="en-US" altLang="ja-JP" sz="700" b="0"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a:t>
            </a:r>
            <a:r>
              <a:rPr kumimoji="1" lang="ja-JP" altLang="en-US" sz="700" b="0"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大阪府クイックリサーチ「おおさかＱネット」インターネットアンケート</a:t>
            </a:r>
            <a:endParaRPr kumimoji="1" lang="ja-JP" altLang="en-US" sz="7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ts val="1400"/>
              </a:lnSpc>
              <a:spcBef>
                <a:spcPts val="900"/>
              </a:spcBef>
              <a:spcAft>
                <a:spcPts val="0"/>
              </a:spcAft>
              <a:buClrTx/>
              <a:buSzTx/>
              <a:buFontTx/>
              <a:buNone/>
              <a:tabLst/>
              <a:defRPr/>
            </a:pPr>
            <a:r>
              <a:rPr kumimoji="1" lang="ja-JP" altLang="en-US" sz="1050" b="1" i="0" u="none" strike="noStrike" kern="100" cap="none" spc="0" normalizeH="0" baseline="0" noProof="0" dirty="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＜調査結果</a:t>
            </a:r>
            <a:r>
              <a:rPr kumimoji="1" lang="ja-JP" altLang="en-US" sz="1050" b="1" i="0" u="none" strike="noStrike" kern="100" cap="none" spc="0" normalizeH="0" baseline="0" noProof="0" dirty="0" smtClean="0">
                <a:ln>
                  <a:noFill/>
                </a:ln>
                <a:solidFill>
                  <a:srgbClr val="000000"/>
                </a:solidFill>
                <a:effectLst/>
                <a:uLnTx/>
                <a:uFillTx/>
                <a:latin typeface="游明朝" panose="02020400000000000000" pitchFamily="18" charset="-128"/>
                <a:ea typeface="Meiryo UI" panose="020B0604030504040204" pitchFamily="50" charset="-128"/>
                <a:cs typeface="Meiryo UI" panose="020B0604030504040204" pitchFamily="50" charset="-128"/>
              </a:rPr>
              <a:t>＞</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itchFamily="50" charset="-128"/>
              </a:rPr>
              <a:t>３</a:t>
            </a:r>
            <a:r>
              <a:rPr kumimoji="1" lang="ja-JP" altLang="en-US" sz="18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smtClean="0">
                <a:solidFill>
                  <a:prstClr val="black"/>
                </a:solidFill>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solidFill>
                  <a:prstClr val="black"/>
                </a:solidFill>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solidFill>
                  <a:prstClr val="black"/>
                </a:solidFill>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solidFill>
                  <a:prstClr val="black"/>
                </a:solidFill>
                <a:latin typeface="HG丸ｺﾞｼｯｸM-PRO" panose="020F0600000000000000" pitchFamily="50" charset="-128"/>
                <a:ea typeface="HG丸ｺﾞｼｯｸM-PRO" panose="020F0600000000000000" pitchFamily="50" charset="-128"/>
                <a:cs typeface="Meiryo UI" pitchFamily="50" charset="-128"/>
              </a:rPr>
              <a:t>体系</a:t>
            </a:r>
            <a:endPar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39513" y="437492"/>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400" b="1" i="0" u="none" strike="noStrike" kern="1200" cap="none" spc="0" normalizeH="0" baseline="0" noProof="0" dirty="0" smtClean="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体系２</a:t>
            </a:r>
            <a:r>
              <a:rPr kumimoji="1" lang="en-US" altLang="ja-JP" sz="14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400" b="1" i="0" u="none" strike="noStrike" kern="1200" cap="none" spc="0" normalizeH="0" baseline="0" noProof="0" dirty="0" smtClean="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防災・減災、安全・安心の</a:t>
            </a:r>
            <a:r>
              <a:rPr kumimoji="1" lang="ja-JP" altLang="en-US" sz="14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強化</a:t>
            </a:r>
          </a:p>
        </p:txBody>
      </p:sp>
      <p:sp>
        <p:nvSpPr>
          <p:cNvPr id="4" name="正方形/長方形 3"/>
          <p:cNvSpPr/>
          <p:nvPr/>
        </p:nvSpPr>
        <p:spPr>
          <a:xfrm>
            <a:off x="111513" y="798237"/>
            <a:ext cx="9684000" cy="252000"/>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3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１）災害に強い都市の</a:t>
            </a:r>
            <a:r>
              <a:rPr kumimoji="1" lang="ja-JP" altLang="en-US" sz="13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構築</a:t>
            </a:r>
            <a:endParaRPr kumimoji="1" lang="ja-JP" altLang="en-US" sz="13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7" name="正方形/長方形 26"/>
          <p:cNvSpPr/>
          <p:nvPr/>
        </p:nvSpPr>
        <p:spPr>
          <a:xfrm>
            <a:off x="111513" y="798043"/>
            <a:ext cx="9684000" cy="591476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198668" y="1141437"/>
            <a:ext cx="6448308" cy="1477328"/>
          </a:xfrm>
          <a:prstGeom prst="rect">
            <a:avLst/>
          </a:prstGeom>
          <a:noFill/>
          <a:ln w="6350">
            <a:noFill/>
            <a:prstDash val="sys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300" dirty="0" smtClean="0">
                <a:solidFill>
                  <a:prstClr val="black"/>
                </a:solidFill>
                <a:latin typeface="HG丸ｺﾞｼｯｸM-PRO" panose="020F0600000000000000" pitchFamily="50" charset="-128"/>
                <a:ea typeface="HG丸ｺﾞｼｯｸM-PRO" panose="020F0600000000000000" pitchFamily="50" charset="-128"/>
              </a:rPr>
              <a:t>③ 防災体制の強化</a:t>
            </a:r>
            <a:endPar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1"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　避難</a:t>
            </a:r>
            <a:r>
              <a:rPr kumimoji="1" lang="ja-JP" altLang="en-US" sz="12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行動</a:t>
            </a:r>
            <a:r>
              <a:rPr kumimoji="1" lang="ja-JP" altLang="en-US" sz="1200" b="1"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を支援するため</a:t>
            </a:r>
            <a:r>
              <a:rPr kumimoji="1" lang="ja-JP" altLang="en-US" sz="12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の</a:t>
            </a:r>
            <a:r>
              <a:rPr kumimoji="1" lang="ja-JP" altLang="en-US" sz="1200" b="1"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適切・わかりやすい情報</a:t>
            </a:r>
            <a:r>
              <a:rPr kumimoji="1" lang="ja-JP" altLang="en-US" sz="12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発信　</a:t>
            </a:r>
            <a:r>
              <a:rPr kumimoji="1" lang="ja-JP" altLang="en-US" sz="120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（「逃げる」施策）</a:t>
            </a:r>
            <a:endParaRPr kumimoji="1" lang="en-US" altLang="ja-JP" sz="120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endParaRPr>
          </a:p>
          <a:p>
            <a:pPr marL="387450" lvl="0" indent="-171450">
              <a:buFont typeface="Wingdings" panose="05000000000000000000" pitchFamily="2" charset="2"/>
              <a:buChar char="ü"/>
              <a:defRPr/>
            </a:pPr>
            <a:r>
              <a:rPr lang="ja-JP" altLang="en-US" sz="1200" dirty="0">
                <a:latin typeface="Meiryo UI" panose="020B0604030504040204" pitchFamily="50" charset="-128"/>
                <a:ea typeface="Meiryo UI" panose="020B0604030504040204" pitchFamily="50" charset="-128"/>
              </a:rPr>
              <a:t>大雨により、河川の氾濫や土砂災害発生の危険性が高まったとき、住民が自らの判断で避難行動をとるために必要な様々な防災情報を発信しています。</a:t>
            </a:r>
            <a:endParaRPr lang="en-US" altLang="ja-JP" sz="1200" dirty="0">
              <a:latin typeface="Meiryo UI" panose="020B0604030504040204" pitchFamily="50" charset="-128"/>
              <a:ea typeface="Meiryo UI" panose="020B0604030504040204" pitchFamily="50" charset="-128"/>
            </a:endParaRPr>
          </a:p>
          <a:p>
            <a:pPr marL="387450" lvl="0" indent="-171450">
              <a:spcBef>
                <a:spcPts val="600"/>
              </a:spcBef>
              <a:buFont typeface="Wingdings" panose="05000000000000000000" pitchFamily="2" charset="2"/>
              <a:buChar char="ü"/>
              <a:defRPr/>
            </a:pPr>
            <a:r>
              <a:rPr lang="ja-JP" altLang="ja-JP" sz="1200" dirty="0">
                <a:latin typeface="Meiryo UI" panose="020B0604030504040204" pitchFamily="50" charset="-128"/>
                <a:ea typeface="Meiryo UI" panose="020B0604030504040204" pitchFamily="50" charset="-128"/>
              </a:rPr>
              <a:t>全国的に大雨による甚大な被害が頻発していることから、</a:t>
            </a:r>
            <a:r>
              <a:rPr lang="ja-JP" altLang="en-US" sz="1200" dirty="0">
                <a:latin typeface="Meiryo UI" panose="020B0604030504040204" pitchFamily="50" charset="-128"/>
                <a:ea typeface="Meiryo UI" panose="020B0604030504040204" pitchFamily="50" charset="-128"/>
              </a:rPr>
              <a:t>情報発信の強化のため水防災システム</a:t>
            </a:r>
            <a:r>
              <a:rPr lang="ja-JP" altLang="en-US" sz="1200" dirty="0" smtClean="0">
                <a:latin typeface="Meiryo UI" panose="020B0604030504040204" pitchFamily="50" charset="-128"/>
                <a:ea typeface="Meiryo UI" panose="020B0604030504040204" pitchFamily="50" charset="-128"/>
              </a:rPr>
              <a:t>の 改修を行い</a:t>
            </a:r>
            <a:r>
              <a:rPr lang="ja-JP" altLang="en-US" sz="1200" dirty="0">
                <a:latin typeface="Meiryo UI" panose="020B0604030504040204" pitchFamily="50" charset="-128"/>
                <a:ea typeface="Meiryo UI" panose="020B0604030504040204" pitchFamily="50" charset="-128"/>
              </a:rPr>
              <a:t>、新たに</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分間隔での水位情報や、</a:t>
            </a:r>
            <a:r>
              <a:rPr lang="en-US" altLang="ja-JP" sz="1200" dirty="0">
                <a:latin typeface="Meiryo UI" panose="020B0604030504040204" pitchFamily="50" charset="-128"/>
                <a:ea typeface="Meiryo UI" panose="020B0604030504040204" pitchFamily="50" charset="-128"/>
              </a:rPr>
              <a:t>GPS</a:t>
            </a:r>
            <a:r>
              <a:rPr lang="ja-JP" altLang="en-US" sz="1200" dirty="0">
                <a:latin typeface="Meiryo UI" panose="020B0604030504040204" pitchFamily="50" charset="-128"/>
                <a:ea typeface="Meiryo UI" panose="020B0604030504040204" pitchFamily="50" charset="-128"/>
              </a:rPr>
              <a:t>位置情報を活用した防災情報の提供、新たな</a:t>
            </a:r>
            <a:r>
              <a:rPr lang="ja-JP" altLang="ja-JP" sz="1200" dirty="0">
                <a:latin typeface="Meiryo UI" panose="020B0604030504040204" pitchFamily="50" charset="-128"/>
                <a:ea typeface="Meiryo UI" panose="020B0604030504040204" pitchFamily="50" charset="-128"/>
              </a:rPr>
              <a:t>河川カメラの設置など、迅速・確実な防災情報</a:t>
            </a:r>
            <a:r>
              <a:rPr lang="ja-JP" altLang="en-US" sz="1200" dirty="0">
                <a:latin typeface="Meiryo UI" panose="020B0604030504040204" pitchFamily="50" charset="-128"/>
                <a:ea typeface="Meiryo UI" panose="020B0604030504040204" pitchFamily="50" charset="-128"/>
              </a:rPr>
              <a:t>を</a:t>
            </a:r>
            <a:r>
              <a:rPr lang="ja-JP" altLang="ja-JP" sz="1200" dirty="0">
                <a:latin typeface="Meiryo UI" panose="020B0604030504040204" pitchFamily="50" charset="-128"/>
                <a:ea typeface="Meiryo UI" panose="020B0604030504040204" pitchFamily="50" charset="-128"/>
              </a:rPr>
              <a:t>提供</a:t>
            </a:r>
            <a:r>
              <a:rPr lang="ja-JP" altLang="en-US" sz="1200" dirty="0">
                <a:latin typeface="Meiryo UI" panose="020B0604030504040204" pitchFamily="50" charset="-128"/>
                <a:ea typeface="Meiryo UI" panose="020B0604030504040204" pitchFamily="50" charset="-128"/>
              </a:rPr>
              <a:t>するために</a:t>
            </a:r>
            <a:r>
              <a:rPr lang="ja-JP" altLang="ja-JP" sz="1200" dirty="0">
                <a:latin typeface="Meiryo UI" panose="020B0604030504040204" pitchFamily="50" charset="-128"/>
                <a:ea typeface="Meiryo UI" panose="020B0604030504040204" pitchFamily="50" charset="-128"/>
              </a:rPr>
              <a:t>必要な設備を整備します。</a:t>
            </a:r>
            <a:endParaRPr lang="en-US" altLang="ja-JP" sz="1200" dirty="0">
              <a:latin typeface="Meiryo UI" panose="020B0604030504040204" pitchFamily="50" charset="-128"/>
              <a:ea typeface="Meiryo UI" panose="020B0604030504040204" pitchFamily="50" charset="-128"/>
            </a:endParaRPr>
          </a:p>
        </p:txBody>
      </p:sp>
      <p:pic>
        <p:nvPicPr>
          <p:cNvPr id="19" name="Picture 5" descr="説明: C:\Users\YanagawaT\AppData\Local\Microsoft\Windows\Temporary Internet Files\Content.Outlook\5JIII7JE\洪水リスク表示図_市町村毎.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119" y="2690036"/>
            <a:ext cx="2766867" cy="1496221"/>
          </a:xfrm>
          <a:prstGeom prst="rect">
            <a:avLst/>
          </a:prstGeom>
          <a:noFill/>
          <a:ln>
            <a:solidFill>
              <a:schemeClr val="dk1"/>
            </a:solidFill>
          </a:ln>
        </p:spPr>
      </p:pic>
      <p:sp>
        <p:nvSpPr>
          <p:cNvPr id="18" name="Text Box 2484"/>
          <p:cNvSpPr txBox="1">
            <a:spLocks noChangeArrowheads="1"/>
          </p:cNvSpPr>
          <p:nvPr/>
        </p:nvSpPr>
        <p:spPr bwMode="auto">
          <a:xfrm>
            <a:off x="6711835" y="6442529"/>
            <a:ext cx="3089504" cy="272779"/>
          </a:xfrm>
          <a:prstGeom prst="rect">
            <a:avLst/>
          </a:prstGeom>
          <a:noFill/>
          <a:ln w="9525">
            <a:noFill/>
            <a:miter lim="800000"/>
            <a:headEnd/>
            <a:tailEnd/>
          </a:ln>
          <a:extLst/>
        </p:spPr>
        <p:txBody>
          <a:bodyPr rot="0" vert="horz" wrap="square" lIns="74295" tIns="8890" rIns="74295" bIns="889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rPr>
              <a:t>地上デジタル放送での河川防災情報の提供</a:t>
            </a:r>
          </a:p>
        </p:txBody>
      </p:sp>
      <p:pic>
        <p:nvPicPr>
          <p:cNvPr id="15" name="図 14" descr="新しい画像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8644" y="2691730"/>
            <a:ext cx="3607040" cy="3813976"/>
          </a:xfrm>
          <a:prstGeom prst="rect">
            <a:avLst/>
          </a:prstGeom>
          <a:noFill/>
          <a:ln>
            <a:solidFill>
              <a:schemeClr val="dk1"/>
            </a:solidFill>
          </a:ln>
        </p:spPr>
      </p:pic>
      <p:sp>
        <p:nvSpPr>
          <p:cNvPr id="13" name="Text Box 2515"/>
          <p:cNvSpPr txBox="1">
            <a:spLocks noChangeArrowheads="1"/>
          </p:cNvSpPr>
          <p:nvPr/>
        </p:nvSpPr>
        <p:spPr bwMode="auto">
          <a:xfrm>
            <a:off x="3286427" y="6480557"/>
            <a:ext cx="2823643" cy="222452"/>
          </a:xfrm>
          <a:prstGeom prst="rect">
            <a:avLst/>
          </a:prstGeom>
          <a:noFill/>
          <a:ln w="9525">
            <a:noFill/>
            <a:miter lim="800000"/>
            <a:headEnd/>
            <a:tailEnd/>
          </a:ln>
        </p:spPr>
        <p:txBody>
          <a:bodyPr rot="0" vert="horz" wrap="square" lIns="18000" tIns="3600" rIns="18000" bIns="3600" anchor="ctr" anchorCtr="0" upright="1">
            <a:no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rPr>
              <a:t>河川カメラ画像情報</a:t>
            </a:r>
            <a:r>
              <a:rPr kumimoji="1" lang="en-US" sz="800" b="0" i="0" u="none" strike="noStrike" kern="100" cap="none" spc="0" normalizeH="0" baseline="0" noProof="0" dirty="0" smtClean="0">
                <a:ln>
                  <a:noFill/>
                </a:ln>
                <a:solidFill>
                  <a:prstClr val="black"/>
                </a:solidFill>
                <a:effectLst/>
                <a:uLnTx/>
                <a:uFillTx/>
                <a:latin typeface="+mj-ea"/>
                <a:ea typeface="+mj-ea"/>
                <a:cs typeface="Times New Roman" panose="02020603050405020304" pitchFamily="18" charset="0"/>
              </a:rPr>
              <a:t>HP</a:t>
            </a:r>
            <a:endParaRPr kumimoji="1" lang="ja-JP" altLang="en-US" sz="800"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p:txBody>
      </p:sp>
      <p:sp>
        <p:nvSpPr>
          <p:cNvPr id="21" name="正方形/長方形 20"/>
          <p:cNvSpPr/>
          <p:nvPr/>
        </p:nvSpPr>
        <p:spPr>
          <a:xfrm>
            <a:off x="617734" y="4148155"/>
            <a:ext cx="2039341" cy="225062"/>
          </a:xfrm>
          <a:prstGeom prst="rect">
            <a:avLst/>
          </a:prstGeom>
          <a:noFill/>
          <a:ln>
            <a:noFill/>
          </a:ln>
        </p:spPr>
        <p:txBody>
          <a:bodyPr wrap="none" anchor="ctr">
            <a:spAutoFit/>
          </a:bodyPr>
          <a:lstStyle/>
          <a:p>
            <a:pPr marL="0" marR="0" lvl="0" indent="0" algn="r" defTabSz="914400" rtl="0" eaLnBrk="1" fontAlgn="auto" latinLnBrk="0" hangingPunct="1">
              <a:lnSpc>
                <a:spcPts val="1200"/>
              </a:lnSpc>
              <a:spcBef>
                <a:spcPts val="0"/>
              </a:spcBef>
              <a:spcAft>
                <a:spcPts val="0"/>
              </a:spcAft>
              <a:buClrTx/>
              <a:buSzTx/>
              <a:buFontTx/>
              <a:buNone/>
              <a:tabLst/>
              <a:defRPr/>
            </a:pPr>
            <a:r>
              <a:rPr kumimoji="1" lang="ja-JP" altLang="ja-JP" sz="800" b="0" i="0" u="none" strike="noStrike" kern="100" cap="none" spc="0" normalizeH="0" baseline="0" noProof="0" dirty="0">
                <a:ln>
                  <a:noFill/>
                </a:ln>
                <a:effectLst/>
                <a:uLnTx/>
                <a:uFillTx/>
                <a:latin typeface="+mj-ea"/>
                <a:ea typeface="+mj-ea"/>
                <a:cs typeface="Times New Roman" panose="02020603050405020304" pitchFamily="18" charset="0"/>
              </a:rPr>
              <a:t>大阪府ホームページでの洪水リスクの提供</a:t>
            </a:r>
          </a:p>
        </p:txBody>
      </p:sp>
      <p:grpSp>
        <p:nvGrpSpPr>
          <p:cNvPr id="22" name="グループ化 21"/>
          <p:cNvGrpSpPr/>
          <p:nvPr/>
        </p:nvGrpSpPr>
        <p:grpSpPr>
          <a:xfrm>
            <a:off x="6960202" y="2672516"/>
            <a:ext cx="2699503" cy="1863389"/>
            <a:chOff x="0" y="0"/>
            <a:chExt cx="2571750" cy="1647664"/>
          </a:xfrm>
        </p:grpSpPr>
        <p:pic>
          <p:nvPicPr>
            <p:cNvPr id="23" name="図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71750" cy="1638300"/>
            </a:xfrm>
            <a:prstGeom prst="rect">
              <a:avLst/>
            </a:prstGeom>
            <a:noFill/>
            <a:ln>
              <a:noFill/>
            </a:ln>
          </p:spPr>
        </p:pic>
        <p:sp>
          <p:nvSpPr>
            <p:cNvPr id="24" name="正方形/長方形 23"/>
            <p:cNvSpPr/>
            <p:nvPr/>
          </p:nvSpPr>
          <p:spPr>
            <a:xfrm>
              <a:off x="257175" y="1381125"/>
              <a:ext cx="2009140" cy="212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5" name="テキスト ボックス 61"/>
            <p:cNvSpPr txBox="1">
              <a:spLocks noChangeArrowheads="1"/>
            </p:cNvSpPr>
            <p:nvPr/>
          </p:nvSpPr>
          <p:spPr bwMode="auto">
            <a:xfrm>
              <a:off x="1459620" y="1347064"/>
              <a:ext cx="909565" cy="3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FFFFFF"/>
                  </a:solidFill>
                  <a:miter lim="800000"/>
                  <a:headEnd/>
                  <a:tailEnd/>
                </a14:hiddenLine>
              </a:ext>
            </a:extLst>
          </p:spPr>
          <p:txBody>
            <a:bodyPr rot="0" vert="horz" wrap="square" lIns="36000" tIns="36000" rIns="36000" bIns="36000" anchor="ctr" anchorCtr="0" upright="1">
              <a:noAutofit/>
            </a:bodyPr>
            <a:lstStyle/>
            <a:p>
              <a:pPr marL="0" marR="0" lvl="0" indent="101600" algn="ctr" defTabSz="914400" rtl="0" eaLnBrk="1" fontAlgn="auto" latinLnBrk="0" hangingPunct="1">
                <a:lnSpc>
                  <a:spcPts val="900"/>
                </a:lnSpc>
                <a:spcBef>
                  <a:spcPts val="0"/>
                </a:spcBef>
                <a:spcAft>
                  <a:spcPts val="0"/>
                </a:spcAft>
                <a:buClrTx/>
                <a:buSzTx/>
                <a:buFontTx/>
                <a:buNone/>
                <a:tabLst/>
                <a:defRPr/>
              </a:pPr>
              <a:r>
                <a:rPr kumimoji="1" lang="ja-JP" altLang="en-US" sz="800" b="1" i="0" u="none" strike="noStrike" kern="100" cap="none" spc="0" normalizeH="0" baseline="0" noProof="0" dirty="0">
                  <a:ln>
                    <a:noFill/>
                  </a:ln>
                  <a:solidFill>
                    <a:prstClr val="black"/>
                  </a:solidFill>
                  <a:effectLst/>
                  <a:uLnTx/>
                  <a:uFillTx/>
                  <a:latin typeface="游明朝" panose="02020400000000000000" pitchFamily="18" charset="-128"/>
                  <a:ea typeface="Meiryo UI" panose="020B0604030504040204" pitchFamily="50" charset="-128"/>
                  <a:cs typeface="Meiryo UI" panose="020B0604030504040204" pitchFamily="50" charset="-128"/>
                </a:rPr>
                <a:t>河川カメラ見た人</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88900" algn="ctr" defTabSz="914400" rtl="0" eaLnBrk="1" fontAlgn="auto" latinLnBrk="0" hangingPunct="1">
                <a:lnSpc>
                  <a:spcPts val="900"/>
                </a:lnSpc>
                <a:spcBef>
                  <a:spcPts val="0"/>
                </a:spcBef>
                <a:spcAft>
                  <a:spcPts val="0"/>
                </a:spcAft>
                <a:buClrTx/>
                <a:buSzTx/>
                <a:buFontTx/>
                <a:buNone/>
                <a:tabLst/>
                <a:defRPr/>
              </a:pPr>
              <a:r>
                <a:rPr kumimoji="1" lang="ja-JP" altLang="en-US" sz="700" b="1" i="0" u="none" strike="noStrike" kern="100" cap="none" spc="0" normalizeH="0" baseline="0" noProof="0" dirty="0">
                  <a:ln>
                    <a:noFill/>
                  </a:ln>
                  <a:solidFill>
                    <a:prstClr val="black"/>
                  </a:solidFill>
                  <a:effectLst/>
                  <a:uLnTx/>
                  <a:uFillTx/>
                  <a:latin typeface="游明朝" panose="02020400000000000000" pitchFamily="18" charset="-128"/>
                  <a:ea typeface="Meiryo UI" panose="020B0604030504040204" pitchFamily="50" charset="-128"/>
                  <a:cs typeface="Meiryo UI" panose="020B0604030504040204" pitchFamily="50" charset="-128"/>
                </a:rPr>
                <a:t>（</a:t>
              </a:r>
              <a:r>
                <a:rPr kumimoji="1" lang="en-US" sz="700" b="1" i="0" u="none" strike="noStrike" kern="100" cap="none" spc="0" normalizeH="0" baseline="0" noProof="0" dirty="0">
                  <a:ln>
                    <a:noFill/>
                  </a:ln>
                  <a:solidFill>
                    <a:prstClr val="black"/>
                  </a:solidFill>
                  <a:effectLst/>
                  <a:uLnTx/>
                  <a:uFillTx/>
                  <a:latin typeface="游明朝" panose="02020400000000000000" pitchFamily="18" charset="-128"/>
                  <a:ea typeface="Meiryo UI" panose="020B0604030504040204" pitchFamily="50" charset="-128"/>
                  <a:cs typeface="Meiryo UI" panose="020B0604030504040204" pitchFamily="50" charset="-128"/>
                </a:rPr>
                <a:t>155</a:t>
              </a:r>
              <a:r>
                <a:rPr kumimoji="1" lang="ja-JP" altLang="en-US" sz="700" b="1" i="0" u="none" strike="noStrike" kern="100" cap="none" spc="0" normalizeH="0" baseline="0" noProof="0" dirty="0">
                  <a:ln>
                    <a:noFill/>
                  </a:ln>
                  <a:solidFill>
                    <a:prstClr val="black"/>
                  </a:solidFill>
                  <a:effectLst/>
                  <a:uLnTx/>
                  <a:uFillTx/>
                  <a:latin typeface="游明朝" panose="02020400000000000000" pitchFamily="18" charset="-128"/>
                  <a:ea typeface="Meiryo UI" panose="020B0604030504040204" pitchFamily="50" charset="-128"/>
                  <a:cs typeface="Meiryo UI" panose="020B0604030504040204" pitchFamily="50" charset="-128"/>
                </a:rPr>
                <a:t>名）</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26" name="テキスト ボックス 61"/>
            <p:cNvSpPr txBox="1">
              <a:spLocks noChangeArrowheads="1"/>
            </p:cNvSpPr>
            <p:nvPr/>
          </p:nvSpPr>
          <p:spPr bwMode="auto">
            <a:xfrm>
              <a:off x="193430" y="1342410"/>
              <a:ext cx="1161025" cy="3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FFFFFF"/>
                  </a:solidFill>
                  <a:miter lim="800000"/>
                  <a:headEnd/>
                  <a:tailEnd/>
                </a14:hiddenLine>
              </a:ext>
            </a:extLst>
          </p:spPr>
          <p:txBody>
            <a:bodyPr rot="0" vert="horz" wrap="square" lIns="36000" tIns="36000" rIns="36000" bIns="36000" anchor="ctr" anchorCtr="0" upright="1">
              <a:noAutofit/>
            </a:bodyPr>
            <a:lstStyle/>
            <a:p>
              <a:pPr marL="0" marR="0" lvl="0" indent="101600" algn="ctr" defTabSz="914400" rtl="0" eaLnBrk="1" fontAlgn="auto" latinLnBrk="0" hangingPunct="1">
                <a:lnSpc>
                  <a:spcPts val="900"/>
                </a:lnSpc>
                <a:spcBef>
                  <a:spcPts val="0"/>
                </a:spcBef>
                <a:spcAft>
                  <a:spcPts val="0"/>
                </a:spcAft>
                <a:buClrTx/>
                <a:buSzTx/>
                <a:buFontTx/>
                <a:buNone/>
                <a:tabLst/>
                <a:defRPr/>
              </a:pPr>
              <a:r>
                <a:rPr kumimoji="1" lang="ja-JP" altLang="en-US" sz="800" b="1" i="0" u="none" strike="noStrike" kern="100" cap="none" spc="0" normalizeH="0" baseline="0" noProof="0" dirty="0">
                  <a:ln>
                    <a:noFill/>
                  </a:ln>
                  <a:solidFill>
                    <a:prstClr val="black"/>
                  </a:solidFill>
                  <a:effectLst/>
                  <a:uLnTx/>
                  <a:uFillTx/>
                  <a:latin typeface="游明朝" panose="02020400000000000000" pitchFamily="18" charset="-128"/>
                  <a:ea typeface="Meiryo UI" panose="020B0604030504040204" pitchFamily="50" charset="-128"/>
                  <a:cs typeface="Meiryo UI" panose="020B0604030504040204" pitchFamily="50" charset="-128"/>
                </a:rPr>
                <a:t>河川カメラ見なかった人</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88900" algn="ctr" defTabSz="914400" rtl="0" eaLnBrk="1" fontAlgn="auto" latinLnBrk="0" hangingPunct="1">
                <a:lnSpc>
                  <a:spcPts val="900"/>
                </a:lnSpc>
                <a:spcBef>
                  <a:spcPts val="0"/>
                </a:spcBef>
                <a:spcAft>
                  <a:spcPts val="0"/>
                </a:spcAft>
                <a:buClrTx/>
                <a:buSzTx/>
                <a:buFontTx/>
                <a:buNone/>
                <a:tabLst/>
                <a:defRPr/>
              </a:pPr>
              <a:r>
                <a:rPr kumimoji="1" lang="ja-JP" altLang="en-US" sz="700" b="1" i="0" u="none" strike="noStrike" kern="100" cap="none" spc="0" normalizeH="0" baseline="0" noProof="0" dirty="0">
                  <a:ln>
                    <a:noFill/>
                  </a:ln>
                  <a:solidFill>
                    <a:prstClr val="black"/>
                  </a:solidFill>
                  <a:effectLst/>
                  <a:uLnTx/>
                  <a:uFillTx/>
                  <a:latin typeface="游明朝" panose="02020400000000000000" pitchFamily="18" charset="-128"/>
                  <a:ea typeface="Meiryo UI" panose="020B0604030504040204" pitchFamily="50" charset="-128"/>
                  <a:cs typeface="Meiryo UI" panose="020B0604030504040204" pitchFamily="50" charset="-128"/>
                </a:rPr>
                <a:t>（</a:t>
              </a:r>
              <a:r>
                <a:rPr kumimoji="1" lang="en-US" sz="700" b="1" i="0" u="none" strike="noStrike" kern="100" cap="none" spc="0" normalizeH="0" baseline="0" noProof="0" dirty="0">
                  <a:ln>
                    <a:noFill/>
                  </a:ln>
                  <a:solidFill>
                    <a:prstClr val="black"/>
                  </a:solidFill>
                  <a:effectLst/>
                  <a:uLnTx/>
                  <a:uFillTx/>
                  <a:latin typeface="游明朝" panose="02020400000000000000" pitchFamily="18" charset="-128"/>
                  <a:ea typeface="Meiryo UI" panose="020B0604030504040204" pitchFamily="50" charset="-128"/>
                  <a:cs typeface="Meiryo UI" panose="020B0604030504040204" pitchFamily="50" charset="-128"/>
                </a:rPr>
                <a:t>445</a:t>
              </a:r>
              <a:r>
                <a:rPr kumimoji="1" lang="ja-JP" altLang="en-US" sz="700" b="1" i="0" u="none" strike="noStrike" kern="100" cap="none" spc="0" normalizeH="0" baseline="0" noProof="0" dirty="0">
                  <a:ln>
                    <a:noFill/>
                  </a:ln>
                  <a:solidFill>
                    <a:prstClr val="black"/>
                  </a:solidFill>
                  <a:effectLst/>
                  <a:uLnTx/>
                  <a:uFillTx/>
                  <a:latin typeface="游明朝" panose="02020400000000000000" pitchFamily="18" charset="-128"/>
                  <a:ea typeface="Meiryo UI" panose="020B0604030504040204" pitchFamily="50" charset="-128"/>
                  <a:cs typeface="Meiryo UI" panose="020B0604030504040204" pitchFamily="50" charset="-128"/>
                </a:rPr>
                <a:t>名）</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28" name="テキスト ボックス 61"/>
            <p:cNvSpPr txBox="1">
              <a:spLocks noChangeArrowheads="1"/>
            </p:cNvSpPr>
            <p:nvPr/>
          </p:nvSpPr>
          <p:spPr bwMode="auto">
            <a:xfrm>
              <a:off x="1742201" y="1104900"/>
              <a:ext cx="357115" cy="1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FFFFFF"/>
                  </a:solidFill>
                  <a:miter lim="800000"/>
                  <a:headEnd/>
                  <a:tailEnd/>
                </a14:hiddenLine>
              </a:ext>
            </a:extLst>
          </p:spPr>
          <p:txBody>
            <a:bodyPr rot="0" vert="horz" wrap="square" lIns="36000" tIns="36000" rIns="36000" bIns="36000" anchor="ctr" anchorCtr="0" upright="1">
              <a:noAutofit/>
            </a:bodyPr>
            <a:lstStyle/>
            <a:p>
              <a:pPr marL="0" marR="0" lvl="0" indent="0" algn="just" defTabSz="914400" rtl="0" eaLnBrk="1" fontAlgn="auto" latinLnBrk="0" hangingPunct="1">
                <a:lnSpc>
                  <a:spcPts val="900"/>
                </a:lnSpc>
                <a:spcBef>
                  <a:spcPts val="0"/>
                </a:spcBef>
                <a:spcAft>
                  <a:spcPts val="0"/>
                </a:spcAft>
                <a:buClrTx/>
                <a:buSzTx/>
                <a:buFontTx/>
                <a:buNone/>
                <a:tabLst/>
                <a:defRPr/>
              </a:pPr>
              <a:r>
                <a:rPr kumimoji="1" lang="en-US" sz="900" b="1" i="0" u="none" strike="noStrike" kern="100" cap="none" spc="0" normalizeH="0" baseline="0" noProof="0">
                  <a:ln>
                    <a:noFill/>
                  </a:ln>
                  <a:solidFill>
                    <a:srgbClr val="FFFFFF"/>
                  </a:solidFill>
                  <a:effectLst/>
                  <a:uLnTx/>
                  <a:uFillTx/>
                  <a:latin typeface="Meiryo UI" panose="020B0604030504040204" pitchFamily="50" charset="-128"/>
                  <a:ea typeface="游明朝" panose="02020400000000000000" pitchFamily="18" charset="-128"/>
                  <a:cs typeface="Meiryo UI" panose="020B0604030504040204" pitchFamily="50" charset="-128"/>
                </a:rPr>
                <a:t>35%</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29" name="テキスト ボックス 61"/>
            <p:cNvSpPr txBox="1">
              <a:spLocks noChangeArrowheads="1"/>
            </p:cNvSpPr>
            <p:nvPr/>
          </p:nvSpPr>
          <p:spPr bwMode="auto">
            <a:xfrm>
              <a:off x="609600" y="1209675"/>
              <a:ext cx="357115" cy="1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FFFFFF"/>
                  </a:solidFill>
                  <a:miter lim="800000"/>
                  <a:headEnd/>
                  <a:tailEnd/>
                </a14:hiddenLine>
              </a:ext>
            </a:extLst>
          </p:spPr>
          <p:txBody>
            <a:bodyPr rot="0" vert="horz" wrap="square" lIns="36000" tIns="36000" rIns="36000" bIns="36000" anchor="ctr" anchorCtr="0" upright="1">
              <a:noAutofit/>
            </a:bodyPr>
            <a:lstStyle/>
            <a:p>
              <a:pPr marL="0" marR="0" lvl="0" indent="0" algn="just" defTabSz="914400" rtl="0" eaLnBrk="1" fontAlgn="auto" latinLnBrk="0" hangingPunct="1">
                <a:lnSpc>
                  <a:spcPts val="900"/>
                </a:lnSpc>
                <a:spcBef>
                  <a:spcPts val="0"/>
                </a:spcBef>
                <a:spcAft>
                  <a:spcPts val="0"/>
                </a:spcAft>
                <a:buClrTx/>
                <a:buSzTx/>
                <a:buFontTx/>
                <a:buNone/>
                <a:tabLst/>
                <a:defRPr/>
              </a:pPr>
              <a:r>
                <a:rPr kumimoji="1" lang="en-US" sz="900" b="1" i="0" u="none" strike="noStrike" kern="100" cap="none" spc="0" normalizeH="0" baseline="0" noProof="0">
                  <a:ln>
                    <a:noFill/>
                  </a:ln>
                  <a:solidFill>
                    <a:srgbClr val="FFFFFF"/>
                  </a:solidFill>
                  <a:effectLst/>
                  <a:uLnTx/>
                  <a:uFillTx/>
                  <a:latin typeface="Meiryo UI" panose="020B0604030504040204" pitchFamily="50" charset="-128"/>
                  <a:ea typeface="游明朝" panose="02020400000000000000" pitchFamily="18" charset="-128"/>
                  <a:cs typeface="Meiryo UI" panose="020B0604030504040204" pitchFamily="50" charset="-128"/>
                </a:rPr>
                <a:t>12%</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30" name="フリーフォーム 29"/>
            <p:cNvSpPr/>
            <p:nvPr/>
          </p:nvSpPr>
          <p:spPr>
            <a:xfrm>
              <a:off x="1000125" y="1000125"/>
              <a:ext cx="716859" cy="256592"/>
            </a:xfrm>
            <a:custGeom>
              <a:avLst/>
              <a:gdLst>
                <a:gd name="connsiteX0" fmla="*/ 0 w 680484"/>
                <a:gd name="connsiteY0" fmla="*/ 255182 h 255182"/>
                <a:gd name="connsiteX1" fmla="*/ 680484 w 680484"/>
                <a:gd name="connsiteY1" fmla="*/ 0 h 255182"/>
                <a:gd name="connsiteX0" fmla="*/ 0 w 601167"/>
                <a:gd name="connsiteY0" fmla="*/ 212596 h 212596"/>
                <a:gd name="connsiteX1" fmla="*/ 601167 w 601167"/>
                <a:gd name="connsiteY1" fmla="*/ 0 h 212596"/>
                <a:gd name="connsiteX0" fmla="*/ 0 w 647424"/>
                <a:gd name="connsiteY0" fmla="*/ 256592 h 256592"/>
                <a:gd name="connsiteX1" fmla="*/ 647424 w 647424"/>
                <a:gd name="connsiteY1" fmla="*/ 0 h 256592"/>
              </a:gdLst>
              <a:ahLst/>
              <a:cxnLst>
                <a:cxn ang="0">
                  <a:pos x="connsiteX0" y="connsiteY0"/>
                </a:cxn>
                <a:cxn ang="0">
                  <a:pos x="connsiteX1" y="connsiteY1"/>
                </a:cxn>
              </a:cxnLst>
              <a:rect l="l" t="t" r="r" b="b"/>
              <a:pathLst>
                <a:path w="647424" h="256592">
                  <a:moveTo>
                    <a:pt x="0" y="256592"/>
                  </a:moveTo>
                  <a:lnTo>
                    <a:pt x="647424" y="0"/>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31" name="右矢印 30"/>
          <p:cNvSpPr>
            <a:spLocks noChangeArrowheads="1"/>
          </p:cNvSpPr>
          <p:nvPr/>
        </p:nvSpPr>
        <p:spPr bwMode="auto">
          <a:xfrm rot="20276509" flipV="1">
            <a:off x="8292835" y="3987630"/>
            <a:ext cx="302895" cy="190500"/>
          </a:xfrm>
          <a:prstGeom prst="rightArrow">
            <a:avLst>
              <a:gd name="adj1" fmla="val 50000"/>
              <a:gd name="adj2" fmla="val 49937"/>
            </a:avLst>
          </a:prstGeom>
          <a:solidFill>
            <a:srgbClr val="FFFFFF"/>
          </a:solidFill>
          <a:ln w="19050" algn="ctr">
            <a:solidFill>
              <a:srgbClr val="000000"/>
            </a:solidFill>
            <a:miter lim="800000"/>
            <a:headEnd/>
            <a:tailEnd/>
          </a:ln>
        </p:spPr>
        <p:txBody>
          <a:bodyPr rot="0" vert="horz" wrap="squar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32" name="グループ化 31"/>
          <p:cNvGrpSpPr/>
          <p:nvPr/>
        </p:nvGrpSpPr>
        <p:grpSpPr>
          <a:xfrm>
            <a:off x="7990728" y="3480234"/>
            <a:ext cx="856615" cy="353695"/>
            <a:chOff x="0" y="0"/>
            <a:chExt cx="856615" cy="353695"/>
          </a:xfrm>
        </p:grpSpPr>
        <p:sp>
          <p:nvSpPr>
            <p:cNvPr id="36" name="爆発 2 35"/>
            <p:cNvSpPr>
              <a:spLocks noChangeArrowheads="1"/>
            </p:cNvSpPr>
            <p:nvPr/>
          </p:nvSpPr>
          <p:spPr bwMode="auto">
            <a:xfrm rot="333208">
              <a:off x="0" y="0"/>
              <a:ext cx="856615" cy="353695"/>
            </a:xfrm>
            <a:prstGeom prst="irregularSeal2">
              <a:avLst/>
            </a:prstGeom>
            <a:solidFill>
              <a:srgbClr val="FFFF00"/>
            </a:solidFill>
            <a:ln w="9525" algn="ctr">
              <a:solidFill>
                <a:srgbClr val="000000"/>
              </a:solidFill>
              <a:miter lim="800000"/>
              <a:headEnd/>
              <a:tailEnd/>
            </a:ln>
          </p:spPr>
          <p:txBody>
            <a:bodyPr rot="0" vert="horz" wrap="squar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 name="テキスト ボックス 61"/>
            <p:cNvSpPr txBox="1">
              <a:spLocks noChangeArrowheads="1"/>
            </p:cNvSpPr>
            <p:nvPr/>
          </p:nvSpPr>
          <p:spPr bwMode="auto">
            <a:xfrm>
              <a:off x="223283" y="106325"/>
              <a:ext cx="511810" cy="19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FFFFFF"/>
                  </a:solidFill>
                  <a:miter lim="800000"/>
                  <a:headEnd/>
                  <a:tailEnd/>
                </a14:hiddenLine>
              </a:ext>
            </a:extLst>
          </p:spPr>
          <p:txBody>
            <a:bodyPr rot="0" vert="horz" wrap="square" lIns="36000" tIns="36000" rIns="36000" bIns="36000" anchor="ctr" anchorCtr="0" upright="1">
              <a:noAutofit/>
            </a:bodyPr>
            <a:lstStyle/>
            <a:p>
              <a:pPr marL="0" marR="0" lvl="0" indent="0" algn="just" defTabSz="914400" rtl="0" eaLnBrk="1" fontAlgn="auto" latinLnBrk="0" hangingPunct="1">
                <a:lnSpc>
                  <a:spcPts val="900"/>
                </a:lnSpc>
                <a:spcBef>
                  <a:spcPts val="0"/>
                </a:spcBef>
                <a:spcAft>
                  <a:spcPts val="0"/>
                </a:spcAft>
                <a:buClrTx/>
                <a:buSzTx/>
                <a:buFontTx/>
                <a:buNone/>
                <a:tabLst/>
                <a:defRPr/>
              </a:pPr>
              <a:r>
                <a:rPr kumimoji="1" lang="ja-JP" altLang="en-US" sz="900" b="1" i="0" u="none" strike="noStrike" kern="100" cap="none" spc="0" normalizeH="0" baseline="0" noProof="0" dirty="0">
                  <a:ln>
                    <a:noFill/>
                  </a:ln>
                  <a:solidFill>
                    <a:srgbClr val="FF0000"/>
                  </a:solidFill>
                  <a:effectLst/>
                  <a:uLnTx/>
                  <a:uFillTx/>
                  <a:latin typeface="游明朝" panose="02020400000000000000" pitchFamily="18" charset="-128"/>
                  <a:ea typeface="Meiryo UI" panose="020B0604030504040204" pitchFamily="50" charset="-128"/>
                  <a:cs typeface="Meiryo UI" panose="020B0604030504040204" pitchFamily="50" charset="-128"/>
                </a:rPr>
                <a:t>約</a:t>
              </a:r>
              <a:r>
                <a:rPr kumimoji="1" lang="en-US" sz="900" b="1" i="0" u="none" strike="noStrike" kern="100" cap="none" spc="0" normalizeH="0" baseline="0" noProof="0" dirty="0">
                  <a:ln>
                    <a:noFill/>
                  </a:ln>
                  <a:solidFill>
                    <a:srgbClr val="FF0000"/>
                  </a:solidFill>
                  <a:effectLst/>
                  <a:uLnTx/>
                  <a:uFillTx/>
                  <a:latin typeface="游明朝" panose="02020400000000000000" pitchFamily="18" charset="-128"/>
                  <a:ea typeface="Meiryo UI" panose="020B0604030504040204" pitchFamily="50" charset="-128"/>
                  <a:cs typeface="Meiryo UI" panose="020B0604030504040204" pitchFamily="50" charset="-128"/>
                </a:rPr>
                <a:t>3</a:t>
              </a:r>
              <a:r>
                <a:rPr kumimoji="1" lang="ja-JP" altLang="en-US" sz="900" b="1" i="0" u="none" strike="noStrike" kern="100" cap="none" spc="0" normalizeH="0" baseline="0" noProof="0" dirty="0">
                  <a:ln>
                    <a:noFill/>
                  </a:ln>
                  <a:solidFill>
                    <a:srgbClr val="FF0000"/>
                  </a:solidFill>
                  <a:effectLst/>
                  <a:uLnTx/>
                  <a:uFillTx/>
                  <a:latin typeface="游明朝" panose="02020400000000000000" pitchFamily="18" charset="-128"/>
                  <a:ea typeface="Meiryo UI" panose="020B0604030504040204" pitchFamily="50" charset="-128"/>
                  <a:cs typeface="Meiryo UI" panose="020B0604030504040204" pitchFamily="50" charset="-128"/>
                </a:rPr>
                <a:t>倍</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33" name="グループ化 32"/>
          <p:cNvGrpSpPr/>
          <p:nvPr/>
        </p:nvGrpSpPr>
        <p:grpSpPr>
          <a:xfrm>
            <a:off x="7654985" y="3043609"/>
            <a:ext cx="1508818" cy="385360"/>
            <a:chOff x="0" y="0"/>
            <a:chExt cx="952500" cy="634365"/>
          </a:xfrm>
        </p:grpSpPr>
        <p:sp>
          <p:nvSpPr>
            <p:cNvPr id="34" name="円/楕円 15"/>
            <p:cNvSpPr>
              <a:spLocks noChangeArrowheads="1"/>
            </p:cNvSpPr>
            <p:nvPr/>
          </p:nvSpPr>
          <p:spPr bwMode="auto">
            <a:xfrm>
              <a:off x="0" y="0"/>
              <a:ext cx="952500" cy="619125"/>
            </a:xfrm>
            <a:prstGeom prst="ellipse">
              <a:avLst/>
            </a:prstGeom>
            <a:solidFill>
              <a:srgbClr val="FFFF00"/>
            </a:solidFill>
            <a:ln w="6350" algn="ctr">
              <a:solidFill>
                <a:srgbClr val="000000"/>
              </a:solidFill>
              <a:round/>
              <a:headEnd/>
              <a:tailEnd/>
            </a:ln>
          </p:spPr>
          <p:txBody>
            <a:bodyPr rot="0" vert="horz" wrap="squar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5" name="テキスト ボックス 61"/>
            <p:cNvSpPr txBox="1">
              <a:spLocks noChangeArrowheads="1"/>
            </p:cNvSpPr>
            <p:nvPr/>
          </p:nvSpPr>
          <p:spPr bwMode="auto">
            <a:xfrm>
              <a:off x="74428" y="0"/>
              <a:ext cx="802640" cy="634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FFFFFF"/>
                  </a:solidFill>
                  <a:miter lim="800000"/>
                  <a:headEnd/>
                  <a:tailEnd/>
                </a14:hiddenLine>
              </a:ext>
            </a:extLst>
          </p:spPr>
          <p:txBody>
            <a:bodyPr rot="0" vert="horz" wrap="square" lIns="36000" tIns="36000" rIns="36000" bIns="36000" anchor="ctr" anchorCtr="0" upright="1">
              <a:noAutofit/>
            </a:bodyPr>
            <a:lstStyle/>
            <a:p>
              <a:pPr marL="0" marR="0" lvl="0" indent="0" algn="just" defTabSz="914400" rtl="0" eaLnBrk="1" fontAlgn="auto" latinLnBrk="0" hangingPunct="1">
                <a:lnSpc>
                  <a:spcPts val="900"/>
                </a:lnSpc>
                <a:spcBef>
                  <a:spcPts val="0"/>
                </a:spcBef>
                <a:spcAft>
                  <a:spcPts val="0"/>
                </a:spcAft>
                <a:buClrTx/>
                <a:buSzTx/>
                <a:buFontTx/>
                <a:buNone/>
                <a:tabLst/>
                <a:defRPr/>
              </a:pPr>
              <a:r>
                <a:rPr kumimoji="1" lang="ja-JP" altLang="en-US" sz="800" b="1" i="0" u="none" strike="noStrike" kern="100" cap="none" spc="0" normalizeH="0" baseline="0" noProof="0" dirty="0">
                  <a:ln>
                    <a:noFill/>
                  </a:ln>
                  <a:solidFill>
                    <a:srgbClr val="FF0000"/>
                  </a:solidFill>
                  <a:effectLst/>
                  <a:uLnTx/>
                  <a:uFillTx/>
                  <a:latin typeface="游明朝" panose="02020400000000000000" pitchFamily="18" charset="-128"/>
                  <a:ea typeface="Meiryo UI" panose="020B0604030504040204" pitchFamily="50" charset="-128"/>
                  <a:cs typeface="Meiryo UI" panose="020B0604030504040204" pitchFamily="50" charset="-128"/>
                </a:rPr>
                <a:t>カメラを見た人の方が避難行動をとった割合が多い！</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2" name="スライド番号プレースホルダー 1"/>
          <p:cNvSpPr>
            <a:spLocks noGrp="1"/>
          </p:cNvSpPr>
          <p:nvPr>
            <p:ph type="sldNum" sz="quarter" idx="12"/>
          </p:nvPr>
        </p:nvSpPr>
        <p:spPr>
          <a:xfrm>
            <a:off x="7646127" y="6618404"/>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231F5-CC56-497A-A386-7B8232C12A76}"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 name="図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6498" y="4646428"/>
            <a:ext cx="3048533" cy="1862569"/>
          </a:xfrm>
          <a:prstGeom prst="rect">
            <a:avLst/>
          </a:prstGeom>
          <a:ln>
            <a:solidFill>
              <a:schemeClr val="dk1"/>
            </a:solidFill>
          </a:ln>
        </p:spPr>
      </p:pic>
      <p:pic>
        <p:nvPicPr>
          <p:cNvPr id="41" name="図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385" y="4425142"/>
            <a:ext cx="2752991" cy="2094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 name="角丸四角形吹き出し 41"/>
          <p:cNvSpPr/>
          <p:nvPr/>
        </p:nvSpPr>
        <p:spPr>
          <a:xfrm>
            <a:off x="776536" y="5251121"/>
            <a:ext cx="974725" cy="459700"/>
          </a:xfrm>
          <a:prstGeom prst="wedgeRoundRectCallout">
            <a:avLst>
              <a:gd name="adj1" fmla="val 42192"/>
              <a:gd name="adj2" fmla="val 1122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spAutoFit/>
          </a:bodyPr>
          <a:lstStyle/>
          <a:p>
            <a:r>
              <a:rPr kumimoji="1" lang="ja-JP" altLang="en-US" sz="700" dirty="0" smtClean="0"/>
              <a:t>土砂災害危険度を</a:t>
            </a:r>
            <a:endParaRPr kumimoji="1" lang="en-US" altLang="ja-JP" sz="700" dirty="0" smtClean="0"/>
          </a:p>
          <a:p>
            <a:r>
              <a:rPr kumimoji="1" lang="ja-JP" altLang="en-US" sz="700" dirty="0" smtClean="0"/>
              <a:t>１</a:t>
            </a:r>
            <a:r>
              <a:rPr kumimoji="1" lang="en-US" altLang="ja-JP" sz="700" dirty="0" smtClean="0"/>
              <a:t>km</a:t>
            </a:r>
            <a:r>
              <a:rPr kumimoji="1" lang="ja-JP" altLang="en-US" sz="700" dirty="0" smtClean="0"/>
              <a:t>ﾒｯｼｭごとに</a:t>
            </a:r>
            <a:endParaRPr kumimoji="1" lang="en-US" altLang="ja-JP" sz="700" dirty="0" smtClean="0"/>
          </a:p>
          <a:p>
            <a:r>
              <a:rPr kumimoji="1" lang="ja-JP" altLang="en-US" sz="700" dirty="0" smtClean="0"/>
              <a:t>４段階で表示</a:t>
            </a:r>
            <a:endParaRPr kumimoji="1" lang="ja-JP" altLang="en-US" sz="700" dirty="0"/>
          </a:p>
        </p:txBody>
      </p:sp>
      <p:sp>
        <p:nvSpPr>
          <p:cNvPr id="43" name="テキスト ボックス 42"/>
          <p:cNvSpPr txBox="1"/>
          <p:nvPr/>
        </p:nvSpPr>
        <p:spPr>
          <a:xfrm>
            <a:off x="642938" y="6486526"/>
            <a:ext cx="2249062" cy="215444"/>
          </a:xfrm>
          <a:prstGeom prst="rect">
            <a:avLst/>
          </a:prstGeom>
          <a:noFill/>
        </p:spPr>
        <p:txBody>
          <a:bodyPr wrap="square" rtlCol="0">
            <a:spAutoFit/>
          </a:bodyPr>
          <a:lstStyle/>
          <a:p>
            <a:r>
              <a:rPr kumimoji="1" lang="ja-JP" altLang="en-US" sz="800" dirty="0" smtClean="0">
                <a:latin typeface="+mj-ea"/>
                <a:ea typeface="+mj-ea"/>
              </a:rPr>
              <a:t>大阪府が提供する土砂災害情報</a:t>
            </a:r>
            <a:endParaRPr kumimoji="1" lang="ja-JP" altLang="en-US" sz="800" dirty="0">
              <a:latin typeface="+mj-ea"/>
              <a:ea typeface="+mj-ea"/>
            </a:endParaRPr>
          </a:p>
        </p:txBody>
      </p:sp>
    </p:spTree>
    <p:extLst>
      <p:ext uri="{BB962C8B-B14F-4D97-AF65-F5344CB8AC3E}">
        <p14:creationId xmlns:p14="http://schemas.microsoft.com/office/powerpoint/2010/main" val="6282537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77731"/>
            <a:ext cx="9695332" cy="596363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6" name="正方形/長方形 45"/>
          <p:cNvSpPr/>
          <p:nvPr/>
        </p:nvSpPr>
        <p:spPr>
          <a:xfrm>
            <a:off x="46530" y="415950"/>
            <a:ext cx="9828000"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08989" y="775004"/>
            <a:ext cx="9695333"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33" name="スライド番号プレースホルダー 1"/>
          <p:cNvSpPr txBox="1">
            <a:spLocks/>
          </p:cNvSpPr>
          <p:nvPr/>
        </p:nvSpPr>
        <p:spPr>
          <a:xfrm>
            <a:off x="7655256" y="6605499"/>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46</a:t>
            </a:fld>
            <a:endParaRPr lang="ja-JP" altLang="en-US" dirty="0"/>
          </a:p>
        </p:txBody>
      </p:sp>
      <p:sp>
        <p:nvSpPr>
          <p:cNvPr id="34" name="テキスト ボックス 33"/>
          <p:cNvSpPr txBox="1"/>
          <p:nvPr/>
        </p:nvSpPr>
        <p:spPr>
          <a:xfrm>
            <a:off x="204014" y="1229839"/>
            <a:ext cx="9379131" cy="1107996"/>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a:t>
            </a:r>
            <a:r>
              <a:rPr lang="ja-JP" altLang="en-US" sz="1200" b="1" dirty="0" smtClean="0">
                <a:latin typeface="ＭＳ Ｐゴシック" panose="020B0600070205080204" pitchFamily="50" charset="-128"/>
                <a:ea typeface="ＭＳ Ｐゴシック" panose="020B0600070205080204" pitchFamily="50" charset="-128"/>
              </a:rPr>
              <a:t>迅速</a:t>
            </a:r>
            <a:r>
              <a:rPr lang="ja-JP" altLang="en-US" sz="1200" b="1" dirty="0">
                <a:latin typeface="ＭＳ Ｐゴシック" panose="020B0600070205080204" pitchFamily="50" charset="-128"/>
                <a:ea typeface="ＭＳ Ｐゴシック" panose="020B0600070205080204" pitchFamily="50" charset="-128"/>
              </a:rPr>
              <a:t>な道路啓開、道路の通行可否や公共交通の運行状況など</a:t>
            </a:r>
            <a:r>
              <a:rPr lang="ja-JP" altLang="en-US" sz="1200" b="1" dirty="0" smtClean="0">
                <a:latin typeface="ＭＳ Ｐゴシック" panose="020B0600070205080204" pitchFamily="50" charset="-128"/>
                <a:ea typeface="ＭＳ Ｐゴシック" panose="020B0600070205080204" pitchFamily="50" charset="-128"/>
              </a:rPr>
              <a:t>の的確</a:t>
            </a:r>
            <a:r>
              <a:rPr lang="ja-JP" altLang="en-US" sz="1200" b="1" dirty="0">
                <a:latin typeface="ＭＳ Ｐゴシック" panose="020B0600070205080204" pitchFamily="50" charset="-128"/>
                <a:ea typeface="ＭＳ Ｐゴシック" panose="020B0600070205080204" pitchFamily="50" charset="-128"/>
              </a:rPr>
              <a:t>な情報</a:t>
            </a:r>
            <a:r>
              <a:rPr lang="ja-JP" altLang="en-US" sz="1200" b="1" dirty="0" smtClean="0">
                <a:latin typeface="ＭＳ Ｐゴシック" panose="020B0600070205080204" pitchFamily="50" charset="-128"/>
                <a:ea typeface="ＭＳ Ｐゴシック" panose="020B0600070205080204" pitchFamily="50" charset="-128"/>
              </a:rPr>
              <a:t>提供</a:t>
            </a: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災害発生時においては、迅速な道路啓開とともに、道路の通行可否に</a:t>
            </a:r>
            <a:r>
              <a:rPr kumimoji="1" lang="ja-JP" altLang="en-US" sz="1200" dirty="0" smtClean="0">
                <a:latin typeface="Meiryo UI" panose="020B0604030504040204" pitchFamily="50" charset="-128"/>
                <a:ea typeface="Meiryo UI" panose="020B0604030504040204" pitchFamily="50" charset="-128"/>
              </a:rPr>
              <a:t>ついて的確</a:t>
            </a:r>
            <a:r>
              <a:rPr kumimoji="1" lang="ja-JP" altLang="en-US" sz="1200" dirty="0">
                <a:latin typeface="Meiryo UI" panose="020B0604030504040204" pitchFamily="50" charset="-128"/>
                <a:ea typeface="Meiryo UI" panose="020B0604030504040204" pitchFamily="50" charset="-128"/>
              </a:rPr>
              <a:t>な情報提供を行い</a:t>
            </a:r>
            <a:r>
              <a:rPr lang="ja-JP" altLang="en-US" sz="1200" dirty="0">
                <a:latin typeface="Meiryo UI" panose="020B0604030504040204" pitchFamily="50" charset="-128"/>
                <a:ea typeface="Meiryo UI" panose="020B0604030504040204" pitchFamily="50" charset="-128"/>
              </a:rPr>
              <a:t>、救助・救急、救援活動を支えるなど、</a:t>
            </a:r>
            <a:r>
              <a:rPr lang="ja-JP" altLang="en-US" sz="1200" dirty="0" smtClean="0">
                <a:latin typeface="Meiryo UI" panose="020B0604030504040204" pitchFamily="50" charset="-128"/>
                <a:ea typeface="Meiryo UI" panose="020B0604030504040204" pitchFamily="50" charset="-128"/>
              </a:rPr>
              <a:t>減災に向け取り組みます。</a:t>
            </a:r>
            <a:endParaRPr kumimoji="1" lang="ja-JP" altLang="en-US" sz="1200" dirty="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また、鉄道などの公共交通の運行状況については、国や交通事業者と連携して、利用者目線で必要な情報を適切に収集し、府民への情報発信に</a:t>
            </a:r>
            <a:r>
              <a:rPr kumimoji="1" lang="ja-JP" altLang="en-US" sz="1200" dirty="0" smtClean="0">
                <a:latin typeface="Meiryo UI" panose="020B0604030504040204" pitchFamily="50" charset="-128"/>
                <a:ea typeface="Meiryo UI" panose="020B0604030504040204" pitchFamily="50" charset="-128"/>
              </a:rPr>
              <a:t>つなげます</a:t>
            </a:r>
            <a:r>
              <a:rPr kumimoji="1" lang="ja-JP" altLang="en-US" sz="1200" dirty="0">
                <a:latin typeface="Meiryo UI" panose="020B0604030504040204" pitchFamily="50" charset="-128"/>
                <a:ea typeface="Meiryo UI" panose="020B0604030504040204" pitchFamily="50" charset="-128"/>
              </a:rPr>
              <a:t>。</a:t>
            </a:r>
          </a:p>
        </p:txBody>
      </p:sp>
      <p:sp>
        <p:nvSpPr>
          <p:cNvPr id="35" name="テキスト ボックス 34"/>
          <p:cNvSpPr txBox="1"/>
          <p:nvPr/>
        </p:nvSpPr>
        <p:spPr>
          <a:xfrm>
            <a:off x="204015" y="1039114"/>
            <a:ext cx="2094856" cy="300082"/>
          </a:xfrm>
          <a:prstGeom prst="rect">
            <a:avLst/>
          </a:prstGeom>
          <a:noFill/>
          <a:ln w="6350">
            <a:noFill/>
            <a:prstDash val="sysDash"/>
          </a:ln>
        </p:spPr>
        <p:txBody>
          <a:bodyPr wrap="square" lIns="0" tIns="0" rIns="0" bIns="0" rtlCol="0">
            <a:spAutoFit/>
          </a:bodyPr>
          <a:lstStyle/>
          <a:p>
            <a:pPr>
              <a:lnSpc>
                <a:spcPct val="150000"/>
              </a:lnSpc>
            </a:pPr>
            <a:r>
              <a:rPr kumimoji="1" lang="ja-JP" altLang="en-US" sz="1300" dirty="0" smtClean="0">
                <a:latin typeface="HG丸ｺﾞｼｯｸM-PRO" panose="020F0600000000000000" pitchFamily="50" charset="-128"/>
                <a:ea typeface="HG丸ｺﾞｼｯｸM-PRO" panose="020F0600000000000000" pitchFamily="50" charset="-128"/>
              </a:rPr>
              <a:t>③ 防災対策の強化</a:t>
            </a:r>
            <a:endParaRPr kumimoji="1" lang="ja-JP" altLang="en-US" sz="1300" dirty="0">
              <a:latin typeface="HG丸ｺﾞｼｯｸM-PRO" panose="020F0600000000000000" pitchFamily="50" charset="-128"/>
              <a:ea typeface="HG丸ｺﾞｼｯｸM-PRO" panose="020F0600000000000000" pitchFamily="50" charset="-128"/>
            </a:endParaRPr>
          </a:p>
        </p:txBody>
      </p:sp>
      <p:sp>
        <p:nvSpPr>
          <p:cNvPr id="63" name="テキスト ボックス 62">
            <a:extLst>
              <a:ext uri="{FF2B5EF4-FFF2-40B4-BE49-F238E27FC236}">
                <a16:creationId xmlns:a16="http://schemas.microsoft.com/office/drawing/2014/main" id="{B3D970D8-2062-4026-9C8F-00E33BE12E55}"/>
              </a:ext>
            </a:extLst>
          </p:cNvPr>
          <p:cNvSpPr txBox="1"/>
          <p:nvPr/>
        </p:nvSpPr>
        <p:spPr>
          <a:xfrm>
            <a:off x="351346" y="2305351"/>
            <a:ext cx="1115690" cy="169277"/>
          </a:xfrm>
          <a:prstGeom prst="rect">
            <a:avLst/>
          </a:prstGeom>
          <a:noFill/>
        </p:spPr>
        <p:txBody>
          <a:bodyPr wrap="none" lIns="0" tIns="0" rIns="0" bIns="0" rtlCol="0" anchor="ctr" anchorCtr="0">
            <a:spAutoFit/>
          </a:bodyPr>
          <a:lstStyle/>
          <a:p>
            <a:r>
              <a:rPr kumimoji="1" lang="ja-JP" altLang="en-US" sz="1100" b="1" dirty="0">
                <a:latin typeface="ＭＳ Ｐゴシック" panose="020B0600070205080204" pitchFamily="50" charset="-128"/>
                <a:ea typeface="ＭＳ Ｐゴシック" panose="020B0600070205080204" pitchFamily="50" charset="-128"/>
              </a:rPr>
              <a:t>■迅速な道路啓開</a:t>
            </a:r>
          </a:p>
        </p:txBody>
      </p:sp>
      <p:grpSp>
        <p:nvGrpSpPr>
          <p:cNvPr id="9" name="グループ化 8"/>
          <p:cNvGrpSpPr/>
          <p:nvPr/>
        </p:nvGrpSpPr>
        <p:grpSpPr>
          <a:xfrm>
            <a:off x="-264169" y="2461731"/>
            <a:ext cx="5519629" cy="372397"/>
            <a:chOff x="-264169" y="2461731"/>
            <a:chExt cx="5519629" cy="372397"/>
          </a:xfrm>
        </p:grpSpPr>
        <p:sp>
          <p:nvSpPr>
            <p:cNvPr id="38" name="テキスト ボックス 37">
              <a:extLst>
                <a:ext uri="{FF2B5EF4-FFF2-40B4-BE49-F238E27FC236}">
                  <a16:creationId xmlns:a16="http://schemas.microsoft.com/office/drawing/2014/main" id="{B192BFF8-FAE7-41B1-BF84-06F765CF370B}"/>
                </a:ext>
              </a:extLst>
            </p:cNvPr>
            <p:cNvSpPr txBox="1"/>
            <p:nvPr/>
          </p:nvSpPr>
          <p:spPr>
            <a:xfrm>
              <a:off x="488504" y="2461731"/>
              <a:ext cx="4766956" cy="203133"/>
            </a:xfrm>
            <a:prstGeom prst="rect">
              <a:avLst/>
            </a:prstGeom>
            <a:noFill/>
          </p:spPr>
          <p:txBody>
            <a:bodyPr wrap="square" lIns="0" tIns="0" rIns="0" bIns="0" rtlCol="0">
              <a:spAutoFit/>
            </a:bodyPr>
            <a:lstStyle/>
            <a:p>
              <a:pPr marL="171450" indent="-171450">
                <a:lnSpc>
                  <a:spcPct val="120000"/>
                </a:lnSpc>
                <a:buFont typeface="Wingdings" panose="05000000000000000000" pitchFamily="2" charset="2"/>
                <a:buChar char="l"/>
              </a:pPr>
              <a:r>
                <a:rPr kumimoji="1" lang="ja-JP" altLang="en-US" sz="1100" dirty="0" smtClean="0">
                  <a:latin typeface="Meiryo UI" panose="020B0604030504040204" pitchFamily="50" charset="-128"/>
                  <a:ea typeface="Meiryo UI" panose="020B0604030504040204" pitchFamily="50" charset="-128"/>
                </a:rPr>
                <a:t>発災後</a:t>
              </a:r>
              <a:r>
                <a:rPr kumimoji="1" lang="en-US" altLang="ja-JP" sz="1100" dirty="0" smtClean="0">
                  <a:latin typeface="Meiryo UI" panose="020B0604030504040204" pitchFamily="50" charset="-128"/>
                  <a:ea typeface="Meiryo UI" panose="020B0604030504040204" pitchFamily="50" charset="-128"/>
                </a:rPr>
                <a:t>72</a:t>
              </a:r>
              <a:r>
                <a:rPr kumimoji="1" lang="ja-JP" altLang="en-US" sz="1100" dirty="0" smtClean="0">
                  <a:latin typeface="Meiryo UI" panose="020B0604030504040204" pitchFamily="50" charset="-128"/>
                  <a:ea typeface="Meiryo UI" panose="020B0604030504040204" pitchFamily="50" charset="-128"/>
                </a:rPr>
                <a:t>時間以内に広域緊急交通路等の道路啓開を完了</a:t>
              </a:r>
              <a:endParaRPr kumimoji="1" lang="ja-JP" altLang="en-US" sz="1100" dirty="0">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E3957482-CC20-490E-9E09-9BBA75738353}"/>
                </a:ext>
              </a:extLst>
            </p:cNvPr>
            <p:cNvSpPr txBox="1"/>
            <p:nvPr/>
          </p:nvSpPr>
          <p:spPr>
            <a:xfrm>
              <a:off x="-264169" y="2618684"/>
              <a:ext cx="2731896"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発災後</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72</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時間までの道路啓開のイメージ）</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pSp>
      <p:graphicFrame>
        <p:nvGraphicFramePr>
          <p:cNvPr id="3" name="表 2"/>
          <p:cNvGraphicFramePr>
            <a:graphicFrameLocks noGrp="1"/>
          </p:cNvGraphicFramePr>
          <p:nvPr>
            <p:extLst/>
          </p:nvPr>
        </p:nvGraphicFramePr>
        <p:xfrm>
          <a:off x="275188" y="2801793"/>
          <a:ext cx="6139491" cy="3875038"/>
        </p:xfrm>
        <a:graphic>
          <a:graphicData uri="http://schemas.openxmlformats.org/drawingml/2006/table">
            <a:tbl>
              <a:tblPr firstRow="1" bandRow="1">
                <a:tableStyleId>{5940675A-B579-460E-94D1-54222C63F5DA}</a:tableStyleId>
              </a:tblPr>
              <a:tblGrid>
                <a:gridCol w="2046497">
                  <a:extLst>
                    <a:ext uri="{9D8B030D-6E8A-4147-A177-3AD203B41FA5}">
                      <a16:colId xmlns:a16="http://schemas.microsoft.com/office/drawing/2014/main" val="2791260592"/>
                    </a:ext>
                  </a:extLst>
                </a:gridCol>
                <a:gridCol w="2046497">
                  <a:extLst>
                    <a:ext uri="{9D8B030D-6E8A-4147-A177-3AD203B41FA5}">
                      <a16:colId xmlns:a16="http://schemas.microsoft.com/office/drawing/2014/main" val="1263530072"/>
                    </a:ext>
                  </a:extLst>
                </a:gridCol>
                <a:gridCol w="2046497">
                  <a:extLst>
                    <a:ext uri="{9D8B030D-6E8A-4147-A177-3AD203B41FA5}">
                      <a16:colId xmlns:a16="http://schemas.microsoft.com/office/drawing/2014/main" val="277130671"/>
                    </a:ext>
                  </a:extLst>
                </a:gridCol>
              </a:tblGrid>
              <a:tr h="276296">
                <a:tc>
                  <a:txBody>
                    <a:bodyPr/>
                    <a:lstStyle/>
                    <a:p>
                      <a:pPr algn="ctr"/>
                      <a:r>
                        <a:rPr kumimoji="1" lang="en-US" altLang="ja-JP" sz="1050" dirty="0" smtClean="0"/>
                        <a:t>STEP1</a:t>
                      </a:r>
                      <a:r>
                        <a:rPr kumimoji="1" lang="ja-JP" altLang="en-US" sz="1050" dirty="0" smtClean="0"/>
                        <a:t>　発災後</a:t>
                      </a:r>
                      <a:r>
                        <a:rPr kumimoji="1" lang="en-US" altLang="ja-JP" sz="1050" dirty="0" smtClean="0"/>
                        <a:t>24</a:t>
                      </a:r>
                      <a:r>
                        <a:rPr kumimoji="1" lang="ja-JP" altLang="en-US" sz="1050" dirty="0" smtClean="0"/>
                        <a:t>時間</a:t>
                      </a:r>
                      <a:endParaRPr kumimoji="1" lang="ja-JP" altLang="en-US" sz="10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smtClean="0"/>
                        <a:t>STEP</a:t>
                      </a:r>
                      <a:r>
                        <a:rPr kumimoji="1" lang="ja-JP" altLang="en-US" sz="1050" dirty="0" smtClean="0"/>
                        <a:t>２　発災後</a:t>
                      </a:r>
                      <a:r>
                        <a:rPr kumimoji="1" lang="en-US" altLang="ja-JP" sz="1050" dirty="0" smtClean="0"/>
                        <a:t>48</a:t>
                      </a:r>
                      <a:r>
                        <a:rPr kumimoji="1" lang="ja-JP" altLang="en-US" sz="1050" dirty="0" smtClean="0"/>
                        <a:t>時間</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smtClean="0"/>
                        <a:t>STEP3</a:t>
                      </a:r>
                      <a:r>
                        <a:rPr kumimoji="1" lang="ja-JP" altLang="en-US" sz="1050" dirty="0" smtClean="0"/>
                        <a:t>　発災後</a:t>
                      </a:r>
                      <a:r>
                        <a:rPr kumimoji="1" lang="en-US" altLang="ja-JP" sz="1050" dirty="0" smtClean="0"/>
                        <a:t>72</a:t>
                      </a:r>
                      <a:r>
                        <a:rPr kumimoji="1" lang="ja-JP" altLang="en-US" sz="1050" dirty="0" smtClean="0"/>
                        <a:t>時間</a:t>
                      </a:r>
                    </a:p>
                  </a:txBody>
                  <a:tcPr/>
                </a:tc>
                <a:extLst>
                  <a:ext uri="{0D108BD9-81ED-4DB2-BD59-A6C34878D82A}">
                    <a16:rowId xmlns:a16="http://schemas.microsoft.com/office/drawing/2014/main" val="1073043763"/>
                  </a:ext>
                </a:extLst>
              </a:tr>
              <a:tr h="3598742">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3425219968"/>
                  </a:ext>
                </a:extLst>
              </a:tr>
            </a:tbl>
          </a:graphicData>
        </a:graphic>
      </p:graphicFrame>
      <p:grpSp>
        <p:nvGrpSpPr>
          <p:cNvPr id="10" name="グループ化 9"/>
          <p:cNvGrpSpPr/>
          <p:nvPr/>
        </p:nvGrpSpPr>
        <p:grpSpPr>
          <a:xfrm>
            <a:off x="252552" y="3088521"/>
            <a:ext cx="6190873" cy="3537314"/>
            <a:chOff x="251063" y="2941628"/>
            <a:chExt cx="6190873" cy="3537314"/>
          </a:xfrm>
        </p:grpSpPr>
        <p:sp>
          <p:nvSpPr>
            <p:cNvPr id="4" name="テキスト ボックス 3"/>
            <p:cNvSpPr txBox="1"/>
            <p:nvPr/>
          </p:nvSpPr>
          <p:spPr>
            <a:xfrm>
              <a:off x="259653" y="2946922"/>
              <a:ext cx="2037729" cy="338554"/>
            </a:xfrm>
            <a:prstGeom prst="rect">
              <a:avLst/>
            </a:prstGeom>
            <a:noFill/>
          </p:spPr>
          <p:txBody>
            <a:bodyPr wrap="square" rtlCol="0">
              <a:spAutoFit/>
            </a:bodyPr>
            <a:lstStyle/>
            <a:p>
              <a:r>
                <a:rPr kumimoji="1" lang="en-US" altLang="ja-JP" sz="800" b="1" dirty="0" smtClean="0"/>
                <a:t>【</a:t>
              </a:r>
              <a:r>
                <a:rPr kumimoji="1" lang="ja-JP" altLang="en-US" sz="800" b="1" dirty="0" smtClean="0"/>
                <a:t>広域緊急交通路及び広域防災拠点へのルート（浸水区域外）を確保（目標）</a:t>
              </a:r>
              <a:r>
                <a:rPr kumimoji="1" lang="en-US" altLang="ja-JP" sz="800" b="1" dirty="0" smtClean="0"/>
                <a:t>】</a:t>
              </a:r>
              <a:endParaRPr kumimoji="1" lang="ja-JP" altLang="en-US" sz="800" b="1" dirty="0"/>
            </a:p>
          </p:txBody>
        </p:sp>
        <p:sp>
          <p:nvSpPr>
            <p:cNvPr id="23" name="テキスト ボックス 22"/>
            <p:cNvSpPr txBox="1"/>
            <p:nvPr/>
          </p:nvSpPr>
          <p:spPr>
            <a:xfrm>
              <a:off x="2364124" y="2941628"/>
              <a:ext cx="2037729" cy="338554"/>
            </a:xfrm>
            <a:prstGeom prst="rect">
              <a:avLst/>
            </a:prstGeom>
            <a:noFill/>
          </p:spPr>
          <p:txBody>
            <a:bodyPr wrap="square" rtlCol="0">
              <a:spAutoFit/>
            </a:bodyPr>
            <a:lstStyle/>
            <a:p>
              <a:r>
                <a:rPr kumimoji="1" lang="en-US" altLang="ja-JP" sz="800" b="1" dirty="0" smtClean="0"/>
                <a:t>【</a:t>
              </a:r>
              <a:r>
                <a:rPr kumimoji="1" lang="ja-JP" altLang="en-US" sz="800" b="1" dirty="0" smtClean="0"/>
                <a:t>浸水区間外への後方支援活動拠点、</a:t>
              </a:r>
              <a:endParaRPr kumimoji="1" lang="en-US" altLang="ja-JP" sz="800" b="1" dirty="0" smtClean="0"/>
            </a:p>
            <a:p>
              <a:r>
                <a:rPr kumimoji="1" lang="ja-JP" altLang="en-US" sz="800" b="1" dirty="0" smtClean="0"/>
                <a:t>災害拠点病院へのルートを確保</a:t>
              </a:r>
              <a:r>
                <a:rPr kumimoji="1" lang="en-US" altLang="ja-JP" sz="800" b="1" dirty="0" smtClean="0"/>
                <a:t>】</a:t>
              </a:r>
              <a:endParaRPr kumimoji="1" lang="ja-JP" altLang="en-US" sz="800" b="1" dirty="0"/>
            </a:p>
          </p:txBody>
        </p:sp>
        <p:sp>
          <p:nvSpPr>
            <p:cNvPr id="24" name="テキスト ボックス 23"/>
            <p:cNvSpPr txBox="1"/>
            <p:nvPr/>
          </p:nvSpPr>
          <p:spPr>
            <a:xfrm>
              <a:off x="4294673" y="2941628"/>
              <a:ext cx="2147263" cy="461665"/>
            </a:xfrm>
            <a:prstGeom prst="rect">
              <a:avLst/>
            </a:prstGeom>
            <a:noFill/>
          </p:spPr>
          <p:txBody>
            <a:bodyPr wrap="square" rtlCol="0">
              <a:spAutoFit/>
            </a:bodyPr>
            <a:lstStyle/>
            <a:p>
              <a:r>
                <a:rPr kumimoji="1" lang="en-US" altLang="ja-JP" sz="800" b="1" dirty="0" smtClean="0"/>
                <a:t>【</a:t>
              </a:r>
              <a:r>
                <a:rPr kumimoji="1" lang="ja-JP" altLang="en-US" sz="800" b="1" dirty="0" smtClean="0"/>
                <a:t>広域緊急交通路（自動車専用道路、重点</a:t>
              </a:r>
              <a:r>
                <a:rPr kumimoji="1" lang="en-US" altLang="ja-JP" sz="800" b="1" dirty="0" smtClean="0"/>
                <a:t>14</a:t>
              </a:r>
              <a:r>
                <a:rPr kumimoji="1" lang="ja-JP" altLang="en-US" sz="800" b="1" dirty="0" smtClean="0"/>
                <a:t>路線）、広域防災拠点、後方支援活動拠点、災害拠点病院へのルートを確保</a:t>
              </a:r>
              <a:r>
                <a:rPr kumimoji="1" lang="en-US" altLang="ja-JP" sz="800" b="1" dirty="0" smtClean="0"/>
                <a:t>】</a:t>
              </a:r>
              <a:endParaRPr kumimoji="1" lang="ja-JP" altLang="en-US" sz="800" b="1" dirty="0"/>
            </a:p>
          </p:txBody>
        </p:sp>
        <p:sp>
          <p:nvSpPr>
            <p:cNvPr id="25" name="テキスト ボックス 24"/>
            <p:cNvSpPr txBox="1"/>
            <p:nvPr/>
          </p:nvSpPr>
          <p:spPr>
            <a:xfrm>
              <a:off x="251063" y="3295513"/>
              <a:ext cx="2037729" cy="461665"/>
            </a:xfrm>
            <a:prstGeom prst="rect">
              <a:avLst/>
            </a:prstGeom>
            <a:noFill/>
          </p:spPr>
          <p:txBody>
            <a:bodyPr wrap="square" rtlCol="0">
              <a:spAutoFit/>
            </a:bodyPr>
            <a:lstStyle/>
            <a:p>
              <a:pPr marL="171450" indent="-171450">
                <a:buFont typeface="Wingdings" panose="05000000000000000000" pitchFamily="2" charset="2"/>
                <a:buChar char="ü"/>
              </a:pPr>
              <a:r>
                <a:rPr kumimoji="1" lang="ja-JP" altLang="en-US" sz="800" dirty="0" smtClean="0">
                  <a:latin typeface="Meiryo UI" panose="020B0604030504040204" pitchFamily="50" charset="-128"/>
                  <a:ea typeface="Meiryo UI" panose="020B0604030504040204" pitchFamily="50" charset="-128"/>
                </a:rPr>
                <a:t>広域緊急交通路、広域防災拠点等へのルートを啓開。</a:t>
              </a:r>
              <a:endParaRPr kumimoji="1" lang="en-US" altLang="ja-JP" sz="8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ü"/>
              </a:pPr>
              <a:r>
                <a:rPr kumimoji="1" lang="ja-JP" altLang="en-US" sz="800" dirty="0" smtClean="0">
                  <a:latin typeface="Meiryo UI" panose="020B0604030504040204" pitchFamily="50" charset="-128"/>
                  <a:ea typeface="Meiryo UI" panose="020B0604030504040204" pitchFamily="50" charset="-128"/>
                </a:rPr>
                <a:t>浸水区域外の被災状況調査を開始。</a:t>
              </a:r>
              <a:endParaRPr kumimoji="1" lang="ja-JP" altLang="en-US" sz="800"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2256944" y="3295513"/>
              <a:ext cx="2037729" cy="584775"/>
            </a:xfrm>
            <a:prstGeom prst="rect">
              <a:avLst/>
            </a:prstGeom>
            <a:noFill/>
          </p:spPr>
          <p:txBody>
            <a:bodyPr wrap="square" rtlCol="0">
              <a:spAutoFit/>
            </a:bodyPr>
            <a:lstStyle/>
            <a:p>
              <a:pPr marL="171450" indent="-171450">
                <a:buFont typeface="Wingdings" panose="05000000000000000000" pitchFamily="2" charset="2"/>
                <a:buChar char="ü"/>
              </a:pPr>
              <a:r>
                <a:rPr kumimoji="1" lang="ja-JP" altLang="en-US" sz="800" dirty="0" smtClean="0">
                  <a:latin typeface="Meiryo UI" panose="020B0604030504040204" pitchFamily="50" charset="-128"/>
                  <a:ea typeface="Meiryo UI" panose="020B0604030504040204" pitchFamily="50" charset="-128"/>
                </a:rPr>
                <a:t>後方支援、災害拠点病院へのルートを啓開。</a:t>
              </a:r>
              <a:endParaRPr kumimoji="1" lang="en-US" altLang="ja-JP" sz="8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ü"/>
              </a:pPr>
              <a:r>
                <a:rPr kumimoji="1" lang="ja-JP" altLang="en-US" sz="800" dirty="0" smtClean="0">
                  <a:latin typeface="Meiryo UI" panose="020B0604030504040204" pitchFamily="50" charset="-128"/>
                  <a:ea typeface="Meiryo UI" panose="020B0604030504040204" pitchFamily="50" charset="-128"/>
                </a:rPr>
                <a:t>津波警報解除後、津波浸水区域内を含む広域緊急交通路全ての啓開を開始</a:t>
              </a:r>
              <a:r>
                <a:rPr kumimoji="1" lang="ja-JP" altLang="en-US" sz="800" dirty="0" smtClean="0"/>
                <a:t>。</a:t>
              </a:r>
              <a:endParaRPr kumimoji="1" lang="ja-JP" altLang="en-US" sz="800" dirty="0"/>
            </a:p>
          </p:txBody>
        </p:sp>
        <p:sp>
          <p:nvSpPr>
            <p:cNvPr id="29" name="テキスト ボックス 28"/>
            <p:cNvSpPr txBox="1"/>
            <p:nvPr/>
          </p:nvSpPr>
          <p:spPr>
            <a:xfrm>
              <a:off x="4361415" y="3518188"/>
              <a:ext cx="2037729" cy="215444"/>
            </a:xfrm>
            <a:prstGeom prst="rect">
              <a:avLst/>
            </a:prstGeom>
            <a:noFill/>
          </p:spPr>
          <p:txBody>
            <a:bodyPr wrap="square" rtlCol="0">
              <a:spAutoFit/>
            </a:bodyPr>
            <a:lstStyle/>
            <a:p>
              <a:pPr marL="171450" indent="-171450">
                <a:buFont typeface="Wingdings" panose="05000000000000000000" pitchFamily="2" charset="2"/>
                <a:buChar char="ü"/>
              </a:pPr>
              <a:r>
                <a:rPr kumimoji="1" lang="ja-JP" altLang="en-US" sz="800" dirty="0" smtClean="0">
                  <a:latin typeface="Meiryo UI" panose="020B0604030504040204" pitchFamily="50" charset="-128"/>
                  <a:ea typeface="Meiryo UI" panose="020B0604030504040204" pitchFamily="50" charset="-128"/>
                </a:rPr>
                <a:t>浸水区域を含む道路啓開を完了。</a:t>
              </a:r>
              <a:endParaRPr kumimoji="1" lang="ja-JP" altLang="en-US" sz="800"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351346" y="4084207"/>
              <a:ext cx="1803919" cy="2391710"/>
            </a:xfrm>
            <a:prstGeom prst="rect">
              <a:avLst/>
            </a:prstGeom>
          </p:spPr>
        </p:pic>
        <p:pic>
          <p:nvPicPr>
            <p:cNvPr id="6" name="図 5"/>
            <p:cNvPicPr>
              <a:picLocks noChangeAspect="1"/>
            </p:cNvPicPr>
            <p:nvPr/>
          </p:nvPicPr>
          <p:blipFill>
            <a:blip r:embed="rId4"/>
            <a:stretch>
              <a:fillRect/>
            </a:stretch>
          </p:blipFill>
          <p:spPr>
            <a:xfrm>
              <a:off x="2413032" y="4084207"/>
              <a:ext cx="1801565" cy="2394735"/>
            </a:xfrm>
            <a:prstGeom prst="rect">
              <a:avLst/>
            </a:prstGeom>
          </p:spPr>
        </p:pic>
        <p:pic>
          <p:nvPicPr>
            <p:cNvPr id="7" name="図 6"/>
            <p:cNvPicPr>
              <a:picLocks noChangeAspect="1"/>
            </p:cNvPicPr>
            <p:nvPr/>
          </p:nvPicPr>
          <p:blipFill>
            <a:blip r:embed="rId5"/>
            <a:stretch>
              <a:fillRect/>
            </a:stretch>
          </p:blipFill>
          <p:spPr>
            <a:xfrm>
              <a:off x="4487748" y="4082714"/>
              <a:ext cx="1781062" cy="2393203"/>
            </a:xfrm>
            <a:prstGeom prst="rect">
              <a:avLst/>
            </a:prstGeom>
          </p:spPr>
        </p:pic>
        <p:sp>
          <p:nvSpPr>
            <p:cNvPr id="8" name="二等辺三角形 7"/>
            <p:cNvSpPr/>
            <p:nvPr/>
          </p:nvSpPr>
          <p:spPr>
            <a:xfrm rot="5400000">
              <a:off x="1675865" y="5052991"/>
              <a:ext cx="1281259" cy="265141"/>
            </a:xfrm>
            <a:prstGeom prst="triangl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二等辺三角形 47"/>
            <p:cNvSpPr/>
            <p:nvPr/>
          </p:nvSpPr>
          <p:spPr>
            <a:xfrm rot="5400000">
              <a:off x="3761223" y="5057271"/>
              <a:ext cx="1281259" cy="265141"/>
            </a:xfrm>
            <a:prstGeom prst="triangl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テキスト ボックス 52">
            <a:extLst>
              <a:ext uri="{FF2B5EF4-FFF2-40B4-BE49-F238E27FC236}">
                <a16:creationId xmlns:a16="http://schemas.microsoft.com/office/drawing/2014/main" id="{27BE4BD3-DDA0-40DF-974D-80B19801FB15}"/>
              </a:ext>
            </a:extLst>
          </p:cNvPr>
          <p:cNvSpPr txBox="1"/>
          <p:nvPr/>
        </p:nvSpPr>
        <p:spPr>
          <a:xfrm>
            <a:off x="6475448" y="5788141"/>
            <a:ext cx="3179852" cy="492443"/>
          </a:xfrm>
          <a:prstGeom prst="rect">
            <a:avLst/>
          </a:prstGeom>
          <a:no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道路情報の円滑な発信</a:t>
            </a:r>
            <a:endParaRPr kumimoji="1" lang="en-US" altLang="ja-JP" sz="1100" b="1" dirty="0" smtClean="0">
              <a:latin typeface="ＭＳ Ｐゴシック" panose="020B0600070205080204" pitchFamily="50" charset="-128"/>
              <a:ea typeface="ＭＳ Ｐゴシック" panose="020B0600070205080204" pitchFamily="50" charset="-128"/>
            </a:endParaRPr>
          </a:p>
          <a:p>
            <a:pPr marL="288000" indent="-180000">
              <a:buFont typeface="Wingdings" panose="05000000000000000000" pitchFamily="2" charset="2"/>
              <a:buChar char="l"/>
            </a:pPr>
            <a:r>
              <a:rPr lang="ja-JP" altLang="en-US" sz="1050" dirty="0">
                <a:latin typeface="Meiryo UI" panose="020B0604030504040204" pitchFamily="50" charset="-128"/>
                <a:ea typeface="Meiryo UI" panose="020B0604030504040204" pitchFamily="50" charset="-128"/>
              </a:rPr>
              <a:t>道路啓開関係の情報を集約し、車両通行実績や  </a:t>
            </a:r>
            <a:r>
              <a:rPr lang="ja-JP" altLang="en-US" sz="1050" dirty="0" smtClean="0">
                <a:latin typeface="Meiryo UI" panose="020B0604030504040204" pitchFamily="50" charset="-128"/>
                <a:ea typeface="Meiryo UI" panose="020B0604030504040204" pitchFamily="50" charset="-128"/>
              </a:rPr>
              <a:t> 交通</a:t>
            </a:r>
            <a:r>
              <a:rPr lang="ja-JP" altLang="en-US" sz="1050" dirty="0">
                <a:latin typeface="Meiryo UI" panose="020B0604030504040204" pitchFamily="50" charset="-128"/>
                <a:ea typeface="Meiryo UI" panose="020B0604030504040204" pitchFamily="50" charset="-128"/>
              </a:rPr>
              <a:t>規制状況等について的確な情報を発信</a:t>
            </a:r>
            <a:r>
              <a:rPr lang="ja-JP" altLang="en-US" sz="1050" dirty="0" smtClean="0">
                <a:latin typeface="Meiryo UI" panose="020B0604030504040204" pitchFamily="50" charset="-128"/>
                <a:ea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endParaRPr>
          </a:p>
        </p:txBody>
      </p:sp>
      <p:graphicFrame>
        <p:nvGraphicFramePr>
          <p:cNvPr id="55" name="表 54"/>
          <p:cNvGraphicFramePr>
            <a:graphicFrameLocks noGrp="1"/>
          </p:cNvGraphicFramePr>
          <p:nvPr>
            <p:extLst/>
          </p:nvPr>
        </p:nvGraphicFramePr>
        <p:xfrm>
          <a:off x="6640159" y="4694744"/>
          <a:ext cx="3027703" cy="640080"/>
        </p:xfrm>
        <a:graphic>
          <a:graphicData uri="http://schemas.openxmlformats.org/drawingml/2006/table">
            <a:tbl>
              <a:tblPr firstRow="1" bandRow="1">
                <a:tableStyleId>{5C22544A-7EE6-4342-B048-85BDC9FD1C3A}</a:tableStyleId>
              </a:tblPr>
              <a:tblGrid>
                <a:gridCol w="1011703">
                  <a:extLst>
                    <a:ext uri="{9D8B030D-6E8A-4147-A177-3AD203B41FA5}">
                      <a16:colId xmlns:a16="http://schemas.microsoft.com/office/drawing/2014/main" val="2965698480"/>
                    </a:ext>
                  </a:extLst>
                </a:gridCol>
                <a:gridCol w="576000">
                  <a:extLst>
                    <a:ext uri="{9D8B030D-6E8A-4147-A177-3AD203B41FA5}">
                      <a16:colId xmlns:a16="http://schemas.microsoft.com/office/drawing/2014/main" val="3383630167"/>
                    </a:ext>
                  </a:extLst>
                </a:gridCol>
                <a:gridCol w="576000">
                  <a:extLst>
                    <a:ext uri="{9D8B030D-6E8A-4147-A177-3AD203B41FA5}">
                      <a16:colId xmlns:a16="http://schemas.microsoft.com/office/drawing/2014/main" val="2046978244"/>
                    </a:ext>
                  </a:extLst>
                </a:gridCol>
                <a:gridCol w="864000">
                  <a:extLst>
                    <a:ext uri="{9D8B030D-6E8A-4147-A177-3AD203B41FA5}">
                      <a16:colId xmlns:a16="http://schemas.microsoft.com/office/drawing/2014/main" val="2501376883"/>
                    </a:ext>
                  </a:extLst>
                </a:gridCol>
              </a:tblGrid>
              <a:tr h="173370">
                <a:tc>
                  <a:txBody>
                    <a:bodyPr/>
                    <a:lstStyle/>
                    <a:p>
                      <a:pPr algn="ct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国道</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ＭＳ ゴシック" panose="020B0609070205080204" pitchFamily="49" charset="-128"/>
                          <a:ea typeface="ＭＳ ゴシック" panose="020B0609070205080204" pitchFamily="49" charset="-128"/>
                        </a:rPr>
                        <a:t>13</a:t>
                      </a: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路線</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ＭＳ ゴシック" panose="020B0609070205080204" pitchFamily="49" charset="-128"/>
                          <a:ea typeface="ＭＳ ゴシック" panose="020B0609070205080204" pitchFamily="49" charset="-128"/>
                        </a:rPr>
                        <a:t>44</a:t>
                      </a: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区間</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延べ</a:t>
                      </a:r>
                      <a:r>
                        <a:rPr kumimoji="1" lang="en-US" altLang="ja-JP" sz="800" b="0" dirty="0" smtClean="0">
                          <a:solidFill>
                            <a:schemeClr val="tx1"/>
                          </a:solidFill>
                          <a:latin typeface="ＭＳ ゴシック" panose="020B0609070205080204" pitchFamily="49" charset="-128"/>
                          <a:ea typeface="ＭＳ ゴシック" panose="020B0609070205080204" pitchFamily="49" charset="-128"/>
                        </a:rPr>
                        <a:t>84</a:t>
                      </a: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業者</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558474"/>
                  </a:ext>
                </a:extLst>
              </a:tr>
              <a:tr h="173370">
                <a:tc>
                  <a:txBody>
                    <a:bodyPr/>
                    <a:lstStyle/>
                    <a:p>
                      <a:pPr algn="ct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府道・大阪市道</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ＭＳ ゴシック" panose="020B0609070205080204" pitchFamily="49" charset="-128"/>
                          <a:ea typeface="ＭＳ ゴシック" panose="020B0609070205080204" pitchFamily="49" charset="-128"/>
                        </a:rPr>
                        <a:t>12</a:t>
                      </a: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路線</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ＭＳ ゴシック" panose="020B0609070205080204" pitchFamily="49" charset="-128"/>
                          <a:ea typeface="ＭＳ ゴシック" panose="020B0609070205080204" pitchFamily="49" charset="-128"/>
                        </a:rPr>
                        <a:t>36</a:t>
                      </a: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区間</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延べ</a:t>
                      </a:r>
                      <a:r>
                        <a:rPr kumimoji="1" lang="en-US" altLang="ja-JP" sz="800" b="0" dirty="0" smtClean="0">
                          <a:solidFill>
                            <a:schemeClr val="tx1"/>
                          </a:solidFill>
                          <a:latin typeface="ＭＳ ゴシック" panose="020B0609070205080204" pitchFamily="49" charset="-128"/>
                          <a:ea typeface="ＭＳ ゴシック" panose="020B0609070205080204" pitchFamily="49" charset="-128"/>
                        </a:rPr>
                        <a:t>68</a:t>
                      </a: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業者</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8801563"/>
                  </a:ext>
                </a:extLst>
              </a:tr>
              <a:tr h="173370">
                <a:tc gridSpan="3">
                  <a:txBody>
                    <a:bodyPr/>
                    <a:lstStyle/>
                    <a:p>
                      <a:pPr algn="ctr"/>
                      <a:r>
                        <a:rPr kumimoji="1" lang="en-US" altLang="ja-JP" sz="800" b="0" dirty="0" smtClean="0">
                          <a:solidFill>
                            <a:schemeClr val="tx1"/>
                          </a:solidFill>
                          <a:latin typeface="ＭＳ ゴシック" panose="020B0609070205080204" pitchFamily="49" charset="-128"/>
                          <a:ea typeface="ＭＳ ゴシック" panose="020B0609070205080204" pitchFamily="49" charset="-128"/>
                        </a:rPr>
                        <a:t>43</a:t>
                      </a: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拠点アクセスルート</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9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9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延べ</a:t>
                      </a:r>
                      <a:r>
                        <a:rPr kumimoji="1" lang="en-US" altLang="ja-JP" sz="800" b="0" dirty="0" smtClean="0">
                          <a:solidFill>
                            <a:schemeClr val="tx1"/>
                          </a:solidFill>
                          <a:latin typeface="ＭＳ ゴシック" panose="020B0609070205080204" pitchFamily="49" charset="-128"/>
                          <a:ea typeface="ＭＳ ゴシック" panose="020B0609070205080204" pitchFamily="49" charset="-128"/>
                        </a:rPr>
                        <a:t>78</a:t>
                      </a:r>
                      <a:r>
                        <a:rPr kumimoji="1" lang="ja-JP" altLang="en-US" sz="800" b="0" dirty="0" smtClean="0">
                          <a:solidFill>
                            <a:schemeClr val="tx1"/>
                          </a:solidFill>
                          <a:latin typeface="ＭＳ ゴシック" panose="020B0609070205080204" pitchFamily="49" charset="-128"/>
                          <a:ea typeface="ＭＳ ゴシック" panose="020B0609070205080204" pitchFamily="49" charset="-128"/>
                        </a:rPr>
                        <a:t>業者</a:t>
                      </a:r>
                      <a:endParaRPr kumimoji="1" lang="ja-JP" altLang="en-US" sz="8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1319742"/>
                  </a:ext>
                </a:extLst>
              </a:tr>
            </a:tbl>
          </a:graphicData>
        </a:graphic>
      </p:graphicFrame>
      <p:sp>
        <p:nvSpPr>
          <p:cNvPr id="57" name="テキスト ボックス 56">
            <a:extLst>
              <a:ext uri="{FF2B5EF4-FFF2-40B4-BE49-F238E27FC236}">
                <a16:creationId xmlns:a16="http://schemas.microsoft.com/office/drawing/2014/main" id="{B192BFF8-FAE7-41B1-BF84-06F765CF370B}"/>
              </a:ext>
            </a:extLst>
          </p:cNvPr>
          <p:cNvSpPr txBox="1"/>
          <p:nvPr/>
        </p:nvSpPr>
        <p:spPr>
          <a:xfrm>
            <a:off x="6470732" y="3965269"/>
            <a:ext cx="3309079" cy="687881"/>
          </a:xfrm>
          <a:prstGeom prst="rect">
            <a:avLst/>
          </a:prstGeom>
          <a:noFill/>
        </p:spPr>
        <p:txBody>
          <a:bodyPr wrap="square" lIns="0" tIns="0" rIns="0" bIns="0" rtlCol="0">
            <a:spAutoFit/>
          </a:bodyPr>
          <a:lstStyle/>
          <a:p>
            <a:pPr>
              <a:lnSpc>
                <a:spcPct val="120000"/>
              </a:lnSpc>
            </a:pPr>
            <a:r>
              <a:rPr kumimoji="1" lang="ja-JP" altLang="en-US" sz="1100" b="1" dirty="0" smtClean="0">
                <a:latin typeface="ＭＳ ゴシック" panose="020B0609070205080204" pitchFamily="49" charset="-128"/>
                <a:ea typeface="ＭＳ ゴシック" panose="020B0609070205080204" pitchFamily="49" charset="-128"/>
              </a:rPr>
              <a:t>■ 啓開体制</a:t>
            </a:r>
            <a:endParaRPr kumimoji="1" lang="en-US" altLang="ja-JP" sz="1100" b="1" dirty="0" smtClean="0">
              <a:latin typeface="ＭＳ ゴシック" panose="020B0609070205080204" pitchFamily="49" charset="-128"/>
              <a:ea typeface="ＭＳ ゴシック" panose="020B0609070205080204" pitchFamily="49" charset="-128"/>
            </a:endParaRPr>
          </a:p>
          <a:p>
            <a:pPr marL="288000" indent="-180000">
              <a:buFont typeface="Wingdings" panose="05000000000000000000" pitchFamily="2" charset="2"/>
              <a:buChar char="l"/>
            </a:pPr>
            <a:r>
              <a:rPr lang="ja-JP" altLang="en-US" sz="1050" dirty="0" smtClean="0">
                <a:solidFill>
                  <a:srgbClr val="000000"/>
                </a:solidFill>
                <a:latin typeface="Meiryo UI" panose="020B0604030504040204" pitchFamily="50" charset="-128"/>
                <a:ea typeface="Meiryo UI" panose="020B0604030504040204" pitchFamily="50" charset="-128"/>
              </a:rPr>
              <a:t>重点</a:t>
            </a:r>
            <a:r>
              <a:rPr lang="en-US" altLang="ja-JP" sz="1050" dirty="0" smtClean="0">
                <a:solidFill>
                  <a:srgbClr val="000000"/>
                </a:solidFill>
                <a:latin typeface="Meiryo UI" panose="020B0604030504040204" pitchFamily="50" charset="-128"/>
                <a:ea typeface="Meiryo UI" panose="020B0604030504040204" pitchFamily="50" charset="-128"/>
              </a:rPr>
              <a:t>14</a:t>
            </a:r>
            <a:r>
              <a:rPr lang="ja-JP" altLang="en-US" sz="1050" dirty="0" smtClean="0">
                <a:solidFill>
                  <a:srgbClr val="000000"/>
                </a:solidFill>
                <a:latin typeface="Meiryo UI" panose="020B0604030504040204" pitchFamily="50" charset="-128"/>
                <a:ea typeface="Meiryo UI" panose="020B0604030504040204" pitchFamily="50" charset="-128"/>
              </a:rPr>
              <a:t>路線</a:t>
            </a:r>
            <a:r>
              <a:rPr lang="ja-JP" altLang="en-US" sz="1050" dirty="0">
                <a:solidFill>
                  <a:srgbClr val="000000"/>
                </a:solidFill>
                <a:latin typeface="Meiryo UI" panose="020B0604030504040204" pitchFamily="50" charset="-128"/>
                <a:ea typeface="Meiryo UI" panose="020B0604030504040204" pitchFamily="50" charset="-128"/>
              </a:rPr>
              <a:t>及び拠点までのアクセスルートについて</a:t>
            </a:r>
            <a:r>
              <a:rPr lang="ja-JP" altLang="en-US" sz="1050" dirty="0" smtClean="0">
                <a:solidFill>
                  <a:srgbClr val="000000"/>
                </a:solidFill>
                <a:latin typeface="Meiryo UI" panose="020B0604030504040204" pitchFamily="50" charset="-128"/>
                <a:ea typeface="Meiryo UI" panose="020B0604030504040204" pitchFamily="50" charset="-128"/>
              </a:rPr>
              <a:t>、   建設業</a:t>
            </a:r>
            <a:r>
              <a:rPr lang="ja-JP" altLang="en-US" sz="1050" dirty="0">
                <a:solidFill>
                  <a:srgbClr val="000000"/>
                </a:solidFill>
                <a:latin typeface="Meiryo UI" panose="020B0604030504040204" pitchFamily="50" charset="-128"/>
                <a:ea typeface="Meiryo UI" panose="020B0604030504040204" pitchFamily="50" charset="-128"/>
              </a:rPr>
              <a:t>協会の協力を得て、各業者の啓開担当区間</a:t>
            </a:r>
            <a:r>
              <a:rPr lang="ja-JP" altLang="en-US" sz="1050" dirty="0" smtClean="0">
                <a:solidFill>
                  <a:srgbClr val="000000"/>
                </a:solidFill>
                <a:latin typeface="Meiryo UI" panose="020B0604030504040204" pitchFamily="50" charset="-128"/>
                <a:ea typeface="Meiryo UI" panose="020B0604030504040204" pitchFamily="50" charset="-128"/>
              </a:rPr>
              <a:t>を 設定。</a:t>
            </a:r>
            <a:endParaRPr lang="ja-JP" altLang="en-US" sz="1050" dirty="0">
              <a:solidFill>
                <a:srgbClr val="000000"/>
              </a:solidFill>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B192BFF8-FAE7-41B1-BF84-06F765CF370B}"/>
              </a:ext>
            </a:extLst>
          </p:cNvPr>
          <p:cNvSpPr txBox="1"/>
          <p:nvPr/>
        </p:nvSpPr>
        <p:spPr>
          <a:xfrm>
            <a:off x="6623992" y="5344485"/>
            <a:ext cx="3060039" cy="278281"/>
          </a:xfrm>
          <a:prstGeom prst="rect">
            <a:avLst/>
          </a:prstGeom>
          <a:noFill/>
        </p:spPr>
        <p:txBody>
          <a:bodyPr wrap="square" lIns="0" tIns="0" rIns="0" bIns="0" rtlCol="0">
            <a:spAutoFit/>
          </a:bodyPr>
          <a:lstStyle/>
          <a:p>
            <a:pPr algn="r">
              <a:lnSpc>
                <a:spcPct val="120000"/>
              </a:lnSpc>
            </a:pPr>
            <a:r>
              <a:rPr lang="ja-JP" altLang="en-US" sz="900" dirty="0" smtClean="0">
                <a:solidFill>
                  <a:srgbClr val="000000"/>
                </a:solidFill>
                <a:latin typeface="ＭＳ ゴシック" panose="020B0609070205080204" pitchFamily="49" charset="-128"/>
                <a:ea typeface="ＭＳ ゴシック" panose="020B0609070205080204" pitchFamily="49" charset="-128"/>
              </a:rPr>
              <a:t>国土交通省、大阪府、大阪市、堺市により分別し業者手配</a:t>
            </a:r>
            <a:r>
              <a:rPr lang="ja-JP" altLang="en-US" sz="700" dirty="0" smtClean="0">
                <a:latin typeface="ＭＳ ゴシック" panose="020B0609070205080204" pitchFamily="49" charset="-128"/>
                <a:ea typeface="ＭＳ ゴシック" panose="020B0609070205080204" pitchFamily="49" charset="-128"/>
              </a:rPr>
              <a:t>出典</a:t>
            </a:r>
            <a:r>
              <a:rPr lang="ja-JP" altLang="en-US" sz="700" dirty="0">
                <a:latin typeface="ＭＳ ゴシック" panose="020B0609070205080204" pitchFamily="49" charset="-128"/>
                <a:ea typeface="ＭＳ ゴシック" panose="020B0609070205080204" pitchFamily="49" charset="-128"/>
              </a:rPr>
              <a:t>：大阪府域道路啓開</a:t>
            </a:r>
            <a:r>
              <a:rPr lang="ja-JP" altLang="en-US" sz="700" dirty="0" smtClean="0">
                <a:latin typeface="ＭＳ ゴシック" panose="020B0609070205080204" pitchFamily="49" charset="-128"/>
                <a:ea typeface="ＭＳ ゴシック" panose="020B0609070205080204" pitchFamily="49" charset="-128"/>
              </a:rPr>
              <a:t>協議会</a:t>
            </a:r>
            <a:endParaRPr lang="en-US" altLang="ja-JP" sz="700" dirty="0">
              <a:latin typeface="ＭＳ ゴシック" panose="020B0609070205080204" pitchFamily="49" charset="-128"/>
              <a:ea typeface="ＭＳ ゴシック" panose="020B0609070205080204" pitchFamily="49" charset="-128"/>
            </a:endParaRPr>
          </a:p>
        </p:txBody>
      </p:sp>
      <p:sp>
        <p:nvSpPr>
          <p:cNvPr id="60" name="正方形/長方形 59"/>
          <p:cNvSpPr/>
          <p:nvPr/>
        </p:nvSpPr>
        <p:spPr>
          <a:xfrm>
            <a:off x="6499056" y="2470789"/>
            <a:ext cx="3084089" cy="14518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6463323" y="2470789"/>
            <a:ext cx="441146" cy="246221"/>
          </a:xfrm>
          <a:prstGeom prst="rect">
            <a:avLst/>
          </a:prstGeom>
          <a:noFill/>
        </p:spPr>
        <p:txBody>
          <a:bodyPr wrap="none" rtlCol="0">
            <a:spAutoFit/>
          </a:bodyPr>
          <a:lstStyle/>
          <a:p>
            <a:r>
              <a:rPr kumimoji="1" lang="ja-JP" altLang="en-US" sz="1000" dirty="0" smtClean="0">
                <a:latin typeface="ＭＳ ゴシック" panose="020B0609070205080204" pitchFamily="49" charset="-128"/>
                <a:ea typeface="ＭＳ ゴシック" panose="020B0609070205080204" pitchFamily="49" charset="-128"/>
              </a:rPr>
              <a:t>凡例</a:t>
            </a:r>
            <a:endParaRPr kumimoji="1" lang="ja-JP" altLang="en-US" sz="1100" dirty="0">
              <a:latin typeface="ＭＳ ゴシック" panose="020B0609070205080204" pitchFamily="49" charset="-128"/>
              <a:ea typeface="ＭＳ ゴシック" panose="020B0609070205080204" pitchFamily="49" charset="-128"/>
            </a:endParaRPr>
          </a:p>
        </p:txBody>
      </p:sp>
      <p:grpSp>
        <p:nvGrpSpPr>
          <p:cNvPr id="39" name="グループ化 38"/>
          <p:cNvGrpSpPr/>
          <p:nvPr/>
        </p:nvGrpSpPr>
        <p:grpSpPr>
          <a:xfrm>
            <a:off x="6633095" y="2704188"/>
            <a:ext cx="1638542" cy="230832"/>
            <a:chOff x="6683895" y="2704188"/>
            <a:chExt cx="1638542" cy="230832"/>
          </a:xfrm>
        </p:grpSpPr>
        <p:sp>
          <p:nvSpPr>
            <p:cNvPr id="12" name="楕円 11"/>
            <p:cNvSpPr/>
            <p:nvPr/>
          </p:nvSpPr>
          <p:spPr>
            <a:xfrm>
              <a:off x="6683895" y="2726283"/>
              <a:ext cx="573360" cy="185347"/>
            </a:xfrm>
            <a:prstGeom prst="ellipse">
              <a:avLst/>
            </a:prstGeom>
            <a:solidFill>
              <a:srgbClr val="EFB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7292988" y="2704188"/>
              <a:ext cx="1029449"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：浸水想定区域</a:t>
              </a:r>
              <a:endParaRPr kumimoji="1" lang="ja-JP" altLang="en-US" sz="900" dirty="0">
                <a:latin typeface="Meiryo UI" panose="020B0604030504040204" pitchFamily="50" charset="-128"/>
                <a:ea typeface="Meiryo UI" panose="020B0604030504040204" pitchFamily="50" charset="-128"/>
              </a:endParaRPr>
            </a:p>
          </p:txBody>
        </p:sp>
      </p:grpSp>
      <p:grpSp>
        <p:nvGrpSpPr>
          <p:cNvPr id="40" name="グループ化 39"/>
          <p:cNvGrpSpPr/>
          <p:nvPr/>
        </p:nvGrpSpPr>
        <p:grpSpPr>
          <a:xfrm>
            <a:off x="6840922" y="2950697"/>
            <a:ext cx="1387693" cy="230832"/>
            <a:chOff x="6891722" y="2950697"/>
            <a:chExt cx="1387693" cy="230832"/>
          </a:xfrm>
        </p:grpSpPr>
        <p:sp>
          <p:nvSpPr>
            <p:cNvPr id="13" name="楕円 12"/>
            <p:cNvSpPr/>
            <p:nvPr/>
          </p:nvSpPr>
          <p:spPr>
            <a:xfrm>
              <a:off x="6891722" y="2988498"/>
              <a:ext cx="157705" cy="1539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7286836" y="2950697"/>
              <a:ext cx="992579"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：広域防災拠点</a:t>
              </a:r>
              <a:endParaRPr kumimoji="1" lang="ja-JP" altLang="en-US" sz="900" dirty="0">
                <a:latin typeface="Meiryo UI" panose="020B0604030504040204" pitchFamily="50" charset="-128"/>
                <a:ea typeface="Meiryo UI" panose="020B0604030504040204" pitchFamily="50" charset="-128"/>
              </a:endParaRPr>
            </a:p>
          </p:txBody>
        </p:sp>
      </p:grpSp>
      <p:grpSp>
        <p:nvGrpSpPr>
          <p:cNvPr id="41" name="グループ化 40"/>
          <p:cNvGrpSpPr/>
          <p:nvPr/>
        </p:nvGrpSpPr>
        <p:grpSpPr>
          <a:xfrm>
            <a:off x="6523388" y="3174800"/>
            <a:ext cx="2788404" cy="230832"/>
            <a:chOff x="6574188" y="3174800"/>
            <a:chExt cx="2788404" cy="230832"/>
          </a:xfrm>
        </p:grpSpPr>
        <p:cxnSp>
          <p:nvCxnSpPr>
            <p:cNvPr id="15" name="直線コネクタ 14"/>
            <p:cNvCxnSpPr/>
            <p:nvPr/>
          </p:nvCxnSpPr>
          <p:spPr>
            <a:xfrm flipH="1">
              <a:off x="6574188" y="3290228"/>
              <a:ext cx="830122" cy="0"/>
            </a:xfrm>
            <a:prstGeom prst="line">
              <a:avLst/>
            </a:prstGeom>
            <a:ln w="50800">
              <a:solidFill>
                <a:srgbClr val="113874"/>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7291191" y="3174800"/>
              <a:ext cx="2071401"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：緊急輸送ルート（自動車専用道路）</a:t>
              </a:r>
              <a:endParaRPr kumimoji="1" lang="ja-JP" altLang="en-US" sz="900" dirty="0">
                <a:latin typeface="Meiryo UI" panose="020B0604030504040204" pitchFamily="50" charset="-128"/>
                <a:ea typeface="Meiryo UI" panose="020B0604030504040204" pitchFamily="50" charset="-128"/>
              </a:endParaRPr>
            </a:p>
          </p:txBody>
        </p:sp>
      </p:grpSp>
      <p:grpSp>
        <p:nvGrpSpPr>
          <p:cNvPr id="42" name="グループ化 41"/>
          <p:cNvGrpSpPr/>
          <p:nvPr/>
        </p:nvGrpSpPr>
        <p:grpSpPr>
          <a:xfrm>
            <a:off x="6523388" y="3414928"/>
            <a:ext cx="2544746" cy="230832"/>
            <a:chOff x="6574188" y="3414928"/>
            <a:chExt cx="2544746" cy="230832"/>
          </a:xfrm>
        </p:grpSpPr>
        <p:cxnSp>
          <p:nvCxnSpPr>
            <p:cNvPr id="50" name="直線コネクタ 49"/>
            <p:cNvCxnSpPr/>
            <p:nvPr/>
          </p:nvCxnSpPr>
          <p:spPr>
            <a:xfrm flipH="1">
              <a:off x="6574188" y="3541802"/>
              <a:ext cx="830122" cy="0"/>
            </a:xfrm>
            <a:prstGeom prst="line">
              <a:avLst/>
            </a:prstGeom>
            <a:ln w="50800">
              <a:solidFill>
                <a:srgbClr val="025F1F"/>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7291190" y="3414928"/>
              <a:ext cx="1827744"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：拠点へのルート（重点</a:t>
              </a:r>
              <a:r>
                <a:rPr kumimoji="1" lang="en-US" altLang="ja-JP" sz="900" dirty="0" smtClean="0">
                  <a:latin typeface="Meiryo UI" panose="020B0604030504040204" pitchFamily="50" charset="-128"/>
                  <a:ea typeface="Meiryo UI" panose="020B0604030504040204" pitchFamily="50" charset="-128"/>
                </a:rPr>
                <a:t>14</a:t>
              </a:r>
              <a:r>
                <a:rPr kumimoji="1" lang="ja-JP" altLang="en-US" sz="900" dirty="0" smtClean="0">
                  <a:latin typeface="Meiryo UI" panose="020B0604030504040204" pitchFamily="50" charset="-128"/>
                  <a:ea typeface="Meiryo UI" panose="020B0604030504040204" pitchFamily="50" charset="-128"/>
                </a:rPr>
                <a:t>路線）</a:t>
              </a:r>
              <a:endParaRPr kumimoji="1" lang="ja-JP" altLang="en-US" sz="900" dirty="0">
                <a:latin typeface="Meiryo UI" panose="020B0604030504040204" pitchFamily="50" charset="-128"/>
                <a:ea typeface="Meiryo UI" panose="020B0604030504040204" pitchFamily="50" charset="-128"/>
              </a:endParaRPr>
            </a:p>
          </p:txBody>
        </p:sp>
      </p:grpSp>
      <p:grpSp>
        <p:nvGrpSpPr>
          <p:cNvPr id="44" name="グループ化 43"/>
          <p:cNvGrpSpPr/>
          <p:nvPr/>
        </p:nvGrpSpPr>
        <p:grpSpPr>
          <a:xfrm>
            <a:off x="6523388" y="3633242"/>
            <a:ext cx="2195191" cy="230832"/>
            <a:chOff x="6574188" y="3633242"/>
            <a:chExt cx="2195191" cy="230832"/>
          </a:xfrm>
        </p:grpSpPr>
        <p:cxnSp>
          <p:nvCxnSpPr>
            <p:cNvPr id="51" name="直線コネクタ 50"/>
            <p:cNvCxnSpPr/>
            <p:nvPr/>
          </p:nvCxnSpPr>
          <p:spPr>
            <a:xfrm flipH="1">
              <a:off x="6574188" y="3759549"/>
              <a:ext cx="811447" cy="0"/>
            </a:xfrm>
            <a:prstGeom prst="line">
              <a:avLst/>
            </a:prstGeom>
            <a:ln w="88900">
              <a:solidFill>
                <a:srgbClr val="FF00FF"/>
              </a:solidFill>
              <a:prstDash val="sysDot"/>
              <a:headEnd type="none" w="sm" len="lg"/>
              <a:tailEnd type="none" w="sm" len="lg"/>
            </a:ln>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7295899" y="3633242"/>
              <a:ext cx="1473480"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：津波浸水区域内のルート</a:t>
              </a:r>
              <a:endParaRPr kumimoji="1" lang="ja-JP" altLang="en-US" sz="900" dirty="0">
                <a:latin typeface="Meiryo UI" panose="020B0604030504040204" pitchFamily="50" charset="-128"/>
                <a:ea typeface="Meiryo UI" panose="020B0604030504040204" pitchFamily="50" charset="-128"/>
              </a:endParaRPr>
            </a:p>
          </p:txBody>
        </p:sp>
      </p:grpSp>
      <p:grpSp>
        <p:nvGrpSpPr>
          <p:cNvPr id="52" name="グループ化 51"/>
          <p:cNvGrpSpPr/>
          <p:nvPr/>
        </p:nvGrpSpPr>
        <p:grpSpPr>
          <a:xfrm>
            <a:off x="8229209" y="2945594"/>
            <a:ext cx="1464525" cy="230832"/>
            <a:chOff x="8229209" y="2945594"/>
            <a:chExt cx="1464525" cy="230832"/>
          </a:xfrm>
        </p:grpSpPr>
        <p:sp>
          <p:nvSpPr>
            <p:cNvPr id="49" name="正方形/長方形 48"/>
            <p:cNvSpPr/>
            <p:nvPr/>
          </p:nvSpPr>
          <p:spPr>
            <a:xfrm>
              <a:off x="8229209" y="2976821"/>
              <a:ext cx="173847" cy="168379"/>
            </a:xfrm>
            <a:prstGeom prst="rect">
              <a:avLst/>
            </a:prstGeom>
            <a:solidFill>
              <a:srgbClr val="2151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p:cNvSpPr txBox="1"/>
            <p:nvPr/>
          </p:nvSpPr>
          <p:spPr>
            <a:xfrm>
              <a:off x="8324448" y="2945594"/>
              <a:ext cx="1369286"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：後方支援活動拠点等</a:t>
              </a:r>
              <a:endParaRPr kumimoji="1" lang="ja-JP" altLang="en-US" sz="90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2131505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41726" y="391992"/>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強化</a:t>
            </a:r>
          </a:p>
        </p:txBody>
      </p:sp>
      <p:sp>
        <p:nvSpPr>
          <p:cNvPr id="4" name="正方形/長方形 3"/>
          <p:cNvSpPr/>
          <p:nvPr/>
        </p:nvSpPr>
        <p:spPr>
          <a:xfrm>
            <a:off x="80287" y="790733"/>
            <a:ext cx="9684000" cy="252000"/>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１）災害に強い都市の</a:t>
            </a:r>
            <a:r>
              <a:rPr lang="ja-JP" altLang="en-US" sz="1300" dirty="0" smtClean="0">
                <a:latin typeface="HG丸ｺﾞｼｯｸM-PRO" panose="020F0600000000000000" pitchFamily="50" charset="-128"/>
                <a:ea typeface="HG丸ｺﾞｼｯｸM-PRO" panose="020F0600000000000000" pitchFamily="50" charset="-128"/>
              </a:rPr>
              <a:t>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80287" y="790143"/>
            <a:ext cx="9684000" cy="593137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67906" y="1095189"/>
            <a:ext cx="5516543" cy="200055"/>
          </a:xfrm>
          <a:prstGeom prst="rect">
            <a:avLst/>
          </a:prstGeom>
          <a:noFill/>
          <a:ln w="6350">
            <a:noFill/>
            <a:prstDash val="sysDash"/>
          </a:ln>
        </p:spPr>
        <p:txBody>
          <a:bodyPr wrap="square" lIns="0" tIns="0" rIns="0" bIns="0" rtlCol="0">
            <a:spAutoFit/>
          </a:bodyPr>
          <a:lstStyle/>
          <a:p>
            <a:pPr lvl="0"/>
            <a:r>
              <a:rPr lang="ja-JP" altLang="en-US" sz="1300" dirty="0" smtClean="0">
                <a:solidFill>
                  <a:prstClr val="black"/>
                </a:solidFill>
                <a:latin typeface="HG丸ｺﾞｼｯｸM-PRO" panose="020F0600000000000000" pitchFamily="50" charset="-128"/>
                <a:ea typeface="HG丸ｺﾞｼｯｸM-PRO" panose="020F0600000000000000" pitchFamily="50" charset="-128"/>
              </a:rPr>
              <a:t>④ 地域防災力の強化</a:t>
            </a:r>
            <a:endParaRPr kumimoji="1" lang="en-US" altLang="ja-JP" sz="1300" b="1" dirty="0" smtClean="0">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12"/>
          </p:nvPr>
        </p:nvSpPr>
        <p:spPr>
          <a:xfrm>
            <a:off x="7646834" y="6602444"/>
            <a:ext cx="2311400" cy="365125"/>
          </a:xfrm>
        </p:spPr>
        <p:txBody>
          <a:bodyPr/>
          <a:lstStyle/>
          <a:p>
            <a:fld id="{BB9231F5-CC56-497A-A386-7B8232C12A76}" type="slidenum">
              <a:rPr kumimoji="1" lang="ja-JP" altLang="en-US" smtClean="0"/>
              <a:t>47</a:t>
            </a:fld>
            <a:endParaRPr kumimoji="1" lang="ja-JP" altLang="en-US" dirty="0"/>
          </a:p>
        </p:txBody>
      </p:sp>
      <p:grpSp>
        <p:nvGrpSpPr>
          <p:cNvPr id="32" name="グループ化 31" title="地域防災力の向上（取組イメージ）"/>
          <p:cNvGrpSpPr/>
          <p:nvPr/>
        </p:nvGrpSpPr>
        <p:grpSpPr>
          <a:xfrm>
            <a:off x="7764008" y="2179210"/>
            <a:ext cx="1617419" cy="1456350"/>
            <a:chOff x="4257880" y="-50860"/>
            <a:chExt cx="1946575" cy="1670027"/>
          </a:xfrm>
        </p:grpSpPr>
        <p:pic>
          <p:nvPicPr>
            <p:cNvPr id="33" name="図 32" descr="untitle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57880" y="-50860"/>
              <a:ext cx="1946575" cy="1467782"/>
            </a:xfrm>
            <a:prstGeom prst="rect">
              <a:avLst/>
            </a:prstGeom>
            <a:noFill/>
            <a:ln>
              <a:solidFill>
                <a:schemeClr val="tx1"/>
              </a:solidFill>
            </a:ln>
          </p:spPr>
        </p:pic>
        <p:sp>
          <p:nvSpPr>
            <p:cNvPr id="34" name="Text Box 1712"/>
            <p:cNvSpPr txBox="1">
              <a:spLocks noChangeArrowheads="1"/>
            </p:cNvSpPr>
            <p:nvPr/>
          </p:nvSpPr>
          <p:spPr bwMode="auto">
            <a:xfrm>
              <a:off x="4494122" y="1417958"/>
              <a:ext cx="1475763" cy="201209"/>
            </a:xfrm>
            <a:prstGeom prst="rect">
              <a:avLst/>
            </a:prstGeom>
            <a:noFill/>
            <a:ln>
              <a:noFill/>
            </a:ln>
            <a:extLst/>
          </p:spPr>
          <p:txBody>
            <a:bodyPr rot="0" vert="horz" wrap="square" lIns="74295" tIns="8890" rIns="74295" bIns="8890" anchor="t" anchorCtr="0" upright="1">
              <a:noAutofit/>
            </a:bodyPr>
            <a:lstStyle/>
            <a:p>
              <a:pPr algn="ctr">
                <a:lnSpc>
                  <a:spcPts val="1200"/>
                </a:lnSpc>
                <a:spcAft>
                  <a:spcPts val="0"/>
                </a:spcAft>
              </a:pPr>
              <a:r>
                <a:rPr lang="ja-JP" sz="800" kern="100" dirty="0">
                  <a:effectLst/>
                  <a:latin typeface="+mj-ea"/>
                  <a:ea typeface="+mj-ea"/>
                  <a:cs typeface="Times New Roman" panose="02020603050405020304" pitchFamily="18" charset="0"/>
                </a:rPr>
                <a:t>体験型防災イベント</a:t>
              </a:r>
            </a:p>
          </p:txBody>
        </p:sp>
      </p:grpSp>
      <p:cxnSp>
        <p:nvCxnSpPr>
          <p:cNvPr id="54" name="直線コネクタ 53"/>
          <p:cNvCxnSpPr/>
          <p:nvPr/>
        </p:nvCxnSpPr>
        <p:spPr>
          <a:xfrm>
            <a:off x="3869363" y="2727740"/>
            <a:ext cx="1404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128116" y="2656149"/>
            <a:ext cx="2128311" cy="707886"/>
          </a:xfrm>
          <a:prstGeom prst="rect">
            <a:avLst/>
          </a:prstGeom>
        </p:spPr>
        <p:txBody>
          <a:bodyPr wrap="square">
            <a:spAutoFit/>
          </a:bodyPr>
          <a:lstStyle/>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国</a:t>
            </a:r>
            <a:r>
              <a:rPr lang="ja-JP" altLang="ja-JP" sz="1000" b="1" dirty="0">
                <a:latin typeface="Meiryo UI" panose="020B0604030504040204" pitchFamily="50" charset="-128"/>
                <a:ea typeface="Meiryo UI" panose="020B0604030504040204" pitchFamily="50" charset="-128"/>
                <a:cs typeface="Meiryo UI" panose="020B0604030504040204" pitchFamily="50" charset="-128"/>
              </a:rPr>
              <a:t>や大阪府が</a:t>
            </a:r>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主体</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比較的</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大きな</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流域</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等</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を対象とし</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多く</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の防災機関の</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防災行動を</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記載</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3" name="グループ化 42"/>
          <p:cNvGrpSpPr/>
          <p:nvPr/>
        </p:nvGrpSpPr>
        <p:grpSpPr>
          <a:xfrm>
            <a:off x="343854" y="2495261"/>
            <a:ext cx="1142068" cy="246221"/>
            <a:chOff x="93460" y="3235927"/>
            <a:chExt cx="1691828" cy="364745"/>
          </a:xfrm>
        </p:grpSpPr>
        <p:sp>
          <p:nvSpPr>
            <p:cNvPr id="44" name="円/楕円 7"/>
            <p:cNvSpPr>
              <a:spLocks noChangeAspect="1"/>
            </p:cNvSpPr>
            <p:nvPr/>
          </p:nvSpPr>
          <p:spPr>
            <a:xfrm>
              <a:off x="93460" y="3255147"/>
              <a:ext cx="288000" cy="288000"/>
            </a:xfrm>
            <a:prstGeom prst="ellipse">
              <a:avLst/>
            </a:prstGeom>
            <a:solidFill>
              <a:srgbClr val="0089BA"/>
            </a:solidFill>
            <a:ln w="6350">
              <a:noFill/>
              <a:headEnd type="oval" w="sm" len="sm"/>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広</a:t>
              </a:r>
              <a:endParaRPr kumimoji="1"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a:extLst>
                <a:ext uri="{FF2B5EF4-FFF2-40B4-BE49-F238E27FC236}">
                  <a16:creationId xmlns:a16="http://schemas.microsoft.com/office/drawing/2014/main" id="{E4324CF0-F653-4A1F-A37C-EE86222C7C55}"/>
                </a:ext>
              </a:extLst>
            </p:cNvPr>
            <p:cNvSpPr txBox="1"/>
            <p:nvPr/>
          </p:nvSpPr>
          <p:spPr>
            <a:xfrm>
              <a:off x="299088" y="3235927"/>
              <a:ext cx="1486200" cy="364745"/>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域タイムライン</a:t>
              </a:r>
              <a:endParaRPr lang="en-US" altLang="ja-JP" sz="1000" b="1" dirty="0">
                <a:latin typeface="Meiryo UI" panose="020B0604030504040204" pitchFamily="50" charset="-128"/>
                <a:ea typeface="Meiryo UI" panose="020B0604030504040204" pitchFamily="50" charset="-128"/>
              </a:endParaRPr>
            </a:p>
          </p:txBody>
        </p:sp>
        <p:cxnSp>
          <p:nvCxnSpPr>
            <p:cNvPr id="46" name="直線コネクタ 45"/>
            <p:cNvCxnSpPr/>
            <p:nvPr/>
          </p:nvCxnSpPr>
          <p:spPr>
            <a:xfrm>
              <a:off x="299089" y="3532301"/>
              <a:ext cx="1216225" cy="0"/>
            </a:xfrm>
            <a:prstGeom prst="line">
              <a:avLst/>
            </a:prstGeom>
            <a:ln w="12700">
              <a:solidFill>
                <a:srgbClr val="0089BA"/>
              </a:solidFill>
            </a:ln>
          </p:spPr>
          <p:style>
            <a:lnRef idx="1">
              <a:schemeClr val="accent1"/>
            </a:lnRef>
            <a:fillRef idx="0">
              <a:schemeClr val="accent1"/>
            </a:fillRef>
            <a:effectRef idx="0">
              <a:schemeClr val="accent1"/>
            </a:effectRef>
            <a:fontRef idx="minor">
              <a:schemeClr val="tx1"/>
            </a:fontRef>
          </p:style>
        </p:cxnSp>
      </p:grpSp>
      <p:grpSp>
        <p:nvGrpSpPr>
          <p:cNvPr id="47" name="グループ化 46"/>
          <p:cNvGrpSpPr/>
          <p:nvPr/>
        </p:nvGrpSpPr>
        <p:grpSpPr>
          <a:xfrm>
            <a:off x="2103053" y="2509583"/>
            <a:ext cx="1256749" cy="246221"/>
            <a:chOff x="3225464" y="3018641"/>
            <a:chExt cx="1861713" cy="364746"/>
          </a:xfrm>
        </p:grpSpPr>
        <p:sp>
          <p:nvSpPr>
            <p:cNvPr id="48" name="円/楕円 21"/>
            <p:cNvSpPr>
              <a:spLocks noChangeAspect="1"/>
            </p:cNvSpPr>
            <p:nvPr/>
          </p:nvSpPr>
          <p:spPr>
            <a:xfrm>
              <a:off x="3225464" y="3038839"/>
              <a:ext cx="288000" cy="288000"/>
            </a:xfrm>
            <a:prstGeom prst="ellipse">
              <a:avLst/>
            </a:prstGeom>
            <a:solidFill>
              <a:srgbClr val="00B050"/>
            </a:solidFill>
            <a:ln w="6350">
              <a:noFill/>
              <a:headEnd type="oval" w="sm" len="sm"/>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市</a:t>
              </a:r>
              <a:endParaRPr kumimoji="1"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a:extLst>
                <a:ext uri="{FF2B5EF4-FFF2-40B4-BE49-F238E27FC236}">
                  <a16:creationId xmlns:a16="http://schemas.microsoft.com/office/drawing/2014/main" id="{E4324CF0-F653-4A1F-A37C-EE86222C7C55}"/>
                </a:ext>
              </a:extLst>
            </p:cNvPr>
            <p:cNvSpPr txBox="1"/>
            <p:nvPr/>
          </p:nvSpPr>
          <p:spPr>
            <a:xfrm>
              <a:off x="3437167" y="3018641"/>
              <a:ext cx="1650010" cy="364746"/>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町村タイムライン</a:t>
              </a:r>
              <a:endParaRPr lang="en-US" altLang="ja-JP" sz="1000" b="1" dirty="0">
                <a:latin typeface="Meiryo UI" panose="020B0604030504040204" pitchFamily="50" charset="-128"/>
                <a:ea typeface="Meiryo UI" panose="020B0604030504040204" pitchFamily="50" charset="-128"/>
              </a:endParaRPr>
            </a:p>
          </p:txBody>
        </p:sp>
        <p:cxnSp>
          <p:nvCxnSpPr>
            <p:cNvPr id="50" name="直線コネクタ 49"/>
            <p:cNvCxnSpPr/>
            <p:nvPr/>
          </p:nvCxnSpPr>
          <p:spPr>
            <a:xfrm>
              <a:off x="3378478" y="3311074"/>
              <a:ext cx="1521369"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51" name="正方形/長方形 50"/>
          <p:cNvSpPr/>
          <p:nvPr/>
        </p:nvSpPr>
        <p:spPr>
          <a:xfrm>
            <a:off x="2108434" y="2661583"/>
            <a:ext cx="1645022" cy="553998"/>
          </a:xfrm>
          <a:prstGeom prst="rect">
            <a:avLst/>
          </a:prstGeom>
        </p:spPr>
        <p:txBody>
          <a:bodyPr wrap="square">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ja-JP" sz="1000" b="1" dirty="0">
                <a:latin typeface="Meiryo UI" panose="020B0604030504040204" pitchFamily="50" charset="-128"/>
                <a:ea typeface="Meiryo UI" panose="020B0604030504040204" pitchFamily="50" charset="-128"/>
                <a:cs typeface="Meiryo UI" panose="020B0604030504040204" pitchFamily="50" charset="-128"/>
              </a:rPr>
              <a:t>が</a:t>
            </a:r>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主体</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の各部署</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防災</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行動を</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記載</a:t>
            </a:r>
            <a:endParaRPr lang="ja-JP"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3801983" y="2526707"/>
            <a:ext cx="1529589" cy="246221"/>
            <a:chOff x="3885279" y="2653258"/>
            <a:chExt cx="1529589" cy="246221"/>
          </a:xfrm>
        </p:grpSpPr>
        <p:sp>
          <p:nvSpPr>
            <p:cNvPr id="52" name="円/楕円 25"/>
            <p:cNvSpPr>
              <a:spLocks/>
            </p:cNvSpPr>
            <p:nvPr/>
          </p:nvSpPr>
          <p:spPr>
            <a:xfrm>
              <a:off x="3885279" y="2664252"/>
              <a:ext cx="194400" cy="194400"/>
            </a:xfrm>
            <a:prstGeom prst="ellipse">
              <a:avLst/>
            </a:prstGeom>
            <a:solidFill>
              <a:schemeClr val="tx1">
                <a:lumMod val="75000"/>
                <a:lumOff val="25000"/>
              </a:schemeClr>
            </a:solidFill>
            <a:ln w="6350">
              <a:noFill/>
              <a:headEnd type="oval" w="sm" len="sm"/>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コ</a:t>
              </a:r>
              <a:endParaRPr kumimoji="1"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a:extLst>
                <a:ext uri="{FF2B5EF4-FFF2-40B4-BE49-F238E27FC236}">
                  <a16:creationId xmlns:a16="http://schemas.microsoft.com/office/drawing/2014/main" id="{E4324CF0-F653-4A1F-A37C-EE86222C7C55}"/>
                </a:ext>
              </a:extLst>
            </p:cNvPr>
            <p:cNvSpPr txBox="1"/>
            <p:nvPr/>
          </p:nvSpPr>
          <p:spPr>
            <a:xfrm>
              <a:off x="4016377" y="2653258"/>
              <a:ext cx="1398491"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ミュニティタイムライン</a:t>
              </a:r>
              <a:endParaRPr lang="en-US" altLang="ja-JP" sz="1000" b="1" dirty="0">
                <a:latin typeface="Meiryo UI" panose="020B0604030504040204" pitchFamily="50" charset="-128"/>
                <a:ea typeface="Meiryo UI" panose="020B0604030504040204" pitchFamily="50" charset="-128"/>
              </a:endParaRPr>
            </a:p>
          </p:txBody>
        </p:sp>
      </p:grpSp>
      <p:sp>
        <p:nvSpPr>
          <p:cNvPr id="55" name="正方形/長方形 54"/>
          <p:cNvSpPr/>
          <p:nvPr/>
        </p:nvSpPr>
        <p:spPr>
          <a:xfrm>
            <a:off x="3725104" y="2681617"/>
            <a:ext cx="1798941" cy="707886"/>
          </a:xfrm>
          <a:prstGeom prst="rect">
            <a:avLst/>
          </a:prstGeom>
        </p:spPr>
        <p:txBody>
          <a:bodyPr wrap="square">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ja-JP" sz="1000" b="1" dirty="0">
                <a:latin typeface="Meiryo UI" panose="020B0604030504040204" pitchFamily="50" charset="-128"/>
                <a:ea typeface="Meiryo UI" panose="020B0604030504040204" pitchFamily="50" charset="-128"/>
                <a:cs typeface="Meiryo UI" panose="020B0604030504040204" pitchFamily="50" charset="-128"/>
              </a:rPr>
              <a:t>と地域や</a:t>
            </a:r>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住民が</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作成</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自治会</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や小学校区</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などを</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対象と</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し住民</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や自主防災組織などの</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防災行動</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を</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記載</a:t>
            </a:r>
            <a:endParaRPr lang="ja-JP" altLang="en-US" sz="1000" dirty="0">
              <a:latin typeface="ＭＳ ゴシック" pitchFamily="49" charset="-128"/>
              <a:ea typeface="ＭＳ ゴシック" pitchFamily="49" charset="-128"/>
            </a:endParaRPr>
          </a:p>
        </p:txBody>
      </p:sp>
      <p:sp>
        <p:nvSpPr>
          <p:cNvPr id="57" name="テキスト ボックス 56"/>
          <p:cNvSpPr txBox="1"/>
          <p:nvPr/>
        </p:nvSpPr>
        <p:spPr>
          <a:xfrm>
            <a:off x="211975" y="4649696"/>
            <a:ext cx="1476000" cy="246221"/>
          </a:xfrm>
          <a:prstGeom prst="rect">
            <a:avLst/>
          </a:prstGeom>
          <a:noFill/>
        </p:spPr>
        <p:txBody>
          <a:bodyPr wrap="square" lIns="0" tIns="0" rIns="0" bIns="0" rtlCol="0">
            <a:spAutoFit/>
          </a:bodyPr>
          <a:lstStyle/>
          <a:p>
            <a:pPr algn="ctr"/>
            <a:r>
              <a:rPr lang="ja-JP" altLang="en-US" sz="800" dirty="0" smtClean="0">
                <a:latin typeface="+mj-ea"/>
                <a:ea typeface="+mj-ea"/>
              </a:rPr>
              <a:t>寝屋川流域</a:t>
            </a:r>
            <a:endParaRPr lang="en-US" altLang="ja-JP" sz="800" dirty="0" smtClean="0">
              <a:latin typeface="+mj-ea"/>
              <a:ea typeface="+mj-ea"/>
            </a:endParaRPr>
          </a:p>
          <a:p>
            <a:pPr algn="ctr"/>
            <a:r>
              <a:rPr lang="ja-JP" altLang="en-US" sz="800" dirty="0" smtClean="0">
                <a:latin typeface="+mj-ea"/>
                <a:ea typeface="+mj-ea"/>
              </a:rPr>
              <a:t>大規模水害タイムライン</a:t>
            </a:r>
            <a:endParaRPr lang="ja-JP" altLang="en-US" sz="800" dirty="0">
              <a:latin typeface="+mj-ea"/>
              <a:ea typeface="+mj-ea"/>
            </a:endParaRPr>
          </a:p>
        </p:txBody>
      </p:sp>
      <p:sp>
        <p:nvSpPr>
          <p:cNvPr id="58" name="テキスト ボックス 57"/>
          <p:cNvSpPr txBox="1"/>
          <p:nvPr/>
        </p:nvSpPr>
        <p:spPr>
          <a:xfrm>
            <a:off x="2094085" y="4645719"/>
            <a:ext cx="1353648" cy="246221"/>
          </a:xfrm>
          <a:prstGeom prst="rect">
            <a:avLst/>
          </a:prstGeom>
          <a:noFill/>
        </p:spPr>
        <p:txBody>
          <a:bodyPr wrap="square" lIns="0" tIns="0" rIns="0" bIns="0" rtlCol="0">
            <a:spAutoFit/>
          </a:bodyPr>
          <a:lstStyle/>
          <a:p>
            <a:pPr algn="ctr"/>
            <a:r>
              <a:rPr lang="ja-JP" altLang="en-US" sz="800" dirty="0" smtClean="0">
                <a:latin typeface="+mj-ea"/>
                <a:ea typeface="+mj-ea"/>
              </a:rPr>
              <a:t>河南町</a:t>
            </a:r>
            <a:endParaRPr lang="en-US" altLang="ja-JP" sz="800" dirty="0" smtClean="0">
              <a:latin typeface="+mj-ea"/>
              <a:ea typeface="+mj-ea"/>
            </a:endParaRPr>
          </a:p>
          <a:p>
            <a:pPr algn="ctr"/>
            <a:r>
              <a:rPr lang="ja-JP" altLang="en-US" sz="800" dirty="0" smtClean="0">
                <a:latin typeface="+mj-ea"/>
                <a:ea typeface="+mj-ea"/>
              </a:rPr>
              <a:t>土砂</a:t>
            </a:r>
            <a:r>
              <a:rPr lang="ja-JP" altLang="en-US" sz="800" dirty="0">
                <a:latin typeface="+mj-ea"/>
                <a:ea typeface="+mj-ea"/>
              </a:rPr>
              <a:t>災害タイムライン</a:t>
            </a:r>
          </a:p>
        </p:txBody>
      </p:sp>
      <p:sp>
        <p:nvSpPr>
          <p:cNvPr id="59" name="テキスト ボックス 58"/>
          <p:cNvSpPr txBox="1"/>
          <p:nvPr/>
        </p:nvSpPr>
        <p:spPr>
          <a:xfrm>
            <a:off x="3872565" y="4652152"/>
            <a:ext cx="1465302" cy="246221"/>
          </a:xfrm>
          <a:prstGeom prst="rect">
            <a:avLst/>
          </a:prstGeom>
          <a:noFill/>
        </p:spPr>
        <p:txBody>
          <a:bodyPr wrap="square" lIns="0" tIns="0" rIns="0" bIns="0" rtlCol="0">
            <a:spAutoFit/>
          </a:bodyPr>
          <a:lstStyle/>
          <a:p>
            <a:pPr algn="ctr"/>
            <a:r>
              <a:rPr lang="ja-JP" altLang="en-US" sz="800" dirty="0" smtClean="0">
                <a:latin typeface="+mj-ea"/>
                <a:ea typeface="+mj-ea"/>
              </a:rPr>
              <a:t>貝塚市</a:t>
            </a:r>
            <a:endParaRPr lang="en-US" altLang="ja-JP" sz="800" dirty="0" smtClean="0">
              <a:latin typeface="+mj-ea"/>
              <a:ea typeface="+mj-ea"/>
            </a:endParaRPr>
          </a:p>
          <a:p>
            <a:pPr algn="ctr"/>
            <a:r>
              <a:rPr lang="ja-JP" altLang="en-US" sz="800" dirty="0" smtClean="0">
                <a:latin typeface="+mj-ea"/>
                <a:ea typeface="+mj-ea"/>
              </a:rPr>
              <a:t>高潮</a:t>
            </a:r>
            <a:r>
              <a:rPr lang="ja-JP" altLang="en-US" sz="800" dirty="0">
                <a:latin typeface="+mj-ea"/>
                <a:ea typeface="+mj-ea"/>
              </a:rPr>
              <a:t>タイムライン</a:t>
            </a:r>
          </a:p>
        </p:txBody>
      </p:sp>
      <p:pic>
        <p:nvPicPr>
          <p:cNvPr id="60" name="Picture 6" descr="\\10000ws200633\F(toshikasen)\01 総合治水\02 寝屋川流域協議会\H29\90 タイムライン検討\20180809_★寝屋川流域協議会（タイムライン完成式）\04 当日写真\手交式\IMG_1986.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4649" y="3369840"/>
            <a:ext cx="1610505" cy="1256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66" name="グループ化 65"/>
          <p:cNvGrpSpPr>
            <a:grpSpLocks noChangeAspect="1"/>
          </p:cNvGrpSpPr>
          <p:nvPr/>
        </p:nvGrpSpPr>
        <p:grpSpPr>
          <a:xfrm>
            <a:off x="1976800" y="3364035"/>
            <a:ext cx="1673512" cy="1275650"/>
            <a:chOff x="2095377" y="4586753"/>
            <a:chExt cx="1702701" cy="1297900"/>
          </a:xfrm>
        </p:grpSpPr>
        <p:pic>
          <p:nvPicPr>
            <p:cNvPr id="67" name="Picture 4" descr="traini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46"/>
            <a:stretch/>
          </p:blipFill>
          <p:spPr bwMode="auto">
            <a:xfrm>
              <a:off x="2095377" y="4586753"/>
              <a:ext cx="1702701" cy="12979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8" name="図 67"/>
            <p:cNvPicPr>
              <a:picLocks noChangeAspect="1"/>
            </p:cNvPicPr>
            <p:nvPr/>
          </p:nvPicPr>
          <p:blipFill rotWithShape="1">
            <a:blip r:embed="rId6" cstate="print">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rcRect/>
            <a:stretch/>
          </p:blipFill>
          <p:spPr>
            <a:xfrm>
              <a:off x="2429440" y="5302662"/>
              <a:ext cx="75403" cy="80785"/>
            </a:xfrm>
            <a:prstGeom prst="rect">
              <a:avLst/>
            </a:prstGeom>
            <a:ln>
              <a:solidFill>
                <a:schemeClr val="tx1"/>
              </a:solidFill>
            </a:ln>
            <a:effectLst>
              <a:softEdge rad="12700"/>
            </a:effectLst>
          </p:spPr>
        </p:pic>
        <p:pic>
          <p:nvPicPr>
            <p:cNvPr id="69" name="図 68"/>
            <p:cNvPicPr>
              <a:picLocks noChangeAspect="1"/>
            </p:cNvPicPr>
            <p:nvPr/>
          </p:nvPicPr>
          <p:blipFill rotWithShape="1">
            <a:blip r:embed="rId8" cstate="print">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rcRect/>
            <a:stretch/>
          </p:blipFill>
          <p:spPr>
            <a:xfrm rot="5572876">
              <a:off x="2237627" y="5348779"/>
              <a:ext cx="75757" cy="69334"/>
            </a:xfrm>
            <a:prstGeom prst="rect">
              <a:avLst/>
            </a:prstGeom>
            <a:ln>
              <a:solidFill>
                <a:schemeClr val="tx1"/>
              </a:solidFill>
            </a:ln>
            <a:effectLst>
              <a:softEdge rad="12700"/>
            </a:effectLst>
          </p:spPr>
        </p:pic>
        <p:pic>
          <p:nvPicPr>
            <p:cNvPr id="70" name="図 69"/>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312033" y="5183027"/>
              <a:ext cx="51150" cy="54800"/>
            </a:xfrm>
            <a:prstGeom prst="rect">
              <a:avLst/>
            </a:prstGeom>
            <a:ln>
              <a:solidFill>
                <a:schemeClr val="tx1"/>
              </a:solidFill>
            </a:ln>
            <a:effectLst>
              <a:softEdge rad="12700"/>
            </a:effectLst>
          </p:spPr>
        </p:pic>
        <p:pic>
          <p:nvPicPr>
            <p:cNvPr id="71" name="図 70"/>
            <p:cNvPicPr>
              <a:picLocks noChangeAspect="1"/>
            </p:cNvPicPr>
            <p:nvPr/>
          </p:nvPicPr>
          <p:blipFill rotWithShape="1">
            <a:blip r:embed="rId12" cstate="print">
              <a:extLst>
                <a:ext uri="{BEBA8EAE-BF5A-486C-A8C5-ECC9F3942E4B}">
                  <a14:imgProps xmlns:a14="http://schemas.microsoft.com/office/drawing/2010/main">
                    <a14:imgLayer r:embed="rId13">
                      <a14:imgEffect>
                        <a14:artisticBlur/>
                      </a14:imgEffect>
                    </a14:imgLayer>
                  </a14:imgProps>
                </a:ext>
                <a:ext uri="{28A0092B-C50C-407E-A947-70E740481C1C}">
                  <a14:useLocalDpi xmlns:a14="http://schemas.microsoft.com/office/drawing/2010/main" val="0"/>
                </a:ext>
              </a:extLst>
            </a:blip>
            <a:srcRect/>
            <a:stretch/>
          </p:blipFill>
          <p:spPr>
            <a:xfrm>
              <a:off x="2550837" y="5180902"/>
              <a:ext cx="59877" cy="54800"/>
            </a:xfrm>
            <a:prstGeom prst="rect">
              <a:avLst/>
            </a:prstGeom>
            <a:ln>
              <a:solidFill>
                <a:schemeClr val="tx1"/>
              </a:solidFill>
            </a:ln>
            <a:effectLst>
              <a:softEdge rad="12700"/>
            </a:effectLst>
          </p:spPr>
        </p:pic>
        <p:pic>
          <p:nvPicPr>
            <p:cNvPr id="72" name="図 71"/>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744903" y="5160456"/>
              <a:ext cx="51150" cy="54800"/>
            </a:xfrm>
            <a:prstGeom prst="rect">
              <a:avLst/>
            </a:prstGeom>
            <a:ln>
              <a:solidFill>
                <a:schemeClr val="tx1"/>
              </a:solidFill>
            </a:ln>
            <a:effectLst>
              <a:softEdge rad="12700"/>
            </a:effectLst>
          </p:spPr>
        </p:pic>
        <p:pic>
          <p:nvPicPr>
            <p:cNvPr id="73" name="図 72"/>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921152" y="5287183"/>
              <a:ext cx="51150" cy="54800"/>
            </a:xfrm>
            <a:prstGeom prst="rect">
              <a:avLst/>
            </a:prstGeom>
            <a:ln>
              <a:solidFill>
                <a:schemeClr val="tx1"/>
              </a:solidFill>
            </a:ln>
            <a:effectLst>
              <a:softEdge rad="12700"/>
            </a:effectLst>
          </p:spPr>
        </p:pic>
        <p:pic>
          <p:nvPicPr>
            <p:cNvPr id="74" name="図 73"/>
            <p:cNvPicPr>
              <a:picLocks noChangeAspect="1"/>
            </p:cNvPicPr>
            <p:nvPr/>
          </p:nvPicPr>
          <p:blipFill rotWithShape="1">
            <a:blip r:embed="rId6" cstate="print">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rcRect/>
            <a:stretch/>
          </p:blipFill>
          <p:spPr>
            <a:xfrm>
              <a:off x="2808764" y="5314581"/>
              <a:ext cx="74838" cy="80180"/>
            </a:xfrm>
            <a:prstGeom prst="rect">
              <a:avLst/>
            </a:prstGeom>
            <a:ln>
              <a:solidFill>
                <a:schemeClr val="tx1"/>
              </a:solidFill>
            </a:ln>
            <a:effectLst>
              <a:softEdge rad="12700"/>
            </a:effectLst>
          </p:spPr>
        </p:pic>
        <p:pic>
          <p:nvPicPr>
            <p:cNvPr id="75" name="図 74"/>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717151" y="5117747"/>
              <a:ext cx="51150" cy="54800"/>
            </a:xfrm>
            <a:prstGeom prst="rect">
              <a:avLst/>
            </a:prstGeom>
            <a:ln>
              <a:solidFill>
                <a:schemeClr val="tx1"/>
              </a:solidFill>
            </a:ln>
            <a:effectLst>
              <a:softEdge rad="12700"/>
            </a:effectLst>
          </p:spPr>
        </p:pic>
        <p:pic>
          <p:nvPicPr>
            <p:cNvPr id="76" name="図 75"/>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972301" y="5187857"/>
              <a:ext cx="51150" cy="54800"/>
            </a:xfrm>
            <a:prstGeom prst="rect">
              <a:avLst/>
            </a:prstGeom>
            <a:ln>
              <a:solidFill>
                <a:schemeClr val="tx1"/>
              </a:solidFill>
            </a:ln>
            <a:effectLst>
              <a:softEdge rad="12700"/>
            </a:effectLst>
          </p:spPr>
        </p:pic>
        <p:pic>
          <p:nvPicPr>
            <p:cNvPr id="77" name="図 76"/>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224467" y="5187855"/>
              <a:ext cx="51150" cy="54800"/>
            </a:xfrm>
            <a:prstGeom prst="rect">
              <a:avLst/>
            </a:prstGeom>
            <a:ln>
              <a:solidFill>
                <a:schemeClr val="tx1"/>
              </a:solidFill>
            </a:ln>
            <a:effectLst>
              <a:softEdge rad="12700"/>
            </a:effectLst>
          </p:spPr>
        </p:pic>
        <p:pic>
          <p:nvPicPr>
            <p:cNvPr id="78" name="図 77"/>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250043" y="5251243"/>
              <a:ext cx="51150" cy="54800"/>
            </a:xfrm>
            <a:prstGeom prst="rect">
              <a:avLst/>
            </a:prstGeom>
            <a:ln>
              <a:solidFill>
                <a:schemeClr val="tx1"/>
              </a:solidFill>
            </a:ln>
            <a:effectLst>
              <a:softEdge rad="12700"/>
            </a:effectLst>
          </p:spPr>
        </p:pic>
        <p:pic>
          <p:nvPicPr>
            <p:cNvPr id="79" name="図 78"/>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284059" y="5336785"/>
              <a:ext cx="51150" cy="54800"/>
            </a:xfrm>
            <a:prstGeom prst="rect">
              <a:avLst/>
            </a:prstGeom>
            <a:ln>
              <a:solidFill>
                <a:schemeClr val="tx1"/>
              </a:solidFill>
            </a:ln>
            <a:effectLst>
              <a:softEdge rad="12700"/>
            </a:effectLst>
          </p:spPr>
        </p:pic>
        <p:pic>
          <p:nvPicPr>
            <p:cNvPr id="80" name="図 79"/>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451351" y="5279754"/>
              <a:ext cx="51150" cy="54800"/>
            </a:xfrm>
            <a:prstGeom prst="rect">
              <a:avLst/>
            </a:prstGeom>
            <a:ln>
              <a:solidFill>
                <a:schemeClr val="tx1"/>
              </a:solidFill>
            </a:ln>
            <a:effectLst>
              <a:softEdge rad="12700"/>
            </a:effectLst>
          </p:spPr>
        </p:pic>
        <p:pic>
          <p:nvPicPr>
            <p:cNvPr id="81" name="図 80"/>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496425" y="5243761"/>
              <a:ext cx="51150" cy="54800"/>
            </a:xfrm>
            <a:prstGeom prst="rect">
              <a:avLst/>
            </a:prstGeom>
            <a:ln>
              <a:solidFill>
                <a:schemeClr val="tx1"/>
              </a:solidFill>
            </a:ln>
            <a:effectLst>
              <a:softEdge rad="12700"/>
            </a:effectLst>
          </p:spPr>
        </p:pic>
        <p:pic>
          <p:nvPicPr>
            <p:cNvPr id="82" name="図 81"/>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581774" y="5231096"/>
              <a:ext cx="51150" cy="54800"/>
            </a:xfrm>
            <a:prstGeom prst="rect">
              <a:avLst/>
            </a:prstGeom>
            <a:ln>
              <a:solidFill>
                <a:schemeClr val="tx1"/>
              </a:solidFill>
            </a:ln>
            <a:effectLst>
              <a:softEdge rad="12700"/>
            </a:effectLst>
          </p:spPr>
        </p:pic>
        <p:pic>
          <p:nvPicPr>
            <p:cNvPr id="83" name="図 82"/>
            <p:cNvPicPr>
              <a:picLocks noChangeAspect="1"/>
            </p:cNvPicPr>
            <p:nvPr/>
          </p:nvPicPr>
          <p:blipFill rotWithShape="1">
            <a:blip r:embed="rId14" cstate="print">
              <a:extLst>
                <a:ext uri="{BEBA8EAE-BF5A-486C-A8C5-ECC9F3942E4B}">
                  <a14:imgProps xmlns:a14="http://schemas.microsoft.com/office/drawing/2010/main">
                    <a14:imgLayer r:embed="rId15">
                      <a14:imgEffect>
                        <a14:artisticBlur/>
                      </a14:imgEffect>
                    </a14:imgLayer>
                  </a14:imgProps>
                </a:ext>
                <a:ext uri="{28A0092B-C50C-407E-A947-70E740481C1C}">
                  <a14:useLocalDpi xmlns:a14="http://schemas.microsoft.com/office/drawing/2010/main" val="0"/>
                </a:ext>
              </a:extLst>
            </a:blip>
            <a:srcRect/>
            <a:stretch/>
          </p:blipFill>
          <p:spPr>
            <a:xfrm>
              <a:off x="3187223" y="5332154"/>
              <a:ext cx="62820" cy="67304"/>
            </a:xfrm>
            <a:prstGeom prst="rect">
              <a:avLst/>
            </a:prstGeom>
            <a:ln>
              <a:solidFill>
                <a:schemeClr val="tx1"/>
              </a:solidFill>
            </a:ln>
            <a:effectLst>
              <a:softEdge rad="12700"/>
            </a:effectLst>
          </p:spPr>
        </p:pic>
        <p:pic>
          <p:nvPicPr>
            <p:cNvPr id="84" name="図 83"/>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377210" y="5394763"/>
              <a:ext cx="51150" cy="54800"/>
            </a:xfrm>
            <a:prstGeom prst="rect">
              <a:avLst/>
            </a:prstGeom>
            <a:ln>
              <a:solidFill>
                <a:schemeClr val="tx1"/>
              </a:solidFill>
            </a:ln>
            <a:effectLst>
              <a:softEdge rad="12700"/>
            </a:effectLst>
          </p:spPr>
        </p:pic>
        <p:pic>
          <p:nvPicPr>
            <p:cNvPr id="85" name="図 84"/>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871056" y="5130224"/>
              <a:ext cx="51150" cy="54800"/>
            </a:xfrm>
            <a:prstGeom prst="rect">
              <a:avLst/>
            </a:prstGeom>
            <a:ln>
              <a:solidFill>
                <a:schemeClr val="tx1"/>
              </a:solidFill>
            </a:ln>
            <a:effectLst>
              <a:softEdge rad="12700"/>
            </a:effectLst>
          </p:spPr>
        </p:pic>
        <p:pic>
          <p:nvPicPr>
            <p:cNvPr id="86" name="図 85"/>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632924" y="5327271"/>
              <a:ext cx="51150" cy="54800"/>
            </a:xfrm>
            <a:prstGeom prst="rect">
              <a:avLst/>
            </a:prstGeom>
            <a:ln>
              <a:solidFill>
                <a:schemeClr val="tx1"/>
              </a:solidFill>
            </a:ln>
            <a:effectLst>
              <a:softEdge rad="12700"/>
            </a:effectLst>
          </p:spPr>
        </p:pic>
        <p:pic>
          <p:nvPicPr>
            <p:cNvPr id="87" name="図 86"/>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335490" y="5241343"/>
              <a:ext cx="51150" cy="54800"/>
            </a:xfrm>
            <a:prstGeom prst="rect">
              <a:avLst/>
            </a:prstGeom>
            <a:ln>
              <a:solidFill>
                <a:schemeClr val="tx1"/>
              </a:solidFill>
            </a:ln>
            <a:effectLst>
              <a:softEdge rad="12700"/>
            </a:effectLst>
          </p:spPr>
        </p:pic>
        <p:pic>
          <p:nvPicPr>
            <p:cNvPr id="88" name="図 87"/>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871630" y="5287183"/>
              <a:ext cx="51150" cy="54800"/>
            </a:xfrm>
            <a:prstGeom prst="rect">
              <a:avLst/>
            </a:prstGeom>
            <a:ln>
              <a:solidFill>
                <a:schemeClr val="tx1"/>
              </a:solidFill>
            </a:ln>
            <a:effectLst>
              <a:softEdge rad="12700"/>
            </a:effectLst>
          </p:spPr>
        </p:pic>
        <p:pic>
          <p:nvPicPr>
            <p:cNvPr id="89" name="図 88"/>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658499" y="5133840"/>
              <a:ext cx="51150" cy="54800"/>
            </a:xfrm>
            <a:prstGeom prst="rect">
              <a:avLst/>
            </a:prstGeom>
            <a:ln>
              <a:solidFill>
                <a:schemeClr val="tx1"/>
              </a:solidFill>
            </a:ln>
            <a:effectLst>
              <a:softEdge rad="12700"/>
            </a:effectLst>
          </p:spPr>
        </p:pic>
        <p:pic>
          <p:nvPicPr>
            <p:cNvPr id="90" name="図 89"/>
            <p:cNvPicPr>
              <a:picLocks noChangeAspect="1"/>
            </p:cNvPicPr>
            <p:nvPr/>
          </p:nvPicPr>
          <p:blipFill rotWithShape="1">
            <a:blip r:embed="rId16" cstate="print">
              <a:extLst>
                <a:ext uri="{BEBA8EAE-BF5A-486C-A8C5-ECC9F3942E4B}">
                  <a14:imgProps xmlns:a14="http://schemas.microsoft.com/office/drawing/2010/main">
                    <a14:imgLayer r:embed="rId17">
                      <a14:imgEffect>
                        <a14:artisticBlur/>
                      </a14:imgEffect>
                    </a14:imgLayer>
                  </a14:imgProps>
                </a:ext>
                <a:ext uri="{28A0092B-C50C-407E-A947-70E740481C1C}">
                  <a14:useLocalDpi xmlns:a14="http://schemas.microsoft.com/office/drawing/2010/main" val="0"/>
                </a:ext>
              </a:extLst>
            </a:blip>
            <a:srcRect/>
            <a:stretch/>
          </p:blipFill>
          <p:spPr>
            <a:xfrm>
              <a:off x="2970421" y="5403247"/>
              <a:ext cx="67792" cy="72631"/>
            </a:xfrm>
            <a:prstGeom prst="rect">
              <a:avLst/>
            </a:prstGeom>
            <a:ln>
              <a:solidFill>
                <a:schemeClr val="tx1"/>
              </a:solidFill>
            </a:ln>
            <a:effectLst>
              <a:softEdge rad="12700"/>
            </a:effectLst>
          </p:spPr>
        </p:pic>
        <p:pic>
          <p:nvPicPr>
            <p:cNvPr id="91" name="図 90"/>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522001" y="5132794"/>
              <a:ext cx="51150" cy="54800"/>
            </a:xfrm>
            <a:prstGeom prst="rect">
              <a:avLst/>
            </a:prstGeom>
            <a:ln>
              <a:solidFill>
                <a:schemeClr val="tx1"/>
              </a:solidFill>
            </a:ln>
            <a:effectLst>
              <a:softEdge rad="12700"/>
            </a:effectLst>
          </p:spPr>
        </p:pic>
        <p:pic>
          <p:nvPicPr>
            <p:cNvPr id="92" name="図 91"/>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125082" y="5540634"/>
              <a:ext cx="51150" cy="54800"/>
            </a:xfrm>
            <a:prstGeom prst="rect">
              <a:avLst/>
            </a:prstGeom>
            <a:ln>
              <a:solidFill>
                <a:schemeClr val="tx1"/>
              </a:solidFill>
            </a:ln>
            <a:effectLst>
              <a:softEdge rad="12700"/>
            </a:effectLst>
          </p:spPr>
        </p:pic>
        <p:pic>
          <p:nvPicPr>
            <p:cNvPr id="93" name="図 92"/>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361065" y="5162984"/>
              <a:ext cx="51150" cy="54800"/>
            </a:xfrm>
            <a:prstGeom prst="rect">
              <a:avLst/>
            </a:prstGeom>
            <a:ln>
              <a:solidFill>
                <a:schemeClr val="tx1"/>
              </a:solidFill>
            </a:ln>
            <a:effectLst>
              <a:softEdge rad="12700"/>
            </a:effectLst>
          </p:spPr>
        </p:pic>
        <p:pic>
          <p:nvPicPr>
            <p:cNvPr id="94" name="図 93"/>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445277" y="5166029"/>
              <a:ext cx="51150" cy="54800"/>
            </a:xfrm>
            <a:prstGeom prst="rect">
              <a:avLst/>
            </a:prstGeom>
            <a:ln>
              <a:solidFill>
                <a:schemeClr val="tx1"/>
              </a:solidFill>
            </a:ln>
            <a:effectLst>
              <a:softEdge rad="12700"/>
            </a:effectLst>
          </p:spPr>
        </p:pic>
        <p:pic>
          <p:nvPicPr>
            <p:cNvPr id="95" name="図 94"/>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547575" y="5169776"/>
              <a:ext cx="51150" cy="54800"/>
            </a:xfrm>
            <a:prstGeom prst="rect">
              <a:avLst/>
            </a:prstGeom>
            <a:ln>
              <a:solidFill>
                <a:schemeClr val="tx1"/>
              </a:solidFill>
            </a:ln>
            <a:effectLst>
              <a:softEdge rad="12700"/>
            </a:effectLst>
          </p:spPr>
        </p:pic>
        <p:pic>
          <p:nvPicPr>
            <p:cNvPr id="96" name="図 95"/>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631808" y="5332155"/>
              <a:ext cx="51150" cy="54800"/>
            </a:xfrm>
            <a:prstGeom prst="rect">
              <a:avLst/>
            </a:prstGeom>
            <a:ln>
              <a:solidFill>
                <a:schemeClr val="tx1"/>
              </a:solidFill>
            </a:ln>
            <a:effectLst>
              <a:softEdge rad="12700"/>
            </a:effectLst>
          </p:spPr>
        </p:pic>
        <p:pic>
          <p:nvPicPr>
            <p:cNvPr id="97" name="図 96"/>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768299" y="5235703"/>
              <a:ext cx="51150" cy="54800"/>
            </a:xfrm>
            <a:prstGeom prst="rect">
              <a:avLst/>
            </a:prstGeom>
            <a:ln>
              <a:solidFill>
                <a:schemeClr val="tx1"/>
              </a:solidFill>
            </a:ln>
            <a:effectLst>
              <a:softEdge rad="12700"/>
            </a:effectLst>
          </p:spPr>
        </p:pic>
        <p:pic>
          <p:nvPicPr>
            <p:cNvPr id="98" name="図 97"/>
            <p:cNvPicPr>
              <a:picLocks noChangeAspect="1"/>
            </p:cNvPicPr>
            <p:nvPr/>
          </p:nvPicPr>
          <p:blipFill rotWithShape="1">
            <a:blip r:embed="rId18" cstate="print">
              <a:extLst>
                <a:ext uri="{BEBA8EAE-BF5A-486C-A8C5-ECC9F3942E4B}">
                  <a14:imgProps xmlns:a14="http://schemas.microsoft.com/office/drawing/2010/main">
                    <a14:imgLayer r:embed="rId15">
                      <a14:imgEffect>
                        <a14:artisticBlur/>
                      </a14:imgEffect>
                    </a14:imgLayer>
                  </a14:imgProps>
                </a:ext>
                <a:ext uri="{28A0092B-C50C-407E-A947-70E740481C1C}">
                  <a14:useLocalDpi xmlns:a14="http://schemas.microsoft.com/office/drawing/2010/main" val="0"/>
                </a:ext>
              </a:extLst>
            </a:blip>
            <a:srcRect/>
            <a:stretch/>
          </p:blipFill>
          <p:spPr>
            <a:xfrm>
              <a:off x="2657383" y="5203694"/>
              <a:ext cx="59768" cy="64035"/>
            </a:xfrm>
            <a:prstGeom prst="rect">
              <a:avLst/>
            </a:prstGeom>
            <a:ln>
              <a:solidFill>
                <a:schemeClr val="tx1"/>
              </a:solidFill>
            </a:ln>
            <a:effectLst>
              <a:softEdge rad="12700"/>
            </a:effectLst>
          </p:spPr>
        </p:pic>
        <p:pic>
          <p:nvPicPr>
            <p:cNvPr id="99" name="図 98"/>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820608" y="5102243"/>
              <a:ext cx="51150" cy="54800"/>
            </a:xfrm>
            <a:prstGeom prst="rect">
              <a:avLst/>
            </a:prstGeom>
            <a:ln>
              <a:solidFill>
                <a:schemeClr val="tx1"/>
              </a:solidFill>
            </a:ln>
            <a:effectLst>
              <a:softEdge rad="12700"/>
            </a:effectLst>
          </p:spPr>
        </p:pic>
        <p:pic>
          <p:nvPicPr>
            <p:cNvPr id="100" name="図 99"/>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258583" y="5154903"/>
              <a:ext cx="51150" cy="54800"/>
            </a:xfrm>
            <a:prstGeom prst="rect">
              <a:avLst/>
            </a:prstGeom>
            <a:ln>
              <a:solidFill>
                <a:schemeClr val="tx1"/>
              </a:solidFill>
            </a:ln>
            <a:effectLst>
              <a:softEdge rad="12700"/>
            </a:effectLst>
          </p:spPr>
        </p:pic>
        <p:pic>
          <p:nvPicPr>
            <p:cNvPr id="101" name="図 100"/>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249930" y="5152678"/>
              <a:ext cx="51150" cy="54800"/>
            </a:xfrm>
            <a:prstGeom prst="rect">
              <a:avLst/>
            </a:prstGeom>
            <a:ln>
              <a:solidFill>
                <a:schemeClr val="tx1"/>
              </a:solidFill>
            </a:ln>
            <a:effectLst>
              <a:softEdge rad="12700"/>
            </a:effectLst>
          </p:spPr>
        </p:pic>
        <p:pic>
          <p:nvPicPr>
            <p:cNvPr id="102" name="図 101"/>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190958" y="5135583"/>
              <a:ext cx="51150" cy="54800"/>
            </a:xfrm>
            <a:prstGeom prst="rect">
              <a:avLst/>
            </a:prstGeom>
            <a:ln>
              <a:solidFill>
                <a:schemeClr val="tx1"/>
              </a:solidFill>
            </a:ln>
            <a:effectLst>
              <a:softEdge rad="12700"/>
            </a:effectLst>
          </p:spPr>
        </p:pic>
        <p:pic>
          <p:nvPicPr>
            <p:cNvPr id="103" name="図 102"/>
            <p:cNvPicPr>
              <a:picLocks noChangeAspect="1"/>
            </p:cNvPicPr>
            <p:nvPr/>
          </p:nvPicPr>
          <p:blipFill rotWithShape="1">
            <a:blip r:embed="rId18" cstate="print">
              <a:extLst>
                <a:ext uri="{BEBA8EAE-BF5A-486C-A8C5-ECC9F3942E4B}">
                  <a14:imgProps xmlns:a14="http://schemas.microsoft.com/office/drawing/2010/main">
                    <a14:imgLayer r:embed="rId15">
                      <a14:imgEffect>
                        <a14:artisticBlur/>
                      </a14:imgEffect>
                    </a14:imgLayer>
                  </a14:imgProps>
                </a:ext>
                <a:ext uri="{28A0092B-C50C-407E-A947-70E740481C1C}">
                  <a14:useLocalDpi xmlns:a14="http://schemas.microsoft.com/office/drawing/2010/main" val="0"/>
                </a:ext>
              </a:extLst>
            </a:blip>
            <a:srcRect/>
            <a:stretch/>
          </p:blipFill>
          <p:spPr>
            <a:xfrm rot="5572876">
              <a:off x="3085808" y="5124969"/>
              <a:ext cx="62611" cy="65375"/>
            </a:xfrm>
            <a:prstGeom prst="rect">
              <a:avLst/>
            </a:prstGeom>
            <a:ln>
              <a:solidFill>
                <a:schemeClr val="tx1"/>
              </a:solidFill>
            </a:ln>
            <a:effectLst>
              <a:softEdge rad="12700"/>
            </a:effectLst>
          </p:spPr>
        </p:pic>
        <p:pic>
          <p:nvPicPr>
            <p:cNvPr id="104" name="図 103"/>
            <p:cNvPicPr>
              <a:picLocks noChangeAspect="1"/>
            </p:cNvPicPr>
            <p:nvPr/>
          </p:nvPicPr>
          <p:blipFill rotWithShape="1">
            <a:blip r:embed="rId18" cstate="print">
              <a:extLst>
                <a:ext uri="{BEBA8EAE-BF5A-486C-A8C5-ECC9F3942E4B}">
                  <a14:imgProps xmlns:a14="http://schemas.microsoft.com/office/drawing/2010/main">
                    <a14:imgLayer r:embed="rId15">
                      <a14:imgEffect>
                        <a14:artisticBlur/>
                      </a14:imgEffect>
                    </a14:imgLayer>
                  </a14:imgProps>
                </a:ext>
                <a:ext uri="{28A0092B-C50C-407E-A947-70E740481C1C}">
                  <a14:useLocalDpi xmlns:a14="http://schemas.microsoft.com/office/drawing/2010/main" val="0"/>
                </a:ext>
              </a:extLst>
            </a:blip>
            <a:srcRect/>
            <a:stretch/>
          </p:blipFill>
          <p:spPr>
            <a:xfrm rot="5572876">
              <a:off x="3119352" y="5212288"/>
              <a:ext cx="62611" cy="65375"/>
            </a:xfrm>
            <a:prstGeom prst="rect">
              <a:avLst/>
            </a:prstGeom>
            <a:ln>
              <a:solidFill>
                <a:schemeClr val="tx1"/>
              </a:solidFill>
            </a:ln>
            <a:effectLst>
              <a:softEdge rad="12700"/>
            </a:effectLst>
          </p:spPr>
        </p:pic>
        <p:pic>
          <p:nvPicPr>
            <p:cNvPr id="105" name="図 104"/>
            <p:cNvPicPr>
              <a:picLocks noChangeAspect="1"/>
            </p:cNvPicPr>
            <p:nvPr/>
          </p:nvPicPr>
          <p:blipFill rotWithShape="1">
            <a:blip r:embed="rId19" cstate="print">
              <a:extLst>
                <a:ext uri="{BEBA8EAE-BF5A-486C-A8C5-ECC9F3942E4B}">
                  <a14:imgProps xmlns:a14="http://schemas.microsoft.com/office/drawing/2010/main">
                    <a14:imgLayer r:embed="rId20">
                      <a14:imgEffect>
                        <a14:artisticBlur/>
                      </a14:imgEffect>
                    </a14:imgLayer>
                  </a14:imgProps>
                </a:ext>
                <a:ext uri="{28A0092B-C50C-407E-A947-70E740481C1C}">
                  <a14:useLocalDpi xmlns:a14="http://schemas.microsoft.com/office/drawing/2010/main" val="0"/>
                </a:ext>
              </a:extLst>
            </a:blip>
            <a:srcRect/>
            <a:stretch/>
          </p:blipFill>
          <p:spPr>
            <a:xfrm rot="5572876">
              <a:off x="2646491" y="5098003"/>
              <a:ext cx="60604" cy="63281"/>
            </a:xfrm>
            <a:prstGeom prst="rect">
              <a:avLst/>
            </a:prstGeom>
            <a:ln>
              <a:solidFill>
                <a:schemeClr val="tx1"/>
              </a:solidFill>
            </a:ln>
            <a:effectLst>
              <a:softEdge rad="12700"/>
            </a:effectLst>
          </p:spPr>
        </p:pic>
        <p:pic>
          <p:nvPicPr>
            <p:cNvPr id="106" name="図 105"/>
            <p:cNvPicPr>
              <a:picLocks noChangeAspect="1"/>
            </p:cNvPicPr>
            <p:nvPr/>
          </p:nvPicPr>
          <p:blipFill rotWithShape="1">
            <a:blip r:embed="rId19" cstate="print">
              <a:extLst>
                <a:ext uri="{BEBA8EAE-BF5A-486C-A8C5-ECC9F3942E4B}">
                  <a14:imgProps xmlns:a14="http://schemas.microsoft.com/office/drawing/2010/main">
                    <a14:imgLayer r:embed="rId20">
                      <a14:imgEffect>
                        <a14:artisticBlur/>
                      </a14:imgEffect>
                    </a14:imgLayer>
                  </a14:imgProps>
                </a:ext>
                <a:ext uri="{28A0092B-C50C-407E-A947-70E740481C1C}">
                  <a14:useLocalDpi xmlns:a14="http://schemas.microsoft.com/office/drawing/2010/main" val="0"/>
                </a:ext>
              </a:extLst>
            </a:blip>
            <a:srcRect/>
            <a:stretch/>
          </p:blipFill>
          <p:spPr>
            <a:xfrm rot="5572876">
              <a:off x="2993148" y="5113507"/>
              <a:ext cx="60604" cy="63281"/>
            </a:xfrm>
            <a:prstGeom prst="rect">
              <a:avLst/>
            </a:prstGeom>
            <a:ln>
              <a:solidFill>
                <a:schemeClr val="tx1"/>
              </a:solidFill>
            </a:ln>
            <a:effectLst>
              <a:softEdge rad="12700"/>
            </a:effectLst>
          </p:spPr>
        </p:pic>
        <p:pic>
          <p:nvPicPr>
            <p:cNvPr id="107" name="図 106"/>
            <p:cNvPicPr>
              <a:picLocks noChangeAspect="1"/>
            </p:cNvPicPr>
            <p:nvPr/>
          </p:nvPicPr>
          <p:blipFill rotWithShape="1">
            <a:blip r:embed="rId19" cstate="print">
              <a:extLst>
                <a:ext uri="{BEBA8EAE-BF5A-486C-A8C5-ECC9F3942E4B}">
                  <a14:imgProps xmlns:a14="http://schemas.microsoft.com/office/drawing/2010/main">
                    <a14:imgLayer r:embed="rId20">
                      <a14:imgEffect>
                        <a14:artisticBlur/>
                      </a14:imgEffect>
                    </a14:imgLayer>
                  </a14:imgProps>
                </a:ext>
                <a:ext uri="{28A0092B-C50C-407E-A947-70E740481C1C}">
                  <a14:useLocalDpi xmlns:a14="http://schemas.microsoft.com/office/drawing/2010/main" val="0"/>
                </a:ext>
              </a:extLst>
            </a:blip>
            <a:srcRect/>
            <a:stretch/>
          </p:blipFill>
          <p:spPr>
            <a:xfrm rot="5572876">
              <a:off x="2534026" y="5092663"/>
              <a:ext cx="60604" cy="63281"/>
            </a:xfrm>
            <a:prstGeom prst="rect">
              <a:avLst/>
            </a:prstGeom>
            <a:ln>
              <a:solidFill>
                <a:schemeClr val="tx1"/>
              </a:solidFill>
            </a:ln>
            <a:effectLst>
              <a:softEdge rad="12700"/>
            </a:effectLst>
          </p:spPr>
        </p:pic>
        <p:pic>
          <p:nvPicPr>
            <p:cNvPr id="108" name="図 107"/>
            <p:cNvPicPr>
              <a:picLocks noChangeAspect="1"/>
            </p:cNvPicPr>
            <p:nvPr/>
          </p:nvPicPr>
          <p:blipFill rotWithShape="1">
            <a:blip r:embed="rId19" cstate="print">
              <a:extLst>
                <a:ext uri="{BEBA8EAE-BF5A-486C-A8C5-ECC9F3942E4B}">
                  <a14:imgProps xmlns:a14="http://schemas.microsoft.com/office/drawing/2010/main">
                    <a14:imgLayer r:embed="rId20">
                      <a14:imgEffect>
                        <a14:artisticBlur/>
                      </a14:imgEffect>
                    </a14:imgLayer>
                  </a14:imgProps>
                </a:ext>
                <a:ext uri="{28A0092B-C50C-407E-A947-70E740481C1C}">
                  <a14:useLocalDpi xmlns:a14="http://schemas.microsoft.com/office/drawing/2010/main" val="0"/>
                </a:ext>
              </a:extLst>
            </a:blip>
            <a:srcRect/>
            <a:stretch/>
          </p:blipFill>
          <p:spPr>
            <a:xfrm rot="5572876">
              <a:off x="2634730" y="5100098"/>
              <a:ext cx="60604" cy="63281"/>
            </a:xfrm>
            <a:prstGeom prst="rect">
              <a:avLst/>
            </a:prstGeom>
            <a:ln>
              <a:solidFill>
                <a:schemeClr val="tx1"/>
              </a:solidFill>
            </a:ln>
            <a:effectLst>
              <a:softEdge rad="12700"/>
            </a:effectLst>
          </p:spPr>
        </p:pic>
        <p:pic>
          <p:nvPicPr>
            <p:cNvPr id="109" name="図 108"/>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107150" y="5544016"/>
              <a:ext cx="51150" cy="54800"/>
            </a:xfrm>
            <a:prstGeom prst="rect">
              <a:avLst/>
            </a:prstGeom>
            <a:ln>
              <a:solidFill>
                <a:schemeClr val="tx1"/>
              </a:solidFill>
            </a:ln>
            <a:effectLst>
              <a:softEdge rad="12700"/>
            </a:effectLst>
          </p:spPr>
        </p:pic>
        <p:pic>
          <p:nvPicPr>
            <p:cNvPr id="110" name="図 109"/>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301080" y="5102243"/>
              <a:ext cx="51150" cy="54800"/>
            </a:xfrm>
            <a:prstGeom prst="rect">
              <a:avLst/>
            </a:prstGeom>
            <a:ln>
              <a:solidFill>
                <a:schemeClr val="tx1"/>
              </a:solidFill>
            </a:ln>
            <a:effectLst>
              <a:softEdge rad="12700"/>
            </a:effectLst>
          </p:spPr>
        </p:pic>
        <p:pic>
          <p:nvPicPr>
            <p:cNvPr id="111" name="図 110"/>
            <p:cNvPicPr>
              <a:picLocks noChangeAspect="1"/>
            </p:cNvPicPr>
            <p:nvPr/>
          </p:nvPicPr>
          <p:blipFill rotWithShape="1">
            <a:blip r:embed="rId21" cstate="print">
              <a:extLst>
                <a:ext uri="{BEBA8EAE-BF5A-486C-A8C5-ECC9F3942E4B}">
                  <a14:imgProps xmlns:a14="http://schemas.microsoft.com/office/drawing/2010/main">
                    <a14:imgLayer r:embed="rId22">
                      <a14:imgEffect>
                        <a14:artisticBlur/>
                      </a14:imgEffect>
                    </a14:imgLayer>
                  </a14:imgProps>
                </a:ext>
                <a:ext uri="{28A0092B-C50C-407E-A947-70E740481C1C}">
                  <a14:useLocalDpi xmlns:a14="http://schemas.microsoft.com/office/drawing/2010/main" val="0"/>
                </a:ext>
              </a:extLst>
            </a:blip>
            <a:srcRect/>
            <a:stretch/>
          </p:blipFill>
          <p:spPr>
            <a:xfrm flipH="1">
              <a:off x="2431191" y="5105993"/>
              <a:ext cx="47648" cy="51050"/>
            </a:xfrm>
            <a:prstGeom prst="rect">
              <a:avLst/>
            </a:prstGeom>
            <a:ln>
              <a:solidFill>
                <a:schemeClr val="tx1"/>
              </a:solidFill>
            </a:ln>
            <a:effectLst>
              <a:softEdge rad="12700"/>
            </a:effectLst>
          </p:spPr>
        </p:pic>
        <p:pic>
          <p:nvPicPr>
            <p:cNvPr id="112" name="図 111"/>
            <p:cNvPicPr>
              <a:picLocks noChangeAspect="1"/>
            </p:cNvPicPr>
            <p:nvPr/>
          </p:nvPicPr>
          <p:blipFill rotWithShape="1">
            <a:blip r:embed="rId21" cstate="print">
              <a:extLst>
                <a:ext uri="{BEBA8EAE-BF5A-486C-A8C5-ECC9F3942E4B}">
                  <a14:imgProps xmlns:a14="http://schemas.microsoft.com/office/drawing/2010/main">
                    <a14:imgLayer r:embed="rId22">
                      <a14:imgEffect>
                        <a14:artisticBlur/>
                      </a14:imgEffect>
                    </a14:imgLayer>
                  </a14:imgProps>
                </a:ext>
                <a:ext uri="{28A0092B-C50C-407E-A947-70E740481C1C}">
                  <a14:useLocalDpi xmlns:a14="http://schemas.microsoft.com/office/drawing/2010/main" val="0"/>
                </a:ext>
              </a:extLst>
            </a:blip>
            <a:srcRect/>
            <a:stretch/>
          </p:blipFill>
          <p:spPr>
            <a:xfrm flipH="1">
              <a:off x="2443319" y="5104117"/>
              <a:ext cx="47648" cy="51050"/>
            </a:xfrm>
            <a:prstGeom prst="rect">
              <a:avLst/>
            </a:prstGeom>
            <a:ln>
              <a:solidFill>
                <a:schemeClr val="tx1"/>
              </a:solidFill>
            </a:ln>
            <a:effectLst>
              <a:softEdge rad="12700"/>
            </a:effectLst>
          </p:spPr>
        </p:pic>
        <p:pic>
          <p:nvPicPr>
            <p:cNvPr id="113" name="図 112"/>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2427690" y="5180079"/>
              <a:ext cx="51150" cy="54800"/>
            </a:xfrm>
            <a:prstGeom prst="rect">
              <a:avLst/>
            </a:prstGeom>
            <a:ln>
              <a:solidFill>
                <a:schemeClr val="tx1"/>
              </a:solidFill>
            </a:ln>
            <a:effectLst>
              <a:softEdge rad="12700"/>
            </a:effectLst>
          </p:spPr>
        </p:pic>
        <p:pic>
          <p:nvPicPr>
            <p:cNvPr id="114" name="図 113"/>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090862" y="5278642"/>
              <a:ext cx="51150" cy="54800"/>
            </a:xfrm>
            <a:prstGeom prst="rect">
              <a:avLst/>
            </a:prstGeom>
            <a:ln>
              <a:solidFill>
                <a:schemeClr val="tx1"/>
              </a:solidFill>
            </a:ln>
            <a:effectLst>
              <a:softEdge rad="12700"/>
            </a:effectLst>
          </p:spPr>
        </p:pic>
        <p:pic>
          <p:nvPicPr>
            <p:cNvPr id="115" name="図 114"/>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a:stretch/>
          </p:blipFill>
          <p:spPr>
            <a:xfrm>
              <a:off x="3233875" y="5670742"/>
              <a:ext cx="51150" cy="54800"/>
            </a:xfrm>
            <a:prstGeom prst="rect">
              <a:avLst/>
            </a:prstGeom>
            <a:ln>
              <a:solidFill>
                <a:schemeClr val="tx1"/>
              </a:solidFill>
            </a:ln>
            <a:effectLst>
              <a:softEdge rad="12700"/>
            </a:effectLst>
          </p:spPr>
        </p:pic>
      </p:grpSp>
      <p:grpSp>
        <p:nvGrpSpPr>
          <p:cNvPr id="116" name="グループ化 115"/>
          <p:cNvGrpSpPr>
            <a:grpSpLocks noChangeAspect="1"/>
          </p:cNvGrpSpPr>
          <p:nvPr/>
        </p:nvGrpSpPr>
        <p:grpSpPr>
          <a:xfrm>
            <a:off x="3767651" y="3381199"/>
            <a:ext cx="1669249" cy="1262929"/>
            <a:chOff x="4172979" y="4585671"/>
            <a:chExt cx="1733239" cy="1311343"/>
          </a:xfrm>
        </p:grpSpPr>
        <p:pic>
          <p:nvPicPr>
            <p:cNvPr id="117" name="Picture 2" descr="workgroup"/>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b="-69"/>
            <a:stretch/>
          </p:blipFill>
          <p:spPr bwMode="auto">
            <a:xfrm>
              <a:off x="4172979" y="4585671"/>
              <a:ext cx="1733239" cy="13113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8" name="図 117"/>
            <p:cNvPicPr>
              <a:picLocks noChangeAspect="1"/>
            </p:cNvPicPr>
            <p:nvPr/>
          </p:nvPicPr>
          <p:blipFill rotWithShape="1">
            <a:blip r:embed="rId24" cstate="print">
              <a:extLst>
                <a:ext uri="{BEBA8EAE-BF5A-486C-A8C5-ECC9F3942E4B}">
                  <a14:imgProps xmlns:a14="http://schemas.microsoft.com/office/drawing/2010/main">
                    <a14:imgLayer r:embed="rId25">
                      <a14:imgEffect>
                        <a14:artisticBlur/>
                      </a14:imgEffect>
                    </a14:imgLayer>
                  </a14:imgProps>
                </a:ext>
                <a:ext uri="{28A0092B-C50C-407E-A947-70E740481C1C}">
                  <a14:useLocalDpi xmlns:a14="http://schemas.microsoft.com/office/drawing/2010/main" val="0"/>
                </a:ext>
              </a:extLst>
            </a:blip>
            <a:srcRect/>
            <a:stretch/>
          </p:blipFill>
          <p:spPr>
            <a:xfrm>
              <a:off x="4921413" y="5184475"/>
              <a:ext cx="74857" cy="80202"/>
            </a:xfrm>
            <a:prstGeom prst="rect">
              <a:avLst/>
            </a:prstGeom>
            <a:ln>
              <a:solidFill>
                <a:schemeClr val="tx1"/>
              </a:solidFill>
            </a:ln>
            <a:effectLst>
              <a:softEdge rad="12700"/>
            </a:effectLst>
          </p:spPr>
        </p:pic>
        <p:pic>
          <p:nvPicPr>
            <p:cNvPr id="119" name="図 118"/>
            <p:cNvPicPr>
              <a:picLocks noChangeAspect="1"/>
            </p:cNvPicPr>
            <p:nvPr/>
          </p:nvPicPr>
          <p:blipFill rotWithShape="1">
            <a:blip r:embed="rId24" cstate="print">
              <a:extLst>
                <a:ext uri="{BEBA8EAE-BF5A-486C-A8C5-ECC9F3942E4B}">
                  <a14:imgProps xmlns:a14="http://schemas.microsoft.com/office/drawing/2010/main">
                    <a14:imgLayer r:embed="rId25">
                      <a14:imgEffect>
                        <a14:artisticBlur/>
                      </a14:imgEffect>
                    </a14:imgLayer>
                  </a14:imgProps>
                </a:ext>
                <a:ext uri="{28A0092B-C50C-407E-A947-70E740481C1C}">
                  <a14:useLocalDpi xmlns:a14="http://schemas.microsoft.com/office/drawing/2010/main" val="0"/>
                </a:ext>
              </a:extLst>
            </a:blip>
            <a:srcRect/>
            <a:stretch/>
          </p:blipFill>
          <p:spPr>
            <a:xfrm>
              <a:off x="5122995" y="5196303"/>
              <a:ext cx="74857" cy="80202"/>
            </a:xfrm>
            <a:prstGeom prst="rect">
              <a:avLst/>
            </a:prstGeom>
            <a:ln>
              <a:solidFill>
                <a:schemeClr val="tx1"/>
              </a:solidFill>
            </a:ln>
            <a:effectLst>
              <a:softEdge rad="12700"/>
            </a:effectLst>
          </p:spPr>
        </p:pic>
        <p:pic>
          <p:nvPicPr>
            <p:cNvPr id="120" name="図 119"/>
            <p:cNvPicPr>
              <a:picLocks noChangeAspect="1"/>
            </p:cNvPicPr>
            <p:nvPr/>
          </p:nvPicPr>
          <p:blipFill rotWithShape="1">
            <a:blip r:embed="rId24" cstate="print">
              <a:extLst>
                <a:ext uri="{BEBA8EAE-BF5A-486C-A8C5-ECC9F3942E4B}">
                  <a14:imgProps xmlns:a14="http://schemas.microsoft.com/office/drawing/2010/main">
                    <a14:imgLayer r:embed="rId25">
                      <a14:imgEffect>
                        <a14:artisticBlur/>
                      </a14:imgEffect>
                    </a14:imgLayer>
                  </a14:imgProps>
                </a:ext>
                <a:ext uri="{28A0092B-C50C-407E-A947-70E740481C1C}">
                  <a14:useLocalDpi xmlns:a14="http://schemas.microsoft.com/office/drawing/2010/main" val="0"/>
                </a:ext>
              </a:extLst>
            </a:blip>
            <a:srcRect/>
            <a:stretch/>
          </p:blipFill>
          <p:spPr>
            <a:xfrm>
              <a:off x="5434946" y="5182471"/>
              <a:ext cx="74857" cy="80202"/>
            </a:xfrm>
            <a:prstGeom prst="rect">
              <a:avLst/>
            </a:prstGeom>
            <a:ln>
              <a:solidFill>
                <a:schemeClr val="tx1"/>
              </a:solidFill>
            </a:ln>
            <a:effectLst>
              <a:softEdge rad="12700"/>
            </a:effectLst>
          </p:spPr>
        </p:pic>
        <p:pic>
          <p:nvPicPr>
            <p:cNvPr id="121" name="図 120"/>
            <p:cNvPicPr>
              <a:picLocks noChangeAspect="1"/>
            </p:cNvPicPr>
            <p:nvPr/>
          </p:nvPicPr>
          <p:blipFill rotWithShape="1">
            <a:blip r:embed="rId26" cstate="print">
              <a:extLst>
                <a:ext uri="{BEBA8EAE-BF5A-486C-A8C5-ECC9F3942E4B}">
                  <a14:imgProps xmlns:a14="http://schemas.microsoft.com/office/drawing/2010/main">
                    <a14:imgLayer r:embed="rId27">
                      <a14:imgEffect>
                        <a14:artisticBlur/>
                      </a14:imgEffect>
                    </a14:imgLayer>
                  </a14:imgProps>
                </a:ext>
                <a:ext uri="{28A0092B-C50C-407E-A947-70E740481C1C}">
                  <a14:useLocalDpi xmlns:a14="http://schemas.microsoft.com/office/drawing/2010/main" val="0"/>
                </a:ext>
              </a:extLst>
            </a:blip>
            <a:srcRect/>
            <a:stretch/>
          </p:blipFill>
          <p:spPr>
            <a:xfrm>
              <a:off x="5274281" y="5151105"/>
              <a:ext cx="58236" cy="62396"/>
            </a:xfrm>
            <a:prstGeom prst="rect">
              <a:avLst/>
            </a:prstGeom>
            <a:ln>
              <a:solidFill>
                <a:schemeClr val="tx1"/>
              </a:solidFill>
            </a:ln>
            <a:effectLst>
              <a:softEdge rad="12700"/>
            </a:effectLst>
          </p:spPr>
        </p:pic>
        <p:pic>
          <p:nvPicPr>
            <p:cNvPr id="122" name="図 121"/>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4276406" y="5078231"/>
              <a:ext cx="49941" cy="53508"/>
            </a:xfrm>
            <a:prstGeom prst="rect">
              <a:avLst/>
            </a:prstGeom>
            <a:ln>
              <a:solidFill>
                <a:schemeClr val="tx1"/>
              </a:solidFill>
            </a:ln>
            <a:effectLst>
              <a:softEdge rad="12700"/>
            </a:effectLst>
          </p:spPr>
        </p:pic>
        <p:pic>
          <p:nvPicPr>
            <p:cNvPr id="123" name="図 122"/>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5006954" y="5167321"/>
              <a:ext cx="49941" cy="53508"/>
            </a:xfrm>
            <a:prstGeom prst="rect">
              <a:avLst/>
            </a:prstGeom>
            <a:ln>
              <a:solidFill>
                <a:schemeClr val="tx1"/>
              </a:solidFill>
            </a:ln>
            <a:effectLst>
              <a:softEdge rad="12700"/>
            </a:effectLst>
          </p:spPr>
        </p:pic>
        <p:pic>
          <p:nvPicPr>
            <p:cNvPr id="124" name="図 123"/>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5725594" y="5218899"/>
              <a:ext cx="49941" cy="53508"/>
            </a:xfrm>
            <a:prstGeom prst="rect">
              <a:avLst/>
            </a:prstGeom>
            <a:ln>
              <a:solidFill>
                <a:schemeClr val="tx1"/>
              </a:solidFill>
            </a:ln>
            <a:effectLst>
              <a:softEdge rad="12700"/>
            </a:effectLst>
          </p:spPr>
        </p:pic>
        <p:pic>
          <p:nvPicPr>
            <p:cNvPr id="125" name="図 124"/>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4403132" y="5204958"/>
              <a:ext cx="49941" cy="53508"/>
            </a:xfrm>
            <a:prstGeom prst="rect">
              <a:avLst/>
            </a:prstGeom>
            <a:ln>
              <a:solidFill>
                <a:schemeClr val="tx1"/>
              </a:solidFill>
            </a:ln>
            <a:effectLst>
              <a:softEdge rad="12700"/>
            </a:effectLst>
          </p:spPr>
        </p:pic>
        <p:pic>
          <p:nvPicPr>
            <p:cNvPr id="126" name="図 125"/>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5808520" y="5208948"/>
              <a:ext cx="49941" cy="53508"/>
            </a:xfrm>
            <a:prstGeom prst="rect">
              <a:avLst/>
            </a:prstGeom>
            <a:ln>
              <a:solidFill>
                <a:schemeClr val="tx1"/>
              </a:solidFill>
            </a:ln>
            <a:effectLst>
              <a:softEdge rad="12700"/>
            </a:effectLst>
          </p:spPr>
        </p:pic>
        <p:pic>
          <p:nvPicPr>
            <p:cNvPr id="127" name="図 126"/>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4172979" y="5155440"/>
              <a:ext cx="49941" cy="53508"/>
            </a:xfrm>
            <a:prstGeom prst="rect">
              <a:avLst/>
            </a:prstGeom>
            <a:ln>
              <a:solidFill>
                <a:schemeClr val="tx1"/>
              </a:solidFill>
            </a:ln>
            <a:effectLst>
              <a:softEdge rad="12700"/>
            </a:effectLst>
          </p:spPr>
        </p:pic>
        <p:pic>
          <p:nvPicPr>
            <p:cNvPr id="128" name="図 127"/>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4718053" y="5177214"/>
              <a:ext cx="49941" cy="53508"/>
            </a:xfrm>
            <a:prstGeom prst="rect">
              <a:avLst/>
            </a:prstGeom>
            <a:ln>
              <a:solidFill>
                <a:schemeClr val="tx1"/>
              </a:solidFill>
            </a:ln>
            <a:effectLst>
              <a:softEdge rad="12700"/>
            </a:effectLst>
          </p:spPr>
        </p:pic>
        <p:pic>
          <p:nvPicPr>
            <p:cNvPr id="129" name="図 128"/>
            <p:cNvPicPr>
              <a:picLocks noChangeAspect="1"/>
            </p:cNvPicPr>
            <p:nvPr/>
          </p:nvPicPr>
          <p:blipFill rotWithShape="1">
            <a:blip r:embed="rId30" cstate="print">
              <a:extLst>
                <a:ext uri="{BEBA8EAE-BF5A-486C-A8C5-ECC9F3942E4B}">
                  <a14:imgProps xmlns:a14="http://schemas.microsoft.com/office/drawing/2010/main">
                    <a14:imgLayer r:embed="rId31">
                      <a14:imgEffect>
                        <a14:artisticBlur/>
                      </a14:imgEffect>
                    </a14:imgLayer>
                  </a14:imgProps>
                </a:ext>
                <a:ext uri="{28A0092B-C50C-407E-A947-70E740481C1C}">
                  <a14:useLocalDpi xmlns:a14="http://schemas.microsoft.com/office/drawing/2010/main" val="0"/>
                </a:ext>
              </a:extLst>
            </a:blip>
            <a:srcRect/>
            <a:stretch/>
          </p:blipFill>
          <p:spPr>
            <a:xfrm>
              <a:off x="4685131" y="5098023"/>
              <a:ext cx="38017" cy="40731"/>
            </a:xfrm>
            <a:prstGeom prst="rect">
              <a:avLst/>
            </a:prstGeom>
            <a:ln>
              <a:solidFill>
                <a:schemeClr val="tx1"/>
              </a:solidFill>
            </a:ln>
            <a:effectLst>
              <a:softEdge rad="12700"/>
            </a:effectLst>
          </p:spPr>
        </p:pic>
        <p:pic>
          <p:nvPicPr>
            <p:cNvPr id="130" name="図 129"/>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5385002" y="5110086"/>
              <a:ext cx="49941" cy="53508"/>
            </a:xfrm>
            <a:prstGeom prst="rect">
              <a:avLst/>
            </a:prstGeom>
            <a:ln>
              <a:solidFill>
                <a:schemeClr val="tx1"/>
              </a:solidFill>
            </a:ln>
            <a:effectLst>
              <a:softEdge rad="12700"/>
            </a:effectLst>
          </p:spPr>
        </p:pic>
        <p:pic>
          <p:nvPicPr>
            <p:cNvPr id="131" name="図 130"/>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5466929" y="5116268"/>
              <a:ext cx="49941" cy="53508"/>
            </a:xfrm>
            <a:prstGeom prst="rect">
              <a:avLst/>
            </a:prstGeom>
            <a:ln>
              <a:solidFill>
                <a:schemeClr val="tx1"/>
              </a:solidFill>
            </a:ln>
            <a:effectLst>
              <a:softEdge rad="12700"/>
            </a:effectLst>
          </p:spPr>
        </p:pic>
        <p:pic>
          <p:nvPicPr>
            <p:cNvPr id="132" name="図 131"/>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4673207" y="5098022"/>
              <a:ext cx="49941" cy="53508"/>
            </a:xfrm>
            <a:prstGeom prst="rect">
              <a:avLst/>
            </a:prstGeom>
            <a:ln>
              <a:solidFill>
                <a:schemeClr val="tx1"/>
              </a:solidFill>
            </a:ln>
            <a:effectLst>
              <a:softEdge rad="12700"/>
            </a:effectLst>
          </p:spPr>
        </p:pic>
        <p:pic>
          <p:nvPicPr>
            <p:cNvPr id="133" name="図 132"/>
            <p:cNvPicPr>
              <a:picLocks noChangeAspect="1"/>
            </p:cNvPicPr>
            <p:nvPr/>
          </p:nvPicPr>
          <p:blipFill rotWithShape="1">
            <a:blip r:embed="rId32" cstate="print">
              <a:extLst>
                <a:ext uri="{BEBA8EAE-BF5A-486C-A8C5-ECC9F3942E4B}">
                  <a14:imgProps xmlns:a14="http://schemas.microsoft.com/office/drawing/2010/main">
                    <a14:imgLayer r:embed="rId33">
                      <a14:imgEffect>
                        <a14:artisticBlur/>
                      </a14:imgEffect>
                    </a14:imgLayer>
                  </a14:imgProps>
                </a:ext>
                <a:ext uri="{28A0092B-C50C-407E-A947-70E740481C1C}">
                  <a14:useLocalDpi xmlns:a14="http://schemas.microsoft.com/office/drawing/2010/main" val="0"/>
                </a:ext>
              </a:extLst>
            </a:blip>
            <a:srcRect/>
            <a:stretch/>
          </p:blipFill>
          <p:spPr>
            <a:xfrm>
              <a:off x="4497627" y="5237826"/>
              <a:ext cx="38017" cy="71926"/>
            </a:xfrm>
            <a:prstGeom prst="rect">
              <a:avLst/>
            </a:prstGeom>
            <a:ln>
              <a:solidFill>
                <a:schemeClr val="tx1"/>
              </a:solidFill>
            </a:ln>
            <a:effectLst>
              <a:softEdge rad="12700"/>
            </a:effectLst>
          </p:spPr>
        </p:pic>
        <p:pic>
          <p:nvPicPr>
            <p:cNvPr id="134" name="図 133"/>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5810315" y="5197822"/>
              <a:ext cx="49941" cy="53508"/>
            </a:xfrm>
            <a:prstGeom prst="rect">
              <a:avLst/>
            </a:prstGeom>
            <a:ln>
              <a:solidFill>
                <a:schemeClr val="tx1"/>
              </a:solidFill>
            </a:ln>
            <a:effectLst>
              <a:softEdge rad="12700"/>
            </a:effectLst>
          </p:spPr>
        </p:pic>
        <p:pic>
          <p:nvPicPr>
            <p:cNvPr id="135" name="図 134"/>
            <p:cNvPicPr>
              <a:picLocks noChangeAspect="1"/>
            </p:cNvPicPr>
            <p:nvPr/>
          </p:nvPicPr>
          <p:blipFill rotWithShape="1">
            <a:blip r:embed="rId28" cstate="print">
              <a:extLst>
                <a:ext uri="{BEBA8EAE-BF5A-486C-A8C5-ECC9F3942E4B}">
                  <a14:imgProps xmlns:a14="http://schemas.microsoft.com/office/drawing/2010/main">
                    <a14:imgLayer r:embed="rId29">
                      <a14:imgEffect>
                        <a14:artisticBlur/>
                      </a14:imgEffect>
                    </a14:imgLayer>
                  </a14:imgProps>
                </a:ext>
                <a:ext uri="{28A0092B-C50C-407E-A947-70E740481C1C}">
                  <a14:useLocalDpi xmlns:a14="http://schemas.microsoft.com/office/drawing/2010/main" val="0"/>
                </a:ext>
              </a:extLst>
            </a:blip>
            <a:srcRect/>
            <a:stretch/>
          </p:blipFill>
          <p:spPr>
            <a:xfrm>
              <a:off x="5004639" y="5161498"/>
              <a:ext cx="49941" cy="53508"/>
            </a:xfrm>
            <a:prstGeom prst="rect">
              <a:avLst/>
            </a:prstGeom>
            <a:ln>
              <a:solidFill>
                <a:schemeClr val="tx1"/>
              </a:solidFill>
            </a:ln>
            <a:effectLst>
              <a:softEdge rad="12700"/>
            </a:effectLst>
          </p:spPr>
        </p:pic>
        <p:pic>
          <p:nvPicPr>
            <p:cNvPr id="136" name="Picture 2" descr="workgroup"/>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artisticBlur/>
                      </a14:imgEffect>
                      <a14:imgEffect>
                        <a14:sharpenSoften amount="25000"/>
                      </a14:imgEffect>
                    </a14:imgLayer>
                  </a14:imgProps>
                </a:ext>
                <a:ext uri="{28A0092B-C50C-407E-A947-70E740481C1C}">
                  <a14:useLocalDpi xmlns:a14="http://schemas.microsoft.com/office/drawing/2010/main" val="0"/>
                </a:ext>
              </a:extLst>
            </a:blip>
            <a:srcRect/>
            <a:stretch/>
          </p:blipFill>
          <p:spPr bwMode="auto">
            <a:xfrm>
              <a:off x="4287020" y="5253367"/>
              <a:ext cx="166328" cy="1619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43" name="テキスト ボックス 142"/>
          <p:cNvSpPr txBox="1"/>
          <p:nvPr/>
        </p:nvSpPr>
        <p:spPr>
          <a:xfrm>
            <a:off x="5573072" y="3776810"/>
            <a:ext cx="3944889" cy="1200329"/>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　◇ 体験学習等の情報発信</a:t>
            </a:r>
            <a:endParaRPr kumimoji="1" lang="en-US" altLang="ja-JP" sz="1200" b="1" dirty="0" smtClean="0">
              <a:latin typeface="ＭＳ Ｐゴシック" panose="020B0600070205080204" pitchFamily="50" charset="-128"/>
              <a:ea typeface="ＭＳ Ｐゴシック" panose="020B0600070205080204" pitchFamily="50" charset="-128"/>
            </a:endParaRPr>
          </a:p>
          <a:p>
            <a:pPr marL="387450" indent="-171450">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南海トラフ</a:t>
            </a:r>
            <a:r>
              <a:rPr kumimoji="1" lang="ja-JP" altLang="en-US" sz="1200" dirty="0">
                <a:latin typeface="Meiryo UI" panose="020B0604030504040204" pitchFamily="50" charset="-128"/>
                <a:ea typeface="Meiryo UI" panose="020B0604030504040204" pitchFamily="50" charset="-128"/>
              </a:rPr>
              <a:t>等の地震発生時に</a:t>
            </a:r>
            <a:r>
              <a:rPr lang="ja-JP" altLang="en-US" sz="1200" dirty="0">
                <a:latin typeface="Meiryo UI" panose="020B0604030504040204" pitchFamily="50" charset="-128"/>
                <a:ea typeface="Meiryo UI" panose="020B0604030504040204" pitchFamily="50" charset="-128"/>
              </a:rPr>
              <a:t>、「自助」により一人</a:t>
            </a:r>
            <a:r>
              <a:rPr kumimoji="1" lang="ja-JP" altLang="en-US" sz="1200" dirty="0">
                <a:latin typeface="Meiryo UI" panose="020B0604030504040204" pitchFamily="50" charset="-128"/>
                <a:ea typeface="Meiryo UI" panose="020B0604030504040204" pitchFamily="50" charset="-128"/>
              </a:rPr>
              <a:t>ひとり</a:t>
            </a:r>
            <a:r>
              <a:rPr kumimoji="1" lang="ja-JP" altLang="en-US" sz="1200" dirty="0" smtClean="0">
                <a:latin typeface="Meiryo UI" panose="020B0604030504040204" pitchFamily="50" charset="-128"/>
                <a:ea typeface="Meiryo UI" panose="020B0604030504040204" pitchFamily="50" charset="-128"/>
              </a:rPr>
              <a:t>が　自ら</a:t>
            </a:r>
            <a:r>
              <a:rPr kumimoji="1" lang="ja-JP" altLang="en-US" sz="1200" dirty="0">
                <a:latin typeface="Meiryo UI" panose="020B0604030504040204" pitchFamily="50" charset="-128"/>
                <a:ea typeface="Meiryo UI" panose="020B0604030504040204" pitchFamily="50" charset="-128"/>
              </a:rPr>
              <a:t>の命を</a:t>
            </a:r>
            <a:r>
              <a:rPr kumimoji="1" lang="ja-JP" altLang="en-US" sz="1200" dirty="0" smtClean="0">
                <a:latin typeface="Meiryo UI" panose="020B0604030504040204" pitchFamily="50" charset="-128"/>
                <a:ea typeface="Meiryo UI" panose="020B0604030504040204" pitchFamily="50" charset="-128"/>
              </a:rPr>
              <a:t>守る行動をとる</a:t>
            </a:r>
            <a:r>
              <a:rPr kumimoji="1" lang="ja-JP" altLang="en-US" sz="1200" dirty="0">
                <a:latin typeface="Meiryo UI" panose="020B0604030504040204" pitchFamily="50" charset="-128"/>
                <a:ea typeface="Meiryo UI" panose="020B0604030504040204" pitchFamily="50" charset="-128"/>
              </a:rPr>
              <a:t>と</a:t>
            </a:r>
            <a:r>
              <a:rPr kumimoji="1" lang="ja-JP" altLang="en-US" sz="1200" dirty="0" smtClean="0">
                <a:latin typeface="Meiryo UI" panose="020B0604030504040204" pitchFamily="50" charset="-128"/>
                <a:ea typeface="Meiryo UI" panose="020B0604030504040204" pitchFamily="50" charset="-128"/>
              </a:rPr>
              <a:t>ともに</a:t>
            </a:r>
            <a:r>
              <a:rPr kumimoji="1" lang="ja-JP" altLang="en-US" sz="1200" dirty="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地域での</a:t>
            </a:r>
            <a:r>
              <a:rPr kumimoji="1" lang="ja-JP" altLang="en-US" sz="1200" dirty="0">
                <a:latin typeface="Meiryo UI" panose="020B0604030504040204" pitchFamily="50" charset="-128"/>
                <a:ea typeface="Meiryo UI" panose="020B0604030504040204" pitchFamily="50" charset="-128"/>
              </a:rPr>
              <a:t>「共助」</a:t>
            </a:r>
            <a:r>
              <a:rPr kumimoji="1" lang="ja-JP" altLang="en-US" sz="1200" dirty="0" smtClean="0">
                <a:latin typeface="Meiryo UI" panose="020B0604030504040204" pitchFamily="50" charset="-128"/>
                <a:ea typeface="Meiryo UI" panose="020B0604030504040204" pitchFamily="50" charset="-128"/>
              </a:rPr>
              <a:t>による　防災</a:t>
            </a:r>
            <a:r>
              <a:rPr kumimoji="1" lang="ja-JP" altLang="en-US" sz="1200" dirty="0">
                <a:latin typeface="Meiryo UI" panose="020B0604030504040204" pitchFamily="50" charset="-128"/>
                <a:ea typeface="Meiryo UI" panose="020B0604030504040204" pitchFamily="50" charset="-128"/>
              </a:rPr>
              <a:t>・減災に</a:t>
            </a:r>
            <a:r>
              <a:rPr kumimoji="1" lang="ja-JP" altLang="en-US" sz="1200" dirty="0" smtClean="0">
                <a:latin typeface="Meiryo UI" panose="020B0604030504040204" pitchFamily="50" charset="-128"/>
                <a:ea typeface="Meiryo UI" panose="020B0604030504040204" pitchFamily="50" charset="-128"/>
              </a:rPr>
              <a:t>取り組めるよう</a:t>
            </a:r>
            <a:r>
              <a:rPr kumimoji="1" lang="ja-JP" altLang="en-US" sz="1200" dirty="0">
                <a:latin typeface="Meiryo UI" panose="020B0604030504040204" pitchFamily="50" charset="-128"/>
                <a:ea typeface="Meiryo UI" panose="020B0604030504040204" pitchFamily="50" charset="-128"/>
              </a:rPr>
              <a:t>、様々な関係機関と</a:t>
            </a:r>
            <a:r>
              <a:rPr kumimoji="1" lang="ja-JP" altLang="en-US" sz="1200" dirty="0" smtClean="0">
                <a:latin typeface="Meiryo UI" panose="020B0604030504040204" pitchFamily="50" charset="-128"/>
                <a:ea typeface="Meiryo UI" panose="020B0604030504040204" pitchFamily="50" charset="-128"/>
              </a:rPr>
              <a:t>連携</a:t>
            </a:r>
            <a:r>
              <a:rPr kumimoji="1" lang="ja-JP" altLang="en-US" sz="1200" dirty="0">
                <a:latin typeface="Meiryo UI" panose="020B0604030504040204" pitchFamily="50" charset="-128"/>
                <a:ea typeface="Meiryo UI" panose="020B0604030504040204" pitchFamily="50" charset="-128"/>
              </a:rPr>
              <a:t>して</a:t>
            </a:r>
            <a:r>
              <a:rPr kumimoji="1" lang="ja-JP" altLang="en-US" sz="1200" dirty="0" smtClean="0">
                <a:latin typeface="Meiryo UI" panose="020B0604030504040204" pitchFamily="50" charset="-128"/>
                <a:ea typeface="Meiryo UI" panose="020B0604030504040204" pitchFamily="50" charset="-128"/>
              </a:rPr>
              <a:t>、津波・高潮ステーションを活用し、体験</a:t>
            </a:r>
            <a:r>
              <a:rPr kumimoji="1" lang="ja-JP" altLang="en-US" sz="1200" dirty="0">
                <a:latin typeface="Meiryo UI" panose="020B0604030504040204" pitchFamily="50" charset="-128"/>
                <a:ea typeface="Meiryo UI" panose="020B0604030504040204" pitchFamily="50" charset="-128"/>
              </a:rPr>
              <a:t>学習やイベントなどを通じて</a:t>
            </a:r>
            <a:r>
              <a:rPr kumimoji="1" lang="ja-JP" altLang="en-US" sz="1200" dirty="0" smtClean="0">
                <a:latin typeface="Meiryo UI" panose="020B0604030504040204" pitchFamily="50" charset="-128"/>
                <a:ea typeface="Meiryo UI" panose="020B0604030504040204" pitchFamily="50" charset="-128"/>
              </a:rPr>
              <a:t>府民</a:t>
            </a:r>
            <a:r>
              <a:rPr kumimoji="1" lang="ja-JP" altLang="en-US" sz="1200" dirty="0">
                <a:latin typeface="Meiryo UI" panose="020B0604030504040204" pitchFamily="50" charset="-128"/>
                <a:ea typeface="Meiryo UI" panose="020B0604030504040204" pitchFamily="50" charset="-128"/>
              </a:rPr>
              <a:t>の防災意識</a:t>
            </a:r>
            <a:r>
              <a:rPr kumimoji="1" lang="ja-JP" altLang="en-US" sz="1200" dirty="0" smtClean="0">
                <a:latin typeface="Meiryo UI" panose="020B0604030504040204" pitchFamily="50" charset="-128"/>
                <a:ea typeface="Meiryo UI" panose="020B0604030504040204" pitchFamily="50" charset="-128"/>
              </a:rPr>
              <a:t>の向上を図ります。</a:t>
            </a:r>
            <a:endParaRPr kumimoji="1" lang="en-US" altLang="ja-JP" sz="1200" dirty="0">
              <a:latin typeface="Meiryo UI" panose="020B0604030504040204" pitchFamily="50" charset="-128"/>
              <a:ea typeface="Meiryo UI" panose="020B0604030504040204" pitchFamily="50" charset="-128"/>
            </a:endParaRPr>
          </a:p>
        </p:txBody>
      </p:sp>
      <p:sp>
        <p:nvSpPr>
          <p:cNvPr id="144" name="テキスト ボックス 143"/>
          <p:cNvSpPr txBox="1"/>
          <p:nvPr/>
        </p:nvSpPr>
        <p:spPr>
          <a:xfrm>
            <a:off x="5684449" y="5041649"/>
            <a:ext cx="2474238" cy="261610"/>
          </a:xfrm>
          <a:prstGeom prst="rect">
            <a:avLst/>
          </a:prstGeom>
          <a:noFill/>
        </p:spPr>
        <p:txBody>
          <a:bodyPr wrap="square" rtlCol="0">
            <a:spAutoFit/>
          </a:bodyPr>
          <a:lstStyle/>
          <a:p>
            <a:r>
              <a:rPr lang="ja-JP" altLang="en-US" sz="1100" b="1" dirty="0" smtClean="0">
                <a:latin typeface="ＭＳ Ｐゴシック" panose="020B0600070205080204" pitchFamily="50" charset="-128"/>
                <a:ea typeface="ＭＳ Ｐゴシック" panose="020B0600070205080204" pitchFamily="50" charset="-128"/>
              </a:rPr>
              <a:t>■ </a:t>
            </a:r>
            <a:r>
              <a:rPr kumimoji="1" lang="ja-JP" altLang="en-US" sz="1100" b="1" dirty="0" smtClean="0">
                <a:latin typeface="ＭＳ Ｐゴシック" panose="020B0600070205080204" pitchFamily="50" charset="-128"/>
                <a:ea typeface="ＭＳ Ｐゴシック" panose="020B0600070205080204" pitchFamily="50" charset="-128"/>
              </a:rPr>
              <a:t>津波高潮ステーション　館内展示物</a:t>
            </a:r>
            <a:endParaRPr kumimoji="1" lang="en-US" altLang="ja-JP" sz="1100" b="1" dirty="0">
              <a:latin typeface="ＭＳ Ｐゴシック" panose="020B0600070205080204" pitchFamily="50" charset="-128"/>
              <a:ea typeface="ＭＳ Ｐゴシック" panose="020B0600070205080204" pitchFamily="50" charset="-128"/>
            </a:endParaRPr>
          </a:p>
        </p:txBody>
      </p:sp>
      <p:pic>
        <p:nvPicPr>
          <p:cNvPr id="145" name="図 144" descr="画面の領域"/>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879081" y="5294608"/>
            <a:ext cx="1842985" cy="1165048"/>
          </a:xfrm>
          <a:prstGeom prst="rect">
            <a:avLst/>
          </a:prstGeom>
          <a:ln>
            <a:solidFill>
              <a:schemeClr val="tx1"/>
            </a:solidFill>
          </a:ln>
        </p:spPr>
      </p:pic>
      <p:pic>
        <p:nvPicPr>
          <p:cNvPr id="146" name="図 145" descr="画面の領域"/>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738262" y="5294758"/>
            <a:ext cx="1827796" cy="1164898"/>
          </a:xfrm>
          <a:prstGeom prst="rect">
            <a:avLst/>
          </a:prstGeom>
          <a:ln>
            <a:solidFill>
              <a:schemeClr val="tx1"/>
            </a:solidFill>
          </a:ln>
        </p:spPr>
      </p:pic>
      <p:sp>
        <p:nvSpPr>
          <p:cNvPr id="148" name="テキスト ボックス 147"/>
          <p:cNvSpPr txBox="1"/>
          <p:nvPr/>
        </p:nvSpPr>
        <p:spPr>
          <a:xfrm>
            <a:off x="6075519" y="6429687"/>
            <a:ext cx="1416315" cy="323165"/>
          </a:xfrm>
          <a:prstGeom prst="rect">
            <a:avLst/>
          </a:prstGeom>
          <a:noFill/>
        </p:spPr>
        <p:txBody>
          <a:bodyPr wrap="square" rtlCol="0">
            <a:spAutoFit/>
          </a:bodyPr>
          <a:lstStyle/>
          <a:p>
            <a:pPr lvl="0" algn="ctr">
              <a:lnSpc>
                <a:spcPts val="900"/>
              </a:lnSpc>
            </a:pPr>
            <a:r>
              <a:rPr kumimoji="1" lang="ja-JP" altLang="en-US" sz="800" dirty="0" smtClean="0">
                <a:latin typeface="+mj-ea"/>
                <a:ea typeface="+mj-ea"/>
              </a:rPr>
              <a:t>「津波</a:t>
            </a:r>
            <a:r>
              <a:rPr kumimoji="1" lang="ja-JP" altLang="en-US" sz="800" dirty="0">
                <a:latin typeface="+mj-ea"/>
                <a:ea typeface="+mj-ea"/>
              </a:rPr>
              <a:t>災害体感</a:t>
            </a:r>
            <a:r>
              <a:rPr kumimoji="1" lang="ja-JP" altLang="en-US" sz="800" dirty="0" smtClean="0">
                <a:latin typeface="+mj-ea"/>
                <a:ea typeface="+mj-ea"/>
              </a:rPr>
              <a:t>シアター」</a:t>
            </a:r>
            <a:endParaRPr kumimoji="1" lang="en-US" altLang="ja-JP" sz="800" dirty="0" smtClean="0">
              <a:latin typeface="+mj-ea"/>
              <a:ea typeface="+mj-ea"/>
            </a:endParaRPr>
          </a:p>
          <a:p>
            <a:pPr lvl="0" algn="ctr">
              <a:lnSpc>
                <a:spcPts val="900"/>
              </a:lnSpc>
            </a:pPr>
            <a:r>
              <a:rPr kumimoji="1" lang="ja-JP" altLang="en-US" sz="800" dirty="0" smtClean="0">
                <a:latin typeface="+mj-ea"/>
                <a:ea typeface="+mj-ea"/>
              </a:rPr>
              <a:t>ダイナキューブ</a:t>
            </a:r>
            <a:endParaRPr kumimoji="1" lang="en-US" altLang="ja-JP" sz="800" dirty="0">
              <a:latin typeface="+mj-ea"/>
              <a:ea typeface="+mj-ea"/>
            </a:endParaRPr>
          </a:p>
        </p:txBody>
      </p:sp>
      <p:sp>
        <p:nvSpPr>
          <p:cNvPr id="149" name="テキスト ボックス 148"/>
          <p:cNvSpPr txBox="1"/>
          <p:nvPr/>
        </p:nvSpPr>
        <p:spPr>
          <a:xfrm>
            <a:off x="8158687" y="6430815"/>
            <a:ext cx="1027835" cy="215444"/>
          </a:xfrm>
          <a:prstGeom prst="rect">
            <a:avLst/>
          </a:prstGeom>
          <a:noFill/>
        </p:spPr>
        <p:txBody>
          <a:bodyPr wrap="square" rtlCol="0">
            <a:spAutoFit/>
          </a:bodyPr>
          <a:lstStyle/>
          <a:p>
            <a:pPr lvl="0" algn="ctr"/>
            <a:r>
              <a:rPr kumimoji="1" lang="ja-JP" altLang="en-US" sz="800" dirty="0" smtClean="0">
                <a:latin typeface="+mj-ea"/>
                <a:ea typeface="+mj-ea"/>
              </a:rPr>
              <a:t>高潮トンネル</a:t>
            </a:r>
            <a:endParaRPr kumimoji="1" lang="en-US" altLang="ja-JP" sz="800" dirty="0">
              <a:latin typeface="+mj-ea"/>
              <a:ea typeface="+mj-ea"/>
            </a:endParaRPr>
          </a:p>
        </p:txBody>
      </p:sp>
      <p:sp>
        <p:nvSpPr>
          <p:cNvPr id="137" name="テキスト ボックス 136"/>
          <p:cNvSpPr txBox="1"/>
          <p:nvPr/>
        </p:nvSpPr>
        <p:spPr>
          <a:xfrm>
            <a:off x="5732546" y="1289885"/>
            <a:ext cx="3833512" cy="830997"/>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 </a:t>
            </a:r>
            <a:r>
              <a:rPr lang="ja-JP" altLang="ja-JP" sz="1200" b="1" dirty="0" smtClean="0">
                <a:latin typeface="ＭＳ Ｐゴシック" panose="020B0600070205080204" pitchFamily="50" charset="-128"/>
                <a:ea typeface="ＭＳ Ｐゴシック" panose="020B0600070205080204" pitchFamily="50" charset="-128"/>
              </a:rPr>
              <a:t>地域</a:t>
            </a:r>
            <a:r>
              <a:rPr lang="ja-JP" altLang="ja-JP" sz="1200" b="1" dirty="0">
                <a:latin typeface="ＭＳ Ｐゴシック" panose="020B0600070205080204" pitchFamily="50" charset="-128"/>
                <a:ea typeface="ＭＳ Ｐゴシック" panose="020B0600070205080204" pitchFamily="50" charset="-128"/>
              </a:rPr>
              <a:t>防災力の向上</a:t>
            </a:r>
          </a:p>
          <a:p>
            <a:pPr marL="288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市町村や自主防災組織が実施する防災訓練や防災マップ作りの支援、</a:t>
            </a:r>
            <a:r>
              <a:rPr lang="ja-JP" altLang="ja-JP" sz="1200" dirty="0" smtClean="0">
                <a:latin typeface="Meiryo UI" panose="020B0604030504040204" pitchFamily="50" charset="-128"/>
                <a:ea typeface="Meiryo UI" panose="020B0604030504040204" pitchFamily="50" charset="-128"/>
              </a:rPr>
              <a:t>防災</a:t>
            </a:r>
            <a:r>
              <a:rPr lang="ja-JP" altLang="ja-JP" sz="1200" dirty="0">
                <a:latin typeface="Meiryo UI" panose="020B0604030504040204" pitchFamily="50" charset="-128"/>
                <a:ea typeface="Meiryo UI" panose="020B0604030504040204" pitchFamily="50" charset="-128"/>
              </a:rPr>
              <a:t>公園での体験型防災イベント開催など</a:t>
            </a:r>
            <a:r>
              <a:rPr lang="ja-JP" altLang="ja-JP" sz="1200" dirty="0" smtClean="0">
                <a:latin typeface="Meiryo UI" panose="020B0604030504040204" pitchFamily="50" charset="-128"/>
                <a:ea typeface="Meiryo UI" panose="020B0604030504040204" pitchFamily="50" charset="-128"/>
              </a:rPr>
              <a:t>、地域</a:t>
            </a:r>
            <a:r>
              <a:rPr lang="ja-JP" altLang="ja-JP" sz="1200" dirty="0">
                <a:latin typeface="Meiryo UI" panose="020B0604030504040204" pitchFamily="50" charset="-128"/>
                <a:ea typeface="Meiryo UI" panose="020B0604030504040204" pitchFamily="50" charset="-128"/>
              </a:rPr>
              <a:t>防災力の向上を図ります</a:t>
            </a:r>
            <a:r>
              <a:rPr lang="ja-JP" altLang="ja-JP"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p:txBody>
      </p:sp>
      <p:pic>
        <p:nvPicPr>
          <p:cNvPr id="139" name="図 138"/>
          <p:cNvPicPr>
            <a:picLocks noChangeAspect="1"/>
          </p:cNvPicPr>
          <p:nvPr/>
        </p:nvPicPr>
        <p:blipFill rotWithShape="1">
          <a:blip r:embed="rId38" cstate="print">
            <a:extLst>
              <a:ext uri="{28A0092B-C50C-407E-A947-70E740481C1C}">
                <a14:useLocalDpi xmlns:a14="http://schemas.microsoft.com/office/drawing/2010/main" val="0"/>
              </a:ext>
            </a:extLst>
          </a:blip>
          <a:srcRect l="5837" t="2689" r="6535" b="24670"/>
          <a:stretch/>
        </p:blipFill>
        <p:spPr>
          <a:xfrm>
            <a:off x="3211705" y="4995895"/>
            <a:ext cx="1709831" cy="1665647"/>
          </a:xfrm>
          <a:prstGeom prst="rect">
            <a:avLst/>
          </a:prstGeom>
        </p:spPr>
      </p:pic>
      <p:sp>
        <p:nvSpPr>
          <p:cNvPr id="140" name="テキスト ボックス 139"/>
          <p:cNvSpPr txBox="1"/>
          <p:nvPr/>
        </p:nvSpPr>
        <p:spPr>
          <a:xfrm>
            <a:off x="4855802" y="6265888"/>
            <a:ext cx="717270" cy="369332"/>
          </a:xfrm>
          <a:prstGeom prst="rect">
            <a:avLst/>
          </a:prstGeom>
          <a:noFill/>
        </p:spPr>
        <p:txBody>
          <a:bodyPr wrap="square" lIns="0" tIns="0" rIns="0" bIns="0" rtlCol="0">
            <a:spAutoFit/>
          </a:bodyPr>
          <a:lstStyle/>
          <a:p>
            <a:pPr algn="ctr"/>
            <a:r>
              <a:rPr lang="ja-JP" altLang="en-US" sz="800" dirty="0" smtClean="0">
                <a:latin typeface="+mj-ea"/>
                <a:ea typeface="+mj-ea"/>
              </a:rPr>
              <a:t>和泉市</a:t>
            </a:r>
            <a:endParaRPr lang="en-US" altLang="ja-JP" sz="800" dirty="0">
              <a:latin typeface="+mj-ea"/>
              <a:ea typeface="+mj-ea"/>
            </a:endParaRPr>
          </a:p>
          <a:p>
            <a:pPr algn="ctr"/>
            <a:r>
              <a:rPr lang="ja-JP" altLang="en-US" sz="800" dirty="0" smtClean="0">
                <a:latin typeface="+mj-ea"/>
                <a:ea typeface="+mj-ea"/>
              </a:rPr>
              <a:t>地域版ハザードマップ</a:t>
            </a:r>
            <a:endParaRPr lang="en-US" altLang="ja-JP" sz="800" dirty="0" smtClean="0">
              <a:latin typeface="+mj-ea"/>
              <a:ea typeface="+mj-ea"/>
            </a:endParaRPr>
          </a:p>
        </p:txBody>
      </p:sp>
      <p:sp>
        <p:nvSpPr>
          <p:cNvPr id="142" name="テキスト ボックス 141">
            <a:extLst>
              <a:ext uri="{FF2B5EF4-FFF2-40B4-BE49-F238E27FC236}">
                <a16:creationId xmlns:a16="http://schemas.microsoft.com/office/drawing/2014/main" id="{E4324CF0-F653-4A1F-A37C-EE86222C7C55}"/>
              </a:ext>
            </a:extLst>
          </p:cNvPr>
          <p:cNvSpPr txBox="1"/>
          <p:nvPr/>
        </p:nvSpPr>
        <p:spPr>
          <a:xfrm>
            <a:off x="3211705" y="5012096"/>
            <a:ext cx="1808409" cy="246221"/>
          </a:xfrm>
          <a:prstGeom prst="rect">
            <a:avLst/>
          </a:prstGeom>
          <a:noFill/>
        </p:spPr>
        <p:txBody>
          <a:bodyPr wrap="square" rtlCol="0">
            <a:spAutoFit/>
          </a:bodyPr>
          <a:lstStyle/>
          <a:p>
            <a:r>
              <a:rPr lang="ja-JP" altLang="en-US" sz="1000" b="1" dirty="0" smtClean="0">
                <a:latin typeface="Meiryo UI" panose="020B0604030504040204" pitchFamily="50" charset="-128"/>
                <a:ea typeface="Meiryo UI" panose="020B0604030504040204" pitchFamily="50" charset="-128"/>
              </a:rPr>
              <a:t>地域版ハザードマップ</a:t>
            </a:r>
            <a:endParaRPr lang="en-US" altLang="ja-JP" sz="1000" b="1" dirty="0">
              <a:latin typeface="Meiryo UI" panose="020B0604030504040204" pitchFamily="50" charset="-128"/>
              <a:ea typeface="Meiryo UI" panose="020B0604030504040204" pitchFamily="50" charset="-128"/>
            </a:endParaRPr>
          </a:p>
        </p:txBody>
      </p:sp>
      <p:sp>
        <p:nvSpPr>
          <p:cNvPr id="147" name="テキスト ボックス 146"/>
          <p:cNvSpPr txBox="1"/>
          <p:nvPr/>
        </p:nvSpPr>
        <p:spPr>
          <a:xfrm>
            <a:off x="167907" y="1270936"/>
            <a:ext cx="5405166" cy="1223412"/>
          </a:xfrm>
          <a:prstGeom prst="rect">
            <a:avLst/>
          </a:prstGeom>
          <a:noFill/>
          <a:ln w="6350">
            <a:noFill/>
            <a:prstDash val="sysDash"/>
          </a:ln>
        </p:spPr>
        <p:txBody>
          <a:bodyPr wrap="square" lIns="0" tIns="0" rIns="0" bIns="0" rtlCol="0">
            <a:spAutoFit/>
          </a:bodyPr>
          <a:lstStyle/>
          <a:p>
            <a:pPr>
              <a:lnSpc>
                <a:spcPct val="150000"/>
              </a:lnSpc>
            </a:pPr>
            <a:r>
              <a:rPr lang="ja-JP" altLang="en-US" sz="1300" b="1" dirty="0" smtClean="0"/>
              <a:t>　</a:t>
            </a:r>
            <a:r>
              <a:rPr lang="ja-JP" altLang="en-US" sz="1200" b="1" dirty="0" smtClean="0">
                <a:latin typeface="+mj-ea"/>
                <a:ea typeface="+mj-ea"/>
              </a:rPr>
              <a:t>◇　避難行動意識向上を図るため</a:t>
            </a:r>
            <a:r>
              <a:rPr lang="ja-JP" altLang="en-US" sz="1200" b="1" smtClean="0">
                <a:latin typeface="+mj-ea"/>
                <a:ea typeface="+mj-ea"/>
              </a:rPr>
              <a:t>の取組</a:t>
            </a:r>
            <a:r>
              <a:rPr lang="ja-JP" altLang="en-US" sz="1200" dirty="0" smtClean="0">
                <a:latin typeface="+mj-ea"/>
                <a:ea typeface="+mj-ea"/>
              </a:rPr>
              <a:t>　（「逃げる」施策）</a:t>
            </a:r>
            <a:endParaRPr lang="en-US" altLang="ja-JP" sz="1200" dirty="0" smtClean="0">
              <a:latin typeface="+mj-ea"/>
              <a:ea typeface="+mj-ea"/>
            </a:endParaRPr>
          </a:p>
          <a:p>
            <a:pPr marL="387450" indent="-171450">
              <a:lnSpc>
                <a:spcPts val="12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「いつ」「誰が」「何をする」に着目し、防災行動と実施主体を時系列に整理した</a:t>
            </a:r>
            <a:endParaRPr lang="en-US" altLang="ja-JP" sz="1200" dirty="0">
              <a:latin typeface="Meiryo UI" panose="020B0604030504040204" pitchFamily="50" charset="-128"/>
              <a:ea typeface="Meiryo UI" panose="020B0604030504040204" pitchFamily="50" charset="-128"/>
            </a:endParaRPr>
          </a:p>
          <a:p>
            <a:pPr marL="216000">
              <a:lnSpc>
                <a:spcPts val="1200"/>
              </a:lnSpc>
            </a:pPr>
            <a:r>
              <a:rPr lang="ja-JP" altLang="en-US" sz="1200" dirty="0" smtClean="0">
                <a:latin typeface="Meiryo UI" panose="020B0604030504040204" pitchFamily="50" charset="-128"/>
                <a:ea typeface="Meiryo UI" panose="020B0604030504040204" pitchFamily="50" charset="-128"/>
              </a:rPr>
              <a:t>　　タイムラインについて、洪水や土砂災害、高潮災害など異なるハザードも対象に加え</a:t>
            </a:r>
            <a:endParaRPr lang="en-US" altLang="ja-JP" sz="1200" dirty="0" smtClean="0">
              <a:latin typeface="Meiryo UI" panose="020B0604030504040204" pitchFamily="50" charset="-128"/>
              <a:ea typeface="Meiryo UI" panose="020B0604030504040204" pitchFamily="50" charset="-128"/>
            </a:endParaRPr>
          </a:p>
          <a:p>
            <a:pPr marL="216000">
              <a:lnSpc>
                <a:spcPts val="12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ながら、国や市町村と連携し、「おおさかタイムライン防災プロジェクト」を進めます。</a:t>
            </a:r>
            <a:endParaRPr lang="en-US" altLang="ja-JP" sz="1200" dirty="0" smtClean="0">
              <a:latin typeface="Meiryo UI" panose="020B0604030504040204" pitchFamily="50" charset="-128"/>
              <a:ea typeface="Meiryo UI" panose="020B0604030504040204" pitchFamily="50" charset="-128"/>
            </a:endParaRPr>
          </a:p>
          <a:p>
            <a:pPr marL="387450" indent="-171450">
              <a:lnSpc>
                <a:spcPts val="12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また地域のリスクを知り、住民自らが適切な避難行動を取れるようにするために     地域ワークショップを活用し、「地域版ハザードマップ」「タイムライン」作成や避難訓練の実施等、市町村を積極的に支援します。</a:t>
            </a:r>
            <a:endParaRPr lang="ja-JP" altLang="en-US" sz="1200" dirty="0">
              <a:latin typeface="Meiryo UI" panose="020B0604030504040204" pitchFamily="50" charset="-128"/>
              <a:ea typeface="Meiryo UI" panose="020B0604030504040204" pitchFamily="50" charset="-128"/>
            </a:endParaRPr>
          </a:p>
        </p:txBody>
      </p:sp>
      <p:graphicFrame>
        <p:nvGraphicFramePr>
          <p:cNvPr id="138" name="図表 137"/>
          <p:cNvGraphicFramePr>
            <a:graphicFrameLocks noChangeAspect="1"/>
          </p:cNvGraphicFramePr>
          <p:nvPr>
            <p:extLst/>
          </p:nvPr>
        </p:nvGraphicFramePr>
        <p:xfrm>
          <a:off x="874938" y="5474047"/>
          <a:ext cx="2370989" cy="1186480"/>
        </p:xfrm>
        <a:graphic>
          <a:graphicData uri="http://schemas.openxmlformats.org/drawingml/2006/diagram">
            <dgm:relIds xmlns:dgm="http://schemas.openxmlformats.org/drawingml/2006/diagram" xmlns:r="http://schemas.openxmlformats.org/officeDocument/2006/relationships" r:dm="rId39" r:lo="rId40" r:qs="rId41" r:cs="rId42"/>
          </a:graphicData>
        </a:graphic>
      </p:graphicFrame>
      <p:sp>
        <p:nvSpPr>
          <p:cNvPr id="141" name="テキスト ボックス 140">
            <a:extLst>
              <a:ext uri="{FF2B5EF4-FFF2-40B4-BE49-F238E27FC236}">
                <a16:creationId xmlns:a16="http://schemas.microsoft.com/office/drawing/2014/main" id="{E4324CF0-F653-4A1F-A37C-EE86222C7C55}"/>
              </a:ext>
            </a:extLst>
          </p:cNvPr>
          <p:cNvSpPr txBox="1"/>
          <p:nvPr/>
        </p:nvSpPr>
        <p:spPr>
          <a:xfrm>
            <a:off x="128464" y="5056834"/>
            <a:ext cx="1754457" cy="707886"/>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平常時の訓練や実際の水害対応の中での検証などを</a:t>
            </a:r>
            <a:r>
              <a:rPr lang="ja-JP" altLang="en-US" sz="1000" dirty="0" smtClean="0">
                <a:latin typeface="Meiryo UI" panose="020B0604030504040204" pitchFamily="50" charset="-128"/>
                <a:ea typeface="Meiryo UI" panose="020B0604030504040204" pitchFamily="50" charset="-128"/>
              </a:rPr>
              <a:t>踏まえ改善し、確実</a:t>
            </a:r>
            <a:r>
              <a:rPr lang="ja-JP" altLang="en-US" sz="1000" dirty="0">
                <a:latin typeface="Meiryo UI" panose="020B0604030504040204" pitchFamily="50" charset="-128"/>
                <a:ea typeface="Meiryo UI" panose="020B0604030504040204" pitchFamily="50" charset="-128"/>
              </a:rPr>
              <a:t>な災害への備えに繋げていきます。</a:t>
            </a:r>
          </a:p>
        </p:txBody>
      </p:sp>
      <p:pic>
        <p:nvPicPr>
          <p:cNvPr id="8" name="図 7"/>
          <p:cNvPicPr>
            <a:picLocks noChangeAspect="1"/>
          </p:cNvPicPr>
          <p:nvPr/>
        </p:nvPicPr>
        <p:blipFill rotWithShape="1">
          <a:blip r:embed="rId44" cstate="screen">
            <a:extLst>
              <a:ext uri="{28A0092B-C50C-407E-A947-70E740481C1C}">
                <a14:useLocalDpi xmlns:a14="http://schemas.microsoft.com/office/drawing/2010/main"/>
              </a:ext>
            </a:extLst>
          </a:blip>
          <a:srcRect/>
          <a:stretch/>
        </p:blipFill>
        <p:spPr>
          <a:xfrm>
            <a:off x="5879081" y="2174024"/>
            <a:ext cx="1702681" cy="1285167"/>
          </a:xfrm>
          <a:prstGeom prst="rect">
            <a:avLst/>
          </a:prstGeom>
          <a:ln>
            <a:solidFill>
              <a:schemeClr val="tx1"/>
            </a:solidFill>
          </a:ln>
        </p:spPr>
      </p:pic>
      <p:sp>
        <p:nvSpPr>
          <p:cNvPr id="150" name="Text Box 1712"/>
          <p:cNvSpPr txBox="1">
            <a:spLocks noChangeArrowheads="1"/>
          </p:cNvSpPr>
          <p:nvPr/>
        </p:nvSpPr>
        <p:spPr bwMode="auto">
          <a:xfrm>
            <a:off x="5984409" y="3457780"/>
            <a:ext cx="1470305" cy="175465"/>
          </a:xfrm>
          <a:prstGeom prst="rect">
            <a:avLst/>
          </a:prstGeom>
          <a:noFill/>
          <a:ln>
            <a:noFill/>
          </a:ln>
          <a:extLst/>
        </p:spPr>
        <p:txBody>
          <a:bodyPr rot="0" vert="horz" wrap="square" lIns="74295" tIns="8890" rIns="74295" bIns="8890" anchor="t" anchorCtr="0" upright="1">
            <a:noAutofit/>
          </a:bodyPr>
          <a:lstStyle/>
          <a:p>
            <a:pPr algn="ctr">
              <a:lnSpc>
                <a:spcPts val="1200"/>
              </a:lnSpc>
              <a:spcAft>
                <a:spcPts val="0"/>
              </a:spcAft>
            </a:pPr>
            <a:r>
              <a:rPr lang="ja-JP" altLang="en-US" sz="800" kern="100" dirty="0" smtClean="0">
                <a:effectLst/>
                <a:latin typeface="+mj-ea"/>
                <a:ea typeface="+mj-ea"/>
                <a:cs typeface="Times New Roman" panose="02020603050405020304" pitchFamily="18" charset="0"/>
              </a:rPr>
              <a:t>地区自主防災避難訓練</a:t>
            </a:r>
            <a:endParaRPr lang="ja-JP" sz="800" kern="100" dirty="0">
              <a:effectLst/>
              <a:latin typeface="+mj-ea"/>
              <a:ea typeface="+mj-ea"/>
              <a:cs typeface="Times New Roman" panose="02020603050405020304" pitchFamily="18" charset="0"/>
            </a:endParaRPr>
          </a:p>
        </p:txBody>
      </p:sp>
    </p:spTree>
    <p:extLst>
      <p:ext uri="{BB962C8B-B14F-4D97-AF65-F5344CB8AC3E}">
        <p14:creationId xmlns:p14="http://schemas.microsoft.com/office/powerpoint/2010/main" val="1819214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39819" y="414637"/>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強化</a:t>
            </a:r>
            <a:r>
              <a:rPr lang="ja-JP" altLang="en-US" sz="1300" b="1" dirty="0" smtClean="0">
                <a:solidFill>
                  <a:schemeClr val="bg1"/>
                </a:solidFill>
              </a:rPr>
              <a:t>　</a:t>
            </a:r>
            <a:endParaRPr lang="ja-JP" altLang="en-US" sz="1300" b="1" dirty="0">
              <a:solidFill>
                <a:schemeClr val="bg1"/>
              </a:solidFill>
            </a:endParaRPr>
          </a:p>
        </p:txBody>
      </p:sp>
      <p:sp>
        <p:nvSpPr>
          <p:cNvPr id="27" name="正方形/長方形 26"/>
          <p:cNvSpPr/>
          <p:nvPr/>
        </p:nvSpPr>
        <p:spPr>
          <a:xfrm>
            <a:off x="58057" y="757404"/>
            <a:ext cx="9677614" cy="588843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66623" y="1119804"/>
            <a:ext cx="9466895" cy="1917448"/>
          </a:xfrm>
          <a:prstGeom prst="rect">
            <a:avLst/>
          </a:prstGeom>
          <a:noFill/>
          <a:ln w="6350">
            <a:noFill/>
            <a:prstDash val="sysDash"/>
          </a:ln>
        </p:spPr>
        <p:txBody>
          <a:bodyPr wrap="square" lIns="0" tIns="0" rIns="0" bIns="0"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④ 地域防災力の強化</a:t>
            </a:r>
            <a:endParaRPr kumimoji="1" lang="en-US" altLang="ja-JP" sz="1300" dirty="0" smtClean="0">
              <a:solidFill>
                <a:srgbClr val="FF0000"/>
              </a:solidFill>
              <a:latin typeface="HG丸ｺﾞｼｯｸM-PRO" panose="020F0600000000000000" pitchFamily="50" charset="-128"/>
              <a:ea typeface="HG丸ｺﾞｼｯｸM-PRO" panose="020F0600000000000000" pitchFamily="50" charset="-128"/>
            </a:endParaRPr>
          </a:p>
          <a:p>
            <a:pPr defTabSz="914400" eaLnBrk="0" fontAlgn="base" hangingPunct="0">
              <a:lnSpc>
                <a:spcPct val="150000"/>
              </a:lnSpc>
              <a:spcBef>
                <a:spcPct val="0"/>
              </a:spcBef>
              <a:spcAft>
                <a:spcPct val="0"/>
              </a:spcAft>
              <a:tabLst>
                <a:tab pos="1952625" algn="l"/>
              </a:tabLst>
            </a:pPr>
            <a:r>
              <a:rPr lang="ja-JP" altLang="en-US" sz="1200" b="1" dirty="0" smtClean="0">
                <a:latin typeface="+mj-ea"/>
                <a:ea typeface="+mj-ea"/>
                <a:cs typeface="Times New Roman" panose="02020603050405020304" pitchFamily="18" charset="0"/>
              </a:rPr>
              <a:t>　</a:t>
            </a:r>
            <a:r>
              <a:rPr lang="ja-JP" altLang="ja-JP" sz="1200" b="1" dirty="0" smtClean="0">
                <a:latin typeface="+mj-ea"/>
                <a:ea typeface="+mj-ea"/>
                <a:cs typeface="Times New Roman" panose="02020603050405020304" pitchFamily="18" charset="0"/>
              </a:rPr>
              <a:t>◇</a:t>
            </a:r>
            <a:r>
              <a:rPr lang="en-US" altLang="ja-JP" sz="1200" b="1" dirty="0" smtClean="0">
                <a:latin typeface="+mj-ea"/>
                <a:ea typeface="+mj-ea"/>
                <a:cs typeface="Times New Roman" panose="02020603050405020304" pitchFamily="18" charset="0"/>
              </a:rPr>
              <a:t> </a:t>
            </a:r>
            <a:r>
              <a:rPr lang="ja-JP" altLang="en-US" sz="1200" b="1" dirty="0" smtClean="0">
                <a:latin typeface="+mj-ea"/>
                <a:ea typeface="+mj-ea"/>
                <a:cs typeface="Times New Roman" panose="02020603050405020304" pitchFamily="18" charset="0"/>
              </a:rPr>
              <a:t>迅速な復旧・復興への対策　</a:t>
            </a:r>
            <a:r>
              <a:rPr lang="ja-JP" altLang="en-US" sz="1200" dirty="0" smtClean="0">
                <a:latin typeface="+mj-ea"/>
                <a:ea typeface="+mj-ea"/>
                <a:cs typeface="Times New Roman" panose="02020603050405020304" pitchFamily="18" charset="0"/>
              </a:rPr>
              <a:t>（事前準備）</a:t>
            </a:r>
            <a:endParaRPr lang="en-US" altLang="ja-JP" sz="1200" dirty="0" smtClean="0">
              <a:latin typeface="+mj-ea"/>
              <a:ea typeface="+mj-ea"/>
              <a:cs typeface="Times New Roman" panose="02020603050405020304" pitchFamily="18" charset="0"/>
            </a:endParaRPr>
          </a:p>
          <a:p>
            <a:pPr marL="396000" indent="-180000" eaLnBrk="0" fontAlgn="base" hangingPunct="0">
              <a:lnSpc>
                <a:spcPct val="130000"/>
              </a:lnSpc>
              <a:spcBef>
                <a:spcPct val="0"/>
              </a:spcBef>
              <a:spcAft>
                <a:spcPct val="0"/>
              </a:spcAft>
              <a:buFont typeface="Wingdings" panose="05000000000000000000" pitchFamily="2" charset="2"/>
              <a:buChar char="ü"/>
              <a:tabLst>
                <a:tab pos="1952625" algn="l"/>
              </a:tabLst>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平時の防災・減災対策だけでなく、被災後の迅速な復旧・復興対策も重要であることから、事前復興の</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取組を</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並行して推進</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します</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396000" indent="-180000">
              <a:lnSpc>
                <a:spcPct val="130000"/>
              </a:lnSpc>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具体的には、「大阪府震災復興都市づくりガイドライン」に基づき、単に原状回復することだけでなく、これまで不十分だった防災性能の向上や都市基盤の整備といった復興業務を適切かつ速やかに進めるための行動手順等の検討など、市町村職員とともに復興図上訓練等を通じて引き続き実施</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します</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 （事前復興の「準備期」の</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取組）</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396000" indent="-180000">
              <a:lnSpc>
                <a:spcPct val="130000"/>
              </a:lnSpc>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さらに、復興における目標など事前復興計画の策定（「発展期」の</a:t>
            </a:r>
            <a:r>
              <a:rPr lang="ja-JP" altLang="en-US" sz="1200" dirty="0" smtClean="0">
                <a:latin typeface="Meiryo UI" panose="020B0604030504040204" pitchFamily="50" charset="-128"/>
                <a:ea typeface="Meiryo UI" panose="020B0604030504040204" pitchFamily="50" charset="-128"/>
              </a:rPr>
              <a:t>取組）</a:t>
            </a:r>
            <a:r>
              <a:rPr lang="ja-JP" altLang="en-US" sz="1200" dirty="0">
                <a:latin typeface="Meiryo UI" panose="020B0604030504040204" pitchFamily="50" charset="-128"/>
                <a:ea typeface="Meiryo UI" panose="020B0604030504040204" pitchFamily="50" charset="-128"/>
              </a:rPr>
              <a:t>に向けて、国の「復興まちづくりのための事前準備ガイドライン（平成</a:t>
            </a:r>
            <a:r>
              <a:rPr lang="en-US" altLang="ja-JP" sz="1200" dirty="0">
                <a:latin typeface="Meiryo UI" panose="020B0604030504040204" pitchFamily="50" charset="-128"/>
                <a:ea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rPr>
              <a:t>年   策定</a:t>
            </a:r>
            <a:r>
              <a:rPr lang="ja-JP" altLang="en-US" sz="1200" dirty="0">
                <a:latin typeface="Meiryo UI" panose="020B0604030504040204" pitchFamily="50" charset="-128"/>
                <a:ea typeface="Meiryo UI" panose="020B0604030504040204" pitchFamily="50" charset="-128"/>
              </a:rPr>
              <a:t>）」の周知を図るとともに復興体制の整備や都市データの整理など、市町村へ働きかけを強化</a:t>
            </a:r>
            <a:r>
              <a:rPr lang="ja-JP" altLang="en-US" sz="1200" dirty="0" smtClean="0">
                <a:latin typeface="Meiryo UI" panose="020B0604030504040204" pitchFamily="50" charset="-128"/>
                <a:ea typeface="Meiryo UI" panose="020B0604030504040204" pitchFamily="50" charset="-128"/>
              </a:rPr>
              <a:t>します。</a:t>
            </a:r>
            <a:endParaRPr lang="en-US" altLang="ja-JP" sz="1200" dirty="0">
              <a:latin typeface="Meiryo UI" panose="020B0604030504040204" pitchFamily="50" charset="-128"/>
              <a:ea typeface="Meiryo UI" panose="020B0604030504040204" pitchFamily="50" charset="-128"/>
            </a:endParaRPr>
          </a:p>
        </p:txBody>
      </p:sp>
      <p:sp>
        <p:nvSpPr>
          <p:cNvPr id="7" name="Rectangle 10"/>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pSp>
        <p:nvGrpSpPr>
          <p:cNvPr id="12" name="グループ化 11"/>
          <p:cNvGrpSpPr/>
          <p:nvPr/>
        </p:nvGrpSpPr>
        <p:grpSpPr>
          <a:xfrm>
            <a:off x="927894" y="3171385"/>
            <a:ext cx="8705625" cy="3166883"/>
            <a:chOff x="1071910" y="3553281"/>
            <a:chExt cx="8705625" cy="3166883"/>
          </a:xfrm>
        </p:grpSpPr>
        <p:sp>
          <p:nvSpPr>
            <p:cNvPr id="10" name="テキスト ボックス 9"/>
            <p:cNvSpPr txBox="1"/>
            <p:nvPr/>
          </p:nvSpPr>
          <p:spPr>
            <a:xfrm>
              <a:off x="1071910" y="3553281"/>
              <a:ext cx="8705625" cy="2616101"/>
            </a:xfrm>
            <a:prstGeom prst="rect">
              <a:avLst/>
            </a:prstGeom>
            <a:noFill/>
            <a:ln>
              <a:noFill/>
              <a:prstDash val="dash"/>
            </a:ln>
          </p:spPr>
          <p:txBody>
            <a:bodyPr wrap="square" rtlCol="0">
              <a:spAutoFit/>
            </a:bodyPr>
            <a:lstStyle/>
            <a:p>
              <a:r>
                <a:rPr kumimoji="1" lang="ja-JP" altLang="en-US" sz="1000" dirty="0" smtClean="0"/>
                <a:t>（復興土地利用イメージ）　</a:t>
              </a:r>
              <a:r>
                <a:rPr kumimoji="1" lang="ja-JP" altLang="en-US" sz="1100" dirty="0" smtClean="0"/>
                <a:t>　　　　　</a:t>
              </a:r>
              <a:r>
                <a:rPr kumimoji="1" lang="ja-JP" altLang="en-US" sz="1100" dirty="0"/>
                <a:t> </a:t>
              </a:r>
              <a:r>
                <a:rPr kumimoji="1" lang="ja-JP" altLang="en-US" sz="1100" dirty="0" smtClean="0"/>
                <a:t>　　　　　　   　　　　　</a:t>
              </a:r>
              <a:r>
                <a:rPr kumimoji="1" lang="ja-JP" altLang="en-US" sz="1000" dirty="0" smtClean="0"/>
                <a:t>　　　（</a:t>
              </a:r>
              <a:r>
                <a:rPr lang="ja-JP" altLang="en-US" sz="1000" dirty="0" smtClean="0"/>
                <a:t> </a:t>
              </a:r>
              <a:r>
                <a:rPr lang="ja-JP" altLang="en-US" sz="1000" dirty="0"/>
                <a:t>「大阪府震災復興都市づくりガイドライン」における</a:t>
              </a:r>
              <a:r>
                <a:rPr kumimoji="1" lang="ja-JP" altLang="en-US" sz="1000" dirty="0" smtClean="0"/>
                <a:t>取組み順序のイメージ）　　　</a:t>
              </a:r>
              <a:endParaRPr kumimoji="1" lang="en-US" altLang="ja-JP" sz="1000" dirty="0" smtClean="0"/>
            </a:p>
            <a:p>
              <a:endParaRPr kumimoji="1" lang="en-US" altLang="ja-JP" sz="900" dirty="0"/>
            </a:p>
            <a:p>
              <a:endParaRPr kumimoji="1" lang="en-US" altLang="ja-JP" sz="1200" dirty="0" smtClean="0"/>
            </a:p>
            <a:p>
              <a:endParaRPr kumimoji="1" lang="en-US" altLang="ja-JP" sz="1200" dirty="0"/>
            </a:p>
            <a:p>
              <a:endParaRPr kumimoji="1" lang="en-US" altLang="ja-JP" sz="1200" dirty="0" smtClean="0"/>
            </a:p>
            <a:p>
              <a:endParaRPr lang="en-US" altLang="ja-JP" sz="1200" dirty="0"/>
            </a:p>
            <a:p>
              <a:endParaRPr kumimoji="1" lang="en-US" altLang="ja-JP" sz="1200" dirty="0" smtClean="0"/>
            </a:p>
            <a:p>
              <a:r>
                <a:rPr kumimoji="1" lang="ja-JP" altLang="en-US" sz="1200" dirty="0" smtClean="0"/>
                <a:t>　　　　　　　　　　　　　　　　　　　　　　　</a:t>
              </a:r>
              <a:r>
                <a:rPr kumimoji="1" lang="ja-JP" altLang="en-US" sz="1000" dirty="0" smtClean="0"/>
                <a:t>　　　　　　　　　　　　（復興図上訓練）</a:t>
              </a:r>
              <a:endParaRPr kumimoji="1" lang="en-US" altLang="ja-JP" sz="1000" dirty="0" smtClean="0"/>
            </a:p>
            <a:p>
              <a:endParaRPr kumimoji="1" lang="en-US" altLang="ja-JP" sz="1200" dirty="0"/>
            </a:p>
            <a:p>
              <a:endParaRPr kumimoji="1" lang="en-US" altLang="ja-JP" sz="1200" dirty="0" smtClean="0"/>
            </a:p>
            <a:p>
              <a:endParaRPr kumimoji="1" lang="en-US" altLang="ja-JP" sz="1200" dirty="0"/>
            </a:p>
            <a:p>
              <a:endParaRPr kumimoji="1" lang="en-US" altLang="ja-JP" sz="1200" dirty="0" smtClean="0"/>
            </a:p>
            <a:p>
              <a:endParaRPr kumimoji="1" lang="en-US" altLang="ja-JP" sz="1200" dirty="0"/>
            </a:p>
            <a:p>
              <a:endParaRPr kumimoji="1" lang="en-US" altLang="ja-JP" sz="1200" dirty="0" smtClean="0"/>
            </a:p>
          </p:txBody>
        </p:sp>
        <p:pic>
          <p:nvPicPr>
            <p:cNvPr id="9" name="図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6257" y="5106638"/>
              <a:ext cx="2966048" cy="1583871"/>
            </a:xfrm>
            <a:prstGeom prst="rect">
              <a:avLst/>
            </a:prstGeom>
            <a:ln>
              <a:solidFill>
                <a:schemeClr val="tx1"/>
              </a:solidFill>
            </a:ln>
          </p:spPr>
        </p:pic>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1023" y="5089274"/>
              <a:ext cx="1552250" cy="1630890"/>
            </a:xfrm>
            <a:prstGeom prst="rect">
              <a:avLst/>
            </a:prstGeom>
            <a:ln>
              <a:solidFill>
                <a:schemeClr val="tx1"/>
              </a:solidFill>
            </a:ln>
          </p:spPr>
        </p:pic>
      </p:grpSp>
      <p:sp>
        <p:nvSpPr>
          <p:cNvPr id="20" name="正方形/長方形 19"/>
          <p:cNvSpPr/>
          <p:nvPr/>
        </p:nvSpPr>
        <p:spPr>
          <a:xfrm>
            <a:off x="58058" y="757404"/>
            <a:ext cx="96840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a:xfrm>
            <a:off x="7633236" y="6583852"/>
            <a:ext cx="2311400" cy="365125"/>
          </a:xfrm>
        </p:spPr>
        <p:txBody>
          <a:bodyPr/>
          <a:lstStyle/>
          <a:p>
            <a:fld id="{BB9231F5-CC56-497A-A386-7B8232C12A76}" type="slidenum">
              <a:rPr kumimoji="1" lang="ja-JP" altLang="en-US" smtClean="0"/>
              <a:t>48</a:t>
            </a:fld>
            <a:endParaRPr kumimoji="1" lang="ja-JP" altLang="en-US" dirty="0"/>
          </a:p>
        </p:txBody>
      </p:sp>
      <p:pic>
        <p:nvPicPr>
          <p:cNvPr id="114" name="図 1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44" y="3412986"/>
            <a:ext cx="4499966" cy="2201521"/>
          </a:xfrm>
          <a:prstGeom prst="rect">
            <a:avLst/>
          </a:prstGeom>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6411" y="3486963"/>
            <a:ext cx="5090604" cy="861620"/>
          </a:xfrm>
          <a:prstGeom prst="rect">
            <a:avLst/>
          </a:prstGeom>
        </p:spPr>
      </p:pic>
      <p:sp>
        <p:nvSpPr>
          <p:cNvPr id="17" name="テキスト ボックス 16">
            <a:extLst>
              <a:ext uri="{FF2B5EF4-FFF2-40B4-BE49-F238E27FC236}">
                <a16:creationId xmlns:a16="http://schemas.microsoft.com/office/drawing/2014/main" id="{E4324CF0-F653-4A1F-A37C-EE86222C7C55}"/>
              </a:ext>
            </a:extLst>
          </p:cNvPr>
          <p:cNvSpPr txBox="1"/>
          <p:nvPr/>
        </p:nvSpPr>
        <p:spPr>
          <a:xfrm>
            <a:off x="4828064" y="3600620"/>
            <a:ext cx="1113839" cy="584775"/>
          </a:xfrm>
          <a:prstGeom prst="rect">
            <a:avLst/>
          </a:prstGeom>
          <a:noFill/>
        </p:spPr>
        <p:txBody>
          <a:bodyPr wrap="square" rtlCol="0">
            <a:spAutoFit/>
          </a:bodyPr>
          <a:lstStyle/>
          <a:p>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準備期</a:t>
            </a:r>
            <a:r>
              <a:rPr lang="en-US" altLang="ja-JP" sz="1200" b="1" dirty="0" smtClean="0">
                <a:latin typeface="Meiryo UI" panose="020B0604030504040204" pitchFamily="50" charset="-128"/>
                <a:ea typeface="Meiryo UI" panose="020B0604030504040204" pitchFamily="50" charset="-128"/>
              </a:rPr>
              <a:t>】</a:t>
            </a:r>
          </a:p>
          <a:p>
            <a:r>
              <a:rPr lang="ja-JP" altLang="en-US" sz="1000" b="1" dirty="0" smtClean="0">
                <a:latin typeface="Meiryo UI" panose="020B0604030504040204" pitchFamily="50" charset="-128"/>
                <a:ea typeface="Meiryo UI" panose="020B0604030504040204" pitchFamily="50" charset="-128"/>
              </a:rPr>
              <a:t>取組方針の整備</a:t>
            </a:r>
            <a:endParaRPr lang="en-US" altLang="ja-JP" sz="1000" b="1" dirty="0" smtClean="0">
              <a:latin typeface="Meiryo UI" panose="020B0604030504040204" pitchFamily="50" charset="-128"/>
              <a:ea typeface="Meiryo UI" panose="020B0604030504040204" pitchFamily="50" charset="-128"/>
            </a:endParaRPr>
          </a:p>
          <a:p>
            <a:r>
              <a:rPr lang="ja-JP" altLang="en-US" sz="1000" b="1" dirty="0" smtClean="0">
                <a:latin typeface="Meiryo UI" panose="020B0604030504040204" pitchFamily="50" charset="-128"/>
                <a:ea typeface="Meiryo UI" panose="020B0604030504040204" pitchFamily="50" charset="-128"/>
              </a:rPr>
              <a:t>意識の醸成</a:t>
            </a:r>
            <a:endParaRPr lang="en-US" altLang="ja-JP" sz="1000" b="1"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E4324CF0-F653-4A1F-A37C-EE86222C7C55}"/>
              </a:ext>
            </a:extLst>
          </p:cNvPr>
          <p:cNvSpPr txBox="1"/>
          <p:nvPr/>
        </p:nvSpPr>
        <p:spPr>
          <a:xfrm>
            <a:off x="6230627" y="3587564"/>
            <a:ext cx="1482171" cy="584775"/>
          </a:xfrm>
          <a:prstGeom prst="rect">
            <a:avLst/>
          </a:prstGeom>
          <a:noFill/>
        </p:spPr>
        <p:txBody>
          <a:bodyPr wrap="square" rtlCol="0">
            <a:spAutoFit/>
          </a:bodyPr>
          <a:lstStyle/>
          <a:p>
            <a:r>
              <a:rPr lang="en-US" altLang="ja-JP" sz="1200" b="1" dirty="0" smtClean="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推進</a:t>
            </a:r>
            <a:r>
              <a:rPr lang="ja-JP" altLang="en-US" sz="1200" b="1" dirty="0" smtClean="0">
                <a:latin typeface="Meiryo UI" panose="020B0604030504040204" pitchFamily="50" charset="-128"/>
                <a:ea typeface="Meiryo UI" panose="020B0604030504040204" pitchFamily="50" charset="-128"/>
              </a:rPr>
              <a:t>期</a:t>
            </a:r>
            <a:r>
              <a:rPr lang="en-US" altLang="ja-JP" sz="1200" b="1" dirty="0" smtClean="0">
                <a:latin typeface="Meiryo UI" panose="020B0604030504040204" pitchFamily="50" charset="-128"/>
                <a:ea typeface="Meiryo UI" panose="020B0604030504040204" pitchFamily="50" charset="-128"/>
              </a:rPr>
              <a:t>】</a:t>
            </a:r>
          </a:p>
          <a:p>
            <a:r>
              <a:rPr lang="ja-JP" altLang="en-US" sz="1000" b="1" dirty="0" smtClean="0">
                <a:latin typeface="Meiryo UI" panose="020B0604030504040204" pitchFamily="50" charset="-128"/>
                <a:ea typeface="Meiryo UI" panose="020B0604030504040204" pitchFamily="50" charset="-128"/>
              </a:rPr>
              <a:t>事前復興の取組を推進</a:t>
            </a:r>
            <a:endParaRPr lang="en-US" altLang="ja-JP" sz="1000" b="1" dirty="0" smtClean="0">
              <a:latin typeface="Meiryo UI" panose="020B0604030504040204" pitchFamily="50" charset="-128"/>
              <a:ea typeface="Meiryo UI" panose="020B0604030504040204" pitchFamily="50" charset="-128"/>
            </a:endParaRPr>
          </a:p>
          <a:p>
            <a:endParaRPr lang="en-US" altLang="ja-JP" sz="1000" b="1" dirty="0" smtClean="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E4324CF0-F653-4A1F-A37C-EE86222C7C55}"/>
              </a:ext>
            </a:extLst>
          </p:cNvPr>
          <p:cNvSpPr txBox="1"/>
          <p:nvPr/>
        </p:nvSpPr>
        <p:spPr>
          <a:xfrm>
            <a:off x="7957086" y="3600620"/>
            <a:ext cx="1482171" cy="584775"/>
          </a:xfrm>
          <a:prstGeom prst="rect">
            <a:avLst/>
          </a:prstGeom>
          <a:noFill/>
        </p:spPr>
        <p:txBody>
          <a:bodyPr wrap="square" rtlCol="0">
            <a:spAutoFit/>
          </a:bodyPr>
          <a:lstStyle/>
          <a:p>
            <a:r>
              <a:rPr lang="en-US" altLang="ja-JP" sz="1200" b="1" dirty="0" smtClean="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発展</a:t>
            </a:r>
            <a:r>
              <a:rPr lang="ja-JP" altLang="en-US" sz="1200" b="1" dirty="0" smtClean="0">
                <a:latin typeface="Meiryo UI" panose="020B0604030504040204" pitchFamily="50" charset="-128"/>
                <a:ea typeface="Meiryo UI" panose="020B0604030504040204" pitchFamily="50" charset="-128"/>
              </a:rPr>
              <a:t>期</a:t>
            </a:r>
            <a:r>
              <a:rPr lang="en-US" altLang="ja-JP" sz="1200" b="1" dirty="0" smtClean="0">
                <a:latin typeface="Meiryo UI" panose="020B0604030504040204" pitchFamily="50" charset="-128"/>
                <a:ea typeface="Meiryo UI" panose="020B0604030504040204" pitchFamily="50" charset="-128"/>
              </a:rPr>
              <a:t>】</a:t>
            </a:r>
          </a:p>
          <a:p>
            <a:r>
              <a:rPr lang="ja-JP" altLang="en-US" sz="1000" b="1" dirty="0" smtClean="0">
                <a:latin typeface="Meiryo UI" panose="020B0604030504040204" pitchFamily="50" charset="-128"/>
                <a:ea typeface="Meiryo UI" panose="020B0604030504040204" pitchFamily="50" charset="-128"/>
              </a:rPr>
              <a:t>事前復興の取組が発展</a:t>
            </a:r>
            <a:endParaRPr lang="en-US" altLang="ja-JP" sz="1000" b="1" dirty="0" smtClean="0">
              <a:latin typeface="Meiryo UI" panose="020B0604030504040204" pitchFamily="50" charset="-128"/>
              <a:ea typeface="Meiryo UI" panose="020B0604030504040204" pitchFamily="50" charset="-128"/>
            </a:endParaRPr>
          </a:p>
          <a:p>
            <a:endParaRPr lang="en-US" altLang="ja-JP" sz="1000" b="1" dirty="0" smtClean="0">
              <a:latin typeface="Meiryo UI" panose="020B0604030504040204" pitchFamily="50" charset="-128"/>
              <a:ea typeface="Meiryo UI" panose="020B0604030504040204" pitchFamily="50" charset="-128"/>
            </a:endParaRPr>
          </a:p>
        </p:txBody>
      </p:sp>
      <p:grpSp>
        <p:nvGrpSpPr>
          <p:cNvPr id="13" name="グループ化 12"/>
          <p:cNvGrpSpPr/>
          <p:nvPr/>
        </p:nvGrpSpPr>
        <p:grpSpPr>
          <a:xfrm>
            <a:off x="530199" y="5583409"/>
            <a:ext cx="3296130" cy="980876"/>
            <a:chOff x="1258356" y="5688484"/>
            <a:chExt cx="3296130" cy="980876"/>
          </a:xfrm>
        </p:grpSpPr>
        <p:pic>
          <p:nvPicPr>
            <p:cNvPr id="5" name="図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8356" y="5688484"/>
              <a:ext cx="3296130" cy="980876"/>
            </a:xfrm>
            <a:prstGeom prst="rect">
              <a:avLst/>
            </a:prstGeom>
          </p:spPr>
        </p:pic>
        <p:sp>
          <p:nvSpPr>
            <p:cNvPr id="21" name="Rectangle 4"/>
            <p:cNvSpPr>
              <a:spLocks noChangeArrowheads="1"/>
            </p:cNvSpPr>
            <p:nvPr/>
          </p:nvSpPr>
          <p:spPr bwMode="auto">
            <a:xfrm>
              <a:off x="1837661" y="5899871"/>
              <a:ext cx="612167" cy="1095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just">
                <a:spcAft>
                  <a:spcPts val="0"/>
                </a:spcAft>
              </a:pPr>
              <a:r>
                <a:rPr lang="ja-JP" sz="600" b="1" kern="100" dirty="0">
                  <a:effectLst/>
                  <a:latin typeface="Century" panose="02040604050505020304" pitchFamily="18" charset="0"/>
                  <a:ea typeface="ＭＳ 明朝" panose="02020609040205080304" pitchFamily="17" charset="-128"/>
                  <a:cs typeface="Times New Roman" panose="02020603050405020304" pitchFamily="18" charset="0"/>
                </a:rPr>
                <a:t>：住宅系用途</a:t>
              </a:r>
            </a:p>
          </p:txBody>
        </p:sp>
        <p:sp>
          <p:nvSpPr>
            <p:cNvPr id="22" name="Rectangle 4"/>
            <p:cNvSpPr>
              <a:spLocks noChangeArrowheads="1"/>
            </p:cNvSpPr>
            <p:nvPr/>
          </p:nvSpPr>
          <p:spPr bwMode="auto">
            <a:xfrm>
              <a:off x="1837661" y="6139322"/>
              <a:ext cx="966373" cy="1503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just">
                <a:spcAft>
                  <a:spcPts val="0"/>
                </a:spcAft>
              </a:pPr>
              <a:r>
                <a:rPr lang="ja-JP" sz="600" b="1" kern="100" dirty="0" smtClean="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600" b="1" kern="100" dirty="0" smtClean="0">
                  <a:latin typeface="Century" panose="02040604050505020304" pitchFamily="18" charset="0"/>
                  <a:ea typeface="ＭＳ 明朝" panose="02020609040205080304" pitchFamily="17" charset="-128"/>
                  <a:cs typeface="Times New Roman" panose="02020603050405020304" pitchFamily="18" charset="0"/>
                </a:rPr>
                <a:t>産業・業務</a:t>
              </a:r>
              <a:r>
                <a:rPr lang="ja-JP" sz="600" b="1" kern="100" dirty="0" smtClean="0">
                  <a:effectLst/>
                  <a:latin typeface="Century" panose="02040604050505020304" pitchFamily="18" charset="0"/>
                  <a:ea typeface="ＭＳ 明朝" panose="02020609040205080304" pitchFamily="17" charset="-128"/>
                  <a:cs typeface="Times New Roman" panose="02020603050405020304" pitchFamily="18" charset="0"/>
                </a:rPr>
                <a:t>系</a:t>
              </a:r>
              <a:r>
                <a:rPr lang="ja-JP" sz="600" b="1" kern="100" dirty="0">
                  <a:effectLst/>
                  <a:latin typeface="Century" panose="02040604050505020304" pitchFamily="18" charset="0"/>
                  <a:ea typeface="ＭＳ 明朝" panose="02020609040205080304" pitchFamily="17" charset="-128"/>
                  <a:cs typeface="Times New Roman" panose="02020603050405020304" pitchFamily="18" charset="0"/>
                </a:rPr>
                <a:t>用途</a:t>
              </a:r>
            </a:p>
          </p:txBody>
        </p:sp>
        <p:sp>
          <p:nvSpPr>
            <p:cNvPr id="23" name="Rectangle 4"/>
            <p:cNvSpPr>
              <a:spLocks noChangeArrowheads="1"/>
            </p:cNvSpPr>
            <p:nvPr/>
          </p:nvSpPr>
          <p:spPr bwMode="auto">
            <a:xfrm>
              <a:off x="1846901" y="6356725"/>
              <a:ext cx="612167" cy="1960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just">
                <a:spcAft>
                  <a:spcPts val="0"/>
                </a:spcAft>
              </a:pPr>
              <a:r>
                <a:rPr lang="ja-JP" sz="600" b="1" kern="100" dirty="0" smtClean="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600" b="1" kern="100" dirty="0">
                  <a:latin typeface="Century" panose="02040604050505020304" pitchFamily="18" charset="0"/>
                  <a:ea typeface="ＭＳ 明朝" panose="02020609040205080304" pitchFamily="17" charset="-128"/>
                  <a:cs typeface="Times New Roman" panose="02020603050405020304" pitchFamily="18" charset="0"/>
                </a:rPr>
                <a:t>商業</a:t>
              </a:r>
              <a:r>
                <a:rPr lang="ja-JP" sz="600" b="1" kern="100" dirty="0" smtClean="0">
                  <a:effectLst/>
                  <a:latin typeface="Century" panose="02040604050505020304" pitchFamily="18" charset="0"/>
                  <a:ea typeface="ＭＳ 明朝" panose="02020609040205080304" pitchFamily="17" charset="-128"/>
                  <a:cs typeface="Times New Roman" panose="02020603050405020304" pitchFamily="18" charset="0"/>
                </a:rPr>
                <a:t>系</a:t>
              </a:r>
              <a:r>
                <a:rPr lang="ja-JP" sz="600" b="1" kern="100" dirty="0">
                  <a:effectLst/>
                  <a:latin typeface="Century" panose="02040604050505020304" pitchFamily="18" charset="0"/>
                  <a:ea typeface="ＭＳ 明朝" panose="02020609040205080304" pitchFamily="17" charset="-128"/>
                  <a:cs typeface="Times New Roman" panose="02020603050405020304" pitchFamily="18" charset="0"/>
                </a:rPr>
                <a:t>用途</a:t>
              </a:r>
            </a:p>
          </p:txBody>
        </p:sp>
        <p:sp>
          <p:nvSpPr>
            <p:cNvPr id="24" name="Rectangle 4"/>
            <p:cNvSpPr>
              <a:spLocks noChangeArrowheads="1"/>
            </p:cNvSpPr>
            <p:nvPr/>
          </p:nvSpPr>
          <p:spPr bwMode="auto">
            <a:xfrm>
              <a:off x="3365301" y="6012339"/>
              <a:ext cx="1085848" cy="1320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just">
                <a:spcAft>
                  <a:spcPts val="0"/>
                </a:spcAft>
              </a:pPr>
              <a:r>
                <a:rPr lang="ja-JP" sz="600" kern="100" dirty="0" smtClean="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600" b="1" kern="100" dirty="0" smtClean="0">
                  <a:latin typeface="Century" panose="02040604050505020304" pitchFamily="18" charset="0"/>
                  <a:ea typeface="ＭＳ 明朝" panose="02020609040205080304" pitchFamily="17" charset="-128"/>
                  <a:cs typeface="Times New Roman" panose="02020603050405020304" pitchFamily="18" charset="0"/>
                </a:rPr>
                <a:t>都市計画道路（整備済）</a:t>
              </a:r>
              <a:endParaRPr lang="ja-JP" sz="600" b="1"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Rectangle 4"/>
            <p:cNvSpPr>
              <a:spLocks noChangeArrowheads="1"/>
            </p:cNvSpPr>
            <p:nvPr/>
          </p:nvSpPr>
          <p:spPr bwMode="auto">
            <a:xfrm>
              <a:off x="3365301" y="6289976"/>
              <a:ext cx="1085849" cy="1130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just">
                <a:spcAft>
                  <a:spcPts val="0"/>
                </a:spcAft>
              </a:pPr>
              <a:r>
                <a:rPr lang="ja-JP" sz="600" b="1" kern="100" dirty="0" smtClean="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600" b="1" kern="100" dirty="0" smtClean="0">
                  <a:latin typeface="Century" panose="02040604050505020304" pitchFamily="18" charset="0"/>
                  <a:ea typeface="ＭＳ 明朝" panose="02020609040205080304" pitchFamily="17" charset="-128"/>
                  <a:cs typeface="Times New Roman" panose="02020603050405020304" pitchFamily="18" charset="0"/>
                </a:rPr>
                <a:t>都市計画道路（未整備）</a:t>
              </a:r>
              <a:endParaRPr lang="ja-JP" sz="600" b="1"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spTree>
    <p:extLst>
      <p:ext uri="{BB962C8B-B14F-4D97-AF65-F5344CB8AC3E}">
        <p14:creationId xmlns:p14="http://schemas.microsoft.com/office/powerpoint/2010/main" val="3850108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雲 59"/>
          <p:cNvSpPr/>
          <p:nvPr/>
        </p:nvSpPr>
        <p:spPr>
          <a:xfrm rot="20849082" flipH="1">
            <a:off x="3854246" y="4589283"/>
            <a:ext cx="608042" cy="577476"/>
          </a:xfrm>
          <a:prstGeom prst="cloud">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雲 60"/>
          <p:cNvSpPr/>
          <p:nvPr/>
        </p:nvSpPr>
        <p:spPr>
          <a:xfrm rot="750918">
            <a:off x="2666720" y="4613160"/>
            <a:ext cx="620630" cy="583593"/>
          </a:xfrm>
          <a:prstGeom prst="cloud">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77732"/>
            <a:ext cx="9720000" cy="588064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6" name="正方形/長方形 45"/>
          <p:cNvSpPr/>
          <p:nvPr/>
        </p:nvSpPr>
        <p:spPr>
          <a:xfrm>
            <a:off x="46530" y="415950"/>
            <a:ext cx="9805136"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08913" y="770464"/>
            <a:ext cx="97272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２</a:t>
            </a:r>
            <a:r>
              <a:rPr lang="ja-JP" altLang="en-US" sz="1300" dirty="0" smtClean="0">
                <a:latin typeface="HG丸ｺﾞｼｯｸM-PRO" panose="020F0600000000000000" pitchFamily="50" charset="-128"/>
                <a:ea typeface="HG丸ｺﾞｼｯｸM-PRO" panose="020F0600000000000000" pitchFamily="50" charset="-128"/>
              </a:rPr>
              <a:t>）安全・安心で住みやすい都市の形成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35" name="テキスト ボックス 34"/>
          <p:cNvSpPr txBox="1"/>
          <p:nvPr/>
        </p:nvSpPr>
        <p:spPr>
          <a:xfrm>
            <a:off x="204014" y="1067855"/>
            <a:ext cx="9499543" cy="300082"/>
          </a:xfrm>
          <a:prstGeom prst="rect">
            <a:avLst/>
          </a:prstGeom>
          <a:noFill/>
          <a:ln w="6350">
            <a:noFill/>
            <a:prstDash val="sysDash"/>
          </a:ln>
        </p:spPr>
        <p:txBody>
          <a:bodyPr wrap="square" lIns="0" tIns="0" rIns="0" bIns="0" rtlCol="0">
            <a:spAutoFit/>
          </a:bodyPr>
          <a:lstStyle/>
          <a:p>
            <a:pPr>
              <a:lnSpc>
                <a:spcPct val="150000"/>
              </a:lnSpc>
            </a:pPr>
            <a:r>
              <a:rPr kumimoji="1" lang="ja-JP" altLang="en-US" sz="1300" dirty="0" smtClean="0">
                <a:latin typeface="HG丸ｺﾞｼｯｸM-PRO" panose="020F0600000000000000" pitchFamily="50" charset="-128"/>
                <a:ea typeface="HG丸ｺﾞｼｯｸM-PRO" panose="020F0600000000000000" pitchFamily="50" charset="-128"/>
              </a:rPr>
              <a:t>① 誰もが安全で安心できる道路交通環境の整備</a:t>
            </a:r>
            <a:endParaRPr kumimoji="1" lang="ja-JP" altLang="en-US" sz="1300" dirty="0">
              <a:latin typeface="HG丸ｺﾞｼｯｸM-PRO" panose="020F0600000000000000" pitchFamily="50" charset="-128"/>
              <a:ea typeface="HG丸ｺﾞｼｯｸM-PRO" panose="020F0600000000000000" pitchFamily="50" charset="-128"/>
            </a:endParaRPr>
          </a:p>
        </p:txBody>
      </p:sp>
      <p:sp>
        <p:nvSpPr>
          <p:cNvPr id="30" name="テキスト ボックス 29"/>
          <p:cNvSpPr txBox="1"/>
          <p:nvPr/>
        </p:nvSpPr>
        <p:spPr>
          <a:xfrm>
            <a:off x="200577" y="1266812"/>
            <a:ext cx="9437398" cy="1107996"/>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　現道</a:t>
            </a:r>
            <a:r>
              <a:rPr lang="ja-JP" altLang="en-US" sz="1200" b="1" dirty="0">
                <a:latin typeface="ＭＳ Ｐゴシック" panose="020B0600070205080204" pitchFamily="50" charset="-128"/>
                <a:ea typeface="ＭＳ Ｐゴシック" panose="020B0600070205080204" pitchFamily="50" charset="-128"/>
              </a:rPr>
              <a:t>の安全</a:t>
            </a:r>
            <a:r>
              <a:rPr lang="ja-JP" altLang="en-US" sz="1200" b="1" dirty="0" smtClean="0">
                <a:latin typeface="ＭＳ Ｐゴシック" panose="020B0600070205080204" pitchFamily="50" charset="-128"/>
                <a:ea typeface="ＭＳ Ｐゴシック" panose="020B0600070205080204" pitchFamily="50" charset="-128"/>
              </a:rPr>
              <a:t>確保</a:t>
            </a:r>
          </a:p>
          <a:p>
            <a:pPr marL="324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現道における安全対策については、幅員狭隘箇所や線形不良箇所など、安全面で課題がある区間や箇所のうち、事故や大型車の誤進入等があり、緊急性が高い箇所を重点的に、整備を進めます。</a:t>
            </a:r>
          </a:p>
          <a:p>
            <a:pPr marL="324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対策内容については、費用対効果や早期整備効果発現を見極め、局所改良等のハード対策や他路線への交通転換等のソフト対策の両面から地域の交通事情に応じた現道の安全対策を実施します。　　</a:t>
            </a:r>
            <a:endParaRPr kumimoji="1" lang="ja-JP" altLang="en-US" sz="1200" dirty="0">
              <a:latin typeface="Meiryo UI" panose="020B0604030504040204" pitchFamily="50" charset="-128"/>
              <a:ea typeface="Meiryo UI" panose="020B0604030504040204" pitchFamily="50" charset="-128"/>
            </a:endParaRPr>
          </a:p>
        </p:txBody>
      </p:sp>
      <p:sp>
        <p:nvSpPr>
          <p:cNvPr id="31" name="スライド番号プレースホルダー 3"/>
          <p:cNvSpPr>
            <a:spLocks noGrp="1"/>
          </p:cNvSpPr>
          <p:nvPr>
            <p:ph type="sldNum" sz="quarter" idx="12"/>
          </p:nvPr>
        </p:nvSpPr>
        <p:spPr>
          <a:xfrm>
            <a:off x="7671874" y="6570973"/>
            <a:ext cx="2311400" cy="365125"/>
          </a:xfrm>
        </p:spPr>
        <p:txBody>
          <a:bodyPr/>
          <a:lstStyle/>
          <a:p>
            <a:fld id="{BB9231F5-CC56-497A-A386-7B8232C12A76}" type="slidenum">
              <a:rPr kumimoji="1" lang="ja-JP" altLang="en-US" smtClean="0"/>
              <a:t>49</a:t>
            </a:fld>
            <a:endParaRPr kumimoji="1" lang="ja-JP" altLang="en-US" dirty="0"/>
          </a:p>
        </p:txBody>
      </p:sp>
      <p:sp>
        <p:nvSpPr>
          <p:cNvPr id="34" name="テキスト ボックス 33"/>
          <p:cNvSpPr txBox="1"/>
          <p:nvPr/>
        </p:nvSpPr>
        <p:spPr>
          <a:xfrm>
            <a:off x="1366612" y="4039872"/>
            <a:ext cx="2382120" cy="338554"/>
          </a:xfrm>
          <a:prstGeom prst="rect">
            <a:avLst/>
          </a:prstGeom>
          <a:noFill/>
        </p:spPr>
        <p:txBody>
          <a:bodyPr wrap="square" rtlCol="0">
            <a:spAutoFit/>
          </a:bodyPr>
          <a:lstStyle/>
          <a:p>
            <a:pPr algn="ctr"/>
            <a:r>
              <a:rPr kumimoji="1" lang="ja-JP" altLang="en-US" sz="800" dirty="0" smtClean="0">
                <a:latin typeface="ＭＳ ゴシック" panose="020B0609070205080204" pitchFamily="49" charset="-128"/>
                <a:ea typeface="ＭＳ ゴシック" panose="020B0609070205080204" pitchFamily="49" charset="-128"/>
              </a:rPr>
              <a:t>線形不良・幅員狭隘箇所における事例</a:t>
            </a:r>
            <a:endParaRPr kumimoji="1" lang="en-US" altLang="ja-JP" sz="800" dirty="0" smtClean="0">
              <a:latin typeface="ＭＳ ゴシック" panose="020B0609070205080204" pitchFamily="49" charset="-128"/>
              <a:ea typeface="ＭＳ ゴシック" panose="020B0609070205080204" pitchFamily="49" charset="-128"/>
            </a:endParaRPr>
          </a:p>
          <a:p>
            <a:pPr algn="ctr"/>
            <a:r>
              <a:rPr kumimoji="1" lang="ja-JP" altLang="en-US" sz="800" dirty="0" smtClean="0">
                <a:latin typeface="ＭＳ ゴシック" panose="020B0609070205080204" pitchFamily="49" charset="-128"/>
                <a:ea typeface="ＭＳ ゴシック" panose="020B0609070205080204" pitchFamily="49" charset="-128"/>
              </a:rPr>
              <a:t>茨木摂津線（茨木市）</a:t>
            </a:r>
            <a:endParaRPr kumimoji="1" lang="ja-JP" altLang="en-US" sz="800" dirty="0">
              <a:latin typeface="ＭＳ ゴシック" panose="020B0609070205080204" pitchFamily="49" charset="-128"/>
              <a:ea typeface="ＭＳ ゴシック" panose="020B0609070205080204" pitchFamily="49" charset="-128"/>
            </a:endParaRPr>
          </a:p>
        </p:txBody>
      </p:sp>
      <p:pic>
        <p:nvPicPr>
          <p:cNvPr id="38" name="図 37"/>
          <p:cNvPicPr>
            <a:picLocks noChangeAspect="1"/>
          </p:cNvPicPr>
          <p:nvPr/>
        </p:nvPicPr>
        <p:blipFill rotWithShape="1">
          <a:blip r:embed="rId3"/>
          <a:srcRect l="20981" b="14847"/>
          <a:stretch/>
        </p:blipFill>
        <p:spPr>
          <a:xfrm>
            <a:off x="5366717" y="4654061"/>
            <a:ext cx="1894322" cy="1527824"/>
          </a:xfrm>
          <a:prstGeom prst="rect">
            <a:avLst/>
          </a:prstGeom>
          <a:effectLst>
            <a:softEdge rad="0"/>
          </a:effectLst>
        </p:spPr>
      </p:pic>
      <p:pic>
        <p:nvPicPr>
          <p:cNvPr id="39" name="図 38"/>
          <p:cNvPicPr>
            <a:picLocks noChangeAspect="1"/>
          </p:cNvPicPr>
          <p:nvPr/>
        </p:nvPicPr>
        <p:blipFill rotWithShape="1">
          <a:blip r:embed="rId4"/>
          <a:srcRect l="12667" t="4141" r="10785" b="13957"/>
          <a:stretch/>
        </p:blipFill>
        <p:spPr>
          <a:xfrm>
            <a:off x="6981401" y="4651740"/>
            <a:ext cx="1901292" cy="1527824"/>
          </a:xfrm>
          <a:prstGeom prst="rect">
            <a:avLst/>
          </a:prstGeom>
          <a:effectLst>
            <a:softEdge rad="0"/>
          </a:effectLst>
        </p:spPr>
      </p:pic>
      <p:sp>
        <p:nvSpPr>
          <p:cNvPr id="40" name="テキスト ボックス 39"/>
          <p:cNvSpPr txBox="1"/>
          <p:nvPr/>
        </p:nvSpPr>
        <p:spPr>
          <a:xfrm>
            <a:off x="6439380" y="6153031"/>
            <a:ext cx="1243430" cy="215444"/>
          </a:xfrm>
          <a:prstGeom prst="rect">
            <a:avLst/>
          </a:prstGeom>
          <a:noFill/>
        </p:spPr>
        <p:txBody>
          <a:bodyPr wrap="square" rtlCol="0">
            <a:spAutoFit/>
          </a:bodyPr>
          <a:lstStyle/>
          <a:p>
            <a:pPr algn="ctr"/>
            <a:r>
              <a:rPr kumimoji="1" lang="ja-JP" altLang="en-US" sz="800" dirty="0">
                <a:latin typeface="ＭＳ ゴシック" panose="020B0609070205080204" pitchFamily="49" charset="-128"/>
                <a:ea typeface="ＭＳ ゴシック" panose="020B0609070205080204" pitchFamily="49" charset="-128"/>
              </a:rPr>
              <a:t>注意看板</a:t>
            </a:r>
          </a:p>
        </p:txBody>
      </p:sp>
      <p:sp>
        <p:nvSpPr>
          <p:cNvPr id="41" name="テキスト ボックス 40"/>
          <p:cNvSpPr txBox="1"/>
          <p:nvPr/>
        </p:nvSpPr>
        <p:spPr>
          <a:xfrm>
            <a:off x="364911" y="4400299"/>
            <a:ext cx="1474492" cy="261610"/>
          </a:xfrm>
          <a:prstGeom prst="rect">
            <a:avLst/>
          </a:prstGeom>
          <a:noFill/>
        </p:spPr>
        <p:txBody>
          <a:bodyPr wrap="square" rtlCol="0">
            <a:spAutoFit/>
          </a:bodyPr>
          <a:lstStyle/>
          <a:p>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ソフト</a:t>
            </a:r>
            <a:r>
              <a:rPr kumimoji="1" lang="ja-JP" altLang="en-US" sz="1100" dirty="0" smtClean="0">
                <a:latin typeface="Meiryo UI" panose="020B0604030504040204" pitchFamily="50" charset="-128"/>
                <a:ea typeface="Meiryo UI" panose="020B0604030504040204" pitchFamily="50" charset="-128"/>
              </a:rPr>
              <a:t>対策</a:t>
            </a:r>
            <a:r>
              <a:rPr kumimoji="1" lang="en-US" altLang="ja-JP"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346498" y="2375598"/>
            <a:ext cx="1474492" cy="261610"/>
          </a:xfrm>
          <a:prstGeom prst="rect">
            <a:avLst/>
          </a:prstGeom>
          <a:noFill/>
        </p:spPr>
        <p:txBody>
          <a:bodyPr wrap="square" rtlCol="0">
            <a:spAutoFit/>
          </a:bodyPr>
          <a:lstStyle/>
          <a:p>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ハード</a:t>
            </a:r>
            <a:r>
              <a:rPr kumimoji="1" lang="ja-JP" altLang="en-US" sz="1100" dirty="0" smtClean="0">
                <a:latin typeface="Meiryo UI" panose="020B0604030504040204" pitchFamily="50" charset="-128"/>
                <a:ea typeface="Meiryo UI" panose="020B0604030504040204" pitchFamily="50" charset="-128"/>
              </a:rPr>
              <a:t>対策</a:t>
            </a:r>
            <a:r>
              <a:rPr kumimoji="1" lang="en-US" altLang="ja-JP"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pic>
        <p:nvPicPr>
          <p:cNvPr id="43" name="図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382" y="2746256"/>
            <a:ext cx="1724821" cy="1293616"/>
          </a:xfrm>
          <a:prstGeom prst="rect">
            <a:avLst/>
          </a:prstGeom>
        </p:spPr>
      </p:pic>
      <p:sp>
        <p:nvSpPr>
          <p:cNvPr id="45" name="テキスト ボックス 44"/>
          <p:cNvSpPr txBox="1"/>
          <p:nvPr/>
        </p:nvSpPr>
        <p:spPr>
          <a:xfrm>
            <a:off x="5790895" y="4025255"/>
            <a:ext cx="2138397" cy="338554"/>
          </a:xfrm>
          <a:prstGeom prst="rect">
            <a:avLst/>
          </a:prstGeom>
          <a:noFill/>
        </p:spPr>
        <p:txBody>
          <a:bodyPr wrap="square" rtlCol="0">
            <a:spAutoFit/>
          </a:bodyPr>
          <a:lstStyle/>
          <a:p>
            <a:pPr algn="ctr"/>
            <a:r>
              <a:rPr kumimoji="1" lang="ja-JP" altLang="en-US" sz="800" dirty="0" smtClean="0">
                <a:latin typeface="ＭＳ ゴシック" panose="020B0609070205080204" pitchFamily="49" charset="-128"/>
                <a:ea typeface="ＭＳ ゴシック" panose="020B0609070205080204" pitchFamily="49" charset="-128"/>
              </a:rPr>
              <a:t>幅員狭隘箇所における事例</a:t>
            </a:r>
            <a:endParaRPr kumimoji="1" lang="en-US" altLang="ja-JP" sz="800" dirty="0" smtClean="0">
              <a:latin typeface="ＭＳ ゴシック" panose="020B0609070205080204" pitchFamily="49" charset="-128"/>
              <a:ea typeface="ＭＳ ゴシック" panose="020B0609070205080204" pitchFamily="49" charset="-128"/>
            </a:endParaRPr>
          </a:p>
          <a:p>
            <a:pPr algn="ctr"/>
            <a:r>
              <a:rPr kumimoji="1" lang="ja-JP" altLang="en-US" sz="800" dirty="0" smtClean="0">
                <a:latin typeface="ＭＳ ゴシック" panose="020B0609070205080204" pitchFamily="49" charset="-128"/>
                <a:ea typeface="ＭＳ ゴシック" panose="020B0609070205080204" pitchFamily="49" charset="-128"/>
              </a:rPr>
              <a:t>国道</a:t>
            </a:r>
            <a:r>
              <a:rPr kumimoji="1" lang="en-US" altLang="ja-JP" sz="800" dirty="0" smtClean="0">
                <a:latin typeface="ＭＳ ゴシック" panose="020B0609070205080204" pitchFamily="49" charset="-128"/>
                <a:ea typeface="ＭＳ ゴシック" panose="020B0609070205080204" pitchFamily="49" charset="-128"/>
              </a:rPr>
              <a:t>308</a:t>
            </a:r>
            <a:r>
              <a:rPr kumimoji="1" lang="ja-JP" altLang="en-US" sz="800" dirty="0" smtClean="0">
                <a:latin typeface="ＭＳ ゴシック" panose="020B0609070205080204" pitchFamily="49" charset="-128"/>
                <a:ea typeface="ＭＳ ゴシック" panose="020B0609070205080204" pitchFamily="49" charset="-128"/>
              </a:rPr>
              <a:t>号（東大阪市）</a:t>
            </a:r>
            <a:endParaRPr kumimoji="1" lang="ja-JP" altLang="en-US" sz="800" dirty="0">
              <a:latin typeface="ＭＳ ゴシック" panose="020B0609070205080204" pitchFamily="49" charset="-128"/>
              <a:ea typeface="ＭＳ ゴシック" panose="020B0609070205080204" pitchFamily="49" charset="-128"/>
            </a:endParaRPr>
          </a:p>
        </p:txBody>
      </p:sp>
      <p:pic>
        <p:nvPicPr>
          <p:cNvPr id="48" name="図 47"/>
          <p:cNvPicPr>
            <a:picLocks noChangeAspect="1"/>
          </p:cNvPicPr>
          <p:nvPr/>
        </p:nvPicPr>
        <p:blipFill rotWithShape="1">
          <a:blip r:embed="rId6" cstate="print">
            <a:extLst>
              <a:ext uri="{28A0092B-C50C-407E-A947-70E740481C1C}">
                <a14:useLocalDpi xmlns:a14="http://schemas.microsoft.com/office/drawing/2010/main" val="0"/>
              </a:ext>
            </a:extLst>
          </a:blip>
          <a:srcRect l="21717" b="36362"/>
          <a:stretch/>
        </p:blipFill>
        <p:spPr>
          <a:xfrm>
            <a:off x="2720752" y="2746256"/>
            <a:ext cx="1734870" cy="1308899"/>
          </a:xfrm>
          <a:prstGeom prst="rect">
            <a:avLst/>
          </a:prstGeom>
        </p:spPr>
      </p:pic>
      <p:sp>
        <p:nvSpPr>
          <p:cNvPr id="49" name="二等辺三角形 48"/>
          <p:cNvSpPr/>
          <p:nvPr/>
        </p:nvSpPr>
        <p:spPr>
          <a:xfrm rot="5400000">
            <a:off x="1899513" y="3279199"/>
            <a:ext cx="1213819" cy="2430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p:cNvGrpSpPr/>
          <p:nvPr/>
        </p:nvGrpSpPr>
        <p:grpSpPr>
          <a:xfrm>
            <a:off x="529847" y="2746257"/>
            <a:ext cx="1726815" cy="1308899"/>
            <a:chOff x="208680" y="4761404"/>
            <a:chExt cx="1726815" cy="1308899"/>
          </a:xfrm>
        </p:grpSpPr>
        <p:pic>
          <p:nvPicPr>
            <p:cNvPr id="51" name="図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680" y="4761404"/>
              <a:ext cx="1726815" cy="1308899"/>
            </a:xfrm>
            <a:prstGeom prst="rect">
              <a:avLst/>
            </a:prstGeom>
          </p:spPr>
        </p:pic>
        <p:pic>
          <p:nvPicPr>
            <p:cNvPr id="52" name="図 51"/>
            <p:cNvPicPr>
              <a:picLocks noChangeAspect="1"/>
            </p:cNvPicPr>
            <p:nvPr/>
          </p:nvPicPr>
          <p:blipFill rotWithShape="1">
            <a:blip r:embed="rId8" cstate="print">
              <a:extLst>
                <a:ext uri="{28A0092B-C50C-407E-A947-70E740481C1C}">
                  <a14:useLocalDpi xmlns:a14="http://schemas.microsoft.com/office/drawing/2010/main" val="0"/>
                </a:ext>
              </a:extLst>
            </a:blip>
            <a:srcRect l="28717" t="64077" r="53908" b="8633"/>
            <a:stretch/>
          </p:blipFill>
          <p:spPr>
            <a:xfrm>
              <a:off x="462540" y="5581135"/>
              <a:ext cx="300037" cy="357188"/>
            </a:xfrm>
            <a:prstGeom prst="rect">
              <a:avLst/>
            </a:prstGeom>
          </p:spPr>
        </p:pic>
      </p:grpSp>
      <p:sp>
        <p:nvSpPr>
          <p:cNvPr id="53" name="二等辺三角形 52"/>
          <p:cNvSpPr/>
          <p:nvPr/>
        </p:nvSpPr>
        <p:spPr>
          <a:xfrm rot="5400000">
            <a:off x="6274001" y="3283011"/>
            <a:ext cx="1213819" cy="2430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89984" y="2746256"/>
            <a:ext cx="1731022" cy="1293616"/>
          </a:xfrm>
          <a:prstGeom prst="rect">
            <a:avLst/>
          </a:prstGeom>
        </p:spPr>
      </p:pic>
      <p:pic>
        <p:nvPicPr>
          <p:cNvPr id="28" name="図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1446" y="4989123"/>
            <a:ext cx="1201544" cy="1201544"/>
          </a:xfrm>
          <a:prstGeom prst="rect">
            <a:avLst/>
          </a:prstGeom>
        </p:spPr>
      </p:pic>
      <p:sp>
        <p:nvSpPr>
          <p:cNvPr id="29" name="テキスト ボックス 28"/>
          <p:cNvSpPr txBox="1"/>
          <p:nvPr/>
        </p:nvSpPr>
        <p:spPr>
          <a:xfrm>
            <a:off x="815037" y="6150566"/>
            <a:ext cx="3640585" cy="215444"/>
          </a:xfrm>
          <a:prstGeom prst="rect">
            <a:avLst/>
          </a:prstGeom>
          <a:noFill/>
        </p:spPr>
        <p:txBody>
          <a:bodyPr wrap="square" rtlCol="0">
            <a:spAutoFit/>
          </a:bodyPr>
          <a:lstStyle/>
          <a:p>
            <a:pPr algn="ctr"/>
            <a:r>
              <a:rPr kumimoji="1" lang="ja-JP" altLang="en-US" sz="800" dirty="0">
                <a:latin typeface="ＭＳ ゴシック" panose="020B0609070205080204" pitchFamily="49" charset="-128"/>
                <a:ea typeface="ＭＳ ゴシック" panose="020B0609070205080204" pitchFamily="49" charset="-128"/>
              </a:rPr>
              <a:t>他路線への交通</a:t>
            </a:r>
            <a:r>
              <a:rPr kumimoji="1" lang="ja-JP" altLang="en-US" sz="800" dirty="0" smtClean="0">
                <a:latin typeface="ＭＳ ゴシック" panose="020B0609070205080204" pitchFamily="49" charset="-128"/>
                <a:ea typeface="ＭＳ ゴシック" panose="020B0609070205080204" pitchFamily="49" charset="-128"/>
              </a:rPr>
              <a:t>転換</a:t>
            </a:r>
            <a:r>
              <a:rPr lang="ja-JP" altLang="en-US" sz="800" dirty="0">
                <a:latin typeface="ＭＳ ゴシック" panose="020B0609070205080204" pitchFamily="49" charset="-128"/>
                <a:ea typeface="ＭＳ ゴシック" panose="020B0609070205080204" pitchFamily="49" charset="-128"/>
              </a:rPr>
              <a:t>イメージ</a:t>
            </a:r>
            <a:r>
              <a:rPr kumimoji="1" lang="en-US" altLang="ja-JP" sz="800" dirty="0" smtClean="0">
                <a:latin typeface="ＭＳ ゴシック" panose="020B0609070205080204" pitchFamily="49" charset="-128"/>
                <a:ea typeface="ＭＳ ゴシック" panose="020B0609070205080204" pitchFamily="49" charset="-128"/>
              </a:rPr>
              <a:t>(ETC2.0</a:t>
            </a:r>
            <a:r>
              <a:rPr kumimoji="1" lang="ja-JP" altLang="en-US" sz="800" dirty="0" smtClean="0">
                <a:latin typeface="ＭＳ ゴシック" panose="020B0609070205080204" pitchFamily="49" charset="-128"/>
                <a:ea typeface="ＭＳ ゴシック" panose="020B0609070205080204" pitchFamily="49" charset="-128"/>
              </a:rPr>
              <a:t>等</a:t>
            </a:r>
            <a:r>
              <a:rPr kumimoji="1" lang="ja-JP" altLang="en-US" sz="800" dirty="0">
                <a:latin typeface="ＭＳ ゴシック" panose="020B0609070205080204" pitchFamily="49" charset="-128"/>
                <a:ea typeface="ＭＳ ゴシック" panose="020B0609070205080204" pitchFamily="49" charset="-128"/>
              </a:rPr>
              <a:t>による誘導</a:t>
            </a:r>
            <a:r>
              <a:rPr kumimoji="1" lang="en-US" altLang="ja-JP" sz="800" dirty="0">
                <a:latin typeface="ＭＳ ゴシック" panose="020B0609070205080204" pitchFamily="49" charset="-128"/>
                <a:ea typeface="ＭＳ ゴシック" panose="020B0609070205080204" pitchFamily="49" charset="-128"/>
              </a:rPr>
              <a:t>)</a:t>
            </a:r>
            <a:endParaRPr kumimoji="1" lang="ja-JP" altLang="en-US" sz="800" dirty="0">
              <a:latin typeface="ＭＳ ゴシック" panose="020B0609070205080204" pitchFamily="49" charset="-128"/>
              <a:ea typeface="ＭＳ ゴシック" panose="020B0609070205080204" pitchFamily="49" charset="-128"/>
            </a:endParaRPr>
          </a:p>
        </p:txBody>
      </p:sp>
      <p:pic>
        <p:nvPicPr>
          <p:cNvPr id="32" name="図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24039" y="4651874"/>
            <a:ext cx="463283" cy="424710"/>
          </a:xfrm>
          <a:prstGeom prst="rect">
            <a:avLst/>
          </a:prstGeom>
          <a:ln>
            <a:noFill/>
          </a:ln>
          <a:effectLst>
            <a:softEdge rad="25400"/>
          </a:effectLst>
        </p:spPr>
      </p:pic>
      <p:sp>
        <p:nvSpPr>
          <p:cNvPr id="33" name="四角形吹き出し 4"/>
          <p:cNvSpPr/>
          <p:nvPr/>
        </p:nvSpPr>
        <p:spPr>
          <a:xfrm>
            <a:off x="1308808" y="4909864"/>
            <a:ext cx="1770592" cy="1047196"/>
          </a:xfrm>
          <a:custGeom>
            <a:avLst/>
            <a:gdLst>
              <a:gd name="connsiteX0" fmla="*/ 0 w 967757"/>
              <a:gd name="connsiteY0" fmla="*/ 0 h 861197"/>
              <a:gd name="connsiteX1" fmla="*/ 564525 w 967757"/>
              <a:gd name="connsiteY1" fmla="*/ 0 h 861197"/>
              <a:gd name="connsiteX2" fmla="*/ 564525 w 967757"/>
              <a:gd name="connsiteY2" fmla="*/ 0 h 861197"/>
              <a:gd name="connsiteX3" fmla="*/ 806464 w 967757"/>
              <a:gd name="connsiteY3" fmla="*/ 0 h 861197"/>
              <a:gd name="connsiteX4" fmla="*/ 967757 w 967757"/>
              <a:gd name="connsiteY4" fmla="*/ 0 h 861197"/>
              <a:gd name="connsiteX5" fmla="*/ 967757 w 967757"/>
              <a:gd name="connsiteY5" fmla="*/ 502365 h 861197"/>
              <a:gd name="connsiteX6" fmla="*/ 1411203 w 967757"/>
              <a:gd name="connsiteY6" fmla="*/ 524374 h 861197"/>
              <a:gd name="connsiteX7" fmla="*/ 967757 w 967757"/>
              <a:gd name="connsiteY7" fmla="*/ 717664 h 861197"/>
              <a:gd name="connsiteX8" fmla="*/ 967757 w 967757"/>
              <a:gd name="connsiteY8" fmla="*/ 861197 h 861197"/>
              <a:gd name="connsiteX9" fmla="*/ 806464 w 967757"/>
              <a:gd name="connsiteY9" fmla="*/ 861197 h 861197"/>
              <a:gd name="connsiteX10" fmla="*/ 564525 w 967757"/>
              <a:gd name="connsiteY10" fmla="*/ 861197 h 861197"/>
              <a:gd name="connsiteX11" fmla="*/ 564525 w 967757"/>
              <a:gd name="connsiteY11" fmla="*/ 861197 h 861197"/>
              <a:gd name="connsiteX12" fmla="*/ 0 w 967757"/>
              <a:gd name="connsiteY12" fmla="*/ 861197 h 861197"/>
              <a:gd name="connsiteX13" fmla="*/ 0 w 967757"/>
              <a:gd name="connsiteY13" fmla="*/ 717664 h 861197"/>
              <a:gd name="connsiteX14" fmla="*/ 0 w 967757"/>
              <a:gd name="connsiteY14" fmla="*/ 502365 h 861197"/>
              <a:gd name="connsiteX15" fmla="*/ 0 w 967757"/>
              <a:gd name="connsiteY15" fmla="*/ 502365 h 861197"/>
              <a:gd name="connsiteX16" fmla="*/ 0 w 967757"/>
              <a:gd name="connsiteY16" fmla="*/ 0 h 861197"/>
              <a:gd name="connsiteX0" fmla="*/ 0 w 1411203"/>
              <a:gd name="connsiteY0" fmla="*/ 0 h 861197"/>
              <a:gd name="connsiteX1" fmla="*/ 564525 w 1411203"/>
              <a:gd name="connsiteY1" fmla="*/ 0 h 861197"/>
              <a:gd name="connsiteX2" fmla="*/ 564525 w 1411203"/>
              <a:gd name="connsiteY2" fmla="*/ 0 h 861197"/>
              <a:gd name="connsiteX3" fmla="*/ 806464 w 1411203"/>
              <a:gd name="connsiteY3" fmla="*/ 0 h 861197"/>
              <a:gd name="connsiteX4" fmla="*/ 967757 w 1411203"/>
              <a:gd name="connsiteY4" fmla="*/ 0 h 861197"/>
              <a:gd name="connsiteX5" fmla="*/ 967757 w 1411203"/>
              <a:gd name="connsiteY5" fmla="*/ 588090 h 861197"/>
              <a:gd name="connsiteX6" fmla="*/ 1411203 w 1411203"/>
              <a:gd name="connsiteY6" fmla="*/ 524374 h 861197"/>
              <a:gd name="connsiteX7" fmla="*/ 967757 w 1411203"/>
              <a:gd name="connsiteY7" fmla="*/ 717664 h 861197"/>
              <a:gd name="connsiteX8" fmla="*/ 967757 w 1411203"/>
              <a:gd name="connsiteY8" fmla="*/ 861197 h 861197"/>
              <a:gd name="connsiteX9" fmla="*/ 806464 w 1411203"/>
              <a:gd name="connsiteY9" fmla="*/ 861197 h 861197"/>
              <a:gd name="connsiteX10" fmla="*/ 564525 w 1411203"/>
              <a:gd name="connsiteY10" fmla="*/ 861197 h 861197"/>
              <a:gd name="connsiteX11" fmla="*/ 564525 w 1411203"/>
              <a:gd name="connsiteY11" fmla="*/ 861197 h 861197"/>
              <a:gd name="connsiteX12" fmla="*/ 0 w 1411203"/>
              <a:gd name="connsiteY12" fmla="*/ 861197 h 861197"/>
              <a:gd name="connsiteX13" fmla="*/ 0 w 1411203"/>
              <a:gd name="connsiteY13" fmla="*/ 717664 h 861197"/>
              <a:gd name="connsiteX14" fmla="*/ 0 w 1411203"/>
              <a:gd name="connsiteY14" fmla="*/ 502365 h 861197"/>
              <a:gd name="connsiteX15" fmla="*/ 0 w 1411203"/>
              <a:gd name="connsiteY15" fmla="*/ 502365 h 861197"/>
              <a:gd name="connsiteX16" fmla="*/ 0 w 1411203"/>
              <a:gd name="connsiteY16" fmla="*/ 0 h 861197"/>
              <a:gd name="connsiteX0" fmla="*/ 0 w 1629120"/>
              <a:gd name="connsiteY0" fmla="*/ 0 h 861197"/>
              <a:gd name="connsiteX1" fmla="*/ 564525 w 1629120"/>
              <a:gd name="connsiteY1" fmla="*/ 0 h 861197"/>
              <a:gd name="connsiteX2" fmla="*/ 564525 w 1629120"/>
              <a:gd name="connsiteY2" fmla="*/ 0 h 861197"/>
              <a:gd name="connsiteX3" fmla="*/ 806464 w 1629120"/>
              <a:gd name="connsiteY3" fmla="*/ 0 h 861197"/>
              <a:gd name="connsiteX4" fmla="*/ 967757 w 1629120"/>
              <a:gd name="connsiteY4" fmla="*/ 0 h 861197"/>
              <a:gd name="connsiteX5" fmla="*/ 967757 w 1629120"/>
              <a:gd name="connsiteY5" fmla="*/ 588090 h 861197"/>
              <a:gd name="connsiteX6" fmla="*/ 1629120 w 1629120"/>
              <a:gd name="connsiteY6" fmla="*/ 574280 h 861197"/>
              <a:gd name="connsiteX7" fmla="*/ 967757 w 1629120"/>
              <a:gd name="connsiteY7" fmla="*/ 717664 h 861197"/>
              <a:gd name="connsiteX8" fmla="*/ 967757 w 1629120"/>
              <a:gd name="connsiteY8" fmla="*/ 861197 h 861197"/>
              <a:gd name="connsiteX9" fmla="*/ 806464 w 1629120"/>
              <a:gd name="connsiteY9" fmla="*/ 861197 h 861197"/>
              <a:gd name="connsiteX10" fmla="*/ 564525 w 1629120"/>
              <a:gd name="connsiteY10" fmla="*/ 861197 h 861197"/>
              <a:gd name="connsiteX11" fmla="*/ 564525 w 1629120"/>
              <a:gd name="connsiteY11" fmla="*/ 861197 h 861197"/>
              <a:gd name="connsiteX12" fmla="*/ 0 w 1629120"/>
              <a:gd name="connsiteY12" fmla="*/ 861197 h 861197"/>
              <a:gd name="connsiteX13" fmla="*/ 0 w 1629120"/>
              <a:gd name="connsiteY13" fmla="*/ 717664 h 861197"/>
              <a:gd name="connsiteX14" fmla="*/ 0 w 1629120"/>
              <a:gd name="connsiteY14" fmla="*/ 502365 h 861197"/>
              <a:gd name="connsiteX15" fmla="*/ 0 w 1629120"/>
              <a:gd name="connsiteY15" fmla="*/ 502365 h 861197"/>
              <a:gd name="connsiteX16" fmla="*/ 0 w 1629120"/>
              <a:gd name="connsiteY16" fmla="*/ 0 h 861197"/>
              <a:gd name="connsiteX0" fmla="*/ 0 w 1520646"/>
              <a:gd name="connsiteY0" fmla="*/ 0 h 861197"/>
              <a:gd name="connsiteX1" fmla="*/ 564525 w 1520646"/>
              <a:gd name="connsiteY1" fmla="*/ 0 h 861197"/>
              <a:gd name="connsiteX2" fmla="*/ 564525 w 1520646"/>
              <a:gd name="connsiteY2" fmla="*/ 0 h 861197"/>
              <a:gd name="connsiteX3" fmla="*/ 806464 w 1520646"/>
              <a:gd name="connsiteY3" fmla="*/ 0 h 861197"/>
              <a:gd name="connsiteX4" fmla="*/ 967757 w 1520646"/>
              <a:gd name="connsiteY4" fmla="*/ 0 h 861197"/>
              <a:gd name="connsiteX5" fmla="*/ 967757 w 1520646"/>
              <a:gd name="connsiteY5" fmla="*/ 588090 h 861197"/>
              <a:gd name="connsiteX6" fmla="*/ 1520646 w 1520646"/>
              <a:gd name="connsiteY6" fmla="*/ 566295 h 861197"/>
              <a:gd name="connsiteX7" fmla="*/ 967757 w 1520646"/>
              <a:gd name="connsiteY7" fmla="*/ 717664 h 861197"/>
              <a:gd name="connsiteX8" fmla="*/ 967757 w 1520646"/>
              <a:gd name="connsiteY8" fmla="*/ 861197 h 861197"/>
              <a:gd name="connsiteX9" fmla="*/ 806464 w 1520646"/>
              <a:gd name="connsiteY9" fmla="*/ 861197 h 861197"/>
              <a:gd name="connsiteX10" fmla="*/ 564525 w 1520646"/>
              <a:gd name="connsiteY10" fmla="*/ 861197 h 861197"/>
              <a:gd name="connsiteX11" fmla="*/ 564525 w 1520646"/>
              <a:gd name="connsiteY11" fmla="*/ 861197 h 861197"/>
              <a:gd name="connsiteX12" fmla="*/ 0 w 1520646"/>
              <a:gd name="connsiteY12" fmla="*/ 861197 h 861197"/>
              <a:gd name="connsiteX13" fmla="*/ 0 w 1520646"/>
              <a:gd name="connsiteY13" fmla="*/ 717664 h 861197"/>
              <a:gd name="connsiteX14" fmla="*/ 0 w 1520646"/>
              <a:gd name="connsiteY14" fmla="*/ 502365 h 861197"/>
              <a:gd name="connsiteX15" fmla="*/ 0 w 1520646"/>
              <a:gd name="connsiteY15" fmla="*/ 502365 h 861197"/>
              <a:gd name="connsiteX16" fmla="*/ 0 w 1520646"/>
              <a:gd name="connsiteY16" fmla="*/ 0 h 8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0646" h="861197">
                <a:moveTo>
                  <a:pt x="0" y="0"/>
                </a:moveTo>
                <a:lnTo>
                  <a:pt x="564525" y="0"/>
                </a:lnTo>
                <a:lnTo>
                  <a:pt x="564525" y="0"/>
                </a:lnTo>
                <a:lnTo>
                  <a:pt x="806464" y="0"/>
                </a:lnTo>
                <a:lnTo>
                  <a:pt x="967757" y="0"/>
                </a:lnTo>
                <a:lnTo>
                  <a:pt x="967757" y="588090"/>
                </a:lnTo>
                <a:lnTo>
                  <a:pt x="1520646" y="566295"/>
                </a:lnTo>
                <a:lnTo>
                  <a:pt x="967757" y="717664"/>
                </a:lnTo>
                <a:lnTo>
                  <a:pt x="967757" y="861197"/>
                </a:lnTo>
                <a:lnTo>
                  <a:pt x="806464" y="861197"/>
                </a:lnTo>
                <a:lnTo>
                  <a:pt x="564525" y="861197"/>
                </a:lnTo>
                <a:lnTo>
                  <a:pt x="564525" y="861197"/>
                </a:lnTo>
                <a:lnTo>
                  <a:pt x="0" y="861197"/>
                </a:lnTo>
                <a:lnTo>
                  <a:pt x="0" y="717664"/>
                </a:lnTo>
                <a:lnTo>
                  <a:pt x="0" y="502365"/>
                </a:lnTo>
                <a:lnTo>
                  <a:pt x="0" y="502365"/>
                </a:lnTo>
                <a:lnTo>
                  <a:pt x="0" y="0"/>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p:cNvPicPr>
            <a:picLocks noChangeAspect="1"/>
          </p:cNvPicPr>
          <p:nvPr/>
        </p:nvPicPr>
        <p:blipFill rotWithShape="1">
          <a:blip r:embed="rId12"/>
          <a:srcRect l="53290"/>
          <a:stretch/>
        </p:blipFill>
        <p:spPr>
          <a:xfrm>
            <a:off x="1339708" y="4950262"/>
            <a:ext cx="1076629" cy="950859"/>
          </a:xfrm>
          <a:prstGeom prst="rect">
            <a:avLst/>
          </a:prstGeom>
          <a:effectLst>
            <a:softEdge rad="31750"/>
          </a:effectLst>
        </p:spPr>
      </p:pic>
      <p:pic>
        <p:nvPicPr>
          <p:cNvPr id="54" name="図 5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4123" y="4658817"/>
            <a:ext cx="458634" cy="458634"/>
          </a:xfrm>
          <a:prstGeom prst="rect">
            <a:avLst/>
          </a:prstGeom>
          <a:ln>
            <a:noFill/>
          </a:ln>
          <a:effectLst>
            <a:softEdge rad="25400"/>
          </a:effectLst>
        </p:spPr>
      </p:pic>
      <p:sp>
        <p:nvSpPr>
          <p:cNvPr id="55" name="楕円 54"/>
          <p:cNvSpPr/>
          <p:nvPr/>
        </p:nvSpPr>
        <p:spPr>
          <a:xfrm>
            <a:off x="3778313" y="5136312"/>
            <a:ext cx="97130" cy="76327"/>
          </a:xfrm>
          <a:prstGeom prst="ellipse">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p:cNvSpPr/>
          <p:nvPr/>
        </p:nvSpPr>
        <p:spPr>
          <a:xfrm>
            <a:off x="3083634" y="5063208"/>
            <a:ext cx="177630" cy="108485"/>
          </a:xfrm>
          <a:prstGeom prst="ellipse">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p:cNvSpPr/>
          <p:nvPr/>
        </p:nvSpPr>
        <p:spPr>
          <a:xfrm>
            <a:off x="3247736" y="5142146"/>
            <a:ext cx="97130" cy="76327"/>
          </a:xfrm>
          <a:prstGeom prst="ellipse">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p:cNvSpPr/>
          <p:nvPr/>
        </p:nvSpPr>
        <p:spPr>
          <a:xfrm>
            <a:off x="3862595" y="5067251"/>
            <a:ext cx="177630" cy="108485"/>
          </a:xfrm>
          <a:prstGeom prst="ellipse">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736030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4F8A81C4-63EF-4BB4-A540-75C5D910BCA3}"/>
              </a:ext>
            </a:extLst>
          </p:cNvPr>
          <p:cNvPicPr>
            <a:picLocks noChangeAspect="1"/>
          </p:cNvPicPr>
          <p:nvPr/>
        </p:nvPicPr>
        <p:blipFill>
          <a:blip r:embed="rId3"/>
          <a:stretch>
            <a:fillRect/>
          </a:stretch>
        </p:blipFill>
        <p:spPr>
          <a:xfrm>
            <a:off x="1450136" y="3173092"/>
            <a:ext cx="4269966" cy="2149962"/>
          </a:xfrm>
          <a:prstGeom prst="rect">
            <a:avLst/>
          </a:prstGeom>
        </p:spPr>
      </p:pic>
      <p:sp>
        <p:nvSpPr>
          <p:cNvPr id="64" name="二等辺三角形 63">
            <a:extLst>
              <a:ext uri="{FF2B5EF4-FFF2-40B4-BE49-F238E27FC236}">
                <a16:creationId xmlns:a16="http://schemas.microsoft.com/office/drawing/2014/main" id="{3C1277DC-B9AB-4D69-BCC6-EEB1A84EF669}"/>
              </a:ext>
            </a:extLst>
          </p:cNvPr>
          <p:cNvSpPr/>
          <p:nvPr/>
        </p:nvSpPr>
        <p:spPr>
          <a:xfrm rot="4673342" flipH="1" flipV="1">
            <a:off x="4556453" y="3184919"/>
            <a:ext cx="105787" cy="1889300"/>
          </a:xfrm>
          <a:prstGeom prst="triangle">
            <a:avLst/>
          </a:prstGeom>
          <a:solidFill>
            <a:schemeClr val="tx1"/>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89" y="777731"/>
            <a:ext cx="9704375" cy="592786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6" name="正方形/長方形 45"/>
          <p:cNvSpPr/>
          <p:nvPr/>
        </p:nvSpPr>
        <p:spPr>
          <a:xfrm>
            <a:off x="46530" y="415950"/>
            <a:ext cx="9805136"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08988" y="774216"/>
            <a:ext cx="97056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２</a:t>
            </a:r>
            <a:r>
              <a:rPr lang="ja-JP" altLang="en-US" sz="1300" dirty="0" smtClean="0">
                <a:latin typeface="HG丸ｺﾞｼｯｸM-PRO" panose="020F0600000000000000" pitchFamily="50" charset="-128"/>
                <a:ea typeface="HG丸ｺﾞｼｯｸM-PRO" panose="020F0600000000000000" pitchFamily="50" charset="-128"/>
              </a:rPr>
              <a:t>）安全・安心で住みやすい都市の形成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35" name="テキスト ボックス 34"/>
          <p:cNvSpPr txBox="1"/>
          <p:nvPr/>
        </p:nvSpPr>
        <p:spPr>
          <a:xfrm>
            <a:off x="204014" y="1029769"/>
            <a:ext cx="9499543" cy="300082"/>
          </a:xfrm>
          <a:prstGeom prst="rect">
            <a:avLst/>
          </a:prstGeom>
          <a:noFill/>
          <a:ln w="6350">
            <a:noFill/>
            <a:prstDash val="sysDash"/>
          </a:ln>
        </p:spPr>
        <p:txBody>
          <a:bodyPr wrap="square" lIns="0" tIns="0" rIns="0" bIns="0" rtlCol="0">
            <a:spAutoFit/>
          </a:bodyPr>
          <a:lstStyle/>
          <a:p>
            <a:pPr>
              <a:lnSpc>
                <a:spcPct val="150000"/>
              </a:lnSpc>
            </a:pPr>
            <a:r>
              <a:rPr kumimoji="1" lang="ja-JP" altLang="en-US" sz="1300" dirty="0" smtClean="0">
                <a:latin typeface="HG丸ｺﾞｼｯｸM-PRO" panose="020F0600000000000000" pitchFamily="50" charset="-128"/>
                <a:ea typeface="HG丸ｺﾞｼｯｸM-PRO" panose="020F0600000000000000" pitchFamily="50" charset="-128"/>
              </a:rPr>
              <a:t>① 誰もが安全で安心できる道路交通環境の整備</a:t>
            </a:r>
            <a:endParaRPr kumimoji="1" lang="ja-JP" altLang="en-US" sz="1300" dirty="0">
              <a:latin typeface="HG丸ｺﾞｼｯｸM-PRO" panose="020F0600000000000000" pitchFamily="50" charset="-128"/>
              <a:ea typeface="HG丸ｺﾞｼｯｸM-PRO" panose="020F0600000000000000" pitchFamily="50" charset="-128"/>
            </a:endParaRPr>
          </a:p>
        </p:txBody>
      </p:sp>
      <p:sp>
        <p:nvSpPr>
          <p:cNvPr id="63" name="テキスト ボックス 62">
            <a:extLst>
              <a:ext uri="{FF2B5EF4-FFF2-40B4-BE49-F238E27FC236}">
                <a16:creationId xmlns:a16="http://schemas.microsoft.com/office/drawing/2014/main" id="{B3D970D8-2062-4026-9C8F-00E33BE12E55}"/>
              </a:ext>
            </a:extLst>
          </p:cNvPr>
          <p:cNvSpPr txBox="1"/>
          <p:nvPr/>
        </p:nvSpPr>
        <p:spPr>
          <a:xfrm>
            <a:off x="222344" y="2221099"/>
            <a:ext cx="1550104"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交通安全対策（ハード）</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24" name="二等辺三角形 23">
            <a:extLst>
              <a:ext uri="{FF2B5EF4-FFF2-40B4-BE49-F238E27FC236}">
                <a16:creationId xmlns:a16="http://schemas.microsoft.com/office/drawing/2014/main" id="{3C1277DC-B9AB-4D69-BCC6-EEB1A84EF669}"/>
              </a:ext>
            </a:extLst>
          </p:cNvPr>
          <p:cNvSpPr/>
          <p:nvPr/>
        </p:nvSpPr>
        <p:spPr>
          <a:xfrm rot="19137766" flipH="1" flipV="1">
            <a:off x="1999158" y="3317315"/>
            <a:ext cx="87116" cy="470324"/>
          </a:xfrm>
          <a:prstGeom prst="triangle">
            <a:avLst/>
          </a:prstGeom>
          <a:solidFill>
            <a:schemeClr val="tx1"/>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6396A800-F0EF-4563-A36D-6A353BF42324}"/>
              </a:ext>
            </a:extLst>
          </p:cNvPr>
          <p:cNvSpPr/>
          <p:nvPr/>
        </p:nvSpPr>
        <p:spPr>
          <a:xfrm rot="20652985" flipH="1">
            <a:off x="3502987" y="4016282"/>
            <a:ext cx="120009" cy="1534943"/>
          </a:xfrm>
          <a:prstGeom prst="triangle">
            <a:avLst>
              <a:gd name="adj" fmla="val 69086"/>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1E73DE21-D54D-481F-9CC4-906700F27DFD}"/>
              </a:ext>
            </a:extLst>
          </p:cNvPr>
          <p:cNvGrpSpPr/>
          <p:nvPr/>
        </p:nvGrpSpPr>
        <p:grpSpPr>
          <a:xfrm>
            <a:off x="2060404" y="4623238"/>
            <a:ext cx="3217291" cy="1270267"/>
            <a:chOff x="8974185" y="4112030"/>
            <a:chExt cx="3752627" cy="1521200"/>
          </a:xfrm>
        </p:grpSpPr>
        <p:sp>
          <p:nvSpPr>
            <p:cNvPr id="49" name="四角形: 角を丸くする 69">
              <a:extLst>
                <a:ext uri="{FF2B5EF4-FFF2-40B4-BE49-F238E27FC236}">
                  <a16:creationId xmlns:a16="http://schemas.microsoft.com/office/drawing/2014/main" id="{55FFC635-6507-4746-BFFD-31B6D28F643E}"/>
                </a:ext>
              </a:extLst>
            </p:cNvPr>
            <p:cNvSpPr/>
            <p:nvPr/>
          </p:nvSpPr>
          <p:spPr>
            <a:xfrm>
              <a:off x="8974185" y="4112030"/>
              <a:ext cx="3752627" cy="1521200"/>
            </a:xfrm>
            <a:prstGeom prst="roundRect">
              <a:avLst>
                <a:gd name="adj" fmla="val 3899"/>
              </a:avLst>
            </a:prstGeom>
          </p:spPr>
          <p:style>
            <a:lnRef idx="2">
              <a:schemeClr val="dk1"/>
            </a:lnRef>
            <a:fillRef idx="1">
              <a:schemeClr val="lt1"/>
            </a:fillRef>
            <a:effectRef idx="0">
              <a:schemeClr val="dk1"/>
            </a:effectRef>
            <a:fontRef idx="minor">
              <a:schemeClr val="dk1"/>
            </a:fontRef>
          </p:style>
          <p:txBody>
            <a:bodyPr rtlCol="0" anchor="t"/>
            <a:lstStyle/>
            <a:p>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交差点改良</a:t>
              </a:r>
              <a:r>
                <a:rPr kumimoji="1" lang="en-US" altLang="ja-JP"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grpSp>
          <p:nvGrpSpPr>
            <p:cNvPr id="50" name="グループ化 49">
              <a:extLst>
                <a:ext uri="{FF2B5EF4-FFF2-40B4-BE49-F238E27FC236}">
                  <a16:creationId xmlns:a16="http://schemas.microsoft.com/office/drawing/2014/main" id="{480D815F-A97F-45A7-BA1A-07416DCA7C69}"/>
                </a:ext>
              </a:extLst>
            </p:cNvPr>
            <p:cNvGrpSpPr>
              <a:grpSpLocks noChangeAspect="1"/>
            </p:cNvGrpSpPr>
            <p:nvPr/>
          </p:nvGrpSpPr>
          <p:grpSpPr>
            <a:xfrm>
              <a:off x="9147073" y="4361929"/>
              <a:ext cx="3450943" cy="1175033"/>
              <a:chOff x="-2875855" y="2654454"/>
              <a:chExt cx="5272068" cy="1795119"/>
            </a:xfrm>
          </p:grpSpPr>
          <p:pic>
            <p:nvPicPr>
              <p:cNvPr id="51" name="図 50">
                <a:extLst>
                  <a:ext uri="{FF2B5EF4-FFF2-40B4-BE49-F238E27FC236}">
                    <a16:creationId xmlns:a16="http://schemas.microsoft.com/office/drawing/2014/main" id="{21A1614E-4A00-4811-B947-B9AEDC15B3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5855" y="2670810"/>
                <a:ext cx="2371683" cy="1778763"/>
              </a:xfrm>
              <a:prstGeom prst="rect">
                <a:avLst/>
              </a:prstGeom>
            </p:spPr>
          </p:pic>
          <p:pic>
            <p:nvPicPr>
              <p:cNvPr id="52" name="図 51">
                <a:extLst>
                  <a:ext uri="{FF2B5EF4-FFF2-40B4-BE49-F238E27FC236}">
                    <a16:creationId xmlns:a16="http://schemas.microsoft.com/office/drawing/2014/main" id="{429029EA-6E9B-4E79-8546-46CB562F18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61" y="2654454"/>
                <a:ext cx="2455174" cy="1761683"/>
              </a:xfrm>
              <a:prstGeom prst="rect">
                <a:avLst/>
              </a:prstGeom>
            </p:spPr>
          </p:pic>
          <p:grpSp>
            <p:nvGrpSpPr>
              <p:cNvPr id="53" name="グループ化 52">
                <a:extLst>
                  <a:ext uri="{FF2B5EF4-FFF2-40B4-BE49-F238E27FC236}">
                    <a16:creationId xmlns:a16="http://schemas.microsoft.com/office/drawing/2014/main" id="{016580EB-2E85-4E1C-8630-D7021E2E89BF}"/>
                  </a:ext>
                </a:extLst>
              </p:cNvPr>
              <p:cNvGrpSpPr/>
              <p:nvPr/>
            </p:nvGrpSpPr>
            <p:grpSpPr>
              <a:xfrm>
                <a:off x="-94583" y="3472820"/>
                <a:ext cx="1557914" cy="618058"/>
                <a:chOff x="7937066" y="7109324"/>
                <a:chExt cx="1085059" cy="430466"/>
              </a:xfrm>
            </p:grpSpPr>
            <p:sp>
              <p:nvSpPr>
                <p:cNvPr id="55" name="円形吹き出し 32">
                  <a:extLst>
                    <a:ext uri="{FF2B5EF4-FFF2-40B4-BE49-F238E27FC236}">
                      <a16:creationId xmlns:a16="http://schemas.microsoft.com/office/drawing/2014/main" id="{1D225321-D277-47BA-95CB-93028964B221}"/>
                    </a:ext>
                  </a:extLst>
                </p:cNvPr>
                <p:cNvSpPr/>
                <p:nvPr/>
              </p:nvSpPr>
              <p:spPr>
                <a:xfrm>
                  <a:off x="7947737" y="7109324"/>
                  <a:ext cx="1011359" cy="430466"/>
                </a:xfrm>
                <a:prstGeom prst="wedgeEllipseCallout">
                  <a:avLst>
                    <a:gd name="adj1" fmla="val -6827"/>
                    <a:gd name="adj2" fmla="val -7930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522BAA1E-A8B7-4556-BBB0-B1C575C5531D}"/>
                    </a:ext>
                  </a:extLst>
                </p:cNvPr>
                <p:cNvSpPr txBox="1"/>
                <p:nvPr/>
              </p:nvSpPr>
              <p:spPr>
                <a:xfrm>
                  <a:off x="7937066" y="7149273"/>
                  <a:ext cx="1085059" cy="352958"/>
                </a:xfrm>
                <a:prstGeom prst="rect">
                  <a:avLst/>
                </a:prstGeom>
                <a:noFill/>
              </p:spPr>
              <p:txBody>
                <a:bodyPr wrap="square" rtlCol="0">
                  <a:spAutoFit/>
                </a:bodyPr>
                <a:lstStyle/>
                <a:p>
                  <a:pPr algn="ctr"/>
                  <a:r>
                    <a:rPr lang="ja-JP" altLang="en-US" sz="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歩道整備にあわせて右折レーンを整備</a:t>
                  </a:r>
                  <a:endParaRPr kumimoji="1" lang="ja-JP" altLang="en-US" sz="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
            <p:nvSpPr>
              <p:cNvPr id="54" name="右矢印 39">
                <a:extLst>
                  <a:ext uri="{FF2B5EF4-FFF2-40B4-BE49-F238E27FC236}">
                    <a16:creationId xmlns:a16="http://schemas.microsoft.com/office/drawing/2014/main" id="{0492EBAA-0547-480E-BEAF-4766B301A793}"/>
                  </a:ext>
                </a:extLst>
              </p:cNvPr>
              <p:cNvSpPr/>
              <p:nvPr/>
            </p:nvSpPr>
            <p:spPr>
              <a:xfrm>
                <a:off x="-468552" y="3201559"/>
                <a:ext cx="409590" cy="665141"/>
              </a:xfrm>
              <a:prstGeom prst="rightArrow">
                <a:avLst/>
              </a:prstGeom>
              <a:gradFill>
                <a:gsLst>
                  <a:gs pos="35000">
                    <a:srgbClr val="2076B6"/>
                  </a:gs>
                  <a:gs pos="100000">
                    <a:srgbClr val="D8E8F8"/>
                  </a:gs>
                </a:gsLst>
                <a:lin ang="108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grpSp>
      </p:grpSp>
      <p:grpSp>
        <p:nvGrpSpPr>
          <p:cNvPr id="4" name="グループ化 3"/>
          <p:cNvGrpSpPr/>
          <p:nvPr/>
        </p:nvGrpSpPr>
        <p:grpSpPr>
          <a:xfrm>
            <a:off x="155649" y="4461219"/>
            <a:ext cx="1714862" cy="1335639"/>
            <a:chOff x="7965722" y="2949684"/>
            <a:chExt cx="1714862" cy="1335639"/>
          </a:xfrm>
        </p:grpSpPr>
        <p:sp>
          <p:nvSpPr>
            <p:cNvPr id="28" name="四角形: 角を丸くする 79">
              <a:extLst>
                <a:ext uri="{FF2B5EF4-FFF2-40B4-BE49-F238E27FC236}">
                  <a16:creationId xmlns:a16="http://schemas.microsoft.com/office/drawing/2014/main" id="{F27C6878-C3B0-406D-98B3-2929C6869EEF}"/>
                </a:ext>
              </a:extLst>
            </p:cNvPr>
            <p:cNvSpPr/>
            <p:nvPr/>
          </p:nvSpPr>
          <p:spPr>
            <a:xfrm>
              <a:off x="7965722" y="2949684"/>
              <a:ext cx="1714862" cy="1335639"/>
            </a:xfrm>
            <a:prstGeom prst="roundRect">
              <a:avLst>
                <a:gd name="adj" fmla="val 4110"/>
              </a:avLst>
            </a:prstGeom>
          </p:spPr>
          <p:style>
            <a:lnRef idx="2">
              <a:schemeClr val="dk1"/>
            </a:lnRef>
            <a:fillRef idx="1">
              <a:schemeClr val="lt1"/>
            </a:fillRef>
            <a:effectRef idx="0">
              <a:schemeClr val="dk1"/>
            </a:effectRef>
            <a:fontRef idx="minor">
              <a:schemeClr val="dk1"/>
            </a:fontRef>
          </p:style>
          <p:txBody>
            <a:bodyPr rtlCol="0" anchor="t"/>
            <a:lstStyle/>
            <a:p>
              <a:r>
                <a:rPr kumimoji="1" lang="en-US" altLang="ja-JP" sz="800" dirty="0" smtClean="0">
                  <a:latin typeface="Meiryo UI" panose="020B0604030504040204" pitchFamily="50" charset="-128"/>
                  <a:ea typeface="Meiryo UI" panose="020B0604030504040204" pitchFamily="50" charset="-128"/>
                </a:rPr>
                <a:t>【</a:t>
              </a:r>
              <a:r>
                <a:rPr kumimoji="1" lang="zh-TW" altLang="en-US" sz="800" dirty="0" smtClean="0">
                  <a:latin typeface="Meiryo UI" panose="020B0604030504040204" pitchFamily="50" charset="-128"/>
                  <a:ea typeface="Meiryo UI" panose="020B0604030504040204" pitchFamily="50" charset="-128"/>
                </a:rPr>
                <a:t>全国</a:t>
              </a:r>
              <a:r>
                <a:rPr kumimoji="1" lang="zh-TW" altLang="en-US" sz="800" dirty="0">
                  <a:latin typeface="Meiryo UI" panose="020B0604030504040204" pitchFamily="50" charset="-128"/>
                  <a:ea typeface="Meiryo UI" panose="020B0604030504040204" pitchFamily="50" charset="-128"/>
                </a:rPr>
                <a:t>交通安全</a:t>
              </a:r>
              <a:r>
                <a:rPr kumimoji="1" lang="zh-TW" altLang="en-US" sz="800" dirty="0" smtClean="0">
                  <a:latin typeface="Meiryo UI" panose="020B0604030504040204" pitchFamily="50" charset="-128"/>
                  <a:ea typeface="Meiryo UI" panose="020B0604030504040204" pitchFamily="50" charset="-128"/>
                </a:rPr>
                <a:t>運動</a:t>
              </a:r>
              <a:r>
                <a:rPr kumimoji="1" lang="en-US" altLang="ja-JP"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29" name="Rectangle 375">
              <a:extLst>
                <a:ext uri="{FF2B5EF4-FFF2-40B4-BE49-F238E27FC236}">
                  <a16:creationId xmlns:a16="http://schemas.microsoft.com/office/drawing/2014/main" id="{7F1082C1-E523-43B0-8976-6565979DC53F}"/>
                </a:ext>
              </a:extLst>
            </p:cNvPr>
            <p:cNvSpPr>
              <a:spLocks noChangeArrowheads="1"/>
            </p:cNvSpPr>
            <p:nvPr/>
          </p:nvSpPr>
          <p:spPr bwMode="auto">
            <a:xfrm>
              <a:off x="8310193" y="4099747"/>
              <a:ext cx="1025923" cy="123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none" lIns="0" tIns="0" rIns="0" bIns="0" anchor="ctr" anchorCtr="0" upright="1">
              <a:spAutoFit/>
            </a:bodyPr>
            <a:lstStyle/>
            <a:p>
              <a:pPr algn="ctr"/>
              <a:r>
                <a:rPr lang="ja-JP" altLang="en-US" sz="800" kern="100" dirty="0">
                  <a:latin typeface="+mj-ea"/>
                  <a:ea typeface="+mj-ea"/>
                  <a:cs typeface="メイリオ" panose="020B0604030504040204" pitchFamily="50" charset="-128"/>
                </a:rPr>
                <a:t>春の全国交通安全運動</a:t>
              </a:r>
              <a:endParaRPr lang="ja-JP" altLang="ja-JP" sz="800" kern="100" dirty="0">
                <a:latin typeface="+mj-ea"/>
                <a:ea typeface="+mj-ea"/>
                <a:cs typeface="メイリオ" panose="020B0604030504040204" pitchFamily="50" charset="-128"/>
              </a:endParaRPr>
            </a:p>
          </p:txBody>
        </p:sp>
        <p:pic>
          <p:nvPicPr>
            <p:cNvPr id="48" name="図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8068" y="3149075"/>
              <a:ext cx="1441255" cy="936860"/>
            </a:xfrm>
            <a:prstGeom prst="rect">
              <a:avLst/>
            </a:prstGeom>
          </p:spPr>
        </p:pic>
      </p:grpSp>
      <p:sp>
        <p:nvSpPr>
          <p:cNvPr id="59" name="テキスト ボックス 58">
            <a:extLst>
              <a:ext uri="{FF2B5EF4-FFF2-40B4-BE49-F238E27FC236}">
                <a16:creationId xmlns:a16="http://schemas.microsoft.com/office/drawing/2014/main" id="{65AF9671-0974-4BAB-B195-6BF581CEFAE9}"/>
              </a:ext>
            </a:extLst>
          </p:cNvPr>
          <p:cNvSpPr txBox="1"/>
          <p:nvPr/>
        </p:nvSpPr>
        <p:spPr>
          <a:xfrm>
            <a:off x="331628" y="2387323"/>
            <a:ext cx="3047676" cy="307777"/>
          </a:xfrm>
          <a:prstGeom prst="rect">
            <a:avLst/>
          </a:prstGeom>
          <a:noFill/>
        </p:spPr>
        <p:txBody>
          <a:bodyPr wrap="square" lIns="0" tIns="0" rIns="0" bIns="0" rtlCol="0">
            <a:spAutoFit/>
          </a:bodyPr>
          <a:lstStyle/>
          <a:p>
            <a:pPr marL="171450" indent="-171450">
              <a:buFont typeface="Wingdings" panose="05000000000000000000" pitchFamily="2" charset="2"/>
              <a:buChar char="l"/>
            </a:pPr>
            <a:r>
              <a:rPr lang="ja-JP" altLang="en-US" sz="1000" dirty="0" smtClean="0">
                <a:solidFill>
                  <a:prstClr val="black"/>
                </a:solidFill>
                <a:latin typeface="Meiryo UI" panose="020B0604030504040204" pitchFamily="50" charset="-128"/>
                <a:ea typeface="Meiryo UI" panose="020B0604030504040204" pitchFamily="50" charset="-128"/>
              </a:rPr>
              <a:t>交通</a:t>
            </a:r>
            <a:r>
              <a:rPr lang="ja-JP" altLang="en-US" sz="1000" dirty="0">
                <a:solidFill>
                  <a:prstClr val="black"/>
                </a:solidFill>
                <a:latin typeface="Meiryo UI" panose="020B0604030504040204" pitchFamily="50" charset="-128"/>
                <a:ea typeface="Meiryo UI" panose="020B0604030504040204" pitchFamily="50" charset="-128"/>
              </a:rPr>
              <a:t>事故を抑制するため</a:t>
            </a:r>
            <a:r>
              <a:rPr lang="ja-JP" altLang="en-US" sz="1000" dirty="0" smtClean="0">
                <a:solidFill>
                  <a:prstClr val="black"/>
                </a:solidFill>
                <a:latin typeface="Meiryo UI" panose="020B0604030504040204" pitchFamily="50" charset="-128"/>
                <a:ea typeface="Meiryo UI" panose="020B0604030504040204" pitchFamily="50" charset="-128"/>
              </a:rPr>
              <a:t>、歩道整備や交差点の安全  対策等、交通の安全を確保するための対策を推進します。</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B3D970D8-2062-4026-9C8F-00E33BE12E55}"/>
              </a:ext>
            </a:extLst>
          </p:cNvPr>
          <p:cNvSpPr txBox="1"/>
          <p:nvPr/>
        </p:nvSpPr>
        <p:spPr>
          <a:xfrm>
            <a:off x="192699" y="4252510"/>
            <a:ext cx="1490793"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交通安全対策（ソフト）</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61" name="テキスト ボックス 60">
            <a:extLst>
              <a:ext uri="{FF2B5EF4-FFF2-40B4-BE49-F238E27FC236}">
                <a16:creationId xmlns:a16="http://schemas.microsoft.com/office/drawing/2014/main" id="{B3D970D8-2062-4026-9C8F-00E33BE12E55}"/>
              </a:ext>
            </a:extLst>
          </p:cNvPr>
          <p:cNvSpPr txBox="1"/>
          <p:nvPr/>
        </p:nvSpPr>
        <p:spPr>
          <a:xfrm>
            <a:off x="5352662" y="2228474"/>
            <a:ext cx="2053447"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ビッグデータ等最新技術の活用</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62" name="テキスト ボックス 61">
            <a:extLst>
              <a:ext uri="{FF2B5EF4-FFF2-40B4-BE49-F238E27FC236}">
                <a16:creationId xmlns:a16="http://schemas.microsoft.com/office/drawing/2014/main" id="{65AF9671-0974-4BAB-B195-6BF581CEFAE9}"/>
              </a:ext>
            </a:extLst>
          </p:cNvPr>
          <p:cNvSpPr txBox="1"/>
          <p:nvPr/>
        </p:nvSpPr>
        <p:spPr>
          <a:xfrm>
            <a:off x="5478074" y="2403586"/>
            <a:ext cx="3532826" cy="184666"/>
          </a:xfrm>
          <a:prstGeom prst="rect">
            <a:avLst/>
          </a:prstGeom>
          <a:noFill/>
        </p:spPr>
        <p:txBody>
          <a:bodyPr wrap="square" lIns="0" tIns="0" rIns="0" bIns="0" rtlCol="0">
            <a:spAutoFit/>
          </a:bodyPr>
          <a:lstStyle/>
          <a:p>
            <a:pPr marL="171450" indent="-171450">
              <a:lnSpc>
                <a:spcPct val="120000"/>
              </a:lnSpc>
              <a:buFont typeface="Wingdings" panose="05000000000000000000" pitchFamily="2" charset="2"/>
              <a:buChar char="l"/>
            </a:pPr>
            <a:r>
              <a:rPr lang="ja-JP" altLang="en-US" sz="1000" dirty="0" smtClean="0">
                <a:solidFill>
                  <a:prstClr val="black"/>
                </a:solidFill>
                <a:latin typeface="Meiryo UI" panose="020B0604030504040204" pitchFamily="50" charset="-128"/>
                <a:ea typeface="Meiryo UI" panose="020B0604030504040204" pitchFamily="50" charset="-128"/>
              </a:rPr>
              <a:t>ビッグデータを活用し、より効果的・効率的な対策に取り組みます。</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41" name="二等辺三角形 40">
            <a:extLst>
              <a:ext uri="{FF2B5EF4-FFF2-40B4-BE49-F238E27FC236}">
                <a16:creationId xmlns:a16="http://schemas.microsoft.com/office/drawing/2014/main" id="{3C1277DC-B9AB-4D69-BCC6-EEB1A84EF669}"/>
              </a:ext>
            </a:extLst>
          </p:cNvPr>
          <p:cNvSpPr/>
          <p:nvPr/>
        </p:nvSpPr>
        <p:spPr>
          <a:xfrm rot="2462234" flipH="1" flipV="1">
            <a:off x="3477141" y="2710874"/>
            <a:ext cx="74746" cy="994581"/>
          </a:xfrm>
          <a:prstGeom prst="triangle">
            <a:avLst/>
          </a:prstGeom>
          <a:solidFill>
            <a:schemeClr val="tx1"/>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C2AA16C9-1641-44ED-802B-6E9248251CE1}"/>
              </a:ext>
            </a:extLst>
          </p:cNvPr>
          <p:cNvSpPr txBox="1"/>
          <p:nvPr/>
        </p:nvSpPr>
        <p:spPr>
          <a:xfrm>
            <a:off x="7916583" y="5195849"/>
            <a:ext cx="1746079" cy="107722"/>
          </a:xfrm>
          <a:prstGeom prst="rect">
            <a:avLst/>
          </a:prstGeom>
          <a:noFill/>
        </p:spPr>
        <p:txBody>
          <a:bodyPr wrap="square" lIns="0" tIns="0" rIns="0" bIns="0" rtlCol="0">
            <a:spAutoFit/>
          </a:bodyPr>
          <a:lstStyle>
            <a:defPPr>
              <a:defRPr lang="en-US"/>
            </a:defPPr>
            <a:lvl1pPr algn="r">
              <a:defRPr sz="600" kern="100">
                <a:latin typeface="ＭＳ Ｐゴシック" panose="020B0600070205080204" pitchFamily="50" charset="-128"/>
                <a:ea typeface="ＭＳ Ｐゴシック" panose="020B0600070205080204" pitchFamily="50" charset="-128"/>
                <a:cs typeface="Meiryo UI" panose="020B0604030504040204" pitchFamily="50" charset="-128"/>
              </a:defRPr>
            </a:lvl1pPr>
          </a:lstStyle>
          <a:p>
            <a:r>
              <a:rPr lang="ja-JP" altLang="en-US" sz="700" dirty="0"/>
              <a:t>出典</a:t>
            </a:r>
            <a:r>
              <a:rPr lang="ja-JP" altLang="en-US" sz="700" dirty="0" smtClean="0"/>
              <a:t>：生活道路対策について（国土交通省）</a:t>
            </a:r>
            <a:endParaRPr lang="en-US" altLang="ja-JP" sz="700" dirty="0"/>
          </a:p>
        </p:txBody>
      </p:sp>
      <p:grpSp>
        <p:nvGrpSpPr>
          <p:cNvPr id="6" name="グループ化 5"/>
          <p:cNvGrpSpPr/>
          <p:nvPr/>
        </p:nvGrpSpPr>
        <p:grpSpPr>
          <a:xfrm>
            <a:off x="3414611" y="2271901"/>
            <a:ext cx="1583508" cy="1188164"/>
            <a:chOff x="3180193" y="2728478"/>
            <a:chExt cx="1999796" cy="1348839"/>
          </a:xfrm>
        </p:grpSpPr>
        <p:sp>
          <p:nvSpPr>
            <p:cNvPr id="38" name="四角形: 角を丸くする 4">
              <a:extLst>
                <a:ext uri="{FF2B5EF4-FFF2-40B4-BE49-F238E27FC236}">
                  <a16:creationId xmlns:a16="http://schemas.microsoft.com/office/drawing/2014/main" id="{AFE3A5D4-633C-4903-A710-D5D3A2DA520C}"/>
                </a:ext>
              </a:extLst>
            </p:cNvPr>
            <p:cNvSpPr/>
            <p:nvPr/>
          </p:nvSpPr>
          <p:spPr>
            <a:xfrm>
              <a:off x="3180193" y="2728478"/>
              <a:ext cx="1999796" cy="1348839"/>
            </a:xfrm>
            <a:prstGeom prst="roundRect">
              <a:avLst>
                <a:gd name="adj" fmla="val 4110"/>
              </a:avLst>
            </a:prstGeom>
          </p:spPr>
          <p:style>
            <a:lnRef idx="2">
              <a:schemeClr val="dk1"/>
            </a:lnRef>
            <a:fillRef idx="1">
              <a:schemeClr val="lt1"/>
            </a:fillRef>
            <a:effectRef idx="0">
              <a:schemeClr val="dk1"/>
            </a:effectRef>
            <a:fontRef idx="minor">
              <a:schemeClr val="dk1"/>
            </a:fontRef>
          </p:style>
          <p:txBody>
            <a:bodyPr rtlCol="0" anchor="t"/>
            <a:lstStyle/>
            <a:p>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防護柵等の設置</a:t>
              </a:r>
              <a:r>
                <a:rPr kumimoji="1" lang="en-US" altLang="ja-JP"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7"/>
            <a:stretch>
              <a:fillRect/>
            </a:stretch>
          </p:blipFill>
          <p:spPr>
            <a:xfrm>
              <a:off x="3376449" y="2969872"/>
              <a:ext cx="1536252" cy="1030818"/>
            </a:xfrm>
            <a:prstGeom prst="rect">
              <a:avLst/>
            </a:prstGeom>
          </p:spPr>
        </p:pic>
      </p:grpSp>
      <p:sp>
        <p:nvSpPr>
          <p:cNvPr id="7" name="楕円 6"/>
          <p:cNvSpPr/>
          <p:nvPr/>
        </p:nvSpPr>
        <p:spPr>
          <a:xfrm>
            <a:off x="4183380" y="2820772"/>
            <a:ext cx="47244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149746" y="2755597"/>
            <a:ext cx="1767859" cy="1335471"/>
            <a:chOff x="128880" y="2834298"/>
            <a:chExt cx="1767859" cy="1335471"/>
          </a:xfrm>
        </p:grpSpPr>
        <p:sp>
          <p:nvSpPr>
            <p:cNvPr id="26" name="四角形: 角を丸くする 4">
              <a:extLst>
                <a:ext uri="{FF2B5EF4-FFF2-40B4-BE49-F238E27FC236}">
                  <a16:creationId xmlns:a16="http://schemas.microsoft.com/office/drawing/2014/main" id="{AFE3A5D4-633C-4903-A710-D5D3A2DA520C}"/>
                </a:ext>
              </a:extLst>
            </p:cNvPr>
            <p:cNvSpPr/>
            <p:nvPr/>
          </p:nvSpPr>
          <p:spPr>
            <a:xfrm>
              <a:off x="128880" y="2834298"/>
              <a:ext cx="1767859" cy="1335471"/>
            </a:xfrm>
            <a:prstGeom prst="roundRect">
              <a:avLst>
                <a:gd name="adj" fmla="val 4110"/>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sz="800" dirty="0" smtClean="0">
                  <a:latin typeface="Meiryo UI" panose="020B0604030504040204" pitchFamily="50" charset="-128"/>
                  <a:ea typeface="Meiryo UI" panose="020B0604030504040204" pitchFamily="50" charset="-128"/>
                </a:rPr>
                <a:t>　</a:t>
              </a:r>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歩道</a:t>
              </a:r>
              <a:r>
                <a:rPr kumimoji="1" lang="ja-JP" altLang="en-US" sz="800" dirty="0">
                  <a:latin typeface="Meiryo UI" panose="020B0604030504040204" pitchFamily="50" charset="-128"/>
                  <a:ea typeface="Meiryo UI" panose="020B0604030504040204" pitchFamily="50" charset="-128"/>
                </a:rPr>
                <a:t>の</a:t>
              </a:r>
              <a:r>
                <a:rPr kumimoji="1" lang="ja-JP" altLang="en-US" sz="800" dirty="0" smtClean="0">
                  <a:latin typeface="Meiryo UI" panose="020B0604030504040204" pitchFamily="50" charset="-128"/>
                  <a:ea typeface="Meiryo UI" panose="020B0604030504040204" pitchFamily="50" charset="-128"/>
                </a:rPr>
                <a:t>整備</a:t>
              </a:r>
              <a:r>
                <a:rPr kumimoji="1" lang="en-US" altLang="ja-JP" sz="800" dirty="0" smtClean="0">
                  <a:latin typeface="Meiryo UI" panose="020B0604030504040204" pitchFamily="50" charset="-128"/>
                  <a:ea typeface="Meiryo UI" panose="020B0604030504040204" pitchFamily="50" charset="-128"/>
                </a:rPr>
                <a:t>】</a:t>
              </a:r>
            </a:p>
            <a:p>
              <a:pPr algn="ctr"/>
              <a:endParaRPr kumimoji="1" lang="en-US" altLang="ja-JP" sz="800" dirty="0">
                <a:latin typeface="Meiryo UI" panose="020B0604030504040204" pitchFamily="50" charset="-128"/>
                <a:ea typeface="Meiryo UI" panose="020B0604030504040204" pitchFamily="50" charset="-128"/>
              </a:endParaRPr>
            </a:p>
            <a:p>
              <a:pPr algn="ctr"/>
              <a:endParaRPr kumimoji="1" lang="en-US" altLang="ja-JP" sz="800" dirty="0" smtClean="0">
                <a:latin typeface="Meiryo UI" panose="020B0604030504040204" pitchFamily="50" charset="-128"/>
                <a:ea typeface="Meiryo UI" panose="020B0604030504040204" pitchFamily="50" charset="-128"/>
              </a:endParaRPr>
            </a:p>
            <a:p>
              <a:pPr algn="ctr"/>
              <a:endParaRPr kumimoji="1" lang="en-US" altLang="ja-JP" sz="800" dirty="0">
                <a:latin typeface="Meiryo UI" panose="020B0604030504040204" pitchFamily="50" charset="-128"/>
                <a:ea typeface="Meiryo UI" panose="020B0604030504040204" pitchFamily="50" charset="-128"/>
              </a:endParaRPr>
            </a:p>
            <a:p>
              <a:pPr algn="ctr"/>
              <a:endParaRPr kumimoji="1" lang="en-US" altLang="ja-JP" sz="800" dirty="0" smtClean="0">
                <a:latin typeface="Meiryo UI" panose="020B0604030504040204" pitchFamily="50" charset="-128"/>
                <a:ea typeface="Meiryo UI" panose="020B0604030504040204" pitchFamily="50" charset="-128"/>
              </a:endParaRPr>
            </a:p>
            <a:p>
              <a:pPr algn="ctr"/>
              <a:endParaRPr kumimoji="1" lang="en-US" altLang="ja-JP" sz="800" dirty="0">
                <a:latin typeface="Meiryo UI" panose="020B0604030504040204" pitchFamily="50" charset="-128"/>
                <a:ea typeface="Meiryo UI" panose="020B0604030504040204" pitchFamily="50" charset="-128"/>
              </a:endParaRPr>
            </a:p>
            <a:p>
              <a:pPr algn="ctr"/>
              <a:endParaRPr kumimoji="1" lang="en-US" altLang="ja-JP" sz="800" dirty="0" smtClean="0">
                <a:latin typeface="Meiryo UI" panose="020B0604030504040204" pitchFamily="50" charset="-128"/>
                <a:ea typeface="Meiryo UI" panose="020B0604030504040204" pitchFamily="50" charset="-128"/>
              </a:endParaRPr>
            </a:p>
            <a:p>
              <a:pPr algn="ctr"/>
              <a:endParaRPr kumimoji="1" lang="en-US" altLang="ja-JP" sz="800" dirty="0">
                <a:latin typeface="Meiryo UI" panose="020B0604030504040204" pitchFamily="50" charset="-128"/>
                <a:ea typeface="Meiryo UI" panose="020B0604030504040204" pitchFamily="50" charset="-128"/>
              </a:endParaRPr>
            </a:p>
            <a:p>
              <a:pPr algn="ctr"/>
              <a:endParaRPr kumimoji="1" lang="en-US" altLang="ja-JP" sz="800" dirty="0" smtClean="0">
                <a:latin typeface="Meiryo UI" panose="020B0604030504040204" pitchFamily="50" charset="-128"/>
                <a:ea typeface="Meiryo UI" panose="020B0604030504040204" pitchFamily="50" charset="-128"/>
              </a:endParaRPr>
            </a:p>
            <a:p>
              <a:pPr algn="ctr"/>
              <a:r>
                <a:rPr kumimoji="1" lang="ja-JP" altLang="en-US" sz="800" dirty="0">
                  <a:latin typeface="+mj-ea"/>
                  <a:ea typeface="+mj-ea"/>
                </a:rPr>
                <a:t>　</a:t>
              </a:r>
              <a:r>
                <a:rPr kumimoji="1" lang="ja-JP" altLang="en-US" sz="800" dirty="0" smtClean="0">
                  <a:latin typeface="+mj-ea"/>
                  <a:ea typeface="+mj-ea"/>
                </a:rPr>
                <a:t>大阪</a:t>
              </a:r>
              <a:r>
                <a:rPr kumimoji="1" lang="ja-JP" altLang="en-US" sz="800" dirty="0">
                  <a:latin typeface="+mj-ea"/>
                  <a:ea typeface="+mj-ea"/>
                </a:rPr>
                <a:t>和泉泉南線（和泉市</a:t>
              </a:r>
              <a:r>
                <a:rPr kumimoji="1" lang="ja-JP" altLang="en-US" sz="800" dirty="0" smtClean="0">
                  <a:latin typeface="+mj-ea"/>
                  <a:ea typeface="+mj-ea"/>
                </a:rPr>
                <a:t>）</a:t>
              </a:r>
              <a:endParaRPr kumimoji="1" lang="ja-JP" altLang="en-US" sz="800" dirty="0">
                <a:latin typeface="+mj-ea"/>
                <a:ea typeface="+mj-ea"/>
              </a:endParaRPr>
            </a:p>
            <a:p>
              <a:pPr algn="ctr"/>
              <a:endParaRPr kumimoji="1" lang="ja-JP" altLang="en-US" sz="800" dirty="0">
                <a:latin typeface="Meiryo UI" panose="020B0604030504040204" pitchFamily="50" charset="-128"/>
                <a:ea typeface="Meiryo UI" panose="020B0604030504040204" pitchFamily="50" charset="-128"/>
              </a:endParaRPr>
            </a:p>
          </p:txBody>
        </p:sp>
        <p:pic>
          <p:nvPicPr>
            <p:cNvPr id="45" name="図 4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6195" y="3031844"/>
              <a:ext cx="1373827" cy="908198"/>
            </a:xfrm>
            <a:prstGeom prst="rect">
              <a:avLst/>
            </a:prstGeom>
            <a:effectLst>
              <a:outerShdw blurRad="50800" dist="38100" dir="2700000" algn="tl" rotWithShape="0">
                <a:prstClr val="black">
                  <a:alpha val="40000"/>
                </a:prstClr>
              </a:outerShdw>
            </a:effectLst>
          </p:spPr>
        </p:pic>
      </p:grpSp>
      <p:pic>
        <p:nvPicPr>
          <p:cNvPr id="5" name="図 4"/>
          <p:cNvPicPr>
            <a:picLocks noChangeAspect="1"/>
          </p:cNvPicPr>
          <p:nvPr/>
        </p:nvPicPr>
        <p:blipFill>
          <a:blip r:embed="rId9"/>
          <a:stretch>
            <a:fillRect/>
          </a:stretch>
        </p:blipFill>
        <p:spPr>
          <a:xfrm>
            <a:off x="5478074" y="2629374"/>
            <a:ext cx="4225483" cy="2566475"/>
          </a:xfrm>
          <a:prstGeom prst="rect">
            <a:avLst/>
          </a:prstGeom>
        </p:spPr>
      </p:pic>
      <p:sp>
        <p:nvSpPr>
          <p:cNvPr id="42" name="テキスト ボックス 41"/>
          <p:cNvSpPr txBox="1"/>
          <p:nvPr/>
        </p:nvSpPr>
        <p:spPr>
          <a:xfrm>
            <a:off x="222344" y="1199900"/>
            <a:ext cx="9564915" cy="1036181"/>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a:t>
            </a:r>
            <a:r>
              <a:rPr lang="ja-JP" altLang="en-US" sz="1200" b="1" dirty="0" smtClean="0">
                <a:latin typeface="ＭＳ Ｐゴシック" panose="020B0600070205080204" pitchFamily="50" charset="-128"/>
                <a:ea typeface="ＭＳ Ｐゴシック" panose="020B0600070205080204" pitchFamily="50" charset="-128"/>
              </a:rPr>
              <a:t>歩行者等の安全な通行確保や幹線道路等における交通</a:t>
            </a:r>
            <a:r>
              <a:rPr lang="ja-JP" altLang="en-US" sz="1200" b="1" dirty="0">
                <a:latin typeface="ＭＳ Ｐゴシック" panose="020B0600070205080204" pitchFamily="50" charset="-128"/>
                <a:ea typeface="ＭＳ Ｐゴシック" panose="020B0600070205080204" pitchFamily="50" charset="-128"/>
              </a:rPr>
              <a:t>安全</a:t>
            </a:r>
            <a:r>
              <a:rPr lang="ja-JP" altLang="en-US" sz="1200" b="1" dirty="0" smtClean="0">
                <a:latin typeface="ＭＳ Ｐゴシック" panose="020B0600070205080204" pitchFamily="50" charset="-128"/>
                <a:ea typeface="ＭＳ Ｐゴシック" panose="020B0600070205080204" pitchFamily="50" charset="-128"/>
              </a:rPr>
              <a:t>対策</a:t>
            </a:r>
          </a:p>
          <a:p>
            <a:pPr marL="360000" indent="-180000">
              <a:lnSpc>
                <a:spcPts val="1300"/>
              </a:lnSpc>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通学路や未就学児の通行経路、交通量が多い道路、バリアフリー法に基づく特定道路等において、歩道</a:t>
            </a:r>
            <a:r>
              <a:rPr kumimoji="1" lang="ja-JP" altLang="en-US" sz="1200" dirty="0">
                <a:latin typeface="Meiryo UI" panose="020B0604030504040204" pitchFamily="50" charset="-128"/>
                <a:ea typeface="Meiryo UI" panose="020B0604030504040204" pitchFamily="50" charset="-128"/>
              </a:rPr>
              <a:t>の整備や路肩の</a:t>
            </a:r>
            <a:r>
              <a:rPr lang="ja-JP" altLang="en-US" sz="1200" dirty="0">
                <a:latin typeface="Meiryo UI" panose="020B0604030504040204" pitchFamily="50" charset="-128"/>
                <a:ea typeface="Meiryo UI" panose="020B0604030504040204" pitchFamily="50" charset="-128"/>
              </a:rPr>
              <a:t>カラー化（塗り直し含む）等を行い、歩行者等の安全な通行空間を確保するとともに、交通安全イベントの実施などにより交通安全の普及啓発を図ります</a:t>
            </a:r>
            <a:r>
              <a:rPr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360000" indent="-180000">
              <a:lnSpc>
                <a:spcPts val="1300"/>
              </a:lnSpc>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対策の検討にあたっては、</a:t>
            </a:r>
            <a:r>
              <a:rPr kumimoji="1" lang="en-US" altLang="ja-JP" sz="1200" dirty="0" smtClean="0">
                <a:latin typeface="Meiryo UI" panose="020B0604030504040204" pitchFamily="50" charset="-128"/>
                <a:ea typeface="Meiryo UI" panose="020B0604030504040204" pitchFamily="50" charset="-128"/>
              </a:rPr>
              <a:t>ETC2.0</a:t>
            </a:r>
            <a:r>
              <a:rPr kumimoji="1" lang="ja-JP" altLang="en-US" sz="1200" dirty="0" smtClean="0">
                <a:latin typeface="Meiryo UI" panose="020B0604030504040204" pitchFamily="50" charset="-128"/>
                <a:ea typeface="Meiryo UI" panose="020B0604030504040204" pitchFamily="50" charset="-128"/>
              </a:rPr>
              <a:t>等のビッグデータなど</a:t>
            </a:r>
            <a:r>
              <a:rPr kumimoji="1" lang="ja-JP" altLang="en-US" sz="1200" dirty="0">
                <a:latin typeface="Meiryo UI" panose="020B0604030504040204" pitchFamily="50" charset="-128"/>
                <a:ea typeface="Meiryo UI" panose="020B0604030504040204" pitchFamily="50" charset="-128"/>
              </a:rPr>
              <a:t>の</a:t>
            </a:r>
            <a:r>
              <a:rPr kumimoji="1" lang="ja-JP" altLang="en-US" sz="1200" dirty="0" smtClean="0">
                <a:latin typeface="Meiryo UI" panose="020B0604030504040204" pitchFamily="50" charset="-128"/>
                <a:ea typeface="Meiryo UI" panose="020B0604030504040204" pitchFamily="50" charset="-128"/>
              </a:rPr>
              <a:t>最新技術</a:t>
            </a:r>
            <a:r>
              <a:rPr kumimoji="1" lang="ja-JP" altLang="en-US" sz="1200" dirty="0">
                <a:latin typeface="Meiryo UI" panose="020B0604030504040204" pitchFamily="50" charset="-128"/>
                <a:ea typeface="Meiryo UI" panose="020B0604030504040204" pitchFamily="50" charset="-128"/>
              </a:rPr>
              <a:t>を</a:t>
            </a:r>
            <a:r>
              <a:rPr kumimoji="1" lang="ja-JP" altLang="en-US" sz="1200" dirty="0" smtClean="0">
                <a:latin typeface="Meiryo UI" panose="020B0604030504040204" pitchFamily="50" charset="-128"/>
                <a:ea typeface="Meiryo UI" panose="020B0604030504040204" pitchFamily="50" charset="-128"/>
              </a:rPr>
              <a:t>活用するとともに、地区内で関係機関とも連携を</a:t>
            </a:r>
            <a:r>
              <a:rPr kumimoji="1" lang="ja-JP" altLang="en-US" sz="1200" dirty="0">
                <a:latin typeface="Meiryo UI" panose="020B0604030504040204" pitchFamily="50" charset="-128"/>
                <a:ea typeface="Meiryo UI" panose="020B0604030504040204" pitchFamily="50" charset="-128"/>
              </a:rPr>
              <a:t>図り、ハード・ソフト両面から効果的</a:t>
            </a:r>
            <a:r>
              <a:rPr kumimoji="1" lang="ja-JP" altLang="en-US" sz="1200" dirty="0" smtClean="0">
                <a:latin typeface="Meiryo UI" panose="020B0604030504040204" pitchFamily="50" charset="-128"/>
                <a:ea typeface="Meiryo UI" panose="020B0604030504040204" pitchFamily="50" charset="-128"/>
              </a:rPr>
              <a:t>な対策を行います。</a:t>
            </a:r>
            <a:endParaRPr kumimoji="1" lang="en-US" altLang="ja-JP" sz="1200" dirty="0" smtClean="0">
              <a:latin typeface="Meiryo UI" panose="020B0604030504040204" pitchFamily="50" charset="-128"/>
              <a:ea typeface="Meiryo UI" panose="020B0604030504040204" pitchFamily="50" charset="-128"/>
            </a:endParaRPr>
          </a:p>
        </p:txBody>
      </p:sp>
      <p:sp>
        <p:nvSpPr>
          <p:cNvPr id="44" name="スライド番号プレースホルダー 3"/>
          <p:cNvSpPr>
            <a:spLocks noGrp="1"/>
          </p:cNvSpPr>
          <p:nvPr>
            <p:ph type="sldNum" sz="quarter" idx="12"/>
          </p:nvPr>
        </p:nvSpPr>
        <p:spPr>
          <a:xfrm>
            <a:off x="7643548" y="6594978"/>
            <a:ext cx="2311400" cy="365125"/>
          </a:xfrm>
        </p:spPr>
        <p:txBody>
          <a:bodyPr/>
          <a:lstStyle/>
          <a:p>
            <a:fld id="{BB9231F5-CC56-497A-A386-7B8232C12A76}" type="slidenum">
              <a:rPr kumimoji="1" lang="ja-JP" altLang="en-US" smtClean="0"/>
              <a:t>50</a:t>
            </a:fld>
            <a:endParaRPr kumimoji="1" lang="ja-JP" altLang="en-US" dirty="0"/>
          </a:p>
        </p:txBody>
      </p:sp>
      <p:sp>
        <p:nvSpPr>
          <p:cNvPr id="68" name="テキスト ボックス 67"/>
          <p:cNvSpPr txBox="1"/>
          <p:nvPr/>
        </p:nvSpPr>
        <p:spPr>
          <a:xfrm>
            <a:off x="189346" y="5911060"/>
            <a:ext cx="9379131" cy="830997"/>
          </a:xfrm>
          <a:prstGeom prst="rect">
            <a:avLst/>
          </a:prstGeom>
          <a:noFill/>
          <a:ln w="6350">
            <a:noFill/>
            <a:prstDash val="sysDash"/>
          </a:ln>
        </p:spPr>
        <p:txBody>
          <a:bodyPr wrap="square" rtlCol="0">
            <a:spAutoFit/>
          </a:bodyPr>
          <a:lstStyle/>
          <a:p>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a:t>
            </a:r>
            <a:r>
              <a:rPr lang="ja-JP" altLang="en-US" sz="1200" b="1" dirty="0" smtClean="0">
                <a:latin typeface="ＭＳ Ｐゴシック" panose="020B0600070205080204" pitchFamily="50" charset="-128"/>
                <a:ea typeface="ＭＳ Ｐゴシック" panose="020B0600070205080204" pitchFamily="50" charset="-128"/>
              </a:rPr>
              <a:t>踏切道における交通渋滞や事故の</a:t>
            </a:r>
            <a:r>
              <a:rPr lang="ja-JP" altLang="en-US" sz="1200" b="1" dirty="0">
                <a:latin typeface="ＭＳ Ｐゴシック" panose="020B0600070205080204" pitchFamily="50" charset="-128"/>
                <a:ea typeface="ＭＳ Ｐゴシック" panose="020B0600070205080204" pitchFamily="50" charset="-128"/>
              </a:rPr>
              <a:t>解消（再掲</a:t>
            </a:r>
            <a:r>
              <a:rPr lang="ja-JP" altLang="en-US" sz="1200" b="1" dirty="0" smtClean="0">
                <a:latin typeface="ＭＳ Ｐゴシック" panose="020B0600070205080204" pitchFamily="50" charset="-128"/>
                <a:ea typeface="ＭＳ Ｐゴシック" panose="020B0600070205080204" pitchFamily="50" charset="-128"/>
              </a:rPr>
              <a:t>）</a:t>
            </a:r>
          </a:p>
          <a:p>
            <a:pPr marL="360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連続</a:t>
            </a:r>
            <a:r>
              <a:rPr lang="ja-JP" altLang="en-US" sz="1200" dirty="0">
                <a:latin typeface="Meiryo UI" panose="020B0604030504040204" pitchFamily="50" charset="-128"/>
                <a:ea typeface="Meiryo UI" panose="020B0604030504040204" pitchFamily="50" charset="-128"/>
              </a:rPr>
              <a:t>立体交差事業等により、踏切を除却することで、交通遮断による渋滞や踏切事故を解消し、地域交通の円滑化や安全性向上を図るとともに、</a:t>
            </a:r>
            <a:endParaRPr lang="en-US" altLang="ja-JP" sz="1200" dirty="0">
              <a:latin typeface="Meiryo UI" panose="020B0604030504040204" pitchFamily="50" charset="-128"/>
              <a:ea typeface="Meiryo UI" panose="020B0604030504040204" pitchFamily="50" charset="-128"/>
            </a:endParaRPr>
          </a:p>
          <a:p>
            <a:pPr marL="180000"/>
            <a:r>
              <a:rPr lang="ja-JP" altLang="en-US" sz="1200" dirty="0">
                <a:latin typeface="Meiryo UI" panose="020B0604030504040204" pitchFamily="50" charset="-128"/>
                <a:ea typeface="Meiryo UI" panose="020B0604030504040204" pitchFamily="50" charset="-128"/>
              </a:rPr>
              <a:t>　　分断された市街地の一体化など、都市の活性化にも寄与します</a:t>
            </a:r>
            <a:r>
              <a:rPr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また、歩行空間の確保など</a:t>
            </a:r>
            <a:r>
              <a:rPr kumimoji="1" lang="ja-JP" altLang="en-US" sz="1200" dirty="0" smtClean="0">
                <a:latin typeface="Meiryo UI" panose="020B0604030504040204" pitchFamily="50" charset="-128"/>
                <a:ea typeface="Meiryo UI" panose="020B0604030504040204" pitchFamily="50" charset="-128"/>
              </a:rPr>
              <a:t>、早期整備効果発現</a:t>
            </a:r>
            <a:r>
              <a:rPr kumimoji="1" lang="ja-JP" altLang="en-US" sz="1200" dirty="0">
                <a:latin typeface="Meiryo UI" panose="020B0604030504040204" pitchFamily="50" charset="-128"/>
                <a:ea typeface="Meiryo UI" panose="020B0604030504040204" pitchFamily="50" charset="-128"/>
              </a:rPr>
              <a:t>の観点を踏まえ、交通安全対策についても推進します。</a:t>
            </a:r>
          </a:p>
        </p:txBody>
      </p:sp>
    </p:spTree>
    <p:extLst>
      <p:ext uri="{BB962C8B-B14F-4D97-AF65-F5344CB8AC3E}">
        <p14:creationId xmlns:p14="http://schemas.microsoft.com/office/powerpoint/2010/main" val="4445240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814466"/>
            <a:ext cx="9695332" cy="585489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8" name="テキスト ボックス 47">
            <a:extLst>
              <a:ext uri="{FF2B5EF4-FFF2-40B4-BE49-F238E27FC236}">
                <a16:creationId xmlns:a16="http://schemas.microsoft.com/office/drawing/2014/main" id="{4EA201D3-2A59-407A-B2CE-CDA538F425B4}"/>
              </a:ext>
            </a:extLst>
          </p:cNvPr>
          <p:cNvSpPr txBox="1"/>
          <p:nvPr/>
        </p:nvSpPr>
        <p:spPr>
          <a:xfrm>
            <a:off x="322635" y="2780839"/>
            <a:ext cx="65" cy="169277"/>
          </a:xfrm>
          <a:prstGeom prst="rect">
            <a:avLst/>
          </a:prstGeom>
          <a:noFill/>
        </p:spPr>
        <p:txBody>
          <a:bodyPr wrap="none" lIns="0" tIns="0" rIns="0" bIns="0" rtlCol="0" anchor="ctr" anchorCtr="0">
            <a:spAutoFit/>
          </a:bodyPr>
          <a:lstStyle/>
          <a:p>
            <a:endParaRPr kumimoji="1" lang="ja-JP" altLang="en-US" sz="1100" b="1" dirty="0">
              <a:latin typeface="+mn-ea"/>
            </a:endParaRPr>
          </a:p>
        </p:txBody>
      </p:sp>
      <p:sp>
        <p:nvSpPr>
          <p:cNvPr id="46" name="正方形/長方形 45"/>
          <p:cNvSpPr/>
          <p:nvPr/>
        </p:nvSpPr>
        <p:spPr>
          <a:xfrm>
            <a:off x="41726" y="402653"/>
            <a:ext cx="9828000"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07718" y="814466"/>
            <a:ext cx="96984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a:xfrm>
            <a:off x="7647088" y="6584473"/>
            <a:ext cx="2311400" cy="365125"/>
          </a:xfrm>
        </p:spPr>
        <p:txBody>
          <a:bodyPr/>
          <a:lstStyle/>
          <a:p>
            <a:fld id="{BB9231F5-CC56-497A-A386-7B8232C12A76}" type="slidenum">
              <a:rPr kumimoji="1" lang="ja-JP" altLang="en-US" smtClean="0"/>
              <a:t>33</a:t>
            </a:fld>
            <a:endParaRPr kumimoji="1" lang="ja-JP" altLang="en-US" dirty="0"/>
          </a:p>
        </p:txBody>
      </p:sp>
      <p:sp>
        <p:nvSpPr>
          <p:cNvPr id="32" name="テキスト ボックス 31"/>
          <p:cNvSpPr txBox="1"/>
          <p:nvPr/>
        </p:nvSpPr>
        <p:spPr>
          <a:xfrm>
            <a:off x="108988" y="1107583"/>
            <a:ext cx="9695333" cy="1677382"/>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人命</a:t>
            </a:r>
            <a:r>
              <a:rPr lang="ja-JP" altLang="en-US" sz="1300" dirty="0">
                <a:latin typeface="HG丸ｺﾞｼｯｸM-PRO" panose="020F0600000000000000" pitchFamily="50" charset="-128"/>
                <a:ea typeface="HG丸ｺﾞｼｯｸM-PRO" panose="020F0600000000000000" pitchFamily="50" charset="-128"/>
              </a:rPr>
              <a:t>を守る都市インフラ</a:t>
            </a:r>
            <a:r>
              <a:rPr lang="ja-JP" altLang="en-US" sz="1300" dirty="0" smtClean="0">
                <a:latin typeface="HG丸ｺﾞｼｯｸM-PRO" panose="020F0600000000000000" pitchFamily="50" charset="-128"/>
                <a:ea typeface="HG丸ｺﾞｼｯｸM-PRO" panose="020F0600000000000000" pitchFamily="50" charset="-128"/>
              </a:rPr>
              <a:t>強化</a:t>
            </a:r>
            <a:r>
              <a:rPr lang="en-US" altLang="ja-JP" sz="1200" dirty="0" smtClean="0">
                <a:latin typeface="HG丸ｺﾞｼｯｸM-PRO" panose="020F0600000000000000" pitchFamily="50" charset="-128"/>
                <a:ea typeface="HG丸ｺﾞｼｯｸM-PRO" panose="020F0600000000000000" pitchFamily="50" charset="-128"/>
              </a:rPr>
              <a:t>〔</a:t>
            </a:r>
            <a:r>
              <a:rPr lang="ja-JP" altLang="en-US" sz="1200" dirty="0" smtClean="0">
                <a:latin typeface="HG丸ｺﾞｼｯｸM-PRO" panose="020F0600000000000000" pitchFamily="50" charset="-128"/>
                <a:ea typeface="HG丸ｺﾞｼｯｸM-PRO" panose="020F0600000000000000" pitchFamily="50" charset="-128"/>
              </a:rPr>
              <a:t>地震</a:t>
            </a:r>
            <a:r>
              <a:rPr lang="ja-JP" altLang="en-US" sz="1200" dirty="0">
                <a:latin typeface="HG丸ｺﾞｼｯｸM-PRO" panose="020F0600000000000000" pitchFamily="50" charset="-128"/>
                <a:ea typeface="HG丸ｺﾞｼｯｸM-PRO" panose="020F0600000000000000" pitchFamily="50" charset="-128"/>
              </a:rPr>
              <a:t>・津波・高潮</a:t>
            </a:r>
            <a:r>
              <a:rPr lang="ja-JP" altLang="en-US" sz="1200" dirty="0" smtClean="0">
                <a:latin typeface="HG丸ｺﾞｼｯｸM-PRO" panose="020F0600000000000000" pitchFamily="50" charset="-128"/>
                <a:ea typeface="HG丸ｺﾞｼｯｸM-PRO" panose="020F0600000000000000" pitchFamily="50" charset="-128"/>
              </a:rPr>
              <a:t>対策</a:t>
            </a:r>
            <a:r>
              <a:rPr lang="en-US" altLang="ja-JP" sz="1200" dirty="0" smtClean="0">
                <a:latin typeface="HG丸ｺﾞｼｯｸM-PRO" panose="020F0600000000000000" pitchFamily="50" charset="-128"/>
                <a:ea typeface="HG丸ｺﾞｼｯｸM-PRO" panose="020F0600000000000000" pitchFamily="50" charset="-128"/>
              </a:rPr>
              <a:t>〕</a:t>
            </a:r>
            <a:endParaRPr lang="en-US" altLang="ja-JP" sz="1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　◇　道路・鉄道施設の耐震補強</a:t>
            </a:r>
            <a:endParaRPr lang="en-US" altLang="ja-JP" sz="1200" b="1" dirty="0" smtClean="0">
              <a:latin typeface="ＭＳ Ｐゴシック" panose="020B0600070205080204" pitchFamily="50" charset="-128"/>
              <a:ea typeface="ＭＳ Ｐゴシック" panose="020B0600070205080204" pitchFamily="50" charset="-128"/>
            </a:endParaRPr>
          </a:p>
          <a:p>
            <a:pPr marL="396000" indent="-180000">
              <a:lnSpc>
                <a:spcPct val="1200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大規模</a:t>
            </a:r>
            <a:r>
              <a:rPr lang="ja-JP" altLang="en-US" sz="1200" dirty="0">
                <a:latin typeface="Meiryo UI" panose="020B0604030504040204" pitchFamily="50" charset="-128"/>
                <a:ea typeface="Meiryo UI" panose="020B0604030504040204" pitchFamily="50" charset="-128"/>
              </a:rPr>
              <a:t>災害時に緊急車両が確実に通行できるよう、これまで大阪府都市整備部地震防災アクションプログラムに基づき取り組んできた広域緊急交通路等の主要橋梁の耐震補強が完了し、引き続き、広域緊急交通路を跨ぐ橋梁（歩道橋含む）や淀川等の大河川にかかる大規模橋梁、防災拠点へのアクセス道路の橋梁等について優先的に耐震補強を図ります。</a:t>
            </a:r>
            <a:endParaRPr lang="en-US" altLang="ja-JP" sz="1200" dirty="0">
              <a:latin typeface="Meiryo UI" panose="020B0604030504040204" pitchFamily="50" charset="-128"/>
              <a:ea typeface="Meiryo UI" panose="020B0604030504040204" pitchFamily="50" charset="-128"/>
            </a:endParaRPr>
          </a:p>
          <a:p>
            <a:pPr marL="396000" indent="-180000">
              <a:lnSpc>
                <a:spcPct val="120000"/>
              </a:lnSpc>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鉄道利用者などの安全確保、および鉄道と交差・並走する広域緊急交通路などの機能確保のため、鉄道事業者が実施する耐震補強事業に補助</a:t>
            </a:r>
            <a:r>
              <a:rPr lang="ja-JP" altLang="en-US" sz="1200" dirty="0" smtClean="0">
                <a:latin typeface="Meiryo UI" panose="020B0604030504040204" pitchFamily="50" charset="-128"/>
                <a:ea typeface="Meiryo UI" panose="020B0604030504040204" pitchFamily="50" charset="-128"/>
              </a:rPr>
              <a:t>を　行います。</a:t>
            </a:r>
            <a:endParaRPr lang="ja-JP" altLang="en-US" sz="12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4445762" y="2860938"/>
            <a:ext cx="1136181" cy="253916"/>
          </a:xfrm>
          <a:prstGeom prst="rect">
            <a:avLst/>
          </a:prstGeom>
          <a:solidFill>
            <a:schemeClr val="bg1"/>
          </a:solidFill>
          <a:ln>
            <a:solidFill>
              <a:srgbClr val="FF0000"/>
            </a:solidFill>
          </a:ln>
        </p:spPr>
        <p:txBody>
          <a:bodyPr wrap="square" rtlCol="0">
            <a:spAutoFit/>
          </a:bodyPr>
          <a:lstStyle/>
          <a:p>
            <a:pPr algn="ct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落橋防止装置</a:t>
            </a: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4" name="グループ化 63"/>
          <p:cNvGrpSpPr/>
          <p:nvPr/>
        </p:nvGrpSpPr>
        <p:grpSpPr>
          <a:xfrm>
            <a:off x="748744" y="2871551"/>
            <a:ext cx="8245022" cy="3481608"/>
            <a:chOff x="838187" y="3091129"/>
            <a:chExt cx="8245022" cy="3481608"/>
          </a:xfrm>
        </p:grpSpPr>
        <p:pic>
          <p:nvPicPr>
            <p:cNvPr id="65" name="図 64" descr="\\webx.lan.pref.osaka.jp\DavWWWRoot\01\toshiseibi\kotsudoro\DocLib\★★道路環境課★★\環境整備G\【道環】橋梁ＷＧ\★橋脚補強の写真\【枚方】仁和寺ＲＣ（後）２.JPG"/>
            <p:cNvPicPr>
              <a:picLocks noChangeAspect="1"/>
            </p:cNvPicPr>
            <p:nvPr/>
          </p:nvPicPr>
          <p:blipFill rotWithShape="1">
            <a:blip r:embed="rId3" cstate="print">
              <a:extLst>
                <a:ext uri="{28A0092B-C50C-407E-A947-70E740481C1C}">
                  <a14:useLocalDpi xmlns:a14="http://schemas.microsoft.com/office/drawing/2010/main" val="0"/>
                </a:ext>
              </a:extLst>
            </a:blip>
            <a:srcRect l="13805" t="26200" r="44111" b="32646"/>
            <a:stretch/>
          </p:blipFill>
          <p:spPr bwMode="auto">
            <a:xfrm>
              <a:off x="3168680" y="3394479"/>
              <a:ext cx="1707369" cy="1152000"/>
            </a:xfrm>
            <a:prstGeom prst="rect">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66" name="図 65"/>
            <p:cNvPicPr/>
            <p:nvPr/>
          </p:nvPicPr>
          <p:blipFill>
            <a:blip r:embed="rId4" cstate="print">
              <a:extLst>
                <a:ext uri="{28A0092B-C50C-407E-A947-70E740481C1C}">
                  <a14:useLocalDpi xmlns:a14="http://schemas.microsoft.com/office/drawing/2010/main" val="0"/>
                </a:ext>
              </a:extLst>
            </a:blip>
            <a:srcRect l="6485" t="25035" r="57515" b="27855"/>
            <a:stretch>
              <a:fillRect/>
            </a:stretch>
          </p:blipFill>
          <p:spPr bwMode="auto">
            <a:xfrm>
              <a:off x="5300224" y="3390220"/>
              <a:ext cx="1686670" cy="1150742"/>
            </a:xfrm>
            <a:prstGeom prst="rect">
              <a:avLst/>
            </a:prstGeom>
            <a:noFill/>
            <a:ln>
              <a:solidFill>
                <a:schemeClr val="tx1"/>
              </a:solidFill>
            </a:ln>
            <a:effectLst>
              <a:outerShdw blurRad="50800" dist="38100" dir="2700000" algn="tl" rotWithShape="0">
                <a:prstClr val="black">
                  <a:alpha val="40000"/>
                </a:prstClr>
              </a:outerShdw>
            </a:effectLst>
          </p:spPr>
        </p:pic>
        <p:pic>
          <p:nvPicPr>
            <p:cNvPr id="77" name="Picture 5" descr="D:\kimotosy\Desktop\阪神.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8927" y="5147559"/>
              <a:ext cx="1692735" cy="115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8" name="Picture 3" descr="D:\kimotosy\Desktop\南海.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5202" y="5151889"/>
              <a:ext cx="1696439" cy="115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9" name="テキスト ボックス 78"/>
            <p:cNvSpPr txBox="1"/>
            <p:nvPr/>
          </p:nvSpPr>
          <p:spPr>
            <a:xfrm>
              <a:off x="5253971" y="6039550"/>
              <a:ext cx="773482" cy="253916"/>
            </a:xfrm>
            <a:prstGeom prst="rect">
              <a:avLst/>
            </a:prstGeom>
            <a:solidFill>
              <a:schemeClr val="bg1"/>
            </a:solidFill>
            <a:ln>
              <a:solidFill>
                <a:srgbClr val="FF0000"/>
              </a:solidFill>
            </a:ln>
          </p:spPr>
          <p:txBody>
            <a:bodyPr wrap="square" rtlCol="0">
              <a:spAutoFit/>
            </a:bodyPr>
            <a:lstStyle/>
            <a:p>
              <a:pPr algn="ct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橋脚補強</a:t>
              </a:r>
            </a:p>
          </p:txBody>
        </p:sp>
        <p:cxnSp>
          <p:nvCxnSpPr>
            <p:cNvPr id="80" name="直線コネクタ 79"/>
            <p:cNvCxnSpPr>
              <a:endCxn id="79" idx="0"/>
            </p:cNvCxnSpPr>
            <p:nvPr/>
          </p:nvCxnSpPr>
          <p:spPr>
            <a:xfrm>
              <a:off x="5523287" y="5616804"/>
              <a:ext cx="117425" cy="422746"/>
            </a:xfrm>
            <a:prstGeom prst="line">
              <a:avLst/>
            </a:prstGeom>
            <a:ln w="12700">
              <a:solidFill>
                <a:srgbClr val="FF0000"/>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a:endCxn id="79" idx="0"/>
            </p:cNvCxnSpPr>
            <p:nvPr/>
          </p:nvCxnSpPr>
          <p:spPr>
            <a:xfrm>
              <a:off x="4844376" y="5812434"/>
              <a:ext cx="796336" cy="227116"/>
            </a:xfrm>
            <a:prstGeom prst="line">
              <a:avLst/>
            </a:prstGeom>
            <a:ln w="12700">
              <a:solidFill>
                <a:srgbClr val="FF0000"/>
              </a:solidFill>
              <a:headEnd type="triangle" w="med" len="lg"/>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8087974" y="6039550"/>
              <a:ext cx="773482" cy="253916"/>
            </a:xfrm>
            <a:prstGeom prst="rect">
              <a:avLst/>
            </a:prstGeom>
            <a:solidFill>
              <a:schemeClr val="bg1"/>
            </a:solidFill>
            <a:ln>
              <a:solidFill>
                <a:srgbClr val="FF0000"/>
              </a:solidFill>
            </a:ln>
          </p:spPr>
          <p:txBody>
            <a:bodyPr wrap="square" rtlCol="0">
              <a:spAutoFit/>
            </a:bodyPr>
            <a:lstStyle/>
            <a:p>
              <a:pPr algn="ct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橋脚補強</a:t>
              </a: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3" name="直線コネクタ 82"/>
            <p:cNvCxnSpPr>
              <a:endCxn id="82" idx="0"/>
            </p:cNvCxnSpPr>
            <p:nvPr/>
          </p:nvCxnSpPr>
          <p:spPr>
            <a:xfrm>
              <a:off x="6982071" y="5911880"/>
              <a:ext cx="1492644" cy="127670"/>
            </a:xfrm>
            <a:prstGeom prst="line">
              <a:avLst/>
            </a:prstGeom>
            <a:ln w="12700">
              <a:solidFill>
                <a:srgbClr val="FF0000"/>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a:endCxn id="82" idx="0"/>
            </p:cNvCxnSpPr>
            <p:nvPr/>
          </p:nvCxnSpPr>
          <p:spPr>
            <a:xfrm>
              <a:off x="8087974" y="5804440"/>
              <a:ext cx="386741" cy="235110"/>
            </a:xfrm>
            <a:prstGeom prst="line">
              <a:avLst/>
            </a:prstGeom>
            <a:ln w="12700">
              <a:solidFill>
                <a:srgbClr val="FF0000"/>
              </a:solidFill>
              <a:headEnd type="triangle" w="med" len="lg"/>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52F70567-46B6-4472-9359-0D404CE2927E}"/>
                </a:ext>
              </a:extLst>
            </p:cNvPr>
            <p:cNvSpPr txBox="1"/>
            <p:nvPr/>
          </p:nvSpPr>
          <p:spPr>
            <a:xfrm>
              <a:off x="983013" y="3091129"/>
              <a:ext cx="1607992" cy="153888"/>
            </a:xfrm>
            <a:prstGeom prst="rect">
              <a:avLst/>
            </a:prstGeom>
            <a:noFill/>
          </p:spPr>
          <p:txBody>
            <a:bodyPr wrap="square" lIns="0" tIns="0" rIns="0" bIns="0" rtlCol="0">
              <a:spAutoFit/>
            </a:bodyPr>
            <a:lstStyle/>
            <a:p>
              <a:pPr algn="ct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落橋防止装置の設置</a:t>
              </a:r>
              <a:r>
                <a:rPr kumimoji="1" lang="en-US" altLang="ja-JP" sz="1000" dirty="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grpSp>
          <p:nvGrpSpPr>
            <p:cNvPr id="86" name="グループ化 85">
              <a:extLst>
                <a:ext uri="{FF2B5EF4-FFF2-40B4-BE49-F238E27FC236}">
                  <a16:creationId xmlns:a16="http://schemas.microsoft.com/office/drawing/2014/main" id="{0043E027-452E-40B9-8593-4874F38EC3DA}"/>
                </a:ext>
              </a:extLst>
            </p:cNvPr>
            <p:cNvGrpSpPr/>
            <p:nvPr/>
          </p:nvGrpSpPr>
          <p:grpSpPr>
            <a:xfrm>
              <a:off x="838187" y="3311223"/>
              <a:ext cx="2093105" cy="1441493"/>
              <a:chOff x="272883" y="2548388"/>
              <a:chExt cx="1773785" cy="1254272"/>
            </a:xfrm>
          </p:grpSpPr>
          <p:pic>
            <p:nvPicPr>
              <p:cNvPr id="99" name="図 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883" y="2548388"/>
                <a:ext cx="1773785" cy="1254272"/>
              </a:xfrm>
              <a:prstGeom prst="rect">
                <a:avLst/>
              </a:prstGeom>
              <a:ln>
                <a:solidFill>
                  <a:schemeClr val="tx1"/>
                </a:solidFill>
              </a:ln>
            </p:spPr>
          </p:pic>
          <p:sp>
            <p:nvSpPr>
              <p:cNvPr id="100" name="テキスト ボックス 99">
                <a:extLst>
                  <a:ext uri="{FF2B5EF4-FFF2-40B4-BE49-F238E27FC236}">
                    <a16:creationId xmlns:a16="http://schemas.microsoft.com/office/drawing/2014/main" id="{52F70567-46B6-4472-9359-0D404CE2927E}"/>
                  </a:ext>
                </a:extLst>
              </p:cNvPr>
              <p:cNvSpPr txBox="1"/>
              <p:nvPr/>
            </p:nvSpPr>
            <p:spPr>
              <a:xfrm>
                <a:off x="796687" y="2800483"/>
                <a:ext cx="342573" cy="123111"/>
              </a:xfrm>
              <a:prstGeom prst="rect">
                <a:avLst/>
              </a:prstGeom>
              <a:noFill/>
            </p:spPr>
            <p:txBody>
              <a:bodyPr wrap="square" lIns="0" tIns="0" rIns="0" bIns="0" rtlCol="0">
                <a:spAutoFit/>
              </a:bodyPr>
              <a:lstStyle/>
              <a:p>
                <a:pPr algn="ctr"/>
                <a:r>
                  <a:rPr kumimoji="1" lang="ja-JP" altLang="en-US" sz="800" dirty="0">
                    <a:latin typeface="ＭＳ Ｐゴシック" panose="020B0600070205080204" pitchFamily="50" charset="-128"/>
                    <a:ea typeface="ＭＳ Ｐゴシック" panose="020B0600070205080204" pitchFamily="50" charset="-128"/>
                  </a:rPr>
                  <a:t>橋桁</a:t>
                </a:r>
              </a:p>
            </p:txBody>
          </p:sp>
          <p:sp>
            <p:nvSpPr>
              <p:cNvPr id="101" name="テキスト ボックス 100">
                <a:extLst>
                  <a:ext uri="{FF2B5EF4-FFF2-40B4-BE49-F238E27FC236}">
                    <a16:creationId xmlns:a16="http://schemas.microsoft.com/office/drawing/2014/main" id="{52F70567-46B6-4472-9359-0D404CE2927E}"/>
                  </a:ext>
                </a:extLst>
              </p:cNvPr>
              <p:cNvSpPr txBox="1"/>
              <p:nvPr/>
            </p:nvSpPr>
            <p:spPr>
              <a:xfrm>
                <a:off x="1501813" y="2800483"/>
                <a:ext cx="342573" cy="123111"/>
              </a:xfrm>
              <a:prstGeom prst="rect">
                <a:avLst/>
              </a:prstGeom>
              <a:noFill/>
            </p:spPr>
            <p:txBody>
              <a:bodyPr wrap="square" lIns="0" tIns="0" rIns="0" bIns="0" rtlCol="0">
                <a:spAutoFit/>
              </a:bodyPr>
              <a:lstStyle/>
              <a:p>
                <a:pPr algn="ctr"/>
                <a:r>
                  <a:rPr kumimoji="1" lang="ja-JP" altLang="en-US" sz="800" dirty="0">
                    <a:latin typeface="ＭＳ Ｐゴシック" panose="020B0600070205080204" pitchFamily="50" charset="-128"/>
                    <a:ea typeface="ＭＳ Ｐゴシック" panose="020B0600070205080204" pitchFamily="50" charset="-128"/>
                  </a:rPr>
                  <a:t>橋桁</a:t>
                </a:r>
              </a:p>
            </p:txBody>
          </p:sp>
          <p:sp>
            <p:nvSpPr>
              <p:cNvPr id="102" name="テキスト ボックス 101">
                <a:extLst>
                  <a:ext uri="{FF2B5EF4-FFF2-40B4-BE49-F238E27FC236}">
                    <a16:creationId xmlns:a16="http://schemas.microsoft.com/office/drawing/2014/main" id="{52F70567-46B6-4472-9359-0D404CE2927E}"/>
                  </a:ext>
                </a:extLst>
              </p:cNvPr>
              <p:cNvSpPr txBox="1"/>
              <p:nvPr/>
            </p:nvSpPr>
            <p:spPr>
              <a:xfrm>
                <a:off x="1305332" y="3446584"/>
                <a:ext cx="342573" cy="123111"/>
              </a:xfrm>
              <a:prstGeom prst="rect">
                <a:avLst/>
              </a:prstGeom>
              <a:noFill/>
            </p:spPr>
            <p:txBody>
              <a:bodyPr wrap="square" lIns="0" tIns="0" rIns="0" bIns="0" rtlCol="0">
                <a:spAutoFit/>
              </a:bodyPr>
              <a:lstStyle/>
              <a:p>
                <a:pPr algn="ctr"/>
                <a:r>
                  <a:rPr kumimoji="1" lang="ja-JP" altLang="en-US" sz="800" dirty="0">
                    <a:latin typeface="ＭＳ Ｐゴシック" panose="020B0600070205080204" pitchFamily="50" charset="-128"/>
                    <a:ea typeface="ＭＳ Ｐゴシック" panose="020B0600070205080204" pitchFamily="50" charset="-128"/>
                  </a:rPr>
                  <a:t>橋脚</a:t>
                </a:r>
              </a:p>
            </p:txBody>
          </p:sp>
          <p:sp>
            <p:nvSpPr>
              <p:cNvPr id="103" name="テキスト ボックス 102">
                <a:extLst>
                  <a:ext uri="{FF2B5EF4-FFF2-40B4-BE49-F238E27FC236}">
                    <a16:creationId xmlns:a16="http://schemas.microsoft.com/office/drawing/2014/main" id="{52F70567-46B6-4472-9359-0D404CE2927E}"/>
                  </a:ext>
                </a:extLst>
              </p:cNvPr>
              <p:cNvSpPr txBox="1"/>
              <p:nvPr/>
            </p:nvSpPr>
            <p:spPr>
              <a:xfrm>
                <a:off x="394509" y="3607484"/>
                <a:ext cx="692261" cy="123111"/>
              </a:xfrm>
              <a:prstGeom prst="rect">
                <a:avLst/>
              </a:prstGeom>
              <a:noFill/>
            </p:spPr>
            <p:txBody>
              <a:bodyPr wrap="square" lIns="0" tIns="0" rIns="0" bIns="0" rtlCol="0">
                <a:spAutoFit/>
              </a:bodyPr>
              <a:lstStyle/>
              <a:p>
                <a:pPr algn="ctr"/>
                <a:r>
                  <a:rPr kumimoji="1" lang="ja-JP" altLang="en-US" sz="800" dirty="0">
                    <a:latin typeface="ＭＳ Ｐゴシック" panose="020B0600070205080204" pitchFamily="50" charset="-128"/>
                    <a:ea typeface="ＭＳ Ｐゴシック" panose="020B0600070205080204" pitchFamily="50" charset="-128"/>
                  </a:rPr>
                  <a:t>落橋防止装置</a:t>
                </a:r>
              </a:p>
            </p:txBody>
          </p:sp>
          <p:cxnSp>
            <p:nvCxnSpPr>
              <p:cNvPr id="104" name="直線矢印コネクタ 103"/>
              <p:cNvCxnSpPr/>
              <p:nvPr/>
            </p:nvCxnSpPr>
            <p:spPr>
              <a:xfrm flipV="1">
                <a:off x="670856" y="3360089"/>
                <a:ext cx="227789" cy="2294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テキスト ボックス 86">
              <a:extLst>
                <a:ext uri="{FF2B5EF4-FFF2-40B4-BE49-F238E27FC236}">
                  <a16:creationId xmlns:a16="http://schemas.microsoft.com/office/drawing/2014/main" id="{F5130685-3793-4B8F-803F-C679529366AC}"/>
                </a:ext>
              </a:extLst>
            </p:cNvPr>
            <p:cNvSpPr txBox="1"/>
            <p:nvPr/>
          </p:nvSpPr>
          <p:spPr>
            <a:xfrm>
              <a:off x="1108325" y="4847029"/>
              <a:ext cx="1395290" cy="153888"/>
            </a:xfrm>
            <a:prstGeom prst="rect">
              <a:avLst/>
            </a:prstGeom>
            <a:noFill/>
          </p:spPr>
          <p:txBody>
            <a:bodyPr wrap="square" lIns="0" tIns="0" rIns="0" bIns="0" rtlCol="0">
              <a:spAutoFit/>
            </a:bodyPr>
            <a:lstStyle/>
            <a:p>
              <a:pPr algn="ct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橋脚の補強</a:t>
              </a:r>
              <a:r>
                <a:rPr kumimoji="1" lang="en-US" altLang="ja-JP" sz="1000" dirty="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grpSp>
          <p:nvGrpSpPr>
            <p:cNvPr id="88" name="グループ化 87">
              <a:extLst>
                <a:ext uri="{FF2B5EF4-FFF2-40B4-BE49-F238E27FC236}">
                  <a16:creationId xmlns:a16="http://schemas.microsoft.com/office/drawing/2014/main" id="{2DBDA54A-A538-4A87-8114-641BE2101C95}"/>
                </a:ext>
              </a:extLst>
            </p:cNvPr>
            <p:cNvGrpSpPr>
              <a:grpSpLocks noChangeAspect="1"/>
            </p:cNvGrpSpPr>
            <p:nvPr/>
          </p:nvGrpSpPr>
          <p:grpSpPr>
            <a:xfrm>
              <a:off x="936606" y="5022933"/>
              <a:ext cx="1842500" cy="1502216"/>
              <a:chOff x="3184873" y="2552700"/>
              <a:chExt cx="1543050" cy="1258071"/>
            </a:xfrm>
          </p:grpSpPr>
          <p:pic>
            <p:nvPicPr>
              <p:cNvPr id="95" name="図 94"/>
              <p:cNvPicPr>
                <a:picLocks noChangeAspect="1"/>
              </p:cNvPicPr>
              <p:nvPr/>
            </p:nvPicPr>
            <p:blipFill rotWithShape="1">
              <a:blip r:embed="rId8" cstate="print">
                <a:extLst>
                  <a:ext uri="{28A0092B-C50C-407E-A947-70E740481C1C}">
                    <a14:useLocalDpi xmlns:a14="http://schemas.microsoft.com/office/drawing/2010/main" val="0"/>
                  </a:ext>
                </a:extLst>
              </a:blip>
              <a:srcRect l="2338" t="98" r="20986" b="11492"/>
              <a:stretch/>
            </p:blipFill>
            <p:spPr>
              <a:xfrm>
                <a:off x="3184873" y="2552700"/>
                <a:ext cx="1543050" cy="1258071"/>
              </a:xfrm>
              <a:prstGeom prst="rect">
                <a:avLst/>
              </a:prstGeom>
              <a:ln>
                <a:solidFill>
                  <a:schemeClr val="tx1"/>
                </a:solidFill>
              </a:ln>
            </p:spPr>
          </p:pic>
          <p:sp>
            <p:nvSpPr>
              <p:cNvPr id="96" name="テキスト ボックス 95">
                <a:extLst>
                  <a:ext uri="{FF2B5EF4-FFF2-40B4-BE49-F238E27FC236}">
                    <a16:creationId xmlns:a16="http://schemas.microsoft.com/office/drawing/2014/main" id="{52F70567-46B6-4472-9359-0D404CE2927E}"/>
                  </a:ext>
                </a:extLst>
              </p:cNvPr>
              <p:cNvSpPr txBox="1"/>
              <p:nvPr/>
            </p:nvSpPr>
            <p:spPr>
              <a:xfrm>
                <a:off x="3957069" y="2875268"/>
                <a:ext cx="342573" cy="123111"/>
              </a:xfrm>
              <a:prstGeom prst="rect">
                <a:avLst/>
              </a:prstGeom>
              <a:noFill/>
            </p:spPr>
            <p:txBody>
              <a:bodyPr wrap="square" lIns="0" tIns="0" rIns="0" bIns="0" rtlCol="0">
                <a:spAutoFit/>
              </a:bodyPr>
              <a:lstStyle/>
              <a:p>
                <a:pPr algn="ctr"/>
                <a:r>
                  <a:rPr kumimoji="1" lang="ja-JP" altLang="en-US" sz="800" dirty="0">
                    <a:latin typeface="ＭＳ Ｐゴシック" panose="020B0600070205080204" pitchFamily="50" charset="-128"/>
                    <a:ea typeface="ＭＳ Ｐゴシック" panose="020B0600070205080204" pitchFamily="50" charset="-128"/>
                  </a:rPr>
                  <a:t>橋脚</a:t>
                </a:r>
              </a:p>
            </p:txBody>
          </p:sp>
          <p:sp>
            <p:nvSpPr>
              <p:cNvPr id="97" name="テキスト ボックス 96">
                <a:extLst>
                  <a:ext uri="{FF2B5EF4-FFF2-40B4-BE49-F238E27FC236}">
                    <a16:creationId xmlns:a16="http://schemas.microsoft.com/office/drawing/2014/main" id="{52F70567-46B6-4472-9359-0D404CE2927E}"/>
                  </a:ext>
                </a:extLst>
              </p:cNvPr>
              <p:cNvSpPr txBox="1"/>
              <p:nvPr/>
            </p:nvSpPr>
            <p:spPr>
              <a:xfrm>
                <a:off x="3235674" y="3108120"/>
                <a:ext cx="711055" cy="198193"/>
              </a:xfrm>
              <a:prstGeom prst="rect">
                <a:avLst/>
              </a:prstGeom>
              <a:noFill/>
            </p:spPr>
            <p:txBody>
              <a:bodyPr wrap="square" lIns="0" tIns="0" rIns="0" bIns="0" rtlCol="0">
                <a:spAutoFit/>
              </a:bodyPr>
              <a:lstStyle/>
              <a:p>
                <a:pPr algn="ctr"/>
                <a:r>
                  <a:rPr kumimoji="1" lang="ja-JP" altLang="en-US" sz="800" dirty="0">
                    <a:latin typeface="ＭＳ Ｐゴシック" panose="020B0600070205080204" pitchFamily="50" charset="-128"/>
                    <a:ea typeface="ＭＳ Ｐゴシック" panose="020B0600070205080204" pitchFamily="50" charset="-128"/>
                  </a:rPr>
                  <a:t>鉄筋</a:t>
                </a:r>
                <a:r>
                  <a:rPr kumimoji="1" lang="ja-JP" altLang="en-US" sz="800" dirty="0" smtClean="0">
                    <a:latin typeface="ＭＳ Ｐゴシック" panose="020B0600070205080204" pitchFamily="50" charset="-128"/>
                    <a:ea typeface="ＭＳ Ｐゴシック" panose="020B0600070205080204" pitchFamily="50" charset="-128"/>
                  </a:rPr>
                  <a:t>コンクリート</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ja-JP" altLang="en-US" sz="800" dirty="0" smtClean="0">
                    <a:latin typeface="ＭＳ Ｐゴシック" panose="020B0600070205080204" pitchFamily="50" charset="-128"/>
                    <a:ea typeface="ＭＳ Ｐゴシック" panose="020B0600070205080204" pitchFamily="50" charset="-128"/>
                  </a:rPr>
                  <a:t>巻き立て</a:t>
                </a:r>
                <a:endParaRPr kumimoji="1" lang="ja-JP" altLang="en-US" sz="800" dirty="0">
                  <a:latin typeface="ＭＳ Ｐゴシック" panose="020B0600070205080204" pitchFamily="50" charset="-128"/>
                  <a:ea typeface="ＭＳ Ｐゴシック" panose="020B0600070205080204" pitchFamily="50" charset="-128"/>
                </a:endParaRPr>
              </a:p>
            </p:txBody>
          </p:sp>
          <p:cxnSp>
            <p:nvCxnSpPr>
              <p:cNvPr id="98" name="直線矢印コネクタ 97"/>
              <p:cNvCxnSpPr/>
              <p:nvPr/>
            </p:nvCxnSpPr>
            <p:spPr>
              <a:xfrm flipV="1">
                <a:off x="3510337" y="3416448"/>
                <a:ext cx="364540" cy="54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2" name="Text Box 331">
              <a:extLst>
                <a:ext uri="{FF2B5EF4-FFF2-40B4-BE49-F238E27FC236}">
                  <a16:creationId xmlns:a16="http://schemas.microsoft.com/office/drawing/2014/main" id="{8E39BC31-C0F7-42AB-A462-36E97D260794}"/>
                </a:ext>
              </a:extLst>
            </p:cNvPr>
            <p:cNvSpPr txBox="1">
              <a:spLocks noChangeArrowheads="1"/>
            </p:cNvSpPr>
            <p:nvPr/>
          </p:nvSpPr>
          <p:spPr bwMode="white">
            <a:xfrm>
              <a:off x="6820053" y="6326516"/>
              <a:ext cx="1702389" cy="246221"/>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none" lIns="0" tIns="0" rIns="0" bIns="0" anchor="ctr" anchorCtr="0" upright="1">
              <a:spAutoFit/>
            </a:bodyPr>
            <a:lstStyle>
              <a:defPPr>
                <a:defRPr lang="en-US"/>
              </a:defPPr>
              <a:lvl1pPr algn="ctr">
                <a:defRPr sz="1050" kern="100">
                  <a:latin typeface="HGPｺﾞｼｯｸM" panose="020B0600000000000000" pitchFamily="50" charset="-128"/>
                  <a:ea typeface="HGPｺﾞｼｯｸM" panose="020B0600000000000000" pitchFamily="50" charset="-128"/>
                  <a:cs typeface="メイリオ" panose="020B0604030504040204" pitchFamily="50" charset="-128"/>
                </a:defRPr>
              </a:lvl1pPr>
            </a:lstStyle>
            <a:p>
              <a:r>
                <a:rPr lang="ja-JP" altLang="en-US" sz="800" dirty="0" smtClean="0">
                  <a:latin typeface="+mj-ea"/>
                  <a:ea typeface="+mj-ea"/>
                </a:rPr>
                <a:t>鉄道と道路が並走する箇所の耐震補強</a:t>
              </a:r>
              <a:endParaRPr lang="en-US" altLang="ja-JP" sz="800" dirty="0">
                <a:latin typeface="+mj-ea"/>
                <a:ea typeface="+mj-ea"/>
              </a:endParaRPr>
            </a:p>
            <a:p>
              <a:r>
                <a:rPr lang="ja-JP" altLang="en-US" sz="800" dirty="0" smtClean="0">
                  <a:latin typeface="+mj-ea"/>
                  <a:ea typeface="+mj-ea"/>
                </a:rPr>
                <a:t>（橋脚補強）</a:t>
              </a:r>
              <a:endParaRPr lang="en-US" altLang="zh-TW" sz="800" dirty="0">
                <a:latin typeface="+mj-ea"/>
                <a:ea typeface="+mj-ea"/>
              </a:endParaRPr>
            </a:p>
          </p:txBody>
        </p:sp>
        <p:pic>
          <p:nvPicPr>
            <p:cNvPr id="94" name="図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71881" y="3390219"/>
              <a:ext cx="1711328" cy="1146615"/>
            </a:xfrm>
            <a:prstGeom prst="rect">
              <a:avLst/>
            </a:prstGeom>
            <a:ln>
              <a:solidFill>
                <a:schemeClr val="tx1"/>
              </a:solidFill>
            </a:ln>
          </p:spPr>
        </p:pic>
        <p:sp>
          <p:nvSpPr>
            <p:cNvPr id="90" name="Text Box 331">
              <a:extLst>
                <a:ext uri="{FF2B5EF4-FFF2-40B4-BE49-F238E27FC236}">
                  <a16:creationId xmlns:a16="http://schemas.microsoft.com/office/drawing/2014/main" id="{8E39BC31-C0F7-42AB-A462-36E97D260794}"/>
                </a:ext>
              </a:extLst>
            </p:cNvPr>
            <p:cNvSpPr txBox="1">
              <a:spLocks noChangeArrowheads="1"/>
            </p:cNvSpPr>
            <p:nvPr/>
          </p:nvSpPr>
          <p:spPr bwMode="white">
            <a:xfrm>
              <a:off x="5733192" y="4573787"/>
              <a:ext cx="820738" cy="246221"/>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none" lIns="0" tIns="0" rIns="0" bIns="0" anchor="ctr" anchorCtr="0" upright="1">
              <a:spAutoFit/>
            </a:bodyPr>
            <a:lstStyle>
              <a:defPPr>
                <a:defRPr lang="en-US"/>
              </a:defPPr>
              <a:lvl1pPr algn="ctr">
                <a:defRPr sz="1050" kern="100">
                  <a:latin typeface="HGPｺﾞｼｯｸM" panose="020B0600000000000000" pitchFamily="50" charset="-128"/>
                  <a:ea typeface="HGPｺﾞｼｯｸM" panose="020B0600000000000000" pitchFamily="50" charset="-128"/>
                  <a:cs typeface="メイリオ" panose="020B0604030504040204" pitchFamily="50" charset="-128"/>
                </a:defRPr>
              </a:lvl1pPr>
            </a:lstStyle>
            <a:p>
              <a:r>
                <a:rPr lang="ja-JP" altLang="en-US" sz="800" dirty="0" smtClean="0">
                  <a:latin typeface="+mj-ea"/>
                  <a:ea typeface="+mj-ea"/>
                </a:rPr>
                <a:t>道路橋の耐震補強</a:t>
              </a:r>
              <a:endParaRPr lang="en-US" altLang="ja-JP" sz="800" dirty="0">
                <a:latin typeface="+mj-ea"/>
                <a:ea typeface="+mj-ea"/>
              </a:endParaRPr>
            </a:p>
            <a:p>
              <a:r>
                <a:rPr lang="ja-JP" altLang="en-US" sz="800" dirty="0" smtClean="0">
                  <a:latin typeface="+mj-ea"/>
                  <a:ea typeface="+mj-ea"/>
                </a:rPr>
                <a:t>（落橋防止対策）</a:t>
              </a:r>
              <a:endParaRPr lang="en-US" altLang="zh-TW" sz="800" dirty="0">
                <a:latin typeface="+mj-ea"/>
                <a:ea typeface="+mj-ea"/>
              </a:endParaRPr>
            </a:p>
          </p:txBody>
        </p:sp>
        <p:sp>
          <p:nvSpPr>
            <p:cNvPr id="93" name="Text Box 331">
              <a:extLst>
                <a:ext uri="{FF2B5EF4-FFF2-40B4-BE49-F238E27FC236}">
                  <a16:creationId xmlns:a16="http://schemas.microsoft.com/office/drawing/2014/main" id="{8E39BC31-C0F7-42AB-A462-36E97D260794}"/>
                </a:ext>
              </a:extLst>
            </p:cNvPr>
            <p:cNvSpPr txBox="1">
              <a:spLocks noChangeArrowheads="1"/>
            </p:cNvSpPr>
            <p:nvPr/>
          </p:nvSpPr>
          <p:spPr bwMode="white">
            <a:xfrm>
              <a:off x="7817176" y="4582974"/>
              <a:ext cx="820738" cy="246221"/>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none" lIns="0" tIns="0" rIns="0" bIns="0" anchor="ctr" anchorCtr="0" upright="1">
              <a:spAutoFit/>
            </a:bodyPr>
            <a:lstStyle>
              <a:defPPr>
                <a:defRPr lang="en-US"/>
              </a:defPPr>
              <a:lvl1pPr algn="ctr">
                <a:defRPr sz="1050" kern="100">
                  <a:latin typeface="HGPｺﾞｼｯｸM" panose="020B0600000000000000" pitchFamily="50" charset="-128"/>
                  <a:ea typeface="HGPｺﾞｼｯｸM" panose="020B0600000000000000" pitchFamily="50" charset="-128"/>
                  <a:cs typeface="メイリオ" panose="020B0604030504040204" pitchFamily="50" charset="-128"/>
                </a:defRPr>
              </a:lvl1pPr>
            </a:lstStyle>
            <a:p>
              <a:r>
                <a:rPr lang="ja-JP" altLang="en-US" sz="800" dirty="0" smtClean="0">
                  <a:latin typeface="+mj-ea"/>
                  <a:ea typeface="+mj-ea"/>
                </a:rPr>
                <a:t>歩道橋の耐震補強</a:t>
              </a:r>
              <a:endParaRPr lang="en-US" altLang="ja-JP" sz="800" dirty="0">
                <a:latin typeface="+mj-ea"/>
                <a:ea typeface="+mj-ea"/>
              </a:endParaRPr>
            </a:p>
            <a:p>
              <a:r>
                <a:rPr lang="ja-JP" altLang="en-US" sz="800" dirty="0" smtClean="0">
                  <a:latin typeface="+mj-ea"/>
                  <a:ea typeface="+mj-ea"/>
                </a:rPr>
                <a:t>（落橋防止対策）</a:t>
              </a:r>
              <a:endParaRPr lang="en-US" altLang="zh-TW" sz="800" dirty="0">
                <a:latin typeface="+mj-ea"/>
                <a:ea typeface="+mj-ea"/>
              </a:endParaRPr>
            </a:p>
          </p:txBody>
        </p:sp>
        <p:sp>
          <p:nvSpPr>
            <p:cNvPr id="91" name="Text Box 331">
              <a:extLst>
                <a:ext uri="{FF2B5EF4-FFF2-40B4-BE49-F238E27FC236}">
                  <a16:creationId xmlns:a16="http://schemas.microsoft.com/office/drawing/2014/main" id="{8E39BC31-C0F7-42AB-A462-36E97D260794}"/>
                </a:ext>
              </a:extLst>
            </p:cNvPr>
            <p:cNvSpPr txBox="1">
              <a:spLocks noChangeArrowheads="1"/>
            </p:cNvSpPr>
            <p:nvPr/>
          </p:nvSpPr>
          <p:spPr bwMode="white">
            <a:xfrm>
              <a:off x="4542248" y="6326516"/>
              <a:ext cx="820738" cy="246221"/>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none" lIns="0" tIns="0" rIns="0" bIns="0" anchor="ctr" anchorCtr="0" upright="1">
              <a:spAutoFit/>
            </a:bodyPr>
            <a:lstStyle>
              <a:defPPr>
                <a:defRPr lang="en-US"/>
              </a:defPPr>
              <a:lvl1pPr algn="ctr">
                <a:defRPr sz="1050" kern="100">
                  <a:latin typeface="HGPｺﾞｼｯｸM" panose="020B0600000000000000" pitchFamily="50" charset="-128"/>
                  <a:ea typeface="HGPｺﾞｼｯｸM" panose="020B0600000000000000" pitchFamily="50" charset="-128"/>
                  <a:cs typeface="メイリオ" panose="020B0604030504040204" pitchFamily="50" charset="-128"/>
                </a:defRPr>
              </a:lvl1pPr>
            </a:lstStyle>
            <a:p>
              <a:r>
                <a:rPr lang="ja-JP" altLang="en-US" sz="800" dirty="0" smtClean="0">
                  <a:latin typeface="+mj-ea"/>
                  <a:ea typeface="+mj-ea"/>
                </a:rPr>
                <a:t>鉄道駅の耐震補強</a:t>
              </a:r>
              <a:endParaRPr lang="en-US" altLang="ja-JP" sz="800" dirty="0">
                <a:latin typeface="+mj-ea"/>
                <a:ea typeface="+mj-ea"/>
              </a:endParaRPr>
            </a:p>
            <a:p>
              <a:r>
                <a:rPr lang="ja-JP" altLang="en-US" sz="800" dirty="0" smtClean="0">
                  <a:latin typeface="+mj-ea"/>
                  <a:ea typeface="+mj-ea"/>
                </a:rPr>
                <a:t>（橋脚補強）</a:t>
              </a:r>
              <a:endParaRPr lang="en-US" altLang="zh-TW" sz="800" dirty="0">
                <a:latin typeface="+mj-ea"/>
                <a:ea typeface="+mj-ea"/>
              </a:endParaRPr>
            </a:p>
          </p:txBody>
        </p:sp>
        <p:sp>
          <p:nvSpPr>
            <p:cNvPr id="89" name="Text Box 331">
              <a:extLst>
                <a:ext uri="{FF2B5EF4-FFF2-40B4-BE49-F238E27FC236}">
                  <a16:creationId xmlns:a16="http://schemas.microsoft.com/office/drawing/2014/main" id="{8E39BC31-C0F7-42AB-A462-36E97D260794}"/>
                </a:ext>
              </a:extLst>
            </p:cNvPr>
            <p:cNvSpPr txBox="1">
              <a:spLocks noChangeArrowheads="1"/>
            </p:cNvSpPr>
            <p:nvPr/>
          </p:nvSpPr>
          <p:spPr bwMode="white">
            <a:xfrm>
              <a:off x="3376888" y="4573787"/>
              <a:ext cx="1179810" cy="246221"/>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none" lIns="0" tIns="0" rIns="0" bIns="0" anchor="ctr" anchorCtr="0" upright="1">
              <a:spAutoFit/>
            </a:bodyPr>
            <a:lstStyle>
              <a:defPPr>
                <a:defRPr lang="en-US"/>
              </a:defPPr>
              <a:lvl1pPr algn="ctr">
                <a:defRPr sz="1050" kern="100">
                  <a:latin typeface="HGPｺﾞｼｯｸM" panose="020B0600000000000000" pitchFamily="50" charset="-128"/>
                  <a:ea typeface="HGPｺﾞｼｯｸM" panose="020B0600000000000000" pitchFamily="50" charset="-128"/>
                  <a:cs typeface="メイリオ" panose="020B0604030504040204" pitchFamily="50" charset="-128"/>
                </a:defRPr>
              </a:lvl1pPr>
            </a:lstStyle>
            <a:p>
              <a:r>
                <a:rPr lang="ja-JP" altLang="en-US" sz="800" dirty="0" smtClean="0">
                  <a:latin typeface="+mj-ea"/>
                  <a:ea typeface="+mj-ea"/>
                </a:rPr>
                <a:t>道路橋の耐震補強</a:t>
              </a:r>
              <a:endParaRPr lang="en-US" altLang="ja-JP" sz="800" dirty="0" smtClean="0">
                <a:latin typeface="+mj-ea"/>
                <a:ea typeface="+mj-ea"/>
              </a:endParaRPr>
            </a:p>
            <a:p>
              <a:r>
                <a:rPr lang="ja-JP" altLang="en-US" sz="800" dirty="0" smtClean="0">
                  <a:latin typeface="+mj-ea"/>
                  <a:ea typeface="+mj-ea"/>
                </a:rPr>
                <a:t>（落橋防止対策・橋脚補強）</a:t>
              </a:r>
              <a:endParaRPr lang="en-US" altLang="zh-TW" sz="800" dirty="0">
                <a:latin typeface="+mj-ea"/>
                <a:ea typeface="+mj-ea"/>
              </a:endParaRPr>
            </a:p>
          </p:txBody>
        </p:sp>
      </p:grpSp>
      <p:sp>
        <p:nvSpPr>
          <p:cNvPr id="60" name="テキスト ボックス 59"/>
          <p:cNvSpPr txBox="1"/>
          <p:nvPr/>
        </p:nvSpPr>
        <p:spPr>
          <a:xfrm>
            <a:off x="8399087" y="2905412"/>
            <a:ext cx="1136181" cy="253916"/>
          </a:xfrm>
          <a:prstGeom prst="rect">
            <a:avLst/>
          </a:prstGeom>
          <a:solidFill>
            <a:schemeClr val="bg1"/>
          </a:solidFill>
          <a:ln>
            <a:solidFill>
              <a:srgbClr val="FF0000"/>
            </a:solidFill>
          </a:ln>
        </p:spPr>
        <p:txBody>
          <a:bodyPr wrap="square" rtlCol="0">
            <a:spAutoFit/>
          </a:bodyPr>
          <a:lstStyle/>
          <a:p>
            <a:pPr algn="ct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落橋防止装置</a:t>
            </a: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楕円 3"/>
          <p:cNvSpPr/>
          <p:nvPr/>
        </p:nvSpPr>
        <p:spPr>
          <a:xfrm rot="21062023">
            <a:off x="3387188" y="3401286"/>
            <a:ext cx="958951" cy="290591"/>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63" name="直線矢印コネクタ 62"/>
          <p:cNvCxnSpPr/>
          <p:nvPr/>
        </p:nvCxnSpPr>
        <p:spPr>
          <a:xfrm flipH="1">
            <a:off x="4030315" y="3027265"/>
            <a:ext cx="390375" cy="3642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楕円 49"/>
          <p:cNvSpPr/>
          <p:nvPr/>
        </p:nvSpPr>
        <p:spPr>
          <a:xfrm rot="21062023">
            <a:off x="6069927" y="3603046"/>
            <a:ext cx="770894" cy="290591"/>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62" name="直線矢印コネクタ 61"/>
          <p:cNvCxnSpPr>
            <a:stCxn id="53" idx="3"/>
          </p:cNvCxnSpPr>
          <p:nvPr/>
        </p:nvCxnSpPr>
        <p:spPr>
          <a:xfrm>
            <a:off x="5581943" y="2987896"/>
            <a:ext cx="598073" cy="6267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5" name="楕円 104"/>
          <p:cNvSpPr/>
          <p:nvPr/>
        </p:nvSpPr>
        <p:spPr>
          <a:xfrm rot="21062023">
            <a:off x="8015876" y="3764480"/>
            <a:ext cx="413402" cy="254986"/>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8" name="直線矢印コネクタ 7"/>
          <p:cNvCxnSpPr/>
          <p:nvPr/>
        </p:nvCxnSpPr>
        <p:spPr>
          <a:xfrm flipH="1">
            <a:off x="8392199" y="3137591"/>
            <a:ext cx="379814" cy="6107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584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77731"/>
            <a:ext cx="9720000" cy="589162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6" name="正方形/長方形 45"/>
          <p:cNvSpPr/>
          <p:nvPr/>
        </p:nvSpPr>
        <p:spPr>
          <a:xfrm>
            <a:off x="39785" y="403528"/>
            <a:ext cx="9828000"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08990" y="778385"/>
            <a:ext cx="97200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２</a:t>
            </a:r>
            <a:r>
              <a:rPr lang="ja-JP" altLang="en-US" sz="1300" dirty="0" smtClean="0">
                <a:latin typeface="HG丸ｺﾞｼｯｸM-PRO" panose="020F0600000000000000" pitchFamily="50" charset="-128"/>
                <a:ea typeface="HG丸ｺﾞｼｯｸM-PRO" panose="020F0600000000000000" pitchFamily="50" charset="-128"/>
              </a:rPr>
              <a:t>）安全・安心で住みやすい都市の形成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33" name="スライド番号プレースホルダー 1"/>
          <p:cNvSpPr txBox="1">
            <a:spLocks/>
          </p:cNvSpPr>
          <p:nvPr/>
        </p:nvSpPr>
        <p:spPr>
          <a:xfrm>
            <a:off x="7627095" y="6581131"/>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51</a:t>
            </a:fld>
            <a:endParaRPr lang="ja-JP" altLang="en-US" dirty="0"/>
          </a:p>
        </p:txBody>
      </p:sp>
      <p:sp>
        <p:nvSpPr>
          <p:cNvPr id="34" name="テキスト ボックス 33"/>
          <p:cNvSpPr txBox="1"/>
          <p:nvPr/>
        </p:nvSpPr>
        <p:spPr>
          <a:xfrm>
            <a:off x="223035" y="1279283"/>
            <a:ext cx="9379131" cy="590931"/>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安心して自転車が利用できる環境</a:t>
            </a:r>
            <a:r>
              <a:rPr lang="ja-JP" altLang="en-US" sz="1200" b="1" dirty="0" smtClean="0">
                <a:latin typeface="ＭＳ Ｐゴシック" panose="020B0600070205080204" pitchFamily="50" charset="-128"/>
                <a:ea typeface="ＭＳ Ｐゴシック" panose="020B0600070205080204" pitchFamily="50" charset="-128"/>
              </a:rPr>
              <a:t>整備</a:t>
            </a:r>
          </a:p>
          <a:p>
            <a:pPr marL="360000" indent="-180000">
              <a:lnSpc>
                <a:spcPct val="120000"/>
              </a:lnSpc>
              <a:buFont typeface="Wingdings" panose="05000000000000000000" pitchFamily="2" charset="2"/>
              <a:buChar char="ü"/>
            </a:pPr>
            <a:r>
              <a:rPr lang="ja-JP" altLang="en-US" sz="1200" dirty="0" smtClean="0">
                <a:solidFill>
                  <a:prstClr val="black"/>
                </a:solidFill>
                <a:latin typeface="Meiryo UI" panose="020B0604030504040204" pitchFamily="50" charset="-128"/>
                <a:ea typeface="Meiryo UI" panose="020B0604030504040204" pitchFamily="50" charset="-128"/>
              </a:rPr>
              <a:t>歩行者、自転車及び自動車が適切に分離された自転車</a:t>
            </a:r>
            <a:r>
              <a:rPr lang="ja-JP" altLang="en-US" sz="1200" dirty="0">
                <a:solidFill>
                  <a:prstClr val="black"/>
                </a:solidFill>
                <a:latin typeface="Meiryo UI" panose="020B0604030504040204" pitchFamily="50" charset="-128"/>
                <a:ea typeface="Meiryo UI" panose="020B0604030504040204" pitchFamily="50" charset="-128"/>
              </a:rPr>
              <a:t>通行</a:t>
            </a:r>
            <a:r>
              <a:rPr lang="ja-JP" altLang="en-US" sz="1200" dirty="0" smtClean="0">
                <a:solidFill>
                  <a:prstClr val="black"/>
                </a:solidFill>
                <a:latin typeface="Meiryo UI" panose="020B0604030504040204" pitchFamily="50" charset="-128"/>
                <a:ea typeface="Meiryo UI" panose="020B0604030504040204" pitchFamily="50" charset="-128"/>
              </a:rPr>
              <a:t>空間の計画的な整備を推進します。</a:t>
            </a:r>
            <a:endParaRPr lang="en-US" altLang="ja-JP" sz="1200" dirty="0" smtClean="0">
              <a:solidFill>
                <a:prstClr val="black"/>
              </a:solidFill>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204014" y="1067855"/>
            <a:ext cx="9499543" cy="300082"/>
          </a:xfrm>
          <a:prstGeom prst="rect">
            <a:avLst/>
          </a:prstGeom>
          <a:noFill/>
          <a:ln w="6350">
            <a:noFill/>
            <a:prstDash val="sysDash"/>
          </a:ln>
        </p:spPr>
        <p:txBody>
          <a:bodyPr wrap="square" lIns="0" tIns="0" rIns="0" bIns="0" rtlCol="0">
            <a:spAutoFit/>
          </a:bodyPr>
          <a:lstStyle/>
          <a:p>
            <a:pPr>
              <a:lnSpc>
                <a:spcPct val="150000"/>
              </a:lnSpc>
            </a:pPr>
            <a:r>
              <a:rPr kumimoji="1" lang="ja-JP" altLang="en-US" sz="1300" dirty="0" smtClean="0">
                <a:latin typeface="HG丸ｺﾞｼｯｸM-PRO" panose="020F0600000000000000" pitchFamily="50" charset="-128"/>
                <a:ea typeface="HG丸ｺﾞｼｯｸM-PRO" panose="020F0600000000000000" pitchFamily="50" charset="-128"/>
              </a:rPr>
              <a:t>① 誰</a:t>
            </a:r>
            <a:r>
              <a:rPr kumimoji="1" lang="ja-JP" altLang="en-US" sz="1300" dirty="0">
                <a:latin typeface="HG丸ｺﾞｼｯｸM-PRO" panose="020F0600000000000000" pitchFamily="50" charset="-128"/>
                <a:ea typeface="HG丸ｺﾞｼｯｸM-PRO" panose="020F0600000000000000" pitchFamily="50" charset="-128"/>
              </a:rPr>
              <a:t>もが安全で安心できる道路交通環境の整備</a:t>
            </a:r>
          </a:p>
        </p:txBody>
      </p:sp>
      <p:sp>
        <p:nvSpPr>
          <p:cNvPr id="63" name="テキスト ボックス 62">
            <a:extLst>
              <a:ext uri="{FF2B5EF4-FFF2-40B4-BE49-F238E27FC236}">
                <a16:creationId xmlns:a16="http://schemas.microsoft.com/office/drawing/2014/main" id="{B3D970D8-2062-4026-9C8F-00E33BE12E55}"/>
              </a:ext>
            </a:extLst>
          </p:cNvPr>
          <p:cNvSpPr txBox="1"/>
          <p:nvPr/>
        </p:nvSpPr>
        <p:spPr>
          <a:xfrm>
            <a:off x="226972" y="1959464"/>
            <a:ext cx="1594988"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自転車</a:t>
            </a:r>
            <a:r>
              <a:rPr kumimoji="1" lang="ja-JP" altLang="en-US" sz="1100" b="1" dirty="0">
                <a:latin typeface="ＭＳ Ｐゴシック" panose="020B0600070205080204" pitchFamily="50" charset="-128"/>
                <a:ea typeface="ＭＳ Ｐゴシック" panose="020B0600070205080204" pitchFamily="50" charset="-128"/>
              </a:rPr>
              <a:t>通行空間の確保</a:t>
            </a:r>
          </a:p>
        </p:txBody>
      </p:sp>
      <p:sp>
        <p:nvSpPr>
          <p:cNvPr id="36" name="テキスト ボックス 35">
            <a:extLst>
              <a:ext uri="{FF2B5EF4-FFF2-40B4-BE49-F238E27FC236}">
                <a16:creationId xmlns:a16="http://schemas.microsoft.com/office/drawing/2014/main" id="{65AF9671-0974-4BAB-B195-6BF581CEFAE9}"/>
              </a:ext>
            </a:extLst>
          </p:cNvPr>
          <p:cNvSpPr txBox="1"/>
          <p:nvPr/>
        </p:nvSpPr>
        <p:spPr>
          <a:xfrm>
            <a:off x="223035" y="2147916"/>
            <a:ext cx="4690865" cy="609398"/>
          </a:xfrm>
          <a:prstGeom prst="rect">
            <a:avLst/>
          </a:prstGeom>
          <a:noFill/>
        </p:spPr>
        <p:txBody>
          <a:bodyPr wrap="square" lIns="0" tIns="0" rIns="0" bIns="0" rtlCol="0">
            <a:spAutoFit/>
          </a:bodyPr>
          <a:lstStyle/>
          <a:p>
            <a:pPr marL="288000" indent="-18000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「大阪府自転車活用推進計画」及び「</a:t>
            </a:r>
            <a:r>
              <a:rPr lang="ja-JP" altLang="en-US" sz="1100" dirty="0">
                <a:latin typeface="Meiryo UI" panose="020B0604030504040204" pitchFamily="50" charset="-128"/>
                <a:ea typeface="Meiryo UI" panose="020B0604030504040204" pitchFamily="50" charset="-128"/>
              </a:rPr>
              <a:t>大阪府自転車通行空間</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か年</a:t>
            </a:r>
            <a:r>
              <a:rPr lang="ja-JP" altLang="en-US" sz="1100" dirty="0" smtClean="0">
                <a:latin typeface="Meiryo UI" panose="020B0604030504040204" pitchFamily="50" charset="-128"/>
                <a:ea typeface="Meiryo UI" panose="020B0604030504040204" pitchFamily="50" charset="-128"/>
              </a:rPr>
              <a:t>整備　計画</a:t>
            </a:r>
            <a:r>
              <a:rPr lang="ja-JP" altLang="en-US" sz="1100" dirty="0">
                <a:latin typeface="Meiryo UI" panose="020B0604030504040204" pitchFamily="50" charset="-128"/>
                <a:ea typeface="Meiryo UI" panose="020B0604030504040204" pitchFamily="50" charset="-128"/>
              </a:rPr>
              <a:t>（案）」に基づき</a:t>
            </a:r>
            <a:r>
              <a:rPr lang="ja-JP" altLang="en-US" sz="1100" dirty="0" smtClean="0">
                <a:latin typeface="Meiryo UI" panose="020B0604030504040204" pitchFamily="50" charset="-128"/>
                <a:ea typeface="Meiryo UI" panose="020B0604030504040204" pitchFamily="50" charset="-128"/>
              </a:rPr>
              <a:t>、交通状況や市町村が策定する</a:t>
            </a:r>
            <a:r>
              <a:rPr kumimoji="1" lang="ja-JP" altLang="en-US" sz="1100" dirty="0" smtClean="0">
                <a:latin typeface="Meiryo UI" panose="020B0604030504040204" pitchFamily="50" charset="-128"/>
                <a:ea typeface="Meiryo UI" panose="020B0604030504040204" pitchFamily="50" charset="-128"/>
              </a:rPr>
              <a:t>自転車</a:t>
            </a:r>
            <a:r>
              <a:rPr kumimoji="1" lang="ja-JP" altLang="en-US" sz="1100" dirty="0">
                <a:latin typeface="Meiryo UI" panose="020B0604030504040204" pitchFamily="50" charset="-128"/>
                <a:ea typeface="Meiryo UI" panose="020B0604030504040204" pitchFamily="50" charset="-128"/>
              </a:rPr>
              <a:t>ネットワーク</a:t>
            </a:r>
            <a:r>
              <a:rPr kumimoji="1" lang="ja-JP" altLang="en-US" sz="1100" dirty="0" smtClean="0">
                <a:latin typeface="Meiryo UI" panose="020B0604030504040204" pitchFamily="50" charset="-128"/>
                <a:ea typeface="Meiryo UI" panose="020B0604030504040204" pitchFamily="50" charset="-128"/>
              </a:rPr>
              <a:t>計画等を踏まえた優先整備区間において、自転車</a:t>
            </a:r>
            <a:r>
              <a:rPr kumimoji="1" lang="ja-JP" altLang="en-US" sz="1100" dirty="0">
                <a:latin typeface="Meiryo UI" panose="020B0604030504040204" pitchFamily="50" charset="-128"/>
                <a:ea typeface="Meiryo UI" panose="020B0604030504040204" pitchFamily="50" charset="-128"/>
              </a:rPr>
              <a:t>通行</a:t>
            </a:r>
            <a:r>
              <a:rPr kumimoji="1" lang="ja-JP" altLang="en-US" sz="1100" dirty="0" smtClean="0">
                <a:latin typeface="Meiryo UI" panose="020B0604030504040204" pitchFamily="50" charset="-128"/>
                <a:ea typeface="Meiryo UI" panose="020B0604030504040204" pitchFamily="50" charset="-128"/>
              </a:rPr>
              <a:t>空間を整備</a:t>
            </a:r>
            <a:r>
              <a:rPr lang="ja-JP" altLang="en-US" sz="1100" dirty="0" smtClean="0">
                <a:latin typeface="Meiryo UI" panose="020B0604030504040204" pitchFamily="50" charset="-128"/>
                <a:ea typeface="Meiryo UI" panose="020B0604030504040204" pitchFamily="50" charset="-128"/>
              </a:rPr>
              <a:t>し</a:t>
            </a:r>
            <a:r>
              <a:rPr kumimoji="1" lang="ja-JP" altLang="en-US" sz="1100" dirty="0" smtClean="0">
                <a:latin typeface="Meiryo UI" panose="020B0604030504040204" pitchFamily="50" charset="-128"/>
                <a:ea typeface="Meiryo UI" panose="020B0604030504040204" pitchFamily="50" charset="-128"/>
              </a:rPr>
              <a:t>ます。</a:t>
            </a:r>
            <a:endParaRPr kumimoji="1" lang="ja-JP" altLang="en-US" sz="1100" dirty="0">
              <a:latin typeface="Meiryo UI" panose="020B0604030504040204" pitchFamily="50" charset="-128"/>
              <a:ea typeface="Meiryo UI" panose="020B0604030504040204" pitchFamily="50" charset="-128"/>
            </a:endParaRPr>
          </a:p>
        </p:txBody>
      </p:sp>
      <p:sp>
        <p:nvSpPr>
          <p:cNvPr id="54" name="テキスト ボックス 137">
            <a:extLst>
              <a:ext uri="{FF2B5EF4-FFF2-40B4-BE49-F238E27FC236}">
                <a16:creationId xmlns:a16="http://schemas.microsoft.com/office/drawing/2014/main" id="{AF9B174B-A482-4508-BC40-15A433C0C119}"/>
              </a:ext>
            </a:extLst>
          </p:cNvPr>
          <p:cNvSpPr txBox="1">
            <a:spLocks/>
          </p:cNvSpPr>
          <p:nvPr/>
        </p:nvSpPr>
        <p:spPr>
          <a:xfrm>
            <a:off x="5371347" y="4468383"/>
            <a:ext cx="1904382" cy="243644"/>
          </a:xfrm>
          <a:prstGeom prst="rect">
            <a:avLst/>
          </a:prstGeom>
          <a:noFill/>
        </p:spPr>
        <p:txBody>
          <a:bodyPr wrap="square" rtlCol="0">
            <a:noAutofit/>
          </a:bodyPr>
          <a:lstStyle/>
          <a:p>
            <a:pPr algn="ctr">
              <a:lnSpc>
                <a:spcPts val="800"/>
              </a:lnSpc>
            </a:pPr>
            <a:r>
              <a:rPr kumimoji="1" lang="ja-JP" altLang="en-US" sz="800" dirty="0">
                <a:latin typeface="+mj-ea"/>
                <a:ea typeface="+mj-ea"/>
              </a:rPr>
              <a:t>自転車条例に</a:t>
            </a:r>
            <a:r>
              <a:rPr kumimoji="1" lang="ja-JP" altLang="en-US" sz="800" dirty="0" smtClean="0">
                <a:latin typeface="+mj-ea"/>
                <a:ea typeface="+mj-ea"/>
              </a:rPr>
              <a:t>関する</a:t>
            </a:r>
            <a:endParaRPr kumimoji="1" lang="en-US" altLang="ja-JP" sz="800" dirty="0" smtClean="0">
              <a:latin typeface="+mj-ea"/>
              <a:ea typeface="+mj-ea"/>
            </a:endParaRPr>
          </a:p>
          <a:p>
            <a:pPr algn="ctr">
              <a:lnSpc>
                <a:spcPts val="800"/>
              </a:lnSpc>
            </a:pPr>
            <a:r>
              <a:rPr kumimoji="1" lang="ja-JP" altLang="en-US" sz="800" dirty="0" smtClean="0">
                <a:latin typeface="+mj-ea"/>
                <a:ea typeface="+mj-ea"/>
              </a:rPr>
              <a:t>リーフレット</a:t>
            </a:r>
            <a:endParaRPr kumimoji="1" lang="ja-JP" altLang="en-US" sz="800" dirty="0">
              <a:latin typeface="+mj-ea"/>
              <a:ea typeface="+mj-ea"/>
            </a:endParaRPr>
          </a:p>
        </p:txBody>
      </p:sp>
      <p:sp>
        <p:nvSpPr>
          <p:cNvPr id="55" name="テキスト ボックス 54">
            <a:extLst>
              <a:ext uri="{FF2B5EF4-FFF2-40B4-BE49-F238E27FC236}">
                <a16:creationId xmlns:a16="http://schemas.microsoft.com/office/drawing/2014/main" id="{8664F6CD-45E1-4FF6-8A80-573A2BCA6DF0}"/>
              </a:ext>
            </a:extLst>
          </p:cNvPr>
          <p:cNvSpPr txBox="1"/>
          <p:nvPr/>
        </p:nvSpPr>
        <p:spPr>
          <a:xfrm>
            <a:off x="5154328" y="1954088"/>
            <a:ext cx="3436838"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ソフト</a:t>
            </a:r>
            <a:r>
              <a:rPr kumimoji="1" lang="ja-JP" altLang="en-US" sz="1100" b="1" dirty="0">
                <a:latin typeface="ＭＳ Ｐゴシック" panose="020B0600070205080204" pitchFamily="50" charset="-128"/>
                <a:ea typeface="ＭＳ Ｐゴシック" panose="020B0600070205080204" pitchFamily="50" charset="-128"/>
              </a:rPr>
              <a:t>対策（自転車保険の加入義務化の広報啓発など）</a:t>
            </a:r>
          </a:p>
        </p:txBody>
      </p:sp>
      <p:sp>
        <p:nvSpPr>
          <p:cNvPr id="57" name="テキスト ボックス 56">
            <a:extLst>
              <a:ext uri="{FF2B5EF4-FFF2-40B4-BE49-F238E27FC236}">
                <a16:creationId xmlns:a16="http://schemas.microsoft.com/office/drawing/2014/main" id="{D0BACDAA-9B9A-433A-ACDC-8EFF0C463082}"/>
              </a:ext>
            </a:extLst>
          </p:cNvPr>
          <p:cNvSpPr txBox="1"/>
          <p:nvPr/>
        </p:nvSpPr>
        <p:spPr>
          <a:xfrm>
            <a:off x="5289656" y="2146188"/>
            <a:ext cx="4313042" cy="609398"/>
          </a:xfrm>
          <a:prstGeom prst="rect">
            <a:avLst/>
          </a:prstGeom>
          <a:noFill/>
        </p:spPr>
        <p:txBody>
          <a:bodyPr wrap="square" lIns="0" tIns="0" rIns="0" bIns="0" rtlCol="0">
            <a:spAutoFit/>
          </a:bodyPr>
          <a:lstStyle/>
          <a:p>
            <a:pPr marL="171450" indent="-171450">
              <a:lnSpc>
                <a:spcPct val="120000"/>
              </a:lnSpc>
              <a:buFont typeface="Wingdings" panose="05000000000000000000" pitchFamily="2" charset="2"/>
              <a:buChar char="l"/>
            </a:pPr>
            <a:r>
              <a:rPr lang="ja-JP" altLang="en-US" sz="1100" dirty="0" smtClean="0">
                <a:solidFill>
                  <a:prstClr val="black"/>
                </a:solidFill>
                <a:latin typeface="Meiryo UI" panose="020B0604030504040204" pitchFamily="50" charset="-128"/>
                <a:ea typeface="Meiryo UI" panose="020B0604030504040204" pitchFamily="50" charset="-128"/>
              </a:rPr>
              <a:t>交通</a:t>
            </a:r>
            <a:r>
              <a:rPr lang="ja-JP" altLang="en-US" sz="1100" dirty="0">
                <a:solidFill>
                  <a:prstClr val="black"/>
                </a:solidFill>
                <a:latin typeface="Meiryo UI" panose="020B0604030504040204" pitchFamily="50" charset="-128"/>
                <a:ea typeface="Meiryo UI" panose="020B0604030504040204" pitchFamily="50" charset="-128"/>
              </a:rPr>
              <a:t>事故防止のため、「大阪府自転車条例」の周知に向け、保険会社や自転車販売店などの民間企業と連携しつつ、交通安全キャンペーンなどを通じて、条例の理解向上に</a:t>
            </a:r>
            <a:r>
              <a:rPr lang="ja-JP" altLang="en-US" sz="1100" dirty="0" smtClean="0">
                <a:solidFill>
                  <a:prstClr val="black"/>
                </a:solidFill>
                <a:latin typeface="Meiryo UI" panose="020B0604030504040204" pitchFamily="50" charset="-128"/>
                <a:ea typeface="Meiryo UI" panose="020B0604030504040204" pitchFamily="50" charset="-128"/>
              </a:rPr>
              <a:t>取り組</a:t>
            </a:r>
            <a:r>
              <a:rPr lang="ja-JP" altLang="en-US" sz="1100" dirty="0">
                <a:solidFill>
                  <a:prstClr val="black"/>
                </a:solidFill>
                <a:latin typeface="Meiryo UI" panose="020B0604030504040204" pitchFamily="50" charset="-128"/>
                <a:ea typeface="Meiryo UI" panose="020B0604030504040204" pitchFamily="50" charset="-128"/>
              </a:rPr>
              <a:t>み</a:t>
            </a:r>
            <a:r>
              <a:rPr lang="ja-JP" altLang="en-US" sz="1100" dirty="0" smtClean="0">
                <a:solidFill>
                  <a:prstClr val="black"/>
                </a:solidFill>
                <a:latin typeface="Meiryo UI" panose="020B0604030504040204" pitchFamily="50" charset="-128"/>
                <a:ea typeface="Meiryo UI" panose="020B0604030504040204" pitchFamily="50" charset="-128"/>
              </a:rPr>
              <a:t>ます。</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100" name="テキスト ボックス 99">
            <a:extLst>
              <a:ext uri="{FF2B5EF4-FFF2-40B4-BE49-F238E27FC236}">
                <a16:creationId xmlns:a16="http://schemas.microsoft.com/office/drawing/2014/main" id="{8FCEA269-2ED5-400A-AC90-5338791404D2}"/>
              </a:ext>
            </a:extLst>
          </p:cNvPr>
          <p:cNvSpPr txBox="1"/>
          <p:nvPr/>
        </p:nvSpPr>
        <p:spPr>
          <a:xfrm>
            <a:off x="140245" y="2829134"/>
            <a:ext cx="2443230" cy="153888"/>
          </a:xfrm>
          <a:prstGeom prst="rect">
            <a:avLst/>
          </a:prstGeom>
          <a:noFill/>
        </p:spPr>
        <p:txBody>
          <a:bodyPr wrap="square" lIns="0" tIns="0" rIns="0" bIns="0" rtlCol="0">
            <a:spAutoFit/>
          </a:bodyPr>
          <a:lstStyle/>
          <a:p>
            <a:pPr algn="ctr"/>
            <a:r>
              <a:rPr kumimoji="1" lang="en-US" altLang="ja-JP" sz="1000" dirty="0" smtClean="0">
                <a:latin typeface="ＭＳ Ｐゴシック" panose="020B0600070205080204" pitchFamily="50" charset="-128"/>
                <a:ea typeface="ＭＳ Ｐゴシック" panose="020B0600070205080204" pitchFamily="50" charset="-128"/>
              </a:rPr>
              <a:t>【</a:t>
            </a:r>
            <a:r>
              <a:rPr kumimoji="1" lang="ja-JP" altLang="en-US" sz="1000" dirty="0" smtClean="0">
                <a:latin typeface="ＭＳ Ｐゴシック" panose="020B0600070205080204" pitchFamily="50" charset="-128"/>
                <a:ea typeface="ＭＳ Ｐゴシック" panose="020B0600070205080204" pitchFamily="50" charset="-128"/>
              </a:rPr>
              <a:t>適切に分離された自転車道</a:t>
            </a:r>
            <a:r>
              <a:rPr kumimoji="1" lang="en-US" altLang="ja-JP" sz="1000" dirty="0" smtClean="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146" name="テキスト ボックス 145">
            <a:extLst>
              <a:ext uri="{FF2B5EF4-FFF2-40B4-BE49-F238E27FC236}">
                <a16:creationId xmlns:a16="http://schemas.microsoft.com/office/drawing/2014/main" id="{8FCEA269-2ED5-400A-AC90-5338791404D2}"/>
              </a:ext>
            </a:extLst>
          </p:cNvPr>
          <p:cNvSpPr txBox="1"/>
          <p:nvPr/>
        </p:nvSpPr>
        <p:spPr>
          <a:xfrm>
            <a:off x="160921" y="4642774"/>
            <a:ext cx="2443230" cy="123111"/>
          </a:xfrm>
          <a:prstGeom prst="rect">
            <a:avLst/>
          </a:prstGeom>
          <a:noFill/>
        </p:spPr>
        <p:txBody>
          <a:bodyPr wrap="square" lIns="0" tIns="0" rIns="0" bIns="0" rtlCol="0">
            <a:spAutoFit/>
          </a:bodyPr>
          <a:lstStyle/>
          <a:p>
            <a:pPr algn="ctr"/>
            <a:r>
              <a:rPr kumimoji="1" lang="ja-JP" altLang="en-US" sz="800" dirty="0" smtClean="0">
                <a:latin typeface="+mj-ea"/>
                <a:ea typeface="+mj-ea"/>
              </a:rPr>
              <a:t>茨木摂津線（万博外周道路</a:t>
            </a:r>
            <a:r>
              <a:rPr kumimoji="1" lang="ja-JP" altLang="en-US"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147" name="テキスト ボックス 146">
            <a:extLst>
              <a:ext uri="{FF2B5EF4-FFF2-40B4-BE49-F238E27FC236}">
                <a16:creationId xmlns:a16="http://schemas.microsoft.com/office/drawing/2014/main" id="{8FCEA269-2ED5-400A-AC90-5338791404D2}"/>
              </a:ext>
            </a:extLst>
          </p:cNvPr>
          <p:cNvSpPr txBox="1"/>
          <p:nvPr/>
        </p:nvSpPr>
        <p:spPr>
          <a:xfrm>
            <a:off x="2341846" y="2835364"/>
            <a:ext cx="2443230" cy="153888"/>
          </a:xfrm>
          <a:prstGeom prst="rect">
            <a:avLst/>
          </a:prstGeom>
          <a:noFill/>
        </p:spPr>
        <p:txBody>
          <a:bodyPr wrap="square" lIns="0" tIns="0" rIns="0" bIns="0" rtlCol="0">
            <a:spAutoFit/>
          </a:bodyPr>
          <a:lstStyle/>
          <a:p>
            <a:pPr algn="ctr"/>
            <a:r>
              <a:rPr kumimoji="1" lang="en-US" altLang="ja-JP" sz="1000" dirty="0" smtClean="0">
                <a:latin typeface="ＭＳ Ｐゴシック" panose="020B0600070205080204" pitchFamily="50" charset="-128"/>
                <a:ea typeface="ＭＳ Ｐゴシック" panose="020B0600070205080204" pitchFamily="50" charset="-128"/>
              </a:rPr>
              <a:t>【</a:t>
            </a:r>
            <a:r>
              <a:rPr kumimoji="1" lang="ja-JP" altLang="en-US" sz="1000" dirty="0" smtClean="0">
                <a:latin typeface="ＭＳ Ｐゴシック" panose="020B0600070205080204" pitchFamily="50" charset="-128"/>
                <a:ea typeface="ＭＳ Ｐゴシック" panose="020B0600070205080204" pitchFamily="50" charset="-128"/>
              </a:rPr>
              <a:t>自転車通行空間（車道混在）</a:t>
            </a:r>
            <a:r>
              <a:rPr kumimoji="1" lang="en-US" altLang="ja-JP" sz="1000" dirty="0" smtClean="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pic>
        <p:nvPicPr>
          <p:cNvPr id="148" name="Picture 2" descr="IMG_1278"/>
          <p:cNvPicPr>
            <a:picLocks noChangeArrowheads="1"/>
          </p:cNvPicPr>
          <p:nvPr/>
        </p:nvPicPr>
        <p:blipFill rotWithShape="1">
          <a:blip r:embed="rId3" cstate="email">
            <a:extLst>
              <a:ext uri="{28A0092B-C50C-407E-A947-70E740481C1C}">
                <a14:useLocalDpi xmlns:a14="http://schemas.microsoft.com/office/drawing/2010/main"/>
              </a:ext>
            </a:extLst>
          </a:blip>
          <a:srcRect l="4162"/>
          <a:stretch/>
        </p:blipFill>
        <p:spPr bwMode="auto">
          <a:xfrm>
            <a:off x="2527300" y="3014498"/>
            <a:ext cx="2232000" cy="16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9" name="テキスト ボックス 148">
            <a:extLst>
              <a:ext uri="{FF2B5EF4-FFF2-40B4-BE49-F238E27FC236}">
                <a16:creationId xmlns:a16="http://schemas.microsoft.com/office/drawing/2014/main" id="{8FCEA269-2ED5-400A-AC90-5338791404D2}"/>
              </a:ext>
            </a:extLst>
          </p:cNvPr>
          <p:cNvSpPr txBox="1"/>
          <p:nvPr/>
        </p:nvSpPr>
        <p:spPr>
          <a:xfrm>
            <a:off x="2421685" y="4651050"/>
            <a:ext cx="2443230" cy="123111"/>
          </a:xfrm>
          <a:prstGeom prst="rect">
            <a:avLst/>
          </a:prstGeom>
          <a:noFill/>
        </p:spPr>
        <p:txBody>
          <a:bodyPr wrap="square" lIns="0" tIns="0" rIns="0" bIns="0" rtlCol="0">
            <a:spAutoFit/>
          </a:bodyPr>
          <a:lstStyle/>
          <a:p>
            <a:pPr algn="ctr"/>
            <a:r>
              <a:rPr kumimoji="1" lang="ja-JP" altLang="en-US" sz="800" dirty="0" smtClean="0">
                <a:latin typeface="+mj-ea"/>
                <a:ea typeface="+mj-ea"/>
              </a:rPr>
              <a:t>伊丹豊中線（豊中市）</a:t>
            </a:r>
            <a:endParaRPr kumimoji="1" lang="ja-JP" altLang="en-US" sz="800" dirty="0">
              <a:latin typeface="+mj-ea"/>
              <a:ea typeface="+mj-ea"/>
            </a:endParaRPr>
          </a:p>
        </p:txBody>
      </p:sp>
      <p:sp>
        <p:nvSpPr>
          <p:cNvPr id="150" name="テキスト ボックス 149">
            <a:extLst>
              <a:ext uri="{FF2B5EF4-FFF2-40B4-BE49-F238E27FC236}">
                <a16:creationId xmlns:a16="http://schemas.microsoft.com/office/drawing/2014/main" id="{8FCEA269-2ED5-400A-AC90-5338791404D2}"/>
              </a:ext>
            </a:extLst>
          </p:cNvPr>
          <p:cNvSpPr txBox="1"/>
          <p:nvPr/>
        </p:nvSpPr>
        <p:spPr>
          <a:xfrm>
            <a:off x="-79395" y="4921986"/>
            <a:ext cx="3602463" cy="153888"/>
          </a:xfrm>
          <a:prstGeom prst="rect">
            <a:avLst/>
          </a:prstGeom>
          <a:noFill/>
        </p:spPr>
        <p:txBody>
          <a:bodyPr wrap="square" lIns="0" tIns="0" rIns="0" bIns="0" rtlCol="0">
            <a:spAutoFit/>
          </a:bodyPr>
          <a:lstStyle/>
          <a:p>
            <a:pPr algn="ctr"/>
            <a:r>
              <a:rPr kumimoji="1" lang="en-US" altLang="ja-JP" sz="1000" dirty="0" smtClean="0">
                <a:latin typeface="ＭＳ Ｐゴシック" panose="020B0600070205080204" pitchFamily="50" charset="-128"/>
                <a:ea typeface="ＭＳ Ｐゴシック" panose="020B0600070205080204" pitchFamily="50" charset="-128"/>
              </a:rPr>
              <a:t>【</a:t>
            </a:r>
            <a:r>
              <a:rPr kumimoji="1" lang="ja-JP" altLang="en-US" sz="1000" dirty="0" smtClean="0">
                <a:latin typeface="ＭＳ Ｐゴシック" panose="020B0600070205080204" pitchFamily="50" charset="-128"/>
                <a:ea typeface="ＭＳ Ｐゴシック" panose="020B0600070205080204" pitchFamily="50" charset="-128"/>
              </a:rPr>
              <a:t>自転車の通行に配慮したグレーチング蓋への交換</a:t>
            </a:r>
            <a:r>
              <a:rPr kumimoji="1" lang="en-US" altLang="ja-JP" sz="1000" dirty="0" smtClean="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151" name="テキスト ボックス 150">
            <a:extLst>
              <a:ext uri="{FF2B5EF4-FFF2-40B4-BE49-F238E27FC236}">
                <a16:creationId xmlns:a16="http://schemas.microsoft.com/office/drawing/2014/main" id="{8FCEA269-2ED5-400A-AC90-5338791404D2}"/>
              </a:ext>
            </a:extLst>
          </p:cNvPr>
          <p:cNvSpPr txBox="1"/>
          <p:nvPr/>
        </p:nvSpPr>
        <p:spPr>
          <a:xfrm>
            <a:off x="3344402" y="4903663"/>
            <a:ext cx="1909334" cy="153888"/>
          </a:xfrm>
          <a:prstGeom prst="rect">
            <a:avLst/>
          </a:prstGeom>
          <a:noFill/>
        </p:spPr>
        <p:txBody>
          <a:bodyPr wrap="square" lIns="0" tIns="0" rIns="0" bIns="0" rtlCol="0">
            <a:spAutoFit/>
          </a:bodyPr>
          <a:lstStyle/>
          <a:p>
            <a:pPr algn="ctr"/>
            <a:r>
              <a:rPr kumimoji="1" lang="en-US" altLang="ja-JP" sz="1000" dirty="0" smtClean="0">
                <a:latin typeface="ＭＳ Ｐゴシック" panose="020B0600070205080204" pitchFamily="50" charset="-128"/>
                <a:ea typeface="ＭＳ Ｐゴシック" panose="020B0600070205080204" pitchFamily="50" charset="-128"/>
              </a:rPr>
              <a:t>【</a:t>
            </a:r>
            <a:r>
              <a:rPr kumimoji="1" lang="ja-JP" altLang="en-US" sz="1000" dirty="0" smtClean="0">
                <a:latin typeface="ＭＳ Ｐゴシック" panose="020B0600070205080204" pitchFamily="50" charset="-128"/>
                <a:ea typeface="ＭＳ Ｐゴシック" panose="020B0600070205080204" pitchFamily="50" charset="-128"/>
              </a:rPr>
              <a:t>自転車のピクトグラム</a:t>
            </a:r>
            <a:r>
              <a:rPr kumimoji="1" lang="en-US" altLang="ja-JP" sz="1000" dirty="0" smtClean="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66" name="Rectangle 375"/>
          <p:cNvSpPr>
            <a:spLocks noChangeArrowheads="1"/>
          </p:cNvSpPr>
          <p:nvPr/>
        </p:nvSpPr>
        <p:spPr bwMode="auto">
          <a:xfrm>
            <a:off x="7565815" y="6149268"/>
            <a:ext cx="1665287" cy="228600"/>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96000"/>
              </a:lnSpc>
              <a:spcBef>
                <a:spcPts val="500"/>
              </a:spcBef>
              <a:spcAft>
                <a:spcPts val="50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mj-ea"/>
                <a:ea typeface="+mj-ea"/>
                <a:cs typeface="ＭＳ Ｐゴシック" pitchFamily="50" charset="-128"/>
              </a:rPr>
              <a:t>小学生に対する交通安全教室</a:t>
            </a:r>
            <a:endParaRPr kumimoji="1" lang="ja-JP" altLang="ja-JP" sz="800" b="0" i="0" u="none" strike="noStrike" kern="1200" cap="none" spc="0" normalizeH="0" baseline="0" noProof="0" dirty="0" smtClean="0">
              <a:ln>
                <a:noFill/>
              </a:ln>
              <a:solidFill>
                <a:prstClr val="black"/>
              </a:solidFill>
              <a:effectLst/>
              <a:uLnTx/>
              <a:uFillTx/>
              <a:latin typeface="+mj-ea"/>
              <a:ea typeface="+mj-ea"/>
              <a:cs typeface="ＭＳ Ｐゴシック" pitchFamily="50" charset="-128"/>
            </a:endParaRPr>
          </a:p>
        </p:txBody>
      </p:sp>
      <p:sp>
        <p:nvSpPr>
          <p:cNvPr id="67" name="Rectangle 375"/>
          <p:cNvSpPr>
            <a:spLocks noChangeArrowheads="1"/>
          </p:cNvSpPr>
          <p:nvPr/>
        </p:nvSpPr>
        <p:spPr bwMode="auto">
          <a:xfrm>
            <a:off x="5386753" y="6149268"/>
            <a:ext cx="1881311" cy="228600"/>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800" kern="100" dirty="0" smtClean="0">
                <a:solidFill>
                  <a:srgbClr val="000000"/>
                </a:solidFill>
                <a:latin typeface="+mj-ea"/>
                <a:ea typeface="+mj-ea"/>
                <a:cs typeface="メイリオ" panose="020B0604030504040204" pitchFamily="50" charset="-128"/>
              </a:rPr>
              <a:t>マナーアップイベント等による啓発活動</a:t>
            </a:r>
            <a:endParaRPr kumimoji="1" lang="ja-JP" altLang="ja-JP" sz="1100" b="0" i="0" u="none" strike="noStrike" kern="1200" cap="none" spc="0" normalizeH="0" baseline="0" noProof="0" dirty="0">
              <a:ln>
                <a:noFill/>
              </a:ln>
              <a:solidFill>
                <a:prstClr val="black"/>
              </a:solidFill>
              <a:effectLst/>
              <a:uLnTx/>
              <a:uFillTx/>
              <a:latin typeface="+mj-ea"/>
              <a:ea typeface="+mj-ea"/>
              <a:cs typeface="メイリオ" panose="020B0604030504040204" pitchFamily="50" charset="-128"/>
            </a:endParaRPr>
          </a:p>
        </p:txBody>
      </p:sp>
      <p:pic>
        <p:nvPicPr>
          <p:cNvPr id="68" name="図 67"/>
          <p:cNvPicPr>
            <a:picLocks noChangeAspect="1"/>
          </p:cNvPicPr>
          <p:nvPr/>
        </p:nvPicPr>
        <p:blipFill rotWithShape="1">
          <a:blip r:embed="rId4" cstate="print">
            <a:extLst>
              <a:ext uri="{28A0092B-C50C-407E-A947-70E740481C1C}">
                <a14:useLocalDpi xmlns:a14="http://schemas.microsoft.com/office/drawing/2010/main" val="0"/>
              </a:ext>
            </a:extLst>
          </a:blip>
          <a:srcRect l="33376" t="37365" r="20882" b="23766"/>
          <a:stretch/>
        </p:blipFill>
        <p:spPr>
          <a:xfrm>
            <a:off x="5457663" y="4921677"/>
            <a:ext cx="1886615" cy="1202340"/>
          </a:xfrm>
          <a:prstGeom prst="rect">
            <a:avLst/>
          </a:prstGeom>
          <a:ln>
            <a:solidFill>
              <a:schemeClr val="tx1"/>
            </a:solidFill>
          </a:ln>
        </p:spPr>
      </p:pic>
      <p:pic>
        <p:nvPicPr>
          <p:cNvPr id="69" name="図 68"/>
          <p:cNvPicPr>
            <a:picLocks noChangeAspect="1"/>
          </p:cNvPicPr>
          <p:nvPr/>
        </p:nvPicPr>
        <p:blipFill rotWithShape="1">
          <a:blip r:embed="rId5" cstate="print">
            <a:extLst>
              <a:ext uri="{28A0092B-C50C-407E-A947-70E740481C1C}">
                <a14:useLocalDpi xmlns:a14="http://schemas.microsoft.com/office/drawing/2010/main" val="0"/>
              </a:ext>
            </a:extLst>
          </a:blip>
          <a:srcRect l="1815" t="10803" b="6377"/>
          <a:stretch/>
        </p:blipFill>
        <p:spPr>
          <a:xfrm>
            <a:off x="7446177" y="4917156"/>
            <a:ext cx="1886615" cy="1194414"/>
          </a:xfrm>
          <a:prstGeom prst="rect">
            <a:avLst/>
          </a:prstGeom>
          <a:ln>
            <a:solidFill>
              <a:schemeClr val="tx1"/>
            </a:solidFill>
          </a:ln>
        </p:spPr>
      </p:pic>
      <p:pic>
        <p:nvPicPr>
          <p:cNvPr id="37" name="図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7331" y="3001932"/>
            <a:ext cx="1055416" cy="1491654"/>
          </a:xfrm>
          <a:prstGeom prst="rect">
            <a:avLst/>
          </a:prstGeom>
        </p:spPr>
      </p:pic>
      <p:pic>
        <p:nvPicPr>
          <p:cNvPr id="39" name="図 38"/>
          <p:cNvPicPr/>
          <p:nvPr/>
        </p:nvPicPr>
        <p:blipFill rotWithShape="1">
          <a:blip r:embed="rId7" cstate="screen">
            <a:extLst>
              <a:ext uri="{28A0092B-C50C-407E-A947-70E740481C1C}">
                <a14:useLocalDpi xmlns:a14="http://schemas.microsoft.com/office/drawing/2010/main"/>
              </a:ext>
            </a:extLst>
          </a:blip>
          <a:srcRect/>
          <a:stretch/>
        </p:blipFill>
        <p:spPr bwMode="auto">
          <a:xfrm>
            <a:off x="3739638" y="5057551"/>
            <a:ext cx="1381285" cy="1418272"/>
          </a:xfrm>
          <a:prstGeom prst="rect">
            <a:avLst/>
          </a:prstGeom>
          <a:ln>
            <a:noFill/>
          </a:ln>
          <a:extLst>
            <a:ext uri="{53640926-AAD7-44D8-BBD7-CCE9431645EC}">
              <a14:shadowObscured xmlns:a14="http://schemas.microsoft.com/office/drawing/2010/main"/>
            </a:ext>
          </a:extLst>
        </p:spPr>
      </p:pic>
      <p:pic>
        <p:nvPicPr>
          <p:cNvPr id="38" name="図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1567" y="3219000"/>
            <a:ext cx="1759312" cy="1249383"/>
          </a:xfrm>
          <a:prstGeom prst="rect">
            <a:avLst/>
          </a:prstGeom>
        </p:spPr>
      </p:pic>
      <p:sp>
        <p:nvSpPr>
          <p:cNvPr id="41" name="テキスト ボックス 138">
            <a:extLst>
              <a:ext uri="{FF2B5EF4-FFF2-40B4-BE49-F238E27FC236}">
                <a16:creationId xmlns:a16="http://schemas.microsoft.com/office/drawing/2014/main" id="{AA300A06-3736-4FB2-BC2F-40C70F9A447F}"/>
              </a:ext>
            </a:extLst>
          </p:cNvPr>
          <p:cNvSpPr txBox="1">
            <a:spLocks/>
          </p:cNvSpPr>
          <p:nvPr/>
        </p:nvSpPr>
        <p:spPr>
          <a:xfrm>
            <a:off x="7363511" y="4431211"/>
            <a:ext cx="2050713" cy="302872"/>
          </a:xfrm>
          <a:prstGeom prst="rect">
            <a:avLst/>
          </a:prstGeom>
          <a:noFill/>
        </p:spPr>
        <p:txBody>
          <a:bodyPr wrap="square" rtlCol="0">
            <a:noAutofit/>
          </a:bodyPr>
          <a:lstStyle/>
          <a:p>
            <a:pPr algn="ctr">
              <a:lnSpc>
                <a:spcPts val="1200"/>
              </a:lnSpc>
              <a:spcAft>
                <a:spcPts val="0"/>
              </a:spcAft>
            </a:pPr>
            <a:r>
              <a:rPr kumimoji="1" lang="ja-JP" altLang="en-US" sz="800" dirty="0" smtClean="0">
                <a:latin typeface="ＭＳ Ｐゴシック" panose="020B0600070205080204" pitchFamily="50" charset="-128"/>
                <a:ea typeface="ＭＳ Ｐゴシック" panose="020B0600070205080204" pitchFamily="50" charset="-128"/>
              </a:rPr>
              <a:t>秋の全国交通安全運動ポスター（令和２</a:t>
            </a:r>
            <a:r>
              <a:rPr kumimoji="1" lang="ja-JP" altLang="en-US" sz="800" dirty="0">
                <a:latin typeface="ＭＳ Ｐゴシック" panose="020B0600070205080204" pitchFamily="50" charset="-128"/>
                <a:ea typeface="ＭＳ Ｐゴシック" panose="020B0600070205080204" pitchFamily="50" charset="-128"/>
              </a:rPr>
              <a:t>年）</a:t>
            </a:r>
          </a:p>
        </p:txBody>
      </p:sp>
      <p:pic>
        <p:nvPicPr>
          <p:cNvPr id="2" name="図 1"/>
          <p:cNvPicPr>
            <a:picLocks noChangeAspect="1"/>
          </p:cNvPicPr>
          <p:nvPr/>
        </p:nvPicPr>
        <p:blipFill>
          <a:blip r:embed="rId9"/>
          <a:stretch>
            <a:fillRect/>
          </a:stretch>
        </p:blipFill>
        <p:spPr>
          <a:xfrm>
            <a:off x="270135" y="5339565"/>
            <a:ext cx="1370089" cy="1066104"/>
          </a:xfrm>
          <a:prstGeom prst="rect">
            <a:avLst/>
          </a:prstGeom>
        </p:spPr>
      </p:pic>
      <p:pic>
        <p:nvPicPr>
          <p:cNvPr id="3" name="図 2"/>
          <p:cNvPicPr>
            <a:picLocks noChangeAspect="1"/>
          </p:cNvPicPr>
          <p:nvPr/>
        </p:nvPicPr>
        <p:blipFill>
          <a:blip r:embed="rId10"/>
          <a:stretch>
            <a:fillRect/>
          </a:stretch>
        </p:blipFill>
        <p:spPr>
          <a:xfrm>
            <a:off x="2030938" y="5385087"/>
            <a:ext cx="1629955" cy="885932"/>
          </a:xfrm>
          <a:prstGeom prst="rect">
            <a:avLst/>
          </a:prstGeom>
        </p:spPr>
      </p:pic>
      <p:sp>
        <p:nvSpPr>
          <p:cNvPr id="6" name="右矢印 5"/>
          <p:cNvSpPr/>
          <p:nvPr/>
        </p:nvSpPr>
        <p:spPr>
          <a:xfrm>
            <a:off x="1687897" y="5529837"/>
            <a:ext cx="276997" cy="4846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8FCEA269-2ED5-400A-AC90-5338791404D2}"/>
              </a:ext>
            </a:extLst>
          </p:cNvPr>
          <p:cNvSpPr txBox="1"/>
          <p:nvPr/>
        </p:nvSpPr>
        <p:spPr>
          <a:xfrm>
            <a:off x="727869" y="5174521"/>
            <a:ext cx="454619" cy="92333"/>
          </a:xfrm>
          <a:prstGeom prst="rect">
            <a:avLst/>
          </a:prstGeom>
          <a:noFill/>
        </p:spPr>
        <p:txBody>
          <a:bodyPr wrap="square" lIns="0" tIns="0" rIns="0" bIns="0" rtlCol="0">
            <a:spAutoFit/>
          </a:bodyPr>
          <a:lstStyle/>
          <a:p>
            <a:pPr algn="ctr"/>
            <a:r>
              <a:rPr kumimoji="1" lang="ja-JP" altLang="en-US" sz="600" dirty="0" smtClean="0">
                <a:latin typeface="Meiryo UI" panose="020B0604030504040204" pitchFamily="50" charset="-128"/>
                <a:ea typeface="Meiryo UI" panose="020B0604030504040204" pitchFamily="50" charset="-128"/>
              </a:rPr>
              <a:t>（従来型）</a:t>
            </a:r>
            <a:endParaRPr kumimoji="1" lang="ja-JP" altLang="en-US" sz="600" dirty="0">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8FCEA269-2ED5-400A-AC90-5338791404D2}"/>
              </a:ext>
            </a:extLst>
          </p:cNvPr>
          <p:cNvSpPr txBox="1"/>
          <p:nvPr/>
        </p:nvSpPr>
        <p:spPr>
          <a:xfrm>
            <a:off x="2433383" y="5184314"/>
            <a:ext cx="825064" cy="92333"/>
          </a:xfrm>
          <a:prstGeom prst="rect">
            <a:avLst/>
          </a:prstGeom>
          <a:noFill/>
        </p:spPr>
        <p:txBody>
          <a:bodyPr wrap="square" lIns="0" tIns="0" rIns="0" bIns="0" rtlCol="0">
            <a:spAutoFit/>
          </a:bodyPr>
          <a:lstStyle/>
          <a:p>
            <a:pPr algn="ctr"/>
            <a:r>
              <a:rPr kumimoji="1" lang="ja-JP" altLang="en-US" sz="600" dirty="0" smtClean="0">
                <a:latin typeface="Meiryo UI" panose="020B0604030504040204" pitchFamily="50" charset="-128"/>
                <a:ea typeface="Meiryo UI" panose="020B0604030504040204" pitchFamily="50" charset="-128"/>
              </a:rPr>
              <a:t>（自転車通行配慮型）</a:t>
            </a:r>
            <a:endParaRPr kumimoji="1" lang="ja-JP" altLang="en-US" sz="600" dirty="0">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284590" y="3014498"/>
            <a:ext cx="2160000" cy="1620000"/>
            <a:chOff x="284590" y="3014498"/>
            <a:chExt cx="2160000" cy="1620000"/>
          </a:xfrm>
        </p:grpSpPr>
        <p:pic>
          <p:nvPicPr>
            <p:cNvPr id="7" name="図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4590" y="3014498"/>
              <a:ext cx="2160000" cy="1620000"/>
            </a:xfrm>
            <a:prstGeom prst="rect">
              <a:avLst/>
            </a:prstGeom>
            <a:ln>
              <a:solidFill>
                <a:schemeClr val="tx1"/>
              </a:solidFill>
            </a:ln>
          </p:spPr>
        </p:pic>
        <p:sp>
          <p:nvSpPr>
            <p:cNvPr id="43" name="テキスト ボックス 42"/>
            <p:cNvSpPr txBox="1"/>
            <p:nvPr/>
          </p:nvSpPr>
          <p:spPr>
            <a:xfrm>
              <a:off x="547849" y="4365878"/>
              <a:ext cx="360040" cy="184666"/>
            </a:xfrm>
            <a:prstGeom prst="rect">
              <a:avLst/>
            </a:prstGeom>
            <a:solidFill>
              <a:schemeClr val="bg1"/>
            </a:solidFill>
          </p:spPr>
          <p:txBody>
            <a:bodyPr wrap="square" rtlCol="0">
              <a:spAutoFit/>
            </a:bodyPr>
            <a:lstStyle/>
            <a:p>
              <a:r>
                <a:rPr kumimoji="1" lang="ja-JP" altLang="en-US" sz="600" dirty="0" smtClean="0"/>
                <a:t>歩道</a:t>
              </a:r>
              <a:endParaRPr kumimoji="1" lang="ja-JP" altLang="en-US" sz="600" dirty="0"/>
            </a:p>
          </p:txBody>
        </p:sp>
        <p:sp>
          <p:nvSpPr>
            <p:cNvPr id="44" name="テキスト ボックス 43"/>
            <p:cNvSpPr txBox="1"/>
            <p:nvPr/>
          </p:nvSpPr>
          <p:spPr>
            <a:xfrm>
              <a:off x="1661128" y="4365878"/>
              <a:ext cx="725841" cy="184666"/>
            </a:xfrm>
            <a:prstGeom prst="rect">
              <a:avLst/>
            </a:prstGeom>
            <a:solidFill>
              <a:schemeClr val="bg1"/>
            </a:solidFill>
          </p:spPr>
          <p:txBody>
            <a:bodyPr wrap="square" rtlCol="0">
              <a:spAutoFit/>
            </a:bodyPr>
            <a:lstStyle/>
            <a:p>
              <a:r>
                <a:rPr kumimoji="1" lang="ja-JP" altLang="en-US" sz="600" dirty="0" smtClean="0"/>
                <a:t>自転車通行空間</a:t>
              </a:r>
              <a:endParaRPr kumimoji="1" lang="ja-JP" altLang="en-US" sz="600" dirty="0"/>
            </a:p>
          </p:txBody>
        </p:sp>
      </p:grpSp>
    </p:spTree>
    <p:extLst>
      <p:ext uri="{BB962C8B-B14F-4D97-AF65-F5344CB8AC3E}">
        <p14:creationId xmlns:p14="http://schemas.microsoft.com/office/powerpoint/2010/main" val="11790659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77731"/>
            <a:ext cx="9695332" cy="598377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6" name="正方形/長方形 45"/>
          <p:cNvSpPr/>
          <p:nvPr/>
        </p:nvSpPr>
        <p:spPr>
          <a:xfrm>
            <a:off x="46530" y="415950"/>
            <a:ext cx="9805136"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08989" y="778973"/>
            <a:ext cx="9695333"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２</a:t>
            </a:r>
            <a:r>
              <a:rPr lang="ja-JP" altLang="en-US" sz="1300" dirty="0" smtClean="0">
                <a:latin typeface="HG丸ｺﾞｼｯｸM-PRO" panose="020F0600000000000000" pitchFamily="50" charset="-128"/>
                <a:ea typeface="HG丸ｺﾞｼｯｸM-PRO" panose="020F0600000000000000" pitchFamily="50" charset="-128"/>
              </a:rPr>
              <a:t>）安全・安心で住みやすい都市の形成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54" name="テキスト ボックス 53">
            <a:extLst>
              <a:ext uri="{FF2B5EF4-FFF2-40B4-BE49-F238E27FC236}">
                <a16:creationId xmlns:a16="http://schemas.microsoft.com/office/drawing/2014/main" id="{B3D970D8-2062-4026-9C8F-00E33BE12E55}"/>
              </a:ext>
            </a:extLst>
          </p:cNvPr>
          <p:cNvSpPr txBox="1"/>
          <p:nvPr/>
        </p:nvSpPr>
        <p:spPr>
          <a:xfrm>
            <a:off x="4749874" y="2309262"/>
            <a:ext cx="2370842"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公共</a:t>
            </a:r>
            <a:r>
              <a:rPr kumimoji="1" lang="ja-JP" altLang="en-US" sz="1100" b="1" dirty="0">
                <a:latin typeface="ＭＳ Ｐゴシック" panose="020B0600070205080204" pitchFamily="50" charset="-128"/>
                <a:ea typeface="ＭＳ Ｐゴシック" panose="020B0600070205080204" pitchFamily="50" charset="-128"/>
              </a:rPr>
              <a:t>交通のユニバーサルデザイン化</a:t>
            </a:r>
          </a:p>
        </p:txBody>
      </p:sp>
      <p:sp>
        <p:nvSpPr>
          <p:cNvPr id="55" name="テキスト ボックス 54">
            <a:extLst>
              <a:ext uri="{FF2B5EF4-FFF2-40B4-BE49-F238E27FC236}">
                <a16:creationId xmlns:a16="http://schemas.microsoft.com/office/drawing/2014/main" id="{65AF9671-0974-4BAB-B195-6BF581CEFAE9}"/>
              </a:ext>
            </a:extLst>
          </p:cNvPr>
          <p:cNvSpPr txBox="1"/>
          <p:nvPr/>
        </p:nvSpPr>
        <p:spPr>
          <a:xfrm>
            <a:off x="4834417" y="2483556"/>
            <a:ext cx="4362763" cy="332399"/>
          </a:xfrm>
          <a:prstGeom prst="rect">
            <a:avLst/>
          </a:prstGeom>
          <a:noFill/>
        </p:spPr>
        <p:txBody>
          <a:bodyPr wrap="square" lIns="0" tIns="0" rIns="0" bIns="0" rtlCol="0">
            <a:spAutoFit/>
          </a:bodyPr>
          <a:lstStyle/>
          <a:p>
            <a:pPr>
              <a:lnSpc>
                <a:spcPct val="120000"/>
              </a:lnSpc>
            </a:pPr>
            <a:r>
              <a:rPr lang="ja-JP" altLang="en-US" sz="900" dirty="0">
                <a:solidFill>
                  <a:prstClr val="black"/>
                </a:solidFill>
                <a:latin typeface="Meiryo UI" panose="020B0604030504040204" pitchFamily="50" charset="-128"/>
                <a:ea typeface="Meiryo UI" panose="020B0604030504040204" pitchFamily="50" charset="-128"/>
              </a:rPr>
              <a:t>〇ハード施策：可動式ホーム柵の設置</a:t>
            </a:r>
          </a:p>
          <a:p>
            <a:pPr>
              <a:lnSpc>
                <a:spcPct val="120000"/>
              </a:lnSpc>
            </a:pPr>
            <a:r>
              <a:rPr lang="ja-JP" altLang="en-US" sz="900" dirty="0" smtClean="0">
                <a:solidFill>
                  <a:prstClr val="black"/>
                </a:solidFill>
                <a:latin typeface="Meiryo UI" panose="020B0604030504040204" pitchFamily="50" charset="-128"/>
                <a:ea typeface="Meiryo UI" panose="020B0604030504040204" pitchFamily="50" charset="-128"/>
              </a:rPr>
              <a:t>　鉄道事</a:t>
            </a:r>
            <a:r>
              <a:rPr lang="ja-JP" altLang="en-US" sz="900" dirty="0">
                <a:solidFill>
                  <a:prstClr val="black"/>
                </a:solidFill>
                <a:latin typeface="Meiryo UI" panose="020B0604030504040204" pitchFamily="50" charset="-128"/>
                <a:ea typeface="Meiryo UI" panose="020B0604030504040204" pitchFamily="50" charset="-128"/>
              </a:rPr>
              <a:t>業者が実施する可動式ホーム柵整備に対し、補助を行います。</a:t>
            </a:r>
          </a:p>
        </p:txBody>
      </p:sp>
      <p:sp>
        <p:nvSpPr>
          <p:cNvPr id="57" name="テキスト ボックス 56">
            <a:extLst>
              <a:ext uri="{FF2B5EF4-FFF2-40B4-BE49-F238E27FC236}">
                <a16:creationId xmlns:a16="http://schemas.microsoft.com/office/drawing/2014/main" id="{0207B787-BDDA-4292-BA82-EACF765A9D9D}"/>
              </a:ext>
            </a:extLst>
          </p:cNvPr>
          <p:cNvSpPr txBox="1"/>
          <p:nvPr/>
        </p:nvSpPr>
        <p:spPr>
          <a:xfrm>
            <a:off x="335951" y="2277425"/>
            <a:ext cx="2109552"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道路のユニバーサル</a:t>
            </a:r>
            <a:r>
              <a:rPr kumimoji="1" lang="ja-JP" altLang="en-US" sz="1100" b="1" dirty="0">
                <a:latin typeface="ＭＳ Ｐゴシック" panose="020B0600070205080204" pitchFamily="50" charset="-128"/>
                <a:ea typeface="ＭＳ Ｐゴシック" panose="020B0600070205080204" pitchFamily="50" charset="-128"/>
              </a:rPr>
              <a:t>デザイン</a:t>
            </a:r>
            <a:r>
              <a:rPr kumimoji="1" lang="ja-JP" altLang="en-US" sz="1100" b="1" dirty="0" smtClean="0">
                <a:latin typeface="ＭＳ Ｐゴシック" panose="020B0600070205080204" pitchFamily="50" charset="-128"/>
                <a:ea typeface="ＭＳ Ｐゴシック" panose="020B0600070205080204" pitchFamily="50" charset="-128"/>
              </a:rPr>
              <a:t>化</a:t>
            </a:r>
            <a:endParaRPr kumimoji="1" lang="ja-JP" altLang="en-US" sz="1100" b="1" dirty="0">
              <a:latin typeface="ＭＳ Ｐゴシック" panose="020B0600070205080204" pitchFamily="50" charset="-128"/>
              <a:ea typeface="ＭＳ Ｐゴシック" panose="020B0600070205080204" pitchFamily="50" charset="-128"/>
            </a:endParaRPr>
          </a:p>
        </p:txBody>
      </p:sp>
      <p:grpSp>
        <p:nvGrpSpPr>
          <p:cNvPr id="6" name="グループ化 5"/>
          <p:cNvGrpSpPr/>
          <p:nvPr/>
        </p:nvGrpSpPr>
        <p:grpSpPr>
          <a:xfrm>
            <a:off x="4916900" y="2915871"/>
            <a:ext cx="4673826" cy="1689026"/>
            <a:chOff x="4736941" y="3043295"/>
            <a:chExt cx="4673826" cy="1689026"/>
          </a:xfrm>
        </p:grpSpPr>
        <p:pic>
          <p:nvPicPr>
            <p:cNvPr id="60" name="Picture 3" descr="H:\13 ★鉄道★\014-2　可動式ホーム柵\91　可動式ホーム柵写真\H29年度_北急緑地公園駅\IMG_7154.JPG">
              <a:extLst>
                <a:ext uri="{FF2B5EF4-FFF2-40B4-BE49-F238E27FC236}">
                  <a16:creationId xmlns:a16="http://schemas.microsoft.com/office/drawing/2014/main" id="{47F2669D-D244-4756-B576-2C8E1D725DC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36941" y="3045838"/>
              <a:ext cx="2297365" cy="1515357"/>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sp>
          <p:nvSpPr>
            <p:cNvPr id="61" name="テキスト ボックス 6">
              <a:extLst>
                <a:ext uri="{FF2B5EF4-FFF2-40B4-BE49-F238E27FC236}">
                  <a16:creationId xmlns:a16="http://schemas.microsoft.com/office/drawing/2014/main" id="{251D9445-2AA3-40E3-885F-648C28DC872D}"/>
                </a:ext>
              </a:extLst>
            </p:cNvPr>
            <p:cNvSpPr txBox="1">
              <a:spLocks noChangeAspect="1" noChangeArrowheads="1"/>
            </p:cNvSpPr>
            <p:nvPr/>
          </p:nvSpPr>
          <p:spPr bwMode="auto">
            <a:xfrm>
              <a:off x="5080973" y="4609210"/>
              <a:ext cx="1609299" cy="1231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nchor="ctr" anchorCtr="0">
              <a:spAutoFit/>
            </a:bodyPr>
            <a:lstStyle>
              <a:defPPr>
                <a:defRPr lang="en-US"/>
              </a:defPPr>
              <a:lvl1pPr algn="ctr">
                <a:defRPr kumimoji="1" sz="800">
                  <a:latin typeface="ＭＳ Ｐゴシック" panose="020B0600070205080204" pitchFamily="50" charset="-128"/>
                  <a:ea typeface="ＭＳ Ｐゴシック" panose="020B0600070205080204" pitchFamily="50" charset="-128"/>
                </a:defRPr>
              </a:lvl1pPr>
            </a:lstStyle>
            <a:p>
              <a:r>
                <a:rPr lang="ja-JP" altLang="en-US" dirty="0">
                  <a:latin typeface="+mj-ea"/>
                  <a:ea typeface="+mj-ea"/>
                </a:rPr>
                <a:t>可動式ホーム柵の設置（扉式）</a:t>
              </a:r>
            </a:p>
          </p:txBody>
        </p:sp>
        <p:pic>
          <p:nvPicPr>
            <p:cNvPr id="62" name="図 6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04598" y="3043295"/>
              <a:ext cx="2306169" cy="1517900"/>
            </a:xfrm>
            <a:prstGeom prst="rect">
              <a:avLst/>
            </a:prstGeom>
            <a:ln>
              <a:solidFill>
                <a:schemeClr val="tx1"/>
              </a:solidFill>
            </a:ln>
          </p:spPr>
        </p:pic>
        <p:sp>
          <p:nvSpPr>
            <p:cNvPr id="63" name="テキスト ボックス 6">
              <a:extLst>
                <a:ext uri="{FF2B5EF4-FFF2-40B4-BE49-F238E27FC236}">
                  <a16:creationId xmlns:a16="http://schemas.microsoft.com/office/drawing/2014/main" id="{251D9445-2AA3-40E3-885F-648C28DC872D}"/>
                </a:ext>
              </a:extLst>
            </p:cNvPr>
            <p:cNvSpPr txBox="1">
              <a:spLocks noChangeAspect="1" noChangeArrowheads="1"/>
            </p:cNvSpPr>
            <p:nvPr/>
          </p:nvSpPr>
          <p:spPr bwMode="auto">
            <a:xfrm>
              <a:off x="7409717" y="4609210"/>
              <a:ext cx="1738040" cy="1231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nchor="ctr" anchorCtr="0">
              <a:spAutoFit/>
            </a:bodyPr>
            <a:lstStyle>
              <a:defPPr>
                <a:defRPr lang="en-US"/>
              </a:defPPr>
              <a:lvl1pPr algn="ctr">
                <a:defRPr kumimoji="1" sz="800">
                  <a:latin typeface="ＭＳ Ｐゴシック" panose="020B0600070205080204" pitchFamily="50" charset="-128"/>
                  <a:ea typeface="ＭＳ Ｐゴシック" panose="020B0600070205080204" pitchFamily="50" charset="-128"/>
                </a:defRPr>
              </a:lvl1pPr>
            </a:lstStyle>
            <a:p>
              <a:r>
                <a:rPr lang="ja-JP" altLang="en-US" dirty="0">
                  <a:latin typeface="+mj-ea"/>
                  <a:ea typeface="+mj-ea"/>
                </a:rPr>
                <a:t>可動式ホーム柵の設置（昇降ロープ式）</a:t>
              </a:r>
            </a:p>
          </p:txBody>
        </p:sp>
      </p:grpSp>
      <p:sp>
        <p:nvSpPr>
          <p:cNvPr id="67" name="テキスト ボックス 66">
            <a:extLst>
              <a:ext uri="{FF2B5EF4-FFF2-40B4-BE49-F238E27FC236}">
                <a16:creationId xmlns:a16="http://schemas.microsoft.com/office/drawing/2014/main" id="{21863D42-E119-4370-9A45-684E95FF4A6D}"/>
              </a:ext>
            </a:extLst>
          </p:cNvPr>
          <p:cNvSpPr txBox="1"/>
          <p:nvPr/>
        </p:nvSpPr>
        <p:spPr>
          <a:xfrm>
            <a:off x="4848288" y="4721121"/>
            <a:ext cx="2607411" cy="664797"/>
          </a:xfrm>
          <a:prstGeom prst="rect">
            <a:avLst/>
          </a:prstGeom>
          <a:noFill/>
        </p:spPr>
        <p:txBody>
          <a:bodyPr wrap="square" lIns="0" tIns="0" rIns="0" bIns="0" rtlCol="0">
            <a:spAutoFit/>
          </a:bodyPr>
          <a:lstStyle/>
          <a:p>
            <a:pPr>
              <a:lnSpc>
                <a:spcPct val="120000"/>
              </a:lnSpc>
            </a:pPr>
            <a:r>
              <a:rPr kumimoji="1" lang="ja-JP" altLang="en-US" sz="900" dirty="0">
                <a:latin typeface="Meiryo UI" panose="020B0604030504040204" pitchFamily="50" charset="-128"/>
                <a:ea typeface="Meiryo UI" panose="020B0604030504040204" pitchFamily="50" charset="-128"/>
              </a:rPr>
              <a:t>〇ソフト</a:t>
            </a:r>
            <a:r>
              <a:rPr kumimoji="1" lang="ja-JP" altLang="en-US" sz="900" dirty="0" smtClean="0">
                <a:latin typeface="Meiryo UI" panose="020B0604030504040204" pitchFamily="50" charset="-128"/>
                <a:ea typeface="Meiryo UI" panose="020B0604030504040204" pitchFamily="50" charset="-128"/>
              </a:rPr>
              <a:t>施策：</a:t>
            </a:r>
            <a:endParaRPr kumimoji="1" lang="ja-JP" altLang="en-US" sz="900" dirty="0">
              <a:latin typeface="Meiryo UI" panose="020B0604030504040204" pitchFamily="50" charset="-128"/>
              <a:ea typeface="Meiryo UI" panose="020B0604030504040204" pitchFamily="50" charset="-128"/>
            </a:endParaRPr>
          </a:p>
          <a:p>
            <a:pPr>
              <a:lnSpc>
                <a:spcPct val="120000"/>
              </a:lnSpc>
            </a:pPr>
            <a:r>
              <a:rPr lang="ja-JP" altLang="en-US" sz="900" dirty="0" smtClean="0">
                <a:solidFill>
                  <a:prstClr val="black"/>
                </a:solidFill>
                <a:latin typeface="Meiryo UI" panose="020B0604030504040204" pitchFamily="50" charset="-128"/>
                <a:ea typeface="Meiryo UI" panose="020B0604030504040204" pitchFamily="50" charset="-128"/>
              </a:rPr>
              <a:t>　　駅</a:t>
            </a:r>
            <a:r>
              <a:rPr lang="ja-JP" altLang="en-US" sz="900" dirty="0">
                <a:solidFill>
                  <a:prstClr val="black"/>
                </a:solidFill>
                <a:latin typeface="Meiryo UI" panose="020B0604030504040204" pitchFamily="50" charset="-128"/>
                <a:ea typeface="Meiryo UI" panose="020B0604030504040204" pitchFamily="50" charset="-128"/>
              </a:rPr>
              <a:t>を利用する</a:t>
            </a:r>
            <a:r>
              <a:rPr lang="ja-JP" altLang="en-US" sz="900" dirty="0" err="1">
                <a:solidFill>
                  <a:prstClr val="black"/>
                </a:solidFill>
                <a:latin typeface="Meiryo UI" panose="020B0604030504040204" pitchFamily="50" charset="-128"/>
                <a:ea typeface="Meiryo UI" panose="020B0604030504040204" pitchFamily="50" charset="-128"/>
              </a:rPr>
              <a:t>視覚障がい</a:t>
            </a:r>
            <a:r>
              <a:rPr lang="ja-JP" altLang="en-US" sz="900" dirty="0">
                <a:solidFill>
                  <a:prstClr val="black"/>
                </a:solidFill>
                <a:latin typeface="Meiryo UI" panose="020B0604030504040204" pitchFamily="50" charset="-128"/>
                <a:ea typeface="Meiryo UI" panose="020B0604030504040204" pitchFamily="50" charset="-128"/>
              </a:rPr>
              <a:t>者に対する積極的な</a:t>
            </a:r>
            <a:r>
              <a:rPr lang="ja-JP" altLang="en-US" sz="900" dirty="0" smtClean="0">
                <a:solidFill>
                  <a:prstClr val="black"/>
                </a:solidFill>
                <a:latin typeface="Meiryo UI" panose="020B0604030504040204" pitchFamily="50" charset="-128"/>
                <a:ea typeface="Meiryo UI" panose="020B0604030504040204" pitchFamily="50" charset="-128"/>
              </a:rPr>
              <a:t>声かけ　</a:t>
            </a:r>
            <a:endParaRPr lang="en-US" altLang="ja-JP" sz="900" dirty="0" smtClean="0">
              <a:solidFill>
                <a:prstClr val="black"/>
              </a:solidFill>
              <a:latin typeface="Meiryo UI" panose="020B0604030504040204" pitchFamily="50" charset="-128"/>
              <a:ea typeface="Meiryo UI" panose="020B0604030504040204" pitchFamily="50" charset="-128"/>
            </a:endParaRPr>
          </a:p>
          <a:p>
            <a:pPr>
              <a:lnSpc>
                <a:spcPct val="120000"/>
              </a:lnSpc>
            </a:pPr>
            <a:r>
              <a:rPr lang="ja-JP" altLang="en-US" sz="900" dirty="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が</a:t>
            </a:r>
            <a:r>
              <a:rPr lang="ja-JP" altLang="en-US" sz="900" dirty="0">
                <a:solidFill>
                  <a:prstClr val="black"/>
                </a:solidFill>
                <a:latin typeface="Meiryo UI" panose="020B0604030504040204" pitchFamily="50" charset="-128"/>
                <a:ea typeface="Meiryo UI" panose="020B0604030504040204" pitchFamily="50" charset="-128"/>
              </a:rPr>
              <a:t>広がるよう、声かけのポイントを示した啓発ツール</a:t>
            </a:r>
            <a:r>
              <a:rPr lang="ja-JP" altLang="en-US" sz="900" dirty="0" smtClean="0">
                <a:solidFill>
                  <a:prstClr val="black"/>
                </a:solidFill>
                <a:latin typeface="Meiryo UI" panose="020B0604030504040204" pitchFamily="50" charset="-128"/>
                <a:ea typeface="Meiryo UI" panose="020B0604030504040204" pitchFamily="50" charset="-128"/>
              </a:rPr>
              <a:t>を　　　</a:t>
            </a:r>
            <a:endParaRPr lang="en-US" altLang="ja-JP" sz="900" dirty="0" smtClean="0">
              <a:solidFill>
                <a:prstClr val="black"/>
              </a:solidFill>
              <a:latin typeface="Meiryo UI" panose="020B0604030504040204" pitchFamily="50" charset="-128"/>
              <a:ea typeface="Meiryo UI" panose="020B0604030504040204" pitchFamily="50" charset="-128"/>
            </a:endParaRPr>
          </a:p>
          <a:p>
            <a:pPr>
              <a:lnSpc>
                <a:spcPct val="120000"/>
              </a:lnSpc>
            </a:pPr>
            <a:r>
              <a:rPr lang="ja-JP" altLang="en-US" sz="900" dirty="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作成</a:t>
            </a:r>
            <a:r>
              <a:rPr lang="ja-JP" altLang="en-US" sz="900" dirty="0">
                <a:solidFill>
                  <a:prstClr val="black"/>
                </a:solidFill>
                <a:latin typeface="Meiryo UI" panose="020B0604030504040204" pitchFamily="50" charset="-128"/>
                <a:ea typeface="Meiryo UI" panose="020B0604030504040204" pitchFamily="50" charset="-128"/>
              </a:rPr>
              <a:t>、活用し、啓発活動に</a:t>
            </a:r>
            <a:r>
              <a:rPr lang="ja-JP" altLang="en-US" sz="900" dirty="0" smtClean="0">
                <a:solidFill>
                  <a:prstClr val="black"/>
                </a:solidFill>
                <a:latin typeface="Meiryo UI" panose="020B0604030504040204" pitchFamily="50" charset="-128"/>
                <a:ea typeface="Meiryo UI" panose="020B0604030504040204" pitchFamily="50" charset="-128"/>
              </a:rPr>
              <a:t>取り組みます</a:t>
            </a:r>
            <a:r>
              <a:rPr lang="ja-JP" altLang="en-US" sz="900" dirty="0">
                <a:solidFill>
                  <a:prstClr val="black"/>
                </a:solidFill>
                <a:latin typeface="Meiryo UI" panose="020B0604030504040204" pitchFamily="50" charset="-128"/>
                <a:ea typeface="Meiryo UI" panose="020B0604030504040204" pitchFamily="50" charset="-128"/>
              </a:rPr>
              <a:t>。　</a:t>
            </a:r>
          </a:p>
        </p:txBody>
      </p:sp>
      <p:pic>
        <p:nvPicPr>
          <p:cNvPr id="68" name="図 67"/>
          <p:cNvPicPr>
            <a:picLocks noChangeAspect="1"/>
          </p:cNvPicPr>
          <p:nvPr/>
        </p:nvPicPr>
        <p:blipFill rotWithShape="1">
          <a:blip r:embed="rId5" cstate="screen">
            <a:extLst>
              <a:ext uri="{28A0092B-C50C-407E-A947-70E740481C1C}">
                <a14:useLocalDpi xmlns:a14="http://schemas.microsoft.com/office/drawing/2010/main"/>
              </a:ext>
            </a:extLst>
          </a:blip>
          <a:srcRect b="1168"/>
          <a:stretch/>
        </p:blipFill>
        <p:spPr>
          <a:xfrm>
            <a:off x="7491564" y="4866407"/>
            <a:ext cx="2099162" cy="1600446"/>
          </a:xfrm>
          <a:prstGeom prst="rect">
            <a:avLst/>
          </a:prstGeom>
        </p:spPr>
      </p:pic>
      <p:pic>
        <p:nvPicPr>
          <p:cNvPr id="69" name="図 68"/>
          <p:cNvPicPr>
            <a:picLocks noChangeAspect="1"/>
          </p:cNvPicPr>
          <p:nvPr/>
        </p:nvPicPr>
        <p:blipFill>
          <a:blip r:embed="rId6"/>
          <a:stretch>
            <a:fillRect/>
          </a:stretch>
        </p:blipFill>
        <p:spPr>
          <a:xfrm>
            <a:off x="5852680" y="5412406"/>
            <a:ext cx="1529334" cy="1176410"/>
          </a:xfrm>
          <a:prstGeom prst="rect">
            <a:avLst/>
          </a:prstGeom>
        </p:spPr>
      </p:pic>
      <p:sp>
        <p:nvSpPr>
          <p:cNvPr id="33" name="テキスト ボックス 32">
            <a:extLst>
              <a:ext uri="{FF2B5EF4-FFF2-40B4-BE49-F238E27FC236}">
                <a16:creationId xmlns:a16="http://schemas.microsoft.com/office/drawing/2014/main" id="{21863D42-E119-4370-9A45-684E95FF4A6D}"/>
              </a:ext>
            </a:extLst>
          </p:cNvPr>
          <p:cNvSpPr txBox="1"/>
          <p:nvPr/>
        </p:nvSpPr>
        <p:spPr>
          <a:xfrm>
            <a:off x="372440" y="2455632"/>
            <a:ext cx="4248381" cy="564257"/>
          </a:xfrm>
          <a:prstGeom prst="rect">
            <a:avLst/>
          </a:prstGeom>
          <a:noFill/>
        </p:spPr>
        <p:txBody>
          <a:bodyPr wrap="square" lIns="0" tIns="0" rIns="0" bIns="0" rtlCol="0">
            <a:spAutoFit/>
          </a:bodyPr>
          <a:lstStyle/>
          <a:p>
            <a:pPr marL="180000" indent="-180000">
              <a:lnSpc>
                <a:spcPts val="1100"/>
              </a:lnSpc>
              <a:buFont typeface="Wingdings" panose="05000000000000000000" pitchFamily="2" charset="2"/>
              <a:buChar char="l"/>
            </a:pPr>
            <a:r>
              <a:rPr lang="ja-JP" altLang="en-US" sz="1000" dirty="0">
                <a:latin typeface="Meiryo UI" panose="020B0604030504040204" pitchFamily="50" charset="-128"/>
                <a:ea typeface="Meiryo UI" panose="020B0604030504040204" pitchFamily="50" charset="-128"/>
              </a:rPr>
              <a:t>高齢者や</a:t>
            </a:r>
            <a:r>
              <a:rPr lang="ja-JP" altLang="en-US" sz="1000" dirty="0" err="1">
                <a:latin typeface="Meiryo UI" panose="020B0604030504040204" pitchFamily="50" charset="-128"/>
                <a:ea typeface="Meiryo UI" panose="020B0604030504040204" pitchFamily="50" charset="-128"/>
              </a:rPr>
              <a:t>障がい</a:t>
            </a:r>
            <a:r>
              <a:rPr lang="ja-JP" altLang="en-US" sz="1000" dirty="0">
                <a:latin typeface="Meiryo UI" panose="020B0604030504040204" pitchFamily="50" charset="-128"/>
                <a:ea typeface="Meiryo UI" panose="020B0604030504040204" pitchFamily="50" charset="-128"/>
              </a:rPr>
              <a:t>者、子育て世代など、誰もが安心して利用できるよう、バリアフリー法に基づく</a:t>
            </a:r>
            <a:r>
              <a:rPr lang="ja-JP" altLang="en-US" sz="1000" dirty="0" smtClean="0">
                <a:latin typeface="Meiryo UI" panose="020B0604030504040204" pitchFamily="50" charset="-128"/>
                <a:ea typeface="Meiryo UI" panose="020B0604030504040204" pitchFamily="50" charset="-128"/>
              </a:rPr>
              <a:t>特定道路等に</a:t>
            </a:r>
            <a:r>
              <a:rPr lang="ja-JP" altLang="en-US" sz="1000" dirty="0">
                <a:latin typeface="Meiryo UI" panose="020B0604030504040204" pitchFamily="50" charset="-128"/>
                <a:ea typeface="Meiryo UI" panose="020B0604030504040204" pitchFamily="50" charset="-128"/>
              </a:rPr>
              <a:t>おいて、歩道の段差や勾配改善、視覚障がい者誘導用ブロックの</a:t>
            </a:r>
            <a:r>
              <a:rPr lang="ja-JP" altLang="en-US" sz="1000" dirty="0" smtClean="0">
                <a:latin typeface="Meiryo UI" panose="020B0604030504040204" pitchFamily="50" charset="-128"/>
                <a:ea typeface="Meiryo UI" panose="020B0604030504040204" pitchFamily="50" charset="-128"/>
              </a:rPr>
              <a:t>設置、道路標識の標記改善など、道路</a:t>
            </a:r>
            <a:r>
              <a:rPr lang="ja-JP" altLang="en-US" sz="1000" dirty="0">
                <a:latin typeface="Meiryo UI" panose="020B0604030504040204" pitchFamily="50" charset="-128"/>
                <a:ea typeface="Meiryo UI" panose="020B0604030504040204" pitchFamily="50" charset="-128"/>
              </a:rPr>
              <a:t>のユニバーサルデザイン化を推進します。</a:t>
            </a:r>
          </a:p>
        </p:txBody>
      </p:sp>
      <p:grpSp>
        <p:nvGrpSpPr>
          <p:cNvPr id="5" name="グループ化 4"/>
          <p:cNvGrpSpPr/>
          <p:nvPr/>
        </p:nvGrpSpPr>
        <p:grpSpPr>
          <a:xfrm>
            <a:off x="562305" y="3030706"/>
            <a:ext cx="3630708" cy="1333080"/>
            <a:chOff x="555264" y="3001276"/>
            <a:chExt cx="3630708" cy="1333080"/>
          </a:xfrm>
        </p:grpSpPr>
        <p:grpSp>
          <p:nvGrpSpPr>
            <p:cNvPr id="3" name="グループ化 2"/>
            <p:cNvGrpSpPr/>
            <p:nvPr/>
          </p:nvGrpSpPr>
          <p:grpSpPr>
            <a:xfrm>
              <a:off x="555264" y="3001276"/>
              <a:ext cx="1651435" cy="1304705"/>
              <a:chOff x="636161" y="3297909"/>
              <a:chExt cx="1651435" cy="1304705"/>
            </a:xfrm>
          </p:grpSpPr>
          <p:pic>
            <p:nvPicPr>
              <p:cNvPr id="70" name="図 69"/>
              <p:cNvPicPr>
                <a:picLocks noChangeAspect="1"/>
              </p:cNvPicPr>
              <p:nvPr/>
            </p:nvPicPr>
            <p:blipFill rotWithShape="1">
              <a:blip r:embed="rId7" cstate="print">
                <a:extLst>
                  <a:ext uri="{28A0092B-C50C-407E-A947-70E740481C1C}">
                    <a14:useLocalDpi xmlns:a14="http://schemas.microsoft.com/office/drawing/2010/main" val="0"/>
                  </a:ext>
                </a:extLst>
              </a:blip>
              <a:srcRect t="13709"/>
              <a:stretch/>
            </p:blipFill>
            <p:spPr>
              <a:xfrm>
                <a:off x="636161" y="3297909"/>
                <a:ext cx="1651435" cy="1054255"/>
              </a:xfrm>
              <a:prstGeom prst="rect">
                <a:avLst/>
              </a:prstGeom>
              <a:ln>
                <a:solidFill>
                  <a:schemeClr val="tx1"/>
                </a:solidFill>
              </a:ln>
            </p:spPr>
          </p:pic>
          <p:sp>
            <p:nvSpPr>
              <p:cNvPr id="72" name="Rectangle 351"/>
              <p:cNvSpPr>
                <a:spLocks noChangeArrowheads="1"/>
              </p:cNvSpPr>
              <p:nvPr/>
            </p:nvSpPr>
            <p:spPr bwMode="auto">
              <a:xfrm>
                <a:off x="657029" y="4360027"/>
                <a:ext cx="1609698" cy="24258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0" tIns="0" rIns="0" bIns="0" anchor="t" anchorCtr="0" upright="1">
                <a:noAutofit/>
              </a:bodyPr>
              <a:lstStyle/>
              <a:p>
                <a:pPr algn="ctr"/>
                <a:r>
                  <a:rPr lang="ja-JP" altLang="en-US" sz="800" kern="100" dirty="0" smtClean="0">
                    <a:latin typeface="+mj-ea"/>
                    <a:ea typeface="+mj-ea"/>
                    <a:cs typeface="メイリオ" panose="020B0604030504040204" pitchFamily="50" charset="-128"/>
                  </a:rPr>
                  <a:t>既存道路における</a:t>
                </a:r>
                <a:endParaRPr lang="en-US" altLang="ja-JP" sz="800" kern="100" dirty="0" smtClean="0">
                  <a:latin typeface="+mj-ea"/>
                  <a:ea typeface="+mj-ea"/>
                  <a:cs typeface="メイリオ" panose="020B0604030504040204" pitchFamily="50" charset="-128"/>
                </a:endParaRPr>
              </a:p>
              <a:p>
                <a:pPr algn="ctr"/>
                <a:r>
                  <a:rPr lang="ja-JP" altLang="en-US" sz="800" kern="100" dirty="0" smtClean="0">
                    <a:latin typeface="+mj-ea"/>
                    <a:ea typeface="+mj-ea"/>
                    <a:cs typeface="メイリオ" panose="020B0604030504040204" pitchFamily="50" charset="-128"/>
                  </a:rPr>
                  <a:t>段差、勾配の改善例</a:t>
                </a:r>
                <a:endParaRPr lang="ja-JP" altLang="ja-JP" sz="800" kern="100" dirty="0">
                  <a:latin typeface="+mj-ea"/>
                  <a:ea typeface="+mj-ea"/>
                  <a:cs typeface="メイリオ" panose="020B0604030504040204" pitchFamily="50" charset="-128"/>
                </a:endParaRPr>
              </a:p>
            </p:txBody>
          </p:sp>
        </p:grpSp>
        <p:pic>
          <p:nvPicPr>
            <p:cNvPr id="2" name="図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07150" y="3002831"/>
              <a:ext cx="1678822" cy="1060563"/>
            </a:xfrm>
            <a:prstGeom prst="rect">
              <a:avLst/>
            </a:prstGeom>
            <a:ln>
              <a:solidFill>
                <a:schemeClr val="tx1"/>
              </a:solidFill>
            </a:ln>
          </p:spPr>
        </p:pic>
        <p:sp>
          <p:nvSpPr>
            <p:cNvPr id="32" name="Rectangle 351"/>
            <p:cNvSpPr>
              <a:spLocks noChangeArrowheads="1"/>
            </p:cNvSpPr>
            <p:nvPr/>
          </p:nvSpPr>
          <p:spPr bwMode="auto">
            <a:xfrm>
              <a:off x="2541712" y="4091769"/>
              <a:ext cx="1609698" cy="24258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0" tIns="0" rIns="0" bIns="0" anchor="t" anchorCtr="0" upright="1">
              <a:noAutofit/>
            </a:bodyPr>
            <a:lstStyle/>
            <a:p>
              <a:pPr algn="ctr"/>
              <a:r>
                <a:rPr lang="ja-JP" altLang="en-US" sz="800" kern="100" dirty="0">
                  <a:latin typeface="+mj-ea"/>
                  <a:ea typeface="+mj-ea"/>
                  <a:cs typeface="メイリオ" panose="020B0604030504040204" pitchFamily="50" charset="-128"/>
                </a:rPr>
                <a:t>新設</a:t>
              </a:r>
              <a:r>
                <a:rPr lang="ja-JP" altLang="en-US" sz="800" kern="100" dirty="0" smtClean="0">
                  <a:latin typeface="+mj-ea"/>
                  <a:ea typeface="+mj-ea"/>
                  <a:cs typeface="メイリオ" panose="020B0604030504040204" pitchFamily="50" charset="-128"/>
                </a:rPr>
                <a:t>道路における歩行空間や</a:t>
              </a:r>
              <a:endParaRPr lang="en-US" altLang="ja-JP" sz="800" kern="100" dirty="0" smtClean="0">
                <a:latin typeface="+mj-ea"/>
                <a:ea typeface="+mj-ea"/>
                <a:cs typeface="メイリオ" panose="020B0604030504040204" pitchFamily="50" charset="-128"/>
              </a:endParaRPr>
            </a:p>
            <a:p>
              <a:pPr algn="ctr"/>
              <a:r>
                <a:rPr lang="ja-JP" altLang="en-US" sz="800" kern="100" dirty="0" smtClean="0">
                  <a:latin typeface="+mj-ea"/>
                  <a:ea typeface="+mj-ea"/>
                  <a:cs typeface="メイリオ" panose="020B0604030504040204" pitchFamily="50" charset="-128"/>
                </a:rPr>
                <a:t>自転車通行空間、無電柱化の設置例</a:t>
              </a:r>
              <a:endParaRPr lang="ja-JP" altLang="ja-JP" sz="800" kern="100" dirty="0">
                <a:latin typeface="+mj-ea"/>
                <a:ea typeface="+mj-ea"/>
                <a:cs typeface="メイリオ" panose="020B0604030504040204" pitchFamily="50" charset="-128"/>
              </a:endParaRPr>
            </a:p>
          </p:txBody>
        </p:sp>
      </p:grpSp>
      <p:sp>
        <p:nvSpPr>
          <p:cNvPr id="34" name="テキスト ボックス 33">
            <a:extLst>
              <a:ext uri="{FF2B5EF4-FFF2-40B4-BE49-F238E27FC236}">
                <a16:creationId xmlns:a16="http://schemas.microsoft.com/office/drawing/2014/main" id="{96D781B4-88A6-43AF-836F-78AD38C0D69E}"/>
              </a:ext>
            </a:extLst>
          </p:cNvPr>
          <p:cNvSpPr txBox="1"/>
          <p:nvPr/>
        </p:nvSpPr>
        <p:spPr>
          <a:xfrm>
            <a:off x="322581" y="4363502"/>
            <a:ext cx="1453924" cy="169277"/>
          </a:xfrm>
          <a:prstGeom prst="rect">
            <a:avLst/>
          </a:prstGeom>
          <a:noFill/>
        </p:spPr>
        <p:txBody>
          <a:bodyPr wrap="none" lIns="0" tIns="0" rIns="0" bIns="0" rtlCol="0" anchor="ctr" anchorCtr="0">
            <a:spAutoFit/>
          </a:bodyPr>
          <a:lstStyle/>
          <a:p>
            <a:r>
              <a:rPr kumimoji="1" lang="en-US" altLang="ja-JP" sz="1100" b="1" dirty="0" smtClean="0">
                <a:latin typeface="ＭＳ Ｐゴシック" panose="020B0600070205080204" pitchFamily="50" charset="-128"/>
                <a:ea typeface="ＭＳ Ｐゴシック" panose="020B0600070205080204" pitchFamily="50" charset="-128"/>
              </a:rPr>
              <a:t>■ </a:t>
            </a:r>
            <a:r>
              <a:rPr kumimoji="1" lang="ja-JP" altLang="en-US" sz="1100" b="1" dirty="0" smtClean="0">
                <a:latin typeface="ＭＳ Ｐゴシック" panose="020B0600070205080204" pitchFamily="50" charset="-128"/>
                <a:ea typeface="ＭＳ Ｐゴシック" panose="020B0600070205080204" pitchFamily="50" charset="-128"/>
              </a:rPr>
              <a:t>道路</a:t>
            </a:r>
            <a:r>
              <a:rPr kumimoji="1" lang="ja-JP" altLang="en-US" sz="1100" b="1" dirty="0">
                <a:latin typeface="ＭＳ Ｐゴシック" panose="020B0600070205080204" pitchFamily="50" charset="-128"/>
                <a:ea typeface="ＭＳ Ｐゴシック" panose="020B0600070205080204" pitchFamily="50" charset="-128"/>
              </a:rPr>
              <a:t>標識</a:t>
            </a:r>
            <a:r>
              <a:rPr kumimoji="1" lang="ja-JP" altLang="en-US" sz="1100" b="1" dirty="0" smtClean="0">
                <a:latin typeface="ＭＳ Ｐゴシック" panose="020B0600070205080204" pitchFamily="50" charset="-128"/>
                <a:ea typeface="ＭＳ Ｐゴシック" panose="020B0600070205080204" pitchFamily="50" charset="-128"/>
              </a:rPr>
              <a:t>の標記</a:t>
            </a:r>
            <a:r>
              <a:rPr kumimoji="1" lang="ja-JP" altLang="en-US" sz="1100" b="1" dirty="0">
                <a:latin typeface="ＭＳ Ｐゴシック" panose="020B0600070205080204" pitchFamily="50" charset="-128"/>
                <a:ea typeface="ＭＳ Ｐゴシック" panose="020B0600070205080204" pitchFamily="50" charset="-128"/>
              </a:rPr>
              <a:t>改善</a:t>
            </a:r>
          </a:p>
        </p:txBody>
      </p:sp>
      <p:sp>
        <p:nvSpPr>
          <p:cNvPr id="38" name="テキスト ボックス 37">
            <a:extLst>
              <a:ext uri="{FF2B5EF4-FFF2-40B4-BE49-F238E27FC236}">
                <a16:creationId xmlns:a16="http://schemas.microsoft.com/office/drawing/2014/main" id="{1F2DD2DF-7C47-4334-99C2-4F16A9DE98B3}"/>
              </a:ext>
            </a:extLst>
          </p:cNvPr>
          <p:cNvSpPr txBox="1"/>
          <p:nvPr/>
        </p:nvSpPr>
        <p:spPr>
          <a:xfrm>
            <a:off x="347316" y="4542924"/>
            <a:ext cx="4070051" cy="461665"/>
          </a:xfrm>
          <a:prstGeom prst="rect">
            <a:avLst/>
          </a:prstGeom>
          <a:noFill/>
        </p:spPr>
        <p:txBody>
          <a:bodyPr wrap="square" lIns="0" tIns="0" rIns="0" bIns="0" rtlCol="0" anchor="ctr" anchorCtr="0">
            <a:spAutoFit/>
          </a:bodyPr>
          <a:lstStyle/>
          <a:p>
            <a:pPr marL="288000" indent="-180000">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rPr>
              <a:t>既存の道路標識について、今後増加</a:t>
            </a:r>
            <a:r>
              <a:rPr lang="ja-JP" altLang="en-US" sz="1000" dirty="0">
                <a:latin typeface="Meiryo UI" panose="020B0604030504040204" pitchFamily="50" charset="-128"/>
                <a:ea typeface="Meiryo UI" panose="020B0604030504040204" pitchFamily="50" charset="-128"/>
              </a:rPr>
              <a:t>が想定されるインバウンドをはじめとする様々な来訪者にとって、道路標識がわかりやすいものとなる</a:t>
            </a:r>
            <a:r>
              <a:rPr lang="ja-JP" altLang="en-US" sz="1000" dirty="0" smtClean="0">
                <a:latin typeface="Meiryo UI" panose="020B0604030504040204" pitchFamily="50" charset="-128"/>
                <a:ea typeface="Meiryo UI" panose="020B0604030504040204" pitchFamily="50" charset="-128"/>
              </a:rPr>
              <a:t>よう、レイアウトや標記改善を推進します。</a:t>
            </a:r>
            <a:endParaRPr lang="ja-JP" altLang="en-US" sz="1000" dirty="0">
              <a:latin typeface="Meiryo UI" panose="020B0604030504040204" pitchFamily="50" charset="-128"/>
              <a:ea typeface="Meiryo UI" panose="020B0604030504040204" pitchFamily="50" charset="-128"/>
            </a:endParaRPr>
          </a:p>
        </p:txBody>
      </p:sp>
      <p:pic>
        <p:nvPicPr>
          <p:cNvPr id="39" name="図 38"/>
          <p:cNvPicPr>
            <a:picLocks noChangeAspect="1"/>
          </p:cNvPicPr>
          <p:nvPr/>
        </p:nvPicPr>
        <p:blipFill>
          <a:blip r:embed="rId9"/>
          <a:stretch>
            <a:fillRect/>
          </a:stretch>
        </p:blipFill>
        <p:spPr>
          <a:xfrm>
            <a:off x="843656" y="5424363"/>
            <a:ext cx="1302626" cy="1102412"/>
          </a:xfrm>
          <a:prstGeom prst="rect">
            <a:avLst/>
          </a:prstGeom>
        </p:spPr>
      </p:pic>
      <p:pic>
        <p:nvPicPr>
          <p:cNvPr id="40" name="図 39"/>
          <p:cNvPicPr>
            <a:picLocks noChangeAspect="1"/>
          </p:cNvPicPr>
          <p:nvPr/>
        </p:nvPicPr>
        <p:blipFill>
          <a:blip r:embed="rId10"/>
          <a:stretch>
            <a:fillRect/>
          </a:stretch>
        </p:blipFill>
        <p:spPr>
          <a:xfrm>
            <a:off x="964216" y="5021221"/>
            <a:ext cx="1064712" cy="336687"/>
          </a:xfrm>
          <a:prstGeom prst="rect">
            <a:avLst/>
          </a:prstGeom>
        </p:spPr>
      </p:pic>
      <p:sp>
        <p:nvSpPr>
          <p:cNvPr id="41" name="二等辺三角形 40"/>
          <p:cNvSpPr/>
          <p:nvPr/>
        </p:nvSpPr>
        <p:spPr>
          <a:xfrm rot="5400000">
            <a:off x="1815623" y="5758309"/>
            <a:ext cx="1254748" cy="1306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p:cNvGrpSpPr/>
          <p:nvPr/>
        </p:nvGrpSpPr>
        <p:grpSpPr>
          <a:xfrm>
            <a:off x="2863986" y="5011576"/>
            <a:ext cx="1051132" cy="417714"/>
            <a:chOff x="2902086" y="5171596"/>
            <a:chExt cx="1051132" cy="417714"/>
          </a:xfrm>
        </p:grpSpPr>
        <p:pic>
          <p:nvPicPr>
            <p:cNvPr id="43" name="図 42"/>
            <p:cNvPicPr>
              <a:picLocks noChangeAspect="1"/>
            </p:cNvPicPr>
            <p:nvPr/>
          </p:nvPicPr>
          <p:blipFill>
            <a:blip r:embed="rId11"/>
            <a:stretch>
              <a:fillRect/>
            </a:stretch>
          </p:blipFill>
          <p:spPr>
            <a:xfrm>
              <a:off x="2902086" y="5171596"/>
              <a:ext cx="1051132" cy="417714"/>
            </a:xfrm>
            <a:prstGeom prst="rect">
              <a:avLst/>
            </a:prstGeom>
          </p:spPr>
        </p:pic>
        <p:sp>
          <p:nvSpPr>
            <p:cNvPr id="44" name="テキスト ボックス 43"/>
            <p:cNvSpPr txBox="1"/>
            <p:nvPr/>
          </p:nvSpPr>
          <p:spPr>
            <a:xfrm>
              <a:off x="3234344" y="5507466"/>
              <a:ext cx="609324" cy="76944"/>
            </a:xfrm>
            <a:prstGeom prst="rect">
              <a:avLst/>
            </a:prstGeom>
            <a:solidFill>
              <a:schemeClr val="bg1"/>
            </a:solidFill>
            <a:ln>
              <a:solidFill>
                <a:schemeClr val="tx1"/>
              </a:solidFill>
            </a:ln>
          </p:spPr>
          <p:txBody>
            <a:bodyPr wrap="square" lIns="0" tIns="0" rIns="0" bIns="0" rtlCol="0">
              <a:spAutoFit/>
            </a:bodyPr>
            <a:lstStyle/>
            <a:p>
              <a:r>
                <a:rPr kumimoji="1" lang="ja-JP" altLang="en-US" sz="500" dirty="0" smtClean="0">
                  <a:latin typeface="ＭＳ ゴシック" panose="020B0609070205080204" pitchFamily="49" charset="-128"/>
                  <a:ea typeface="ＭＳ ゴシック" panose="020B0609070205080204" pitchFamily="49" charset="-128"/>
                </a:rPr>
                <a:t>　　英語表記改善</a:t>
              </a:r>
              <a:endParaRPr kumimoji="1" lang="ja-JP" altLang="en-US" sz="500" dirty="0">
                <a:latin typeface="ＭＳ ゴシック" panose="020B0609070205080204" pitchFamily="49" charset="-128"/>
                <a:ea typeface="ＭＳ ゴシック" panose="020B0609070205080204" pitchFamily="49" charset="-128"/>
              </a:endParaRPr>
            </a:p>
          </p:txBody>
        </p:sp>
      </p:grpSp>
      <p:grpSp>
        <p:nvGrpSpPr>
          <p:cNvPr id="45" name="グループ化 44"/>
          <p:cNvGrpSpPr/>
          <p:nvPr/>
        </p:nvGrpSpPr>
        <p:grpSpPr>
          <a:xfrm>
            <a:off x="2738826" y="5424363"/>
            <a:ext cx="1534708" cy="1182883"/>
            <a:chOff x="2776926" y="5584383"/>
            <a:chExt cx="1534708" cy="1182883"/>
          </a:xfrm>
        </p:grpSpPr>
        <p:pic>
          <p:nvPicPr>
            <p:cNvPr id="48" name="図 47"/>
            <p:cNvPicPr>
              <a:picLocks noChangeAspect="1"/>
            </p:cNvPicPr>
            <p:nvPr/>
          </p:nvPicPr>
          <p:blipFill>
            <a:blip r:embed="rId12"/>
            <a:stretch>
              <a:fillRect/>
            </a:stretch>
          </p:blipFill>
          <p:spPr>
            <a:xfrm>
              <a:off x="2776926" y="5584383"/>
              <a:ext cx="1534708" cy="1182883"/>
            </a:xfrm>
            <a:prstGeom prst="rect">
              <a:avLst/>
            </a:prstGeom>
          </p:spPr>
        </p:pic>
        <p:sp>
          <p:nvSpPr>
            <p:cNvPr id="49" name="テキスト ボックス 48"/>
            <p:cNvSpPr txBox="1"/>
            <p:nvPr/>
          </p:nvSpPr>
          <p:spPr>
            <a:xfrm>
              <a:off x="3649568" y="5914489"/>
              <a:ext cx="662065" cy="76944"/>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500" dirty="0" smtClean="0">
                  <a:latin typeface="ＭＳ ゴシック" panose="020B0609070205080204" pitchFamily="49" charset="-128"/>
                  <a:ea typeface="ＭＳ ゴシック" panose="020B0609070205080204" pitchFamily="49" charset="-128"/>
                </a:rPr>
                <a:t>英語表記改善</a:t>
              </a:r>
              <a:endParaRPr kumimoji="1" lang="ja-JP" altLang="en-US" sz="500" dirty="0">
                <a:latin typeface="ＭＳ ゴシック" panose="020B0609070205080204" pitchFamily="49" charset="-128"/>
                <a:ea typeface="ＭＳ ゴシック" panose="020B0609070205080204" pitchFamily="49" charset="-128"/>
              </a:endParaRPr>
            </a:p>
          </p:txBody>
        </p:sp>
      </p:grpSp>
      <p:sp>
        <p:nvSpPr>
          <p:cNvPr id="50" name="テキスト ボックス 49"/>
          <p:cNvSpPr txBox="1"/>
          <p:nvPr/>
        </p:nvSpPr>
        <p:spPr>
          <a:xfrm>
            <a:off x="2911452" y="6523514"/>
            <a:ext cx="662065" cy="76944"/>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500" dirty="0" smtClean="0">
                <a:latin typeface="ＭＳ ゴシック" panose="020B0609070205080204" pitchFamily="49" charset="-128"/>
                <a:ea typeface="ＭＳ ゴシック" panose="020B0609070205080204" pitchFamily="49" charset="-128"/>
              </a:rPr>
              <a:t>路線番号の追加</a:t>
            </a:r>
            <a:endParaRPr kumimoji="1" lang="ja-JP" altLang="en-US" sz="500" dirty="0">
              <a:latin typeface="ＭＳ ゴシック" panose="020B0609070205080204" pitchFamily="49" charset="-128"/>
              <a:ea typeface="ＭＳ ゴシック" panose="020B0609070205080204" pitchFamily="49" charset="-128"/>
            </a:endParaRPr>
          </a:p>
        </p:txBody>
      </p:sp>
      <p:sp>
        <p:nvSpPr>
          <p:cNvPr id="51" name="テキスト ボックス 50">
            <a:extLst>
              <a:ext uri="{FF2B5EF4-FFF2-40B4-BE49-F238E27FC236}">
                <a16:creationId xmlns:a16="http://schemas.microsoft.com/office/drawing/2014/main" id="{1FE49621-2252-4C75-99EA-FFB1079848C3}"/>
              </a:ext>
            </a:extLst>
          </p:cNvPr>
          <p:cNvSpPr txBox="1"/>
          <p:nvPr/>
        </p:nvSpPr>
        <p:spPr>
          <a:xfrm>
            <a:off x="576132" y="6607246"/>
            <a:ext cx="2588871" cy="107722"/>
          </a:xfrm>
          <a:prstGeom prst="rect">
            <a:avLst/>
          </a:prstGeom>
          <a:noFill/>
        </p:spPr>
        <p:txBody>
          <a:bodyPr wrap="square" lIns="0" tIns="0" rIns="0" bIns="0" rtlCol="0">
            <a:spAutoFit/>
          </a:bodyPr>
          <a:lstStyle/>
          <a:p>
            <a:pPr defTabSz="640032">
              <a:defRPr/>
            </a:pPr>
            <a:r>
              <a:rPr lang="ja-JP" altLang="en-US" sz="700" dirty="0">
                <a:latin typeface="ＭＳ Ｐゴシック" panose="020B0600070205080204" pitchFamily="50" charset="-128"/>
                <a:ea typeface="ＭＳ Ｐゴシック" panose="020B0600070205080204" pitchFamily="50" charset="-128"/>
                <a:cs typeface="Meiryo UI" panose="020B0604030504040204" pitchFamily="50" charset="-128"/>
              </a:rPr>
              <a:t>出典</a:t>
            </a:r>
            <a:r>
              <a:rPr lang="ja-JP" altLang="en-US" sz="700" dirty="0" smtClean="0">
                <a:latin typeface="ＭＳ Ｐゴシック" panose="020B0600070205080204" pitchFamily="50" charset="-128"/>
                <a:ea typeface="ＭＳ Ｐゴシック" panose="020B0600070205080204" pitchFamily="50" charset="-128"/>
                <a:cs typeface="Meiryo UI" panose="020B0604030504040204" pitchFamily="50" charset="-128"/>
              </a:rPr>
              <a:t>：近畿ブロック道路標識適正化委員会</a:t>
            </a:r>
            <a:endParaRPr lang="en-US" altLang="ja-JP" sz="700" dirty="0">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52" name="テキスト ボックス 51"/>
          <p:cNvSpPr txBox="1"/>
          <p:nvPr/>
        </p:nvSpPr>
        <p:spPr>
          <a:xfrm>
            <a:off x="204012" y="1194856"/>
            <a:ext cx="9444025" cy="1107996"/>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道路や公共交通での</a:t>
            </a:r>
            <a:r>
              <a:rPr lang="ja-JP" altLang="en-US" sz="1200" b="1" dirty="0" smtClean="0">
                <a:latin typeface="ＭＳ Ｐゴシック" panose="020B0600070205080204" pitchFamily="50" charset="-128"/>
                <a:ea typeface="ＭＳ Ｐゴシック" panose="020B0600070205080204" pitchFamily="50" charset="-128"/>
              </a:rPr>
              <a:t>ユニバーサルデザイン化の推進</a:t>
            </a: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高齢者や</a:t>
            </a:r>
            <a:r>
              <a:rPr kumimoji="1" lang="ja-JP" altLang="en-US" sz="1200" dirty="0" err="1">
                <a:latin typeface="Meiryo UI" panose="020B0604030504040204" pitchFamily="50" charset="-128"/>
                <a:ea typeface="Meiryo UI" panose="020B0604030504040204" pitchFamily="50" charset="-128"/>
              </a:rPr>
              <a:t>障がい</a:t>
            </a:r>
            <a:r>
              <a:rPr kumimoji="1" lang="ja-JP" altLang="en-US" sz="1200" dirty="0">
                <a:latin typeface="Meiryo UI" panose="020B0604030504040204" pitchFamily="50" charset="-128"/>
                <a:ea typeface="Meiryo UI" panose="020B0604030504040204" pitchFamily="50" charset="-128"/>
              </a:rPr>
              <a:t>者等はもちろん、誰もが安心して利用できるよう</a:t>
            </a:r>
            <a:r>
              <a:rPr lang="ja-JP" altLang="en-US" sz="1200" dirty="0">
                <a:latin typeface="Meiryo UI" panose="020B0604030504040204" pitchFamily="50" charset="-128"/>
                <a:ea typeface="Meiryo UI" panose="020B0604030504040204" pitchFamily="50" charset="-128"/>
              </a:rPr>
              <a:t>、歩道の段差・勾配改善や道路標識の標記改善、駅のホーム柵設置など、道路や公共交通のユニバーサルデザイン化を推進し、安全・安心な公共空間の創出を図ります</a:t>
            </a:r>
            <a:r>
              <a:rPr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また、ハード</a:t>
            </a:r>
            <a:r>
              <a:rPr lang="ja-JP" altLang="en-US" sz="1200" dirty="0">
                <a:latin typeface="Meiryo UI" panose="020B0604030504040204" pitchFamily="50" charset="-128"/>
                <a:ea typeface="Meiryo UI" panose="020B0604030504040204" pitchFamily="50" charset="-128"/>
              </a:rPr>
              <a:t>施策とあわせて、駅を利用する</a:t>
            </a:r>
            <a:r>
              <a:rPr lang="ja-JP" altLang="en-US" sz="1200" dirty="0" err="1">
                <a:latin typeface="Meiryo UI" panose="020B0604030504040204" pitchFamily="50" charset="-128"/>
                <a:ea typeface="Meiryo UI" panose="020B0604030504040204" pitchFamily="50" charset="-128"/>
              </a:rPr>
              <a:t>視覚障がい</a:t>
            </a:r>
            <a:r>
              <a:rPr lang="ja-JP" altLang="en-US" sz="1200" dirty="0">
                <a:latin typeface="Meiryo UI" panose="020B0604030504040204" pitchFamily="50" charset="-128"/>
                <a:ea typeface="Meiryo UI" panose="020B0604030504040204" pitchFamily="50" charset="-128"/>
              </a:rPr>
              <a:t>者に対する積極的な声かけが広がるよう、声かけのポイントを示した啓発ツールを作成、活用し、啓発活動に取り組みます</a:t>
            </a:r>
            <a:r>
              <a:rPr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176254" y="1027443"/>
            <a:ext cx="9499543" cy="300082"/>
          </a:xfrm>
          <a:prstGeom prst="rect">
            <a:avLst/>
          </a:prstGeom>
          <a:noFill/>
          <a:ln w="6350">
            <a:noFill/>
            <a:prstDash val="sysDash"/>
          </a:ln>
        </p:spPr>
        <p:txBody>
          <a:bodyPr wrap="square" lIns="0" tIns="0" rIns="0" bIns="0" rtlCol="0">
            <a:spAutoFit/>
          </a:bodyPr>
          <a:lstStyle/>
          <a:p>
            <a:pPr>
              <a:lnSpc>
                <a:spcPct val="150000"/>
              </a:lnSpc>
            </a:pPr>
            <a:r>
              <a:rPr kumimoji="1" lang="ja-JP" altLang="en-US" sz="1300" dirty="0" smtClean="0">
                <a:latin typeface="HG丸ｺﾞｼｯｸM-PRO" panose="020F0600000000000000" pitchFamily="50" charset="-128"/>
                <a:ea typeface="HG丸ｺﾞｼｯｸM-PRO" panose="020F0600000000000000" pitchFamily="50" charset="-128"/>
              </a:rPr>
              <a:t>② ユニバーサルデザイン化の推進</a:t>
            </a:r>
            <a:endParaRPr kumimoji="1" lang="ja-JP" altLang="en-US" sz="1300" dirty="0">
              <a:latin typeface="HG丸ｺﾞｼｯｸM-PRO" panose="020F0600000000000000" pitchFamily="50" charset="-128"/>
              <a:ea typeface="HG丸ｺﾞｼｯｸM-PRO" panose="020F0600000000000000" pitchFamily="50" charset="-128"/>
            </a:endParaRPr>
          </a:p>
        </p:txBody>
      </p:sp>
      <p:sp>
        <p:nvSpPr>
          <p:cNvPr id="59" name="テキスト ボックス 6">
            <a:extLst>
              <a:ext uri="{FF2B5EF4-FFF2-40B4-BE49-F238E27FC236}">
                <a16:creationId xmlns:a16="http://schemas.microsoft.com/office/drawing/2014/main" id="{251D9445-2AA3-40E3-885F-648C28DC872D}"/>
              </a:ext>
            </a:extLst>
          </p:cNvPr>
          <p:cNvSpPr txBox="1">
            <a:spLocks noChangeAspect="1" noChangeArrowheads="1"/>
          </p:cNvSpPr>
          <p:nvPr/>
        </p:nvSpPr>
        <p:spPr bwMode="auto">
          <a:xfrm>
            <a:off x="7832668" y="6545690"/>
            <a:ext cx="1609299" cy="1231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nchor="ctr" anchorCtr="0">
            <a:spAutoFit/>
          </a:bodyPr>
          <a:lstStyle>
            <a:defPPr>
              <a:defRPr lang="en-US"/>
            </a:defPPr>
            <a:lvl1pPr algn="ctr">
              <a:defRPr kumimoji="1" sz="800">
                <a:latin typeface="ＭＳ Ｐゴシック" panose="020B0600070205080204" pitchFamily="50" charset="-128"/>
                <a:ea typeface="ＭＳ Ｐゴシック" panose="020B0600070205080204" pitchFamily="50" charset="-128"/>
              </a:defRPr>
            </a:lvl1pPr>
          </a:lstStyle>
          <a:p>
            <a:r>
              <a:rPr lang="ja-JP" altLang="en-US" dirty="0" smtClean="0">
                <a:latin typeface="+mj-ea"/>
                <a:ea typeface="+mj-ea"/>
              </a:rPr>
              <a:t>声かけ・サポートカード</a:t>
            </a:r>
            <a:endParaRPr lang="ja-JP" altLang="en-US" dirty="0">
              <a:latin typeface="+mj-ea"/>
              <a:ea typeface="+mj-ea"/>
            </a:endParaRPr>
          </a:p>
        </p:txBody>
      </p:sp>
      <p:sp>
        <p:nvSpPr>
          <p:cNvPr id="64" name="スライド番号プレースホルダー 1"/>
          <p:cNvSpPr txBox="1">
            <a:spLocks/>
          </p:cNvSpPr>
          <p:nvPr/>
        </p:nvSpPr>
        <p:spPr>
          <a:xfrm>
            <a:off x="7695068" y="662639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52</a:t>
            </a:fld>
            <a:endParaRPr lang="ja-JP" altLang="en-US" dirty="0"/>
          </a:p>
        </p:txBody>
      </p:sp>
    </p:spTree>
    <p:extLst>
      <p:ext uri="{BB962C8B-B14F-4D97-AF65-F5344CB8AC3E}">
        <p14:creationId xmlns:p14="http://schemas.microsoft.com/office/powerpoint/2010/main" val="8037359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9" name="テキスト ボックス 8"/>
          <p:cNvSpPr txBox="1"/>
          <p:nvPr/>
        </p:nvSpPr>
        <p:spPr>
          <a:xfrm>
            <a:off x="126860" y="1044340"/>
            <a:ext cx="9628472" cy="1141851"/>
          </a:xfrm>
          <a:prstGeom prst="rect">
            <a:avLst/>
          </a:prstGeom>
          <a:noFill/>
          <a:ln w="6350">
            <a:noFill/>
            <a:prstDash val="sysDash"/>
          </a:ln>
        </p:spPr>
        <p:txBody>
          <a:bodyPr wrap="square" lIns="0" tIns="0" rIns="0" bIns="0" rtlCol="0">
            <a:spAutoFit/>
          </a:bodyPr>
          <a:lstStyle/>
          <a:p>
            <a:r>
              <a:rPr kumimoji="1" lang="ja-JP" altLang="en-US" sz="1300" dirty="0" smtClean="0">
                <a:latin typeface="HG丸ｺﾞｼｯｸM-PRO" panose="020F0600000000000000" pitchFamily="50" charset="-128"/>
                <a:ea typeface="HG丸ｺﾞｼｯｸM-PRO" panose="020F0600000000000000" pitchFamily="50" charset="-128"/>
              </a:rPr>
              <a:t>② </a:t>
            </a:r>
            <a:r>
              <a:rPr lang="ja-JP" altLang="en-US" sz="1300" dirty="0" smtClean="0">
                <a:latin typeface="HG丸ｺﾞｼｯｸM-PRO" panose="020F0600000000000000" pitchFamily="50" charset="-128"/>
                <a:ea typeface="HG丸ｺﾞｼｯｸM-PRO" panose="020F0600000000000000" pitchFamily="50" charset="-128"/>
              </a:rPr>
              <a:t>ユニバーサルデザイン化の推進</a:t>
            </a:r>
            <a:endParaRPr lang="en-US" altLang="ja-JP" sz="1300" dirty="0" smtClean="0">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1200" b="1" dirty="0">
                <a:latin typeface="+mj-ea"/>
                <a:ea typeface="+mj-ea"/>
              </a:rPr>
              <a:t>　</a:t>
            </a:r>
            <a:r>
              <a:rPr kumimoji="1" lang="ja-JP" altLang="en-US" sz="1200" b="1" dirty="0" smtClean="0">
                <a:latin typeface="+mj-ea"/>
                <a:ea typeface="+mj-ea"/>
              </a:rPr>
              <a:t>◇　府営公園でのユニバーサルデザイン化の推進</a:t>
            </a:r>
            <a:endParaRPr kumimoji="1" lang="en-US" altLang="ja-JP" sz="1200" b="1" dirty="0" smtClean="0">
              <a:latin typeface="+mj-ea"/>
              <a:ea typeface="+mj-ea"/>
            </a:endParaRPr>
          </a:p>
          <a:p>
            <a:pPr marL="468000" indent="-180000">
              <a:lnSpc>
                <a:spcPct val="120000"/>
              </a:lnSpc>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高齢者</a:t>
            </a:r>
            <a:r>
              <a:rPr kumimoji="1" lang="ja-JP" altLang="en-US" sz="1200" dirty="0">
                <a:latin typeface="Meiryo UI" panose="020B0604030504040204" pitchFamily="50" charset="-128"/>
                <a:ea typeface="Meiryo UI" panose="020B0604030504040204" pitchFamily="50" charset="-128"/>
              </a:rPr>
              <a:t>や</a:t>
            </a:r>
            <a:r>
              <a:rPr kumimoji="1" lang="ja-JP" altLang="en-US" sz="1200" dirty="0" err="1">
                <a:latin typeface="Meiryo UI" panose="020B0604030504040204" pitchFamily="50" charset="-128"/>
                <a:ea typeface="Meiryo UI" panose="020B0604030504040204" pitchFamily="50" charset="-128"/>
              </a:rPr>
              <a:t>障がい</a:t>
            </a:r>
            <a:r>
              <a:rPr kumimoji="1" lang="ja-JP" altLang="en-US" sz="1200" dirty="0" smtClean="0">
                <a:latin typeface="Meiryo UI" panose="020B0604030504040204" pitchFamily="50" charset="-128"/>
                <a:ea typeface="Meiryo UI" panose="020B0604030504040204" pitchFamily="50" charset="-128"/>
              </a:rPr>
              <a:t>者等はもちろん、誰</a:t>
            </a:r>
            <a:r>
              <a:rPr kumimoji="1" lang="ja-JP" altLang="en-US" sz="1200" dirty="0">
                <a:latin typeface="Meiryo UI" panose="020B0604030504040204" pitchFamily="50" charset="-128"/>
                <a:ea typeface="Meiryo UI" panose="020B0604030504040204" pitchFamily="50" charset="-128"/>
              </a:rPr>
              <a:t>もが安心して利用できるよう</a:t>
            </a:r>
            <a:r>
              <a:rPr kumimoji="1" lang="ja-JP" altLang="en-US" sz="1200" dirty="0" smtClean="0">
                <a:latin typeface="Meiryo UI" panose="020B0604030504040204" pitchFamily="50" charset="-128"/>
                <a:ea typeface="Meiryo UI" panose="020B0604030504040204" pitchFamily="50" charset="-128"/>
              </a:rPr>
              <a:t>、府営公園のユニバーサルデザイン化を推進</a:t>
            </a:r>
            <a:r>
              <a:rPr kumimoji="1" lang="ja-JP" altLang="en-US" sz="1200" dirty="0">
                <a:latin typeface="Meiryo UI" panose="020B0604030504040204" pitchFamily="50" charset="-128"/>
                <a:ea typeface="Meiryo UI" panose="020B0604030504040204" pitchFamily="50" charset="-128"/>
              </a:rPr>
              <a:t>し、</a:t>
            </a:r>
            <a:r>
              <a:rPr kumimoji="1" lang="ja-JP" altLang="en-US" sz="1200" dirty="0" smtClean="0">
                <a:latin typeface="Meiryo UI" panose="020B0604030504040204" pitchFamily="50" charset="-128"/>
                <a:ea typeface="Meiryo UI" panose="020B0604030504040204" pitchFamily="50" charset="-128"/>
              </a:rPr>
              <a:t>安全・安心な公共空間の創出を図ります。</a:t>
            </a:r>
            <a:endParaRPr kumimoji="1" lang="en-US" altLang="ja-JP" sz="1200" dirty="0" smtClean="0">
              <a:latin typeface="Meiryo UI" panose="020B0604030504040204" pitchFamily="50" charset="-128"/>
              <a:ea typeface="Meiryo UI" panose="020B0604030504040204" pitchFamily="50" charset="-128"/>
            </a:endParaRPr>
          </a:p>
          <a:p>
            <a:pPr marL="468000" indent="-180000">
              <a:lnSpc>
                <a:spcPct val="1200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府営公園において、外国人</a:t>
            </a:r>
            <a:r>
              <a:rPr lang="ja-JP" altLang="en-US" sz="1200" dirty="0">
                <a:latin typeface="Meiryo UI" panose="020B0604030504040204" pitchFamily="50" charset="-128"/>
                <a:ea typeface="Meiryo UI" panose="020B0604030504040204" pitchFamily="50" charset="-128"/>
              </a:rPr>
              <a:t>観光客の利用状況に応じてホームページやリーフレット、チラシなどの多言語化や翻訳機の配置やスマートフォンによる</a:t>
            </a:r>
            <a:r>
              <a:rPr lang="ja-JP" altLang="en-US" sz="1200" dirty="0" smtClean="0">
                <a:latin typeface="Meiryo UI" panose="020B0604030504040204" pitchFamily="50" charset="-128"/>
                <a:ea typeface="Meiryo UI" panose="020B0604030504040204" pitchFamily="50" charset="-128"/>
              </a:rPr>
              <a:t>多言語　対応</a:t>
            </a:r>
            <a:r>
              <a:rPr lang="ja-JP" altLang="en-US" sz="1200" dirty="0">
                <a:latin typeface="Meiryo UI" panose="020B0604030504040204" pitchFamily="50" charset="-128"/>
                <a:ea typeface="Meiryo UI" panose="020B0604030504040204" pitchFamily="50" charset="-128"/>
              </a:rPr>
              <a:t>システムなどの取組を広げ、多言語対応の充実を図ります。</a:t>
            </a:r>
            <a:endParaRPr kumimoji="1" lang="ja-JP" altLang="en-US" sz="1200" dirty="0">
              <a:latin typeface="Meiryo UI" panose="020B0604030504040204" pitchFamily="50" charset="-128"/>
              <a:ea typeface="Meiryo UI" panose="020B0604030504040204" pitchFamily="50" charset="-128"/>
            </a:endParaRPr>
          </a:p>
        </p:txBody>
      </p:sp>
      <p:sp>
        <p:nvSpPr>
          <p:cNvPr id="83" name="正方形/長方形 82"/>
          <p:cNvSpPr/>
          <p:nvPr/>
        </p:nvSpPr>
        <p:spPr>
          <a:xfrm>
            <a:off x="44343" y="387247"/>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84" name="正方形/長方形 83"/>
          <p:cNvSpPr/>
          <p:nvPr/>
        </p:nvSpPr>
        <p:spPr>
          <a:xfrm>
            <a:off x="44343" y="706171"/>
            <a:ext cx="9756000" cy="252000"/>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（２）安全・安心で住みやすい都市の形成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80" name="正方形/長方形 79"/>
          <p:cNvSpPr/>
          <p:nvPr/>
        </p:nvSpPr>
        <p:spPr>
          <a:xfrm>
            <a:off x="44343" y="706250"/>
            <a:ext cx="9756000" cy="600364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grpSp>
        <p:nvGrpSpPr>
          <p:cNvPr id="8" name="グループ化 7"/>
          <p:cNvGrpSpPr/>
          <p:nvPr/>
        </p:nvGrpSpPr>
        <p:grpSpPr>
          <a:xfrm>
            <a:off x="584911" y="2492514"/>
            <a:ext cx="2303998" cy="1870381"/>
            <a:chOff x="429489" y="2489717"/>
            <a:chExt cx="2303998" cy="1870381"/>
          </a:xfrm>
        </p:grpSpPr>
        <p:pic>
          <p:nvPicPr>
            <p:cNvPr id="86" name="図 85"/>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0000" contrast="11000"/>
                      </a14:imgEffect>
                    </a14:imgLayer>
                  </a14:imgProps>
                </a:ext>
                <a:ext uri="{28A0092B-C50C-407E-A947-70E740481C1C}">
                  <a14:useLocalDpi xmlns:a14="http://schemas.microsoft.com/office/drawing/2010/main" val="0"/>
                </a:ext>
              </a:extLst>
            </a:blip>
            <a:stretch>
              <a:fillRect/>
            </a:stretch>
          </p:blipFill>
          <p:spPr>
            <a:xfrm>
              <a:off x="429489" y="2489717"/>
              <a:ext cx="2303998" cy="1728000"/>
            </a:xfrm>
            <a:prstGeom prst="rect">
              <a:avLst/>
            </a:prstGeom>
            <a:ln>
              <a:solidFill>
                <a:schemeClr val="tx1"/>
              </a:solidFill>
            </a:ln>
          </p:spPr>
        </p:pic>
        <p:sp>
          <p:nvSpPr>
            <p:cNvPr id="87" name="Text Box 2278"/>
            <p:cNvSpPr txBox="1">
              <a:spLocks noChangeArrowheads="1"/>
            </p:cNvSpPr>
            <p:nvPr/>
          </p:nvSpPr>
          <p:spPr bwMode="auto">
            <a:xfrm>
              <a:off x="1016116" y="4226549"/>
              <a:ext cx="1226744" cy="133549"/>
            </a:xfrm>
            <a:prstGeom prst="rect">
              <a:avLst/>
            </a:prstGeom>
            <a:noFill/>
            <a:ln w="9525">
              <a:noFill/>
              <a:miter lim="800000"/>
              <a:headEnd/>
              <a:tailEnd/>
            </a:ln>
          </p:spPr>
          <p:txBody>
            <a:bodyPr rot="0" vert="horz" wrap="square" lIns="74295" tIns="8890" rIns="74295" bIns="8890" anchor="t" anchorCtr="0" upright="1">
              <a:noAutofit/>
            </a:bodyPr>
            <a:lstStyle/>
            <a:p>
              <a:pPr algn="ctr">
                <a:spcAft>
                  <a:spcPts val="0"/>
                </a:spcAft>
              </a:pPr>
              <a:r>
                <a:rPr lang="ja-JP" sz="800" kern="100" dirty="0">
                  <a:effectLst/>
                  <a:latin typeface="+mj-ea"/>
                  <a:ea typeface="+mj-ea"/>
                  <a:cs typeface="Times New Roman" panose="02020603050405020304" pitchFamily="18" charset="0"/>
                </a:rPr>
                <a:t>多目的</a:t>
              </a:r>
              <a:r>
                <a:rPr lang="ja-JP" sz="800" kern="100" dirty="0" smtClean="0">
                  <a:effectLst/>
                  <a:latin typeface="+mj-ea"/>
                  <a:ea typeface="+mj-ea"/>
                  <a:cs typeface="Times New Roman" panose="02020603050405020304" pitchFamily="18" charset="0"/>
                </a:rPr>
                <a:t>トイレ</a:t>
              </a:r>
              <a:r>
                <a:rPr lang="ja-JP" altLang="en-US" sz="800" kern="100" dirty="0" smtClean="0">
                  <a:effectLst/>
                  <a:latin typeface="+mj-ea"/>
                  <a:ea typeface="+mj-ea"/>
                  <a:cs typeface="Times New Roman" panose="02020603050405020304" pitchFamily="18" charset="0"/>
                </a:rPr>
                <a:t>の整備</a:t>
              </a:r>
              <a:endParaRPr lang="ja-JP" sz="800" kern="100" dirty="0">
                <a:effectLst/>
                <a:latin typeface="+mj-ea"/>
                <a:ea typeface="+mj-ea"/>
                <a:cs typeface="Times New Roman" panose="02020603050405020304" pitchFamily="18" charset="0"/>
              </a:endParaRPr>
            </a:p>
          </p:txBody>
        </p:sp>
      </p:grpSp>
      <p:grpSp>
        <p:nvGrpSpPr>
          <p:cNvPr id="5" name="グループ化 4"/>
          <p:cNvGrpSpPr/>
          <p:nvPr/>
        </p:nvGrpSpPr>
        <p:grpSpPr>
          <a:xfrm>
            <a:off x="3957703" y="2498869"/>
            <a:ext cx="2250930" cy="1874737"/>
            <a:chOff x="6929812" y="2525515"/>
            <a:chExt cx="2250930" cy="1874737"/>
          </a:xfrm>
        </p:grpSpPr>
        <p:sp>
          <p:nvSpPr>
            <p:cNvPr id="130" name="Text Box 2275"/>
            <p:cNvSpPr txBox="1">
              <a:spLocks noChangeArrowheads="1"/>
            </p:cNvSpPr>
            <p:nvPr/>
          </p:nvSpPr>
          <p:spPr bwMode="auto">
            <a:xfrm>
              <a:off x="7254097" y="4259188"/>
              <a:ext cx="1602362" cy="141064"/>
            </a:xfrm>
            <a:prstGeom prst="rect">
              <a:avLst/>
            </a:prstGeom>
            <a:noFill/>
            <a:ln w="9525">
              <a:noFill/>
              <a:miter lim="800000"/>
              <a:headEnd/>
              <a:tailEnd/>
            </a:ln>
          </p:spPr>
          <p:txBody>
            <a:bodyPr rot="0" vert="horz" wrap="none" lIns="74295" tIns="8890" rIns="74295" bIns="8890" anchor="t" anchorCtr="0" upright="1">
              <a:spAutoFit/>
            </a:bodyPr>
            <a:lstStyle>
              <a:defPPr>
                <a:defRPr lang="en-US"/>
              </a:defPPr>
              <a:lvl1pPr algn="ctr">
                <a:spcAft>
                  <a:spcPts val="0"/>
                </a:spcAft>
                <a:defRPr sz="900" kern="100">
                  <a:effectLst/>
                  <a:latin typeface="Century" panose="02040604050505020304" pitchFamily="18" charset="0"/>
                  <a:ea typeface="HGPｺﾞｼｯｸM" panose="020B0600000000000000" pitchFamily="50" charset="-128"/>
                  <a:cs typeface="Times New Roman" panose="02020603050405020304" pitchFamily="18" charset="0"/>
                </a:defRPr>
              </a:lvl1pPr>
            </a:lstStyle>
            <a:p>
              <a:r>
                <a:rPr lang="ja-JP" altLang="en-US" sz="800" dirty="0" smtClean="0">
                  <a:latin typeface="+mj-ea"/>
                  <a:ea typeface="+mj-ea"/>
                </a:rPr>
                <a:t>コミュニケーションチャームの活用</a:t>
              </a:r>
              <a:endParaRPr lang="ja-JP" sz="800" dirty="0">
                <a:latin typeface="+mj-ea"/>
                <a:ea typeface="+mj-ea"/>
              </a:endParaRPr>
            </a:p>
          </p:txBody>
        </p:sp>
        <p:pic>
          <p:nvPicPr>
            <p:cNvPr id="162" name="図 1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9812" y="2525515"/>
              <a:ext cx="2250930" cy="1728000"/>
            </a:xfrm>
            <a:prstGeom prst="rect">
              <a:avLst/>
            </a:prstGeom>
            <a:ln>
              <a:solidFill>
                <a:srgbClr val="000000"/>
              </a:solidFill>
            </a:ln>
          </p:spPr>
        </p:pic>
      </p:grpSp>
      <p:grpSp>
        <p:nvGrpSpPr>
          <p:cNvPr id="11" name="グループ化 10"/>
          <p:cNvGrpSpPr/>
          <p:nvPr/>
        </p:nvGrpSpPr>
        <p:grpSpPr>
          <a:xfrm>
            <a:off x="7059697" y="2393736"/>
            <a:ext cx="2299262" cy="2130431"/>
            <a:chOff x="6383240" y="2544354"/>
            <a:chExt cx="2163515" cy="1910842"/>
          </a:xfrm>
        </p:grpSpPr>
        <p:sp>
          <p:nvSpPr>
            <p:cNvPr id="164" name="Text Box 2275"/>
            <p:cNvSpPr txBox="1">
              <a:spLocks noChangeArrowheads="1"/>
            </p:cNvSpPr>
            <p:nvPr/>
          </p:nvSpPr>
          <p:spPr bwMode="auto">
            <a:xfrm>
              <a:off x="6655503" y="4242402"/>
              <a:ext cx="1440433" cy="212794"/>
            </a:xfrm>
            <a:prstGeom prst="rect">
              <a:avLst/>
            </a:prstGeom>
            <a:noFill/>
            <a:ln w="9525">
              <a:noFill/>
              <a:miter lim="800000"/>
              <a:headEnd/>
              <a:tailEnd/>
            </a:ln>
          </p:spPr>
          <p:txBody>
            <a:bodyPr rot="0" vert="horz" wrap="square" lIns="74295" tIns="8890" rIns="74295" bIns="8890" anchor="t" anchorCtr="0" upright="1">
              <a:noAutofit/>
            </a:bodyPr>
            <a:lstStyle>
              <a:defPPr>
                <a:defRPr lang="en-US"/>
              </a:defPPr>
              <a:lvl1pPr algn="ctr">
                <a:spcAft>
                  <a:spcPts val="0"/>
                </a:spcAft>
                <a:defRPr sz="900" kern="100">
                  <a:effectLst/>
                  <a:latin typeface="Century" panose="02040604050505020304" pitchFamily="18" charset="0"/>
                  <a:ea typeface="HGPｺﾞｼｯｸM" panose="020B0600000000000000" pitchFamily="50" charset="-128"/>
                  <a:cs typeface="Times New Roman" panose="02020603050405020304" pitchFamily="18" charset="0"/>
                </a:defRPr>
              </a:lvl1pPr>
            </a:lstStyle>
            <a:p>
              <a:r>
                <a:rPr lang="ja-JP" altLang="en-US" sz="800" dirty="0" smtClean="0">
                  <a:latin typeface="+mj-ea"/>
                  <a:ea typeface="+mj-ea"/>
                </a:rPr>
                <a:t>多言語対応</a:t>
              </a:r>
              <a:endParaRPr lang="en-US" altLang="ja-JP" sz="800" dirty="0" smtClean="0">
                <a:latin typeface="+mj-ea"/>
                <a:ea typeface="+mj-ea"/>
              </a:endParaRPr>
            </a:p>
            <a:p>
              <a:r>
                <a:rPr lang="ja-JP" altLang="en-US" sz="800" dirty="0" smtClean="0">
                  <a:latin typeface="+mj-ea"/>
                  <a:ea typeface="+mj-ea"/>
                </a:rPr>
                <a:t>スマートフォン用</a:t>
              </a:r>
              <a:r>
                <a:rPr lang="ja-JP" altLang="en-US" sz="800" dirty="0">
                  <a:latin typeface="+mj-ea"/>
                  <a:ea typeface="+mj-ea"/>
                </a:rPr>
                <a:t>アプリ</a:t>
              </a:r>
              <a:endParaRPr lang="ja-JP" sz="800" dirty="0">
                <a:latin typeface="+mj-ea"/>
                <a:ea typeface="+mj-ea"/>
              </a:endParaRPr>
            </a:p>
          </p:txBody>
        </p:sp>
        <p:grpSp>
          <p:nvGrpSpPr>
            <p:cNvPr id="165" name="グループ化 164"/>
            <p:cNvGrpSpPr>
              <a:grpSpLocks noChangeAspect="1"/>
            </p:cNvGrpSpPr>
            <p:nvPr/>
          </p:nvGrpSpPr>
          <p:grpSpPr>
            <a:xfrm>
              <a:off x="6383240" y="2544354"/>
              <a:ext cx="2163515" cy="1728000"/>
              <a:chOff x="5823961" y="4825626"/>
              <a:chExt cx="1682014" cy="1295927"/>
            </a:xfrm>
          </p:grpSpPr>
          <p:pic>
            <p:nvPicPr>
              <p:cNvPr id="166" name="スマホ@2x_1.png" descr="/Users/busoakihiro/Documents/仕事内容/2011_07_箕面公園/2019_箕面公園２期目_3/評価委員会視察/アプリ関係/スマホ@2x_1.png"/>
              <p:cNvPicPr>
                <a:picLocks noChangeAspect="1"/>
              </p:cNvPicPr>
              <p:nvPr/>
            </p:nvPicPr>
            <p:blipFill>
              <a:blip r:embed="rId6" r:link="rId7" cstate="screen">
                <a:extLst>
                  <a:ext uri="{28A0092B-C50C-407E-A947-70E740481C1C}">
                    <a14:useLocalDpi xmlns:a14="http://schemas.microsoft.com/office/drawing/2010/main"/>
                  </a:ext>
                </a:extLst>
              </a:blip>
              <a:stretch>
                <a:fillRect/>
              </a:stretch>
            </p:blipFill>
            <p:spPr>
              <a:xfrm rot="513624">
                <a:off x="5823961" y="4825626"/>
                <a:ext cx="874854" cy="1295927"/>
              </a:xfrm>
              <a:prstGeom prst="rect">
                <a:avLst/>
              </a:prstGeom>
            </p:spPr>
          </p:pic>
          <p:pic>
            <p:nvPicPr>
              <p:cNvPr id="167" name="アプリ地図.png" descr="/Volumes/musoh_a/works/2011_07_箕面公園/2019_箕面公園２期目_3/評価委員会視察/アプリ関係/アプリ地図.png"/>
              <p:cNvPicPr>
                <a:picLocks noChangeAspect="1"/>
              </p:cNvPicPr>
              <p:nvPr/>
            </p:nvPicPr>
            <p:blipFill rotWithShape="1">
              <a:blip r:embed="rId8" r:link="rId9" cstate="screen">
                <a:extLst>
                  <a:ext uri="{28A0092B-C50C-407E-A947-70E740481C1C}">
                    <a14:useLocalDpi xmlns:a14="http://schemas.microsoft.com/office/drawing/2010/main"/>
                  </a:ext>
                </a:extLst>
              </a:blip>
              <a:srcRect t="6115" b="16511"/>
              <a:stretch/>
            </p:blipFill>
            <p:spPr>
              <a:xfrm>
                <a:off x="6640499" y="4859079"/>
                <a:ext cx="865476" cy="1211769"/>
              </a:xfrm>
              <a:prstGeom prst="rect">
                <a:avLst/>
              </a:prstGeom>
              <a:ln>
                <a:solidFill>
                  <a:srgbClr val="000000"/>
                </a:solidFill>
              </a:ln>
              <a:effectLst>
                <a:outerShdw blurRad="50800" dist="38100" dir="2700000">
                  <a:srgbClr val="000000">
                    <a:alpha val="43000"/>
                  </a:srgbClr>
                </a:outerShdw>
              </a:effectLst>
            </p:spPr>
          </p:pic>
        </p:grpSp>
      </p:grpSp>
      <p:sp>
        <p:nvSpPr>
          <p:cNvPr id="3" name="スライド番号プレースホルダー 2"/>
          <p:cNvSpPr>
            <a:spLocks noGrp="1"/>
          </p:cNvSpPr>
          <p:nvPr>
            <p:ph type="sldNum" sz="quarter" idx="12"/>
          </p:nvPr>
        </p:nvSpPr>
        <p:spPr>
          <a:xfrm>
            <a:off x="9296756" y="6613200"/>
            <a:ext cx="607370" cy="365125"/>
          </a:xfrm>
        </p:spPr>
        <p:txBody>
          <a:bodyPr/>
          <a:lstStyle/>
          <a:p>
            <a:fld id="{BB9231F5-CC56-497A-A386-7B8232C12A76}" type="slidenum">
              <a:rPr kumimoji="1" lang="ja-JP" altLang="en-US" smtClean="0"/>
              <a:t>53</a:t>
            </a:fld>
            <a:endParaRPr kumimoji="1" lang="ja-JP" altLang="en-US" dirty="0"/>
          </a:p>
        </p:txBody>
      </p:sp>
      <p:sp>
        <p:nvSpPr>
          <p:cNvPr id="168" name="テキスト ボックス 167">
            <a:extLst>
              <a:ext uri="{FF2B5EF4-FFF2-40B4-BE49-F238E27FC236}">
                <a16:creationId xmlns:a16="http://schemas.microsoft.com/office/drawing/2014/main" id="{AF04D08B-6E12-4709-AF8E-398A311FA3C3}"/>
              </a:ext>
            </a:extLst>
          </p:cNvPr>
          <p:cNvSpPr txBox="1"/>
          <p:nvPr/>
        </p:nvSpPr>
        <p:spPr>
          <a:xfrm>
            <a:off x="439305" y="2260445"/>
            <a:ext cx="2370842" cy="169277"/>
          </a:xfrm>
          <a:prstGeom prst="rect">
            <a:avLst/>
          </a:prstGeom>
          <a:noFill/>
        </p:spPr>
        <p:txBody>
          <a:bodyPr wrap="none" lIns="0" tIns="0" rIns="0" bIns="0" rtlCol="0" anchor="ctr" anchorCtr="0">
            <a:spAutoFit/>
          </a:bodyPr>
          <a:lstStyle/>
          <a:p>
            <a:r>
              <a:rPr kumimoji="1" lang="ja-JP" altLang="en-US" sz="1100" b="1" dirty="0" smtClean="0">
                <a:latin typeface="+mn-ea"/>
              </a:rPr>
              <a:t>■ </a:t>
            </a:r>
            <a:r>
              <a:rPr lang="ja-JP" altLang="en-US" sz="1100" b="1" dirty="0" smtClean="0">
                <a:latin typeface="+mn-ea"/>
              </a:rPr>
              <a:t>府営</a:t>
            </a:r>
            <a:r>
              <a:rPr lang="ja-JP" altLang="en-US" sz="1100" b="1" dirty="0">
                <a:latin typeface="+mn-ea"/>
              </a:rPr>
              <a:t>公園</a:t>
            </a:r>
            <a:r>
              <a:rPr kumimoji="1" lang="ja-JP" altLang="en-US" sz="1100" b="1" dirty="0" smtClean="0">
                <a:latin typeface="+mn-ea"/>
              </a:rPr>
              <a:t>の</a:t>
            </a:r>
            <a:r>
              <a:rPr kumimoji="1" lang="ja-JP" altLang="en-US" sz="1100" b="1" dirty="0">
                <a:latin typeface="+mn-ea"/>
              </a:rPr>
              <a:t>ユニバーサルデザイン化</a:t>
            </a:r>
          </a:p>
        </p:txBody>
      </p:sp>
      <p:sp>
        <p:nvSpPr>
          <p:cNvPr id="169" name="テキスト ボックス 168">
            <a:extLst>
              <a:ext uri="{FF2B5EF4-FFF2-40B4-BE49-F238E27FC236}">
                <a16:creationId xmlns:a16="http://schemas.microsoft.com/office/drawing/2014/main" id="{AF04D08B-6E12-4709-AF8E-398A311FA3C3}"/>
              </a:ext>
            </a:extLst>
          </p:cNvPr>
          <p:cNvSpPr txBox="1"/>
          <p:nvPr/>
        </p:nvSpPr>
        <p:spPr>
          <a:xfrm>
            <a:off x="3767500" y="2280275"/>
            <a:ext cx="1582164" cy="169277"/>
          </a:xfrm>
          <a:prstGeom prst="rect">
            <a:avLst/>
          </a:prstGeom>
          <a:noFill/>
        </p:spPr>
        <p:txBody>
          <a:bodyPr wrap="none" lIns="0" tIns="0" rIns="0" bIns="0" rtlCol="0" anchor="ctr" anchorCtr="0">
            <a:spAutoFit/>
          </a:bodyPr>
          <a:lstStyle/>
          <a:p>
            <a:r>
              <a:rPr kumimoji="1" lang="ja-JP" altLang="en-US" sz="1100" b="1" dirty="0" smtClean="0">
                <a:latin typeface="+mn-ea"/>
              </a:rPr>
              <a:t>■ </a:t>
            </a:r>
            <a:r>
              <a:rPr lang="ja-JP" altLang="en-US" sz="1100" b="1" dirty="0" smtClean="0">
                <a:latin typeface="+mn-ea"/>
              </a:rPr>
              <a:t>府営公園で</a:t>
            </a:r>
            <a:r>
              <a:rPr kumimoji="1" lang="ja-JP" altLang="en-US" sz="1100" b="1" dirty="0" smtClean="0">
                <a:latin typeface="+mn-ea"/>
              </a:rPr>
              <a:t>の多言語化</a:t>
            </a:r>
            <a:endParaRPr kumimoji="1" lang="ja-JP" altLang="en-US" sz="1100" b="1" dirty="0">
              <a:latin typeface="+mn-ea"/>
            </a:endParaRPr>
          </a:p>
        </p:txBody>
      </p:sp>
      <p:grpSp>
        <p:nvGrpSpPr>
          <p:cNvPr id="10" name="グループ化 9"/>
          <p:cNvGrpSpPr/>
          <p:nvPr/>
        </p:nvGrpSpPr>
        <p:grpSpPr>
          <a:xfrm>
            <a:off x="568093" y="4647870"/>
            <a:ext cx="2329216" cy="1878008"/>
            <a:chOff x="374910" y="4725144"/>
            <a:chExt cx="2329216" cy="1878008"/>
          </a:xfrm>
        </p:grpSpPr>
        <p:sp>
          <p:nvSpPr>
            <p:cNvPr id="127" name="Text Box 2275"/>
            <p:cNvSpPr txBox="1">
              <a:spLocks noChangeArrowheads="1"/>
            </p:cNvSpPr>
            <p:nvPr/>
          </p:nvSpPr>
          <p:spPr bwMode="auto">
            <a:xfrm>
              <a:off x="957442" y="6480236"/>
              <a:ext cx="1164151" cy="122916"/>
            </a:xfrm>
            <a:prstGeom prst="rect">
              <a:avLst/>
            </a:prstGeom>
            <a:noFill/>
            <a:ln w="9525">
              <a:noFill/>
              <a:miter lim="800000"/>
              <a:headEnd/>
              <a:tailEnd/>
            </a:ln>
          </p:spPr>
          <p:txBody>
            <a:bodyPr rot="0" vert="horz" wrap="square" lIns="74295" tIns="8890" rIns="74295" bIns="8890" anchor="t" anchorCtr="0" upright="1">
              <a:noAutofit/>
            </a:bodyPr>
            <a:lstStyle/>
            <a:p>
              <a:pPr algn="ctr">
                <a:spcAft>
                  <a:spcPts val="0"/>
                </a:spcAft>
              </a:pPr>
              <a:r>
                <a:rPr lang="ja-JP" altLang="en-US" sz="800" kern="100" dirty="0" smtClean="0">
                  <a:effectLst/>
                  <a:latin typeface="+mj-ea"/>
                  <a:ea typeface="+mj-ea"/>
                  <a:cs typeface="Times New Roman" panose="02020603050405020304" pitchFamily="18" charset="0"/>
                </a:rPr>
                <a:t>スロープの設置</a:t>
              </a:r>
              <a:endParaRPr lang="ja-JP" sz="800" kern="100" dirty="0">
                <a:effectLst/>
                <a:latin typeface="+mj-ea"/>
                <a:ea typeface="+mj-ea"/>
                <a:cs typeface="Times New Roman" panose="02020603050405020304" pitchFamily="18" charset="0"/>
              </a:endParaRPr>
            </a:p>
          </p:txBody>
        </p:sp>
        <p:pic>
          <p:nvPicPr>
            <p:cNvPr id="170" name="Picture 2" descr="円形花壇５"/>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15000"/>
                      </a14:imgEffect>
                      <a14:imgEffect>
                        <a14:brightnessContrast bright="23000" contrast="10000"/>
                      </a14:imgEffect>
                    </a14:imgLayer>
                  </a14:imgProps>
                </a:ext>
                <a:ext uri="{28A0092B-C50C-407E-A947-70E740481C1C}">
                  <a14:useLocalDpi xmlns:a14="http://schemas.microsoft.com/office/drawing/2010/main" val="0"/>
                </a:ext>
              </a:extLst>
            </a:blip>
            <a:srcRect/>
            <a:stretch>
              <a:fillRect/>
            </a:stretch>
          </p:blipFill>
          <p:spPr bwMode="auto">
            <a:xfrm>
              <a:off x="374910" y="4725144"/>
              <a:ext cx="2329216" cy="172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2" name="グループ化 31"/>
          <p:cNvGrpSpPr/>
          <p:nvPr/>
        </p:nvGrpSpPr>
        <p:grpSpPr>
          <a:xfrm>
            <a:off x="3957703" y="4572052"/>
            <a:ext cx="2420517" cy="2074654"/>
            <a:chOff x="3957703" y="4619741"/>
            <a:chExt cx="2420517" cy="2074654"/>
          </a:xfrm>
        </p:grpSpPr>
        <p:sp>
          <p:nvSpPr>
            <p:cNvPr id="33" name="Text Box 2279"/>
            <p:cNvSpPr txBox="1">
              <a:spLocks noChangeArrowheads="1"/>
            </p:cNvSpPr>
            <p:nvPr/>
          </p:nvSpPr>
          <p:spPr bwMode="auto">
            <a:xfrm>
              <a:off x="4332807" y="6483514"/>
              <a:ext cx="1670311" cy="210881"/>
            </a:xfrm>
            <a:prstGeom prst="rect">
              <a:avLst/>
            </a:prstGeom>
            <a:noFill/>
            <a:ln w="9525">
              <a:noFill/>
              <a:miter lim="800000"/>
              <a:headEnd/>
              <a:tailEnd/>
            </a:ln>
          </p:spPr>
          <p:txBody>
            <a:bodyPr rot="0" vert="horz" wrap="square" lIns="74295" tIns="8890" rIns="74295" bIns="8890" anchor="t" anchorCtr="0" upright="1">
              <a:noAutofit/>
            </a:bodyPr>
            <a:lstStyle>
              <a:defPPr>
                <a:defRPr lang="en-US"/>
              </a:defPPr>
              <a:lvl1pPr algn="ctr">
                <a:spcAft>
                  <a:spcPts val="0"/>
                </a:spcAft>
                <a:defRPr sz="900" kern="100">
                  <a:solidFill>
                    <a:srgbClr val="FF0000"/>
                  </a:solidFill>
                  <a:effectLst/>
                  <a:latin typeface="Century" panose="02040604050505020304" pitchFamily="18" charset="0"/>
                  <a:ea typeface="HGPｺﾞｼｯｸM" panose="020B0600000000000000" pitchFamily="50" charset="-128"/>
                  <a:cs typeface="Times New Roman" panose="02020603050405020304" pitchFamily="18" charset="0"/>
                </a:defRPr>
              </a:lvl1pPr>
            </a:lstStyle>
            <a:p>
              <a:r>
                <a:rPr lang="ja-JP" altLang="en-US" sz="800" dirty="0" smtClean="0">
                  <a:solidFill>
                    <a:schemeClr val="tx1"/>
                  </a:solidFill>
                  <a:latin typeface="+mj-ea"/>
                  <a:ea typeface="+mj-ea"/>
                </a:rPr>
                <a:t>音声翻訳機の活用</a:t>
              </a:r>
              <a:endParaRPr lang="ja-JP" sz="800" dirty="0">
                <a:solidFill>
                  <a:schemeClr val="tx1"/>
                </a:solidFill>
                <a:latin typeface="+mj-ea"/>
                <a:ea typeface="+mj-ea"/>
              </a:endParaRPr>
            </a:p>
          </p:txBody>
        </p:sp>
        <p:pic>
          <p:nvPicPr>
            <p:cNvPr id="34" name="図 33"/>
            <p:cNvPicPr>
              <a:picLocks noChangeAspect="1"/>
            </p:cNvPicPr>
            <p:nvPr/>
          </p:nvPicPr>
          <p:blipFill rotWithShape="1">
            <a:blip r:embed="rId12">
              <a:extLst>
                <a:ext uri="{28A0092B-C50C-407E-A947-70E740481C1C}">
                  <a14:useLocalDpi xmlns:a14="http://schemas.microsoft.com/office/drawing/2010/main" val="0"/>
                </a:ext>
              </a:extLst>
            </a:blip>
            <a:srcRect t="7137" b="35113"/>
            <a:stretch/>
          </p:blipFill>
          <p:spPr>
            <a:xfrm>
              <a:off x="3957703" y="4619741"/>
              <a:ext cx="2420517" cy="1863773"/>
            </a:xfrm>
            <a:prstGeom prst="rect">
              <a:avLst/>
            </a:prstGeom>
            <a:ln>
              <a:solidFill>
                <a:schemeClr val="tx1"/>
              </a:solidFill>
            </a:ln>
          </p:spPr>
        </p:pic>
      </p:grpSp>
      <p:grpSp>
        <p:nvGrpSpPr>
          <p:cNvPr id="35" name="グループ化 34"/>
          <p:cNvGrpSpPr/>
          <p:nvPr/>
        </p:nvGrpSpPr>
        <p:grpSpPr>
          <a:xfrm>
            <a:off x="6961849" y="4619741"/>
            <a:ext cx="2649650" cy="2026966"/>
            <a:chOff x="6961849" y="4619741"/>
            <a:chExt cx="2649650" cy="2026966"/>
          </a:xfrm>
        </p:grpSpPr>
        <p:sp>
          <p:nvSpPr>
            <p:cNvPr id="36" name="Text Box 2279"/>
            <p:cNvSpPr txBox="1">
              <a:spLocks noChangeArrowheads="1"/>
            </p:cNvSpPr>
            <p:nvPr/>
          </p:nvSpPr>
          <p:spPr bwMode="auto">
            <a:xfrm>
              <a:off x="7702351" y="6483515"/>
              <a:ext cx="1177503" cy="163192"/>
            </a:xfrm>
            <a:prstGeom prst="rect">
              <a:avLst/>
            </a:prstGeom>
            <a:noFill/>
            <a:ln w="9525">
              <a:noFill/>
              <a:miter lim="800000"/>
              <a:headEnd/>
              <a:tailEnd/>
            </a:ln>
          </p:spPr>
          <p:txBody>
            <a:bodyPr rot="0" vert="horz" wrap="square" lIns="74295" tIns="8890" rIns="74295" bIns="8890" anchor="t" anchorCtr="0" upright="1">
              <a:noAutofit/>
            </a:bodyPr>
            <a:lstStyle>
              <a:defPPr>
                <a:defRPr lang="en-US"/>
              </a:defPPr>
              <a:lvl1pPr algn="ctr">
                <a:spcAft>
                  <a:spcPts val="0"/>
                </a:spcAft>
                <a:defRPr sz="900" kern="100">
                  <a:solidFill>
                    <a:srgbClr val="FF0000"/>
                  </a:solidFill>
                  <a:effectLst/>
                  <a:latin typeface="Century" panose="02040604050505020304" pitchFamily="18" charset="0"/>
                  <a:ea typeface="HGPｺﾞｼｯｸM" panose="020B0600000000000000" pitchFamily="50" charset="-128"/>
                  <a:cs typeface="Times New Roman" panose="02020603050405020304" pitchFamily="18" charset="0"/>
                </a:defRPr>
              </a:lvl1pPr>
            </a:lstStyle>
            <a:p>
              <a:r>
                <a:rPr lang="ja-JP" altLang="en-US" sz="800" dirty="0" smtClean="0">
                  <a:solidFill>
                    <a:schemeClr val="tx1"/>
                  </a:solidFill>
                  <a:latin typeface="+mj-ea"/>
                  <a:ea typeface="+mj-ea"/>
                </a:rPr>
                <a:t>リーフレットの多言語化</a:t>
              </a:r>
              <a:endParaRPr lang="ja-JP" sz="800" dirty="0">
                <a:solidFill>
                  <a:schemeClr val="tx1"/>
                </a:solidFill>
                <a:latin typeface="+mj-ea"/>
                <a:ea typeface="+mj-ea"/>
              </a:endParaRPr>
            </a:p>
          </p:txBody>
        </p:sp>
        <p:pic>
          <p:nvPicPr>
            <p:cNvPr id="37" name="図 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7349892" y="4231698"/>
              <a:ext cx="1873563" cy="2649650"/>
            </a:xfrm>
            <a:prstGeom prst="rect">
              <a:avLst/>
            </a:prstGeom>
            <a:ln>
              <a:solidFill>
                <a:schemeClr val="tx1"/>
              </a:solidFill>
            </a:ln>
          </p:spPr>
        </p:pic>
      </p:grpSp>
    </p:spTree>
    <p:extLst>
      <p:ext uri="{BB962C8B-B14F-4D97-AF65-F5344CB8AC3E}">
        <p14:creationId xmlns:p14="http://schemas.microsoft.com/office/powerpoint/2010/main" val="9922935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83" name="正方形/長方形 82"/>
          <p:cNvSpPr/>
          <p:nvPr/>
        </p:nvSpPr>
        <p:spPr>
          <a:xfrm>
            <a:off x="44343" y="408425"/>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84" name="正方形/長方形 83"/>
          <p:cNvSpPr/>
          <p:nvPr/>
        </p:nvSpPr>
        <p:spPr>
          <a:xfrm>
            <a:off x="44342" y="803431"/>
            <a:ext cx="97560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（２）安全・安心で住みやすい都市の形成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80" name="正方形/長方形 79"/>
          <p:cNvSpPr/>
          <p:nvPr/>
        </p:nvSpPr>
        <p:spPr>
          <a:xfrm>
            <a:off x="44343" y="803430"/>
            <a:ext cx="9756000" cy="591518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3" name="スライド番号プレースホルダー 2"/>
          <p:cNvSpPr>
            <a:spLocks noGrp="1"/>
          </p:cNvSpPr>
          <p:nvPr>
            <p:ph type="sldNum" sz="quarter" idx="12"/>
          </p:nvPr>
        </p:nvSpPr>
        <p:spPr>
          <a:xfrm>
            <a:off x="7608451" y="6596126"/>
            <a:ext cx="2311400" cy="365125"/>
          </a:xfrm>
        </p:spPr>
        <p:txBody>
          <a:bodyPr/>
          <a:lstStyle/>
          <a:p>
            <a:fld id="{BB9231F5-CC56-497A-A386-7B8232C12A76}" type="slidenum">
              <a:rPr kumimoji="1" lang="ja-JP" altLang="en-US" smtClean="0"/>
              <a:t>54</a:t>
            </a:fld>
            <a:endParaRPr kumimoji="1" lang="ja-JP" altLang="en-US" dirty="0"/>
          </a:p>
        </p:txBody>
      </p:sp>
      <p:sp>
        <p:nvSpPr>
          <p:cNvPr id="172" name="テキスト ボックス 171"/>
          <p:cNvSpPr txBox="1"/>
          <p:nvPr/>
        </p:nvSpPr>
        <p:spPr>
          <a:xfrm>
            <a:off x="195353" y="1105566"/>
            <a:ext cx="3509765" cy="2192908"/>
          </a:xfrm>
          <a:prstGeom prst="rect">
            <a:avLst/>
          </a:prstGeom>
          <a:noFill/>
          <a:ln w="6350">
            <a:noFill/>
            <a:prstDash val="sysDash"/>
          </a:ln>
        </p:spPr>
        <p:txBody>
          <a:bodyPr wrap="square" lIns="0" tIns="0" rIns="0" bIns="0" rtlCol="0">
            <a:spAutoFit/>
          </a:bodyPr>
          <a:lstStyle/>
          <a:p>
            <a:pPr>
              <a:lnSpc>
                <a:spcPct val="150000"/>
              </a:lnSpc>
            </a:pPr>
            <a:r>
              <a:rPr lang="ja-JP" altLang="en-US" sz="1300" dirty="0" smtClean="0">
                <a:latin typeface="HG丸ｺﾞｼｯｸM-PRO" panose="020F0600000000000000" pitchFamily="50" charset="-128"/>
                <a:ea typeface="HG丸ｺﾞｼｯｸM-PRO" panose="020F0600000000000000" pitchFamily="50" charset="-128"/>
              </a:rPr>
              <a:t>③ 街路樹の更新</a:t>
            </a:r>
            <a:endParaRPr lang="ja-JP" altLang="ja-JP" sz="800" dirty="0" smtClean="0">
              <a:latin typeface="+mj-ea"/>
              <a:ea typeface="+mj-ea"/>
            </a:endParaRPr>
          </a:p>
          <a:p>
            <a:pPr marL="288000" lvl="0" indent="-144000" defTabSz="914400" eaLnBrk="0" fontAlgn="base" hangingPunct="0">
              <a:spcBef>
                <a:spcPts val="600"/>
              </a:spcBef>
              <a:spcAft>
                <a:spcPct val="0"/>
              </a:spcAft>
              <a:buFont typeface="Wingdings" panose="05000000000000000000" pitchFamily="2" charset="2"/>
              <a:buChar char="ü"/>
              <a:tabLst>
                <a:tab pos="1952625" algn="l"/>
              </a:tabLst>
            </a:pP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200" dirty="0" smtClean="0">
                <a:latin typeface="Meiryo UI" panose="020B0604030504040204" pitchFamily="50" charset="-128"/>
                <a:ea typeface="Meiryo UI" panose="020B0604030504040204" pitchFamily="50" charset="-128"/>
                <a:cs typeface="Times New Roman" panose="02020603050405020304" pitchFamily="18" charset="0"/>
              </a:rPr>
              <a:t>30</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年台風第</a:t>
            </a:r>
            <a:r>
              <a:rPr lang="en-US" altLang="ja-JP" sz="1200" dirty="0" smtClean="0">
                <a:latin typeface="Meiryo UI" panose="020B0604030504040204" pitchFamily="50" charset="-128"/>
                <a:ea typeface="Meiryo UI" panose="020B0604030504040204" pitchFamily="50" charset="-128"/>
                <a:cs typeface="Times New Roman" panose="02020603050405020304" pitchFamily="18" charset="0"/>
              </a:rPr>
              <a:t>21</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号による過去最大級の強風により、</a:t>
            </a:r>
            <a:r>
              <a:rPr lang="en-US" altLang="ja-JP" sz="1200" dirty="0" smtClean="0">
                <a:latin typeface="Meiryo UI" panose="020B0604030504040204" pitchFamily="50" charset="-128"/>
                <a:ea typeface="Meiryo UI" panose="020B0604030504040204" pitchFamily="50" charset="-128"/>
                <a:cs typeface="Times New Roman" panose="02020603050405020304" pitchFamily="18" charset="0"/>
              </a:rPr>
              <a:t>1500</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本を超える街路樹の倒木が発生しました。</a:t>
            </a:r>
            <a:endParaRPr lang="en-US" altLang="ja-JP" sz="1200" dirty="0" smtClean="0">
              <a:latin typeface="Meiryo UI" panose="020B0604030504040204" pitchFamily="50" charset="-128"/>
              <a:ea typeface="Meiryo UI" panose="020B0604030504040204" pitchFamily="50" charset="-128"/>
              <a:cs typeface="Times New Roman" panose="02020603050405020304" pitchFamily="18" charset="0"/>
            </a:endParaRPr>
          </a:p>
          <a:p>
            <a:pPr marL="288000" lvl="0" indent="-144000" defTabSz="914400" eaLnBrk="0" fontAlgn="base" hangingPunct="0">
              <a:spcBef>
                <a:spcPts val="600"/>
              </a:spcBef>
              <a:spcAft>
                <a:spcPct val="0"/>
              </a:spcAft>
              <a:buFont typeface="Wingdings" panose="05000000000000000000" pitchFamily="2" charset="2"/>
              <a:buChar char="ü"/>
              <a:tabLst>
                <a:tab pos="1952625" algn="l"/>
              </a:tabLst>
            </a:pP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強風によ</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る</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倒木被害を軽減するため、また老木化に　よる樹勢の衰退、大径木化による根上りの発生など街路樹が抱える課題を解決するため、「大阪府都市樹木再生指針（案）」を策定しました。</a:t>
            </a:r>
            <a:endParaRPr lang="en-US" altLang="ja-JP" sz="1200" dirty="0" smtClean="0">
              <a:latin typeface="Meiryo UI" panose="020B0604030504040204" pitchFamily="50" charset="-128"/>
              <a:ea typeface="Meiryo UI" panose="020B0604030504040204" pitchFamily="50" charset="-128"/>
              <a:cs typeface="Times New Roman" panose="02020603050405020304" pitchFamily="18" charset="0"/>
            </a:endParaRPr>
          </a:p>
          <a:p>
            <a:pPr marL="288000" lvl="0" indent="-144000" defTabSz="914400" eaLnBrk="0" fontAlgn="base" hangingPunct="0">
              <a:spcBef>
                <a:spcPts val="600"/>
              </a:spcBef>
              <a:spcAft>
                <a:spcPct val="0"/>
              </a:spcAft>
              <a:buFont typeface="Wingdings" panose="05000000000000000000" pitchFamily="2" charset="2"/>
              <a:buChar char="ü"/>
              <a:tabLst>
                <a:tab pos="1952625" algn="l"/>
              </a:tabLst>
            </a:pP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街路樹点検を継続して実施するとともに、計画的に　街路樹の更新に取り組み、安全安心な</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道路</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空間への再生を進めていきます。</a:t>
            </a:r>
            <a:endParaRPr lang="en-US" altLang="ja-JP" sz="1200" dirty="0" smtClean="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81" name="図 180">
            <a:extLst>
              <a:ext uri="{FF2B5EF4-FFF2-40B4-BE49-F238E27FC236}">
                <a16:creationId xmlns:a16="http://schemas.microsoft.com/office/drawing/2014/main" id="{3D2A6615-6F81-4138-90F5-3DC3C9FE1B0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42642" t="6632"/>
          <a:stretch/>
        </p:blipFill>
        <p:spPr bwMode="auto">
          <a:xfrm>
            <a:off x="6795324" y="3155390"/>
            <a:ext cx="2606411" cy="3526493"/>
          </a:xfrm>
          <a:prstGeom prst="rect">
            <a:avLst/>
          </a:prstGeom>
          <a:noFill/>
          <a:ln>
            <a:noFill/>
          </a:ln>
        </p:spPr>
      </p:pic>
      <p:sp>
        <p:nvSpPr>
          <p:cNvPr id="182" name="テキスト ボックス 2">
            <a:extLst>
              <a:ext uri="{FF2B5EF4-FFF2-40B4-BE49-F238E27FC236}">
                <a16:creationId xmlns:a16="http://schemas.microsoft.com/office/drawing/2014/main" id="{B55B7AFE-4490-4F8A-BCC1-69C4696C720D}"/>
              </a:ext>
            </a:extLst>
          </p:cNvPr>
          <p:cNvSpPr txBox="1">
            <a:spLocks noChangeArrowheads="1"/>
          </p:cNvSpPr>
          <p:nvPr/>
        </p:nvSpPr>
        <p:spPr bwMode="auto">
          <a:xfrm>
            <a:off x="6062290" y="1334118"/>
            <a:ext cx="2201944" cy="262650"/>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ja-JP" altLang="en-US" sz="900" kern="100" dirty="0" smtClean="0">
                <a:latin typeface="+mj-ea"/>
                <a:ea typeface="+mj-ea"/>
                <a:cs typeface="Times New Roman" panose="02020603050405020304" pitchFamily="18" charset="0"/>
              </a:rPr>
              <a:t>街路樹の更新プランの</a:t>
            </a:r>
            <a:r>
              <a:rPr lang="ja-JP" altLang="en-US" sz="900" kern="100" dirty="0">
                <a:latin typeface="+mj-ea"/>
                <a:ea typeface="+mj-ea"/>
                <a:cs typeface="Times New Roman" panose="02020603050405020304" pitchFamily="18" charset="0"/>
              </a:rPr>
              <a:t>例</a:t>
            </a:r>
            <a:endParaRPr lang="ja-JP" sz="900" kern="100" dirty="0">
              <a:effectLst/>
              <a:latin typeface="+mj-ea"/>
              <a:ea typeface="+mj-ea"/>
              <a:cs typeface="Times New Roman" panose="02020603050405020304" pitchFamily="18" charset="0"/>
            </a:endParaRPr>
          </a:p>
        </p:txBody>
      </p:sp>
      <p:sp>
        <p:nvSpPr>
          <p:cNvPr id="183" name="テキスト ボックス 2">
            <a:extLst>
              <a:ext uri="{FF2B5EF4-FFF2-40B4-BE49-F238E27FC236}">
                <a16:creationId xmlns:a16="http://schemas.microsoft.com/office/drawing/2014/main" id="{B55B7AFE-4490-4F8A-BCC1-69C4696C720D}"/>
              </a:ext>
            </a:extLst>
          </p:cNvPr>
          <p:cNvSpPr txBox="1">
            <a:spLocks noChangeArrowheads="1"/>
          </p:cNvSpPr>
          <p:nvPr/>
        </p:nvSpPr>
        <p:spPr bwMode="auto">
          <a:xfrm>
            <a:off x="6171754" y="3020399"/>
            <a:ext cx="2933115" cy="253858"/>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spcAft>
                <a:spcPts val="0"/>
              </a:spcAft>
            </a:pPr>
            <a:r>
              <a:rPr lang="ja-JP" altLang="en-US" sz="900" kern="100" dirty="0">
                <a:latin typeface="+mj-ea"/>
                <a:ea typeface="+mj-ea"/>
                <a:cs typeface="Times New Roman" panose="02020603050405020304" pitchFamily="18" charset="0"/>
              </a:rPr>
              <a:t>　</a:t>
            </a:r>
            <a:r>
              <a:rPr lang="ja-JP" altLang="en-US" sz="900" kern="100" dirty="0" smtClean="0">
                <a:latin typeface="+mj-ea"/>
                <a:ea typeface="+mj-ea"/>
                <a:cs typeface="Times New Roman" panose="02020603050405020304" pitchFamily="18" charset="0"/>
              </a:rPr>
              <a:t>　　　　「老木化した樹木の植替え」のイメージ</a:t>
            </a:r>
            <a:endParaRPr lang="ja-JP" sz="900" kern="100" dirty="0">
              <a:effectLst/>
              <a:latin typeface="+mj-ea"/>
              <a:ea typeface="+mj-ea"/>
              <a:cs typeface="Times New Roman" panose="02020603050405020304" pitchFamily="18" charset="0"/>
            </a:endParaRPr>
          </a:p>
        </p:txBody>
      </p:sp>
      <p:sp>
        <p:nvSpPr>
          <p:cNvPr id="57" name="テキスト ボックス 2">
            <a:extLst>
              <a:ext uri="{FF2B5EF4-FFF2-40B4-BE49-F238E27FC236}">
                <a16:creationId xmlns:a16="http://schemas.microsoft.com/office/drawing/2014/main" id="{B55B7AFE-4490-4F8A-BCC1-69C4696C720D}"/>
              </a:ext>
            </a:extLst>
          </p:cNvPr>
          <p:cNvSpPr txBox="1">
            <a:spLocks noChangeArrowheads="1"/>
          </p:cNvSpPr>
          <p:nvPr/>
        </p:nvSpPr>
        <p:spPr bwMode="auto">
          <a:xfrm>
            <a:off x="3658589" y="3266304"/>
            <a:ext cx="2695765" cy="244087"/>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spcAft>
                <a:spcPts val="0"/>
              </a:spcAft>
            </a:pPr>
            <a:r>
              <a:rPr lang="ja-JP" altLang="en-US" sz="900" kern="100" dirty="0">
                <a:latin typeface="+mj-ea"/>
                <a:ea typeface="+mj-ea"/>
                <a:cs typeface="Times New Roman" panose="02020603050405020304" pitchFamily="18" charset="0"/>
              </a:rPr>
              <a:t>　</a:t>
            </a:r>
            <a:r>
              <a:rPr lang="ja-JP" altLang="en-US" sz="900" kern="100" dirty="0" smtClean="0">
                <a:latin typeface="+mj-ea"/>
                <a:ea typeface="+mj-ea"/>
                <a:cs typeface="Times New Roman" panose="02020603050405020304" pitchFamily="18" charset="0"/>
              </a:rPr>
              <a:t>　　　</a:t>
            </a:r>
            <a:r>
              <a:rPr lang="ja-JP" altLang="en-US" sz="800" kern="100" dirty="0" smtClean="0">
                <a:latin typeface="+mj-ea"/>
                <a:ea typeface="+mj-ea"/>
                <a:cs typeface="Times New Roman" panose="02020603050405020304" pitchFamily="18" charset="0"/>
              </a:rPr>
              <a:t>街路樹の倒木（平成</a:t>
            </a:r>
            <a:r>
              <a:rPr lang="en-US" altLang="ja-JP" sz="800" kern="100" dirty="0" smtClean="0">
                <a:latin typeface="+mj-ea"/>
                <a:ea typeface="+mj-ea"/>
                <a:cs typeface="Times New Roman" panose="02020603050405020304" pitchFamily="18" charset="0"/>
              </a:rPr>
              <a:t>30</a:t>
            </a:r>
            <a:r>
              <a:rPr lang="ja-JP" altLang="en-US" sz="800" kern="100" dirty="0" smtClean="0">
                <a:latin typeface="+mj-ea"/>
                <a:ea typeface="+mj-ea"/>
                <a:cs typeface="Times New Roman" panose="02020603050405020304" pitchFamily="18" charset="0"/>
              </a:rPr>
              <a:t>年</a:t>
            </a:r>
            <a:r>
              <a:rPr lang="en-US" altLang="ja-JP" sz="800" kern="100" dirty="0" smtClean="0">
                <a:latin typeface="+mj-ea"/>
                <a:ea typeface="+mj-ea"/>
                <a:cs typeface="Times New Roman" panose="02020603050405020304" pitchFamily="18" charset="0"/>
              </a:rPr>
              <a:t>9</a:t>
            </a:r>
            <a:r>
              <a:rPr lang="ja-JP" altLang="en-US" sz="800" kern="100" dirty="0" smtClean="0">
                <a:latin typeface="+mj-ea"/>
                <a:ea typeface="+mj-ea"/>
                <a:cs typeface="Times New Roman" panose="02020603050405020304" pitchFamily="18" charset="0"/>
              </a:rPr>
              <a:t>月台風第</a:t>
            </a:r>
            <a:r>
              <a:rPr lang="en-US" altLang="ja-JP" sz="800" kern="100" dirty="0" smtClean="0">
                <a:latin typeface="+mj-ea"/>
                <a:ea typeface="+mj-ea"/>
                <a:cs typeface="Times New Roman" panose="02020603050405020304" pitchFamily="18" charset="0"/>
              </a:rPr>
              <a:t>21</a:t>
            </a:r>
            <a:r>
              <a:rPr lang="ja-JP" altLang="en-US" sz="800" kern="100" dirty="0" smtClean="0">
                <a:latin typeface="+mj-ea"/>
                <a:ea typeface="+mj-ea"/>
                <a:cs typeface="Times New Roman" panose="02020603050405020304" pitchFamily="18" charset="0"/>
              </a:rPr>
              <a:t>号）</a:t>
            </a:r>
            <a:endParaRPr lang="ja-JP" sz="800" kern="100" dirty="0">
              <a:effectLst/>
              <a:latin typeface="+mj-ea"/>
              <a:ea typeface="+mj-ea"/>
              <a:cs typeface="Times New Roman" panose="02020603050405020304" pitchFamily="18" charset="0"/>
            </a:endParaRPr>
          </a:p>
        </p:txBody>
      </p:sp>
      <p:sp>
        <p:nvSpPr>
          <p:cNvPr id="189" name="テキスト ボックス 188">
            <a:extLst>
              <a:ext uri="{FF2B5EF4-FFF2-40B4-BE49-F238E27FC236}">
                <a16:creationId xmlns:a16="http://schemas.microsoft.com/office/drawing/2014/main" id="{9CF93564-AA79-4A4F-8443-1D6CB87D4DEE}"/>
              </a:ext>
            </a:extLst>
          </p:cNvPr>
          <p:cNvSpPr txBox="1"/>
          <p:nvPr/>
        </p:nvSpPr>
        <p:spPr>
          <a:xfrm>
            <a:off x="3175082" y="3732679"/>
            <a:ext cx="3248265" cy="1218795"/>
          </a:xfrm>
          <a:prstGeom prst="rect">
            <a:avLst/>
          </a:prstGeom>
          <a:noFill/>
        </p:spPr>
        <p:txBody>
          <a:bodyPr wrap="square" lIns="0" tIns="0" rIns="0" bIns="0" rtlCol="0">
            <a:spAutoFit/>
          </a:bodyPr>
          <a:lstStyle/>
          <a:p>
            <a:pPr>
              <a:lnSpc>
                <a:spcPct val="120000"/>
              </a:lnSpc>
            </a:pPr>
            <a:r>
              <a:rPr lang="ja-JP" altLang="en-US" sz="1100" b="1" dirty="0" smtClean="0">
                <a:latin typeface="+mn-ea"/>
              </a:rPr>
              <a:t>■ 街路樹の更新</a:t>
            </a:r>
            <a:endParaRPr lang="en-US" altLang="ja-JP" sz="1100" b="1" dirty="0" smtClean="0">
              <a:latin typeface="+mn-ea"/>
            </a:endParaRPr>
          </a:p>
          <a:p>
            <a:pPr marL="288000" lvl="0" indent="-180000" defTabSz="914400" eaLnBrk="0" fontAlgn="base" hangingPunct="0">
              <a:lnSpc>
                <a:spcPct val="120000"/>
              </a:lnSpc>
              <a:spcBef>
                <a:spcPct val="0"/>
              </a:spcBef>
              <a:spcAft>
                <a:spcPct val="0"/>
              </a:spcAft>
              <a:buFont typeface="Wingdings" panose="05000000000000000000" pitchFamily="2" charset="2"/>
              <a:buChar char="l"/>
              <a:tabLst>
                <a:tab pos="1952625" algn="l"/>
              </a:tabLst>
            </a:pPr>
            <a:r>
              <a:rPr lang="ja-JP" altLang="en-US" sz="1100" dirty="0" smtClean="0">
                <a:solidFill>
                  <a:prstClr val="black"/>
                </a:solidFill>
                <a:latin typeface="Meiryo UI" panose="020B0604030504040204" pitchFamily="50" charset="-128"/>
                <a:ea typeface="Meiryo UI" panose="020B0604030504040204" pitchFamily="50" charset="-128"/>
              </a:rPr>
              <a:t>老木化による樹勢の衰退により倒木や枝折れの危険性が増大している場合や、大径</a:t>
            </a:r>
            <a:r>
              <a:rPr lang="ja-JP" altLang="en-US" sz="1100" dirty="0">
                <a:solidFill>
                  <a:prstClr val="black"/>
                </a:solidFill>
                <a:latin typeface="Meiryo UI" panose="020B0604030504040204" pitchFamily="50" charset="-128"/>
                <a:ea typeface="Meiryo UI" panose="020B0604030504040204" pitchFamily="50" charset="-128"/>
              </a:rPr>
              <a:t>木化による</a:t>
            </a:r>
            <a:r>
              <a:rPr lang="ja-JP" altLang="en-US" sz="1100" dirty="0" smtClean="0">
                <a:solidFill>
                  <a:prstClr val="black"/>
                </a:solidFill>
                <a:latin typeface="Meiryo UI" panose="020B0604030504040204" pitchFamily="50" charset="-128"/>
                <a:ea typeface="Meiryo UI" panose="020B0604030504040204" pitchFamily="50" charset="-128"/>
              </a:rPr>
              <a:t>いわゆる　　「</a:t>
            </a:r>
            <a:r>
              <a:rPr lang="ja-JP" altLang="en-US" sz="1100" dirty="0">
                <a:solidFill>
                  <a:prstClr val="black"/>
                </a:solidFill>
                <a:latin typeface="Meiryo UI" panose="020B0604030504040204" pitchFamily="50" charset="-128"/>
                <a:ea typeface="Meiryo UI" panose="020B0604030504040204" pitchFamily="50" charset="-128"/>
              </a:rPr>
              <a:t>根上り」により舗装の不陸や段差で歩行者等の通行に大きな支障を及ぼしている</a:t>
            </a:r>
            <a:r>
              <a:rPr lang="ja-JP" altLang="en-US" sz="1100" dirty="0" smtClean="0">
                <a:solidFill>
                  <a:prstClr val="black"/>
                </a:solidFill>
                <a:latin typeface="Meiryo UI" panose="020B0604030504040204" pitchFamily="50" charset="-128"/>
                <a:ea typeface="Meiryo UI" panose="020B0604030504040204" pitchFamily="50" charset="-128"/>
              </a:rPr>
              <a:t>場合など、街路樹の更新に取り組みます。</a:t>
            </a:r>
            <a:endParaRPr lang="en-US" altLang="ja-JP" sz="1100" dirty="0" smtClean="0">
              <a:solidFill>
                <a:prstClr val="black"/>
              </a:solidFill>
              <a:latin typeface="Meiryo UI" panose="020B0604030504040204" pitchFamily="50" charset="-128"/>
              <a:ea typeface="Meiryo UI" panose="020B0604030504040204" pitchFamily="50" charset="-128"/>
            </a:endParaRPr>
          </a:p>
        </p:txBody>
      </p:sp>
      <p:sp>
        <p:nvSpPr>
          <p:cNvPr id="190" name="テキスト ボックス 189">
            <a:extLst>
              <a:ext uri="{FF2B5EF4-FFF2-40B4-BE49-F238E27FC236}">
                <a16:creationId xmlns:a16="http://schemas.microsoft.com/office/drawing/2014/main" id="{9CF93564-AA79-4A4F-8443-1D6CB87D4DEE}"/>
              </a:ext>
            </a:extLst>
          </p:cNvPr>
          <p:cNvSpPr txBox="1"/>
          <p:nvPr/>
        </p:nvSpPr>
        <p:spPr>
          <a:xfrm>
            <a:off x="289333" y="3708776"/>
            <a:ext cx="2724917" cy="1218795"/>
          </a:xfrm>
          <a:prstGeom prst="rect">
            <a:avLst/>
          </a:prstGeom>
          <a:noFill/>
        </p:spPr>
        <p:txBody>
          <a:bodyPr wrap="square" lIns="0" tIns="0" rIns="0" bIns="0" rtlCol="0">
            <a:spAutoFit/>
          </a:bodyPr>
          <a:lstStyle/>
          <a:p>
            <a:pPr>
              <a:lnSpc>
                <a:spcPct val="120000"/>
              </a:lnSpc>
            </a:pPr>
            <a:r>
              <a:rPr lang="ja-JP" altLang="en-US" sz="1100" b="1" dirty="0" smtClean="0">
                <a:latin typeface="+mn-ea"/>
              </a:rPr>
              <a:t>■ 街路樹点検</a:t>
            </a:r>
            <a:endParaRPr lang="en-US" altLang="ja-JP" sz="1100" b="1" dirty="0">
              <a:latin typeface="+mn-ea"/>
            </a:endParaRPr>
          </a:p>
          <a:p>
            <a:pPr marL="288000" indent="-180000">
              <a:lnSpc>
                <a:spcPct val="120000"/>
              </a:lnSpc>
              <a:buFont typeface="Wingdings" panose="05000000000000000000" pitchFamily="2" charset="2"/>
              <a:buChar char="l"/>
            </a:pPr>
            <a:r>
              <a:rPr lang="ja-JP" altLang="en-US" sz="1100" dirty="0" smtClean="0">
                <a:solidFill>
                  <a:prstClr val="black"/>
                </a:solidFill>
                <a:latin typeface="Meiryo UI" panose="020B0604030504040204" pitchFamily="50" charset="-128"/>
                <a:ea typeface="Meiryo UI" panose="020B0604030504040204" pitchFamily="50" charset="-128"/>
              </a:rPr>
              <a:t>大阪府が管理するすべての中高木</a:t>
            </a:r>
            <a:r>
              <a:rPr lang="en-US" altLang="ja-JP" sz="1100" dirty="0" smtClean="0">
                <a:solidFill>
                  <a:prstClr val="black"/>
                </a:solidFill>
                <a:latin typeface="Meiryo UI" panose="020B0604030504040204" pitchFamily="50" charset="-128"/>
                <a:ea typeface="Meiryo UI" panose="020B0604030504040204" pitchFamily="50" charset="-128"/>
              </a:rPr>
              <a:t>8.2</a:t>
            </a:r>
            <a:r>
              <a:rPr lang="ja-JP" altLang="en-US" sz="1100" dirty="0" smtClean="0">
                <a:solidFill>
                  <a:prstClr val="black"/>
                </a:solidFill>
                <a:latin typeface="Meiryo UI" panose="020B0604030504040204" pitchFamily="50" charset="-128"/>
                <a:ea typeface="Meiryo UI" panose="020B0604030504040204" pitchFamily="50" charset="-128"/>
              </a:rPr>
              <a:t>万本  （</a:t>
            </a:r>
            <a:r>
              <a:rPr lang="en-US" altLang="ja-JP" sz="1100" dirty="0" smtClean="0">
                <a:solidFill>
                  <a:prstClr val="black"/>
                </a:solidFill>
                <a:latin typeface="Meiryo UI" panose="020B0604030504040204" pitchFamily="50" charset="-128"/>
                <a:ea typeface="Meiryo UI" panose="020B0604030504040204" pitchFamily="50" charset="-128"/>
              </a:rPr>
              <a:t>R</a:t>
            </a:r>
            <a:r>
              <a:rPr lang="ja-JP" altLang="en-US" sz="1100" dirty="0" smtClean="0">
                <a:solidFill>
                  <a:prstClr val="black"/>
                </a:solidFill>
                <a:latin typeface="Meiryo UI" panose="020B0604030504040204" pitchFamily="50" charset="-128"/>
                <a:ea typeface="Meiryo UI" panose="020B0604030504040204" pitchFamily="50" charset="-128"/>
              </a:rPr>
              <a:t>元末）を対象に、樹木医等の専門家による健全度調査を行い、倒木や枝折れの  危険性がある樹木については、速やかに    伐採・剪定等の改善措置を実施します。</a:t>
            </a:r>
            <a:endParaRPr lang="ja-JP" altLang="en-US" sz="1100" dirty="0">
              <a:solidFill>
                <a:prstClr val="black"/>
              </a:solidFill>
              <a:latin typeface="Meiryo UI" panose="020B0604030504040204" pitchFamily="50" charset="-128"/>
              <a:ea typeface="Meiryo UI" panose="020B0604030504040204" pitchFamily="50" charset="-128"/>
            </a:endParaRPr>
          </a:p>
        </p:txBody>
      </p:sp>
      <p:pic>
        <p:nvPicPr>
          <p:cNvPr id="191" name="図 190"/>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19986" t="26562" r="30234" b="37500"/>
          <a:stretch/>
        </p:blipFill>
        <p:spPr>
          <a:xfrm>
            <a:off x="6511626" y="1582819"/>
            <a:ext cx="3122642" cy="1357600"/>
          </a:xfrm>
          <a:prstGeom prst="rect">
            <a:avLst/>
          </a:prstGeom>
        </p:spPr>
      </p:pic>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9673" y="1476973"/>
            <a:ext cx="2433596" cy="1825197"/>
          </a:xfrm>
          <a:prstGeom prst="rect">
            <a:avLst/>
          </a:prstGeom>
          <a:ln>
            <a:solidFill>
              <a:srgbClr val="000000"/>
            </a:solidFill>
          </a:ln>
        </p:spPr>
      </p:pic>
      <p:pic>
        <p:nvPicPr>
          <p:cNvPr id="7" name="図 6"/>
          <p:cNvPicPr>
            <a:picLocks noChangeAspect="1"/>
          </p:cNvPicPr>
          <p:nvPr/>
        </p:nvPicPr>
        <p:blipFill>
          <a:blip r:embed="rId8" cstate="print">
            <a:extLst>
              <a:ext uri="{BEBA8EAE-BF5A-486C-A8C5-ECC9F3942E4B}">
                <a14:imgProps xmlns:a14="http://schemas.microsoft.com/office/drawing/2010/main">
                  <a14:imgLayer r:embed="rId9">
                    <a14:imgEffect>
                      <a14:sharpenSoften amount="1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76755" y="4951813"/>
            <a:ext cx="2050760" cy="1541216"/>
          </a:xfrm>
          <a:prstGeom prst="rect">
            <a:avLst/>
          </a:prstGeom>
          <a:ln>
            <a:solidFill>
              <a:srgbClr val="000000"/>
            </a:solidFill>
          </a:ln>
        </p:spPr>
      </p:pic>
      <p:sp>
        <p:nvSpPr>
          <p:cNvPr id="2" name="テキスト ボックス 1"/>
          <p:cNvSpPr txBox="1"/>
          <p:nvPr/>
        </p:nvSpPr>
        <p:spPr>
          <a:xfrm>
            <a:off x="6739067" y="5669312"/>
            <a:ext cx="1722457" cy="246221"/>
          </a:xfrm>
          <a:prstGeom prst="rect">
            <a:avLst/>
          </a:prstGeom>
          <a:noFill/>
        </p:spPr>
        <p:txBody>
          <a:bodyPr wrap="square" rtlCol="0">
            <a:spAutoFit/>
          </a:bodyPr>
          <a:lstStyle/>
          <a:p>
            <a:r>
              <a:rPr kumimoji="1" lang="ja-JP" altLang="en-US" sz="1000" b="1" dirty="0" smtClean="0">
                <a:solidFill>
                  <a:srgbClr val="002060"/>
                </a:solidFill>
              </a:rPr>
              <a:t>安全・安心・快適な街路へ</a:t>
            </a:r>
            <a:endParaRPr kumimoji="1" lang="ja-JP" altLang="en-US" sz="1000" b="1" dirty="0">
              <a:solidFill>
                <a:srgbClr val="002060"/>
              </a:solidFill>
            </a:endParaRPr>
          </a:p>
        </p:txBody>
      </p:sp>
      <p:sp>
        <p:nvSpPr>
          <p:cNvPr id="20" name="テキスト ボックス 2">
            <a:extLst>
              <a:ext uri="{FF2B5EF4-FFF2-40B4-BE49-F238E27FC236}">
                <a16:creationId xmlns:a16="http://schemas.microsoft.com/office/drawing/2014/main" id="{B55B7AFE-4490-4F8A-BCC1-69C4696C720D}"/>
              </a:ext>
            </a:extLst>
          </p:cNvPr>
          <p:cNvSpPr txBox="1">
            <a:spLocks noChangeArrowheads="1"/>
          </p:cNvSpPr>
          <p:nvPr/>
        </p:nvSpPr>
        <p:spPr bwMode="auto">
          <a:xfrm>
            <a:off x="909218" y="6474528"/>
            <a:ext cx="1485146" cy="244087"/>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spcAft>
                <a:spcPts val="0"/>
              </a:spcAft>
            </a:pPr>
            <a:r>
              <a:rPr lang="ja-JP" altLang="en-US" sz="800" kern="100" dirty="0">
                <a:latin typeface="+mj-ea"/>
                <a:ea typeface="+mj-ea"/>
                <a:cs typeface="Times New Roman" panose="02020603050405020304" pitchFamily="18" charset="0"/>
              </a:rPr>
              <a:t>　</a:t>
            </a:r>
            <a:r>
              <a:rPr lang="ja-JP" altLang="en-US" sz="800" kern="100" dirty="0" smtClean="0">
                <a:latin typeface="+mj-ea"/>
                <a:ea typeface="+mj-ea"/>
                <a:cs typeface="Times New Roman" panose="02020603050405020304" pitchFamily="18" charset="0"/>
              </a:rPr>
              <a:t>　　　街路樹の点検状況</a:t>
            </a:r>
            <a:endParaRPr lang="ja-JP" sz="800" kern="100" dirty="0">
              <a:effectLst/>
              <a:latin typeface="+mj-ea"/>
              <a:ea typeface="+mj-ea"/>
              <a:cs typeface="Times New Roman" panose="02020603050405020304" pitchFamily="18" charset="0"/>
            </a:endParaRPr>
          </a:p>
        </p:txBody>
      </p:sp>
      <p:sp>
        <p:nvSpPr>
          <p:cNvPr id="21" name="テキスト ボックス 2">
            <a:extLst>
              <a:ext uri="{FF2B5EF4-FFF2-40B4-BE49-F238E27FC236}">
                <a16:creationId xmlns:a16="http://schemas.microsoft.com/office/drawing/2014/main" id="{B55B7AFE-4490-4F8A-BCC1-69C4696C720D}"/>
              </a:ext>
            </a:extLst>
          </p:cNvPr>
          <p:cNvSpPr txBox="1">
            <a:spLocks noChangeArrowheads="1"/>
          </p:cNvSpPr>
          <p:nvPr/>
        </p:nvSpPr>
        <p:spPr bwMode="auto">
          <a:xfrm>
            <a:off x="4054061" y="6066311"/>
            <a:ext cx="1485146" cy="244087"/>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spcAft>
                <a:spcPts val="0"/>
              </a:spcAft>
            </a:pP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9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en-US" sz="800" kern="100" dirty="0" smtClean="0">
                <a:latin typeface="+mj-ea"/>
                <a:ea typeface="+mj-ea"/>
                <a:cs typeface="Times New Roman" panose="02020603050405020304" pitchFamily="18" charset="0"/>
              </a:rPr>
              <a:t>街路樹の更新状況</a:t>
            </a:r>
            <a:endParaRPr lang="ja-JP" sz="800" kern="100" dirty="0">
              <a:effectLst/>
              <a:latin typeface="+mj-ea"/>
              <a:ea typeface="+mj-ea"/>
              <a:cs typeface="Times New Roman" panose="02020603050405020304" pitchFamily="18" charset="0"/>
            </a:endParaRPr>
          </a:p>
        </p:txBody>
      </p:sp>
      <p:grpSp>
        <p:nvGrpSpPr>
          <p:cNvPr id="22" name="グループ化 21"/>
          <p:cNvGrpSpPr/>
          <p:nvPr/>
        </p:nvGrpSpPr>
        <p:grpSpPr>
          <a:xfrm>
            <a:off x="3249088" y="4980403"/>
            <a:ext cx="3275302" cy="1105791"/>
            <a:chOff x="3197765" y="5179373"/>
            <a:chExt cx="3275302" cy="1105791"/>
          </a:xfrm>
        </p:grpSpPr>
        <p:sp>
          <p:nvSpPr>
            <p:cNvPr id="23" name="右矢印 22"/>
            <p:cNvSpPr/>
            <p:nvPr/>
          </p:nvSpPr>
          <p:spPr>
            <a:xfrm>
              <a:off x="4736078" y="5616819"/>
              <a:ext cx="241300" cy="247650"/>
            </a:xfrm>
            <a:prstGeom prst="right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24" name="図 23"/>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197765" y="5179373"/>
              <a:ext cx="1472404" cy="1105791"/>
            </a:xfrm>
            <a:prstGeom prst="rect">
              <a:avLst/>
            </a:prstGeom>
            <a:ln>
              <a:solidFill>
                <a:schemeClr val="tx1"/>
              </a:solidFill>
            </a:ln>
          </p:spPr>
        </p:pic>
        <p:pic>
          <p:nvPicPr>
            <p:cNvPr id="25" name="図 2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018690" y="5179374"/>
              <a:ext cx="1454377" cy="1105790"/>
            </a:xfrm>
            <a:prstGeom prst="rect">
              <a:avLst/>
            </a:prstGeom>
            <a:ln>
              <a:solidFill>
                <a:schemeClr val="tx1"/>
              </a:solidFill>
            </a:ln>
          </p:spPr>
        </p:pic>
      </p:grpSp>
    </p:spTree>
    <p:extLst>
      <p:ext uri="{BB962C8B-B14F-4D97-AF65-F5344CB8AC3E}">
        <p14:creationId xmlns:p14="http://schemas.microsoft.com/office/powerpoint/2010/main" val="4147486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65259"/>
            <a:ext cx="9695332" cy="590410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60400" y="1105919"/>
            <a:ext cx="9580092" cy="923330"/>
          </a:xfrm>
          <a:prstGeom prst="rect">
            <a:avLst/>
          </a:prstGeom>
          <a:noFill/>
          <a:ln w="6350">
            <a:noFill/>
            <a:prstDash val="sysDash"/>
          </a:ln>
        </p:spPr>
        <p:txBody>
          <a:bodyPr wrap="square" lIns="0" tIns="0" rIns="0" bIns="0"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a:t>
            </a:r>
            <a:r>
              <a:rPr lang="ja-JP" altLang="en-US" sz="1300" dirty="0">
                <a:latin typeface="HG丸ｺﾞｼｯｸM-PRO" panose="020F0600000000000000" pitchFamily="50" charset="-128"/>
                <a:ea typeface="HG丸ｺﾞｼｯｸM-PRO" panose="020F0600000000000000" pitchFamily="50" charset="-128"/>
              </a:rPr>
              <a:t>人命</a:t>
            </a:r>
            <a:r>
              <a:rPr lang="ja-JP" altLang="en-US" sz="1300" dirty="0" smtClean="0">
                <a:latin typeface="HG丸ｺﾞｼｯｸM-PRO" panose="020F0600000000000000" pitchFamily="50" charset="-128"/>
                <a:ea typeface="HG丸ｺﾞｼｯｸM-PRO" panose="020F0600000000000000" pitchFamily="50" charset="-128"/>
              </a:rPr>
              <a:t>を守る都市インフラ強化</a:t>
            </a:r>
            <a:r>
              <a:rPr lang="en-US" altLang="ja-JP" sz="1200" dirty="0" smtClean="0">
                <a:latin typeface="HG丸ｺﾞｼｯｸM-PRO" panose="020F0600000000000000" pitchFamily="50" charset="-128"/>
                <a:ea typeface="HG丸ｺﾞｼｯｸM-PRO" panose="020F0600000000000000" pitchFamily="50" charset="-128"/>
              </a:rPr>
              <a:t>〔</a:t>
            </a:r>
            <a:r>
              <a:rPr lang="ja-JP" altLang="en-US" sz="1200" dirty="0" smtClean="0">
                <a:latin typeface="HG丸ｺﾞｼｯｸM-PRO" panose="020F0600000000000000" pitchFamily="50" charset="-128"/>
                <a:ea typeface="HG丸ｺﾞｼｯｸM-PRO" panose="020F0600000000000000" pitchFamily="50" charset="-128"/>
              </a:rPr>
              <a:t>地震</a:t>
            </a:r>
            <a:r>
              <a:rPr lang="ja-JP" altLang="en-US" sz="1200" dirty="0">
                <a:latin typeface="HG丸ｺﾞｼｯｸM-PRO" panose="020F0600000000000000" pitchFamily="50" charset="-128"/>
                <a:ea typeface="HG丸ｺﾞｼｯｸM-PRO" panose="020F0600000000000000" pitchFamily="50" charset="-128"/>
              </a:rPr>
              <a:t>・</a:t>
            </a:r>
            <a:r>
              <a:rPr lang="ja-JP" altLang="en-US" sz="1200" dirty="0" smtClean="0">
                <a:latin typeface="HG丸ｺﾞｼｯｸM-PRO" panose="020F0600000000000000" pitchFamily="50" charset="-128"/>
                <a:ea typeface="HG丸ｺﾞｼｯｸM-PRO" panose="020F0600000000000000" pitchFamily="50" charset="-128"/>
              </a:rPr>
              <a:t>津波・高潮対策</a:t>
            </a:r>
            <a:r>
              <a:rPr lang="en-US" altLang="ja-JP" sz="1200" dirty="0" smtClean="0">
                <a:latin typeface="HG丸ｺﾞｼｯｸM-PRO" panose="020F0600000000000000" pitchFamily="50" charset="-128"/>
                <a:ea typeface="HG丸ｺﾞｼｯｸM-PRO" panose="020F0600000000000000" pitchFamily="50" charset="-128"/>
              </a:rPr>
              <a:t>〕</a:t>
            </a:r>
            <a:endParaRPr lang="en-US" altLang="ja-JP" sz="12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200" b="1" dirty="0" smtClean="0">
                <a:latin typeface="+mj-ea"/>
                <a:ea typeface="+mj-ea"/>
              </a:rPr>
              <a:t>　◇ 下水道整備による安全で安心なまちづくりの推進</a:t>
            </a:r>
            <a:endParaRPr kumimoji="1" lang="en-US" altLang="ja-JP" sz="1200" b="1" dirty="0" smtClean="0">
              <a:latin typeface="+mj-ea"/>
              <a:ea typeface="+mj-ea"/>
            </a:endParaRPr>
          </a:p>
          <a:p>
            <a:pPr>
              <a:lnSpc>
                <a:spcPct val="150000"/>
              </a:lnSpc>
            </a:pPr>
            <a:r>
              <a:rPr lang="ja-JP" altLang="en-US" sz="1200" i="1" dirty="0" smtClean="0">
                <a:latin typeface="Meiryo UI" panose="020B0604030504040204" pitchFamily="50" charset="-128"/>
                <a:ea typeface="Meiryo UI" panose="020B0604030504040204" pitchFamily="50" charset="-128"/>
              </a:rPr>
              <a:t>　</a:t>
            </a:r>
            <a:r>
              <a:rPr lang="ja-JP" altLang="en-US" sz="1100" b="1" dirty="0" smtClean="0">
                <a:latin typeface="+mj-ea"/>
                <a:ea typeface="+mj-ea"/>
              </a:rPr>
              <a:t>　　■ 下水管渠</a:t>
            </a:r>
            <a:r>
              <a:rPr lang="ja-JP" altLang="en-US" sz="1100" b="1" dirty="0">
                <a:latin typeface="+mj-ea"/>
                <a:ea typeface="+mj-ea"/>
              </a:rPr>
              <a:t>の耐震</a:t>
            </a:r>
            <a:r>
              <a:rPr lang="ja-JP" altLang="en-US" sz="1100" b="1" dirty="0" smtClean="0">
                <a:latin typeface="+mj-ea"/>
                <a:ea typeface="+mj-ea"/>
              </a:rPr>
              <a:t>対策</a:t>
            </a:r>
          </a:p>
          <a:p>
            <a:pPr marL="576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下水道</a:t>
            </a:r>
            <a:r>
              <a:rPr lang="ja-JP" altLang="en-US" sz="1100" dirty="0">
                <a:latin typeface="Meiryo UI" panose="020B0604030504040204" pitchFamily="50" charset="-128"/>
                <a:ea typeface="Meiryo UI" panose="020B0604030504040204" pitchFamily="50" charset="-128"/>
              </a:rPr>
              <a:t>施設の有する流下能力を確保し</a:t>
            </a:r>
            <a:r>
              <a:rPr lang="ja-JP" altLang="en-US" sz="1100" dirty="0" smtClean="0">
                <a:latin typeface="Meiryo UI" panose="020B0604030504040204" pitchFamily="50" charset="-128"/>
                <a:ea typeface="Meiryo UI" panose="020B0604030504040204" pitchFamily="50" charset="-128"/>
              </a:rPr>
              <a:t>、広域緊急</a:t>
            </a:r>
            <a:r>
              <a:rPr lang="ja-JP" altLang="en-US" sz="1100" dirty="0">
                <a:latin typeface="Meiryo UI" panose="020B0604030504040204" pitchFamily="50" charset="-128"/>
                <a:ea typeface="Meiryo UI" panose="020B0604030504040204" pitchFamily="50" charset="-128"/>
              </a:rPr>
              <a:t>交通路等への二次災害を防止するため、下水管渠の耐震診断及び耐震補強を実施します</a:t>
            </a:r>
            <a:r>
              <a:rPr lang="ja-JP" altLang="en-US" sz="1100" dirty="0" smtClean="0">
                <a:latin typeface="Meiryo UI" panose="020B0604030504040204" pitchFamily="50" charset="-128"/>
                <a:ea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endParaRPr>
          </a:p>
        </p:txBody>
      </p:sp>
      <p:sp>
        <p:nvSpPr>
          <p:cNvPr id="19" name="右矢印 18"/>
          <p:cNvSpPr/>
          <p:nvPr/>
        </p:nvSpPr>
        <p:spPr>
          <a:xfrm rot="5400000">
            <a:off x="1932459" y="3245000"/>
            <a:ext cx="234134" cy="107393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36446" y="418451"/>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強化</a:t>
            </a:r>
          </a:p>
        </p:txBody>
      </p:sp>
      <p:sp>
        <p:nvSpPr>
          <p:cNvPr id="21" name="正方形/長方形 20"/>
          <p:cNvSpPr/>
          <p:nvPr/>
        </p:nvSpPr>
        <p:spPr>
          <a:xfrm>
            <a:off x="105600" y="759195"/>
            <a:ext cx="96948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16" name="テキスト ボックス 15"/>
          <p:cNvSpPr txBox="1"/>
          <p:nvPr/>
        </p:nvSpPr>
        <p:spPr>
          <a:xfrm>
            <a:off x="447888" y="5452201"/>
            <a:ext cx="9246363" cy="423193"/>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水</a:t>
            </a:r>
            <a:r>
              <a:rPr lang="ja-JP" altLang="en-US" sz="1100" b="1" dirty="0">
                <a:latin typeface="+mj-ea"/>
                <a:ea typeface="+mj-ea"/>
              </a:rPr>
              <a:t>みらいセンター・ポンプ場</a:t>
            </a:r>
            <a:r>
              <a:rPr lang="ja-JP" altLang="en-US" sz="1100" b="1" dirty="0" smtClean="0">
                <a:latin typeface="+mj-ea"/>
                <a:ea typeface="+mj-ea"/>
              </a:rPr>
              <a:t>の地震対策</a:t>
            </a:r>
            <a:endParaRPr lang="en-US" altLang="ja-JP" sz="1100" b="1" dirty="0" smtClean="0">
              <a:latin typeface="+mj-ea"/>
              <a:ea typeface="+mj-ea"/>
            </a:endParaRPr>
          </a:p>
          <a:p>
            <a:pPr marL="288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災害</a:t>
            </a:r>
            <a:r>
              <a:rPr lang="ja-JP" altLang="en-US" sz="1100" dirty="0">
                <a:latin typeface="Meiryo UI" panose="020B0604030504040204" pitchFamily="50" charset="-128"/>
                <a:ea typeface="Meiryo UI" panose="020B0604030504040204" pitchFamily="50" charset="-128"/>
              </a:rPr>
              <a:t>時において</a:t>
            </a:r>
            <a:r>
              <a:rPr lang="ja-JP" altLang="en-US" sz="1100" dirty="0" smtClean="0">
                <a:latin typeface="Meiryo UI" panose="020B0604030504040204" pitchFamily="50" charset="-128"/>
                <a:ea typeface="Meiryo UI" panose="020B0604030504040204" pitchFamily="50" charset="-128"/>
              </a:rPr>
              <a:t>も下水道施設の処理</a:t>
            </a:r>
            <a:r>
              <a:rPr lang="ja-JP" altLang="en-US" sz="1100" dirty="0">
                <a:latin typeface="Meiryo UI" panose="020B0604030504040204" pitchFamily="50" charset="-128"/>
                <a:ea typeface="Meiryo UI" panose="020B0604030504040204" pitchFamily="50" charset="-128"/>
              </a:rPr>
              <a:t>機能を継続するため</a:t>
            </a:r>
            <a:r>
              <a:rPr lang="ja-JP" altLang="en-US" sz="1100" dirty="0" smtClean="0">
                <a:latin typeface="Meiryo UI" panose="020B0604030504040204" pitchFamily="50" charset="-128"/>
                <a:ea typeface="Meiryo UI" panose="020B0604030504040204" pitchFamily="50" charset="-128"/>
              </a:rPr>
              <a:t>、特に重要な揚</a:t>
            </a:r>
            <a:r>
              <a:rPr lang="ja-JP" altLang="en-US" sz="1100" dirty="0">
                <a:latin typeface="Meiryo UI" panose="020B0604030504040204" pitchFamily="50" charset="-128"/>
                <a:ea typeface="Meiryo UI" panose="020B0604030504040204" pitchFamily="50" charset="-128"/>
              </a:rPr>
              <a:t>排水機能、沈殿機能、消毒機能を早期確保できる</a:t>
            </a:r>
            <a:r>
              <a:rPr lang="ja-JP" altLang="en-US" sz="1100" dirty="0" smtClean="0">
                <a:latin typeface="Meiryo UI" panose="020B0604030504040204" pitchFamily="50" charset="-128"/>
                <a:ea typeface="Meiryo UI" panose="020B0604030504040204" pitchFamily="50" charset="-128"/>
              </a:rPr>
              <a:t>ように下水道</a:t>
            </a:r>
            <a:r>
              <a:rPr lang="en-US" altLang="ja-JP" sz="1100" dirty="0" smtClean="0">
                <a:latin typeface="Meiryo UI" panose="020B0604030504040204" pitchFamily="50" charset="-128"/>
                <a:ea typeface="Meiryo UI" panose="020B0604030504040204" pitchFamily="50" charset="-128"/>
              </a:rPr>
              <a:t>BCP</a:t>
            </a:r>
            <a:r>
              <a:rPr lang="ja-JP" altLang="en-US" sz="1100" dirty="0">
                <a:latin typeface="Meiryo UI" panose="020B0604030504040204" pitchFamily="50" charset="-128"/>
                <a:ea typeface="Meiryo UI" panose="020B0604030504040204" pitchFamily="50" charset="-128"/>
              </a:rPr>
              <a:t>の充実</a:t>
            </a:r>
            <a:r>
              <a:rPr lang="ja-JP" altLang="en-US" sz="1100" dirty="0" smtClean="0">
                <a:latin typeface="Meiryo UI" panose="020B0604030504040204" pitchFamily="50" charset="-128"/>
                <a:ea typeface="Meiryo UI" panose="020B0604030504040204" pitchFamily="50" charset="-128"/>
              </a:rPr>
              <a:t>を図ります。</a:t>
            </a:r>
            <a:endParaRPr lang="ja-JP" altLang="en-US" sz="1100" strike="sngStrike" dirty="0">
              <a:solidFill>
                <a:srgbClr val="FF0000"/>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7634208" y="6580409"/>
            <a:ext cx="2311400" cy="365125"/>
          </a:xfrm>
        </p:spPr>
        <p:txBody>
          <a:bodyPr/>
          <a:lstStyle/>
          <a:p>
            <a:fld id="{F1EF1937-2424-42F2-AB6D-B69CD22A2185}" type="slidenum">
              <a:rPr kumimoji="1" lang="ja-JP" altLang="en-US" smtClean="0"/>
              <a:t>34</a:t>
            </a:fld>
            <a:endParaRPr kumimoji="1" lang="ja-JP" altLang="en-US" dirty="0"/>
          </a:p>
        </p:txBody>
      </p:sp>
      <p:sp>
        <p:nvSpPr>
          <p:cNvPr id="7" name="爆発 1 6"/>
          <p:cNvSpPr/>
          <p:nvPr/>
        </p:nvSpPr>
        <p:spPr>
          <a:xfrm>
            <a:off x="2586496" y="2521466"/>
            <a:ext cx="446928" cy="376747"/>
          </a:xfrm>
          <a:prstGeom prst="irregularSeal1">
            <a:avLst/>
          </a:prstGeom>
          <a:solidFill>
            <a:srgbClr val="FFFF00">
              <a:alpha val="50000"/>
            </a:srgbClr>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p:nvGrpSpPr>
        <p:grpSpPr>
          <a:xfrm>
            <a:off x="-48920" y="2051323"/>
            <a:ext cx="9731722" cy="3316624"/>
            <a:chOff x="73326" y="2580771"/>
            <a:chExt cx="9731722" cy="3316624"/>
          </a:xfrm>
        </p:grpSpPr>
        <p:grpSp>
          <p:nvGrpSpPr>
            <p:cNvPr id="3" name="グループ化 2"/>
            <p:cNvGrpSpPr/>
            <p:nvPr/>
          </p:nvGrpSpPr>
          <p:grpSpPr>
            <a:xfrm>
              <a:off x="73326" y="2580771"/>
              <a:ext cx="9379131" cy="3316624"/>
              <a:chOff x="-59909" y="4019860"/>
              <a:chExt cx="9379131" cy="3316624"/>
            </a:xfrm>
          </p:grpSpPr>
          <p:grpSp>
            <p:nvGrpSpPr>
              <p:cNvPr id="2" name="グループ化 1"/>
              <p:cNvGrpSpPr/>
              <p:nvPr/>
            </p:nvGrpSpPr>
            <p:grpSpPr>
              <a:xfrm>
                <a:off x="-59909" y="4019860"/>
                <a:ext cx="9379131" cy="3316624"/>
                <a:chOff x="-59909" y="4019860"/>
                <a:chExt cx="9379131" cy="3316624"/>
              </a:xfrm>
            </p:grpSpPr>
            <p:pic>
              <p:nvPicPr>
                <p:cNvPr id="5" name="図 4"/>
                <p:cNvPicPr>
                  <a:picLocks noChangeAspect="1"/>
                </p:cNvPicPr>
                <p:nvPr/>
              </p:nvPicPr>
              <p:blipFill>
                <a:blip r:embed="rId3"/>
                <a:stretch>
                  <a:fillRect/>
                </a:stretch>
              </p:blipFill>
              <p:spPr>
                <a:xfrm>
                  <a:off x="182223" y="4243692"/>
                  <a:ext cx="3650968" cy="1387972"/>
                </a:xfrm>
                <a:prstGeom prst="rect">
                  <a:avLst/>
                </a:prstGeom>
              </p:spPr>
            </p:pic>
            <p:sp>
              <p:nvSpPr>
                <p:cNvPr id="10" name="テキスト ボックス 9"/>
                <p:cNvSpPr txBox="1"/>
                <p:nvPr/>
              </p:nvSpPr>
              <p:spPr>
                <a:xfrm>
                  <a:off x="-59909" y="4019860"/>
                  <a:ext cx="9379131" cy="2754600"/>
                </a:xfrm>
                <a:prstGeom prst="rect">
                  <a:avLst/>
                </a:prstGeom>
                <a:noFill/>
                <a:ln>
                  <a:noFill/>
                  <a:prstDash val="dash"/>
                </a:ln>
              </p:spPr>
              <p:txBody>
                <a:bodyPr wrap="square" rtlCol="0">
                  <a:spAutoFit/>
                </a:bodyPr>
                <a:lstStyle/>
                <a:p>
                  <a:r>
                    <a:rPr kumimoji="1" lang="ja-JP" altLang="en-US" sz="1100" dirty="0" smtClean="0"/>
                    <a:t>　　</a:t>
                  </a:r>
                  <a:r>
                    <a:rPr kumimoji="1" lang="en-US" altLang="ja-JP" sz="1100" dirty="0" smtClean="0"/>
                    <a:t>【</a:t>
                  </a:r>
                  <a:r>
                    <a:rPr kumimoji="1" lang="ja-JP" altLang="en-US" sz="1100" dirty="0" smtClean="0"/>
                    <a:t>下水管渠の耐震化の例</a:t>
                  </a:r>
                  <a:r>
                    <a:rPr kumimoji="1" lang="en-US" altLang="ja-JP" sz="1100" dirty="0" smtClean="0"/>
                    <a:t>】</a:t>
                  </a:r>
                  <a:endParaRPr kumimoji="1" lang="en-US" altLang="ja-JP" dirty="0" smtClean="0"/>
                </a:p>
                <a:p>
                  <a:endParaRPr kumimoji="1" lang="en-US" altLang="ja-JP" dirty="0"/>
                </a:p>
                <a:p>
                  <a:endParaRPr kumimoji="1" lang="en-US" altLang="ja-JP" dirty="0" smtClean="0"/>
                </a:p>
                <a:p>
                  <a:endParaRPr kumimoji="1" lang="en-US" altLang="ja-JP" dirty="0"/>
                </a:p>
                <a:p>
                  <a:endParaRPr kumimoji="1" lang="en-US" altLang="ja-JP" dirty="0" smtClean="0"/>
                </a:p>
                <a:p>
                  <a:endParaRPr kumimoji="1" lang="en-US" altLang="ja-JP" dirty="0"/>
                </a:p>
                <a:p>
                  <a:endParaRPr kumimoji="1" lang="en-US" altLang="ja-JP" dirty="0" smtClean="0"/>
                </a:p>
                <a:p>
                  <a:endParaRPr kumimoji="1" lang="en-US" altLang="ja-JP" dirty="0" smtClean="0"/>
                </a:p>
                <a:p>
                  <a:endParaRPr kumimoji="1" lang="en-US" altLang="ja-JP" dirty="0"/>
                </a:p>
                <a:p>
                  <a:endParaRPr kumimoji="1" lang="en-US" altLang="ja-JP" dirty="0" smtClean="0"/>
                </a:p>
              </p:txBody>
            </p:sp>
            <p:pic>
              <p:nvPicPr>
                <p:cNvPr id="8" name="図 7"/>
                <p:cNvPicPr>
                  <a:picLocks noChangeAspect="1"/>
                </p:cNvPicPr>
                <p:nvPr/>
              </p:nvPicPr>
              <p:blipFill>
                <a:blip r:embed="rId4"/>
                <a:stretch>
                  <a:fillRect/>
                </a:stretch>
              </p:blipFill>
              <p:spPr>
                <a:xfrm>
                  <a:off x="182223" y="5948512"/>
                  <a:ext cx="3650968" cy="1387972"/>
                </a:xfrm>
                <a:prstGeom prst="rect">
                  <a:avLst/>
                </a:prstGeom>
              </p:spPr>
            </p:pic>
          </p:grpSp>
          <p:sp>
            <p:nvSpPr>
              <p:cNvPr id="23" name="テキスト ボックス 22"/>
              <p:cNvSpPr txBox="1"/>
              <p:nvPr/>
            </p:nvSpPr>
            <p:spPr>
              <a:xfrm>
                <a:off x="412552" y="4237197"/>
                <a:ext cx="863244" cy="253916"/>
              </a:xfrm>
              <a:prstGeom prst="rect">
                <a:avLst/>
              </a:prstGeom>
              <a:noFill/>
            </p:spPr>
            <p:txBody>
              <a:bodyPr wrap="square" rtlCol="0">
                <a:spAutoFit/>
              </a:bodyPr>
              <a:lstStyle/>
              <a:p>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対策前</a:t>
                </a:r>
                <a:r>
                  <a:rPr kumimoji="1" lang="en-US" altLang="ja-JP"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412552" y="5949674"/>
                <a:ext cx="863244" cy="253916"/>
              </a:xfrm>
              <a:prstGeom prst="rect">
                <a:avLst/>
              </a:prstGeom>
              <a:noFill/>
            </p:spPr>
            <p:txBody>
              <a:bodyPr wrap="square" rtlCol="0">
                <a:spAutoFit/>
              </a:bodyPr>
              <a:lstStyle/>
              <a:p>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対策後</a:t>
                </a:r>
                <a:r>
                  <a:rPr kumimoji="1" lang="en-US" altLang="ja-JP"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p:txBody>
          </p:sp>
        </p:grpSp>
        <p:pic>
          <p:nvPicPr>
            <p:cNvPr id="22" name="図 21"/>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l="11509" t="14819" r="19925" b="28419"/>
            <a:stretch/>
          </p:blipFill>
          <p:spPr>
            <a:xfrm>
              <a:off x="4059873" y="3412883"/>
              <a:ext cx="2773509" cy="2062074"/>
            </a:xfrm>
            <a:prstGeom prst="rect">
              <a:avLst/>
            </a:prstGeom>
            <a:ln>
              <a:solidFill>
                <a:schemeClr val="tx1"/>
              </a:solidFill>
            </a:ln>
          </p:spPr>
        </p:pic>
        <p:pic>
          <p:nvPicPr>
            <p:cNvPr id="26" name="図 25"/>
            <p:cNvPicPr>
              <a:picLocks noChangeAspect="1"/>
            </p:cNvPicPr>
            <p:nvPr/>
          </p:nvPicPr>
          <p:blipFill rotWithShape="1">
            <a:blip r:embed="rId7"/>
            <a:srcRect b="6467"/>
            <a:stretch/>
          </p:blipFill>
          <p:spPr>
            <a:xfrm>
              <a:off x="6984307" y="3412883"/>
              <a:ext cx="2820741" cy="2106130"/>
            </a:xfrm>
            <a:prstGeom prst="rect">
              <a:avLst/>
            </a:prstGeom>
            <a:ln>
              <a:solidFill>
                <a:schemeClr val="tx1"/>
              </a:solidFill>
            </a:ln>
          </p:spPr>
        </p:pic>
        <p:sp>
          <p:nvSpPr>
            <p:cNvPr id="17" name="テキスト ボックス 6"/>
            <p:cNvSpPr txBox="1">
              <a:spLocks noChangeArrowheads="1"/>
            </p:cNvSpPr>
            <p:nvPr/>
          </p:nvSpPr>
          <p:spPr bwMode="auto">
            <a:xfrm>
              <a:off x="1419809" y="2861946"/>
              <a:ext cx="1775969" cy="20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100" dirty="0" smtClean="0">
                  <a:latin typeface="Meiryo UI" panose="020B0604030504040204" pitchFamily="50" charset="-128"/>
                  <a:ea typeface="Meiryo UI" panose="020B0604030504040204" pitchFamily="50" charset="-128"/>
                </a:rPr>
                <a:t>二次被害のリスク</a:t>
              </a:r>
              <a:endParaRPr kumimoji="0" lang="ja-JP" altLang="ja-JP" sz="3200" b="0" i="0" strike="noStrike" cap="none" normalizeH="0" baseline="0" dirty="0" smtClean="0">
                <a:ln>
                  <a:noFill/>
                </a:ln>
                <a:effectLst/>
                <a:latin typeface="Meiryo UI" panose="020B0604030504040204" pitchFamily="50" charset="-128"/>
                <a:ea typeface="Meiryo UI" panose="020B0604030504040204" pitchFamily="50" charset="-128"/>
              </a:endParaRPr>
            </a:p>
          </p:txBody>
        </p:sp>
        <p:sp>
          <p:nvSpPr>
            <p:cNvPr id="25" name="線吹き出し 1 (枠付き) 24"/>
            <p:cNvSpPr/>
            <p:nvPr/>
          </p:nvSpPr>
          <p:spPr>
            <a:xfrm>
              <a:off x="4381662" y="5141981"/>
              <a:ext cx="1800200" cy="217999"/>
            </a:xfrm>
            <a:prstGeom prst="borderCallout1">
              <a:avLst>
                <a:gd name="adj1" fmla="val -18351"/>
                <a:gd name="adj2" fmla="val 16811"/>
                <a:gd name="adj3" fmla="val -199119"/>
                <a:gd name="adj4" fmla="val 13881"/>
              </a:avLst>
            </a:prstGeom>
            <a:solidFill>
              <a:schemeClr val="bg1">
                <a:alpha val="50000"/>
              </a:schemeClr>
            </a:solidFill>
            <a:ln w="22225">
              <a:solidFill>
                <a:schemeClr val="bg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b="1" dirty="0" smtClean="0">
                  <a:solidFill>
                    <a:schemeClr val="tx1"/>
                  </a:solidFill>
                </a:rPr>
                <a:t>管渠内に補強鋼材を設置</a:t>
              </a:r>
              <a:endParaRPr kumimoji="1" lang="ja-JP" altLang="en-US" sz="1100" b="1" dirty="0">
                <a:solidFill>
                  <a:schemeClr val="tx1"/>
                </a:solidFill>
              </a:endParaRPr>
            </a:p>
          </p:txBody>
        </p:sp>
        <p:sp>
          <p:nvSpPr>
            <p:cNvPr id="28" name="テキスト ボックス 27"/>
            <p:cNvSpPr txBox="1"/>
            <p:nvPr/>
          </p:nvSpPr>
          <p:spPr>
            <a:xfrm>
              <a:off x="4043303" y="2814571"/>
              <a:ext cx="4623898" cy="338554"/>
            </a:xfrm>
            <a:prstGeom prst="rect">
              <a:avLst/>
            </a:prstGeom>
            <a:noFill/>
            <a:ln w="6350">
              <a:noFill/>
              <a:prstDash val="sysDash"/>
            </a:ln>
          </p:spPr>
          <p:txBody>
            <a:bodyPr wrap="square" lIns="0" tIns="0" rIns="0" bIns="0" rtlCol="0">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下水管渠耐震補強工事例</a:t>
              </a:r>
              <a:r>
                <a:rPr lang="en-US" altLang="ja-JP" sz="1100" dirty="0" smtClean="0">
                  <a:latin typeface="Meiryo UI" panose="020B0604030504040204" pitchFamily="50" charset="-128"/>
                  <a:ea typeface="Meiryo UI" panose="020B0604030504040204" pitchFamily="50" charset="-128"/>
                </a:rPr>
                <a:t>】</a:t>
              </a:r>
            </a:p>
            <a:p>
              <a:r>
                <a:rPr lang="ja-JP" altLang="en-US" sz="1100" dirty="0" smtClean="0">
                  <a:latin typeface="Meiryo UI" panose="020B0604030504040204" pitchFamily="50" charset="-128"/>
                  <a:ea typeface="Meiryo UI" panose="020B0604030504040204" pitchFamily="50" charset="-128"/>
                </a:rPr>
                <a:t>　　管渠内に鋼材を設置して補強した上で、内面をライニング仕上げ</a:t>
              </a:r>
              <a:endParaRPr kumimoji="1" lang="en-US" altLang="ja-JP" sz="1100" dirty="0" smtClean="0">
                <a:latin typeface="Meiryo UI" panose="020B0604030504040204" pitchFamily="50" charset="-128"/>
                <a:ea typeface="Meiryo UI" panose="020B0604030504040204" pitchFamily="50" charset="-128"/>
              </a:endParaRPr>
            </a:p>
          </p:txBody>
        </p:sp>
        <p:sp>
          <p:nvSpPr>
            <p:cNvPr id="29" name="線吹き出し 1 (枠付き) 28"/>
            <p:cNvSpPr/>
            <p:nvPr/>
          </p:nvSpPr>
          <p:spPr>
            <a:xfrm>
              <a:off x="7637578" y="5086050"/>
              <a:ext cx="1839906" cy="238449"/>
            </a:xfrm>
            <a:prstGeom prst="borderCallout1">
              <a:avLst>
                <a:gd name="adj1" fmla="val -18351"/>
                <a:gd name="adj2" fmla="val 16811"/>
                <a:gd name="adj3" fmla="val -180595"/>
                <a:gd name="adj4" fmla="val 846"/>
              </a:avLst>
            </a:prstGeom>
            <a:solidFill>
              <a:schemeClr val="bg1">
                <a:alpha val="50000"/>
              </a:schemeClr>
            </a:solidFill>
            <a:ln w="22225">
              <a:solidFill>
                <a:schemeClr val="bg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100" b="1" dirty="0" smtClean="0">
                  <a:solidFill>
                    <a:schemeClr val="tx1"/>
                  </a:solidFill>
                </a:rPr>
                <a:t>ライニング後、仕上がり状況</a:t>
              </a:r>
              <a:endParaRPr kumimoji="1" lang="ja-JP" altLang="en-US" sz="1100" b="1" dirty="0">
                <a:solidFill>
                  <a:schemeClr val="tx1"/>
                </a:solidFill>
              </a:endParaRPr>
            </a:p>
          </p:txBody>
        </p:sp>
      </p:grpSp>
      <p:sp>
        <p:nvSpPr>
          <p:cNvPr id="30" name="爆発 1 29"/>
          <p:cNvSpPr/>
          <p:nvPr/>
        </p:nvSpPr>
        <p:spPr>
          <a:xfrm>
            <a:off x="2576736" y="2948792"/>
            <a:ext cx="446928" cy="376747"/>
          </a:xfrm>
          <a:prstGeom prst="irregularSeal1">
            <a:avLst/>
          </a:prstGeom>
          <a:solidFill>
            <a:srgbClr val="FFFF00">
              <a:alpha val="50000"/>
            </a:srgbClr>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6761244" y="3832949"/>
            <a:ext cx="205282" cy="548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351587" y="5958609"/>
            <a:ext cx="8566168" cy="592470"/>
          </a:xfrm>
          <a:prstGeom prst="rect">
            <a:avLst/>
          </a:prstGeom>
          <a:noFill/>
          <a:ln w="6350">
            <a:noFill/>
            <a:prstDash val="sysDash"/>
          </a:ln>
        </p:spPr>
        <p:txBody>
          <a:bodyPr wrap="square" lIns="0" tIns="0" rIns="0" bIns="0" rtlCol="0">
            <a:spAutoFit/>
          </a:bodyPr>
          <a:lstStyle/>
          <a:p>
            <a:pPr>
              <a:lnSpc>
                <a:spcPct val="150000"/>
              </a:lnSpc>
            </a:pPr>
            <a:r>
              <a:rPr lang="ja-JP" altLang="en-US" sz="1100" b="1" dirty="0">
                <a:solidFill>
                  <a:srgbClr val="FF0000"/>
                </a:solidFill>
                <a:latin typeface="+mj-ea"/>
                <a:ea typeface="+mj-ea"/>
              </a:rPr>
              <a:t>　</a:t>
            </a:r>
            <a:r>
              <a:rPr lang="ja-JP" altLang="en-US" sz="1100" b="1" dirty="0">
                <a:latin typeface="+mj-ea"/>
                <a:ea typeface="+mj-ea"/>
              </a:rPr>
              <a:t>■</a:t>
            </a:r>
            <a:r>
              <a:rPr lang="ja-JP" altLang="en-US" sz="1100" b="1" dirty="0" smtClean="0">
                <a:latin typeface="+mj-ea"/>
                <a:ea typeface="+mj-ea"/>
              </a:rPr>
              <a:t>流域下</a:t>
            </a:r>
            <a:r>
              <a:rPr lang="ja-JP" altLang="en-US" sz="1100" b="1" dirty="0">
                <a:latin typeface="+mj-ea"/>
                <a:ea typeface="+mj-ea"/>
              </a:rPr>
              <a:t>水道雨水ポンプの</a:t>
            </a:r>
            <a:r>
              <a:rPr lang="ja-JP" altLang="en-US" sz="1100" b="1" dirty="0" smtClean="0">
                <a:latin typeface="+mj-ea"/>
                <a:ea typeface="+mj-ea"/>
              </a:rPr>
              <a:t>予備機化</a:t>
            </a:r>
            <a:endParaRPr lang="en-US" altLang="ja-JP" sz="1100" b="1" dirty="0" smtClean="0">
              <a:latin typeface="+mj-ea"/>
              <a:ea typeface="+mj-ea"/>
            </a:endParaRPr>
          </a:p>
          <a:p>
            <a:pPr marL="396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流域下</a:t>
            </a:r>
            <a:r>
              <a:rPr lang="ja-JP" altLang="en-US" sz="1100" dirty="0">
                <a:latin typeface="Meiryo UI" panose="020B0604030504040204" pitchFamily="50" charset="-128"/>
                <a:ea typeface="Meiryo UI" panose="020B0604030504040204" pitchFamily="50" charset="-128"/>
              </a:rPr>
              <a:t>水道雨水ポンプ場の排水機能が確実に発揮されるように、老朽化した雨水ポンプの計画的な更新により故障リスク回避に取り組むとともに</a:t>
            </a:r>
            <a:r>
              <a:rPr lang="ja-JP" altLang="en-US" sz="1100" dirty="0" smtClean="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点検</a:t>
            </a:r>
            <a:r>
              <a:rPr lang="ja-JP" altLang="en-US" sz="1100" dirty="0">
                <a:latin typeface="Meiryo UI" panose="020B0604030504040204" pitchFamily="50" charset="-128"/>
                <a:ea typeface="Meiryo UI" panose="020B0604030504040204" pitchFamily="50" charset="-128"/>
              </a:rPr>
              <a:t>や故障等の際にも雨水ポンプ場の機能が十分発揮されるよう、雨水ポンプの更新にあわせて予備機設置を進めます。</a:t>
            </a:r>
          </a:p>
        </p:txBody>
      </p:sp>
      <p:sp>
        <p:nvSpPr>
          <p:cNvPr id="31" name="Text Box 331">
            <a:extLst>
              <a:ext uri="{FF2B5EF4-FFF2-40B4-BE49-F238E27FC236}">
                <a16:creationId xmlns:a16="http://schemas.microsoft.com/office/drawing/2014/main" id="{8E39BC31-C0F7-42AB-A462-36E97D260794}"/>
              </a:ext>
            </a:extLst>
          </p:cNvPr>
          <p:cNvSpPr txBox="1">
            <a:spLocks noChangeArrowheads="1"/>
          </p:cNvSpPr>
          <p:nvPr/>
        </p:nvSpPr>
        <p:spPr bwMode="white">
          <a:xfrm>
            <a:off x="4634671" y="4965109"/>
            <a:ext cx="1500411"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none" lIns="0" tIns="0" rIns="0" bIns="0" anchor="ctr" anchorCtr="0" upright="1">
            <a:spAutoFit/>
          </a:bodyPr>
          <a:lstStyle>
            <a:defPPr>
              <a:defRPr lang="en-US"/>
            </a:defPPr>
            <a:lvl1pPr algn="ctr">
              <a:defRPr sz="1050" kern="100">
                <a:latin typeface="HGPｺﾞｼｯｸM" panose="020B0600000000000000" pitchFamily="50" charset="-128"/>
                <a:ea typeface="HGPｺﾞｼｯｸM" panose="020B0600000000000000" pitchFamily="50" charset="-128"/>
                <a:cs typeface="メイリオ" panose="020B0604030504040204" pitchFamily="50" charset="-128"/>
              </a:defRPr>
            </a:lvl1pPr>
          </a:lstStyle>
          <a:p>
            <a:r>
              <a:rPr lang="ja-JP" altLang="en-US" sz="900" dirty="0" smtClean="0">
                <a:latin typeface="+mj-ea"/>
                <a:ea typeface="+mj-ea"/>
              </a:rPr>
              <a:t>下水管渠内</a:t>
            </a:r>
            <a:r>
              <a:rPr lang="ja-JP" altLang="en-US" sz="800" dirty="0" smtClean="0">
                <a:latin typeface="+mj-ea"/>
                <a:ea typeface="+mj-ea"/>
              </a:rPr>
              <a:t>の補強鋼材設置状況</a:t>
            </a:r>
            <a:endParaRPr lang="en-US" altLang="ja-JP" sz="800" dirty="0" smtClean="0">
              <a:latin typeface="+mj-ea"/>
              <a:ea typeface="+mj-ea"/>
            </a:endParaRPr>
          </a:p>
        </p:txBody>
      </p:sp>
      <p:sp>
        <p:nvSpPr>
          <p:cNvPr id="33" name="Text Box 331">
            <a:extLst>
              <a:ext uri="{FF2B5EF4-FFF2-40B4-BE49-F238E27FC236}">
                <a16:creationId xmlns:a16="http://schemas.microsoft.com/office/drawing/2014/main" id="{8E39BC31-C0F7-42AB-A462-36E97D260794}"/>
              </a:ext>
            </a:extLst>
          </p:cNvPr>
          <p:cNvSpPr txBox="1">
            <a:spLocks noChangeArrowheads="1"/>
          </p:cNvSpPr>
          <p:nvPr/>
        </p:nvSpPr>
        <p:spPr bwMode="white">
          <a:xfrm>
            <a:off x="7751756" y="4994939"/>
            <a:ext cx="1090043"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none" lIns="0" tIns="0" rIns="0" bIns="0" anchor="ctr" anchorCtr="0" upright="1">
            <a:spAutoFit/>
          </a:bodyPr>
          <a:lstStyle>
            <a:defPPr>
              <a:defRPr lang="en-US"/>
            </a:defPPr>
            <a:lvl1pPr algn="ctr">
              <a:defRPr sz="1050" kern="100">
                <a:latin typeface="HGPｺﾞｼｯｸM" panose="020B0600000000000000" pitchFamily="50" charset="-128"/>
                <a:ea typeface="HGPｺﾞｼｯｸM" panose="020B0600000000000000" pitchFamily="50" charset="-128"/>
                <a:cs typeface="メイリオ" panose="020B0604030504040204" pitchFamily="50" charset="-128"/>
              </a:defRPr>
            </a:lvl1pPr>
          </a:lstStyle>
          <a:p>
            <a:r>
              <a:rPr lang="ja-JP" altLang="en-US" sz="900" dirty="0" smtClean="0">
                <a:latin typeface="+mj-ea"/>
                <a:ea typeface="+mj-ea"/>
              </a:rPr>
              <a:t>下水管渠内</a:t>
            </a:r>
            <a:r>
              <a:rPr lang="ja-JP" altLang="en-US" sz="800" dirty="0" smtClean="0">
                <a:latin typeface="+mj-ea"/>
                <a:ea typeface="+mj-ea"/>
              </a:rPr>
              <a:t>の完了状況</a:t>
            </a:r>
            <a:endParaRPr lang="en-US" altLang="ja-JP" sz="800" dirty="0" smtClean="0">
              <a:latin typeface="+mj-ea"/>
              <a:ea typeface="+mj-ea"/>
            </a:endParaRPr>
          </a:p>
        </p:txBody>
      </p:sp>
    </p:spTree>
    <p:extLst>
      <p:ext uri="{BB962C8B-B14F-4D97-AF65-F5344CB8AC3E}">
        <p14:creationId xmlns:p14="http://schemas.microsoft.com/office/powerpoint/2010/main" val="3147036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グループ化 41"/>
          <p:cNvGrpSpPr/>
          <p:nvPr/>
        </p:nvGrpSpPr>
        <p:grpSpPr>
          <a:xfrm>
            <a:off x="6610573" y="1911395"/>
            <a:ext cx="3112134" cy="4575809"/>
            <a:chOff x="236384" y="-7"/>
            <a:chExt cx="4579169" cy="6732073"/>
          </a:xfrm>
        </p:grpSpPr>
        <p:pic>
          <p:nvPicPr>
            <p:cNvPr id="43"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5014" y="968359"/>
              <a:ext cx="4316638" cy="4624969"/>
            </a:xfrm>
            <a:prstGeom prst="rect">
              <a:avLst/>
            </a:prstGeom>
            <a:ln>
              <a:noFill/>
            </a:ln>
            <a:effectLst/>
            <a:extLst>
              <a:ext uri="{909E8E84-426E-40DD-AFC4-6F175D3DCCD1}">
                <a14:hiddenFill xmlns:a14="http://schemas.microsoft.com/office/drawing/2010/main">
                  <a:solidFill>
                    <a:schemeClr val="accent1"/>
                  </a:solidFill>
                </a14:hiddenFill>
              </a:ext>
            </a:extLst>
          </p:spPr>
        </p:pic>
        <p:sp>
          <p:nvSpPr>
            <p:cNvPr id="44" name="円/楕円 109"/>
            <p:cNvSpPr/>
            <p:nvPr/>
          </p:nvSpPr>
          <p:spPr>
            <a:xfrm rot="20887380">
              <a:off x="1091443" y="2117218"/>
              <a:ext cx="1787208" cy="615949"/>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45" name="円/楕円 111"/>
            <p:cNvSpPr/>
            <p:nvPr/>
          </p:nvSpPr>
          <p:spPr>
            <a:xfrm>
              <a:off x="1640606" y="3115524"/>
              <a:ext cx="681990" cy="681990"/>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48" name="正方形/長方形 47"/>
            <p:cNvSpPr>
              <a:spLocks/>
            </p:cNvSpPr>
            <p:nvPr/>
          </p:nvSpPr>
          <p:spPr bwMode="auto">
            <a:xfrm>
              <a:off x="236391" y="5570435"/>
              <a:ext cx="2322519" cy="1161416"/>
            </a:xfrm>
            <a:prstGeom prst="rect">
              <a:avLst/>
            </a:prstGeom>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anchor="t" anchorCtr="0" compatLnSpc="1">
              <a:prstTxWarp prst="textNoShape">
                <a:avLst/>
              </a:prstTxWarp>
            </a:bodyPr>
            <a:lstStyle/>
            <a:p>
              <a:pPr marL="121285" marR="69850" indent="-31750" fontAlgn="base">
                <a:lnSpc>
                  <a:spcPts val="2200"/>
                </a:lnSpc>
                <a:spcAft>
                  <a:spcPts val="0"/>
                </a:spcAft>
              </a:pPr>
              <a:r>
                <a:rPr lang="ja-JP" sz="1200" b="1"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まちの不燃化</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121285" marR="69850" indent="-31750"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・道路・公園の整備</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146685" marR="69850" indent="-57150"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・老朽建築物の除却および土地活用の促進</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50" name="直線コネクタ 49"/>
            <p:cNvCxnSpPr>
              <a:stCxn id="45" idx="3"/>
              <a:endCxn id="48" idx="0"/>
            </p:cNvCxnSpPr>
            <p:nvPr/>
          </p:nvCxnSpPr>
          <p:spPr>
            <a:xfrm flipH="1">
              <a:off x="1397652" y="3697639"/>
              <a:ext cx="342830" cy="1872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H="1">
              <a:off x="1380385" y="2622840"/>
              <a:ext cx="260167" cy="2947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V="1">
              <a:off x="3923743" y="4873425"/>
              <a:ext cx="207041" cy="7198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正方形/長方形 53"/>
            <p:cNvSpPr>
              <a:spLocks/>
            </p:cNvSpPr>
            <p:nvPr/>
          </p:nvSpPr>
          <p:spPr bwMode="auto">
            <a:xfrm>
              <a:off x="2642905" y="5570579"/>
              <a:ext cx="2058658" cy="1161487"/>
            </a:xfrm>
            <a:prstGeom prst="rect">
              <a:avLst/>
            </a:prstGeom>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anchor="t" anchorCtr="0" compatLnSpc="1">
              <a:prstTxWarp prst="textNoShape">
                <a:avLst/>
              </a:prstTxWarp>
            </a:bodyPr>
            <a:lstStyle/>
            <a:p>
              <a:pPr marL="89535" marR="69850" fontAlgn="base">
                <a:lnSpc>
                  <a:spcPts val="2200"/>
                </a:lnSpc>
                <a:spcAft>
                  <a:spcPts val="0"/>
                </a:spcAft>
              </a:pPr>
              <a:r>
                <a:rPr lang="ja-JP" sz="1200" b="1"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まちの不燃化</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9535" marR="69850"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・空地の確保・緑化</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146685" marR="69850" indent="-57150"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・空家・空地のまちづくりへの活用</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55" name="直線コネクタ 54"/>
            <p:cNvCxnSpPr/>
            <p:nvPr/>
          </p:nvCxnSpPr>
          <p:spPr>
            <a:xfrm flipH="1" flipV="1">
              <a:off x="2719835" y="4175407"/>
              <a:ext cx="1204558" cy="14052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円/楕円 141"/>
            <p:cNvSpPr/>
            <p:nvPr/>
          </p:nvSpPr>
          <p:spPr>
            <a:xfrm rot="3307326">
              <a:off x="1444969" y="2603625"/>
              <a:ext cx="4157866" cy="597404"/>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60" name="正方形/長方形 59"/>
            <p:cNvSpPr>
              <a:spLocks/>
            </p:cNvSpPr>
            <p:nvPr/>
          </p:nvSpPr>
          <p:spPr bwMode="auto">
            <a:xfrm>
              <a:off x="2719747" y="-1"/>
              <a:ext cx="2095806" cy="1240438"/>
            </a:xfrm>
            <a:prstGeom prst="rect">
              <a:avLst/>
            </a:prstGeom>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anchor="t" anchorCtr="0" compatLnSpc="1">
              <a:prstTxWarp prst="textNoShape">
                <a:avLst/>
              </a:prstTxWarp>
            </a:bodyPr>
            <a:lstStyle/>
            <a:p>
              <a:pPr marL="89535" fontAlgn="base">
                <a:lnSpc>
                  <a:spcPts val="2200"/>
                </a:lnSpc>
                <a:spcAft>
                  <a:spcPts val="0"/>
                </a:spcAft>
              </a:pPr>
              <a:r>
                <a:rPr lang="ja-JP" sz="1200" b="1"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延焼遮断帯の整備</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9535"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・広幅員道路の整備</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145415" indent="-57150"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・不燃効果を高める街路樹の整備</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61" name="直線コネクタ 60"/>
            <p:cNvCxnSpPr>
              <a:endCxn id="60" idx="2"/>
            </p:cNvCxnSpPr>
            <p:nvPr/>
          </p:nvCxnSpPr>
          <p:spPr>
            <a:xfrm flipV="1">
              <a:off x="3223874" y="1240437"/>
              <a:ext cx="543776" cy="7647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正方形/長方形 61"/>
            <p:cNvSpPr>
              <a:spLocks/>
            </p:cNvSpPr>
            <p:nvPr/>
          </p:nvSpPr>
          <p:spPr bwMode="auto">
            <a:xfrm>
              <a:off x="236384" y="-7"/>
              <a:ext cx="2322444" cy="1589865"/>
            </a:xfrm>
            <a:prstGeom prst="rect">
              <a:avLst/>
            </a:prstGeom>
            <a:ln/>
            <a:effectLst/>
            <a:extLst/>
          </p:spPr>
          <p:style>
            <a:lnRef idx="1">
              <a:schemeClr val="accent3"/>
            </a:lnRef>
            <a:fillRef idx="2">
              <a:schemeClr val="accent3"/>
            </a:fillRef>
            <a:effectRef idx="1">
              <a:schemeClr val="accent3"/>
            </a:effectRef>
            <a:fontRef idx="minor">
              <a:schemeClr val="dk1"/>
            </a:fontRef>
          </p:style>
          <p:txBody>
            <a:bodyPr vert="horz" wrap="square" lIns="0" tIns="0" rIns="36000" bIns="0" numCol="1" anchor="t" anchorCtr="0" compatLnSpc="1">
              <a:prstTxWarp prst="textNoShape">
                <a:avLst/>
              </a:prstTxWarp>
            </a:bodyPr>
            <a:lstStyle/>
            <a:p>
              <a:pPr marL="89535" marR="69850" fontAlgn="base">
                <a:lnSpc>
                  <a:spcPts val="2200"/>
                </a:lnSpc>
                <a:spcAft>
                  <a:spcPts val="0"/>
                </a:spcAft>
              </a:pPr>
              <a:r>
                <a:rPr lang="ja-JP" sz="1200" b="1"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暮らしやすいまちづくり</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9535" marR="69850"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・大規模な公共用地の活用に</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9535" marR="69850"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　よる民間投資の促進</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146685" marR="69850" indent="-57150" fontAlgn="base">
                <a:lnSpc>
                  <a:spcPts val="1200"/>
                </a:lnSpc>
                <a:spcAft>
                  <a:spcPts val="0"/>
                </a:spcAft>
              </a:pPr>
              <a:r>
                <a:rPr lang="ja-JP" sz="90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・公共用地を活用し、将来的な視点に立った魅力あるまちづくり</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63" name="直線コネクタ 62"/>
            <p:cNvCxnSpPr>
              <a:stCxn id="44" idx="0"/>
              <a:endCxn id="62" idx="2"/>
            </p:cNvCxnSpPr>
            <p:nvPr/>
          </p:nvCxnSpPr>
          <p:spPr>
            <a:xfrm flipH="1" flipV="1">
              <a:off x="1397606" y="1589830"/>
              <a:ext cx="524048" cy="533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77731"/>
            <a:ext cx="9695332" cy="594504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146" name="テキスト ボックス 145">
            <a:extLst>
              <a:ext uri="{FF2B5EF4-FFF2-40B4-BE49-F238E27FC236}">
                <a16:creationId xmlns:a16="http://schemas.microsoft.com/office/drawing/2014/main" id="{9CF93564-AA79-4A4F-8443-1D6CB87D4DEE}"/>
              </a:ext>
            </a:extLst>
          </p:cNvPr>
          <p:cNvSpPr txBox="1"/>
          <p:nvPr/>
        </p:nvSpPr>
        <p:spPr>
          <a:xfrm>
            <a:off x="356413" y="3523372"/>
            <a:ext cx="2144727" cy="1588127"/>
          </a:xfrm>
          <a:prstGeom prst="rect">
            <a:avLst/>
          </a:prstGeom>
          <a:noFill/>
        </p:spPr>
        <p:txBody>
          <a:bodyPr wrap="square" lIns="0" tIns="0" rIns="0" bIns="0" rtlCol="0">
            <a:spAutoFit/>
          </a:bodyPr>
          <a:lstStyle/>
          <a:p>
            <a:pPr>
              <a:lnSpc>
                <a:spcPct val="120000"/>
              </a:lnSpc>
            </a:pPr>
            <a:r>
              <a:rPr lang="en-US" altLang="ja-JP" sz="1100" b="1" dirty="0">
                <a:latin typeface="+mn-ea"/>
              </a:rPr>
              <a:t>【</a:t>
            </a:r>
            <a:r>
              <a:rPr lang="ja-JP" altLang="en-US" sz="1100" b="1" dirty="0" smtClean="0">
                <a:latin typeface="+mn-ea"/>
              </a:rPr>
              <a:t>延焼</a:t>
            </a:r>
            <a:r>
              <a:rPr lang="ja-JP" altLang="en-US" sz="1100" b="1" dirty="0">
                <a:latin typeface="+mn-ea"/>
              </a:rPr>
              <a:t>遮断帯の</a:t>
            </a:r>
            <a:r>
              <a:rPr lang="ja-JP" altLang="en-US" sz="1100" b="1" dirty="0" smtClean="0">
                <a:latin typeface="+mn-ea"/>
              </a:rPr>
              <a:t>整備</a:t>
            </a:r>
            <a:r>
              <a:rPr lang="en-US" altLang="ja-JP" sz="1100" b="1" dirty="0" smtClean="0">
                <a:latin typeface="+mn-ea"/>
              </a:rPr>
              <a:t>】</a:t>
            </a:r>
            <a:endParaRPr lang="en-US" altLang="ja-JP" sz="1100" b="1" dirty="0">
              <a:latin typeface="+mn-ea"/>
            </a:endParaRPr>
          </a:p>
          <a:p>
            <a:pPr marL="171450" indent="-171450">
              <a:lnSpc>
                <a:spcPts val="1200"/>
              </a:lnSpc>
              <a:buFont typeface="Wingdings" panose="05000000000000000000" pitchFamily="2" charset="2"/>
              <a:buChar char="l"/>
            </a:pPr>
            <a:r>
              <a:rPr lang="ja-JP" altLang="en-US" sz="1100" dirty="0" smtClean="0">
                <a:solidFill>
                  <a:prstClr val="black"/>
                </a:solidFill>
                <a:latin typeface="Meiryo UI" panose="020B0604030504040204" pitchFamily="50" charset="-128"/>
                <a:ea typeface="Meiryo UI" panose="020B0604030504040204" pitchFamily="50" charset="-128"/>
              </a:rPr>
              <a:t>密集</a:t>
            </a:r>
            <a:r>
              <a:rPr lang="ja-JP" altLang="en-US" sz="1100" dirty="0">
                <a:solidFill>
                  <a:prstClr val="black"/>
                </a:solidFill>
                <a:latin typeface="Meiryo UI" panose="020B0604030504040204" pitchFamily="50" charset="-128"/>
                <a:ea typeface="Meiryo UI" panose="020B0604030504040204" pitchFamily="50" charset="-128"/>
              </a:rPr>
              <a:t>市街地等における災害に強い都市</a:t>
            </a:r>
            <a:r>
              <a:rPr lang="ja-JP" altLang="en-US" sz="1100" dirty="0" smtClean="0">
                <a:solidFill>
                  <a:prstClr val="black"/>
                </a:solidFill>
                <a:latin typeface="Meiryo UI" panose="020B0604030504040204" pitchFamily="50" charset="-128"/>
                <a:ea typeface="Meiryo UI" panose="020B0604030504040204" pitchFamily="50" charset="-128"/>
              </a:rPr>
              <a:t>構造</a:t>
            </a:r>
            <a:r>
              <a:rPr lang="ja-JP" altLang="en-US" sz="1100" dirty="0">
                <a:solidFill>
                  <a:prstClr val="black"/>
                </a:solidFill>
                <a:latin typeface="Meiryo UI" panose="020B0604030504040204" pitchFamily="50" charset="-128"/>
                <a:ea typeface="Meiryo UI" panose="020B0604030504040204" pitchFamily="50" charset="-128"/>
              </a:rPr>
              <a:t>に</a:t>
            </a:r>
            <a:r>
              <a:rPr lang="ja-JP" altLang="en-US" sz="1100" dirty="0" smtClean="0">
                <a:solidFill>
                  <a:prstClr val="black"/>
                </a:solidFill>
                <a:latin typeface="Meiryo UI" panose="020B0604030504040204" pitchFamily="50" charset="-128"/>
                <a:ea typeface="Meiryo UI" panose="020B0604030504040204" pitchFamily="50" charset="-128"/>
              </a:rPr>
              <a:t>向け</a:t>
            </a:r>
            <a:r>
              <a:rPr lang="ja-JP" altLang="en-US" sz="1100" dirty="0">
                <a:solidFill>
                  <a:prstClr val="black"/>
                </a:solidFill>
                <a:latin typeface="Meiryo UI" panose="020B0604030504040204" pitchFamily="50" charset="-128"/>
                <a:ea typeface="Meiryo UI" panose="020B0604030504040204" pitchFamily="50" charset="-128"/>
              </a:rPr>
              <a:t>、延焼を抑止する延焼遮断帯を整備します</a:t>
            </a:r>
            <a:r>
              <a:rPr lang="ja-JP" altLang="en-US" sz="1100" dirty="0" smtClean="0">
                <a:solidFill>
                  <a:prstClr val="black"/>
                </a:solidFill>
                <a:latin typeface="Meiryo UI" panose="020B0604030504040204" pitchFamily="50" charset="-128"/>
                <a:ea typeface="Meiryo UI" panose="020B0604030504040204" pitchFamily="50" charset="-128"/>
              </a:rPr>
              <a:t>。</a:t>
            </a:r>
            <a:endParaRPr lang="en-US" altLang="ja-JP" sz="1100" dirty="0">
              <a:solidFill>
                <a:prstClr val="black"/>
              </a:solidFill>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l"/>
            </a:pPr>
            <a:r>
              <a:rPr lang="ja-JP" altLang="en-US" sz="1100" dirty="0" smtClean="0">
                <a:solidFill>
                  <a:prstClr val="black"/>
                </a:solidFill>
                <a:latin typeface="Meiryo UI" panose="020B0604030504040204" pitchFamily="50" charset="-128"/>
                <a:ea typeface="Meiryo UI" panose="020B0604030504040204" pitchFamily="50" charset="-128"/>
              </a:rPr>
              <a:t>沿道</a:t>
            </a:r>
            <a:r>
              <a:rPr lang="ja-JP" altLang="en-US" sz="1100" dirty="0">
                <a:solidFill>
                  <a:prstClr val="black"/>
                </a:solidFill>
                <a:latin typeface="Meiryo UI" panose="020B0604030504040204" pitchFamily="50" charset="-128"/>
                <a:ea typeface="Meiryo UI" panose="020B0604030504040204" pitchFamily="50" charset="-128"/>
              </a:rPr>
              <a:t>の緑化施策や無電柱化と</a:t>
            </a:r>
            <a:r>
              <a:rPr lang="ja-JP" altLang="en-US" sz="1100" dirty="0" smtClean="0">
                <a:solidFill>
                  <a:prstClr val="black"/>
                </a:solidFill>
                <a:latin typeface="Meiryo UI" panose="020B0604030504040204" pitchFamily="50" charset="-128"/>
                <a:ea typeface="Meiryo UI" panose="020B0604030504040204" pitchFamily="50" charset="-128"/>
              </a:rPr>
              <a:t>の　連携</a:t>
            </a:r>
            <a:r>
              <a:rPr lang="ja-JP" altLang="en-US" sz="1100" dirty="0">
                <a:solidFill>
                  <a:prstClr val="black"/>
                </a:solidFill>
                <a:latin typeface="Meiryo UI" panose="020B0604030504040204" pitchFamily="50" charset="-128"/>
                <a:ea typeface="Meiryo UI" panose="020B0604030504040204" pitchFamily="50" charset="-128"/>
              </a:rPr>
              <a:t>、沿道耐震と</a:t>
            </a:r>
            <a:r>
              <a:rPr lang="ja-JP" altLang="en-US" sz="1100" dirty="0" smtClean="0">
                <a:solidFill>
                  <a:prstClr val="black"/>
                </a:solidFill>
                <a:latin typeface="Meiryo UI" panose="020B0604030504040204" pitchFamily="50" charset="-128"/>
                <a:ea typeface="Meiryo UI" panose="020B0604030504040204" pitchFamily="50" charset="-128"/>
              </a:rPr>
              <a:t>組み合わせた　整備</a:t>
            </a:r>
            <a:r>
              <a:rPr lang="ja-JP" altLang="en-US" sz="1100" dirty="0">
                <a:solidFill>
                  <a:prstClr val="black"/>
                </a:solidFill>
                <a:latin typeface="Meiryo UI" panose="020B0604030504040204" pitchFamily="50" charset="-128"/>
                <a:ea typeface="Meiryo UI" panose="020B0604030504040204" pitchFamily="50" charset="-128"/>
              </a:rPr>
              <a:t>など、他施策と合わせた整備に取り組みます</a:t>
            </a:r>
            <a:r>
              <a:rPr lang="ja-JP" altLang="en-US" sz="1100" dirty="0" smtClean="0">
                <a:solidFill>
                  <a:prstClr val="black"/>
                </a:solidFill>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　</a:t>
            </a:r>
            <a:endParaRPr lang="en-US" altLang="ja-JP" sz="1100" dirty="0" smtClean="0">
              <a:solidFill>
                <a:prstClr val="black"/>
              </a:solidFill>
              <a:latin typeface="Meiryo UI" panose="020B0604030504040204" pitchFamily="50" charset="-128"/>
              <a:ea typeface="Meiryo UI" panose="020B0604030504040204" pitchFamily="50" charset="-128"/>
            </a:endParaRPr>
          </a:p>
          <a:p>
            <a:pPr>
              <a:lnSpc>
                <a:spcPts val="1200"/>
              </a:lnSpc>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a:t>
            </a:r>
            <a:r>
              <a:rPr lang="en-US" altLang="ja-JP" sz="1100" dirty="0" smtClean="0">
                <a:solidFill>
                  <a:prstClr val="black"/>
                </a:solidFill>
                <a:latin typeface="Meiryo UI" panose="020B0604030504040204" pitchFamily="50" charset="-128"/>
                <a:ea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rPr>
              <a:t>都市計画道路三国塚口線、　　　</a:t>
            </a:r>
            <a:endParaRPr lang="en-US" altLang="ja-JP" sz="1100" dirty="0" smtClean="0">
              <a:solidFill>
                <a:prstClr val="black"/>
              </a:solidFill>
              <a:latin typeface="Meiryo UI" panose="020B0604030504040204" pitchFamily="50" charset="-128"/>
              <a:ea typeface="Meiryo UI" panose="020B0604030504040204" pitchFamily="50" charset="-128"/>
            </a:endParaRPr>
          </a:p>
          <a:p>
            <a:pPr>
              <a:lnSpc>
                <a:spcPts val="1200"/>
              </a:lnSpc>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都市計画道路寝屋川大東線等</a:t>
            </a:r>
            <a:r>
              <a:rPr lang="en-US" altLang="ja-JP" sz="1100" dirty="0" smtClean="0">
                <a:solidFill>
                  <a:prstClr val="black"/>
                </a:solidFill>
                <a:latin typeface="Meiryo UI" panose="020B0604030504040204" pitchFamily="50" charset="-128"/>
                <a:ea typeface="Meiryo UI" panose="020B0604030504040204" pitchFamily="50" charset="-128"/>
              </a:rPr>
              <a:t>〕</a:t>
            </a:r>
            <a:endParaRPr lang="ja-JP" altLang="en-US" sz="1100" dirty="0">
              <a:solidFill>
                <a:prstClr val="black"/>
              </a:solidFill>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2472095" y="3660871"/>
            <a:ext cx="4378292" cy="1509339"/>
            <a:chOff x="6097414" y="3458436"/>
            <a:chExt cx="4378292" cy="1509339"/>
          </a:xfrm>
        </p:grpSpPr>
        <p:grpSp>
          <p:nvGrpSpPr>
            <p:cNvPr id="137" name="グループ化 136">
              <a:extLst>
                <a:ext uri="{FF2B5EF4-FFF2-40B4-BE49-F238E27FC236}">
                  <a16:creationId xmlns:a16="http://schemas.microsoft.com/office/drawing/2014/main" id="{B8C2F071-B911-4F9A-BB9B-BAA28B18C8B3}"/>
                </a:ext>
              </a:extLst>
            </p:cNvPr>
            <p:cNvGrpSpPr/>
            <p:nvPr/>
          </p:nvGrpSpPr>
          <p:grpSpPr>
            <a:xfrm>
              <a:off x="6097414" y="3467061"/>
              <a:ext cx="4378292" cy="1500714"/>
              <a:chOff x="923515" y="4417194"/>
              <a:chExt cx="5212673" cy="1717566"/>
            </a:xfrm>
          </p:grpSpPr>
          <p:pic>
            <p:nvPicPr>
              <p:cNvPr id="138" name="図 137">
                <a:extLst>
                  <a:ext uri="{FF2B5EF4-FFF2-40B4-BE49-F238E27FC236}">
                    <a16:creationId xmlns:a16="http://schemas.microsoft.com/office/drawing/2014/main" id="{96A1077E-E39F-49BB-A5AA-874AEC4C763F}"/>
                  </a:ext>
                </a:extLst>
              </p:cNvPr>
              <p:cNvPicPr>
                <a:picLocks noChangeAspect="1"/>
              </p:cNvPicPr>
              <p:nvPr/>
            </p:nvPicPr>
            <p:blipFill>
              <a:blip r:embed="rId4"/>
              <a:stretch>
                <a:fillRect/>
              </a:stretch>
            </p:blipFill>
            <p:spPr>
              <a:xfrm>
                <a:off x="923515" y="4417194"/>
                <a:ext cx="5212673" cy="1717566"/>
              </a:xfrm>
              <a:prstGeom prst="rect">
                <a:avLst/>
              </a:prstGeom>
            </p:spPr>
          </p:pic>
          <p:sp>
            <p:nvSpPr>
              <p:cNvPr id="139" name="矢印: 左右 62">
                <a:extLst>
                  <a:ext uri="{FF2B5EF4-FFF2-40B4-BE49-F238E27FC236}">
                    <a16:creationId xmlns:a16="http://schemas.microsoft.com/office/drawing/2014/main" id="{3C5D8A79-41E9-46BA-AF45-FCC15D882AE2}"/>
                  </a:ext>
                </a:extLst>
              </p:cNvPr>
              <p:cNvSpPr/>
              <p:nvPr/>
            </p:nvSpPr>
            <p:spPr>
              <a:xfrm rot="5400000">
                <a:off x="3897010" y="5587496"/>
                <a:ext cx="769943" cy="87676"/>
              </a:xfrm>
              <a:prstGeom prst="lef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0" name="テキスト ボックス 139">
                <a:extLst>
                  <a:ext uri="{FF2B5EF4-FFF2-40B4-BE49-F238E27FC236}">
                    <a16:creationId xmlns:a16="http://schemas.microsoft.com/office/drawing/2014/main" id="{595A830D-8A36-4795-8AEC-519C64EB35B9}"/>
                  </a:ext>
                </a:extLst>
              </p:cNvPr>
              <p:cNvSpPr txBox="1"/>
              <p:nvPr/>
            </p:nvSpPr>
            <p:spPr>
              <a:xfrm>
                <a:off x="3468863" y="5471857"/>
                <a:ext cx="864072" cy="148126"/>
              </a:xfrm>
              <a:prstGeom prst="rect">
                <a:avLst/>
              </a:prstGeom>
              <a:noFill/>
            </p:spPr>
            <p:txBody>
              <a:bodyPr wrap="square" lIns="0" tIns="0" rIns="0" bIns="0"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高さ：</a:t>
                </a: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7m</a:t>
                </a: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以上</a:t>
                </a:r>
              </a:p>
            </p:txBody>
          </p:sp>
          <p:sp>
            <p:nvSpPr>
              <p:cNvPr id="141" name="テキスト ボックス 140">
                <a:extLst>
                  <a:ext uri="{FF2B5EF4-FFF2-40B4-BE49-F238E27FC236}">
                    <a16:creationId xmlns:a16="http://schemas.microsoft.com/office/drawing/2014/main" id="{110A3B24-1EBC-4752-8D64-72881ACCAD5C}"/>
                  </a:ext>
                </a:extLst>
              </p:cNvPr>
              <p:cNvSpPr txBox="1"/>
              <p:nvPr/>
            </p:nvSpPr>
            <p:spPr>
              <a:xfrm>
                <a:off x="4235153" y="5019784"/>
                <a:ext cx="864072" cy="148126"/>
              </a:xfrm>
              <a:prstGeom prst="rect">
                <a:avLst/>
              </a:prstGeom>
              <a:noFill/>
            </p:spPr>
            <p:txBody>
              <a:bodyPr wrap="square" lIns="0" tIns="0" rIns="0" bIns="0"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耐火建物など</a:t>
                </a:r>
              </a:p>
            </p:txBody>
          </p:sp>
          <p:sp>
            <p:nvSpPr>
              <p:cNvPr id="142" name="テキスト ボックス 141">
                <a:extLst>
                  <a:ext uri="{FF2B5EF4-FFF2-40B4-BE49-F238E27FC236}">
                    <a16:creationId xmlns:a16="http://schemas.microsoft.com/office/drawing/2014/main" id="{10B421CA-47ED-4A54-86BF-CD95C491724B}"/>
                  </a:ext>
                </a:extLst>
              </p:cNvPr>
              <p:cNvSpPr txBox="1"/>
              <p:nvPr/>
            </p:nvSpPr>
            <p:spPr>
              <a:xfrm>
                <a:off x="2416627" y="4665074"/>
                <a:ext cx="864072" cy="148126"/>
              </a:xfrm>
              <a:prstGeom prst="rect">
                <a:avLst/>
              </a:prstGeom>
              <a:noFill/>
            </p:spPr>
            <p:txBody>
              <a:bodyPr wrap="square" lIns="0" tIns="0" rIns="0" bIns="0"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耐火建物など</a:t>
                </a:r>
              </a:p>
            </p:txBody>
          </p:sp>
          <p:sp>
            <p:nvSpPr>
              <p:cNvPr id="143" name="矢印: 左右 66">
                <a:extLst>
                  <a:ext uri="{FF2B5EF4-FFF2-40B4-BE49-F238E27FC236}">
                    <a16:creationId xmlns:a16="http://schemas.microsoft.com/office/drawing/2014/main" id="{171E3C90-3E0D-4091-8BE6-6248D5CEBE41}"/>
                  </a:ext>
                </a:extLst>
              </p:cNvPr>
              <p:cNvSpPr/>
              <p:nvPr/>
            </p:nvSpPr>
            <p:spPr>
              <a:xfrm>
                <a:off x="2341978" y="5961653"/>
                <a:ext cx="2535470" cy="166407"/>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4" name="テキスト ボックス 143">
                <a:extLst>
                  <a:ext uri="{FF2B5EF4-FFF2-40B4-BE49-F238E27FC236}">
                    <a16:creationId xmlns:a16="http://schemas.microsoft.com/office/drawing/2014/main" id="{CB140A11-61B8-415B-8558-6464BBF527A7}"/>
                  </a:ext>
                </a:extLst>
              </p:cNvPr>
              <p:cNvSpPr txBox="1"/>
              <p:nvPr/>
            </p:nvSpPr>
            <p:spPr>
              <a:xfrm>
                <a:off x="3185211" y="5838483"/>
                <a:ext cx="1017526" cy="166641"/>
              </a:xfrm>
              <a:prstGeom prst="rect">
                <a:avLst/>
              </a:prstGeom>
              <a:noFill/>
            </p:spPr>
            <p:txBody>
              <a:bodyPr wrap="square" lIns="0" tIns="0" rIns="0" bIns="0"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延焼遮断帯</a:t>
                </a:r>
              </a:p>
            </p:txBody>
          </p:sp>
        </p:grpSp>
        <p:sp>
          <p:nvSpPr>
            <p:cNvPr id="147" name="テキスト ボックス 146">
              <a:extLst>
                <a:ext uri="{FF2B5EF4-FFF2-40B4-BE49-F238E27FC236}">
                  <a16:creationId xmlns:a16="http://schemas.microsoft.com/office/drawing/2014/main" id="{B33C4D34-E38E-4A27-BFBD-D86FA2821E4A}"/>
                </a:ext>
              </a:extLst>
            </p:cNvPr>
            <p:cNvSpPr txBox="1"/>
            <p:nvPr/>
          </p:nvSpPr>
          <p:spPr>
            <a:xfrm>
              <a:off x="7546796" y="3458436"/>
              <a:ext cx="1819200" cy="153888"/>
            </a:xfrm>
            <a:prstGeom prst="rect">
              <a:avLst/>
            </a:prstGeom>
            <a:noFill/>
          </p:spPr>
          <p:txBody>
            <a:bodyPr wrap="square" lIns="0" tIns="0" rIns="0" bIns="0" rtlCol="0">
              <a:spAutoFit/>
            </a:bodyPr>
            <a:lstStyle/>
            <a:p>
              <a:pPr algn="ctr"/>
              <a:r>
                <a:rPr kumimoji="1" lang="en-US" altLang="ja-JP" sz="1000" dirty="0" smtClean="0">
                  <a:latin typeface="ＭＳ Ｐゴシック" panose="020B0600070205080204" pitchFamily="50" charset="-128"/>
                  <a:ea typeface="ＭＳ Ｐゴシック" panose="020B0600070205080204" pitchFamily="50" charset="-128"/>
                </a:rPr>
                <a:t>【</a:t>
              </a:r>
              <a:r>
                <a:rPr kumimoji="1" lang="ja-JP" altLang="en-US" sz="1000" dirty="0" smtClean="0">
                  <a:latin typeface="ＭＳ Ｐゴシック" panose="020B0600070205080204" pitchFamily="50" charset="-128"/>
                  <a:ea typeface="ＭＳ Ｐゴシック" panose="020B0600070205080204" pitchFamily="50" charset="-128"/>
                </a:rPr>
                <a:t>延焼遮断帯整備</a:t>
              </a:r>
              <a:r>
                <a:rPr kumimoji="1" lang="ja-JP" altLang="en-US" sz="1000" dirty="0">
                  <a:latin typeface="ＭＳ Ｐゴシック" panose="020B0600070205080204" pitchFamily="50" charset="-128"/>
                  <a:ea typeface="ＭＳ Ｐゴシック" panose="020B0600070205080204" pitchFamily="50" charset="-128"/>
                </a:rPr>
                <a:t>イメージ</a:t>
              </a:r>
              <a:r>
                <a:rPr kumimoji="1" lang="en-US" altLang="ja-JP" sz="1000" dirty="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grpSp>
      <p:sp>
        <p:nvSpPr>
          <p:cNvPr id="46" name="正方形/長方形 45"/>
          <p:cNvSpPr/>
          <p:nvPr/>
        </p:nvSpPr>
        <p:spPr>
          <a:xfrm>
            <a:off x="46530" y="390192"/>
            <a:ext cx="9828000"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08989" y="778973"/>
            <a:ext cx="9695333"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49" name="テキスト ボックス 48"/>
          <p:cNvSpPr txBox="1"/>
          <p:nvPr/>
        </p:nvSpPr>
        <p:spPr>
          <a:xfrm>
            <a:off x="201632" y="2736887"/>
            <a:ext cx="6226952" cy="761747"/>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■延焼遮断帯等、リダンダンシー、避難路となる道路整備の推進</a:t>
            </a:r>
          </a:p>
          <a:p>
            <a:pPr marL="396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大規模地震発生時の人的被害や建物被害を軽減するため、「大阪府密集市街地整備方針」等に基づき、「地震時等に著しく危険な密集市街地」において、リダンダンシー、避難路ともなる道路（延焼遮断帯）を整備します。</a:t>
            </a:r>
          </a:p>
        </p:txBody>
      </p:sp>
      <p:sp>
        <p:nvSpPr>
          <p:cNvPr id="3" name="スライド番号プレースホルダー 2"/>
          <p:cNvSpPr>
            <a:spLocks noGrp="1"/>
          </p:cNvSpPr>
          <p:nvPr>
            <p:ph type="sldNum" sz="quarter" idx="12"/>
          </p:nvPr>
        </p:nvSpPr>
        <p:spPr>
          <a:xfrm>
            <a:off x="7646116" y="6617059"/>
            <a:ext cx="2311400" cy="365125"/>
          </a:xfrm>
        </p:spPr>
        <p:txBody>
          <a:bodyPr/>
          <a:lstStyle/>
          <a:p>
            <a:fld id="{BB9231F5-CC56-497A-A386-7B8232C12A76}" type="slidenum">
              <a:rPr kumimoji="1" lang="ja-JP" altLang="en-US" smtClean="0"/>
              <a:t>35</a:t>
            </a:fld>
            <a:endParaRPr kumimoji="1" lang="ja-JP" altLang="en-US" dirty="0"/>
          </a:p>
        </p:txBody>
      </p:sp>
      <p:sp>
        <p:nvSpPr>
          <p:cNvPr id="52" name="テキスト ボックス 51"/>
          <p:cNvSpPr txBox="1"/>
          <p:nvPr/>
        </p:nvSpPr>
        <p:spPr>
          <a:xfrm>
            <a:off x="110379" y="985330"/>
            <a:ext cx="9693943" cy="946413"/>
          </a:xfrm>
          <a:prstGeom prst="rect">
            <a:avLst/>
          </a:prstGeom>
          <a:noFill/>
          <a:ln w="6350">
            <a:noFill/>
            <a:prstDash val="sysDash"/>
          </a:ln>
        </p:spPr>
        <p:txBody>
          <a:bodyPr wrap="square" rtlCol="0">
            <a:spAutoFit/>
          </a:bodyPr>
          <a:lstStyle/>
          <a:p>
            <a:pPr>
              <a:lnSpc>
                <a:spcPct val="150000"/>
              </a:lnSpc>
            </a:pPr>
            <a:r>
              <a:rPr lang="ja-JP" altLang="en-US" sz="1300" dirty="0" smtClean="0">
                <a:latin typeface="HG丸ｺﾞｼｯｸM-PRO" panose="020F0600000000000000" pitchFamily="50" charset="-128"/>
                <a:ea typeface="HG丸ｺﾞｼｯｸM-PRO" panose="020F0600000000000000" pitchFamily="50" charset="-128"/>
              </a:rPr>
              <a:t>① 人命を守る都市インフラ強化</a:t>
            </a:r>
            <a:r>
              <a:rPr lang="en-US" altLang="ja-JP" sz="1200" dirty="0" smtClean="0">
                <a:latin typeface="HG丸ｺﾞｼｯｸM-PRO" panose="020F0600000000000000" pitchFamily="50" charset="-128"/>
                <a:ea typeface="HG丸ｺﾞｼｯｸM-PRO" panose="020F0600000000000000" pitchFamily="50" charset="-128"/>
              </a:rPr>
              <a:t>〔</a:t>
            </a:r>
            <a:r>
              <a:rPr lang="ja-JP" altLang="en-US" sz="1200" dirty="0" smtClean="0">
                <a:latin typeface="HG丸ｺﾞｼｯｸM-PRO" panose="020F0600000000000000" pitchFamily="50" charset="-128"/>
                <a:ea typeface="HG丸ｺﾞｼｯｸM-PRO" panose="020F0600000000000000" pitchFamily="50" charset="-128"/>
              </a:rPr>
              <a:t>地震・津波・高潮対策</a:t>
            </a:r>
            <a:r>
              <a:rPr lang="en-US" altLang="ja-JP" sz="1200" dirty="0" smtClean="0">
                <a:latin typeface="HG丸ｺﾞｼｯｸM-PRO" panose="020F0600000000000000" pitchFamily="50" charset="-128"/>
                <a:ea typeface="HG丸ｺﾞｼｯｸM-PRO" panose="020F0600000000000000" pitchFamily="50" charset="-128"/>
              </a:rPr>
              <a:t>〕</a:t>
            </a:r>
            <a:endParaRPr lang="en-US" altLang="ja-JP" sz="1200" b="1" dirty="0" smtClean="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r>
              <a:rPr lang="ja-JP" altLang="en-US" sz="1200" b="1" dirty="0" smtClean="0"/>
              <a:t>　</a:t>
            </a:r>
            <a:r>
              <a:rPr lang="ja-JP" altLang="ja-JP" sz="1200" b="1" dirty="0" smtClean="0"/>
              <a:t>◇</a:t>
            </a:r>
            <a:r>
              <a:rPr lang="en-US" altLang="ja-JP" sz="1200" b="1" dirty="0" smtClean="0"/>
              <a:t>  </a:t>
            </a:r>
            <a:r>
              <a:rPr lang="ja-JP" altLang="en-US" sz="1200" b="1" dirty="0" smtClean="0"/>
              <a:t>密集市街地対策等の推進</a:t>
            </a:r>
            <a:endParaRPr lang="en-US" altLang="ja-JP" sz="1200" b="1" dirty="0" smtClean="0"/>
          </a:p>
          <a:p>
            <a:pPr marL="396000" indent="-216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大規模地震発生時の人的被害や建物被害を軽減するため、「大阪府密集市街地整備方針」等に基づき「地震時等に著しく危険な密集市街地」の</a:t>
            </a:r>
            <a:endParaRPr lang="en-US" altLang="ja-JP" sz="1200" dirty="0" smtClean="0">
              <a:latin typeface="Meiryo UI" panose="020B0604030504040204" pitchFamily="50" charset="-128"/>
              <a:ea typeface="Meiryo UI" panose="020B0604030504040204" pitchFamily="50" charset="-128"/>
            </a:endParaRPr>
          </a:p>
          <a:p>
            <a:pPr marL="396000" indent="-216000"/>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解消や</a:t>
            </a:r>
            <a:r>
              <a:rPr lang="ja-JP" altLang="ja-JP" sz="1200" dirty="0" smtClean="0">
                <a:latin typeface="Meiryo UI" panose="020B0604030504040204" pitchFamily="50" charset="-128"/>
                <a:ea typeface="Meiryo UI" panose="020B0604030504040204" pitchFamily="50" charset="-128"/>
              </a:rPr>
              <a:t>耐火</a:t>
            </a:r>
            <a:r>
              <a:rPr lang="ja-JP" altLang="ja-JP" sz="1200" dirty="0">
                <a:latin typeface="Meiryo UI" panose="020B0604030504040204" pitchFamily="50" charset="-128"/>
                <a:ea typeface="Meiryo UI" panose="020B0604030504040204" pitchFamily="50" charset="-128"/>
              </a:rPr>
              <a:t>・準耐火建築物への誘導</a:t>
            </a:r>
            <a:r>
              <a:rPr lang="ja-JP" altLang="en-US" sz="1200" dirty="0" smtClean="0">
                <a:latin typeface="Meiryo UI" panose="020B0604030504040204" pitchFamily="50" charset="-128"/>
                <a:ea typeface="Meiryo UI" panose="020B0604030504040204" pitchFamily="50" charset="-128"/>
              </a:rPr>
              <a:t>を図ります。</a:t>
            </a:r>
            <a:endParaRPr lang="en-US" altLang="ja-JP" sz="1200" b="1" dirty="0" smtClean="0">
              <a:latin typeface="+mn-ea"/>
            </a:endParaRPr>
          </a:p>
        </p:txBody>
      </p:sp>
      <p:sp>
        <p:nvSpPr>
          <p:cNvPr id="40" name="テキスト ボックス 2"/>
          <p:cNvSpPr txBox="1">
            <a:spLocks noChangeArrowheads="1"/>
          </p:cNvSpPr>
          <p:nvPr/>
        </p:nvSpPr>
        <p:spPr bwMode="auto">
          <a:xfrm>
            <a:off x="6623559" y="6466602"/>
            <a:ext cx="3050056" cy="259485"/>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ja-JP" altLang="en-US" sz="800" kern="100" dirty="0" smtClean="0">
                <a:latin typeface="+mj-ea"/>
                <a:ea typeface="+mj-ea"/>
                <a:cs typeface="Times New Roman" panose="02020603050405020304" pitchFamily="18" charset="0"/>
              </a:rPr>
              <a:t>出典：大阪府密集市街地整備方針（</a:t>
            </a:r>
            <a:r>
              <a:rPr lang="en-US" altLang="ja-JP" sz="800" kern="100" dirty="0" smtClean="0">
                <a:latin typeface="+mj-ea"/>
                <a:ea typeface="+mj-ea"/>
                <a:cs typeface="Times New Roman" panose="02020603050405020304" pitchFamily="18" charset="0"/>
              </a:rPr>
              <a:t>H30.3</a:t>
            </a:r>
            <a:r>
              <a:rPr lang="ja-JP" altLang="en-US" sz="800" kern="100" dirty="0" smtClean="0">
                <a:latin typeface="+mj-ea"/>
                <a:ea typeface="+mj-ea"/>
                <a:cs typeface="Times New Roman" panose="02020603050405020304" pitchFamily="18" charset="0"/>
              </a:rPr>
              <a:t>改訂）</a:t>
            </a:r>
            <a:endParaRPr lang="ja-JP" sz="800" kern="100" dirty="0">
              <a:effectLst/>
              <a:latin typeface="+mj-ea"/>
              <a:ea typeface="+mj-ea"/>
              <a:cs typeface="Times New Roman" panose="02020603050405020304" pitchFamily="18" charset="0"/>
            </a:endParaRPr>
          </a:p>
        </p:txBody>
      </p:sp>
      <p:sp>
        <p:nvSpPr>
          <p:cNvPr id="58" name="テキスト ボックス 57"/>
          <p:cNvSpPr txBox="1"/>
          <p:nvPr/>
        </p:nvSpPr>
        <p:spPr>
          <a:xfrm>
            <a:off x="224631" y="1807517"/>
            <a:ext cx="5751169" cy="1023357"/>
          </a:xfrm>
          <a:prstGeom prst="rect">
            <a:avLst/>
          </a:prstGeom>
          <a:noFill/>
          <a:ln w="6350">
            <a:noFill/>
            <a:prstDash val="sysDash"/>
          </a:ln>
        </p:spPr>
        <p:txBody>
          <a:bodyPr wrap="square" rtlCol="0">
            <a:spAutoFit/>
          </a:bodyPr>
          <a:lstStyle/>
          <a:p>
            <a:pPr>
              <a:lnSpc>
                <a:spcPct val="150000"/>
              </a:lnSpc>
            </a:pPr>
            <a:r>
              <a:rPr lang="ja-JP" altLang="en-US" sz="1100" b="1" dirty="0" smtClean="0">
                <a:latin typeface="+mn-ea"/>
              </a:rPr>
              <a:t>■準防火地域の指定促進など市街地不燃化の促進等</a:t>
            </a:r>
            <a:endParaRPr lang="en-US" altLang="ja-JP" sz="1100" b="1" dirty="0" smtClean="0">
              <a:latin typeface="+mn-ea"/>
            </a:endParaRPr>
          </a:p>
          <a:p>
            <a:pPr marL="288000" indent="-180000">
              <a:buFont typeface="Wingdings" panose="05000000000000000000" pitchFamily="2" charset="2"/>
              <a:buChar char="l"/>
            </a:pPr>
            <a:r>
              <a:rPr lang="ja-JP" altLang="ja-JP" sz="1100" dirty="0" smtClean="0">
                <a:latin typeface="Meiryo UI" panose="020B0604030504040204" pitchFamily="50" charset="-128"/>
                <a:ea typeface="Meiryo UI" panose="020B0604030504040204" pitchFamily="50" charset="-128"/>
              </a:rPr>
              <a:t>市街化区域内の建蔽率</a:t>
            </a:r>
            <a:r>
              <a:rPr lang="en-US" altLang="ja-JP" sz="1100" dirty="0" smtClean="0">
                <a:latin typeface="Meiryo UI" panose="020B0604030504040204" pitchFamily="50" charset="-128"/>
                <a:ea typeface="Meiryo UI" panose="020B0604030504040204" pitchFamily="50" charset="-128"/>
              </a:rPr>
              <a:t>60</a:t>
            </a:r>
            <a:r>
              <a:rPr lang="ja-JP" altLang="ja-JP" sz="1100" dirty="0" smtClean="0">
                <a:latin typeface="Meiryo UI" panose="020B0604030504040204" pitchFamily="50" charset="-128"/>
                <a:ea typeface="Meiryo UI" panose="020B0604030504040204" pitchFamily="50" charset="-128"/>
              </a:rPr>
              <a:t>％以上の地域に</a:t>
            </a:r>
            <a:r>
              <a:rPr lang="ja-JP" altLang="en-US" sz="1100" dirty="0" smtClean="0">
                <a:latin typeface="Meiryo UI" panose="020B0604030504040204" pitchFamily="50" charset="-128"/>
                <a:ea typeface="Meiryo UI" panose="020B0604030504040204" pitchFamily="50" charset="-128"/>
              </a:rPr>
              <a:t>ついて</a:t>
            </a:r>
            <a:r>
              <a:rPr lang="ja-JP" altLang="ja-JP" sz="1100" dirty="0" smtClean="0">
                <a:latin typeface="Meiryo UI" panose="020B0604030504040204" pitchFamily="50" charset="-128"/>
                <a:ea typeface="Meiryo UI" panose="020B0604030504040204" pitchFamily="50" charset="-128"/>
              </a:rPr>
              <a:t>、原則として準防火地域の指定を促進し、</a:t>
            </a:r>
            <a:r>
              <a:rPr lang="ja-JP" altLang="en-US"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耐火・準耐火建築物への誘導を図ります。</a:t>
            </a:r>
            <a:endParaRPr lang="en-US" altLang="ja-JP" sz="1100" dirty="0">
              <a:latin typeface="Meiryo UI" panose="020B0604030504040204" pitchFamily="50" charset="-128"/>
              <a:ea typeface="Meiryo UI" panose="020B0604030504040204" pitchFamily="50" charset="-128"/>
            </a:endParaRPr>
          </a:p>
          <a:p>
            <a:pPr marL="288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地震時等に著しく危険な密集市街地</a:t>
            </a:r>
            <a:r>
              <a:rPr lang="ja-JP" altLang="en-US" sz="1100" dirty="0" smtClean="0">
                <a:latin typeface="Meiryo UI" panose="020B0604030504040204" pitchFamily="50" charset="-128"/>
                <a:ea typeface="Meiryo UI" panose="020B0604030504040204" pitchFamily="50" charset="-128"/>
              </a:rPr>
              <a:t>」</a:t>
            </a:r>
            <a:r>
              <a:rPr lang="ja-JP" altLang="ja-JP" sz="1100" dirty="0" smtClean="0">
                <a:latin typeface="Meiryo UI" panose="020B0604030504040204" pitchFamily="50" charset="-128"/>
                <a:ea typeface="Meiryo UI" panose="020B0604030504040204" pitchFamily="50" charset="-128"/>
              </a:rPr>
              <a:t>において、</a:t>
            </a:r>
            <a:r>
              <a:rPr lang="ja-JP" altLang="ja-JP" sz="1100" dirty="0">
                <a:latin typeface="Meiryo UI" panose="020B0604030504040204" pitchFamily="50" charset="-128"/>
                <a:ea typeface="Meiryo UI" panose="020B0604030504040204" pitchFamily="50" charset="-128"/>
              </a:rPr>
              <a:t>防災街区整備地区計画等の活用により</a:t>
            </a:r>
            <a:r>
              <a:rPr lang="ja-JP"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耐火</a:t>
            </a:r>
            <a:r>
              <a:rPr lang="ja-JP" altLang="ja-JP" sz="1100" dirty="0">
                <a:latin typeface="Meiryo UI" panose="020B0604030504040204" pitchFamily="50" charset="-128"/>
                <a:ea typeface="Meiryo UI" panose="020B0604030504040204" pitchFamily="50" charset="-128"/>
              </a:rPr>
              <a:t>・準耐火建築物への建替えを誘導します</a:t>
            </a:r>
            <a:r>
              <a:rPr lang="ja-JP" altLang="ja-JP" sz="1100" dirty="0" smtClean="0">
                <a:latin typeface="Meiryo UI" panose="020B0604030504040204" pitchFamily="50" charset="-128"/>
                <a:ea typeface="Meiryo UI" panose="020B0604030504040204" pitchFamily="50" charset="-128"/>
              </a:rPr>
              <a:t>。</a:t>
            </a:r>
            <a:endParaRPr lang="ja-JP" altLang="ja-JP" sz="1100" dirty="0">
              <a:latin typeface="Meiryo UI" panose="020B0604030504040204" pitchFamily="50" charset="-128"/>
              <a:ea typeface="Meiryo UI" panose="020B0604030504040204" pitchFamily="50" charset="-128"/>
            </a:endParaRPr>
          </a:p>
        </p:txBody>
      </p:sp>
      <p:sp>
        <p:nvSpPr>
          <p:cNvPr id="73" name="テキスト ボックス 72">
            <a:extLst>
              <a:ext uri="{FF2B5EF4-FFF2-40B4-BE49-F238E27FC236}">
                <a16:creationId xmlns:a16="http://schemas.microsoft.com/office/drawing/2014/main" id="{F2CBD592-7C18-4D05-9D61-8DCC1722EED9}"/>
              </a:ext>
            </a:extLst>
          </p:cNvPr>
          <p:cNvSpPr txBox="1"/>
          <p:nvPr/>
        </p:nvSpPr>
        <p:spPr>
          <a:xfrm>
            <a:off x="171245" y="5167283"/>
            <a:ext cx="855009" cy="161780"/>
          </a:xfrm>
          <a:prstGeom prst="rect">
            <a:avLst/>
          </a:prstGeom>
          <a:noFill/>
        </p:spPr>
        <p:txBody>
          <a:bodyPr wrap="square" lIns="0" tIns="0" rIns="0" bIns="0" rtlCol="0">
            <a:spAutoFit/>
          </a:bodyPr>
          <a:lstStyle/>
          <a:p>
            <a:pPr algn="ct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整備例</a:t>
            </a:r>
            <a:r>
              <a:rPr kumimoji="1" lang="en-US" altLang="ja-JP" sz="1000" dirty="0">
                <a:latin typeface="ＭＳ Ｐゴシック" panose="020B0600070205080204" pitchFamily="50" charset="-128"/>
                <a:ea typeface="ＭＳ Ｐゴシック" panose="020B0600070205080204" pitchFamily="50" charset="-128"/>
              </a:rPr>
              <a:t>】</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75" name="テキスト ボックス 74">
            <a:extLst>
              <a:ext uri="{FF2B5EF4-FFF2-40B4-BE49-F238E27FC236}">
                <a16:creationId xmlns:a16="http://schemas.microsoft.com/office/drawing/2014/main" id="{A72B50DC-8A1C-4DC1-A472-A116D2437473}"/>
              </a:ext>
            </a:extLst>
          </p:cNvPr>
          <p:cNvSpPr txBox="1"/>
          <p:nvPr/>
        </p:nvSpPr>
        <p:spPr>
          <a:xfrm>
            <a:off x="2181577" y="6524049"/>
            <a:ext cx="1607812" cy="123111"/>
          </a:xfrm>
          <a:prstGeom prst="rect">
            <a:avLst/>
          </a:prstGeom>
          <a:noFill/>
        </p:spPr>
        <p:txBody>
          <a:bodyPr wrap="none" lIns="0" tIns="0" rIns="0" bIns="0" rtlCol="0" anchor="ctr" anchorCtr="0">
            <a:spAutoFit/>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都市計画道路　三国</a:t>
            </a:r>
            <a:r>
              <a:rPr kumimoji="1" lang="ja-JP" altLang="en-US" sz="800" dirty="0">
                <a:latin typeface="ＭＳ Ｐゴシック" panose="020B0600070205080204" pitchFamily="50" charset="-128"/>
                <a:ea typeface="ＭＳ Ｐゴシック" panose="020B0600070205080204" pitchFamily="50" charset="-128"/>
              </a:rPr>
              <a:t>塚口線</a:t>
            </a:r>
            <a:r>
              <a:rPr kumimoji="1" lang="zh-TW" altLang="en-US" sz="800" dirty="0">
                <a:latin typeface="ＭＳ Ｐゴシック" panose="020B0600070205080204" pitchFamily="50" charset="-128"/>
                <a:ea typeface="ＭＳ Ｐゴシック" panose="020B0600070205080204" pitchFamily="50" charset="-128"/>
              </a:rPr>
              <a:t>（</a:t>
            </a:r>
            <a:r>
              <a:rPr kumimoji="1" lang="ja-JP" altLang="en-US" sz="800" dirty="0">
                <a:latin typeface="ＭＳ Ｐゴシック" panose="020B0600070205080204" pitchFamily="50" charset="-128"/>
                <a:ea typeface="ＭＳ Ｐゴシック" panose="020B0600070205080204" pitchFamily="50" charset="-128"/>
              </a:rPr>
              <a:t>豊中</a:t>
            </a:r>
            <a:r>
              <a:rPr kumimoji="1" lang="zh-TW" altLang="en-US" sz="800" dirty="0">
                <a:latin typeface="ＭＳ Ｐゴシック" panose="020B0600070205080204" pitchFamily="50" charset="-128"/>
                <a:ea typeface="ＭＳ Ｐゴシック" panose="020B0600070205080204" pitchFamily="50" charset="-128"/>
              </a:rPr>
              <a:t>市）</a:t>
            </a:r>
          </a:p>
        </p:txBody>
      </p:sp>
      <p:grpSp>
        <p:nvGrpSpPr>
          <p:cNvPr id="5" name="グループ化 4"/>
          <p:cNvGrpSpPr/>
          <p:nvPr/>
        </p:nvGrpSpPr>
        <p:grpSpPr>
          <a:xfrm>
            <a:off x="1029330" y="5267855"/>
            <a:ext cx="3961613" cy="1238073"/>
            <a:chOff x="1016163" y="5190057"/>
            <a:chExt cx="3961613" cy="1238073"/>
          </a:xfrm>
        </p:grpSpPr>
        <p:pic>
          <p:nvPicPr>
            <p:cNvPr id="64" name="Picture 4" descr="\\10000ws310244\F\◇橘\04  写真\260911 三国塚口線(全線)\送付用\Ⅰ期②.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90894" y="5190057"/>
              <a:ext cx="1586882" cy="1238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6" name="右矢印 75"/>
            <p:cNvSpPr/>
            <p:nvPr/>
          </p:nvSpPr>
          <p:spPr>
            <a:xfrm>
              <a:off x="2837790" y="5444454"/>
              <a:ext cx="328204" cy="7085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7" name="図 7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6163" y="5215192"/>
              <a:ext cx="1558330" cy="1212179"/>
            </a:xfrm>
            <a:prstGeom prst="rect">
              <a:avLst/>
            </a:prstGeom>
            <a:ln>
              <a:solidFill>
                <a:schemeClr val="tx1"/>
              </a:solidFill>
            </a:ln>
          </p:spPr>
        </p:pic>
      </p:grpSp>
    </p:spTree>
    <p:extLst>
      <p:ext uri="{BB962C8B-B14F-4D97-AF65-F5344CB8AC3E}">
        <p14:creationId xmlns:p14="http://schemas.microsoft.com/office/powerpoint/2010/main" val="3866348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46530" y="760256"/>
            <a:ext cx="9788873" cy="593675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6" name="正方形/長方形 45"/>
          <p:cNvSpPr/>
          <p:nvPr/>
        </p:nvSpPr>
        <p:spPr>
          <a:xfrm>
            <a:off x="46530" y="415950"/>
            <a:ext cx="9805136" cy="288147"/>
          </a:xfrm>
          <a:prstGeom prst="rect">
            <a:avLst/>
          </a:prstGeom>
          <a:ln w="12700" cmpd="sng">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42605" y="756476"/>
            <a:ext cx="9792000" cy="272469"/>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33" name="スライド番号プレースホルダー 1"/>
          <p:cNvSpPr txBox="1">
            <a:spLocks/>
          </p:cNvSpPr>
          <p:nvPr/>
        </p:nvSpPr>
        <p:spPr>
          <a:xfrm>
            <a:off x="7643297" y="6604956"/>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36</a:t>
            </a:fld>
            <a:endParaRPr lang="ja-JP" altLang="en-US" dirty="0"/>
          </a:p>
        </p:txBody>
      </p:sp>
      <p:sp>
        <p:nvSpPr>
          <p:cNvPr id="53" name="テキスト ボックス 52">
            <a:extLst>
              <a:ext uri="{FF2B5EF4-FFF2-40B4-BE49-F238E27FC236}">
                <a16:creationId xmlns:a16="http://schemas.microsoft.com/office/drawing/2014/main" id="{EC124CB6-DDC1-4BE5-958B-5E1DD798DF94}"/>
              </a:ext>
            </a:extLst>
          </p:cNvPr>
          <p:cNvSpPr txBox="1"/>
          <p:nvPr/>
        </p:nvSpPr>
        <p:spPr>
          <a:xfrm>
            <a:off x="276031" y="2527133"/>
            <a:ext cx="4184764" cy="1163395"/>
          </a:xfrm>
          <a:prstGeom prst="rect">
            <a:avLst/>
          </a:prstGeom>
          <a:noFill/>
        </p:spPr>
        <p:txBody>
          <a:bodyPr wrap="square" lIns="0" tIns="0" rIns="0" bIns="0" rtlCol="0">
            <a:spAutoFit/>
          </a:bodyPr>
          <a:lstStyle/>
          <a:p>
            <a:pPr algn="just">
              <a:lnSpc>
                <a:spcPct val="120000"/>
              </a:lnSpc>
            </a:pPr>
            <a:r>
              <a:rPr lang="ja-JP" altLang="en-US" sz="900" dirty="0" smtClean="0">
                <a:solidFill>
                  <a:prstClr val="black"/>
                </a:solidFill>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NTT</a:t>
            </a:r>
            <a:r>
              <a:rPr lang="ja-JP" altLang="en-US" sz="900" dirty="0" smtClean="0">
                <a:latin typeface="Meiryo UI" panose="020B0604030504040204" pitchFamily="50" charset="-128"/>
                <a:ea typeface="Meiryo UI" panose="020B0604030504040204" pitchFamily="50" charset="-128"/>
              </a:rPr>
              <a:t>管路など既存ストック</a:t>
            </a:r>
            <a:r>
              <a:rPr lang="ja-JP" altLang="en-US" sz="900" dirty="0">
                <a:latin typeface="Meiryo UI" panose="020B0604030504040204" pitchFamily="50" charset="-128"/>
                <a:ea typeface="Meiryo UI" panose="020B0604030504040204" pitchFamily="50" charset="-128"/>
              </a:rPr>
              <a:t>を</a:t>
            </a:r>
            <a:r>
              <a:rPr lang="ja-JP" altLang="en-US" sz="900" dirty="0" smtClean="0">
                <a:latin typeface="Meiryo UI" panose="020B0604030504040204" pitchFamily="50" charset="-128"/>
                <a:ea typeface="Meiryo UI" panose="020B0604030504040204" pitchFamily="50" charset="-128"/>
              </a:rPr>
              <a:t>活用するなど</a:t>
            </a:r>
            <a:r>
              <a:rPr lang="ja-JP" altLang="en-US" sz="900" dirty="0" smtClean="0">
                <a:solidFill>
                  <a:prstClr val="black"/>
                </a:solidFill>
                <a:latin typeface="Meiryo UI" panose="020B0604030504040204" pitchFamily="50" charset="-128"/>
                <a:ea typeface="Meiryo UI" panose="020B0604030504040204" pitchFamily="50" charset="-128"/>
              </a:rPr>
              <a:t>低コスト</a:t>
            </a:r>
            <a:r>
              <a:rPr lang="ja-JP" altLang="en-US" sz="900" dirty="0">
                <a:solidFill>
                  <a:prstClr val="black"/>
                </a:solidFill>
                <a:latin typeface="Meiryo UI" panose="020B0604030504040204" pitchFamily="50" charset="-128"/>
                <a:ea typeface="Meiryo UI" panose="020B0604030504040204" pitchFamily="50" charset="-128"/>
              </a:rPr>
              <a:t>手法の</a:t>
            </a:r>
            <a:r>
              <a:rPr lang="ja-JP" altLang="en-US" sz="900" dirty="0">
                <a:latin typeface="Meiryo UI" panose="020B0604030504040204" pitchFamily="50" charset="-128"/>
                <a:ea typeface="Meiryo UI" panose="020B0604030504040204" pitchFamily="50" charset="-128"/>
              </a:rPr>
              <a:t>導入</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１</a:t>
            </a:r>
            <a:r>
              <a:rPr lang="en-US" altLang="ja-JP" sz="900" dirty="0">
                <a:latin typeface="Meiryo UI" panose="020B0604030504040204" pitchFamily="50" charset="-128"/>
                <a:ea typeface="Meiryo UI" panose="020B0604030504040204" pitchFamily="50" charset="-128"/>
              </a:rPr>
              <a:t>】</a:t>
            </a:r>
          </a:p>
          <a:p>
            <a:pPr algn="just">
              <a:lnSpc>
                <a:spcPct val="120000"/>
              </a:lnSpc>
            </a:pPr>
            <a:r>
              <a:rPr lang="ja-JP" altLang="en-US" sz="900" dirty="0" smtClean="0">
                <a:solidFill>
                  <a:prstClr val="black"/>
                </a:solidFill>
                <a:latin typeface="Meiryo UI" panose="020B0604030504040204" pitchFamily="50" charset="-128"/>
                <a:ea typeface="Meiryo UI" panose="020B0604030504040204" pitchFamily="50" charset="-128"/>
              </a:rPr>
              <a:t>　・防災の視点から早期の効果発現をめざし、バイパス道路の無電柱化による代替機能の</a:t>
            </a:r>
            <a:endParaRPr lang="en-US" altLang="ja-JP" sz="900" dirty="0" smtClean="0">
              <a:solidFill>
                <a:prstClr val="black"/>
              </a:solidFill>
              <a:latin typeface="Meiryo UI" panose="020B0604030504040204" pitchFamily="50" charset="-128"/>
              <a:ea typeface="Meiryo UI" panose="020B0604030504040204" pitchFamily="50" charset="-128"/>
            </a:endParaRPr>
          </a:p>
          <a:p>
            <a:pPr algn="just">
              <a:lnSpc>
                <a:spcPct val="120000"/>
              </a:lnSpc>
            </a:pPr>
            <a:r>
              <a:rPr lang="ja-JP" altLang="en-US" sz="900" dirty="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　確保</a:t>
            </a:r>
            <a:r>
              <a:rPr lang="ja-JP" altLang="en-US" sz="900" dirty="0" smtClean="0">
                <a:latin typeface="Meiryo UI" panose="020B0604030504040204" pitchFamily="50" charset="-128"/>
                <a:ea typeface="Meiryo UI" panose="020B0604030504040204" pitchFamily="50" charset="-128"/>
              </a:rPr>
              <a:t>や、</a:t>
            </a:r>
            <a:r>
              <a:rPr lang="ja-JP" altLang="en-US" sz="900" dirty="0" smtClean="0">
                <a:solidFill>
                  <a:prstClr val="black"/>
                </a:solidFill>
                <a:latin typeface="Meiryo UI" panose="020B0604030504040204" pitchFamily="50" charset="-128"/>
                <a:ea typeface="Meiryo UI" panose="020B0604030504040204" pitchFamily="50" charset="-128"/>
              </a:rPr>
              <a:t>片側車線先行整備により広域緊急交通路の機能を確保。</a:t>
            </a:r>
            <a:endParaRPr lang="en-US" altLang="ja-JP" sz="900" dirty="0" smtClean="0">
              <a:solidFill>
                <a:prstClr val="black"/>
              </a:solidFill>
              <a:latin typeface="Meiryo UI" panose="020B0604030504040204" pitchFamily="50" charset="-128"/>
              <a:ea typeface="Meiryo UI" panose="020B0604030504040204" pitchFamily="50" charset="-128"/>
            </a:endParaRPr>
          </a:p>
          <a:p>
            <a:pPr algn="just">
              <a:lnSpc>
                <a:spcPct val="120000"/>
              </a:lnSpc>
            </a:pPr>
            <a:r>
              <a:rPr lang="ja-JP" altLang="en-US" sz="900" dirty="0" smtClean="0">
                <a:solidFill>
                  <a:prstClr val="black"/>
                </a:solidFill>
                <a:latin typeface="Meiryo UI" panose="020B0604030504040204" pitchFamily="50" charset="-128"/>
                <a:ea typeface="Meiryo UI" panose="020B0604030504040204" pitchFamily="50" charset="-128"/>
              </a:rPr>
              <a:t>　・複数の工程を一体的に</a:t>
            </a:r>
            <a:r>
              <a:rPr lang="ja-JP" altLang="en-US" sz="900" dirty="0">
                <a:solidFill>
                  <a:prstClr val="black"/>
                </a:solidFill>
                <a:latin typeface="Meiryo UI" panose="020B0604030504040204" pitchFamily="50" charset="-128"/>
                <a:ea typeface="Meiryo UI" panose="020B0604030504040204" pitchFamily="50" charset="-128"/>
              </a:rPr>
              <a:t>施工し、事業期間</a:t>
            </a:r>
            <a:r>
              <a:rPr lang="ja-JP" altLang="en-US" sz="900" dirty="0" smtClean="0">
                <a:solidFill>
                  <a:prstClr val="black"/>
                </a:solidFill>
                <a:latin typeface="Meiryo UI" panose="020B0604030504040204" pitchFamily="50" charset="-128"/>
                <a:ea typeface="Meiryo UI" panose="020B0604030504040204" pitchFamily="50" charset="-128"/>
              </a:rPr>
              <a:t>短縮を図ることができるしくみ</a:t>
            </a:r>
            <a:r>
              <a:rPr lang="ja-JP" altLang="en-US" sz="900" dirty="0">
                <a:solidFill>
                  <a:prstClr val="black"/>
                </a:solidFill>
                <a:latin typeface="Meiryo UI" panose="020B0604030504040204" pitchFamily="50" charset="-128"/>
                <a:ea typeface="Meiryo UI" panose="020B0604030504040204" pitchFamily="50" charset="-128"/>
              </a:rPr>
              <a:t>の</a:t>
            </a:r>
            <a:r>
              <a:rPr lang="ja-JP" altLang="en-US" sz="900" dirty="0" smtClean="0">
                <a:solidFill>
                  <a:prstClr val="black"/>
                </a:solidFill>
                <a:latin typeface="Meiryo UI" panose="020B0604030504040204" pitchFamily="50" charset="-128"/>
                <a:ea typeface="Meiryo UI" panose="020B0604030504040204" pitchFamily="50" charset="-128"/>
              </a:rPr>
              <a:t>検討。</a:t>
            </a:r>
            <a:r>
              <a:rPr lang="en-US" altLang="ja-JP" sz="900" dirty="0" smtClean="0">
                <a:latin typeface="Meiryo UI" panose="020B0604030504040204" pitchFamily="50" charset="-128"/>
                <a:ea typeface="Meiryo UI" panose="020B0604030504040204" pitchFamily="50" charset="-128"/>
              </a:rPr>
              <a:t>【</a:t>
            </a:r>
            <a:r>
              <a:rPr lang="en-US" altLang="ja-JP" sz="900" dirty="0" smtClean="0">
                <a:solidFill>
                  <a:prstClr val="black"/>
                </a:solidFill>
                <a:latin typeface="Meiryo UI" panose="020B0604030504040204" pitchFamily="50" charset="-128"/>
                <a:ea typeface="Meiryo UI" panose="020B0604030504040204" pitchFamily="50" charset="-128"/>
              </a:rPr>
              <a:t>※</a:t>
            </a:r>
            <a:r>
              <a:rPr lang="ja-JP" altLang="en-US" sz="900" dirty="0" smtClean="0">
                <a:solidFill>
                  <a:prstClr val="black"/>
                </a:solidFill>
                <a:latin typeface="Meiryo UI" panose="020B0604030504040204" pitchFamily="50" charset="-128"/>
                <a:ea typeface="Meiryo UI" panose="020B0604030504040204" pitchFamily="50" charset="-128"/>
              </a:rPr>
              <a:t>２</a:t>
            </a:r>
            <a:r>
              <a:rPr lang="en-US" altLang="ja-JP" sz="900" dirty="0">
                <a:latin typeface="Meiryo UI" panose="020B0604030504040204" pitchFamily="50" charset="-128"/>
                <a:ea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endParaRPr>
          </a:p>
          <a:p>
            <a:pPr algn="just">
              <a:lnSpc>
                <a:spcPct val="120000"/>
              </a:lnSpc>
            </a:pPr>
            <a:r>
              <a:rPr lang="ja-JP" altLang="en-US" sz="900" dirty="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・抜柱会議の設置により、電線管理者と緊密に連携を図り、整備</a:t>
            </a:r>
            <a:r>
              <a:rPr lang="ja-JP" altLang="en-US" sz="900" dirty="0">
                <a:solidFill>
                  <a:prstClr val="black"/>
                </a:solidFill>
                <a:latin typeface="Meiryo UI" panose="020B0604030504040204" pitchFamily="50" charset="-128"/>
                <a:ea typeface="Meiryo UI" panose="020B0604030504040204" pitchFamily="50" charset="-128"/>
              </a:rPr>
              <a:t>完了区間の抜柱を</a:t>
            </a:r>
            <a:r>
              <a:rPr lang="ja-JP" altLang="en-US" sz="900" dirty="0" smtClean="0">
                <a:solidFill>
                  <a:prstClr val="black"/>
                </a:solidFill>
                <a:latin typeface="Meiryo UI" panose="020B0604030504040204" pitchFamily="50" charset="-128"/>
                <a:ea typeface="Meiryo UI" panose="020B0604030504040204" pitchFamily="50" charset="-128"/>
              </a:rPr>
              <a:t>促進。</a:t>
            </a:r>
            <a:endParaRPr lang="en-US" altLang="ja-JP" sz="900" dirty="0" smtClean="0">
              <a:solidFill>
                <a:prstClr val="black"/>
              </a:solidFill>
              <a:latin typeface="Meiryo UI" panose="020B0604030504040204" pitchFamily="50" charset="-128"/>
              <a:ea typeface="Meiryo UI" panose="020B0604030504040204" pitchFamily="50" charset="-128"/>
            </a:endParaRPr>
          </a:p>
          <a:p>
            <a:pPr algn="just">
              <a:lnSpc>
                <a:spcPct val="120000"/>
              </a:lnSpc>
            </a:pPr>
            <a:r>
              <a:rPr lang="ja-JP" altLang="en-US" sz="900" dirty="0" smtClean="0">
                <a:solidFill>
                  <a:prstClr val="black"/>
                </a:solidFill>
                <a:latin typeface="Meiryo UI" panose="020B0604030504040204" pitchFamily="50" charset="-128"/>
                <a:ea typeface="Meiryo UI" panose="020B0604030504040204" pitchFamily="50" charset="-128"/>
              </a:rPr>
              <a:t>　・無電柱化市町村部会等により、市町村への情報共有や技術支援を実施。</a:t>
            </a:r>
            <a:endParaRPr lang="en-US" altLang="ja-JP" sz="900" dirty="0" smtClean="0">
              <a:solidFill>
                <a:prstClr val="black"/>
              </a:solidFill>
              <a:latin typeface="Meiryo UI" panose="020B0604030504040204" pitchFamily="50" charset="-128"/>
              <a:ea typeface="Meiryo UI" panose="020B0604030504040204" pitchFamily="50" charset="-128"/>
            </a:endParaRPr>
          </a:p>
          <a:p>
            <a:pPr algn="just">
              <a:lnSpc>
                <a:spcPct val="120000"/>
              </a:lnSpc>
            </a:pPr>
            <a:r>
              <a:rPr lang="ja-JP" altLang="en-US" sz="900" dirty="0" smtClean="0">
                <a:solidFill>
                  <a:prstClr val="black"/>
                </a:solidFill>
                <a:latin typeface="Meiryo UI" panose="020B0604030504040204" pitchFamily="50" charset="-128"/>
                <a:ea typeface="Meiryo UI" panose="020B0604030504040204" pitchFamily="50" charset="-128"/>
              </a:rPr>
              <a:t>　・道路法</a:t>
            </a:r>
            <a:r>
              <a:rPr lang="en-US" altLang="ja-JP" sz="900" dirty="0" smtClean="0">
                <a:solidFill>
                  <a:prstClr val="black"/>
                </a:solidFill>
                <a:latin typeface="Meiryo UI" panose="020B0604030504040204" pitchFamily="50" charset="-128"/>
                <a:ea typeface="Meiryo UI" panose="020B0604030504040204" pitchFamily="50" charset="-128"/>
              </a:rPr>
              <a:t>37</a:t>
            </a:r>
            <a:r>
              <a:rPr lang="ja-JP" altLang="en-US" sz="900" dirty="0" smtClean="0">
                <a:solidFill>
                  <a:prstClr val="black"/>
                </a:solidFill>
                <a:latin typeface="Meiryo UI" panose="020B0604030504040204" pitchFamily="50" charset="-128"/>
                <a:ea typeface="Meiryo UI" panose="020B0604030504040204" pitchFamily="50" charset="-128"/>
              </a:rPr>
              <a:t>条の規定に基づく新設電柱の占用を制限（広域緊急交通路）。</a:t>
            </a:r>
            <a:endParaRPr lang="en-US" altLang="ja-JP" sz="900" dirty="0" smtClean="0">
              <a:solidFill>
                <a:prstClr val="black"/>
              </a:solidFill>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FD169817-99E0-4741-894E-A78345C18BF5}"/>
              </a:ext>
            </a:extLst>
          </p:cNvPr>
          <p:cNvSpPr txBox="1"/>
          <p:nvPr/>
        </p:nvSpPr>
        <p:spPr>
          <a:xfrm>
            <a:off x="215780" y="2363877"/>
            <a:ext cx="4247860" cy="169277"/>
          </a:xfrm>
          <a:prstGeom prst="rect">
            <a:avLst/>
          </a:prstGeom>
          <a:noFill/>
        </p:spPr>
        <p:txBody>
          <a:bodyPr wrap="square" lIns="0" tIns="0" rIns="0" bIns="0" rtlCol="0" anchor="ctr" anchorCtr="0">
            <a:spAutoFit/>
          </a:bodyPr>
          <a:lstStyle/>
          <a:p>
            <a:r>
              <a:rPr kumimoji="1" lang="ja-JP" altLang="en-US" sz="1100" b="1" dirty="0" smtClean="0">
                <a:latin typeface="+mj-ea"/>
                <a:ea typeface="+mj-ea"/>
              </a:rPr>
              <a:t>■</a:t>
            </a:r>
            <a:r>
              <a:rPr lang="ja-JP" altLang="en-US" sz="1100" b="1" dirty="0">
                <a:solidFill>
                  <a:prstClr val="black"/>
                </a:solidFill>
                <a:latin typeface="+mj-ea"/>
                <a:ea typeface="+mj-ea"/>
              </a:rPr>
              <a:t>限られた予算や、道路空間等の中で、効率的に無電柱化を推進</a:t>
            </a:r>
            <a:endParaRPr kumimoji="1" lang="ja-JP" altLang="en-US" sz="1100" b="1" dirty="0">
              <a:latin typeface="+mj-ea"/>
              <a:ea typeface="+mj-ea"/>
            </a:endParaRPr>
          </a:p>
        </p:txBody>
      </p:sp>
      <p:sp>
        <p:nvSpPr>
          <p:cNvPr id="75" name="テキスト ボックス 74">
            <a:extLst>
              <a:ext uri="{FF2B5EF4-FFF2-40B4-BE49-F238E27FC236}">
                <a16:creationId xmlns:a16="http://schemas.microsoft.com/office/drawing/2014/main" id="{6050F545-3414-4D0F-9F5B-218BC051D928}"/>
              </a:ext>
            </a:extLst>
          </p:cNvPr>
          <p:cNvSpPr txBox="1"/>
          <p:nvPr/>
        </p:nvSpPr>
        <p:spPr>
          <a:xfrm>
            <a:off x="-79527" y="3709713"/>
            <a:ext cx="1820454" cy="123111"/>
          </a:xfrm>
          <a:prstGeom prst="rect">
            <a:avLst/>
          </a:prstGeom>
          <a:noFill/>
        </p:spPr>
        <p:txBody>
          <a:bodyPr wrap="square" lIns="0" tIns="0" rIns="0" bIns="0" rtlCol="0">
            <a:spAutoFit/>
          </a:bodyPr>
          <a:lstStyle/>
          <a:p>
            <a:pPr algn="ctr"/>
            <a:r>
              <a:rPr kumimoji="1" lang="en-US" altLang="ja-JP" sz="800" b="1" dirty="0" smtClean="0">
                <a:latin typeface="ＭＳ Ｐゴシック" panose="020B0600070205080204" pitchFamily="50" charset="-128"/>
                <a:ea typeface="ＭＳ Ｐゴシック" panose="020B0600070205080204" pitchFamily="50" charset="-128"/>
              </a:rPr>
              <a:t>【※</a:t>
            </a:r>
            <a:r>
              <a:rPr kumimoji="1" lang="ja-JP" altLang="en-US" sz="800" b="1" dirty="0" smtClean="0">
                <a:latin typeface="ＭＳ Ｐゴシック" panose="020B0600070205080204" pitchFamily="50" charset="-128"/>
                <a:ea typeface="ＭＳ Ｐゴシック" panose="020B0600070205080204" pitchFamily="50" charset="-128"/>
              </a:rPr>
              <a:t>１：既存ストックの活用方式</a:t>
            </a:r>
            <a:r>
              <a:rPr kumimoji="1" lang="en-US" altLang="ja-JP" sz="800" b="1" dirty="0" smtClean="0">
                <a:latin typeface="ＭＳ Ｐゴシック" panose="020B0600070205080204" pitchFamily="50" charset="-128"/>
                <a:ea typeface="ＭＳ Ｐゴシック" panose="020B0600070205080204" pitchFamily="50" charset="-128"/>
              </a:rPr>
              <a:t>】</a:t>
            </a:r>
            <a:endParaRPr kumimoji="1" lang="ja-JP" altLang="en-US" sz="800" b="1" dirty="0">
              <a:latin typeface="ＭＳ Ｐゴシック" panose="020B0600070205080204" pitchFamily="50" charset="-128"/>
              <a:ea typeface="ＭＳ Ｐゴシック" panose="020B0600070205080204" pitchFamily="50" charset="-128"/>
            </a:endParaRPr>
          </a:p>
        </p:txBody>
      </p:sp>
      <p:pic>
        <p:nvPicPr>
          <p:cNvPr id="111" name="図 110"/>
          <p:cNvPicPr>
            <a:picLocks noChangeAspect="1"/>
          </p:cNvPicPr>
          <p:nvPr/>
        </p:nvPicPr>
        <p:blipFill rotWithShape="1">
          <a:blip r:embed="rId3"/>
          <a:srcRect r="46854"/>
          <a:stretch/>
        </p:blipFill>
        <p:spPr>
          <a:xfrm>
            <a:off x="211950" y="3869228"/>
            <a:ext cx="1327751" cy="1033384"/>
          </a:xfrm>
          <a:prstGeom prst="rect">
            <a:avLst/>
          </a:prstGeom>
        </p:spPr>
      </p:pic>
      <p:pic>
        <p:nvPicPr>
          <p:cNvPr id="112" name="図 111"/>
          <p:cNvPicPr>
            <a:picLocks noChangeAspect="1"/>
          </p:cNvPicPr>
          <p:nvPr/>
        </p:nvPicPr>
        <p:blipFill>
          <a:blip r:embed="rId4"/>
          <a:stretch>
            <a:fillRect/>
          </a:stretch>
        </p:blipFill>
        <p:spPr>
          <a:xfrm>
            <a:off x="135762" y="4956871"/>
            <a:ext cx="1531968" cy="1024492"/>
          </a:xfrm>
          <a:prstGeom prst="rect">
            <a:avLst/>
          </a:prstGeom>
          <a:ln>
            <a:noFill/>
          </a:ln>
        </p:spPr>
      </p:pic>
      <p:sp>
        <p:nvSpPr>
          <p:cNvPr id="113" name="正方形/長方形 112"/>
          <p:cNvSpPr/>
          <p:nvPr/>
        </p:nvSpPr>
        <p:spPr>
          <a:xfrm>
            <a:off x="6345706" y="6459679"/>
            <a:ext cx="1991076" cy="215444"/>
          </a:xfrm>
          <a:prstGeom prst="rect">
            <a:avLst/>
          </a:prstGeom>
        </p:spPr>
        <p:txBody>
          <a:bodyPr wrap="square">
            <a:spAutoFit/>
          </a:bodyPr>
          <a:lstStyle/>
          <a:p>
            <a:r>
              <a:rPr lang="ja-JP" altLang="en-US" sz="800" dirty="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　　　無電柱化の推進イメージ</a:t>
            </a:r>
            <a:endParaRPr lang="ja-JP" altLang="en-US" sz="800" dirty="0">
              <a:latin typeface="Meiryo UI" panose="020B0604030504040204" pitchFamily="50" charset="-128"/>
              <a:ea typeface="Meiryo UI" panose="020B0604030504040204" pitchFamily="50" charset="-128"/>
            </a:endParaRPr>
          </a:p>
        </p:txBody>
      </p:sp>
      <p:sp>
        <p:nvSpPr>
          <p:cNvPr id="115" name="正方形/長方形 114"/>
          <p:cNvSpPr/>
          <p:nvPr/>
        </p:nvSpPr>
        <p:spPr>
          <a:xfrm>
            <a:off x="333373" y="5989775"/>
            <a:ext cx="1437660" cy="307777"/>
          </a:xfrm>
          <a:prstGeom prst="rect">
            <a:avLst/>
          </a:prstGeom>
        </p:spPr>
        <p:txBody>
          <a:bodyPr wrap="square">
            <a:spAutoFit/>
          </a:bodyPr>
          <a:lstStyle/>
          <a:p>
            <a:r>
              <a:rPr lang="ja-JP" altLang="en-US" sz="700" dirty="0" smtClean="0">
                <a:latin typeface="ＭＳ Ｐゴシック" panose="020B0600070205080204" pitchFamily="50" charset="-128"/>
                <a:ea typeface="ＭＳ Ｐゴシック" panose="020B0600070205080204" pitchFamily="50" charset="-128"/>
              </a:rPr>
              <a:t>出典：</a:t>
            </a:r>
            <a:r>
              <a:rPr lang="en-US" altLang="ja-JP" sz="700" dirty="0" smtClean="0">
                <a:latin typeface="ＭＳ Ｐゴシック" panose="020B0600070205080204" pitchFamily="50" charset="-128"/>
                <a:ea typeface="ＭＳ Ｐゴシック" panose="020B0600070205080204" pitchFamily="50" charset="-128"/>
              </a:rPr>
              <a:t>NTT</a:t>
            </a:r>
            <a:r>
              <a:rPr lang="ja-JP" altLang="en-US" sz="700" dirty="0" smtClean="0">
                <a:latin typeface="ＭＳ Ｐゴシック" panose="020B0600070205080204" pitchFamily="50" charset="-128"/>
                <a:ea typeface="ＭＳ Ｐゴシック" panose="020B0600070205080204" pitchFamily="50" charset="-128"/>
              </a:rPr>
              <a:t>グループの無電柱化</a:t>
            </a:r>
            <a:endParaRPr lang="en-US" altLang="ja-JP" sz="700" dirty="0" smtClean="0">
              <a:latin typeface="ＭＳ Ｐゴシック" panose="020B0600070205080204" pitchFamily="50" charset="-128"/>
              <a:ea typeface="ＭＳ Ｐゴシック" panose="020B0600070205080204" pitchFamily="50" charset="-128"/>
            </a:endParaRPr>
          </a:p>
          <a:p>
            <a:r>
              <a:rPr lang="ja-JP" altLang="en-US" sz="700" dirty="0" smtClean="0">
                <a:latin typeface="ＭＳ Ｐゴシック" panose="020B0600070205080204" pitchFamily="50" charset="-128"/>
                <a:ea typeface="ＭＳ Ｐゴシック" panose="020B0600070205080204" pitchFamily="50" charset="-128"/>
              </a:rPr>
              <a:t>における低コスト化の取組み</a:t>
            </a:r>
            <a:endParaRPr lang="ja-JP" altLang="en-US" sz="700" dirty="0">
              <a:latin typeface="ＭＳ Ｐゴシック" panose="020B0600070205080204" pitchFamily="50" charset="-128"/>
              <a:ea typeface="ＭＳ Ｐゴシック" panose="020B0600070205080204" pitchFamily="50" charset="-128"/>
            </a:endParaRPr>
          </a:p>
        </p:txBody>
      </p:sp>
      <p:cxnSp>
        <p:nvCxnSpPr>
          <p:cNvPr id="54" name="直線コネクタ 53">
            <a:extLst>
              <a:ext uri="{FF2B5EF4-FFF2-40B4-BE49-F238E27FC236}">
                <a16:creationId xmlns:a16="http://schemas.microsoft.com/office/drawing/2014/main" id="{50B9012A-2D44-4806-8020-636DC4B20D91}"/>
              </a:ext>
            </a:extLst>
          </p:cNvPr>
          <p:cNvCxnSpPr>
            <a:cxnSpLocks/>
          </p:cNvCxnSpPr>
          <p:nvPr/>
        </p:nvCxnSpPr>
        <p:spPr>
          <a:xfrm flipH="1">
            <a:off x="7788500" y="5347363"/>
            <a:ext cx="251014" cy="278079"/>
          </a:xfrm>
          <a:prstGeom prst="line">
            <a:avLst/>
          </a:prstGeom>
          <a:ln w="9525">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272F484D-9DA4-4A36-A1E8-FAA63EB34E9C}"/>
              </a:ext>
            </a:extLst>
          </p:cNvPr>
          <p:cNvSpPr txBox="1"/>
          <p:nvPr/>
        </p:nvSpPr>
        <p:spPr>
          <a:xfrm>
            <a:off x="7202745" y="5605780"/>
            <a:ext cx="614428" cy="117779"/>
          </a:xfrm>
          <a:prstGeom prst="rect">
            <a:avLst/>
          </a:prstGeom>
          <a:solidFill>
            <a:schemeClr val="bg1"/>
          </a:solidFill>
          <a:ln>
            <a:solidFill>
              <a:srgbClr val="000000"/>
            </a:solidFill>
          </a:ln>
        </p:spPr>
        <p:txBody>
          <a:bodyPr vert="horz" wrap="square" lIns="0" tIns="7200" rIns="0" bIns="18000" rtlCol="0">
            <a:spAutoFit/>
          </a:bodyPr>
          <a:lstStyle/>
          <a:p>
            <a:pPr algn="ctr"/>
            <a:r>
              <a:rPr kumimoji="1" lang="ja-JP" altLang="en-US" sz="600" dirty="0" smtClean="0">
                <a:solidFill>
                  <a:srgbClr val="000000"/>
                </a:solidFill>
                <a:latin typeface="ＭＳ Ｐゴシック" panose="020B0600070205080204" pitchFamily="50" charset="-128"/>
                <a:ea typeface="ＭＳ Ｐゴシック" panose="020B0600070205080204" pitchFamily="50" charset="-128"/>
              </a:rPr>
              <a:t>新設電柱の制限</a:t>
            </a:r>
            <a:endParaRPr kumimoji="1" lang="ja-JP" altLang="en-US" sz="600" dirty="0">
              <a:solidFill>
                <a:srgbClr val="000000"/>
              </a:solidFill>
              <a:latin typeface="ＭＳ Ｐゴシック" panose="020B0600070205080204" pitchFamily="50" charset="-128"/>
              <a:ea typeface="ＭＳ Ｐゴシック" panose="020B0600070205080204" pitchFamily="50" charset="-128"/>
            </a:endParaRPr>
          </a:p>
        </p:txBody>
      </p:sp>
      <p:sp>
        <p:nvSpPr>
          <p:cNvPr id="63" name="テキスト ボックス 62">
            <a:extLst>
              <a:ext uri="{FF2B5EF4-FFF2-40B4-BE49-F238E27FC236}">
                <a16:creationId xmlns:a16="http://schemas.microsoft.com/office/drawing/2014/main" id="{6050F545-3414-4D0F-9F5B-218BC051D928}"/>
              </a:ext>
            </a:extLst>
          </p:cNvPr>
          <p:cNvSpPr txBox="1"/>
          <p:nvPr/>
        </p:nvSpPr>
        <p:spPr>
          <a:xfrm>
            <a:off x="1771033" y="3705610"/>
            <a:ext cx="1338919" cy="123111"/>
          </a:xfrm>
          <a:prstGeom prst="rect">
            <a:avLst/>
          </a:prstGeom>
          <a:noFill/>
        </p:spPr>
        <p:txBody>
          <a:bodyPr wrap="square" lIns="0" tIns="0" rIns="0" bIns="0" rtlCol="0">
            <a:spAutoFit/>
          </a:bodyPr>
          <a:lstStyle/>
          <a:p>
            <a:pPr algn="ctr"/>
            <a:r>
              <a:rPr kumimoji="1" lang="en-US" altLang="ja-JP" sz="800" b="1" dirty="0" smtClean="0">
                <a:latin typeface="ＭＳ Ｐゴシック" panose="020B0600070205080204" pitchFamily="50" charset="-128"/>
                <a:ea typeface="ＭＳ Ｐゴシック" panose="020B0600070205080204" pitchFamily="50" charset="-128"/>
              </a:rPr>
              <a:t>【※</a:t>
            </a:r>
            <a:r>
              <a:rPr kumimoji="1" lang="ja-JP" altLang="en-US" sz="800" b="1" dirty="0" smtClean="0">
                <a:latin typeface="ＭＳ Ｐゴシック" panose="020B0600070205080204" pitchFamily="50" charset="-128"/>
                <a:ea typeface="ＭＳ Ｐゴシック" panose="020B0600070205080204" pitchFamily="50" charset="-128"/>
              </a:rPr>
              <a:t>２：複数の工程イメージ図</a:t>
            </a:r>
            <a:r>
              <a:rPr kumimoji="1" lang="en-US" altLang="ja-JP" sz="800" b="1" dirty="0" smtClean="0">
                <a:latin typeface="ＭＳ Ｐゴシック" panose="020B0600070205080204" pitchFamily="50" charset="-128"/>
                <a:ea typeface="ＭＳ Ｐゴシック" panose="020B0600070205080204" pitchFamily="50" charset="-128"/>
              </a:rPr>
              <a:t>】</a:t>
            </a:r>
            <a:endParaRPr kumimoji="1" lang="ja-JP" altLang="en-US" sz="800" b="1" dirty="0">
              <a:latin typeface="ＭＳ Ｐゴシック" panose="020B0600070205080204" pitchFamily="50" charset="-128"/>
              <a:ea typeface="ＭＳ Ｐゴシック" panose="020B0600070205080204" pitchFamily="50" charset="-128"/>
            </a:endParaRPr>
          </a:p>
        </p:txBody>
      </p:sp>
      <p:sp>
        <p:nvSpPr>
          <p:cNvPr id="64" name="正方形/長方形 63"/>
          <p:cNvSpPr/>
          <p:nvPr/>
        </p:nvSpPr>
        <p:spPr>
          <a:xfrm>
            <a:off x="2388747" y="6277166"/>
            <a:ext cx="2231166" cy="202737"/>
          </a:xfrm>
          <a:prstGeom prst="rect">
            <a:avLst/>
          </a:prstGeom>
        </p:spPr>
        <p:txBody>
          <a:bodyPr wrap="square">
            <a:spAutoFit/>
          </a:bodyPr>
          <a:lstStyle/>
          <a:p>
            <a:pPr algn="r"/>
            <a:r>
              <a:rPr lang="ja-JP" altLang="en-US" sz="700" dirty="0" smtClean="0">
                <a:latin typeface="ＭＳ Ｐゴシック" panose="020B0600070205080204" pitchFamily="50" charset="-128"/>
                <a:ea typeface="ＭＳ Ｐゴシック" panose="020B0600070205080204" pitchFamily="50" charset="-128"/>
              </a:rPr>
              <a:t>出典　</a:t>
            </a:r>
            <a:r>
              <a:rPr lang="en-US" altLang="ja-JP" sz="700" dirty="0" smtClean="0">
                <a:latin typeface="ＭＳ Ｐゴシック" panose="020B0600070205080204" pitchFamily="50" charset="-128"/>
                <a:ea typeface="ＭＳ Ｐゴシック" panose="020B0600070205080204" pitchFamily="50" charset="-128"/>
              </a:rPr>
              <a:t>R2</a:t>
            </a:r>
            <a:r>
              <a:rPr lang="ja-JP" altLang="en-US" sz="700" dirty="0" smtClean="0">
                <a:latin typeface="ＭＳ Ｐゴシック" panose="020B0600070205080204" pitchFamily="50" charset="-128"/>
                <a:ea typeface="ＭＳ Ｐゴシック" panose="020B0600070205080204" pitchFamily="50" charset="-128"/>
              </a:rPr>
              <a:t>年度無電柱化あり方検討会資料より作成</a:t>
            </a:r>
            <a:endParaRPr lang="ja-JP" altLang="en-US" sz="700" dirty="0">
              <a:latin typeface="ＭＳ Ｐゴシック" panose="020B0600070205080204" pitchFamily="50" charset="-128"/>
              <a:ea typeface="ＭＳ Ｐゴシック" panose="020B0600070205080204" pitchFamily="50" charset="-128"/>
            </a:endParaRPr>
          </a:p>
        </p:txBody>
      </p:sp>
      <p:sp>
        <p:nvSpPr>
          <p:cNvPr id="65" name="テキスト ボックス 64">
            <a:extLst>
              <a:ext uri="{FF2B5EF4-FFF2-40B4-BE49-F238E27FC236}">
                <a16:creationId xmlns:a16="http://schemas.microsoft.com/office/drawing/2014/main" id="{6050F545-3414-4D0F-9F5B-218BC051D928}"/>
              </a:ext>
            </a:extLst>
          </p:cNvPr>
          <p:cNvSpPr txBox="1"/>
          <p:nvPr/>
        </p:nvSpPr>
        <p:spPr>
          <a:xfrm>
            <a:off x="1763512" y="3846478"/>
            <a:ext cx="2719178" cy="492443"/>
          </a:xfrm>
          <a:prstGeom prst="rect">
            <a:avLst/>
          </a:prstGeom>
          <a:noFill/>
        </p:spPr>
        <p:txBody>
          <a:bodyPr wrap="square" lIns="0" tIns="0" rIns="0" bIns="0" rtlCol="0">
            <a:spAutoFit/>
          </a:bodyPr>
          <a:lstStyle/>
          <a:p>
            <a:r>
              <a:rPr kumimoji="1" lang="ja-JP" altLang="en-US" sz="800" dirty="0" smtClean="0">
                <a:latin typeface="ＭＳ Ｐゴシック" panose="020B0600070205080204" pitchFamily="50" charset="-128"/>
                <a:ea typeface="ＭＳ Ｐゴシック" panose="020B0600070205080204" pitchFamily="50" charset="-128"/>
              </a:rPr>
              <a:t>本体工事・道路側引込管工事（道路管理者による）、民地側引込管工事、地上機器工事（電線管理者による）など複数の工程を一体的に施工し、事業の長期化を回避し、沿道住民の負担を軽減する。</a:t>
            </a:r>
            <a:endParaRPr kumimoji="1" lang="ja-JP" altLang="en-US" sz="800" dirty="0">
              <a:latin typeface="ＭＳ Ｐゴシック" panose="020B0600070205080204" pitchFamily="50" charset="-128"/>
              <a:ea typeface="ＭＳ Ｐゴシック" panose="020B0600070205080204" pitchFamily="50" charset="-128"/>
            </a:endParaRPr>
          </a:p>
        </p:txBody>
      </p:sp>
      <p:grpSp>
        <p:nvGrpSpPr>
          <p:cNvPr id="10" name="グループ化 9"/>
          <p:cNvGrpSpPr/>
          <p:nvPr/>
        </p:nvGrpSpPr>
        <p:grpSpPr>
          <a:xfrm>
            <a:off x="1551048" y="4270749"/>
            <a:ext cx="2942115" cy="2033510"/>
            <a:chOff x="1522103" y="4319966"/>
            <a:chExt cx="2942115" cy="2033510"/>
          </a:xfrm>
        </p:grpSpPr>
        <p:pic>
          <p:nvPicPr>
            <p:cNvPr id="69" name="図 68"/>
            <p:cNvPicPr>
              <a:picLocks noChangeAspect="1"/>
            </p:cNvPicPr>
            <p:nvPr/>
          </p:nvPicPr>
          <p:blipFill>
            <a:blip r:embed="rId5"/>
            <a:stretch>
              <a:fillRect/>
            </a:stretch>
          </p:blipFill>
          <p:spPr>
            <a:xfrm>
              <a:off x="1747559" y="4439632"/>
              <a:ext cx="2716659" cy="1913844"/>
            </a:xfrm>
            <a:prstGeom prst="rect">
              <a:avLst/>
            </a:prstGeom>
          </p:spPr>
        </p:pic>
        <p:grpSp>
          <p:nvGrpSpPr>
            <p:cNvPr id="72" name="グループ化 71"/>
            <p:cNvGrpSpPr/>
            <p:nvPr/>
          </p:nvGrpSpPr>
          <p:grpSpPr>
            <a:xfrm>
              <a:off x="3021196" y="4319966"/>
              <a:ext cx="872056" cy="441793"/>
              <a:chOff x="3004619" y="4364774"/>
              <a:chExt cx="872056" cy="441793"/>
            </a:xfrm>
          </p:grpSpPr>
          <p:sp>
            <p:nvSpPr>
              <p:cNvPr id="77" name="テキスト ボックス 76">
                <a:extLst>
                  <a:ext uri="{FF2B5EF4-FFF2-40B4-BE49-F238E27FC236}">
                    <a16:creationId xmlns:a16="http://schemas.microsoft.com/office/drawing/2014/main" id="{6050F545-3414-4D0F-9F5B-218BC051D928}"/>
                  </a:ext>
                </a:extLst>
              </p:cNvPr>
              <p:cNvSpPr txBox="1"/>
              <p:nvPr/>
            </p:nvSpPr>
            <p:spPr>
              <a:xfrm>
                <a:off x="3212968" y="4364774"/>
                <a:ext cx="608618" cy="184666"/>
              </a:xfrm>
              <a:prstGeom prst="rect">
                <a:avLst/>
              </a:prstGeom>
              <a:noFill/>
            </p:spPr>
            <p:txBody>
              <a:bodyPr wrap="square" lIns="0" tIns="0" rIns="0" bIns="0" rtlCol="0">
                <a:spAutoFit/>
              </a:bodyPr>
              <a:lstStyle/>
              <a:p>
                <a:pPr algn="ctr"/>
                <a:r>
                  <a:rPr kumimoji="1" lang="ja-JP" altLang="en-US" sz="600" dirty="0">
                    <a:latin typeface="ＭＳ Ｐゴシック" panose="020B0600070205080204" pitchFamily="50" charset="-128"/>
                    <a:ea typeface="ＭＳ Ｐゴシック" panose="020B0600070205080204" pitchFamily="50" charset="-128"/>
                  </a:rPr>
                  <a:t>本体</a:t>
                </a:r>
                <a:r>
                  <a:rPr kumimoji="1" lang="ja-JP" altLang="en-US" sz="600" dirty="0" smtClean="0">
                    <a:latin typeface="ＭＳ Ｐゴシック" panose="020B0600070205080204" pitchFamily="50" charset="-128"/>
                    <a:ea typeface="ＭＳ Ｐゴシック" panose="020B0600070205080204" pitchFamily="50" charset="-128"/>
                  </a:rPr>
                  <a:t>工事</a:t>
                </a:r>
                <a:endParaRPr kumimoji="1" lang="en-US" altLang="ja-JP" sz="600" dirty="0" smtClean="0">
                  <a:latin typeface="ＭＳ Ｐゴシック" panose="020B0600070205080204" pitchFamily="50" charset="-128"/>
                  <a:ea typeface="ＭＳ Ｐゴシック" panose="020B0600070205080204" pitchFamily="50" charset="-128"/>
                </a:endParaRPr>
              </a:p>
              <a:p>
                <a:pPr algn="ctr"/>
                <a:r>
                  <a:rPr kumimoji="1" lang="ja-JP" altLang="en-US" sz="600" dirty="0" smtClean="0">
                    <a:latin typeface="ＭＳ Ｐゴシック" panose="020B0600070205080204" pitchFamily="50" charset="-128"/>
                    <a:ea typeface="ＭＳ Ｐゴシック" panose="020B0600070205080204" pitchFamily="50" charset="-128"/>
                  </a:rPr>
                  <a:t>（道路管理者）</a:t>
                </a:r>
                <a:endParaRPr kumimoji="1" lang="ja-JP" altLang="en-US" sz="600" dirty="0">
                  <a:latin typeface="ＭＳ Ｐゴシック" panose="020B0600070205080204" pitchFamily="50" charset="-128"/>
                  <a:ea typeface="ＭＳ Ｐゴシック" panose="020B0600070205080204" pitchFamily="50" charset="-128"/>
                </a:endParaRPr>
              </a:p>
            </p:txBody>
          </p:sp>
          <p:cxnSp>
            <p:nvCxnSpPr>
              <p:cNvPr id="80" name="直線コネクタ 79"/>
              <p:cNvCxnSpPr/>
              <p:nvPr/>
            </p:nvCxnSpPr>
            <p:spPr>
              <a:xfrm flipH="1">
                <a:off x="3004619" y="4559272"/>
                <a:ext cx="160985" cy="228110"/>
              </a:xfrm>
              <a:prstGeom prst="line">
                <a:avLst/>
              </a:prstGeom>
              <a:ln w="19050">
                <a:headEnd type="none"/>
                <a:tailEnd type="arrow" w="med" len="sm"/>
              </a:ln>
            </p:spPr>
            <p:style>
              <a:lnRef idx="1">
                <a:schemeClr val="dk1"/>
              </a:lnRef>
              <a:fillRef idx="0">
                <a:schemeClr val="dk1"/>
              </a:fillRef>
              <a:effectRef idx="0">
                <a:schemeClr val="dk1"/>
              </a:effectRef>
              <a:fontRef idx="minor">
                <a:schemeClr val="tx1"/>
              </a:fontRef>
            </p:style>
          </p:cxnSp>
          <p:cxnSp>
            <p:nvCxnSpPr>
              <p:cNvPr id="82" name="直線コネクタ 81"/>
              <p:cNvCxnSpPr/>
              <p:nvPr/>
            </p:nvCxnSpPr>
            <p:spPr>
              <a:xfrm flipV="1">
                <a:off x="3170283" y="4559272"/>
                <a:ext cx="706392" cy="4546"/>
              </a:xfrm>
              <a:prstGeom prst="line">
                <a:avLst/>
              </a:prstGeom>
              <a:ln w="19050"/>
            </p:spPr>
            <p:style>
              <a:lnRef idx="1">
                <a:schemeClr val="dk1"/>
              </a:lnRef>
              <a:fillRef idx="0">
                <a:schemeClr val="dk1"/>
              </a:fillRef>
              <a:effectRef idx="0">
                <a:schemeClr val="dk1"/>
              </a:effectRef>
              <a:fontRef idx="minor">
                <a:schemeClr val="tx1"/>
              </a:fontRef>
            </p:style>
          </p:cxnSp>
          <p:cxnSp>
            <p:nvCxnSpPr>
              <p:cNvPr id="119" name="直線コネクタ 118"/>
              <p:cNvCxnSpPr/>
              <p:nvPr/>
            </p:nvCxnSpPr>
            <p:spPr>
              <a:xfrm flipH="1">
                <a:off x="3111000" y="4559272"/>
                <a:ext cx="62329" cy="247295"/>
              </a:xfrm>
              <a:prstGeom prst="line">
                <a:avLst/>
              </a:prstGeom>
              <a:ln w="19050">
                <a:headEnd type="none"/>
                <a:tailEnd type="arrow" w="med" len="sm"/>
              </a:ln>
            </p:spPr>
            <p:style>
              <a:lnRef idx="1">
                <a:schemeClr val="dk1"/>
              </a:lnRef>
              <a:fillRef idx="0">
                <a:schemeClr val="dk1"/>
              </a:fillRef>
              <a:effectRef idx="0">
                <a:schemeClr val="dk1"/>
              </a:effectRef>
              <a:fontRef idx="minor">
                <a:schemeClr val="tx1"/>
              </a:fontRef>
            </p:style>
          </p:cxnSp>
        </p:grpSp>
        <p:grpSp>
          <p:nvGrpSpPr>
            <p:cNvPr id="5" name="グループ化 4"/>
            <p:cNvGrpSpPr/>
            <p:nvPr/>
          </p:nvGrpSpPr>
          <p:grpSpPr>
            <a:xfrm>
              <a:off x="3359196" y="4528750"/>
              <a:ext cx="1042236" cy="280788"/>
              <a:chOff x="3359196" y="4528750"/>
              <a:chExt cx="1042236" cy="280788"/>
            </a:xfrm>
          </p:grpSpPr>
          <p:sp>
            <p:nvSpPr>
              <p:cNvPr id="123" name="テキスト ボックス 122">
                <a:extLst>
                  <a:ext uri="{FF2B5EF4-FFF2-40B4-BE49-F238E27FC236}">
                    <a16:creationId xmlns:a16="http://schemas.microsoft.com/office/drawing/2014/main" id="{6050F545-3414-4D0F-9F5B-218BC051D928}"/>
                  </a:ext>
                </a:extLst>
              </p:cNvPr>
              <p:cNvSpPr txBox="1"/>
              <p:nvPr/>
            </p:nvSpPr>
            <p:spPr>
              <a:xfrm>
                <a:off x="3694060" y="4528750"/>
                <a:ext cx="697355" cy="184666"/>
              </a:xfrm>
              <a:prstGeom prst="rect">
                <a:avLst/>
              </a:prstGeom>
              <a:noFill/>
            </p:spPr>
            <p:txBody>
              <a:bodyPr wrap="square" lIns="0" tIns="0" rIns="0" bIns="0" rtlCol="0">
                <a:spAutoFit/>
              </a:bodyPr>
              <a:lstStyle/>
              <a:p>
                <a:pPr algn="ctr"/>
                <a:r>
                  <a:rPr kumimoji="1" lang="ja-JP" altLang="en-US" sz="600" dirty="0" smtClean="0">
                    <a:latin typeface="ＭＳ Ｐゴシック" panose="020B0600070205080204" pitchFamily="50" charset="-128"/>
                    <a:ea typeface="ＭＳ Ｐゴシック" panose="020B0600070205080204" pitchFamily="50" charset="-128"/>
                  </a:rPr>
                  <a:t>地上機器工事</a:t>
                </a:r>
                <a:endParaRPr kumimoji="1" lang="en-US" altLang="ja-JP" sz="600" dirty="0" smtClean="0">
                  <a:latin typeface="ＭＳ Ｐゴシック" panose="020B0600070205080204" pitchFamily="50" charset="-128"/>
                  <a:ea typeface="ＭＳ Ｐゴシック" panose="020B0600070205080204" pitchFamily="50" charset="-128"/>
                </a:endParaRPr>
              </a:p>
              <a:p>
                <a:pPr algn="ctr"/>
                <a:r>
                  <a:rPr kumimoji="1" lang="ja-JP" altLang="en-US" sz="600" dirty="0" smtClean="0">
                    <a:latin typeface="ＭＳ Ｐゴシック" panose="020B0600070205080204" pitchFamily="50" charset="-128"/>
                    <a:ea typeface="ＭＳ Ｐゴシック" panose="020B0600070205080204" pitchFamily="50" charset="-128"/>
                  </a:rPr>
                  <a:t>（電線管理者）</a:t>
                </a:r>
                <a:endParaRPr kumimoji="1" lang="ja-JP" altLang="en-US" sz="600" dirty="0">
                  <a:latin typeface="ＭＳ Ｐゴシック" panose="020B0600070205080204" pitchFamily="50" charset="-128"/>
                  <a:ea typeface="ＭＳ Ｐゴシック" panose="020B0600070205080204" pitchFamily="50" charset="-128"/>
                </a:endParaRPr>
              </a:p>
            </p:txBody>
          </p:sp>
          <p:cxnSp>
            <p:nvCxnSpPr>
              <p:cNvPr id="124" name="直線コネクタ 123"/>
              <p:cNvCxnSpPr/>
              <p:nvPr/>
            </p:nvCxnSpPr>
            <p:spPr>
              <a:xfrm flipV="1">
                <a:off x="3695040" y="4720192"/>
                <a:ext cx="706392" cy="4546"/>
              </a:xfrm>
              <a:prstGeom prst="line">
                <a:avLst/>
              </a:prstGeom>
              <a:ln w="19050"/>
            </p:spPr>
            <p:style>
              <a:lnRef idx="1">
                <a:schemeClr val="dk1"/>
              </a:lnRef>
              <a:fillRef idx="0">
                <a:schemeClr val="dk1"/>
              </a:fillRef>
              <a:effectRef idx="0">
                <a:schemeClr val="dk1"/>
              </a:effectRef>
              <a:fontRef idx="minor">
                <a:schemeClr val="tx1"/>
              </a:fontRef>
            </p:style>
          </p:cxnSp>
          <p:cxnSp>
            <p:nvCxnSpPr>
              <p:cNvPr id="125" name="直線コネクタ 124"/>
              <p:cNvCxnSpPr/>
              <p:nvPr/>
            </p:nvCxnSpPr>
            <p:spPr>
              <a:xfrm flipH="1">
                <a:off x="3359196" y="4723482"/>
                <a:ext cx="341808" cy="86056"/>
              </a:xfrm>
              <a:prstGeom prst="line">
                <a:avLst/>
              </a:prstGeom>
              <a:ln w="19050">
                <a:headEnd type="none"/>
                <a:tailEnd type="arrow" w="med" len="sm"/>
              </a:ln>
            </p:spPr>
            <p:style>
              <a:lnRef idx="1">
                <a:schemeClr val="dk1"/>
              </a:lnRef>
              <a:fillRef idx="0">
                <a:schemeClr val="dk1"/>
              </a:fillRef>
              <a:effectRef idx="0">
                <a:schemeClr val="dk1"/>
              </a:effectRef>
              <a:fontRef idx="minor">
                <a:schemeClr val="tx1"/>
              </a:fontRef>
            </p:style>
          </p:cxnSp>
        </p:grpSp>
        <p:grpSp>
          <p:nvGrpSpPr>
            <p:cNvPr id="6" name="グループ化 5"/>
            <p:cNvGrpSpPr/>
            <p:nvPr/>
          </p:nvGrpSpPr>
          <p:grpSpPr>
            <a:xfrm>
              <a:off x="1522450" y="4683749"/>
              <a:ext cx="1246471" cy="914210"/>
              <a:chOff x="1522450" y="4683749"/>
              <a:chExt cx="1246471" cy="914210"/>
            </a:xfrm>
          </p:grpSpPr>
          <p:sp>
            <p:nvSpPr>
              <p:cNvPr id="70" name="テキスト ボックス 69">
                <a:extLst>
                  <a:ext uri="{FF2B5EF4-FFF2-40B4-BE49-F238E27FC236}">
                    <a16:creationId xmlns:a16="http://schemas.microsoft.com/office/drawing/2014/main" id="{6050F545-3414-4D0F-9F5B-218BC051D928}"/>
                  </a:ext>
                </a:extLst>
              </p:cNvPr>
              <p:cNvSpPr txBox="1"/>
              <p:nvPr/>
            </p:nvSpPr>
            <p:spPr>
              <a:xfrm>
                <a:off x="1522450" y="4683749"/>
                <a:ext cx="823973" cy="184666"/>
              </a:xfrm>
              <a:prstGeom prst="rect">
                <a:avLst/>
              </a:prstGeom>
              <a:noFill/>
            </p:spPr>
            <p:txBody>
              <a:bodyPr wrap="square" lIns="0" tIns="0" rIns="0" bIns="0" rtlCol="0">
                <a:spAutoFit/>
              </a:bodyPr>
              <a:lstStyle/>
              <a:p>
                <a:pPr algn="ctr"/>
                <a:r>
                  <a:rPr kumimoji="1" lang="ja-JP" altLang="en-US" sz="600" dirty="0" smtClean="0">
                    <a:latin typeface="ＭＳ Ｐゴシック" panose="020B0600070205080204" pitchFamily="50" charset="-128"/>
                    <a:ea typeface="ＭＳ Ｐゴシック" panose="020B0600070205080204" pitchFamily="50" charset="-128"/>
                  </a:rPr>
                  <a:t>道路側引込管工事</a:t>
                </a:r>
                <a:endParaRPr kumimoji="1" lang="en-US" altLang="ja-JP" sz="600" dirty="0" smtClean="0">
                  <a:latin typeface="ＭＳ Ｐゴシック" panose="020B0600070205080204" pitchFamily="50" charset="-128"/>
                  <a:ea typeface="ＭＳ Ｐゴシック" panose="020B0600070205080204" pitchFamily="50" charset="-128"/>
                </a:endParaRPr>
              </a:p>
              <a:p>
                <a:pPr algn="ctr"/>
                <a:r>
                  <a:rPr kumimoji="1" lang="ja-JP" altLang="en-US" sz="600" dirty="0" smtClean="0">
                    <a:latin typeface="ＭＳ Ｐゴシック" panose="020B0600070205080204" pitchFamily="50" charset="-128"/>
                    <a:ea typeface="ＭＳ Ｐゴシック" panose="020B0600070205080204" pitchFamily="50" charset="-128"/>
                  </a:rPr>
                  <a:t>（道路管理者）</a:t>
                </a:r>
                <a:endParaRPr kumimoji="1" lang="ja-JP" altLang="en-US" sz="600" dirty="0">
                  <a:latin typeface="ＭＳ Ｐゴシック" panose="020B0600070205080204" pitchFamily="50" charset="-128"/>
                  <a:ea typeface="ＭＳ Ｐゴシック" panose="020B0600070205080204" pitchFamily="50" charset="-128"/>
                </a:endParaRPr>
              </a:p>
            </p:txBody>
          </p:sp>
          <p:cxnSp>
            <p:nvCxnSpPr>
              <p:cNvPr id="126" name="直線コネクタ 125"/>
              <p:cNvCxnSpPr/>
              <p:nvPr/>
            </p:nvCxnSpPr>
            <p:spPr>
              <a:xfrm>
                <a:off x="2278001" y="4884148"/>
                <a:ext cx="490920" cy="336696"/>
              </a:xfrm>
              <a:prstGeom prst="line">
                <a:avLst/>
              </a:prstGeom>
              <a:ln w="19050">
                <a:headEnd type="none"/>
                <a:tailEnd type="arrow" w="med" len="sm"/>
              </a:ln>
            </p:spPr>
            <p:style>
              <a:lnRef idx="1">
                <a:schemeClr val="dk1"/>
              </a:lnRef>
              <a:fillRef idx="0">
                <a:schemeClr val="dk1"/>
              </a:fillRef>
              <a:effectRef idx="0">
                <a:schemeClr val="dk1"/>
              </a:effectRef>
              <a:fontRef idx="minor">
                <a:schemeClr val="tx1"/>
              </a:fontRef>
            </p:style>
          </p:cxnSp>
          <p:cxnSp>
            <p:nvCxnSpPr>
              <p:cNvPr id="127" name="直線コネクタ 126"/>
              <p:cNvCxnSpPr/>
              <p:nvPr/>
            </p:nvCxnSpPr>
            <p:spPr>
              <a:xfrm>
                <a:off x="2279784" y="4884148"/>
                <a:ext cx="346434" cy="713811"/>
              </a:xfrm>
              <a:prstGeom prst="line">
                <a:avLst/>
              </a:prstGeom>
              <a:ln w="19050">
                <a:headEnd type="none"/>
                <a:tailEnd type="arrow" w="med" len="sm"/>
              </a:ln>
            </p:spPr>
            <p:style>
              <a:lnRef idx="1">
                <a:schemeClr val="dk1"/>
              </a:lnRef>
              <a:fillRef idx="0">
                <a:schemeClr val="dk1"/>
              </a:fillRef>
              <a:effectRef idx="0">
                <a:schemeClr val="dk1"/>
              </a:effectRef>
              <a:fontRef idx="minor">
                <a:schemeClr val="tx1"/>
              </a:fontRef>
            </p:style>
          </p:cxnSp>
          <p:cxnSp>
            <p:nvCxnSpPr>
              <p:cNvPr id="128" name="直線コネクタ 127"/>
              <p:cNvCxnSpPr/>
              <p:nvPr/>
            </p:nvCxnSpPr>
            <p:spPr>
              <a:xfrm flipV="1">
                <a:off x="1577887" y="4882869"/>
                <a:ext cx="706392" cy="4546"/>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7" name="グループ化 6"/>
            <p:cNvGrpSpPr/>
            <p:nvPr/>
          </p:nvGrpSpPr>
          <p:grpSpPr>
            <a:xfrm>
              <a:off x="1522103" y="5042127"/>
              <a:ext cx="832629" cy="537142"/>
              <a:chOff x="1522103" y="5042127"/>
              <a:chExt cx="832629" cy="537142"/>
            </a:xfrm>
          </p:grpSpPr>
          <p:sp>
            <p:nvSpPr>
              <p:cNvPr id="71" name="テキスト ボックス 70">
                <a:extLst>
                  <a:ext uri="{FF2B5EF4-FFF2-40B4-BE49-F238E27FC236}">
                    <a16:creationId xmlns:a16="http://schemas.microsoft.com/office/drawing/2014/main" id="{6050F545-3414-4D0F-9F5B-218BC051D928}"/>
                  </a:ext>
                </a:extLst>
              </p:cNvPr>
              <p:cNvSpPr txBox="1"/>
              <p:nvPr/>
            </p:nvSpPr>
            <p:spPr>
              <a:xfrm>
                <a:off x="1522103" y="5042127"/>
                <a:ext cx="832629" cy="184666"/>
              </a:xfrm>
              <a:prstGeom prst="rect">
                <a:avLst/>
              </a:prstGeom>
              <a:noFill/>
            </p:spPr>
            <p:txBody>
              <a:bodyPr wrap="square" lIns="0" tIns="0" rIns="0" bIns="0" rtlCol="0">
                <a:spAutoFit/>
              </a:bodyPr>
              <a:lstStyle/>
              <a:p>
                <a:pPr algn="ctr"/>
                <a:r>
                  <a:rPr kumimoji="1" lang="ja-JP" altLang="en-US" sz="600" dirty="0" smtClean="0">
                    <a:latin typeface="ＭＳ Ｐゴシック" panose="020B0600070205080204" pitchFamily="50" charset="-128"/>
                    <a:ea typeface="ＭＳ Ｐゴシック" panose="020B0600070205080204" pitchFamily="50" charset="-128"/>
                  </a:rPr>
                  <a:t>民地側引込管工事</a:t>
                </a:r>
                <a:endParaRPr kumimoji="1" lang="en-US" altLang="ja-JP" sz="600" dirty="0" smtClean="0">
                  <a:latin typeface="ＭＳ Ｐゴシック" panose="020B0600070205080204" pitchFamily="50" charset="-128"/>
                  <a:ea typeface="ＭＳ Ｐゴシック" panose="020B0600070205080204" pitchFamily="50" charset="-128"/>
                </a:endParaRPr>
              </a:p>
              <a:p>
                <a:pPr algn="ctr"/>
                <a:r>
                  <a:rPr kumimoji="1" lang="ja-JP" altLang="en-US" sz="600" dirty="0" smtClean="0">
                    <a:latin typeface="ＭＳ Ｐゴシック" panose="020B0600070205080204" pitchFamily="50" charset="-128"/>
                    <a:ea typeface="ＭＳ Ｐゴシック" panose="020B0600070205080204" pitchFamily="50" charset="-128"/>
                  </a:rPr>
                  <a:t>（電線管理者）</a:t>
                </a:r>
                <a:endParaRPr kumimoji="1" lang="ja-JP" altLang="en-US" sz="600" dirty="0">
                  <a:latin typeface="ＭＳ Ｐゴシック" panose="020B0600070205080204" pitchFamily="50" charset="-128"/>
                  <a:ea typeface="ＭＳ Ｐゴシック" panose="020B0600070205080204" pitchFamily="50" charset="-128"/>
                </a:endParaRPr>
              </a:p>
            </p:txBody>
          </p:sp>
          <p:cxnSp>
            <p:nvCxnSpPr>
              <p:cNvPr id="129" name="直線コネクタ 128"/>
              <p:cNvCxnSpPr/>
              <p:nvPr/>
            </p:nvCxnSpPr>
            <p:spPr>
              <a:xfrm flipV="1">
                <a:off x="1522967" y="5235313"/>
                <a:ext cx="734586" cy="9352"/>
              </a:xfrm>
              <a:prstGeom prst="line">
                <a:avLst/>
              </a:prstGeom>
              <a:ln w="19050"/>
            </p:spPr>
            <p:style>
              <a:lnRef idx="1">
                <a:schemeClr val="dk1"/>
              </a:lnRef>
              <a:fillRef idx="0">
                <a:schemeClr val="dk1"/>
              </a:fillRef>
              <a:effectRef idx="0">
                <a:schemeClr val="dk1"/>
              </a:effectRef>
              <a:fontRef idx="minor">
                <a:schemeClr val="tx1"/>
              </a:fontRef>
            </p:style>
          </p:cxnSp>
          <p:cxnSp>
            <p:nvCxnSpPr>
              <p:cNvPr id="130" name="直線コネクタ 129"/>
              <p:cNvCxnSpPr/>
              <p:nvPr/>
            </p:nvCxnSpPr>
            <p:spPr>
              <a:xfrm>
                <a:off x="2243997" y="5235313"/>
                <a:ext cx="102009" cy="343956"/>
              </a:xfrm>
              <a:prstGeom prst="line">
                <a:avLst/>
              </a:prstGeom>
              <a:ln w="19050">
                <a:headEnd type="none"/>
                <a:tailEnd type="arrow" w="med" len="sm"/>
              </a:ln>
            </p:spPr>
            <p:style>
              <a:lnRef idx="1">
                <a:schemeClr val="dk1"/>
              </a:lnRef>
              <a:fillRef idx="0">
                <a:schemeClr val="dk1"/>
              </a:fillRef>
              <a:effectRef idx="0">
                <a:schemeClr val="dk1"/>
              </a:effectRef>
              <a:fontRef idx="minor">
                <a:schemeClr val="tx1"/>
              </a:fontRef>
            </p:style>
          </p:cxnSp>
        </p:grpSp>
      </p:grpSp>
      <p:sp>
        <p:nvSpPr>
          <p:cNvPr id="73" name="テキスト ボックス 72"/>
          <p:cNvSpPr txBox="1"/>
          <p:nvPr/>
        </p:nvSpPr>
        <p:spPr>
          <a:xfrm>
            <a:off x="119990" y="1203997"/>
            <a:ext cx="9722849" cy="1200329"/>
          </a:xfrm>
          <a:prstGeom prst="rect">
            <a:avLst/>
          </a:prstGeom>
          <a:noFill/>
          <a:ln w="6350">
            <a:noFill/>
            <a:prstDash val="sysDash"/>
          </a:ln>
        </p:spPr>
        <p:txBody>
          <a:bodyPr wrap="square" rtlCol="0">
            <a:spAutoFit/>
          </a:bodyPr>
          <a:lstStyle/>
          <a:p>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道路の</a:t>
            </a:r>
            <a:r>
              <a:rPr lang="ja-JP" altLang="en-US" sz="1200" b="1" dirty="0" smtClean="0">
                <a:latin typeface="ＭＳ Ｐゴシック" panose="020B0600070205080204" pitchFamily="50" charset="-128"/>
                <a:ea typeface="ＭＳ Ｐゴシック" panose="020B0600070205080204" pitchFamily="50" charset="-128"/>
              </a:rPr>
              <a:t>無電柱化</a:t>
            </a:r>
          </a:p>
          <a:p>
            <a:pPr marL="288000" indent="-180000">
              <a:lnSpc>
                <a:spcPts val="12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rPr>
              <a:t>無電柱化推進計画</a:t>
            </a:r>
            <a:r>
              <a:rPr lang="en-US" altLang="ja-JP" sz="1200" dirty="0">
                <a:latin typeface="Meiryo UI" panose="020B0604030504040204" pitchFamily="50" charset="-128"/>
                <a:ea typeface="Meiryo UI" panose="020B0604030504040204" pitchFamily="50" charset="-128"/>
              </a:rPr>
              <a:t>(H30.3)</a:t>
            </a:r>
            <a:r>
              <a:rPr lang="ja-JP" altLang="en-US" sz="1200" dirty="0">
                <a:latin typeface="Meiryo UI" panose="020B0604030504040204" pitchFamily="50" charset="-128"/>
                <a:ea typeface="Meiryo UI" panose="020B0604030504040204" pitchFamily="50" charset="-128"/>
              </a:rPr>
              <a:t>に基づき、都市防災の向上や安全で快適な歩行空間の確保、良好な都市景観の確保の観点から無電柱化を推進します。</a:t>
            </a:r>
          </a:p>
          <a:p>
            <a:pPr marL="288000" indent="-180000">
              <a:lnSpc>
                <a:spcPts val="1200"/>
              </a:lnSpc>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特に、南海トラフ巨大地震等で大きな被害が想定される都心部や沿岸部に向かう緊急車両の通行ルート（広域緊急交通路（重点</a:t>
            </a:r>
            <a:r>
              <a:rPr lang="en-US" altLang="ja-JP" sz="1200" dirty="0">
                <a:latin typeface="Meiryo UI" panose="020B0604030504040204" pitchFamily="50" charset="-128"/>
                <a:ea typeface="Meiryo UI" panose="020B0604030504040204" pitchFamily="50" charset="-128"/>
              </a:rPr>
              <a:t>14</a:t>
            </a:r>
            <a:r>
              <a:rPr lang="ja-JP" altLang="en-US" sz="1200" dirty="0">
                <a:latin typeface="Meiryo UI" panose="020B0604030504040204" pitchFamily="50" charset="-128"/>
                <a:ea typeface="Meiryo UI" panose="020B0604030504040204" pitchFamily="50" charset="-128"/>
              </a:rPr>
              <a:t>路線））</a:t>
            </a:r>
            <a:r>
              <a:rPr lang="ja-JP" altLang="en-US" sz="1200" dirty="0" smtClean="0">
                <a:latin typeface="Meiryo UI" panose="020B0604030504040204" pitchFamily="50" charset="-128"/>
                <a:ea typeface="Meiryo UI" panose="020B0604030504040204" pitchFamily="50" charset="-128"/>
              </a:rPr>
              <a:t>及び　広域</a:t>
            </a:r>
            <a:r>
              <a:rPr lang="ja-JP" altLang="en-US" sz="1200" dirty="0">
                <a:latin typeface="Meiryo UI" panose="020B0604030504040204" pitchFamily="50" charset="-128"/>
                <a:ea typeface="Meiryo UI" panose="020B0604030504040204" pitchFamily="50" charset="-128"/>
              </a:rPr>
              <a:t>緊急交通路（重点</a:t>
            </a:r>
            <a:r>
              <a:rPr lang="en-US" altLang="ja-JP" sz="1200" dirty="0">
                <a:latin typeface="Meiryo UI" panose="020B0604030504040204" pitchFamily="50" charset="-128"/>
                <a:ea typeface="Meiryo UI" panose="020B0604030504040204" pitchFamily="50" charset="-128"/>
              </a:rPr>
              <a:t>14</a:t>
            </a:r>
            <a:r>
              <a:rPr lang="ja-JP" altLang="en-US" sz="1200" dirty="0">
                <a:latin typeface="Meiryo UI" panose="020B0604030504040204" pitchFamily="50" charset="-128"/>
                <a:ea typeface="Meiryo UI" panose="020B0604030504040204" pitchFamily="50" charset="-128"/>
              </a:rPr>
              <a:t>路線）から広域防災拠点や災害医療拠点、後方支援活動拠点へアクセスする道路について重点化を図ります。</a:t>
            </a:r>
          </a:p>
          <a:p>
            <a:pPr marL="288000" indent="-180000">
              <a:lnSpc>
                <a:spcPts val="1200"/>
              </a:lnSpc>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また、低コスト手法の導入や、事業の円滑化、ｽﾋﾟｰﾄﾞｱｯﾌﾟの検討など効率的に無電柱化を推進するとともに、市町村への情報共有や、技術支援を行っていきます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128817" y="1055464"/>
            <a:ext cx="4532962" cy="200055"/>
          </a:xfrm>
          <a:prstGeom prst="rect">
            <a:avLst/>
          </a:prstGeom>
          <a:noFill/>
          <a:ln w="6350">
            <a:noFill/>
            <a:prstDash val="sysDash"/>
          </a:ln>
        </p:spPr>
        <p:txBody>
          <a:bodyPr wrap="square" lIns="0" tIns="0" rIns="0" bIns="0" rtlCol="0">
            <a:spAutoFit/>
          </a:bodyPr>
          <a:lstStyle/>
          <a:p>
            <a:r>
              <a:rPr lang="ja-JP" altLang="en-US" sz="1300" dirty="0">
                <a:latin typeface="HG丸ｺﾞｼｯｸM-PRO" panose="020F0600000000000000" pitchFamily="50" charset="-128"/>
                <a:ea typeface="HG丸ｺﾞｼｯｸM-PRO" panose="020F0600000000000000" pitchFamily="50" charset="-128"/>
              </a:rPr>
              <a:t>① 人命を守る都市インフラ強化</a:t>
            </a:r>
            <a:r>
              <a:rPr lang="en-US" altLang="ja-JP" sz="1200" dirty="0">
                <a:latin typeface="HG丸ｺﾞｼｯｸM-PRO" panose="020F0600000000000000" pitchFamily="50" charset="-128"/>
                <a:ea typeface="HG丸ｺﾞｼｯｸM-PRO" panose="020F0600000000000000" pitchFamily="50" charset="-128"/>
              </a:rPr>
              <a:t>〔</a:t>
            </a:r>
            <a:r>
              <a:rPr lang="ja-JP" altLang="en-US" sz="1200" dirty="0">
                <a:latin typeface="HG丸ｺﾞｼｯｸM-PRO" panose="020F0600000000000000" pitchFamily="50" charset="-128"/>
                <a:ea typeface="HG丸ｺﾞｼｯｸM-PRO" panose="020F0600000000000000" pitchFamily="50" charset="-128"/>
              </a:rPr>
              <a:t>地震・津波・高潮対策</a:t>
            </a:r>
            <a:r>
              <a:rPr lang="en-US" altLang="ja-JP" sz="1200" dirty="0">
                <a:latin typeface="HG丸ｺﾞｼｯｸM-PRO" panose="020F0600000000000000" pitchFamily="50" charset="-128"/>
                <a:ea typeface="HG丸ｺﾞｼｯｸM-PRO" panose="020F0600000000000000" pitchFamily="50" charset="-128"/>
              </a:rPr>
              <a:t>〕</a:t>
            </a:r>
          </a:p>
        </p:txBody>
      </p:sp>
      <p:grpSp>
        <p:nvGrpSpPr>
          <p:cNvPr id="3" name="グループ化 2"/>
          <p:cNvGrpSpPr/>
          <p:nvPr/>
        </p:nvGrpSpPr>
        <p:grpSpPr>
          <a:xfrm>
            <a:off x="4586235" y="2257437"/>
            <a:ext cx="5187983" cy="4250310"/>
            <a:chOff x="4586235" y="2257437"/>
            <a:chExt cx="5187983" cy="4250310"/>
          </a:xfrm>
        </p:grpSpPr>
        <p:grpSp>
          <p:nvGrpSpPr>
            <p:cNvPr id="81" name="グループ化 80"/>
            <p:cNvGrpSpPr/>
            <p:nvPr/>
          </p:nvGrpSpPr>
          <p:grpSpPr>
            <a:xfrm>
              <a:off x="4586235" y="2257437"/>
              <a:ext cx="5187983" cy="4250310"/>
              <a:chOff x="3549218" y="3742318"/>
              <a:chExt cx="5403870" cy="4440200"/>
            </a:xfrm>
          </p:grpSpPr>
          <p:pic>
            <p:nvPicPr>
              <p:cNvPr id="83" name="図 82">
                <a:extLst>
                  <a:ext uri="{FF2B5EF4-FFF2-40B4-BE49-F238E27FC236}">
                    <a16:creationId xmlns:a16="http://schemas.microsoft.com/office/drawing/2014/main" id="{EDBB83E8-B090-4051-AA74-12AAA979AA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9218" y="4004099"/>
                <a:ext cx="4263733" cy="4065886"/>
              </a:xfrm>
              <a:prstGeom prst="rect">
                <a:avLst/>
              </a:prstGeom>
            </p:spPr>
          </p:pic>
          <p:sp>
            <p:nvSpPr>
              <p:cNvPr id="84" name="テキスト ボックス 83">
                <a:extLst>
                  <a:ext uri="{FF2B5EF4-FFF2-40B4-BE49-F238E27FC236}">
                    <a16:creationId xmlns:a16="http://schemas.microsoft.com/office/drawing/2014/main" id="{C0DC4EC2-4680-45C4-9FAF-996EF0A7447C}"/>
                  </a:ext>
                </a:extLst>
              </p:cNvPr>
              <p:cNvSpPr txBox="1"/>
              <p:nvPr/>
            </p:nvSpPr>
            <p:spPr>
              <a:xfrm>
                <a:off x="6543698" y="8069983"/>
                <a:ext cx="2409390" cy="112535"/>
              </a:xfrm>
              <a:prstGeom prst="rect">
                <a:avLst/>
              </a:prstGeom>
              <a:noFill/>
            </p:spPr>
            <p:txBody>
              <a:bodyPr wrap="none" lIns="0" tIns="0" rIns="0" bIns="0" rtlCol="0">
                <a:spAutoFit/>
              </a:bodyPr>
              <a:lstStyle/>
              <a:p>
                <a:pPr algn="r" defTabSz="640032">
                  <a:defRPr/>
                </a:pPr>
                <a:r>
                  <a:rPr lang="ja-JP" altLang="en-US" sz="700"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出典：</a:t>
                </a:r>
                <a:r>
                  <a:rPr lang="ja-JP" altLang="en-US"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平成</a:t>
                </a:r>
                <a:r>
                  <a:rPr lang="en-US" altLang="ja-JP"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31</a:t>
                </a:r>
                <a:r>
                  <a:rPr lang="ja-JP" altLang="en-US"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年度</a:t>
                </a:r>
                <a:r>
                  <a:rPr lang="ja-JP" altLang="en-US" sz="700"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道路関係予算概要（国土交通省）より作成</a:t>
                </a:r>
                <a:endParaRPr lang="en-US" altLang="ja-JP" sz="700"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85" name="二等辺三角形 84">
                <a:extLst>
                  <a:ext uri="{FF2B5EF4-FFF2-40B4-BE49-F238E27FC236}">
                    <a16:creationId xmlns:a16="http://schemas.microsoft.com/office/drawing/2014/main" id="{B1F1E1D1-3338-4B81-939D-8B304A5CE1CC}"/>
                  </a:ext>
                </a:extLst>
              </p:cNvPr>
              <p:cNvSpPr/>
              <p:nvPr/>
            </p:nvSpPr>
            <p:spPr>
              <a:xfrm rot="14634841">
                <a:off x="7949193" y="6142822"/>
                <a:ext cx="103738" cy="889126"/>
              </a:xfrm>
              <a:prstGeom prst="triangle">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6" name="四角形: 角を丸くする 48">
                <a:extLst>
                  <a:ext uri="{FF2B5EF4-FFF2-40B4-BE49-F238E27FC236}">
                    <a16:creationId xmlns:a16="http://schemas.microsoft.com/office/drawing/2014/main" id="{890E6B99-C3AF-4E8E-AD6A-1803D07B9839}"/>
                  </a:ext>
                </a:extLst>
              </p:cNvPr>
              <p:cNvSpPr/>
              <p:nvPr/>
            </p:nvSpPr>
            <p:spPr>
              <a:xfrm>
                <a:off x="7391389" y="5077635"/>
                <a:ext cx="1545569" cy="2817494"/>
              </a:xfrm>
              <a:prstGeom prst="roundRect">
                <a:avLst>
                  <a:gd name="adj" fmla="val 3899"/>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sz="800" dirty="0">
                    <a:latin typeface="Meiryo UI" panose="020B0604030504040204" pitchFamily="50" charset="-128"/>
                    <a:ea typeface="Meiryo UI" panose="020B0604030504040204" pitchFamily="50" charset="-128"/>
                  </a:rPr>
                  <a:t>整備例</a:t>
                </a:r>
              </a:p>
            </p:txBody>
          </p:sp>
          <p:sp>
            <p:nvSpPr>
              <p:cNvPr id="87" name="テキスト ボックス 86">
                <a:extLst>
                  <a:ext uri="{FF2B5EF4-FFF2-40B4-BE49-F238E27FC236}">
                    <a16:creationId xmlns:a16="http://schemas.microsoft.com/office/drawing/2014/main" id="{54AAF45B-ABED-42C3-A21D-35F081AC37E1}"/>
                  </a:ext>
                </a:extLst>
              </p:cNvPr>
              <p:cNvSpPr txBox="1"/>
              <p:nvPr/>
            </p:nvSpPr>
            <p:spPr>
              <a:xfrm>
                <a:off x="7598102" y="6344035"/>
                <a:ext cx="1141338" cy="123111"/>
              </a:xfrm>
              <a:prstGeom prst="rect">
                <a:avLst/>
              </a:prstGeom>
              <a:noFill/>
            </p:spPr>
            <p:txBody>
              <a:bodyPr wrap="none" lIns="0" tIns="0" rIns="0" bIns="0" rtlCol="0" anchor="ctr" anchorCtr="0">
                <a:spAutoFit/>
              </a:bodyPr>
              <a:lstStyle/>
              <a:p>
                <a:pPr algn="ctr"/>
                <a:r>
                  <a:rPr kumimoji="1" lang="en-US" altLang="zh-CN" sz="800" dirty="0">
                    <a:latin typeface="ＭＳ Ｐゴシック" panose="020B0600070205080204" pitchFamily="50" charset="-128"/>
                    <a:ea typeface="ＭＳ Ｐゴシック" panose="020B0600070205080204" pitchFamily="50" charset="-128"/>
                  </a:rPr>
                  <a:t>(</a:t>
                </a:r>
                <a:r>
                  <a:rPr kumimoji="1" lang="zh-CN" altLang="en-US" sz="800" dirty="0">
                    <a:latin typeface="ＭＳ Ｐゴシック" panose="020B0600070205080204" pitchFamily="50" charset="-128"/>
                    <a:ea typeface="ＭＳ Ｐゴシック" panose="020B0600070205080204" pitchFamily="50" charset="-128"/>
                  </a:rPr>
                  <a:t>旧</a:t>
                </a:r>
                <a:r>
                  <a:rPr kumimoji="1" lang="en-US" altLang="zh-CN" sz="800" dirty="0">
                    <a:latin typeface="ＭＳ Ｐゴシック" panose="020B0600070205080204" pitchFamily="50" charset="-128"/>
                    <a:ea typeface="ＭＳ Ｐゴシック" panose="020B0600070205080204" pitchFamily="50" charset="-128"/>
                  </a:rPr>
                  <a:t>)</a:t>
                </a:r>
                <a:r>
                  <a:rPr kumimoji="1" lang="zh-CN" altLang="en-US" sz="800" dirty="0">
                    <a:latin typeface="ＭＳ Ｐゴシック" panose="020B0600070205080204" pitchFamily="50" charset="-128"/>
                    <a:ea typeface="ＭＳ Ｐゴシック" panose="020B0600070205080204" pitchFamily="50" charset="-128"/>
                  </a:rPr>
                  <a:t>国道</a:t>
                </a:r>
                <a:r>
                  <a:rPr kumimoji="1" lang="en-US" altLang="zh-CN" sz="800" dirty="0">
                    <a:latin typeface="ＭＳ Ｐゴシック" panose="020B0600070205080204" pitchFamily="50" charset="-128"/>
                    <a:ea typeface="ＭＳ Ｐゴシック" panose="020B0600070205080204" pitchFamily="50" charset="-128"/>
                  </a:rPr>
                  <a:t>170</a:t>
                </a:r>
                <a:r>
                  <a:rPr kumimoji="1" lang="zh-CN" altLang="en-US" sz="800" dirty="0">
                    <a:latin typeface="ＭＳ Ｐゴシック" panose="020B0600070205080204" pitchFamily="50" charset="-128"/>
                    <a:ea typeface="ＭＳ Ｐゴシック" panose="020B0600070205080204" pitchFamily="50" charset="-128"/>
                  </a:rPr>
                  <a:t>号（富田林市）</a:t>
                </a:r>
              </a:p>
            </p:txBody>
          </p:sp>
          <p:sp>
            <p:nvSpPr>
              <p:cNvPr id="88" name="テキスト ボックス 87">
                <a:extLst>
                  <a:ext uri="{FF2B5EF4-FFF2-40B4-BE49-F238E27FC236}">
                    <a16:creationId xmlns:a16="http://schemas.microsoft.com/office/drawing/2014/main" id="{6197C888-F0FE-4368-8526-88DC1889C112}"/>
                  </a:ext>
                </a:extLst>
              </p:cNvPr>
              <p:cNvSpPr txBox="1"/>
              <p:nvPr/>
            </p:nvSpPr>
            <p:spPr>
              <a:xfrm>
                <a:off x="7527522" y="7627634"/>
                <a:ext cx="1354133" cy="257221"/>
              </a:xfrm>
              <a:prstGeom prst="rect">
                <a:avLst/>
              </a:prstGeom>
              <a:noFill/>
            </p:spPr>
            <p:txBody>
              <a:bodyPr wrap="none" lIns="0" tIns="0" rIns="0" bIns="0" rtlCol="0" anchor="ctr" anchorCtr="0">
                <a:spAutoFit/>
              </a:bodyPr>
              <a:lstStyle/>
              <a:p>
                <a:pPr algn="ctr"/>
                <a:r>
                  <a:rPr lang="ja-JP" altLang="en-US" sz="800" dirty="0">
                    <a:latin typeface="ＭＳ Ｐゴシック" panose="020B0600070205080204" pitchFamily="50" charset="-128"/>
                  </a:rPr>
                  <a:t>都市計画道路　大阪瓢箪山線</a:t>
                </a:r>
                <a:endParaRPr lang="en-US" altLang="ja-JP" sz="800" dirty="0">
                  <a:latin typeface="ＭＳ Ｐゴシック" panose="020B0600070205080204" pitchFamily="50" charset="-128"/>
                </a:endParaRPr>
              </a:p>
              <a:p>
                <a:pPr algn="ctr"/>
                <a:r>
                  <a:rPr lang="zh-TW" altLang="en-US" sz="800" dirty="0">
                    <a:latin typeface="ＭＳ Ｐゴシック" panose="020B0600070205080204" pitchFamily="50" charset="-128"/>
                    <a:ea typeface="ＭＳ Ｐゴシック" panose="020B0600070205080204" pitchFamily="50" charset="-128"/>
                  </a:rPr>
                  <a:t>（</a:t>
                </a:r>
                <a:r>
                  <a:rPr lang="ja-JP" altLang="en-US" sz="800" dirty="0">
                    <a:latin typeface="ＭＳ Ｐゴシック" panose="020B0600070205080204" pitchFamily="50" charset="-128"/>
                  </a:rPr>
                  <a:t>東大阪</a:t>
                </a:r>
                <a:r>
                  <a:rPr lang="zh-TW" altLang="en-US" sz="800" dirty="0">
                    <a:latin typeface="ＭＳ Ｐゴシック" panose="020B0600070205080204" pitchFamily="50" charset="-128"/>
                    <a:ea typeface="ＭＳ Ｐゴシック" panose="020B0600070205080204" pitchFamily="50" charset="-128"/>
                  </a:rPr>
                  <a:t>市</a:t>
                </a:r>
                <a:r>
                  <a:rPr lang="zh-TW" altLang="en-US" sz="800" dirty="0" smtClean="0">
                    <a:latin typeface="ＭＳ Ｐゴシック" panose="020B0600070205080204" pitchFamily="50" charset="-128"/>
                    <a:ea typeface="ＭＳ Ｐゴシック" panose="020B0600070205080204" pitchFamily="50" charset="-128"/>
                  </a:rPr>
                  <a:t>）</a:t>
                </a:r>
                <a:endParaRPr lang="zh-TW" altLang="en-US" sz="800" dirty="0">
                  <a:latin typeface="ＭＳ Ｐゴシック" panose="020B0600070205080204" pitchFamily="50" charset="-128"/>
                  <a:ea typeface="ＭＳ Ｐゴシック" panose="020B0600070205080204" pitchFamily="50" charset="-128"/>
                </a:endParaRPr>
              </a:p>
            </p:txBody>
          </p:sp>
          <p:pic>
            <p:nvPicPr>
              <p:cNvPr id="89" name="Picture 29" descr="抜柱後②">
                <a:extLst>
                  <a:ext uri="{FF2B5EF4-FFF2-40B4-BE49-F238E27FC236}">
                    <a16:creationId xmlns:a16="http://schemas.microsoft.com/office/drawing/2014/main" id="{7FC1483C-2E84-455C-9E71-F9BEDD56FF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8062"/>
              <a:stretch>
                <a:fillRect/>
              </a:stretch>
            </p:blipFill>
            <p:spPr bwMode="auto">
              <a:xfrm>
                <a:off x="7438394" y="5285633"/>
                <a:ext cx="1448861" cy="102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テキスト ボックス 90">
                <a:extLst>
                  <a:ext uri="{FF2B5EF4-FFF2-40B4-BE49-F238E27FC236}">
                    <a16:creationId xmlns:a16="http://schemas.microsoft.com/office/drawing/2014/main" id="{88374D80-819E-4041-A45A-68DFBE98A09B}"/>
                  </a:ext>
                </a:extLst>
              </p:cNvPr>
              <p:cNvSpPr txBox="1"/>
              <p:nvPr/>
            </p:nvSpPr>
            <p:spPr>
              <a:xfrm>
                <a:off x="7158484" y="5088346"/>
                <a:ext cx="159462" cy="779757"/>
              </a:xfrm>
              <a:prstGeom prst="rect">
                <a:avLst/>
              </a:prstGeom>
              <a:solidFill>
                <a:srgbClr val="ED7D31"/>
              </a:solidFill>
            </p:spPr>
            <p:txBody>
              <a:bodyPr vert="eaVert" wrap="square" lIns="18000" tIns="18000" rIns="18000" bIns="0" rtlCol="0">
                <a:spAutoFit/>
              </a:bodyPr>
              <a:lstStyle/>
              <a:p>
                <a:pPr algn="ctr"/>
                <a:r>
                  <a:rPr kumimoji="1" lang="zh-TW" altLang="en-US" sz="800" dirty="0">
                    <a:solidFill>
                      <a:schemeClr val="bg1"/>
                    </a:solidFill>
                    <a:latin typeface="ＭＳ Ｐゴシック" panose="020B0600070205080204" pitchFamily="50" charset="-128"/>
                    <a:ea typeface="ＭＳ Ｐゴシック" panose="020B0600070205080204" pitchFamily="50" charset="-128"/>
                  </a:rPr>
                  <a:t>広域緊急交通路</a:t>
                </a:r>
                <a:endParaRPr kumimoji="1" lang="ja-JP" altLang="en-US" sz="800" dirty="0">
                  <a:solidFill>
                    <a:schemeClr val="bg1"/>
                  </a:solidFill>
                  <a:latin typeface="ＭＳ Ｐゴシック" panose="020B0600070205080204" pitchFamily="50" charset="-128"/>
                  <a:ea typeface="ＭＳ Ｐゴシック" panose="020B0600070205080204" pitchFamily="50" charset="-128"/>
                </a:endParaRPr>
              </a:p>
            </p:txBody>
          </p:sp>
          <p:sp>
            <p:nvSpPr>
              <p:cNvPr id="92" name="テキスト ボックス 91">
                <a:extLst>
                  <a:ext uri="{FF2B5EF4-FFF2-40B4-BE49-F238E27FC236}">
                    <a16:creationId xmlns:a16="http://schemas.microsoft.com/office/drawing/2014/main" id="{D6911930-6B7E-4C01-92DE-F729EE8EE8FA}"/>
                  </a:ext>
                </a:extLst>
              </p:cNvPr>
              <p:cNvSpPr txBox="1"/>
              <p:nvPr/>
            </p:nvSpPr>
            <p:spPr>
              <a:xfrm>
                <a:off x="4073686" y="5838241"/>
                <a:ext cx="812586" cy="166586"/>
              </a:xfrm>
              <a:prstGeom prst="rect">
                <a:avLst/>
              </a:prstGeom>
              <a:solidFill>
                <a:srgbClr val="ED7D31"/>
              </a:solidFill>
            </p:spPr>
            <p:txBody>
              <a:bodyPr vert="horz" wrap="square" lIns="0" tIns="18000" rIns="0" bIns="18000" rtlCol="0">
                <a:spAutoFit/>
              </a:bodyPr>
              <a:lstStyle/>
              <a:p>
                <a:pPr algn="ctr"/>
                <a:r>
                  <a:rPr kumimoji="1" lang="ja-JP" altLang="en-US" sz="800" dirty="0" smtClean="0">
                    <a:solidFill>
                      <a:schemeClr val="bg1"/>
                    </a:solidFill>
                    <a:latin typeface="ＭＳ Ｐゴシック" panose="020B0600070205080204" pitchFamily="50" charset="-128"/>
                    <a:ea typeface="ＭＳ Ｐゴシック" panose="020B0600070205080204" pitchFamily="50" charset="-128"/>
                  </a:rPr>
                  <a:t>広域緊急交通路</a:t>
                </a:r>
                <a:endParaRPr kumimoji="1" lang="ja-JP" altLang="en-US" sz="800" dirty="0">
                  <a:solidFill>
                    <a:schemeClr val="bg1"/>
                  </a:solidFill>
                  <a:latin typeface="ＭＳ Ｐゴシック" panose="020B0600070205080204" pitchFamily="50" charset="-128"/>
                  <a:ea typeface="ＭＳ Ｐゴシック" panose="020B0600070205080204" pitchFamily="50" charset="-128"/>
                </a:endParaRPr>
              </a:p>
            </p:txBody>
          </p:sp>
          <p:sp>
            <p:nvSpPr>
              <p:cNvPr id="93" name="テキスト ボックス 92">
                <a:extLst>
                  <a:ext uri="{FF2B5EF4-FFF2-40B4-BE49-F238E27FC236}">
                    <a16:creationId xmlns:a16="http://schemas.microsoft.com/office/drawing/2014/main" id="{15E138E8-B9FA-4D3F-AFEC-91F1D4AD4E5A}"/>
                  </a:ext>
                </a:extLst>
              </p:cNvPr>
              <p:cNvSpPr txBox="1"/>
              <p:nvPr/>
            </p:nvSpPr>
            <p:spPr>
              <a:xfrm>
                <a:off x="5542776" y="7436992"/>
                <a:ext cx="669524" cy="159462"/>
              </a:xfrm>
              <a:prstGeom prst="rect">
                <a:avLst/>
              </a:prstGeom>
              <a:solidFill>
                <a:srgbClr val="ED7D31"/>
              </a:solidFill>
            </p:spPr>
            <p:txBody>
              <a:bodyPr vert="horz" wrap="square" lIns="0" tIns="18000" rIns="0" bIns="18000" rtlCol="0">
                <a:spAutoFit/>
              </a:bodyPr>
              <a:lstStyle/>
              <a:p>
                <a:pPr algn="ctr"/>
                <a:r>
                  <a:rPr kumimoji="1" lang="ja-JP" altLang="en-US" sz="800">
                    <a:solidFill>
                      <a:schemeClr val="bg1"/>
                    </a:solidFill>
                    <a:latin typeface="ＭＳ Ｐゴシック" panose="020B0600070205080204" pitchFamily="50" charset="-128"/>
                    <a:ea typeface="ＭＳ Ｐゴシック" panose="020B0600070205080204" pitchFamily="50" charset="-128"/>
                  </a:rPr>
                  <a:t>バリアフリー</a:t>
                </a:r>
              </a:p>
            </p:txBody>
          </p:sp>
          <p:sp>
            <p:nvSpPr>
              <p:cNvPr id="94" name="テキスト ボックス 93">
                <a:extLst>
                  <a:ext uri="{FF2B5EF4-FFF2-40B4-BE49-F238E27FC236}">
                    <a16:creationId xmlns:a16="http://schemas.microsoft.com/office/drawing/2014/main" id="{42833992-38A6-4F75-8879-AAACE23977E1}"/>
                  </a:ext>
                </a:extLst>
              </p:cNvPr>
              <p:cNvSpPr txBox="1"/>
              <p:nvPr/>
            </p:nvSpPr>
            <p:spPr>
              <a:xfrm>
                <a:off x="6386538" y="5712500"/>
                <a:ext cx="507444" cy="123041"/>
              </a:xfrm>
              <a:prstGeom prst="rect">
                <a:avLst/>
              </a:prstGeom>
              <a:solidFill>
                <a:schemeClr val="bg1"/>
              </a:solidFill>
              <a:ln>
                <a:solidFill>
                  <a:schemeClr val="tx1"/>
                </a:solidFill>
              </a:ln>
            </p:spPr>
            <p:txBody>
              <a:bodyPr vert="horz" wrap="square" lIns="0" tIns="7200" rIns="0" bIns="18000" rtlCol="0">
                <a:spAutoFit/>
              </a:bodyPr>
              <a:lstStyle/>
              <a:p>
                <a:pPr algn="ctr"/>
                <a:r>
                  <a:rPr kumimoji="1" lang="ja-JP" altLang="en-US" sz="600" dirty="0" smtClean="0">
                    <a:latin typeface="ＭＳ Ｐゴシック" panose="020B0600070205080204" pitchFamily="50" charset="-128"/>
                    <a:ea typeface="ＭＳ Ｐゴシック" panose="020B0600070205080204" pitchFamily="50" charset="-128"/>
                  </a:rPr>
                  <a:t>災害医療拠点</a:t>
                </a:r>
                <a:endParaRPr kumimoji="1" lang="ja-JP" altLang="en-US" sz="600" dirty="0">
                  <a:latin typeface="ＭＳ Ｐゴシック" panose="020B0600070205080204" pitchFamily="50" charset="-128"/>
                  <a:ea typeface="ＭＳ Ｐゴシック" panose="020B0600070205080204" pitchFamily="50" charset="-128"/>
                </a:endParaRPr>
              </a:p>
            </p:txBody>
          </p:sp>
          <p:sp>
            <p:nvSpPr>
              <p:cNvPr id="95" name="テキスト ボックス 94">
                <a:extLst>
                  <a:ext uri="{FF2B5EF4-FFF2-40B4-BE49-F238E27FC236}">
                    <a16:creationId xmlns:a16="http://schemas.microsoft.com/office/drawing/2014/main" id="{1930706B-6BF0-416C-871A-18B6D4343080}"/>
                  </a:ext>
                </a:extLst>
              </p:cNvPr>
              <p:cNvSpPr txBox="1"/>
              <p:nvPr/>
            </p:nvSpPr>
            <p:spPr>
              <a:xfrm>
                <a:off x="6630183" y="6795445"/>
                <a:ext cx="215205" cy="117779"/>
              </a:xfrm>
              <a:prstGeom prst="rect">
                <a:avLst/>
              </a:prstGeom>
              <a:solidFill>
                <a:schemeClr val="bg1"/>
              </a:solidFill>
              <a:ln>
                <a:solidFill>
                  <a:schemeClr val="tx1"/>
                </a:solidFill>
              </a:ln>
            </p:spPr>
            <p:txBody>
              <a:bodyPr vert="horz" wrap="square" lIns="0" tIns="7200" rIns="0" bIns="18000" rtlCol="0">
                <a:spAutoFit/>
              </a:bodyPr>
              <a:lstStyle/>
              <a:p>
                <a:pPr algn="ctr"/>
                <a:r>
                  <a:rPr kumimoji="1" lang="ja-JP" altLang="en-US" sz="600" dirty="0">
                    <a:latin typeface="ＭＳ Ｐゴシック" panose="020B0600070205080204" pitchFamily="50" charset="-128"/>
                    <a:ea typeface="ＭＳ Ｐゴシック" panose="020B0600070205080204" pitchFamily="50" charset="-128"/>
                  </a:rPr>
                  <a:t>学校</a:t>
                </a:r>
              </a:p>
            </p:txBody>
          </p:sp>
          <p:sp>
            <p:nvSpPr>
              <p:cNvPr id="96" name="テキスト ボックス 95">
                <a:extLst>
                  <a:ext uri="{FF2B5EF4-FFF2-40B4-BE49-F238E27FC236}">
                    <a16:creationId xmlns:a16="http://schemas.microsoft.com/office/drawing/2014/main" id="{988C208E-150E-4821-B1A9-F0807B617AA2}"/>
                  </a:ext>
                </a:extLst>
              </p:cNvPr>
              <p:cNvSpPr txBox="1"/>
              <p:nvPr/>
            </p:nvSpPr>
            <p:spPr>
              <a:xfrm>
                <a:off x="5877538" y="5469680"/>
                <a:ext cx="309515" cy="117779"/>
              </a:xfrm>
              <a:prstGeom prst="rect">
                <a:avLst/>
              </a:prstGeom>
              <a:solidFill>
                <a:schemeClr val="bg1"/>
              </a:solidFill>
              <a:ln>
                <a:solidFill>
                  <a:schemeClr val="tx1"/>
                </a:solidFill>
              </a:ln>
            </p:spPr>
            <p:txBody>
              <a:bodyPr vert="horz" wrap="square" lIns="0" tIns="7200" rIns="0" bIns="18000" rtlCol="0">
                <a:spAutoFit/>
              </a:bodyPr>
              <a:lstStyle/>
              <a:p>
                <a:pPr algn="ctr"/>
                <a:r>
                  <a:rPr kumimoji="1" lang="ja-JP" altLang="en-US" sz="600">
                    <a:latin typeface="ＭＳ Ｐゴシック" panose="020B0600070205080204" pitchFamily="50" charset="-128"/>
                    <a:ea typeface="ＭＳ Ｐゴシック" panose="020B0600070205080204" pitchFamily="50" charset="-128"/>
                  </a:rPr>
                  <a:t>官公庁</a:t>
                </a:r>
              </a:p>
            </p:txBody>
          </p:sp>
          <p:sp>
            <p:nvSpPr>
              <p:cNvPr id="97" name="テキスト ボックス 96">
                <a:extLst>
                  <a:ext uri="{FF2B5EF4-FFF2-40B4-BE49-F238E27FC236}">
                    <a16:creationId xmlns:a16="http://schemas.microsoft.com/office/drawing/2014/main" id="{AFC1E8FA-65AD-4ED8-A658-4056AC9DB5B2}"/>
                  </a:ext>
                </a:extLst>
              </p:cNvPr>
              <p:cNvSpPr txBox="1"/>
              <p:nvPr/>
            </p:nvSpPr>
            <p:spPr>
              <a:xfrm>
                <a:off x="6663115" y="4534555"/>
                <a:ext cx="309515" cy="117779"/>
              </a:xfrm>
              <a:prstGeom prst="rect">
                <a:avLst/>
              </a:prstGeom>
              <a:solidFill>
                <a:schemeClr val="bg1"/>
              </a:solidFill>
              <a:ln>
                <a:solidFill>
                  <a:schemeClr val="tx1"/>
                </a:solidFill>
              </a:ln>
            </p:spPr>
            <p:txBody>
              <a:bodyPr vert="horz" wrap="square" lIns="0" tIns="7200" rIns="0" bIns="18000" rtlCol="0">
                <a:spAutoFit/>
              </a:bodyPr>
              <a:lstStyle/>
              <a:p>
                <a:pPr algn="ctr"/>
                <a:r>
                  <a:rPr kumimoji="1" lang="ja-JP" altLang="en-US" sz="600" dirty="0">
                    <a:latin typeface="ＭＳ Ｐゴシック" panose="020B0600070205080204" pitchFamily="50" charset="-128"/>
                    <a:ea typeface="ＭＳ Ｐゴシック" panose="020B0600070205080204" pitchFamily="50" charset="-128"/>
                  </a:rPr>
                  <a:t>観光地</a:t>
                </a:r>
              </a:p>
            </p:txBody>
          </p:sp>
          <p:cxnSp>
            <p:nvCxnSpPr>
              <p:cNvPr id="98" name="直線コネクタ 97">
                <a:extLst>
                  <a:ext uri="{FF2B5EF4-FFF2-40B4-BE49-F238E27FC236}">
                    <a16:creationId xmlns:a16="http://schemas.microsoft.com/office/drawing/2014/main" id="{4AD5FC53-B1A6-4C3F-9DCC-818ED16F14D6}"/>
                  </a:ext>
                </a:extLst>
              </p:cNvPr>
              <p:cNvCxnSpPr>
                <a:cxnSpLocks/>
              </p:cNvCxnSpPr>
              <p:nvPr/>
            </p:nvCxnSpPr>
            <p:spPr>
              <a:xfrm flipH="1" flipV="1">
                <a:off x="5216651" y="4756727"/>
                <a:ext cx="330510" cy="1272365"/>
              </a:xfrm>
              <a:prstGeom prst="line">
                <a:avLst/>
              </a:prstGeom>
              <a:ln w="9525">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sp>
            <p:nvSpPr>
              <p:cNvPr id="99" name="正方形/長方形 98">
                <a:extLst>
                  <a:ext uri="{FF2B5EF4-FFF2-40B4-BE49-F238E27FC236}">
                    <a16:creationId xmlns:a16="http://schemas.microsoft.com/office/drawing/2014/main" id="{ACA8AC2C-5ED1-45F5-A70D-3BE087B20C2A}"/>
                  </a:ext>
                </a:extLst>
              </p:cNvPr>
              <p:cNvSpPr/>
              <p:nvPr/>
            </p:nvSpPr>
            <p:spPr>
              <a:xfrm>
                <a:off x="3824171" y="3777984"/>
                <a:ext cx="1462306" cy="12239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電柱倒壊による道路閉鎖</a:t>
                </a:r>
              </a:p>
            </p:txBody>
          </p:sp>
          <p:cxnSp>
            <p:nvCxnSpPr>
              <p:cNvPr id="100" name="直線コネクタ 99">
                <a:extLst>
                  <a:ext uri="{FF2B5EF4-FFF2-40B4-BE49-F238E27FC236}">
                    <a16:creationId xmlns:a16="http://schemas.microsoft.com/office/drawing/2014/main" id="{B0096428-DB0E-4FB0-A9F9-720C32B7BACA}"/>
                  </a:ext>
                </a:extLst>
              </p:cNvPr>
              <p:cNvCxnSpPr>
                <a:cxnSpLocks/>
              </p:cNvCxnSpPr>
              <p:nvPr/>
            </p:nvCxnSpPr>
            <p:spPr>
              <a:xfrm flipV="1">
                <a:off x="6084181" y="4562870"/>
                <a:ext cx="1944057" cy="638670"/>
              </a:xfrm>
              <a:prstGeom prst="line">
                <a:avLst/>
              </a:prstGeom>
              <a:ln w="9525">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sp>
            <p:nvSpPr>
              <p:cNvPr id="101" name="正方形/長方形 100">
                <a:extLst>
                  <a:ext uri="{FF2B5EF4-FFF2-40B4-BE49-F238E27FC236}">
                    <a16:creationId xmlns:a16="http://schemas.microsoft.com/office/drawing/2014/main" id="{B45EB2A3-8DE3-4879-AC74-ABE64D77BE74}"/>
                  </a:ext>
                </a:extLst>
              </p:cNvPr>
              <p:cNvSpPr/>
              <p:nvPr/>
            </p:nvSpPr>
            <p:spPr>
              <a:xfrm>
                <a:off x="7408441" y="3742318"/>
                <a:ext cx="1524621" cy="1224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電線による景観阻害</a:t>
                </a:r>
              </a:p>
            </p:txBody>
          </p:sp>
          <p:cxnSp>
            <p:nvCxnSpPr>
              <p:cNvPr id="102" name="直線コネクタ 101">
                <a:extLst>
                  <a:ext uri="{FF2B5EF4-FFF2-40B4-BE49-F238E27FC236}">
                    <a16:creationId xmlns:a16="http://schemas.microsoft.com/office/drawing/2014/main" id="{B2CF24BE-6F04-4EC5-9EF5-A92F586CE7E9}"/>
                  </a:ext>
                </a:extLst>
              </p:cNvPr>
              <p:cNvCxnSpPr>
                <a:cxnSpLocks/>
                <a:endCxn id="107" idx="3"/>
              </p:cNvCxnSpPr>
              <p:nvPr/>
            </p:nvCxnSpPr>
            <p:spPr>
              <a:xfrm flipH="1">
                <a:off x="5041696" y="7167463"/>
                <a:ext cx="523456" cy="290521"/>
              </a:xfrm>
              <a:prstGeom prst="line">
                <a:avLst/>
              </a:prstGeom>
              <a:ln w="9525">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50B9012A-2D44-4806-8020-636DC4B20D91}"/>
                  </a:ext>
                </a:extLst>
              </p:cNvPr>
              <p:cNvCxnSpPr>
                <a:cxnSpLocks/>
              </p:cNvCxnSpPr>
              <p:nvPr/>
            </p:nvCxnSpPr>
            <p:spPr>
              <a:xfrm flipH="1" flipV="1">
                <a:off x="5648859" y="4590935"/>
                <a:ext cx="228679" cy="835183"/>
              </a:xfrm>
              <a:prstGeom prst="line">
                <a:avLst/>
              </a:prstGeom>
              <a:ln w="9525">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sp>
            <p:nvSpPr>
              <p:cNvPr id="104" name="テキスト ボックス 103">
                <a:extLst>
                  <a:ext uri="{FF2B5EF4-FFF2-40B4-BE49-F238E27FC236}">
                    <a16:creationId xmlns:a16="http://schemas.microsoft.com/office/drawing/2014/main" id="{272F484D-9DA4-4A36-A1E8-FAA63EB34E9C}"/>
                  </a:ext>
                </a:extLst>
              </p:cNvPr>
              <p:cNvSpPr txBox="1"/>
              <p:nvPr/>
            </p:nvSpPr>
            <p:spPr>
              <a:xfrm>
                <a:off x="5329596" y="4490604"/>
                <a:ext cx="702699" cy="123041"/>
              </a:xfrm>
              <a:prstGeom prst="rect">
                <a:avLst/>
              </a:prstGeom>
              <a:solidFill>
                <a:schemeClr val="bg1"/>
              </a:solidFill>
              <a:ln>
                <a:solidFill>
                  <a:srgbClr val="000000"/>
                </a:solidFill>
              </a:ln>
            </p:spPr>
            <p:txBody>
              <a:bodyPr vert="horz" wrap="square" lIns="0" tIns="7200" rIns="0" bIns="18000" rtlCol="0">
                <a:spAutoFit/>
              </a:bodyPr>
              <a:lstStyle/>
              <a:p>
                <a:pPr algn="ctr"/>
                <a:r>
                  <a:rPr kumimoji="1" lang="ja-JP" altLang="en-US" sz="600" dirty="0">
                    <a:solidFill>
                      <a:srgbClr val="000000"/>
                    </a:solidFill>
                    <a:latin typeface="ＭＳ Ｐゴシック" panose="020B0600070205080204" pitchFamily="50" charset="-128"/>
                    <a:ea typeface="ＭＳ Ｐゴシック" panose="020B0600070205080204" pitchFamily="50" charset="-128"/>
                  </a:rPr>
                  <a:t>市町村道との連携</a:t>
                </a:r>
              </a:p>
            </p:txBody>
          </p:sp>
          <p:pic>
            <p:nvPicPr>
              <p:cNvPr id="105" name="図 104">
                <a:extLst>
                  <a:ext uri="{FF2B5EF4-FFF2-40B4-BE49-F238E27FC236}">
                    <a16:creationId xmlns:a16="http://schemas.microsoft.com/office/drawing/2014/main" id="{1801FCC2-5342-4DFB-8C6B-938FCF445F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199" t="8986" r="36808"/>
              <a:stretch/>
            </p:blipFill>
            <p:spPr>
              <a:xfrm rot="5400000">
                <a:off x="4069682" y="3817164"/>
                <a:ext cx="980261" cy="1312234"/>
              </a:xfrm>
              <a:prstGeom prst="rect">
                <a:avLst/>
              </a:prstGeom>
            </p:spPr>
          </p:pic>
          <p:grpSp>
            <p:nvGrpSpPr>
              <p:cNvPr id="106" name="グループ化 105"/>
              <p:cNvGrpSpPr/>
              <p:nvPr/>
            </p:nvGrpSpPr>
            <p:grpSpPr>
              <a:xfrm>
                <a:off x="3638142" y="6845984"/>
                <a:ext cx="1403554" cy="1224000"/>
                <a:chOff x="215792" y="6041212"/>
                <a:chExt cx="1403554" cy="1224000"/>
              </a:xfrm>
            </p:grpSpPr>
            <p:sp>
              <p:nvSpPr>
                <p:cNvPr id="107" name="正方形/長方形 106">
                  <a:extLst>
                    <a:ext uri="{FF2B5EF4-FFF2-40B4-BE49-F238E27FC236}">
                      <a16:creationId xmlns:a16="http://schemas.microsoft.com/office/drawing/2014/main" id="{1C3B93E7-B61E-43C3-AA66-F4B98F7A9542}"/>
                    </a:ext>
                  </a:extLst>
                </p:cNvPr>
                <p:cNvSpPr/>
                <p:nvPr/>
              </p:nvSpPr>
              <p:spPr>
                <a:xfrm>
                  <a:off x="215792" y="6041212"/>
                  <a:ext cx="1403554" cy="1224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kumimoji="1" lang="ja-JP" altLang="en-US" sz="800">
                      <a:solidFill>
                        <a:schemeClr val="tx1"/>
                      </a:solidFill>
                      <a:latin typeface="ＭＳ Ｐゴシック" panose="020B0600070205080204" pitchFamily="50" charset="-128"/>
                      <a:ea typeface="ＭＳ Ｐゴシック" panose="020B0600070205080204" pitchFamily="50" charset="-128"/>
                    </a:rPr>
                    <a:t>電柱が車いすの通行を阻害</a:t>
                  </a:r>
                </a:p>
              </p:txBody>
            </p:sp>
            <p:pic>
              <p:nvPicPr>
                <p:cNvPr id="108" name="図 10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8315" y="6238782"/>
                  <a:ext cx="1313754" cy="978087"/>
                </a:xfrm>
                <a:prstGeom prst="rect">
                  <a:avLst/>
                </a:prstGeom>
              </p:spPr>
            </p:pic>
          </p:grpSp>
        </p:grpSp>
        <p:pic>
          <p:nvPicPr>
            <p:cNvPr id="57" name="図 56"/>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359617" y="2435856"/>
              <a:ext cx="1346624" cy="963146"/>
            </a:xfrm>
            <a:prstGeom prst="rect">
              <a:avLst/>
            </a:prstGeom>
          </p:spPr>
        </p:pic>
        <p:pic>
          <p:nvPicPr>
            <p:cNvPr id="78" name="図 7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22512" y="5009062"/>
              <a:ext cx="1390955" cy="981572"/>
            </a:xfrm>
            <a:prstGeom prst="rect">
              <a:avLst/>
            </a:prstGeom>
          </p:spPr>
        </p:pic>
      </p:grpSp>
    </p:spTree>
    <p:extLst>
      <p:ext uri="{BB962C8B-B14F-4D97-AF65-F5344CB8AC3E}">
        <p14:creationId xmlns:p14="http://schemas.microsoft.com/office/powerpoint/2010/main" val="16305216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85811"/>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99060" tIns="49530" rIns="99060" bIns="4953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39000" y="409861"/>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強化</a:t>
            </a:r>
          </a:p>
        </p:txBody>
      </p:sp>
      <p:sp>
        <p:nvSpPr>
          <p:cNvPr id="4" name="正方形/長方形 3"/>
          <p:cNvSpPr/>
          <p:nvPr/>
        </p:nvSpPr>
        <p:spPr>
          <a:xfrm>
            <a:off x="74086" y="788631"/>
            <a:ext cx="96948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73348" y="788631"/>
            <a:ext cx="9695332" cy="580872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67982" y="1085637"/>
            <a:ext cx="9698744" cy="1012585"/>
          </a:xfrm>
          <a:prstGeom prst="rect">
            <a:avLst/>
          </a:prstGeom>
          <a:noFill/>
          <a:ln w="6350">
            <a:noFill/>
            <a:prstDash val="sysDash"/>
          </a:ln>
        </p:spPr>
        <p:txBody>
          <a:bodyPr wrap="square" rtlCol="0">
            <a:spAutoFit/>
          </a:bodyPr>
          <a:lstStyle/>
          <a:p>
            <a:r>
              <a:rPr lang="ja-JP" altLang="en-US" sz="1300" dirty="0" smtClean="0">
                <a:solidFill>
                  <a:prstClr val="black"/>
                </a:solidFill>
                <a:latin typeface="HG丸ｺﾞｼｯｸM-PRO" panose="020F0600000000000000" pitchFamily="50" charset="-128"/>
                <a:ea typeface="HG丸ｺﾞｼｯｸM-PRO" panose="020F0600000000000000" pitchFamily="50" charset="-128"/>
              </a:rPr>
              <a:t>① </a:t>
            </a:r>
            <a:r>
              <a:rPr lang="ja-JP" altLang="en-US" sz="1300" dirty="0" smtClean="0">
                <a:latin typeface="HG丸ｺﾞｼｯｸM-PRO" panose="020F0600000000000000" pitchFamily="50" charset="-128"/>
                <a:ea typeface="HG丸ｺﾞｼｯｸM-PRO" panose="020F0600000000000000" pitchFamily="50" charset="-128"/>
              </a:rPr>
              <a:t>人命</a:t>
            </a:r>
            <a:r>
              <a:rPr lang="ja-JP" altLang="en-US" sz="1300" dirty="0">
                <a:latin typeface="HG丸ｺﾞｼｯｸM-PRO" panose="020F0600000000000000" pitchFamily="50" charset="-128"/>
                <a:ea typeface="HG丸ｺﾞｼｯｸM-PRO" panose="020F0600000000000000" pitchFamily="50" charset="-128"/>
              </a:rPr>
              <a:t>を守る都市インフラ</a:t>
            </a:r>
            <a:r>
              <a:rPr lang="ja-JP" altLang="en-US" sz="1300" dirty="0" smtClean="0">
                <a:latin typeface="HG丸ｺﾞｼｯｸM-PRO" panose="020F0600000000000000" pitchFamily="50" charset="-128"/>
                <a:ea typeface="HG丸ｺﾞｼｯｸM-PRO" panose="020F0600000000000000" pitchFamily="50" charset="-128"/>
              </a:rPr>
              <a:t>強化</a:t>
            </a:r>
            <a:r>
              <a:rPr lang="en-US" altLang="ja-JP" sz="1200" dirty="0" smtClean="0">
                <a:latin typeface="HG丸ｺﾞｼｯｸM-PRO" panose="020F0600000000000000" pitchFamily="50" charset="-128"/>
                <a:ea typeface="HG丸ｺﾞｼｯｸM-PRO" panose="020F0600000000000000" pitchFamily="50" charset="-128"/>
              </a:rPr>
              <a:t>〔</a:t>
            </a:r>
            <a:r>
              <a:rPr lang="ja-JP" altLang="en-US" sz="1200" dirty="0">
                <a:latin typeface="HG丸ｺﾞｼｯｸM-PRO" panose="020F0600000000000000" pitchFamily="50" charset="-128"/>
                <a:ea typeface="HG丸ｺﾞｼｯｸM-PRO" panose="020F0600000000000000" pitchFamily="50" charset="-128"/>
              </a:rPr>
              <a:t>地震・津波・高潮対策</a:t>
            </a:r>
            <a:r>
              <a:rPr lang="en-US" altLang="ja-JP" sz="1200" dirty="0" smtClean="0">
                <a:latin typeface="HG丸ｺﾞｼｯｸM-PRO" panose="020F0600000000000000" pitchFamily="50" charset="-128"/>
                <a:ea typeface="HG丸ｺﾞｼｯｸM-PRO" panose="020F0600000000000000" pitchFamily="50" charset="-128"/>
              </a:rPr>
              <a:t>〕</a:t>
            </a:r>
            <a:endParaRPr kumimoji="1" lang="en-US" altLang="ja-JP" sz="1200" dirty="0" smtClean="0">
              <a:latin typeface="HG丸ｺﾞｼｯｸM-PRO" panose="020F0600000000000000" pitchFamily="50" charset="-128"/>
              <a:ea typeface="HG丸ｺﾞｼｯｸM-PRO" panose="020F0600000000000000" pitchFamily="50" charset="-128"/>
            </a:endParaRPr>
          </a:p>
          <a:p>
            <a:pPr defTabSz="914400" eaLnBrk="0" fontAlgn="base" hangingPunct="0">
              <a:lnSpc>
                <a:spcPct val="150000"/>
              </a:lnSpc>
              <a:tabLst>
                <a:tab pos="1952625" algn="l"/>
              </a:tabLst>
            </a:pPr>
            <a:r>
              <a:rPr lang="ja-JP" altLang="en-US" sz="1200" b="1" dirty="0" smtClean="0">
                <a:latin typeface="+mj-ea"/>
                <a:ea typeface="+mj-ea"/>
                <a:cs typeface="Times New Roman" panose="02020603050405020304" pitchFamily="18" charset="0"/>
              </a:rPr>
              <a:t>　</a:t>
            </a:r>
            <a:r>
              <a:rPr lang="ja-JP" altLang="ja-JP" sz="1200" b="1" dirty="0" smtClean="0">
                <a:latin typeface="+mj-ea"/>
                <a:ea typeface="+mj-ea"/>
                <a:cs typeface="Times New Roman" panose="02020603050405020304" pitchFamily="18" charset="0"/>
              </a:rPr>
              <a:t>◇</a:t>
            </a:r>
            <a:r>
              <a:rPr lang="ja-JP" altLang="en-US" sz="1200" b="1" dirty="0" smtClean="0">
                <a:latin typeface="+mj-ea"/>
                <a:ea typeface="+mj-ea"/>
                <a:cs typeface="Times New Roman" panose="02020603050405020304" pitchFamily="18" charset="0"/>
              </a:rPr>
              <a:t>　</a:t>
            </a:r>
            <a:r>
              <a:rPr lang="ja-JP" altLang="en-US" sz="1200" b="1" dirty="0">
                <a:latin typeface="+mj-ea"/>
                <a:ea typeface="+mj-ea"/>
                <a:cs typeface="Times New Roman" panose="02020603050405020304" pitchFamily="18" charset="0"/>
              </a:rPr>
              <a:t>府営</a:t>
            </a:r>
            <a:r>
              <a:rPr lang="ja-JP" altLang="en-US" sz="1200" b="1" dirty="0" smtClean="0">
                <a:latin typeface="+mj-ea"/>
                <a:ea typeface="+mj-ea"/>
                <a:cs typeface="Times New Roman" panose="02020603050405020304" pitchFamily="18" charset="0"/>
              </a:rPr>
              <a:t>公園の防災機能強化</a:t>
            </a:r>
            <a:endParaRPr lang="ja-JP" altLang="ja-JP" sz="1200" b="1" dirty="0" smtClean="0">
              <a:latin typeface="+mj-ea"/>
              <a:ea typeface="+mj-ea"/>
            </a:endParaRPr>
          </a:p>
          <a:p>
            <a:pPr marL="387450" lvl="0" indent="-171450" eaLnBrk="0" fontAlgn="base" hangingPunct="0">
              <a:lnSpc>
                <a:spcPct val="120000"/>
              </a:lnSpc>
              <a:spcBef>
                <a:spcPct val="0"/>
              </a:spcBef>
              <a:spcAft>
                <a:spcPct val="0"/>
              </a:spcAft>
              <a:buFont typeface="Wingdings" panose="05000000000000000000" pitchFamily="2" charset="2"/>
              <a:buChar char="ü"/>
              <a:tabLst>
                <a:tab pos="1952625" algn="l"/>
              </a:tabLst>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「都市の成長・魅力向上」に寄与</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しつつ、</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災害発生時には避難場所や防災拠点として「都市の防災力向上」に貢献する、防災公園の拡張、機能強化の取組を推進します</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a:t>
            </a:r>
            <a:endParaRPr lang="ja-JP" altLang="en-US" sz="12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Rectangle 10"/>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 name="スライド番号プレースホルダー 1"/>
          <p:cNvSpPr>
            <a:spLocks noGrp="1"/>
          </p:cNvSpPr>
          <p:nvPr>
            <p:ph type="sldNum" sz="quarter" idx="12"/>
          </p:nvPr>
        </p:nvSpPr>
        <p:spPr>
          <a:xfrm>
            <a:off x="7646115" y="6588847"/>
            <a:ext cx="2311400" cy="365125"/>
          </a:xfrm>
        </p:spPr>
        <p:txBody>
          <a:bodyPr/>
          <a:lstStyle/>
          <a:p>
            <a:fld id="{BB9231F5-CC56-497A-A386-7B8232C12A76}" type="slidenum">
              <a:rPr kumimoji="1" lang="ja-JP" altLang="en-US" smtClean="0"/>
              <a:t>37</a:t>
            </a:fld>
            <a:endParaRPr kumimoji="1" lang="ja-JP" altLang="en-US" dirty="0"/>
          </a:p>
        </p:txBody>
      </p:sp>
      <p:grpSp>
        <p:nvGrpSpPr>
          <p:cNvPr id="35" name="グループ化 34"/>
          <p:cNvGrpSpPr/>
          <p:nvPr/>
        </p:nvGrpSpPr>
        <p:grpSpPr>
          <a:xfrm>
            <a:off x="3649603" y="3989750"/>
            <a:ext cx="2722056" cy="2021684"/>
            <a:chOff x="790575" y="877888"/>
            <a:chExt cx="7453313" cy="5535613"/>
          </a:xfrm>
        </p:grpSpPr>
        <p:pic>
          <p:nvPicPr>
            <p:cNvPr id="37" name="図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575" y="877888"/>
              <a:ext cx="7453313"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線吹き出し 2 (枠付き) 15"/>
            <p:cNvSpPr>
              <a:spLocks/>
            </p:cNvSpPr>
            <p:nvPr/>
          </p:nvSpPr>
          <p:spPr bwMode="auto">
            <a:xfrm>
              <a:off x="3362274" y="1293871"/>
              <a:ext cx="2065514" cy="420375"/>
            </a:xfrm>
            <a:prstGeom prst="borderCallout2">
              <a:avLst>
                <a:gd name="adj1" fmla="val 48986"/>
                <a:gd name="adj2" fmla="val 83"/>
                <a:gd name="adj3" fmla="val 48986"/>
                <a:gd name="adj4" fmla="val -15463"/>
                <a:gd name="adj5" fmla="val 252338"/>
                <a:gd name="adj6" fmla="val -43269"/>
              </a:avLst>
            </a:prstGeom>
            <a:solidFill>
              <a:schemeClr val="bg1"/>
            </a:solidFill>
            <a:ln w="9525" algn="ctr">
              <a:solidFill>
                <a:schemeClr val="tx1"/>
              </a:solidFill>
              <a:round/>
              <a:headEnd/>
              <a:tailEnd type="oval" w="med" len="me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dirty="0" smtClean="0">
                  <a:latin typeface="Meiryo UI" panose="020B0604030504040204" pitchFamily="50" charset="-128"/>
                  <a:ea typeface="Meiryo UI" panose="020B0604030504040204" pitchFamily="50" charset="-128"/>
                </a:rPr>
                <a:t>整備済エリア</a:t>
              </a:r>
              <a:endParaRPr lang="ja-JP" altLang="en-US" sz="800" dirty="0">
                <a:latin typeface="Meiryo UI" panose="020B0604030504040204" pitchFamily="50" charset="-128"/>
                <a:ea typeface="Meiryo UI" panose="020B0604030504040204" pitchFamily="50" charset="-128"/>
              </a:endParaRPr>
            </a:p>
          </p:txBody>
        </p:sp>
        <p:sp>
          <p:nvSpPr>
            <p:cNvPr id="42" name="フリーフォーム 8"/>
            <p:cNvSpPr>
              <a:spLocks/>
            </p:cNvSpPr>
            <p:nvPr/>
          </p:nvSpPr>
          <p:spPr bwMode="auto">
            <a:xfrm>
              <a:off x="6196013" y="2890838"/>
              <a:ext cx="1976437" cy="2419350"/>
            </a:xfrm>
            <a:custGeom>
              <a:avLst/>
              <a:gdLst>
                <a:gd name="T0" fmla="*/ 2147483646 w 1419225"/>
                <a:gd name="T1" fmla="*/ 0 h 1676400"/>
                <a:gd name="T2" fmla="*/ 2147483646 w 1419225"/>
                <a:gd name="T3" fmla="*/ 2147483646 h 1676400"/>
                <a:gd name="T4" fmla="*/ 2147483646 w 1419225"/>
                <a:gd name="T5" fmla="*/ 2147483646 h 1676400"/>
                <a:gd name="T6" fmla="*/ 2147483646 w 1419225"/>
                <a:gd name="T7" fmla="*/ 2147483646 h 1676400"/>
                <a:gd name="T8" fmla="*/ 2147483646 w 1419225"/>
                <a:gd name="T9" fmla="*/ 2147483646 h 1676400"/>
                <a:gd name="T10" fmla="*/ 0 w 1419225"/>
                <a:gd name="T11" fmla="*/ 2147483646 h 1676400"/>
                <a:gd name="T12" fmla="*/ 2147483646 w 1419225"/>
                <a:gd name="T13" fmla="*/ 0 h 16764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19225" h="1676400">
                  <a:moveTo>
                    <a:pt x="857250" y="0"/>
                  </a:moveTo>
                  <a:lnTo>
                    <a:pt x="1419225" y="1257300"/>
                  </a:lnTo>
                  <a:lnTo>
                    <a:pt x="1104900" y="1657350"/>
                  </a:lnTo>
                  <a:lnTo>
                    <a:pt x="523875" y="1676400"/>
                  </a:lnTo>
                  <a:lnTo>
                    <a:pt x="133350" y="514350"/>
                  </a:lnTo>
                  <a:lnTo>
                    <a:pt x="0" y="9525"/>
                  </a:lnTo>
                  <a:lnTo>
                    <a:pt x="857250" y="0"/>
                  </a:lnTo>
                  <a:close/>
                </a:path>
              </a:pathLst>
            </a:custGeom>
            <a:noFill/>
            <a:ln w="57150" cap="flat" cmpd="sng" algn="ctr">
              <a:solidFill>
                <a:srgbClr val="FF0000"/>
              </a:solidFill>
              <a:prstDash val="sys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ja-JP" altLang="en-US" sz="800">
                <a:latin typeface="Meiryo UI" panose="020B0604030504040204" pitchFamily="50" charset="-128"/>
                <a:ea typeface="Meiryo UI" panose="020B0604030504040204" pitchFamily="50" charset="-128"/>
              </a:endParaRPr>
            </a:p>
          </p:txBody>
        </p:sp>
        <p:sp>
          <p:nvSpPr>
            <p:cNvPr id="41" name="線吹き出し 2 (枠付き) 17"/>
            <p:cNvSpPr>
              <a:spLocks/>
            </p:cNvSpPr>
            <p:nvPr/>
          </p:nvSpPr>
          <p:spPr bwMode="auto">
            <a:xfrm>
              <a:off x="6448325" y="5654587"/>
              <a:ext cx="1719262" cy="663575"/>
            </a:xfrm>
            <a:prstGeom prst="borderCallout2">
              <a:avLst>
                <a:gd name="adj1" fmla="val 1176"/>
                <a:gd name="adj2" fmla="val 100194"/>
                <a:gd name="adj3" fmla="val -4324"/>
                <a:gd name="adj4" fmla="val 100324"/>
                <a:gd name="adj5" fmla="val -267953"/>
                <a:gd name="adj6" fmla="val 37361"/>
              </a:avLst>
            </a:prstGeom>
            <a:solidFill>
              <a:srgbClr val="FFFF00"/>
            </a:solidFill>
            <a:ln w="34925" cmpd="sng" algn="ctr">
              <a:solidFill>
                <a:schemeClr val="tx1"/>
              </a:solidFill>
              <a:round/>
              <a:headEnd/>
              <a:tailEnd type="oval" w="med" len="me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dirty="0" smtClean="0">
                  <a:latin typeface="Meiryo UI" panose="020B0604030504040204" pitchFamily="50" charset="-128"/>
                  <a:ea typeface="Meiryo UI" panose="020B0604030504040204" pitchFamily="50" charset="-128"/>
                </a:rPr>
                <a:t>拡張エリア</a:t>
              </a:r>
              <a:endParaRPr lang="ja-JP" altLang="en-US" sz="800" dirty="0">
                <a:latin typeface="Meiryo UI" panose="020B0604030504040204" pitchFamily="50" charset="-128"/>
                <a:ea typeface="Meiryo UI" panose="020B0604030504040204" pitchFamily="50" charset="-128"/>
              </a:endParaRPr>
            </a:p>
          </p:txBody>
        </p:sp>
      </p:grpSp>
      <p:sp>
        <p:nvSpPr>
          <p:cNvPr id="24" name="テキスト ボックス 2"/>
          <p:cNvSpPr txBox="1">
            <a:spLocks noChangeArrowheads="1"/>
          </p:cNvSpPr>
          <p:nvPr/>
        </p:nvSpPr>
        <p:spPr bwMode="auto">
          <a:xfrm>
            <a:off x="3377101" y="6177162"/>
            <a:ext cx="3124947" cy="288874"/>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ja-JP" sz="800" kern="100" dirty="0" smtClean="0">
                <a:effectLst/>
                <a:latin typeface="+mj-ea"/>
                <a:ea typeface="+mj-ea"/>
                <a:cs typeface="Times New Roman" panose="02020603050405020304" pitchFamily="18" charset="0"/>
              </a:rPr>
              <a:t>防災公園</a:t>
            </a:r>
            <a:r>
              <a:rPr lang="ja-JP" altLang="en-US" sz="800" kern="100" dirty="0" smtClean="0">
                <a:effectLst/>
                <a:latin typeface="+mj-ea"/>
                <a:ea typeface="+mj-ea"/>
                <a:cs typeface="Times New Roman" panose="02020603050405020304" pitchFamily="18" charset="0"/>
              </a:rPr>
              <a:t>の拡張事例（久宝寺緑地）</a:t>
            </a:r>
            <a:endParaRPr lang="ja-JP" sz="800" kern="100" dirty="0">
              <a:effectLst/>
              <a:latin typeface="+mj-ea"/>
              <a:ea typeface="+mj-ea"/>
              <a:cs typeface="Times New Roman" panose="02020603050405020304" pitchFamily="18" charset="0"/>
            </a:endParaRPr>
          </a:p>
        </p:txBody>
      </p:sp>
      <p:sp>
        <p:nvSpPr>
          <p:cNvPr id="17" name="テキスト ボックス 2"/>
          <p:cNvSpPr txBox="1">
            <a:spLocks noChangeArrowheads="1"/>
          </p:cNvSpPr>
          <p:nvPr/>
        </p:nvSpPr>
        <p:spPr bwMode="auto">
          <a:xfrm>
            <a:off x="6807746" y="4594057"/>
            <a:ext cx="1337951" cy="166144"/>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ja-JP" altLang="en-US" sz="800" dirty="0" smtClean="0">
                <a:latin typeface="+mj-ea"/>
                <a:ea typeface="+mj-ea"/>
              </a:rPr>
              <a:t>非常用発電設備</a:t>
            </a:r>
            <a:endParaRPr lang="ja-JP" sz="800" kern="100" dirty="0">
              <a:solidFill>
                <a:srgbClr val="FF0000"/>
              </a:solidFill>
              <a:effectLst/>
              <a:latin typeface="+mj-ea"/>
              <a:ea typeface="+mj-ea"/>
              <a:cs typeface="Times New Roman" panose="02020603050405020304" pitchFamily="18" charset="0"/>
            </a:endParaRPr>
          </a:p>
        </p:txBody>
      </p:sp>
      <p:sp>
        <p:nvSpPr>
          <p:cNvPr id="49" name="テキスト ボックス 2"/>
          <p:cNvSpPr txBox="1">
            <a:spLocks noChangeArrowheads="1"/>
          </p:cNvSpPr>
          <p:nvPr/>
        </p:nvSpPr>
        <p:spPr bwMode="auto">
          <a:xfrm>
            <a:off x="8288534" y="5910853"/>
            <a:ext cx="1337951" cy="166144"/>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ja-JP" altLang="en-US" sz="800" dirty="0" smtClean="0">
                <a:latin typeface="+mj-ea"/>
                <a:ea typeface="+mj-ea"/>
              </a:rPr>
              <a:t>防災</a:t>
            </a:r>
            <a:r>
              <a:rPr lang="ja-JP" altLang="en-US" sz="800" dirty="0">
                <a:latin typeface="+mj-ea"/>
                <a:ea typeface="+mj-ea"/>
              </a:rPr>
              <a:t>トイレ</a:t>
            </a:r>
            <a:endParaRPr lang="ja-JP" sz="800" kern="100" dirty="0">
              <a:solidFill>
                <a:srgbClr val="FF0000"/>
              </a:solidFill>
              <a:effectLst/>
              <a:latin typeface="+mj-ea"/>
              <a:ea typeface="+mj-ea"/>
              <a:cs typeface="Times New Roman" panose="02020603050405020304" pitchFamily="18" charset="0"/>
            </a:endParaRPr>
          </a:p>
        </p:txBody>
      </p:sp>
      <p:sp>
        <p:nvSpPr>
          <p:cNvPr id="50" name="テキスト ボックス 2"/>
          <p:cNvSpPr txBox="1">
            <a:spLocks noChangeArrowheads="1"/>
          </p:cNvSpPr>
          <p:nvPr/>
        </p:nvSpPr>
        <p:spPr bwMode="auto">
          <a:xfrm>
            <a:off x="8270302" y="4584023"/>
            <a:ext cx="1337951" cy="166144"/>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ja-JP" altLang="en-US" sz="800" dirty="0" smtClean="0">
                <a:latin typeface="+mj-ea"/>
                <a:ea typeface="+mj-ea"/>
              </a:rPr>
              <a:t>出入口改修</a:t>
            </a:r>
            <a:endParaRPr lang="ja-JP" sz="800" kern="100" dirty="0">
              <a:solidFill>
                <a:srgbClr val="FF0000"/>
              </a:solidFill>
              <a:effectLst/>
              <a:latin typeface="+mj-ea"/>
              <a:ea typeface="+mj-ea"/>
              <a:cs typeface="Times New Roman" panose="02020603050405020304" pitchFamily="18" charset="0"/>
            </a:endParaRPr>
          </a:p>
        </p:txBody>
      </p:sp>
      <p:sp>
        <p:nvSpPr>
          <p:cNvPr id="51" name="テキスト ボックス 2"/>
          <p:cNvSpPr txBox="1">
            <a:spLocks noChangeArrowheads="1"/>
          </p:cNvSpPr>
          <p:nvPr/>
        </p:nvSpPr>
        <p:spPr bwMode="auto">
          <a:xfrm>
            <a:off x="6763396" y="5910853"/>
            <a:ext cx="1337951" cy="166144"/>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ja-JP" altLang="en-US" sz="800" dirty="0" smtClean="0">
                <a:latin typeface="+mj-ea"/>
                <a:ea typeface="+mj-ea"/>
              </a:rPr>
              <a:t>井戸</a:t>
            </a:r>
            <a:r>
              <a:rPr lang="ja-JP" altLang="en-US" sz="800" dirty="0">
                <a:latin typeface="+mj-ea"/>
                <a:ea typeface="+mj-ea"/>
              </a:rPr>
              <a:t>施設</a:t>
            </a:r>
            <a:endParaRPr lang="ja-JP" sz="800" kern="100" dirty="0">
              <a:solidFill>
                <a:srgbClr val="FF0000"/>
              </a:solidFill>
              <a:effectLst/>
              <a:latin typeface="+mj-ea"/>
              <a:ea typeface="+mj-ea"/>
              <a:cs typeface="Times New Roman" panose="02020603050405020304" pitchFamily="18" charset="0"/>
            </a:endParaRPr>
          </a:p>
        </p:txBody>
      </p:sp>
      <p:sp>
        <p:nvSpPr>
          <p:cNvPr id="44" name="テキスト ボックス 43"/>
          <p:cNvSpPr txBox="1"/>
          <p:nvPr/>
        </p:nvSpPr>
        <p:spPr>
          <a:xfrm>
            <a:off x="3273287" y="2549354"/>
            <a:ext cx="3228761" cy="1446550"/>
          </a:xfrm>
          <a:prstGeom prst="rect">
            <a:avLst/>
          </a:prstGeom>
          <a:noFill/>
          <a:ln w="6350">
            <a:noFill/>
            <a:prstDash val="sysDash"/>
          </a:ln>
        </p:spPr>
        <p:txBody>
          <a:bodyPr wrap="square" rtlCol="0">
            <a:spAutoFit/>
          </a:bodyPr>
          <a:lstStyle/>
          <a:p>
            <a:pPr marL="216000" lvl="0" indent="108000" eaLnBrk="0" fontAlgn="base" hangingPunct="0">
              <a:spcBef>
                <a:spcPct val="0"/>
              </a:spcBef>
              <a:spcAft>
                <a:spcPct val="0"/>
              </a:spcAft>
              <a:tabLst>
                <a:tab pos="1952625" algn="l"/>
              </a:tabLst>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大規模災害発生時に被災者の救出救助等に　当たる広域的支援部隊が、活動拠点として集結、駐屯する</a:t>
            </a:r>
            <a:r>
              <a:rPr lang="ja-JP" altLang="en-US" sz="1100" b="1" dirty="0" smtClean="0">
                <a:latin typeface="Meiryo UI" panose="020B0604030504040204" pitchFamily="50" charset="-128"/>
                <a:ea typeface="Meiryo UI" panose="020B0604030504040204" pitchFamily="50" charset="-128"/>
                <a:cs typeface="Times New Roman" panose="02020603050405020304" pitchFamily="18" charset="0"/>
              </a:rPr>
              <a:t>“後方支援活動拠点“</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や、</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火災の</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延焼拡大</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から住民の安全を確保</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できる</a:t>
            </a:r>
            <a:r>
              <a:rPr lang="ja-JP" altLang="en-US" sz="1100" b="1"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1" dirty="0" smtClean="0">
                <a:latin typeface="Meiryo UI" panose="020B0604030504040204" pitchFamily="50" charset="-128"/>
                <a:ea typeface="Meiryo UI" panose="020B0604030504040204" pitchFamily="50" charset="-128"/>
                <a:cs typeface="Times New Roman" panose="02020603050405020304" pitchFamily="18" charset="0"/>
              </a:rPr>
              <a:t>広域</a:t>
            </a:r>
            <a:r>
              <a:rPr lang="ja-JP" altLang="en-US" sz="1100" b="1" dirty="0">
                <a:latin typeface="Meiryo UI" panose="020B0604030504040204" pitchFamily="50" charset="-128"/>
                <a:ea typeface="Meiryo UI" panose="020B0604030504040204" pitchFamily="50" charset="-128"/>
                <a:cs typeface="Times New Roman" panose="02020603050405020304" pitchFamily="18" charset="0"/>
              </a:rPr>
              <a:t>避難</a:t>
            </a:r>
            <a:r>
              <a:rPr lang="ja-JP" altLang="en-US" sz="1100" b="1" dirty="0" smtClean="0">
                <a:latin typeface="Meiryo UI" panose="020B0604030504040204" pitchFamily="50" charset="-128"/>
                <a:ea typeface="Meiryo UI" panose="020B0604030504040204" pitchFamily="50" charset="-128"/>
                <a:cs typeface="Times New Roman" panose="02020603050405020304" pitchFamily="18" charset="0"/>
              </a:rPr>
              <a:t>場所”</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となる防災公園の拡張</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整備を行います</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endParaRPr>
          </a:p>
          <a:p>
            <a:pPr marL="216000" lvl="0" indent="108000" defTabSz="914400" eaLnBrk="0" fontAlgn="base" hangingPunct="0">
              <a:spcBef>
                <a:spcPct val="0"/>
              </a:spcBef>
              <a:spcAft>
                <a:spcPct val="0"/>
              </a:spcAft>
              <a:tabLst>
                <a:tab pos="1952625" algn="l"/>
              </a:tabLst>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特に、集結・駐屯場所の候補地としての順位が高い府営公園を優先して実施します。</a:t>
            </a:r>
            <a:endPar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endParaRPr>
          </a:p>
          <a:p>
            <a:pPr marL="216000" lvl="0" indent="108000" defTabSz="914400" eaLnBrk="0" fontAlgn="base" hangingPunct="0">
              <a:spcBef>
                <a:spcPct val="0"/>
              </a:spcBef>
              <a:spcAft>
                <a:spcPct val="0"/>
              </a:spcAft>
              <a:tabLst>
                <a:tab pos="1952625" algn="l"/>
              </a:tabLst>
            </a:pPr>
            <a:endParaRPr lang="en-US" altLang="ja-JP" sz="1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5" name="テキスト ボックス 54"/>
          <p:cNvSpPr txBox="1"/>
          <p:nvPr/>
        </p:nvSpPr>
        <p:spPr>
          <a:xfrm>
            <a:off x="6502048" y="2549354"/>
            <a:ext cx="3216877" cy="938719"/>
          </a:xfrm>
          <a:prstGeom prst="rect">
            <a:avLst/>
          </a:prstGeom>
          <a:noFill/>
          <a:ln w="6350">
            <a:noFill/>
            <a:prstDash val="sysDash"/>
          </a:ln>
        </p:spPr>
        <p:txBody>
          <a:bodyPr wrap="square" rtlCol="0">
            <a:spAutoFit/>
          </a:bodyPr>
          <a:lstStyle/>
          <a:p>
            <a:pPr marL="216000" lvl="0" indent="108000" defTabSz="914400" eaLnBrk="0" fontAlgn="base" hangingPunct="0">
              <a:spcBef>
                <a:spcPct val="0"/>
              </a:spcBef>
              <a:spcAft>
                <a:spcPct val="0"/>
              </a:spcAft>
              <a:tabLst>
                <a:tab pos="1952625" algn="l"/>
              </a:tabLst>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後方</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支援活動</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拠点</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や</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広域</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避難</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場所に指定　　されて</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いる府営公園のうち</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、既</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に開設して</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いる　　　区域について</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は、災害時の安全・確実な避難</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を　支援する</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ため</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、防災</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トイレや</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非常用発電設備などの施設</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整備</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を行います。</a:t>
            </a:r>
            <a:endParaRPr lang="en-US" altLang="ja-JP" sz="1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7" name="正方形/長方形 56"/>
          <p:cNvSpPr/>
          <p:nvPr/>
        </p:nvSpPr>
        <p:spPr>
          <a:xfrm>
            <a:off x="162563" y="2096305"/>
            <a:ext cx="3122610" cy="439022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3379439" y="2096305"/>
            <a:ext cx="3122610" cy="439022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6596316" y="2096305"/>
            <a:ext cx="3122610" cy="439022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角丸四角形 61"/>
          <p:cNvSpPr/>
          <p:nvPr/>
        </p:nvSpPr>
        <p:spPr>
          <a:xfrm>
            <a:off x="3712664" y="2151584"/>
            <a:ext cx="2520000" cy="252000"/>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游ゴシック" panose="020B0400000000000000" pitchFamily="50" charset="-128"/>
                <a:ea typeface="游ゴシック" panose="020B0400000000000000" pitchFamily="50" charset="-128"/>
              </a:rPr>
              <a:t>防災</a:t>
            </a:r>
            <a:r>
              <a:rPr kumimoji="1" lang="ja-JP" altLang="en-US" sz="1400" b="1" dirty="0">
                <a:solidFill>
                  <a:schemeClr val="bg1"/>
                </a:solidFill>
                <a:latin typeface="游ゴシック" panose="020B0400000000000000" pitchFamily="50" charset="-128"/>
                <a:ea typeface="游ゴシック" panose="020B0400000000000000" pitchFamily="50" charset="-128"/>
              </a:rPr>
              <a:t>公園の</a:t>
            </a:r>
            <a:r>
              <a:rPr kumimoji="1" lang="ja-JP" altLang="en-US" sz="1400" b="1" dirty="0" smtClean="0">
                <a:solidFill>
                  <a:schemeClr val="bg1"/>
                </a:solidFill>
                <a:latin typeface="游ゴシック" panose="020B0400000000000000" pitchFamily="50" charset="-128"/>
                <a:ea typeface="游ゴシック" panose="020B0400000000000000" pitchFamily="50" charset="-128"/>
              </a:rPr>
              <a:t>拡張</a:t>
            </a:r>
            <a:endParaRPr kumimoji="1" lang="en-US" altLang="ja-JP" sz="1400" b="1" dirty="0">
              <a:solidFill>
                <a:schemeClr val="bg1"/>
              </a:solidFill>
              <a:latin typeface="游ゴシック" panose="020B0400000000000000" pitchFamily="50" charset="-128"/>
              <a:ea typeface="游ゴシック" panose="020B0400000000000000" pitchFamily="50" charset="-128"/>
            </a:endParaRPr>
          </a:p>
        </p:txBody>
      </p:sp>
      <p:sp>
        <p:nvSpPr>
          <p:cNvPr id="63" name="角丸四角形 62"/>
          <p:cNvSpPr/>
          <p:nvPr/>
        </p:nvSpPr>
        <p:spPr>
          <a:xfrm>
            <a:off x="6897621" y="2151584"/>
            <a:ext cx="2520000" cy="252000"/>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游ゴシック" panose="020B0400000000000000" pitchFamily="50" charset="-128"/>
                <a:ea typeface="游ゴシック" panose="020B0400000000000000" pitchFamily="50" charset="-128"/>
              </a:rPr>
              <a:t>防災</a:t>
            </a:r>
            <a:r>
              <a:rPr kumimoji="1" lang="ja-JP" altLang="en-US" sz="1400" b="1" dirty="0">
                <a:solidFill>
                  <a:schemeClr val="bg1"/>
                </a:solidFill>
                <a:latin typeface="游ゴシック" panose="020B0400000000000000" pitchFamily="50" charset="-128"/>
                <a:ea typeface="游ゴシック" panose="020B0400000000000000" pitchFamily="50" charset="-128"/>
              </a:rPr>
              <a:t>公園の機能</a:t>
            </a:r>
            <a:r>
              <a:rPr kumimoji="1" lang="ja-JP" altLang="en-US" sz="1400" b="1" dirty="0" smtClean="0">
                <a:solidFill>
                  <a:schemeClr val="bg1"/>
                </a:solidFill>
                <a:latin typeface="游ゴシック" panose="020B0400000000000000" pitchFamily="50" charset="-128"/>
                <a:ea typeface="游ゴシック" panose="020B0400000000000000" pitchFamily="50" charset="-128"/>
              </a:rPr>
              <a:t>強化</a:t>
            </a:r>
            <a:endParaRPr kumimoji="1" lang="en-US" altLang="ja-JP" sz="1400" b="1" dirty="0">
              <a:solidFill>
                <a:schemeClr val="bg1"/>
              </a:solidFill>
              <a:latin typeface="游ゴシック" panose="020B0400000000000000" pitchFamily="50" charset="-128"/>
              <a:ea typeface="游ゴシック" panose="020B0400000000000000" pitchFamily="50" charset="-128"/>
            </a:endParaRPr>
          </a:p>
        </p:txBody>
      </p:sp>
      <p:sp>
        <p:nvSpPr>
          <p:cNvPr id="300" name="テキスト ボックス 2"/>
          <p:cNvSpPr txBox="1">
            <a:spLocks noChangeArrowheads="1"/>
          </p:cNvSpPr>
          <p:nvPr/>
        </p:nvSpPr>
        <p:spPr bwMode="auto">
          <a:xfrm>
            <a:off x="6595147" y="6165304"/>
            <a:ext cx="3124947" cy="288874"/>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ja-JP" sz="800" kern="100" dirty="0" smtClean="0">
                <a:effectLst/>
                <a:latin typeface="+mj-ea"/>
                <a:ea typeface="+mj-ea"/>
                <a:cs typeface="Times New Roman" panose="02020603050405020304" pitchFamily="18" charset="0"/>
              </a:rPr>
              <a:t>防災公園</a:t>
            </a:r>
            <a:r>
              <a:rPr lang="ja-JP" altLang="en-US" sz="800" kern="100" dirty="0" smtClean="0">
                <a:effectLst/>
                <a:latin typeface="+mj-ea"/>
                <a:ea typeface="+mj-ea"/>
                <a:cs typeface="Times New Roman" panose="02020603050405020304" pitchFamily="18" charset="0"/>
              </a:rPr>
              <a:t>の機能強化事例</a:t>
            </a:r>
            <a:endParaRPr lang="ja-JP" sz="800" kern="100" dirty="0">
              <a:effectLst/>
              <a:latin typeface="+mj-ea"/>
              <a:ea typeface="+mj-ea"/>
              <a:cs typeface="Times New Roman" panose="02020603050405020304" pitchFamily="18" charset="0"/>
            </a:endParaRPr>
          </a:p>
        </p:txBody>
      </p:sp>
      <p:sp>
        <p:nvSpPr>
          <p:cNvPr id="34" name="角丸四角形 33"/>
          <p:cNvSpPr/>
          <p:nvPr/>
        </p:nvSpPr>
        <p:spPr>
          <a:xfrm>
            <a:off x="480860" y="2148726"/>
            <a:ext cx="2520000" cy="252000"/>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游ゴシック" panose="020B0400000000000000" pitchFamily="50" charset="-128"/>
                <a:ea typeface="游ゴシック" panose="020B0400000000000000" pitchFamily="50" charset="-128"/>
              </a:rPr>
              <a:t>後方支援活動</a:t>
            </a:r>
            <a:r>
              <a:rPr lang="ja-JP" altLang="en-US" sz="1400" b="1" dirty="0">
                <a:solidFill>
                  <a:schemeClr val="bg1"/>
                </a:solidFill>
                <a:latin typeface="游ゴシック" panose="020B0400000000000000" pitchFamily="50" charset="-128"/>
                <a:ea typeface="游ゴシック" panose="020B0400000000000000" pitchFamily="50" charset="-128"/>
              </a:rPr>
              <a:t>拠点</a:t>
            </a:r>
            <a:r>
              <a:rPr kumimoji="1" lang="zh-TW" altLang="en-US" sz="1400" b="1" dirty="0" smtClean="0">
                <a:solidFill>
                  <a:schemeClr val="bg1"/>
                </a:solidFill>
                <a:latin typeface="游ゴシック" panose="020B0400000000000000" pitchFamily="50" charset="-128"/>
                <a:ea typeface="游ゴシック" panose="020B0400000000000000" pitchFamily="50" charset="-128"/>
              </a:rPr>
              <a:t>配置図</a:t>
            </a:r>
            <a:endParaRPr kumimoji="1" lang="zh-TW" altLang="en-US" sz="1400" b="1" dirty="0">
              <a:solidFill>
                <a:schemeClr val="bg1"/>
              </a:solidFill>
              <a:latin typeface="游ゴシック" panose="020B0400000000000000" pitchFamily="50" charset="-128"/>
              <a:ea typeface="游ゴシック" panose="020B0400000000000000" pitchFamily="50" charset="-128"/>
            </a:endParaRPr>
          </a:p>
        </p:txBody>
      </p:sp>
      <p:grpSp>
        <p:nvGrpSpPr>
          <p:cNvPr id="14" name="グループ化 13"/>
          <p:cNvGrpSpPr/>
          <p:nvPr/>
        </p:nvGrpSpPr>
        <p:grpSpPr>
          <a:xfrm>
            <a:off x="362310" y="2501405"/>
            <a:ext cx="2752163" cy="3582174"/>
            <a:chOff x="362310" y="2501405"/>
            <a:chExt cx="2752163" cy="3582174"/>
          </a:xfrm>
        </p:grpSpPr>
        <p:pic>
          <p:nvPicPr>
            <p:cNvPr id="5" name="図 4"/>
            <p:cNvPicPr>
              <a:picLocks noChangeAspect="1"/>
            </p:cNvPicPr>
            <p:nvPr/>
          </p:nvPicPr>
          <p:blipFill>
            <a:blip r:embed="rId4"/>
            <a:stretch>
              <a:fillRect/>
            </a:stretch>
          </p:blipFill>
          <p:spPr>
            <a:xfrm>
              <a:off x="423638" y="2501405"/>
              <a:ext cx="2690835" cy="3582174"/>
            </a:xfrm>
            <a:prstGeom prst="rect">
              <a:avLst/>
            </a:prstGeom>
          </p:spPr>
        </p:pic>
        <p:sp>
          <p:nvSpPr>
            <p:cNvPr id="8" name="テキスト ボックス 7"/>
            <p:cNvSpPr txBox="1"/>
            <p:nvPr/>
          </p:nvSpPr>
          <p:spPr>
            <a:xfrm>
              <a:off x="362310" y="3607662"/>
              <a:ext cx="1023229" cy="684830"/>
            </a:xfrm>
            <a:prstGeom prst="rect">
              <a:avLst/>
            </a:prstGeom>
            <a:solidFill>
              <a:schemeClr val="bg1"/>
            </a:solidFill>
          </p:spPr>
          <p:txBody>
            <a:bodyPr wrap="square" rtlCol="0">
              <a:spAutoFit/>
            </a:bodyPr>
            <a:lstStyle/>
            <a:p>
              <a:endParaRPr kumimoji="1" lang="ja-JP" altLang="en-US" dirty="0"/>
            </a:p>
          </p:txBody>
        </p:sp>
      </p:grpSp>
      <p:sp>
        <p:nvSpPr>
          <p:cNvPr id="10" name="楕円 9"/>
          <p:cNvSpPr/>
          <p:nvPr/>
        </p:nvSpPr>
        <p:spPr>
          <a:xfrm>
            <a:off x="312311" y="3661766"/>
            <a:ext cx="90000" cy="90000"/>
          </a:xfrm>
          <a:prstGeom prst="ellipse">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p:cNvSpPr/>
          <p:nvPr/>
        </p:nvSpPr>
        <p:spPr>
          <a:xfrm>
            <a:off x="312311" y="3869614"/>
            <a:ext cx="90000" cy="90000"/>
          </a:xfrm>
          <a:prstGeom prst="ellipse">
            <a:avLst/>
          </a:prstGeom>
          <a:solidFill>
            <a:srgbClr val="FF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テキスト ボックス 12"/>
          <p:cNvSpPr txBox="1"/>
          <p:nvPr/>
        </p:nvSpPr>
        <p:spPr>
          <a:xfrm>
            <a:off x="363900" y="3605953"/>
            <a:ext cx="749462" cy="415498"/>
          </a:xfrm>
          <a:prstGeom prst="rect">
            <a:avLst/>
          </a:prstGeom>
          <a:noFill/>
          <a:ln>
            <a:noFill/>
          </a:ln>
        </p:spPr>
        <p:txBody>
          <a:bodyPr wrap="square" rtlCol="0">
            <a:spAutoFit/>
          </a:bodyPr>
          <a:lstStyle/>
          <a:p>
            <a:r>
              <a:rPr kumimoji="1" lang="ja-JP" altLang="en-US" sz="700" dirty="0" smtClean="0"/>
              <a:t>府営公園</a:t>
            </a:r>
            <a:endParaRPr kumimoji="1" lang="en-US" altLang="ja-JP" sz="700" dirty="0" smtClean="0"/>
          </a:p>
          <a:p>
            <a:endParaRPr kumimoji="1" lang="en-US" altLang="ja-JP" sz="700" dirty="0" smtClean="0"/>
          </a:p>
          <a:p>
            <a:r>
              <a:rPr lang="ja-JP" altLang="en-US" sz="700" dirty="0" smtClean="0"/>
              <a:t>その</a:t>
            </a:r>
            <a:r>
              <a:rPr lang="ja-JP" altLang="en-US" sz="700" dirty="0"/>
              <a:t>他</a:t>
            </a:r>
            <a:endParaRPr kumimoji="1" lang="ja-JP" altLang="en-US" sz="700" dirty="0"/>
          </a:p>
        </p:txBody>
      </p:sp>
      <p:sp>
        <p:nvSpPr>
          <p:cNvPr id="52" name="楕円 51"/>
          <p:cNvSpPr/>
          <p:nvPr/>
        </p:nvSpPr>
        <p:spPr>
          <a:xfrm>
            <a:off x="2057448" y="5161621"/>
            <a:ext cx="72000" cy="72000"/>
          </a:xfrm>
          <a:prstGeom prst="ellipse">
            <a:avLst/>
          </a:prstGeom>
          <a:solidFill>
            <a:srgbClr val="FF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テキスト ボックス 2"/>
          <p:cNvSpPr txBox="1">
            <a:spLocks noChangeArrowheads="1"/>
          </p:cNvSpPr>
          <p:nvPr/>
        </p:nvSpPr>
        <p:spPr bwMode="auto">
          <a:xfrm>
            <a:off x="603917" y="6165304"/>
            <a:ext cx="3124947" cy="288874"/>
          </a:xfrm>
          <a:prstGeom prst="rect">
            <a:avLst/>
          </a:prstGeom>
          <a:noFill/>
          <a:ln w="9525" cmpd="dbl"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en-US" altLang="ja-JP" sz="7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700" kern="100" dirty="0" smtClean="0">
                <a:effectLst/>
                <a:latin typeface="Meiryo UI" panose="020B0604030504040204" pitchFamily="50" charset="-128"/>
                <a:ea typeface="Meiryo UI" panose="020B0604030504040204" pitchFamily="50" charset="-128"/>
                <a:cs typeface="Times New Roman" panose="02020603050405020304" pitchFamily="18" charset="0"/>
              </a:rPr>
              <a:t>広域的支援部隊受入計画（第</a:t>
            </a:r>
            <a:r>
              <a:rPr lang="en-US" altLang="ja-JP" sz="700" kern="100" dirty="0" smtClean="0">
                <a:effectLst/>
                <a:latin typeface="Meiryo UI" panose="020B0604030504040204" pitchFamily="50" charset="-128"/>
                <a:ea typeface="Meiryo UI" panose="020B0604030504040204" pitchFamily="50" charset="-128"/>
                <a:cs typeface="Times New Roman" panose="02020603050405020304" pitchFamily="18" charset="0"/>
              </a:rPr>
              <a:t>6</a:t>
            </a:r>
            <a:r>
              <a:rPr lang="ja-JP" altLang="en-US" sz="700" kern="100" dirty="0" smtClean="0">
                <a:latin typeface="Meiryo UI" panose="020B0604030504040204" pitchFamily="50" charset="-128"/>
                <a:ea typeface="Meiryo UI" panose="020B0604030504040204" pitchFamily="50" charset="-128"/>
                <a:cs typeface="Times New Roman" panose="02020603050405020304" pitchFamily="18" charset="0"/>
              </a:rPr>
              <a:t>版</a:t>
            </a:r>
            <a:r>
              <a:rPr lang="ja-JP" altLang="en-US" sz="7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7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700" kern="100" dirty="0" smtClean="0">
                <a:effectLst/>
                <a:latin typeface="Meiryo UI" panose="020B0604030504040204" pitchFamily="50" charset="-128"/>
                <a:ea typeface="Meiryo UI" panose="020B0604030504040204" pitchFamily="50" charset="-128"/>
                <a:cs typeface="Times New Roman" panose="02020603050405020304" pitchFamily="18" charset="0"/>
              </a:rPr>
              <a:t>より一部修正</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54" name="楕円 53"/>
          <p:cNvSpPr/>
          <p:nvPr/>
        </p:nvSpPr>
        <p:spPr>
          <a:xfrm>
            <a:off x="1800564" y="3701805"/>
            <a:ext cx="90000" cy="90000"/>
          </a:xfrm>
          <a:prstGeom prst="ellipse">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p:cNvSpPr/>
          <p:nvPr/>
        </p:nvSpPr>
        <p:spPr>
          <a:xfrm>
            <a:off x="2142423" y="4991066"/>
            <a:ext cx="90000" cy="90000"/>
          </a:xfrm>
          <a:prstGeom prst="ellipse">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p:cNvSpPr/>
          <p:nvPr/>
        </p:nvSpPr>
        <p:spPr>
          <a:xfrm>
            <a:off x="1972211" y="4632129"/>
            <a:ext cx="90000" cy="90000"/>
          </a:xfrm>
          <a:prstGeom prst="ellipse">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楕円 63"/>
          <p:cNvSpPr/>
          <p:nvPr/>
        </p:nvSpPr>
        <p:spPr>
          <a:xfrm>
            <a:off x="2212730" y="4396710"/>
            <a:ext cx="90000" cy="90000"/>
          </a:xfrm>
          <a:prstGeom prst="ellipse">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p:cNvSpPr/>
          <p:nvPr/>
        </p:nvSpPr>
        <p:spPr>
          <a:xfrm>
            <a:off x="2507261" y="3787451"/>
            <a:ext cx="90000" cy="90000"/>
          </a:xfrm>
          <a:prstGeom prst="ellipse">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65"/>
          <p:cNvSpPr/>
          <p:nvPr/>
        </p:nvSpPr>
        <p:spPr>
          <a:xfrm>
            <a:off x="2610644" y="3495036"/>
            <a:ext cx="90000" cy="90000"/>
          </a:xfrm>
          <a:prstGeom prst="ellipse">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p:cNvSpPr/>
          <p:nvPr/>
        </p:nvSpPr>
        <p:spPr>
          <a:xfrm>
            <a:off x="1578150" y="5243147"/>
            <a:ext cx="90000" cy="90000"/>
          </a:xfrm>
          <a:prstGeom prst="ellipse">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p:cNvPicPr>
            <a:picLocks noChangeAspect="1"/>
          </p:cNvPicPr>
          <p:nvPr/>
        </p:nvPicPr>
        <p:blipFill rotWithShape="1">
          <a:blip r:embed="rId5" cstate="print">
            <a:extLst>
              <a:ext uri="{28A0092B-C50C-407E-A947-70E740481C1C}">
                <a14:useLocalDpi xmlns:a14="http://schemas.microsoft.com/office/drawing/2010/main" val="0"/>
              </a:ext>
            </a:extLst>
          </a:blip>
          <a:srcRect l="15872" t="17409"/>
          <a:stretch/>
        </p:blipFill>
        <p:spPr>
          <a:xfrm>
            <a:off x="6721938" y="3589934"/>
            <a:ext cx="1393461" cy="1026000"/>
          </a:xfrm>
          <a:prstGeom prst="rect">
            <a:avLst/>
          </a:prstGeom>
          <a:ln>
            <a:solidFill>
              <a:schemeClr val="tx1"/>
            </a:solidFill>
          </a:ln>
        </p:spPr>
      </p:pic>
      <p:pic>
        <p:nvPicPr>
          <p:cNvPr id="48" name="図 47"/>
          <p:cNvPicPr>
            <a:picLocks noChangeAspect="1"/>
          </p:cNvPicPr>
          <p:nvPr/>
        </p:nvPicPr>
        <p:blipFill rotWithShape="1">
          <a:blip r:embed="rId6" cstate="print">
            <a:extLst>
              <a:ext uri="{28A0092B-C50C-407E-A947-70E740481C1C}">
                <a14:useLocalDpi xmlns:a14="http://schemas.microsoft.com/office/drawing/2010/main" val="0"/>
              </a:ext>
            </a:extLst>
          </a:blip>
          <a:srcRect t="39147" b="5690"/>
          <a:stretch/>
        </p:blipFill>
        <p:spPr>
          <a:xfrm>
            <a:off x="8238138" y="4906078"/>
            <a:ext cx="1394980" cy="1026000"/>
          </a:xfrm>
          <a:prstGeom prst="rect">
            <a:avLst/>
          </a:prstGeom>
          <a:ln>
            <a:solidFill>
              <a:schemeClr val="tx1"/>
            </a:solidFill>
          </a:ln>
        </p:spPr>
      </p:pic>
      <p:pic>
        <p:nvPicPr>
          <p:cNvPr id="68" name="図 67"/>
          <p:cNvPicPr>
            <a:picLocks noChangeAspect="1"/>
          </p:cNvPicPr>
          <p:nvPr/>
        </p:nvPicPr>
        <p:blipFill rotWithShape="1">
          <a:blip r:embed="rId7" cstate="print">
            <a:extLst>
              <a:ext uri="{28A0092B-C50C-407E-A947-70E740481C1C}">
                <a14:useLocalDpi xmlns:a14="http://schemas.microsoft.com/office/drawing/2010/main" val="0"/>
              </a:ext>
            </a:extLst>
          </a:blip>
          <a:srcRect r="6678" b="8046"/>
          <a:stretch/>
        </p:blipFill>
        <p:spPr>
          <a:xfrm>
            <a:off x="8238138" y="3589934"/>
            <a:ext cx="1388347" cy="1026000"/>
          </a:xfrm>
          <a:prstGeom prst="rect">
            <a:avLst/>
          </a:prstGeom>
          <a:ln>
            <a:solidFill>
              <a:schemeClr val="tx1"/>
            </a:solidFill>
          </a:ln>
        </p:spPr>
      </p:pic>
      <p:pic>
        <p:nvPicPr>
          <p:cNvPr id="69" name="図 68"/>
          <p:cNvPicPr>
            <a:picLocks noChangeAspect="1"/>
          </p:cNvPicPr>
          <p:nvPr/>
        </p:nvPicPr>
        <p:blipFill rotWithShape="1">
          <a:blip r:embed="rId8" cstate="print">
            <a:extLst>
              <a:ext uri="{28A0092B-C50C-407E-A947-70E740481C1C}">
                <a14:useLocalDpi xmlns:a14="http://schemas.microsoft.com/office/drawing/2010/main" val="0"/>
              </a:ext>
            </a:extLst>
          </a:blip>
          <a:srcRect l="5293" t="7057" r="4723" b="4453"/>
          <a:stretch/>
        </p:blipFill>
        <p:spPr>
          <a:xfrm>
            <a:off x="6724294" y="4906078"/>
            <a:ext cx="1391105" cy="1026000"/>
          </a:xfrm>
          <a:prstGeom prst="rect">
            <a:avLst/>
          </a:prstGeom>
          <a:ln>
            <a:solidFill>
              <a:schemeClr val="tx1"/>
            </a:solidFill>
          </a:ln>
        </p:spPr>
      </p:pic>
    </p:spTree>
    <p:extLst>
      <p:ext uri="{BB962C8B-B14F-4D97-AF65-F5344CB8AC3E}">
        <p14:creationId xmlns:p14="http://schemas.microsoft.com/office/powerpoint/2010/main" val="9384169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49330" y="411662"/>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108989" y="777075"/>
            <a:ext cx="9694800"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（１）災害に強い都市の構築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989" y="777731"/>
            <a:ext cx="9695332" cy="588064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63373" y="1152557"/>
            <a:ext cx="9398139" cy="920252"/>
          </a:xfrm>
          <a:prstGeom prst="rect">
            <a:avLst/>
          </a:prstGeom>
          <a:noFill/>
          <a:ln w="6350">
            <a:noFill/>
            <a:prstDash val="sysDash"/>
          </a:ln>
        </p:spPr>
        <p:txBody>
          <a:bodyPr wrap="square" lIns="0" tIns="0" rIns="0" bIns="0" rtlCol="0">
            <a:spAutoFit/>
          </a:bodyPr>
          <a:lstStyle/>
          <a:p>
            <a:r>
              <a:rPr kumimoji="1" lang="ja-JP" altLang="en-US" sz="1300" dirty="0" smtClean="0">
                <a:latin typeface="HG丸ｺﾞｼｯｸM-PRO" panose="020F0600000000000000" pitchFamily="50" charset="-128"/>
                <a:ea typeface="HG丸ｺﾞｼｯｸM-PRO" panose="020F0600000000000000" pitchFamily="50" charset="-128"/>
              </a:rPr>
              <a:t>①人命を守る都市インフラ強化</a:t>
            </a:r>
            <a:r>
              <a:rPr lang="en-US" altLang="ja-JP" sz="1200" dirty="0" smtClean="0">
                <a:latin typeface="HG丸ｺﾞｼｯｸM-PRO" panose="020F0600000000000000" pitchFamily="50" charset="-128"/>
                <a:ea typeface="HG丸ｺﾞｼｯｸM-PRO" panose="020F0600000000000000" pitchFamily="50" charset="-128"/>
              </a:rPr>
              <a:t>〔</a:t>
            </a:r>
            <a:r>
              <a:rPr lang="ja-JP" altLang="en-US" sz="1200" dirty="0">
                <a:latin typeface="HG丸ｺﾞｼｯｸM-PRO" panose="020F0600000000000000" pitchFamily="50" charset="-128"/>
                <a:ea typeface="HG丸ｺﾞｼｯｸM-PRO" panose="020F0600000000000000" pitchFamily="50" charset="-128"/>
              </a:rPr>
              <a:t>地震・津波・高潮</a:t>
            </a:r>
            <a:r>
              <a:rPr lang="ja-JP" altLang="en-US" sz="1200" dirty="0" smtClean="0">
                <a:latin typeface="HG丸ｺﾞｼｯｸM-PRO" panose="020F0600000000000000" pitchFamily="50" charset="-128"/>
                <a:ea typeface="HG丸ｺﾞｼｯｸM-PRO" panose="020F0600000000000000" pitchFamily="50" charset="-128"/>
              </a:rPr>
              <a:t>対策</a:t>
            </a:r>
            <a:r>
              <a:rPr lang="en-US" altLang="ja-JP" sz="1200" dirty="0" smtClean="0">
                <a:latin typeface="HG丸ｺﾞｼｯｸM-PRO" panose="020F0600000000000000" pitchFamily="50" charset="-128"/>
                <a:ea typeface="HG丸ｺﾞｼｯｸM-PRO" panose="020F0600000000000000" pitchFamily="50" charset="-128"/>
              </a:rPr>
              <a:t>〕</a:t>
            </a:r>
            <a:endParaRPr kumimoji="1" lang="en-US" altLang="ja-JP" sz="1200" dirty="0" smtClean="0">
              <a:latin typeface="HG丸ｺﾞｼｯｸM-PRO" panose="020F0600000000000000" pitchFamily="50" charset="-128"/>
              <a:ea typeface="HG丸ｺﾞｼｯｸM-PRO" panose="020F0600000000000000" pitchFamily="50" charset="-128"/>
            </a:endParaRPr>
          </a:p>
          <a:p>
            <a:pPr>
              <a:lnSpc>
                <a:spcPct val="150000"/>
              </a:lnSpc>
            </a:pPr>
            <a:r>
              <a:rPr lang="ja-JP" altLang="en-US" sz="1200" b="1" dirty="0" smtClean="0">
                <a:latin typeface="+mj-ea"/>
                <a:ea typeface="+mj-ea"/>
              </a:rPr>
              <a:t>　◇　河川施設の地震・津波・高潮対策</a:t>
            </a:r>
            <a:endParaRPr kumimoji="1" lang="en-US" altLang="ja-JP" sz="1200" b="1" dirty="0">
              <a:latin typeface="+mj-ea"/>
              <a:ea typeface="+mj-ea"/>
            </a:endParaRPr>
          </a:p>
          <a:p>
            <a:pPr marL="360000" indent="-180000">
              <a:lnSpc>
                <a:spcPct val="120000"/>
              </a:lnSpc>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南海</a:t>
            </a:r>
            <a:r>
              <a:rPr kumimoji="1" lang="ja-JP" altLang="en-US" sz="1200" dirty="0">
                <a:latin typeface="Meiryo UI" panose="020B0604030504040204" pitchFamily="50" charset="-128"/>
                <a:ea typeface="Meiryo UI" panose="020B0604030504040204" pitchFamily="50" charset="-128"/>
              </a:rPr>
              <a:t>トラフ等</a:t>
            </a:r>
            <a:r>
              <a:rPr kumimoji="1" lang="ja-JP" altLang="en-US" sz="1200" dirty="0" smtClean="0">
                <a:latin typeface="Meiryo UI" panose="020B0604030504040204" pitchFamily="50" charset="-128"/>
                <a:ea typeface="Meiryo UI" panose="020B0604030504040204" pitchFamily="50" charset="-128"/>
              </a:rPr>
              <a:t>の巨大地震による津波や台風時の高潮から府民の生命・財産を守るための防潮堤の液状化対策や水門の耐震対策や自動化、</a:t>
            </a:r>
            <a:r>
              <a:rPr lang="ja-JP" altLang="en-US" sz="1200" dirty="0">
                <a:latin typeface="Meiryo UI" panose="020B0604030504040204" pitchFamily="50" charset="-128"/>
                <a:ea typeface="Meiryo UI" panose="020B0604030504040204" pitchFamily="50" charset="-128"/>
              </a:rPr>
              <a:t>陸閘の電動化</a:t>
            </a:r>
            <a:r>
              <a:rPr lang="ja-JP" altLang="en-US" sz="1200" dirty="0" smtClean="0">
                <a:latin typeface="Meiryo UI" panose="020B0604030504040204" pitchFamily="50" charset="-128"/>
                <a:ea typeface="Meiryo UI" panose="020B0604030504040204" pitchFamily="50" charset="-128"/>
              </a:rPr>
              <a:t>など</a:t>
            </a:r>
            <a:r>
              <a:rPr kumimoji="1" lang="ja-JP" altLang="en-US" sz="1200" dirty="0" smtClean="0">
                <a:latin typeface="Meiryo UI" panose="020B0604030504040204" pitchFamily="50" charset="-128"/>
                <a:ea typeface="Meiryo UI" panose="020B0604030504040204" pitchFamily="50" charset="-128"/>
              </a:rPr>
              <a:t>推進します。</a:t>
            </a:r>
            <a:r>
              <a:rPr lang="ja-JP" altLang="en-US" sz="1200" dirty="0" smtClean="0">
                <a:latin typeface="Meiryo UI" panose="020B0604030504040204" pitchFamily="50" charset="-128"/>
                <a:ea typeface="Meiryo UI" panose="020B0604030504040204" pitchFamily="50" charset="-128"/>
              </a:rPr>
              <a:t>また、台風による高潮対策など、今後発生しうる災害への備えとして、防災対策を進めます。</a:t>
            </a:r>
            <a:endParaRPr kumimoji="1" lang="en-US" altLang="ja-JP" sz="1200" dirty="0" smtClean="0">
              <a:latin typeface="Meiryo UI" panose="020B0604030504040204" pitchFamily="50" charset="-128"/>
              <a:ea typeface="Meiryo UI" panose="020B0604030504040204" pitchFamily="50" charset="-128"/>
            </a:endParaRPr>
          </a:p>
        </p:txBody>
      </p:sp>
      <p:grpSp>
        <p:nvGrpSpPr>
          <p:cNvPr id="13" name="グループ化 12"/>
          <p:cNvGrpSpPr/>
          <p:nvPr/>
        </p:nvGrpSpPr>
        <p:grpSpPr>
          <a:xfrm>
            <a:off x="6292473" y="3103803"/>
            <a:ext cx="2911559" cy="3266338"/>
            <a:chOff x="4376300" y="4404527"/>
            <a:chExt cx="1534837" cy="2133499"/>
          </a:xfrm>
        </p:grpSpPr>
        <p:pic>
          <p:nvPicPr>
            <p:cNvPr id="7" name="図 6"/>
            <p:cNvPicPr>
              <a:picLocks noChangeAspect="1"/>
            </p:cNvPicPr>
            <p:nvPr/>
          </p:nvPicPr>
          <p:blipFill>
            <a:blip r:embed="rId3"/>
            <a:stretch>
              <a:fillRect/>
            </a:stretch>
          </p:blipFill>
          <p:spPr>
            <a:xfrm>
              <a:off x="4861794" y="4404527"/>
              <a:ext cx="1049343" cy="2133499"/>
            </a:xfrm>
            <a:prstGeom prst="rect">
              <a:avLst/>
            </a:prstGeom>
          </p:spPr>
        </p:pic>
        <p:pic>
          <p:nvPicPr>
            <p:cNvPr id="8" name="図 7"/>
            <p:cNvPicPr>
              <a:picLocks noChangeAspect="1"/>
            </p:cNvPicPr>
            <p:nvPr/>
          </p:nvPicPr>
          <p:blipFill>
            <a:blip r:embed="rId4"/>
            <a:stretch>
              <a:fillRect/>
            </a:stretch>
          </p:blipFill>
          <p:spPr>
            <a:xfrm>
              <a:off x="4376300" y="5550140"/>
              <a:ext cx="1419610" cy="145928"/>
            </a:xfrm>
            <a:prstGeom prst="rect">
              <a:avLst/>
            </a:prstGeom>
          </p:spPr>
        </p:pic>
        <p:sp>
          <p:nvSpPr>
            <p:cNvPr id="9" name="テキスト ボックス 8"/>
            <p:cNvSpPr txBox="1"/>
            <p:nvPr/>
          </p:nvSpPr>
          <p:spPr>
            <a:xfrm>
              <a:off x="4386042" y="5360940"/>
              <a:ext cx="796271" cy="248521"/>
            </a:xfrm>
            <a:prstGeom prst="rect">
              <a:avLst/>
            </a:prstGeom>
            <a:noFill/>
          </p:spPr>
          <p:txBody>
            <a:bodyPr wrap="square" lIns="36000" tIns="36000" rIns="36000" bIns="36000" rtlCol="0">
              <a:spAutoFit/>
            </a:bodyPr>
            <a:lstStyle/>
            <a:p>
              <a:r>
                <a:rPr lang="ja-JP" altLang="ja-JP" sz="1000" dirty="0"/>
                <a:t>後</a:t>
              </a:r>
              <a:r>
                <a:rPr lang="ja-JP" altLang="ja-JP" sz="1000" dirty="0" smtClean="0"/>
                <a:t>施工せん断</a:t>
              </a:r>
              <a:endParaRPr lang="en-US" altLang="ja-JP" sz="1000" dirty="0" smtClean="0"/>
            </a:p>
            <a:p>
              <a:r>
                <a:rPr lang="ja-JP" altLang="ja-JP" sz="1000" dirty="0" smtClean="0"/>
                <a:t>補強鉄筋の</a:t>
              </a:r>
              <a:r>
                <a:rPr lang="ja-JP" altLang="ja-JP" sz="1000" dirty="0"/>
                <a:t>挿入</a:t>
              </a:r>
            </a:p>
          </p:txBody>
        </p:sp>
      </p:grpSp>
      <p:sp>
        <p:nvSpPr>
          <p:cNvPr id="19" name="テキスト ボックス 18"/>
          <p:cNvSpPr txBox="1"/>
          <p:nvPr/>
        </p:nvSpPr>
        <p:spPr>
          <a:xfrm>
            <a:off x="223162" y="2113438"/>
            <a:ext cx="5089878" cy="600164"/>
          </a:xfrm>
          <a:prstGeom prst="rect">
            <a:avLst/>
          </a:prstGeom>
          <a:noFill/>
        </p:spPr>
        <p:txBody>
          <a:bodyPr wrap="square" rtlCol="0">
            <a:spAutoFit/>
          </a:bodyPr>
          <a:lstStyle/>
          <a:p>
            <a:r>
              <a:rPr lang="ja-JP" altLang="en-US" sz="1100" b="1" dirty="0" smtClean="0"/>
              <a:t>■　</a:t>
            </a:r>
            <a:r>
              <a:rPr kumimoji="1" lang="ja-JP" altLang="en-US" sz="1100" b="1" dirty="0" smtClean="0"/>
              <a:t>防潮堤</a:t>
            </a:r>
            <a:r>
              <a:rPr kumimoji="1" lang="ja-JP" altLang="en-US" sz="1100" b="1" dirty="0"/>
              <a:t>の液状化</a:t>
            </a:r>
            <a:r>
              <a:rPr kumimoji="1" lang="ja-JP" altLang="en-US" sz="1100" b="1" dirty="0" smtClean="0"/>
              <a:t>対策</a:t>
            </a:r>
            <a:endParaRPr kumimoji="1" lang="en-US" altLang="ja-JP" sz="1100" b="1" dirty="0" smtClean="0"/>
          </a:p>
          <a:p>
            <a:pPr marL="288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防潮堤</a:t>
            </a:r>
            <a:r>
              <a:rPr lang="ja-JP" altLang="en-US" sz="1100" dirty="0">
                <a:latin typeface="Meiryo UI" panose="020B0604030504040204" pitchFamily="50" charset="-128"/>
                <a:ea typeface="Meiryo UI" panose="020B0604030504040204" pitchFamily="50" charset="-128"/>
              </a:rPr>
              <a:t>の基礎部にある液状化層を固化して変位・沈下</a:t>
            </a:r>
            <a:r>
              <a:rPr lang="ja-JP" altLang="en-US" sz="1100" dirty="0" smtClean="0">
                <a:latin typeface="Meiryo UI" panose="020B0604030504040204" pitchFamily="50" charset="-128"/>
                <a:ea typeface="Meiryo UI" panose="020B0604030504040204" pitchFamily="50" charset="-128"/>
              </a:rPr>
              <a:t>をおさえる</a:t>
            </a:r>
            <a:r>
              <a:rPr lang="ja-JP" altLang="en-US" sz="1100" dirty="0">
                <a:latin typeface="Meiryo UI" panose="020B0604030504040204" pitchFamily="50" charset="-128"/>
                <a:ea typeface="Meiryo UI" panose="020B0604030504040204" pitchFamily="50" charset="-128"/>
              </a:rPr>
              <a:t>地盤改良工などの耐震・液状化</a:t>
            </a:r>
            <a:r>
              <a:rPr lang="ja-JP" altLang="en-US" sz="1100" dirty="0" smtClean="0">
                <a:latin typeface="Meiryo UI" panose="020B0604030504040204" pitchFamily="50" charset="-128"/>
                <a:ea typeface="Meiryo UI" panose="020B0604030504040204" pitchFamily="50" charset="-128"/>
              </a:rPr>
              <a:t>対策を</a:t>
            </a:r>
            <a:r>
              <a:rPr lang="ja-JP" altLang="en-US" sz="1100" dirty="0">
                <a:latin typeface="Meiryo UI" panose="020B0604030504040204" pitchFamily="50" charset="-128"/>
                <a:ea typeface="Meiryo UI" panose="020B0604030504040204" pitchFamily="50" charset="-128"/>
              </a:rPr>
              <a:t>推進します</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5817096" y="2180764"/>
            <a:ext cx="3906453" cy="600164"/>
          </a:xfrm>
          <a:prstGeom prst="rect">
            <a:avLst/>
          </a:prstGeom>
          <a:noFill/>
        </p:spPr>
        <p:txBody>
          <a:bodyPr wrap="square" rtlCol="0">
            <a:spAutoFit/>
          </a:bodyPr>
          <a:lstStyle/>
          <a:p>
            <a:r>
              <a:rPr lang="ja-JP" altLang="en-US" sz="1100" b="1" dirty="0"/>
              <a:t>■</a:t>
            </a:r>
            <a:r>
              <a:rPr kumimoji="1" lang="ja-JP" altLang="en-US" sz="1100" b="1" dirty="0" smtClean="0"/>
              <a:t>水門の耐震対策</a:t>
            </a:r>
            <a:endParaRPr kumimoji="1" lang="en-US" altLang="ja-JP" sz="1100" b="1" dirty="0" smtClean="0"/>
          </a:p>
          <a:p>
            <a:pPr marL="288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津波</a:t>
            </a:r>
            <a:r>
              <a:rPr lang="ja-JP" altLang="en-US" sz="1100" dirty="0">
                <a:latin typeface="Meiryo UI" panose="020B0604030504040204" pitchFamily="50" charset="-128"/>
                <a:ea typeface="Meiryo UI" panose="020B0604030504040204" pitchFamily="50" charset="-128"/>
              </a:rPr>
              <a:t>を防御する水門についても</a:t>
            </a:r>
            <a:r>
              <a:rPr lang="ja-JP" altLang="en-US" sz="1100" dirty="0" smtClean="0">
                <a:latin typeface="Meiryo UI" panose="020B0604030504040204" pitchFamily="50" charset="-128"/>
                <a:ea typeface="Meiryo UI" panose="020B0604030504040204" pitchFamily="50" charset="-128"/>
              </a:rPr>
              <a:t>、確実</a:t>
            </a:r>
            <a:r>
              <a:rPr lang="ja-JP" altLang="en-US" sz="1100" dirty="0">
                <a:latin typeface="Meiryo UI" panose="020B0604030504040204" pitchFamily="50" charset="-128"/>
                <a:ea typeface="Meiryo UI" panose="020B0604030504040204" pitchFamily="50" charset="-128"/>
              </a:rPr>
              <a:t>に操作が可能と</a:t>
            </a:r>
            <a:r>
              <a:rPr lang="ja-JP" altLang="en-US" sz="1100" dirty="0" smtClean="0">
                <a:latin typeface="Meiryo UI" panose="020B0604030504040204" pitchFamily="50" charset="-128"/>
                <a:ea typeface="Meiryo UI" panose="020B0604030504040204" pitchFamily="50" charset="-128"/>
              </a:rPr>
              <a:t>なるよう対策を図ります。</a:t>
            </a:r>
            <a:endParaRPr kumimoji="1" lang="en-US" altLang="ja-JP" sz="1100"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235381" y="4351011"/>
            <a:ext cx="5077659" cy="600164"/>
          </a:xfrm>
          <a:prstGeom prst="rect">
            <a:avLst/>
          </a:prstGeom>
          <a:noFill/>
        </p:spPr>
        <p:txBody>
          <a:bodyPr wrap="square" rtlCol="0">
            <a:spAutoFit/>
          </a:bodyPr>
          <a:lstStyle/>
          <a:p>
            <a:r>
              <a:rPr lang="ja-JP" altLang="en-US" sz="1100" b="1" dirty="0" smtClean="0"/>
              <a:t>■</a:t>
            </a:r>
            <a:r>
              <a:rPr kumimoji="1" lang="ja-JP" altLang="en-US" sz="1100" b="1" dirty="0" smtClean="0"/>
              <a:t>三大水門（安治川水門、尻無川水門、木津川水門）の改築</a:t>
            </a:r>
            <a:endParaRPr kumimoji="1" lang="en-US" altLang="ja-JP" sz="1100" b="1" dirty="0" smtClean="0"/>
          </a:p>
          <a:p>
            <a:pPr marL="288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現在の三大水門は、完成後約</a:t>
            </a:r>
            <a:r>
              <a:rPr lang="en-US" altLang="ja-JP" sz="1100" dirty="0" smtClean="0">
                <a:latin typeface="Meiryo UI" panose="020B0604030504040204" pitchFamily="50" charset="-128"/>
                <a:ea typeface="Meiryo UI" panose="020B0604030504040204" pitchFamily="50" charset="-128"/>
              </a:rPr>
              <a:t>50</a:t>
            </a:r>
            <a:r>
              <a:rPr lang="ja-JP" altLang="en-US" sz="1100" dirty="0" smtClean="0">
                <a:latin typeface="Meiryo UI" panose="020B0604030504040204" pitchFamily="50" charset="-128"/>
                <a:ea typeface="Meiryo UI" panose="020B0604030504040204" pitchFamily="50" charset="-128"/>
              </a:rPr>
              <a:t>年が経過し、老朽化が進んでいます。概ね</a:t>
            </a:r>
            <a:r>
              <a:rPr lang="en-US" altLang="ja-JP" sz="1100" dirty="0" smtClean="0">
                <a:latin typeface="Meiryo UI" panose="020B0604030504040204" pitchFamily="50" charset="-128"/>
                <a:ea typeface="Meiryo UI" panose="020B0604030504040204" pitchFamily="50" charset="-128"/>
              </a:rPr>
              <a:t>20</a:t>
            </a:r>
            <a:r>
              <a:rPr lang="ja-JP" altLang="en-US" sz="1100" dirty="0" smtClean="0">
                <a:latin typeface="Meiryo UI" panose="020B0604030504040204" pitchFamily="50" charset="-128"/>
                <a:ea typeface="Meiryo UI" panose="020B0604030504040204" pitchFamily="50" charset="-128"/>
              </a:rPr>
              <a:t>年をかけて順次各水門の</a:t>
            </a:r>
            <a:r>
              <a:rPr lang="ja-JP" altLang="en-US" sz="1100" dirty="0">
                <a:latin typeface="Meiryo UI" panose="020B0604030504040204" pitchFamily="50" charset="-128"/>
                <a:ea typeface="Meiryo UI" panose="020B0604030504040204" pitchFamily="50" charset="-128"/>
              </a:rPr>
              <a:t>改築</a:t>
            </a:r>
            <a:r>
              <a:rPr lang="ja-JP" altLang="en-US" sz="1100" dirty="0" smtClean="0">
                <a:latin typeface="Meiryo UI" panose="020B0604030504040204" pitchFamily="50" charset="-128"/>
                <a:ea typeface="Meiryo UI" panose="020B0604030504040204" pitchFamily="50" charset="-128"/>
              </a:rPr>
              <a:t>を実施します。</a:t>
            </a:r>
            <a:endParaRPr kumimoji="1" lang="en-US" altLang="ja-JP" sz="1100" dirty="0">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rotWithShape="1">
          <a:blip r:embed="rId5"/>
          <a:srcRect l="19230" t="26322" r="21628"/>
          <a:stretch/>
        </p:blipFill>
        <p:spPr>
          <a:xfrm>
            <a:off x="677074" y="4931557"/>
            <a:ext cx="1901886" cy="1479523"/>
          </a:xfrm>
          <a:prstGeom prst="rect">
            <a:avLst/>
          </a:prstGeom>
          <a:ln>
            <a:solidFill>
              <a:schemeClr val="dk1"/>
            </a:solidFill>
          </a:ln>
        </p:spPr>
      </p:pic>
      <p:pic>
        <p:nvPicPr>
          <p:cNvPr id="15" name="図 14"/>
          <p:cNvPicPr>
            <a:picLocks noChangeAspect="1"/>
          </p:cNvPicPr>
          <p:nvPr/>
        </p:nvPicPr>
        <p:blipFill rotWithShape="1">
          <a:blip r:embed="rId6"/>
          <a:srcRect l="19421" t="26352" r="17776" b="341"/>
          <a:stretch/>
        </p:blipFill>
        <p:spPr>
          <a:xfrm>
            <a:off x="2990728" y="4931556"/>
            <a:ext cx="2059390" cy="1484087"/>
          </a:xfrm>
          <a:prstGeom prst="rect">
            <a:avLst/>
          </a:prstGeom>
          <a:ln>
            <a:solidFill>
              <a:srgbClr val="000000"/>
            </a:solidFill>
          </a:ln>
        </p:spPr>
      </p:pic>
      <p:sp>
        <p:nvSpPr>
          <p:cNvPr id="22" name="右矢印 21"/>
          <p:cNvSpPr/>
          <p:nvPr/>
        </p:nvSpPr>
        <p:spPr>
          <a:xfrm>
            <a:off x="2654572" y="5403099"/>
            <a:ext cx="276227" cy="45969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645055" y="2688282"/>
            <a:ext cx="4451961" cy="1481861"/>
            <a:chOff x="645055" y="2688282"/>
            <a:chExt cx="4451961" cy="1481861"/>
          </a:xfrm>
        </p:grpSpPr>
        <p:pic>
          <p:nvPicPr>
            <p:cNvPr id="2" name="図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055" y="2691979"/>
              <a:ext cx="2023728" cy="1465795"/>
            </a:xfrm>
            <a:prstGeom prst="rect">
              <a:avLst/>
            </a:prstGeom>
            <a:ln>
              <a:solidFill>
                <a:schemeClr val="tx1"/>
              </a:solidFill>
            </a:ln>
          </p:spPr>
        </p:pic>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1108" y="2688282"/>
              <a:ext cx="2045908" cy="1481861"/>
            </a:xfrm>
            <a:prstGeom prst="rect">
              <a:avLst/>
            </a:prstGeom>
            <a:ln>
              <a:solidFill>
                <a:schemeClr val="tx1"/>
              </a:solidFill>
            </a:ln>
          </p:spPr>
        </p:pic>
        <p:sp>
          <p:nvSpPr>
            <p:cNvPr id="11" name="右矢印 10"/>
            <p:cNvSpPr/>
            <p:nvPr/>
          </p:nvSpPr>
          <p:spPr>
            <a:xfrm>
              <a:off x="2722238" y="3197412"/>
              <a:ext cx="265997" cy="44804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21"/>
            <p:cNvSpPr txBox="1">
              <a:spLocks noChangeArrowheads="1"/>
            </p:cNvSpPr>
            <p:nvPr/>
          </p:nvSpPr>
          <p:spPr bwMode="auto">
            <a:xfrm>
              <a:off x="2028649" y="2689280"/>
              <a:ext cx="620585" cy="128155"/>
            </a:xfrm>
            <a:prstGeom prst="rect">
              <a:avLst/>
            </a:prstGeom>
            <a:solidFill>
              <a:schemeClr val="bg1"/>
            </a:solidFill>
            <a:ln w="9525">
              <a:noFill/>
              <a:miter lim="800000"/>
              <a:headEnd/>
              <a:tailEnd/>
            </a:ln>
          </p:spPr>
          <p:txBody>
            <a:bodyPr rot="0" vert="horz" wrap="square" lIns="0" tIns="0" rIns="0" bIns="0" anchor="t" anchorCtr="0" upright="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r>
                <a:rPr kumimoji="0" lang="ja-JP" altLang="en-US" sz="8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施工前</a:t>
              </a:r>
              <a:r>
                <a:rPr kumimoji="0" lang="en-US" altLang="ja-JP" sz="8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endParaRPr kumimoji="0" lang="ja-JP" altLang="en-US" sz="8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43" name="テキスト ボックス 21"/>
            <p:cNvSpPr txBox="1">
              <a:spLocks noChangeArrowheads="1"/>
            </p:cNvSpPr>
            <p:nvPr/>
          </p:nvSpPr>
          <p:spPr bwMode="auto">
            <a:xfrm>
              <a:off x="4526800" y="2688282"/>
              <a:ext cx="565674" cy="145679"/>
            </a:xfrm>
            <a:prstGeom prst="rect">
              <a:avLst/>
            </a:prstGeom>
            <a:solidFill>
              <a:schemeClr val="bg1"/>
            </a:solidFill>
            <a:ln w="9525">
              <a:noFill/>
              <a:miter lim="800000"/>
              <a:headEnd/>
              <a:tailEnd/>
            </a:ln>
          </p:spPr>
          <p:txBody>
            <a:bodyPr rot="0" vert="horz" wrap="square" lIns="0" tIns="0" rIns="0" bIns="0" anchor="t" anchorCtr="0" upright="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r>
                <a:rPr kumimoji="0" lang="ja-JP" altLang="en-US" sz="8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施工後</a:t>
              </a:r>
              <a:r>
                <a:rPr kumimoji="0" lang="en-US" altLang="ja-JP" sz="8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endParaRPr kumimoji="0" lang="ja-JP" altLang="en-US" sz="8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sp>
        <p:nvSpPr>
          <p:cNvPr id="44" name="テキスト ボックス 21"/>
          <p:cNvSpPr txBox="1">
            <a:spLocks noChangeArrowheads="1"/>
          </p:cNvSpPr>
          <p:nvPr/>
        </p:nvSpPr>
        <p:spPr bwMode="auto">
          <a:xfrm>
            <a:off x="2424665" y="4152019"/>
            <a:ext cx="1088526" cy="246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00" cap="none" spc="0" normalizeH="0" baseline="0" noProof="0" dirty="0" smtClean="0">
                <a:ln>
                  <a:noFill/>
                </a:ln>
                <a:solidFill>
                  <a:prstClr val="black"/>
                </a:solidFill>
                <a:effectLst/>
                <a:uLnTx/>
                <a:uFillTx/>
                <a:latin typeface="+mj-ea"/>
                <a:ea typeface="+mj-ea"/>
                <a:cs typeface="Times New Roman" panose="02020603050405020304" pitchFamily="18" charset="0"/>
              </a:rPr>
              <a:t>（</a:t>
            </a:r>
            <a:r>
              <a:rPr kumimoji="0" lang="ja-JP" altLang="en-US" sz="800" kern="100" dirty="0">
                <a:solidFill>
                  <a:prstClr val="black"/>
                </a:solidFill>
                <a:latin typeface="+mj-ea"/>
                <a:ea typeface="+mj-ea"/>
                <a:cs typeface="Times New Roman" panose="02020603050405020304" pitchFamily="18" charset="0"/>
              </a:rPr>
              <a:t>事</a:t>
            </a:r>
            <a:r>
              <a:rPr kumimoji="0" lang="ja-JP" altLang="en-US" sz="800" b="0" i="0" u="none" strike="noStrike" kern="100" cap="none" spc="0" normalizeH="0" baseline="0" noProof="0" dirty="0" smtClean="0">
                <a:ln>
                  <a:noFill/>
                </a:ln>
                <a:solidFill>
                  <a:prstClr val="black"/>
                </a:solidFill>
                <a:effectLst/>
                <a:uLnTx/>
                <a:uFillTx/>
                <a:latin typeface="+mj-ea"/>
                <a:ea typeface="+mj-ea"/>
                <a:cs typeface="Times New Roman" panose="02020603050405020304" pitchFamily="18" charset="0"/>
              </a:rPr>
              <a:t>例：木津川）</a:t>
            </a:r>
            <a:endParaRPr kumimoji="0" lang="ja-JP" altLang="en-US" sz="800"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p:txBody>
      </p:sp>
      <p:sp>
        <p:nvSpPr>
          <p:cNvPr id="55" name="テキスト ボックス 21"/>
          <p:cNvSpPr txBox="1">
            <a:spLocks noChangeArrowheads="1"/>
          </p:cNvSpPr>
          <p:nvPr/>
        </p:nvSpPr>
        <p:spPr bwMode="auto">
          <a:xfrm>
            <a:off x="1099013" y="6391462"/>
            <a:ext cx="1437281" cy="2602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00" cap="none" spc="0" normalizeH="0" baseline="0" noProof="0" dirty="0" smtClean="0">
                <a:ln>
                  <a:noFill/>
                </a:ln>
                <a:solidFill>
                  <a:prstClr val="black"/>
                </a:solidFill>
                <a:effectLst/>
                <a:uLnTx/>
                <a:uFillTx/>
                <a:latin typeface="+mj-ea"/>
                <a:ea typeface="+mj-ea"/>
                <a:cs typeface="Times New Roman" panose="02020603050405020304" pitchFamily="18" charset="0"/>
              </a:rPr>
              <a:t>（現在の</a:t>
            </a:r>
            <a:r>
              <a:rPr kumimoji="0" lang="ja-JP" altLang="en-US" sz="800" kern="100" noProof="0" dirty="0" smtClean="0">
                <a:solidFill>
                  <a:prstClr val="black"/>
                </a:solidFill>
                <a:latin typeface="+mj-ea"/>
                <a:ea typeface="+mj-ea"/>
                <a:cs typeface="Times New Roman" panose="02020603050405020304" pitchFamily="18" charset="0"/>
              </a:rPr>
              <a:t>木津川水門）</a:t>
            </a:r>
            <a:endParaRPr kumimoji="0" lang="ja-JP" altLang="en-US" sz="800"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p:txBody>
      </p:sp>
      <p:sp>
        <p:nvSpPr>
          <p:cNvPr id="57" name="テキスト ボックス 21"/>
          <p:cNvSpPr txBox="1">
            <a:spLocks noChangeArrowheads="1"/>
          </p:cNvSpPr>
          <p:nvPr/>
        </p:nvSpPr>
        <p:spPr bwMode="auto">
          <a:xfrm>
            <a:off x="3339873" y="6385485"/>
            <a:ext cx="1652340" cy="19033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00" cap="none" spc="0" normalizeH="0" baseline="0" noProof="0" dirty="0" smtClean="0">
                <a:ln>
                  <a:noFill/>
                </a:ln>
                <a:solidFill>
                  <a:prstClr val="black"/>
                </a:solidFill>
                <a:effectLst/>
                <a:uLnTx/>
                <a:uFillTx/>
                <a:latin typeface="+mj-ea"/>
                <a:ea typeface="+mj-ea"/>
                <a:cs typeface="Times New Roman" panose="02020603050405020304" pitchFamily="18" charset="0"/>
              </a:rPr>
              <a:t>（</a:t>
            </a:r>
            <a:r>
              <a:rPr kumimoji="0" lang="ja-JP" altLang="en-US" sz="800" kern="100" noProof="0" dirty="0" smtClean="0">
                <a:solidFill>
                  <a:prstClr val="black"/>
                </a:solidFill>
                <a:latin typeface="+mj-ea"/>
                <a:ea typeface="+mj-ea"/>
                <a:cs typeface="Times New Roman" panose="02020603050405020304" pitchFamily="18" charset="0"/>
              </a:rPr>
              <a:t>木津川水門改築イメージ）</a:t>
            </a:r>
            <a:endParaRPr kumimoji="0" lang="ja-JP" altLang="en-US" sz="800"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p:txBody>
      </p:sp>
      <p:sp>
        <p:nvSpPr>
          <p:cNvPr id="10" name="スライド番号プレースホルダー 9"/>
          <p:cNvSpPr>
            <a:spLocks noGrp="1"/>
          </p:cNvSpPr>
          <p:nvPr>
            <p:ph type="sldNum" sz="quarter" idx="12"/>
          </p:nvPr>
        </p:nvSpPr>
        <p:spPr>
          <a:xfrm>
            <a:off x="7620358" y="6572337"/>
            <a:ext cx="2311400" cy="365125"/>
          </a:xfrm>
        </p:spPr>
        <p:txBody>
          <a:bodyPr/>
          <a:lstStyle/>
          <a:p>
            <a:fld id="{BB9231F5-CC56-497A-A386-7B8232C12A76}" type="slidenum">
              <a:rPr kumimoji="1" lang="ja-JP" altLang="en-US" smtClean="0"/>
              <a:t>38</a:t>
            </a:fld>
            <a:endParaRPr kumimoji="1" lang="ja-JP" altLang="en-US" dirty="0"/>
          </a:p>
        </p:txBody>
      </p:sp>
      <p:sp>
        <p:nvSpPr>
          <p:cNvPr id="28" name="テキスト ボックス 21"/>
          <p:cNvSpPr txBox="1">
            <a:spLocks noChangeArrowheads="1"/>
          </p:cNvSpPr>
          <p:nvPr/>
        </p:nvSpPr>
        <p:spPr bwMode="auto">
          <a:xfrm>
            <a:off x="6565375" y="2898355"/>
            <a:ext cx="2212773" cy="20656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kern="100" dirty="0" smtClean="0">
                <a:solidFill>
                  <a:prstClr val="black"/>
                </a:solidFill>
                <a:latin typeface="+mj-ea"/>
                <a:ea typeface="+mj-ea"/>
                <a:cs typeface="Times New Roman" panose="02020603050405020304" pitchFamily="18" charset="0"/>
              </a:rPr>
              <a:t>【</a:t>
            </a:r>
            <a:r>
              <a:rPr kumimoji="0" lang="ja-JP" altLang="en-US" sz="900" kern="100" dirty="0" smtClean="0">
                <a:solidFill>
                  <a:prstClr val="black"/>
                </a:solidFill>
                <a:latin typeface="+mj-ea"/>
                <a:ea typeface="+mj-ea"/>
                <a:cs typeface="Times New Roman" panose="02020603050405020304" pitchFamily="18" charset="0"/>
              </a:rPr>
              <a:t>対策工法（例）：城北寝屋川口水門</a:t>
            </a:r>
            <a:r>
              <a:rPr kumimoji="0" lang="en-US" altLang="ja-JP" sz="900" kern="100" dirty="0" smtClean="0">
                <a:solidFill>
                  <a:prstClr val="black"/>
                </a:solidFill>
                <a:latin typeface="+mj-ea"/>
                <a:ea typeface="+mj-ea"/>
                <a:cs typeface="Times New Roman" panose="02020603050405020304" pitchFamily="18" charset="0"/>
              </a:rPr>
              <a:t>】</a:t>
            </a:r>
            <a:endParaRPr kumimoji="0" lang="ja-JP" altLang="en-US" sz="900"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p:txBody>
      </p:sp>
    </p:spTree>
    <p:extLst>
      <p:ext uri="{BB962C8B-B14F-4D97-AF65-F5344CB8AC3E}">
        <p14:creationId xmlns:p14="http://schemas.microsoft.com/office/powerpoint/2010/main" val="8165140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4012" y="2454335"/>
            <a:ext cx="1447411" cy="276999"/>
          </a:xfrm>
          <a:prstGeom prst="rect">
            <a:avLst/>
          </a:prstGeom>
          <a:noFill/>
          <a:ln>
            <a:noFill/>
            <a:prstDash val="dash"/>
          </a:ln>
        </p:spPr>
        <p:txBody>
          <a:bodyPr wrap="square" rtlCol="0">
            <a:spAutoFit/>
          </a:bodyPr>
          <a:lstStyle/>
          <a:p>
            <a:pPr algn="ctr"/>
            <a:r>
              <a:rPr kumimoji="1" lang="ja-JP" altLang="en-US" sz="1200" dirty="0" smtClean="0"/>
              <a:t>＜中小河川改修＞</a:t>
            </a:r>
            <a:endParaRPr kumimoji="1" lang="en-US" altLang="ja-JP" dirty="0" smtClean="0"/>
          </a:p>
        </p:txBody>
      </p:sp>
      <p:pic>
        <p:nvPicPr>
          <p:cNvPr id="13" name="図 12"/>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34718" y="4760959"/>
            <a:ext cx="2291184" cy="1758065"/>
          </a:xfrm>
          <a:prstGeom prst="rect">
            <a:avLst/>
          </a:prstGeom>
          <a:noFill/>
          <a:ln>
            <a:solidFill>
              <a:schemeClr val="tx1"/>
            </a:solidFill>
          </a:ln>
        </p:spPr>
      </p:pic>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39450" y="423858"/>
            <a:ext cx="9828000" cy="288147"/>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強化</a:t>
            </a:r>
          </a:p>
        </p:txBody>
      </p:sp>
      <p:sp>
        <p:nvSpPr>
          <p:cNvPr id="4" name="正方形/長方形 3"/>
          <p:cNvSpPr/>
          <p:nvPr/>
        </p:nvSpPr>
        <p:spPr>
          <a:xfrm>
            <a:off x="103953" y="789954"/>
            <a:ext cx="9697194" cy="272758"/>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１）災害に強い都市の</a:t>
            </a:r>
            <a:r>
              <a:rPr lang="ja-JP" altLang="en-US" sz="1300" dirty="0" smtClean="0">
                <a:latin typeface="HG丸ｺﾞｼｯｸM-PRO" panose="020F0600000000000000" pitchFamily="50" charset="-128"/>
                <a:ea typeface="HG丸ｺﾞｼｯｸM-PRO" panose="020F0600000000000000" pitchFamily="50" charset="-128"/>
              </a:rPr>
              <a:t>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7128" y="789953"/>
            <a:ext cx="9695332" cy="588952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91285" y="1063306"/>
            <a:ext cx="9611175" cy="1421928"/>
          </a:xfrm>
          <a:prstGeom prst="rect">
            <a:avLst/>
          </a:prstGeom>
          <a:noFill/>
          <a:ln w="6350">
            <a:noFill/>
            <a:prstDash val="sysDash"/>
          </a:ln>
        </p:spPr>
        <p:txBody>
          <a:bodyPr wrap="square" lIns="0" tIns="0" rIns="0" bIns="0" rtlCol="0">
            <a:spAutoFit/>
          </a:bodyPr>
          <a:lstStyle/>
          <a:p>
            <a:r>
              <a:rPr lang="ja-JP" altLang="en-US" sz="1300" dirty="0">
                <a:solidFill>
                  <a:prstClr val="black"/>
                </a:solidFill>
                <a:latin typeface="HG丸ｺﾞｼｯｸM-PRO" panose="020F0600000000000000" pitchFamily="50" charset="-128"/>
                <a:ea typeface="HG丸ｺﾞｼｯｸM-PRO" panose="020F0600000000000000" pitchFamily="50" charset="-128"/>
              </a:rPr>
              <a:t>①</a:t>
            </a:r>
            <a:r>
              <a:rPr lang="ja-JP" altLang="en-US" sz="1300" dirty="0" smtClean="0">
                <a:solidFill>
                  <a:prstClr val="black"/>
                </a:solidFill>
                <a:latin typeface="HG丸ｺﾞｼｯｸM-PRO" panose="020F0600000000000000" pitchFamily="50" charset="-128"/>
                <a:ea typeface="HG丸ｺﾞｼｯｸM-PRO" panose="020F0600000000000000" pitchFamily="50" charset="-128"/>
              </a:rPr>
              <a:t>人命を守る都市インフラ強化</a:t>
            </a:r>
            <a:r>
              <a:rPr lang="en-US" altLang="ja-JP" sz="1200"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1200" dirty="0" smtClean="0">
                <a:latin typeface="HG丸ｺﾞｼｯｸM-PRO" panose="020F0600000000000000" pitchFamily="50" charset="-128"/>
                <a:ea typeface="HG丸ｺﾞｼｯｸM-PRO" panose="020F0600000000000000" pitchFamily="50" charset="-128"/>
              </a:rPr>
              <a:t>治水</a:t>
            </a:r>
            <a:r>
              <a:rPr lang="ja-JP" altLang="en-US" sz="1200" dirty="0">
                <a:latin typeface="HG丸ｺﾞｼｯｸM-PRO" panose="020F0600000000000000" pitchFamily="50" charset="-128"/>
                <a:ea typeface="HG丸ｺﾞｼｯｸM-PRO" panose="020F0600000000000000" pitchFamily="50" charset="-128"/>
              </a:rPr>
              <a:t>対策・土砂災害対策</a:t>
            </a:r>
            <a:r>
              <a:rPr lang="ja-JP" altLang="en-US" sz="1200" dirty="0" smtClean="0">
                <a:latin typeface="HG丸ｺﾞｼｯｸM-PRO" panose="020F0600000000000000" pitchFamily="50" charset="-128"/>
                <a:ea typeface="HG丸ｺﾞｼｯｸM-PRO" panose="020F0600000000000000" pitchFamily="50" charset="-128"/>
              </a:rPr>
              <a:t>等</a:t>
            </a:r>
            <a:r>
              <a:rPr lang="en-US" altLang="ja-JP" sz="1200" dirty="0" smtClean="0">
                <a:latin typeface="HG丸ｺﾞｼｯｸM-PRO" panose="020F0600000000000000" pitchFamily="50" charset="-128"/>
                <a:ea typeface="HG丸ｺﾞｼｯｸM-PRO" panose="020F0600000000000000" pitchFamily="50" charset="-128"/>
              </a:rPr>
              <a:t>〕</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endParaRPr>
          </a:p>
          <a:p>
            <a:pPr>
              <a:lnSpc>
                <a:spcPct val="120000"/>
              </a:lnSpc>
            </a:pPr>
            <a:r>
              <a:rPr lang="en-US" altLang="ja-JP" sz="1300" b="1" dirty="0" smtClean="0">
                <a:latin typeface="HG丸ｺﾞｼｯｸM-PRO" panose="020F0600000000000000" pitchFamily="50" charset="-128"/>
                <a:ea typeface="HG丸ｺﾞｼｯｸM-PRO" panose="020F0600000000000000" pitchFamily="50" charset="-128"/>
              </a:rPr>
              <a:t> </a:t>
            </a:r>
            <a:r>
              <a:rPr lang="ja-JP" altLang="en-US" sz="1200" b="1" dirty="0" smtClean="0">
                <a:latin typeface="+mj-ea"/>
              </a:rPr>
              <a:t> ◇　治水施設の整備・保全</a:t>
            </a:r>
            <a:r>
              <a:rPr lang="ja-JP" altLang="en-US" sz="1200" dirty="0" smtClean="0">
                <a:latin typeface="+mj-ea"/>
              </a:rPr>
              <a:t>　（「防ぐ」施策）</a:t>
            </a:r>
            <a:endParaRPr lang="en-US" altLang="ja-JP" sz="1200" dirty="0" smtClean="0">
              <a:latin typeface="+mj-ea"/>
            </a:endParaRPr>
          </a:p>
          <a:p>
            <a:r>
              <a:rPr kumimoji="1" lang="en-US" altLang="ja-JP" sz="1100" b="1" dirty="0" smtClean="0">
                <a:latin typeface="+mj-ea"/>
                <a:ea typeface="+mj-ea"/>
              </a:rPr>
              <a:t>    </a:t>
            </a:r>
            <a:r>
              <a:rPr kumimoji="1" lang="ja-JP" altLang="en-US" sz="1100" b="1" dirty="0" smtClean="0">
                <a:latin typeface="+mj-ea"/>
                <a:ea typeface="+mj-ea"/>
              </a:rPr>
              <a:t>■ 治水施設の整備</a:t>
            </a:r>
            <a:endParaRPr kumimoji="1" lang="en-US" altLang="ja-JP" sz="1100" b="1" dirty="0" smtClean="0">
              <a:latin typeface="+mj-ea"/>
              <a:ea typeface="+mj-ea"/>
            </a:endParaRPr>
          </a:p>
          <a:p>
            <a:pPr marL="432000" indent="-18000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大阪府</a:t>
            </a:r>
            <a:r>
              <a:rPr lang="ja-JP" altLang="en-US" sz="1100" dirty="0">
                <a:latin typeface="Meiryo UI" panose="020B0604030504040204" pitchFamily="50" charset="-128"/>
                <a:ea typeface="Meiryo UI" panose="020B0604030504040204" pitchFamily="50" charset="-128"/>
              </a:rPr>
              <a:t>の治水施設については、当面の治水目標として、最低でも時間雨量</a:t>
            </a:r>
            <a:r>
              <a:rPr lang="en-US" altLang="ja-JP" sz="1100" dirty="0">
                <a:latin typeface="Meiryo UI" panose="020B0604030504040204" pitchFamily="50" charset="-128"/>
                <a:ea typeface="Meiryo UI" panose="020B0604030504040204" pitchFamily="50" charset="-128"/>
              </a:rPr>
              <a:t>50mm</a:t>
            </a:r>
            <a:r>
              <a:rPr lang="ja-JP" altLang="en-US" sz="1100" dirty="0">
                <a:latin typeface="Meiryo UI" panose="020B0604030504040204" pitchFamily="50" charset="-128"/>
                <a:ea typeface="Meiryo UI" panose="020B0604030504040204" pitchFamily="50" charset="-128"/>
              </a:rPr>
              <a:t>程度の降雨での床上・床下浸水の解消、時間雨量</a:t>
            </a:r>
            <a:r>
              <a:rPr lang="en-US" altLang="ja-JP" sz="1100" dirty="0">
                <a:latin typeface="Meiryo UI" panose="020B0604030504040204" pitchFamily="50" charset="-128"/>
                <a:ea typeface="Meiryo UI" panose="020B0604030504040204" pitchFamily="50" charset="-128"/>
              </a:rPr>
              <a:t>65mm</a:t>
            </a:r>
            <a:r>
              <a:rPr lang="ja-JP" altLang="en-US" sz="1100" dirty="0">
                <a:latin typeface="Meiryo UI" panose="020B0604030504040204" pitchFamily="50" charset="-128"/>
                <a:ea typeface="Meiryo UI" panose="020B0604030504040204" pitchFamily="50" charset="-128"/>
              </a:rPr>
              <a:t>程度</a:t>
            </a:r>
            <a:r>
              <a:rPr lang="ja-JP" altLang="en-US" sz="1100" dirty="0" smtClean="0">
                <a:latin typeface="Meiryo UI" panose="020B0604030504040204" pitchFamily="50" charset="-128"/>
                <a:ea typeface="Meiryo UI" panose="020B0604030504040204" pitchFamily="50" charset="-128"/>
              </a:rPr>
              <a:t>の降雨</a:t>
            </a:r>
            <a:r>
              <a:rPr lang="ja-JP" altLang="en-US" sz="1100" dirty="0">
                <a:latin typeface="Meiryo UI" panose="020B0604030504040204" pitchFamily="50" charset="-128"/>
                <a:ea typeface="Meiryo UI" panose="020B0604030504040204" pitchFamily="50" charset="-128"/>
              </a:rPr>
              <a:t>で</a:t>
            </a:r>
            <a:r>
              <a:rPr lang="ja-JP" altLang="en-US" sz="1100" dirty="0" smtClean="0">
                <a:latin typeface="Meiryo UI" panose="020B0604030504040204" pitchFamily="50" charset="-128"/>
                <a:ea typeface="Meiryo UI" panose="020B0604030504040204" pitchFamily="50" charset="-128"/>
              </a:rPr>
              <a:t>の      床上</a:t>
            </a:r>
            <a:r>
              <a:rPr lang="ja-JP" altLang="en-US" sz="1100" dirty="0">
                <a:latin typeface="Meiryo UI" panose="020B0604030504040204" pitchFamily="50" charset="-128"/>
                <a:ea typeface="Meiryo UI" panose="020B0604030504040204" pitchFamily="50" charset="-128"/>
              </a:rPr>
              <a:t>浸水の解消</a:t>
            </a:r>
            <a:r>
              <a:rPr lang="ja-JP" altLang="en-US" sz="1100" dirty="0" smtClean="0">
                <a:latin typeface="Meiryo UI" panose="020B0604030504040204" pitchFamily="50" charset="-128"/>
                <a:ea typeface="Meiryo UI" panose="020B0604030504040204" pitchFamily="50" charset="-128"/>
              </a:rPr>
              <a:t>を目標</a:t>
            </a:r>
            <a:r>
              <a:rPr lang="ja-JP" altLang="en-US" sz="1100" dirty="0">
                <a:latin typeface="Meiryo UI" panose="020B0604030504040204" pitchFamily="50" charset="-128"/>
                <a:ea typeface="Meiryo UI" panose="020B0604030504040204" pitchFamily="50" charset="-128"/>
              </a:rPr>
              <a:t>として整備を進めています。中小河川改修やダム建設のほか、寝屋川流域総合治水では、河川と下水道が連携を図りながら、地下河川</a:t>
            </a:r>
            <a:r>
              <a:rPr lang="ja-JP" altLang="en-US" sz="1100" dirty="0" smtClean="0">
                <a:latin typeface="Meiryo UI" panose="020B0604030504040204" pitchFamily="50" charset="-128"/>
                <a:ea typeface="Meiryo UI" panose="020B0604030504040204" pitchFamily="50" charset="-128"/>
              </a:rPr>
              <a:t>や   下水道</a:t>
            </a:r>
            <a:r>
              <a:rPr lang="ja-JP" altLang="en-US" sz="1100" dirty="0">
                <a:latin typeface="Meiryo UI" panose="020B0604030504040204" pitchFamily="50" charset="-128"/>
                <a:ea typeface="Meiryo UI" panose="020B0604030504040204" pitchFamily="50" charset="-128"/>
              </a:rPr>
              <a:t>増補幹線、流域調節池、遊水地事業などの施設整備を引き続き、計画的に進めます</a:t>
            </a:r>
            <a:r>
              <a:rPr lang="ja-JP" altLang="en-US" sz="1100" dirty="0" smtClean="0">
                <a:latin typeface="Meiryo UI" panose="020B0604030504040204" pitchFamily="50" charset="-128"/>
                <a:ea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endParaRPr>
          </a:p>
          <a:p>
            <a:pPr marL="432000" indent="-180000">
              <a:lnSpc>
                <a:spcPct val="120000"/>
              </a:lnSpc>
              <a:buFont typeface="Wingdings" panose="05000000000000000000" pitchFamily="2" charset="2"/>
              <a:buChar char="l"/>
            </a:pPr>
            <a:r>
              <a:rPr lang="ja-JP" altLang="en-US" sz="1100" dirty="0">
                <a:latin typeface="Meiryo UI" panose="020B0604030504040204" pitchFamily="50" charset="-128"/>
                <a:ea typeface="Meiryo UI" panose="020B0604030504040204" pitchFamily="50" charset="-128"/>
              </a:rPr>
              <a:t>併せて、局部改良等による堤防機能強化や部分的な河床掘削など、洪水リスクを低減する暫定的な対策による治水安全度の向上も</a:t>
            </a:r>
            <a:r>
              <a:rPr lang="ja-JP" altLang="en-US" sz="1100" dirty="0" smtClean="0">
                <a:latin typeface="Meiryo UI" panose="020B0604030504040204" pitchFamily="50" charset="-128"/>
                <a:ea typeface="Meiryo UI" panose="020B0604030504040204" pitchFamily="50" charset="-128"/>
              </a:rPr>
              <a:t>図</a:t>
            </a:r>
            <a:r>
              <a:rPr lang="ja-JP" altLang="en-US" sz="1100" dirty="0">
                <a:latin typeface="Meiryo UI" panose="020B0604030504040204" pitchFamily="50" charset="-128"/>
                <a:ea typeface="Meiryo UI" panose="020B0604030504040204" pitchFamily="50" charset="-128"/>
              </a:rPr>
              <a:t>り</a:t>
            </a:r>
            <a:r>
              <a:rPr lang="ja-JP" altLang="en-US" sz="1100" dirty="0" smtClean="0">
                <a:latin typeface="Meiryo UI" panose="020B0604030504040204" pitchFamily="50" charset="-128"/>
                <a:ea typeface="Meiryo UI" panose="020B0604030504040204" pitchFamily="50" charset="-128"/>
              </a:rPr>
              <a:t>ます。</a:t>
            </a:r>
            <a:endParaRPr lang="ja-JP" altLang="en-US" sz="1100" dirty="0">
              <a:latin typeface="Meiryo UI" panose="020B0604030504040204" pitchFamily="50" charset="-128"/>
              <a:ea typeface="Meiryo UI" panose="020B0604030504040204" pitchFamily="50" charset="-128"/>
            </a:endParaRPr>
          </a:p>
        </p:txBody>
      </p:sp>
      <p:sp>
        <p:nvSpPr>
          <p:cNvPr id="14" name="テキスト ボックス 1823"/>
          <p:cNvSpPr txBox="1"/>
          <p:nvPr/>
        </p:nvSpPr>
        <p:spPr>
          <a:xfrm>
            <a:off x="5255782" y="6013720"/>
            <a:ext cx="935412" cy="415498"/>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spAutoFit/>
          </a:bodyPr>
          <a:lstStyle/>
          <a:p>
            <a:pPr>
              <a:spcAft>
                <a:spcPts val="0"/>
              </a:spcAft>
            </a:pPr>
            <a:r>
              <a:rPr lang="ja-JP" altLang="en-US" sz="9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鳥飼車両基地</a:t>
            </a:r>
            <a:endParaRPr lang="en-US" altLang="ja-JP" sz="900" kern="100" dirty="0" smtClean="0">
              <a:latin typeface="ＭＳ ゴシック" panose="020B0609070205080204" pitchFamily="49" charset="-128"/>
              <a:ea typeface="ＭＳ ゴシック" panose="020B0609070205080204" pitchFamily="49" charset="-128"/>
              <a:cs typeface="Times New Roman" panose="02020603050405020304" pitchFamily="18" charset="0"/>
            </a:endParaRPr>
          </a:p>
          <a:p>
            <a:pPr>
              <a:spcAft>
                <a:spcPts val="0"/>
              </a:spcAft>
            </a:pPr>
            <a:r>
              <a:rPr lang="ja-JP" altLang="en-US" sz="9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などの重要施設を</a:t>
            </a:r>
            <a:endParaRPr lang="en-US" altLang="ja-JP" sz="900" kern="100" dirty="0" smtClean="0">
              <a:latin typeface="ＭＳ ゴシック" panose="020B0609070205080204" pitchFamily="49" charset="-128"/>
              <a:ea typeface="ＭＳ ゴシック" panose="020B0609070205080204" pitchFamily="49" charset="-128"/>
              <a:cs typeface="Times New Roman" panose="02020603050405020304" pitchFamily="18" charset="0"/>
            </a:endParaRPr>
          </a:p>
          <a:p>
            <a:pPr>
              <a:spcAft>
                <a:spcPts val="0"/>
              </a:spcAft>
            </a:pPr>
            <a:r>
              <a:rPr lang="ja-JP" altLang="en-US" sz="9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浸水被害から守る</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5" name="テキスト ボックス 1823"/>
          <p:cNvSpPr txBox="1"/>
          <p:nvPr/>
        </p:nvSpPr>
        <p:spPr>
          <a:xfrm>
            <a:off x="2970837" y="6532830"/>
            <a:ext cx="2657797" cy="123111"/>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spAutoFit/>
          </a:bodyPr>
          <a:lstStyle/>
          <a:p>
            <a:pPr algn="l">
              <a:spcAft>
                <a:spcPts val="0"/>
              </a:spcAft>
            </a:pPr>
            <a:r>
              <a:rPr lang="ja-JP" sz="800" kern="100" dirty="0" smtClean="0">
                <a:ln>
                  <a:noFill/>
                </a:ln>
                <a:effectLst/>
                <a:latin typeface="+mj-ea"/>
                <a:ea typeface="+mj-ea"/>
                <a:cs typeface="Times New Roman" panose="02020603050405020304" pitchFamily="18" charset="0"/>
              </a:rPr>
              <a:t>安威</a:t>
            </a:r>
            <a:r>
              <a:rPr lang="ja-JP" sz="800" kern="100" dirty="0">
                <a:ln>
                  <a:noFill/>
                </a:ln>
                <a:effectLst/>
                <a:latin typeface="+mj-ea"/>
                <a:ea typeface="+mj-ea"/>
                <a:cs typeface="Times New Roman" panose="02020603050405020304" pitchFamily="18" charset="0"/>
              </a:rPr>
              <a:t>川の浸水想定</a:t>
            </a:r>
            <a:r>
              <a:rPr lang="ja-JP" sz="800" kern="100" dirty="0" smtClean="0">
                <a:ln>
                  <a:noFill/>
                </a:ln>
                <a:effectLst/>
                <a:latin typeface="+mj-ea"/>
                <a:ea typeface="+mj-ea"/>
                <a:cs typeface="Times New Roman" panose="02020603050405020304" pitchFamily="18" charset="0"/>
              </a:rPr>
              <a:t>区域（</a:t>
            </a:r>
            <a:r>
              <a:rPr lang="en-US" sz="800" kern="100" dirty="0">
                <a:ln>
                  <a:noFill/>
                </a:ln>
                <a:effectLst/>
                <a:latin typeface="+mj-ea"/>
                <a:ea typeface="+mj-ea"/>
                <a:cs typeface="Times New Roman" panose="02020603050405020304" pitchFamily="18" charset="0"/>
              </a:rPr>
              <a:t>100</a:t>
            </a:r>
            <a:r>
              <a:rPr lang="ja-JP" sz="800" kern="100" dirty="0">
                <a:ln>
                  <a:noFill/>
                </a:ln>
                <a:effectLst/>
                <a:latin typeface="+mj-ea"/>
                <a:ea typeface="+mj-ea"/>
                <a:cs typeface="Times New Roman" panose="02020603050405020304" pitchFamily="18" charset="0"/>
              </a:rPr>
              <a:t>年に１度の降雨）</a:t>
            </a:r>
            <a:endParaRPr lang="ja-JP" sz="800" kern="100" dirty="0">
              <a:effectLst/>
              <a:latin typeface="+mj-ea"/>
              <a:ea typeface="+mj-ea"/>
              <a:cs typeface="Times New Roman" panose="02020603050405020304" pitchFamily="18" charset="0"/>
            </a:endParaRPr>
          </a:p>
        </p:txBody>
      </p:sp>
      <p:pic>
        <p:nvPicPr>
          <p:cNvPr id="2" name="図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1589" y="2670219"/>
            <a:ext cx="2313066" cy="1869144"/>
          </a:xfrm>
          <a:prstGeom prst="rect">
            <a:avLst/>
          </a:prstGeom>
          <a:ln>
            <a:solidFill>
              <a:schemeClr val="tx1"/>
            </a:solidFill>
          </a:ln>
        </p:spPr>
      </p:pic>
      <p:sp>
        <p:nvSpPr>
          <p:cNvPr id="18" name="テキスト ボックス 1823"/>
          <p:cNvSpPr txBox="1"/>
          <p:nvPr/>
        </p:nvSpPr>
        <p:spPr>
          <a:xfrm>
            <a:off x="586271" y="6533341"/>
            <a:ext cx="1714419" cy="123111"/>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spAutoFit/>
          </a:bodyPr>
          <a:lstStyle/>
          <a:p>
            <a:pPr algn="ctr">
              <a:spcAft>
                <a:spcPts val="0"/>
              </a:spcAft>
            </a:pPr>
            <a:r>
              <a:rPr lang="ja-JP" altLang="en-US" sz="800" kern="100" dirty="0" smtClean="0">
                <a:latin typeface="+mj-ea"/>
                <a:ea typeface="+mj-ea"/>
                <a:cs typeface="Times New Roman" panose="02020603050405020304" pitchFamily="18" charset="0"/>
              </a:rPr>
              <a:t>穂谷川の整備</a:t>
            </a:r>
            <a:endParaRPr lang="ja-JP" sz="800" kern="100" dirty="0">
              <a:effectLst/>
              <a:latin typeface="+mj-ea"/>
              <a:ea typeface="+mj-ea"/>
              <a:cs typeface="Times New Roman" panose="02020603050405020304" pitchFamily="18" charset="0"/>
            </a:endParaRPr>
          </a:p>
        </p:txBody>
      </p:sp>
      <p:sp>
        <p:nvSpPr>
          <p:cNvPr id="19" name="テキスト ボックス 1823"/>
          <p:cNvSpPr txBox="1"/>
          <p:nvPr/>
        </p:nvSpPr>
        <p:spPr>
          <a:xfrm>
            <a:off x="1121042" y="4853573"/>
            <a:ext cx="1403181" cy="138499"/>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spAutoFit/>
          </a:bodyPr>
          <a:lstStyle/>
          <a:p>
            <a:pPr algn="l">
              <a:spcAft>
                <a:spcPts val="0"/>
              </a:spcAft>
            </a:pPr>
            <a:r>
              <a:rPr lang="ja-JP" altLang="en-US" sz="900" kern="100" dirty="0" smtClean="0">
                <a:solidFill>
                  <a:srgbClr val="FF0000"/>
                </a:solidFill>
                <a:latin typeface="ＭＳ ゴシック" panose="020B0609070205080204" pitchFamily="49" charset="-128"/>
                <a:ea typeface="HG丸ｺﾞｼｯｸM-PRO" panose="020F0600000000000000" pitchFamily="50" charset="-128"/>
                <a:cs typeface="Times New Roman" panose="02020603050405020304" pitchFamily="18" charset="0"/>
              </a:rPr>
              <a:t>●穂谷川の整備（改修後）</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8" name="フリーフォーム 7"/>
          <p:cNvSpPr/>
          <p:nvPr/>
        </p:nvSpPr>
        <p:spPr>
          <a:xfrm>
            <a:off x="864086" y="6091152"/>
            <a:ext cx="300250" cy="259308"/>
          </a:xfrm>
          <a:custGeom>
            <a:avLst/>
            <a:gdLst>
              <a:gd name="connsiteX0" fmla="*/ 13647 w 300250"/>
              <a:gd name="connsiteY0" fmla="*/ 81887 h 259308"/>
              <a:gd name="connsiteX1" fmla="*/ 0 w 300250"/>
              <a:gd name="connsiteY1" fmla="*/ 259308 h 259308"/>
              <a:gd name="connsiteX2" fmla="*/ 300250 w 300250"/>
              <a:gd name="connsiteY2" fmla="*/ 0 h 259308"/>
              <a:gd name="connsiteX0" fmla="*/ 70797 w 300250"/>
              <a:gd name="connsiteY0" fmla="*/ 113637 h 259308"/>
              <a:gd name="connsiteX1" fmla="*/ 0 w 300250"/>
              <a:gd name="connsiteY1" fmla="*/ 259308 h 259308"/>
              <a:gd name="connsiteX2" fmla="*/ 300250 w 300250"/>
              <a:gd name="connsiteY2" fmla="*/ 0 h 259308"/>
            </a:gdLst>
            <a:ahLst/>
            <a:cxnLst>
              <a:cxn ang="0">
                <a:pos x="connsiteX0" y="connsiteY0"/>
              </a:cxn>
              <a:cxn ang="0">
                <a:pos x="connsiteX1" y="connsiteY1"/>
              </a:cxn>
              <a:cxn ang="0">
                <a:pos x="connsiteX2" y="connsiteY2"/>
              </a:cxn>
            </a:cxnLst>
            <a:rect l="l" t="t" r="r" b="b"/>
            <a:pathLst>
              <a:path w="300250" h="259308">
                <a:moveTo>
                  <a:pt x="70797" y="113637"/>
                </a:moveTo>
                <a:lnTo>
                  <a:pt x="0" y="259308"/>
                </a:lnTo>
                <a:lnTo>
                  <a:pt x="30025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rot="18886221">
            <a:off x="940182" y="5706577"/>
            <a:ext cx="908050" cy="200055"/>
          </a:xfrm>
          <a:prstGeom prst="rect">
            <a:avLst/>
          </a:prstGeom>
          <a:noFill/>
        </p:spPr>
        <p:txBody>
          <a:bodyPr wrap="square" rtlCol="0">
            <a:spAutoFit/>
          </a:bodyPr>
          <a:lstStyle/>
          <a:p>
            <a:r>
              <a:rPr kumimoji="1" lang="ja-JP" altLang="en-US" sz="700"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ＦＬＯＷ</a:t>
            </a:r>
            <a:endParaRPr kumimoji="1" lang="ja-JP" altLang="en-US" sz="700"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2" name="フリーフォーム 21"/>
          <p:cNvSpPr/>
          <p:nvPr/>
        </p:nvSpPr>
        <p:spPr>
          <a:xfrm rot="20799671">
            <a:off x="893585" y="3933570"/>
            <a:ext cx="300250" cy="259308"/>
          </a:xfrm>
          <a:custGeom>
            <a:avLst/>
            <a:gdLst>
              <a:gd name="connsiteX0" fmla="*/ 13647 w 300250"/>
              <a:gd name="connsiteY0" fmla="*/ 81887 h 259308"/>
              <a:gd name="connsiteX1" fmla="*/ 0 w 300250"/>
              <a:gd name="connsiteY1" fmla="*/ 259308 h 259308"/>
              <a:gd name="connsiteX2" fmla="*/ 300250 w 300250"/>
              <a:gd name="connsiteY2" fmla="*/ 0 h 259308"/>
              <a:gd name="connsiteX0" fmla="*/ 70797 w 300250"/>
              <a:gd name="connsiteY0" fmla="*/ 113637 h 259308"/>
              <a:gd name="connsiteX1" fmla="*/ 0 w 300250"/>
              <a:gd name="connsiteY1" fmla="*/ 259308 h 259308"/>
              <a:gd name="connsiteX2" fmla="*/ 300250 w 300250"/>
              <a:gd name="connsiteY2" fmla="*/ 0 h 259308"/>
            </a:gdLst>
            <a:ahLst/>
            <a:cxnLst>
              <a:cxn ang="0">
                <a:pos x="connsiteX0" y="connsiteY0"/>
              </a:cxn>
              <a:cxn ang="0">
                <a:pos x="connsiteX1" y="connsiteY1"/>
              </a:cxn>
              <a:cxn ang="0">
                <a:pos x="connsiteX2" y="connsiteY2"/>
              </a:cxn>
            </a:cxnLst>
            <a:rect l="l" t="t" r="r" b="b"/>
            <a:pathLst>
              <a:path w="300250" h="259308">
                <a:moveTo>
                  <a:pt x="70797" y="113637"/>
                </a:moveTo>
                <a:lnTo>
                  <a:pt x="0" y="259308"/>
                </a:lnTo>
                <a:lnTo>
                  <a:pt x="30025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descr="穂谷川（H29完成部）.jpg - Windows フォト ビューアー"/>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06359" y="4815041"/>
            <a:ext cx="2308296" cy="1695759"/>
          </a:xfrm>
          <a:prstGeom prst="rect">
            <a:avLst/>
          </a:prstGeom>
          <a:ln>
            <a:solidFill>
              <a:schemeClr val="tx1"/>
            </a:solidFill>
          </a:ln>
        </p:spPr>
      </p:pic>
      <p:sp>
        <p:nvSpPr>
          <p:cNvPr id="26" name="フリーフォーム 25"/>
          <p:cNvSpPr/>
          <p:nvPr/>
        </p:nvSpPr>
        <p:spPr>
          <a:xfrm>
            <a:off x="1007903" y="6090661"/>
            <a:ext cx="300250" cy="259308"/>
          </a:xfrm>
          <a:custGeom>
            <a:avLst/>
            <a:gdLst>
              <a:gd name="connsiteX0" fmla="*/ 13647 w 300250"/>
              <a:gd name="connsiteY0" fmla="*/ 81887 h 259308"/>
              <a:gd name="connsiteX1" fmla="*/ 0 w 300250"/>
              <a:gd name="connsiteY1" fmla="*/ 259308 h 259308"/>
              <a:gd name="connsiteX2" fmla="*/ 300250 w 300250"/>
              <a:gd name="connsiteY2" fmla="*/ 0 h 259308"/>
              <a:gd name="connsiteX0" fmla="*/ 70797 w 300250"/>
              <a:gd name="connsiteY0" fmla="*/ 113637 h 259308"/>
              <a:gd name="connsiteX1" fmla="*/ 0 w 300250"/>
              <a:gd name="connsiteY1" fmla="*/ 259308 h 259308"/>
              <a:gd name="connsiteX2" fmla="*/ 300250 w 300250"/>
              <a:gd name="connsiteY2" fmla="*/ 0 h 259308"/>
            </a:gdLst>
            <a:ahLst/>
            <a:cxnLst>
              <a:cxn ang="0">
                <a:pos x="connsiteX0" y="connsiteY0"/>
              </a:cxn>
              <a:cxn ang="0">
                <a:pos x="connsiteX1" y="connsiteY1"/>
              </a:cxn>
              <a:cxn ang="0">
                <a:pos x="connsiteX2" y="connsiteY2"/>
              </a:cxn>
            </a:cxnLst>
            <a:rect l="l" t="t" r="r" b="b"/>
            <a:pathLst>
              <a:path w="300250" h="259308">
                <a:moveTo>
                  <a:pt x="70797" y="113637"/>
                </a:moveTo>
                <a:lnTo>
                  <a:pt x="0" y="259308"/>
                </a:lnTo>
                <a:lnTo>
                  <a:pt x="30025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a:xfrm>
            <a:off x="7612018" y="6582320"/>
            <a:ext cx="2311400" cy="365125"/>
          </a:xfrm>
        </p:spPr>
        <p:txBody>
          <a:bodyPr/>
          <a:lstStyle/>
          <a:p>
            <a:fld id="{BB9231F5-CC56-497A-A386-7B8232C12A76}" type="slidenum">
              <a:rPr kumimoji="1" lang="ja-JP" altLang="en-US" smtClean="0"/>
              <a:t>39</a:t>
            </a:fld>
            <a:endParaRPr kumimoji="1" lang="ja-JP" altLang="en-US" dirty="0"/>
          </a:p>
        </p:txBody>
      </p:sp>
      <p:sp>
        <p:nvSpPr>
          <p:cNvPr id="12" name="テキスト ボックス 11"/>
          <p:cNvSpPr txBox="1"/>
          <p:nvPr/>
        </p:nvSpPr>
        <p:spPr>
          <a:xfrm>
            <a:off x="306359" y="2659090"/>
            <a:ext cx="625381" cy="226591"/>
          </a:xfrm>
          <a:prstGeom prst="rect">
            <a:avLst/>
          </a:prstGeom>
          <a:solidFill>
            <a:schemeClr val="bg1"/>
          </a:solidFill>
          <a:ln>
            <a:solidFill>
              <a:schemeClr val="tx1"/>
            </a:solidFill>
          </a:ln>
        </p:spPr>
        <p:txBody>
          <a:bodyPr wrap="square" lIns="36000" tIns="36000" rIns="36000" bIns="36000" rtlCol="0">
            <a:spAutoFit/>
          </a:bodyPr>
          <a:lstStyle/>
          <a:p>
            <a:pPr algn="ctr"/>
            <a:r>
              <a:rPr kumimoji="1" lang="ja-JP" altLang="en-US" sz="1000" dirty="0" smtClean="0"/>
              <a:t>改修前</a:t>
            </a:r>
            <a:endParaRPr kumimoji="1" lang="ja-JP" altLang="en-US" sz="1000" dirty="0"/>
          </a:p>
        </p:txBody>
      </p:sp>
      <p:sp>
        <p:nvSpPr>
          <p:cNvPr id="28" name="テキスト ボックス 27"/>
          <p:cNvSpPr txBox="1"/>
          <p:nvPr/>
        </p:nvSpPr>
        <p:spPr>
          <a:xfrm>
            <a:off x="289992" y="4809526"/>
            <a:ext cx="625381" cy="226591"/>
          </a:xfrm>
          <a:prstGeom prst="rect">
            <a:avLst/>
          </a:prstGeom>
          <a:solidFill>
            <a:schemeClr val="bg1"/>
          </a:solidFill>
          <a:ln>
            <a:solidFill>
              <a:schemeClr val="tx1"/>
            </a:solidFill>
          </a:ln>
        </p:spPr>
        <p:txBody>
          <a:bodyPr wrap="square" lIns="36000" tIns="36000" rIns="36000" bIns="36000" rtlCol="0">
            <a:spAutoFit/>
          </a:bodyPr>
          <a:lstStyle/>
          <a:p>
            <a:pPr algn="ctr"/>
            <a:r>
              <a:rPr kumimoji="1" lang="ja-JP" altLang="en-US" sz="1000" dirty="0" smtClean="0"/>
              <a:t>改修後</a:t>
            </a:r>
            <a:endParaRPr kumimoji="1" lang="ja-JP" altLang="en-US" sz="1000" dirty="0"/>
          </a:p>
        </p:txBody>
      </p:sp>
      <p:sp>
        <p:nvSpPr>
          <p:cNvPr id="29" name="テキスト ボックス 28"/>
          <p:cNvSpPr txBox="1"/>
          <p:nvPr/>
        </p:nvSpPr>
        <p:spPr>
          <a:xfrm>
            <a:off x="3242476" y="2451200"/>
            <a:ext cx="1629610" cy="276999"/>
          </a:xfrm>
          <a:prstGeom prst="rect">
            <a:avLst/>
          </a:prstGeom>
          <a:noFill/>
          <a:ln>
            <a:noFill/>
            <a:prstDash val="dash"/>
          </a:ln>
        </p:spPr>
        <p:txBody>
          <a:bodyPr wrap="square" rtlCol="0">
            <a:spAutoFit/>
          </a:bodyPr>
          <a:lstStyle/>
          <a:p>
            <a:pPr algn="ctr"/>
            <a:r>
              <a:rPr kumimoji="1" lang="ja-JP" altLang="en-US" sz="1200" dirty="0" smtClean="0"/>
              <a:t>＜安威川ダム建設＞</a:t>
            </a:r>
            <a:endParaRPr kumimoji="1" lang="en-US" altLang="ja-JP" dirty="0" smtClean="0"/>
          </a:p>
        </p:txBody>
      </p:sp>
      <p:sp>
        <p:nvSpPr>
          <p:cNvPr id="30" name="テキスト ボックス 29"/>
          <p:cNvSpPr txBox="1"/>
          <p:nvPr/>
        </p:nvSpPr>
        <p:spPr>
          <a:xfrm>
            <a:off x="6429049" y="2455714"/>
            <a:ext cx="2229079" cy="276999"/>
          </a:xfrm>
          <a:prstGeom prst="rect">
            <a:avLst/>
          </a:prstGeom>
          <a:noFill/>
          <a:ln>
            <a:noFill/>
            <a:prstDash val="dash"/>
          </a:ln>
        </p:spPr>
        <p:txBody>
          <a:bodyPr wrap="square" rtlCol="0">
            <a:spAutoFit/>
          </a:bodyPr>
          <a:lstStyle/>
          <a:p>
            <a:pPr algn="ctr"/>
            <a:r>
              <a:rPr kumimoji="1" lang="ja-JP" altLang="en-US" sz="1200" dirty="0" smtClean="0"/>
              <a:t>＜寝屋川流域総合治水対策＞</a:t>
            </a:r>
            <a:endParaRPr kumimoji="1" lang="en-US" altLang="ja-JP" dirty="0" smtClean="0"/>
          </a:p>
        </p:txBody>
      </p:sp>
      <p:sp>
        <p:nvSpPr>
          <p:cNvPr id="31" name="右矢印 30"/>
          <p:cNvSpPr/>
          <p:nvPr/>
        </p:nvSpPr>
        <p:spPr>
          <a:xfrm rot="5400000">
            <a:off x="1303213" y="4422184"/>
            <a:ext cx="257456" cy="49181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rcRect r="52050"/>
          <a:stretch/>
        </p:blipFill>
        <p:spPr>
          <a:xfrm>
            <a:off x="6176718" y="5154229"/>
            <a:ext cx="1634449" cy="1356571"/>
          </a:xfrm>
          <a:prstGeom prst="rect">
            <a:avLst/>
          </a:prstGeom>
        </p:spPr>
      </p:pic>
      <p:pic>
        <p:nvPicPr>
          <p:cNvPr id="34" name="図 33"/>
          <p:cNvPicPr>
            <a:picLocks noChangeAspect="1"/>
          </p:cNvPicPr>
          <p:nvPr/>
        </p:nvPicPr>
        <p:blipFill>
          <a:blip r:embed="rId9">
            <a:extLst>
              <a:ext uri="{BEBA8EAE-BF5A-486C-A8C5-ECC9F3942E4B}">
                <a14:imgProps xmlns:a14="http://schemas.microsoft.com/office/drawing/2010/main">
                  <a14:imgLayer r:embed="rId10">
                    <a14:imgEffect>
                      <a14:sharpenSoften amount="20000"/>
                    </a14:imgEffect>
                    <a14:imgEffect>
                      <a14:brightnessContrast bright="15000" contrast="15000"/>
                    </a14:imgEffect>
                  </a14:imgLayer>
                </a14:imgProps>
              </a:ext>
            </a:extLst>
          </a:blip>
          <a:stretch>
            <a:fillRect/>
          </a:stretch>
        </p:blipFill>
        <p:spPr>
          <a:xfrm>
            <a:off x="8080895" y="5189249"/>
            <a:ext cx="1515215" cy="1297278"/>
          </a:xfrm>
          <a:prstGeom prst="rect">
            <a:avLst/>
          </a:prstGeom>
        </p:spPr>
      </p:pic>
      <p:sp>
        <p:nvSpPr>
          <p:cNvPr id="35" name="テキスト ボックス 34"/>
          <p:cNvSpPr txBox="1"/>
          <p:nvPr/>
        </p:nvSpPr>
        <p:spPr>
          <a:xfrm>
            <a:off x="6228193" y="6509783"/>
            <a:ext cx="1702546" cy="138499"/>
          </a:xfrm>
          <a:prstGeom prst="rect">
            <a:avLst/>
          </a:prstGeom>
          <a:noFill/>
          <a:ln>
            <a:noFill/>
          </a:ln>
        </p:spPr>
        <p:txBody>
          <a:bodyPr wrap="square" tIns="0" bIns="0" rtlCol="0">
            <a:spAutoFit/>
          </a:bodyPr>
          <a:lstStyle/>
          <a:p>
            <a:pPr algn="ctr"/>
            <a:r>
              <a:rPr kumimoji="1" lang="ja-JP" altLang="en-US" sz="800" dirty="0" smtClean="0">
                <a:latin typeface="+mj-ea"/>
                <a:ea typeface="+mj-ea"/>
              </a:rPr>
              <a:t>南部</a:t>
            </a:r>
            <a:r>
              <a:rPr kumimoji="1" lang="ja-JP" altLang="en-US" sz="800" dirty="0">
                <a:latin typeface="+mj-ea"/>
                <a:ea typeface="+mj-ea"/>
              </a:rPr>
              <a:t>地下河川（今川立坑</a:t>
            </a:r>
            <a:r>
              <a:rPr kumimoji="1" lang="ja-JP" altLang="en-US" sz="900" dirty="0">
                <a:latin typeface="Meiryo UI" panose="020B0604030504040204" pitchFamily="50" charset="-128"/>
                <a:ea typeface="Meiryo UI" panose="020B0604030504040204" pitchFamily="50" charset="-128"/>
              </a:rPr>
              <a:t>）</a:t>
            </a:r>
          </a:p>
        </p:txBody>
      </p:sp>
      <p:pic>
        <p:nvPicPr>
          <p:cNvPr id="36" name="図 35"/>
          <p:cNvPicPr>
            <a:picLocks noChangeAspect="1"/>
          </p:cNvPicPr>
          <p:nvPr/>
        </p:nvPicPr>
        <p:blipFill>
          <a:blip r:embed="rId11"/>
          <a:stretch>
            <a:fillRect/>
          </a:stretch>
        </p:blipFill>
        <p:spPr>
          <a:xfrm>
            <a:off x="8658128" y="3340646"/>
            <a:ext cx="1099012" cy="733619"/>
          </a:xfrm>
          <a:prstGeom prst="rect">
            <a:avLst/>
          </a:prstGeom>
        </p:spPr>
      </p:pic>
      <p:sp>
        <p:nvSpPr>
          <p:cNvPr id="37" name="テキスト ボックス 36"/>
          <p:cNvSpPr txBox="1"/>
          <p:nvPr/>
        </p:nvSpPr>
        <p:spPr>
          <a:xfrm>
            <a:off x="8504162" y="3124551"/>
            <a:ext cx="1401838" cy="253916"/>
          </a:xfrm>
          <a:prstGeom prst="rect">
            <a:avLst/>
          </a:prstGeom>
          <a:noFill/>
        </p:spPr>
        <p:txBody>
          <a:bodyPr wrap="square" rtlCol="0">
            <a:spAutoFit/>
          </a:bodyPr>
          <a:lstStyle/>
          <a:p>
            <a:r>
              <a:rPr lang="en-US" altLang="ja-JP" sz="1050" dirty="0">
                <a:latin typeface="ＭＳ ゴシック" panose="020B0609070205080204" pitchFamily="49" charset="-128"/>
                <a:ea typeface="ＭＳ ゴシック" panose="020B0609070205080204" pitchFamily="49" charset="-128"/>
              </a:rPr>
              <a:t>〔</a:t>
            </a:r>
            <a:r>
              <a:rPr kumimoji="1" lang="ja-JP" altLang="en-US" sz="1050" dirty="0" smtClean="0">
                <a:latin typeface="ＭＳ ゴシック" panose="020B0609070205080204" pitchFamily="49" charset="-128"/>
                <a:ea typeface="ＭＳ ゴシック" panose="020B0609070205080204" pitchFamily="49" charset="-128"/>
              </a:rPr>
              <a:t>下水道増補幹線</a:t>
            </a:r>
            <a:r>
              <a:rPr lang="en-US" altLang="ja-JP" sz="1050" dirty="0">
                <a:latin typeface="ＭＳ ゴシック" panose="020B0609070205080204" pitchFamily="49" charset="-128"/>
                <a:ea typeface="ＭＳ ゴシック" panose="020B0609070205080204" pitchFamily="49" charset="-128"/>
              </a:rPr>
              <a:t>〕</a:t>
            </a:r>
            <a:endParaRPr kumimoji="1" lang="ja-JP" altLang="en-US" sz="1050" dirty="0">
              <a:latin typeface="ＭＳ ゴシック" panose="020B0609070205080204" pitchFamily="49" charset="-128"/>
              <a:ea typeface="ＭＳ ゴシック" panose="020B0609070205080204" pitchFamily="49" charset="-128"/>
            </a:endParaRPr>
          </a:p>
        </p:txBody>
      </p:sp>
      <p:sp>
        <p:nvSpPr>
          <p:cNvPr id="38" name="右矢印 37"/>
          <p:cNvSpPr/>
          <p:nvPr/>
        </p:nvSpPr>
        <p:spPr>
          <a:xfrm>
            <a:off x="7755165" y="5660907"/>
            <a:ext cx="396000" cy="39484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p:cNvGrpSpPr/>
          <p:nvPr/>
        </p:nvGrpSpPr>
        <p:grpSpPr>
          <a:xfrm>
            <a:off x="5432252" y="2741739"/>
            <a:ext cx="3230543" cy="2235012"/>
            <a:chOff x="1185500" y="3980313"/>
            <a:chExt cx="3960060" cy="2822539"/>
          </a:xfrm>
        </p:grpSpPr>
        <p:pic>
          <p:nvPicPr>
            <p:cNvPr id="40" name="図 39"/>
            <p:cNvPicPr>
              <a:picLocks noChangeAspect="1"/>
            </p:cNvPicPr>
            <p:nvPr/>
          </p:nvPicPr>
          <p:blipFill>
            <a:blip r:embed="rId12"/>
            <a:stretch>
              <a:fillRect/>
            </a:stretch>
          </p:blipFill>
          <p:spPr>
            <a:xfrm>
              <a:off x="1185500" y="3980313"/>
              <a:ext cx="3922577" cy="2623147"/>
            </a:xfrm>
            <a:prstGeom prst="rect">
              <a:avLst/>
            </a:prstGeom>
          </p:spPr>
        </p:pic>
        <p:sp>
          <p:nvSpPr>
            <p:cNvPr id="41" name="角丸四角形 40"/>
            <p:cNvSpPr/>
            <p:nvPr/>
          </p:nvSpPr>
          <p:spPr>
            <a:xfrm>
              <a:off x="2262505" y="5386177"/>
              <a:ext cx="2798445" cy="334645"/>
            </a:xfrm>
            <a:prstGeom prst="roundRect">
              <a:avLst/>
            </a:prstGeom>
            <a:noFill/>
            <a:ln w="31750" cap="flat" cmpd="sng" algn="ctr">
              <a:solidFill>
                <a:srgbClr val="FF0000"/>
              </a:solidFill>
              <a:prstDash val="sys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2" name="角丸四角形 41"/>
            <p:cNvSpPr/>
            <p:nvPr/>
          </p:nvSpPr>
          <p:spPr>
            <a:xfrm>
              <a:off x="3323234" y="5801732"/>
              <a:ext cx="1259840" cy="271408"/>
            </a:xfrm>
            <a:prstGeom prst="roundRect">
              <a:avLst/>
            </a:prstGeom>
            <a:solidFill>
              <a:schemeClr val="bg1"/>
            </a:solidFill>
            <a:ln w="25400" cap="flat" cmpd="sng" algn="ctr">
              <a:solidFill>
                <a:srgbClr val="4F81BD">
                  <a:shade val="50000"/>
                </a:srgb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000"/>
                </a:lnSpc>
                <a:spcAft>
                  <a:spcPts val="0"/>
                </a:spcAft>
              </a:pPr>
              <a:r>
                <a:rPr lang="ja-JP" sz="1100" b="1" kern="100" dirty="0">
                  <a:effectLst/>
                  <a:latin typeface="Century" panose="02040604050505020304" pitchFamily="18" charset="0"/>
                  <a:ea typeface="Meiryo UI" panose="020B0604030504040204" pitchFamily="50" charset="-128"/>
                  <a:cs typeface="Meiryo UI" panose="020B0604030504040204" pitchFamily="50" charset="-128"/>
                </a:rPr>
                <a:t>下水道増補幹線</a:t>
              </a:r>
              <a:endParaRPr lang="ja-JP" sz="1100" kern="100" dirty="0">
                <a:effectLst/>
                <a:latin typeface="Century" panose="02040604050505020304" pitchFamily="18" charset="0"/>
                <a:ea typeface="ＭＳ ゴシック" panose="020B0609070205080204" pitchFamily="49" charset="-128"/>
                <a:cs typeface="Times New Roman" panose="02020603050405020304" pitchFamily="18" charset="0"/>
              </a:endParaRPr>
            </a:p>
          </p:txBody>
        </p:sp>
        <p:sp>
          <p:nvSpPr>
            <p:cNvPr id="43" name="角丸四角形 42"/>
            <p:cNvSpPr/>
            <p:nvPr/>
          </p:nvSpPr>
          <p:spPr>
            <a:xfrm>
              <a:off x="1872937" y="5811197"/>
              <a:ext cx="888510" cy="307679"/>
            </a:xfrm>
            <a:prstGeom prst="roundRect">
              <a:avLst/>
            </a:prstGeom>
            <a:solidFill>
              <a:sysClr val="window" lastClr="FFFFFF"/>
            </a:solidFill>
            <a:ln w="9525" cap="flat" cmpd="sng" algn="ctr">
              <a:solidFill>
                <a:schemeClr val="tx1"/>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000"/>
                </a:lnSpc>
                <a:spcAft>
                  <a:spcPts val="0"/>
                </a:spcAft>
              </a:pPr>
              <a:r>
                <a:rPr lang="ja-JP" sz="1100" b="1" kern="100" dirty="0">
                  <a:effectLst/>
                  <a:latin typeface="Century" panose="02040604050505020304" pitchFamily="18" charset="0"/>
                  <a:ea typeface="Meiryo UI" panose="020B0604030504040204" pitchFamily="50" charset="-128"/>
                  <a:cs typeface="Meiryo UI" panose="020B0604030504040204" pitchFamily="50" charset="-128"/>
                </a:rPr>
                <a:t>地下河川</a:t>
              </a:r>
              <a:endParaRPr lang="ja-JP" sz="1100" kern="100" dirty="0">
                <a:effectLst/>
                <a:latin typeface="Century" panose="02040604050505020304" pitchFamily="18" charset="0"/>
                <a:ea typeface="ＭＳ ゴシック" panose="020B0609070205080204" pitchFamily="49" charset="-128"/>
                <a:cs typeface="Times New Roman" panose="02020603050405020304" pitchFamily="18" charset="0"/>
              </a:endParaRPr>
            </a:p>
          </p:txBody>
        </p:sp>
        <p:sp>
          <p:nvSpPr>
            <p:cNvPr id="44" name="テキスト ボックス 43"/>
            <p:cNvSpPr txBox="1"/>
            <p:nvPr/>
          </p:nvSpPr>
          <p:spPr>
            <a:xfrm>
              <a:off x="2833128" y="6103222"/>
              <a:ext cx="2312432" cy="699630"/>
            </a:xfrm>
            <a:prstGeom prst="rect">
              <a:avLst/>
            </a:prstGeom>
            <a:solidFill>
              <a:schemeClr val="bg1"/>
            </a:solidFill>
            <a:ln>
              <a:noFill/>
            </a:ln>
          </p:spPr>
          <p:txBody>
            <a:bodyPr wrap="square" lIns="0" tIns="0" rIns="0" bIns="0" rtlCol="0">
              <a:spAutoFit/>
            </a:bodyPr>
            <a:lstStyle/>
            <a:p>
              <a:r>
                <a:rPr kumimoji="1" lang="ja-JP" altLang="en-US" sz="900" dirty="0" smtClean="0">
                  <a:latin typeface="Meiryo UI" panose="020B0604030504040204" pitchFamily="50" charset="-128"/>
                  <a:ea typeface="Meiryo UI" panose="020B0604030504040204" pitchFamily="50" charset="-128"/>
                </a:rPr>
                <a:t>雨天時に流域下水道管（既設）の雨水排除能力を超える雨水が下水道増補幹線に流入し、その後、地下河川に放流します。</a:t>
              </a:r>
              <a:endParaRPr kumimoji="1" lang="ja-JP" altLang="en-US" sz="900" dirty="0">
                <a:latin typeface="Meiryo UI" panose="020B0604030504040204" pitchFamily="50" charset="-128"/>
                <a:ea typeface="Meiryo UI" panose="020B0604030504040204" pitchFamily="50" charset="-128"/>
              </a:endParaRPr>
            </a:p>
          </p:txBody>
        </p:sp>
      </p:grpSp>
      <p:cxnSp>
        <p:nvCxnSpPr>
          <p:cNvPr id="45" name="直線矢印コネクタ 44"/>
          <p:cNvCxnSpPr/>
          <p:nvPr/>
        </p:nvCxnSpPr>
        <p:spPr>
          <a:xfrm flipV="1">
            <a:off x="8422955" y="3685397"/>
            <a:ext cx="235173" cy="190181"/>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46" name="直線矢印コネクタ 45"/>
          <p:cNvCxnSpPr/>
          <p:nvPr/>
        </p:nvCxnSpPr>
        <p:spPr>
          <a:xfrm>
            <a:off x="6140599" y="4796817"/>
            <a:ext cx="251670" cy="368436"/>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47" name="テキスト ボックス 46"/>
          <p:cNvSpPr txBox="1"/>
          <p:nvPr/>
        </p:nvSpPr>
        <p:spPr>
          <a:xfrm>
            <a:off x="7824504" y="6469215"/>
            <a:ext cx="1944216" cy="215444"/>
          </a:xfrm>
          <a:prstGeom prst="rect">
            <a:avLst/>
          </a:prstGeom>
          <a:noFill/>
          <a:ln w="6350">
            <a:noFill/>
            <a:prstDash val="sysDash"/>
          </a:ln>
        </p:spPr>
        <p:txBody>
          <a:bodyPr wrap="square" rtlCol="0">
            <a:spAutoFit/>
          </a:bodyPr>
          <a:lstStyle/>
          <a:p>
            <a:pPr algn="ctr"/>
            <a:r>
              <a:rPr lang="ja-JP" altLang="en-US" sz="800" dirty="0" smtClean="0">
                <a:latin typeface="+mj-ea"/>
                <a:ea typeface="+mj-ea"/>
              </a:rPr>
              <a:t>平成</a:t>
            </a:r>
            <a:r>
              <a:rPr lang="en-US" altLang="ja-JP" sz="800" dirty="0" smtClean="0">
                <a:latin typeface="+mj-ea"/>
                <a:ea typeface="+mj-ea"/>
              </a:rPr>
              <a:t>30</a:t>
            </a:r>
            <a:r>
              <a:rPr lang="ja-JP" altLang="en-US" sz="800" dirty="0" smtClean="0">
                <a:latin typeface="+mj-ea"/>
                <a:ea typeface="+mj-ea"/>
              </a:rPr>
              <a:t>年</a:t>
            </a:r>
            <a:r>
              <a:rPr lang="en-US" altLang="ja-JP" sz="800" dirty="0" smtClean="0">
                <a:latin typeface="+mj-ea"/>
                <a:ea typeface="+mj-ea"/>
              </a:rPr>
              <a:t>7</a:t>
            </a:r>
            <a:r>
              <a:rPr lang="ja-JP" altLang="en-US" sz="800" dirty="0" smtClean="0">
                <a:latin typeface="+mj-ea"/>
                <a:ea typeface="+mj-ea"/>
              </a:rPr>
              <a:t>月豪雨時の貯留状況</a:t>
            </a:r>
            <a:endParaRPr kumimoji="1" lang="en-US" altLang="ja-JP" sz="800" dirty="0" smtClean="0">
              <a:latin typeface="+mj-ea"/>
              <a:ea typeface="+mj-ea"/>
            </a:endParaRPr>
          </a:p>
        </p:txBody>
      </p:sp>
      <p:cxnSp>
        <p:nvCxnSpPr>
          <p:cNvPr id="16" name="直線コネクタ 15"/>
          <p:cNvCxnSpPr/>
          <p:nvPr/>
        </p:nvCxnSpPr>
        <p:spPr>
          <a:xfrm>
            <a:off x="8080895" y="6055752"/>
            <a:ext cx="1515215" cy="34909"/>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角丸四角形吹き出し 22"/>
          <p:cNvSpPr/>
          <p:nvPr/>
        </p:nvSpPr>
        <p:spPr>
          <a:xfrm>
            <a:off x="8422955" y="5413830"/>
            <a:ext cx="850525" cy="271537"/>
          </a:xfrm>
          <a:prstGeom prst="wedgeRoundRectCallout">
            <a:avLst>
              <a:gd name="adj1" fmla="val -35845"/>
              <a:gd name="adj2" fmla="val 176567"/>
              <a:gd name="adj3" fmla="val 16667"/>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b="1" dirty="0" smtClean="0">
                <a:solidFill>
                  <a:schemeClr val="bg1"/>
                </a:solidFill>
              </a:rPr>
              <a:t>管渠上部まで</a:t>
            </a:r>
            <a:endParaRPr lang="en-US" altLang="ja-JP" sz="800" b="1" dirty="0" smtClean="0">
              <a:solidFill>
                <a:schemeClr val="bg1"/>
              </a:solidFill>
            </a:endParaRPr>
          </a:p>
          <a:p>
            <a:pPr algn="ctr"/>
            <a:r>
              <a:rPr lang="ja-JP" altLang="en-US" sz="800" b="1" dirty="0" smtClean="0">
                <a:solidFill>
                  <a:schemeClr val="bg1"/>
                </a:solidFill>
              </a:rPr>
              <a:t>水位</a:t>
            </a:r>
            <a:r>
              <a:rPr kumimoji="1" lang="ja-JP" altLang="en-US" sz="800" b="1" dirty="0" smtClean="0">
                <a:solidFill>
                  <a:schemeClr val="bg1"/>
                </a:solidFill>
              </a:rPr>
              <a:t>上昇</a:t>
            </a:r>
            <a:endParaRPr kumimoji="1" lang="ja-JP" altLang="en-US" sz="800" b="1" dirty="0">
              <a:solidFill>
                <a:schemeClr val="bg1"/>
              </a:solidFill>
            </a:endParaRPr>
          </a:p>
        </p:txBody>
      </p:sp>
      <p:sp>
        <p:nvSpPr>
          <p:cNvPr id="48" name="正方形/長方形 47"/>
          <p:cNvSpPr>
            <a:spLocks noChangeArrowheads="1"/>
          </p:cNvSpPr>
          <p:nvPr/>
        </p:nvSpPr>
        <p:spPr bwMode="auto">
          <a:xfrm>
            <a:off x="2870055" y="4545629"/>
            <a:ext cx="2484051" cy="191785"/>
          </a:xfrm>
          <a:prstGeom prst="rect">
            <a:avLst/>
          </a:prstGeom>
          <a:noFill/>
          <a:ln w="9525" algn="ctr">
            <a:noFill/>
            <a:round/>
            <a:headEnd/>
            <a:tailEnd/>
          </a:ln>
        </p:spPr>
        <p:txBody>
          <a:bodyPr rot="0" vert="horz" wrap="square" lIns="37440" tIns="13320" rIns="37440" bIns="13320" anchor="t" anchorCtr="0" upright="1">
            <a:noAutofit/>
          </a:bodyPr>
          <a:lstStyle/>
          <a:p>
            <a:pPr algn="ctr" fontAlgn="base">
              <a:lnSpc>
                <a:spcPts val="1100"/>
              </a:lnSpc>
              <a:spcAft>
                <a:spcPts val="0"/>
              </a:spcAft>
            </a:pPr>
            <a:r>
              <a:rPr lang="ja-JP" sz="800" kern="1200" dirty="0" smtClean="0">
                <a:effectLst/>
                <a:latin typeface="+mj-ea"/>
                <a:ea typeface="+mj-ea"/>
                <a:cs typeface="Times New Roman" panose="02020603050405020304" pitchFamily="18" charset="0"/>
              </a:rPr>
              <a:t>ダムサイト</a:t>
            </a:r>
            <a:r>
              <a:rPr lang="ja-JP" sz="800" kern="1200" dirty="0">
                <a:effectLst/>
                <a:latin typeface="+mj-ea"/>
                <a:ea typeface="+mj-ea"/>
                <a:cs typeface="Times New Roman" panose="02020603050405020304" pitchFamily="18" charset="0"/>
              </a:rPr>
              <a:t>下流側から望む（</a:t>
            </a:r>
            <a:r>
              <a:rPr lang="en-US" sz="800" kern="1200" dirty="0" smtClean="0">
                <a:effectLst/>
                <a:latin typeface="+mj-ea"/>
                <a:ea typeface="+mj-ea"/>
                <a:cs typeface="Times New Roman" panose="02020603050405020304" pitchFamily="18" charset="0"/>
              </a:rPr>
              <a:t>R2.</a:t>
            </a:r>
            <a:r>
              <a:rPr lang="en-US" altLang="ja-JP" sz="800" kern="1200" dirty="0" smtClean="0">
                <a:effectLst/>
                <a:latin typeface="+mj-ea"/>
                <a:ea typeface="+mj-ea"/>
                <a:cs typeface="Times New Roman" panose="02020603050405020304" pitchFamily="18" charset="0"/>
              </a:rPr>
              <a:t>5</a:t>
            </a:r>
            <a:r>
              <a:rPr lang="ja-JP" sz="800" kern="1200" dirty="0" smtClean="0">
                <a:effectLst/>
                <a:latin typeface="+mj-ea"/>
                <a:ea typeface="+mj-ea"/>
                <a:cs typeface="Times New Roman" panose="02020603050405020304" pitchFamily="18" charset="0"/>
              </a:rPr>
              <a:t>）</a:t>
            </a:r>
            <a:endParaRPr lang="ja-JP" sz="800" kern="100" dirty="0">
              <a:effectLst/>
              <a:latin typeface="+mj-ea"/>
              <a:ea typeface="+mj-ea"/>
            </a:endParaRPr>
          </a:p>
        </p:txBody>
      </p:sp>
      <p:grpSp>
        <p:nvGrpSpPr>
          <p:cNvPr id="49" name="グループ化 48"/>
          <p:cNvGrpSpPr/>
          <p:nvPr/>
        </p:nvGrpSpPr>
        <p:grpSpPr>
          <a:xfrm>
            <a:off x="2716735" y="2670218"/>
            <a:ext cx="2690679" cy="1864669"/>
            <a:chOff x="301589" y="2782663"/>
            <a:chExt cx="2690679" cy="1656184"/>
          </a:xfrm>
        </p:grpSpPr>
        <p:pic>
          <p:nvPicPr>
            <p:cNvPr id="50" name="図 49"/>
            <p:cNvPicPr>
              <a:picLocks noChangeAspect="1"/>
            </p:cNvPicPr>
            <p:nvPr/>
          </p:nvPicPr>
          <p:blipFill rotWithShape="1">
            <a:blip r:embed="rId13" cstate="print">
              <a:extLst>
                <a:ext uri="{28A0092B-C50C-407E-A947-70E740481C1C}">
                  <a14:useLocalDpi xmlns:a14="http://schemas.microsoft.com/office/drawing/2010/main" val="0"/>
                </a:ext>
              </a:extLst>
            </a:blip>
            <a:srcRect t="10115" b="7521"/>
            <a:stretch/>
          </p:blipFill>
          <p:spPr>
            <a:xfrm>
              <a:off x="301589" y="2782663"/>
              <a:ext cx="2681092" cy="1656184"/>
            </a:xfrm>
            <a:prstGeom prst="rect">
              <a:avLst/>
            </a:prstGeom>
            <a:ln>
              <a:solidFill>
                <a:schemeClr val="tx1"/>
              </a:solidFill>
            </a:ln>
          </p:spPr>
        </p:pic>
        <p:grpSp>
          <p:nvGrpSpPr>
            <p:cNvPr id="51" name="グループ化 50"/>
            <p:cNvGrpSpPr/>
            <p:nvPr/>
          </p:nvGrpSpPr>
          <p:grpSpPr>
            <a:xfrm>
              <a:off x="603250" y="3302000"/>
              <a:ext cx="2389018" cy="1028843"/>
              <a:chOff x="603250" y="3302000"/>
              <a:chExt cx="2389018" cy="1028843"/>
            </a:xfrm>
          </p:grpSpPr>
          <p:sp>
            <p:nvSpPr>
              <p:cNvPr id="52" name="フリーフォーム 51"/>
              <p:cNvSpPr/>
              <p:nvPr/>
            </p:nvSpPr>
            <p:spPr>
              <a:xfrm>
                <a:off x="603250" y="3302000"/>
                <a:ext cx="1651000" cy="381000"/>
              </a:xfrm>
              <a:custGeom>
                <a:avLst/>
                <a:gdLst>
                  <a:gd name="connsiteX0" fmla="*/ 1593850 w 1593850"/>
                  <a:gd name="connsiteY0" fmla="*/ 6350 h 361950"/>
                  <a:gd name="connsiteX1" fmla="*/ 1422400 w 1593850"/>
                  <a:gd name="connsiteY1" fmla="*/ 260350 h 361950"/>
                  <a:gd name="connsiteX2" fmla="*/ 1333500 w 1593850"/>
                  <a:gd name="connsiteY2" fmla="*/ 361950 h 361950"/>
                  <a:gd name="connsiteX3" fmla="*/ 387350 w 1593850"/>
                  <a:gd name="connsiteY3" fmla="*/ 361950 h 361950"/>
                  <a:gd name="connsiteX4" fmla="*/ 361950 w 1593850"/>
                  <a:gd name="connsiteY4" fmla="*/ 241300 h 361950"/>
                  <a:gd name="connsiteX5" fmla="*/ 228600 w 1593850"/>
                  <a:gd name="connsiteY5" fmla="*/ 146050 h 361950"/>
                  <a:gd name="connsiteX6" fmla="*/ 88900 w 1593850"/>
                  <a:gd name="connsiteY6" fmla="*/ 44450 h 361950"/>
                  <a:gd name="connsiteX7" fmla="*/ 0 w 1593850"/>
                  <a:gd name="connsiteY7" fmla="*/ 0 h 361950"/>
                  <a:gd name="connsiteX8" fmla="*/ 1593850 w 1593850"/>
                  <a:gd name="connsiteY8" fmla="*/ 6350 h 361950"/>
                  <a:gd name="connsiteX0" fmla="*/ 1612900 w 1612900"/>
                  <a:gd name="connsiteY0" fmla="*/ 0 h 381000"/>
                  <a:gd name="connsiteX1" fmla="*/ 1422400 w 1612900"/>
                  <a:gd name="connsiteY1" fmla="*/ 279400 h 381000"/>
                  <a:gd name="connsiteX2" fmla="*/ 1333500 w 1612900"/>
                  <a:gd name="connsiteY2" fmla="*/ 381000 h 381000"/>
                  <a:gd name="connsiteX3" fmla="*/ 387350 w 1612900"/>
                  <a:gd name="connsiteY3" fmla="*/ 381000 h 381000"/>
                  <a:gd name="connsiteX4" fmla="*/ 361950 w 1612900"/>
                  <a:gd name="connsiteY4" fmla="*/ 260350 h 381000"/>
                  <a:gd name="connsiteX5" fmla="*/ 228600 w 1612900"/>
                  <a:gd name="connsiteY5" fmla="*/ 165100 h 381000"/>
                  <a:gd name="connsiteX6" fmla="*/ 88900 w 1612900"/>
                  <a:gd name="connsiteY6" fmla="*/ 63500 h 381000"/>
                  <a:gd name="connsiteX7" fmla="*/ 0 w 1612900"/>
                  <a:gd name="connsiteY7" fmla="*/ 19050 h 381000"/>
                  <a:gd name="connsiteX8" fmla="*/ 1612900 w 1612900"/>
                  <a:gd name="connsiteY8" fmla="*/ 0 h 381000"/>
                  <a:gd name="connsiteX0" fmla="*/ 1651000 w 1651000"/>
                  <a:gd name="connsiteY0" fmla="*/ 0 h 381000"/>
                  <a:gd name="connsiteX1" fmla="*/ 1460500 w 1651000"/>
                  <a:gd name="connsiteY1" fmla="*/ 279400 h 381000"/>
                  <a:gd name="connsiteX2" fmla="*/ 1371600 w 1651000"/>
                  <a:gd name="connsiteY2" fmla="*/ 381000 h 381000"/>
                  <a:gd name="connsiteX3" fmla="*/ 425450 w 1651000"/>
                  <a:gd name="connsiteY3" fmla="*/ 381000 h 381000"/>
                  <a:gd name="connsiteX4" fmla="*/ 400050 w 1651000"/>
                  <a:gd name="connsiteY4" fmla="*/ 260350 h 381000"/>
                  <a:gd name="connsiteX5" fmla="*/ 266700 w 1651000"/>
                  <a:gd name="connsiteY5" fmla="*/ 165100 h 381000"/>
                  <a:gd name="connsiteX6" fmla="*/ 127000 w 1651000"/>
                  <a:gd name="connsiteY6" fmla="*/ 63500 h 381000"/>
                  <a:gd name="connsiteX7" fmla="*/ 0 w 1651000"/>
                  <a:gd name="connsiteY7" fmla="*/ 12700 h 381000"/>
                  <a:gd name="connsiteX8" fmla="*/ 1651000 w 1651000"/>
                  <a:gd name="connsiteY8" fmla="*/ 0 h 381000"/>
                  <a:gd name="connsiteX0" fmla="*/ 1651000 w 1651000"/>
                  <a:gd name="connsiteY0" fmla="*/ 0 h 381000"/>
                  <a:gd name="connsiteX1" fmla="*/ 1460500 w 1651000"/>
                  <a:gd name="connsiteY1" fmla="*/ 279400 h 381000"/>
                  <a:gd name="connsiteX2" fmla="*/ 1371600 w 1651000"/>
                  <a:gd name="connsiteY2" fmla="*/ 381000 h 381000"/>
                  <a:gd name="connsiteX3" fmla="*/ 425450 w 1651000"/>
                  <a:gd name="connsiteY3" fmla="*/ 381000 h 381000"/>
                  <a:gd name="connsiteX4" fmla="*/ 400050 w 1651000"/>
                  <a:gd name="connsiteY4" fmla="*/ 260350 h 381000"/>
                  <a:gd name="connsiteX5" fmla="*/ 266700 w 1651000"/>
                  <a:gd name="connsiteY5" fmla="*/ 165100 h 381000"/>
                  <a:gd name="connsiteX6" fmla="*/ 127000 w 1651000"/>
                  <a:gd name="connsiteY6" fmla="*/ 63500 h 381000"/>
                  <a:gd name="connsiteX7" fmla="*/ 0 w 1651000"/>
                  <a:gd name="connsiteY7" fmla="*/ 0 h 381000"/>
                  <a:gd name="connsiteX8" fmla="*/ 1651000 w 1651000"/>
                  <a:gd name="connsiteY8" fmla="*/ 0 h 381000"/>
                  <a:gd name="connsiteX0" fmla="*/ 1651000 w 1651000"/>
                  <a:gd name="connsiteY0" fmla="*/ 0 h 381000"/>
                  <a:gd name="connsiteX1" fmla="*/ 1435100 w 1651000"/>
                  <a:gd name="connsiteY1" fmla="*/ 254000 h 381000"/>
                  <a:gd name="connsiteX2" fmla="*/ 1371600 w 1651000"/>
                  <a:gd name="connsiteY2" fmla="*/ 381000 h 381000"/>
                  <a:gd name="connsiteX3" fmla="*/ 425450 w 1651000"/>
                  <a:gd name="connsiteY3" fmla="*/ 381000 h 381000"/>
                  <a:gd name="connsiteX4" fmla="*/ 400050 w 1651000"/>
                  <a:gd name="connsiteY4" fmla="*/ 260350 h 381000"/>
                  <a:gd name="connsiteX5" fmla="*/ 266700 w 1651000"/>
                  <a:gd name="connsiteY5" fmla="*/ 165100 h 381000"/>
                  <a:gd name="connsiteX6" fmla="*/ 127000 w 1651000"/>
                  <a:gd name="connsiteY6" fmla="*/ 63500 h 381000"/>
                  <a:gd name="connsiteX7" fmla="*/ 0 w 1651000"/>
                  <a:gd name="connsiteY7" fmla="*/ 0 h 381000"/>
                  <a:gd name="connsiteX8" fmla="*/ 1651000 w 1651000"/>
                  <a:gd name="connsiteY8" fmla="*/ 0 h 381000"/>
                  <a:gd name="connsiteX0" fmla="*/ 1651000 w 1651000"/>
                  <a:gd name="connsiteY0" fmla="*/ 0 h 381000"/>
                  <a:gd name="connsiteX1" fmla="*/ 1435100 w 1651000"/>
                  <a:gd name="connsiteY1" fmla="*/ 254000 h 381000"/>
                  <a:gd name="connsiteX2" fmla="*/ 1371600 w 1651000"/>
                  <a:gd name="connsiteY2" fmla="*/ 381000 h 381000"/>
                  <a:gd name="connsiteX3" fmla="*/ 425450 w 1651000"/>
                  <a:gd name="connsiteY3" fmla="*/ 381000 h 381000"/>
                  <a:gd name="connsiteX4" fmla="*/ 400050 w 1651000"/>
                  <a:gd name="connsiteY4" fmla="*/ 260350 h 381000"/>
                  <a:gd name="connsiteX5" fmla="*/ 266700 w 1651000"/>
                  <a:gd name="connsiteY5" fmla="*/ 165100 h 381000"/>
                  <a:gd name="connsiteX6" fmla="*/ 127000 w 1651000"/>
                  <a:gd name="connsiteY6" fmla="*/ 63500 h 381000"/>
                  <a:gd name="connsiteX7" fmla="*/ 0 w 1651000"/>
                  <a:gd name="connsiteY7" fmla="*/ 0 h 381000"/>
                  <a:gd name="connsiteX8" fmla="*/ 1651000 w 1651000"/>
                  <a:gd name="connsiteY8" fmla="*/ 0 h 381000"/>
                  <a:gd name="connsiteX0" fmla="*/ 1651000 w 1651000"/>
                  <a:gd name="connsiteY0" fmla="*/ 0 h 381000"/>
                  <a:gd name="connsiteX1" fmla="*/ 1435100 w 1651000"/>
                  <a:gd name="connsiteY1" fmla="*/ 254000 h 381000"/>
                  <a:gd name="connsiteX2" fmla="*/ 1371600 w 1651000"/>
                  <a:gd name="connsiteY2" fmla="*/ 381000 h 381000"/>
                  <a:gd name="connsiteX3" fmla="*/ 425450 w 1651000"/>
                  <a:gd name="connsiteY3" fmla="*/ 381000 h 381000"/>
                  <a:gd name="connsiteX4" fmla="*/ 400050 w 1651000"/>
                  <a:gd name="connsiteY4" fmla="*/ 260350 h 381000"/>
                  <a:gd name="connsiteX5" fmla="*/ 266700 w 1651000"/>
                  <a:gd name="connsiteY5" fmla="*/ 165100 h 381000"/>
                  <a:gd name="connsiteX6" fmla="*/ 127000 w 1651000"/>
                  <a:gd name="connsiteY6" fmla="*/ 63500 h 381000"/>
                  <a:gd name="connsiteX7" fmla="*/ 0 w 1651000"/>
                  <a:gd name="connsiteY7" fmla="*/ 0 h 381000"/>
                  <a:gd name="connsiteX8" fmla="*/ 1651000 w 1651000"/>
                  <a:gd name="connsiteY8" fmla="*/ 0 h 381000"/>
                  <a:gd name="connsiteX0" fmla="*/ 1651000 w 1651000"/>
                  <a:gd name="connsiteY0" fmla="*/ 0 h 381000"/>
                  <a:gd name="connsiteX1" fmla="*/ 1435100 w 1651000"/>
                  <a:gd name="connsiteY1" fmla="*/ 254000 h 381000"/>
                  <a:gd name="connsiteX2" fmla="*/ 1371600 w 1651000"/>
                  <a:gd name="connsiteY2" fmla="*/ 381000 h 381000"/>
                  <a:gd name="connsiteX3" fmla="*/ 425450 w 1651000"/>
                  <a:gd name="connsiteY3" fmla="*/ 381000 h 381000"/>
                  <a:gd name="connsiteX4" fmla="*/ 400050 w 1651000"/>
                  <a:gd name="connsiteY4" fmla="*/ 260350 h 381000"/>
                  <a:gd name="connsiteX5" fmla="*/ 266700 w 1651000"/>
                  <a:gd name="connsiteY5" fmla="*/ 165100 h 381000"/>
                  <a:gd name="connsiteX6" fmla="*/ 127000 w 1651000"/>
                  <a:gd name="connsiteY6" fmla="*/ 63500 h 381000"/>
                  <a:gd name="connsiteX7" fmla="*/ 0 w 1651000"/>
                  <a:gd name="connsiteY7" fmla="*/ 0 h 381000"/>
                  <a:gd name="connsiteX8" fmla="*/ 1651000 w 1651000"/>
                  <a:gd name="connsiteY8" fmla="*/ 0 h 381000"/>
                  <a:gd name="connsiteX0" fmla="*/ 1651000 w 1651000"/>
                  <a:gd name="connsiteY0" fmla="*/ 0 h 381000"/>
                  <a:gd name="connsiteX1" fmla="*/ 1435100 w 1651000"/>
                  <a:gd name="connsiteY1" fmla="*/ 254000 h 381000"/>
                  <a:gd name="connsiteX2" fmla="*/ 1371600 w 1651000"/>
                  <a:gd name="connsiteY2" fmla="*/ 381000 h 381000"/>
                  <a:gd name="connsiteX3" fmla="*/ 425450 w 1651000"/>
                  <a:gd name="connsiteY3" fmla="*/ 381000 h 381000"/>
                  <a:gd name="connsiteX4" fmla="*/ 342900 w 1651000"/>
                  <a:gd name="connsiteY4" fmla="*/ 222250 h 381000"/>
                  <a:gd name="connsiteX5" fmla="*/ 266700 w 1651000"/>
                  <a:gd name="connsiteY5" fmla="*/ 165100 h 381000"/>
                  <a:gd name="connsiteX6" fmla="*/ 127000 w 1651000"/>
                  <a:gd name="connsiteY6" fmla="*/ 63500 h 381000"/>
                  <a:gd name="connsiteX7" fmla="*/ 0 w 1651000"/>
                  <a:gd name="connsiteY7" fmla="*/ 0 h 381000"/>
                  <a:gd name="connsiteX8" fmla="*/ 1651000 w 1651000"/>
                  <a:gd name="connsiteY8" fmla="*/ 0 h 381000"/>
                  <a:gd name="connsiteX0" fmla="*/ 1651000 w 1651000"/>
                  <a:gd name="connsiteY0" fmla="*/ 0 h 381000"/>
                  <a:gd name="connsiteX1" fmla="*/ 1435100 w 1651000"/>
                  <a:gd name="connsiteY1" fmla="*/ 254000 h 381000"/>
                  <a:gd name="connsiteX2" fmla="*/ 1371600 w 1651000"/>
                  <a:gd name="connsiteY2" fmla="*/ 381000 h 381000"/>
                  <a:gd name="connsiteX3" fmla="*/ 425450 w 1651000"/>
                  <a:gd name="connsiteY3" fmla="*/ 381000 h 381000"/>
                  <a:gd name="connsiteX4" fmla="*/ 342900 w 1651000"/>
                  <a:gd name="connsiteY4" fmla="*/ 222250 h 381000"/>
                  <a:gd name="connsiteX5" fmla="*/ 228600 w 1651000"/>
                  <a:gd name="connsiteY5" fmla="*/ 139700 h 381000"/>
                  <a:gd name="connsiteX6" fmla="*/ 127000 w 1651000"/>
                  <a:gd name="connsiteY6" fmla="*/ 63500 h 381000"/>
                  <a:gd name="connsiteX7" fmla="*/ 0 w 1651000"/>
                  <a:gd name="connsiteY7" fmla="*/ 0 h 381000"/>
                  <a:gd name="connsiteX8" fmla="*/ 1651000 w 1651000"/>
                  <a:gd name="connsiteY8" fmla="*/ 0 h 381000"/>
                  <a:gd name="connsiteX0" fmla="*/ 1651000 w 1651000"/>
                  <a:gd name="connsiteY0" fmla="*/ 0 h 381000"/>
                  <a:gd name="connsiteX1" fmla="*/ 1435100 w 1651000"/>
                  <a:gd name="connsiteY1" fmla="*/ 254000 h 381000"/>
                  <a:gd name="connsiteX2" fmla="*/ 1371600 w 1651000"/>
                  <a:gd name="connsiteY2" fmla="*/ 381000 h 381000"/>
                  <a:gd name="connsiteX3" fmla="*/ 425450 w 1651000"/>
                  <a:gd name="connsiteY3" fmla="*/ 381000 h 381000"/>
                  <a:gd name="connsiteX4" fmla="*/ 342900 w 1651000"/>
                  <a:gd name="connsiteY4" fmla="*/ 222250 h 381000"/>
                  <a:gd name="connsiteX5" fmla="*/ 228600 w 1651000"/>
                  <a:gd name="connsiteY5" fmla="*/ 139700 h 381000"/>
                  <a:gd name="connsiteX6" fmla="*/ 127000 w 1651000"/>
                  <a:gd name="connsiteY6" fmla="*/ 63500 h 381000"/>
                  <a:gd name="connsiteX7" fmla="*/ 0 w 1651000"/>
                  <a:gd name="connsiteY7" fmla="*/ 0 h 381000"/>
                  <a:gd name="connsiteX8" fmla="*/ 1651000 w 1651000"/>
                  <a:gd name="connsiteY8" fmla="*/ 0 h 381000"/>
                  <a:gd name="connsiteX0" fmla="*/ 1651000 w 1651000"/>
                  <a:gd name="connsiteY0" fmla="*/ 0 h 381000"/>
                  <a:gd name="connsiteX1" fmla="*/ 1435100 w 1651000"/>
                  <a:gd name="connsiteY1" fmla="*/ 254000 h 381000"/>
                  <a:gd name="connsiteX2" fmla="*/ 1358900 w 1651000"/>
                  <a:gd name="connsiteY2" fmla="*/ 368300 h 381000"/>
                  <a:gd name="connsiteX3" fmla="*/ 425450 w 1651000"/>
                  <a:gd name="connsiteY3" fmla="*/ 381000 h 381000"/>
                  <a:gd name="connsiteX4" fmla="*/ 342900 w 1651000"/>
                  <a:gd name="connsiteY4" fmla="*/ 222250 h 381000"/>
                  <a:gd name="connsiteX5" fmla="*/ 228600 w 1651000"/>
                  <a:gd name="connsiteY5" fmla="*/ 139700 h 381000"/>
                  <a:gd name="connsiteX6" fmla="*/ 127000 w 1651000"/>
                  <a:gd name="connsiteY6" fmla="*/ 63500 h 381000"/>
                  <a:gd name="connsiteX7" fmla="*/ 0 w 1651000"/>
                  <a:gd name="connsiteY7" fmla="*/ 0 h 381000"/>
                  <a:gd name="connsiteX8" fmla="*/ 1651000 w 1651000"/>
                  <a:gd name="connsiteY8"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000" h="381000">
                    <a:moveTo>
                      <a:pt x="1651000" y="0"/>
                    </a:moveTo>
                    <a:cubicBezTo>
                      <a:pt x="1528233" y="97367"/>
                      <a:pt x="1526117" y="105833"/>
                      <a:pt x="1435100" y="254000"/>
                    </a:cubicBezTo>
                    <a:cubicBezTo>
                      <a:pt x="1388533" y="302683"/>
                      <a:pt x="1380067" y="325967"/>
                      <a:pt x="1358900" y="368300"/>
                    </a:cubicBezTo>
                    <a:lnTo>
                      <a:pt x="425450" y="381000"/>
                    </a:lnTo>
                    <a:lnTo>
                      <a:pt x="342900" y="222250"/>
                    </a:lnTo>
                    <a:cubicBezTo>
                      <a:pt x="317500" y="203200"/>
                      <a:pt x="264583" y="166158"/>
                      <a:pt x="228600" y="139700"/>
                    </a:cubicBezTo>
                    <a:lnTo>
                      <a:pt x="127000" y="63500"/>
                    </a:lnTo>
                    <a:lnTo>
                      <a:pt x="0" y="0"/>
                    </a:lnTo>
                    <a:lnTo>
                      <a:pt x="165100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 name="直線矢印コネクタ 52"/>
              <p:cNvCxnSpPr/>
              <p:nvPr/>
            </p:nvCxnSpPr>
            <p:spPr>
              <a:xfrm>
                <a:off x="2569368" y="4221088"/>
                <a:ext cx="170403" cy="10975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2500671" y="3979828"/>
                <a:ext cx="491597" cy="184666"/>
              </a:xfrm>
              <a:prstGeom prst="rect">
                <a:avLst/>
              </a:prstGeom>
              <a:noFill/>
              <a:ln>
                <a:noFill/>
                <a:prstDash val="dash"/>
              </a:ln>
            </p:spPr>
            <p:txBody>
              <a:bodyPr wrap="square" rtlCol="0">
                <a:spAutoFit/>
              </a:bodyPr>
              <a:lstStyle/>
              <a:p>
                <a:pPr algn="ctr"/>
                <a:r>
                  <a:rPr kumimoji="1" lang="ja-JP" altLang="en-US" sz="600" dirty="0" smtClean="0">
                    <a:solidFill>
                      <a:schemeClr val="bg1"/>
                    </a:solidFill>
                    <a:latin typeface="Meiryo UI" panose="020B0604030504040204" pitchFamily="50" charset="-128"/>
                    <a:ea typeface="Meiryo UI" panose="020B0604030504040204" pitchFamily="50" charset="-128"/>
                  </a:rPr>
                  <a:t>安威川</a:t>
                </a:r>
                <a:endParaRPr kumimoji="1" lang="en-US" altLang="ja-JP" sz="900" dirty="0" smtClean="0">
                  <a:solidFill>
                    <a:schemeClr val="bg1"/>
                  </a:solidFill>
                  <a:latin typeface="Meiryo UI" panose="020B0604030504040204" pitchFamily="50" charset="-128"/>
                  <a:ea typeface="Meiryo UI" panose="020B0604030504040204" pitchFamily="50" charset="-128"/>
                </a:endParaRPr>
              </a:p>
            </p:txBody>
          </p:sp>
        </p:grpSp>
      </p:grpSp>
      <p:sp>
        <p:nvSpPr>
          <p:cNvPr id="32" name="テキスト ボックス 31"/>
          <p:cNvSpPr txBox="1"/>
          <p:nvPr/>
        </p:nvSpPr>
        <p:spPr>
          <a:xfrm>
            <a:off x="5447667" y="2600608"/>
            <a:ext cx="2152476"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地下河川と下水道増補幹線</a:t>
            </a:r>
            <a:endParaRPr kumimoji="1"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798844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57"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57"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57"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57"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57"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57"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49942" y="388438"/>
            <a:ext cx="9828000" cy="272758"/>
          </a:xfrm>
          <a:prstGeom prst="rect">
            <a:avLst/>
          </a:prstGeom>
          <a:ln w="12700">
            <a:solidFill>
              <a:srgbClr val="FF0000"/>
            </a:solidFill>
          </a:ln>
        </p:spPr>
        <p:style>
          <a:lnRef idx="3">
            <a:schemeClr val="lt1"/>
          </a:lnRef>
          <a:fillRef idx="1">
            <a:schemeClr val="accent2"/>
          </a:fillRef>
          <a:effectRef idx="1">
            <a:schemeClr val="accent2"/>
          </a:effectRef>
          <a:fontRef idx="minor">
            <a:schemeClr val="lt1"/>
          </a:fontRef>
        </p:style>
        <p:txBody>
          <a:bodyPr wrap="square" lIns="72000" tIns="36000" rIns="72000" bIns="36000">
            <a:spAutoFit/>
          </a:bodyPr>
          <a:lstStyle/>
          <a:p>
            <a:r>
              <a:rPr lang="en-US" altLang="ja-JP" sz="13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体系２</a:t>
            </a:r>
            <a:r>
              <a:rPr lang="en-US" altLang="ja-JP" sz="1300" b="1" dirty="0">
                <a:solidFill>
                  <a:schemeClr val="bg1"/>
                </a:solidFill>
                <a:latin typeface="HG丸ｺﾞｼｯｸM-PRO" panose="020F0600000000000000" pitchFamily="50" charset="-128"/>
                <a:ea typeface="HG丸ｺﾞｼｯｸM-PRO" panose="020F0600000000000000" pitchFamily="50" charset="-128"/>
              </a:rPr>
              <a:t>】</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防災・減災、安全・安心の</a:t>
            </a:r>
            <a:r>
              <a:rPr lang="ja-JP" altLang="en-US" sz="1300" b="1" dirty="0">
                <a:solidFill>
                  <a:schemeClr val="bg1"/>
                </a:solidFill>
                <a:latin typeface="HG丸ｺﾞｼｯｸM-PRO" panose="020F0600000000000000" pitchFamily="50" charset="-128"/>
                <a:ea typeface="HG丸ｺﾞｼｯｸM-PRO" panose="020F0600000000000000" pitchFamily="50" charset="-128"/>
              </a:rPr>
              <a:t>強化</a:t>
            </a:r>
          </a:p>
        </p:txBody>
      </p:sp>
      <p:sp>
        <p:nvSpPr>
          <p:cNvPr id="4" name="正方形/長方形 3"/>
          <p:cNvSpPr/>
          <p:nvPr/>
        </p:nvSpPr>
        <p:spPr>
          <a:xfrm>
            <a:off x="108990" y="751237"/>
            <a:ext cx="9684000" cy="252000"/>
          </a:xfrm>
          <a:prstGeom prst="rect">
            <a:avLst/>
          </a:prstGeom>
          <a:ln/>
        </p:spPr>
        <p:style>
          <a:lnRef idx="1">
            <a:schemeClr val="accent2"/>
          </a:lnRef>
          <a:fillRef idx="2">
            <a:schemeClr val="accent2"/>
          </a:fillRef>
          <a:effectRef idx="1">
            <a:schemeClr val="accent2"/>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１）災害に強い都市の</a:t>
            </a:r>
            <a:r>
              <a:rPr lang="ja-JP" altLang="en-US" sz="1300" dirty="0" smtClean="0">
                <a:latin typeface="HG丸ｺﾞｼｯｸM-PRO" panose="020F0600000000000000" pitchFamily="50" charset="-128"/>
                <a:ea typeface="HG丸ｺﾞｼｯｸM-PRO" panose="020F0600000000000000" pitchFamily="50" charset="-128"/>
              </a:rPr>
              <a:t>構築</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990" y="751238"/>
            <a:ext cx="9684000" cy="591812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295219" y="1564792"/>
            <a:ext cx="9408892" cy="1369606"/>
          </a:xfrm>
          <a:prstGeom prst="rect">
            <a:avLst/>
          </a:prstGeom>
          <a:noFill/>
          <a:ln w="6350">
            <a:noFill/>
            <a:prstDash val="sysDash"/>
          </a:ln>
        </p:spPr>
        <p:txBody>
          <a:bodyPr wrap="square" lIns="0" tIns="0" rIns="0" bIns="0" rtlCol="0">
            <a:spAutoFit/>
          </a:bodyPr>
          <a:lstStyle/>
          <a:p>
            <a:pPr lvl="0"/>
            <a:r>
              <a:rPr lang="ja-JP" altLang="en-US" sz="1200" dirty="0" smtClean="0">
                <a:latin typeface="Meiryo UI" panose="020B0604030504040204" pitchFamily="50" charset="-128"/>
                <a:ea typeface="Meiryo UI" panose="020B0604030504040204" pitchFamily="50" charset="-128"/>
              </a:rPr>
              <a:t>　</a:t>
            </a:r>
            <a:r>
              <a:rPr lang="ja-JP" altLang="en-US" sz="1100" b="1" dirty="0" smtClean="0">
                <a:latin typeface="+mj-ea"/>
                <a:ea typeface="+mj-ea"/>
              </a:rPr>
              <a:t>■</a:t>
            </a:r>
            <a:r>
              <a:rPr lang="ja-JP" altLang="en-US" sz="1100" b="1" dirty="0">
                <a:latin typeface="+mj-ea"/>
                <a:ea typeface="+mj-ea"/>
              </a:rPr>
              <a:t>治水施設</a:t>
            </a:r>
            <a:r>
              <a:rPr lang="ja-JP" altLang="en-US" sz="1100" b="1" dirty="0" smtClean="0">
                <a:latin typeface="+mj-ea"/>
                <a:ea typeface="+mj-ea"/>
              </a:rPr>
              <a:t>の保全・更新</a:t>
            </a:r>
            <a:endParaRPr kumimoji="1" lang="en-US" altLang="ja-JP" sz="1100" b="1" dirty="0" smtClean="0">
              <a:latin typeface="+mj-ea"/>
              <a:ea typeface="+mj-ea"/>
            </a:endParaRPr>
          </a:p>
          <a:p>
            <a:pPr marL="444600" indent="-228600">
              <a:buFont typeface="Wingdings" panose="05000000000000000000" pitchFamily="2" charset="2"/>
              <a:buChar char="l"/>
              <a:defRPr/>
            </a:pPr>
            <a:r>
              <a:rPr lang="ja-JP" altLang="en-US" sz="1100" dirty="0" smtClean="0">
                <a:latin typeface="Meiryo UI" panose="020B0604030504040204" pitchFamily="50" charset="-128"/>
                <a:ea typeface="Meiryo UI" panose="020B0604030504040204" pitchFamily="50" charset="-128"/>
              </a:rPr>
              <a:t>治水</a:t>
            </a:r>
            <a:r>
              <a:rPr lang="ja-JP" altLang="en-US" sz="1100" dirty="0">
                <a:latin typeface="Meiryo UI" panose="020B0604030504040204" pitchFamily="50" charset="-128"/>
                <a:ea typeface="Meiryo UI" panose="020B0604030504040204" pitchFamily="50" charset="-128"/>
              </a:rPr>
              <a:t>施設については、確実に機能が発揮できるよう、計画的な維持管理を行うとともに、効率的・効果的に実施するため、点検、劣化状況の診断、補修等を行い、施設全体の長寿命化の充実・強化を図ります。</a:t>
            </a:r>
          </a:p>
          <a:p>
            <a:pPr marL="444600" indent="-228600">
              <a:buFont typeface="Wingdings" panose="05000000000000000000" pitchFamily="2" charset="2"/>
              <a:buChar char="l"/>
              <a:defRPr/>
            </a:pPr>
            <a:r>
              <a:rPr lang="ja-JP" altLang="en-US" sz="1100" dirty="0" smtClean="0">
                <a:latin typeface="Meiryo UI" panose="020B0604030504040204" pitchFamily="50" charset="-128"/>
                <a:ea typeface="Meiryo UI" panose="020B0604030504040204" pitchFamily="50" charset="-128"/>
              </a:rPr>
              <a:t>老朽化</a:t>
            </a:r>
            <a:r>
              <a:rPr lang="ja-JP" altLang="en-US" sz="1100" dirty="0">
                <a:latin typeface="Meiryo UI" panose="020B0604030504040204" pitchFamily="50" charset="-128"/>
                <a:ea typeface="Meiryo UI" panose="020B0604030504040204" pitchFamily="50" charset="-128"/>
              </a:rPr>
              <a:t>護岸対策、堆積土砂除去及び河床低下対策は、施設の損傷状況や河床の堆積・洗掘状況に加え</a:t>
            </a:r>
            <a:r>
              <a:rPr lang="ja-JP" altLang="en-US" sz="1100" dirty="0" smtClean="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氾濫</a:t>
            </a:r>
            <a:r>
              <a:rPr lang="ja-JP" altLang="en-US" sz="1100" dirty="0" smtClean="0">
                <a:latin typeface="Meiryo UI" panose="020B0604030504040204" pitchFamily="50" charset="-128"/>
                <a:ea typeface="Meiryo UI" panose="020B0604030504040204" pitchFamily="50" charset="-128"/>
              </a:rPr>
              <a:t>発生</a:t>
            </a:r>
            <a:r>
              <a:rPr lang="ja-JP" altLang="en-US" sz="1100" dirty="0">
                <a:latin typeface="Meiryo UI" panose="020B0604030504040204" pitchFamily="50" charset="-128"/>
                <a:ea typeface="Meiryo UI" panose="020B0604030504040204" pitchFamily="50" charset="-128"/>
              </a:rPr>
              <a:t>時の地先の危険度</a:t>
            </a:r>
            <a:r>
              <a:rPr lang="ja-JP" altLang="en-US" sz="1100" dirty="0" smtClean="0">
                <a:latin typeface="Meiryo UI" panose="020B0604030504040204" pitchFamily="50" charset="-128"/>
                <a:ea typeface="Meiryo UI" panose="020B0604030504040204" pitchFamily="50" charset="-128"/>
              </a:rPr>
              <a:t>や社会的</a:t>
            </a:r>
            <a:r>
              <a:rPr lang="ja-JP" altLang="en-US" sz="1100" dirty="0">
                <a:latin typeface="Meiryo UI" panose="020B0604030504040204" pitchFamily="50" charset="-128"/>
                <a:ea typeface="Meiryo UI" panose="020B0604030504040204" pitchFamily="50" charset="-128"/>
              </a:rPr>
              <a:t>影響</a:t>
            </a:r>
            <a:r>
              <a:rPr lang="ja-JP" altLang="en-US" sz="1100" dirty="0" smtClean="0">
                <a:latin typeface="Meiryo UI" panose="020B0604030504040204" pitchFamily="50" charset="-128"/>
                <a:ea typeface="Meiryo UI" panose="020B0604030504040204" pitchFamily="50" charset="-128"/>
              </a:rPr>
              <a:t>など　　河川</a:t>
            </a:r>
            <a:r>
              <a:rPr lang="ja-JP" altLang="en-US" sz="1100" dirty="0">
                <a:latin typeface="Meiryo UI" panose="020B0604030504040204" pitchFamily="50" charset="-128"/>
                <a:ea typeface="Meiryo UI" panose="020B0604030504040204" pitchFamily="50" charset="-128"/>
              </a:rPr>
              <a:t>特性も考慮した上で、優先度の高い箇所から計画的に実施します。特に近年は気候変動により水災害が激甚化しているため、施設の損傷状態を適切</a:t>
            </a:r>
            <a:r>
              <a:rPr lang="ja-JP" altLang="en-US" sz="1100" dirty="0" smtClean="0">
                <a:latin typeface="Meiryo UI" panose="020B0604030504040204" pitchFamily="50" charset="-128"/>
                <a:ea typeface="Meiryo UI" panose="020B0604030504040204" pitchFamily="50" charset="-128"/>
              </a:rPr>
              <a:t>に　　把握</a:t>
            </a:r>
            <a:r>
              <a:rPr lang="ja-JP" altLang="en-US" sz="1100" dirty="0">
                <a:latin typeface="Meiryo UI" panose="020B0604030504040204" pitchFamily="50" charset="-128"/>
                <a:ea typeface="Meiryo UI" panose="020B0604030504040204" pitchFamily="50" charset="-128"/>
              </a:rPr>
              <a:t>し、対策を実施します</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a:p>
            <a:pPr marL="444600" indent="-228600">
              <a:buFont typeface="Wingdings" panose="05000000000000000000" pitchFamily="2" charset="2"/>
              <a:buChar char="l"/>
              <a:defRPr/>
            </a:pPr>
            <a:r>
              <a:rPr lang="ja-JP" altLang="en-US" sz="1100" dirty="0">
                <a:latin typeface="Meiryo UI" panose="020B0604030504040204" pitchFamily="50" charset="-128"/>
                <a:ea typeface="Meiryo UI" panose="020B0604030504040204" pitchFamily="50" charset="-128"/>
              </a:rPr>
              <a:t>さらに</a:t>
            </a:r>
            <a:r>
              <a:rPr lang="ja-JP" altLang="en-US" sz="1100" dirty="0" smtClean="0">
                <a:latin typeface="Meiryo UI" panose="020B0604030504040204" pitchFamily="50" charset="-128"/>
                <a:ea typeface="Meiryo UI" panose="020B0604030504040204" pitchFamily="50" charset="-128"/>
              </a:rPr>
              <a:t>、一定区間においてブロック積</a:t>
            </a:r>
            <a:r>
              <a:rPr lang="ja-JP" altLang="en-US" sz="1100" dirty="0">
                <a:latin typeface="Meiryo UI" panose="020B0604030504040204" pitchFamily="50" charset="-128"/>
                <a:ea typeface="Meiryo UI" panose="020B0604030504040204" pitchFamily="50" charset="-128"/>
              </a:rPr>
              <a:t>護岸等の損傷が著しい</a:t>
            </a:r>
            <a:r>
              <a:rPr lang="ja-JP" altLang="en-US" sz="1100" dirty="0" smtClean="0">
                <a:latin typeface="Meiryo UI" panose="020B0604030504040204" pitchFamily="50" charset="-128"/>
                <a:ea typeface="Meiryo UI" panose="020B0604030504040204" pitchFamily="50" charset="-128"/>
              </a:rPr>
              <a:t>箇所等に</a:t>
            </a:r>
            <a:r>
              <a:rPr lang="ja-JP" altLang="en-US" sz="1100" dirty="0">
                <a:latin typeface="Meiryo UI" panose="020B0604030504040204" pitchFamily="50" charset="-128"/>
                <a:ea typeface="Meiryo UI" panose="020B0604030504040204" pitchFamily="50" charset="-128"/>
              </a:rPr>
              <a:t>おいては施設を更新することとし、その実施に当たっては、今後の維持管理やまちづくりも見据え</a:t>
            </a:r>
            <a:r>
              <a:rPr lang="ja-JP" altLang="en-US" sz="1100" dirty="0" smtClean="0">
                <a:latin typeface="Meiryo UI" panose="020B0604030504040204" pitchFamily="50" charset="-128"/>
                <a:ea typeface="Meiryo UI" panose="020B0604030504040204" pitchFamily="50" charset="-128"/>
              </a:rPr>
              <a:t>、川</a:t>
            </a:r>
            <a:r>
              <a:rPr lang="ja-JP" altLang="en-US" sz="1100" dirty="0">
                <a:latin typeface="Meiryo UI" panose="020B0604030504040204" pitchFamily="50" charset="-128"/>
                <a:ea typeface="Meiryo UI" panose="020B0604030504040204" pitchFamily="50" charset="-128"/>
              </a:rPr>
              <a:t>へのアクセス</a:t>
            </a:r>
            <a:r>
              <a:rPr lang="ja-JP" altLang="en-US" sz="1100" dirty="0" smtClean="0">
                <a:latin typeface="Meiryo UI" panose="020B0604030504040204" pitchFamily="50" charset="-128"/>
                <a:ea typeface="Meiryo UI" panose="020B0604030504040204" pitchFamily="50" charset="-128"/>
              </a:rPr>
              <a:t>や水辺</a:t>
            </a:r>
            <a:r>
              <a:rPr lang="ja-JP" altLang="en-US" sz="1100" dirty="0">
                <a:latin typeface="Meiryo UI" panose="020B0604030504040204" pitchFamily="50" charset="-128"/>
                <a:ea typeface="Meiryo UI" panose="020B0604030504040204" pitchFamily="50" charset="-128"/>
              </a:rPr>
              <a:t>空間の</a:t>
            </a:r>
            <a:r>
              <a:rPr lang="ja-JP" altLang="en-US" sz="1100" dirty="0" smtClean="0">
                <a:latin typeface="Meiryo UI" panose="020B0604030504040204" pitchFamily="50" charset="-128"/>
                <a:ea typeface="Meiryo UI" panose="020B0604030504040204" pitchFamily="50" charset="-128"/>
              </a:rPr>
              <a:t>再構築など</a:t>
            </a:r>
            <a:r>
              <a:rPr lang="ja-JP" altLang="en-US" sz="1100" dirty="0">
                <a:latin typeface="Meiryo UI" panose="020B0604030504040204" pitchFamily="50" charset="-128"/>
                <a:ea typeface="Meiryo UI" panose="020B0604030504040204" pitchFamily="50" charset="-128"/>
              </a:rPr>
              <a:t>を図ります</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576182" y="6564671"/>
            <a:ext cx="2311400" cy="365125"/>
          </a:xfrm>
        </p:spPr>
        <p:txBody>
          <a:bodyPr/>
          <a:lstStyle/>
          <a:p>
            <a:fld id="{BB9231F5-CC56-497A-A386-7B8232C12A76}" type="slidenum">
              <a:rPr kumimoji="1" lang="ja-JP" altLang="en-US" smtClean="0"/>
              <a:t>40</a:t>
            </a:fld>
            <a:endParaRPr kumimoji="1" lang="ja-JP" altLang="en-US" dirty="0"/>
          </a:p>
        </p:txBody>
      </p:sp>
      <p:sp>
        <p:nvSpPr>
          <p:cNvPr id="24" name="テキスト ボックス 23"/>
          <p:cNvSpPr txBox="1"/>
          <p:nvPr/>
        </p:nvSpPr>
        <p:spPr>
          <a:xfrm>
            <a:off x="194078" y="1089603"/>
            <a:ext cx="9611175" cy="200055"/>
          </a:xfrm>
          <a:prstGeom prst="rect">
            <a:avLst/>
          </a:prstGeom>
          <a:noFill/>
          <a:ln w="6350">
            <a:noFill/>
            <a:prstDash val="sysDash"/>
          </a:ln>
        </p:spPr>
        <p:txBody>
          <a:bodyPr wrap="square" lIns="0" tIns="0" rIns="0" bIns="0" rtlCol="0">
            <a:spAutoFit/>
          </a:bodyPr>
          <a:lstStyle/>
          <a:p>
            <a:r>
              <a:rPr lang="ja-JP" altLang="en-US" sz="1300" dirty="0">
                <a:solidFill>
                  <a:prstClr val="black"/>
                </a:solidFill>
                <a:latin typeface="HG丸ｺﾞｼｯｸM-PRO" panose="020F0600000000000000" pitchFamily="50" charset="-128"/>
                <a:ea typeface="HG丸ｺﾞｼｯｸM-PRO" panose="020F0600000000000000" pitchFamily="50" charset="-128"/>
              </a:rPr>
              <a:t>①</a:t>
            </a:r>
            <a:r>
              <a:rPr lang="ja-JP" altLang="en-US" sz="1300" dirty="0" smtClean="0">
                <a:solidFill>
                  <a:prstClr val="black"/>
                </a:solidFill>
                <a:latin typeface="HG丸ｺﾞｼｯｸM-PRO" panose="020F0600000000000000" pitchFamily="50" charset="-128"/>
                <a:ea typeface="HG丸ｺﾞｼｯｸM-PRO" panose="020F0600000000000000" pitchFamily="50" charset="-128"/>
              </a:rPr>
              <a:t>人命</a:t>
            </a:r>
            <a:r>
              <a:rPr lang="ja-JP" altLang="en-US" sz="1300" dirty="0">
                <a:solidFill>
                  <a:prstClr val="black"/>
                </a:solidFill>
                <a:latin typeface="HG丸ｺﾞｼｯｸM-PRO" panose="020F0600000000000000" pitchFamily="50" charset="-128"/>
                <a:ea typeface="HG丸ｺﾞｼｯｸM-PRO" panose="020F0600000000000000" pitchFamily="50" charset="-128"/>
              </a:rPr>
              <a:t>を守る都市インフラ</a:t>
            </a:r>
            <a:r>
              <a:rPr lang="ja-JP" altLang="en-US" sz="1300" dirty="0" smtClean="0">
                <a:solidFill>
                  <a:prstClr val="black"/>
                </a:solidFill>
                <a:latin typeface="HG丸ｺﾞｼｯｸM-PRO" panose="020F0600000000000000" pitchFamily="50" charset="-128"/>
                <a:ea typeface="HG丸ｺﾞｼｯｸM-PRO" panose="020F0600000000000000" pitchFamily="50" charset="-128"/>
              </a:rPr>
              <a:t>強化</a:t>
            </a:r>
            <a:r>
              <a:rPr lang="en-US" altLang="ja-JP" sz="1200" dirty="0">
                <a:solidFill>
                  <a:prstClr val="black"/>
                </a:solidFill>
                <a:latin typeface="HG丸ｺﾞｼｯｸM-PRO" panose="020F0600000000000000" pitchFamily="50" charset="-128"/>
                <a:ea typeface="HG丸ｺﾞｼｯｸM-PRO" panose="020F0600000000000000" pitchFamily="50" charset="-128"/>
              </a:rPr>
              <a:t>〔</a:t>
            </a:r>
            <a:r>
              <a:rPr lang="ja-JP" altLang="en-US" sz="1200" dirty="0">
                <a:latin typeface="HG丸ｺﾞｼｯｸM-PRO" panose="020F0600000000000000" pitchFamily="50" charset="-128"/>
                <a:ea typeface="HG丸ｺﾞｼｯｸM-PRO" panose="020F0600000000000000" pitchFamily="50" charset="-128"/>
              </a:rPr>
              <a:t>治水対策・土砂災害対策等</a:t>
            </a:r>
            <a:r>
              <a:rPr lang="en-US" altLang="ja-JP" sz="1200" dirty="0" smtClean="0">
                <a:latin typeface="HG丸ｺﾞｼｯｸM-PRO" panose="020F0600000000000000" pitchFamily="50" charset="-128"/>
                <a:ea typeface="HG丸ｺﾞｼｯｸM-PRO" panose="020F0600000000000000" pitchFamily="50" charset="-128"/>
              </a:rPr>
              <a:t>〕</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69" name="テキスト ボックス 68"/>
          <p:cNvSpPr txBox="1"/>
          <p:nvPr/>
        </p:nvSpPr>
        <p:spPr>
          <a:xfrm>
            <a:off x="191285" y="1280310"/>
            <a:ext cx="3177539" cy="233718"/>
          </a:xfrm>
          <a:prstGeom prst="rect">
            <a:avLst/>
          </a:prstGeom>
          <a:noFill/>
          <a:ln w="6350">
            <a:noFill/>
            <a:prstDash val="sysDash"/>
          </a:ln>
        </p:spPr>
        <p:txBody>
          <a:bodyPr wrap="square" lIns="0" tIns="0" rIns="0" bIns="0" rtlCol="0">
            <a:spAutoFit/>
          </a:bodyPr>
          <a:lstStyle/>
          <a:p>
            <a:pPr>
              <a:lnSpc>
                <a:spcPct val="150000"/>
              </a:lnSpc>
            </a:pPr>
            <a:r>
              <a:rPr lang="ja-JP" altLang="en-US" sz="1200" dirty="0" smtClean="0">
                <a:latin typeface="+mj-ea"/>
                <a:ea typeface="+mj-ea"/>
              </a:rPr>
              <a:t>　</a:t>
            </a:r>
            <a:r>
              <a:rPr lang="ja-JP" altLang="en-US" sz="1200" b="1" dirty="0" smtClean="0">
                <a:latin typeface="+mj-ea"/>
                <a:ea typeface="+mj-ea"/>
              </a:rPr>
              <a:t>◇　</a:t>
            </a:r>
            <a:r>
              <a:rPr kumimoji="1" lang="ja-JP" altLang="en-US" sz="1200" b="1" dirty="0" smtClean="0">
                <a:latin typeface="+mj-ea"/>
                <a:ea typeface="+mj-ea"/>
              </a:rPr>
              <a:t>治水施設の整備・保全　</a:t>
            </a:r>
            <a:r>
              <a:rPr kumimoji="1" lang="ja-JP" altLang="en-US" sz="1200" dirty="0" smtClean="0">
                <a:latin typeface="+mj-ea"/>
                <a:ea typeface="+mj-ea"/>
              </a:rPr>
              <a:t>（「防ぐ」施策）</a:t>
            </a:r>
            <a:endParaRPr kumimoji="1" lang="en-US" altLang="ja-JP" sz="1200" dirty="0" smtClean="0">
              <a:latin typeface="+mj-ea"/>
              <a:ea typeface="+mj-ea"/>
            </a:endParaRPr>
          </a:p>
        </p:txBody>
      </p:sp>
      <p:grpSp>
        <p:nvGrpSpPr>
          <p:cNvPr id="11" name="グループ化 10"/>
          <p:cNvGrpSpPr/>
          <p:nvPr/>
        </p:nvGrpSpPr>
        <p:grpSpPr>
          <a:xfrm>
            <a:off x="632520" y="3017625"/>
            <a:ext cx="8325573" cy="3597231"/>
            <a:chOff x="632520" y="2928113"/>
            <a:chExt cx="8325573" cy="3597231"/>
          </a:xfrm>
        </p:grpSpPr>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34909" y="4877144"/>
              <a:ext cx="2185627" cy="14404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751"/>
            <a:stretch/>
          </p:blipFill>
          <p:spPr bwMode="auto">
            <a:xfrm>
              <a:off x="3376818" y="3149236"/>
              <a:ext cx="2143718" cy="14854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テキスト ボックス 29"/>
            <p:cNvSpPr txBox="1"/>
            <p:nvPr/>
          </p:nvSpPr>
          <p:spPr>
            <a:xfrm>
              <a:off x="3402807" y="2933212"/>
              <a:ext cx="2045721" cy="276999"/>
            </a:xfrm>
            <a:prstGeom prst="rect">
              <a:avLst/>
            </a:prstGeom>
            <a:noFill/>
            <a:ln>
              <a:noFill/>
              <a:prstDash val="dash"/>
            </a:ln>
          </p:spPr>
          <p:txBody>
            <a:bodyPr wrap="square" rtlCol="0">
              <a:spAutoFit/>
            </a:bodyPr>
            <a:lstStyle/>
            <a:p>
              <a:pPr algn="ctr"/>
              <a:r>
                <a:rPr kumimoji="1" lang="ja-JP" altLang="en-US" sz="1200" dirty="0" smtClean="0"/>
                <a:t>＜水門施設の長寿命化＞</a:t>
              </a:r>
              <a:endParaRPr kumimoji="1" lang="en-US" altLang="ja-JP" dirty="0" smtClean="0"/>
            </a:p>
          </p:txBody>
        </p:sp>
        <p:grpSp>
          <p:nvGrpSpPr>
            <p:cNvPr id="43" name="グループ化 42"/>
            <p:cNvGrpSpPr/>
            <p:nvPr/>
          </p:nvGrpSpPr>
          <p:grpSpPr>
            <a:xfrm>
              <a:off x="6194042" y="3165248"/>
              <a:ext cx="2764051" cy="3180028"/>
              <a:chOff x="4730899" y="2216292"/>
              <a:chExt cx="2764051" cy="3180028"/>
            </a:xfrm>
          </p:grpSpPr>
          <p:pic>
            <p:nvPicPr>
              <p:cNvPr id="44" name="図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8688" y="2216292"/>
                <a:ext cx="2748703" cy="1416023"/>
              </a:xfrm>
              <a:prstGeom prst="rect">
                <a:avLst/>
              </a:prstGeom>
              <a:ln>
                <a:solidFill>
                  <a:sysClr val="windowText" lastClr="000000"/>
                </a:solidFill>
              </a:ln>
            </p:spPr>
          </p:pic>
          <p:pic>
            <p:nvPicPr>
              <p:cNvPr id="47" name="図 4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738688" y="3782197"/>
                <a:ext cx="2756262" cy="1614123"/>
              </a:xfrm>
              <a:prstGeom prst="rect">
                <a:avLst/>
              </a:prstGeom>
              <a:ln>
                <a:solidFill>
                  <a:sysClr val="windowText" lastClr="000000"/>
                </a:solidFill>
              </a:ln>
            </p:spPr>
          </p:pic>
          <p:cxnSp>
            <p:nvCxnSpPr>
              <p:cNvPr id="48" name="直線矢印コネクタ 47"/>
              <p:cNvCxnSpPr/>
              <p:nvPr/>
            </p:nvCxnSpPr>
            <p:spPr>
              <a:xfrm flipH="1">
                <a:off x="6232874" y="3295995"/>
                <a:ext cx="609600" cy="180975"/>
              </a:xfrm>
              <a:prstGeom prst="straightConnector1">
                <a:avLst/>
              </a:prstGeom>
              <a:noFill/>
              <a:ln w="31750" cap="flat" cmpd="sng" algn="ctr">
                <a:solidFill>
                  <a:srgbClr val="FFFF00"/>
                </a:solidFill>
                <a:prstDash val="solid"/>
                <a:miter lim="800000"/>
                <a:tailEnd type="arrow"/>
              </a:ln>
              <a:effectLst/>
            </p:spPr>
          </p:cxnSp>
          <p:sp>
            <p:nvSpPr>
              <p:cNvPr id="49" name="テキスト ボックス 36"/>
              <p:cNvSpPr txBox="1">
                <a:spLocks/>
              </p:cNvSpPr>
              <p:nvPr/>
            </p:nvSpPr>
            <p:spPr>
              <a:xfrm>
                <a:off x="4736826" y="2218484"/>
                <a:ext cx="576064" cy="183658"/>
              </a:xfrm>
              <a:prstGeom prst="rect">
                <a:avLst/>
              </a:prstGeom>
              <a:solidFill>
                <a:schemeClr val="bg1"/>
              </a:solidFill>
              <a:ln>
                <a:solidFill>
                  <a:schemeClr val="tx1"/>
                </a:solidFill>
              </a:ln>
            </p:spPr>
            <p:txBody>
              <a:bodyPr wrap="square" lIns="0" tIns="0" rIns="0" bIns="0" rtlCol="0" anchor="ctr" anchorCtr="1">
                <a:spAutoFit/>
              </a:bodyPr>
              <a:lstStyle/>
              <a:p>
                <a:pPr algn="ctr">
                  <a:spcAft>
                    <a:spcPts val="0"/>
                  </a:spcAft>
                </a:pPr>
                <a:r>
                  <a:rPr lang="ja-JP" sz="1200" b="1" kern="1200" dirty="0">
                    <a:effectLst/>
                    <a:latin typeface="Times New Roman" panose="02020603050405020304" pitchFamily="18" charset="0"/>
                    <a:ea typeface="Meiryo UI" panose="020B0604030504040204" pitchFamily="50" charset="-128"/>
                  </a:rPr>
                  <a:t>対策前</a:t>
                </a:r>
                <a:endParaRPr lang="ja-JP" sz="2800" kern="100" dirty="0">
                  <a:effectLst/>
                  <a:latin typeface="Times New Roman" panose="02020603050405020304" pitchFamily="18" charset="0"/>
                  <a:ea typeface="ＭＳ 明朝" panose="02020609040205080304" pitchFamily="17" charset="-128"/>
                </a:endParaRPr>
              </a:p>
            </p:txBody>
          </p:sp>
          <p:sp>
            <p:nvSpPr>
              <p:cNvPr id="50" name="テキスト ボックス 36"/>
              <p:cNvSpPr txBox="1">
                <a:spLocks/>
              </p:cNvSpPr>
              <p:nvPr/>
            </p:nvSpPr>
            <p:spPr>
              <a:xfrm>
                <a:off x="4730899" y="3772409"/>
                <a:ext cx="618342" cy="184666"/>
              </a:xfrm>
              <a:prstGeom prst="rect">
                <a:avLst/>
              </a:prstGeom>
              <a:solidFill>
                <a:schemeClr val="bg1"/>
              </a:solidFill>
              <a:ln>
                <a:solidFill>
                  <a:schemeClr val="tx1"/>
                </a:solidFill>
              </a:ln>
            </p:spPr>
            <p:txBody>
              <a:bodyPr wrap="square" lIns="0" tIns="0" rIns="0" bIns="0" rtlCol="0" anchor="ctr" anchorCtr="1">
                <a:spAutoFit/>
              </a:bodyPr>
              <a:lstStyle/>
              <a:p>
                <a:pPr algn="ctr">
                  <a:spcAft>
                    <a:spcPts val="0"/>
                  </a:spcAft>
                </a:pPr>
                <a:r>
                  <a:rPr lang="ja-JP" sz="1200" b="1" kern="1200" dirty="0">
                    <a:effectLst/>
                    <a:latin typeface="Times New Roman" panose="02020603050405020304" pitchFamily="18" charset="0"/>
                    <a:ea typeface="Meiryo UI" panose="020B0604030504040204" pitchFamily="50" charset="-128"/>
                  </a:rPr>
                  <a:t>対策後</a:t>
                </a:r>
                <a:endParaRPr lang="ja-JP" sz="2800" kern="100" dirty="0">
                  <a:effectLst/>
                  <a:latin typeface="Times New Roman" panose="02020603050405020304" pitchFamily="18" charset="0"/>
                  <a:ea typeface="ＭＳ 明朝" panose="02020609040205080304" pitchFamily="17" charset="-128"/>
                </a:endParaRPr>
              </a:p>
            </p:txBody>
          </p:sp>
          <p:cxnSp>
            <p:nvCxnSpPr>
              <p:cNvPr id="51" name="直線矢印コネクタ 50"/>
              <p:cNvCxnSpPr/>
              <p:nvPr/>
            </p:nvCxnSpPr>
            <p:spPr>
              <a:xfrm>
                <a:off x="6847053" y="4381589"/>
                <a:ext cx="4557" cy="495688"/>
              </a:xfrm>
              <a:prstGeom prst="straightConnector1">
                <a:avLst/>
              </a:prstGeom>
              <a:noFill/>
              <a:ln w="31750" cap="flat" cmpd="sng" algn="ctr">
                <a:solidFill>
                  <a:srgbClr val="FFFF00"/>
                </a:solidFill>
                <a:prstDash val="solid"/>
                <a:miter lim="800000"/>
                <a:tailEnd type="arrow"/>
              </a:ln>
              <a:effectLst/>
            </p:spPr>
          </p:cxnSp>
        </p:grpSp>
        <p:pic>
          <p:nvPicPr>
            <p:cNvPr id="32" name="図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904" y="3149236"/>
              <a:ext cx="1984305" cy="1488705"/>
            </a:xfrm>
            <a:prstGeom prst="rect">
              <a:avLst/>
            </a:prstGeom>
            <a:ln>
              <a:solidFill>
                <a:schemeClr val="tx1"/>
              </a:solidFill>
            </a:ln>
          </p:spPr>
        </p:pic>
        <p:cxnSp>
          <p:nvCxnSpPr>
            <p:cNvPr id="33" name="直線矢印コネクタ 32"/>
            <p:cNvCxnSpPr/>
            <p:nvPr/>
          </p:nvCxnSpPr>
          <p:spPr>
            <a:xfrm>
              <a:off x="1692060" y="4070932"/>
              <a:ext cx="49308" cy="326404"/>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5" name="図 34"/>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32520" y="4877428"/>
              <a:ext cx="2004689" cy="1433582"/>
            </a:xfrm>
            <a:prstGeom prst="rect">
              <a:avLst/>
            </a:prstGeom>
            <a:ln>
              <a:solidFill>
                <a:schemeClr val="tx1"/>
              </a:solidFill>
            </a:ln>
          </p:spPr>
        </p:pic>
        <p:sp>
          <p:nvSpPr>
            <p:cNvPr id="39" name="角丸四角形吹き出し 38"/>
            <p:cNvSpPr/>
            <p:nvPr/>
          </p:nvSpPr>
          <p:spPr>
            <a:xfrm>
              <a:off x="1768444" y="3192498"/>
              <a:ext cx="841941" cy="418776"/>
            </a:xfrm>
            <a:prstGeom prst="wedgeRoundRectCallout">
              <a:avLst>
                <a:gd name="adj1" fmla="val -29020"/>
                <a:gd name="adj2" fmla="val 167520"/>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latin typeface="+mn-ea"/>
                </a:rPr>
                <a:t>樹木繁茂</a:t>
              </a:r>
              <a:endParaRPr lang="en-US" altLang="ja-JP" sz="1000" dirty="0" smtClean="0">
                <a:solidFill>
                  <a:schemeClr val="tx1"/>
                </a:solidFill>
                <a:latin typeface="+mn-ea"/>
              </a:endParaRPr>
            </a:p>
            <a:p>
              <a:pPr algn="ctr"/>
              <a:r>
                <a:rPr kumimoji="1" lang="ja-JP" altLang="en-US" sz="1000" dirty="0" smtClean="0">
                  <a:solidFill>
                    <a:schemeClr val="tx1"/>
                  </a:solidFill>
                  <a:latin typeface="+mn-ea"/>
                </a:rPr>
                <a:t>土砂堆積</a:t>
              </a:r>
              <a:endParaRPr kumimoji="1" lang="ja-JP" altLang="en-US" sz="1000" dirty="0">
                <a:solidFill>
                  <a:schemeClr val="tx1"/>
                </a:solidFill>
                <a:latin typeface="+mn-ea"/>
              </a:endParaRPr>
            </a:p>
          </p:txBody>
        </p:sp>
        <p:sp>
          <p:nvSpPr>
            <p:cNvPr id="57" name="下矢印 56"/>
            <p:cNvSpPr/>
            <p:nvPr/>
          </p:nvSpPr>
          <p:spPr>
            <a:xfrm>
              <a:off x="1517123" y="4627944"/>
              <a:ext cx="255865" cy="249535"/>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角丸四角形吹き出し 58"/>
            <p:cNvSpPr/>
            <p:nvPr/>
          </p:nvSpPr>
          <p:spPr>
            <a:xfrm>
              <a:off x="1795268" y="4926731"/>
              <a:ext cx="841941" cy="418776"/>
            </a:xfrm>
            <a:prstGeom prst="wedgeRoundRectCallout">
              <a:avLst>
                <a:gd name="adj1" fmla="val -27399"/>
                <a:gd name="adj2" fmla="val 177297"/>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latin typeface="+mn-ea"/>
                </a:rPr>
                <a:t>樹木</a:t>
              </a:r>
              <a:r>
                <a:rPr lang="ja-JP" altLang="en-US" sz="1000" dirty="0">
                  <a:solidFill>
                    <a:schemeClr val="tx1"/>
                  </a:solidFill>
                  <a:latin typeface="+mn-ea"/>
                </a:rPr>
                <a:t>伐採</a:t>
              </a:r>
              <a:endParaRPr lang="en-US" altLang="ja-JP" sz="1000" dirty="0" smtClean="0">
                <a:solidFill>
                  <a:schemeClr val="tx1"/>
                </a:solidFill>
                <a:latin typeface="+mn-ea"/>
              </a:endParaRPr>
            </a:p>
            <a:p>
              <a:pPr algn="ctr"/>
              <a:r>
                <a:rPr kumimoji="1" lang="ja-JP" altLang="en-US" sz="1000" dirty="0" smtClean="0">
                  <a:solidFill>
                    <a:schemeClr val="tx1"/>
                  </a:solidFill>
                  <a:latin typeface="+mn-ea"/>
                </a:rPr>
                <a:t>土砂撤去</a:t>
              </a:r>
              <a:endParaRPr kumimoji="1" lang="ja-JP" altLang="en-US" sz="1000" dirty="0">
                <a:solidFill>
                  <a:schemeClr val="tx1"/>
                </a:solidFill>
                <a:latin typeface="+mn-ea"/>
              </a:endParaRPr>
            </a:p>
          </p:txBody>
        </p:sp>
        <p:cxnSp>
          <p:nvCxnSpPr>
            <p:cNvPr id="60" name="直線矢印コネクタ 59"/>
            <p:cNvCxnSpPr/>
            <p:nvPr/>
          </p:nvCxnSpPr>
          <p:spPr>
            <a:xfrm>
              <a:off x="1743790" y="5866356"/>
              <a:ext cx="49308" cy="326404"/>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1142392" y="6294126"/>
              <a:ext cx="1047022" cy="231218"/>
            </a:xfrm>
            <a:prstGeom prst="rect">
              <a:avLst/>
            </a:prstGeom>
            <a:noFill/>
            <a:ln>
              <a:noFill/>
            </a:ln>
          </p:spPr>
          <p:txBody>
            <a:bodyPr wrap="square" lIns="36000" tIns="36000" rIns="36000" bIns="36000" rtlCol="0" anchor="ctr">
              <a:noAutofit/>
            </a:bodyPr>
            <a:lstStyle/>
            <a:p>
              <a:pPr algn="ctr"/>
              <a:r>
                <a:rPr kumimoji="1" lang="ja-JP" altLang="en-US" sz="800" dirty="0">
                  <a:latin typeface="+mj-ea"/>
                  <a:ea typeface="+mj-ea"/>
                </a:rPr>
                <a:t>穂</a:t>
              </a:r>
              <a:r>
                <a:rPr kumimoji="1" lang="ja-JP" altLang="en-US" sz="800" dirty="0" smtClean="0">
                  <a:latin typeface="+mj-ea"/>
                  <a:ea typeface="+mj-ea"/>
                </a:rPr>
                <a:t>谷</a:t>
              </a:r>
              <a:r>
                <a:rPr kumimoji="1" lang="ja-JP" altLang="en-US" sz="800" dirty="0">
                  <a:latin typeface="+mj-ea"/>
                  <a:ea typeface="+mj-ea"/>
                </a:rPr>
                <a:t>川</a:t>
              </a:r>
              <a:r>
                <a:rPr kumimoji="1" lang="ja-JP" altLang="en-US" sz="800" dirty="0" smtClean="0">
                  <a:latin typeface="+mj-ea"/>
                  <a:ea typeface="+mj-ea"/>
                </a:rPr>
                <a:t>の事例</a:t>
              </a:r>
              <a:endParaRPr kumimoji="1" lang="en-US" altLang="ja-JP" sz="800" dirty="0" smtClean="0">
                <a:latin typeface="+mj-ea"/>
                <a:ea typeface="+mj-ea"/>
              </a:endParaRPr>
            </a:p>
          </p:txBody>
        </p:sp>
        <p:sp>
          <p:nvSpPr>
            <p:cNvPr id="62" name="テキスト ボックス 61"/>
            <p:cNvSpPr txBox="1"/>
            <p:nvPr/>
          </p:nvSpPr>
          <p:spPr>
            <a:xfrm>
              <a:off x="664835" y="2933212"/>
              <a:ext cx="1927095" cy="276999"/>
            </a:xfrm>
            <a:prstGeom prst="rect">
              <a:avLst/>
            </a:prstGeom>
            <a:noFill/>
            <a:ln>
              <a:noFill/>
              <a:prstDash val="dash"/>
            </a:ln>
          </p:spPr>
          <p:txBody>
            <a:bodyPr wrap="square" rtlCol="0">
              <a:spAutoFit/>
            </a:bodyPr>
            <a:lstStyle/>
            <a:p>
              <a:pPr algn="ctr"/>
              <a:r>
                <a:rPr kumimoji="1" lang="ja-JP" altLang="en-US" sz="1200" dirty="0" smtClean="0"/>
                <a:t>＜堆積土砂対策＞</a:t>
              </a:r>
              <a:endParaRPr kumimoji="1" lang="en-US" altLang="ja-JP" dirty="0" smtClean="0"/>
            </a:p>
          </p:txBody>
        </p:sp>
        <p:sp>
          <p:nvSpPr>
            <p:cNvPr id="64" name="角丸四角形吹き出し 63"/>
            <p:cNvSpPr/>
            <p:nvPr/>
          </p:nvSpPr>
          <p:spPr>
            <a:xfrm>
              <a:off x="4665392" y="4877144"/>
              <a:ext cx="841941" cy="418776"/>
            </a:xfrm>
            <a:prstGeom prst="wedgeRoundRectCallout">
              <a:avLst>
                <a:gd name="adj1" fmla="val -42798"/>
                <a:gd name="adj2" fmla="val 126783"/>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latin typeface="+mn-ea"/>
                </a:rPr>
                <a:t>電気設備の取り換え</a:t>
              </a:r>
              <a:endParaRPr kumimoji="1" lang="ja-JP" altLang="en-US" sz="1000" dirty="0">
                <a:solidFill>
                  <a:schemeClr val="tx1"/>
                </a:solidFill>
                <a:latin typeface="+mn-ea"/>
              </a:endParaRPr>
            </a:p>
          </p:txBody>
        </p:sp>
        <p:sp>
          <p:nvSpPr>
            <p:cNvPr id="66" name="テキスト ボックス 65"/>
            <p:cNvSpPr txBox="1"/>
            <p:nvPr/>
          </p:nvSpPr>
          <p:spPr>
            <a:xfrm>
              <a:off x="3657818" y="6277474"/>
              <a:ext cx="1466354" cy="247870"/>
            </a:xfrm>
            <a:prstGeom prst="rect">
              <a:avLst/>
            </a:prstGeom>
            <a:noFill/>
            <a:ln>
              <a:noFill/>
            </a:ln>
          </p:spPr>
          <p:txBody>
            <a:bodyPr wrap="square" lIns="36000" tIns="36000" rIns="36000" bIns="36000" rtlCol="0" anchor="ctr">
              <a:noAutofit/>
            </a:bodyPr>
            <a:lstStyle/>
            <a:p>
              <a:pPr algn="ctr"/>
              <a:r>
                <a:rPr kumimoji="1" lang="ja-JP" altLang="en-US" sz="800" dirty="0" smtClean="0">
                  <a:latin typeface="+mj-ea"/>
                  <a:ea typeface="+mj-ea"/>
                </a:rPr>
                <a:t>六軒家川水門の事例</a:t>
              </a:r>
              <a:endParaRPr kumimoji="1" lang="en-US" altLang="ja-JP" sz="800" dirty="0" smtClean="0">
                <a:latin typeface="+mj-ea"/>
                <a:ea typeface="+mj-ea"/>
              </a:endParaRPr>
            </a:p>
          </p:txBody>
        </p:sp>
        <p:sp>
          <p:nvSpPr>
            <p:cNvPr id="67" name="テキスト ボックス 66"/>
            <p:cNvSpPr txBox="1"/>
            <p:nvPr/>
          </p:nvSpPr>
          <p:spPr>
            <a:xfrm>
              <a:off x="6503213" y="2928113"/>
              <a:ext cx="2045721" cy="276999"/>
            </a:xfrm>
            <a:prstGeom prst="rect">
              <a:avLst/>
            </a:prstGeom>
            <a:noFill/>
            <a:ln>
              <a:noFill/>
              <a:prstDash val="dash"/>
            </a:ln>
          </p:spPr>
          <p:txBody>
            <a:bodyPr wrap="square" rtlCol="0">
              <a:spAutoFit/>
            </a:bodyPr>
            <a:lstStyle/>
            <a:p>
              <a:pPr algn="ctr"/>
              <a:r>
                <a:rPr kumimoji="1" lang="ja-JP" altLang="en-US" sz="1200" dirty="0" smtClean="0"/>
                <a:t>＜老朽化護岸の更新＞</a:t>
              </a:r>
              <a:endParaRPr kumimoji="1" lang="en-US" altLang="ja-JP" dirty="0" smtClean="0"/>
            </a:p>
          </p:txBody>
        </p:sp>
        <p:sp>
          <p:nvSpPr>
            <p:cNvPr id="68" name="下矢印 67"/>
            <p:cNvSpPr/>
            <p:nvPr/>
          </p:nvSpPr>
          <p:spPr>
            <a:xfrm>
              <a:off x="7568085" y="4563655"/>
              <a:ext cx="255865" cy="249535"/>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フリーフォーム 4"/>
            <p:cNvSpPr/>
            <p:nvPr/>
          </p:nvSpPr>
          <p:spPr>
            <a:xfrm>
              <a:off x="1715100" y="3821388"/>
              <a:ext cx="907576" cy="812042"/>
            </a:xfrm>
            <a:custGeom>
              <a:avLst/>
              <a:gdLst>
                <a:gd name="connsiteX0" fmla="*/ 95534 w 907576"/>
                <a:gd name="connsiteY0" fmla="*/ 0 h 832514"/>
                <a:gd name="connsiteX1" fmla="*/ 279779 w 907576"/>
                <a:gd name="connsiteY1" fmla="*/ 163773 h 832514"/>
                <a:gd name="connsiteX2" fmla="*/ 484495 w 907576"/>
                <a:gd name="connsiteY2" fmla="*/ 259308 h 832514"/>
                <a:gd name="connsiteX3" fmla="*/ 682388 w 907576"/>
                <a:gd name="connsiteY3" fmla="*/ 341194 h 832514"/>
                <a:gd name="connsiteX4" fmla="*/ 900752 w 907576"/>
                <a:gd name="connsiteY4" fmla="*/ 545911 h 832514"/>
                <a:gd name="connsiteX5" fmla="*/ 907576 w 907576"/>
                <a:gd name="connsiteY5" fmla="*/ 832514 h 832514"/>
                <a:gd name="connsiteX6" fmla="*/ 266131 w 907576"/>
                <a:gd name="connsiteY6" fmla="*/ 805218 h 832514"/>
                <a:gd name="connsiteX7" fmla="*/ 116006 w 907576"/>
                <a:gd name="connsiteY7" fmla="*/ 423081 h 832514"/>
                <a:gd name="connsiteX8" fmla="*/ 6824 w 907576"/>
                <a:gd name="connsiteY8" fmla="*/ 177421 h 832514"/>
                <a:gd name="connsiteX9" fmla="*/ 0 w 907576"/>
                <a:gd name="connsiteY9" fmla="*/ 27296 h 832514"/>
                <a:gd name="connsiteX10" fmla="*/ 95534 w 907576"/>
                <a:gd name="connsiteY10" fmla="*/ 0 h 832514"/>
                <a:gd name="connsiteX0" fmla="*/ 95534 w 928048"/>
                <a:gd name="connsiteY0" fmla="*/ 0 h 812042"/>
                <a:gd name="connsiteX1" fmla="*/ 279779 w 928048"/>
                <a:gd name="connsiteY1" fmla="*/ 163773 h 812042"/>
                <a:gd name="connsiteX2" fmla="*/ 484495 w 928048"/>
                <a:gd name="connsiteY2" fmla="*/ 259308 h 812042"/>
                <a:gd name="connsiteX3" fmla="*/ 682388 w 928048"/>
                <a:gd name="connsiteY3" fmla="*/ 341194 h 812042"/>
                <a:gd name="connsiteX4" fmla="*/ 900752 w 928048"/>
                <a:gd name="connsiteY4" fmla="*/ 545911 h 812042"/>
                <a:gd name="connsiteX5" fmla="*/ 928048 w 928048"/>
                <a:gd name="connsiteY5" fmla="*/ 812042 h 812042"/>
                <a:gd name="connsiteX6" fmla="*/ 266131 w 928048"/>
                <a:gd name="connsiteY6" fmla="*/ 805218 h 812042"/>
                <a:gd name="connsiteX7" fmla="*/ 116006 w 928048"/>
                <a:gd name="connsiteY7" fmla="*/ 423081 h 812042"/>
                <a:gd name="connsiteX8" fmla="*/ 6824 w 928048"/>
                <a:gd name="connsiteY8" fmla="*/ 177421 h 812042"/>
                <a:gd name="connsiteX9" fmla="*/ 0 w 928048"/>
                <a:gd name="connsiteY9" fmla="*/ 27296 h 812042"/>
                <a:gd name="connsiteX10" fmla="*/ 95534 w 928048"/>
                <a:gd name="connsiteY10" fmla="*/ 0 h 812042"/>
                <a:gd name="connsiteX0" fmla="*/ 95534 w 928048"/>
                <a:gd name="connsiteY0" fmla="*/ 0 h 812042"/>
                <a:gd name="connsiteX1" fmla="*/ 279779 w 928048"/>
                <a:gd name="connsiteY1" fmla="*/ 163773 h 812042"/>
                <a:gd name="connsiteX2" fmla="*/ 484495 w 928048"/>
                <a:gd name="connsiteY2" fmla="*/ 259308 h 812042"/>
                <a:gd name="connsiteX3" fmla="*/ 682388 w 928048"/>
                <a:gd name="connsiteY3" fmla="*/ 341194 h 812042"/>
                <a:gd name="connsiteX4" fmla="*/ 900752 w 928048"/>
                <a:gd name="connsiteY4" fmla="*/ 545911 h 812042"/>
                <a:gd name="connsiteX5" fmla="*/ 928048 w 928048"/>
                <a:gd name="connsiteY5" fmla="*/ 812042 h 812042"/>
                <a:gd name="connsiteX6" fmla="*/ 266131 w 928048"/>
                <a:gd name="connsiteY6" fmla="*/ 812042 h 812042"/>
                <a:gd name="connsiteX7" fmla="*/ 116006 w 928048"/>
                <a:gd name="connsiteY7" fmla="*/ 423081 h 812042"/>
                <a:gd name="connsiteX8" fmla="*/ 6824 w 928048"/>
                <a:gd name="connsiteY8" fmla="*/ 177421 h 812042"/>
                <a:gd name="connsiteX9" fmla="*/ 0 w 928048"/>
                <a:gd name="connsiteY9" fmla="*/ 27296 h 812042"/>
                <a:gd name="connsiteX10" fmla="*/ 95534 w 928048"/>
                <a:gd name="connsiteY10" fmla="*/ 0 h 812042"/>
                <a:gd name="connsiteX0" fmla="*/ 95534 w 907576"/>
                <a:gd name="connsiteY0" fmla="*/ 0 h 812042"/>
                <a:gd name="connsiteX1" fmla="*/ 279779 w 907576"/>
                <a:gd name="connsiteY1" fmla="*/ 163773 h 812042"/>
                <a:gd name="connsiteX2" fmla="*/ 484495 w 907576"/>
                <a:gd name="connsiteY2" fmla="*/ 259308 h 812042"/>
                <a:gd name="connsiteX3" fmla="*/ 682388 w 907576"/>
                <a:gd name="connsiteY3" fmla="*/ 341194 h 812042"/>
                <a:gd name="connsiteX4" fmla="*/ 900752 w 907576"/>
                <a:gd name="connsiteY4" fmla="*/ 545911 h 812042"/>
                <a:gd name="connsiteX5" fmla="*/ 907576 w 907576"/>
                <a:gd name="connsiteY5" fmla="*/ 812042 h 812042"/>
                <a:gd name="connsiteX6" fmla="*/ 266131 w 907576"/>
                <a:gd name="connsiteY6" fmla="*/ 812042 h 812042"/>
                <a:gd name="connsiteX7" fmla="*/ 116006 w 907576"/>
                <a:gd name="connsiteY7" fmla="*/ 423081 h 812042"/>
                <a:gd name="connsiteX8" fmla="*/ 6824 w 907576"/>
                <a:gd name="connsiteY8" fmla="*/ 177421 h 812042"/>
                <a:gd name="connsiteX9" fmla="*/ 0 w 907576"/>
                <a:gd name="connsiteY9" fmla="*/ 27296 h 812042"/>
                <a:gd name="connsiteX10" fmla="*/ 95534 w 907576"/>
                <a:gd name="connsiteY10" fmla="*/ 0 h 812042"/>
                <a:gd name="connsiteX0" fmla="*/ 95534 w 907576"/>
                <a:gd name="connsiteY0" fmla="*/ 0 h 812042"/>
                <a:gd name="connsiteX1" fmla="*/ 279779 w 907576"/>
                <a:gd name="connsiteY1" fmla="*/ 163773 h 812042"/>
                <a:gd name="connsiteX2" fmla="*/ 484495 w 907576"/>
                <a:gd name="connsiteY2" fmla="*/ 259308 h 812042"/>
                <a:gd name="connsiteX3" fmla="*/ 682388 w 907576"/>
                <a:gd name="connsiteY3" fmla="*/ 341194 h 812042"/>
                <a:gd name="connsiteX4" fmla="*/ 907576 w 907576"/>
                <a:gd name="connsiteY4" fmla="*/ 586855 h 812042"/>
                <a:gd name="connsiteX5" fmla="*/ 907576 w 907576"/>
                <a:gd name="connsiteY5" fmla="*/ 812042 h 812042"/>
                <a:gd name="connsiteX6" fmla="*/ 266131 w 907576"/>
                <a:gd name="connsiteY6" fmla="*/ 812042 h 812042"/>
                <a:gd name="connsiteX7" fmla="*/ 116006 w 907576"/>
                <a:gd name="connsiteY7" fmla="*/ 423081 h 812042"/>
                <a:gd name="connsiteX8" fmla="*/ 6824 w 907576"/>
                <a:gd name="connsiteY8" fmla="*/ 177421 h 812042"/>
                <a:gd name="connsiteX9" fmla="*/ 0 w 907576"/>
                <a:gd name="connsiteY9" fmla="*/ 27296 h 812042"/>
                <a:gd name="connsiteX10" fmla="*/ 95534 w 907576"/>
                <a:gd name="connsiteY10" fmla="*/ 0 h 812042"/>
                <a:gd name="connsiteX0" fmla="*/ 95534 w 907576"/>
                <a:gd name="connsiteY0" fmla="*/ 0 h 812042"/>
                <a:gd name="connsiteX1" fmla="*/ 279779 w 907576"/>
                <a:gd name="connsiteY1" fmla="*/ 163773 h 812042"/>
                <a:gd name="connsiteX2" fmla="*/ 484495 w 907576"/>
                <a:gd name="connsiteY2" fmla="*/ 259308 h 812042"/>
                <a:gd name="connsiteX3" fmla="*/ 655092 w 907576"/>
                <a:gd name="connsiteY3" fmla="*/ 402609 h 812042"/>
                <a:gd name="connsiteX4" fmla="*/ 907576 w 907576"/>
                <a:gd name="connsiteY4" fmla="*/ 586855 h 812042"/>
                <a:gd name="connsiteX5" fmla="*/ 907576 w 907576"/>
                <a:gd name="connsiteY5" fmla="*/ 812042 h 812042"/>
                <a:gd name="connsiteX6" fmla="*/ 266131 w 907576"/>
                <a:gd name="connsiteY6" fmla="*/ 812042 h 812042"/>
                <a:gd name="connsiteX7" fmla="*/ 116006 w 907576"/>
                <a:gd name="connsiteY7" fmla="*/ 423081 h 812042"/>
                <a:gd name="connsiteX8" fmla="*/ 6824 w 907576"/>
                <a:gd name="connsiteY8" fmla="*/ 177421 h 812042"/>
                <a:gd name="connsiteX9" fmla="*/ 0 w 907576"/>
                <a:gd name="connsiteY9" fmla="*/ 27296 h 812042"/>
                <a:gd name="connsiteX10" fmla="*/ 95534 w 907576"/>
                <a:gd name="connsiteY10" fmla="*/ 0 h 812042"/>
                <a:gd name="connsiteX0" fmla="*/ 95534 w 907576"/>
                <a:gd name="connsiteY0" fmla="*/ 0 h 812042"/>
                <a:gd name="connsiteX1" fmla="*/ 279779 w 907576"/>
                <a:gd name="connsiteY1" fmla="*/ 163773 h 812042"/>
                <a:gd name="connsiteX2" fmla="*/ 470847 w 907576"/>
                <a:gd name="connsiteY2" fmla="*/ 300251 h 812042"/>
                <a:gd name="connsiteX3" fmla="*/ 655092 w 907576"/>
                <a:gd name="connsiteY3" fmla="*/ 402609 h 812042"/>
                <a:gd name="connsiteX4" fmla="*/ 907576 w 907576"/>
                <a:gd name="connsiteY4" fmla="*/ 586855 h 812042"/>
                <a:gd name="connsiteX5" fmla="*/ 907576 w 907576"/>
                <a:gd name="connsiteY5" fmla="*/ 812042 h 812042"/>
                <a:gd name="connsiteX6" fmla="*/ 266131 w 907576"/>
                <a:gd name="connsiteY6" fmla="*/ 812042 h 812042"/>
                <a:gd name="connsiteX7" fmla="*/ 116006 w 907576"/>
                <a:gd name="connsiteY7" fmla="*/ 423081 h 812042"/>
                <a:gd name="connsiteX8" fmla="*/ 6824 w 907576"/>
                <a:gd name="connsiteY8" fmla="*/ 177421 h 812042"/>
                <a:gd name="connsiteX9" fmla="*/ 0 w 907576"/>
                <a:gd name="connsiteY9" fmla="*/ 27296 h 812042"/>
                <a:gd name="connsiteX10" fmla="*/ 95534 w 907576"/>
                <a:gd name="connsiteY10" fmla="*/ 0 h 812042"/>
                <a:gd name="connsiteX0" fmla="*/ 95534 w 907576"/>
                <a:gd name="connsiteY0" fmla="*/ 0 h 812042"/>
                <a:gd name="connsiteX1" fmla="*/ 211540 w 907576"/>
                <a:gd name="connsiteY1" fmla="*/ 150125 h 812042"/>
                <a:gd name="connsiteX2" fmla="*/ 470847 w 907576"/>
                <a:gd name="connsiteY2" fmla="*/ 300251 h 812042"/>
                <a:gd name="connsiteX3" fmla="*/ 655092 w 907576"/>
                <a:gd name="connsiteY3" fmla="*/ 402609 h 812042"/>
                <a:gd name="connsiteX4" fmla="*/ 907576 w 907576"/>
                <a:gd name="connsiteY4" fmla="*/ 586855 h 812042"/>
                <a:gd name="connsiteX5" fmla="*/ 907576 w 907576"/>
                <a:gd name="connsiteY5" fmla="*/ 812042 h 812042"/>
                <a:gd name="connsiteX6" fmla="*/ 266131 w 907576"/>
                <a:gd name="connsiteY6" fmla="*/ 812042 h 812042"/>
                <a:gd name="connsiteX7" fmla="*/ 116006 w 907576"/>
                <a:gd name="connsiteY7" fmla="*/ 423081 h 812042"/>
                <a:gd name="connsiteX8" fmla="*/ 6824 w 907576"/>
                <a:gd name="connsiteY8" fmla="*/ 177421 h 812042"/>
                <a:gd name="connsiteX9" fmla="*/ 0 w 907576"/>
                <a:gd name="connsiteY9" fmla="*/ 27296 h 812042"/>
                <a:gd name="connsiteX10" fmla="*/ 95534 w 907576"/>
                <a:gd name="connsiteY10" fmla="*/ 0 h 812042"/>
                <a:gd name="connsiteX0" fmla="*/ 95534 w 907576"/>
                <a:gd name="connsiteY0" fmla="*/ 0 h 812042"/>
                <a:gd name="connsiteX1" fmla="*/ 211540 w 907576"/>
                <a:gd name="connsiteY1" fmla="*/ 150125 h 812042"/>
                <a:gd name="connsiteX2" fmla="*/ 470847 w 907576"/>
                <a:gd name="connsiteY2" fmla="*/ 300251 h 812042"/>
                <a:gd name="connsiteX3" fmla="*/ 655092 w 907576"/>
                <a:gd name="connsiteY3" fmla="*/ 402609 h 812042"/>
                <a:gd name="connsiteX4" fmla="*/ 907576 w 907576"/>
                <a:gd name="connsiteY4" fmla="*/ 586855 h 812042"/>
                <a:gd name="connsiteX5" fmla="*/ 907576 w 907576"/>
                <a:gd name="connsiteY5" fmla="*/ 812042 h 812042"/>
                <a:gd name="connsiteX6" fmla="*/ 266131 w 907576"/>
                <a:gd name="connsiteY6" fmla="*/ 812042 h 812042"/>
                <a:gd name="connsiteX7" fmla="*/ 116006 w 907576"/>
                <a:gd name="connsiteY7" fmla="*/ 423081 h 812042"/>
                <a:gd name="connsiteX8" fmla="*/ 40943 w 907576"/>
                <a:gd name="connsiteY8" fmla="*/ 177421 h 812042"/>
                <a:gd name="connsiteX9" fmla="*/ 0 w 907576"/>
                <a:gd name="connsiteY9" fmla="*/ 27296 h 812042"/>
                <a:gd name="connsiteX10" fmla="*/ 95534 w 907576"/>
                <a:gd name="connsiteY10" fmla="*/ 0 h 81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7576" h="812042">
                  <a:moveTo>
                    <a:pt x="95534" y="0"/>
                  </a:moveTo>
                  <a:lnTo>
                    <a:pt x="211540" y="150125"/>
                  </a:lnTo>
                  <a:lnTo>
                    <a:pt x="470847" y="300251"/>
                  </a:lnTo>
                  <a:lnTo>
                    <a:pt x="655092" y="402609"/>
                  </a:lnTo>
                  <a:lnTo>
                    <a:pt x="907576" y="586855"/>
                  </a:lnTo>
                  <a:lnTo>
                    <a:pt x="907576" y="812042"/>
                  </a:lnTo>
                  <a:lnTo>
                    <a:pt x="266131" y="812042"/>
                  </a:lnTo>
                  <a:lnTo>
                    <a:pt x="116006" y="423081"/>
                  </a:lnTo>
                  <a:lnTo>
                    <a:pt x="40943" y="177421"/>
                  </a:lnTo>
                  <a:lnTo>
                    <a:pt x="0" y="27296"/>
                  </a:lnTo>
                  <a:lnTo>
                    <a:pt x="95534" y="0"/>
                  </a:lnTo>
                  <a:close/>
                </a:path>
              </a:pathLst>
            </a:custGeom>
            <a:noFill/>
            <a:ln w="25400">
              <a:solidFill>
                <a:schemeClr val="accent6">
                  <a:lumMod val="75000"/>
                </a:schemeClr>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7" name="フリーフォーム 6"/>
            <p:cNvSpPr/>
            <p:nvPr/>
          </p:nvSpPr>
          <p:spPr>
            <a:xfrm>
              <a:off x="1223781" y="3896451"/>
              <a:ext cx="388962" cy="723331"/>
            </a:xfrm>
            <a:custGeom>
              <a:avLst/>
              <a:gdLst>
                <a:gd name="connsiteX0" fmla="*/ 443553 w 443553"/>
                <a:gd name="connsiteY0" fmla="*/ 0 h 723331"/>
                <a:gd name="connsiteX1" fmla="*/ 423081 w 443553"/>
                <a:gd name="connsiteY1" fmla="*/ 211540 h 723331"/>
                <a:gd name="connsiteX2" fmla="*/ 334371 w 443553"/>
                <a:gd name="connsiteY2" fmla="*/ 457200 h 723331"/>
                <a:gd name="connsiteX3" fmla="*/ 293427 w 443553"/>
                <a:gd name="connsiteY3" fmla="*/ 532263 h 723331"/>
                <a:gd name="connsiteX4" fmla="*/ 300251 w 443553"/>
                <a:gd name="connsiteY4" fmla="*/ 723331 h 723331"/>
                <a:gd name="connsiteX5" fmla="*/ 0 w 443553"/>
                <a:gd name="connsiteY5" fmla="*/ 723331 h 723331"/>
                <a:gd name="connsiteX6" fmla="*/ 341194 w 443553"/>
                <a:gd name="connsiteY6" fmla="*/ 116006 h 723331"/>
                <a:gd name="connsiteX7" fmla="*/ 443553 w 443553"/>
                <a:gd name="connsiteY7" fmla="*/ 0 h 723331"/>
                <a:gd name="connsiteX0" fmla="*/ 388962 w 388962"/>
                <a:gd name="connsiteY0" fmla="*/ 0 h 723331"/>
                <a:gd name="connsiteX1" fmla="*/ 368490 w 388962"/>
                <a:gd name="connsiteY1" fmla="*/ 211540 h 723331"/>
                <a:gd name="connsiteX2" fmla="*/ 279780 w 388962"/>
                <a:gd name="connsiteY2" fmla="*/ 457200 h 723331"/>
                <a:gd name="connsiteX3" fmla="*/ 238836 w 388962"/>
                <a:gd name="connsiteY3" fmla="*/ 532263 h 723331"/>
                <a:gd name="connsiteX4" fmla="*/ 245660 w 388962"/>
                <a:gd name="connsiteY4" fmla="*/ 723331 h 723331"/>
                <a:gd name="connsiteX5" fmla="*/ 0 w 388962"/>
                <a:gd name="connsiteY5" fmla="*/ 723331 h 723331"/>
                <a:gd name="connsiteX6" fmla="*/ 286603 w 388962"/>
                <a:gd name="connsiteY6" fmla="*/ 116006 h 723331"/>
                <a:gd name="connsiteX7" fmla="*/ 388962 w 388962"/>
                <a:gd name="connsiteY7" fmla="*/ 0 h 723331"/>
                <a:gd name="connsiteX0" fmla="*/ 388962 w 388962"/>
                <a:gd name="connsiteY0" fmla="*/ 0 h 723331"/>
                <a:gd name="connsiteX1" fmla="*/ 368490 w 388962"/>
                <a:gd name="connsiteY1" fmla="*/ 211540 h 723331"/>
                <a:gd name="connsiteX2" fmla="*/ 279780 w 388962"/>
                <a:gd name="connsiteY2" fmla="*/ 457200 h 723331"/>
                <a:gd name="connsiteX3" fmla="*/ 238836 w 388962"/>
                <a:gd name="connsiteY3" fmla="*/ 532263 h 723331"/>
                <a:gd name="connsiteX4" fmla="*/ 245660 w 388962"/>
                <a:gd name="connsiteY4" fmla="*/ 723331 h 723331"/>
                <a:gd name="connsiteX5" fmla="*/ 0 w 388962"/>
                <a:gd name="connsiteY5" fmla="*/ 723331 h 723331"/>
                <a:gd name="connsiteX6" fmla="*/ 252483 w 388962"/>
                <a:gd name="connsiteY6" fmla="*/ 129654 h 723331"/>
                <a:gd name="connsiteX7" fmla="*/ 388962 w 388962"/>
                <a:gd name="connsiteY7" fmla="*/ 0 h 7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962" h="723331">
                  <a:moveTo>
                    <a:pt x="388962" y="0"/>
                  </a:moveTo>
                  <a:lnTo>
                    <a:pt x="368490" y="211540"/>
                  </a:lnTo>
                  <a:lnTo>
                    <a:pt x="279780" y="457200"/>
                  </a:lnTo>
                  <a:lnTo>
                    <a:pt x="238836" y="532263"/>
                  </a:lnTo>
                  <a:lnTo>
                    <a:pt x="245660" y="723331"/>
                  </a:lnTo>
                  <a:lnTo>
                    <a:pt x="0" y="723331"/>
                  </a:lnTo>
                  <a:lnTo>
                    <a:pt x="252483" y="129654"/>
                  </a:lnTo>
                  <a:lnTo>
                    <a:pt x="388962" y="0"/>
                  </a:lnTo>
                  <a:close/>
                </a:path>
              </a:pathLst>
            </a:custGeom>
            <a:noFill/>
            <a:ln w="25400">
              <a:solidFill>
                <a:schemeClr val="accent6">
                  <a:lumMod val="75000"/>
                </a:schemeClr>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0" name="テキスト ボックス 36"/>
            <p:cNvSpPr txBox="1">
              <a:spLocks/>
            </p:cNvSpPr>
            <p:nvPr/>
          </p:nvSpPr>
          <p:spPr>
            <a:xfrm>
              <a:off x="662973" y="3162792"/>
              <a:ext cx="576064" cy="183658"/>
            </a:xfrm>
            <a:prstGeom prst="rect">
              <a:avLst/>
            </a:prstGeom>
            <a:solidFill>
              <a:schemeClr val="bg1"/>
            </a:solidFill>
            <a:ln>
              <a:solidFill>
                <a:schemeClr val="tx1"/>
              </a:solidFill>
            </a:ln>
          </p:spPr>
          <p:txBody>
            <a:bodyPr wrap="square" lIns="0" tIns="0" rIns="0" bIns="0" rtlCol="0" anchor="ctr" anchorCtr="1">
              <a:spAutoFit/>
            </a:bodyPr>
            <a:lstStyle/>
            <a:p>
              <a:pPr algn="ctr">
                <a:spcAft>
                  <a:spcPts val="0"/>
                </a:spcAft>
              </a:pPr>
              <a:r>
                <a:rPr lang="ja-JP" sz="1200" b="1" kern="1200" dirty="0">
                  <a:effectLst/>
                  <a:latin typeface="Times New Roman" panose="02020603050405020304" pitchFamily="18" charset="0"/>
                  <a:ea typeface="Meiryo UI" panose="020B0604030504040204" pitchFamily="50" charset="-128"/>
                </a:rPr>
                <a:t>対策前</a:t>
              </a:r>
              <a:endParaRPr lang="ja-JP" sz="2800" kern="100" dirty="0">
                <a:effectLst/>
                <a:latin typeface="Times New Roman" panose="02020603050405020304" pitchFamily="18" charset="0"/>
                <a:ea typeface="ＭＳ 明朝" panose="02020609040205080304" pitchFamily="17" charset="-128"/>
              </a:endParaRPr>
            </a:p>
          </p:txBody>
        </p:sp>
        <p:sp>
          <p:nvSpPr>
            <p:cNvPr id="41" name="テキスト ボックス 36"/>
            <p:cNvSpPr txBox="1">
              <a:spLocks/>
            </p:cNvSpPr>
            <p:nvPr/>
          </p:nvSpPr>
          <p:spPr>
            <a:xfrm>
              <a:off x="646963" y="4880970"/>
              <a:ext cx="618342" cy="184666"/>
            </a:xfrm>
            <a:prstGeom prst="rect">
              <a:avLst/>
            </a:prstGeom>
            <a:solidFill>
              <a:schemeClr val="bg1"/>
            </a:solidFill>
            <a:ln>
              <a:solidFill>
                <a:schemeClr val="tx1"/>
              </a:solidFill>
            </a:ln>
          </p:spPr>
          <p:txBody>
            <a:bodyPr wrap="square" lIns="0" tIns="0" rIns="0" bIns="0" rtlCol="0" anchor="ctr" anchorCtr="1">
              <a:spAutoFit/>
            </a:bodyPr>
            <a:lstStyle/>
            <a:p>
              <a:pPr algn="ctr">
                <a:spcAft>
                  <a:spcPts val="0"/>
                </a:spcAft>
              </a:pPr>
              <a:r>
                <a:rPr lang="ja-JP" sz="1200" b="1" kern="1200" dirty="0">
                  <a:effectLst/>
                  <a:latin typeface="Times New Roman" panose="02020603050405020304" pitchFamily="18" charset="0"/>
                  <a:ea typeface="Meiryo UI" panose="020B0604030504040204" pitchFamily="50" charset="-128"/>
                </a:rPr>
                <a:t>対策後</a:t>
              </a:r>
              <a:endParaRPr lang="ja-JP" sz="2800" kern="100" dirty="0">
                <a:effectLst/>
                <a:latin typeface="Times New Roman" panose="02020603050405020304" pitchFamily="18" charset="0"/>
                <a:ea typeface="ＭＳ 明朝" panose="02020609040205080304" pitchFamily="17" charset="-128"/>
              </a:endParaRPr>
            </a:p>
          </p:txBody>
        </p:sp>
        <p:sp>
          <p:nvSpPr>
            <p:cNvPr id="8" name="フリーフォーム 7"/>
            <p:cNvSpPr/>
            <p:nvPr/>
          </p:nvSpPr>
          <p:spPr>
            <a:xfrm>
              <a:off x="6600998" y="3627520"/>
              <a:ext cx="2074460" cy="757450"/>
            </a:xfrm>
            <a:custGeom>
              <a:avLst/>
              <a:gdLst>
                <a:gd name="connsiteX0" fmla="*/ 13648 w 2074460"/>
                <a:gd name="connsiteY0" fmla="*/ 757450 h 757450"/>
                <a:gd name="connsiteX1" fmla="*/ 0 w 2074460"/>
                <a:gd name="connsiteY1" fmla="*/ 532262 h 757450"/>
                <a:gd name="connsiteX2" fmla="*/ 13648 w 2074460"/>
                <a:gd name="connsiteY2" fmla="*/ 150125 h 757450"/>
                <a:gd name="connsiteX3" fmla="*/ 1119117 w 2074460"/>
                <a:gd name="connsiteY3" fmla="*/ 88710 h 757450"/>
                <a:gd name="connsiteX4" fmla="*/ 1487606 w 2074460"/>
                <a:gd name="connsiteY4" fmla="*/ 54591 h 757450"/>
                <a:gd name="connsiteX5" fmla="*/ 1937983 w 2074460"/>
                <a:gd name="connsiteY5" fmla="*/ 0 h 757450"/>
                <a:gd name="connsiteX6" fmla="*/ 2060812 w 2074460"/>
                <a:gd name="connsiteY6" fmla="*/ 102358 h 757450"/>
                <a:gd name="connsiteX7" fmla="*/ 2074460 w 2074460"/>
                <a:gd name="connsiteY7" fmla="*/ 382137 h 757450"/>
                <a:gd name="connsiteX8" fmla="*/ 1453487 w 2074460"/>
                <a:gd name="connsiteY8" fmla="*/ 498143 h 757450"/>
                <a:gd name="connsiteX9" fmla="*/ 791571 w 2074460"/>
                <a:gd name="connsiteY9" fmla="*/ 655092 h 757450"/>
                <a:gd name="connsiteX10" fmla="*/ 122830 w 2074460"/>
                <a:gd name="connsiteY10" fmla="*/ 723331 h 757450"/>
                <a:gd name="connsiteX11" fmla="*/ 13648 w 2074460"/>
                <a:gd name="connsiteY11" fmla="*/ 757450 h 757450"/>
                <a:gd name="connsiteX0" fmla="*/ 13648 w 2074460"/>
                <a:gd name="connsiteY0" fmla="*/ 757450 h 757450"/>
                <a:gd name="connsiteX1" fmla="*/ 0 w 2074460"/>
                <a:gd name="connsiteY1" fmla="*/ 532262 h 757450"/>
                <a:gd name="connsiteX2" fmla="*/ 13648 w 2074460"/>
                <a:gd name="connsiteY2" fmla="*/ 150125 h 757450"/>
                <a:gd name="connsiteX3" fmla="*/ 1119117 w 2074460"/>
                <a:gd name="connsiteY3" fmla="*/ 88710 h 757450"/>
                <a:gd name="connsiteX4" fmla="*/ 1487606 w 2074460"/>
                <a:gd name="connsiteY4" fmla="*/ 54591 h 757450"/>
                <a:gd name="connsiteX5" fmla="*/ 1937983 w 2074460"/>
                <a:gd name="connsiteY5" fmla="*/ 0 h 757450"/>
                <a:gd name="connsiteX6" fmla="*/ 2060812 w 2074460"/>
                <a:gd name="connsiteY6" fmla="*/ 102358 h 757450"/>
                <a:gd name="connsiteX7" fmla="*/ 2074460 w 2074460"/>
                <a:gd name="connsiteY7" fmla="*/ 382137 h 757450"/>
                <a:gd name="connsiteX8" fmla="*/ 1453487 w 2074460"/>
                <a:gd name="connsiteY8" fmla="*/ 498143 h 757450"/>
                <a:gd name="connsiteX9" fmla="*/ 818866 w 2074460"/>
                <a:gd name="connsiteY9" fmla="*/ 661916 h 757450"/>
                <a:gd name="connsiteX10" fmla="*/ 122830 w 2074460"/>
                <a:gd name="connsiteY10" fmla="*/ 723331 h 757450"/>
                <a:gd name="connsiteX11" fmla="*/ 13648 w 2074460"/>
                <a:gd name="connsiteY11" fmla="*/ 757450 h 757450"/>
                <a:gd name="connsiteX0" fmla="*/ 13648 w 2074460"/>
                <a:gd name="connsiteY0" fmla="*/ 757450 h 757450"/>
                <a:gd name="connsiteX1" fmla="*/ 0 w 2074460"/>
                <a:gd name="connsiteY1" fmla="*/ 532262 h 757450"/>
                <a:gd name="connsiteX2" fmla="*/ 13648 w 2074460"/>
                <a:gd name="connsiteY2" fmla="*/ 150125 h 757450"/>
                <a:gd name="connsiteX3" fmla="*/ 1119117 w 2074460"/>
                <a:gd name="connsiteY3" fmla="*/ 88710 h 757450"/>
                <a:gd name="connsiteX4" fmla="*/ 1487606 w 2074460"/>
                <a:gd name="connsiteY4" fmla="*/ 54591 h 757450"/>
                <a:gd name="connsiteX5" fmla="*/ 1937983 w 2074460"/>
                <a:gd name="connsiteY5" fmla="*/ 0 h 757450"/>
                <a:gd name="connsiteX6" fmla="*/ 2060812 w 2074460"/>
                <a:gd name="connsiteY6" fmla="*/ 102358 h 757450"/>
                <a:gd name="connsiteX7" fmla="*/ 2074460 w 2074460"/>
                <a:gd name="connsiteY7" fmla="*/ 382137 h 757450"/>
                <a:gd name="connsiteX8" fmla="*/ 1453487 w 2074460"/>
                <a:gd name="connsiteY8" fmla="*/ 498143 h 757450"/>
                <a:gd name="connsiteX9" fmla="*/ 818866 w 2074460"/>
                <a:gd name="connsiteY9" fmla="*/ 661916 h 757450"/>
                <a:gd name="connsiteX10" fmla="*/ 225188 w 2074460"/>
                <a:gd name="connsiteY10" fmla="*/ 723331 h 757450"/>
                <a:gd name="connsiteX11" fmla="*/ 13648 w 2074460"/>
                <a:gd name="connsiteY11" fmla="*/ 757450 h 757450"/>
                <a:gd name="connsiteX0" fmla="*/ 13648 w 2074460"/>
                <a:gd name="connsiteY0" fmla="*/ 757450 h 757450"/>
                <a:gd name="connsiteX1" fmla="*/ 0 w 2074460"/>
                <a:gd name="connsiteY1" fmla="*/ 532262 h 757450"/>
                <a:gd name="connsiteX2" fmla="*/ 13648 w 2074460"/>
                <a:gd name="connsiteY2" fmla="*/ 150125 h 757450"/>
                <a:gd name="connsiteX3" fmla="*/ 1119117 w 2074460"/>
                <a:gd name="connsiteY3" fmla="*/ 88710 h 757450"/>
                <a:gd name="connsiteX4" fmla="*/ 1487606 w 2074460"/>
                <a:gd name="connsiteY4" fmla="*/ 54591 h 757450"/>
                <a:gd name="connsiteX5" fmla="*/ 1937983 w 2074460"/>
                <a:gd name="connsiteY5" fmla="*/ 0 h 757450"/>
                <a:gd name="connsiteX6" fmla="*/ 2060812 w 2074460"/>
                <a:gd name="connsiteY6" fmla="*/ 102358 h 757450"/>
                <a:gd name="connsiteX7" fmla="*/ 2074460 w 2074460"/>
                <a:gd name="connsiteY7" fmla="*/ 382137 h 757450"/>
                <a:gd name="connsiteX8" fmla="*/ 1487606 w 2074460"/>
                <a:gd name="connsiteY8" fmla="*/ 498143 h 757450"/>
                <a:gd name="connsiteX9" fmla="*/ 818866 w 2074460"/>
                <a:gd name="connsiteY9" fmla="*/ 661916 h 757450"/>
                <a:gd name="connsiteX10" fmla="*/ 225188 w 2074460"/>
                <a:gd name="connsiteY10" fmla="*/ 723331 h 757450"/>
                <a:gd name="connsiteX11" fmla="*/ 13648 w 2074460"/>
                <a:gd name="connsiteY11" fmla="*/ 757450 h 7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4460" h="757450">
                  <a:moveTo>
                    <a:pt x="13648" y="757450"/>
                  </a:moveTo>
                  <a:lnTo>
                    <a:pt x="0" y="532262"/>
                  </a:lnTo>
                  <a:lnTo>
                    <a:pt x="13648" y="150125"/>
                  </a:lnTo>
                  <a:lnTo>
                    <a:pt x="1119117" y="88710"/>
                  </a:lnTo>
                  <a:lnTo>
                    <a:pt x="1487606" y="54591"/>
                  </a:lnTo>
                  <a:lnTo>
                    <a:pt x="1937983" y="0"/>
                  </a:lnTo>
                  <a:lnTo>
                    <a:pt x="2060812" y="102358"/>
                  </a:lnTo>
                  <a:lnTo>
                    <a:pt x="2074460" y="382137"/>
                  </a:lnTo>
                  <a:lnTo>
                    <a:pt x="1487606" y="498143"/>
                  </a:lnTo>
                  <a:lnTo>
                    <a:pt x="818866" y="661916"/>
                  </a:lnTo>
                  <a:lnTo>
                    <a:pt x="225188" y="723331"/>
                  </a:lnTo>
                  <a:lnTo>
                    <a:pt x="13648" y="757450"/>
                  </a:lnTo>
                  <a:close/>
                </a:path>
              </a:pathLst>
            </a:custGeom>
            <a:noFill/>
            <a:ln>
              <a:solidFill>
                <a:schemeClr val="accent6">
                  <a:lumMod val="75000"/>
                </a:schemeClr>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
        <p:nvSpPr>
          <p:cNvPr id="42" name="テキスト ボックス 41"/>
          <p:cNvSpPr txBox="1"/>
          <p:nvPr/>
        </p:nvSpPr>
        <p:spPr>
          <a:xfrm>
            <a:off x="7114717" y="6391398"/>
            <a:ext cx="1047022" cy="231218"/>
          </a:xfrm>
          <a:prstGeom prst="rect">
            <a:avLst/>
          </a:prstGeom>
          <a:noFill/>
          <a:ln>
            <a:noFill/>
          </a:ln>
        </p:spPr>
        <p:txBody>
          <a:bodyPr wrap="square" lIns="36000" tIns="36000" rIns="36000" bIns="36000" rtlCol="0" anchor="ctr">
            <a:noAutofit/>
          </a:bodyPr>
          <a:lstStyle/>
          <a:p>
            <a:pPr algn="ctr"/>
            <a:r>
              <a:rPr lang="ja-JP" altLang="en-US" sz="800" dirty="0">
                <a:latin typeface="+mj-ea"/>
                <a:ea typeface="+mj-ea"/>
              </a:rPr>
              <a:t>石津</a:t>
            </a:r>
            <a:r>
              <a:rPr kumimoji="1" lang="ja-JP" altLang="en-US" sz="800" dirty="0" smtClean="0">
                <a:latin typeface="+mj-ea"/>
                <a:ea typeface="+mj-ea"/>
              </a:rPr>
              <a:t>川の事例</a:t>
            </a:r>
            <a:endParaRPr kumimoji="1" lang="en-US" altLang="ja-JP" sz="800" dirty="0" smtClean="0">
              <a:latin typeface="+mj-ea"/>
              <a:ea typeface="+mj-ea"/>
            </a:endParaRPr>
          </a:p>
        </p:txBody>
      </p:sp>
    </p:spTree>
    <p:extLst>
      <p:ext uri="{BB962C8B-B14F-4D97-AF65-F5344CB8AC3E}">
        <p14:creationId xmlns:p14="http://schemas.microsoft.com/office/powerpoint/2010/main" val="11598793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15234</TotalTime>
  <Words>8332</Words>
  <Application>Microsoft Office PowerPoint</Application>
  <PresentationFormat>A4 210 x 297 mm</PresentationFormat>
  <Paragraphs>706</Paragraphs>
  <Slides>23</Slides>
  <Notes>22</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23</vt:i4>
      </vt:variant>
    </vt:vector>
  </HeadingPairs>
  <TitlesOfParts>
    <vt:vector size="38" baseType="lpstr">
      <vt:lpstr>HG丸ｺﾞｼｯｸM-PRO</vt:lpstr>
      <vt:lpstr>Meiryo UI</vt:lpstr>
      <vt:lpstr>ＭＳ Ｐゴシック</vt:lpstr>
      <vt:lpstr>ＭＳ ゴシック</vt:lpstr>
      <vt:lpstr>ＭＳ 明朝</vt:lpstr>
      <vt:lpstr>新細明體</vt:lpstr>
      <vt:lpstr>メイリオ</vt:lpstr>
      <vt:lpstr>游ゴシック</vt:lpstr>
      <vt:lpstr>游明朝</vt:lpstr>
      <vt:lpstr>Arial</vt:lpstr>
      <vt:lpstr>Calibri</vt:lpstr>
      <vt:lpstr>Century</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浅野　統弘</cp:lastModifiedBy>
  <cp:revision>1035</cp:revision>
  <cp:lastPrinted>2020-11-18T06:33:25Z</cp:lastPrinted>
  <dcterms:created xsi:type="dcterms:W3CDTF">2018-08-31T02:58:46Z</dcterms:created>
  <dcterms:modified xsi:type="dcterms:W3CDTF">2020-11-18T06:36:32Z</dcterms:modified>
</cp:coreProperties>
</file>