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2801600" cy="9647238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58" autoAdjust="0"/>
    <p:restoredTop sz="94660"/>
  </p:normalViewPr>
  <p:slideViewPr>
    <p:cSldViewPr snapToGrid="0">
      <p:cViewPr varScale="1">
        <p:scale>
          <a:sx n="53" d="100"/>
          <a:sy n="53" d="100"/>
        </p:scale>
        <p:origin x="14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A100B-16E2-4CE2-B12B-F66654E7CC8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4875" y="850900"/>
            <a:ext cx="30495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75850"/>
            <a:ext cx="7950543" cy="268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FBE3B-A4E4-4103-B8F7-3B5208B3E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63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8843"/>
            <a:ext cx="10881360" cy="3358668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67034"/>
            <a:ext cx="9601200" cy="2329182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22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51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3626"/>
            <a:ext cx="2760345" cy="81755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3626"/>
            <a:ext cx="8121015" cy="81755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32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6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405113"/>
            <a:ext cx="11041380" cy="401298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56059"/>
            <a:ext cx="11041380" cy="2110333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1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68130"/>
            <a:ext cx="5440680" cy="61210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68130"/>
            <a:ext cx="5440680" cy="61210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71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3628"/>
            <a:ext cx="11041380" cy="186468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64914"/>
            <a:ext cx="5415676" cy="1159008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23922"/>
            <a:ext cx="5415676" cy="518315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64914"/>
            <a:ext cx="5442347" cy="1159008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23922"/>
            <a:ext cx="5442347" cy="518315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08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08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89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3149"/>
            <a:ext cx="4128849" cy="2251022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9026"/>
            <a:ext cx="6480810" cy="6855792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94171"/>
            <a:ext cx="4128849" cy="5361811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16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3149"/>
            <a:ext cx="4128849" cy="2251022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9026"/>
            <a:ext cx="6480810" cy="6855792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94171"/>
            <a:ext cx="4128849" cy="5361811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97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3628"/>
            <a:ext cx="11041380" cy="1864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68130"/>
            <a:ext cx="11041380" cy="6121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941563"/>
            <a:ext cx="2880360" cy="5136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C08E-760F-4F99-BC1D-0E7409B5297A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941563"/>
            <a:ext cx="4320540" cy="5136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941563"/>
            <a:ext cx="2880360" cy="5136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9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>
            <a:spLocks noGrp="1"/>
          </p:cNvSpPr>
          <p:nvPr/>
        </p:nvSpPr>
        <p:spPr>
          <a:xfrm>
            <a:off x="-30692" y="2365"/>
            <a:ext cx="12862983" cy="397899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36173" tIns="36173" rIns="36173" bIns="36173" rtlCol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大阪府都市整備中期計画（案）　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概要版</a:t>
            </a:r>
            <a:endParaRPr kumimoji="1" lang="en-US" altLang="ja-JP" sz="18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678959" y="2534517"/>
            <a:ext cx="1755609" cy="415498"/>
          </a:xfrm>
          <a:prstGeom prst="rect">
            <a:avLst/>
          </a:prstGeom>
          <a:noFill/>
          <a:ln cmpd="sng">
            <a:noFill/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重点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施策の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体系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80030" y="3023505"/>
            <a:ext cx="1835999" cy="4860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endParaRPr kumimoji="1" lang="en-US" altLang="ja-JP" sz="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</a:t>
            </a: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目標</a:t>
            </a:r>
            <a:endParaRPr kumimoji="1"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（めざすべき将来像）</a:t>
            </a:r>
            <a:endParaRPr kumimoji="1" lang="en-US" altLang="ja-JP" sz="120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62620" y="3844252"/>
            <a:ext cx="1692000" cy="3623708"/>
            <a:chOff x="258739" y="3576563"/>
            <a:chExt cx="1692000" cy="3623708"/>
          </a:xfrm>
        </p:grpSpPr>
        <p:sp>
          <p:nvSpPr>
            <p:cNvPr id="22" name="角丸四角形 21"/>
            <p:cNvSpPr/>
            <p:nvPr/>
          </p:nvSpPr>
          <p:spPr>
            <a:xfrm>
              <a:off x="258739" y="3576563"/>
              <a:ext cx="1656000" cy="900000"/>
            </a:xfrm>
            <a:prstGeom prst="roundRect">
              <a:avLst>
                <a:gd name="adj" fmla="val 25868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173" tIns="36173" rIns="36173" bIns="36173" rtlCol="0" anchor="ctr"/>
            <a:lstStyle/>
            <a:p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１．大阪・関西</a:t>
              </a:r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endPara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  さらなる</a:t>
              </a:r>
              <a:endPara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成長</a:t>
              </a:r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・活力の実現</a:t>
              </a: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258739" y="4945354"/>
              <a:ext cx="1692000" cy="900000"/>
            </a:xfrm>
            <a:prstGeom prst="roundRect">
              <a:avLst>
                <a:gd name="adj" fmla="val 2356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173" tIns="36173" rIns="36173" bIns="36173" rtlCol="0" anchor="ctr"/>
            <a:lstStyle/>
            <a:p>
              <a:r>
                <a:rPr kumimoji="1" lang="en-US" altLang="ja-JP" sz="1407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kumimoji="1"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ja-JP" altLang="en-US" sz="1200" b="1" dirty="0" err="1">
                  <a:latin typeface="Meiryo UI" panose="020B0604030504040204" pitchFamily="50" charset="-128"/>
                  <a:ea typeface="Meiryo UI" panose="020B0604030504040204" pitchFamily="50" charset="-128"/>
                </a:rPr>
                <a:t>．</a:t>
              </a:r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防災・減災、</a:t>
              </a:r>
              <a:endPara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     安全</a:t>
              </a:r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・安心の強化</a:t>
              </a: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276739" y="6300271"/>
              <a:ext cx="1656000" cy="900000"/>
            </a:xfrm>
            <a:prstGeom prst="roundRect">
              <a:avLst>
                <a:gd name="adj" fmla="val 19999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173" tIns="36173" rIns="36173" bIns="36173" rtlCol="0" anchor="ctr"/>
            <a:lstStyle/>
            <a:p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３．</a:t>
              </a:r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都市魅力の向上と</a:t>
              </a:r>
              <a:endPara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   </a:t>
              </a:r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住みよい環境づくり</a:t>
              </a:r>
            </a:p>
          </p:txBody>
        </p:sp>
      </p:grpSp>
      <p:sp>
        <p:nvSpPr>
          <p:cNvPr id="15" name="正方形/長方形 14"/>
          <p:cNvSpPr/>
          <p:nvPr/>
        </p:nvSpPr>
        <p:spPr>
          <a:xfrm>
            <a:off x="68017" y="2609718"/>
            <a:ext cx="4284000" cy="6912000"/>
          </a:xfrm>
          <a:prstGeom prst="rect">
            <a:avLst/>
          </a:prstGeom>
          <a:noFill/>
          <a:ln w="254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26895" y="2655008"/>
            <a:ext cx="1895475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kumimoji="1" lang="en-US" altLang="ja-JP" sz="1400" b="1" spc="30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400" b="1" spc="30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．基本</a:t>
            </a:r>
            <a:r>
              <a:rPr kumimoji="1" lang="ja-JP" altLang="en-US" sz="1400" b="1" spc="30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方針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90621" y="8046262"/>
            <a:ext cx="4023570" cy="1322944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173" tIns="36173" rIns="36173" bIns="36173" rtlCol="0" anchor="t"/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計画の進行管理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9382" indent="-180864">
              <a:buFont typeface="Wingdings" panose="05000000000000000000" pitchFamily="2" charset="2"/>
              <a:buChar char="ü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定期的に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PDCA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サイクルに基づき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、施策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・事業の進捗管理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、効果検証を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適時に計画内容の見直しを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8518"/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9382" indent="-180864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情勢の変化など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応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じて、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適時に計画の見直しを実施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ホームベース 18"/>
          <p:cNvSpPr/>
          <p:nvPr/>
        </p:nvSpPr>
        <p:spPr>
          <a:xfrm>
            <a:off x="2128632" y="3041382"/>
            <a:ext cx="2064646" cy="4860000"/>
          </a:xfrm>
          <a:prstGeom prst="homePlate">
            <a:avLst>
              <a:gd name="adj" fmla="val 0"/>
            </a:avLst>
          </a:prstGeom>
          <a:ln w="952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173" tIns="36173" rIns="36173" bIns="36173" rtlCol="0" anchor="ctr"/>
          <a:lstStyle/>
          <a:p>
            <a:pPr algn="ctr"/>
            <a:endParaRPr kumimoji="1" lang="ja-JP" altLang="en-US" sz="1809" dirty="0"/>
          </a:p>
        </p:txBody>
      </p:sp>
      <p:sp>
        <p:nvSpPr>
          <p:cNvPr id="20" name="正方形/長方形 19"/>
          <p:cNvSpPr/>
          <p:nvPr/>
        </p:nvSpPr>
        <p:spPr>
          <a:xfrm>
            <a:off x="2225521" y="3266959"/>
            <a:ext cx="2121493" cy="4838416"/>
          </a:xfrm>
          <a:prstGeom prst="rect">
            <a:avLst/>
          </a:prstGeom>
          <a:noFill/>
          <a:ln w="19050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ct val="150000"/>
              </a:lnSpc>
              <a:spcAft>
                <a:spcPts val="603"/>
              </a:spcAft>
            </a:pPr>
            <a:r>
              <a:rPr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取組の</a:t>
            </a:r>
            <a:r>
              <a:rPr kumimoji="1"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視点</a:t>
            </a:r>
            <a:endParaRPr kumimoji="1" lang="en-US" altLang="ja-JP" sz="13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副首都・大阪の確立・発展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人・物の交流拡大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都市機能の維持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都市・地域の持続的成長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最先端技術の活用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スマートシティの取組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トータルマネジメント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既存ストックの活用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多様な主体、多様な利用者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民間活力の活用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ウィズコロナからポストコロナへ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7122" indent="-287122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13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7122" indent="-287122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13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06954"/>
              </p:ext>
            </p:extLst>
          </p:nvPr>
        </p:nvGraphicFramePr>
        <p:xfrm>
          <a:off x="4461272" y="6155847"/>
          <a:ext cx="8190983" cy="654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0983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体系２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kumimoji="1" lang="ja-JP" altLang="en-US" sz="1200" b="1" spc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防災・減災、安全・安心の強化　</a:t>
                      </a:r>
                      <a:r>
                        <a:rPr kumimoji="1" lang="ja-JP" altLang="en-US" sz="1100" b="1" spc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　　　　　　　　　　　　　</a:t>
                      </a:r>
                    </a:p>
                  </a:txBody>
                  <a:tcPr marL="36173" marR="36173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410917">
                <a:tc>
                  <a:txBody>
                    <a:bodyPr/>
                    <a:lstStyle/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⑴</a:t>
                      </a:r>
                      <a:r>
                        <a:rPr kumimoji="1" lang="ja-JP" altLang="en-US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災害に強い都市の構築　・・・　気候変動等を見据え、地震、津波、高潮、治水、土砂災害等対策を推進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⑵ 安全・安心で住みやすい都市の形成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・・・交通安全・自転車安全対策、ユニバーサルデザイン等の推進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36173" marB="36173"/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885718"/>
              </p:ext>
            </p:extLst>
          </p:nvPr>
        </p:nvGraphicFramePr>
        <p:xfrm>
          <a:off x="4461763" y="5265952"/>
          <a:ext cx="8190000" cy="8369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0000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体系１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kumimoji="1" lang="ja-JP" altLang="en-US" sz="1200" b="1" spc="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大阪・関西のさらなる成長に必要なインフラの強化</a:t>
                      </a:r>
                    </a:p>
                  </a:txBody>
                  <a:tcPr marL="36000" marR="360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534629">
                <a:tc>
                  <a:txBody>
                    <a:bodyPr/>
                    <a:lstStyle/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2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⑴</a:t>
                      </a:r>
                      <a:r>
                        <a:rPr lang="ja-JP" altLang="en-US" sz="12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2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大阪・関西の成長に必要な交通ネットワークの充実・強化</a:t>
                      </a:r>
                      <a:r>
                        <a:rPr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0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</a:t>
                      </a:r>
                      <a:r>
                        <a:rPr lang="ja-JP" altLang="en-US" sz="12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・・・道路・鉄道ネットワークの充実等、交通渋滞・事故の解消、既存交通ネットワーク等の徹底活用</a:t>
                      </a:r>
                      <a:endParaRPr lang="en-US" altLang="ja-JP" sz="12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⑵ 都市拠点形成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・・・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都市再生、鉄道駅周辺まちづくり、幹線道路沿道まちづくり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36173" marB="36173"/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671006"/>
              </p:ext>
            </p:extLst>
          </p:nvPr>
        </p:nvGraphicFramePr>
        <p:xfrm>
          <a:off x="4461137" y="2879827"/>
          <a:ext cx="8191253" cy="2333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1253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0263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施策全般の考え方</a:t>
                      </a:r>
                      <a:endParaRPr kumimoji="1" lang="en-US" altLang="ja-JP" sz="1200" b="1" spc="300" dirty="0" smtClean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213057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⑴ インフラ施策の基本的考え方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80000" algn="l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広域的な都市経営の観点から成長・活力、安全・安心など大阪の将来に必要なインフラ整備を推進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80000" algn="l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ストック効果や賢く使う視点を重視し、現行予算水準を基準に施策・事業を重点化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80000" algn="l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ハード整備・ソフト対策を組み合わせ、庁内他部局事業との連携も図りながら、着実かつ効率的に効果発現がなされるよう取り組む</a:t>
                      </a:r>
                    </a:p>
                    <a:p>
                      <a:pPr marL="288000" indent="-180000" algn="l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「大阪府都市基盤施設長寿命化計画」に基づき、新技術の活用を含めた施設点検診断手法等の充実、予防保全対策の拡充等により効率的・効果的な維持管理を推進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80000" algn="l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PFI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など民間資金・ノウハウを活用し、官民連携を図りながら、公共空間の利活用に取り組む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marR="0" lvl="0" indent="-180000" algn="l" defTabSz="128016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ja-JP" altLang="en-US" sz="12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人口減少等に伴う、インフラの使用環境の変化を見据え、施設の最適化を図るための検討・整備を進める</a:t>
                      </a:r>
                      <a:endParaRPr kumimoji="1" lang="en-US" altLang="ja-JP" sz="12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⑵ 主要施策の基本方針</a:t>
                      </a:r>
                      <a:endParaRPr kumimoji="1" lang="en-US" altLang="ja-JP" sz="12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○交通・道路事業　　○治水・土砂災害対策　　○府営公園事業　　○流域下水道事業　　○戦略的維持管理の推進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4701050" y="8018228"/>
            <a:ext cx="4214350" cy="847111"/>
          </a:xfrm>
          <a:prstGeom prst="rect">
            <a:avLst/>
          </a:prstGeom>
          <a:noFill/>
        </p:spPr>
        <p:txBody>
          <a:bodyPr wrap="square" lIns="36173" tIns="36173" rIns="36173" bIns="36173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⑴ 新技術等の活用　</a:t>
            </a:r>
          </a:p>
          <a:p>
            <a:pPr marL="207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ニーズ・シーズのマッチングを図り、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等積極的に取り入れ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7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産官学連携による府管理施設での実証フィールド提供等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7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デジタル・トランスフォーメーション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の加速化に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向けた取組推進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881727" y="7838179"/>
            <a:ext cx="3837879" cy="1027160"/>
          </a:xfrm>
          <a:prstGeom prst="rect">
            <a:avLst/>
          </a:prstGeom>
          <a:noFill/>
        </p:spPr>
        <p:txBody>
          <a:bodyPr wrap="square" lIns="36173" tIns="36173" rIns="36173" bIns="36173" rtlCol="0">
            <a:spAutoFit/>
          </a:bodyPr>
          <a:lstStyle/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⑵ 人材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育成・技術力の向上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技術伝承、技術研修、大学連携、働き方改革などの取組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⑶ 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効果的な用地取得の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用地取得の専門機関である大阪府土地開発公社を活用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研修による担当職員の育成、ノウハウの伝承などの取組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191888"/>
              </p:ext>
            </p:extLst>
          </p:nvPr>
        </p:nvGraphicFramePr>
        <p:xfrm>
          <a:off x="182474" y="730899"/>
          <a:ext cx="8377326" cy="12027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7326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2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趣旨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施策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全般の考え方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958930">
                <a:tc>
                  <a:txBody>
                    <a:bodyPr/>
                    <a:lstStyle/>
                    <a:p>
                      <a:pPr marL="288000" indent="-14400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年大阪・関西万博の成功、さらには副首都・大阪として継続的に経済成長を遂げていくため、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440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○大阪・関西のさらなる成長・活力の実現　　○防災・減災、安全・安心の強化　　○都市魅力の向上と住みよい環境づくり　　に向けて取組む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4400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「副首都・大阪の確立・発展」「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最先端技術の活用」、「スマートシティの取組」、「民間活力の活用」、「既存ストックの活用」などの視点を踏まえた取組を推進し、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あわせて、新型コロナウイルス感染拡大による様々な影響を踏まえ、「ウィズコロナ」から「ポストコロナ」の社会変革も含めたインフラ施策の着実な推進を図る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36173" marB="36173"/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474621" y="8938961"/>
            <a:ext cx="6486241" cy="563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５．事業実施の考え方</a:t>
            </a:r>
            <a:endParaRPr kumimoji="1" lang="en-US" altLang="ja-JP" sz="5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72000">
              <a:lnSpc>
                <a:spcPct val="1300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　道路、　河川、　公園、　流域下水道などの主な施策や事業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の考え方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37383"/>
              </p:ext>
            </p:extLst>
          </p:nvPr>
        </p:nvGraphicFramePr>
        <p:xfrm>
          <a:off x="4461763" y="6862863"/>
          <a:ext cx="8190000" cy="7656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0000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1200" b="1" spc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体系３</a:t>
                      </a:r>
                      <a:r>
                        <a:rPr kumimoji="1" lang="en-US" altLang="ja-JP" sz="1200" b="1" spc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kumimoji="1" lang="ja-JP" altLang="en-US" sz="1200" b="1" spc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都市魅力の向上と住みよい環境づくり</a:t>
                      </a:r>
                    </a:p>
                  </a:txBody>
                  <a:tcPr marL="36000" marR="360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549694">
                <a:tc>
                  <a:txBody>
                    <a:bodyPr/>
                    <a:lstStyle/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⑴　多様なニーズに応えるインフラの有効活用　　・・・　道路空間の利活用　など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⑵　にぎわい・都市魅力の創出　　・・・　既存インフラ（歴史街道、府営公園等）のにぎわい・魅力創出など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⑶　住みよい都市環境づくり  ・・・　　安定した下水道サービスの提供、道路環境等の改善、緑化の推進など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391025" y="8981718"/>
            <a:ext cx="8328581" cy="540000"/>
          </a:xfrm>
          <a:prstGeom prst="rect">
            <a:avLst/>
          </a:prstGeom>
          <a:noFill/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4393920" y="2605415"/>
            <a:ext cx="8325686" cy="5072765"/>
          </a:xfrm>
          <a:prstGeom prst="rect">
            <a:avLst/>
          </a:prstGeom>
          <a:noFill/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4391248" y="7736822"/>
            <a:ext cx="8328358" cy="1186255"/>
          </a:xfrm>
          <a:prstGeom prst="rect">
            <a:avLst/>
          </a:prstGeom>
          <a:noFill/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332750" y="7697021"/>
            <a:ext cx="2463835" cy="415498"/>
          </a:xfrm>
          <a:prstGeom prst="rect">
            <a:avLst/>
          </a:prstGeom>
          <a:noFill/>
          <a:ln cmpd="sng">
            <a:noFill/>
          </a:ln>
        </p:spPr>
        <p:txBody>
          <a:bodyPr vert="horz"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の推進に向けて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313705"/>
              </p:ext>
            </p:extLst>
          </p:nvPr>
        </p:nvGraphicFramePr>
        <p:xfrm>
          <a:off x="182474" y="2026616"/>
          <a:ext cx="8377326" cy="4714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7326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4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12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計画期間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施策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全般の考え方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255457">
                <a:tc>
                  <a:txBody>
                    <a:bodyPr/>
                    <a:lstStyle/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中長期を見通しつつ、令和３年度（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年度）から令和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年度（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年度）までの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年間を対象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36173" marB="36173"/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477942"/>
              </p:ext>
            </p:extLst>
          </p:nvPr>
        </p:nvGraphicFramePr>
        <p:xfrm>
          <a:off x="8674258" y="731954"/>
          <a:ext cx="3944866" cy="1783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4866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2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都市インフラ政策を取り巻く社会情勢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1567404">
                <a:tc>
                  <a:txBody>
                    <a:bodyPr/>
                    <a:lstStyle/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○人口減少・超高齢社会の到来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○インフラ施設の老朽化の進展　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○気候変動による災害の頻発化等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○コロナの影響と新たな潮流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○大阪・関西万博の開催、百舌鳥・古市古墳群の世界遺産登録　　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○新たな技術の進展　　　　　　など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36173" marB="36173"/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sp>
        <p:nvSpPr>
          <p:cNvPr id="32" name="正方形/長方形 31"/>
          <p:cNvSpPr/>
          <p:nvPr/>
        </p:nvSpPr>
        <p:spPr>
          <a:xfrm>
            <a:off x="68017" y="464348"/>
            <a:ext cx="12651589" cy="2090166"/>
          </a:xfrm>
          <a:prstGeom prst="rect">
            <a:avLst/>
          </a:prstGeom>
          <a:noFill/>
          <a:ln w="254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26851" y="435842"/>
            <a:ext cx="2147896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kumimoji="1" lang="ja-JP" altLang="en-US" sz="1400" b="1" spc="30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１．計画策定の趣旨</a:t>
            </a:r>
            <a:endParaRPr kumimoji="1" lang="ja-JP" altLang="en-US" sz="1400" b="1" spc="30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3908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1833</TotalTime>
  <Words>1067</Words>
  <Application>Microsoft Office PowerPoint</Application>
  <PresentationFormat>ユーザー設定</PresentationFormat>
  <Paragraphs>106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柏木　栄一</dc:creator>
  <cp:lastModifiedBy>浅野　統弘</cp:lastModifiedBy>
  <cp:revision>220</cp:revision>
  <cp:lastPrinted>2020-11-17T02:00:49Z</cp:lastPrinted>
  <dcterms:created xsi:type="dcterms:W3CDTF">2020-06-29T01:22:41Z</dcterms:created>
  <dcterms:modified xsi:type="dcterms:W3CDTF">2020-11-17T02:05:06Z</dcterms:modified>
</cp:coreProperties>
</file>