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Override+xml" PartName="/ppt/theme/themeOverride1.xml"/>
  <Override ContentType="application/vnd.openxmlformats-officedocument.themeOverride+xml" PartName="/ppt/theme/themeOverride2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core.xml" Type="http://schemas.openxmlformats.org/package/2006/relationships/metadata/core-properties" Id="rId6"></Relationship><Relationship Target="docProps/thumbnail.jpeg" Type="http://schemas.openxmlformats.org/package/2006/relationships/metadata/thumbnail" Id="rId7"></Relationship><Relationship Target="docProps/custom.xml" Type="http://schemas.openxmlformats.org/officeDocument/2006/relationships/custom-properties" Id="rId8"></Relationship><Relationship Target="docProps/app.xml" Type="http://schemas.openxmlformats.org/officeDocument/2006/relationships/extended-properties" Id="rId9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  <p:sldId id="258" r:id="rId4"/>
    <p:sldId id="259" r:id="rId5"/>
    <p:sldId id="257" r:id="rId6"/>
  </p:sldIdLst>
  <p:sldSz cx="12801600" cy="9601200" type="A3"/>
  <p:notesSz cx="9939338" cy="14368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19">
          <p15:clr>
            <a:srgbClr val="A4A3A4"/>
          </p15:clr>
        </p15:guide>
        <p15:guide id="2" pos="402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E1"/>
    <a:srgbClr val="FFCDCD"/>
    <a:srgbClr val="FF8810"/>
    <a:srgbClr val="FF4B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774" y="-624"/>
      </p:cViewPr>
      <p:guideLst>
        <p:guide orient="horz" pos="3019"/>
        <p:guide pos="402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?><Relationships xmlns="http://schemas.openxmlformats.org/package/2006/relationships"><Relationship Target="viewProps.xml" Type="http://schemas.openxmlformats.org/officeDocument/2006/relationships/viewProps" Id="rId8"></Relationship><Relationship Target="slides/slide2.xml" Type="http://schemas.openxmlformats.org/officeDocument/2006/relationships/slide" Id="rId3"></Relationship><Relationship Target="presProps.xml" Type="http://schemas.openxmlformats.org/officeDocument/2006/relationships/presProps" Id="rId7"></Relationship><Relationship Target="slides/slide1.xml" Type="http://schemas.openxmlformats.org/officeDocument/2006/relationships/slide" Id="rId2"></Relationship><Relationship Target="slideMasters/slideMaster1.xml" Type="http://schemas.openxmlformats.org/officeDocument/2006/relationships/slideMaster" Id="rId1"></Relationship><Relationship Target="slides/slide5.xml" Type="http://schemas.openxmlformats.org/officeDocument/2006/relationships/slide" Id="rId6"></Relationship><Relationship Target="slides/slide4.xml" Type="http://schemas.openxmlformats.org/officeDocument/2006/relationships/slide" Id="rId5"></Relationship><Relationship Target="tableStyles.xml" Type="http://schemas.openxmlformats.org/officeDocument/2006/relationships/tableStyles" Id="rId10"></Relationship><Relationship Target="slides/slide3.xml" Type="http://schemas.openxmlformats.org/officeDocument/2006/relationships/slide" Id="rId4"></Relationship><Relationship Target="theme/theme1.xml" Type="http://schemas.openxmlformats.org/officeDocument/2006/relationships/theme" Id="rId9"></Relationship></Relationships>
</file>

<file path=ppt/charts/_rels/chart1.xml.rels><?xml version="1.0" encoding="UTF-8" ?><Relationships xmlns="http://schemas.openxmlformats.org/package/2006/relationships"><Relationship Target="../theme/themeOverride1.xml" Type="http://schemas.openxmlformats.org/officeDocument/2006/relationships/themeOverride" Id="rId1"></Relationship></Relationships>
</file>

<file path=ppt/charts/_rels/chart2.xml.rels><?xml version="1.0" encoding="UTF-8" ?><Relationships xmlns="http://schemas.openxmlformats.org/package/2006/relationships"><Relationship TargetMode="External" Target="NULL" Type="http://schemas.openxmlformats.org/officeDocument/2006/relationships/oleObject" Id="rId2"></Relationship><Relationship Target="../theme/themeOverride2.xml" Type="http://schemas.openxmlformats.org/officeDocument/2006/relationships/themeOverride" Id="rId1"></Relationship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667958656330748"/>
          <c:y val="4.703945993674246E-2"/>
          <c:w val="0.85518060005120922"/>
          <c:h val="0.7653869033593009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東京都１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Sheet1!$A$2:$A$59</c:f>
              <c:numCache>
                <c:formatCode>General</c:formatCode>
                <c:ptCount val="58"/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</c:numCache>
            </c:numRef>
          </c:cat>
          <c:val>
            <c:numRef>
              <c:f>Sheet1!$B$2:$B$59</c:f>
              <c:numCache>
                <c:formatCode>0.0%</c:formatCode>
                <c:ptCount val="58"/>
                <c:pt idx="1">
                  <c:v>0.185</c:v>
                </c:pt>
                <c:pt idx="2">
                  <c:v>0.185</c:v>
                </c:pt>
                <c:pt idx="3">
                  <c:v>0.184</c:v>
                </c:pt>
                <c:pt idx="4">
                  <c:v>0.183</c:v>
                </c:pt>
                <c:pt idx="5">
                  <c:v>0.17599999999999999</c:v>
                </c:pt>
                <c:pt idx="6">
                  <c:v>0.17499999999999999</c:v>
                </c:pt>
                <c:pt idx="7">
                  <c:v>0.17299999999999999</c:v>
                </c:pt>
                <c:pt idx="8">
                  <c:v>0.17199999999999999</c:v>
                </c:pt>
                <c:pt idx="9">
                  <c:v>0.17299999999999999</c:v>
                </c:pt>
                <c:pt idx="10">
                  <c:v>0.17100000000000001</c:v>
                </c:pt>
                <c:pt idx="11">
                  <c:v>0.17100000000000001</c:v>
                </c:pt>
                <c:pt idx="12">
                  <c:v>0.17199999999999999</c:v>
                </c:pt>
                <c:pt idx="13">
                  <c:v>0.16800000000000001</c:v>
                </c:pt>
                <c:pt idx="14">
                  <c:v>0.16600000000000001</c:v>
                </c:pt>
                <c:pt idx="15">
                  <c:v>0.16800000000000001</c:v>
                </c:pt>
                <c:pt idx="16">
                  <c:v>0.16500000000000001</c:v>
                </c:pt>
                <c:pt idx="17">
                  <c:v>0.16600000000000001</c:v>
                </c:pt>
                <c:pt idx="18">
                  <c:v>0.16600000000000001</c:v>
                </c:pt>
                <c:pt idx="19">
                  <c:v>0.16400000000000001</c:v>
                </c:pt>
                <c:pt idx="20">
                  <c:v>0.16300000000000001</c:v>
                </c:pt>
                <c:pt idx="21">
                  <c:v>0.16600000000000001</c:v>
                </c:pt>
                <c:pt idx="22">
                  <c:v>0.17</c:v>
                </c:pt>
                <c:pt idx="23">
                  <c:v>0.17199999999999999</c:v>
                </c:pt>
                <c:pt idx="24">
                  <c:v>0.17399999999999999</c:v>
                </c:pt>
                <c:pt idx="25">
                  <c:v>0.17499999999999999</c:v>
                </c:pt>
                <c:pt idx="26">
                  <c:v>0.18</c:v>
                </c:pt>
                <c:pt idx="27">
                  <c:v>0.183</c:v>
                </c:pt>
                <c:pt idx="28">
                  <c:v>0.185</c:v>
                </c:pt>
                <c:pt idx="29">
                  <c:v>0.189</c:v>
                </c:pt>
                <c:pt idx="30">
                  <c:v>0.187</c:v>
                </c:pt>
                <c:pt idx="31">
                  <c:v>0.18099999999999999</c:v>
                </c:pt>
                <c:pt idx="32">
                  <c:v>0.17699999999999999</c:v>
                </c:pt>
                <c:pt idx="33">
                  <c:v>0.17499999999999999</c:v>
                </c:pt>
                <c:pt idx="34">
                  <c:v>0.17199999999999999</c:v>
                </c:pt>
                <c:pt idx="35">
                  <c:v>0.17100000000000001</c:v>
                </c:pt>
                <c:pt idx="36">
                  <c:v>0.16800000000000001</c:v>
                </c:pt>
                <c:pt idx="37">
                  <c:v>0.17100000000000001</c:v>
                </c:pt>
                <c:pt idx="38">
                  <c:v>0.16900000000000001</c:v>
                </c:pt>
                <c:pt idx="39">
                  <c:v>0.16900000000000001</c:v>
                </c:pt>
                <c:pt idx="5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4AE-4E06-B4CE-8753B573EFB3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東京都３</c:v>
                </c:pt>
              </c:strCache>
            </c:strRef>
          </c:tx>
          <c:spPr>
            <a:ln w="38100">
              <a:solidFill>
                <a:schemeClr val="tx1"/>
              </a:solidFill>
              <a:prstDash val="solid"/>
            </a:ln>
          </c:spPr>
          <c:marker>
            <c:symbol val="none"/>
          </c:marker>
          <c:cat>
            <c:numRef>
              <c:f>Sheet1!$A$2:$A$59</c:f>
              <c:numCache>
                <c:formatCode>General</c:formatCode>
                <c:ptCount val="58"/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</c:numCache>
            </c:numRef>
          </c:cat>
          <c:val>
            <c:numRef>
              <c:f>Sheet1!$D$2:$D$59</c:f>
              <c:numCache>
                <c:formatCode>General</c:formatCode>
                <c:ptCount val="58"/>
                <c:pt idx="36" formatCode="0.0%">
                  <c:v>0.16500000000000001</c:v>
                </c:pt>
                <c:pt idx="37" formatCode="0.0%">
                  <c:v>0.16800000000000001</c:v>
                </c:pt>
                <c:pt idx="38" formatCode="0.0%">
                  <c:v>0.17199999999999999</c:v>
                </c:pt>
                <c:pt idx="39" formatCode="0.0%">
                  <c:v>0.17399999999999999</c:v>
                </c:pt>
                <c:pt idx="40" formatCode="0.0%">
                  <c:v>0.17399999999999999</c:v>
                </c:pt>
                <c:pt idx="41" formatCode="0.0%">
                  <c:v>0.17699999999999999</c:v>
                </c:pt>
                <c:pt idx="42" formatCode="0.0%">
                  <c:v>0.17599999999999999</c:v>
                </c:pt>
                <c:pt idx="43" formatCode="0.0%">
                  <c:v>0.17599999999999999</c:v>
                </c:pt>
                <c:pt idx="44" formatCode="0.0%">
                  <c:v>0.17699999999999999</c:v>
                </c:pt>
                <c:pt idx="45" formatCode="0.0%">
                  <c:v>0.17899999999999999</c:v>
                </c:pt>
                <c:pt idx="46" formatCode="0.0%">
                  <c:v>0.17899999999999999</c:v>
                </c:pt>
                <c:pt idx="47" formatCode="0.0%">
                  <c:v>0.17899999999999999</c:v>
                </c:pt>
                <c:pt idx="48" formatCode="0.0%">
                  <c:v>0.17599999999999999</c:v>
                </c:pt>
                <c:pt idx="49" formatCode="0.0%">
                  <c:v>0.17599999999999999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4AE-4E06-B4CE-8753B573EFB3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東京都４</c:v>
                </c:pt>
              </c:strCache>
            </c:strRef>
          </c:tx>
          <c:spPr>
            <a:ln w="38100">
              <a:solidFill>
                <a:schemeClr val="tx1">
                  <a:lumMod val="85000"/>
                  <a:lumOff val="15000"/>
                </a:schemeClr>
              </a:solidFill>
            </a:ln>
          </c:spPr>
          <c:marker>
            <c:symbol val="none"/>
          </c:marker>
          <c:dPt>
            <c:idx val="56"/>
            <c:bubble3D val="0"/>
            <c:spPr>
              <a:ln w="38100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4AE-4E06-B4CE-8753B573EFB3}"/>
              </c:ext>
            </c:extLst>
          </c:dPt>
          <c:cat>
            <c:numRef>
              <c:f>Sheet1!$A$2:$A$59</c:f>
              <c:numCache>
                <c:formatCode>General</c:formatCode>
                <c:ptCount val="58"/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</c:numCache>
            </c:numRef>
          </c:cat>
          <c:val>
            <c:numRef>
              <c:f>Sheet1!$E$2:$E$59</c:f>
              <c:numCache>
                <c:formatCode>General</c:formatCode>
                <c:ptCount val="58"/>
                <c:pt idx="41" formatCode="0.0%">
                  <c:v>0.182</c:v>
                </c:pt>
                <c:pt idx="42" formatCode="0.0%">
                  <c:v>0.182</c:v>
                </c:pt>
                <c:pt idx="43" formatCode="0.0%">
                  <c:v>0.184</c:v>
                </c:pt>
                <c:pt idx="44" formatCode="0.0%">
                  <c:v>0.187</c:v>
                </c:pt>
                <c:pt idx="45" formatCode="0.0%">
                  <c:v>0.189</c:v>
                </c:pt>
                <c:pt idx="46" formatCode="0.0%">
                  <c:v>0.188</c:v>
                </c:pt>
                <c:pt idx="47" formatCode="0.0%">
                  <c:v>0.187</c:v>
                </c:pt>
                <c:pt idx="48" formatCode="0.0%">
                  <c:v>0.19</c:v>
                </c:pt>
                <c:pt idx="49" formatCode="0.0%">
                  <c:v>0.187</c:v>
                </c:pt>
                <c:pt idx="50" formatCode="0.0%">
                  <c:v>0.185</c:v>
                </c:pt>
                <c:pt idx="51" formatCode="0.0%">
                  <c:v>0.187</c:v>
                </c:pt>
                <c:pt idx="52" formatCode="0.0%">
                  <c:v>0.186</c:v>
                </c:pt>
                <c:pt idx="53" formatCode="0.0%">
                  <c:v>0.185</c:v>
                </c:pt>
                <c:pt idx="54" formatCode="0.0%">
                  <c:v>0.185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4AE-4E06-B4CE-8753B573EFB3}"/>
            </c:ext>
          </c:extLst>
        </c:ser>
        <c:ser>
          <c:idx val="3"/>
          <c:order val="3"/>
          <c:tx>
            <c:strRef>
              <c:f>Sheet1!$F$1</c:f>
              <c:strCache>
                <c:ptCount val="1"/>
                <c:pt idx="0">
                  <c:v>東京都５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Sheet1!$A$2:$A$59</c:f>
              <c:numCache>
                <c:formatCode>General</c:formatCode>
                <c:ptCount val="58"/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</c:numCache>
            </c:numRef>
          </c:cat>
          <c:val>
            <c:numRef>
              <c:f>Sheet1!$F$2:$F$59</c:f>
              <c:numCache>
                <c:formatCode>General</c:formatCode>
                <c:ptCount val="58"/>
                <c:pt idx="46" formatCode="0.0%">
                  <c:v>0.191</c:v>
                </c:pt>
                <c:pt idx="47" formatCode="0.0%">
                  <c:v>0.191</c:v>
                </c:pt>
                <c:pt idx="48" formatCode="0.0%">
                  <c:v>0.19500000000000001</c:v>
                </c:pt>
                <c:pt idx="49" formatCode="0.0%">
                  <c:v>0.192</c:v>
                </c:pt>
                <c:pt idx="50" formatCode="0.0%">
                  <c:v>0.191</c:v>
                </c:pt>
                <c:pt idx="51" formatCode="0.0%">
                  <c:v>0.19400000000000001</c:v>
                </c:pt>
                <c:pt idx="52" formatCode="0.0%">
                  <c:v>0.19400000000000001</c:v>
                </c:pt>
                <c:pt idx="53" formatCode="0.0%">
                  <c:v>0.193</c:v>
                </c:pt>
                <c:pt idx="54" formatCode="0.0%">
                  <c:v>0.192</c:v>
                </c:pt>
                <c:pt idx="55" formatCode="0.0%">
                  <c:v>0.19</c:v>
                </c:pt>
                <c:pt idx="56" formatCode="0.0%">
                  <c:v>0.19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4AE-4E06-B4CE-8753B573EFB3}"/>
            </c:ext>
          </c:extLst>
        </c:ser>
        <c:ser>
          <c:idx val="7"/>
          <c:order val="4"/>
          <c:tx>
            <c:strRef>
              <c:f>Sheet1!$G$1</c:f>
              <c:strCache>
                <c:ptCount val="1"/>
                <c:pt idx="0">
                  <c:v>愛知県</c:v>
                </c:pt>
              </c:strCache>
            </c:strRef>
          </c:tx>
          <c:spPr>
            <a:ln w="38100">
              <a:solidFill>
                <a:schemeClr val="tx1"/>
              </a:solidFill>
              <a:prstDash val="sysDot"/>
            </a:ln>
          </c:spPr>
          <c:marker>
            <c:symbol val="none"/>
          </c:marker>
          <c:cat>
            <c:numRef>
              <c:f>Sheet1!$A$2:$A$59</c:f>
              <c:numCache>
                <c:formatCode>General</c:formatCode>
                <c:ptCount val="58"/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</c:numCache>
            </c:numRef>
          </c:cat>
          <c:val>
            <c:numRef>
              <c:f>Sheet1!$G$2:$G$59</c:f>
              <c:numCache>
                <c:formatCode>0.0%</c:formatCode>
                <c:ptCount val="58"/>
                <c:pt idx="1">
                  <c:v>0.06</c:v>
                </c:pt>
                <c:pt idx="2">
                  <c:v>0.06</c:v>
                </c:pt>
                <c:pt idx="3">
                  <c:v>6.0999999999999999E-2</c:v>
                </c:pt>
                <c:pt idx="4">
                  <c:v>6.0999999999999999E-2</c:v>
                </c:pt>
                <c:pt idx="5">
                  <c:v>5.8999999999999997E-2</c:v>
                </c:pt>
                <c:pt idx="6">
                  <c:v>6.0999999999999999E-2</c:v>
                </c:pt>
                <c:pt idx="7">
                  <c:v>6.2E-2</c:v>
                </c:pt>
                <c:pt idx="8">
                  <c:v>6.3E-2</c:v>
                </c:pt>
                <c:pt idx="9">
                  <c:v>6.5000000000000002E-2</c:v>
                </c:pt>
                <c:pt idx="10">
                  <c:v>6.6000000000000003E-2</c:v>
                </c:pt>
                <c:pt idx="11">
                  <c:v>6.5000000000000002E-2</c:v>
                </c:pt>
                <c:pt idx="12">
                  <c:v>6.5000000000000002E-2</c:v>
                </c:pt>
                <c:pt idx="13">
                  <c:v>6.5000000000000002E-2</c:v>
                </c:pt>
                <c:pt idx="14">
                  <c:v>6.3E-2</c:v>
                </c:pt>
                <c:pt idx="15">
                  <c:v>6.3E-2</c:v>
                </c:pt>
                <c:pt idx="16">
                  <c:v>6.4000000000000001E-2</c:v>
                </c:pt>
                <c:pt idx="17">
                  <c:v>6.4000000000000001E-2</c:v>
                </c:pt>
                <c:pt idx="18">
                  <c:v>6.4000000000000001E-2</c:v>
                </c:pt>
                <c:pt idx="19">
                  <c:v>6.4000000000000001E-2</c:v>
                </c:pt>
                <c:pt idx="20">
                  <c:v>6.4000000000000001E-2</c:v>
                </c:pt>
                <c:pt idx="21">
                  <c:v>6.5000000000000002E-2</c:v>
                </c:pt>
                <c:pt idx="22">
                  <c:v>6.6000000000000003E-2</c:v>
                </c:pt>
                <c:pt idx="23">
                  <c:v>6.5000000000000002E-2</c:v>
                </c:pt>
                <c:pt idx="24">
                  <c:v>6.5000000000000002E-2</c:v>
                </c:pt>
                <c:pt idx="25">
                  <c:v>6.6000000000000003E-2</c:v>
                </c:pt>
                <c:pt idx="26">
                  <c:v>6.6000000000000003E-2</c:v>
                </c:pt>
                <c:pt idx="27">
                  <c:v>6.7000000000000004E-2</c:v>
                </c:pt>
                <c:pt idx="28">
                  <c:v>6.7000000000000004E-2</c:v>
                </c:pt>
                <c:pt idx="29">
                  <c:v>6.7000000000000004E-2</c:v>
                </c:pt>
                <c:pt idx="30">
                  <c:v>6.7000000000000004E-2</c:v>
                </c:pt>
                <c:pt idx="31">
                  <c:v>6.8000000000000005E-2</c:v>
                </c:pt>
                <c:pt idx="32">
                  <c:v>6.7000000000000004E-2</c:v>
                </c:pt>
                <c:pt idx="33">
                  <c:v>6.6000000000000003E-2</c:v>
                </c:pt>
                <c:pt idx="34">
                  <c:v>6.5000000000000002E-2</c:v>
                </c:pt>
                <c:pt idx="35">
                  <c:v>6.6000000000000003E-2</c:v>
                </c:pt>
                <c:pt idx="36">
                  <c:v>6.7000000000000004E-2</c:v>
                </c:pt>
                <c:pt idx="37">
                  <c:v>6.6000000000000003E-2</c:v>
                </c:pt>
                <c:pt idx="38">
                  <c:v>6.6000000000000003E-2</c:v>
                </c:pt>
                <c:pt idx="39">
                  <c:v>6.6000000000000003E-2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4AE-4E06-B4CE-8753B573EFB3}"/>
            </c:ext>
          </c:extLst>
        </c:ser>
        <c:ser>
          <c:idx val="8"/>
          <c:order val="5"/>
          <c:tx>
            <c:strRef>
              <c:f>Sheet1!$I$1</c:f>
              <c:strCache>
                <c:ptCount val="1"/>
                <c:pt idx="0">
                  <c:v>愛知県３</c:v>
                </c:pt>
              </c:strCache>
            </c:strRef>
          </c:tx>
          <c:spPr>
            <a:ln w="38100">
              <a:solidFill>
                <a:schemeClr val="tx1"/>
              </a:solidFill>
              <a:prstDash val="sysDot"/>
            </a:ln>
          </c:spPr>
          <c:marker>
            <c:symbol val="none"/>
          </c:marker>
          <c:cat>
            <c:numRef>
              <c:f>Sheet1!$A$2:$A$59</c:f>
              <c:numCache>
                <c:formatCode>General</c:formatCode>
                <c:ptCount val="58"/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</c:numCache>
            </c:numRef>
          </c:cat>
          <c:val>
            <c:numRef>
              <c:f>Sheet1!$I$2:$I$59</c:f>
              <c:numCache>
                <c:formatCode>General</c:formatCode>
                <c:ptCount val="58"/>
                <c:pt idx="36" formatCode="0.0%">
                  <c:v>6.6000000000000003E-2</c:v>
                </c:pt>
                <c:pt idx="37" formatCode="0.0%">
                  <c:v>6.5000000000000002E-2</c:v>
                </c:pt>
                <c:pt idx="38" formatCode="0.0%">
                  <c:v>6.5000000000000002E-2</c:v>
                </c:pt>
                <c:pt idx="39" formatCode="0.0%">
                  <c:v>6.5000000000000002E-2</c:v>
                </c:pt>
                <c:pt idx="40" formatCode="0.0%">
                  <c:v>6.4000000000000001E-2</c:v>
                </c:pt>
                <c:pt idx="41" formatCode="0.0%">
                  <c:v>6.5000000000000002E-2</c:v>
                </c:pt>
                <c:pt idx="42" formatCode="0.0%">
                  <c:v>6.7000000000000004E-2</c:v>
                </c:pt>
                <c:pt idx="43" formatCode="0.0%">
                  <c:v>6.7000000000000004E-2</c:v>
                </c:pt>
                <c:pt idx="44" formatCode="0.0%">
                  <c:v>6.8000000000000005E-2</c:v>
                </c:pt>
                <c:pt idx="45" formatCode="0.0%">
                  <c:v>6.9000000000000006E-2</c:v>
                </c:pt>
                <c:pt idx="46" formatCode="0.0%">
                  <c:v>7.0000000000000007E-2</c:v>
                </c:pt>
                <c:pt idx="47" formatCode="0.0%">
                  <c:v>7.0999999999999994E-2</c:v>
                </c:pt>
                <c:pt idx="48" formatCode="0.0%">
                  <c:v>6.7000000000000004E-2</c:v>
                </c:pt>
                <c:pt idx="49" formatCode="0.0%">
                  <c:v>6.6000000000000003E-2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4AE-4E06-B4CE-8753B573EFB3}"/>
            </c:ext>
          </c:extLst>
        </c:ser>
        <c:ser>
          <c:idx val="9"/>
          <c:order val="6"/>
          <c:tx>
            <c:strRef>
              <c:f>Sheet1!$J$1</c:f>
              <c:strCache>
                <c:ptCount val="1"/>
                <c:pt idx="0">
                  <c:v>愛知県４</c:v>
                </c:pt>
              </c:strCache>
            </c:strRef>
          </c:tx>
          <c:spPr>
            <a:ln w="38100">
              <a:solidFill>
                <a:schemeClr val="tx1"/>
              </a:solidFill>
              <a:prstDash val="sysDot"/>
            </a:ln>
          </c:spPr>
          <c:marker>
            <c:symbol val="none"/>
          </c:marker>
          <c:cat>
            <c:numRef>
              <c:f>Sheet1!$A$2:$A$59</c:f>
              <c:numCache>
                <c:formatCode>General</c:formatCode>
                <c:ptCount val="58"/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</c:numCache>
            </c:numRef>
          </c:cat>
          <c:val>
            <c:numRef>
              <c:f>Sheet1!$J$2:$J$59</c:f>
              <c:numCache>
                <c:formatCode>General</c:formatCode>
                <c:ptCount val="58"/>
                <c:pt idx="41" formatCode="0.0%">
                  <c:v>6.4000000000000001E-2</c:v>
                </c:pt>
                <c:pt idx="42" formatCode="0.0%">
                  <c:v>6.6000000000000003E-2</c:v>
                </c:pt>
                <c:pt idx="43" formatCode="0.0%">
                  <c:v>6.5000000000000002E-2</c:v>
                </c:pt>
                <c:pt idx="44" formatCode="0.0%">
                  <c:v>6.6000000000000003E-2</c:v>
                </c:pt>
                <c:pt idx="45" formatCode="0.0%">
                  <c:v>6.8000000000000005E-2</c:v>
                </c:pt>
                <c:pt idx="46" formatCode="0.0%">
                  <c:v>7.0000000000000007E-2</c:v>
                </c:pt>
                <c:pt idx="47" formatCode="0.0%">
                  <c:v>7.0999999999999994E-2</c:v>
                </c:pt>
                <c:pt idx="48" formatCode="0.0%">
                  <c:v>6.6000000000000003E-2</c:v>
                </c:pt>
                <c:pt idx="49" formatCode="0.0%">
                  <c:v>6.6000000000000003E-2</c:v>
                </c:pt>
                <c:pt idx="50" formatCode="0.0%">
                  <c:v>6.5000000000000002E-2</c:v>
                </c:pt>
                <c:pt idx="51" formatCode="0.0%">
                  <c:v>6.6000000000000003E-2</c:v>
                </c:pt>
                <c:pt idx="52" formatCode="0.0%">
                  <c:v>6.9000000000000006E-2</c:v>
                </c:pt>
                <c:pt idx="53" formatCode="0.0%">
                  <c:v>7.0000000000000007E-2</c:v>
                </c:pt>
                <c:pt idx="54" formatCode="0.0%">
                  <c:v>7.0000000000000007E-2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4AE-4E06-B4CE-8753B573EFB3}"/>
            </c:ext>
          </c:extLst>
        </c:ser>
        <c:ser>
          <c:idx val="10"/>
          <c:order val="7"/>
          <c:tx>
            <c:strRef>
              <c:f>Sheet1!$K$1</c:f>
              <c:strCache>
                <c:ptCount val="1"/>
                <c:pt idx="0">
                  <c:v>愛知県５</c:v>
                </c:pt>
              </c:strCache>
            </c:strRef>
          </c:tx>
          <c:spPr>
            <a:ln w="38100">
              <a:solidFill>
                <a:schemeClr val="tx1"/>
              </a:solidFill>
              <a:prstDash val="sysDot"/>
            </a:ln>
          </c:spPr>
          <c:marker>
            <c:symbol val="none"/>
          </c:marker>
          <c:cat>
            <c:numRef>
              <c:f>Sheet1!$A$2:$A$59</c:f>
              <c:numCache>
                <c:formatCode>General</c:formatCode>
                <c:ptCount val="58"/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</c:numCache>
            </c:numRef>
          </c:cat>
          <c:val>
            <c:numRef>
              <c:f>Sheet1!$K$2:$K$59</c:f>
              <c:numCache>
                <c:formatCode>General</c:formatCode>
                <c:ptCount val="58"/>
                <c:pt idx="46" formatCode="0.0%">
                  <c:v>7.1999999999999995E-2</c:v>
                </c:pt>
                <c:pt idx="47" formatCode="0.0%">
                  <c:v>7.2999999999999995E-2</c:v>
                </c:pt>
                <c:pt idx="48" formatCode="0.0%">
                  <c:v>6.8000000000000005E-2</c:v>
                </c:pt>
                <c:pt idx="49" formatCode="0.0%">
                  <c:v>6.8000000000000005E-2</c:v>
                </c:pt>
                <c:pt idx="50" formatCode="0.0%">
                  <c:v>6.6000000000000003E-2</c:v>
                </c:pt>
                <c:pt idx="51" formatCode="0.0%">
                  <c:v>6.8000000000000005E-2</c:v>
                </c:pt>
                <c:pt idx="52" formatCode="0.0%">
                  <c:v>7.0999999999999994E-2</c:v>
                </c:pt>
                <c:pt idx="53" formatCode="0.0%">
                  <c:v>7.1999999999999995E-2</c:v>
                </c:pt>
                <c:pt idx="54" formatCode="0.0%">
                  <c:v>7.1999999999999995E-2</c:v>
                </c:pt>
                <c:pt idx="55" formatCode="0.0%">
                  <c:v>7.1999999999999995E-2</c:v>
                </c:pt>
                <c:pt idx="56" formatCode="0.0%">
                  <c:v>7.1999999999999995E-2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4AE-4E06-B4CE-8753B573EFB3}"/>
            </c:ext>
          </c:extLst>
        </c:ser>
        <c:ser>
          <c:idx val="11"/>
          <c:order val="8"/>
          <c:tx>
            <c:strRef>
              <c:f>Sheet1!$L$1</c:f>
              <c:strCache>
                <c:ptCount val="1"/>
                <c:pt idx="0">
                  <c:v>大阪府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numRef>
              <c:f>Sheet1!$A$2:$A$59</c:f>
              <c:numCache>
                <c:formatCode>General</c:formatCode>
                <c:ptCount val="58"/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</c:numCache>
            </c:numRef>
          </c:cat>
          <c:val>
            <c:numRef>
              <c:f>Sheet1!$L$2:$L$59</c:f>
              <c:numCache>
                <c:formatCode>0.0%</c:formatCode>
                <c:ptCount val="58"/>
                <c:pt idx="1">
                  <c:v>9.0999999999999998E-2</c:v>
                </c:pt>
                <c:pt idx="2">
                  <c:v>9.5000000000000001E-2</c:v>
                </c:pt>
                <c:pt idx="3">
                  <c:v>9.7000000000000003E-2</c:v>
                </c:pt>
                <c:pt idx="4">
                  <c:v>9.7000000000000003E-2</c:v>
                </c:pt>
                <c:pt idx="5">
                  <c:v>9.9000000000000005E-2</c:v>
                </c:pt>
                <c:pt idx="6">
                  <c:v>0.10100000000000001</c:v>
                </c:pt>
                <c:pt idx="7">
                  <c:v>0.10100000000000001</c:v>
                </c:pt>
                <c:pt idx="8">
                  <c:v>0.10100000000000001</c:v>
                </c:pt>
                <c:pt idx="9">
                  <c:v>0.10100000000000001</c:v>
                </c:pt>
                <c:pt idx="10">
                  <c:v>0.10199999999999999</c:v>
                </c:pt>
                <c:pt idx="11">
                  <c:v>9.9000000000000005E-2</c:v>
                </c:pt>
                <c:pt idx="12">
                  <c:v>9.9000000000000005E-2</c:v>
                </c:pt>
                <c:pt idx="13">
                  <c:v>9.9000000000000005E-2</c:v>
                </c:pt>
                <c:pt idx="14">
                  <c:v>9.7000000000000003E-2</c:v>
                </c:pt>
                <c:pt idx="15">
                  <c:v>0.09</c:v>
                </c:pt>
                <c:pt idx="16">
                  <c:v>9.0999999999999998E-2</c:v>
                </c:pt>
                <c:pt idx="17">
                  <c:v>0.09</c:v>
                </c:pt>
                <c:pt idx="18">
                  <c:v>8.6999999999999994E-2</c:v>
                </c:pt>
                <c:pt idx="19">
                  <c:v>8.4000000000000005E-2</c:v>
                </c:pt>
                <c:pt idx="20">
                  <c:v>8.6999999999999994E-2</c:v>
                </c:pt>
                <c:pt idx="21">
                  <c:v>8.5000000000000006E-2</c:v>
                </c:pt>
                <c:pt idx="22">
                  <c:v>8.5000000000000006E-2</c:v>
                </c:pt>
                <c:pt idx="23">
                  <c:v>8.4000000000000005E-2</c:v>
                </c:pt>
                <c:pt idx="24">
                  <c:v>8.2000000000000003E-2</c:v>
                </c:pt>
                <c:pt idx="25">
                  <c:v>0.08</c:v>
                </c:pt>
                <c:pt idx="26">
                  <c:v>0.08</c:v>
                </c:pt>
                <c:pt idx="27">
                  <c:v>7.9000000000000001E-2</c:v>
                </c:pt>
                <c:pt idx="28">
                  <c:v>8.1000000000000003E-2</c:v>
                </c:pt>
                <c:pt idx="29">
                  <c:v>7.8E-2</c:v>
                </c:pt>
                <c:pt idx="30">
                  <c:v>8.1000000000000003E-2</c:v>
                </c:pt>
                <c:pt idx="31">
                  <c:v>8.2000000000000003E-2</c:v>
                </c:pt>
                <c:pt idx="32">
                  <c:v>8.4000000000000005E-2</c:v>
                </c:pt>
                <c:pt idx="33">
                  <c:v>8.2000000000000003E-2</c:v>
                </c:pt>
                <c:pt idx="34">
                  <c:v>8.1000000000000003E-2</c:v>
                </c:pt>
                <c:pt idx="35">
                  <c:v>8.2000000000000003E-2</c:v>
                </c:pt>
                <c:pt idx="36">
                  <c:v>8.2000000000000003E-2</c:v>
                </c:pt>
                <c:pt idx="37">
                  <c:v>8.1000000000000003E-2</c:v>
                </c:pt>
                <c:pt idx="38">
                  <c:v>8.1000000000000003E-2</c:v>
                </c:pt>
                <c:pt idx="39">
                  <c:v>0.08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94AE-4E06-B4CE-8753B573EFB3}"/>
            </c:ext>
          </c:extLst>
        </c:ser>
        <c:ser>
          <c:idx val="12"/>
          <c:order val="9"/>
          <c:tx>
            <c:strRef>
              <c:f>Sheet1!$N$1</c:f>
              <c:strCache>
                <c:ptCount val="1"/>
                <c:pt idx="0">
                  <c:v>大阪３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numRef>
              <c:f>Sheet1!$A$2:$A$59</c:f>
              <c:numCache>
                <c:formatCode>General</c:formatCode>
                <c:ptCount val="58"/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</c:numCache>
            </c:numRef>
          </c:cat>
          <c:val>
            <c:numRef>
              <c:f>Sheet1!$N$2:$N$59</c:f>
              <c:numCache>
                <c:formatCode>General</c:formatCode>
                <c:ptCount val="58"/>
                <c:pt idx="36" formatCode="0.0%">
                  <c:v>7.9000000000000001E-2</c:v>
                </c:pt>
                <c:pt idx="37" formatCode="0.0%">
                  <c:v>7.8E-2</c:v>
                </c:pt>
                <c:pt idx="38" formatCode="0.0%">
                  <c:v>7.6999999999999999E-2</c:v>
                </c:pt>
                <c:pt idx="39" formatCode="0.0%">
                  <c:v>7.6999999999999999E-2</c:v>
                </c:pt>
                <c:pt idx="40" formatCode="0.0%">
                  <c:v>7.4999999999999997E-2</c:v>
                </c:pt>
                <c:pt idx="41" formatCode="0.0%">
                  <c:v>7.4999999999999997E-2</c:v>
                </c:pt>
                <c:pt idx="42" formatCode="0.0%">
                  <c:v>7.4999999999999997E-2</c:v>
                </c:pt>
                <c:pt idx="43" formatCode="0.0%">
                  <c:v>7.3999999999999996E-2</c:v>
                </c:pt>
                <c:pt idx="44" formatCode="0.0%">
                  <c:v>7.3999999999999996E-2</c:v>
                </c:pt>
                <c:pt idx="45" formatCode="0.0%">
                  <c:v>7.3999999999999996E-2</c:v>
                </c:pt>
                <c:pt idx="46" formatCode="0.0%">
                  <c:v>7.3999999999999996E-2</c:v>
                </c:pt>
                <c:pt idx="47" formatCode="0.0%">
                  <c:v>7.3999999999999996E-2</c:v>
                </c:pt>
                <c:pt idx="48" formatCode="0.0%">
                  <c:v>7.4999999999999997E-2</c:v>
                </c:pt>
                <c:pt idx="49" formatCode="0.0%">
                  <c:v>7.3999999999999996E-2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94AE-4E06-B4CE-8753B573EFB3}"/>
            </c:ext>
          </c:extLst>
        </c:ser>
        <c:ser>
          <c:idx val="13"/>
          <c:order val="10"/>
          <c:tx>
            <c:strRef>
              <c:f>Sheet1!$P$1</c:f>
              <c:strCache>
                <c:ptCount val="1"/>
                <c:pt idx="0">
                  <c:v>大阪５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numRef>
              <c:f>Sheet1!$A$2:$A$59</c:f>
              <c:numCache>
                <c:formatCode>General</c:formatCode>
                <c:ptCount val="58"/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</c:numCache>
            </c:numRef>
          </c:cat>
          <c:val>
            <c:numRef>
              <c:f>Sheet1!$P$2:$P$59</c:f>
              <c:numCache>
                <c:formatCode>General</c:formatCode>
                <c:ptCount val="58"/>
                <c:pt idx="46" formatCode="0.0%">
                  <c:v>7.2999999999999995E-2</c:v>
                </c:pt>
                <c:pt idx="47" formatCode="0.0%">
                  <c:v>7.1999999999999995E-2</c:v>
                </c:pt>
                <c:pt idx="48" formatCode="0.0%">
                  <c:v>7.2999999999999995E-2</c:v>
                </c:pt>
                <c:pt idx="49" formatCode="0.0%">
                  <c:v>7.2999999999999995E-2</c:v>
                </c:pt>
                <c:pt idx="50" formatCode="0.0%">
                  <c:v>7.1999999999999995E-2</c:v>
                </c:pt>
                <c:pt idx="51" formatCode="0.0%">
                  <c:v>7.2999999999999995E-2</c:v>
                </c:pt>
                <c:pt idx="52" formatCode="0.0%">
                  <c:v>7.1999999999999995E-2</c:v>
                </c:pt>
                <c:pt idx="53" formatCode="0.0%">
                  <c:v>7.0999999999999994E-2</c:v>
                </c:pt>
                <c:pt idx="54" formatCode="0.0%">
                  <c:v>7.1999999999999995E-2</c:v>
                </c:pt>
                <c:pt idx="55" formatCode="0.0%">
                  <c:v>7.0999999999999994E-2</c:v>
                </c:pt>
                <c:pt idx="56" formatCode="0.0%">
                  <c:v>7.0999999999999994E-2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94AE-4E06-B4CE-8753B573EFB3}"/>
            </c:ext>
          </c:extLst>
        </c:ser>
        <c:ser>
          <c:idx val="14"/>
          <c:order val="11"/>
          <c:tx>
            <c:strRef>
              <c:f>Sheet1!$O$1</c:f>
              <c:strCache>
                <c:ptCount val="1"/>
                <c:pt idx="0">
                  <c:v>大阪４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ysDash"/>
            </a:ln>
          </c:spPr>
          <c:marker>
            <c:symbol val="none"/>
          </c:marker>
          <c:val>
            <c:numRef>
              <c:f>Sheet1!$O$2:$O$58</c:f>
              <c:numCache>
                <c:formatCode>General</c:formatCode>
                <c:ptCount val="57"/>
                <c:pt idx="41" formatCode="0.0%">
                  <c:v>7.6999999999999999E-2</c:v>
                </c:pt>
                <c:pt idx="42" formatCode="0.0%">
                  <c:v>7.5999999999999998E-2</c:v>
                </c:pt>
                <c:pt idx="43" formatCode="0.0%">
                  <c:v>7.4999999999999997E-2</c:v>
                </c:pt>
                <c:pt idx="44" formatCode="0.0%">
                  <c:v>7.4999999999999997E-2</c:v>
                </c:pt>
                <c:pt idx="45" formatCode="0.0%">
                  <c:v>7.4999999999999997E-2</c:v>
                </c:pt>
                <c:pt idx="46" formatCode="0.0%">
                  <c:v>7.3999999999999996E-2</c:v>
                </c:pt>
                <c:pt idx="47" formatCode="0.0%">
                  <c:v>7.3999999999999996E-2</c:v>
                </c:pt>
                <c:pt idx="48" formatCode="0.0%">
                  <c:v>7.4999999999999997E-2</c:v>
                </c:pt>
                <c:pt idx="49" formatCode="0.0%">
                  <c:v>7.3999999999999996E-2</c:v>
                </c:pt>
                <c:pt idx="50" formatCode="0.0%">
                  <c:v>7.3999999999999996E-2</c:v>
                </c:pt>
                <c:pt idx="51" formatCode="0.0%">
                  <c:v>7.3999999999999996E-2</c:v>
                </c:pt>
                <c:pt idx="52" formatCode="0.0%">
                  <c:v>7.3999999999999996E-2</c:v>
                </c:pt>
                <c:pt idx="53" formatCode="0.0%">
                  <c:v>7.2999999999999995E-2</c:v>
                </c:pt>
                <c:pt idx="54" formatCode="0.0%">
                  <c:v>7.3999999999999996E-2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94AE-4E06-B4CE-8753B573EF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4972032"/>
        <c:axId val="88918272"/>
      </c:lineChart>
      <c:catAx>
        <c:axId val="244972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900" baseline="0">
                <a:latin typeface="Meiryo UI" panose="020B0604030504040204" pitchFamily="50" charset="-128"/>
                <a:ea typeface="Meiryo UI" panose="020B0604030504040204" pitchFamily="50" charset="-128"/>
              </a:defRPr>
            </a:pPr>
            <a:endParaRPr lang="ja-JP"/>
          </a:p>
        </c:txPr>
        <c:crossAx val="88918272"/>
        <c:crosses val="autoZero"/>
        <c:auto val="0"/>
        <c:lblAlgn val="ctr"/>
        <c:lblOffset val="100"/>
        <c:tickLblSkip val="5"/>
        <c:noMultiLvlLbl val="0"/>
      </c:catAx>
      <c:valAx>
        <c:axId val="88918272"/>
        <c:scaling>
          <c:orientation val="minMax"/>
          <c:max val="0.2"/>
          <c:min val="4.0000000000000049E-2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900" baseline="0">
                <a:latin typeface="Meiryo UI" panose="020B0604030504040204" pitchFamily="50" charset="-128"/>
                <a:ea typeface="Meiryo UI" panose="020B0604030504040204" pitchFamily="50" charset="-128"/>
              </a:defRPr>
            </a:pPr>
            <a:endParaRPr lang="ja-JP"/>
          </a:p>
        </c:txPr>
        <c:crossAx val="244972032"/>
        <c:crosses val="autoZero"/>
        <c:crossBetween val="between"/>
        <c:majorUnit val="2.0000000000000025E-2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200"/>
      </a:pPr>
      <a:endParaRPr lang="ja-JP"/>
    </a:p>
  </c:tx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7493456814979"/>
          <c:y val="3.8720992984349702E-2"/>
          <c:w val="0.84606402254882196"/>
          <c:h val="0.73472746896923902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東京都</c:v>
                </c:pt>
              </c:strCache>
            </c:strRef>
          </c:tx>
          <c:spPr>
            <a:ln w="38100" cap="rnd" cmpd="sng" algn="ctr">
              <a:solidFill>
                <a:sysClr val="windowText" lastClr="000000"/>
              </a:solidFill>
              <a:prstDash val="solid"/>
              <a:round/>
            </a:ln>
          </c:spPr>
          <c:marker>
            <c:symbol val="square"/>
            <c:size val="6"/>
            <c:spPr>
              <a:solidFill>
                <a:schemeClr val="tx1"/>
              </a:solidFill>
              <a:ln w="9525" cap="flat" cmpd="sng" algn="ctr">
                <a:noFill/>
                <a:prstDash val="solid"/>
                <a:round/>
              </a:ln>
            </c:spPr>
          </c:marker>
          <c:cat>
            <c:numRef>
              <c:f>Sheet1!$A$2:$A$18</c:f>
              <c:numCache>
                <c:formatCode>0_);[Red]\(0\)</c:formatCode>
                <c:ptCount val="17"/>
                <c:pt idx="0">
                  <c:v>1965</c:v>
                </c:pt>
                <c:pt idx="1">
                  <c:v>1970</c:v>
                </c:pt>
                <c:pt idx="2">
                  <c:v>1975</c:v>
                </c:pt>
                <c:pt idx="3">
                  <c:v>1980</c:v>
                </c:pt>
                <c:pt idx="4">
                  <c:v>1985</c:v>
                </c:pt>
                <c:pt idx="5">
                  <c:v>1990</c:v>
                </c:pt>
                <c:pt idx="6">
                  <c:v>1995</c:v>
                </c:pt>
                <c:pt idx="7">
                  <c:v>2000</c:v>
                </c:pt>
                <c:pt idx="8">
                  <c:v>2005</c:v>
                </c:pt>
                <c:pt idx="9">
                  <c:v>2010</c:v>
                </c:pt>
                <c:pt idx="10">
                  <c:v>2015</c:v>
                </c:pt>
                <c:pt idx="11">
                  <c:v>2020</c:v>
                </c:pt>
                <c:pt idx="12">
                  <c:v>2025</c:v>
                </c:pt>
                <c:pt idx="13">
                  <c:v>2030</c:v>
                </c:pt>
                <c:pt idx="14">
                  <c:v>2035</c:v>
                </c:pt>
                <c:pt idx="15">
                  <c:v>2040</c:v>
                </c:pt>
                <c:pt idx="16">
                  <c:v>2045</c:v>
                </c:pt>
              </c:numCache>
            </c:numRef>
          </c:cat>
          <c:val>
            <c:numRef>
              <c:f>Sheet1!$B$2:$B$18</c:f>
              <c:numCache>
                <c:formatCode>#,##0\ </c:formatCode>
                <c:ptCount val="17"/>
                <c:pt idx="0">
                  <c:v>1086.9000000000001</c:v>
                </c:pt>
                <c:pt idx="1">
                  <c:v>1140.8</c:v>
                </c:pt>
                <c:pt idx="2">
                  <c:v>1167.4000000000001</c:v>
                </c:pt>
                <c:pt idx="3">
                  <c:v>1161.8</c:v>
                </c:pt>
                <c:pt idx="4">
                  <c:v>1182.9000000000001</c:v>
                </c:pt>
                <c:pt idx="5">
                  <c:v>1185.5999999999999</c:v>
                </c:pt>
                <c:pt idx="6">
                  <c:v>1177.4000000000001</c:v>
                </c:pt>
                <c:pt idx="7">
                  <c:v>1206.4000000000001</c:v>
                </c:pt>
                <c:pt idx="8">
                  <c:v>1257.7</c:v>
                </c:pt>
                <c:pt idx="9">
                  <c:v>1315.9</c:v>
                </c:pt>
                <c:pt idx="10">
                  <c:v>1351.5</c:v>
                </c:pt>
                <c:pt idx="11">
                  <c:v>1371.3</c:v>
                </c:pt>
                <c:pt idx="12">
                  <c:v>1384.6</c:v>
                </c:pt>
                <c:pt idx="13">
                  <c:v>1388.3</c:v>
                </c:pt>
                <c:pt idx="14">
                  <c:v>1385.2</c:v>
                </c:pt>
                <c:pt idx="15">
                  <c:v>1375.9</c:v>
                </c:pt>
                <c:pt idx="16">
                  <c:v>1360.7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A2-4EAE-A229-184A6B1A641C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愛知県</c:v>
                </c:pt>
              </c:strCache>
            </c:strRef>
          </c:tx>
          <c:spPr>
            <a:ln w="38100" cap="rnd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ysDot"/>
              <a:round/>
            </a:ln>
          </c:spPr>
          <c:marker>
            <c:symbol val="diamond"/>
            <c:size val="6"/>
            <c:spPr>
              <a:solidFill>
                <a:schemeClr val="tx1"/>
              </a:solidFill>
              <a:ln w="9525" cap="flat" cmpd="sng" algn="ctr">
                <a:noFill/>
                <a:prstDash val="solid"/>
                <a:round/>
              </a:ln>
            </c:spPr>
          </c:marker>
          <c:dPt>
            <c:idx val="0"/>
            <c:marker>
              <c:spPr>
                <a:solidFill>
                  <a:schemeClr val="tx1"/>
                </a:solidFill>
                <a:ln w="38100" cap="flat" cmpd="sng" algn="ctr">
                  <a:noFill/>
                  <a:prstDash val="solid"/>
                  <a:round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8CA2-4EAE-A229-184A6B1A641C}"/>
              </c:ext>
            </c:extLst>
          </c:dPt>
          <c:dPt>
            <c:idx val="10"/>
            <c:marker>
              <c:spPr>
                <a:solidFill>
                  <a:schemeClr val="tx1"/>
                </a:solidFill>
                <a:ln w="38100" cap="flat" cmpd="sng" algn="ctr">
                  <a:noFill/>
                  <a:prstDash val="solid"/>
                  <a:round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8CA2-4EAE-A229-184A6B1A641C}"/>
              </c:ext>
            </c:extLst>
          </c:dPt>
          <c:dPt>
            <c:idx val="16"/>
            <c:marker>
              <c:spPr>
                <a:solidFill>
                  <a:schemeClr val="tx1"/>
                </a:solidFill>
                <a:ln w="38100" cap="flat" cmpd="sng" algn="ctr">
                  <a:noFill/>
                  <a:prstDash val="solid"/>
                  <a:round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8CA2-4EAE-A229-184A6B1A641C}"/>
              </c:ext>
            </c:extLst>
          </c:dPt>
          <c:cat>
            <c:numRef>
              <c:f>Sheet1!$A$2:$A$18</c:f>
              <c:numCache>
                <c:formatCode>0_);[Red]\(0\)</c:formatCode>
                <c:ptCount val="17"/>
                <c:pt idx="0">
                  <c:v>1965</c:v>
                </c:pt>
                <c:pt idx="1">
                  <c:v>1970</c:v>
                </c:pt>
                <c:pt idx="2">
                  <c:v>1975</c:v>
                </c:pt>
                <c:pt idx="3">
                  <c:v>1980</c:v>
                </c:pt>
                <c:pt idx="4">
                  <c:v>1985</c:v>
                </c:pt>
                <c:pt idx="5">
                  <c:v>1990</c:v>
                </c:pt>
                <c:pt idx="6">
                  <c:v>1995</c:v>
                </c:pt>
                <c:pt idx="7">
                  <c:v>2000</c:v>
                </c:pt>
                <c:pt idx="8">
                  <c:v>2005</c:v>
                </c:pt>
                <c:pt idx="9">
                  <c:v>2010</c:v>
                </c:pt>
                <c:pt idx="10">
                  <c:v>2015</c:v>
                </c:pt>
                <c:pt idx="11">
                  <c:v>2020</c:v>
                </c:pt>
                <c:pt idx="12">
                  <c:v>2025</c:v>
                </c:pt>
                <c:pt idx="13">
                  <c:v>2030</c:v>
                </c:pt>
                <c:pt idx="14">
                  <c:v>2035</c:v>
                </c:pt>
                <c:pt idx="15">
                  <c:v>2040</c:v>
                </c:pt>
                <c:pt idx="16">
                  <c:v>2045</c:v>
                </c:pt>
              </c:numCache>
            </c:numRef>
          </c:cat>
          <c:val>
            <c:numRef>
              <c:f>Sheet1!$C$2:$C$18</c:f>
              <c:numCache>
                <c:formatCode>#,##0\ </c:formatCode>
                <c:ptCount val="17"/>
                <c:pt idx="0">
                  <c:v>479.9</c:v>
                </c:pt>
                <c:pt idx="1">
                  <c:v>538.6</c:v>
                </c:pt>
                <c:pt idx="2">
                  <c:v>592.4</c:v>
                </c:pt>
                <c:pt idx="3">
                  <c:v>622.20000000000005</c:v>
                </c:pt>
                <c:pt idx="4">
                  <c:v>645.5</c:v>
                </c:pt>
                <c:pt idx="5">
                  <c:v>669.1</c:v>
                </c:pt>
                <c:pt idx="6">
                  <c:v>686.8</c:v>
                </c:pt>
                <c:pt idx="7">
                  <c:v>704.3</c:v>
                </c:pt>
                <c:pt idx="8">
                  <c:v>725.5</c:v>
                </c:pt>
                <c:pt idx="9">
                  <c:v>741.1</c:v>
                </c:pt>
                <c:pt idx="10">
                  <c:v>748.3</c:v>
                </c:pt>
                <c:pt idx="11">
                  <c:v>750.5</c:v>
                </c:pt>
                <c:pt idx="12">
                  <c:v>745.6</c:v>
                </c:pt>
                <c:pt idx="13">
                  <c:v>735.9</c:v>
                </c:pt>
                <c:pt idx="14">
                  <c:v>722.8</c:v>
                </c:pt>
                <c:pt idx="15">
                  <c:v>707.1</c:v>
                </c:pt>
                <c:pt idx="16">
                  <c:v>689.9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CA2-4EAE-A229-184A6B1A641C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大阪府</c:v>
                </c:pt>
              </c:strCache>
            </c:strRef>
          </c:tx>
          <c:spPr>
            <a:ln w="38100" cap="rnd" cmpd="sng" algn="ctr">
              <a:solidFill>
                <a:srgbClr val="FF0000"/>
              </a:solidFill>
              <a:prstDash val="sysDash"/>
              <a:round/>
            </a:ln>
          </c:spPr>
          <c:marker>
            <c:symbol val="circle"/>
            <c:size val="6"/>
            <c:spPr>
              <a:solidFill>
                <a:srgbClr val="FF0000"/>
              </a:solidFill>
              <a:ln w="9525" cap="flat" cmpd="sng" algn="ctr">
                <a:noFill/>
                <a:prstDash val="solid"/>
                <a:round/>
              </a:ln>
            </c:spPr>
          </c:marker>
          <c:cat>
            <c:numRef>
              <c:f>Sheet1!$A$2:$A$18</c:f>
              <c:numCache>
                <c:formatCode>0_);[Red]\(0\)</c:formatCode>
                <c:ptCount val="17"/>
                <c:pt idx="0">
                  <c:v>1965</c:v>
                </c:pt>
                <c:pt idx="1">
                  <c:v>1970</c:v>
                </c:pt>
                <c:pt idx="2">
                  <c:v>1975</c:v>
                </c:pt>
                <c:pt idx="3">
                  <c:v>1980</c:v>
                </c:pt>
                <c:pt idx="4">
                  <c:v>1985</c:v>
                </c:pt>
                <c:pt idx="5">
                  <c:v>1990</c:v>
                </c:pt>
                <c:pt idx="6">
                  <c:v>1995</c:v>
                </c:pt>
                <c:pt idx="7">
                  <c:v>2000</c:v>
                </c:pt>
                <c:pt idx="8">
                  <c:v>2005</c:v>
                </c:pt>
                <c:pt idx="9">
                  <c:v>2010</c:v>
                </c:pt>
                <c:pt idx="10">
                  <c:v>2015</c:v>
                </c:pt>
                <c:pt idx="11">
                  <c:v>2020</c:v>
                </c:pt>
                <c:pt idx="12">
                  <c:v>2025</c:v>
                </c:pt>
                <c:pt idx="13">
                  <c:v>2030</c:v>
                </c:pt>
                <c:pt idx="14">
                  <c:v>2035</c:v>
                </c:pt>
                <c:pt idx="15">
                  <c:v>2040</c:v>
                </c:pt>
                <c:pt idx="16">
                  <c:v>2045</c:v>
                </c:pt>
              </c:numCache>
            </c:numRef>
          </c:cat>
          <c:val>
            <c:numRef>
              <c:f>Sheet1!$D$2:$D$18</c:f>
              <c:numCache>
                <c:formatCode>#,##0\ </c:formatCode>
                <c:ptCount val="17"/>
                <c:pt idx="0">
                  <c:v>665.7</c:v>
                </c:pt>
                <c:pt idx="1">
                  <c:v>762</c:v>
                </c:pt>
                <c:pt idx="2">
                  <c:v>827.9</c:v>
                </c:pt>
                <c:pt idx="3">
                  <c:v>847.3</c:v>
                </c:pt>
                <c:pt idx="4">
                  <c:v>866.8</c:v>
                </c:pt>
                <c:pt idx="5">
                  <c:v>873.5</c:v>
                </c:pt>
                <c:pt idx="6">
                  <c:v>879.7</c:v>
                </c:pt>
                <c:pt idx="7">
                  <c:v>880.5</c:v>
                </c:pt>
                <c:pt idx="8">
                  <c:v>881.7</c:v>
                </c:pt>
                <c:pt idx="9">
                  <c:v>886.5</c:v>
                </c:pt>
                <c:pt idx="10">
                  <c:v>883.9</c:v>
                </c:pt>
                <c:pt idx="11">
                  <c:v>873.2</c:v>
                </c:pt>
                <c:pt idx="12">
                  <c:v>852.6</c:v>
                </c:pt>
                <c:pt idx="13">
                  <c:v>826.2</c:v>
                </c:pt>
                <c:pt idx="14">
                  <c:v>796.3</c:v>
                </c:pt>
                <c:pt idx="15">
                  <c:v>764.9</c:v>
                </c:pt>
                <c:pt idx="16">
                  <c:v>733.5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CA2-4EAE-A229-184A6B1A64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367552"/>
        <c:axId val="132781696"/>
      </c:lineChart>
      <c:catAx>
        <c:axId val="137367552"/>
        <c:scaling>
          <c:orientation val="minMax"/>
        </c:scaling>
        <c:delete val="0"/>
        <c:axPos val="b"/>
        <c:numFmt formatCode="0_);[Red]\(0\)" sourceLinked="1"/>
        <c:majorTickMark val="out"/>
        <c:minorTickMark val="none"/>
        <c:tickLblPos val="nextTo"/>
        <c:txPr>
          <a:bodyPr rot="-5400000" spcFirstLastPara="0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ea"/>
              </a:defRPr>
            </a:pPr>
            <a:endParaRPr lang="ja-JP"/>
          </a:p>
        </c:txPr>
        <c:crossAx val="132781696"/>
        <c:crosses val="autoZero"/>
        <c:auto val="0"/>
        <c:lblAlgn val="ctr"/>
        <c:lblOffset val="100"/>
        <c:noMultiLvlLbl val="0"/>
      </c:catAx>
      <c:valAx>
        <c:axId val="132781696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ysClr val="window" lastClr="FFFFFF">
                  <a:lumMod val="85000"/>
                </a:sysClr>
              </a:solidFill>
              <a:prstDash val="solid"/>
              <a:round/>
            </a:ln>
          </c:spPr>
        </c:majorGridlines>
        <c:numFmt formatCode="#,##0_);[Red]\(#,##0\)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ea"/>
              </a:defRPr>
            </a:pPr>
            <a:endParaRPr lang="ja-JP"/>
          </a:p>
        </c:txPr>
        <c:crossAx val="137367552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lang="ja-JP" sz="1200"/>
      </a:pPr>
      <a:endParaRPr lang="ja-JP"/>
    </a:p>
  </c:txPr>
  <c:externalData r:id="rId2">
    <c:autoUpdate val="0"/>
  </c:externalData>
</c:chartSpace>
</file>

<file path=ppt/slideLayouts/_rels/slideLayout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6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7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9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3070-521F-4800-9335-3CA29F299F0B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86DC4-413E-4D47-ACE6-25C6DD42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3070-521F-4800-9335-3CA29F299F0B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86DC4-413E-4D47-ACE6-25C6DD42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3070-521F-4800-9335-3CA29F299F0B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86DC4-413E-4D47-ACE6-25C6DD42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3070-521F-4800-9335-3CA29F299F0B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86DC4-413E-4D47-ACE6-25C6DD42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3070-521F-4800-9335-3CA29F299F0B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86DC4-413E-4D47-ACE6-25C6DD42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3070-521F-4800-9335-3CA29F299F0B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86DC4-413E-4D47-ACE6-25C6DD42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3070-521F-4800-9335-3CA29F299F0B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86DC4-413E-4D47-ACE6-25C6DD42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3070-521F-4800-9335-3CA29F299F0B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86DC4-413E-4D47-ACE6-25C6DD42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3070-521F-4800-9335-3CA29F299F0B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86DC4-413E-4D47-ACE6-25C6DD42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3070-521F-4800-9335-3CA29F299F0B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86DC4-413E-4D47-ACE6-25C6DD42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3070-521F-4800-9335-3CA29F299F0B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86DC4-413E-4D47-ACE6-25C6DD42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?><Relationships xmlns="http://schemas.openxmlformats.org/package/2006/relationships"><Relationship Target="../slideLayouts/slideLayout8.xml" Type="http://schemas.openxmlformats.org/officeDocument/2006/relationships/slideLayout" Id="rId8"></Relationship><Relationship Target="../slideLayouts/slideLayout3.xml" Type="http://schemas.openxmlformats.org/officeDocument/2006/relationships/slideLayout" Id="rId3"></Relationship><Relationship Target="../slideLayouts/slideLayout7.xml" Type="http://schemas.openxmlformats.org/officeDocument/2006/relationships/slideLayout" Id="rId7"></Relationship><Relationship Target="../theme/theme1.xml" Type="http://schemas.openxmlformats.org/officeDocument/2006/relationships/theme" Id="rId12"></Relationship><Relationship Target="../slideLayouts/slideLayout2.xml" Type="http://schemas.openxmlformats.org/officeDocument/2006/relationships/slideLayout" Id="rId2"></Relationship><Relationship Target="../slideLayouts/slideLayout1.xml" Type="http://schemas.openxmlformats.org/officeDocument/2006/relationships/slideLayout" Id="rId1"></Relationship><Relationship Target="../slideLayouts/slideLayout6.xml" Type="http://schemas.openxmlformats.org/officeDocument/2006/relationships/slideLayout" Id="rId6"></Relationship><Relationship Target="../slideLayouts/slideLayout11.xml" Type="http://schemas.openxmlformats.org/officeDocument/2006/relationships/slideLayout" Id="rId11"></Relationship><Relationship Target="../slideLayouts/slideLayout5.xml" Type="http://schemas.openxmlformats.org/officeDocument/2006/relationships/slideLayout" Id="rId5"></Relationship><Relationship Target="../slideLayouts/slideLayout10.xml" Type="http://schemas.openxmlformats.org/officeDocument/2006/relationships/slideLayout" Id="rId10"></Relationship><Relationship Target="../slideLayouts/slideLayout4.xml" Type="http://schemas.openxmlformats.org/officeDocument/2006/relationships/slideLayout" Id="rId4"></Relationship><Relationship Target="../slideLayouts/slideLayout9.xml" Type="http://schemas.openxmlformats.org/officeDocument/2006/relationships/slideLayout" Id="rId9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03070-521F-4800-9335-3CA29F299F0B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86DC4-413E-4D47-ACE6-25C6DD424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?><Relationships xmlns="http://schemas.openxmlformats.org/package/2006/relationships"><Relationship Target="../charts/chart2.xml" Type="http://schemas.openxmlformats.org/officeDocument/2006/relationships/chart" Id="rId3"></Relationship><Relationship Target="../charts/chart1.xml" Type="http://schemas.openxmlformats.org/officeDocument/2006/relationships/chart" Id="rId2"></Relationship><Relationship Target="../slideLayouts/slideLayout1.xml" Type="http://schemas.openxmlformats.org/officeDocument/2006/relationships/slideLayout" Id="rId1"></Relationship></Relationships>
</file>

<file path=ppt/slides/_rels/slide2.xml.rels><?xml version="1.0" encoding="UTF-8" ?><Relationships xmlns="http://schemas.openxmlformats.org/package/2006/relationships"><Relationship Target="../media/image1.jpeg" Type="http://schemas.openxmlformats.org/officeDocument/2006/relationships/image" Id="rId2"></Relationship><Relationship Target="../slideLayouts/slideLayout1.xml" Type="http://schemas.openxmlformats.org/officeDocument/2006/relationships/slideLayout" Id="rId1"></Relationship></Relationships>
</file>

<file path=ppt/slides/_rels/slide3.xml.rels><?xml version="1.0" encoding="UTF-8" ?><Relationships xmlns="http://schemas.openxmlformats.org/package/2006/relationships"><Relationship Target="../media/image3.png" Type="http://schemas.openxmlformats.org/officeDocument/2006/relationships/image" Id="rId3"></Relationship><Relationship Target="../media/image2.png" Type="http://schemas.openxmlformats.org/officeDocument/2006/relationships/image" Id="rId2"></Relationship><Relationship Target="../slideLayouts/slideLayout1.xml" Type="http://schemas.openxmlformats.org/officeDocument/2006/relationships/slideLayout" Id="rId1"></Relationship><Relationship Target="../media/image6.png" Type="http://schemas.openxmlformats.org/officeDocument/2006/relationships/image" Id="rId6"></Relationship><Relationship Target="../media/image5.png" Type="http://schemas.openxmlformats.org/officeDocument/2006/relationships/image" Id="rId5"></Relationship><Relationship Target="../media/image4.png" Type="http://schemas.openxmlformats.org/officeDocument/2006/relationships/image" Id="rId4"></Relationship></Relationships>
</file>

<file path=ppt/slides/_rels/slide4.xml.rels><?xml version="1.0" encoding="UTF-8" ?><Relationships xmlns="http://schemas.openxmlformats.org/package/2006/relationships"><Relationship Target="../slideLayouts/slideLayout1.xml" Type="http://schemas.openxmlformats.org/officeDocument/2006/relationships/slideLayout" Id="rId1"></Relationship></Relationships>
</file>

<file path=ppt/slides/_rels/slide5.xml.rels><?xml version="1.0" encoding="UTF-8" ?><Relationships xmlns="http://schemas.openxmlformats.org/package/2006/relationships"><Relationship Target="../slideLayouts/slideLayout1.xml" Type="http://schemas.openxmlformats.org/officeDocument/2006/relationships/slideLayout" Id="rId1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正方形/長方形 78"/>
          <p:cNvSpPr/>
          <p:nvPr/>
        </p:nvSpPr>
        <p:spPr>
          <a:xfrm>
            <a:off x="6611532" y="1236488"/>
            <a:ext cx="6156000" cy="8172000"/>
          </a:xfrm>
          <a:prstGeom prst="rect">
            <a:avLst/>
          </a:prstGeom>
          <a:noFill/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14793" y="1664660"/>
            <a:ext cx="6480000" cy="7740000"/>
          </a:xfrm>
          <a:prstGeom prst="rect">
            <a:avLst/>
          </a:prstGeom>
          <a:noFill/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テキスト ボックス 4"/>
          <p:cNvSpPr txBox="1"/>
          <p:nvPr/>
        </p:nvSpPr>
        <p:spPr bwMode="auto">
          <a:xfrm>
            <a:off x="56515" y="193040"/>
            <a:ext cx="12672000" cy="432000"/>
          </a:xfrm>
          <a:prstGeom prst="roundRect">
            <a:avLst>
              <a:gd name="adj" fmla="val 0"/>
            </a:avLst>
          </a:prstGeom>
          <a:solidFill>
            <a:srgbClr val="8064A2">
              <a:lumMod val="40000"/>
              <a:lumOff val="60000"/>
            </a:srgbClr>
          </a:solidFill>
          <a:ln w="12700" cap="flat" cmpd="dbl" algn="ctr">
            <a:noFill/>
            <a:prstDash val="solid"/>
          </a:ln>
          <a:effectLst/>
        </p:spPr>
        <p:txBody>
          <a:bodyPr rot="0" vert="horz" wrap="square" lIns="91440" tIns="0" rIns="91440" bIns="0" rtlCol="0" anchor="ctr" anchorCtr="0">
            <a:noAutofit/>
          </a:bodyPr>
          <a:lstStyle/>
          <a:p>
            <a:pPr algn="ctr"/>
            <a:r>
              <a:rPr kumimoji="1" lang="ja-JP" altLang="en-US" sz="2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特別区制度</a:t>
            </a:r>
            <a:r>
              <a:rPr kumimoji="1" lang="en-US" altLang="ja-JP" sz="2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2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いわゆる「大阪都構想」</a:t>
            </a:r>
            <a:r>
              <a:rPr kumimoji="1" lang="en-US" altLang="ja-JP" sz="2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)(</a:t>
            </a:r>
            <a:r>
              <a:rPr kumimoji="1" lang="ja-JP" altLang="en-US" sz="2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案</a:t>
            </a:r>
            <a:r>
              <a:rPr kumimoji="1" lang="en-US" altLang="ja-JP" sz="2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20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5" name="グラフ 54"/>
          <p:cNvGraphicFramePr/>
          <p:nvPr>
            <p:extLst>
              <p:ext uri="{D42A27DB-BD31-4B8C-83A1-F6EECF244321}">
                <p14:modId xmlns:p14="http://schemas.microsoft.com/office/powerpoint/2010/main" val="4141621180"/>
              </p:ext>
            </p:extLst>
          </p:nvPr>
        </p:nvGraphicFramePr>
        <p:xfrm>
          <a:off x="57461" y="3580389"/>
          <a:ext cx="3096000" cy="2249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6" name="テキスト ボックス 74"/>
          <p:cNvSpPr txBox="1"/>
          <p:nvPr/>
        </p:nvSpPr>
        <p:spPr>
          <a:xfrm>
            <a:off x="87448" y="2041606"/>
            <a:ext cx="6336000" cy="1152000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defTabSz="914400">
              <a:spcBef>
                <a:spcPts val="600"/>
              </a:spcBef>
              <a:defRPr/>
            </a:pPr>
            <a:r>
              <a:rPr kumimoji="1" lang="ja-JP" altLang="en-US" sz="1400" dirty="0" smtClean="0">
                <a:solidFill>
                  <a:srgbClr val="4F81B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東京一極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集中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が一貫して進んでおり、経済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活動の全国シェアの低下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や所得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・税収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伸び悩みなど、長期にわたって低落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傾向が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続いてきました。</a:t>
            </a:r>
            <a:endParaRPr kumimoji="1" lang="ja-JP" altLang="en-US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>
              <a:spcBef>
                <a:spcPts val="600"/>
              </a:spcBef>
              <a:defRPr/>
            </a:pPr>
            <a:r>
              <a:rPr kumimoji="1" lang="ja-JP" altLang="en-US" sz="1400" dirty="0" smtClean="0">
                <a:solidFill>
                  <a:srgbClr val="4F81B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また、人口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減少・超高齢社会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は、３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大都市圏の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中でもいち早く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到来する見込みです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kumimoji="1"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生産年齢人口比率</a:t>
            </a:r>
            <a:r>
              <a:rPr kumimoji="1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(15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64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</a:t>
            </a:r>
            <a:r>
              <a:rPr kumimoji="1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は最も低く、高齢者人口比率</a:t>
            </a:r>
            <a:r>
              <a:rPr kumimoji="1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(65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歳以上</a:t>
            </a:r>
            <a:r>
              <a:rPr kumimoji="1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は最も高い。</a:t>
            </a:r>
            <a:endParaRPr kumimoji="1"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正方形/長方形 19"/>
          <p:cNvSpPr/>
          <p:nvPr/>
        </p:nvSpPr>
        <p:spPr>
          <a:xfrm>
            <a:off x="259715" y="5829607"/>
            <a:ext cx="3096000" cy="504000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 defTabSz="914400">
              <a:defRPr/>
            </a:pPr>
            <a:r>
              <a:rPr kumimoji="1"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 </a:t>
            </a:r>
            <a:r>
              <a:rPr kumimoji="1"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内閣府｢県民経済計算｣より副首都推進局作成。</a:t>
            </a:r>
          </a:p>
          <a:p>
            <a:pPr defTabSz="914400">
              <a:defRPr/>
            </a:pPr>
            <a:r>
              <a:rPr kumimoji="1"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 </a:t>
            </a:r>
            <a:r>
              <a:rPr kumimoji="1"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折れ線グラフは左から、</a:t>
            </a:r>
            <a:r>
              <a:rPr kumimoji="1"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1980</a:t>
            </a:r>
            <a:r>
              <a:rPr kumimoji="1"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年基準、</a:t>
            </a:r>
            <a:r>
              <a:rPr kumimoji="1"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1990</a:t>
            </a:r>
            <a:r>
              <a:rPr kumimoji="1"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基準、</a:t>
            </a:r>
            <a:br>
              <a:rPr kumimoji="1"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kumimoji="1"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2000</a:t>
            </a:r>
            <a:r>
              <a:rPr kumimoji="1"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年基準、</a:t>
            </a:r>
            <a:r>
              <a:rPr kumimoji="1"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2005</a:t>
            </a:r>
            <a:r>
              <a:rPr kumimoji="1"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基準、</a:t>
            </a:r>
            <a:r>
              <a:rPr kumimoji="1"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2011</a:t>
            </a:r>
            <a:r>
              <a:rPr kumimoji="1"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年基準を表記。</a:t>
            </a:r>
            <a:endParaRPr kumimoji="1" lang="ja-JP" altLang="en-US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正方形/長方形 78"/>
          <p:cNvSpPr/>
          <p:nvPr/>
        </p:nvSpPr>
        <p:spPr>
          <a:xfrm>
            <a:off x="2474595" y="3931772"/>
            <a:ext cx="720000" cy="360000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 algn="r" defTabSz="914400">
              <a:defRPr/>
            </a:pPr>
            <a:r>
              <a:rPr kumimoji="1" lang="ja-JP" altLang="en-US" sz="1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東京都 </a:t>
            </a:r>
            <a:r>
              <a:rPr kumimoji="1" lang="en-US" altLang="ja-JP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19.0</a:t>
            </a:r>
            <a:r>
              <a:rPr kumimoji="1" lang="ja-JP" altLang="en-US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en-US" altLang="ja-JP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正方形/長方形 71"/>
          <p:cNvSpPr/>
          <p:nvPr/>
        </p:nvSpPr>
        <p:spPr>
          <a:xfrm rot="16200000">
            <a:off x="223765" y="5569012"/>
            <a:ext cx="504190" cy="144000"/>
          </a:xfrm>
          <a:prstGeom prst="rect">
            <a:avLst/>
          </a:prstGeom>
        </p:spPr>
        <p:txBody>
          <a:bodyPr wrap="square" lIns="90170" rIns="90170" anchor="ctr" anchorCtr="0">
            <a:noAutofit/>
          </a:bodyPr>
          <a:lstStyle/>
          <a:p>
            <a:pPr algn="r" defTabSz="914400">
              <a:defRPr/>
            </a:pPr>
            <a:r>
              <a:rPr kumimoji="1"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1960</a:t>
            </a:r>
          </a:p>
        </p:txBody>
      </p:sp>
      <p:sp>
        <p:nvSpPr>
          <p:cNvPr id="60" name="正方形/長方形 79"/>
          <p:cNvSpPr/>
          <p:nvPr/>
        </p:nvSpPr>
        <p:spPr>
          <a:xfrm>
            <a:off x="518521" y="5192520"/>
            <a:ext cx="720000" cy="216000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pPr algn="ctr" defTabSz="914400">
              <a:defRPr/>
            </a:pPr>
            <a:r>
              <a:rPr kumimoji="1" lang="ja-JP" altLang="en-US" sz="1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愛知県</a:t>
            </a:r>
            <a:endParaRPr kumimoji="1" lang="ja-JP" altLang="en-US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61" name="グラフ 60"/>
          <p:cNvGraphicFramePr/>
          <p:nvPr>
            <p:extLst>
              <p:ext uri="{D42A27DB-BD31-4B8C-83A1-F6EECF244321}">
                <p14:modId xmlns:p14="http://schemas.microsoft.com/office/powerpoint/2010/main" val="3241203245"/>
              </p:ext>
            </p:extLst>
          </p:nvPr>
        </p:nvGraphicFramePr>
        <p:xfrm>
          <a:off x="3213735" y="3588134"/>
          <a:ext cx="3154045" cy="2353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2" name="テキスト ボックス 23"/>
          <p:cNvSpPr txBox="1"/>
          <p:nvPr/>
        </p:nvSpPr>
        <p:spPr>
          <a:xfrm>
            <a:off x="3576320" y="5829607"/>
            <a:ext cx="2736000" cy="360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 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国立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社会保障・人口問題研究所</a:t>
            </a:r>
            <a:b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｢日本の地域別将来推計人口｣</a:t>
            </a:r>
            <a:r>
              <a: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(2018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年推計</a:t>
            </a:r>
            <a:r>
              <a: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63" name="正方形/長方形 78"/>
          <p:cNvSpPr/>
          <p:nvPr/>
        </p:nvSpPr>
        <p:spPr>
          <a:xfrm>
            <a:off x="5780405" y="3532177"/>
            <a:ext cx="720000" cy="360000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 algn="r" defTabSz="914400">
              <a:defRPr/>
            </a:pPr>
            <a:r>
              <a:rPr kumimoji="1" lang="ja-JP" altLang="en-US" sz="1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東京都 </a:t>
            </a:r>
            <a:br>
              <a:rPr kumimoji="1" lang="ja-JP" altLang="en-US" sz="1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en-US" altLang="ja-JP" sz="1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1361</a:t>
            </a:r>
          </a:p>
        </p:txBody>
      </p:sp>
      <p:sp>
        <p:nvSpPr>
          <p:cNvPr id="64" name="正方形/長方形 79"/>
          <p:cNvSpPr/>
          <p:nvPr/>
        </p:nvSpPr>
        <p:spPr>
          <a:xfrm>
            <a:off x="5780405" y="4208452"/>
            <a:ext cx="720000" cy="360000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pPr algn="r" defTabSz="914400">
              <a:defRPr/>
            </a:pPr>
            <a:r>
              <a:rPr kumimoji="1" lang="ja-JP" altLang="en-US" sz="1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</a:p>
          <a:p>
            <a:pPr algn="r" defTabSz="914400">
              <a:defRPr/>
            </a:pPr>
            <a:r>
              <a:rPr kumimoji="1" lang="en-US" altLang="ja-JP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734</a:t>
            </a:r>
          </a:p>
        </p:txBody>
      </p:sp>
      <p:sp>
        <p:nvSpPr>
          <p:cNvPr id="65" name="正方形/長方形 79"/>
          <p:cNvSpPr/>
          <p:nvPr/>
        </p:nvSpPr>
        <p:spPr>
          <a:xfrm>
            <a:off x="5777230" y="4705113"/>
            <a:ext cx="720000" cy="360000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pPr algn="r" defTabSz="914400">
              <a:defRPr/>
            </a:pPr>
            <a:r>
              <a:rPr kumimoji="1" lang="ja-JP" altLang="en-US" sz="1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愛知県</a:t>
            </a:r>
          </a:p>
          <a:p>
            <a:pPr algn="r" defTabSz="914400">
              <a:defRPr/>
            </a:pPr>
            <a:r>
              <a:rPr kumimoji="1" lang="en-US" altLang="ja-JP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690</a:t>
            </a:r>
          </a:p>
        </p:txBody>
      </p:sp>
      <p:sp>
        <p:nvSpPr>
          <p:cNvPr id="66" name="正方形/長方形 79"/>
          <p:cNvSpPr/>
          <p:nvPr/>
        </p:nvSpPr>
        <p:spPr>
          <a:xfrm>
            <a:off x="2474595" y="4668736"/>
            <a:ext cx="720000" cy="360000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pPr algn="r" defTabSz="914400">
              <a:defRPr/>
            </a:pPr>
            <a:r>
              <a:rPr kumimoji="1" lang="ja-JP" altLang="en-US" sz="1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愛知県</a:t>
            </a:r>
          </a:p>
          <a:p>
            <a:pPr algn="r" defTabSz="914400">
              <a:defRPr/>
            </a:pPr>
            <a:r>
              <a:rPr kumimoji="1" lang="en-US" altLang="ja-JP" sz="1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7.2</a:t>
            </a:r>
            <a:r>
              <a:rPr kumimoji="1" lang="ja-JP" altLang="en-US" sz="1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ja-JP" altLang="en-US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65800" y="3241587"/>
            <a:ext cx="2700000" cy="288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pPr algn="ctr" defTabSz="914400">
              <a:defRPr/>
            </a:pP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kumimoji="1"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</a:t>
            </a: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府県の域内総生産</a:t>
            </a:r>
            <a:r>
              <a:rPr kumimoji="1"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全国シェア</a:t>
            </a:r>
            <a:r>
              <a:rPr kumimoji="1"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31"/>
          <p:cNvSpPr txBox="1"/>
          <p:nvPr/>
        </p:nvSpPr>
        <p:spPr>
          <a:xfrm>
            <a:off x="4110416" y="3241587"/>
            <a:ext cx="1800000" cy="288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pPr algn="ctr" defTabSz="914400">
              <a:defRPr/>
            </a:pPr>
            <a:r>
              <a:rPr kumimoji="1"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３都府県の</a:t>
            </a:r>
            <a:r>
              <a:rPr kumimoji="1"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人口推計</a:t>
            </a:r>
          </a:p>
        </p:txBody>
      </p:sp>
      <p:sp>
        <p:nvSpPr>
          <p:cNvPr id="69" name="下矢印 68"/>
          <p:cNvSpPr/>
          <p:nvPr/>
        </p:nvSpPr>
        <p:spPr>
          <a:xfrm>
            <a:off x="2352704" y="6554058"/>
            <a:ext cx="1800000" cy="360000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FF881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charset="-128"/>
              <a:cs typeface="+mn-cs"/>
            </a:endParaRPr>
          </a:p>
        </p:txBody>
      </p:sp>
      <p:sp>
        <p:nvSpPr>
          <p:cNvPr id="70" name="楕円 69"/>
          <p:cNvSpPr/>
          <p:nvPr/>
        </p:nvSpPr>
        <p:spPr>
          <a:xfrm>
            <a:off x="232503" y="7462831"/>
            <a:ext cx="2592000" cy="864000"/>
          </a:xfrm>
          <a:prstGeom prst="ellipse">
            <a:avLst/>
          </a:prstGeom>
          <a:noFill/>
          <a:ln w="25400" cap="flat" cmpd="sng" algn="ctr">
            <a:solidFill>
              <a:srgbClr val="C00000"/>
            </a:solidFill>
            <a:prstDash val="sysDot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 生産</a:t>
            </a: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年齢</a:t>
            </a:r>
            <a:r>
              <a:rPr kumimoji="1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人口が減少</a:t>
            </a:r>
            <a:endParaRPr kumimoji="1" lang="en-US" altLang="ja-JP" sz="12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 大阪の成長がなければ、</a:t>
            </a:r>
            <a:r>
              <a:rPr kumimoji="1" lang="en-US" altLang="ja-JP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税収</a:t>
            </a: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</a:t>
            </a:r>
            <a:r>
              <a:rPr kumimoji="1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確保が困難</a:t>
            </a:r>
            <a:endParaRPr kumimoji="1" lang="ja-JP" altLang="en-US" sz="12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1" name="楕円 70"/>
          <p:cNvSpPr/>
          <p:nvPr/>
        </p:nvSpPr>
        <p:spPr>
          <a:xfrm>
            <a:off x="1958342" y="8342850"/>
            <a:ext cx="2592000" cy="864000"/>
          </a:xfrm>
          <a:prstGeom prst="ellipse">
            <a:avLst/>
          </a:prstGeom>
          <a:noFill/>
          <a:ln w="25400" cap="flat" cmpd="sng" algn="ctr">
            <a:solidFill>
              <a:srgbClr val="C00000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 高齢化等により、</a:t>
            </a:r>
            <a:endParaRPr kumimoji="1" lang="en-US" altLang="ja-JP" sz="12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 社会保障経費は増加</a:t>
            </a:r>
            <a:endParaRPr kumimoji="1" lang="ja-JP" altLang="en-US" sz="12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2" name="楕円 71"/>
          <p:cNvSpPr/>
          <p:nvPr/>
        </p:nvSpPr>
        <p:spPr>
          <a:xfrm>
            <a:off x="3687265" y="7462196"/>
            <a:ext cx="2592000" cy="864000"/>
          </a:xfrm>
          <a:prstGeom prst="ellipse">
            <a:avLst/>
          </a:prstGeom>
          <a:noFill/>
          <a:ln w="25400" cap="flat" cmpd="sng" algn="ctr">
            <a:solidFill>
              <a:srgbClr val="C00000"/>
            </a:solidFill>
            <a:prstDash val="sysDot"/>
          </a:ln>
          <a:effectLst/>
        </p:spPr>
        <p:txBody>
          <a:bodyPr lIns="0" tIns="0" rIns="0" bIns="0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 社会環境の変化により</a:t>
            </a:r>
            <a:endParaRPr kumimoji="1" lang="en-US" altLang="ja-JP" sz="12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地域コミュニティが弱体化</a:t>
            </a: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 地域課題は複雑多様化</a:t>
            </a:r>
            <a:endParaRPr kumimoji="1" lang="ja-JP" altLang="en-US" sz="12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73" name="直線コネクタ 72"/>
          <p:cNvCxnSpPr/>
          <p:nvPr/>
        </p:nvCxnSpPr>
        <p:spPr>
          <a:xfrm>
            <a:off x="5498645" y="3640671"/>
            <a:ext cx="0" cy="1764000"/>
          </a:xfrm>
          <a:prstGeom prst="line">
            <a:avLst/>
          </a:prstGeom>
          <a:noFill/>
          <a:ln w="9525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/>
        </p:spPr>
      </p:cxnSp>
      <p:sp>
        <p:nvSpPr>
          <p:cNvPr id="74" name="正方形/長方形 79"/>
          <p:cNvSpPr/>
          <p:nvPr/>
        </p:nvSpPr>
        <p:spPr>
          <a:xfrm>
            <a:off x="3649707" y="3915703"/>
            <a:ext cx="576000" cy="1368000"/>
          </a:xfrm>
          <a:prstGeom prst="rect">
            <a:avLst/>
          </a:prstGeom>
        </p:spPr>
        <p:txBody>
          <a:bodyPr wrap="none" anchor="t" anchorCtr="0">
            <a:noAutofit/>
          </a:bodyPr>
          <a:lstStyle/>
          <a:p>
            <a:pPr defTabSz="914400">
              <a:defRPr/>
            </a:pPr>
            <a:r>
              <a:rPr kumimoji="1" lang="en-US" altLang="ja-JP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1087</a:t>
            </a:r>
          </a:p>
          <a:p>
            <a:pPr defTabSz="914400">
              <a:defRPr/>
            </a:pPr>
            <a:endParaRPr kumimoji="1" lang="en-US" altLang="ja-JP" sz="1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400">
              <a:defRPr/>
            </a:pPr>
            <a:endParaRPr kumimoji="1" lang="en-US" altLang="ja-JP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400">
              <a:defRPr/>
            </a:pPr>
            <a:r>
              <a:rPr kumimoji="1" lang="en-US" altLang="ja-JP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666</a:t>
            </a:r>
          </a:p>
          <a:p>
            <a:pPr defTabSz="914400">
              <a:defRPr/>
            </a:pPr>
            <a:endParaRPr kumimoji="1" lang="en-US" altLang="ja-JP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400">
              <a:defRPr/>
            </a:pPr>
            <a:endParaRPr kumimoji="1" lang="en-US" altLang="ja-JP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400">
              <a:spcBef>
                <a:spcPts val="300"/>
              </a:spcBef>
              <a:defRPr/>
            </a:pPr>
            <a:r>
              <a:rPr kumimoji="1" lang="en-US" altLang="ja-JP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480</a:t>
            </a:r>
          </a:p>
          <a:p>
            <a:pPr defTabSz="914400">
              <a:defRPr/>
            </a:pPr>
            <a:endParaRPr kumimoji="1" lang="en-US" altLang="ja-JP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正方形/長方形 79"/>
          <p:cNvSpPr/>
          <p:nvPr/>
        </p:nvSpPr>
        <p:spPr>
          <a:xfrm>
            <a:off x="4984295" y="3696628"/>
            <a:ext cx="576000" cy="1368000"/>
          </a:xfrm>
          <a:prstGeom prst="rect">
            <a:avLst/>
          </a:prstGeom>
        </p:spPr>
        <p:txBody>
          <a:bodyPr wrap="none" anchor="t" anchorCtr="0">
            <a:noAutofit/>
          </a:bodyPr>
          <a:lstStyle/>
          <a:p>
            <a:pPr algn="r" defTabSz="914400">
              <a:defRPr/>
            </a:pPr>
            <a:r>
              <a:rPr kumimoji="1" lang="en-US" altLang="ja-JP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1352</a:t>
            </a:r>
          </a:p>
          <a:p>
            <a:pPr algn="r" defTabSz="914400">
              <a:defRPr/>
            </a:pPr>
            <a:endParaRPr kumimoji="1" lang="en-US" altLang="ja-JP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 defTabSz="914400">
              <a:defRPr/>
            </a:pPr>
            <a:endParaRPr kumimoji="1" lang="en-US" altLang="ja-JP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 defTabSz="914400">
              <a:spcBef>
                <a:spcPts val="300"/>
              </a:spcBef>
              <a:defRPr/>
            </a:pPr>
            <a:r>
              <a:rPr kumimoji="1" lang="en-US" altLang="ja-JP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884</a:t>
            </a:r>
          </a:p>
          <a:p>
            <a:pPr algn="r" defTabSz="914400">
              <a:defRPr/>
            </a:pPr>
            <a:endParaRPr kumimoji="1" lang="en-US" altLang="ja-JP" sz="1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 defTabSz="914400">
              <a:spcBef>
                <a:spcPts val="600"/>
              </a:spcBef>
              <a:defRPr/>
            </a:pPr>
            <a:r>
              <a:rPr kumimoji="1" lang="en-US" altLang="ja-JP" sz="1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748</a:t>
            </a:r>
            <a:endParaRPr kumimoji="1" lang="en-US" altLang="ja-JP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 defTabSz="914400">
              <a:defRPr/>
            </a:pPr>
            <a:endParaRPr kumimoji="1" lang="en-US" altLang="ja-JP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3247940" y="3381328"/>
            <a:ext cx="576000" cy="216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vert="horz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(</a:t>
            </a:r>
            <a:r>
              <a:rPr kumimoji="1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万人</a:t>
            </a:r>
            <a:r>
              <a:rPr kumimoji="1" lang="en-US" altLang="ja-JP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)</a:t>
            </a:r>
            <a:endParaRPr kumimoji="1" lang="ja-JP" altLang="en-US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376225" y="1521800"/>
            <a:ext cx="5760000" cy="288000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大阪は何が課題なの？</a:t>
            </a:r>
            <a:endParaRPr kumimoji="1" lang="ja-JP" alt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8" name="正方形/長方形 79"/>
          <p:cNvSpPr/>
          <p:nvPr/>
        </p:nvSpPr>
        <p:spPr>
          <a:xfrm>
            <a:off x="522724" y="4518508"/>
            <a:ext cx="720000" cy="216000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pPr algn="ctr" defTabSz="914400">
              <a:defRPr/>
            </a:pPr>
            <a:r>
              <a:rPr kumimoji="1" lang="ja-JP" altLang="en-US" sz="1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endParaRPr kumimoji="1" lang="ja-JP" altLang="en-US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5" name="正方形/長方形 79"/>
          <p:cNvSpPr/>
          <p:nvPr/>
        </p:nvSpPr>
        <p:spPr>
          <a:xfrm>
            <a:off x="2481855" y="5091913"/>
            <a:ext cx="720000" cy="360000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pPr algn="r" defTabSz="914400">
              <a:defRPr/>
            </a:pPr>
            <a:r>
              <a:rPr kumimoji="1" lang="ja-JP" altLang="en-US" sz="1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</a:p>
          <a:p>
            <a:pPr algn="r" defTabSz="914400">
              <a:defRPr/>
            </a:pPr>
            <a:r>
              <a:rPr kumimoji="1" lang="en-US" altLang="ja-JP" sz="1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7.1</a:t>
            </a:r>
            <a:r>
              <a:rPr kumimoji="1" lang="ja-JP" altLang="en-US" sz="1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kumimoji="1" lang="ja-JP" altLang="en-US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テキスト ボックス 74"/>
          <p:cNvSpPr txBox="1"/>
          <p:nvPr/>
        </p:nvSpPr>
        <p:spPr>
          <a:xfrm>
            <a:off x="84998" y="6988144"/>
            <a:ext cx="6336000" cy="432000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 defTabSz="914400">
              <a:spcBef>
                <a:spcPts val="600"/>
              </a:spcBef>
              <a:defRPr/>
            </a:pP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近年、知事・市長の連携が進むことで成長の流れが生まれていますが・・・</a:t>
            </a:r>
            <a:endParaRPr kumimoji="1" lang="ja-JP" altLang="en-US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楕円 106"/>
          <p:cNvSpPr/>
          <p:nvPr/>
        </p:nvSpPr>
        <p:spPr>
          <a:xfrm>
            <a:off x="6827868" y="8443892"/>
            <a:ext cx="5760000" cy="864000"/>
          </a:xfrm>
          <a:prstGeom prst="ellipse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08" name="角丸四角形 107"/>
          <p:cNvSpPr/>
          <p:nvPr/>
        </p:nvSpPr>
        <p:spPr>
          <a:xfrm>
            <a:off x="6805224" y="1092964"/>
            <a:ext cx="5760000" cy="288000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課題解決のために、なぜ役所の仕組みを変える必要があるの？</a:t>
            </a:r>
          </a:p>
        </p:txBody>
      </p:sp>
      <p:sp>
        <p:nvSpPr>
          <p:cNvPr id="109" name="テキスト ボックス 74"/>
          <p:cNvSpPr txBox="1"/>
          <p:nvPr/>
        </p:nvSpPr>
        <p:spPr>
          <a:xfrm>
            <a:off x="6693581" y="1531626"/>
            <a:ext cx="2878099" cy="1008000"/>
          </a:xfrm>
          <a:prstGeom prst="roundRect">
            <a:avLst>
              <a:gd name="adj" fmla="val 10907"/>
            </a:avLst>
          </a:prstGeom>
          <a:noFill/>
          <a:ln w="19050">
            <a:solidFill>
              <a:srgbClr val="C00000"/>
            </a:solidFill>
          </a:ln>
        </p:spPr>
        <p:txBody>
          <a:bodyPr wrap="square" rIns="72000" rtlCol="0" anchor="ctr" anchorCtr="0">
            <a:noAutofit/>
          </a:bodyPr>
          <a:lstStyle/>
          <a:p>
            <a:pPr defTabSz="914400">
              <a:spcBef>
                <a:spcPts val="300"/>
              </a:spcBef>
              <a:defRPr/>
            </a:pPr>
            <a:r>
              <a:rPr kumimoji="1" lang="ja-JP" altLang="en-US" sz="14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が抱える課題解決の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ため、</a:t>
            </a: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>
              <a:spcBef>
                <a:spcPts val="300"/>
              </a:spcBef>
              <a:defRPr/>
            </a:pP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大阪が成長し、豊か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な住民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生活が</a:t>
            </a:r>
            <a:endParaRPr kumimoji="1"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>
              <a:spcBef>
                <a:spcPts val="300"/>
              </a:spcBef>
              <a:defRPr/>
            </a:pP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実現できる大都市の仕組みが必要</a:t>
            </a: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0" name="円弧 109"/>
          <p:cNvSpPr/>
          <p:nvPr/>
        </p:nvSpPr>
        <p:spPr>
          <a:xfrm>
            <a:off x="10397666" y="1689526"/>
            <a:ext cx="1584000" cy="720000"/>
          </a:xfrm>
          <a:prstGeom prst="arc">
            <a:avLst>
              <a:gd name="adj1" fmla="val 10793346"/>
              <a:gd name="adj2" fmla="val 25744"/>
            </a:avLst>
          </a:prstGeom>
          <a:noFill/>
          <a:ln w="152400" cap="flat" cmpd="sng" algn="ctr">
            <a:solidFill>
              <a:srgbClr val="8064A2">
                <a:lumMod val="40000"/>
                <a:lumOff val="60000"/>
              </a:srgbClr>
            </a:solidFill>
            <a:prstDash val="solid"/>
            <a:tailEnd type="triangle" w="med" len="sm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charset="-128"/>
              <a:cs typeface="+mn-cs"/>
            </a:endParaRPr>
          </a:p>
        </p:txBody>
      </p:sp>
      <p:sp>
        <p:nvSpPr>
          <p:cNvPr id="111" name="テキスト ボックス 15"/>
          <p:cNvSpPr txBox="1"/>
          <p:nvPr/>
        </p:nvSpPr>
        <p:spPr bwMode="auto">
          <a:xfrm>
            <a:off x="10047781" y="1468906"/>
            <a:ext cx="2304000" cy="28829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>
            <a:defPPr>
              <a:defRPr lang="ja-JP"/>
            </a:defPPr>
            <a:lvl1pPr algn="ctr">
              <a:lnSpc>
                <a:spcPts val="3600"/>
              </a:lnSpc>
              <a:defRPr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defTabSz="914400">
              <a:lnSpc>
                <a:spcPct val="100000"/>
              </a:lnSpc>
              <a:defRPr/>
            </a:pPr>
            <a:r>
              <a:rPr kumimoji="1" lang="ja-JP" altLang="en-US" sz="1400" b="1" dirty="0">
                <a:ln w="19050">
                  <a:noFill/>
                </a:ln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成長の果実を住民に還元</a:t>
            </a:r>
          </a:p>
        </p:txBody>
      </p:sp>
      <p:sp>
        <p:nvSpPr>
          <p:cNvPr id="112" name="円弧 111"/>
          <p:cNvSpPr/>
          <p:nvPr/>
        </p:nvSpPr>
        <p:spPr>
          <a:xfrm rot="10800000">
            <a:off x="10397356" y="2189541"/>
            <a:ext cx="1584000" cy="720000"/>
          </a:xfrm>
          <a:prstGeom prst="arc">
            <a:avLst>
              <a:gd name="adj1" fmla="val 10797046"/>
              <a:gd name="adj2" fmla="val 21589166"/>
            </a:avLst>
          </a:prstGeom>
          <a:noFill/>
          <a:ln w="152400" cap="flat" cmpd="sng" algn="ctr">
            <a:solidFill>
              <a:srgbClr val="8064A2">
                <a:lumMod val="40000"/>
                <a:lumOff val="60000"/>
              </a:srgbClr>
            </a:solidFill>
            <a:prstDash val="solid"/>
            <a:tailEnd type="triangle" w="med" len="sm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charset="-128"/>
              <a:cs typeface="+mn-cs"/>
            </a:endParaRPr>
          </a:p>
        </p:txBody>
      </p:sp>
      <p:sp>
        <p:nvSpPr>
          <p:cNvPr id="113" name="テキスト ボックス 15"/>
          <p:cNvSpPr txBox="1"/>
          <p:nvPr/>
        </p:nvSpPr>
        <p:spPr bwMode="auto">
          <a:xfrm>
            <a:off x="10033811" y="2826631"/>
            <a:ext cx="2304000" cy="28829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>
            <a:defPPr>
              <a:defRPr lang="ja-JP"/>
            </a:defPPr>
            <a:lvl1pPr algn="ctr">
              <a:lnSpc>
                <a:spcPts val="3600"/>
              </a:lnSpc>
              <a:defRPr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defTabSz="914400">
              <a:lnSpc>
                <a:spcPct val="100000"/>
              </a:lnSpc>
              <a:defRPr/>
            </a:pPr>
            <a:r>
              <a:rPr kumimoji="1" lang="ja-JP" altLang="en-US" sz="1400" b="1" dirty="0">
                <a:ln w="19050">
                  <a:noFill/>
                </a:ln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成長を支える</a:t>
            </a:r>
          </a:p>
        </p:txBody>
      </p:sp>
      <p:sp>
        <p:nvSpPr>
          <p:cNvPr id="114" name="テキスト ボックス 74"/>
          <p:cNvSpPr txBox="1"/>
          <p:nvPr/>
        </p:nvSpPr>
        <p:spPr>
          <a:xfrm>
            <a:off x="6694143" y="3261916"/>
            <a:ext cx="2878099" cy="720000"/>
          </a:xfrm>
          <a:prstGeom prst="round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 anchor="ctr" anchorCtr="0">
            <a:noAutofit/>
          </a:bodyPr>
          <a:lstStyle/>
          <a:p>
            <a:pPr defTabSz="914400">
              <a:spcBef>
                <a:spcPts val="300"/>
              </a:spcBef>
              <a:defRPr/>
            </a:pPr>
            <a:r>
              <a:rPr kumimoji="1" lang="ja-JP" altLang="en-US" sz="14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現在の政令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指定都市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制度には、</a:t>
            </a: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>
              <a:spcBef>
                <a:spcPts val="300"/>
              </a:spcBef>
              <a:defRPr/>
            </a:pP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課題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あることも指摘</a:t>
            </a:r>
            <a:endParaRPr kumimoji="1"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5" name="楕円 3"/>
          <p:cNvSpPr/>
          <p:nvPr/>
        </p:nvSpPr>
        <p:spPr>
          <a:xfrm>
            <a:off x="9757115" y="6132468"/>
            <a:ext cx="2880000" cy="1584000"/>
          </a:xfrm>
          <a:prstGeom prst="roundRect">
            <a:avLst>
              <a:gd name="adj" fmla="val 7217"/>
            </a:avLst>
          </a:prstGeom>
          <a:noFill/>
          <a:ln w="19050" cap="flat" cmpd="sng" algn="ctr">
            <a:solidFill>
              <a:srgbClr val="4F81BD"/>
            </a:solidFill>
            <a:prstDash val="solid"/>
          </a:ln>
          <a:effectLst/>
        </p:spPr>
        <p:txBody>
          <a:bodyPr bIns="0" rtlCol="0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▶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住民</a:t>
            </a: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に選ばれた特別区長、区議会が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</a:t>
            </a:r>
            <a: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 </a:t>
            </a: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住民に身近なサービスに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専念</a:t>
            </a:r>
            <a:endParaRPr kumimoji="1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▶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現在</a:t>
            </a: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より身近な地域で、必要な財源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と</a:t>
            </a:r>
            <a: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 職員</a:t>
            </a: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を確保し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、</a:t>
            </a: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地域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ニーズに応じた</a:t>
            </a:r>
            <a: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 住民サービス</a:t>
            </a: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を提供</a:t>
            </a:r>
          </a:p>
        </p:txBody>
      </p:sp>
      <p:grpSp>
        <p:nvGrpSpPr>
          <p:cNvPr id="116" name="グループ化 115"/>
          <p:cNvGrpSpPr/>
          <p:nvPr/>
        </p:nvGrpSpPr>
        <p:grpSpPr>
          <a:xfrm rot="5400000">
            <a:off x="6959077" y="2620958"/>
            <a:ext cx="576000" cy="588853"/>
            <a:chOff x="817" y="528"/>
            <a:chExt cx="626" cy="566"/>
          </a:xfrm>
        </p:grpSpPr>
        <p:sp>
          <p:nvSpPr>
            <p:cNvPr id="117" name="右矢印 116"/>
            <p:cNvSpPr/>
            <p:nvPr/>
          </p:nvSpPr>
          <p:spPr>
            <a:xfrm>
              <a:off x="1161" y="528"/>
              <a:ext cx="283" cy="567"/>
            </a:xfrm>
            <a:prstGeom prst="rightArrow">
              <a:avLst>
                <a:gd name="adj1" fmla="val 100000"/>
                <a:gd name="adj2" fmla="val 97103"/>
              </a:avLst>
            </a:prstGeom>
            <a:solidFill>
              <a:srgbClr val="8064A2">
                <a:lumMod val="40000"/>
                <a:lumOff val="6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charset="-128"/>
                <a:cs typeface="+mn-cs"/>
              </a:endParaRPr>
            </a:p>
          </p:txBody>
        </p:sp>
        <p:sp>
          <p:nvSpPr>
            <p:cNvPr id="118" name="右矢印 117"/>
            <p:cNvSpPr/>
            <p:nvPr/>
          </p:nvSpPr>
          <p:spPr>
            <a:xfrm>
              <a:off x="992" y="528"/>
              <a:ext cx="283" cy="567"/>
            </a:xfrm>
            <a:prstGeom prst="rightArrow">
              <a:avLst>
                <a:gd name="adj1" fmla="val 100000"/>
                <a:gd name="adj2" fmla="val 97103"/>
              </a:avLst>
            </a:prstGeom>
            <a:solidFill>
              <a:srgbClr val="8064A2">
                <a:lumMod val="60000"/>
                <a:lumOff val="4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charset="-128"/>
                <a:cs typeface="+mn-cs"/>
              </a:endParaRPr>
            </a:p>
          </p:txBody>
        </p:sp>
        <p:sp>
          <p:nvSpPr>
            <p:cNvPr id="119" name="右矢印 118"/>
            <p:cNvSpPr/>
            <p:nvPr/>
          </p:nvSpPr>
          <p:spPr>
            <a:xfrm>
              <a:off x="817" y="528"/>
              <a:ext cx="283" cy="567"/>
            </a:xfrm>
            <a:prstGeom prst="rightArrow">
              <a:avLst>
                <a:gd name="adj1" fmla="val 100000"/>
                <a:gd name="adj2" fmla="val 97103"/>
              </a:avLst>
            </a:prstGeom>
            <a:solidFill>
              <a:srgbClr val="8064A2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charset="-128"/>
                <a:cs typeface="+mn-cs"/>
              </a:endParaRPr>
            </a:p>
          </p:txBody>
        </p:sp>
      </p:grpSp>
      <p:grpSp>
        <p:nvGrpSpPr>
          <p:cNvPr id="120" name="グループ化 119"/>
          <p:cNvGrpSpPr/>
          <p:nvPr/>
        </p:nvGrpSpPr>
        <p:grpSpPr>
          <a:xfrm rot="5400000">
            <a:off x="6958037" y="4247008"/>
            <a:ext cx="576000" cy="588853"/>
            <a:chOff x="817" y="528"/>
            <a:chExt cx="626" cy="566"/>
          </a:xfrm>
        </p:grpSpPr>
        <p:sp>
          <p:nvSpPr>
            <p:cNvPr id="121" name="右矢印 120"/>
            <p:cNvSpPr/>
            <p:nvPr/>
          </p:nvSpPr>
          <p:spPr>
            <a:xfrm>
              <a:off x="1161" y="528"/>
              <a:ext cx="283" cy="567"/>
            </a:xfrm>
            <a:prstGeom prst="rightArrow">
              <a:avLst>
                <a:gd name="adj1" fmla="val 100000"/>
                <a:gd name="adj2" fmla="val 97103"/>
              </a:avLst>
            </a:prstGeom>
            <a:solidFill>
              <a:srgbClr val="8064A2">
                <a:lumMod val="40000"/>
                <a:lumOff val="6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charset="-128"/>
                <a:cs typeface="+mn-cs"/>
              </a:endParaRPr>
            </a:p>
          </p:txBody>
        </p:sp>
        <p:sp>
          <p:nvSpPr>
            <p:cNvPr id="122" name="右矢印 121"/>
            <p:cNvSpPr/>
            <p:nvPr/>
          </p:nvSpPr>
          <p:spPr>
            <a:xfrm>
              <a:off x="992" y="528"/>
              <a:ext cx="283" cy="567"/>
            </a:xfrm>
            <a:prstGeom prst="rightArrow">
              <a:avLst>
                <a:gd name="adj1" fmla="val 100000"/>
                <a:gd name="adj2" fmla="val 97103"/>
              </a:avLst>
            </a:prstGeom>
            <a:solidFill>
              <a:srgbClr val="8064A2">
                <a:lumMod val="60000"/>
                <a:lumOff val="4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charset="-128"/>
                <a:cs typeface="+mn-cs"/>
              </a:endParaRPr>
            </a:p>
          </p:txBody>
        </p:sp>
        <p:sp>
          <p:nvSpPr>
            <p:cNvPr id="123" name="右矢印 122"/>
            <p:cNvSpPr/>
            <p:nvPr/>
          </p:nvSpPr>
          <p:spPr>
            <a:xfrm>
              <a:off x="817" y="528"/>
              <a:ext cx="283" cy="567"/>
            </a:xfrm>
            <a:prstGeom prst="rightArrow">
              <a:avLst>
                <a:gd name="adj1" fmla="val 100000"/>
                <a:gd name="adj2" fmla="val 97103"/>
              </a:avLst>
            </a:prstGeom>
            <a:solidFill>
              <a:srgbClr val="8064A2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charset="-128"/>
                <a:cs typeface="+mn-cs"/>
              </a:endParaRPr>
            </a:p>
          </p:txBody>
        </p:sp>
      </p:grpSp>
      <p:grpSp>
        <p:nvGrpSpPr>
          <p:cNvPr id="124" name="グループ化 123"/>
          <p:cNvGrpSpPr/>
          <p:nvPr/>
        </p:nvGrpSpPr>
        <p:grpSpPr>
          <a:xfrm>
            <a:off x="9517760" y="3296794"/>
            <a:ext cx="3312000" cy="1008000"/>
            <a:chOff x="3434822" y="3105502"/>
            <a:chExt cx="3312000" cy="1008000"/>
          </a:xfrm>
        </p:grpSpPr>
        <p:sp>
          <p:nvSpPr>
            <p:cNvPr id="125" name="角丸四角形 124"/>
            <p:cNvSpPr/>
            <p:nvPr/>
          </p:nvSpPr>
          <p:spPr>
            <a:xfrm>
              <a:off x="3434822" y="3105502"/>
              <a:ext cx="3312000" cy="1008000"/>
            </a:xfrm>
            <a:prstGeom prst="roundRect">
              <a:avLst>
                <a:gd name="adj" fmla="val 11627"/>
              </a:avLst>
            </a:prstGeom>
            <a:noFill/>
            <a:ln w="6350" cap="flat" cmpd="sng" algn="ctr">
              <a:noFill/>
              <a:prstDash val="dash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政令指定都市の課題</a:t>
              </a:r>
              <a:endParaRPr kumimoji="1" lang="en-US" altLang="ja-JP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2013(</a:t>
              </a:r>
              <a:r>
                <a:rPr kumimoji="1" lang="ja-JP" alt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平成</a:t>
              </a:r>
              <a:r>
                <a:rPr kumimoji="1" lang="en-US" altLang="ja-JP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25)</a:t>
              </a:r>
              <a:r>
                <a:rPr kumimoji="1" lang="ja-JP" alt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年 第</a:t>
              </a:r>
              <a:r>
                <a:rPr kumimoji="1" lang="en-US" altLang="ja-JP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30</a:t>
              </a:r>
              <a:r>
                <a:rPr kumimoji="1" lang="ja-JP" alt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次地方制度調査会答申</a:t>
              </a:r>
            </a:p>
          </p:txBody>
        </p:sp>
        <p:sp>
          <p:nvSpPr>
            <p:cNvPr id="128" name="角丸四角形 127"/>
            <p:cNvSpPr/>
            <p:nvPr/>
          </p:nvSpPr>
          <p:spPr>
            <a:xfrm>
              <a:off x="5133524" y="3463354"/>
              <a:ext cx="1440000" cy="288000"/>
            </a:xfrm>
            <a:prstGeom prst="roundRect">
              <a:avLst>
                <a:gd name="adj" fmla="val 46719"/>
              </a:avLst>
            </a:prstGeom>
            <a:noFill/>
            <a:ln w="25400" cap="flat" cmpd="sng" algn="ctr">
              <a:solidFill>
                <a:srgbClr val="C00000"/>
              </a:solidFill>
              <a:prstDash val="sysDot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住民自治の拡充</a:t>
              </a:r>
            </a:p>
          </p:txBody>
        </p:sp>
        <p:sp>
          <p:nvSpPr>
            <p:cNvPr id="151" name="角丸四角形 150"/>
            <p:cNvSpPr/>
            <p:nvPr/>
          </p:nvSpPr>
          <p:spPr>
            <a:xfrm>
              <a:off x="3612768" y="3463354"/>
              <a:ext cx="1440000" cy="288000"/>
            </a:xfrm>
            <a:prstGeom prst="roundRect">
              <a:avLst>
                <a:gd name="adj" fmla="val 46719"/>
              </a:avLst>
            </a:prstGeom>
            <a:noFill/>
            <a:ln w="25400" cap="flat" cmpd="sng" algn="ctr">
              <a:solidFill>
                <a:srgbClr val="C00000"/>
              </a:solidFill>
              <a:prstDash val="sysDot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二重行政の解消</a:t>
              </a:r>
            </a:p>
          </p:txBody>
        </p:sp>
      </p:grpSp>
      <p:cxnSp>
        <p:nvCxnSpPr>
          <p:cNvPr id="152" name="直線コネクタ 151"/>
          <p:cNvCxnSpPr/>
          <p:nvPr/>
        </p:nvCxnSpPr>
        <p:spPr>
          <a:xfrm flipV="1">
            <a:off x="8160629" y="5682754"/>
            <a:ext cx="3060000" cy="0"/>
          </a:xfrm>
          <a:prstGeom prst="line">
            <a:avLst/>
          </a:prstGeom>
          <a:noFill/>
          <a:ln w="38100" cap="flat" cmpd="sng" algn="ctr">
            <a:solidFill>
              <a:srgbClr val="4F81BD"/>
            </a:solidFill>
            <a:prstDash val="solid"/>
          </a:ln>
          <a:effectLst/>
        </p:spPr>
      </p:cxnSp>
      <p:cxnSp>
        <p:nvCxnSpPr>
          <p:cNvPr id="153" name="直線コネクタ 152"/>
          <p:cNvCxnSpPr/>
          <p:nvPr/>
        </p:nvCxnSpPr>
        <p:spPr>
          <a:xfrm rot="16200000">
            <a:off x="11057948" y="5826301"/>
            <a:ext cx="288000" cy="0"/>
          </a:xfrm>
          <a:prstGeom prst="line">
            <a:avLst/>
          </a:prstGeom>
          <a:noFill/>
          <a:ln w="38100" cap="flat" cmpd="sng" algn="ctr">
            <a:solidFill>
              <a:srgbClr val="4F81BD"/>
            </a:solidFill>
            <a:prstDash val="solid"/>
          </a:ln>
          <a:effectLst/>
        </p:spPr>
      </p:cxnSp>
      <p:cxnSp>
        <p:nvCxnSpPr>
          <p:cNvPr id="154" name="直線コネクタ 153"/>
          <p:cNvCxnSpPr/>
          <p:nvPr/>
        </p:nvCxnSpPr>
        <p:spPr>
          <a:xfrm rot="16200000">
            <a:off x="8037536" y="5826301"/>
            <a:ext cx="288000" cy="0"/>
          </a:xfrm>
          <a:prstGeom prst="line">
            <a:avLst/>
          </a:prstGeom>
          <a:noFill/>
          <a:ln w="38100" cap="flat" cmpd="sng" algn="ctr">
            <a:solidFill>
              <a:srgbClr val="4F81BD"/>
            </a:solidFill>
            <a:prstDash val="solid"/>
          </a:ln>
          <a:effectLst/>
        </p:spPr>
      </p:cxnSp>
      <p:cxnSp>
        <p:nvCxnSpPr>
          <p:cNvPr id="155" name="直線コネクタ 154"/>
          <p:cNvCxnSpPr/>
          <p:nvPr/>
        </p:nvCxnSpPr>
        <p:spPr>
          <a:xfrm rot="16200000">
            <a:off x="9446900" y="5479476"/>
            <a:ext cx="432000" cy="0"/>
          </a:xfrm>
          <a:prstGeom prst="line">
            <a:avLst/>
          </a:prstGeom>
          <a:noFill/>
          <a:ln w="38100" cap="flat" cmpd="sng" algn="ctr">
            <a:solidFill>
              <a:srgbClr val="4F81BD"/>
            </a:solidFill>
            <a:prstDash val="solid"/>
          </a:ln>
          <a:effectLst/>
        </p:spPr>
      </p:cxnSp>
      <p:sp>
        <p:nvSpPr>
          <p:cNvPr id="156" name="角丸四角形 155"/>
          <p:cNvSpPr/>
          <p:nvPr/>
        </p:nvSpPr>
        <p:spPr>
          <a:xfrm>
            <a:off x="6858807" y="5095890"/>
            <a:ext cx="5616000" cy="432000"/>
          </a:xfrm>
          <a:prstGeom prst="roundRect">
            <a:avLst>
              <a:gd name="adj" fmla="val 29920"/>
            </a:avLst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新たな大都市</a:t>
            </a: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制度　特別</a:t>
            </a:r>
            <a:r>
              <a:rPr kumimoji="1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区</a:t>
            </a: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制度</a:t>
            </a:r>
            <a:r>
              <a:rPr kumimoji="1" lang="en-US" altLang="ja-JP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(</a:t>
            </a:r>
            <a:r>
              <a:rPr kumimoji="1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いわゆる</a:t>
            </a:r>
            <a:r>
              <a:rPr kumimoji="1" lang="en-US" altLang="ja-JP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｢</a:t>
            </a: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大阪都構想</a:t>
            </a:r>
            <a:r>
              <a:rPr kumimoji="1" lang="en-US" altLang="ja-JP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｣)</a:t>
            </a: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で</a:t>
            </a:r>
            <a:r>
              <a:rPr kumimoji="1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めざすもの</a:t>
            </a:r>
          </a:p>
        </p:txBody>
      </p:sp>
      <p:sp>
        <p:nvSpPr>
          <p:cNvPr id="157" name="テキスト ボックス 74"/>
          <p:cNvSpPr txBox="1"/>
          <p:nvPr/>
        </p:nvSpPr>
        <p:spPr>
          <a:xfrm>
            <a:off x="7714018" y="4385237"/>
            <a:ext cx="5040000" cy="57600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 anchor="ctr" anchorCtr="0">
            <a:noAutofit/>
          </a:bodyPr>
          <a:lstStyle/>
          <a:p>
            <a:pPr defTabSz="914400">
              <a:spcBef>
                <a:spcPts val="300"/>
              </a:spcBef>
              <a:defRPr/>
            </a:pPr>
            <a:r>
              <a:rPr kumimoji="1" lang="ja-JP" altLang="en-US" sz="12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は、大阪府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・大阪市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で連携できているが、制度的には担保が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ない</a:t>
            </a:r>
            <a:endParaRPr kumimoji="1"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400">
              <a:spcBef>
                <a:spcPts val="300"/>
              </a:spcBef>
              <a:defRPr/>
            </a:pPr>
            <a:r>
              <a:rPr kumimoji="1" lang="ja-JP" altLang="en-US" sz="12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住民ニーズが多様化する中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、人口</a:t>
            </a:r>
            <a:r>
              <a:rPr kumimoji="1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270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万人に１人の市長では対応に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限界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8" name="楕円 157"/>
          <p:cNvSpPr/>
          <p:nvPr/>
        </p:nvSpPr>
        <p:spPr>
          <a:xfrm>
            <a:off x="7691210" y="4044830"/>
            <a:ext cx="1152000" cy="396000"/>
          </a:xfrm>
          <a:prstGeom prst="ellipse">
            <a:avLst/>
          </a:prstGeom>
          <a:solidFill>
            <a:srgbClr val="8064A2"/>
          </a:solidFill>
          <a:ln w="1905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大阪では</a:t>
            </a:r>
            <a:endParaRPr kumimoji="1" lang="ja-JP" alt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6730308" y="8079803"/>
            <a:ext cx="3024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914400">
              <a:defRPr/>
            </a:pPr>
            <a:r>
              <a:rPr kumimoji="1" lang="ja-JP" altLang="en-US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大阪のさらなる成長を実現</a:t>
            </a:r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9746006" y="8083594"/>
            <a:ext cx="302400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defRPr/>
            </a:pPr>
            <a:r>
              <a:rPr kumimoji="1" lang="ja-JP" altLang="en-US" sz="16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住民に身近なサービス</a:t>
            </a:r>
            <a:r>
              <a:rPr kumimoji="1" lang="ja-JP" altLang="en-US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を充実</a:t>
            </a:r>
          </a:p>
        </p:txBody>
      </p:sp>
      <p:sp>
        <p:nvSpPr>
          <p:cNvPr id="161" name="テキスト ボックス 160"/>
          <p:cNvSpPr txBox="1"/>
          <p:nvPr/>
        </p:nvSpPr>
        <p:spPr>
          <a:xfrm>
            <a:off x="7600977" y="8559589"/>
            <a:ext cx="414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kumimoji="1" lang="ja-JP" altLang="en-US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「副首都・大阪</a:t>
            </a:r>
            <a:r>
              <a:rPr kumimoji="1" lang="ja-JP" altLang="en-US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」を確立して、</a:t>
            </a:r>
            <a:endParaRPr kumimoji="1" lang="en-US" altLang="ja-JP" b="1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914400">
              <a:defRPr/>
            </a:pPr>
            <a:r>
              <a:rPr kumimoji="1" lang="ja-JP" altLang="en-US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豊か</a:t>
            </a:r>
            <a:r>
              <a:rPr kumimoji="1" lang="ja-JP" altLang="en-US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な住民生活</a:t>
            </a:r>
            <a:r>
              <a:rPr kumimoji="1" lang="ja-JP" altLang="en-US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ja-JP" altLang="en-US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実現</a:t>
            </a:r>
          </a:p>
        </p:txBody>
      </p:sp>
      <p:sp>
        <p:nvSpPr>
          <p:cNvPr id="162" name="角丸四角形 161"/>
          <p:cNvSpPr/>
          <p:nvPr/>
        </p:nvSpPr>
        <p:spPr>
          <a:xfrm>
            <a:off x="9988652" y="5848078"/>
            <a:ext cx="2448000" cy="504000"/>
          </a:xfrm>
          <a:prstGeom prst="roundRect">
            <a:avLst>
              <a:gd name="adj" fmla="val 26441"/>
            </a:avLst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大阪市を４つの特別区に再編し、</a:t>
            </a:r>
            <a:endParaRPr kumimoji="1" lang="en-US" altLang="ja-JP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住民自治を拡充</a:t>
            </a:r>
          </a:p>
        </p:txBody>
      </p:sp>
      <p:sp>
        <p:nvSpPr>
          <p:cNvPr id="163" name="楕円 3"/>
          <p:cNvSpPr/>
          <p:nvPr/>
        </p:nvSpPr>
        <p:spPr>
          <a:xfrm>
            <a:off x="6734689" y="6138787"/>
            <a:ext cx="2880000" cy="1584000"/>
          </a:xfrm>
          <a:prstGeom prst="roundRect">
            <a:avLst>
              <a:gd name="adj" fmla="val 7164"/>
            </a:avLst>
          </a:prstGeom>
          <a:noFill/>
          <a:ln w="19050" cap="flat" cmpd="sng" algn="ctr">
            <a:solidFill>
              <a:srgbClr val="4F81BD"/>
            </a:solidFill>
            <a:prstDash val="solid"/>
          </a:ln>
          <a:effectLst/>
        </p:spPr>
        <p:txBody>
          <a:bodyPr bIns="0" rtlCol="0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▶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首長と議会がそれぞれ一元化され、</a:t>
            </a:r>
            <a: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 意思決定がスピーディーに</a:t>
            </a:r>
            <a:endParaRPr kumimoji="1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▶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司令塔機能が統合され、成長戦略や、</a:t>
            </a:r>
            <a: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 都市インフラ整備などの組織を整え、</a:t>
            </a:r>
            <a: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/>
            </a:r>
            <a:b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 大阪トータルの視点で</a:t>
            </a:r>
            <a:r>
              <a:rPr kumimoji="1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強</a:t>
            </a:r>
            <a:r>
              <a:rPr kumimoji="1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力に推進</a:t>
            </a:r>
            <a:endParaRPr kumimoji="1" lang="ja-JP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64" name="角丸四角形 163"/>
          <p:cNvSpPr/>
          <p:nvPr/>
        </p:nvSpPr>
        <p:spPr>
          <a:xfrm>
            <a:off x="6963425" y="5849111"/>
            <a:ext cx="2448000" cy="504000"/>
          </a:xfrm>
          <a:prstGeom prst="roundRect">
            <a:avLst>
              <a:gd name="adj" fmla="val 24248"/>
            </a:avLst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広域機能を大阪府に一元化し、</a:t>
            </a:r>
            <a:endParaRPr kumimoji="1" lang="en-US" altLang="ja-JP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二重行政を制度的に解消</a:t>
            </a:r>
          </a:p>
        </p:txBody>
      </p:sp>
      <p:sp>
        <p:nvSpPr>
          <p:cNvPr id="165" name="下矢印 164"/>
          <p:cNvSpPr/>
          <p:nvPr/>
        </p:nvSpPr>
        <p:spPr>
          <a:xfrm>
            <a:off x="7664753" y="7826329"/>
            <a:ext cx="1152000" cy="288000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FF881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charset="-128"/>
              <a:cs typeface="+mn-cs"/>
            </a:endParaRPr>
          </a:p>
        </p:txBody>
      </p:sp>
      <p:sp>
        <p:nvSpPr>
          <p:cNvPr id="166" name="下矢印 165"/>
          <p:cNvSpPr/>
          <p:nvPr/>
        </p:nvSpPr>
        <p:spPr>
          <a:xfrm>
            <a:off x="10678160" y="7817111"/>
            <a:ext cx="1152000" cy="288000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FF881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charset="-128"/>
              <a:cs typeface="+mn-cs"/>
            </a:endParaRPr>
          </a:p>
        </p:txBody>
      </p:sp>
      <p:sp>
        <p:nvSpPr>
          <p:cNvPr id="167" name="角丸四角形 166"/>
          <p:cNvSpPr/>
          <p:nvPr/>
        </p:nvSpPr>
        <p:spPr>
          <a:xfrm>
            <a:off x="11265076" y="2048936"/>
            <a:ext cx="1440000" cy="504000"/>
          </a:xfrm>
          <a:prstGeom prst="roundRect">
            <a:avLst>
              <a:gd name="adj" fmla="val 35277"/>
            </a:avLst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豊か</a:t>
            </a: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な</a:t>
            </a:r>
            <a:endParaRPr kumimoji="1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住民</a:t>
            </a:r>
            <a:r>
              <a:rPr kumimoji="1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生活</a:t>
            </a:r>
          </a:p>
        </p:txBody>
      </p:sp>
      <p:sp>
        <p:nvSpPr>
          <p:cNvPr id="168" name="角丸四角形 167"/>
          <p:cNvSpPr/>
          <p:nvPr/>
        </p:nvSpPr>
        <p:spPr>
          <a:xfrm>
            <a:off x="9684921" y="2048936"/>
            <a:ext cx="1440000" cy="504000"/>
          </a:xfrm>
          <a:prstGeom prst="roundRect">
            <a:avLst>
              <a:gd name="adj" fmla="val 37918"/>
            </a:avLst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大阪の成長</a:t>
            </a:r>
          </a:p>
        </p:txBody>
      </p:sp>
      <p:sp>
        <p:nvSpPr>
          <p:cNvPr id="169" name="正方形/長方形 29"/>
          <p:cNvSpPr/>
          <p:nvPr/>
        </p:nvSpPr>
        <p:spPr>
          <a:xfrm>
            <a:off x="57448" y="875342"/>
            <a:ext cx="6336000" cy="360000"/>
          </a:xfrm>
          <a:prstGeom prst="roundRect">
            <a:avLst>
              <a:gd name="adj" fmla="val 0"/>
            </a:avLst>
          </a:prstGeom>
          <a:noFill/>
          <a:effectLst/>
        </p:spPr>
        <p:txBody>
          <a:bodyPr wrap="square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800" b="1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▶ なぜ</a:t>
            </a:r>
            <a:r>
              <a:rPr kumimoji="1" lang="ja-JP" altLang="en-US" sz="1800" b="1" i="0" u="none" strike="noStrike" kern="1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、特別区制度</a:t>
            </a:r>
            <a:r>
              <a:rPr kumimoji="1" lang="en-US" altLang="ja-JP" sz="1800" b="1" i="0" u="none" strike="noStrike" kern="1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1800" b="1" i="0" u="none" strike="noStrike" kern="1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いわゆる</a:t>
            </a:r>
            <a:r>
              <a:rPr kumimoji="1" lang="en-US" altLang="ja-JP" sz="1800" b="1" i="0" u="none" strike="noStrike" kern="1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｢</a:t>
            </a:r>
            <a:r>
              <a:rPr kumimoji="1" lang="ja-JP" altLang="en-US" sz="1800" b="1" i="0" u="none" strike="noStrike" kern="1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大阪都構想</a:t>
            </a:r>
            <a:r>
              <a:rPr kumimoji="1" lang="en-US" altLang="ja-JP" sz="1800" b="1" i="0" u="none" strike="noStrike" kern="1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｣)</a:t>
            </a:r>
            <a:r>
              <a:rPr kumimoji="1" lang="ja-JP" altLang="en-US" sz="1800" b="1" i="0" u="none" strike="noStrike" kern="1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が必要なのか</a:t>
            </a:r>
            <a:endParaRPr kumimoji="1" lang="ja-JP" altLang="en-US" sz="1800" b="1" i="0" u="none" strike="noStrike" kern="1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テキスト ボックス 4"/>
          <p:cNvSpPr txBox="1"/>
          <p:nvPr/>
        </p:nvSpPr>
        <p:spPr bwMode="auto">
          <a:xfrm>
            <a:off x="9834431" y="188870"/>
            <a:ext cx="2880000" cy="720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 cap="flat" cmpd="sng" algn="ctr">
            <a:solidFill>
              <a:srgbClr val="7030A0"/>
            </a:solidFill>
            <a:prstDash val="solid"/>
          </a:ln>
          <a:effectLst/>
        </p:spPr>
        <p:txBody>
          <a:bodyPr rot="0" vert="horz" wrap="square" lIns="91440" tIns="0" rIns="91440" bIns="0" rtlCol="0" anchor="ctr" anchorCtr="0">
            <a:noAutofit/>
          </a:bodyPr>
          <a:lstStyle/>
          <a:p>
            <a:pPr algn="ctr"/>
            <a:r>
              <a:rPr kumimoji="1" lang="en-US" altLang="ja-JP" sz="12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2020(</a:t>
            </a:r>
            <a:r>
              <a:rPr kumimoji="1" lang="ja-JP" altLang="en-US" sz="12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令和２</a:t>
            </a:r>
            <a:r>
              <a:rPr kumimoji="1" lang="en-US" altLang="ja-JP" sz="12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年４月</a:t>
            </a:r>
          </a:p>
          <a:p>
            <a:pPr algn="ctr"/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大都市制度</a:t>
            </a:r>
            <a:r>
              <a:rPr kumimoji="1" lang="en-US" altLang="ja-JP" sz="1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特別区設置</a:t>
            </a:r>
            <a:r>
              <a:rPr kumimoji="1" lang="en-US" altLang="ja-JP" sz="1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協議会</a:t>
            </a:r>
            <a:endParaRPr kumimoji="1" lang="ja-JP" altLang="en-US" sz="1200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2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</a:t>
            </a:r>
            <a:r>
              <a:rPr kumimoji="1" lang="en-US" altLang="ja-JP" sz="12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kumimoji="1" lang="ja-JP" altLang="en-US" sz="12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大阪府･大阪市副首都推進局</a:t>
            </a:r>
            <a:r>
              <a:rPr kumimoji="1" lang="en-US" altLang="ja-JP" sz="12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正方形/長方形 29"/>
          <p:cNvSpPr/>
          <p:nvPr/>
        </p:nvSpPr>
        <p:spPr>
          <a:xfrm>
            <a:off x="57448" y="765032"/>
            <a:ext cx="6336000" cy="360000"/>
          </a:xfrm>
          <a:prstGeom prst="roundRect">
            <a:avLst>
              <a:gd name="adj" fmla="val 0"/>
            </a:avLst>
          </a:prstGeom>
          <a:noFill/>
          <a:effectLst/>
        </p:spPr>
        <p:txBody>
          <a:bodyPr wrap="square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800" b="1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▶ なぜ、広域機能一元化で大阪が成長するのか</a:t>
            </a: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3364230" y="1874888"/>
            <a:ext cx="3168000" cy="7524000"/>
          </a:xfrm>
          <a:prstGeom prst="rect">
            <a:avLst/>
          </a:prstGeom>
          <a:solidFill>
            <a:srgbClr val="CC9900">
              <a:alpha val="34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prstDash val="sysDot"/>
                <a:round/>
              </a14:hiddenLine>
            </a:ext>
          </a:extLst>
        </p:spPr>
        <p:txBody>
          <a:bodyPr anchor="t" anchorCtr="0">
            <a:noAutofit/>
          </a:bodyPr>
          <a:lstStyle>
            <a:lvl1pPr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1pPr>
            <a:lvl2pPr marL="742950" indent="-28575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2pPr>
            <a:lvl3pPr marL="1143000" indent="-22860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3pPr>
            <a:lvl4pPr marL="1600200" indent="-22860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4pPr>
            <a:lvl5pPr marL="2057400" indent="-22860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AutoShape 13"/>
          <p:cNvSpPr>
            <a:spLocks noChangeArrowheads="1"/>
          </p:cNvSpPr>
          <p:nvPr/>
        </p:nvSpPr>
        <p:spPr bwMode="auto">
          <a:xfrm>
            <a:off x="55880" y="1874888"/>
            <a:ext cx="3168000" cy="7524000"/>
          </a:xfrm>
          <a:prstGeom prst="rect">
            <a:avLst/>
          </a:prstGeom>
          <a:solidFill>
            <a:srgbClr val="CC9900">
              <a:alpha val="34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prstDash val="sysDot"/>
                <a:round/>
              </a14:hiddenLine>
            </a:ext>
          </a:extLst>
        </p:spPr>
        <p:txBody>
          <a:bodyPr anchor="t" anchorCtr="0">
            <a:noAutofit/>
          </a:bodyPr>
          <a:lstStyle>
            <a:lvl1pPr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1pPr>
            <a:lvl2pPr marL="742950" indent="-28575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2pPr>
            <a:lvl3pPr marL="1143000" indent="-22860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3pPr>
            <a:lvl4pPr marL="1600200" indent="-22860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4pPr>
            <a:lvl5pPr marL="2057400" indent="-22860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1050290" y="1300848"/>
            <a:ext cx="4320000" cy="360045"/>
          </a:xfrm>
          <a:prstGeom prst="roundRect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vert="horz" lIns="90170" tIns="46990" rIns="90170" bIns="4699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現　状　・　課　題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3499485" y="2457818"/>
            <a:ext cx="2880000" cy="1296000"/>
          </a:xfrm>
          <a:prstGeom prst="roundRect">
            <a:avLst>
              <a:gd name="adj" fmla="val 10681"/>
            </a:avLst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●</a:t>
            </a: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知事と市長の方針が一致すること</a:t>
            </a:r>
            <a:b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</a:b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　 で、大阪府・大阪市の協議・連携</a:t>
            </a:r>
            <a:b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</a:b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　 が進み、二重行政の解消が一定</a:t>
            </a:r>
            <a:b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</a:b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　 進む</a:t>
            </a:r>
          </a:p>
        </p:txBody>
      </p:sp>
      <p:sp>
        <p:nvSpPr>
          <p:cNvPr id="81" name="角丸四角形 80"/>
          <p:cNvSpPr/>
          <p:nvPr/>
        </p:nvSpPr>
        <p:spPr>
          <a:xfrm>
            <a:off x="203200" y="2457818"/>
            <a:ext cx="2880000" cy="1296000"/>
          </a:xfrm>
          <a:prstGeom prst="roundRect">
            <a:avLst>
              <a:gd name="adj" fmla="val 9995"/>
            </a:avLst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●</a:t>
            </a: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｢大阪市は市域内｣｢大阪府は市</a:t>
            </a:r>
            <a:b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</a:b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　 域外｣という役割分担が固定化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●</a:t>
            </a: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｢府市合わせ(不幸せ)｣と揶揄さ</a:t>
            </a:r>
            <a:b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</a:b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　 れるような連携不足等が発生</a:t>
            </a:r>
          </a:p>
        </p:txBody>
      </p:sp>
      <p:sp>
        <p:nvSpPr>
          <p:cNvPr id="82" name="テキスト ボックス 31"/>
          <p:cNvSpPr txBox="1"/>
          <p:nvPr/>
        </p:nvSpPr>
        <p:spPr>
          <a:xfrm>
            <a:off x="634806" y="2016668"/>
            <a:ext cx="2016000" cy="288000"/>
          </a:xfrm>
          <a:prstGeom prst="roundRect">
            <a:avLst/>
          </a:prstGeom>
          <a:solidFill>
            <a:srgbClr val="4F81BD">
              <a:lumMod val="75000"/>
            </a:srgb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かつての大阪府・大阪市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83" name="テキスト ボックス 31"/>
          <p:cNvSpPr txBox="1"/>
          <p:nvPr/>
        </p:nvSpPr>
        <p:spPr>
          <a:xfrm>
            <a:off x="3936163" y="2016649"/>
            <a:ext cx="2016000" cy="288000"/>
          </a:xfrm>
          <a:prstGeom prst="roundRect">
            <a:avLst/>
          </a:prstGeom>
          <a:solidFill>
            <a:srgbClr val="4F81BD">
              <a:lumMod val="75000"/>
            </a:srgb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現在の大阪府・大阪市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cxnSp>
        <p:nvCxnSpPr>
          <p:cNvPr id="84" name="直線矢印コネクタ 83"/>
          <p:cNvCxnSpPr/>
          <p:nvPr/>
        </p:nvCxnSpPr>
        <p:spPr>
          <a:xfrm>
            <a:off x="1774190" y="6758673"/>
            <a:ext cx="0" cy="576000"/>
          </a:xfrm>
          <a:prstGeom prst="straightConnector1">
            <a:avLst/>
          </a:prstGeom>
          <a:noFill/>
          <a:ln w="95250" cap="flat" cmpd="sng" algn="ctr">
            <a:solidFill>
              <a:srgbClr val="FF8810"/>
            </a:solidFill>
            <a:prstDash val="solid"/>
            <a:headEnd type="triangle" w="med" len="sm"/>
            <a:tailEnd type="triangle" w="med" len="sm"/>
          </a:ln>
          <a:effectLst/>
        </p:spPr>
      </p:cxnSp>
      <p:sp>
        <p:nvSpPr>
          <p:cNvPr id="85" name="テキスト ボックス 74"/>
          <p:cNvSpPr txBox="1"/>
          <p:nvPr/>
        </p:nvSpPr>
        <p:spPr>
          <a:xfrm>
            <a:off x="1854835" y="6885038"/>
            <a:ext cx="1368000" cy="360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連携が不十分</a:t>
            </a:r>
          </a:p>
        </p:txBody>
      </p:sp>
      <p:sp>
        <p:nvSpPr>
          <p:cNvPr id="86" name="角丸四角形 85"/>
          <p:cNvSpPr/>
          <p:nvPr/>
        </p:nvSpPr>
        <p:spPr>
          <a:xfrm>
            <a:off x="481308" y="5471237"/>
            <a:ext cx="432000" cy="864000"/>
          </a:xfrm>
          <a:prstGeom prst="roundRect">
            <a:avLst>
              <a:gd name="adj" fmla="val 35870"/>
            </a:avLst>
          </a:prstGeom>
          <a:solidFill>
            <a:srgbClr val="1F497D"/>
          </a:solidFill>
          <a:ln w="19050" cap="flat" cmpd="sng" algn="ctr">
            <a:noFill/>
            <a:prstDash val="solid"/>
          </a:ln>
          <a:effectLst/>
        </p:spPr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大阪市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87" name="角丸四角形 86"/>
          <p:cNvSpPr/>
          <p:nvPr/>
        </p:nvSpPr>
        <p:spPr>
          <a:xfrm>
            <a:off x="481431" y="7786964"/>
            <a:ext cx="432000" cy="862346"/>
          </a:xfrm>
          <a:prstGeom prst="roundRect">
            <a:avLst>
              <a:gd name="adj" fmla="val 32608"/>
            </a:avLst>
          </a:prstGeom>
          <a:solidFill>
            <a:srgbClr val="9BBB59">
              <a:lumMod val="50000"/>
            </a:srgbClr>
          </a:solidFill>
          <a:ln w="19050" cap="flat" cmpd="sng" algn="ctr">
            <a:noFill/>
            <a:prstDash val="solid"/>
          </a:ln>
          <a:effectLst/>
        </p:spPr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大阪府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1067332" y="5039742"/>
            <a:ext cx="1584000" cy="1728000"/>
          </a:xfrm>
          <a:prstGeom prst="roundRect">
            <a:avLst>
              <a:gd name="adj" fmla="val 9464"/>
            </a:avLst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0170" rIns="90170" rtlCol="0" anchor="ctr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《広域機能》</a:t>
            </a:r>
            <a:endParaRPr kumimoji="0" lang="ja-JP" alt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・成長戦略</a:t>
            </a:r>
            <a:endParaRPr kumimoji="0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・産業振興</a:t>
            </a:r>
            <a:endParaRPr kumimoji="0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・観光集客</a:t>
            </a:r>
            <a:endParaRPr kumimoji="0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・広域交通　など</a:t>
            </a:r>
          </a:p>
        </p:txBody>
      </p:sp>
      <p:sp>
        <p:nvSpPr>
          <p:cNvPr id="89" name="テキスト ボックス 74"/>
          <p:cNvSpPr txBox="1"/>
          <p:nvPr/>
        </p:nvSpPr>
        <p:spPr>
          <a:xfrm>
            <a:off x="342265" y="3967848"/>
            <a:ext cx="2592000" cy="936000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・大阪トータルの視点に立った都市経営</a:t>
            </a:r>
            <a:b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ができず、二重行政が発生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・大阪市をまたぐ広域交通インフラ整備</a:t>
            </a:r>
            <a:b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の遅れなど</a:t>
            </a:r>
          </a:p>
        </p:txBody>
      </p:sp>
      <p:pic>
        <p:nvPicPr>
          <p:cNvPr id="90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555" y="4099491"/>
            <a:ext cx="1800244" cy="1350084"/>
          </a:xfrm>
          <a:prstGeom prst="rect">
            <a:avLst/>
          </a:prstGeom>
        </p:spPr>
      </p:pic>
      <p:sp>
        <p:nvSpPr>
          <p:cNvPr id="91" name="テキスト ボックス 25"/>
          <p:cNvSpPr txBox="1"/>
          <p:nvPr/>
        </p:nvSpPr>
        <p:spPr>
          <a:xfrm>
            <a:off x="4329431" y="5407662"/>
            <a:ext cx="1800244" cy="2159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資料提供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: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経済産業省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)</a:t>
            </a:r>
          </a:p>
        </p:txBody>
      </p:sp>
      <p:sp>
        <p:nvSpPr>
          <p:cNvPr id="92" name="下矢印 91"/>
          <p:cNvSpPr/>
          <p:nvPr/>
        </p:nvSpPr>
        <p:spPr>
          <a:xfrm rot="16200000">
            <a:off x="2477019" y="5367678"/>
            <a:ext cx="1656000" cy="504000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FF881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charset="-128"/>
              <a:cs typeface="+mn-ea"/>
            </a:endParaRPr>
          </a:p>
        </p:txBody>
      </p:sp>
      <p:sp>
        <p:nvSpPr>
          <p:cNvPr id="93" name="テキスト ボックス 74"/>
          <p:cNvSpPr txBox="1"/>
          <p:nvPr/>
        </p:nvSpPr>
        <p:spPr>
          <a:xfrm>
            <a:off x="3110865" y="4939398"/>
            <a:ext cx="360000" cy="1368000"/>
          </a:xfrm>
          <a:prstGeom prst="rect">
            <a:avLst/>
          </a:prstGeom>
          <a:noFill/>
        </p:spPr>
        <p:txBody>
          <a:bodyPr vert="eaVert" wrap="square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連携が進む</a:t>
            </a:r>
          </a:p>
        </p:txBody>
      </p:sp>
      <p:sp>
        <p:nvSpPr>
          <p:cNvPr id="94" name="角丸四角形 93"/>
          <p:cNvSpPr/>
          <p:nvPr/>
        </p:nvSpPr>
        <p:spPr>
          <a:xfrm>
            <a:off x="1055267" y="7347967"/>
            <a:ext cx="1584000" cy="1728000"/>
          </a:xfrm>
          <a:prstGeom prst="roundRect">
            <a:avLst>
              <a:gd name="adj" fmla="val 9464"/>
            </a:avLst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0170" rIns="90170" rtlCol="0" anchor="ctr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《広域機能》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・成長戦略</a:t>
            </a:r>
            <a:endParaRPr kumimoji="0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・産業振興</a:t>
            </a:r>
            <a:endParaRPr kumimoji="0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・観光集客</a:t>
            </a:r>
            <a:endParaRPr kumimoji="0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・広域交通　など</a:t>
            </a:r>
          </a:p>
        </p:txBody>
      </p:sp>
      <p:sp>
        <p:nvSpPr>
          <p:cNvPr id="95" name="テキスト ボックス 74"/>
          <p:cNvSpPr txBox="1"/>
          <p:nvPr/>
        </p:nvSpPr>
        <p:spPr>
          <a:xfrm>
            <a:off x="3758565" y="4627162"/>
            <a:ext cx="360045" cy="3888000"/>
          </a:xfrm>
          <a:prstGeom prst="rect">
            <a:avLst/>
          </a:prstGeom>
          <a:noFill/>
        </p:spPr>
        <p:txBody>
          <a:bodyPr vert="eaVert" wrap="square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〈近年の大阪府・大阪市の連携の成果</a:t>
            </a: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</a:t>
            </a: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〉</a:t>
            </a:r>
          </a:p>
        </p:txBody>
      </p:sp>
      <p:sp>
        <p:nvSpPr>
          <p:cNvPr id="96" name="テキストボックス 95"/>
          <p:cNvSpPr txBox="1"/>
          <p:nvPr/>
        </p:nvSpPr>
        <p:spPr>
          <a:xfrm>
            <a:off x="4309654" y="5901971"/>
            <a:ext cx="1836000" cy="684000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noFill/>
            <a:prstDash val="solid"/>
          </a:ln>
          <a:effectLst/>
        </p:spPr>
        <p:txBody>
          <a:bodyPr rot="0" vert="horz" wrap="square" lIns="91440" tIns="0" rIns="91440" bIns="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en-US" altLang="ja-JP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研究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機関等の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統合 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(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2017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年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)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大阪産業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局の設立 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(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2019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年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)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公立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大学統合 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(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2022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年目標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)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97" name="角丸四角形 96"/>
          <p:cNvSpPr/>
          <p:nvPr/>
        </p:nvSpPr>
        <p:spPr>
          <a:xfrm>
            <a:off x="4295684" y="5689608"/>
            <a:ext cx="1871980" cy="252000"/>
          </a:xfrm>
          <a:prstGeom prst="roundRect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類似施策等の統合</a:t>
            </a:r>
            <a:endParaRPr kumimoji="1" lang="ja-JP" altLang="en-US" sz="1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98" name="テキストボックス 97"/>
          <p:cNvSpPr txBox="1"/>
          <p:nvPr/>
        </p:nvSpPr>
        <p:spPr>
          <a:xfrm>
            <a:off x="4317183" y="7852593"/>
            <a:ext cx="1836000" cy="1116000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noFill/>
            <a:prstDash val="solid"/>
          </a:ln>
          <a:effectLst/>
        </p:spPr>
        <p:txBody>
          <a:bodyPr rot="0" vert="horz" wrap="square" lIns="91440" tIns="0" rIns="91440" bIns="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en-US" altLang="ja-JP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大阪観光局の設立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(2013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年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　　　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 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[2011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年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]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　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  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[2018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年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]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大阪　</a:t>
            </a:r>
            <a:r>
              <a:rPr kumimoji="1" lang="en-US" altLang="ja-JP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157</a:t>
            </a:r>
            <a:r>
              <a:rPr kumimoji="1" lang="ja-JP" alt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万人</a:t>
            </a:r>
            <a:r>
              <a:rPr kumimoji="1" lang="ja-JP" altLang="en-US" sz="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 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→</a:t>
            </a:r>
            <a:r>
              <a:rPr kumimoji="1" lang="en-US" altLang="ja-JP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 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1142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万人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　　　　　　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(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７年で７倍に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)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全国　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622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万人 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→ 3119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万人</a:t>
            </a:r>
          </a:p>
        </p:txBody>
      </p:sp>
      <p:sp>
        <p:nvSpPr>
          <p:cNvPr id="99" name="角丸四角形 98"/>
          <p:cNvSpPr/>
          <p:nvPr/>
        </p:nvSpPr>
        <p:spPr>
          <a:xfrm>
            <a:off x="4298133" y="7652931"/>
            <a:ext cx="1871980" cy="252000"/>
          </a:xfrm>
          <a:prstGeom prst="roundRect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外国人観光客の増加</a:t>
            </a:r>
            <a:endParaRPr kumimoji="1" lang="ja-JP" altLang="en-US" sz="1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100" name="テキスト ボックス 68"/>
          <p:cNvSpPr txBox="1"/>
          <p:nvPr/>
        </p:nvSpPr>
        <p:spPr>
          <a:xfrm>
            <a:off x="3885658" y="8952224"/>
            <a:ext cx="2736000" cy="432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日本政府観光局｢訪日外客数調査｣、 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/>
            </a:r>
            <a:b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</a:b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 観光庁｢訪日外国人消費動向調査｣より作成</a:t>
            </a:r>
          </a:p>
        </p:txBody>
      </p:sp>
      <p:sp>
        <p:nvSpPr>
          <p:cNvPr id="101" name="テキスト ボックス 74"/>
          <p:cNvSpPr txBox="1"/>
          <p:nvPr/>
        </p:nvSpPr>
        <p:spPr>
          <a:xfrm>
            <a:off x="2308225" y="3011805"/>
            <a:ext cx="432000" cy="216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ゆ</a:t>
            </a:r>
          </a:p>
        </p:txBody>
      </p:sp>
      <p:sp>
        <p:nvSpPr>
          <p:cNvPr id="102" name="テキストボックス 1"/>
          <p:cNvSpPr txBox="1"/>
          <p:nvPr/>
        </p:nvSpPr>
        <p:spPr>
          <a:xfrm>
            <a:off x="4311859" y="6907880"/>
            <a:ext cx="1836000" cy="648000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noFill/>
            <a:prstDash val="solid"/>
          </a:ln>
          <a:effectLst/>
        </p:spPr>
        <p:txBody>
          <a:bodyPr rot="0" vert="horz" wrap="square" lIns="91440" tIns="0" rIns="91440" bIns="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en-US" altLang="ja-JP" sz="6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defRPr/>
            </a:pP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大阪府・大阪市合計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defRPr/>
            </a:pP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2011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  <a:endParaRPr lang="ja-JP" altLang="en-US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spcBef>
                <a:spcPts val="300"/>
              </a:spcBef>
              <a:defRPr/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4980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 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 7330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億円</a:t>
            </a:r>
            <a:endParaRPr lang="ja-JP" altLang="en-US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3" name="角丸四角形 102"/>
          <p:cNvSpPr/>
          <p:nvPr/>
        </p:nvSpPr>
        <p:spPr>
          <a:xfrm>
            <a:off x="4297889" y="6695517"/>
            <a:ext cx="1871980" cy="252000"/>
          </a:xfrm>
          <a:prstGeom prst="roundRect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地方法人関係税の増加</a:t>
            </a:r>
            <a:endParaRPr kumimoji="1" lang="ja-JP" altLang="en-US" sz="1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104" name="角丸四角形 103"/>
          <p:cNvSpPr/>
          <p:nvPr/>
        </p:nvSpPr>
        <p:spPr>
          <a:xfrm>
            <a:off x="4269105" y="3856816"/>
            <a:ext cx="1872000" cy="252109"/>
          </a:xfrm>
          <a:prstGeom prst="roundRect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ja-JP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2025</a:t>
            </a: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大阪･関西万博</a:t>
            </a:r>
            <a:endParaRPr kumimoji="1" lang="ja-JP" altLang="en-US" sz="1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126" name="AutoShape 13"/>
          <p:cNvSpPr>
            <a:spLocks noChangeArrowheads="1"/>
          </p:cNvSpPr>
          <p:nvPr/>
        </p:nvSpPr>
        <p:spPr bwMode="auto">
          <a:xfrm>
            <a:off x="7114540" y="1874888"/>
            <a:ext cx="5616000" cy="7524000"/>
          </a:xfrm>
          <a:prstGeom prst="rect">
            <a:avLst/>
          </a:prstGeom>
          <a:solidFill>
            <a:srgbClr val="CC9900">
              <a:alpha val="34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prstDash val="sysDot"/>
                <a:round/>
              </a14:hiddenLine>
            </a:ext>
          </a:extLst>
        </p:spPr>
        <p:txBody>
          <a:bodyPr anchor="t" anchorCtr="0">
            <a:noAutofit/>
          </a:bodyPr>
          <a:lstStyle>
            <a:lvl1pPr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1pPr>
            <a:lvl2pPr marL="742950" indent="-28575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2pPr>
            <a:lvl3pPr marL="1143000" indent="-22860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3pPr>
            <a:lvl4pPr marL="1600200" indent="-22860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4pPr>
            <a:lvl5pPr marL="2057400" indent="-22860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7" name="正方形/長方形 7"/>
          <p:cNvSpPr/>
          <p:nvPr/>
        </p:nvSpPr>
        <p:spPr>
          <a:xfrm>
            <a:off x="7268754" y="5739952"/>
            <a:ext cx="5328285" cy="3456000"/>
          </a:xfrm>
          <a:prstGeom prst="roundRect">
            <a:avLst>
              <a:gd name="adj" fmla="val 3086"/>
            </a:avLst>
          </a:prstGeom>
          <a:solidFill>
            <a:sysClr val="window" lastClr="FFFFFF"/>
          </a:solidFill>
          <a:ln w="19050" cap="flat" cmpd="sng" algn="ctr">
            <a:noFill/>
            <a:prstDash val="solid"/>
          </a:ln>
          <a:effectLst/>
        </p:spPr>
        <p:txBody>
          <a:bodyPr rot="0" spcFirstLastPara="0" vert="horz" wrap="square" lIns="91440" tIns="144000" rIns="91440" bIns="45720" numCol="1" spcCol="0" rtlCol="0" fromWordArt="0" anchor="t" anchorCtr="0" forceAA="0" compatLnSpc="1">
            <a:noAutofit/>
          </a:bodyPr>
          <a:lstStyle/>
          <a:p>
            <a:pPr marL="0" marR="0" lvl="0" indent="152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明朝" panose="02020609040205080304" charset="-128"/>
              <a:cs typeface="Times New Roman" panose="02020603050405020304"/>
            </a:endParaRPr>
          </a:p>
        </p:txBody>
      </p:sp>
      <p:sp>
        <p:nvSpPr>
          <p:cNvPr id="129" name="角丸四角形 128"/>
          <p:cNvSpPr/>
          <p:nvPr/>
        </p:nvSpPr>
        <p:spPr>
          <a:xfrm>
            <a:off x="8122920" y="1300848"/>
            <a:ext cx="3600000" cy="360000"/>
          </a:xfrm>
          <a:prstGeom prst="roundRect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vert="horz" lIns="90170" tIns="46990" rIns="90170" bIns="4699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め　ざ　す　も　の</a:t>
            </a:r>
          </a:p>
        </p:txBody>
      </p:sp>
      <p:sp>
        <p:nvSpPr>
          <p:cNvPr id="130" name="楕円 219"/>
          <p:cNvSpPr/>
          <p:nvPr/>
        </p:nvSpPr>
        <p:spPr>
          <a:xfrm>
            <a:off x="6612890" y="1874253"/>
            <a:ext cx="432000" cy="75240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C00000"/>
            </a:solidFill>
            <a:prstDash val="sysDot"/>
          </a:ln>
          <a:effectLst/>
        </p:spPr>
        <p:txBody>
          <a:bodyPr vert="eaVert" lIns="90170" rIns="9017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新たな大都市制度　特別区制度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(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いわゆる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｢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大阪都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構想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｣)</a:t>
            </a:r>
          </a:p>
        </p:txBody>
      </p:sp>
      <p:sp>
        <p:nvSpPr>
          <p:cNvPr id="131" name="テキスト ボックス 31"/>
          <p:cNvSpPr txBox="1"/>
          <p:nvPr/>
        </p:nvSpPr>
        <p:spPr>
          <a:xfrm>
            <a:off x="8924723" y="2017919"/>
            <a:ext cx="2016000" cy="288000"/>
          </a:xfrm>
          <a:prstGeom prst="roundRect">
            <a:avLst/>
          </a:prstGeom>
          <a:solidFill>
            <a:srgbClr val="4F81BD">
              <a:lumMod val="75000"/>
            </a:srgb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広域機能一元化後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132" name="角丸四角形 131"/>
          <p:cNvSpPr/>
          <p:nvPr/>
        </p:nvSpPr>
        <p:spPr>
          <a:xfrm>
            <a:off x="7257415" y="2363634"/>
            <a:ext cx="5328000" cy="1440000"/>
          </a:xfrm>
          <a:prstGeom prst="roundRect">
            <a:avLst>
              <a:gd name="adj" fmla="val 10331"/>
            </a:avLst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●</a:t>
            </a: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広域機能を大阪府へ一元化し、知事と市長が代わっても都市機能</a:t>
            </a:r>
            <a:b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</a:b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　 の整備を強力に推進できる制度として確立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●</a:t>
            </a: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都市インフラの整備などに重点投資、大阪の成長を加速</a:t>
            </a:r>
            <a:endParaRPr kumimoji="0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　</a:t>
            </a: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　</a:t>
            </a:r>
            <a:r>
              <a:rPr kumimoji="0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(</a:t>
            </a: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成長戦略、広域交通網、都市拠点形成など</a:t>
            </a:r>
            <a:r>
              <a:rPr kumimoji="0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●</a:t>
            </a: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大阪全体の安全・安心を確保</a:t>
            </a: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grpSp>
        <p:nvGrpSpPr>
          <p:cNvPr id="133" name="グループ化 132"/>
          <p:cNvGrpSpPr/>
          <p:nvPr/>
        </p:nvGrpSpPr>
        <p:grpSpPr>
          <a:xfrm>
            <a:off x="7609840" y="4018917"/>
            <a:ext cx="4641215" cy="1511300"/>
            <a:chOff x="2437" y="6877"/>
            <a:chExt cx="7309" cy="2380"/>
          </a:xfrm>
        </p:grpSpPr>
        <p:sp>
          <p:nvSpPr>
            <p:cNvPr id="134" name="楕円 3"/>
            <p:cNvSpPr/>
            <p:nvPr/>
          </p:nvSpPr>
          <p:spPr>
            <a:xfrm>
              <a:off x="2437" y="6877"/>
              <a:ext cx="7257" cy="2381"/>
            </a:xfrm>
            <a:prstGeom prst="roundRect">
              <a:avLst>
                <a:gd name="adj" fmla="val 9281"/>
              </a:avLst>
            </a:prstGeom>
            <a:solidFill>
              <a:sysClr val="window" lastClr="FFFFFF"/>
            </a:solidFill>
            <a:ln w="19050" cap="flat" cmpd="sng" algn="ctr">
              <a:solidFill>
                <a:srgbClr val="8064A2"/>
              </a:solidFill>
              <a:prstDash val="solid"/>
            </a:ln>
            <a:effectLst/>
          </p:spPr>
          <p:txBody>
            <a:bodyPr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881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ja-JP" alt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881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ea"/>
                </a:rPr>
                <a:t>　　　　　　　▶</a:t>
              </a:r>
            </a:p>
          </p:txBody>
        </p:sp>
        <p:sp>
          <p:nvSpPr>
            <p:cNvPr id="135" name="角丸四角形 134"/>
            <p:cNvSpPr/>
            <p:nvPr/>
          </p:nvSpPr>
          <p:spPr>
            <a:xfrm>
              <a:off x="2792" y="7125"/>
              <a:ext cx="6463" cy="567"/>
            </a:xfrm>
            <a:prstGeom prst="roundRect">
              <a:avLst>
                <a:gd name="adj" fmla="val 38095"/>
              </a:avLst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ea"/>
                </a:rPr>
                <a:t>大阪の成長をスピードアップ！</a:t>
              </a:r>
              <a:endPara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endParaRPr>
            </a:p>
          </p:txBody>
        </p:sp>
        <p:sp>
          <p:nvSpPr>
            <p:cNvPr id="136" name="テキスト ボックス 31"/>
            <p:cNvSpPr txBox="1"/>
            <p:nvPr/>
          </p:nvSpPr>
          <p:spPr bwMode="auto">
            <a:xfrm>
              <a:off x="2590" y="7736"/>
              <a:ext cx="4535" cy="567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>
              <a:defPPr>
                <a:defRPr lang="ja-JP"/>
              </a:defPPr>
              <a:lvl1pPr algn="ctr">
                <a:lnSpc>
                  <a:spcPts val="3600"/>
                </a:lnSpc>
                <a:defRPr sz="240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defRPr>
              </a:lvl1pPr>
              <a:lvl2pPr>
                <a:defRPr>
                  <a:solidFill>
                    <a:sysClr val="windowText" lastClr="000000"/>
                  </a:solidFill>
                </a:defRPr>
              </a:lvl2pPr>
              <a:lvl3pPr>
                <a:defRPr>
                  <a:solidFill>
                    <a:sysClr val="windowText" lastClr="000000"/>
                  </a:solidFill>
                </a:defRPr>
              </a:lvl3pPr>
              <a:lvl4pPr>
                <a:defRPr>
                  <a:solidFill>
                    <a:sysClr val="windowText" lastClr="000000"/>
                  </a:solidFill>
                </a:defRPr>
              </a:lvl4pPr>
              <a:lvl5pPr>
                <a:defRPr>
                  <a:solidFill>
                    <a:sysClr val="windowText" lastClr="000000"/>
                  </a:solidFill>
                </a:defRPr>
              </a:lvl5pPr>
              <a:lvl6pPr>
                <a:defRPr>
                  <a:solidFill>
                    <a:sysClr val="windowText" lastClr="000000"/>
                  </a:solidFill>
                </a:defRPr>
              </a:lvl6pPr>
              <a:lvl7pPr>
                <a:defRPr>
                  <a:solidFill>
                    <a:sysClr val="windowText" lastClr="000000"/>
                  </a:solidFill>
                </a:defRPr>
              </a:lvl7pPr>
              <a:lvl8pPr>
                <a:defRPr>
                  <a:solidFill>
                    <a:sysClr val="windowText" lastClr="000000"/>
                  </a:solidFill>
                </a:defRPr>
              </a:lvl8pPr>
              <a:lvl9pPr>
                <a:defRPr>
                  <a:solidFill>
                    <a:sysClr val="windowText" lastClr="000000"/>
                  </a:solidFill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 w="19050"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成長の司令塔を知事に一本化</a:t>
              </a:r>
            </a:p>
          </p:txBody>
        </p:sp>
        <p:sp>
          <p:nvSpPr>
            <p:cNvPr id="137" name="テキスト ボックス 32"/>
            <p:cNvSpPr txBox="1"/>
            <p:nvPr/>
          </p:nvSpPr>
          <p:spPr bwMode="auto">
            <a:xfrm>
              <a:off x="7478" y="7827"/>
              <a:ext cx="2268" cy="1134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>
              <a:defPPr>
                <a:defRPr lang="ja-JP"/>
              </a:defPPr>
              <a:lvl1pPr algn="ctr">
                <a:lnSpc>
                  <a:spcPts val="3600"/>
                </a:lnSpc>
                <a:defRPr sz="240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defRPr>
              </a:lvl1pPr>
              <a:lvl2pPr>
                <a:defRPr>
                  <a:solidFill>
                    <a:sysClr val="windowText" lastClr="000000"/>
                  </a:solidFill>
                </a:defRPr>
              </a:lvl2pPr>
              <a:lvl3pPr>
                <a:defRPr>
                  <a:solidFill>
                    <a:sysClr val="windowText" lastClr="000000"/>
                  </a:solidFill>
                </a:defRPr>
              </a:lvl3pPr>
              <a:lvl4pPr>
                <a:defRPr>
                  <a:solidFill>
                    <a:sysClr val="windowText" lastClr="000000"/>
                  </a:solidFill>
                </a:defRPr>
              </a:lvl4pPr>
              <a:lvl5pPr>
                <a:defRPr>
                  <a:solidFill>
                    <a:sysClr val="windowText" lastClr="000000"/>
                  </a:solidFill>
                </a:defRPr>
              </a:lvl5pPr>
              <a:lvl6pPr>
                <a:defRPr>
                  <a:solidFill>
                    <a:sysClr val="windowText" lastClr="000000"/>
                  </a:solidFill>
                </a:defRPr>
              </a:lvl6pPr>
              <a:lvl7pPr>
                <a:defRPr>
                  <a:solidFill>
                    <a:sysClr val="windowText" lastClr="000000"/>
                  </a:solidFill>
                </a:defRPr>
              </a:lvl7pPr>
              <a:lvl8pPr>
                <a:defRPr>
                  <a:solidFill>
                    <a:sysClr val="windowText" lastClr="000000"/>
                  </a:solidFill>
                </a:defRPr>
              </a:lvl8pPr>
              <a:lvl9pPr>
                <a:defRPr>
                  <a:solidFill>
                    <a:sysClr val="windowText" lastClr="000000"/>
                  </a:solidFill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ja-JP" altLang="en-US" sz="1400" b="0" i="0" u="none" strike="noStrike" kern="1200" cap="none" spc="0" normalizeH="0" baseline="0" noProof="0" dirty="0" smtClean="0">
                  <a:ln w="19050"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都市インフラの</a:t>
              </a:r>
              <a:br>
                <a:rPr kumimoji="1" lang="ja-JP" altLang="en-US" sz="1400" b="0" i="0" u="none" strike="noStrike" kern="1200" cap="none" spc="0" normalizeH="0" baseline="0" noProof="0" dirty="0" smtClean="0">
                  <a:ln w="19050"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kumimoji="1" lang="ja-JP" altLang="en-US" sz="1400" b="0" i="0" u="none" strike="noStrike" kern="1200" cap="none" spc="0" normalizeH="0" baseline="0" noProof="0" dirty="0" smtClean="0">
                  <a:ln w="19050"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整備などを迅速</a:t>
              </a:r>
              <a:br>
                <a:rPr kumimoji="1" lang="ja-JP" altLang="en-US" sz="1400" b="0" i="0" u="none" strike="noStrike" kern="1200" cap="none" spc="0" normalizeH="0" baseline="0" noProof="0" dirty="0" smtClean="0">
                  <a:ln w="19050"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kumimoji="1" lang="ja-JP" altLang="en-US" sz="1400" b="0" i="0" u="none" strike="noStrike" kern="1200" cap="none" spc="0" normalizeH="0" baseline="0" noProof="0" dirty="0" smtClean="0">
                  <a:ln w="19050"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かつ強力に推進</a:t>
              </a:r>
            </a:p>
          </p:txBody>
        </p:sp>
        <p:sp>
          <p:nvSpPr>
            <p:cNvPr id="138" name="楕円 219"/>
            <p:cNvSpPr/>
            <p:nvPr/>
          </p:nvSpPr>
          <p:spPr>
            <a:xfrm>
              <a:off x="3148" y="8303"/>
              <a:ext cx="3402" cy="794"/>
            </a:xfrm>
            <a:prstGeom prst="bracketPair">
              <a:avLst/>
            </a:prstGeom>
            <a:noFill/>
            <a:ln w="6350" cap="flat" cmpd="sng" algn="ctr">
              <a:solidFill>
                <a:srgbClr val="C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ea"/>
                </a:rPr>
                <a:t>広域機能をより大きい範囲</a:t>
              </a:r>
              <a:r>
                <a:rPr kumimoji="1" lang="en-US" altLang="ja-JP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ea"/>
                </a:rPr>
                <a:t/>
              </a:r>
              <a:br>
                <a:rPr kumimoji="1" lang="en-US" altLang="ja-JP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ea"/>
                </a:rPr>
              </a:b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ea"/>
                </a:rPr>
                <a:t>で最適化</a:t>
              </a:r>
              <a:endPara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endParaRPr>
            </a:p>
          </p:txBody>
        </p:sp>
      </p:grpSp>
      <p:cxnSp>
        <p:nvCxnSpPr>
          <p:cNvPr id="139" name="直線矢印コネクタ 138"/>
          <p:cNvCxnSpPr/>
          <p:nvPr/>
        </p:nvCxnSpPr>
        <p:spPr>
          <a:xfrm>
            <a:off x="5509895" y="1481188"/>
            <a:ext cx="2484000" cy="0"/>
          </a:xfrm>
          <a:prstGeom prst="straightConnector1">
            <a:avLst/>
          </a:prstGeom>
          <a:noFill/>
          <a:ln w="190500" cap="flat" cmpd="sng" algn="ctr">
            <a:solidFill>
              <a:srgbClr val="FF8810"/>
            </a:solidFill>
            <a:prstDash val="solid"/>
            <a:tailEnd type="triangle" w="med" len="sm"/>
          </a:ln>
          <a:effectLst/>
        </p:spPr>
      </p:cxnSp>
      <p:sp>
        <p:nvSpPr>
          <p:cNvPr id="140" name="図形 17"/>
          <p:cNvSpPr>
            <a:spLocks noChangeAspect="1"/>
          </p:cNvSpPr>
          <p:nvPr/>
        </p:nvSpPr>
        <p:spPr>
          <a:xfrm rot="17280000" flipV="1">
            <a:off x="7725801" y="5713557"/>
            <a:ext cx="4222123" cy="3744000"/>
          </a:xfrm>
          <a:prstGeom prst="swooshArrow">
            <a:avLst>
              <a:gd name="adj1" fmla="val 24918"/>
              <a:gd name="adj2" fmla="val 27019"/>
            </a:avLst>
          </a:prstGeom>
          <a:gradFill flip="none" rotWithShape="1">
            <a:gsLst>
              <a:gs pos="0">
                <a:srgbClr val="FF9933"/>
              </a:gs>
              <a:gs pos="39999">
                <a:srgbClr val="FF9933"/>
              </a:gs>
              <a:gs pos="70000">
                <a:srgbClr val="FFCC99"/>
              </a:gs>
              <a:gs pos="100000">
                <a:srgbClr val="FFCC99"/>
              </a:gs>
            </a:gsLst>
            <a:lin ang="8100000" scaled="1"/>
            <a:tileRect/>
          </a:gradFill>
          <a:ln>
            <a:noFill/>
          </a:ln>
          <a:effectLst/>
        </p:spPr>
      </p:sp>
      <p:sp>
        <p:nvSpPr>
          <p:cNvPr id="141" name="円/楕円 70"/>
          <p:cNvSpPr/>
          <p:nvPr/>
        </p:nvSpPr>
        <p:spPr>
          <a:xfrm>
            <a:off x="8866999" y="6442147"/>
            <a:ext cx="1656000" cy="540000"/>
          </a:xfrm>
          <a:prstGeom prst="ellipse">
            <a:avLst/>
          </a:prstGeom>
          <a:solidFill>
            <a:srgbClr val="C00000"/>
          </a:solidFill>
          <a:ln w="1905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wrap="none" lIns="90000" tIns="46800" rIns="90000" bIns="468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リニア中央新幹線</a:t>
            </a:r>
            <a:endParaRPr kumimoji="0" lang="en-US" altLang="ja-JP" sz="12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大阪開業</a:t>
            </a:r>
            <a:endParaRPr kumimoji="0" lang="en-US" altLang="ja-JP" sz="12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142" name="円/楕円 20"/>
          <p:cNvSpPr/>
          <p:nvPr/>
        </p:nvSpPr>
        <p:spPr>
          <a:xfrm>
            <a:off x="10858636" y="6443617"/>
            <a:ext cx="1656000" cy="540000"/>
          </a:xfrm>
          <a:prstGeom prst="ellipse">
            <a:avLst/>
          </a:prstGeom>
          <a:solidFill>
            <a:srgbClr val="C00000"/>
          </a:solidFill>
          <a:ln w="1905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wrap="none" lIns="90000" tIns="46800" rIns="90000" bIns="468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北陸新幹線</a:t>
            </a:r>
            <a:endParaRPr kumimoji="0" lang="en-US" altLang="ja-JP" sz="12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大阪開業</a:t>
            </a:r>
            <a:endParaRPr kumimoji="0" lang="en-US" altLang="ja-JP" sz="12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143" name="円/楕円 69"/>
          <p:cNvSpPr/>
          <p:nvPr/>
        </p:nvSpPr>
        <p:spPr>
          <a:xfrm>
            <a:off x="8861900" y="7316776"/>
            <a:ext cx="1656000" cy="540000"/>
          </a:xfrm>
          <a:prstGeom prst="ellipse">
            <a:avLst/>
          </a:prstGeom>
          <a:solidFill>
            <a:srgbClr val="C00000"/>
          </a:solidFill>
          <a:ln w="1905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wrap="none" lIns="90000" tIns="46800" rIns="90000" bIns="468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2025</a:t>
            </a:r>
            <a:r>
              <a:rPr kumimoji="0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年</a:t>
            </a:r>
            <a:endParaRPr kumimoji="0" lang="en-US" altLang="ja-JP" sz="12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大阪・関西万博</a:t>
            </a:r>
            <a:endParaRPr kumimoji="0" lang="en-US" altLang="ja-JP" sz="12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144" name="円/楕円 21"/>
          <p:cNvSpPr/>
          <p:nvPr/>
        </p:nvSpPr>
        <p:spPr>
          <a:xfrm>
            <a:off x="10787507" y="7316193"/>
            <a:ext cx="1656000" cy="540000"/>
          </a:xfrm>
          <a:prstGeom prst="ellipse">
            <a:avLst/>
          </a:prstGeom>
          <a:solidFill>
            <a:srgbClr val="C00000"/>
          </a:solidFill>
          <a:ln w="1905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wrap="none" lIns="90000" tIns="46800" rIns="90000" bIns="468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統合型リゾート</a:t>
            </a:r>
            <a:endParaRPr kumimoji="0" lang="en-US" altLang="ja-JP" sz="12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ja-JP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(</a:t>
            </a:r>
            <a:r>
              <a:rPr kumimoji="0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ＩＲ</a:t>
            </a:r>
            <a:r>
              <a:rPr kumimoji="0" lang="en-US" altLang="ja-JP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)</a:t>
            </a:r>
          </a:p>
        </p:txBody>
      </p:sp>
      <p:sp>
        <p:nvSpPr>
          <p:cNvPr id="145" name="正方形/長方形 25"/>
          <p:cNvSpPr/>
          <p:nvPr/>
        </p:nvSpPr>
        <p:spPr>
          <a:xfrm>
            <a:off x="9597102" y="7045192"/>
            <a:ext cx="1800000" cy="216000"/>
          </a:xfrm>
          <a:prstGeom prst="rect">
            <a:avLst/>
          </a:prstGeom>
          <a:noFill/>
          <a:ln w="9525" cap="flat" cmpd="sng" algn="ctr">
            <a:noFill/>
            <a:prstDash val="sysDot"/>
          </a:ln>
          <a:effectLst/>
        </p:spPr>
        <p:txBody>
          <a:bodyPr wrap="square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ja-JP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kumimoji="0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　なにわ筋線開業</a:t>
            </a:r>
            <a:endParaRPr kumimoji="0" lang="en-US" altLang="ja-JP" sz="11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6" name="正方形/長方形 28"/>
          <p:cNvSpPr/>
          <p:nvPr/>
        </p:nvSpPr>
        <p:spPr>
          <a:xfrm>
            <a:off x="7341780" y="7989839"/>
            <a:ext cx="4349386" cy="1008000"/>
          </a:xfrm>
          <a:prstGeom prst="rect">
            <a:avLst/>
          </a:prstGeom>
          <a:noFill/>
          <a:ln w="9525" cap="flat" cmpd="sng" algn="ctr">
            <a:noFill/>
            <a:prstDash val="sysDot"/>
          </a:ln>
          <a:effectLst/>
        </p:spPr>
        <p:txBody>
          <a:bodyPr wrap="square" lIns="90000" tIns="46800" rIns="90000" bIns="46800" rtlCol="0" anchor="ctr"/>
          <a:lstStyle/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</a:t>
            </a:r>
            <a:r>
              <a:rPr kumimoji="0" lang="en-US" altLang="ja-JP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2024</a:t>
            </a:r>
            <a:r>
              <a:rPr kumimoji="0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　うめきた</a:t>
            </a:r>
            <a:r>
              <a:rPr kumimoji="0" lang="ja-JP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0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期先行</a:t>
            </a:r>
            <a:r>
              <a:rPr kumimoji="0" lang="ja-JP" altLang="en-US" sz="11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</a:t>
            </a:r>
            <a:r>
              <a:rPr kumimoji="0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ちびらき</a:t>
            </a:r>
            <a:endParaRPr kumimoji="0" lang="en-US" altLang="ja-JP" sz="11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</a:t>
            </a:r>
            <a:r>
              <a:rPr kumimoji="0" lang="en-US" altLang="ja-JP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2023</a:t>
            </a:r>
            <a:r>
              <a:rPr kumimoji="0" lang="ja-JP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　新名神高速道路全線供用</a:t>
            </a:r>
          </a:p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kumimoji="0" lang="en-US" altLang="ja-JP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2021</a:t>
            </a:r>
            <a:r>
              <a:rPr kumimoji="0" lang="ja-JP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　大阪中之島美術館開館</a:t>
            </a:r>
          </a:p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ja-JP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kumimoji="0" lang="ja-JP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　来阪外国人旅行者数の目標値：</a:t>
            </a:r>
            <a:r>
              <a:rPr kumimoji="0" lang="en-US" altLang="ja-JP" sz="11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1300</a:t>
            </a:r>
            <a:r>
              <a:rPr kumimoji="0" lang="ja-JP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</a:t>
            </a:r>
            <a:endParaRPr kumimoji="0" lang="ja-JP" altLang="en-US" sz="11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7" name="正方形/長方形 29"/>
          <p:cNvSpPr/>
          <p:nvPr/>
        </p:nvSpPr>
        <p:spPr bwMode="gray">
          <a:xfrm>
            <a:off x="7266464" y="6108704"/>
            <a:ext cx="2160000" cy="216000"/>
          </a:xfrm>
          <a:prstGeom prst="rect">
            <a:avLst/>
          </a:prstGeom>
        </p:spPr>
        <p:txBody>
          <a:bodyPr vert="horz" wrap="square" anchor="ctr" anchorCtr="0">
            <a:noAutofit/>
          </a:bodyPr>
          <a:lstStyle/>
          <a:p>
            <a:pPr marL="3619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None/>
              <a:defRPr/>
            </a:pP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※ 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副首都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ビジョン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をもとに作成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148" name="テキスト ボックス 31"/>
          <p:cNvSpPr txBox="1"/>
          <p:nvPr/>
        </p:nvSpPr>
        <p:spPr>
          <a:xfrm>
            <a:off x="7254133" y="5725351"/>
            <a:ext cx="3240000" cy="288000"/>
          </a:xfrm>
          <a:prstGeom prst="rect">
            <a:avLst/>
          </a:prstGeom>
          <a:solidFill>
            <a:srgbClr val="CC9900"/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大阪の主な動き</a:t>
            </a: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(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構想段階等を含む</a:t>
            </a: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44492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正方形/長方形 29"/>
          <p:cNvSpPr/>
          <p:nvPr/>
        </p:nvSpPr>
        <p:spPr>
          <a:xfrm>
            <a:off x="51098" y="760587"/>
            <a:ext cx="6336000" cy="360000"/>
          </a:xfrm>
          <a:prstGeom prst="roundRect">
            <a:avLst>
              <a:gd name="adj" fmla="val 1151"/>
            </a:avLst>
          </a:prstGeom>
          <a:noFill/>
          <a:effectLst/>
        </p:spPr>
        <p:txBody>
          <a:bodyPr wrap="square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800" b="1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▶ なぜ、特別区設置で住民に身近なサービスが充実するのか</a:t>
            </a: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55245" y="1881238"/>
            <a:ext cx="6480000" cy="7524000"/>
          </a:xfrm>
          <a:prstGeom prst="rect">
            <a:avLst/>
          </a:prstGeom>
          <a:solidFill>
            <a:srgbClr val="CC9900">
              <a:alpha val="34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prstDash val="sysDot"/>
                <a:round/>
              </a14:hiddenLine>
            </a:ext>
          </a:extLst>
        </p:spPr>
        <p:txBody>
          <a:bodyPr anchor="t" anchorCtr="0">
            <a:noAutofit/>
          </a:bodyPr>
          <a:lstStyle>
            <a:lvl1pPr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1pPr>
            <a:lvl2pPr marL="742950" indent="-28575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2pPr>
            <a:lvl3pPr marL="1143000" indent="-22860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3pPr>
            <a:lvl4pPr marL="1600200" indent="-22860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4pPr>
            <a:lvl5pPr marL="2057400" indent="-22860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0" name="正方形/長方形 7"/>
          <p:cNvSpPr/>
          <p:nvPr/>
        </p:nvSpPr>
        <p:spPr>
          <a:xfrm>
            <a:off x="4360545" y="5042268"/>
            <a:ext cx="2016000" cy="4176000"/>
          </a:xfrm>
          <a:prstGeom prst="roundRect">
            <a:avLst>
              <a:gd name="adj" fmla="val 7357"/>
            </a:avLst>
          </a:prstGeom>
          <a:solidFill>
            <a:sysClr val="window" lastClr="FFFFFF"/>
          </a:solidFill>
          <a:ln w="19050" cap="flat" cmpd="sng" algn="ctr">
            <a:noFill/>
            <a:prstDash val="solid"/>
          </a:ln>
          <a:effectLst/>
        </p:spPr>
        <p:txBody>
          <a:bodyPr rot="0" spcFirstLastPara="0" vert="horz" wrap="square" lIns="91440" tIns="144000" rIns="91440" bIns="45720" numCol="1" spcCol="0" rtlCol="0" fromWordArt="0" anchor="t" anchorCtr="0" forceAA="0" compatLnSpc="1">
            <a:noAutofit/>
          </a:bodyPr>
          <a:lstStyle/>
          <a:p>
            <a:pPr marL="0" marR="0" lvl="0" indent="152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明朝" panose="02020609040205080304" charset="-128"/>
              <a:cs typeface="Times New Roman" panose="02020603050405020304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056640" y="1295768"/>
            <a:ext cx="4320000" cy="360045"/>
          </a:xfrm>
          <a:prstGeom prst="roundRect">
            <a:avLst/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vert="horz" lIns="90170" tIns="46990" rIns="90170" bIns="4699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現　状　・　課　題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79" name="楕円 219"/>
          <p:cNvSpPr/>
          <p:nvPr/>
        </p:nvSpPr>
        <p:spPr>
          <a:xfrm>
            <a:off x="334879" y="4348680"/>
            <a:ext cx="1440000" cy="6480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C00000"/>
            </a:solidFill>
            <a:prstDash val="sysDot"/>
          </a:ln>
          <a:effectLst/>
        </p:spPr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地域の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まちづく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り</a:t>
            </a:r>
          </a:p>
        </p:txBody>
      </p:sp>
      <p:sp>
        <p:nvSpPr>
          <p:cNvPr id="80" name="楕円 219"/>
          <p:cNvSpPr/>
          <p:nvPr/>
        </p:nvSpPr>
        <p:spPr>
          <a:xfrm>
            <a:off x="665195" y="5158837"/>
            <a:ext cx="1440000" cy="6480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C00000"/>
            </a:solidFill>
            <a:prstDash val="sysDot"/>
          </a:ln>
          <a:effectLst/>
        </p:spPr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教育問題</a:t>
            </a:r>
          </a:p>
        </p:txBody>
      </p:sp>
      <p:sp>
        <p:nvSpPr>
          <p:cNvPr id="81" name="楕円 219"/>
          <p:cNvSpPr/>
          <p:nvPr/>
        </p:nvSpPr>
        <p:spPr>
          <a:xfrm>
            <a:off x="1492717" y="3775977"/>
            <a:ext cx="1440000" cy="6480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C00000"/>
            </a:solidFill>
            <a:prstDash val="sysDot"/>
          </a:ln>
          <a:effectLst/>
        </p:spPr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待機児童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問題</a:t>
            </a:r>
            <a:endParaRPr kumimoji="1" lang="ja-JP" alt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82" name="楕円 219"/>
          <p:cNvSpPr/>
          <p:nvPr/>
        </p:nvSpPr>
        <p:spPr>
          <a:xfrm>
            <a:off x="2309958" y="5156525"/>
            <a:ext cx="1440000" cy="6480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C00000"/>
            </a:solidFill>
            <a:prstDash val="sysDot"/>
          </a:ln>
          <a:effectLst/>
        </p:spPr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地域の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安全・安心</a:t>
            </a:r>
          </a:p>
        </p:txBody>
      </p:sp>
      <p:sp>
        <p:nvSpPr>
          <p:cNvPr id="83" name="楕円 219"/>
          <p:cNvSpPr/>
          <p:nvPr/>
        </p:nvSpPr>
        <p:spPr>
          <a:xfrm>
            <a:off x="2634210" y="4357348"/>
            <a:ext cx="1440000" cy="6480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C00000"/>
            </a:solidFill>
            <a:prstDash val="sysDot"/>
          </a:ln>
          <a:effectLst/>
        </p:spPr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高齢化の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進展</a:t>
            </a:r>
            <a:endParaRPr kumimoji="1" lang="ja-JP" alt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332105" y="2170163"/>
            <a:ext cx="5904000" cy="1296000"/>
          </a:xfrm>
          <a:prstGeom prst="roundRect">
            <a:avLst>
              <a:gd name="adj" fmla="val 9537"/>
            </a:avLst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>●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>人口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+mn-ea"/>
              </a:rPr>
              <a:t>270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>万人の大阪市では、１人の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>市長が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>地域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>ニーズ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>を把握する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>などの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/>
            </a:r>
            <a:b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</a:b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>　 きめ細かい対応に限界</a:t>
            </a:r>
            <a:endParaRPr kumimoji="0" lang="ja-JP" altLang="en-US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>●</a:t>
            </a: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+mn-ea"/>
              </a:rPr>
              <a:t>24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>行政区長の権限拡充など、市民に身近なところで基礎自治を行うための</a:t>
            </a:r>
            <a:b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</a:b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>　 取組みを推進しているが、予算編成、条例提案等は市長の権限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sp>
        <p:nvSpPr>
          <p:cNvPr id="85" name="テキスト ボックス 74"/>
          <p:cNvSpPr txBox="1"/>
          <p:nvPr/>
        </p:nvSpPr>
        <p:spPr>
          <a:xfrm>
            <a:off x="328295" y="6222009"/>
            <a:ext cx="3744000" cy="3024000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・子育て支援、保健・福祉、教育、まちの魅力向上、防災・</a:t>
            </a:r>
            <a:b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防犯など、基礎自治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事務は増大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・より地域の実情や特性、住民ニーズに応じたきめ細やかな</a:t>
            </a:r>
            <a:b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施策展開が求められている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・大阪市では、敬老パス、塾代助成、こども医療費助成の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noProof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拡充、国に先駆けて実施した幼児教育無償化など、特色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ある住民サービスを実施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・区政においては、区長を区シティ・マネージャーと位置づけ、</a:t>
            </a:r>
            <a:b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基礎自治に関する権限を一定拡充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・公募区長が就任し、窓口サービスの改善や、放置自転車</a:t>
            </a:r>
            <a:b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対策といった各区の地域実情や特性に応じた特色ある</a:t>
            </a:r>
            <a:b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事業を展開</a:t>
            </a:r>
          </a:p>
        </p:txBody>
      </p:sp>
      <p:sp>
        <p:nvSpPr>
          <p:cNvPr id="143" name="テキスト ボックス 31"/>
          <p:cNvSpPr txBox="1"/>
          <p:nvPr/>
        </p:nvSpPr>
        <p:spPr>
          <a:xfrm>
            <a:off x="5013973" y="5181858"/>
            <a:ext cx="720000" cy="288000"/>
          </a:xfrm>
          <a:prstGeom prst="roundRect">
            <a:avLst/>
          </a:prstGeom>
          <a:solidFill>
            <a:srgbClr val="4F81BD">
              <a:lumMod val="75000"/>
            </a:srgb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現　在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157" name="テキスト ボックス 156"/>
          <p:cNvSpPr txBox="1"/>
          <p:nvPr/>
        </p:nvSpPr>
        <p:spPr bwMode="gray">
          <a:xfrm>
            <a:off x="4650065" y="8015693"/>
            <a:ext cx="1440000" cy="792000"/>
          </a:xfrm>
          <a:prstGeom prst="roundRect">
            <a:avLst/>
          </a:prstGeom>
          <a:noFill/>
          <a:ln w="25400">
            <a:solidFill>
              <a:srgbClr val="C00000"/>
            </a:solidFill>
            <a:prstDash val="sysDot"/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地域によって</a:t>
            </a:r>
            <a:endParaRPr kumimoji="0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様々なニーズ</a:t>
            </a:r>
            <a:endParaRPr kumimoji="0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があります</a:t>
            </a:r>
          </a:p>
        </p:txBody>
      </p:sp>
      <p:grpSp>
        <p:nvGrpSpPr>
          <p:cNvPr id="86" name="グループ化 85"/>
          <p:cNvGrpSpPr/>
          <p:nvPr/>
        </p:nvGrpSpPr>
        <p:grpSpPr>
          <a:xfrm>
            <a:off x="4919893" y="5619239"/>
            <a:ext cx="892425" cy="1030835"/>
            <a:chOff x="714379" y="5463567"/>
            <a:chExt cx="892425" cy="1030835"/>
          </a:xfrm>
        </p:grpSpPr>
        <p:sp>
          <p:nvSpPr>
            <p:cNvPr id="156" name="楕円 155"/>
            <p:cNvSpPr/>
            <p:nvPr/>
          </p:nvSpPr>
          <p:spPr bwMode="gray">
            <a:xfrm>
              <a:off x="714379" y="5846402"/>
              <a:ext cx="892425" cy="648000"/>
            </a:xfrm>
            <a:prstGeom prst="ellipse">
              <a:avLst/>
            </a:prstGeom>
            <a:solidFill>
              <a:srgbClr val="1F497D">
                <a:lumMod val="20000"/>
                <a:lumOff val="80000"/>
              </a:srgbClr>
            </a:solidFill>
            <a:ln w="12700" cap="flat" cmpd="sng" algn="ctr">
              <a:solidFill>
                <a:srgbClr val="1F497D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charset="-128"/>
                <a:cs typeface="+mn-ea"/>
              </a:endParaRPr>
            </a:p>
          </p:txBody>
        </p:sp>
        <p:pic>
          <p:nvPicPr>
            <p:cNvPr id="158" name="図 15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gray">
            <a:xfrm>
              <a:off x="889310" y="5463567"/>
              <a:ext cx="569221" cy="660353"/>
            </a:xfrm>
            <a:prstGeom prst="rect">
              <a:avLst/>
            </a:prstGeom>
          </p:spPr>
        </p:pic>
        <p:sp>
          <p:nvSpPr>
            <p:cNvPr id="159" name="角丸四角形 158"/>
            <p:cNvSpPr/>
            <p:nvPr/>
          </p:nvSpPr>
          <p:spPr bwMode="gray">
            <a:xfrm>
              <a:off x="908083" y="6104265"/>
              <a:ext cx="554165" cy="284453"/>
            </a:xfrm>
            <a:prstGeom prst="roundRect">
              <a:avLst/>
            </a:prstGeom>
            <a:solidFill>
              <a:srgbClr val="1F497D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ja-JP" alt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ea"/>
                </a:rPr>
                <a:t>市長</a:t>
              </a:r>
            </a:p>
          </p:txBody>
        </p:sp>
      </p:grpSp>
      <p:cxnSp>
        <p:nvCxnSpPr>
          <p:cNvPr id="87" name="直線矢印コネクタ 86"/>
          <p:cNvCxnSpPr/>
          <p:nvPr/>
        </p:nvCxnSpPr>
        <p:spPr>
          <a:xfrm>
            <a:off x="5516880" y="1476108"/>
            <a:ext cx="2484000" cy="0"/>
          </a:xfrm>
          <a:prstGeom prst="straightConnector1">
            <a:avLst/>
          </a:prstGeom>
          <a:noFill/>
          <a:ln w="190500" cap="flat" cmpd="sng" algn="ctr">
            <a:solidFill>
              <a:srgbClr val="FF8810"/>
            </a:solidFill>
            <a:prstDash val="solid"/>
            <a:tailEnd type="triangle" w="med" len="sm"/>
          </a:ln>
          <a:effectLst/>
        </p:spPr>
      </p:cxnSp>
      <p:sp>
        <p:nvSpPr>
          <p:cNvPr id="89" name="テキスト ボックス 31"/>
          <p:cNvSpPr txBox="1"/>
          <p:nvPr/>
        </p:nvSpPr>
        <p:spPr>
          <a:xfrm>
            <a:off x="360223" y="5940026"/>
            <a:ext cx="792000" cy="288000"/>
          </a:xfrm>
          <a:prstGeom prst="roundRect">
            <a:avLst/>
          </a:prstGeom>
          <a:solidFill>
            <a:srgbClr val="4F81BD">
              <a:lumMod val="75000"/>
            </a:srgb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課　題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90" name="テキスト ボックス 31"/>
          <p:cNvSpPr txBox="1"/>
          <p:nvPr/>
        </p:nvSpPr>
        <p:spPr>
          <a:xfrm>
            <a:off x="360223" y="7179528"/>
            <a:ext cx="792000" cy="288000"/>
          </a:xfrm>
          <a:prstGeom prst="roundRect">
            <a:avLst/>
          </a:prstGeom>
          <a:solidFill>
            <a:srgbClr val="4F81BD">
              <a:lumMod val="75000"/>
            </a:srgb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現　状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141" name="AutoShape 13"/>
          <p:cNvSpPr>
            <a:spLocks noChangeArrowheads="1"/>
          </p:cNvSpPr>
          <p:nvPr/>
        </p:nvSpPr>
        <p:spPr bwMode="auto">
          <a:xfrm>
            <a:off x="7112635" y="1881873"/>
            <a:ext cx="5616000" cy="7524000"/>
          </a:xfrm>
          <a:prstGeom prst="rect">
            <a:avLst/>
          </a:prstGeom>
          <a:solidFill>
            <a:srgbClr val="CC9900">
              <a:alpha val="34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prstDash val="sysDot"/>
                <a:round/>
              </a14:hiddenLine>
            </a:ext>
          </a:extLst>
        </p:spPr>
        <p:txBody>
          <a:bodyPr anchor="t" anchorCtr="0">
            <a:noAutofit/>
          </a:bodyPr>
          <a:lstStyle>
            <a:lvl1pPr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1pPr>
            <a:lvl2pPr marL="742950" indent="-28575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2pPr>
            <a:lvl3pPr marL="1143000" indent="-22860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3pPr>
            <a:lvl4pPr marL="1600200" indent="-22860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4pPr>
            <a:lvl5pPr marL="2057400" indent="-22860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1" name="正方形/長方形 7"/>
          <p:cNvSpPr/>
          <p:nvPr/>
        </p:nvSpPr>
        <p:spPr>
          <a:xfrm>
            <a:off x="7268845" y="5039728"/>
            <a:ext cx="5328285" cy="4176000"/>
          </a:xfrm>
          <a:prstGeom prst="roundRect">
            <a:avLst>
              <a:gd name="adj" fmla="val 3086"/>
            </a:avLst>
          </a:prstGeom>
          <a:solidFill>
            <a:sysClr val="window" lastClr="FFFFFF"/>
          </a:solidFill>
          <a:ln w="19050" cap="flat" cmpd="sng" algn="ctr">
            <a:noFill/>
            <a:prstDash val="solid"/>
          </a:ln>
          <a:effectLst/>
        </p:spPr>
        <p:txBody>
          <a:bodyPr rot="0" spcFirstLastPara="0" vert="horz" wrap="square" lIns="91440" tIns="144000" rIns="91440" bIns="45720" numCol="1" spcCol="0" rtlCol="0" fromWordArt="0" anchor="t" anchorCtr="0" forceAA="0" compatLnSpc="1">
            <a:noAutofit/>
          </a:bodyPr>
          <a:lstStyle/>
          <a:p>
            <a:pPr marL="0" marR="0" lvl="0" indent="152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明朝" panose="02020609040205080304" charset="-128"/>
              <a:cs typeface="Times New Roman" panose="02020603050405020304"/>
            </a:endParaRPr>
          </a:p>
        </p:txBody>
      </p:sp>
      <p:sp>
        <p:nvSpPr>
          <p:cNvPr id="207" name="正方形/長方形 7"/>
          <p:cNvSpPr/>
          <p:nvPr/>
        </p:nvSpPr>
        <p:spPr>
          <a:xfrm>
            <a:off x="7567930" y="7565123"/>
            <a:ext cx="3996000" cy="936000"/>
          </a:xfrm>
          <a:prstGeom prst="roundRect">
            <a:avLst>
              <a:gd name="adj" fmla="val 14178"/>
            </a:avLst>
          </a:prstGeom>
          <a:solidFill>
            <a:sysClr val="window" lastClr="FFFFFF"/>
          </a:solidFill>
          <a:ln w="25400" cap="flat" cmpd="sng" algn="ctr">
            <a:solidFill>
              <a:srgbClr val="C00000"/>
            </a:solidFill>
            <a:prstDash val="sysDot"/>
          </a:ln>
          <a:effectLst/>
        </p:spPr>
        <p:txBody>
          <a:bodyPr rot="0" spcFirstLastPara="0" vert="horz" wrap="square" lIns="91440" tIns="4699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/>
              </a:rPr>
              <a:t>　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/>
              </a:rPr>
              <a:t>　・保育所・子育て支援　　・学校運営・サポート体制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/>
              </a:rPr>
              <a:t>　・健康・福祉サービス　　</a:t>
            </a:r>
            <a:r>
              <a:rPr kumimoji="1" lang="ja-JP" altLang="en-US" sz="900" b="1" i="0" u="none" strike="noStrike" kern="1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/>
              </a:rPr>
              <a:t>　</a:t>
            </a:r>
            <a:r>
              <a:rPr kumimoji="1" lang="ja-JP" altLang="en-US" sz="1200" b="1" i="0" u="none" strike="noStrike" kern="1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/>
              </a:rPr>
              <a:t>・地域の安全対策　　　　　など</a:t>
            </a:r>
          </a:p>
        </p:txBody>
      </p:sp>
      <p:sp>
        <p:nvSpPr>
          <p:cNvPr id="144" name="テキスト ボックス 31"/>
          <p:cNvSpPr txBox="1"/>
          <p:nvPr/>
        </p:nvSpPr>
        <p:spPr>
          <a:xfrm>
            <a:off x="8855835" y="5178695"/>
            <a:ext cx="1440000" cy="288000"/>
          </a:xfrm>
          <a:prstGeom prst="roundRect">
            <a:avLst/>
          </a:prstGeom>
          <a:solidFill>
            <a:srgbClr val="4F81BD">
              <a:lumMod val="75000"/>
            </a:srgb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特別区設置後</a:t>
            </a:r>
          </a:p>
        </p:txBody>
      </p:sp>
      <p:sp>
        <p:nvSpPr>
          <p:cNvPr id="163" name="楕円 162"/>
          <p:cNvSpPr/>
          <p:nvPr/>
        </p:nvSpPr>
        <p:spPr>
          <a:xfrm>
            <a:off x="11805285" y="5593448"/>
            <a:ext cx="648000" cy="3492000"/>
          </a:xfrm>
          <a:prstGeom prst="ellipse">
            <a:avLst/>
          </a:pr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住民サービスの最適化</a:t>
            </a:r>
          </a:p>
        </p:txBody>
      </p:sp>
      <p:grpSp>
        <p:nvGrpSpPr>
          <p:cNvPr id="165" name="グループ化 164"/>
          <p:cNvGrpSpPr/>
          <p:nvPr/>
        </p:nvGrpSpPr>
        <p:grpSpPr>
          <a:xfrm>
            <a:off x="7652445" y="5649451"/>
            <a:ext cx="885753" cy="955824"/>
            <a:chOff x="7357302" y="4280104"/>
            <a:chExt cx="885753" cy="955824"/>
          </a:xfrm>
        </p:grpSpPr>
        <p:grpSp>
          <p:nvGrpSpPr>
            <p:cNvPr id="166" name="グループ化 165"/>
            <p:cNvGrpSpPr/>
            <p:nvPr/>
          </p:nvGrpSpPr>
          <p:grpSpPr>
            <a:xfrm>
              <a:off x="7357302" y="4280104"/>
              <a:ext cx="885753" cy="955824"/>
              <a:chOff x="7524427" y="3599167"/>
              <a:chExt cx="885753" cy="955824"/>
            </a:xfrm>
          </p:grpSpPr>
          <p:sp>
            <p:nvSpPr>
              <p:cNvPr id="168" name="楕円 167"/>
              <p:cNvSpPr/>
              <p:nvPr/>
            </p:nvSpPr>
            <p:spPr>
              <a:xfrm>
                <a:off x="7524427" y="3897709"/>
                <a:ext cx="885753" cy="657282"/>
              </a:xfrm>
              <a:prstGeom prst="ellipse">
                <a:avLst/>
              </a:prstGeom>
              <a:solidFill>
                <a:srgbClr val="8064A2">
                  <a:lumMod val="40000"/>
                  <a:lumOff val="60000"/>
                  <a:alpha val="50000"/>
                </a:srgbClr>
              </a:solidFill>
              <a:ln w="12700" cap="flat" cmpd="sng" algn="ctr">
                <a:solidFill>
                  <a:srgbClr val="8064A2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charset="-128"/>
                  <a:cs typeface="+mn-ea"/>
                </a:endParaRPr>
              </a:p>
            </p:txBody>
          </p:sp>
          <p:pic>
            <p:nvPicPr>
              <p:cNvPr id="169" name="図 16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66132" y="3599167"/>
                <a:ext cx="602652" cy="595015"/>
              </a:xfrm>
              <a:prstGeom prst="rect">
                <a:avLst/>
              </a:prstGeom>
            </p:spPr>
          </p:pic>
        </p:grpSp>
        <p:sp>
          <p:nvSpPr>
            <p:cNvPr id="167" name="角丸四角形 166"/>
            <p:cNvSpPr/>
            <p:nvPr/>
          </p:nvSpPr>
          <p:spPr>
            <a:xfrm>
              <a:off x="7517341" y="4870109"/>
              <a:ext cx="611869" cy="244822"/>
            </a:xfrm>
            <a:prstGeom prst="roundRect">
              <a:avLst/>
            </a:prstGeom>
            <a:solidFill>
              <a:srgbClr val="8064A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ja-JP" alt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ea"/>
                </a:rPr>
                <a:t>区長</a:t>
              </a:r>
            </a:p>
          </p:txBody>
        </p:sp>
      </p:grpSp>
      <p:grpSp>
        <p:nvGrpSpPr>
          <p:cNvPr id="170" name="グループ化 169"/>
          <p:cNvGrpSpPr/>
          <p:nvPr/>
        </p:nvGrpSpPr>
        <p:grpSpPr>
          <a:xfrm>
            <a:off x="8633289" y="5640161"/>
            <a:ext cx="867581" cy="927376"/>
            <a:chOff x="10498142" y="3678559"/>
            <a:chExt cx="867581" cy="927376"/>
          </a:xfrm>
        </p:grpSpPr>
        <p:sp>
          <p:nvSpPr>
            <p:cNvPr id="171" name="楕円 170"/>
            <p:cNvSpPr/>
            <p:nvPr/>
          </p:nvSpPr>
          <p:spPr>
            <a:xfrm>
              <a:off x="10498142" y="4006860"/>
              <a:ext cx="867581" cy="599075"/>
            </a:xfrm>
            <a:prstGeom prst="ellipse">
              <a:avLst/>
            </a:prstGeom>
            <a:solidFill>
              <a:srgbClr val="ED7D31">
                <a:lumMod val="40000"/>
                <a:lumOff val="60000"/>
                <a:alpha val="50000"/>
              </a:srgbClr>
            </a:solidFill>
            <a:ln w="12700" cap="flat" cmpd="sng" algn="ctr">
              <a:solidFill>
                <a:srgbClr val="F2368B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charset="-128"/>
                <a:cs typeface="+mn-ea"/>
              </a:endParaRPr>
            </a:p>
          </p:txBody>
        </p:sp>
        <p:sp>
          <p:nvSpPr>
            <p:cNvPr id="172" name="角丸四角形 171"/>
            <p:cNvSpPr/>
            <p:nvPr/>
          </p:nvSpPr>
          <p:spPr>
            <a:xfrm>
              <a:off x="10624084" y="4277583"/>
              <a:ext cx="616209" cy="244822"/>
            </a:xfrm>
            <a:prstGeom prst="roundRect">
              <a:avLst/>
            </a:prstGeom>
            <a:solidFill>
              <a:srgbClr val="F2368B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ja-JP" alt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ea"/>
                </a:rPr>
                <a:t>区長</a:t>
              </a:r>
            </a:p>
          </p:txBody>
        </p:sp>
        <p:pic>
          <p:nvPicPr>
            <p:cNvPr id="173" name="図 17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40882" y="3678559"/>
              <a:ext cx="618129" cy="610187"/>
            </a:xfrm>
            <a:prstGeom prst="rect">
              <a:avLst/>
            </a:prstGeom>
          </p:spPr>
        </p:pic>
      </p:grpSp>
      <p:grpSp>
        <p:nvGrpSpPr>
          <p:cNvPr id="174" name="グループ化 173"/>
          <p:cNvGrpSpPr/>
          <p:nvPr/>
        </p:nvGrpSpPr>
        <p:grpSpPr>
          <a:xfrm>
            <a:off x="9598236" y="5631576"/>
            <a:ext cx="917399" cy="913930"/>
            <a:chOff x="10955827" y="4231087"/>
            <a:chExt cx="917399" cy="913930"/>
          </a:xfrm>
        </p:grpSpPr>
        <p:sp>
          <p:nvSpPr>
            <p:cNvPr id="175" name="楕円 174"/>
            <p:cNvSpPr/>
            <p:nvPr/>
          </p:nvSpPr>
          <p:spPr>
            <a:xfrm>
              <a:off x="10955827" y="4499712"/>
              <a:ext cx="917399" cy="645305"/>
            </a:xfrm>
            <a:prstGeom prst="ellipse">
              <a:avLst/>
            </a:prstGeom>
            <a:solidFill>
              <a:srgbClr val="4F81BD">
                <a:lumMod val="40000"/>
                <a:lumOff val="60000"/>
                <a:alpha val="50000"/>
              </a:srgbClr>
            </a:solidFill>
            <a:ln w="12700" cap="flat" cmpd="sng" algn="ctr">
              <a:solidFill>
                <a:srgbClr val="4F81BD">
                  <a:lumMod val="7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charset="-128"/>
                <a:cs typeface="+mn-ea"/>
              </a:endParaRPr>
            </a:p>
          </p:txBody>
        </p:sp>
        <p:pic>
          <p:nvPicPr>
            <p:cNvPr id="176" name="図 17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94119" y="4231087"/>
              <a:ext cx="628997" cy="621024"/>
            </a:xfrm>
            <a:prstGeom prst="rect">
              <a:avLst/>
            </a:prstGeom>
          </p:spPr>
        </p:pic>
        <p:sp>
          <p:nvSpPr>
            <p:cNvPr id="177" name="角丸四角形 176"/>
            <p:cNvSpPr/>
            <p:nvPr/>
          </p:nvSpPr>
          <p:spPr>
            <a:xfrm>
              <a:off x="11117241" y="4823360"/>
              <a:ext cx="611869" cy="244822"/>
            </a:xfrm>
            <a:prstGeom prst="roundRect">
              <a:avLst/>
            </a:prstGeom>
            <a:solidFill>
              <a:srgbClr val="4F81BD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ja-JP" alt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ea"/>
                </a:rPr>
                <a:t>区長</a:t>
              </a:r>
            </a:p>
          </p:txBody>
        </p:sp>
      </p:grpSp>
      <p:grpSp>
        <p:nvGrpSpPr>
          <p:cNvPr id="178" name="グループ化 177"/>
          <p:cNvGrpSpPr/>
          <p:nvPr/>
        </p:nvGrpSpPr>
        <p:grpSpPr>
          <a:xfrm>
            <a:off x="10623755" y="5638582"/>
            <a:ext cx="830458" cy="943696"/>
            <a:chOff x="11750836" y="1493043"/>
            <a:chExt cx="830458" cy="943696"/>
          </a:xfrm>
        </p:grpSpPr>
        <p:grpSp>
          <p:nvGrpSpPr>
            <p:cNvPr id="179" name="グループ化 178"/>
            <p:cNvGrpSpPr/>
            <p:nvPr/>
          </p:nvGrpSpPr>
          <p:grpSpPr>
            <a:xfrm>
              <a:off x="11750836" y="1493043"/>
              <a:ext cx="830458" cy="943696"/>
              <a:chOff x="10641892" y="1908813"/>
              <a:chExt cx="830458" cy="943696"/>
            </a:xfrm>
          </p:grpSpPr>
          <p:sp>
            <p:nvSpPr>
              <p:cNvPr id="181" name="楕円 180"/>
              <p:cNvSpPr/>
              <p:nvPr/>
            </p:nvSpPr>
            <p:spPr>
              <a:xfrm>
                <a:off x="10641892" y="2225359"/>
                <a:ext cx="830458" cy="627150"/>
              </a:xfrm>
              <a:prstGeom prst="ellipse">
                <a:avLst/>
              </a:prstGeom>
              <a:solidFill>
                <a:srgbClr val="F79646">
                  <a:lumMod val="40000"/>
                  <a:lumOff val="60000"/>
                  <a:alpha val="50000"/>
                </a:srgbClr>
              </a:solidFill>
              <a:ln w="12700" cap="flat" cmpd="sng" algn="ctr">
                <a:solidFill>
                  <a:srgbClr val="F79646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charset="-128"/>
                  <a:cs typeface="+mn-ea"/>
                </a:endParaRPr>
              </a:p>
            </p:txBody>
          </p:sp>
          <p:pic>
            <p:nvPicPr>
              <p:cNvPr id="182" name="図 181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72175" y="1908813"/>
                <a:ext cx="590530" cy="595290"/>
              </a:xfrm>
              <a:prstGeom prst="rect">
                <a:avLst/>
              </a:prstGeom>
            </p:spPr>
          </p:pic>
        </p:grpSp>
        <p:sp>
          <p:nvSpPr>
            <p:cNvPr id="180" name="角丸四角形 179"/>
            <p:cNvSpPr/>
            <p:nvPr/>
          </p:nvSpPr>
          <p:spPr>
            <a:xfrm>
              <a:off x="11871768" y="2063795"/>
              <a:ext cx="611869" cy="244822"/>
            </a:xfrm>
            <a:prstGeom prst="roundRect">
              <a:avLst/>
            </a:prstGeom>
            <a:solidFill>
              <a:srgbClr val="F79646">
                <a:lumMod val="7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ja-JP" alt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ea"/>
                </a:rPr>
                <a:t>区長</a:t>
              </a:r>
            </a:p>
          </p:txBody>
        </p:sp>
      </p:grpSp>
      <p:sp>
        <p:nvSpPr>
          <p:cNvPr id="183" name="ストライプ矢印 182"/>
          <p:cNvSpPr/>
          <p:nvPr/>
        </p:nvSpPr>
        <p:spPr bwMode="gray">
          <a:xfrm rot="15300000">
            <a:off x="7664705" y="7030924"/>
            <a:ext cx="1224000" cy="360000"/>
          </a:xfrm>
          <a:prstGeom prst="stripedRightArrow">
            <a:avLst>
              <a:gd name="adj1" fmla="val 43484"/>
              <a:gd name="adj2" fmla="val 37937"/>
            </a:avLst>
          </a:prstGeom>
          <a:solidFill>
            <a:srgbClr val="8064A2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charset="-128"/>
              <a:cs typeface="+mn-ea"/>
            </a:endParaRPr>
          </a:p>
        </p:txBody>
      </p:sp>
      <p:sp>
        <p:nvSpPr>
          <p:cNvPr id="184" name="ストライプ矢印 183"/>
          <p:cNvSpPr/>
          <p:nvPr/>
        </p:nvSpPr>
        <p:spPr bwMode="gray">
          <a:xfrm rot="15600000">
            <a:off x="8565188" y="7003917"/>
            <a:ext cx="1224000" cy="360000"/>
          </a:xfrm>
          <a:prstGeom prst="stripedRightArrow">
            <a:avLst>
              <a:gd name="adj1" fmla="val 50000"/>
              <a:gd name="adj2" fmla="val 37937"/>
            </a:avLst>
          </a:prstGeom>
          <a:solidFill>
            <a:srgbClr val="FF7C8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charset="-128"/>
              <a:cs typeface="+mn-ea"/>
            </a:endParaRPr>
          </a:p>
        </p:txBody>
      </p:sp>
      <p:sp>
        <p:nvSpPr>
          <p:cNvPr id="185" name="ストライプ矢印 184"/>
          <p:cNvSpPr/>
          <p:nvPr/>
        </p:nvSpPr>
        <p:spPr bwMode="gray">
          <a:xfrm rot="16800000">
            <a:off x="9376690" y="6976502"/>
            <a:ext cx="1224000" cy="360000"/>
          </a:xfrm>
          <a:prstGeom prst="stripedRightArrow">
            <a:avLst>
              <a:gd name="adj1" fmla="val 50000"/>
              <a:gd name="adj2" fmla="val 37937"/>
            </a:avLst>
          </a:prstGeom>
          <a:solidFill>
            <a:srgbClr val="4F81B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charset="-128"/>
              <a:cs typeface="+mn-ea"/>
            </a:endParaRPr>
          </a:p>
        </p:txBody>
      </p:sp>
      <p:sp>
        <p:nvSpPr>
          <p:cNvPr id="186" name="ストライプ矢印 185"/>
          <p:cNvSpPr/>
          <p:nvPr/>
        </p:nvSpPr>
        <p:spPr bwMode="gray">
          <a:xfrm rot="17100000">
            <a:off x="10305575" y="7003463"/>
            <a:ext cx="1224000" cy="360000"/>
          </a:xfrm>
          <a:prstGeom prst="stripedRightArrow">
            <a:avLst>
              <a:gd name="adj1" fmla="val 50000"/>
              <a:gd name="adj2" fmla="val 37937"/>
            </a:avLst>
          </a:prstGeom>
          <a:solidFill>
            <a:srgbClr val="F79646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charset="-128"/>
              <a:cs typeface="+mn-ea"/>
            </a:endParaRPr>
          </a:p>
        </p:txBody>
      </p:sp>
      <p:sp>
        <p:nvSpPr>
          <p:cNvPr id="188" name="正方形/長方形 187"/>
          <p:cNvSpPr/>
          <p:nvPr/>
        </p:nvSpPr>
        <p:spPr bwMode="gray">
          <a:xfrm>
            <a:off x="7754482" y="6836884"/>
            <a:ext cx="3646032" cy="576000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４人の特別区長が身近なところで</a:t>
            </a:r>
            <a:endParaRPr kumimoji="0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それぞれ地域ニーズを踏まえて判断</a:t>
            </a:r>
          </a:p>
        </p:txBody>
      </p:sp>
      <p:sp>
        <p:nvSpPr>
          <p:cNvPr id="150" name="台形 149"/>
          <p:cNvSpPr/>
          <p:nvPr/>
        </p:nvSpPr>
        <p:spPr bwMode="gray">
          <a:xfrm>
            <a:off x="7402148" y="8570742"/>
            <a:ext cx="4320000" cy="504000"/>
          </a:xfrm>
          <a:prstGeom prst="trapezoid">
            <a:avLst>
              <a:gd name="adj" fmla="val 31857"/>
            </a:avLst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現在の住民サービスを</a:t>
            </a:r>
            <a:endParaRPr kumimoji="0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適切</a:t>
            </a: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に提供できるよう財源を配分</a:t>
            </a:r>
          </a:p>
        </p:txBody>
      </p:sp>
      <p:sp>
        <p:nvSpPr>
          <p:cNvPr id="92" name="角丸四角形 91"/>
          <p:cNvSpPr/>
          <p:nvPr/>
        </p:nvSpPr>
        <p:spPr>
          <a:xfrm>
            <a:off x="8122920" y="1295768"/>
            <a:ext cx="3600000" cy="360045"/>
          </a:xfrm>
          <a:prstGeom prst="roundRect">
            <a:avLst/>
          </a:prstGeom>
          <a:solidFill>
            <a:srgbClr val="4F81BD"/>
          </a:solidFill>
          <a:ln w="25400" cap="flat" cmpd="sng" algn="ctr">
            <a:noFill/>
            <a:prstDash val="solid"/>
          </a:ln>
          <a:effectLst/>
        </p:spPr>
        <p:txBody>
          <a:bodyPr vert="horz" lIns="90170" tIns="46990" rIns="90170" bIns="4699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め　ざ　す　も　の</a:t>
            </a:r>
          </a:p>
        </p:txBody>
      </p:sp>
      <p:sp>
        <p:nvSpPr>
          <p:cNvPr id="93" name="角丸四角形 92"/>
          <p:cNvSpPr/>
          <p:nvPr/>
        </p:nvSpPr>
        <p:spPr>
          <a:xfrm>
            <a:off x="7268845" y="2163178"/>
            <a:ext cx="5328285" cy="1152000"/>
          </a:xfrm>
          <a:prstGeom prst="roundRect">
            <a:avLst>
              <a:gd name="adj" fmla="val 14875"/>
            </a:avLst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>●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>住民に身近な特別区</a:t>
            </a: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+mn-ea"/>
              </a:rPr>
              <a:t>(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>人口</a:t>
            </a: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+mn-ea"/>
              </a:rPr>
              <a:t>60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>万～</a:t>
            </a: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+mn-ea"/>
              </a:rPr>
              <a:t>75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>万人</a:t>
            </a: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+mn-ea"/>
              </a:rPr>
              <a:t>)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>に再編し、より身近な</a:t>
            </a: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+mn-ea"/>
              </a:rPr>
              <a:t/>
            </a:r>
            <a:b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+mn-ea"/>
              </a:rPr>
            </a:b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>　 ところで地域ニーズを把握</a:t>
            </a:r>
            <a:endParaRPr kumimoji="1" lang="ja-JP" altLang="en-US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>●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>住民に選ばれた区長・区議会のもと、地域ニーズ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>に応じた住民</a:t>
            </a: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+mn-ea"/>
              </a:rPr>
              <a:t/>
            </a:r>
            <a:b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+mn-ea"/>
              </a:rPr>
            </a:b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>　 サービスを実施</a:t>
            </a: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+mn-ea"/>
              </a:rPr>
              <a:t>(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ＭＳ Ｐゴシック" panose="020B0600070205080204" pitchFamily="2" charset="-122"/>
              </a:rPr>
              <a:t>各特別区で予算編成、条例を定めるなど</a:t>
            </a:r>
            <a:r>
              <a:rPr kumimoji="1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  <a:sym typeface="+mn-ea"/>
              </a:rPr>
              <a:t>)</a:t>
            </a:r>
            <a:endParaRPr kumimoji="0" lang="ja-JP" altLang="en-US" sz="14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grpSp>
        <p:nvGrpSpPr>
          <p:cNvPr id="94" name="グループ化 93"/>
          <p:cNvGrpSpPr/>
          <p:nvPr/>
        </p:nvGrpSpPr>
        <p:grpSpPr>
          <a:xfrm>
            <a:off x="7633335" y="3417394"/>
            <a:ext cx="4641215" cy="1511300"/>
            <a:chOff x="13281" y="12216"/>
            <a:chExt cx="7309" cy="2380"/>
          </a:xfrm>
        </p:grpSpPr>
        <p:sp>
          <p:nvSpPr>
            <p:cNvPr id="95" name="楕円 3"/>
            <p:cNvSpPr/>
            <p:nvPr/>
          </p:nvSpPr>
          <p:spPr>
            <a:xfrm>
              <a:off x="13281" y="12216"/>
              <a:ext cx="7257" cy="2381"/>
            </a:xfrm>
            <a:prstGeom prst="roundRect">
              <a:avLst>
                <a:gd name="adj" fmla="val 9281"/>
              </a:avLst>
            </a:prstGeom>
            <a:solidFill>
              <a:sysClr val="window" lastClr="FFFFFF"/>
            </a:solidFill>
            <a:ln w="19050" cap="flat" cmpd="sng" algn="ctr">
              <a:solidFill>
                <a:srgbClr val="8064A2"/>
              </a:solidFill>
              <a:prstDash val="solid"/>
            </a:ln>
            <a:effectLst/>
          </p:spPr>
          <p:txBody>
            <a:bodyPr bIns="0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881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ja-JP" alt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881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ea"/>
                </a:rPr>
                <a:t>　　　　　　　▶</a:t>
              </a:r>
            </a:p>
          </p:txBody>
        </p:sp>
        <p:sp>
          <p:nvSpPr>
            <p:cNvPr id="96" name="角丸四角形 95"/>
            <p:cNvSpPr/>
            <p:nvPr/>
          </p:nvSpPr>
          <p:spPr>
            <a:xfrm>
              <a:off x="13632" y="12445"/>
              <a:ext cx="6463" cy="567"/>
            </a:xfrm>
            <a:prstGeom prst="roundRect">
              <a:avLst>
                <a:gd name="adj" fmla="val 37742"/>
              </a:avLst>
            </a:prstGeom>
            <a:solidFill>
              <a:srgbClr val="4F81BD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ea"/>
                </a:rPr>
                <a:t>身近なことは、身近で決める！</a:t>
              </a:r>
              <a:endPara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endParaRPr>
            </a:p>
          </p:txBody>
        </p:sp>
        <p:sp>
          <p:nvSpPr>
            <p:cNvPr id="97" name="テキスト ボックス 32"/>
            <p:cNvSpPr txBox="1"/>
            <p:nvPr/>
          </p:nvSpPr>
          <p:spPr bwMode="auto">
            <a:xfrm>
              <a:off x="18322" y="13188"/>
              <a:ext cx="2268" cy="1134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>
              <a:defPPr>
                <a:defRPr lang="ja-JP"/>
              </a:defPPr>
              <a:lvl1pPr algn="ctr">
                <a:lnSpc>
                  <a:spcPts val="3600"/>
                </a:lnSpc>
                <a:defRPr sz="240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defRPr>
              </a:lvl1pPr>
              <a:lvl2pPr>
                <a:defRPr>
                  <a:solidFill>
                    <a:sysClr val="windowText" lastClr="000000"/>
                  </a:solidFill>
                </a:defRPr>
              </a:lvl2pPr>
              <a:lvl3pPr>
                <a:defRPr>
                  <a:solidFill>
                    <a:sysClr val="windowText" lastClr="000000"/>
                  </a:solidFill>
                </a:defRPr>
              </a:lvl3pPr>
              <a:lvl4pPr>
                <a:defRPr>
                  <a:solidFill>
                    <a:sysClr val="windowText" lastClr="000000"/>
                  </a:solidFill>
                </a:defRPr>
              </a:lvl4pPr>
              <a:lvl5pPr>
                <a:defRPr>
                  <a:solidFill>
                    <a:sysClr val="windowText" lastClr="000000"/>
                  </a:solidFill>
                </a:defRPr>
              </a:lvl5pPr>
              <a:lvl6pPr>
                <a:defRPr>
                  <a:solidFill>
                    <a:sysClr val="windowText" lastClr="000000"/>
                  </a:solidFill>
                </a:defRPr>
              </a:lvl6pPr>
              <a:lvl7pPr>
                <a:defRPr>
                  <a:solidFill>
                    <a:sysClr val="windowText" lastClr="000000"/>
                  </a:solidFill>
                </a:defRPr>
              </a:lvl7pPr>
              <a:lvl8pPr>
                <a:defRPr>
                  <a:solidFill>
                    <a:sysClr val="windowText" lastClr="000000"/>
                  </a:solidFill>
                </a:defRPr>
              </a:lvl8pPr>
              <a:lvl9pPr>
                <a:defRPr>
                  <a:solidFill>
                    <a:sysClr val="windowText" lastClr="000000"/>
                  </a:solidFill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ja-JP" altLang="en-US" sz="1400" b="0" i="0" u="none" strike="noStrike" kern="1200" cap="none" spc="0" normalizeH="0" baseline="0" noProof="0" dirty="0" smtClean="0">
                  <a:ln w="19050"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地域の実情に</a:t>
              </a:r>
              <a:br>
                <a:rPr kumimoji="1" lang="ja-JP" altLang="en-US" sz="1400" b="0" i="0" u="none" strike="noStrike" kern="1200" cap="none" spc="0" normalizeH="0" baseline="0" noProof="0" dirty="0" smtClean="0">
                  <a:ln w="19050"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kumimoji="1" lang="ja-JP" altLang="en-US" sz="1400" b="0" i="0" u="none" strike="noStrike" kern="1200" cap="none" spc="0" normalizeH="0" baseline="0" noProof="0" dirty="0" smtClean="0">
                  <a:ln w="19050"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応じた住民</a:t>
              </a:r>
              <a:br>
                <a:rPr kumimoji="1" lang="ja-JP" altLang="en-US" sz="1400" b="0" i="0" u="none" strike="noStrike" kern="1200" cap="none" spc="0" normalizeH="0" baseline="0" noProof="0" dirty="0" smtClean="0">
                  <a:ln w="19050"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kumimoji="1" lang="ja-JP" altLang="en-US" sz="1400" b="0" i="0" u="none" strike="noStrike" kern="1200" cap="none" spc="0" normalizeH="0" baseline="0" noProof="0" dirty="0" smtClean="0">
                  <a:ln w="19050"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サービスを展開</a:t>
              </a:r>
            </a:p>
          </p:txBody>
        </p:sp>
        <p:sp>
          <p:nvSpPr>
            <p:cNvPr id="98" name="楕円 219"/>
            <p:cNvSpPr/>
            <p:nvPr/>
          </p:nvSpPr>
          <p:spPr>
            <a:xfrm>
              <a:off x="13970" y="13621"/>
              <a:ext cx="3402" cy="794"/>
            </a:xfrm>
            <a:prstGeom prst="bracketPair">
              <a:avLst/>
            </a:prstGeom>
            <a:solidFill>
              <a:sysClr val="window" lastClr="FFFFFF"/>
            </a:solidFill>
            <a:ln w="6350" cap="flat" cmpd="sng" algn="ctr">
              <a:solidFill>
                <a:srgbClr val="C00000"/>
              </a:solidFill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ea"/>
                </a:rPr>
                <a:t>基礎自治をより小さい範囲</a:t>
              </a:r>
              <a:r>
                <a:rPr kumimoji="1" lang="en-US" altLang="ja-JP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ea"/>
                </a:rPr>
                <a:t/>
              </a:r>
              <a:br>
                <a:rPr kumimoji="1" lang="en-US" altLang="ja-JP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ea"/>
                </a:rPr>
              </a:b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ea"/>
                </a:rPr>
                <a:t>で最適化</a:t>
              </a:r>
              <a:endPara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endParaRPr>
            </a:p>
          </p:txBody>
        </p:sp>
        <p:sp>
          <p:nvSpPr>
            <p:cNvPr id="99" name="テキスト ボックス 31"/>
            <p:cNvSpPr txBox="1"/>
            <p:nvPr/>
          </p:nvSpPr>
          <p:spPr bwMode="auto">
            <a:xfrm>
              <a:off x="13380" y="13051"/>
              <a:ext cx="4535" cy="567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>
              <a:defPPr>
                <a:defRPr lang="ja-JP"/>
              </a:defPPr>
              <a:lvl1pPr algn="ctr">
                <a:lnSpc>
                  <a:spcPts val="3600"/>
                </a:lnSpc>
                <a:defRPr sz="240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defRPr>
              </a:lvl1pPr>
              <a:lvl2pPr>
                <a:defRPr>
                  <a:solidFill>
                    <a:sysClr val="windowText" lastClr="000000"/>
                  </a:solidFill>
                </a:defRPr>
              </a:lvl2pPr>
              <a:lvl3pPr>
                <a:defRPr>
                  <a:solidFill>
                    <a:sysClr val="windowText" lastClr="000000"/>
                  </a:solidFill>
                </a:defRPr>
              </a:lvl3pPr>
              <a:lvl4pPr>
                <a:defRPr>
                  <a:solidFill>
                    <a:sysClr val="windowText" lastClr="000000"/>
                  </a:solidFill>
                </a:defRPr>
              </a:lvl4pPr>
              <a:lvl5pPr>
                <a:defRPr>
                  <a:solidFill>
                    <a:sysClr val="windowText" lastClr="000000"/>
                  </a:solidFill>
                </a:defRPr>
              </a:lvl5pPr>
              <a:lvl6pPr>
                <a:defRPr>
                  <a:solidFill>
                    <a:sysClr val="windowText" lastClr="000000"/>
                  </a:solidFill>
                </a:defRPr>
              </a:lvl6pPr>
              <a:lvl7pPr>
                <a:defRPr>
                  <a:solidFill>
                    <a:sysClr val="windowText" lastClr="000000"/>
                  </a:solidFill>
                </a:defRPr>
              </a:lvl7pPr>
              <a:lvl8pPr>
                <a:defRPr>
                  <a:solidFill>
                    <a:sysClr val="windowText" lastClr="000000"/>
                  </a:solidFill>
                </a:defRPr>
              </a:lvl8pPr>
              <a:lvl9pPr>
                <a:defRPr>
                  <a:solidFill>
                    <a:sysClr val="windowText" lastClr="000000"/>
                  </a:solidFill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 w="19050"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住民に選ばれた区長・区議会</a:t>
              </a:r>
            </a:p>
          </p:txBody>
        </p:sp>
      </p:grpSp>
      <p:cxnSp>
        <p:nvCxnSpPr>
          <p:cNvPr id="88" name="直線矢印コネクタ 87"/>
          <p:cNvCxnSpPr/>
          <p:nvPr/>
        </p:nvCxnSpPr>
        <p:spPr>
          <a:xfrm flipV="1">
            <a:off x="6193155" y="7128878"/>
            <a:ext cx="1548000" cy="0"/>
          </a:xfrm>
          <a:prstGeom prst="straightConnector1">
            <a:avLst/>
          </a:prstGeom>
          <a:noFill/>
          <a:ln w="190500" cap="flat" cmpd="sng" algn="ctr">
            <a:solidFill>
              <a:srgbClr val="FF8810"/>
            </a:solidFill>
            <a:prstDash val="solid"/>
            <a:tailEnd type="triangle" w="med" len="sm"/>
          </a:ln>
          <a:effectLst/>
        </p:spPr>
      </p:cxnSp>
      <p:sp>
        <p:nvSpPr>
          <p:cNvPr id="160" name="正方形/長方形 159"/>
          <p:cNvSpPr/>
          <p:nvPr/>
        </p:nvSpPr>
        <p:spPr bwMode="gray">
          <a:xfrm>
            <a:off x="4548731" y="6841584"/>
            <a:ext cx="1656000" cy="792000"/>
          </a:xfrm>
          <a:prstGeom prst="rect">
            <a:avLst/>
          </a:prstGeom>
          <a:solidFill>
            <a:srgbClr val="1F497D">
              <a:alpha val="86000"/>
            </a:srgbClr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１人の市長が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大阪市全体の状況を踏まえて判断</a:t>
            </a:r>
          </a:p>
        </p:txBody>
      </p:sp>
      <p:sp>
        <p:nvSpPr>
          <p:cNvPr id="130" name="楕円 219"/>
          <p:cNvSpPr/>
          <p:nvPr/>
        </p:nvSpPr>
        <p:spPr>
          <a:xfrm>
            <a:off x="6612890" y="1860283"/>
            <a:ext cx="432000" cy="752400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C00000"/>
            </a:solidFill>
            <a:prstDash val="sysDot"/>
          </a:ln>
          <a:effectLst/>
        </p:spPr>
        <p:txBody>
          <a:bodyPr vert="eaVert" lIns="90170" rIns="9017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新たな大都市制度　特別区制度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(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いわゆる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｢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大阪都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構想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｣)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56424" y="1190806"/>
            <a:ext cx="6192000" cy="8208000"/>
          </a:xfrm>
          <a:prstGeom prst="rect">
            <a:avLst/>
          </a:prstGeom>
          <a:solidFill>
            <a:srgbClr val="CC9900">
              <a:alpha val="34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prstDash val="sysDot"/>
                <a:round/>
              </a14:hiddenLine>
            </a:ext>
          </a:extLst>
        </p:spPr>
        <p:txBody>
          <a:bodyPr anchor="t" anchorCtr="0">
            <a:noAutofit/>
          </a:bodyPr>
          <a:lstStyle>
            <a:lvl1pPr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1pPr>
            <a:lvl2pPr marL="742950" indent="-28575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2pPr>
            <a:lvl3pPr marL="1143000" indent="-22860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3pPr>
            <a:lvl4pPr marL="1600200" indent="-22860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4pPr>
            <a:lvl5pPr marL="2057400" indent="-22860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/>
          <p:nvPr/>
        </p:nvGraphicFramePr>
        <p:xfrm>
          <a:off x="274320" y="1406254"/>
          <a:ext cx="5766435" cy="7427650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27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7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ja-JP" altLang="en-US" sz="1400" b="1" dirty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ＭＳ Ｐゴシック" panose="020B0600070205080204" pitchFamily="2" charset="-122"/>
                        </a:rPr>
                        <a:t>❶</a:t>
                      </a:r>
                      <a:endParaRPr lang="ja-JP" altLang="en-US" sz="1400" b="1" dirty="0">
                        <a:solidFill>
                          <a:sysClr val="window" lastClr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 w="19050">
                      <a:solidFill>
                        <a:srgbClr val="4F81BD"/>
                      </a:solidFill>
                      <a:prstDash val="solid"/>
                    </a:lnL>
                    <a:lnR>
                      <a:noFill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ja-JP" altLang="en-US" sz="1400" b="1" dirty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特別区と大阪府で役割分担を徹底し、二重行政を制度的に解消</a:t>
                      </a:r>
                      <a:endParaRPr lang="en-US" altLang="ja-JP" sz="1400" b="1" dirty="0">
                        <a:solidFill>
                          <a:sysClr val="window" lastClr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>
                      <a:noFill/>
                    </a:lnL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850">
                <a:tc>
                  <a:txBody>
                    <a:bodyPr/>
                    <a:lstStyle/>
                    <a:p>
                      <a:pPr algn="ctr" fontAlgn="auto">
                        <a:spcBef>
                          <a:spcPts val="0"/>
                        </a:spcBef>
                        <a:buNone/>
                      </a:pPr>
                      <a:endParaRPr lang="ja-JP" altLang="en-US" sz="1200" b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 w="6350" cmpd="sng">
                      <a:noFill/>
                      <a:prstDash val="solid"/>
                    </a:lnL>
                    <a:lnR>
                      <a:noFill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6350" cmpd="sng">
                      <a:noFill/>
                      <a:prstDash val="solid"/>
                    </a:lnB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 広域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機能を大阪府に一元化することで二重行政を制度的に解消します。</a:t>
                      </a:r>
                    </a:p>
                    <a:p>
                      <a:pPr marL="0" indent="0" fontAlgn="auto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 大阪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全体の成長や安全・安心などの事務は大阪府が、住民に身近な事務は特別</a:t>
                      </a: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区が</a:t>
                      </a:r>
                      <a:r>
                        <a:rPr lang="en-US" altLang="ja-JP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en-US" altLang="ja-JP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b="0" baseline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</a:t>
                      </a: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します。</a:t>
                      </a:r>
                    </a:p>
                    <a:p>
                      <a:pPr marL="0" indent="0" fontAlgn="auto"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>
                      <a:noFill/>
                    </a:lnL>
                    <a:lnR w="6350" cmpd="sng">
                      <a:noFill/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6350" cmpd="sng">
                      <a:noFill/>
                      <a:prstDash val="solid"/>
                    </a:lnB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auto">
                        <a:spcBef>
                          <a:spcPts val="0"/>
                        </a:spcBef>
                        <a:buNone/>
                      </a:pPr>
                      <a:endParaRPr lang="ja-JP" altLang="en-US" sz="1200" b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 w="6350" cmpd="sng">
                      <a:noFill/>
                      <a:prstDash val="solid"/>
                    </a:lnL>
                    <a:lnR>
                      <a:noFill/>
                    </a:lnR>
                    <a:lnT w="6350" cmpd="sng">
                      <a:noFill/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ja-JP" altLang="en-US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>
                      <a:noFill/>
                    </a:lnL>
                    <a:lnR w="6350" cmpd="sng">
                      <a:noFill/>
                      <a:prstDash val="solid"/>
                    </a:lnR>
                    <a:lnT w="6350" cmpd="sng">
                      <a:noFill/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486">
                <a:tc>
                  <a:txBody>
                    <a:bodyPr/>
                    <a:lstStyle/>
                    <a:p>
                      <a:pPr algn="ctr" fontAlgn="auto">
                        <a:spcBef>
                          <a:spcPts val="0"/>
                        </a:spcBef>
                        <a:buNone/>
                      </a:pPr>
                      <a:r>
                        <a:rPr lang="ja-JP" altLang="en-US" sz="1400" b="1" dirty="0" smtClean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ＭＳ Ｐゴシック" panose="020B0600070205080204" pitchFamily="2" charset="-122"/>
                        </a:rPr>
                        <a:t>❷</a:t>
                      </a:r>
                      <a:endParaRPr lang="ja-JP" altLang="en-US" sz="1400" b="1" dirty="0">
                        <a:solidFill>
                          <a:sysClr val="window" lastClr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 w="19050">
                      <a:solidFill>
                        <a:srgbClr val="4F81BD"/>
                      </a:solidFill>
                      <a:prstDash val="solid"/>
                    </a:lnL>
                    <a:lnR>
                      <a:noFill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r>
                        <a:rPr lang="ja-JP" altLang="en-US" sz="1400" b="1" dirty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大阪トータルの視点に立って都市経営</a:t>
                      </a:r>
                      <a:endParaRPr lang="en-US" altLang="ja-JP" sz="1400" b="1" dirty="0">
                        <a:solidFill>
                          <a:sysClr val="window" lastClr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>
                      <a:noFill/>
                    </a:lnL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8730">
                <a:tc>
                  <a:txBody>
                    <a:bodyPr/>
                    <a:lstStyle/>
                    <a:p>
                      <a:pPr algn="ctr" fontAlgn="auto">
                        <a:spcBef>
                          <a:spcPts val="0"/>
                        </a:spcBef>
                        <a:buNone/>
                      </a:pPr>
                      <a:endParaRPr lang="ja-JP" altLang="en-US" sz="1200" b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 w="6350" cmpd="sng">
                      <a:noFill/>
                      <a:prstDash val="solid"/>
                    </a:lnL>
                    <a:lnR>
                      <a:noFill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6350" cmpd="sng">
                      <a:noFill/>
                      <a:prstDash val="solid"/>
                    </a:lnB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 役割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分担に応じて、</a:t>
                      </a: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大阪市の広域的な事務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に必要な人員、財源を大阪府へ移転</a:t>
                      </a: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し</a:t>
                      </a:r>
                      <a:r>
                        <a:rPr lang="en-US" altLang="ja-JP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en-US" altLang="ja-JP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ます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。</a:t>
                      </a: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</a:t>
                      </a:r>
                      <a:r>
                        <a:rPr lang="en-US" altLang="ja-JP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 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大阪府に移転される財源は、現在大阪市が担っている</a:t>
                      </a: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広域的な役割の事務に使います。</a:t>
                      </a: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fontAlgn="auto"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 大阪府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において各分野の司令塔となる組織を構築し、</a:t>
                      </a:r>
                      <a:r>
                        <a:rPr lang="en-US" altLang="ja-JP" sz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“</a:t>
                      </a:r>
                      <a:r>
                        <a:rPr lang="ja-JP" altLang="en-US" sz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ＭＳ Ｐゴシック" panose="020B0600070205080204" pitchFamily="2" charset="-122"/>
                        </a:rPr>
                        <a:t>大阪全体</a:t>
                      </a:r>
                      <a:r>
                        <a:rPr lang="en-US" altLang="ja-JP" sz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”</a:t>
                      </a:r>
                      <a:r>
                        <a:rPr lang="ja-JP" altLang="en-US" sz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ＭＳ Ｐゴシック" panose="020B0600070205080204" pitchFamily="2" charset="-122"/>
                        </a:rPr>
                        <a:t>の成長、安全</a:t>
                      </a:r>
                      <a:r>
                        <a:rPr lang="ja-JP" altLang="en-US" sz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ＭＳ Ｐゴシック" panose="020B0600070205080204" pitchFamily="2" charset="-122"/>
                        </a:rPr>
                        <a:t>・</a:t>
                      </a:r>
                      <a:r>
                        <a:rPr lang="en-US" altLang="ja-JP" sz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/>
                      </a:r>
                      <a:br>
                        <a:rPr lang="en-US" altLang="ja-JP" sz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</a:br>
                      <a:r>
                        <a:rPr lang="ja-JP" altLang="en-US" sz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ＭＳ Ｐゴシック" panose="020B0600070205080204" pitchFamily="2" charset="-122"/>
                        </a:rPr>
                        <a:t>　 安心</a:t>
                      </a:r>
                      <a:r>
                        <a:rPr lang="ja-JP" altLang="en-US" sz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ＭＳ Ｐゴシック" panose="020B0600070205080204" pitchFamily="2" charset="-122"/>
                        </a:rPr>
                        <a:t>を強力に推進します。</a:t>
                      </a:r>
                      <a:endParaRPr lang="en-US" altLang="ja-JP" sz="12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en-US" altLang="ja-JP" sz="1200" b="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en-US" altLang="ja-JP" sz="1200" b="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>
                      <a:noFill/>
                    </a:lnL>
                    <a:lnR w="6350" cmpd="sng">
                      <a:noFill/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6350" cmpd="sng">
                      <a:noFill/>
                      <a:prstDash val="solid"/>
                    </a:lnB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fontAlgn="auto">
                        <a:spcBef>
                          <a:spcPts val="0"/>
                        </a:spcBef>
                        <a:buNone/>
                      </a:pPr>
                      <a:endParaRPr lang="ja-JP" altLang="en-US" sz="1200" b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 w="6350" cmpd="sng">
                      <a:noFill/>
                      <a:prstDash val="solid"/>
                    </a:lnL>
                    <a:lnR>
                      <a:noFill/>
                    </a:lnR>
                    <a:lnT w="6350" cmpd="sng">
                      <a:noFill/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ja-JP" altLang="en-US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>
                      <a:noFill/>
                    </a:lnL>
                    <a:lnR w="6350" cmpd="sng">
                      <a:noFill/>
                      <a:prstDash val="solid"/>
                    </a:lnR>
                    <a:lnT w="6350" cmpd="sng">
                      <a:noFill/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992">
                <a:tc>
                  <a:txBody>
                    <a:bodyPr/>
                    <a:lstStyle/>
                    <a:p>
                      <a:pPr algn="ctr" fontAlgn="auto">
                        <a:spcBef>
                          <a:spcPts val="0"/>
                        </a:spcBef>
                        <a:buNone/>
                      </a:pPr>
                      <a:r>
                        <a:rPr lang="ja-JP" altLang="en-US" sz="1400" b="1" dirty="0" smtClean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❸</a:t>
                      </a:r>
                      <a:endParaRPr lang="ja-JP" altLang="en-US" sz="1400" b="1" dirty="0">
                        <a:solidFill>
                          <a:sysClr val="window" lastClr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 w="19050">
                      <a:solidFill>
                        <a:srgbClr val="4F81BD"/>
                      </a:solidFill>
                      <a:prstDash val="solid"/>
                    </a:lnL>
                    <a:lnR>
                      <a:noFill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r>
                        <a:rPr lang="ja-JP" altLang="en-US" sz="1400" b="1" dirty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意思決定のスピード化</a:t>
                      </a:r>
                      <a:endParaRPr lang="en-US" altLang="ja-JP" sz="1400" b="1" dirty="0">
                        <a:solidFill>
                          <a:sysClr val="window" lastClr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>
                      <a:noFill/>
                    </a:lnL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0081">
                <a:tc>
                  <a:txBody>
                    <a:bodyPr/>
                    <a:lstStyle/>
                    <a:p>
                      <a:pPr algn="ctr" fontAlgn="auto">
                        <a:spcBef>
                          <a:spcPts val="0"/>
                        </a:spcBef>
                        <a:buNone/>
                      </a:pPr>
                      <a:endParaRPr lang="ja-JP" altLang="en-US" sz="1200" b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 w="6350" cmpd="sng">
                      <a:noFill/>
                      <a:prstDash val="solid"/>
                    </a:lnL>
                    <a:lnR>
                      <a:noFill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6350" cmpd="sng">
                      <a:noFill/>
                      <a:prstDash val="solid"/>
                    </a:lnB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 現在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の知事・市長の協議・連携から、司令塔が知事に一本化するため、事業実施</a:t>
                      </a: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まで</a:t>
                      </a:r>
                      <a:r>
                        <a:rPr lang="en-US" altLang="ja-JP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en-US" altLang="ja-JP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の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意思決定がよりスピーディーになります。</a:t>
                      </a:r>
                    </a:p>
                    <a:p>
                      <a:pPr marL="0" indent="0" fontAlgn="auto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ja-JP" altLang="en-US" sz="1200" b="0" baseline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 議会</a:t>
                      </a:r>
                      <a:r>
                        <a:rPr lang="ja-JP" altLang="en-US" sz="1200" b="0" baseline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の議論も、大阪府議会と大阪市会それぞれで行われていたものが、大阪府議会</a:t>
                      </a:r>
                      <a:r>
                        <a:rPr lang="ja-JP" altLang="en-US" sz="1200" b="0" baseline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</a:t>
                      </a:r>
                      <a:r>
                        <a:rPr lang="en-US" altLang="ja-JP" sz="1200" b="0" baseline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en-US" altLang="ja-JP" sz="1200" b="0" baseline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b="0" baseline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一元化</a:t>
                      </a:r>
                      <a:r>
                        <a:rPr lang="ja-JP" altLang="en-US" sz="1200" b="0" baseline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され、意思決定</a:t>
                      </a:r>
                      <a:r>
                        <a:rPr lang="ja-JP" altLang="en-US" sz="1200" b="0" baseline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が行われます。</a:t>
                      </a:r>
                      <a:endParaRPr lang="ja-JP" altLang="en-US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ja-JP" altLang="en-US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>
                      <a:noFill/>
                    </a:lnL>
                    <a:lnR w="6350" cmpd="sng">
                      <a:noFill/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6350" cmpd="sng">
                      <a:noFill/>
                      <a:prstDash val="solid"/>
                    </a:lnB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9" name="角丸四角形 78"/>
          <p:cNvSpPr/>
          <p:nvPr/>
        </p:nvSpPr>
        <p:spPr>
          <a:xfrm>
            <a:off x="2873664" y="5361625"/>
            <a:ext cx="3024000" cy="1872000"/>
          </a:xfrm>
          <a:prstGeom prst="roundRect">
            <a:avLst>
              <a:gd name="adj" fmla="val 7797"/>
            </a:avLst>
          </a:prstGeom>
          <a:noFill/>
          <a:ln w="6350">
            <a:solidFill>
              <a:sysClr val="windowText" lastClr="000000"/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ysClr val="window" lastClr="FFFFFF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graphicFrame>
        <p:nvGraphicFramePr>
          <p:cNvPr id="80" name="表 79"/>
          <p:cNvGraphicFramePr>
            <a:graphicFrameLocks noGrp="1"/>
          </p:cNvGraphicFramePr>
          <p:nvPr/>
        </p:nvGraphicFramePr>
        <p:xfrm>
          <a:off x="3149582" y="5489253"/>
          <a:ext cx="2681058" cy="1615440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49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34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都市計画局</a:t>
                      </a:r>
                    </a:p>
                  </a:txBody>
                  <a:tcPr anchor="ctr">
                    <a:lnL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▶大阪の発展を支える都市拠</a:t>
                      </a:r>
                      <a:r>
                        <a:rPr kumimoji="1" lang="en-US" altLang="ja-JP" sz="1000" b="0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kumimoji="1" lang="en-US" altLang="ja-JP" sz="1000" b="0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1000" b="0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点・交通ネットワークを形成</a:t>
                      </a:r>
                    </a:p>
                  </a:txBody>
                  <a:tcPr anchor="ctr">
                    <a:lnL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4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 市 魅 力</a:t>
                      </a:r>
                      <a:endParaRPr kumimoji="1" lang="en-US" altLang="ja-JP" sz="1100" b="1" dirty="0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 化 局</a:t>
                      </a:r>
                    </a:p>
                  </a:txBody>
                  <a:tcPr anchor="ctr">
                    <a:lnL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▶大阪が有する資源をフル活</a:t>
                      </a:r>
                      <a:r>
                        <a:rPr kumimoji="1" lang="en-US" altLang="ja-JP" sz="1000" b="0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kumimoji="1" lang="en-US" altLang="ja-JP" sz="1000" b="0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1000" b="0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</a:t>
                      </a:r>
                      <a:r>
                        <a:rPr kumimoji="1" lang="ja-JP" altLang="en-US" sz="1000" b="0" dirty="0" err="1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用した</a:t>
                      </a:r>
                      <a:r>
                        <a:rPr kumimoji="1" lang="ja-JP" altLang="en-US" sz="1000" b="0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都市魅力の強化</a:t>
                      </a:r>
                    </a:p>
                  </a:txBody>
                  <a:tcPr anchor="ctr">
                    <a:lnL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　防　庁</a:t>
                      </a:r>
                    </a:p>
                  </a:txBody>
                  <a:tcPr anchor="ctr">
                    <a:lnL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▶大阪の防災力強化・消防</a:t>
                      </a:r>
                      <a:r>
                        <a:rPr kumimoji="1" lang="en-US" altLang="ja-JP" sz="1000" b="0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kumimoji="1" lang="en-US" altLang="ja-JP" sz="1000" b="0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1000" b="0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広域化の推進</a:t>
                      </a:r>
                    </a:p>
                  </a:txBody>
                  <a:tcPr anchor="ctr">
                    <a:lnL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　道　局</a:t>
                      </a:r>
                    </a:p>
                  </a:txBody>
                  <a:tcPr anchor="ctr">
                    <a:lnL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▶府域一水道に向けた取組</a:t>
                      </a:r>
                      <a:r>
                        <a:rPr kumimoji="1" lang="en-US" altLang="ja-JP" sz="1000" b="0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kumimoji="1" lang="en-US" altLang="ja-JP" sz="1000" b="0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1000" b="0" dirty="0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強化</a:t>
                      </a:r>
                    </a:p>
                  </a:txBody>
                  <a:tcPr anchor="ctr">
                    <a:lnL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1" name="正方形/長方形 6"/>
          <p:cNvSpPr/>
          <p:nvPr/>
        </p:nvSpPr>
        <p:spPr>
          <a:xfrm>
            <a:off x="2882338" y="5361625"/>
            <a:ext cx="288000" cy="1872000"/>
          </a:xfrm>
          <a:prstGeom prst="rect">
            <a:avLst/>
          </a:prstGeom>
          <a:noFill/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ysClr val="window" lastClr="FFFFFF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大阪府の組織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(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例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)</a:t>
            </a:r>
            <a:endParaRPr kumimoji="1" lang="ja-JP" alt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82" name="正方形/長方形 11"/>
          <p:cNvSpPr/>
          <p:nvPr/>
        </p:nvSpPr>
        <p:spPr>
          <a:xfrm>
            <a:off x="280053" y="4675801"/>
            <a:ext cx="576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ysClr val="window" lastClr="FFFFFF"/>
          </a:fontRef>
        </p:style>
        <p:txBody>
          <a:bodyPr vert="horz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(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例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)</a:t>
            </a:r>
            <a:endParaRPr kumimoji="1" lang="ja-JP" alt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cxnSp>
        <p:nvCxnSpPr>
          <p:cNvPr id="83" name="直線コネクタ 82"/>
          <p:cNvCxnSpPr/>
          <p:nvPr/>
        </p:nvCxnSpPr>
        <p:spPr>
          <a:xfrm>
            <a:off x="2316616" y="5788748"/>
            <a:ext cx="288000" cy="0"/>
          </a:xfrm>
          <a:prstGeom prst="line">
            <a:avLst/>
          </a:prstGeom>
          <a:ln w="6350">
            <a:solidFill>
              <a:sysClr val="windowText" lastClr="000000"/>
            </a:solidFill>
          </a:ln>
        </p:spPr>
        <p:style>
          <a:lnRef idx="1">
            <a:srgbClr val="4F81BD"/>
          </a:lnRef>
          <a:fillRef idx="0">
            <a:srgbClr val="4F81BD"/>
          </a:fillRef>
          <a:effectRef idx="0">
            <a:srgbClr val="4F81BD"/>
          </a:effectRef>
          <a:fontRef idx="minor">
            <a:sysClr val="windowText" lastClr="000000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2316617" y="6825094"/>
            <a:ext cx="288000" cy="0"/>
          </a:xfrm>
          <a:prstGeom prst="line">
            <a:avLst/>
          </a:prstGeom>
          <a:ln w="6350">
            <a:solidFill>
              <a:sysClr val="windowText" lastClr="000000"/>
            </a:solidFill>
          </a:ln>
        </p:spPr>
        <p:style>
          <a:lnRef idx="1">
            <a:srgbClr val="4F81BD"/>
          </a:lnRef>
          <a:fillRef idx="0">
            <a:srgbClr val="4F81BD"/>
          </a:fillRef>
          <a:effectRef idx="0">
            <a:srgbClr val="4F81BD"/>
          </a:effectRef>
          <a:fontRef idx="minor">
            <a:sysClr val="windowText" lastClr="000000"/>
          </a:fontRef>
        </p:style>
      </p:cxnSp>
      <p:cxnSp>
        <p:nvCxnSpPr>
          <p:cNvPr id="85" name="直線コネクタ 84"/>
          <p:cNvCxnSpPr/>
          <p:nvPr/>
        </p:nvCxnSpPr>
        <p:spPr>
          <a:xfrm>
            <a:off x="2607780" y="6317967"/>
            <a:ext cx="252000" cy="0"/>
          </a:xfrm>
          <a:prstGeom prst="line">
            <a:avLst/>
          </a:prstGeom>
          <a:ln w="6350">
            <a:solidFill>
              <a:sysClr val="windowText" lastClr="000000"/>
            </a:solidFill>
            <a:tailEnd type="triangle" w="lg" len="sm"/>
          </a:ln>
        </p:spPr>
        <p:style>
          <a:lnRef idx="1">
            <a:srgbClr val="4F81BD"/>
          </a:lnRef>
          <a:fillRef idx="0">
            <a:srgbClr val="4F81BD"/>
          </a:fillRef>
          <a:effectRef idx="0">
            <a:srgbClr val="4F81BD"/>
          </a:effectRef>
          <a:fontRef idx="minor">
            <a:sysClr val="windowText" lastClr="000000"/>
          </a:fontRef>
        </p:style>
      </p:cxnSp>
      <p:cxnSp>
        <p:nvCxnSpPr>
          <p:cNvPr id="86" name="直線コネクタ 85"/>
          <p:cNvCxnSpPr/>
          <p:nvPr/>
        </p:nvCxnSpPr>
        <p:spPr>
          <a:xfrm>
            <a:off x="2609752" y="5784212"/>
            <a:ext cx="0" cy="1044000"/>
          </a:xfrm>
          <a:prstGeom prst="line">
            <a:avLst/>
          </a:prstGeom>
          <a:ln w="6350">
            <a:solidFill>
              <a:sysClr val="windowText" lastClr="000000"/>
            </a:solidFill>
          </a:ln>
        </p:spPr>
        <p:style>
          <a:lnRef idx="1">
            <a:srgbClr val="4F81BD"/>
          </a:lnRef>
          <a:fillRef idx="0">
            <a:srgbClr val="4F81BD"/>
          </a:fillRef>
          <a:effectRef idx="0">
            <a:srgbClr val="4F81BD"/>
          </a:effectRef>
          <a:fontRef idx="minor">
            <a:sysClr val="windowText" lastClr="000000"/>
          </a:fontRef>
        </p:style>
      </p:cxnSp>
      <p:sp>
        <p:nvSpPr>
          <p:cNvPr id="87" name="正方形/長方形 19"/>
          <p:cNvSpPr/>
          <p:nvPr/>
        </p:nvSpPr>
        <p:spPr>
          <a:xfrm>
            <a:off x="2579557" y="5360660"/>
            <a:ext cx="288000" cy="1800000"/>
          </a:xfrm>
          <a:prstGeom prst="rect">
            <a:avLst/>
          </a:prstGeom>
          <a:noFill/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ysClr val="window" lastClr="FFFFFF"/>
          </a:fontRef>
        </p:style>
        <p:txBody>
          <a:bodyPr vert="eaVert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司令塔となる 部局を設置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415589" y="6440485"/>
            <a:ext cx="2016000" cy="792000"/>
          </a:xfrm>
          <a:prstGeom prst="roundRect">
            <a:avLst/>
          </a:prstGeom>
          <a:solidFill>
            <a:sysClr val="window" lastClr="FFFFFF"/>
          </a:solidFill>
          <a:ln w="6350">
            <a:solidFill>
              <a:sysClr val="windowText" lastClr="000000"/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ysClr val="window" lastClr="FFFFFF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defRPr/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成長戦略、観光、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広域的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なまちづくり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・インフラ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整備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など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9" name="角丸四角形 88"/>
          <p:cNvSpPr/>
          <p:nvPr/>
        </p:nvSpPr>
        <p:spPr>
          <a:xfrm>
            <a:off x="403400" y="5380177"/>
            <a:ext cx="2016000" cy="864000"/>
          </a:xfrm>
          <a:prstGeom prst="roundRect">
            <a:avLst/>
          </a:prstGeom>
          <a:solidFill>
            <a:sysClr val="window" lastClr="FFFFFF"/>
          </a:solidFill>
          <a:ln w="6350">
            <a:solidFill>
              <a:sysClr val="windowText" lastClr="000000"/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ysClr val="window" lastClr="FFFFFF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成長戦略、観光、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広域的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な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まちづくり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・インフラ整備、消防、水道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　　　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　　　　　　など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1058815" y="6341642"/>
            <a:ext cx="720000" cy="288290"/>
          </a:xfrm>
          <a:prstGeom prst="roundRect">
            <a:avLst>
              <a:gd name="adj" fmla="val 39290"/>
            </a:avLst>
          </a:prstGeom>
          <a:solidFill>
            <a:srgbClr val="9BBB59">
              <a:lumMod val="50000"/>
            </a:srgbClr>
          </a:solidFill>
          <a:ln w="19050"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ysClr val="window" lastClr="FFFFFF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大阪府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91" name="角丸四角形 90"/>
          <p:cNvSpPr/>
          <p:nvPr/>
        </p:nvSpPr>
        <p:spPr>
          <a:xfrm>
            <a:off x="1059198" y="5275585"/>
            <a:ext cx="720000" cy="288290"/>
          </a:xfrm>
          <a:prstGeom prst="roundRect">
            <a:avLst>
              <a:gd name="adj" fmla="val 39290"/>
            </a:avLst>
          </a:prstGeom>
          <a:solidFill>
            <a:srgbClr val="1F497D"/>
          </a:solidFill>
          <a:ln w="19050"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ysClr val="window" lastClr="FFFFFF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大阪市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92" name="テキスト ボックス 31"/>
          <p:cNvSpPr txBox="1"/>
          <p:nvPr/>
        </p:nvSpPr>
        <p:spPr>
          <a:xfrm>
            <a:off x="988882" y="4872118"/>
            <a:ext cx="864000" cy="288000"/>
          </a:xfrm>
          <a:prstGeom prst="roundRect">
            <a:avLst/>
          </a:prstGeom>
          <a:solidFill>
            <a:srgbClr val="4F81BD">
              <a:lumMod val="75000"/>
            </a:srgb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現　在</a:t>
            </a:r>
          </a:p>
        </p:txBody>
      </p:sp>
      <p:sp>
        <p:nvSpPr>
          <p:cNvPr id="93" name="テキスト ボックス 31"/>
          <p:cNvSpPr txBox="1"/>
          <p:nvPr/>
        </p:nvSpPr>
        <p:spPr>
          <a:xfrm>
            <a:off x="3668513" y="4869272"/>
            <a:ext cx="1440000" cy="288000"/>
          </a:xfrm>
          <a:prstGeom prst="roundRect">
            <a:avLst/>
          </a:prstGeom>
          <a:solidFill>
            <a:srgbClr val="4F81BD">
              <a:lumMod val="75000"/>
            </a:srgb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ea"/>
              </a:rPr>
              <a:t>広域機能一元化後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ea"/>
            </a:endParaRPr>
          </a:p>
        </p:txBody>
      </p:sp>
      <p:sp>
        <p:nvSpPr>
          <p:cNvPr id="94" name="AutoShape 13"/>
          <p:cNvSpPr>
            <a:spLocks noChangeArrowheads="1"/>
          </p:cNvSpPr>
          <p:nvPr/>
        </p:nvSpPr>
        <p:spPr bwMode="auto">
          <a:xfrm>
            <a:off x="6539774" y="1187542"/>
            <a:ext cx="6192000" cy="8208000"/>
          </a:xfrm>
          <a:prstGeom prst="rect">
            <a:avLst/>
          </a:prstGeom>
          <a:solidFill>
            <a:srgbClr val="CC9900">
              <a:alpha val="34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prstDash val="sysDot"/>
                <a:round/>
              </a14:hiddenLine>
            </a:ext>
          </a:extLst>
        </p:spPr>
        <p:txBody>
          <a:bodyPr anchor="t" anchorCtr="0">
            <a:noAutofit/>
          </a:bodyPr>
          <a:lstStyle>
            <a:lvl1pPr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1pPr>
            <a:lvl2pPr marL="742950" indent="-28575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2pPr>
            <a:lvl3pPr marL="1143000" indent="-22860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3pPr>
            <a:lvl4pPr marL="1600200" indent="-22860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4pPr>
            <a:lvl5pPr marL="2057400" indent="-228600" eaLnBrk="0" hangingPunct="0"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ysClr val="windowText" lastClr="000000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95" name="表 94"/>
          <p:cNvGraphicFramePr/>
          <p:nvPr/>
        </p:nvGraphicFramePr>
        <p:xfrm>
          <a:off x="6757670" y="1399848"/>
          <a:ext cx="5766435" cy="7757795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27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7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ja-JP" altLang="en-US" sz="1400" b="1" dirty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❶</a:t>
                      </a:r>
                    </a:p>
                  </a:txBody>
                  <a:tcPr marL="72000" marR="72000">
                    <a:lnL w="19050">
                      <a:solidFill>
                        <a:srgbClr val="4F81BD"/>
                      </a:solidFill>
                      <a:prstDash val="solid"/>
                    </a:lnL>
                    <a:lnR>
                      <a:noFill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400" b="1" dirty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大阪の特別区は東京の特別区より幅広く住民に身近な事務を実施</a:t>
                      </a:r>
                      <a:endParaRPr lang="en-US" altLang="ja-JP" sz="1400" b="1" dirty="0">
                        <a:solidFill>
                          <a:sysClr val="window" lastClr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>
                      <a:noFill/>
                    </a:lnL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576">
                <a:tc>
                  <a:txBody>
                    <a:bodyPr/>
                    <a:lstStyle/>
                    <a:p>
                      <a:pPr algn="ctr" fontAlgn="auto">
                        <a:spcBef>
                          <a:spcPts val="0"/>
                        </a:spcBef>
                        <a:buNone/>
                      </a:pPr>
                      <a:endParaRPr lang="ja-JP" altLang="en-US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 w="6350" cmpd="sng">
                      <a:noFill/>
                      <a:prstDash val="solid"/>
                    </a:lnL>
                    <a:lnR>
                      <a:noFill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6350" cmpd="sng">
                      <a:noFill/>
                      <a:prstDash val="solid"/>
                    </a:lnB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 ４つ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の特別区において、住民に選ばれた区長</a:t>
                      </a: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が住民に身近なサービス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に専念します。</a:t>
                      </a: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fontAlgn="auto"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きめ細かい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住民ニーズ・住民の声に迅速・的確に対応します。</a:t>
                      </a:r>
                    </a:p>
                    <a:p>
                      <a:pPr marL="0" indent="0" fontAlgn="auto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 特別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区の事務は、中核市並みを基本とします。</a:t>
                      </a:r>
                    </a:p>
                    <a:p>
                      <a:pPr marL="0" indent="0" fontAlgn="auto"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</a:t>
                      </a:r>
                      <a:r>
                        <a:rPr lang="en-US" altLang="ja-JP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児童相談所の設置、認定こども園の認可なども実施します。</a:t>
                      </a:r>
                      <a:r>
                        <a:rPr lang="en-US" altLang="ja-JP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en-US" altLang="ja-JP" sz="6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>
                      <a:noFill/>
                    </a:lnL>
                    <a:lnR w="6350" cmpd="sng">
                      <a:noFill/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6350" cmpd="sng">
                      <a:noFill/>
                      <a:prstDash val="solid"/>
                    </a:lnB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auto">
                        <a:spcBef>
                          <a:spcPts val="0"/>
                        </a:spcBef>
                        <a:buNone/>
                      </a:pPr>
                      <a:endParaRPr lang="ja-JP" altLang="en-US" sz="6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 w="6350" cmpd="sng">
                      <a:noFill/>
                      <a:prstDash val="solid"/>
                    </a:lnL>
                    <a:lnR>
                      <a:noFill/>
                    </a:lnR>
                    <a:lnT w="6350" cmpd="sng">
                      <a:noFill/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ja-JP" altLang="en-US" sz="6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>
                      <a:noFill/>
                    </a:lnL>
                    <a:lnR w="6350" cmpd="sng">
                      <a:noFill/>
                      <a:prstDash val="solid"/>
                    </a:lnR>
                    <a:lnT w="6350" cmpd="sng">
                      <a:noFill/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 fontAlgn="auto">
                        <a:spcBef>
                          <a:spcPts val="0"/>
                        </a:spcBef>
                        <a:buNone/>
                      </a:pPr>
                      <a:r>
                        <a:rPr lang="ja-JP" altLang="en-US" sz="1400" b="1" dirty="0" smtClean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ＭＳ Ｐゴシック" panose="020B0600070205080204" pitchFamily="2" charset="-122"/>
                        </a:rPr>
                        <a:t>❷</a:t>
                      </a:r>
                      <a:endParaRPr lang="en-US" altLang="ja-JP" sz="1400" b="1" dirty="0" smtClean="0">
                        <a:solidFill>
                          <a:sysClr val="window" lastClr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  <a:p>
                      <a:pPr algn="ctr" fontAlgn="auto">
                        <a:spcBef>
                          <a:spcPts val="600"/>
                        </a:spcBef>
                        <a:buNone/>
                      </a:pPr>
                      <a:endParaRPr lang="ja-JP" altLang="en-US" sz="1400" b="1" dirty="0">
                        <a:solidFill>
                          <a:sysClr val="window" lastClr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 w="19050">
                      <a:solidFill>
                        <a:srgbClr val="4F81BD"/>
                      </a:solidFill>
                      <a:prstDash val="solid"/>
                    </a:lnL>
                    <a:lnR>
                      <a:noFill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r>
                        <a:rPr lang="ja-JP" altLang="en-US" sz="1400" b="1" dirty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大阪市が実施してきた特色ある住民サービス</a:t>
                      </a:r>
                      <a:r>
                        <a:rPr lang="en-US" altLang="ja-JP" sz="1400" b="1" baseline="30000" dirty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lang="ja-JP" altLang="en-US" sz="1400" b="1" dirty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は維持</a:t>
                      </a:r>
                    </a:p>
                    <a:p>
                      <a:pPr fontAlgn="auto">
                        <a:spcBef>
                          <a:spcPts val="600"/>
                        </a:spcBef>
                        <a:buNone/>
                      </a:pPr>
                      <a:r>
                        <a:rPr lang="ja-JP" altLang="en-US" sz="1400" b="1" dirty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特別区の設置から</a:t>
                      </a:r>
                      <a:r>
                        <a:rPr lang="en-US" altLang="ja-JP" sz="1400" b="1" dirty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400" b="1" dirty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年間は、特別区への財源配分をより充実</a:t>
                      </a:r>
                      <a:endParaRPr lang="ja-JP" altLang="en-US" sz="600" b="1" dirty="0">
                        <a:solidFill>
                          <a:sysClr val="window" lastClr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>
                      <a:noFill/>
                    </a:lnL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6024">
                <a:tc>
                  <a:txBody>
                    <a:bodyPr/>
                    <a:lstStyle/>
                    <a:p>
                      <a:pPr algn="ctr" fontAlgn="auto">
                        <a:spcBef>
                          <a:spcPts val="0"/>
                        </a:spcBef>
                        <a:buNone/>
                      </a:pPr>
                      <a:endParaRPr lang="ja-JP" altLang="en-US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 w="6350" cmpd="sng">
                      <a:noFill/>
                      <a:prstDash val="solid"/>
                    </a:lnL>
                    <a:lnR>
                      <a:noFill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6350" cmpd="sng">
                      <a:noFill/>
                      <a:prstDash val="solid"/>
                    </a:lnB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r>
                        <a:rPr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ＭＳ Ｐゴシック" panose="020B0600070205080204" pitchFamily="2" charset="-122"/>
                        </a:rPr>
                        <a:t>　　　　　　　　　　　　　　　　　　　　　　　　　　　　　　　　　</a:t>
                      </a:r>
                      <a:r>
                        <a:rPr lang="en-US" altLang="ja-JP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※ </a:t>
                      </a:r>
                      <a:r>
                        <a:rPr lang="ja-JP" altLang="en-US" sz="10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ＭＳ Ｐゴシック" panose="020B0600070205080204" pitchFamily="2" charset="-122"/>
                        </a:rPr>
                        <a:t>敬老パス、塾代助成、こども医療費助成など</a:t>
                      </a:r>
                      <a:endParaRPr lang="en-US" altLang="ja-JP" sz="11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  <a:p>
                      <a:pPr marL="0" indent="0" fontAlgn="auto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ja-JP" altLang="en-US" sz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ＭＳ Ｐゴシック" panose="020B0600070205080204" pitchFamily="2" charset="-122"/>
                        </a:rPr>
                        <a:t>・ 特別</a:t>
                      </a:r>
                      <a:r>
                        <a:rPr lang="ja-JP" altLang="en-US" sz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ＭＳ Ｐゴシック" panose="020B0600070205080204" pitchFamily="2" charset="-122"/>
                        </a:rPr>
                        <a:t>区の設置の際、特別区と大阪府へ適正に事務を引き継ぎ、大阪市が実施</a:t>
                      </a:r>
                      <a:r>
                        <a:rPr lang="ja-JP" altLang="en-US" sz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ＭＳ Ｐゴシック" panose="020B0600070205080204" pitchFamily="2" charset="-122"/>
                        </a:rPr>
                        <a:t>して</a:t>
                      </a:r>
                      <a:r>
                        <a:rPr lang="en-US" altLang="ja-JP" sz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/>
                      </a:r>
                      <a:br>
                        <a:rPr lang="en-US" altLang="ja-JP" sz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</a:br>
                      <a:r>
                        <a:rPr lang="ja-JP" altLang="en-US" sz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ＭＳ Ｐゴシック" panose="020B0600070205080204" pitchFamily="2" charset="-122"/>
                        </a:rPr>
                        <a:t>　 きた</a:t>
                      </a:r>
                      <a:r>
                        <a:rPr lang="ja-JP" altLang="en-US" sz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ＭＳ Ｐゴシック" panose="020B0600070205080204" pitchFamily="2" charset="-122"/>
                        </a:rPr>
                        <a:t>特色ある住民サービスは維持します。</a:t>
                      </a:r>
                    </a:p>
                    <a:p>
                      <a:pPr marL="0" indent="0" fontAlgn="auto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 現在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の住民サービスを適切に提供できるよう、特別区と大阪府の事務分担に</a:t>
                      </a: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応じて</a:t>
                      </a:r>
                      <a:r>
                        <a:rPr lang="en-US" altLang="ja-JP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en-US" altLang="ja-JP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財源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を配分し、特別区間の財政格差を是正します。</a:t>
                      </a:r>
                    </a:p>
                    <a:p>
                      <a:pPr marL="0" indent="0" fontAlgn="auto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ja-JP" altLang="en-US" sz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ＭＳ Ｐゴシック" panose="020B0600070205080204" pitchFamily="2" charset="-122"/>
                        </a:rPr>
                        <a:t>・ 特別</a:t>
                      </a:r>
                      <a:r>
                        <a:rPr lang="ja-JP" altLang="en-US" sz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ＭＳ Ｐゴシック" panose="020B0600070205080204" pitchFamily="2" charset="-122"/>
                        </a:rPr>
                        <a:t>区の設置から10年間は、各年度</a:t>
                      </a:r>
                      <a:r>
                        <a:rPr lang="en-US" altLang="ja-JP" sz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+mn-ea"/>
                        </a:rPr>
                        <a:t>20</a:t>
                      </a:r>
                      <a:r>
                        <a:rPr lang="ja-JP" altLang="en-US" sz="120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ＭＳ Ｐゴシック" panose="020B0600070205080204" pitchFamily="2" charset="-122"/>
                        </a:rPr>
                        <a:t>億円を特別加算するなど、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特別区への</a:t>
                      </a: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財源</a:t>
                      </a:r>
                      <a:r>
                        <a:rPr lang="en-US" altLang="ja-JP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en-US" altLang="ja-JP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配分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を充実し、住民サービスをより安定的に提供できるようにします。</a:t>
                      </a: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ja-JP" altLang="en-US" sz="6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>
                      <a:noFill/>
                    </a:lnL>
                    <a:lnR w="6350" cmpd="sng">
                      <a:noFill/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6350" cmpd="sng">
                      <a:noFill/>
                      <a:prstDash val="solid"/>
                    </a:lnB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auto">
                        <a:spcBef>
                          <a:spcPts val="0"/>
                        </a:spcBef>
                        <a:buNone/>
                      </a:pPr>
                      <a:endParaRPr lang="ja-JP" altLang="en-US" sz="6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 w="6350" cmpd="sng">
                      <a:noFill/>
                      <a:prstDash val="solid"/>
                    </a:lnL>
                    <a:lnR>
                      <a:noFill/>
                    </a:lnR>
                    <a:lnT w="6350" cmpd="sng">
                      <a:noFill/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ja-JP" altLang="en-US" sz="6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>
                      <a:noFill/>
                    </a:lnL>
                    <a:lnR w="6350" cmpd="sng">
                      <a:noFill/>
                      <a:prstDash val="solid"/>
                    </a:lnR>
                    <a:lnT w="6350" cmpd="sng">
                      <a:noFill/>
                      <a:prstDash val="soli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auto">
                        <a:spcBef>
                          <a:spcPts val="0"/>
                        </a:spcBef>
                        <a:buNone/>
                      </a:pPr>
                      <a:r>
                        <a:rPr lang="ja-JP" altLang="en-US" sz="1400" b="1" dirty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❸</a:t>
                      </a:r>
                    </a:p>
                  </a:txBody>
                  <a:tcPr marL="72000" marR="72000">
                    <a:lnL w="6350" cmpd="sng">
                      <a:noFill/>
                      <a:prstDash val="solid"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r>
                        <a:rPr lang="ja-JP" altLang="en-US" sz="1400" b="1" dirty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現在の区役所で窓口</a:t>
                      </a:r>
                      <a:r>
                        <a:rPr lang="ja-JP" altLang="en-US" sz="1400" b="1" dirty="0" smtClean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サービスなどを引き続き</a:t>
                      </a:r>
                      <a:r>
                        <a:rPr lang="ja-JP" altLang="en-US" sz="1400" b="1" dirty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</a:t>
                      </a:r>
                      <a:endParaRPr lang="en-US" altLang="ja-JP" sz="1400" b="1" dirty="0">
                        <a:solidFill>
                          <a:sysClr val="window" lastClr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>
                      <a:noFill/>
                    </a:lnL>
                    <a:lnR w="6350" cmpd="sng">
                      <a:noFill/>
                      <a:prstDash val="soli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226">
                <a:tc>
                  <a:txBody>
                    <a:bodyPr/>
                    <a:lstStyle/>
                    <a:p>
                      <a:pPr algn="ctr" fontAlgn="auto">
                        <a:spcBef>
                          <a:spcPts val="0"/>
                        </a:spcBef>
                        <a:buNone/>
                      </a:pPr>
                      <a:endParaRPr lang="ja-JP" altLang="en-US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 w="6350" cmpd="sng">
                      <a:noFill/>
                      <a:prstDash val="solid"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noFill/>
                      <a:prstDash val="solid"/>
                    </a:lnB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 現在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の区役所</a:t>
                      </a: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で、窓口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サービス</a:t>
                      </a:r>
                      <a:r>
                        <a:rPr lang="en-US" altLang="ja-JP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各種証明交付・申請受付）、保健福祉センター</a:t>
                      </a: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</a:t>
                      </a:r>
                      <a:r>
                        <a:rPr lang="en-US" altLang="ja-JP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en-US" altLang="ja-JP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地域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活動</a:t>
                      </a: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支援などを引き続き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実施し、利便性を維持します。</a:t>
                      </a:r>
                    </a:p>
                    <a:p>
                      <a:pPr marL="0" indent="0" fontAlgn="auto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 区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役所は現在の名称のままとします。</a:t>
                      </a: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en-US" altLang="ja-JP" sz="6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>
                      <a:noFill/>
                    </a:lnL>
                    <a:lnR w="6350" cmpd="sng">
                      <a:noFill/>
                      <a:prstDash val="soli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noFill/>
                      <a:prstDash val="solid"/>
                    </a:lnB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auto">
                        <a:spcBef>
                          <a:spcPts val="0"/>
                        </a:spcBef>
                        <a:buNone/>
                      </a:pPr>
                      <a:endParaRPr lang="ja-JP" altLang="en-US" sz="6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 w="6350" cmpd="sng">
                      <a:noFill/>
                      <a:prstDash val="solid"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ja-JP" altLang="en-US" sz="6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>
                      <a:noFill/>
                    </a:lnL>
                    <a:lnR w="6350" cmpd="sng">
                      <a:noFill/>
                      <a:prstDash val="soli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 fontAlgn="auto">
                        <a:spcBef>
                          <a:spcPts val="0"/>
                        </a:spcBef>
                        <a:buNone/>
                      </a:pPr>
                      <a:r>
                        <a:rPr lang="ja-JP" altLang="en-US" sz="1400" b="0" dirty="0" smtClean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ＭＳ Ｐゴシック" panose="020B0600070205080204" pitchFamily="2" charset="-122"/>
                        </a:rPr>
                        <a:t>➍</a:t>
                      </a:r>
                      <a:endParaRPr lang="en-US" altLang="ja-JP" sz="1400" b="0" dirty="0" smtClean="0">
                        <a:solidFill>
                          <a:sysClr val="window" lastClr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+mn-ea"/>
                      </a:endParaRPr>
                    </a:p>
                    <a:p>
                      <a:pPr algn="ctr" fontAlgn="auto">
                        <a:spcBef>
                          <a:spcPts val="600"/>
                        </a:spcBef>
                        <a:buNone/>
                      </a:pPr>
                      <a:endParaRPr lang="ja-JP" altLang="en-US" sz="1400" b="0" dirty="0">
                        <a:solidFill>
                          <a:sysClr val="window" lastClr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sym typeface="ＭＳ Ｐゴシック" panose="020B0600070205080204" pitchFamily="2" charset="-122"/>
                      </a:endParaRPr>
                    </a:p>
                  </a:txBody>
                  <a:tcPr marL="72000" marR="72000" anchor="ctr">
                    <a:lnL w="19050">
                      <a:solidFill>
                        <a:srgbClr val="4F81BD"/>
                      </a:solidFill>
                      <a:prstDash val="solid"/>
                    </a:lnL>
                    <a:lnR>
                      <a:noFill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r>
                        <a:rPr lang="ja-JP" altLang="en-US" sz="1400" b="1" dirty="0" smtClean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区数は財政基盤の安定化に配慮して４区</a:t>
                      </a:r>
                      <a:endParaRPr lang="ja-JP" altLang="en-US" sz="1400" b="1" dirty="0">
                        <a:solidFill>
                          <a:sysClr val="window" lastClr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fontAlgn="auto">
                        <a:spcBef>
                          <a:spcPts val="600"/>
                        </a:spcBef>
                        <a:buNone/>
                      </a:pPr>
                      <a:r>
                        <a:rPr lang="ja-JP" altLang="en-US" sz="1400" b="1" dirty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区割りは各特別区の財政・人口の均衡等を考慮</a:t>
                      </a:r>
                      <a:endParaRPr lang="ja-JP" altLang="en-US" sz="600" b="1" dirty="0">
                        <a:solidFill>
                          <a:sysClr val="window" lastClr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>
                      <a:noFill/>
                    </a:lnL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3288">
                <a:tc>
                  <a:txBody>
                    <a:bodyPr/>
                    <a:lstStyle/>
                    <a:p>
                      <a:pPr algn="ctr" fontAlgn="auto">
                        <a:spcBef>
                          <a:spcPts val="0"/>
                        </a:spcBef>
                        <a:buNone/>
                      </a:pPr>
                      <a:endParaRPr lang="ja-JP" altLang="en-US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 w="6350" cmpd="sng">
                      <a:noFill/>
                      <a:prstDash val="solid"/>
                    </a:lnL>
                    <a:lnR>
                      <a:noFill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6350" cmpd="sng">
                      <a:noFill/>
                      <a:prstDash val="solid"/>
                    </a:lnB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 区割り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では、財政の均衡化、人口の格差、歴史的な経緯、鉄道網・商業集積など</a:t>
                      </a: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</a:t>
                      </a:r>
                      <a:r>
                        <a:rPr lang="en-US" altLang="ja-JP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en-US" altLang="ja-JP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考慮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しています。</a:t>
                      </a: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 fontAlgn="auto">
                        <a:spcBef>
                          <a:spcPts val="6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 各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特別区における都市の拠点のバランスに</a:t>
                      </a: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配慮しています。</a:t>
                      </a: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ja-JP" altLang="en-US" sz="6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>
                      <a:noFill/>
                    </a:lnL>
                    <a:lnR w="6350" cmpd="sng">
                      <a:noFill/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6350" cmpd="sng">
                      <a:noFill/>
                      <a:prstDash val="solid"/>
                    </a:lnB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auto">
                        <a:spcBef>
                          <a:spcPts val="0"/>
                        </a:spcBef>
                        <a:buNone/>
                      </a:pPr>
                      <a:endParaRPr lang="ja-JP" altLang="en-US" sz="6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 w="6350" cmpd="sng">
                      <a:noFill/>
                      <a:prstDash val="solid"/>
                    </a:lnL>
                    <a:lnR>
                      <a:noFill/>
                    </a:lnR>
                    <a:lnT w="6350" cmpd="sng">
                      <a:noFill/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ja-JP" altLang="en-US" sz="6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>
                      <a:noFill/>
                    </a:lnL>
                    <a:lnR w="6350" cmpd="sng">
                      <a:noFill/>
                      <a:prstDash val="solid"/>
                    </a:lnR>
                    <a:lnT w="6350" cmpd="sng">
                      <a:noFill/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2589">
                <a:tc>
                  <a:txBody>
                    <a:bodyPr/>
                    <a:lstStyle/>
                    <a:p>
                      <a:pPr algn="ctr" fontAlgn="auto">
                        <a:spcBef>
                          <a:spcPts val="0"/>
                        </a:spcBef>
                        <a:buNone/>
                      </a:pPr>
                      <a:r>
                        <a:rPr lang="ja-JP" altLang="en-US" sz="1400" b="1" dirty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sym typeface="ＭＳ Ｐゴシック" panose="020B0600070205080204" pitchFamily="2" charset="-122"/>
                        </a:rPr>
                        <a:t>❺</a:t>
                      </a:r>
                      <a:endParaRPr lang="ja-JP" altLang="en-US" sz="1400" b="1" dirty="0">
                        <a:solidFill>
                          <a:sysClr val="window" lastClr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 w="19050">
                      <a:solidFill>
                        <a:srgbClr val="4F81BD"/>
                      </a:solidFill>
                      <a:prstDash val="solid"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r>
                        <a:rPr lang="ja-JP" altLang="en-US" sz="1400" b="1" dirty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特別区の設置まで十分な</a:t>
                      </a:r>
                      <a:r>
                        <a:rPr lang="ja-JP" altLang="en-US" sz="1400" b="1" dirty="0" smtClean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準備期間</a:t>
                      </a:r>
                      <a:r>
                        <a:rPr lang="ja-JP" altLang="en-US" sz="1400" b="1" dirty="0">
                          <a:solidFill>
                            <a:sysClr val="window" lastClr="FFFFFF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を確保</a:t>
                      </a:r>
                      <a:endParaRPr lang="en-US" altLang="ja-JP" sz="1400" b="1" dirty="0">
                        <a:solidFill>
                          <a:sysClr val="window" lastClr="FFFFFF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>
                      <a:noFill/>
                    </a:lnL>
                    <a:lnR w="19050">
                      <a:solidFill>
                        <a:srgbClr val="4F81BD"/>
                      </a:solidFill>
                      <a:prstDash val="soli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7321">
                <a:tc>
                  <a:txBody>
                    <a:bodyPr/>
                    <a:lstStyle/>
                    <a:p>
                      <a:pPr algn="ctr" fontAlgn="auto">
                        <a:spcBef>
                          <a:spcPts val="0"/>
                        </a:spcBef>
                        <a:buNone/>
                      </a:pPr>
                      <a:endParaRPr lang="ja-JP" altLang="en-US" sz="1200" b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 w="6350" cmpd="sng">
                      <a:noFill/>
                      <a:prstDash val="solid"/>
                    </a:lnL>
                    <a:lnR>
                      <a:noFill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6350" cmpd="sng">
                      <a:noFill/>
                      <a:prstDash val="solid"/>
                    </a:lnB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 特別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区の設置の日は2025(令和７)年１月１日とし、住民サービスが支障なく特別</a:t>
                      </a: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</a:t>
                      </a:r>
                      <a:r>
                        <a:rPr lang="en-US" altLang="ja-JP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/>
                      </a:r>
                      <a:br>
                        <a:rPr lang="en-US" altLang="ja-JP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へ</a:t>
                      </a:r>
                      <a:r>
                        <a:rPr lang="ja-JP" altLang="en-US" sz="12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引き継がれ、確実に提供されるようにします。</a:t>
                      </a:r>
                      <a:endParaRPr lang="en-US" altLang="ja-JP" sz="12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buNone/>
                      </a:pPr>
                      <a:endParaRPr lang="ja-JP" altLang="en-US" sz="600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>
                    <a:lnL>
                      <a:noFill/>
                    </a:lnL>
                    <a:lnR w="6350" cmpd="sng">
                      <a:noFill/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6350" cmpd="sng">
                      <a:noFill/>
                      <a:prstDash val="solid"/>
                    </a:lnB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96" name="正方形/長方形 29"/>
          <p:cNvSpPr/>
          <p:nvPr/>
        </p:nvSpPr>
        <p:spPr>
          <a:xfrm>
            <a:off x="56813" y="413060"/>
            <a:ext cx="6192000" cy="720000"/>
          </a:xfrm>
          <a:prstGeom prst="roundRect">
            <a:avLst>
              <a:gd name="adj" fmla="val 2042"/>
            </a:avLst>
          </a:prstGeom>
          <a:noFill/>
          <a:effectLst/>
        </p:spPr>
        <p:txBody>
          <a:bodyPr wrap="square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b="1" i="0" u="none" strike="noStrike" kern="1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▶ 特別区制度</a:t>
            </a:r>
            <a:r>
              <a:rPr kumimoji="1" lang="en-US" altLang="ja-JP" b="1" i="0" u="none" strike="noStrike" kern="1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b="1" i="0" u="none" strike="noStrike" kern="1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</a:t>
            </a:r>
            <a:r>
              <a:rPr kumimoji="1" lang="en-US" altLang="ja-JP" b="1" i="0" u="none" strike="noStrike" kern="1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kumimoji="1" lang="ja-JP" altLang="en-US" b="1" i="0" u="none" strike="noStrike" kern="1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のポイント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b="1" i="0" u="none" strike="noStrike" kern="1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 広域</a:t>
            </a:r>
            <a:r>
              <a:rPr kumimoji="1" lang="ja-JP" altLang="en-US" b="1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機能一元化に</a:t>
            </a:r>
            <a:r>
              <a:rPr kumimoji="1" lang="ja-JP" altLang="en-US" b="1" i="0" u="none" strike="noStrike" kern="1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よる大阪</a:t>
            </a:r>
            <a:r>
              <a:rPr lang="ja-JP" altLang="en-US" b="1" kern="100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kumimoji="1" lang="ja-JP" altLang="en-US" b="1" i="0" u="none" strike="noStrike" kern="1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成長 </a:t>
            </a:r>
            <a:r>
              <a:rPr lang="ja-JP" altLang="en-US" b="1" kern="100" dirty="0" smtClean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endParaRPr kumimoji="1" lang="ja-JP" altLang="en-US" b="1" i="0" u="none" strike="noStrike" kern="1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7" name="正方形/長方形 29"/>
          <p:cNvSpPr/>
          <p:nvPr/>
        </p:nvSpPr>
        <p:spPr>
          <a:xfrm>
            <a:off x="6542703" y="400360"/>
            <a:ext cx="6192000" cy="720000"/>
          </a:xfrm>
          <a:prstGeom prst="roundRect">
            <a:avLst>
              <a:gd name="adj" fmla="val 0"/>
            </a:avLst>
          </a:prstGeom>
          <a:noFill/>
          <a:effectLst/>
        </p:spPr>
        <p:txBody>
          <a:bodyPr wrap="square" anchor="ctr" anchorCtr="0">
            <a:noAutofit/>
          </a:bodyPr>
          <a:lstStyle/>
          <a:p>
            <a:pPr lvl="0" algn="l">
              <a:lnSpc>
                <a:spcPct val="100000"/>
              </a:lnSpc>
              <a:defRPr/>
            </a:pPr>
            <a:endParaRPr lang="ja-JP" altLang="en-US" b="1" kern="100" dirty="0" smtClean="0">
              <a:solidFill>
                <a:srgbClr val="7030A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ja-JP" altLang="en-US" b="1" kern="100" dirty="0" smtClean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 </a:t>
            </a:r>
            <a:r>
              <a:rPr kumimoji="1" lang="ja-JP" altLang="en-US" b="1" i="0" u="none" strike="noStrike" kern="1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住民に身近なサービスの充実 ～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AutoShape 13"/>
          <p:cNvSpPr>
            <a:spLocks noChangeArrowheads="1"/>
          </p:cNvSpPr>
          <p:nvPr/>
        </p:nvSpPr>
        <p:spPr bwMode="auto">
          <a:xfrm>
            <a:off x="55880" y="1035685"/>
            <a:ext cx="12672060" cy="8387715"/>
          </a:xfrm>
          <a:prstGeom prst="rect">
            <a:avLst/>
          </a:prstGeom>
          <a:solidFill>
            <a:srgbClr val="CC9900">
              <a:alpha val="34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prstDash val="sysDot"/>
                <a:round/>
              </a14:hiddenLine>
            </a:ext>
          </a:extLst>
        </p:spPr>
        <p:txBody>
          <a:bodyPr anchor="t" anchorCtr="0">
            <a:noAutofit/>
          </a:bodyPr>
          <a:lstStyle>
            <a:lvl1pPr eaLnBrk="0" hangingPunct="0">
              <a:defRPr kumimoji="1" sz="1000" b="1">
                <a:solidFill>
                  <a:schemeClr val="tx1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1pPr>
            <a:lvl2pPr marL="742950" indent="-285750" eaLnBrk="0" hangingPunct="0">
              <a:defRPr kumimoji="1" sz="1000" b="1">
                <a:solidFill>
                  <a:schemeClr val="tx1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2pPr>
            <a:lvl3pPr marL="1143000" indent="-228600" eaLnBrk="0" hangingPunct="0">
              <a:defRPr kumimoji="1" sz="1000" b="1">
                <a:solidFill>
                  <a:schemeClr val="tx1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3pPr>
            <a:lvl4pPr marL="1600200" indent="-228600" eaLnBrk="0" hangingPunct="0">
              <a:defRPr kumimoji="1" sz="1000" b="1">
                <a:solidFill>
                  <a:schemeClr val="tx1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4pPr>
            <a:lvl5pPr marL="2057400" indent="-228600" eaLnBrk="0" hangingPunct="0">
              <a:defRPr kumimoji="1" sz="1000" b="1">
                <a:solidFill>
                  <a:schemeClr val="tx1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000" b="1">
                <a:solidFill>
                  <a:schemeClr val="tx1"/>
                </a:solidFill>
                <a:latin typeface="Malgun Gothic" panose="020B0503020000020004" pitchFamily="34" charset="-127"/>
                <a:ea typeface="ＭＳ Ｐゴシック" panose="020B0600070205080204" charset="-128"/>
              </a:defRPr>
            </a:lvl9pPr>
          </a:lstStyle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200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200" b="0" kern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ja-JP" sz="1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8793480" y="6319520"/>
            <a:ext cx="3780155" cy="2952115"/>
          </a:xfrm>
          <a:prstGeom prst="roundRect">
            <a:avLst>
              <a:gd name="adj" fmla="val 5017"/>
            </a:avLst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endParaRPr lang="ja-JP" altLang="en-US" sz="1400" b="1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</a:pPr>
            <a:r>
              <a:rPr lang="ja-JP" altLang="en-US" sz="14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4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広域機能の一元化</a:t>
            </a:r>
          </a:p>
          <a:p>
            <a:pPr algn="l"/>
            <a:endParaRPr lang="ja-JP" altLang="en-US" sz="1400" b="1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ja-JP" altLang="en-US" sz="14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4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大阪全体の成長、都市の発展</a:t>
            </a:r>
          </a:p>
          <a:p>
            <a:pPr algn="l"/>
            <a:r>
              <a:rPr lang="ja-JP" altLang="en-US" sz="14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4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大阪全体の安全・安心の確保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756920" y="1793875"/>
            <a:ext cx="3096260" cy="4679950"/>
          </a:xfrm>
          <a:prstGeom prst="roundRect">
            <a:avLst>
              <a:gd name="adj" fmla="val 501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270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万人市民に１人の市長</a:t>
            </a:r>
          </a:p>
          <a:p>
            <a:pPr algn="l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行政区長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は市長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が任命</a:t>
            </a:r>
          </a:p>
          <a:p>
            <a:pPr algn="l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市一律に住民サービスを提供</a:t>
            </a:r>
          </a:p>
        </p:txBody>
      </p:sp>
      <p:cxnSp>
        <p:nvCxnSpPr>
          <p:cNvPr id="45" name="直線コネクタ 44"/>
          <p:cNvCxnSpPr/>
          <p:nvPr/>
        </p:nvCxnSpPr>
        <p:spPr>
          <a:xfrm flipV="1">
            <a:off x="3594100" y="5332095"/>
            <a:ext cx="791845" cy="0"/>
          </a:xfrm>
          <a:prstGeom prst="line">
            <a:avLst/>
          </a:prstGeom>
          <a:ln w="2540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角丸四角形 31"/>
          <p:cNvSpPr/>
          <p:nvPr/>
        </p:nvSpPr>
        <p:spPr>
          <a:xfrm>
            <a:off x="771525" y="6675755"/>
            <a:ext cx="3096260" cy="2592070"/>
          </a:xfrm>
          <a:prstGeom prst="roundRect">
            <a:avLst>
              <a:gd name="adj" fmla="val 5017"/>
            </a:avLst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42" name="直線コネクタ 41"/>
          <p:cNvCxnSpPr/>
          <p:nvPr/>
        </p:nvCxnSpPr>
        <p:spPr>
          <a:xfrm flipV="1">
            <a:off x="3585210" y="8620760"/>
            <a:ext cx="791845" cy="0"/>
          </a:xfrm>
          <a:prstGeom prst="line">
            <a:avLst/>
          </a:prstGeom>
          <a:ln w="2540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V="1">
            <a:off x="3594100" y="6169025"/>
            <a:ext cx="791845" cy="0"/>
          </a:xfrm>
          <a:prstGeom prst="line">
            <a:avLst/>
          </a:prstGeom>
          <a:ln w="2540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円/楕円 15"/>
          <p:cNvSpPr/>
          <p:nvPr/>
        </p:nvSpPr>
        <p:spPr>
          <a:xfrm>
            <a:off x="4592955" y="1710055"/>
            <a:ext cx="3599815" cy="763206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右矢印 27"/>
          <p:cNvSpPr/>
          <p:nvPr/>
        </p:nvSpPr>
        <p:spPr>
          <a:xfrm>
            <a:off x="7907655" y="6809740"/>
            <a:ext cx="864235" cy="197993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 anchorCtr="0"/>
          <a:lstStyle/>
          <a:p>
            <a:pPr algn="ctr"/>
            <a:r>
              <a:rPr lang="en-US" altLang="ja-JP" sz="1600" b="1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b="1">
                <a:latin typeface="Meiryo UI" panose="020B0604030504040204" pitchFamily="50" charset="-128"/>
                <a:ea typeface="Meiryo UI" panose="020B0604030504040204" pitchFamily="50" charset="-128"/>
              </a:rPr>
              <a:t>大阪府へ</a:t>
            </a:r>
          </a:p>
        </p:txBody>
      </p:sp>
      <p:sp>
        <p:nvSpPr>
          <p:cNvPr id="18" name="右矢印 17"/>
          <p:cNvSpPr/>
          <p:nvPr/>
        </p:nvSpPr>
        <p:spPr>
          <a:xfrm>
            <a:off x="7915275" y="3053715"/>
            <a:ext cx="864235" cy="1979930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b" anchorCtr="0"/>
          <a:lstStyle/>
          <a:p>
            <a:pPr algn="l"/>
            <a:r>
              <a:rPr lang="en-US" altLang="ja-JP" sz="1600" b="1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b="1">
                <a:latin typeface="Meiryo UI" panose="020B0604030504040204" pitchFamily="50" charset="-128"/>
                <a:ea typeface="Meiryo UI" panose="020B0604030504040204" pitchFamily="50" charset="-128"/>
              </a:rPr>
              <a:t>４つの</a:t>
            </a:r>
          </a:p>
          <a:p>
            <a:pPr algn="l"/>
            <a:r>
              <a:rPr lang="ja-JP" altLang="en-US" sz="1600" b="1">
                <a:latin typeface="Meiryo UI" panose="020B0604030504040204" pitchFamily="50" charset="-128"/>
                <a:ea typeface="Meiryo UI" panose="020B0604030504040204" pitchFamily="50" charset="-128"/>
              </a:rPr>
              <a:t> 特別区へ</a:t>
            </a:r>
          </a:p>
        </p:txBody>
      </p:sp>
      <p:cxnSp>
        <p:nvCxnSpPr>
          <p:cNvPr id="7" name="直線コネクタ 6"/>
          <p:cNvCxnSpPr/>
          <p:nvPr/>
        </p:nvCxnSpPr>
        <p:spPr>
          <a:xfrm>
            <a:off x="1628140" y="2687955"/>
            <a:ext cx="0" cy="3238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四角形 30"/>
          <p:cNvSpPr/>
          <p:nvPr/>
        </p:nvSpPr>
        <p:spPr>
          <a:xfrm>
            <a:off x="4847590" y="6379210"/>
            <a:ext cx="3060065" cy="287972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400" b="1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事務の分担</a:t>
            </a:r>
          </a:p>
          <a:p>
            <a:pPr algn="l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・成長戦略　　・観光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港湾</a:t>
            </a:r>
          </a:p>
          <a:p>
            <a:pPr algn="l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・広域的な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まちづくり・インフラ整備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　　・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大学</a:t>
            </a:r>
          </a:p>
          <a:p>
            <a:pPr algn="l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・消防、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救急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など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auto">
              <a:spcBef>
                <a:spcPts val="600"/>
              </a:spcBef>
            </a:pPr>
            <a:r>
              <a:rPr lang="ja-JP" altLang="en-US" sz="1400" b="1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財源</a:t>
            </a:r>
          </a:p>
          <a:p>
            <a:pPr algn="l"/>
            <a:r>
              <a:rPr lang="ja-JP" altLang="en-US" sz="1400" b="1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職員</a:t>
            </a:r>
          </a:p>
          <a:p>
            <a:pPr algn="l"/>
            <a:r>
              <a:rPr lang="ja-JP" altLang="en-US" sz="1400" b="1" dirty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財産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(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土地・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建物等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など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四角形 26"/>
          <p:cNvSpPr/>
          <p:nvPr/>
        </p:nvSpPr>
        <p:spPr>
          <a:xfrm>
            <a:off x="4847590" y="2513330"/>
            <a:ext cx="3060065" cy="3060065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事務の分担</a:t>
            </a:r>
          </a:p>
          <a:p>
            <a:pPr algn="l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・保健医療</a:t>
            </a:r>
          </a:p>
          <a:p>
            <a:pPr algn="l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・福祉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(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子育て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、保育、高齢者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algn="l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・教育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(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中学校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・ごみ処理</a:t>
            </a:r>
          </a:p>
          <a:p>
            <a:pPr algn="l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・商店街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など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fontAlgn="auto">
              <a:spcBef>
                <a:spcPts val="600"/>
              </a:spcBef>
            </a:pPr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財源</a:t>
            </a:r>
          </a:p>
          <a:p>
            <a:pPr algn="l"/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職員</a:t>
            </a:r>
          </a:p>
          <a:p>
            <a:pPr algn="l"/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財産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(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土地・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建物等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など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8793480" y="1794510"/>
            <a:ext cx="3780155" cy="4319905"/>
          </a:xfrm>
          <a:prstGeom prst="roundRect">
            <a:avLst>
              <a:gd name="adj" fmla="val 426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75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万人の住民に身近な基礎自治体</a:t>
            </a:r>
          </a:p>
          <a:p>
            <a:pPr algn="l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住民が区長、区議会議員を選出</a:t>
            </a:r>
          </a:p>
          <a:p>
            <a:pPr algn="l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４区ごとに地域の実情やニーズに応じた</a:t>
            </a:r>
            <a:b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住民サービスを提供</a:t>
            </a:r>
          </a:p>
          <a:p>
            <a:pPr algn="l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区役所で窓口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サービス等を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引き続き実施</a:t>
            </a:r>
          </a:p>
        </p:txBody>
      </p:sp>
      <p:sp>
        <p:nvSpPr>
          <p:cNvPr id="11" name="テキスト ボックス 31"/>
          <p:cNvSpPr txBox="1"/>
          <p:nvPr/>
        </p:nvSpPr>
        <p:spPr>
          <a:xfrm>
            <a:off x="9165590" y="1126490"/>
            <a:ext cx="3060065" cy="575945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特別区設置後</a:t>
            </a:r>
          </a:p>
          <a:p>
            <a:pPr algn="ctr"/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(2025(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令和７</a:t>
            </a:r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年１月１日～</a:t>
            </a:r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10" name="テキスト ボックス 31"/>
          <p:cNvSpPr txBox="1"/>
          <p:nvPr/>
        </p:nvSpPr>
        <p:spPr>
          <a:xfrm>
            <a:off x="1403985" y="1294130"/>
            <a:ext cx="1800225" cy="360045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　　在</a:t>
            </a:r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3836670" y="1475740"/>
            <a:ext cx="4968240" cy="0"/>
          </a:xfrm>
          <a:prstGeom prst="straightConnector1">
            <a:avLst/>
          </a:prstGeom>
          <a:ln w="254000">
            <a:solidFill>
              <a:schemeClr val="accent5">
                <a:lumMod val="75000"/>
              </a:schemeClr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楕円 12"/>
          <p:cNvSpPr/>
          <p:nvPr/>
        </p:nvSpPr>
        <p:spPr>
          <a:xfrm>
            <a:off x="4215765" y="1795145"/>
            <a:ext cx="4319905" cy="575945"/>
          </a:xfrm>
          <a:prstGeom prst="ellipse">
            <a:avLst/>
          </a:prstGeom>
          <a:solidFill>
            <a:schemeClr val="bg1"/>
          </a:solidFill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基礎・広域の</a:t>
            </a:r>
            <a:r>
              <a:rPr lang="ja-JP" altLang="en-US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役割</a:t>
            </a:r>
            <a:r>
              <a:rPr lang="ja-JP" altLang="en-US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分担の徹底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5490210" y="2689860"/>
            <a:ext cx="1800225" cy="57594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住民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に身近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基礎自治体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481955" y="6555740"/>
            <a:ext cx="1800225" cy="57594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755" rIns="71755" rtlCol="0" anchor="ctr"/>
          <a:lstStyle/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都市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経営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を担う</a:t>
            </a: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広域自治体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767205" y="1929765"/>
            <a:ext cx="1080135" cy="360045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>
                <a:latin typeface="Meiryo UI" panose="020B0604030504040204" pitchFamily="50" charset="-128"/>
                <a:ea typeface="Meiryo UI" panose="020B0604030504040204" pitchFamily="50" charset="-128"/>
              </a:rPr>
              <a:t>大阪市</a:t>
            </a:r>
          </a:p>
        </p:txBody>
      </p:sp>
      <p:grpSp>
        <p:nvGrpSpPr>
          <p:cNvPr id="21" name="グループ化 20"/>
          <p:cNvGrpSpPr>
            <a:grpSpLocks noChangeAspect="1"/>
          </p:cNvGrpSpPr>
          <p:nvPr/>
        </p:nvGrpSpPr>
        <p:grpSpPr>
          <a:xfrm>
            <a:off x="1495425" y="2192020"/>
            <a:ext cx="179070" cy="360045"/>
            <a:chOff x="2143" y="8695"/>
            <a:chExt cx="566" cy="1139"/>
          </a:xfrm>
          <a:solidFill>
            <a:schemeClr val="tx2"/>
          </a:solidFill>
        </p:grpSpPr>
        <p:sp>
          <p:nvSpPr>
            <p:cNvPr id="19" name="二等辺三角形 18"/>
            <p:cNvSpPr/>
            <p:nvPr/>
          </p:nvSpPr>
          <p:spPr>
            <a:xfrm>
              <a:off x="2143" y="9040"/>
              <a:ext cx="567" cy="794"/>
            </a:xfrm>
            <a:prstGeom prst="triangle">
              <a:avLst/>
            </a:pr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20" name="楕円 19"/>
            <p:cNvSpPr/>
            <p:nvPr/>
          </p:nvSpPr>
          <p:spPr>
            <a:xfrm>
              <a:off x="2143" y="8695"/>
              <a:ext cx="567" cy="567"/>
            </a:xfrm>
            <a:prstGeom prst="ellipse">
              <a:avLst/>
            </a:prstGeom>
            <a:grp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22" name="角丸四角形 21"/>
          <p:cNvSpPr/>
          <p:nvPr/>
        </p:nvSpPr>
        <p:spPr>
          <a:xfrm>
            <a:off x="1755775" y="6785610"/>
            <a:ext cx="1080135" cy="36004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</a:p>
        </p:txBody>
      </p:sp>
      <p:graphicFrame>
        <p:nvGraphicFramePr>
          <p:cNvPr id="23" name="表 22"/>
          <p:cNvGraphicFramePr/>
          <p:nvPr/>
        </p:nvGraphicFramePr>
        <p:xfrm>
          <a:off x="8860155" y="2385695"/>
          <a:ext cx="3644265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1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10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8851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ja-JP" altLang="en-US" sz="600" b="1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buNone/>
                      </a:pPr>
                      <a:r>
                        <a:rPr lang="ja-JP" altLang="en-US" sz="1400" b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淀川区</a:t>
                      </a:r>
                    </a:p>
                  </a:txBody>
                  <a:tcPr>
                    <a:lnL w="76200">
                      <a:solidFill>
                        <a:schemeClr val="bg1"/>
                      </a:solidFill>
                      <a:prstDash val="solid"/>
                    </a:lnL>
                    <a:lnR w="76200">
                      <a:solidFill>
                        <a:schemeClr val="bg1"/>
                      </a:solidFill>
                      <a:prstDash val="solid"/>
                    </a:lnR>
                    <a:lnT w="76200">
                      <a:solidFill>
                        <a:schemeClr val="bg1"/>
                      </a:solidFill>
                      <a:prstDash val="solid"/>
                    </a:lnT>
                    <a:lnB w="762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4B4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ja-JP" altLang="en-US" sz="600" b="1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buNone/>
                      </a:pPr>
                      <a:r>
                        <a:rPr lang="ja-JP" altLang="en-US" sz="1400" b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北区</a:t>
                      </a:r>
                    </a:p>
                  </a:txBody>
                  <a:tcPr>
                    <a:lnL w="76200">
                      <a:solidFill>
                        <a:schemeClr val="bg1"/>
                      </a:solidFill>
                      <a:prstDash val="solid"/>
                    </a:lnL>
                    <a:lnR w="76200">
                      <a:solidFill>
                        <a:schemeClr val="bg1"/>
                      </a:solidFill>
                      <a:prstDash val="solid"/>
                    </a:lnR>
                    <a:lnT w="76200">
                      <a:solidFill>
                        <a:schemeClr val="bg1"/>
                      </a:solidFill>
                      <a:prstDash val="solid"/>
                    </a:lnT>
                    <a:lnB w="762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ja-JP" altLang="en-US" sz="600" b="1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buNone/>
                      </a:pPr>
                      <a:r>
                        <a:rPr lang="ja-JP" altLang="en-US" sz="1400" b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中央区</a:t>
                      </a:r>
                    </a:p>
                  </a:txBody>
                  <a:tcPr>
                    <a:lnL w="76200">
                      <a:solidFill>
                        <a:schemeClr val="bg1"/>
                      </a:solidFill>
                      <a:prstDash val="solid"/>
                    </a:lnL>
                    <a:lnR w="76200">
                      <a:solidFill>
                        <a:schemeClr val="bg1"/>
                      </a:solidFill>
                      <a:prstDash val="solid"/>
                    </a:lnR>
                    <a:lnT w="76200">
                      <a:solidFill>
                        <a:schemeClr val="bg1"/>
                      </a:solidFill>
                      <a:prstDash val="solid"/>
                    </a:lnT>
                    <a:lnB w="762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spcBef>
                          <a:spcPts val="0"/>
                        </a:spcBef>
                        <a:buNone/>
                      </a:pPr>
                      <a:endParaRPr lang="ja-JP" altLang="en-US" sz="600" b="1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auto">
                        <a:spcBef>
                          <a:spcPts val="0"/>
                        </a:spcBef>
                        <a:buNone/>
                      </a:pPr>
                      <a:r>
                        <a:rPr lang="ja-JP" altLang="en-US" sz="1400" b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天王寺区</a:t>
                      </a:r>
                    </a:p>
                  </a:txBody>
                  <a:tcPr>
                    <a:lnL w="76200">
                      <a:solidFill>
                        <a:schemeClr val="bg1"/>
                      </a:solidFill>
                      <a:prstDash val="solid"/>
                    </a:lnL>
                    <a:lnR w="76200">
                      <a:solidFill>
                        <a:schemeClr val="bg1"/>
                      </a:solidFill>
                      <a:prstDash val="solid"/>
                    </a:lnR>
                    <a:lnT w="76200">
                      <a:solidFill>
                        <a:schemeClr val="bg1"/>
                      </a:solidFill>
                      <a:prstDash val="solid"/>
                    </a:lnT>
                    <a:lnB w="762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405">
                <a:tc gridSpan="4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400" b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一部事務組合</a:t>
                      </a:r>
                    </a:p>
                  </a:txBody>
                  <a:tcPr anchor="ctr">
                    <a:lnL w="76200">
                      <a:solidFill>
                        <a:schemeClr val="bg1"/>
                      </a:solidFill>
                      <a:prstDash val="solid"/>
                    </a:lnL>
                    <a:lnR w="76200">
                      <a:solidFill>
                        <a:schemeClr val="bg1"/>
                      </a:solidFill>
                      <a:prstDash val="solid"/>
                    </a:lnR>
                    <a:lnT w="76200">
                      <a:solidFill>
                        <a:schemeClr val="bg1"/>
                      </a:solidFill>
                      <a:prstDash val="solid"/>
                    </a:lnT>
                    <a:lnB w="762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>
                    <a:lnL w="76200">
                      <a:solidFill>
                        <a:schemeClr val="bg1"/>
                      </a:solidFill>
                      <a:prstDash val="solid"/>
                    </a:lnL>
                    <a:lnR w="76200">
                      <a:solidFill>
                        <a:schemeClr val="bg1"/>
                      </a:solidFill>
                      <a:prstDash val="solid"/>
                    </a:lnR>
                    <a:lnT w="76200">
                      <a:solidFill>
                        <a:schemeClr val="bg1"/>
                      </a:solidFill>
                      <a:prstDash val="solid"/>
                    </a:lnT>
                    <a:lnB w="762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>
                    <a:lnL w="76200">
                      <a:solidFill>
                        <a:schemeClr val="bg1"/>
                      </a:solidFill>
                      <a:prstDash val="solid"/>
                    </a:lnL>
                    <a:lnR w="76200">
                      <a:solidFill>
                        <a:schemeClr val="bg1"/>
                      </a:solidFill>
                      <a:prstDash val="solid"/>
                    </a:lnR>
                    <a:lnT w="76200">
                      <a:solidFill>
                        <a:schemeClr val="bg1"/>
                      </a:solidFill>
                      <a:prstDash val="solid"/>
                    </a:lnT>
                    <a:lnB w="762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/>
                    </a:p>
                  </a:txBody>
                  <a:tcPr>
                    <a:lnL w="76200">
                      <a:solidFill>
                        <a:schemeClr val="bg1"/>
                      </a:solidFill>
                      <a:prstDash val="solid"/>
                    </a:lnL>
                    <a:lnR w="76200">
                      <a:solidFill>
                        <a:schemeClr val="bg1"/>
                      </a:solidFill>
                      <a:prstDash val="solid"/>
                    </a:lnR>
                    <a:lnT w="76200">
                      <a:solidFill>
                        <a:schemeClr val="bg1"/>
                      </a:solidFill>
                      <a:prstDash val="solid"/>
                    </a:lnT>
                    <a:lnB w="762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楕円 28"/>
          <p:cNvSpPr/>
          <p:nvPr/>
        </p:nvSpPr>
        <p:spPr>
          <a:xfrm>
            <a:off x="211455" y="2370455"/>
            <a:ext cx="575945" cy="3420110"/>
          </a:xfrm>
          <a:prstGeom prst="ellipse">
            <a:avLst/>
          </a:prstGeom>
          <a:solidFill>
            <a:schemeClr val="bg1"/>
          </a:solidFill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600" b="1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住民自治の拡充が重要</a:t>
            </a:r>
          </a:p>
          <a:p>
            <a:pPr algn="ctr"/>
            <a:r>
              <a:rPr lang="ja-JP" altLang="en-US" sz="1200" b="1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　次地方制度調査会答申</a:t>
            </a:r>
          </a:p>
        </p:txBody>
      </p:sp>
      <p:sp>
        <p:nvSpPr>
          <p:cNvPr id="30" name="楕円 29"/>
          <p:cNvSpPr/>
          <p:nvPr/>
        </p:nvSpPr>
        <p:spPr>
          <a:xfrm>
            <a:off x="211455" y="5851525"/>
            <a:ext cx="575945" cy="3420110"/>
          </a:xfrm>
          <a:prstGeom prst="ellipse">
            <a:avLst/>
          </a:prstGeom>
          <a:solidFill>
            <a:schemeClr val="bg1"/>
          </a:solidFill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600" b="1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二重行政の問題が顕在化</a:t>
            </a:r>
          </a:p>
          <a:p>
            <a:pPr algn="ctr"/>
            <a:r>
              <a:rPr lang="ja-JP" altLang="en-US" sz="1200" b="1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　次地方制度調査会答申</a:t>
            </a:r>
          </a:p>
        </p:txBody>
      </p:sp>
      <p:graphicFrame>
        <p:nvGraphicFramePr>
          <p:cNvPr id="33" name="表 32"/>
          <p:cNvGraphicFramePr/>
          <p:nvPr/>
        </p:nvGraphicFramePr>
        <p:xfrm>
          <a:off x="880745" y="8148320"/>
          <a:ext cx="2830195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広域機能</a:t>
                      </a:r>
                    </a:p>
                  </a:txBody>
                  <a:tcPr anchor="ctr">
                    <a:lnL w="19050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L>
                    <a:lnR w="19050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R>
                    <a:lnT w="19050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T>
                    <a:lnB w="19050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・成長戦略　　・観光　　・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港湾</a:t>
                      </a:r>
                    </a:p>
                    <a:p>
                      <a:pPr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・広域的な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まちづくり・インフラ整備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・病院　　・大学　　など</a:t>
                      </a:r>
                    </a:p>
                  </a:txBody>
                  <a:tcPr anchor="ctr">
                    <a:lnL w="19050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L>
                    <a:lnR w="19050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R>
                    <a:lnT w="19050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T>
                    <a:lnB w="19050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角丸四角形 35"/>
          <p:cNvSpPr/>
          <p:nvPr/>
        </p:nvSpPr>
        <p:spPr>
          <a:xfrm>
            <a:off x="9783445" y="1943735"/>
            <a:ext cx="1800225" cy="360045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>
                <a:latin typeface="Meiryo UI" panose="020B0604030504040204" pitchFamily="50" charset="-128"/>
                <a:ea typeface="Meiryo UI" panose="020B0604030504040204" pitchFamily="50" charset="-128"/>
              </a:rPr>
              <a:t>４つの特別区</a:t>
            </a:r>
          </a:p>
        </p:txBody>
      </p:sp>
      <p:sp>
        <p:nvSpPr>
          <p:cNvPr id="37" name="角丸四角形 36"/>
          <p:cNvSpPr/>
          <p:nvPr/>
        </p:nvSpPr>
        <p:spPr>
          <a:xfrm>
            <a:off x="10119360" y="6492875"/>
            <a:ext cx="1080135" cy="36004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8" name="表 37"/>
          <p:cNvGraphicFramePr/>
          <p:nvPr/>
        </p:nvGraphicFramePr>
        <p:xfrm>
          <a:off x="859155" y="5991225"/>
          <a:ext cx="2846705" cy="361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400" b="1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広域機能</a:t>
                      </a:r>
                    </a:p>
                  </a:txBody>
                  <a:tcPr anchor="ctr">
                    <a:lnL w="19050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L>
                    <a:lnR w="19050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R>
                    <a:lnT w="19050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T>
                    <a:lnB w="19050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表 38"/>
          <p:cNvGraphicFramePr/>
          <p:nvPr/>
        </p:nvGraphicFramePr>
        <p:xfrm>
          <a:off x="861695" y="4765675"/>
          <a:ext cx="2844165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基礎自治機能</a:t>
                      </a:r>
                    </a:p>
                  </a:txBody>
                  <a:tcPr anchor="ctr">
                    <a:lnL w="19050">
                      <a:solidFill>
                        <a:schemeClr val="tx2"/>
                      </a:solidFill>
                      <a:prstDash val="solid"/>
                    </a:lnL>
                    <a:lnR w="19050">
                      <a:solidFill>
                        <a:schemeClr val="tx2"/>
                      </a:solidFill>
                      <a:prstDash val="solid"/>
                    </a:lnR>
                    <a:lnT w="19050">
                      <a:solidFill>
                        <a:schemeClr val="tx2"/>
                      </a:solidFill>
                      <a:prstDash val="solid"/>
                    </a:lnT>
                    <a:lnB w="19050">
                      <a:solidFill>
                        <a:schemeClr val="tx2"/>
                      </a:solidFill>
                      <a:prstDash val="soli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・保健医療</a:t>
                      </a:r>
                    </a:p>
                    <a:p>
                      <a:pPr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・福祉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子育て支援、保育、高齢者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・教育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小・中学校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ごみ処理</a:t>
                      </a:r>
                    </a:p>
                    <a:p>
                      <a:pPr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・商店街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など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>
                      <a:solidFill>
                        <a:schemeClr val="tx2"/>
                      </a:solidFill>
                      <a:prstDash val="solid"/>
                    </a:lnL>
                    <a:lnR w="19050">
                      <a:solidFill>
                        <a:schemeClr val="tx2"/>
                      </a:solidFill>
                      <a:prstDash val="solid"/>
                    </a:lnR>
                    <a:lnT w="19050">
                      <a:solidFill>
                        <a:schemeClr val="tx2"/>
                      </a:solidFill>
                      <a:prstDash val="solid"/>
                    </a:lnT>
                    <a:lnB w="19050">
                      <a:solidFill>
                        <a:schemeClr val="tx2"/>
                      </a:solidFill>
                      <a:prstDash val="soli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0" name="角丸四角形 39"/>
          <p:cNvSpPr/>
          <p:nvPr/>
        </p:nvSpPr>
        <p:spPr>
          <a:xfrm>
            <a:off x="950595" y="7699375"/>
            <a:ext cx="2700020" cy="28829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　民　</a:t>
            </a:r>
            <a:r>
              <a:rPr lang="en-US" altLang="ja-JP" sz="12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(880</a:t>
            </a:r>
            <a:r>
              <a:rPr lang="ja-JP" altLang="en-US" sz="12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</a:t>
            </a:r>
            <a:r>
              <a:rPr lang="en-US" altLang="ja-JP" sz="12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43" name="角丸四角形 42"/>
          <p:cNvSpPr/>
          <p:nvPr/>
        </p:nvSpPr>
        <p:spPr>
          <a:xfrm>
            <a:off x="9326245" y="7512685"/>
            <a:ext cx="2700020" cy="28829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　民　</a:t>
            </a:r>
            <a:r>
              <a:rPr lang="en-US" altLang="ja-JP" sz="12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(880</a:t>
            </a:r>
            <a:r>
              <a:rPr lang="ja-JP" altLang="en-US" sz="12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</a:t>
            </a:r>
            <a:r>
              <a:rPr lang="en-US" altLang="ja-JP" sz="12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46" name="大かっこ 45"/>
          <p:cNvSpPr/>
          <p:nvPr/>
        </p:nvSpPr>
        <p:spPr>
          <a:xfrm>
            <a:off x="9197975" y="8176260"/>
            <a:ext cx="3239770" cy="431800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l"/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例：産業</a:t>
            </a:r>
            <a:r>
              <a:rPr lang="en-US" altLang="ja-JP" sz="140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成長分野の企業支援等</a:t>
            </a:r>
            <a:r>
              <a:rPr lang="en-US" altLang="ja-JP" sz="140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algn="l"/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　　　広域インフラ</a:t>
            </a:r>
            <a:r>
              <a:rPr lang="en-US" altLang="ja-JP" sz="140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広域交通網、港湾等</a:t>
            </a:r>
            <a:r>
              <a:rPr lang="en-US" altLang="ja-JP" sz="140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graphicFrame>
        <p:nvGraphicFramePr>
          <p:cNvPr id="48" name="表 47"/>
          <p:cNvGraphicFramePr/>
          <p:nvPr/>
        </p:nvGraphicFramePr>
        <p:xfrm>
          <a:off x="965835" y="3180080"/>
          <a:ext cx="2707640" cy="34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4544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mpd="sng">
                      <a:solidFill>
                        <a:srgbClr val="FF0000"/>
                      </a:solidFill>
                      <a:prstDash val="solid"/>
                    </a:lnL>
                    <a:lnR w="19050" cmpd="sng">
                      <a:solidFill>
                        <a:srgbClr val="FF0000"/>
                      </a:solidFill>
                      <a:prstDash val="solid"/>
                    </a:lnR>
                    <a:lnT w="19050" cmpd="sng">
                      <a:solidFill>
                        <a:srgbClr val="FF0000"/>
                      </a:solidFill>
                      <a:prstDash val="solid"/>
                    </a:lnT>
                    <a:lnB w="19050" cmpd="sng">
                      <a:solidFill>
                        <a:srgbClr val="FF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mpd="sng">
                      <a:solidFill>
                        <a:srgbClr val="FF0000"/>
                      </a:solidFill>
                      <a:prstDash val="solid"/>
                    </a:lnL>
                    <a:lnR w="19050" cmpd="sng">
                      <a:solidFill>
                        <a:srgbClr val="FF0000"/>
                      </a:solidFill>
                      <a:prstDash val="solid"/>
                    </a:lnR>
                    <a:lnT w="19050" cmpd="sng">
                      <a:solidFill>
                        <a:srgbClr val="FF0000"/>
                      </a:solidFill>
                      <a:prstDash val="solid"/>
                    </a:lnT>
                    <a:lnB w="19050" cmpd="sng">
                      <a:solidFill>
                        <a:srgbClr val="FF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mpd="sng">
                      <a:solidFill>
                        <a:srgbClr val="FF0000"/>
                      </a:solidFill>
                      <a:prstDash val="solid"/>
                    </a:lnL>
                    <a:lnR w="19050" cmpd="sng">
                      <a:solidFill>
                        <a:srgbClr val="FF0000"/>
                      </a:solidFill>
                      <a:prstDash val="solid"/>
                    </a:lnR>
                    <a:lnT w="19050" cmpd="sng">
                      <a:solidFill>
                        <a:srgbClr val="FF0000"/>
                      </a:solidFill>
                      <a:prstDash val="solid"/>
                    </a:lnT>
                    <a:lnB w="19050" cmpd="sng">
                      <a:solidFill>
                        <a:srgbClr val="FF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mpd="sng">
                      <a:solidFill>
                        <a:srgbClr val="FF0000"/>
                      </a:solidFill>
                      <a:prstDash val="solid"/>
                    </a:lnL>
                    <a:lnR w="19050">
                      <a:solidFill>
                        <a:srgbClr val="FF0000"/>
                      </a:solidFill>
                      <a:prstDash val="solid"/>
                    </a:lnR>
                    <a:lnT w="19050">
                      <a:solidFill>
                        <a:srgbClr val="FF0000"/>
                      </a:solidFill>
                      <a:prstDash val="solid"/>
                    </a:lnT>
                    <a:lnB w="19050" cmpd="sng">
                      <a:solidFill>
                        <a:srgbClr val="FF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>
                      <a:solidFill>
                        <a:srgbClr val="FF0000"/>
                      </a:solidFill>
                      <a:prstDash val="solid"/>
                    </a:lnL>
                    <a:lnR w="19050">
                      <a:solidFill>
                        <a:srgbClr val="FF0000"/>
                      </a:solidFill>
                      <a:prstDash val="solid"/>
                    </a:lnR>
                    <a:lnT w="19050">
                      <a:solidFill>
                        <a:srgbClr val="FF0000"/>
                      </a:solidFill>
                      <a:prstDash val="solid"/>
                    </a:lnT>
                    <a:lnB w="19050" cmpd="sng">
                      <a:solidFill>
                        <a:srgbClr val="FF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>
                      <a:solidFill>
                        <a:srgbClr val="FF0000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1905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>
                      <a:noFill/>
                    </a:lnL>
                    <a:lnR w="19050" cmpd="sng">
                      <a:solidFill>
                        <a:srgbClr val="FF0000"/>
                      </a:solidFill>
                      <a:prstDash val="solid"/>
                    </a:lnR>
                    <a:lnT>
                      <a:noFill/>
                    </a:lnT>
                    <a:lnB w="1905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1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mpd="sng">
                      <a:solidFill>
                        <a:srgbClr val="FF0000"/>
                      </a:solidFill>
                      <a:prstDash val="solid"/>
                    </a:lnL>
                    <a:lnR w="19050" cmpd="sng">
                      <a:solidFill>
                        <a:srgbClr val="FF0000"/>
                      </a:solidFill>
                      <a:prstDash val="solid"/>
                    </a:lnR>
                    <a:lnT w="19050" cmpd="sng">
                      <a:solidFill>
                        <a:srgbClr val="FF0000"/>
                      </a:solidFill>
                      <a:prstDash val="solid"/>
                    </a:lnT>
                    <a:lnB w="19050" cmpd="sng">
                      <a:solidFill>
                        <a:srgbClr val="FF000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2" name="角丸四角形 51"/>
          <p:cNvSpPr/>
          <p:nvPr/>
        </p:nvSpPr>
        <p:spPr>
          <a:xfrm>
            <a:off x="8937625" y="3890010"/>
            <a:ext cx="756285" cy="467995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FF4B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975" rIns="53975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区民</a:t>
            </a:r>
          </a:p>
          <a:p>
            <a:pPr algn="ctr"/>
            <a:r>
              <a:rPr lang="en-US" altLang="ja-JP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(60</a:t>
            </a:r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</a:t>
            </a:r>
            <a:r>
              <a:rPr lang="en-US" altLang="ja-JP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graphicFrame>
        <p:nvGraphicFramePr>
          <p:cNvPr id="55" name="表 54"/>
          <p:cNvGraphicFramePr/>
          <p:nvPr/>
        </p:nvGraphicFramePr>
        <p:xfrm>
          <a:off x="8937625" y="3195320"/>
          <a:ext cx="756285" cy="59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43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</a:t>
                      </a:r>
                    </a:p>
                    <a:p>
                      <a:pPr algn="ctr">
                        <a:buNone/>
                      </a:pP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長</a:t>
                      </a:r>
                    </a:p>
                  </a:txBody>
                  <a:tcPr>
                    <a:lnL w="38100">
                      <a:solidFill>
                        <a:srgbClr val="FF4B4B"/>
                      </a:solidFill>
                      <a:prstDash val="solid"/>
                    </a:lnL>
                    <a:lnR w="38100">
                      <a:solidFill>
                        <a:srgbClr val="FF4B4B"/>
                      </a:solidFill>
                      <a:prstDash val="solid"/>
                    </a:lnR>
                    <a:lnT w="38100">
                      <a:solidFill>
                        <a:srgbClr val="FF4B4B"/>
                      </a:solidFill>
                      <a:prstDash val="solid"/>
                    </a:lnT>
                    <a:lnB w="38100">
                      <a:solidFill>
                        <a:srgbClr val="FF4B4B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議</a:t>
                      </a:r>
                    </a:p>
                    <a:p>
                      <a:pPr algn="ctr">
                        <a:buNone/>
                      </a:pP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員</a:t>
                      </a:r>
                    </a:p>
                    <a:p>
                      <a:pPr algn="ctr">
                        <a:buNone/>
                      </a:pPr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>
                      <a:solidFill>
                        <a:srgbClr val="FF4B4B"/>
                      </a:solidFill>
                      <a:prstDash val="solid"/>
                    </a:lnL>
                    <a:lnR w="38100">
                      <a:solidFill>
                        <a:srgbClr val="FF4B4B"/>
                      </a:solidFill>
                      <a:prstDash val="solid"/>
                    </a:lnR>
                    <a:lnT w="38100">
                      <a:solidFill>
                        <a:srgbClr val="FF4B4B"/>
                      </a:solidFill>
                      <a:prstDash val="solid"/>
                    </a:lnT>
                    <a:lnB w="38100">
                      <a:solidFill>
                        <a:srgbClr val="FF4B4B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表 55"/>
          <p:cNvGraphicFramePr/>
          <p:nvPr/>
        </p:nvGraphicFramePr>
        <p:xfrm>
          <a:off x="9496425" y="7033895"/>
          <a:ext cx="233680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7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知事</a:t>
                      </a:r>
                    </a:p>
                  </a:txBody>
                  <a:tcPr anchor="ctr">
                    <a:lnL w="19050" cmpd="sng">
                      <a:solidFill>
                        <a:srgbClr val="FF0000"/>
                      </a:solidFill>
                      <a:prstDash val="solid"/>
                    </a:lnL>
                    <a:lnR w="19050" cmpd="sng">
                      <a:solidFill>
                        <a:srgbClr val="FF0000"/>
                      </a:solidFill>
                      <a:prstDash val="solid"/>
                    </a:lnR>
                    <a:lnT w="19050" cmpd="sng">
                      <a:solidFill>
                        <a:srgbClr val="FF0000"/>
                      </a:solidFill>
                      <a:prstDash val="solid"/>
                    </a:lnT>
                    <a:lnB w="19050" cmpd="sng">
                      <a:solidFill>
                        <a:srgbClr val="FF0000"/>
                      </a:solidFill>
                      <a:prstDash val="soli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mpd="sng">
                      <a:solidFill>
                        <a:srgbClr val="FF0000"/>
                      </a:solidFill>
                      <a:prstDash val="solid"/>
                    </a:lnL>
                    <a:lnR w="19050" cmpd="sng">
                      <a:solidFill>
                        <a:schemeClr val="accent5"/>
                      </a:solidFill>
                      <a:prstDash val="solid"/>
                    </a:lnR>
                    <a:lnT w="12700" cmpd="sng"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議員</a:t>
                      </a:r>
                      <a:r>
                        <a:rPr lang="en-US" altLang="ja-JP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(88</a:t>
                      </a: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lang="en-US" altLang="ja-JP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L w="19050" cmpd="sng">
                      <a:solidFill>
                        <a:schemeClr val="accent5"/>
                      </a:solidFill>
                      <a:prstDash val="solid"/>
                    </a:lnL>
                    <a:lnR w="19050" cmpd="sng">
                      <a:solidFill>
                        <a:schemeClr val="accent5"/>
                      </a:solidFill>
                      <a:prstDash val="solid"/>
                    </a:lnR>
                    <a:lnT w="19050" cmpd="sng">
                      <a:solidFill>
                        <a:schemeClr val="accent5"/>
                      </a:solidFill>
                      <a:prstDash val="solid"/>
                    </a:lnT>
                    <a:lnB w="19050" cmpd="sng">
                      <a:solidFill>
                        <a:schemeClr val="accent5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57" name="グループ化 56"/>
          <p:cNvGrpSpPr>
            <a:grpSpLocks noChangeAspect="1"/>
          </p:cNvGrpSpPr>
          <p:nvPr/>
        </p:nvGrpSpPr>
        <p:grpSpPr>
          <a:xfrm>
            <a:off x="8990965" y="2800350"/>
            <a:ext cx="179070" cy="360045"/>
            <a:chOff x="2143" y="8695"/>
            <a:chExt cx="566" cy="1139"/>
          </a:xfrm>
          <a:solidFill>
            <a:schemeClr val="bg1"/>
          </a:solidFill>
        </p:grpSpPr>
        <p:sp>
          <p:nvSpPr>
            <p:cNvPr id="58" name="二等辺三角形 57"/>
            <p:cNvSpPr/>
            <p:nvPr/>
          </p:nvSpPr>
          <p:spPr>
            <a:xfrm>
              <a:off x="2143" y="9040"/>
              <a:ext cx="567" cy="794"/>
            </a:xfrm>
            <a:prstGeom prst="triangle">
              <a:avLst/>
            </a:prstGeom>
            <a:grpFill/>
            <a:ln w="19050">
              <a:solidFill>
                <a:srgbClr val="FF4B4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59" name="楕円 58"/>
            <p:cNvSpPr/>
            <p:nvPr/>
          </p:nvSpPr>
          <p:spPr>
            <a:xfrm>
              <a:off x="2143" y="8695"/>
              <a:ext cx="567" cy="567"/>
            </a:xfrm>
            <a:prstGeom prst="ellipse">
              <a:avLst/>
            </a:prstGeom>
            <a:grpFill/>
            <a:ln w="19050">
              <a:solidFill>
                <a:srgbClr val="FF4B4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60" name="角丸四角形 59"/>
          <p:cNvSpPr/>
          <p:nvPr/>
        </p:nvSpPr>
        <p:spPr>
          <a:xfrm>
            <a:off x="946150" y="3657600"/>
            <a:ext cx="2700020" cy="28829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　民　</a:t>
            </a:r>
            <a:r>
              <a:rPr lang="en-US" altLang="ja-JP" sz="12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(270</a:t>
            </a:r>
            <a:r>
              <a:rPr lang="ja-JP" altLang="en-US" sz="12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</a:t>
            </a:r>
            <a:r>
              <a:rPr lang="en-US" altLang="ja-JP" sz="12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graphicFrame>
        <p:nvGraphicFramePr>
          <p:cNvPr id="61" name="表 60"/>
          <p:cNvGraphicFramePr/>
          <p:nvPr/>
        </p:nvGraphicFramePr>
        <p:xfrm>
          <a:off x="1132205" y="7277735"/>
          <a:ext cx="231521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知事</a:t>
                      </a:r>
                    </a:p>
                  </a:txBody>
                  <a:tcPr anchor="ctr">
                    <a:lnL w="19050">
                      <a:solidFill>
                        <a:srgbClr val="FF0000"/>
                      </a:solidFill>
                      <a:prstDash val="solid"/>
                    </a:lnL>
                    <a:lnR w="19050">
                      <a:solidFill>
                        <a:srgbClr val="FF0000"/>
                      </a:solidFill>
                      <a:prstDash val="solid"/>
                    </a:lnR>
                    <a:lnT w="19050">
                      <a:solidFill>
                        <a:srgbClr val="FF0000"/>
                      </a:solidFill>
                      <a:prstDash val="solid"/>
                    </a:lnT>
                    <a:lnB w="19050">
                      <a:solidFill>
                        <a:srgbClr val="FF0000"/>
                      </a:solidFill>
                      <a:prstDash val="soli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>
                      <a:solidFill>
                        <a:srgbClr val="FF0000"/>
                      </a:solidFill>
                      <a:prstDash val="solid"/>
                    </a:lnL>
                    <a:lnR w="19050" cmpd="sng">
                      <a:solidFill>
                        <a:schemeClr val="accent5"/>
                      </a:solidFill>
                      <a:prstDash val="solid"/>
                    </a:lnR>
                    <a:lnT w="12700" cmpd="sng"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議員</a:t>
                      </a:r>
                      <a:r>
                        <a:rPr lang="en-US" altLang="ja-JP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(88</a:t>
                      </a: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lang="en-US" altLang="ja-JP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L w="19050" cmpd="sng">
                      <a:solidFill>
                        <a:schemeClr val="accent5"/>
                      </a:solidFill>
                      <a:prstDash val="solid"/>
                    </a:lnL>
                    <a:lnR w="19050" cmpd="sng">
                      <a:solidFill>
                        <a:schemeClr val="accent5"/>
                      </a:solidFill>
                      <a:prstDash val="solid"/>
                    </a:lnR>
                    <a:lnT w="19050" cmpd="sng">
                      <a:solidFill>
                        <a:schemeClr val="accent5"/>
                      </a:solidFill>
                      <a:prstDash val="solid"/>
                    </a:lnT>
                    <a:lnB w="19050" cmpd="sng">
                      <a:solidFill>
                        <a:schemeClr val="accent5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2" name="角丸四角形 61"/>
          <p:cNvSpPr/>
          <p:nvPr/>
        </p:nvSpPr>
        <p:spPr>
          <a:xfrm>
            <a:off x="9860915" y="3877310"/>
            <a:ext cx="756285" cy="46799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975" rIns="53975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区民</a:t>
            </a:r>
          </a:p>
          <a:p>
            <a:pPr algn="ctr"/>
            <a:r>
              <a:rPr lang="en-US" altLang="ja-JP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(75</a:t>
            </a:r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</a:t>
            </a:r>
            <a:r>
              <a:rPr lang="en-US" altLang="ja-JP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graphicFrame>
        <p:nvGraphicFramePr>
          <p:cNvPr id="63" name="表 62"/>
          <p:cNvGraphicFramePr/>
          <p:nvPr/>
        </p:nvGraphicFramePr>
        <p:xfrm>
          <a:off x="9860915" y="3182620"/>
          <a:ext cx="756285" cy="59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43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</a:t>
                      </a:r>
                    </a:p>
                    <a:p>
                      <a:pPr algn="ctr">
                        <a:buNone/>
                      </a:pP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長</a:t>
                      </a:r>
                    </a:p>
                  </a:txBody>
                  <a:tcPr>
                    <a:lnL w="38100">
                      <a:solidFill>
                        <a:schemeClr val="accent5"/>
                      </a:solidFill>
                      <a:prstDash val="solid"/>
                    </a:lnL>
                    <a:lnR w="38100">
                      <a:solidFill>
                        <a:schemeClr val="accent5"/>
                      </a:solidFill>
                      <a:prstDash val="solid"/>
                    </a:lnR>
                    <a:lnT w="38100">
                      <a:solidFill>
                        <a:schemeClr val="accent5"/>
                      </a:solidFill>
                      <a:prstDash val="solid"/>
                    </a:lnT>
                    <a:lnB w="38100">
                      <a:solidFill>
                        <a:schemeClr val="accent5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議</a:t>
                      </a:r>
                    </a:p>
                    <a:p>
                      <a:pPr algn="ctr">
                        <a:buNone/>
                      </a:pP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員</a:t>
                      </a:r>
                    </a:p>
                    <a:p>
                      <a:pPr algn="ctr">
                        <a:buNone/>
                      </a:pPr>
                      <a:r>
                        <a:rPr lang="en-US" altLang="ja-JP" sz="9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r>
                        <a:rPr lang="ja-JP" altLang="en-US" sz="9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9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>
                      <a:solidFill>
                        <a:schemeClr val="accent5"/>
                      </a:solidFill>
                      <a:prstDash val="solid"/>
                    </a:lnL>
                    <a:lnR w="38100">
                      <a:solidFill>
                        <a:schemeClr val="accent5"/>
                      </a:solidFill>
                      <a:prstDash val="solid"/>
                    </a:lnR>
                    <a:lnT w="38100">
                      <a:solidFill>
                        <a:schemeClr val="accent5"/>
                      </a:solidFill>
                      <a:prstDash val="solid"/>
                    </a:lnT>
                    <a:lnB w="38100">
                      <a:solidFill>
                        <a:schemeClr val="accent5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64" name="グループ化 63"/>
          <p:cNvGrpSpPr>
            <a:grpSpLocks noChangeAspect="1"/>
          </p:cNvGrpSpPr>
          <p:nvPr/>
        </p:nvGrpSpPr>
        <p:grpSpPr>
          <a:xfrm>
            <a:off x="9928225" y="2801620"/>
            <a:ext cx="179070" cy="360045"/>
            <a:chOff x="2143" y="8695"/>
            <a:chExt cx="566" cy="1139"/>
          </a:xfrm>
          <a:solidFill>
            <a:schemeClr val="bg1"/>
          </a:solidFill>
        </p:grpSpPr>
        <p:sp>
          <p:nvSpPr>
            <p:cNvPr id="65" name="二等辺三角形 64"/>
            <p:cNvSpPr/>
            <p:nvPr/>
          </p:nvSpPr>
          <p:spPr>
            <a:xfrm>
              <a:off x="2143" y="9040"/>
              <a:ext cx="567" cy="794"/>
            </a:xfrm>
            <a:prstGeom prst="triangle">
              <a:avLst/>
            </a:prstGeom>
            <a:grpFill/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66" name="楕円 65"/>
            <p:cNvSpPr/>
            <p:nvPr/>
          </p:nvSpPr>
          <p:spPr>
            <a:xfrm>
              <a:off x="2143" y="8695"/>
              <a:ext cx="567" cy="567"/>
            </a:xfrm>
            <a:prstGeom prst="ellipse">
              <a:avLst/>
            </a:prstGeom>
            <a:grpFill/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67" name="角丸四角形 66"/>
          <p:cNvSpPr/>
          <p:nvPr/>
        </p:nvSpPr>
        <p:spPr>
          <a:xfrm>
            <a:off x="10768965" y="3877310"/>
            <a:ext cx="756285" cy="467995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975" rIns="53975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区民</a:t>
            </a:r>
          </a:p>
          <a:p>
            <a:pPr algn="ctr"/>
            <a:r>
              <a:rPr lang="en-US" altLang="ja-JP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(71</a:t>
            </a:r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</a:t>
            </a:r>
            <a:r>
              <a:rPr lang="en-US" altLang="ja-JP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graphicFrame>
        <p:nvGraphicFramePr>
          <p:cNvPr id="68" name="表 67"/>
          <p:cNvGraphicFramePr/>
          <p:nvPr/>
        </p:nvGraphicFramePr>
        <p:xfrm>
          <a:off x="10768965" y="3182620"/>
          <a:ext cx="756285" cy="59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43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</a:t>
                      </a:r>
                    </a:p>
                    <a:p>
                      <a:pPr algn="ctr">
                        <a:buNone/>
                      </a:pP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長</a:t>
                      </a:r>
                    </a:p>
                  </a:txBody>
                  <a:tcPr>
                    <a:lnL w="38100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</a:lnL>
                    <a:lnR w="38100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</a:lnR>
                    <a:lnT w="38100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</a:lnT>
                    <a:lnB w="38100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議</a:t>
                      </a:r>
                    </a:p>
                    <a:p>
                      <a:pPr algn="ctr">
                        <a:buNone/>
                      </a:pP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員</a:t>
                      </a:r>
                    </a:p>
                    <a:p>
                      <a:pPr algn="ctr">
                        <a:buNone/>
                      </a:pPr>
                      <a:r>
                        <a:rPr lang="en-US" altLang="ja-JP" sz="9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r>
                        <a:rPr lang="ja-JP" altLang="en-US" sz="9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9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</a:lnL>
                    <a:lnR w="38100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</a:lnR>
                    <a:lnT w="38100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</a:lnT>
                    <a:lnB w="38100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69" name="グループ化 68"/>
          <p:cNvGrpSpPr>
            <a:grpSpLocks noChangeAspect="1"/>
          </p:cNvGrpSpPr>
          <p:nvPr/>
        </p:nvGrpSpPr>
        <p:grpSpPr>
          <a:xfrm>
            <a:off x="10836275" y="2801620"/>
            <a:ext cx="179070" cy="360045"/>
            <a:chOff x="2143" y="8695"/>
            <a:chExt cx="566" cy="1139"/>
          </a:xfrm>
          <a:solidFill>
            <a:schemeClr val="bg1"/>
          </a:solidFill>
        </p:grpSpPr>
        <p:sp>
          <p:nvSpPr>
            <p:cNvPr id="70" name="二等辺三角形 69"/>
            <p:cNvSpPr/>
            <p:nvPr/>
          </p:nvSpPr>
          <p:spPr>
            <a:xfrm>
              <a:off x="2143" y="9040"/>
              <a:ext cx="567" cy="794"/>
            </a:xfrm>
            <a:prstGeom prst="triangle">
              <a:avLst/>
            </a:prstGeom>
            <a:grp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1" name="楕円 70"/>
            <p:cNvSpPr/>
            <p:nvPr/>
          </p:nvSpPr>
          <p:spPr>
            <a:xfrm>
              <a:off x="2143" y="8695"/>
              <a:ext cx="567" cy="567"/>
            </a:xfrm>
            <a:prstGeom prst="ellipse">
              <a:avLst/>
            </a:prstGeom>
            <a:grp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sp>
        <p:nvSpPr>
          <p:cNvPr id="72" name="角丸四角形 71"/>
          <p:cNvSpPr/>
          <p:nvPr/>
        </p:nvSpPr>
        <p:spPr>
          <a:xfrm>
            <a:off x="11677015" y="3877310"/>
            <a:ext cx="756285" cy="467995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975" rIns="53975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区民</a:t>
            </a:r>
          </a:p>
          <a:p>
            <a:pPr algn="ctr"/>
            <a:r>
              <a:rPr lang="en-US" altLang="ja-JP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(64</a:t>
            </a:r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</a:t>
            </a:r>
            <a:r>
              <a:rPr lang="en-US" altLang="ja-JP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graphicFrame>
        <p:nvGraphicFramePr>
          <p:cNvPr id="73" name="表 72"/>
          <p:cNvGraphicFramePr/>
          <p:nvPr/>
        </p:nvGraphicFramePr>
        <p:xfrm>
          <a:off x="11677015" y="3182620"/>
          <a:ext cx="756285" cy="59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43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</a:t>
                      </a:r>
                    </a:p>
                    <a:p>
                      <a:pPr algn="ctr">
                        <a:buNone/>
                      </a:pP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長</a:t>
                      </a:r>
                    </a:p>
                  </a:txBody>
                  <a:tcPr>
                    <a:lnL w="38100">
                      <a:solidFill>
                        <a:srgbClr val="7030A0"/>
                      </a:solidFill>
                      <a:prstDash val="solid"/>
                    </a:lnL>
                    <a:lnR w="38100">
                      <a:solidFill>
                        <a:srgbClr val="7030A0"/>
                      </a:solidFill>
                      <a:prstDash val="solid"/>
                    </a:lnR>
                    <a:lnT w="38100">
                      <a:solidFill>
                        <a:srgbClr val="7030A0"/>
                      </a:solidFill>
                      <a:prstDash val="solid"/>
                    </a:lnT>
                    <a:lnB w="38100">
                      <a:solidFill>
                        <a:srgbClr val="7030A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議</a:t>
                      </a:r>
                    </a:p>
                    <a:p>
                      <a:pPr algn="ctr">
                        <a:buNone/>
                      </a:pP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員</a:t>
                      </a:r>
                    </a:p>
                    <a:p>
                      <a:pPr algn="ctr">
                        <a:buNone/>
                      </a:pPr>
                      <a:r>
                        <a:rPr lang="en-US" altLang="ja-JP" sz="9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lang="ja-JP" altLang="en-US" sz="9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lang="en-US" altLang="ja-JP" sz="9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8100">
                      <a:solidFill>
                        <a:srgbClr val="7030A0"/>
                      </a:solidFill>
                      <a:prstDash val="solid"/>
                    </a:lnL>
                    <a:lnR w="38100">
                      <a:solidFill>
                        <a:srgbClr val="7030A0"/>
                      </a:solidFill>
                      <a:prstDash val="solid"/>
                    </a:lnR>
                    <a:lnT w="38100">
                      <a:solidFill>
                        <a:srgbClr val="7030A0"/>
                      </a:solidFill>
                      <a:prstDash val="solid"/>
                    </a:lnT>
                    <a:lnB w="38100">
                      <a:solidFill>
                        <a:srgbClr val="7030A0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74" name="グループ化 73"/>
          <p:cNvGrpSpPr>
            <a:grpSpLocks noChangeAspect="1"/>
          </p:cNvGrpSpPr>
          <p:nvPr/>
        </p:nvGrpSpPr>
        <p:grpSpPr>
          <a:xfrm>
            <a:off x="11744325" y="2801620"/>
            <a:ext cx="179070" cy="360045"/>
            <a:chOff x="2143" y="8695"/>
            <a:chExt cx="566" cy="1139"/>
          </a:xfrm>
          <a:solidFill>
            <a:schemeClr val="bg1"/>
          </a:solidFill>
        </p:grpSpPr>
        <p:sp>
          <p:nvSpPr>
            <p:cNvPr id="75" name="二等辺三角形 74"/>
            <p:cNvSpPr/>
            <p:nvPr/>
          </p:nvSpPr>
          <p:spPr>
            <a:xfrm>
              <a:off x="2143" y="9040"/>
              <a:ext cx="567" cy="794"/>
            </a:xfrm>
            <a:prstGeom prst="triangle">
              <a:avLst/>
            </a:prstGeom>
            <a:grpFill/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76" name="楕円 75"/>
            <p:cNvSpPr/>
            <p:nvPr/>
          </p:nvSpPr>
          <p:spPr>
            <a:xfrm>
              <a:off x="2143" y="8695"/>
              <a:ext cx="567" cy="567"/>
            </a:xfrm>
            <a:prstGeom prst="ellipse">
              <a:avLst/>
            </a:prstGeom>
            <a:grpFill/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</p:grpSp>
      <p:graphicFrame>
        <p:nvGraphicFramePr>
          <p:cNvPr id="2" name="表 1"/>
          <p:cNvGraphicFramePr/>
          <p:nvPr/>
        </p:nvGraphicFramePr>
        <p:xfrm>
          <a:off x="1132205" y="2592070"/>
          <a:ext cx="231521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7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市長</a:t>
                      </a:r>
                    </a:p>
                  </a:txBody>
                  <a:tcPr anchor="ctr">
                    <a:lnL w="19050" cmpd="sng">
                      <a:solidFill>
                        <a:srgbClr val="FF0000"/>
                      </a:solidFill>
                      <a:prstDash val="solid"/>
                    </a:lnL>
                    <a:lnR w="19050" cmpd="sng">
                      <a:solidFill>
                        <a:srgbClr val="FF0000"/>
                      </a:solidFill>
                      <a:prstDash val="solid"/>
                    </a:lnR>
                    <a:lnT w="19050" cmpd="sng">
                      <a:solidFill>
                        <a:srgbClr val="FF0000"/>
                      </a:solidFill>
                      <a:prstDash val="solid"/>
                    </a:lnT>
                    <a:lnB w="19050" cmpd="sng">
                      <a:solidFill>
                        <a:srgbClr val="FF0000"/>
                      </a:solidFill>
                      <a:prstDash val="soli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ja-JP" altLang="en-US" sz="12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mpd="sng">
                      <a:solidFill>
                        <a:srgbClr val="FF0000"/>
                      </a:solidFill>
                      <a:prstDash val="solid"/>
                    </a:lnL>
                    <a:lnR w="19050" cmpd="sng">
                      <a:solidFill>
                        <a:schemeClr val="accent5"/>
                      </a:solidFill>
                      <a:prstDash val="solid"/>
                    </a:lnR>
                    <a:lnT w="12700" cmpd="sng"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議員</a:t>
                      </a:r>
                      <a:r>
                        <a:rPr lang="en-US" altLang="ja-JP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(83</a:t>
                      </a:r>
                      <a:r>
                        <a:rPr lang="ja-JP" altLang="en-US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lang="en-US" altLang="ja-JP" sz="12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L w="19050" cmpd="sng">
                      <a:solidFill>
                        <a:schemeClr val="accent5"/>
                      </a:solidFill>
                      <a:prstDash val="solid"/>
                    </a:lnL>
                    <a:lnR w="19050" cmpd="sng">
                      <a:solidFill>
                        <a:schemeClr val="accent5"/>
                      </a:solidFill>
                      <a:prstDash val="solid"/>
                    </a:lnR>
                    <a:lnT w="19050" cmpd="sng">
                      <a:solidFill>
                        <a:schemeClr val="accent5"/>
                      </a:solidFill>
                      <a:prstDash val="solid"/>
                    </a:lnT>
                    <a:lnB w="19050" cmpd="sng">
                      <a:solidFill>
                        <a:schemeClr val="accent5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テキストボックス 2"/>
          <p:cNvSpPr txBox="1"/>
          <p:nvPr/>
        </p:nvSpPr>
        <p:spPr>
          <a:xfrm>
            <a:off x="2014220" y="3213735"/>
            <a:ext cx="1440180" cy="28829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2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・・・・・・・・・・・・・・・</a:t>
            </a:r>
          </a:p>
        </p:txBody>
      </p:sp>
      <p:graphicFrame>
        <p:nvGraphicFramePr>
          <p:cNvPr id="4" name="表 3"/>
          <p:cNvGraphicFramePr/>
          <p:nvPr/>
        </p:nvGraphicFramePr>
        <p:xfrm>
          <a:off x="1064260" y="3021965"/>
          <a:ext cx="2499360" cy="15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>
                      <a:solidFill>
                        <a:srgbClr val="FF0000"/>
                      </a:solidFill>
                      <a:prstDash val="solid"/>
                    </a:lnL>
                    <a:lnR w="19050" cmpd="sng">
                      <a:solidFill>
                        <a:srgbClr val="FF0000"/>
                      </a:solidFill>
                      <a:prstDash val="solid"/>
                    </a:lnR>
                    <a:lnT w="19050">
                      <a:solidFill>
                        <a:srgbClr val="FF0000"/>
                      </a:solidFill>
                      <a:prstDash val="soli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mpd="sng">
                      <a:solidFill>
                        <a:srgbClr val="FF0000"/>
                      </a:solidFill>
                      <a:prstDash val="solid"/>
                    </a:lnL>
                    <a:lnR w="19050" cmpd="sng">
                      <a:solidFill>
                        <a:srgbClr val="FF0000"/>
                      </a:solidFill>
                      <a:prstDash val="solid"/>
                    </a:lnR>
                    <a:lnT w="19050">
                      <a:solidFill>
                        <a:srgbClr val="FF0000"/>
                      </a:solidFill>
                      <a:prstDash val="soli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 cmpd="sng">
                      <a:solidFill>
                        <a:srgbClr val="FF0000"/>
                      </a:solidFill>
                      <a:prstDash val="solid"/>
                    </a:lnL>
                    <a:lnR w="19050">
                      <a:solidFill>
                        <a:srgbClr val="FF0000"/>
                      </a:solidFill>
                      <a:prstDash val="solid"/>
                    </a:lnR>
                    <a:lnT w="19050">
                      <a:solidFill>
                        <a:srgbClr val="FF0000"/>
                      </a:solidFill>
                      <a:prstDash val="soli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>
                      <a:solidFill>
                        <a:srgbClr val="FF0000"/>
                      </a:solidFill>
                      <a:prstDash val="solid"/>
                    </a:lnL>
                    <a:lnR w="19050">
                      <a:solidFill>
                        <a:srgbClr val="FF0000"/>
                      </a:solidFill>
                      <a:prstDash val="solid"/>
                    </a:lnR>
                    <a:lnT w="19050">
                      <a:solidFill>
                        <a:srgbClr val="FF0000"/>
                      </a:solidFill>
                      <a:prstDash val="soli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9050">
                      <a:solidFill>
                        <a:srgbClr val="FF0000"/>
                      </a:solidFill>
                      <a:prstDash val="solid"/>
                    </a:lnL>
                    <a:lnR>
                      <a:noFill/>
                    </a:lnR>
                    <a:lnT w="19050">
                      <a:solidFill>
                        <a:srgbClr val="FF0000"/>
                      </a:solidFill>
                      <a:prstDash val="soli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rgbClr val="FF0000"/>
                      </a:solidFill>
                      <a:prstDash val="soli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rgbClr val="FF0000"/>
                      </a:solidFill>
                      <a:prstDash val="soli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rgbClr val="FF0000"/>
                      </a:solidFill>
                      <a:prstDash val="soli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rgbClr val="FF0000"/>
                      </a:solidFill>
                      <a:prstDash val="soli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rgbClr val="FF0000"/>
                      </a:solidFill>
                      <a:prstDash val="soli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rgbClr val="FF0000"/>
                      </a:solidFill>
                      <a:prstDash val="soli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ja-JP" altLang="en-US" sz="40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>
                      <a:noFill/>
                    </a:lnL>
                    <a:lnR w="19050" cmpd="sng">
                      <a:solidFill>
                        <a:srgbClr val="FF0000"/>
                      </a:solidFill>
                      <a:prstDash val="solid"/>
                    </a:lnR>
                    <a:lnT w="19050">
                      <a:solidFill>
                        <a:srgbClr val="FF0000"/>
                      </a:solidFill>
                      <a:prstDash val="soli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1" name="テキストボックス 50"/>
          <p:cNvSpPr txBox="1"/>
          <p:nvPr/>
        </p:nvSpPr>
        <p:spPr>
          <a:xfrm>
            <a:off x="2186940" y="3008630"/>
            <a:ext cx="1151890" cy="28829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(24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行政区長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5234305" y="5517515"/>
            <a:ext cx="0" cy="935990"/>
          </a:xfrm>
          <a:prstGeom prst="straightConnector1">
            <a:avLst/>
          </a:prstGeom>
          <a:ln w="190500">
            <a:solidFill>
              <a:srgbClr val="FF8810"/>
            </a:solidFill>
            <a:headEnd type="triangle" w="med" len="sm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ボックス 16"/>
          <p:cNvSpPr txBox="1"/>
          <p:nvPr/>
        </p:nvSpPr>
        <p:spPr>
          <a:xfrm>
            <a:off x="5504180" y="5717540"/>
            <a:ext cx="2447925" cy="50419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ja-JP" altLang="en-US" sz="16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住民サービスを維持する</a:t>
            </a:r>
          </a:p>
          <a:p>
            <a:r>
              <a:rPr lang="ja-JP" altLang="en-US" sz="16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ための財源の確保・調整</a:t>
            </a:r>
            <a:endParaRPr lang="en-US" altLang="ja-JP" sz="1600" b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4190365" y="6131560"/>
            <a:ext cx="0" cy="2520315"/>
          </a:xfrm>
          <a:prstGeom prst="line">
            <a:avLst/>
          </a:prstGeom>
          <a:ln w="3810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ボックス 34"/>
          <p:cNvSpPr txBox="1"/>
          <p:nvPr/>
        </p:nvSpPr>
        <p:spPr>
          <a:xfrm>
            <a:off x="4051300" y="6116320"/>
            <a:ext cx="288290" cy="2592070"/>
          </a:xfrm>
          <a:prstGeom prst="rect">
            <a:avLst/>
          </a:prstGeom>
          <a:noFill/>
        </p:spPr>
        <p:txBody>
          <a:bodyPr vert="eaVert" wrap="square" rtlCol="0" anchor="ctr" anchorCtr="0">
            <a:no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成長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戦略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・インフラ整備など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 flipV="1">
            <a:off x="4265295" y="7816850"/>
            <a:ext cx="647700" cy="0"/>
          </a:xfrm>
          <a:prstGeom prst="line">
            <a:avLst/>
          </a:prstGeom>
          <a:ln w="190500">
            <a:solidFill>
              <a:schemeClr val="accent6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4191635" y="3147695"/>
            <a:ext cx="0" cy="2303780"/>
          </a:xfrm>
          <a:prstGeom prst="line">
            <a:avLst/>
          </a:prstGeom>
          <a:ln w="3810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 flipV="1">
            <a:off x="4051935" y="3241040"/>
            <a:ext cx="864235" cy="0"/>
          </a:xfrm>
          <a:prstGeom prst="line">
            <a:avLst/>
          </a:prstGeom>
          <a:ln w="190500">
            <a:solidFill>
              <a:schemeClr val="tx2">
                <a:lumMod val="60000"/>
                <a:lumOff val="40000"/>
              </a:schemeClr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ボックス 53"/>
          <p:cNvSpPr txBox="1"/>
          <p:nvPr/>
        </p:nvSpPr>
        <p:spPr>
          <a:xfrm>
            <a:off x="4052570" y="3152775"/>
            <a:ext cx="288290" cy="2303780"/>
          </a:xfrm>
          <a:prstGeom prst="rect">
            <a:avLst/>
          </a:prstGeom>
          <a:noFill/>
        </p:spPr>
        <p:txBody>
          <a:bodyPr vert="eaVert" wrap="square" rtlCol="0" anchor="ctr" anchorCtr="0">
            <a:no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保健医療・福祉・教育など</a:t>
            </a:r>
          </a:p>
        </p:txBody>
      </p:sp>
      <p:sp>
        <p:nvSpPr>
          <p:cNvPr id="49" name="テキストボックス 48"/>
          <p:cNvSpPr txBox="1"/>
          <p:nvPr/>
        </p:nvSpPr>
        <p:spPr>
          <a:xfrm>
            <a:off x="178435" y="3249295"/>
            <a:ext cx="396240" cy="28829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ja-JP" sz="1200" b="1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</a:p>
        </p:txBody>
      </p:sp>
      <p:sp>
        <p:nvSpPr>
          <p:cNvPr id="78" name="テキストボックス 77"/>
          <p:cNvSpPr txBox="1"/>
          <p:nvPr/>
        </p:nvSpPr>
        <p:spPr>
          <a:xfrm>
            <a:off x="177165" y="6731000"/>
            <a:ext cx="396240" cy="28829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ja-JP" sz="1200" b="1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</a:p>
        </p:txBody>
      </p:sp>
      <p:sp>
        <p:nvSpPr>
          <p:cNvPr id="379" name="正方形/長方形 29"/>
          <p:cNvSpPr/>
          <p:nvPr/>
        </p:nvSpPr>
        <p:spPr>
          <a:xfrm>
            <a:off x="51098" y="194167"/>
            <a:ext cx="6336000" cy="720000"/>
          </a:xfrm>
          <a:prstGeom prst="roundRect">
            <a:avLst>
              <a:gd name="adj" fmla="val 0"/>
            </a:avLst>
          </a:prstGeom>
          <a:noFill/>
          <a:effectLst/>
        </p:spPr>
        <p:txBody>
          <a:bodyPr wrap="square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b="1" i="0" u="none" strike="noStrike" kern="1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▶ 特別</a:t>
            </a:r>
            <a:r>
              <a:rPr kumimoji="1" lang="ja-JP" altLang="en-US" b="1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区制度</a:t>
            </a:r>
            <a:r>
              <a:rPr kumimoji="1" lang="en-US" altLang="ja-JP" b="1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b="1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</a:t>
            </a:r>
            <a:r>
              <a:rPr kumimoji="1" lang="en-US" altLang="ja-JP" b="1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kumimoji="1" lang="ja-JP" altLang="en-US" b="1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の全体像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ja-JP" altLang="en-US" b="1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 広域機能一元化・特別区設置 ～</a:t>
            </a:r>
          </a:p>
        </p:txBody>
      </p:sp>
      <p:sp>
        <p:nvSpPr>
          <p:cNvPr id="6" name="正方形/長方形 62"/>
          <p:cNvSpPr/>
          <p:nvPr/>
        </p:nvSpPr>
        <p:spPr>
          <a:xfrm>
            <a:off x="6453234" y="185420"/>
            <a:ext cx="6264000" cy="792000"/>
          </a:xfrm>
          <a:prstGeom prst="rect">
            <a:avLst/>
          </a:prstGeom>
          <a:solidFill>
            <a:sysClr val="window" lastClr="FFFFFF"/>
          </a:solidFill>
          <a:ln w="19050">
            <a:solidFill>
              <a:srgbClr val="4F81BD"/>
            </a:solidFill>
          </a:ln>
        </p:spPr>
        <p:txBody>
          <a:bodyPr wrap="square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1" i="0" u="none" strike="noStrike" kern="1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kumimoji="0" lang="ja-JP" altLang="en-US" sz="125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現在の大阪市</a:t>
            </a:r>
            <a:r>
              <a:rPr kumimoji="0" lang="en-US" altLang="ja-JP" sz="125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0" lang="ja-JP" altLang="en-US" sz="125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広域＋基礎</a:t>
            </a:r>
            <a:r>
              <a:rPr kumimoji="0" lang="en-US" altLang="ja-JP" sz="125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kumimoji="0" lang="ja-JP" altLang="en-US" sz="125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と大阪府</a:t>
            </a:r>
            <a:r>
              <a:rPr kumimoji="0" lang="en-US" altLang="ja-JP" sz="125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0" lang="ja-JP" altLang="en-US" sz="125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広域</a:t>
            </a:r>
            <a:r>
              <a:rPr kumimoji="0" lang="en-US" altLang="ja-JP" sz="125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kumimoji="0" lang="ja-JP" altLang="en-US" sz="125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を再編し、役割分担を徹底します。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1" i="0" u="none" strike="noStrike" kern="1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kumimoji="0" lang="ja-JP" altLang="en-US" sz="1250" b="1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大阪市をなくして４つの特別区を設置し、住民自治を拡充します。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ja-JP" altLang="en-US" sz="1400" b="1" i="0" u="none" strike="noStrike" kern="1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kumimoji="0" lang="ja-JP" altLang="en-US" sz="1250" b="1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広域</a:t>
            </a:r>
            <a:r>
              <a:rPr kumimoji="0" lang="ja-JP" altLang="en-US" sz="125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機能</a:t>
            </a:r>
            <a:r>
              <a:rPr kumimoji="0" lang="ja-JP" altLang="en-US" sz="1250" b="1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を大阪府へ一元化</a:t>
            </a:r>
            <a:r>
              <a:rPr kumimoji="0" lang="ja-JP" altLang="en-US" sz="125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</a:t>
            </a:r>
            <a:r>
              <a:rPr kumimoji="0" lang="ja-JP" altLang="en-US" sz="1250" b="1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、成長を加速するとともに、制度的</a:t>
            </a:r>
            <a:r>
              <a:rPr kumimoji="0" lang="ja-JP" altLang="en-US" sz="125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に二重行政を解消します</a:t>
            </a:r>
            <a:r>
              <a:rPr kumimoji="0" lang="ja-JP" altLang="en-US" sz="1250" b="1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kumimoji="0" lang="ja-JP" altLang="en-US" sz="125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1604</Words>
  <Application>Microsoft Office PowerPoint</Application>
  <PresentationFormat>A3 297x420 mm</PresentationFormat>
  <Paragraphs>452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7" baseType="lpstr">
      <vt:lpstr>Meiryo UI</vt:lpstr>
      <vt:lpstr>ＭＳ Ｐゴシック</vt:lpstr>
      <vt:lpstr>ＭＳ 明朝</vt:lpstr>
      <vt:lpstr>メイリオ</vt:lpstr>
      <vt:lpstr>游ゴシック</vt:lpstr>
      <vt:lpstr>游ゴシック Light</vt:lpstr>
      <vt:lpstr>Arial</vt:lpstr>
      <vt:lpstr>Calibri</vt:lpstr>
      <vt:lpstr>Calibri Light</vt:lpstr>
      <vt:lpstr>Microsoft Himalaya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廣本　智信</dc:creator>
  <cp:lastModifiedBy>廣本　智信</cp:lastModifiedBy>
  <cp:revision>25</cp:revision>
  <cp:lastPrinted>2020-04-08T10:41:32Z</cp:lastPrinted>
  <dcterms:created xsi:type="dcterms:W3CDTF">2020-04-06T12:54:00Z</dcterms:created>
  <dcterms:modified xsi:type="dcterms:W3CDTF">2020-04-08T10:41:35Z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1041-10.8.2.6694</vt:lpwstr>
  </property>
</Properties>
</file>