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90" r:id="rId5"/>
  </p:sldIdLst>
  <p:sldSz cx="15122525" cy="10693400"/>
  <p:notesSz cx="9939338" cy="14368463"/>
  <p:defaultText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5B8E7FDE-D2B3-49C8-A9AC-294C2DF0EE5D}">
          <p14:sldIdLst>
            <p14:sldId id="290"/>
          </p14:sldIdLst>
        </p14:section>
      </p14:sectionLst>
    </p:ext>
    <p:ext uri="{EFAFB233-063F-42B5-8137-9DF3F51BA10A}">
      <p15:sldGuideLst xmlns:p15="http://schemas.microsoft.com/office/powerpoint/2012/main">
        <p15:guide id="1" orient="horz" pos="3345" userDrawn="1">
          <p15:clr>
            <a:srgbClr val="A4A3A4"/>
          </p15:clr>
        </p15:guide>
        <p15:guide id="2" pos="47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D6A3"/>
    <a:srgbClr val="33CC33"/>
    <a:srgbClr val="A9D18E"/>
    <a:srgbClr val="007E39"/>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21" autoAdjust="0"/>
    <p:restoredTop sz="94434" autoAdjust="0"/>
  </p:normalViewPr>
  <p:slideViewPr>
    <p:cSldViewPr snapToGrid="0">
      <p:cViewPr>
        <p:scale>
          <a:sx n="100" d="100"/>
          <a:sy n="100" d="100"/>
        </p:scale>
        <p:origin x="114" y="102"/>
      </p:cViewPr>
      <p:guideLst>
        <p:guide orient="horz" pos="3345"/>
        <p:guide pos="478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7"/>
            <a:ext cx="4306888" cy="719137"/>
          </a:xfrm>
          <a:prstGeom prst="rect">
            <a:avLst/>
          </a:prstGeom>
        </p:spPr>
        <p:txBody>
          <a:bodyPr vert="horz" lIns="91288" tIns="45645" rIns="91288"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313" y="37"/>
            <a:ext cx="4308475" cy="719137"/>
          </a:xfrm>
          <a:prstGeom prst="rect">
            <a:avLst/>
          </a:prstGeom>
        </p:spPr>
        <p:txBody>
          <a:bodyPr vert="horz" lIns="91288" tIns="45645" rIns="91288" bIns="45645" rtlCol="0"/>
          <a:lstStyle>
            <a:lvl1pPr algn="r">
              <a:defRPr sz="1200"/>
            </a:lvl1pPr>
          </a:lstStyle>
          <a:p>
            <a:fld id="{57DB76CF-5E8E-4210-900E-8A81334EBD6C}" type="datetimeFigureOut">
              <a:rPr kumimoji="1" lang="ja-JP" altLang="en-US" smtClean="0"/>
              <a:t>2022/2/21</a:t>
            </a:fld>
            <a:endParaRPr kumimoji="1" lang="ja-JP" altLang="en-US"/>
          </a:p>
        </p:txBody>
      </p:sp>
      <p:sp>
        <p:nvSpPr>
          <p:cNvPr id="4" name="スライド イメージ プレースホルダー 3"/>
          <p:cNvSpPr>
            <a:spLocks noGrp="1" noRot="1" noChangeAspect="1"/>
          </p:cNvSpPr>
          <p:nvPr>
            <p:ph type="sldImg" idx="2"/>
          </p:nvPr>
        </p:nvSpPr>
        <p:spPr>
          <a:xfrm>
            <a:off x="1160463" y="1077913"/>
            <a:ext cx="7618412" cy="5386387"/>
          </a:xfrm>
          <a:prstGeom prst="rect">
            <a:avLst/>
          </a:prstGeom>
          <a:noFill/>
          <a:ln w="12700">
            <a:solidFill>
              <a:prstClr val="black"/>
            </a:solidFill>
          </a:ln>
        </p:spPr>
        <p:txBody>
          <a:bodyPr vert="horz" lIns="91288" tIns="45645" rIns="91288" bIns="45645" rtlCol="0" anchor="ctr"/>
          <a:lstStyle/>
          <a:p>
            <a:endParaRPr lang="ja-JP" altLang="en-US"/>
          </a:p>
        </p:txBody>
      </p:sp>
      <p:sp>
        <p:nvSpPr>
          <p:cNvPr id="5" name="ノート プレースホルダー 4"/>
          <p:cNvSpPr>
            <a:spLocks noGrp="1"/>
          </p:cNvSpPr>
          <p:nvPr>
            <p:ph type="body" sz="quarter" idx="3"/>
          </p:nvPr>
        </p:nvSpPr>
        <p:spPr>
          <a:xfrm>
            <a:off x="993777" y="6824664"/>
            <a:ext cx="7951789" cy="6465888"/>
          </a:xfrm>
          <a:prstGeom prst="rect">
            <a:avLst/>
          </a:prstGeom>
        </p:spPr>
        <p:txBody>
          <a:bodyPr vert="horz" lIns="91288" tIns="45645" rIns="91288"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3647743"/>
            <a:ext cx="4306888" cy="717550"/>
          </a:xfrm>
          <a:prstGeom prst="rect">
            <a:avLst/>
          </a:prstGeom>
        </p:spPr>
        <p:txBody>
          <a:bodyPr vert="horz" lIns="91288" tIns="45645" rIns="91288"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313" y="13647743"/>
            <a:ext cx="4308475" cy="717550"/>
          </a:xfrm>
          <a:prstGeom prst="rect">
            <a:avLst/>
          </a:prstGeom>
        </p:spPr>
        <p:txBody>
          <a:bodyPr vert="horz" lIns="91288" tIns="45645" rIns="91288" bIns="45645" rtlCol="0" anchor="b"/>
          <a:lstStyle>
            <a:lvl1pPr algn="r">
              <a:defRPr sz="1200"/>
            </a:lvl1pPr>
          </a:lstStyle>
          <a:p>
            <a:fld id="{A1109B6F-EF79-4700-9586-60FB757CBB86}" type="slidenum">
              <a:rPr kumimoji="1" lang="ja-JP" altLang="en-US" smtClean="0"/>
              <a:t>‹#›</a:t>
            </a:fld>
            <a:endParaRPr kumimoji="1" lang="ja-JP" altLang="en-US"/>
          </a:p>
        </p:txBody>
      </p:sp>
    </p:spTree>
    <p:extLst>
      <p:ext uri="{BB962C8B-B14F-4D97-AF65-F5344CB8AC3E}">
        <p14:creationId xmlns:p14="http://schemas.microsoft.com/office/powerpoint/2010/main" val="2319860038"/>
      </p:ext>
    </p:extLst>
  </p:cSld>
  <p:clrMap bg1="lt1" tx1="dk1" bg2="lt2" tx2="dk2" accent1="accent1" accent2="accent2" accent3="accent3" accent4="accent4" accent5="accent5" accent6="accent6" hlink="hlink" folHlink="folHlink"/>
  <p:notesStyle>
    <a:lvl1pPr marL="0" algn="l" defTabSz="914128" rtl="0" eaLnBrk="1" latinLnBrk="0" hangingPunct="1">
      <a:defRPr kumimoji="1" sz="1200" kern="1200">
        <a:solidFill>
          <a:schemeClr val="tx1"/>
        </a:solidFill>
        <a:latin typeface="+mn-lt"/>
        <a:ea typeface="+mn-ea"/>
        <a:cs typeface="+mn-cs"/>
      </a:defRPr>
    </a:lvl1pPr>
    <a:lvl2pPr marL="457063" algn="l" defTabSz="914128" rtl="0" eaLnBrk="1" latinLnBrk="0" hangingPunct="1">
      <a:defRPr kumimoji="1" sz="1200" kern="1200">
        <a:solidFill>
          <a:schemeClr val="tx1"/>
        </a:solidFill>
        <a:latin typeface="+mn-lt"/>
        <a:ea typeface="+mn-ea"/>
        <a:cs typeface="+mn-cs"/>
      </a:defRPr>
    </a:lvl2pPr>
    <a:lvl3pPr marL="914128" algn="l" defTabSz="914128" rtl="0" eaLnBrk="1" latinLnBrk="0" hangingPunct="1">
      <a:defRPr kumimoji="1" sz="1200" kern="1200">
        <a:solidFill>
          <a:schemeClr val="tx1"/>
        </a:solidFill>
        <a:latin typeface="+mn-lt"/>
        <a:ea typeface="+mn-ea"/>
        <a:cs typeface="+mn-cs"/>
      </a:defRPr>
    </a:lvl3pPr>
    <a:lvl4pPr marL="1371190" algn="l" defTabSz="914128" rtl="0" eaLnBrk="1" latinLnBrk="0" hangingPunct="1">
      <a:defRPr kumimoji="1" sz="1200" kern="1200">
        <a:solidFill>
          <a:schemeClr val="tx1"/>
        </a:solidFill>
        <a:latin typeface="+mn-lt"/>
        <a:ea typeface="+mn-ea"/>
        <a:cs typeface="+mn-cs"/>
      </a:defRPr>
    </a:lvl4pPr>
    <a:lvl5pPr marL="1828254" algn="l" defTabSz="914128" rtl="0" eaLnBrk="1" latinLnBrk="0" hangingPunct="1">
      <a:defRPr kumimoji="1" sz="1200" kern="1200">
        <a:solidFill>
          <a:schemeClr val="tx1"/>
        </a:solidFill>
        <a:latin typeface="+mn-lt"/>
        <a:ea typeface="+mn-ea"/>
        <a:cs typeface="+mn-cs"/>
      </a:defRPr>
    </a:lvl5pPr>
    <a:lvl6pPr marL="2285316" algn="l" defTabSz="914128" rtl="0" eaLnBrk="1" latinLnBrk="0" hangingPunct="1">
      <a:defRPr kumimoji="1" sz="1200" kern="1200">
        <a:solidFill>
          <a:schemeClr val="tx1"/>
        </a:solidFill>
        <a:latin typeface="+mn-lt"/>
        <a:ea typeface="+mn-ea"/>
        <a:cs typeface="+mn-cs"/>
      </a:defRPr>
    </a:lvl6pPr>
    <a:lvl7pPr marL="2742382" algn="l" defTabSz="914128" rtl="0" eaLnBrk="1" latinLnBrk="0" hangingPunct="1">
      <a:defRPr kumimoji="1" sz="1200" kern="1200">
        <a:solidFill>
          <a:schemeClr val="tx1"/>
        </a:solidFill>
        <a:latin typeface="+mn-lt"/>
        <a:ea typeface="+mn-ea"/>
        <a:cs typeface="+mn-cs"/>
      </a:defRPr>
    </a:lvl7pPr>
    <a:lvl8pPr marL="3199444" algn="l" defTabSz="914128" rtl="0" eaLnBrk="1" latinLnBrk="0" hangingPunct="1">
      <a:defRPr kumimoji="1" sz="1200" kern="1200">
        <a:solidFill>
          <a:schemeClr val="tx1"/>
        </a:solidFill>
        <a:latin typeface="+mn-lt"/>
        <a:ea typeface="+mn-ea"/>
        <a:cs typeface="+mn-cs"/>
      </a:defRPr>
    </a:lvl8pPr>
    <a:lvl9pPr marL="3656509" algn="l" defTabSz="9141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1085642" indent="-417549">
              <a:defRPr kumimoji="1">
                <a:solidFill>
                  <a:schemeClr val="tx1"/>
                </a:solidFill>
                <a:latin typeface="Calibri" pitchFamily="34" charset="0"/>
                <a:ea typeface="ＭＳ Ｐゴシック" charset="-128"/>
              </a:defRPr>
            </a:lvl2pPr>
            <a:lvl3pPr marL="1670215" indent="-334045">
              <a:defRPr kumimoji="1">
                <a:solidFill>
                  <a:schemeClr val="tx1"/>
                </a:solidFill>
                <a:latin typeface="Calibri" pitchFamily="34" charset="0"/>
                <a:ea typeface="ＭＳ Ｐゴシック" charset="-128"/>
              </a:defRPr>
            </a:lvl3pPr>
            <a:lvl4pPr marL="2338292" indent="-334045">
              <a:defRPr kumimoji="1">
                <a:solidFill>
                  <a:schemeClr val="tx1"/>
                </a:solidFill>
                <a:latin typeface="Calibri" pitchFamily="34" charset="0"/>
                <a:ea typeface="ＭＳ Ｐゴシック" charset="-128"/>
              </a:defRPr>
            </a:lvl4pPr>
            <a:lvl5pPr marL="3006380" indent="-334045">
              <a:defRPr kumimoji="1">
                <a:solidFill>
                  <a:schemeClr val="tx1"/>
                </a:solidFill>
                <a:latin typeface="Calibri" pitchFamily="34" charset="0"/>
                <a:ea typeface="ＭＳ Ｐゴシック" charset="-128"/>
              </a:defRPr>
            </a:lvl5pPr>
            <a:lvl6pPr marL="3674475" indent="-334045" fontAlgn="base">
              <a:spcBef>
                <a:spcPct val="0"/>
              </a:spcBef>
              <a:spcAft>
                <a:spcPct val="0"/>
              </a:spcAft>
              <a:defRPr kumimoji="1">
                <a:solidFill>
                  <a:schemeClr val="tx1"/>
                </a:solidFill>
                <a:latin typeface="Calibri" pitchFamily="34" charset="0"/>
                <a:ea typeface="ＭＳ Ｐゴシック" charset="-128"/>
              </a:defRPr>
            </a:lvl6pPr>
            <a:lvl7pPr marL="4342559" indent="-334045" fontAlgn="base">
              <a:spcBef>
                <a:spcPct val="0"/>
              </a:spcBef>
              <a:spcAft>
                <a:spcPct val="0"/>
              </a:spcAft>
              <a:defRPr kumimoji="1">
                <a:solidFill>
                  <a:schemeClr val="tx1"/>
                </a:solidFill>
                <a:latin typeface="Calibri" pitchFamily="34" charset="0"/>
                <a:ea typeface="ＭＳ Ｐゴシック" charset="-128"/>
              </a:defRPr>
            </a:lvl7pPr>
            <a:lvl8pPr marL="5010642" indent="-334045" fontAlgn="base">
              <a:spcBef>
                <a:spcPct val="0"/>
              </a:spcBef>
              <a:spcAft>
                <a:spcPct val="0"/>
              </a:spcAft>
              <a:defRPr kumimoji="1">
                <a:solidFill>
                  <a:schemeClr val="tx1"/>
                </a:solidFill>
                <a:latin typeface="Calibri" pitchFamily="34" charset="0"/>
                <a:ea typeface="ＭＳ Ｐゴシック" charset="-128"/>
              </a:defRPr>
            </a:lvl8pPr>
            <a:lvl9pPr marL="5678725" indent="-334045"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2814146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4" y="3321888"/>
            <a:ext cx="12854145" cy="229215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268380" y="6059594"/>
            <a:ext cx="10585768" cy="2732758"/>
          </a:xfrm>
        </p:spPr>
        <p:txBody>
          <a:bodyPr/>
          <a:lstStyle>
            <a:lvl1pPr marL="0" indent="0" algn="ctr">
              <a:buNone/>
              <a:defRPr>
                <a:solidFill>
                  <a:schemeClr val="tx1">
                    <a:tint val="75000"/>
                  </a:schemeClr>
                </a:solidFill>
              </a:defRPr>
            </a:lvl1pPr>
            <a:lvl2pPr marL="727037" indent="0" algn="ctr">
              <a:buNone/>
              <a:defRPr>
                <a:solidFill>
                  <a:schemeClr val="tx1">
                    <a:tint val="75000"/>
                  </a:schemeClr>
                </a:solidFill>
              </a:defRPr>
            </a:lvl2pPr>
            <a:lvl3pPr marL="1454074" indent="0" algn="ctr">
              <a:buNone/>
              <a:defRPr>
                <a:solidFill>
                  <a:schemeClr val="tx1">
                    <a:tint val="75000"/>
                  </a:schemeClr>
                </a:solidFill>
              </a:defRPr>
            </a:lvl3pPr>
            <a:lvl4pPr marL="2181113" indent="0" algn="ctr">
              <a:buNone/>
              <a:defRPr>
                <a:solidFill>
                  <a:schemeClr val="tx1">
                    <a:tint val="75000"/>
                  </a:schemeClr>
                </a:solidFill>
              </a:defRPr>
            </a:lvl4pPr>
            <a:lvl5pPr marL="2908148" indent="0" algn="ctr">
              <a:buNone/>
              <a:defRPr>
                <a:solidFill>
                  <a:schemeClr val="tx1">
                    <a:tint val="75000"/>
                  </a:schemeClr>
                </a:solidFill>
              </a:defRPr>
            </a:lvl5pPr>
            <a:lvl6pPr marL="3635184" indent="0" algn="ctr">
              <a:buNone/>
              <a:defRPr>
                <a:solidFill>
                  <a:schemeClr val="tx1">
                    <a:tint val="75000"/>
                  </a:schemeClr>
                </a:solidFill>
              </a:defRPr>
            </a:lvl6pPr>
            <a:lvl7pPr marL="4362222" indent="0" algn="ctr">
              <a:buNone/>
              <a:defRPr>
                <a:solidFill>
                  <a:schemeClr val="tx1">
                    <a:tint val="75000"/>
                  </a:schemeClr>
                </a:solidFill>
              </a:defRPr>
            </a:lvl7pPr>
            <a:lvl8pPr marL="5089259" indent="0" algn="ctr">
              <a:buNone/>
              <a:defRPr>
                <a:solidFill>
                  <a:schemeClr val="tx1">
                    <a:tint val="75000"/>
                  </a:schemeClr>
                </a:solidFill>
              </a:defRPr>
            </a:lvl8pPr>
            <a:lvl9pPr marL="581629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56128" y="428236"/>
            <a:ext cx="9955663" cy="912404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9" y="6871503"/>
            <a:ext cx="12854145" cy="2123829"/>
          </a:xfrm>
        </p:spPr>
        <p:txBody>
          <a:bodyPr anchor="t"/>
          <a:lstStyle>
            <a:lvl1pPr algn="l">
              <a:defRPr sz="65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94579" y="4532322"/>
            <a:ext cx="12854145" cy="2339181"/>
          </a:xfrm>
        </p:spPr>
        <p:txBody>
          <a:bodyPr anchor="b"/>
          <a:lstStyle>
            <a:lvl1pPr marL="0" indent="0">
              <a:buNone/>
              <a:defRPr sz="3300">
                <a:solidFill>
                  <a:schemeClr val="tx1">
                    <a:tint val="75000"/>
                  </a:schemeClr>
                </a:solidFill>
              </a:defRPr>
            </a:lvl1pPr>
            <a:lvl2pPr marL="727037" indent="0">
              <a:buNone/>
              <a:defRPr sz="3000">
                <a:solidFill>
                  <a:schemeClr val="tx1">
                    <a:tint val="75000"/>
                  </a:schemeClr>
                </a:solidFill>
              </a:defRPr>
            </a:lvl2pPr>
            <a:lvl3pPr marL="1454074" indent="0">
              <a:buNone/>
              <a:defRPr sz="2500">
                <a:solidFill>
                  <a:schemeClr val="tx1">
                    <a:tint val="75000"/>
                  </a:schemeClr>
                </a:solidFill>
              </a:defRPr>
            </a:lvl3pPr>
            <a:lvl4pPr marL="2181113" indent="0">
              <a:buNone/>
              <a:defRPr sz="2300">
                <a:solidFill>
                  <a:schemeClr val="tx1">
                    <a:tint val="75000"/>
                  </a:schemeClr>
                </a:solidFill>
              </a:defRPr>
            </a:lvl4pPr>
            <a:lvl5pPr marL="2908148" indent="0">
              <a:buNone/>
              <a:defRPr sz="2300">
                <a:solidFill>
                  <a:schemeClr val="tx1">
                    <a:tint val="75000"/>
                  </a:schemeClr>
                </a:solidFill>
              </a:defRPr>
            </a:lvl5pPr>
            <a:lvl6pPr marL="3635184" indent="0">
              <a:buNone/>
              <a:defRPr sz="2300">
                <a:solidFill>
                  <a:schemeClr val="tx1">
                    <a:tint val="75000"/>
                  </a:schemeClr>
                </a:solidFill>
              </a:defRPr>
            </a:lvl6pPr>
            <a:lvl7pPr marL="4362222" indent="0">
              <a:buNone/>
              <a:defRPr sz="2300">
                <a:solidFill>
                  <a:schemeClr val="tx1">
                    <a:tint val="75000"/>
                  </a:schemeClr>
                </a:solidFill>
              </a:defRPr>
            </a:lvl7pPr>
            <a:lvl8pPr marL="5089259" indent="0">
              <a:buNone/>
              <a:defRPr sz="2300">
                <a:solidFill>
                  <a:schemeClr val="tx1">
                    <a:tint val="75000"/>
                  </a:schemeClr>
                </a:solidFill>
              </a:defRPr>
            </a:lvl8pPr>
            <a:lvl9pPr marL="5816295" indent="0">
              <a:buNone/>
              <a:defRPr sz="23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56127"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687283"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56132" y="2393643"/>
            <a:ext cx="6681741"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56132" y="3391196"/>
            <a:ext cx="6681741"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682037" y="2393643"/>
            <a:ext cx="6684366"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682037" y="3391196"/>
            <a:ext cx="6684366"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2022/2/21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2022/2/21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2022/2/21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1" y="425756"/>
            <a:ext cx="4975207" cy="1811938"/>
          </a:xfrm>
        </p:spPr>
        <p:txBody>
          <a:bodyPr anchor="b"/>
          <a:lstStyle>
            <a:lvl1pPr algn="l">
              <a:defRPr sz="3300" b="1"/>
            </a:lvl1pPr>
          </a:lstStyle>
          <a:p>
            <a:r>
              <a:rPr kumimoji="1" lang="ja-JP" altLang="en-US"/>
              <a:t>マスタ タイトルの書式設定</a:t>
            </a:r>
          </a:p>
        </p:txBody>
      </p:sp>
      <p:sp>
        <p:nvSpPr>
          <p:cNvPr id="3" name="コンテンツ プレースホルダ 2"/>
          <p:cNvSpPr>
            <a:spLocks noGrp="1"/>
          </p:cNvSpPr>
          <p:nvPr>
            <p:ph idx="1"/>
          </p:nvPr>
        </p:nvSpPr>
        <p:spPr>
          <a:xfrm>
            <a:off x="5912487" y="425759"/>
            <a:ext cx="8453912" cy="9126522"/>
          </a:xfrm>
        </p:spPr>
        <p:txBody>
          <a:bodyPr/>
          <a:lstStyle>
            <a:lvl1pPr>
              <a:defRPr sz="5100"/>
            </a:lvl1pPr>
            <a:lvl2pPr>
              <a:defRPr sz="4500"/>
            </a:lvl2pPr>
            <a:lvl3pPr>
              <a:defRPr sz="3800"/>
            </a:lvl3pPr>
            <a:lvl4pPr>
              <a:defRPr sz="3300"/>
            </a:lvl4pPr>
            <a:lvl5pPr>
              <a:defRPr sz="3300"/>
            </a:lvl5pPr>
            <a:lvl6pPr>
              <a:defRPr sz="3300"/>
            </a:lvl6pPr>
            <a:lvl7pPr>
              <a:defRPr sz="3300"/>
            </a:lvl7pPr>
            <a:lvl8pPr>
              <a:defRPr sz="3300"/>
            </a:lvl8pPr>
            <a:lvl9pPr>
              <a:defRPr sz="3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56131" y="2237697"/>
            <a:ext cx="4975207" cy="7314584"/>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0"/>
            <a:ext cx="9073515" cy="883692"/>
          </a:xfrm>
        </p:spPr>
        <p:txBody>
          <a:bodyPr anchor="b"/>
          <a:lstStyle>
            <a:lvl1pPr algn="l">
              <a:defRPr sz="3300" b="1"/>
            </a:lvl1pPr>
          </a:lstStyle>
          <a:p>
            <a:r>
              <a:rPr kumimoji="1" lang="ja-JP" altLang="en-US"/>
              <a:t>マスタ タイトルの書式設定</a:t>
            </a:r>
          </a:p>
        </p:txBody>
      </p:sp>
      <p:sp>
        <p:nvSpPr>
          <p:cNvPr id="3" name="図プレースホルダ 2"/>
          <p:cNvSpPr>
            <a:spLocks noGrp="1"/>
          </p:cNvSpPr>
          <p:nvPr>
            <p:ph type="pic" idx="1"/>
          </p:nvPr>
        </p:nvSpPr>
        <p:spPr>
          <a:xfrm>
            <a:off x="2964122" y="955476"/>
            <a:ext cx="9073515" cy="6416040"/>
          </a:xfrm>
        </p:spPr>
        <p:txBody>
          <a:bodyPr/>
          <a:lstStyle>
            <a:lvl1pPr marL="0" indent="0">
              <a:buNone/>
              <a:defRPr sz="5100"/>
            </a:lvl1pPr>
            <a:lvl2pPr marL="727037" indent="0">
              <a:buNone/>
              <a:defRPr sz="4500"/>
            </a:lvl2pPr>
            <a:lvl3pPr marL="1454074" indent="0">
              <a:buNone/>
              <a:defRPr sz="3800"/>
            </a:lvl3pPr>
            <a:lvl4pPr marL="2181113" indent="0">
              <a:buNone/>
              <a:defRPr sz="3300"/>
            </a:lvl4pPr>
            <a:lvl5pPr marL="2908148" indent="0">
              <a:buNone/>
              <a:defRPr sz="3300"/>
            </a:lvl5pPr>
            <a:lvl6pPr marL="3635184" indent="0">
              <a:buNone/>
              <a:defRPr sz="3300"/>
            </a:lvl6pPr>
            <a:lvl7pPr marL="4362222" indent="0">
              <a:buNone/>
              <a:defRPr sz="3300"/>
            </a:lvl7pPr>
            <a:lvl8pPr marL="5089259" indent="0">
              <a:buNone/>
              <a:defRPr sz="3300"/>
            </a:lvl8pPr>
            <a:lvl9pPr marL="5816295" indent="0">
              <a:buNone/>
              <a:defRPr sz="3300"/>
            </a:lvl9pPr>
          </a:lstStyle>
          <a:p>
            <a:endParaRPr kumimoji="1" lang="ja-JP" altLang="en-US"/>
          </a:p>
        </p:txBody>
      </p:sp>
      <p:sp>
        <p:nvSpPr>
          <p:cNvPr id="4" name="テキスト プレースホルダ 3"/>
          <p:cNvSpPr>
            <a:spLocks noGrp="1"/>
          </p:cNvSpPr>
          <p:nvPr>
            <p:ph type="body" sz="half" idx="2"/>
          </p:nvPr>
        </p:nvSpPr>
        <p:spPr>
          <a:xfrm>
            <a:off x="2964122" y="8369075"/>
            <a:ext cx="9073515" cy="1254989"/>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56127" y="428235"/>
            <a:ext cx="13610273" cy="1782234"/>
          </a:xfrm>
          <a:prstGeom prst="rect">
            <a:avLst/>
          </a:prstGeom>
        </p:spPr>
        <p:txBody>
          <a:bodyPr vert="horz" lIns="145400" tIns="72700" rIns="145400" bIns="7270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56127" y="2495128"/>
            <a:ext cx="13610273" cy="7057149"/>
          </a:xfrm>
          <a:prstGeom prst="rect">
            <a:avLst/>
          </a:prstGeom>
        </p:spPr>
        <p:txBody>
          <a:bodyPr vert="horz" lIns="145400" tIns="72700" rIns="145400" bIns="7270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56132" y="9911200"/>
            <a:ext cx="3528590" cy="569325"/>
          </a:xfrm>
          <a:prstGeom prst="rect">
            <a:avLst/>
          </a:prstGeom>
        </p:spPr>
        <p:txBody>
          <a:bodyPr vert="horz" lIns="145400" tIns="72700" rIns="145400" bIns="72700" rtlCol="0" anchor="ctr"/>
          <a:lstStyle>
            <a:lvl1pPr algn="l">
              <a:defRPr sz="2000">
                <a:solidFill>
                  <a:schemeClr val="tx1">
                    <a:tint val="75000"/>
                  </a:schemeClr>
                </a:solidFill>
              </a:defRPr>
            </a:lvl1pPr>
          </a:lstStyle>
          <a:p>
            <a:fld id="{E90ED720-0104-4369-84BC-D37694168613}" type="datetimeFigureOut">
              <a:rPr kumimoji="1" lang="ja-JP" altLang="en-US" smtClean="0"/>
              <a:t>2022/2/21</a:t>
            </a:fld>
            <a:endParaRPr kumimoji="1" lang="ja-JP" altLang="en-US"/>
          </a:p>
        </p:txBody>
      </p:sp>
      <p:sp>
        <p:nvSpPr>
          <p:cNvPr id="5" name="フッター プレースホルダ 4"/>
          <p:cNvSpPr>
            <a:spLocks noGrp="1"/>
          </p:cNvSpPr>
          <p:nvPr>
            <p:ph type="ftr" sz="quarter" idx="3"/>
          </p:nvPr>
        </p:nvSpPr>
        <p:spPr>
          <a:xfrm>
            <a:off x="5166864" y="9911200"/>
            <a:ext cx="4788800" cy="569325"/>
          </a:xfrm>
          <a:prstGeom prst="rect">
            <a:avLst/>
          </a:prstGeom>
        </p:spPr>
        <p:txBody>
          <a:bodyPr vert="horz" lIns="145400" tIns="72700" rIns="145400" bIns="72700"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837813" y="9911200"/>
            <a:ext cx="3528590" cy="569325"/>
          </a:xfrm>
          <a:prstGeom prst="rect">
            <a:avLst/>
          </a:prstGeom>
        </p:spPr>
        <p:txBody>
          <a:bodyPr vert="horz" lIns="145400" tIns="72700" rIns="145400" bIns="72700" rtlCol="0" anchor="ctr"/>
          <a:lstStyle>
            <a:lvl1pPr algn="r">
              <a:defRPr sz="20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4074" rtl="0" eaLnBrk="1" latinLnBrk="0" hangingPunct="1">
        <a:spcBef>
          <a:spcPct val="0"/>
        </a:spcBef>
        <a:buNone/>
        <a:defRPr kumimoji="1" sz="7100" kern="1200">
          <a:solidFill>
            <a:schemeClr val="tx1"/>
          </a:solidFill>
          <a:latin typeface="+mj-lt"/>
          <a:ea typeface="+mj-ea"/>
          <a:cs typeface="+mj-cs"/>
        </a:defRPr>
      </a:lvl1pPr>
    </p:titleStyle>
    <p:bodyStyle>
      <a:lvl1pPr marL="545278" indent="-545278" algn="l" defTabSz="1454074" rtl="0" eaLnBrk="1" latinLnBrk="0" hangingPunct="1">
        <a:spcBef>
          <a:spcPct val="20000"/>
        </a:spcBef>
        <a:buFont typeface="Arial" pitchFamily="34" charset="0"/>
        <a:buChar char="•"/>
        <a:defRPr kumimoji="1" sz="5100" kern="1200">
          <a:solidFill>
            <a:schemeClr val="tx1"/>
          </a:solidFill>
          <a:latin typeface="+mn-lt"/>
          <a:ea typeface="+mn-ea"/>
          <a:cs typeface="+mn-cs"/>
        </a:defRPr>
      </a:lvl1pPr>
      <a:lvl2pPr marL="1181436" indent="-454399" algn="l" defTabSz="1454074" rtl="0" eaLnBrk="1" latinLnBrk="0" hangingPunct="1">
        <a:spcBef>
          <a:spcPct val="20000"/>
        </a:spcBef>
        <a:buFont typeface="Arial" pitchFamily="34" charset="0"/>
        <a:buChar char="–"/>
        <a:defRPr kumimoji="1" sz="4500" kern="1200">
          <a:solidFill>
            <a:schemeClr val="tx1"/>
          </a:solidFill>
          <a:latin typeface="+mn-lt"/>
          <a:ea typeface="+mn-ea"/>
          <a:cs typeface="+mn-cs"/>
        </a:defRPr>
      </a:lvl2pPr>
      <a:lvl3pPr marL="1817593" indent="-363520" algn="l" defTabSz="1454074" rtl="0" eaLnBrk="1" latinLnBrk="0" hangingPunct="1">
        <a:spcBef>
          <a:spcPct val="20000"/>
        </a:spcBef>
        <a:buFont typeface="Arial" pitchFamily="34" charset="0"/>
        <a:buChar char="•"/>
        <a:defRPr kumimoji="1" sz="3800" kern="1200">
          <a:solidFill>
            <a:schemeClr val="tx1"/>
          </a:solidFill>
          <a:latin typeface="+mn-lt"/>
          <a:ea typeface="+mn-ea"/>
          <a:cs typeface="+mn-cs"/>
        </a:defRPr>
      </a:lvl3pPr>
      <a:lvl4pPr marL="2544629"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4pPr>
      <a:lvl5pPr marL="3271667"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5pPr>
      <a:lvl6pPr marL="3998703"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6pPr>
      <a:lvl7pPr marL="4725741"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7pPr>
      <a:lvl8pPr marL="5452776"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8pPr>
      <a:lvl9pPr marL="6179814"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9pPr>
    </p:bodyStyle>
    <p:other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角丸四角形 248"/>
          <p:cNvSpPr/>
          <p:nvPr/>
        </p:nvSpPr>
        <p:spPr>
          <a:xfrm>
            <a:off x="6630069" y="6045081"/>
            <a:ext cx="8254010" cy="1347051"/>
          </a:xfrm>
          <a:prstGeom prst="roundRect">
            <a:avLst>
              <a:gd name="adj" fmla="val 6523"/>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160" fontAlgn="auto">
              <a:spcBef>
                <a:spcPts val="0"/>
              </a:spcBef>
              <a:spcAft>
                <a:spcPts val="0"/>
              </a:spcAft>
              <a:defRPr/>
            </a:pPr>
            <a:endParaRPr lang="ja-JP" altLang="en-US"/>
          </a:p>
        </p:txBody>
      </p:sp>
      <p:sp>
        <p:nvSpPr>
          <p:cNvPr id="240" name="角丸四角形 239"/>
          <p:cNvSpPr/>
          <p:nvPr/>
        </p:nvSpPr>
        <p:spPr>
          <a:xfrm>
            <a:off x="6622160" y="7708680"/>
            <a:ext cx="8221655" cy="791327"/>
          </a:xfrm>
          <a:prstGeom prst="roundRect">
            <a:avLst>
              <a:gd name="adj" fmla="val 6523"/>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160" fontAlgn="auto">
              <a:spcBef>
                <a:spcPts val="0"/>
              </a:spcBef>
              <a:spcAft>
                <a:spcPts val="0"/>
              </a:spcAft>
              <a:defRPr/>
            </a:pPr>
            <a:endParaRPr lang="ja-JP" altLang="en-US"/>
          </a:p>
        </p:txBody>
      </p:sp>
      <p:sp>
        <p:nvSpPr>
          <p:cNvPr id="247" name="角丸四角形 246"/>
          <p:cNvSpPr/>
          <p:nvPr/>
        </p:nvSpPr>
        <p:spPr>
          <a:xfrm>
            <a:off x="6622160" y="3892111"/>
            <a:ext cx="8258253" cy="1791606"/>
          </a:xfrm>
          <a:prstGeom prst="roundRect">
            <a:avLst>
              <a:gd name="adj" fmla="val 6523"/>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160" fontAlgn="auto">
              <a:spcBef>
                <a:spcPts val="0"/>
              </a:spcBef>
              <a:spcAft>
                <a:spcPts val="0"/>
              </a:spcAft>
              <a:defRPr/>
            </a:pPr>
            <a:endParaRPr lang="ja-JP" altLang="en-US"/>
          </a:p>
        </p:txBody>
      </p:sp>
      <p:sp>
        <p:nvSpPr>
          <p:cNvPr id="166" name="角丸四角形 32">
            <a:extLst>
              <a:ext uri="{FF2B5EF4-FFF2-40B4-BE49-F238E27FC236}">
                <a16:creationId xmlns:a16="http://schemas.microsoft.com/office/drawing/2014/main" id="{92B7C46F-6B79-40F1-BBCE-CB702F9AD8FD}"/>
              </a:ext>
            </a:extLst>
          </p:cNvPr>
          <p:cNvSpPr/>
          <p:nvPr/>
        </p:nvSpPr>
        <p:spPr bwMode="auto">
          <a:xfrm>
            <a:off x="248537" y="1179013"/>
            <a:ext cx="6054653" cy="2213147"/>
          </a:xfrm>
          <a:prstGeom prst="roundRect">
            <a:avLst>
              <a:gd name="adj" fmla="val 3175"/>
            </a:avLst>
          </a:prstGeom>
          <a:solidFill>
            <a:schemeClr val="bg1"/>
          </a:solidFill>
          <a:ln w="6350">
            <a:solidFill>
              <a:schemeClr val="tx1"/>
            </a:solidFill>
          </a:ln>
        </p:spPr>
        <p:style>
          <a:lnRef idx="2">
            <a:schemeClr val="accent2"/>
          </a:lnRef>
          <a:fillRef idx="1">
            <a:schemeClr val="lt1"/>
          </a:fillRef>
          <a:effectRef idx="0">
            <a:schemeClr val="accent2"/>
          </a:effectRef>
          <a:fontRef idx="minor">
            <a:schemeClr val="dk1"/>
          </a:fontRef>
        </p:style>
        <p:txBody>
          <a:bodyPr lIns="67372" tIns="33686" rIns="67372" bIns="33686"/>
          <a:lstStyle/>
          <a:p>
            <a:pPr eaLnBrk="1" hangingPunct="1">
              <a:spcBef>
                <a:spcPts val="0"/>
              </a:spcBef>
              <a:defRPr/>
            </a:pPr>
            <a:endParaRPr lang="en-US" altLang="ja-JP" sz="1100" b="0" i="0" dirty="0">
              <a:latin typeface="Meiryo UI" pitchFamily="50" charset="-128"/>
              <a:ea typeface="Meiryo UI" pitchFamily="50" charset="-128"/>
              <a:cs typeface="Meiryo UI" pitchFamily="50" charset="-128"/>
            </a:endParaRPr>
          </a:p>
          <a:p>
            <a:pPr eaLnBrk="1" hangingPunct="1">
              <a:spcBef>
                <a:spcPts val="0"/>
              </a:spcBef>
              <a:defRPr/>
            </a:pPr>
            <a:endParaRPr lang="en-US" altLang="ja-JP" sz="1100" b="0" i="0" dirty="0">
              <a:latin typeface="Meiryo UI" pitchFamily="50" charset="-128"/>
              <a:ea typeface="Meiryo UI" pitchFamily="50" charset="-128"/>
              <a:cs typeface="Meiryo UI" pitchFamily="50" charset="-128"/>
            </a:endParaRPr>
          </a:p>
          <a:p>
            <a:pPr eaLnBrk="1" hangingPunct="1">
              <a:spcBef>
                <a:spcPts val="0"/>
              </a:spcBef>
              <a:defRPr/>
            </a:pPr>
            <a:endParaRPr lang="ja-JP" altLang="ja-JP" sz="1100" b="0" i="0" dirty="0">
              <a:latin typeface="Meiryo UI" pitchFamily="50" charset="-128"/>
              <a:ea typeface="Meiryo UI" pitchFamily="50" charset="-128"/>
              <a:cs typeface="Meiryo UI" pitchFamily="50" charset="-128"/>
            </a:endParaRPr>
          </a:p>
        </p:txBody>
      </p:sp>
      <p:sp>
        <p:nvSpPr>
          <p:cNvPr id="167" name="テキスト ボックス 166">
            <a:extLst>
              <a:ext uri="{FF2B5EF4-FFF2-40B4-BE49-F238E27FC236}">
                <a16:creationId xmlns:a16="http://schemas.microsoft.com/office/drawing/2014/main" id="{E420C476-9BA6-415A-9A82-9224A4E3F680}"/>
              </a:ext>
            </a:extLst>
          </p:cNvPr>
          <p:cNvSpPr txBox="1"/>
          <p:nvPr/>
        </p:nvSpPr>
        <p:spPr bwMode="auto">
          <a:xfrm>
            <a:off x="177755" y="1360947"/>
            <a:ext cx="5945202" cy="477054"/>
          </a:xfrm>
          <a:prstGeom prst="rect">
            <a:avLst/>
          </a:prstGeom>
          <a:noFill/>
        </p:spPr>
        <p:txBody>
          <a:bodyPr wrap="square">
            <a:spAutoFit/>
          </a:bodyPr>
          <a:lstStyle/>
          <a:p>
            <a:pPr marL="133688" indent="-133688" algn="just" eaLnBrk="1" hangingPunct="1">
              <a:lnSpc>
                <a:spcPts val="1500"/>
              </a:lnSpc>
              <a:spcBef>
                <a:spcPts val="0"/>
              </a:spcBef>
              <a:defRPr/>
            </a:pPr>
            <a:r>
              <a:rPr lang="ja-JP" altLang="en-US" sz="1100" i="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itchFamily="50" charset="-128"/>
              </a:rPr>
              <a:t>ため池の決壊による被害から府民の安全・安心を確保するため、防災・減災の視点のもと、</a:t>
            </a:r>
            <a:r>
              <a:rPr lang="ja-JP" altLang="en-US" sz="1100" b="0" i="0" dirty="0">
                <a:solidFill>
                  <a:prstClr val="black"/>
                </a:solidFill>
                <a:latin typeface="Meiryo UI" panose="020B0604030504040204" pitchFamily="50" charset="-128"/>
                <a:ea typeface="Meiryo UI" panose="020B0604030504040204" pitchFamily="50" charset="-128"/>
                <a:cs typeface="Meiryo UI" pitchFamily="50" charset="-128"/>
              </a:rPr>
              <a:t>具体的なハード・ソフト対策やその目標等をとりまとめた実行計画</a:t>
            </a:r>
            <a:r>
              <a:rPr lang="ja-JP" altLang="en-US" sz="1100" b="0" i="0" dirty="0">
                <a:latin typeface="Meiryo UI" panose="020B0604030504040204" pitchFamily="50" charset="-128"/>
                <a:ea typeface="Meiryo UI" panose="020B0604030504040204" pitchFamily="50" charset="-128"/>
              </a:rPr>
              <a:t>（計画期間：平成</a:t>
            </a:r>
            <a:r>
              <a:rPr lang="en-US" altLang="ja-JP" sz="1100" b="0" i="0" dirty="0">
                <a:latin typeface="Meiryo UI" panose="020B0604030504040204" pitchFamily="50" charset="-128"/>
                <a:ea typeface="Meiryo UI" panose="020B0604030504040204" pitchFamily="50" charset="-128"/>
              </a:rPr>
              <a:t>27</a:t>
            </a:r>
            <a:r>
              <a:rPr lang="ja-JP" altLang="en-US" sz="1100" b="0" i="0" dirty="0">
                <a:latin typeface="Meiryo UI" panose="020B0604030504040204" pitchFamily="50" charset="-128"/>
                <a:ea typeface="Meiryo UI" panose="020B0604030504040204" pitchFamily="50" charset="-128"/>
              </a:rPr>
              <a:t>年度～令和６年度）</a:t>
            </a:r>
            <a:endParaRPr lang="en-US" altLang="ja-JP" sz="1100" b="0" i="0" dirty="0">
              <a:latin typeface="Meiryo UI" panose="020B0604030504040204" pitchFamily="50" charset="-128"/>
              <a:ea typeface="Meiryo UI" panose="020B0604030504040204" pitchFamily="50" charset="-128"/>
            </a:endParaRPr>
          </a:p>
        </p:txBody>
      </p:sp>
      <p:sp>
        <p:nvSpPr>
          <p:cNvPr id="168" name="正方形/長方形 167">
            <a:extLst>
              <a:ext uri="{FF2B5EF4-FFF2-40B4-BE49-F238E27FC236}">
                <a16:creationId xmlns:a16="http://schemas.microsoft.com/office/drawing/2014/main" id="{C941A83E-469F-4B69-9263-85A18C0BBDE1}"/>
              </a:ext>
            </a:extLst>
          </p:cNvPr>
          <p:cNvSpPr/>
          <p:nvPr/>
        </p:nvSpPr>
        <p:spPr>
          <a:xfrm>
            <a:off x="381263" y="3093675"/>
            <a:ext cx="5969318" cy="259045"/>
          </a:xfrm>
          <a:prstGeom prst="rect">
            <a:avLst/>
          </a:prstGeom>
          <a:ln>
            <a:noFill/>
          </a:ln>
        </p:spPr>
        <p:txBody>
          <a:bodyPr wrap="square">
            <a:spAutoFit/>
          </a:bodyPr>
          <a:lstStyle/>
          <a:p>
            <a:pPr>
              <a:lnSpc>
                <a:spcPts val="1300"/>
              </a:lnSpc>
            </a:pPr>
            <a:r>
              <a:rPr lang="ja-JP" altLang="en-US" sz="1100" b="0" i="0" dirty="0">
                <a:latin typeface="Meiryo UI" pitchFamily="50" charset="-128"/>
                <a:ea typeface="Meiryo UI" pitchFamily="50" charset="-128"/>
                <a:cs typeface="Meiryo UI" pitchFamily="50" charset="-128"/>
              </a:rPr>
              <a:t>老朽ため池整備に際し、農家等の費用負担・市町村のマンパワー不足が事業推進のハードル</a:t>
            </a:r>
            <a:r>
              <a:rPr lang="ja-JP" altLang="en-US" sz="1100" dirty="0">
                <a:latin typeface="Meiryo UI" pitchFamily="50" charset="-128"/>
                <a:ea typeface="Meiryo UI" pitchFamily="50" charset="-128"/>
                <a:cs typeface="Meiryo UI" pitchFamily="50" charset="-128"/>
              </a:rPr>
              <a:t>となっている。</a:t>
            </a:r>
            <a:endParaRPr lang="en-US" altLang="ja-JP" sz="1100" b="0" i="0" dirty="0">
              <a:latin typeface="Meiryo UI" pitchFamily="50" charset="-128"/>
              <a:ea typeface="Meiryo UI" pitchFamily="50" charset="-128"/>
              <a:cs typeface="Meiryo UI" pitchFamily="50" charset="-128"/>
            </a:endParaRPr>
          </a:p>
        </p:txBody>
      </p:sp>
      <p:graphicFrame>
        <p:nvGraphicFramePr>
          <p:cNvPr id="172" name="表 171">
            <a:extLst>
              <a:ext uri="{FF2B5EF4-FFF2-40B4-BE49-F238E27FC236}">
                <a16:creationId xmlns:a16="http://schemas.microsoft.com/office/drawing/2014/main" id="{72826865-F482-455B-A387-6799EA25A26B}"/>
              </a:ext>
            </a:extLst>
          </p:cNvPr>
          <p:cNvGraphicFramePr>
            <a:graphicFrameLocks noGrp="1"/>
          </p:cNvGraphicFramePr>
          <p:nvPr>
            <p:extLst>
              <p:ext uri="{D42A27DB-BD31-4B8C-83A1-F6EECF244321}">
                <p14:modId xmlns:p14="http://schemas.microsoft.com/office/powerpoint/2010/main" val="3756468870"/>
              </p:ext>
            </p:extLst>
          </p:nvPr>
        </p:nvGraphicFramePr>
        <p:xfrm>
          <a:off x="423905" y="2049532"/>
          <a:ext cx="5753019" cy="966960"/>
        </p:xfrm>
        <a:graphic>
          <a:graphicData uri="http://schemas.openxmlformats.org/drawingml/2006/table">
            <a:tbl>
              <a:tblPr firstRow="1" bandRow="1">
                <a:tableStyleId>{073A0DAA-6AF3-43AB-8588-CEC1D06C72B9}</a:tableStyleId>
              </a:tblPr>
              <a:tblGrid>
                <a:gridCol w="1855051">
                  <a:extLst>
                    <a:ext uri="{9D8B030D-6E8A-4147-A177-3AD203B41FA5}">
                      <a16:colId xmlns:a16="http://schemas.microsoft.com/office/drawing/2014/main" val="3582386149"/>
                    </a:ext>
                  </a:extLst>
                </a:gridCol>
                <a:gridCol w="1515493">
                  <a:extLst>
                    <a:ext uri="{9D8B030D-6E8A-4147-A177-3AD203B41FA5}">
                      <a16:colId xmlns:a16="http://schemas.microsoft.com/office/drawing/2014/main" val="20001"/>
                    </a:ext>
                  </a:extLst>
                </a:gridCol>
                <a:gridCol w="1221979">
                  <a:extLst>
                    <a:ext uri="{9D8B030D-6E8A-4147-A177-3AD203B41FA5}">
                      <a16:colId xmlns:a16="http://schemas.microsoft.com/office/drawing/2014/main" val="614585955"/>
                    </a:ext>
                  </a:extLst>
                </a:gridCol>
                <a:gridCol w="1160496">
                  <a:extLst>
                    <a:ext uri="{9D8B030D-6E8A-4147-A177-3AD203B41FA5}">
                      <a16:colId xmlns:a16="http://schemas.microsoft.com/office/drawing/2014/main" val="1728740220"/>
                    </a:ext>
                  </a:extLst>
                </a:gridCol>
              </a:tblGrid>
              <a:tr h="161617">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対策内容</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事業主体</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目標箇所数</a:t>
                      </a:r>
                      <a:endPar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a:t>
                      </a:r>
                      <a:endPar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迄）</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295240781"/>
                  </a:ext>
                </a:extLst>
              </a:tr>
              <a:tr h="161617">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耐震診断</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748</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526</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661267"/>
                  </a:ext>
                </a:extLst>
              </a:tr>
              <a:tr h="161617">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ハザードマップ作成</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748</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505</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4134774"/>
                  </a:ext>
                </a:extLst>
              </a:tr>
              <a:tr h="161617">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老朽ため池整備</a:t>
                      </a:r>
                      <a:endPar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府・市町村等</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23</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うち</a:t>
                      </a: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箇所完了</a:t>
                      </a: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5204235"/>
                  </a:ext>
                </a:extLst>
              </a:tr>
            </a:tbl>
          </a:graphicData>
        </a:graphic>
      </p:graphicFrame>
      <p:sp>
        <p:nvSpPr>
          <p:cNvPr id="132" name="角丸四角形 131"/>
          <p:cNvSpPr/>
          <p:nvPr/>
        </p:nvSpPr>
        <p:spPr>
          <a:xfrm>
            <a:off x="228939" y="1059627"/>
            <a:ext cx="3476066" cy="221917"/>
          </a:xfrm>
          <a:prstGeom prst="roundRect">
            <a:avLst>
              <a:gd name="adj" fmla="val 50000"/>
            </a:avLst>
          </a:prstGeom>
          <a:gradFill rotWithShape="1">
            <a:gsLst>
              <a:gs pos="0">
                <a:schemeClr val="accent5">
                  <a:lumMod val="50000"/>
                </a:schemeClr>
              </a:gs>
              <a:gs pos="80000">
                <a:schemeClr val="accent5">
                  <a:lumMod val="75000"/>
                </a:schemeClr>
              </a:gs>
              <a:gs pos="100000">
                <a:schemeClr val="accent5">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（現行）大阪府ため池防災・減災アクションプラン</a:t>
            </a:r>
          </a:p>
        </p:txBody>
      </p:sp>
      <p:sp>
        <p:nvSpPr>
          <p:cNvPr id="157" name="正方形/長方形 156">
            <a:extLst>
              <a:ext uri="{FF2B5EF4-FFF2-40B4-BE49-F238E27FC236}">
                <a16:creationId xmlns:a16="http://schemas.microsoft.com/office/drawing/2014/main" id="{BE474821-A97F-414E-9BBF-94BCB2322AA0}"/>
              </a:ext>
            </a:extLst>
          </p:cNvPr>
          <p:cNvSpPr/>
          <p:nvPr/>
        </p:nvSpPr>
        <p:spPr>
          <a:xfrm>
            <a:off x="170940" y="1799229"/>
            <a:ext cx="3999726" cy="42423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pPr lvl="0" algn="just" defTabSz="914400" fontAlgn="base">
              <a:lnSpc>
                <a:spcPts val="1600"/>
              </a:lnSpc>
            </a:pPr>
            <a:r>
              <a:rPr lang="ja-JP" altLang="en-US" sz="1100" i="0" dirty="0">
                <a:solidFill>
                  <a:prstClr val="black"/>
                </a:solidFill>
                <a:latin typeface="Meiryo UI" panose="020B0604030504040204" pitchFamily="50" charset="-128"/>
                <a:ea typeface="Meiryo UI" panose="020B0604030504040204" pitchFamily="50" charset="-128"/>
                <a:cs typeface="Meiryo UI" pitchFamily="50" charset="-128"/>
              </a:rPr>
              <a:t>◆防災・減災対策</a:t>
            </a:r>
            <a:r>
              <a:rPr lang="ja-JP" altLang="en-US" sz="1100" dirty="0">
                <a:solidFill>
                  <a:prstClr val="black"/>
                </a:solidFill>
                <a:latin typeface="Meiryo UI" panose="020B0604030504040204" pitchFamily="50" charset="-128"/>
                <a:ea typeface="Meiryo UI" panose="020B0604030504040204" pitchFamily="50" charset="-128"/>
                <a:cs typeface="Meiryo UI" pitchFamily="50" charset="-128"/>
              </a:rPr>
              <a:t>とそ</a:t>
            </a:r>
            <a:r>
              <a:rPr lang="ja-JP" altLang="en-US" sz="1100" i="0" dirty="0">
                <a:solidFill>
                  <a:prstClr val="black"/>
                </a:solidFill>
                <a:latin typeface="Meiryo UI" panose="020B0604030504040204" pitchFamily="50" charset="-128"/>
                <a:ea typeface="Meiryo UI" panose="020B0604030504040204" pitchFamily="50" charset="-128"/>
                <a:cs typeface="Meiryo UI" pitchFamily="50" charset="-128"/>
              </a:rPr>
              <a:t>の進捗状況</a:t>
            </a:r>
          </a:p>
          <a:p>
            <a:pPr lvl="0" algn="just" defTabSz="914400" fontAlgn="base">
              <a:lnSpc>
                <a:spcPts val="1600"/>
              </a:lnSpc>
            </a:pPr>
            <a:endParaRPr lang="en-US" altLang="ja-JP" sz="1100" dirty="0">
              <a:latin typeface="Meiryo UI" pitchFamily="50" charset="-128"/>
              <a:ea typeface="Meiryo UI" pitchFamily="50" charset="-128"/>
              <a:cs typeface="Meiryo UI" pitchFamily="50" charset="-128"/>
            </a:endParaRPr>
          </a:p>
        </p:txBody>
      </p:sp>
      <p:sp>
        <p:nvSpPr>
          <p:cNvPr id="159" name="角丸四角形 32">
            <a:extLst>
              <a:ext uri="{FF2B5EF4-FFF2-40B4-BE49-F238E27FC236}">
                <a16:creationId xmlns:a16="http://schemas.microsoft.com/office/drawing/2014/main" id="{55506E2F-C353-45F1-B6C8-78A9C0D9C322}"/>
              </a:ext>
            </a:extLst>
          </p:cNvPr>
          <p:cNvSpPr/>
          <p:nvPr/>
        </p:nvSpPr>
        <p:spPr bwMode="auto">
          <a:xfrm>
            <a:off x="259923" y="3620118"/>
            <a:ext cx="6059362" cy="1071723"/>
          </a:xfrm>
          <a:prstGeom prst="roundRect">
            <a:avLst>
              <a:gd name="adj" fmla="val 3175"/>
            </a:avLst>
          </a:prstGeom>
          <a:solidFill>
            <a:schemeClr val="bg1"/>
          </a:solidFill>
          <a:ln w="6350">
            <a:solidFill>
              <a:schemeClr val="tx1"/>
            </a:solidFill>
          </a:ln>
        </p:spPr>
        <p:style>
          <a:lnRef idx="2">
            <a:schemeClr val="accent2"/>
          </a:lnRef>
          <a:fillRef idx="1">
            <a:schemeClr val="lt1"/>
          </a:fillRef>
          <a:effectRef idx="0">
            <a:schemeClr val="accent2"/>
          </a:effectRef>
          <a:fontRef idx="minor">
            <a:schemeClr val="dk1"/>
          </a:fontRef>
        </p:style>
        <p:txBody>
          <a:bodyPr lIns="67372" tIns="33686" rIns="67372" bIns="33686"/>
          <a:lstStyle/>
          <a:p>
            <a:pPr eaLnBrk="1" hangingPunct="1">
              <a:spcBef>
                <a:spcPts val="0"/>
              </a:spcBef>
              <a:defRPr/>
            </a:pPr>
            <a:endParaRPr lang="en-US" altLang="ja-JP" sz="1100" b="0" i="0" dirty="0">
              <a:latin typeface="Meiryo UI" pitchFamily="50" charset="-128"/>
              <a:ea typeface="Meiryo UI" pitchFamily="50" charset="-128"/>
              <a:cs typeface="Meiryo UI" pitchFamily="50" charset="-128"/>
            </a:endParaRPr>
          </a:p>
          <a:p>
            <a:pPr eaLnBrk="1" hangingPunct="1">
              <a:spcBef>
                <a:spcPts val="0"/>
              </a:spcBef>
              <a:defRPr/>
            </a:pPr>
            <a:endParaRPr lang="en-US" altLang="ja-JP" sz="1100" b="0" i="0" dirty="0">
              <a:latin typeface="Meiryo UI" pitchFamily="50" charset="-128"/>
              <a:ea typeface="Meiryo UI" pitchFamily="50" charset="-128"/>
              <a:cs typeface="Meiryo UI" pitchFamily="50" charset="-128"/>
            </a:endParaRPr>
          </a:p>
          <a:p>
            <a:pPr eaLnBrk="1" hangingPunct="1">
              <a:spcBef>
                <a:spcPts val="0"/>
              </a:spcBef>
              <a:defRPr/>
            </a:pPr>
            <a:endParaRPr lang="ja-JP" altLang="ja-JP" sz="1100" b="0" i="0" dirty="0">
              <a:latin typeface="Meiryo UI" pitchFamily="50" charset="-128"/>
              <a:ea typeface="Meiryo UI" pitchFamily="50" charset="-128"/>
              <a:cs typeface="Meiryo UI" pitchFamily="50" charset="-128"/>
            </a:endParaRPr>
          </a:p>
        </p:txBody>
      </p:sp>
      <p:sp>
        <p:nvSpPr>
          <p:cNvPr id="158" name="角丸四角形 131">
            <a:extLst>
              <a:ext uri="{FF2B5EF4-FFF2-40B4-BE49-F238E27FC236}">
                <a16:creationId xmlns:a16="http://schemas.microsoft.com/office/drawing/2014/main" id="{F85EDB9C-1EB8-4B99-AA03-B0D0A2DC6ACF}"/>
              </a:ext>
            </a:extLst>
          </p:cNvPr>
          <p:cNvSpPr/>
          <p:nvPr/>
        </p:nvSpPr>
        <p:spPr>
          <a:xfrm>
            <a:off x="265385" y="3440688"/>
            <a:ext cx="1202766" cy="243498"/>
          </a:xfrm>
          <a:prstGeom prst="roundRect">
            <a:avLst>
              <a:gd name="adj" fmla="val 50000"/>
            </a:avLst>
          </a:prstGeom>
          <a:gradFill rotWithShape="1">
            <a:gsLst>
              <a:gs pos="0">
                <a:schemeClr val="accent5">
                  <a:lumMod val="50000"/>
                </a:schemeClr>
              </a:gs>
              <a:gs pos="80000">
                <a:schemeClr val="accent5">
                  <a:lumMod val="75000"/>
                </a:schemeClr>
              </a:gs>
              <a:gs pos="100000">
                <a:schemeClr val="accent5">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国の動向</a:t>
            </a:r>
          </a:p>
        </p:txBody>
      </p:sp>
      <p:sp>
        <p:nvSpPr>
          <p:cNvPr id="160" name="正方形/長方形 159">
            <a:extLst>
              <a:ext uri="{FF2B5EF4-FFF2-40B4-BE49-F238E27FC236}">
                <a16:creationId xmlns:a16="http://schemas.microsoft.com/office/drawing/2014/main" id="{C46BEF0A-6F4E-4A4F-945F-44CFD7885CE0}"/>
              </a:ext>
            </a:extLst>
          </p:cNvPr>
          <p:cNvSpPr/>
          <p:nvPr/>
        </p:nvSpPr>
        <p:spPr>
          <a:xfrm>
            <a:off x="216529" y="3657910"/>
            <a:ext cx="6072264" cy="1024168"/>
          </a:xfrm>
          <a:prstGeom prst="rect">
            <a:avLst/>
          </a:prstGeom>
          <a:ln w="6350">
            <a:noFill/>
          </a:ln>
        </p:spPr>
        <p:txBody>
          <a:bodyPr wrap="square">
            <a:noAutofit/>
          </a:bodyPr>
          <a:lstStyle/>
          <a:p>
            <a:pPr>
              <a:lnSpc>
                <a:spcPts val="1500"/>
              </a:lnSpc>
            </a:pPr>
            <a:r>
              <a:rPr lang="ja-JP" altLang="en-US" sz="1100" i="0" dirty="0">
                <a:latin typeface="Meiryo UI" panose="020B0604030504040204" pitchFamily="50" charset="-128"/>
                <a:ea typeface="Meiryo UI" panose="020B0604030504040204" pitchFamily="50" charset="-128"/>
                <a:cs typeface="Meiryo UI" panose="020B0604030504040204" pitchFamily="50" charset="-128"/>
              </a:rPr>
              <a:t>◆ため池関連の法律制定・対策の重点化</a:t>
            </a:r>
            <a:endParaRPr lang="en-US" altLang="ja-JP" sz="1100" i="0" dirty="0">
              <a:latin typeface="Meiryo UI" panose="020B0604030504040204" pitchFamily="50" charset="-128"/>
              <a:ea typeface="Meiryo UI" panose="020B0604030504040204" pitchFamily="50" charset="-128"/>
              <a:cs typeface="Meiryo UI" pitchFamily="50" charset="-128"/>
            </a:endParaRPr>
          </a:p>
          <a:p>
            <a:pPr>
              <a:lnSpc>
                <a:spcPts val="1600"/>
              </a:lnSpc>
            </a:pPr>
            <a:r>
              <a:rPr lang="ja-JP" altLang="en-US" sz="110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100" dirty="0">
                <a:latin typeface="Meiryo UI" panose="020B0604030504040204" pitchFamily="50" charset="-128"/>
                <a:ea typeface="Meiryo UI" panose="020B0604030504040204" pitchFamily="50" charset="-128"/>
              </a:rPr>
              <a:t>農業用ため池の管理及び保全に関する法律（令和元年７月施行）</a:t>
            </a:r>
            <a:endParaRPr lang="en-US" altLang="ja-JP" sz="1100" b="0" i="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dirty="0">
                <a:latin typeface="Meiryo UI" panose="020B0604030504040204" pitchFamily="50" charset="-128"/>
                <a:ea typeface="Meiryo UI" panose="020B0604030504040204" pitchFamily="50" charset="-128"/>
              </a:rPr>
              <a:t>防災重点農業用ため池に係る防災工事等の推進に関する特別措置法（令和２年</a:t>
            </a:r>
            <a:r>
              <a:rPr lang="en-US" altLang="ja-JP" sz="1100" b="0" i="0" dirty="0">
                <a:latin typeface="Meiryo UI" panose="020B0604030504040204" pitchFamily="50" charset="-128"/>
                <a:ea typeface="Meiryo UI" panose="020B0604030504040204" pitchFamily="50" charset="-128"/>
              </a:rPr>
              <a:t>10</a:t>
            </a:r>
            <a:r>
              <a:rPr lang="ja-JP" altLang="en-US" sz="1100" b="0" i="0" dirty="0">
                <a:latin typeface="Meiryo UI" panose="020B0604030504040204" pitchFamily="50" charset="-128"/>
                <a:ea typeface="Meiryo UI" panose="020B0604030504040204" pitchFamily="50" charset="-128"/>
              </a:rPr>
              <a:t>月施行）</a:t>
            </a:r>
            <a:endParaRPr lang="en-US" altLang="ja-JP" sz="1100" b="0" i="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Meiryo UI" pitchFamily="50" charset="-128"/>
              </a:rPr>
              <a:t>　</a:t>
            </a:r>
            <a:r>
              <a:rPr lang="ja-JP" altLang="en-US" sz="1100" b="0" dirty="0">
                <a:latin typeface="Meiryo UI" panose="020B0604030504040204" pitchFamily="50" charset="-128"/>
                <a:ea typeface="Meiryo UI" panose="020B0604030504040204" pitchFamily="50" charset="-128"/>
                <a:cs typeface="Meiryo UI" pitchFamily="50" charset="-128"/>
              </a:rPr>
              <a:t>・</a:t>
            </a:r>
            <a:r>
              <a:rPr lang="ja-JP" altLang="en-US" sz="1100" b="0" i="0" dirty="0">
                <a:latin typeface="Meiryo UI" panose="020B0604030504040204" pitchFamily="50" charset="-128"/>
                <a:ea typeface="Meiryo UI" panose="020B0604030504040204" pitchFamily="50" charset="-128"/>
                <a:cs typeface="Meiryo UI" pitchFamily="50" charset="-128"/>
              </a:rPr>
              <a:t>「防災・減災、国土強靭化のための５か年加速化対策」（令和</a:t>
            </a:r>
            <a:r>
              <a:rPr lang="en-US" altLang="ja-JP" sz="1100" b="0" i="0" dirty="0">
                <a:latin typeface="Meiryo UI" panose="020B0604030504040204" pitchFamily="50" charset="-128"/>
                <a:ea typeface="Meiryo UI" panose="020B0604030504040204" pitchFamily="50" charset="-128"/>
                <a:cs typeface="Meiryo UI" pitchFamily="50" charset="-128"/>
              </a:rPr>
              <a:t>3</a:t>
            </a:r>
            <a:r>
              <a:rPr lang="ja-JP" altLang="en-US" sz="1100" b="0" i="0" dirty="0">
                <a:latin typeface="Meiryo UI" panose="020B0604030504040204" pitchFamily="50" charset="-128"/>
                <a:ea typeface="Meiryo UI" panose="020B0604030504040204" pitchFamily="50" charset="-128"/>
                <a:cs typeface="Meiryo UI" pitchFamily="50" charset="-128"/>
              </a:rPr>
              <a:t>年度～</a:t>
            </a:r>
            <a:r>
              <a:rPr lang="en-US" altLang="ja-JP" sz="1100" b="0" i="0" dirty="0">
                <a:latin typeface="Meiryo UI" panose="020B0604030504040204" pitchFamily="50" charset="-128"/>
                <a:ea typeface="Meiryo UI" panose="020B0604030504040204" pitchFamily="50" charset="-128"/>
                <a:cs typeface="Meiryo UI" pitchFamily="50" charset="-128"/>
              </a:rPr>
              <a:t>7</a:t>
            </a:r>
            <a:r>
              <a:rPr lang="ja-JP" altLang="en-US" sz="1100" b="0" i="0" dirty="0">
                <a:latin typeface="Meiryo UI" panose="020B0604030504040204" pitchFamily="50" charset="-128"/>
                <a:ea typeface="Meiryo UI" panose="020B0604030504040204" pitchFamily="50" charset="-128"/>
                <a:cs typeface="Meiryo UI" pitchFamily="50" charset="-128"/>
              </a:rPr>
              <a:t>年度）</a:t>
            </a:r>
            <a:endParaRPr lang="en-US" altLang="ja-JP" sz="1100" b="0" i="0" dirty="0">
              <a:latin typeface="Meiryo UI" panose="020B0604030504040204" pitchFamily="50" charset="-128"/>
              <a:ea typeface="Meiryo UI" panose="020B0604030504040204" pitchFamily="50" charset="-128"/>
              <a:cs typeface="Meiryo UI" pitchFamily="50" charset="-128"/>
            </a:endParaRPr>
          </a:p>
          <a:p>
            <a:pPr>
              <a:lnSpc>
                <a:spcPts val="1500"/>
              </a:lnSpc>
            </a:pPr>
            <a:r>
              <a:rPr lang="ja-JP" altLang="en-US" sz="1100" b="0" i="0" dirty="0">
                <a:latin typeface="Meiryo UI" panose="020B0604030504040204" pitchFamily="50" charset="-128"/>
                <a:ea typeface="Meiryo UI" panose="020B0604030504040204" pitchFamily="50" charset="-128"/>
                <a:cs typeface="Meiryo UI" pitchFamily="50" charset="-128"/>
              </a:rPr>
              <a:t>　等により、</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適正管理に向けた管理・保全体制の強化や</a:t>
            </a:r>
            <a:r>
              <a:rPr lang="ja-JP" altLang="en-US" sz="1100" b="0" i="0" dirty="0">
                <a:latin typeface="Meiryo UI" panose="020B0604030504040204" pitchFamily="50" charset="-128"/>
                <a:ea typeface="Meiryo UI" panose="020B0604030504040204" pitchFamily="50" charset="-128"/>
                <a:cs typeface="Meiryo UI" pitchFamily="50" charset="-128"/>
              </a:rPr>
              <a:t>集中的かつ計画的な対策の推進が図られている。</a:t>
            </a:r>
            <a:endParaRPr lang="en-US" altLang="ja-JP" sz="1100" b="0" i="0" dirty="0">
              <a:latin typeface="Meiryo UI" panose="020B0604030504040204" pitchFamily="50" charset="-128"/>
              <a:ea typeface="Meiryo UI" panose="020B0604030504040204" pitchFamily="50" charset="-128"/>
              <a:cs typeface="Meiryo UI" pitchFamily="50" charset="-128"/>
            </a:endParaRPr>
          </a:p>
          <a:p>
            <a:pPr>
              <a:lnSpc>
                <a:spcPts val="1600"/>
              </a:lnSpc>
            </a:pPr>
            <a:endParaRPr lang="en-US" altLang="ja-JP" sz="1100" b="0" i="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角丸四角形 135"/>
          <p:cNvSpPr/>
          <p:nvPr/>
        </p:nvSpPr>
        <p:spPr>
          <a:xfrm>
            <a:off x="241237" y="5319145"/>
            <a:ext cx="954502" cy="240225"/>
          </a:xfrm>
          <a:prstGeom prst="roundRect">
            <a:avLst>
              <a:gd name="adj" fmla="val 50000"/>
            </a:avLst>
          </a:prstGeom>
          <a:gradFill rotWithShape="1">
            <a:gsLst>
              <a:gs pos="0">
                <a:schemeClr val="accent5">
                  <a:lumMod val="50000"/>
                </a:schemeClr>
              </a:gs>
              <a:gs pos="80000">
                <a:schemeClr val="accent5">
                  <a:lumMod val="75000"/>
                </a:schemeClr>
              </a:gs>
              <a:gs pos="100000">
                <a:schemeClr val="accent5">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基本方針</a:t>
            </a:r>
          </a:p>
        </p:txBody>
      </p:sp>
      <p:sp>
        <p:nvSpPr>
          <p:cNvPr id="163" name="角丸四角形 135">
            <a:extLst>
              <a:ext uri="{FF2B5EF4-FFF2-40B4-BE49-F238E27FC236}">
                <a16:creationId xmlns:a16="http://schemas.microsoft.com/office/drawing/2014/main" id="{04D54E86-09B2-43EB-89BE-C6C4F31B2688}"/>
              </a:ext>
            </a:extLst>
          </p:cNvPr>
          <p:cNvSpPr/>
          <p:nvPr/>
        </p:nvSpPr>
        <p:spPr>
          <a:xfrm>
            <a:off x="245128" y="6153883"/>
            <a:ext cx="954502" cy="240225"/>
          </a:xfrm>
          <a:prstGeom prst="roundRect">
            <a:avLst>
              <a:gd name="adj" fmla="val 50000"/>
            </a:avLst>
          </a:prstGeom>
          <a:gradFill rotWithShape="1">
            <a:gsLst>
              <a:gs pos="0">
                <a:schemeClr val="accent5">
                  <a:lumMod val="50000"/>
                </a:schemeClr>
              </a:gs>
              <a:gs pos="80000">
                <a:schemeClr val="accent5">
                  <a:lumMod val="75000"/>
                </a:schemeClr>
              </a:gs>
              <a:gs pos="100000">
                <a:schemeClr val="accent5">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計画期間</a:t>
            </a:r>
          </a:p>
        </p:txBody>
      </p:sp>
      <p:sp>
        <p:nvSpPr>
          <p:cNvPr id="164" name="角丸四角形 135">
            <a:extLst>
              <a:ext uri="{FF2B5EF4-FFF2-40B4-BE49-F238E27FC236}">
                <a16:creationId xmlns:a16="http://schemas.microsoft.com/office/drawing/2014/main" id="{F4990545-4E29-4A4B-8EFD-915EF1C00B80}"/>
              </a:ext>
            </a:extLst>
          </p:cNvPr>
          <p:cNvSpPr/>
          <p:nvPr/>
        </p:nvSpPr>
        <p:spPr>
          <a:xfrm>
            <a:off x="228358" y="6526060"/>
            <a:ext cx="1582239" cy="238627"/>
          </a:xfrm>
          <a:prstGeom prst="roundRect">
            <a:avLst>
              <a:gd name="adj" fmla="val 50000"/>
            </a:avLst>
          </a:prstGeom>
          <a:gradFill rotWithShape="1">
            <a:gsLst>
              <a:gs pos="0">
                <a:schemeClr val="accent5">
                  <a:lumMod val="50000"/>
                </a:schemeClr>
              </a:gs>
              <a:gs pos="80000">
                <a:schemeClr val="accent5">
                  <a:lumMod val="75000"/>
                </a:schemeClr>
              </a:gs>
              <a:gs pos="100000">
                <a:schemeClr val="accent5">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３つの対策強化方針</a:t>
            </a:r>
          </a:p>
        </p:txBody>
      </p:sp>
      <p:sp>
        <p:nvSpPr>
          <p:cNvPr id="174" name="正方形/長方形 173">
            <a:extLst>
              <a:ext uri="{FF2B5EF4-FFF2-40B4-BE49-F238E27FC236}">
                <a16:creationId xmlns:a16="http://schemas.microsoft.com/office/drawing/2014/main" id="{8BB9E52F-9892-4704-AEBC-EAAA2A6F605D}"/>
              </a:ext>
            </a:extLst>
          </p:cNvPr>
          <p:cNvSpPr/>
          <p:nvPr/>
        </p:nvSpPr>
        <p:spPr>
          <a:xfrm>
            <a:off x="1174300" y="6175341"/>
            <a:ext cx="4733695" cy="264624"/>
          </a:xfrm>
          <a:prstGeom prst="rect">
            <a:avLst/>
          </a:prstGeom>
        </p:spPr>
        <p:txBody>
          <a:bodyPr wrap="square">
            <a:spAutoFit/>
          </a:bodyPr>
          <a:lstStyle/>
          <a:p>
            <a:pPr>
              <a:lnSpc>
                <a:spcPts val="1500"/>
              </a:lnSpc>
            </a:pPr>
            <a:r>
              <a:rPr lang="ja-JP" altLang="en-US" sz="1100" i="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itchFamily="50" charset="-128"/>
              </a:rPr>
              <a:t>令和４年度から</a:t>
            </a:r>
            <a:r>
              <a:rPr lang="ja-JP" altLang="en-US" sz="1100" b="0" i="0" dirty="0">
                <a:latin typeface="Meiryo UI" panose="020B0604030504040204" pitchFamily="50" charset="-128"/>
                <a:ea typeface="Meiryo UI" panose="020B0604030504040204" pitchFamily="50" charset="-128"/>
              </a:rPr>
              <a:t>令和</a:t>
            </a:r>
            <a:r>
              <a:rPr lang="en-US" altLang="ja-JP" sz="1100" b="0" i="0" dirty="0">
                <a:latin typeface="Meiryo UI" panose="020B0604030504040204" pitchFamily="50" charset="-128"/>
                <a:ea typeface="Meiryo UI" panose="020B0604030504040204" pitchFamily="50" charset="-128"/>
              </a:rPr>
              <a:t>13</a:t>
            </a:r>
            <a:r>
              <a:rPr lang="ja-JP" altLang="en-US" sz="1100" b="0" i="0" dirty="0">
                <a:latin typeface="Meiryo UI" panose="020B0604030504040204" pitchFamily="50" charset="-128"/>
                <a:ea typeface="Meiryo UI" panose="020B0604030504040204" pitchFamily="50" charset="-128"/>
              </a:rPr>
              <a:t>年度までの</a:t>
            </a:r>
            <a:r>
              <a:rPr lang="en-US" altLang="ja-JP" sz="1100" b="0" i="0" dirty="0">
                <a:latin typeface="Meiryo UI" panose="020B0604030504040204" pitchFamily="50" charset="-128"/>
                <a:ea typeface="Meiryo UI" panose="020B0604030504040204" pitchFamily="50" charset="-128"/>
              </a:rPr>
              <a:t>10</a:t>
            </a:r>
            <a:r>
              <a:rPr lang="ja-JP" altLang="en-US" sz="1100" b="0" i="0" dirty="0">
                <a:latin typeface="Meiryo UI" panose="020B0604030504040204" pitchFamily="50" charset="-128"/>
                <a:ea typeface="Meiryo UI" panose="020B0604030504040204" pitchFamily="50" charset="-128"/>
              </a:rPr>
              <a:t>年間</a:t>
            </a:r>
            <a:endParaRPr lang="en-US" altLang="ja-JP" sz="1100" b="0" i="0" dirty="0">
              <a:latin typeface="Meiryo UI" pitchFamily="50" charset="-128"/>
              <a:ea typeface="Meiryo UI" pitchFamily="50" charset="-128"/>
              <a:cs typeface="Meiryo UI" pitchFamily="50" charset="-128"/>
            </a:endParaRPr>
          </a:p>
        </p:txBody>
      </p:sp>
      <p:sp>
        <p:nvSpPr>
          <p:cNvPr id="175" name="テキスト ボックス 174">
            <a:extLst>
              <a:ext uri="{FF2B5EF4-FFF2-40B4-BE49-F238E27FC236}">
                <a16:creationId xmlns:a16="http://schemas.microsoft.com/office/drawing/2014/main" id="{1C1B5415-2C2A-4FB4-847A-D3D8E8F00894}"/>
              </a:ext>
            </a:extLst>
          </p:cNvPr>
          <p:cNvSpPr txBox="1"/>
          <p:nvPr/>
        </p:nvSpPr>
        <p:spPr>
          <a:xfrm>
            <a:off x="1145039" y="5303323"/>
            <a:ext cx="5336304" cy="477054"/>
          </a:xfrm>
          <a:prstGeom prst="rect">
            <a:avLst/>
          </a:prstGeom>
          <a:noFill/>
          <a:ln w="25400">
            <a:noFill/>
          </a:ln>
        </p:spPr>
        <p:txBody>
          <a:bodyPr wrap="square" rtlCol="0" anchor="t" anchorCtr="0">
            <a:spAutoFit/>
          </a:bodyPr>
          <a:lstStyle/>
          <a:p>
            <a:pPr marL="84138" indent="-84138">
              <a:lnSpc>
                <a:spcPts val="1500"/>
              </a:lnSpc>
            </a:pPr>
            <a:r>
              <a:rPr lang="ja-JP" altLang="en-US" sz="1100" i="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これまでのハード・ソフトの総合的な取組みを強化し、下流域の安全・安心の確保を最優先に取り組む。</a:t>
            </a:r>
            <a:endParaRPr lang="en-US" altLang="ja-JP" sz="1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52" name="正方形/長方形 151">
            <a:extLst>
              <a:ext uri="{FF2B5EF4-FFF2-40B4-BE49-F238E27FC236}">
                <a16:creationId xmlns:a16="http://schemas.microsoft.com/office/drawing/2014/main" id="{0323F430-62E0-4F5D-9D43-FE8707677491}"/>
              </a:ext>
            </a:extLst>
          </p:cNvPr>
          <p:cNvSpPr/>
          <p:nvPr/>
        </p:nvSpPr>
        <p:spPr>
          <a:xfrm>
            <a:off x="875597" y="6834087"/>
            <a:ext cx="5387047" cy="612300"/>
          </a:xfrm>
          <a:prstGeom prst="rect">
            <a:avLst/>
          </a:prstGeom>
          <a:solidFill>
            <a:schemeClr val="bg1"/>
          </a:solidFill>
          <a:ln w="6350" cap="flat" cmpd="sng" algn="ctr">
            <a:solidFill>
              <a:schemeClr val="accent3">
                <a:lumMod val="50000"/>
              </a:schemeClr>
            </a:solidFill>
            <a:prstDash val="solid"/>
            <a:miter lim="800000"/>
          </a:ln>
          <a:effectLst/>
        </p:spPr>
        <p:txBody>
          <a:bodyPr lIns="0" tIns="36000" rIns="0" bIns="36000" rtlCol="0" anchor="t" anchorCtr="0">
            <a:noAutofit/>
          </a:bodyPr>
          <a:lstStyle/>
          <a:p>
            <a:pPr defTabSz="457200">
              <a:lnSpc>
                <a:spcPts val="1600"/>
              </a:lnSpc>
              <a:defRPr/>
            </a:pPr>
            <a:r>
              <a:rPr kumimoji="0" lang="ja-JP" altLang="en-US" sz="1400" b="1" kern="0" dirty="0">
                <a:latin typeface="Meiryo UI" pitchFamily="50" charset="-128"/>
                <a:ea typeface="Meiryo UI" pitchFamily="50" charset="-128"/>
                <a:cs typeface="Meiryo UI" pitchFamily="50" charset="-128"/>
              </a:rPr>
              <a:t>　①ハード事業による防災・減災対策の加速</a:t>
            </a:r>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対策工事の工期短縮と費用縮減</a:t>
            </a:r>
            <a:r>
              <a:rPr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　　　　　　</a:t>
            </a:r>
            <a:endParaRPr kumimoji="1" lang="en-US" altLang="ja-JP" sz="1100" b="1" dirty="0">
              <a:latin typeface="Meiryo UI" panose="020B0604030504040204" pitchFamily="50" charset="-128"/>
              <a:ea typeface="Meiryo UI" panose="020B0604030504040204" pitchFamily="50" charset="-128"/>
            </a:endParaRPr>
          </a:p>
          <a:p>
            <a:pPr defTabSz="457200">
              <a:lnSpc>
                <a:spcPts val="1600"/>
              </a:lnSpc>
              <a:defRPr/>
            </a:pPr>
            <a:endParaRPr kumimoji="0" lang="ja-JP" altLang="en-US" sz="1400" b="1" kern="0" dirty="0">
              <a:latin typeface="Meiryo UI" pitchFamily="50" charset="-128"/>
              <a:ea typeface="Meiryo UI" pitchFamily="50" charset="-128"/>
              <a:cs typeface="Meiryo UI" pitchFamily="50" charset="-128"/>
            </a:endParaRPr>
          </a:p>
        </p:txBody>
      </p:sp>
      <p:sp>
        <p:nvSpPr>
          <p:cNvPr id="153" name="正方形/長方形 152">
            <a:extLst>
              <a:ext uri="{FF2B5EF4-FFF2-40B4-BE49-F238E27FC236}">
                <a16:creationId xmlns:a16="http://schemas.microsoft.com/office/drawing/2014/main" id="{0323F430-62E0-4F5D-9D43-FE8707677491}"/>
              </a:ext>
            </a:extLst>
          </p:cNvPr>
          <p:cNvSpPr/>
          <p:nvPr/>
        </p:nvSpPr>
        <p:spPr>
          <a:xfrm>
            <a:off x="875597" y="7537846"/>
            <a:ext cx="5387046" cy="574716"/>
          </a:xfrm>
          <a:prstGeom prst="rect">
            <a:avLst/>
          </a:prstGeom>
          <a:solidFill>
            <a:schemeClr val="bg1"/>
          </a:solidFill>
          <a:ln w="6350" cap="flat" cmpd="sng" algn="ctr">
            <a:solidFill>
              <a:schemeClr val="accent3">
                <a:lumMod val="50000"/>
              </a:schemeClr>
            </a:solidFill>
            <a:prstDash val="solid"/>
            <a:miter lim="800000"/>
          </a:ln>
          <a:effectLst/>
        </p:spPr>
        <p:txBody>
          <a:bodyPr lIns="0" tIns="36000" rIns="0" bIns="36000" rtlCol="0" anchor="t" anchorCtr="0">
            <a:noAutofit/>
          </a:bodyPr>
          <a:lstStyle/>
          <a:p>
            <a:pPr defTabSz="457200">
              <a:lnSpc>
                <a:spcPts val="1600"/>
              </a:lnSpc>
              <a:defRPr/>
            </a:pPr>
            <a:r>
              <a:rPr lang="ja-JP" altLang="en-US" sz="1400" b="1" dirty="0">
                <a:latin typeface="Meiryo UI" panose="020B0604030504040204" pitchFamily="50" charset="-128"/>
                <a:ea typeface="Meiryo UI" panose="020B0604030504040204" pitchFamily="50" charset="-128"/>
                <a:cs typeface="メイリオ" panose="020B0604030504040204" pitchFamily="50" charset="-128"/>
              </a:rPr>
              <a:t>　②洪水調節機能の強化による下流域の安全・安心の確保</a:t>
            </a:r>
            <a:endParaRPr lang="en-US" altLang="ja-JP" sz="1400" b="1" dirty="0">
              <a:latin typeface="Meiryo UI" panose="020B0604030504040204" pitchFamily="50" charset="-128"/>
              <a:ea typeface="Meiryo UI" panose="020B0604030504040204" pitchFamily="50" charset="-128"/>
              <a:cs typeface="メイリオ" panose="020B0604030504040204" pitchFamily="50" charset="-128"/>
            </a:endParaRPr>
          </a:p>
          <a:p>
            <a:pPr defTabSz="457200">
              <a:lnSpc>
                <a:spcPts val="1300"/>
              </a:lnSpc>
              <a:defRPr/>
            </a:pPr>
            <a:r>
              <a:rPr lang="ja-JP" altLang="en-US" sz="1400" b="1" dirty="0">
                <a:latin typeface="Meiryo UI" panose="020B0604030504040204" pitchFamily="50" charset="-128"/>
                <a:ea typeface="Meiryo UI" panose="020B0604030504040204" pitchFamily="50" charset="-128"/>
              </a:rPr>
              <a:t>　　　　　　　　　　　　　　　　　　　　　　　　　　　　　</a:t>
            </a:r>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地域を守る流域治水の強化</a:t>
            </a:r>
            <a:r>
              <a:rPr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a:p>
            <a:pPr defTabSz="457200">
              <a:lnSpc>
                <a:spcPts val="1600"/>
              </a:lnSpc>
              <a:defRPr/>
            </a:pPr>
            <a:endParaRPr kumimoji="0" lang="ja-JP" altLang="en-US" sz="1400" b="1" kern="0" dirty="0">
              <a:latin typeface="Meiryo UI" pitchFamily="50" charset="-128"/>
              <a:ea typeface="Meiryo UI" pitchFamily="50" charset="-128"/>
              <a:cs typeface="Meiryo UI" pitchFamily="50" charset="-128"/>
            </a:endParaRPr>
          </a:p>
        </p:txBody>
      </p:sp>
      <p:sp>
        <p:nvSpPr>
          <p:cNvPr id="154" name="正方形/長方形 153">
            <a:extLst>
              <a:ext uri="{FF2B5EF4-FFF2-40B4-BE49-F238E27FC236}">
                <a16:creationId xmlns:a16="http://schemas.microsoft.com/office/drawing/2014/main" id="{0323F430-62E0-4F5D-9D43-FE8707677491}"/>
              </a:ext>
            </a:extLst>
          </p:cNvPr>
          <p:cNvSpPr/>
          <p:nvPr/>
        </p:nvSpPr>
        <p:spPr>
          <a:xfrm>
            <a:off x="875597" y="8195645"/>
            <a:ext cx="5387046" cy="483418"/>
          </a:xfrm>
          <a:prstGeom prst="rect">
            <a:avLst/>
          </a:prstGeom>
          <a:solidFill>
            <a:schemeClr val="bg1"/>
          </a:solidFill>
          <a:ln w="6350" cap="flat" cmpd="sng" algn="ctr">
            <a:solidFill>
              <a:schemeClr val="accent3">
                <a:lumMod val="50000"/>
              </a:schemeClr>
            </a:solidFill>
            <a:prstDash val="solid"/>
            <a:miter lim="800000"/>
          </a:ln>
          <a:effectLst/>
        </p:spPr>
        <p:txBody>
          <a:bodyPr lIns="0" tIns="36000" rIns="0" bIns="36000" rtlCol="0" anchor="t" anchorCtr="0">
            <a:noAutofit/>
          </a:bodyPr>
          <a:lstStyle/>
          <a:p>
            <a:pPr defTabSz="457200">
              <a:lnSpc>
                <a:spcPts val="1600"/>
              </a:lnSpc>
              <a:defRPr/>
            </a:pPr>
            <a:r>
              <a:rPr kumimoji="0" lang="ja-JP" altLang="en-US" sz="1400" b="1" kern="0" dirty="0">
                <a:latin typeface="Meiryo UI" pitchFamily="50" charset="-128"/>
                <a:ea typeface="Meiryo UI" pitchFamily="50" charset="-128"/>
                <a:cs typeface="Meiryo UI" pitchFamily="50" charset="-128"/>
              </a:rPr>
              <a:t>　③デジタル技術等を活用したため池管理の推進</a:t>
            </a:r>
            <a:r>
              <a:rPr kumimoji="1" lang="en-US" altLang="ja-JP" sz="1100" b="1" dirty="0">
                <a:solidFill>
                  <a:schemeClr val="tx1"/>
                </a:solidFill>
                <a:latin typeface="Meiryo UI" panose="020B0604030504040204" pitchFamily="50" charset="-128"/>
                <a:ea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rPr>
              <a:t>ため池管理の省力化</a:t>
            </a:r>
            <a:r>
              <a:rPr kumimoji="1" lang="en-US" altLang="ja-JP" sz="1100" b="1"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defTabSz="457200">
              <a:lnSpc>
                <a:spcPts val="1600"/>
              </a:lnSpc>
              <a:defRPr/>
            </a:pPr>
            <a:endParaRPr kumimoji="0" lang="ja-JP" altLang="en-US" sz="1400" b="1" kern="0" dirty="0">
              <a:latin typeface="Meiryo UI" pitchFamily="50" charset="-128"/>
              <a:ea typeface="Meiryo UI" pitchFamily="50" charset="-128"/>
              <a:cs typeface="Meiryo UI" pitchFamily="50" charset="-128"/>
            </a:endParaRPr>
          </a:p>
        </p:txBody>
      </p:sp>
      <p:sp>
        <p:nvSpPr>
          <p:cNvPr id="182" name="角丸四角形 135">
            <a:extLst>
              <a:ext uri="{FF2B5EF4-FFF2-40B4-BE49-F238E27FC236}">
                <a16:creationId xmlns:a16="http://schemas.microsoft.com/office/drawing/2014/main" id="{C449DA40-2216-4955-9A9E-0A5983DB56B9}"/>
              </a:ext>
            </a:extLst>
          </p:cNvPr>
          <p:cNvSpPr/>
          <p:nvPr/>
        </p:nvSpPr>
        <p:spPr>
          <a:xfrm>
            <a:off x="258250" y="8722058"/>
            <a:ext cx="954502" cy="240225"/>
          </a:xfrm>
          <a:prstGeom prst="roundRect">
            <a:avLst>
              <a:gd name="adj" fmla="val 50000"/>
            </a:avLst>
          </a:prstGeom>
          <a:gradFill rotWithShape="1">
            <a:gsLst>
              <a:gs pos="0">
                <a:schemeClr val="accent5">
                  <a:lumMod val="50000"/>
                </a:schemeClr>
              </a:gs>
              <a:gs pos="80000">
                <a:schemeClr val="accent5">
                  <a:lumMod val="75000"/>
                </a:schemeClr>
              </a:gs>
              <a:gs pos="100000">
                <a:schemeClr val="accent5">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目標</a:t>
            </a:r>
          </a:p>
        </p:txBody>
      </p:sp>
      <p:sp>
        <p:nvSpPr>
          <p:cNvPr id="283" name="楕円 282">
            <a:extLst>
              <a:ext uri="{FF2B5EF4-FFF2-40B4-BE49-F238E27FC236}">
                <a16:creationId xmlns:a16="http://schemas.microsoft.com/office/drawing/2014/main" id="{C5208A37-295F-4E6F-B764-27D77B0AE1E5}"/>
              </a:ext>
            </a:extLst>
          </p:cNvPr>
          <p:cNvSpPr/>
          <p:nvPr/>
        </p:nvSpPr>
        <p:spPr bwMode="gray">
          <a:xfrm>
            <a:off x="12877074" y="9262608"/>
            <a:ext cx="1630093" cy="948904"/>
          </a:xfrm>
          <a:prstGeom prst="ellipse">
            <a:avLst/>
          </a:prstGeom>
          <a:solidFill>
            <a:srgbClr val="FFC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284" name="角丸四角形 91">
            <a:extLst>
              <a:ext uri="{FF2B5EF4-FFF2-40B4-BE49-F238E27FC236}">
                <a16:creationId xmlns:a16="http://schemas.microsoft.com/office/drawing/2014/main" id="{43C46D5A-3096-4F88-A8DC-0762F09D8F6C}"/>
              </a:ext>
            </a:extLst>
          </p:cNvPr>
          <p:cNvSpPr/>
          <p:nvPr/>
        </p:nvSpPr>
        <p:spPr>
          <a:xfrm>
            <a:off x="13002920" y="9076356"/>
            <a:ext cx="1423000" cy="21751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0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85" name="角丸四角形 92">
            <a:extLst>
              <a:ext uri="{FF2B5EF4-FFF2-40B4-BE49-F238E27FC236}">
                <a16:creationId xmlns:a16="http://schemas.microsoft.com/office/drawing/2014/main" id="{34259766-FA9B-4994-AB1B-B1279F921B18}"/>
              </a:ext>
            </a:extLst>
          </p:cNvPr>
          <p:cNvSpPr/>
          <p:nvPr/>
        </p:nvSpPr>
        <p:spPr>
          <a:xfrm>
            <a:off x="13986701" y="9934166"/>
            <a:ext cx="900185" cy="48391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0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市町村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86" name="角丸四角形 93">
            <a:extLst>
              <a:ext uri="{FF2B5EF4-FFF2-40B4-BE49-F238E27FC236}">
                <a16:creationId xmlns:a16="http://schemas.microsoft.com/office/drawing/2014/main" id="{F7EAE499-7BBF-4038-A0C6-520300BE4706}"/>
              </a:ext>
            </a:extLst>
          </p:cNvPr>
          <p:cNvSpPr/>
          <p:nvPr/>
        </p:nvSpPr>
        <p:spPr>
          <a:xfrm flipH="1">
            <a:off x="12549614" y="9934863"/>
            <a:ext cx="916506" cy="48391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0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ため池</a:t>
            </a:r>
            <a:endParaRPr lang="en-US" altLang="ja-JP" sz="10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ja-JP" altLang="en-US" sz="10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管理者等</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89" name="角丸四角形 96">
            <a:extLst>
              <a:ext uri="{FF2B5EF4-FFF2-40B4-BE49-F238E27FC236}">
                <a16:creationId xmlns:a16="http://schemas.microsoft.com/office/drawing/2014/main" id="{F88E0AFA-B6F4-47C2-B131-280E848B8051}"/>
              </a:ext>
            </a:extLst>
          </p:cNvPr>
          <p:cNvSpPr/>
          <p:nvPr/>
        </p:nvSpPr>
        <p:spPr>
          <a:xfrm>
            <a:off x="6713136" y="10061851"/>
            <a:ext cx="1275873" cy="242674"/>
          </a:xfrm>
          <a:prstGeom prst="roundRect">
            <a:avLst>
              <a:gd name="adj" fmla="val 50000"/>
            </a:avLst>
          </a:prstGeom>
          <a:gradFill rotWithShape="1">
            <a:gsLst>
              <a:gs pos="0">
                <a:schemeClr val="accent5">
                  <a:lumMod val="50000"/>
                </a:schemeClr>
              </a:gs>
              <a:gs pos="80000">
                <a:schemeClr val="accent5">
                  <a:lumMod val="75000"/>
                </a:schemeClr>
              </a:gs>
              <a:gs pos="100000">
                <a:schemeClr val="accent5">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進捗管理</a:t>
            </a:r>
          </a:p>
        </p:txBody>
      </p:sp>
      <p:sp>
        <p:nvSpPr>
          <p:cNvPr id="269" name="正方形/長方形 268">
            <a:extLst>
              <a:ext uri="{FF2B5EF4-FFF2-40B4-BE49-F238E27FC236}">
                <a16:creationId xmlns:a16="http://schemas.microsoft.com/office/drawing/2014/main" id="{83DE5613-67B1-4D84-9EDC-3844CD1256B7}"/>
              </a:ext>
            </a:extLst>
          </p:cNvPr>
          <p:cNvSpPr/>
          <p:nvPr/>
        </p:nvSpPr>
        <p:spPr>
          <a:xfrm>
            <a:off x="7931455" y="9951486"/>
            <a:ext cx="4610539" cy="261610"/>
          </a:xfrm>
          <a:prstGeom prst="rect">
            <a:avLst/>
          </a:prstGeom>
        </p:spPr>
        <p:txBody>
          <a:bodyPr wrap="square">
            <a:spAutoFit/>
          </a:bodyPr>
          <a:lstStyle/>
          <a:p>
            <a:pPr lvl="0"/>
            <a:r>
              <a:rPr lang="ja-JP" altLang="en-US" sz="1100" i="0" dirty="0">
                <a:solidFill>
                  <a:prstClr val="black"/>
                </a:solidFill>
                <a:latin typeface="Meiryo UI" panose="020B0604030504040204" pitchFamily="50" charset="-128"/>
                <a:ea typeface="Meiryo UI" panose="020B0604030504040204" pitchFamily="50" charset="-128"/>
                <a:cs typeface="Meiryo UI" pitchFamily="50" charset="-128"/>
              </a:rPr>
              <a:t>◆毎年現地調査や関係者の情報共有を行い、取組状況の点検を行う</a:t>
            </a:r>
            <a:endPar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0" name="正方形/長方形 269">
            <a:extLst>
              <a:ext uri="{FF2B5EF4-FFF2-40B4-BE49-F238E27FC236}">
                <a16:creationId xmlns:a16="http://schemas.microsoft.com/office/drawing/2014/main" id="{80621042-6500-4305-9E4C-56777D24EDFF}"/>
              </a:ext>
            </a:extLst>
          </p:cNvPr>
          <p:cNvSpPr/>
          <p:nvPr/>
        </p:nvSpPr>
        <p:spPr>
          <a:xfrm>
            <a:off x="7938079" y="10181062"/>
            <a:ext cx="4733695" cy="261610"/>
          </a:xfrm>
          <a:prstGeom prst="rect">
            <a:avLst/>
          </a:prstGeom>
        </p:spPr>
        <p:txBody>
          <a:bodyPr wrap="square">
            <a:spAutoFit/>
          </a:bodyPr>
          <a:lstStyle/>
          <a:p>
            <a:pPr lvl="0"/>
            <a:r>
              <a:rPr lang="ja-JP" altLang="en-US" sz="1100" i="0" dirty="0">
                <a:latin typeface="Meiryo UI" panose="020B0604030504040204" pitchFamily="50" charset="-128"/>
                <a:ea typeface="Meiryo UI" panose="020B0604030504040204" pitchFamily="50" charset="-128"/>
                <a:cs typeface="Meiryo UI" pitchFamily="50" charset="-128"/>
              </a:rPr>
              <a:t>◆概ね中間年に施策の効果検証を行い、適宜、</a:t>
            </a:r>
            <a:r>
              <a:rPr lang="ja-JP" altLang="en-US" sz="1100" dirty="0">
                <a:latin typeface="Meiryo UI" panose="020B0604030504040204" pitchFamily="50" charset="-128"/>
                <a:ea typeface="Meiryo UI" panose="020B0604030504040204" pitchFamily="50" charset="-128"/>
                <a:cs typeface="Meiryo UI" pitchFamily="50" charset="-128"/>
              </a:rPr>
              <a:t>必要な</a:t>
            </a:r>
            <a:r>
              <a:rPr lang="ja-JP" altLang="en-US" sz="1100" i="0" dirty="0">
                <a:latin typeface="Meiryo UI" panose="020B0604030504040204" pitchFamily="50" charset="-128"/>
                <a:ea typeface="Meiryo UI" panose="020B0604030504040204" pitchFamily="50" charset="-128"/>
                <a:cs typeface="Meiryo UI" pitchFamily="50" charset="-128"/>
              </a:rPr>
              <a:t>見直し・改善を図る</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1" name="角丸四角形 88">
            <a:extLst>
              <a:ext uri="{FF2B5EF4-FFF2-40B4-BE49-F238E27FC236}">
                <a16:creationId xmlns:a16="http://schemas.microsoft.com/office/drawing/2014/main" id="{84CA7E2E-4571-4D3A-A973-AA4CD9F86E9E}"/>
              </a:ext>
            </a:extLst>
          </p:cNvPr>
          <p:cNvSpPr/>
          <p:nvPr/>
        </p:nvSpPr>
        <p:spPr>
          <a:xfrm>
            <a:off x="6713134" y="9423708"/>
            <a:ext cx="1275873" cy="242674"/>
          </a:xfrm>
          <a:prstGeom prst="roundRect">
            <a:avLst>
              <a:gd name="adj" fmla="val 50000"/>
            </a:avLst>
          </a:prstGeom>
          <a:gradFill rotWithShape="1">
            <a:gsLst>
              <a:gs pos="0">
                <a:schemeClr val="accent5">
                  <a:lumMod val="50000"/>
                </a:schemeClr>
              </a:gs>
              <a:gs pos="80000">
                <a:schemeClr val="accent5">
                  <a:lumMod val="75000"/>
                </a:schemeClr>
              </a:gs>
              <a:gs pos="100000">
                <a:schemeClr val="accent5">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推進体制</a:t>
            </a:r>
          </a:p>
        </p:txBody>
      </p:sp>
      <p:sp>
        <p:nvSpPr>
          <p:cNvPr id="272" name="正方形/長方形 271">
            <a:extLst>
              <a:ext uri="{FF2B5EF4-FFF2-40B4-BE49-F238E27FC236}">
                <a16:creationId xmlns:a16="http://schemas.microsoft.com/office/drawing/2014/main" id="{468286C3-8A4D-4A2D-AECD-9F03A519055D}"/>
              </a:ext>
            </a:extLst>
          </p:cNvPr>
          <p:cNvSpPr/>
          <p:nvPr/>
        </p:nvSpPr>
        <p:spPr>
          <a:xfrm>
            <a:off x="7937869" y="9233247"/>
            <a:ext cx="1828674" cy="261610"/>
          </a:xfrm>
          <a:prstGeom prst="rect">
            <a:avLst/>
          </a:prstGeom>
        </p:spPr>
        <p:txBody>
          <a:bodyPr wrap="square">
            <a:spAutoFit/>
          </a:bodyPr>
          <a:lstStyle/>
          <a:p>
            <a:pPr lvl="0"/>
            <a:r>
              <a:rPr lang="ja-JP" altLang="en-US" sz="1100" i="0" dirty="0">
                <a:latin typeface="Meiryo UI" panose="020B0604030504040204" pitchFamily="50" charset="-128"/>
                <a:ea typeface="Meiryo UI" panose="020B0604030504040204" pitchFamily="50" charset="-128"/>
                <a:cs typeface="Meiryo UI" pitchFamily="50" charset="-128"/>
              </a:rPr>
              <a:t>◆各主体間の連携を強化</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右矢印 3"/>
          <p:cNvSpPr/>
          <p:nvPr/>
        </p:nvSpPr>
        <p:spPr>
          <a:xfrm>
            <a:off x="269025" y="3087470"/>
            <a:ext cx="197359" cy="253965"/>
          </a:xfrm>
          <a:prstGeom prst="rightArrow">
            <a:avLst/>
          </a:prstGeom>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36000" numCol="1" spcCol="0" rtlCol="0" fromWordArt="0" anchor="t" anchorCtr="0" forceAA="0" compatLnSpc="1">
            <a:prstTxWarp prst="textNoShape">
              <a:avLst/>
            </a:prstTxWarp>
            <a:noAutofit/>
          </a:bodyPr>
          <a:lstStyle/>
          <a:p>
            <a:pPr marL="171450" indent="-171450" algn="ctr">
              <a:spcAft>
                <a:spcPts val="600"/>
              </a:spcAft>
              <a:buFont typeface="Meiryo UI" panose="020B0604030504040204" pitchFamily="50" charset="-128"/>
              <a:buChar char="◯"/>
            </a:pPr>
            <a:endParaRPr kumimoji="1"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4" name="テキスト ボックス 243">
            <a:extLst>
              <a:ext uri="{FF2B5EF4-FFF2-40B4-BE49-F238E27FC236}">
                <a16:creationId xmlns:a16="http://schemas.microsoft.com/office/drawing/2014/main" id="{4EB4CC31-46E2-4A57-A3FC-46F44D0E0D0A}"/>
              </a:ext>
            </a:extLst>
          </p:cNvPr>
          <p:cNvSpPr txBox="1"/>
          <p:nvPr/>
        </p:nvSpPr>
        <p:spPr>
          <a:xfrm>
            <a:off x="6856727" y="6734848"/>
            <a:ext cx="3900102" cy="430887"/>
          </a:xfrm>
          <a:prstGeom prst="rect">
            <a:avLst/>
          </a:prstGeom>
          <a:noFill/>
          <a:ln>
            <a:noFill/>
          </a:ln>
        </p:spPr>
        <p:txBody>
          <a:bodyPr wrap="square">
            <a:spAutoFit/>
          </a:bodyPr>
          <a:lstStyle/>
          <a:p>
            <a:pPr lvl="0">
              <a:spcBef>
                <a:spcPts val="100"/>
              </a:spcBef>
              <a:defRPr/>
            </a:pPr>
            <a:r>
              <a:rPr kumimoji="1" lang="ja-JP" altLang="en-US" sz="1100" b="0" i="0" dirty="0">
                <a:latin typeface="Meiryo UI" panose="020B0604030504040204" pitchFamily="50" charset="-128"/>
                <a:ea typeface="Meiryo UI" panose="020B0604030504040204" pitchFamily="50" charset="-128"/>
              </a:rPr>
              <a:t>・ため池サポートセンターと連携し、老朽度や管理状況の定期点検を実施</a:t>
            </a:r>
            <a:endParaRPr lang="en-US" altLang="ja-JP" sz="1100" dirty="0">
              <a:latin typeface="Meiryo UI" panose="020B0604030504040204" pitchFamily="50" charset="-128"/>
              <a:ea typeface="Meiryo UI" panose="020B0604030504040204" pitchFamily="50" charset="-128"/>
            </a:endParaRPr>
          </a:p>
        </p:txBody>
      </p:sp>
      <p:sp>
        <p:nvSpPr>
          <p:cNvPr id="257" name="正方形/長方形 256">
            <a:extLst>
              <a:ext uri="{FF2B5EF4-FFF2-40B4-BE49-F238E27FC236}">
                <a16:creationId xmlns:a16="http://schemas.microsoft.com/office/drawing/2014/main" id="{CCE945A2-4397-4374-BA40-5B27785E3A07}"/>
              </a:ext>
            </a:extLst>
          </p:cNvPr>
          <p:cNvSpPr/>
          <p:nvPr/>
        </p:nvSpPr>
        <p:spPr>
          <a:xfrm>
            <a:off x="1152507" y="8702139"/>
            <a:ext cx="5296478" cy="284693"/>
          </a:xfrm>
          <a:prstGeom prst="rect">
            <a:avLst/>
          </a:prstGeom>
        </p:spPr>
        <p:txBody>
          <a:bodyPr wrap="square">
            <a:spAutoFit/>
          </a:bodyPr>
          <a:lstStyle/>
          <a:p>
            <a:pPr>
              <a:lnSpc>
                <a:spcPts val="1500"/>
              </a:lnSpc>
            </a:pPr>
            <a:r>
              <a:rPr lang="ja-JP" altLang="en-US" sz="1100" i="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100" b="1" i="0" dirty="0">
                <a:solidFill>
                  <a:prstClr val="black"/>
                </a:solidFill>
                <a:latin typeface="Meiryo UI" panose="020B0604030504040204" pitchFamily="50" charset="-128"/>
                <a:ea typeface="Meiryo UI" panose="020B0604030504040204" pitchFamily="50" charset="-128"/>
                <a:cs typeface="Meiryo UI" pitchFamily="50" charset="-128"/>
              </a:rPr>
              <a:t>耐震診断・ハザードマップ作成：</a:t>
            </a:r>
            <a:r>
              <a:rPr lang="ja-JP" altLang="en-US" sz="1100" i="0" dirty="0">
                <a:solidFill>
                  <a:prstClr val="black"/>
                </a:solidFill>
                <a:latin typeface="Meiryo UI" panose="020B0604030504040204" pitchFamily="50" charset="-128"/>
                <a:ea typeface="Meiryo UI" panose="020B0604030504040204" pitchFamily="50" charset="-128"/>
                <a:cs typeface="Meiryo UI" pitchFamily="50" charset="-128"/>
              </a:rPr>
              <a:t>現行目標を継続して設定</a:t>
            </a:r>
            <a:endParaRPr lang="en-US" altLang="ja-JP" sz="1100" b="0" i="0" dirty="0">
              <a:latin typeface="Meiryo UI" pitchFamily="50" charset="-128"/>
              <a:ea typeface="Meiryo UI" pitchFamily="50" charset="-128"/>
              <a:cs typeface="Meiryo UI" pitchFamily="50" charset="-128"/>
            </a:endParaRPr>
          </a:p>
        </p:txBody>
      </p:sp>
      <p:sp>
        <p:nvSpPr>
          <p:cNvPr id="277" name="正方形/長方形 276">
            <a:extLst>
              <a:ext uri="{FF2B5EF4-FFF2-40B4-BE49-F238E27FC236}">
                <a16:creationId xmlns:a16="http://schemas.microsoft.com/office/drawing/2014/main" id="{CCE945A2-4397-4374-BA40-5B27785E3A07}"/>
              </a:ext>
            </a:extLst>
          </p:cNvPr>
          <p:cNvSpPr/>
          <p:nvPr/>
        </p:nvSpPr>
        <p:spPr>
          <a:xfrm>
            <a:off x="1142981" y="8944277"/>
            <a:ext cx="5306004" cy="477054"/>
          </a:xfrm>
          <a:prstGeom prst="rect">
            <a:avLst/>
          </a:prstGeom>
        </p:spPr>
        <p:txBody>
          <a:bodyPr wrap="square">
            <a:spAutoFit/>
          </a:bodyPr>
          <a:lstStyle/>
          <a:p>
            <a:pPr>
              <a:lnSpc>
                <a:spcPts val="1500"/>
              </a:lnSpc>
            </a:pPr>
            <a:r>
              <a:rPr lang="ja-JP" altLang="en-US" sz="1100" i="0" dirty="0">
                <a:latin typeface="Meiryo UI" panose="020B0604030504040204" pitchFamily="50" charset="-128"/>
                <a:ea typeface="Meiryo UI" panose="020B0604030504040204" pitchFamily="50" charset="-128"/>
                <a:cs typeface="Meiryo UI" pitchFamily="50" charset="-128"/>
              </a:rPr>
              <a:t>◆</a:t>
            </a:r>
            <a:r>
              <a:rPr lang="ja-JP" altLang="en-US" sz="1100" b="1" i="0" dirty="0">
                <a:latin typeface="Meiryo UI" panose="020B0604030504040204" pitchFamily="50" charset="-128"/>
                <a:ea typeface="Meiryo UI" panose="020B0604030504040204" pitchFamily="50" charset="-128"/>
                <a:cs typeface="Meiryo UI" pitchFamily="50" charset="-128"/>
              </a:rPr>
              <a:t>老朽ため池</a:t>
            </a:r>
            <a:r>
              <a:rPr lang="ja-JP" altLang="en-US" sz="1100" b="1" dirty="0">
                <a:latin typeface="Meiryo UI" panose="020B0604030504040204" pitchFamily="50" charset="-128"/>
                <a:ea typeface="Meiryo UI" panose="020B0604030504040204" pitchFamily="50" charset="-128"/>
                <a:cs typeface="Meiryo UI" pitchFamily="50" charset="-128"/>
              </a:rPr>
              <a:t>対策：</a:t>
            </a:r>
            <a:r>
              <a:rPr lang="ja-JP" altLang="en-US" sz="1100" dirty="0">
                <a:latin typeface="Meiryo UI" panose="020B0604030504040204" pitchFamily="50" charset="-128"/>
                <a:ea typeface="Meiryo UI" panose="020B0604030504040204" pitchFamily="50" charset="-128"/>
                <a:cs typeface="Meiryo UI" pitchFamily="50" charset="-128"/>
              </a:rPr>
              <a:t>現地調査結果に基づく老朽状況・下流域の影響度等をもとに、</a:t>
            </a:r>
            <a:endParaRPr lang="en-US" altLang="ja-JP" sz="1100" dirty="0">
              <a:latin typeface="Meiryo UI" panose="020B0604030504040204" pitchFamily="50" charset="-128"/>
              <a:ea typeface="Meiryo UI" panose="020B0604030504040204" pitchFamily="50" charset="-128"/>
              <a:cs typeface="Meiryo UI"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Meiryo UI" pitchFamily="50" charset="-128"/>
              </a:rPr>
              <a:t>　　　　　　　　　　　　　</a:t>
            </a:r>
            <a:r>
              <a:rPr lang="ja-JP" altLang="en-US" sz="1100" i="0" dirty="0">
                <a:latin typeface="Meiryo UI" panose="020B0604030504040204" pitchFamily="50" charset="-128"/>
                <a:ea typeface="Meiryo UI" panose="020B0604030504040204" pitchFamily="50" charset="-128"/>
                <a:cs typeface="Meiryo UI" pitchFamily="50" charset="-128"/>
              </a:rPr>
              <a:t>市町村と協議を行い、</a:t>
            </a:r>
            <a:r>
              <a:rPr lang="ja-JP" altLang="en-US" sz="1100" dirty="0">
                <a:latin typeface="Meiryo UI" panose="020B0604030504040204" pitchFamily="50" charset="-128"/>
                <a:ea typeface="Meiryo UI" panose="020B0604030504040204" pitchFamily="50" charset="-128"/>
                <a:cs typeface="Meiryo UI" pitchFamily="50" charset="-128"/>
              </a:rPr>
              <a:t>今後</a:t>
            </a:r>
            <a:r>
              <a:rPr lang="en-US" altLang="ja-JP" sz="1100" i="0" dirty="0">
                <a:latin typeface="Meiryo UI" panose="020B0604030504040204" pitchFamily="50" charset="-128"/>
                <a:ea typeface="Meiryo UI" panose="020B0604030504040204" pitchFamily="50" charset="-128"/>
                <a:cs typeface="Meiryo UI" pitchFamily="50" charset="-128"/>
              </a:rPr>
              <a:t>10</a:t>
            </a:r>
            <a:r>
              <a:rPr lang="ja-JP" altLang="en-US" sz="1100" i="0" dirty="0">
                <a:latin typeface="Meiryo UI" panose="020B0604030504040204" pitchFamily="50" charset="-128"/>
                <a:ea typeface="Meiryo UI" panose="020B0604030504040204" pitchFamily="50" charset="-128"/>
                <a:cs typeface="Meiryo UI" pitchFamily="50" charset="-128"/>
              </a:rPr>
              <a:t>年間</a:t>
            </a:r>
            <a:r>
              <a:rPr lang="ja-JP" altLang="en-US" sz="1100" dirty="0">
                <a:latin typeface="Meiryo UI" panose="020B0604030504040204" pitchFamily="50" charset="-128"/>
                <a:ea typeface="Meiryo UI" panose="020B0604030504040204" pitchFamily="50" charset="-128"/>
                <a:cs typeface="Meiryo UI" pitchFamily="50" charset="-128"/>
              </a:rPr>
              <a:t>に</a:t>
            </a:r>
            <a:r>
              <a:rPr lang="en-US" altLang="ja-JP" sz="1100" dirty="0">
                <a:latin typeface="Meiryo UI" panose="020B0604030504040204" pitchFamily="50" charset="-128"/>
                <a:ea typeface="Meiryo UI" panose="020B0604030504040204" pitchFamily="50" charset="-128"/>
                <a:cs typeface="Meiryo UI" pitchFamily="50" charset="-128"/>
              </a:rPr>
              <a:t>149</a:t>
            </a:r>
            <a:r>
              <a:rPr lang="ja-JP" altLang="en-US" sz="1100" i="0" dirty="0">
                <a:latin typeface="Meiryo UI" panose="020B0604030504040204" pitchFamily="50" charset="-128"/>
                <a:ea typeface="Meiryo UI" panose="020B0604030504040204" pitchFamily="50" charset="-128"/>
                <a:cs typeface="Meiryo UI" pitchFamily="50" charset="-128"/>
              </a:rPr>
              <a:t>箇所において対策を実施</a:t>
            </a:r>
            <a:endParaRPr lang="en-US" altLang="ja-JP" sz="1100" b="0" i="0" dirty="0">
              <a:latin typeface="Meiryo UI" pitchFamily="50" charset="-128"/>
              <a:ea typeface="Meiryo UI" pitchFamily="50" charset="-128"/>
              <a:cs typeface="Meiryo UI" pitchFamily="50" charset="-128"/>
            </a:endParaRPr>
          </a:p>
        </p:txBody>
      </p:sp>
      <p:sp>
        <p:nvSpPr>
          <p:cNvPr id="222" name="正方形/長方形 221">
            <a:extLst>
              <a:ext uri="{FF2B5EF4-FFF2-40B4-BE49-F238E27FC236}">
                <a16:creationId xmlns:a16="http://schemas.microsoft.com/office/drawing/2014/main" id="{1845BBC0-9A1C-4CB3-B559-1A7A901E1C02}"/>
              </a:ext>
            </a:extLst>
          </p:cNvPr>
          <p:cNvSpPr>
            <a:spLocks/>
          </p:cNvSpPr>
          <p:nvPr/>
        </p:nvSpPr>
        <p:spPr>
          <a:xfrm>
            <a:off x="1940859" y="9424635"/>
            <a:ext cx="989871" cy="228892"/>
          </a:xfrm>
          <a:prstGeom prst="rect">
            <a:avLst/>
          </a:prstGeom>
          <a:solidFill>
            <a:schemeClr val="accent5">
              <a:lumMod val="75000"/>
            </a:schemeClr>
          </a:solidFill>
          <a:ln w="12700" cap="flat" cmpd="sng" algn="ctr">
            <a:solidFill>
              <a:srgbClr val="0070C0"/>
            </a:solidFill>
            <a:prstDash val="solid"/>
          </a:ln>
          <a:effectLst/>
        </p:spPr>
        <p:txBody>
          <a:bodyPr wrap="square" lIns="72000" tIns="36000" rIns="72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lnSpc>
                <a:spcPts val="1300"/>
              </a:lnSpc>
              <a:spcBef>
                <a:spcPts val="0"/>
              </a:spcBef>
              <a:spcAft>
                <a:spcPts val="0"/>
              </a:spcAft>
              <a:defRPr/>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（現行）目標</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6" name="正方形/長方形 225">
            <a:extLst>
              <a:ext uri="{FF2B5EF4-FFF2-40B4-BE49-F238E27FC236}">
                <a16:creationId xmlns:a16="http://schemas.microsoft.com/office/drawing/2014/main" id="{D4EC0DB1-D9A2-4882-A43E-3FB81286914B}"/>
              </a:ext>
            </a:extLst>
          </p:cNvPr>
          <p:cNvSpPr>
            <a:spLocks/>
          </p:cNvSpPr>
          <p:nvPr/>
        </p:nvSpPr>
        <p:spPr>
          <a:xfrm>
            <a:off x="1945027" y="9658291"/>
            <a:ext cx="982324" cy="350216"/>
          </a:xfrm>
          <a:prstGeom prst="rect">
            <a:avLst/>
          </a:prstGeom>
          <a:solidFill>
            <a:schemeClr val="bg1"/>
          </a:solidFill>
          <a:ln w="12700" cap="flat" cmpd="sng" algn="ctr">
            <a:solidFill>
              <a:schemeClr val="accent5">
                <a:lumMod val="75000"/>
              </a:scheme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lnSpc>
                <a:spcPts val="1600"/>
              </a:lnSpc>
              <a:spcBef>
                <a:spcPts val="0"/>
              </a:spcBef>
              <a:spcAft>
                <a:spcPts val="0"/>
              </a:spcAft>
              <a:defRPr/>
            </a:pP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748</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箇所</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7" name="正方形/長方形 226">
            <a:extLst>
              <a:ext uri="{FF2B5EF4-FFF2-40B4-BE49-F238E27FC236}">
                <a16:creationId xmlns:a16="http://schemas.microsoft.com/office/drawing/2014/main" id="{D4EC0DB1-D9A2-4882-A43E-3FB81286914B}"/>
              </a:ext>
            </a:extLst>
          </p:cNvPr>
          <p:cNvSpPr>
            <a:spLocks/>
          </p:cNvSpPr>
          <p:nvPr/>
        </p:nvSpPr>
        <p:spPr>
          <a:xfrm>
            <a:off x="1945027" y="10006745"/>
            <a:ext cx="982324" cy="354979"/>
          </a:xfrm>
          <a:prstGeom prst="rect">
            <a:avLst/>
          </a:prstGeom>
          <a:solidFill>
            <a:schemeClr val="bg1"/>
          </a:solidFill>
          <a:ln w="12700" cap="flat" cmpd="sng" algn="ctr">
            <a:solidFill>
              <a:schemeClr val="accent5">
                <a:lumMod val="75000"/>
              </a:scheme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lnSpc>
                <a:spcPts val="1600"/>
              </a:lnSpc>
              <a:spcBef>
                <a:spcPts val="0"/>
              </a:spcBef>
              <a:spcAft>
                <a:spcPts val="0"/>
              </a:spcAft>
              <a:defRPr/>
            </a:pP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箇所</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0" name="二等辺三角形 259">
            <a:extLst>
              <a:ext uri="{FF2B5EF4-FFF2-40B4-BE49-F238E27FC236}">
                <a16:creationId xmlns:a16="http://schemas.microsoft.com/office/drawing/2014/main" id="{2B5EA0C8-FD44-4CAC-AA83-6213E3E1EB6A}"/>
              </a:ext>
            </a:extLst>
          </p:cNvPr>
          <p:cNvSpPr>
            <a:spLocks/>
          </p:cNvSpPr>
          <p:nvPr/>
        </p:nvSpPr>
        <p:spPr>
          <a:xfrm rot="5400000">
            <a:off x="2757258" y="9927525"/>
            <a:ext cx="683736" cy="184665"/>
          </a:xfrm>
          <a:prstGeom prst="triangle">
            <a:avLst/>
          </a:prstGeom>
          <a:solidFill>
            <a:schemeClr val="accent5">
              <a:lumMod val="75000"/>
            </a:schemeClr>
          </a:solidFill>
          <a:ln w="19050" cap="flat" cmpd="sng" algn="ctr">
            <a:solidFill>
              <a:srgbClr val="0070C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1" name="正方形/長方形 260">
            <a:extLst>
              <a:ext uri="{FF2B5EF4-FFF2-40B4-BE49-F238E27FC236}">
                <a16:creationId xmlns:a16="http://schemas.microsoft.com/office/drawing/2014/main" id="{376666B4-15C9-4158-971C-2BCB95C7FDCE}"/>
              </a:ext>
            </a:extLst>
          </p:cNvPr>
          <p:cNvSpPr/>
          <p:nvPr/>
        </p:nvSpPr>
        <p:spPr>
          <a:xfrm>
            <a:off x="365955" y="9658290"/>
            <a:ext cx="1570141" cy="174238"/>
          </a:xfrm>
          <a:prstGeom prst="rect">
            <a:avLst/>
          </a:prstGeom>
          <a:solidFill>
            <a:schemeClr val="accent5">
              <a:lumMod val="60000"/>
              <a:lumOff val="40000"/>
            </a:schemeClr>
          </a:solidFill>
          <a:ln w="12700" cap="flat" cmpd="sng" algn="ctr">
            <a:solidFill>
              <a:srgbClr val="0070C0"/>
            </a:solidFill>
            <a:prstDash val="solid"/>
            <a:miter lim="800000"/>
          </a:ln>
          <a:effectLst/>
        </p:spPr>
        <p:txBody>
          <a:bodyPr lIns="0" tIns="36000" rIns="0" bIns="36000" rtlCol="0" anchor="ctr">
            <a:noAutofit/>
          </a:bodyPr>
          <a:lstStyle/>
          <a:p>
            <a:pPr algn="ctr" defTabSz="457200">
              <a:lnSpc>
                <a:spcPts val="1600"/>
              </a:lnSpc>
              <a:defRPr/>
            </a:pPr>
            <a:r>
              <a:rPr kumimoji="0" lang="ja-JP" altLang="en-US" sz="1100" kern="0" dirty="0">
                <a:latin typeface="Meiryo UI" pitchFamily="50" charset="-128"/>
                <a:ea typeface="Meiryo UI" pitchFamily="50" charset="-128"/>
                <a:cs typeface="Meiryo UI" pitchFamily="50" charset="-128"/>
              </a:rPr>
              <a:t>耐震診断</a:t>
            </a:r>
          </a:p>
        </p:txBody>
      </p:sp>
      <p:sp>
        <p:nvSpPr>
          <p:cNvPr id="263" name="正方形/長方形 262">
            <a:extLst>
              <a:ext uri="{FF2B5EF4-FFF2-40B4-BE49-F238E27FC236}">
                <a16:creationId xmlns:a16="http://schemas.microsoft.com/office/drawing/2014/main" id="{A29F8E9B-E019-44A4-8344-1BB451CF47D5}"/>
              </a:ext>
            </a:extLst>
          </p:cNvPr>
          <p:cNvSpPr/>
          <p:nvPr/>
        </p:nvSpPr>
        <p:spPr>
          <a:xfrm>
            <a:off x="363893" y="10008506"/>
            <a:ext cx="1570452" cy="353218"/>
          </a:xfrm>
          <a:prstGeom prst="rect">
            <a:avLst/>
          </a:prstGeom>
          <a:solidFill>
            <a:schemeClr val="accent5">
              <a:lumMod val="60000"/>
              <a:lumOff val="40000"/>
            </a:schemeClr>
          </a:solidFill>
          <a:ln w="12700" cap="flat" cmpd="sng" algn="ctr">
            <a:solidFill>
              <a:srgbClr val="0070C0"/>
            </a:solidFill>
            <a:prstDash val="solid"/>
            <a:miter lim="800000"/>
          </a:ln>
          <a:effectLst/>
        </p:spPr>
        <p:txBody>
          <a:bodyPr lIns="0" tIns="36000" rIns="0" bIns="36000" rtlCol="0" anchor="ctr">
            <a:noAutofit/>
          </a:bodyPr>
          <a:lstStyle/>
          <a:p>
            <a:pPr algn="ctr" defTabSz="457200">
              <a:lnSpc>
                <a:spcPts val="1600"/>
              </a:lnSpc>
              <a:defRPr/>
            </a:pPr>
            <a:r>
              <a:rPr kumimoji="0" lang="ja-JP" altLang="en-US" sz="1100" kern="0" dirty="0">
                <a:latin typeface="Meiryo UI" pitchFamily="50" charset="-128"/>
                <a:ea typeface="Meiryo UI" pitchFamily="50" charset="-128"/>
                <a:cs typeface="Meiryo UI" pitchFamily="50" charset="-128"/>
              </a:rPr>
              <a:t>老朽ため池対策</a:t>
            </a:r>
          </a:p>
        </p:txBody>
      </p:sp>
      <p:sp>
        <p:nvSpPr>
          <p:cNvPr id="265" name="正方形/長方形 264">
            <a:extLst>
              <a:ext uri="{FF2B5EF4-FFF2-40B4-BE49-F238E27FC236}">
                <a16:creationId xmlns:a16="http://schemas.microsoft.com/office/drawing/2014/main" id="{EDF266AE-9007-4224-BA54-66B49DFCBD08}"/>
              </a:ext>
            </a:extLst>
          </p:cNvPr>
          <p:cNvSpPr/>
          <p:nvPr/>
        </p:nvSpPr>
        <p:spPr>
          <a:xfrm>
            <a:off x="365955" y="9837430"/>
            <a:ext cx="1570141" cy="171076"/>
          </a:xfrm>
          <a:prstGeom prst="rect">
            <a:avLst/>
          </a:prstGeom>
          <a:solidFill>
            <a:schemeClr val="accent5">
              <a:lumMod val="60000"/>
              <a:lumOff val="40000"/>
            </a:schemeClr>
          </a:solidFill>
          <a:ln w="12700" cap="flat" cmpd="sng" algn="ctr">
            <a:solidFill>
              <a:srgbClr val="0070C0"/>
            </a:solidFill>
            <a:prstDash val="solid"/>
            <a:miter lim="800000"/>
          </a:ln>
          <a:effectLst/>
        </p:spPr>
        <p:txBody>
          <a:bodyPr lIns="0" tIns="36000" rIns="0" bIns="36000" rtlCol="0" anchor="ctr">
            <a:noAutofit/>
          </a:bodyPr>
          <a:lstStyle/>
          <a:p>
            <a:pPr algn="ctr" defTabSz="457200">
              <a:lnSpc>
                <a:spcPts val="1600"/>
              </a:lnSpc>
              <a:defRPr/>
            </a:pPr>
            <a:r>
              <a:rPr kumimoji="0" lang="ja-JP" altLang="en-US" sz="1100" kern="0" dirty="0">
                <a:latin typeface="Meiryo UI" pitchFamily="50" charset="-128"/>
                <a:ea typeface="Meiryo UI" pitchFamily="50" charset="-128"/>
                <a:cs typeface="Meiryo UI" pitchFamily="50" charset="-128"/>
              </a:rPr>
              <a:t>ハザードマップ作成</a:t>
            </a:r>
          </a:p>
        </p:txBody>
      </p:sp>
      <p:sp>
        <p:nvSpPr>
          <p:cNvPr id="266" name="正方形/長方形 265">
            <a:extLst>
              <a:ext uri="{FF2B5EF4-FFF2-40B4-BE49-F238E27FC236}">
                <a16:creationId xmlns:a16="http://schemas.microsoft.com/office/drawing/2014/main" id="{1845BBC0-9A1C-4CB3-B559-1A7A901E1C02}"/>
              </a:ext>
            </a:extLst>
          </p:cNvPr>
          <p:cNvSpPr>
            <a:spLocks/>
          </p:cNvSpPr>
          <p:nvPr/>
        </p:nvSpPr>
        <p:spPr>
          <a:xfrm>
            <a:off x="4190631" y="9424635"/>
            <a:ext cx="1822376" cy="235242"/>
          </a:xfrm>
          <a:prstGeom prst="rect">
            <a:avLst/>
          </a:prstGeom>
          <a:solidFill>
            <a:schemeClr val="accent5">
              <a:lumMod val="75000"/>
            </a:schemeClr>
          </a:solidFill>
          <a:ln w="12700" cap="flat" cmpd="sng" algn="ctr">
            <a:solidFill>
              <a:srgbClr val="0070C0"/>
            </a:solidFill>
            <a:prstDash val="solid"/>
          </a:ln>
          <a:effectLst/>
        </p:spPr>
        <p:txBody>
          <a:bodyPr wrap="square" lIns="72000" tIns="36000" rIns="72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spcBef>
                <a:spcPts val="0"/>
              </a:spcBef>
              <a:spcAft>
                <a:spcPts val="0"/>
              </a:spcAft>
              <a:defRPr/>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目標個所数</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8" name="正方形/長方形 267">
            <a:extLst>
              <a:ext uri="{FF2B5EF4-FFF2-40B4-BE49-F238E27FC236}">
                <a16:creationId xmlns:a16="http://schemas.microsoft.com/office/drawing/2014/main" id="{CA1A82A0-ADA6-49D4-829D-4B42EBD31A01}"/>
              </a:ext>
            </a:extLst>
          </p:cNvPr>
          <p:cNvSpPr>
            <a:spLocks/>
          </p:cNvSpPr>
          <p:nvPr/>
        </p:nvSpPr>
        <p:spPr>
          <a:xfrm>
            <a:off x="3282209" y="9424635"/>
            <a:ext cx="927318" cy="228892"/>
          </a:xfrm>
          <a:prstGeom prst="rect">
            <a:avLst/>
          </a:prstGeom>
          <a:solidFill>
            <a:schemeClr val="accent5">
              <a:lumMod val="75000"/>
            </a:schemeClr>
          </a:solidFill>
          <a:ln w="12700" cap="flat" cmpd="sng" algn="ctr">
            <a:solidFill>
              <a:srgbClr val="0070C0"/>
            </a:solidFill>
            <a:prstDash val="solid"/>
          </a:ln>
          <a:effectLst/>
        </p:spPr>
        <p:txBody>
          <a:bodyPr wrap="square" lIns="72000" tIns="36000" rIns="72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spcBef>
                <a:spcPts val="0"/>
              </a:spcBef>
              <a:spcAft>
                <a:spcPts val="0"/>
              </a:spcAft>
              <a:defRPr/>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目標年次</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3" name="正方形/長方形 272">
            <a:extLst>
              <a:ext uri="{FF2B5EF4-FFF2-40B4-BE49-F238E27FC236}">
                <a16:creationId xmlns:a16="http://schemas.microsoft.com/office/drawing/2014/main" id="{7BC8385B-8552-4D3D-B232-4CF2C79843B6}"/>
              </a:ext>
            </a:extLst>
          </p:cNvPr>
          <p:cNvSpPr>
            <a:spLocks/>
          </p:cNvSpPr>
          <p:nvPr/>
        </p:nvSpPr>
        <p:spPr>
          <a:xfrm>
            <a:off x="3289673" y="9656891"/>
            <a:ext cx="917792" cy="350216"/>
          </a:xfrm>
          <a:prstGeom prst="rect">
            <a:avLst/>
          </a:prstGeom>
          <a:solidFill>
            <a:schemeClr val="bg1"/>
          </a:solidFill>
          <a:ln w="12700" cap="flat" cmpd="sng" algn="ctr">
            <a:solidFill>
              <a:schemeClr val="accent5">
                <a:lumMod val="75000"/>
              </a:scheme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lnSpc>
                <a:spcPts val="1600"/>
              </a:lnSpc>
              <a:spcBef>
                <a:spcPts val="0"/>
              </a:spcBef>
              <a:spcAft>
                <a:spcPts val="0"/>
              </a:spcAft>
              <a:defRPr/>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4" name="正方形/長方形 273">
            <a:extLst>
              <a:ext uri="{FF2B5EF4-FFF2-40B4-BE49-F238E27FC236}">
                <a16:creationId xmlns:a16="http://schemas.microsoft.com/office/drawing/2014/main" id="{16C3CCC9-15AA-48DF-B61F-E5D75B2DE272}"/>
              </a:ext>
            </a:extLst>
          </p:cNvPr>
          <p:cNvSpPr>
            <a:spLocks/>
          </p:cNvSpPr>
          <p:nvPr/>
        </p:nvSpPr>
        <p:spPr>
          <a:xfrm>
            <a:off x="3290139" y="10002785"/>
            <a:ext cx="924790" cy="358939"/>
          </a:xfrm>
          <a:prstGeom prst="rect">
            <a:avLst/>
          </a:prstGeom>
          <a:solidFill>
            <a:schemeClr val="bg1"/>
          </a:solidFill>
          <a:ln w="12700" cap="flat" cmpd="sng" algn="ctr">
            <a:solidFill>
              <a:schemeClr val="accent5">
                <a:lumMod val="75000"/>
              </a:scheme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lnSpc>
                <a:spcPts val="1600"/>
              </a:lnSpc>
              <a:spcBef>
                <a:spcPts val="0"/>
              </a:spcBef>
              <a:spcAft>
                <a:spcPts val="0"/>
              </a:spcAft>
              <a:defRPr/>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5" name="正方形/長方形 274">
            <a:extLst>
              <a:ext uri="{FF2B5EF4-FFF2-40B4-BE49-F238E27FC236}">
                <a16:creationId xmlns:a16="http://schemas.microsoft.com/office/drawing/2014/main" id="{D4EC0DB1-D9A2-4882-A43E-3FB81286914B}"/>
              </a:ext>
            </a:extLst>
          </p:cNvPr>
          <p:cNvSpPr>
            <a:spLocks/>
          </p:cNvSpPr>
          <p:nvPr/>
        </p:nvSpPr>
        <p:spPr>
          <a:xfrm>
            <a:off x="4208579" y="9659877"/>
            <a:ext cx="1806349" cy="337140"/>
          </a:xfrm>
          <a:prstGeom prst="rect">
            <a:avLst/>
          </a:prstGeom>
          <a:solidFill>
            <a:schemeClr val="bg1"/>
          </a:solidFill>
          <a:ln w="12700" cap="flat" cmpd="sng" algn="ctr">
            <a:solidFill>
              <a:schemeClr val="accent5">
                <a:lumMod val="75000"/>
              </a:scheme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lnSpc>
                <a:spcPts val="1600"/>
              </a:lnSpc>
              <a:spcBef>
                <a:spcPts val="0"/>
              </a:spcBef>
              <a:spcAft>
                <a:spcPts val="0"/>
              </a:spcAft>
              <a:defRPr/>
            </a:pP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764</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箇所</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6" name="正方形/長方形 275">
            <a:extLst>
              <a:ext uri="{FF2B5EF4-FFF2-40B4-BE49-F238E27FC236}">
                <a16:creationId xmlns:a16="http://schemas.microsoft.com/office/drawing/2014/main" id="{F64F4CD3-4840-46F2-8581-D901CDA40737}"/>
              </a:ext>
            </a:extLst>
          </p:cNvPr>
          <p:cNvSpPr>
            <a:spLocks/>
          </p:cNvSpPr>
          <p:nvPr/>
        </p:nvSpPr>
        <p:spPr>
          <a:xfrm>
            <a:off x="4210533" y="9997738"/>
            <a:ext cx="1804396" cy="363986"/>
          </a:xfrm>
          <a:prstGeom prst="rect">
            <a:avLst/>
          </a:prstGeom>
          <a:solidFill>
            <a:schemeClr val="bg1"/>
          </a:solidFill>
          <a:ln w="12700" cap="flat" cmpd="sng" algn="ctr">
            <a:solidFill>
              <a:schemeClr val="accent5">
                <a:lumMod val="75000"/>
              </a:scheme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457200">
              <a:lnSpc>
                <a:spcPts val="2000"/>
              </a:lnSpc>
              <a:spcBef>
                <a:spcPts val="0"/>
              </a:spcBef>
              <a:spcAft>
                <a:spcPts val="0"/>
              </a:spcAft>
              <a:defRPr/>
            </a:pP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149</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箇所</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2" name="テキスト ボックス 261">
            <a:extLst>
              <a:ext uri="{FF2B5EF4-FFF2-40B4-BE49-F238E27FC236}">
                <a16:creationId xmlns:a16="http://schemas.microsoft.com/office/drawing/2014/main" id="{FC9308C6-320D-4EEC-946C-1F8811B41EC1}"/>
              </a:ext>
            </a:extLst>
          </p:cNvPr>
          <p:cNvSpPr txBox="1"/>
          <p:nvPr/>
        </p:nvSpPr>
        <p:spPr>
          <a:xfrm>
            <a:off x="6682314" y="7716546"/>
            <a:ext cx="3596820" cy="261610"/>
          </a:xfrm>
          <a:prstGeom prst="rect">
            <a:avLst/>
          </a:prstGeom>
          <a:noFill/>
        </p:spPr>
        <p:txBody>
          <a:bodyPr wrap="square">
            <a:spAutoFit/>
          </a:bodyPr>
          <a:lstStyle/>
          <a:p>
            <a:pPr>
              <a:spcBef>
                <a:spcPts val="100"/>
              </a:spcBef>
            </a:pPr>
            <a:r>
              <a:rPr lang="ja-JP" altLang="en-US" sz="1100" i="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洪水調節容量確保のための低水位管理の推進</a:t>
            </a:r>
            <a:endParaRPr lang="en-US" altLang="ja-JP" sz="1100" b="1" dirty="0">
              <a:latin typeface="Meiryo UI" panose="020B0604030504040204" pitchFamily="50" charset="-128"/>
              <a:ea typeface="Meiryo UI" panose="020B0604030504040204" pitchFamily="50" charset="-128"/>
            </a:endParaRPr>
          </a:p>
        </p:txBody>
      </p:sp>
      <p:sp>
        <p:nvSpPr>
          <p:cNvPr id="245" name="テキスト ボックス 244">
            <a:extLst>
              <a:ext uri="{FF2B5EF4-FFF2-40B4-BE49-F238E27FC236}">
                <a16:creationId xmlns:a16="http://schemas.microsoft.com/office/drawing/2014/main" id="{3792A654-EBD4-44C6-A870-1D654567A3CB}"/>
              </a:ext>
            </a:extLst>
          </p:cNvPr>
          <p:cNvSpPr txBox="1"/>
          <p:nvPr/>
        </p:nvSpPr>
        <p:spPr>
          <a:xfrm>
            <a:off x="10798565" y="7701568"/>
            <a:ext cx="2726173" cy="261610"/>
          </a:xfrm>
          <a:prstGeom prst="rect">
            <a:avLst/>
          </a:prstGeom>
          <a:noFill/>
        </p:spPr>
        <p:txBody>
          <a:bodyPr wrap="square">
            <a:spAutoFit/>
          </a:bodyPr>
          <a:lstStyle/>
          <a:p>
            <a:pPr>
              <a:spcBef>
                <a:spcPts val="100"/>
              </a:spcBef>
            </a:pPr>
            <a:r>
              <a:rPr lang="ja-JP" altLang="en-US" sz="1100" i="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ため池を活用した面的な治水対策の推進</a:t>
            </a:r>
            <a:endParaRPr lang="en-US" altLang="ja-JP" sz="1100" b="1" dirty="0">
              <a:latin typeface="Meiryo UI" panose="020B0604030504040204" pitchFamily="50" charset="-128"/>
              <a:ea typeface="Meiryo UI" panose="020B0604030504040204" pitchFamily="50" charset="-128"/>
            </a:endParaRPr>
          </a:p>
        </p:txBody>
      </p:sp>
      <p:sp>
        <p:nvSpPr>
          <p:cNvPr id="161" name="テキスト ボックス 160">
            <a:extLst>
              <a:ext uri="{FF2B5EF4-FFF2-40B4-BE49-F238E27FC236}">
                <a16:creationId xmlns:a16="http://schemas.microsoft.com/office/drawing/2014/main" id="{D8CC2C59-80FB-411B-9C41-B7505D38BCCD}"/>
              </a:ext>
            </a:extLst>
          </p:cNvPr>
          <p:cNvSpPr txBox="1"/>
          <p:nvPr/>
        </p:nvSpPr>
        <p:spPr>
          <a:xfrm>
            <a:off x="6624053" y="3947322"/>
            <a:ext cx="1949064" cy="261610"/>
          </a:xfrm>
          <a:prstGeom prst="rect">
            <a:avLst/>
          </a:prstGeom>
          <a:noFill/>
        </p:spPr>
        <p:txBody>
          <a:bodyPr wrap="square">
            <a:spAutoFit/>
          </a:bodyPr>
          <a:lstStyle/>
          <a:p>
            <a:pPr>
              <a:spcBef>
                <a:spcPts val="100"/>
              </a:spcBef>
            </a:pPr>
            <a:r>
              <a:rPr lang="ja-JP" altLang="en-US" sz="1100" i="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耐震診断と対策の実施</a:t>
            </a:r>
            <a:endParaRPr lang="en-US" altLang="ja-JP" sz="1100" b="1" dirty="0">
              <a:latin typeface="Meiryo UI" panose="020B0604030504040204" pitchFamily="50" charset="-128"/>
              <a:ea typeface="Meiryo UI" panose="020B0604030504040204" pitchFamily="50" charset="-128"/>
            </a:endParaRPr>
          </a:p>
        </p:txBody>
      </p:sp>
      <p:sp>
        <p:nvSpPr>
          <p:cNvPr id="193" name="テキスト ボックス 192">
            <a:extLst>
              <a:ext uri="{FF2B5EF4-FFF2-40B4-BE49-F238E27FC236}">
                <a16:creationId xmlns:a16="http://schemas.microsoft.com/office/drawing/2014/main" id="{F836002E-E13A-4DC3-AF6D-1AC7C3E24FBC}"/>
              </a:ext>
            </a:extLst>
          </p:cNvPr>
          <p:cNvSpPr txBox="1"/>
          <p:nvPr/>
        </p:nvSpPr>
        <p:spPr>
          <a:xfrm>
            <a:off x="10798565" y="3959062"/>
            <a:ext cx="3123677" cy="261610"/>
          </a:xfrm>
          <a:prstGeom prst="rect">
            <a:avLst/>
          </a:prstGeom>
          <a:noFill/>
        </p:spPr>
        <p:txBody>
          <a:bodyPr wrap="square">
            <a:spAutoFit/>
          </a:bodyPr>
          <a:lstStyle/>
          <a:p>
            <a:pPr>
              <a:spcBef>
                <a:spcPts val="100"/>
              </a:spcBef>
            </a:pPr>
            <a:r>
              <a:rPr lang="ja-JP" altLang="en-US" sz="1100" i="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全面改修・部分改修による対策の実施</a:t>
            </a:r>
            <a:r>
              <a:rPr kumimoji="1" lang="ja-JP" altLang="en-US" sz="1100" b="1" dirty="0">
                <a:latin typeface="Meiryo UI" panose="020B0604030504040204" pitchFamily="50" charset="-128"/>
                <a:ea typeface="Meiryo UI" panose="020B0604030504040204" pitchFamily="50" charset="-128"/>
              </a:rPr>
              <a:t>　　　　　　　　　</a:t>
            </a:r>
            <a:endParaRPr kumimoji="1" lang="en-US" altLang="ja-JP" sz="1100" b="1" dirty="0">
              <a:latin typeface="Meiryo UI" panose="020B0604030504040204" pitchFamily="50" charset="-128"/>
              <a:ea typeface="Meiryo UI" panose="020B0604030504040204" pitchFamily="50" charset="-128"/>
            </a:endParaRPr>
          </a:p>
        </p:txBody>
      </p:sp>
      <p:sp>
        <p:nvSpPr>
          <p:cNvPr id="228" name="テキスト ボックス 227">
            <a:extLst>
              <a:ext uri="{FF2B5EF4-FFF2-40B4-BE49-F238E27FC236}">
                <a16:creationId xmlns:a16="http://schemas.microsoft.com/office/drawing/2014/main" id="{53675FC1-364E-44F5-A008-EBE8B3F84E06}"/>
              </a:ext>
            </a:extLst>
          </p:cNvPr>
          <p:cNvSpPr txBox="1"/>
          <p:nvPr/>
        </p:nvSpPr>
        <p:spPr>
          <a:xfrm>
            <a:off x="6837573" y="5170329"/>
            <a:ext cx="3033241" cy="270209"/>
          </a:xfrm>
          <a:prstGeom prst="rect">
            <a:avLst/>
          </a:prstGeom>
          <a:noFill/>
        </p:spPr>
        <p:txBody>
          <a:bodyPr wrap="square">
            <a:spAutoFit/>
          </a:bodyPr>
          <a:lstStyle/>
          <a:p>
            <a:pPr>
              <a:spcBef>
                <a:spcPts val="100"/>
              </a:spcBef>
            </a:pPr>
            <a:r>
              <a:rPr lang="ja-JP" altLang="en-US" sz="1100" dirty="0">
                <a:latin typeface="Meiryo UI" panose="020B0604030504040204" pitchFamily="50" charset="-128"/>
                <a:ea typeface="Meiryo UI" panose="020B0604030504040204" pitchFamily="50" charset="-128"/>
              </a:rPr>
              <a:t>・堤体の開削、埋戻し等による廃止の推進</a:t>
            </a:r>
            <a:r>
              <a:rPr kumimoji="1" lang="ja-JP" altLang="en-US" sz="1100" b="1" dirty="0">
                <a:latin typeface="Meiryo UI" panose="020B0604030504040204" pitchFamily="50" charset="-128"/>
                <a:ea typeface="Meiryo UI" panose="020B0604030504040204" pitchFamily="50" charset="-128"/>
              </a:rPr>
              <a:t>　　　　　　　　</a:t>
            </a:r>
            <a:endParaRPr kumimoji="1" lang="en-US" altLang="ja-JP" sz="1100" b="1" dirty="0">
              <a:latin typeface="Meiryo UI" panose="020B0604030504040204" pitchFamily="50" charset="-128"/>
              <a:ea typeface="Meiryo UI" panose="020B0604030504040204" pitchFamily="50" charset="-128"/>
            </a:endParaRPr>
          </a:p>
        </p:txBody>
      </p:sp>
      <p:sp>
        <p:nvSpPr>
          <p:cNvPr id="231" name="テキスト ボックス 230">
            <a:extLst>
              <a:ext uri="{FF2B5EF4-FFF2-40B4-BE49-F238E27FC236}">
                <a16:creationId xmlns:a16="http://schemas.microsoft.com/office/drawing/2014/main" id="{5EF419CD-FFA4-42C6-AE49-D75C67A6C1C1}"/>
              </a:ext>
            </a:extLst>
          </p:cNvPr>
          <p:cNvSpPr txBox="1"/>
          <p:nvPr/>
        </p:nvSpPr>
        <p:spPr>
          <a:xfrm>
            <a:off x="6629463" y="4988089"/>
            <a:ext cx="3826607" cy="261610"/>
          </a:xfrm>
          <a:prstGeom prst="rect">
            <a:avLst/>
          </a:prstGeom>
          <a:noFill/>
        </p:spPr>
        <p:txBody>
          <a:bodyPr wrap="square">
            <a:spAutoFit/>
          </a:bodyPr>
          <a:lstStyle/>
          <a:p>
            <a:pPr>
              <a:spcBef>
                <a:spcPts val="100"/>
              </a:spcBef>
            </a:pPr>
            <a:r>
              <a:rPr lang="ja-JP" altLang="en-US" sz="1100" i="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農業利用されていないため池の廃止</a:t>
            </a:r>
            <a:r>
              <a:rPr kumimoji="1" lang="ja-JP" altLang="en-US" sz="1100" b="0" dirty="0">
                <a:latin typeface="Meiryo UI" panose="020B0604030504040204" pitchFamily="50" charset="-128"/>
                <a:ea typeface="Meiryo UI" panose="020B0604030504040204" pitchFamily="50" charset="-128"/>
              </a:rPr>
              <a:t>　　　　　　　　</a:t>
            </a:r>
            <a:endParaRPr kumimoji="1" lang="en-US" altLang="ja-JP" sz="1100" b="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11623796" y="4871683"/>
            <a:ext cx="3172803" cy="860257"/>
            <a:chOff x="11554386" y="2418499"/>
            <a:chExt cx="3172803" cy="860257"/>
          </a:xfrm>
        </p:grpSpPr>
        <p:pic>
          <p:nvPicPr>
            <p:cNvPr id="170" name="図 16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41048" y="2418499"/>
              <a:ext cx="1486141" cy="813467"/>
            </a:xfrm>
            <a:prstGeom prst="rect">
              <a:avLst/>
            </a:prstGeom>
          </p:spPr>
        </p:pic>
        <p:sp>
          <p:nvSpPr>
            <p:cNvPr id="215" name="二等辺三角形 214">
              <a:extLst>
                <a:ext uri="{FF2B5EF4-FFF2-40B4-BE49-F238E27FC236}">
                  <a16:creationId xmlns:a16="http://schemas.microsoft.com/office/drawing/2014/main" id="{F4346DF3-9CAB-4C83-A130-FE41DD0E16E3}"/>
                </a:ext>
              </a:extLst>
            </p:cNvPr>
            <p:cNvSpPr>
              <a:spLocks/>
            </p:cNvSpPr>
            <p:nvPr/>
          </p:nvSpPr>
          <p:spPr>
            <a:xfrm rot="5400000">
              <a:off x="12928623" y="2837637"/>
              <a:ext cx="432000" cy="108000"/>
            </a:xfrm>
            <a:prstGeom prst="triangle">
              <a:avLst/>
            </a:prstGeom>
            <a:solidFill>
              <a:schemeClr val="accent3">
                <a:lumMod val="75000"/>
              </a:schemeClr>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242" name="図 24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54386" y="2424804"/>
              <a:ext cx="1490738" cy="807162"/>
            </a:xfrm>
            <a:prstGeom prst="rect">
              <a:avLst/>
            </a:prstGeom>
          </p:spPr>
        </p:pic>
        <p:sp>
          <p:nvSpPr>
            <p:cNvPr id="246" name="テキスト ボックス 15">
              <a:extLst>
                <a:ext uri="{FF2B5EF4-FFF2-40B4-BE49-F238E27FC236}">
                  <a16:creationId xmlns:a16="http://schemas.microsoft.com/office/drawing/2014/main" id="{C240B678-666D-4A59-B5D8-DA9395E8D207}"/>
                </a:ext>
              </a:extLst>
            </p:cNvPr>
            <p:cNvSpPr txBox="1">
              <a:spLocks noChangeArrowheads="1"/>
            </p:cNvSpPr>
            <p:nvPr/>
          </p:nvSpPr>
          <p:spPr bwMode="auto">
            <a:xfrm>
              <a:off x="12600651" y="2440500"/>
              <a:ext cx="416730" cy="184666"/>
            </a:xfrm>
            <a:prstGeom prst="rect">
              <a:avLst/>
            </a:prstGeom>
            <a:solidFill>
              <a:schemeClr val="bg1"/>
            </a:solidFill>
            <a:ln>
              <a:noFill/>
            </a:ln>
          </p:spPr>
          <p:txBody>
            <a:bodyPr wrap="square">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spcBef>
                  <a:spcPct val="0"/>
                </a:spcBef>
                <a:buFontTx/>
                <a:buNone/>
              </a:pPr>
              <a:r>
                <a:rPr lang="ja-JP" altLang="en-US" sz="600" b="0" i="0" dirty="0">
                  <a:latin typeface="Meiryo UI" panose="020B0604030504040204" pitchFamily="50" charset="-128"/>
                  <a:ea typeface="Meiryo UI" panose="020B0604030504040204" pitchFamily="50" charset="-128"/>
                </a:rPr>
                <a:t>整備前</a:t>
              </a:r>
            </a:p>
          </p:txBody>
        </p:sp>
        <p:sp>
          <p:nvSpPr>
            <p:cNvPr id="248" name="テキスト ボックス 15">
              <a:extLst>
                <a:ext uri="{FF2B5EF4-FFF2-40B4-BE49-F238E27FC236}">
                  <a16:creationId xmlns:a16="http://schemas.microsoft.com/office/drawing/2014/main" id="{C240B678-666D-4A59-B5D8-DA9395E8D207}"/>
                </a:ext>
              </a:extLst>
            </p:cNvPr>
            <p:cNvSpPr txBox="1">
              <a:spLocks noChangeArrowheads="1"/>
            </p:cNvSpPr>
            <p:nvPr/>
          </p:nvSpPr>
          <p:spPr bwMode="auto">
            <a:xfrm>
              <a:off x="14299390" y="2438657"/>
              <a:ext cx="416730" cy="184666"/>
            </a:xfrm>
            <a:prstGeom prst="rect">
              <a:avLst/>
            </a:prstGeom>
            <a:solidFill>
              <a:schemeClr val="bg1"/>
            </a:solidFill>
            <a:ln>
              <a:noFill/>
            </a:ln>
          </p:spPr>
          <p:txBody>
            <a:bodyPr wrap="square">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spcBef>
                  <a:spcPct val="0"/>
                </a:spcBef>
                <a:buFontTx/>
                <a:buNone/>
              </a:pPr>
              <a:r>
                <a:rPr lang="ja-JP" altLang="en-US" sz="600" b="0" i="0" dirty="0">
                  <a:latin typeface="Meiryo UI" panose="020B0604030504040204" pitchFamily="50" charset="-128"/>
                  <a:ea typeface="Meiryo UI" panose="020B0604030504040204" pitchFamily="50" charset="-128"/>
                </a:rPr>
                <a:t>整備</a:t>
              </a:r>
              <a:r>
                <a:rPr lang="ja-JP" altLang="en-US" sz="600" dirty="0">
                  <a:latin typeface="Meiryo UI" panose="020B0604030504040204" pitchFamily="50" charset="-128"/>
                  <a:ea typeface="Meiryo UI" panose="020B0604030504040204" pitchFamily="50" charset="-128"/>
                </a:rPr>
                <a:t>後</a:t>
              </a:r>
              <a:endParaRPr lang="ja-JP" altLang="en-US" sz="600" b="0" i="0" dirty="0">
                <a:latin typeface="Meiryo UI" panose="020B0604030504040204" pitchFamily="50" charset="-128"/>
                <a:ea typeface="Meiryo UI" panose="020B0604030504040204" pitchFamily="50" charset="-128"/>
              </a:endParaRPr>
            </a:p>
          </p:txBody>
        </p:sp>
        <p:sp>
          <p:nvSpPr>
            <p:cNvPr id="130" name="角丸四角形 32">
              <a:extLst>
                <a:ext uri="{FF2B5EF4-FFF2-40B4-BE49-F238E27FC236}">
                  <a16:creationId xmlns:a16="http://schemas.microsoft.com/office/drawing/2014/main" id="{745523BE-53F9-43E1-9658-0AD5B1E9F10C}"/>
                </a:ext>
              </a:extLst>
            </p:cNvPr>
            <p:cNvSpPr/>
            <p:nvPr/>
          </p:nvSpPr>
          <p:spPr bwMode="auto">
            <a:xfrm>
              <a:off x="12584517" y="3107731"/>
              <a:ext cx="1125092" cy="125098"/>
            </a:xfrm>
            <a:prstGeom prst="roundRect">
              <a:avLst>
                <a:gd name="adj" fmla="val 3175"/>
              </a:avLst>
            </a:prstGeom>
            <a:solidFill>
              <a:schemeClr val="bg1"/>
            </a:solidFill>
            <a:ln w="25400">
              <a:noFill/>
            </a:ln>
          </p:spPr>
          <p:style>
            <a:lnRef idx="2">
              <a:schemeClr val="accent2"/>
            </a:lnRef>
            <a:fillRef idx="1">
              <a:schemeClr val="lt1"/>
            </a:fillRef>
            <a:effectRef idx="0">
              <a:schemeClr val="accent2"/>
            </a:effectRef>
            <a:fontRef idx="minor">
              <a:schemeClr val="dk1"/>
            </a:fontRef>
          </p:style>
          <p:txBody>
            <a:bodyPr lIns="67372" tIns="33686" rIns="67372" bIns="33686"/>
            <a:lstStyle/>
            <a:p>
              <a:pPr eaLnBrk="1" hangingPunct="1">
                <a:spcBef>
                  <a:spcPts val="0"/>
                </a:spcBef>
                <a:defRPr/>
              </a:pPr>
              <a:endParaRPr lang="en-US" altLang="ja-JP" sz="1100" b="0" i="0" dirty="0">
                <a:latin typeface="Meiryo UI" pitchFamily="50" charset="-128"/>
                <a:ea typeface="Meiryo UI" pitchFamily="50" charset="-128"/>
                <a:cs typeface="Meiryo UI" pitchFamily="50" charset="-128"/>
              </a:endParaRPr>
            </a:p>
            <a:p>
              <a:pPr eaLnBrk="1" hangingPunct="1">
                <a:spcBef>
                  <a:spcPts val="0"/>
                </a:spcBef>
                <a:defRPr/>
              </a:pPr>
              <a:endParaRPr lang="en-US" altLang="ja-JP" sz="1100" dirty="0">
                <a:latin typeface="Meiryo UI" pitchFamily="50" charset="-128"/>
                <a:ea typeface="Meiryo UI" pitchFamily="50" charset="-128"/>
                <a:cs typeface="Meiryo UI" pitchFamily="50" charset="-128"/>
              </a:endParaRPr>
            </a:p>
            <a:p>
              <a:pPr eaLnBrk="1" hangingPunct="1">
                <a:spcBef>
                  <a:spcPts val="0"/>
                </a:spcBef>
                <a:defRPr/>
              </a:pPr>
              <a:endParaRPr lang="en-US" altLang="ja-JP" sz="1100" b="0" i="0" dirty="0">
                <a:latin typeface="Meiryo UI" pitchFamily="50" charset="-128"/>
                <a:ea typeface="Meiryo UI" pitchFamily="50" charset="-128"/>
                <a:cs typeface="Meiryo UI" pitchFamily="50" charset="-128"/>
              </a:endParaRPr>
            </a:p>
            <a:p>
              <a:pPr eaLnBrk="1" hangingPunct="1">
                <a:spcBef>
                  <a:spcPts val="0"/>
                </a:spcBef>
                <a:defRPr/>
              </a:pPr>
              <a:endParaRPr lang="ja-JP" altLang="ja-JP" sz="1100" b="0" i="0" dirty="0">
                <a:latin typeface="Meiryo UI" pitchFamily="50" charset="-128"/>
                <a:ea typeface="Meiryo UI" pitchFamily="50" charset="-128"/>
                <a:cs typeface="Meiryo UI" pitchFamily="50" charset="-128"/>
              </a:endParaRPr>
            </a:p>
          </p:txBody>
        </p:sp>
        <p:sp>
          <p:nvSpPr>
            <p:cNvPr id="243" name="テキスト ボックス 15">
              <a:extLst>
                <a:ext uri="{FF2B5EF4-FFF2-40B4-BE49-F238E27FC236}">
                  <a16:creationId xmlns:a16="http://schemas.microsoft.com/office/drawing/2014/main" id="{C240B678-666D-4A59-B5D8-DA9395E8D207}"/>
                </a:ext>
              </a:extLst>
            </p:cNvPr>
            <p:cNvSpPr txBox="1">
              <a:spLocks noChangeArrowheads="1"/>
            </p:cNvSpPr>
            <p:nvPr/>
          </p:nvSpPr>
          <p:spPr bwMode="auto">
            <a:xfrm>
              <a:off x="12652140" y="3063312"/>
              <a:ext cx="10267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ctr" eaLnBrk="1" hangingPunct="1">
                <a:spcBef>
                  <a:spcPct val="0"/>
                </a:spcBef>
                <a:buFontTx/>
                <a:buNone/>
              </a:pPr>
              <a:r>
                <a:rPr lang="ja-JP" altLang="en-US" sz="800" dirty="0">
                  <a:latin typeface="Meiryo UI" panose="020B0604030504040204" pitchFamily="50" charset="-128"/>
                  <a:ea typeface="Meiryo UI" panose="020B0604030504040204" pitchFamily="50" charset="-128"/>
                </a:rPr>
                <a:t>余水吐の改修</a:t>
              </a:r>
              <a:endParaRPr lang="ja-JP" altLang="en-US" sz="800" b="0" i="0" dirty="0">
                <a:latin typeface="Meiryo UI" panose="020B0604030504040204" pitchFamily="50" charset="-128"/>
                <a:ea typeface="Meiryo UI" panose="020B0604030504040204" pitchFamily="50" charset="-128"/>
              </a:endParaRPr>
            </a:p>
          </p:txBody>
        </p:sp>
      </p:grpSp>
      <p:sp>
        <p:nvSpPr>
          <p:cNvPr id="128" name="テキスト ボックス 127">
            <a:extLst>
              <a:ext uri="{FF2B5EF4-FFF2-40B4-BE49-F238E27FC236}">
                <a16:creationId xmlns:a16="http://schemas.microsoft.com/office/drawing/2014/main" id="{F836002E-E13A-4DC3-AF6D-1AC7C3E24FBC}"/>
              </a:ext>
            </a:extLst>
          </p:cNvPr>
          <p:cNvSpPr txBox="1"/>
          <p:nvPr/>
        </p:nvSpPr>
        <p:spPr>
          <a:xfrm>
            <a:off x="11011948" y="4417902"/>
            <a:ext cx="3680707" cy="430887"/>
          </a:xfrm>
          <a:prstGeom prst="rect">
            <a:avLst/>
          </a:prstGeom>
          <a:noFill/>
        </p:spPr>
        <p:txBody>
          <a:bodyPr wrap="square">
            <a:spAutoFit/>
          </a:bodyPr>
          <a:lstStyle/>
          <a:p>
            <a:r>
              <a:rPr lang="ja-JP" altLang="en-US" sz="1100" dirty="0">
                <a:latin typeface="Meiryo UI" panose="020B0604030504040204" pitchFamily="50" charset="-128"/>
                <a:ea typeface="Meiryo UI" panose="020B0604030504040204" pitchFamily="50" charset="-128"/>
              </a:rPr>
              <a:t>・</a:t>
            </a:r>
            <a:r>
              <a:rPr lang="ja-JP" altLang="en-US" sz="1100" dirty="0">
                <a:latin typeface="Meiryo UI" pitchFamily="50" charset="-128"/>
                <a:ea typeface="Meiryo UI" pitchFamily="50" charset="-128"/>
                <a:cs typeface="Meiryo UI" pitchFamily="50" charset="-128"/>
              </a:rPr>
              <a:t>余水吐の通水断面の確保や、緊急放流用の底樋の改修など、</a:t>
            </a:r>
            <a:r>
              <a:rPr kumimoji="1" lang="ja-JP" altLang="en-US" sz="1100" b="0" dirty="0">
                <a:latin typeface="Meiryo UI" panose="020B0604030504040204" pitchFamily="50" charset="-128"/>
                <a:ea typeface="Meiryo UI" panose="020B0604030504040204" pitchFamily="50" charset="-128"/>
              </a:rPr>
              <a:t>防災上重要な施設に限定した</a:t>
            </a:r>
            <a:r>
              <a:rPr lang="ja-JP" altLang="en-US" sz="1100" dirty="0">
                <a:latin typeface="Meiryo UI" panose="020B0604030504040204" pitchFamily="50" charset="-128"/>
                <a:ea typeface="Meiryo UI" panose="020B0604030504040204" pitchFamily="50" charset="-128"/>
              </a:rPr>
              <a:t>改修を強化</a:t>
            </a:r>
            <a:r>
              <a:rPr kumimoji="1" lang="ja-JP" altLang="en-US" sz="1100" b="1" dirty="0">
                <a:latin typeface="Meiryo UI" panose="020B0604030504040204" pitchFamily="50" charset="-128"/>
                <a:ea typeface="Meiryo UI" panose="020B0604030504040204" pitchFamily="50" charset="-128"/>
              </a:rPr>
              <a:t>　　　　</a:t>
            </a:r>
            <a:endParaRPr kumimoji="1" lang="en-US" altLang="ja-JP" sz="1100" b="1" dirty="0">
              <a:latin typeface="Meiryo UI" panose="020B0604030504040204" pitchFamily="50" charset="-128"/>
              <a:ea typeface="Meiryo UI" panose="020B0604030504040204" pitchFamily="50" charset="-128"/>
            </a:endParaRPr>
          </a:p>
        </p:txBody>
      </p:sp>
      <p:sp>
        <p:nvSpPr>
          <p:cNvPr id="143" name="テキスト ボックス 142">
            <a:extLst>
              <a:ext uri="{FF2B5EF4-FFF2-40B4-BE49-F238E27FC236}">
                <a16:creationId xmlns:a16="http://schemas.microsoft.com/office/drawing/2014/main" id="{53675FC1-364E-44F5-A008-EBE8B3F84E06}"/>
              </a:ext>
            </a:extLst>
          </p:cNvPr>
          <p:cNvSpPr txBox="1"/>
          <p:nvPr/>
        </p:nvSpPr>
        <p:spPr>
          <a:xfrm>
            <a:off x="6899855" y="8161588"/>
            <a:ext cx="4009073" cy="261610"/>
          </a:xfrm>
          <a:prstGeom prst="rect">
            <a:avLst/>
          </a:prstGeom>
          <a:noFill/>
        </p:spPr>
        <p:txBody>
          <a:bodyPr wrap="square">
            <a:spAutoFit/>
          </a:bodyPr>
          <a:lstStyle/>
          <a:p>
            <a:pPr>
              <a:spcBef>
                <a:spcPts val="100"/>
              </a:spcBef>
            </a:pPr>
            <a:r>
              <a:rPr lang="ja-JP" altLang="en-US" sz="1100" dirty="0">
                <a:latin typeface="Meiryo UI" panose="020B0604030504040204" pitchFamily="50" charset="-128"/>
                <a:ea typeface="Meiryo UI" panose="020B0604030504040204" pitchFamily="50" charset="-128"/>
              </a:rPr>
              <a:t>・平時の貯水位を下げる余水吐スリット（切り欠き）の設置</a:t>
            </a:r>
            <a:endParaRPr kumimoji="1" lang="en-US" altLang="ja-JP" sz="1100" b="1" dirty="0">
              <a:latin typeface="Meiryo UI" panose="020B0604030504040204" pitchFamily="50" charset="-128"/>
              <a:ea typeface="Meiryo UI" panose="020B0604030504040204" pitchFamily="50" charset="-128"/>
            </a:endParaRPr>
          </a:p>
        </p:txBody>
      </p:sp>
      <p:sp>
        <p:nvSpPr>
          <p:cNvPr id="145" name="テキスト ボックス 144">
            <a:extLst>
              <a:ext uri="{FF2B5EF4-FFF2-40B4-BE49-F238E27FC236}">
                <a16:creationId xmlns:a16="http://schemas.microsoft.com/office/drawing/2014/main" id="{53675FC1-364E-44F5-A008-EBE8B3F84E06}"/>
              </a:ext>
            </a:extLst>
          </p:cNvPr>
          <p:cNvSpPr txBox="1"/>
          <p:nvPr/>
        </p:nvSpPr>
        <p:spPr>
          <a:xfrm>
            <a:off x="6881481" y="7947975"/>
            <a:ext cx="3042510" cy="259842"/>
          </a:xfrm>
          <a:prstGeom prst="rect">
            <a:avLst/>
          </a:prstGeom>
          <a:noFill/>
        </p:spPr>
        <p:txBody>
          <a:bodyPr wrap="square">
            <a:spAutoFit/>
          </a:bodyPr>
          <a:lstStyle/>
          <a:p>
            <a:pPr>
              <a:spcBef>
                <a:spcPts val="100"/>
              </a:spcBef>
            </a:pPr>
            <a:r>
              <a:rPr lang="ja-JP" altLang="en-US" sz="1100" dirty="0">
                <a:latin typeface="Meiryo UI" panose="020B0604030504040204" pitchFamily="50" charset="-128"/>
                <a:ea typeface="Meiryo UI" panose="020B0604030504040204" pitchFamily="50" charset="-128"/>
              </a:rPr>
              <a:t>・降雨前の事前放流による低水位管理の推進</a:t>
            </a:r>
            <a:endParaRPr kumimoji="1" lang="en-US" altLang="ja-JP" sz="1100" b="1" dirty="0">
              <a:latin typeface="Meiryo UI" panose="020B0604030504040204" pitchFamily="50" charset="-128"/>
              <a:ea typeface="Meiryo UI" panose="020B0604030504040204" pitchFamily="50" charset="-128"/>
            </a:endParaRPr>
          </a:p>
        </p:txBody>
      </p:sp>
      <p:sp>
        <p:nvSpPr>
          <p:cNvPr id="146" name="テキスト ボックス 145">
            <a:extLst>
              <a:ext uri="{FF2B5EF4-FFF2-40B4-BE49-F238E27FC236}">
                <a16:creationId xmlns:a16="http://schemas.microsoft.com/office/drawing/2014/main" id="{53675FC1-364E-44F5-A008-EBE8B3F84E06}"/>
              </a:ext>
            </a:extLst>
          </p:cNvPr>
          <p:cNvSpPr txBox="1"/>
          <p:nvPr/>
        </p:nvSpPr>
        <p:spPr>
          <a:xfrm>
            <a:off x="10972659" y="7904378"/>
            <a:ext cx="3875277" cy="430887"/>
          </a:xfrm>
          <a:prstGeom prst="rect">
            <a:avLst/>
          </a:prstGeom>
          <a:noFill/>
        </p:spPr>
        <p:txBody>
          <a:bodyPr wrap="square">
            <a:spAutoFit/>
          </a:bodyPr>
          <a:lstStyle/>
          <a:p>
            <a:pPr>
              <a:spcBef>
                <a:spcPts val="100"/>
              </a:spcBef>
            </a:pPr>
            <a:r>
              <a:rPr lang="ja-JP" altLang="en-US" sz="1100" dirty="0">
                <a:latin typeface="Meiryo UI" panose="020B0604030504040204" pitchFamily="50" charset="-128"/>
                <a:ea typeface="Meiryo UI" panose="020B0604030504040204" pitchFamily="50" charset="-128"/>
              </a:rPr>
              <a:t>・複数の池で構成されるため池群やその下流水路等を一体として捉え、ため池の洪水調整機能を活用した面的な治水対策を推進</a:t>
            </a:r>
            <a:endParaRPr kumimoji="1" lang="en-US" altLang="ja-JP" sz="1100" b="1" dirty="0">
              <a:latin typeface="Meiryo UI" panose="020B0604030504040204" pitchFamily="50" charset="-128"/>
              <a:ea typeface="Meiryo UI" panose="020B0604030504040204" pitchFamily="50" charset="-128"/>
            </a:endParaRPr>
          </a:p>
        </p:txBody>
      </p:sp>
      <p:sp>
        <p:nvSpPr>
          <p:cNvPr id="183" name="テキスト ボックス 182">
            <a:extLst>
              <a:ext uri="{FF2B5EF4-FFF2-40B4-BE49-F238E27FC236}">
                <a16:creationId xmlns:a16="http://schemas.microsoft.com/office/drawing/2014/main" id="{53675FC1-364E-44F5-A008-EBE8B3F84E06}"/>
              </a:ext>
            </a:extLst>
          </p:cNvPr>
          <p:cNvSpPr txBox="1"/>
          <p:nvPr/>
        </p:nvSpPr>
        <p:spPr>
          <a:xfrm>
            <a:off x="11072941" y="7039270"/>
            <a:ext cx="2137257" cy="261610"/>
          </a:xfrm>
          <a:prstGeom prst="rect">
            <a:avLst/>
          </a:prstGeom>
          <a:noFill/>
        </p:spPr>
        <p:txBody>
          <a:bodyPr wrap="square">
            <a:spAutoFit/>
          </a:bodyPr>
          <a:lstStyle/>
          <a:p>
            <a:pPr>
              <a:spcBef>
                <a:spcPts val="100"/>
              </a:spcBef>
            </a:pPr>
            <a:r>
              <a:rPr lang="ja-JP" altLang="en-US" sz="1100" dirty="0">
                <a:latin typeface="Meiryo UI" panose="020B0604030504040204" pitchFamily="50" charset="-128"/>
                <a:ea typeface="Meiryo UI" panose="020B0604030504040204" pitchFamily="50" charset="-128"/>
              </a:rPr>
              <a:t>・ゲート・ポンプ等の遠隔操作</a:t>
            </a:r>
            <a:endParaRPr kumimoji="1" lang="en-US" altLang="ja-JP" sz="1100" b="1" dirty="0">
              <a:latin typeface="Meiryo UI" panose="020B0604030504040204" pitchFamily="50" charset="-128"/>
              <a:ea typeface="Meiryo UI" panose="020B0604030504040204" pitchFamily="50" charset="-128"/>
            </a:endParaRPr>
          </a:p>
        </p:txBody>
      </p:sp>
      <p:sp>
        <p:nvSpPr>
          <p:cNvPr id="184" name="テキスト ボックス 183">
            <a:extLst>
              <a:ext uri="{FF2B5EF4-FFF2-40B4-BE49-F238E27FC236}">
                <a16:creationId xmlns:a16="http://schemas.microsoft.com/office/drawing/2014/main" id="{53675FC1-364E-44F5-A008-EBE8B3F84E06}"/>
              </a:ext>
            </a:extLst>
          </p:cNvPr>
          <p:cNvSpPr txBox="1"/>
          <p:nvPr/>
        </p:nvSpPr>
        <p:spPr>
          <a:xfrm>
            <a:off x="11081998" y="6633604"/>
            <a:ext cx="3527928" cy="261610"/>
          </a:xfrm>
          <a:prstGeom prst="rect">
            <a:avLst/>
          </a:prstGeom>
          <a:noFill/>
        </p:spPr>
        <p:txBody>
          <a:bodyPr wrap="square">
            <a:spAutoFit/>
          </a:bodyPr>
          <a:lstStyle/>
          <a:p>
            <a:pPr>
              <a:spcBef>
                <a:spcPts val="100"/>
              </a:spcBef>
            </a:pPr>
            <a:r>
              <a:rPr lang="ja-JP" altLang="en-US" sz="1100" dirty="0">
                <a:latin typeface="Meiryo UI" panose="020B0604030504040204" pitchFamily="50" charset="-128"/>
                <a:ea typeface="Meiryo UI" panose="020B0604030504040204" pitchFamily="50" charset="-128"/>
              </a:rPr>
              <a:t>・降雨前後におけるカメラ等によるため池の状況把握</a:t>
            </a:r>
            <a:endParaRPr kumimoji="1" lang="en-US" altLang="ja-JP" sz="1100" b="1" dirty="0">
              <a:latin typeface="Meiryo UI" panose="020B0604030504040204" pitchFamily="50" charset="-128"/>
              <a:ea typeface="Meiryo UI" panose="020B0604030504040204" pitchFamily="50" charset="-128"/>
            </a:endParaRPr>
          </a:p>
        </p:txBody>
      </p:sp>
      <p:sp>
        <p:nvSpPr>
          <p:cNvPr id="194" name="テキスト ボックス 193">
            <a:extLst>
              <a:ext uri="{FF2B5EF4-FFF2-40B4-BE49-F238E27FC236}">
                <a16:creationId xmlns:a16="http://schemas.microsoft.com/office/drawing/2014/main" id="{F836002E-E13A-4DC3-AF6D-1AC7C3E24FBC}"/>
              </a:ext>
            </a:extLst>
          </p:cNvPr>
          <p:cNvSpPr txBox="1"/>
          <p:nvPr/>
        </p:nvSpPr>
        <p:spPr>
          <a:xfrm>
            <a:off x="10908100" y="4158275"/>
            <a:ext cx="3813907" cy="261610"/>
          </a:xfrm>
          <a:prstGeom prst="rect">
            <a:avLst/>
          </a:prstGeom>
          <a:noFill/>
        </p:spPr>
        <p:txBody>
          <a:bodyPr wrap="square">
            <a:spAutoFit/>
          </a:bodyPr>
          <a:lstStyle/>
          <a:p>
            <a:pPr>
              <a:spcBef>
                <a:spcPts val="100"/>
              </a:spcBef>
            </a:pPr>
            <a:r>
              <a:rPr kumimoji="1" lang="ja-JP" altLang="en-US" sz="1100" b="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a:t>
            </a:r>
            <a:r>
              <a:rPr kumimoji="1" lang="ja-JP" altLang="en-US" sz="1100" b="0" dirty="0">
                <a:latin typeface="Meiryo UI" panose="020B0604030504040204" pitchFamily="50" charset="-128"/>
                <a:ea typeface="Meiryo UI" panose="020B0604030504040204" pitchFamily="50" charset="-128"/>
              </a:rPr>
              <a:t>堤体工、余水吐工、取水設備工など老朽化し</a:t>
            </a:r>
            <a:r>
              <a:rPr lang="ja-JP" altLang="en-US" sz="1100" dirty="0">
                <a:latin typeface="Meiryo UI" panose="020B0604030504040204" pitchFamily="50" charset="-128"/>
                <a:ea typeface="Meiryo UI" panose="020B0604030504040204" pitchFamily="50" charset="-128"/>
              </a:rPr>
              <a:t>た施設の改修</a:t>
            </a:r>
            <a:r>
              <a:rPr kumimoji="1" lang="ja-JP" altLang="en-US" sz="1100" b="1" dirty="0">
                <a:latin typeface="Meiryo UI" panose="020B0604030504040204" pitchFamily="50" charset="-128"/>
                <a:ea typeface="Meiryo UI" panose="020B0604030504040204" pitchFamily="50" charset="-128"/>
              </a:rPr>
              <a:t>　　　　　　　　　</a:t>
            </a:r>
            <a:endParaRPr kumimoji="1" lang="en-US" altLang="ja-JP" sz="1100" b="1" dirty="0">
              <a:latin typeface="Meiryo UI" panose="020B0604030504040204" pitchFamily="50" charset="-128"/>
              <a:ea typeface="Meiryo UI" panose="020B0604030504040204" pitchFamily="50" charset="-128"/>
            </a:endParaRPr>
          </a:p>
        </p:txBody>
      </p:sp>
      <p:sp>
        <p:nvSpPr>
          <p:cNvPr id="209" name="正方形/長方形 208">
            <a:extLst>
              <a:ext uri="{FF2B5EF4-FFF2-40B4-BE49-F238E27FC236}">
                <a16:creationId xmlns:a16="http://schemas.microsoft.com/office/drawing/2014/main" id="{CCE945A2-4397-4374-BA40-5B27785E3A07}"/>
              </a:ext>
            </a:extLst>
          </p:cNvPr>
          <p:cNvSpPr/>
          <p:nvPr/>
        </p:nvSpPr>
        <p:spPr>
          <a:xfrm>
            <a:off x="2728757" y="10322526"/>
            <a:ext cx="3692014" cy="284693"/>
          </a:xfrm>
          <a:prstGeom prst="rect">
            <a:avLst/>
          </a:prstGeom>
        </p:spPr>
        <p:txBody>
          <a:bodyPr wrap="square">
            <a:spAutoFit/>
          </a:bodyPr>
          <a:lstStyle/>
          <a:p>
            <a:pPr>
              <a:lnSpc>
                <a:spcPts val="1500"/>
              </a:lnSpc>
            </a:pPr>
            <a:r>
              <a:rPr lang="en-US" altLang="ja-JP" sz="9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itchFamily="50" charset="-128"/>
              </a:rPr>
              <a:t>目標の設定方針は改定前と同様とし、追加調査を踏まえ箇所数を再精査</a:t>
            </a:r>
            <a:endParaRPr lang="en-US" altLang="ja-JP" sz="900" b="0" i="0" dirty="0">
              <a:latin typeface="Meiryo UI" pitchFamily="50" charset="-128"/>
              <a:ea typeface="Meiryo UI" pitchFamily="50" charset="-128"/>
              <a:cs typeface="Meiryo UI" pitchFamily="50" charset="-128"/>
            </a:endParaRPr>
          </a:p>
        </p:txBody>
      </p:sp>
      <p:sp>
        <p:nvSpPr>
          <p:cNvPr id="213" name="テキスト ボックス 212">
            <a:extLst>
              <a:ext uri="{FF2B5EF4-FFF2-40B4-BE49-F238E27FC236}">
                <a16:creationId xmlns:a16="http://schemas.microsoft.com/office/drawing/2014/main" id="{F836002E-E13A-4DC3-AF6D-1AC7C3E24FBC}"/>
              </a:ext>
            </a:extLst>
          </p:cNvPr>
          <p:cNvSpPr txBox="1"/>
          <p:nvPr/>
        </p:nvSpPr>
        <p:spPr>
          <a:xfrm>
            <a:off x="6848136" y="4147453"/>
            <a:ext cx="3937955" cy="430887"/>
          </a:xfrm>
          <a:prstGeom prst="rect">
            <a:avLst/>
          </a:prstGeom>
          <a:noFill/>
        </p:spPr>
        <p:txBody>
          <a:bodyPr wrap="square">
            <a:spAutoFit/>
          </a:bodyPr>
          <a:lstStyle/>
          <a:p>
            <a:pPr>
              <a:spcBef>
                <a:spcPts val="100"/>
              </a:spcBef>
            </a:pPr>
            <a:r>
              <a:rPr lang="ja-JP" altLang="en-US" sz="1100" dirty="0">
                <a:latin typeface="Meiryo UI" panose="020B0604030504040204" pitchFamily="50" charset="-128"/>
                <a:ea typeface="Meiryo UI" panose="020B0604030504040204" pitchFamily="50" charset="-128"/>
              </a:rPr>
              <a:t>・レベル２地震動（上町断層等</a:t>
            </a:r>
            <a:r>
              <a:rPr lang="en-US" altLang="ja-JP" sz="1100" dirty="0">
                <a:latin typeface="Meiryo UI" panose="020B0604030504040204" pitchFamily="50" charset="-128"/>
                <a:ea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rPr>
              <a:t>つの地震動・南海トラフ地震動）による耐震性能の確認</a:t>
            </a:r>
            <a:endParaRPr lang="en-US" altLang="ja-JP" sz="1100" dirty="0">
              <a:latin typeface="Meiryo UI" panose="020B0604030504040204" pitchFamily="50" charset="-128"/>
              <a:ea typeface="Meiryo UI" panose="020B0604030504040204" pitchFamily="50" charset="-128"/>
            </a:endParaRPr>
          </a:p>
        </p:txBody>
      </p:sp>
      <p:sp>
        <p:nvSpPr>
          <p:cNvPr id="214" name="テキスト ボックス 213">
            <a:extLst>
              <a:ext uri="{FF2B5EF4-FFF2-40B4-BE49-F238E27FC236}">
                <a16:creationId xmlns:a16="http://schemas.microsoft.com/office/drawing/2014/main" id="{F836002E-E13A-4DC3-AF6D-1AC7C3E24FBC}"/>
              </a:ext>
            </a:extLst>
          </p:cNvPr>
          <p:cNvSpPr txBox="1"/>
          <p:nvPr/>
        </p:nvSpPr>
        <p:spPr>
          <a:xfrm>
            <a:off x="6834308" y="4554828"/>
            <a:ext cx="3840505" cy="430887"/>
          </a:xfrm>
          <a:prstGeom prst="rect">
            <a:avLst/>
          </a:prstGeom>
          <a:noFill/>
        </p:spPr>
        <p:txBody>
          <a:bodyPr wrap="square">
            <a:spAutoFit/>
          </a:bodyPr>
          <a:lstStyle/>
          <a:p>
            <a:pPr>
              <a:spcBef>
                <a:spcPts val="100"/>
              </a:spcBef>
            </a:pP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耐震性不足のため池における低水位管理施設の設置や耐震補強の実施</a:t>
            </a:r>
            <a:endParaRPr lang="en-US" altLang="ja-JP" sz="1100" dirty="0">
              <a:latin typeface="Meiryo UI" panose="020B0604030504040204" pitchFamily="50" charset="-128"/>
              <a:ea typeface="Meiryo UI" panose="020B0604030504040204" pitchFamily="50" charset="-128"/>
            </a:endParaRPr>
          </a:p>
        </p:txBody>
      </p:sp>
      <p:sp>
        <p:nvSpPr>
          <p:cNvPr id="216" name="正方形/長方形 215">
            <a:extLst>
              <a:ext uri="{FF2B5EF4-FFF2-40B4-BE49-F238E27FC236}">
                <a16:creationId xmlns:a16="http://schemas.microsoft.com/office/drawing/2014/main" id="{468286C3-8A4D-4A2D-AECD-9F03A519055D}"/>
              </a:ext>
            </a:extLst>
          </p:cNvPr>
          <p:cNvSpPr/>
          <p:nvPr/>
        </p:nvSpPr>
        <p:spPr>
          <a:xfrm>
            <a:off x="7947132" y="9440813"/>
            <a:ext cx="4317553" cy="430887"/>
          </a:xfrm>
          <a:prstGeom prst="rect">
            <a:avLst/>
          </a:prstGeom>
        </p:spPr>
        <p:txBody>
          <a:bodyPr wrap="square">
            <a:spAutoFit/>
          </a:bodyPr>
          <a:lstStyle/>
          <a:p>
            <a:pPr lvl="0"/>
            <a:r>
              <a:rPr lang="ja-JP" altLang="en-US" sz="1100" i="0" dirty="0">
                <a:latin typeface="Meiryo UI" panose="020B0604030504040204" pitchFamily="50" charset="-128"/>
                <a:ea typeface="Meiryo UI" panose="020B0604030504040204" pitchFamily="50" charset="-128"/>
                <a:cs typeface="Meiryo UI" pitchFamily="50" charset="-128"/>
              </a:rPr>
              <a:t>◆</a:t>
            </a:r>
            <a:r>
              <a:rPr lang="ja-JP" altLang="en-US" sz="1100" dirty="0">
                <a:latin typeface="Meiryo UI" panose="020B0604030504040204" pitchFamily="50" charset="-128"/>
                <a:ea typeface="Meiryo UI" panose="020B0604030504040204" pitchFamily="50" charset="-128"/>
                <a:cs typeface="Meiryo UI" pitchFamily="50" charset="-128"/>
              </a:rPr>
              <a:t>ため池サポートセンター（</a:t>
            </a:r>
            <a:r>
              <a:rPr lang="en-US" altLang="ja-JP" sz="1100" dirty="0">
                <a:latin typeface="Meiryo UI" panose="020B0604030504040204" pitchFamily="50" charset="-128"/>
                <a:ea typeface="Meiryo UI" panose="020B0604030504040204" pitchFamily="50" charset="-128"/>
                <a:cs typeface="Meiryo UI" pitchFamily="50" charset="-128"/>
              </a:rPr>
              <a:t>R3.4</a:t>
            </a:r>
            <a:r>
              <a:rPr lang="ja-JP" altLang="en-US" sz="1100" dirty="0">
                <a:latin typeface="Meiryo UI" panose="020B0604030504040204" pitchFamily="50" charset="-128"/>
                <a:ea typeface="Meiryo UI" panose="020B0604030504040204" pitchFamily="50" charset="-128"/>
                <a:cs typeface="Meiryo UI" pitchFamily="50" charset="-128"/>
              </a:rPr>
              <a:t>月設置）による技術的な相談対応等、管理者に対しきめ細やかな支援を実施</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7" name="角丸四角形 91">
            <a:extLst>
              <a:ext uri="{FF2B5EF4-FFF2-40B4-BE49-F238E27FC236}">
                <a16:creationId xmlns:a16="http://schemas.microsoft.com/office/drawing/2014/main" id="{43C46D5A-3096-4F88-A8DC-0762F09D8F6C}"/>
              </a:ext>
            </a:extLst>
          </p:cNvPr>
          <p:cNvSpPr/>
          <p:nvPr/>
        </p:nvSpPr>
        <p:spPr>
          <a:xfrm>
            <a:off x="13000247" y="9452592"/>
            <a:ext cx="1426277" cy="2493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ため池サポートセンター</a:t>
            </a:r>
            <a:endPar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上下矢印 2"/>
          <p:cNvSpPr/>
          <p:nvPr/>
        </p:nvSpPr>
        <p:spPr>
          <a:xfrm rot="2400000">
            <a:off x="13292394" y="9701616"/>
            <a:ext cx="204287" cy="242266"/>
          </a:xfrm>
          <a:prstGeom prst="upDownArrow">
            <a:avLst/>
          </a:prstGeom>
          <a:solidFill>
            <a:schemeClr val="bg1"/>
          </a:solid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36000" numCol="1" spcCol="0" rtlCol="0" fromWordArt="0" anchor="t" anchorCtr="0" forceAA="0" compatLnSpc="1">
            <a:prstTxWarp prst="textNoShape">
              <a:avLst/>
            </a:prstTxWarp>
            <a:noAutofit/>
          </a:bodyPr>
          <a:lstStyle/>
          <a:p>
            <a:pPr marL="171450" indent="-171450" algn="ctr">
              <a:spcAft>
                <a:spcPts val="600"/>
              </a:spcAft>
              <a:buFont typeface="Meiryo UI" panose="020B0604030504040204" pitchFamily="50" charset="-128"/>
              <a:buChar char="◯"/>
            </a:pPr>
            <a:endParaRPr kumimoji="1"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上下矢印 146"/>
          <p:cNvSpPr/>
          <p:nvPr/>
        </p:nvSpPr>
        <p:spPr>
          <a:xfrm rot="-2100000">
            <a:off x="13918005" y="9701474"/>
            <a:ext cx="204287" cy="242266"/>
          </a:xfrm>
          <a:prstGeom prst="upDownArrow">
            <a:avLst/>
          </a:prstGeom>
          <a:solidFill>
            <a:schemeClr val="bg1"/>
          </a:solid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36000" numCol="1" spcCol="0" rtlCol="0" fromWordArt="0" anchor="t" anchorCtr="0" forceAA="0" compatLnSpc="1">
            <a:prstTxWarp prst="textNoShape">
              <a:avLst/>
            </a:prstTxWarp>
            <a:noAutofit/>
          </a:bodyPr>
          <a:lstStyle/>
          <a:p>
            <a:pPr marL="171450" indent="-171450" algn="ctr">
              <a:spcAft>
                <a:spcPts val="600"/>
              </a:spcAft>
              <a:buFont typeface="Meiryo UI" panose="020B0604030504040204" pitchFamily="50" charset="-128"/>
              <a:buChar char="◯"/>
            </a:pPr>
            <a:endParaRPr kumimoji="1"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等号 4"/>
          <p:cNvSpPr/>
          <p:nvPr/>
        </p:nvSpPr>
        <p:spPr>
          <a:xfrm rot="5400000">
            <a:off x="13628887" y="9247605"/>
            <a:ext cx="166691" cy="258143"/>
          </a:xfrm>
          <a:prstGeom prst="mathEqual">
            <a:avLst/>
          </a:prstGeom>
          <a:solidFill>
            <a:schemeClr val="bg1"/>
          </a:solid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36000" numCol="1" spcCol="0" rtlCol="0" fromWordArt="0" anchor="t" anchorCtr="0" forceAA="0" compatLnSpc="1">
            <a:prstTxWarp prst="textNoShape">
              <a:avLst/>
            </a:prstTxWarp>
            <a:noAutofit/>
          </a:bodyPr>
          <a:lstStyle/>
          <a:p>
            <a:pPr marL="171450" indent="-171450" algn="ctr">
              <a:spcAft>
                <a:spcPts val="600"/>
              </a:spcAft>
              <a:buFont typeface="Meiryo UI" panose="020B0604030504040204" pitchFamily="50" charset="-128"/>
              <a:buChar char="◯"/>
            </a:pPr>
            <a:endParaRPr kumimoji="1"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タイトル 1"/>
          <p:cNvSpPr txBox="1">
            <a:spLocks/>
          </p:cNvSpPr>
          <p:nvPr/>
        </p:nvSpPr>
        <p:spPr>
          <a:xfrm>
            <a:off x="-1" y="-6875"/>
            <a:ext cx="15122525" cy="586573"/>
          </a:xfrm>
          <a:prstGeom prst="rect">
            <a:avLst/>
          </a:prstGeom>
          <a:gradFill flip="none" rotWithShape="1">
            <a:gsLst>
              <a:gs pos="0">
                <a:srgbClr val="0070C0"/>
              </a:gs>
              <a:gs pos="50000">
                <a:srgbClr val="92D050">
                  <a:lumMod val="9000"/>
                  <a:lumOff val="91000"/>
                </a:srgbClr>
              </a:gs>
              <a:gs pos="100000">
                <a:srgbClr val="0070C0"/>
              </a:gs>
            </a:gsLst>
            <a:lin ang="16200000" scaled="1"/>
            <a:tileRect/>
          </a:gradFill>
        </p:spPr>
        <p:style>
          <a:lnRef idx="0">
            <a:schemeClr val="accent5"/>
          </a:lnRef>
          <a:fillRef idx="3">
            <a:schemeClr val="accent5"/>
          </a:fillRef>
          <a:effectRef idx="3">
            <a:schemeClr val="accent5"/>
          </a:effectRef>
          <a:fontRef idx="minor">
            <a:schemeClr val="lt1"/>
          </a:fontRef>
        </p:style>
        <p:txBody>
          <a:bodyPr vert="horz" lIns="145400" tIns="72700" rIns="145400" bIns="72700" rtlCol="0" anchor="ctr">
            <a:noAutofit/>
          </a:bodyPr>
          <a:lstStyle>
            <a:lvl1pPr algn="ctr" defTabSz="1454074" rtl="0" eaLnBrk="1" latinLnBrk="0" hangingPunct="1">
              <a:spcBef>
                <a:spcPct val="0"/>
              </a:spcBef>
              <a:buNone/>
              <a:defRPr kumimoji="1" sz="71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defTabSz="1280160">
              <a:defRPr/>
            </a:pPr>
            <a:r>
              <a:rPr lang="ja-JP" altLang="en-US" sz="2000" dirty="0">
                <a:solidFill>
                  <a:schemeClr val="tx1"/>
                </a:solidFill>
                <a:latin typeface="Meiryo UI" panose="020B0604030504040204" pitchFamily="50" charset="-128"/>
                <a:ea typeface="Meiryo UI" panose="020B0604030504040204" pitchFamily="50" charset="-128"/>
              </a:rPr>
              <a:t>大阪府ため池防災・減災アクションプランの改定について　</a:t>
            </a:r>
            <a:r>
              <a:rPr lang="en-US" altLang="ja-JP" sz="1500" dirty="0" smtClean="0">
                <a:solidFill>
                  <a:schemeClr val="tx1"/>
                </a:solidFill>
                <a:latin typeface="Meiryo UI" panose="020B0604030504040204" pitchFamily="50" charset="-128"/>
                <a:ea typeface="Meiryo UI" panose="020B0604030504040204" pitchFamily="50" charset="-128"/>
              </a:rPr>
              <a:t>—</a:t>
            </a:r>
            <a:r>
              <a:rPr lang="ja-JP" altLang="en-US" sz="1500" dirty="0" smtClean="0">
                <a:solidFill>
                  <a:schemeClr val="tx1"/>
                </a:solidFill>
                <a:latin typeface="Meiryo UI" panose="020B0604030504040204" pitchFamily="50" charset="-128"/>
                <a:ea typeface="Meiryo UI" panose="020B0604030504040204" pitchFamily="50" charset="-128"/>
              </a:rPr>
              <a:t>“</a:t>
            </a:r>
            <a:r>
              <a:rPr lang="ja-JP" altLang="en-US" sz="1500" dirty="0">
                <a:solidFill>
                  <a:schemeClr val="tx1"/>
                </a:solidFill>
                <a:latin typeface="Meiryo UI" panose="020B0604030504040204" pitchFamily="50" charset="-128"/>
                <a:ea typeface="Meiryo UI" panose="020B0604030504040204" pitchFamily="50" charset="-128"/>
              </a:rPr>
              <a:t>地域を守るため池”をめざして</a:t>
            </a:r>
            <a:r>
              <a:rPr lang="en-US" altLang="ja-JP" sz="1500" dirty="0">
                <a:solidFill>
                  <a:schemeClr val="tx1"/>
                </a:solidFill>
                <a:latin typeface="Meiryo UI" panose="020B0604030504040204" pitchFamily="50" charset="-128"/>
                <a:ea typeface="Meiryo UI" panose="020B0604030504040204" pitchFamily="50" charset="-128"/>
              </a:rPr>
              <a:t>—</a:t>
            </a:r>
            <a:endParaRPr lang="ja-JP" altLang="en-US" sz="1500" dirty="0">
              <a:solidFill>
                <a:schemeClr val="tx1"/>
              </a:solidFill>
              <a:latin typeface="Meiryo UI" panose="020B0604030504040204" pitchFamily="50" charset="-128"/>
              <a:ea typeface="Meiryo UI" panose="020B0604030504040204" pitchFamily="50" charset="-128"/>
            </a:endParaRPr>
          </a:p>
        </p:txBody>
      </p:sp>
      <p:sp>
        <p:nvSpPr>
          <p:cNvPr id="150" name="角丸四角形 149"/>
          <p:cNvSpPr/>
          <p:nvPr/>
        </p:nvSpPr>
        <p:spPr>
          <a:xfrm>
            <a:off x="179716" y="843449"/>
            <a:ext cx="6191110" cy="3896919"/>
          </a:xfrm>
          <a:prstGeom prst="roundRect">
            <a:avLst>
              <a:gd name="adj" fmla="val 2298"/>
            </a:avLst>
          </a:prstGeom>
          <a:noFill/>
        </p:spPr>
        <p:style>
          <a:lnRef idx="1">
            <a:schemeClr val="accent5"/>
          </a:lnRef>
          <a:fillRef idx="2">
            <a:schemeClr val="accent5"/>
          </a:fillRef>
          <a:effectRef idx="1">
            <a:schemeClr val="accent5"/>
          </a:effectRef>
          <a:fontRef idx="minor">
            <a:schemeClr val="dk1"/>
          </a:fontRef>
        </p:style>
        <p:txBody>
          <a:bodyPr anchor="ctr"/>
          <a:lstStyle/>
          <a:p>
            <a:pPr defTabSz="1280160" fontAlgn="auto">
              <a:spcBef>
                <a:spcPts val="0"/>
              </a:spcBef>
              <a:spcAft>
                <a:spcPts val="0"/>
              </a:spcAft>
              <a:defRPr/>
            </a:pPr>
            <a:endParaRPr lang="ja-JP" altLang="en-US" sz="1400" dirty="0"/>
          </a:p>
        </p:txBody>
      </p:sp>
      <p:sp>
        <p:nvSpPr>
          <p:cNvPr id="127" name="正方形/長方形 126"/>
          <p:cNvSpPr/>
          <p:nvPr/>
        </p:nvSpPr>
        <p:spPr>
          <a:xfrm>
            <a:off x="115015" y="671077"/>
            <a:ext cx="1828467" cy="289880"/>
          </a:xfrm>
          <a:prstGeom prst="rect">
            <a:avLst/>
          </a:prstGeom>
          <a:gradFill>
            <a:gsLst>
              <a:gs pos="100000">
                <a:srgbClr val="0070C0"/>
              </a:gs>
              <a:gs pos="100000">
                <a:srgbClr val="00B050"/>
              </a:gs>
              <a:gs pos="100000">
                <a:srgbClr val="00B050"/>
              </a:gs>
            </a:gsLst>
            <a:lin ang="5400000" scaled="0"/>
          </a:gradFill>
          <a:ln w="19050" cap="flat" cmpd="sng" algn="ctr">
            <a:solidFill>
              <a:schemeClr val="tx1"/>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Ⅰ</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計画改定の背景</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177" name="角丸四角形 176"/>
          <p:cNvSpPr/>
          <p:nvPr/>
        </p:nvSpPr>
        <p:spPr>
          <a:xfrm>
            <a:off x="10588758" y="1474527"/>
            <a:ext cx="4230603" cy="1499415"/>
          </a:xfrm>
          <a:prstGeom prst="roundRect">
            <a:avLst>
              <a:gd name="adj" fmla="val 7223"/>
            </a:avLst>
          </a:prstGeom>
          <a:solidFill>
            <a:srgbClr val="00B050"/>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100">
              <a:latin typeface="Meiryo UI" panose="020B0604030504040204" pitchFamily="50" charset="-128"/>
              <a:ea typeface="Meiryo UI" panose="020B0604030504040204" pitchFamily="50" charset="-128"/>
            </a:endParaRPr>
          </a:p>
        </p:txBody>
      </p:sp>
      <p:sp>
        <p:nvSpPr>
          <p:cNvPr id="178" name="角丸四角形 177"/>
          <p:cNvSpPr/>
          <p:nvPr/>
        </p:nvSpPr>
        <p:spPr>
          <a:xfrm>
            <a:off x="10658609" y="1544378"/>
            <a:ext cx="2104428" cy="1324904"/>
          </a:xfrm>
          <a:prstGeom prst="roundRect">
            <a:avLst>
              <a:gd name="adj" fmla="val 5312"/>
            </a:avLst>
          </a:prstGeom>
          <a:solidFill>
            <a:schemeClr val="accent1">
              <a:lumMod val="60000"/>
              <a:lumOff val="40000"/>
            </a:schemeClr>
          </a:solidFill>
          <a:ln w="508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100">
              <a:latin typeface="Meiryo UI" panose="020B0604030504040204" pitchFamily="50" charset="-128"/>
              <a:ea typeface="Meiryo UI" panose="020B0604030504040204" pitchFamily="50" charset="-128"/>
            </a:endParaRPr>
          </a:p>
        </p:txBody>
      </p:sp>
      <p:sp>
        <p:nvSpPr>
          <p:cNvPr id="179" name="正方形/長方形 178"/>
          <p:cNvSpPr/>
          <p:nvPr/>
        </p:nvSpPr>
        <p:spPr>
          <a:xfrm>
            <a:off x="10584851" y="1642986"/>
            <a:ext cx="2990850" cy="475448"/>
          </a:xfrm>
          <a:prstGeom prst="rect">
            <a:avLst/>
          </a:prstGeom>
          <a:noFill/>
          <a:ln w="3175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66675">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①</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下流影響が特に大きいため池</a:t>
            </a: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66675">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764</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箇所】</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1" name="角丸四角形 180"/>
          <p:cNvSpPr/>
          <p:nvPr/>
        </p:nvSpPr>
        <p:spPr>
          <a:xfrm>
            <a:off x="12811259" y="1544378"/>
            <a:ext cx="1911917" cy="1324904"/>
          </a:xfrm>
          <a:prstGeom prst="roundRect">
            <a:avLst>
              <a:gd name="adj" fmla="val 5312"/>
            </a:avLst>
          </a:prstGeom>
          <a:solidFill>
            <a:schemeClr val="accent5">
              <a:lumMod val="20000"/>
              <a:lumOff val="80000"/>
            </a:schemeClr>
          </a:solidFill>
          <a:ln w="508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100">
              <a:latin typeface="Meiryo UI" panose="020B0604030504040204" pitchFamily="50" charset="-128"/>
              <a:ea typeface="Meiryo UI" panose="020B0604030504040204" pitchFamily="50" charset="-128"/>
            </a:endParaRPr>
          </a:p>
        </p:txBody>
      </p:sp>
      <p:sp>
        <p:nvSpPr>
          <p:cNvPr id="185" name="AutoShape 71"/>
          <p:cNvSpPr>
            <a:spLocks noChangeArrowheads="1"/>
          </p:cNvSpPr>
          <p:nvPr/>
        </p:nvSpPr>
        <p:spPr bwMode="auto">
          <a:xfrm>
            <a:off x="10798565" y="2155756"/>
            <a:ext cx="3758944" cy="610402"/>
          </a:xfrm>
          <a:prstGeom prst="flowChartAlternateProcess">
            <a:avLst/>
          </a:prstGeom>
          <a:solidFill>
            <a:schemeClr val="accent2">
              <a:lumMod val="20000"/>
              <a:lumOff val="80000"/>
            </a:schemeClr>
          </a:solidFill>
          <a:ln w="44450">
            <a:solidFill>
              <a:srgbClr val="FF0000"/>
            </a:solidFill>
            <a:miter lim="800000"/>
            <a:headEnd/>
            <a:tailEnd/>
          </a:ln>
        </p:spPr>
        <p:txBody>
          <a:bodyPr rot="0" vert="horz" wrap="square" lIns="74295" tIns="8890" rIns="74295" bIns="8890" anchor="ctr" anchorCtr="0" upright="1">
            <a:noAutofit/>
          </a:bodyPr>
          <a:lstStyle/>
          <a:p>
            <a:pPr indent="133350">
              <a:spcAft>
                <a:spcPts val="0"/>
              </a:spcAft>
            </a:pPr>
            <a:r>
              <a:rPr lang="en-US" sz="11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6" name="正方形/長方形 185"/>
          <p:cNvSpPr/>
          <p:nvPr/>
        </p:nvSpPr>
        <p:spPr>
          <a:xfrm>
            <a:off x="12770889" y="1696777"/>
            <a:ext cx="1947962" cy="412435"/>
          </a:xfrm>
          <a:prstGeom prst="rect">
            <a:avLst/>
          </a:prstGeom>
          <a:noFill/>
          <a:ln w="3175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66675">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②</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①を除く防災重点ため池</a:t>
            </a: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66675">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1,722</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箇所】</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7" name="角丸四角形 186"/>
          <p:cNvSpPr/>
          <p:nvPr/>
        </p:nvSpPr>
        <p:spPr>
          <a:xfrm>
            <a:off x="10500628" y="1098069"/>
            <a:ext cx="4379785" cy="1955002"/>
          </a:xfrm>
          <a:prstGeom prst="roundRect">
            <a:avLst>
              <a:gd name="adj" fmla="val 2349"/>
            </a:avLst>
          </a:prstGeom>
          <a:no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100">
              <a:latin typeface="Meiryo UI" panose="020B0604030504040204" pitchFamily="50" charset="-128"/>
              <a:ea typeface="Meiryo UI" panose="020B0604030504040204" pitchFamily="50" charset="-128"/>
            </a:endParaRPr>
          </a:p>
        </p:txBody>
      </p:sp>
      <p:sp>
        <p:nvSpPr>
          <p:cNvPr id="188" name="正方形/長方形 187"/>
          <p:cNvSpPr/>
          <p:nvPr/>
        </p:nvSpPr>
        <p:spPr>
          <a:xfrm>
            <a:off x="10557106" y="961946"/>
            <a:ext cx="2171700" cy="292679"/>
          </a:xfrm>
          <a:prstGeom prst="rect">
            <a:avLst/>
          </a:prstGeom>
          <a:solidFill>
            <a:schemeClr val="bg1"/>
          </a:solidFill>
          <a:ln w="12700" cap="flat" cmpd="sng" algn="ctr">
            <a:solidFill>
              <a:schemeClr val="tx1"/>
            </a:solidFill>
            <a:prstDash val="sysDot"/>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63500" algn="ctr">
              <a:lnSpc>
                <a:spcPts val="4000"/>
              </a:lnSpc>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農業用ため池【</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3,902</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箇所】</a:t>
            </a:r>
          </a:p>
          <a:p>
            <a:pPr indent="133350" algn="ctr">
              <a:lnSpc>
                <a:spcPts val="1200"/>
              </a:lnSpc>
              <a:spcAft>
                <a:spcPts val="0"/>
              </a:spcAft>
            </a:pP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0" name="正方形/長方形 189"/>
          <p:cNvSpPr/>
          <p:nvPr/>
        </p:nvSpPr>
        <p:spPr>
          <a:xfrm>
            <a:off x="11661908" y="1353877"/>
            <a:ext cx="2209800" cy="304800"/>
          </a:xfrm>
          <a:prstGeom prst="rect">
            <a:avLst/>
          </a:prstGeom>
          <a:solidFill>
            <a:schemeClr val="bg1"/>
          </a:solidFill>
          <a:ln w="31750" cap="flat" cmpd="sng" algn="ctr">
            <a:solidFill>
              <a:srgbClr val="00B05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63500" algn="ctr">
              <a:lnSpc>
                <a:spcPts val="4000"/>
              </a:lnSpc>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防災重点ため池【</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2,486</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箇所】</a:t>
            </a:r>
          </a:p>
          <a:p>
            <a:pPr indent="133350" algn="ctr">
              <a:lnSpc>
                <a:spcPts val="1200"/>
              </a:lnSpc>
              <a:spcAft>
                <a:spcPts val="0"/>
              </a:spcAft>
            </a:pP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1" name="正方形/長方形 190"/>
          <p:cNvSpPr/>
          <p:nvPr/>
        </p:nvSpPr>
        <p:spPr>
          <a:xfrm>
            <a:off x="10694412" y="2149992"/>
            <a:ext cx="3941873" cy="685800"/>
          </a:xfrm>
          <a:prstGeom prst="rect">
            <a:avLst/>
          </a:prstGeom>
          <a:noFill/>
          <a:ln w="3175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133985">
              <a:lnSpc>
                <a:spcPts val="1500"/>
              </a:lnSpc>
              <a:spcAft>
                <a:spcPts val="0"/>
              </a:spcAft>
            </a:pPr>
            <a:r>
              <a:rPr lang="ja-JP" sz="1100" b="1" kern="100" dirty="0">
                <a:effectLst/>
                <a:latin typeface="Meiryo UI" panose="020B0604030504040204" pitchFamily="50" charset="-128"/>
                <a:ea typeface="Meiryo UI" panose="020B0604030504040204" pitchFamily="50" charset="-128"/>
                <a:cs typeface="Times New Roman" panose="02020603050405020304" pitchFamily="18" charset="0"/>
              </a:rPr>
              <a:t>老朽度が高く計画期間内に対策に取り組むため池【</a:t>
            </a:r>
            <a:r>
              <a:rPr lang="en-US" sz="1100" b="1" kern="100" dirty="0">
                <a:effectLst/>
                <a:latin typeface="Meiryo UI" panose="020B0604030504040204" pitchFamily="50" charset="-128"/>
                <a:ea typeface="Meiryo UI" panose="020B0604030504040204" pitchFamily="50" charset="-128"/>
                <a:cs typeface="Times New Roman" panose="02020603050405020304" pitchFamily="18" charset="0"/>
              </a:rPr>
              <a:t>149</a:t>
            </a:r>
            <a:r>
              <a:rPr lang="ja-JP" sz="1100" b="1" kern="100" dirty="0">
                <a:effectLst/>
                <a:latin typeface="Meiryo UI" panose="020B0604030504040204" pitchFamily="50" charset="-128"/>
                <a:ea typeface="Meiryo UI" panose="020B0604030504040204" pitchFamily="50" charset="-128"/>
                <a:cs typeface="Times New Roman" panose="02020603050405020304" pitchFamily="18" charset="0"/>
              </a:rPr>
              <a:t>箇所】</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114300">
              <a:lnSpc>
                <a:spcPts val="1500"/>
              </a:lnSpc>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149</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箇所の内訳：</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①94</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箇所、</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②55</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箇所）</a:t>
            </a:r>
          </a:p>
        </p:txBody>
      </p:sp>
      <p:sp>
        <p:nvSpPr>
          <p:cNvPr id="220" name="角丸四角形 219"/>
          <p:cNvSpPr/>
          <p:nvPr/>
        </p:nvSpPr>
        <p:spPr>
          <a:xfrm>
            <a:off x="6566751" y="878053"/>
            <a:ext cx="8371458" cy="2235929"/>
          </a:xfrm>
          <a:prstGeom prst="roundRect">
            <a:avLst>
              <a:gd name="adj" fmla="val 2298"/>
            </a:avLst>
          </a:prstGeom>
          <a:noFill/>
        </p:spPr>
        <p:style>
          <a:lnRef idx="1">
            <a:schemeClr val="accent5"/>
          </a:lnRef>
          <a:fillRef idx="2">
            <a:schemeClr val="accent5"/>
          </a:fillRef>
          <a:effectRef idx="1">
            <a:schemeClr val="accent5"/>
          </a:effectRef>
          <a:fontRef idx="minor">
            <a:schemeClr val="dk1"/>
          </a:fontRef>
        </p:style>
        <p:txBody>
          <a:bodyPr anchor="ctr"/>
          <a:lstStyle/>
          <a:p>
            <a:pPr defTabSz="1280160" fontAlgn="auto">
              <a:spcBef>
                <a:spcPts val="0"/>
              </a:spcBef>
              <a:spcAft>
                <a:spcPts val="0"/>
              </a:spcAft>
              <a:defRPr/>
            </a:pPr>
            <a:endParaRPr lang="ja-JP" altLang="en-US" sz="1400" dirty="0"/>
          </a:p>
        </p:txBody>
      </p:sp>
      <p:sp>
        <p:nvSpPr>
          <p:cNvPr id="218" name="正方形/長方形 217"/>
          <p:cNvSpPr/>
          <p:nvPr/>
        </p:nvSpPr>
        <p:spPr>
          <a:xfrm>
            <a:off x="6515895" y="701783"/>
            <a:ext cx="2897980" cy="278896"/>
          </a:xfrm>
          <a:prstGeom prst="rect">
            <a:avLst/>
          </a:prstGeom>
          <a:gradFill>
            <a:gsLst>
              <a:gs pos="100000">
                <a:srgbClr val="0070C0"/>
              </a:gs>
              <a:gs pos="100000">
                <a:srgbClr val="00B050"/>
              </a:gs>
              <a:gs pos="100000">
                <a:srgbClr val="00B050"/>
              </a:gs>
            </a:gsLst>
            <a:lin ang="5400000" scaled="0"/>
          </a:gradFill>
          <a:ln w="19050" cap="flat" cmpd="sng" algn="ctr">
            <a:solidFill>
              <a:schemeClr val="tx1"/>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Ⅲ</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重点的に対策を推進するため池</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223" name="テキスト ボックス 222">
            <a:extLst>
              <a:ext uri="{FF2B5EF4-FFF2-40B4-BE49-F238E27FC236}">
                <a16:creationId xmlns:a16="http://schemas.microsoft.com/office/drawing/2014/main" id="{E420C476-9BA6-415A-9A82-9224A4E3F680}"/>
              </a:ext>
            </a:extLst>
          </p:cNvPr>
          <p:cNvSpPr txBox="1"/>
          <p:nvPr/>
        </p:nvSpPr>
        <p:spPr bwMode="auto">
          <a:xfrm>
            <a:off x="6589061" y="1671891"/>
            <a:ext cx="3662470" cy="600164"/>
          </a:xfrm>
          <a:prstGeom prst="rect">
            <a:avLst/>
          </a:prstGeom>
          <a:noFill/>
        </p:spPr>
        <p:txBody>
          <a:bodyPr wrap="square">
            <a:spAutoFit/>
          </a:bodyPr>
          <a:lstStyle/>
          <a:p>
            <a:r>
              <a:rPr lang="ja-JP" altLang="en-US" sz="1100" i="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ja-JP" sz="1100" dirty="0">
                <a:latin typeface="Meiryo UI" panose="020B0604030504040204" pitchFamily="50" charset="-128"/>
                <a:ea typeface="Meiryo UI" panose="020B0604030504040204" pitchFamily="50" charset="-128"/>
              </a:rPr>
              <a:t>本プランでは、防災重点ため池のうち、</a:t>
            </a:r>
          </a:p>
          <a:p>
            <a:r>
              <a:rPr lang="ja-JP" altLang="ja-JP" sz="1100" dirty="0">
                <a:latin typeface="Meiryo UI" panose="020B0604030504040204" pitchFamily="50" charset="-128"/>
                <a:ea typeface="Meiryo UI" panose="020B0604030504040204" pitchFamily="50" charset="-128"/>
              </a:rPr>
              <a:t>「老朽度が高く計画期間内に対策に取り組むため池」</a:t>
            </a:r>
            <a:r>
              <a:rPr lang="en-US" altLang="ja-JP" sz="1100" dirty="0">
                <a:latin typeface="Meiryo UI" panose="020B0604030504040204" pitchFamily="50" charset="-128"/>
                <a:ea typeface="Meiryo UI" panose="020B0604030504040204" pitchFamily="50" charset="-128"/>
              </a:rPr>
              <a:t>149</a:t>
            </a:r>
            <a:r>
              <a:rPr lang="ja-JP" altLang="en-US" sz="1100" dirty="0">
                <a:latin typeface="Meiryo UI" panose="020B0604030504040204" pitchFamily="50" charset="-128"/>
                <a:ea typeface="Meiryo UI" panose="020B0604030504040204" pitchFamily="50" charset="-128"/>
              </a:rPr>
              <a:t>箇所</a:t>
            </a:r>
            <a:r>
              <a:rPr lang="ja-JP" altLang="ja-JP" sz="1100" dirty="0">
                <a:latin typeface="Meiryo UI" panose="020B0604030504040204" pitchFamily="50" charset="-128"/>
                <a:ea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rPr>
              <a:t>において</a:t>
            </a:r>
            <a:r>
              <a:rPr lang="ja-JP" altLang="ja-JP" sz="1100" dirty="0">
                <a:latin typeface="Meiryo UI" panose="020B0604030504040204" pitchFamily="50" charset="-128"/>
                <a:ea typeface="Meiryo UI" panose="020B0604030504040204" pitchFamily="50" charset="-128"/>
              </a:rPr>
              <a:t>、ハード対策を</a:t>
            </a:r>
            <a:r>
              <a:rPr lang="ja-JP" altLang="en-US" sz="1100" dirty="0">
                <a:latin typeface="Meiryo UI" panose="020B0604030504040204" pitchFamily="50" charset="-128"/>
                <a:ea typeface="Meiryo UI" panose="020B0604030504040204" pitchFamily="50" charset="-128"/>
              </a:rPr>
              <a:t>推進</a:t>
            </a:r>
            <a:r>
              <a:rPr lang="ja-JP" altLang="ja-JP" sz="1100" dirty="0">
                <a:latin typeface="Meiryo UI" panose="020B0604030504040204" pitchFamily="50" charset="-128"/>
                <a:ea typeface="Meiryo UI" panose="020B0604030504040204" pitchFamily="50" charset="-128"/>
              </a:rPr>
              <a:t>。</a:t>
            </a:r>
          </a:p>
        </p:txBody>
      </p:sp>
      <p:sp>
        <p:nvSpPr>
          <p:cNvPr id="224" name="角丸四角形 223"/>
          <p:cNvSpPr/>
          <p:nvPr/>
        </p:nvSpPr>
        <p:spPr>
          <a:xfrm>
            <a:off x="170940" y="4998127"/>
            <a:ext cx="6191110" cy="5561467"/>
          </a:xfrm>
          <a:prstGeom prst="roundRect">
            <a:avLst>
              <a:gd name="adj" fmla="val 2298"/>
            </a:avLst>
          </a:prstGeom>
          <a:noFill/>
        </p:spPr>
        <p:style>
          <a:lnRef idx="1">
            <a:schemeClr val="accent5"/>
          </a:lnRef>
          <a:fillRef idx="2">
            <a:schemeClr val="accent5"/>
          </a:fillRef>
          <a:effectRef idx="1">
            <a:schemeClr val="accent5"/>
          </a:effectRef>
          <a:fontRef idx="minor">
            <a:schemeClr val="dk1"/>
          </a:fontRef>
        </p:style>
        <p:txBody>
          <a:bodyPr anchor="ctr"/>
          <a:lstStyle/>
          <a:p>
            <a:pPr defTabSz="1280160" fontAlgn="auto">
              <a:spcBef>
                <a:spcPts val="0"/>
              </a:spcBef>
              <a:spcAft>
                <a:spcPts val="0"/>
              </a:spcAft>
              <a:defRPr/>
            </a:pPr>
            <a:endParaRPr lang="ja-JP" altLang="en-US" sz="1400" dirty="0"/>
          </a:p>
        </p:txBody>
      </p:sp>
      <p:sp>
        <p:nvSpPr>
          <p:cNvPr id="124" name="正方形/長方形 123"/>
          <p:cNvSpPr/>
          <p:nvPr/>
        </p:nvSpPr>
        <p:spPr>
          <a:xfrm>
            <a:off x="107832" y="4885122"/>
            <a:ext cx="1845562" cy="293063"/>
          </a:xfrm>
          <a:prstGeom prst="rect">
            <a:avLst/>
          </a:prstGeom>
          <a:gradFill>
            <a:gsLst>
              <a:gs pos="100000">
                <a:srgbClr val="0070C0"/>
              </a:gs>
              <a:gs pos="100000">
                <a:srgbClr val="00B050"/>
              </a:gs>
              <a:gs pos="100000">
                <a:srgbClr val="00B050"/>
              </a:gs>
            </a:gsLst>
            <a:lin ang="5400000" scaled="0"/>
          </a:gradFill>
          <a:ln w="19050" cap="flat" cmpd="sng" algn="ctr">
            <a:solidFill>
              <a:schemeClr val="tx1"/>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Ⅱ</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改定プランの方針</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225" name="角丸四角形 224"/>
          <p:cNvSpPr/>
          <p:nvPr/>
        </p:nvSpPr>
        <p:spPr>
          <a:xfrm>
            <a:off x="6544346" y="3390900"/>
            <a:ext cx="8384923" cy="5211145"/>
          </a:xfrm>
          <a:prstGeom prst="roundRect">
            <a:avLst>
              <a:gd name="adj" fmla="val 2298"/>
            </a:avLst>
          </a:prstGeom>
          <a:noFill/>
        </p:spPr>
        <p:style>
          <a:lnRef idx="1">
            <a:schemeClr val="accent5"/>
          </a:lnRef>
          <a:fillRef idx="2">
            <a:schemeClr val="accent5"/>
          </a:fillRef>
          <a:effectRef idx="1">
            <a:schemeClr val="accent5"/>
          </a:effectRef>
          <a:fontRef idx="minor">
            <a:schemeClr val="dk1"/>
          </a:fontRef>
        </p:style>
        <p:txBody>
          <a:bodyPr anchor="ctr"/>
          <a:lstStyle/>
          <a:p>
            <a:pPr defTabSz="1280160" fontAlgn="auto">
              <a:spcBef>
                <a:spcPts val="0"/>
              </a:spcBef>
              <a:spcAft>
                <a:spcPts val="0"/>
              </a:spcAft>
              <a:defRPr/>
            </a:pPr>
            <a:endParaRPr lang="ja-JP" altLang="en-US" sz="1400" dirty="0"/>
          </a:p>
        </p:txBody>
      </p:sp>
      <p:sp>
        <p:nvSpPr>
          <p:cNvPr id="230" name="正方形/長方形 229"/>
          <p:cNvSpPr/>
          <p:nvPr/>
        </p:nvSpPr>
        <p:spPr>
          <a:xfrm>
            <a:off x="6511345" y="3246383"/>
            <a:ext cx="2902530" cy="289557"/>
          </a:xfrm>
          <a:prstGeom prst="rect">
            <a:avLst/>
          </a:prstGeom>
          <a:gradFill>
            <a:gsLst>
              <a:gs pos="100000">
                <a:srgbClr val="0070C0"/>
              </a:gs>
              <a:gs pos="100000">
                <a:srgbClr val="00B050"/>
              </a:gs>
              <a:gs pos="100000">
                <a:srgbClr val="00B050"/>
              </a:gs>
            </a:gsLst>
            <a:lin ang="5400000" scaled="0"/>
          </a:gradFill>
          <a:ln w="19050" cap="flat" cmpd="sng" algn="ctr">
            <a:solidFill>
              <a:schemeClr val="tx1"/>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Ⅳ</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防災・減災対策の主な取組内容</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253" name="正方形/長方形 252"/>
          <p:cNvSpPr/>
          <p:nvPr/>
        </p:nvSpPr>
        <p:spPr>
          <a:xfrm>
            <a:off x="6549605" y="3589804"/>
            <a:ext cx="1211387" cy="302306"/>
          </a:xfrm>
          <a:prstGeom prst="rect">
            <a:avLst/>
          </a:prstGeom>
          <a:noFill/>
          <a:ln w="6350">
            <a:no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defTabSz="1280160" fontAlgn="auto">
              <a:spcBef>
                <a:spcPts val="0"/>
              </a:spcBef>
              <a:spcAft>
                <a:spcPts val="0"/>
              </a:spcAft>
              <a:defRPr/>
            </a:pPr>
            <a:r>
              <a:rPr lang="en-US" altLang="ja-JP" sz="1400" b="1" dirty="0">
                <a:solidFill>
                  <a:schemeClr val="tx1"/>
                </a:solidFill>
                <a:latin typeface="Meiryo UI" pitchFamily="50" charset="-128"/>
                <a:ea typeface="Meiryo UI" pitchFamily="50" charset="-128"/>
                <a:cs typeface="Meiryo UI" pitchFamily="50" charset="-128"/>
              </a:rPr>
              <a:t>1.</a:t>
            </a:r>
            <a:r>
              <a:rPr lang="ja-JP" altLang="en-US" sz="1400" b="1" dirty="0">
                <a:solidFill>
                  <a:schemeClr val="tx1"/>
                </a:solidFill>
                <a:latin typeface="Meiryo UI" pitchFamily="50" charset="-128"/>
                <a:ea typeface="Meiryo UI" pitchFamily="50" charset="-128"/>
                <a:cs typeface="Meiryo UI" pitchFamily="50" charset="-128"/>
              </a:rPr>
              <a:t>ハード対策</a:t>
            </a:r>
          </a:p>
        </p:txBody>
      </p:sp>
      <p:sp>
        <p:nvSpPr>
          <p:cNvPr id="259" name="正方形/長方形 258"/>
          <p:cNvSpPr/>
          <p:nvPr/>
        </p:nvSpPr>
        <p:spPr>
          <a:xfrm>
            <a:off x="6536797" y="7406402"/>
            <a:ext cx="3627909" cy="257859"/>
          </a:xfrm>
          <a:prstGeom prst="rect">
            <a:avLst/>
          </a:prstGeom>
          <a:noFill/>
          <a:ln w="6350">
            <a:no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defTabSz="1280160" fontAlgn="auto">
              <a:spcBef>
                <a:spcPts val="0"/>
              </a:spcBef>
              <a:spcAft>
                <a:spcPts val="0"/>
              </a:spcAft>
              <a:defRPr/>
            </a:pPr>
            <a:r>
              <a:rPr lang="en-US" altLang="ja-JP" sz="1400" b="1" dirty="0">
                <a:solidFill>
                  <a:schemeClr val="tx1"/>
                </a:solidFill>
                <a:latin typeface="Meiryo UI" pitchFamily="50" charset="-128"/>
                <a:ea typeface="Meiryo UI" pitchFamily="50" charset="-128"/>
                <a:cs typeface="Meiryo UI" pitchFamily="50" charset="-128"/>
              </a:rPr>
              <a:t>3.</a:t>
            </a:r>
            <a:r>
              <a:rPr lang="ja-JP" altLang="en-US" sz="1400" b="1" dirty="0">
                <a:solidFill>
                  <a:schemeClr val="tx1"/>
                </a:solidFill>
                <a:latin typeface="Meiryo UI" pitchFamily="50" charset="-128"/>
                <a:ea typeface="Meiryo UI" pitchFamily="50" charset="-128"/>
                <a:cs typeface="Meiryo UI" pitchFamily="50" charset="-128"/>
              </a:rPr>
              <a:t>洪水調節機能の強化</a:t>
            </a:r>
            <a:r>
              <a:rPr lang="ja-JP" altLang="en-US" sz="1400" b="1" dirty="0" err="1">
                <a:solidFill>
                  <a:schemeClr val="tx1"/>
                </a:solidFill>
                <a:latin typeface="Meiryo UI" pitchFamily="50" charset="-128"/>
                <a:ea typeface="Meiryo UI" pitchFamily="50" charset="-128"/>
                <a:cs typeface="Meiryo UI" pitchFamily="50" charset="-128"/>
              </a:rPr>
              <a:t>ー</a:t>
            </a:r>
            <a:r>
              <a:rPr lang="ja-JP" altLang="en-US" sz="1400" b="1" dirty="0">
                <a:solidFill>
                  <a:schemeClr val="tx1"/>
                </a:solidFill>
                <a:latin typeface="Meiryo UI" pitchFamily="50" charset="-128"/>
                <a:ea typeface="Meiryo UI" pitchFamily="50" charset="-128"/>
                <a:cs typeface="Meiryo UI" pitchFamily="50" charset="-128"/>
              </a:rPr>
              <a:t>面的対策の推進</a:t>
            </a:r>
            <a:r>
              <a:rPr lang="ja-JP" altLang="en-US" sz="1400" b="1" dirty="0" err="1">
                <a:solidFill>
                  <a:schemeClr val="tx1"/>
                </a:solidFill>
                <a:latin typeface="Meiryo UI" pitchFamily="50" charset="-128"/>
                <a:ea typeface="Meiryo UI" pitchFamily="50" charset="-128"/>
                <a:cs typeface="Meiryo UI" pitchFamily="50" charset="-128"/>
              </a:rPr>
              <a:t>ー</a:t>
            </a:r>
            <a:endParaRPr lang="ja-JP" altLang="en-US" sz="1400" b="1" dirty="0">
              <a:solidFill>
                <a:schemeClr val="tx1"/>
              </a:solidFill>
              <a:latin typeface="Meiryo UI" pitchFamily="50" charset="-128"/>
              <a:ea typeface="Meiryo UI" pitchFamily="50" charset="-128"/>
              <a:cs typeface="Meiryo UI" pitchFamily="50" charset="-128"/>
            </a:endParaRPr>
          </a:p>
        </p:txBody>
      </p:sp>
      <p:sp>
        <p:nvSpPr>
          <p:cNvPr id="264" name="正方形/長方形 263"/>
          <p:cNvSpPr/>
          <p:nvPr/>
        </p:nvSpPr>
        <p:spPr>
          <a:xfrm>
            <a:off x="6566751" y="5731897"/>
            <a:ext cx="1355666" cy="332395"/>
          </a:xfrm>
          <a:prstGeom prst="rect">
            <a:avLst/>
          </a:prstGeom>
          <a:noFill/>
          <a:ln w="6350">
            <a:no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defTabSz="1280160" fontAlgn="auto">
              <a:spcBef>
                <a:spcPts val="0"/>
              </a:spcBef>
              <a:spcAft>
                <a:spcPts val="0"/>
              </a:spcAft>
              <a:defRPr/>
            </a:pPr>
            <a:r>
              <a:rPr lang="en-US" altLang="ja-JP" sz="1400" b="1" dirty="0">
                <a:solidFill>
                  <a:schemeClr val="tx1"/>
                </a:solidFill>
                <a:latin typeface="Meiryo UI" pitchFamily="50" charset="-128"/>
                <a:ea typeface="Meiryo UI" pitchFamily="50" charset="-128"/>
                <a:cs typeface="Meiryo UI" pitchFamily="50" charset="-128"/>
              </a:rPr>
              <a:t>2.</a:t>
            </a:r>
            <a:r>
              <a:rPr lang="ja-JP" altLang="en-US" sz="1400" b="1" dirty="0">
                <a:solidFill>
                  <a:schemeClr val="tx1"/>
                </a:solidFill>
                <a:latin typeface="Meiryo UI" pitchFamily="50" charset="-128"/>
                <a:ea typeface="Meiryo UI" pitchFamily="50" charset="-128"/>
                <a:cs typeface="Meiryo UI" pitchFamily="50" charset="-128"/>
              </a:rPr>
              <a:t>ソフト対策</a:t>
            </a:r>
          </a:p>
        </p:txBody>
      </p:sp>
      <p:sp>
        <p:nvSpPr>
          <p:cNvPr id="299" name="角丸四角形 298"/>
          <p:cNvSpPr/>
          <p:nvPr/>
        </p:nvSpPr>
        <p:spPr>
          <a:xfrm>
            <a:off x="6577373" y="8865797"/>
            <a:ext cx="8371458" cy="1624384"/>
          </a:xfrm>
          <a:prstGeom prst="roundRect">
            <a:avLst>
              <a:gd name="adj" fmla="val 2298"/>
            </a:avLst>
          </a:prstGeom>
          <a:noFill/>
        </p:spPr>
        <p:style>
          <a:lnRef idx="1">
            <a:schemeClr val="accent5"/>
          </a:lnRef>
          <a:fillRef idx="2">
            <a:schemeClr val="accent5"/>
          </a:fillRef>
          <a:effectRef idx="1">
            <a:schemeClr val="accent5"/>
          </a:effectRef>
          <a:fontRef idx="minor">
            <a:schemeClr val="dk1"/>
          </a:fontRef>
        </p:style>
        <p:txBody>
          <a:bodyPr anchor="ctr"/>
          <a:lstStyle/>
          <a:p>
            <a:pPr defTabSz="1280160" fontAlgn="auto">
              <a:spcBef>
                <a:spcPts val="0"/>
              </a:spcBef>
              <a:spcAft>
                <a:spcPts val="0"/>
              </a:spcAft>
              <a:defRPr/>
            </a:pPr>
            <a:endParaRPr lang="ja-JP" altLang="en-US" sz="1400" dirty="0"/>
          </a:p>
        </p:txBody>
      </p:sp>
      <p:sp>
        <p:nvSpPr>
          <p:cNvPr id="280" name="正方形/長方形 279">
            <a:extLst>
              <a:ext uri="{FF2B5EF4-FFF2-40B4-BE49-F238E27FC236}">
                <a16:creationId xmlns:a16="http://schemas.microsoft.com/office/drawing/2014/main" id="{E22C8DA1-9188-42A1-BC86-E5ABFBCAF7F0}"/>
              </a:ext>
            </a:extLst>
          </p:cNvPr>
          <p:cNvSpPr/>
          <p:nvPr/>
        </p:nvSpPr>
        <p:spPr>
          <a:xfrm>
            <a:off x="6515072" y="8801086"/>
            <a:ext cx="2077217" cy="337247"/>
          </a:xfrm>
          <a:prstGeom prst="rect">
            <a:avLst/>
          </a:prstGeom>
          <a:gradFill>
            <a:gsLst>
              <a:gs pos="0">
                <a:srgbClr val="0070C0"/>
              </a:gs>
              <a:gs pos="80000">
                <a:srgbClr val="0070C0"/>
              </a:gs>
              <a:gs pos="100000">
                <a:srgbClr val="0070C0"/>
              </a:gs>
            </a:gsLst>
            <a:lin ang="5400000" scaled="0"/>
          </a:gradFill>
          <a:ln w="19050" cap="flat" cmpd="sng" algn="ctr">
            <a:solidFill>
              <a:schemeClr val="tx1"/>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Ⅴ</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計画の効果的な推進</a:t>
            </a:r>
          </a:p>
        </p:txBody>
      </p:sp>
      <p:sp>
        <p:nvSpPr>
          <p:cNvPr id="162" name="正方形/長方形 161">
            <a:extLst>
              <a:ext uri="{FF2B5EF4-FFF2-40B4-BE49-F238E27FC236}">
                <a16:creationId xmlns:a16="http://schemas.microsoft.com/office/drawing/2014/main" id="{7DADE8F1-A273-4162-9678-95B22357D312}"/>
              </a:ext>
            </a:extLst>
          </p:cNvPr>
          <p:cNvSpPr/>
          <p:nvPr/>
        </p:nvSpPr>
        <p:spPr>
          <a:xfrm>
            <a:off x="1487431" y="5770645"/>
            <a:ext cx="4458328" cy="231624"/>
          </a:xfrm>
          <a:prstGeom prst="rect">
            <a:avLst/>
          </a:prstGeom>
          <a:solidFill>
            <a:schemeClr val="accent3">
              <a:lumMod val="20000"/>
              <a:lumOff val="80000"/>
            </a:schemeClr>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36000" rIns="90000" bIns="72000" anchor="t">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nSpc>
                <a:spcPts val="1500"/>
              </a:lnSpc>
              <a:spcBef>
                <a:spcPts val="0"/>
              </a:spcBef>
              <a:spcAft>
                <a:spcPts val="0"/>
              </a:spcAft>
            </a:pPr>
            <a:r>
              <a:rPr lang="ja-JP" altLang="en-US" sz="14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「“地域を守るため池”をめざして取り組む防災・減災対策」</a:t>
            </a:r>
            <a:endPar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1" name="テキスト ボックス 300">
            <a:extLst>
              <a:ext uri="{FF2B5EF4-FFF2-40B4-BE49-F238E27FC236}">
                <a16:creationId xmlns:a16="http://schemas.microsoft.com/office/drawing/2014/main" id="{5EF419CD-FFA4-42C6-AE49-D75C67A6C1C1}"/>
              </a:ext>
            </a:extLst>
          </p:cNvPr>
          <p:cNvSpPr txBox="1"/>
          <p:nvPr/>
        </p:nvSpPr>
        <p:spPr>
          <a:xfrm>
            <a:off x="6632489" y="6054013"/>
            <a:ext cx="3826607" cy="261610"/>
          </a:xfrm>
          <a:prstGeom prst="rect">
            <a:avLst/>
          </a:prstGeom>
          <a:noFill/>
        </p:spPr>
        <p:txBody>
          <a:bodyPr wrap="square">
            <a:spAutoFit/>
          </a:bodyPr>
          <a:lstStyle/>
          <a:p>
            <a:pPr>
              <a:spcBef>
                <a:spcPts val="100"/>
              </a:spcBef>
            </a:pPr>
            <a:r>
              <a:rPr lang="ja-JP" altLang="en-US" sz="1100" i="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ハザードマップの作成支援</a:t>
            </a:r>
            <a:r>
              <a:rPr kumimoji="1" lang="ja-JP" altLang="en-US" sz="1100" b="0" dirty="0">
                <a:latin typeface="Meiryo UI" panose="020B0604030504040204" pitchFamily="50" charset="-128"/>
                <a:ea typeface="Meiryo UI" panose="020B0604030504040204" pitchFamily="50" charset="-128"/>
              </a:rPr>
              <a:t>　　　　　　　　</a:t>
            </a:r>
            <a:endParaRPr kumimoji="1" lang="en-US" altLang="ja-JP" sz="1100" b="0" dirty="0">
              <a:latin typeface="Meiryo UI" panose="020B0604030504040204" pitchFamily="50" charset="-128"/>
              <a:ea typeface="Meiryo UI" panose="020B0604030504040204" pitchFamily="50" charset="-128"/>
            </a:endParaRPr>
          </a:p>
        </p:txBody>
      </p:sp>
      <p:sp>
        <p:nvSpPr>
          <p:cNvPr id="302" name="テキスト ボックス 301">
            <a:extLst>
              <a:ext uri="{FF2B5EF4-FFF2-40B4-BE49-F238E27FC236}">
                <a16:creationId xmlns:a16="http://schemas.microsoft.com/office/drawing/2014/main" id="{5EF419CD-FFA4-42C6-AE49-D75C67A6C1C1}"/>
              </a:ext>
            </a:extLst>
          </p:cNvPr>
          <p:cNvSpPr txBox="1"/>
          <p:nvPr/>
        </p:nvSpPr>
        <p:spPr>
          <a:xfrm>
            <a:off x="10800889" y="6058055"/>
            <a:ext cx="3826607" cy="261610"/>
          </a:xfrm>
          <a:prstGeom prst="rect">
            <a:avLst/>
          </a:prstGeom>
          <a:noFill/>
        </p:spPr>
        <p:txBody>
          <a:bodyPr wrap="square">
            <a:spAutoFit/>
          </a:bodyPr>
          <a:lstStyle/>
          <a:p>
            <a:pPr>
              <a:spcBef>
                <a:spcPts val="100"/>
              </a:spcBef>
            </a:pPr>
            <a:r>
              <a:rPr lang="ja-JP" altLang="en-US" sz="1100" i="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デジタル技術を活用したため池管理の推進</a:t>
            </a:r>
            <a:r>
              <a:rPr kumimoji="1" lang="ja-JP" altLang="en-US" sz="1100" b="0" dirty="0">
                <a:latin typeface="Meiryo UI" panose="020B0604030504040204" pitchFamily="50" charset="-128"/>
                <a:ea typeface="Meiryo UI" panose="020B0604030504040204" pitchFamily="50" charset="-128"/>
              </a:rPr>
              <a:t>　　　　　　　　</a:t>
            </a:r>
            <a:endParaRPr kumimoji="1" lang="en-US" altLang="ja-JP" sz="1100" b="0" dirty="0">
              <a:latin typeface="Meiryo UI" panose="020B0604030504040204" pitchFamily="50" charset="-128"/>
              <a:ea typeface="Meiryo UI" panose="020B0604030504040204" pitchFamily="50" charset="-128"/>
            </a:endParaRPr>
          </a:p>
        </p:txBody>
      </p:sp>
      <p:sp>
        <p:nvSpPr>
          <p:cNvPr id="303" name="テキスト ボックス 302">
            <a:extLst>
              <a:ext uri="{FF2B5EF4-FFF2-40B4-BE49-F238E27FC236}">
                <a16:creationId xmlns:a16="http://schemas.microsoft.com/office/drawing/2014/main" id="{53675FC1-364E-44F5-A008-EBE8B3F84E06}"/>
              </a:ext>
            </a:extLst>
          </p:cNvPr>
          <p:cNvSpPr txBox="1"/>
          <p:nvPr/>
        </p:nvSpPr>
        <p:spPr>
          <a:xfrm>
            <a:off x="6790986" y="6262860"/>
            <a:ext cx="3524602" cy="261610"/>
          </a:xfrm>
          <a:prstGeom prst="rect">
            <a:avLst/>
          </a:prstGeom>
          <a:noFill/>
        </p:spPr>
        <p:txBody>
          <a:bodyPr wrap="square">
            <a:spAutoFit/>
          </a:bodyPr>
          <a:lstStyle/>
          <a:p>
            <a:pPr>
              <a:spcBef>
                <a:spcPts val="100"/>
              </a:spcBef>
            </a:pPr>
            <a:r>
              <a:rPr lang="ja-JP" altLang="en-US" sz="1100" dirty="0">
                <a:latin typeface="Meiryo UI" panose="020B0604030504040204" pitchFamily="50" charset="-128"/>
                <a:ea typeface="Meiryo UI" panose="020B0604030504040204" pitchFamily="50" charset="-128"/>
              </a:rPr>
              <a:t>・氾濫解析結果の市町村への提供等により作成を支援</a:t>
            </a:r>
            <a:r>
              <a:rPr kumimoji="1" lang="ja-JP" altLang="en-US" sz="1100" b="1" dirty="0">
                <a:latin typeface="Meiryo UI" panose="020B0604030504040204" pitchFamily="50" charset="-128"/>
                <a:ea typeface="Meiryo UI" panose="020B0604030504040204" pitchFamily="50" charset="-128"/>
              </a:rPr>
              <a:t>　　　　　　　　</a:t>
            </a:r>
            <a:endParaRPr kumimoji="1" lang="en-US" altLang="ja-JP" sz="1100" b="1" dirty="0">
              <a:latin typeface="Meiryo UI" panose="020B0604030504040204" pitchFamily="50" charset="-128"/>
              <a:ea typeface="Meiryo UI" panose="020B0604030504040204" pitchFamily="50" charset="-128"/>
            </a:endParaRPr>
          </a:p>
        </p:txBody>
      </p:sp>
      <p:sp>
        <p:nvSpPr>
          <p:cNvPr id="321" name="テキスト ボックス 320">
            <a:extLst>
              <a:ext uri="{FF2B5EF4-FFF2-40B4-BE49-F238E27FC236}">
                <a16:creationId xmlns:a16="http://schemas.microsoft.com/office/drawing/2014/main" id="{5EF419CD-FFA4-42C6-AE49-D75C67A6C1C1}"/>
              </a:ext>
            </a:extLst>
          </p:cNvPr>
          <p:cNvSpPr txBox="1"/>
          <p:nvPr/>
        </p:nvSpPr>
        <p:spPr>
          <a:xfrm>
            <a:off x="6632489" y="6539557"/>
            <a:ext cx="3826607" cy="261610"/>
          </a:xfrm>
          <a:prstGeom prst="rect">
            <a:avLst/>
          </a:prstGeom>
          <a:noFill/>
        </p:spPr>
        <p:txBody>
          <a:bodyPr wrap="square">
            <a:spAutoFit/>
          </a:bodyPr>
          <a:lstStyle/>
          <a:p>
            <a:pPr>
              <a:spcBef>
                <a:spcPts val="100"/>
              </a:spcBef>
            </a:pPr>
            <a:r>
              <a:rPr lang="ja-JP" altLang="en-US" sz="1100" i="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防災重点ため池点検調査の強化</a:t>
            </a:r>
            <a:r>
              <a:rPr kumimoji="1" lang="ja-JP" altLang="en-US" sz="1100" b="0" dirty="0">
                <a:latin typeface="Meiryo UI" panose="020B0604030504040204" pitchFamily="50" charset="-128"/>
                <a:ea typeface="Meiryo UI" panose="020B0604030504040204" pitchFamily="50" charset="-128"/>
              </a:rPr>
              <a:t>　　　　　　　　</a:t>
            </a:r>
            <a:endParaRPr kumimoji="1" lang="en-US" altLang="ja-JP" sz="1100" b="0" dirty="0">
              <a:latin typeface="Meiryo UI" panose="020B0604030504040204" pitchFamily="50" charset="-128"/>
              <a:ea typeface="Meiryo UI" panose="020B0604030504040204" pitchFamily="50" charset="-128"/>
            </a:endParaRPr>
          </a:p>
        </p:txBody>
      </p:sp>
      <p:sp>
        <p:nvSpPr>
          <p:cNvPr id="322" name="テキスト ボックス 321">
            <a:extLst>
              <a:ext uri="{FF2B5EF4-FFF2-40B4-BE49-F238E27FC236}">
                <a16:creationId xmlns:a16="http://schemas.microsoft.com/office/drawing/2014/main" id="{4EB4CC31-46E2-4A57-A3FC-46F44D0E0D0A}"/>
              </a:ext>
            </a:extLst>
          </p:cNvPr>
          <p:cNvSpPr txBox="1"/>
          <p:nvPr/>
        </p:nvSpPr>
        <p:spPr>
          <a:xfrm>
            <a:off x="6842705" y="7100242"/>
            <a:ext cx="3374054" cy="260407"/>
          </a:xfrm>
          <a:prstGeom prst="rect">
            <a:avLst/>
          </a:prstGeom>
          <a:noFill/>
          <a:ln>
            <a:noFill/>
          </a:ln>
        </p:spPr>
        <p:txBody>
          <a:bodyPr wrap="square">
            <a:spAutoFit/>
          </a:bodyPr>
          <a:lstStyle/>
          <a:p>
            <a:pPr lvl="0">
              <a:spcBef>
                <a:spcPts val="100"/>
              </a:spcBef>
              <a:defRPr/>
            </a:pPr>
            <a:r>
              <a:rPr kumimoji="1" lang="ja-JP" altLang="en-US" sz="1100" b="0" i="0" dirty="0">
                <a:latin typeface="Meiryo UI" panose="020B0604030504040204" pitchFamily="50" charset="-128"/>
                <a:ea typeface="Meiryo UI" panose="020B0604030504040204" pitchFamily="50" charset="-128"/>
              </a:rPr>
              <a:t>・令和</a:t>
            </a:r>
            <a:r>
              <a:rPr kumimoji="1" lang="en-US" altLang="ja-JP" sz="1100" b="0" i="0" dirty="0">
                <a:latin typeface="Meiryo UI" panose="020B0604030504040204" pitchFamily="50" charset="-128"/>
                <a:ea typeface="Meiryo UI" panose="020B0604030504040204" pitchFamily="50" charset="-128"/>
              </a:rPr>
              <a:t>4</a:t>
            </a:r>
            <a:r>
              <a:rPr kumimoji="1" lang="ja-JP" altLang="en-US" sz="1100" b="0" i="0" dirty="0">
                <a:latin typeface="Meiryo UI" panose="020B0604030504040204" pitchFamily="50" charset="-128"/>
                <a:ea typeface="Meiryo UI" panose="020B0604030504040204" pitchFamily="50" charset="-128"/>
              </a:rPr>
              <a:t>年度より</a:t>
            </a:r>
            <a:r>
              <a:rPr lang="ja-JP" altLang="en-US" sz="1100" dirty="0">
                <a:latin typeface="Meiryo UI" panose="020B0604030504040204" pitchFamily="50" charset="-128"/>
                <a:ea typeface="Meiryo UI" panose="020B0604030504040204" pitchFamily="50" charset="-128"/>
              </a:rPr>
              <a:t>調査対象を約</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倍の</a:t>
            </a:r>
            <a:r>
              <a:rPr lang="en-US" altLang="ja-JP" sz="1100" dirty="0">
                <a:latin typeface="Meiryo UI" panose="020B0604030504040204" pitchFamily="50" charset="-128"/>
                <a:ea typeface="Meiryo UI" panose="020B0604030504040204" pitchFamily="50" charset="-128"/>
              </a:rPr>
              <a:t>2,486</a:t>
            </a:r>
            <a:r>
              <a:rPr lang="ja-JP" altLang="en-US" sz="1100" dirty="0">
                <a:latin typeface="Meiryo UI" panose="020B0604030504040204" pitchFamily="50" charset="-128"/>
                <a:ea typeface="Meiryo UI" panose="020B0604030504040204" pitchFamily="50" charset="-128"/>
              </a:rPr>
              <a:t>箇所に拡大</a:t>
            </a:r>
            <a:endParaRPr lang="en-US" altLang="ja-JP" sz="1100" dirty="0">
              <a:latin typeface="Meiryo UI" panose="020B0604030504040204" pitchFamily="50" charset="-128"/>
              <a:ea typeface="Meiryo UI" panose="020B0604030504040204" pitchFamily="50" charset="-128"/>
            </a:endParaRPr>
          </a:p>
        </p:txBody>
      </p:sp>
      <p:sp>
        <p:nvSpPr>
          <p:cNvPr id="324" name="テキスト ボックス 323">
            <a:extLst>
              <a:ext uri="{FF2B5EF4-FFF2-40B4-BE49-F238E27FC236}">
                <a16:creationId xmlns:a16="http://schemas.microsoft.com/office/drawing/2014/main" id="{53675FC1-364E-44F5-A008-EBE8B3F84E06}"/>
              </a:ext>
            </a:extLst>
          </p:cNvPr>
          <p:cNvSpPr txBox="1"/>
          <p:nvPr/>
        </p:nvSpPr>
        <p:spPr>
          <a:xfrm>
            <a:off x="11081998" y="6840057"/>
            <a:ext cx="3527928" cy="261610"/>
          </a:xfrm>
          <a:prstGeom prst="rect">
            <a:avLst/>
          </a:prstGeom>
          <a:noFill/>
        </p:spPr>
        <p:txBody>
          <a:bodyPr wrap="square">
            <a:spAutoFit/>
          </a:bodyPr>
          <a:lstStyle/>
          <a:p>
            <a:pPr>
              <a:spcBef>
                <a:spcPts val="100"/>
              </a:spcBef>
            </a:pPr>
            <a:r>
              <a:rPr lang="ja-JP" altLang="en-US" sz="1100" dirty="0">
                <a:latin typeface="Meiryo UI" panose="020B0604030504040204" pitchFamily="50" charset="-128"/>
                <a:ea typeface="Meiryo UI" panose="020B0604030504040204" pitchFamily="50" charset="-128"/>
              </a:rPr>
              <a:t>・ドローン等による遠隔点検</a:t>
            </a:r>
            <a:endParaRPr kumimoji="1" lang="en-US" altLang="ja-JP" sz="1100" b="1" dirty="0">
              <a:latin typeface="Meiryo UI" panose="020B0604030504040204" pitchFamily="50" charset="-128"/>
              <a:ea typeface="Meiryo UI" panose="020B0604030504040204" pitchFamily="50" charset="-128"/>
            </a:endParaRPr>
          </a:p>
        </p:txBody>
      </p:sp>
      <p:sp>
        <p:nvSpPr>
          <p:cNvPr id="125" name="正方形/長方形 124">
            <a:extLst>
              <a:ext uri="{FF2B5EF4-FFF2-40B4-BE49-F238E27FC236}">
                <a16:creationId xmlns:a16="http://schemas.microsoft.com/office/drawing/2014/main" id="{FA3CAF42-8965-4E18-95E4-77D56F443876}"/>
              </a:ext>
            </a:extLst>
          </p:cNvPr>
          <p:cNvSpPr/>
          <p:nvPr/>
        </p:nvSpPr>
        <p:spPr>
          <a:xfrm>
            <a:off x="1102454" y="7035645"/>
            <a:ext cx="5049396" cy="399512"/>
          </a:xfrm>
          <a:prstGeom prst="rect">
            <a:avLst/>
          </a:prstGeom>
        </p:spPr>
        <p:txBody>
          <a:bodyPr wrap="square">
            <a:noAutofit/>
          </a:bodyPr>
          <a:lstStyle/>
          <a:p>
            <a:pPr>
              <a:lnSpc>
                <a:spcPts val="1500"/>
              </a:lnSpc>
            </a:pPr>
            <a:r>
              <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防災上重要な施設の整備を優先的に行い、</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箇所あたりの事業費を低減しハード整備</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を</a:t>
            </a:r>
            <a:r>
              <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加速</a:t>
            </a:r>
          </a:p>
        </p:txBody>
      </p:sp>
      <p:sp>
        <p:nvSpPr>
          <p:cNvPr id="129" name="テキスト ボックス 128">
            <a:extLst>
              <a:ext uri="{FF2B5EF4-FFF2-40B4-BE49-F238E27FC236}">
                <a16:creationId xmlns:a16="http://schemas.microsoft.com/office/drawing/2014/main" id="{ADE4A2FD-53A1-4C83-8147-D0027DEC22CC}"/>
              </a:ext>
            </a:extLst>
          </p:cNvPr>
          <p:cNvSpPr txBox="1"/>
          <p:nvPr/>
        </p:nvSpPr>
        <p:spPr bwMode="auto">
          <a:xfrm>
            <a:off x="6587521" y="2287023"/>
            <a:ext cx="3662470" cy="600164"/>
          </a:xfrm>
          <a:prstGeom prst="rect">
            <a:avLst/>
          </a:prstGeom>
          <a:noFill/>
        </p:spPr>
        <p:txBody>
          <a:bodyPr wrap="square">
            <a:spAutoFit/>
          </a:bodyPr>
          <a:lstStyle/>
          <a:p>
            <a:r>
              <a:rPr lang="ja-JP" altLang="en-US" sz="1100" i="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下流影響が特に大きいため池</a:t>
            </a:r>
            <a:r>
              <a:rPr lang="ja-JP" alt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764</a:t>
            </a:r>
            <a:r>
              <a:rPr lang="ja-JP" alt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箇所</a:t>
            </a:r>
            <a:r>
              <a:rPr lang="ja-JP" alt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（防災重点ため池のうち</a:t>
            </a:r>
            <a:r>
              <a:rPr lang="en-US" alt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t>
            </a:r>
            <a:r>
              <a:rPr lang="ja-JP" alt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級～</a:t>
            </a:r>
            <a:r>
              <a:rPr lang="en-US" alt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C</a:t>
            </a:r>
            <a:r>
              <a:rPr lang="ja-JP" alt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級）」においては、耐震診断やハザードマップ作成等に取り組む。</a:t>
            </a:r>
            <a:endParaRPr lang="ja-JP" altLang="ja-JP" sz="1100" dirty="0">
              <a:latin typeface="Meiryo UI" panose="020B0604030504040204" pitchFamily="50" charset="-128"/>
              <a:ea typeface="Meiryo UI" panose="020B0604030504040204" pitchFamily="50" charset="-128"/>
            </a:endParaRPr>
          </a:p>
        </p:txBody>
      </p:sp>
      <p:sp>
        <p:nvSpPr>
          <p:cNvPr id="131" name="テキスト ボックス 130">
            <a:extLst>
              <a:ext uri="{FF2B5EF4-FFF2-40B4-BE49-F238E27FC236}">
                <a16:creationId xmlns:a16="http://schemas.microsoft.com/office/drawing/2014/main" id="{D0DDEA5C-E975-46BA-B4D5-52B129884D19}"/>
              </a:ext>
            </a:extLst>
          </p:cNvPr>
          <p:cNvSpPr txBox="1"/>
          <p:nvPr/>
        </p:nvSpPr>
        <p:spPr>
          <a:xfrm>
            <a:off x="10977035" y="6280289"/>
            <a:ext cx="3937955" cy="430887"/>
          </a:xfrm>
          <a:prstGeom prst="rect">
            <a:avLst/>
          </a:prstGeom>
          <a:noFill/>
        </p:spPr>
        <p:txBody>
          <a:bodyPr wrap="square">
            <a:spAutoFit/>
          </a:bodyPr>
          <a:lstStyle/>
          <a:p>
            <a:pPr>
              <a:spcBef>
                <a:spcPts val="100"/>
              </a:spcBef>
            </a:pPr>
            <a:r>
              <a:rPr lang="ja-JP" alt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防災・減災に資する適正な管理を継続していくうえで、作業の迅速化・効率化を図り、労力を軽減する</a:t>
            </a:r>
            <a:r>
              <a:rPr lang="ja-JP" alt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ため以下の検討を</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推進</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134" name="図 133">
            <a:extLst>
              <a:ext uri="{FF2B5EF4-FFF2-40B4-BE49-F238E27FC236}">
                <a16:creationId xmlns:a16="http://schemas.microsoft.com/office/drawing/2014/main" id="{E0CB2458-2606-4BF3-AA94-4DEB11933A4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26568" y="4846241"/>
            <a:ext cx="1354342" cy="841117"/>
          </a:xfrm>
          <a:prstGeom prst="rect">
            <a:avLst/>
          </a:prstGeom>
        </p:spPr>
      </p:pic>
      <p:sp>
        <p:nvSpPr>
          <p:cNvPr id="135" name="角丸四角形 32">
            <a:extLst>
              <a:ext uri="{FF2B5EF4-FFF2-40B4-BE49-F238E27FC236}">
                <a16:creationId xmlns:a16="http://schemas.microsoft.com/office/drawing/2014/main" id="{0FF73AEF-B24C-4458-9F6B-1DA0567D7AD7}"/>
              </a:ext>
            </a:extLst>
          </p:cNvPr>
          <p:cNvSpPr/>
          <p:nvPr/>
        </p:nvSpPr>
        <p:spPr bwMode="auto">
          <a:xfrm>
            <a:off x="9549211" y="5586738"/>
            <a:ext cx="1125092" cy="125098"/>
          </a:xfrm>
          <a:prstGeom prst="roundRect">
            <a:avLst>
              <a:gd name="adj" fmla="val 3175"/>
            </a:avLst>
          </a:prstGeom>
          <a:solidFill>
            <a:schemeClr val="bg1"/>
          </a:solidFill>
          <a:ln w="25400">
            <a:noFill/>
          </a:ln>
        </p:spPr>
        <p:style>
          <a:lnRef idx="2">
            <a:schemeClr val="accent2"/>
          </a:lnRef>
          <a:fillRef idx="1">
            <a:schemeClr val="lt1"/>
          </a:fillRef>
          <a:effectRef idx="0">
            <a:schemeClr val="accent2"/>
          </a:effectRef>
          <a:fontRef idx="minor">
            <a:schemeClr val="dk1"/>
          </a:fontRef>
        </p:style>
        <p:txBody>
          <a:bodyPr lIns="67372" tIns="33686" rIns="67372" bIns="33686"/>
          <a:lstStyle/>
          <a:p>
            <a:pPr eaLnBrk="1" hangingPunct="1">
              <a:spcBef>
                <a:spcPts val="0"/>
              </a:spcBef>
              <a:defRPr/>
            </a:pPr>
            <a:endParaRPr lang="en-US" altLang="ja-JP" sz="1100" b="0" i="0" dirty="0">
              <a:latin typeface="Meiryo UI" pitchFamily="50" charset="-128"/>
              <a:ea typeface="Meiryo UI" pitchFamily="50" charset="-128"/>
              <a:cs typeface="Meiryo UI" pitchFamily="50" charset="-128"/>
            </a:endParaRPr>
          </a:p>
          <a:p>
            <a:pPr eaLnBrk="1" hangingPunct="1">
              <a:spcBef>
                <a:spcPts val="0"/>
              </a:spcBef>
              <a:defRPr/>
            </a:pPr>
            <a:endParaRPr lang="en-US" altLang="ja-JP" sz="1100" dirty="0">
              <a:latin typeface="Meiryo UI" pitchFamily="50" charset="-128"/>
              <a:ea typeface="Meiryo UI" pitchFamily="50" charset="-128"/>
              <a:cs typeface="Meiryo UI" pitchFamily="50" charset="-128"/>
            </a:endParaRPr>
          </a:p>
          <a:p>
            <a:pPr eaLnBrk="1" hangingPunct="1">
              <a:spcBef>
                <a:spcPts val="0"/>
              </a:spcBef>
              <a:defRPr/>
            </a:pPr>
            <a:endParaRPr lang="en-US" altLang="ja-JP" sz="1100" b="0" i="0" dirty="0">
              <a:latin typeface="Meiryo UI" pitchFamily="50" charset="-128"/>
              <a:ea typeface="Meiryo UI" pitchFamily="50" charset="-128"/>
              <a:cs typeface="Meiryo UI" pitchFamily="50" charset="-128"/>
            </a:endParaRPr>
          </a:p>
          <a:p>
            <a:pPr eaLnBrk="1" hangingPunct="1">
              <a:spcBef>
                <a:spcPts val="0"/>
              </a:spcBef>
              <a:defRPr/>
            </a:pPr>
            <a:endParaRPr lang="ja-JP" altLang="ja-JP" sz="1100" b="0" i="0" dirty="0">
              <a:latin typeface="Meiryo UI" pitchFamily="50" charset="-128"/>
              <a:ea typeface="Meiryo UI" pitchFamily="50" charset="-128"/>
              <a:cs typeface="Meiryo UI" pitchFamily="50" charset="-128"/>
            </a:endParaRPr>
          </a:p>
        </p:txBody>
      </p:sp>
      <p:sp>
        <p:nvSpPr>
          <p:cNvPr id="137" name="テキスト ボックス 15">
            <a:extLst>
              <a:ext uri="{FF2B5EF4-FFF2-40B4-BE49-F238E27FC236}">
                <a16:creationId xmlns:a16="http://schemas.microsoft.com/office/drawing/2014/main" id="{781EB480-182C-4FC0-893A-B10822178B50}"/>
              </a:ext>
            </a:extLst>
          </p:cNvPr>
          <p:cNvSpPr txBox="1">
            <a:spLocks noChangeArrowheads="1"/>
          </p:cNvSpPr>
          <p:nvPr/>
        </p:nvSpPr>
        <p:spPr bwMode="auto">
          <a:xfrm>
            <a:off x="9515255" y="5538677"/>
            <a:ext cx="128820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ctr" eaLnBrk="1" hangingPunct="1">
              <a:spcBef>
                <a:spcPct val="0"/>
              </a:spcBef>
              <a:buFontTx/>
              <a:buNone/>
            </a:pPr>
            <a:r>
              <a:rPr lang="ja-JP" altLang="en-US" sz="800" dirty="0">
                <a:latin typeface="Meiryo UI" panose="020B0604030504040204" pitchFamily="50" charset="-128"/>
                <a:ea typeface="Meiryo UI" panose="020B0604030504040204" pitchFamily="50" charset="-128"/>
              </a:rPr>
              <a:t>廃止工事（堤体の開削）</a:t>
            </a:r>
            <a:endParaRPr lang="ja-JP" altLang="en-US" sz="800" b="0" i="0" dirty="0">
              <a:latin typeface="Meiryo UI" panose="020B0604030504040204" pitchFamily="50" charset="-128"/>
              <a:ea typeface="Meiryo UI" panose="020B0604030504040204" pitchFamily="50" charset="-128"/>
            </a:endParaRPr>
          </a:p>
        </p:txBody>
      </p:sp>
      <p:sp>
        <p:nvSpPr>
          <p:cNvPr id="138" name="テキスト ボックス 137">
            <a:extLst>
              <a:ext uri="{FF2B5EF4-FFF2-40B4-BE49-F238E27FC236}">
                <a16:creationId xmlns:a16="http://schemas.microsoft.com/office/drawing/2014/main" id="{B81D8BED-4BA0-42C9-8D63-BA6760435B85}"/>
              </a:ext>
            </a:extLst>
          </p:cNvPr>
          <p:cNvSpPr txBox="1"/>
          <p:nvPr/>
        </p:nvSpPr>
        <p:spPr>
          <a:xfrm>
            <a:off x="1109266" y="7853807"/>
            <a:ext cx="3875277" cy="261610"/>
          </a:xfrm>
          <a:prstGeom prst="rect">
            <a:avLst/>
          </a:prstGeom>
          <a:noFill/>
        </p:spPr>
        <p:txBody>
          <a:bodyPr wrap="square">
            <a:spAutoFit/>
          </a:bodyPr>
          <a:lstStyle/>
          <a:p>
            <a:pPr>
              <a:spcBef>
                <a:spcPts val="100"/>
              </a:spcBef>
            </a:pPr>
            <a:r>
              <a:rPr lang="ja-JP" altLang="en-US" sz="1100" dirty="0">
                <a:latin typeface="Meiryo UI" panose="020B0604030504040204" pitchFamily="50" charset="-128"/>
                <a:ea typeface="Meiryo UI" panose="020B0604030504040204" pitchFamily="50" charset="-128"/>
              </a:rPr>
              <a:t>ため池の洪水調整機能を活用した面的な治水対策を推進</a:t>
            </a:r>
            <a:endParaRPr kumimoji="1" lang="en-US" altLang="ja-JP" sz="1100" b="1" dirty="0">
              <a:latin typeface="Meiryo UI" panose="020B0604030504040204" pitchFamily="50" charset="-128"/>
              <a:ea typeface="Meiryo UI" panose="020B0604030504040204" pitchFamily="50" charset="-128"/>
            </a:endParaRPr>
          </a:p>
        </p:txBody>
      </p:sp>
      <p:sp>
        <p:nvSpPr>
          <p:cNvPr id="139" name="テキスト ボックス 138">
            <a:extLst>
              <a:ext uri="{FF2B5EF4-FFF2-40B4-BE49-F238E27FC236}">
                <a16:creationId xmlns:a16="http://schemas.microsoft.com/office/drawing/2014/main" id="{1B53DAB9-B8C4-4E44-AFD5-E8BFECAD370E}"/>
              </a:ext>
            </a:extLst>
          </p:cNvPr>
          <p:cNvSpPr txBox="1"/>
          <p:nvPr/>
        </p:nvSpPr>
        <p:spPr>
          <a:xfrm>
            <a:off x="1123259" y="8414704"/>
            <a:ext cx="5184281" cy="261610"/>
          </a:xfrm>
          <a:prstGeom prst="rect">
            <a:avLst/>
          </a:prstGeom>
          <a:noFill/>
        </p:spPr>
        <p:txBody>
          <a:bodyPr wrap="square">
            <a:spAutoFit/>
          </a:bodyPr>
          <a:lstStyle/>
          <a:p>
            <a:pPr>
              <a:spcBef>
                <a:spcPts val="100"/>
              </a:spcBef>
            </a:pPr>
            <a:r>
              <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デジタル技術を活用し、遠隔操作による事前放流など適正管理の迅速化・省力化を</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推進</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1" name="テキスト ボックス 140">
            <a:extLst>
              <a:ext uri="{FF2B5EF4-FFF2-40B4-BE49-F238E27FC236}">
                <a16:creationId xmlns:a16="http://schemas.microsoft.com/office/drawing/2014/main" id="{29CDE3F2-93CF-474A-89FE-0B50963D9B74}"/>
              </a:ext>
            </a:extLst>
          </p:cNvPr>
          <p:cNvSpPr txBox="1"/>
          <p:nvPr/>
        </p:nvSpPr>
        <p:spPr bwMode="auto">
          <a:xfrm>
            <a:off x="6577373" y="1091833"/>
            <a:ext cx="3662470" cy="600164"/>
          </a:xfrm>
          <a:prstGeom prst="rect">
            <a:avLst/>
          </a:prstGeom>
          <a:noFill/>
        </p:spPr>
        <p:txBody>
          <a:bodyPr wrap="square">
            <a:spAutoFit/>
          </a:bodyPr>
          <a:lstStyle/>
          <a:p>
            <a:r>
              <a:rPr lang="ja-JP" altLang="en-US" sz="1100" i="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◆府内の農業用ため池</a:t>
            </a:r>
            <a:r>
              <a:rPr lang="en-US" altLang="ja-JP" sz="1100" i="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3,902</a:t>
            </a:r>
            <a:r>
              <a:rPr lang="ja-JP" altLang="en-US" sz="1100" i="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箇所のうち、</a:t>
            </a:r>
            <a:r>
              <a:rPr lang="ja-JP" altLang="en-US" sz="1100" b="0" i="0" dirty="0">
                <a:solidFill>
                  <a:srgbClr val="000000"/>
                </a:solidFill>
                <a:effectLst/>
                <a:latin typeface="Meiryo UI" panose="020B0604030504040204" pitchFamily="50" charset="-128"/>
                <a:ea typeface="Meiryo UI" panose="020B0604030504040204" pitchFamily="50" charset="-128"/>
              </a:rPr>
              <a:t>防災重点ため池（決壊した場合の浸水区域に家屋や公共施設等が存在し、人的被害を与えるおそれのあるため池）は</a:t>
            </a:r>
            <a:r>
              <a:rPr lang="en-US" altLang="ja-JP" sz="1100" b="0" i="0" dirty="0">
                <a:solidFill>
                  <a:srgbClr val="000000"/>
                </a:solidFill>
                <a:effectLst/>
                <a:latin typeface="Meiryo UI" panose="020B0604030504040204" pitchFamily="50" charset="-128"/>
                <a:ea typeface="Meiryo UI" panose="020B0604030504040204" pitchFamily="50" charset="-128"/>
              </a:rPr>
              <a:t>2,486</a:t>
            </a:r>
            <a:r>
              <a:rPr lang="ja-JP" altLang="en-US" sz="1100" b="0" i="0" dirty="0">
                <a:solidFill>
                  <a:srgbClr val="000000"/>
                </a:solidFill>
                <a:effectLst/>
                <a:latin typeface="Meiryo UI" panose="020B0604030504040204" pitchFamily="50" charset="-128"/>
                <a:ea typeface="Meiryo UI" panose="020B0604030504040204" pitchFamily="50" charset="-128"/>
              </a:rPr>
              <a:t>箇所。</a:t>
            </a:r>
            <a:endParaRPr lang="ja-JP"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330823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a:spPr>
      <a:bodyPr rot="0" spcFirstLastPara="0" vert="horz" wrap="square" lIns="91440" tIns="108000" rIns="91440" bIns="36000" numCol="1" spcCol="0" rtlCol="0" fromWordArt="0" anchor="t" anchorCtr="0" forceAA="0" compatLnSpc="1">
        <a:prstTxWarp prst="textNoShape">
          <a:avLst/>
        </a:prstTxWarp>
        <a:noAutofit/>
      </a:bodyPr>
      <a:lstStyle>
        <a:defPPr marL="171450" indent="-171450">
          <a:spcAft>
            <a:spcPts val="600"/>
          </a:spcAft>
          <a:buFont typeface="Meiryo UI" panose="020B0604030504040204" pitchFamily="50" charset="-128"/>
          <a:buChar char="◯"/>
          <a:defRPr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_x65e5__x4ed8__x5165__x308a_ xmlns="70d7d652-1edb-4486-adb7-569848e2bda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D18A9A-5E61-4FAD-9D1B-090A4649BD0B}">
  <ds:schemaRefs>
    <ds:schemaRef ds:uri="http://schemas.microsoft.com/sharepoint/v3/contenttype/forms"/>
  </ds:schemaRefs>
</ds:datastoreItem>
</file>

<file path=customXml/itemProps2.xml><?xml version="1.0" encoding="utf-8"?>
<ds:datastoreItem xmlns:ds="http://schemas.openxmlformats.org/officeDocument/2006/customXml" ds:itemID="{C150B924-8ECC-49DA-B303-33840336C203}">
  <ds:schemaRefs>
    <ds:schemaRef ds:uri="http://schemas.microsoft.com/office/infopath/2007/PartnerControls"/>
    <ds:schemaRef ds:uri="http://schemas.openxmlformats.org/package/2006/metadata/core-properties"/>
    <ds:schemaRef ds:uri="http://purl.org/dc/terms/"/>
    <ds:schemaRef ds:uri="http://schemas.microsoft.com/office/2006/metadata/properties"/>
    <ds:schemaRef ds:uri="70d7d652-1edb-4486-adb7-569848e2bdac"/>
    <ds:schemaRef ds:uri="http://schemas.microsoft.com/office/2006/documentManagement/types"/>
    <ds:schemaRef ds:uri="a9b0d389-098a-4f82-adda-c0435a7f6245"/>
    <ds:schemaRef ds:uri="http://www.w3.org/XML/1998/namespace"/>
    <ds:schemaRef ds:uri="http://purl.org/dc/dcmitype/"/>
    <ds:schemaRef ds:uri="http://purl.org/dc/elements/1.1/"/>
  </ds:schemaRefs>
</ds:datastoreItem>
</file>

<file path=customXml/itemProps3.xml><?xml version="1.0" encoding="utf-8"?>
<ds:datastoreItem xmlns:ds="http://schemas.openxmlformats.org/officeDocument/2006/customXml" ds:itemID="{6344650E-0A58-4423-8876-B87F758D13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6180</TotalTime>
  <Words>1400</Words>
  <Application>Microsoft Office PowerPoint</Application>
  <PresentationFormat>ユーザー設定</PresentationFormat>
  <Paragraphs>127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髙山　淳</cp:lastModifiedBy>
  <cp:revision>451</cp:revision>
  <cp:lastPrinted>2022-02-21T00:51:55Z</cp:lastPrinted>
  <dcterms:modified xsi:type="dcterms:W3CDTF">2022-02-21T08:58:00Z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