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00" autoAdjust="0"/>
    <p:restoredTop sz="94660"/>
  </p:normalViewPr>
  <p:slideViewPr>
    <p:cSldViewPr snapToGrid="0">
      <p:cViewPr varScale="1">
        <p:scale>
          <a:sx n="53" d="100"/>
          <a:sy n="53" d="100"/>
        </p:scale>
        <p:origin x="172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D5DF7CD-4EB3-4123-AFE4-C9D535EC8784}" type="datetimeFigureOut">
              <a:rPr kumimoji="1" lang="ja-JP" altLang="en-US" smtClean="0"/>
              <a:t>2021/1/27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518145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D5DF7CD-4EB3-4123-AFE4-C9D535EC8784}" type="datetimeFigureOut">
              <a:rPr kumimoji="1" lang="ja-JP" altLang="en-US" smtClean="0"/>
              <a:t>2021/1/27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1136363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D5DF7CD-4EB3-4123-AFE4-C9D535EC8784}" type="datetimeFigureOut">
              <a:rPr kumimoji="1" lang="ja-JP" altLang="en-US" smtClean="0"/>
              <a:t>2021/1/27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3920693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D5DF7CD-4EB3-4123-AFE4-C9D535EC8784}" type="datetimeFigureOut">
              <a:rPr kumimoji="1" lang="ja-JP" altLang="en-US" smtClean="0"/>
              <a:t>2021/1/27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2643321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D5DF7CD-4EB3-4123-AFE4-C9D535EC8784}" type="datetimeFigureOut">
              <a:rPr kumimoji="1" lang="ja-JP" altLang="en-US" smtClean="0"/>
              <a:t>2021/1/27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2690588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D5DF7CD-4EB3-4123-AFE4-C9D535EC8784}" type="datetimeFigureOut">
              <a:rPr kumimoji="1" lang="ja-JP" altLang="en-US" smtClean="0"/>
              <a:t>2021/1/27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4060400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D5DF7CD-4EB3-4123-AFE4-C9D535EC8784}" type="datetimeFigureOut">
              <a:rPr kumimoji="1" lang="ja-JP" altLang="en-US" smtClean="0"/>
              <a:t>2021/1/27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2979266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D5DF7CD-4EB3-4123-AFE4-C9D535EC8784}" type="datetimeFigureOut">
              <a:rPr kumimoji="1" lang="ja-JP" altLang="en-US" smtClean="0"/>
              <a:t>2021/1/27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2838466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5DF7CD-4EB3-4123-AFE4-C9D535EC8784}" type="datetimeFigureOut">
              <a:rPr kumimoji="1" lang="ja-JP" altLang="en-US" smtClean="0"/>
              <a:t>2021/1/27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4093556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D5DF7CD-4EB3-4123-AFE4-C9D535EC8784}" type="datetimeFigureOut">
              <a:rPr kumimoji="1" lang="ja-JP" altLang="en-US" smtClean="0"/>
              <a:t>2021/1/27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2802090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D5DF7CD-4EB3-4123-AFE4-C9D535EC8784}" type="datetimeFigureOut">
              <a:rPr kumimoji="1" lang="ja-JP" altLang="en-US" smtClean="0"/>
              <a:t>2021/1/27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1710417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DD5DF7CD-4EB3-4123-AFE4-C9D535EC8784}" type="datetimeFigureOut">
              <a:rPr kumimoji="1" lang="ja-JP" altLang="en-US" smtClean="0"/>
              <a:t>2021/1/27</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37389308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5746278" y="539992"/>
            <a:ext cx="6985482" cy="4470552"/>
            <a:chOff x="6089269" y="733750"/>
            <a:chExt cx="6521581" cy="4332493"/>
          </a:xfrm>
        </p:grpSpPr>
        <p:sp>
          <p:nvSpPr>
            <p:cNvPr id="12" name="角丸四角形 11"/>
            <p:cNvSpPr/>
            <p:nvPr/>
          </p:nvSpPr>
          <p:spPr>
            <a:xfrm>
              <a:off x="6093117" y="740099"/>
              <a:ext cx="6517733" cy="4326144"/>
            </a:xfrm>
            <a:prstGeom prst="roundRect">
              <a:avLst>
                <a:gd name="adj" fmla="val 2439"/>
              </a:avLst>
            </a:prstGeom>
            <a:ln w="6350">
              <a:solidFill>
                <a:schemeClr val="tx1">
                  <a:lumMod val="50000"/>
                  <a:lumOff val="50000"/>
                </a:schemeClr>
              </a:solidFill>
            </a:ln>
            <a:effectLst>
              <a:outerShdw blurRad="50800" dist="38100" dir="2700000" algn="tl" rotWithShape="0">
                <a:schemeClr val="tx1">
                  <a:alpha val="70000"/>
                </a:scheme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3" name="正方形/長方形 12"/>
            <p:cNvSpPr/>
            <p:nvPr/>
          </p:nvSpPr>
          <p:spPr>
            <a:xfrm>
              <a:off x="6089269" y="733750"/>
              <a:ext cx="3024000" cy="244218"/>
            </a:xfrm>
            <a:prstGeom prst="rect">
              <a:avLst/>
            </a:prstGeom>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400" b="1" dirty="0" smtClean="0">
                  <a:latin typeface="Meiryo UI" panose="020B0604030504040204" pitchFamily="50" charset="-128"/>
                  <a:ea typeface="Meiryo UI" panose="020B0604030504040204" pitchFamily="50" charset="-128"/>
                </a:rPr>
                <a:t>４　次期計画の計画期間・目標</a:t>
              </a:r>
              <a:endParaRPr kumimoji="1" lang="ja-JP" altLang="en-US" sz="1400" b="1" dirty="0">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6093115" y="951995"/>
              <a:ext cx="6505283" cy="827705"/>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府の現状を考慮しつつ、国の「第四次循環型社会形成推進基本</a:t>
              </a:r>
              <a:r>
                <a:rPr kumimoji="1" lang="ja-JP" altLang="en-US" sz="1050" dirty="0" smtClean="0">
                  <a:latin typeface="Meiryo UI" panose="020B0604030504040204" pitchFamily="50" charset="-128"/>
                  <a:ea typeface="Meiryo UI" panose="020B0604030504040204" pitchFamily="50" charset="-128"/>
                </a:rPr>
                <a:t>計画</a:t>
              </a:r>
              <a:r>
                <a:rPr kumimoji="1" lang="en-US" altLang="ja-JP" sz="1050" dirty="0" smtClean="0">
                  <a:latin typeface="Meiryo UI" panose="020B0604030504040204" pitchFamily="50" charset="-128"/>
                  <a:ea typeface="Meiryo UI" panose="020B0604030504040204" pitchFamily="50" charset="-128"/>
                </a:rPr>
                <a:t>(2018</a:t>
              </a:r>
              <a:r>
                <a:rPr kumimoji="1" lang="ja-JP" altLang="en-US" sz="1050" dirty="0">
                  <a:latin typeface="Meiryo UI" panose="020B0604030504040204" pitchFamily="50" charset="-128"/>
                  <a:ea typeface="Meiryo UI" panose="020B0604030504040204" pitchFamily="50" charset="-128"/>
                </a:rPr>
                <a:t>年</a:t>
              </a:r>
              <a:r>
                <a:rPr kumimoji="1" lang="en-US" altLang="ja-JP" sz="1050" dirty="0">
                  <a:latin typeface="Meiryo UI" panose="020B0604030504040204" pitchFamily="50" charset="-128"/>
                  <a:ea typeface="Meiryo UI" panose="020B0604030504040204" pitchFamily="50" charset="-128"/>
                </a:rPr>
                <a:t>6</a:t>
              </a:r>
              <a:r>
                <a:rPr kumimoji="1" lang="ja-JP" altLang="en-US" sz="1050" dirty="0" smtClean="0">
                  <a:latin typeface="Meiryo UI" panose="020B0604030504040204" pitchFamily="50" charset="-128"/>
                  <a:ea typeface="Meiryo UI" panose="020B0604030504040204" pitchFamily="50" charset="-128"/>
                </a:rPr>
                <a:t>月</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」や「プラスチック資源循環戦略</a:t>
              </a:r>
              <a:r>
                <a:rPr kumimoji="1" lang="en-US" altLang="ja-JP" sz="1050" dirty="0" smtClean="0">
                  <a:latin typeface="Meiryo UI" panose="020B0604030504040204" pitchFamily="50" charset="-128"/>
                  <a:ea typeface="Meiryo UI" panose="020B0604030504040204" pitchFamily="50" charset="-128"/>
                </a:rPr>
                <a:t>(2019</a:t>
              </a:r>
              <a:r>
                <a:rPr kumimoji="1" lang="ja-JP" altLang="en-US" sz="1050" dirty="0" smtClean="0">
                  <a:latin typeface="Meiryo UI" panose="020B0604030504040204" pitchFamily="50" charset="-128"/>
                  <a:ea typeface="Meiryo UI" panose="020B0604030504040204" pitchFamily="50" charset="-128"/>
                </a:rPr>
                <a:t>年</a:t>
              </a:r>
              <a:r>
                <a:rPr kumimoji="1" lang="en-US" altLang="ja-JP" sz="1050" dirty="0" smtClean="0">
                  <a:latin typeface="Meiryo UI" panose="020B0604030504040204" pitchFamily="50" charset="-128"/>
                  <a:ea typeface="Meiryo UI" panose="020B0604030504040204" pitchFamily="50" charset="-128"/>
                </a:rPr>
                <a:t>5</a:t>
              </a:r>
              <a:r>
                <a:rPr kumimoji="1" lang="ja-JP" altLang="en-US" sz="1050" dirty="0" smtClean="0">
                  <a:latin typeface="Meiryo UI" panose="020B0604030504040204" pitchFamily="50" charset="-128"/>
                  <a:ea typeface="Meiryo UI" panose="020B0604030504040204" pitchFamily="50" charset="-128"/>
                </a:rPr>
                <a:t>月</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以下「プラ戦略」という。</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」の目標や府の関連計画等を踏まえ、以下</a:t>
              </a:r>
              <a:r>
                <a:rPr kumimoji="1" lang="ja-JP" altLang="en-US" sz="1050" dirty="0">
                  <a:latin typeface="Meiryo UI" panose="020B0604030504040204" pitchFamily="50" charset="-128"/>
                  <a:ea typeface="Meiryo UI" panose="020B0604030504040204" pitchFamily="50" charset="-128"/>
                </a:rPr>
                <a:t>のとおり</a:t>
              </a:r>
              <a:r>
                <a:rPr kumimoji="1" lang="ja-JP" altLang="en-US" sz="1050" dirty="0" smtClean="0">
                  <a:latin typeface="Meiryo UI" panose="020B0604030504040204" pitchFamily="50" charset="-128"/>
                  <a:ea typeface="Meiryo UI" panose="020B0604030504040204" pitchFamily="50" charset="-128"/>
                </a:rPr>
                <a:t>設定することが適当</a:t>
              </a:r>
              <a:endParaRPr kumimoji="1" lang="en-US" altLang="ja-JP" sz="1050" dirty="0" smtClean="0">
                <a:latin typeface="Meiryo UI" panose="020B0604030504040204" pitchFamily="50" charset="-128"/>
                <a:ea typeface="Meiryo UI" panose="020B0604030504040204" pitchFamily="50" charset="-128"/>
              </a:endParaRPr>
            </a:p>
            <a:p>
              <a:endParaRPr kumimoji="1" lang="en-US" altLang="ja-JP" sz="300" dirty="0" smtClean="0">
                <a:latin typeface="Meiryo UI" panose="020B0604030504040204" pitchFamily="50" charset="-128"/>
                <a:ea typeface="Meiryo UI" panose="020B0604030504040204" pitchFamily="50" charset="-128"/>
              </a:endParaRPr>
            </a:p>
            <a:p>
              <a:r>
                <a:rPr kumimoji="1" lang="ja-JP" altLang="en-US" sz="1100" b="1" dirty="0" smtClean="0">
                  <a:latin typeface="Meiryo UI" panose="020B0604030504040204" pitchFamily="50" charset="-128"/>
                  <a:ea typeface="Meiryo UI" panose="020B0604030504040204" pitchFamily="50" charset="-128"/>
                </a:rPr>
                <a:t>○計画期間　</a:t>
              </a:r>
              <a:r>
                <a:rPr kumimoji="1" lang="en-US" altLang="ja-JP" sz="1100" b="1" dirty="0" smtClean="0">
                  <a:latin typeface="Meiryo UI" panose="020B0604030504040204" pitchFamily="50" charset="-128"/>
                  <a:ea typeface="Meiryo UI" panose="020B0604030504040204" pitchFamily="50" charset="-128"/>
                </a:rPr>
                <a:t>2021</a:t>
              </a:r>
              <a:r>
                <a:rPr kumimoji="1" lang="ja-JP" altLang="en-US" sz="1100" b="1" dirty="0" smtClean="0">
                  <a:latin typeface="Meiryo UI" panose="020B0604030504040204" pitchFamily="50" charset="-128"/>
                  <a:ea typeface="Meiryo UI" panose="020B0604030504040204" pitchFamily="50" charset="-128"/>
                </a:rPr>
                <a:t>～</a:t>
              </a:r>
              <a:r>
                <a:rPr kumimoji="1" lang="en-US" altLang="ja-JP" sz="1100" b="1" dirty="0" smtClean="0">
                  <a:latin typeface="Meiryo UI" panose="020B0604030504040204" pitchFamily="50" charset="-128"/>
                  <a:ea typeface="Meiryo UI" panose="020B0604030504040204" pitchFamily="50" charset="-128"/>
                </a:rPr>
                <a:t>2025</a:t>
              </a:r>
              <a:r>
                <a:rPr kumimoji="1" lang="ja-JP" altLang="en-US" sz="1100" b="1" dirty="0" smtClean="0">
                  <a:latin typeface="Meiryo UI" panose="020B0604030504040204" pitchFamily="50" charset="-128"/>
                  <a:ea typeface="Meiryo UI" panose="020B0604030504040204" pitchFamily="50" charset="-128"/>
                </a:rPr>
                <a:t>年度</a:t>
              </a:r>
            </a:p>
            <a:p>
              <a:endParaRPr kumimoji="1" lang="en-US" altLang="ja-JP" sz="300" dirty="0" smtClean="0">
                <a:latin typeface="Meiryo UI" panose="020B0604030504040204" pitchFamily="50" charset="-128"/>
                <a:ea typeface="Meiryo UI" panose="020B0604030504040204" pitchFamily="50" charset="-128"/>
              </a:endParaRPr>
            </a:p>
            <a:p>
              <a:r>
                <a:rPr kumimoji="1" lang="ja-JP" altLang="en-US" sz="1100" b="1" dirty="0" smtClean="0">
                  <a:latin typeface="Meiryo UI" panose="020B0604030504040204" pitchFamily="50" charset="-128"/>
                  <a:ea typeface="Meiryo UI" panose="020B0604030504040204" pitchFamily="50" charset="-128"/>
                </a:rPr>
                <a:t>○目　標</a:t>
              </a:r>
              <a:endParaRPr kumimoji="1" lang="en-US" altLang="ja-JP" sz="1100" b="1" dirty="0">
                <a:latin typeface="Meiryo UI" panose="020B0604030504040204" pitchFamily="50" charset="-128"/>
                <a:ea typeface="Meiryo UI" panose="020B0604030504040204" pitchFamily="50" charset="-128"/>
              </a:endParaRPr>
            </a:p>
          </p:txBody>
        </p:sp>
      </p:grpSp>
      <p:sp>
        <p:nvSpPr>
          <p:cNvPr id="41" name="正方形/長方形 40"/>
          <p:cNvSpPr/>
          <p:nvPr/>
        </p:nvSpPr>
        <p:spPr>
          <a:xfrm>
            <a:off x="5853828" y="4788098"/>
            <a:ext cx="6221477" cy="215444"/>
          </a:xfrm>
          <a:prstGeom prst="rect">
            <a:avLst/>
          </a:prstGeom>
        </p:spPr>
        <p:txBody>
          <a:bodyPr wrap="square">
            <a:spAutoFit/>
          </a:bodyPr>
          <a:lstStyle/>
          <a:p>
            <a:r>
              <a:rPr lang="ja-JP" altLang="en-US" sz="800" dirty="0" smtClean="0">
                <a:latin typeface="Meiryo UI" panose="020B0604030504040204" pitchFamily="50" charset="-128"/>
                <a:ea typeface="Meiryo UI" panose="020B0604030504040204" pitchFamily="50" charset="-128"/>
              </a:rPr>
              <a:t>注）目標欄の（　　）は</a:t>
            </a:r>
            <a:r>
              <a:rPr lang="en-US" altLang="ja-JP" sz="800" dirty="0" smtClean="0">
                <a:latin typeface="Meiryo UI" panose="020B0604030504040204" pitchFamily="50" charset="-128"/>
                <a:ea typeface="Meiryo UI" panose="020B0604030504040204" pitchFamily="50" charset="-128"/>
              </a:rPr>
              <a:t>2019</a:t>
            </a:r>
            <a:r>
              <a:rPr lang="ja-JP" altLang="en-US" sz="800" dirty="0" smtClean="0">
                <a:latin typeface="Meiryo UI" panose="020B0604030504040204" pitchFamily="50" charset="-128"/>
                <a:ea typeface="Meiryo UI" panose="020B0604030504040204" pitchFamily="50" charset="-128"/>
              </a:rPr>
              <a:t>年度からの増減</a:t>
            </a:r>
            <a:endParaRPr lang="ja-JP" altLang="en-US" sz="800" dirty="0">
              <a:solidFill>
                <a:srgbClr val="FF0000"/>
              </a:solidFill>
              <a:latin typeface="Meiryo UI" panose="020B0604030504040204" pitchFamily="50" charset="-128"/>
              <a:ea typeface="Meiryo UI" panose="020B0604030504040204" pitchFamily="50" charset="-128"/>
            </a:endParaRPr>
          </a:p>
        </p:txBody>
      </p:sp>
      <p:grpSp>
        <p:nvGrpSpPr>
          <p:cNvPr id="35" name="グループ化 34"/>
          <p:cNvGrpSpPr/>
          <p:nvPr/>
        </p:nvGrpSpPr>
        <p:grpSpPr>
          <a:xfrm>
            <a:off x="5758145" y="5053609"/>
            <a:ext cx="6999759" cy="3533270"/>
            <a:chOff x="5804088" y="5136826"/>
            <a:chExt cx="6965868" cy="3371628"/>
          </a:xfrm>
        </p:grpSpPr>
        <p:grpSp>
          <p:nvGrpSpPr>
            <p:cNvPr id="24" name="グループ化 23"/>
            <p:cNvGrpSpPr/>
            <p:nvPr/>
          </p:nvGrpSpPr>
          <p:grpSpPr>
            <a:xfrm>
              <a:off x="5804088" y="5136826"/>
              <a:ext cx="6965868" cy="3371628"/>
              <a:chOff x="6095619" y="5202968"/>
              <a:chExt cx="6581829" cy="3371628"/>
            </a:xfrm>
          </p:grpSpPr>
          <p:sp>
            <p:nvSpPr>
              <p:cNvPr id="14" name="角丸四角形 13"/>
              <p:cNvSpPr/>
              <p:nvPr/>
            </p:nvSpPr>
            <p:spPr>
              <a:xfrm>
                <a:off x="6099186" y="5209319"/>
                <a:ext cx="6578262" cy="3365277"/>
              </a:xfrm>
              <a:prstGeom prst="roundRect">
                <a:avLst>
                  <a:gd name="adj" fmla="val 3396"/>
                </a:avLst>
              </a:prstGeom>
              <a:ln w="6350">
                <a:solidFill>
                  <a:schemeClr val="tx1">
                    <a:lumMod val="50000"/>
                    <a:lumOff val="50000"/>
                  </a:schemeClr>
                </a:solidFill>
              </a:ln>
              <a:effectLst>
                <a:outerShdw blurRad="50800" dist="38100" dir="2700000" algn="tl" rotWithShape="0">
                  <a:schemeClr val="tx1">
                    <a:alpha val="70000"/>
                  </a:scheme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5" name="正方形/長方形 14"/>
              <p:cNvSpPr/>
              <p:nvPr/>
            </p:nvSpPr>
            <p:spPr>
              <a:xfrm>
                <a:off x="6095619" y="5202968"/>
                <a:ext cx="3382942" cy="252000"/>
              </a:xfrm>
              <a:prstGeom prst="rect">
                <a:avLst/>
              </a:prstGeom>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400" b="1" dirty="0" smtClean="0">
                    <a:latin typeface="Meiryo UI" panose="020B0604030504040204" pitchFamily="50" charset="-128"/>
                    <a:ea typeface="Meiryo UI" panose="020B0604030504040204" pitchFamily="50" charset="-128"/>
                  </a:rPr>
                  <a:t>５　取り組むべき施策（主なもの）</a:t>
                </a:r>
                <a:endParaRPr kumimoji="1" lang="ja-JP" altLang="en-US" sz="1400" b="1" dirty="0">
                  <a:latin typeface="Meiryo UI" panose="020B0604030504040204" pitchFamily="50" charset="-128"/>
                  <a:ea typeface="Meiryo UI" panose="020B0604030504040204" pitchFamily="50" charset="-128"/>
                </a:endParaRPr>
              </a:p>
            </p:txBody>
          </p:sp>
        </p:grpSp>
        <p:sp>
          <p:nvSpPr>
            <p:cNvPr id="40" name="正方形/長方形 39"/>
            <p:cNvSpPr/>
            <p:nvPr/>
          </p:nvSpPr>
          <p:spPr>
            <a:xfrm>
              <a:off x="5854875" y="8277621"/>
              <a:ext cx="6831394" cy="220272"/>
            </a:xfrm>
            <a:prstGeom prst="rect">
              <a:avLst/>
            </a:prstGeom>
          </p:spPr>
          <p:txBody>
            <a:bodyPr wrap="square">
              <a:spAutoFit/>
            </a:bodyPr>
            <a:lstStyle/>
            <a:p>
              <a:r>
                <a:rPr lang="ja-JP" altLang="en-US" sz="900" dirty="0" smtClean="0">
                  <a:latin typeface="Meiryo UI" panose="020B0604030504040204" pitchFamily="50" charset="-128"/>
                  <a:ea typeface="Meiryo UI" panose="020B0604030504040204" pitchFamily="50" charset="-128"/>
                </a:rPr>
                <a:t>計画策定にあたっては、府の関連計画</a:t>
              </a:r>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食品ロス対策等</a:t>
              </a:r>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との整合や環境分野以外</a:t>
              </a:r>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教育、福祉、商工、建設等</a:t>
              </a:r>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との連携等に留意</a:t>
              </a:r>
              <a:endParaRPr lang="ja-JP" altLang="en-US" sz="900" dirty="0">
                <a:latin typeface="Meiryo UI" panose="020B0604030504040204" pitchFamily="50" charset="-128"/>
                <a:ea typeface="Meiryo UI" panose="020B0604030504040204" pitchFamily="50" charset="-128"/>
              </a:endParaRPr>
            </a:p>
          </p:txBody>
        </p:sp>
      </p:grpSp>
      <p:grpSp>
        <p:nvGrpSpPr>
          <p:cNvPr id="23" name="グループ化 22"/>
          <p:cNvGrpSpPr/>
          <p:nvPr/>
        </p:nvGrpSpPr>
        <p:grpSpPr>
          <a:xfrm>
            <a:off x="38176" y="1320047"/>
            <a:ext cx="5636595" cy="3898233"/>
            <a:chOff x="257665" y="847271"/>
            <a:chExt cx="5660535" cy="3898233"/>
          </a:xfrm>
        </p:grpSpPr>
        <p:sp>
          <p:nvSpPr>
            <p:cNvPr id="8" name="角丸四角形 7"/>
            <p:cNvSpPr/>
            <p:nvPr/>
          </p:nvSpPr>
          <p:spPr>
            <a:xfrm>
              <a:off x="264886" y="853621"/>
              <a:ext cx="5653314" cy="3831952"/>
            </a:xfrm>
            <a:prstGeom prst="roundRect">
              <a:avLst>
                <a:gd name="adj" fmla="val 2274"/>
              </a:avLst>
            </a:prstGeom>
            <a:ln w="6350">
              <a:solidFill>
                <a:schemeClr val="tx1">
                  <a:lumMod val="50000"/>
                  <a:lumOff val="50000"/>
                </a:schemeClr>
              </a:solidFill>
            </a:ln>
            <a:effectLst>
              <a:outerShdw blurRad="50800" dist="38100" dir="2700000" algn="tl" rotWithShape="0">
                <a:schemeClr val="tx1">
                  <a:alpha val="70000"/>
                </a:scheme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9" name="正方形/長方形 8"/>
            <p:cNvSpPr/>
            <p:nvPr/>
          </p:nvSpPr>
          <p:spPr>
            <a:xfrm>
              <a:off x="258536" y="847271"/>
              <a:ext cx="2825786" cy="252000"/>
            </a:xfrm>
            <a:prstGeom prst="rect">
              <a:avLst/>
            </a:prstGeom>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400" b="1" dirty="0" smtClean="0">
                  <a:latin typeface="Meiryo UI" panose="020B0604030504040204" pitchFamily="50" charset="-128"/>
                  <a:ea typeface="Meiryo UI" panose="020B0604030504040204" pitchFamily="50" charset="-128"/>
                </a:rPr>
                <a:t>２　現計画の目標達成状況</a:t>
              </a:r>
              <a:endParaRPr kumimoji="1" lang="ja-JP" altLang="en-US" sz="1400" b="1" dirty="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257665" y="2768040"/>
              <a:ext cx="5653314" cy="1977464"/>
            </a:xfrm>
            <a:prstGeom prst="rect">
              <a:avLst/>
            </a:prstGeom>
            <a:noFill/>
          </p:spPr>
          <p:txBody>
            <a:bodyPr wrap="square" rtlCol="0">
              <a:spAutoFit/>
            </a:bodyPr>
            <a:lstStyle/>
            <a:p>
              <a:pPr>
                <a:lnSpc>
                  <a:spcPts val="1300"/>
                </a:lnSpc>
              </a:pPr>
              <a:r>
                <a:rPr kumimoji="1" lang="ja-JP" altLang="en-US" sz="1100" b="1" dirty="0">
                  <a:latin typeface="Meiryo UI" panose="020B0604030504040204" pitchFamily="50" charset="-128"/>
                  <a:ea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rPr>
                <a:t>一般廃棄物</a:t>
              </a:r>
              <a:endParaRPr kumimoji="1" lang="en-US" altLang="ja-JP" sz="1100" b="1" dirty="0" smtClean="0">
                <a:latin typeface="Meiryo UI" panose="020B0604030504040204" pitchFamily="50" charset="-128"/>
                <a:ea typeface="Meiryo UI" panose="020B0604030504040204" pitchFamily="50" charset="-128"/>
              </a:endParaRPr>
            </a:p>
            <a:p>
              <a:pPr marL="108000" indent="-108000">
                <a:lnSpc>
                  <a:spcPts val="1300"/>
                </a:lnSpc>
              </a:pPr>
              <a:r>
                <a:rPr kumimoji="1" lang="ja-JP" altLang="en-US" sz="1050" dirty="0" smtClean="0">
                  <a:latin typeface="Meiryo UI" panose="020B0604030504040204" pitchFamily="50" charset="-128"/>
                  <a:ea typeface="Meiryo UI" panose="020B0604030504040204" pitchFamily="50" charset="-128"/>
                </a:rPr>
                <a:t>・</a:t>
              </a:r>
              <a:r>
                <a:rPr kumimoji="1" lang="ja-JP" altLang="en-US" sz="1050" b="1" dirty="0" smtClean="0">
                  <a:latin typeface="Meiryo UI" panose="020B0604030504040204" pitchFamily="50" charset="-128"/>
                  <a:ea typeface="Meiryo UI" panose="020B0604030504040204" pitchFamily="50" charset="-128"/>
                </a:rPr>
                <a:t>排出量、最終処分量、１人１日当たり生活系ごみ排出量</a:t>
              </a:r>
              <a:r>
                <a:rPr kumimoji="1" lang="ja-JP" altLang="en-US" sz="1050" dirty="0" smtClean="0">
                  <a:latin typeface="Meiryo UI" panose="020B0604030504040204" pitchFamily="50" charset="-128"/>
                  <a:ea typeface="Meiryo UI" panose="020B0604030504040204" pitchFamily="50" charset="-128"/>
                </a:rPr>
                <a:t>：人口が横ばいで推移しており、食品ロスと資源化可能な紙ごみの削減が進まず、本来産業廃棄物である事業系廃プラスチックの混入量が増加したため、目標</a:t>
              </a:r>
              <a:r>
                <a:rPr kumimoji="1" lang="ja-JP" altLang="en-US" sz="1050" dirty="0">
                  <a:latin typeface="Meiryo UI" panose="020B0604030504040204" pitchFamily="50" charset="-128"/>
                  <a:ea typeface="Meiryo UI" panose="020B0604030504040204" pitchFamily="50" charset="-128"/>
                </a:rPr>
                <a:t>を達成できない</a:t>
              </a:r>
              <a:r>
                <a:rPr kumimoji="1" lang="ja-JP" altLang="en-US" sz="1050" dirty="0" smtClean="0">
                  <a:latin typeface="Meiryo UI" panose="020B0604030504040204" pitchFamily="50" charset="-128"/>
                  <a:ea typeface="Meiryo UI" panose="020B0604030504040204" pitchFamily="50" charset="-128"/>
                </a:rPr>
                <a:t>見込み</a:t>
              </a:r>
              <a:endParaRPr kumimoji="1" lang="en-US" altLang="ja-JP" sz="1050" dirty="0" smtClean="0">
                <a:latin typeface="Meiryo UI" panose="020B0604030504040204" pitchFamily="50" charset="-128"/>
                <a:ea typeface="Meiryo UI" panose="020B0604030504040204" pitchFamily="50" charset="-128"/>
              </a:endParaRPr>
            </a:p>
            <a:p>
              <a:pPr marL="108000" indent="-108000">
                <a:lnSpc>
                  <a:spcPts val="1300"/>
                </a:lnSpc>
              </a:pPr>
              <a:r>
                <a:rPr kumimoji="1" lang="ja-JP" altLang="en-US" sz="1050" dirty="0" smtClean="0">
                  <a:latin typeface="Meiryo UI" panose="020B0604030504040204" pitchFamily="50" charset="-128"/>
                  <a:ea typeface="Meiryo UI" panose="020B0604030504040204" pitchFamily="50" charset="-128"/>
                </a:rPr>
                <a:t>・</a:t>
              </a:r>
              <a:r>
                <a:rPr kumimoji="1" lang="ja-JP" altLang="en-US" sz="1050" b="1" dirty="0" smtClean="0">
                  <a:latin typeface="Meiryo UI" panose="020B0604030504040204" pitchFamily="50" charset="-128"/>
                  <a:ea typeface="Meiryo UI" panose="020B0604030504040204" pitchFamily="50" charset="-128"/>
                </a:rPr>
                <a:t>再生利用率</a:t>
              </a:r>
              <a:r>
                <a:rPr kumimoji="1" lang="ja-JP" altLang="en-US" sz="1050" dirty="0" smtClean="0">
                  <a:latin typeface="Meiryo UI" panose="020B0604030504040204" pitchFamily="50" charset="-128"/>
                  <a:ea typeface="Meiryo UI" panose="020B0604030504040204" pitchFamily="50" charset="-128"/>
                </a:rPr>
                <a:t>：紙類の資源化量が減少したことなどから目標を達成できない見込み</a:t>
              </a:r>
              <a:endParaRPr kumimoji="1" lang="en-US" altLang="ja-JP" sz="1050" dirty="0" smtClean="0">
                <a:latin typeface="Meiryo UI" panose="020B0604030504040204" pitchFamily="50" charset="-128"/>
                <a:ea typeface="Meiryo UI" panose="020B0604030504040204" pitchFamily="50" charset="-128"/>
              </a:endParaRPr>
            </a:p>
            <a:p>
              <a:pPr marL="108000" indent="-108000">
                <a:lnSpc>
                  <a:spcPts val="400"/>
                </a:lnSpc>
              </a:pPr>
              <a:endParaRPr kumimoji="1" lang="en-US" altLang="ja-JP" sz="400" dirty="0">
                <a:latin typeface="Meiryo UI" panose="020B0604030504040204" pitchFamily="50" charset="-128"/>
                <a:ea typeface="Meiryo UI" panose="020B0604030504040204" pitchFamily="50" charset="-128"/>
              </a:endParaRPr>
            </a:p>
            <a:p>
              <a:pPr marL="108000" indent="-108000">
                <a:lnSpc>
                  <a:spcPts val="1300"/>
                </a:lnSpc>
              </a:pPr>
              <a:r>
                <a:rPr kumimoji="1" lang="ja-JP" altLang="en-US" sz="1100" b="1" dirty="0">
                  <a:latin typeface="Meiryo UI" panose="020B0604030504040204" pitchFamily="50" charset="-128"/>
                  <a:ea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rPr>
                <a:t>産業廃棄物</a:t>
              </a:r>
              <a:endParaRPr kumimoji="1" lang="en-US" altLang="ja-JP" sz="1100" b="1" dirty="0" smtClean="0">
                <a:latin typeface="Meiryo UI" panose="020B0604030504040204" pitchFamily="50" charset="-128"/>
                <a:ea typeface="Meiryo UI" panose="020B0604030504040204" pitchFamily="50" charset="-128"/>
              </a:endParaRPr>
            </a:p>
            <a:p>
              <a:pPr marL="108000" indent="-108000">
                <a:lnSpc>
                  <a:spcPts val="1300"/>
                </a:lnSpc>
              </a:pPr>
              <a:r>
                <a:rPr kumimoji="1" lang="ja-JP" altLang="en-US" sz="1050" dirty="0">
                  <a:latin typeface="Meiryo UI" panose="020B0604030504040204" pitchFamily="50" charset="-128"/>
                  <a:ea typeface="Meiryo UI" panose="020B0604030504040204" pitchFamily="50" charset="-128"/>
                </a:rPr>
                <a:t>・</a:t>
              </a:r>
              <a:r>
                <a:rPr kumimoji="1" lang="ja-JP" altLang="en-US" sz="1050" b="1" dirty="0" smtClean="0">
                  <a:latin typeface="Meiryo UI" panose="020B0604030504040204" pitchFamily="50" charset="-128"/>
                  <a:ea typeface="Meiryo UI" panose="020B0604030504040204" pitchFamily="50" charset="-128"/>
                </a:rPr>
                <a:t>排出量、再生利用率</a:t>
              </a:r>
              <a:r>
                <a:rPr kumimoji="1" lang="ja-JP" altLang="en-US" sz="1050" dirty="0" smtClean="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2008</a:t>
              </a:r>
              <a:r>
                <a:rPr kumimoji="1" lang="ja-JP" altLang="en-US" sz="1050" dirty="0">
                  <a:latin typeface="Meiryo UI" panose="020B0604030504040204" pitchFamily="50" charset="-128"/>
                  <a:ea typeface="Meiryo UI" panose="020B0604030504040204" pitchFamily="50" charset="-128"/>
                </a:rPr>
                <a:t>年のリーマンショック以降、経済活動の伸びに</a:t>
              </a:r>
              <a:r>
                <a:rPr kumimoji="1" lang="ja-JP" altLang="en-US" sz="1050" dirty="0" smtClean="0">
                  <a:latin typeface="Meiryo UI" panose="020B0604030504040204" pitchFamily="50" charset="-128"/>
                  <a:ea typeface="Meiryo UI" panose="020B0604030504040204" pitchFamily="50" charset="-128"/>
                </a:rPr>
                <a:t>伴い排出量が増加</a:t>
              </a:r>
              <a:r>
                <a:rPr kumimoji="1" lang="ja-JP" altLang="en-US" sz="1050" dirty="0">
                  <a:latin typeface="Meiryo UI" panose="020B0604030504040204" pitchFamily="50" charset="-128"/>
                  <a:ea typeface="Meiryo UI" panose="020B0604030504040204" pitchFamily="50" charset="-128"/>
                </a:rPr>
                <a:t>傾向であったが、排出抑制や再生利用の取組により</a:t>
              </a:r>
              <a:r>
                <a:rPr kumimoji="1" lang="ja-JP" altLang="en-US" sz="1050" dirty="0" smtClean="0">
                  <a:latin typeface="Meiryo UI" panose="020B0604030504040204" pitchFamily="50" charset="-128"/>
                  <a:ea typeface="Meiryo UI" panose="020B0604030504040204" pitchFamily="50" charset="-128"/>
                </a:rPr>
                <a:t>、目標</a:t>
              </a:r>
              <a:r>
                <a:rPr kumimoji="1" lang="ja-JP" altLang="en-US" sz="1050" dirty="0">
                  <a:latin typeface="Meiryo UI" panose="020B0604030504040204" pitchFamily="50" charset="-128"/>
                  <a:ea typeface="Meiryo UI" panose="020B0604030504040204" pitchFamily="50" charset="-128"/>
                </a:rPr>
                <a:t>を達成できる見込み</a:t>
              </a:r>
            </a:p>
            <a:p>
              <a:pPr marL="108000" indent="-108000">
                <a:lnSpc>
                  <a:spcPts val="1300"/>
                </a:lnSpc>
              </a:pPr>
              <a:r>
                <a:rPr kumimoji="1" lang="ja-JP" altLang="en-US" sz="1050"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最終処</a:t>
              </a:r>
              <a:r>
                <a:rPr kumimoji="1" lang="ja-JP" altLang="en-US" sz="1050" b="1" dirty="0" smtClean="0">
                  <a:latin typeface="Meiryo UI" panose="020B0604030504040204" pitchFamily="50" charset="-128"/>
                  <a:ea typeface="Meiryo UI" panose="020B0604030504040204" pitchFamily="50" charset="-128"/>
                </a:rPr>
                <a:t>分量</a:t>
              </a:r>
              <a:r>
                <a:rPr kumimoji="1" lang="ja-JP" altLang="en-US" sz="1050" dirty="0" smtClean="0">
                  <a:latin typeface="Meiryo UI" panose="020B0604030504040204" pitchFamily="50" charset="-128"/>
                  <a:ea typeface="Meiryo UI" panose="020B0604030504040204" pitchFamily="50" charset="-128"/>
                </a:rPr>
                <a:t>：建設</a:t>
              </a:r>
              <a:r>
                <a:rPr kumimoji="1" lang="ja-JP" altLang="en-US" sz="1050" dirty="0">
                  <a:latin typeface="Meiryo UI" panose="020B0604030504040204" pitchFamily="50" charset="-128"/>
                  <a:ea typeface="Meiryo UI" panose="020B0604030504040204" pitchFamily="50" charset="-128"/>
                </a:rPr>
                <a:t>混合廃棄物の発生抑制が進まなかったことや、産業廃棄物の排出量の多い主要３業種（建設業、製造業、電気・水道業）以外の業種でわずかに増えたこと等により、目標を達成できない</a:t>
              </a:r>
              <a:r>
                <a:rPr kumimoji="1" lang="ja-JP" altLang="en-US" sz="1050" dirty="0" smtClean="0">
                  <a:latin typeface="Meiryo UI" panose="020B0604030504040204" pitchFamily="50" charset="-128"/>
                  <a:ea typeface="Meiryo UI" panose="020B0604030504040204" pitchFamily="50" charset="-128"/>
                </a:rPr>
                <a:t>見込み</a:t>
              </a:r>
              <a:endParaRPr kumimoji="1" lang="en-US" altLang="ja-JP" sz="1050" spc="-20" dirty="0">
                <a:latin typeface="Meiryo UI" panose="020B0604030504040204" pitchFamily="50" charset="-128"/>
                <a:ea typeface="Meiryo UI" panose="020B0604030504040204" pitchFamily="50" charset="-128"/>
              </a:endParaRPr>
            </a:p>
          </p:txBody>
        </p:sp>
      </p:grpSp>
      <p:sp>
        <p:nvSpPr>
          <p:cNvPr id="4" name="正方形/長方形 3"/>
          <p:cNvSpPr/>
          <p:nvPr/>
        </p:nvSpPr>
        <p:spPr>
          <a:xfrm>
            <a:off x="0" y="9018"/>
            <a:ext cx="12801600" cy="496961"/>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2000" b="1" dirty="0" smtClean="0">
                <a:latin typeface="Meiryo UI" panose="020B0604030504040204" pitchFamily="50" charset="-128"/>
                <a:ea typeface="Meiryo UI" panose="020B0604030504040204" pitchFamily="50" charset="-128"/>
              </a:rPr>
              <a:t>　循環型社会推進計画の策定について</a:t>
            </a:r>
            <a:r>
              <a:rPr kumimoji="1" lang="ja-JP" altLang="en-US" b="1" dirty="0" smtClean="0">
                <a:latin typeface="Meiryo UI" panose="020B0604030504040204" pitchFamily="50" charset="-128"/>
                <a:ea typeface="Meiryo UI" panose="020B0604030504040204" pitchFamily="50" charset="-128"/>
              </a:rPr>
              <a:t>（部会報告）</a:t>
            </a:r>
            <a:r>
              <a:rPr kumimoji="1" lang="ja-JP" altLang="en-US" sz="2000" b="1" dirty="0" smtClean="0">
                <a:latin typeface="Meiryo UI" panose="020B0604030504040204" pitchFamily="50" charset="-128"/>
                <a:ea typeface="Meiryo UI" panose="020B0604030504040204" pitchFamily="50" charset="-128"/>
              </a:rPr>
              <a:t>の概要</a:t>
            </a:r>
            <a:endParaRPr kumimoji="1" lang="ja-JP" altLang="en-US" sz="2000" b="1" dirty="0">
              <a:latin typeface="Meiryo UI" panose="020B0604030504040204" pitchFamily="50" charset="-128"/>
              <a:ea typeface="Meiryo UI" panose="020B0604030504040204" pitchFamily="50" charset="-128"/>
            </a:endParaRPr>
          </a:p>
        </p:txBody>
      </p:sp>
      <p:grpSp>
        <p:nvGrpSpPr>
          <p:cNvPr id="7" name="グループ化 6"/>
          <p:cNvGrpSpPr/>
          <p:nvPr/>
        </p:nvGrpSpPr>
        <p:grpSpPr>
          <a:xfrm>
            <a:off x="6675466" y="9018"/>
            <a:ext cx="4892709" cy="496961"/>
            <a:chOff x="3148205" y="1248442"/>
            <a:chExt cx="7088597" cy="720000"/>
          </a:xfrm>
        </p:grpSpPr>
        <p:pic>
          <p:nvPicPr>
            <p:cNvPr id="5" name="図 4"/>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6687032" y="1248442"/>
              <a:ext cx="3549770" cy="720000"/>
            </a:xfrm>
            <a:prstGeom prst="rect">
              <a:avLst/>
            </a:prstGeom>
          </p:spPr>
        </p:pic>
        <p:pic>
          <p:nvPicPr>
            <p:cNvPr id="6" name="図 5"/>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3148205" y="1248442"/>
              <a:ext cx="3538826" cy="720000"/>
            </a:xfrm>
            <a:prstGeom prst="rect">
              <a:avLst/>
            </a:prstGeom>
          </p:spPr>
        </p:pic>
      </p:grpSp>
      <p:grpSp>
        <p:nvGrpSpPr>
          <p:cNvPr id="20" name="グループ化 19"/>
          <p:cNvGrpSpPr/>
          <p:nvPr/>
        </p:nvGrpSpPr>
        <p:grpSpPr>
          <a:xfrm>
            <a:off x="22639" y="5222164"/>
            <a:ext cx="5656993" cy="4325203"/>
            <a:chOff x="4903435" y="847271"/>
            <a:chExt cx="7389293" cy="4217332"/>
          </a:xfrm>
        </p:grpSpPr>
        <p:sp>
          <p:nvSpPr>
            <p:cNvPr id="10" name="角丸四角形 9"/>
            <p:cNvSpPr/>
            <p:nvPr/>
          </p:nvSpPr>
          <p:spPr>
            <a:xfrm>
              <a:off x="4916135" y="853619"/>
              <a:ext cx="7376593" cy="4210984"/>
            </a:xfrm>
            <a:prstGeom prst="roundRect">
              <a:avLst>
                <a:gd name="adj" fmla="val 2873"/>
              </a:avLst>
            </a:prstGeom>
            <a:ln w="6350">
              <a:solidFill>
                <a:schemeClr val="tx1">
                  <a:lumMod val="50000"/>
                  <a:lumOff val="50000"/>
                </a:schemeClr>
              </a:solidFill>
            </a:ln>
            <a:effectLst>
              <a:outerShdw blurRad="50800" dist="38100" dir="2700000" algn="tl" rotWithShape="0">
                <a:schemeClr val="tx1">
                  <a:alpha val="70000"/>
                </a:scheme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1" name="正方形/長方形 10"/>
            <p:cNvSpPr/>
            <p:nvPr/>
          </p:nvSpPr>
          <p:spPr>
            <a:xfrm>
              <a:off x="4909784" y="847271"/>
              <a:ext cx="5508753" cy="252000"/>
            </a:xfrm>
            <a:prstGeom prst="rect">
              <a:avLst/>
            </a:prstGeom>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400" b="1" dirty="0">
                  <a:latin typeface="Meiryo UI" panose="020B0604030504040204" pitchFamily="50" charset="-128"/>
                  <a:ea typeface="Meiryo UI" panose="020B0604030504040204" pitchFamily="50" charset="-128"/>
                </a:rPr>
                <a:t>３</a:t>
              </a:r>
              <a:r>
                <a:rPr kumimoji="1" lang="ja-JP" altLang="en-US" sz="1400" b="1" dirty="0" smtClean="0">
                  <a:latin typeface="Meiryo UI" panose="020B0604030504040204" pitchFamily="50" charset="-128"/>
                  <a:ea typeface="Meiryo UI" panose="020B0604030504040204" pitchFamily="50" charset="-128"/>
                </a:rPr>
                <a:t>　め</a:t>
              </a:r>
              <a:r>
                <a:rPr kumimoji="1" lang="ja-JP" altLang="en-US" sz="1400" b="1" dirty="0">
                  <a:latin typeface="Meiryo UI" panose="020B0604030504040204" pitchFamily="50" charset="-128"/>
                  <a:ea typeface="Meiryo UI" panose="020B0604030504040204" pitchFamily="50" charset="-128"/>
                </a:rPr>
                <a:t>ざ</a:t>
              </a:r>
              <a:r>
                <a:rPr kumimoji="1" lang="ja-JP" altLang="en-US" sz="1400" b="1" dirty="0" smtClean="0">
                  <a:latin typeface="Meiryo UI" panose="020B0604030504040204" pitchFamily="50" charset="-128"/>
                  <a:ea typeface="Meiryo UI" panose="020B0604030504040204" pitchFamily="50" charset="-128"/>
                </a:rPr>
                <a:t>すべき循環型社会の将来像（</a:t>
              </a:r>
              <a:r>
                <a:rPr kumimoji="1" lang="en-US" altLang="ja-JP" sz="1400" b="1" dirty="0" smtClean="0">
                  <a:latin typeface="Meiryo UI" panose="020B0604030504040204" pitchFamily="50" charset="-128"/>
                  <a:ea typeface="Meiryo UI" panose="020B0604030504040204" pitchFamily="50" charset="-128"/>
                </a:rPr>
                <a:t>2050</a:t>
              </a:r>
              <a:r>
                <a:rPr kumimoji="1" lang="ja-JP" altLang="en-US" sz="1400" b="1" dirty="0" smtClean="0">
                  <a:latin typeface="Meiryo UI" panose="020B0604030504040204" pitchFamily="50" charset="-128"/>
                  <a:ea typeface="Meiryo UI" panose="020B0604030504040204" pitchFamily="50" charset="-128"/>
                </a:rPr>
                <a:t>年）</a:t>
              </a:r>
              <a:endParaRPr kumimoji="1" lang="ja-JP" altLang="en-US" sz="1400" b="1"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4903435" y="1072421"/>
              <a:ext cx="7382945" cy="2100704"/>
            </a:xfrm>
            <a:prstGeom prst="rect">
              <a:avLst/>
            </a:prstGeom>
            <a:noFill/>
          </p:spPr>
          <p:txBody>
            <a:bodyPr wrap="square" rtlCol="0">
              <a:spAutoFit/>
            </a:bodyPr>
            <a:lstStyle/>
            <a:p>
              <a:r>
                <a:rPr kumimoji="1" lang="ja-JP" altLang="en-US" sz="1050" dirty="0" smtClean="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環境総合計画の策定にあたっての基本的事項に</a:t>
              </a:r>
              <a:r>
                <a:rPr kumimoji="1" lang="ja-JP" altLang="en-US" sz="1050" dirty="0" smtClean="0">
                  <a:latin typeface="Meiryo UI" panose="020B0604030504040204" pitchFamily="50" charset="-128"/>
                  <a:ea typeface="Meiryo UI" panose="020B0604030504040204" pitchFamily="50" charset="-128"/>
                </a:rPr>
                <a:t>ついて</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大阪府</a:t>
              </a:r>
              <a:r>
                <a:rPr kumimoji="1" lang="ja-JP" altLang="en-US" sz="1050" dirty="0">
                  <a:latin typeface="Meiryo UI" panose="020B0604030504040204" pitchFamily="50" charset="-128"/>
                  <a:ea typeface="Meiryo UI" panose="020B0604030504040204" pitchFamily="50" charset="-128"/>
                </a:rPr>
                <a:t>環境審議会</a:t>
              </a:r>
              <a:r>
                <a:rPr kumimoji="1" lang="ja-JP" altLang="en-US" sz="1050" dirty="0" smtClean="0">
                  <a:latin typeface="Meiryo UI" panose="020B0604030504040204" pitchFamily="50" charset="-128"/>
                  <a:ea typeface="Meiryo UI" panose="020B0604030504040204" pitchFamily="50" charset="-128"/>
                </a:rPr>
                <a:t>答申</a:t>
              </a:r>
              <a:r>
                <a:rPr kumimoji="1" lang="en-US" altLang="ja-JP" sz="1050" dirty="0" smtClean="0">
                  <a:latin typeface="Meiryo UI" panose="020B0604030504040204" pitchFamily="50" charset="-128"/>
                  <a:ea typeface="Meiryo UI" panose="020B0604030504040204" pitchFamily="50" charset="-128"/>
                </a:rPr>
                <a:t>)(2020</a:t>
              </a:r>
              <a:r>
                <a:rPr kumimoji="1" lang="ja-JP" altLang="en-US" sz="1050" dirty="0">
                  <a:latin typeface="Meiryo UI" panose="020B0604030504040204" pitchFamily="50" charset="-128"/>
                  <a:ea typeface="Meiryo UI" panose="020B0604030504040204" pitchFamily="50" charset="-128"/>
                </a:rPr>
                <a:t>年</a:t>
              </a:r>
              <a:r>
                <a:rPr kumimoji="1" lang="en-US" altLang="ja-JP" sz="1050" dirty="0">
                  <a:latin typeface="Meiryo UI" panose="020B0604030504040204" pitchFamily="50" charset="-128"/>
                  <a:ea typeface="Meiryo UI" panose="020B0604030504040204" pitchFamily="50" charset="-128"/>
                </a:rPr>
                <a:t>11</a:t>
              </a:r>
              <a:r>
                <a:rPr kumimoji="1" lang="ja-JP" altLang="en-US" sz="1050" dirty="0" smtClean="0">
                  <a:latin typeface="Meiryo UI" panose="020B0604030504040204" pitchFamily="50" charset="-128"/>
                  <a:ea typeface="Meiryo UI" panose="020B0604030504040204" pitchFamily="50" charset="-128"/>
                </a:rPr>
                <a:t>月</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」の考え方を</a:t>
              </a:r>
              <a:r>
                <a:rPr kumimoji="1" lang="ja-JP" altLang="en-US" sz="1050" dirty="0">
                  <a:latin typeface="Meiryo UI" panose="020B0604030504040204" pitchFamily="50" charset="-128"/>
                  <a:ea typeface="Meiryo UI" panose="020B0604030504040204" pitchFamily="50" charset="-128"/>
                </a:rPr>
                <a:t>踏</a:t>
              </a:r>
              <a:r>
                <a:rPr kumimoji="1" lang="ja-JP" altLang="en-US" sz="1050" dirty="0" smtClean="0">
                  <a:latin typeface="Meiryo UI" panose="020B0604030504040204" pitchFamily="50" charset="-128"/>
                  <a:ea typeface="Meiryo UI" panose="020B0604030504040204" pitchFamily="50" charset="-128"/>
                </a:rPr>
                <a:t>まえ、以下のとおりとすることが適当</a:t>
              </a:r>
              <a:endParaRPr kumimoji="1" lang="en-US" altLang="ja-JP" sz="1050" dirty="0" smtClean="0">
                <a:latin typeface="Meiryo UI" panose="020B0604030504040204" pitchFamily="50" charset="-128"/>
                <a:ea typeface="Meiryo UI" panose="020B0604030504040204" pitchFamily="50" charset="-128"/>
              </a:endParaRPr>
            </a:p>
            <a:p>
              <a:endParaRPr kumimoji="1" lang="en-US" altLang="ja-JP" sz="600" dirty="0" smtClean="0">
                <a:latin typeface="Meiryo UI" panose="020B0604030504040204" pitchFamily="50" charset="-128"/>
                <a:ea typeface="Meiryo UI" panose="020B0604030504040204" pitchFamily="50" charset="-128"/>
              </a:endParaRPr>
            </a:p>
            <a:p>
              <a:r>
                <a:rPr kumimoji="1" lang="ja-JP" altLang="en-US" sz="1300" b="1" dirty="0">
                  <a:latin typeface="Meiryo UI" panose="020B0604030504040204" pitchFamily="50" charset="-128"/>
                  <a:ea typeface="Meiryo UI" panose="020B0604030504040204" pitchFamily="50" charset="-128"/>
                </a:rPr>
                <a:t> </a:t>
              </a:r>
              <a:r>
                <a:rPr kumimoji="1" lang="ja-JP" altLang="en-US" sz="1300" b="1" dirty="0" smtClean="0">
                  <a:latin typeface="Meiryo UI" panose="020B0604030504040204" pitchFamily="50" charset="-128"/>
                  <a:ea typeface="Meiryo UI" panose="020B0604030504040204" pitchFamily="50" charset="-128"/>
                </a:rPr>
                <a:t>大阪</a:t>
              </a:r>
              <a:r>
                <a:rPr kumimoji="1" lang="ja-JP" altLang="en-US" sz="1300" b="1" dirty="0">
                  <a:latin typeface="Meiryo UI" panose="020B0604030504040204" pitchFamily="50" charset="-128"/>
                  <a:ea typeface="Meiryo UI" panose="020B0604030504040204" pitchFamily="50" charset="-128"/>
                </a:rPr>
                <a:t>から世界へ、現在から未来へ　府民がつくる</a:t>
              </a:r>
              <a:r>
                <a:rPr kumimoji="1" lang="ja-JP" altLang="en-US" sz="1300" b="1" dirty="0" smtClean="0">
                  <a:latin typeface="Meiryo UI" panose="020B0604030504040204" pitchFamily="50" charset="-128"/>
                  <a:ea typeface="Meiryo UI" panose="020B0604030504040204" pitchFamily="50" charset="-128"/>
                </a:rPr>
                <a:t>暮らしやすい資源循環型社会</a:t>
              </a:r>
              <a:endParaRPr kumimoji="1" lang="en-US" altLang="ja-JP" sz="1300" b="1" dirty="0" smtClean="0">
                <a:latin typeface="Meiryo UI" panose="020B0604030504040204" pitchFamily="50" charset="-128"/>
                <a:ea typeface="Meiryo UI" panose="020B0604030504040204" pitchFamily="50" charset="-128"/>
              </a:endParaRPr>
            </a:p>
            <a:p>
              <a:endParaRPr kumimoji="1" lang="en-US" altLang="ja-JP" sz="600" b="1" dirty="0">
                <a:latin typeface="Meiryo UI" panose="020B0604030504040204" pitchFamily="50" charset="-128"/>
                <a:ea typeface="Meiryo UI" panose="020B0604030504040204" pitchFamily="50" charset="-128"/>
              </a:endParaRPr>
            </a:p>
            <a:p>
              <a:pPr marL="108000" indent="-108000"/>
              <a:r>
                <a:rPr kumimoji="1" lang="ja-JP" altLang="en-US" sz="1050" dirty="0">
                  <a:latin typeface="Meiryo UI" panose="020B0604030504040204" pitchFamily="50" charset="-128"/>
                  <a:ea typeface="Meiryo UI" panose="020B0604030504040204" pitchFamily="50" charset="-128"/>
                </a:rPr>
                <a:t>○世界中の人々が知恵を出し合い、これからの世界を共創していく場と</a:t>
              </a:r>
              <a:r>
                <a:rPr kumimoji="1" lang="ja-JP" altLang="en-US" sz="1050" dirty="0" smtClean="0">
                  <a:latin typeface="Meiryo UI" panose="020B0604030504040204" pitchFamily="50" charset="-128"/>
                  <a:ea typeface="Meiryo UI" panose="020B0604030504040204" pitchFamily="50" charset="-128"/>
                </a:rPr>
                <a:t>なる、</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年大阪・関西万博を経て、</a:t>
              </a:r>
              <a:r>
                <a:rPr kumimoji="1" lang="en-US" altLang="ja-JP" sz="1050" dirty="0" smtClean="0">
                  <a:latin typeface="Meiryo UI" panose="020B0604030504040204" pitchFamily="50" charset="-128"/>
                  <a:ea typeface="Meiryo UI" panose="020B0604030504040204" pitchFamily="50" charset="-128"/>
                </a:rPr>
                <a:t>2030</a:t>
              </a:r>
              <a:r>
                <a:rPr kumimoji="1" lang="ja-JP" altLang="en-US" sz="1050" dirty="0" smtClean="0">
                  <a:latin typeface="Meiryo UI" panose="020B0604030504040204" pitchFamily="50" charset="-128"/>
                  <a:ea typeface="Meiryo UI" panose="020B0604030504040204" pitchFamily="50" charset="-128"/>
                </a:rPr>
                <a:t>年には３</a:t>
              </a:r>
              <a:r>
                <a:rPr kumimoji="1" lang="en-US" altLang="ja-JP" sz="1050" dirty="0" smtClean="0">
                  <a:latin typeface="Meiryo UI" panose="020B0604030504040204" pitchFamily="50" charset="-128"/>
                  <a:ea typeface="Meiryo UI" panose="020B0604030504040204" pitchFamily="50" charset="-128"/>
                </a:rPr>
                <a:t>R</a:t>
              </a:r>
              <a:r>
                <a:rPr kumimoji="1" lang="ja-JP" altLang="en-US" sz="1050" dirty="0" smtClean="0">
                  <a:latin typeface="Meiryo UI" panose="020B0604030504040204" pitchFamily="50" charset="-128"/>
                  <a:ea typeface="Meiryo UI" panose="020B0604030504040204" pitchFamily="50" charset="-128"/>
                </a:rPr>
                <a:t>の取組が一層進み、生じた廃棄物はほぼ全量が再生資源やエネルギーとして使用</a:t>
              </a:r>
              <a:endParaRPr kumimoji="1" lang="en-US" altLang="ja-JP" sz="1050" dirty="0" smtClean="0">
                <a:latin typeface="Meiryo UI" panose="020B0604030504040204" pitchFamily="50" charset="-128"/>
                <a:ea typeface="Meiryo UI" panose="020B0604030504040204" pitchFamily="50" charset="-128"/>
              </a:endParaRPr>
            </a:p>
            <a:p>
              <a:pPr marL="108000" indent="-108000"/>
              <a:endParaRPr kumimoji="1" lang="en-US" altLang="ja-JP" sz="400" dirty="0" smtClean="0">
                <a:latin typeface="Meiryo UI" panose="020B0604030504040204" pitchFamily="50" charset="-128"/>
                <a:ea typeface="Meiryo UI" panose="020B0604030504040204" pitchFamily="50" charset="-128"/>
              </a:endParaRPr>
            </a:p>
            <a:p>
              <a:pPr marL="108000" indent="-108000"/>
              <a:r>
                <a:rPr kumimoji="1" lang="ja-JP" altLang="en-US" sz="1050" dirty="0" smtClean="0">
                  <a:latin typeface="Meiryo UI" panose="020B0604030504040204" pitchFamily="50" charset="-128"/>
                  <a:ea typeface="Meiryo UI" panose="020B0604030504040204" pitchFamily="50" charset="-128"/>
                </a:rPr>
                <a:t>○さらに</a:t>
              </a:r>
              <a:r>
                <a:rPr kumimoji="1" lang="en-US" altLang="ja-JP" sz="1050" dirty="0" smtClean="0">
                  <a:latin typeface="Meiryo UI" panose="020B0604030504040204" pitchFamily="50" charset="-128"/>
                  <a:ea typeface="Meiryo UI" panose="020B0604030504040204" pitchFamily="50" charset="-128"/>
                </a:rPr>
                <a:t>2050</a:t>
              </a:r>
              <a:r>
                <a:rPr kumimoji="1" lang="ja-JP" altLang="en-US" sz="1050" dirty="0" smtClean="0">
                  <a:latin typeface="Meiryo UI" panose="020B0604030504040204" pitchFamily="50" charset="-128"/>
                  <a:ea typeface="Meiryo UI" panose="020B0604030504040204" pitchFamily="50" charset="-128"/>
                </a:rPr>
                <a:t>年には、</a:t>
              </a:r>
              <a:r>
                <a:rPr kumimoji="1" lang="en-US" altLang="ja-JP" sz="1050" dirty="0" smtClean="0">
                  <a:latin typeface="Meiryo UI" panose="020B0604030504040204" pitchFamily="50" charset="-128"/>
                  <a:ea typeface="Meiryo UI" panose="020B0604030504040204" pitchFamily="50" charset="-128"/>
                </a:rPr>
                <a:t>ESG</a:t>
              </a:r>
              <a:r>
                <a:rPr kumimoji="1" lang="ja-JP" altLang="en-US" sz="1050" dirty="0" smtClean="0">
                  <a:latin typeface="Meiryo UI" panose="020B0604030504040204" pitchFamily="50" charset="-128"/>
                  <a:ea typeface="Meiryo UI" panose="020B0604030504040204" pitchFamily="50" charset="-128"/>
                </a:rPr>
                <a:t>投資が一層進み、シェアリングサービスが社会に浸透し、サーキュラーエコノミーに移行して、できるだけ</a:t>
              </a:r>
              <a:r>
                <a:rPr kumimoji="1" lang="ja-JP" altLang="en-US" sz="1050" dirty="0">
                  <a:latin typeface="Meiryo UI" panose="020B0604030504040204" pitchFamily="50" charset="-128"/>
                  <a:ea typeface="Meiryo UI" panose="020B0604030504040204" pitchFamily="50" charset="-128"/>
                </a:rPr>
                <a:t>少ない資源で最低限必要な物が生産され、全ての府民が持続可能なライフスタイルを</a:t>
              </a:r>
              <a:r>
                <a:rPr kumimoji="1" lang="ja-JP" altLang="en-US" sz="1050" dirty="0" smtClean="0">
                  <a:latin typeface="Meiryo UI" panose="020B0604030504040204" pitchFamily="50" charset="-128"/>
                  <a:ea typeface="Meiryo UI" panose="020B0604030504040204" pitchFamily="50" charset="-128"/>
                </a:rPr>
                <a:t>実践。また、プラスチック</a:t>
              </a:r>
              <a:r>
                <a:rPr kumimoji="1" lang="ja-JP" altLang="en-US" sz="1050" dirty="0">
                  <a:latin typeface="Meiryo UI" panose="020B0604030504040204" pitchFamily="50" charset="-128"/>
                  <a:ea typeface="Meiryo UI" panose="020B0604030504040204" pitchFamily="50" charset="-128"/>
                </a:rPr>
                <a:t>ごみ</a:t>
              </a:r>
              <a:r>
                <a:rPr kumimoji="1" lang="ja-JP" altLang="en-US" sz="1050" dirty="0" smtClean="0">
                  <a:latin typeface="Meiryo UI" panose="020B0604030504040204" pitchFamily="50" charset="-128"/>
                  <a:ea typeface="Meiryo UI" panose="020B0604030504040204" pitchFamily="50" charset="-128"/>
                </a:rPr>
                <a:t>はリデュース、リユース</a:t>
              </a:r>
              <a:r>
                <a:rPr kumimoji="1" lang="ja-JP" altLang="en-US" sz="1050" dirty="0">
                  <a:latin typeface="Meiryo UI" panose="020B0604030504040204" pitchFamily="50" charset="-128"/>
                  <a:ea typeface="Meiryo UI" panose="020B0604030504040204" pitchFamily="50" charset="-128"/>
                </a:rPr>
                <a:t>又はリサイクル</a:t>
              </a:r>
              <a:r>
                <a:rPr kumimoji="1" lang="ja-JP" altLang="en-US" sz="1050" dirty="0" smtClean="0">
                  <a:latin typeface="Meiryo UI" panose="020B0604030504040204" pitchFamily="50" charset="-128"/>
                  <a:ea typeface="Meiryo UI" panose="020B0604030504040204" pitchFamily="50" charset="-128"/>
                </a:rPr>
                <a:t>、それが技術的・経済的な観点等から難しい場合には熱</a:t>
              </a:r>
              <a:r>
                <a:rPr kumimoji="1" lang="ja-JP" altLang="en-US" sz="1050" dirty="0">
                  <a:latin typeface="Meiryo UI" panose="020B0604030504040204" pitchFamily="50" charset="-128"/>
                  <a:ea typeface="Meiryo UI" panose="020B0604030504040204" pitchFamily="50" charset="-128"/>
                </a:rPr>
                <a:t>回収も含め</a:t>
              </a:r>
              <a:r>
                <a:rPr kumimoji="1" lang="en-US" altLang="ja-JP" sz="1050" dirty="0">
                  <a:latin typeface="Meiryo UI" panose="020B0604030504040204" pitchFamily="50" charset="-128"/>
                  <a:ea typeface="Meiryo UI" panose="020B0604030504040204" pitchFamily="50" charset="-128"/>
                </a:rPr>
                <a:t>100%</a:t>
              </a:r>
              <a:r>
                <a:rPr kumimoji="1" lang="ja-JP" altLang="en-US" sz="1050" dirty="0">
                  <a:latin typeface="Meiryo UI" panose="020B0604030504040204" pitchFamily="50" charset="-128"/>
                  <a:ea typeface="Meiryo UI" panose="020B0604030504040204" pitchFamily="50" charset="-128"/>
                </a:rPr>
                <a:t>有効</a:t>
              </a:r>
              <a:r>
                <a:rPr kumimoji="1" lang="ja-JP" altLang="en-US" sz="1050" dirty="0" smtClean="0">
                  <a:latin typeface="Meiryo UI" panose="020B0604030504040204" pitchFamily="50" charset="-128"/>
                  <a:ea typeface="Meiryo UI" panose="020B0604030504040204" pitchFamily="50" charset="-128"/>
                </a:rPr>
                <a:t>利用し、</a:t>
              </a:r>
              <a:r>
                <a:rPr kumimoji="1" lang="ja-JP" altLang="en-US" sz="1050" dirty="0">
                  <a:latin typeface="Meiryo UI" panose="020B0604030504040204" pitchFamily="50" charset="-128"/>
                  <a:ea typeface="Meiryo UI" panose="020B0604030504040204" pitchFamily="50" charset="-128"/>
                </a:rPr>
                <a:t>海に流出しないよう適切に管理され、「大阪ブルー・オーシャン</a:t>
              </a:r>
              <a:r>
                <a:rPr kumimoji="1" lang="ja-JP" altLang="en-US" sz="1050" dirty="0" smtClean="0">
                  <a:latin typeface="Meiryo UI" panose="020B0604030504040204" pitchFamily="50" charset="-128"/>
                  <a:ea typeface="Meiryo UI" panose="020B0604030504040204" pitchFamily="50" charset="-128"/>
                </a:rPr>
                <a:t>・ビジョン」を達成</a:t>
              </a:r>
              <a:endParaRPr kumimoji="1" lang="ja-JP" altLang="en-US" sz="1050" dirty="0">
                <a:latin typeface="Meiryo UI" panose="020B0604030504040204" pitchFamily="50" charset="-128"/>
                <a:ea typeface="Meiryo UI" panose="020B0604030504040204" pitchFamily="50" charset="-128"/>
              </a:endParaRPr>
            </a:p>
          </p:txBody>
        </p:sp>
      </p:grpSp>
      <p:graphicFrame>
        <p:nvGraphicFramePr>
          <p:cNvPr id="21" name="表 20"/>
          <p:cNvGraphicFramePr>
            <a:graphicFrameLocks noGrp="1"/>
          </p:cNvGraphicFramePr>
          <p:nvPr>
            <p:extLst>
              <p:ext uri="{D42A27DB-BD31-4B8C-83A1-F6EECF244321}">
                <p14:modId xmlns:p14="http://schemas.microsoft.com/office/powerpoint/2010/main" val="3361527312"/>
              </p:ext>
            </p:extLst>
          </p:nvPr>
        </p:nvGraphicFramePr>
        <p:xfrm>
          <a:off x="124064" y="1619959"/>
          <a:ext cx="5413345" cy="1641959"/>
        </p:xfrm>
        <a:graphic>
          <a:graphicData uri="http://schemas.openxmlformats.org/drawingml/2006/table">
            <a:tbl>
              <a:tblPr firstRow="1" bandRow="1">
                <a:tableStyleId>{5C22544A-7EE6-4342-B048-85BDC9FD1C3A}</a:tableStyleId>
              </a:tblPr>
              <a:tblGrid>
                <a:gridCol w="1401007">
                  <a:extLst>
                    <a:ext uri="{9D8B030D-6E8A-4147-A177-3AD203B41FA5}">
                      <a16:colId xmlns:a16="http://schemas.microsoft.com/office/drawing/2014/main" val="1379008738"/>
                    </a:ext>
                  </a:extLst>
                </a:gridCol>
                <a:gridCol w="668723">
                  <a:extLst>
                    <a:ext uri="{9D8B030D-6E8A-4147-A177-3AD203B41FA5}">
                      <a16:colId xmlns:a16="http://schemas.microsoft.com/office/drawing/2014/main" val="2953568033"/>
                    </a:ext>
                  </a:extLst>
                </a:gridCol>
                <a:gridCol w="668723">
                  <a:extLst>
                    <a:ext uri="{9D8B030D-6E8A-4147-A177-3AD203B41FA5}">
                      <a16:colId xmlns:a16="http://schemas.microsoft.com/office/drawing/2014/main" val="3376173112"/>
                    </a:ext>
                  </a:extLst>
                </a:gridCol>
                <a:gridCol w="668723">
                  <a:extLst>
                    <a:ext uri="{9D8B030D-6E8A-4147-A177-3AD203B41FA5}">
                      <a16:colId xmlns:a16="http://schemas.microsoft.com/office/drawing/2014/main" val="2691663244"/>
                    </a:ext>
                  </a:extLst>
                </a:gridCol>
                <a:gridCol w="668723">
                  <a:extLst>
                    <a:ext uri="{9D8B030D-6E8A-4147-A177-3AD203B41FA5}">
                      <a16:colId xmlns:a16="http://schemas.microsoft.com/office/drawing/2014/main" val="3303794075"/>
                    </a:ext>
                  </a:extLst>
                </a:gridCol>
                <a:gridCol w="668723">
                  <a:extLst>
                    <a:ext uri="{9D8B030D-6E8A-4147-A177-3AD203B41FA5}">
                      <a16:colId xmlns:a16="http://schemas.microsoft.com/office/drawing/2014/main" val="799778128"/>
                    </a:ext>
                  </a:extLst>
                </a:gridCol>
                <a:gridCol w="668723">
                  <a:extLst>
                    <a:ext uri="{9D8B030D-6E8A-4147-A177-3AD203B41FA5}">
                      <a16:colId xmlns:a16="http://schemas.microsoft.com/office/drawing/2014/main" val="310293798"/>
                    </a:ext>
                  </a:extLst>
                </a:gridCol>
              </a:tblGrid>
              <a:tr h="92941">
                <a:tc rowSpan="2">
                  <a:txBody>
                    <a:bodyPr/>
                    <a:lstStyle/>
                    <a:p>
                      <a:pPr algn="ctr">
                        <a:lnSpc>
                          <a:spcPts val="1100"/>
                        </a:lnSpc>
                      </a:pPr>
                      <a:r>
                        <a:rPr kumimoji="1" lang="ja-JP" altLang="en-US" sz="1000" dirty="0" smtClean="0">
                          <a:latin typeface="Meiryo UI" panose="020B0604030504040204" pitchFamily="50" charset="-128"/>
                          <a:ea typeface="Meiryo UI" panose="020B0604030504040204" pitchFamily="50" charset="-128"/>
                        </a:rPr>
                        <a:t>目標項目</a:t>
                      </a:r>
                      <a:endParaRPr kumimoji="1" lang="ja-JP" altLang="en-US" sz="1000" dirty="0">
                        <a:latin typeface="Meiryo UI" panose="020B0604030504040204" pitchFamily="50" charset="-128"/>
                        <a:ea typeface="Meiryo UI" panose="020B0604030504040204" pitchFamily="50" charset="-128"/>
                      </a:endParaRPr>
                    </a:p>
                  </a:txBody>
                  <a:tcPr marT="18000" marB="18000"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gridSpan="3">
                  <a:txBody>
                    <a:bodyPr/>
                    <a:lstStyle/>
                    <a:p>
                      <a:pPr algn="ctr">
                        <a:lnSpc>
                          <a:spcPts val="1100"/>
                        </a:lnSpc>
                      </a:pPr>
                      <a:r>
                        <a:rPr kumimoji="1" lang="ja-JP" altLang="en-US" sz="900" dirty="0" smtClean="0">
                          <a:latin typeface="Meiryo UI" panose="020B0604030504040204" pitchFamily="50" charset="-128"/>
                          <a:ea typeface="Meiryo UI" panose="020B0604030504040204" pitchFamily="50" charset="-128"/>
                        </a:rPr>
                        <a:t>一般廃棄物</a:t>
                      </a:r>
                      <a:endParaRPr kumimoji="1" lang="ja-JP" altLang="en-US" sz="9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gridSpan="3">
                  <a:txBody>
                    <a:bodyPr/>
                    <a:lstStyle/>
                    <a:p>
                      <a:pPr algn="ctr">
                        <a:lnSpc>
                          <a:spcPts val="1100"/>
                        </a:lnSpc>
                      </a:pPr>
                      <a:r>
                        <a:rPr kumimoji="1" lang="ja-JP" altLang="en-US" sz="900" dirty="0" smtClean="0">
                          <a:latin typeface="Meiryo UI" panose="020B0604030504040204" pitchFamily="50" charset="-128"/>
                          <a:ea typeface="Meiryo UI" panose="020B0604030504040204" pitchFamily="50" charset="-128"/>
                        </a:rPr>
                        <a:t>産業廃棄物</a:t>
                      </a:r>
                      <a:endParaRPr kumimoji="1" lang="ja-JP" altLang="en-US" sz="9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694834547"/>
                  </a:ext>
                </a:extLst>
              </a:tr>
              <a:tr h="237281">
                <a:tc vMerge="1">
                  <a:txBody>
                    <a:bodyPr/>
                    <a:lstStyle/>
                    <a:p>
                      <a:endParaRPr kumimoji="1" lang="ja-JP" altLang="en-US" sz="1100" dirty="0">
                        <a:latin typeface="Meiryo UI" panose="020B0604030504040204" pitchFamily="50" charset="-128"/>
                        <a:ea typeface="Meiryo UI" panose="020B0604030504040204" pitchFamily="50" charset="-128"/>
                      </a:endParaRP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ts val="1100"/>
                        </a:lnSpc>
                      </a:pPr>
                      <a:r>
                        <a:rPr kumimoji="1" lang="en-US" altLang="ja-JP" sz="900" b="0" dirty="0" smtClean="0">
                          <a:solidFill>
                            <a:schemeClr val="bg1"/>
                          </a:solidFill>
                          <a:latin typeface="Meiryo UI" panose="020B0604030504040204" pitchFamily="50" charset="-128"/>
                          <a:ea typeface="Meiryo UI" panose="020B0604030504040204" pitchFamily="50" charset="-128"/>
                        </a:rPr>
                        <a:t>2014</a:t>
                      </a:r>
                    </a:p>
                    <a:p>
                      <a:pPr algn="ctr">
                        <a:lnSpc>
                          <a:spcPts val="1100"/>
                        </a:lnSpc>
                      </a:pPr>
                      <a:r>
                        <a:rPr kumimoji="1" lang="ja-JP" altLang="en-US" sz="900" b="0" dirty="0" smtClean="0">
                          <a:solidFill>
                            <a:schemeClr val="bg1"/>
                          </a:solidFill>
                          <a:latin typeface="Meiryo UI" panose="020B0604030504040204" pitchFamily="50" charset="-128"/>
                          <a:ea typeface="Meiryo UI" panose="020B0604030504040204" pitchFamily="50" charset="-128"/>
                        </a:rPr>
                        <a:t>年度実績</a:t>
                      </a:r>
                      <a:endParaRPr kumimoji="1" lang="ja-JP" altLang="en-US" sz="900" b="0" dirty="0">
                        <a:solidFill>
                          <a:schemeClr val="bg1"/>
                        </a:solidFill>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lnSpc>
                          <a:spcPts val="1100"/>
                        </a:lnSpc>
                      </a:pPr>
                      <a:r>
                        <a:rPr kumimoji="1" lang="en-US" altLang="ja-JP" sz="900" b="1" dirty="0" smtClean="0">
                          <a:solidFill>
                            <a:schemeClr val="bg1"/>
                          </a:solidFill>
                          <a:latin typeface="Meiryo UI" panose="020B0604030504040204" pitchFamily="50" charset="-128"/>
                          <a:ea typeface="Meiryo UI" panose="020B0604030504040204" pitchFamily="50" charset="-128"/>
                        </a:rPr>
                        <a:t>2019</a:t>
                      </a:r>
                    </a:p>
                    <a:p>
                      <a:pPr algn="ctr">
                        <a:lnSpc>
                          <a:spcPts val="1100"/>
                        </a:lnSpc>
                      </a:pPr>
                      <a:r>
                        <a:rPr kumimoji="1" lang="ja-JP" altLang="en-US" sz="900" b="1" dirty="0" smtClean="0">
                          <a:solidFill>
                            <a:schemeClr val="bg1"/>
                          </a:solidFill>
                          <a:latin typeface="Meiryo UI" panose="020B0604030504040204" pitchFamily="50" charset="-128"/>
                          <a:ea typeface="Meiryo UI" panose="020B0604030504040204" pitchFamily="50" charset="-128"/>
                        </a:rPr>
                        <a:t>年度実績</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T="18000" marB="18000">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lnSpc>
                          <a:spcPts val="1100"/>
                        </a:lnSpc>
                      </a:pPr>
                      <a:r>
                        <a:rPr kumimoji="1" lang="en-US" altLang="ja-JP" sz="900" b="1" dirty="0" smtClean="0">
                          <a:solidFill>
                            <a:schemeClr val="bg1"/>
                          </a:solidFill>
                          <a:latin typeface="Meiryo UI" panose="020B0604030504040204" pitchFamily="50" charset="-128"/>
                          <a:ea typeface="Meiryo UI" panose="020B0604030504040204" pitchFamily="50" charset="-128"/>
                        </a:rPr>
                        <a:t>2020</a:t>
                      </a:r>
                    </a:p>
                    <a:p>
                      <a:pPr algn="ctr">
                        <a:lnSpc>
                          <a:spcPts val="1100"/>
                        </a:lnSpc>
                      </a:pPr>
                      <a:r>
                        <a:rPr kumimoji="1" lang="ja-JP" altLang="en-US" sz="900" b="1" dirty="0" smtClean="0">
                          <a:solidFill>
                            <a:schemeClr val="bg1"/>
                          </a:solidFill>
                          <a:latin typeface="Meiryo UI" panose="020B0604030504040204" pitchFamily="50" charset="-128"/>
                          <a:ea typeface="Meiryo UI" panose="020B0604030504040204" pitchFamily="50" charset="-128"/>
                        </a:rPr>
                        <a:t>年度目標</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lnSpc>
                          <a:spcPts val="1100"/>
                        </a:lnSpc>
                      </a:pPr>
                      <a:r>
                        <a:rPr kumimoji="1" lang="en-US" altLang="ja-JP" sz="900" b="0" dirty="0" smtClean="0">
                          <a:solidFill>
                            <a:schemeClr val="bg1"/>
                          </a:solidFill>
                          <a:latin typeface="Meiryo UI" panose="020B0604030504040204" pitchFamily="50" charset="-128"/>
                          <a:ea typeface="Meiryo UI" panose="020B0604030504040204" pitchFamily="50" charset="-128"/>
                        </a:rPr>
                        <a:t>2014</a:t>
                      </a:r>
                    </a:p>
                    <a:p>
                      <a:pPr algn="ctr">
                        <a:lnSpc>
                          <a:spcPts val="1100"/>
                        </a:lnSpc>
                      </a:pPr>
                      <a:r>
                        <a:rPr kumimoji="1" lang="ja-JP" altLang="en-US" sz="900" b="0" dirty="0" smtClean="0">
                          <a:solidFill>
                            <a:schemeClr val="bg1"/>
                          </a:solidFill>
                          <a:latin typeface="Meiryo UI" panose="020B0604030504040204" pitchFamily="50" charset="-128"/>
                          <a:ea typeface="Meiryo UI" panose="020B0604030504040204" pitchFamily="50" charset="-128"/>
                        </a:rPr>
                        <a:t>年度実績</a:t>
                      </a:r>
                      <a:endParaRPr kumimoji="1" lang="ja-JP" altLang="en-US" sz="900" b="0" dirty="0">
                        <a:solidFill>
                          <a:schemeClr val="bg1"/>
                        </a:solidFill>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lnSpc>
                          <a:spcPts val="1100"/>
                        </a:lnSpc>
                      </a:pPr>
                      <a:r>
                        <a:rPr kumimoji="1" lang="en-US" altLang="ja-JP" sz="900" b="1" dirty="0" smtClean="0">
                          <a:solidFill>
                            <a:schemeClr val="bg1"/>
                          </a:solidFill>
                          <a:latin typeface="Meiryo UI" panose="020B0604030504040204" pitchFamily="50" charset="-128"/>
                          <a:ea typeface="Meiryo UI" panose="020B0604030504040204" pitchFamily="50" charset="-128"/>
                        </a:rPr>
                        <a:t>2019</a:t>
                      </a:r>
                    </a:p>
                    <a:p>
                      <a:pPr algn="ctr">
                        <a:lnSpc>
                          <a:spcPts val="1100"/>
                        </a:lnSpc>
                      </a:pPr>
                      <a:r>
                        <a:rPr kumimoji="1" lang="ja-JP" altLang="en-US" sz="900" b="1" dirty="0" smtClean="0">
                          <a:solidFill>
                            <a:schemeClr val="bg1"/>
                          </a:solidFill>
                          <a:latin typeface="Meiryo UI" panose="020B0604030504040204" pitchFamily="50" charset="-128"/>
                          <a:ea typeface="Meiryo UI" panose="020B0604030504040204" pitchFamily="50" charset="-128"/>
                        </a:rPr>
                        <a:t>年度実績</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T="18000" marB="18000">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lnSpc>
                          <a:spcPts val="1100"/>
                        </a:lnSpc>
                      </a:pPr>
                      <a:r>
                        <a:rPr kumimoji="1" lang="en-US" altLang="ja-JP" sz="900" b="1" dirty="0" smtClean="0">
                          <a:solidFill>
                            <a:schemeClr val="bg1"/>
                          </a:solidFill>
                          <a:latin typeface="Meiryo UI" panose="020B0604030504040204" pitchFamily="50" charset="-128"/>
                          <a:ea typeface="Meiryo UI" panose="020B0604030504040204" pitchFamily="50" charset="-128"/>
                        </a:rPr>
                        <a:t>2020</a:t>
                      </a:r>
                    </a:p>
                    <a:p>
                      <a:pPr algn="ctr">
                        <a:lnSpc>
                          <a:spcPts val="1100"/>
                        </a:lnSpc>
                      </a:pPr>
                      <a:r>
                        <a:rPr kumimoji="1" lang="ja-JP" altLang="en-US" sz="900" b="1" dirty="0" smtClean="0">
                          <a:solidFill>
                            <a:schemeClr val="bg1"/>
                          </a:solidFill>
                          <a:latin typeface="Meiryo UI" panose="020B0604030504040204" pitchFamily="50" charset="-128"/>
                          <a:ea typeface="Meiryo UI" panose="020B0604030504040204" pitchFamily="50" charset="-128"/>
                        </a:rPr>
                        <a:t>年度目標</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T="18000" marB="18000">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3364535795"/>
                  </a:ext>
                </a:extLst>
              </a:tr>
              <a:tr h="379081">
                <a:tc>
                  <a:txBody>
                    <a:bodyPr/>
                    <a:lstStyle/>
                    <a:p>
                      <a:pPr>
                        <a:lnSpc>
                          <a:spcPts val="1100"/>
                        </a:lnSpc>
                      </a:pPr>
                      <a:r>
                        <a:rPr kumimoji="1" lang="ja-JP" altLang="en-US" sz="1000" dirty="0" smtClean="0">
                          <a:latin typeface="Meiryo UI" panose="020B0604030504040204" pitchFamily="50" charset="-128"/>
                          <a:ea typeface="Meiryo UI" panose="020B0604030504040204" pitchFamily="50" charset="-128"/>
                        </a:rPr>
                        <a:t>排出量</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万トン</a:t>
                      </a:r>
                      <a:r>
                        <a:rPr kumimoji="1" lang="en-US" altLang="ja-JP" sz="800" dirty="0" smtClean="0">
                          <a:latin typeface="Meiryo UI" panose="020B0604030504040204" pitchFamily="50" charset="-128"/>
                          <a:ea typeface="Meiryo UI" panose="020B0604030504040204" pitchFamily="50" charset="-128"/>
                        </a:rPr>
                        <a:t>)</a:t>
                      </a:r>
                    </a:p>
                    <a:p>
                      <a:pPr algn="r">
                        <a:lnSpc>
                          <a:spcPts val="1100"/>
                        </a:lnSpc>
                      </a:pPr>
                      <a:r>
                        <a:rPr kumimoji="1" lang="ja-JP" altLang="en-US" sz="900" dirty="0" smtClean="0">
                          <a:latin typeface="Meiryo UI" panose="020B0604030504040204" pitchFamily="50" charset="-128"/>
                          <a:ea typeface="Meiryo UI" panose="020B0604030504040204" pitchFamily="50" charset="-128"/>
                        </a:rPr>
                        <a:t>（生活系）</a:t>
                      </a:r>
                      <a:endParaRPr kumimoji="1" lang="en-US" altLang="ja-JP" sz="900" dirty="0" smtClean="0">
                        <a:latin typeface="Meiryo UI" panose="020B0604030504040204" pitchFamily="50" charset="-128"/>
                        <a:ea typeface="Meiryo UI" panose="020B0604030504040204" pitchFamily="50" charset="-128"/>
                      </a:endParaRPr>
                    </a:p>
                    <a:p>
                      <a:pPr algn="r">
                        <a:lnSpc>
                          <a:spcPts val="1100"/>
                        </a:lnSpc>
                      </a:pPr>
                      <a:r>
                        <a:rPr kumimoji="1" lang="ja-JP" altLang="en-US" sz="900" dirty="0" smtClean="0">
                          <a:latin typeface="Meiryo UI" panose="020B0604030504040204" pitchFamily="50" charset="-128"/>
                          <a:ea typeface="Meiryo UI" panose="020B0604030504040204" pitchFamily="50" charset="-128"/>
                        </a:rPr>
                        <a:t>（事業系）</a:t>
                      </a:r>
                      <a:endParaRPr kumimoji="1" lang="ja-JP" altLang="en-US" sz="900" dirty="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ts val="1100"/>
                        </a:lnSpc>
                      </a:pPr>
                      <a:r>
                        <a:rPr kumimoji="1" lang="en-US" altLang="ja-JP" sz="1000" dirty="0" smtClean="0">
                          <a:latin typeface="Meiryo UI" panose="020B0604030504040204" pitchFamily="50" charset="-128"/>
                          <a:ea typeface="Meiryo UI" panose="020B0604030504040204" pitchFamily="50" charset="-128"/>
                        </a:rPr>
                        <a:t>318</a:t>
                      </a:r>
                    </a:p>
                    <a:p>
                      <a:pPr algn="ctr">
                        <a:lnSpc>
                          <a:spcPts val="1100"/>
                        </a:lnSpc>
                      </a:pPr>
                      <a:r>
                        <a:rPr kumimoji="1" lang="en-US" altLang="ja-JP" sz="900" dirty="0" smtClean="0">
                          <a:latin typeface="Meiryo UI" panose="020B0604030504040204" pitchFamily="50" charset="-128"/>
                          <a:ea typeface="Meiryo UI" panose="020B0604030504040204" pitchFamily="50" charset="-128"/>
                        </a:rPr>
                        <a:t>(189)</a:t>
                      </a:r>
                    </a:p>
                    <a:p>
                      <a:pPr algn="ctr">
                        <a:lnSpc>
                          <a:spcPts val="1100"/>
                        </a:lnSpc>
                      </a:pPr>
                      <a:r>
                        <a:rPr kumimoji="1" lang="en-US" altLang="ja-JP" sz="900" dirty="0" smtClean="0">
                          <a:latin typeface="Meiryo UI" panose="020B0604030504040204" pitchFamily="50" charset="-128"/>
                          <a:ea typeface="Meiryo UI" panose="020B0604030504040204" pitchFamily="50" charset="-128"/>
                        </a:rPr>
                        <a:t>(129)</a:t>
                      </a:r>
                      <a:endParaRPr kumimoji="1" lang="ja-JP" altLang="en-US" sz="900" dirty="0">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308</a:t>
                      </a:r>
                    </a:p>
                    <a:p>
                      <a:pPr algn="ctr">
                        <a:lnSpc>
                          <a:spcPts val="1100"/>
                        </a:lnSpc>
                      </a:pPr>
                      <a:r>
                        <a:rPr kumimoji="1" lang="en-US" altLang="ja-JP" sz="900" dirty="0" smtClean="0">
                          <a:latin typeface="Meiryo UI" panose="020B0604030504040204" pitchFamily="50" charset="-128"/>
                          <a:ea typeface="Meiryo UI" panose="020B0604030504040204" pitchFamily="50" charset="-128"/>
                        </a:rPr>
                        <a:t>(182)</a:t>
                      </a:r>
                    </a:p>
                    <a:p>
                      <a:pPr algn="ctr">
                        <a:lnSpc>
                          <a:spcPts val="1100"/>
                        </a:lnSpc>
                      </a:pPr>
                      <a:r>
                        <a:rPr kumimoji="1" lang="en-US" altLang="ja-JP" sz="900" dirty="0" smtClean="0">
                          <a:latin typeface="Meiryo UI" panose="020B0604030504040204" pitchFamily="50" charset="-128"/>
                          <a:ea typeface="Meiryo UI" panose="020B0604030504040204" pitchFamily="50" charset="-128"/>
                        </a:rPr>
                        <a:t>(126)</a:t>
                      </a:r>
                      <a:endParaRPr kumimoji="1" lang="ja-JP" altLang="en-US" sz="900" dirty="0" smtClean="0">
                        <a:latin typeface="Meiryo UI" panose="020B0604030504040204" pitchFamily="50" charset="-128"/>
                        <a:ea typeface="Meiryo UI" panose="020B0604030504040204" pitchFamily="50" charset="-128"/>
                      </a:endParaRPr>
                    </a:p>
                  </a:txBody>
                  <a:tcPr marT="18000" marB="18000">
                    <a:lnT w="38100" cap="flat" cmpd="sng" algn="ctr">
                      <a:solidFill>
                        <a:schemeClr val="bg1"/>
                      </a:solidFill>
                      <a:prstDash val="solid"/>
                      <a:round/>
                      <a:headEnd type="none" w="med" len="med"/>
                      <a:tailEnd type="none" w="med" len="med"/>
                    </a:lnT>
                  </a:tcP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278</a:t>
                      </a:r>
                    </a:p>
                    <a:p>
                      <a:pPr algn="ctr">
                        <a:lnSpc>
                          <a:spcPts val="1100"/>
                        </a:lnSpc>
                      </a:pPr>
                      <a:r>
                        <a:rPr kumimoji="1" lang="en-US" altLang="ja-JP" sz="900" dirty="0" smtClean="0">
                          <a:latin typeface="Meiryo UI" panose="020B0604030504040204" pitchFamily="50" charset="-128"/>
                          <a:ea typeface="Meiryo UI" panose="020B0604030504040204" pitchFamily="50" charset="-128"/>
                        </a:rPr>
                        <a:t>(172)</a:t>
                      </a:r>
                    </a:p>
                    <a:p>
                      <a:pPr algn="ctr">
                        <a:lnSpc>
                          <a:spcPts val="1100"/>
                        </a:lnSpc>
                      </a:pPr>
                      <a:r>
                        <a:rPr kumimoji="1" lang="en-US" altLang="ja-JP" sz="900" dirty="0" smtClean="0">
                          <a:latin typeface="Meiryo UI" panose="020B0604030504040204" pitchFamily="50" charset="-128"/>
                          <a:ea typeface="Meiryo UI" panose="020B0604030504040204" pitchFamily="50" charset="-128"/>
                        </a:rPr>
                        <a:t>(107)</a:t>
                      </a:r>
                      <a:endParaRPr kumimoji="1" lang="ja-JP" altLang="en-US" sz="900" dirty="0" smtClean="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ts val="1100"/>
                        </a:lnSpc>
                      </a:pPr>
                      <a:r>
                        <a:rPr kumimoji="1" lang="en-US" altLang="ja-JP" sz="1000" dirty="0" smtClean="0">
                          <a:latin typeface="Meiryo UI" panose="020B0604030504040204" pitchFamily="50" charset="-128"/>
                          <a:ea typeface="Meiryo UI" panose="020B0604030504040204" pitchFamily="50" charset="-128"/>
                        </a:rPr>
                        <a:t>1,518</a:t>
                      </a:r>
                      <a:endParaRPr kumimoji="1" lang="ja-JP" altLang="en-US" sz="1000" dirty="0">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1,357</a:t>
                      </a:r>
                      <a:endParaRPr kumimoji="1" lang="ja-JP" altLang="en-US" sz="1000" b="1" dirty="0">
                        <a:latin typeface="Meiryo UI" panose="020B0604030504040204" pitchFamily="50" charset="-128"/>
                        <a:ea typeface="Meiryo UI" panose="020B0604030504040204" pitchFamily="50" charset="-128"/>
                      </a:endParaRPr>
                    </a:p>
                  </a:txBody>
                  <a:tcPr marT="18000" marB="18000">
                    <a:lnT w="38100" cap="flat" cmpd="sng" algn="ctr">
                      <a:solidFill>
                        <a:schemeClr val="bg1"/>
                      </a:solidFill>
                      <a:prstDash val="solid"/>
                      <a:round/>
                      <a:headEnd type="none" w="med" len="med"/>
                      <a:tailEnd type="none" w="med" len="med"/>
                    </a:lnT>
                  </a:tcP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1,534</a:t>
                      </a:r>
                      <a:endParaRPr kumimoji="1" lang="ja-JP" altLang="en-US" sz="1000" b="1" dirty="0">
                        <a:latin typeface="Meiryo UI" panose="020B0604030504040204" pitchFamily="50" charset="-128"/>
                        <a:ea typeface="Meiryo UI" panose="020B0604030504040204" pitchFamily="50" charset="-128"/>
                      </a:endParaRPr>
                    </a:p>
                  </a:txBody>
                  <a:tcPr marT="18000" marB="18000">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645000188"/>
                  </a:ext>
                </a:extLst>
              </a:tr>
              <a:tr h="204659">
                <a:tc>
                  <a:txBody>
                    <a:bodyPr/>
                    <a:lstStyle/>
                    <a:p>
                      <a:pPr>
                        <a:lnSpc>
                          <a:spcPts val="1100"/>
                        </a:lnSpc>
                      </a:pPr>
                      <a:r>
                        <a:rPr kumimoji="1" lang="ja-JP" altLang="en-US" sz="1000" dirty="0" smtClean="0">
                          <a:latin typeface="Meiryo UI" panose="020B0604030504040204" pitchFamily="50" charset="-128"/>
                          <a:ea typeface="Meiryo UI" panose="020B0604030504040204" pitchFamily="50" charset="-128"/>
                        </a:rPr>
                        <a:t>再生利用率</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tcPr>
                </a:tc>
                <a:tc>
                  <a:txBody>
                    <a:bodyPr/>
                    <a:lstStyle/>
                    <a:p>
                      <a:pPr algn="ctr">
                        <a:lnSpc>
                          <a:spcPts val="1100"/>
                        </a:lnSpc>
                      </a:pPr>
                      <a:r>
                        <a:rPr kumimoji="1" lang="en-US" altLang="ja-JP" sz="1000" dirty="0" smtClean="0">
                          <a:latin typeface="Meiryo UI" panose="020B0604030504040204" pitchFamily="50" charset="-128"/>
                          <a:ea typeface="Meiryo UI" panose="020B0604030504040204" pitchFamily="50" charset="-128"/>
                        </a:rPr>
                        <a:t>13.8</a:t>
                      </a:r>
                      <a:endParaRPr kumimoji="1" lang="ja-JP" altLang="en-US" sz="10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13.0</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15.8</a:t>
                      </a:r>
                      <a:endParaRPr kumimoji="1" lang="ja-JP" altLang="en-US" sz="1000" b="1" dirty="0">
                        <a:latin typeface="Meiryo UI" panose="020B0604030504040204" pitchFamily="50" charset="-128"/>
                        <a:ea typeface="Meiryo UI" panose="020B0604030504040204" pitchFamily="50" charset="-128"/>
                      </a:endParaRPr>
                    </a:p>
                  </a:txBody>
                  <a:tcPr marT="18000" marB="18000" anchor="ctr">
                    <a:lnR w="28575" cap="flat" cmpd="sng" algn="ctr">
                      <a:solidFill>
                        <a:schemeClr val="bg1"/>
                      </a:solidFill>
                      <a:prstDash val="solid"/>
                      <a:round/>
                      <a:headEnd type="none" w="med" len="med"/>
                      <a:tailEnd type="none" w="med" len="med"/>
                    </a:lnR>
                  </a:tcPr>
                </a:tc>
                <a:tc>
                  <a:txBody>
                    <a:bodyPr/>
                    <a:lstStyle/>
                    <a:p>
                      <a:pPr algn="ctr">
                        <a:lnSpc>
                          <a:spcPts val="1100"/>
                        </a:lnSpc>
                      </a:pPr>
                      <a:r>
                        <a:rPr kumimoji="1" lang="en-US" altLang="ja-JP" sz="1000" dirty="0" smtClean="0">
                          <a:solidFill>
                            <a:schemeClr val="tx1"/>
                          </a:solidFill>
                          <a:latin typeface="Meiryo UI" panose="020B0604030504040204" pitchFamily="50" charset="-128"/>
                          <a:ea typeface="Meiryo UI" panose="020B0604030504040204" pitchFamily="50" charset="-128"/>
                        </a:rPr>
                        <a:t>31.8</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32.4</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32.2</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extLst>
                  <a:ext uri="{0D108BD9-81ED-4DB2-BD59-A6C34878D82A}">
                    <a16:rowId xmlns:a16="http://schemas.microsoft.com/office/drawing/2014/main" val="1560073156"/>
                  </a:ext>
                </a:extLst>
              </a:tr>
              <a:tr h="136079">
                <a:tc>
                  <a:txBody>
                    <a:bodyPr/>
                    <a:lstStyle/>
                    <a:p>
                      <a:pPr>
                        <a:lnSpc>
                          <a:spcPts val="1100"/>
                        </a:lnSpc>
                      </a:pPr>
                      <a:r>
                        <a:rPr kumimoji="1" lang="ja-JP" altLang="en-US" sz="1000" dirty="0" smtClean="0">
                          <a:latin typeface="Meiryo UI" panose="020B0604030504040204" pitchFamily="50" charset="-128"/>
                          <a:ea typeface="Meiryo UI" panose="020B0604030504040204" pitchFamily="50" charset="-128"/>
                        </a:rPr>
                        <a:t>最終処分量</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万トン</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tcPr>
                </a:tc>
                <a:tc>
                  <a:txBody>
                    <a:bodyPr/>
                    <a:lstStyle/>
                    <a:p>
                      <a:pPr algn="ctr">
                        <a:lnSpc>
                          <a:spcPts val="1100"/>
                        </a:lnSpc>
                      </a:pPr>
                      <a:r>
                        <a:rPr kumimoji="1" lang="en-US" altLang="ja-JP" sz="1000" dirty="0" smtClean="0">
                          <a:latin typeface="Meiryo UI" panose="020B0604030504040204" pitchFamily="50" charset="-128"/>
                          <a:ea typeface="Meiryo UI" panose="020B0604030504040204" pitchFamily="50" charset="-128"/>
                        </a:rPr>
                        <a:t>39</a:t>
                      </a:r>
                      <a:endParaRPr kumimoji="1" lang="ja-JP" altLang="en-US" sz="10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37</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32</a:t>
                      </a:r>
                      <a:endParaRPr kumimoji="1" lang="ja-JP" altLang="en-US" sz="1000" b="1" dirty="0">
                        <a:latin typeface="Meiryo UI" panose="020B0604030504040204" pitchFamily="50" charset="-128"/>
                        <a:ea typeface="Meiryo UI" panose="020B0604030504040204" pitchFamily="50" charset="-128"/>
                      </a:endParaRPr>
                    </a:p>
                  </a:txBody>
                  <a:tcPr marT="18000" marB="18000" anchor="ctr">
                    <a:lnR w="28575" cap="flat" cmpd="sng" algn="ctr">
                      <a:solidFill>
                        <a:schemeClr val="bg1"/>
                      </a:solidFill>
                      <a:prstDash val="solid"/>
                      <a:round/>
                      <a:headEnd type="none" w="med" len="med"/>
                      <a:tailEnd type="none" w="med" len="med"/>
                    </a:lnR>
                  </a:tcPr>
                </a:tc>
                <a:tc>
                  <a:txBody>
                    <a:bodyPr/>
                    <a:lstStyle/>
                    <a:p>
                      <a:pPr algn="ctr">
                        <a:lnSpc>
                          <a:spcPts val="1100"/>
                        </a:lnSpc>
                      </a:pPr>
                      <a:r>
                        <a:rPr kumimoji="1" lang="en-US" altLang="ja-JP" sz="1000" dirty="0" smtClean="0">
                          <a:latin typeface="Meiryo UI" panose="020B0604030504040204" pitchFamily="50" charset="-128"/>
                          <a:ea typeface="Meiryo UI" panose="020B0604030504040204" pitchFamily="50" charset="-128"/>
                        </a:rPr>
                        <a:t>38</a:t>
                      </a:r>
                      <a:endParaRPr kumimoji="1" lang="ja-JP" altLang="en-US" sz="10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40</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37</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extLst>
                  <a:ext uri="{0D108BD9-81ED-4DB2-BD59-A6C34878D82A}">
                    <a16:rowId xmlns:a16="http://schemas.microsoft.com/office/drawing/2014/main" val="1573126360"/>
                  </a:ext>
                </a:extLst>
              </a:tr>
              <a:tr h="241934">
                <a:tc>
                  <a:txBody>
                    <a:bodyPr/>
                    <a:lstStyle/>
                    <a:p>
                      <a:pPr>
                        <a:lnSpc>
                          <a:spcPts val="1100"/>
                        </a:lnSpc>
                      </a:pPr>
                      <a:r>
                        <a:rPr kumimoji="1" lang="en-US" altLang="ja-JP" sz="1000" dirty="0" smtClean="0">
                          <a:latin typeface="Meiryo UI" panose="020B0604030504040204" pitchFamily="50" charset="-128"/>
                          <a:ea typeface="Meiryo UI" panose="020B0604030504040204" pitchFamily="50" charset="-128"/>
                        </a:rPr>
                        <a:t>1</a:t>
                      </a:r>
                      <a:r>
                        <a:rPr kumimoji="1" lang="ja-JP" altLang="en-US" sz="1000" dirty="0" smtClean="0">
                          <a:latin typeface="Meiryo UI" panose="020B0604030504040204" pitchFamily="50" charset="-128"/>
                          <a:ea typeface="Meiryo UI" panose="020B0604030504040204" pitchFamily="50" charset="-128"/>
                        </a:rPr>
                        <a:t>人</a:t>
                      </a:r>
                      <a:r>
                        <a:rPr kumimoji="1" lang="en-US" altLang="ja-JP" sz="1000" dirty="0" smtClean="0">
                          <a:latin typeface="Meiryo UI" panose="020B0604030504040204" pitchFamily="50" charset="-128"/>
                          <a:ea typeface="Meiryo UI" panose="020B0604030504040204" pitchFamily="50" charset="-128"/>
                        </a:rPr>
                        <a:t>1</a:t>
                      </a:r>
                      <a:r>
                        <a:rPr kumimoji="1" lang="ja-JP" altLang="en-US" sz="1000" dirty="0" smtClean="0">
                          <a:latin typeface="Meiryo UI" panose="020B0604030504040204" pitchFamily="50" charset="-128"/>
                          <a:ea typeface="Meiryo UI" panose="020B0604030504040204" pitchFamily="50" charset="-128"/>
                        </a:rPr>
                        <a:t>日当たり生活系</a:t>
                      </a:r>
                      <a:endParaRPr kumimoji="1" lang="en-US" altLang="ja-JP" sz="1000" dirty="0" smtClean="0">
                        <a:latin typeface="Meiryo UI" panose="020B0604030504040204" pitchFamily="50" charset="-128"/>
                        <a:ea typeface="Meiryo UI" panose="020B0604030504040204" pitchFamily="50" charset="-128"/>
                      </a:endParaRPr>
                    </a:p>
                    <a:p>
                      <a:pPr>
                        <a:lnSpc>
                          <a:spcPts val="1100"/>
                        </a:lnSpc>
                      </a:pPr>
                      <a:r>
                        <a:rPr kumimoji="1" lang="ja-JP" altLang="en-US" sz="1000" dirty="0" smtClean="0">
                          <a:latin typeface="Meiryo UI" panose="020B0604030504040204" pitchFamily="50" charset="-128"/>
                          <a:ea typeface="Meiryo UI" panose="020B0604030504040204" pitchFamily="50" charset="-128"/>
                        </a:rPr>
                        <a:t>ごみ排出量</a:t>
                      </a:r>
                      <a:r>
                        <a:rPr kumimoji="1" lang="en-US" altLang="ja-JP" sz="800" dirty="0" smtClean="0">
                          <a:latin typeface="Meiryo UI" panose="020B0604030504040204" pitchFamily="50" charset="-128"/>
                          <a:ea typeface="Meiryo UI" panose="020B0604030504040204" pitchFamily="50" charset="-128"/>
                        </a:rPr>
                        <a:t>(g/</a:t>
                      </a:r>
                      <a:r>
                        <a:rPr kumimoji="1" lang="ja-JP" altLang="en-US" sz="800" dirty="0" smtClean="0">
                          <a:latin typeface="Meiryo UI" panose="020B0604030504040204" pitchFamily="50" charset="-128"/>
                          <a:ea typeface="Meiryo UI" panose="020B0604030504040204" pitchFamily="50" charset="-128"/>
                        </a:rPr>
                        <a:t>人・日</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tcPr>
                </a:tc>
                <a:tc>
                  <a:txBody>
                    <a:bodyPr/>
                    <a:lstStyle/>
                    <a:p>
                      <a:pPr algn="ctr">
                        <a:lnSpc>
                          <a:spcPts val="1100"/>
                        </a:lnSpc>
                      </a:pPr>
                      <a:r>
                        <a:rPr kumimoji="1" lang="en-US" altLang="ja-JP" sz="1000" dirty="0" smtClean="0">
                          <a:latin typeface="Meiryo UI" panose="020B0604030504040204" pitchFamily="50" charset="-128"/>
                          <a:ea typeface="Meiryo UI" panose="020B0604030504040204" pitchFamily="50" charset="-128"/>
                        </a:rPr>
                        <a:t>451</a:t>
                      </a:r>
                      <a:endParaRPr kumimoji="1" lang="ja-JP" altLang="en-US" sz="10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450</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403</a:t>
                      </a:r>
                      <a:endParaRPr kumimoji="1" lang="ja-JP" altLang="en-US" sz="1000" b="1" dirty="0">
                        <a:latin typeface="Meiryo UI" panose="020B0604030504040204" pitchFamily="50" charset="-128"/>
                        <a:ea typeface="Meiryo UI" panose="020B0604030504040204" pitchFamily="50" charset="-128"/>
                      </a:endParaRPr>
                    </a:p>
                  </a:txBody>
                  <a:tcPr marT="18000" marB="18000" anchor="ctr">
                    <a:lnR w="28575" cap="flat" cmpd="sng" algn="ctr">
                      <a:solidFill>
                        <a:schemeClr val="bg1"/>
                      </a:solidFill>
                      <a:prstDash val="solid"/>
                      <a:round/>
                      <a:headEnd type="none" w="med" len="med"/>
                      <a:tailEnd type="none" w="med" len="med"/>
                    </a:lnR>
                  </a:tcPr>
                </a:tc>
                <a:tc>
                  <a:txBody>
                    <a:bodyPr/>
                    <a:lstStyle/>
                    <a:p>
                      <a:pPr algn="ctr">
                        <a:lnSpc>
                          <a:spcPts val="1100"/>
                        </a:lnSpc>
                      </a:pPr>
                      <a:r>
                        <a:rPr kumimoji="1" lang="en-US" altLang="ja-JP" sz="1000" b="0" dirty="0" smtClean="0">
                          <a:latin typeface="Meiryo UI" panose="020B0604030504040204" pitchFamily="50" charset="-128"/>
                          <a:ea typeface="Meiryo UI" panose="020B0604030504040204" pitchFamily="50" charset="-128"/>
                        </a:rPr>
                        <a:t>―</a:t>
                      </a:r>
                      <a:endParaRPr kumimoji="1" lang="ja-JP" altLang="en-US" sz="1000" b="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algn="ctr">
                        <a:lnSpc>
                          <a:spcPts val="1100"/>
                        </a:lnSpc>
                      </a:pPr>
                      <a:r>
                        <a:rPr kumimoji="1" lang="en-US" altLang="ja-JP" sz="1000" b="0" dirty="0" smtClean="0">
                          <a:latin typeface="Meiryo UI" panose="020B0604030504040204" pitchFamily="50" charset="-128"/>
                          <a:ea typeface="Meiryo UI" panose="020B0604030504040204" pitchFamily="50" charset="-128"/>
                        </a:rPr>
                        <a:t>―</a:t>
                      </a:r>
                      <a:endParaRPr kumimoji="1" lang="ja-JP" altLang="en-US" sz="1000" b="0" dirty="0">
                        <a:latin typeface="Meiryo UI" panose="020B0604030504040204" pitchFamily="50" charset="-128"/>
                        <a:ea typeface="Meiryo UI" panose="020B0604030504040204" pitchFamily="50" charset="-128"/>
                      </a:endParaRPr>
                    </a:p>
                  </a:txBody>
                  <a:tcPr marT="18000" marB="18000" anchor="ctr"/>
                </a:tc>
                <a:tc>
                  <a:txBody>
                    <a:bodyPr/>
                    <a:lstStyle/>
                    <a:p>
                      <a:pPr algn="ctr">
                        <a:lnSpc>
                          <a:spcPts val="1100"/>
                        </a:lnSpc>
                      </a:pPr>
                      <a:r>
                        <a:rPr kumimoji="1" lang="en-US" altLang="ja-JP" sz="1000" b="0" dirty="0" smtClean="0">
                          <a:latin typeface="Meiryo UI" panose="020B0604030504040204" pitchFamily="50" charset="-128"/>
                          <a:ea typeface="Meiryo UI" panose="020B0604030504040204" pitchFamily="50" charset="-128"/>
                        </a:rPr>
                        <a:t>―</a:t>
                      </a:r>
                      <a:endParaRPr kumimoji="1" lang="ja-JP" altLang="en-US" sz="1000" b="0" dirty="0">
                        <a:latin typeface="Meiryo UI" panose="020B0604030504040204" pitchFamily="50" charset="-128"/>
                        <a:ea typeface="Meiryo UI" panose="020B0604030504040204" pitchFamily="50" charset="-128"/>
                      </a:endParaRPr>
                    </a:p>
                  </a:txBody>
                  <a:tcPr marT="18000" marB="18000" anchor="ctr"/>
                </a:tc>
                <a:extLst>
                  <a:ext uri="{0D108BD9-81ED-4DB2-BD59-A6C34878D82A}">
                    <a16:rowId xmlns:a16="http://schemas.microsoft.com/office/drawing/2014/main" val="2268930452"/>
                  </a:ext>
                </a:extLst>
              </a:tr>
            </a:tbl>
          </a:graphicData>
        </a:graphic>
      </p:graphicFrame>
      <p:grpSp>
        <p:nvGrpSpPr>
          <p:cNvPr id="26" name="グループ化 25"/>
          <p:cNvGrpSpPr/>
          <p:nvPr/>
        </p:nvGrpSpPr>
        <p:grpSpPr>
          <a:xfrm>
            <a:off x="28447" y="537162"/>
            <a:ext cx="5639133" cy="728568"/>
            <a:chOff x="4903435" y="847271"/>
            <a:chExt cx="7398719" cy="728568"/>
          </a:xfrm>
        </p:grpSpPr>
        <p:sp>
          <p:nvSpPr>
            <p:cNvPr id="27" name="角丸四角形 26"/>
            <p:cNvSpPr/>
            <p:nvPr/>
          </p:nvSpPr>
          <p:spPr>
            <a:xfrm>
              <a:off x="4916134" y="853622"/>
              <a:ext cx="7376594" cy="722217"/>
            </a:xfrm>
            <a:prstGeom prst="roundRect">
              <a:avLst>
                <a:gd name="adj" fmla="val 9877"/>
              </a:avLst>
            </a:prstGeom>
            <a:ln w="6350">
              <a:solidFill>
                <a:schemeClr val="tx1">
                  <a:lumMod val="50000"/>
                  <a:lumOff val="50000"/>
                </a:schemeClr>
              </a:solidFill>
            </a:ln>
            <a:effectLst>
              <a:outerShdw blurRad="50800" dist="38100" dir="2700000" algn="tl" rotWithShape="0">
                <a:schemeClr val="tx1">
                  <a:alpha val="70000"/>
                </a:scheme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8" name="正方形/長方形 27"/>
            <p:cNvSpPr/>
            <p:nvPr/>
          </p:nvSpPr>
          <p:spPr>
            <a:xfrm>
              <a:off x="4909784" y="847271"/>
              <a:ext cx="2678692" cy="252000"/>
            </a:xfrm>
            <a:prstGeom prst="rect">
              <a:avLst/>
            </a:prstGeom>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400" b="1" dirty="0" smtClean="0">
                  <a:latin typeface="Meiryo UI" panose="020B0604030504040204" pitchFamily="50" charset="-128"/>
                  <a:ea typeface="Meiryo UI" panose="020B0604030504040204" pitchFamily="50" charset="-128"/>
                </a:rPr>
                <a:t>１　計画の位置づけ</a:t>
              </a:r>
              <a:endParaRPr kumimoji="1" lang="ja-JP" altLang="en-US" sz="1400" b="1" dirty="0">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4903435" y="1098785"/>
              <a:ext cx="7398719" cy="477054"/>
            </a:xfrm>
            <a:prstGeom prst="rect">
              <a:avLst/>
            </a:prstGeom>
            <a:noFill/>
          </p:spPr>
          <p:txBody>
            <a:bodyPr wrap="square" rtlCol="0">
              <a:spAutoFit/>
            </a:bodyPr>
            <a:lstStyle/>
            <a:p>
              <a:pPr>
                <a:lnSpc>
                  <a:spcPts val="1500"/>
                </a:lnSpc>
              </a:pPr>
              <a:r>
                <a:rPr kumimoji="1" lang="ja-JP" altLang="en-US" sz="1050" dirty="0" smtClean="0">
                  <a:latin typeface="Meiryo UI" panose="020B0604030504040204" pitchFamily="50" charset="-128"/>
                  <a:ea typeface="Meiryo UI" panose="020B0604030504040204" pitchFamily="50" charset="-128"/>
                </a:rPr>
                <a:t>・「廃棄物の処理及び清掃に関する法律」に基づく都道府県廃棄物処理計画</a:t>
              </a: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第５条の５</a:t>
              </a:r>
              <a:r>
                <a:rPr kumimoji="1" lang="en-US" altLang="ja-JP" sz="900" dirty="0" smtClean="0">
                  <a:latin typeface="Meiryo UI" panose="020B0604030504040204" pitchFamily="50" charset="-128"/>
                  <a:ea typeface="Meiryo UI" panose="020B0604030504040204" pitchFamily="50" charset="-128"/>
                </a:rPr>
                <a:t>)</a:t>
              </a:r>
            </a:p>
            <a:p>
              <a:pPr>
                <a:lnSpc>
                  <a:spcPts val="1500"/>
                </a:lnSpc>
              </a:pPr>
              <a:r>
                <a:rPr kumimoji="1" lang="ja-JP" altLang="en-US" sz="1050" dirty="0" smtClean="0">
                  <a:latin typeface="Meiryo UI" panose="020B0604030504040204" pitchFamily="50" charset="-128"/>
                  <a:ea typeface="Meiryo UI" panose="020B0604030504040204" pitchFamily="50" charset="-128"/>
                </a:rPr>
                <a:t>・「大阪府循環型社会形成推進条例」に基づく施策の基本方針</a:t>
              </a: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第</a:t>
              </a:r>
              <a:r>
                <a:rPr kumimoji="1" lang="en-US" altLang="ja-JP" sz="900" dirty="0" smtClean="0">
                  <a:latin typeface="Meiryo UI" panose="020B0604030504040204" pitchFamily="50" charset="-128"/>
                  <a:ea typeface="Meiryo UI" panose="020B0604030504040204" pitchFamily="50" charset="-128"/>
                </a:rPr>
                <a:t>6</a:t>
              </a:r>
              <a:r>
                <a:rPr kumimoji="1" lang="ja-JP" altLang="en-US" sz="900" dirty="0" smtClean="0">
                  <a:latin typeface="Meiryo UI" panose="020B0604030504040204" pitchFamily="50" charset="-128"/>
                  <a:ea typeface="Meiryo UI" panose="020B0604030504040204" pitchFamily="50" charset="-128"/>
                </a:rPr>
                <a:t>条</a:t>
              </a:r>
              <a:r>
                <a:rPr kumimoji="1" lang="en-US" altLang="ja-JP" sz="900" dirty="0" smtClean="0">
                  <a:latin typeface="Meiryo UI" panose="020B0604030504040204" pitchFamily="50" charset="-128"/>
                  <a:ea typeface="Meiryo UI" panose="020B0604030504040204" pitchFamily="50" charset="-128"/>
                </a:rPr>
                <a:t>)</a:t>
              </a:r>
              <a:r>
                <a:rPr kumimoji="1" lang="ja-JP" altLang="en-US" sz="1050" dirty="0" err="1"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各主体の行動指針</a:t>
              </a: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第８条</a:t>
              </a:r>
              <a:r>
                <a:rPr kumimoji="1" lang="en-US" altLang="ja-JP" sz="900" dirty="0" smtClean="0">
                  <a:latin typeface="Meiryo UI" panose="020B0604030504040204" pitchFamily="50" charset="-128"/>
                  <a:ea typeface="Meiryo UI" panose="020B0604030504040204" pitchFamily="50" charset="-128"/>
                </a:rPr>
                <a:t>)</a:t>
              </a:r>
            </a:p>
          </p:txBody>
        </p:sp>
      </p:grpSp>
      <p:sp>
        <p:nvSpPr>
          <p:cNvPr id="2" name="正方形/長方形 1"/>
          <p:cNvSpPr/>
          <p:nvPr/>
        </p:nvSpPr>
        <p:spPr>
          <a:xfrm>
            <a:off x="2186933" y="9383164"/>
            <a:ext cx="3105226" cy="215444"/>
          </a:xfrm>
          <a:prstGeom prst="rect">
            <a:avLst/>
          </a:prstGeom>
        </p:spPr>
        <p:txBody>
          <a:bodyPr wrap="square">
            <a:spAutoFit/>
          </a:bodyPr>
          <a:lstStyle/>
          <a:p>
            <a:r>
              <a:rPr lang="ja-JP" altLang="en-US" sz="800" dirty="0"/>
              <a:t>オランダ政府「</a:t>
            </a:r>
            <a:r>
              <a:rPr lang="en-US" altLang="ja-JP" sz="800" dirty="0"/>
              <a:t>From a linear to a circular economy</a:t>
            </a:r>
            <a:r>
              <a:rPr lang="ja-JP" altLang="en-US" sz="800" dirty="0"/>
              <a:t>」を参考に作成</a:t>
            </a:r>
          </a:p>
        </p:txBody>
      </p:sp>
      <p:grpSp>
        <p:nvGrpSpPr>
          <p:cNvPr id="37" name="グループ化 36"/>
          <p:cNvGrpSpPr/>
          <p:nvPr/>
        </p:nvGrpSpPr>
        <p:grpSpPr>
          <a:xfrm>
            <a:off x="5755974" y="8639747"/>
            <a:ext cx="7001930" cy="947431"/>
            <a:chOff x="6081650" y="8506917"/>
            <a:chExt cx="6616154" cy="947431"/>
          </a:xfrm>
        </p:grpSpPr>
        <p:sp>
          <p:nvSpPr>
            <p:cNvPr id="16" name="角丸四角形 15"/>
            <p:cNvSpPr/>
            <p:nvPr/>
          </p:nvSpPr>
          <p:spPr>
            <a:xfrm>
              <a:off x="6089269" y="8514538"/>
              <a:ext cx="6608535" cy="900000"/>
            </a:xfrm>
            <a:prstGeom prst="roundRect">
              <a:avLst>
                <a:gd name="adj" fmla="val 9933"/>
              </a:avLst>
            </a:prstGeom>
            <a:ln w="6350">
              <a:solidFill>
                <a:schemeClr val="tx1">
                  <a:lumMod val="50000"/>
                  <a:lumOff val="50000"/>
                </a:schemeClr>
              </a:solidFill>
            </a:ln>
            <a:effectLst>
              <a:outerShdw blurRad="50800" dist="38100" dir="2700000" algn="tl" rotWithShape="0">
                <a:schemeClr val="tx1">
                  <a:alpha val="70000"/>
                </a:scheme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7" name="正方形/長方形 16"/>
            <p:cNvSpPr/>
            <p:nvPr/>
          </p:nvSpPr>
          <p:spPr>
            <a:xfrm>
              <a:off x="6081650" y="8506917"/>
              <a:ext cx="2088656" cy="252000"/>
            </a:xfrm>
            <a:prstGeom prst="rect">
              <a:avLst/>
            </a:prstGeom>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400" b="1" dirty="0">
                  <a:latin typeface="Meiryo UI" panose="020B0604030504040204" pitchFamily="50" charset="-128"/>
                  <a:ea typeface="Meiryo UI" panose="020B0604030504040204" pitchFamily="50" charset="-128"/>
                </a:rPr>
                <a:t>６</a:t>
              </a:r>
              <a:r>
                <a:rPr kumimoji="1" lang="ja-JP" altLang="en-US" sz="1400" b="1" dirty="0" smtClean="0">
                  <a:latin typeface="Meiryo UI" panose="020B0604030504040204" pitchFamily="50" charset="-128"/>
                  <a:ea typeface="Meiryo UI" panose="020B0604030504040204" pitchFamily="50" charset="-128"/>
                </a:rPr>
                <a:t>　計画の進行管理</a:t>
              </a:r>
              <a:endParaRPr kumimoji="1" lang="ja-JP" altLang="en-US" sz="1400" b="1" dirty="0">
                <a:latin typeface="Meiryo UI" panose="020B0604030504040204" pitchFamily="50" charset="-128"/>
                <a:ea typeface="Meiryo UI" panose="020B0604030504040204" pitchFamily="50" charset="-128"/>
              </a:endParaRPr>
            </a:p>
          </p:txBody>
        </p:sp>
        <p:sp>
          <p:nvSpPr>
            <p:cNvPr id="36" name="テキスト ボックス 35"/>
            <p:cNvSpPr txBox="1"/>
            <p:nvPr/>
          </p:nvSpPr>
          <p:spPr>
            <a:xfrm>
              <a:off x="6113186" y="8746462"/>
              <a:ext cx="6505283" cy="707886"/>
            </a:xfrm>
            <a:prstGeom prst="rect">
              <a:avLst/>
            </a:prstGeom>
            <a:noFill/>
          </p:spPr>
          <p:txBody>
            <a:bodyPr wrap="square" rtlCol="0">
              <a:spAutoFit/>
            </a:bodyPr>
            <a:lstStyle/>
            <a:p>
              <a:r>
                <a:rPr kumimoji="1" lang="ja-JP" altLang="en-US" sz="1000" dirty="0" smtClean="0">
                  <a:latin typeface="Meiryo UI" panose="020B0604030504040204" pitchFamily="50" charset="-128"/>
                  <a:ea typeface="Meiryo UI" panose="020B0604030504040204" pitchFamily="50" charset="-128"/>
                </a:rPr>
                <a:t>各主体の取組を推進するため、目標項目及び進行管理指標の進捗状況を毎年度</a:t>
              </a:r>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産業廃棄物は目標年度</a:t>
              </a:r>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ホームページ等で公表</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　　　　　　　　　一般廃棄物 ： </a:t>
              </a:r>
              <a:r>
                <a:rPr kumimoji="1" lang="en-US" altLang="ja-JP" sz="1000" dirty="0" smtClean="0">
                  <a:latin typeface="Meiryo UI" panose="020B0604030504040204" pitchFamily="50" charset="-128"/>
                  <a:ea typeface="Meiryo UI" panose="020B0604030504040204" pitchFamily="50" charset="-128"/>
                </a:rPr>
                <a:t>1</a:t>
              </a:r>
              <a:r>
                <a:rPr kumimoji="1" lang="ja-JP" altLang="en-US" sz="1000" dirty="0" smtClean="0">
                  <a:latin typeface="Meiryo UI" panose="020B0604030504040204" pitchFamily="50" charset="-128"/>
                  <a:ea typeface="Meiryo UI" panose="020B0604030504040204" pitchFamily="50" charset="-128"/>
                </a:rPr>
                <a:t>人</a:t>
              </a:r>
              <a:r>
                <a:rPr kumimoji="1" lang="en-US" altLang="ja-JP" sz="1000" dirty="0" smtClean="0">
                  <a:latin typeface="Meiryo UI" panose="020B0604030504040204" pitchFamily="50" charset="-128"/>
                  <a:ea typeface="Meiryo UI" panose="020B0604030504040204" pitchFamily="50" charset="-128"/>
                </a:rPr>
                <a:t>1</a:t>
              </a:r>
              <a:r>
                <a:rPr kumimoji="1" lang="ja-JP" altLang="en-US" sz="1000" dirty="0" smtClean="0">
                  <a:latin typeface="Meiryo UI" panose="020B0604030504040204" pitchFamily="50" charset="-128"/>
                  <a:ea typeface="Meiryo UI" panose="020B0604030504040204" pitchFamily="50" charset="-128"/>
                </a:rPr>
                <a:t>日当たり事業系ごみ排出量、事業系資源物を含めた再生利用率</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　　　　　　　　　産業廃棄物 ： 排出量から減量化量を除いた再生利用率・最終処分率　</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プラスチックごみ</a:t>
              </a:r>
              <a:r>
                <a:rPr kumimoji="1" lang="ja-JP" altLang="en-US" sz="1000" dirty="0" smtClean="0">
                  <a:latin typeface="Meiryo UI" panose="020B0604030504040204" pitchFamily="50" charset="-128"/>
                  <a:ea typeface="Meiryo UI" panose="020B0604030504040204" pitchFamily="50" charset="-128"/>
                </a:rPr>
                <a:t>： プラスチック排出量・再生利用量・最終処分量・単純焼却量、生活系焼却</a:t>
              </a:r>
              <a:r>
                <a:rPr kumimoji="1" lang="ja-JP" altLang="en-US" sz="1000" dirty="0">
                  <a:latin typeface="Meiryo UI" panose="020B0604030504040204" pitchFamily="50" charset="-128"/>
                  <a:ea typeface="Meiryo UI" panose="020B0604030504040204" pitchFamily="50" charset="-128"/>
                </a:rPr>
                <a:t>ごみのプラスチック混入率</a:t>
              </a:r>
              <a:endParaRPr kumimoji="1" lang="en-US" altLang="ja-JP" sz="1000" dirty="0">
                <a:latin typeface="Meiryo UI" panose="020B0604030504040204" pitchFamily="50" charset="-128"/>
                <a:ea typeface="Meiryo UI" panose="020B0604030504040204" pitchFamily="50" charset="-128"/>
              </a:endParaRPr>
            </a:p>
          </p:txBody>
        </p:sp>
      </p:grpSp>
      <p:graphicFrame>
        <p:nvGraphicFramePr>
          <p:cNvPr id="30" name="表 29"/>
          <p:cNvGraphicFramePr>
            <a:graphicFrameLocks noGrp="1"/>
          </p:cNvGraphicFramePr>
          <p:nvPr>
            <p:extLst>
              <p:ext uri="{D42A27DB-BD31-4B8C-83A1-F6EECF244321}">
                <p14:modId xmlns:p14="http://schemas.microsoft.com/office/powerpoint/2010/main" val="3308602445"/>
              </p:ext>
            </p:extLst>
          </p:nvPr>
        </p:nvGraphicFramePr>
        <p:xfrm>
          <a:off x="5849766" y="5351764"/>
          <a:ext cx="6811249" cy="3033049"/>
        </p:xfrm>
        <a:graphic>
          <a:graphicData uri="http://schemas.openxmlformats.org/drawingml/2006/table">
            <a:tbl>
              <a:tblPr firstRow="1" bandRow="1">
                <a:tableStyleId>{5C22544A-7EE6-4342-B048-85BDC9FD1C3A}</a:tableStyleId>
              </a:tblPr>
              <a:tblGrid>
                <a:gridCol w="730654">
                  <a:extLst>
                    <a:ext uri="{9D8B030D-6E8A-4147-A177-3AD203B41FA5}">
                      <a16:colId xmlns:a16="http://schemas.microsoft.com/office/drawing/2014/main" val="609301752"/>
                    </a:ext>
                  </a:extLst>
                </a:gridCol>
                <a:gridCol w="6080595">
                  <a:extLst>
                    <a:ext uri="{9D8B030D-6E8A-4147-A177-3AD203B41FA5}">
                      <a16:colId xmlns:a16="http://schemas.microsoft.com/office/drawing/2014/main" val="79181024"/>
                    </a:ext>
                  </a:extLst>
                </a:gridCol>
              </a:tblGrid>
              <a:tr h="228453">
                <a:tc>
                  <a:txBody>
                    <a:bodyPr/>
                    <a:lstStyle/>
                    <a:p>
                      <a:pPr algn="ctr">
                        <a:lnSpc>
                          <a:spcPts val="1000"/>
                        </a:lnSpc>
                      </a:pPr>
                      <a:r>
                        <a:rPr kumimoji="1" lang="ja-JP" altLang="en-US" sz="1000" dirty="0" smtClean="0">
                          <a:latin typeface="Meiryo UI" panose="020B0604030504040204" pitchFamily="50" charset="-128"/>
                          <a:ea typeface="Meiryo UI" panose="020B0604030504040204" pitchFamily="50" charset="-128"/>
                        </a:rPr>
                        <a:t>項目</a:t>
                      </a:r>
                      <a:endParaRPr kumimoji="1" lang="ja-JP" altLang="en-US" sz="1000" dirty="0">
                        <a:latin typeface="Meiryo UI" panose="020B0604030504040204" pitchFamily="50" charset="-128"/>
                        <a:ea typeface="Meiryo UI" panose="020B0604030504040204" pitchFamily="50" charset="-128"/>
                      </a:endParaRPr>
                    </a:p>
                  </a:txBody>
                  <a:tcPr>
                    <a:solidFill>
                      <a:schemeClr val="accent1"/>
                    </a:solidFill>
                  </a:tcPr>
                </a:tc>
                <a:tc>
                  <a:txBody>
                    <a:bodyPr/>
                    <a:lstStyle/>
                    <a:p>
                      <a:pPr algn="ctr">
                        <a:lnSpc>
                          <a:spcPts val="1000"/>
                        </a:lnSpc>
                      </a:pPr>
                      <a:r>
                        <a:rPr kumimoji="1" lang="ja-JP" altLang="en-US" sz="1000" dirty="0" smtClean="0">
                          <a:latin typeface="Meiryo UI" panose="020B0604030504040204" pitchFamily="50" charset="-128"/>
                          <a:ea typeface="Meiryo UI" panose="020B0604030504040204" pitchFamily="50" charset="-128"/>
                        </a:rPr>
                        <a:t>取り組むべき施策</a:t>
                      </a:r>
                      <a:endParaRPr kumimoji="1" lang="ja-JP" altLang="en-US" sz="1000" dirty="0">
                        <a:latin typeface="Meiryo UI" panose="020B0604030504040204" pitchFamily="50" charset="-128"/>
                        <a:ea typeface="Meiryo UI" panose="020B0604030504040204" pitchFamily="50" charset="-128"/>
                      </a:endParaRPr>
                    </a:p>
                  </a:txBody>
                  <a:tcPr>
                    <a:solidFill>
                      <a:schemeClr val="accent1"/>
                    </a:solidFill>
                  </a:tcPr>
                </a:tc>
                <a:extLst>
                  <a:ext uri="{0D108BD9-81ED-4DB2-BD59-A6C34878D82A}">
                    <a16:rowId xmlns:a16="http://schemas.microsoft.com/office/drawing/2014/main" val="1041235789"/>
                  </a:ext>
                </a:extLst>
              </a:tr>
              <a:tr h="835280">
                <a:tc>
                  <a:txBody>
                    <a:bodyPr/>
                    <a:lstStyle/>
                    <a:p>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１</a:t>
                      </a:r>
                      <a:r>
                        <a:rPr kumimoji="1" lang="en-US" altLang="ja-JP" sz="1000" dirty="0" smtClean="0">
                          <a:latin typeface="Meiryo UI" panose="020B0604030504040204" pitchFamily="50" charset="-128"/>
                          <a:ea typeface="Meiryo UI" panose="020B0604030504040204" pitchFamily="50" charset="-128"/>
                        </a:rPr>
                        <a:t>)</a:t>
                      </a:r>
                    </a:p>
                    <a:p>
                      <a:r>
                        <a:rPr kumimoji="1" lang="ja-JP" altLang="en-US" sz="1000" dirty="0" smtClean="0">
                          <a:latin typeface="Meiryo UI" panose="020B0604030504040204" pitchFamily="50" charset="-128"/>
                          <a:ea typeface="Meiryo UI" panose="020B0604030504040204" pitchFamily="50" charset="-128"/>
                        </a:rPr>
                        <a:t>リデュース・</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リユース</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pPr marL="72000" indent="-72000"/>
                      <a:r>
                        <a:rPr kumimoji="1" lang="ja-JP" altLang="en-US" sz="1000" dirty="0" smtClean="0">
                          <a:solidFill>
                            <a:schemeClr val="tx1"/>
                          </a:solidFill>
                          <a:latin typeface="Meiryo UI" panose="020B0604030504040204" pitchFamily="50" charset="-128"/>
                          <a:ea typeface="Meiryo UI" panose="020B0604030504040204" pitchFamily="50" charset="-128"/>
                        </a:rPr>
                        <a:t>・ごみ処理有料化の促進（有料化の先行事例を踏まえた未実施市町村への働きかけ等）</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・食品ロス削減推進計画に基づく食品ロスの削減（食べ残しを減らす行動例の紹介、事業者の商慣習の見直し等）</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・事業系の資源化可能な紙や一般廃棄物に混入している廃プラスチック類の削減（市町村への搬入規制等働きかけ、デジタル化促進）</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・事業者による産業廃棄物の排出抑制の促進（設計段階から分別排出やリユース・リサイクルしやすい素材などを使った建築物の普及、製造工程の</a:t>
                      </a:r>
                      <a:r>
                        <a:rPr kumimoji="1" lang="en-US" altLang="ja-JP" sz="1000" dirty="0" err="1" smtClean="0">
                          <a:solidFill>
                            <a:schemeClr val="tx1"/>
                          </a:solidFill>
                          <a:latin typeface="Meiryo UI" panose="020B0604030504040204" pitchFamily="50" charset="-128"/>
                          <a:ea typeface="Meiryo UI" panose="020B0604030504040204" pitchFamily="50" charset="-128"/>
                        </a:rPr>
                        <a:t>IoT</a:t>
                      </a:r>
                      <a:r>
                        <a:rPr kumimoji="1" lang="ja-JP" altLang="en-US" sz="1000" dirty="0" smtClean="0">
                          <a:solidFill>
                            <a:schemeClr val="tx1"/>
                          </a:solidFill>
                          <a:latin typeface="Meiryo UI" panose="020B0604030504040204" pitchFamily="50" charset="-128"/>
                          <a:ea typeface="Meiryo UI" panose="020B0604030504040204" pitchFamily="50" charset="-128"/>
                        </a:rPr>
                        <a:t>化による原料使用の効率化の促進等）</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120916638"/>
                  </a:ext>
                </a:extLst>
              </a:tr>
              <a:tr h="396676">
                <a:tc>
                  <a:txBody>
                    <a:bodyPr/>
                    <a:lstStyle/>
                    <a:p>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２</a:t>
                      </a:r>
                      <a:r>
                        <a:rPr kumimoji="1" lang="en-US" altLang="ja-JP" sz="1000" dirty="0" smtClean="0">
                          <a:latin typeface="Meiryo UI" panose="020B0604030504040204" pitchFamily="50" charset="-128"/>
                          <a:ea typeface="Meiryo UI" panose="020B0604030504040204" pitchFamily="50" charset="-128"/>
                        </a:rPr>
                        <a:t>)</a:t>
                      </a:r>
                    </a:p>
                    <a:p>
                      <a:r>
                        <a:rPr kumimoji="1" lang="ja-JP" altLang="en-US" sz="1000" dirty="0" smtClean="0">
                          <a:latin typeface="Meiryo UI" panose="020B0604030504040204" pitchFamily="50" charset="-128"/>
                          <a:ea typeface="Meiryo UI" panose="020B0604030504040204" pitchFamily="50" charset="-128"/>
                        </a:rPr>
                        <a:t>リサイクル</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pPr marL="72000" indent="-72000"/>
                      <a:r>
                        <a:rPr kumimoji="1" lang="ja-JP" altLang="en-US" sz="1000" dirty="0" smtClean="0">
                          <a:solidFill>
                            <a:schemeClr val="tx1"/>
                          </a:solidFill>
                          <a:latin typeface="Meiryo UI" panose="020B0604030504040204" pitchFamily="50" charset="-128"/>
                          <a:ea typeface="Meiryo UI" panose="020B0604030504040204" pitchFamily="50" charset="-128"/>
                        </a:rPr>
                        <a:t>・資源化できる紙の分別・リサイクルの促進（市町村への分別収集や集団回収の働きかけ、府民啓発等）</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indent="-72000"/>
                      <a:r>
                        <a:rPr kumimoji="1" lang="ja-JP" altLang="en-US" sz="1000" dirty="0" smtClean="0">
                          <a:solidFill>
                            <a:schemeClr val="tx1"/>
                          </a:solidFill>
                          <a:latin typeface="Meiryo UI" panose="020B0604030504040204" pitchFamily="50" charset="-128"/>
                          <a:ea typeface="Meiryo UI" panose="020B0604030504040204" pitchFamily="50" charset="-128"/>
                        </a:rPr>
                        <a:t>・建設廃棄物の再資源化の促進（工事現場における分別排出徹底の周知・指導、分別事例の情報発信等）</a:t>
                      </a:r>
                    </a:p>
                  </a:txBody>
                  <a:tcPr/>
                </a:tc>
                <a:extLst>
                  <a:ext uri="{0D108BD9-81ED-4DB2-BD59-A6C34878D82A}">
                    <a16:rowId xmlns:a16="http://schemas.microsoft.com/office/drawing/2014/main" val="2989082934"/>
                  </a:ext>
                </a:extLst>
              </a:tr>
              <a:tr h="685358">
                <a:tc>
                  <a:txBody>
                    <a:bodyPr/>
                    <a:lstStyle/>
                    <a:p>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３</a:t>
                      </a:r>
                      <a:r>
                        <a:rPr kumimoji="1" lang="en-US" altLang="ja-JP" sz="1000" dirty="0" smtClean="0">
                          <a:latin typeface="Meiryo UI" panose="020B0604030504040204" pitchFamily="50" charset="-128"/>
                          <a:ea typeface="Meiryo UI" panose="020B0604030504040204" pitchFamily="50" charset="-128"/>
                        </a:rPr>
                        <a:t>)</a:t>
                      </a:r>
                    </a:p>
                    <a:p>
                      <a:r>
                        <a:rPr kumimoji="1" lang="ja-JP" altLang="en-US" sz="1000" dirty="0" smtClean="0">
                          <a:latin typeface="Meiryo UI" panose="020B0604030504040204" pitchFamily="50" charset="-128"/>
                          <a:ea typeface="Meiryo UI" panose="020B0604030504040204" pitchFamily="50" charset="-128"/>
                        </a:rPr>
                        <a:t>プラスチック</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ごみ対策</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pPr marL="72000" indent="-72000"/>
                      <a:r>
                        <a:rPr kumimoji="1" lang="ja-JP" altLang="en-US" sz="1000" dirty="0" smtClean="0">
                          <a:solidFill>
                            <a:schemeClr val="tx1"/>
                          </a:solidFill>
                          <a:latin typeface="Meiryo UI" panose="020B0604030504040204" pitchFamily="50" charset="-128"/>
                          <a:ea typeface="Meiryo UI" panose="020B0604030504040204" pitchFamily="50" charset="-128"/>
                        </a:rPr>
                        <a:t>・マイ容器</a:t>
                      </a:r>
                      <a:r>
                        <a:rPr kumimoji="1" lang="en-US" altLang="ja-JP" sz="1000" dirty="0" smtClean="0">
                          <a:solidFill>
                            <a:schemeClr val="tx1"/>
                          </a:solidFill>
                          <a:latin typeface="Meiryo UI" panose="020B0604030504040204" pitchFamily="50" charset="-128"/>
                          <a:ea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rPr>
                        <a:t>飲食品、日用品</a:t>
                      </a:r>
                      <a:r>
                        <a:rPr kumimoji="1" lang="en-US" altLang="ja-JP" sz="1000" dirty="0" smtClean="0">
                          <a:solidFill>
                            <a:schemeClr val="tx1"/>
                          </a:solidFill>
                          <a:latin typeface="Meiryo UI" panose="020B0604030504040204" pitchFamily="50" charset="-128"/>
                          <a:ea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rPr>
                        <a:t>使用可能店舗の情報発信等によるワンウェイプラスチックの削減</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indent="-72000"/>
                      <a:r>
                        <a:rPr kumimoji="1" lang="ja-JP" altLang="en-US" sz="1000" dirty="0" smtClean="0">
                          <a:solidFill>
                            <a:schemeClr val="tx1"/>
                          </a:solidFill>
                          <a:latin typeface="Meiryo UI" panose="020B0604030504040204" pitchFamily="50" charset="-128"/>
                          <a:ea typeface="Meiryo UI" panose="020B0604030504040204" pitchFamily="50" charset="-128"/>
                        </a:rPr>
                        <a:t>（簡易包装・詰め替え・量り売り等の促進、マイボトルの普及、イベントにおけるリユース食器の使用促進等）</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indent="-72000"/>
                      <a:r>
                        <a:rPr kumimoji="1" lang="ja-JP" altLang="en-US" sz="1000" dirty="0" smtClean="0">
                          <a:solidFill>
                            <a:schemeClr val="tx1"/>
                          </a:solidFill>
                          <a:latin typeface="Meiryo UI" panose="020B0604030504040204" pitchFamily="50" charset="-128"/>
                          <a:ea typeface="Meiryo UI" panose="020B0604030504040204" pitchFamily="50" charset="-128"/>
                        </a:rPr>
                        <a:t>・プラスチック製容器包装の分別・リサイクルの一層の推進（未実施市町村への働きかけ、分別排出の府民啓発等）</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indent="-72000"/>
                      <a:r>
                        <a:rPr kumimoji="1" lang="ja-JP" altLang="en-US" sz="1000" dirty="0" smtClean="0">
                          <a:solidFill>
                            <a:schemeClr val="tx1"/>
                          </a:solidFill>
                          <a:latin typeface="Meiryo UI" panose="020B0604030504040204" pitchFamily="50" charset="-128"/>
                          <a:ea typeface="Meiryo UI" panose="020B0604030504040204" pitchFamily="50" charset="-128"/>
                        </a:rPr>
                        <a:t>・製品プラスチックの分別・リサイクルの実施（市町村での分別収集、事業者による自主回収の働きかけ）</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indent="-72000"/>
                      <a:r>
                        <a:rPr kumimoji="1" lang="ja-JP" altLang="en-US" sz="1000" dirty="0" smtClean="0">
                          <a:solidFill>
                            <a:schemeClr val="tx1"/>
                          </a:solidFill>
                          <a:latin typeface="Meiryo UI" panose="020B0604030504040204" pitchFamily="50" charset="-128"/>
                          <a:ea typeface="Meiryo UI" panose="020B0604030504040204" pitchFamily="50" charset="-128"/>
                        </a:rPr>
                        <a:t>・より質の高いリサイクルの促進（マテリアルリサイクルなどが可能な処理業者の情報発信等）</a:t>
                      </a:r>
                    </a:p>
                  </a:txBody>
                  <a:tcPr/>
                </a:tc>
                <a:extLst>
                  <a:ext uri="{0D108BD9-81ED-4DB2-BD59-A6C34878D82A}">
                    <a16:rowId xmlns:a16="http://schemas.microsoft.com/office/drawing/2014/main" val="1058640444"/>
                  </a:ext>
                </a:extLst>
              </a:tr>
              <a:tr h="535436">
                <a:tc>
                  <a:txBody>
                    <a:bodyPr/>
                    <a:lstStyle/>
                    <a:p>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４</a:t>
                      </a:r>
                      <a:r>
                        <a:rPr kumimoji="1" lang="en-US" altLang="ja-JP" sz="1000" dirty="0" smtClean="0">
                          <a:latin typeface="Meiryo UI" panose="020B0604030504040204" pitchFamily="50" charset="-128"/>
                          <a:ea typeface="Meiryo UI" panose="020B0604030504040204" pitchFamily="50" charset="-128"/>
                        </a:rPr>
                        <a:t>)</a:t>
                      </a:r>
                    </a:p>
                    <a:p>
                      <a:r>
                        <a:rPr kumimoji="1" lang="ja-JP" altLang="en-US" sz="1000" dirty="0" smtClean="0">
                          <a:latin typeface="Meiryo UI" panose="020B0604030504040204" pitchFamily="50" charset="-128"/>
                          <a:ea typeface="Meiryo UI" panose="020B0604030504040204" pitchFamily="50" charset="-128"/>
                        </a:rPr>
                        <a:t>適正処理</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・一般廃棄物処理の広域化（広域化に関するコーディネート）、最終処分場の確保（大阪湾フェニックス事業）</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・産業廃棄物適正処理の徹底（排出事業者、処理業者等への立入検査・指導、不適正処理の未然防止）</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indent="-72000"/>
                      <a:r>
                        <a:rPr kumimoji="1" lang="ja-JP" altLang="en-US" sz="1000" dirty="0" smtClean="0">
                          <a:solidFill>
                            <a:schemeClr val="tx1"/>
                          </a:solidFill>
                          <a:latin typeface="Meiryo UI" panose="020B0604030504040204" pitchFamily="50" charset="-128"/>
                          <a:ea typeface="Meiryo UI" panose="020B0604030504040204" pitchFamily="50" charset="-128"/>
                        </a:rPr>
                        <a:t>・災害発生時における廃棄物処理の備え（市町村計画の策定支援、相互支援体制の構築）</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540195159"/>
                  </a:ext>
                </a:extLst>
              </a:tr>
            </a:tbl>
          </a:graphicData>
        </a:graphic>
      </p:graphicFrame>
      <p:graphicFrame>
        <p:nvGraphicFramePr>
          <p:cNvPr id="33" name="表 32"/>
          <p:cNvGraphicFramePr>
            <a:graphicFrameLocks noGrp="1"/>
          </p:cNvGraphicFramePr>
          <p:nvPr>
            <p:extLst>
              <p:ext uri="{D42A27DB-BD31-4B8C-83A1-F6EECF244321}">
                <p14:modId xmlns:p14="http://schemas.microsoft.com/office/powerpoint/2010/main" val="77386624"/>
              </p:ext>
            </p:extLst>
          </p:nvPr>
        </p:nvGraphicFramePr>
        <p:xfrm>
          <a:off x="5922409" y="1557297"/>
          <a:ext cx="6686297" cy="3277719"/>
        </p:xfrm>
        <a:graphic>
          <a:graphicData uri="http://schemas.openxmlformats.org/drawingml/2006/table">
            <a:tbl>
              <a:tblPr firstRow="1" bandRow="1">
                <a:tableStyleId>{5C22544A-7EE6-4342-B048-85BDC9FD1C3A}</a:tableStyleId>
              </a:tblPr>
              <a:tblGrid>
                <a:gridCol w="221518">
                  <a:extLst>
                    <a:ext uri="{9D8B030D-6E8A-4147-A177-3AD203B41FA5}">
                      <a16:colId xmlns:a16="http://schemas.microsoft.com/office/drawing/2014/main" val="335716435"/>
                    </a:ext>
                  </a:extLst>
                </a:gridCol>
                <a:gridCol w="933148">
                  <a:extLst>
                    <a:ext uri="{9D8B030D-6E8A-4147-A177-3AD203B41FA5}">
                      <a16:colId xmlns:a16="http://schemas.microsoft.com/office/drawing/2014/main" val="1379008738"/>
                    </a:ext>
                  </a:extLst>
                </a:gridCol>
                <a:gridCol w="1057275">
                  <a:extLst>
                    <a:ext uri="{9D8B030D-6E8A-4147-A177-3AD203B41FA5}">
                      <a16:colId xmlns:a16="http://schemas.microsoft.com/office/drawing/2014/main" val="252380925"/>
                    </a:ext>
                  </a:extLst>
                </a:gridCol>
                <a:gridCol w="781050">
                  <a:extLst>
                    <a:ext uri="{9D8B030D-6E8A-4147-A177-3AD203B41FA5}">
                      <a16:colId xmlns:a16="http://schemas.microsoft.com/office/drawing/2014/main" val="2953568033"/>
                    </a:ext>
                  </a:extLst>
                </a:gridCol>
                <a:gridCol w="609600">
                  <a:extLst>
                    <a:ext uri="{9D8B030D-6E8A-4147-A177-3AD203B41FA5}">
                      <a16:colId xmlns:a16="http://schemas.microsoft.com/office/drawing/2014/main" val="2691663244"/>
                    </a:ext>
                  </a:extLst>
                </a:gridCol>
                <a:gridCol w="609600">
                  <a:extLst>
                    <a:ext uri="{9D8B030D-6E8A-4147-A177-3AD203B41FA5}">
                      <a16:colId xmlns:a16="http://schemas.microsoft.com/office/drawing/2014/main" val="2953680649"/>
                    </a:ext>
                  </a:extLst>
                </a:gridCol>
                <a:gridCol w="2474106">
                  <a:extLst>
                    <a:ext uri="{9D8B030D-6E8A-4147-A177-3AD203B41FA5}">
                      <a16:colId xmlns:a16="http://schemas.microsoft.com/office/drawing/2014/main" val="3303794075"/>
                    </a:ext>
                  </a:extLst>
                </a:gridCol>
              </a:tblGrid>
              <a:tr h="190839">
                <a:tc>
                  <a:txBody>
                    <a:bodyPr/>
                    <a:lstStyle/>
                    <a:p>
                      <a:pPr marL="0" marR="0" lvl="0" indent="0" algn="ctr" defTabSz="1280160" rtl="0" eaLnBrk="1" fontAlgn="auto" latinLnBrk="0" hangingPunct="1">
                        <a:lnSpc>
                          <a:spcPts val="1100"/>
                        </a:lnSpc>
                        <a:spcBef>
                          <a:spcPts val="0"/>
                        </a:spcBef>
                        <a:spcAft>
                          <a:spcPts val="0"/>
                        </a:spcAft>
                        <a:buClrTx/>
                        <a:buSzTx/>
                        <a:buFontTx/>
                        <a:buNone/>
                        <a:tabLst/>
                        <a:defRPr/>
                      </a:pPr>
                      <a:endParaRPr kumimoji="1" lang="ja-JP" altLang="en-US" sz="1000" dirty="0" smtClean="0">
                        <a:solidFill>
                          <a:schemeClr val="bg1"/>
                        </a:solidFill>
                        <a:latin typeface="Meiryo UI" panose="020B0604030504040204" pitchFamily="50" charset="-128"/>
                        <a:ea typeface="Meiryo UI" panose="020B0604030504040204" pitchFamily="50" charset="-128"/>
                      </a:endParaRPr>
                    </a:p>
                  </a:txBody>
                  <a:tcPr marT="18000" marB="18000"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solidFill>
                  </a:tcPr>
                </a:tc>
                <a:tc gridSpan="2">
                  <a:txBody>
                    <a:bodyPr/>
                    <a:lstStyle/>
                    <a:p>
                      <a:pPr marL="0" marR="0" lvl="0" indent="0" algn="ctr" defTabSz="1280160" rtl="0" eaLnBrk="1" fontAlgn="auto" latinLnBrk="0" hangingPunct="1">
                        <a:lnSpc>
                          <a:spcPts val="1100"/>
                        </a:lnSpc>
                        <a:spcBef>
                          <a:spcPts val="0"/>
                        </a:spcBef>
                        <a:spcAft>
                          <a:spcPts val="0"/>
                        </a:spcAft>
                        <a:buClrTx/>
                        <a:buSzTx/>
                        <a:buFontTx/>
                        <a:buNone/>
                        <a:tabLst/>
                        <a:defRPr/>
                      </a:pPr>
                      <a:r>
                        <a:rPr kumimoji="1" lang="ja-JP" altLang="en-US" sz="900" dirty="0" smtClean="0">
                          <a:solidFill>
                            <a:schemeClr val="bg1"/>
                          </a:solidFill>
                          <a:latin typeface="Meiryo UI" panose="020B0604030504040204" pitchFamily="50" charset="-128"/>
                          <a:ea typeface="Meiryo UI" panose="020B0604030504040204" pitchFamily="50" charset="-128"/>
                        </a:rPr>
                        <a:t>目標項目</a:t>
                      </a: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hMerge="1">
                  <a:txBody>
                    <a:bodyPr/>
                    <a:lstStyle/>
                    <a:p>
                      <a:pPr marL="0" marR="0" lvl="0" indent="0" algn="ctr" defTabSz="1280160" rtl="0" eaLnBrk="1" fontAlgn="auto" latinLnBrk="0" hangingPunct="1">
                        <a:lnSpc>
                          <a:spcPts val="1100"/>
                        </a:lnSpc>
                        <a:spcBef>
                          <a:spcPts val="0"/>
                        </a:spcBef>
                        <a:spcAft>
                          <a:spcPts val="0"/>
                        </a:spcAft>
                        <a:buClrTx/>
                        <a:buSzTx/>
                        <a:buFontTx/>
                        <a:buNone/>
                        <a:tabLst/>
                        <a:defRPr/>
                      </a:pPr>
                      <a:endParaRPr kumimoji="1" lang="ja-JP" altLang="en-US" sz="1000" dirty="0" smtClean="0">
                        <a:solidFill>
                          <a:schemeClr val="bg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lnSpc>
                          <a:spcPts val="1100"/>
                        </a:lnSpc>
                      </a:pPr>
                      <a:r>
                        <a:rPr kumimoji="1" lang="en-US" altLang="ja-JP" sz="900" b="0" dirty="0" smtClean="0">
                          <a:solidFill>
                            <a:schemeClr val="bg1"/>
                          </a:solidFill>
                          <a:latin typeface="Meiryo UI" panose="020B0604030504040204" pitchFamily="50" charset="-128"/>
                          <a:ea typeface="Meiryo UI" panose="020B0604030504040204" pitchFamily="50" charset="-128"/>
                        </a:rPr>
                        <a:t>2019</a:t>
                      </a:r>
                      <a:r>
                        <a:rPr kumimoji="1" lang="ja-JP" altLang="en-US" sz="900" b="0" dirty="0" smtClean="0">
                          <a:solidFill>
                            <a:schemeClr val="bg1"/>
                          </a:solidFill>
                          <a:latin typeface="Meiryo UI" panose="020B0604030504040204" pitchFamily="50" charset="-128"/>
                          <a:ea typeface="Meiryo UI" panose="020B0604030504040204" pitchFamily="50" charset="-128"/>
                        </a:rPr>
                        <a:t>年度実績</a:t>
                      </a:r>
                      <a:endParaRPr kumimoji="1" lang="ja-JP" altLang="en-US" sz="900" b="0" dirty="0">
                        <a:solidFill>
                          <a:schemeClr val="bg1"/>
                        </a:solidFill>
                        <a:latin typeface="Meiryo UI" panose="020B0604030504040204" pitchFamily="50" charset="-128"/>
                        <a:ea typeface="Meiryo UI" panose="020B0604030504040204" pitchFamily="50" charset="-128"/>
                      </a:endParaRPr>
                    </a:p>
                  </a:txBody>
                  <a:tcPr marL="0" marR="0" marT="18000" marB="18000"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gridSpan="2">
                  <a:txBody>
                    <a:bodyPr/>
                    <a:lstStyle/>
                    <a:p>
                      <a:pPr algn="ctr">
                        <a:lnSpc>
                          <a:spcPts val="1100"/>
                        </a:lnSpc>
                      </a:pPr>
                      <a:r>
                        <a:rPr kumimoji="1" lang="en-US" altLang="ja-JP" sz="900" b="1" dirty="0" smtClean="0">
                          <a:solidFill>
                            <a:schemeClr val="bg1"/>
                          </a:solidFill>
                          <a:latin typeface="Meiryo UI" panose="020B0604030504040204" pitchFamily="50" charset="-128"/>
                          <a:ea typeface="Meiryo UI" panose="020B0604030504040204" pitchFamily="50" charset="-128"/>
                        </a:rPr>
                        <a:t>2025</a:t>
                      </a:r>
                      <a:r>
                        <a:rPr kumimoji="1" lang="ja-JP" altLang="en-US" sz="900" b="1" dirty="0" smtClean="0">
                          <a:solidFill>
                            <a:schemeClr val="bg1"/>
                          </a:solidFill>
                          <a:latin typeface="Meiryo UI" panose="020B0604030504040204" pitchFamily="50" charset="-128"/>
                          <a:ea typeface="Meiryo UI" panose="020B0604030504040204" pitchFamily="50" charset="-128"/>
                        </a:rPr>
                        <a:t>年度目標</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0" marR="0" marT="18000" marB="18000"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hMerge="1">
                  <a:txBody>
                    <a:bodyPr/>
                    <a:lstStyle/>
                    <a:p>
                      <a:pPr algn="ctr">
                        <a:lnSpc>
                          <a:spcPts val="1100"/>
                        </a:lnSpc>
                      </a:pP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0" marR="0"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lnSpc>
                          <a:spcPts val="1100"/>
                        </a:lnSpc>
                      </a:pPr>
                      <a:r>
                        <a:rPr kumimoji="1" lang="ja-JP" altLang="en-US" sz="900" b="0" dirty="0" smtClean="0">
                          <a:solidFill>
                            <a:schemeClr val="bg1"/>
                          </a:solidFill>
                          <a:latin typeface="Meiryo UI" panose="020B0604030504040204" pitchFamily="50" charset="-128"/>
                          <a:ea typeface="Meiryo UI" panose="020B0604030504040204" pitchFamily="50" charset="-128"/>
                        </a:rPr>
                        <a:t>目標設定の考え方</a:t>
                      </a:r>
                      <a:endParaRPr kumimoji="1" lang="ja-JP" altLang="en-US" sz="900" b="0" dirty="0">
                        <a:solidFill>
                          <a:schemeClr val="bg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548384329"/>
                  </a:ext>
                </a:extLst>
              </a:tr>
              <a:tr h="152829">
                <a:tc rowSpan="4">
                  <a:txBody>
                    <a:bodyPr/>
                    <a:lstStyle/>
                    <a:p>
                      <a:pPr algn="ctr">
                        <a:lnSpc>
                          <a:spcPts val="1400"/>
                        </a:lnSpc>
                      </a:pPr>
                      <a:r>
                        <a:rPr kumimoji="1" lang="ja-JP" altLang="en-US" sz="1000" b="1" dirty="0" smtClean="0">
                          <a:solidFill>
                            <a:schemeClr val="bg1"/>
                          </a:solidFill>
                          <a:latin typeface="Meiryo UI" panose="020B0604030504040204" pitchFamily="50" charset="-128"/>
                          <a:ea typeface="Meiryo UI" panose="020B0604030504040204" pitchFamily="50" charset="-128"/>
                        </a:rPr>
                        <a:t>一般廃棄物</a:t>
                      </a:r>
                      <a:endParaRPr kumimoji="1" lang="en-US" altLang="ja-JP" sz="1000" b="1" dirty="0" smtClean="0">
                        <a:solidFill>
                          <a:schemeClr val="bg1"/>
                        </a:solidFill>
                        <a:latin typeface="Meiryo UI" panose="020B0604030504040204" pitchFamily="50" charset="-128"/>
                        <a:ea typeface="Meiryo UI" panose="020B0604030504040204" pitchFamily="50" charset="-128"/>
                      </a:endParaRPr>
                    </a:p>
                  </a:txBody>
                  <a:tcPr marT="18000" marB="18000" vert="eaVert" anchor="ctr" anchorCtr="1">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schemeClr>
                    </a:solidFill>
                  </a:tcPr>
                </a:tc>
                <a:tc gridSpan="2">
                  <a:txBody>
                    <a:bodyPr/>
                    <a:lstStyle/>
                    <a:p>
                      <a:pPr>
                        <a:lnSpc>
                          <a:spcPts val="1400"/>
                        </a:lnSpc>
                      </a:pPr>
                      <a:r>
                        <a:rPr kumimoji="1" lang="ja-JP" altLang="en-US" sz="1000" dirty="0" smtClean="0">
                          <a:latin typeface="Meiryo UI" panose="020B0604030504040204" pitchFamily="50" charset="-128"/>
                          <a:ea typeface="Meiryo UI" panose="020B0604030504040204" pitchFamily="50" charset="-128"/>
                        </a:rPr>
                        <a:t>排出量</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万トン</a:t>
                      </a:r>
                      <a:r>
                        <a:rPr kumimoji="1" lang="en-US" altLang="ja-JP" sz="800" dirty="0" smtClean="0">
                          <a:latin typeface="Meiryo UI" panose="020B0604030504040204" pitchFamily="50" charset="-128"/>
                          <a:ea typeface="Meiryo UI" panose="020B0604030504040204" pitchFamily="50" charset="-128"/>
                        </a:rPr>
                        <a:t>)</a:t>
                      </a: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hMerge="1">
                  <a:txBody>
                    <a:bodyPr/>
                    <a:lstStyle/>
                    <a:p>
                      <a:pPr>
                        <a:lnSpc>
                          <a:spcPts val="1100"/>
                        </a:lnSpc>
                      </a:pPr>
                      <a:endParaRPr kumimoji="1" lang="en-US" altLang="ja-JP" sz="1000" dirty="0" smtClean="0">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ts val="1400"/>
                        </a:lnSpc>
                      </a:pPr>
                      <a:r>
                        <a:rPr kumimoji="1" lang="en-US" altLang="ja-JP" sz="1000" b="0" dirty="0" smtClean="0">
                          <a:solidFill>
                            <a:schemeClr val="tx1"/>
                          </a:solidFill>
                          <a:latin typeface="Meiryo UI" panose="020B0604030504040204" pitchFamily="50" charset="-128"/>
                          <a:ea typeface="Meiryo UI" panose="020B0604030504040204" pitchFamily="50" charset="-128"/>
                        </a:rPr>
                        <a:t>308</a:t>
                      </a:r>
                    </a:p>
                  </a:txBody>
                  <a:tcPr marT="18000" marB="18000"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pPr marL="0" marR="0" lvl="0" indent="0" algn="r" defTabSz="1280160" rtl="0" eaLnBrk="1" fontAlgn="auto" latinLnBrk="0" hangingPunct="1">
                        <a:lnSpc>
                          <a:spcPts val="1400"/>
                        </a:lnSpc>
                        <a:spcBef>
                          <a:spcPts val="0"/>
                        </a:spcBef>
                        <a:spcAft>
                          <a:spcPts val="0"/>
                        </a:spcAft>
                        <a:buClrTx/>
                        <a:buSzTx/>
                        <a:buFontTx/>
                        <a:buNone/>
                        <a:tabLst/>
                        <a:defRPr/>
                      </a:pPr>
                      <a:r>
                        <a:rPr kumimoji="1" lang="en-US" altLang="ja-JP" sz="1000" b="1" dirty="0" smtClean="0">
                          <a:solidFill>
                            <a:schemeClr val="tx1"/>
                          </a:solidFill>
                          <a:latin typeface="Meiryo UI" panose="020B0604030504040204" pitchFamily="50" charset="-128"/>
                          <a:ea typeface="Meiryo UI" panose="020B0604030504040204" pitchFamily="50" charset="-128"/>
                        </a:rPr>
                        <a:t>276</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txBody>
                  <a:tcPr marR="36000" marT="18000" marB="18000" anchor="ctr">
                    <a:lnR w="28575" cap="flat" cmpd="sng" algn="ctr">
                      <a:no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800" b="0" dirty="0" smtClean="0">
                          <a:solidFill>
                            <a:schemeClr val="tx1"/>
                          </a:solidFill>
                          <a:latin typeface="Meiryo UI" panose="020B0604030504040204" pitchFamily="50" charset="-128"/>
                          <a:ea typeface="Meiryo UI" panose="020B0604030504040204" pitchFamily="50" charset="-128"/>
                        </a:rPr>
                        <a:t>(</a:t>
                      </a:r>
                      <a:r>
                        <a:rPr kumimoji="1" lang="ja-JP" altLang="en-US" sz="800" b="0" dirty="0" smtClean="0">
                          <a:solidFill>
                            <a:schemeClr val="tx1"/>
                          </a:solidFill>
                          <a:latin typeface="Meiryo UI" panose="020B0604030504040204" pitchFamily="50" charset="-128"/>
                          <a:ea typeface="Meiryo UI" panose="020B0604030504040204" pitchFamily="50" charset="-128"/>
                        </a:rPr>
                        <a:t>▲</a:t>
                      </a:r>
                      <a:r>
                        <a:rPr kumimoji="1" lang="en-US" altLang="ja-JP" sz="800" b="0" dirty="0" smtClean="0">
                          <a:solidFill>
                            <a:schemeClr val="tx1"/>
                          </a:solidFill>
                          <a:latin typeface="Meiryo UI" panose="020B0604030504040204" pitchFamily="50" charset="-128"/>
                          <a:ea typeface="Meiryo UI" panose="020B0604030504040204" pitchFamily="50" charset="-128"/>
                        </a:rPr>
                        <a:t>11%)</a:t>
                      </a:r>
                    </a:p>
                  </a:txBody>
                  <a:tcPr marL="36000" marT="18000" marB="1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l">
                        <a:lnSpc>
                          <a:spcPts val="1100"/>
                        </a:lnSpc>
                      </a:pPr>
                      <a:r>
                        <a:rPr kumimoji="1" lang="ja-JP" altLang="en-US" sz="900" b="0" dirty="0" smtClean="0">
                          <a:solidFill>
                            <a:schemeClr val="tx1"/>
                          </a:solidFill>
                          <a:latin typeface="Meiryo UI" panose="020B0604030504040204" pitchFamily="50" charset="-128"/>
                          <a:ea typeface="Meiryo UI" panose="020B0604030504040204" pitchFamily="50" charset="-128"/>
                        </a:rPr>
                        <a:t>国の削減目標</a:t>
                      </a:r>
                      <a:r>
                        <a:rPr kumimoji="1" lang="en-US" altLang="ja-JP" sz="900" b="0" dirty="0" smtClean="0">
                          <a:solidFill>
                            <a:schemeClr val="tx1"/>
                          </a:solidFill>
                          <a:latin typeface="Meiryo UI" panose="020B0604030504040204" pitchFamily="50" charset="-128"/>
                          <a:ea typeface="Meiryo UI" panose="020B0604030504040204" pitchFamily="50" charset="-128"/>
                        </a:rPr>
                        <a:t>(2018</a:t>
                      </a:r>
                      <a:r>
                        <a:rPr kumimoji="1" lang="ja-JP" altLang="en-US" sz="900" b="0" dirty="0" smtClean="0">
                          <a:solidFill>
                            <a:schemeClr val="tx1"/>
                          </a:solidFill>
                          <a:latin typeface="Meiryo UI" panose="020B0604030504040204" pitchFamily="50" charset="-128"/>
                          <a:ea typeface="Meiryo UI" panose="020B0604030504040204" pitchFamily="50" charset="-128"/>
                        </a:rPr>
                        <a:t>年度比▲</a:t>
                      </a:r>
                      <a:r>
                        <a:rPr kumimoji="1" lang="en-US" altLang="ja-JP" sz="900" b="0" dirty="0" smtClean="0">
                          <a:solidFill>
                            <a:schemeClr val="tx1"/>
                          </a:solidFill>
                          <a:latin typeface="Meiryo UI" panose="020B0604030504040204" pitchFamily="50" charset="-128"/>
                          <a:ea typeface="Meiryo UI" panose="020B0604030504040204" pitchFamily="50" charset="-128"/>
                        </a:rPr>
                        <a:t>11%)</a:t>
                      </a:r>
                      <a:r>
                        <a:rPr kumimoji="1" lang="ja-JP" altLang="en-US" sz="900" b="0" dirty="0" smtClean="0">
                          <a:solidFill>
                            <a:schemeClr val="tx1"/>
                          </a:solidFill>
                          <a:latin typeface="Meiryo UI" panose="020B0604030504040204" pitchFamily="50" charset="-128"/>
                          <a:ea typeface="Meiryo UI" panose="020B0604030504040204" pitchFamily="50" charset="-128"/>
                        </a:rPr>
                        <a:t>と同等</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645000188"/>
                  </a:ext>
                </a:extLst>
              </a:tr>
              <a:tr h="0">
                <a:tc v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tcPr>
                </a:tc>
                <a:tc gridSpan="2">
                  <a:txBody>
                    <a:bodyPr/>
                    <a:lstStyle/>
                    <a:p>
                      <a:pPr>
                        <a:lnSpc>
                          <a:spcPts val="1400"/>
                        </a:lnSpc>
                      </a:pPr>
                      <a:r>
                        <a:rPr kumimoji="1" lang="ja-JP" altLang="en-US" sz="1000" dirty="0" smtClean="0">
                          <a:latin typeface="Meiryo UI" panose="020B0604030504040204" pitchFamily="50" charset="-128"/>
                          <a:ea typeface="Meiryo UI" panose="020B0604030504040204" pitchFamily="50" charset="-128"/>
                        </a:rPr>
                        <a:t>再生利用率</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h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400"/>
                        </a:lnSpc>
                      </a:pPr>
                      <a:r>
                        <a:rPr kumimoji="1" lang="en-US" altLang="ja-JP" sz="1000" b="0" dirty="0" smtClean="0">
                          <a:solidFill>
                            <a:schemeClr val="tx1"/>
                          </a:solidFill>
                          <a:latin typeface="Meiryo UI" panose="020B0604030504040204" pitchFamily="50" charset="-128"/>
                          <a:ea typeface="Meiryo UI" panose="020B0604030504040204" pitchFamily="50" charset="-128"/>
                        </a:rPr>
                        <a:t>13.0</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marL="0" marR="0" lvl="0" indent="0" algn="r" defTabSz="1280160" rtl="0" eaLnBrk="1" fontAlgn="auto" latinLnBrk="0" hangingPunct="1">
                        <a:lnSpc>
                          <a:spcPts val="1400"/>
                        </a:lnSpc>
                        <a:spcBef>
                          <a:spcPts val="0"/>
                        </a:spcBef>
                        <a:spcAft>
                          <a:spcPts val="0"/>
                        </a:spcAft>
                        <a:buClrTx/>
                        <a:buSzTx/>
                        <a:buFontTx/>
                        <a:buNone/>
                        <a:tabLst/>
                        <a:defRPr/>
                      </a:pPr>
                      <a:r>
                        <a:rPr kumimoji="1" lang="en-US" altLang="ja-JP" sz="1000" b="1" dirty="0" smtClean="0">
                          <a:solidFill>
                            <a:schemeClr val="tx1"/>
                          </a:solidFill>
                          <a:latin typeface="Meiryo UI" panose="020B0604030504040204" pitchFamily="50" charset="-128"/>
                          <a:ea typeface="Meiryo UI" panose="020B0604030504040204" pitchFamily="50" charset="-128"/>
                        </a:rPr>
                        <a:t>17.7</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txBody>
                  <a:tcPr marR="36000" marT="18000" marB="18000" anchor="ctr">
                    <a:lnR w="28575" cap="flat" cmpd="sng" algn="ctr">
                      <a:noFill/>
                      <a:prstDash val="solid"/>
                      <a:round/>
                      <a:headEnd type="none" w="med" len="med"/>
                      <a:tailEnd type="none" w="med" len="med"/>
                    </a:lnR>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800" b="0" dirty="0" smtClean="0">
                          <a:solidFill>
                            <a:schemeClr val="tx1"/>
                          </a:solidFill>
                          <a:latin typeface="Meiryo UI" panose="020B0604030504040204" pitchFamily="50" charset="-128"/>
                          <a:ea typeface="Meiryo UI" panose="020B0604030504040204" pitchFamily="50" charset="-128"/>
                        </a:rPr>
                        <a:t>(+4.7)</a:t>
                      </a:r>
                    </a:p>
                  </a:txBody>
                  <a:tcPr marL="36000" marT="18000" marB="1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l">
                        <a:lnSpc>
                          <a:spcPts val="1100"/>
                        </a:lnSpc>
                      </a:pPr>
                      <a:r>
                        <a:rPr kumimoji="1" lang="ja-JP" altLang="en-US" sz="900" b="0" dirty="0" smtClean="0">
                          <a:solidFill>
                            <a:schemeClr val="tx1"/>
                          </a:solidFill>
                          <a:latin typeface="Meiryo UI" panose="020B0604030504040204" pitchFamily="50" charset="-128"/>
                          <a:ea typeface="Meiryo UI" panose="020B0604030504040204" pitchFamily="50" charset="-128"/>
                        </a:rPr>
                        <a:t>最終処分量の目標</a:t>
                      </a:r>
                      <a:r>
                        <a:rPr kumimoji="1" lang="en-US" altLang="ja-JP" sz="900" b="0" dirty="0" smtClean="0">
                          <a:solidFill>
                            <a:schemeClr val="tx1"/>
                          </a:solidFill>
                          <a:latin typeface="Meiryo UI" panose="020B0604030504040204" pitchFamily="50" charset="-128"/>
                          <a:ea typeface="Meiryo UI" panose="020B0604030504040204" pitchFamily="50" charset="-128"/>
                        </a:rPr>
                        <a:t>(31</a:t>
                      </a:r>
                      <a:r>
                        <a:rPr kumimoji="1" lang="ja-JP" altLang="en-US" sz="900" b="0" dirty="0" smtClean="0">
                          <a:solidFill>
                            <a:schemeClr val="tx1"/>
                          </a:solidFill>
                          <a:latin typeface="Meiryo UI" panose="020B0604030504040204" pitchFamily="50" charset="-128"/>
                          <a:ea typeface="Meiryo UI" panose="020B0604030504040204" pitchFamily="50" charset="-128"/>
                        </a:rPr>
                        <a:t>万ﾄﾝ</a:t>
                      </a:r>
                      <a:r>
                        <a:rPr kumimoji="1" lang="en-US" altLang="ja-JP" sz="900" b="0" dirty="0" smtClean="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を達成できる資源物分別収集量</a:t>
                      </a:r>
                      <a:r>
                        <a:rPr kumimoji="1" lang="en-US" altLang="ja-JP" sz="900" b="0" dirty="0" smtClean="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プラスチック、紙ごみ等</a:t>
                      </a:r>
                      <a:r>
                        <a:rPr kumimoji="1" lang="en-US" altLang="ja-JP" sz="900" b="0" dirty="0" smtClean="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を設定</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560073156"/>
                  </a:ext>
                </a:extLst>
              </a:tr>
              <a:tr h="0">
                <a:tc v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tcPr>
                </a:tc>
                <a:tc gridSpan="2">
                  <a:txBody>
                    <a:bodyPr/>
                    <a:lstStyle/>
                    <a:p>
                      <a:pPr>
                        <a:lnSpc>
                          <a:spcPts val="1400"/>
                        </a:lnSpc>
                      </a:pPr>
                      <a:r>
                        <a:rPr kumimoji="1" lang="ja-JP" altLang="en-US" sz="1000" dirty="0" smtClean="0">
                          <a:latin typeface="Meiryo UI" panose="020B0604030504040204" pitchFamily="50" charset="-128"/>
                          <a:ea typeface="Meiryo UI" panose="020B0604030504040204" pitchFamily="50" charset="-128"/>
                        </a:rPr>
                        <a:t>最終処分量</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万トン</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h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400"/>
                        </a:lnSpc>
                      </a:pPr>
                      <a:r>
                        <a:rPr kumimoji="1" lang="en-US" altLang="ja-JP" sz="1000" b="0" dirty="0" smtClean="0">
                          <a:solidFill>
                            <a:schemeClr val="tx1"/>
                          </a:solidFill>
                          <a:latin typeface="Meiryo UI" panose="020B0604030504040204" pitchFamily="50" charset="-128"/>
                          <a:ea typeface="Meiryo UI" panose="020B0604030504040204" pitchFamily="50" charset="-128"/>
                        </a:rPr>
                        <a:t>37</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marL="0" marR="0" lvl="0" indent="0" algn="r" defTabSz="1280160" rtl="0" eaLnBrk="1" fontAlgn="auto" latinLnBrk="0" hangingPunct="1">
                        <a:lnSpc>
                          <a:spcPts val="1400"/>
                        </a:lnSpc>
                        <a:spcBef>
                          <a:spcPts val="0"/>
                        </a:spcBef>
                        <a:spcAft>
                          <a:spcPts val="0"/>
                        </a:spcAft>
                        <a:buClrTx/>
                        <a:buSzTx/>
                        <a:buFontTx/>
                        <a:buNone/>
                        <a:tabLst/>
                        <a:defRPr/>
                      </a:pPr>
                      <a:r>
                        <a:rPr kumimoji="1" lang="en-US" altLang="ja-JP" sz="1000" b="1" dirty="0" smtClean="0">
                          <a:solidFill>
                            <a:schemeClr val="tx1"/>
                          </a:solidFill>
                          <a:latin typeface="Meiryo UI" panose="020B0604030504040204" pitchFamily="50" charset="-128"/>
                          <a:ea typeface="Meiryo UI" panose="020B0604030504040204" pitchFamily="50" charset="-128"/>
                        </a:rPr>
                        <a:t>31</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txBody>
                  <a:tcPr marR="36000" marT="18000" marB="18000" anchor="ctr">
                    <a:lnR w="28575" cap="flat" cmpd="sng" algn="ctr">
                      <a:noFill/>
                      <a:prstDash val="solid"/>
                      <a:round/>
                      <a:headEnd type="none" w="med" len="med"/>
                      <a:tailEnd type="none" w="med" len="med"/>
                    </a:lnR>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800" b="0" dirty="0" smtClean="0">
                          <a:solidFill>
                            <a:schemeClr val="tx1"/>
                          </a:solidFill>
                          <a:latin typeface="Meiryo UI" panose="020B0604030504040204" pitchFamily="50" charset="-128"/>
                          <a:ea typeface="Meiryo UI" panose="020B0604030504040204" pitchFamily="50" charset="-128"/>
                        </a:rPr>
                        <a:t>(</a:t>
                      </a:r>
                      <a:r>
                        <a:rPr kumimoji="1" lang="ja-JP" altLang="en-US" sz="800" b="0" dirty="0" smtClean="0">
                          <a:solidFill>
                            <a:schemeClr val="tx1"/>
                          </a:solidFill>
                          <a:latin typeface="Meiryo UI" panose="020B0604030504040204" pitchFamily="50" charset="-128"/>
                          <a:ea typeface="Meiryo UI" panose="020B0604030504040204" pitchFamily="50" charset="-128"/>
                        </a:rPr>
                        <a:t>▲</a:t>
                      </a:r>
                      <a:r>
                        <a:rPr kumimoji="1" lang="en-US" altLang="ja-JP" sz="800" b="0" dirty="0" smtClean="0">
                          <a:solidFill>
                            <a:schemeClr val="tx1"/>
                          </a:solidFill>
                          <a:latin typeface="Meiryo UI" panose="020B0604030504040204" pitchFamily="50" charset="-128"/>
                          <a:ea typeface="Meiryo UI" panose="020B0604030504040204" pitchFamily="50" charset="-128"/>
                        </a:rPr>
                        <a:t>16%)</a:t>
                      </a:r>
                    </a:p>
                  </a:txBody>
                  <a:tcPr marL="36000" marT="18000" marB="1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国の削減目標</a:t>
                      </a:r>
                      <a:r>
                        <a:rPr kumimoji="1" lang="en-US" altLang="ja-JP" sz="900" b="0" dirty="0" smtClean="0">
                          <a:solidFill>
                            <a:schemeClr val="tx1"/>
                          </a:solidFill>
                          <a:latin typeface="Meiryo UI" panose="020B0604030504040204" pitchFamily="50" charset="-128"/>
                          <a:ea typeface="Meiryo UI" panose="020B0604030504040204" pitchFamily="50" charset="-128"/>
                        </a:rPr>
                        <a:t>(2018</a:t>
                      </a:r>
                      <a:r>
                        <a:rPr kumimoji="1" lang="ja-JP" altLang="en-US" sz="900" b="0" dirty="0" smtClean="0">
                          <a:solidFill>
                            <a:schemeClr val="tx1"/>
                          </a:solidFill>
                          <a:latin typeface="Meiryo UI" panose="020B0604030504040204" pitchFamily="50" charset="-128"/>
                          <a:ea typeface="Meiryo UI" panose="020B0604030504040204" pitchFamily="50" charset="-128"/>
                        </a:rPr>
                        <a:t>年度比▲</a:t>
                      </a:r>
                      <a:r>
                        <a:rPr kumimoji="1" lang="en-US" altLang="ja-JP" sz="900" b="0" dirty="0" smtClean="0">
                          <a:solidFill>
                            <a:schemeClr val="tx1"/>
                          </a:solidFill>
                          <a:latin typeface="Meiryo UI" panose="020B0604030504040204" pitchFamily="50" charset="-128"/>
                          <a:ea typeface="Meiryo UI" panose="020B0604030504040204" pitchFamily="50" charset="-128"/>
                        </a:rPr>
                        <a:t>17%)</a:t>
                      </a:r>
                      <a:r>
                        <a:rPr kumimoji="1" lang="ja-JP" altLang="en-US" sz="900" b="0" dirty="0" smtClean="0">
                          <a:solidFill>
                            <a:schemeClr val="tx1"/>
                          </a:solidFill>
                          <a:latin typeface="Meiryo UI" panose="020B0604030504040204" pitchFamily="50" charset="-128"/>
                          <a:ea typeface="Meiryo UI" panose="020B0604030504040204" pitchFamily="50" charset="-128"/>
                        </a:rPr>
                        <a:t>と同等</a:t>
                      </a:r>
                    </a:p>
                  </a:txBody>
                  <a:tcPr marT="18000" marB="18000" anchor="ct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573126360"/>
                  </a:ext>
                </a:extLst>
              </a:tr>
              <a:tr h="0">
                <a:tc v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tcPr>
                </a:tc>
                <a:tc gridSpan="2">
                  <a:txBody>
                    <a:bodyPr/>
                    <a:lstStyle/>
                    <a:p>
                      <a:pPr>
                        <a:lnSpc>
                          <a:spcPts val="1200"/>
                        </a:lnSpc>
                      </a:pPr>
                      <a:r>
                        <a:rPr kumimoji="1" lang="en-US" altLang="ja-JP" sz="1000" dirty="0" smtClean="0">
                          <a:latin typeface="Meiryo UI" panose="020B0604030504040204" pitchFamily="50" charset="-128"/>
                          <a:ea typeface="Meiryo UI" panose="020B0604030504040204" pitchFamily="50" charset="-128"/>
                        </a:rPr>
                        <a:t>1</a:t>
                      </a:r>
                      <a:r>
                        <a:rPr kumimoji="1" lang="ja-JP" altLang="en-US" sz="1000" dirty="0" smtClean="0">
                          <a:latin typeface="Meiryo UI" panose="020B0604030504040204" pitchFamily="50" charset="-128"/>
                          <a:ea typeface="Meiryo UI" panose="020B0604030504040204" pitchFamily="50" charset="-128"/>
                        </a:rPr>
                        <a:t>人</a:t>
                      </a:r>
                      <a:r>
                        <a:rPr kumimoji="1" lang="en-US" altLang="ja-JP" sz="1000" dirty="0" smtClean="0">
                          <a:latin typeface="Meiryo UI" panose="020B0604030504040204" pitchFamily="50" charset="-128"/>
                          <a:ea typeface="Meiryo UI" panose="020B0604030504040204" pitchFamily="50" charset="-128"/>
                        </a:rPr>
                        <a:t>1</a:t>
                      </a:r>
                      <a:r>
                        <a:rPr kumimoji="1" lang="ja-JP" altLang="en-US" sz="1000" dirty="0" smtClean="0">
                          <a:latin typeface="Meiryo UI" panose="020B0604030504040204" pitchFamily="50" charset="-128"/>
                          <a:ea typeface="Meiryo UI" panose="020B0604030504040204" pitchFamily="50" charset="-128"/>
                        </a:rPr>
                        <a:t>日当たり生活系ごみ排出量</a:t>
                      </a:r>
                      <a:r>
                        <a:rPr kumimoji="1" lang="en-US" altLang="ja-JP" sz="800" dirty="0" smtClean="0">
                          <a:latin typeface="Meiryo UI" panose="020B0604030504040204" pitchFamily="50" charset="-128"/>
                          <a:ea typeface="Meiryo UI" panose="020B0604030504040204" pitchFamily="50" charset="-128"/>
                        </a:rPr>
                        <a:t>(g/</a:t>
                      </a:r>
                      <a:r>
                        <a:rPr kumimoji="1" lang="ja-JP" altLang="en-US" sz="800" dirty="0" smtClean="0">
                          <a:latin typeface="Meiryo UI" panose="020B0604030504040204" pitchFamily="50" charset="-128"/>
                          <a:ea typeface="Meiryo UI" panose="020B0604030504040204" pitchFamily="50" charset="-128"/>
                        </a:rPr>
                        <a:t>人・日</a:t>
                      </a:r>
                      <a:r>
                        <a:rPr kumimoji="1" lang="en-US" altLang="ja-JP" sz="8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h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400"/>
                        </a:lnSpc>
                      </a:pPr>
                      <a:r>
                        <a:rPr kumimoji="1" lang="en-US" altLang="ja-JP" sz="1000" b="0" dirty="0" smtClean="0">
                          <a:solidFill>
                            <a:schemeClr val="tx1"/>
                          </a:solidFill>
                          <a:latin typeface="Meiryo UI" panose="020B0604030504040204" pitchFamily="50" charset="-128"/>
                          <a:ea typeface="Meiryo UI" panose="020B0604030504040204" pitchFamily="50" charset="-128"/>
                        </a:rPr>
                        <a:t>450</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tcPr>
                </a:tc>
                <a:tc>
                  <a:txBody>
                    <a:bodyPr/>
                    <a:lstStyle/>
                    <a:p>
                      <a:pPr marL="0" marR="0" lvl="0" indent="0" algn="r" defTabSz="1280160" rtl="0" eaLnBrk="1" fontAlgn="auto" latinLnBrk="0" hangingPunct="1">
                        <a:lnSpc>
                          <a:spcPts val="1400"/>
                        </a:lnSpc>
                        <a:spcBef>
                          <a:spcPts val="0"/>
                        </a:spcBef>
                        <a:spcAft>
                          <a:spcPts val="0"/>
                        </a:spcAft>
                        <a:buClrTx/>
                        <a:buSzTx/>
                        <a:buFontTx/>
                        <a:buNone/>
                        <a:tabLst/>
                        <a:defRPr/>
                      </a:pPr>
                      <a:r>
                        <a:rPr kumimoji="1" lang="en-US" altLang="ja-JP" sz="1000" b="1" dirty="0" smtClean="0">
                          <a:solidFill>
                            <a:schemeClr val="tx1"/>
                          </a:solidFill>
                          <a:latin typeface="Meiryo UI" panose="020B0604030504040204" pitchFamily="50" charset="-128"/>
                          <a:ea typeface="Meiryo UI" panose="020B0604030504040204" pitchFamily="50" charset="-128"/>
                        </a:rPr>
                        <a:t>400</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txBody>
                  <a:tcPr marR="36000" marT="18000" marB="18000" anchor="ctr">
                    <a:lnR w="28575" cap="flat" cmpd="sng" algn="ctr">
                      <a:noFill/>
                      <a:prstDash val="solid"/>
                      <a:round/>
                      <a:headEnd type="none" w="med" len="med"/>
                      <a:tailEnd type="none" w="med" len="med"/>
                    </a:lnR>
                    <a:lnB w="38100" cap="flat" cmpd="sng" algn="ctr">
                      <a:solidFill>
                        <a:schemeClr val="bg1"/>
                      </a:solidFill>
                      <a:prstDash val="solid"/>
                      <a:round/>
                      <a:headEnd type="none" w="med" len="med"/>
                      <a:tailEnd type="none" w="med" len="med"/>
                    </a:lnB>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800" b="0" dirty="0" smtClean="0">
                          <a:solidFill>
                            <a:schemeClr val="tx1"/>
                          </a:solidFill>
                          <a:latin typeface="Meiryo UI" panose="020B0604030504040204" pitchFamily="50" charset="-128"/>
                          <a:ea typeface="Meiryo UI" panose="020B0604030504040204" pitchFamily="50" charset="-128"/>
                        </a:rPr>
                        <a:t>(</a:t>
                      </a:r>
                      <a:r>
                        <a:rPr kumimoji="1" lang="ja-JP" altLang="en-US" sz="800" b="0" dirty="0" smtClean="0">
                          <a:solidFill>
                            <a:schemeClr val="tx1"/>
                          </a:solidFill>
                          <a:latin typeface="Meiryo UI" panose="020B0604030504040204" pitchFamily="50" charset="-128"/>
                          <a:ea typeface="Meiryo UI" panose="020B0604030504040204" pitchFamily="50" charset="-128"/>
                        </a:rPr>
                        <a:t>▲</a:t>
                      </a:r>
                      <a:r>
                        <a:rPr kumimoji="1" lang="en-US" altLang="ja-JP" sz="800" b="0" dirty="0" smtClean="0">
                          <a:solidFill>
                            <a:schemeClr val="tx1"/>
                          </a:solidFill>
                          <a:latin typeface="Meiryo UI" panose="020B0604030504040204" pitchFamily="50" charset="-128"/>
                          <a:ea typeface="Meiryo UI" panose="020B0604030504040204" pitchFamily="50" charset="-128"/>
                        </a:rPr>
                        <a:t>11%)</a:t>
                      </a:r>
                    </a:p>
                  </a:txBody>
                  <a:tcPr marL="36000" marT="18000" marB="1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a:txBody>
                    <a:bodyPr/>
                    <a:lstStyle/>
                    <a:p>
                      <a:pPr algn="l">
                        <a:lnSpc>
                          <a:spcPts val="1100"/>
                        </a:lnSpc>
                      </a:pPr>
                      <a:r>
                        <a:rPr kumimoji="1" lang="ja-JP" altLang="en-US" sz="900" b="0" dirty="0" smtClean="0">
                          <a:solidFill>
                            <a:schemeClr val="tx1"/>
                          </a:solidFill>
                          <a:latin typeface="Meiryo UI" panose="020B0604030504040204" pitchFamily="50" charset="-128"/>
                          <a:ea typeface="Meiryo UI" panose="020B0604030504040204" pitchFamily="50" charset="-128"/>
                        </a:rPr>
                        <a:t>排出量の目標値から、国の目標</a:t>
                      </a:r>
                      <a:r>
                        <a:rPr kumimoji="1" lang="en-US" altLang="ja-JP" sz="900" b="0" dirty="0" smtClean="0">
                          <a:solidFill>
                            <a:schemeClr val="tx1"/>
                          </a:solidFill>
                          <a:latin typeface="Meiryo UI" panose="020B0604030504040204" pitchFamily="50" charset="-128"/>
                          <a:ea typeface="Meiryo UI" panose="020B0604030504040204" pitchFamily="50" charset="-128"/>
                        </a:rPr>
                        <a:t>(440g/</a:t>
                      </a:r>
                      <a:r>
                        <a:rPr kumimoji="1" lang="ja-JP" altLang="en-US" sz="900" b="0" dirty="0" smtClean="0">
                          <a:solidFill>
                            <a:schemeClr val="tx1"/>
                          </a:solidFill>
                          <a:latin typeface="Meiryo UI" panose="020B0604030504040204" pitchFamily="50" charset="-128"/>
                          <a:ea typeface="Meiryo UI" panose="020B0604030504040204" pitchFamily="50" charset="-128"/>
                        </a:rPr>
                        <a:t>人・日</a:t>
                      </a:r>
                      <a:r>
                        <a:rPr kumimoji="1" lang="en-US" altLang="ja-JP" sz="900" b="0" dirty="0" smtClean="0">
                          <a:solidFill>
                            <a:schemeClr val="tx1"/>
                          </a:solidFill>
                          <a:latin typeface="Meiryo UI" panose="020B0604030504040204" pitchFamily="50" charset="-128"/>
                          <a:ea typeface="Meiryo UI" panose="020B0604030504040204" pitchFamily="50" charset="-128"/>
                        </a:rPr>
                        <a:t>)</a:t>
                      </a:r>
                    </a:p>
                    <a:p>
                      <a:pPr algn="l">
                        <a:lnSpc>
                          <a:spcPts val="1100"/>
                        </a:lnSpc>
                      </a:pPr>
                      <a:r>
                        <a:rPr kumimoji="1" lang="ja-JP" altLang="en-US" sz="900" b="0" dirty="0" smtClean="0">
                          <a:solidFill>
                            <a:schemeClr val="tx1"/>
                          </a:solidFill>
                          <a:latin typeface="Meiryo UI" panose="020B0604030504040204" pitchFamily="50" charset="-128"/>
                          <a:ea typeface="Meiryo UI" panose="020B0604030504040204" pitchFamily="50" charset="-128"/>
                        </a:rPr>
                        <a:t>より少ない目標を設定</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268930452"/>
                  </a:ext>
                </a:extLst>
              </a:tr>
              <a:tr h="247160">
                <a:tc rowSpan="3">
                  <a:txBody>
                    <a:bodyPr/>
                    <a:lstStyle/>
                    <a:p>
                      <a:pPr algn="ctr">
                        <a:lnSpc>
                          <a:spcPts val="1400"/>
                        </a:lnSpc>
                      </a:pPr>
                      <a:r>
                        <a:rPr kumimoji="1" lang="ja-JP" altLang="en-US" sz="1000" b="1" dirty="0" smtClean="0">
                          <a:solidFill>
                            <a:schemeClr val="bg1"/>
                          </a:solidFill>
                          <a:latin typeface="Meiryo UI" panose="020B0604030504040204" pitchFamily="50" charset="-128"/>
                          <a:ea typeface="Meiryo UI" panose="020B0604030504040204" pitchFamily="50" charset="-128"/>
                        </a:rPr>
                        <a:t>産業廃棄物</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T="18000" marB="18000" vert="eaVert" anchor="ctr" anchorCtr="1">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schemeClr>
                    </a:solidFill>
                  </a:tcPr>
                </a:tc>
                <a:tc gridSpan="2">
                  <a:txBody>
                    <a:bodyPr/>
                    <a:lstStyle/>
                    <a:p>
                      <a:pPr>
                        <a:lnSpc>
                          <a:spcPts val="1400"/>
                        </a:lnSpc>
                      </a:pPr>
                      <a:r>
                        <a:rPr kumimoji="1" lang="ja-JP" altLang="en-US" sz="1000" dirty="0" smtClean="0">
                          <a:latin typeface="Meiryo UI" panose="020B0604030504040204" pitchFamily="50" charset="-128"/>
                          <a:ea typeface="Meiryo UI" panose="020B0604030504040204" pitchFamily="50" charset="-128"/>
                        </a:rPr>
                        <a:t>排出量</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万トン</a:t>
                      </a:r>
                      <a:r>
                        <a:rPr kumimoji="1" lang="en-US" altLang="ja-JP" sz="800" dirty="0" smtClean="0">
                          <a:latin typeface="Meiryo UI" panose="020B0604030504040204" pitchFamily="50" charset="-128"/>
                          <a:ea typeface="Meiryo UI" panose="020B0604030504040204" pitchFamily="50" charset="-128"/>
                        </a:rPr>
                        <a:t>)</a:t>
                      </a: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hMerge="1">
                  <a:txBody>
                    <a:bodyPr/>
                    <a:lstStyle/>
                    <a:p>
                      <a:pPr>
                        <a:lnSpc>
                          <a:spcPts val="1100"/>
                        </a:lnSpc>
                      </a:pPr>
                      <a:endParaRPr kumimoji="1" lang="en-US" altLang="ja-JP" sz="1000" dirty="0" smtClean="0">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400"/>
                        </a:lnSpc>
                      </a:pPr>
                      <a:r>
                        <a:rPr kumimoji="1" lang="en-US" altLang="ja-JP" sz="1000" b="0" dirty="0" smtClean="0">
                          <a:solidFill>
                            <a:schemeClr val="tx1"/>
                          </a:solidFill>
                          <a:latin typeface="Meiryo UI" panose="020B0604030504040204" pitchFamily="50" charset="-128"/>
                          <a:ea typeface="Meiryo UI" panose="020B0604030504040204" pitchFamily="50" charset="-128"/>
                        </a:rPr>
                        <a:t>1,357</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pPr marL="0" marR="0" lvl="0" indent="0" algn="r" defTabSz="1280160" rtl="0" eaLnBrk="1" fontAlgn="auto" latinLnBrk="0" hangingPunct="1">
                        <a:lnSpc>
                          <a:spcPts val="1400"/>
                        </a:lnSpc>
                        <a:spcBef>
                          <a:spcPts val="0"/>
                        </a:spcBef>
                        <a:spcAft>
                          <a:spcPts val="0"/>
                        </a:spcAft>
                        <a:buClrTx/>
                        <a:buSzTx/>
                        <a:buFontTx/>
                        <a:buNone/>
                        <a:tabLst/>
                        <a:defRPr/>
                      </a:pPr>
                      <a:r>
                        <a:rPr kumimoji="1" lang="en-US" altLang="ja-JP" sz="1000" b="1" dirty="0" smtClean="0">
                          <a:solidFill>
                            <a:schemeClr val="tx1"/>
                          </a:solidFill>
                          <a:latin typeface="Meiryo UI" panose="020B0604030504040204" pitchFamily="50" charset="-128"/>
                          <a:ea typeface="Meiryo UI" panose="020B0604030504040204" pitchFamily="50" charset="-128"/>
                        </a:rPr>
                        <a:t>1,368</a:t>
                      </a:r>
                      <a:endParaRPr kumimoji="1" lang="en-US" altLang="ja-JP" sz="1000" b="0" dirty="0" smtClean="0">
                        <a:solidFill>
                          <a:schemeClr val="tx1"/>
                        </a:solidFill>
                        <a:latin typeface="Meiryo UI" panose="020B0604030504040204" pitchFamily="50" charset="-128"/>
                        <a:ea typeface="Meiryo UI" panose="020B0604030504040204" pitchFamily="50" charset="-128"/>
                      </a:endParaRPr>
                    </a:p>
                  </a:txBody>
                  <a:tcPr marR="36000" marT="18000" marB="18000" anchor="ctr">
                    <a:lnR w="28575" cap="flat" cmpd="sng" algn="ctr">
                      <a:no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800" b="0" dirty="0" smtClean="0">
                          <a:solidFill>
                            <a:schemeClr val="tx1"/>
                          </a:solidFill>
                          <a:latin typeface="Meiryo UI" panose="020B0604030504040204" pitchFamily="50" charset="-128"/>
                          <a:ea typeface="Meiryo UI" panose="020B0604030504040204" pitchFamily="50" charset="-128"/>
                        </a:rPr>
                        <a:t>(+1%)</a:t>
                      </a:r>
                    </a:p>
                  </a:txBody>
                  <a:tcPr marL="36000" marT="18000" marB="1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rowSpan="3">
                  <a:txBody>
                    <a:bodyPr/>
                    <a:lstStyle/>
                    <a:p>
                      <a:pPr algn="l">
                        <a:lnSpc>
                          <a:spcPts val="1100"/>
                        </a:lnSpc>
                      </a:pPr>
                      <a:r>
                        <a:rPr kumimoji="1" lang="ja-JP" altLang="en-US" sz="900" b="0" dirty="0" smtClean="0">
                          <a:solidFill>
                            <a:schemeClr val="tx1"/>
                          </a:solidFill>
                          <a:latin typeface="Meiryo UI" panose="020B0604030504040204" pitchFamily="50" charset="-128"/>
                          <a:ea typeface="Meiryo UI" panose="020B0604030504040204" pitchFamily="50" charset="-128"/>
                        </a:rPr>
                        <a:t>国の目標や府の現状を考慮しつつ、新型コロナウイルスにより低下した産業活動の回復、一般廃棄物に混入している事業系廃プラスチック類の算入を見込んだうえで、建設混合廃棄物の発生抑制、プラスチックの有効利用の取組効果により目標を設定</a:t>
                      </a:r>
                    </a:p>
                  </a:txBody>
                  <a:tcPr marT="18000" marB="18000"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921859681"/>
                  </a:ext>
                </a:extLst>
              </a:tr>
              <a:tr h="247160">
                <a:tc v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tcPr>
                </a:tc>
                <a:tc gridSpan="2">
                  <a:txBody>
                    <a:bodyPr/>
                    <a:lstStyle/>
                    <a:p>
                      <a:pPr>
                        <a:lnSpc>
                          <a:spcPts val="1400"/>
                        </a:lnSpc>
                      </a:pPr>
                      <a:r>
                        <a:rPr kumimoji="1" lang="ja-JP" altLang="en-US" sz="1000" dirty="0" smtClean="0">
                          <a:latin typeface="Meiryo UI" panose="020B0604030504040204" pitchFamily="50" charset="-128"/>
                          <a:ea typeface="Meiryo UI" panose="020B0604030504040204" pitchFamily="50" charset="-128"/>
                        </a:rPr>
                        <a:t>再生利用率</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h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400"/>
                        </a:lnSpc>
                      </a:pPr>
                      <a:r>
                        <a:rPr kumimoji="1" lang="en-US" altLang="ja-JP" sz="1000" b="0" dirty="0" smtClean="0">
                          <a:solidFill>
                            <a:schemeClr val="tx1"/>
                          </a:solidFill>
                          <a:latin typeface="Meiryo UI" panose="020B0604030504040204" pitchFamily="50" charset="-128"/>
                          <a:ea typeface="Meiryo UI" panose="020B0604030504040204" pitchFamily="50" charset="-128"/>
                        </a:rPr>
                        <a:t>32.4</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marL="0" marR="0" lvl="0" indent="0" algn="r" defTabSz="1280160" rtl="0" eaLnBrk="1" fontAlgn="auto" latinLnBrk="0" hangingPunct="1">
                        <a:lnSpc>
                          <a:spcPts val="1400"/>
                        </a:lnSpc>
                        <a:spcBef>
                          <a:spcPts val="0"/>
                        </a:spcBef>
                        <a:spcAft>
                          <a:spcPts val="0"/>
                        </a:spcAft>
                        <a:buClrTx/>
                        <a:buSzTx/>
                        <a:buFontTx/>
                        <a:buNone/>
                        <a:tabLst/>
                        <a:defRPr/>
                      </a:pPr>
                      <a:r>
                        <a:rPr kumimoji="1" lang="en-US" altLang="ja-JP" sz="1000" b="1" dirty="0" smtClean="0">
                          <a:solidFill>
                            <a:schemeClr val="tx1"/>
                          </a:solidFill>
                          <a:latin typeface="Meiryo UI" panose="020B0604030504040204" pitchFamily="50" charset="-128"/>
                          <a:ea typeface="Meiryo UI" panose="020B0604030504040204" pitchFamily="50" charset="-128"/>
                        </a:rPr>
                        <a:t>33.2</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txBody>
                  <a:tcPr marR="36000" marT="18000" marB="18000" anchor="ctr">
                    <a:lnR w="28575" cap="flat" cmpd="sng" algn="ctr">
                      <a:noFill/>
                      <a:prstDash val="solid"/>
                      <a:round/>
                      <a:headEnd type="none" w="med" len="med"/>
                      <a:tailEnd type="none" w="med" len="med"/>
                    </a:lnR>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800" b="0" dirty="0" smtClean="0">
                          <a:solidFill>
                            <a:schemeClr val="tx1"/>
                          </a:solidFill>
                          <a:latin typeface="Meiryo UI" panose="020B0604030504040204" pitchFamily="50" charset="-128"/>
                          <a:ea typeface="Meiryo UI" panose="020B0604030504040204" pitchFamily="50" charset="-128"/>
                        </a:rPr>
                        <a:t>(+0.8)</a:t>
                      </a:r>
                    </a:p>
                  </a:txBody>
                  <a:tcPr marL="36000" marT="18000" marB="1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tcPr>
                </a:tc>
                <a:tc vMerge="1">
                  <a:txBody>
                    <a:bodyPr/>
                    <a:lstStyle/>
                    <a:p>
                      <a:pPr algn="l">
                        <a:lnSpc>
                          <a:spcPts val="1400"/>
                        </a:lnSpc>
                      </a:pPr>
                      <a:endParaRPr kumimoji="1" lang="ja-JP" altLang="en-US" sz="1000" b="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507610952"/>
                  </a:ext>
                </a:extLst>
              </a:tr>
              <a:tr h="247160">
                <a:tc v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tcPr>
                </a:tc>
                <a:tc gridSpan="2">
                  <a:txBody>
                    <a:bodyPr/>
                    <a:lstStyle/>
                    <a:p>
                      <a:pPr>
                        <a:lnSpc>
                          <a:spcPts val="1400"/>
                        </a:lnSpc>
                      </a:pPr>
                      <a:r>
                        <a:rPr kumimoji="1" lang="ja-JP" altLang="en-US" sz="1000" dirty="0" smtClean="0">
                          <a:latin typeface="Meiryo UI" panose="020B0604030504040204" pitchFamily="50" charset="-128"/>
                          <a:ea typeface="Meiryo UI" panose="020B0604030504040204" pitchFamily="50" charset="-128"/>
                        </a:rPr>
                        <a:t>最終処分量</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万トン</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h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400"/>
                        </a:lnSpc>
                      </a:pPr>
                      <a:r>
                        <a:rPr kumimoji="1" lang="en-US" altLang="ja-JP" sz="1000" b="0" dirty="0" smtClean="0">
                          <a:solidFill>
                            <a:schemeClr val="tx1"/>
                          </a:solidFill>
                          <a:latin typeface="Meiryo UI" panose="020B0604030504040204" pitchFamily="50" charset="-128"/>
                          <a:ea typeface="Meiryo UI" panose="020B0604030504040204" pitchFamily="50" charset="-128"/>
                        </a:rPr>
                        <a:t>40</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tcPr>
                </a:tc>
                <a:tc>
                  <a:txBody>
                    <a:bodyPr/>
                    <a:lstStyle/>
                    <a:p>
                      <a:pPr marL="0" marR="0" lvl="0" indent="0" algn="r" defTabSz="1280160" rtl="0" eaLnBrk="1" fontAlgn="auto" latinLnBrk="0" hangingPunct="1">
                        <a:lnSpc>
                          <a:spcPts val="1400"/>
                        </a:lnSpc>
                        <a:spcBef>
                          <a:spcPts val="0"/>
                        </a:spcBef>
                        <a:spcAft>
                          <a:spcPts val="0"/>
                        </a:spcAft>
                        <a:buClrTx/>
                        <a:buSzTx/>
                        <a:buFontTx/>
                        <a:buNone/>
                        <a:tabLst/>
                        <a:defRPr/>
                      </a:pPr>
                      <a:r>
                        <a:rPr kumimoji="1" lang="en-US" altLang="ja-JP" sz="1000" b="1" dirty="0" smtClean="0">
                          <a:solidFill>
                            <a:schemeClr val="tx1"/>
                          </a:solidFill>
                          <a:latin typeface="Meiryo UI" panose="020B0604030504040204" pitchFamily="50" charset="-128"/>
                          <a:ea typeface="Meiryo UI" panose="020B0604030504040204" pitchFamily="50" charset="-128"/>
                        </a:rPr>
                        <a:t>33</a:t>
                      </a:r>
                      <a:endParaRPr kumimoji="1" lang="en-US" altLang="ja-JP" sz="1000" b="0" dirty="0" smtClean="0">
                        <a:solidFill>
                          <a:schemeClr val="tx1"/>
                        </a:solidFill>
                        <a:latin typeface="Meiryo UI" panose="020B0604030504040204" pitchFamily="50" charset="-128"/>
                        <a:ea typeface="Meiryo UI" panose="020B0604030504040204" pitchFamily="50" charset="-128"/>
                      </a:endParaRPr>
                    </a:p>
                  </a:txBody>
                  <a:tcPr marR="36000" marT="18000" marB="18000" anchor="ctr">
                    <a:lnR w="28575" cap="flat" cmpd="sng" algn="ctr">
                      <a:noFill/>
                      <a:prstDash val="solid"/>
                      <a:round/>
                      <a:headEnd type="none" w="med" len="med"/>
                      <a:tailEnd type="none" w="med" len="med"/>
                    </a:lnR>
                    <a:lnB w="38100" cap="flat" cmpd="sng" algn="ctr">
                      <a:solidFill>
                        <a:schemeClr val="bg1"/>
                      </a:solidFill>
                      <a:prstDash val="solid"/>
                      <a:round/>
                      <a:headEnd type="none" w="med" len="med"/>
                      <a:tailEnd type="none" w="med" len="med"/>
                    </a:lnB>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800" b="0" dirty="0" smtClean="0">
                          <a:solidFill>
                            <a:schemeClr val="tx1"/>
                          </a:solidFill>
                          <a:latin typeface="Meiryo UI" panose="020B0604030504040204" pitchFamily="50" charset="-128"/>
                          <a:ea typeface="Meiryo UI" panose="020B0604030504040204" pitchFamily="50" charset="-128"/>
                        </a:rPr>
                        <a:t>(</a:t>
                      </a:r>
                      <a:r>
                        <a:rPr kumimoji="1" lang="ja-JP" altLang="en-US" sz="800" b="0" dirty="0" smtClean="0">
                          <a:solidFill>
                            <a:schemeClr val="tx1"/>
                          </a:solidFill>
                          <a:latin typeface="Meiryo UI" panose="020B0604030504040204" pitchFamily="50" charset="-128"/>
                          <a:ea typeface="Meiryo UI" panose="020B0604030504040204" pitchFamily="50" charset="-128"/>
                        </a:rPr>
                        <a:t>▲</a:t>
                      </a:r>
                      <a:r>
                        <a:rPr kumimoji="1" lang="en-US" altLang="ja-JP" sz="800" b="0" dirty="0" smtClean="0">
                          <a:solidFill>
                            <a:schemeClr val="tx1"/>
                          </a:solidFill>
                          <a:latin typeface="Meiryo UI" panose="020B0604030504040204" pitchFamily="50" charset="-128"/>
                          <a:ea typeface="Meiryo UI" panose="020B0604030504040204" pitchFamily="50" charset="-128"/>
                        </a:rPr>
                        <a:t>16%)</a:t>
                      </a:r>
                    </a:p>
                  </a:txBody>
                  <a:tcPr marL="36000" marT="18000" marB="1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vMerge="1">
                  <a:txBody>
                    <a:bodyPr/>
                    <a:lstStyle/>
                    <a:p>
                      <a:pPr algn="l">
                        <a:lnSpc>
                          <a:spcPts val="1400"/>
                        </a:lnSpc>
                      </a:pPr>
                      <a:endParaRPr kumimoji="1" lang="ja-JP" altLang="en-US" sz="1000" b="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98254995"/>
                  </a:ext>
                </a:extLst>
              </a:tr>
              <a:tr h="79250">
                <a:tc rowSpan="4">
                  <a:txBody>
                    <a:bodyPr/>
                    <a:lstStyle/>
                    <a:p>
                      <a:pPr algn="ctr">
                        <a:lnSpc>
                          <a:spcPts val="1400"/>
                        </a:lnSpc>
                      </a:pPr>
                      <a:r>
                        <a:rPr kumimoji="1" lang="ja-JP" altLang="en-US" sz="1000" b="1" dirty="0" smtClean="0">
                          <a:solidFill>
                            <a:schemeClr val="bg1"/>
                          </a:solidFill>
                          <a:latin typeface="Meiryo UI" panose="020B0604030504040204" pitchFamily="50" charset="-128"/>
                          <a:ea typeface="Meiryo UI" panose="020B0604030504040204" pitchFamily="50" charset="-128"/>
                        </a:rPr>
                        <a:t>プラスチックごみ</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T="18000" marB="18000" vert="eaVert" anchor="ctr" anchorCtr="1">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accent1">
                        <a:lumMod val="75000"/>
                      </a:schemeClr>
                    </a:solidFill>
                  </a:tcPr>
                </a:tc>
                <a:tc rowSpan="2">
                  <a:txBody>
                    <a:bodyPr/>
                    <a:lstStyle/>
                    <a:p>
                      <a:pPr>
                        <a:lnSpc>
                          <a:spcPts val="1200"/>
                        </a:lnSpc>
                      </a:pPr>
                      <a:r>
                        <a:rPr kumimoji="1" lang="ja-JP" altLang="en-US" sz="1000" dirty="0" smtClean="0">
                          <a:latin typeface="Meiryo UI" panose="020B0604030504040204" pitchFamily="50" charset="-128"/>
                          <a:ea typeface="Meiryo UI" panose="020B0604030504040204" pitchFamily="50" charset="-128"/>
                        </a:rPr>
                        <a:t>容器包装</a:t>
                      </a:r>
                      <a:endParaRPr kumimoji="1" lang="en-US" altLang="ja-JP" sz="1000" dirty="0" smtClean="0">
                        <a:latin typeface="Meiryo UI" panose="020B0604030504040204" pitchFamily="50" charset="-128"/>
                        <a:ea typeface="Meiryo UI" panose="020B0604030504040204" pitchFamily="50" charset="-128"/>
                      </a:endParaRPr>
                    </a:p>
                    <a:p>
                      <a:pPr>
                        <a:lnSpc>
                          <a:spcPts val="1200"/>
                        </a:lnSpc>
                      </a:pPr>
                      <a:r>
                        <a:rPr kumimoji="1" lang="ja-JP" altLang="en-US" sz="1000" dirty="0" smtClean="0">
                          <a:latin typeface="Meiryo UI" panose="020B0604030504040204" pitchFamily="50" charset="-128"/>
                          <a:ea typeface="Meiryo UI" panose="020B0604030504040204" pitchFamily="50" charset="-128"/>
                        </a:rPr>
                        <a:t>プラスチック</a:t>
                      </a:r>
                      <a:endParaRPr kumimoji="1" lang="en-US" altLang="ja-JP" sz="1000" dirty="0" smtClean="0">
                        <a:latin typeface="Meiryo UI" panose="020B0604030504040204" pitchFamily="50" charset="-128"/>
                        <a:ea typeface="Meiryo UI" panose="020B0604030504040204" pitchFamily="50" charset="-128"/>
                      </a:endParaRPr>
                    </a:p>
                    <a:p>
                      <a:pPr>
                        <a:lnSpc>
                          <a:spcPts val="1200"/>
                        </a:lnSpc>
                      </a:pP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一般廃棄物</a:t>
                      </a:r>
                      <a:r>
                        <a:rPr kumimoji="1" lang="en-US" altLang="ja-JP" sz="900" dirty="0" smtClean="0">
                          <a:latin typeface="Meiryo UI" panose="020B0604030504040204" pitchFamily="50" charset="-128"/>
                          <a:ea typeface="Meiryo UI" panose="020B0604030504040204" pitchFamily="50" charset="-128"/>
                        </a:rPr>
                        <a:t>)</a:t>
                      </a: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nSpc>
                          <a:spcPts val="1400"/>
                        </a:lnSpc>
                      </a:pPr>
                      <a:r>
                        <a:rPr kumimoji="1" lang="ja-JP" altLang="en-US" sz="1000" dirty="0" smtClean="0">
                          <a:latin typeface="Meiryo UI" panose="020B0604030504040204" pitchFamily="50" charset="-128"/>
                          <a:ea typeface="Meiryo UI" panose="020B0604030504040204" pitchFamily="50" charset="-128"/>
                        </a:rPr>
                        <a:t>排出量</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万トン</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ts val="1400"/>
                        </a:lnSpc>
                      </a:pPr>
                      <a:r>
                        <a:rPr kumimoji="1" lang="en-US" altLang="ja-JP" sz="1000" dirty="0" smtClean="0">
                          <a:solidFill>
                            <a:schemeClr val="tx1"/>
                          </a:solidFill>
                          <a:latin typeface="Meiryo UI" panose="020B0604030504040204" pitchFamily="50" charset="-128"/>
                          <a:ea typeface="Meiryo UI" panose="020B0604030504040204" pitchFamily="50" charset="-128"/>
                        </a:rPr>
                        <a:t>24</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pPr algn="r">
                        <a:lnSpc>
                          <a:spcPts val="1400"/>
                        </a:lnSpc>
                      </a:pPr>
                      <a:r>
                        <a:rPr kumimoji="1" lang="en-US" altLang="ja-JP" sz="1000" b="1" dirty="0" smtClean="0">
                          <a:solidFill>
                            <a:schemeClr val="tx1"/>
                          </a:solidFill>
                          <a:latin typeface="Meiryo UI" panose="020B0604030504040204" pitchFamily="50" charset="-128"/>
                          <a:ea typeface="Meiryo UI" panose="020B0604030504040204" pitchFamily="50" charset="-128"/>
                        </a:rPr>
                        <a:t>21</a:t>
                      </a:r>
                      <a:endParaRPr kumimoji="1" lang="en-US" altLang="ja-JP" sz="1000" b="0" dirty="0" smtClean="0">
                        <a:solidFill>
                          <a:schemeClr val="tx1"/>
                        </a:solidFill>
                        <a:latin typeface="Meiryo UI" panose="020B0604030504040204" pitchFamily="50" charset="-128"/>
                        <a:ea typeface="Meiryo UI" panose="020B0604030504040204" pitchFamily="50" charset="-128"/>
                      </a:endParaRPr>
                    </a:p>
                  </a:txBody>
                  <a:tcPr marR="36000" marT="18000" marB="18000" anchor="ctr">
                    <a:lnR w="28575" cap="flat" cmpd="sng" algn="ctr">
                      <a:no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800" b="0" dirty="0" smtClean="0">
                          <a:solidFill>
                            <a:schemeClr val="tx1"/>
                          </a:solidFill>
                          <a:latin typeface="Meiryo UI" panose="020B0604030504040204" pitchFamily="50" charset="-128"/>
                          <a:ea typeface="Meiryo UI" panose="020B0604030504040204" pitchFamily="50" charset="-128"/>
                        </a:rPr>
                        <a:t>(</a:t>
                      </a:r>
                      <a:r>
                        <a:rPr kumimoji="1" lang="ja-JP" altLang="en-US" sz="800" b="0" dirty="0" smtClean="0">
                          <a:solidFill>
                            <a:schemeClr val="tx1"/>
                          </a:solidFill>
                          <a:latin typeface="Meiryo UI" panose="020B0604030504040204" pitchFamily="50" charset="-128"/>
                          <a:ea typeface="Meiryo UI" panose="020B0604030504040204" pitchFamily="50" charset="-128"/>
                        </a:rPr>
                        <a:t>▲</a:t>
                      </a:r>
                      <a:r>
                        <a:rPr kumimoji="1" lang="en-US" altLang="ja-JP" sz="800" b="0" dirty="0" smtClean="0">
                          <a:solidFill>
                            <a:schemeClr val="tx1"/>
                          </a:solidFill>
                          <a:latin typeface="Meiryo UI" panose="020B0604030504040204" pitchFamily="50" charset="-128"/>
                          <a:ea typeface="Meiryo UI" panose="020B0604030504040204" pitchFamily="50" charset="-128"/>
                        </a:rPr>
                        <a:t>14%)</a:t>
                      </a:r>
                    </a:p>
                  </a:txBody>
                  <a:tcPr marL="36000" marT="18000" marB="1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l">
                        <a:lnSpc>
                          <a:spcPts val="1100"/>
                        </a:lnSpc>
                      </a:pPr>
                      <a:r>
                        <a:rPr kumimoji="1" lang="ja-JP" altLang="en-US" sz="900" b="0" dirty="0" smtClean="0">
                          <a:solidFill>
                            <a:schemeClr val="tx1"/>
                          </a:solidFill>
                          <a:latin typeface="Meiryo UI" panose="020B0604030504040204" pitchFamily="50" charset="-128"/>
                          <a:ea typeface="Meiryo UI" panose="020B0604030504040204" pitchFamily="50" charset="-128"/>
                        </a:rPr>
                        <a:t>プラ戦略の目標</a:t>
                      </a:r>
                      <a:r>
                        <a:rPr kumimoji="1" lang="en-US" altLang="ja-JP" sz="900" b="0" dirty="0" smtClean="0">
                          <a:solidFill>
                            <a:schemeClr val="tx1"/>
                          </a:solidFill>
                          <a:latin typeface="Meiryo UI" panose="020B0604030504040204" pitchFamily="50" charset="-128"/>
                          <a:ea typeface="Meiryo UI" panose="020B0604030504040204" pitchFamily="50" charset="-128"/>
                        </a:rPr>
                        <a:t>(2030</a:t>
                      </a:r>
                      <a:r>
                        <a:rPr kumimoji="1" lang="ja-JP" altLang="en-US" sz="900" b="0" dirty="0" smtClean="0">
                          <a:solidFill>
                            <a:schemeClr val="tx1"/>
                          </a:solidFill>
                          <a:latin typeface="Meiryo UI" panose="020B0604030504040204" pitchFamily="50" charset="-128"/>
                          <a:ea typeface="Meiryo UI" panose="020B0604030504040204" pitchFamily="50" charset="-128"/>
                        </a:rPr>
                        <a:t>年までにワンウェイプラスチック</a:t>
                      </a:r>
                      <a:r>
                        <a:rPr kumimoji="1" lang="en-US" altLang="ja-JP" sz="900" b="0" dirty="0" smtClean="0">
                          <a:solidFill>
                            <a:schemeClr val="tx1"/>
                          </a:solidFill>
                          <a:latin typeface="Meiryo UI" panose="020B0604030504040204" pitchFamily="50" charset="-128"/>
                          <a:ea typeface="Meiryo UI" panose="020B0604030504040204" pitchFamily="50" charset="-128"/>
                        </a:rPr>
                        <a:t>25%</a:t>
                      </a:r>
                      <a:r>
                        <a:rPr kumimoji="1" lang="ja-JP" altLang="en-US" sz="900" b="0" dirty="0" smtClean="0">
                          <a:solidFill>
                            <a:schemeClr val="tx1"/>
                          </a:solidFill>
                          <a:latin typeface="Meiryo UI" panose="020B0604030504040204" pitchFamily="50" charset="-128"/>
                          <a:ea typeface="Meiryo UI" panose="020B0604030504040204" pitchFamily="50" charset="-128"/>
                        </a:rPr>
                        <a:t>削減</a:t>
                      </a:r>
                      <a:r>
                        <a:rPr kumimoji="1" lang="en-US" altLang="ja-JP" sz="900" b="0" dirty="0" smtClean="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の達成を見据えた目標を設定</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169632048"/>
                  </a:ext>
                </a:extLst>
              </a:tr>
              <a:tr h="273810">
                <a:tc vMerge="1">
                  <a:txBody>
                    <a:bodyPr/>
                    <a:lstStyle/>
                    <a:p>
                      <a:endParaRPr kumimoji="1" lang="ja-JP" altLang="en-US"/>
                    </a:p>
                  </a:txBody>
                  <a:tcPr/>
                </a:tc>
                <a:tc vMerge="1">
                  <a:txBody>
                    <a:bodyPr/>
                    <a:lstStyle/>
                    <a:p>
                      <a:endParaRPr kumimoji="1" lang="ja-JP" altLang="en-US"/>
                    </a:p>
                  </a:txBody>
                  <a:tcPr/>
                </a:tc>
                <a:tc>
                  <a:txBody>
                    <a:bodyPr/>
                    <a:lstStyle/>
                    <a:p>
                      <a:pPr>
                        <a:lnSpc>
                          <a:spcPts val="1400"/>
                        </a:lnSpc>
                      </a:pPr>
                      <a:r>
                        <a:rPr kumimoji="1" lang="ja-JP" altLang="en-US" sz="1000" dirty="0" smtClean="0">
                          <a:latin typeface="Meiryo UI" panose="020B0604030504040204" pitchFamily="50" charset="-128"/>
                          <a:ea typeface="Meiryo UI" panose="020B0604030504040204" pitchFamily="50" charset="-128"/>
                        </a:rPr>
                        <a:t>再生利用率</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400"/>
                        </a:lnSpc>
                      </a:pPr>
                      <a:r>
                        <a:rPr kumimoji="1" lang="en-US" altLang="ja-JP" sz="1000" dirty="0" smtClean="0">
                          <a:solidFill>
                            <a:schemeClr val="tx1"/>
                          </a:solidFill>
                          <a:latin typeface="Meiryo UI" panose="020B0604030504040204" pitchFamily="50" charset="-128"/>
                          <a:ea typeface="Meiryo UI" panose="020B0604030504040204" pitchFamily="50" charset="-128"/>
                        </a:rPr>
                        <a:t>27</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marL="0" marR="0" lvl="0" indent="0" algn="r" defTabSz="1280160" rtl="0" eaLnBrk="1" fontAlgn="auto" latinLnBrk="0" hangingPunct="1">
                        <a:lnSpc>
                          <a:spcPts val="1400"/>
                        </a:lnSpc>
                        <a:spcBef>
                          <a:spcPts val="0"/>
                        </a:spcBef>
                        <a:spcAft>
                          <a:spcPts val="0"/>
                        </a:spcAft>
                        <a:buClrTx/>
                        <a:buSzTx/>
                        <a:buFontTx/>
                        <a:buNone/>
                        <a:tabLst/>
                        <a:defRPr/>
                      </a:pPr>
                      <a:r>
                        <a:rPr kumimoji="1" lang="en-US" altLang="ja-JP" sz="1000" b="1" dirty="0" smtClean="0">
                          <a:solidFill>
                            <a:schemeClr val="tx1"/>
                          </a:solidFill>
                          <a:latin typeface="Meiryo UI" panose="020B0604030504040204" pitchFamily="50" charset="-128"/>
                          <a:ea typeface="Meiryo UI" panose="020B0604030504040204" pitchFamily="50" charset="-128"/>
                        </a:rPr>
                        <a:t>50</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txBody>
                  <a:tcPr marR="36000" marT="18000" marB="18000" anchor="ctr">
                    <a:lnR w="28575" cap="flat" cmpd="sng" algn="ctr">
                      <a:noFill/>
                      <a:prstDash val="solid"/>
                      <a:round/>
                      <a:headEnd type="none" w="med" len="med"/>
                      <a:tailEnd type="none" w="med" len="med"/>
                    </a:lnR>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800" b="0" dirty="0" smtClean="0">
                          <a:solidFill>
                            <a:schemeClr val="tx1"/>
                          </a:solidFill>
                          <a:latin typeface="Meiryo UI" panose="020B0604030504040204" pitchFamily="50" charset="-128"/>
                          <a:ea typeface="Meiryo UI" panose="020B0604030504040204" pitchFamily="50" charset="-128"/>
                        </a:rPr>
                        <a:t>(+23)</a:t>
                      </a:r>
                    </a:p>
                  </a:txBody>
                  <a:tcPr marL="36000" marT="18000" marB="1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l">
                        <a:lnSpc>
                          <a:spcPts val="1100"/>
                        </a:lnSpc>
                      </a:pPr>
                      <a:r>
                        <a:rPr kumimoji="1" lang="ja-JP" altLang="en-US" sz="900" b="0" dirty="0" smtClean="0">
                          <a:solidFill>
                            <a:schemeClr val="tx1"/>
                          </a:solidFill>
                          <a:latin typeface="Meiryo UI" panose="020B0604030504040204" pitchFamily="50" charset="-128"/>
                          <a:ea typeface="Meiryo UI" panose="020B0604030504040204" pitchFamily="50" charset="-128"/>
                        </a:rPr>
                        <a:t>プラ戦略の目標</a:t>
                      </a:r>
                      <a:r>
                        <a:rPr kumimoji="1" lang="en-US" altLang="ja-JP" sz="900" b="0" dirty="0" smtClean="0">
                          <a:solidFill>
                            <a:schemeClr val="tx1"/>
                          </a:solidFill>
                          <a:latin typeface="Meiryo UI" panose="020B0604030504040204" pitchFamily="50" charset="-128"/>
                          <a:ea typeface="Meiryo UI" panose="020B0604030504040204" pitchFamily="50" charset="-128"/>
                        </a:rPr>
                        <a:t>(2030</a:t>
                      </a:r>
                      <a:r>
                        <a:rPr kumimoji="1" lang="ja-JP" altLang="en-US" sz="900" b="0" dirty="0" smtClean="0">
                          <a:solidFill>
                            <a:schemeClr val="tx1"/>
                          </a:solidFill>
                          <a:latin typeface="Meiryo UI" panose="020B0604030504040204" pitchFamily="50" charset="-128"/>
                          <a:ea typeface="Meiryo UI" panose="020B0604030504040204" pitchFamily="50" charset="-128"/>
                        </a:rPr>
                        <a:t>年までに容器包装の</a:t>
                      </a:r>
                      <a:r>
                        <a:rPr kumimoji="1" lang="en-US" altLang="ja-JP" sz="900" b="0" dirty="0" smtClean="0">
                          <a:solidFill>
                            <a:schemeClr val="tx1"/>
                          </a:solidFill>
                          <a:latin typeface="Meiryo UI" panose="020B0604030504040204" pitchFamily="50" charset="-128"/>
                          <a:ea typeface="Meiryo UI" panose="020B0604030504040204" pitchFamily="50" charset="-128"/>
                        </a:rPr>
                        <a:t>6</a:t>
                      </a:r>
                      <a:r>
                        <a:rPr kumimoji="1" lang="ja-JP" altLang="en-US" sz="900" b="0" dirty="0" smtClean="0">
                          <a:solidFill>
                            <a:schemeClr val="tx1"/>
                          </a:solidFill>
                          <a:latin typeface="Meiryo UI" panose="020B0604030504040204" pitchFamily="50" charset="-128"/>
                          <a:ea typeface="Meiryo UI" panose="020B0604030504040204" pitchFamily="50" charset="-128"/>
                        </a:rPr>
                        <a:t>割　リサイクル等</a:t>
                      </a:r>
                      <a:r>
                        <a:rPr kumimoji="1" lang="en-US" altLang="ja-JP" sz="900" b="0" dirty="0" smtClean="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の達成を見据えた目標を設定</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881148442"/>
                  </a:ext>
                </a:extLst>
              </a:tr>
              <a:tr h="0">
                <a:tc v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tcPr>
                </a:tc>
                <a:tc rowSpan="2">
                  <a:txBody>
                    <a:bodyPr/>
                    <a:lstStyle/>
                    <a:p>
                      <a:pPr>
                        <a:lnSpc>
                          <a:spcPts val="1200"/>
                        </a:lnSpc>
                      </a:pPr>
                      <a:r>
                        <a:rPr kumimoji="1" lang="ja-JP" altLang="en-US" sz="1000" dirty="0" smtClean="0">
                          <a:latin typeface="Meiryo UI" panose="020B0604030504040204" pitchFamily="50" charset="-128"/>
                          <a:ea typeface="Meiryo UI" panose="020B0604030504040204" pitchFamily="50" charset="-128"/>
                        </a:rPr>
                        <a:t>プラスチック</a:t>
                      </a:r>
                      <a:endParaRPr kumimoji="1" lang="en-US" altLang="ja-JP" sz="1000" dirty="0" smtClean="0">
                        <a:latin typeface="Meiryo UI" panose="020B0604030504040204" pitchFamily="50" charset="-128"/>
                        <a:ea typeface="Meiryo UI" panose="020B0604030504040204" pitchFamily="50" charset="-128"/>
                      </a:endParaRPr>
                    </a:p>
                    <a:p>
                      <a:pPr>
                        <a:lnSpc>
                          <a:spcPts val="1200"/>
                        </a:lnSpc>
                      </a:pP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一般廃棄物・</a:t>
                      </a:r>
                      <a:endParaRPr kumimoji="1" lang="en-US" altLang="ja-JP" sz="900" dirty="0" smtClean="0">
                        <a:latin typeface="Meiryo UI" panose="020B0604030504040204" pitchFamily="50" charset="-128"/>
                        <a:ea typeface="Meiryo UI" panose="020B0604030504040204" pitchFamily="50" charset="-128"/>
                      </a:endParaRPr>
                    </a:p>
                    <a:p>
                      <a:pPr>
                        <a:lnSpc>
                          <a:spcPts val="1200"/>
                        </a:lnSpc>
                      </a:pPr>
                      <a:r>
                        <a:rPr kumimoji="1" lang="ja-JP" altLang="en-US" sz="900" baseline="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産業廃棄物</a:t>
                      </a:r>
                      <a:r>
                        <a:rPr kumimoji="1" lang="en-US" altLang="ja-JP" sz="900" dirty="0" smtClean="0">
                          <a:latin typeface="Meiryo UI" panose="020B0604030504040204" pitchFamily="50" charset="-128"/>
                          <a:ea typeface="Meiryo UI" panose="020B0604030504040204" pitchFamily="50" charset="-128"/>
                        </a:rPr>
                        <a:t>)</a:t>
                      </a:r>
                      <a:endParaRPr kumimoji="1" lang="ja-JP" altLang="en-US" sz="900" dirty="0" smtClean="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20000"/>
                        <a:lumOff val="80000"/>
                      </a:schemeClr>
                    </a:solidFill>
                  </a:tcPr>
                </a:tc>
                <a:tc>
                  <a:txBody>
                    <a:bodyPr/>
                    <a:lstStyle/>
                    <a:p>
                      <a:pPr>
                        <a:lnSpc>
                          <a:spcPts val="1400"/>
                        </a:lnSpc>
                      </a:pPr>
                      <a:r>
                        <a:rPr kumimoji="1" lang="ja-JP" altLang="en-US" sz="1000" dirty="0" smtClean="0">
                          <a:latin typeface="Meiryo UI" panose="020B0604030504040204" pitchFamily="50" charset="-128"/>
                          <a:ea typeface="Meiryo UI" panose="020B0604030504040204" pitchFamily="50" charset="-128"/>
                        </a:rPr>
                        <a:t>焼却量</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万トン</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400"/>
                        </a:lnSpc>
                      </a:pPr>
                      <a:r>
                        <a:rPr kumimoji="1" lang="en-US" altLang="ja-JP" sz="1000" dirty="0" smtClean="0">
                          <a:solidFill>
                            <a:schemeClr val="tx1"/>
                          </a:solidFill>
                          <a:latin typeface="Meiryo UI" panose="020B0604030504040204" pitchFamily="50" charset="-128"/>
                          <a:ea typeface="Meiryo UI" panose="020B0604030504040204" pitchFamily="50" charset="-128"/>
                        </a:rPr>
                        <a:t>48</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algn="r">
                        <a:lnSpc>
                          <a:spcPts val="1400"/>
                        </a:lnSpc>
                      </a:pPr>
                      <a:r>
                        <a:rPr kumimoji="1" lang="en-US" altLang="ja-JP" sz="1000" b="1" dirty="0" smtClean="0">
                          <a:solidFill>
                            <a:schemeClr val="tx1"/>
                          </a:solidFill>
                          <a:latin typeface="Meiryo UI" panose="020B0604030504040204" pitchFamily="50" charset="-128"/>
                          <a:ea typeface="Meiryo UI" panose="020B0604030504040204" pitchFamily="50" charset="-128"/>
                        </a:rPr>
                        <a:t>36</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R="36000" marT="18000" marB="18000" anchor="ctr">
                    <a:lnR w="28575" cap="flat" cmpd="sng" algn="ctr">
                      <a:noFill/>
                      <a:prstDash val="solid"/>
                      <a:round/>
                      <a:headEnd type="none" w="med" len="med"/>
                      <a:tailEnd type="none" w="med" len="med"/>
                    </a:lnR>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800" b="0" dirty="0" smtClean="0">
                          <a:solidFill>
                            <a:schemeClr val="tx1"/>
                          </a:solidFill>
                          <a:latin typeface="Meiryo UI" panose="020B0604030504040204" pitchFamily="50" charset="-128"/>
                          <a:ea typeface="Meiryo UI" panose="020B0604030504040204" pitchFamily="50" charset="-128"/>
                        </a:rPr>
                        <a:t>(</a:t>
                      </a:r>
                      <a:r>
                        <a:rPr kumimoji="1" lang="ja-JP" altLang="en-US" sz="800" b="0" dirty="0" smtClean="0">
                          <a:solidFill>
                            <a:schemeClr val="tx1"/>
                          </a:solidFill>
                          <a:latin typeface="Meiryo UI" panose="020B0604030504040204" pitchFamily="50" charset="-128"/>
                          <a:ea typeface="Meiryo UI" panose="020B0604030504040204" pitchFamily="50" charset="-128"/>
                        </a:rPr>
                        <a:t>▲</a:t>
                      </a:r>
                      <a:r>
                        <a:rPr kumimoji="1" lang="en-US" altLang="ja-JP" sz="800" b="0" dirty="0" smtClean="0">
                          <a:solidFill>
                            <a:schemeClr val="tx1"/>
                          </a:solidFill>
                          <a:latin typeface="Meiryo UI" panose="020B0604030504040204" pitchFamily="50" charset="-128"/>
                          <a:ea typeface="Meiryo UI" panose="020B0604030504040204" pitchFamily="50" charset="-128"/>
                        </a:rPr>
                        <a:t>25%)</a:t>
                      </a:r>
                      <a:endParaRPr kumimoji="1" lang="ja-JP" altLang="en-US" sz="800" b="0" dirty="0" smtClean="0">
                        <a:solidFill>
                          <a:schemeClr val="tx1"/>
                        </a:solidFill>
                        <a:latin typeface="Meiryo UI" panose="020B0604030504040204" pitchFamily="50" charset="-128"/>
                        <a:ea typeface="Meiryo UI" panose="020B0604030504040204" pitchFamily="50" charset="-128"/>
                      </a:endParaRPr>
                    </a:p>
                  </a:txBody>
                  <a:tcPr marL="36000" marT="18000" marB="1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l">
                        <a:lnSpc>
                          <a:spcPts val="1100"/>
                        </a:lnSpc>
                      </a:pPr>
                      <a:r>
                        <a:rPr kumimoji="1" lang="ja-JP" altLang="en-US" sz="900" b="0" dirty="0" smtClean="0">
                          <a:solidFill>
                            <a:schemeClr val="tx1"/>
                          </a:solidFill>
                          <a:latin typeface="Meiryo UI" panose="020B0604030504040204" pitchFamily="50" charset="-128"/>
                          <a:ea typeface="Meiryo UI" panose="020B0604030504040204" pitchFamily="50" charset="-128"/>
                        </a:rPr>
                        <a:t>容器包装・製品プラスチックの削減・分別排出等の効果を見込んだ目標値</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33669915"/>
                  </a:ext>
                </a:extLst>
              </a:tr>
              <a:tr h="0">
                <a:tc v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tcPr>
                </a:tc>
                <a:tc v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nSpc>
                          <a:spcPts val="1400"/>
                        </a:lnSpc>
                      </a:pPr>
                      <a:r>
                        <a:rPr kumimoji="1" lang="ja-JP" altLang="en-US" sz="1000" dirty="0" smtClean="0">
                          <a:latin typeface="Meiryo UI" panose="020B0604030504040204" pitchFamily="50" charset="-128"/>
                          <a:ea typeface="Meiryo UI" panose="020B0604030504040204" pitchFamily="50" charset="-128"/>
                        </a:rPr>
                        <a:t>有効利用率</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400"/>
                        </a:lnSpc>
                      </a:pPr>
                      <a:r>
                        <a:rPr kumimoji="1" lang="en-US" altLang="ja-JP" sz="1000" dirty="0" smtClean="0">
                          <a:latin typeface="Meiryo UI" panose="020B0604030504040204" pitchFamily="50" charset="-128"/>
                          <a:ea typeface="Meiryo UI" panose="020B0604030504040204" pitchFamily="50" charset="-128"/>
                        </a:rPr>
                        <a:t>88</a:t>
                      </a:r>
                      <a:endParaRPr kumimoji="1" lang="ja-JP" altLang="en-US" sz="10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algn="r">
                        <a:lnSpc>
                          <a:spcPts val="1400"/>
                        </a:lnSpc>
                      </a:pPr>
                      <a:r>
                        <a:rPr kumimoji="1" lang="en-US" altLang="ja-JP" sz="1000" b="1" dirty="0" smtClean="0">
                          <a:solidFill>
                            <a:schemeClr val="tx1"/>
                          </a:solidFill>
                          <a:latin typeface="Meiryo UI" panose="020B0604030504040204" pitchFamily="50" charset="-128"/>
                          <a:ea typeface="Meiryo UI" panose="020B0604030504040204" pitchFamily="50" charset="-128"/>
                        </a:rPr>
                        <a:t>94</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R="36000" marT="18000" marB="18000" anchor="ctr">
                    <a:lnR w="28575" cap="flat" cmpd="sng" algn="ctr">
                      <a:noFill/>
                      <a:prstDash val="solid"/>
                      <a:round/>
                      <a:headEnd type="none" w="med" len="med"/>
                      <a:tailEnd type="none" w="med" len="med"/>
                    </a:lnR>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800" b="0" dirty="0" smtClean="0">
                          <a:solidFill>
                            <a:schemeClr val="tx1"/>
                          </a:solidFill>
                          <a:latin typeface="Meiryo UI" panose="020B0604030504040204" pitchFamily="50" charset="-128"/>
                          <a:ea typeface="Meiryo UI" panose="020B0604030504040204" pitchFamily="50" charset="-128"/>
                        </a:rPr>
                        <a:t>(+6)</a:t>
                      </a:r>
                      <a:endParaRPr kumimoji="1" lang="ja-JP" altLang="en-US" sz="800" b="0" dirty="0" smtClean="0">
                        <a:solidFill>
                          <a:schemeClr val="tx1"/>
                        </a:solidFill>
                        <a:latin typeface="Meiryo UI" panose="020B0604030504040204" pitchFamily="50" charset="-128"/>
                        <a:ea typeface="Meiryo UI" panose="020B0604030504040204" pitchFamily="50" charset="-128"/>
                      </a:endParaRPr>
                    </a:p>
                  </a:txBody>
                  <a:tcPr marL="36000" marT="18000" marB="1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900" b="0" dirty="0" smtClean="0">
                          <a:latin typeface="Meiryo UI" panose="020B0604030504040204" pitchFamily="50" charset="-128"/>
                          <a:ea typeface="Meiryo UI" panose="020B0604030504040204" pitchFamily="50" charset="-128"/>
                        </a:rPr>
                        <a:t>プラ戦略の目標</a:t>
                      </a:r>
                      <a:r>
                        <a:rPr kumimoji="1" lang="en-US" altLang="ja-JP" sz="900" b="0" dirty="0" smtClean="0">
                          <a:latin typeface="Meiryo UI" panose="020B0604030504040204" pitchFamily="50" charset="-128"/>
                          <a:ea typeface="Meiryo UI" panose="020B0604030504040204" pitchFamily="50" charset="-128"/>
                        </a:rPr>
                        <a:t>(2035</a:t>
                      </a:r>
                      <a:r>
                        <a:rPr kumimoji="1" lang="ja-JP" altLang="en-US" sz="900" b="0" dirty="0" smtClean="0">
                          <a:latin typeface="Meiryo UI" panose="020B0604030504040204" pitchFamily="50" charset="-128"/>
                          <a:ea typeface="Meiryo UI" panose="020B0604030504040204" pitchFamily="50" charset="-128"/>
                        </a:rPr>
                        <a:t>年までに使用済みプラスチック</a:t>
                      </a:r>
                      <a:r>
                        <a:rPr kumimoji="1" lang="en-US" altLang="ja-JP" sz="900" b="0" dirty="0" smtClean="0">
                          <a:latin typeface="Meiryo UI" panose="020B0604030504040204" pitchFamily="50" charset="-128"/>
                          <a:ea typeface="Meiryo UI" panose="020B0604030504040204" pitchFamily="50" charset="-128"/>
                        </a:rPr>
                        <a:t>100%</a:t>
                      </a:r>
                      <a:r>
                        <a:rPr kumimoji="1" lang="ja-JP" altLang="en-US" sz="900" b="0" dirty="0" smtClean="0">
                          <a:latin typeface="Meiryo UI" panose="020B0604030504040204" pitchFamily="50" charset="-128"/>
                          <a:ea typeface="Meiryo UI" panose="020B0604030504040204" pitchFamily="50" charset="-128"/>
                        </a:rPr>
                        <a:t>有効利用</a:t>
                      </a:r>
                      <a:r>
                        <a:rPr kumimoji="1" lang="en-US" altLang="ja-JP" sz="900" b="0" dirty="0" smtClean="0">
                          <a:latin typeface="Meiryo UI" panose="020B0604030504040204" pitchFamily="50" charset="-128"/>
                          <a:ea typeface="Meiryo UI" panose="020B0604030504040204" pitchFamily="50" charset="-128"/>
                        </a:rPr>
                        <a:t>)</a:t>
                      </a:r>
                      <a:r>
                        <a:rPr kumimoji="1" lang="ja-JP" altLang="en-US" sz="900" b="0" dirty="0" smtClean="0">
                          <a:latin typeface="Meiryo UI" panose="020B0604030504040204" pitchFamily="50" charset="-128"/>
                          <a:ea typeface="Meiryo UI" panose="020B0604030504040204" pitchFamily="50" charset="-128"/>
                        </a:rPr>
                        <a:t>の達成を見据えた目標を設定</a:t>
                      </a:r>
                    </a:p>
                  </a:txBody>
                  <a:tcPr marT="18000" marB="18000" anchor="ct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359425783"/>
                  </a:ext>
                </a:extLst>
              </a:tr>
            </a:tbl>
          </a:graphicData>
        </a:graphic>
      </p:graphicFrame>
      <p:sp>
        <p:nvSpPr>
          <p:cNvPr id="42" name="テキスト ボックス 41"/>
          <p:cNvSpPr txBox="1"/>
          <p:nvPr/>
        </p:nvSpPr>
        <p:spPr>
          <a:xfrm>
            <a:off x="5858656" y="9090455"/>
            <a:ext cx="697627" cy="396000"/>
          </a:xfrm>
          <a:prstGeom prst="rect">
            <a:avLst/>
          </a:prstGeom>
          <a:noFill/>
        </p:spPr>
        <p:txBody>
          <a:bodyPr wrap="none" rtlCol="0">
            <a:spAutoFit/>
          </a:bodyPr>
          <a:lstStyle/>
          <a:p>
            <a:pPr algn="ctr"/>
            <a:r>
              <a:rPr kumimoji="1" lang="ja-JP" altLang="en-US" sz="1000" dirty="0" smtClean="0">
                <a:latin typeface="Meiryo UI" panose="020B0604030504040204" pitchFamily="50" charset="-128"/>
                <a:ea typeface="Meiryo UI" panose="020B0604030504040204" pitchFamily="50" charset="-128"/>
              </a:rPr>
              <a:t>進行管理</a:t>
            </a:r>
            <a:endParaRPr kumimoji="1" lang="en-US" altLang="ja-JP" sz="1000" dirty="0" smtClean="0">
              <a:latin typeface="Meiryo UI" panose="020B0604030504040204" pitchFamily="50" charset="-128"/>
              <a:ea typeface="Meiryo UI" panose="020B0604030504040204" pitchFamily="50" charset="-128"/>
            </a:endParaRPr>
          </a:p>
          <a:p>
            <a:pPr algn="ctr"/>
            <a:endParaRPr kumimoji="1" lang="en-US" altLang="ja-JP" sz="200" dirty="0" smtClean="0">
              <a:latin typeface="Meiryo UI" panose="020B0604030504040204" pitchFamily="50" charset="-128"/>
              <a:ea typeface="Meiryo UI" panose="020B0604030504040204" pitchFamily="50" charset="-128"/>
            </a:endParaRPr>
          </a:p>
          <a:p>
            <a:pPr algn="ctr"/>
            <a:r>
              <a:rPr kumimoji="1" lang="ja-JP" altLang="en-US" sz="1000" dirty="0" smtClean="0">
                <a:latin typeface="Meiryo UI" panose="020B0604030504040204" pitchFamily="50" charset="-128"/>
                <a:ea typeface="Meiryo UI" panose="020B0604030504040204" pitchFamily="50" charset="-128"/>
              </a:rPr>
              <a:t>指　標</a:t>
            </a:r>
            <a:endParaRPr kumimoji="1" lang="ja-JP" altLang="en-US" sz="1000" dirty="0">
              <a:latin typeface="Meiryo UI" panose="020B0604030504040204" pitchFamily="50" charset="-128"/>
              <a:ea typeface="Meiryo UI" panose="020B0604030504040204" pitchFamily="50" charset="-128"/>
            </a:endParaRPr>
          </a:p>
        </p:txBody>
      </p:sp>
      <p:sp>
        <p:nvSpPr>
          <p:cNvPr id="43" name="大かっこ 42"/>
          <p:cNvSpPr/>
          <p:nvPr/>
        </p:nvSpPr>
        <p:spPr>
          <a:xfrm>
            <a:off x="5876436" y="9133520"/>
            <a:ext cx="652634" cy="341820"/>
          </a:xfrm>
          <a:prstGeom prst="bracketPair">
            <a:avLst>
              <a:gd name="adj" fmla="val 9451"/>
            </a:avLst>
          </a:prstGeom>
          <a:ln w="635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pic>
        <p:nvPicPr>
          <p:cNvPr id="44" name="図 43"/>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8687" y="7551420"/>
            <a:ext cx="4973472" cy="1844933"/>
          </a:xfrm>
          <a:prstGeom prst="rect">
            <a:avLst/>
          </a:prstGeom>
          <a:noFill/>
          <a:ln>
            <a:noFill/>
          </a:ln>
        </p:spPr>
      </p:pic>
    </p:spTree>
    <p:extLst>
      <p:ext uri="{BB962C8B-B14F-4D97-AF65-F5344CB8AC3E}">
        <p14:creationId xmlns:p14="http://schemas.microsoft.com/office/powerpoint/2010/main" val="12688179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1628</Words>
  <Application>Microsoft Office PowerPoint</Application>
  <PresentationFormat>A3 297x420 mm</PresentationFormat>
  <Paragraphs>183</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2021-01-27T10:36:29Z</dcterms:created>
  <dcterms:modified xsi:type="dcterms:W3CDTF">2021-01-27T10:36:33Z</dcterms:modified>
</cp:coreProperties>
</file>