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12801600" cy="9601200" type="A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7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330C-8B64-49B3-8579-B0874D36A1CB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008A-0713-4E4D-AFD0-20CA1BD25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68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330C-8B64-49B3-8579-B0874D36A1CB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008A-0713-4E4D-AFD0-20CA1BD25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15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330C-8B64-49B3-8579-B0874D36A1CB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008A-0713-4E4D-AFD0-20CA1BD25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34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330C-8B64-49B3-8579-B0874D36A1CB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008A-0713-4E4D-AFD0-20CA1BD25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119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330C-8B64-49B3-8579-B0874D36A1CB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008A-0713-4E4D-AFD0-20CA1BD25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12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330C-8B64-49B3-8579-B0874D36A1CB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008A-0713-4E4D-AFD0-20CA1BD25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00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330C-8B64-49B3-8579-B0874D36A1CB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008A-0713-4E4D-AFD0-20CA1BD25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14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330C-8B64-49B3-8579-B0874D36A1CB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008A-0713-4E4D-AFD0-20CA1BD25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66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330C-8B64-49B3-8579-B0874D36A1CB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008A-0713-4E4D-AFD0-20CA1BD25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41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330C-8B64-49B3-8579-B0874D36A1CB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008A-0713-4E4D-AFD0-20CA1BD25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5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330C-8B64-49B3-8579-B0874D36A1CB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008A-0713-4E4D-AFD0-20CA1BD25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143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3330C-8B64-49B3-8579-B0874D36A1CB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008A-0713-4E4D-AFD0-20CA1BD25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069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134223" y="6316936"/>
            <a:ext cx="4643972" cy="353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400" b="1" dirty="0" smtClean="0"/>
              <a:t>○産業廃棄物の排出及び処理の状況</a:t>
            </a:r>
            <a:endParaRPr lang="ja-JP" altLang="en-US" sz="1400" b="1" dirty="0"/>
          </a:p>
        </p:txBody>
      </p:sp>
      <p:sp>
        <p:nvSpPr>
          <p:cNvPr id="24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0" y="77279"/>
            <a:ext cx="12801600" cy="4787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ja-JP" sz="1800" b="1" dirty="0" smtClean="0"/>
              <a:t>2014</a:t>
            </a:r>
            <a:r>
              <a:rPr lang="ja-JP" altLang="en-US" sz="1800" b="1" dirty="0" smtClean="0"/>
              <a:t>年度の大阪府における産業廃棄物の処理実態等について</a:t>
            </a:r>
            <a:endParaRPr lang="ja-JP" altLang="en-US" sz="1800" b="1" dirty="0"/>
          </a:p>
        </p:txBody>
      </p:sp>
      <p:pic>
        <p:nvPicPr>
          <p:cNvPr id="31" name="図 30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2" t="8067" r="19420" b="7589"/>
          <a:stretch/>
        </p:blipFill>
        <p:spPr bwMode="auto">
          <a:xfrm>
            <a:off x="540043" y="3677157"/>
            <a:ext cx="2340000" cy="234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6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134223" y="3395666"/>
            <a:ext cx="4643972" cy="353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400" b="1" dirty="0" smtClean="0"/>
              <a:t>○業種別の産業廃棄物排出量（</a:t>
            </a:r>
            <a:r>
              <a:rPr lang="en-US" altLang="ja-JP" sz="1400" b="1" dirty="0"/>
              <a:t>2014</a:t>
            </a:r>
            <a:r>
              <a:rPr lang="ja-JP" altLang="en-US" sz="1400" b="1" dirty="0" smtClean="0"/>
              <a:t>年度実績）</a:t>
            </a:r>
            <a:endParaRPr lang="ja-JP" altLang="en-US" sz="1400" b="1" dirty="0"/>
          </a:p>
        </p:txBody>
      </p:sp>
      <p:sp>
        <p:nvSpPr>
          <p:cNvPr id="37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134223" y="465743"/>
            <a:ext cx="5296721" cy="353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400" b="1" dirty="0" smtClean="0"/>
              <a:t>○府内における産業廃棄物の処理状況（</a:t>
            </a:r>
            <a:r>
              <a:rPr lang="en-US" altLang="ja-JP" sz="1400" b="1" dirty="0" smtClean="0"/>
              <a:t>2014</a:t>
            </a:r>
            <a:r>
              <a:rPr lang="ja-JP" altLang="en-US" sz="1400" b="1" dirty="0" smtClean="0"/>
              <a:t>年度</a:t>
            </a:r>
            <a:r>
              <a:rPr lang="ja-JP" altLang="en-US" sz="1400" b="1" dirty="0"/>
              <a:t>実績</a:t>
            </a:r>
            <a:r>
              <a:rPr lang="ja-JP" altLang="en-US" sz="1400" b="1" dirty="0" smtClean="0"/>
              <a:t>）</a:t>
            </a:r>
            <a:endParaRPr lang="ja-JP" altLang="en-US" sz="1400" b="1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544669"/>
              </p:ext>
            </p:extLst>
          </p:nvPr>
        </p:nvGraphicFramePr>
        <p:xfrm>
          <a:off x="562102" y="968220"/>
          <a:ext cx="864000" cy="49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635769142"/>
                    </a:ext>
                  </a:extLst>
                </a:gridCol>
              </a:tblGrid>
              <a:tr h="245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</a:rPr>
                        <a:t>発生量</a:t>
                      </a:r>
                      <a:endParaRPr kumimoji="1" lang="ja-JP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6692" marR="46692" marT="23341" marB="23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4545481"/>
                  </a:ext>
                </a:extLst>
              </a:tr>
              <a:tr h="245478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1,569</a:t>
                      </a:r>
                      <a:endParaRPr kumimoji="1" lang="ja-JP" altLang="en-US" sz="1200" dirty="0"/>
                    </a:p>
                  </a:txBody>
                  <a:tcPr marL="46692" marR="46692" marT="23341" marB="23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151642"/>
                  </a:ext>
                </a:extLst>
              </a:tr>
            </a:tbl>
          </a:graphicData>
        </a:graphic>
      </p:graphicFrame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491019"/>
              </p:ext>
            </p:extLst>
          </p:nvPr>
        </p:nvGraphicFramePr>
        <p:xfrm>
          <a:off x="2385154" y="968220"/>
          <a:ext cx="864000" cy="49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635769142"/>
                    </a:ext>
                  </a:extLst>
                </a:gridCol>
              </a:tblGrid>
              <a:tr h="245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</a:rPr>
                        <a:t>排出量</a:t>
                      </a:r>
                      <a:endParaRPr kumimoji="1" lang="ja-JP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6692" marR="46692" marT="23341" marB="23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4545481"/>
                  </a:ext>
                </a:extLst>
              </a:tr>
              <a:tr h="245478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1,518</a:t>
                      </a:r>
                      <a:endParaRPr kumimoji="1" lang="ja-JP" altLang="en-US" sz="1200" dirty="0"/>
                    </a:p>
                  </a:txBody>
                  <a:tcPr marL="46692" marR="46692" marT="23341" marB="23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151642"/>
                  </a:ext>
                </a:extLst>
              </a:tr>
            </a:tbl>
          </a:graphicData>
        </a:graphic>
      </p:graphicFrame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518029"/>
              </p:ext>
            </p:extLst>
          </p:nvPr>
        </p:nvGraphicFramePr>
        <p:xfrm>
          <a:off x="4260109" y="968220"/>
          <a:ext cx="1082830" cy="49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830">
                  <a:extLst>
                    <a:ext uri="{9D8B030D-6E8A-4147-A177-3AD203B41FA5}">
                      <a16:colId xmlns:a16="http://schemas.microsoft.com/office/drawing/2014/main" val="635769142"/>
                    </a:ext>
                  </a:extLst>
                </a:gridCol>
              </a:tblGrid>
              <a:tr h="245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</a:rPr>
                        <a:t>再生利用量</a:t>
                      </a:r>
                      <a:endParaRPr kumimoji="1" lang="ja-JP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6692" marR="46692" marT="23341" marB="23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4545481"/>
                  </a:ext>
                </a:extLst>
              </a:tr>
              <a:tr h="245478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482(32%)</a:t>
                      </a:r>
                      <a:endParaRPr kumimoji="1" lang="ja-JP" altLang="en-US" sz="1200" dirty="0"/>
                    </a:p>
                  </a:txBody>
                  <a:tcPr marL="46692" marR="46692" marT="23341" marB="23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151642"/>
                  </a:ext>
                </a:extLst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194876"/>
              </p:ext>
            </p:extLst>
          </p:nvPr>
        </p:nvGraphicFramePr>
        <p:xfrm>
          <a:off x="4260109" y="1795659"/>
          <a:ext cx="1082830" cy="49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830">
                  <a:extLst>
                    <a:ext uri="{9D8B030D-6E8A-4147-A177-3AD203B41FA5}">
                      <a16:colId xmlns:a16="http://schemas.microsoft.com/office/drawing/2014/main" val="635769142"/>
                    </a:ext>
                  </a:extLst>
                </a:gridCol>
              </a:tblGrid>
              <a:tr h="245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</a:rPr>
                        <a:t>減量化量</a:t>
                      </a:r>
                      <a:endParaRPr kumimoji="1" lang="ja-JP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6692" marR="46692" marT="23341" marB="23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4545481"/>
                  </a:ext>
                </a:extLst>
              </a:tr>
              <a:tr h="245478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997(66%)</a:t>
                      </a:r>
                      <a:endParaRPr kumimoji="1" lang="ja-JP" altLang="en-US" sz="1200" dirty="0"/>
                    </a:p>
                  </a:txBody>
                  <a:tcPr marL="46692" marR="46692" marT="23341" marB="23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151642"/>
                  </a:ext>
                </a:extLst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95502"/>
              </p:ext>
            </p:extLst>
          </p:nvPr>
        </p:nvGraphicFramePr>
        <p:xfrm>
          <a:off x="4260109" y="2623097"/>
          <a:ext cx="1082830" cy="49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830">
                  <a:extLst>
                    <a:ext uri="{9D8B030D-6E8A-4147-A177-3AD203B41FA5}">
                      <a16:colId xmlns:a16="http://schemas.microsoft.com/office/drawing/2014/main" val="635769142"/>
                    </a:ext>
                  </a:extLst>
                </a:gridCol>
              </a:tblGrid>
              <a:tr h="245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</a:rPr>
                        <a:t>最終処分量</a:t>
                      </a:r>
                      <a:endParaRPr kumimoji="1" lang="ja-JP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6692" marR="46692" marT="23341" marB="23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4545481"/>
                  </a:ext>
                </a:extLst>
              </a:tr>
              <a:tr h="245478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38(3%)</a:t>
                      </a:r>
                      <a:endParaRPr kumimoji="1" lang="ja-JP" altLang="en-US" sz="1200" dirty="0"/>
                    </a:p>
                  </a:txBody>
                  <a:tcPr marL="46692" marR="46692" marT="23341" marB="23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151642"/>
                  </a:ext>
                </a:extLst>
              </a:tr>
            </a:tbl>
          </a:graphicData>
        </a:graphic>
      </p:graphicFrame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401941"/>
              </p:ext>
            </p:extLst>
          </p:nvPr>
        </p:nvGraphicFramePr>
        <p:xfrm>
          <a:off x="2385154" y="2018289"/>
          <a:ext cx="864000" cy="49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635769142"/>
                    </a:ext>
                  </a:extLst>
                </a:gridCol>
              </a:tblGrid>
              <a:tr h="245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</a:rPr>
                        <a:t>有価物量</a:t>
                      </a:r>
                      <a:endParaRPr kumimoji="1" lang="ja-JP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46692" marR="46692" marT="23341" marB="23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4545481"/>
                  </a:ext>
                </a:extLst>
              </a:tr>
              <a:tr h="245478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51</a:t>
                      </a:r>
                      <a:endParaRPr kumimoji="1" lang="ja-JP" altLang="en-US" sz="1200" dirty="0"/>
                    </a:p>
                  </a:txBody>
                  <a:tcPr marL="46692" marR="46692" marT="23341" marB="23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151642"/>
                  </a:ext>
                </a:extLst>
              </a:tr>
            </a:tbl>
          </a:graphicData>
        </a:graphic>
      </p:graphicFrame>
      <p:sp>
        <p:nvSpPr>
          <p:cNvPr id="49" name="テキスト ボックス 48"/>
          <p:cNvSpPr txBox="1"/>
          <p:nvPr/>
        </p:nvSpPr>
        <p:spPr>
          <a:xfrm>
            <a:off x="460715" y="2881927"/>
            <a:ext cx="37257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※( )</a:t>
            </a:r>
            <a:r>
              <a:rPr kumimoji="1" lang="ja-JP" altLang="en-US" sz="1100" dirty="0" smtClean="0"/>
              <a:t>内の数値は排出量に占める構成比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　四捨五入により、合計が</a:t>
            </a:r>
            <a:r>
              <a:rPr kumimoji="1" lang="en-US" altLang="ja-JP" sz="1100" dirty="0" smtClean="0"/>
              <a:t>100%</a:t>
            </a:r>
            <a:r>
              <a:rPr kumimoji="1" lang="ja-JP" altLang="en-US" sz="1100" dirty="0" smtClean="0"/>
              <a:t>にならないことがある</a:t>
            </a:r>
            <a:endParaRPr kumimoji="1" lang="en-US" altLang="ja-JP" sz="1100" dirty="0" smtClean="0"/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1445152" y="1213698"/>
            <a:ext cx="90000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V="1">
            <a:off x="3302527" y="1232748"/>
            <a:ext cx="90000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V="1">
            <a:off x="3798259" y="2018289"/>
            <a:ext cx="43200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3808798" y="2837439"/>
            <a:ext cx="43200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V="1">
            <a:off x="1934104" y="2267565"/>
            <a:ext cx="43200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943629" y="1223223"/>
            <a:ext cx="0" cy="105386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3807784" y="1232748"/>
            <a:ext cx="0" cy="162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4202527" y="714405"/>
            <a:ext cx="11404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 smtClean="0"/>
              <a:t>単位：万</a:t>
            </a:r>
            <a:r>
              <a:rPr kumimoji="1" lang="en-US" altLang="ja-JP" sz="1100" dirty="0" smtClean="0"/>
              <a:t>t</a:t>
            </a:r>
            <a:endParaRPr kumimoji="1" lang="ja-JP" altLang="en-US" sz="1100" dirty="0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1416" y="3605848"/>
            <a:ext cx="2121417" cy="2537156"/>
          </a:xfrm>
          <a:prstGeom prst="rect">
            <a:avLst/>
          </a:prstGeom>
        </p:spPr>
      </p:pic>
      <p:sp>
        <p:nvSpPr>
          <p:cNvPr id="75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6691590" y="5671044"/>
            <a:ext cx="4643972" cy="353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400" b="1" dirty="0" smtClean="0"/>
              <a:t>○建設廃棄物の処理状況（</a:t>
            </a:r>
            <a:r>
              <a:rPr lang="en-US" altLang="ja-JP" sz="1400" b="1" dirty="0" smtClean="0"/>
              <a:t>2014</a:t>
            </a:r>
            <a:r>
              <a:rPr lang="ja-JP" altLang="en-US" sz="1400" b="1" dirty="0" smtClean="0"/>
              <a:t>年度実績）</a:t>
            </a:r>
            <a:endParaRPr lang="ja-JP" altLang="en-US" sz="1400" b="1" dirty="0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6486" y="5861798"/>
            <a:ext cx="4439999" cy="2664000"/>
          </a:xfrm>
          <a:prstGeom prst="rect">
            <a:avLst/>
          </a:prstGeom>
        </p:spPr>
      </p:pic>
      <p:sp>
        <p:nvSpPr>
          <p:cNvPr id="76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6691590" y="498968"/>
            <a:ext cx="4643972" cy="353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400" b="1" dirty="0" smtClean="0"/>
              <a:t>○主要な業種における処理状況（</a:t>
            </a:r>
            <a:r>
              <a:rPr lang="en-US" altLang="ja-JP" sz="1400" b="1" dirty="0" smtClean="0"/>
              <a:t>2014</a:t>
            </a:r>
            <a:r>
              <a:rPr lang="ja-JP" altLang="en-US" sz="1400" b="1" dirty="0" smtClean="0"/>
              <a:t>年度実績）</a:t>
            </a:r>
            <a:endParaRPr lang="ja-JP" altLang="en-US" sz="1400" b="1" dirty="0"/>
          </a:p>
        </p:txBody>
      </p:sp>
      <p:sp>
        <p:nvSpPr>
          <p:cNvPr id="77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11175947" y="1150022"/>
            <a:ext cx="1108027" cy="353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1200" b="1" dirty="0" smtClean="0"/>
              <a:t>電気・水道業</a:t>
            </a:r>
            <a:endParaRPr lang="ja-JP" altLang="en-US" sz="1200" b="1" dirty="0"/>
          </a:p>
        </p:txBody>
      </p:sp>
      <p:sp>
        <p:nvSpPr>
          <p:cNvPr id="78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9339652" y="1150022"/>
            <a:ext cx="1108027" cy="353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1200" b="1" dirty="0" smtClean="0"/>
              <a:t>製造業</a:t>
            </a:r>
            <a:endParaRPr lang="ja-JP" altLang="en-US" sz="1200" b="1" dirty="0"/>
          </a:p>
        </p:txBody>
      </p:sp>
      <p:sp>
        <p:nvSpPr>
          <p:cNvPr id="79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7179718" y="1150022"/>
            <a:ext cx="1108028" cy="353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1200" b="1" dirty="0" smtClean="0"/>
              <a:t>建設業</a:t>
            </a:r>
            <a:endParaRPr lang="ja-JP" altLang="en-US" sz="1200" b="1" dirty="0"/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4000" y="1326252"/>
            <a:ext cx="2229298" cy="194400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73457" y="3641592"/>
            <a:ext cx="3599999" cy="216000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53083" y="3641592"/>
            <a:ext cx="3608012" cy="216000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01805" y="1326252"/>
            <a:ext cx="2221711" cy="1944000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18649" y="3641592"/>
            <a:ext cx="3599999" cy="2160000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22994" y="1326252"/>
            <a:ext cx="2300927" cy="1944000"/>
          </a:xfrm>
          <a:prstGeom prst="rect">
            <a:avLst/>
          </a:prstGeom>
        </p:spPr>
      </p:pic>
      <p:sp>
        <p:nvSpPr>
          <p:cNvPr id="80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6862166" y="3334456"/>
            <a:ext cx="1435270" cy="3355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1400" b="1" u="sng" dirty="0" smtClean="0"/>
              <a:t>処理状況の内訳</a:t>
            </a:r>
            <a:endParaRPr lang="ja-JP" altLang="en-US" sz="1400" b="1" u="sng" dirty="0"/>
          </a:p>
        </p:txBody>
      </p:sp>
      <p:sp>
        <p:nvSpPr>
          <p:cNvPr id="81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6862166" y="805845"/>
            <a:ext cx="1631321" cy="3355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1400" b="1" u="sng" dirty="0" smtClean="0"/>
              <a:t>廃棄物の種類内訳</a:t>
            </a:r>
            <a:endParaRPr lang="ja-JP" altLang="en-US" sz="1400" b="1" u="sng" dirty="0"/>
          </a:p>
        </p:txBody>
      </p:sp>
      <p:sp>
        <p:nvSpPr>
          <p:cNvPr id="82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11139371" y="3585374"/>
            <a:ext cx="1108027" cy="353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1200" b="1" dirty="0" smtClean="0"/>
              <a:t>電気・水道業</a:t>
            </a:r>
            <a:endParaRPr lang="ja-JP" altLang="en-US" sz="1200" b="1" dirty="0"/>
          </a:p>
        </p:txBody>
      </p:sp>
      <p:sp>
        <p:nvSpPr>
          <p:cNvPr id="83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9303076" y="3585374"/>
            <a:ext cx="1108027" cy="353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1200" b="1" dirty="0" smtClean="0"/>
              <a:t>製造業</a:t>
            </a:r>
            <a:endParaRPr lang="ja-JP" altLang="en-US" sz="1200" b="1" dirty="0"/>
          </a:p>
        </p:txBody>
      </p:sp>
      <p:sp>
        <p:nvSpPr>
          <p:cNvPr id="84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7143142" y="3585374"/>
            <a:ext cx="1108028" cy="353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1200" b="1" dirty="0" smtClean="0"/>
              <a:t>建設業</a:t>
            </a:r>
            <a:endParaRPr lang="ja-JP" altLang="en-US" sz="1200" b="1" dirty="0"/>
          </a:p>
        </p:txBody>
      </p:sp>
      <p:sp>
        <p:nvSpPr>
          <p:cNvPr id="40" name="正方形/長方形 39"/>
          <p:cNvSpPr/>
          <p:nvPr/>
        </p:nvSpPr>
        <p:spPr>
          <a:xfrm>
            <a:off x="6843878" y="8454822"/>
            <a:ext cx="5403520" cy="1093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85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6843878" y="8478452"/>
            <a:ext cx="6412861" cy="1138901"/>
          </a:xfrm>
        </p:spPr>
        <p:txBody>
          <a:bodyPr>
            <a:noAutofit/>
          </a:bodyPr>
          <a:lstStyle/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ja-JP" altLang="en-US" sz="1600" b="1" dirty="0" smtClean="0"/>
              <a:t>○主な課題</a:t>
            </a:r>
            <a:endParaRPr lang="en-US" altLang="ja-JP" sz="1600" b="1" dirty="0" smtClean="0"/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ja-JP" altLang="en-US" sz="1600" b="1" dirty="0"/>
              <a:t>・最終処分量は減少しているものの</a:t>
            </a:r>
            <a:r>
              <a:rPr lang="ja-JP" altLang="en-US" sz="1600" b="1" dirty="0" smtClean="0"/>
              <a:t>、</a:t>
            </a:r>
            <a:endParaRPr lang="en-US" altLang="ja-JP" sz="1600" b="1" dirty="0" smtClean="0"/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ja-JP" altLang="en-US" sz="1600" b="1" dirty="0" smtClean="0"/>
              <a:t>　近年</a:t>
            </a:r>
            <a:r>
              <a:rPr lang="ja-JP" altLang="en-US" sz="1600" b="1" dirty="0"/>
              <a:t>、排出量は増加傾向</a:t>
            </a:r>
            <a:r>
              <a:rPr lang="ja-JP" altLang="en-US" sz="1600" b="1" dirty="0" smtClean="0"/>
              <a:t>、再生</a:t>
            </a:r>
            <a:r>
              <a:rPr lang="ja-JP" altLang="en-US" sz="1600" b="1" dirty="0"/>
              <a:t>利用率は横ばい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ja-JP" altLang="en-US" sz="1600" b="1" dirty="0"/>
              <a:t>・建設系産業廃棄物の再生利用を進める</a:t>
            </a:r>
            <a:r>
              <a:rPr lang="ja-JP" altLang="en-US" sz="1600" b="1" dirty="0" smtClean="0"/>
              <a:t>ため、</a:t>
            </a:r>
            <a:endParaRPr lang="en-US" altLang="ja-JP" sz="1600" b="1" dirty="0" smtClean="0"/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ja-JP" altLang="en-US" sz="1600" b="1" dirty="0"/>
              <a:t>　</a:t>
            </a:r>
            <a:r>
              <a:rPr lang="ja-JP" altLang="en-US" sz="1600" b="1" dirty="0" smtClean="0"/>
              <a:t>混合廃棄物のより一層の排出</a:t>
            </a:r>
            <a:r>
              <a:rPr lang="ja-JP" altLang="en-US" sz="1600" b="1" dirty="0"/>
              <a:t>削減が必要</a:t>
            </a:r>
          </a:p>
        </p:txBody>
      </p:sp>
      <p:sp>
        <p:nvSpPr>
          <p:cNvPr id="46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11139371" y="117984"/>
            <a:ext cx="1285254" cy="45547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ts val="1600"/>
              </a:lnSpc>
              <a:spcBef>
                <a:spcPts val="0"/>
              </a:spcBef>
              <a:buNone/>
            </a:pPr>
            <a:r>
              <a:rPr lang="ja-JP" altLang="en-US" sz="1600" b="1" dirty="0" smtClean="0"/>
              <a:t>資料２－２</a:t>
            </a:r>
            <a:endParaRPr lang="en-US" altLang="ja-JP" sz="1600" b="1" dirty="0" smtClean="0"/>
          </a:p>
          <a:p>
            <a:pPr marL="0" indent="0" algn="ctr">
              <a:lnSpc>
                <a:spcPts val="1600"/>
              </a:lnSpc>
              <a:spcBef>
                <a:spcPts val="0"/>
              </a:spcBef>
              <a:buNone/>
            </a:pPr>
            <a:r>
              <a:rPr lang="ja-JP" altLang="en-US" sz="1600" b="1" dirty="0" smtClean="0"/>
              <a:t>（データ）</a:t>
            </a:r>
            <a:endParaRPr lang="ja-JP" altLang="en-US" sz="1600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3951602" y="6670427"/>
            <a:ext cx="774700" cy="2890652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3290" y="6549734"/>
            <a:ext cx="5562672" cy="31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08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190</Words>
  <Application>Microsoft Office PowerPoint</Application>
  <PresentationFormat>A3 297x420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2020-08-26T11:11:06Z</dcterms:created>
  <dcterms:modified xsi:type="dcterms:W3CDTF">2020-08-26T11:11:50Z</dcterms:modified>
</cp:coreProperties>
</file>