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72" r:id="rId1"/>
  </p:sldMasterIdLst>
  <p:notesMasterIdLst>
    <p:notesMasterId r:id="rId7"/>
  </p:notesMasterIdLst>
  <p:handoutMasterIdLst>
    <p:handoutMasterId r:id="rId8"/>
  </p:handoutMasterIdLst>
  <p:sldIdLst>
    <p:sldId id="256" r:id="rId2"/>
    <p:sldId id="260" r:id="rId3"/>
    <p:sldId id="259" r:id="rId4"/>
    <p:sldId id="258" r:id="rId5"/>
    <p:sldId id="261" r:id="rId6"/>
  </p:sldIdLst>
  <p:sldSz cx="15119350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48" d="100"/>
          <a:sy n="48" d="100"/>
        </p:scale>
        <p:origin x="1134" y="3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9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15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8157"/>
          </a:xfrm>
          <a:prstGeom prst="rect">
            <a:avLst/>
          </a:prstGeom>
        </p:spPr>
        <p:txBody>
          <a:bodyPr vert="horz" lIns="91120" tIns="45560" rIns="91120" bIns="45560" rtlCol="0"/>
          <a:lstStyle>
            <a:lvl1pPr algn="r">
              <a:defRPr sz="1200"/>
            </a:lvl1pPr>
          </a:lstStyle>
          <a:p>
            <a:fld id="{5AC3601F-0170-478D-A45C-243C23F374CF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1182"/>
            <a:ext cx="2949787" cy="49815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1182"/>
            <a:ext cx="2949787" cy="498157"/>
          </a:xfrm>
          <a:prstGeom prst="rect">
            <a:avLst/>
          </a:prstGeom>
        </p:spPr>
        <p:txBody>
          <a:bodyPr vert="horz" lIns="91120" tIns="45560" rIns="91120" bIns="45560" rtlCol="0" anchor="b"/>
          <a:lstStyle>
            <a:lvl1pPr algn="r">
              <a:defRPr sz="1200"/>
            </a:lvl1pPr>
          </a:lstStyle>
          <a:p>
            <a:fld id="{AB6E83CC-1B06-4655-9531-F20A2335C1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00415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9678" cy="498559"/>
          </a:xfrm>
          <a:prstGeom prst="rect">
            <a:avLst/>
          </a:prstGeom>
        </p:spPr>
        <p:txBody>
          <a:bodyPr vert="horz" lIns="62964" tIns="31480" rIns="62964" bIns="31480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8" y="2"/>
            <a:ext cx="2950766" cy="498559"/>
          </a:xfrm>
          <a:prstGeom prst="rect">
            <a:avLst/>
          </a:prstGeom>
        </p:spPr>
        <p:txBody>
          <a:bodyPr vert="horz" lIns="62964" tIns="31480" rIns="62964" bIns="31480" rtlCol="0"/>
          <a:lstStyle>
            <a:lvl1pPr algn="r">
              <a:defRPr sz="800"/>
            </a:lvl1pPr>
          </a:lstStyle>
          <a:p>
            <a:fld id="{1F23BE22-CCCB-4109-8A9D-C4F6EDC54622}" type="datetimeFigureOut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3463" y="1243013"/>
            <a:ext cx="47402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64" tIns="31480" rIns="62964" bIns="3148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612" y="4783534"/>
            <a:ext cx="5445978" cy="3913800"/>
          </a:xfrm>
          <a:prstGeom prst="rect">
            <a:avLst/>
          </a:prstGeom>
        </p:spPr>
        <p:txBody>
          <a:bodyPr vert="horz" lIns="62964" tIns="31480" rIns="62964" bIns="3148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782"/>
            <a:ext cx="2949678" cy="498559"/>
          </a:xfrm>
          <a:prstGeom prst="rect">
            <a:avLst/>
          </a:prstGeom>
        </p:spPr>
        <p:txBody>
          <a:bodyPr vert="horz" lIns="62964" tIns="31480" rIns="62964" bIns="31480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8" y="9440782"/>
            <a:ext cx="2950766" cy="498559"/>
          </a:xfrm>
          <a:prstGeom prst="rect">
            <a:avLst/>
          </a:prstGeom>
        </p:spPr>
        <p:txBody>
          <a:bodyPr vert="horz" lIns="62964" tIns="31480" rIns="62964" bIns="31480" rtlCol="0" anchor="b"/>
          <a:lstStyle>
            <a:lvl1pPr algn="r">
              <a:defRPr sz="800"/>
            </a:lvl1pPr>
          </a:lstStyle>
          <a:p>
            <a:fld id="{EE026290-6C45-4643-8AA7-839D24B6E76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76861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1pPr>
    <a:lvl2pPr marL="52674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2pPr>
    <a:lvl3pPr marL="105348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3pPr>
    <a:lvl4pPr marL="158022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4pPr>
    <a:lvl5pPr marL="2106960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5pPr>
    <a:lvl6pPr marL="263370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6pPr>
    <a:lvl7pPr marL="316044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7pPr>
    <a:lvl8pPr marL="368718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8pPr>
    <a:lvl9pPr marL="4213921" algn="l" defTabSz="1053480" rtl="0" eaLnBrk="1" latinLnBrk="0" hangingPunct="1">
      <a:defRPr kumimoji="1" sz="138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733425" y="733425"/>
            <a:ext cx="5178425" cy="366395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4057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9368" indent="-179368">
              <a:tabLst>
                <a:tab pos="360322" algn="l"/>
              </a:tabLst>
            </a:pP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5555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4E7D1-FAB1-49E1-9F01-3A6DA5E95E7D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049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438B9-1125-4F94-9584-0D1D2D9D6D76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2144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4671-F997-4DC5-8C67-B781795507F6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7053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D2588-A55B-44A2-957E-2F5B67F28075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068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89411-F684-4E2C-9A8B-BE400D3B2E5A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7996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A1E8A-25C6-43D4-B02B-97B144663FC7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734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A53C3-079E-4DA5-A06A-D148F8B66A5B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086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65C61-D51E-4239-86EF-45A8C422D91F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420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38F29-9048-4347-B151-48EEEAECAD5A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9154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81149-8B47-4BF1-A51C-C4542D28A832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684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F2613-DC6F-46DB-88CD-90E31B1B89F5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4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BD3C3-D365-4D0A-A7F1-B30C0AFB71F1}" type="datetime1">
              <a:rPr kumimoji="1" lang="ja-JP" altLang="en-US" smtClean="0"/>
              <a:t>2020/3/27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DF169-C2B5-419B-B123-2E2E1CB8F04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34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image" Target="../media/image12.emf"/><Relationship Id="rId7" Type="http://schemas.openxmlformats.org/officeDocument/2006/relationships/image" Target="../media/image16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jpeg"/><Relationship Id="rId3" Type="http://schemas.openxmlformats.org/officeDocument/2006/relationships/image" Target="../media/image80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17" Type="http://schemas.openxmlformats.org/officeDocument/2006/relationships/image" Target="../media/image31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3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jpe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9.jpeg"/><Relationship Id="rId10" Type="http://schemas.openxmlformats.org/officeDocument/2006/relationships/image" Target="../media/image24.png"/><Relationship Id="rId4" Type="http://schemas.openxmlformats.org/officeDocument/2006/relationships/image" Target="../media/image18.jpeg"/><Relationship Id="rId9" Type="http://schemas.openxmlformats.org/officeDocument/2006/relationships/image" Target="../media/image23.png"/><Relationship Id="rId14" Type="http://schemas.openxmlformats.org/officeDocument/2006/relationships/image" Target="../media/image2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emf"/><Relationship Id="rId7" Type="http://schemas.openxmlformats.org/officeDocument/2006/relationships/image" Target="../media/image3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emf"/><Relationship Id="rId5" Type="http://schemas.openxmlformats.org/officeDocument/2006/relationships/image" Target="../media/image34.emf"/><Relationship Id="rId4" Type="http://schemas.openxmlformats.org/officeDocument/2006/relationships/image" Target="../media/image3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正方形/長方形 30"/>
          <p:cNvSpPr/>
          <p:nvPr/>
        </p:nvSpPr>
        <p:spPr>
          <a:xfrm>
            <a:off x="355413" y="4690260"/>
            <a:ext cx="8274590" cy="576136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L 字 22"/>
          <p:cNvSpPr/>
          <p:nvPr/>
        </p:nvSpPr>
        <p:spPr>
          <a:xfrm flipH="1" flipV="1">
            <a:off x="221585" y="1164922"/>
            <a:ext cx="14576100" cy="6176328"/>
          </a:xfrm>
          <a:prstGeom prst="corner">
            <a:avLst>
              <a:gd name="adj1" fmla="val 50000"/>
              <a:gd name="adj2" fmla="val 96790"/>
            </a:avLst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192176" y="276883"/>
            <a:ext cx="8396882" cy="773379"/>
          </a:xfrm>
          <a:prstGeom prst="rect">
            <a:avLst/>
          </a:prstGeom>
        </p:spPr>
        <p:txBody>
          <a:bodyPr vert="horz" lIns="164269" tIns="82135" rIns="164269" bIns="82135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大阪府循環型社会推進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計画について（</a:t>
            </a:r>
            <a:r>
              <a:rPr lang="en-US" altLang="ja-JP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年６月策定）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 flipV="1">
            <a:off x="204257" y="746113"/>
            <a:ext cx="14748660" cy="70848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827" tIns="50913" rIns="101827" bIns="5091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ja-JP" altLang="en-US" sz="2310" dirty="0"/>
          </a:p>
        </p:txBody>
      </p:sp>
      <p:sp>
        <p:nvSpPr>
          <p:cNvPr id="7" name="正方形/長方形 6"/>
          <p:cNvSpPr/>
          <p:nvPr/>
        </p:nvSpPr>
        <p:spPr>
          <a:xfrm>
            <a:off x="13421358" y="272151"/>
            <a:ext cx="877163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ja-JP" altLang="en-US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資料２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3940" y="4606865"/>
            <a:ext cx="205707" cy="45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31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1034" y="4896274"/>
            <a:ext cx="7983347" cy="755228"/>
          </a:xfrm>
          <a:prstGeom prst="rect">
            <a:avLst/>
          </a:prstGeom>
          <a:noFill/>
        </p:spPr>
        <p:txBody>
          <a:bodyPr wrap="square" lIns="107845" tIns="53922" rIns="107845" bIns="539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排出量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、最終処分量、１人１日当たりの生活系ごみ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排出量は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、国の基本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方針と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同程度以上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の削減を目指す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こととして設定。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再生利用率は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、府域の特性等を踏まえて設定。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5928253"/>
              </p:ext>
            </p:extLst>
          </p:nvPr>
        </p:nvGraphicFramePr>
        <p:xfrm>
          <a:off x="623037" y="5682971"/>
          <a:ext cx="7659911" cy="22641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739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14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4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1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1482">
                  <a:extLst>
                    <a:ext uri="{9D8B030D-6E8A-4147-A177-3AD203B41FA5}">
                      <a16:colId xmlns:a16="http://schemas.microsoft.com/office/drawing/2014/main" val="1231941517"/>
                    </a:ext>
                  </a:extLst>
                </a:gridCol>
              </a:tblGrid>
              <a:tr h="251705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目標を設定する項目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一般廃棄物</a:t>
                      </a:r>
                    </a:p>
                  </a:txBody>
                  <a:tcPr marL="4008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08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産業廃棄物</a:t>
                      </a:r>
                    </a:p>
                  </a:txBody>
                  <a:tcPr marL="4008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2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08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7123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2020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年度目標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2016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年度実績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2020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年度目標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2014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年度実績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528">
                <a:tc>
                  <a:txBody>
                    <a:bodyPr/>
                    <a:lstStyle/>
                    <a:p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排出量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廃棄物として排出されるものの全体量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総排出量））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017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278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307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46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位）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1,534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1,518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7528">
                <a:tc>
                  <a:txBody>
                    <a:bodyPr/>
                    <a:lstStyle/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再生利用率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排出量のうち再生利用される量の割合）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017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15.8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13.8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45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位）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32.2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endParaRPr kumimoji="1" lang="en-US" altLang="ja-JP" sz="11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31.8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％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7528">
                <a:tc>
                  <a:txBody>
                    <a:bodyPr/>
                    <a:lstStyle/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最終処分量</a:t>
                      </a:r>
                      <a:endParaRPr kumimoji="1" lang="en-US" altLang="ja-JP" sz="1100" b="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焼却等の処理を経て、最終的に埋立処分される量）</a:t>
                      </a:r>
                    </a:p>
                  </a:txBody>
                  <a:tcPr marL="8017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32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36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</a:t>
                      </a: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47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位）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37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38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万トン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710">
                <a:tc>
                  <a:txBody>
                    <a:bodyPr/>
                    <a:lstStyle/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１人１日当たりの生活系ごみ排出量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生活系ごみのうち、集団回収量と資源ごみを除いた量）　</a:t>
                      </a:r>
                      <a:endParaRPr kumimoji="1" lang="en-US" altLang="ja-JP" sz="1050" b="1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80179" marR="40089" marT="40089" marB="40089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403g/</a:t>
                      </a:r>
                      <a:r>
                        <a:rPr kumimoji="1" lang="ja-JP" altLang="en-US" sz="1100" b="1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人・日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448g/</a:t>
                      </a: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人・日</a:t>
                      </a:r>
                      <a:endParaRPr kumimoji="1" lang="en-US" altLang="ja-JP" sz="1100" dirty="0" smtClean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（４位）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－</a:t>
                      </a:r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 marL="40089" marR="40089" marT="40089" marB="40089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6" name="Rectangle 3"/>
          <p:cNvSpPr>
            <a:spLocks noChangeArrowheads="1"/>
          </p:cNvSpPr>
          <p:nvPr/>
        </p:nvSpPr>
        <p:spPr bwMode="auto">
          <a:xfrm>
            <a:off x="398985" y="1400207"/>
            <a:ext cx="2313752" cy="3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計画の位置づけ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sz="1600" dirty="0"/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24336" y="1725910"/>
            <a:ext cx="7459260" cy="755228"/>
          </a:xfrm>
          <a:prstGeom prst="rect">
            <a:avLst/>
          </a:prstGeom>
          <a:noFill/>
        </p:spPr>
        <p:txBody>
          <a:bodyPr wrap="square" lIns="107845" tIns="53922" rIns="107845" bIns="539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上位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計画である「新環境総合計画」の分野ごとの実行計画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「廃棄物処理法（第５条の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」に基づく都道府県廃棄物処理計画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「大阪府循環型社会形成推進条例（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第６条・８条）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」に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基づく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基本方針・行動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指針</a:t>
            </a:r>
          </a:p>
        </p:txBody>
      </p:sp>
      <p:sp>
        <p:nvSpPr>
          <p:cNvPr id="222" name="Rectangle 3"/>
          <p:cNvSpPr>
            <a:spLocks noChangeArrowheads="1"/>
          </p:cNvSpPr>
          <p:nvPr/>
        </p:nvSpPr>
        <p:spPr bwMode="auto">
          <a:xfrm>
            <a:off x="355413" y="2548764"/>
            <a:ext cx="4120258" cy="3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計画期間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2016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2020</a:t>
            </a:r>
            <a:r>
              <a:rPr lang="ja-JP" altLang="en-US" sz="14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b="1" dirty="0"/>
          </a:p>
        </p:txBody>
      </p:sp>
      <p:sp>
        <p:nvSpPr>
          <p:cNvPr id="223" name="テキスト ボックス 222"/>
          <p:cNvSpPr txBox="1"/>
          <p:nvPr/>
        </p:nvSpPr>
        <p:spPr>
          <a:xfrm>
            <a:off x="754570" y="2915711"/>
            <a:ext cx="6284471" cy="959564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循環型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社会の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将来像（長期的視点）を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見据えつつ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en-US" altLang="ja-JP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年度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廃棄物排出量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等の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・循環型社会の構築に向けた施策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等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をとりまとめたもの。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目標年度は新環境総合計画や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、国の基本方針</a:t>
            </a:r>
            <a:r>
              <a:rPr lang="en-US" altLang="ja-JP" sz="14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の目標年度と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同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4" name="テキスト ボックス 223"/>
          <p:cNvSpPr txBox="1"/>
          <p:nvPr/>
        </p:nvSpPr>
        <p:spPr>
          <a:xfrm>
            <a:off x="1060769" y="3869825"/>
            <a:ext cx="8088096" cy="251678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pPr marL="266700" indent="-266700"/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廃棄物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の減量その他その適正な処理に関する施策の総合的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かつ計画的な推進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を図るための基本的な方針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2016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告示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25" name="Rectangle 3"/>
          <p:cNvSpPr>
            <a:spLocks noChangeArrowheads="1"/>
          </p:cNvSpPr>
          <p:nvPr/>
        </p:nvSpPr>
        <p:spPr bwMode="auto">
          <a:xfrm>
            <a:off x="8780873" y="1311152"/>
            <a:ext cx="2031905" cy="3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実施主体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sz="1600" dirty="0"/>
          </a:p>
        </p:txBody>
      </p:sp>
      <p:sp>
        <p:nvSpPr>
          <p:cNvPr id="232" name="円/楕円 7"/>
          <p:cNvSpPr/>
          <p:nvPr/>
        </p:nvSpPr>
        <p:spPr>
          <a:xfrm>
            <a:off x="10145578" y="1571190"/>
            <a:ext cx="3112907" cy="2143483"/>
          </a:xfrm>
          <a:prstGeom prst="ellipse">
            <a:avLst/>
          </a:prstGeom>
          <a:noFill/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844" tIns="48422" rIns="96844" bIns="48422" rtlCol="0" anchor="ctr"/>
          <a:lstStyle/>
          <a:p>
            <a:pPr algn="ctr"/>
            <a:endParaRPr lang="ja-JP" altLang="en-US" sz="34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4" name="テキスト ボックス 233"/>
          <p:cNvSpPr txBox="1"/>
          <p:nvPr/>
        </p:nvSpPr>
        <p:spPr>
          <a:xfrm>
            <a:off x="11059324" y="2472101"/>
            <a:ext cx="1317499" cy="378038"/>
          </a:xfrm>
          <a:prstGeom prst="rect">
            <a:avLst/>
          </a:prstGeom>
          <a:noFill/>
          <a:ln>
            <a:noFill/>
          </a:ln>
        </p:spPr>
        <p:txBody>
          <a:bodyPr wrap="square" lIns="96844" tIns="48422" rIns="96844" bIns="48422" rtlCol="0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tx2">
                    <a:lumMod val="5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連携・協働</a:t>
            </a:r>
            <a:endParaRPr lang="en-US" altLang="ja-JP" sz="1800" b="1" dirty="0">
              <a:solidFill>
                <a:schemeClr val="tx2">
                  <a:lumMod val="5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12516065" y="2330780"/>
            <a:ext cx="1879652" cy="641915"/>
            <a:chOff x="12516065" y="2330780"/>
            <a:chExt cx="1879652" cy="641915"/>
          </a:xfrm>
        </p:grpSpPr>
        <p:sp>
          <p:nvSpPr>
            <p:cNvPr id="233" name="テキスト ボックス 232"/>
            <p:cNvSpPr txBox="1"/>
            <p:nvPr/>
          </p:nvSpPr>
          <p:spPr>
            <a:xfrm>
              <a:off x="12516065" y="2330780"/>
              <a:ext cx="1879652" cy="641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96844" tIns="48422" rIns="96844" bIns="48422" rtlCol="0">
              <a:spAutoFit/>
            </a:bodyPr>
            <a:lstStyle/>
            <a:p>
              <a:endParaRPr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・一般廃棄物の３Ｒの推進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・分別収集や適正処理の推進</a:t>
              </a:r>
              <a:endParaRPr lang="ja-JP" altLang="en-US" sz="3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8" name="正方形/長方形 237"/>
            <p:cNvSpPr/>
            <p:nvPr/>
          </p:nvSpPr>
          <p:spPr>
            <a:xfrm>
              <a:off x="12999640" y="2330780"/>
              <a:ext cx="960160" cy="206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76255" tIns="0" rIns="76255" bIns="0" rtlCol="0" anchor="ctr"/>
            <a:lstStyle/>
            <a:p>
              <a:pPr algn="ctr"/>
              <a:r>
                <a:rPr lang="ja-JP" altLang="en-US" sz="1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市町村</a:t>
              </a: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10704625" y="3092318"/>
            <a:ext cx="2026896" cy="641915"/>
            <a:chOff x="10704625" y="3092318"/>
            <a:chExt cx="2026896" cy="641915"/>
          </a:xfrm>
        </p:grpSpPr>
        <p:sp>
          <p:nvSpPr>
            <p:cNvPr id="236" name="テキスト ボックス 235"/>
            <p:cNvSpPr txBox="1"/>
            <p:nvPr/>
          </p:nvSpPr>
          <p:spPr>
            <a:xfrm>
              <a:off x="10704625" y="3092318"/>
              <a:ext cx="2026896" cy="641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96844" tIns="48422" rIns="96844" bIns="48422" rtlCol="0">
              <a:spAutoFit/>
            </a:bodyPr>
            <a:lstStyle/>
            <a:p>
              <a:endParaRPr lang="en-US" altLang="ja-JP" sz="1300" b="1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各主体の３Ｒの取組みを促進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・産業廃棄物</a:t>
              </a:r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の適正</a:t>
              </a:r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処理を指導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39" name="正方形/長方形 238"/>
            <p:cNvSpPr/>
            <p:nvPr/>
          </p:nvSpPr>
          <p:spPr>
            <a:xfrm>
              <a:off x="11221951" y="3098924"/>
              <a:ext cx="960160" cy="206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76255" tIns="0" rIns="76255" bIns="0" rtlCol="0" anchor="ctr"/>
            <a:lstStyle/>
            <a:p>
              <a:pPr algn="ctr"/>
              <a:r>
                <a:rPr lang="ja-JP" altLang="en-US" sz="1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府</a:t>
              </a:r>
            </a:p>
          </p:txBody>
        </p:sp>
      </p:grpSp>
      <p:grpSp>
        <p:nvGrpSpPr>
          <p:cNvPr id="24" name="グループ化 23"/>
          <p:cNvGrpSpPr/>
          <p:nvPr/>
        </p:nvGrpSpPr>
        <p:grpSpPr>
          <a:xfrm>
            <a:off x="9174158" y="2330780"/>
            <a:ext cx="1756706" cy="641915"/>
            <a:chOff x="9174158" y="2330780"/>
            <a:chExt cx="1756706" cy="641915"/>
          </a:xfrm>
        </p:grpSpPr>
        <p:sp>
          <p:nvSpPr>
            <p:cNvPr id="237" name="テキスト ボックス 236"/>
            <p:cNvSpPr txBox="1"/>
            <p:nvPr/>
          </p:nvSpPr>
          <p:spPr>
            <a:xfrm>
              <a:off x="9174158" y="2330780"/>
              <a:ext cx="1756706" cy="64191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96844" tIns="48422" rIns="96844" bIns="48422" rtlCol="0">
              <a:spAutoFit/>
            </a:bodyPr>
            <a:lstStyle/>
            <a:p>
              <a:endParaRPr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・ごみになりにくい製品の設計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・副産物</a:t>
              </a:r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の有効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利用</a:t>
              </a:r>
              <a:endPara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0" name="正方形/長方形 239"/>
            <p:cNvSpPr/>
            <p:nvPr/>
          </p:nvSpPr>
          <p:spPr>
            <a:xfrm>
              <a:off x="9601678" y="2330780"/>
              <a:ext cx="960160" cy="206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76255" tIns="0" rIns="76255" bIns="0" rtlCol="0" anchor="ctr"/>
            <a:lstStyle/>
            <a:p>
              <a:pPr algn="ctr"/>
              <a:r>
                <a:rPr lang="ja-JP" altLang="en-US" sz="1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事業者</a:t>
              </a:r>
            </a:p>
          </p:txBody>
        </p:sp>
      </p:grpSp>
      <p:grpSp>
        <p:nvGrpSpPr>
          <p:cNvPr id="30" name="グループ化 29"/>
          <p:cNvGrpSpPr/>
          <p:nvPr/>
        </p:nvGrpSpPr>
        <p:grpSpPr>
          <a:xfrm>
            <a:off x="10655973" y="1385842"/>
            <a:ext cx="2163678" cy="779459"/>
            <a:chOff x="10655973" y="1266845"/>
            <a:chExt cx="2163678" cy="779459"/>
          </a:xfrm>
        </p:grpSpPr>
        <p:sp>
          <p:nvSpPr>
            <p:cNvPr id="235" name="テキスト ボックス 234"/>
            <p:cNvSpPr txBox="1"/>
            <p:nvPr/>
          </p:nvSpPr>
          <p:spPr>
            <a:xfrm>
              <a:off x="10655973" y="1266845"/>
              <a:ext cx="2163678" cy="77945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lIns="96844" tIns="48422" rIns="96844" bIns="48422" rtlCol="0">
              <a:spAutoFit/>
            </a:bodyPr>
            <a:lstStyle/>
            <a:p>
              <a:r>
                <a:rPr lang="ja-JP" altLang="en-US" sz="130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endParaRPr lang="en-US" altLang="ja-JP" sz="130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・ごみを出さないライフスタイルを実践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・市町村</a:t>
              </a: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のごみ分別・排出ルールに</a:t>
              </a:r>
              <a: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/>
              </a:r>
              <a:br>
                <a:rPr lang="en-US" altLang="ja-JP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</a:br>
              <a:r>
                <a:rPr lang="ja-JP" altLang="en-US" sz="105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　沿ったごみの排出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241" name="正方形/長方形 240"/>
            <p:cNvSpPr/>
            <p:nvPr/>
          </p:nvSpPr>
          <p:spPr>
            <a:xfrm>
              <a:off x="11221951" y="1272548"/>
              <a:ext cx="960160" cy="20666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76255" tIns="0" rIns="76255" bIns="0" rtlCol="0" anchor="ctr"/>
            <a:lstStyle/>
            <a:p>
              <a:pPr algn="ctr"/>
              <a:r>
                <a:rPr lang="ja-JP" altLang="en-US" sz="13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府　民</a:t>
              </a:r>
            </a:p>
          </p:txBody>
        </p:sp>
      </p:grpSp>
      <p:sp>
        <p:nvSpPr>
          <p:cNvPr id="244" name="テキスト ボックス 243"/>
          <p:cNvSpPr txBox="1"/>
          <p:nvPr/>
        </p:nvSpPr>
        <p:spPr>
          <a:xfrm>
            <a:off x="461234" y="7955540"/>
            <a:ext cx="8233645" cy="324341"/>
          </a:xfrm>
          <a:prstGeom prst="rect">
            <a:avLst/>
          </a:prstGeom>
          <a:noFill/>
        </p:spPr>
        <p:txBody>
          <a:bodyPr wrap="square" lIns="107845" tIns="53922" rIns="107845" bIns="53922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目標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に加え、府民、事業者、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市町村が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それぞれの取組みの成果を実感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できる６つ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指標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を設定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。（裏面）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5" name="正方形/長方形 244"/>
          <p:cNvSpPr/>
          <p:nvPr/>
        </p:nvSpPr>
        <p:spPr>
          <a:xfrm>
            <a:off x="9170621" y="7836669"/>
            <a:ext cx="6089837" cy="16773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リデュース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とリユースの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食品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ロスの削減、事業系ごみの削減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、リユース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の促進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、産業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廃棄物の削減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リサイクル</a:t>
            </a:r>
            <a:r>
              <a:rPr lang="ja-JP" altLang="ja-JP" sz="105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（質の高いリサイクル</a:t>
            </a:r>
            <a:r>
              <a:rPr lang="ja-JP" altLang="ja-JP" sz="10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）</a:t>
            </a:r>
            <a:r>
              <a:rPr lang="ja-JP" altLang="en-US" sz="105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 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の推進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分別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収集の促進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、建設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廃棄物の発生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抑制</a:t>
            </a:r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、リサイクル認定製品の普及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適正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処理の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推進</a:t>
            </a:r>
            <a:endParaRPr lang="en-US" altLang="ja-JP" sz="14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一般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廃棄物の処理、適正処理の徹底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、有害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廃棄物の処理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、最終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処分場の確保</a:t>
            </a:r>
            <a:endParaRPr lang="en-US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en-US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</a:t>
            </a:r>
            <a:r>
              <a:rPr lang="en-US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.</a:t>
            </a:r>
            <a:r>
              <a:rPr lang="ja-JP" altLang="en-US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非常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災害時の廃棄物の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適正処理</a:t>
            </a:r>
            <a:r>
              <a:rPr lang="ja-JP" altLang="ja-JP" sz="1400" b="1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14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備え</a:t>
            </a:r>
            <a: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/>
            </a:r>
            <a:br>
              <a:rPr lang="en-US" altLang="ja-JP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</a:br>
            <a:r>
              <a:rPr lang="ja-JP" altLang="en-US" sz="1200" b="1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災害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時の適正処理体制の構築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、技術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の蓄積と人材の</a:t>
            </a:r>
            <a:r>
              <a:rPr lang="ja-JP" altLang="ja-JP" sz="1200" kern="1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育成 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48" name="AutoShape 1"/>
          <p:cNvSpPr>
            <a:spLocks noChangeArrowheads="1"/>
          </p:cNvSpPr>
          <p:nvPr/>
        </p:nvSpPr>
        <p:spPr bwMode="auto">
          <a:xfrm>
            <a:off x="8823464" y="7597854"/>
            <a:ext cx="5973591" cy="1970832"/>
          </a:xfrm>
          <a:prstGeom prst="roundRect">
            <a:avLst>
              <a:gd name="adj" fmla="val 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734" tIns="9900" rIns="82734" bIns="9900" numCol="1" anchor="t" anchorCtr="0" compatLnSpc="1">
            <a:prstTxWarp prst="textNoShape">
              <a:avLst/>
            </a:prstTxWarp>
          </a:bodyPr>
          <a:lstStyle/>
          <a:p>
            <a:endParaRPr lang="ja-JP" altLang="en-US" sz="2310"/>
          </a:p>
        </p:txBody>
      </p:sp>
      <p:sp>
        <p:nvSpPr>
          <p:cNvPr id="227" name="テキスト ボックス 226"/>
          <p:cNvSpPr txBox="1"/>
          <p:nvPr/>
        </p:nvSpPr>
        <p:spPr>
          <a:xfrm>
            <a:off x="6352990" y="5389167"/>
            <a:ext cx="2087559" cy="267067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　）内の数字は全国順位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26793" y="926467"/>
            <a:ext cx="1986923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１．基本的事項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53" name="テキスト ボックス 252"/>
          <p:cNvSpPr txBox="1"/>
          <p:nvPr/>
        </p:nvSpPr>
        <p:spPr>
          <a:xfrm>
            <a:off x="8912212" y="10150544"/>
            <a:ext cx="6040705" cy="313233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計画な着実な推進を図るため、施策の実施状況等について毎年把握し公表。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1" name="AutoShape 1"/>
          <p:cNvSpPr>
            <a:spLocks noChangeArrowheads="1"/>
          </p:cNvSpPr>
          <p:nvPr/>
        </p:nvSpPr>
        <p:spPr bwMode="auto">
          <a:xfrm>
            <a:off x="8823465" y="9955685"/>
            <a:ext cx="5973590" cy="495943"/>
          </a:xfrm>
          <a:prstGeom prst="roundRect">
            <a:avLst>
              <a:gd name="adj" fmla="val 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82734" tIns="9900" rIns="82734" bIns="9900" numCol="1" anchor="t" anchorCtr="0" compatLnSpc="1">
            <a:prstTxWarp prst="textNoShape">
              <a:avLst/>
            </a:prstTxWarp>
          </a:bodyPr>
          <a:lstStyle/>
          <a:p>
            <a:endParaRPr lang="ja-JP" altLang="en-US" sz="2310"/>
          </a:p>
        </p:txBody>
      </p:sp>
      <p:sp>
        <p:nvSpPr>
          <p:cNvPr id="262" name="テキスト ボックス 261"/>
          <p:cNvSpPr txBox="1"/>
          <p:nvPr/>
        </p:nvSpPr>
        <p:spPr>
          <a:xfrm>
            <a:off x="483998" y="8313403"/>
            <a:ext cx="1933801" cy="313233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（目標設定の考え方）</a:t>
            </a:r>
            <a:endParaRPr lang="en-US" altLang="ja-JP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263" name="表 2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86379"/>
              </p:ext>
            </p:extLst>
          </p:nvPr>
        </p:nvGraphicFramePr>
        <p:xfrm>
          <a:off x="637622" y="8740070"/>
          <a:ext cx="7407132" cy="1582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262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4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267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7461"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排出量抑制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一般廃棄物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・手つかず食品の排出量を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％削減（生活系）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l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・資源化可能な紙ごみの混入を</a:t>
                      </a:r>
                      <a:r>
                        <a:rPr lang="en-US" altLang="ja-JP" sz="10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0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削減（事業系）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・産業廃棄物（プラスチック類）の混入を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％削減（事業系）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399">
                <a:tc rowSpan="2"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再生利用量増加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の取組み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一般廃棄物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・燃えるごみに含まれる資源化可能な紙ごみの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％を資源ごみに分別（生活系）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・燃えるごみに含まれるプラスチック製容器包装の</a:t>
                      </a:r>
                      <a:r>
                        <a:rPr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％を資源ごみに分別（生活系）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208">
                <a:tc vMerge="1"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vert="eaVert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13928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産業廃棄物</a:t>
                      </a:r>
                      <a:endParaRPr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・建設廃棄物を分別排出し、建設混合廃棄物発生率</a:t>
                      </a:r>
                      <a:r>
                        <a:rPr kumimoji="1" lang="en-US" altLang="ja-JP" sz="100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を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6.0%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から</a:t>
                      </a:r>
                      <a:r>
                        <a:rPr kumimoji="1" lang="en-US" altLang="ja-JP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3.5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％に抑制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95250" indent="-95250"/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・事業系ごみに混入している産業廃棄物の混入削減に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よる、</a:t>
                      </a:r>
                      <a:r>
                        <a:rPr kumimoji="1" lang="ja-JP" altLang="en-US" sz="1000" u="none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排出量及び再生利用量</a:t>
                      </a:r>
                      <a:r>
                        <a:rPr kumimoji="1" lang="ja-JP" altLang="en-US" sz="1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の</a:t>
                      </a:r>
                      <a:r>
                        <a:rPr kumimoji="1" lang="ja-JP" altLang="en-US" sz="1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増加</a:t>
                      </a:r>
                      <a:endParaRPr kumimoji="1" lang="en-US" altLang="ja-JP" sz="10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36000" marR="36000" marT="36000" marB="36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9" name="テキスト ボックス 128"/>
          <p:cNvSpPr txBox="1"/>
          <p:nvPr/>
        </p:nvSpPr>
        <p:spPr>
          <a:xfrm>
            <a:off x="604174" y="4512189"/>
            <a:ext cx="3944321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２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．目標等（目標年度：</a:t>
            </a:r>
            <a:r>
              <a:rPr kumimoji="1" lang="en-US" altLang="ja-JP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年度）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0" name="テキスト ボックス 129"/>
          <p:cNvSpPr txBox="1"/>
          <p:nvPr/>
        </p:nvSpPr>
        <p:spPr>
          <a:xfrm>
            <a:off x="9187549" y="7408059"/>
            <a:ext cx="1616562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．主な施策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9176662" y="9754294"/>
            <a:ext cx="1691035" cy="33855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．進行管理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9" name="グループ化 18"/>
          <p:cNvGrpSpPr/>
          <p:nvPr/>
        </p:nvGrpSpPr>
        <p:grpSpPr>
          <a:xfrm>
            <a:off x="8887894" y="4369194"/>
            <a:ext cx="5841022" cy="2965526"/>
            <a:chOff x="8979229" y="4148592"/>
            <a:chExt cx="5841022" cy="2965526"/>
          </a:xfrm>
        </p:grpSpPr>
        <p:sp>
          <p:nvSpPr>
            <p:cNvPr id="230" name="テキスト ボックス 229"/>
            <p:cNvSpPr txBox="1"/>
            <p:nvPr/>
          </p:nvSpPr>
          <p:spPr>
            <a:xfrm>
              <a:off x="8979229" y="4148592"/>
              <a:ext cx="5841022" cy="651788"/>
            </a:xfrm>
            <a:prstGeom prst="rect">
              <a:avLst/>
            </a:prstGeom>
            <a:noFill/>
          </p:spPr>
          <p:txBody>
            <a:bodyPr wrap="square" lIns="96844" tIns="48422" rIns="96844" bIns="48422" rtlCol="0">
              <a:spAutoFit/>
            </a:bodyPr>
            <a:lstStyle/>
            <a:p>
              <a:r>
                <a:rPr lang="ja-JP" altLang="en-US" sz="11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　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資源の循環的な利用が自律的に進む社会が構築され、廃棄物の排出量が最小限に抑えられている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。また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、生じた廃棄物はほぼ全量</a:t>
              </a:r>
              <a:r>
                <a:rPr lang="ja-JP" altLang="en-US" sz="12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が再生</a:t>
              </a:r>
              <a:r>
                <a:rPr lang="ja-JP" altLang="en-US" sz="12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原料として使用され、製品として購入されることによって循環し、最終処分量も必要最小限となっている。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grpSp>
          <p:nvGrpSpPr>
            <p:cNvPr id="315" name="グループ化 314"/>
            <p:cNvGrpSpPr/>
            <p:nvPr/>
          </p:nvGrpSpPr>
          <p:grpSpPr>
            <a:xfrm>
              <a:off x="9671156" y="4811031"/>
              <a:ext cx="4363218" cy="2115816"/>
              <a:chOff x="2791554" y="1576356"/>
              <a:chExt cx="4363218" cy="2115816"/>
            </a:xfrm>
          </p:grpSpPr>
          <p:sp>
            <p:nvSpPr>
              <p:cNvPr id="316" name="Freeform 12"/>
              <p:cNvSpPr>
                <a:spLocks/>
              </p:cNvSpPr>
              <p:nvPr/>
            </p:nvSpPr>
            <p:spPr bwMode="auto">
              <a:xfrm>
                <a:off x="4023360" y="1829781"/>
                <a:ext cx="1724929" cy="591710"/>
              </a:xfrm>
              <a:custGeom>
                <a:avLst/>
                <a:gdLst>
                  <a:gd name="T0" fmla="*/ 13972 w 18636"/>
                  <a:gd name="T1" fmla="*/ 0 h 9062"/>
                  <a:gd name="T2" fmla="*/ 15728 w 18636"/>
                  <a:gd name="T3" fmla="*/ 6568 h 9062"/>
                  <a:gd name="T4" fmla="*/ 3443 w 18636"/>
                  <a:gd name="T5" fmla="*/ 7507 h 9062"/>
                  <a:gd name="T6" fmla="*/ 0 w 18636"/>
                  <a:gd name="T7" fmla="*/ 4334 h 9062"/>
                  <a:gd name="T8" fmla="*/ 712 w 18636"/>
                  <a:gd name="T9" fmla="*/ 4287 h 9062"/>
                  <a:gd name="T10" fmla="*/ 9788 w 18636"/>
                  <a:gd name="T11" fmla="*/ 7702 h 9062"/>
                  <a:gd name="T12" fmla="*/ 16703 w 18636"/>
                  <a:gd name="T13" fmla="*/ 3220 h 9062"/>
                  <a:gd name="T14" fmla="*/ 13302 w 18636"/>
                  <a:gd name="T15" fmla="*/ 478 h 9062"/>
                  <a:gd name="T16" fmla="*/ 13972 w 18636"/>
                  <a:gd name="T17" fmla="*/ 0 h 90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8636" h="9062">
                    <a:moveTo>
                      <a:pt x="13972" y="0"/>
                    </a:moveTo>
                    <a:cubicBezTo>
                      <a:pt x="17849" y="1554"/>
                      <a:pt x="18636" y="4495"/>
                      <a:pt x="15728" y="6568"/>
                    </a:cubicBezTo>
                    <a:cubicBezTo>
                      <a:pt x="12821" y="8641"/>
                      <a:pt x="7320" y="9062"/>
                      <a:pt x="3443" y="7507"/>
                    </a:cubicBezTo>
                    <a:cubicBezTo>
                      <a:pt x="1538" y="6743"/>
                      <a:pt x="295" y="5598"/>
                      <a:pt x="0" y="4334"/>
                    </a:cubicBezTo>
                    <a:lnTo>
                      <a:pt x="712" y="4287"/>
                    </a:lnTo>
                    <a:cubicBezTo>
                      <a:pt x="1309" y="6468"/>
                      <a:pt x="5372" y="7997"/>
                      <a:pt x="9788" y="7702"/>
                    </a:cubicBezTo>
                    <a:cubicBezTo>
                      <a:pt x="14203" y="7408"/>
                      <a:pt x="17300" y="5401"/>
                      <a:pt x="16703" y="3220"/>
                    </a:cubicBezTo>
                    <a:cubicBezTo>
                      <a:pt x="16400" y="2111"/>
                      <a:pt x="15165" y="1115"/>
                      <a:pt x="13302" y="478"/>
                    </a:cubicBezTo>
                    <a:lnTo>
                      <a:pt x="13972" y="0"/>
                    </a:ln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317" name="グループ化 316"/>
              <p:cNvGrpSpPr/>
              <p:nvPr/>
            </p:nvGrpSpPr>
            <p:grpSpPr>
              <a:xfrm rot="-1200000">
                <a:off x="3528390" y="2885566"/>
                <a:ext cx="207322" cy="256720"/>
                <a:chOff x="10712583" y="2958607"/>
                <a:chExt cx="207322" cy="256720"/>
              </a:xfrm>
            </p:grpSpPr>
            <p:sp>
              <p:nvSpPr>
                <p:cNvPr id="359" name="Freeform 11"/>
                <p:cNvSpPr>
                  <a:spLocks/>
                </p:cNvSpPr>
                <p:nvPr/>
              </p:nvSpPr>
              <p:spPr bwMode="auto">
                <a:xfrm>
                  <a:off x="10772984" y="3005283"/>
                  <a:ext cx="146921" cy="210044"/>
                </a:xfrm>
                <a:custGeom>
                  <a:avLst/>
                  <a:gdLst>
                    <a:gd name="T0" fmla="*/ 0 w 1286"/>
                    <a:gd name="T1" fmla="*/ 0 h 1933"/>
                    <a:gd name="T2" fmla="*/ 1286 w 1286"/>
                    <a:gd name="T3" fmla="*/ 1915 h 1933"/>
                    <a:gd name="T4" fmla="*/ 1157 w 1286"/>
                    <a:gd name="T5" fmla="*/ 1933 h 1933"/>
                    <a:gd name="T6" fmla="*/ 0 w 1286"/>
                    <a:gd name="T7" fmla="*/ 169 h 1933"/>
                    <a:gd name="T8" fmla="*/ 0 w 1286"/>
                    <a:gd name="T9" fmla="*/ 0 h 19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86" h="1933">
                      <a:moveTo>
                        <a:pt x="0" y="0"/>
                      </a:moveTo>
                      <a:cubicBezTo>
                        <a:pt x="485" y="479"/>
                        <a:pt x="950" y="1171"/>
                        <a:pt x="1286" y="1915"/>
                      </a:cubicBezTo>
                      <a:lnTo>
                        <a:pt x="1157" y="1933"/>
                      </a:lnTo>
                      <a:cubicBezTo>
                        <a:pt x="846" y="1258"/>
                        <a:pt x="431" y="626"/>
                        <a:pt x="0" y="169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0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60" name="Freeform 140"/>
                <p:cNvSpPr>
                  <a:spLocks noEditPoints="1"/>
                </p:cNvSpPr>
                <p:nvPr/>
              </p:nvSpPr>
              <p:spPr bwMode="auto">
                <a:xfrm>
                  <a:off x="10712583" y="2958607"/>
                  <a:ext cx="84888" cy="78350"/>
                </a:xfrm>
                <a:custGeom>
                  <a:avLst/>
                  <a:gdLst>
                    <a:gd name="T0" fmla="*/ 664 w 735"/>
                    <a:gd name="T1" fmla="*/ 732 h 732"/>
                    <a:gd name="T2" fmla="*/ 35 w 735"/>
                    <a:gd name="T3" fmla="*/ 105 h 732"/>
                    <a:gd name="T4" fmla="*/ 105 w 735"/>
                    <a:gd name="T5" fmla="*/ 35 h 732"/>
                    <a:gd name="T6" fmla="*/ 735 w 735"/>
                    <a:gd name="T7" fmla="*/ 661 h 732"/>
                    <a:gd name="T8" fmla="*/ 664 w 735"/>
                    <a:gd name="T9" fmla="*/ 732 h 732"/>
                    <a:gd name="T10" fmla="*/ 140 w 735"/>
                    <a:gd name="T11" fmla="*/ 530 h 732"/>
                    <a:gd name="T12" fmla="*/ 0 w 735"/>
                    <a:gd name="T13" fmla="*/ 0 h 732"/>
                    <a:gd name="T14" fmla="*/ 531 w 735"/>
                    <a:gd name="T15" fmla="*/ 138 h 732"/>
                    <a:gd name="T16" fmla="*/ 566 w 735"/>
                    <a:gd name="T17" fmla="*/ 199 h 732"/>
                    <a:gd name="T18" fmla="*/ 505 w 735"/>
                    <a:gd name="T19" fmla="*/ 235 h 732"/>
                    <a:gd name="T20" fmla="*/ 57 w 735"/>
                    <a:gd name="T21" fmla="*/ 118 h 732"/>
                    <a:gd name="T22" fmla="*/ 118 w 735"/>
                    <a:gd name="T23" fmla="*/ 57 h 732"/>
                    <a:gd name="T24" fmla="*/ 237 w 735"/>
                    <a:gd name="T25" fmla="*/ 505 h 732"/>
                    <a:gd name="T26" fmla="*/ 202 w 735"/>
                    <a:gd name="T27" fmla="*/ 566 h 732"/>
                    <a:gd name="T28" fmla="*/ 140 w 735"/>
                    <a:gd name="T29" fmla="*/ 530 h 7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35" h="732">
                      <a:moveTo>
                        <a:pt x="664" y="732"/>
                      </a:moveTo>
                      <a:lnTo>
                        <a:pt x="35" y="105"/>
                      </a:lnTo>
                      <a:lnTo>
                        <a:pt x="105" y="35"/>
                      </a:lnTo>
                      <a:lnTo>
                        <a:pt x="735" y="661"/>
                      </a:lnTo>
                      <a:lnTo>
                        <a:pt x="664" y="732"/>
                      </a:lnTo>
                      <a:close/>
                      <a:moveTo>
                        <a:pt x="140" y="530"/>
                      </a:moveTo>
                      <a:lnTo>
                        <a:pt x="0" y="0"/>
                      </a:lnTo>
                      <a:lnTo>
                        <a:pt x="531" y="138"/>
                      </a:lnTo>
                      <a:cubicBezTo>
                        <a:pt x="557" y="145"/>
                        <a:pt x="573" y="173"/>
                        <a:pt x="566" y="199"/>
                      </a:cubicBezTo>
                      <a:cubicBezTo>
                        <a:pt x="559" y="226"/>
                        <a:pt x="532" y="242"/>
                        <a:pt x="505" y="235"/>
                      </a:cubicBezTo>
                      <a:lnTo>
                        <a:pt x="57" y="118"/>
                      </a:lnTo>
                      <a:lnTo>
                        <a:pt x="118" y="57"/>
                      </a:lnTo>
                      <a:lnTo>
                        <a:pt x="237" y="505"/>
                      </a:lnTo>
                      <a:cubicBezTo>
                        <a:pt x="244" y="531"/>
                        <a:pt x="228" y="559"/>
                        <a:pt x="202" y="566"/>
                      </a:cubicBezTo>
                      <a:cubicBezTo>
                        <a:pt x="175" y="573"/>
                        <a:pt x="148" y="557"/>
                        <a:pt x="140" y="530"/>
                      </a:cubicBezTo>
                      <a:close/>
                    </a:path>
                  </a:pathLst>
                </a:custGeom>
                <a:solidFill>
                  <a:schemeClr val="tx1"/>
                </a:solidFill>
                <a:ln w="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318" name="Freeform 17"/>
              <p:cNvSpPr>
                <a:spLocks noEditPoints="1"/>
              </p:cNvSpPr>
              <p:nvPr/>
            </p:nvSpPr>
            <p:spPr bwMode="auto">
              <a:xfrm>
                <a:off x="3554148" y="1739464"/>
                <a:ext cx="2846546" cy="1698990"/>
              </a:xfrm>
              <a:custGeom>
                <a:avLst/>
                <a:gdLst>
                  <a:gd name="T0" fmla="*/ 0 w 26270"/>
                  <a:gd name="T1" fmla="*/ 12842 h 25684"/>
                  <a:gd name="T2" fmla="*/ 13135 w 26270"/>
                  <a:gd name="T3" fmla="*/ 0 h 25684"/>
                  <a:gd name="T4" fmla="*/ 26270 w 26270"/>
                  <a:gd name="T5" fmla="*/ 12842 h 25684"/>
                  <a:gd name="T6" fmla="*/ 13135 w 26270"/>
                  <a:gd name="T7" fmla="*/ 25684 h 25684"/>
                  <a:gd name="T8" fmla="*/ 0 w 26270"/>
                  <a:gd name="T9" fmla="*/ 12842 h 25684"/>
                  <a:gd name="T10" fmla="*/ 1598 w 26270"/>
                  <a:gd name="T11" fmla="*/ 12842 h 25684"/>
                  <a:gd name="T12" fmla="*/ 13135 w 26270"/>
                  <a:gd name="T13" fmla="*/ 24086 h 25684"/>
                  <a:gd name="T14" fmla="*/ 24672 w 26270"/>
                  <a:gd name="T15" fmla="*/ 12842 h 25684"/>
                  <a:gd name="T16" fmla="*/ 13135 w 26270"/>
                  <a:gd name="T17" fmla="*/ 1598 h 25684"/>
                  <a:gd name="T18" fmla="*/ 1598 w 26270"/>
                  <a:gd name="T19" fmla="*/ 12842 h 256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6270" h="25684">
                    <a:moveTo>
                      <a:pt x="0" y="12842"/>
                    </a:moveTo>
                    <a:cubicBezTo>
                      <a:pt x="0" y="5750"/>
                      <a:pt x="5881" y="0"/>
                      <a:pt x="13135" y="0"/>
                    </a:cubicBezTo>
                    <a:cubicBezTo>
                      <a:pt x="20389" y="0"/>
                      <a:pt x="26270" y="5750"/>
                      <a:pt x="26270" y="12842"/>
                    </a:cubicBezTo>
                    <a:cubicBezTo>
                      <a:pt x="26270" y="19934"/>
                      <a:pt x="20389" y="25684"/>
                      <a:pt x="13135" y="25684"/>
                    </a:cubicBezTo>
                    <a:cubicBezTo>
                      <a:pt x="5881" y="25684"/>
                      <a:pt x="0" y="19934"/>
                      <a:pt x="0" y="12842"/>
                    </a:cubicBezTo>
                    <a:close/>
                    <a:moveTo>
                      <a:pt x="1598" y="12842"/>
                    </a:moveTo>
                    <a:cubicBezTo>
                      <a:pt x="1598" y="19052"/>
                      <a:pt x="6763" y="24086"/>
                      <a:pt x="13135" y="24086"/>
                    </a:cubicBezTo>
                    <a:cubicBezTo>
                      <a:pt x="19507" y="24086"/>
                      <a:pt x="24672" y="19052"/>
                      <a:pt x="24672" y="12842"/>
                    </a:cubicBezTo>
                    <a:cubicBezTo>
                      <a:pt x="24672" y="6632"/>
                      <a:pt x="19507" y="1598"/>
                      <a:pt x="13135" y="1598"/>
                    </a:cubicBezTo>
                    <a:cubicBezTo>
                      <a:pt x="6763" y="1598"/>
                      <a:pt x="1598" y="6632"/>
                      <a:pt x="1598" y="1284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319" name="グループ化 318"/>
              <p:cNvGrpSpPr/>
              <p:nvPr/>
            </p:nvGrpSpPr>
            <p:grpSpPr>
              <a:xfrm>
                <a:off x="2808877" y="3361213"/>
                <a:ext cx="806142" cy="330959"/>
                <a:chOff x="10354954" y="3767110"/>
                <a:chExt cx="806142" cy="330959"/>
              </a:xfrm>
            </p:grpSpPr>
            <p:sp>
              <p:nvSpPr>
                <p:cNvPr id="357" name="角丸四角形 356"/>
                <p:cNvSpPr/>
                <p:nvPr/>
              </p:nvSpPr>
              <p:spPr>
                <a:xfrm>
                  <a:off x="10354954" y="3767110"/>
                  <a:ext cx="806142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8" name="Rectangle 58"/>
                <p:cNvSpPr>
                  <a:spLocks noChangeArrowheads="1"/>
                </p:cNvSpPr>
                <p:nvPr/>
              </p:nvSpPr>
              <p:spPr bwMode="auto">
                <a:xfrm>
                  <a:off x="10450249" y="3840256"/>
                  <a:ext cx="615553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defTabSz="968441"/>
                  <a:r>
                    <a:rPr lang="ja-JP" altLang="ja-JP" sz="1200" dirty="0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天然資源</a:t>
                  </a:r>
                  <a:endParaRPr lang="ja-JP" altLang="ja-JP" sz="40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320" name="Rectangle 114"/>
              <p:cNvSpPr>
                <a:spLocks noChangeArrowheads="1"/>
              </p:cNvSpPr>
              <p:nvPr/>
            </p:nvSpPr>
            <p:spPr bwMode="auto">
              <a:xfrm>
                <a:off x="4832506" y="3474383"/>
                <a:ext cx="538609" cy="1615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defTabSz="968441"/>
                <a:r>
                  <a:rPr lang="ja-JP" altLang="ja-JP" sz="1050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再生資源</a:t>
                </a:r>
                <a:endParaRPr lang="ja-JP" altLang="ja-JP" sz="28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21" name="Freeform 120"/>
              <p:cNvSpPr>
                <a:spLocks noEditPoints="1"/>
              </p:cNvSpPr>
              <p:nvPr/>
            </p:nvSpPr>
            <p:spPr bwMode="auto">
              <a:xfrm rot="-300000">
                <a:off x="4427685" y="3474021"/>
                <a:ext cx="379746" cy="116129"/>
              </a:xfrm>
              <a:custGeom>
                <a:avLst/>
                <a:gdLst>
                  <a:gd name="T0" fmla="*/ 2545 w 2546"/>
                  <a:gd name="T1" fmla="*/ 966 h 1037"/>
                  <a:gd name="T2" fmla="*/ 2525 w 2546"/>
                  <a:gd name="T3" fmla="*/ 1017 h 1037"/>
                  <a:gd name="T4" fmla="*/ 2474 w 2546"/>
                  <a:gd name="T5" fmla="*/ 1036 h 1037"/>
                  <a:gd name="T6" fmla="*/ 2244 w 2546"/>
                  <a:gd name="T7" fmla="*/ 1019 h 1037"/>
                  <a:gd name="T8" fmla="*/ 2012 w 2546"/>
                  <a:gd name="T9" fmla="*/ 993 h 1037"/>
                  <a:gd name="T10" fmla="*/ 1783 w 2546"/>
                  <a:gd name="T11" fmla="*/ 956 h 1037"/>
                  <a:gd name="T12" fmla="*/ 1559 w 2546"/>
                  <a:gd name="T13" fmla="*/ 911 h 1037"/>
                  <a:gd name="T14" fmla="*/ 1339 w 2546"/>
                  <a:gd name="T15" fmla="*/ 856 h 1037"/>
                  <a:gd name="T16" fmla="*/ 1125 w 2546"/>
                  <a:gd name="T17" fmla="*/ 792 h 1037"/>
                  <a:gd name="T18" fmla="*/ 917 w 2546"/>
                  <a:gd name="T19" fmla="*/ 719 h 1037"/>
                  <a:gd name="T20" fmla="*/ 717 w 2546"/>
                  <a:gd name="T21" fmla="*/ 638 h 1037"/>
                  <a:gd name="T22" fmla="*/ 764 w 2546"/>
                  <a:gd name="T23" fmla="*/ 639 h 1037"/>
                  <a:gd name="T24" fmla="*/ 91 w 2546"/>
                  <a:gd name="T25" fmla="*/ 877 h 1037"/>
                  <a:gd name="T26" fmla="*/ 28 w 2546"/>
                  <a:gd name="T27" fmla="*/ 867 h 1037"/>
                  <a:gd name="T28" fmla="*/ 2 w 2546"/>
                  <a:gd name="T29" fmla="*/ 808 h 1037"/>
                  <a:gd name="T30" fmla="*/ 68 w 2546"/>
                  <a:gd name="T31" fmla="*/ 63 h 1037"/>
                  <a:gd name="T32" fmla="*/ 139 w 2546"/>
                  <a:gd name="T33" fmla="*/ 3 h 1037"/>
                  <a:gd name="T34" fmla="*/ 1814 w 2546"/>
                  <a:gd name="T35" fmla="*/ 133 h 1037"/>
                  <a:gd name="T36" fmla="*/ 1875 w 2546"/>
                  <a:gd name="T37" fmla="*/ 191 h 1037"/>
                  <a:gd name="T38" fmla="*/ 1831 w 2546"/>
                  <a:gd name="T39" fmla="*/ 262 h 1037"/>
                  <a:gd name="T40" fmla="*/ 1168 w 2546"/>
                  <a:gd name="T41" fmla="*/ 496 h 1037"/>
                  <a:gd name="T42" fmla="*/ 1166 w 2546"/>
                  <a:gd name="T43" fmla="*/ 370 h 1037"/>
                  <a:gd name="T44" fmla="*/ 1321 w 2546"/>
                  <a:gd name="T45" fmla="*/ 419 h 1037"/>
                  <a:gd name="T46" fmla="*/ 1477 w 2546"/>
                  <a:gd name="T47" fmla="*/ 463 h 1037"/>
                  <a:gd name="T48" fmla="*/ 1637 w 2546"/>
                  <a:gd name="T49" fmla="*/ 501 h 1037"/>
                  <a:gd name="T50" fmla="*/ 1800 w 2546"/>
                  <a:gd name="T51" fmla="*/ 535 h 1037"/>
                  <a:gd name="T52" fmla="*/ 1965 w 2546"/>
                  <a:gd name="T53" fmla="*/ 563 h 1037"/>
                  <a:gd name="T54" fmla="*/ 2132 w 2546"/>
                  <a:gd name="T55" fmla="*/ 586 h 1037"/>
                  <a:gd name="T56" fmla="*/ 2301 w 2546"/>
                  <a:gd name="T57" fmla="*/ 605 h 1037"/>
                  <a:gd name="T58" fmla="*/ 2470 w 2546"/>
                  <a:gd name="T59" fmla="*/ 617 h 1037"/>
                  <a:gd name="T60" fmla="*/ 2532 w 2546"/>
                  <a:gd name="T61" fmla="*/ 680 h 1037"/>
                  <a:gd name="T62" fmla="*/ 2545 w 2546"/>
                  <a:gd name="T63" fmla="*/ 966 h 1037"/>
                  <a:gd name="T64" fmla="*/ 2398 w 2546"/>
                  <a:gd name="T65" fmla="*/ 687 h 1037"/>
                  <a:gd name="T66" fmla="*/ 2460 w 2546"/>
                  <a:gd name="T67" fmla="*/ 750 h 1037"/>
                  <a:gd name="T68" fmla="*/ 2286 w 2546"/>
                  <a:gd name="T69" fmla="*/ 737 h 1037"/>
                  <a:gd name="T70" fmla="*/ 2114 w 2546"/>
                  <a:gd name="T71" fmla="*/ 719 h 1037"/>
                  <a:gd name="T72" fmla="*/ 1943 w 2546"/>
                  <a:gd name="T73" fmla="*/ 695 h 1037"/>
                  <a:gd name="T74" fmla="*/ 1773 w 2546"/>
                  <a:gd name="T75" fmla="*/ 665 h 1037"/>
                  <a:gd name="T76" fmla="*/ 1606 w 2546"/>
                  <a:gd name="T77" fmla="*/ 631 h 1037"/>
                  <a:gd name="T78" fmla="*/ 1441 w 2546"/>
                  <a:gd name="T79" fmla="*/ 591 h 1037"/>
                  <a:gd name="T80" fmla="*/ 1281 w 2546"/>
                  <a:gd name="T81" fmla="*/ 546 h 1037"/>
                  <a:gd name="T82" fmla="*/ 1126 w 2546"/>
                  <a:gd name="T83" fmla="*/ 497 h 1037"/>
                  <a:gd name="T84" fmla="*/ 1079 w 2546"/>
                  <a:gd name="T85" fmla="*/ 435 h 1037"/>
                  <a:gd name="T86" fmla="*/ 1124 w 2546"/>
                  <a:gd name="T87" fmla="*/ 371 h 1037"/>
                  <a:gd name="T88" fmla="*/ 1787 w 2546"/>
                  <a:gd name="T89" fmla="*/ 137 h 1037"/>
                  <a:gd name="T90" fmla="*/ 1804 w 2546"/>
                  <a:gd name="T91" fmla="*/ 266 h 1037"/>
                  <a:gd name="T92" fmla="*/ 129 w 2546"/>
                  <a:gd name="T93" fmla="*/ 135 h 1037"/>
                  <a:gd name="T94" fmla="*/ 200 w 2546"/>
                  <a:gd name="T95" fmla="*/ 75 h 1037"/>
                  <a:gd name="T96" fmla="*/ 135 w 2546"/>
                  <a:gd name="T97" fmla="*/ 820 h 1037"/>
                  <a:gd name="T98" fmla="*/ 46 w 2546"/>
                  <a:gd name="T99" fmla="*/ 751 h 1037"/>
                  <a:gd name="T100" fmla="*/ 720 w 2546"/>
                  <a:gd name="T101" fmla="*/ 514 h 1037"/>
                  <a:gd name="T102" fmla="*/ 767 w 2546"/>
                  <a:gd name="T103" fmla="*/ 515 h 1037"/>
                  <a:gd name="T104" fmla="*/ 961 w 2546"/>
                  <a:gd name="T105" fmla="*/ 594 h 1037"/>
                  <a:gd name="T106" fmla="*/ 1163 w 2546"/>
                  <a:gd name="T107" fmla="*/ 664 h 1037"/>
                  <a:gd name="T108" fmla="*/ 1371 w 2546"/>
                  <a:gd name="T109" fmla="*/ 726 h 1037"/>
                  <a:gd name="T110" fmla="*/ 1586 w 2546"/>
                  <a:gd name="T111" fmla="*/ 780 h 1037"/>
                  <a:gd name="T112" fmla="*/ 1804 w 2546"/>
                  <a:gd name="T113" fmla="*/ 825 h 1037"/>
                  <a:gd name="T114" fmla="*/ 2028 w 2546"/>
                  <a:gd name="T115" fmla="*/ 860 h 1037"/>
                  <a:gd name="T116" fmla="*/ 2253 w 2546"/>
                  <a:gd name="T117" fmla="*/ 886 h 1037"/>
                  <a:gd name="T118" fmla="*/ 2483 w 2546"/>
                  <a:gd name="T119" fmla="*/ 903 h 1037"/>
                  <a:gd name="T120" fmla="*/ 2412 w 2546"/>
                  <a:gd name="T121" fmla="*/ 973 h 1037"/>
                  <a:gd name="T122" fmla="*/ 2398 w 2546"/>
                  <a:gd name="T123" fmla="*/ 687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46" h="1037">
                    <a:moveTo>
                      <a:pt x="2545" y="966"/>
                    </a:moveTo>
                    <a:cubicBezTo>
                      <a:pt x="2546" y="985"/>
                      <a:pt x="2539" y="1004"/>
                      <a:pt x="2525" y="1017"/>
                    </a:cubicBezTo>
                    <a:cubicBezTo>
                      <a:pt x="2511" y="1030"/>
                      <a:pt x="2493" y="1037"/>
                      <a:pt x="2474" y="1036"/>
                    </a:cubicBezTo>
                    <a:lnTo>
                      <a:pt x="2244" y="1019"/>
                    </a:lnTo>
                    <a:lnTo>
                      <a:pt x="2012" y="993"/>
                    </a:lnTo>
                    <a:lnTo>
                      <a:pt x="1783" y="956"/>
                    </a:lnTo>
                    <a:lnTo>
                      <a:pt x="1559" y="911"/>
                    </a:lnTo>
                    <a:lnTo>
                      <a:pt x="1339" y="856"/>
                    </a:lnTo>
                    <a:lnTo>
                      <a:pt x="1125" y="792"/>
                    </a:lnTo>
                    <a:lnTo>
                      <a:pt x="917" y="719"/>
                    </a:lnTo>
                    <a:lnTo>
                      <a:pt x="717" y="638"/>
                    </a:lnTo>
                    <a:lnTo>
                      <a:pt x="764" y="639"/>
                    </a:lnTo>
                    <a:lnTo>
                      <a:pt x="91" y="877"/>
                    </a:lnTo>
                    <a:cubicBezTo>
                      <a:pt x="69" y="884"/>
                      <a:pt x="46" y="881"/>
                      <a:pt x="28" y="867"/>
                    </a:cubicBezTo>
                    <a:cubicBezTo>
                      <a:pt x="10" y="853"/>
                      <a:pt x="0" y="831"/>
                      <a:pt x="2" y="808"/>
                    </a:cubicBezTo>
                    <a:lnTo>
                      <a:pt x="68" y="63"/>
                    </a:lnTo>
                    <a:cubicBezTo>
                      <a:pt x="71" y="27"/>
                      <a:pt x="103" y="0"/>
                      <a:pt x="139" y="3"/>
                    </a:cubicBezTo>
                    <a:lnTo>
                      <a:pt x="1814" y="133"/>
                    </a:lnTo>
                    <a:cubicBezTo>
                      <a:pt x="1846" y="135"/>
                      <a:pt x="1871" y="160"/>
                      <a:pt x="1875" y="191"/>
                    </a:cubicBezTo>
                    <a:cubicBezTo>
                      <a:pt x="1879" y="222"/>
                      <a:pt x="1861" y="252"/>
                      <a:pt x="1831" y="262"/>
                    </a:cubicBezTo>
                    <a:lnTo>
                      <a:pt x="1168" y="496"/>
                    </a:lnTo>
                    <a:lnTo>
                      <a:pt x="1166" y="370"/>
                    </a:lnTo>
                    <a:lnTo>
                      <a:pt x="1321" y="419"/>
                    </a:lnTo>
                    <a:lnTo>
                      <a:pt x="1477" y="463"/>
                    </a:lnTo>
                    <a:lnTo>
                      <a:pt x="1637" y="501"/>
                    </a:lnTo>
                    <a:lnTo>
                      <a:pt x="1800" y="535"/>
                    </a:lnTo>
                    <a:lnTo>
                      <a:pt x="1965" y="563"/>
                    </a:lnTo>
                    <a:lnTo>
                      <a:pt x="2132" y="586"/>
                    </a:lnTo>
                    <a:lnTo>
                      <a:pt x="2301" y="605"/>
                    </a:lnTo>
                    <a:lnTo>
                      <a:pt x="2470" y="617"/>
                    </a:lnTo>
                    <a:cubicBezTo>
                      <a:pt x="2503" y="619"/>
                      <a:pt x="2530" y="647"/>
                      <a:pt x="2532" y="680"/>
                    </a:cubicBezTo>
                    <a:lnTo>
                      <a:pt x="2545" y="966"/>
                    </a:lnTo>
                    <a:close/>
                    <a:moveTo>
                      <a:pt x="2398" y="687"/>
                    </a:moveTo>
                    <a:lnTo>
                      <a:pt x="2460" y="750"/>
                    </a:lnTo>
                    <a:lnTo>
                      <a:pt x="2286" y="737"/>
                    </a:lnTo>
                    <a:lnTo>
                      <a:pt x="2114" y="719"/>
                    </a:lnTo>
                    <a:lnTo>
                      <a:pt x="1943" y="695"/>
                    </a:lnTo>
                    <a:lnTo>
                      <a:pt x="1773" y="665"/>
                    </a:lnTo>
                    <a:lnTo>
                      <a:pt x="1606" y="631"/>
                    </a:lnTo>
                    <a:lnTo>
                      <a:pt x="1441" y="591"/>
                    </a:lnTo>
                    <a:lnTo>
                      <a:pt x="1281" y="546"/>
                    </a:lnTo>
                    <a:lnTo>
                      <a:pt x="1126" y="497"/>
                    </a:lnTo>
                    <a:cubicBezTo>
                      <a:pt x="1099" y="488"/>
                      <a:pt x="1080" y="463"/>
                      <a:pt x="1079" y="435"/>
                    </a:cubicBezTo>
                    <a:cubicBezTo>
                      <a:pt x="1079" y="406"/>
                      <a:pt x="1097" y="380"/>
                      <a:pt x="1124" y="371"/>
                    </a:cubicBezTo>
                    <a:lnTo>
                      <a:pt x="1787" y="137"/>
                    </a:lnTo>
                    <a:lnTo>
                      <a:pt x="1804" y="266"/>
                    </a:lnTo>
                    <a:lnTo>
                      <a:pt x="129" y="135"/>
                    </a:lnTo>
                    <a:lnTo>
                      <a:pt x="200" y="75"/>
                    </a:lnTo>
                    <a:lnTo>
                      <a:pt x="135" y="820"/>
                    </a:lnTo>
                    <a:lnTo>
                      <a:pt x="46" y="751"/>
                    </a:lnTo>
                    <a:lnTo>
                      <a:pt x="720" y="514"/>
                    </a:lnTo>
                    <a:cubicBezTo>
                      <a:pt x="735" y="508"/>
                      <a:pt x="752" y="509"/>
                      <a:pt x="767" y="515"/>
                    </a:cubicBezTo>
                    <a:lnTo>
                      <a:pt x="961" y="594"/>
                    </a:lnTo>
                    <a:lnTo>
                      <a:pt x="1163" y="664"/>
                    </a:lnTo>
                    <a:lnTo>
                      <a:pt x="1371" y="726"/>
                    </a:lnTo>
                    <a:lnTo>
                      <a:pt x="1586" y="780"/>
                    </a:lnTo>
                    <a:lnTo>
                      <a:pt x="1804" y="825"/>
                    </a:lnTo>
                    <a:lnTo>
                      <a:pt x="2028" y="860"/>
                    </a:lnTo>
                    <a:lnTo>
                      <a:pt x="2253" y="886"/>
                    </a:lnTo>
                    <a:lnTo>
                      <a:pt x="2483" y="903"/>
                    </a:lnTo>
                    <a:lnTo>
                      <a:pt x="2412" y="973"/>
                    </a:lnTo>
                    <a:lnTo>
                      <a:pt x="2398" y="687"/>
                    </a:lnTo>
                    <a:close/>
                  </a:path>
                </a:pathLst>
              </a:custGeom>
              <a:solidFill>
                <a:schemeClr val="tx1"/>
              </a:solidFill>
              <a:ln w="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322" name="Freeform 121"/>
              <p:cNvSpPr>
                <a:spLocks noEditPoints="1"/>
              </p:cNvSpPr>
              <p:nvPr/>
            </p:nvSpPr>
            <p:spPr bwMode="auto">
              <a:xfrm rot="180000">
                <a:off x="3403223" y="2382795"/>
                <a:ext cx="120802" cy="286232"/>
              </a:xfrm>
              <a:custGeom>
                <a:avLst/>
                <a:gdLst>
                  <a:gd name="T0" fmla="*/ 723 w 2109"/>
                  <a:gd name="T1" fmla="*/ 5204 h 5213"/>
                  <a:gd name="T2" fmla="*/ 616 w 2109"/>
                  <a:gd name="T3" fmla="*/ 5183 h 5213"/>
                  <a:gd name="T4" fmla="*/ 561 w 2109"/>
                  <a:gd name="T5" fmla="*/ 5089 h 5213"/>
                  <a:gd name="T6" fmla="*/ 512 w 2109"/>
                  <a:gd name="T7" fmla="*/ 4630 h 5213"/>
                  <a:gd name="T8" fmla="*/ 481 w 2109"/>
                  <a:gd name="T9" fmla="*/ 4165 h 5213"/>
                  <a:gd name="T10" fmla="*/ 471 w 2109"/>
                  <a:gd name="T11" fmla="*/ 3702 h 5213"/>
                  <a:gd name="T12" fmla="*/ 481 w 2109"/>
                  <a:gd name="T13" fmla="*/ 3244 h 5213"/>
                  <a:gd name="T14" fmla="*/ 510 w 2109"/>
                  <a:gd name="T15" fmla="*/ 2792 h 5213"/>
                  <a:gd name="T16" fmla="*/ 560 w 2109"/>
                  <a:gd name="T17" fmla="*/ 2347 h 5213"/>
                  <a:gd name="T18" fmla="*/ 629 w 2109"/>
                  <a:gd name="T19" fmla="*/ 1913 h 5213"/>
                  <a:gd name="T20" fmla="*/ 717 w 2109"/>
                  <a:gd name="T21" fmla="*/ 1489 h 5213"/>
                  <a:gd name="T22" fmla="*/ 732 w 2109"/>
                  <a:gd name="T23" fmla="*/ 1583 h 5213"/>
                  <a:gd name="T24" fmla="*/ 24 w 2109"/>
                  <a:gd name="T25" fmla="*/ 343 h 5213"/>
                  <a:gd name="T26" fmla="*/ 21 w 2109"/>
                  <a:gd name="T27" fmla="*/ 215 h 5213"/>
                  <a:gd name="T28" fmla="*/ 127 w 2109"/>
                  <a:gd name="T29" fmla="*/ 144 h 5213"/>
                  <a:gd name="T30" fmla="*/ 1618 w 2109"/>
                  <a:gd name="T31" fmla="*/ 7 h 5213"/>
                  <a:gd name="T32" fmla="*/ 1763 w 2109"/>
                  <a:gd name="T33" fmla="*/ 126 h 5213"/>
                  <a:gd name="T34" fmla="*/ 2103 w 2109"/>
                  <a:gd name="T35" fmla="*/ 3469 h 5213"/>
                  <a:gd name="T36" fmla="*/ 2011 w 2109"/>
                  <a:gd name="T37" fmla="*/ 3609 h 5213"/>
                  <a:gd name="T38" fmla="*/ 1855 w 2109"/>
                  <a:gd name="T39" fmla="*/ 3549 h 5213"/>
                  <a:gd name="T40" fmla="*/ 1158 w 2109"/>
                  <a:gd name="T41" fmla="*/ 2328 h 5213"/>
                  <a:gd name="T42" fmla="*/ 1406 w 2109"/>
                  <a:gd name="T43" fmla="*/ 2279 h 5213"/>
                  <a:gd name="T44" fmla="*/ 1364 w 2109"/>
                  <a:gd name="T45" fmla="*/ 2601 h 5213"/>
                  <a:gd name="T46" fmla="*/ 1334 w 2109"/>
                  <a:gd name="T47" fmla="*/ 2924 h 5213"/>
                  <a:gd name="T48" fmla="*/ 1315 w 2109"/>
                  <a:gd name="T49" fmla="*/ 3252 h 5213"/>
                  <a:gd name="T50" fmla="*/ 1307 w 2109"/>
                  <a:gd name="T51" fmla="*/ 3584 h 5213"/>
                  <a:gd name="T52" fmla="*/ 1310 w 2109"/>
                  <a:gd name="T53" fmla="*/ 3919 h 5213"/>
                  <a:gd name="T54" fmla="*/ 1324 w 2109"/>
                  <a:gd name="T55" fmla="*/ 4256 h 5213"/>
                  <a:gd name="T56" fmla="*/ 1348 w 2109"/>
                  <a:gd name="T57" fmla="*/ 4594 h 5213"/>
                  <a:gd name="T58" fmla="*/ 1384 w 2109"/>
                  <a:gd name="T59" fmla="*/ 4932 h 5213"/>
                  <a:gd name="T60" fmla="*/ 1281 w 2109"/>
                  <a:gd name="T61" fmla="*/ 5075 h 5213"/>
                  <a:gd name="T62" fmla="*/ 723 w 2109"/>
                  <a:gd name="T63" fmla="*/ 5204 h 5213"/>
                  <a:gd name="T64" fmla="*/ 1221 w 2109"/>
                  <a:gd name="T65" fmla="*/ 4816 h 5213"/>
                  <a:gd name="T66" fmla="*/ 1119 w 2109"/>
                  <a:gd name="T67" fmla="*/ 4959 h 5213"/>
                  <a:gd name="T68" fmla="*/ 1082 w 2109"/>
                  <a:gd name="T69" fmla="*/ 4613 h 5213"/>
                  <a:gd name="T70" fmla="*/ 1057 w 2109"/>
                  <a:gd name="T71" fmla="*/ 4267 h 5213"/>
                  <a:gd name="T72" fmla="*/ 1043 w 2109"/>
                  <a:gd name="T73" fmla="*/ 3922 h 5213"/>
                  <a:gd name="T74" fmla="*/ 1040 w 2109"/>
                  <a:gd name="T75" fmla="*/ 3577 h 5213"/>
                  <a:gd name="T76" fmla="*/ 1048 w 2109"/>
                  <a:gd name="T77" fmla="*/ 3236 h 5213"/>
                  <a:gd name="T78" fmla="*/ 1069 w 2109"/>
                  <a:gd name="T79" fmla="*/ 2899 h 5213"/>
                  <a:gd name="T80" fmla="*/ 1099 w 2109"/>
                  <a:gd name="T81" fmla="*/ 2566 h 5213"/>
                  <a:gd name="T82" fmla="*/ 1141 w 2109"/>
                  <a:gd name="T83" fmla="*/ 2244 h 5213"/>
                  <a:gd name="T84" fmla="*/ 1248 w 2109"/>
                  <a:gd name="T85" fmla="*/ 2131 h 5213"/>
                  <a:gd name="T86" fmla="*/ 1389 w 2109"/>
                  <a:gd name="T87" fmla="*/ 2195 h 5213"/>
                  <a:gd name="T88" fmla="*/ 2086 w 2109"/>
                  <a:gd name="T89" fmla="*/ 3416 h 5213"/>
                  <a:gd name="T90" fmla="*/ 1838 w 2109"/>
                  <a:gd name="T91" fmla="*/ 3496 h 5213"/>
                  <a:gd name="T92" fmla="*/ 1498 w 2109"/>
                  <a:gd name="T93" fmla="*/ 153 h 5213"/>
                  <a:gd name="T94" fmla="*/ 1643 w 2109"/>
                  <a:gd name="T95" fmla="*/ 272 h 5213"/>
                  <a:gd name="T96" fmla="*/ 152 w 2109"/>
                  <a:gd name="T97" fmla="*/ 409 h 5213"/>
                  <a:gd name="T98" fmla="*/ 255 w 2109"/>
                  <a:gd name="T99" fmla="*/ 210 h 5213"/>
                  <a:gd name="T100" fmla="*/ 963 w 2109"/>
                  <a:gd name="T101" fmla="*/ 1450 h 5213"/>
                  <a:gd name="T102" fmla="*/ 978 w 2109"/>
                  <a:gd name="T103" fmla="*/ 1544 h 5213"/>
                  <a:gd name="T104" fmla="*/ 892 w 2109"/>
                  <a:gd name="T105" fmla="*/ 1954 h 5213"/>
                  <a:gd name="T106" fmla="*/ 825 w 2109"/>
                  <a:gd name="T107" fmla="*/ 2376 h 5213"/>
                  <a:gd name="T108" fmla="*/ 777 w 2109"/>
                  <a:gd name="T109" fmla="*/ 2809 h 5213"/>
                  <a:gd name="T110" fmla="*/ 748 w 2109"/>
                  <a:gd name="T111" fmla="*/ 3249 h 5213"/>
                  <a:gd name="T112" fmla="*/ 738 w 2109"/>
                  <a:gd name="T113" fmla="*/ 3697 h 5213"/>
                  <a:gd name="T114" fmla="*/ 748 w 2109"/>
                  <a:gd name="T115" fmla="*/ 4148 h 5213"/>
                  <a:gd name="T116" fmla="*/ 777 w 2109"/>
                  <a:gd name="T117" fmla="*/ 4601 h 5213"/>
                  <a:gd name="T118" fmla="*/ 826 w 2109"/>
                  <a:gd name="T119" fmla="*/ 5060 h 5213"/>
                  <a:gd name="T120" fmla="*/ 663 w 2109"/>
                  <a:gd name="T121" fmla="*/ 4945 h 5213"/>
                  <a:gd name="T122" fmla="*/ 1221 w 2109"/>
                  <a:gd name="T123" fmla="*/ 4816 h 52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09" h="5213">
                    <a:moveTo>
                      <a:pt x="723" y="5204"/>
                    </a:moveTo>
                    <a:cubicBezTo>
                      <a:pt x="686" y="5213"/>
                      <a:pt x="647" y="5205"/>
                      <a:pt x="616" y="5183"/>
                    </a:cubicBezTo>
                    <a:cubicBezTo>
                      <a:pt x="585" y="5161"/>
                      <a:pt x="565" y="5127"/>
                      <a:pt x="561" y="5089"/>
                    </a:cubicBezTo>
                    <a:lnTo>
                      <a:pt x="512" y="4630"/>
                    </a:lnTo>
                    <a:lnTo>
                      <a:pt x="481" y="4165"/>
                    </a:lnTo>
                    <a:lnTo>
                      <a:pt x="471" y="3702"/>
                    </a:lnTo>
                    <a:lnTo>
                      <a:pt x="481" y="3244"/>
                    </a:lnTo>
                    <a:lnTo>
                      <a:pt x="510" y="2792"/>
                    </a:lnTo>
                    <a:lnTo>
                      <a:pt x="560" y="2347"/>
                    </a:lnTo>
                    <a:lnTo>
                      <a:pt x="629" y="1913"/>
                    </a:lnTo>
                    <a:lnTo>
                      <a:pt x="717" y="1489"/>
                    </a:lnTo>
                    <a:lnTo>
                      <a:pt x="732" y="1583"/>
                    </a:lnTo>
                    <a:lnTo>
                      <a:pt x="24" y="343"/>
                    </a:lnTo>
                    <a:cubicBezTo>
                      <a:pt x="1" y="303"/>
                      <a:pt x="0" y="255"/>
                      <a:pt x="21" y="215"/>
                    </a:cubicBezTo>
                    <a:cubicBezTo>
                      <a:pt x="42" y="175"/>
                      <a:pt x="82" y="148"/>
                      <a:pt x="127" y="144"/>
                    </a:cubicBezTo>
                    <a:lnTo>
                      <a:pt x="1618" y="7"/>
                    </a:lnTo>
                    <a:cubicBezTo>
                      <a:pt x="1691" y="0"/>
                      <a:pt x="1756" y="53"/>
                      <a:pt x="1763" y="126"/>
                    </a:cubicBezTo>
                    <a:lnTo>
                      <a:pt x="2103" y="3469"/>
                    </a:lnTo>
                    <a:cubicBezTo>
                      <a:pt x="2109" y="3532"/>
                      <a:pt x="2071" y="3590"/>
                      <a:pt x="2011" y="3609"/>
                    </a:cubicBezTo>
                    <a:cubicBezTo>
                      <a:pt x="1951" y="3629"/>
                      <a:pt x="1886" y="3603"/>
                      <a:pt x="1855" y="3549"/>
                    </a:cubicBezTo>
                    <a:lnTo>
                      <a:pt x="1158" y="2328"/>
                    </a:lnTo>
                    <a:lnTo>
                      <a:pt x="1406" y="2279"/>
                    </a:lnTo>
                    <a:lnTo>
                      <a:pt x="1364" y="2601"/>
                    </a:lnTo>
                    <a:lnTo>
                      <a:pt x="1334" y="2924"/>
                    </a:lnTo>
                    <a:lnTo>
                      <a:pt x="1315" y="3252"/>
                    </a:lnTo>
                    <a:lnTo>
                      <a:pt x="1307" y="3584"/>
                    </a:lnTo>
                    <a:lnTo>
                      <a:pt x="1310" y="3919"/>
                    </a:lnTo>
                    <a:lnTo>
                      <a:pt x="1324" y="4256"/>
                    </a:lnTo>
                    <a:lnTo>
                      <a:pt x="1348" y="4594"/>
                    </a:lnTo>
                    <a:lnTo>
                      <a:pt x="1384" y="4932"/>
                    </a:lnTo>
                    <a:cubicBezTo>
                      <a:pt x="1391" y="4999"/>
                      <a:pt x="1347" y="5060"/>
                      <a:pt x="1281" y="5075"/>
                    </a:cubicBezTo>
                    <a:lnTo>
                      <a:pt x="723" y="5204"/>
                    </a:lnTo>
                    <a:close/>
                    <a:moveTo>
                      <a:pt x="1221" y="4816"/>
                    </a:moveTo>
                    <a:lnTo>
                      <a:pt x="1119" y="4959"/>
                    </a:lnTo>
                    <a:lnTo>
                      <a:pt x="1082" y="4613"/>
                    </a:lnTo>
                    <a:lnTo>
                      <a:pt x="1057" y="4267"/>
                    </a:lnTo>
                    <a:lnTo>
                      <a:pt x="1043" y="3922"/>
                    </a:lnTo>
                    <a:lnTo>
                      <a:pt x="1040" y="3577"/>
                    </a:lnTo>
                    <a:lnTo>
                      <a:pt x="1048" y="3236"/>
                    </a:lnTo>
                    <a:lnTo>
                      <a:pt x="1069" y="2899"/>
                    </a:lnTo>
                    <a:lnTo>
                      <a:pt x="1099" y="2566"/>
                    </a:lnTo>
                    <a:lnTo>
                      <a:pt x="1141" y="2244"/>
                    </a:lnTo>
                    <a:cubicBezTo>
                      <a:pt x="1149" y="2187"/>
                      <a:pt x="1192" y="2142"/>
                      <a:pt x="1248" y="2131"/>
                    </a:cubicBezTo>
                    <a:cubicBezTo>
                      <a:pt x="1304" y="2120"/>
                      <a:pt x="1361" y="2146"/>
                      <a:pt x="1389" y="2195"/>
                    </a:cubicBezTo>
                    <a:lnTo>
                      <a:pt x="2086" y="3416"/>
                    </a:lnTo>
                    <a:lnTo>
                      <a:pt x="1838" y="3496"/>
                    </a:lnTo>
                    <a:lnTo>
                      <a:pt x="1498" y="153"/>
                    </a:lnTo>
                    <a:lnTo>
                      <a:pt x="1643" y="272"/>
                    </a:lnTo>
                    <a:lnTo>
                      <a:pt x="152" y="409"/>
                    </a:lnTo>
                    <a:lnTo>
                      <a:pt x="255" y="210"/>
                    </a:lnTo>
                    <a:lnTo>
                      <a:pt x="963" y="1450"/>
                    </a:lnTo>
                    <a:cubicBezTo>
                      <a:pt x="979" y="1479"/>
                      <a:pt x="985" y="1512"/>
                      <a:pt x="978" y="1544"/>
                    </a:cubicBezTo>
                    <a:lnTo>
                      <a:pt x="892" y="1954"/>
                    </a:lnTo>
                    <a:lnTo>
                      <a:pt x="825" y="2376"/>
                    </a:lnTo>
                    <a:lnTo>
                      <a:pt x="777" y="2809"/>
                    </a:lnTo>
                    <a:lnTo>
                      <a:pt x="748" y="3249"/>
                    </a:lnTo>
                    <a:lnTo>
                      <a:pt x="738" y="3697"/>
                    </a:lnTo>
                    <a:lnTo>
                      <a:pt x="748" y="4148"/>
                    </a:lnTo>
                    <a:lnTo>
                      <a:pt x="777" y="4601"/>
                    </a:lnTo>
                    <a:lnTo>
                      <a:pt x="826" y="5060"/>
                    </a:lnTo>
                    <a:lnTo>
                      <a:pt x="663" y="4945"/>
                    </a:lnTo>
                    <a:lnTo>
                      <a:pt x="1221" y="4816"/>
                    </a:lnTo>
                    <a:close/>
                  </a:path>
                </a:pathLst>
              </a:custGeom>
              <a:solidFill>
                <a:schemeClr val="tx1"/>
              </a:solidFill>
              <a:ln w="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grpSp>
            <p:nvGrpSpPr>
              <p:cNvPr id="323" name="グループ化 322"/>
              <p:cNvGrpSpPr/>
              <p:nvPr/>
            </p:nvGrpSpPr>
            <p:grpSpPr>
              <a:xfrm>
                <a:off x="3762457" y="3001942"/>
                <a:ext cx="491120" cy="330959"/>
                <a:chOff x="10840688" y="3221666"/>
                <a:chExt cx="491120" cy="330959"/>
              </a:xfrm>
            </p:grpSpPr>
            <p:sp>
              <p:nvSpPr>
                <p:cNvPr id="355" name="角丸四角形 354"/>
                <p:cNvSpPr/>
                <p:nvPr/>
              </p:nvSpPr>
              <p:spPr>
                <a:xfrm>
                  <a:off x="10840688" y="3221666"/>
                  <a:ext cx="491120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6" name="Rectangle 58"/>
                <p:cNvSpPr>
                  <a:spLocks noChangeArrowheads="1"/>
                </p:cNvSpPr>
                <p:nvPr/>
              </p:nvSpPr>
              <p:spPr bwMode="auto">
                <a:xfrm>
                  <a:off x="10932360" y="3294812"/>
                  <a:ext cx="307777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defTabSz="968441"/>
                  <a:r>
                    <a:rPr lang="ja-JP" altLang="en-US" sz="1200" dirty="0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生産</a:t>
                  </a:r>
                  <a:endParaRPr lang="ja-JP" altLang="ja-JP" sz="40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324" name="グループ化 323"/>
              <p:cNvGrpSpPr/>
              <p:nvPr/>
            </p:nvGrpSpPr>
            <p:grpSpPr>
              <a:xfrm>
                <a:off x="4499849" y="1634467"/>
                <a:ext cx="853787" cy="330959"/>
                <a:chOff x="11539109" y="2056791"/>
                <a:chExt cx="853787" cy="330959"/>
              </a:xfrm>
            </p:grpSpPr>
            <p:sp>
              <p:nvSpPr>
                <p:cNvPr id="353" name="角丸四角形 352"/>
                <p:cNvSpPr/>
                <p:nvPr/>
              </p:nvSpPr>
              <p:spPr>
                <a:xfrm>
                  <a:off x="11539109" y="2056791"/>
                  <a:ext cx="853787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4" name="Rectangle 22"/>
                <p:cNvSpPr>
                  <a:spLocks noChangeArrowheads="1"/>
                </p:cNvSpPr>
                <p:nvPr/>
              </p:nvSpPr>
              <p:spPr bwMode="auto">
                <a:xfrm>
                  <a:off x="11619754" y="2129937"/>
                  <a:ext cx="692497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defTabSz="968441"/>
                  <a:r>
                    <a:rPr lang="ja-JP" altLang="en-US" sz="1200" dirty="0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消費</a:t>
                  </a:r>
                  <a:r>
                    <a:rPr lang="ja-JP" altLang="ja-JP" sz="1200" dirty="0" smtClean="0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・使用</a:t>
                  </a:r>
                  <a:endParaRPr lang="ja-JP" altLang="ja-JP" sz="36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325" name="Rectangle 116"/>
              <p:cNvSpPr>
                <a:spLocks noChangeArrowheads="1"/>
              </p:cNvSpPr>
              <p:nvPr/>
            </p:nvSpPr>
            <p:spPr bwMode="auto">
              <a:xfrm>
                <a:off x="3530566" y="2471018"/>
                <a:ext cx="307777" cy="1846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defTabSz="968441"/>
                <a:r>
                  <a:rPr lang="ja-JP" altLang="ja-JP" sz="1200" b="1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製品</a:t>
                </a:r>
                <a:endParaRPr lang="ja-JP" altLang="ja-JP" sz="36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grpSp>
            <p:nvGrpSpPr>
              <p:cNvPr id="326" name="グループ化 325"/>
              <p:cNvGrpSpPr/>
              <p:nvPr/>
            </p:nvGrpSpPr>
            <p:grpSpPr>
              <a:xfrm>
                <a:off x="6374226" y="1576356"/>
                <a:ext cx="659688" cy="330959"/>
                <a:chOff x="9500950" y="3935499"/>
                <a:chExt cx="659688" cy="330959"/>
              </a:xfrm>
            </p:grpSpPr>
            <p:sp>
              <p:nvSpPr>
                <p:cNvPr id="351" name="角丸四角形 350"/>
                <p:cNvSpPr/>
                <p:nvPr/>
              </p:nvSpPr>
              <p:spPr>
                <a:xfrm>
                  <a:off x="9500950" y="3935499"/>
                  <a:ext cx="659688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2" name="Rectangle 58"/>
                <p:cNvSpPr>
                  <a:spLocks noChangeArrowheads="1"/>
                </p:cNvSpPr>
                <p:nvPr/>
              </p:nvSpPr>
              <p:spPr bwMode="auto">
                <a:xfrm>
                  <a:off x="9508234" y="3947090"/>
                  <a:ext cx="645121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algn="ctr" defTabSz="968441"/>
                  <a:r>
                    <a:rPr lang="ja-JP" altLang="en-US" sz="10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適正処理</a:t>
                  </a:r>
                  <a:endParaRPr lang="en-US" altLang="ja-JP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 defTabSz="968441"/>
                  <a:r>
                    <a:rPr lang="ja-JP" altLang="en-US" sz="10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最終</a:t>
                  </a:r>
                  <a:r>
                    <a:rPr lang="ja-JP" altLang="en-US" sz="10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処分</a:t>
                  </a:r>
                  <a:endParaRPr lang="ja-JP" altLang="ja-JP" sz="10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327" name="グループ化 326"/>
              <p:cNvGrpSpPr/>
              <p:nvPr/>
            </p:nvGrpSpPr>
            <p:grpSpPr>
              <a:xfrm>
                <a:off x="5551253" y="2988825"/>
                <a:ext cx="691924" cy="330959"/>
                <a:chOff x="12564622" y="3221666"/>
                <a:chExt cx="691924" cy="330959"/>
              </a:xfrm>
            </p:grpSpPr>
            <p:sp>
              <p:nvSpPr>
                <p:cNvPr id="349" name="角丸四角形 348"/>
                <p:cNvSpPr/>
                <p:nvPr/>
              </p:nvSpPr>
              <p:spPr>
                <a:xfrm>
                  <a:off x="12564622" y="3221666"/>
                  <a:ext cx="691924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50" name="Rectangle 22"/>
                <p:cNvSpPr>
                  <a:spLocks noChangeArrowheads="1"/>
                </p:cNvSpPr>
                <p:nvPr/>
              </p:nvSpPr>
              <p:spPr bwMode="auto">
                <a:xfrm>
                  <a:off x="12645266" y="3294812"/>
                  <a:ext cx="556243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defTabSz="968441"/>
                  <a:r>
                    <a:rPr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リサイクル</a:t>
                  </a:r>
                  <a:endParaRPr lang="ja-JP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328" name="グループ化 327"/>
              <p:cNvGrpSpPr/>
              <p:nvPr/>
            </p:nvGrpSpPr>
            <p:grpSpPr>
              <a:xfrm>
                <a:off x="4418728" y="2577009"/>
                <a:ext cx="1076365" cy="576969"/>
                <a:chOff x="13264884" y="2623650"/>
                <a:chExt cx="1076365" cy="576969"/>
              </a:xfrm>
            </p:grpSpPr>
            <p:sp>
              <p:nvSpPr>
                <p:cNvPr id="347" name="Freeform 122"/>
                <p:cNvSpPr>
                  <a:spLocks noEditPoints="1"/>
                </p:cNvSpPr>
                <p:nvPr/>
              </p:nvSpPr>
              <p:spPr bwMode="auto">
                <a:xfrm>
                  <a:off x="13264884" y="2623650"/>
                  <a:ext cx="1076365" cy="576969"/>
                </a:xfrm>
                <a:custGeom>
                  <a:avLst/>
                  <a:gdLst>
                    <a:gd name="T0" fmla="*/ 712 w 6976"/>
                    <a:gd name="T1" fmla="*/ 904 h 4169"/>
                    <a:gd name="T2" fmla="*/ 1166 w 6976"/>
                    <a:gd name="T3" fmla="*/ 486 h 4169"/>
                    <a:gd name="T4" fmla="*/ 1856 w 6976"/>
                    <a:gd name="T5" fmla="*/ 366 h 4169"/>
                    <a:gd name="T6" fmla="*/ 2540 w 6976"/>
                    <a:gd name="T7" fmla="*/ 234 h 4169"/>
                    <a:gd name="T8" fmla="*/ 3148 w 6976"/>
                    <a:gd name="T9" fmla="*/ 121 h 4169"/>
                    <a:gd name="T10" fmla="*/ 3634 w 6976"/>
                    <a:gd name="T11" fmla="*/ 276 h 4169"/>
                    <a:gd name="T12" fmla="*/ 4435 w 6976"/>
                    <a:gd name="T13" fmla="*/ 19 h 4169"/>
                    <a:gd name="T14" fmla="*/ 4898 w 6976"/>
                    <a:gd name="T15" fmla="*/ 140 h 4169"/>
                    <a:gd name="T16" fmla="*/ 5849 w 6976"/>
                    <a:gd name="T17" fmla="*/ 114 h 4169"/>
                    <a:gd name="T18" fmla="*/ 6293 w 6976"/>
                    <a:gd name="T19" fmla="*/ 553 h 4169"/>
                    <a:gd name="T20" fmla="*/ 6758 w 6976"/>
                    <a:gd name="T21" fmla="*/ 946 h 4169"/>
                    <a:gd name="T22" fmla="*/ 6789 w 6976"/>
                    <a:gd name="T23" fmla="*/ 1406 h 4169"/>
                    <a:gd name="T24" fmla="*/ 6961 w 6976"/>
                    <a:gd name="T25" fmla="*/ 1875 h 4169"/>
                    <a:gd name="T26" fmla="*/ 6855 w 6976"/>
                    <a:gd name="T27" fmla="*/ 2432 h 4169"/>
                    <a:gd name="T28" fmla="*/ 6292 w 6976"/>
                    <a:gd name="T29" fmla="*/ 2858 h 4169"/>
                    <a:gd name="T30" fmla="*/ 5968 w 6976"/>
                    <a:gd name="T31" fmla="*/ 3191 h 4169"/>
                    <a:gd name="T32" fmla="*/ 5454 w 6976"/>
                    <a:gd name="T33" fmla="*/ 3602 h 4169"/>
                    <a:gd name="T34" fmla="*/ 4763 w 6976"/>
                    <a:gd name="T35" fmla="*/ 3614 h 4169"/>
                    <a:gd name="T36" fmla="*/ 4386 w 6976"/>
                    <a:gd name="T37" fmla="*/ 3876 h 4169"/>
                    <a:gd name="T38" fmla="*/ 3791 w 6976"/>
                    <a:gd name="T39" fmla="*/ 4150 h 4169"/>
                    <a:gd name="T40" fmla="*/ 3071 w 6976"/>
                    <a:gd name="T41" fmla="*/ 4073 h 4169"/>
                    <a:gd name="T42" fmla="*/ 2396 w 6976"/>
                    <a:gd name="T43" fmla="*/ 3880 h 4169"/>
                    <a:gd name="T44" fmla="*/ 1616 w 6976"/>
                    <a:gd name="T45" fmla="*/ 3864 h 4169"/>
                    <a:gd name="T46" fmla="*/ 988 w 6976"/>
                    <a:gd name="T47" fmla="*/ 3470 h 4169"/>
                    <a:gd name="T48" fmla="*/ 384 w 6976"/>
                    <a:gd name="T49" fmla="*/ 3261 h 4169"/>
                    <a:gd name="T50" fmla="*/ 156 w 6976"/>
                    <a:gd name="T51" fmla="*/ 2801 h 4169"/>
                    <a:gd name="T52" fmla="*/ 354 w 6976"/>
                    <a:gd name="T53" fmla="*/ 2420 h 4169"/>
                    <a:gd name="T54" fmla="*/ 10 w 6976"/>
                    <a:gd name="T55" fmla="*/ 2055 h 4169"/>
                    <a:gd name="T56" fmla="*/ 83 w 6976"/>
                    <a:gd name="T57" fmla="*/ 1681 h 4169"/>
                    <a:gd name="T58" fmla="*/ 487 w 6976"/>
                    <a:gd name="T59" fmla="*/ 1394 h 4169"/>
                    <a:gd name="T60" fmla="*/ 470 w 6976"/>
                    <a:gd name="T61" fmla="*/ 1469 h 4169"/>
                    <a:gd name="T62" fmla="*/ 125 w 6976"/>
                    <a:gd name="T63" fmla="*/ 1739 h 4169"/>
                    <a:gd name="T64" fmla="*/ 81 w 6976"/>
                    <a:gd name="T65" fmla="*/ 2065 h 4169"/>
                    <a:gd name="T66" fmla="*/ 399 w 6976"/>
                    <a:gd name="T67" fmla="*/ 2469 h 4169"/>
                    <a:gd name="T68" fmla="*/ 223 w 6976"/>
                    <a:gd name="T69" fmla="*/ 2803 h 4169"/>
                    <a:gd name="T70" fmla="*/ 422 w 6976"/>
                    <a:gd name="T71" fmla="*/ 3206 h 4169"/>
                    <a:gd name="T72" fmla="*/ 1038 w 6976"/>
                    <a:gd name="T73" fmla="*/ 3426 h 4169"/>
                    <a:gd name="T74" fmla="*/ 1633 w 6976"/>
                    <a:gd name="T75" fmla="*/ 3800 h 4169"/>
                    <a:gd name="T76" fmla="*/ 2379 w 6976"/>
                    <a:gd name="T77" fmla="*/ 3816 h 4169"/>
                    <a:gd name="T78" fmla="*/ 3094 w 6976"/>
                    <a:gd name="T79" fmla="*/ 4010 h 4169"/>
                    <a:gd name="T80" fmla="*/ 3779 w 6976"/>
                    <a:gd name="T81" fmla="*/ 4084 h 4169"/>
                    <a:gd name="T82" fmla="*/ 4340 w 6976"/>
                    <a:gd name="T83" fmla="*/ 3827 h 4169"/>
                    <a:gd name="T84" fmla="*/ 4723 w 6976"/>
                    <a:gd name="T85" fmla="*/ 3530 h 4169"/>
                    <a:gd name="T86" fmla="*/ 5390 w 6976"/>
                    <a:gd name="T87" fmla="*/ 3552 h 4169"/>
                    <a:gd name="T88" fmla="*/ 5890 w 6976"/>
                    <a:gd name="T89" fmla="*/ 3193 h 4169"/>
                    <a:gd name="T90" fmla="*/ 6206 w 6976"/>
                    <a:gd name="T91" fmla="*/ 2815 h 4169"/>
                    <a:gd name="T92" fmla="*/ 6774 w 6976"/>
                    <a:gd name="T93" fmla="*/ 2434 h 4169"/>
                    <a:gd name="T94" fmla="*/ 6903 w 6976"/>
                    <a:gd name="T95" fmla="*/ 1930 h 4169"/>
                    <a:gd name="T96" fmla="*/ 6709 w 6976"/>
                    <a:gd name="T97" fmla="*/ 1431 h 4169"/>
                    <a:gd name="T98" fmla="*/ 6712 w 6976"/>
                    <a:gd name="T99" fmla="*/ 1007 h 4169"/>
                    <a:gd name="T100" fmla="*/ 6309 w 6976"/>
                    <a:gd name="T101" fmla="*/ 630 h 4169"/>
                    <a:gd name="T102" fmla="*/ 5880 w 6976"/>
                    <a:gd name="T103" fmla="*/ 211 h 4169"/>
                    <a:gd name="T104" fmla="*/ 4996 w 6976"/>
                    <a:gd name="T105" fmla="*/ 161 h 4169"/>
                    <a:gd name="T106" fmla="*/ 4487 w 6976"/>
                    <a:gd name="T107" fmla="*/ 102 h 4169"/>
                    <a:gd name="T108" fmla="*/ 3726 w 6976"/>
                    <a:gd name="T109" fmla="*/ 271 h 4169"/>
                    <a:gd name="T110" fmla="*/ 3222 w 6976"/>
                    <a:gd name="T111" fmla="*/ 199 h 4169"/>
                    <a:gd name="T112" fmla="*/ 2714 w 6976"/>
                    <a:gd name="T113" fmla="*/ 231 h 4169"/>
                    <a:gd name="T114" fmla="*/ 2023 w 6976"/>
                    <a:gd name="T115" fmla="*/ 461 h 4169"/>
                    <a:gd name="T116" fmla="*/ 1287 w 6976"/>
                    <a:gd name="T117" fmla="*/ 507 h 4169"/>
                    <a:gd name="T118" fmla="*/ 815 w 6976"/>
                    <a:gd name="T119" fmla="*/ 861 h 4169"/>
                    <a:gd name="T120" fmla="*/ 695 w 6976"/>
                    <a:gd name="T121" fmla="*/ 1379 h 41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976" h="4169">
                      <a:moveTo>
                        <a:pt x="632" y="1370"/>
                      </a:moveTo>
                      <a:lnTo>
                        <a:pt x="629" y="1388"/>
                      </a:lnTo>
                      <a:lnTo>
                        <a:pt x="623" y="1344"/>
                      </a:lnTo>
                      <a:lnTo>
                        <a:pt x="619" y="1297"/>
                      </a:lnTo>
                      <a:lnTo>
                        <a:pt x="619" y="1251"/>
                      </a:lnTo>
                      <a:lnTo>
                        <a:pt x="621" y="1205"/>
                      </a:lnTo>
                      <a:lnTo>
                        <a:pt x="626" y="1160"/>
                      </a:lnTo>
                      <a:lnTo>
                        <a:pt x="634" y="1116"/>
                      </a:lnTo>
                      <a:lnTo>
                        <a:pt x="645" y="1072"/>
                      </a:lnTo>
                      <a:lnTo>
                        <a:pt x="658" y="1029"/>
                      </a:lnTo>
                      <a:lnTo>
                        <a:pt x="673" y="986"/>
                      </a:lnTo>
                      <a:lnTo>
                        <a:pt x="691" y="944"/>
                      </a:lnTo>
                      <a:lnTo>
                        <a:pt x="712" y="904"/>
                      </a:lnTo>
                      <a:lnTo>
                        <a:pt x="734" y="864"/>
                      </a:lnTo>
                      <a:lnTo>
                        <a:pt x="760" y="825"/>
                      </a:lnTo>
                      <a:lnTo>
                        <a:pt x="787" y="788"/>
                      </a:lnTo>
                      <a:lnTo>
                        <a:pt x="816" y="751"/>
                      </a:lnTo>
                      <a:lnTo>
                        <a:pt x="847" y="716"/>
                      </a:lnTo>
                      <a:lnTo>
                        <a:pt x="881" y="682"/>
                      </a:lnTo>
                      <a:lnTo>
                        <a:pt x="916" y="650"/>
                      </a:lnTo>
                      <a:lnTo>
                        <a:pt x="954" y="618"/>
                      </a:lnTo>
                      <a:lnTo>
                        <a:pt x="993" y="589"/>
                      </a:lnTo>
                      <a:lnTo>
                        <a:pt x="1033" y="561"/>
                      </a:lnTo>
                      <a:lnTo>
                        <a:pt x="1076" y="534"/>
                      </a:lnTo>
                      <a:lnTo>
                        <a:pt x="1120" y="509"/>
                      </a:lnTo>
                      <a:lnTo>
                        <a:pt x="1166" y="486"/>
                      </a:lnTo>
                      <a:lnTo>
                        <a:pt x="1213" y="464"/>
                      </a:lnTo>
                      <a:lnTo>
                        <a:pt x="1262" y="445"/>
                      </a:lnTo>
                      <a:lnTo>
                        <a:pt x="1312" y="427"/>
                      </a:lnTo>
                      <a:lnTo>
                        <a:pt x="1363" y="411"/>
                      </a:lnTo>
                      <a:lnTo>
                        <a:pt x="1416" y="397"/>
                      </a:lnTo>
                      <a:lnTo>
                        <a:pt x="1470" y="386"/>
                      </a:lnTo>
                      <a:lnTo>
                        <a:pt x="1525" y="376"/>
                      </a:lnTo>
                      <a:lnTo>
                        <a:pt x="1581" y="369"/>
                      </a:lnTo>
                      <a:lnTo>
                        <a:pt x="1627" y="365"/>
                      </a:lnTo>
                      <a:lnTo>
                        <a:pt x="1673" y="362"/>
                      </a:lnTo>
                      <a:lnTo>
                        <a:pt x="1719" y="361"/>
                      </a:lnTo>
                      <a:lnTo>
                        <a:pt x="1765" y="361"/>
                      </a:lnTo>
                      <a:lnTo>
                        <a:pt x="1856" y="366"/>
                      </a:lnTo>
                      <a:lnTo>
                        <a:pt x="1947" y="378"/>
                      </a:lnTo>
                      <a:lnTo>
                        <a:pt x="2036" y="395"/>
                      </a:lnTo>
                      <a:lnTo>
                        <a:pt x="2123" y="419"/>
                      </a:lnTo>
                      <a:lnTo>
                        <a:pt x="2207" y="448"/>
                      </a:lnTo>
                      <a:lnTo>
                        <a:pt x="2289" y="483"/>
                      </a:lnTo>
                      <a:lnTo>
                        <a:pt x="2249" y="495"/>
                      </a:lnTo>
                      <a:lnTo>
                        <a:pt x="2270" y="464"/>
                      </a:lnTo>
                      <a:lnTo>
                        <a:pt x="2295" y="433"/>
                      </a:lnTo>
                      <a:lnTo>
                        <a:pt x="2321" y="403"/>
                      </a:lnTo>
                      <a:lnTo>
                        <a:pt x="2348" y="374"/>
                      </a:lnTo>
                      <a:lnTo>
                        <a:pt x="2407" y="322"/>
                      </a:lnTo>
                      <a:lnTo>
                        <a:pt x="2471" y="275"/>
                      </a:lnTo>
                      <a:lnTo>
                        <a:pt x="2540" y="234"/>
                      </a:lnTo>
                      <a:lnTo>
                        <a:pt x="2613" y="198"/>
                      </a:lnTo>
                      <a:lnTo>
                        <a:pt x="2690" y="169"/>
                      </a:lnTo>
                      <a:lnTo>
                        <a:pt x="2730" y="156"/>
                      </a:lnTo>
                      <a:lnTo>
                        <a:pt x="2770" y="146"/>
                      </a:lnTo>
                      <a:lnTo>
                        <a:pt x="2811" y="136"/>
                      </a:lnTo>
                      <a:lnTo>
                        <a:pt x="2852" y="129"/>
                      </a:lnTo>
                      <a:lnTo>
                        <a:pt x="2894" y="122"/>
                      </a:lnTo>
                      <a:lnTo>
                        <a:pt x="2935" y="118"/>
                      </a:lnTo>
                      <a:lnTo>
                        <a:pt x="2978" y="115"/>
                      </a:lnTo>
                      <a:lnTo>
                        <a:pt x="3020" y="114"/>
                      </a:lnTo>
                      <a:lnTo>
                        <a:pt x="3063" y="115"/>
                      </a:lnTo>
                      <a:lnTo>
                        <a:pt x="3105" y="117"/>
                      </a:lnTo>
                      <a:lnTo>
                        <a:pt x="3148" y="121"/>
                      </a:lnTo>
                      <a:lnTo>
                        <a:pt x="3191" y="126"/>
                      </a:lnTo>
                      <a:lnTo>
                        <a:pt x="3233" y="134"/>
                      </a:lnTo>
                      <a:lnTo>
                        <a:pt x="3275" y="143"/>
                      </a:lnTo>
                      <a:lnTo>
                        <a:pt x="3317" y="153"/>
                      </a:lnTo>
                      <a:lnTo>
                        <a:pt x="3359" y="166"/>
                      </a:lnTo>
                      <a:lnTo>
                        <a:pt x="3400" y="181"/>
                      </a:lnTo>
                      <a:lnTo>
                        <a:pt x="3440" y="197"/>
                      </a:lnTo>
                      <a:lnTo>
                        <a:pt x="3495" y="223"/>
                      </a:lnTo>
                      <a:lnTo>
                        <a:pt x="3548" y="252"/>
                      </a:lnTo>
                      <a:lnTo>
                        <a:pt x="3598" y="284"/>
                      </a:lnTo>
                      <a:lnTo>
                        <a:pt x="3646" y="319"/>
                      </a:lnTo>
                      <a:lnTo>
                        <a:pt x="3599" y="327"/>
                      </a:lnTo>
                      <a:lnTo>
                        <a:pt x="3634" y="276"/>
                      </a:lnTo>
                      <a:lnTo>
                        <a:pt x="3676" y="227"/>
                      </a:lnTo>
                      <a:lnTo>
                        <a:pt x="3724" y="182"/>
                      </a:lnTo>
                      <a:lnTo>
                        <a:pt x="3776" y="142"/>
                      </a:lnTo>
                      <a:lnTo>
                        <a:pt x="3832" y="107"/>
                      </a:lnTo>
                      <a:lnTo>
                        <a:pt x="3891" y="77"/>
                      </a:lnTo>
                      <a:lnTo>
                        <a:pt x="3954" y="51"/>
                      </a:lnTo>
                      <a:lnTo>
                        <a:pt x="4019" y="31"/>
                      </a:lnTo>
                      <a:lnTo>
                        <a:pt x="4086" y="15"/>
                      </a:lnTo>
                      <a:lnTo>
                        <a:pt x="4154" y="5"/>
                      </a:lnTo>
                      <a:lnTo>
                        <a:pt x="4224" y="0"/>
                      </a:lnTo>
                      <a:lnTo>
                        <a:pt x="4294" y="1"/>
                      </a:lnTo>
                      <a:lnTo>
                        <a:pt x="4365" y="7"/>
                      </a:lnTo>
                      <a:lnTo>
                        <a:pt x="4435" y="19"/>
                      </a:lnTo>
                      <a:lnTo>
                        <a:pt x="4504" y="37"/>
                      </a:lnTo>
                      <a:lnTo>
                        <a:pt x="4572" y="61"/>
                      </a:lnTo>
                      <a:lnTo>
                        <a:pt x="4609" y="77"/>
                      </a:lnTo>
                      <a:lnTo>
                        <a:pt x="4645" y="95"/>
                      </a:lnTo>
                      <a:lnTo>
                        <a:pt x="4679" y="114"/>
                      </a:lnTo>
                      <a:lnTo>
                        <a:pt x="4712" y="134"/>
                      </a:lnTo>
                      <a:lnTo>
                        <a:pt x="4743" y="157"/>
                      </a:lnTo>
                      <a:lnTo>
                        <a:pt x="4773" y="180"/>
                      </a:lnTo>
                      <a:lnTo>
                        <a:pt x="4801" y="205"/>
                      </a:lnTo>
                      <a:lnTo>
                        <a:pt x="4828" y="232"/>
                      </a:lnTo>
                      <a:lnTo>
                        <a:pt x="4782" y="230"/>
                      </a:lnTo>
                      <a:lnTo>
                        <a:pt x="4837" y="183"/>
                      </a:lnTo>
                      <a:lnTo>
                        <a:pt x="4898" y="140"/>
                      </a:lnTo>
                      <a:lnTo>
                        <a:pt x="4963" y="103"/>
                      </a:lnTo>
                      <a:lnTo>
                        <a:pt x="5032" y="71"/>
                      </a:lnTo>
                      <a:lnTo>
                        <a:pt x="5103" y="45"/>
                      </a:lnTo>
                      <a:lnTo>
                        <a:pt x="5177" y="26"/>
                      </a:lnTo>
                      <a:lnTo>
                        <a:pt x="5252" y="11"/>
                      </a:lnTo>
                      <a:lnTo>
                        <a:pt x="5329" y="3"/>
                      </a:lnTo>
                      <a:lnTo>
                        <a:pt x="5405" y="1"/>
                      </a:lnTo>
                      <a:lnTo>
                        <a:pt x="5483" y="5"/>
                      </a:lnTo>
                      <a:lnTo>
                        <a:pt x="5559" y="14"/>
                      </a:lnTo>
                      <a:lnTo>
                        <a:pt x="5635" y="30"/>
                      </a:lnTo>
                      <a:lnTo>
                        <a:pt x="5708" y="52"/>
                      </a:lnTo>
                      <a:lnTo>
                        <a:pt x="5780" y="80"/>
                      </a:lnTo>
                      <a:lnTo>
                        <a:pt x="5849" y="114"/>
                      </a:lnTo>
                      <a:lnTo>
                        <a:pt x="5915" y="154"/>
                      </a:lnTo>
                      <a:lnTo>
                        <a:pt x="5967" y="193"/>
                      </a:lnTo>
                      <a:lnTo>
                        <a:pt x="6014" y="235"/>
                      </a:lnTo>
                      <a:lnTo>
                        <a:pt x="6057" y="279"/>
                      </a:lnTo>
                      <a:lnTo>
                        <a:pt x="6094" y="327"/>
                      </a:lnTo>
                      <a:lnTo>
                        <a:pt x="6127" y="377"/>
                      </a:lnTo>
                      <a:lnTo>
                        <a:pt x="6154" y="429"/>
                      </a:lnTo>
                      <a:lnTo>
                        <a:pt x="6176" y="484"/>
                      </a:lnTo>
                      <a:lnTo>
                        <a:pt x="6192" y="540"/>
                      </a:lnTo>
                      <a:lnTo>
                        <a:pt x="6167" y="517"/>
                      </a:lnTo>
                      <a:lnTo>
                        <a:pt x="6209" y="527"/>
                      </a:lnTo>
                      <a:lnTo>
                        <a:pt x="6252" y="539"/>
                      </a:lnTo>
                      <a:lnTo>
                        <a:pt x="6293" y="553"/>
                      </a:lnTo>
                      <a:lnTo>
                        <a:pt x="6332" y="568"/>
                      </a:lnTo>
                      <a:lnTo>
                        <a:pt x="6408" y="603"/>
                      </a:lnTo>
                      <a:lnTo>
                        <a:pt x="6478" y="643"/>
                      </a:lnTo>
                      <a:lnTo>
                        <a:pt x="6543" y="689"/>
                      </a:lnTo>
                      <a:lnTo>
                        <a:pt x="6574" y="714"/>
                      </a:lnTo>
                      <a:lnTo>
                        <a:pt x="6603" y="739"/>
                      </a:lnTo>
                      <a:lnTo>
                        <a:pt x="6630" y="766"/>
                      </a:lnTo>
                      <a:lnTo>
                        <a:pt x="6656" y="794"/>
                      </a:lnTo>
                      <a:lnTo>
                        <a:pt x="6680" y="823"/>
                      </a:lnTo>
                      <a:lnTo>
                        <a:pt x="6702" y="853"/>
                      </a:lnTo>
                      <a:lnTo>
                        <a:pt x="6722" y="883"/>
                      </a:lnTo>
                      <a:lnTo>
                        <a:pt x="6741" y="914"/>
                      </a:lnTo>
                      <a:lnTo>
                        <a:pt x="6758" y="946"/>
                      </a:lnTo>
                      <a:lnTo>
                        <a:pt x="6773" y="980"/>
                      </a:lnTo>
                      <a:lnTo>
                        <a:pt x="6786" y="1013"/>
                      </a:lnTo>
                      <a:lnTo>
                        <a:pt x="6797" y="1047"/>
                      </a:lnTo>
                      <a:lnTo>
                        <a:pt x="6806" y="1081"/>
                      </a:lnTo>
                      <a:lnTo>
                        <a:pt x="6813" y="1117"/>
                      </a:lnTo>
                      <a:lnTo>
                        <a:pt x="6818" y="1152"/>
                      </a:lnTo>
                      <a:lnTo>
                        <a:pt x="6820" y="1188"/>
                      </a:lnTo>
                      <a:lnTo>
                        <a:pt x="6821" y="1224"/>
                      </a:lnTo>
                      <a:lnTo>
                        <a:pt x="6819" y="1260"/>
                      </a:lnTo>
                      <a:lnTo>
                        <a:pt x="6815" y="1297"/>
                      </a:lnTo>
                      <a:lnTo>
                        <a:pt x="6809" y="1333"/>
                      </a:lnTo>
                      <a:lnTo>
                        <a:pt x="6800" y="1369"/>
                      </a:lnTo>
                      <a:lnTo>
                        <a:pt x="6789" y="1406"/>
                      </a:lnTo>
                      <a:lnTo>
                        <a:pt x="6771" y="1454"/>
                      </a:lnTo>
                      <a:lnTo>
                        <a:pt x="6749" y="1502"/>
                      </a:lnTo>
                      <a:lnTo>
                        <a:pt x="6743" y="1465"/>
                      </a:lnTo>
                      <a:lnTo>
                        <a:pt x="6776" y="1501"/>
                      </a:lnTo>
                      <a:lnTo>
                        <a:pt x="6807" y="1540"/>
                      </a:lnTo>
                      <a:lnTo>
                        <a:pt x="6836" y="1579"/>
                      </a:lnTo>
                      <a:lnTo>
                        <a:pt x="6862" y="1620"/>
                      </a:lnTo>
                      <a:lnTo>
                        <a:pt x="6885" y="1661"/>
                      </a:lnTo>
                      <a:lnTo>
                        <a:pt x="6906" y="1703"/>
                      </a:lnTo>
                      <a:lnTo>
                        <a:pt x="6924" y="1745"/>
                      </a:lnTo>
                      <a:lnTo>
                        <a:pt x="6939" y="1788"/>
                      </a:lnTo>
                      <a:lnTo>
                        <a:pt x="6952" y="1831"/>
                      </a:lnTo>
                      <a:lnTo>
                        <a:pt x="6961" y="1875"/>
                      </a:lnTo>
                      <a:lnTo>
                        <a:pt x="6969" y="1919"/>
                      </a:lnTo>
                      <a:lnTo>
                        <a:pt x="6974" y="1963"/>
                      </a:lnTo>
                      <a:lnTo>
                        <a:pt x="6976" y="2007"/>
                      </a:lnTo>
                      <a:lnTo>
                        <a:pt x="6975" y="2051"/>
                      </a:lnTo>
                      <a:lnTo>
                        <a:pt x="6972" y="2095"/>
                      </a:lnTo>
                      <a:lnTo>
                        <a:pt x="6966" y="2138"/>
                      </a:lnTo>
                      <a:lnTo>
                        <a:pt x="6958" y="2182"/>
                      </a:lnTo>
                      <a:lnTo>
                        <a:pt x="6947" y="2225"/>
                      </a:lnTo>
                      <a:lnTo>
                        <a:pt x="6934" y="2267"/>
                      </a:lnTo>
                      <a:lnTo>
                        <a:pt x="6918" y="2310"/>
                      </a:lnTo>
                      <a:lnTo>
                        <a:pt x="6899" y="2351"/>
                      </a:lnTo>
                      <a:lnTo>
                        <a:pt x="6879" y="2391"/>
                      </a:lnTo>
                      <a:lnTo>
                        <a:pt x="6855" y="2432"/>
                      </a:lnTo>
                      <a:lnTo>
                        <a:pt x="6830" y="2471"/>
                      </a:lnTo>
                      <a:lnTo>
                        <a:pt x="6801" y="2509"/>
                      </a:lnTo>
                      <a:lnTo>
                        <a:pt x="6771" y="2546"/>
                      </a:lnTo>
                      <a:lnTo>
                        <a:pt x="6738" y="2582"/>
                      </a:lnTo>
                      <a:lnTo>
                        <a:pt x="6702" y="2616"/>
                      </a:lnTo>
                      <a:lnTo>
                        <a:pt x="6665" y="2650"/>
                      </a:lnTo>
                      <a:lnTo>
                        <a:pt x="6625" y="2682"/>
                      </a:lnTo>
                      <a:lnTo>
                        <a:pt x="6582" y="2713"/>
                      </a:lnTo>
                      <a:lnTo>
                        <a:pt x="6538" y="2742"/>
                      </a:lnTo>
                      <a:lnTo>
                        <a:pt x="6480" y="2776"/>
                      </a:lnTo>
                      <a:lnTo>
                        <a:pt x="6419" y="2806"/>
                      </a:lnTo>
                      <a:lnTo>
                        <a:pt x="6357" y="2834"/>
                      </a:lnTo>
                      <a:lnTo>
                        <a:pt x="6292" y="2858"/>
                      </a:lnTo>
                      <a:lnTo>
                        <a:pt x="6226" y="2879"/>
                      </a:lnTo>
                      <a:lnTo>
                        <a:pt x="6158" y="2896"/>
                      </a:lnTo>
                      <a:lnTo>
                        <a:pt x="6088" y="2909"/>
                      </a:lnTo>
                      <a:lnTo>
                        <a:pt x="6018" y="2919"/>
                      </a:lnTo>
                      <a:lnTo>
                        <a:pt x="6047" y="2888"/>
                      </a:lnTo>
                      <a:lnTo>
                        <a:pt x="6045" y="2926"/>
                      </a:lnTo>
                      <a:lnTo>
                        <a:pt x="6041" y="2966"/>
                      </a:lnTo>
                      <a:lnTo>
                        <a:pt x="6035" y="3005"/>
                      </a:lnTo>
                      <a:lnTo>
                        <a:pt x="6026" y="3044"/>
                      </a:lnTo>
                      <a:lnTo>
                        <a:pt x="6014" y="3082"/>
                      </a:lnTo>
                      <a:lnTo>
                        <a:pt x="6001" y="3119"/>
                      </a:lnTo>
                      <a:lnTo>
                        <a:pt x="5986" y="3156"/>
                      </a:lnTo>
                      <a:lnTo>
                        <a:pt x="5968" y="3191"/>
                      </a:lnTo>
                      <a:lnTo>
                        <a:pt x="5948" y="3226"/>
                      </a:lnTo>
                      <a:lnTo>
                        <a:pt x="5926" y="3260"/>
                      </a:lnTo>
                      <a:lnTo>
                        <a:pt x="5903" y="3292"/>
                      </a:lnTo>
                      <a:lnTo>
                        <a:pt x="5877" y="3324"/>
                      </a:lnTo>
                      <a:lnTo>
                        <a:pt x="5850" y="3354"/>
                      </a:lnTo>
                      <a:lnTo>
                        <a:pt x="5821" y="3383"/>
                      </a:lnTo>
                      <a:lnTo>
                        <a:pt x="5791" y="3411"/>
                      </a:lnTo>
                      <a:lnTo>
                        <a:pt x="5759" y="3438"/>
                      </a:lnTo>
                      <a:lnTo>
                        <a:pt x="5691" y="3487"/>
                      </a:lnTo>
                      <a:lnTo>
                        <a:pt x="5617" y="3531"/>
                      </a:lnTo>
                      <a:lnTo>
                        <a:pt x="5538" y="3570"/>
                      </a:lnTo>
                      <a:lnTo>
                        <a:pt x="5496" y="3587"/>
                      </a:lnTo>
                      <a:lnTo>
                        <a:pt x="5454" y="3602"/>
                      </a:lnTo>
                      <a:lnTo>
                        <a:pt x="5410" y="3616"/>
                      </a:lnTo>
                      <a:lnTo>
                        <a:pt x="5366" y="3627"/>
                      </a:lnTo>
                      <a:lnTo>
                        <a:pt x="5320" y="3638"/>
                      </a:lnTo>
                      <a:lnTo>
                        <a:pt x="5274" y="3646"/>
                      </a:lnTo>
                      <a:lnTo>
                        <a:pt x="5228" y="3652"/>
                      </a:lnTo>
                      <a:lnTo>
                        <a:pt x="5180" y="3657"/>
                      </a:lnTo>
                      <a:lnTo>
                        <a:pt x="5131" y="3660"/>
                      </a:lnTo>
                      <a:lnTo>
                        <a:pt x="5083" y="3660"/>
                      </a:lnTo>
                      <a:lnTo>
                        <a:pt x="5017" y="3658"/>
                      </a:lnTo>
                      <a:lnTo>
                        <a:pt x="4952" y="3652"/>
                      </a:lnTo>
                      <a:lnTo>
                        <a:pt x="4888" y="3643"/>
                      </a:lnTo>
                      <a:lnTo>
                        <a:pt x="4825" y="3630"/>
                      </a:lnTo>
                      <a:lnTo>
                        <a:pt x="4763" y="3614"/>
                      </a:lnTo>
                      <a:lnTo>
                        <a:pt x="4702" y="3594"/>
                      </a:lnTo>
                      <a:lnTo>
                        <a:pt x="4643" y="3570"/>
                      </a:lnTo>
                      <a:lnTo>
                        <a:pt x="4586" y="3544"/>
                      </a:lnTo>
                      <a:lnTo>
                        <a:pt x="4631" y="3526"/>
                      </a:lnTo>
                      <a:lnTo>
                        <a:pt x="4614" y="3569"/>
                      </a:lnTo>
                      <a:lnTo>
                        <a:pt x="4593" y="3612"/>
                      </a:lnTo>
                      <a:lnTo>
                        <a:pt x="4570" y="3654"/>
                      </a:lnTo>
                      <a:lnTo>
                        <a:pt x="4544" y="3695"/>
                      </a:lnTo>
                      <a:lnTo>
                        <a:pt x="4517" y="3734"/>
                      </a:lnTo>
                      <a:lnTo>
                        <a:pt x="4487" y="3772"/>
                      </a:lnTo>
                      <a:lnTo>
                        <a:pt x="4455" y="3808"/>
                      </a:lnTo>
                      <a:lnTo>
                        <a:pt x="4421" y="3843"/>
                      </a:lnTo>
                      <a:lnTo>
                        <a:pt x="4386" y="3876"/>
                      </a:lnTo>
                      <a:lnTo>
                        <a:pt x="4348" y="3908"/>
                      </a:lnTo>
                      <a:lnTo>
                        <a:pt x="4309" y="3938"/>
                      </a:lnTo>
                      <a:lnTo>
                        <a:pt x="4268" y="3966"/>
                      </a:lnTo>
                      <a:lnTo>
                        <a:pt x="4226" y="3992"/>
                      </a:lnTo>
                      <a:lnTo>
                        <a:pt x="4182" y="4017"/>
                      </a:lnTo>
                      <a:lnTo>
                        <a:pt x="4137" y="4040"/>
                      </a:lnTo>
                      <a:lnTo>
                        <a:pt x="4091" y="4062"/>
                      </a:lnTo>
                      <a:lnTo>
                        <a:pt x="4043" y="4081"/>
                      </a:lnTo>
                      <a:lnTo>
                        <a:pt x="3995" y="4099"/>
                      </a:lnTo>
                      <a:lnTo>
                        <a:pt x="3945" y="4115"/>
                      </a:lnTo>
                      <a:lnTo>
                        <a:pt x="3895" y="4128"/>
                      </a:lnTo>
                      <a:lnTo>
                        <a:pt x="3843" y="4140"/>
                      </a:lnTo>
                      <a:lnTo>
                        <a:pt x="3791" y="4150"/>
                      </a:lnTo>
                      <a:lnTo>
                        <a:pt x="3739" y="4158"/>
                      </a:lnTo>
                      <a:lnTo>
                        <a:pt x="3685" y="4163"/>
                      </a:lnTo>
                      <a:lnTo>
                        <a:pt x="3631" y="4167"/>
                      </a:lnTo>
                      <a:lnTo>
                        <a:pt x="3577" y="4169"/>
                      </a:lnTo>
                      <a:lnTo>
                        <a:pt x="3523" y="4168"/>
                      </a:lnTo>
                      <a:lnTo>
                        <a:pt x="3468" y="4165"/>
                      </a:lnTo>
                      <a:lnTo>
                        <a:pt x="3413" y="4160"/>
                      </a:lnTo>
                      <a:lnTo>
                        <a:pt x="3358" y="4152"/>
                      </a:lnTo>
                      <a:lnTo>
                        <a:pt x="3303" y="4142"/>
                      </a:lnTo>
                      <a:lnTo>
                        <a:pt x="3248" y="4130"/>
                      </a:lnTo>
                      <a:lnTo>
                        <a:pt x="3202" y="4118"/>
                      </a:lnTo>
                      <a:lnTo>
                        <a:pt x="3158" y="4104"/>
                      </a:lnTo>
                      <a:lnTo>
                        <a:pt x="3071" y="4073"/>
                      </a:lnTo>
                      <a:lnTo>
                        <a:pt x="2989" y="4035"/>
                      </a:lnTo>
                      <a:lnTo>
                        <a:pt x="2910" y="3992"/>
                      </a:lnTo>
                      <a:lnTo>
                        <a:pt x="2836" y="3944"/>
                      </a:lnTo>
                      <a:lnTo>
                        <a:pt x="2767" y="3890"/>
                      </a:lnTo>
                      <a:lnTo>
                        <a:pt x="2704" y="3832"/>
                      </a:lnTo>
                      <a:lnTo>
                        <a:pt x="2674" y="3800"/>
                      </a:lnTo>
                      <a:lnTo>
                        <a:pt x="2646" y="3768"/>
                      </a:lnTo>
                      <a:lnTo>
                        <a:pt x="2685" y="3777"/>
                      </a:lnTo>
                      <a:lnTo>
                        <a:pt x="2630" y="3802"/>
                      </a:lnTo>
                      <a:lnTo>
                        <a:pt x="2573" y="3826"/>
                      </a:lnTo>
                      <a:lnTo>
                        <a:pt x="2514" y="3846"/>
                      </a:lnTo>
                      <a:lnTo>
                        <a:pt x="2455" y="3865"/>
                      </a:lnTo>
                      <a:lnTo>
                        <a:pt x="2396" y="3880"/>
                      </a:lnTo>
                      <a:lnTo>
                        <a:pt x="2336" y="3894"/>
                      </a:lnTo>
                      <a:lnTo>
                        <a:pt x="2275" y="3904"/>
                      </a:lnTo>
                      <a:lnTo>
                        <a:pt x="2215" y="3913"/>
                      </a:lnTo>
                      <a:lnTo>
                        <a:pt x="2154" y="3918"/>
                      </a:lnTo>
                      <a:lnTo>
                        <a:pt x="2093" y="3922"/>
                      </a:lnTo>
                      <a:lnTo>
                        <a:pt x="2032" y="3923"/>
                      </a:lnTo>
                      <a:lnTo>
                        <a:pt x="1971" y="3922"/>
                      </a:lnTo>
                      <a:lnTo>
                        <a:pt x="1911" y="3918"/>
                      </a:lnTo>
                      <a:lnTo>
                        <a:pt x="1851" y="3912"/>
                      </a:lnTo>
                      <a:lnTo>
                        <a:pt x="1791" y="3903"/>
                      </a:lnTo>
                      <a:lnTo>
                        <a:pt x="1732" y="3893"/>
                      </a:lnTo>
                      <a:lnTo>
                        <a:pt x="1674" y="3879"/>
                      </a:lnTo>
                      <a:lnTo>
                        <a:pt x="1616" y="3864"/>
                      </a:lnTo>
                      <a:lnTo>
                        <a:pt x="1560" y="3847"/>
                      </a:lnTo>
                      <a:lnTo>
                        <a:pt x="1504" y="3827"/>
                      </a:lnTo>
                      <a:lnTo>
                        <a:pt x="1449" y="3805"/>
                      </a:lnTo>
                      <a:lnTo>
                        <a:pt x="1396" y="3781"/>
                      </a:lnTo>
                      <a:lnTo>
                        <a:pt x="1344" y="3755"/>
                      </a:lnTo>
                      <a:lnTo>
                        <a:pt x="1293" y="3727"/>
                      </a:lnTo>
                      <a:lnTo>
                        <a:pt x="1244" y="3696"/>
                      </a:lnTo>
                      <a:lnTo>
                        <a:pt x="1197" y="3663"/>
                      </a:lnTo>
                      <a:lnTo>
                        <a:pt x="1151" y="3629"/>
                      </a:lnTo>
                      <a:lnTo>
                        <a:pt x="1108" y="3592"/>
                      </a:lnTo>
                      <a:lnTo>
                        <a:pt x="1066" y="3553"/>
                      </a:lnTo>
                      <a:lnTo>
                        <a:pt x="1026" y="3512"/>
                      </a:lnTo>
                      <a:lnTo>
                        <a:pt x="988" y="3470"/>
                      </a:lnTo>
                      <a:lnTo>
                        <a:pt x="953" y="3425"/>
                      </a:lnTo>
                      <a:lnTo>
                        <a:pt x="939" y="3406"/>
                      </a:lnTo>
                      <a:lnTo>
                        <a:pt x="969" y="3419"/>
                      </a:lnTo>
                      <a:lnTo>
                        <a:pt x="933" y="3422"/>
                      </a:lnTo>
                      <a:lnTo>
                        <a:pt x="896" y="3423"/>
                      </a:lnTo>
                      <a:lnTo>
                        <a:pt x="825" y="3422"/>
                      </a:lnTo>
                      <a:lnTo>
                        <a:pt x="754" y="3414"/>
                      </a:lnTo>
                      <a:lnTo>
                        <a:pt x="685" y="3401"/>
                      </a:lnTo>
                      <a:lnTo>
                        <a:pt x="618" y="3382"/>
                      </a:lnTo>
                      <a:lnTo>
                        <a:pt x="554" y="3359"/>
                      </a:lnTo>
                      <a:lnTo>
                        <a:pt x="494" y="3331"/>
                      </a:lnTo>
                      <a:lnTo>
                        <a:pt x="437" y="3298"/>
                      </a:lnTo>
                      <a:lnTo>
                        <a:pt x="384" y="3261"/>
                      </a:lnTo>
                      <a:lnTo>
                        <a:pt x="336" y="3220"/>
                      </a:lnTo>
                      <a:lnTo>
                        <a:pt x="292" y="3175"/>
                      </a:lnTo>
                      <a:lnTo>
                        <a:pt x="253" y="3127"/>
                      </a:lnTo>
                      <a:lnTo>
                        <a:pt x="220" y="3074"/>
                      </a:lnTo>
                      <a:lnTo>
                        <a:pt x="206" y="3046"/>
                      </a:lnTo>
                      <a:lnTo>
                        <a:pt x="194" y="3019"/>
                      </a:lnTo>
                      <a:lnTo>
                        <a:pt x="183" y="2990"/>
                      </a:lnTo>
                      <a:lnTo>
                        <a:pt x="174" y="2960"/>
                      </a:lnTo>
                      <a:lnTo>
                        <a:pt x="166" y="2931"/>
                      </a:lnTo>
                      <a:lnTo>
                        <a:pt x="161" y="2900"/>
                      </a:lnTo>
                      <a:lnTo>
                        <a:pt x="157" y="2867"/>
                      </a:lnTo>
                      <a:lnTo>
                        <a:pt x="155" y="2834"/>
                      </a:lnTo>
                      <a:lnTo>
                        <a:pt x="156" y="2801"/>
                      </a:lnTo>
                      <a:lnTo>
                        <a:pt x="159" y="2768"/>
                      </a:lnTo>
                      <a:lnTo>
                        <a:pt x="164" y="2736"/>
                      </a:lnTo>
                      <a:lnTo>
                        <a:pt x="172" y="2704"/>
                      </a:lnTo>
                      <a:lnTo>
                        <a:pt x="181" y="2672"/>
                      </a:lnTo>
                      <a:lnTo>
                        <a:pt x="192" y="2641"/>
                      </a:lnTo>
                      <a:lnTo>
                        <a:pt x="206" y="2611"/>
                      </a:lnTo>
                      <a:lnTo>
                        <a:pt x="221" y="2581"/>
                      </a:lnTo>
                      <a:lnTo>
                        <a:pt x="239" y="2552"/>
                      </a:lnTo>
                      <a:lnTo>
                        <a:pt x="258" y="2524"/>
                      </a:lnTo>
                      <a:lnTo>
                        <a:pt x="279" y="2497"/>
                      </a:lnTo>
                      <a:lnTo>
                        <a:pt x="303" y="2470"/>
                      </a:lnTo>
                      <a:lnTo>
                        <a:pt x="327" y="2445"/>
                      </a:lnTo>
                      <a:lnTo>
                        <a:pt x="354" y="2420"/>
                      </a:lnTo>
                      <a:lnTo>
                        <a:pt x="361" y="2474"/>
                      </a:lnTo>
                      <a:lnTo>
                        <a:pt x="302" y="2442"/>
                      </a:lnTo>
                      <a:lnTo>
                        <a:pt x="245" y="2405"/>
                      </a:lnTo>
                      <a:lnTo>
                        <a:pt x="193" y="2364"/>
                      </a:lnTo>
                      <a:lnTo>
                        <a:pt x="148" y="2319"/>
                      </a:lnTo>
                      <a:lnTo>
                        <a:pt x="108" y="2271"/>
                      </a:lnTo>
                      <a:lnTo>
                        <a:pt x="74" y="2221"/>
                      </a:lnTo>
                      <a:lnTo>
                        <a:pt x="59" y="2193"/>
                      </a:lnTo>
                      <a:lnTo>
                        <a:pt x="46" y="2167"/>
                      </a:lnTo>
                      <a:lnTo>
                        <a:pt x="34" y="2139"/>
                      </a:lnTo>
                      <a:lnTo>
                        <a:pt x="25" y="2112"/>
                      </a:lnTo>
                      <a:lnTo>
                        <a:pt x="16" y="2083"/>
                      </a:lnTo>
                      <a:lnTo>
                        <a:pt x="10" y="2055"/>
                      </a:lnTo>
                      <a:lnTo>
                        <a:pt x="5" y="2026"/>
                      </a:lnTo>
                      <a:lnTo>
                        <a:pt x="2" y="1997"/>
                      </a:lnTo>
                      <a:lnTo>
                        <a:pt x="0" y="1968"/>
                      </a:lnTo>
                      <a:lnTo>
                        <a:pt x="0" y="1939"/>
                      </a:lnTo>
                      <a:lnTo>
                        <a:pt x="2" y="1910"/>
                      </a:lnTo>
                      <a:lnTo>
                        <a:pt x="6" y="1880"/>
                      </a:lnTo>
                      <a:lnTo>
                        <a:pt x="12" y="1851"/>
                      </a:lnTo>
                      <a:lnTo>
                        <a:pt x="19" y="1822"/>
                      </a:lnTo>
                      <a:lnTo>
                        <a:pt x="28" y="1793"/>
                      </a:lnTo>
                      <a:lnTo>
                        <a:pt x="39" y="1765"/>
                      </a:lnTo>
                      <a:lnTo>
                        <a:pt x="52" y="1736"/>
                      </a:lnTo>
                      <a:lnTo>
                        <a:pt x="66" y="1708"/>
                      </a:lnTo>
                      <a:lnTo>
                        <a:pt x="83" y="1681"/>
                      </a:lnTo>
                      <a:lnTo>
                        <a:pt x="101" y="1654"/>
                      </a:lnTo>
                      <a:lnTo>
                        <a:pt x="124" y="1624"/>
                      </a:lnTo>
                      <a:lnTo>
                        <a:pt x="149" y="1595"/>
                      </a:lnTo>
                      <a:lnTo>
                        <a:pt x="176" y="1568"/>
                      </a:lnTo>
                      <a:lnTo>
                        <a:pt x="205" y="1542"/>
                      </a:lnTo>
                      <a:lnTo>
                        <a:pt x="235" y="1518"/>
                      </a:lnTo>
                      <a:lnTo>
                        <a:pt x="268" y="1495"/>
                      </a:lnTo>
                      <a:lnTo>
                        <a:pt x="301" y="1474"/>
                      </a:lnTo>
                      <a:lnTo>
                        <a:pt x="336" y="1454"/>
                      </a:lnTo>
                      <a:lnTo>
                        <a:pt x="372" y="1436"/>
                      </a:lnTo>
                      <a:lnTo>
                        <a:pt x="409" y="1420"/>
                      </a:lnTo>
                      <a:lnTo>
                        <a:pt x="447" y="1406"/>
                      </a:lnTo>
                      <a:lnTo>
                        <a:pt x="487" y="1394"/>
                      </a:lnTo>
                      <a:lnTo>
                        <a:pt x="527" y="1383"/>
                      </a:lnTo>
                      <a:lnTo>
                        <a:pt x="568" y="1375"/>
                      </a:lnTo>
                      <a:lnTo>
                        <a:pt x="610" y="1368"/>
                      </a:lnTo>
                      <a:lnTo>
                        <a:pt x="653" y="1363"/>
                      </a:lnTo>
                      <a:lnTo>
                        <a:pt x="626" y="1382"/>
                      </a:lnTo>
                      <a:lnTo>
                        <a:pt x="632" y="1370"/>
                      </a:lnTo>
                      <a:close/>
                      <a:moveTo>
                        <a:pt x="686" y="1411"/>
                      </a:moveTo>
                      <a:cubicBezTo>
                        <a:pt x="681" y="1421"/>
                        <a:pt x="671" y="1428"/>
                        <a:pt x="660" y="1430"/>
                      </a:cubicBezTo>
                      <a:lnTo>
                        <a:pt x="620" y="1434"/>
                      </a:lnTo>
                      <a:lnTo>
                        <a:pt x="582" y="1440"/>
                      </a:lnTo>
                      <a:lnTo>
                        <a:pt x="544" y="1448"/>
                      </a:lnTo>
                      <a:lnTo>
                        <a:pt x="507" y="1458"/>
                      </a:lnTo>
                      <a:lnTo>
                        <a:pt x="470" y="1469"/>
                      </a:lnTo>
                      <a:lnTo>
                        <a:pt x="435" y="1482"/>
                      </a:lnTo>
                      <a:lnTo>
                        <a:pt x="401" y="1496"/>
                      </a:lnTo>
                      <a:lnTo>
                        <a:pt x="368" y="1512"/>
                      </a:lnTo>
                      <a:lnTo>
                        <a:pt x="336" y="1530"/>
                      </a:lnTo>
                      <a:lnTo>
                        <a:pt x="306" y="1549"/>
                      </a:lnTo>
                      <a:lnTo>
                        <a:pt x="277" y="1569"/>
                      </a:lnTo>
                      <a:lnTo>
                        <a:pt x="250" y="1592"/>
                      </a:lnTo>
                      <a:lnTo>
                        <a:pt x="224" y="1615"/>
                      </a:lnTo>
                      <a:lnTo>
                        <a:pt x="200" y="1639"/>
                      </a:lnTo>
                      <a:lnTo>
                        <a:pt x="177" y="1665"/>
                      </a:lnTo>
                      <a:lnTo>
                        <a:pt x="156" y="1691"/>
                      </a:lnTo>
                      <a:lnTo>
                        <a:pt x="140" y="1715"/>
                      </a:lnTo>
                      <a:lnTo>
                        <a:pt x="125" y="1739"/>
                      </a:lnTo>
                      <a:lnTo>
                        <a:pt x="113" y="1764"/>
                      </a:lnTo>
                      <a:lnTo>
                        <a:pt x="101" y="1788"/>
                      </a:lnTo>
                      <a:lnTo>
                        <a:pt x="92" y="1813"/>
                      </a:lnTo>
                      <a:lnTo>
                        <a:pt x="84" y="1838"/>
                      </a:lnTo>
                      <a:lnTo>
                        <a:pt x="77" y="1864"/>
                      </a:lnTo>
                      <a:lnTo>
                        <a:pt x="72" y="1889"/>
                      </a:lnTo>
                      <a:lnTo>
                        <a:pt x="69" y="1914"/>
                      </a:lnTo>
                      <a:lnTo>
                        <a:pt x="67" y="1940"/>
                      </a:lnTo>
                      <a:lnTo>
                        <a:pt x="67" y="1965"/>
                      </a:lnTo>
                      <a:lnTo>
                        <a:pt x="68" y="1990"/>
                      </a:lnTo>
                      <a:lnTo>
                        <a:pt x="71" y="2015"/>
                      </a:lnTo>
                      <a:lnTo>
                        <a:pt x="75" y="2040"/>
                      </a:lnTo>
                      <a:lnTo>
                        <a:pt x="81" y="2065"/>
                      </a:lnTo>
                      <a:lnTo>
                        <a:pt x="87" y="2089"/>
                      </a:lnTo>
                      <a:lnTo>
                        <a:pt x="96" y="2114"/>
                      </a:lnTo>
                      <a:lnTo>
                        <a:pt x="106" y="2138"/>
                      </a:lnTo>
                      <a:lnTo>
                        <a:pt x="118" y="2161"/>
                      </a:lnTo>
                      <a:lnTo>
                        <a:pt x="129" y="2184"/>
                      </a:lnTo>
                      <a:lnTo>
                        <a:pt x="159" y="2229"/>
                      </a:lnTo>
                      <a:lnTo>
                        <a:pt x="195" y="2272"/>
                      </a:lnTo>
                      <a:lnTo>
                        <a:pt x="235" y="2312"/>
                      </a:lnTo>
                      <a:lnTo>
                        <a:pt x="282" y="2350"/>
                      </a:lnTo>
                      <a:lnTo>
                        <a:pt x="333" y="2384"/>
                      </a:lnTo>
                      <a:lnTo>
                        <a:pt x="392" y="2415"/>
                      </a:lnTo>
                      <a:cubicBezTo>
                        <a:pt x="402" y="2420"/>
                        <a:pt x="408" y="2430"/>
                        <a:pt x="410" y="2441"/>
                      </a:cubicBezTo>
                      <a:cubicBezTo>
                        <a:pt x="411" y="2451"/>
                        <a:pt x="407" y="2462"/>
                        <a:pt x="399" y="2469"/>
                      </a:cubicBezTo>
                      <a:lnTo>
                        <a:pt x="375" y="2491"/>
                      </a:lnTo>
                      <a:lnTo>
                        <a:pt x="353" y="2514"/>
                      </a:lnTo>
                      <a:lnTo>
                        <a:pt x="332" y="2537"/>
                      </a:lnTo>
                      <a:lnTo>
                        <a:pt x="313" y="2562"/>
                      </a:lnTo>
                      <a:lnTo>
                        <a:pt x="296" y="2586"/>
                      </a:lnTo>
                      <a:lnTo>
                        <a:pt x="281" y="2612"/>
                      </a:lnTo>
                      <a:lnTo>
                        <a:pt x="267" y="2638"/>
                      </a:lnTo>
                      <a:lnTo>
                        <a:pt x="255" y="2665"/>
                      </a:lnTo>
                      <a:lnTo>
                        <a:pt x="245" y="2691"/>
                      </a:lnTo>
                      <a:lnTo>
                        <a:pt x="237" y="2719"/>
                      </a:lnTo>
                      <a:lnTo>
                        <a:pt x="230" y="2746"/>
                      </a:lnTo>
                      <a:lnTo>
                        <a:pt x="226" y="2775"/>
                      </a:lnTo>
                      <a:lnTo>
                        <a:pt x="223" y="2803"/>
                      </a:lnTo>
                      <a:lnTo>
                        <a:pt x="222" y="2831"/>
                      </a:lnTo>
                      <a:lnTo>
                        <a:pt x="223" y="2859"/>
                      </a:lnTo>
                      <a:lnTo>
                        <a:pt x="226" y="2888"/>
                      </a:lnTo>
                      <a:lnTo>
                        <a:pt x="231" y="2914"/>
                      </a:lnTo>
                      <a:lnTo>
                        <a:pt x="237" y="2941"/>
                      </a:lnTo>
                      <a:lnTo>
                        <a:pt x="245" y="2966"/>
                      </a:lnTo>
                      <a:lnTo>
                        <a:pt x="254" y="2991"/>
                      </a:lnTo>
                      <a:lnTo>
                        <a:pt x="265" y="3016"/>
                      </a:lnTo>
                      <a:lnTo>
                        <a:pt x="277" y="3039"/>
                      </a:lnTo>
                      <a:lnTo>
                        <a:pt x="306" y="3085"/>
                      </a:lnTo>
                      <a:lnTo>
                        <a:pt x="340" y="3129"/>
                      </a:lnTo>
                      <a:lnTo>
                        <a:pt x="379" y="3169"/>
                      </a:lnTo>
                      <a:lnTo>
                        <a:pt x="422" y="3206"/>
                      </a:lnTo>
                      <a:lnTo>
                        <a:pt x="470" y="3240"/>
                      </a:lnTo>
                      <a:lnTo>
                        <a:pt x="522" y="3270"/>
                      </a:lnTo>
                      <a:lnTo>
                        <a:pt x="578" y="3296"/>
                      </a:lnTo>
                      <a:lnTo>
                        <a:pt x="636" y="3318"/>
                      </a:lnTo>
                      <a:lnTo>
                        <a:pt x="697" y="3335"/>
                      </a:lnTo>
                      <a:lnTo>
                        <a:pt x="761" y="3348"/>
                      </a:lnTo>
                      <a:lnTo>
                        <a:pt x="826" y="3355"/>
                      </a:lnTo>
                      <a:lnTo>
                        <a:pt x="894" y="3357"/>
                      </a:lnTo>
                      <a:lnTo>
                        <a:pt x="928" y="3356"/>
                      </a:lnTo>
                      <a:lnTo>
                        <a:pt x="964" y="3353"/>
                      </a:lnTo>
                      <a:cubicBezTo>
                        <a:pt x="975" y="3352"/>
                        <a:pt x="987" y="3357"/>
                        <a:pt x="993" y="3367"/>
                      </a:cubicBezTo>
                      <a:lnTo>
                        <a:pt x="1006" y="3384"/>
                      </a:lnTo>
                      <a:lnTo>
                        <a:pt x="1038" y="3426"/>
                      </a:lnTo>
                      <a:lnTo>
                        <a:pt x="1074" y="3466"/>
                      </a:lnTo>
                      <a:lnTo>
                        <a:pt x="1111" y="3505"/>
                      </a:lnTo>
                      <a:lnTo>
                        <a:pt x="1150" y="3541"/>
                      </a:lnTo>
                      <a:lnTo>
                        <a:pt x="1192" y="3576"/>
                      </a:lnTo>
                      <a:lnTo>
                        <a:pt x="1235" y="3608"/>
                      </a:lnTo>
                      <a:lnTo>
                        <a:pt x="1280" y="3639"/>
                      </a:lnTo>
                      <a:lnTo>
                        <a:pt x="1326" y="3668"/>
                      </a:lnTo>
                      <a:lnTo>
                        <a:pt x="1374" y="3695"/>
                      </a:lnTo>
                      <a:lnTo>
                        <a:pt x="1423" y="3720"/>
                      </a:lnTo>
                      <a:lnTo>
                        <a:pt x="1474" y="3743"/>
                      </a:lnTo>
                      <a:lnTo>
                        <a:pt x="1526" y="3764"/>
                      </a:lnTo>
                      <a:lnTo>
                        <a:pt x="1579" y="3783"/>
                      </a:lnTo>
                      <a:lnTo>
                        <a:pt x="1633" y="3800"/>
                      </a:lnTo>
                      <a:lnTo>
                        <a:pt x="1688" y="3814"/>
                      </a:lnTo>
                      <a:lnTo>
                        <a:pt x="1744" y="3827"/>
                      </a:lnTo>
                      <a:lnTo>
                        <a:pt x="1800" y="3837"/>
                      </a:lnTo>
                      <a:lnTo>
                        <a:pt x="1858" y="3845"/>
                      </a:lnTo>
                      <a:lnTo>
                        <a:pt x="1915" y="3851"/>
                      </a:lnTo>
                      <a:lnTo>
                        <a:pt x="1973" y="3855"/>
                      </a:lnTo>
                      <a:lnTo>
                        <a:pt x="2031" y="3856"/>
                      </a:lnTo>
                      <a:lnTo>
                        <a:pt x="2089" y="3855"/>
                      </a:lnTo>
                      <a:lnTo>
                        <a:pt x="2148" y="3852"/>
                      </a:lnTo>
                      <a:lnTo>
                        <a:pt x="2206" y="3847"/>
                      </a:lnTo>
                      <a:lnTo>
                        <a:pt x="2264" y="3839"/>
                      </a:lnTo>
                      <a:lnTo>
                        <a:pt x="2321" y="3829"/>
                      </a:lnTo>
                      <a:lnTo>
                        <a:pt x="2379" y="3816"/>
                      </a:lnTo>
                      <a:lnTo>
                        <a:pt x="2436" y="3801"/>
                      </a:lnTo>
                      <a:lnTo>
                        <a:pt x="2492" y="3784"/>
                      </a:lnTo>
                      <a:lnTo>
                        <a:pt x="2548" y="3764"/>
                      </a:lnTo>
                      <a:lnTo>
                        <a:pt x="2602" y="3742"/>
                      </a:lnTo>
                      <a:lnTo>
                        <a:pt x="2657" y="3716"/>
                      </a:lnTo>
                      <a:cubicBezTo>
                        <a:pt x="2671" y="3710"/>
                        <a:pt x="2687" y="3713"/>
                        <a:pt x="2697" y="3725"/>
                      </a:cubicBezTo>
                      <a:lnTo>
                        <a:pt x="2722" y="3755"/>
                      </a:lnTo>
                      <a:lnTo>
                        <a:pt x="2749" y="3783"/>
                      </a:lnTo>
                      <a:lnTo>
                        <a:pt x="2808" y="3838"/>
                      </a:lnTo>
                      <a:lnTo>
                        <a:pt x="2872" y="3888"/>
                      </a:lnTo>
                      <a:lnTo>
                        <a:pt x="2942" y="3934"/>
                      </a:lnTo>
                      <a:lnTo>
                        <a:pt x="3016" y="3975"/>
                      </a:lnTo>
                      <a:lnTo>
                        <a:pt x="3094" y="4010"/>
                      </a:lnTo>
                      <a:lnTo>
                        <a:pt x="3177" y="4041"/>
                      </a:lnTo>
                      <a:lnTo>
                        <a:pt x="3219" y="4053"/>
                      </a:lnTo>
                      <a:lnTo>
                        <a:pt x="3263" y="4065"/>
                      </a:lnTo>
                      <a:lnTo>
                        <a:pt x="3315" y="4077"/>
                      </a:lnTo>
                      <a:lnTo>
                        <a:pt x="3367" y="4086"/>
                      </a:lnTo>
                      <a:lnTo>
                        <a:pt x="3419" y="4093"/>
                      </a:lnTo>
                      <a:lnTo>
                        <a:pt x="3472" y="4098"/>
                      </a:lnTo>
                      <a:lnTo>
                        <a:pt x="3524" y="4101"/>
                      </a:lnTo>
                      <a:lnTo>
                        <a:pt x="3576" y="4102"/>
                      </a:lnTo>
                      <a:lnTo>
                        <a:pt x="3627" y="4100"/>
                      </a:lnTo>
                      <a:lnTo>
                        <a:pt x="3678" y="4097"/>
                      </a:lnTo>
                      <a:lnTo>
                        <a:pt x="3729" y="4092"/>
                      </a:lnTo>
                      <a:lnTo>
                        <a:pt x="3779" y="4084"/>
                      </a:lnTo>
                      <a:lnTo>
                        <a:pt x="3828" y="4075"/>
                      </a:lnTo>
                      <a:lnTo>
                        <a:pt x="3877" y="4064"/>
                      </a:lnTo>
                      <a:lnTo>
                        <a:pt x="3925" y="4051"/>
                      </a:lnTo>
                      <a:lnTo>
                        <a:pt x="3972" y="4036"/>
                      </a:lnTo>
                      <a:lnTo>
                        <a:pt x="4018" y="4020"/>
                      </a:lnTo>
                      <a:lnTo>
                        <a:pt x="4063" y="4001"/>
                      </a:lnTo>
                      <a:lnTo>
                        <a:pt x="4107" y="3981"/>
                      </a:lnTo>
                      <a:lnTo>
                        <a:pt x="4149" y="3959"/>
                      </a:lnTo>
                      <a:lnTo>
                        <a:pt x="4190" y="3936"/>
                      </a:lnTo>
                      <a:lnTo>
                        <a:pt x="4230" y="3911"/>
                      </a:lnTo>
                      <a:lnTo>
                        <a:pt x="4269" y="3884"/>
                      </a:lnTo>
                      <a:lnTo>
                        <a:pt x="4305" y="3857"/>
                      </a:lnTo>
                      <a:lnTo>
                        <a:pt x="4340" y="3827"/>
                      </a:lnTo>
                      <a:lnTo>
                        <a:pt x="4374" y="3796"/>
                      </a:lnTo>
                      <a:lnTo>
                        <a:pt x="4405" y="3764"/>
                      </a:lnTo>
                      <a:lnTo>
                        <a:pt x="4435" y="3731"/>
                      </a:lnTo>
                      <a:lnTo>
                        <a:pt x="4462" y="3696"/>
                      </a:lnTo>
                      <a:lnTo>
                        <a:pt x="4488" y="3659"/>
                      </a:lnTo>
                      <a:lnTo>
                        <a:pt x="4512" y="3622"/>
                      </a:lnTo>
                      <a:lnTo>
                        <a:pt x="4533" y="3584"/>
                      </a:lnTo>
                      <a:lnTo>
                        <a:pt x="4552" y="3544"/>
                      </a:lnTo>
                      <a:lnTo>
                        <a:pt x="4569" y="3501"/>
                      </a:lnTo>
                      <a:cubicBezTo>
                        <a:pt x="4573" y="3493"/>
                        <a:pt x="4580" y="3486"/>
                        <a:pt x="4588" y="3483"/>
                      </a:cubicBezTo>
                      <a:cubicBezTo>
                        <a:pt x="4597" y="3479"/>
                        <a:pt x="4606" y="3480"/>
                        <a:pt x="4614" y="3484"/>
                      </a:cubicBezTo>
                      <a:lnTo>
                        <a:pt x="4668" y="3508"/>
                      </a:lnTo>
                      <a:lnTo>
                        <a:pt x="4723" y="3530"/>
                      </a:lnTo>
                      <a:lnTo>
                        <a:pt x="4780" y="3549"/>
                      </a:lnTo>
                      <a:lnTo>
                        <a:pt x="4838" y="3565"/>
                      </a:lnTo>
                      <a:lnTo>
                        <a:pt x="4898" y="3577"/>
                      </a:lnTo>
                      <a:lnTo>
                        <a:pt x="4958" y="3586"/>
                      </a:lnTo>
                      <a:lnTo>
                        <a:pt x="5020" y="3591"/>
                      </a:lnTo>
                      <a:lnTo>
                        <a:pt x="5082" y="3594"/>
                      </a:lnTo>
                      <a:lnTo>
                        <a:pt x="5128" y="3593"/>
                      </a:lnTo>
                      <a:lnTo>
                        <a:pt x="5173" y="3591"/>
                      </a:lnTo>
                      <a:lnTo>
                        <a:pt x="5218" y="3586"/>
                      </a:lnTo>
                      <a:lnTo>
                        <a:pt x="5263" y="3580"/>
                      </a:lnTo>
                      <a:lnTo>
                        <a:pt x="5306" y="3572"/>
                      </a:lnTo>
                      <a:lnTo>
                        <a:pt x="5349" y="3563"/>
                      </a:lnTo>
                      <a:lnTo>
                        <a:pt x="5390" y="3552"/>
                      </a:lnTo>
                      <a:lnTo>
                        <a:pt x="5431" y="3539"/>
                      </a:lnTo>
                      <a:lnTo>
                        <a:pt x="5471" y="3525"/>
                      </a:lnTo>
                      <a:lnTo>
                        <a:pt x="5509" y="3510"/>
                      </a:lnTo>
                      <a:lnTo>
                        <a:pt x="5583" y="3474"/>
                      </a:lnTo>
                      <a:lnTo>
                        <a:pt x="5652" y="3433"/>
                      </a:lnTo>
                      <a:lnTo>
                        <a:pt x="5716" y="3387"/>
                      </a:lnTo>
                      <a:lnTo>
                        <a:pt x="5746" y="3362"/>
                      </a:lnTo>
                      <a:lnTo>
                        <a:pt x="5774" y="3337"/>
                      </a:lnTo>
                      <a:lnTo>
                        <a:pt x="5801" y="3310"/>
                      </a:lnTo>
                      <a:lnTo>
                        <a:pt x="5826" y="3282"/>
                      </a:lnTo>
                      <a:lnTo>
                        <a:pt x="5849" y="3253"/>
                      </a:lnTo>
                      <a:lnTo>
                        <a:pt x="5870" y="3223"/>
                      </a:lnTo>
                      <a:lnTo>
                        <a:pt x="5890" y="3193"/>
                      </a:lnTo>
                      <a:lnTo>
                        <a:pt x="5908" y="3161"/>
                      </a:lnTo>
                      <a:lnTo>
                        <a:pt x="5924" y="3130"/>
                      </a:lnTo>
                      <a:lnTo>
                        <a:pt x="5938" y="3097"/>
                      </a:lnTo>
                      <a:lnTo>
                        <a:pt x="5951" y="3063"/>
                      </a:lnTo>
                      <a:lnTo>
                        <a:pt x="5961" y="3029"/>
                      </a:lnTo>
                      <a:lnTo>
                        <a:pt x="5969" y="2994"/>
                      </a:lnTo>
                      <a:lnTo>
                        <a:pt x="5975" y="2959"/>
                      </a:lnTo>
                      <a:lnTo>
                        <a:pt x="5979" y="2924"/>
                      </a:lnTo>
                      <a:lnTo>
                        <a:pt x="5980" y="2885"/>
                      </a:lnTo>
                      <a:cubicBezTo>
                        <a:pt x="5981" y="2869"/>
                        <a:pt x="5993" y="2856"/>
                        <a:pt x="6009" y="2853"/>
                      </a:cubicBezTo>
                      <a:lnTo>
                        <a:pt x="6076" y="2844"/>
                      </a:lnTo>
                      <a:lnTo>
                        <a:pt x="6141" y="2831"/>
                      </a:lnTo>
                      <a:lnTo>
                        <a:pt x="6206" y="2815"/>
                      </a:lnTo>
                      <a:lnTo>
                        <a:pt x="6269" y="2795"/>
                      </a:lnTo>
                      <a:lnTo>
                        <a:pt x="6330" y="2773"/>
                      </a:lnTo>
                      <a:lnTo>
                        <a:pt x="6389" y="2747"/>
                      </a:lnTo>
                      <a:lnTo>
                        <a:pt x="6446" y="2718"/>
                      </a:lnTo>
                      <a:lnTo>
                        <a:pt x="6501" y="2686"/>
                      </a:lnTo>
                      <a:lnTo>
                        <a:pt x="6543" y="2659"/>
                      </a:lnTo>
                      <a:lnTo>
                        <a:pt x="6583" y="2630"/>
                      </a:lnTo>
                      <a:lnTo>
                        <a:pt x="6620" y="2600"/>
                      </a:lnTo>
                      <a:lnTo>
                        <a:pt x="6656" y="2569"/>
                      </a:lnTo>
                      <a:lnTo>
                        <a:pt x="6689" y="2536"/>
                      </a:lnTo>
                      <a:lnTo>
                        <a:pt x="6719" y="2503"/>
                      </a:lnTo>
                      <a:lnTo>
                        <a:pt x="6748" y="2469"/>
                      </a:lnTo>
                      <a:lnTo>
                        <a:pt x="6774" y="2434"/>
                      </a:lnTo>
                      <a:lnTo>
                        <a:pt x="6798" y="2398"/>
                      </a:lnTo>
                      <a:lnTo>
                        <a:pt x="6819" y="2361"/>
                      </a:lnTo>
                      <a:lnTo>
                        <a:pt x="6839" y="2324"/>
                      </a:lnTo>
                      <a:lnTo>
                        <a:pt x="6856" y="2286"/>
                      </a:lnTo>
                      <a:lnTo>
                        <a:pt x="6870" y="2248"/>
                      </a:lnTo>
                      <a:lnTo>
                        <a:pt x="6882" y="2208"/>
                      </a:lnTo>
                      <a:lnTo>
                        <a:pt x="6892" y="2169"/>
                      </a:lnTo>
                      <a:lnTo>
                        <a:pt x="6900" y="2130"/>
                      </a:lnTo>
                      <a:lnTo>
                        <a:pt x="6905" y="2090"/>
                      </a:lnTo>
                      <a:lnTo>
                        <a:pt x="6908" y="2050"/>
                      </a:lnTo>
                      <a:lnTo>
                        <a:pt x="6909" y="2010"/>
                      </a:lnTo>
                      <a:lnTo>
                        <a:pt x="6907" y="1970"/>
                      </a:lnTo>
                      <a:lnTo>
                        <a:pt x="6903" y="1930"/>
                      </a:lnTo>
                      <a:lnTo>
                        <a:pt x="6896" y="1889"/>
                      </a:lnTo>
                      <a:lnTo>
                        <a:pt x="6888" y="1850"/>
                      </a:lnTo>
                      <a:lnTo>
                        <a:pt x="6876" y="1810"/>
                      </a:lnTo>
                      <a:lnTo>
                        <a:pt x="6862" y="1771"/>
                      </a:lnTo>
                      <a:lnTo>
                        <a:pt x="6846" y="1732"/>
                      </a:lnTo>
                      <a:lnTo>
                        <a:pt x="6827" y="1694"/>
                      </a:lnTo>
                      <a:lnTo>
                        <a:pt x="6806" y="1656"/>
                      </a:lnTo>
                      <a:lnTo>
                        <a:pt x="6782" y="1619"/>
                      </a:lnTo>
                      <a:lnTo>
                        <a:pt x="6756" y="1582"/>
                      </a:lnTo>
                      <a:lnTo>
                        <a:pt x="6726" y="1546"/>
                      </a:lnTo>
                      <a:lnTo>
                        <a:pt x="6694" y="1509"/>
                      </a:lnTo>
                      <a:cubicBezTo>
                        <a:pt x="6685" y="1499"/>
                        <a:pt x="6683" y="1485"/>
                        <a:pt x="6688" y="1473"/>
                      </a:cubicBezTo>
                      <a:lnTo>
                        <a:pt x="6709" y="1431"/>
                      </a:lnTo>
                      <a:lnTo>
                        <a:pt x="6726" y="1387"/>
                      </a:lnTo>
                      <a:lnTo>
                        <a:pt x="6735" y="1354"/>
                      </a:lnTo>
                      <a:lnTo>
                        <a:pt x="6743" y="1322"/>
                      </a:lnTo>
                      <a:lnTo>
                        <a:pt x="6749" y="1289"/>
                      </a:lnTo>
                      <a:lnTo>
                        <a:pt x="6753" y="1257"/>
                      </a:lnTo>
                      <a:lnTo>
                        <a:pt x="6754" y="1225"/>
                      </a:lnTo>
                      <a:lnTo>
                        <a:pt x="6754" y="1193"/>
                      </a:lnTo>
                      <a:lnTo>
                        <a:pt x="6751" y="1161"/>
                      </a:lnTo>
                      <a:lnTo>
                        <a:pt x="6747" y="1129"/>
                      </a:lnTo>
                      <a:lnTo>
                        <a:pt x="6741" y="1098"/>
                      </a:lnTo>
                      <a:lnTo>
                        <a:pt x="6733" y="1067"/>
                      </a:lnTo>
                      <a:lnTo>
                        <a:pt x="6724" y="1037"/>
                      </a:lnTo>
                      <a:lnTo>
                        <a:pt x="6712" y="1007"/>
                      </a:lnTo>
                      <a:lnTo>
                        <a:pt x="6699" y="977"/>
                      </a:lnTo>
                      <a:lnTo>
                        <a:pt x="6684" y="948"/>
                      </a:lnTo>
                      <a:lnTo>
                        <a:pt x="6667" y="920"/>
                      </a:lnTo>
                      <a:lnTo>
                        <a:pt x="6648" y="892"/>
                      </a:lnTo>
                      <a:lnTo>
                        <a:pt x="6628" y="865"/>
                      </a:lnTo>
                      <a:lnTo>
                        <a:pt x="6607" y="839"/>
                      </a:lnTo>
                      <a:lnTo>
                        <a:pt x="6583" y="814"/>
                      </a:lnTo>
                      <a:lnTo>
                        <a:pt x="6558" y="789"/>
                      </a:lnTo>
                      <a:lnTo>
                        <a:pt x="6532" y="765"/>
                      </a:lnTo>
                      <a:lnTo>
                        <a:pt x="6505" y="743"/>
                      </a:lnTo>
                      <a:lnTo>
                        <a:pt x="6445" y="701"/>
                      </a:lnTo>
                      <a:lnTo>
                        <a:pt x="6380" y="663"/>
                      </a:lnTo>
                      <a:lnTo>
                        <a:pt x="6309" y="630"/>
                      </a:lnTo>
                      <a:lnTo>
                        <a:pt x="6271" y="616"/>
                      </a:lnTo>
                      <a:lnTo>
                        <a:pt x="6233" y="603"/>
                      </a:lnTo>
                      <a:lnTo>
                        <a:pt x="6194" y="592"/>
                      </a:lnTo>
                      <a:lnTo>
                        <a:pt x="6152" y="582"/>
                      </a:lnTo>
                      <a:cubicBezTo>
                        <a:pt x="6140" y="579"/>
                        <a:pt x="6131" y="570"/>
                        <a:pt x="6127" y="558"/>
                      </a:cubicBezTo>
                      <a:lnTo>
                        <a:pt x="6114" y="508"/>
                      </a:lnTo>
                      <a:lnTo>
                        <a:pt x="6095" y="460"/>
                      </a:lnTo>
                      <a:lnTo>
                        <a:pt x="6071" y="413"/>
                      </a:lnTo>
                      <a:lnTo>
                        <a:pt x="6042" y="368"/>
                      </a:lnTo>
                      <a:lnTo>
                        <a:pt x="6008" y="325"/>
                      </a:lnTo>
                      <a:lnTo>
                        <a:pt x="5970" y="284"/>
                      </a:lnTo>
                      <a:lnTo>
                        <a:pt x="5927" y="246"/>
                      </a:lnTo>
                      <a:lnTo>
                        <a:pt x="5880" y="211"/>
                      </a:lnTo>
                      <a:lnTo>
                        <a:pt x="5820" y="174"/>
                      </a:lnTo>
                      <a:lnTo>
                        <a:pt x="5756" y="142"/>
                      </a:lnTo>
                      <a:lnTo>
                        <a:pt x="5690" y="116"/>
                      </a:lnTo>
                      <a:lnTo>
                        <a:pt x="5621" y="95"/>
                      </a:lnTo>
                      <a:lnTo>
                        <a:pt x="5551" y="81"/>
                      </a:lnTo>
                      <a:lnTo>
                        <a:pt x="5479" y="71"/>
                      </a:lnTo>
                      <a:lnTo>
                        <a:pt x="5407" y="68"/>
                      </a:lnTo>
                      <a:lnTo>
                        <a:pt x="5336" y="70"/>
                      </a:lnTo>
                      <a:lnTo>
                        <a:pt x="5265" y="77"/>
                      </a:lnTo>
                      <a:lnTo>
                        <a:pt x="5194" y="90"/>
                      </a:lnTo>
                      <a:lnTo>
                        <a:pt x="5126" y="108"/>
                      </a:lnTo>
                      <a:lnTo>
                        <a:pt x="5060" y="132"/>
                      </a:lnTo>
                      <a:lnTo>
                        <a:pt x="4996" y="161"/>
                      </a:lnTo>
                      <a:lnTo>
                        <a:pt x="4936" y="195"/>
                      </a:lnTo>
                      <a:lnTo>
                        <a:pt x="4880" y="234"/>
                      </a:lnTo>
                      <a:lnTo>
                        <a:pt x="4826" y="281"/>
                      </a:lnTo>
                      <a:cubicBezTo>
                        <a:pt x="4813" y="292"/>
                        <a:pt x="4793" y="291"/>
                        <a:pt x="4781" y="279"/>
                      </a:cubicBezTo>
                      <a:lnTo>
                        <a:pt x="4757" y="255"/>
                      </a:lnTo>
                      <a:lnTo>
                        <a:pt x="4731" y="233"/>
                      </a:lnTo>
                      <a:lnTo>
                        <a:pt x="4705" y="211"/>
                      </a:lnTo>
                      <a:lnTo>
                        <a:pt x="4677" y="191"/>
                      </a:lnTo>
                      <a:lnTo>
                        <a:pt x="4646" y="172"/>
                      </a:lnTo>
                      <a:lnTo>
                        <a:pt x="4615" y="155"/>
                      </a:lnTo>
                      <a:lnTo>
                        <a:pt x="4583" y="139"/>
                      </a:lnTo>
                      <a:lnTo>
                        <a:pt x="4550" y="124"/>
                      </a:lnTo>
                      <a:lnTo>
                        <a:pt x="4487" y="102"/>
                      </a:lnTo>
                      <a:lnTo>
                        <a:pt x="4423" y="85"/>
                      </a:lnTo>
                      <a:lnTo>
                        <a:pt x="4358" y="74"/>
                      </a:lnTo>
                      <a:lnTo>
                        <a:pt x="4293" y="68"/>
                      </a:lnTo>
                      <a:lnTo>
                        <a:pt x="4228" y="67"/>
                      </a:lnTo>
                      <a:lnTo>
                        <a:pt x="4164" y="71"/>
                      </a:lnTo>
                      <a:lnTo>
                        <a:pt x="4100" y="80"/>
                      </a:lnTo>
                      <a:lnTo>
                        <a:pt x="4039" y="94"/>
                      </a:lnTo>
                      <a:lnTo>
                        <a:pt x="3979" y="113"/>
                      </a:lnTo>
                      <a:lnTo>
                        <a:pt x="3922" y="136"/>
                      </a:lnTo>
                      <a:lnTo>
                        <a:pt x="3867" y="164"/>
                      </a:lnTo>
                      <a:lnTo>
                        <a:pt x="3816" y="195"/>
                      </a:lnTo>
                      <a:lnTo>
                        <a:pt x="3769" y="231"/>
                      </a:lnTo>
                      <a:lnTo>
                        <a:pt x="3726" y="271"/>
                      </a:lnTo>
                      <a:lnTo>
                        <a:pt x="3688" y="315"/>
                      </a:lnTo>
                      <a:lnTo>
                        <a:pt x="3653" y="365"/>
                      </a:lnTo>
                      <a:cubicBezTo>
                        <a:pt x="3648" y="372"/>
                        <a:pt x="3640" y="377"/>
                        <a:pt x="3631" y="379"/>
                      </a:cubicBezTo>
                      <a:cubicBezTo>
                        <a:pt x="3622" y="380"/>
                        <a:pt x="3613" y="378"/>
                        <a:pt x="3606" y="372"/>
                      </a:cubicBezTo>
                      <a:lnTo>
                        <a:pt x="3562" y="340"/>
                      </a:lnTo>
                      <a:lnTo>
                        <a:pt x="3516" y="310"/>
                      </a:lnTo>
                      <a:lnTo>
                        <a:pt x="3467" y="283"/>
                      </a:lnTo>
                      <a:lnTo>
                        <a:pt x="3416" y="259"/>
                      </a:lnTo>
                      <a:lnTo>
                        <a:pt x="3377" y="244"/>
                      </a:lnTo>
                      <a:lnTo>
                        <a:pt x="3339" y="230"/>
                      </a:lnTo>
                      <a:lnTo>
                        <a:pt x="3300" y="218"/>
                      </a:lnTo>
                      <a:lnTo>
                        <a:pt x="3261" y="208"/>
                      </a:lnTo>
                      <a:lnTo>
                        <a:pt x="3222" y="199"/>
                      </a:lnTo>
                      <a:lnTo>
                        <a:pt x="3182" y="192"/>
                      </a:lnTo>
                      <a:lnTo>
                        <a:pt x="3142" y="187"/>
                      </a:lnTo>
                      <a:lnTo>
                        <a:pt x="3102" y="183"/>
                      </a:lnTo>
                      <a:lnTo>
                        <a:pt x="3062" y="181"/>
                      </a:lnTo>
                      <a:lnTo>
                        <a:pt x="3022" y="181"/>
                      </a:lnTo>
                      <a:lnTo>
                        <a:pt x="2982" y="182"/>
                      </a:lnTo>
                      <a:lnTo>
                        <a:pt x="2942" y="184"/>
                      </a:lnTo>
                      <a:lnTo>
                        <a:pt x="2903" y="188"/>
                      </a:lnTo>
                      <a:lnTo>
                        <a:pt x="2864" y="194"/>
                      </a:lnTo>
                      <a:lnTo>
                        <a:pt x="2826" y="201"/>
                      </a:lnTo>
                      <a:lnTo>
                        <a:pt x="2788" y="210"/>
                      </a:lnTo>
                      <a:lnTo>
                        <a:pt x="2750" y="220"/>
                      </a:lnTo>
                      <a:lnTo>
                        <a:pt x="2714" y="231"/>
                      </a:lnTo>
                      <a:lnTo>
                        <a:pt x="2642" y="258"/>
                      </a:lnTo>
                      <a:lnTo>
                        <a:pt x="2574" y="291"/>
                      </a:lnTo>
                      <a:lnTo>
                        <a:pt x="2510" y="329"/>
                      </a:lnTo>
                      <a:lnTo>
                        <a:pt x="2451" y="372"/>
                      </a:lnTo>
                      <a:lnTo>
                        <a:pt x="2396" y="421"/>
                      </a:lnTo>
                      <a:lnTo>
                        <a:pt x="2371" y="447"/>
                      </a:lnTo>
                      <a:lnTo>
                        <a:pt x="2347" y="474"/>
                      </a:lnTo>
                      <a:lnTo>
                        <a:pt x="2325" y="502"/>
                      </a:lnTo>
                      <a:lnTo>
                        <a:pt x="2304" y="533"/>
                      </a:lnTo>
                      <a:cubicBezTo>
                        <a:pt x="2295" y="546"/>
                        <a:pt x="2278" y="551"/>
                        <a:pt x="2263" y="544"/>
                      </a:cubicBezTo>
                      <a:lnTo>
                        <a:pt x="2186" y="511"/>
                      </a:lnTo>
                      <a:lnTo>
                        <a:pt x="2105" y="483"/>
                      </a:lnTo>
                      <a:lnTo>
                        <a:pt x="2023" y="461"/>
                      </a:lnTo>
                      <a:lnTo>
                        <a:pt x="1938" y="444"/>
                      </a:lnTo>
                      <a:lnTo>
                        <a:pt x="1852" y="433"/>
                      </a:lnTo>
                      <a:lnTo>
                        <a:pt x="1765" y="428"/>
                      </a:lnTo>
                      <a:lnTo>
                        <a:pt x="1721" y="427"/>
                      </a:lnTo>
                      <a:lnTo>
                        <a:pt x="1677" y="428"/>
                      </a:lnTo>
                      <a:lnTo>
                        <a:pt x="1634" y="431"/>
                      </a:lnTo>
                      <a:lnTo>
                        <a:pt x="1590" y="435"/>
                      </a:lnTo>
                      <a:lnTo>
                        <a:pt x="1536" y="442"/>
                      </a:lnTo>
                      <a:lnTo>
                        <a:pt x="1484" y="451"/>
                      </a:lnTo>
                      <a:lnTo>
                        <a:pt x="1433" y="462"/>
                      </a:lnTo>
                      <a:lnTo>
                        <a:pt x="1383" y="475"/>
                      </a:lnTo>
                      <a:lnTo>
                        <a:pt x="1334" y="490"/>
                      </a:lnTo>
                      <a:lnTo>
                        <a:pt x="1287" y="507"/>
                      </a:lnTo>
                      <a:lnTo>
                        <a:pt x="1241" y="525"/>
                      </a:lnTo>
                      <a:lnTo>
                        <a:pt x="1196" y="545"/>
                      </a:lnTo>
                      <a:lnTo>
                        <a:pt x="1153" y="567"/>
                      </a:lnTo>
                      <a:lnTo>
                        <a:pt x="1111" y="590"/>
                      </a:lnTo>
                      <a:lnTo>
                        <a:pt x="1071" y="615"/>
                      </a:lnTo>
                      <a:lnTo>
                        <a:pt x="1033" y="642"/>
                      </a:lnTo>
                      <a:lnTo>
                        <a:pt x="996" y="670"/>
                      </a:lnTo>
                      <a:lnTo>
                        <a:pt x="961" y="699"/>
                      </a:lnTo>
                      <a:lnTo>
                        <a:pt x="928" y="729"/>
                      </a:lnTo>
                      <a:lnTo>
                        <a:pt x="897" y="760"/>
                      </a:lnTo>
                      <a:lnTo>
                        <a:pt x="868" y="793"/>
                      </a:lnTo>
                      <a:lnTo>
                        <a:pt x="841" y="827"/>
                      </a:lnTo>
                      <a:lnTo>
                        <a:pt x="815" y="861"/>
                      </a:lnTo>
                      <a:lnTo>
                        <a:pt x="792" y="897"/>
                      </a:lnTo>
                      <a:lnTo>
                        <a:pt x="771" y="934"/>
                      </a:lnTo>
                      <a:lnTo>
                        <a:pt x="752" y="971"/>
                      </a:lnTo>
                      <a:lnTo>
                        <a:pt x="736" y="1009"/>
                      </a:lnTo>
                      <a:lnTo>
                        <a:pt x="721" y="1048"/>
                      </a:lnTo>
                      <a:lnTo>
                        <a:pt x="709" y="1087"/>
                      </a:lnTo>
                      <a:lnTo>
                        <a:pt x="700" y="1127"/>
                      </a:lnTo>
                      <a:lnTo>
                        <a:pt x="693" y="1168"/>
                      </a:lnTo>
                      <a:lnTo>
                        <a:pt x="688" y="1209"/>
                      </a:lnTo>
                      <a:lnTo>
                        <a:pt x="686" y="1250"/>
                      </a:lnTo>
                      <a:lnTo>
                        <a:pt x="686" y="1292"/>
                      </a:lnTo>
                      <a:lnTo>
                        <a:pt x="689" y="1335"/>
                      </a:lnTo>
                      <a:lnTo>
                        <a:pt x="695" y="1379"/>
                      </a:lnTo>
                      <a:cubicBezTo>
                        <a:pt x="696" y="1386"/>
                        <a:pt x="695" y="1392"/>
                        <a:pt x="692" y="1398"/>
                      </a:cubicBezTo>
                      <a:lnTo>
                        <a:pt x="686" y="1411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0" cap="flat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48" name="Rectangle 22"/>
                <p:cNvSpPr>
                  <a:spLocks noChangeArrowheads="1"/>
                </p:cNvSpPr>
                <p:nvPr/>
              </p:nvSpPr>
              <p:spPr bwMode="auto">
                <a:xfrm>
                  <a:off x="13532102" y="2808345"/>
                  <a:ext cx="615553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defTabSz="968441"/>
                  <a:r>
                    <a:rPr lang="ja-JP" altLang="en-US" sz="12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発生</a:t>
                  </a:r>
                  <a:r>
                    <a:rPr lang="ja-JP" altLang="en-US" sz="12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抑制</a:t>
                  </a:r>
                  <a:endParaRPr lang="ja-JP" altLang="ja-JP" sz="12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329" name="グループ化 328"/>
              <p:cNvGrpSpPr/>
              <p:nvPr/>
            </p:nvGrpSpPr>
            <p:grpSpPr>
              <a:xfrm>
                <a:off x="2791554" y="2773047"/>
                <a:ext cx="659688" cy="330959"/>
                <a:chOff x="9500950" y="3935499"/>
                <a:chExt cx="659688" cy="330959"/>
              </a:xfrm>
            </p:grpSpPr>
            <p:sp>
              <p:nvSpPr>
                <p:cNvPr id="345" name="角丸四角形 344"/>
                <p:cNvSpPr/>
                <p:nvPr/>
              </p:nvSpPr>
              <p:spPr>
                <a:xfrm>
                  <a:off x="9500950" y="3935499"/>
                  <a:ext cx="659688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6" name="Rectangle 58"/>
                <p:cNvSpPr>
                  <a:spLocks noChangeArrowheads="1"/>
                </p:cNvSpPr>
                <p:nvPr/>
              </p:nvSpPr>
              <p:spPr bwMode="auto">
                <a:xfrm>
                  <a:off x="9508234" y="3947090"/>
                  <a:ext cx="645121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algn="ctr" defTabSz="968441"/>
                  <a:r>
                    <a:rPr lang="ja-JP" altLang="en-US" sz="10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適正処理</a:t>
                  </a:r>
                  <a:endParaRPr lang="en-US" altLang="ja-JP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 defTabSz="968441"/>
                  <a:r>
                    <a:rPr lang="ja-JP" altLang="en-US" sz="10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最終</a:t>
                  </a:r>
                  <a:r>
                    <a:rPr lang="ja-JP" altLang="en-US" sz="10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処分</a:t>
                  </a:r>
                  <a:endParaRPr lang="ja-JP" altLang="ja-JP" sz="10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grpSp>
            <p:nvGrpSpPr>
              <p:cNvPr id="330" name="グループ化 329"/>
              <p:cNvGrpSpPr/>
              <p:nvPr/>
            </p:nvGrpSpPr>
            <p:grpSpPr>
              <a:xfrm rot="2040000">
                <a:off x="3657204" y="3324891"/>
                <a:ext cx="159981" cy="261722"/>
                <a:chOff x="10931109" y="3561290"/>
                <a:chExt cx="159981" cy="261722"/>
              </a:xfrm>
            </p:grpSpPr>
            <p:sp>
              <p:nvSpPr>
                <p:cNvPr id="343" name="Freeform 16"/>
                <p:cNvSpPr>
                  <a:spLocks/>
                </p:cNvSpPr>
                <p:nvPr/>
              </p:nvSpPr>
              <p:spPr bwMode="auto">
                <a:xfrm>
                  <a:off x="10931109" y="3611301"/>
                  <a:ext cx="119170" cy="211711"/>
                </a:xfrm>
                <a:custGeom>
                  <a:avLst/>
                  <a:gdLst>
                    <a:gd name="T0" fmla="*/ 1023 w 1036"/>
                    <a:gd name="T1" fmla="*/ 0 h 1959"/>
                    <a:gd name="T2" fmla="*/ 437 w 1036"/>
                    <a:gd name="T3" fmla="*/ 1959 h 1959"/>
                    <a:gd name="T4" fmla="*/ 0 w 1036"/>
                    <a:gd name="T5" fmla="*/ 1743 h 1959"/>
                    <a:gd name="T6" fmla="*/ 542 w 1036"/>
                    <a:gd name="T7" fmla="*/ 102 h 1959"/>
                    <a:gd name="T8" fmla="*/ 1023 w 1036"/>
                    <a:gd name="T9" fmla="*/ 0 h 195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36" h="1959">
                      <a:moveTo>
                        <a:pt x="1023" y="0"/>
                      </a:moveTo>
                      <a:cubicBezTo>
                        <a:pt x="1036" y="658"/>
                        <a:pt x="831" y="1344"/>
                        <a:pt x="437" y="1959"/>
                      </a:cubicBezTo>
                      <a:lnTo>
                        <a:pt x="0" y="1743"/>
                      </a:lnTo>
                      <a:cubicBezTo>
                        <a:pt x="343" y="1227"/>
                        <a:pt x="533" y="652"/>
                        <a:pt x="542" y="102"/>
                      </a:cubicBezTo>
                      <a:lnTo>
                        <a:pt x="1023" y="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  <p:sp>
              <p:nvSpPr>
                <p:cNvPr id="344" name="Freeform 139"/>
                <p:cNvSpPr>
                  <a:spLocks/>
                </p:cNvSpPr>
                <p:nvPr/>
              </p:nvSpPr>
              <p:spPr bwMode="auto">
                <a:xfrm>
                  <a:off x="10944169" y="3561290"/>
                  <a:ext cx="146921" cy="101688"/>
                </a:xfrm>
                <a:custGeom>
                  <a:avLst/>
                  <a:gdLst>
                    <a:gd name="T0" fmla="*/ 90 w 90"/>
                    <a:gd name="T1" fmla="*/ 50 h 61"/>
                    <a:gd name="T2" fmla="*/ 58 w 90"/>
                    <a:gd name="T3" fmla="*/ 50 h 61"/>
                    <a:gd name="T4" fmla="*/ 58 w 90"/>
                    <a:gd name="T5" fmla="*/ 61 h 61"/>
                    <a:gd name="T6" fmla="*/ 32 w 90"/>
                    <a:gd name="T7" fmla="*/ 61 h 61"/>
                    <a:gd name="T8" fmla="*/ 32 w 90"/>
                    <a:gd name="T9" fmla="*/ 50 h 61"/>
                    <a:gd name="T10" fmla="*/ 0 w 90"/>
                    <a:gd name="T11" fmla="*/ 50 h 61"/>
                    <a:gd name="T12" fmla="*/ 45 w 90"/>
                    <a:gd name="T13" fmla="*/ 0 h 61"/>
                    <a:gd name="T14" fmla="*/ 90 w 90"/>
                    <a:gd name="T15" fmla="*/ 50 h 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90" h="61">
                      <a:moveTo>
                        <a:pt x="90" y="50"/>
                      </a:moveTo>
                      <a:lnTo>
                        <a:pt x="58" y="50"/>
                      </a:lnTo>
                      <a:lnTo>
                        <a:pt x="58" y="61"/>
                      </a:lnTo>
                      <a:lnTo>
                        <a:pt x="32" y="61"/>
                      </a:lnTo>
                      <a:lnTo>
                        <a:pt x="32" y="50"/>
                      </a:lnTo>
                      <a:lnTo>
                        <a:pt x="0" y="50"/>
                      </a:lnTo>
                      <a:lnTo>
                        <a:pt x="45" y="0"/>
                      </a:lnTo>
                      <a:lnTo>
                        <a:pt x="90" y="50"/>
                      </a:lnTo>
                      <a:close/>
                    </a:path>
                  </a:pathLst>
                </a:custGeom>
                <a:solidFill>
                  <a:schemeClr val="tx1"/>
                </a:solidFill>
                <a:ln w="9525">
                  <a:noFill/>
                  <a:round/>
                  <a:headEnd/>
                  <a:tailEnd/>
                </a:ln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ja-JP" altLang="en-US"/>
                </a:p>
              </p:txBody>
            </p:sp>
          </p:grpSp>
          <p:sp>
            <p:nvSpPr>
              <p:cNvPr id="331" name="Rectangle 112"/>
              <p:cNvSpPr>
                <a:spLocks noChangeArrowheads="1"/>
              </p:cNvSpPr>
              <p:nvPr/>
            </p:nvSpPr>
            <p:spPr bwMode="auto">
              <a:xfrm>
                <a:off x="5411162" y="1791767"/>
                <a:ext cx="564257" cy="1692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defTabSz="968441"/>
                <a:r>
                  <a:rPr lang="ja-JP" altLang="ja-JP" sz="1100" b="1" dirty="0">
                    <a:solidFill>
                      <a:srgbClr val="00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使用済品</a:t>
                </a:r>
                <a:endParaRPr lang="ja-JP" altLang="ja-JP" sz="3200" b="1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32" name="Freeform 119"/>
              <p:cNvSpPr>
                <a:spLocks noEditPoints="1"/>
              </p:cNvSpPr>
              <p:nvPr/>
            </p:nvSpPr>
            <p:spPr bwMode="auto">
              <a:xfrm rot="20864016">
                <a:off x="6073847" y="1927877"/>
                <a:ext cx="248134" cy="243384"/>
              </a:xfrm>
              <a:custGeom>
                <a:avLst/>
                <a:gdLst>
                  <a:gd name="T0" fmla="*/ 174 w 2167"/>
                  <a:gd name="T1" fmla="*/ 32 h 2242"/>
                  <a:gd name="T2" fmla="*/ 220 w 2167"/>
                  <a:gd name="T3" fmla="*/ 3 h 2242"/>
                  <a:gd name="T4" fmla="*/ 273 w 2167"/>
                  <a:gd name="T5" fmla="*/ 17 h 2242"/>
                  <a:gd name="T6" fmla="*/ 450 w 2167"/>
                  <a:gd name="T7" fmla="*/ 165 h 2242"/>
                  <a:gd name="T8" fmla="*/ 623 w 2167"/>
                  <a:gd name="T9" fmla="*/ 322 h 2242"/>
                  <a:gd name="T10" fmla="*/ 787 w 2167"/>
                  <a:gd name="T11" fmla="*/ 485 h 2242"/>
                  <a:gd name="T12" fmla="*/ 943 w 2167"/>
                  <a:gd name="T13" fmla="*/ 653 h 2242"/>
                  <a:gd name="T14" fmla="*/ 1090 w 2167"/>
                  <a:gd name="T15" fmla="*/ 826 h 2242"/>
                  <a:gd name="T16" fmla="*/ 1226 w 2167"/>
                  <a:gd name="T17" fmla="*/ 1003 h 2242"/>
                  <a:gd name="T18" fmla="*/ 1353 w 2167"/>
                  <a:gd name="T19" fmla="*/ 1183 h 2242"/>
                  <a:gd name="T20" fmla="*/ 1468 w 2167"/>
                  <a:gd name="T21" fmla="*/ 1365 h 2242"/>
                  <a:gd name="T22" fmla="*/ 1430 w 2167"/>
                  <a:gd name="T23" fmla="*/ 1337 h 2242"/>
                  <a:gd name="T24" fmla="*/ 2116 w 2167"/>
                  <a:gd name="T25" fmla="*/ 1537 h 2242"/>
                  <a:gd name="T26" fmla="*/ 2161 w 2167"/>
                  <a:gd name="T27" fmla="*/ 1582 h 2242"/>
                  <a:gd name="T28" fmla="*/ 2147 w 2167"/>
                  <a:gd name="T29" fmla="*/ 1644 h 2242"/>
                  <a:gd name="T30" fmla="*/ 1659 w 2167"/>
                  <a:gd name="T31" fmla="*/ 2211 h 2242"/>
                  <a:gd name="T32" fmla="*/ 1566 w 2167"/>
                  <a:gd name="T33" fmla="*/ 2219 h 2242"/>
                  <a:gd name="T34" fmla="*/ 282 w 2167"/>
                  <a:gd name="T35" fmla="*/ 1136 h 2242"/>
                  <a:gd name="T36" fmla="*/ 266 w 2167"/>
                  <a:gd name="T37" fmla="*/ 1053 h 2242"/>
                  <a:gd name="T38" fmla="*/ 344 w 2167"/>
                  <a:gd name="T39" fmla="*/ 1021 h 2242"/>
                  <a:gd name="T40" fmla="*/ 1019 w 2167"/>
                  <a:gd name="T41" fmla="*/ 1217 h 2242"/>
                  <a:gd name="T42" fmla="*/ 946 w 2167"/>
                  <a:gd name="T43" fmla="*/ 1321 h 2242"/>
                  <a:gd name="T44" fmla="*/ 849 w 2167"/>
                  <a:gd name="T45" fmla="*/ 1191 h 2242"/>
                  <a:gd name="T46" fmla="*/ 748 w 2167"/>
                  <a:gd name="T47" fmla="*/ 1064 h 2242"/>
                  <a:gd name="T48" fmla="*/ 641 w 2167"/>
                  <a:gd name="T49" fmla="*/ 940 h 2242"/>
                  <a:gd name="T50" fmla="*/ 528 w 2167"/>
                  <a:gd name="T51" fmla="*/ 818 h 2242"/>
                  <a:gd name="T52" fmla="*/ 410 w 2167"/>
                  <a:gd name="T53" fmla="*/ 698 h 2242"/>
                  <a:gd name="T54" fmla="*/ 288 w 2167"/>
                  <a:gd name="T55" fmla="*/ 582 h 2242"/>
                  <a:gd name="T56" fmla="*/ 162 w 2167"/>
                  <a:gd name="T57" fmla="*/ 469 h 2242"/>
                  <a:gd name="T58" fmla="*/ 32 w 2167"/>
                  <a:gd name="T59" fmla="*/ 360 h 2242"/>
                  <a:gd name="T60" fmla="*/ 18 w 2167"/>
                  <a:gd name="T61" fmla="*/ 273 h 2242"/>
                  <a:gd name="T62" fmla="*/ 174 w 2167"/>
                  <a:gd name="T63" fmla="*/ 32 h 2242"/>
                  <a:gd name="T64" fmla="*/ 130 w 2167"/>
                  <a:gd name="T65" fmla="*/ 345 h 2242"/>
                  <a:gd name="T66" fmla="*/ 117 w 2167"/>
                  <a:gd name="T67" fmla="*/ 258 h 2242"/>
                  <a:gd name="T68" fmla="*/ 251 w 2167"/>
                  <a:gd name="T69" fmla="*/ 370 h 2242"/>
                  <a:gd name="T70" fmla="*/ 381 w 2167"/>
                  <a:gd name="T71" fmla="*/ 485 h 2242"/>
                  <a:gd name="T72" fmla="*/ 505 w 2167"/>
                  <a:gd name="T73" fmla="*/ 605 h 2242"/>
                  <a:gd name="T74" fmla="*/ 626 w 2167"/>
                  <a:gd name="T75" fmla="*/ 727 h 2242"/>
                  <a:gd name="T76" fmla="*/ 741 w 2167"/>
                  <a:gd name="T77" fmla="*/ 853 h 2242"/>
                  <a:gd name="T78" fmla="*/ 852 w 2167"/>
                  <a:gd name="T79" fmla="*/ 981 h 2242"/>
                  <a:gd name="T80" fmla="*/ 956 w 2167"/>
                  <a:gd name="T81" fmla="*/ 1111 h 2242"/>
                  <a:gd name="T82" fmla="*/ 1053 w 2167"/>
                  <a:gd name="T83" fmla="*/ 1242 h 2242"/>
                  <a:gd name="T84" fmla="*/ 1055 w 2167"/>
                  <a:gd name="T85" fmla="*/ 1320 h 2242"/>
                  <a:gd name="T86" fmla="*/ 981 w 2167"/>
                  <a:gd name="T87" fmla="*/ 1345 h 2242"/>
                  <a:gd name="T88" fmla="*/ 306 w 2167"/>
                  <a:gd name="T89" fmla="*/ 1149 h 2242"/>
                  <a:gd name="T90" fmla="*/ 368 w 2167"/>
                  <a:gd name="T91" fmla="*/ 1034 h 2242"/>
                  <a:gd name="T92" fmla="*/ 1652 w 2167"/>
                  <a:gd name="T93" fmla="*/ 2117 h 2242"/>
                  <a:gd name="T94" fmla="*/ 1558 w 2167"/>
                  <a:gd name="T95" fmla="*/ 2124 h 2242"/>
                  <a:gd name="T96" fmla="*/ 2046 w 2167"/>
                  <a:gd name="T97" fmla="*/ 1557 h 2242"/>
                  <a:gd name="T98" fmla="*/ 2078 w 2167"/>
                  <a:gd name="T99" fmla="*/ 1665 h 2242"/>
                  <a:gd name="T100" fmla="*/ 1393 w 2167"/>
                  <a:gd name="T101" fmla="*/ 1465 h 2242"/>
                  <a:gd name="T102" fmla="*/ 1355 w 2167"/>
                  <a:gd name="T103" fmla="*/ 1437 h 2242"/>
                  <a:gd name="T104" fmla="*/ 1243 w 2167"/>
                  <a:gd name="T105" fmla="*/ 1259 h 2242"/>
                  <a:gd name="T106" fmla="*/ 1121 w 2167"/>
                  <a:gd name="T107" fmla="*/ 1084 h 2242"/>
                  <a:gd name="T108" fmla="*/ 988 w 2167"/>
                  <a:gd name="T109" fmla="*/ 912 h 2242"/>
                  <a:gd name="T110" fmla="*/ 845 w 2167"/>
                  <a:gd name="T111" fmla="*/ 743 h 2242"/>
                  <a:gd name="T112" fmla="*/ 693 w 2167"/>
                  <a:gd name="T113" fmla="*/ 579 h 2242"/>
                  <a:gd name="T114" fmla="*/ 533 w 2167"/>
                  <a:gd name="T115" fmla="*/ 421 h 2242"/>
                  <a:gd name="T116" fmla="*/ 365 w 2167"/>
                  <a:gd name="T117" fmla="*/ 268 h 2242"/>
                  <a:gd name="T118" fmla="*/ 187 w 2167"/>
                  <a:gd name="T119" fmla="*/ 120 h 2242"/>
                  <a:gd name="T120" fmla="*/ 286 w 2167"/>
                  <a:gd name="T121" fmla="*/ 105 h 2242"/>
                  <a:gd name="T122" fmla="*/ 130 w 2167"/>
                  <a:gd name="T123" fmla="*/ 345 h 22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167" h="2242">
                    <a:moveTo>
                      <a:pt x="174" y="32"/>
                    </a:moveTo>
                    <a:cubicBezTo>
                      <a:pt x="184" y="16"/>
                      <a:pt x="201" y="5"/>
                      <a:pt x="220" y="3"/>
                    </a:cubicBezTo>
                    <a:cubicBezTo>
                      <a:pt x="239" y="0"/>
                      <a:pt x="258" y="5"/>
                      <a:pt x="273" y="17"/>
                    </a:cubicBezTo>
                    <a:lnTo>
                      <a:pt x="450" y="165"/>
                    </a:lnTo>
                    <a:lnTo>
                      <a:pt x="623" y="322"/>
                    </a:lnTo>
                    <a:lnTo>
                      <a:pt x="787" y="485"/>
                    </a:lnTo>
                    <a:lnTo>
                      <a:pt x="943" y="653"/>
                    </a:lnTo>
                    <a:lnTo>
                      <a:pt x="1090" y="826"/>
                    </a:lnTo>
                    <a:lnTo>
                      <a:pt x="1226" y="1003"/>
                    </a:lnTo>
                    <a:lnTo>
                      <a:pt x="1353" y="1183"/>
                    </a:lnTo>
                    <a:lnTo>
                      <a:pt x="1468" y="1365"/>
                    </a:lnTo>
                    <a:lnTo>
                      <a:pt x="1430" y="1337"/>
                    </a:lnTo>
                    <a:lnTo>
                      <a:pt x="2116" y="1537"/>
                    </a:lnTo>
                    <a:cubicBezTo>
                      <a:pt x="2137" y="1543"/>
                      <a:pt x="2154" y="1560"/>
                      <a:pt x="2161" y="1582"/>
                    </a:cubicBezTo>
                    <a:cubicBezTo>
                      <a:pt x="2167" y="1604"/>
                      <a:pt x="2162" y="1627"/>
                      <a:pt x="2147" y="1644"/>
                    </a:cubicBezTo>
                    <a:lnTo>
                      <a:pt x="1659" y="2211"/>
                    </a:lnTo>
                    <a:cubicBezTo>
                      <a:pt x="1636" y="2239"/>
                      <a:pt x="1594" y="2242"/>
                      <a:pt x="1566" y="2219"/>
                    </a:cubicBezTo>
                    <a:lnTo>
                      <a:pt x="282" y="1136"/>
                    </a:lnTo>
                    <a:cubicBezTo>
                      <a:pt x="258" y="1116"/>
                      <a:pt x="251" y="1081"/>
                      <a:pt x="266" y="1053"/>
                    </a:cubicBezTo>
                    <a:cubicBezTo>
                      <a:pt x="281" y="1026"/>
                      <a:pt x="313" y="1012"/>
                      <a:pt x="344" y="1021"/>
                    </a:cubicBezTo>
                    <a:lnTo>
                      <a:pt x="1019" y="1217"/>
                    </a:lnTo>
                    <a:lnTo>
                      <a:pt x="946" y="1321"/>
                    </a:lnTo>
                    <a:lnTo>
                      <a:pt x="849" y="1191"/>
                    </a:lnTo>
                    <a:lnTo>
                      <a:pt x="748" y="1064"/>
                    </a:lnTo>
                    <a:lnTo>
                      <a:pt x="641" y="940"/>
                    </a:lnTo>
                    <a:lnTo>
                      <a:pt x="528" y="818"/>
                    </a:lnTo>
                    <a:lnTo>
                      <a:pt x="410" y="698"/>
                    </a:lnTo>
                    <a:lnTo>
                      <a:pt x="288" y="582"/>
                    </a:lnTo>
                    <a:lnTo>
                      <a:pt x="162" y="469"/>
                    </a:lnTo>
                    <a:lnTo>
                      <a:pt x="32" y="360"/>
                    </a:lnTo>
                    <a:cubicBezTo>
                      <a:pt x="6" y="338"/>
                      <a:pt x="0" y="301"/>
                      <a:pt x="18" y="273"/>
                    </a:cubicBezTo>
                    <a:lnTo>
                      <a:pt x="174" y="32"/>
                    </a:lnTo>
                    <a:close/>
                    <a:moveTo>
                      <a:pt x="130" y="345"/>
                    </a:moveTo>
                    <a:lnTo>
                      <a:pt x="117" y="258"/>
                    </a:lnTo>
                    <a:lnTo>
                      <a:pt x="251" y="370"/>
                    </a:lnTo>
                    <a:lnTo>
                      <a:pt x="381" y="485"/>
                    </a:lnTo>
                    <a:lnTo>
                      <a:pt x="505" y="605"/>
                    </a:lnTo>
                    <a:lnTo>
                      <a:pt x="626" y="727"/>
                    </a:lnTo>
                    <a:lnTo>
                      <a:pt x="741" y="853"/>
                    </a:lnTo>
                    <a:lnTo>
                      <a:pt x="852" y="981"/>
                    </a:lnTo>
                    <a:lnTo>
                      <a:pt x="956" y="1111"/>
                    </a:lnTo>
                    <a:lnTo>
                      <a:pt x="1053" y="1242"/>
                    </a:lnTo>
                    <a:cubicBezTo>
                      <a:pt x="1071" y="1265"/>
                      <a:pt x="1071" y="1296"/>
                      <a:pt x="1055" y="1320"/>
                    </a:cubicBezTo>
                    <a:cubicBezTo>
                      <a:pt x="1038" y="1343"/>
                      <a:pt x="1009" y="1353"/>
                      <a:pt x="981" y="1345"/>
                    </a:cubicBezTo>
                    <a:lnTo>
                      <a:pt x="306" y="1149"/>
                    </a:lnTo>
                    <a:lnTo>
                      <a:pt x="368" y="1034"/>
                    </a:lnTo>
                    <a:lnTo>
                      <a:pt x="1652" y="2117"/>
                    </a:lnTo>
                    <a:lnTo>
                      <a:pt x="1558" y="2124"/>
                    </a:lnTo>
                    <a:lnTo>
                      <a:pt x="2046" y="1557"/>
                    </a:lnTo>
                    <a:lnTo>
                      <a:pt x="2078" y="1665"/>
                    </a:lnTo>
                    <a:lnTo>
                      <a:pt x="1393" y="1465"/>
                    </a:lnTo>
                    <a:cubicBezTo>
                      <a:pt x="1377" y="1460"/>
                      <a:pt x="1364" y="1450"/>
                      <a:pt x="1355" y="1437"/>
                    </a:cubicBezTo>
                    <a:lnTo>
                      <a:pt x="1243" y="1259"/>
                    </a:lnTo>
                    <a:lnTo>
                      <a:pt x="1121" y="1084"/>
                    </a:lnTo>
                    <a:lnTo>
                      <a:pt x="988" y="912"/>
                    </a:lnTo>
                    <a:lnTo>
                      <a:pt x="845" y="743"/>
                    </a:lnTo>
                    <a:lnTo>
                      <a:pt x="693" y="579"/>
                    </a:lnTo>
                    <a:lnTo>
                      <a:pt x="533" y="421"/>
                    </a:lnTo>
                    <a:lnTo>
                      <a:pt x="365" y="268"/>
                    </a:lnTo>
                    <a:lnTo>
                      <a:pt x="187" y="120"/>
                    </a:lnTo>
                    <a:lnTo>
                      <a:pt x="286" y="105"/>
                    </a:lnTo>
                    <a:lnTo>
                      <a:pt x="130" y="345"/>
                    </a:lnTo>
                    <a:close/>
                  </a:path>
                </a:pathLst>
              </a:custGeom>
              <a:solidFill>
                <a:schemeClr val="tx1"/>
              </a:solidFill>
              <a:ln w="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cxnSp>
            <p:nvCxnSpPr>
              <p:cNvPr id="333" name="直線矢印コネクタ 332"/>
              <p:cNvCxnSpPr>
                <a:endCxn id="351" idx="1"/>
              </p:cNvCxnSpPr>
              <p:nvPr/>
            </p:nvCxnSpPr>
            <p:spPr>
              <a:xfrm>
                <a:off x="5366530" y="1734555"/>
                <a:ext cx="1007696" cy="728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4" name="グループ化 333"/>
              <p:cNvGrpSpPr/>
              <p:nvPr/>
            </p:nvGrpSpPr>
            <p:grpSpPr>
              <a:xfrm>
                <a:off x="6495084" y="2988825"/>
                <a:ext cx="659688" cy="330959"/>
                <a:chOff x="9500950" y="3935499"/>
                <a:chExt cx="659688" cy="330959"/>
              </a:xfrm>
            </p:grpSpPr>
            <p:sp>
              <p:nvSpPr>
                <p:cNvPr id="341" name="角丸四角形 340"/>
                <p:cNvSpPr/>
                <p:nvPr/>
              </p:nvSpPr>
              <p:spPr>
                <a:xfrm>
                  <a:off x="9500950" y="3935499"/>
                  <a:ext cx="659688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2" name="Rectangle 58"/>
                <p:cNvSpPr>
                  <a:spLocks noChangeArrowheads="1"/>
                </p:cNvSpPr>
                <p:nvPr/>
              </p:nvSpPr>
              <p:spPr bwMode="auto">
                <a:xfrm>
                  <a:off x="9508234" y="3947090"/>
                  <a:ext cx="645121" cy="30777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algn="ctr" defTabSz="968441"/>
                  <a:r>
                    <a:rPr lang="ja-JP" altLang="en-US" sz="10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適正処理</a:t>
                  </a:r>
                  <a:endParaRPr lang="en-US" altLang="ja-JP" sz="1000" dirty="0" smtClean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  <a:p>
                  <a:pPr algn="ctr" defTabSz="968441"/>
                  <a:r>
                    <a:rPr lang="ja-JP" altLang="en-US" sz="1000" dirty="0" smtClean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最終</a:t>
                  </a:r>
                  <a:r>
                    <a:rPr lang="ja-JP" altLang="en-US" sz="1000" dirty="0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処分</a:t>
                  </a:r>
                  <a:endParaRPr lang="ja-JP" altLang="ja-JP" sz="10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cxnSp>
            <p:nvCxnSpPr>
              <p:cNvPr id="335" name="直線矢印コネクタ 334"/>
              <p:cNvCxnSpPr/>
              <p:nvPr/>
            </p:nvCxnSpPr>
            <p:spPr>
              <a:xfrm flipV="1">
                <a:off x="6256136" y="3106082"/>
                <a:ext cx="247464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6" name="グループ化 335"/>
              <p:cNvGrpSpPr/>
              <p:nvPr/>
            </p:nvGrpSpPr>
            <p:grpSpPr>
              <a:xfrm>
                <a:off x="3722986" y="1874265"/>
                <a:ext cx="491120" cy="330959"/>
                <a:chOff x="10840688" y="3221666"/>
                <a:chExt cx="491120" cy="330959"/>
              </a:xfrm>
            </p:grpSpPr>
            <p:sp>
              <p:nvSpPr>
                <p:cNvPr id="339" name="角丸四角形 338"/>
                <p:cNvSpPr/>
                <p:nvPr/>
              </p:nvSpPr>
              <p:spPr>
                <a:xfrm>
                  <a:off x="10840688" y="3221666"/>
                  <a:ext cx="491120" cy="330959"/>
                </a:xfrm>
                <a:prstGeom prst="roundRect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0" name="Rectangle 58"/>
                <p:cNvSpPr>
                  <a:spLocks noChangeArrowheads="1"/>
                </p:cNvSpPr>
                <p:nvPr/>
              </p:nvSpPr>
              <p:spPr bwMode="auto">
                <a:xfrm>
                  <a:off x="10932360" y="3294812"/>
                  <a:ext cx="307777" cy="18466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non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1pPr>
                  <a:lvl2pPr marL="457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2pPr>
                  <a:lvl3pPr marL="914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3pPr>
                  <a:lvl4pPr marL="1371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4pPr>
                  <a:lvl5pPr marL="18288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5pPr>
                  <a:lvl6pPr marL="22860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6pPr>
                  <a:lvl7pPr marL="27432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7pPr>
                  <a:lvl8pPr marL="32004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8pPr>
                  <a:lvl9pPr marL="3657600" fontAlgn="base">
                    <a:spcBef>
                      <a:spcPct val="0"/>
                    </a:spcBef>
                    <a:spcAft>
                      <a:spcPct val="0"/>
                    </a:spcAft>
                    <a:defRPr kumimoji="1">
                      <a:solidFill>
                        <a:schemeClr val="tx1"/>
                      </a:solidFill>
                      <a:latin typeface="Arial" pitchFamily="34" charset="0"/>
                      <a:ea typeface="ＭＳ Ｐゴシック" pitchFamily="50" charset="-128"/>
                      <a:cs typeface="ＭＳ Ｐゴシック" pitchFamily="50" charset="-128"/>
                    </a:defRPr>
                  </a:lvl9pPr>
                </a:lstStyle>
                <a:p>
                  <a:pPr defTabSz="968441"/>
                  <a:r>
                    <a:rPr lang="ja-JP" altLang="en-US" sz="1200" dirty="0">
                      <a:solidFill>
                        <a:srgbClr val="000000"/>
                      </a:solidFill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流通</a:t>
                  </a:r>
                  <a:endParaRPr lang="ja-JP" altLang="ja-JP" sz="4000" dirty="0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337" name="Rectangle 22"/>
              <p:cNvSpPr>
                <a:spLocks noChangeArrowheads="1"/>
              </p:cNvSpPr>
              <p:nvPr/>
            </p:nvSpPr>
            <p:spPr bwMode="auto">
              <a:xfrm>
                <a:off x="4483769" y="2087894"/>
                <a:ext cx="875240" cy="1615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1pPr>
                <a:lvl2pPr marL="457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2pPr>
                <a:lvl3pPr marL="914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3pPr>
                <a:lvl4pPr marL="1371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4pPr>
                <a:lvl5pPr marL="18288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5pPr>
                <a:lvl6pPr marL="22860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6pPr>
                <a:lvl7pPr marL="27432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7pPr>
                <a:lvl8pPr marL="32004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8pPr>
                <a:lvl9pPr marL="3657600" fontAlgn="base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Arial" pitchFamily="34" charset="0"/>
                    <a:ea typeface="ＭＳ Ｐゴシック" pitchFamily="50" charset="-128"/>
                    <a:cs typeface="ＭＳ Ｐゴシック" pitchFamily="50" charset="-128"/>
                  </a:defRPr>
                </a:lvl9pPr>
              </a:lstStyle>
              <a:p>
                <a:pPr defTabSz="968441"/>
                <a:r>
                  <a:rPr lang="ja-JP" altLang="en-US" sz="105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リユース・レンタル</a:t>
                </a:r>
                <a:endParaRPr lang="ja-JP" altLang="ja-JP" sz="105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338" name="Freeform 120"/>
              <p:cNvSpPr>
                <a:spLocks noEditPoints="1"/>
              </p:cNvSpPr>
              <p:nvPr/>
            </p:nvSpPr>
            <p:spPr bwMode="auto">
              <a:xfrm rot="20845799">
                <a:off x="4670555" y="2233714"/>
                <a:ext cx="379746" cy="116129"/>
              </a:xfrm>
              <a:custGeom>
                <a:avLst/>
                <a:gdLst>
                  <a:gd name="T0" fmla="*/ 2545 w 2546"/>
                  <a:gd name="T1" fmla="*/ 966 h 1037"/>
                  <a:gd name="T2" fmla="*/ 2525 w 2546"/>
                  <a:gd name="T3" fmla="*/ 1017 h 1037"/>
                  <a:gd name="T4" fmla="*/ 2474 w 2546"/>
                  <a:gd name="T5" fmla="*/ 1036 h 1037"/>
                  <a:gd name="T6" fmla="*/ 2244 w 2546"/>
                  <a:gd name="T7" fmla="*/ 1019 h 1037"/>
                  <a:gd name="T8" fmla="*/ 2012 w 2546"/>
                  <a:gd name="T9" fmla="*/ 993 h 1037"/>
                  <a:gd name="T10" fmla="*/ 1783 w 2546"/>
                  <a:gd name="T11" fmla="*/ 956 h 1037"/>
                  <a:gd name="T12" fmla="*/ 1559 w 2546"/>
                  <a:gd name="T13" fmla="*/ 911 h 1037"/>
                  <a:gd name="T14" fmla="*/ 1339 w 2546"/>
                  <a:gd name="T15" fmla="*/ 856 h 1037"/>
                  <a:gd name="T16" fmla="*/ 1125 w 2546"/>
                  <a:gd name="T17" fmla="*/ 792 h 1037"/>
                  <a:gd name="T18" fmla="*/ 917 w 2546"/>
                  <a:gd name="T19" fmla="*/ 719 h 1037"/>
                  <a:gd name="T20" fmla="*/ 717 w 2546"/>
                  <a:gd name="T21" fmla="*/ 638 h 1037"/>
                  <a:gd name="T22" fmla="*/ 764 w 2546"/>
                  <a:gd name="T23" fmla="*/ 639 h 1037"/>
                  <a:gd name="T24" fmla="*/ 91 w 2546"/>
                  <a:gd name="T25" fmla="*/ 877 h 1037"/>
                  <a:gd name="T26" fmla="*/ 28 w 2546"/>
                  <a:gd name="T27" fmla="*/ 867 h 1037"/>
                  <a:gd name="T28" fmla="*/ 2 w 2546"/>
                  <a:gd name="T29" fmla="*/ 808 h 1037"/>
                  <a:gd name="T30" fmla="*/ 68 w 2546"/>
                  <a:gd name="T31" fmla="*/ 63 h 1037"/>
                  <a:gd name="T32" fmla="*/ 139 w 2546"/>
                  <a:gd name="T33" fmla="*/ 3 h 1037"/>
                  <a:gd name="T34" fmla="*/ 1814 w 2546"/>
                  <a:gd name="T35" fmla="*/ 133 h 1037"/>
                  <a:gd name="T36" fmla="*/ 1875 w 2546"/>
                  <a:gd name="T37" fmla="*/ 191 h 1037"/>
                  <a:gd name="T38" fmla="*/ 1831 w 2546"/>
                  <a:gd name="T39" fmla="*/ 262 h 1037"/>
                  <a:gd name="T40" fmla="*/ 1168 w 2546"/>
                  <a:gd name="T41" fmla="*/ 496 h 1037"/>
                  <a:gd name="T42" fmla="*/ 1166 w 2546"/>
                  <a:gd name="T43" fmla="*/ 370 h 1037"/>
                  <a:gd name="T44" fmla="*/ 1321 w 2546"/>
                  <a:gd name="T45" fmla="*/ 419 h 1037"/>
                  <a:gd name="T46" fmla="*/ 1477 w 2546"/>
                  <a:gd name="T47" fmla="*/ 463 h 1037"/>
                  <a:gd name="T48" fmla="*/ 1637 w 2546"/>
                  <a:gd name="T49" fmla="*/ 501 h 1037"/>
                  <a:gd name="T50" fmla="*/ 1800 w 2546"/>
                  <a:gd name="T51" fmla="*/ 535 h 1037"/>
                  <a:gd name="T52" fmla="*/ 1965 w 2546"/>
                  <a:gd name="T53" fmla="*/ 563 h 1037"/>
                  <a:gd name="T54" fmla="*/ 2132 w 2546"/>
                  <a:gd name="T55" fmla="*/ 586 h 1037"/>
                  <a:gd name="T56" fmla="*/ 2301 w 2546"/>
                  <a:gd name="T57" fmla="*/ 605 h 1037"/>
                  <a:gd name="T58" fmla="*/ 2470 w 2546"/>
                  <a:gd name="T59" fmla="*/ 617 h 1037"/>
                  <a:gd name="T60" fmla="*/ 2532 w 2546"/>
                  <a:gd name="T61" fmla="*/ 680 h 1037"/>
                  <a:gd name="T62" fmla="*/ 2545 w 2546"/>
                  <a:gd name="T63" fmla="*/ 966 h 1037"/>
                  <a:gd name="T64" fmla="*/ 2398 w 2546"/>
                  <a:gd name="T65" fmla="*/ 687 h 1037"/>
                  <a:gd name="T66" fmla="*/ 2460 w 2546"/>
                  <a:gd name="T67" fmla="*/ 750 h 1037"/>
                  <a:gd name="T68" fmla="*/ 2286 w 2546"/>
                  <a:gd name="T69" fmla="*/ 737 h 1037"/>
                  <a:gd name="T70" fmla="*/ 2114 w 2546"/>
                  <a:gd name="T71" fmla="*/ 719 h 1037"/>
                  <a:gd name="T72" fmla="*/ 1943 w 2546"/>
                  <a:gd name="T73" fmla="*/ 695 h 1037"/>
                  <a:gd name="T74" fmla="*/ 1773 w 2546"/>
                  <a:gd name="T75" fmla="*/ 665 h 1037"/>
                  <a:gd name="T76" fmla="*/ 1606 w 2546"/>
                  <a:gd name="T77" fmla="*/ 631 h 1037"/>
                  <a:gd name="T78" fmla="*/ 1441 w 2546"/>
                  <a:gd name="T79" fmla="*/ 591 h 1037"/>
                  <a:gd name="T80" fmla="*/ 1281 w 2546"/>
                  <a:gd name="T81" fmla="*/ 546 h 1037"/>
                  <a:gd name="T82" fmla="*/ 1126 w 2546"/>
                  <a:gd name="T83" fmla="*/ 497 h 1037"/>
                  <a:gd name="T84" fmla="*/ 1079 w 2546"/>
                  <a:gd name="T85" fmla="*/ 435 h 1037"/>
                  <a:gd name="T86" fmla="*/ 1124 w 2546"/>
                  <a:gd name="T87" fmla="*/ 371 h 1037"/>
                  <a:gd name="T88" fmla="*/ 1787 w 2546"/>
                  <a:gd name="T89" fmla="*/ 137 h 1037"/>
                  <a:gd name="T90" fmla="*/ 1804 w 2546"/>
                  <a:gd name="T91" fmla="*/ 266 h 1037"/>
                  <a:gd name="T92" fmla="*/ 129 w 2546"/>
                  <a:gd name="T93" fmla="*/ 135 h 1037"/>
                  <a:gd name="T94" fmla="*/ 200 w 2546"/>
                  <a:gd name="T95" fmla="*/ 75 h 1037"/>
                  <a:gd name="T96" fmla="*/ 135 w 2546"/>
                  <a:gd name="T97" fmla="*/ 820 h 1037"/>
                  <a:gd name="T98" fmla="*/ 46 w 2546"/>
                  <a:gd name="T99" fmla="*/ 751 h 1037"/>
                  <a:gd name="T100" fmla="*/ 720 w 2546"/>
                  <a:gd name="T101" fmla="*/ 514 h 1037"/>
                  <a:gd name="T102" fmla="*/ 767 w 2546"/>
                  <a:gd name="T103" fmla="*/ 515 h 1037"/>
                  <a:gd name="T104" fmla="*/ 961 w 2546"/>
                  <a:gd name="T105" fmla="*/ 594 h 1037"/>
                  <a:gd name="T106" fmla="*/ 1163 w 2546"/>
                  <a:gd name="T107" fmla="*/ 664 h 1037"/>
                  <a:gd name="T108" fmla="*/ 1371 w 2546"/>
                  <a:gd name="T109" fmla="*/ 726 h 1037"/>
                  <a:gd name="T110" fmla="*/ 1586 w 2546"/>
                  <a:gd name="T111" fmla="*/ 780 h 1037"/>
                  <a:gd name="T112" fmla="*/ 1804 w 2546"/>
                  <a:gd name="T113" fmla="*/ 825 h 1037"/>
                  <a:gd name="T114" fmla="*/ 2028 w 2546"/>
                  <a:gd name="T115" fmla="*/ 860 h 1037"/>
                  <a:gd name="T116" fmla="*/ 2253 w 2546"/>
                  <a:gd name="T117" fmla="*/ 886 h 1037"/>
                  <a:gd name="T118" fmla="*/ 2483 w 2546"/>
                  <a:gd name="T119" fmla="*/ 903 h 1037"/>
                  <a:gd name="T120" fmla="*/ 2412 w 2546"/>
                  <a:gd name="T121" fmla="*/ 973 h 1037"/>
                  <a:gd name="T122" fmla="*/ 2398 w 2546"/>
                  <a:gd name="T123" fmla="*/ 687 h 10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2546" h="1037">
                    <a:moveTo>
                      <a:pt x="2545" y="966"/>
                    </a:moveTo>
                    <a:cubicBezTo>
                      <a:pt x="2546" y="985"/>
                      <a:pt x="2539" y="1004"/>
                      <a:pt x="2525" y="1017"/>
                    </a:cubicBezTo>
                    <a:cubicBezTo>
                      <a:pt x="2511" y="1030"/>
                      <a:pt x="2493" y="1037"/>
                      <a:pt x="2474" y="1036"/>
                    </a:cubicBezTo>
                    <a:lnTo>
                      <a:pt x="2244" y="1019"/>
                    </a:lnTo>
                    <a:lnTo>
                      <a:pt x="2012" y="993"/>
                    </a:lnTo>
                    <a:lnTo>
                      <a:pt x="1783" y="956"/>
                    </a:lnTo>
                    <a:lnTo>
                      <a:pt x="1559" y="911"/>
                    </a:lnTo>
                    <a:lnTo>
                      <a:pt x="1339" y="856"/>
                    </a:lnTo>
                    <a:lnTo>
                      <a:pt x="1125" y="792"/>
                    </a:lnTo>
                    <a:lnTo>
                      <a:pt x="917" y="719"/>
                    </a:lnTo>
                    <a:lnTo>
                      <a:pt x="717" y="638"/>
                    </a:lnTo>
                    <a:lnTo>
                      <a:pt x="764" y="639"/>
                    </a:lnTo>
                    <a:lnTo>
                      <a:pt x="91" y="877"/>
                    </a:lnTo>
                    <a:cubicBezTo>
                      <a:pt x="69" y="884"/>
                      <a:pt x="46" y="881"/>
                      <a:pt x="28" y="867"/>
                    </a:cubicBezTo>
                    <a:cubicBezTo>
                      <a:pt x="10" y="853"/>
                      <a:pt x="0" y="831"/>
                      <a:pt x="2" y="808"/>
                    </a:cubicBezTo>
                    <a:lnTo>
                      <a:pt x="68" y="63"/>
                    </a:lnTo>
                    <a:cubicBezTo>
                      <a:pt x="71" y="27"/>
                      <a:pt x="103" y="0"/>
                      <a:pt x="139" y="3"/>
                    </a:cubicBezTo>
                    <a:lnTo>
                      <a:pt x="1814" y="133"/>
                    </a:lnTo>
                    <a:cubicBezTo>
                      <a:pt x="1846" y="135"/>
                      <a:pt x="1871" y="160"/>
                      <a:pt x="1875" y="191"/>
                    </a:cubicBezTo>
                    <a:cubicBezTo>
                      <a:pt x="1879" y="222"/>
                      <a:pt x="1861" y="252"/>
                      <a:pt x="1831" y="262"/>
                    </a:cubicBezTo>
                    <a:lnTo>
                      <a:pt x="1168" y="496"/>
                    </a:lnTo>
                    <a:lnTo>
                      <a:pt x="1166" y="370"/>
                    </a:lnTo>
                    <a:lnTo>
                      <a:pt x="1321" y="419"/>
                    </a:lnTo>
                    <a:lnTo>
                      <a:pt x="1477" y="463"/>
                    </a:lnTo>
                    <a:lnTo>
                      <a:pt x="1637" y="501"/>
                    </a:lnTo>
                    <a:lnTo>
                      <a:pt x="1800" y="535"/>
                    </a:lnTo>
                    <a:lnTo>
                      <a:pt x="1965" y="563"/>
                    </a:lnTo>
                    <a:lnTo>
                      <a:pt x="2132" y="586"/>
                    </a:lnTo>
                    <a:lnTo>
                      <a:pt x="2301" y="605"/>
                    </a:lnTo>
                    <a:lnTo>
                      <a:pt x="2470" y="617"/>
                    </a:lnTo>
                    <a:cubicBezTo>
                      <a:pt x="2503" y="619"/>
                      <a:pt x="2530" y="647"/>
                      <a:pt x="2532" y="680"/>
                    </a:cubicBezTo>
                    <a:lnTo>
                      <a:pt x="2545" y="966"/>
                    </a:lnTo>
                    <a:close/>
                    <a:moveTo>
                      <a:pt x="2398" y="687"/>
                    </a:moveTo>
                    <a:lnTo>
                      <a:pt x="2460" y="750"/>
                    </a:lnTo>
                    <a:lnTo>
                      <a:pt x="2286" y="737"/>
                    </a:lnTo>
                    <a:lnTo>
                      <a:pt x="2114" y="719"/>
                    </a:lnTo>
                    <a:lnTo>
                      <a:pt x="1943" y="695"/>
                    </a:lnTo>
                    <a:lnTo>
                      <a:pt x="1773" y="665"/>
                    </a:lnTo>
                    <a:lnTo>
                      <a:pt x="1606" y="631"/>
                    </a:lnTo>
                    <a:lnTo>
                      <a:pt x="1441" y="591"/>
                    </a:lnTo>
                    <a:lnTo>
                      <a:pt x="1281" y="546"/>
                    </a:lnTo>
                    <a:lnTo>
                      <a:pt x="1126" y="497"/>
                    </a:lnTo>
                    <a:cubicBezTo>
                      <a:pt x="1099" y="488"/>
                      <a:pt x="1080" y="463"/>
                      <a:pt x="1079" y="435"/>
                    </a:cubicBezTo>
                    <a:cubicBezTo>
                      <a:pt x="1079" y="406"/>
                      <a:pt x="1097" y="380"/>
                      <a:pt x="1124" y="371"/>
                    </a:cubicBezTo>
                    <a:lnTo>
                      <a:pt x="1787" y="137"/>
                    </a:lnTo>
                    <a:lnTo>
                      <a:pt x="1804" y="266"/>
                    </a:lnTo>
                    <a:lnTo>
                      <a:pt x="129" y="135"/>
                    </a:lnTo>
                    <a:lnTo>
                      <a:pt x="200" y="75"/>
                    </a:lnTo>
                    <a:lnTo>
                      <a:pt x="135" y="820"/>
                    </a:lnTo>
                    <a:lnTo>
                      <a:pt x="46" y="751"/>
                    </a:lnTo>
                    <a:lnTo>
                      <a:pt x="720" y="514"/>
                    </a:lnTo>
                    <a:cubicBezTo>
                      <a:pt x="735" y="508"/>
                      <a:pt x="752" y="509"/>
                      <a:pt x="767" y="515"/>
                    </a:cubicBezTo>
                    <a:lnTo>
                      <a:pt x="961" y="594"/>
                    </a:lnTo>
                    <a:lnTo>
                      <a:pt x="1163" y="664"/>
                    </a:lnTo>
                    <a:lnTo>
                      <a:pt x="1371" y="726"/>
                    </a:lnTo>
                    <a:lnTo>
                      <a:pt x="1586" y="780"/>
                    </a:lnTo>
                    <a:lnTo>
                      <a:pt x="1804" y="825"/>
                    </a:lnTo>
                    <a:lnTo>
                      <a:pt x="2028" y="860"/>
                    </a:lnTo>
                    <a:lnTo>
                      <a:pt x="2253" y="886"/>
                    </a:lnTo>
                    <a:lnTo>
                      <a:pt x="2483" y="903"/>
                    </a:lnTo>
                    <a:lnTo>
                      <a:pt x="2412" y="973"/>
                    </a:lnTo>
                    <a:lnTo>
                      <a:pt x="2398" y="687"/>
                    </a:lnTo>
                    <a:close/>
                  </a:path>
                </a:pathLst>
              </a:custGeom>
              <a:solidFill>
                <a:schemeClr val="tx1"/>
              </a:solidFill>
              <a:ln w="0" cap="flat">
                <a:solidFill>
                  <a:schemeClr val="tx1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sp>
          <p:nvSpPr>
            <p:cNvPr id="361" name="テキスト ボックス 360"/>
            <p:cNvSpPr txBox="1"/>
            <p:nvPr/>
          </p:nvSpPr>
          <p:spPr>
            <a:xfrm>
              <a:off x="12319427" y="6826664"/>
              <a:ext cx="2386531" cy="287454"/>
            </a:xfrm>
            <a:prstGeom prst="rect">
              <a:avLst/>
            </a:prstGeom>
            <a:noFill/>
          </p:spPr>
          <p:txBody>
            <a:bodyPr wrap="square" lIns="147513" tIns="73757" rIns="147513" bIns="73757" rtlCol="0">
              <a:spAutoFit/>
            </a:bodyPr>
            <a:lstStyle/>
            <a:p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※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図における線の太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さが物の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流れの「量</a:t>
              </a:r>
              <a:r>
                <a:rPr lang="ja-JP" altLang="en-US" sz="9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」表す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。</a:t>
              </a:r>
            </a:p>
          </p:txBody>
        </p:sp>
      </p:grpSp>
      <p:sp>
        <p:nvSpPr>
          <p:cNvPr id="229" name="Rectangle 3"/>
          <p:cNvSpPr>
            <a:spLocks noChangeArrowheads="1"/>
          </p:cNvSpPr>
          <p:nvPr/>
        </p:nvSpPr>
        <p:spPr bwMode="auto">
          <a:xfrm>
            <a:off x="8825592" y="3992654"/>
            <a:ext cx="2455965" cy="349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indent="148499" defTabSz="1018276"/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≪</a:t>
            </a:r>
            <a:r>
              <a:rPr lang="ja-JP" altLang="en-US" sz="16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目指すべき将来像</a:t>
            </a:r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≫</a:t>
            </a:r>
            <a:endParaRPr lang="ja-JP" altLang="ja-JP" sz="1600" b="1" dirty="0"/>
          </a:p>
        </p:txBody>
      </p:sp>
      <p:sp>
        <p:nvSpPr>
          <p:cNvPr id="218" name="テキスト ボックス 217"/>
          <p:cNvSpPr txBox="1"/>
          <p:nvPr/>
        </p:nvSpPr>
        <p:spPr>
          <a:xfrm>
            <a:off x="10979107" y="4036036"/>
            <a:ext cx="3119880" cy="267067"/>
          </a:xfrm>
          <a:prstGeom prst="rect">
            <a:avLst/>
          </a:prstGeom>
          <a:noFill/>
        </p:spPr>
        <p:txBody>
          <a:bodyPr wrap="square" lIns="96844" tIns="48422" rIns="96844" bIns="48422" rtlCol="0">
            <a:spAutoFit/>
          </a:bodyPr>
          <a:lstStyle/>
          <a:p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概ね</a:t>
            </a:r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2050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年の将来像（新環境総合計画）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7997229" y="198464"/>
            <a:ext cx="5215102" cy="525321"/>
            <a:chOff x="7997229" y="198464"/>
            <a:chExt cx="5215102" cy="525321"/>
          </a:xfrm>
        </p:grpSpPr>
        <p:pic>
          <p:nvPicPr>
            <p:cNvPr id="1028" name="図 2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19607" y="199065"/>
              <a:ext cx="521308" cy="52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" name="図 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40915" y="200673"/>
              <a:ext cx="521308" cy="52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1" name="図 3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165968" y="199065"/>
              <a:ext cx="521308" cy="52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1" name="図 1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7229" y="202276"/>
              <a:ext cx="521308" cy="52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2" name="図 11" descr="http://www.unic.or.jp/files/sdg_icon_08_ja-290x290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76992" y="199065"/>
              <a:ext cx="521308" cy="52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3" name="図 17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55684" y="199065"/>
              <a:ext cx="521308" cy="52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4" name="図 24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098300" y="199065"/>
              <a:ext cx="521308" cy="5215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525560" y="201785"/>
              <a:ext cx="522000" cy="522000"/>
            </a:xfrm>
            <a:prstGeom prst="rect">
              <a:avLst/>
            </a:prstGeom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60111" y="198464"/>
              <a:ext cx="522000" cy="522000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690331" y="201288"/>
              <a:ext cx="522000" cy="522000"/>
            </a:xfrm>
            <a:prstGeom prst="rect">
              <a:avLst/>
            </a:prstGeom>
          </p:spPr>
        </p:pic>
      </p:grpSp>
      <p:sp>
        <p:nvSpPr>
          <p:cNvPr id="3" name="テキスト ボックス 2"/>
          <p:cNvSpPr txBox="1"/>
          <p:nvPr/>
        </p:nvSpPr>
        <p:spPr>
          <a:xfrm>
            <a:off x="7535035" y="103730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208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直線コネクタ 27"/>
          <p:cNvCxnSpPr/>
          <p:nvPr/>
        </p:nvCxnSpPr>
        <p:spPr>
          <a:xfrm>
            <a:off x="1794863" y="7656601"/>
            <a:ext cx="64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>
            <a:off x="1791366" y="1739475"/>
            <a:ext cx="108883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コネクタ 4"/>
          <p:cNvCxnSpPr>
            <a:cxnSpLocks noChangeShapeType="1"/>
          </p:cNvCxnSpPr>
          <p:nvPr/>
        </p:nvCxnSpPr>
        <p:spPr bwMode="auto">
          <a:xfrm>
            <a:off x="1791366" y="1739475"/>
            <a:ext cx="0" cy="594000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" name="直線コネクタ 5"/>
          <p:cNvCxnSpPr>
            <a:cxnSpLocks noChangeShapeType="1"/>
          </p:cNvCxnSpPr>
          <p:nvPr/>
        </p:nvCxnSpPr>
        <p:spPr bwMode="auto">
          <a:xfrm>
            <a:off x="1558015" y="2787138"/>
            <a:ext cx="233118" cy="8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7" name="直線コネクタ 6"/>
          <p:cNvCxnSpPr>
            <a:cxnSpLocks noChangeShapeType="1"/>
          </p:cNvCxnSpPr>
          <p:nvPr/>
        </p:nvCxnSpPr>
        <p:spPr bwMode="auto">
          <a:xfrm flipH="1">
            <a:off x="2895252" y="5405048"/>
            <a:ext cx="553247" cy="8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" name="直線コネクタ 7"/>
          <p:cNvCxnSpPr>
            <a:cxnSpLocks noChangeShapeType="1"/>
          </p:cNvCxnSpPr>
          <p:nvPr/>
        </p:nvCxnSpPr>
        <p:spPr bwMode="auto">
          <a:xfrm>
            <a:off x="2884370" y="1137069"/>
            <a:ext cx="0" cy="4262229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直線コネクタ 8"/>
          <p:cNvCxnSpPr>
            <a:cxnSpLocks noChangeShapeType="1"/>
          </p:cNvCxnSpPr>
          <p:nvPr/>
        </p:nvCxnSpPr>
        <p:spPr bwMode="auto">
          <a:xfrm flipH="1">
            <a:off x="2892020" y="1137465"/>
            <a:ext cx="585752" cy="87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" name="テキスト ボックス 31"/>
          <p:cNvSpPr txBox="1">
            <a:spLocks noChangeArrowheads="1"/>
          </p:cNvSpPr>
          <p:nvPr/>
        </p:nvSpPr>
        <p:spPr bwMode="auto">
          <a:xfrm>
            <a:off x="3921374" y="5739595"/>
            <a:ext cx="10423276" cy="11563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000" tIns="72000" rIns="72000" bIns="72000" anchor="t" anchorCtr="0" upright="1">
            <a:noAutofit/>
          </a:bodyPr>
          <a:lstStyle/>
          <a:p>
            <a:pPr marL="266700" indent="-133350" algn="just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・事業活動に伴って排出される廃棄物であって、廃棄物処理法で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定められた２０種類</a:t>
            </a:r>
            <a:r>
              <a:rPr lang="en-US" altLang="ja-JP" sz="2000" u="sng" kern="100" baseline="300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2000" u="sng" kern="100" baseline="300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endParaRPr lang="en-US" altLang="ja-JP" sz="2000" u="sng" kern="100" baseline="30000" dirty="0"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-133350" algn="just">
              <a:spcAft>
                <a:spcPts val="0"/>
              </a:spcAft>
            </a:pPr>
            <a:r>
              <a:rPr lang="ja-JP" altLang="en-US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ただし、紙くず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等７種類は特定の事業活動に伴うもの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のみ</a:t>
            </a:r>
            <a:r>
              <a:rPr lang="en-US" altLang="ja-JP" sz="2000" u="sng" kern="100" baseline="300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※</a:t>
            </a:r>
            <a:r>
              <a:rPr lang="ja-JP" altLang="en-US" sz="2000" u="sng" kern="100" baseline="300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r>
              <a:rPr lang="ja-JP" altLang="en-US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alt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輸入された廃棄物</a:t>
            </a:r>
          </a:p>
        </p:txBody>
      </p:sp>
      <p:sp>
        <p:nvSpPr>
          <p:cNvPr id="11" name="テキスト ボックス 48"/>
          <p:cNvSpPr txBox="1">
            <a:spLocks noChangeArrowheads="1"/>
          </p:cNvSpPr>
          <p:nvPr/>
        </p:nvSpPr>
        <p:spPr bwMode="auto">
          <a:xfrm>
            <a:off x="936763" y="2341882"/>
            <a:ext cx="616519" cy="91845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不要物</a:t>
            </a:r>
            <a:endParaRPr 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2" name="テキスト ボックス 52"/>
          <p:cNvSpPr txBox="1">
            <a:spLocks noChangeArrowheads="1"/>
          </p:cNvSpPr>
          <p:nvPr/>
        </p:nvSpPr>
        <p:spPr bwMode="auto">
          <a:xfrm>
            <a:off x="3368330" y="5189778"/>
            <a:ext cx="1970258" cy="48105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180000" rIns="74295" bIns="8890" anchor="ctr" anchorCtr="0" upright="1">
            <a:noAutofit/>
          </a:bodyPr>
          <a:lstStyle/>
          <a:p>
            <a:pPr algn="ctr">
              <a:lnSpc>
                <a:spcPts val="1500"/>
              </a:lnSpc>
              <a:spcBef>
                <a:spcPts val="300"/>
              </a:spcBef>
              <a:spcAft>
                <a:spcPts val="300"/>
              </a:spcAft>
            </a:pPr>
            <a:r>
              <a:rPr lang="ja-JP" sz="2400" b="1" kern="100" dirty="0"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産業廃棄物</a:t>
            </a:r>
            <a:endParaRPr lang="ja-JP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62"/>
          <p:cNvSpPr txBox="1">
            <a:spLocks noChangeArrowheads="1"/>
          </p:cNvSpPr>
          <p:nvPr/>
        </p:nvSpPr>
        <p:spPr bwMode="auto">
          <a:xfrm>
            <a:off x="5749632" y="2455390"/>
            <a:ext cx="7744118" cy="8557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000" tIns="72000" rIns="72000" bIns="72000" anchor="t" anchorCtr="0" upright="1">
            <a:noAutofit/>
          </a:bodyPr>
          <a:lstStyle/>
          <a:p>
            <a:pPr marL="266700" indent="-133350" algn="just">
              <a:spcAft>
                <a:spcPts val="0"/>
              </a:spcAft>
            </a:pP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事業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活動に伴って生じた廃棄物のうち、産業廃棄物以外のもの</a:t>
            </a:r>
          </a:p>
          <a:p>
            <a:pPr marL="133350" algn="just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（例）事務所の紙くず、飲食店の厨芥ごみ等</a:t>
            </a:r>
          </a:p>
        </p:txBody>
      </p:sp>
      <p:sp>
        <p:nvSpPr>
          <p:cNvPr id="14" name="テキスト ボックス 83"/>
          <p:cNvSpPr txBox="1">
            <a:spLocks noChangeArrowheads="1"/>
          </p:cNvSpPr>
          <p:nvPr/>
        </p:nvSpPr>
        <p:spPr bwMode="auto">
          <a:xfrm>
            <a:off x="3388872" y="914441"/>
            <a:ext cx="2059008" cy="513355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144000" rIns="74295" bIns="8890" anchor="ctr" anchorCtr="0" upright="1">
            <a:noAutofit/>
          </a:bodyPr>
          <a:lstStyle/>
          <a:p>
            <a:pPr algn="ctr">
              <a:lnSpc>
                <a:spcPts val="1500"/>
              </a:lnSpc>
              <a:spcBef>
                <a:spcPts val="300"/>
              </a:spcBef>
              <a:spcAft>
                <a:spcPts val="300"/>
              </a:spcAft>
            </a:pPr>
            <a:r>
              <a:rPr lang="ja-JP" sz="2400" b="1" kern="100" dirty="0"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一般</a:t>
            </a:r>
            <a:r>
              <a:rPr lang="ja-JP" sz="2400" b="1" kern="100" dirty="0" smtClean="0"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廃棄物</a:t>
            </a:r>
            <a:endParaRPr lang="ja-JP" sz="1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5" name="テキスト ボックス 2"/>
          <p:cNvSpPr txBox="1">
            <a:spLocks noChangeArrowheads="1"/>
          </p:cNvSpPr>
          <p:nvPr/>
        </p:nvSpPr>
        <p:spPr bwMode="auto">
          <a:xfrm>
            <a:off x="4291526" y="4502686"/>
            <a:ext cx="1035421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し尿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8" name="テキスト ボックス 26"/>
          <p:cNvSpPr txBox="1">
            <a:spLocks noChangeArrowheads="1"/>
          </p:cNvSpPr>
          <p:nvPr/>
        </p:nvSpPr>
        <p:spPr bwMode="auto">
          <a:xfrm>
            <a:off x="5772432" y="4056242"/>
            <a:ext cx="5740118" cy="45049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000" tIns="72000" rIns="72000" bIns="72000" anchor="t" anchorCtr="0" upright="1">
            <a:noAutofit/>
          </a:bodyPr>
          <a:lstStyle/>
          <a:p>
            <a:pPr marL="133350" algn="just">
              <a:spcAft>
                <a:spcPts val="0"/>
              </a:spcAft>
            </a:pP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一般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家庭での日常生活に伴って生じた廃棄物</a:t>
            </a:r>
          </a:p>
          <a:p>
            <a:pPr marL="133350" algn="just">
              <a:spcAft>
                <a:spcPts val="0"/>
              </a:spcAft>
            </a:pPr>
            <a:r>
              <a:rPr lang="en-US" sz="105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9" name="テキスト ボックス 27"/>
          <p:cNvSpPr txBox="1">
            <a:spLocks noChangeArrowheads="1"/>
          </p:cNvSpPr>
          <p:nvPr/>
        </p:nvSpPr>
        <p:spPr bwMode="auto">
          <a:xfrm>
            <a:off x="2662098" y="7214839"/>
            <a:ext cx="9206052" cy="145024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rot="0" vert="horz" wrap="square" lIns="72000" tIns="72000" rIns="72000" bIns="72000" anchor="t" anchorCtr="0" upright="1">
            <a:noAutofit/>
          </a:bodyPr>
          <a:lstStyle/>
          <a:p>
            <a:pPr marL="266700" indent="-133350" algn="just">
              <a:spcAft>
                <a:spcPts val="0"/>
              </a:spcAft>
            </a:pP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再生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利用することを目的として回収され、有価で取り引きされているもの</a:t>
            </a:r>
          </a:p>
          <a:p>
            <a:pPr marL="133350" algn="just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（例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）・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事務所から排出される古紙等</a:t>
            </a:r>
          </a:p>
          <a:p>
            <a:pPr indent="466725" algn="just">
              <a:spcAft>
                <a:spcPts val="0"/>
              </a:spcAft>
            </a:pPr>
            <a:r>
              <a:rPr lang="ja-JP" altLang="en-US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地域の自治会等で回収される新聞紙、段ボール、空き缶等</a:t>
            </a:r>
          </a:p>
          <a:p>
            <a:pPr indent="466725" algn="just">
              <a:spcAft>
                <a:spcPts val="0"/>
              </a:spcAft>
            </a:pPr>
            <a:r>
              <a:rPr lang="ja-JP" altLang="en-US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     </a:t>
            </a:r>
            <a:r>
              <a:rPr lang="ja-JP" sz="2000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・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金属製品の加工時の鉄</a:t>
            </a:r>
            <a:r>
              <a:rPr lang="ja-JP" sz="2000" kern="100" dirty="0" err="1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くず</a:t>
            </a:r>
            <a:r>
              <a:rPr lang="ja-JP" sz="20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等</a:t>
            </a:r>
          </a:p>
        </p:txBody>
      </p:sp>
      <p:cxnSp>
        <p:nvCxnSpPr>
          <p:cNvPr id="20" name="直線コネクタ 19"/>
          <p:cNvCxnSpPr>
            <a:cxnSpLocks noChangeShapeType="1"/>
          </p:cNvCxnSpPr>
          <p:nvPr/>
        </p:nvCxnSpPr>
        <p:spPr bwMode="auto">
          <a:xfrm>
            <a:off x="3885874" y="1425177"/>
            <a:ext cx="0" cy="328704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" name="テキスト ボックス 34"/>
          <p:cNvSpPr txBox="1">
            <a:spLocks noChangeArrowheads="1"/>
          </p:cNvSpPr>
          <p:nvPr/>
        </p:nvSpPr>
        <p:spPr bwMode="auto">
          <a:xfrm>
            <a:off x="2057617" y="1235899"/>
            <a:ext cx="514752" cy="10083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廃棄物</a:t>
            </a:r>
            <a:endParaRPr 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2" name="テキスト ボックス 51"/>
          <p:cNvSpPr txBox="1">
            <a:spLocks noChangeArrowheads="1"/>
          </p:cNvSpPr>
          <p:nvPr/>
        </p:nvSpPr>
        <p:spPr bwMode="auto">
          <a:xfrm>
            <a:off x="2057617" y="7196248"/>
            <a:ext cx="530135" cy="9245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2000" kern="100" dirty="0">
                <a:effectLst/>
                <a:latin typeface="Century" panose="020406040505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有価物</a:t>
            </a:r>
            <a:endParaRPr lang="ja-JP" sz="16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"/>
          <p:cNvSpPr txBox="1">
            <a:spLocks noChangeArrowheads="1"/>
          </p:cNvSpPr>
          <p:nvPr/>
        </p:nvSpPr>
        <p:spPr bwMode="auto">
          <a:xfrm>
            <a:off x="4289076" y="1595422"/>
            <a:ext cx="1047254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20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ごみ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26" name="直線コネクタ 25"/>
          <p:cNvCxnSpPr/>
          <p:nvPr/>
        </p:nvCxnSpPr>
        <p:spPr>
          <a:xfrm flipV="1">
            <a:off x="3877373" y="4702741"/>
            <a:ext cx="4023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3878748" y="1795477"/>
            <a:ext cx="41121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4694793" y="3814439"/>
            <a:ext cx="982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4707493" y="2183422"/>
            <a:ext cx="9821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>
            <a:off x="4686317" y="1995532"/>
            <a:ext cx="0" cy="18203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サブタイトル 2"/>
          <p:cNvSpPr txBox="1">
            <a:spLocks/>
          </p:cNvSpPr>
          <p:nvPr/>
        </p:nvSpPr>
        <p:spPr>
          <a:xfrm>
            <a:off x="175019" y="141062"/>
            <a:ext cx="7123101" cy="773379"/>
          </a:xfrm>
          <a:prstGeom prst="rect">
            <a:avLst/>
          </a:prstGeom>
        </p:spPr>
        <p:txBody>
          <a:bodyPr vert="horz" lIns="164269" tIns="82135" rIns="164269" bIns="821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（参考１）廃棄物等の区分について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>
          <a:xfrm>
            <a:off x="612341" y="9139308"/>
            <a:ext cx="14284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①燃えが</a:t>
            </a:r>
            <a:r>
              <a:rPr lang="ja-JP" altLang="en-US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ら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、②汚泥、③廃油、④廃酸、⑤廃アルカリ、⑥廃プラスチック類、⑦ゴムくず、⑧金属</a:t>
            </a:r>
            <a:r>
              <a:rPr lang="ja-JP" altLang="en-US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くず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　⑨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ガラスくず、コンクリートくず及び陶磁器</a:t>
            </a:r>
            <a:r>
              <a:rPr lang="ja-JP" altLang="en-US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くず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　⑩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鉱</a:t>
            </a:r>
            <a:r>
              <a:rPr lang="ja-JP" altLang="en-US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さい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、⑪がれき類、⑫ばいじん、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⑬紙くず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⑭木</a:t>
            </a:r>
            <a:r>
              <a:rPr lang="ja-JP" altLang="en-US" u="sng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くず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endParaRPr lang="en-US" altLang="ja-JP" dirty="0" smtClean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　 　</a:t>
            </a:r>
            <a:r>
              <a:rPr lang="ja-JP" altLang="en-US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⑮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繊維</a:t>
            </a:r>
            <a:r>
              <a:rPr lang="ja-JP" altLang="en-US" u="sng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くず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⑯動植物性残渣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⑰動物系固形不要物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⑱動物の</a:t>
            </a:r>
            <a:r>
              <a:rPr lang="ja-JP" altLang="en-US" u="sng" dirty="0" err="1">
                <a:latin typeface="ＭＳ Ｐ明朝" panose="02020600040205080304" pitchFamily="18" charset="-128"/>
                <a:ea typeface="ＭＳ Ｐ明朝" panose="02020600040205080304" pitchFamily="18" charset="-128"/>
              </a:rPr>
              <a:t>ふん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尿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</a:t>
            </a:r>
            <a:r>
              <a:rPr lang="ja-JP" altLang="en-US" u="sng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⑲動物の死体</a:t>
            </a:r>
            <a:r>
              <a:rPr lang="ja-JP" altLang="en-US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、⑳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上記の産業廃棄物を処分するために処理したもの</a:t>
            </a:r>
          </a:p>
          <a:p>
            <a:r>
              <a:rPr lang="en-US" altLang="ja-JP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u="sng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２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　</a:t>
            </a:r>
            <a:r>
              <a:rPr lang="en-US" altLang="ja-JP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１に示す２０種類のうち、下線で示した７種類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535035" y="103476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</a:p>
        </p:txBody>
      </p:sp>
      <p:sp>
        <p:nvSpPr>
          <p:cNvPr id="16" name="テキスト ボックス 2"/>
          <p:cNvSpPr txBox="1">
            <a:spLocks noChangeArrowheads="1"/>
          </p:cNvSpPr>
          <p:nvPr/>
        </p:nvSpPr>
        <p:spPr bwMode="auto">
          <a:xfrm>
            <a:off x="5572131" y="1997038"/>
            <a:ext cx="1704007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20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事業系ごみ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2"/>
          <p:cNvSpPr txBox="1">
            <a:spLocks noChangeArrowheads="1"/>
          </p:cNvSpPr>
          <p:nvPr/>
        </p:nvSpPr>
        <p:spPr bwMode="auto">
          <a:xfrm>
            <a:off x="5559431" y="3610985"/>
            <a:ext cx="1704007" cy="40011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sz="20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生活系ごみ</a:t>
            </a:r>
            <a:endParaRPr lang="ja-JP" sz="20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67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図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735" y="4147244"/>
            <a:ext cx="3689055" cy="2660376"/>
          </a:xfrm>
          <a:prstGeom prst="rect">
            <a:avLst/>
          </a:prstGeom>
        </p:spPr>
      </p:pic>
      <p:sp>
        <p:nvSpPr>
          <p:cNvPr id="5" name="サブタイトル 2"/>
          <p:cNvSpPr txBox="1">
            <a:spLocks/>
          </p:cNvSpPr>
          <p:nvPr/>
        </p:nvSpPr>
        <p:spPr>
          <a:xfrm>
            <a:off x="114351" y="459705"/>
            <a:ext cx="7123101" cy="773379"/>
          </a:xfrm>
          <a:prstGeom prst="rect">
            <a:avLst/>
          </a:prstGeom>
        </p:spPr>
        <p:txBody>
          <a:bodyPr vert="horz" lIns="164269" tIns="82135" rIns="164269" bIns="82135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（参考２）現行計画の目標項目の経年推移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23940" y="4606865"/>
            <a:ext cx="205707" cy="458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827" tIns="50913" rIns="101827" bIns="50913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 sz="2310"/>
          </a:p>
        </p:txBody>
      </p:sp>
      <p:grpSp>
        <p:nvGrpSpPr>
          <p:cNvPr id="7" name="グループ化 6"/>
          <p:cNvGrpSpPr/>
          <p:nvPr/>
        </p:nvGrpSpPr>
        <p:grpSpPr>
          <a:xfrm>
            <a:off x="196565" y="6155818"/>
            <a:ext cx="4806571" cy="3968191"/>
            <a:chOff x="3835515" y="1531003"/>
            <a:chExt cx="3286206" cy="2355824"/>
          </a:xfrm>
        </p:grpSpPr>
        <p:pic>
          <p:nvPicPr>
            <p:cNvPr id="23" name="図 22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8741"/>
            <a:stretch/>
          </p:blipFill>
          <p:spPr bwMode="auto">
            <a:xfrm>
              <a:off x="3835515" y="1531003"/>
              <a:ext cx="3286206" cy="2012918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7" name="テキスト ボックス 26"/>
            <p:cNvSpPr txBox="1"/>
            <p:nvPr/>
          </p:nvSpPr>
          <p:spPr>
            <a:xfrm>
              <a:off x="5125221" y="3671383"/>
              <a:ext cx="1553360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図２　再生利用率</a:t>
              </a:r>
              <a:endPara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9" name="グループ化 8"/>
          <p:cNvGrpSpPr/>
          <p:nvPr/>
        </p:nvGrpSpPr>
        <p:grpSpPr>
          <a:xfrm>
            <a:off x="4936645" y="6328765"/>
            <a:ext cx="5280782" cy="3734730"/>
            <a:chOff x="3614289" y="4089624"/>
            <a:chExt cx="4166849" cy="2462846"/>
          </a:xfrm>
        </p:grpSpPr>
        <p:pic>
          <p:nvPicPr>
            <p:cNvPr id="25" name="図 24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440"/>
            <a:stretch/>
          </p:blipFill>
          <p:spPr bwMode="auto">
            <a:xfrm>
              <a:off x="3614289" y="4089624"/>
              <a:ext cx="3459734" cy="2103093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8" name="テキスト ボックス 27"/>
            <p:cNvSpPr txBox="1"/>
            <p:nvPr/>
          </p:nvSpPr>
          <p:spPr>
            <a:xfrm>
              <a:off x="4619009" y="6337026"/>
              <a:ext cx="3162129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図４　１人１日当たりの生活系ごみ排出量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442428" y="1391720"/>
            <a:ext cx="283609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1018276">
              <a:buFont typeface="Wingdings" panose="05000000000000000000" pitchFamily="2" charset="2"/>
              <a:buChar char="Ø"/>
            </a:pP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一般廃棄物関係</a:t>
            </a:r>
            <a:endParaRPr lang="ja-JP" altLang="ja-JP" sz="2000" dirty="0"/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9638795" y="730605"/>
            <a:ext cx="2628657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1018276">
              <a:buFont typeface="Wingdings" panose="05000000000000000000" pitchFamily="2" charset="2"/>
              <a:buChar char="Ø"/>
            </a:pPr>
            <a:r>
              <a:rPr lang="ja-JP" altLang="en-US" sz="20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産業廃棄物関係</a:t>
            </a:r>
            <a:endParaRPr lang="ja-JP" altLang="ja-JP" sz="2000" dirty="0"/>
          </a:p>
        </p:txBody>
      </p:sp>
      <p:grpSp>
        <p:nvGrpSpPr>
          <p:cNvPr id="16" name="グループ化 15"/>
          <p:cNvGrpSpPr/>
          <p:nvPr/>
        </p:nvGrpSpPr>
        <p:grpSpPr>
          <a:xfrm>
            <a:off x="5029200" y="1974434"/>
            <a:ext cx="4455331" cy="3612981"/>
            <a:chOff x="5029200" y="1974434"/>
            <a:chExt cx="4455331" cy="3612981"/>
          </a:xfrm>
        </p:grpSpPr>
        <p:pic>
          <p:nvPicPr>
            <p:cNvPr id="24" name="図 23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455" b="9790"/>
            <a:stretch/>
          </p:blipFill>
          <p:spPr bwMode="auto">
            <a:xfrm>
              <a:off x="5029200" y="1974434"/>
              <a:ext cx="4455331" cy="3153953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34" name="テキスト ボックス 33"/>
            <p:cNvSpPr txBox="1"/>
            <p:nvPr/>
          </p:nvSpPr>
          <p:spPr>
            <a:xfrm>
              <a:off x="6748579" y="5265520"/>
              <a:ext cx="2253178" cy="3218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図３　最終処分量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9638795" y="1233084"/>
            <a:ext cx="4862595" cy="2952260"/>
            <a:chOff x="309150" y="7129856"/>
            <a:chExt cx="4219623" cy="2691648"/>
          </a:xfrm>
        </p:grpSpPr>
        <p:pic>
          <p:nvPicPr>
            <p:cNvPr id="32" name="図 31"/>
            <p:cNvPicPr/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9150" y="7129856"/>
              <a:ext cx="3390900" cy="229997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7" name="テキスト ボックス 36"/>
            <p:cNvSpPr txBox="1"/>
            <p:nvPr/>
          </p:nvSpPr>
          <p:spPr>
            <a:xfrm>
              <a:off x="1473657" y="9429797"/>
              <a:ext cx="2447208" cy="21544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図５　排出量、最終処分量等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1118542" y="9659921"/>
              <a:ext cx="3410231" cy="161583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ja-JP" altLang="en-US" sz="105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注）四捨五入しているため、合計が合わない場合があります。</a:t>
              </a:r>
              <a:endPara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0062233" y="7418840"/>
            <a:ext cx="3705980" cy="2809902"/>
            <a:chOff x="3691454" y="7310895"/>
            <a:chExt cx="3536315" cy="2503490"/>
          </a:xfrm>
        </p:grpSpPr>
        <p:pic>
          <p:nvPicPr>
            <p:cNvPr id="33" name="図 32"/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91454" y="7310895"/>
              <a:ext cx="3536315" cy="23336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38" name="テキスト ボックス 37"/>
            <p:cNvSpPr txBox="1"/>
            <p:nvPr/>
          </p:nvSpPr>
          <p:spPr>
            <a:xfrm>
              <a:off x="4752571" y="9622435"/>
              <a:ext cx="1702303" cy="191950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zh-TW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図</a:t>
              </a:r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７</a:t>
              </a:r>
              <a:r>
                <a:rPr lang="zh-TW" altLang="en-US" sz="1400" dirty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　再生利用率等</a:t>
              </a:r>
              <a:endPara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2976927" y="1524226"/>
            <a:ext cx="3278205" cy="16158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平成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30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年度は速報値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。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年度は目標の数値。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0467706" y="6756704"/>
            <a:ext cx="3197083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TW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図６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大阪府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の産業廃棄物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排出量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597013" y="4869258"/>
            <a:ext cx="369332" cy="257311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200" b="1" dirty="0" smtClean="0"/>
              <a:t>排出量</a:t>
            </a:r>
            <a:r>
              <a:rPr kumimoji="1" lang="en-US" altLang="ja-JP" sz="1200" b="1" dirty="0" smtClean="0"/>
              <a:t>(</a:t>
            </a:r>
            <a:r>
              <a:rPr kumimoji="1" lang="ja-JP" altLang="en-US" sz="1200" b="1" dirty="0" smtClean="0"/>
              <a:t>万トン</a:t>
            </a:r>
            <a:r>
              <a:rPr kumimoji="1" lang="ja-JP" altLang="en-US" sz="1200" b="1" dirty="0"/>
              <a:t>／</a:t>
            </a:r>
            <a:r>
              <a:rPr kumimoji="1" lang="ja-JP" altLang="en-US" sz="1200" b="1" dirty="0" smtClean="0"/>
              <a:t>年</a:t>
            </a:r>
            <a:r>
              <a:rPr kumimoji="1" lang="en-US" altLang="ja-JP" sz="1200" b="1" dirty="0" smtClean="0"/>
              <a:t>)</a:t>
            </a:r>
            <a:endParaRPr kumimoji="1" lang="ja-JP" altLang="en-US" sz="1200" b="1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0316681" y="7019742"/>
            <a:ext cx="3197083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「注）「産業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廃棄物排出・処理状況調査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報告書（環境省）」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の平成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26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年度から平成</a:t>
            </a:r>
            <a:r>
              <a:rPr lang="en-US" altLang="ja-JP" sz="9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29</a:t>
            </a:r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年度の大阪府推計データを使用</a:t>
            </a:r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3664789" y="1658269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最終処分量</a:t>
            </a:r>
            <a:endParaRPr kumimoji="1" lang="ja-JP" altLang="en-US" sz="900" dirty="0"/>
          </a:p>
        </p:txBody>
      </p:sp>
      <p:sp>
        <p:nvSpPr>
          <p:cNvPr id="12" name="線吹き出し 1 (枠付き) 11"/>
          <p:cNvSpPr/>
          <p:nvPr/>
        </p:nvSpPr>
        <p:spPr>
          <a:xfrm>
            <a:off x="13660101" y="1648515"/>
            <a:ext cx="766435" cy="197892"/>
          </a:xfrm>
          <a:prstGeom prst="borderCallout1">
            <a:avLst>
              <a:gd name="adj1" fmla="val 18751"/>
              <a:gd name="adj2" fmla="val -412"/>
              <a:gd name="adj3" fmla="val 128208"/>
              <a:gd name="adj4" fmla="val -4800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線吹き出し 1 (枠付き) 40"/>
          <p:cNvSpPr/>
          <p:nvPr/>
        </p:nvSpPr>
        <p:spPr>
          <a:xfrm>
            <a:off x="13651680" y="2207105"/>
            <a:ext cx="766435" cy="197892"/>
          </a:xfrm>
          <a:prstGeom prst="borderCallout1">
            <a:avLst>
              <a:gd name="adj1" fmla="val 18751"/>
              <a:gd name="adj2" fmla="val -412"/>
              <a:gd name="adj3" fmla="val 128208"/>
              <a:gd name="adj4" fmla="val -4800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線吹き出し 1 (枠付き) 41"/>
          <p:cNvSpPr/>
          <p:nvPr/>
        </p:nvSpPr>
        <p:spPr>
          <a:xfrm>
            <a:off x="13660101" y="2992535"/>
            <a:ext cx="766435" cy="197892"/>
          </a:xfrm>
          <a:prstGeom prst="borderCallout1">
            <a:avLst>
              <a:gd name="adj1" fmla="val 18751"/>
              <a:gd name="adj2" fmla="val -412"/>
              <a:gd name="adj3" fmla="val 128208"/>
              <a:gd name="adj4" fmla="val -4800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3625839" y="2216570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/>
              <a:t>減量化</a:t>
            </a:r>
            <a:r>
              <a:rPr kumimoji="1" lang="ja-JP" altLang="en-US" sz="900" dirty="0" smtClean="0"/>
              <a:t>量</a:t>
            </a:r>
            <a:endParaRPr kumimoji="1" lang="ja-JP" altLang="en-US" sz="9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3642553" y="3006333"/>
            <a:ext cx="7617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再生</a:t>
            </a:r>
            <a:r>
              <a:rPr kumimoji="1" lang="ja-JP" altLang="en-US" sz="900" dirty="0"/>
              <a:t>利用</a:t>
            </a:r>
            <a:r>
              <a:rPr kumimoji="1" lang="ja-JP" altLang="en-US" sz="900" dirty="0" smtClean="0"/>
              <a:t>量</a:t>
            </a:r>
            <a:endParaRPr kumimoji="1" lang="ja-JP" altLang="en-US" sz="9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3642553" y="8111223"/>
            <a:ext cx="646331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減量化</a:t>
            </a:r>
            <a:r>
              <a:rPr kumimoji="1" lang="ja-JP" altLang="en-US" sz="900" dirty="0"/>
              <a:t>率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649294" y="8862005"/>
            <a:ext cx="76174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再生</a:t>
            </a:r>
            <a:r>
              <a:rPr kumimoji="1" lang="ja-JP" altLang="en-US" sz="900" dirty="0"/>
              <a:t>利用</a:t>
            </a:r>
            <a:r>
              <a:rPr kumimoji="1" lang="ja-JP" altLang="en-US" sz="900" dirty="0" smtClean="0"/>
              <a:t>率</a:t>
            </a:r>
            <a:endParaRPr kumimoji="1" lang="ja-JP" altLang="en-US" sz="9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3681988" y="9430996"/>
            <a:ext cx="761747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900" dirty="0" smtClean="0"/>
              <a:t>最終</a:t>
            </a:r>
            <a:r>
              <a:rPr kumimoji="1" lang="ja-JP" altLang="en-US" sz="900" dirty="0"/>
              <a:t>処分</a:t>
            </a:r>
            <a:r>
              <a:rPr kumimoji="1" lang="ja-JP" altLang="en-US" sz="900" dirty="0" smtClean="0"/>
              <a:t>率</a:t>
            </a:r>
            <a:endParaRPr kumimoji="1" lang="ja-JP" altLang="en-US" sz="900" dirty="0"/>
          </a:p>
        </p:txBody>
      </p:sp>
      <p:grpSp>
        <p:nvGrpSpPr>
          <p:cNvPr id="17" name="グループ化 16"/>
          <p:cNvGrpSpPr/>
          <p:nvPr/>
        </p:nvGrpSpPr>
        <p:grpSpPr>
          <a:xfrm>
            <a:off x="114351" y="1952191"/>
            <a:ext cx="4898306" cy="3842541"/>
            <a:chOff x="114351" y="1952191"/>
            <a:chExt cx="4898306" cy="3842541"/>
          </a:xfrm>
        </p:grpSpPr>
        <p:pic>
          <p:nvPicPr>
            <p:cNvPr id="14" name="図 13"/>
            <p:cNvPicPr>
              <a:picLocks noChangeAspect="1"/>
            </p:cNvPicPr>
            <p:nvPr/>
          </p:nvPicPr>
          <p:blipFill rotWithShape="1">
            <a:blip r:embed="rId8"/>
            <a:srcRect l="2863" r="1758"/>
            <a:stretch/>
          </p:blipFill>
          <p:spPr>
            <a:xfrm>
              <a:off x="114351" y="1952191"/>
              <a:ext cx="4898306" cy="3450374"/>
            </a:xfrm>
            <a:prstGeom prst="rect">
              <a:avLst/>
            </a:prstGeom>
          </p:spPr>
        </p:pic>
        <p:sp>
          <p:nvSpPr>
            <p:cNvPr id="48" name="テキスト ボックス 47"/>
            <p:cNvSpPr txBox="1"/>
            <p:nvPr/>
          </p:nvSpPr>
          <p:spPr>
            <a:xfrm>
              <a:off x="629647" y="5320243"/>
              <a:ext cx="4170793" cy="47448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ja-JP" altLang="en-US" sz="14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図１　排出量</a:t>
              </a: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>
                <a:lnSpc>
                  <a:spcPts val="700"/>
                </a:lnSpc>
              </a:pPr>
              <a:endPara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  <a:p>
              <a:pPr algn="ctr"/>
              <a:r>
                <a:rPr lang="ja-JP" altLang="en-US" sz="1100" dirty="0" smtClean="0">
                  <a:latin typeface="Meiryo UI" panose="020B0604030504040204" pitchFamily="50" charset="-128"/>
                  <a:ea typeface="Meiryo UI" panose="020B0604030504040204" pitchFamily="50" charset="-128"/>
                  <a:cs typeface="Times New Roman" panose="02020603050405020304" pitchFamily="18" charset="0"/>
                </a:rPr>
                <a:t>注）四捨五入しているため、合計が合わない場合があります。</a:t>
              </a:r>
              <a:endParaRPr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49" name="テキスト ボックス 48"/>
          <p:cNvSpPr txBox="1"/>
          <p:nvPr/>
        </p:nvSpPr>
        <p:spPr>
          <a:xfrm>
            <a:off x="7535035" y="103603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</a:t>
            </a:r>
          </a:p>
        </p:txBody>
      </p:sp>
    </p:spTree>
    <p:extLst>
      <p:ext uri="{BB962C8B-B14F-4D97-AF65-F5344CB8AC3E}">
        <p14:creationId xmlns:p14="http://schemas.microsoft.com/office/powerpoint/2010/main" val="234737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正方形/長方形 228"/>
          <p:cNvSpPr/>
          <p:nvPr/>
        </p:nvSpPr>
        <p:spPr>
          <a:xfrm>
            <a:off x="10153772" y="3277257"/>
            <a:ext cx="4756306" cy="5406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824" tIns="48412" rIns="96824" bIns="48412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51990" y="460782"/>
            <a:ext cx="297909" cy="9797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47482" tIns="73742" rIns="147482" bIns="73742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402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>
              <a:tabLst>
                <a:tab pos="6677722" algn="l"/>
              </a:tabLst>
            </a:pPr>
            <a:r>
              <a:rPr lang="ja-JP" altLang="ja-JP"/>
              <a:t/>
            </a:r>
            <a:br>
              <a:rPr lang="ja-JP" altLang="ja-JP"/>
            </a:br>
            <a:endParaRPr lang="ja-JP" altLang="ja-JP"/>
          </a:p>
          <a:p>
            <a:pPr eaLnBrk="0" hangingPunct="0">
              <a:tabLst>
                <a:tab pos="6677722" algn="l"/>
              </a:tabLst>
            </a:pPr>
            <a:endParaRPr lang="ja-JP" altLang="ja-JP"/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212080" y="2809256"/>
            <a:ext cx="5966350" cy="374768"/>
          </a:xfrm>
          <a:prstGeom prst="rect">
            <a:avLst/>
          </a:prstGeom>
          <a:noFill/>
          <a:ln>
            <a:noFill/>
          </a:ln>
        </p:spPr>
        <p:txBody>
          <a:bodyPr wrap="none" lIns="96824" tIns="48412" rIns="96824" bIns="48412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　廃棄物の発生から処理までのフローと指標の考え方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8267399"/>
                  </p:ext>
                </p:extLst>
              </p:nvPr>
            </p:nvGraphicFramePr>
            <p:xfrm>
              <a:off x="10178077" y="3950504"/>
              <a:ext cx="4840872" cy="54017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41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5667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70476">
                    <a:tc gridSpan="2">
                      <a:txBody>
                        <a:bodyPr/>
                        <a:lstStyle/>
                        <a:p>
                          <a:r>
                            <a:rPr kumimoji="1"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r>
                            <a:rPr kumimoji="1" lang="ja-JP" altLang="en-US" sz="1100" spc="50" baseline="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一般廃棄物</a:t>
                          </a:r>
                          <a:endParaRPr kumimoji="1" lang="ja-JP" altLang="en-US" sz="1100" spc="50" baseline="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 sz="1050" dirty="0"/>
                        </a:p>
                      </a:txBody>
                      <a:tcP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36425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①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１人１日当たりの資源ごみを含む生活系ごみ排出量（</a:t>
                          </a:r>
                          <a:r>
                            <a:rPr lang="ja-JP" altLang="en-US" sz="1100" dirty="0" err="1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ｇ</a:t>
                          </a:r>
                          <a:r>
                            <a:rPr lang="en-US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/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人・日） 　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ごみ（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資源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を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含む）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排出量</m:t>
                                  </m:r>
                                </m:num>
                                <m:den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人口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　</m:t>
                                  </m:r>
                                  <m:r>
                                    <a:rPr lang="en-US" altLang="ja-JP" sz="1100" smtClean="0">
                                      <a:latin typeface="Cambria Math"/>
                                    </a:rPr>
                                    <m:t>×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　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日数</m:t>
                                  </m:r>
                                </m:den>
                              </m:f>
                            </m:oMath>
                          </a14:m>
                          <a:endParaRPr kumimoji="1" lang="ja-JP" altLang="en-US" sz="11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39158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②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生活</a:t>
                          </a:r>
                          <a:r>
                            <a:rPr lang="ja-JP" altLang="ja-JP" sz="11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系ごみ分別</a:t>
                          </a:r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排出率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（％） 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100" i="1" spc="-150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生活系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資源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　＋　集団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回収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量</m:t>
                                  </m:r>
                                </m:num>
                                <m:den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系混合・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可燃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　＋　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資源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ごみ　＋　</m:t>
                                  </m:r>
                                  <m:r>
                                    <a:rPr lang="ja-JP" altLang="en-US" sz="1100" spc="-150">
                                      <a:latin typeface="Cambria Math"/>
                                    </a:rPr>
                                    <m:t>集団</m:t>
                                  </m:r>
                                  <m:r>
                                    <a:rPr lang="ja-JP" altLang="en-US" sz="1100" spc="-150" smtClean="0">
                                      <a:latin typeface="Cambria Math"/>
                                    </a:rPr>
                                    <m:t>回収量</m:t>
                                  </m:r>
                                </m:den>
                              </m:f>
                              <m:r>
                                <a:rPr lang="en-US" altLang="ja-JP" sz="1100" b="0" i="0" spc="-150" smtClean="0"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×</a:t>
                          </a:r>
                          <a:r>
                            <a:rPr lang="en-US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100</a:t>
                          </a:r>
                          <a:endParaRPr lang="en-US" altLang="ja-JP" sz="11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75587" marR="37794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07900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③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ガラス等</a:t>
                          </a:r>
                          <a:r>
                            <a:rPr lang="ja-JP" altLang="en-US" sz="10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（</a:t>
                          </a:r>
                          <a:r>
                            <a:rPr lang="ja-JP" altLang="ja-JP" sz="10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主</a:t>
                          </a:r>
                          <a:r>
                            <a:rPr lang="ja-JP" altLang="ja-JP" sz="10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に行政により分別収集が行われている</a:t>
                          </a:r>
                          <a:r>
                            <a:rPr lang="ja-JP" altLang="ja-JP" sz="10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品目</a:t>
                          </a:r>
                          <a:r>
                            <a:rPr lang="ja-JP" altLang="en-US" sz="10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）</a:t>
                          </a:r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のみの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再生利用率</a:t>
                          </a:r>
                          <a:r>
                            <a:rPr lang="ja-JP" altLang="en-US" sz="11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（％） 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＝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ガラス等の</m:t>
                                  </m:r>
                                  <m:r>
                                    <a:rPr lang="ja-JP" altLang="en-US" sz="1100" i="1" smtClean="0">
                                      <a:latin typeface="Cambria Math"/>
                                    </a:rPr>
                                    <m:t>再生利用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量</m:t>
                                  </m:r>
                                </m:num>
                                <m:den>
                                  <m:r>
                                    <a:rPr lang="ja-JP" altLang="en-US" sz="1100" b="0" i="1" smtClean="0">
                                      <a:latin typeface="Cambria Math"/>
                                    </a:rPr>
                                    <m:t>総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（ガラス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等以外の</m:t>
                                  </m:r>
                                  <m:r>
                                    <a:rPr lang="ja-JP" altLang="en-US" sz="1100" i="1" smtClean="0">
                                      <a:latin typeface="Cambria Math"/>
                                    </a:rPr>
                                    <m:t>再生利用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量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）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 </a:t>
                          </a:r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×</a:t>
                          </a:r>
                          <a:r>
                            <a:rPr lang="en-US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 100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endParaRPr kumimoji="1" lang="ja-JP" altLang="en-US" sz="11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91922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④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最終処分率（％） 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最終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処分量</m:t>
                                  </m:r>
                                </m:num>
                                <m:den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生活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100" b="0" i="1" smtClean="0">
                                      <a:latin typeface="Cambria Math"/>
                                    </a:rPr>
                                    <m:t>総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排出量＋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事業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系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ごみ</m:t>
                                  </m:r>
                                  <m:r>
                                    <a:rPr lang="ja-JP" altLang="en-US" sz="1100" b="0" i="1" smtClean="0">
                                      <a:latin typeface="Cambria Math"/>
                                    </a:rPr>
                                    <m:t>総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排出量</m:t>
                                  </m:r>
                                </m:den>
                              </m:f>
                            </m:oMath>
                          </a14:m>
                          <a:r>
                            <a:rPr lang="ja-JP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×</a:t>
                          </a:r>
                          <a:r>
                            <a:rPr lang="en-US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 100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87972">
                    <a:tc gridSpan="2"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r>
                            <a:rPr kumimoji="1" lang="ja-JP" altLang="en-US" sz="1100" spc="50" baseline="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産業廃棄物</a:t>
                          </a: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endParaRPr lang="en-US" altLang="ja-JP" sz="105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199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⑤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排出量</a:t>
                          </a:r>
                          <a:r>
                            <a:rPr lang="ja-JP" altLang="en-US" sz="11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から減量化量を除いた再生利用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率（％）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pPr>
                            <a:lnSpc>
                              <a:spcPct val="110000"/>
                            </a:lnSpc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＝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1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再生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利用量</m:t>
                                  </m:r>
                                </m:num>
                                <m:den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（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排出量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減量</m:t>
                                  </m:r>
                                  <m:r>
                                    <a:rPr lang="ja-JP" altLang="en-US" sz="1100" smtClean="0">
                                      <a:latin typeface="Cambria Math"/>
                                    </a:rPr>
                                    <m:t>化量）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×100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6479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⑥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排出量</a:t>
                          </a:r>
                          <a:r>
                            <a:rPr lang="ja-JP" altLang="en-US" sz="11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から減量化量を除いた最終処分率（％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） </a:t>
                          </a:r>
                          <a:endParaRPr lang="en-US" altLang="ja-JP" sz="1100" dirty="0" smtClean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  <a:p>
                          <a:pPr marL="0" marR="0" indent="0" algn="l" defTabSz="1392814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＝</a:t>
                          </a:r>
                          <a:r>
                            <a:rPr lang="en-US" altLang="ja-JP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ja-JP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最終処分量</m:t>
                                  </m:r>
                                </m:num>
                                <m:den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（排出量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ja-JP" altLang="en-US" sz="1100">
                                      <a:latin typeface="Cambria Math"/>
                                    </a:rPr>
                                    <m:t>減量化量）</m:t>
                                  </m:r>
                                </m:den>
                              </m:f>
                            </m:oMath>
                          </a14:m>
                          <a:r>
                            <a:rPr lang="en-US" altLang="ja-JP" sz="11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×100</a:t>
                          </a:r>
                          <a:r>
                            <a:rPr lang="ja-JP" altLang="en-US" sz="1100" dirty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r>
                            <a:rPr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　　</a:t>
                          </a:r>
                          <a:endParaRPr lang="en-US" altLang="ja-JP" sz="110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表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998267399"/>
                  </p:ext>
                </p:extLst>
              </p:nvPr>
            </p:nvGraphicFramePr>
            <p:xfrm>
              <a:off x="10178077" y="3950504"/>
              <a:ext cx="4840872" cy="5401718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27412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4566744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270476">
                    <a:tc gridSpan="2">
                      <a:txBody>
                        <a:bodyPr/>
                        <a:lstStyle/>
                        <a:p>
                          <a:r>
                            <a:rPr kumimoji="1"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r>
                            <a:rPr kumimoji="1" lang="ja-JP" altLang="en-US" sz="1100" spc="50" baseline="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一般廃棄物</a:t>
                          </a:r>
                          <a:endParaRPr kumimoji="1" lang="ja-JP" altLang="en-US" sz="1100" spc="50" baseline="0" dirty="0"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kumimoji="1" lang="ja-JP" altLang="en-US" sz="1050" dirty="0"/>
                        </a:p>
                      </a:txBody>
                      <a:tcPr>
                        <a:lnT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31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736425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①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133" t="-37190" r="-267" b="-5975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939158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②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75587" marR="37794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133" t="-107097" r="-267" b="-36645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007900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③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133" t="-194545" r="-267" b="-24424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91922">
                    <a:tc>
                      <a:txBody>
                        <a:bodyPr/>
                        <a:lstStyle/>
                        <a:p>
                          <a:r>
                            <a:rPr kumimoji="1"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④</a:t>
                          </a:r>
                          <a:endParaRPr kumimoji="1" lang="ja-JP" altLang="en-US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133" t="-373846" r="-267" b="-21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287972">
                    <a:tc gridSpan="2">
                      <a:txBody>
                        <a:bodyPr/>
                        <a:lstStyle/>
                        <a:p>
                          <a:pPr marL="0" marR="0" indent="0" algn="l" defTabSz="1392814" rtl="0" eaLnBrk="1" fontAlgn="auto" latinLnBrk="0" hangingPunct="1">
                            <a:lnSpc>
                              <a:spcPct val="11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1" lang="ja-JP" altLang="en-US" sz="11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　</a:t>
                          </a:r>
                          <a:r>
                            <a:rPr kumimoji="1" lang="ja-JP" altLang="en-US" sz="1100" spc="50" baseline="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産業廃棄物</a:t>
                          </a:r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pPr>
                            <a:lnSpc>
                              <a:spcPct val="110000"/>
                            </a:lnSpc>
                          </a:pPr>
                          <a:endParaRPr lang="en-US" altLang="ja-JP" sz="105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719929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⑤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133" t="-557143" r="-267" b="-8991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647936">
                    <a:tc>
                      <a:txBody>
                        <a:bodyPr/>
                        <a:lstStyle/>
                        <a:p>
                          <a:pPr algn="l">
                            <a:lnSpc>
                              <a:spcPct val="110000"/>
                            </a:lnSpc>
                          </a:pPr>
                          <a:r>
                            <a:rPr lang="ja-JP" altLang="en-US" sz="1500" dirty="0" smtClean="0">
                              <a:latin typeface="ＭＳ ゴシック" panose="020B0609070205080204" pitchFamily="49" charset="-128"/>
                              <a:ea typeface="ＭＳ ゴシック" panose="020B0609070205080204" pitchFamily="49" charset="-128"/>
                            </a:rPr>
                            <a:t>⑥</a:t>
                          </a:r>
                          <a:endParaRPr lang="en-US" altLang="ja-JP" sz="1500" b="0" dirty="0">
                            <a:solidFill>
                              <a:srgbClr val="FF0000"/>
                            </a:solidFill>
                            <a:latin typeface="ＭＳ ゴシック" panose="020B0609070205080204" pitchFamily="49" charset="-128"/>
                            <a:ea typeface="ＭＳ ゴシック" panose="020B0609070205080204" pitchFamily="49" charset="-128"/>
                          </a:endParaRPr>
                        </a:p>
                      </a:txBody>
                      <a:tcPr marL="37794" marR="95996" marT="49014" marB="49014" anchor="ctr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ja-JP"/>
                        </a:p>
                      </a:txBody>
                      <a:tcPr marL="95996" marR="95996" marT="49014" marB="49014">
                        <a:lnL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952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133" t="-737736" r="-267" b="-94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角丸四角形 2"/>
          <p:cNvSpPr/>
          <p:nvPr/>
        </p:nvSpPr>
        <p:spPr>
          <a:xfrm>
            <a:off x="13414145" y="4630300"/>
            <a:ext cx="1534288" cy="267159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lIns="38120" tIns="48412" rIns="38120" bIns="4841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/>
              <a:t>515g/</a:t>
            </a:r>
            <a:r>
              <a:rPr lang="ja-JP" altLang="en-US" sz="1300" dirty="0"/>
              <a:t>人・日</a:t>
            </a:r>
            <a:endParaRPr kumimoji="1" lang="ja-JP" altLang="en-US" dirty="0"/>
          </a:p>
        </p:txBody>
      </p:sp>
      <p:sp>
        <p:nvSpPr>
          <p:cNvPr id="104" name="角丸四角形 103"/>
          <p:cNvSpPr/>
          <p:nvPr/>
        </p:nvSpPr>
        <p:spPr>
          <a:xfrm>
            <a:off x="13607423" y="5564537"/>
            <a:ext cx="1315517" cy="204628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24" tIns="48412" rIns="96824" bIns="4841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/>
              <a:t>22.5</a:t>
            </a:r>
            <a:r>
              <a:rPr lang="ja-JP" altLang="en-US" sz="1300" dirty="0"/>
              <a:t>％</a:t>
            </a:r>
            <a:endParaRPr kumimoji="1" lang="ja-JP" altLang="en-US" dirty="0"/>
          </a:p>
        </p:txBody>
      </p:sp>
      <p:sp>
        <p:nvSpPr>
          <p:cNvPr id="105" name="角丸四角形 104"/>
          <p:cNvSpPr/>
          <p:nvPr/>
        </p:nvSpPr>
        <p:spPr>
          <a:xfrm>
            <a:off x="13584170" y="6600673"/>
            <a:ext cx="1328276" cy="203143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24" tIns="48412" rIns="96824" bIns="4841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/>
              <a:t>4.9</a:t>
            </a:r>
            <a:r>
              <a:rPr lang="ja-JP" altLang="en-US" sz="1300" dirty="0"/>
              <a:t>％</a:t>
            </a:r>
            <a:endParaRPr kumimoji="1" lang="ja-JP" altLang="en-US" dirty="0"/>
          </a:p>
        </p:txBody>
      </p:sp>
      <p:sp>
        <p:nvSpPr>
          <p:cNvPr id="106" name="角丸四角形 105"/>
          <p:cNvSpPr/>
          <p:nvPr/>
        </p:nvSpPr>
        <p:spPr>
          <a:xfrm>
            <a:off x="13594561" y="7417767"/>
            <a:ext cx="1315517" cy="203989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24" tIns="48412" rIns="96824" bIns="4841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/>
              <a:t>12.3</a:t>
            </a:r>
            <a:r>
              <a:rPr lang="ja-JP" altLang="en-US" sz="1300" dirty="0"/>
              <a:t>％</a:t>
            </a:r>
            <a:endParaRPr kumimoji="1" lang="ja-JP" altLang="en-US" dirty="0"/>
          </a:p>
        </p:txBody>
      </p:sp>
      <p:sp>
        <p:nvSpPr>
          <p:cNvPr id="124" name="角丸四角形 123"/>
          <p:cNvSpPr/>
          <p:nvPr/>
        </p:nvSpPr>
        <p:spPr>
          <a:xfrm>
            <a:off x="13584170" y="8320648"/>
            <a:ext cx="1315517" cy="206378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24" tIns="48412" rIns="96824" bIns="4841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>
                <a:solidFill>
                  <a:schemeClr val="tx1"/>
                </a:solidFill>
              </a:rPr>
              <a:t>92.7</a:t>
            </a:r>
            <a:r>
              <a:rPr lang="ja-JP" altLang="en-US" sz="1300" dirty="0"/>
              <a:t>％</a:t>
            </a:r>
            <a:endParaRPr kumimoji="1" lang="ja-JP" altLang="en-US" dirty="0"/>
          </a:p>
        </p:txBody>
      </p:sp>
      <p:sp>
        <p:nvSpPr>
          <p:cNvPr id="125" name="角丸四角形 124"/>
          <p:cNvSpPr/>
          <p:nvPr/>
        </p:nvSpPr>
        <p:spPr>
          <a:xfrm>
            <a:off x="13564550" y="9023602"/>
            <a:ext cx="1315517" cy="211635"/>
          </a:xfrm>
          <a:prstGeom prst="roundRect">
            <a:avLst/>
          </a:prstGeom>
          <a:ln w="12700">
            <a:prstDash val="dash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96824" tIns="48412" rIns="96824" bIns="48412" rtlCol="0" anchor="ctr"/>
          <a:lstStyle/>
          <a:p>
            <a:pPr algn="ctr"/>
            <a:r>
              <a:rPr lang="en-US" altLang="ja-JP" sz="1300" dirty="0"/>
              <a:t>H26 </a:t>
            </a:r>
            <a:r>
              <a:rPr lang="ja-JP" altLang="en-US" sz="1300" dirty="0"/>
              <a:t>： </a:t>
            </a:r>
            <a:r>
              <a:rPr lang="en-US" altLang="ja-JP" sz="1300" dirty="0">
                <a:solidFill>
                  <a:schemeClr val="tx1"/>
                </a:solidFill>
              </a:rPr>
              <a:t>7.3</a:t>
            </a:r>
            <a:r>
              <a:rPr lang="ja-JP" altLang="en-US" sz="1300" dirty="0"/>
              <a:t>％</a:t>
            </a:r>
            <a:endParaRPr kumimoji="1" lang="ja-JP" altLang="en-US" dirty="0"/>
          </a:p>
        </p:txBody>
      </p:sp>
      <p:sp>
        <p:nvSpPr>
          <p:cNvPr id="129" name="テキスト ボックス 128"/>
          <p:cNvSpPr txBox="1"/>
          <p:nvPr/>
        </p:nvSpPr>
        <p:spPr>
          <a:xfrm>
            <a:off x="10010536" y="2802317"/>
            <a:ext cx="2243085" cy="374768"/>
          </a:xfrm>
          <a:prstGeom prst="rect">
            <a:avLst/>
          </a:prstGeom>
          <a:noFill/>
        </p:spPr>
        <p:txBody>
          <a:bodyPr wrap="square" lIns="96824" tIns="48412" rIns="96824" bIns="48412" rtlCol="0">
            <a:spAutoFit/>
          </a:bodyPr>
          <a:lstStyle/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○指標と算出式</a:t>
            </a:r>
            <a:endParaRPr lang="en-US" altLang="ja-JP" sz="1600" dirty="0">
              <a:latin typeface="+mn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384979" y="6707281"/>
            <a:ext cx="307356" cy="6752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6824" tIns="48412" rIns="96824" bIns="48412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11319980" y="3257154"/>
            <a:ext cx="396224" cy="340396"/>
            <a:chOff x="10835856" y="4587281"/>
            <a:chExt cx="396307" cy="340467"/>
          </a:xfrm>
        </p:grpSpPr>
        <p:sp>
          <p:nvSpPr>
            <p:cNvPr id="296" name="ホームベース 295"/>
            <p:cNvSpPr/>
            <p:nvPr/>
          </p:nvSpPr>
          <p:spPr>
            <a:xfrm rot="18900000">
              <a:off x="10835856" y="4678283"/>
              <a:ext cx="396307" cy="204439"/>
            </a:xfrm>
            <a:prstGeom prst="homePlate">
              <a:avLst>
                <a:gd name="adj" fmla="val 61980"/>
              </a:avLst>
            </a:prstGeom>
            <a:solidFill>
              <a:schemeClr val="bg1"/>
            </a:solidFill>
            <a:ln w="19050">
              <a:solidFill>
                <a:srgbClr val="0033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vert="vert270" lIns="35992" tIns="71985" rIns="107977" bIns="71985" rtlCol="0" anchor="ctr"/>
            <a:lstStyle/>
            <a:p>
              <a:pPr algn="ctr"/>
              <a:endParaRPr lang="en-US" altLang="ja-JP" sz="1700" b="1" dirty="0">
                <a:latin typeface="Arial Black" panose="020B0A04020102020204" pitchFamily="34" charset="0"/>
              </a:endParaRPr>
            </a:p>
          </p:txBody>
        </p:sp>
        <p:sp>
          <p:nvSpPr>
            <p:cNvPr id="299" name="二等辺三角形 298"/>
            <p:cNvSpPr/>
            <p:nvPr/>
          </p:nvSpPr>
          <p:spPr>
            <a:xfrm rot="2700000">
              <a:off x="11025039" y="4642405"/>
              <a:ext cx="205592" cy="95343"/>
            </a:xfrm>
            <a:prstGeom prst="triangle">
              <a:avLst/>
            </a:prstGeom>
            <a:solidFill>
              <a:srgbClr val="D0A17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00" name="直線コネクタ 299"/>
            <p:cNvCxnSpPr/>
            <p:nvPr/>
          </p:nvCxnSpPr>
          <p:spPr>
            <a:xfrm rot="2700000" flipH="1" flipV="1">
              <a:off x="10883057" y="4807713"/>
              <a:ext cx="2281" cy="88271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rgbClr val="00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直線コネクタ 300"/>
            <p:cNvCxnSpPr/>
            <p:nvPr/>
          </p:nvCxnSpPr>
          <p:spPr>
            <a:xfrm rot="2700000" flipH="1" flipV="1">
              <a:off x="10957816" y="4882472"/>
              <a:ext cx="2281" cy="88271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rgbClr val="00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直線コネクタ 301"/>
            <p:cNvCxnSpPr/>
            <p:nvPr/>
          </p:nvCxnSpPr>
          <p:spPr>
            <a:xfrm rot="2700000" flipH="1" flipV="1">
              <a:off x="11038038" y="4655959"/>
              <a:ext cx="2281" cy="88271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rgbClr val="00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直線コネクタ 302"/>
            <p:cNvCxnSpPr/>
            <p:nvPr/>
          </p:nvCxnSpPr>
          <p:spPr>
            <a:xfrm rot="2700000" flipH="1" flipV="1">
              <a:off x="11111183" y="4729105"/>
              <a:ext cx="2281" cy="88271"/>
            </a:xfrm>
            <a:prstGeom prst="line">
              <a:avLst/>
            </a:prstGeom>
            <a:solidFill>
              <a:schemeClr val="bg1"/>
            </a:solidFill>
            <a:ln w="12700">
              <a:solidFill>
                <a:srgbClr val="00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4" name="二等辺三角形 303"/>
            <p:cNvSpPr/>
            <p:nvPr/>
          </p:nvSpPr>
          <p:spPr>
            <a:xfrm rot="2700000">
              <a:off x="11115131" y="4650490"/>
              <a:ext cx="68935" cy="29560"/>
            </a:xfrm>
            <a:prstGeom prst="triangle">
              <a:avLst/>
            </a:prstGeom>
            <a:solidFill>
              <a:schemeClr val="tx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98" name="テキスト ボックス 297"/>
          <p:cNvSpPr txBox="1"/>
          <p:nvPr/>
        </p:nvSpPr>
        <p:spPr>
          <a:xfrm rot="8100000">
            <a:off x="11301990" y="3331153"/>
            <a:ext cx="415411" cy="3692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</a:t>
            </a:r>
            <a:endParaRPr lang="ja-JP" altLang="en-US" sz="2799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20" name="テキスト ボックス 219"/>
          <p:cNvSpPr txBox="1"/>
          <p:nvPr/>
        </p:nvSpPr>
        <p:spPr>
          <a:xfrm>
            <a:off x="294996" y="1159999"/>
            <a:ext cx="14824354" cy="1344265"/>
          </a:xfrm>
          <a:prstGeom prst="rect">
            <a:avLst/>
          </a:prstGeom>
          <a:noFill/>
        </p:spPr>
        <p:txBody>
          <a:bodyPr wrap="square" lIns="96824" tIns="48412" rIns="96824" bIns="48412" rtlCol="0">
            <a:spAutoFit/>
          </a:bodyPr>
          <a:lstStyle/>
          <a:p>
            <a:pPr indent="90470"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・３Ｒ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の進捗状況を総合的に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表す目標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に加え、府民、事業者、市町村といった各主体がそれぞれの取組みの成果を実感できる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指標を設定。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 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・本指標は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、平成</a:t>
            </a:r>
            <a:r>
              <a:rPr lang="en-US" altLang="ja-JP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年度目標を設定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していないが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、施策や行動指針による取組みの成果を確認し、指標の推移をホームページ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に公表して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ct val="150000"/>
              </a:lnSpc>
            </a:pP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 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おり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、次期計画においても本指標を引き続き活用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すること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で、各主体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の取組みをさらに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促進していく。</a:t>
            </a:r>
            <a:endParaRPr lang="ja-JP" altLang="en-US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357433" y="3336553"/>
            <a:ext cx="46615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/>
              <a:t>左図中の　　　</a:t>
            </a:r>
            <a:r>
              <a:rPr lang="ja-JP" altLang="en-US" sz="1400" dirty="0" smtClean="0"/>
              <a:t>の</a:t>
            </a:r>
            <a:r>
              <a:rPr lang="ja-JP" altLang="en-US" sz="1400" dirty="0"/>
              <a:t>マークは、６つの指標を確認する箇所です。</a:t>
            </a:r>
            <a:r>
              <a:rPr lang="ja-JP" altLang="en-US" sz="1600" dirty="0">
                <a:solidFill>
                  <a:srgbClr val="FF0000"/>
                </a:solidFill>
              </a:rPr>
              <a:t>○</a:t>
            </a:r>
            <a:r>
              <a:rPr lang="ja-JP" altLang="en-US" sz="1400" dirty="0"/>
              <a:t>の中の数字が指標番号を表しています。</a:t>
            </a:r>
            <a:endParaRPr kumimoji="1" lang="ja-JP" altLang="en-US" sz="1400" dirty="0"/>
          </a:p>
        </p:txBody>
      </p:sp>
      <p:sp>
        <p:nvSpPr>
          <p:cNvPr id="200" name="正方形/長方形 199"/>
          <p:cNvSpPr/>
          <p:nvPr/>
        </p:nvSpPr>
        <p:spPr>
          <a:xfrm>
            <a:off x="135426" y="396452"/>
            <a:ext cx="5304657" cy="523220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（参考３）成果を実感できる指標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16830" y="3358570"/>
            <a:ext cx="9998060" cy="6127273"/>
            <a:chOff x="16830" y="3358570"/>
            <a:chExt cx="9998060" cy="6127273"/>
          </a:xfrm>
        </p:grpSpPr>
        <p:grpSp>
          <p:nvGrpSpPr>
            <p:cNvPr id="30" name="グループ化 29"/>
            <p:cNvGrpSpPr/>
            <p:nvPr/>
          </p:nvGrpSpPr>
          <p:grpSpPr>
            <a:xfrm>
              <a:off x="16830" y="3358570"/>
              <a:ext cx="9998060" cy="6127273"/>
              <a:chOff x="96334" y="3430502"/>
              <a:chExt cx="9998060" cy="6127273"/>
            </a:xfrm>
          </p:grpSpPr>
          <p:grpSp>
            <p:nvGrpSpPr>
              <p:cNvPr id="28" name="グループ化 27"/>
              <p:cNvGrpSpPr/>
              <p:nvPr/>
            </p:nvGrpSpPr>
            <p:grpSpPr>
              <a:xfrm>
                <a:off x="96334" y="3430502"/>
                <a:ext cx="9998060" cy="6127273"/>
                <a:chOff x="96334" y="3430502"/>
                <a:chExt cx="9998060" cy="6127273"/>
              </a:xfrm>
            </p:grpSpPr>
            <p:grpSp>
              <p:nvGrpSpPr>
                <p:cNvPr id="21" name="グループ化 20"/>
                <p:cNvGrpSpPr/>
                <p:nvPr/>
              </p:nvGrpSpPr>
              <p:grpSpPr>
                <a:xfrm>
                  <a:off x="96334" y="3430502"/>
                  <a:ext cx="9998060" cy="6127273"/>
                  <a:chOff x="140202" y="4416963"/>
                  <a:chExt cx="9998060" cy="6127273"/>
                </a:xfrm>
              </p:grpSpPr>
              <p:sp>
                <p:nvSpPr>
                  <p:cNvPr id="74" name="正方形/長方形 73"/>
                  <p:cNvSpPr/>
                  <p:nvPr/>
                </p:nvSpPr>
                <p:spPr>
                  <a:xfrm>
                    <a:off x="6081949" y="4687053"/>
                    <a:ext cx="4056313" cy="5683480"/>
                  </a:xfrm>
                  <a:prstGeom prst="rect">
                    <a:avLst/>
                  </a:prstGeom>
                  <a:solidFill>
                    <a:schemeClr val="accent5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73" name="正方形/長方形 72"/>
                  <p:cNvSpPr/>
                  <p:nvPr/>
                </p:nvSpPr>
                <p:spPr>
                  <a:xfrm>
                    <a:off x="2803938" y="4687053"/>
                    <a:ext cx="3110712" cy="5683480"/>
                  </a:xfrm>
                  <a:prstGeom prst="rect">
                    <a:avLst/>
                  </a:prstGeom>
                  <a:solidFill>
                    <a:srgbClr val="E2FAA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r>
                      <a:rPr kumimoji="1" lang="en-US" altLang="ja-JP" dirty="0"/>
                      <a:t>                                        </a:t>
                    </a:r>
                    <a:endParaRPr kumimoji="1" lang="ja-JP" altLang="en-US" dirty="0"/>
                  </a:p>
                </p:txBody>
              </p:sp>
              <p:sp>
                <p:nvSpPr>
                  <p:cNvPr id="13" name="正方形/長方形 12"/>
                  <p:cNvSpPr/>
                  <p:nvPr/>
                </p:nvSpPr>
                <p:spPr>
                  <a:xfrm>
                    <a:off x="140202" y="4687053"/>
                    <a:ext cx="2478762" cy="5683480"/>
                  </a:xfrm>
                  <a:prstGeom prst="rect">
                    <a:avLst/>
                  </a:prstGeom>
                  <a:solidFill>
                    <a:srgbClr val="FFFFD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 dirty="0">
                      <a:ln>
                        <a:solidFill>
                          <a:sysClr val="windowText" lastClr="000000"/>
                        </a:solidFill>
                      </a:ln>
                    </a:endParaRPr>
                  </a:p>
                </p:txBody>
              </p:sp>
              <p:cxnSp>
                <p:nvCxnSpPr>
                  <p:cNvPr id="80" name="直線コネクタ 79"/>
                  <p:cNvCxnSpPr/>
                  <p:nvPr/>
                </p:nvCxnSpPr>
                <p:spPr>
                  <a:xfrm>
                    <a:off x="5984370" y="4671178"/>
                    <a:ext cx="0" cy="5635293"/>
                  </a:xfrm>
                  <a:prstGeom prst="line">
                    <a:avLst/>
                  </a:prstGeom>
                  <a:ln>
                    <a:solidFill>
                      <a:schemeClr val="tx1">
                        <a:lumMod val="85000"/>
                        <a:lumOff val="15000"/>
                      </a:schemeClr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7" name="角丸四角形 126"/>
                  <p:cNvSpPr/>
                  <p:nvPr/>
                </p:nvSpPr>
                <p:spPr>
                  <a:xfrm>
                    <a:off x="8440743" y="8679029"/>
                    <a:ext cx="1338461" cy="1087072"/>
                  </a:xfrm>
                  <a:prstGeom prst="roundRect">
                    <a:avLst/>
                  </a:prstGeom>
                  <a:noFill/>
                  <a:ln w="6350">
                    <a:solidFill>
                      <a:schemeClr val="accent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9" name="角丸四角形 48"/>
                  <p:cNvSpPr/>
                  <p:nvPr/>
                </p:nvSpPr>
                <p:spPr>
                  <a:xfrm>
                    <a:off x="8610456" y="5674723"/>
                    <a:ext cx="1057843" cy="510912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r>
                      <a:rPr lang="ja-JP" altLang="en-US" sz="1300" dirty="0"/>
                      <a:t>再生利用</a:t>
                    </a:r>
                  </a:p>
                </p:txBody>
              </p:sp>
              <p:sp>
                <p:nvSpPr>
                  <p:cNvPr id="50" name="角丸四角形 49"/>
                  <p:cNvSpPr/>
                  <p:nvPr/>
                </p:nvSpPr>
                <p:spPr>
                  <a:xfrm>
                    <a:off x="8706744" y="8559908"/>
                    <a:ext cx="964376" cy="572942"/>
                  </a:xfrm>
                  <a:prstGeom prst="roundRect">
                    <a:avLst/>
                  </a:prstGeom>
                  <a:noFill/>
                  <a:ln>
                    <a:noFill/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r>
                      <a:rPr lang="ja-JP" altLang="en-US" sz="13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最終処分</a:t>
                    </a:r>
                  </a:p>
                </p:txBody>
              </p:sp>
              <p:sp>
                <p:nvSpPr>
                  <p:cNvPr id="12" name="テキスト ボックス 11"/>
                  <p:cNvSpPr txBox="1"/>
                  <p:nvPr/>
                </p:nvSpPr>
                <p:spPr>
                  <a:xfrm>
                    <a:off x="3121894" y="5247912"/>
                    <a:ext cx="1477672" cy="25162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自治会等での集団回収</a:t>
                    </a:r>
                    <a:endParaRPr lang="en-US" altLang="ja-JP" sz="1000" baseline="30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58" name="テキスト ボックス 57"/>
                  <p:cNvSpPr txBox="1"/>
                  <p:nvPr/>
                </p:nvSpPr>
                <p:spPr>
                  <a:xfrm>
                    <a:off x="2898982" y="9997687"/>
                    <a:ext cx="1862312" cy="25162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資源（有価物）として売却</a:t>
                    </a:r>
                    <a:r>
                      <a:rPr lang="en-US" altLang="ja-JP" sz="1000" baseline="30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※</a:t>
                    </a:r>
                  </a:p>
                </p:txBody>
              </p:sp>
              <p:sp>
                <p:nvSpPr>
                  <p:cNvPr id="60" name="テキスト ボックス 59"/>
                  <p:cNvSpPr txBox="1"/>
                  <p:nvPr/>
                </p:nvSpPr>
                <p:spPr>
                  <a:xfrm>
                    <a:off x="2911127" y="9156812"/>
                    <a:ext cx="900712" cy="267011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産業廃棄物</a:t>
                    </a:r>
                  </a:p>
                </p:txBody>
              </p:sp>
              <p:sp>
                <p:nvSpPr>
                  <p:cNvPr id="63" name="テキスト ボックス 62"/>
                  <p:cNvSpPr txBox="1"/>
                  <p:nvPr/>
                </p:nvSpPr>
                <p:spPr>
                  <a:xfrm>
                    <a:off x="6276530" y="5634101"/>
                    <a:ext cx="1461591" cy="272210"/>
                  </a:xfrm>
                  <a:prstGeom prst="rect">
                    <a:avLst/>
                  </a:prstGeom>
                  <a:noFill/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市町村での処理</a:t>
                    </a:r>
                  </a:p>
                </p:txBody>
              </p:sp>
              <p:sp>
                <p:nvSpPr>
                  <p:cNvPr id="65" name="テキスト ボックス 64"/>
                  <p:cNvSpPr txBox="1"/>
                  <p:nvPr/>
                </p:nvSpPr>
                <p:spPr>
                  <a:xfrm>
                    <a:off x="3928096" y="7503178"/>
                    <a:ext cx="1349459" cy="251625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混合ごみ／可燃ごみ</a:t>
                    </a:r>
                    <a:endParaRPr lang="en-US" altLang="ja-JP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66" name="テキスト ボックス 65"/>
                  <p:cNvSpPr txBox="1"/>
                  <p:nvPr/>
                </p:nvSpPr>
                <p:spPr>
                  <a:xfrm>
                    <a:off x="3023330" y="8185383"/>
                    <a:ext cx="1674800" cy="420867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例 ・飲食店からの生ごみ</a:t>
                    </a:r>
                    <a:endParaRPr lang="en-US" altLang="ja-JP" sz="1000" dirty="0">
                      <a:latin typeface="ＭＳ Ｐ明朝" panose="02020600040205080304" pitchFamily="18" charset="-128"/>
                      <a:ea typeface="ＭＳ Ｐ明朝" panose="02020600040205080304" pitchFamily="18" charset="-128"/>
                    </a:endParaRPr>
                  </a:p>
                  <a:p>
                    <a:r>
                      <a:rPr lang="ja-JP" altLang="en-US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　</a:t>
                    </a:r>
                    <a:r>
                      <a:rPr lang="ja-JP" altLang="en-US" sz="11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  </a:t>
                    </a:r>
                    <a:r>
                      <a:rPr lang="ja-JP" altLang="en-US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・事務所からの紙ごみ</a:t>
                    </a:r>
                    <a:r>
                      <a:rPr lang="en-US" altLang="ja-JP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…</a:t>
                    </a:r>
                    <a:endParaRPr lang="ja-JP" altLang="en-US" sz="1000" dirty="0">
                      <a:latin typeface="ＭＳ Ｐ明朝" panose="02020600040205080304" pitchFamily="18" charset="-128"/>
                      <a:ea typeface="ＭＳ Ｐ明朝" panose="02020600040205080304" pitchFamily="18" charset="-128"/>
                    </a:endParaRPr>
                  </a:p>
                </p:txBody>
              </p:sp>
              <p:sp>
                <p:nvSpPr>
                  <p:cNvPr id="67" name="テキスト ボックス 66"/>
                  <p:cNvSpPr txBox="1"/>
                  <p:nvPr/>
                </p:nvSpPr>
                <p:spPr>
                  <a:xfrm>
                    <a:off x="3023329" y="9351830"/>
                    <a:ext cx="2496968" cy="559338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例 ・浄水、下水処理で発生する汚泥</a:t>
                    </a:r>
                    <a:endParaRPr lang="en-US" altLang="ja-JP" sz="1000" dirty="0">
                      <a:latin typeface="ＭＳ Ｐ明朝" panose="02020600040205080304" pitchFamily="18" charset="-128"/>
                      <a:ea typeface="ＭＳ Ｐ明朝" panose="02020600040205080304" pitchFamily="18" charset="-128"/>
                    </a:endParaRPr>
                  </a:p>
                  <a:p>
                    <a:r>
                      <a:rPr lang="ja-JP" altLang="en-US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　  ・建設現場で発生するコンクリートくず</a:t>
                    </a:r>
                    <a:endParaRPr lang="en-US" altLang="ja-JP" sz="1000" dirty="0">
                      <a:latin typeface="ＭＳ Ｐ明朝" panose="02020600040205080304" pitchFamily="18" charset="-128"/>
                      <a:ea typeface="ＭＳ Ｐ明朝" panose="02020600040205080304" pitchFamily="18" charset="-128"/>
                    </a:endParaRPr>
                  </a:p>
                  <a:p>
                    <a:r>
                      <a:rPr lang="ja-JP" altLang="en-US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　  ・製造工程で出る金属</a:t>
                    </a:r>
                    <a:r>
                      <a:rPr lang="ja-JP" altLang="en-US" sz="1000" dirty="0" err="1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くず</a:t>
                    </a:r>
                    <a:r>
                      <a:rPr lang="ja-JP" altLang="en-US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、ガラスくず</a:t>
                    </a:r>
                    <a:r>
                      <a:rPr lang="en-US" altLang="ja-JP" sz="10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…</a:t>
                    </a:r>
                    <a:endParaRPr lang="ja-JP" altLang="en-US" sz="1000" dirty="0">
                      <a:latin typeface="ＭＳ Ｐ明朝" panose="02020600040205080304" pitchFamily="18" charset="-128"/>
                      <a:ea typeface="ＭＳ Ｐ明朝" panose="02020600040205080304" pitchFamily="18" charset="-128"/>
                    </a:endParaRPr>
                  </a:p>
                </p:txBody>
              </p:sp>
              <p:sp>
                <p:nvSpPr>
                  <p:cNvPr id="61" name="テキスト ボックス 60"/>
                  <p:cNvSpPr txBox="1"/>
                  <p:nvPr/>
                </p:nvSpPr>
                <p:spPr>
                  <a:xfrm>
                    <a:off x="418368" y="5124433"/>
                    <a:ext cx="477608" cy="267011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家庭</a:t>
                    </a:r>
                  </a:p>
                </p:txBody>
              </p:sp>
              <p:sp>
                <p:nvSpPr>
                  <p:cNvPr id="46" name="角丸四角形 45"/>
                  <p:cNvSpPr/>
                  <p:nvPr/>
                </p:nvSpPr>
                <p:spPr>
                  <a:xfrm>
                    <a:off x="292196" y="7621118"/>
                    <a:ext cx="2230914" cy="2734222"/>
                  </a:xfrm>
                  <a:prstGeom prst="roundRect">
                    <a:avLst/>
                  </a:prstGeom>
                  <a:noFill/>
                  <a:ln w="635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62" name="テキスト ボックス 61"/>
                  <p:cNvSpPr txBox="1"/>
                  <p:nvPr/>
                </p:nvSpPr>
                <p:spPr>
                  <a:xfrm>
                    <a:off x="500166" y="7808507"/>
                    <a:ext cx="1890200" cy="445432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工場・事務所・工事現場</a:t>
                    </a:r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　　　　・学校・商店</a:t>
                    </a:r>
                    <a:r>
                      <a:rPr lang="en-US" altLang="ja-JP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…</a:t>
                    </a:r>
                    <a:endParaRPr lang="ja-JP" altLang="en-US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76" name="テキスト ボックス 75"/>
                  <p:cNvSpPr txBox="1"/>
                  <p:nvPr/>
                </p:nvSpPr>
                <p:spPr>
                  <a:xfrm>
                    <a:off x="6242514" y="8762554"/>
                    <a:ext cx="1042033" cy="1311553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自家処理</a:t>
                    </a:r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　又は</a:t>
                    </a:r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産業廃棄物</a:t>
                    </a:r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処理業者に</a:t>
                    </a:r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よる中間処理</a:t>
                    </a:r>
                    <a:endParaRPr lang="en-US" altLang="ja-JP" sz="11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99" name="テキスト ボックス 98"/>
                  <p:cNvSpPr txBox="1"/>
                  <p:nvPr/>
                </p:nvSpPr>
                <p:spPr>
                  <a:xfrm>
                    <a:off x="2875931" y="4804391"/>
                    <a:ext cx="1895852" cy="25162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民間事業者による資源回収</a:t>
                    </a:r>
                    <a:r>
                      <a:rPr lang="en-US" altLang="ja-JP" sz="1000" baseline="30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※</a:t>
                    </a:r>
                    <a:endParaRPr lang="ja-JP" altLang="en-US" sz="1000" baseline="30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8" name="ホームベース 7"/>
                  <p:cNvSpPr/>
                  <p:nvPr/>
                </p:nvSpPr>
                <p:spPr>
                  <a:xfrm>
                    <a:off x="179980" y="4416963"/>
                    <a:ext cx="2374719" cy="254215"/>
                  </a:xfrm>
                  <a:prstGeom prst="homePlate">
                    <a:avLst/>
                  </a:prstGeom>
                  <a:noFill/>
                  <a:ln w="6350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廃棄物（不要物）の発生</a:t>
                    </a:r>
                  </a:p>
                </p:txBody>
              </p:sp>
              <p:sp>
                <p:nvSpPr>
                  <p:cNvPr id="102" name="ホームベース 101"/>
                  <p:cNvSpPr/>
                  <p:nvPr/>
                </p:nvSpPr>
                <p:spPr>
                  <a:xfrm>
                    <a:off x="2831609" y="4422877"/>
                    <a:ext cx="2944802" cy="248301"/>
                  </a:xfrm>
                  <a:prstGeom prst="homePlate">
                    <a:avLst/>
                  </a:prstGeom>
                  <a:noFill/>
                  <a:ln w="6350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分別して排出・収集</a:t>
                    </a:r>
                  </a:p>
                </p:txBody>
              </p:sp>
              <p:sp>
                <p:nvSpPr>
                  <p:cNvPr id="32" name="フローチャート: 処理 31"/>
                  <p:cNvSpPr/>
                  <p:nvPr/>
                </p:nvSpPr>
                <p:spPr>
                  <a:xfrm>
                    <a:off x="6137753" y="4436346"/>
                    <a:ext cx="3972285" cy="234225"/>
                  </a:xfrm>
                  <a:prstGeom prst="flowChartProcess">
                    <a:avLst/>
                  </a:prstGeom>
                  <a:noFill/>
                  <a:ln w="6350">
                    <a:solidFill>
                      <a:schemeClr val="accent3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3"/>
                  </a:lnRef>
                  <a:fillRef idx="1">
                    <a:schemeClr val="lt1"/>
                  </a:fillRef>
                  <a:effectRef idx="0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r>
                      <a:rPr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処　　理</a:t>
                    </a:r>
                  </a:p>
                </p:txBody>
              </p:sp>
              <p:sp>
                <p:nvSpPr>
                  <p:cNvPr id="136" name="右矢印 135"/>
                  <p:cNvSpPr/>
                  <p:nvPr/>
                </p:nvSpPr>
                <p:spPr>
                  <a:xfrm>
                    <a:off x="3956693" y="6474181"/>
                    <a:ext cx="2313837" cy="143970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9" name="テキスト ボックス 58"/>
                  <p:cNvSpPr txBox="1"/>
                  <p:nvPr/>
                </p:nvSpPr>
                <p:spPr>
                  <a:xfrm>
                    <a:off x="2911127" y="7989168"/>
                    <a:ext cx="900712" cy="267011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事業系ごみ</a:t>
                    </a:r>
                  </a:p>
                </p:txBody>
              </p:sp>
              <p:sp>
                <p:nvSpPr>
                  <p:cNvPr id="142" name="右矢印 141"/>
                  <p:cNvSpPr/>
                  <p:nvPr/>
                </p:nvSpPr>
                <p:spPr>
                  <a:xfrm rot="1865054">
                    <a:off x="2510232" y="9927025"/>
                    <a:ext cx="397981" cy="146595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5" name="右矢印 144"/>
                  <p:cNvSpPr/>
                  <p:nvPr/>
                </p:nvSpPr>
                <p:spPr>
                  <a:xfrm>
                    <a:off x="7389286" y="5920062"/>
                    <a:ext cx="1110263" cy="262423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3" name="テキスト ボックス 112"/>
                  <p:cNvSpPr txBox="1"/>
                  <p:nvPr/>
                </p:nvSpPr>
                <p:spPr>
                  <a:xfrm>
                    <a:off x="8248606" y="7215229"/>
                    <a:ext cx="1710486" cy="582416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生活系ごみ・事業系ごみ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が最終処分される割合は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下がっている？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91" name="テキスト ボックス 90"/>
                  <p:cNvSpPr txBox="1"/>
                  <p:nvPr/>
                </p:nvSpPr>
                <p:spPr>
                  <a:xfrm>
                    <a:off x="2846158" y="5853484"/>
                    <a:ext cx="1153316" cy="484748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marL="179352"/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家庭から資源ごみが分別して出されている？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119" name="テキスト ボックス 118"/>
                  <p:cNvSpPr txBox="1"/>
                  <p:nvPr/>
                </p:nvSpPr>
                <p:spPr>
                  <a:xfrm>
                    <a:off x="8601635" y="7921794"/>
                    <a:ext cx="1532273" cy="60549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中間処理で減量した　　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後に再生利用される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割合は上がっている？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225" name="正方形/長方形 224"/>
                  <p:cNvSpPr/>
                  <p:nvPr/>
                </p:nvSpPr>
                <p:spPr>
                  <a:xfrm rot="5400000">
                    <a:off x="7056013" y="8304509"/>
                    <a:ext cx="1293384" cy="47997"/>
                  </a:xfrm>
                  <a:prstGeom prst="rect">
                    <a:avLst/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28" name="正方形/長方形 227"/>
                  <p:cNvSpPr/>
                  <p:nvPr/>
                </p:nvSpPr>
                <p:spPr>
                  <a:xfrm rot="5400000">
                    <a:off x="6906240" y="7629754"/>
                    <a:ext cx="2144572" cy="60571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230" name="右矢印 229"/>
                  <p:cNvSpPr/>
                  <p:nvPr/>
                </p:nvSpPr>
                <p:spPr>
                  <a:xfrm>
                    <a:off x="7948817" y="6458977"/>
                    <a:ext cx="550733" cy="262423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1" name="アーチ 10"/>
                  <p:cNvSpPr/>
                  <p:nvPr/>
                </p:nvSpPr>
                <p:spPr>
                  <a:xfrm>
                    <a:off x="7787312" y="8776170"/>
                    <a:ext cx="370567" cy="462535"/>
                  </a:xfrm>
                  <a:prstGeom prst="blockArc">
                    <a:avLst>
                      <a:gd name="adj1" fmla="val 10800000"/>
                      <a:gd name="adj2" fmla="val 21542855"/>
                      <a:gd name="adj3" fmla="val 14438"/>
                    </a:avLst>
                  </a:prstGeom>
                  <a:solidFill>
                    <a:schemeClr val="accent2">
                      <a:lumMod val="60000"/>
                      <a:lumOff val="4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1" name="テキスト ボックス 110"/>
                  <p:cNvSpPr txBox="1"/>
                  <p:nvPr/>
                </p:nvSpPr>
                <p:spPr>
                  <a:xfrm>
                    <a:off x="7634711" y="4825569"/>
                    <a:ext cx="2354821" cy="743965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ガラス、ペットボトル、プラスチック製容器包装、布類、紙製容器包装（以下「ガラス等」）の市町村でのリサイクルは進んでいる？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grpSp>
                <p:nvGrpSpPr>
                  <p:cNvPr id="17" name="グループ化 16"/>
                  <p:cNvGrpSpPr/>
                  <p:nvPr/>
                </p:nvGrpSpPr>
                <p:grpSpPr>
                  <a:xfrm>
                    <a:off x="7411163" y="5219096"/>
                    <a:ext cx="255930" cy="788161"/>
                    <a:chOff x="5916509" y="4860377"/>
                    <a:chExt cx="243784" cy="630784"/>
                  </a:xfrm>
                </p:grpSpPr>
                <p:sp>
                  <p:nvSpPr>
                    <p:cNvPr id="235" name="ホームベース 234"/>
                    <p:cNvSpPr/>
                    <p:nvPr/>
                  </p:nvSpPr>
                  <p:spPr>
                    <a:xfrm rot="5400000">
                      <a:off x="5731192" y="5045694"/>
                      <a:ext cx="612949" cy="242315"/>
                    </a:xfrm>
                    <a:prstGeom prst="homePlate">
                      <a:avLst>
                        <a:gd name="adj" fmla="val 61980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rgbClr val="003300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vert="vert270" lIns="35992" tIns="71985" rIns="107977" bIns="71985" rtlCol="0" anchor="ctr"/>
                    <a:lstStyle/>
                    <a:p>
                      <a:pPr algn="ctr"/>
                      <a:r>
                        <a:rPr lang="ja-JP" altLang="en-US" sz="19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  <p:grpSp>
                  <p:nvGrpSpPr>
                    <p:cNvPr id="236" name="グループ化 235"/>
                    <p:cNvGrpSpPr/>
                    <p:nvPr/>
                  </p:nvGrpSpPr>
                  <p:grpSpPr>
                    <a:xfrm rot="10800000">
                      <a:off x="5916611" y="4871715"/>
                      <a:ext cx="243682" cy="619446"/>
                      <a:chOff x="4478389" y="3974778"/>
                      <a:chExt cx="243682" cy="619446"/>
                    </a:xfrm>
                    <a:solidFill>
                      <a:schemeClr val="bg1"/>
                    </a:solidFill>
                  </p:grpSpPr>
                  <p:sp>
                    <p:nvSpPr>
                      <p:cNvPr id="237" name="二等辺三角形 236"/>
                      <p:cNvSpPr/>
                      <p:nvPr/>
                    </p:nvSpPr>
                    <p:spPr>
                      <a:xfrm>
                        <a:off x="4478389" y="3974778"/>
                        <a:ext cx="243682" cy="147462"/>
                      </a:xfrm>
                      <a:prstGeom prst="triangle">
                        <a:avLst/>
                      </a:prstGeom>
                      <a:solidFill>
                        <a:srgbClr val="D0A17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238" name="直線コネクタ 237"/>
                      <p:cNvCxnSpPr/>
                      <p:nvPr/>
                    </p:nvCxnSpPr>
                    <p:spPr>
                      <a:xfrm flipH="1" flipV="1">
                        <a:off x="4533900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0" name="直線コネクタ 239"/>
                      <p:cNvCxnSpPr/>
                      <p:nvPr/>
                    </p:nvCxnSpPr>
                    <p:spPr>
                      <a:xfrm flipH="1" flipV="1">
                        <a:off x="4659213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1" name="直線コネクタ 240"/>
                      <p:cNvCxnSpPr/>
                      <p:nvPr/>
                    </p:nvCxnSpPr>
                    <p:spPr>
                      <a:xfrm flipH="1" flipV="1">
                        <a:off x="4536604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3" name="直線コネクタ 242"/>
                      <p:cNvCxnSpPr/>
                      <p:nvPr/>
                    </p:nvCxnSpPr>
                    <p:spPr>
                      <a:xfrm flipH="1" flipV="1">
                        <a:off x="4659213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4" name="二等辺三角形 243"/>
                      <p:cNvSpPr/>
                      <p:nvPr/>
                    </p:nvSpPr>
                    <p:spPr>
                      <a:xfrm>
                        <a:off x="4561037" y="3986776"/>
                        <a:ext cx="81706" cy="45719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</p:grpSp>
              <p:grpSp>
                <p:nvGrpSpPr>
                  <p:cNvPr id="275" name="グループ化 274"/>
                  <p:cNvGrpSpPr/>
                  <p:nvPr/>
                </p:nvGrpSpPr>
                <p:grpSpPr>
                  <a:xfrm rot="15292657">
                    <a:off x="7623161" y="7036797"/>
                    <a:ext cx="384640" cy="854476"/>
                    <a:chOff x="9185759" y="6570513"/>
                    <a:chExt cx="358791" cy="619446"/>
                  </a:xfrm>
                </p:grpSpPr>
                <p:sp>
                  <p:nvSpPr>
                    <p:cNvPr id="276" name="ホームベース 275"/>
                    <p:cNvSpPr/>
                    <p:nvPr/>
                  </p:nvSpPr>
                  <p:spPr>
                    <a:xfrm rot="16200000">
                      <a:off x="9033276" y="6758672"/>
                      <a:ext cx="612949" cy="242315"/>
                    </a:xfrm>
                    <a:prstGeom prst="homePlate">
                      <a:avLst>
                        <a:gd name="adj" fmla="val 61980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rgbClr val="003300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vert="vert270" lIns="35992" tIns="71985" rIns="107977" bIns="71985" rtlCol="0" anchor="ctr"/>
                    <a:lstStyle/>
                    <a:p>
                      <a:pPr algn="ctr"/>
                      <a:endParaRPr lang="en-US" altLang="ja-JP" sz="1700" b="1" dirty="0">
                        <a:latin typeface="Arial Black" panose="020B0A04020102020204" pitchFamily="34" charset="0"/>
                      </a:endParaRPr>
                    </a:p>
                  </p:txBody>
                </p:sp>
                <p:grpSp>
                  <p:nvGrpSpPr>
                    <p:cNvPr id="277" name="グループ化 276"/>
                    <p:cNvGrpSpPr/>
                    <p:nvPr/>
                  </p:nvGrpSpPr>
                  <p:grpSpPr>
                    <a:xfrm>
                      <a:off x="9217125" y="6570513"/>
                      <a:ext cx="243682" cy="619446"/>
                      <a:chOff x="4478390" y="3974778"/>
                      <a:chExt cx="243682" cy="619446"/>
                    </a:xfrm>
                    <a:solidFill>
                      <a:schemeClr val="bg1"/>
                    </a:solidFill>
                  </p:grpSpPr>
                  <p:sp>
                    <p:nvSpPr>
                      <p:cNvPr id="279" name="二等辺三角形 278"/>
                      <p:cNvSpPr/>
                      <p:nvPr/>
                    </p:nvSpPr>
                    <p:spPr>
                      <a:xfrm>
                        <a:off x="4478390" y="3974778"/>
                        <a:ext cx="243682" cy="121431"/>
                      </a:xfrm>
                      <a:prstGeom prst="triangle">
                        <a:avLst/>
                      </a:prstGeom>
                      <a:solidFill>
                        <a:srgbClr val="D0A17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280" name="直線コネクタ 279"/>
                      <p:cNvCxnSpPr/>
                      <p:nvPr/>
                    </p:nvCxnSpPr>
                    <p:spPr>
                      <a:xfrm flipH="1" flipV="1">
                        <a:off x="4533900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1" name="直線コネクタ 280"/>
                      <p:cNvCxnSpPr/>
                      <p:nvPr/>
                    </p:nvCxnSpPr>
                    <p:spPr>
                      <a:xfrm flipH="1" flipV="1">
                        <a:off x="4659213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2" name="直線コネクタ 281"/>
                      <p:cNvCxnSpPr/>
                      <p:nvPr/>
                    </p:nvCxnSpPr>
                    <p:spPr>
                      <a:xfrm flipH="1" flipV="1">
                        <a:off x="4536604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83" name="直線コネクタ 282"/>
                      <p:cNvCxnSpPr/>
                      <p:nvPr/>
                    </p:nvCxnSpPr>
                    <p:spPr>
                      <a:xfrm flipH="1" flipV="1">
                        <a:off x="4659213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84" name="二等辺三角形 283"/>
                      <p:cNvSpPr/>
                      <p:nvPr/>
                    </p:nvSpPr>
                    <p:spPr>
                      <a:xfrm>
                        <a:off x="4556969" y="3978227"/>
                        <a:ext cx="81706" cy="45719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278" name="テキスト ボックス 277"/>
                    <p:cNvSpPr txBox="1"/>
                    <p:nvPr/>
                  </p:nvSpPr>
                  <p:spPr>
                    <a:xfrm rot="6307343">
                      <a:off x="9209933" y="6773405"/>
                      <a:ext cx="310444" cy="35879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ja-JP" altLang="en-US" sz="19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④</a:t>
                      </a:r>
                      <a:endParaRPr kumimoji="1" lang="ja-JP" altLang="en-US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sp>
                <p:nvSpPr>
                  <p:cNvPr id="198" name="テキスト ボックス 197"/>
                  <p:cNvSpPr txBox="1"/>
                  <p:nvPr/>
                </p:nvSpPr>
                <p:spPr>
                  <a:xfrm>
                    <a:off x="4707584" y="5514008"/>
                    <a:ext cx="1359637" cy="605494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pPr algn="ctr"/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市町村で分別して収集する仕組みは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pPr algn="ctr"/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整備されている？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pic>
                <p:nvPicPr>
                  <p:cNvPr id="234" name="Picture 2" descr="イベントでの展示風景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/>
                </p:blipFill>
                <p:spPr bwMode="auto">
                  <a:xfrm>
                    <a:off x="8760741" y="6093612"/>
                    <a:ext cx="799261" cy="666475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46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5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524730" y="5958608"/>
                    <a:ext cx="626639" cy="6062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sp>
                <p:nvSpPr>
                  <p:cNvPr id="247" name="テキスト ボックス 246"/>
                  <p:cNvSpPr txBox="1"/>
                  <p:nvPr/>
                </p:nvSpPr>
                <p:spPr>
                  <a:xfrm>
                    <a:off x="6376403" y="6548981"/>
                    <a:ext cx="1361719" cy="251625"/>
                  </a:xfrm>
                  <a:prstGeom prst="rect">
                    <a:avLst/>
                  </a:prstGeom>
                  <a:noFill/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再資源化施設</a:t>
                    </a:r>
                    <a:endParaRPr lang="en-US" altLang="ja-JP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248" name="テキスト ボックス 247"/>
                  <p:cNvSpPr txBox="1"/>
                  <p:nvPr/>
                </p:nvSpPr>
                <p:spPr>
                  <a:xfrm>
                    <a:off x="6539965" y="8061267"/>
                    <a:ext cx="755389" cy="251625"/>
                  </a:xfrm>
                  <a:prstGeom prst="rect">
                    <a:avLst/>
                  </a:prstGeom>
                  <a:noFill/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焼却施設</a:t>
                    </a:r>
                  </a:p>
                </p:txBody>
              </p:sp>
              <p:sp>
                <p:nvSpPr>
                  <p:cNvPr id="249" name="テキスト ボックス 248"/>
                  <p:cNvSpPr txBox="1"/>
                  <p:nvPr/>
                </p:nvSpPr>
                <p:spPr>
                  <a:xfrm>
                    <a:off x="3928097" y="6544107"/>
                    <a:ext cx="708391" cy="251625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資源ごみ</a:t>
                    </a:r>
                    <a:endParaRPr lang="en-US" altLang="ja-JP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250" name="テキスト ボックス 249"/>
                  <p:cNvSpPr txBox="1"/>
                  <p:nvPr/>
                </p:nvSpPr>
                <p:spPr>
                  <a:xfrm>
                    <a:off x="3928096" y="6976065"/>
                    <a:ext cx="1477672" cy="405481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不燃ごみ、粗大ごみ、</a:t>
                    </a:r>
                    <a:endParaRPr lang="en-US" altLang="ja-JP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その他のごみ</a:t>
                    </a:r>
                    <a:r>
                      <a:rPr lang="en-US" altLang="ja-JP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…</a:t>
                    </a:r>
                    <a:endParaRPr lang="ja-JP" altLang="en-US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252" name="右矢印 251"/>
                  <p:cNvSpPr/>
                  <p:nvPr/>
                </p:nvSpPr>
                <p:spPr>
                  <a:xfrm>
                    <a:off x="3947779" y="7459763"/>
                    <a:ext cx="2324688" cy="143970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326" name="テキスト ボックス 325"/>
                  <p:cNvSpPr txBox="1"/>
                  <p:nvPr/>
                </p:nvSpPr>
                <p:spPr>
                  <a:xfrm>
                    <a:off x="6301802" y="6886534"/>
                    <a:ext cx="1144267" cy="251625"/>
                  </a:xfrm>
                  <a:prstGeom prst="rect">
                    <a:avLst/>
                  </a:prstGeom>
                  <a:noFill/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選別、破砕施設</a:t>
                    </a:r>
                    <a:endParaRPr lang="en-US" altLang="ja-JP" sz="100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</p:txBody>
              </p:sp>
              <p:sp>
                <p:nvSpPr>
                  <p:cNvPr id="69" name="角丸四角形 68"/>
                  <p:cNvSpPr/>
                  <p:nvPr/>
                </p:nvSpPr>
                <p:spPr>
                  <a:xfrm>
                    <a:off x="263923" y="4967913"/>
                    <a:ext cx="2260787" cy="2504132"/>
                  </a:xfrm>
                  <a:prstGeom prst="roundRect">
                    <a:avLst/>
                  </a:prstGeom>
                  <a:noFill/>
                  <a:ln w="6350">
                    <a:solidFill>
                      <a:schemeClr val="tx2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219" name="テキスト ボックス 218"/>
                  <p:cNvSpPr txBox="1"/>
                  <p:nvPr/>
                </p:nvSpPr>
                <p:spPr>
                  <a:xfrm>
                    <a:off x="2697744" y="10307998"/>
                    <a:ext cx="7412659" cy="236238"/>
                  </a:xfrm>
                  <a:prstGeom prst="rect">
                    <a:avLst/>
                  </a:prstGeom>
                  <a:noFill/>
                  <a:ln w="6350">
                    <a:noFill/>
                  </a:ln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en-US" altLang="ja-JP" sz="900" spc="-95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※ </a:t>
                    </a:r>
                    <a:r>
                      <a:rPr lang="ja-JP" altLang="en-US" sz="900" spc="-95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rPr>
                      <a:t>： 資源化物（古紙、金属等）の一部には、直接、民間事業者（再資源化事業者や原料として使用する者）へ引き渡され、再生利用されているものがあります。</a:t>
                    </a:r>
                    <a:endParaRPr lang="en-US" altLang="ja-JP" sz="900" spc="-95" dirty="0">
                      <a:latin typeface="ＭＳ Ｐ明朝" panose="02020600040205080304" pitchFamily="18" charset="-128"/>
                      <a:ea typeface="ＭＳ Ｐ明朝" panose="02020600040205080304" pitchFamily="18" charset="-128"/>
                    </a:endParaRPr>
                  </a:p>
                </p:txBody>
              </p:sp>
              <p:grpSp>
                <p:nvGrpSpPr>
                  <p:cNvPr id="185" name="グループ化 184"/>
                  <p:cNvGrpSpPr/>
                  <p:nvPr/>
                </p:nvGrpSpPr>
                <p:grpSpPr>
                  <a:xfrm rot="16200000">
                    <a:off x="2809559" y="5242046"/>
                    <a:ext cx="384640" cy="943621"/>
                    <a:chOff x="9173122" y="6570514"/>
                    <a:chExt cx="358791" cy="687825"/>
                  </a:xfrm>
                </p:grpSpPr>
                <p:sp>
                  <p:nvSpPr>
                    <p:cNvPr id="186" name="ホームベース 185"/>
                    <p:cNvSpPr/>
                    <p:nvPr/>
                  </p:nvSpPr>
                  <p:spPr>
                    <a:xfrm rot="16200000">
                      <a:off x="8997261" y="6794689"/>
                      <a:ext cx="684985" cy="242315"/>
                    </a:xfrm>
                    <a:prstGeom prst="homePlate">
                      <a:avLst>
                        <a:gd name="adj" fmla="val 61980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rgbClr val="003300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vert="vert270" lIns="35992" tIns="71985" rIns="107977" bIns="71985" rtlCol="0" anchor="ctr"/>
                    <a:lstStyle/>
                    <a:p>
                      <a:pPr algn="ctr"/>
                      <a:endParaRPr lang="en-US" altLang="ja-JP" sz="1700" b="1" dirty="0">
                        <a:latin typeface="Arial Black" panose="020B0A04020102020204" pitchFamily="34" charset="0"/>
                      </a:endParaRPr>
                    </a:p>
                  </p:txBody>
                </p:sp>
                <p:grpSp>
                  <p:nvGrpSpPr>
                    <p:cNvPr id="187" name="グループ化 186"/>
                    <p:cNvGrpSpPr/>
                    <p:nvPr/>
                  </p:nvGrpSpPr>
                  <p:grpSpPr>
                    <a:xfrm>
                      <a:off x="9217125" y="6570514"/>
                      <a:ext cx="243682" cy="687821"/>
                      <a:chOff x="4478390" y="3974779"/>
                      <a:chExt cx="243682" cy="687821"/>
                    </a:xfrm>
                    <a:solidFill>
                      <a:schemeClr val="bg1"/>
                    </a:solidFill>
                  </p:grpSpPr>
                  <p:sp>
                    <p:nvSpPr>
                      <p:cNvPr id="189" name="二等辺三角形 188"/>
                      <p:cNvSpPr/>
                      <p:nvPr/>
                    </p:nvSpPr>
                    <p:spPr>
                      <a:xfrm>
                        <a:off x="4478390" y="3974779"/>
                        <a:ext cx="243682" cy="116747"/>
                      </a:xfrm>
                      <a:prstGeom prst="triangle">
                        <a:avLst/>
                      </a:prstGeom>
                      <a:solidFill>
                        <a:srgbClr val="D0A17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190" name="直線コネクタ 189"/>
                      <p:cNvCxnSpPr/>
                      <p:nvPr/>
                    </p:nvCxnSpPr>
                    <p:spPr>
                      <a:xfrm rot="5400000">
                        <a:off x="4508469" y="4625956"/>
                        <a:ext cx="71004" cy="1723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4" name="直線コネクタ 193"/>
                      <p:cNvCxnSpPr/>
                      <p:nvPr/>
                    </p:nvCxnSpPr>
                    <p:spPr>
                      <a:xfrm flipH="1" flipV="1">
                        <a:off x="4536605" y="4091526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5" name="直線コネクタ 194"/>
                      <p:cNvCxnSpPr/>
                      <p:nvPr/>
                    </p:nvCxnSpPr>
                    <p:spPr>
                      <a:xfrm flipH="1" flipV="1">
                        <a:off x="4650281" y="4091526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3" name="直線コネクタ 192"/>
                      <p:cNvCxnSpPr/>
                      <p:nvPr/>
                    </p:nvCxnSpPr>
                    <p:spPr>
                      <a:xfrm rot="5400000" flipV="1">
                        <a:off x="4619471" y="4626866"/>
                        <a:ext cx="70465" cy="1003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196" name="二等辺三角形 195"/>
                      <p:cNvSpPr/>
                      <p:nvPr/>
                    </p:nvSpPr>
                    <p:spPr>
                      <a:xfrm>
                        <a:off x="4561410" y="3982988"/>
                        <a:ext cx="81706" cy="45719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188" name="テキスト ボックス 187"/>
                    <p:cNvSpPr txBox="1"/>
                    <p:nvPr/>
                  </p:nvSpPr>
                  <p:spPr>
                    <a:xfrm rot="5400000">
                      <a:off x="9103921" y="6828516"/>
                      <a:ext cx="497193" cy="35879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ja-JP" altLang="en-US" sz="1900" spc="6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②③</a:t>
                      </a:r>
                      <a:endParaRPr lang="ja-JP" altLang="en-US" sz="2999" spc="6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sp>
                <p:nvSpPr>
                  <p:cNvPr id="306" name="テキスト ボックス 305"/>
                  <p:cNvSpPr txBox="1"/>
                  <p:nvPr/>
                </p:nvSpPr>
                <p:spPr>
                  <a:xfrm>
                    <a:off x="2911127" y="6544108"/>
                    <a:ext cx="900712" cy="267011"/>
                  </a:xfrm>
                  <a:prstGeom prst="rect">
                    <a:avLst/>
                  </a:prstGeom>
                  <a:noFill/>
                </p:spPr>
                <p:txBody>
                  <a:bodyPr wrap="none" lIns="96824" tIns="48412" rIns="96824" bIns="48412" rtlCol="0">
                    <a:spAutoFit/>
                  </a:bodyPr>
                  <a:lstStyle/>
                  <a:p>
                    <a:r>
                      <a:rPr lang="ja-JP" altLang="en-US" sz="1100" b="1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生活系ごみ</a:t>
                    </a:r>
                  </a:p>
                </p:txBody>
              </p:sp>
              <p:sp>
                <p:nvSpPr>
                  <p:cNvPr id="307" name="右矢印 306"/>
                  <p:cNvSpPr/>
                  <p:nvPr/>
                </p:nvSpPr>
                <p:spPr>
                  <a:xfrm>
                    <a:off x="3944649" y="6909856"/>
                    <a:ext cx="2324645" cy="143970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48" name="角丸四角形 47"/>
                  <p:cNvSpPr/>
                  <p:nvPr/>
                </p:nvSpPr>
                <p:spPr>
                  <a:xfrm>
                    <a:off x="6242514" y="8682605"/>
                    <a:ext cx="1146772" cy="1546669"/>
                  </a:xfrm>
                  <a:prstGeom prst="roundRect">
                    <a:avLst/>
                  </a:prstGeom>
                  <a:noFill/>
                  <a:ln w="6350">
                    <a:solidFill>
                      <a:schemeClr val="bg2">
                        <a:lumMod val="50000"/>
                      </a:schemeClr>
                    </a:solidFill>
                  </a:ln>
                </p:spPr>
                <p:style>
                  <a:lnRef idx="2">
                    <a:schemeClr val="accent1"/>
                  </a:lnRef>
                  <a:fillRef idx="1">
                    <a:schemeClr val="lt1"/>
                  </a:fillRef>
                  <a:effectRef idx="0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515" name="正方形/長方形 514"/>
                  <p:cNvSpPr/>
                  <p:nvPr/>
                </p:nvSpPr>
                <p:spPr>
                  <a:xfrm>
                    <a:off x="2523109" y="6526060"/>
                    <a:ext cx="1451151" cy="64027"/>
                  </a:xfrm>
                  <a:prstGeom prst="rect">
                    <a:avLst/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5" name="テキスト ボックス 14"/>
                  <p:cNvSpPr txBox="1"/>
                  <p:nvPr/>
                </p:nvSpPr>
                <p:spPr>
                  <a:xfrm>
                    <a:off x="1092613" y="6771056"/>
                    <a:ext cx="1531071" cy="605494"/>
                  </a:xfrm>
                  <a:prstGeom prst="rect">
                    <a:avLst/>
                  </a:prstGeom>
                  <a:noFill/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50" dirty="0"/>
                      <a:t>家庭から出るごみ</a:t>
                    </a:r>
                    <a:endParaRPr lang="en-US" altLang="ja-JP" sz="1050" dirty="0"/>
                  </a:p>
                  <a:p>
                    <a:r>
                      <a:rPr lang="ja-JP" altLang="en-US" sz="1050" dirty="0"/>
                      <a:t>（生活系ごみ）の</a:t>
                    </a:r>
                    <a:endParaRPr lang="en-US" altLang="ja-JP" sz="1050" dirty="0"/>
                  </a:p>
                  <a:p>
                    <a:r>
                      <a:rPr lang="ja-JP" altLang="en-US" sz="1050" dirty="0"/>
                      <a:t>量は減っている？</a:t>
                    </a:r>
                    <a:endParaRPr lang="en-US" altLang="ja-JP" sz="1050" dirty="0"/>
                  </a:p>
                </p:txBody>
              </p:sp>
              <p:grpSp>
                <p:nvGrpSpPr>
                  <p:cNvPr id="265" name="グループ化 264"/>
                  <p:cNvGrpSpPr/>
                  <p:nvPr/>
                </p:nvGrpSpPr>
                <p:grpSpPr>
                  <a:xfrm>
                    <a:off x="2320697" y="6600673"/>
                    <a:ext cx="436199" cy="664074"/>
                    <a:chOff x="9145116" y="6570513"/>
                    <a:chExt cx="415498" cy="619446"/>
                  </a:xfrm>
                </p:grpSpPr>
                <p:sp>
                  <p:nvSpPr>
                    <p:cNvPr id="266" name="ホームベース 265"/>
                    <p:cNvSpPr/>
                    <p:nvPr/>
                  </p:nvSpPr>
                  <p:spPr>
                    <a:xfrm rot="16200000">
                      <a:off x="9033276" y="6758672"/>
                      <a:ext cx="612949" cy="242315"/>
                    </a:xfrm>
                    <a:prstGeom prst="homePlate">
                      <a:avLst>
                        <a:gd name="adj" fmla="val 61980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rgbClr val="003300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vert="vert270" lIns="35992" tIns="71985" rIns="107977" bIns="71985" rtlCol="0" anchor="ctr"/>
                    <a:lstStyle/>
                    <a:p>
                      <a:pPr algn="ctr"/>
                      <a:endParaRPr lang="en-US" altLang="ja-JP" sz="1700" b="1" dirty="0">
                        <a:latin typeface="Arial Black" panose="020B0A04020102020204" pitchFamily="34" charset="0"/>
                      </a:endParaRPr>
                    </a:p>
                  </p:txBody>
                </p:sp>
                <p:grpSp>
                  <p:nvGrpSpPr>
                    <p:cNvPr id="267" name="グループ化 266"/>
                    <p:cNvGrpSpPr/>
                    <p:nvPr/>
                  </p:nvGrpSpPr>
                  <p:grpSpPr>
                    <a:xfrm>
                      <a:off x="9217124" y="6570513"/>
                      <a:ext cx="243682" cy="619446"/>
                      <a:chOff x="4478389" y="3974778"/>
                      <a:chExt cx="243682" cy="619446"/>
                    </a:xfrm>
                    <a:solidFill>
                      <a:schemeClr val="bg1"/>
                    </a:solidFill>
                  </p:grpSpPr>
                  <p:sp>
                    <p:nvSpPr>
                      <p:cNvPr id="269" name="二等辺三角形 268"/>
                      <p:cNvSpPr/>
                      <p:nvPr/>
                    </p:nvSpPr>
                    <p:spPr>
                      <a:xfrm>
                        <a:off x="4478389" y="3974778"/>
                        <a:ext cx="243682" cy="147462"/>
                      </a:xfrm>
                      <a:prstGeom prst="triangle">
                        <a:avLst/>
                      </a:prstGeom>
                      <a:solidFill>
                        <a:srgbClr val="D0A17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270" name="直線コネクタ 269"/>
                      <p:cNvCxnSpPr/>
                      <p:nvPr/>
                    </p:nvCxnSpPr>
                    <p:spPr>
                      <a:xfrm flipH="1" flipV="1">
                        <a:off x="4533900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1" name="直線コネクタ 270"/>
                      <p:cNvCxnSpPr/>
                      <p:nvPr/>
                    </p:nvCxnSpPr>
                    <p:spPr>
                      <a:xfrm flipH="1" flipV="1">
                        <a:off x="4659213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2" name="直線コネクタ 271"/>
                      <p:cNvCxnSpPr/>
                      <p:nvPr/>
                    </p:nvCxnSpPr>
                    <p:spPr>
                      <a:xfrm flipH="1" flipV="1">
                        <a:off x="4536604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73" name="直線コネクタ 272"/>
                      <p:cNvCxnSpPr/>
                      <p:nvPr/>
                    </p:nvCxnSpPr>
                    <p:spPr>
                      <a:xfrm flipH="1" flipV="1">
                        <a:off x="4659213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74" name="二等辺三角形 273"/>
                      <p:cNvSpPr/>
                      <p:nvPr/>
                    </p:nvSpPr>
                    <p:spPr>
                      <a:xfrm>
                        <a:off x="4560161" y="3987918"/>
                        <a:ext cx="81706" cy="45719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268" name="テキスト ボックス 267"/>
                    <p:cNvSpPr txBox="1"/>
                    <p:nvPr/>
                  </p:nvSpPr>
                  <p:spPr>
                    <a:xfrm>
                      <a:off x="9145116" y="6779493"/>
                      <a:ext cx="41549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ja-JP" altLang="en-US" sz="19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①</a:t>
                      </a:r>
                      <a:endParaRPr lang="ja-JP" altLang="en-US" sz="2999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grpSp>
                <p:nvGrpSpPr>
                  <p:cNvPr id="285" name="グループ化 284"/>
                  <p:cNvGrpSpPr/>
                  <p:nvPr/>
                </p:nvGrpSpPr>
                <p:grpSpPr>
                  <a:xfrm>
                    <a:off x="7170415" y="9470155"/>
                    <a:ext cx="436199" cy="664074"/>
                    <a:chOff x="9126066" y="6570513"/>
                    <a:chExt cx="415498" cy="619446"/>
                  </a:xfrm>
                </p:grpSpPr>
                <p:sp>
                  <p:nvSpPr>
                    <p:cNvPr id="286" name="ホームベース 285"/>
                    <p:cNvSpPr/>
                    <p:nvPr/>
                  </p:nvSpPr>
                  <p:spPr>
                    <a:xfrm rot="16200000">
                      <a:off x="9033276" y="6758672"/>
                      <a:ext cx="612949" cy="242315"/>
                    </a:xfrm>
                    <a:prstGeom prst="homePlate">
                      <a:avLst>
                        <a:gd name="adj" fmla="val 61980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rgbClr val="003300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vert="vert270" lIns="35992" tIns="71985" rIns="107977" bIns="71985" rtlCol="0" anchor="ctr"/>
                    <a:lstStyle/>
                    <a:p>
                      <a:pPr algn="ctr"/>
                      <a:endParaRPr lang="en-US" altLang="ja-JP" sz="1700" b="1" dirty="0">
                        <a:latin typeface="Arial Black" panose="020B0A04020102020204" pitchFamily="34" charset="0"/>
                      </a:endParaRPr>
                    </a:p>
                  </p:txBody>
                </p:sp>
                <p:grpSp>
                  <p:nvGrpSpPr>
                    <p:cNvPr id="287" name="グループ化 286"/>
                    <p:cNvGrpSpPr/>
                    <p:nvPr/>
                  </p:nvGrpSpPr>
                  <p:grpSpPr>
                    <a:xfrm>
                      <a:off x="9217124" y="6570513"/>
                      <a:ext cx="243682" cy="619446"/>
                      <a:chOff x="4478389" y="3974778"/>
                      <a:chExt cx="243682" cy="619446"/>
                    </a:xfrm>
                    <a:solidFill>
                      <a:schemeClr val="bg1"/>
                    </a:solidFill>
                  </p:grpSpPr>
                  <p:sp>
                    <p:nvSpPr>
                      <p:cNvPr id="289" name="二等辺三角形 288"/>
                      <p:cNvSpPr/>
                      <p:nvPr/>
                    </p:nvSpPr>
                    <p:spPr>
                      <a:xfrm>
                        <a:off x="4478389" y="3974778"/>
                        <a:ext cx="243682" cy="147462"/>
                      </a:xfrm>
                      <a:prstGeom prst="triangle">
                        <a:avLst/>
                      </a:prstGeom>
                      <a:solidFill>
                        <a:srgbClr val="D0A17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290" name="直線コネクタ 289"/>
                      <p:cNvCxnSpPr/>
                      <p:nvPr/>
                    </p:nvCxnSpPr>
                    <p:spPr>
                      <a:xfrm flipH="1" flipV="1">
                        <a:off x="4533900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1" name="直線コネクタ 290"/>
                      <p:cNvCxnSpPr/>
                      <p:nvPr/>
                    </p:nvCxnSpPr>
                    <p:spPr>
                      <a:xfrm flipH="1" flipV="1">
                        <a:off x="4659213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2" name="直線コネクタ 291"/>
                      <p:cNvCxnSpPr/>
                      <p:nvPr/>
                    </p:nvCxnSpPr>
                    <p:spPr>
                      <a:xfrm flipH="1" flipV="1">
                        <a:off x="4536604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93" name="直線コネクタ 292"/>
                      <p:cNvCxnSpPr/>
                      <p:nvPr/>
                    </p:nvCxnSpPr>
                    <p:spPr>
                      <a:xfrm flipH="1" flipV="1">
                        <a:off x="4659213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94" name="二等辺三角形 293"/>
                      <p:cNvSpPr/>
                      <p:nvPr/>
                    </p:nvSpPr>
                    <p:spPr>
                      <a:xfrm>
                        <a:off x="4556969" y="3987623"/>
                        <a:ext cx="81706" cy="45719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288" name="テキスト ボックス 287"/>
                    <p:cNvSpPr txBox="1"/>
                    <p:nvPr/>
                  </p:nvSpPr>
                  <p:spPr>
                    <a:xfrm>
                      <a:off x="9126066" y="6760443"/>
                      <a:ext cx="41549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ja-JP" altLang="en-US" sz="19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⑥</a:t>
                      </a:r>
                      <a:endParaRPr lang="ja-JP" altLang="en-US" sz="2999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sp>
                <p:nvSpPr>
                  <p:cNvPr id="128" name="テキスト ボックス 127"/>
                  <p:cNvSpPr txBox="1"/>
                  <p:nvPr/>
                </p:nvSpPr>
                <p:spPr>
                  <a:xfrm>
                    <a:off x="7455428" y="9859275"/>
                    <a:ext cx="2212871" cy="420867"/>
                  </a:xfrm>
                  <a:prstGeom prst="rect">
                    <a:avLst/>
                  </a:prstGeom>
                  <a:noFill/>
                  <a:ln>
                    <a:solidFill>
                      <a:schemeClr val="tx1"/>
                    </a:solidFill>
                  </a:ln>
                </p:spPr>
                <p:txBody>
                  <a:bodyPr wrap="square" lIns="96824" tIns="48412" rIns="96824" bIns="48412" rtlCol="0">
                    <a:spAutoFit/>
                  </a:bodyPr>
                  <a:lstStyle/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中間処理で減量した後に最終処分</a:t>
                    </a:r>
                    <a:endParaRPr lang="en-US" altLang="ja-JP" sz="1050" dirty="0">
                      <a:latin typeface="ＭＳ ゴシック" panose="020B0609070205080204" pitchFamily="49" charset="-128"/>
                      <a:ea typeface="ＭＳ ゴシック" panose="020B0609070205080204" pitchFamily="49" charset="-128"/>
                    </a:endParaRPr>
                  </a:p>
                  <a:p>
                    <a:r>
                      <a:rPr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rPr>
                      <a:t>される割合は下がっている？</a:t>
                    </a:r>
                  </a:p>
                </p:txBody>
              </p:sp>
              <p:grpSp>
                <p:nvGrpSpPr>
                  <p:cNvPr id="305" name="グループ化 304"/>
                  <p:cNvGrpSpPr/>
                  <p:nvPr/>
                </p:nvGrpSpPr>
                <p:grpSpPr>
                  <a:xfrm rot="10800000">
                    <a:off x="4507417" y="5575907"/>
                    <a:ext cx="343684" cy="943621"/>
                    <a:chOff x="9172017" y="6570514"/>
                    <a:chExt cx="320587" cy="687825"/>
                  </a:xfrm>
                </p:grpSpPr>
                <p:sp>
                  <p:nvSpPr>
                    <p:cNvPr id="308" name="ホームベース 307"/>
                    <p:cNvSpPr/>
                    <p:nvPr/>
                  </p:nvSpPr>
                  <p:spPr>
                    <a:xfrm rot="16200000">
                      <a:off x="8997261" y="6794689"/>
                      <a:ext cx="684985" cy="242315"/>
                    </a:xfrm>
                    <a:prstGeom prst="homePlate">
                      <a:avLst>
                        <a:gd name="adj" fmla="val 61980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rgbClr val="003300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vert="vert270" lIns="35992" tIns="71985" rIns="107977" bIns="71985" rtlCol="0" anchor="ctr"/>
                    <a:lstStyle/>
                    <a:p>
                      <a:pPr algn="ctr"/>
                      <a:endParaRPr lang="en-US" altLang="ja-JP" sz="1700" b="1" dirty="0">
                        <a:latin typeface="Arial Black" panose="020B0A04020102020204" pitchFamily="34" charset="0"/>
                      </a:endParaRPr>
                    </a:p>
                  </p:txBody>
                </p:sp>
                <p:grpSp>
                  <p:nvGrpSpPr>
                    <p:cNvPr id="309" name="グループ化 308"/>
                    <p:cNvGrpSpPr/>
                    <p:nvPr/>
                  </p:nvGrpSpPr>
                  <p:grpSpPr>
                    <a:xfrm>
                      <a:off x="9217125" y="6570514"/>
                      <a:ext cx="243682" cy="687821"/>
                      <a:chOff x="4478390" y="3974779"/>
                      <a:chExt cx="243682" cy="687821"/>
                    </a:xfrm>
                    <a:solidFill>
                      <a:schemeClr val="bg1"/>
                    </a:solidFill>
                  </p:grpSpPr>
                  <p:sp>
                    <p:nvSpPr>
                      <p:cNvPr id="311" name="二等辺三角形 310"/>
                      <p:cNvSpPr/>
                      <p:nvPr/>
                    </p:nvSpPr>
                    <p:spPr>
                      <a:xfrm>
                        <a:off x="4478390" y="3974779"/>
                        <a:ext cx="243682" cy="116747"/>
                      </a:xfrm>
                      <a:prstGeom prst="triangle">
                        <a:avLst/>
                      </a:prstGeom>
                      <a:solidFill>
                        <a:srgbClr val="D0A17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312" name="直線コネクタ 311"/>
                      <p:cNvCxnSpPr/>
                      <p:nvPr/>
                    </p:nvCxnSpPr>
                    <p:spPr>
                      <a:xfrm rot="10800000" flipV="1">
                        <a:off x="4543110" y="4565437"/>
                        <a:ext cx="419" cy="96882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3" name="直線コネクタ 312"/>
                      <p:cNvCxnSpPr/>
                      <p:nvPr/>
                    </p:nvCxnSpPr>
                    <p:spPr>
                      <a:xfrm rot="10800000">
                        <a:off x="4536606" y="4091526"/>
                        <a:ext cx="260" cy="76507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14" name="直線コネクタ 313"/>
                      <p:cNvCxnSpPr/>
                      <p:nvPr/>
                    </p:nvCxnSpPr>
                    <p:spPr>
                      <a:xfrm rot="10800000" flipH="1">
                        <a:off x="4650125" y="4091526"/>
                        <a:ext cx="157" cy="79979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325" name="直線コネクタ 324"/>
                      <p:cNvCxnSpPr/>
                      <p:nvPr/>
                    </p:nvCxnSpPr>
                    <p:spPr>
                      <a:xfrm rot="10800000" flipH="1" flipV="1">
                        <a:off x="4652345" y="4561967"/>
                        <a:ext cx="2858" cy="100633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27" name="二等辺三角形 326"/>
                      <p:cNvSpPr/>
                      <p:nvPr/>
                    </p:nvSpPr>
                    <p:spPr>
                      <a:xfrm>
                        <a:off x="4561410" y="3982988"/>
                        <a:ext cx="81706" cy="45719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310" name="テキスト ボックス 309"/>
                    <p:cNvSpPr txBox="1"/>
                    <p:nvPr/>
                  </p:nvSpPr>
                  <p:spPr>
                    <a:xfrm rot="5400000">
                      <a:off x="9051880" y="6808017"/>
                      <a:ext cx="560862" cy="320587"/>
                    </a:xfrm>
                    <a:prstGeom prst="rect">
                      <a:avLst/>
                    </a:prstGeom>
                    <a:noFill/>
                  </p:spPr>
                  <p:txBody>
                    <a:bodyPr vert="eaVert" wrap="none" rtlCol="0">
                      <a:spAutoFit/>
                    </a:bodyPr>
                    <a:lstStyle/>
                    <a:p>
                      <a:r>
                        <a:rPr lang="ja-JP" altLang="en-US" sz="1900" spc="6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②</a:t>
                      </a:r>
                      <a:endParaRPr lang="en-US" altLang="ja-JP" sz="1900" spc="6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r>
                        <a:rPr lang="ja-JP" altLang="en-US" sz="1900" spc="6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③</a:t>
                      </a:r>
                      <a:endParaRPr lang="ja-JP" altLang="en-US" sz="2999" spc="60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pic>
                <p:nvPicPr>
                  <p:cNvPr id="2050" name="Picture 2"/>
                  <p:cNvPicPr>
                    <a:picLocks noChangeAspect="1" noChangeArrowheads="1"/>
                  </p:cNvPicPr>
                  <p:nvPr/>
                </p:nvPicPr>
                <p:blipFill>
                  <a:blip r:embed="rId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6448582" y="7376549"/>
                    <a:ext cx="845268" cy="719849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</p:pic>
              <p:grpSp>
                <p:nvGrpSpPr>
                  <p:cNvPr id="213" name="グループ化 212"/>
                  <p:cNvGrpSpPr/>
                  <p:nvPr/>
                </p:nvGrpSpPr>
                <p:grpSpPr>
                  <a:xfrm rot="16200000">
                    <a:off x="8142467" y="7865412"/>
                    <a:ext cx="395941" cy="650309"/>
                    <a:chOff x="9160968" y="6570513"/>
                    <a:chExt cx="369332" cy="619446"/>
                  </a:xfrm>
                </p:grpSpPr>
                <p:sp>
                  <p:nvSpPr>
                    <p:cNvPr id="214" name="ホームベース 213"/>
                    <p:cNvSpPr/>
                    <p:nvPr/>
                  </p:nvSpPr>
                  <p:spPr>
                    <a:xfrm rot="16200000">
                      <a:off x="9033276" y="6758672"/>
                      <a:ext cx="612949" cy="242315"/>
                    </a:xfrm>
                    <a:prstGeom prst="homePlate">
                      <a:avLst>
                        <a:gd name="adj" fmla="val 61980"/>
                      </a:avLst>
                    </a:prstGeom>
                    <a:solidFill>
                      <a:schemeClr val="bg1"/>
                    </a:solidFill>
                    <a:ln w="19050">
                      <a:solidFill>
                        <a:srgbClr val="003300"/>
                      </a:solidFill>
                    </a:ln>
                  </p:spPr>
                  <p:style>
                    <a:lnRef idx="2">
                      <a:schemeClr val="accent6"/>
                    </a:lnRef>
                    <a:fillRef idx="1">
                      <a:schemeClr val="lt1"/>
                    </a:fillRef>
                    <a:effectRef idx="0">
                      <a:schemeClr val="accent6"/>
                    </a:effectRef>
                    <a:fontRef idx="minor">
                      <a:schemeClr val="dk1"/>
                    </a:fontRef>
                  </p:style>
                  <p:txBody>
                    <a:bodyPr vert="vert270" lIns="35992" tIns="71985" rIns="107977" bIns="71985" rtlCol="0" anchor="ctr"/>
                    <a:lstStyle/>
                    <a:p>
                      <a:pPr algn="ctr"/>
                      <a:endParaRPr lang="en-US" altLang="ja-JP" sz="1700" b="1" dirty="0">
                        <a:latin typeface="Arial Black" panose="020B0A04020102020204" pitchFamily="34" charset="0"/>
                      </a:endParaRPr>
                    </a:p>
                  </p:txBody>
                </p:sp>
                <p:grpSp>
                  <p:nvGrpSpPr>
                    <p:cNvPr id="215" name="グループ化 214"/>
                    <p:cNvGrpSpPr/>
                    <p:nvPr/>
                  </p:nvGrpSpPr>
                  <p:grpSpPr>
                    <a:xfrm>
                      <a:off x="9217124" y="6570513"/>
                      <a:ext cx="243682" cy="619446"/>
                      <a:chOff x="4478389" y="3974778"/>
                      <a:chExt cx="243682" cy="619446"/>
                    </a:xfrm>
                    <a:solidFill>
                      <a:schemeClr val="bg1"/>
                    </a:solidFill>
                  </p:grpSpPr>
                  <p:sp>
                    <p:nvSpPr>
                      <p:cNvPr id="218" name="二等辺三角形 217"/>
                      <p:cNvSpPr/>
                      <p:nvPr/>
                    </p:nvSpPr>
                    <p:spPr>
                      <a:xfrm>
                        <a:off x="4478389" y="3974778"/>
                        <a:ext cx="243682" cy="147462"/>
                      </a:xfrm>
                      <a:prstGeom prst="triangle">
                        <a:avLst/>
                      </a:prstGeom>
                      <a:solidFill>
                        <a:srgbClr val="D0A172"/>
                      </a:solidFill>
                      <a:ln>
                        <a:noFill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  <p:cxnSp>
                    <p:nvCxnSpPr>
                      <p:cNvPr id="221" name="直線コネクタ 220"/>
                      <p:cNvCxnSpPr/>
                      <p:nvPr/>
                    </p:nvCxnSpPr>
                    <p:spPr>
                      <a:xfrm flipH="1" flipV="1">
                        <a:off x="4533900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2" name="直線コネクタ 221"/>
                      <p:cNvCxnSpPr/>
                      <p:nvPr/>
                    </p:nvCxnSpPr>
                    <p:spPr>
                      <a:xfrm flipH="1" flipV="1">
                        <a:off x="4659213" y="4457700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3" name="直線コネクタ 222"/>
                      <p:cNvCxnSpPr/>
                      <p:nvPr/>
                    </p:nvCxnSpPr>
                    <p:spPr>
                      <a:xfrm flipH="1" flipV="1">
                        <a:off x="4536604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24" name="直線コネクタ 223"/>
                      <p:cNvCxnSpPr/>
                      <p:nvPr/>
                    </p:nvCxnSpPr>
                    <p:spPr>
                      <a:xfrm flipH="1" flipV="1">
                        <a:off x="4659213" y="4122241"/>
                        <a:ext cx="2704" cy="136524"/>
                      </a:xfrm>
                      <a:prstGeom prst="line">
                        <a:avLst/>
                      </a:prstGeom>
                      <a:grpFill/>
                      <a:ln w="12700">
                        <a:solidFill>
                          <a:srgbClr val="00330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26" name="二等辺三角形 225"/>
                      <p:cNvSpPr/>
                      <p:nvPr/>
                    </p:nvSpPr>
                    <p:spPr>
                      <a:xfrm>
                        <a:off x="4559376" y="3987674"/>
                        <a:ext cx="81706" cy="45719"/>
                      </a:xfrm>
                      <a:prstGeom prst="triangle">
                        <a:avLst/>
                      </a:prstGeom>
                      <a:solidFill>
                        <a:schemeClr val="tx1"/>
                      </a:solidFill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/>
                      </a:p>
                    </p:txBody>
                  </p:sp>
                </p:grpSp>
                <p:sp>
                  <p:nvSpPr>
                    <p:cNvPr id="216" name="テキスト ボックス 215"/>
                    <p:cNvSpPr txBox="1"/>
                    <p:nvPr/>
                  </p:nvSpPr>
                  <p:spPr>
                    <a:xfrm rot="5400000">
                      <a:off x="9137885" y="6767407"/>
                      <a:ext cx="41549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r>
                        <a:rPr lang="ja-JP" altLang="en-US" sz="1900" dirty="0">
                          <a:solidFill>
                            <a:srgbClr val="FF0000"/>
                          </a:solidFill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⑤</a:t>
                      </a:r>
                      <a:endParaRPr lang="ja-JP" altLang="en-US" sz="2999" dirty="0">
                        <a:solidFill>
                          <a:srgbClr val="FF0000"/>
                        </a:solidFill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p:txBody>
                </p:sp>
              </p:grpSp>
              <p:pic>
                <p:nvPicPr>
                  <p:cNvPr id="202" name="図 201"/>
                  <p:cNvPicPr>
                    <a:picLocks noChangeAspect="1"/>
                  </p:cNvPicPr>
                  <p:nvPr/>
                </p:nvPicPr>
                <p:blipFill>
                  <a:blip r:embed="rId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305069" y="5108010"/>
                    <a:ext cx="545458" cy="363639"/>
                  </a:xfrm>
                  <a:prstGeom prst="rect">
                    <a:avLst/>
                  </a:prstGeom>
                </p:spPr>
              </p:pic>
              <p:pic>
                <p:nvPicPr>
                  <p:cNvPr id="206" name="図 205"/>
                  <p:cNvPicPr>
                    <a:picLocks noChangeAspect="1"/>
                  </p:cNvPicPr>
                  <p:nvPr/>
                </p:nvPicPr>
                <p:blipFill>
                  <a:blip r:embed="rId8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724045" y="8592502"/>
                    <a:ext cx="515537" cy="1187751"/>
                  </a:xfrm>
                  <a:prstGeom prst="rect">
                    <a:avLst/>
                  </a:prstGeom>
                </p:spPr>
              </p:pic>
              <p:pic>
                <p:nvPicPr>
                  <p:cNvPr id="207" name="図 206"/>
                  <p:cNvPicPr>
                    <a:picLocks noChangeAspect="1"/>
                  </p:cNvPicPr>
                  <p:nvPr/>
                </p:nvPicPr>
                <p:blipFill>
                  <a:blip r:embed="rId9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515545" y="8645704"/>
                    <a:ext cx="1121127" cy="1079773"/>
                  </a:xfrm>
                  <a:prstGeom prst="rect">
                    <a:avLst/>
                  </a:prstGeom>
                </p:spPr>
              </p:pic>
              <p:pic>
                <p:nvPicPr>
                  <p:cNvPr id="208" name="図 207"/>
                  <p:cNvPicPr>
                    <a:picLocks noChangeAspect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904741" y="8112952"/>
                    <a:ext cx="760041" cy="690038"/>
                  </a:xfrm>
                  <a:prstGeom prst="rect">
                    <a:avLst/>
                  </a:prstGeom>
                </p:spPr>
              </p:pic>
              <p:pic>
                <p:nvPicPr>
                  <p:cNvPr id="209" name="図 208"/>
                  <p:cNvPicPr>
                    <a:picLocks noChangeAspect="1"/>
                  </p:cNvPicPr>
                  <p:nvPr/>
                </p:nvPicPr>
                <p:blipFill>
                  <a:blip r:embed="rId11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 rot="1755570">
                    <a:off x="4563151" y="8681431"/>
                    <a:ext cx="548551" cy="234381"/>
                  </a:xfrm>
                  <a:prstGeom prst="rect">
                    <a:avLst/>
                  </a:prstGeom>
                </p:spPr>
              </p:pic>
              <p:pic>
                <p:nvPicPr>
                  <p:cNvPr id="210" name="図 209"/>
                  <p:cNvPicPr>
                    <a:picLocks noChangeAspect="1"/>
                  </p:cNvPicPr>
                  <p:nvPr/>
                </p:nvPicPr>
                <p:blipFill>
                  <a:blip r:embed="rId12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4750969" y="4948686"/>
                    <a:ext cx="503894" cy="530242"/>
                  </a:xfrm>
                  <a:prstGeom prst="rect">
                    <a:avLst/>
                  </a:prstGeom>
                </p:spPr>
              </p:pic>
              <p:pic>
                <p:nvPicPr>
                  <p:cNvPr id="5" name="図 4"/>
                  <p:cNvPicPr>
                    <a:picLocks noChangeAspect="1"/>
                  </p:cNvPicPr>
                  <p:nvPr/>
                </p:nvPicPr>
                <p:blipFill>
                  <a:blip r:embed="rId1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693421" y="9032374"/>
                    <a:ext cx="891911" cy="594607"/>
                  </a:xfrm>
                  <a:prstGeom prst="rect">
                    <a:avLst/>
                  </a:prstGeom>
                </p:spPr>
              </p:pic>
              <p:pic>
                <p:nvPicPr>
                  <p:cNvPr id="14" name="Picture 2" descr="D:\OyamaE\Desktop\計画\素材（ぐまんたん）\空き缶２.jpg"/>
                  <p:cNvPicPr>
                    <a:picLocks noChangeAspect="1" noChangeArrowheads="1"/>
                  </p:cNvPicPr>
                  <p:nvPr/>
                </p:nvPicPr>
                <p:blipFill>
                  <a:blip r:embed="rId14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656238" y="6146570"/>
                    <a:ext cx="283785" cy="438058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027" name="Picture 3" descr="D:\OyamaE\Desktop\計画\素材（ぐまんたん）\空き缶１.jpg"/>
                  <p:cNvPicPr>
                    <a:picLocks noChangeAspect="1" noChangeArrowheads="1"/>
                  </p:cNvPicPr>
                  <p:nvPr/>
                </p:nvPicPr>
                <p:blipFill>
                  <a:blip r:embed="rId1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 rot="19777291">
                    <a:off x="1896722" y="6309295"/>
                    <a:ext cx="238075" cy="399966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199" name="Picture 2" descr="Z:\リサイクルG\計画\H27次期循環型社会推進計画策定\25パブコメ前チェック\計画\素材（ぐまんたん）\CI004A.bmp"/>
                  <p:cNvPicPr>
                    <a:picLocks noChangeAspect="1" noChangeArrowheads="1"/>
                  </p:cNvPicPr>
                  <p:nvPr/>
                </p:nvPicPr>
                <p:blipFill>
                  <a:blip r:embed="rId16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428172" y="5559981"/>
                    <a:ext cx="791922" cy="1168633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205" name="図 204"/>
                  <p:cNvPicPr/>
                  <p:nvPr/>
                </p:nvPicPr>
                <p:blipFill>
                  <a:blip r:embed="rId17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1197267" y="5288757"/>
                    <a:ext cx="1246707" cy="842774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46" name="右矢印 145"/>
                <p:cNvSpPr/>
                <p:nvPr/>
              </p:nvSpPr>
              <p:spPr>
                <a:xfrm>
                  <a:off x="7360334" y="8299788"/>
                  <a:ext cx="1025283" cy="204835"/>
                </a:xfrm>
                <a:prstGeom prst="rightArrow">
                  <a:avLst>
                    <a:gd name="adj1" fmla="val 26206"/>
                    <a:gd name="adj2" fmla="val 34277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6824" tIns="48412" rIns="96824" bIns="48412"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191" name="右矢印 190"/>
                <p:cNvSpPr/>
                <p:nvPr/>
              </p:nvSpPr>
              <p:spPr>
                <a:xfrm>
                  <a:off x="8082360" y="7863074"/>
                  <a:ext cx="335971" cy="262423"/>
                </a:xfrm>
                <a:prstGeom prst="rightArrow">
                  <a:avLst>
                    <a:gd name="adj1" fmla="val 26206"/>
                    <a:gd name="adj2" fmla="val 34277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6824" tIns="48412" rIns="96824" bIns="48412"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27" name="正方形/長方形 226"/>
                <p:cNvSpPr/>
                <p:nvPr/>
              </p:nvSpPr>
              <p:spPr>
                <a:xfrm>
                  <a:off x="7322696" y="8221665"/>
                  <a:ext cx="595492" cy="61073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6824" tIns="48412" rIns="96824" bIns="48412"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31" name="正方形/長方形 230"/>
                <p:cNvSpPr/>
                <p:nvPr/>
              </p:nvSpPr>
              <p:spPr>
                <a:xfrm>
                  <a:off x="7630687" y="7979108"/>
                  <a:ext cx="152015" cy="71985"/>
                </a:xfrm>
                <a:prstGeom prst="rect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6824" tIns="48412" rIns="96824" bIns="48412"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17" name="右矢印 216"/>
                <p:cNvSpPr/>
                <p:nvPr/>
              </p:nvSpPr>
              <p:spPr>
                <a:xfrm>
                  <a:off x="2494928" y="4352524"/>
                  <a:ext cx="540901" cy="136620"/>
                </a:xfrm>
                <a:prstGeom prst="rightArrow">
                  <a:avLst>
                    <a:gd name="adj1" fmla="val 26206"/>
                    <a:gd name="adj2" fmla="val 34277"/>
                  </a:avLst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6824" tIns="48412" rIns="96824" bIns="48412"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53" name="正方形/長方形 252"/>
                <p:cNvSpPr/>
                <p:nvPr/>
              </p:nvSpPr>
              <p:spPr>
                <a:xfrm rot="5400000" flipV="1">
                  <a:off x="3434472" y="6069383"/>
                  <a:ext cx="1003560" cy="35992"/>
                </a:xfrm>
                <a:prstGeom prst="rect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6824" tIns="48412" rIns="96824" bIns="48412"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516" name="右矢印 515"/>
                <p:cNvSpPr/>
                <p:nvPr/>
              </p:nvSpPr>
              <p:spPr>
                <a:xfrm rot="19380000">
                  <a:off x="2417955" y="4035731"/>
                  <a:ext cx="471842" cy="125425"/>
                </a:xfrm>
                <a:prstGeom prst="rightArrow">
                  <a:avLst>
                    <a:gd name="adj1" fmla="val 26206"/>
                    <a:gd name="adj2" fmla="val 34277"/>
                  </a:avLst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96824" tIns="48412" rIns="96824" bIns="48412"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23" name="グループ化 22"/>
                <p:cNvGrpSpPr/>
                <p:nvPr/>
              </p:nvGrpSpPr>
              <p:grpSpPr>
                <a:xfrm>
                  <a:off x="2478578" y="6813152"/>
                  <a:ext cx="3741306" cy="1473872"/>
                  <a:chOff x="2523109" y="7839980"/>
                  <a:chExt cx="3741306" cy="1473872"/>
                </a:xfrm>
              </p:grpSpPr>
              <p:sp>
                <p:nvSpPr>
                  <p:cNvPr id="140" name="右矢印 139"/>
                  <p:cNvSpPr/>
                  <p:nvPr/>
                </p:nvSpPr>
                <p:spPr>
                  <a:xfrm>
                    <a:off x="2530067" y="7839980"/>
                    <a:ext cx="3734348" cy="247119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  <p:sp>
                <p:nvSpPr>
                  <p:cNvPr id="141" name="右矢印 140"/>
                  <p:cNvSpPr/>
                  <p:nvPr/>
                </p:nvSpPr>
                <p:spPr>
                  <a:xfrm>
                    <a:off x="2523109" y="8972515"/>
                    <a:ext cx="3678014" cy="341337"/>
                  </a:xfrm>
                  <a:prstGeom prst="rightArrow">
                    <a:avLst>
                      <a:gd name="adj1" fmla="val 26206"/>
                      <a:gd name="adj2" fmla="val 34277"/>
                    </a:avLst>
                  </a:prstGeom>
                  <a:solidFill>
                    <a:schemeClr val="tx1">
                      <a:lumMod val="65000"/>
                      <a:lumOff val="35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lIns="96824" tIns="48412" rIns="96824" bIns="48412" rtlCol="0" anchor="ctr"/>
                  <a:lstStyle/>
                  <a:p>
                    <a:pPr algn="ctr"/>
                    <a:endParaRPr kumimoji="1" lang="ja-JP" altLang="en-US"/>
                  </a:p>
                </p:txBody>
              </p:sp>
            </p:grpSp>
            <p:sp>
              <p:nvSpPr>
                <p:cNvPr id="25" name="角丸四角形 24"/>
                <p:cNvSpPr/>
                <p:nvPr/>
              </p:nvSpPr>
              <p:spPr>
                <a:xfrm>
                  <a:off x="6239152" y="4573520"/>
                  <a:ext cx="1114713" cy="2752911"/>
                </a:xfrm>
                <a:prstGeom prst="roundRect">
                  <a:avLst>
                    <a:gd name="adj" fmla="val 813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201" name="角丸四角形 200"/>
                <p:cNvSpPr/>
                <p:nvPr/>
              </p:nvSpPr>
              <p:spPr>
                <a:xfrm>
                  <a:off x="8458750" y="4707222"/>
                  <a:ext cx="1326145" cy="1186813"/>
                </a:xfrm>
                <a:prstGeom prst="roundRect">
                  <a:avLst>
                    <a:gd name="adj" fmla="val 8133"/>
                  </a:avLst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</p:grpSp>
          <p:sp>
            <p:nvSpPr>
              <p:cNvPr id="29" name="角丸四角形 28"/>
              <p:cNvSpPr/>
              <p:nvPr/>
            </p:nvSpPr>
            <p:spPr>
              <a:xfrm>
                <a:off x="1048745" y="5769165"/>
                <a:ext cx="1572597" cy="569975"/>
              </a:xfrm>
              <a:prstGeom prst="round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232" name="正方形/長方形 231"/>
            <p:cNvSpPr/>
            <p:nvPr/>
          </p:nvSpPr>
          <p:spPr>
            <a:xfrm rot="5400000">
              <a:off x="7688400" y="8000471"/>
              <a:ext cx="335454" cy="59872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6824" tIns="48412" rIns="96824" bIns="48412"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72" name="直線コネクタ 71"/>
            <p:cNvCxnSpPr/>
            <p:nvPr/>
          </p:nvCxnSpPr>
          <p:spPr>
            <a:xfrm>
              <a:off x="2609128" y="3555626"/>
              <a:ext cx="5931" cy="5635293"/>
            </a:xfrm>
            <a:prstGeom prst="line">
              <a:avLst/>
            </a:prstGeom>
            <a:ln>
              <a:solidFill>
                <a:schemeClr val="tx1">
                  <a:lumMod val="85000"/>
                  <a:lumOff val="1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7" name="テキスト ボックス 176"/>
          <p:cNvSpPr txBox="1"/>
          <p:nvPr/>
        </p:nvSpPr>
        <p:spPr>
          <a:xfrm>
            <a:off x="7535035" y="103730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3607073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/>
          <p:cNvGrpSpPr/>
          <p:nvPr/>
        </p:nvGrpSpPr>
        <p:grpSpPr>
          <a:xfrm>
            <a:off x="669530" y="2370250"/>
            <a:ext cx="3928750" cy="3588982"/>
            <a:chOff x="539552" y="1990107"/>
            <a:chExt cx="2520000" cy="2302064"/>
          </a:xfrm>
        </p:grpSpPr>
        <p:pic>
          <p:nvPicPr>
            <p:cNvPr id="11" name="図 10"/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277" b="9091"/>
            <a:stretch/>
          </p:blipFill>
          <p:spPr bwMode="auto">
            <a:xfrm>
              <a:off x="539552" y="1990107"/>
              <a:ext cx="2520000" cy="1800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656354" y="3863614"/>
              <a:ext cx="2292078" cy="42855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①　１人</a:t>
              </a:r>
              <a:r>
                <a:rPr lang="ja-JP" altLang="en-US" sz="187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１日当たりの資源ごみ</a:t>
              </a:r>
              <a:r>
                <a:rPr lang="ja-JP" altLang="en-US" sz="187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を</a:t>
              </a:r>
              <a:endParaRPr lang="en-US" altLang="ja-JP" sz="18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ja-JP" altLang="en-US" sz="187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</a:t>
              </a:r>
              <a:r>
                <a:rPr lang="ja-JP" altLang="en-US" sz="187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含む生活</a:t>
              </a:r>
              <a:r>
                <a:rPr lang="ja-JP" altLang="en-US" sz="187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系ごみ排出量</a:t>
              </a: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299711" y="2361012"/>
            <a:ext cx="3928750" cy="3248509"/>
            <a:chOff x="3387452" y="1990107"/>
            <a:chExt cx="2520000" cy="2083676"/>
          </a:xfrm>
        </p:grpSpPr>
        <p:pic>
          <p:nvPicPr>
            <p:cNvPr id="12" name="図 11"/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573" b="9091"/>
            <a:stretch/>
          </p:blipFill>
          <p:spPr bwMode="auto">
            <a:xfrm>
              <a:off x="3387452" y="1990107"/>
              <a:ext cx="2520000" cy="1800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4" name="テキスト ボックス 23"/>
            <p:cNvSpPr txBox="1"/>
            <p:nvPr/>
          </p:nvSpPr>
          <p:spPr>
            <a:xfrm>
              <a:off x="3697711" y="3829893"/>
              <a:ext cx="2002124" cy="243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②　生活</a:t>
              </a:r>
              <a:r>
                <a:rPr lang="ja-JP" altLang="en-US" sz="187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系ごみ分別排出率</a:t>
              </a:r>
              <a:endParaRPr kumimoji="1"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3" name="グループ化 32"/>
          <p:cNvGrpSpPr/>
          <p:nvPr/>
        </p:nvGrpSpPr>
        <p:grpSpPr>
          <a:xfrm>
            <a:off x="868918" y="6353598"/>
            <a:ext cx="4468892" cy="3561285"/>
            <a:chOff x="572437" y="4292575"/>
            <a:chExt cx="2866461" cy="2284298"/>
          </a:xfrm>
        </p:grpSpPr>
        <p:pic>
          <p:nvPicPr>
            <p:cNvPr id="13" name="図 12"/>
            <p:cNvPicPr/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634" b="9440"/>
            <a:stretch/>
          </p:blipFill>
          <p:spPr bwMode="auto">
            <a:xfrm>
              <a:off x="572437" y="4292575"/>
              <a:ext cx="2520000" cy="1800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6" name="テキスト ボックス 25"/>
            <p:cNvSpPr txBox="1"/>
            <p:nvPr/>
          </p:nvSpPr>
          <p:spPr>
            <a:xfrm>
              <a:off x="584226" y="6148316"/>
              <a:ext cx="2854672" cy="4285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87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③　ガラス</a:t>
              </a:r>
              <a:r>
                <a:rPr lang="ja-JP" altLang="en-US" sz="187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等</a:t>
              </a:r>
              <a:r>
                <a:rPr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（主に行政により</a:t>
              </a:r>
              <a:r>
                <a:rPr lang="ja-JP" altLang="en-US" sz="16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分別収集が行</a:t>
              </a:r>
              <a:endPara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lang="en-US" altLang="ja-JP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</a:t>
              </a:r>
              <a:r>
                <a:rPr lang="en-US" altLang="ja-JP" sz="16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     </a:t>
              </a:r>
              <a:r>
                <a:rPr lang="ja-JP" altLang="en-US" sz="1600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われて</a:t>
              </a:r>
              <a:r>
                <a:rPr lang="ja-JP" altLang="en-US" sz="16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いる品目）</a:t>
              </a:r>
              <a:r>
                <a:rPr lang="ja-JP" altLang="en-US" sz="187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のみの再生</a:t>
              </a:r>
              <a:r>
                <a:rPr lang="ja-JP" altLang="en-US" sz="187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利用率</a:t>
              </a:r>
              <a:endParaRPr kumimoji="1"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5492614" y="6353597"/>
            <a:ext cx="3928750" cy="3273383"/>
            <a:chOff x="3387452" y="4311351"/>
            <a:chExt cx="2520000" cy="2099631"/>
          </a:xfrm>
        </p:grpSpPr>
        <p:pic>
          <p:nvPicPr>
            <p:cNvPr id="14" name="図 13"/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512" b="9440"/>
            <a:stretch/>
          </p:blipFill>
          <p:spPr bwMode="auto">
            <a:xfrm>
              <a:off x="3387452" y="4311351"/>
              <a:ext cx="2520000" cy="180000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sp>
          <p:nvSpPr>
            <p:cNvPr id="27" name="テキスト ボックス 26"/>
            <p:cNvSpPr txBox="1"/>
            <p:nvPr/>
          </p:nvSpPr>
          <p:spPr>
            <a:xfrm>
              <a:off x="3938586" y="6167092"/>
              <a:ext cx="1247420" cy="2438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1871" dirty="0" smtClean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④　最終</a:t>
              </a:r>
              <a:r>
                <a:rPr lang="ja-JP" altLang="en-US" sz="1871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処分率</a:t>
              </a:r>
              <a:endParaRPr kumimoji="1"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29" name="テキスト ボックス 28"/>
          <p:cNvSpPr txBox="1"/>
          <p:nvPr/>
        </p:nvSpPr>
        <p:spPr>
          <a:xfrm>
            <a:off x="9994071" y="5213095"/>
            <a:ext cx="3751348" cy="668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⑤　排出量</a:t>
            </a:r>
            <a:r>
              <a:rPr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から減量化量を除いた</a:t>
            </a:r>
            <a:endParaRPr lang="en-US" altLang="ja-JP" sz="187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8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 再生</a:t>
            </a:r>
            <a:r>
              <a:rPr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利用率</a:t>
            </a: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929892" y="2279710"/>
            <a:ext cx="3647434" cy="2887552"/>
          </a:xfrm>
          <a:prstGeom prst="rect">
            <a:avLst/>
          </a:prstGeom>
        </p:spPr>
      </p:pic>
      <p:sp>
        <p:nvSpPr>
          <p:cNvPr id="38" name="テキスト ボックス 37"/>
          <p:cNvSpPr txBox="1"/>
          <p:nvPr/>
        </p:nvSpPr>
        <p:spPr>
          <a:xfrm>
            <a:off x="10313828" y="9292914"/>
            <a:ext cx="3592650" cy="6681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8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　排出量</a:t>
            </a:r>
            <a:r>
              <a:rPr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から減量化量を除いた</a:t>
            </a:r>
            <a:endParaRPr lang="en-US" altLang="ja-JP" sz="187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lang="ja-JP" altLang="en-US" sz="187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 最終</a:t>
            </a:r>
            <a:r>
              <a:rPr lang="ja-JP" altLang="en-US" sz="187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処分率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051304" y="6326923"/>
            <a:ext cx="3818121" cy="2859597"/>
          </a:xfrm>
          <a:prstGeom prst="rect">
            <a:avLst/>
          </a:prstGeom>
        </p:spPr>
      </p:pic>
      <p:sp>
        <p:nvSpPr>
          <p:cNvPr id="28" name="サブタイトル 2"/>
          <p:cNvSpPr txBox="1">
            <a:spLocks/>
          </p:cNvSpPr>
          <p:nvPr/>
        </p:nvSpPr>
        <p:spPr>
          <a:xfrm>
            <a:off x="88900" y="382976"/>
            <a:ext cx="8538588" cy="773379"/>
          </a:xfrm>
          <a:prstGeom prst="rect">
            <a:avLst/>
          </a:prstGeom>
        </p:spPr>
        <p:txBody>
          <a:bodyPr vert="horz" lIns="164269" tIns="82135" rIns="164269" bIns="82135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（参考４）</a:t>
            </a:r>
            <a:r>
              <a:rPr lang="ja-JP" altLang="en-US" sz="28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成果を実感できる</a:t>
            </a:r>
            <a:r>
              <a:rPr lang="ja-JP" altLang="en-US" sz="2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指標項目の経年推移</a:t>
            </a:r>
            <a:endParaRPr lang="en-US" altLang="ja-JP" sz="28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1023313" y="1606553"/>
            <a:ext cx="283609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1018276">
              <a:buFont typeface="Wingdings" panose="05000000000000000000" pitchFamily="2" charset="2"/>
              <a:buChar char="Ø"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一般廃棄物関係</a:t>
            </a:r>
            <a:endParaRPr lang="ja-JP" altLang="ja-JP" sz="2400" dirty="0"/>
          </a:p>
        </p:txBody>
      </p: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9981695" y="1606553"/>
            <a:ext cx="262865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indent="-342900" defTabSz="1018276">
              <a:buFont typeface="Wingdings" panose="05000000000000000000" pitchFamily="2" charset="2"/>
              <a:buChar char="Ø"/>
            </a:pPr>
            <a:r>
              <a:rPr lang="ja-JP" altLang="en-US" sz="24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産業廃棄物関係</a:t>
            </a:r>
            <a:endParaRPr lang="ja-JP" altLang="ja-JP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7535035" y="1036037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５</a:t>
            </a:r>
          </a:p>
        </p:txBody>
      </p:sp>
    </p:spTree>
    <p:extLst>
      <p:ext uri="{BB962C8B-B14F-4D97-AF65-F5344CB8AC3E}">
        <p14:creationId xmlns:p14="http://schemas.microsoft.com/office/powerpoint/2010/main" val="71364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1308</Words>
  <Application>Microsoft Office PowerPoint</Application>
  <PresentationFormat>ユーザー設定</PresentationFormat>
  <Paragraphs>274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22" baseType="lpstr">
      <vt:lpstr>HG丸ｺﾞｼｯｸM-PRO</vt:lpstr>
      <vt:lpstr>Meiryo UI</vt:lpstr>
      <vt:lpstr>ＭＳ Ｐゴシック</vt:lpstr>
      <vt:lpstr>ＭＳ Ｐ明朝</vt:lpstr>
      <vt:lpstr>ＭＳ ゴシック</vt:lpstr>
      <vt:lpstr>ＭＳ 明朝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Century</vt:lpstr>
      <vt:lpstr>Times New Roman</vt:lpstr>
      <vt:lpstr>Wingdings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2020-03-27T06:27:55Z</dcterms:created>
  <dcterms:modified xsi:type="dcterms:W3CDTF">2020-03-27T06:28:00Z</dcterms:modified>
</cp:coreProperties>
</file>