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12801600" cy="9601200" type="A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00" autoAdjust="0"/>
    <p:restoredTop sz="94660"/>
  </p:normalViewPr>
  <p:slideViewPr>
    <p:cSldViewPr snapToGrid="0">
      <p:cViewPr varScale="1">
        <p:scale>
          <a:sx n="53" d="100"/>
          <a:sy n="53" d="100"/>
        </p:scale>
        <p:origin x="17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518145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1136363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3920693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643321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690588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4060400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979266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838466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4093556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2802090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5DF7CD-4EB3-4123-AFE4-C9D535EC8784}" type="datetimeFigureOut">
              <a:rPr kumimoji="1" lang="ja-JP" altLang="en-US" smtClean="0"/>
              <a:t>2021/3/22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171041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DD5DF7CD-4EB3-4123-AFE4-C9D535EC8784}" type="datetimeFigureOut">
              <a:rPr kumimoji="1" lang="ja-JP" altLang="en-US" smtClean="0"/>
              <a:t>2021/3/22</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67CEA09-B362-4B64-8AA4-1ECD9F7991EB}" type="slidenum">
              <a:rPr kumimoji="1" lang="ja-JP" altLang="en-US" smtClean="0"/>
              <a:t>‹#›</a:t>
            </a:fld>
            <a:endParaRPr kumimoji="1" lang="ja-JP" altLang="en-US"/>
          </a:p>
        </p:txBody>
      </p:sp>
    </p:spTree>
    <p:extLst>
      <p:ext uri="{BB962C8B-B14F-4D97-AF65-F5344CB8AC3E}">
        <p14:creationId xmlns:p14="http://schemas.microsoft.com/office/powerpoint/2010/main" val="3738930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 40">
            <a:extLst>
              <a:ext uri="{FF2B5EF4-FFF2-40B4-BE49-F238E27FC236}">
                <a16:creationId xmlns:a16="http://schemas.microsoft.com/office/drawing/2014/main" id="{04BC2CAA-6963-47DF-B1A4-A85A687FF524}"/>
              </a:ext>
            </a:extLst>
          </p:cNvPr>
          <p:cNvGrpSpPr>
            <a:grpSpLocks/>
          </p:cNvGrpSpPr>
          <p:nvPr/>
        </p:nvGrpSpPr>
        <p:grpSpPr bwMode="auto">
          <a:xfrm>
            <a:off x="0" y="2543"/>
            <a:ext cx="5939776" cy="575939"/>
            <a:chOff x="759" y="409"/>
            <a:chExt cx="13508" cy="906"/>
          </a:xfrm>
        </p:grpSpPr>
        <p:sp>
          <p:nvSpPr>
            <p:cNvPr id="40"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776" y="415"/>
              <a:ext cx="491" cy="624"/>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4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59" y="409"/>
              <a:ext cx="13017" cy="624"/>
            </a:xfrm>
            <a:prstGeom prst="rect">
              <a:avLst/>
            </a:prstGeom>
            <a:solidFill>
              <a:srgbClr val="0070C0"/>
            </a:solidFill>
            <a:ln w="9525">
              <a:no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2000" b="1" dirty="0">
                  <a:solidFill>
                    <a:sysClr val="window" lastClr="FFFFFF"/>
                  </a:solidFill>
                  <a:latin typeface="Meiryo UI" panose="020B0604030504040204" pitchFamily="50" charset="-128"/>
                  <a:ea typeface="Meiryo UI" panose="020B0604030504040204" pitchFamily="50" charset="-128"/>
                </a:rPr>
                <a:t>　大阪府循環型社会推進</a:t>
              </a:r>
              <a:r>
                <a:rPr lang="ja-JP" altLang="en-US" sz="2000" b="1" dirty="0" smtClean="0">
                  <a:solidFill>
                    <a:sysClr val="window" lastClr="FFFFFF"/>
                  </a:solidFill>
                  <a:latin typeface="Meiryo UI" panose="020B0604030504040204" pitchFamily="50" charset="-128"/>
                  <a:ea typeface="Meiryo UI" panose="020B0604030504040204" pitchFamily="50" charset="-128"/>
                </a:rPr>
                <a:t>計画（概要）</a:t>
              </a:r>
              <a:endParaRPr lang="ja-JP" altLang="en-US" sz="2000" b="1" dirty="0">
                <a:solidFill>
                  <a:sysClr val="window" lastClr="FFFFFF"/>
                </a:solidFill>
                <a:latin typeface="Meiryo UI" panose="020B0604030504040204" pitchFamily="50" charset="-128"/>
                <a:ea typeface="Meiryo UI" panose="020B0604030504040204" pitchFamily="50" charset="-128"/>
              </a:endParaRPr>
            </a:p>
          </p:txBody>
        </p:sp>
        <p:sp>
          <p:nvSpPr>
            <p:cNvPr id="4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64" y="1034"/>
              <a:ext cx="13017" cy="281"/>
            </a:xfrm>
            <a:prstGeom prst="rect">
              <a:avLst/>
            </a:prstGeom>
            <a:solidFill>
              <a:schemeClr val="accent1">
                <a:lumMod val="20000"/>
                <a:lumOff val="80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776" y="1029"/>
              <a:ext cx="489" cy="283"/>
            </a:xfrm>
            <a:prstGeom prst="rect">
              <a:avLst/>
            </a:prstGeom>
            <a:solidFill>
              <a:srgbClr val="0070C0"/>
            </a:solid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12" name="角丸四角形 11"/>
          <p:cNvSpPr/>
          <p:nvPr/>
        </p:nvSpPr>
        <p:spPr>
          <a:xfrm>
            <a:off x="37600" y="3283902"/>
            <a:ext cx="5718227" cy="6275366"/>
          </a:xfrm>
          <a:prstGeom prst="roundRect">
            <a:avLst>
              <a:gd name="adj" fmla="val 1460"/>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3" name="正方形/長方形 12"/>
          <p:cNvSpPr/>
          <p:nvPr/>
        </p:nvSpPr>
        <p:spPr>
          <a:xfrm>
            <a:off x="33478" y="3192798"/>
            <a:ext cx="1800000" cy="252000"/>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smtClean="0">
                <a:latin typeface="Meiryo UI" panose="020B0604030504040204" pitchFamily="50" charset="-128"/>
                <a:ea typeface="Meiryo UI" panose="020B0604030504040204" pitchFamily="50" charset="-128"/>
              </a:rPr>
              <a:t>Ⅱ</a:t>
            </a:r>
            <a:r>
              <a:rPr kumimoji="1" lang="ja-JP" altLang="en-US" sz="1400" b="1" dirty="0">
                <a:latin typeface="Meiryo UI" panose="020B0604030504040204" pitchFamily="50" charset="-128"/>
                <a:ea typeface="Meiryo UI" panose="020B0604030504040204" pitchFamily="50" charset="-128"/>
              </a:rPr>
              <a:t>　計画目標</a:t>
            </a:r>
          </a:p>
        </p:txBody>
      </p:sp>
      <p:sp>
        <p:nvSpPr>
          <p:cNvPr id="25" name="テキスト ボックス 24"/>
          <p:cNvSpPr txBox="1"/>
          <p:nvPr/>
        </p:nvSpPr>
        <p:spPr>
          <a:xfrm>
            <a:off x="37600" y="3446574"/>
            <a:ext cx="5761756"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府の現状を考慮しつつ、国の「第四次循環型社会形成推進基本計画</a:t>
            </a:r>
            <a:r>
              <a:rPr kumimoji="1" lang="en-US" altLang="ja-JP" sz="1100" dirty="0">
                <a:latin typeface="Meiryo UI" panose="020B0604030504040204" pitchFamily="50" charset="-128"/>
                <a:ea typeface="Meiryo UI" panose="020B0604030504040204" pitchFamily="50" charset="-128"/>
              </a:rPr>
              <a:t>(2018</a:t>
            </a:r>
            <a:r>
              <a:rPr kumimoji="1" lang="ja-JP" altLang="en-US" sz="1100" dirty="0">
                <a:latin typeface="Meiryo UI" panose="020B0604030504040204" pitchFamily="50" charset="-128"/>
                <a:ea typeface="Meiryo UI" panose="020B0604030504040204" pitchFamily="50" charset="-128"/>
              </a:rPr>
              <a:t>年</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」や「プラスチ</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ック資源循環戦略</a:t>
            </a:r>
            <a:r>
              <a:rPr kumimoji="1" lang="en-US" altLang="ja-JP" sz="1100" dirty="0">
                <a:latin typeface="Meiryo UI" panose="020B0604030504040204" pitchFamily="50" charset="-128"/>
                <a:ea typeface="Meiryo UI" panose="020B0604030504040204" pitchFamily="50" charset="-128"/>
              </a:rPr>
              <a:t>(2019</a:t>
            </a:r>
            <a:r>
              <a:rPr kumimoji="1" lang="ja-JP" altLang="en-US" sz="1100" dirty="0">
                <a:latin typeface="Meiryo UI" panose="020B0604030504040204" pitchFamily="50" charset="-128"/>
                <a:ea typeface="Meiryo UI" panose="020B0604030504040204" pitchFamily="50" charset="-128"/>
              </a:rPr>
              <a:t>年</a:t>
            </a:r>
            <a:r>
              <a:rPr kumimoji="1" lang="en-US" altLang="ja-JP" sz="1100" dirty="0">
                <a:latin typeface="Meiryo UI" panose="020B0604030504040204" pitchFamily="50" charset="-128"/>
                <a:ea typeface="Meiryo UI" panose="020B0604030504040204" pitchFamily="50" charset="-128"/>
              </a:rPr>
              <a:t>5</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以下「プラ戦略」という。</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」の目標や府の関連計画等を踏まえ設定</a:t>
            </a:r>
            <a:endParaRPr kumimoji="1" lang="en-US" altLang="ja-JP" sz="1100" dirty="0">
              <a:latin typeface="Meiryo UI" panose="020B0604030504040204" pitchFamily="50" charset="-128"/>
              <a:ea typeface="Meiryo UI" panose="020B0604030504040204" pitchFamily="50" charset="-128"/>
            </a:endParaRPr>
          </a:p>
        </p:txBody>
      </p:sp>
      <p:sp>
        <p:nvSpPr>
          <p:cNvPr id="14" name="角丸四角形 13"/>
          <p:cNvSpPr/>
          <p:nvPr/>
        </p:nvSpPr>
        <p:spPr>
          <a:xfrm>
            <a:off x="5823684" y="3291635"/>
            <a:ext cx="6934220" cy="5301274"/>
          </a:xfrm>
          <a:prstGeom prst="roundRect">
            <a:avLst>
              <a:gd name="adj" fmla="val 1654"/>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正方形/長方形 14"/>
          <p:cNvSpPr/>
          <p:nvPr/>
        </p:nvSpPr>
        <p:spPr>
          <a:xfrm>
            <a:off x="5819892" y="3189731"/>
            <a:ext cx="3184408" cy="264081"/>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a:latin typeface="Meiryo UI" panose="020B0604030504040204" pitchFamily="50" charset="-128"/>
                <a:ea typeface="Meiryo UI" panose="020B0604030504040204" pitchFamily="50" charset="-128"/>
              </a:rPr>
              <a:t>Ⅲ</a:t>
            </a:r>
            <a:r>
              <a:rPr kumimoji="1" lang="ja-JP" altLang="en-US" sz="1400" b="1" dirty="0">
                <a:latin typeface="Meiryo UI" panose="020B0604030504040204" pitchFamily="50" charset="-128"/>
                <a:ea typeface="Meiryo UI" panose="020B0604030504040204" pitchFamily="50" charset="-128"/>
              </a:rPr>
              <a:t>　講じる施策（主なもの）</a:t>
            </a:r>
          </a:p>
        </p:txBody>
      </p:sp>
      <p:grpSp>
        <p:nvGrpSpPr>
          <p:cNvPr id="7" name="グループ化 6"/>
          <p:cNvGrpSpPr/>
          <p:nvPr/>
        </p:nvGrpSpPr>
        <p:grpSpPr>
          <a:xfrm>
            <a:off x="6021342" y="51349"/>
            <a:ext cx="4892709" cy="496961"/>
            <a:chOff x="3148205" y="1248442"/>
            <a:chExt cx="7088597" cy="720000"/>
          </a:xfrm>
        </p:grpSpPr>
        <p:pic>
          <p:nvPicPr>
            <p:cNvPr id="5" name="図 4"/>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6687032" y="1248442"/>
              <a:ext cx="3549770" cy="720000"/>
            </a:xfrm>
            <a:prstGeom prst="rect">
              <a:avLst/>
            </a:prstGeom>
          </p:spPr>
        </p:pic>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3148205" y="1248442"/>
              <a:ext cx="3538826" cy="720000"/>
            </a:xfrm>
            <a:prstGeom prst="rect">
              <a:avLst/>
            </a:prstGeom>
          </p:spPr>
        </p:pic>
      </p:grpSp>
      <p:sp>
        <p:nvSpPr>
          <p:cNvPr id="27" name="角丸四角形 26"/>
          <p:cNvSpPr/>
          <p:nvPr/>
        </p:nvSpPr>
        <p:spPr>
          <a:xfrm>
            <a:off x="38433" y="732195"/>
            <a:ext cx="12719471" cy="2393216"/>
          </a:xfrm>
          <a:prstGeom prst="roundRect">
            <a:avLst>
              <a:gd name="adj" fmla="val 3069"/>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8" name="正方形/長方形 27"/>
          <p:cNvSpPr/>
          <p:nvPr/>
        </p:nvSpPr>
        <p:spPr>
          <a:xfrm>
            <a:off x="33478" y="624246"/>
            <a:ext cx="1800000" cy="252000"/>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smtClean="0">
                <a:latin typeface="Meiryo UI" panose="020B0604030504040204" pitchFamily="50" charset="-128"/>
                <a:ea typeface="Meiryo UI" panose="020B0604030504040204" pitchFamily="50" charset="-128"/>
              </a:rPr>
              <a:t>Ⅰ</a:t>
            </a:r>
            <a:r>
              <a:rPr kumimoji="1" lang="ja-JP" altLang="en-US" sz="1400" b="1" dirty="0">
                <a:latin typeface="Meiryo UI" panose="020B0604030504040204" pitchFamily="50" charset="-128"/>
                <a:ea typeface="Meiryo UI" panose="020B0604030504040204" pitchFamily="50" charset="-128"/>
              </a:rPr>
              <a:t>　基本的事項</a:t>
            </a:r>
          </a:p>
        </p:txBody>
      </p:sp>
      <p:sp>
        <p:nvSpPr>
          <p:cNvPr id="31" name="テキスト ボックス 30"/>
          <p:cNvSpPr txBox="1"/>
          <p:nvPr/>
        </p:nvSpPr>
        <p:spPr>
          <a:xfrm>
            <a:off x="25260" y="1167327"/>
            <a:ext cx="5774095" cy="861774"/>
          </a:xfrm>
          <a:prstGeom prst="rect">
            <a:avLst/>
          </a:prstGeom>
          <a:noFill/>
        </p:spPr>
        <p:txBody>
          <a:bodyPr wrap="square" rtlCol="0">
            <a:spAutoFit/>
          </a:bodyPr>
          <a:lstStyle/>
          <a:p>
            <a:pPr>
              <a:lnSpc>
                <a:spcPts val="1500"/>
              </a:lnSpc>
            </a:pPr>
            <a:r>
              <a:rPr kumimoji="1" lang="ja-JP" altLang="en-US" sz="1100" dirty="0">
                <a:latin typeface="Meiryo UI" panose="020B0604030504040204" pitchFamily="50" charset="-128"/>
                <a:ea typeface="Meiryo UI" panose="020B0604030504040204" pitchFamily="50" charset="-128"/>
              </a:rPr>
              <a:t>・「廃棄物の処理及び清掃に関する法律」に基づく都道府県廃棄物処理計画</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第５条の５</a:t>
            </a:r>
            <a:r>
              <a:rPr kumimoji="1" lang="en-US" altLang="ja-JP" sz="900" dirty="0">
                <a:latin typeface="Meiryo UI" panose="020B0604030504040204" pitchFamily="50" charset="-128"/>
                <a:ea typeface="Meiryo UI" panose="020B0604030504040204" pitchFamily="50" charset="-128"/>
              </a:rPr>
              <a:t>)</a:t>
            </a:r>
          </a:p>
          <a:p>
            <a:pPr>
              <a:lnSpc>
                <a:spcPts val="1500"/>
              </a:lnSpc>
            </a:pP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大阪府環境総合計画」の資源循環分野の個別計画</a:t>
            </a:r>
            <a:endParaRPr kumimoji="1" lang="en-US" altLang="ja-JP" sz="1100" dirty="0">
              <a:latin typeface="Meiryo UI" panose="020B0604030504040204" pitchFamily="50" charset="-128"/>
              <a:ea typeface="Meiryo UI" panose="020B0604030504040204" pitchFamily="50" charset="-128"/>
            </a:endParaRPr>
          </a:p>
          <a:p>
            <a:pPr>
              <a:lnSpc>
                <a:spcPts val="1500"/>
              </a:lnSpc>
            </a:pPr>
            <a:r>
              <a:rPr kumimoji="1" lang="ja-JP" altLang="en-US" sz="1100" dirty="0">
                <a:latin typeface="Meiryo UI" panose="020B0604030504040204" pitchFamily="50" charset="-128"/>
                <a:ea typeface="Meiryo UI" panose="020B0604030504040204" pitchFamily="50" charset="-128"/>
              </a:rPr>
              <a:t>・「大阪府循環型社会形成推進条例」に基づく施策の基本方針</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第</a:t>
            </a:r>
            <a:r>
              <a:rPr kumimoji="1" lang="en-US" altLang="ja-JP" sz="900" dirty="0">
                <a:latin typeface="Meiryo UI" panose="020B0604030504040204" pitchFamily="50" charset="-128"/>
                <a:ea typeface="Meiryo UI" panose="020B0604030504040204" pitchFamily="50" charset="-128"/>
              </a:rPr>
              <a:t>6</a:t>
            </a:r>
            <a:r>
              <a:rPr kumimoji="1" lang="ja-JP" altLang="en-US" sz="900" dirty="0">
                <a:latin typeface="Meiryo UI" panose="020B0604030504040204" pitchFamily="50" charset="-128"/>
                <a:ea typeface="Meiryo UI" panose="020B0604030504040204" pitchFamily="50" charset="-128"/>
              </a:rPr>
              <a:t>条</a:t>
            </a:r>
            <a:r>
              <a:rPr kumimoji="1" lang="en-US" altLang="ja-JP" sz="900" dirty="0">
                <a:latin typeface="Meiryo UI" panose="020B0604030504040204" pitchFamily="50" charset="-128"/>
                <a:ea typeface="Meiryo UI" panose="020B0604030504040204" pitchFamily="50" charset="-128"/>
              </a:rPr>
              <a:t>)</a:t>
            </a:r>
            <a:r>
              <a:rPr kumimoji="1" lang="ja-JP" altLang="en-US" sz="1100" dirty="0" err="1">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各主体の行動指針</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第８条</a:t>
            </a:r>
            <a:r>
              <a:rPr kumimoji="1" lang="en-US" altLang="ja-JP" sz="900" dirty="0">
                <a:latin typeface="Meiryo UI" panose="020B0604030504040204" pitchFamily="50" charset="-128"/>
                <a:ea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endParaRPr>
          </a:p>
        </p:txBody>
      </p:sp>
      <p:sp>
        <p:nvSpPr>
          <p:cNvPr id="2" name="正方形/長方形 1"/>
          <p:cNvSpPr/>
          <p:nvPr/>
        </p:nvSpPr>
        <p:spPr>
          <a:xfrm>
            <a:off x="9652678" y="2849661"/>
            <a:ext cx="3105226" cy="215444"/>
          </a:xfrm>
          <a:prstGeom prst="rect">
            <a:avLst/>
          </a:prstGeom>
        </p:spPr>
        <p:txBody>
          <a:bodyPr wrap="square">
            <a:spAutoFit/>
          </a:bodyPr>
          <a:lstStyle/>
          <a:p>
            <a:r>
              <a:rPr lang="ja-JP" altLang="en-US" sz="800" dirty="0"/>
              <a:t>オランダ政府「</a:t>
            </a:r>
            <a:r>
              <a:rPr lang="en-US" altLang="ja-JP" sz="800" dirty="0"/>
              <a:t>From a linear to a circular economy</a:t>
            </a:r>
            <a:r>
              <a:rPr lang="ja-JP" altLang="en-US" sz="800" dirty="0"/>
              <a:t>」を参考に作成</a:t>
            </a:r>
          </a:p>
        </p:txBody>
      </p:sp>
      <p:grpSp>
        <p:nvGrpSpPr>
          <p:cNvPr id="37" name="グループ化 36"/>
          <p:cNvGrpSpPr/>
          <p:nvPr/>
        </p:nvGrpSpPr>
        <p:grpSpPr>
          <a:xfrm>
            <a:off x="5798563" y="8651647"/>
            <a:ext cx="6959341" cy="947431"/>
            <a:chOff x="6081650" y="8506917"/>
            <a:chExt cx="6751686" cy="947431"/>
          </a:xfrm>
        </p:grpSpPr>
        <p:sp>
          <p:nvSpPr>
            <p:cNvPr id="16" name="角丸四角形 15"/>
            <p:cNvSpPr/>
            <p:nvPr/>
          </p:nvSpPr>
          <p:spPr>
            <a:xfrm>
              <a:off x="6089269" y="8577767"/>
              <a:ext cx="6744067" cy="836771"/>
            </a:xfrm>
            <a:prstGeom prst="roundRect">
              <a:avLst>
                <a:gd name="adj" fmla="val 9933"/>
              </a:avLst>
            </a:prstGeom>
            <a:ln w="9525">
              <a:solidFill>
                <a:schemeClr val="tx1">
                  <a:lumMod val="50000"/>
                  <a:lumOff val="50000"/>
                </a:schemeClr>
              </a:solidFill>
            </a:ln>
            <a:effectLst>
              <a:outerShdw blurRad="50800" dist="38100" dir="2700000" algn="tl" rotWithShape="0">
                <a:schemeClr val="tx1">
                  <a:alpha val="70000"/>
                </a:schemeClr>
              </a:outerShd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7" name="正方形/長方形 16"/>
            <p:cNvSpPr/>
            <p:nvPr/>
          </p:nvSpPr>
          <p:spPr>
            <a:xfrm>
              <a:off x="6081650" y="8506917"/>
              <a:ext cx="2088656" cy="252000"/>
            </a:xfrm>
            <a:prstGeom prst="rect">
              <a:avLst/>
            </a:prstGeom>
            <a:ln>
              <a:noFill/>
            </a:ln>
            <a:effectLst>
              <a:outerShdw blurRad="50800" dist="38100" dir="2700000" algn="tl" rotWithShape="0">
                <a:prstClr val="black">
                  <a:alpha val="40000"/>
                </a:prstClr>
              </a:outerShdw>
            </a:effectLst>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kumimoji="1" lang="en-US" altLang="ja-JP" sz="1400" b="1" dirty="0">
                  <a:latin typeface="Meiryo UI" panose="020B0604030504040204" pitchFamily="50" charset="-128"/>
                  <a:ea typeface="Meiryo UI" panose="020B0604030504040204" pitchFamily="50" charset="-128"/>
                </a:rPr>
                <a:t>Ⅳ</a:t>
              </a:r>
              <a:r>
                <a:rPr kumimoji="1" lang="ja-JP" altLang="en-US" sz="1400" b="1" dirty="0">
                  <a:latin typeface="Meiryo UI" panose="020B0604030504040204" pitchFamily="50" charset="-128"/>
                  <a:ea typeface="Meiryo UI" panose="020B0604030504040204" pitchFamily="50" charset="-128"/>
                </a:rPr>
                <a:t>　計画の進行管理</a:t>
              </a:r>
            </a:p>
          </p:txBody>
        </p:sp>
        <p:sp>
          <p:nvSpPr>
            <p:cNvPr id="36" name="テキスト ボックス 35"/>
            <p:cNvSpPr txBox="1"/>
            <p:nvPr/>
          </p:nvSpPr>
          <p:spPr>
            <a:xfrm>
              <a:off x="6113186" y="8746462"/>
              <a:ext cx="6668973" cy="707886"/>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各主体の取組を推進するため、目標項目及び進行管理指標の進捗状況を毎年度</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産業廃棄物は目標年度</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ホームページ等で公表</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一般廃棄物 ： </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人</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日当たり事業系ごみ排出量、事業系資源物を含めた再生利用率</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産業廃棄物 ： 排出量から減量化量を除いた再生利用率・最終処分率　</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プラスチックごみ</a:t>
              </a:r>
              <a:r>
                <a:rPr kumimoji="1" lang="ja-JP" altLang="en-US" sz="1000" dirty="0">
                  <a:latin typeface="Meiryo UI" panose="020B0604030504040204" pitchFamily="50" charset="-128"/>
                  <a:ea typeface="Meiryo UI" panose="020B0604030504040204" pitchFamily="50" charset="-128"/>
                </a:rPr>
                <a:t>： プラスチック排出量・再生利用量・最終処分量・単純焼却量、生活系焼却ごみのプラスチック混入率</a:t>
              </a:r>
              <a:endParaRPr kumimoji="1" lang="en-US" altLang="ja-JP" sz="1000" dirty="0">
                <a:latin typeface="Meiryo UI" panose="020B0604030504040204" pitchFamily="50" charset="-128"/>
                <a:ea typeface="Meiryo UI" panose="020B0604030504040204" pitchFamily="50" charset="-128"/>
              </a:endParaRPr>
            </a:p>
          </p:txBody>
        </p:sp>
      </p:grpSp>
      <p:graphicFrame>
        <p:nvGraphicFramePr>
          <p:cNvPr id="30" name="表 29"/>
          <p:cNvGraphicFramePr>
            <a:graphicFrameLocks noGrp="1"/>
          </p:cNvGraphicFramePr>
          <p:nvPr>
            <p:extLst>
              <p:ext uri="{D42A27DB-BD31-4B8C-83A1-F6EECF244321}">
                <p14:modId xmlns:p14="http://schemas.microsoft.com/office/powerpoint/2010/main" val="2371170671"/>
              </p:ext>
            </p:extLst>
          </p:nvPr>
        </p:nvGraphicFramePr>
        <p:xfrm>
          <a:off x="5904874" y="3835752"/>
          <a:ext cx="6771839" cy="4678020"/>
        </p:xfrm>
        <a:graphic>
          <a:graphicData uri="http://schemas.openxmlformats.org/drawingml/2006/table">
            <a:tbl>
              <a:tblPr firstRow="1" bandRow="1">
                <a:tableStyleId>{5940675A-B579-460E-94D1-54222C63F5DA}</a:tableStyleId>
              </a:tblPr>
              <a:tblGrid>
                <a:gridCol w="753237">
                  <a:extLst>
                    <a:ext uri="{9D8B030D-6E8A-4147-A177-3AD203B41FA5}">
                      <a16:colId xmlns:a16="http://schemas.microsoft.com/office/drawing/2014/main" val="609301752"/>
                    </a:ext>
                  </a:extLst>
                </a:gridCol>
                <a:gridCol w="5185482">
                  <a:extLst>
                    <a:ext uri="{9D8B030D-6E8A-4147-A177-3AD203B41FA5}">
                      <a16:colId xmlns:a16="http://schemas.microsoft.com/office/drawing/2014/main" val="79181024"/>
                    </a:ext>
                  </a:extLst>
                </a:gridCol>
                <a:gridCol w="208280">
                  <a:extLst>
                    <a:ext uri="{9D8B030D-6E8A-4147-A177-3AD203B41FA5}">
                      <a16:colId xmlns:a16="http://schemas.microsoft.com/office/drawing/2014/main" val="2921528605"/>
                    </a:ext>
                  </a:extLst>
                </a:gridCol>
                <a:gridCol w="208280">
                  <a:extLst>
                    <a:ext uri="{9D8B030D-6E8A-4147-A177-3AD203B41FA5}">
                      <a16:colId xmlns:a16="http://schemas.microsoft.com/office/drawing/2014/main" val="3744150670"/>
                    </a:ext>
                  </a:extLst>
                </a:gridCol>
                <a:gridCol w="208280">
                  <a:extLst>
                    <a:ext uri="{9D8B030D-6E8A-4147-A177-3AD203B41FA5}">
                      <a16:colId xmlns:a16="http://schemas.microsoft.com/office/drawing/2014/main" val="1528559905"/>
                    </a:ext>
                  </a:extLst>
                </a:gridCol>
                <a:gridCol w="208280">
                  <a:extLst>
                    <a:ext uri="{9D8B030D-6E8A-4147-A177-3AD203B41FA5}">
                      <a16:colId xmlns:a16="http://schemas.microsoft.com/office/drawing/2014/main" val="2181010568"/>
                    </a:ext>
                  </a:extLst>
                </a:gridCol>
              </a:tblGrid>
              <a:tr h="164748">
                <a:tc>
                  <a:txBody>
                    <a:bodyPr/>
                    <a:lstStyle/>
                    <a:p>
                      <a:pPr algn="ctr">
                        <a:lnSpc>
                          <a:spcPts val="1000"/>
                        </a:lnSpc>
                      </a:pPr>
                      <a:r>
                        <a:rPr kumimoji="1" lang="ja-JP" altLang="en-US" sz="1100" dirty="0">
                          <a:latin typeface="Meiryo UI" panose="020B0604030504040204" pitchFamily="50" charset="-128"/>
                          <a:ea typeface="Meiryo UI" panose="020B0604030504040204" pitchFamily="50" charset="-128"/>
                        </a:rPr>
                        <a:t>施策の柱</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000"/>
                        </a:lnSpc>
                      </a:pPr>
                      <a:r>
                        <a:rPr kumimoji="1" lang="ja-JP" altLang="en-US" sz="1100" dirty="0">
                          <a:latin typeface="Meiryo UI" panose="020B0604030504040204" pitchFamily="50" charset="-128"/>
                          <a:ea typeface="Meiryo UI" panose="020B0604030504040204" pitchFamily="50" charset="-128"/>
                        </a:rPr>
                        <a:t>講じる施策</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府民</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事業者</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市町村</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900"/>
                        </a:lnSpc>
                      </a:pPr>
                      <a:r>
                        <a:rPr kumimoji="1" lang="ja-JP" altLang="en-US" sz="1000" dirty="0">
                          <a:latin typeface="Meiryo UI" panose="020B0604030504040204" pitchFamily="50" charset="-128"/>
                          <a:ea typeface="Meiryo UI" panose="020B0604030504040204" pitchFamily="50" charset="-128"/>
                        </a:rPr>
                        <a:t>府</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41235789"/>
                  </a:ext>
                </a:extLst>
              </a:tr>
              <a:tr h="0">
                <a:tc rowSpan="5">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１</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リデュース・</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リユース</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・ごみを出さないライフスタイルの促進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おおさか</a:t>
                      </a:r>
                      <a:r>
                        <a:rPr kumimoji="1" lang="en-US" altLang="ja-JP" sz="1050" dirty="0">
                          <a:latin typeface="Meiryo UI" panose="020B0604030504040204" pitchFamily="50" charset="-128"/>
                          <a:ea typeface="Meiryo UI" panose="020B0604030504040204" pitchFamily="50" charset="-128"/>
                        </a:rPr>
                        <a:t>3R</a:t>
                      </a:r>
                      <a:r>
                        <a:rPr kumimoji="1" lang="ja-JP" altLang="en-US" sz="1050" dirty="0">
                          <a:latin typeface="Meiryo UI" panose="020B0604030504040204" pitchFamily="50" charset="-128"/>
                          <a:ea typeface="Meiryo UI" panose="020B0604030504040204" pitchFamily="50" charset="-128"/>
                        </a:rPr>
                        <a:t>ｷｬﾝﾍﾟｰﾝによるｼｪｱﾘﾝｸﾞ等の普及啓発等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0232567"/>
                  </a:ext>
                </a:extLst>
              </a:tr>
              <a:tr h="0">
                <a:tc vMerge="1">
                  <a:txBody>
                    <a:bodyPr/>
                    <a:lstStyle/>
                    <a:p>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・ごみ処理有料化の促進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有料化の先行事例を踏まえた未実施市町村への働きかけ等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916638"/>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・食品ﾛｽ削減推進計画に基づく取組</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食べ残しを減らす行動紹介</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事業者の商慣習見直し等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7021934"/>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・事業系の資源化可能な紙や一般廃棄物に混入している廃プラスチック類の削減</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市町村への搬入規制等働きかけ、デジタル化促進</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8356378"/>
                  </a:ext>
                </a:extLst>
              </a:tr>
              <a:tr h="0">
                <a:tc vMerge="1">
                  <a:txBody>
                    <a:bodyPr/>
                    <a:lstStyle/>
                    <a:p>
                      <a:endParaRPr kumimoji="1" lang="ja-JP" altLang="en-US"/>
                    </a:p>
                  </a:txBody>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・事業者による産業廃棄物の排出抑制の促進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設計段階から分別排出やリユース・リサイクルし</a:t>
                      </a:r>
                      <a:endParaRPr kumimoji="1" lang="en-US" altLang="ja-JP" sz="105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やすい素材などを使った建築物の普及、製造工程の</a:t>
                      </a:r>
                      <a:r>
                        <a:rPr kumimoji="1" lang="en-US" altLang="ja-JP" sz="1050" dirty="0" err="1">
                          <a:latin typeface="Meiryo UI" panose="020B0604030504040204" pitchFamily="50" charset="-128"/>
                          <a:ea typeface="Meiryo UI" panose="020B0604030504040204" pitchFamily="50" charset="-128"/>
                        </a:rPr>
                        <a:t>IoT</a:t>
                      </a:r>
                      <a:r>
                        <a:rPr kumimoji="1" lang="ja-JP" altLang="en-US" sz="1050" dirty="0">
                          <a:latin typeface="Meiryo UI" panose="020B0604030504040204" pitchFamily="50" charset="-128"/>
                          <a:ea typeface="Meiryo UI" panose="020B0604030504040204" pitchFamily="50" charset="-128"/>
                        </a:rPr>
                        <a:t>化による原料使用効率化の促進等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3359305"/>
                  </a:ext>
                </a:extLst>
              </a:tr>
              <a:tr h="0">
                <a:tc rowSpan="2">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２</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リサイクル</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・資源化できる紙の分別・リサイクルの促進</a:t>
                      </a:r>
                      <a:endParaRPr kumimoji="1" lang="en-US" altLang="ja-JP" sz="1050" dirty="0">
                        <a:latin typeface="Meiryo UI" panose="020B0604030504040204" pitchFamily="50" charset="-128"/>
                        <a:ea typeface="Meiryo UI" panose="020B0604030504040204" pitchFamily="50" charset="-128"/>
                      </a:endParaRPr>
                    </a:p>
                    <a:p>
                      <a:pPr marL="72000" indent="-72000">
                        <a:lnSpc>
                          <a:spcPct val="10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市町村への分別収集や集団回収の働きかけ、府民啓発等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9082934"/>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・建設廃棄物の再資源化の促進</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工事現場における分別排出徹底の周知・指導、分別事例の情報発信等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6316127"/>
                  </a:ext>
                </a:extLst>
              </a:tr>
              <a:tr h="0">
                <a:tc rowSpan="4">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３</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プラスチック</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ごみ対策</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・マイ容器</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食品</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飲料</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洗剤等日用品</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使用可能店舗の情報発信等によるワンウェイプラスチックの削減</a:t>
                      </a:r>
                      <a:r>
                        <a:rPr kumimoji="1" lang="ja-JP" altLang="en-US" sz="1050" baseline="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簡易包装・詰め替え・量り売り等の促進、マイボトルの普及、イベントにおけるリユース食器の使用促進等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58640444"/>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・プラスチック製容器包装の分別・リサイクルの一層の推進</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未実施市町村への働きかけ、分別排出の府民啓発等</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7112810"/>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・製品プラスチックの分別・リサイクルの実施</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市町村での分別収集、事業者による自主回収の働きかけ</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080054"/>
                  </a:ext>
                </a:extLst>
              </a:tr>
              <a:tr h="0">
                <a:tc vMerge="1">
                  <a:txBody>
                    <a:bodyPr/>
                    <a:lstStyle/>
                    <a:p>
                      <a:endParaRPr kumimoji="1" lang="ja-JP" altLang="en-US"/>
                    </a:p>
                  </a:txBody>
                  <a:tcPr/>
                </a:tc>
                <a:tc>
                  <a:txBody>
                    <a:bodyPr/>
                    <a:lstStyle/>
                    <a:p>
                      <a:pPr marL="72000" indent="-72000">
                        <a:lnSpc>
                          <a:spcPct val="100000"/>
                        </a:lnSpc>
                      </a:pPr>
                      <a:r>
                        <a:rPr kumimoji="1" lang="ja-JP" altLang="en-US" sz="1050" dirty="0">
                          <a:latin typeface="Meiryo UI" panose="020B0604030504040204" pitchFamily="50" charset="-128"/>
                          <a:ea typeface="Meiryo UI" panose="020B0604030504040204" pitchFamily="50" charset="-128"/>
                        </a:rPr>
                        <a:t>・より質の高いリサイクルの促進</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マテリアルリサイクルなどが可能な処理業者の情報発信等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indent="-72000">
                        <a:lnSpc>
                          <a:spcPct val="100000"/>
                        </a:lnSpc>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2583529"/>
                  </a:ext>
                </a:extLst>
              </a:tr>
              <a:tr h="0">
                <a:tc rowSpan="3">
                  <a:txBody>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４</a:t>
                      </a:r>
                      <a:r>
                        <a:rPr kumimoji="1" lang="en-US" altLang="ja-JP" sz="1050" dirty="0">
                          <a:latin typeface="Meiryo UI" panose="020B0604030504040204" pitchFamily="50" charset="-128"/>
                          <a:ea typeface="Meiryo UI" panose="020B0604030504040204" pitchFamily="50" charset="-128"/>
                        </a:rPr>
                        <a:t>)</a:t>
                      </a:r>
                    </a:p>
                    <a:p>
                      <a:r>
                        <a:rPr kumimoji="1" lang="ja-JP" altLang="en-US" sz="1050" dirty="0">
                          <a:latin typeface="Meiryo UI" panose="020B0604030504040204" pitchFamily="50" charset="-128"/>
                          <a:ea typeface="Meiryo UI" panose="020B0604030504040204" pitchFamily="50" charset="-128"/>
                        </a:rPr>
                        <a:t>適正処理</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・一般廃棄物処理の広域化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広域化に関するコーディネート</a:t>
                      </a:r>
                      <a:r>
                        <a:rPr kumimoji="1" lang="en-US" altLang="ja-JP" sz="1050" dirty="0">
                          <a:latin typeface="Meiryo UI" panose="020B0604030504040204" pitchFamily="50" charset="-128"/>
                          <a:ea typeface="Meiryo UI" panose="020B0604030504040204" pitchFamily="50" charset="-128"/>
                        </a:rPr>
                        <a:t>)</a:t>
                      </a:r>
                      <a:r>
                        <a:rPr kumimoji="1" lang="ja-JP" altLang="en-US" sz="1050" dirty="0" err="1">
                          <a:latin typeface="Meiryo UI" panose="020B0604030504040204" pitchFamily="50" charset="-128"/>
                          <a:ea typeface="Meiryo UI" panose="020B0604030504040204" pitchFamily="50" charset="-128"/>
                        </a:rPr>
                        <a:t>、</a:t>
                      </a:r>
                      <a:r>
                        <a:rPr kumimoji="1" lang="ja-JP" altLang="en-US" sz="1050" baseline="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最終処分場の確保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大阪湾フェニックス事業</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0195159"/>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・産業廃棄物適正処理の徹底</a:t>
                      </a:r>
                      <a:endParaRPr kumimoji="1" lang="en-US" altLang="ja-JP" sz="1050" dirty="0">
                        <a:latin typeface="Meiryo UI" panose="020B0604030504040204" pitchFamily="50" charset="-128"/>
                        <a:ea typeface="Meiryo UI" panose="020B0604030504040204" pitchFamily="50" charset="-128"/>
                      </a:endParaRPr>
                    </a:p>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排出事業者、処理業者等への立入検査・指導、不適正処理の未然防止</a:t>
                      </a:r>
                      <a:r>
                        <a:rPr kumimoji="1" lang="en-US" altLang="ja-JP" sz="1050" dirty="0">
                          <a:latin typeface="Meiryo UI" panose="020B0604030504040204" pitchFamily="50" charset="-128"/>
                          <a:ea typeface="Meiryo UI" panose="020B0604030504040204" pitchFamily="50" charset="-128"/>
                        </a:rPr>
                        <a:t>)</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277908"/>
                  </a:ext>
                </a:extLst>
              </a:tr>
              <a:tr h="0">
                <a:tc vMerge="1">
                  <a:txBody>
                    <a:bodyPr/>
                    <a:lstStyle/>
                    <a:p>
                      <a:endParaRPr kumimoji="1" lang="ja-JP" altLang="en-US"/>
                    </a:p>
                  </a:txBody>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・災害発生時における廃棄物処理の備え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市町村計画の策定支援、相互支援体制の構築</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marT="14400" marB="144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72000" marR="0" lvl="0" indent="-72000" algn="l" defTabSz="128016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marL="0" marR="0" marT="0" marB="0" anchor="ctr" anchorCtr="1">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5406595"/>
                  </a:ext>
                </a:extLst>
              </a:tr>
            </a:tbl>
          </a:graphicData>
        </a:graphic>
      </p:graphicFrame>
      <p:graphicFrame>
        <p:nvGraphicFramePr>
          <p:cNvPr id="33" name="表 32"/>
          <p:cNvGraphicFramePr>
            <a:graphicFrameLocks noGrp="1"/>
          </p:cNvGraphicFramePr>
          <p:nvPr>
            <p:extLst>
              <p:ext uri="{D42A27DB-BD31-4B8C-83A1-F6EECF244321}">
                <p14:modId xmlns:p14="http://schemas.microsoft.com/office/powerpoint/2010/main" val="2707845966"/>
              </p:ext>
            </p:extLst>
          </p:nvPr>
        </p:nvGraphicFramePr>
        <p:xfrm>
          <a:off x="121800" y="3914062"/>
          <a:ext cx="5507475" cy="5423100"/>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335716435"/>
                    </a:ext>
                  </a:extLst>
                </a:gridCol>
                <a:gridCol w="802587">
                  <a:extLst>
                    <a:ext uri="{9D8B030D-6E8A-4147-A177-3AD203B41FA5}">
                      <a16:colId xmlns:a16="http://schemas.microsoft.com/office/drawing/2014/main" val="1379008738"/>
                    </a:ext>
                  </a:extLst>
                </a:gridCol>
                <a:gridCol w="658540">
                  <a:extLst>
                    <a:ext uri="{9D8B030D-6E8A-4147-A177-3AD203B41FA5}">
                      <a16:colId xmlns:a16="http://schemas.microsoft.com/office/drawing/2014/main" val="252380925"/>
                    </a:ext>
                  </a:extLst>
                </a:gridCol>
                <a:gridCol w="749300">
                  <a:extLst>
                    <a:ext uri="{9D8B030D-6E8A-4147-A177-3AD203B41FA5}">
                      <a16:colId xmlns:a16="http://schemas.microsoft.com/office/drawing/2014/main" val="2953568033"/>
                    </a:ext>
                  </a:extLst>
                </a:gridCol>
                <a:gridCol w="571500">
                  <a:extLst>
                    <a:ext uri="{9D8B030D-6E8A-4147-A177-3AD203B41FA5}">
                      <a16:colId xmlns:a16="http://schemas.microsoft.com/office/drawing/2014/main" val="2691663244"/>
                    </a:ext>
                  </a:extLst>
                </a:gridCol>
                <a:gridCol w="609600">
                  <a:extLst>
                    <a:ext uri="{9D8B030D-6E8A-4147-A177-3AD203B41FA5}">
                      <a16:colId xmlns:a16="http://schemas.microsoft.com/office/drawing/2014/main" val="2953680649"/>
                    </a:ext>
                  </a:extLst>
                </a:gridCol>
                <a:gridCol w="1907668">
                  <a:extLst>
                    <a:ext uri="{9D8B030D-6E8A-4147-A177-3AD203B41FA5}">
                      <a16:colId xmlns:a16="http://schemas.microsoft.com/office/drawing/2014/main" val="3303794075"/>
                    </a:ext>
                  </a:extLst>
                </a:gridCol>
              </a:tblGrid>
              <a:tr h="0">
                <a:tc>
                  <a:txBody>
                    <a:bodyPr/>
                    <a:lstStyle/>
                    <a:p>
                      <a:pPr marL="0" marR="0" lvl="0" indent="0" algn="ctr" defTabSz="1280160" rtl="0" eaLnBrk="1" fontAlgn="auto" latinLnBrk="0" hangingPunct="1">
                        <a:lnSpc>
                          <a:spcPts val="1100"/>
                        </a:lnSpc>
                        <a:spcBef>
                          <a:spcPts val="0"/>
                        </a:spcBef>
                        <a:spcAft>
                          <a:spcPts val="0"/>
                        </a:spcAft>
                        <a:buClrTx/>
                        <a:buSzTx/>
                        <a:buFontTx/>
                        <a:buNone/>
                        <a:tabLst/>
                        <a:defRPr/>
                      </a:pPr>
                      <a:endParaRPr kumimoji="1" lang="ja-JP" altLang="en-US" sz="1100" dirty="0">
                        <a:solidFill>
                          <a:schemeClr val="bg1"/>
                        </a:solidFill>
                        <a:latin typeface="Meiryo UI" panose="020B0604030504040204" pitchFamily="50" charset="-128"/>
                        <a:ea typeface="Meiryo UI" panose="020B0604030504040204" pitchFamily="50" charset="-128"/>
                      </a:endParaRPr>
                    </a:p>
                  </a:txBody>
                  <a:tcPr marT="18000" marB="18000" anchor="ctr">
                    <a:lnL w="12700" cmpd="sng">
                      <a:noFill/>
                    </a:lnL>
                    <a:lnR w="3175" cap="flat" cmpd="sng" algn="ctr">
                      <a:solidFill>
                        <a:schemeClr val="tx1"/>
                      </a:solidFill>
                      <a:prstDash val="solid"/>
                      <a:round/>
                      <a:headEnd type="none" w="med" len="med"/>
                      <a:tailEnd type="none" w="med" len="med"/>
                    </a:lnR>
                    <a:lnT w="12700" cmpd="sng">
                      <a:noFill/>
                    </a:lnT>
                    <a:lnB w="3175" cap="flat" cmpd="sng" algn="ctr">
                      <a:solidFill>
                        <a:schemeClr val="tx1"/>
                      </a:solidFill>
                      <a:prstDash val="solid"/>
                      <a:round/>
                      <a:headEnd type="none" w="med" len="med"/>
                      <a:tailEnd type="none" w="med" len="med"/>
                    </a:lnB>
                  </a:tcPr>
                </a:tc>
                <a:tc gridSpan="2">
                  <a:txBody>
                    <a:bodyPr/>
                    <a:lstStyle/>
                    <a:p>
                      <a:pPr marL="0" marR="0" lvl="0" indent="0" algn="ctr" defTabSz="1280160" rtl="0" eaLnBrk="1" fontAlgn="auto" latinLnBrk="0" hangingPunct="1">
                        <a:lnSpc>
                          <a:spcPts val="1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目標項目</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marL="0" marR="0" lvl="0" indent="0" algn="ctr" defTabSz="1280160" rtl="0" eaLnBrk="1" fontAlgn="auto" latinLnBrk="0" hangingPunct="1">
                        <a:lnSpc>
                          <a:spcPts val="1100"/>
                        </a:lnSpc>
                        <a:spcBef>
                          <a:spcPts val="0"/>
                        </a:spcBef>
                        <a:spcAft>
                          <a:spcPts val="0"/>
                        </a:spcAft>
                        <a:buClrTx/>
                        <a:buSzTx/>
                        <a:buFontTx/>
                        <a:buNone/>
                        <a:tabLst/>
                        <a:defRPr/>
                      </a:pPr>
                      <a:endParaRPr kumimoji="1" lang="ja-JP" altLang="en-US" sz="1000" dirty="0">
                        <a:solidFill>
                          <a:schemeClr val="bg1"/>
                        </a:solidFill>
                        <a:latin typeface="Meiryo UI" panose="020B0604030504040204" pitchFamily="50" charset="-128"/>
                        <a:ea typeface="Meiryo UI" panose="020B0604030504040204" pitchFamily="50" charset="-128"/>
                      </a:endParaRPr>
                    </a:p>
                  </a:txBody>
                  <a:tcPr marT="18000" marB="18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en-US" altLang="ja-JP" sz="1000" dirty="0">
                          <a:latin typeface="Meiryo UI" panose="020B0604030504040204" pitchFamily="50" charset="-128"/>
                          <a:ea typeface="Meiryo UI" panose="020B0604030504040204" pitchFamily="50" charset="-128"/>
                        </a:rPr>
                        <a:t>2019</a:t>
                      </a:r>
                      <a:r>
                        <a:rPr kumimoji="1" lang="ja-JP" altLang="en-US" sz="1000" dirty="0">
                          <a:latin typeface="Meiryo UI" panose="020B0604030504040204" pitchFamily="50" charset="-128"/>
                          <a:ea typeface="Meiryo UI" panose="020B0604030504040204" pitchFamily="50" charset="-128"/>
                        </a:rPr>
                        <a:t>年度</a:t>
                      </a:r>
                      <a:endParaRPr kumimoji="1" lang="en-US" altLang="ja-JP" sz="1000" dirty="0">
                        <a:latin typeface="Meiryo UI" panose="020B0604030504040204" pitchFamily="50" charset="-128"/>
                        <a:ea typeface="Meiryo UI" panose="020B0604030504040204" pitchFamily="50" charset="-128"/>
                      </a:endParaRPr>
                    </a:p>
                    <a:p>
                      <a:pPr algn="ctr">
                        <a:lnSpc>
                          <a:spcPts val="1000"/>
                        </a:lnSpc>
                      </a:pPr>
                      <a:r>
                        <a:rPr kumimoji="1" lang="ja-JP" altLang="en-US" sz="1000" dirty="0">
                          <a:latin typeface="Meiryo UI" panose="020B0604030504040204" pitchFamily="50" charset="-128"/>
                          <a:ea typeface="Meiryo UI" panose="020B0604030504040204" pitchFamily="50" charset="-128"/>
                        </a:rPr>
                        <a:t>実績値</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L="0" marR="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gn="ctr">
                        <a:lnSpc>
                          <a:spcPts val="1000"/>
                        </a:lnSpc>
                      </a:pPr>
                      <a:r>
                        <a:rPr kumimoji="1" lang="en-US" altLang="ja-JP" sz="1000" dirty="0">
                          <a:latin typeface="Meiryo UI" panose="020B0604030504040204" pitchFamily="50" charset="-128"/>
                          <a:ea typeface="Meiryo UI" panose="020B0604030504040204" pitchFamily="50" charset="-128"/>
                        </a:rPr>
                        <a:t>2025</a:t>
                      </a:r>
                      <a:r>
                        <a:rPr kumimoji="1" lang="ja-JP" altLang="en-US" sz="1000" dirty="0">
                          <a:latin typeface="Meiryo UI" panose="020B0604030504040204" pitchFamily="50" charset="-128"/>
                          <a:ea typeface="Meiryo UI" panose="020B0604030504040204" pitchFamily="50" charset="-128"/>
                        </a:rPr>
                        <a:t>年度</a:t>
                      </a:r>
                      <a:endParaRPr kumimoji="1" lang="en-US" altLang="ja-JP" sz="1000" dirty="0">
                        <a:latin typeface="Meiryo UI" panose="020B0604030504040204" pitchFamily="50" charset="-128"/>
                        <a:ea typeface="Meiryo UI" panose="020B0604030504040204" pitchFamily="50" charset="-128"/>
                      </a:endParaRPr>
                    </a:p>
                    <a:p>
                      <a:pPr algn="ctr">
                        <a:lnSpc>
                          <a:spcPts val="1000"/>
                        </a:lnSpc>
                      </a:pPr>
                      <a:r>
                        <a:rPr kumimoji="1" lang="ja-JP" altLang="en-US" sz="1000" dirty="0">
                          <a:latin typeface="Meiryo UI" panose="020B0604030504040204" pitchFamily="50" charset="-128"/>
                          <a:ea typeface="Meiryo UI" panose="020B0604030504040204" pitchFamily="50" charset="-128"/>
                        </a:rPr>
                        <a:t>目標値</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L="0" marR="0"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gn="ctr">
                        <a:lnSpc>
                          <a:spcPts val="1100"/>
                        </a:lnSpc>
                      </a:pPr>
                      <a:endParaRPr kumimoji="1" lang="ja-JP" altLang="en-US" sz="900" b="1" dirty="0">
                        <a:solidFill>
                          <a:schemeClr val="bg1"/>
                        </a:solidFill>
                        <a:latin typeface="Meiryo UI" panose="020B0604030504040204" pitchFamily="50" charset="-128"/>
                        <a:ea typeface="Meiryo UI" panose="020B0604030504040204" pitchFamily="50" charset="-128"/>
                      </a:endParaRPr>
                    </a:p>
                  </a:txBody>
                  <a:tcPr marL="0" marR="0" marT="18000" marB="1800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accent1"/>
                    </a:solidFill>
                  </a:tcPr>
                </a:tc>
                <a:tc>
                  <a:txBody>
                    <a:bodyPr/>
                    <a:lstStyle/>
                    <a:p>
                      <a:pPr algn="ctr">
                        <a:lnSpc>
                          <a:spcPts val="1000"/>
                        </a:lnSpc>
                      </a:pPr>
                      <a:r>
                        <a:rPr kumimoji="1" lang="ja-JP" altLang="en-US" sz="1000" dirty="0">
                          <a:latin typeface="Meiryo UI" panose="020B0604030504040204" pitchFamily="50" charset="-128"/>
                          <a:ea typeface="Meiryo UI" panose="020B0604030504040204" pitchFamily="50" charset="-128"/>
                        </a:rPr>
                        <a:t>目標値設定の考え方</a:t>
                      </a:r>
                      <a:endParaRPr kumimoji="1" lang="ja-JP" altLang="en-US" sz="1000" b="0" dirty="0">
                        <a:solidFill>
                          <a:schemeClr val="bg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8384329"/>
                  </a:ext>
                </a:extLst>
              </a:tr>
              <a:tr h="152829">
                <a:tc rowSpan="4">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rPr>
                        <a:t>一般廃棄物</a:t>
                      </a:r>
                      <a:endParaRPr kumimoji="1" lang="en-US" altLang="ja-JP" sz="1100" b="1" dirty="0">
                        <a:solidFill>
                          <a:schemeClr val="bg1"/>
                        </a:solidFill>
                        <a:latin typeface="Meiryo UI" panose="020B0604030504040204" pitchFamily="50" charset="-128"/>
                        <a:ea typeface="Meiryo UI" panose="020B0604030504040204" pitchFamily="50" charset="-128"/>
                      </a:endParaRPr>
                    </a:p>
                  </a:txBody>
                  <a:tcPr marT="18000" marB="18000" vert="eaVert"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en-US" altLang="ja-JP"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308</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276</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11%)</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国の削減目標</a:t>
                      </a:r>
                      <a:r>
                        <a:rPr kumimoji="1" lang="en-US" altLang="ja-JP" sz="1000" dirty="0">
                          <a:latin typeface="Meiryo UI" panose="020B0604030504040204" pitchFamily="50" charset="-128"/>
                          <a:ea typeface="Meiryo UI" panose="020B0604030504040204" pitchFamily="50" charset="-128"/>
                        </a:rPr>
                        <a:t>(2018</a:t>
                      </a:r>
                      <a:r>
                        <a:rPr kumimoji="1" lang="ja-JP" altLang="en-US" sz="1000" dirty="0">
                          <a:latin typeface="Meiryo UI" panose="020B0604030504040204" pitchFamily="50" charset="-128"/>
                          <a:ea typeface="Meiryo UI" panose="020B0604030504040204" pitchFamily="50" charset="-128"/>
                        </a:rPr>
                        <a:t>年度比▲</a:t>
                      </a: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と同等</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000188"/>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再生利用率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13.0</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17.7</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(+4.7)</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最終処分量の目標</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万ﾄﾝ</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を</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達成できる資源物分別収集量</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プラスチック、紙ごみ等</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60073156"/>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最終処分量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37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31</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16%)</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国の削減目標</a:t>
                      </a:r>
                      <a:r>
                        <a:rPr kumimoji="1" lang="en-US" altLang="ja-JP" sz="1000" dirty="0">
                          <a:latin typeface="Meiryo UI" panose="020B0604030504040204" pitchFamily="50" charset="-128"/>
                          <a:ea typeface="Meiryo UI" panose="020B0604030504040204" pitchFamily="50" charset="-128"/>
                        </a:rPr>
                        <a:t>(2018</a:t>
                      </a:r>
                      <a:r>
                        <a:rPr kumimoji="1" lang="ja-JP" altLang="en-US" sz="1000" dirty="0">
                          <a:latin typeface="Meiryo UI" panose="020B0604030504040204" pitchFamily="50" charset="-128"/>
                          <a:ea typeface="Meiryo UI" panose="020B0604030504040204" pitchFamily="50" charset="-128"/>
                        </a:rPr>
                        <a:t>年度比▲</a:t>
                      </a:r>
                      <a:r>
                        <a:rPr kumimoji="1" lang="en-US" altLang="ja-JP" sz="1000" dirty="0">
                          <a:latin typeface="Meiryo UI" panose="020B0604030504040204" pitchFamily="50" charset="-128"/>
                          <a:ea typeface="Meiryo UI" panose="020B0604030504040204" pitchFamily="50" charset="-128"/>
                        </a:rPr>
                        <a:t>17%)</a:t>
                      </a:r>
                      <a:r>
                        <a:rPr kumimoji="1" lang="ja-JP" altLang="en-US" sz="1000" dirty="0">
                          <a:latin typeface="Meiryo UI" panose="020B0604030504040204" pitchFamily="50" charset="-128"/>
                          <a:ea typeface="Meiryo UI" panose="020B0604030504040204" pitchFamily="50" charset="-128"/>
                        </a:rPr>
                        <a:t>と同等</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3126360"/>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200"/>
                        </a:lnSpc>
                      </a:pP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人</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日当たり</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rPr>
                        <a:t>生活系ごみ</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en-US" altLang="ja-JP" sz="900" dirty="0">
                          <a:latin typeface="Meiryo UI" panose="020B0604030504040204" pitchFamily="50" charset="-128"/>
                          <a:ea typeface="Meiryo UI" panose="020B0604030504040204" pitchFamily="50" charset="-128"/>
                        </a:rPr>
                        <a:t>(g/</a:t>
                      </a:r>
                      <a:r>
                        <a:rPr kumimoji="1" lang="ja-JP" altLang="en-US" sz="900" dirty="0">
                          <a:latin typeface="Meiryo UI" panose="020B0604030504040204" pitchFamily="50" charset="-128"/>
                          <a:ea typeface="Meiryo UI" panose="020B0604030504040204" pitchFamily="50" charset="-128"/>
                        </a:rPr>
                        <a:t>人・日</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450</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400</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11%)</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排出量の目標値から算出し、</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国の目標</a:t>
                      </a:r>
                      <a:r>
                        <a:rPr kumimoji="1" lang="en-US" altLang="ja-JP" sz="1000" dirty="0">
                          <a:latin typeface="Meiryo UI" panose="020B0604030504040204" pitchFamily="50" charset="-128"/>
                          <a:ea typeface="Meiryo UI" panose="020B0604030504040204" pitchFamily="50" charset="-128"/>
                        </a:rPr>
                        <a:t>(440g/</a:t>
                      </a:r>
                      <a:r>
                        <a:rPr kumimoji="1" lang="ja-JP" altLang="en-US" sz="1000" dirty="0">
                          <a:latin typeface="Meiryo UI" panose="020B0604030504040204" pitchFamily="50" charset="-128"/>
                          <a:ea typeface="Meiryo UI" panose="020B0604030504040204" pitchFamily="50" charset="-128"/>
                        </a:rPr>
                        <a:t>人・日</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より</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少ない目標を設定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8930452"/>
                  </a:ext>
                </a:extLst>
              </a:tr>
              <a:tr h="247160">
                <a:tc rowSpan="3">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rPr>
                        <a:t>産業廃棄物</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marT="18000" marB="18000" vert="eaVert"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en-US" altLang="ja-JP"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1,357</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1,368</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(+1%)</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3">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国の目標や府の現状を考慮しつつ、新型コロナウイルスにより低下した</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産業活動の回復、一般廃棄物に混入している事業系廃プラスチック類の分別排出を見込んだうえで、</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建設混合廃棄物の発生抑制、</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プラスチックの有効利用の取組</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効果により目標を設定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1859681"/>
                  </a:ext>
                </a:extLst>
              </a:tr>
              <a:tr h="24716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再生利用率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32.4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33.2</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(+0.8)</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vMerge="1">
                  <a:txBody>
                    <a:bodyPr/>
                    <a:lstStyle/>
                    <a:p>
                      <a:pPr algn="l">
                        <a:lnSpc>
                          <a:spcPts val="1400"/>
                        </a:lnSpc>
                      </a:pPr>
                      <a:endParaRPr kumimoji="1" lang="ja-JP" altLang="en-US" sz="1000" b="0" dirty="0">
                        <a:latin typeface="Meiryo UI" panose="020B0604030504040204" pitchFamily="50" charset="-128"/>
                        <a:ea typeface="Meiryo UI" panose="020B0604030504040204" pitchFamily="50" charset="-128"/>
                      </a:endParaRPr>
                    </a:p>
                  </a:txBody>
                  <a:tcPr marT="18000" marB="18000" anchor="ct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507610952"/>
                  </a:ext>
                </a:extLst>
              </a:tr>
              <a:tr h="24716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gridSpan="2">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最終処分量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h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40</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33</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16%)</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vMerge="1">
                  <a:txBody>
                    <a:bodyPr/>
                    <a:lstStyle/>
                    <a:p>
                      <a:pPr algn="l">
                        <a:lnSpc>
                          <a:spcPts val="1400"/>
                        </a:lnSpc>
                      </a:pPr>
                      <a:endParaRPr kumimoji="1" lang="ja-JP" altLang="en-US" sz="1000" b="0" dirty="0">
                        <a:latin typeface="Meiryo UI" panose="020B0604030504040204" pitchFamily="50" charset="-128"/>
                        <a:ea typeface="Meiryo UI" panose="020B0604030504040204" pitchFamily="50" charset="-128"/>
                      </a:endParaRPr>
                    </a:p>
                  </a:txBody>
                  <a:tcPr marT="18000" marB="18000" anchor="ctr">
                    <a:lnL w="28575" cap="flat" cmpd="sng" algn="ctr">
                      <a:solidFill>
                        <a:schemeClr val="bg1"/>
                      </a:solidFill>
                      <a:prstDash val="solid"/>
                      <a:round/>
                      <a:headEnd type="none" w="med" len="med"/>
                      <a:tailEnd type="none" w="med" len="med"/>
                    </a:lnL>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98254995"/>
                  </a:ext>
                </a:extLst>
              </a:tr>
              <a:tr h="79250">
                <a:tc rowSpan="4">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rPr>
                        <a:t>プラスチックごみ</a:t>
                      </a: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marT="18000" marB="18000" vert="eaVert" anchor="ctr" anchorCtr="1">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a:txBody>
                    <a:bodyPr/>
                    <a:lstStyle/>
                    <a:p>
                      <a:pPr>
                        <a:lnSpc>
                          <a:spcPts val="1200"/>
                        </a:lnSpc>
                      </a:pPr>
                      <a:r>
                        <a:rPr kumimoji="1" lang="ja-JP" altLang="en-US" sz="1100" dirty="0">
                          <a:latin typeface="Meiryo UI" panose="020B0604030504040204" pitchFamily="50" charset="-128"/>
                          <a:ea typeface="Meiryo UI" panose="020B0604030504040204" pitchFamily="50" charset="-128"/>
                        </a:rPr>
                        <a:t>容器包装</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ja-JP" altLang="en-US" sz="1100" dirty="0">
                          <a:latin typeface="Meiryo UI" panose="020B0604030504040204" pitchFamily="50" charset="-128"/>
                          <a:ea typeface="Meiryo UI" panose="020B0604030504040204" pitchFamily="50" charset="-128"/>
                        </a:rPr>
                        <a:t>プラスチック</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一般廃棄物</a:t>
                      </a:r>
                      <a:r>
                        <a:rPr kumimoji="1" lang="en-US" altLang="ja-JP" sz="800" dirty="0">
                          <a:latin typeface="Meiryo UI" panose="020B0604030504040204" pitchFamily="50" charset="-128"/>
                          <a:ea typeface="Meiryo UI" panose="020B0604030504040204" pitchFamily="50" charset="-128"/>
                        </a:rPr>
                        <a:t>)</a:t>
                      </a: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排出量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24</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lnSpc>
                          <a:spcPts val="1400"/>
                        </a:lnSpc>
                      </a:pPr>
                      <a:r>
                        <a:rPr kumimoji="1" lang="en-US" altLang="ja-JP" sz="1100" dirty="0">
                          <a:latin typeface="Meiryo UI" panose="020B0604030504040204" pitchFamily="50" charset="-128"/>
                          <a:ea typeface="Meiryo UI" panose="020B0604030504040204" pitchFamily="50" charset="-128"/>
                        </a:rPr>
                        <a:t>21</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14%)</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プラ戦略の目標</a:t>
                      </a:r>
                      <a:r>
                        <a:rPr kumimoji="1" lang="en-US" altLang="ja-JP" sz="1000" dirty="0">
                          <a:latin typeface="Meiryo UI" panose="020B0604030504040204" pitchFamily="50" charset="-128"/>
                          <a:ea typeface="Meiryo UI" panose="020B0604030504040204" pitchFamily="50" charset="-128"/>
                        </a:rPr>
                        <a:t>(2030</a:t>
                      </a:r>
                      <a:r>
                        <a:rPr kumimoji="1" lang="ja-JP" altLang="en-US" sz="1000" dirty="0">
                          <a:latin typeface="Meiryo UI" panose="020B0604030504040204" pitchFamily="50" charset="-128"/>
                          <a:ea typeface="Meiryo UI" panose="020B0604030504040204" pitchFamily="50" charset="-128"/>
                        </a:rPr>
                        <a:t>年までに</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ワンウェイプラスチック</a:t>
                      </a:r>
                      <a:r>
                        <a:rPr kumimoji="1" lang="en-US" altLang="ja-JP" sz="1000" dirty="0">
                          <a:latin typeface="Meiryo UI" panose="020B0604030504040204" pitchFamily="50" charset="-128"/>
                          <a:ea typeface="Meiryo UI" panose="020B0604030504040204" pitchFamily="50" charset="-128"/>
                        </a:rPr>
                        <a:t>25%</a:t>
                      </a:r>
                      <a:r>
                        <a:rPr kumimoji="1" lang="ja-JP" altLang="en-US" sz="1000" dirty="0">
                          <a:latin typeface="Meiryo UI" panose="020B0604030504040204" pitchFamily="50" charset="-128"/>
                          <a:ea typeface="Meiryo UI" panose="020B0604030504040204" pitchFamily="50" charset="-128"/>
                        </a:rPr>
                        <a:t>削減</a:t>
                      </a:r>
                      <a:r>
                        <a:rPr kumimoji="1" lang="en-US" altLang="ja-JP" sz="1000" dirty="0">
                          <a:latin typeface="Meiryo UI" panose="020B0604030504040204" pitchFamily="50" charset="-128"/>
                          <a:ea typeface="Meiryo UI" panose="020B0604030504040204" pitchFamily="50" charset="-128"/>
                        </a:rPr>
                        <a:t>)</a:t>
                      </a:r>
                    </a:p>
                    <a:p>
                      <a:pPr algn="l">
                        <a:lnSpc>
                          <a:spcPts val="1100"/>
                        </a:lnSpc>
                      </a:pPr>
                      <a:r>
                        <a:rPr kumimoji="1" lang="ja-JP" altLang="en-US" sz="1000" dirty="0">
                          <a:latin typeface="Meiryo UI" panose="020B0604030504040204" pitchFamily="50" charset="-128"/>
                          <a:ea typeface="Meiryo UI" panose="020B0604030504040204" pitchFamily="50" charset="-128"/>
                        </a:rPr>
                        <a:t>の達成を見据えた目標を設定</a:t>
                      </a: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9632048"/>
                  </a:ext>
                </a:extLst>
              </a:tr>
              <a:tr h="273810">
                <a:tc vMerge="1">
                  <a:txBody>
                    <a:bodyPr/>
                    <a:lstStyle/>
                    <a:p>
                      <a:endParaRPr kumimoji="1" lang="ja-JP" altLang="en-US"/>
                    </a:p>
                  </a:txBody>
                  <a:tcPr/>
                </a:tc>
                <a:tc vMerge="1">
                  <a:txBody>
                    <a:bodyPr/>
                    <a:lstStyle/>
                    <a:p>
                      <a:endParaRPr kumimoji="1" lang="ja-JP" altLang="en-US"/>
                    </a:p>
                  </a:txBody>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再生</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ja-JP" altLang="en-US" sz="1100" dirty="0">
                          <a:latin typeface="Meiryo UI" panose="020B0604030504040204" pitchFamily="50" charset="-128"/>
                          <a:ea typeface="Meiryo UI" panose="020B0604030504040204" pitchFamily="50" charset="-128"/>
                        </a:rPr>
                        <a:t>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27</a:t>
                      </a:r>
                      <a:endParaRPr kumimoji="1" lang="ja-JP" altLang="en-US" sz="11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r" defTabSz="1280160" rtl="0" eaLnBrk="1" fontAlgn="auto" latinLnBrk="0" hangingPunct="1">
                        <a:lnSpc>
                          <a:spcPts val="1400"/>
                        </a:lnSpc>
                        <a:spcBef>
                          <a:spcPts val="0"/>
                        </a:spcBef>
                        <a:spcAft>
                          <a:spcPts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50</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(+23)</a:t>
                      </a:r>
                      <a:endParaRPr kumimoji="1" lang="en-US" altLang="ja-JP"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プラ戦略の目標</a:t>
                      </a:r>
                      <a:r>
                        <a:rPr kumimoji="1" lang="en-US" altLang="ja-JP" sz="1000" dirty="0">
                          <a:latin typeface="Meiryo UI" panose="020B0604030504040204" pitchFamily="50" charset="-128"/>
                          <a:ea typeface="Meiryo UI" panose="020B0604030504040204" pitchFamily="50" charset="-128"/>
                        </a:rPr>
                        <a:t>(2030</a:t>
                      </a:r>
                      <a:r>
                        <a:rPr kumimoji="1" lang="ja-JP" altLang="en-US" sz="1000" dirty="0">
                          <a:latin typeface="Meiryo UI" panose="020B0604030504040204" pitchFamily="50" charset="-128"/>
                          <a:ea typeface="Meiryo UI" panose="020B0604030504040204" pitchFamily="50" charset="-128"/>
                        </a:rPr>
                        <a:t>年までに</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容器包装プラ</a:t>
                      </a:r>
                      <a:r>
                        <a:rPr kumimoji="1" lang="en-US" altLang="ja-JP" sz="1000" dirty="0">
                          <a:latin typeface="Meiryo UI" panose="020B0604030504040204" pitchFamily="50" charset="-128"/>
                          <a:ea typeface="Meiryo UI" panose="020B0604030504040204" pitchFamily="50" charset="-128"/>
                        </a:rPr>
                        <a:t>6</a:t>
                      </a:r>
                      <a:r>
                        <a:rPr kumimoji="1" lang="ja-JP" altLang="en-US" sz="1000" dirty="0">
                          <a:latin typeface="Meiryo UI" panose="020B0604030504040204" pitchFamily="50" charset="-128"/>
                          <a:ea typeface="Meiryo UI" panose="020B0604030504040204" pitchFamily="50" charset="-128"/>
                        </a:rPr>
                        <a:t>割リサイクル等</a:t>
                      </a:r>
                      <a:r>
                        <a:rPr kumimoji="1" lang="en-US" altLang="ja-JP" sz="1000" dirty="0">
                          <a:latin typeface="Meiryo UI" panose="020B0604030504040204" pitchFamily="50" charset="-128"/>
                          <a:ea typeface="Meiryo UI" panose="020B0604030504040204" pitchFamily="50" charset="-128"/>
                        </a:rPr>
                        <a:t>)</a:t>
                      </a:r>
                    </a:p>
                    <a:p>
                      <a:pPr algn="l">
                        <a:lnSpc>
                          <a:spcPts val="1100"/>
                        </a:lnSpc>
                      </a:pPr>
                      <a:r>
                        <a:rPr kumimoji="1" lang="ja-JP" altLang="en-US" sz="1000" dirty="0">
                          <a:latin typeface="Meiryo UI" panose="020B0604030504040204" pitchFamily="50" charset="-128"/>
                          <a:ea typeface="Meiryo UI" panose="020B0604030504040204" pitchFamily="50" charset="-128"/>
                        </a:rPr>
                        <a:t>の達成を見据えた目標を設定</a:t>
                      </a:r>
                      <a:endParaRPr kumimoji="1" lang="ja-JP" altLang="en-US" sz="1000" b="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1148442"/>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rowSpan="2">
                  <a:txBody>
                    <a:bodyPr/>
                    <a:lstStyle/>
                    <a:p>
                      <a:pPr>
                        <a:lnSpc>
                          <a:spcPts val="1200"/>
                        </a:lnSpc>
                      </a:pPr>
                      <a:r>
                        <a:rPr kumimoji="1" lang="ja-JP" altLang="en-US" sz="1100" dirty="0">
                          <a:latin typeface="Meiryo UI" panose="020B0604030504040204" pitchFamily="50" charset="-128"/>
                          <a:ea typeface="Meiryo UI" panose="020B0604030504040204" pitchFamily="50" charset="-128"/>
                        </a:rPr>
                        <a:t>プラスチック</a:t>
                      </a:r>
                      <a:endParaRPr kumimoji="1" lang="en-US" altLang="ja-JP" sz="1100" dirty="0">
                        <a:latin typeface="Meiryo UI" panose="020B0604030504040204" pitchFamily="50" charset="-128"/>
                        <a:ea typeface="Meiryo UI" panose="020B0604030504040204" pitchFamily="50" charset="-128"/>
                      </a:endParaRPr>
                    </a:p>
                    <a:p>
                      <a:pPr>
                        <a:lnSpc>
                          <a:spcPts val="1200"/>
                        </a:lnSpc>
                      </a:pPr>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一般廃棄物・</a:t>
                      </a:r>
                      <a:endParaRPr kumimoji="1" lang="en-US" altLang="ja-JP" sz="800" dirty="0">
                        <a:latin typeface="Meiryo UI" panose="020B0604030504040204" pitchFamily="50" charset="-128"/>
                        <a:ea typeface="Meiryo UI" panose="020B0604030504040204" pitchFamily="50" charset="-128"/>
                      </a:endParaRPr>
                    </a:p>
                    <a:p>
                      <a:pPr>
                        <a:lnSpc>
                          <a:spcPts val="1200"/>
                        </a:lnSpc>
                      </a:pPr>
                      <a:r>
                        <a:rPr kumimoji="1" lang="ja-JP" altLang="en-US" sz="800" baseline="0" dirty="0">
                          <a:latin typeface="Meiryo UI" panose="020B0604030504040204" pitchFamily="50" charset="-128"/>
                          <a:ea typeface="Meiryo UI" panose="020B0604030504040204" pitchFamily="50" charset="-128"/>
                        </a:rPr>
                        <a:t> </a:t>
                      </a:r>
                      <a:r>
                        <a:rPr kumimoji="1" lang="ja-JP" altLang="en-US" sz="800" dirty="0">
                          <a:latin typeface="Meiryo UI" panose="020B0604030504040204" pitchFamily="50" charset="-128"/>
                          <a:ea typeface="Meiryo UI" panose="020B0604030504040204" pitchFamily="50" charset="-128"/>
                        </a:rPr>
                        <a:t>産業廃棄物</a:t>
                      </a:r>
                      <a:r>
                        <a:rPr kumimoji="1" lang="en-US" altLang="ja-JP" sz="800" dirty="0">
                          <a:latin typeface="Meiryo UI" panose="020B0604030504040204" pitchFamily="50" charset="-128"/>
                          <a:ea typeface="Meiryo UI" panose="020B0604030504040204" pitchFamily="50" charset="-128"/>
                        </a:rPr>
                        <a:t>)</a:t>
                      </a:r>
                      <a:endParaRPr kumimoji="1" lang="ja-JP" altLang="en-US" sz="8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焼却量</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万トン</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48</a:t>
                      </a:r>
                      <a:endParaRPr kumimoji="1" lang="ja-JP" altLang="en-US" sz="11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lnSpc>
                          <a:spcPts val="1400"/>
                        </a:lnSpc>
                      </a:pPr>
                      <a:r>
                        <a:rPr kumimoji="1" lang="en-US" altLang="ja-JP" sz="1100" dirty="0">
                          <a:latin typeface="Meiryo UI" panose="020B0604030504040204" pitchFamily="50" charset="-128"/>
                          <a:ea typeface="Meiryo UI" panose="020B0604030504040204" pitchFamily="50" charset="-128"/>
                        </a:rPr>
                        <a:t>36</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25%)</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l">
                        <a:lnSpc>
                          <a:spcPts val="1100"/>
                        </a:lnSpc>
                      </a:pPr>
                      <a:r>
                        <a:rPr kumimoji="1" lang="ja-JP" altLang="en-US" sz="1000" dirty="0">
                          <a:latin typeface="Meiryo UI" panose="020B0604030504040204" pitchFamily="50" charset="-128"/>
                          <a:ea typeface="Meiryo UI" panose="020B0604030504040204" pitchFamily="50" charset="-128"/>
                        </a:rPr>
                        <a:t>容器包装・製品プラスチックの</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削減・分別排出等の効果を</a:t>
                      </a:r>
                      <a:endParaRPr kumimoji="1" lang="en-US" altLang="ja-JP" sz="1000" dirty="0">
                        <a:latin typeface="Meiryo UI" panose="020B0604030504040204" pitchFamily="50" charset="-128"/>
                        <a:ea typeface="Meiryo UI" panose="020B0604030504040204" pitchFamily="50" charset="-128"/>
                      </a:endParaRPr>
                    </a:p>
                    <a:p>
                      <a:pPr algn="l">
                        <a:lnSpc>
                          <a:spcPts val="1100"/>
                        </a:lnSpc>
                      </a:pPr>
                      <a:r>
                        <a:rPr kumimoji="1" lang="ja-JP" altLang="en-US" sz="1000" dirty="0">
                          <a:latin typeface="Meiryo UI" panose="020B0604030504040204" pitchFamily="50" charset="-128"/>
                          <a:ea typeface="Meiryo UI" panose="020B0604030504040204" pitchFamily="50" charset="-128"/>
                        </a:rPr>
                        <a:t>見込んだ目標を設定</a:t>
                      </a:r>
                      <a:endParaRPr kumimoji="1" lang="ja-JP" altLang="en-US" sz="1000" b="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3669915"/>
                  </a:ext>
                </a:extLst>
              </a:tr>
              <a:tr h="0">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R w="28575" cap="flat" cmpd="sng" algn="ctr">
                      <a:solidFill>
                        <a:schemeClr val="bg1"/>
                      </a:solidFill>
                      <a:prstDash val="solid"/>
                      <a:round/>
                      <a:headEnd type="none" w="med" len="med"/>
                      <a:tailEnd type="none" w="med" len="med"/>
                    </a:lnR>
                  </a:tcPr>
                </a:tc>
                <a:tc vMerge="1">
                  <a:txBody>
                    <a:bodyPr/>
                    <a:lstStyle/>
                    <a:p>
                      <a:pPr>
                        <a:lnSpc>
                          <a:spcPts val="1100"/>
                        </a:lnSpc>
                      </a:pPr>
                      <a:endParaRPr kumimoji="1" lang="ja-JP" altLang="en-US" sz="1000" dirty="0">
                        <a:latin typeface="Meiryo UI" panose="020B0604030504040204" pitchFamily="50" charset="-128"/>
                        <a:ea typeface="Meiryo UI" panose="020B0604030504040204" pitchFamily="50" charset="-128"/>
                      </a:endParaRPr>
                    </a:p>
                  </a:txBody>
                  <a:tcPr marT="18000" marB="18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tcPr>
                </a:tc>
                <a:tc>
                  <a:txBody>
                    <a:bodyPr/>
                    <a:lstStyle/>
                    <a:p>
                      <a:pPr>
                        <a:lnSpc>
                          <a:spcPts val="1400"/>
                        </a:lnSpc>
                      </a:pPr>
                      <a:r>
                        <a:rPr kumimoji="1" lang="ja-JP" altLang="en-US" sz="1100" dirty="0">
                          <a:latin typeface="Meiryo UI" panose="020B0604030504040204" pitchFamily="50" charset="-128"/>
                          <a:ea typeface="Meiryo UI" panose="020B0604030504040204" pitchFamily="50" charset="-128"/>
                        </a:rPr>
                        <a:t>有効</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ja-JP" altLang="en-US" sz="1100" dirty="0">
                          <a:latin typeface="Meiryo UI" panose="020B0604030504040204" pitchFamily="50" charset="-128"/>
                          <a:ea typeface="Meiryo UI" panose="020B0604030504040204" pitchFamily="50" charset="-128"/>
                        </a:rPr>
                        <a:t>利用率</a:t>
                      </a:r>
                      <a:endParaRPr kumimoji="1" lang="en-US" altLang="ja-JP" sz="1100" dirty="0">
                        <a:latin typeface="Meiryo UI" panose="020B0604030504040204" pitchFamily="50" charset="-128"/>
                        <a:ea typeface="Meiryo UI" panose="020B0604030504040204" pitchFamily="50" charset="-128"/>
                      </a:endParaRPr>
                    </a:p>
                    <a:p>
                      <a:pPr>
                        <a:lnSpc>
                          <a:spcPts val="1400"/>
                        </a:lnSpc>
                      </a:pP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rPr>
                        <a:t>88</a:t>
                      </a:r>
                      <a:endParaRPr kumimoji="1" lang="ja-JP" altLang="en-US" sz="110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a:lnSpc>
                          <a:spcPts val="1400"/>
                        </a:lnSpc>
                      </a:pPr>
                      <a:r>
                        <a:rPr kumimoji="1" lang="en-US" altLang="ja-JP" sz="1100" dirty="0">
                          <a:latin typeface="Meiryo UI" panose="020B0604030504040204" pitchFamily="50" charset="-128"/>
                          <a:ea typeface="Meiryo UI" panose="020B0604030504040204" pitchFamily="50" charset="-128"/>
                        </a:rPr>
                        <a:t>94</a:t>
                      </a: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R="36000" marT="18000" marB="18000" anchor="ctr">
                    <a:lnL w="3175"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(+6)</a:t>
                      </a:r>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marL="36000" marT="18000" marB="18000" anchor="ctr">
                    <a:lnL w="6350" cap="flat" cmpd="sng" algn="ctr">
                      <a:solidFill>
                        <a:schemeClr val="bg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プラ戦略の目標</a:t>
                      </a:r>
                      <a:r>
                        <a:rPr kumimoji="1" lang="en-US" altLang="ja-JP" sz="1000" dirty="0">
                          <a:latin typeface="Meiryo UI" panose="020B0604030504040204" pitchFamily="50" charset="-128"/>
                          <a:ea typeface="Meiryo UI" panose="020B0604030504040204" pitchFamily="50" charset="-128"/>
                        </a:rPr>
                        <a:t>(2035</a:t>
                      </a:r>
                      <a:r>
                        <a:rPr kumimoji="1" lang="ja-JP" altLang="en-US" sz="1000" dirty="0">
                          <a:latin typeface="Meiryo UI" panose="020B0604030504040204" pitchFamily="50" charset="-128"/>
                          <a:ea typeface="Meiryo UI" panose="020B0604030504040204" pitchFamily="50" charset="-128"/>
                        </a:rPr>
                        <a:t>年までに</a:t>
                      </a:r>
                      <a:endParaRPr kumimoji="1" lang="en-US" altLang="ja-JP" sz="100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使用済みプラスチック</a:t>
                      </a:r>
                      <a:r>
                        <a:rPr kumimoji="1" lang="en-US" altLang="ja-JP" sz="1000" dirty="0">
                          <a:latin typeface="Meiryo UI" panose="020B0604030504040204" pitchFamily="50" charset="-128"/>
                          <a:ea typeface="Meiryo UI" panose="020B0604030504040204" pitchFamily="50" charset="-128"/>
                        </a:rPr>
                        <a:t>100%</a:t>
                      </a:r>
                      <a:r>
                        <a:rPr kumimoji="1" lang="ja-JP" altLang="en-US" sz="1000" dirty="0">
                          <a:latin typeface="Meiryo UI" panose="020B0604030504040204" pitchFamily="50" charset="-128"/>
                          <a:ea typeface="Meiryo UI" panose="020B0604030504040204" pitchFamily="50" charset="-128"/>
                        </a:rPr>
                        <a:t>有効利用</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の達成を見据えた目標を</a:t>
                      </a:r>
                      <a:endParaRPr kumimoji="1" lang="en-US" altLang="ja-JP" sz="1000" dirty="0">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1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設定</a:t>
                      </a:r>
                      <a:endParaRPr kumimoji="1" lang="ja-JP" altLang="en-US" sz="1000" b="0" dirty="0">
                        <a:latin typeface="Meiryo UI" panose="020B0604030504040204" pitchFamily="50" charset="-128"/>
                        <a:ea typeface="Meiryo UI" panose="020B0604030504040204" pitchFamily="50" charset="-128"/>
                      </a:endParaRPr>
                    </a:p>
                  </a:txBody>
                  <a:tcPr marT="18000" marB="18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9425783"/>
                  </a:ext>
                </a:extLst>
              </a:tr>
            </a:tbl>
          </a:graphicData>
        </a:graphic>
      </p:graphicFrame>
      <p:sp>
        <p:nvSpPr>
          <p:cNvPr id="42" name="テキスト ボックス 41"/>
          <p:cNvSpPr txBox="1"/>
          <p:nvPr/>
        </p:nvSpPr>
        <p:spPr>
          <a:xfrm>
            <a:off x="5933314" y="9103198"/>
            <a:ext cx="697627" cy="396000"/>
          </a:xfrm>
          <a:prstGeom prst="rect">
            <a:avLst/>
          </a:prstGeom>
          <a:noFill/>
        </p:spPr>
        <p:txBody>
          <a:bodyPr wrap="none" rtlCol="0">
            <a:spAutoFit/>
          </a:bodyPr>
          <a:lstStyle/>
          <a:p>
            <a:pPr algn="ctr"/>
            <a:r>
              <a:rPr kumimoji="1" lang="ja-JP" altLang="en-US" sz="1000" dirty="0">
                <a:latin typeface="Meiryo UI" panose="020B0604030504040204" pitchFamily="50" charset="-128"/>
                <a:ea typeface="Meiryo UI" panose="020B0604030504040204" pitchFamily="50" charset="-128"/>
              </a:rPr>
              <a:t>進行管理</a:t>
            </a:r>
            <a:endParaRPr kumimoji="1" lang="en-US" altLang="ja-JP" sz="1000" dirty="0">
              <a:latin typeface="Meiryo UI" panose="020B0604030504040204" pitchFamily="50" charset="-128"/>
              <a:ea typeface="Meiryo UI" panose="020B0604030504040204" pitchFamily="50" charset="-128"/>
            </a:endParaRPr>
          </a:p>
          <a:p>
            <a:pPr algn="ctr"/>
            <a:endParaRPr kumimoji="1" lang="en-US" altLang="ja-JP" sz="2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指　標</a:t>
            </a:r>
          </a:p>
        </p:txBody>
      </p:sp>
      <p:sp>
        <p:nvSpPr>
          <p:cNvPr id="43" name="大かっこ 42"/>
          <p:cNvSpPr/>
          <p:nvPr/>
        </p:nvSpPr>
        <p:spPr>
          <a:xfrm>
            <a:off x="5955811" y="9142628"/>
            <a:ext cx="652634" cy="341820"/>
          </a:xfrm>
          <a:prstGeom prst="bracketPair">
            <a:avLst>
              <a:gd name="adj" fmla="val 9451"/>
            </a:avLst>
          </a:prstGeom>
          <a:ln w="635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pic>
        <p:nvPicPr>
          <p:cNvPr id="44" name="図 43"/>
          <p:cNvPicPr/>
          <p:nvPr/>
        </p:nvPicPr>
        <p:blipFill rotWithShape="1">
          <a:blip r:embed="rId4" cstate="print">
            <a:extLst>
              <a:ext uri="{28A0092B-C50C-407E-A947-70E740481C1C}">
                <a14:useLocalDpi xmlns:a14="http://schemas.microsoft.com/office/drawing/2010/main" val="0"/>
              </a:ext>
            </a:extLst>
          </a:blip>
          <a:srcRect/>
          <a:stretch/>
        </p:blipFill>
        <p:spPr bwMode="auto">
          <a:xfrm>
            <a:off x="9238698" y="1148560"/>
            <a:ext cx="3435114" cy="1708643"/>
          </a:xfrm>
          <a:prstGeom prst="rect">
            <a:avLst/>
          </a:prstGeom>
          <a:noFill/>
          <a:ln>
            <a:noFill/>
          </a:ln>
        </p:spPr>
      </p:pic>
      <p:sp>
        <p:nvSpPr>
          <p:cNvPr id="45" name="角丸四角形 44"/>
          <p:cNvSpPr/>
          <p:nvPr/>
        </p:nvSpPr>
        <p:spPr>
          <a:xfrm>
            <a:off x="108562" y="932560"/>
            <a:ext cx="1260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計画の位置づけ</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46" name="角丸四角形 45"/>
          <p:cNvSpPr/>
          <p:nvPr/>
        </p:nvSpPr>
        <p:spPr>
          <a:xfrm>
            <a:off x="108562" y="1831868"/>
            <a:ext cx="900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計画期間</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47" name="テキスト ボックス 46"/>
          <p:cNvSpPr txBox="1"/>
          <p:nvPr/>
        </p:nvSpPr>
        <p:spPr>
          <a:xfrm>
            <a:off x="986958" y="1811297"/>
            <a:ext cx="2765288" cy="264624"/>
          </a:xfrm>
          <a:prstGeom prst="rect">
            <a:avLst/>
          </a:prstGeom>
          <a:noFill/>
        </p:spPr>
        <p:txBody>
          <a:bodyPr wrap="square" rtlCol="0">
            <a:spAutoFit/>
          </a:bodyPr>
          <a:lstStyle/>
          <a:p>
            <a:pPr>
              <a:lnSpc>
                <a:spcPts val="1500"/>
              </a:lnSpc>
            </a:pPr>
            <a:r>
              <a:rPr kumimoji="1" lang="en-US" altLang="ja-JP" sz="1100" dirty="0">
                <a:latin typeface="Meiryo UI" panose="020B0604030504040204" pitchFamily="50" charset="-128"/>
                <a:ea typeface="Meiryo UI" panose="020B0604030504040204" pitchFamily="50" charset="-128"/>
              </a:rPr>
              <a:t>2021</a:t>
            </a:r>
            <a:r>
              <a:rPr kumimoji="1" lang="ja-JP" altLang="en-US" sz="1100" dirty="0">
                <a:latin typeface="Meiryo UI" panose="020B0604030504040204" pitchFamily="50" charset="-128"/>
                <a:ea typeface="Meiryo UI" panose="020B0604030504040204" pitchFamily="50" charset="-128"/>
              </a:rPr>
              <a:t>年度から</a:t>
            </a:r>
            <a:r>
              <a:rPr kumimoji="1" lang="en-US" altLang="ja-JP" sz="1100" dirty="0">
                <a:latin typeface="Meiryo UI" panose="020B0604030504040204" pitchFamily="50" charset="-128"/>
                <a:ea typeface="Meiryo UI" panose="020B0604030504040204" pitchFamily="50" charset="-128"/>
              </a:rPr>
              <a:t>2025</a:t>
            </a:r>
            <a:r>
              <a:rPr kumimoji="1" lang="ja-JP" altLang="en-US" sz="1100" dirty="0">
                <a:latin typeface="Meiryo UI" panose="020B0604030504040204" pitchFamily="50" charset="-128"/>
                <a:ea typeface="Meiryo UI" panose="020B0604030504040204" pitchFamily="50" charset="-128"/>
              </a:rPr>
              <a:t>年度までの５年間</a:t>
            </a:r>
            <a:endParaRPr kumimoji="1" lang="en-US" altLang="ja-JP" sz="1100" dirty="0">
              <a:latin typeface="Meiryo UI" panose="020B0604030504040204" pitchFamily="50" charset="-128"/>
              <a:ea typeface="Meiryo UI" panose="020B0604030504040204" pitchFamily="50" charset="-128"/>
            </a:endParaRPr>
          </a:p>
        </p:txBody>
      </p:sp>
      <p:sp>
        <p:nvSpPr>
          <p:cNvPr id="52" name="角丸四角形 51"/>
          <p:cNvSpPr/>
          <p:nvPr/>
        </p:nvSpPr>
        <p:spPr>
          <a:xfrm>
            <a:off x="5755827" y="877458"/>
            <a:ext cx="1332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めざすべき将来像</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29" name="正方形/長方形 28"/>
          <p:cNvSpPr/>
          <p:nvPr/>
        </p:nvSpPr>
        <p:spPr>
          <a:xfrm>
            <a:off x="7101000" y="843296"/>
            <a:ext cx="4708505" cy="265711"/>
          </a:xfrm>
          <a:prstGeom prst="rect">
            <a:avLst/>
          </a:prstGeom>
        </p:spPr>
        <p:txBody>
          <a:bodyPr wrap="square">
            <a:spAutoFit/>
          </a:bodyPr>
          <a:lstStyle/>
          <a:p>
            <a:r>
              <a:rPr kumimoji="1" lang="ja-JP" altLang="en-US" sz="1100" b="1" dirty="0">
                <a:latin typeface="Meiryo UI" panose="020B0604030504040204" pitchFamily="50" charset="-128"/>
                <a:ea typeface="Meiryo UI" panose="020B0604030504040204" pitchFamily="50" charset="-128"/>
              </a:rPr>
              <a:t>大阪から世界へ、現在から未来へ　府民がつくる暮らしやすい資源循環型社会</a:t>
            </a:r>
            <a:endParaRPr kumimoji="1" lang="en-US" altLang="ja-JP" sz="1100" b="1"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5833080" y="1197373"/>
            <a:ext cx="3457714" cy="1769715"/>
          </a:xfrm>
          <a:prstGeom prst="rect">
            <a:avLst/>
          </a:prstGeom>
          <a:noFill/>
        </p:spPr>
        <p:txBody>
          <a:bodyPr wrap="square" rtlCol="0">
            <a:spAutoFit/>
          </a:bodyPr>
          <a:lstStyle/>
          <a:p>
            <a:pPr indent="-457200"/>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2030</a:t>
            </a:r>
            <a:r>
              <a:rPr kumimoji="1" lang="ja-JP" altLang="en-US" sz="1050" dirty="0">
                <a:latin typeface="Meiryo UI" panose="020B0604030504040204" pitchFamily="50" charset="-128"/>
                <a:ea typeface="Meiryo UI" panose="020B0604030504040204" pitchFamily="50" charset="-128"/>
              </a:rPr>
              <a:t>年には３</a:t>
            </a:r>
            <a:r>
              <a:rPr kumimoji="1" lang="en-US" altLang="ja-JP" sz="1050" dirty="0">
                <a:latin typeface="Meiryo UI" panose="020B0604030504040204" pitchFamily="50" charset="-128"/>
                <a:ea typeface="Meiryo UI" panose="020B0604030504040204" pitchFamily="50" charset="-128"/>
              </a:rPr>
              <a:t>R</a:t>
            </a:r>
            <a:r>
              <a:rPr kumimoji="1" lang="ja-JP" altLang="en-US" sz="1050" dirty="0">
                <a:latin typeface="Meiryo UI" panose="020B0604030504040204" pitchFamily="50" charset="-128"/>
                <a:ea typeface="Meiryo UI" panose="020B0604030504040204" pitchFamily="50" charset="-128"/>
              </a:rPr>
              <a:t>の取組が一層進み、生じた廃棄物は</a:t>
            </a:r>
            <a:endParaRPr kumimoji="1" lang="en-US" altLang="ja-JP" sz="1050" dirty="0">
              <a:latin typeface="Meiryo UI" panose="020B0604030504040204" pitchFamily="50" charset="-128"/>
              <a:ea typeface="Meiryo UI" panose="020B0604030504040204" pitchFamily="50" charset="-128"/>
            </a:endParaRPr>
          </a:p>
          <a:p>
            <a:pPr indent="-457200"/>
            <a:r>
              <a:rPr kumimoji="1" lang="ja-JP" altLang="en-US" sz="1050" dirty="0">
                <a:latin typeface="Meiryo UI" panose="020B0604030504040204" pitchFamily="50" charset="-128"/>
                <a:ea typeface="Meiryo UI" panose="020B0604030504040204" pitchFamily="50" charset="-128"/>
              </a:rPr>
              <a:t>　 ほぼ全量が再生資源やエネルギーとして使用</a:t>
            </a:r>
            <a:endParaRPr kumimoji="1" lang="en-US" altLang="ja-JP" sz="1050" dirty="0">
              <a:latin typeface="Meiryo UI" panose="020B0604030504040204" pitchFamily="50" charset="-128"/>
              <a:ea typeface="Meiryo UI" panose="020B0604030504040204" pitchFamily="50" charset="-128"/>
            </a:endParaRPr>
          </a:p>
          <a:p>
            <a:pPr marL="108000" indent="-108000"/>
            <a:endParaRPr kumimoji="1" lang="en-US" altLang="ja-JP" sz="40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○さらに</a:t>
            </a:r>
            <a:r>
              <a:rPr kumimoji="1" lang="en-US" altLang="ja-JP" sz="1050" dirty="0">
                <a:latin typeface="Meiryo UI" panose="020B0604030504040204" pitchFamily="50" charset="-128"/>
                <a:ea typeface="Meiryo UI" panose="020B0604030504040204" pitchFamily="50" charset="-128"/>
              </a:rPr>
              <a:t>2050</a:t>
            </a:r>
            <a:r>
              <a:rPr kumimoji="1" lang="ja-JP" altLang="en-US" sz="1050" dirty="0">
                <a:latin typeface="Meiryo UI" panose="020B0604030504040204" pitchFamily="50" charset="-128"/>
                <a:ea typeface="Meiryo UI" panose="020B0604030504040204" pitchFamily="50" charset="-128"/>
              </a:rPr>
              <a:t>年には、</a:t>
            </a:r>
            <a:r>
              <a:rPr kumimoji="1" lang="en-US" altLang="ja-JP" sz="1050" dirty="0">
                <a:latin typeface="Meiryo UI" panose="020B0604030504040204" pitchFamily="50" charset="-128"/>
                <a:ea typeface="Meiryo UI" panose="020B0604030504040204" pitchFamily="50" charset="-128"/>
              </a:rPr>
              <a:t>ESG</a:t>
            </a:r>
            <a:r>
              <a:rPr kumimoji="1" lang="ja-JP" altLang="en-US" sz="1050" dirty="0">
                <a:latin typeface="Meiryo UI" panose="020B0604030504040204" pitchFamily="50" charset="-128"/>
                <a:ea typeface="Meiryo UI" panose="020B0604030504040204" pitchFamily="50" charset="-128"/>
              </a:rPr>
              <a:t>投資が一層進み、シェアリング</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 　サービスが社会に浸透し、サーキュラーエコノミーに移行して、</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できるだけ少ない資源で最低限必要な物が生産され、</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　 全ての府民が持続可能なライフスタイルを実践</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○また、プラスチックごみはリデュース、リユース又はリサイクル、</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ja-JP" altLang="en-US" sz="1050" dirty="0">
                <a:latin typeface="Meiryo UI" panose="020B0604030504040204" pitchFamily="50" charset="-128"/>
                <a:ea typeface="Meiryo UI" panose="020B0604030504040204" pitchFamily="50" charset="-128"/>
              </a:rPr>
              <a:t>　 それが技術的・経済的な観点等から難しい場合には</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熱回収も含め</a:t>
            </a:r>
            <a:r>
              <a:rPr kumimoji="1" lang="en-US" altLang="ja-JP" sz="1050" dirty="0">
                <a:latin typeface="Meiryo UI" panose="020B0604030504040204" pitchFamily="50" charset="-128"/>
                <a:ea typeface="Meiryo UI" panose="020B0604030504040204" pitchFamily="50" charset="-128"/>
              </a:rPr>
              <a:t>100%</a:t>
            </a:r>
            <a:r>
              <a:rPr kumimoji="1" lang="ja-JP" altLang="en-US" sz="1050" dirty="0">
                <a:latin typeface="Meiryo UI" panose="020B0604030504040204" pitchFamily="50" charset="-128"/>
                <a:ea typeface="Meiryo UI" panose="020B0604030504040204" pitchFamily="50" charset="-128"/>
              </a:rPr>
              <a:t>有効利用し、海に流出しないよう</a:t>
            </a:r>
            <a:endParaRPr kumimoji="1" lang="en-US" altLang="ja-JP" sz="1050" dirty="0">
              <a:latin typeface="Meiryo UI" panose="020B0604030504040204" pitchFamily="50" charset="-128"/>
              <a:ea typeface="Meiryo UI" panose="020B0604030504040204" pitchFamily="50" charset="-128"/>
            </a:endParaRPr>
          </a:p>
          <a:p>
            <a:pPr marL="108000" indent="-108000"/>
            <a:r>
              <a:rPr kumimoji="1" lang="en-US" altLang="ja-JP" sz="1050" dirty="0">
                <a:latin typeface="Meiryo UI" panose="020B0604030504040204" pitchFamily="50" charset="-128"/>
                <a:ea typeface="Meiryo UI" panose="020B0604030504040204" pitchFamily="50" charset="-128"/>
              </a:rPr>
              <a:t>   </a:t>
            </a:r>
            <a:r>
              <a:rPr kumimoji="1" lang="ja-JP" altLang="en-US" sz="1050" dirty="0">
                <a:latin typeface="Meiryo UI" panose="020B0604030504040204" pitchFamily="50" charset="-128"/>
                <a:ea typeface="Meiryo UI" panose="020B0604030504040204" pitchFamily="50" charset="-128"/>
              </a:rPr>
              <a:t>適切に管理され、「大阪ブルー・オーシャン・ビジョン」を達成</a:t>
            </a:r>
          </a:p>
        </p:txBody>
      </p:sp>
      <p:sp>
        <p:nvSpPr>
          <p:cNvPr id="58" name="正方形/長方形 57"/>
          <p:cNvSpPr/>
          <p:nvPr/>
        </p:nvSpPr>
        <p:spPr>
          <a:xfrm>
            <a:off x="108562" y="9301198"/>
            <a:ext cx="2369100" cy="215444"/>
          </a:xfrm>
          <a:prstGeom prst="rect">
            <a:avLst/>
          </a:prstGeom>
        </p:spPr>
        <p:txBody>
          <a:bodyPr wrap="square">
            <a:spAutoFit/>
          </a:bodyPr>
          <a:lstStyle/>
          <a:p>
            <a:r>
              <a:rPr lang="ja-JP" altLang="en-US" sz="800" dirty="0">
                <a:latin typeface="Meiryo UI" panose="020B0604030504040204" pitchFamily="50" charset="-128"/>
                <a:ea typeface="Meiryo UI" panose="020B0604030504040204" pitchFamily="50" charset="-128"/>
              </a:rPr>
              <a:t>注）目標値の（　　）は</a:t>
            </a:r>
            <a:r>
              <a:rPr lang="en-US" altLang="ja-JP" sz="800" dirty="0">
                <a:latin typeface="Meiryo UI" panose="020B0604030504040204" pitchFamily="50" charset="-128"/>
                <a:ea typeface="Meiryo UI" panose="020B0604030504040204" pitchFamily="50" charset="-128"/>
              </a:rPr>
              <a:t>2019</a:t>
            </a:r>
            <a:r>
              <a:rPr lang="ja-JP" altLang="en-US" sz="800" dirty="0">
                <a:latin typeface="Meiryo UI" panose="020B0604030504040204" pitchFamily="50" charset="-128"/>
                <a:ea typeface="Meiryo UI" panose="020B0604030504040204" pitchFamily="50" charset="-128"/>
              </a:rPr>
              <a:t>年度からの増減</a:t>
            </a:r>
            <a:endParaRPr lang="ja-JP" altLang="en-US" sz="800" dirty="0">
              <a:solidFill>
                <a:srgbClr val="FF0000"/>
              </a:solidFill>
              <a:latin typeface="Meiryo UI" panose="020B0604030504040204" pitchFamily="50" charset="-128"/>
              <a:ea typeface="Meiryo UI" panose="020B0604030504040204" pitchFamily="50" charset="-128"/>
            </a:endParaRPr>
          </a:p>
        </p:txBody>
      </p:sp>
      <p:sp>
        <p:nvSpPr>
          <p:cNvPr id="32" name="角丸四角形 31"/>
          <p:cNvSpPr/>
          <p:nvPr/>
        </p:nvSpPr>
        <p:spPr>
          <a:xfrm>
            <a:off x="111284" y="2147875"/>
            <a:ext cx="900000" cy="216000"/>
          </a:xfrm>
          <a:prstGeom prst="roundRect">
            <a:avLst>
              <a:gd name="adj" fmla="val 50000"/>
            </a:avLst>
          </a:prstGeom>
          <a:gradFill rotWithShape="1">
            <a:gsLst>
              <a:gs pos="0">
                <a:schemeClr val="accent5">
                  <a:lumMod val="50000"/>
                </a:schemeClr>
              </a:gs>
              <a:gs pos="100000">
                <a:schemeClr val="accent5">
                  <a:lumMod val="75000"/>
                </a:schemeClr>
              </a:gs>
              <a:gs pos="53000">
                <a:schemeClr val="accent1">
                  <a:lumMod val="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90000" tIns="36000" rIns="90000" bIns="36000" anchor="ctr"/>
          <a:lstStyle/>
          <a:p>
            <a:pPr lvl="0" algn="ctr" defTabSz="914400">
              <a:defRPr/>
            </a:pPr>
            <a:r>
              <a:rPr lang="ja-JP" altLang="en-US" sz="1200" b="1" kern="0" dirty="0">
                <a:solidFill>
                  <a:prstClr val="white"/>
                </a:solidFill>
                <a:latin typeface="Meiryo UI" pitchFamily="50" charset="-128"/>
                <a:ea typeface="Meiryo UI" pitchFamily="50" charset="-128"/>
                <a:cs typeface="Meiryo UI" pitchFamily="50" charset="-128"/>
              </a:rPr>
              <a:t>実施主体</a:t>
            </a:r>
            <a:endParaRPr kumimoji="0" lang="ja-JP" altLang="en-US" sz="1200" b="1" kern="0" dirty="0">
              <a:solidFill>
                <a:prstClr val="white"/>
              </a:solidFill>
              <a:latin typeface="Meiryo UI" pitchFamily="50" charset="-128"/>
              <a:ea typeface="Meiryo UI" pitchFamily="50" charset="-128"/>
              <a:cs typeface="Meiryo UI" pitchFamily="50" charset="-128"/>
            </a:endParaRPr>
          </a:p>
        </p:txBody>
      </p:sp>
      <p:sp>
        <p:nvSpPr>
          <p:cNvPr id="9" name="正方形/長方形 8"/>
          <p:cNvSpPr/>
          <p:nvPr/>
        </p:nvSpPr>
        <p:spPr>
          <a:xfrm>
            <a:off x="68009" y="2392546"/>
            <a:ext cx="3365133" cy="600164"/>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　循環型社会の実現のため、府民・事業者・市町村・府の各主体が、それぞれの果たすべき役割を認識した上で、</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連携・協働して、３</a:t>
            </a:r>
            <a:r>
              <a:rPr lang="en-US" altLang="ja-JP" sz="1100" dirty="0">
                <a:latin typeface="Meiryo UI" panose="020B0604030504040204" pitchFamily="50" charset="-128"/>
                <a:ea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rPr>
              <a:t>や適正処理に取り組んでいく。</a:t>
            </a:r>
          </a:p>
        </p:txBody>
      </p:sp>
      <p:sp>
        <p:nvSpPr>
          <p:cNvPr id="35" name="テキスト ボックス 34"/>
          <p:cNvSpPr txBox="1"/>
          <p:nvPr/>
        </p:nvSpPr>
        <p:spPr>
          <a:xfrm>
            <a:off x="5854699" y="3442633"/>
            <a:ext cx="6971061" cy="430887"/>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　コロナ禍からより環境に配慮した社会・経済システムへの復興をめざす「グリーンリカバリー」の考え方を踏まえつつ、環境分野以外（教育、福祉、商工、建設等）とも連携し、以下の施策を実施</a:t>
            </a:r>
            <a:endParaRPr kumimoji="1" lang="en-US" altLang="ja-JP" sz="1100" dirty="0">
              <a:latin typeface="Meiryo UI" panose="020B0604030504040204" pitchFamily="50" charset="-128"/>
              <a:ea typeface="Meiryo UI" panose="020B0604030504040204" pitchFamily="50" charset="-128"/>
            </a:endParaRPr>
          </a:p>
        </p:txBody>
      </p:sp>
      <p:pic>
        <p:nvPicPr>
          <p:cNvPr id="75" name="図 74"/>
          <p:cNvPicPr>
            <a:picLocks noChangeAspect="1"/>
          </p:cNvPicPr>
          <p:nvPr/>
        </p:nvPicPr>
        <p:blipFill>
          <a:blip r:embed="rId5"/>
          <a:stretch>
            <a:fillRect/>
          </a:stretch>
        </p:blipFill>
        <p:spPr>
          <a:xfrm>
            <a:off x="3575316" y="2102962"/>
            <a:ext cx="1978396" cy="995408"/>
          </a:xfrm>
          <a:prstGeom prst="rect">
            <a:avLst/>
          </a:prstGeom>
        </p:spPr>
      </p:pic>
      <p:sp>
        <p:nvSpPr>
          <p:cNvPr id="3" name="テキスト ボックス 2"/>
          <p:cNvSpPr txBox="1"/>
          <p:nvPr/>
        </p:nvSpPr>
        <p:spPr>
          <a:xfrm>
            <a:off x="11560139" y="50364"/>
            <a:ext cx="1197765" cy="523220"/>
          </a:xfrm>
          <a:prstGeom prst="rect">
            <a:avLst/>
          </a:prstGeom>
          <a:noFill/>
        </p:spPr>
        <p:txBody>
          <a:bodyPr wrap="none" rtlCol="0">
            <a:spAutoFit/>
          </a:bodyPr>
          <a:lstStyle/>
          <a:p>
            <a:pPr algn="ctr"/>
            <a:r>
              <a:rPr kumimoji="1" lang="en-US" altLang="ja-JP" sz="1400" b="1" dirty="0" smtClean="0">
                <a:latin typeface="Meiryo UI" panose="020B0604030504040204" pitchFamily="50" charset="-128"/>
                <a:ea typeface="Meiryo UI" panose="020B0604030504040204" pitchFamily="50" charset="-128"/>
              </a:rPr>
              <a:t>2021</a:t>
            </a:r>
            <a:r>
              <a:rPr kumimoji="1" lang="ja-JP" altLang="en-US" sz="1400" b="1" dirty="0" smtClean="0">
                <a:latin typeface="Meiryo UI" panose="020B0604030504040204" pitchFamily="50" charset="-128"/>
                <a:ea typeface="Meiryo UI" panose="020B0604030504040204" pitchFamily="50" charset="-128"/>
              </a:rPr>
              <a:t>年</a:t>
            </a:r>
            <a:r>
              <a:rPr kumimoji="1" lang="en-US" altLang="ja-JP" sz="1400" b="1" dirty="0" smtClean="0">
                <a:latin typeface="Meiryo UI" panose="020B0604030504040204" pitchFamily="50" charset="-128"/>
                <a:ea typeface="Meiryo UI" panose="020B0604030504040204" pitchFamily="50" charset="-128"/>
                <a:cs typeface="Microsoft Himalaya" panose="01010100010101010101" pitchFamily="2" charset="0"/>
              </a:rPr>
              <a:t>3</a:t>
            </a:r>
            <a:r>
              <a:rPr kumimoji="1" lang="ja-JP" altLang="en-US" sz="1400" b="1" dirty="0" smtClean="0">
                <a:latin typeface="Meiryo UI" panose="020B0604030504040204" pitchFamily="50" charset="-128"/>
                <a:ea typeface="Meiryo UI" panose="020B0604030504040204" pitchFamily="50" charset="-128"/>
                <a:cs typeface="Microsoft Himalaya" panose="01010100010101010101" pitchFamily="2" charset="0"/>
              </a:rPr>
              <a:t>月</a:t>
            </a:r>
            <a:endParaRPr kumimoji="1" lang="en-US" altLang="ja-JP" sz="1400" b="1" dirty="0" smtClean="0">
              <a:latin typeface="Meiryo UI" panose="020B0604030504040204" pitchFamily="50" charset="-128"/>
              <a:ea typeface="Meiryo UI" panose="020B0604030504040204" pitchFamily="50" charset="-128"/>
              <a:cs typeface="Microsoft Himalaya" panose="01010100010101010101" pitchFamily="2" charset="0"/>
            </a:endParaRPr>
          </a:p>
          <a:p>
            <a:pPr algn="ctr"/>
            <a:r>
              <a:rPr kumimoji="1" lang="ja-JP" altLang="en-US" sz="1400" b="1" dirty="0" smtClean="0">
                <a:latin typeface="Meiryo UI" panose="020B0604030504040204" pitchFamily="50" charset="-128"/>
                <a:ea typeface="Meiryo UI" panose="020B0604030504040204" pitchFamily="50" charset="-128"/>
                <a:cs typeface="Microsoft Himalaya" panose="01010100010101010101" pitchFamily="2" charset="0"/>
              </a:rPr>
              <a:t>大　阪　府</a:t>
            </a:r>
            <a:endParaRPr kumimoji="1" lang="ja-JP" altLang="en-US" sz="1400" b="1" dirty="0">
              <a:latin typeface="Meiryo UI" panose="020B0604030504040204" pitchFamily="50" charset="-128"/>
              <a:ea typeface="Meiryo UI" panose="020B0604030504040204" pitchFamily="50" charset="-128"/>
              <a:cs typeface="Microsoft Himalaya" panose="01010100010101010101" pitchFamily="2" charset="0"/>
            </a:endParaRPr>
          </a:p>
        </p:txBody>
      </p:sp>
    </p:spTree>
    <p:extLst>
      <p:ext uri="{BB962C8B-B14F-4D97-AF65-F5344CB8AC3E}">
        <p14:creationId xmlns:p14="http://schemas.microsoft.com/office/powerpoint/2010/main" val="12688179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1422</Words>
  <Application>Microsoft Office PowerPoint</Application>
  <PresentationFormat>A3 297x420 mm</PresentationFormat>
  <Paragraphs>219</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游ゴシック</vt:lpstr>
      <vt:lpstr>游ゴシック Light</vt:lpstr>
      <vt:lpstr>Arial</vt:lpstr>
      <vt:lpstr>Calibri</vt:lpstr>
      <vt:lpstr>Calibri Light</vt:lpstr>
      <vt:lpstr>Microsoft Himalaya</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2021-01-25T05:08:52Z</dcterms:created>
  <dcterms:modified xsi:type="dcterms:W3CDTF">2021-03-22T04:10:44Z</dcterms:modified>
</cp:coreProperties>
</file>