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2" r:id="rId5"/>
  </p:sldIdLst>
  <p:sldSz cx="12801600" cy="9601200" type="A3"/>
  <p:notesSz cx="9777413" cy="6646863"/>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1BD"/>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9251" autoAdjust="0"/>
  </p:normalViewPr>
  <p:slideViewPr>
    <p:cSldViewPr>
      <p:cViewPr varScale="1">
        <p:scale>
          <a:sx n="53" d="100"/>
          <a:sy n="53" d="100"/>
        </p:scale>
        <p:origin x="1728" y="144"/>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4236723" cy="331723"/>
          </a:xfrm>
          <a:prstGeom prst="rect">
            <a:avLst/>
          </a:prstGeom>
        </p:spPr>
        <p:txBody>
          <a:bodyPr vert="horz" lIns="89665" tIns="44833" rIns="89665" bIns="44833" rtlCol="0"/>
          <a:lstStyle>
            <a:lvl1pPr algn="l">
              <a:defRPr sz="1100"/>
            </a:lvl1pPr>
          </a:lstStyle>
          <a:p>
            <a:endParaRPr kumimoji="1" lang="ja-JP" altLang="en-US"/>
          </a:p>
        </p:txBody>
      </p:sp>
      <p:sp>
        <p:nvSpPr>
          <p:cNvPr id="3" name="日付プレースホルダー 2"/>
          <p:cNvSpPr>
            <a:spLocks noGrp="1"/>
          </p:cNvSpPr>
          <p:nvPr>
            <p:ph type="dt" idx="1"/>
          </p:nvPr>
        </p:nvSpPr>
        <p:spPr>
          <a:xfrm>
            <a:off x="5537567" y="2"/>
            <a:ext cx="4238285" cy="331723"/>
          </a:xfrm>
          <a:prstGeom prst="rect">
            <a:avLst/>
          </a:prstGeom>
        </p:spPr>
        <p:txBody>
          <a:bodyPr vert="horz" lIns="89665" tIns="44833" rIns="89665" bIns="44833" rtlCol="0"/>
          <a:lstStyle>
            <a:lvl1pPr algn="r">
              <a:defRPr sz="1100"/>
            </a:lvl1pPr>
          </a:lstStyle>
          <a:p>
            <a:fld id="{995984E8-3855-41EB-AABD-1349A18638C2}" type="datetimeFigureOut">
              <a:rPr kumimoji="1" lang="ja-JP" altLang="en-US" smtClean="0"/>
              <a:t>2021/8/30</a:t>
            </a:fld>
            <a:endParaRPr kumimoji="1" lang="ja-JP" altLang="en-US"/>
          </a:p>
        </p:txBody>
      </p:sp>
      <p:sp>
        <p:nvSpPr>
          <p:cNvPr id="4" name="スライド イメージ プレースホルダー 3"/>
          <p:cNvSpPr>
            <a:spLocks noGrp="1" noRot="1" noChangeAspect="1"/>
          </p:cNvSpPr>
          <p:nvPr>
            <p:ph type="sldImg" idx="2"/>
          </p:nvPr>
        </p:nvSpPr>
        <p:spPr>
          <a:xfrm>
            <a:off x="3227388" y="498475"/>
            <a:ext cx="3324225" cy="2493963"/>
          </a:xfrm>
          <a:prstGeom prst="rect">
            <a:avLst/>
          </a:prstGeom>
          <a:noFill/>
          <a:ln w="12700">
            <a:solidFill>
              <a:prstClr val="black"/>
            </a:solidFill>
          </a:ln>
        </p:spPr>
        <p:txBody>
          <a:bodyPr vert="horz" lIns="89665" tIns="44833" rIns="89665" bIns="44833" rtlCol="0" anchor="ctr"/>
          <a:lstStyle/>
          <a:p>
            <a:endParaRPr lang="ja-JP" altLang="en-US"/>
          </a:p>
        </p:txBody>
      </p:sp>
      <p:sp>
        <p:nvSpPr>
          <p:cNvPr id="5" name="ノート プレースホルダー 4"/>
          <p:cNvSpPr>
            <a:spLocks noGrp="1"/>
          </p:cNvSpPr>
          <p:nvPr>
            <p:ph type="body" sz="quarter" idx="3"/>
          </p:nvPr>
        </p:nvSpPr>
        <p:spPr>
          <a:xfrm>
            <a:off x="977586" y="3157572"/>
            <a:ext cx="7822243" cy="2990157"/>
          </a:xfrm>
          <a:prstGeom prst="rect">
            <a:avLst/>
          </a:prstGeom>
        </p:spPr>
        <p:txBody>
          <a:bodyPr vert="horz" lIns="89665" tIns="44833" rIns="89665" bIns="4483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313593"/>
            <a:ext cx="4236723" cy="331723"/>
          </a:xfrm>
          <a:prstGeom prst="rect">
            <a:avLst/>
          </a:prstGeom>
        </p:spPr>
        <p:txBody>
          <a:bodyPr vert="horz" lIns="89665" tIns="44833" rIns="89665" bIns="44833" rtlCol="0" anchor="b"/>
          <a:lstStyle>
            <a:lvl1pPr algn="l">
              <a:defRPr sz="1100"/>
            </a:lvl1pPr>
          </a:lstStyle>
          <a:p>
            <a:endParaRPr kumimoji="1" lang="ja-JP" altLang="en-US"/>
          </a:p>
        </p:txBody>
      </p:sp>
      <p:sp>
        <p:nvSpPr>
          <p:cNvPr id="7" name="スライド番号プレースホルダー 6"/>
          <p:cNvSpPr>
            <a:spLocks noGrp="1"/>
          </p:cNvSpPr>
          <p:nvPr>
            <p:ph type="sldNum" sz="quarter" idx="5"/>
          </p:nvPr>
        </p:nvSpPr>
        <p:spPr>
          <a:xfrm>
            <a:off x="5537567" y="6313593"/>
            <a:ext cx="4238285" cy="331723"/>
          </a:xfrm>
          <a:prstGeom prst="rect">
            <a:avLst/>
          </a:prstGeom>
        </p:spPr>
        <p:txBody>
          <a:bodyPr vert="horz" lIns="89665" tIns="44833" rIns="89665" bIns="44833" rtlCol="0" anchor="b"/>
          <a:lstStyle>
            <a:lvl1pPr algn="r">
              <a:defRPr sz="1100"/>
            </a:lvl1pPr>
          </a:lstStyle>
          <a:p>
            <a:fld id="{87A422D6-F9D3-408E-AE63-E7AB5B5D5AF5}" type="slidenum">
              <a:rPr kumimoji="1" lang="ja-JP" altLang="en-US" smtClean="0"/>
              <a:t>‹#›</a:t>
            </a:fld>
            <a:endParaRPr kumimoji="1" lang="ja-JP" altLang="en-US"/>
          </a:p>
        </p:txBody>
      </p:sp>
    </p:spTree>
    <p:extLst>
      <p:ext uri="{BB962C8B-B14F-4D97-AF65-F5344CB8AC3E}">
        <p14:creationId xmlns:p14="http://schemas.microsoft.com/office/powerpoint/2010/main" val="3291689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75409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756906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366242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70320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459946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91143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466462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3612980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529479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2458524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75A48CC-28D5-4DB3-82F9-8A5F8BBEF9CC}" type="datetimeFigureOut">
              <a:rPr kumimoji="1" lang="ja-JP" altLang="en-US" smtClean="0"/>
              <a:t>2021/8/30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3207876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E75A48CC-28D5-4DB3-82F9-8A5F8BBEF9CC}" type="datetimeFigureOut">
              <a:rPr kumimoji="1" lang="ja-JP" altLang="en-US" smtClean="0"/>
              <a:t>2021/8/30</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FFBD0A87-419F-4792-9DFA-8C0DC6CD75E0}" type="slidenum">
              <a:rPr kumimoji="1" lang="ja-JP" altLang="en-US" smtClean="0"/>
              <a:t>‹#›</a:t>
            </a:fld>
            <a:endParaRPr kumimoji="1" lang="ja-JP" altLang="en-US"/>
          </a:p>
        </p:txBody>
      </p:sp>
    </p:spTree>
    <p:extLst>
      <p:ext uri="{BB962C8B-B14F-4D97-AF65-F5344CB8AC3E}">
        <p14:creationId xmlns:p14="http://schemas.microsoft.com/office/powerpoint/2010/main" val="11794260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8" name="直線コネクタ 287"/>
          <p:cNvCxnSpPr/>
          <p:nvPr/>
        </p:nvCxnSpPr>
        <p:spPr>
          <a:xfrm>
            <a:off x="7872412" y="1595734"/>
            <a:ext cx="0" cy="403738"/>
          </a:xfrm>
          <a:prstGeom prst="line">
            <a:avLst/>
          </a:prstGeom>
          <a:ln w="19050">
            <a:solidFill>
              <a:schemeClr val="accent1"/>
            </a:solidFill>
            <a:headEnd type="none" w="med" len="med"/>
          </a:ln>
        </p:spPr>
        <p:style>
          <a:lnRef idx="1">
            <a:schemeClr val="accent1"/>
          </a:lnRef>
          <a:fillRef idx="0">
            <a:schemeClr val="accent1"/>
          </a:fillRef>
          <a:effectRef idx="0">
            <a:schemeClr val="accent1"/>
          </a:effectRef>
          <a:fontRef idx="minor">
            <a:schemeClr val="tx1"/>
          </a:fontRef>
        </p:style>
      </p:cxnSp>
      <p:sp>
        <p:nvSpPr>
          <p:cNvPr id="83" name="テキスト ボックス 82"/>
          <p:cNvSpPr txBox="1"/>
          <p:nvPr/>
        </p:nvSpPr>
        <p:spPr>
          <a:xfrm>
            <a:off x="1987631" y="8132046"/>
            <a:ext cx="10726704" cy="1418120"/>
          </a:xfrm>
          <a:prstGeom prst="rect">
            <a:avLst/>
          </a:prstGeom>
          <a:noFill/>
          <a:ln w="12700">
            <a:solidFill>
              <a:schemeClr val="tx2"/>
            </a:solidFill>
            <a:prstDash val="sysDash"/>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正方形/長方形 45"/>
          <p:cNvSpPr/>
          <p:nvPr/>
        </p:nvSpPr>
        <p:spPr>
          <a:xfrm>
            <a:off x="92355" y="597229"/>
            <a:ext cx="2641024" cy="162045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42" name="テキスト ボックス 41"/>
          <p:cNvSpPr txBox="1"/>
          <p:nvPr/>
        </p:nvSpPr>
        <p:spPr>
          <a:xfrm>
            <a:off x="153969" y="774815"/>
            <a:ext cx="2574761" cy="1404000"/>
          </a:xfrm>
          <a:prstGeom prst="rect">
            <a:avLst/>
          </a:prstGeom>
          <a:noFill/>
          <a:ln>
            <a:noFill/>
          </a:ln>
        </p:spPr>
        <p:txBody>
          <a:bodyPr wrap="square" lIns="0" tIns="0" rIns="35993" bIns="0" rtlCol="0" anchor="t" anchorCtr="0">
            <a:noAutofit/>
          </a:bodyPr>
          <a:lstStyle/>
          <a:p>
            <a:pPr marL="174593" indent="-174593">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今後、住生活に関する政策がめざす</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べき目標、政策の枠組みや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施策展開</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の方向性を示す</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もの。</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住生活基本法に</a:t>
            </a:r>
            <a:r>
              <a:rPr lang="ja-JP" altLang="en-US" sz="1000" spc="-29" smtClean="0">
                <a:latin typeface="Meiryo UI" panose="020B0604030504040204" pitchFamily="50" charset="-128"/>
                <a:ea typeface="Meiryo UI" panose="020B0604030504040204" pitchFamily="50" charset="-128"/>
                <a:cs typeface="Meiryo UI" panose="020B0604030504040204" pitchFamily="50" charset="-128"/>
              </a:rPr>
              <a:t>基づく、「</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大阪府住生活基本計画」として策定。</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計画期間は、令和３年度から令和</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12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年度までの</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年間とする</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。概ね５年を基本として、必要に応じて計画の見直しを</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000" spc="-29" dirty="0">
              <a:latin typeface="Meiryo UI" panose="020B0604030504040204" pitchFamily="50" charset="-128"/>
              <a:ea typeface="Meiryo UI" panose="020B0604030504040204" pitchFamily="50" charset="-128"/>
              <a:cs typeface="Meiryo UI" panose="020B0604030504040204" pitchFamily="50" charset="-128"/>
            </a:endParaRPr>
          </a:p>
          <a:p>
            <a:pPr marL="174593" indent="-174593">
              <a:lnSpc>
                <a:spcPts val="1400"/>
              </a:lnSpc>
              <a:spcBef>
                <a:spcPts val="3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23002" y="476936"/>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「住まうビジョン・大阪」とは</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タイトル 16"/>
          <p:cNvSpPr>
            <a:spLocks noGrp="1"/>
          </p:cNvSpPr>
          <p:nvPr>
            <p:ph type="ctrTitle"/>
          </p:nvPr>
        </p:nvSpPr>
        <p:spPr>
          <a:xfrm>
            <a:off x="0" y="-30872"/>
            <a:ext cx="12801600" cy="411205"/>
          </a:xfrm>
          <a:solidFill>
            <a:srgbClr val="00B0F0"/>
          </a:solidFill>
          <a:ln w="12700">
            <a:noFill/>
          </a:ln>
        </p:spPr>
        <p:txBody>
          <a:bodyPr>
            <a:noAutofit/>
          </a:bodyPr>
          <a:lstStyle/>
          <a:p>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住まうビジョン・</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24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大阪府住生活基本</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計画）（</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案）の概要</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50" name="グループ化 349"/>
          <p:cNvGrpSpPr/>
          <p:nvPr/>
        </p:nvGrpSpPr>
        <p:grpSpPr>
          <a:xfrm>
            <a:off x="2766448" y="3610002"/>
            <a:ext cx="369136" cy="756000"/>
            <a:chOff x="64096" y="3538203"/>
            <a:chExt cx="468000" cy="756000"/>
          </a:xfrm>
        </p:grpSpPr>
        <p:sp>
          <p:nvSpPr>
            <p:cNvPr id="351" name="円/楕円 350"/>
            <p:cNvSpPr/>
            <p:nvPr/>
          </p:nvSpPr>
          <p:spPr>
            <a:xfrm>
              <a:off x="64096" y="3538203"/>
              <a:ext cx="468000" cy="756000"/>
            </a:xfrm>
            <a:prstGeom prst="ellipse">
              <a:avLst/>
            </a:prstGeom>
            <a:solidFill>
              <a:schemeClr val="bg1"/>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52" name="Rectangle 2"/>
            <p:cNvSpPr>
              <a:spLocks noChangeArrowheads="1"/>
            </p:cNvSpPr>
            <p:nvPr/>
          </p:nvSpPr>
          <p:spPr bwMode="auto">
            <a:xfrm>
              <a:off x="89577" y="3587947"/>
              <a:ext cx="366239" cy="688457"/>
            </a:xfrm>
            <a:prstGeom prst="rect">
              <a:avLst/>
            </a:prstGeom>
            <a:noFill/>
            <a:ln w="9525">
              <a:no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60"/>
                </a:lnSpc>
                <a:spcBef>
                  <a:spcPts val="0"/>
                </a:spcBef>
                <a:tabLst>
                  <a:tab pos="1000125" algn="l"/>
                </a:tabLst>
              </a:pPr>
              <a:r>
                <a:rPr lang="ja-JP" altLang="en-US" sz="1000" dirty="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施策</a:t>
              </a: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展開の</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eaLnBrk="1" hangingPunct="1">
                <a:lnSpc>
                  <a:spcPts val="1260"/>
                </a:lnSpc>
                <a:spcBef>
                  <a:spcPts val="0"/>
                </a:spcBef>
                <a:tabLst>
                  <a:tab pos="1000125" algn="l"/>
                </a:tabLst>
              </a:pPr>
              <a:r>
                <a:rPr lang="ja-JP" altLang="en-US"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視点</a:t>
              </a:r>
              <a:endParaRPr lang="en-US" altLang="ja-JP" sz="1000" dirty="0" smtClean="0">
                <a:solidFill>
                  <a:schemeClr val="tx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grpSp>
      <p:sp>
        <p:nvSpPr>
          <p:cNvPr id="283" name="テキスト ボックス 282"/>
          <p:cNvSpPr txBox="1"/>
          <p:nvPr/>
        </p:nvSpPr>
        <p:spPr>
          <a:xfrm>
            <a:off x="8041197" y="3151420"/>
            <a:ext cx="2259965"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4" name="テキスト ボックス 283"/>
          <p:cNvSpPr txBox="1"/>
          <p:nvPr/>
        </p:nvSpPr>
        <p:spPr>
          <a:xfrm>
            <a:off x="10473431" y="3142763"/>
            <a:ext cx="2240903" cy="4933857"/>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5" name="テキスト ボックス 284"/>
          <p:cNvSpPr txBox="1"/>
          <p:nvPr/>
        </p:nvSpPr>
        <p:spPr>
          <a:xfrm>
            <a:off x="5622989" y="3151420"/>
            <a:ext cx="2245048"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6" name="テキスト ボックス 285"/>
          <p:cNvSpPr txBox="1"/>
          <p:nvPr/>
        </p:nvSpPr>
        <p:spPr>
          <a:xfrm>
            <a:off x="3187509" y="3151420"/>
            <a:ext cx="2249740" cy="4925200"/>
          </a:xfrm>
          <a:prstGeom prst="rect">
            <a:avLst/>
          </a:prstGeom>
          <a:solidFill>
            <a:schemeClr val="bg1"/>
          </a:solidFill>
          <a:ln w="9525">
            <a:solidFill>
              <a:schemeClr val="tx2"/>
            </a:solidFill>
            <a:prstDash val="solid"/>
          </a:ln>
        </p:spPr>
        <p:txBody>
          <a:bodyPr wrap="square" lIns="50400" tIns="100800" rIns="50400" bIns="50400" rtlCol="0" anchor="t" anchorCtr="0">
            <a:noAutofit/>
          </a:bodyPr>
          <a:lstStyle/>
          <a:p>
            <a:pPr>
              <a:lnSpc>
                <a:spcPts val="1400"/>
              </a:lnSpc>
              <a:spcBef>
                <a:spcPts val="280"/>
              </a:spcBef>
            </a:pPr>
            <a:endParaRPr kumimoji="1" lang="ja-JP" altLang="en-US" sz="11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9" name="フリーフォーム 288"/>
          <p:cNvSpPr/>
          <p:nvPr/>
        </p:nvSpPr>
        <p:spPr>
          <a:xfrm>
            <a:off x="6032182" y="2012315"/>
            <a:ext cx="381811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0" name="フリーフォーム 289"/>
          <p:cNvSpPr/>
          <p:nvPr/>
        </p:nvSpPr>
        <p:spPr>
          <a:xfrm>
            <a:off x="4263598" y="2719552"/>
            <a:ext cx="7334532"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sp>
        <p:nvSpPr>
          <p:cNvPr id="291" name="フリーフォーム 290"/>
          <p:cNvSpPr/>
          <p:nvPr/>
        </p:nvSpPr>
        <p:spPr>
          <a:xfrm>
            <a:off x="6692545" y="2719552"/>
            <a:ext cx="2474897" cy="504000"/>
          </a:xfrm>
          <a:custGeom>
            <a:avLst/>
            <a:gdLst>
              <a:gd name="connsiteX0" fmla="*/ 0 w 2603500"/>
              <a:gd name="connsiteY0" fmla="*/ 292100 h 292100"/>
              <a:gd name="connsiteX1" fmla="*/ 0 w 2603500"/>
              <a:gd name="connsiteY1" fmla="*/ 0 h 292100"/>
              <a:gd name="connsiteX2" fmla="*/ 2590800 w 2603500"/>
              <a:gd name="connsiteY2" fmla="*/ 0 h 292100"/>
              <a:gd name="connsiteX3" fmla="*/ 2590800 w 2603500"/>
              <a:gd name="connsiteY3" fmla="*/ 228600 h 292100"/>
              <a:gd name="connsiteX4" fmla="*/ 2603500 w 2603500"/>
              <a:gd name="connsiteY4"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28600 h 292100"/>
              <a:gd name="connsiteX0" fmla="*/ 0 w 2590800"/>
              <a:gd name="connsiteY0" fmla="*/ 292100 h 292100"/>
              <a:gd name="connsiteX1" fmla="*/ 0 w 2590800"/>
              <a:gd name="connsiteY1" fmla="*/ 0 h 292100"/>
              <a:gd name="connsiteX2" fmla="*/ 2590800 w 2590800"/>
              <a:gd name="connsiteY2" fmla="*/ 0 h 292100"/>
              <a:gd name="connsiteX3" fmla="*/ 2590800 w 2590800"/>
              <a:gd name="connsiteY3" fmla="*/ 261458 h 292100"/>
            </a:gdLst>
            <a:ahLst/>
            <a:cxnLst>
              <a:cxn ang="0">
                <a:pos x="connsiteX0" y="connsiteY0"/>
              </a:cxn>
              <a:cxn ang="0">
                <a:pos x="connsiteX1" y="connsiteY1"/>
              </a:cxn>
              <a:cxn ang="0">
                <a:pos x="connsiteX2" y="connsiteY2"/>
              </a:cxn>
              <a:cxn ang="0">
                <a:pos x="connsiteX3" y="connsiteY3"/>
              </a:cxn>
            </a:cxnLst>
            <a:rect l="l" t="t" r="r" b="b"/>
            <a:pathLst>
              <a:path w="2590800" h="292100">
                <a:moveTo>
                  <a:pt x="0" y="292100"/>
                </a:moveTo>
                <a:lnTo>
                  <a:pt x="0" y="0"/>
                </a:lnTo>
                <a:lnTo>
                  <a:pt x="2590800" y="0"/>
                </a:lnTo>
                <a:lnTo>
                  <a:pt x="2590800" y="261458"/>
                </a:lnTo>
              </a:path>
            </a:pathLst>
          </a:cu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37425" tIns="68712" rIns="137425" bIns="68712" rtlCol="0" anchor="ctr"/>
          <a:lstStyle/>
          <a:p>
            <a:pPr algn="ctr"/>
            <a:endParaRPr kumimoji="1" lang="ja-JP" altLang="en-US"/>
          </a:p>
        </p:txBody>
      </p:sp>
      <p:cxnSp>
        <p:nvCxnSpPr>
          <p:cNvPr id="292" name="直線コネクタ 291"/>
          <p:cNvCxnSpPr/>
          <p:nvPr/>
        </p:nvCxnSpPr>
        <p:spPr>
          <a:xfrm>
            <a:off x="6032182" y="2443043"/>
            <a:ext cx="0" cy="276509"/>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cxnSp>
        <p:nvCxnSpPr>
          <p:cNvPr id="293" name="直線コネクタ 292"/>
          <p:cNvCxnSpPr/>
          <p:nvPr/>
        </p:nvCxnSpPr>
        <p:spPr>
          <a:xfrm>
            <a:off x="9860290" y="2475452"/>
            <a:ext cx="0" cy="244100"/>
          </a:xfrm>
          <a:prstGeom prst="line">
            <a:avLst/>
          </a:prstGeom>
          <a:ln w="19050">
            <a:solidFill>
              <a:schemeClr val="accent1"/>
            </a:solidFill>
            <a:headEnd type="oval" w="med" len="med"/>
          </a:ln>
        </p:spPr>
        <p:style>
          <a:lnRef idx="1">
            <a:schemeClr val="accent1"/>
          </a:lnRef>
          <a:fillRef idx="0">
            <a:schemeClr val="accent1"/>
          </a:fillRef>
          <a:effectRef idx="0">
            <a:schemeClr val="accent1"/>
          </a:effectRef>
          <a:fontRef idx="minor">
            <a:schemeClr val="tx1"/>
          </a:fontRef>
        </p:style>
      </p:cxnSp>
      <p:sp>
        <p:nvSpPr>
          <p:cNvPr id="295" name="角丸四角形 294"/>
          <p:cNvSpPr/>
          <p:nvPr/>
        </p:nvSpPr>
        <p:spPr>
          <a:xfrm>
            <a:off x="5617258" y="2877094"/>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0" tIns="45714" rIns="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都市の魅力を育む</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6" name="角丸四角形 295"/>
          <p:cNvSpPr/>
          <p:nvPr/>
        </p:nvSpPr>
        <p:spPr>
          <a:xfrm>
            <a:off x="3188330" y="2877809"/>
            <a:ext cx="2256660"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くらしの質を</a:t>
            </a:r>
            <a:r>
              <a:rPr lang="ja-JP" altLang="en-US"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高</a:t>
            </a:r>
            <a:r>
              <a:rPr lang="ja-JP" altLang="en-US" sz="1400" b="1" spc="-56"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める</a:t>
            </a:r>
            <a:endParaRPr lang="en-US" altLang="ja-JP" sz="1400" b="1" spc="-56"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7" name="角丸四角形 296"/>
          <p:cNvSpPr/>
          <p:nvPr/>
        </p:nvSpPr>
        <p:spPr>
          <a:xfrm>
            <a:off x="8046186" y="2893147"/>
            <a:ext cx="2254977"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91430" tIns="45714" rIns="91430" bIns="45714" rtlCol="0" anchor="ctr"/>
          <a:lstStyle/>
          <a:p>
            <a:pPr algn="ctr">
              <a:spcBef>
                <a:spcPts val="280"/>
              </a:spcBef>
            </a:pP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安全を</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支える</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8" name="角丸四角形 297"/>
          <p:cNvSpPr/>
          <p:nvPr/>
        </p:nvSpPr>
        <p:spPr>
          <a:xfrm>
            <a:off x="10473432" y="2890914"/>
            <a:ext cx="2262806" cy="612000"/>
          </a:xfrm>
          <a:prstGeom prst="roundRect">
            <a:avLst>
              <a:gd name="adj" fmla="val 7429"/>
            </a:avLst>
          </a:prstGeom>
          <a:solidFill>
            <a:schemeClr val="accent6">
              <a:lumMod val="75000"/>
            </a:schemeClr>
          </a:solidFill>
          <a:ln/>
        </p:spPr>
        <p:style>
          <a:lnRef idx="0">
            <a:schemeClr val="accent1"/>
          </a:lnRef>
          <a:fillRef idx="3">
            <a:schemeClr val="accent1"/>
          </a:fillRef>
          <a:effectRef idx="3">
            <a:schemeClr val="accent1"/>
          </a:effectRef>
          <a:fontRef idx="minor">
            <a:schemeClr val="lt1"/>
          </a:fontRef>
        </p:style>
        <p:txBody>
          <a:bodyPr lIns="50400" tIns="45714" rIns="50400" bIns="45714" rtlCol="0" anchor="ctr"/>
          <a:lstStyle/>
          <a:p>
            <a:pPr algn="ctr">
              <a:spcBef>
                <a:spcPts val="280"/>
              </a:spcBef>
            </a:pP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安心のくらしをつくる</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9" name="角丸四角形 298"/>
          <p:cNvSpPr/>
          <p:nvPr/>
        </p:nvSpPr>
        <p:spPr>
          <a:xfrm>
            <a:off x="8110957" y="2137276"/>
            <a:ext cx="3715027"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安全・安心にくらすことができる住まいと都市</a:t>
            </a:r>
          </a:p>
        </p:txBody>
      </p:sp>
      <p:sp>
        <p:nvSpPr>
          <p:cNvPr id="300" name="角丸四角形 299"/>
          <p:cNvSpPr/>
          <p:nvPr/>
        </p:nvSpPr>
        <p:spPr>
          <a:xfrm>
            <a:off x="4215098" y="2140129"/>
            <a:ext cx="3418769" cy="454041"/>
          </a:xfrm>
          <a:prstGeom prst="roundRect">
            <a:avLst>
              <a:gd name="adj" fmla="val 7429"/>
            </a:avLst>
          </a:prstGeom>
          <a:gradFill>
            <a:gsLst>
              <a:gs pos="0">
                <a:srgbClr val="FFC000"/>
              </a:gs>
              <a:gs pos="80000">
                <a:schemeClr val="accent6">
                  <a:lumMod val="40000"/>
                  <a:lumOff val="60000"/>
                </a:schemeClr>
              </a:gs>
              <a:gs pos="100000">
                <a:schemeClr val="accent6">
                  <a:lumMod val="75000"/>
                </a:schemeClr>
              </a:gs>
            </a:gsLst>
          </a:gradFill>
          <a:ln/>
          <a:effectLst>
            <a:outerShdw blurRad="40000" dist="114300" dir="3000000" rotWithShape="0">
              <a:srgbClr val="000000">
                <a:alpha val="35000"/>
              </a:srgbClr>
            </a:outerShdw>
          </a:effectLst>
        </p:spPr>
        <p:style>
          <a:lnRef idx="0">
            <a:schemeClr val="accent6"/>
          </a:lnRef>
          <a:fillRef idx="3">
            <a:schemeClr val="accent6"/>
          </a:fillRef>
          <a:effectRef idx="3">
            <a:schemeClr val="accent6"/>
          </a:effectRef>
          <a:fontRef idx="minor">
            <a:schemeClr val="lt1"/>
          </a:fontRef>
        </p:style>
        <p:txBody>
          <a:bodyPr lIns="91430" tIns="45714" rIns="91430" bIns="45714" rtlCol="0" anchor="ctr"/>
          <a:lstStyle/>
          <a:p>
            <a:pPr algn="ctr">
              <a:lnSpc>
                <a:spcPts val="196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活力と魅力あふれる住まいと都市</a:t>
            </a:r>
          </a:p>
        </p:txBody>
      </p:sp>
      <p:sp>
        <p:nvSpPr>
          <p:cNvPr id="302" name="Rectangle 2"/>
          <p:cNvSpPr>
            <a:spLocks noChangeArrowheads="1"/>
          </p:cNvSpPr>
          <p:nvPr/>
        </p:nvSpPr>
        <p:spPr bwMode="auto">
          <a:xfrm>
            <a:off x="2812633" y="1884416"/>
            <a:ext cx="317243" cy="1601025"/>
          </a:xfrm>
          <a:prstGeom prst="roundRect">
            <a:avLst/>
          </a:prstGeom>
          <a:solidFill>
            <a:srgbClr val="00B0F0"/>
          </a:solidFill>
          <a:ln w="9525">
            <a:solidFill>
              <a:schemeClr val="tx2"/>
            </a:solidFill>
            <a:prstDash val="solid"/>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100"/>
              </a:lnSpc>
              <a:spcBef>
                <a:spcPts val="0"/>
              </a:spcBef>
              <a:tabLst>
                <a:tab pos="1000125"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政策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及</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び施策の方向性</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03" name="テキスト ボックス 302"/>
          <p:cNvSpPr txBox="1"/>
          <p:nvPr/>
        </p:nvSpPr>
        <p:spPr>
          <a:xfrm>
            <a:off x="3187509" y="4409527"/>
            <a:ext cx="2249740" cy="2880000"/>
          </a:xfrm>
          <a:prstGeom prst="rect">
            <a:avLst/>
          </a:prstGeom>
          <a:noFill/>
          <a:ln w="9525">
            <a:noFill/>
            <a:prstDash val="solid"/>
          </a:ln>
        </p:spPr>
        <p:txBody>
          <a:bodyPr wrap="square" lIns="50400" tIns="0" rIns="50400" bIns="0" rtlCol="0" anchor="t" anchorCtr="0">
            <a:noAutofit/>
          </a:bodyPr>
          <a:lstStyle/>
          <a:p>
            <a:pPr>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○新たなライフスタイルを支える身近な</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1000" spc="-29"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○健康でいきいきとくらせる住まい・まちづくり</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6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○多様なニーズに対応した良質なストック</a:t>
            </a:r>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 </a:t>
            </a:r>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4" name="テキスト ボックス 303"/>
          <p:cNvSpPr txBox="1"/>
          <p:nvPr/>
        </p:nvSpPr>
        <p:spPr>
          <a:xfrm>
            <a:off x="3253885" y="4779725"/>
            <a:ext cx="2133600" cy="648072"/>
          </a:xfrm>
          <a:prstGeom prst="rect">
            <a:avLst/>
          </a:prstGeom>
          <a:solidFill>
            <a:schemeClr val="bg1"/>
          </a:solidFill>
          <a:ln w="3175">
            <a:solidFill>
              <a:schemeClr val="tx2"/>
            </a:solidFill>
            <a:prstDash val="dash"/>
          </a:ln>
        </p:spPr>
        <p:txBody>
          <a:bodyPr wrap="square" lIns="36000" tIns="0" rIns="36000" bIns="0" rtlCol="0" anchor="ctr" anchorCtr="0">
            <a:noAutofit/>
          </a:bodyPr>
          <a:lstStyle/>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・スマートシティ等による個性のあるまちづくりの推進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・郊外住宅地（ニュータウン）の再生、活性化</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5" name="テキスト ボックス 304"/>
          <p:cNvSpPr txBox="1"/>
          <p:nvPr/>
        </p:nvSpPr>
        <p:spPr>
          <a:xfrm>
            <a:off x="3249177" y="5729518"/>
            <a:ext cx="2138307" cy="91395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普及　</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・建築物の省エネルギー化の推進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・みどりあふれる居住空間の形成</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6" name="テキスト ボックス 305"/>
          <p:cNvSpPr txBox="1"/>
          <p:nvPr/>
        </p:nvSpPr>
        <p:spPr>
          <a:xfrm>
            <a:off x="3256165" y="7118700"/>
            <a:ext cx="2131319" cy="908506"/>
          </a:xfrm>
          <a:prstGeom prst="rect">
            <a:avLst/>
          </a:prstGeom>
          <a:solidFill>
            <a:schemeClr val="bg1"/>
          </a:solidFill>
          <a:ln w="3175">
            <a:solidFill>
              <a:schemeClr val="tx2"/>
            </a:solidFill>
            <a:prstDash val="dash"/>
          </a:ln>
        </p:spPr>
        <p:txBody>
          <a:bodyPr wrap="square" lIns="50400" tIns="50400" rIns="50400" bIns="50400" rtlCol="0" anchor="ctr" anchorCtr="0">
            <a:noAutofit/>
          </a:bodyPr>
          <a:lstStyle/>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・空家等を活用したまちづくりの推進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ts val="1000"/>
              </a:lnSpc>
              <a:spcBef>
                <a:spcPts val="280"/>
              </a:spcBef>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・分譲マンションの管理適正化・再生推進</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ts val="1000"/>
              </a:lnSpc>
              <a:spcBef>
                <a:spcPts val="280"/>
              </a:spcBef>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7" name="テキスト ボックス 306"/>
          <p:cNvSpPr txBox="1"/>
          <p:nvPr/>
        </p:nvSpPr>
        <p:spPr>
          <a:xfrm>
            <a:off x="5631796" y="4409528"/>
            <a:ext cx="2200837" cy="3646782"/>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○活力と魅力ある都市空間の創造</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○世界に誇れる景観づくり</a:t>
            </a:r>
            <a:r>
              <a:rPr lang="ja-JP" altLang="en-US" sz="1000" spc="-56" dirty="0">
                <a:latin typeface="ＭＳ Ｐ明朝" panose="02020600040205080304" pitchFamily="18" charset="-128"/>
                <a:ea typeface="ＭＳ Ｐ明朝" panose="02020600040205080304" pitchFamily="18" charset="-128"/>
                <a:cs typeface="Meiryo UI" panose="020B0604030504040204" pitchFamily="50" charset="-128"/>
              </a:rPr>
              <a:t>　</a:t>
            </a:r>
            <a:endParaRPr lang="en-US" altLang="ja-JP" sz="1000" spc="-56"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ts val="1400"/>
              </a:lnSpc>
            </a:pPr>
            <a:endParaRPr lang="en-US" altLang="ja-JP" sz="1000" spc="-56"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○ユニバーサルデザインのまちづくりの推進</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8" name="テキスト ボックス 307"/>
          <p:cNvSpPr txBox="1"/>
          <p:nvPr/>
        </p:nvSpPr>
        <p:spPr>
          <a:xfrm>
            <a:off x="5698017" y="4618484"/>
            <a:ext cx="2134616" cy="970555"/>
          </a:xfrm>
          <a:prstGeom prst="rect">
            <a:avLst/>
          </a:prstGeom>
          <a:solidFill>
            <a:schemeClr val="bg1"/>
          </a:solidFill>
          <a:ln w="3175">
            <a:solidFill>
              <a:schemeClr val="tx2"/>
            </a:solidFill>
            <a:prstDash val="dash"/>
          </a:ln>
        </p:spPr>
        <p:txBody>
          <a:bodyPr wrap="square" lIns="36000" tIns="36000" rIns="0" bIns="36000" rtlCol="0" anchor="ctr" anchorCtr="0">
            <a:noAutofit/>
          </a:bodyPr>
          <a:lstStyle/>
          <a:p>
            <a:pPr marL="92075" indent="-92075">
              <a:lnSpc>
                <a:spcPct val="150000"/>
              </a:lnSpc>
            </a:pPr>
            <a:r>
              <a:rPr lang="ja-JP" altLang="en-US" sz="800" spc="-30" dirty="0" smtClean="0">
                <a:latin typeface="Meiryo UI" panose="020B0604030504040204" pitchFamily="50" charset="-128"/>
                <a:ea typeface="Meiryo UI" panose="020B0604030504040204" pitchFamily="50" charset="-128"/>
                <a:cs typeface="Meiryo UI" panose="020B0604030504040204" pitchFamily="50" charset="-128"/>
              </a:rPr>
              <a:t>・都心部の象徴的なエリアのまちづくり</a:t>
            </a:r>
            <a:endParaRPr lang="en-US" altLang="ja-JP" sz="800" spc="-30"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・広域的な都市間連携等による地域価値の創造</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85725" indent="-85725">
              <a:lnSpc>
                <a:spcPct val="150000"/>
              </a:lnSpc>
            </a:pP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9" name="テキスト ボックス 308"/>
          <p:cNvSpPr txBox="1"/>
          <p:nvPr/>
        </p:nvSpPr>
        <p:spPr>
          <a:xfrm>
            <a:off x="5684536" y="6079471"/>
            <a:ext cx="2134616" cy="471364"/>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92075" indent="-92075">
              <a:lnSpc>
                <a:spcPct val="150000"/>
              </a:lnSpc>
            </a:pPr>
            <a:r>
              <a:rPr lang="ja-JP" altLang="en-US" sz="800" spc="-28" dirty="0" smtClean="0">
                <a:latin typeface="Meiryo UI" panose="020B0604030504040204" pitchFamily="50" charset="-128"/>
                <a:ea typeface="Meiryo UI" panose="020B0604030504040204" pitchFamily="50" charset="-128"/>
                <a:cs typeface="Meiryo UI" panose="020B0604030504040204" pitchFamily="50" charset="-128"/>
              </a:rPr>
              <a:t>・広域的観点からの景観形成</a:t>
            </a:r>
            <a:endParaRPr lang="en-US" altLang="ja-JP" sz="800" spc="-28"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42" dirty="0" smtClean="0">
                <a:latin typeface="Meiryo UI" panose="020B0604030504040204" pitchFamily="50" charset="-128"/>
                <a:ea typeface="Meiryo UI" panose="020B0604030504040204" pitchFamily="50" charset="-128"/>
                <a:cs typeface="Meiryo UI" panose="020B0604030504040204" pitchFamily="50" charset="-128"/>
              </a:rPr>
              <a:t>・ビュースポット（視点場）の活用</a:t>
            </a:r>
            <a:endParaRPr lang="en-US" altLang="ja-JP" sz="800" spc="-42"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0" name="テキスト ボックス 309"/>
          <p:cNvSpPr txBox="1"/>
          <p:nvPr/>
        </p:nvSpPr>
        <p:spPr>
          <a:xfrm>
            <a:off x="5683283" y="7118700"/>
            <a:ext cx="2134616" cy="899943"/>
          </a:xfrm>
          <a:prstGeom prst="rect">
            <a:avLst/>
          </a:prstGeom>
          <a:solidFill>
            <a:schemeClr val="bg1"/>
          </a:solidFill>
          <a:ln w="3175">
            <a:solidFill>
              <a:schemeClr val="tx2"/>
            </a:solidFill>
            <a:prstDash val="dash"/>
          </a:ln>
        </p:spPr>
        <p:txBody>
          <a:bodyPr wrap="square" lIns="36000" tIns="36000" rIns="36000" bIns="36000" rtlCol="0" anchor="t" anchorCtr="0">
            <a:noAutofit/>
          </a:bodyPr>
          <a:lstStyle/>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・建築物のバリアフリー化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・福祉のまちづくりの推進</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1" name="テキスト ボックス 310"/>
          <p:cNvSpPr txBox="1"/>
          <p:nvPr/>
        </p:nvSpPr>
        <p:spPr>
          <a:xfrm>
            <a:off x="8043282" y="4409527"/>
            <a:ext cx="2216141" cy="3359289"/>
          </a:xfrm>
          <a:prstGeom prst="rect">
            <a:avLst/>
          </a:prstGeom>
          <a:noFill/>
          <a:ln w="9525">
            <a:noFill/>
            <a:prstDash val="solid"/>
          </a:ln>
        </p:spPr>
        <p:txBody>
          <a:bodyPr wrap="square" lIns="50400" tIns="0" rIns="50400" bIns="0" rtlCol="0" anchor="t" anchorCtr="0">
            <a:noAutofit/>
          </a:bodyPr>
          <a:lstStyle/>
          <a:p>
            <a:pPr>
              <a:lnSpc>
                <a:spcPts val="13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災害</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に強い都市の形成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spcBef>
                <a:spcPts val="600"/>
              </a:spcBef>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200000"/>
              </a:lnSpc>
              <a:spcBef>
                <a:spcPts val="18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○住宅・建築物の安全性の確保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3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0015" indent="-120015">
              <a:lnSpc>
                <a:spcPct val="150000"/>
              </a:lnSpc>
              <a:spcBef>
                <a:spcPts val="12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○危機事象への備え</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spcBef>
                <a:spcPts val="600"/>
              </a:spcBef>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0015" indent="-120015">
              <a:lnSpc>
                <a:spcPts val="1300"/>
              </a:lnSpc>
            </a:pP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2" name="テキスト ボックス 311"/>
          <p:cNvSpPr txBox="1"/>
          <p:nvPr/>
        </p:nvSpPr>
        <p:spPr>
          <a:xfrm>
            <a:off x="8110957" y="4618484"/>
            <a:ext cx="2145215" cy="97055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密集</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市街地の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整備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・広域緊急交通路沿道の建築物等の耐震化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・災害リスクを考慮したまちづくりの推進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・危険な空家の除却等促進</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3" name="テキスト ボックス 312"/>
          <p:cNvSpPr txBox="1"/>
          <p:nvPr/>
        </p:nvSpPr>
        <p:spPr>
          <a:xfrm>
            <a:off x="8111635" y="6024911"/>
            <a:ext cx="2147622" cy="8100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民間住宅・建築物</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耐震化</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・公的賃貸住宅、公共施設の耐震化</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・建築基準関連の法令順守の徹底</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5" name="テキスト ボックス 314"/>
          <p:cNvSpPr txBox="1"/>
          <p:nvPr/>
        </p:nvSpPr>
        <p:spPr>
          <a:xfrm>
            <a:off x="10473263" y="4409527"/>
            <a:ext cx="2262807" cy="2741499"/>
          </a:xfrm>
          <a:prstGeom prst="rect">
            <a:avLst/>
          </a:prstGeom>
          <a:noFill/>
          <a:ln w="9525">
            <a:noFill/>
            <a:prstDash val="solid"/>
          </a:ln>
        </p:spPr>
        <p:txBody>
          <a:bodyPr wrap="square" lIns="50400" tIns="0" rIns="50400" bIns="0" rtlCol="0" anchor="t" anchorCtr="0">
            <a:noAutofit/>
          </a:bodyPr>
          <a:lstStyle/>
          <a:p>
            <a:pPr marL="128905" indent="-128905">
              <a:lnSpc>
                <a:spcPts val="14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○誰もがくらしやすい環境整備</a:t>
            </a: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ts val="2000"/>
              </a:lnSpc>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○多様な住まいを選択できる市場環境整備</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ts val="1400"/>
              </a:lnSpc>
            </a:pPr>
            <a:endParaRPr lang="en-US" altLang="ja-JP" sz="1000" spc="-29" dirty="0" smtClean="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a:latin typeface="ＭＳ Ｐ明朝" panose="02020600040205080304" pitchFamily="18" charset="-128"/>
              <a:ea typeface="ＭＳ Ｐ明朝" panose="02020600040205080304" pitchFamily="18" charset="-128"/>
              <a:cs typeface="Meiryo UI" panose="020B0604030504040204" pitchFamily="50" charset="-128"/>
            </a:endParaRPr>
          </a:p>
          <a:p>
            <a:pPr marL="128905" indent="-128905">
              <a:lnSpc>
                <a:spcPts val="1400"/>
              </a:lnSpc>
            </a:pP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200000"/>
              </a:lnSpc>
              <a:spcBef>
                <a:spcPts val="6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○健全な住宅関連産業の育成</a:t>
            </a:r>
            <a:endParaRPr lang="en-US" altLang="ja-JP" sz="10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7" name="テキスト ボックス 316"/>
          <p:cNvSpPr txBox="1"/>
          <p:nvPr/>
        </p:nvSpPr>
        <p:spPr>
          <a:xfrm>
            <a:off x="10522300" y="4618484"/>
            <a:ext cx="2151933" cy="1359820"/>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・世帯の多様化や社会情勢の急激な変化に対応</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した住まいの確保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・民間賃貸住宅を活用した居住の安定確保</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・公的賃貸住宅ストックの有効活用</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重点取組</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・同和地区を含む旧地域改善向け公営・改良住宅</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を活用したまちづくり</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8" name="テキスト ボックス 317"/>
          <p:cNvSpPr txBox="1"/>
          <p:nvPr/>
        </p:nvSpPr>
        <p:spPr>
          <a:xfrm>
            <a:off x="10522301" y="7542665"/>
            <a:ext cx="2151932" cy="484705"/>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住まい</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に関する相談体制の充実</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建設</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産業の振興に</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向けた人材育成・環境</a:t>
            </a: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9" name="Rectangle 2"/>
          <p:cNvSpPr>
            <a:spLocks noChangeArrowheads="1"/>
          </p:cNvSpPr>
          <p:nvPr/>
        </p:nvSpPr>
        <p:spPr bwMode="auto">
          <a:xfrm>
            <a:off x="2817556" y="4444244"/>
            <a:ext cx="318028" cy="3632376"/>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2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基本目標の実現に向けた施策</a:t>
            </a:r>
            <a:r>
              <a:rPr lang="ja-JP" altLang="en-US"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の方向性</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20" name="角丸四角形 319"/>
          <p:cNvSpPr/>
          <p:nvPr/>
        </p:nvSpPr>
        <p:spPr>
          <a:xfrm>
            <a:off x="3164970" y="3610372"/>
            <a:ext cx="9623985" cy="706185"/>
          </a:xfrm>
          <a:prstGeom prst="roundRect">
            <a:avLst>
              <a:gd name="adj" fmla="val 6605"/>
            </a:avLst>
          </a:prstGeom>
          <a:solidFill>
            <a:schemeClr val="bg1"/>
          </a:solidFill>
          <a:ln w="19050">
            <a:solidFill>
              <a:schemeClr val="tx1">
                <a:lumMod val="50000"/>
                <a:lumOff val="50000"/>
              </a:schemeClr>
            </a:solidFill>
            <a:prstDash val="solid"/>
          </a:ln>
        </p:spPr>
        <p:style>
          <a:lnRef idx="2">
            <a:schemeClr val="accent6"/>
          </a:lnRef>
          <a:fillRef idx="1">
            <a:schemeClr val="lt1"/>
          </a:fillRef>
          <a:effectRef idx="0">
            <a:schemeClr val="accent6"/>
          </a:effectRef>
          <a:fontRef idx="minor">
            <a:schemeClr val="dk1"/>
          </a:fontRef>
        </p:style>
        <p:txBody>
          <a:bodyPr rot="0" spcFirstLastPara="0" vert="horz" wrap="square" lIns="91430" tIns="50400" rIns="91430" bIns="0" numCol="1" spcCol="0" rtlCol="0" fromWordArt="0" anchor="t" anchorCtr="0" forceAA="0" compatLnSpc="1">
            <a:prstTxWarp prst="textNoShape">
              <a:avLst/>
            </a:prstTxWarp>
            <a:noAutofit/>
          </a:bodyPr>
          <a:lstStyle/>
          <a:p>
            <a:pPr algn="ctr">
              <a:lnSpc>
                <a:spcPts val="1540"/>
              </a:lnSpc>
            </a:pPr>
            <a:endParaRPr lang="en-US" altLang="ja-JP" sz="14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21" name="円/楕円 320"/>
          <p:cNvSpPr/>
          <p:nvPr/>
        </p:nvSpPr>
        <p:spPr>
          <a:xfrm rot="5400000">
            <a:off x="4554273" y="2602856"/>
            <a:ext cx="342899"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2" name="角丸四角形 321"/>
          <p:cNvSpPr/>
          <p:nvPr/>
        </p:nvSpPr>
        <p:spPr>
          <a:xfrm>
            <a:off x="3499391" y="3831344"/>
            <a:ext cx="2941732" cy="496114"/>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endParaRPr lang="en-US" altLang="ja-JP" sz="105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3" name="円/楕円 322"/>
          <p:cNvSpPr/>
          <p:nvPr/>
        </p:nvSpPr>
        <p:spPr>
          <a:xfrm rot="5400000">
            <a:off x="7745290" y="2550541"/>
            <a:ext cx="331694" cy="3057719"/>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4" name="角丸四角形 323"/>
          <p:cNvSpPr/>
          <p:nvPr/>
        </p:nvSpPr>
        <p:spPr>
          <a:xfrm>
            <a:off x="6492585"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共創（コ・クリエーション）</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5" name="円/楕円 324"/>
          <p:cNvSpPr/>
          <p:nvPr/>
        </p:nvSpPr>
        <p:spPr>
          <a:xfrm rot="5400000">
            <a:off x="11031841" y="2602856"/>
            <a:ext cx="331694" cy="295309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00">
              <a:solidFill>
                <a:schemeClr val="tx1"/>
              </a:solidFill>
            </a:endParaRPr>
          </a:p>
        </p:txBody>
      </p:sp>
      <p:sp>
        <p:nvSpPr>
          <p:cNvPr id="326" name="角丸四角形 325"/>
          <p:cNvSpPr/>
          <p:nvPr/>
        </p:nvSpPr>
        <p:spPr>
          <a:xfrm>
            <a:off x="9763736" y="3942286"/>
            <a:ext cx="2867905" cy="274231"/>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資源の活用（リソース）</a:t>
            </a:r>
            <a:endPar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7" name="角丸四角形 326"/>
          <p:cNvSpPr/>
          <p:nvPr/>
        </p:nvSpPr>
        <p:spPr>
          <a:xfrm>
            <a:off x="3419492" y="3591954"/>
            <a:ext cx="9144311" cy="288000"/>
          </a:xfrm>
          <a:prstGeom prst="roundRect">
            <a:avLst/>
          </a:prstGeom>
          <a:noFill/>
          <a:ln w="9525">
            <a:noFill/>
          </a:ln>
        </p:spPr>
        <p:style>
          <a:lnRef idx="2">
            <a:schemeClr val="accent6"/>
          </a:lnRef>
          <a:fillRef idx="1">
            <a:schemeClr val="lt1"/>
          </a:fillRef>
          <a:effectRef idx="0">
            <a:schemeClr val="accent6"/>
          </a:effectRef>
          <a:fontRef idx="minor">
            <a:schemeClr val="dk1"/>
          </a:fontRef>
        </p:style>
        <p:txBody>
          <a:bodyPr rot="0" spcFirstLastPara="0" vert="horz" wrap="square" lIns="91430" tIns="0" rIns="91430" bIns="0" numCol="1" spcCol="0" rtlCol="0" fromWordArt="0" anchor="ctr" anchorCtr="0" forceAA="0" compatLnSpc="1">
            <a:prstTxWarp prst="textNoShape">
              <a:avLst/>
            </a:prstTxWarp>
            <a:noAutofit/>
          </a:bodyPr>
          <a:lstStyle/>
          <a:p>
            <a:pPr marL="124460" indent="-124460" algn="ctr">
              <a:lnSpc>
                <a:spcPts val="2100"/>
              </a:lnSpc>
            </a:pPr>
            <a:r>
              <a:rPr lang="ja-JP" altLang="en-US" sz="1200" b="1" kern="100" dirty="0" smtClean="0">
                <a:latin typeface="Meiryo UI" panose="020B0604030504040204" pitchFamily="50" charset="-128"/>
                <a:ea typeface="Meiryo UI" panose="020B0604030504040204" pitchFamily="50" charset="-128"/>
                <a:cs typeface="Meiryo UI" panose="020B0604030504040204" pitchFamily="50" charset="-128"/>
              </a:rPr>
              <a:t>好循環を生み出すため、３つの視点を踏まえた様々な施策を構築・推進</a:t>
            </a:r>
            <a:endParaRPr lang="en-US" altLang="ja-JP" sz="1200" b="1"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7" name="Rectangle 2"/>
          <p:cNvSpPr>
            <a:spLocks noChangeArrowheads="1"/>
          </p:cNvSpPr>
          <p:nvPr/>
        </p:nvSpPr>
        <p:spPr bwMode="auto">
          <a:xfrm>
            <a:off x="2799642" y="901997"/>
            <a:ext cx="330234" cy="806480"/>
          </a:xfrm>
          <a:prstGeom prst="roundRect">
            <a:avLst/>
          </a:prstGeom>
          <a:solidFill>
            <a:srgbClr val="00B0F0"/>
          </a:solidFill>
          <a:ln w="9525">
            <a:solidFill>
              <a:schemeClr val="tx2"/>
            </a:solidFill>
            <a:miter lim="800000"/>
            <a:headEnd/>
            <a:tailEnd/>
          </a:ln>
          <a:extLst/>
        </p:spPr>
        <p:txBody>
          <a:bodyPr vert="eaVert" wrap="square" lIns="0" tIns="0" rIns="0" bIns="0" anchor="ctr" anchorCtr="0">
            <a:noAutofit/>
          </a:bodyPr>
          <a:lstStyle>
            <a:lvl1pPr algn="l" eaLnBrk="0" hangingPunct="0">
              <a:spcBef>
                <a:spcPts val="800"/>
              </a:spcBef>
              <a:defRPr sz="3200">
                <a:solidFill>
                  <a:srgbClr val="000000"/>
                </a:solidFill>
                <a:latin typeface="Calibri" pitchFamily="32" charset="0"/>
                <a:ea typeface="ＭＳ Ｐゴシック" charset="-128"/>
              </a:defRPr>
            </a:lvl1pPr>
            <a:lvl2pPr algn="l" eaLnBrk="0" hangingPunct="0">
              <a:spcBef>
                <a:spcPts val="700"/>
              </a:spcBef>
              <a:defRPr sz="2800">
                <a:solidFill>
                  <a:srgbClr val="000000"/>
                </a:solidFill>
                <a:latin typeface="Calibri" pitchFamily="32" charset="0"/>
                <a:ea typeface="ＭＳ Ｐゴシック" charset="-128"/>
              </a:defRPr>
            </a:lvl2pPr>
            <a:lvl3pPr algn="l" eaLnBrk="0" hangingPunct="0">
              <a:spcBef>
                <a:spcPts val="600"/>
              </a:spcBef>
              <a:defRPr sz="2400">
                <a:solidFill>
                  <a:srgbClr val="000000"/>
                </a:solidFill>
                <a:latin typeface="Calibri" pitchFamily="32" charset="0"/>
                <a:ea typeface="ＭＳ Ｐゴシック" charset="-128"/>
              </a:defRPr>
            </a:lvl3pPr>
            <a:lvl4pPr algn="l" eaLnBrk="0" hangingPunct="0">
              <a:spcBef>
                <a:spcPts val="500"/>
              </a:spcBef>
              <a:defRPr sz="2000">
                <a:solidFill>
                  <a:srgbClr val="000000"/>
                </a:solidFill>
                <a:latin typeface="Calibri" pitchFamily="32" charset="0"/>
                <a:ea typeface="ＭＳ Ｐゴシック" charset="-128"/>
              </a:defRPr>
            </a:lvl4pPr>
            <a:lvl5pPr algn="l" eaLnBrk="0" hangingPunct="0">
              <a:spcBef>
                <a:spcPts val="500"/>
              </a:spcBef>
              <a:defRPr sz="2000">
                <a:solidFill>
                  <a:srgbClr val="000000"/>
                </a:solidFill>
                <a:latin typeface="Calibri" pitchFamily="32"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6" charset="0"/>
              <a:defRPr sz="2000">
                <a:solidFill>
                  <a:srgbClr val="000000"/>
                </a:solidFill>
                <a:latin typeface="Calibri" pitchFamily="32" charset="0"/>
                <a:ea typeface="ＭＳ Ｐゴシック" charset="-128"/>
              </a:defRPr>
            </a:lvl9pPr>
          </a:lstStyle>
          <a:p>
            <a:pPr algn="ctr" eaLnBrk="1" hangingPunct="1">
              <a:lnSpc>
                <a:spcPts val="1300"/>
              </a:lnSpc>
              <a:spcBef>
                <a:spcPts val="0"/>
              </a:spcBef>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基本目標</a:t>
            </a:r>
            <a:endParaRPr lang="en-US" altLang="ja-JP" sz="10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348" name="テキスト ボックス 347"/>
          <p:cNvSpPr txBox="1"/>
          <p:nvPr/>
        </p:nvSpPr>
        <p:spPr>
          <a:xfrm>
            <a:off x="10502901" y="6273033"/>
            <a:ext cx="2171700" cy="905499"/>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・賃貸住宅市場の形成</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gn="dist">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750" kern="0" spc="-10" dirty="0" smtClean="0">
                <a:latin typeface="Meiryo UI" panose="020B0604030504040204" pitchFamily="50" charset="-128"/>
                <a:ea typeface="Meiryo UI" panose="020B0604030504040204" pitchFamily="50" charset="-128"/>
                <a:cs typeface="Meiryo UI" panose="020B0604030504040204" pitchFamily="50" charset="-128"/>
              </a:rPr>
              <a:t>既存住宅流通・リフォーム市場の環境整備・活性化</a:t>
            </a:r>
            <a:endParaRPr lang="en-US" altLang="ja-JP" sz="750" kern="0" spc="-10"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・住情報の提供や住まい・まちづくり学習（住教育</a:t>
            </a:r>
            <a:r>
              <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rPr>
              <a:t>)</a:t>
            </a:r>
          </a:p>
          <a:p>
            <a:pPr marL="128905" indent="-128905">
              <a:lnSpc>
                <a:spcPct val="150000"/>
              </a:lnSpc>
            </a:pPr>
            <a:r>
              <a:rPr lang="ja-JP" altLang="en-US" sz="8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の推進</a:t>
            </a:r>
            <a:endParaRPr lang="en-US" altLang="ja-JP" sz="800" spc="-29" dirty="0" smtClean="0">
              <a:latin typeface="Meiryo UI" panose="020B0604030504040204" pitchFamily="50" charset="-128"/>
              <a:ea typeface="Meiryo UI" panose="020B0604030504040204" pitchFamily="50" charset="-128"/>
              <a:cs typeface="Meiryo UI" panose="020B0604030504040204" pitchFamily="50" charset="-128"/>
            </a:endParaRPr>
          </a:p>
          <a:p>
            <a:pPr marL="128905" indent="-128905">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・不動産取引等における差別の解消</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9" name="角丸四角形 358"/>
          <p:cNvSpPr/>
          <p:nvPr/>
        </p:nvSpPr>
        <p:spPr>
          <a:xfrm>
            <a:off x="3254856" y="3942287"/>
            <a:ext cx="2941732" cy="274229"/>
          </a:xfrm>
          <a:prstGeom prst="roundRect">
            <a:avLst>
              <a:gd name="adj" fmla="val 7429"/>
            </a:avLst>
          </a:prstGeom>
          <a:noFill/>
          <a:ln>
            <a:noFill/>
          </a:ln>
        </p:spPr>
        <p:style>
          <a:lnRef idx="2">
            <a:schemeClr val="dk1"/>
          </a:lnRef>
          <a:fillRef idx="1">
            <a:schemeClr val="lt1"/>
          </a:fillRef>
          <a:effectRef idx="0">
            <a:schemeClr val="dk1"/>
          </a:effectRef>
          <a:fontRef idx="minor">
            <a:schemeClr val="dk1"/>
          </a:fontRef>
        </p:style>
        <p:txBody>
          <a:bodyPr lIns="65307" tIns="32653" rIns="65307" bIns="32653"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多様性（ダイバーシティ）</a:t>
            </a: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61" name="テキスト ボックス 360"/>
          <p:cNvSpPr txBox="1"/>
          <p:nvPr/>
        </p:nvSpPr>
        <p:spPr>
          <a:xfrm>
            <a:off x="8111635" y="7325348"/>
            <a:ext cx="2149633" cy="701857"/>
          </a:xfrm>
          <a:prstGeom prst="rect">
            <a:avLst/>
          </a:prstGeom>
          <a:solidFill>
            <a:schemeClr val="bg1"/>
          </a:solidFill>
          <a:ln w="3175">
            <a:solidFill>
              <a:schemeClr val="tx2"/>
            </a:solidFill>
            <a:prstDash val="dash"/>
          </a:ln>
        </p:spPr>
        <p:txBody>
          <a:bodyPr wrap="square" lIns="36000" tIns="36000" rIns="36000" bIns="36000" rtlCol="0" anchor="ctr" anchorCtr="0">
            <a:noAutofit/>
          </a:bodyPr>
          <a:lstStyle/>
          <a:p>
            <a:pPr marL="88900" indent="-88900">
              <a:lnSpc>
                <a:spcPct val="150000"/>
              </a:lnSpc>
            </a:pPr>
            <a:r>
              <a:rPr lang="ja-JP" altLang="en-US" sz="800" spc="-29" dirty="0" smtClean="0">
                <a:latin typeface="Meiryo UI" panose="020B0604030504040204" pitchFamily="50" charset="-128"/>
                <a:ea typeface="Meiryo UI" panose="020B0604030504040204" pitchFamily="50" charset="-128"/>
                <a:cs typeface="Meiryo UI" panose="020B0604030504040204" pitchFamily="50" charset="-128"/>
              </a:rPr>
              <a:t>・大規模災害時等の体制整備</a:t>
            </a:r>
            <a:endParaRPr lang="en-US" altLang="ja-JP" sz="800" spc="-29"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3" name="下カーブ矢印 362"/>
          <p:cNvSpPr/>
          <p:nvPr/>
        </p:nvSpPr>
        <p:spPr>
          <a:xfrm>
            <a:off x="7533000" y="2079429"/>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4" name="下カーブ矢印 363"/>
          <p:cNvSpPr/>
          <p:nvPr/>
        </p:nvSpPr>
        <p:spPr>
          <a:xfrm flipH="1" flipV="1">
            <a:off x="7496846" y="2457968"/>
            <a:ext cx="678823" cy="252031"/>
          </a:xfrm>
          <a:prstGeom prst="curvedDownArrow">
            <a:avLst>
              <a:gd name="adj1" fmla="val 25000"/>
              <a:gd name="adj2" fmla="val 50000"/>
              <a:gd name="adj3" fmla="val 43521"/>
            </a:avLst>
          </a:prstGeom>
          <a:solidFill>
            <a:srgbClr val="FF3399"/>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solidFill>
                <a:schemeClr val="tx1"/>
              </a:solidFill>
            </a:endParaRPr>
          </a:p>
        </p:txBody>
      </p:sp>
      <p:sp>
        <p:nvSpPr>
          <p:cNvPr id="365" name="テキスト ボックス 364"/>
          <p:cNvSpPr txBox="1"/>
          <p:nvPr/>
        </p:nvSpPr>
        <p:spPr>
          <a:xfrm>
            <a:off x="7401984" y="2288092"/>
            <a:ext cx="931669" cy="187360"/>
          </a:xfrm>
          <a:prstGeom prst="rect">
            <a:avLst/>
          </a:prstGeom>
          <a:noFill/>
        </p:spPr>
        <p:txBody>
          <a:bodyPr wrap="square" rtlCol="0" anchor="ctr" anchorCtr="0">
            <a:noAutofit/>
          </a:bodyPr>
          <a:lstStyle/>
          <a:p>
            <a:pPr algn="ctr"/>
            <a:r>
              <a:rPr lang="ja-JP" altLang="en-US"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rPr>
              <a:t>好循環</a:t>
            </a:r>
            <a:endParaRPr lang="en-US" altLang="ja-JP" sz="1400" b="1" dirty="0" smtClean="0">
              <a:solidFill>
                <a:srgbClr val="C00000"/>
              </a:solidFill>
              <a:latin typeface="HG丸ｺﾞｼｯｸM-PRO" panose="020F0600000000000000" pitchFamily="50" charset="-128"/>
              <a:ea typeface="HG丸ｺﾞｼｯｸM-PRO" panose="020F0600000000000000" pitchFamily="50" charset="-128"/>
              <a:cs typeface="Meiryo UI" panose="020B0604030504040204" pitchFamily="50" charset="-128"/>
            </a:endParaRPr>
          </a:p>
        </p:txBody>
      </p:sp>
      <p:sp>
        <p:nvSpPr>
          <p:cNvPr id="106" name="正方形/長方形 105"/>
          <p:cNvSpPr/>
          <p:nvPr/>
        </p:nvSpPr>
        <p:spPr>
          <a:xfrm>
            <a:off x="92354" y="2395711"/>
            <a:ext cx="2644672" cy="5680908"/>
          </a:xfrm>
          <a:prstGeom prst="rect">
            <a:avLst/>
          </a:prstGeom>
          <a:no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1423" tIns="45712" rIns="91423" bIns="45712" rtlCol="0" anchor="ctr"/>
          <a:lstStyle/>
          <a:p>
            <a:pPr algn="ctr"/>
            <a:endParaRPr kumimoji="1" lang="ja-JP" altLang="en-US"/>
          </a:p>
        </p:txBody>
      </p:sp>
      <p:sp>
        <p:nvSpPr>
          <p:cNvPr id="107" name="テキスト ボックス 106"/>
          <p:cNvSpPr txBox="1"/>
          <p:nvPr/>
        </p:nvSpPr>
        <p:spPr>
          <a:xfrm>
            <a:off x="158619" y="3175700"/>
            <a:ext cx="2479606"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基本的な方針</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テキスト ボックス 112"/>
          <p:cNvSpPr txBox="1"/>
          <p:nvPr/>
        </p:nvSpPr>
        <p:spPr>
          <a:xfrm>
            <a:off x="223002" y="2280434"/>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a:t>
            </a: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の構成</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4" name="テキスト ボックス 113"/>
          <p:cNvSpPr txBox="1"/>
          <p:nvPr/>
        </p:nvSpPr>
        <p:spPr>
          <a:xfrm>
            <a:off x="158618" y="3978467"/>
            <a:ext cx="2479607"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基本目標の実現に向けた施策の方向性</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テキスト ボックス 116"/>
          <p:cNvSpPr txBox="1"/>
          <p:nvPr/>
        </p:nvSpPr>
        <p:spPr>
          <a:xfrm>
            <a:off x="189589" y="4253959"/>
            <a:ext cx="2627012" cy="347704"/>
          </a:xfrm>
          <a:prstGeom prst="rect">
            <a:avLst/>
          </a:prstGeom>
          <a:noFill/>
          <a:ln>
            <a:noFill/>
          </a:ln>
        </p:spPr>
        <p:txBody>
          <a:bodyPr wrap="square" lIns="0" tIns="0" rIns="35993" bIns="0" rtlCol="0" anchor="t" anchorCtr="0">
            <a:noAutofit/>
          </a:bodyPr>
          <a:lstStyle/>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○基本目標の実現に向け、施策の方向性と</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lnSpc>
                <a:spcPts val="1400"/>
              </a:lnSpc>
            </a:pP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取組みを提示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endParaRPr lang="en-US" altLang="ja-JP" sz="4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くらしの質を高める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「新たな日常」に</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対応</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し、大阪に住まう人々が、</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いきいきと快適にくらすことができる住まいやまち</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都市の魅力を育む</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大阪・関西万博やその後も見据え、国内外から</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多様な人々が住まい、訪れる都市を実現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安全を支える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大規模な</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地震</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や、台風、集中豪雨による被害</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が最小限に抑えられ、人命が守られる住まいと</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まちを実現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安心のくらしをつくる</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子どもから高齢者、</a:t>
            </a:r>
            <a:r>
              <a:rPr lang="ja-JP" altLang="en-US" sz="1000" spc="-29" dirty="0" err="1" smtClean="0">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者、外国人をはじめ、</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大阪に新たに住む人、住み続ける人などが安心・</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快適にくらすことができる住まいと都市を実現</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テキスト ボックス 120"/>
          <p:cNvSpPr txBox="1"/>
          <p:nvPr/>
        </p:nvSpPr>
        <p:spPr>
          <a:xfrm>
            <a:off x="2781877" y="480120"/>
            <a:ext cx="2376000" cy="252000"/>
          </a:xfrm>
          <a:prstGeom prst="roundRect">
            <a:avLst/>
          </a:prstGeom>
          <a:solidFill>
            <a:srgbClr val="00B0F0"/>
          </a:solidFill>
          <a:ln>
            <a:solidFill>
              <a:schemeClr val="tx2"/>
            </a:solidFill>
          </a:ln>
        </p:spPr>
        <p:txBody>
          <a:bodyPr wrap="square" lIns="0" tIns="0" rIns="0" bIns="0" rtlCol="0" anchor="ctr" anchorCtr="0">
            <a:noAutofit/>
          </a:bodyPr>
          <a:lstStyle/>
          <a:p>
            <a:pPr algn="ctr"/>
            <a:r>
              <a:rPr lang="ja-JP" altLang="en-US" sz="1300" spc="-29"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ビジョンの概要</a:t>
            </a:r>
            <a:endParaRPr lang="en-US" altLang="ja-JP" sz="1300" spc="-29"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テキスト ボックス 129"/>
          <p:cNvSpPr txBox="1"/>
          <p:nvPr/>
        </p:nvSpPr>
        <p:spPr>
          <a:xfrm>
            <a:off x="169538" y="6977736"/>
            <a:ext cx="2474858"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rPr>
              <a:t>Ⅲ</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実効性を持った計画の推進</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テキスト ボックス 130"/>
          <p:cNvSpPr txBox="1"/>
          <p:nvPr/>
        </p:nvSpPr>
        <p:spPr>
          <a:xfrm>
            <a:off x="192252" y="7243227"/>
            <a:ext cx="2304000" cy="468000"/>
          </a:xfrm>
          <a:prstGeom prst="rect">
            <a:avLst/>
          </a:prstGeom>
          <a:noFill/>
          <a:ln>
            <a:noFill/>
          </a:ln>
        </p:spPr>
        <p:txBody>
          <a:bodyPr wrap="square" lIns="0" tIns="0" rIns="35993" bIns="0" rtlCol="0" anchor="t" anchorCtr="0">
            <a:noAutofit/>
          </a:bodyPr>
          <a:lstStyle/>
          <a:p>
            <a:pPr marL="92075" indent="-92075"/>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○各主体の役割と連携</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○施策の適切な進行管理</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テキスト ボックス 99"/>
          <p:cNvSpPr txBox="1"/>
          <p:nvPr/>
        </p:nvSpPr>
        <p:spPr>
          <a:xfrm>
            <a:off x="190869" y="3443725"/>
            <a:ext cx="2268000" cy="753356"/>
          </a:xfrm>
          <a:prstGeom prst="rect">
            <a:avLst/>
          </a:prstGeom>
          <a:noFill/>
          <a:ln>
            <a:noFill/>
          </a:ln>
        </p:spPr>
        <p:txBody>
          <a:bodyPr wrap="square" lIns="0" tIns="0" rIns="35993" bIns="0" rtlCol="0" anchor="t" anchorCtr="0">
            <a:noAutofit/>
          </a:bodyPr>
          <a:lstStyle/>
          <a:p>
            <a:pPr marL="85725" indent="-85725"/>
            <a:r>
              <a:rPr lang="ja-JP" altLang="en-US" sz="1000" spc="-40" dirty="0">
                <a:latin typeface="Meiryo UI" panose="020B0604030504040204" pitchFamily="50" charset="-128"/>
                <a:ea typeface="Meiryo UI" panose="020B0604030504040204" pitchFamily="50" charset="-128"/>
                <a:cs typeface="Meiryo UI" panose="020B0604030504040204" pitchFamily="50" charset="-128"/>
              </a:rPr>
              <a:t>〇基</a:t>
            </a:r>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本目標</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〇政策の方向性</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000" spc="-40" dirty="0" smtClean="0">
                <a:latin typeface="Meiryo UI" panose="020B0604030504040204" pitchFamily="50" charset="-128"/>
                <a:ea typeface="Meiryo UI" panose="020B0604030504040204" pitchFamily="50" charset="-128"/>
                <a:cs typeface="Meiryo UI" panose="020B0604030504040204" pitchFamily="50" charset="-128"/>
              </a:rPr>
              <a:t>〇施策展開の視点</a:t>
            </a:r>
            <a:endParaRPr lang="en-US" altLang="ja-JP" sz="1000" spc="-4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p:cNvSpPr txBox="1"/>
          <p:nvPr/>
        </p:nvSpPr>
        <p:spPr>
          <a:xfrm>
            <a:off x="156090" y="2872974"/>
            <a:ext cx="2489264"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基本目標の達成状況把握のための指標</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156090" y="2587860"/>
            <a:ext cx="2489264"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目的、位置付け及び期間</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9" name="正方形/長方形 328"/>
          <p:cNvSpPr>
            <a:spLocks/>
          </p:cNvSpPr>
          <p:nvPr/>
        </p:nvSpPr>
        <p:spPr>
          <a:xfrm>
            <a:off x="3190708" y="901996"/>
            <a:ext cx="9545361" cy="790018"/>
          </a:xfrm>
          <a:prstGeom prst="rect">
            <a:avLst/>
          </a:prstGeom>
          <a:solidFill>
            <a:srgbClr val="92D050"/>
          </a:solidFill>
          <a:ln cmpd="dbl">
            <a:noFill/>
          </a:ln>
        </p:spPr>
        <p:style>
          <a:lnRef idx="1">
            <a:schemeClr val="accent5"/>
          </a:lnRef>
          <a:fillRef idx="2">
            <a:schemeClr val="accent5"/>
          </a:fillRef>
          <a:effectRef idx="1">
            <a:schemeClr val="accent5"/>
          </a:effectRef>
          <a:fontRef idx="minor">
            <a:schemeClr val="dk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altLang="en-US" sz="2000" b="1" kern="100" spc="-150" dirty="0" smtClean="0">
                <a:solidFill>
                  <a:schemeClr val="bg1"/>
                </a:solidFill>
                <a:ea typeface="Meiryo UI"/>
                <a:cs typeface="Times New Roman"/>
              </a:rPr>
              <a:t>多様</a:t>
            </a:r>
            <a:r>
              <a:rPr lang="ja-JP" altLang="en-US" sz="2000" b="1" kern="100" spc="-150" dirty="0">
                <a:solidFill>
                  <a:schemeClr val="bg1"/>
                </a:solidFill>
                <a:ea typeface="Meiryo UI"/>
                <a:cs typeface="Times New Roman"/>
              </a:rPr>
              <a:t>な人々</a:t>
            </a:r>
            <a:r>
              <a:rPr lang="ja-JP" altLang="en-US" sz="2000" b="1" kern="100" spc="-150" dirty="0" smtClean="0">
                <a:solidFill>
                  <a:schemeClr val="bg1"/>
                </a:solidFill>
                <a:ea typeface="Meiryo UI"/>
                <a:cs typeface="Times New Roman"/>
              </a:rPr>
              <a:t>がいきいきとくらし、誰もが住みたい、訪れたいと感じる、居住</a:t>
            </a:r>
            <a:r>
              <a:rPr lang="ja-JP" altLang="en-US" sz="2000" b="1" kern="100" spc="-150" dirty="0">
                <a:solidFill>
                  <a:schemeClr val="bg1"/>
                </a:solidFill>
                <a:ea typeface="Meiryo UI"/>
                <a:cs typeface="Times New Roman"/>
              </a:rPr>
              <a:t>魅力</a:t>
            </a:r>
            <a:r>
              <a:rPr lang="ja-JP" altLang="en-US" sz="2000" b="1" kern="100" spc="-150" dirty="0" smtClean="0">
                <a:solidFill>
                  <a:schemeClr val="bg1"/>
                </a:solidFill>
                <a:ea typeface="Meiryo UI"/>
                <a:cs typeface="Times New Roman"/>
              </a:rPr>
              <a:t>あふれる都市の実現</a:t>
            </a:r>
            <a:endParaRPr lang="ja-JP" altLang="en-US" sz="2000" b="1" kern="100" spc="-150" dirty="0">
              <a:solidFill>
                <a:schemeClr val="bg1"/>
              </a:solidFill>
              <a:ea typeface="ＭＳ 明朝"/>
              <a:cs typeface="Times New Roman"/>
            </a:endParaRPr>
          </a:p>
        </p:txBody>
      </p:sp>
      <p:sp>
        <p:nvSpPr>
          <p:cNvPr id="77" name="テキスト ボックス 76"/>
          <p:cNvSpPr txBox="1"/>
          <p:nvPr/>
        </p:nvSpPr>
        <p:spPr>
          <a:xfrm>
            <a:off x="2072068" y="8221029"/>
            <a:ext cx="3617153" cy="1160304"/>
          </a:xfrm>
          <a:prstGeom prst="rect">
            <a:avLst/>
          </a:prstGeom>
          <a:noFill/>
          <a:ln w="12700">
            <a:noFill/>
            <a:prstDash val="solid"/>
          </a:ln>
        </p:spPr>
        <p:txBody>
          <a:bodyPr wrap="square" lIns="30481" tIns="30481" rIns="30481" bIns="0" rtlCol="0" anchor="t" anchorCtr="0">
            <a:noAutofit/>
          </a:bodyPr>
          <a:lstStyle/>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○新たな日常に対応した質の高い住まい環境であると感じている府民の割合</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○市町村の取組により除却等がなされた管理不全空き家数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6,400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14,000</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件</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25</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年以上の長期修繕計画に基づく修繕積立金額を設定して</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いる</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spcBef>
                <a:spcPts val="3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分譲</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ﾏﾝｼｮﾝ管理組合の</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割合</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【59.7%(H30)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75%(R12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8" name="テキスト ボックス 77"/>
          <p:cNvSpPr txBox="1"/>
          <p:nvPr/>
        </p:nvSpPr>
        <p:spPr>
          <a:xfrm>
            <a:off x="8344306" y="8221029"/>
            <a:ext cx="2180022" cy="1213808"/>
          </a:xfrm>
          <a:prstGeom prst="rect">
            <a:avLst/>
          </a:prstGeom>
          <a:noFill/>
          <a:ln w="12700">
            <a:noFill/>
            <a:prstDash val="solid"/>
          </a:ln>
        </p:spPr>
        <p:txBody>
          <a:bodyPr wrap="square" lIns="30481" tIns="30481" rIns="30481" bIns="0" rtlCol="0" anchor="t" anchorCtr="0">
            <a:noAutofit/>
          </a:bodyPr>
          <a:lstStyle/>
          <a:p>
            <a:pPr marL="72583" indent="-72583">
              <a:spcBef>
                <a:spcPts val="339"/>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居住支援協議会を設立した</a:t>
            </a: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市区町村の</a:t>
            </a:r>
            <a:endParaRPr lang="en-US" altLang="ja-JP" sz="931" dirty="0" smtClean="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   人口カバー率</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50%(R12)】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○公的賃貸住宅全体の戸数</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【39.2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31.0</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万戸</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R32</a:t>
            </a:r>
            <a:r>
              <a:rPr lang="en-US" altLang="ja-JP" sz="931" baseline="30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lnSpc>
                <a:spcPts val="1185"/>
              </a:lnSpc>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年後の戸数として設定、５年毎に検証。</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テキスト ボックス 78"/>
          <p:cNvSpPr txBox="1"/>
          <p:nvPr/>
        </p:nvSpPr>
        <p:spPr>
          <a:xfrm>
            <a:off x="10770447" y="8221029"/>
            <a:ext cx="2111073" cy="1170490"/>
          </a:xfrm>
          <a:prstGeom prst="rect">
            <a:avLst/>
          </a:prstGeom>
          <a:noFill/>
          <a:ln w="12700">
            <a:noFill/>
            <a:prstDash val="solid"/>
          </a:ln>
        </p:spPr>
        <p:txBody>
          <a:bodyPr wrap="square" lIns="30481" tIns="30481" rIns="30481" bIns="0" rtlCol="0" anchor="t" anchorCtr="0">
            <a:noAutofit/>
          </a:bodyPr>
          <a:lstStyle/>
          <a:p>
            <a:pPr marL="72583" indent="-72583">
              <a:spcBef>
                <a:spcPts val="508"/>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○賃貸住宅における入居差別の状況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○土地取引等における差別の状況</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(R7)】</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○宅地建物取引業者の人権意識</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【100%(R7)】</a:t>
            </a:r>
          </a:p>
        </p:txBody>
      </p:sp>
      <p:sp>
        <p:nvSpPr>
          <p:cNvPr id="80" name="テキスト ボックス 79"/>
          <p:cNvSpPr txBox="1"/>
          <p:nvPr/>
        </p:nvSpPr>
        <p:spPr>
          <a:xfrm>
            <a:off x="5714527" y="8221029"/>
            <a:ext cx="2710508" cy="1260091"/>
          </a:xfrm>
          <a:prstGeom prst="rect">
            <a:avLst/>
          </a:prstGeom>
          <a:noFill/>
          <a:ln w="12700">
            <a:noFill/>
            <a:prstDash val="solid"/>
          </a:ln>
        </p:spPr>
        <p:txBody>
          <a:bodyPr wrap="square" lIns="30481" tIns="30481" rIns="30481" bIns="0" rtlCol="0" anchor="t" anchorCtr="0">
            <a:noAutofit/>
          </a:bodyPr>
          <a:lstStyle/>
          <a:p>
            <a:pPr marL="72583" indent="-72583">
              <a:spcBef>
                <a:spcPts val="600"/>
              </a:spcBef>
            </a:pPr>
            <a:r>
              <a:rPr lang="ja-JP" altLang="en-US" sz="93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高齢者の居住する住宅のバリアフリー化率</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【60.9%(H30)→75%(R12)】</a:t>
            </a:r>
          </a:p>
          <a:p>
            <a:pPr marL="72583" indent="-72583">
              <a:spcBef>
                <a:spcPts val="600"/>
              </a:spcBef>
            </a:pPr>
            <a:r>
              <a:rPr lang="ja-JP" altLang="en-US" sz="931" dirty="0">
                <a:latin typeface="Meiryo UI" panose="020B0604030504040204" pitchFamily="50" charset="-128"/>
                <a:ea typeface="Meiryo UI" panose="020B0604030504040204" pitchFamily="50" charset="-128"/>
                <a:cs typeface="Meiryo UI" panose="020B0604030504040204" pitchFamily="50" charset="-128"/>
              </a:rPr>
              <a:t>○地震時等に著しく危険な密集市街地の面積</a:t>
            </a:r>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【1,014ha(R2)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→解消</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(R12</a:t>
            </a:r>
            <a:r>
              <a:rPr lang="en-US" altLang="ja-JP" sz="931" dirty="0" smtClean="0">
                <a:latin typeface="Meiryo UI" panose="020B0604030504040204" pitchFamily="50" charset="-128"/>
                <a:ea typeface="Meiryo UI" panose="020B0604030504040204" pitchFamily="50" charset="-128"/>
                <a:cs typeface="Meiryo UI" panose="020B0604030504040204" pitchFamily="50" charset="-128"/>
              </a:rPr>
              <a:t>)】</a:t>
            </a:r>
          </a:p>
          <a:p>
            <a:pPr marL="72583" indent="-72583">
              <a:spcBef>
                <a:spcPts val="508"/>
              </a:spcBef>
            </a:pPr>
            <a:r>
              <a:rPr lang="ja-JP" altLang="en-US" sz="931" spc="-8"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31" spc="-8" dirty="0">
                <a:latin typeface="Meiryo UI" panose="020B0604030504040204" pitchFamily="50" charset="-128"/>
                <a:ea typeface="Meiryo UI" panose="020B0604030504040204" pitchFamily="50" charset="-128"/>
                <a:cs typeface="Meiryo UI" panose="020B0604030504040204" pitchFamily="50" charset="-128"/>
              </a:rPr>
              <a:t>住宅の耐震化率</a:t>
            </a:r>
            <a:endParaRPr lang="en-US" altLang="ja-JP" sz="931" spc="-8" dirty="0">
              <a:latin typeface="Meiryo UI" panose="020B0604030504040204" pitchFamily="50" charset="-128"/>
              <a:ea typeface="Meiryo UI" panose="020B0604030504040204" pitchFamily="50" charset="-128"/>
              <a:cs typeface="Meiryo UI" panose="020B0604030504040204" pitchFamily="50" charset="-128"/>
            </a:endParaRPr>
          </a:p>
          <a:p>
            <a:pPr marL="72583" indent="-72583"/>
            <a:r>
              <a:rPr lang="ja-JP" altLang="en-US" sz="931" dirty="0">
                <a:latin typeface="Meiryo UI" panose="020B0604030504040204" pitchFamily="50" charset="-128"/>
                <a:ea typeface="Meiryo UI" panose="020B0604030504040204" pitchFamily="50" charset="-128"/>
                <a:cs typeface="Meiryo UI" panose="020B0604030504040204" pitchFamily="50" charset="-128"/>
              </a:rPr>
              <a:t>　</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【88.7%(R2)</a:t>
            </a:r>
            <a:r>
              <a:rPr lang="ja-JP" altLang="en-US" sz="931" dirty="0">
                <a:latin typeface="Meiryo UI" panose="020B0604030504040204" pitchFamily="50" charset="-128"/>
                <a:ea typeface="Meiryo UI" panose="020B0604030504040204" pitchFamily="50" charset="-128"/>
                <a:cs typeface="Meiryo UI" panose="020B0604030504040204" pitchFamily="50" charset="-128"/>
              </a:rPr>
              <a:t>→</a:t>
            </a:r>
            <a:r>
              <a:rPr lang="en-US" altLang="ja-JP" sz="931" dirty="0">
                <a:latin typeface="Meiryo UI" panose="020B0604030504040204" pitchFamily="50" charset="-128"/>
                <a:ea typeface="Meiryo UI" panose="020B0604030504040204" pitchFamily="50" charset="-128"/>
                <a:cs typeface="Meiryo UI" panose="020B0604030504040204" pitchFamily="50" charset="-128"/>
              </a:rPr>
              <a:t>95%(R7)】</a:t>
            </a: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a:p>
            <a:pPr marL="72583" indent="-72583"/>
            <a:endParaRPr lang="en-US" altLang="ja-JP" sz="93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1" name="片側の 2 つの角を丸めた四角形 80"/>
          <p:cNvSpPr/>
          <p:nvPr/>
        </p:nvSpPr>
        <p:spPr bwMode="blackGray">
          <a:xfrm rot="16200000">
            <a:off x="331259" y="7893142"/>
            <a:ext cx="1419626" cy="1897434"/>
          </a:xfrm>
          <a:prstGeom prst="round2SameRect">
            <a:avLst/>
          </a:prstGeom>
          <a:solidFill>
            <a:srgbClr val="00B0F0"/>
          </a:solidFill>
          <a:ln>
            <a:solidFill>
              <a:srgbClr val="0070C0"/>
            </a:solidFill>
          </a:ln>
        </p:spPr>
        <p:style>
          <a:lnRef idx="1">
            <a:schemeClr val="accent1"/>
          </a:lnRef>
          <a:fillRef idx="3">
            <a:schemeClr val="accent1"/>
          </a:fillRef>
          <a:effectRef idx="2">
            <a:schemeClr val="accent1"/>
          </a:effectRef>
          <a:fontRef idx="minor">
            <a:schemeClr val="lt1"/>
          </a:fontRef>
        </p:style>
        <p:txBody>
          <a:bodyPr vert="eaVert" lIns="0" tIns="0" rIns="0" bIns="0" rtlCol="0" anchor="ctr" anchorCtr="0"/>
          <a:lstStyle/>
          <a:p>
            <a:pPr algn="ctr">
              <a:tabLst>
                <a:tab pos="1185528" algn="l"/>
              </a:tabLst>
            </a:pP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みんなで</a:t>
            </a:r>
            <a:r>
              <a:rPr lang="ja-JP" altLang="en-US" sz="1000" dirty="0" err="1"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めざ</a:t>
            </a:r>
            <a:r>
              <a:rPr lang="ja-JP" altLang="en-US"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そう値</a:t>
            </a: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endParaRPr lang="en-US" altLang="ja-JP" sz="10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12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多様な主体が連携・協働し達成すべき</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600"/>
              </a:spcBef>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目標をわかりやすく提示するもの</a:t>
            </a: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lnSpc>
                <a:spcPts val="300"/>
              </a:lnSpc>
              <a:spcBef>
                <a:spcPts val="600"/>
              </a:spcBef>
              <a:tabLst>
                <a:tab pos="1185528" algn="l"/>
              </a:tabLst>
            </a:pPr>
            <a:endParaRPr lang="en-US" altLang="ja-JP"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a:p>
            <a:pPr algn="ctr">
              <a:tabLst>
                <a:tab pos="1185528" algn="l"/>
              </a:tabLst>
            </a:pPr>
            <a:r>
              <a:rPr lang="ja-JP" altLang="en-US" sz="800" dirty="0" smtClean="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rPr>
              <a:t>点検・評価は、審議会において実施</a:t>
            </a:r>
            <a:endParaRPr lang="ja-JP" altLang="en-US" sz="800" dirty="0">
              <a:solidFill>
                <a:schemeClr val="bg1"/>
              </a:solidFill>
              <a:latin typeface="HGPｺﾞｼｯｸM" panose="020B0600000000000000" pitchFamily="50" charset="-128"/>
              <a:ea typeface="HGPｺﾞｼｯｸM" panose="020B0600000000000000" pitchFamily="50" charset="-128"/>
              <a:cs typeface="Meiryo UI" panose="020B0604030504040204" pitchFamily="50" charset="-128"/>
              <a:sym typeface="Wingdings 2"/>
            </a:endParaRPr>
          </a:p>
        </p:txBody>
      </p:sp>
      <p:sp>
        <p:nvSpPr>
          <p:cNvPr id="82" name="大かっこ 81"/>
          <p:cNvSpPr/>
          <p:nvPr/>
        </p:nvSpPr>
        <p:spPr>
          <a:xfrm>
            <a:off x="189589" y="8691581"/>
            <a:ext cx="1781040" cy="633879"/>
          </a:xfrm>
          <a:prstGeom prst="bracketPair">
            <a:avLst>
              <a:gd name="adj" fmla="val 7651"/>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sz="2117"/>
          </a:p>
        </p:txBody>
      </p:sp>
      <p:sp>
        <p:nvSpPr>
          <p:cNvPr id="75" name="テキスト ボックス 74"/>
          <p:cNvSpPr txBox="1"/>
          <p:nvPr/>
        </p:nvSpPr>
        <p:spPr>
          <a:xfrm>
            <a:off x="169538" y="7689834"/>
            <a:ext cx="2474858" cy="216000"/>
          </a:xfrm>
          <a:prstGeom prst="rect">
            <a:avLst/>
          </a:prstGeom>
          <a:solidFill>
            <a:schemeClr val="bg1"/>
          </a:solidFill>
          <a:ln>
            <a:solidFill>
              <a:schemeClr val="tx2"/>
            </a:solidFill>
          </a:ln>
          <a:effectLst>
            <a:outerShdw blurRad="50800" dist="38100" dir="2700000" algn="tl" rotWithShape="0">
              <a:prstClr val="black">
                <a:alpha val="80000"/>
              </a:prstClr>
            </a:outerShdw>
          </a:effectLst>
        </p:spPr>
        <p:txBody>
          <a:bodyPr wrap="square" lIns="0" tIns="0" rIns="35993" bIns="0" rtlCol="0" anchor="ctr" anchorCtr="0">
            <a:noAutofit/>
          </a:bodyPr>
          <a:lstStyle/>
          <a:p>
            <a:pPr marL="174593" indent="-174593"/>
            <a:r>
              <a:rPr lang="en-US" altLang="ja-JP" sz="1000" spc="-29" dirty="0">
                <a:latin typeface="Meiryo UI" panose="020B0604030504040204" pitchFamily="50" charset="-128"/>
                <a:ea typeface="Meiryo UI" panose="020B0604030504040204" pitchFamily="50" charset="-128"/>
                <a:cs typeface="Meiryo UI" panose="020B0604030504040204" pitchFamily="50" charset="-128"/>
              </a:rPr>
              <a:t>Ⅳ</a:t>
            </a:r>
            <a:r>
              <a:rPr lang="ja-JP" altLang="en-US" sz="1000" spc="-29" dirty="0" smtClean="0">
                <a:latin typeface="Meiryo UI" panose="020B0604030504040204" pitchFamily="50" charset="-128"/>
                <a:ea typeface="Meiryo UI" panose="020B0604030504040204" pitchFamily="50" charset="-128"/>
                <a:cs typeface="Meiryo UI" panose="020B0604030504040204" pitchFamily="50" charset="-128"/>
              </a:rPr>
              <a:t>　その他住生活基本法に基づき定めるべき</a:t>
            </a:r>
            <a:r>
              <a:rPr lang="ja-JP" altLang="en-US" sz="1000" spc="-29" dirty="0">
                <a:latin typeface="Meiryo UI" panose="020B0604030504040204" pitchFamily="50" charset="-128"/>
                <a:ea typeface="Meiryo UI" panose="020B0604030504040204" pitchFamily="50" charset="-128"/>
                <a:cs typeface="Meiryo UI" panose="020B0604030504040204" pitchFamily="50" charset="-128"/>
              </a:rPr>
              <a:t>事項</a:t>
            </a:r>
            <a:endParaRPr lang="en-US" altLang="ja-JP" sz="1000" spc="-29"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8651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bg1"/>
        </a:solidFill>
        <a:ln w="9525">
          <a:solidFill>
            <a:schemeClr val="tx2"/>
          </a:solidFill>
          <a:prstDash val="solid"/>
        </a:ln>
      </a:spPr>
      <a:bodyPr wrap="square" lIns="50400" tIns="100800" rIns="50400" bIns="50400" rtlCol="0" anchor="t" anchorCtr="0">
        <a:noAutofit/>
      </a:bodyPr>
      <a:lstStyle>
        <a:defPPr>
          <a:lnSpc>
            <a:spcPts val="1400"/>
          </a:lnSpc>
          <a:spcBef>
            <a:spcPts val="280"/>
          </a:spcBef>
          <a:defRPr sz="1100" spc="-29"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0914A58C7C9D94DB435116EF43D38D7" ma:contentTypeVersion="1" ma:contentTypeDescription="新しいドキュメントを作成します。" ma:contentTypeScope="" ma:versionID="942bdad79e90e32b7aa339969f001042">
  <xsd:schema xmlns:xsd="http://www.w3.org/2001/XMLSchema" xmlns:xs="http://www.w3.org/2001/XMLSchema" xmlns:p="http://schemas.microsoft.com/office/2006/metadata/properties" xmlns:ns2="46689e31-b03d-4afa-a735-a1f8d7beadb1" targetNamespace="http://schemas.microsoft.com/office/2006/metadata/properties" ma:root="true" ma:fieldsID="2c9f98b6516b9dba60a2d94ebc4473d3" ns2:_="">
    <xsd:import namespace="46689e31-b03d-4afa-a735-a1f8d7beadb1"/>
    <xsd:element name="properties">
      <xsd:complexType>
        <xsd:sequence>
          <xsd:element name="documentManagement">
            <xsd:complexType>
              <xsd:all>
                <xsd:element ref="ns2:_x5bfe__x8c61__x30e6__x30fc__x30b6__x30fc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6689e31-b03d-4afa-a735-a1f8d7beadb1" elementFormDefault="qualified">
    <xsd:import namespace="http://schemas.microsoft.com/office/2006/documentManagement/types"/>
    <xsd:import namespace="http://schemas.microsoft.com/office/infopath/2007/PartnerControls"/>
    <xsd:element name="_x5bfe__x8c61__x30e6__x30fc__x30b6__x30fc_" ma:index="8" nillable="true" ma:displayName="対象ユーザー" ma:internalName="_x5bfe__x8c61__x30e6__x30fc__x30b6__x30fc_">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5bfe__x8c61__x30e6__x30fc__x30b6__x30fc_ xmlns="46689e31-b03d-4afa-a735-a1f8d7beadb1" xsi:nil="true"/>
  </documentManagement>
</p:properties>
</file>

<file path=customXml/itemProps1.xml><?xml version="1.0" encoding="utf-8"?>
<ds:datastoreItem xmlns:ds="http://schemas.openxmlformats.org/officeDocument/2006/customXml" ds:itemID="{C93A4DFA-67A0-4C84-877C-3F9A504E24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6689e31-b03d-4afa-a735-a1f8d7bead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7EB106-C07E-43D2-818D-9B1CFDAD4B1B}">
  <ds:schemaRefs>
    <ds:schemaRef ds:uri="http://schemas.microsoft.com/sharepoint/v3/contenttype/forms"/>
  </ds:schemaRefs>
</ds:datastoreItem>
</file>

<file path=customXml/itemProps3.xml><?xml version="1.0" encoding="utf-8"?>
<ds:datastoreItem xmlns:ds="http://schemas.openxmlformats.org/officeDocument/2006/customXml" ds:itemID="{CFB5C26A-9BC2-4F3E-89D1-1A3CEF1A424F}">
  <ds:schemaRefs>
    <ds:schemaRef ds:uri="http://purl.org/dc/elements/1.1/"/>
    <ds:schemaRef ds:uri="http://schemas.microsoft.com/office/infopath/2007/PartnerControls"/>
    <ds:schemaRef ds:uri="http://purl.org/dc/dcmitype/"/>
    <ds:schemaRef ds:uri="http://purl.org/dc/terms/"/>
    <ds:schemaRef ds:uri="http://schemas.microsoft.com/office/2006/documentManagement/types"/>
    <ds:schemaRef ds:uri="46689e31-b03d-4afa-a735-a1f8d7beadb1"/>
    <ds:schemaRef ds:uri="http://www.w3.org/XML/1998/namespace"/>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5424</TotalTime>
  <Words>1207</Words>
  <Application>Microsoft Office PowerPoint</Application>
  <PresentationFormat>A3 297x420 mm</PresentationFormat>
  <Paragraphs>181</Paragraphs>
  <Slides>1</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HGPｺﾞｼｯｸM</vt:lpstr>
      <vt:lpstr>HG丸ｺﾞｼｯｸM-PRO</vt:lpstr>
      <vt:lpstr>Meiryo UI</vt:lpstr>
      <vt:lpstr>ＭＳ Ｐゴシック</vt:lpstr>
      <vt:lpstr>ＭＳ Ｐ明朝</vt:lpstr>
      <vt:lpstr>ＭＳ 明朝</vt:lpstr>
      <vt:lpstr>Arial</vt:lpstr>
      <vt:lpstr>Calibri</vt:lpstr>
      <vt:lpstr>Times New Roman</vt:lpstr>
      <vt:lpstr>Wingdings 2</vt:lpstr>
      <vt:lpstr>Office ​​テーマ</vt:lpstr>
      <vt:lpstr>住まうビジョン・大阪（大阪府住生活基本計画）（案）の概要</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岩田　賢治</dc:creator>
  <cp:lastModifiedBy>平野　敬子</cp:lastModifiedBy>
  <cp:revision>396</cp:revision>
  <cp:lastPrinted>2021-08-25T09:36:04Z</cp:lastPrinted>
  <dcterms:created xsi:type="dcterms:W3CDTF">2015-11-01T03:56:02Z</dcterms:created>
  <dcterms:modified xsi:type="dcterms:W3CDTF">2021-08-30T08:52:43Z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0x010100D0914A58C7C9D94DB435116EF43D38D7</vt:lpwstr>
  </property>
</Properties>
</file>