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8" r:id="rId5"/>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1460" autoAdjust="0"/>
  </p:normalViewPr>
  <p:slideViewPr>
    <p:cSldViewPr snapToGrid="0">
      <p:cViewPr>
        <p:scale>
          <a:sx n="66" d="100"/>
          <a:sy n="66" d="100"/>
        </p:scale>
        <p:origin x="918" y="96"/>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061489F-FA06-46EF-8115-48621A57B951}" type="datetimeFigureOut">
              <a:rPr kumimoji="1" lang="ja-JP" altLang="en-US" smtClean="0"/>
              <a:t>2022/4/26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AA37292-4EFF-454E-A8C9-DCBDC1623361}" type="slidenum">
              <a:rPr kumimoji="1" lang="ja-JP" altLang="en-US" smtClean="0"/>
              <a:t>‹#›</a:t>
            </a:fld>
            <a:endParaRPr kumimoji="1" lang="ja-JP" altLang="en-US"/>
          </a:p>
        </p:txBody>
      </p:sp>
    </p:spTree>
    <p:extLst>
      <p:ext uri="{BB962C8B-B14F-4D97-AF65-F5344CB8AC3E}">
        <p14:creationId xmlns:p14="http://schemas.microsoft.com/office/powerpoint/2010/main" val="927421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AA37292-4EFF-454E-A8C9-DCBDC1623361}" type="slidenum">
              <a:rPr kumimoji="1" lang="ja-JP" altLang="en-US" smtClean="0"/>
              <a:t>1</a:t>
            </a:fld>
            <a:endParaRPr kumimoji="1" lang="ja-JP" altLang="en-US"/>
          </a:p>
        </p:txBody>
      </p:sp>
    </p:spTree>
    <p:extLst>
      <p:ext uri="{BB962C8B-B14F-4D97-AF65-F5344CB8AC3E}">
        <p14:creationId xmlns:p14="http://schemas.microsoft.com/office/powerpoint/2010/main" val="1035133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3589383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92556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2532436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18963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3733770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2667548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321450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290059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329418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1590857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E96C54-9BE4-418B-B05D-EA19CD211306}" type="datetimeFigureOut">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121620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8E96C54-9BE4-418B-B05D-EA19CD211306}" type="datetimeFigureOut">
              <a:rPr kumimoji="1" lang="ja-JP" altLang="en-US" smtClean="0"/>
              <a:t>2022/4/26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6D6E7E4-7D27-4FDC-B845-3A3723AEEEBD}" type="slidenum">
              <a:rPr kumimoji="1" lang="ja-JP" altLang="en-US" smtClean="0"/>
              <a:t>‹#›</a:t>
            </a:fld>
            <a:endParaRPr kumimoji="1" lang="ja-JP" altLang="en-US"/>
          </a:p>
        </p:txBody>
      </p:sp>
    </p:spTree>
    <p:extLst>
      <p:ext uri="{BB962C8B-B14F-4D97-AF65-F5344CB8AC3E}">
        <p14:creationId xmlns:p14="http://schemas.microsoft.com/office/powerpoint/2010/main" val="415199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角丸四角形 139"/>
          <p:cNvSpPr/>
          <p:nvPr/>
        </p:nvSpPr>
        <p:spPr>
          <a:xfrm>
            <a:off x="59589" y="675708"/>
            <a:ext cx="5896609" cy="448178"/>
          </a:xfrm>
          <a:prstGeom prst="roundRect">
            <a:avLst/>
          </a:prstGeom>
          <a:solidFill>
            <a:srgbClr val="FFC000">
              <a:alpha val="80000"/>
            </a:srgb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角丸四角形 121"/>
          <p:cNvSpPr/>
          <p:nvPr/>
        </p:nvSpPr>
        <p:spPr>
          <a:xfrm>
            <a:off x="38345" y="3638978"/>
            <a:ext cx="5909903" cy="959702"/>
          </a:xfrm>
          <a:prstGeom prst="roundRect">
            <a:avLst>
              <a:gd name="adj" fmla="val 9921"/>
            </a:avLst>
          </a:prstGeom>
          <a:solidFill>
            <a:schemeClr val="bg1">
              <a:alpha val="1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角丸四角形 182"/>
          <p:cNvSpPr/>
          <p:nvPr/>
        </p:nvSpPr>
        <p:spPr>
          <a:xfrm>
            <a:off x="73743" y="6383372"/>
            <a:ext cx="5910321" cy="1951354"/>
          </a:xfrm>
          <a:prstGeom prst="roundRect">
            <a:avLst>
              <a:gd name="adj" fmla="val 5253"/>
            </a:avLst>
          </a:prstGeom>
          <a:solidFill>
            <a:schemeClr val="bg1">
              <a:alpha val="1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角丸四角形 184"/>
          <p:cNvSpPr/>
          <p:nvPr/>
        </p:nvSpPr>
        <p:spPr>
          <a:xfrm>
            <a:off x="6341857" y="682485"/>
            <a:ext cx="6378799" cy="1176212"/>
          </a:xfrm>
          <a:prstGeom prst="roundRect">
            <a:avLst/>
          </a:prstGeom>
          <a:solidFill>
            <a:srgbClr val="FFC000">
              <a:alpha val="80000"/>
            </a:srgb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角丸四角形 188"/>
          <p:cNvSpPr/>
          <p:nvPr/>
        </p:nvSpPr>
        <p:spPr>
          <a:xfrm>
            <a:off x="6356487" y="5318328"/>
            <a:ext cx="6372322" cy="4204978"/>
          </a:xfrm>
          <a:prstGeom prst="roundRect">
            <a:avLst>
              <a:gd name="adj" fmla="val 4658"/>
            </a:avLst>
          </a:prstGeom>
          <a:solidFill>
            <a:schemeClr val="bg1">
              <a:alpha val="1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0" name="図 89">
            <a:extLst>
              <a:ext uri="{FF2B5EF4-FFF2-40B4-BE49-F238E27FC236}">
                <a16:creationId xmlns:a16="http://schemas.microsoft.com/office/drawing/2014/main" id="{54F63079-2AE7-4BF0-8F1E-9732D9746A95}"/>
              </a:ext>
            </a:extLst>
          </p:cNvPr>
          <p:cNvPicPr>
            <a:picLocks noChangeAspect="1"/>
          </p:cNvPicPr>
          <p:nvPr/>
        </p:nvPicPr>
        <p:blipFill>
          <a:blip r:embed="rId3"/>
          <a:stretch>
            <a:fillRect/>
          </a:stretch>
        </p:blipFill>
        <p:spPr>
          <a:xfrm>
            <a:off x="10741233" y="2237855"/>
            <a:ext cx="1899711" cy="2684716"/>
          </a:xfrm>
          <a:prstGeom prst="rect">
            <a:avLst/>
          </a:prstGeom>
        </p:spPr>
      </p:pic>
      <p:sp>
        <p:nvSpPr>
          <p:cNvPr id="186" name="角丸四角形 185"/>
          <p:cNvSpPr/>
          <p:nvPr/>
        </p:nvSpPr>
        <p:spPr>
          <a:xfrm>
            <a:off x="6357860" y="2140784"/>
            <a:ext cx="6372322" cy="2907320"/>
          </a:xfrm>
          <a:prstGeom prst="roundRect">
            <a:avLst>
              <a:gd name="adj" fmla="val 5573"/>
            </a:avLst>
          </a:prstGeom>
          <a:solidFill>
            <a:schemeClr val="bg1">
              <a:alpha val="1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角丸四角形 124"/>
          <p:cNvSpPr/>
          <p:nvPr/>
        </p:nvSpPr>
        <p:spPr>
          <a:xfrm>
            <a:off x="61043" y="5539925"/>
            <a:ext cx="5910321" cy="526723"/>
          </a:xfrm>
          <a:prstGeom prst="roundRect">
            <a:avLst/>
          </a:prstGeom>
          <a:solidFill>
            <a:schemeClr val="bg1">
              <a:alpha val="1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角丸四角形 119"/>
          <p:cNvSpPr/>
          <p:nvPr/>
        </p:nvSpPr>
        <p:spPr>
          <a:xfrm>
            <a:off x="52355" y="1360762"/>
            <a:ext cx="5910321" cy="2083758"/>
          </a:xfrm>
          <a:prstGeom prst="roundRect">
            <a:avLst>
              <a:gd name="adj" fmla="val 8501"/>
            </a:avLst>
          </a:prstGeom>
          <a:solidFill>
            <a:schemeClr val="bg1">
              <a:alpha val="15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p:cNvSpPr txBox="1"/>
          <p:nvPr/>
        </p:nvSpPr>
        <p:spPr>
          <a:xfrm>
            <a:off x="131285" y="1494136"/>
            <a:ext cx="5916946" cy="1940770"/>
          </a:xfrm>
          <a:prstGeom prst="rect">
            <a:avLst/>
          </a:prstGeom>
          <a:noFill/>
        </p:spPr>
        <p:txBody>
          <a:bodyPr wrap="square" lIns="72000" tIns="72000" rIns="72000" bIns="72000" rtlCol="0">
            <a:spAutoFit/>
          </a:bodyPr>
          <a:lstStyle/>
          <a:p>
            <a:pPr>
              <a:lnSpc>
                <a:spcPts val="1600"/>
              </a:lnSpc>
            </a:pPr>
            <a:r>
              <a:rPr kumimoji="1" lang="ja-JP" altLang="en-US" sz="1100"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当面</a:t>
            </a:r>
            <a:r>
              <a:rPr kumimoji="1" lang="en-US" altLang="ja-JP" sz="1100" b="1" dirty="0">
                <a:latin typeface="Meiryo UI" panose="020B0604030504040204" pitchFamily="50" charset="-128"/>
                <a:ea typeface="Meiryo UI" panose="020B0604030504040204" pitchFamily="50" charset="-128"/>
              </a:rPr>
              <a:t>3</a:t>
            </a:r>
            <a:r>
              <a:rPr kumimoji="1" lang="ja-JP" altLang="en-US" sz="1100" b="1" dirty="0">
                <a:latin typeface="Meiryo UI" panose="020B0604030504040204" pitchFamily="50" charset="-128"/>
                <a:ea typeface="Meiryo UI" panose="020B0604030504040204" pitchFamily="50" charset="-128"/>
              </a:rPr>
              <a:t>か年（</a:t>
            </a:r>
            <a:r>
              <a:rPr kumimoji="1" lang="en-US" altLang="ja-JP" sz="1100" b="1" dirty="0">
                <a:latin typeface="Meiryo UI" panose="020B0604030504040204" pitchFamily="50" charset="-128"/>
                <a:ea typeface="Meiryo UI" panose="020B0604030504040204" pitchFamily="50" charset="-128"/>
              </a:rPr>
              <a:t>H30</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R2</a:t>
            </a:r>
            <a:r>
              <a:rPr kumimoji="1" lang="ja-JP" altLang="en-US" sz="1100" b="1" dirty="0">
                <a:latin typeface="Meiryo UI" panose="020B0604030504040204" pitchFamily="50" charset="-128"/>
                <a:ea typeface="Meiryo UI" panose="020B0604030504040204" pitchFamily="50" charset="-128"/>
              </a:rPr>
              <a:t>）で府管理道路約</a:t>
            </a:r>
            <a:r>
              <a:rPr kumimoji="1" lang="en-US" altLang="ja-JP" sz="1100" b="1" dirty="0">
                <a:latin typeface="Meiryo UI" panose="020B0604030504040204" pitchFamily="50" charset="-128"/>
                <a:ea typeface="Meiryo UI" panose="020B0604030504040204" pitchFamily="50" charset="-128"/>
              </a:rPr>
              <a:t>15km</a:t>
            </a:r>
            <a:r>
              <a:rPr kumimoji="1" lang="ja-JP" altLang="en-US" sz="1100" b="1" dirty="0">
                <a:latin typeface="Meiryo UI" panose="020B0604030504040204" pitchFamily="50" charset="-128"/>
                <a:ea typeface="Meiryo UI" panose="020B0604030504040204" pitchFamily="50" charset="-128"/>
              </a:rPr>
              <a:t>において事業着手</a:t>
            </a:r>
            <a:r>
              <a:rPr kumimoji="1" lang="ja-JP" altLang="en-US" sz="800" b="1" dirty="0">
                <a:latin typeface="Meiryo UI" panose="020B0604030504040204" pitchFamily="50" charset="-128"/>
                <a:ea typeface="Meiryo UI" panose="020B0604030504040204" pitchFamily="50" charset="-128"/>
              </a:rPr>
              <a:t>（電線共同溝整備による無電柱化）</a:t>
            </a:r>
            <a:endParaRPr kumimoji="1" lang="en-US" altLang="ja-JP" sz="800" b="1"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Ⅰ.</a:t>
            </a:r>
            <a:r>
              <a:rPr kumimoji="1" lang="ja-JP" altLang="en-US" sz="800" dirty="0">
                <a:latin typeface="Meiryo UI" panose="020B0604030504040204" pitchFamily="50" charset="-128"/>
                <a:ea typeface="Meiryo UI" panose="020B0604030504040204" pitchFamily="50" charset="-128"/>
              </a:rPr>
              <a:t>都市防災の向上</a:t>
            </a:r>
            <a:endParaRPr kumimoji="1" lang="en-US" altLang="ja-JP" sz="800" dirty="0">
              <a:latin typeface="Meiryo UI" panose="020B0604030504040204" pitchFamily="50" charset="-128"/>
              <a:ea typeface="Meiryo UI" panose="020B0604030504040204" pitchFamily="50" charset="-128"/>
            </a:endParaRPr>
          </a:p>
          <a:p>
            <a:pPr>
              <a:lnSpc>
                <a:spcPts val="1600"/>
              </a:lnSpc>
            </a:pPr>
            <a:r>
              <a:rPr kumimoji="1" lang="ja-JP" altLang="en-US" sz="800" dirty="0">
                <a:latin typeface="Meiryo UI" panose="020B0604030504040204" pitchFamily="50" charset="-128"/>
                <a:ea typeface="Meiryo UI" panose="020B0604030504040204" pitchFamily="50" charset="-128"/>
              </a:rPr>
              <a:t>  　・広域緊急交通路（重点</a:t>
            </a:r>
            <a:r>
              <a:rPr kumimoji="1" lang="en-US" altLang="ja-JP" sz="800" dirty="0">
                <a:latin typeface="Meiryo UI" panose="020B0604030504040204" pitchFamily="50" charset="-128"/>
                <a:ea typeface="Meiryo UI" panose="020B0604030504040204" pitchFamily="50" charset="-128"/>
              </a:rPr>
              <a:t>14</a:t>
            </a:r>
            <a:r>
              <a:rPr kumimoji="1" lang="ja-JP" altLang="en-US" sz="800" dirty="0">
                <a:latin typeface="Meiryo UI" panose="020B0604030504040204" pitchFamily="50" charset="-128"/>
                <a:ea typeface="Meiryo UI" panose="020B0604030504040204" pitchFamily="50" charset="-128"/>
              </a:rPr>
              <a:t>路線</a:t>
            </a:r>
            <a:r>
              <a:rPr kumimoji="1" lang="en-US" altLang="ja-JP" sz="800" baseline="300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）のうち、後方支援活動拠点から、 南海トラフ巨大地震等 </a:t>
            </a:r>
            <a:endParaRPr kumimoji="1" lang="en-US" altLang="ja-JP" sz="800" dirty="0">
              <a:latin typeface="Meiryo UI" panose="020B0604030504040204" pitchFamily="50" charset="-128"/>
              <a:ea typeface="Meiryo UI" panose="020B0604030504040204" pitchFamily="50" charset="-128"/>
            </a:endParaRPr>
          </a:p>
          <a:p>
            <a:pPr>
              <a:lnSpc>
                <a:spcPts val="1600"/>
              </a:lnSpc>
            </a:pPr>
            <a:r>
              <a:rPr kumimoji="1" lang="en-US" altLang="ja-JP"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の大規模地震で大きな被害が想定される都心部や沿岸部へ向かう緊急車両の通行ルート</a:t>
            </a:r>
            <a:endParaRPr kumimoji="1" lang="en-US" altLang="ja-JP" sz="800" dirty="0">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800" dirty="0">
                <a:latin typeface="Meiryo UI" panose="020B0604030504040204" pitchFamily="50" charset="-128"/>
                <a:ea typeface="Meiryo UI" panose="020B0604030504040204" pitchFamily="50" charset="-128"/>
              </a:rPr>
              <a:t>　　・防災拠点（</a:t>
            </a:r>
            <a:r>
              <a:rPr kumimoji="1" lang="zh-CN" altLang="en-US" sz="800" dirty="0">
                <a:latin typeface="Meiryo UI" panose="020B0604030504040204" pitchFamily="50" charset="-128"/>
                <a:ea typeface="Meiryo UI" panose="020B0604030504040204" pitchFamily="50" charset="-128"/>
              </a:rPr>
              <a:t>広域防災拠点、後方支援活動拠点、災害拠点病院</a:t>
            </a:r>
            <a:r>
              <a:rPr kumimoji="1" lang="ja-JP" altLang="en-US" sz="800" dirty="0">
                <a:latin typeface="Meiryo UI" panose="020B0604030504040204" pitchFamily="50" charset="-128"/>
                <a:ea typeface="Meiryo UI" panose="020B0604030504040204" pitchFamily="50" charset="-128"/>
              </a:rPr>
              <a:t>）へのアクセス道路</a:t>
            </a:r>
            <a:endParaRPr kumimoji="1" lang="en-US" altLang="ja-JP" sz="800" dirty="0">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Ⅱ.</a:t>
            </a:r>
            <a:r>
              <a:rPr kumimoji="1" lang="ja-JP" altLang="en-US" sz="800" dirty="0">
                <a:latin typeface="Meiryo UI" panose="020B0604030504040204" pitchFamily="50" charset="-128"/>
                <a:ea typeface="Meiryo UI" panose="020B0604030504040204" pitchFamily="50" charset="-128"/>
              </a:rPr>
              <a:t>安全で快適な歩行空間の確保：バリアフリー法に基づく、特定道路、生活関連経路</a:t>
            </a:r>
            <a:endParaRPr kumimoji="1" lang="en-US" altLang="ja-JP" sz="800" dirty="0">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Ⅲ.</a:t>
            </a:r>
            <a:r>
              <a:rPr kumimoji="1" lang="ja-JP" altLang="en-US" sz="800" dirty="0">
                <a:latin typeface="Meiryo UI" panose="020B0604030504040204" pitchFamily="50" charset="-128"/>
                <a:ea typeface="Meiryo UI" panose="020B0604030504040204" pitchFamily="50" charset="-128"/>
              </a:rPr>
              <a:t>良好な都市景観の確保：観光地周辺の道路、面開発事業地区内の道路</a:t>
            </a:r>
            <a:endParaRPr kumimoji="1" lang="en-US" altLang="ja-JP" sz="800" dirty="0">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Ⅳ.</a:t>
            </a:r>
            <a:r>
              <a:rPr kumimoji="1" lang="ja-JP" altLang="en-US" sz="800" dirty="0">
                <a:latin typeface="Meiryo UI" panose="020B0604030504040204" pitchFamily="50" charset="-128"/>
                <a:ea typeface="Meiryo UI" panose="020B0604030504040204" pitchFamily="50" charset="-128"/>
              </a:rPr>
              <a:t>新設道路の無電柱化：市街地の新設道路は無電柱化事業を一体的に整備</a:t>
            </a:r>
          </a:p>
        </p:txBody>
      </p:sp>
      <p:sp>
        <p:nvSpPr>
          <p:cNvPr id="60" name="正方形/長方形 59"/>
          <p:cNvSpPr/>
          <p:nvPr/>
        </p:nvSpPr>
        <p:spPr>
          <a:xfrm>
            <a:off x="6289617" y="314325"/>
            <a:ext cx="6467357" cy="9257701"/>
          </a:xfrm>
          <a:prstGeom prst="rect">
            <a:avLst/>
          </a:prstGeom>
          <a:no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nSpc>
                <a:spcPts val="16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5" name="正方形/長方形 54">
            <a:extLst>
              <a:ext uri="{FF2B5EF4-FFF2-40B4-BE49-F238E27FC236}">
                <a16:creationId xmlns:a16="http://schemas.microsoft.com/office/drawing/2014/main" id="{C95A9D0C-B591-4547-8375-698941BE01ED}"/>
              </a:ext>
            </a:extLst>
          </p:cNvPr>
          <p:cNvSpPr/>
          <p:nvPr/>
        </p:nvSpPr>
        <p:spPr>
          <a:xfrm>
            <a:off x="6429371" y="5642664"/>
            <a:ext cx="6308087" cy="1096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a:lnSpc>
                <a:spcPts val="1600"/>
              </a:lnSpc>
            </a:pP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　・「防災・減災、国土強靭化のための５か年加速化対策」の予算など、国の補助制度を</a:t>
            </a:r>
            <a:r>
              <a:rPr kumimoji="1" lang="ja-JP" altLang="en-US" sz="1050" b="1" dirty="0">
                <a:solidFill>
                  <a:schemeClr val="tx1"/>
                </a:solidFill>
                <a:latin typeface="Meiryo UI" panose="020B0604030504040204" pitchFamily="50" charset="-128"/>
                <a:ea typeface="Meiryo UI" panose="020B0604030504040204" pitchFamily="50" charset="-128"/>
              </a:rPr>
              <a:t>積極的に活用　</a:t>
            </a:r>
            <a:r>
              <a:rPr kumimoji="1" lang="ja-JP" altLang="en-US" sz="1050" dirty="0">
                <a:solidFill>
                  <a:schemeClr val="tx1"/>
                </a:solidFill>
                <a:latin typeface="Meiryo UI" panose="020B0604030504040204" pitchFamily="50" charset="-128"/>
                <a:ea typeface="Meiryo UI" panose="020B0604030504040204" pitchFamily="50" charset="-128"/>
              </a:rPr>
              <a:t>　　 </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　・広域緊急交通路の道路管理者（国、府、大阪市、堺市）で、</a:t>
            </a:r>
            <a:r>
              <a:rPr kumimoji="1" lang="ja-JP" altLang="en-US" sz="1050" b="1" dirty="0">
                <a:solidFill>
                  <a:schemeClr val="tx1"/>
                </a:solidFill>
                <a:latin typeface="Meiryo UI" panose="020B0604030504040204" pitchFamily="50" charset="-128"/>
                <a:ea typeface="Meiryo UI" panose="020B0604030504040204" pitchFamily="50" charset="-128"/>
              </a:rPr>
              <a:t>「無電柱化連絡調整会議」を設置</a:t>
            </a:r>
            <a:r>
              <a:rPr kumimoji="1" lang="ja-JP" altLang="en-US" sz="1050" dirty="0">
                <a:solidFill>
                  <a:schemeClr val="tx1"/>
                </a:solidFill>
                <a:latin typeface="Meiryo UI" panose="020B0604030504040204" pitchFamily="50" charset="-128"/>
                <a:ea typeface="Meiryo UI" panose="020B0604030504040204" pitchFamily="50" charset="-128"/>
              </a:rPr>
              <a:t>し、</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  　整備の進め方やスケジュール等一体的に調整を図り、連携強化</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　</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0" y="120"/>
            <a:ext cx="12801600" cy="27268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36000" rIns="72000" bIns="36000" numCol="1" spcCol="0" rtlCol="0" fromWordArt="0" anchor="ctr" anchorCtr="0" forceAA="0" compatLnSpc="1">
            <a:prstTxWarp prst="textNoShape">
              <a:avLst/>
            </a:prstTxWarp>
            <a:noAutofit/>
          </a:bodyPr>
          <a:lstStyle/>
          <a:p>
            <a:pPr algn="ctr"/>
            <a:r>
              <a:rPr kumimoji="1" lang="ja-JP" altLang="en-US" sz="2000" dirty="0">
                <a:latin typeface="Meiryo UI" panose="020B0604030504040204" pitchFamily="50" charset="-128"/>
                <a:ea typeface="Meiryo UI" panose="020B0604030504040204" pitchFamily="50" charset="-128"/>
              </a:rPr>
              <a:t>「大阪府無電柱化推進計画」の改定について</a:t>
            </a:r>
          </a:p>
        </p:txBody>
      </p:sp>
      <p:pic>
        <p:nvPicPr>
          <p:cNvPr id="65" name="図 64">
            <a:extLst>
              <a:ext uri="{FF2B5EF4-FFF2-40B4-BE49-F238E27FC236}">
                <a16:creationId xmlns:a16="http://schemas.microsoft.com/office/drawing/2014/main" id="{857DB9F7-595F-446E-9D52-A793AE303D90}"/>
              </a:ext>
            </a:extLst>
          </p:cNvPr>
          <p:cNvPicPr>
            <a:picLocks noChangeAspect="1"/>
          </p:cNvPicPr>
          <p:nvPr/>
        </p:nvPicPr>
        <p:blipFill>
          <a:blip r:embed="rId4"/>
          <a:stretch>
            <a:fillRect/>
          </a:stretch>
        </p:blipFill>
        <p:spPr>
          <a:xfrm>
            <a:off x="11571168" y="7860506"/>
            <a:ext cx="973994" cy="827739"/>
          </a:xfrm>
          <a:prstGeom prst="rect">
            <a:avLst/>
          </a:prstGeom>
        </p:spPr>
      </p:pic>
      <p:sp>
        <p:nvSpPr>
          <p:cNvPr id="66" name="テキスト ボックス 20">
            <a:extLst>
              <a:ext uri="{FF2B5EF4-FFF2-40B4-BE49-F238E27FC236}">
                <a16:creationId xmlns:a16="http://schemas.microsoft.com/office/drawing/2014/main" id="{D7F63704-ED8F-48C9-9FDE-9E7C5BEB58C2}"/>
              </a:ext>
            </a:extLst>
          </p:cNvPr>
          <p:cNvSpPr txBox="1">
            <a:spLocks/>
          </p:cNvSpPr>
          <p:nvPr/>
        </p:nvSpPr>
        <p:spPr>
          <a:xfrm>
            <a:off x="11462499" y="7709902"/>
            <a:ext cx="1194393" cy="258525"/>
          </a:xfrm>
          <a:prstGeom prst="rect">
            <a:avLst/>
          </a:prstGeom>
          <a:noFill/>
          <a:ln>
            <a:noFill/>
          </a:ln>
          <a:effectLst/>
        </p:spPr>
        <p:txBody>
          <a:bodyPr wrap="square" rtlCol="0" anchor="t">
            <a:noAutofit/>
          </a:bodyPr>
          <a:lstStyle/>
          <a:p>
            <a:pPr algn="ctr"/>
            <a:r>
              <a:rPr lang="ja-JP" altLang="en-US" sz="7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従来　　</a:t>
            </a:r>
            <a:r>
              <a:rPr lang="ja-JP" altLang="en-US" sz="7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7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新基準</a:t>
            </a:r>
            <a:endParaRPr lang="ja-JP" altLang="en-US" sz="1260" b="1"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67" name="テキスト ボックス 20">
            <a:extLst>
              <a:ext uri="{FF2B5EF4-FFF2-40B4-BE49-F238E27FC236}">
                <a16:creationId xmlns:a16="http://schemas.microsoft.com/office/drawing/2014/main" id="{413D3463-0469-4E7D-8AC6-BADC70F860D3}"/>
              </a:ext>
            </a:extLst>
          </p:cNvPr>
          <p:cNvSpPr txBox="1">
            <a:spLocks/>
          </p:cNvSpPr>
          <p:nvPr/>
        </p:nvSpPr>
        <p:spPr>
          <a:xfrm>
            <a:off x="11557781" y="8522857"/>
            <a:ext cx="1460267" cy="258525"/>
          </a:xfrm>
          <a:prstGeom prst="rect">
            <a:avLst/>
          </a:prstGeom>
          <a:noFill/>
          <a:ln>
            <a:noFill/>
          </a:ln>
          <a:effectLst/>
        </p:spPr>
        <p:txBody>
          <a:bodyPr wrap="square" rtlCol="0" anchor="t">
            <a:noAutofit/>
          </a:bodyPr>
          <a:lstStyle/>
          <a:p>
            <a:r>
              <a:rPr lang="ja-JP" altLang="en-US" sz="7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7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80cm</a:t>
            </a:r>
            <a:r>
              <a:rPr lang="ja-JP" altLang="en-US" sz="7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700" b="1"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7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40cm</a:t>
            </a:r>
            <a:endParaRPr lang="ja-JP" altLang="en-US" sz="1260" b="1"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68" name="テキスト ボックス 20">
            <a:extLst>
              <a:ext uri="{FF2B5EF4-FFF2-40B4-BE49-F238E27FC236}">
                <a16:creationId xmlns:a16="http://schemas.microsoft.com/office/drawing/2014/main" id="{F4FFDBFB-18E2-46F8-AAEF-FC12DEB09F7B}"/>
              </a:ext>
            </a:extLst>
          </p:cNvPr>
          <p:cNvSpPr txBox="1">
            <a:spLocks/>
          </p:cNvSpPr>
          <p:nvPr/>
        </p:nvSpPr>
        <p:spPr>
          <a:xfrm>
            <a:off x="11515132" y="8439501"/>
            <a:ext cx="648859" cy="258525"/>
          </a:xfrm>
          <a:prstGeom prst="rect">
            <a:avLst/>
          </a:prstGeom>
          <a:noFill/>
          <a:ln>
            <a:noFill/>
          </a:ln>
          <a:effectLst/>
        </p:spPr>
        <p:txBody>
          <a:bodyPr wrap="square" rtlCol="0" anchor="t">
            <a:noAutofit/>
          </a:bodyPr>
          <a:lstStyle/>
          <a:p>
            <a:pPr algn="ctr"/>
            <a:r>
              <a:rPr lang="ja-JP" altLang="en-US" sz="600" b="1" dirty="0">
                <a:solidFill>
                  <a:srgbClr val="0000FF"/>
                </a:solidFill>
                <a:latin typeface="BIZ UDPゴシック" panose="020B0400000000000000" pitchFamily="50" charset="-128"/>
                <a:ea typeface="BIZ UDPゴシック" panose="020B0400000000000000" pitchFamily="50" charset="-128"/>
                <a:cs typeface="Times New Roman" panose="02020603050405020304" pitchFamily="18" charset="0"/>
              </a:rPr>
              <a:t>掘削量大</a:t>
            </a:r>
            <a:endParaRPr lang="ja-JP" altLang="en-US" sz="600" b="1" dirty="0">
              <a:solidFill>
                <a:srgbClr val="FF0000"/>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69" name="テキスト ボックス 20">
            <a:extLst>
              <a:ext uri="{FF2B5EF4-FFF2-40B4-BE49-F238E27FC236}">
                <a16:creationId xmlns:a16="http://schemas.microsoft.com/office/drawing/2014/main" id="{90E74863-5C07-4EE6-84C7-3640C593E6F4}"/>
              </a:ext>
            </a:extLst>
          </p:cNvPr>
          <p:cNvSpPr txBox="1">
            <a:spLocks/>
          </p:cNvSpPr>
          <p:nvPr/>
        </p:nvSpPr>
        <p:spPr>
          <a:xfrm>
            <a:off x="11935483" y="8238020"/>
            <a:ext cx="648859" cy="258525"/>
          </a:xfrm>
          <a:prstGeom prst="rect">
            <a:avLst/>
          </a:prstGeom>
          <a:noFill/>
          <a:ln>
            <a:noFill/>
          </a:ln>
          <a:effectLst/>
        </p:spPr>
        <p:txBody>
          <a:bodyPr wrap="square" rtlCol="0" anchor="t">
            <a:noAutofit/>
          </a:bodyPr>
          <a:lstStyle/>
          <a:p>
            <a:pPr algn="ctr"/>
            <a:r>
              <a:rPr lang="ja-JP" altLang="en-US" sz="600" b="1"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掘削量小</a:t>
            </a:r>
            <a:endParaRPr lang="ja-JP" altLang="en-US" sz="600" b="1" dirty="0">
              <a:solidFill>
                <a:srgbClr val="FF0000"/>
              </a:solidFill>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70" name="図 69">
            <a:extLst>
              <a:ext uri="{FF2B5EF4-FFF2-40B4-BE49-F238E27FC236}">
                <a16:creationId xmlns:a16="http://schemas.microsoft.com/office/drawing/2014/main" id="{B35B033E-34D2-4D31-8056-0B3D609DA213}"/>
              </a:ext>
            </a:extLst>
          </p:cNvPr>
          <p:cNvPicPr>
            <a:picLocks noChangeAspect="1"/>
          </p:cNvPicPr>
          <p:nvPr/>
        </p:nvPicPr>
        <p:blipFill>
          <a:blip r:embed="rId5"/>
          <a:stretch>
            <a:fillRect/>
          </a:stretch>
        </p:blipFill>
        <p:spPr>
          <a:xfrm>
            <a:off x="11453093" y="6466390"/>
            <a:ext cx="1122495" cy="851549"/>
          </a:xfrm>
          <a:prstGeom prst="rect">
            <a:avLst/>
          </a:prstGeom>
        </p:spPr>
      </p:pic>
      <p:sp>
        <p:nvSpPr>
          <p:cNvPr id="71" name="正方形/長方形 70">
            <a:extLst>
              <a:ext uri="{FF2B5EF4-FFF2-40B4-BE49-F238E27FC236}">
                <a16:creationId xmlns:a16="http://schemas.microsoft.com/office/drawing/2014/main" id="{B4FB6C2C-05A3-491E-86B3-49795995B587}"/>
              </a:ext>
            </a:extLst>
          </p:cNvPr>
          <p:cNvSpPr/>
          <p:nvPr/>
        </p:nvSpPr>
        <p:spPr>
          <a:xfrm>
            <a:off x="11448810" y="7107097"/>
            <a:ext cx="873601" cy="31501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rgbClr val="0000FF"/>
                </a:solidFill>
                <a:latin typeface="Meiryo UI" panose="020B0604030504040204" pitchFamily="50" charset="-128"/>
                <a:ea typeface="Meiryo UI" panose="020B0604030504040204" pitchFamily="50" charset="-128"/>
              </a:rPr>
              <a:t>　</a:t>
            </a:r>
            <a:r>
              <a:rPr lang="ja-JP" altLang="en-US" sz="700" b="1" dirty="0">
                <a:solidFill>
                  <a:srgbClr val="0000FF"/>
                </a:solidFill>
                <a:latin typeface="Meiryo UI" panose="020B0604030504040204" pitchFamily="50" charset="-128"/>
                <a:ea typeface="Meiryo UI" panose="020B0604030504040204" pitchFamily="50" charset="-128"/>
              </a:rPr>
              <a:t>既設管（通信）</a:t>
            </a:r>
            <a:endParaRPr lang="en-US" altLang="ja-JP" sz="700" b="1" dirty="0">
              <a:solidFill>
                <a:srgbClr val="0000FF"/>
              </a:solidFill>
              <a:latin typeface="Meiryo UI" panose="020B0604030504040204" pitchFamily="50" charset="-128"/>
              <a:ea typeface="Meiryo UI" panose="020B0604030504040204" pitchFamily="50" charset="-128"/>
            </a:endParaRPr>
          </a:p>
        </p:txBody>
      </p:sp>
      <p:sp>
        <p:nvSpPr>
          <p:cNvPr id="73" name="正方形/長方形 72">
            <a:extLst>
              <a:ext uri="{FF2B5EF4-FFF2-40B4-BE49-F238E27FC236}">
                <a16:creationId xmlns:a16="http://schemas.microsoft.com/office/drawing/2014/main" id="{8E294749-5AE0-477D-9DFF-A28BC3BB696B}"/>
              </a:ext>
            </a:extLst>
          </p:cNvPr>
          <p:cNvSpPr/>
          <p:nvPr/>
        </p:nvSpPr>
        <p:spPr>
          <a:xfrm>
            <a:off x="11527493" y="6972692"/>
            <a:ext cx="1050094" cy="9545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500" dirty="0">
                <a:solidFill>
                  <a:schemeClr val="tx1"/>
                </a:solidFill>
                <a:latin typeface="Meiryo UI" panose="020B0604030504040204" pitchFamily="50" charset="-128"/>
                <a:ea typeface="Meiryo UI" panose="020B0604030504040204" pitchFamily="50" charset="-128"/>
              </a:rPr>
              <a:t>　</a:t>
            </a:r>
            <a:r>
              <a:rPr lang="ja-JP" altLang="en-US" sz="500" b="1" dirty="0">
                <a:solidFill>
                  <a:schemeClr val="tx1"/>
                </a:solidFill>
                <a:latin typeface="Meiryo UI" panose="020B0604030504040204" pitchFamily="50" charset="-128"/>
                <a:ea typeface="Meiryo UI" panose="020B0604030504040204" pitchFamily="50" charset="-128"/>
              </a:rPr>
              <a:t>新たな管路を設置する場合、</a:t>
            </a:r>
            <a:endParaRPr lang="en-US" altLang="ja-JP" sz="500" b="1" dirty="0">
              <a:solidFill>
                <a:schemeClr val="tx1"/>
              </a:solidFill>
              <a:latin typeface="Meiryo UI" panose="020B0604030504040204" pitchFamily="50" charset="-128"/>
              <a:ea typeface="Meiryo UI" panose="020B0604030504040204" pitchFamily="50" charset="-128"/>
            </a:endParaRPr>
          </a:p>
          <a:p>
            <a:r>
              <a:rPr lang="ja-JP" altLang="en-US" sz="500" b="1" dirty="0">
                <a:solidFill>
                  <a:schemeClr val="tx1"/>
                </a:solidFill>
                <a:latin typeface="Meiryo UI" panose="020B0604030504040204" pitchFamily="50" charset="-128"/>
                <a:ea typeface="Meiryo UI" panose="020B0604030504040204" pitchFamily="50" charset="-128"/>
              </a:rPr>
              <a:t>　既設設備（マンホール、管路）</a:t>
            </a:r>
            <a:endParaRPr lang="en-US" altLang="ja-JP" sz="500" b="1" dirty="0">
              <a:solidFill>
                <a:schemeClr val="tx1"/>
              </a:solidFill>
              <a:latin typeface="Meiryo UI" panose="020B0604030504040204" pitchFamily="50" charset="-128"/>
              <a:ea typeface="Meiryo UI" panose="020B0604030504040204" pitchFamily="50" charset="-128"/>
            </a:endParaRPr>
          </a:p>
          <a:p>
            <a:r>
              <a:rPr lang="ja-JP" altLang="en-US" sz="500" b="1" dirty="0">
                <a:solidFill>
                  <a:schemeClr val="tx1"/>
                </a:solidFill>
                <a:latin typeface="Meiryo UI" panose="020B0604030504040204" pitchFamily="50" charset="-128"/>
                <a:ea typeface="Meiryo UI" panose="020B0604030504040204" pitchFamily="50" charset="-128"/>
              </a:rPr>
              <a:t>　を使用する</a:t>
            </a:r>
            <a:endParaRPr lang="en-US" altLang="ja-JP" sz="500" b="1" dirty="0">
              <a:solidFill>
                <a:schemeClr val="tx1"/>
              </a:solidFill>
              <a:latin typeface="Meiryo UI" panose="020B0604030504040204" pitchFamily="50" charset="-128"/>
              <a:ea typeface="Meiryo UI" panose="020B0604030504040204" pitchFamily="50" charset="-128"/>
            </a:endParaRPr>
          </a:p>
        </p:txBody>
      </p:sp>
      <p:sp>
        <p:nvSpPr>
          <p:cNvPr id="74" name="テキスト ボックス 20">
            <a:extLst>
              <a:ext uri="{FF2B5EF4-FFF2-40B4-BE49-F238E27FC236}">
                <a16:creationId xmlns:a16="http://schemas.microsoft.com/office/drawing/2014/main" id="{DD1E1C4F-D197-4C4E-B15F-15F1299B700E}"/>
              </a:ext>
            </a:extLst>
          </p:cNvPr>
          <p:cNvSpPr txBox="1">
            <a:spLocks/>
          </p:cNvSpPr>
          <p:nvPr/>
        </p:nvSpPr>
        <p:spPr>
          <a:xfrm>
            <a:off x="10870562" y="8701448"/>
            <a:ext cx="2410958" cy="419608"/>
          </a:xfrm>
          <a:prstGeom prst="rect">
            <a:avLst/>
          </a:prstGeom>
          <a:noFill/>
          <a:ln>
            <a:noFill/>
          </a:ln>
          <a:effectLst/>
        </p:spPr>
        <p:txBody>
          <a:bodyPr wrap="square" rtlCol="0" anchor="t">
            <a:noAutofit/>
          </a:bodyPr>
          <a:lstStyle/>
          <a:p>
            <a:pPr algn="ctr"/>
            <a:r>
              <a:rPr lang="ja-JP" altLang="en-US" sz="700" dirty="0">
                <a:latin typeface="Meiryo UI" panose="020B0604030504040204" pitchFamily="50" charset="-128"/>
                <a:ea typeface="Meiryo UI" panose="020B0604030504040204" pitchFamily="50" charset="-128"/>
              </a:rPr>
              <a:t>埋設位置を浅くした整備</a:t>
            </a:r>
            <a:endParaRPr lang="ja-JP" altLang="en-US" sz="7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86" name="テキスト ボックス 20">
            <a:extLst>
              <a:ext uri="{FF2B5EF4-FFF2-40B4-BE49-F238E27FC236}">
                <a16:creationId xmlns:a16="http://schemas.microsoft.com/office/drawing/2014/main" id="{0B74139B-FCA1-4593-9BF6-30BEBBDD796D}"/>
              </a:ext>
            </a:extLst>
          </p:cNvPr>
          <p:cNvSpPr txBox="1">
            <a:spLocks/>
          </p:cNvSpPr>
          <p:nvPr/>
        </p:nvSpPr>
        <p:spPr>
          <a:xfrm>
            <a:off x="10780620" y="7515751"/>
            <a:ext cx="2563028" cy="252686"/>
          </a:xfrm>
          <a:prstGeom prst="rect">
            <a:avLst/>
          </a:prstGeom>
          <a:noFill/>
          <a:ln>
            <a:noFill/>
          </a:ln>
          <a:effectLst/>
        </p:spPr>
        <p:txBody>
          <a:bodyPr wrap="square" rtlCol="0" anchor="t">
            <a:noAutofit/>
          </a:bodyPr>
          <a:lstStyle/>
          <a:p>
            <a:pPr algn="ct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既存設備を利活用した整備</a:t>
            </a:r>
            <a:r>
              <a:rPr lang="en-US" sz="700" dirty="0">
                <a:latin typeface="Meiryo UI" panose="020B0604030504040204" pitchFamily="50" charset="-128"/>
                <a:ea typeface="Meiryo UI" panose="020B0604030504040204" pitchFamily="50" charset="-128"/>
                <a:cs typeface="ＭＳ Ｐゴシック" panose="020B0600070205080204" pitchFamily="50" charset="-128"/>
              </a:rPr>
              <a:t> </a:t>
            </a:r>
            <a:endParaRPr lang="ja-JP" altLang="en-US" sz="7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72" name="正方形/長方形 71">
            <a:extLst>
              <a:ext uri="{FF2B5EF4-FFF2-40B4-BE49-F238E27FC236}">
                <a16:creationId xmlns:a16="http://schemas.microsoft.com/office/drawing/2014/main" id="{83DBFEB7-2D8A-490F-8262-BDAED2D6B4C9}"/>
              </a:ext>
            </a:extLst>
          </p:cNvPr>
          <p:cNvSpPr/>
          <p:nvPr/>
        </p:nvSpPr>
        <p:spPr>
          <a:xfrm>
            <a:off x="11845202" y="6802978"/>
            <a:ext cx="884904" cy="31501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500" dirty="0">
                <a:solidFill>
                  <a:schemeClr val="tx1"/>
                </a:solidFill>
                <a:latin typeface="BIZ UDPゴシック" panose="020B0400000000000000" pitchFamily="50" charset="-128"/>
                <a:ea typeface="BIZ UDPゴシック" panose="020B0400000000000000" pitchFamily="50" charset="-128"/>
              </a:rPr>
              <a:t>　</a:t>
            </a:r>
            <a:r>
              <a:rPr lang="ja-JP" altLang="en-US" sz="700" b="1" dirty="0">
                <a:solidFill>
                  <a:srgbClr val="FF0000"/>
                </a:solidFill>
                <a:latin typeface="Meiryo UI" panose="020B0604030504040204" pitchFamily="50" charset="-128"/>
                <a:ea typeface="Meiryo UI" panose="020B0604030504040204" pitchFamily="50" charset="-128"/>
              </a:rPr>
              <a:t>新設管（電力）</a:t>
            </a:r>
            <a:endParaRPr lang="en-US" altLang="ja-JP" sz="700" b="1" dirty="0">
              <a:solidFill>
                <a:srgbClr val="FF0000"/>
              </a:solidFill>
              <a:latin typeface="Meiryo UI" panose="020B0604030504040204" pitchFamily="50" charset="-128"/>
              <a:ea typeface="Meiryo UI" panose="020B0604030504040204" pitchFamily="50" charset="-128"/>
            </a:endParaRPr>
          </a:p>
        </p:txBody>
      </p:sp>
      <p:sp>
        <p:nvSpPr>
          <p:cNvPr id="51" name="正方形/長方形 50"/>
          <p:cNvSpPr/>
          <p:nvPr/>
        </p:nvSpPr>
        <p:spPr>
          <a:xfrm>
            <a:off x="6386205" y="685980"/>
            <a:ext cx="6587072" cy="10012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nSpc>
                <a:spcPts val="1600"/>
              </a:lnSpc>
            </a:pPr>
            <a:r>
              <a:rPr kumimoji="1" lang="en-US" altLang="ja-JP" sz="1200" b="1" dirty="0">
                <a:solidFill>
                  <a:schemeClr val="tx1"/>
                </a:solidFill>
                <a:latin typeface="Meiryo UI" panose="020B0604030504040204" pitchFamily="50" charset="-128"/>
                <a:ea typeface="Meiryo UI" panose="020B0604030504040204" pitchFamily="50" charset="-128"/>
              </a:rPr>
              <a:t>&lt;</a:t>
            </a:r>
            <a:r>
              <a:rPr kumimoji="1" lang="ja-JP" altLang="en-US" sz="1200" b="1" dirty="0">
                <a:solidFill>
                  <a:schemeClr val="tx1"/>
                </a:solidFill>
                <a:latin typeface="Meiryo UI" panose="020B0604030504040204" pitchFamily="50" charset="-128"/>
                <a:ea typeface="Meiryo UI" panose="020B0604030504040204" pitchFamily="50" charset="-128"/>
              </a:rPr>
              <a:t>改定ポイント</a:t>
            </a:r>
            <a:r>
              <a:rPr kumimoji="1" lang="en-US" altLang="ja-JP" sz="1200" b="1" dirty="0">
                <a:solidFill>
                  <a:schemeClr val="tx1"/>
                </a:solidFill>
                <a:latin typeface="Meiryo UI" panose="020B0604030504040204" pitchFamily="50" charset="-128"/>
                <a:ea typeface="Meiryo UI" panose="020B0604030504040204" pitchFamily="50" charset="-128"/>
              </a:rPr>
              <a:t>&gt;</a:t>
            </a:r>
          </a:p>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・現計画の検証や国の動き等を踏まえ、</a:t>
            </a:r>
            <a:r>
              <a:rPr kumimoji="1" lang="ja-JP" altLang="en-US" sz="1100" b="1" dirty="0">
                <a:solidFill>
                  <a:schemeClr val="tx1"/>
                </a:solidFill>
                <a:latin typeface="Meiryo UI" panose="020B0604030504040204" pitchFamily="50" charset="-128"/>
                <a:ea typeface="Meiryo UI" panose="020B0604030504040204" pitchFamily="50" charset="-128"/>
              </a:rPr>
              <a:t>都市防災の向上の観点での無電柱化を加速</a:t>
            </a:r>
            <a:r>
              <a:rPr kumimoji="1" lang="ja-JP" altLang="en-US" sz="1100" dirty="0">
                <a:solidFill>
                  <a:schemeClr val="tx1"/>
                </a:solidFill>
                <a:latin typeface="Meiryo UI" panose="020B0604030504040204" pitchFamily="50" charset="-128"/>
                <a:ea typeface="Meiryo UI" panose="020B0604030504040204" pitchFamily="50" charset="-128"/>
              </a:rPr>
              <a:t>するために、</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110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推進方策を強化</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・優先的に取り組む箇所の考え方に基づき、</a:t>
            </a:r>
            <a:r>
              <a:rPr kumimoji="1" lang="ja-JP" altLang="en-US" sz="1100" b="1" dirty="0">
                <a:solidFill>
                  <a:schemeClr val="tx1"/>
                </a:solidFill>
                <a:latin typeface="Meiryo UI" panose="020B0604030504040204" pitchFamily="50" charset="-128"/>
                <a:ea typeface="Meiryo UI" panose="020B0604030504040204" pitchFamily="50" charset="-128"/>
              </a:rPr>
              <a:t>整備路線を選定</a:t>
            </a:r>
          </a:p>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計画期間</a:t>
            </a:r>
            <a:r>
              <a:rPr kumimoji="1" lang="ja-JP" altLang="en-US" sz="1100" dirty="0">
                <a:solidFill>
                  <a:schemeClr val="tx1"/>
                </a:solidFill>
                <a:latin typeface="Meiryo UI" panose="020B0604030504040204" pitchFamily="50" charset="-128"/>
                <a:ea typeface="Meiryo UI" panose="020B0604030504040204" pitchFamily="50" charset="-128"/>
              </a:rPr>
              <a:t>は、</a:t>
            </a:r>
            <a:r>
              <a:rPr kumimoji="1" lang="en-US" altLang="ja-JP" sz="1100" b="1" dirty="0">
                <a:solidFill>
                  <a:schemeClr val="tx1"/>
                </a:solidFill>
                <a:latin typeface="Meiryo UI" panose="020B0604030504040204" pitchFamily="50" charset="-128"/>
                <a:ea typeface="Meiryo UI" panose="020B0604030504040204" pitchFamily="50" charset="-128"/>
              </a:rPr>
              <a:t>R12</a:t>
            </a:r>
            <a:r>
              <a:rPr kumimoji="1" lang="ja-JP" altLang="en-US" sz="1100" b="1" dirty="0">
                <a:solidFill>
                  <a:schemeClr val="tx1"/>
                </a:solidFill>
                <a:latin typeface="Meiryo UI" panose="020B0604030504040204" pitchFamily="50" charset="-128"/>
                <a:ea typeface="Meiryo UI" panose="020B0604030504040204" pitchFamily="50" charset="-128"/>
              </a:rPr>
              <a:t>年度まで</a:t>
            </a:r>
            <a:r>
              <a:rPr kumimoji="1" lang="ja-JP" altLang="en-US" sz="1100" dirty="0">
                <a:solidFill>
                  <a:schemeClr val="tx1"/>
                </a:solidFill>
                <a:latin typeface="Meiryo UI" panose="020B0604030504040204" pitchFamily="50" charset="-128"/>
                <a:ea typeface="Meiryo UI" panose="020B0604030504040204" pitchFamily="50" charset="-128"/>
              </a:rPr>
              <a:t>（「大阪府都市整備中期計画</a:t>
            </a:r>
            <a:r>
              <a:rPr kumimoji="1" lang="en-US" altLang="ja-JP" sz="1100" dirty="0">
                <a:solidFill>
                  <a:schemeClr val="tx1"/>
                </a:solidFill>
                <a:latin typeface="Meiryo UI" panose="020B0604030504040204" pitchFamily="50" charset="-128"/>
                <a:ea typeface="Meiryo UI" panose="020B0604030504040204" pitchFamily="50" charset="-128"/>
              </a:rPr>
              <a:t>(R3</a:t>
            </a:r>
            <a:r>
              <a:rPr kumimoji="1" lang="ja-JP" altLang="en-US" sz="1100" dirty="0">
                <a:solidFill>
                  <a:schemeClr val="tx1"/>
                </a:solidFill>
                <a:latin typeface="Meiryo UI" panose="020B0604030504040204" pitchFamily="50" charset="-128"/>
                <a:ea typeface="Meiryo UI" panose="020B0604030504040204" pitchFamily="50" charset="-128"/>
              </a:rPr>
              <a:t>年度～Ｒ</a:t>
            </a:r>
            <a:r>
              <a:rPr kumimoji="1" lang="en-US" altLang="ja-JP" sz="1100" dirty="0">
                <a:solidFill>
                  <a:schemeClr val="tx1"/>
                </a:solidFill>
                <a:latin typeface="Meiryo UI" panose="020B0604030504040204" pitchFamily="50" charset="-128"/>
                <a:ea typeface="Meiryo UI" panose="020B0604030504040204" pitchFamily="50" charset="-128"/>
              </a:rPr>
              <a:t>12</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」と整合）</a:t>
            </a:r>
          </a:p>
          <a:p>
            <a:pPr>
              <a:lnSpc>
                <a:spcPts val="1600"/>
              </a:lnSpc>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3719" y="8188612"/>
            <a:ext cx="6187268" cy="1658641"/>
            <a:chOff x="5721587" y="3445457"/>
            <a:chExt cx="6187268" cy="1658641"/>
          </a:xfrm>
        </p:grpSpPr>
        <p:grpSp>
          <p:nvGrpSpPr>
            <p:cNvPr id="2" name="グループ化 1">
              <a:extLst>
                <a:ext uri="{FF2B5EF4-FFF2-40B4-BE49-F238E27FC236}">
                  <a16:creationId xmlns:a16="http://schemas.microsoft.com/office/drawing/2014/main" id="{D2C2D57B-8345-42DD-A3DD-BC3E2BD00274}"/>
                </a:ext>
              </a:extLst>
            </p:cNvPr>
            <p:cNvGrpSpPr/>
            <p:nvPr/>
          </p:nvGrpSpPr>
          <p:grpSpPr>
            <a:xfrm>
              <a:off x="5727218" y="3445457"/>
              <a:ext cx="6181637" cy="1658641"/>
              <a:chOff x="5727218" y="3375607"/>
              <a:chExt cx="6181637" cy="1658641"/>
            </a:xfrm>
          </p:grpSpPr>
          <p:sp>
            <p:nvSpPr>
              <p:cNvPr id="48" name="正方形/長方形 47"/>
              <p:cNvSpPr/>
              <p:nvPr/>
            </p:nvSpPr>
            <p:spPr>
              <a:xfrm>
                <a:off x="6024303" y="3375607"/>
                <a:ext cx="5884552" cy="165864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72000" rIns="36000" bIns="72000" numCol="1" spcCol="0" rtlCol="0" fromWordArt="0" anchor="t" anchorCtr="0" forceAA="0" compatLnSpc="1">
                <a:prstTxWarp prst="textNoShape">
                  <a:avLst/>
                </a:prstTxWarp>
                <a:spAutoFit/>
              </a:bodyPr>
              <a:lstStyle/>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近年、災害の激甚化・頻発化</a:t>
                </a:r>
                <a:r>
                  <a:rPr kumimoji="1" lang="ja-JP" altLang="en-US" sz="1100" dirty="0">
                    <a:solidFill>
                      <a:schemeClr val="tx1"/>
                    </a:solidFill>
                    <a:latin typeface="Meiryo UI" panose="020B0604030504040204" pitchFamily="50" charset="-128"/>
                    <a:ea typeface="Meiryo UI" panose="020B0604030504040204" pitchFamily="50" charset="-128"/>
                  </a:rPr>
                  <a:t>による無電柱化の必要性が高まっている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H30.9</a:t>
                </a:r>
                <a:r>
                  <a:rPr kumimoji="1" lang="ja-JP" altLang="en-US" sz="1000" dirty="0">
                    <a:solidFill>
                      <a:schemeClr val="tx1"/>
                    </a:solidFill>
                    <a:latin typeface="Meiryo UI" panose="020B0604030504040204" pitchFamily="50" charset="-128"/>
                    <a:ea typeface="Meiryo UI" panose="020B0604030504040204" pitchFamily="50" charset="-128"/>
                  </a:rPr>
                  <a:t>の台風</a:t>
                </a:r>
                <a:r>
                  <a:rPr kumimoji="1" lang="en-US" altLang="ja-JP" sz="1000" dirty="0">
                    <a:solidFill>
                      <a:schemeClr val="tx1"/>
                    </a:solidFill>
                    <a:latin typeface="Meiryo UI" panose="020B0604030504040204" pitchFamily="50" charset="-128"/>
                    <a:ea typeface="Meiryo UI" panose="020B0604030504040204" pitchFamily="50" charset="-128"/>
                  </a:rPr>
                  <a:t>21</a:t>
                </a:r>
                <a:r>
                  <a:rPr kumimoji="1" lang="ja-JP" altLang="en-US" sz="1000" dirty="0">
                    <a:solidFill>
                      <a:schemeClr val="tx1"/>
                    </a:solidFill>
                    <a:latin typeface="Meiryo UI" panose="020B0604030504040204" pitchFamily="50" charset="-128"/>
                    <a:ea typeface="Meiryo UI" panose="020B0604030504040204" pitchFamily="50" charset="-128"/>
                  </a:rPr>
                  <a:t>号により大阪府域で約</a:t>
                </a:r>
                <a:r>
                  <a:rPr kumimoji="1" lang="en-US" altLang="ja-JP" sz="1000" dirty="0">
                    <a:solidFill>
                      <a:schemeClr val="tx1"/>
                    </a:solidFill>
                    <a:latin typeface="Meiryo UI" panose="020B0604030504040204" pitchFamily="50" charset="-128"/>
                    <a:ea typeface="Meiryo UI" panose="020B0604030504040204" pitchFamily="50" charset="-128"/>
                  </a:rPr>
                  <a:t>1300</a:t>
                </a:r>
                <a:r>
                  <a:rPr kumimoji="1" lang="ja-JP" altLang="en-US" sz="1000" dirty="0">
                    <a:solidFill>
                      <a:schemeClr val="tx1"/>
                    </a:solidFill>
                    <a:latin typeface="Meiryo UI" panose="020B0604030504040204" pitchFamily="50" charset="-128"/>
                    <a:ea typeface="Meiryo UI" panose="020B0604030504040204" pitchFamily="50" charset="-128"/>
                  </a:rPr>
                  <a:t>本の電柱が倒壊し、道路閉塞</a:t>
                </a:r>
                <a:r>
                  <a:rPr kumimoji="1" lang="ja-JP" altLang="en-US" sz="900" dirty="0">
                    <a:solidFill>
                      <a:schemeClr val="tx1"/>
                    </a:solidFill>
                    <a:latin typeface="Meiryo UI" panose="020B0604030504040204" pitchFamily="50" charset="-128"/>
                    <a:ea typeface="Meiryo UI" panose="020B0604030504040204" pitchFamily="50" charset="-128"/>
                  </a:rPr>
                  <a:t>（府管理道路</a:t>
                </a:r>
                <a:r>
                  <a:rPr kumimoji="1" lang="en-US" altLang="ja-JP" sz="900" dirty="0">
                    <a:solidFill>
                      <a:schemeClr val="tx1"/>
                    </a:solidFill>
                    <a:latin typeface="Meiryo UI" panose="020B0604030504040204" pitchFamily="50" charset="-128"/>
                    <a:ea typeface="Meiryo UI" panose="020B0604030504040204" pitchFamily="50" charset="-128"/>
                  </a:rPr>
                  <a:t>13</a:t>
                </a:r>
                <a:r>
                  <a:rPr kumimoji="1" lang="ja-JP" altLang="en-US" sz="900" dirty="0">
                    <a:solidFill>
                      <a:schemeClr val="tx1"/>
                    </a:solidFill>
                    <a:latin typeface="Meiryo UI" panose="020B0604030504040204" pitchFamily="50" charset="-128"/>
                    <a:ea typeface="Meiryo UI" panose="020B0604030504040204" pitchFamily="50" charset="-128"/>
                  </a:rPr>
                  <a:t>路線</a:t>
                </a:r>
                <a:r>
                  <a:rPr kumimoji="1" lang="en-US" altLang="ja-JP" sz="900" dirty="0">
                    <a:solidFill>
                      <a:schemeClr val="tx1"/>
                    </a:solidFill>
                    <a:latin typeface="Meiryo UI" panose="020B0604030504040204" pitchFamily="50" charset="-128"/>
                    <a:ea typeface="Meiryo UI" panose="020B0604030504040204" pitchFamily="50" charset="-128"/>
                  </a:rPr>
                  <a:t>16</a:t>
                </a:r>
                <a:r>
                  <a:rPr kumimoji="1" lang="ja-JP" altLang="en-US" sz="900" dirty="0">
                    <a:solidFill>
                      <a:schemeClr val="tx1"/>
                    </a:solidFill>
                    <a:latin typeface="Meiryo UI" panose="020B0604030504040204" pitchFamily="50" charset="-128"/>
                    <a:ea typeface="Meiryo UI" panose="020B0604030504040204" pitchFamily="50" charset="-128"/>
                  </a:rPr>
                  <a:t>箇所）</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R2.12</a:t>
                </a:r>
                <a:r>
                  <a:rPr kumimoji="1" lang="ja-JP" altLang="en-US" sz="1100" dirty="0">
                    <a:solidFill>
                      <a:schemeClr val="tx1"/>
                    </a:solidFill>
                    <a:latin typeface="Meiryo UI" panose="020B0604030504040204" pitchFamily="50" charset="-128"/>
                    <a:ea typeface="Meiryo UI" panose="020B0604030504040204" pitchFamily="50" charset="-128"/>
                  </a:rPr>
                  <a:t>に閣議決定された「</a:t>
                </a:r>
                <a:r>
                  <a:rPr kumimoji="1" lang="ja-JP" altLang="en-US" sz="1100" b="1" dirty="0">
                    <a:solidFill>
                      <a:schemeClr val="tx1"/>
                    </a:solidFill>
                    <a:latin typeface="Meiryo UI" panose="020B0604030504040204" pitchFamily="50" charset="-128"/>
                    <a:ea typeface="Meiryo UI" panose="020B0604030504040204" pitchFamily="50" charset="-128"/>
                  </a:rPr>
                  <a:t>防災・減災、国土強靭化のための</a:t>
                </a:r>
                <a:r>
                  <a:rPr kumimoji="1" lang="en-US" altLang="ja-JP" sz="1100" b="1" dirty="0">
                    <a:solidFill>
                      <a:schemeClr val="tx1"/>
                    </a:solidFill>
                    <a:latin typeface="Meiryo UI" panose="020B0604030504040204" pitchFamily="50" charset="-128"/>
                    <a:ea typeface="Meiryo UI" panose="020B0604030504040204" pitchFamily="50" charset="-128"/>
                  </a:rPr>
                  <a:t>5</a:t>
                </a:r>
                <a:r>
                  <a:rPr kumimoji="1" lang="ja-JP" altLang="en-US" sz="1100" b="1" dirty="0">
                    <a:solidFill>
                      <a:schemeClr val="tx1"/>
                    </a:solidFill>
                    <a:latin typeface="Meiryo UI" panose="020B0604030504040204" pitchFamily="50" charset="-128"/>
                    <a:ea typeface="Meiryo UI" panose="020B0604030504040204" pitchFamily="50" charset="-128"/>
                  </a:rPr>
                  <a:t>か年加速化対策</a:t>
                </a:r>
                <a:r>
                  <a:rPr kumimoji="1" lang="ja-JP" altLang="en-US" sz="1100" dirty="0">
                    <a:solidFill>
                      <a:schemeClr val="tx1"/>
                    </a:solidFill>
                    <a:latin typeface="Meiryo UI" panose="020B0604030504040204" pitchFamily="50" charset="-128"/>
                    <a:ea typeface="Meiryo UI" panose="020B0604030504040204" pitchFamily="50" charset="-128"/>
                  </a:rPr>
                  <a:t>」の取組として、</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「電柱倒壊リスクがある市街地等の</a:t>
                </a:r>
                <a:r>
                  <a:rPr kumimoji="1" lang="ja-JP" altLang="en-US" sz="1100" b="1" dirty="0">
                    <a:solidFill>
                      <a:schemeClr val="tx1"/>
                    </a:solidFill>
                    <a:latin typeface="Meiryo UI" panose="020B0604030504040204" pitchFamily="50" charset="-128"/>
                    <a:ea typeface="Meiryo UI" panose="020B0604030504040204" pitchFamily="50" charset="-128"/>
                  </a:rPr>
                  <a:t>緊急輸送道路の無電柱化」を推進</a:t>
                </a:r>
                <a:endParaRPr kumimoji="1" lang="en-US" altLang="ja-JP" sz="90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・「無電柱化の推進に関する法律」に基づき、</a:t>
                </a:r>
                <a:r>
                  <a:rPr kumimoji="1" lang="ja-JP" altLang="en-US" sz="1100" b="1" dirty="0">
                    <a:solidFill>
                      <a:schemeClr val="tx1"/>
                    </a:solidFill>
                    <a:latin typeface="Meiryo UI" panose="020B0604030504040204" pitchFamily="50" charset="-128"/>
                    <a:ea typeface="Meiryo UI" panose="020B0604030504040204" pitchFamily="50" charset="-128"/>
                  </a:rPr>
                  <a:t>国が新たに「無電柱化推進計画</a:t>
                </a:r>
                <a:r>
                  <a:rPr kumimoji="1" lang="en-US" altLang="ja-JP" sz="1100" b="1" dirty="0">
                    <a:solidFill>
                      <a:schemeClr val="tx1"/>
                    </a:solidFill>
                    <a:latin typeface="Meiryo UI" panose="020B0604030504040204" pitchFamily="50" charset="-128"/>
                    <a:ea typeface="Meiryo UI" panose="020B0604030504040204" pitchFamily="50" charset="-128"/>
                  </a:rPr>
                  <a:t>(R3.5)</a:t>
                </a:r>
                <a:r>
                  <a:rPr kumimoji="1" lang="ja-JP" altLang="en-US" sz="1100" b="1" dirty="0">
                    <a:solidFill>
                      <a:schemeClr val="tx1"/>
                    </a:solidFill>
                    <a:latin typeface="Meiryo UI" panose="020B0604030504040204" pitchFamily="50" charset="-128"/>
                    <a:ea typeface="Meiryo UI" panose="020B0604030504040204" pitchFamily="50" charset="-128"/>
                  </a:rPr>
                  <a:t>」を策定</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800" b="1" dirty="0">
                    <a:solidFill>
                      <a:schemeClr val="tx1"/>
                    </a:solidFill>
                    <a:latin typeface="Meiryo UI" panose="020B0604030504040204" pitchFamily="50" charset="-128"/>
                    <a:ea typeface="Meiryo UI" panose="020B0604030504040204" pitchFamily="50" charset="-128"/>
                  </a:rPr>
                  <a:t> </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5727218" y="3624971"/>
                <a:ext cx="6015004" cy="1126529"/>
              </a:xfrm>
              <a:prstGeom prst="roundRect">
                <a:avLst>
                  <a:gd name="adj" fmla="val 475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p:cNvSpPr txBox="1"/>
            <p:nvPr/>
          </p:nvSpPr>
          <p:spPr>
            <a:xfrm>
              <a:off x="5721587" y="3694821"/>
              <a:ext cx="400110" cy="1126529"/>
            </a:xfrm>
            <a:prstGeom prst="rect">
              <a:avLst/>
            </a:prstGeom>
            <a:solidFill>
              <a:schemeClr val="tx1"/>
            </a:solidFill>
            <a:ln>
              <a:solidFill>
                <a:schemeClr val="tx1"/>
              </a:solidFill>
            </a:ln>
          </p:spPr>
          <p:txBody>
            <a:bodyPr vert="eaVert" wrap="square" rtlCol="0">
              <a:spAutoFit/>
            </a:bodyPr>
            <a:lstStyle/>
            <a:p>
              <a:pPr algn="ctr"/>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国の動き等</a:t>
              </a:r>
            </a:p>
          </p:txBody>
        </p:sp>
      </p:grpSp>
      <p:sp>
        <p:nvSpPr>
          <p:cNvPr id="54" name="正方形/長方形 53"/>
          <p:cNvSpPr/>
          <p:nvPr/>
        </p:nvSpPr>
        <p:spPr>
          <a:xfrm>
            <a:off x="85818" y="5707994"/>
            <a:ext cx="6341930" cy="55577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72000" rIns="36000" bIns="72000" numCol="1" spcCol="0" rtlCol="0" fromWordArt="0" anchor="t" anchorCtr="0" forceAA="0" compatLnSpc="1">
            <a:prstTxWarp prst="textNoShape">
              <a:avLst/>
            </a:prstTxWarp>
            <a:spAutoFit/>
          </a:bodyPr>
          <a:lstStyle/>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3</a:t>
            </a:r>
            <a:r>
              <a:rPr kumimoji="1" lang="ja-JP" altLang="en-US" sz="1100" b="1" dirty="0">
                <a:solidFill>
                  <a:schemeClr val="tx1"/>
                </a:solidFill>
                <a:latin typeface="Meiryo UI" panose="020B0604030504040204" pitchFamily="50" charset="-128"/>
                <a:ea typeface="Meiryo UI" panose="020B0604030504040204" pitchFamily="50" charset="-128"/>
              </a:rPr>
              <a:t>か年で、府管理道路約</a:t>
            </a:r>
            <a:r>
              <a:rPr kumimoji="1" lang="en-US" altLang="ja-JP" sz="1100" b="1" dirty="0">
                <a:solidFill>
                  <a:schemeClr val="tx1"/>
                </a:solidFill>
                <a:latin typeface="Meiryo UI" panose="020B0604030504040204" pitchFamily="50" charset="-128"/>
                <a:ea typeface="Meiryo UI" panose="020B0604030504040204" pitchFamily="50" charset="-128"/>
              </a:rPr>
              <a:t>19km</a:t>
            </a:r>
            <a:r>
              <a:rPr kumimoji="1" lang="ja-JP" altLang="en-US" sz="1100" b="1" dirty="0">
                <a:solidFill>
                  <a:schemeClr val="tx1"/>
                </a:solidFill>
                <a:latin typeface="Meiryo UI" panose="020B0604030504040204" pitchFamily="50" charset="-128"/>
                <a:ea typeface="Meiryo UI" panose="020B0604030504040204" pitchFamily="50" charset="-128"/>
              </a:rPr>
              <a:t>において事業着手</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 name="フローチャート: 組合せ 2"/>
          <p:cNvSpPr/>
          <p:nvPr/>
        </p:nvSpPr>
        <p:spPr>
          <a:xfrm>
            <a:off x="72828" y="4631235"/>
            <a:ext cx="5884080" cy="338739"/>
          </a:xfrm>
          <a:prstGeom prst="flowChartMerg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他ページ結合子 16"/>
          <p:cNvSpPr/>
          <p:nvPr/>
        </p:nvSpPr>
        <p:spPr bwMode="white">
          <a:xfrm>
            <a:off x="89965" y="4615433"/>
            <a:ext cx="5950734" cy="302544"/>
          </a:xfrm>
          <a:prstGeom prst="flowChartOffpageConnec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bg1"/>
                </a:solidFill>
                <a:latin typeface="UD デジタル 教科書体 NK-B" panose="02020700000000000000" pitchFamily="18" charset="-128"/>
                <a:ea typeface="UD デジタル 教科書体 NK-B" panose="02020700000000000000" pitchFamily="18" charset="-128"/>
              </a:rPr>
              <a:t>H30</a:t>
            </a:r>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年度～</a:t>
            </a:r>
            <a:r>
              <a:rPr kumimoji="1" lang="en-US" altLang="ja-JP" sz="1400" b="1" dirty="0">
                <a:solidFill>
                  <a:schemeClr val="bg1"/>
                </a:solidFill>
                <a:latin typeface="UD デジタル 教科書体 NK-B" panose="02020700000000000000" pitchFamily="18" charset="-128"/>
                <a:ea typeface="UD デジタル 教科書体 NK-B" panose="02020700000000000000" pitchFamily="18" charset="-128"/>
              </a:rPr>
              <a:t>R2</a:t>
            </a:r>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年度までの取組の検証</a:t>
            </a:r>
          </a:p>
        </p:txBody>
      </p:sp>
      <p:sp>
        <p:nvSpPr>
          <p:cNvPr id="58" name="フローチャート: 組合せ 57"/>
          <p:cNvSpPr/>
          <p:nvPr/>
        </p:nvSpPr>
        <p:spPr>
          <a:xfrm rot="16200000">
            <a:off x="1579525" y="4846154"/>
            <a:ext cx="9113714" cy="219882"/>
          </a:xfrm>
          <a:prstGeom prst="flowChartMerg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ホームベース 14"/>
          <p:cNvSpPr/>
          <p:nvPr/>
        </p:nvSpPr>
        <p:spPr bwMode="white">
          <a:xfrm>
            <a:off x="6018641" y="272804"/>
            <a:ext cx="276776" cy="9227363"/>
          </a:xfrm>
          <a:prstGeom prst="homePlate">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t>　</a:t>
            </a:r>
            <a:r>
              <a:rPr kumimoji="1" lang="ja-JP" altLang="en-US" sz="1200" b="1" dirty="0">
                <a:solidFill>
                  <a:schemeClr val="bg1"/>
                </a:solidFill>
                <a:latin typeface="UD デジタル 教科書体 NK-B" panose="02020700000000000000" pitchFamily="18" charset="-128"/>
                <a:ea typeface="UD デジタル 教科書体 NK-B" panose="02020700000000000000" pitchFamily="18" charset="-128"/>
              </a:rPr>
              <a:t>大阪府無電柱化推進計画の改定</a:t>
            </a:r>
          </a:p>
        </p:txBody>
      </p:sp>
      <p:sp>
        <p:nvSpPr>
          <p:cNvPr id="50" name="テキスト ボックス 49"/>
          <p:cNvSpPr txBox="1"/>
          <p:nvPr/>
        </p:nvSpPr>
        <p:spPr>
          <a:xfrm>
            <a:off x="9327" y="619081"/>
            <a:ext cx="5916946" cy="648108"/>
          </a:xfrm>
          <a:prstGeom prst="rect">
            <a:avLst/>
          </a:prstGeom>
          <a:noFill/>
        </p:spPr>
        <p:txBody>
          <a:bodyPr wrap="square" lIns="72000" tIns="72000" rIns="72000" bIns="72000" rtlCol="0">
            <a:spAutoFit/>
          </a:bodyPr>
          <a:lstStyle/>
          <a:p>
            <a:pPr>
              <a:lnSpc>
                <a:spcPts val="1600"/>
              </a:lnSpc>
            </a:pPr>
            <a:r>
              <a:rPr kumimoji="1" lang="ja-JP" altLang="en-US" sz="1200" dirty="0">
                <a:latin typeface="Meiryo UI" panose="020B0604030504040204" pitchFamily="50" charset="-128"/>
                <a:ea typeface="Meiryo UI" panose="020B0604030504040204" pitchFamily="50" charset="-128"/>
              </a:rPr>
              <a:t>・計画期間</a:t>
            </a:r>
            <a:r>
              <a:rPr kumimoji="1" lang="en-US" altLang="ja-JP" sz="1200" dirty="0">
                <a:latin typeface="Meiryo UI" panose="020B0604030504040204" pitchFamily="50" charset="-128"/>
                <a:ea typeface="Meiryo UI" panose="020B0604030504040204" pitchFamily="50" charset="-128"/>
              </a:rPr>
              <a:t> H30</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９年度（</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か年）</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dirty="0">
                <a:latin typeface="Meiryo UI" panose="020B0604030504040204" pitchFamily="50" charset="-128"/>
                <a:ea typeface="Meiryo UI" panose="020B0604030504040204" pitchFamily="50" charset="-128"/>
              </a:rPr>
              <a:t>・優先的に取り組む箇所の考え方や、推進方策など、無電柱化に関する方針を取りまとめたもの</a:t>
            </a:r>
            <a:endParaRPr kumimoji="1" lang="en-US" altLang="ja-JP" sz="12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p:txBody>
      </p:sp>
      <p:sp>
        <p:nvSpPr>
          <p:cNvPr id="57" name="正方形/長方形 56"/>
          <p:cNvSpPr/>
          <p:nvPr/>
        </p:nvSpPr>
        <p:spPr>
          <a:xfrm>
            <a:off x="14653" y="4985092"/>
            <a:ext cx="6005147" cy="34115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2975" y="311472"/>
            <a:ext cx="6006825" cy="43213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79" name="正方形/長方形 78">
            <a:extLst>
              <a:ext uri="{FF2B5EF4-FFF2-40B4-BE49-F238E27FC236}">
                <a16:creationId xmlns:a16="http://schemas.microsoft.com/office/drawing/2014/main" id="{C95A9D0C-B591-4547-8375-698941BE01ED}"/>
              </a:ext>
            </a:extLst>
          </p:cNvPr>
          <p:cNvSpPr/>
          <p:nvPr/>
        </p:nvSpPr>
        <p:spPr>
          <a:xfrm>
            <a:off x="6505509" y="7966685"/>
            <a:ext cx="4794442" cy="430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a:lnSpc>
                <a:spcPts val="1600"/>
              </a:lnSpc>
              <a:spcBef>
                <a:spcPts val="500"/>
              </a:spcBef>
            </a:pPr>
            <a:r>
              <a:rPr kumimoji="1" lang="ja-JP" altLang="en-US" sz="1050" dirty="0">
                <a:solidFill>
                  <a:schemeClr val="tx1"/>
                </a:solidFill>
                <a:latin typeface="Meiryo UI" panose="020B0604030504040204" pitchFamily="50" charset="-128"/>
                <a:ea typeface="Meiryo UI" panose="020B0604030504040204" pitchFamily="50" charset="-128"/>
              </a:rPr>
              <a:t> ・バリアフリー法に基づく</a:t>
            </a:r>
            <a:r>
              <a:rPr kumimoji="1" lang="ja-JP" altLang="en-US" sz="1050" b="1" dirty="0">
                <a:solidFill>
                  <a:schemeClr val="tx1"/>
                </a:solidFill>
                <a:latin typeface="Meiryo UI" panose="020B0604030504040204" pitchFamily="50" charset="-128"/>
                <a:ea typeface="Meiryo UI" panose="020B0604030504040204" pitchFamily="50" charset="-128"/>
              </a:rPr>
              <a:t>特定道路</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約</a:t>
            </a:r>
            <a:r>
              <a:rPr kumimoji="1" lang="en-US" altLang="ja-JP" sz="1050" b="1" dirty="0">
                <a:solidFill>
                  <a:schemeClr val="tx1"/>
                </a:solidFill>
                <a:latin typeface="Meiryo UI" panose="020B0604030504040204" pitchFamily="50" charset="-128"/>
                <a:ea typeface="Meiryo UI" panose="020B0604030504040204" pitchFamily="50" charset="-128"/>
              </a:rPr>
              <a:t>50㎞</a:t>
            </a:r>
            <a:r>
              <a:rPr kumimoji="1" lang="ja-JP" altLang="en-US" sz="1050" b="1" dirty="0">
                <a:solidFill>
                  <a:schemeClr val="tx1"/>
                </a:solidFill>
                <a:latin typeface="Meiryo UI" panose="020B0604030504040204" pitchFamily="50" charset="-128"/>
                <a:ea typeface="Meiryo UI" panose="020B0604030504040204" pitchFamily="50" charset="-128"/>
              </a:rPr>
              <a:t>）を追加</a:t>
            </a:r>
            <a:r>
              <a:rPr kumimoji="1" lang="ja-JP" altLang="en-US" sz="1050" dirty="0">
                <a:solidFill>
                  <a:schemeClr val="tx1"/>
                </a:solidFill>
                <a:latin typeface="Meiryo UI" panose="020B0604030504040204" pitchFamily="50" charset="-128"/>
                <a:ea typeface="Meiryo UI" panose="020B0604030504040204" pitchFamily="50" charset="-128"/>
              </a:rPr>
              <a:t>、残る全ての道路においても指定</a:t>
            </a:r>
          </a:p>
          <a:p>
            <a:pPr>
              <a:lnSpc>
                <a:spcPts val="1600"/>
              </a:lnSpc>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C95A9D0C-B591-4547-8375-698941BE01ED}"/>
              </a:ext>
            </a:extLst>
          </p:cNvPr>
          <p:cNvSpPr/>
          <p:nvPr/>
        </p:nvSpPr>
        <p:spPr>
          <a:xfrm>
            <a:off x="6435433" y="6877497"/>
            <a:ext cx="5177029" cy="878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a:lnSpc>
                <a:spcPts val="1600"/>
              </a:lnSpc>
              <a:spcBef>
                <a:spcPts val="700"/>
              </a:spcBef>
            </a:pPr>
            <a:r>
              <a:rPr kumimoji="1" lang="ja-JP" altLang="en-US" sz="1050" dirty="0">
                <a:solidFill>
                  <a:schemeClr val="tx1"/>
                </a:solidFill>
                <a:latin typeface="Meiryo UI" panose="020B0604030504040204" pitchFamily="50" charset="-128"/>
                <a:ea typeface="Meiryo UI" panose="020B0604030504040204" pitchFamily="50" charset="-128"/>
              </a:rPr>
              <a:t>　・既存ストック活用方式による</a:t>
            </a:r>
            <a:r>
              <a:rPr kumimoji="1" lang="ja-JP" altLang="en-US" sz="1050" b="1" dirty="0">
                <a:solidFill>
                  <a:schemeClr val="tx1"/>
                </a:solidFill>
                <a:latin typeface="Meiryo UI" panose="020B0604030504040204" pitchFamily="50" charset="-128"/>
                <a:ea typeface="Meiryo UI" panose="020B0604030504040204" pitchFamily="50" charset="-128"/>
              </a:rPr>
              <a:t>整備を拡大</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　・電力等需要の高い区間でも可能な</a:t>
            </a:r>
            <a:r>
              <a:rPr kumimoji="1" lang="ja-JP" altLang="en-US" sz="1050" b="1" dirty="0">
                <a:solidFill>
                  <a:schemeClr val="tx1"/>
                </a:solidFill>
                <a:latin typeface="Meiryo UI" panose="020B0604030504040204" pitchFamily="50" charset="-128"/>
                <a:ea typeface="Meiryo UI" panose="020B0604030504040204" pitchFamily="50" charset="-128"/>
              </a:rPr>
              <a:t>管路の埋設位置を浅くした整備手法を新たに採用</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rPr>
              <a:t>　（浅層埋設方式）</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C95A9D0C-B591-4547-8375-698941BE01ED}"/>
              </a:ext>
            </a:extLst>
          </p:cNvPr>
          <p:cNvSpPr/>
          <p:nvPr/>
        </p:nvSpPr>
        <p:spPr>
          <a:xfrm>
            <a:off x="6443439" y="8643152"/>
            <a:ext cx="6523261" cy="8801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a:lnSpc>
                <a:spcPts val="1600"/>
              </a:lnSpc>
              <a:spcBef>
                <a:spcPts val="900"/>
              </a:spcBef>
            </a:pPr>
            <a:r>
              <a:rPr kumimoji="1" lang="ja-JP" altLang="en-US" sz="1050" dirty="0">
                <a:solidFill>
                  <a:schemeClr val="tx1"/>
                </a:solidFill>
                <a:latin typeface="Meiryo UI" panose="020B0604030504040204" pitchFamily="50" charset="-128"/>
                <a:ea typeface="Meiryo UI" panose="020B0604030504040204" pitchFamily="50" charset="-128"/>
              </a:rPr>
              <a:t>　・府と電線管理者で</a:t>
            </a:r>
            <a:r>
              <a:rPr kumimoji="1" lang="ja-JP" altLang="en-US" sz="1050" b="1" dirty="0">
                <a:solidFill>
                  <a:schemeClr val="tx1"/>
                </a:solidFill>
                <a:latin typeface="Meiryo UI" panose="020B0604030504040204" pitchFamily="50" charset="-128"/>
                <a:ea typeface="Meiryo UI" panose="020B0604030504040204" pitchFamily="50" charset="-128"/>
              </a:rPr>
              <a:t>「無電柱化促進会議」を設置</a:t>
            </a:r>
            <a:r>
              <a:rPr kumimoji="1" lang="ja-JP" altLang="en-US" sz="1050" dirty="0">
                <a:solidFill>
                  <a:schemeClr val="tx1"/>
                </a:solidFill>
                <a:latin typeface="Meiryo UI" panose="020B0604030504040204" pitchFamily="50" charset="-128"/>
                <a:ea typeface="Meiryo UI" panose="020B0604030504040204" pitchFamily="50" charset="-128"/>
              </a:rPr>
              <a:t>し、工程管理等を一元化</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　・「無電柱化の日」の啓発イベントやホームページ等の情報発信で、地域住民の理解を醸成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・市町村には、技術</a:t>
            </a:r>
            <a:r>
              <a:rPr kumimoji="1" lang="ja-JP" altLang="en-US" sz="1050" dirty="0">
                <a:solidFill>
                  <a:schemeClr val="tx1"/>
                </a:solidFill>
                <a:latin typeface="Meiryo UI" panose="020B0604030504040204" pitchFamily="50" charset="-128"/>
                <a:ea typeface="Meiryo UI" panose="020B0604030504040204" pitchFamily="50" charset="-128"/>
              </a:rPr>
              <a:t>研修に加え、</a:t>
            </a:r>
            <a:r>
              <a:rPr kumimoji="1" lang="ja-JP" altLang="en-US" sz="1050" b="1" dirty="0">
                <a:solidFill>
                  <a:schemeClr val="tx1"/>
                </a:solidFill>
                <a:latin typeface="Meiryo UI" panose="020B0604030504040204" pitchFamily="50" charset="-128"/>
                <a:ea typeface="Meiryo UI" panose="020B0604030504040204" pitchFamily="50" charset="-128"/>
              </a:rPr>
              <a:t>「ワンストップ相談窓口」を設置</a:t>
            </a:r>
            <a:r>
              <a:rPr kumimoji="1" lang="ja-JP" altLang="en-US" sz="1050" dirty="0">
                <a:solidFill>
                  <a:schemeClr val="tx1"/>
                </a:solidFill>
                <a:latin typeface="Meiryo UI" panose="020B0604030504040204" pitchFamily="50" charset="-128"/>
                <a:ea typeface="Meiryo UI" panose="020B0604030504040204" pitchFamily="50" charset="-128"/>
              </a:rPr>
              <a:t>し、技術的助言等の支援強化</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10" name="テキスト ボックス 109"/>
          <p:cNvSpPr txBox="1"/>
          <p:nvPr/>
        </p:nvSpPr>
        <p:spPr>
          <a:xfrm>
            <a:off x="33072" y="3605035"/>
            <a:ext cx="5916946" cy="1043088"/>
          </a:xfrm>
          <a:prstGeom prst="rect">
            <a:avLst/>
          </a:prstGeom>
          <a:noFill/>
        </p:spPr>
        <p:txBody>
          <a:bodyPr wrap="square" lIns="72000" tIns="72000" rIns="72000" bIns="72000" rtlCol="0">
            <a:spAutoFit/>
          </a:bodyPr>
          <a:lstStyle/>
          <a:p>
            <a:pPr lvl="0">
              <a:lnSpc>
                <a:spcPts val="1600"/>
              </a:lnSpc>
              <a:spcBef>
                <a:spcPts val="600"/>
              </a:spcBef>
            </a:pPr>
            <a:endParaRPr kumimoji="1" lang="en-US" altLang="ja-JP" sz="1400" dirty="0">
              <a:latin typeface="Meiryo UI" panose="020B0604030504040204" pitchFamily="50" charset="-128"/>
              <a:ea typeface="Meiryo UI" panose="020B0604030504040204" pitchFamily="50" charset="-128"/>
            </a:endParaRPr>
          </a:p>
          <a:p>
            <a:pPr lvl="0">
              <a:lnSpc>
                <a:spcPts val="1600"/>
              </a:lnSpc>
            </a:pPr>
            <a:r>
              <a:rPr kumimoji="1" lang="en-US" altLang="ja-JP" sz="11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en-US" altLang="ja-JP" sz="1100" dirty="0">
                <a:solidFill>
                  <a:prstClr val="black"/>
                </a:solidFill>
                <a:latin typeface="Meiryo UI" panose="020B0604030504040204" pitchFamily="50" charset="-128"/>
                <a:ea typeface="Meiryo UI" panose="020B0604030504040204" pitchFamily="50" charset="-128"/>
              </a:rPr>
              <a:t>a.</a:t>
            </a:r>
            <a:r>
              <a:rPr kumimoji="1" lang="ja-JP" altLang="en-US" sz="1100" dirty="0">
                <a:solidFill>
                  <a:prstClr val="black"/>
                </a:solidFill>
                <a:latin typeface="Meiryo UI" panose="020B0604030504040204" pitchFamily="50" charset="-128"/>
                <a:ea typeface="Meiryo UI" panose="020B0604030504040204" pitchFamily="50" charset="-128"/>
              </a:rPr>
              <a:t>低コスト手法の導入</a:t>
            </a:r>
            <a:r>
              <a:rPr kumimoji="1" lang="ja-JP" altLang="en-US" sz="1100" dirty="0">
                <a:latin typeface="Meiryo UI" panose="020B0604030504040204" pitchFamily="50" charset="-128"/>
                <a:ea typeface="Meiryo UI" panose="020B0604030504040204" pitchFamily="50" charset="-128"/>
              </a:rPr>
              <a:t>（既存ストック活用方式</a:t>
            </a:r>
            <a:r>
              <a:rPr kumimoji="1" lang="en-US" altLang="ja-JP" sz="1100" baseline="30000" dirty="0">
                <a:latin typeface="Meiryo UI" panose="020B0604030504040204" pitchFamily="50" charset="-128"/>
                <a:ea typeface="Meiryo UI" panose="020B0604030504040204" pitchFamily="50" charset="-128"/>
              </a:rPr>
              <a:t>※2</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小型ボックス活用埋設）</a:t>
            </a:r>
            <a:endParaRPr kumimoji="1" lang="en-US" altLang="ja-JP" sz="1100" dirty="0">
              <a:latin typeface="Meiryo UI" panose="020B0604030504040204" pitchFamily="50" charset="-128"/>
              <a:ea typeface="Meiryo UI" panose="020B0604030504040204" pitchFamily="50" charset="-128"/>
            </a:endParaRPr>
          </a:p>
          <a:p>
            <a:pPr lvl="0">
              <a:lnSpc>
                <a:spcPts val="1600"/>
              </a:lnSpc>
              <a:spcBef>
                <a:spcPts val="300"/>
              </a:spcBef>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en-US" altLang="ja-JP" sz="1100" dirty="0">
                <a:solidFill>
                  <a:prstClr val="black"/>
                </a:solidFill>
                <a:latin typeface="Meiryo UI" panose="020B0604030504040204" pitchFamily="50" charset="-128"/>
                <a:ea typeface="Meiryo UI" panose="020B0604030504040204" pitchFamily="50" charset="-128"/>
              </a:rPr>
              <a:t>b.</a:t>
            </a:r>
            <a:r>
              <a:rPr kumimoji="1" lang="ja-JP" altLang="en-US" sz="1100" dirty="0">
                <a:solidFill>
                  <a:prstClr val="black"/>
                </a:solidFill>
                <a:latin typeface="Meiryo UI" panose="020B0604030504040204" pitchFamily="50" charset="-128"/>
                <a:ea typeface="Meiryo UI" panose="020B0604030504040204" pitchFamily="50" charset="-128"/>
              </a:rPr>
              <a:t>道路の占用制限等（電柱新設を禁止する占用制限）</a:t>
            </a:r>
            <a:endParaRPr kumimoji="1" lang="en-US" altLang="ja-JP" sz="1100" dirty="0">
              <a:solidFill>
                <a:prstClr val="black"/>
              </a:solidFill>
              <a:latin typeface="Meiryo UI" panose="020B0604030504040204" pitchFamily="50" charset="-128"/>
              <a:ea typeface="Meiryo UI" panose="020B0604030504040204" pitchFamily="50" charset="-128"/>
            </a:endParaRPr>
          </a:p>
          <a:p>
            <a:pPr lvl="0">
              <a:lnSpc>
                <a:spcPts val="1600"/>
              </a:lnSpc>
              <a:spcBef>
                <a:spcPts val="300"/>
              </a:spcBef>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en-US" altLang="ja-JP" sz="1100" dirty="0">
                <a:solidFill>
                  <a:prstClr val="black"/>
                </a:solidFill>
                <a:latin typeface="Meiryo UI" panose="020B0604030504040204" pitchFamily="50" charset="-128"/>
                <a:ea typeface="Meiryo UI" panose="020B0604030504040204" pitchFamily="50" charset="-128"/>
              </a:rPr>
              <a:t>c.</a:t>
            </a:r>
            <a:r>
              <a:rPr kumimoji="1" lang="ja-JP" altLang="en-US" sz="1100" dirty="0">
                <a:solidFill>
                  <a:prstClr val="black"/>
                </a:solidFill>
                <a:latin typeface="Meiryo UI" panose="020B0604030504040204" pitchFamily="50" charset="-128"/>
                <a:ea typeface="Meiryo UI" panose="020B0604030504040204" pitchFamily="50" charset="-128"/>
              </a:rPr>
              <a:t>関係者相互の連携及び協力と市町村への技術支援</a:t>
            </a: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114" name="テキスト ボックス 113"/>
          <p:cNvSpPr txBox="1"/>
          <p:nvPr/>
        </p:nvSpPr>
        <p:spPr bwMode="black">
          <a:xfrm>
            <a:off x="3072745" y="3190039"/>
            <a:ext cx="3327362" cy="350591"/>
          </a:xfrm>
          <a:prstGeom prst="rect">
            <a:avLst/>
          </a:prstGeom>
          <a:noFill/>
        </p:spPr>
        <p:txBody>
          <a:bodyPr wrap="square" lIns="72000" tIns="72000" rIns="72000" bIns="72000" rtlCol="0">
            <a:spAutoFit/>
          </a:bodyPr>
          <a:lstStyle/>
          <a:p>
            <a:pPr>
              <a:lnSpc>
                <a:spcPts val="1600"/>
              </a:lnSpc>
              <a:spcBef>
                <a:spcPts val="600"/>
              </a:spcBef>
            </a:pPr>
            <a:r>
              <a:rPr kumimoji="1" lang="en-US" altLang="ja-JP" sz="700" dirty="0">
                <a:solidFill>
                  <a:prstClr val="black"/>
                </a:solidFill>
                <a:latin typeface="Meiryo UI" panose="020B0604030504040204" pitchFamily="50" charset="-128"/>
                <a:ea typeface="Meiryo UI" panose="020B0604030504040204" pitchFamily="50" charset="-128"/>
              </a:rPr>
              <a:t>※1:</a:t>
            </a:r>
            <a:r>
              <a:rPr kumimoji="1" lang="ja-JP" altLang="en-US" sz="700" dirty="0">
                <a:latin typeface="Meiryo UI" panose="020B0604030504040204" pitchFamily="50" charset="-128"/>
                <a:ea typeface="Meiryo UI" panose="020B0604030504040204" pitchFamily="50" charset="-128"/>
              </a:rPr>
              <a:t>災害応急対策にあたる緊急車両等の通行を最優先に確保すべき道路　</a:t>
            </a:r>
            <a:endParaRPr kumimoji="1" lang="en-US" altLang="ja-JP" sz="70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bwMode="black">
          <a:xfrm>
            <a:off x="3606344" y="4337247"/>
            <a:ext cx="2762375" cy="317120"/>
          </a:xfrm>
          <a:prstGeom prst="rect">
            <a:avLst/>
          </a:prstGeom>
          <a:noFill/>
        </p:spPr>
        <p:txBody>
          <a:bodyPr wrap="square" lIns="72000" tIns="72000" rIns="72000" bIns="72000" rtlCol="0">
            <a:spAutoFit/>
          </a:bodyPr>
          <a:lstStyle/>
          <a:p>
            <a:pPr lvl="0">
              <a:lnSpc>
                <a:spcPts val="1600"/>
              </a:lnSpc>
              <a:spcBef>
                <a:spcPts val="600"/>
              </a:spcBef>
            </a:pPr>
            <a:r>
              <a:rPr kumimoji="1" lang="en-US" altLang="ja-JP" sz="700" dirty="0">
                <a:latin typeface="Meiryo UI" panose="020B0604030504040204" pitchFamily="50" charset="-128"/>
                <a:ea typeface="Meiryo UI" panose="020B0604030504040204" pitchFamily="50" charset="-128"/>
              </a:rPr>
              <a:t>※2:</a:t>
            </a:r>
            <a:r>
              <a:rPr kumimoji="1" lang="ja-JP" altLang="en-US" sz="700" dirty="0">
                <a:latin typeface="Meiryo UI" panose="020B0604030504040204" pitchFamily="50" charset="-128"/>
                <a:ea typeface="Meiryo UI" panose="020B0604030504040204" pitchFamily="50" charset="-128"/>
              </a:rPr>
              <a:t>電線管理者の管路やマンホールなどを活用する整備手法</a:t>
            </a:r>
            <a:endParaRPr kumimoji="1" lang="en-US" altLang="ja-JP" sz="700" dirty="0">
              <a:latin typeface="Meiryo UI" panose="020B0604030504040204" pitchFamily="50" charset="-128"/>
              <a:ea typeface="Meiryo UI" panose="020B0604030504040204" pitchFamily="50" charset="-128"/>
            </a:endParaRPr>
          </a:p>
        </p:txBody>
      </p:sp>
      <p:sp>
        <p:nvSpPr>
          <p:cNvPr id="116" name="正方形/長方形 115"/>
          <p:cNvSpPr/>
          <p:nvPr/>
        </p:nvSpPr>
        <p:spPr>
          <a:xfrm>
            <a:off x="-23090" y="6613055"/>
            <a:ext cx="6355600" cy="177405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72000" rIns="36000" bIns="72000" numCol="1" spcCol="0" rtlCol="0" fromWordArt="0" anchor="t" anchorCtr="0" forceAA="0" compatLnSpc="1">
            <a:prstTxWarp prst="textNoShape">
              <a:avLst/>
            </a:prstTxWarp>
            <a:spAutoFit/>
          </a:bodyPr>
          <a:lstStyle/>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b="1" dirty="0">
                <a:solidFill>
                  <a:schemeClr val="tx1"/>
                </a:solidFill>
                <a:latin typeface="Meiryo UI" panose="020B0604030504040204" pitchFamily="50" charset="-128"/>
                <a:ea typeface="Meiryo UI" panose="020B0604030504040204" pitchFamily="50" charset="-128"/>
              </a:rPr>
              <a:t>既存ストック活用</a:t>
            </a:r>
            <a:r>
              <a:rPr kumimoji="1" lang="ja-JP" altLang="en-US" sz="1100" b="1" dirty="0" smtClean="0">
                <a:solidFill>
                  <a:schemeClr val="tx1"/>
                </a:solidFill>
                <a:latin typeface="Meiryo UI" panose="020B0604030504040204" pitchFamily="50" charset="-128"/>
                <a:ea typeface="Meiryo UI" panose="020B0604030504040204" pitchFamily="50" charset="-128"/>
              </a:rPr>
              <a:t>方式</a:t>
            </a:r>
            <a:r>
              <a:rPr kumimoji="1" lang="ja-JP" altLang="en-US" sz="1100" b="1" dirty="0">
                <a:solidFill>
                  <a:schemeClr val="tx1"/>
                </a:solidFill>
                <a:latin typeface="Meiryo UI" panose="020B0604030504040204" pitchFamily="50" charset="-128"/>
                <a:ea typeface="Meiryo UI" panose="020B0604030504040204" pitchFamily="50" charset="-128"/>
              </a:rPr>
              <a:t>を</a:t>
            </a:r>
            <a:r>
              <a:rPr kumimoji="1" lang="ja-JP" altLang="en-US" sz="1100" b="1" dirty="0" smtClean="0">
                <a:solidFill>
                  <a:schemeClr val="tx1"/>
                </a:solidFill>
                <a:latin typeface="Meiryo UI" panose="020B0604030504040204" pitchFamily="50" charset="-128"/>
                <a:ea typeface="Meiryo UI" panose="020B0604030504040204" pitchFamily="50" charset="-128"/>
              </a:rPr>
              <a:t>約</a:t>
            </a:r>
            <a:r>
              <a:rPr kumimoji="1" lang="en-US" altLang="ja-JP" sz="1100" b="1" dirty="0" smtClean="0">
                <a:solidFill>
                  <a:schemeClr val="tx1"/>
                </a:solidFill>
                <a:latin typeface="Meiryo UI" panose="020B0604030504040204" pitchFamily="50" charset="-128"/>
                <a:ea typeface="Meiryo UI" panose="020B0604030504040204" pitchFamily="50" charset="-128"/>
              </a:rPr>
              <a:t>2km</a:t>
            </a:r>
            <a:r>
              <a:rPr kumimoji="1" lang="ja-JP" altLang="en-US" sz="1100" b="1" dirty="0" smtClean="0">
                <a:solidFill>
                  <a:schemeClr val="tx1"/>
                </a:solidFill>
                <a:latin typeface="Meiryo UI" panose="020B0604030504040204" pitchFamily="50" charset="-128"/>
                <a:ea typeface="Meiryo UI" panose="020B0604030504040204" pitchFamily="50" charset="-128"/>
              </a:rPr>
              <a:t>着手。コスト</a:t>
            </a:r>
            <a:r>
              <a:rPr kumimoji="1" lang="ja-JP" altLang="en-US" sz="1100" b="1" dirty="0">
                <a:solidFill>
                  <a:schemeClr val="tx1"/>
                </a:solidFill>
                <a:latin typeface="Meiryo UI" panose="020B0604030504040204" pitchFamily="50" charset="-128"/>
                <a:ea typeface="Meiryo UI" panose="020B0604030504040204" pitchFamily="50" charset="-128"/>
              </a:rPr>
              <a:t>縮減に加えて</a:t>
            </a:r>
            <a:r>
              <a:rPr kumimoji="1" lang="ja-JP" altLang="en-US" sz="1100" b="1" dirty="0" smtClean="0">
                <a:solidFill>
                  <a:schemeClr val="tx1"/>
                </a:solidFill>
                <a:latin typeface="Meiryo UI" panose="020B0604030504040204" pitchFamily="50" charset="-128"/>
                <a:ea typeface="Meiryo UI" panose="020B0604030504040204" pitchFamily="50" charset="-128"/>
              </a:rPr>
              <a:t>、約</a:t>
            </a:r>
            <a:r>
              <a:rPr kumimoji="1" lang="en-US" altLang="ja-JP" sz="1100" b="1" dirty="0">
                <a:solidFill>
                  <a:schemeClr val="tx1"/>
                </a:solidFill>
                <a:latin typeface="Meiryo UI" panose="020B0604030504040204" pitchFamily="50" charset="-128"/>
                <a:ea typeface="Meiryo UI" panose="020B0604030504040204" pitchFamily="50" charset="-128"/>
              </a:rPr>
              <a:t>1</a:t>
            </a:r>
            <a:r>
              <a:rPr kumimoji="1" lang="ja-JP" altLang="en-US" sz="1100" b="1" dirty="0">
                <a:solidFill>
                  <a:schemeClr val="tx1"/>
                </a:solidFill>
                <a:latin typeface="Meiryo UI" panose="020B0604030504040204" pitchFamily="50" charset="-128"/>
                <a:ea typeface="Meiryo UI" panose="020B0604030504040204" pitchFamily="50" charset="-128"/>
              </a:rPr>
              <a:t>年程度の工期短縮</a:t>
            </a:r>
            <a:r>
              <a:rPr kumimoji="1" lang="ja-JP" altLang="en-US" sz="1100" dirty="0" smtClean="0">
                <a:solidFill>
                  <a:schemeClr val="tx1"/>
                </a:solidFill>
                <a:latin typeface="Meiryo UI" panose="020B0604030504040204" pitchFamily="50" charset="-128"/>
                <a:ea typeface="Meiryo UI" panose="020B0604030504040204" pitchFamily="50" charset="-128"/>
              </a:rPr>
              <a:t>の効果</a:t>
            </a:r>
            <a:endParaRPr kumimoji="1" lang="ja-JP" altLang="en-US" sz="110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小型ボックス活用埋設は</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沿道が学校のグランドなど</a:t>
            </a:r>
            <a:r>
              <a:rPr kumimoji="1" lang="ja-JP" altLang="en-US" sz="1100" b="1" dirty="0" smtClean="0">
                <a:solidFill>
                  <a:schemeClr val="tx1"/>
                </a:solidFill>
                <a:latin typeface="Meiryo UI" panose="020B0604030504040204" pitchFamily="50" charset="-128"/>
                <a:ea typeface="Meiryo UI" panose="020B0604030504040204" pitchFamily="50" charset="-128"/>
              </a:rPr>
              <a:t>電力</a:t>
            </a:r>
            <a:r>
              <a:rPr kumimoji="1" lang="ja-JP" altLang="en-US" sz="1100" b="1" dirty="0">
                <a:solidFill>
                  <a:schemeClr val="tx1"/>
                </a:solidFill>
                <a:latin typeface="Meiryo UI" panose="020B0604030504040204" pitchFamily="50" charset="-128"/>
                <a:ea typeface="Meiryo UI" panose="020B0604030504040204" pitchFamily="50" charset="-128"/>
              </a:rPr>
              <a:t>等需要が</a:t>
            </a:r>
            <a:r>
              <a:rPr kumimoji="1" lang="ja-JP" altLang="en-US" sz="1100" b="1" dirty="0" smtClean="0">
                <a:solidFill>
                  <a:schemeClr val="tx1"/>
                </a:solidFill>
                <a:latin typeface="Meiryo UI" panose="020B0604030504040204" pitchFamily="50" charset="-128"/>
                <a:ea typeface="Meiryo UI" panose="020B0604030504040204" pitchFamily="50" charset="-128"/>
              </a:rPr>
              <a:t>低い区間で採用</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b.</a:t>
            </a:r>
            <a:r>
              <a:rPr kumimoji="1" lang="ja-JP" altLang="en-US" sz="1100" dirty="0">
                <a:solidFill>
                  <a:schemeClr val="tx1"/>
                </a:solidFill>
                <a:latin typeface="Meiryo UI" panose="020B0604030504040204" pitchFamily="50" charset="-128"/>
                <a:ea typeface="Meiryo UI" panose="020B0604030504040204" pitchFamily="50" charset="-128"/>
              </a:rPr>
              <a:t>府管理道路の</a:t>
            </a:r>
            <a:r>
              <a:rPr kumimoji="1" lang="ja-JP" altLang="en-US" sz="1100" b="1" dirty="0">
                <a:solidFill>
                  <a:schemeClr val="tx1"/>
                </a:solidFill>
                <a:latin typeface="Meiryo UI" panose="020B0604030504040204" pitchFamily="50" charset="-128"/>
                <a:ea typeface="Meiryo UI" panose="020B0604030504040204" pitchFamily="50" charset="-128"/>
              </a:rPr>
              <a:t>「広域緊急交通路」</a:t>
            </a:r>
            <a:r>
              <a:rPr kumimoji="1" lang="ja-JP" altLang="en-US" sz="1100" dirty="0">
                <a:solidFill>
                  <a:schemeClr val="tx1"/>
                </a:solidFill>
                <a:latin typeface="Meiryo UI" panose="020B0604030504040204" pitchFamily="50" charset="-128"/>
                <a:ea typeface="Meiryo UI" panose="020B0604030504040204" pitchFamily="50" charset="-128"/>
              </a:rPr>
              <a:t>で、</a:t>
            </a:r>
            <a:r>
              <a:rPr kumimoji="1" lang="ja-JP" altLang="en-US" sz="1100" b="1" dirty="0">
                <a:solidFill>
                  <a:schemeClr val="tx1"/>
                </a:solidFill>
                <a:latin typeface="Meiryo UI" panose="020B0604030504040204" pitchFamily="50" charset="-128"/>
                <a:ea typeface="Meiryo UI" panose="020B0604030504040204" pitchFamily="50" charset="-128"/>
              </a:rPr>
              <a:t>電柱新設を禁止</a:t>
            </a:r>
            <a:r>
              <a:rPr kumimoji="1" lang="ja-JP" altLang="en-US" sz="1100" dirty="0">
                <a:solidFill>
                  <a:schemeClr val="tx1"/>
                </a:solidFill>
                <a:latin typeface="Meiryo UI" panose="020B0604030504040204" pitchFamily="50" charset="-128"/>
                <a:ea typeface="Meiryo UI" panose="020B0604030504040204" pitchFamily="50" charset="-128"/>
              </a:rPr>
              <a:t>する占用制限を</a:t>
            </a:r>
            <a:r>
              <a:rPr kumimoji="1" lang="ja-JP" altLang="en-US" sz="1100" b="1" dirty="0">
                <a:solidFill>
                  <a:schemeClr val="tx1"/>
                </a:solidFill>
                <a:latin typeface="Meiryo UI" panose="020B0604030504040204" pitchFamily="50" charset="-128"/>
                <a:ea typeface="Meiryo UI" panose="020B0604030504040204" pitchFamily="50" charset="-128"/>
              </a:rPr>
              <a:t>指定</a:t>
            </a:r>
            <a:r>
              <a:rPr kumimoji="1" lang="ja-JP" altLang="en-US" sz="1100" dirty="0">
                <a:solidFill>
                  <a:schemeClr val="tx1"/>
                </a:solidFill>
                <a:latin typeface="Meiryo UI" panose="020B0604030504040204" pitchFamily="50" charset="-128"/>
                <a:ea typeface="Meiryo UI" panose="020B0604030504040204" pitchFamily="50" charset="-128"/>
              </a:rPr>
              <a:t>（約</a:t>
            </a:r>
            <a:r>
              <a:rPr kumimoji="1" lang="en-US" altLang="ja-JP" sz="1100" dirty="0">
                <a:solidFill>
                  <a:schemeClr val="tx1"/>
                </a:solidFill>
                <a:latin typeface="Meiryo UI" panose="020B0604030504040204" pitchFamily="50" charset="-128"/>
                <a:ea typeface="Meiryo UI" panose="020B0604030504040204" pitchFamily="50" charset="-128"/>
              </a:rPr>
              <a:t>440㎞</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c.</a:t>
            </a:r>
            <a:r>
              <a:rPr kumimoji="1" lang="ja-JP" altLang="en-US" sz="1100" dirty="0">
                <a:solidFill>
                  <a:schemeClr val="tx1"/>
                </a:solidFill>
                <a:latin typeface="Meiryo UI" panose="020B0604030504040204" pitchFamily="50" charset="-128"/>
                <a:ea typeface="Meiryo UI" panose="020B0604030504040204" pitchFamily="50" charset="-128"/>
              </a:rPr>
              <a:t>広域緊急交通路の無電柱化は、各道路管理者が</a:t>
            </a:r>
            <a:r>
              <a:rPr kumimoji="1" lang="ja-JP" altLang="en-US" sz="1100" b="1" dirty="0">
                <a:solidFill>
                  <a:schemeClr val="tx1"/>
                </a:solidFill>
                <a:latin typeface="Meiryo UI" panose="020B0604030504040204" pitchFamily="50" charset="-128"/>
                <a:ea typeface="Meiryo UI" panose="020B0604030504040204" pitchFamily="50" charset="-128"/>
              </a:rPr>
              <a:t>各々の計画に基づき実施</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・整備後の抜柱は、箇所毎に</a:t>
            </a:r>
            <a:r>
              <a:rPr kumimoji="1" lang="ja-JP" altLang="en-US" sz="1100" b="1" dirty="0">
                <a:solidFill>
                  <a:schemeClr val="tx1"/>
                </a:solidFill>
                <a:latin typeface="Meiryo UI" panose="020B0604030504040204" pitchFamily="50" charset="-128"/>
                <a:ea typeface="Meiryo UI" panose="020B0604030504040204" pitchFamily="50" charset="-128"/>
              </a:rPr>
              <a:t>各々の電線管理者と協議するため、時間を要していた</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1600"/>
              </a:lnSpc>
              <a:spcBef>
                <a:spcPts val="300"/>
              </a:spcBef>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・市町村の技術支援は、</a:t>
            </a:r>
            <a:r>
              <a:rPr kumimoji="1" lang="ja-JP" altLang="en-US" sz="1100" b="1" dirty="0">
                <a:solidFill>
                  <a:schemeClr val="tx1"/>
                </a:solidFill>
                <a:latin typeface="Meiryo UI" panose="020B0604030504040204" pitchFamily="50" charset="-128"/>
                <a:ea typeface="Meiryo UI" panose="020B0604030504040204" pitchFamily="50" charset="-128"/>
              </a:rPr>
              <a:t>研修会を</a:t>
            </a:r>
            <a:r>
              <a:rPr kumimoji="1" lang="en-US" altLang="ja-JP" sz="1100" b="1" dirty="0">
                <a:solidFill>
                  <a:schemeClr val="tx1"/>
                </a:solidFill>
                <a:latin typeface="Meiryo UI" panose="020B0604030504040204" pitchFamily="50" charset="-128"/>
                <a:ea typeface="Meiryo UI" panose="020B0604030504040204" pitchFamily="50" charset="-128"/>
              </a:rPr>
              <a:t>4</a:t>
            </a:r>
            <a:r>
              <a:rPr kumimoji="1" lang="ja-JP" altLang="en-US" sz="1100" b="1" dirty="0">
                <a:solidFill>
                  <a:schemeClr val="tx1"/>
                </a:solidFill>
                <a:latin typeface="Meiryo UI" panose="020B0604030504040204" pitchFamily="50" charset="-128"/>
                <a:ea typeface="Meiryo UI" panose="020B0604030504040204" pitchFamily="50" charset="-128"/>
              </a:rPr>
              <a:t>回</a:t>
            </a:r>
            <a:r>
              <a:rPr kumimoji="1" lang="ja-JP" altLang="en-US" sz="1100" b="1" dirty="0" smtClean="0">
                <a:solidFill>
                  <a:schemeClr val="tx1"/>
                </a:solidFill>
                <a:latin typeface="Meiryo UI" panose="020B0604030504040204" pitchFamily="50" charset="-128"/>
                <a:ea typeface="Meiryo UI" panose="020B0604030504040204" pitchFamily="50" charset="-128"/>
              </a:rPr>
              <a:t>開催</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最大</a:t>
            </a:r>
            <a:r>
              <a:rPr kumimoji="1" lang="en-US" altLang="ja-JP" sz="1100" b="1" dirty="0">
                <a:solidFill>
                  <a:schemeClr val="tx1"/>
                </a:solidFill>
                <a:latin typeface="Meiryo UI" panose="020B0604030504040204" pitchFamily="50" charset="-128"/>
                <a:ea typeface="Meiryo UI" panose="020B0604030504040204" pitchFamily="50" charset="-128"/>
              </a:rPr>
              <a:t>28</a:t>
            </a:r>
            <a:r>
              <a:rPr kumimoji="1" lang="ja-JP" altLang="en-US" sz="1100" b="1" dirty="0">
                <a:solidFill>
                  <a:schemeClr val="tx1"/>
                </a:solidFill>
                <a:latin typeface="Meiryo UI" panose="020B0604030504040204" pitchFamily="50" charset="-128"/>
                <a:ea typeface="Meiryo UI" panose="020B0604030504040204" pitchFamily="50" charset="-128"/>
              </a:rPr>
              <a:t>市町が</a:t>
            </a:r>
            <a:r>
              <a:rPr kumimoji="1" lang="ja-JP" altLang="en-US" sz="1100" b="1" dirty="0" smtClean="0">
                <a:solidFill>
                  <a:schemeClr val="tx1"/>
                </a:solidFill>
                <a:latin typeface="Meiryo UI" panose="020B0604030504040204" pitchFamily="50" charset="-128"/>
                <a:ea typeface="Meiryo UI" panose="020B0604030504040204" pitchFamily="50" charset="-128"/>
              </a:rPr>
              <a:t>参加</a:t>
            </a:r>
            <a:r>
              <a:rPr kumimoji="1" lang="ja-JP" altLang="en-US" sz="1100" dirty="0" smtClean="0">
                <a:solidFill>
                  <a:schemeClr val="tx1"/>
                </a:solidFill>
                <a:latin typeface="Meiryo UI" panose="020B0604030504040204" pitchFamily="50" charset="-128"/>
                <a:ea typeface="Meiryo UI" panose="020B0604030504040204" pitchFamily="50" charset="-128"/>
              </a:rPr>
              <a:t>し、無電柱化の推進の理解を醸成</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1100" dirty="0">
                <a:solidFill>
                  <a:schemeClr val="tx1"/>
                </a:solidFill>
                <a:latin typeface="Meiryo UI" panose="020B0604030504040204" pitchFamily="50" charset="-128"/>
                <a:ea typeface="Meiryo UI" panose="020B0604030504040204" pitchFamily="50" charset="-128"/>
              </a:rPr>
              <a:t> </a:t>
            </a:r>
          </a:p>
        </p:txBody>
      </p:sp>
      <p:sp>
        <p:nvSpPr>
          <p:cNvPr id="129" name="正方形/長方形 128"/>
          <p:cNvSpPr/>
          <p:nvPr/>
        </p:nvSpPr>
        <p:spPr>
          <a:xfrm>
            <a:off x="6402705" y="3923665"/>
            <a:ext cx="4086225" cy="9525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6410324" y="3329305"/>
            <a:ext cx="4357329" cy="102279"/>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6410325" y="2489200"/>
            <a:ext cx="4086225" cy="9525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テキスト ボックス 20">
            <a:extLst>
              <a:ext uri="{FF2B5EF4-FFF2-40B4-BE49-F238E27FC236}">
                <a16:creationId xmlns:a16="http://schemas.microsoft.com/office/drawing/2014/main" id="{1392C324-9252-4E2F-830B-6885EE3738F7}"/>
              </a:ext>
            </a:extLst>
          </p:cNvPr>
          <p:cNvSpPr txBox="1">
            <a:spLocks/>
          </p:cNvSpPr>
          <p:nvPr/>
        </p:nvSpPr>
        <p:spPr>
          <a:xfrm>
            <a:off x="10223064" y="4849682"/>
            <a:ext cx="2778937" cy="419608"/>
          </a:xfrm>
          <a:prstGeom prst="rect">
            <a:avLst/>
          </a:prstGeom>
          <a:noFill/>
          <a:ln>
            <a:noFill/>
          </a:ln>
          <a:effectLst/>
        </p:spPr>
        <p:txBody>
          <a:bodyPr wrap="square" rtlCol="0" anchor="t">
            <a:noAutofit/>
          </a:bodyPr>
          <a:lstStyle/>
          <a:p>
            <a:pPr algn="ct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広域緊急交通路（重点１４路線）及び防災拠点</a:t>
            </a:r>
            <a:r>
              <a:rPr lang="en-US" sz="700" dirty="0">
                <a:latin typeface="Meiryo UI" panose="020B0604030504040204" pitchFamily="50" charset="-128"/>
                <a:ea typeface="Meiryo UI" panose="020B0604030504040204" pitchFamily="50" charset="-128"/>
                <a:cs typeface="ＭＳ Ｐゴシック" panose="020B0600070205080204" pitchFamily="50" charset="-128"/>
              </a:rPr>
              <a:t> </a:t>
            </a:r>
            <a:endParaRPr lang="ja-JP" altLang="en-US" sz="7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47" name="テキスト ボックス 146"/>
          <p:cNvSpPr txBox="1"/>
          <p:nvPr/>
        </p:nvSpPr>
        <p:spPr>
          <a:xfrm>
            <a:off x="6594474" y="2605945"/>
            <a:ext cx="4391025" cy="552780"/>
          </a:xfrm>
          <a:prstGeom prst="rect">
            <a:avLst/>
          </a:prstGeom>
          <a:noFill/>
        </p:spPr>
        <p:txBody>
          <a:bodyPr wrap="square" rtlCol="0">
            <a:spAutoFit/>
          </a:bodyPr>
          <a:lstStyle/>
          <a:p>
            <a:pPr marL="171450" indent="-171450">
              <a:lnSpc>
                <a:spcPct val="120000"/>
              </a:lnSpc>
              <a:spcBef>
                <a:spcPts val="600"/>
              </a:spcBef>
              <a:buFont typeface="Arial" panose="020B0604020202020204" pitchFamily="34" charset="0"/>
              <a:buChar char="•"/>
            </a:pPr>
            <a:r>
              <a:rPr kumimoji="1" lang="ja-JP" altLang="en-US" sz="1100" b="1" dirty="0">
                <a:latin typeface="Meiryo UI" panose="020B0604030504040204" pitchFamily="50" charset="-128"/>
                <a:ea typeface="Meiryo UI" panose="020B0604030504040204" pitchFamily="50" charset="-128"/>
              </a:rPr>
              <a:t>広域緊急交通路</a:t>
            </a:r>
            <a:r>
              <a:rPr kumimoji="1" lang="ja-JP" altLang="en-US" sz="1000" b="1" dirty="0">
                <a:latin typeface="Meiryo UI" panose="020B0604030504040204" pitchFamily="50" charset="-128"/>
                <a:ea typeface="Meiryo UI" panose="020B0604030504040204" pitchFamily="50" charset="-128"/>
              </a:rPr>
              <a:t>（重点</a:t>
            </a:r>
            <a:r>
              <a:rPr kumimoji="1" lang="en-US" altLang="ja-JP" sz="1000" b="1" dirty="0">
                <a:latin typeface="Meiryo UI" panose="020B0604030504040204" pitchFamily="50" charset="-128"/>
                <a:ea typeface="Meiryo UI" panose="020B0604030504040204" pitchFamily="50" charset="-128"/>
              </a:rPr>
              <a:t>14</a:t>
            </a:r>
            <a:r>
              <a:rPr kumimoji="1" lang="ja-JP" altLang="en-US" sz="1000" b="1" dirty="0">
                <a:latin typeface="Meiryo UI" panose="020B0604030504040204" pitchFamily="50" charset="-128"/>
                <a:ea typeface="Meiryo UI" panose="020B0604030504040204" pitchFamily="50" charset="-128"/>
              </a:rPr>
              <a:t>路線）</a:t>
            </a:r>
            <a:r>
              <a:rPr kumimoji="1" lang="ja-JP" altLang="en-US" sz="1100" b="1" dirty="0">
                <a:latin typeface="Meiryo UI" panose="020B0604030504040204" pitchFamily="50" charset="-128"/>
                <a:ea typeface="Meiryo UI" panose="020B0604030504040204" pitchFamily="50" charset="-128"/>
              </a:rPr>
              <a:t>のうち、大阪中央環状線内側の道路</a:t>
            </a:r>
            <a:endParaRPr kumimoji="1" lang="en-US" altLang="ja-JP" sz="1100" b="1" dirty="0">
              <a:latin typeface="Meiryo UI" panose="020B0604030504040204" pitchFamily="50" charset="-128"/>
              <a:ea typeface="Meiryo UI" panose="020B0604030504040204" pitchFamily="50" charset="-128"/>
            </a:endParaRPr>
          </a:p>
          <a:p>
            <a:pPr marL="171450" indent="-171450">
              <a:lnSpc>
                <a:spcPct val="120000"/>
              </a:lnSpc>
              <a:spcBef>
                <a:spcPts val="600"/>
              </a:spcBef>
              <a:buFont typeface="Arial" panose="020B0604020202020204" pitchFamily="34" charset="0"/>
              <a:buChar char="•"/>
            </a:pPr>
            <a:r>
              <a:rPr kumimoji="1" lang="ja-JP" altLang="en-US" sz="1100" b="1" dirty="0">
                <a:latin typeface="Meiryo UI" panose="020B0604030504040204" pitchFamily="50" charset="-128"/>
                <a:ea typeface="Meiryo UI" panose="020B0604030504040204" pitchFamily="50" charset="-128"/>
              </a:rPr>
              <a:t>重点</a:t>
            </a:r>
            <a:r>
              <a:rPr kumimoji="1" lang="en-US" altLang="ja-JP" sz="1100" b="1" dirty="0">
                <a:latin typeface="Meiryo UI" panose="020B0604030504040204" pitchFamily="50" charset="-128"/>
                <a:ea typeface="Meiryo UI" panose="020B0604030504040204" pitchFamily="50" charset="-128"/>
              </a:rPr>
              <a:t>14</a:t>
            </a:r>
            <a:r>
              <a:rPr kumimoji="1" lang="ja-JP" altLang="en-US" sz="1100" b="1" dirty="0">
                <a:latin typeface="Meiryo UI" panose="020B0604030504040204" pitchFamily="50" charset="-128"/>
                <a:ea typeface="Meiryo UI" panose="020B0604030504040204" pitchFamily="50" charset="-128"/>
              </a:rPr>
              <a:t>路線から防災拠点へのアクセス道路</a:t>
            </a:r>
            <a:endParaRPr kumimoji="1" lang="en-US" altLang="ja-JP" sz="1100" b="1" dirty="0">
              <a:latin typeface="Meiryo UI" panose="020B0604030504040204" pitchFamily="50" charset="-128"/>
              <a:ea typeface="Meiryo UI" panose="020B0604030504040204" pitchFamily="50" charset="-128"/>
            </a:endParaRPr>
          </a:p>
        </p:txBody>
      </p:sp>
      <p:sp>
        <p:nvSpPr>
          <p:cNvPr id="148" name="テキスト ボックス 147"/>
          <p:cNvSpPr txBox="1"/>
          <p:nvPr/>
        </p:nvSpPr>
        <p:spPr>
          <a:xfrm>
            <a:off x="6594473" y="3437795"/>
            <a:ext cx="4391025" cy="272703"/>
          </a:xfrm>
          <a:prstGeom prst="rect">
            <a:avLst/>
          </a:prstGeom>
          <a:noFill/>
        </p:spPr>
        <p:txBody>
          <a:bodyPr wrap="square" rtlCol="0">
            <a:spAutoFit/>
          </a:bodyPr>
          <a:lstStyle/>
          <a:p>
            <a:pPr marL="171450" indent="-171450">
              <a:lnSpc>
                <a:spcPct val="120000"/>
              </a:lnSpc>
              <a:spcBef>
                <a:spcPts val="600"/>
              </a:spcBef>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駅周辺の特定道路等で、市町村と連携が図れる箇所　</a:t>
            </a:r>
          </a:p>
        </p:txBody>
      </p:sp>
      <p:sp>
        <p:nvSpPr>
          <p:cNvPr id="149" name="テキスト ボックス 148"/>
          <p:cNvSpPr txBox="1"/>
          <p:nvPr/>
        </p:nvSpPr>
        <p:spPr>
          <a:xfrm>
            <a:off x="6584950" y="4069620"/>
            <a:ext cx="4132044" cy="498598"/>
          </a:xfrm>
          <a:prstGeom prst="rect">
            <a:avLst/>
          </a:prstGeom>
          <a:noFill/>
        </p:spPr>
        <p:txBody>
          <a:bodyPr wrap="square" rtlCol="0">
            <a:spAutoFit/>
          </a:bodyPr>
          <a:lstStyle/>
          <a:p>
            <a:pPr marL="171450" indent="-171450">
              <a:lnSpc>
                <a:spcPct val="120000"/>
              </a:lnSpc>
              <a:spcBef>
                <a:spcPts val="600"/>
              </a:spcBef>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百舌鳥古市古墳群周辺道路や、市町村の市街地開発事業等で、</a:t>
            </a:r>
            <a:endParaRPr kumimoji="1" lang="en-US" altLang="ja-JP" sz="1100" dirty="0">
              <a:latin typeface="Meiryo UI" panose="020B0604030504040204" pitchFamily="50" charset="-128"/>
              <a:ea typeface="Meiryo UI" panose="020B0604030504040204" pitchFamily="50" charset="-128"/>
            </a:endParaRPr>
          </a:p>
          <a:p>
            <a:pPr>
              <a:lnSpc>
                <a:spcPct val="120000"/>
              </a:lnSpc>
            </a:pPr>
            <a:r>
              <a:rPr kumimoji="1" lang="ja-JP" altLang="en-US" sz="1100" dirty="0">
                <a:latin typeface="Meiryo UI" panose="020B0604030504040204" pitchFamily="50" charset="-128"/>
                <a:ea typeface="Meiryo UI" panose="020B0604030504040204" pitchFamily="50" charset="-128"/>
              </a:rPr>
              <a:t>　　一体的に整備が図れる箇所</a:t>
            </a:r>
            <a:endParaRPr kumimoji="1" lang="en-US" altLang="ja-JP" sz="1100" dirty="0">
              <a:latin typeface="Meiryo UI" panose="020B0604030504040204" pitchFamily="50" charset="-128"/>
              <a:ea typeface="Meiryo UI" panose="020B0604030504040204" pitchFamily="50" charset="-128"/>
            </a:endParaRPr>
          </a:p>
        </p:txBody>
      </p:sp>
      <p:sp>
        <p:nvSpPr>
          <p:cNvPr id="150" name="テキスト ボックス 149"/>
          <p:cNvSpPr txBox="1"/>
          <p:nvPr/>
        </p:nvSpPr>
        <p:spPr>
          <a:xfrm>
            <a:off x="6429373" y="2338661"/>
            <a:ext cx="2276478" cy="251795"/>
          </a:xfrm>
          <a:prstGeom prst="rect">
            <a:avLst/>
          </a:prstGeom>
          <a:noFill/>
          <a:ln w="3175">
            <a:noFill/>
          </a:ln>
        </p:spPr>
        <p:txBody>
          <a:bodyPr wrap="square" tIns="18000" bIns="18000" rtlCol="0" anchor="ctr" anchorCtr="0">
            <a:spAutoFit/>
          </a:bodyPr>
          <a:lstStyle/>
          <a:p>
            <a:r>
              <a:rPr kumimoji="1" lang="en-US" altLang="ja-JP" sz="1400" dirty="0">
                <a:latin typeface="Meiryo UI" panose="020B0604030504040204" pitchFamily="50" charset="-128"/>
                <a:ea typeface="Meiryo UI" panose="020B0604030504040204" pitchFamily="50" charset="-128"/>
              </a:rPr>
              <a:t>Ⅰ</a:t>
            </a:r>
            <a:r>
              <a:rPr kumimoji="1" lang="ja-JP" altLang="en-US" sz="1400" dirty="0" err="1">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都市防災の向上</a:t>
            </a:r>
            <a:endParaRPr kumimoji="1" lang="en-US" altLang="ja-JP" sz="1400" dirty="0">
              <a:latin typeface="Meiryo UI" panose="020B0604030504040204" pitchFamily="50" charset="-128"/>
              <a:ea typeface="Meiryo UI" panose="020B0604030504040204" pitchFamily="50" charset="-128"/>
            </a:endParaRPr>
          </a:p>
        </p:txBody>
      </p:sp>
      <p:sp>
        <p:nvSpPr>
          <p:cNvPr id="151" name="テキスト ボックス 150"/>
          <p:cNvSpPr txBox="1"/>
          <p:nvPr/>
        </p:nvSpPr>
        <p:spPr>
          <a:xfrm>
            <a:off x="6429373" y="3170510"/>
            <a:ext cx="2791461" cy="251795"/>
          </a:xfrm>
          <a:prstGeom prst="rect">
            <a:avLst/>
          </a:prstGeom>
          <a:noFill/>
          <a:ln w="3175">
            <a:noFill/>
          </a:ln>
        </p:spPr>
        <p:txBody>
          <a:bodyPr wrap="square" tIns="18000" bIns="18000" rtlCol="0" anchor="ctr" anchorCtr="0">
            <a:spAutoFit/>
          </a:bodyPr>
          <a:lstStyle/>
          <a:p>
            <a:r>
              <a:rPr kumimoji="1" lang="en-US" altLang="ja-JP" sz="1400" dirty="0">
                <a:latin typeface="Meiryo UI" panose="020B0604030504040204" pitchFamily="50" charset="-128"/>
                <a:ea typeface="Meiryo UI" panose="020B0604030504040204" pitchFamily="50" charset="-128"/>
              </a:rPr>
              <a:t>Ⅱ</a:t>
            </a:r>
            <a:r>
              <a:rPr kumimoji="1" lang="ja-JP" altLang="en-US" sz="1400" dirty="0" err="1">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安全で快適な歩行空間の確保</a:t>
            </a:r>
            <a:endParaRPr kumimoji="1" lang="en-US" altLang="ja-JP" sz="1400" dirty="0">
              <a:latin typeface="Meiryo UI" panose="020B0604030504040204" pitchFamily="50" charset="-128"/>
              <a:ea typeface="Meiryo UI" panose="020B0604030504040204" pitchFamily="50" charset="-128"/>
            </a:endParaRPr>
          </a:p>
        </p:txBody>
      </p:sp>
      <p:sp>
        <p:nvSpPr>
          <p:cNvPr id="152" name="テキスト ボックス 151"/>
          <p:cNvSpPr txBox="1"/>
          <p:nvPr/>
        </p:nvSpPr>
        <p:spPr>
          <a:xfrm>
            <a:off x="6429373" y="3758520"/>
            <a:ext cx="2752725" cy="251795"/>
          </a:xfrm>
          <a:prstGeom prst="rect">
            <a:avLst/>
          </a:prstGeom>
          <a:noFill/>
          <a:ln w="3175">
            <a:noFill/>
          </a:ln>
        </p:spPr>
        <p:txBody>
          <a:bodyPr wrap="square" tIns="18000" bIns="18000" rtlCol="0" anchor="ctr" anchorCtr="0">
            <a:spAutoFit/>
          </a:bodyPr>
          <a:lstStyle/>
          <a:p>
            <a:r>
              <a:rPr kumimoji="1" lang="en-US" altLang="ja-JP" sz="1400" dirty="0">
                <a:latin typeface="Meiryo UI" panose="020B0604030504040204" pitchFamily="50" charset="-128"/>
                <a:ea typeface="Meiryo UI" panose="020B0604030504040204" pitchFamily="50" charset="-128"/>
              </a:rPr>
              <a:t>Ⅲ</a:t>
            </a:r>
            <a:r>
              <a:rPr kumimoji="1" lang="ja-JP" altLang="en-US" sz="1400" dirty="0" err="1">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良好な都市景観の確保</a:t>
            </a:r>
            <a:endParaRPr kumimoji="1" lang="en-US" altLang="ja-JP" sz="1400" dirty="0">
              <a:latin typeface="Meiryo UI" panose="020B0604030504040204" pitchFamily="50" charset="-128"/>
              <a:ea typeface="Meiryo UI" panose="020B0604030504040204" pitchFamily="50" charset="-128"/>
            </a:endParaRPr>
          </a:p>
        </p:txBody>
      </p:sp>
      <p:sp>
        <p:nvSpPr>
          <p:cNvPr id="153" name="テキスト ボックス 152"/>
          <p:cNvSpPr txBox="1"/>
          <p:nvPr/>
        </p:nvSpPr>
        <p:spPr>
          <a:xfrm>
            <a:off x="8335008" y="2325910"/>
            <a:ext cx="2288484" cy="276999"/>
          </a:xfrm>
          <a:prstGeom prst="rect">
            <a:avLst/>
          </a:prstGeom>
          <a:noFill/>
        </p:spPr>
        <p:txBody>
          <a:bodyPr wrap="square" rtlCol="0">
            <a:spAutoFit/>
          </a:bodyPr>
          <a:lstStyle/>
          <a:p>
            <a:pPr algn="r"/>
            <a:r>
              <a:rPr kumimoji="1" lang="en-US" altLang="ja-JP" sz="1200" b="1" dirty="0">
                <a:latin typeface="Meiryo UI" panose="020B0604030504040204" pitchFamily="50" charset="-128"/>
                <a:ea typeface="Meiryo UI" panose="020B0604030504040204" pitchFamily="50" charset="-128"/>
              </a:rPr>
              <a:t>《10</a:t>
            </a:r>
            <a:r>
              <a:rPr kumimoji="1" lang="ja-JP" altLang="en-US" sz="1200" b="1" dirty="0">
                <a:latin typeface="Meiryo UI" panose="020B0604030504040204" pitchFamily="50" charset="-128"/>
                <a:ea typeface="Meiryo UI" panose="020B0604030504040204" pitchFamily="50" charset="-128"/>
              </a:rPr>
              <a:t>路線 約</a:t>
            </a:r>
            <a:r>
              <a:rPr kumimoji="1" lang="en-US" altLang="ja-JP" sz="1200" b="1" dirty="0">
                <a:latin typeface="Meiryo UI" panose="020B0604030504040204" pitchFamily="50" charset="-128"/>
                <a:ea typeface="Meiryo UI" panose="020B0604030504040204" pitchFamily="50" charset="-128"/>
              </a:rPr>
              <a:t>19km</a:t>
            </a:r>
            <a:r>
              <a:rPr kumimoji="1" lang="ja-JP" altLang="en-US" sz="1200" b="1" dirty="0">
                <a:latin typeface="Meiryo UI" panose="020B0604030504040204" pitchFamily="50" charset="-128"/>
                <a:ea typeface="Meiryo UI" panose="020B0604030504040204" pitchFamily="50" charset="-128"/>
              </a:rPr>
              <a:t>　全て完了 </a:t>
            </a:r>
            <a:r>
              <a:rPr kumimoji="1" lang="en-US" altLang="ja-JP" sz="1200" b="1" dirty="0">
                <a:latin typeface="Meiryo UI" panose="020B0604030504040204" pitchFamily="50" charset="-128"/>
                <a:ea typeface="Meiryo UI" panose="020B0604030504040204" pitchFamily="50" charset="-128"/>
              </a:rPr>
              <a:t>》</a:t>
            </a:r>
          </a:p>
        </p:txBody>
      </p:sp>
      <p:sp>
        <p:nvSpPr>
          <p:cNvPr id="154" name="テキスト ボックス 153"/>
          <p:cNvSpPr txBox="1"/>
          <p:nvPr/>
        </p:nvSpPr>
        <p:spPr>
          <a:xfrm>
            <a:off x="9125153" y="3171477"/>
            <a:ext cx="1798017" cy="276999"/>
          </a:xfrm>
          <a:prstGeom prst="rect">
            <a:avLst/>
          </a:prstGeom>
          <a:noFill/>
        </p:spPr>
        <p:txBody>
          <a:bodyPr wrap="square" rtlCol="0">
            <a:spAutoFit/>
          </a:bodyPr>
          <a:lstStyle/>
          <a:p>
            <a:pPr algn="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路線　約</a:t>
            </a:r>
            <a:r>
              <a:rPr kumimoji="1" lang="en-US" altLang="ja-JP" sz="1200" dirty="0">
                <a:latin typeface="Meiryo UI" panose="020B0604030504040204" pitchFamily="50" charset="-128"/>
                <a:ea typeface="Meiryo UI" panose="020B0604030504040204" pitchFamily="50" charset="-128"/>
              </a:rPr>
              <a:t>9km</a:t>
            </a:r>
            <a:r>
              <a:rPr kumimoji="1" lang="ja-JP" altLang="en-US" sz="1200" dirty="0">
                <a:latin typeface="Meiryo UI" panose="020B0604030504040204" pitchFamily="50" charset="-128"/>
                <a:ea typeface="Meiryo UI" panose="020B0604030504040204" pitchFamily="50" charset="-128"/>
              </a:rPr>
              <a:t>　着手 </a:t>
            </a:r>
            <a:r>
              <a:rPr kumimoji="1" lang="en-US" altLang="ja-JP" sz="1200" dirty="0">
                <a:latin typeface="Meiryo UI" panose="020B0604030504040204" pitchFamily="50" charset="-128"/>
                <a:ea typeface="Meiryo UI" panose="020B0604030504040204" pitchFamily="50" charset="-128"/>
              </a:rPr>
              <a:t>》</a:t>
            </a:r>
          </a:p>
        </p:txBody>
      </p:sp>
      <p:sp>
        <p:nvSpPr>
          <p:cNvPr id="155" name="テキスト ボックス 154"/>
          <p:cNvSpPr txBox="1"/>
          <p:nvPr/>
        </p:nvSpPr>
        <p:spPr>
          <a:xfrm>
            <a:off x="8864598" y="3759740"/>
            <a:ext cx="1728357" cy="276999"/>
          </a:xfrm>
          <a:prstGeom prst="rect">
            <a:avLst/>
          </a:prstGeom>
          <a:noFill/>
        </p:spPr>
        <p:txBody>
          <a:bodyPr wrap="square" rtlCol="0">
            <a:spAutoFit/>
          </a:bodyPr>
          <a:lstStyle/>
          <a:p>
            <a:pPr algn="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路線 約</a:t>
            </a:r>
            <a:r>
              <a:rPr kumimoji="1" lang="en-US" altLang="ja-JP" sz="1200" dirty="0">
                <a:latin typeface="Meiryo UI" panose="020B0604030504040204" pitchFamily="50" charset="-128"/>
                <a:ea typeface="Meiryo UI" panose="020B0604030504040204" pitchFamily="50" charset="-128"/>
              </a:rPr>
              <a:t>3km </a:t>
            </a:r>
            <a:r>
              <a:rPr kumimoji="1" lang="ja-JP" altLang="en-US" sz="1200" dirty="0">
                <a:latin typeface="Meiryo UI" panose="020B0604030504040204" pitchFamily="50" charset="-128"/>
                <a:ea typeface="Meiryo UI" panose="020B0604030504040204" pitchFamily="50" charset="-128"/>
              </a:rPr>
              <a:t>着手</a:t>
            </a:r>
            <a:r>
              <a:rPr kumimoji="1" lang="en-US" altLang="ja-JP" sz="1200" dirty="0">
                <a:latin typeface="Meiryo UI" panose="020B0604030504040204" pitchFamily="50" charset="-128"/>
                <a:ea typeface="Meiryo UI" panose="020B0604030504040204" pitchFamily="50" charset="-128"/>
              </a:rPr>
              <a:t> 》</a:t>
            </a:r>
          </a:p>
        </p:txBody>
      </p:sp>
      <p:grpSp>
        <p:nvGrpSpPr>
          <p:cNvPr id="8" name="グループ化 7"/>
          <p:cNvGrpSpPr/>
          <p:nvPr/>
        </p:nvGrpSpPr>
        <p:grpSpPr>
          <a:xfrm>
            <a:off x="10835635" y="2847431"/>
            <a:ext cx="958132" cy="669048"/>
            <a:chOff x="3767103" y="6547423"/>
            <a:chExt cx="958132" cy="669048"/>
          </a:xfrm>
        </p:grpSpPr>
        <p:sp>
          <p:nvSpPr>
            <p:cNvPr id="91" name="正方形/長方形 90">
              <a:extLst>
                <a:ext uri="{FF2B5EF4-FFF2-40B4-BE49-F238E27FC236}">
                  <a16:creationId xmlns:a16="http://schemas.microsoft.com/office/drawing/2014/main" id="{F23C805C-36C6-4003-9FAC-B482A4641E70}"/>
                </a:ext>
              </a:extLst>
            </p:cNvPr>
            <p:cNvSpPr/>
            <p:nvPr/>
          </p:nvSpPr>
          <p:spPr>
            <a:xfrm>
              <a:off x="3767103" y="6547423"/>
              <a:ext cx="880323" cy="50708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B98D56E3-7180-4977-B475-56AF957DFAA4}"/>
                </a:ext>
              </a:extLst>
            </p:cNvPr>
            <p:cNvSpPr/>
            <p:nvPr/>
          </p:nvSpPr>
          <p:spPr>
            <a:xfrm>
              <a:off x="3858201" y="6929860"/>
              <a:ext cx="89283" cy="97393"/>
            </a:xfrm>
            <a:prstGeom prst="rect">
              <a:avLst/>
            </a:prstGeom>
            <a:solidFill>
              <a:srgbClr val="92D050">
                <a:alpha val="17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4" name="テキスト ボックス 16">
              <a:extLst>
                <a:ext uri="{FF2B5EF4-FFF2-40B4-BE49-F238E27FC236}">
                  <a16:creationId xmlns:a16="http://schemas.microsoft.com/office/drawing/2014/main" id="{F4989AEC-2C66-4864-9A7D-40F21BB1A9BE}"/>
                </a:ext>
              </a:extLst>
            </p:cNvPr>
            <p:cNvSpPr txBox="1"/>
            <p:nvPr/>
          </p:nvSpPr>
          <p:spPr>
            <a:xfrm>
              <a:off x="3901005" y="6583106"/>
              <a:ext cx="824230" cy="6333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重点</a:t>
              </a:r>
              <a:r>
                <a:rPr lang="en-US" altLang="ja-JP" sz="500" kern="100"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路線</a:t>
              </a:r>
              <a:endParaRPr lang="en-US" altLang="ja-JP" sz="500" kern="100" dirty="0">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5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大阪中央環状線</a:t>
              </a:r>
              <a:endParaRPr lang="en-US" altLang="ja-JP" sz="500" kern="100" dirty="0">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500" kern="100" dirty="0">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大阪中央環状線の内側</a:t>
              </a:r>
              <a:endParaRPr lang="en-US" altLang="ja-JP" sz="500" kern="100" dirty="0">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95" name="直線コネクタ 94">
              <a:extLst>
                <a:ext uri="{FF2B5EF4-FFF2-40B4-BE49-F238E27FC236}">
                  <a16:creationId xmlns:a16="http://schemas.microsoft.com/office/drawing/2014/main" id="{0AD706F6-79D2-47F9-858D-8BBE5EF0C9FA}"/>
                </a:ext>
              </a:extLst>
            </p:cNvPr>
            <p:cNvCxnSpPr/>
            <p:nvPr/>
          </p:nvCxnSpPr>
          <p:spPr>
            <a:xfrm>
              <a:off x="3859752" y="6816631"/>
              <a:ext cx="73274" cy="0"/>
            </a:xfrm>
            <a:prstGeom prst="line">
              <a:avLst/>
            </a:prstGeom>
            <a:noFill/>
            <a:ln w="38100" cmpd="sng">
              <a:solidFill>
                <a:srgbClr val="00B050">
                  <a:alpha val="57000"/>
                </a:srgb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96" name="直線コネクタ 95">
              <a:extLst>
                <a:ext uri="{FF2B5EF4-FFF2-40B4-BE49-F238E27FC236}">
                  <a16:creationId xmlns:a16="http://schemas.microsoft.com/office/drawing/2014/main" id="{708E6A3C-C4EA-4977-BCCF-AFD9347D6EC5}"/>
                </a:ext>
              </a:extLst>
            </p:cNvPr>
            <p:cNvCxnSpPr/>
            <p:nvPr/>
          </p:nvCxnSpPr>
          <p:spPr>
            <a:xfrm>
              <a:off x="3864197" y="6657097"/>
              <a:ext cx="7327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11706487" y="3778021"/>
            <a:ext cx="1026248" cy="848233"/>
            <a:chOff x="13352566" y="5076410"/>
            <a:chExt cx="1026248" cy="848233"/>
          </a:xfrm>
        </p:grpSpPr>
        <p:sp>
          <p:nvSpPr>
            <p:cNvPr id="175" name="正方形/長方形 174">
              <a:extLst>
                <a:ext uri="{FF2B5EF4-FFF2-40B4-BE49-F238E27FC236}">
                  <a16:creationId xmlns:a16="http://schemas.microsoft.com/office/drawing/2014/main" id="{C43580D0-769C-4AD4-A76A-CA0C9A8B7F8F}"/>
                </a:ext>
              </a:extLst>
            </p:cNvPr>
            <p:cNvSpPr/>
            <p:nvPr/>
          </p:nvSpPr>
          <p:spPr>
            <a:xfrm>
              <a:off x="13463801" y="5082612"/>
              <a:ext cx="816821" cy="80996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6" name="図 175">
              <a:extLst>
                <a:ext uri="{FF2B5EF4-FFF2-40B4-BE49-F238E27FC236}">
                  <a16:creationId xmlns:a16="http://schemas.microsoft.com/office/drawing/2014/main" id="{2CA3D17A-1DE4-496A-9578-CF51428D1E37}"/>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13562629" y="5702655"/>
              <a:ext cx="98652" cy="102008"/>
            </a:xfrm>
            <a:prstGeom prst="rect">
              <a:avLst/>
            </a:prstGeom>
          </p:spPr>
        </p:pic>
        <p:pic>
          <p:nvPicPr>
            <p:cNvPr id="177" name="図 176">
              <a:extLst>
                <a:ext uri="{FF2B5EF4-FFF2-40B4-BE49-F238E27FC236}">
                  <a16:creationId xmlns:a16="http://schemas.microsoft.com/office/drawing/2014/main" id="{662D6E74-9985-4009-B3A8-411D9E226794}"/>
                </a:ext>
              </a:extLst>
            </p:cNvPr>
            <p:cNvPicPr/>
            <p:nvPr/>
          </p:nvPicPr>
          <p:blipFill rotWithShape="1">
            <a:blip r:embed="rId7"/>
            <a:srcRect t="70862" r="5678"/>
            <a:stretch/>
          </p:blipFill>
          <p:spPr bwMode="auto">
            <a:xfrm>
              <a:off x="13563730" y="5559780"/>
              <a:ext cx="93783" cy="95411"/>
            </a:xfrm>
            <a:prstGeom prst="rect">
              <a:avLst/>
            </a:prstGeom>
            <a:ln>
              <a:noFill/>
            </a:ln>
            <a:extLst>
              <a:ext uri="{53640926-AAD7-44D8-BBD7-CCE9431645EC}">
                <a14:shadowObscured xmlns:a14="http://schemas.microsoft.com/office/drawing/2010/main"/>
              </a:ext>
            </a:extLst>
          </p:spPr>
        </p:pic>
        <p:pic>
          <p:nvPicPr>
            <p:cNvPr id="178" name="図 177">
              <a:extLst>
                <a:ext uri="{FF2B5EF4-FFF2-40B4-BE49-F238E27FC236}">
                  <a16:creationId xmlns:a16="http://schemas.microsoft.com/office/drawing/2014/main" id="{959BB2BC-BA96-489D-9A54-374021F4C397}"/>
                </a:ext>
              </a:extLst>
            </p:cNvPr>
            <p:cNvPicPr/>
            <p:nvPr/>
          </p:nvPicPr>
          <p:blipFill rotWithShape="1">
            <a:blip r:embed="rId8" cstate="print">
              <a:extLst>
                <a:ext uri="{28A0092B-C50C-407E-A947-70E740481C1C}">
                  <a14:useLocalDpi xmlns:a14="http://schemas.microsoft.com/office/drawing/2010/main" val="0"/>
                </a:ext>
              </a:extLst>
            </a:blip>
            <a:srcRect l="-11509" t="-1836" r="-16251" b="69007"/>
            <a:stretch/>
          </p:blipFill>
          <p:spPr>
            <a:xfrm>
              <a:off x="13553898" y="5243234"/>
              <a:ext cx="122885" cy="116798"/>
            </a:xfrm>
            <a:prstGeom prst="rect">
              <a:avLst/>
            </a:prstGeom>
          </p:spPr>
        </p:pic>
        <p:pic>
          <p:nvPicPr>
            <p:cNvPr id="179" name="図 178">
              <a:extLst>
                <a:ext uri="{FF2B5EF4-FFF2-40B4-BE49-F238E27FC236}">
                  <a16:creationId xmlns:a16="http://schemas.microsoft.com/office/drawing/2014/main" id="{A3466C6C-9B7B-450B-8971-AF4805B45AE4}"/>
                </a:ext>
              </a:extLst>
            </p:cNvPr>
            <p:cNvPicPr/>
            <p:nvPr/>
          </p:nvPicPr>
          <p:blipFill rotWithShape="1">
            <a:blip r:embed="rId9" cstate="print">
              <a:extLst>
                <a:ext uri="{28A0092B-C50C-407E-A947-70E740481C1C}">
                  <a14:useLocalDpi xmlns:a14="http://schemas.microsoft.com/office/drawing/2010/main" val="0"/>
                </a:ext>
              </a:extLst>
            </a:blip>
            <a:srcRect l="-2047" t="34781" r="-2055" b="26077"/>
            <a:stretch/>
          </p:blipFill>
          <p:spPr>
            <a:xfrm>
              <a:off x="13568518" y="5410130"/>
              <a:ext cx="91287" cy="128871"/>
            </a:xfrm>
            <a:prstGeom prst="rect">
              <a:avLst/>
            </a:prstGeom>
          </p:spPr>
        </p:pic>
        <p:sp>
          <p:nvSpPr>
            <p:cNvPr id="180" name="テキスト ボックス 54">
              <a:extLst>
                <a:ext uri="{FF2B5EF4-FFF2-40B4-BE49-F238E27FC236}">
                  <a16:creationId xmlns:a16="http://schemas.microsoft.com/office/drawing/2014/main" id="{AA0712B5-DFA4-4DAE-A942-2954ECCB1895}"/>
                </a:ext>
              </a:extLst>
            </p:cNvPr>
            <p:cNvSpPr txBox="1"/>
            <p:nvPr/>
          </p:nvSpPr>
          <p:spPr>
            <a:xfrm>
              <a:off x="13352566" y="5076410"/>
              <a:ext cx="1026248" cy="848233"/>
            </a:xfrm>
            <a:prstGeom prst="rect">
              <a:avLst/>
            </a:prstGeom>
            <a:noFill/>
            <a:ln w="6350">
              <a:noFill/>
            </a:ln>
          </p:spPr>
          <p:txBody>
            <a:bodyPr rot="0" spcFirstLastPara="0" vert="horz" wrap="square" lIns="74295" tIns="37148" rIns="74295" bIns="37148" numCol="1" spcCol="0" rtlCol="0" fromWordArt="0" anchor="t" anchorCtr="0" forceAA="0" compatLnSpc="1">
              <a:prstTxWarp prst="textNoShape">
                <a:avLst/>
              </a:prstTxWarp>
              <a:noAutofit/>
            </a:bodyPr>
            <a:lstStyle/>
            <a:p>
              <a:pPr indent="270867" algn="just"/>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　　防災拠点</a:t>
              </a:r>
              <a:endParaRPr lang="en-US" altLang="ja-JP" sz="500" kern="100" dirty="0">
                <a:latin typeface="Meiryo UI" panose="020B0604030504040204" pitchFamily="50" charset="-128"/>
                <a:ea typeface="Meiryo UI" panose="020B0604030504040204" pitchFamily="50" charset="-128"/>
                <a:cs typeface="Times New Roman" panose="02020603050405020304" pitchFamily="18" charset="0"/>
              </a:endParaRPr>
            </a:p>
            <a:p>
              <a:pPr indent="270867" algn="just"/>
              <a:endParaRPr lang="en-US" altLang="ja-JP" sz="500" kern="100" dirty="0">
                <a:latin typeface="Meiryo UI" panose="020B0604030504040204" pitchFamily="50" charset="-128"/>
                <a:ea typeface="Meiryo UI" panose="020B0604030504040204" pitchFamily="50" charset="-128"/>
                <a:cs typeface="Times New Roman" panose="02020603050405020304" pitchFamily="18" charset="0"/>
              </a:endParaRPr>
            </a:p>
            <a:p>
              <a:pPr indent="270867" algn="just"/>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　広域防災拠点</a:t>
              </a:r>
            </a:p>
            <a:p>
              <a:pPr algn="just"/>
              <a:r>
                <a:rPr lang="en-US" sz="5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en-US" sz="500" kern="100" dirty="0">
                <a:latin typeface="Meiryo UI" panose="020B0604030504040204" pitchFamily="50" charset="-128"/>
                <a:ea typeface="Meiryo UI" panose="020B0604030504040204" pitchFamily="50" charset="-128"/>
                <a:cs typeface="Times New Roman" panose="02020603050405020304" pitchFamily="18" charset="0"/>
              </a:endParaRPr>
            </a:p>
            <a:p>
              <a:pPr indent="270867" algn="just"/>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　後方支援活動拠点</a:t>
              </a:r>
            </a:p>
            <a:p>
              <a:pPr algn="just"/>
              <a:r>
                <a:rPr lang="en-US" sz="5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en-US" sz="500" kern="100" dirty="0">
                <a:latin typeface="Meiryo UI" panose="020B0604030504040204" pitchFamily="50" charset="-128"/>
                <a:ea typeface="Meiryo UI" panose="020B0604030504040204" pitchFamily="50" charset="-128"/>
                <a:cs typeface="Times New Roman" panose="02020603050405020304" pitchFamily="18" charset="0"/>
              </a:endParaRPr>
            </a:p>
            <a:p>
              <a:pPr indent="270867" algn="just"/>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　災害拠点病院</a:t>
              </a:r>
            </a:p>
            <a:p>
              <a:pPr algn="just"/>
              <a:r>
                <a:rPr lang="en-US" sz="5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en-US" sz="500" kern="100" dirty="0">
                <a:latin typeface="Meiryo UI" panose="020B0604030504040204" pitchFamily="50" charset="-128"/>
                <a:ea typeface="Meiryo UI" panose="020B0604030504040204" pitchFamily="50" charset="-128"/>
                <a:cs typeface="Times New Roman" panose="02020603050405020304" pitchFamily="18" charset="0"/>
              </a:endParaRPr>
            </a:p>
            <a:p>
              <a:pPr indent="270867" algn="just"/>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　現地災害対策本部</a:t>
              </a:r>
            </a:p>
            <a:p>
              <a:pPr indent="270867" algn="just"/>
              <a:r>
                <a:rPr lang="ja-JP" altLang="en-US" sz="500" kern="100" dirty="0">
                  <a:latin typeface="Meiryo UI" panose="020B0604030504040204" pitchFamily="50" charset="-128"/>
                  <a:ea typeface="Meiryo UI" panose="020B0604030504040204" pitchFamily="50" charset="-128"/>
                  <a:cs typeface="Times New Roman" panose="02020603050405020304" pitchFamily="18" charset="0"/>
                </a:rPr>
                <a:t>　（府民センター）</a:t>
              </a:r>
            </a:p>
          </p:txBody>
        </p:sp>
      </p:grpSp>
      <p:sp>
        <p:nvSpPr>
          <p:cNvPr id="190" name="正方形/長方形 189"/>
          <p:cNvSpPr/>
          <p:nvPr/>
        </p:nvSpPr>
        <p:spPr>
          <a:xfrm>
            <a:off x="6469675" y="5717505"/>
            <a:ext cx="4086225" cy="952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テキスト ボックス 200"/>
          <p:cNvSpPr txBox="1"/>
          <p:nvPr/>
        </p:nvSpPr>
        <p:spPr>
          <a:xfrm>
            <a:off x="6442073" y="5551170"/>
            <a:ext cx="3222627" cy="307777"/>
          </a:xfrm>
          <a:prstGeom prst="rect">
            <a:avLst/>
          </a:prstGeom>
          <a:noFill/>
          <a:ln w="3175">
            <a:noFill/>
          </a:ln>
        </p:spPr>
        <p:txBody>
          <a:bodyPr wrap="square" rtlCol="0">
            <a:spAutoFit/>
          </a:bodyPr>
          <a:lstStyle/>
          <a:p>
            <a:pPr marL="285750" indent="-285750">
              <a:buFont typeface="Wingdings" panose="05000000000000000000" pitchFamily="2" charset="2"/>
              <a:buChar char="n"/>
            </a:pPr>
            <a:r>
              <a:rPr kumimoji="1" lang="ja-JP" altLang="en-US" sz="1400" dirty="0">
                <a:latin typeface="Meiryo UI" panose="020B0604030504040204" pitchFamily="50" charset="-128"/>
                <a:ea typeface="Meiryo UI" panose="020B0604030504040204" pitchFamily="50" charset="-128"/>
              </a:rPr>
              <a:t>広域緊急交通路の無電柱化を加速</a:t>
            </a:r>
            <a:endParaRPr kumimoji="1" lang="en-US" altLang="ja-JP" sz="1400" dirty="0">
              <a:latin typeface="Meiryo UI" panose="020B0604030504040204" pitchFamily="50" charset="-128"/>
              <a:ea typeface="Meiryo UI" panose="020B0604030504040204" pitchFamily="50" charset="-128"/>
            </a:endParaRPr>
          </a:p>
        </p:txBody>
      </p:sp>
      <p:sp>
        <p:nvSpPr>
          <p:cNvPr id="206" name="正方形/長方形 205"/>
          <p:cNvSpPr/>
          <p:nvPr/>
        </p:nvSpPr>
        <p:spPr>
          <a:xfrm>
            <a:off x="6545875" y="6758905"/>
            <a:ext cx="4086225" cy="952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テキスト ボックス 201"/>
          <p:cNvSpPr txBox="1"/>
          <p:nvPr/>
        </p:nvSpPr>
        <p:spPr>
          <a:xfrm>
            <a:off x="6442073" y="6588760"/>
            <a:ext cx="1978027" cy="307777"/>
          </a:xfrm>
          <a:prstGeom prst="rect">
            <a:avLst/>
          </a:prstGeom>
          <a:noFill/>
          <a:ln w="3175">
            <a:no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  </a:t>
            </a:r>
            <a:r>
              <a:rPr kumimoji="1" lang="ja-JP" altLang="en-US" sz="1400" dirty="0">
                <a:latin typeface="Meiryo UI" panose="020B0604030504040204" pitchFamily="50" charset="-128"/>
                <a:ea typeface="Meiryo UI" panose="020B0604030504040204" pitchFamily="50" charset="-128"/>
              </a:rPr>
              <a:t>低コスト手法の導入</a:t>
            </a:r>
            <a:endParaRPr kumimoji="1" lang="en-US" altLang="ja-JP" sz="1400" dirty="0">
              <a:latin typeface="Meiryo UI" panose="020B0604030504040204" pitchFamily="50" charset="-128"/>
              <a:ea typeface="Meiryo UI" panose="020B0604030504040204" pitchFamily="50" charset="-128"/>
            </a:endParaRPr>
          </a:p>
        </p:txBody>
      </p:sp>
      <p:sp>
        <p:nvSpPr>
          <p:cNvPr id="207" name="正方形/長方形 206"/>
          <p:cNvSpPr/>
          <p:nvPr/>
        </p:nvSpPr>
        <p:spPr>
          <a:xfrm>
            <a:off x="6571275" y="7851105"/>
            <a:ext cx="4086225" cy="952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テキスト ボックス 204"/>
          <p:cNvSpPr txBox="1"/>
          <p:nvPr/>
        </p:nvSpPr>
        <p:spPr>
          <a:xfrm>
            <a:off x="6442073" y="7643495"/>
            <a:ext cx="4060826" cy="307777"/>
          </a:xfrm>
          <a:prstGeom prst="rect">
            <a:avLst/>
          </a:prstGeom>
          <a:noFill/>
          <a:ln w="3175">
            <a:no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b.</a:t>
            </a:r>
            <a:r>
              <a:rPr kumimoji="1" lang="ja-JP" altLang="en-US" sz="1400" dirty="0">
                <a:latin typeface="Meiryo UI" panose="020B0604030504040204" pitchFamily="50" charset="-128"/>
                <a:ea typeface="Meiryo UI" panose="020B0604030504040204" pitchFamily="50" charset="-128"/>
              </a:rPr>
              <a:t>　道路の占用制限等</a:t>
            </a:r>
            <a:r>
              <a:rPr kumimoji="1" lang="ja-JP" altLang="en-US" sz="1200" dirty="0">
                <a:latin typeface="Meiryo UI" panose="020B0604030504040204" pitchFamily="50" charset="-128"/>
                <a:ea typeface="Meiryo UI" panose="020B0604030504040204" pitchFamily="50" charset="-128"/>
              </a:rPr>
              <a:t>（電柱新設を禁止する占用制限）</a:t>
            </a:r>
            <a:endParaRPr kumimoji="1" lang="en-US" altLang="ja-JP" sz="1200" dirty="0">
              <a:latin typeface="Meiryo UI" panose="020B0604030504040204" pitchFamily="50" charset="-128"/>
              <a:ea typeface="Meiryo UI" panose="020B0604030504040204" pitchFamily="50" charset="-128"/>
            </a:endParaRPr>
          </a:p>
        </p:txBody>
      </p:sp>
      <p:sp>
        <p:nvSpPr>
          <p:cNvPr id="208" name="正方形/長方形 207"/>
          <p:cNvSpPr/>
          <p:nvPr/>
        </p:nvSpPr>
        <p:spPr>
          <a:xfrm>
            <a:off x="6609375" y="8460705"/>
            <a:ext cx="4086225" cy="952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テキスト ボックス 203"/>
          <p:cNvSpPr txBox="1"/>
          <p:nvPr/>
        </p:nvSpPr>
        <p:spPr>
          <a:xfrm>
            <a:off x="6442073" y="8274866"/>
            <a:ext cx="4060826" cy="307777"/>
          </a:xfrm>
          <a:prstGeom prst="rect">
            <a:avLst/>
          </a:prstGeom>
          <a:noFill/>
          <a:ln w="3175">
            <a:no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c.</a:t>
            </a:r>
            <a:r>
              <a:rPr kumimoji="1" lang="ja-JP" altLang="en-US" sz="1400" dirty="0">
                <a:latin typeface="Meiryo UI" panose="020B0604030504040204" pitchFamily="50" charset="-128"/>
                <a:ea typeface="Meiryo UI" panose="020B0604030504040204" pitchFamily="50" charset="-128"/>
              </a:rPr>
              <a:t>　関係者相互の連携・協力と市町村への技術支援</a:t>
            </a:r>
            <a:endParaRPr kumimoji="1" lang="en-US" altLang="ja-JP" sz="1400" dirty="0">
              <a:latin typeface="Meiryo UI" panose="020B0604030504040204" pitchFamily="50" charset="-128"/>
              <a:ea typeface="Meiryo UI" panose="020B0604030504040204" pitchFamily="50" charset="-128"/>
            </a:endParaRPr>
          </a:p>
        </p:txBody>
      </p:sp>
      <p:sp>
        <p:nvSpPr>
          <p:cNvPr id="159" name="楕円 158"/>
          <p:cNvSpPr/>
          <p:nvPr/>
        </p:nvSpPr>
        <p:spPr>
          <a:xfrm>
            <a:off x="10548870" y="6692677"/>
            <a:ext cx="723900" cy="21907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200" b="1" dirty="0">
                <a:latin typeface="Meiryo UI" panose="020B0604030504040204" pitchFamily="50" charset="-128"/>
                <a:ea typeface="Meiryo UI" panose="020B0604030504040204" pitchFamily="50" charset="-128"/>
              </a:rPr>
              <a:t>拡大</a:t>
            </a:r>
          </a:p>
        </p:txBody>
      </p:sp>
      <p:sp>
        <p:nvSpPr>
          <p:cNvPr id="211" name="楕円 210"/>
          <p:cNvSpPr/>
          <p:nvPr/>
        </p:nvSpPr>
        <p:spPr>
          <a:xfrm>
            <a:off x="10525578" y="5644943"/>
            <a:ext cx="723900" cy="21907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200" b="1" dirty="0">
                <a:latin typeface="Meiryo UI" panose="020B0604030504040204" pitchFamily="50" charset="-128"/>
                <a:ea typeface="Meiryo UI" panose="020B0604030504040204" pitchFamily="50" charset="-128"/>
              </a:rPr>
              <a:t>新規</a:t>
            </a:r>
          </a:p>
        </p:txBody>
      </p:sp>
      <p:sp>
        <p:nvSpPr>
          <p:cNvPr id="212" name="楕円 211"/>
          <p:cNvSpPr/>
          <p:nvPr/>
        </p:nvSpPr>
        <p:spPr>
          <a:xfrm>
            <a:off x="10585157" y="7773986"/>
            <a:ext cx="723900" cy="21907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200" b="1" dirty="0">
                <a:latin typeface="Meiryo UI" panose="020B0604030504040204" pitchFamily="50" charset="-128"/>
                <a:ea typeface="Meiryo UI" panose="020B0604030504040204" pitchFamily="50" charset="-128"/>
              </a:rPr>
              <a:t>拡大</a:t>
            </a:r>
          </a:p>
        </p:txBody>
      </p:sp>
      <p:sp>
        <p:nvSpPr>
          <p:cNvPr id="213" name="楕円 212"/>
          <p:cNvSpPr/>
          <p:nvPr/>
        </p:nvSpPr>
        <p:spPr>
          <a:xfrm>
            <a:off x="10585389" y="8371687"/>
            <a:ext cx="723900" cy="21907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200" b="1" dirty="0">
                <a:latin typeface="Meiryo UI" panose="020B0604030504040204" pitchFamily="50" charset="-128"/>
                <a:ea typeface="Meiryo UI" panose="020B0604030504040204" pitchFamily="50" charset="-128"/>
              </a:rPr>
              <a:t>拡大</a:t>
            </a:r>
          </a:p>
        </p:txBody>
      </p:sp>
      <p:sp>
        <p:nvSpPr>
          <p:cNvPr id="144" name="正方形/長方形 143"/>
          <p:cNvSpPr/>
          <p:nvPr/>
        </p:nvSpPr>
        <p:spPr>
          <a:xfrm>
            <a:off x="6290430" y="316855"/>
            <a:ext cx="6466544" cy="2418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36000" rIns="72000" bIns="36000" numCol="1" spcCol="0" rtlCol="0" fromWordArt="0" anchor="ctr" anchorCtr="0" forceAA="0" compatLnSpc="1">
            <a:prstTxWarp prst="textNoShape">
              <a:avLst/>
            </a:prstTxWarp>
            <a:noAutofit/>
          </a:bodyPr>
          <a:lstStyle/>
          <a:p>
            <a:r>
              <a:rPr kumimoji="1" lang="en-US" altLang="ja-JP" sz="1600" b="1" dirty="0">
                <a:latin typeface="UD デジタル 教科書体 NK-B" panose="02020700000000000000" pitchFamily="18" charset="-128"/>
                <a:ea typeface="UD デジタル 教科書体 NK-B" panose="02020700000000000000" pitchFamily="18" charset="-128"/>
              </a:rPr>
              <a:t>3.</a:t>
            </a:r>
            <a:r>
              <a:rPr kumimoji="1" lang="ja-JP" altLang="en-US" sz="1600" b="1" dirty="0">
                <a:latin typeface="UD デジタル 教科書体 NK-B" panose="02020700000000000000" pitchFamily="18" charset="-128"/>
                <a:ea typeface="UD デジタル 教科書体 NK-B" panose="02020700000000000000" pitchFamily="18" charset="-128"/>
              </a:rPr>
              <a:t>改定概要</a:t>
            </a:r>
          </a:p>
        </p:txBody>
      </p:sp>
      <p:sp>
        <p:nvSpPr>
          <p:cNvPr id="145" name="正方形/長方形 144"/>
          <p:cNvSpPr/>
          <p:nvPr/>
        </p:nvSpPr>
        <p:spPr>
          <a:xfrm>
            <a:off x="19321" y="314755"/>
            <a:ext cx="5990974" cy="2418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36000" rIns="72000" bIns="36000" numCol="1" spcCol="0" rtlCol="0" fromWordArt="0" anchor="ctr" anchorCtr="0" forceAA="0" compatLnSpc="1">
            <a:prstTxWarp prst="textNoShape">
              <a:avLst/>
            </a:prstTxWarp>
            <a:noAutofit/>
          </a:bodyPr>
          <a:lstStyle/>
          <a:p>
            <a:r>
              <a:rPr kumimoji="1" lang="ja-JP" altLang="en-US" sz="1600" b="1" dirty="0">
                <a:latin typeface="UD デジタル 教科書体 NK-B" panose="02020700000000000000" pitchFamily="18" charset="-128"/>
                <a:ea typeface="UD デジタル 教科書体 NK-B" panose="02020700000000000000" pitchFamily="18" charset="-128"/>
              </a:rPr>
              <a:t>１</a:t>
            </a:r>
            <a:r>
              <a:rPr kumimoji="1" lang="en-US" altLang="ja-JP" sz="1600" b="1" dirty="0">
                <a:latin typeface="UD デジタル 教科書体 NK-B" panose="02020700000000000000" pitchFamily="18" charset="-128"/>
                <a:ea typeface="UD デジタル 教科書体 NK-B" panose="02020700000000000000" pitchFamily="18" charset="-128"/>
              </a:rPr>
              <a:t>.</a:t>
            </a:r>
            <a:r>
              <a:rPr kumimoji="1" lang="ja-JP" altLang="en-US" sz="1600" b="1" dirty="0">
                <a:latin typeface="UD デジタル 教科書体 NK-B" panose="02020700000000000000" pitchFamily="18" charset="-128"/>
                <a:ea typeface="UD デジタル 教科書体 NK-B" panose="02020700000000000000" pitchFamily="18" charset="-128"/>
              </a:rPr>
              <a:t>現計画の概要</a:t>
            </a:r>
          </a:p>
        </p:txBody>
      </p:sp>
      <p:sp>
        <p:nvSpPr>
          <p:cNvPr id="156" name="正方形/長方形 155"/>
          <p:cNvSpPr/>
          <p:nvPr/>
        </p:nvSpPr>
        <p:spPr>
          <a:xfrm>
            <a:off x="12272" y="4983410"/>
            <a:ext cx="5997719" cy="2418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36000" rIns="72000" bIns="36000" numCol="1" spcCol="0" rtlCol="0" fromWordArt="0" anchor="ctr" anchorCtr="0" forceAA="0" compatLnSpc="1">
            <a:prstTxWarp prst="textNoShape">
              <a:avLst/>
            </a:prstTxWarp>
            <a:noAutofit/>
          </a:bodyPr>
          <a:lstStyle/>
          <a:p>
            <a:r>
              <a:rPr kumimoji="1" lang="en-US" altLang="ja-JP" sz="1600" b="1" dirty="0">
                <a:latin typeface="UD デジタル 教科書体 NK-B" panose="02020700000000000000" pitchFamily="18" charset="-128"/>
                <a:ea typeface="UD デジタル 教科書体 NK-B" panose="02020700000000000000" pitchFamily="18" charset="-128"/>
              </a:rPr>
              <a:t>2.</a:t>
            </a:r>
            <a:r>
              <a:rPr kumimoji="1" lang="ja-JP" altLang="en-US" sz="1600" b="1" dirty="0">
                <a:latin typeface="UD デジタル 教科書体 NK-B" panose="02020700000000000000" pitchFamily="18" charset="-128"/>
                <a:ea typeface="UD デジタル 教科書体 NK-B" panose="02020700000000000000" pitchFamily="18" charset="-128"/>
              </a:rPr>
              <a:t>現計画の検証結果</a:t>
            </a:r>
          </a:p>
        </p:txBody>
      </p:sp>
      <p:sp>
        <p:nvSpPr>
          <p:cNvPr id="16" name="正方形/長方形 15"/>
          <p:cNvSpPr/>
          <p:nvPr/>
        </p:nvSpPr>
        <p:spPr>
          <a:xfrm>
            <a:off x="6508750" y="1976810"/>
            <a:ext cx="1110118" cy="358654"/>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正方形/長方形 186">
            <a:extLst>
              <a:ext uri="{FF2B5EF4-FFF2-40B4-BE49-F238E27FC236}">
                <a16:creationId xmlns:a16="http://schemas.microsoft.com/office/drawing/2014/main" id="{07B6BA89-AC03-4CCA-A2DE-D66745DC9780}"/>
              </a:ext>
            </a:extLst>
          </p:cNvPr>
          <p:cNvSpPr/>
          <p:nvPr/>
        </p:nvSpPr>
        <p:spPr>
          <a:xfrm>
            <a:off x="6374242" y="1978975"/>
            <a:ext cx="1332157" cy="354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ct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整備路線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57" name="正方形/長方形 156"/>
          <p:cNvSpPr/>
          <p:nvPr/>
        </p:nvSpPr>
        <p:spPr>
          <a:xfrm>
            <a:off x="6534150" y="5135300"/>
            <a:ext cx="1100310" cy="358654"/>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正方形/長方形 187">
            <a:extLst>
              <a:ext uri="{FF2B5EF4-FFF2-40B4-BE49-F238E27FC236}">
                <a16:creationId xmlns:a16="http://schemas.microsoft.com/office/drawing/2014/main" id="{07B6BA89-AC03-4CCA-A2DE-D66745DC9780}"/>
              </a:ext>
            </a:extLst>
          </p:cNvPr>
          <p:cNvSpPr/>
          <p:nvPr/>
        </p:nvSpPr>
        <p:spPr>
          <a:xfrm>
            <a:off x="6466837" y="5153435"/>
            <a:ext cx="1148855" cy="354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ct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推進方策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60" name="正方形/長方形 159"/>
          <p:cNvSpPr/>
          <p:nvPr/>
        </p:nvSpPr>
        <p:spPr>
          <a:xfrm>
            <a:off x="271759" y="1202830"/>
            <a:ext cx="1758868" cy="358654"/>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a:extLst>
              <a:ext uri="{FF2B5EF4-FFF2-40B4-BE49-F238E27FC236}">
                <a16:creationId xmlns:a16="http://schemas.microsoft.com/office/drawing/2014/main" id="{07B6BA89-AC03-4CCA-A2DE-D66745DC9780}"/>
              </a:ext>
            </a:extLst>
          </p:cNvPr>
          <p:cNvSpPr/>
          <p:nvPr/>
        </p:nvSpPr>
        <p:spPr>
          <a:xfrm>
            <a:off x="241045" y="1201893"/>
            <a:ext cx="1792757" cy="299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ct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優先的に取り組む箇所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62" name="正方形/長方形 161"/>
          <p:cNvSpPr/>
          <p:nvPr/>
        </p:nvSpPr>
        <p:spPr>
          <a:xfrm>
            <a:off x="273049" y="3503177"/>
            <a:ext cx="1029804" cy="358654"/>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正方形/長方形 120">
            <a:extLst>
              <a:ext uri="{FF2B5EF4-FFF2-40B4-BE49-F238E27FC236}">
                <a16:creationId xmlns:a16="http://schemas.microsoft.com/office/drawing/2014/main" id="{07B6BA89-AC03-4CCA-A2DE-D66745DC9780}"/>
              </a:ext>
            </a:extLst>
          </p:cNvPr>
          <p:cNvSpPr/>
          <p:nvPr/>
        </p:nvSpPr>
        <p:spPr>
          <a:xfrm>
            <a:off x="284027" y="3504200"/>
            <a:ext cx="2039397" cy="316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推進方策</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64" name="正方形/長方形 163"/>
          <p:cNvSpPr/>
          <p:nvPr/>
        </p:nvSpPr>
        <p:spPr>
          <a:xfrm>
            <a:off x="281400" y="5369544"/>
            <a:ext cx="1758868" cy="358654"/>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正方形/長方形 165"/>
          <p:cNvSpPr/>
          <p:nvPr/>
        </p:nvSpPr>
        <p:spPr>
          <a:xfrm>
            <a:off x="286979" y="6193413"/>
            <a:ext cx="1029804" cy="358654"/>
          </a:xfrm>
          <a:prstGeom prst="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a:extLst>
              <a:ext uri="{FF2B5EF4-FFF2-40B4-BE49-F238E27FC236}">
                <a16:creationId xmlns:a16="http://schemas.microsoft.com/office/drawing/2014/main" id="{07B6BA89-AC03-4CCA-A2DE-D66745DC9780}"/>
              </a:ext>
            </a:extLst>
          </p:cNvPr>
          <p:cNvSpPr/>
          <p:nvPr/>
        </p:nvSpPr>
        <p:spPr>
          <a:xfrm>
            <a:off x="262484" y="6214383"/>
            <a:ext cx="2039397" cy="316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推進方策</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p:cNvSpPr/>
          <p:nvPr/>
        </p:nvSpPr>
        <p:spPr>
          <a:xfrm>
            <a:off x="6374817" y="4690349"/>
            <a:ext cx="4086225" cy="9525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テキスト ボックス 141"/>
          <p:cNvSpPr txBox="1"/>
          <p:nvPr/>
        </p:nvSpPr>
        <p:spPr>
          <a:xfrm>
            <a:off x="6557062" y="4779154"/>
            <a:ext cx="4132044" cy="552780"/>
          </a:xfrm>
          <a:prstGeom prst="rect">
            <a:avLst/>
          </a:prstGeom>
          <a:noFill/>
        </p:spPr>
        <p:txBody>
          <a:bodyPr wrap="square" rtlCol="0">
            <a:spAutoFit/>
          </a:bodyPr>
          <a:lstStyle/>
          <a:p>
            <a:pPr marL="171450" indent="-171450">
              <a:lnSpc>
                <a:spcPct val="120000"/>
              </a:lnSpc>
              <a:spcBef>
                <a:spcPts val="600"/>
              </a:spcBef>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市街地の新設道路は無電柱化事業を一体的に整備</a:t>
            </a:r>
          </a:p>
          <a:p>
            <a:pPr marL="171450" indent="-171450">
              <a:lnSpc>
                <a:spcPct val="120000"/>
              </a:lnSpc>
              <a:spcBef>
                <a:spcPts val="600"/>
              </a:spcBef>
              <a:buFont typeface="Arial" panose="020B0604020202020204" pitchFamily="34" charset="0"/>
              <a:buChar char="•"/>
            </a:pPr>
            <a:endParaRPr kumimoji="1" lang="en-US" altLang="ja-JP" sz="1100" dirty="0">
              <a:latin typeface="Meiryo UI" panose="020B0604030504040204" pitchFamily="50" charset="-128"/>
              <a:ea typeface="Meiryo UI" panose="020B0604030504040204" pitchFamily="50" charset="-128"/>
            </a:endParaRPr>
          </a:p>
        </p:txBody>
      </p:sp>
      <p:sp>
        <p:nvSpPr>
          <p:cNvPr id="143" name="テキスト ボックス 142"/>
          <p:cNvSpPr txBox="1"/>
          <p:nvPr/>
        </p:nvSpPr>
        <p:spPr>
          <a:xfrm>
            <a:off x="6401485" y="4525204"/>
            <a:ext cx="2752725" cy="251795"/>
          </a:xfrm>
          <a:prstGeom prst="rect">
            <a:avLst/>
          </a:prstGeom>
          <a:noFill/>
          <a:ln w="3175">
            <a:noFill/>
          </a:ln>
        </p:spPr>
        <p:txBody>
          <a:bodyPr wrap="square" tIns="18000" bIns="18000" rtlCol="0" anchor="ctr" anchorCtr="0">
            <a:spAutoFit/>
          </a:bodyPr>
          <a:lstStyle/>
          <a:p>
            <a:r>
              <a:rPr kumimoji="1" lang="en-US" altLang="ja-JP" sz="1400" dirty="0">
                <a:latin typeface="Meiryo UI" panose="020B0604030504040204" pitchFamily="50" charset="-128"/>
                <a:ea typeface="Meiryo UI" panose="020B0604030504040204" pitchFamily="50" charset="-128"/>
              </a:rPr>
              <a:t>Ⅳ</a:t>
            </a:r>
            <a:r>
              <a:rPr kumimoji="1" lang="ja-JP" altLang="en-US" sz="1400" dirty="0" err="1">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新設道路の無電柱化</a:t>
            </a:r>
            <a:endParaRPr kumimoji="1" lang="en-US" altLang="ja-JP" sz="1400" dirty="0">
              <a:latin typeface="Meiryo UI" panose="020B0604030504040204" pitchFamily="50" charset="-128"/>
              <a:ea typeface="Meiryo UI" panose="020B0604030504040204" pitchFamily="50" charset="-128"/>
            </a:endParaRPr>
          </a:p>
        </p:txBody>
      </p:sp>
      <p:sp>
        <p:nvSpPr>
          <p:cNvPr id="158" name="テキスト ボックス 157"/>
          <p:cNvSpPr txBox="1"/>
          <p:nvPr/>
        </p:nvSpPr>
        <p:spPr>
          <a:xfrm>
            <a:off x="8712885" y="4526424"/>
            <a:ext cx="1873005" cy="276999"/>
          </a:xfrm>
          <a:prstGeom prst="rect">
            <a:avLst/>
          </a:prstGeom>
          <a:noFill/>
        </p:spPr>
        <p:txBody>
          <a:bodyPr wrap="square" rtlCol="0">
            <a:spAutoFit/>
          </a:bodyPr>
          <a:lstStyle/>
          <a:p>
            <a:pPr algn="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路線 約</a:t>
            </a:r>
            <a:r>
              <a:rPr kumimoji="1" lang="en-US" altLang="ja-JP" sz="1200" dirty="0">
                <a:latin typeface="Meiryo UI" panose="020B0604030504040204" pitchFamily="50" charset="-128"/>
                <a:ea typeface="Meiryo UI" panose="020B0604030504040204" pitchFamily="50" charset="-128"/>
              </a:rPr>
              <a:t>65km </a:t>
            </a:r>
            <a:r>
              <a:rPr kumimoji="1" lang="ja-JP" altLang="en-US" sz="1200" dirty="0">
                <a:latin typeface="Meiryo UI" panose="020B0604030504040204" pitchFamily="50" charset="-128"/>
                <a:ea typeface="Meiryo UI" panose="020B0604030504040204" pitchFamily="50" charset="-128"/>
              </a:rPr>
              <a:t>着手</a:t>
            </a:r>
            <a:r>
              <a:rPr kumimoji="1" lang="en-US" altLang="ja-JP" sz="1200" dirty="0">
                <a:latin typeface="Meiryo UI" panose="020B0604030504040204" pitchFamily="50" charset="-128"/>
                <a:ea typeface="Meiryo UI" panose="020B0604030504040204" pitchFamily="50" charset="-128"/>
              </a:rPr>
              <a:t> 》</a:t>
            </a:r>
          </a:p>
        </p:txBody>
      </p:sp>
      <p:sp>
        <p:nvSpPr>
          <p:cNvPr id="104" name="正方形/長方形 103">
            <a:extLst>
              <a:ext uri="{FF2B5EF4-FFF2-40B4-BE49-F238E27FC236}">
                <a16:creationId xmlns:a16="http://schemas.microsoft.com/office/drawing/2014/main" id="{07B6BA89-AC03-4CCA-A2DE-D66745DC9780}"/>
              </a:ext>
            </a:extLst>
          </p:cNvPr>
          <p:cNvSpPr/>
          <p:nvPr/>
        </p:nvSpPr>
        <p:spPr>
          <a:xfrm>
            <a:off x="240248" y="5402271"/>
            <a:ext cx="1792757" cy="299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ct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優先的に取り組む箇所　</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53457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alpha val="15000"/>
          </a:srgbClr>
        </a:solidFill>
        <a:ln w="1270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19D88F-429F-4D4D-A1FE-3916647AE9F9}">
  <ds:schemaRefs>
    <ds:schemaRef ds:uri="http://schemas.microsoft.com/sharepoint/v3/contenttype/forms"/>
  </ds:schemaRefs>
</ds:datastoreItem>
</file>

<file path=customXml/itemProps2.xml><?xml version="1.0" encoding="utf-8"?>
<ds:datastoreItem xmlns:ds="http://schemas.openxmlformats.org/officeDocument/2006/customXml" ds:itemID="{D02360E3-1F1E-4F8C-A9C4-1794659F4FE9}">
  <ds:schemaRefs>
    <ds:schemaRef ds:uri="http://schemas.openxmlformats.org/package/2006/metadata/core-properties"/>
    <ds:schemaRef ds:uri="4e21aece-359b-4e6f-8f54-c70e1e237c6a"/>
    <ds:schemaRef ds:uri="http://schemas.microsoft.com/sharepoint/v3"/>
    <ds:schemaRef ds:uri="http://purl.org/dc/elements/1.1/"/>
    <ds:schemaRef ds:uri="http://purl.org/dc/terms/"/>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38EC905-854C-4925-87DD-9CD7064589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4064</TotalTime>
  <Words>1297</Words>
  <Application>Microsoft Office PowerPoint</Application>
  <PresentationFormat>A3 297x420 mm</PresentationFormat>
  <Paragraphs>122</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BIZ UDPゴシック</vt:lpstr>
      <vt:lpstr>Meiryo UI</vt:lpstr>
      <vt:lpstr>ＭＳ Ｐゴシック</vt:lpstr>
      <vt:lpstr>UD デジタル 教科書体 NK-B</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日田　哲也</dc:creator>
  <cp:lastModifiedBy>北川　貴士</cp:lastModifiedBy>
  <cp:revision>460</cp:revision>
  <cp:lastPrinted>2022-03-25T04:53:41Z</cp:lastPrinted>
  <dcterms:created xsi:type="dcterms:W3CDTF">2021-12-17T05:32:16Z</dcterms:created>
  <dcterms:modified xsi:type="dcterms:W3CDTF">2022-04-26T09:19:44Z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