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4"/>
  </p:sldMasterIdLst>
  <p:sldIdLst>
    <p:sldId id="259" r:id="rId5"/>
    <p:sldId id="260" r:id="rId6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飯田　利成" initials="飯田　利成" lastIdx="1" clrIdx="0">
    <p:extLst>
      <p:ext uri="{19B8F6BF-5375-455C-9EA6-DF929625EA0E}">
        <p15:presenceInfo xmlns:p15="http://schemas.microsoft.com/office/powerpoint/2012/main" userId="S::IidaTo@lan.pref.osaka.jp::3c774dc0-a424-4bad-b317-0c4b4794af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7BAE"/>
    <a:srgbClr val="FFBEBD"/>
    <a:srgbClr val="94C1E0"/>
    <a:srgbClr val="85B8DB"/>
    <a:srgbClr val="6BA9D3"/>
    <a:srgbClr val="BED9EC"/>
    <a:srgbClr val="255B7F"/>
    <a:srgbClr val="1A405F"/>
    <a:srgbClr val="FCFCFA"/>
    <a:srgbClr val="4A9E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2" autoAdjust="0"/>
    <p:restoredTop sz="95796" autoAdjust="0"/>
  </p:normalViewPr>
  <p:slideViewPr>
    <p:cSldViewPr>
      <p:cViewPr varScale="1">
        <p:scale>
          <a:sx n="56" d="100"/>
          <a:sy n="56" d="100"/>
        </p:scale>
        <p:origin x="1786" y="7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7559677" cy="1069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1"/>
            <a:ext cx="1905669" cy="10691815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0996" y="1749795"/>
            <a:ext cx="5451234" cy="3722335"/>
          </a:xfrm>
        </p:spPr>
        <p:txBody>
          <a:bodyPr anchor="b">
            <a:normAutofit/>
          </a:bodyPr>
          <a:lstStyle>
            <a:lvl1pPr algn="l">
              <a:defRPr sz="39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0996" y="5615678"/>
            <a:ext cx="5451234" cy="2581379"/>
          </a:xfrm>
        </p:spPr>
        <p:txBody>
          <a:bodyPr>
            <a:normAutofit/>
          </a:bodyPr>
          <a:lstStyle>
            <a:lvl1pPr marL="0" indent="0" algn="l">
              <a:buNone/>
              <a:defRPr sz="1653" cap="all" baseline="0">
                <a:solidFill>
                  <a:schemeClr val="tx2"/>
                </a:solidFill>
              </a:defRPr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5939" y="8434656"/>
            <a:ext cx="1700927" cy="569240"/>
          </a:xfrm>
        </p:spPr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70995" y="8434656"/>
            <a:ext cx="3177697" cy="56924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4115" y="8434653"/>
            <a:ext cx="478116" cy="569240"/>
          </a:xfrm>
        </p:spPr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22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707736" y="964287"/>
            <a:ext cx="6142235" cy="230513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707736" y="3507013"/>
            <a:ext cx="6142235" cy="552163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4623680" y="9172193"/>
            <a:ext cx="1700927" cy="569240"/>
          </a:xfrm>
        </p:spPr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735" y="9172192"/>
            <a:ext cx="3868697" cy="56924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71855" y="9172190"/>
            <a:ext cx="478116" cy="569240"/>
          </a:xfrm>
        </p:spPr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554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34" y="2212615"/>
            <a:ext cx="6142236" cy="4447496"/>
          </a:xfrm>
        </p:spPr>
        <p:txBody>
          <a:bodyPr anchor="b">
            <a:normAutofit/>
          </a:bodyPr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734" y="6897704"/>
            <a:ext cx="6142236" cy="2143314"/>
          </a:xfrm>
        </p:spPr>
        <p:txBody>
          <a:bodyPr>
            <a:normAutofit/>
          </a:bodyPr>
          <a:lstStyle>
            <a:lvl1pPr marL="0" indent="0">
              <a:buNone/>
              <a:defRPr sz="1488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2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734" y="3507011"/>
            <a:ext cx="3024855" cy="552163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3507011"/>
            <a:ext cx="3022885" cy="552163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860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34" y="965237"/>
            <a:ext cx="6142236" cy="230418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968" y="3507011"/>
            <a:ext cx="2840623" cy="128450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984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7735" y="4791514"/>
            <a:ext cx="3024856" cy="423712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11317" y="3507010"/>
            <a:ext cx="2838652" cy="128450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984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5" y="4791514"/>
            <a:ext cx="3022885" cy="423712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18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8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96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017" y="950385"/>
            <a:ext cx="2390944" cy="2556625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7113" y="923983"/>
            <a:ext cx="3652857" cy="8104659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017" y="3507011"/>
            <a:ext cx="2390944" cy="552163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10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37" y="950383"/>
            <a:ext cx="3103536" cy="255662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95505" y="950383"/>
            <a:ext cx="2854466" cy="807826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645"/>
            </a:lvl1pPr>
          </a:lstStyle>
          <a:p>
            <a:pPr marL="0" lvl="0" indent="0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735" y="3507011"/>
            <a:ext cx="3103538" cy="5521631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31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34" y="6711094"/>
            <a:ext cx="6146176" cy="1277397"/>
          </a:xfrm>
        </p:spPr>
        <p:txBody>
          <a:bodyPr anchor="b">
            <a:normAutofit/>
          </a:bodyPr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7734" y="945435"/>
            <a:ext cx="6146176" cy="5144446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645"/>
            </a:lvl1pPr>
          </a:lstStyle>
          <a:p>
            <a:pPr marL="0" lvl="0" indent="0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706" y="7988490"/>
            <a:ext cx="6145249" cy="1063993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27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63" y="950383"/>
            <a:ext cx="6142208" cy="5345907"/>
          </a:xfrm>
        </p:spPr>
        <p:txBody>
          <a:bodyPr anchor="ctr">
            <a:normAutofit/>
          </a:bodyPr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734" y="6890280"/>
            <a:ext cx="6141280" cy="2138361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181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727" y="950384"/>
            <a:ext cx="5768191" cy="4284877"/>
          </a:xfrm>
        </p:spPr>
        <p:txBody>
          <a:bodyPr anchor="ctr">
            <a:normAutofit/>
          </a:bodyPr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66890" y="5246997"/>
            <a:ext cx="5426881" cy="855856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734" y="6719284"/>
            <a:ext cx="6142238" cy="2322166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575887" y="1120096"/>
            <a:ext cx="377984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614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62987" y="4310668"/>
            <a:ext cx="377984" cy="911682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614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188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734" y="3327032"/>
            <a:ext cx="6142237" cy="3916021"/>
          </a:xfrm>
        </p:spPr>
        <p:txBody>
          <a:bodyPr anchor="b">
            <a:normAutofit/>
          </a:bodyPr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7706" y="7261414"/>
            <a:ext cx="6141309" cy="1778296"/>
          </a:xfrm>
        </p:spPr>
        <p:txBody>
          <a:bodyPr anchor="t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5236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07736" y="950383"/>
            <a:ext cx="6142235" cy="296994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07734" y="4169562"/>
            <a:ext cx="1982244" cy="106918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07735" y="5238744"/>
            <a:ext cx="1981217" cy="3789897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99391" y="4174508"/>
            <a:ext cx="1974485" cy="106918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799390" y="5243689"/>
            <a:ext cx="1975038" cy="3789897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868923" y="4169562"/>
            <a:ext cx="1981047" cy="106918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4868923" y="5238744"/>
            <a:ext cx="1981047" cy="3789897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70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07735" y="950383"/>
            <a:ext cx="6142235" cy="296994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07736" y="6866888"/>
            <a:ext cx="1981215" cy="898409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07736" y="4157924"/>
            <a:ext cx="1981215" cy="237595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88" dirty="0"/>
            </a:lvl1pPr>
          </a:lstStyle>
          <a:p>
            <a:pPr marL="0" lvl="0" indent="0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07736" y="7765299"/>
            <a:ext cx="1981215" cy="1275040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3447" y="6866888"/>
            <a:ext cx="1984415" cy="898409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783447" y="4157924"/>
            <a:ext cx="1983509" cy="237595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88" dirty="0"/>
            </a:lvl1pPr>
          </a:lstStyle>
          <a:p>
            <a:pPr marL="0" lvl="0" indent="0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782541" y="7765295"/>
            <a:ext cx="1984415" cy="1263346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869001" y="6866886"/>
            <a:ext cx="1978426" cy="898409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53" b="0" cap="all" baseline="0">
                <a:solidFill>
                  <a:schemeClr val="tx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4868924" y="4157924"/>
            <a:ext cx="1981047" cy="2375958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88" dirty="0"/>
            </a:lvl1pPr>
          </a:lstStyle>
          <a:p>
            <a:pPr marL="0" lvl="0" indent="0">
              <a:buNone/>
            </a:pPr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868923" y="7765293"/>
            <a:ext cx="1981047" cy="1263350"/>
          </a:xfrm>
        </p:spPr>
        <p:txBody>
          <a:bodyPr anchor="t">
            <a:normAutofit/>
          </a:bodyPr>
          <a:lstStyle>
            <a:lvl1pPr marL="0" indent="0">
              <a:buNone/>
              <a:defRPr sz="1157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109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959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06760" y="950384"/>
            <a:ext cx="1243211" cy="807826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734" y="950384"/>
            <a:ext cx="4804530" cy="807826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776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7559677" cy="1069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1812" y="1"/>
            <a:ext cx="7475161" cy="10691815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736" y="964287"/>
            <a:ext cx="6142235" cy="2305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736" y="3507013"/>
            <a:ext cx="6142235" cy="5521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3680" y="9172193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5B9B-E9D8-4405-94D6-F85D0AA8B103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7735" y="9172192"/>
            <a:ext cx="386869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71855" y="9172190"/>
            <a:ext cx="478116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6907B-96C3-41FA-A5D4-A286EF9287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5571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2976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120000"/>
        </a:lnSpc>
        <a:spcBef>
          <a:spcPts val="827"/>
        </a:spcBef>
        <a:buSzPct val="125000"/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157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157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157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120000"/>
        </a:lnSpc>
        <a:spcBef>
          <a:spcPts val="413"/>
        </a:spcBef>
        <a:buSzPct val="125000"/>
        <a:buFont typeface="Arial" panose="020B0604020202020204" pitchFamily="34" charset="0"/>
        <a:buChar char="•"/>
        <a:defRPr kumimoji="1" sz="11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雲 31">
            <a:extLst>
              <a:ext uri="{FF2B5EF4-FFF2-40B4-BE49-F238E27FC236}">
                <a16:creationId xmlns:a16="http://schemas.microsoft.com/office/drawing/2014/main" id="{AF3A07BB-1F8D-4002-820D-76860CA54E02}"/>
              </a:ext>
            </a:extLst>
          </p:cNvPr>
          <p:cNvSpPr/>
          <p:nvPr/>
        </p:nvSpPr>
        <p:spPr>
          <a:xfrm>
            <a:off x="234277" y="843834"/>
            <a:ext cx="5678289" cy="2900859"/>
          </a:xfrm>
          <a:prstGeom prst="cloud">
            <a:avLst/>
          </a:prstGeom>
          <a:ln>
            <a:solidFill>
              <a:srgbClr val="FCFCF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870E77C-2128-408A-AD88-36821C40D2A9}"/>
              </a:ext>
            </a:extLst>
          </p:cNvPr>
          <p:cNvSpPr/>
          <p:nvPr/>
        </p:nvSpPr>
        <p:spPr>
          <a:xfrm>
            <a:off x="-36587" y="5273020"/>
            <a:ext cx="7596260" cy="4869507"/>
          </a:xfrm>
          <a:prstGeom prst="rect">
            <a:avLst/>
          </a:prstGeom>
          <a:solidFill>
            <a:srgbClr val="FCFCF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3ADE8FF1-520C-4A33-8AB3-37F7C19B4204}"/>
              </a:ext>
            </a:extLst>
          </p:cNvPr>
          <p:cNvSpPr/>
          <p:nvPr/>
        </p:nvSpPr>
        <p:spPr>
          <a:xfrm>
            <a:off x="395461" y="5424992"/>
            <a:ext cx="1192469" cy="398478"/>
          </a:xfrm>
          <a:prstGeom prst="roundRect">
            <a:avLst/>
          </a:prstGeom>
          <a:solidFill>
            <a:srgbClr val="1A405F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申込方法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E677906-3178-41D9-8266-DCFE28CBAB3A}"/>
              </a:ext>
            </a:extLst>
          </p:cNvPr>
          <p:cNvSpPr/>
          <p:nvPr/>
        </p:nvSpPr>
        <p:spPr>
          <a:xfrm>
            <a:off x="474384" y="6135452"/>
            <a:ext cx="3528392" cy="4151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>
              <a:defRPr/>
            </a:pPr>
            <a:r>
              <a:rPr lang="ja-JP" altLang="en-US" sz="1400" dirty="0">
                <a:solidFill>
                  <a:prstClr val="black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※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申込</a:t>
            </a: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締切　</a:t>
            </a:r>
            <a:r>
              <a:rPr lang="en-US" altLang="ja-JP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11</a:t>
            </a: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月</a:t>
            </a:r>
            <a:r>
              <a:rPr lang="en-US" altLang="ja-JP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25</a:t>
            </a: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日（水）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D2D51935-C8B3-48B9-9167-CA65D47E7AC4}"/>
              </a:ext>
            </a:extLst>
          </p:cNvPr>
          <p:cNvSpPr/>
          <p:nvPr/>
        </p:nvSpPr>
        <p:spPr>
          <a:xfrm>
            <a:off x="521846" y="5794407"/>
            <a:ext cx="4117254" cy="4418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>
              <a:defRPr/>
            </a:pP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右の二次元コードからお申込みください。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3A35566-3193-436D-8862-50752D759765}"/>
              </a:ext>
            </a:extLst>
          </p:cNvPr>
          <p:cNvSpPr txBox="1"/>
          <p:nvPr/>
        </p:nvSpPr>
        <p:spPr>
          <a:xfrm>
            <a:off x="35421" y="10207317"/>
            <a:ext cx="74325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1" lang="ja-JP" altLang="en-US" sz="1500" b="1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主催　大阪府　政策企画部危機管理室防災企画課</a:t>
            </a:r>
            <a:endParaRPr kumimoji="1" lang="en-US" altLang="ja-JP" sz="1500" b="1" dirty="0">
              <a:solidFill>
                <a:schemeClr val="bg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7468C32-7489-49B6-9419-EA77ACE92ACF}"/>
              </a:ext>
            </a:extLst>
          </p:cNvPr>
          <p:cNvSpPr txBox="1"/>
          <p:nvPr/>
        </p:nvSpPr>
        <p:spPr>
          <a:xfrm>
            <a:off x="234277" y="7938102"/>
            <a:ext cx="511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ja-JP" altLang="en-US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大阪府庁新別館北館２階</a:t>
            </a:r>
            <a:endParaRPr lang="en-US" altLang="ja-JP" b="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defTabSz="457200">
              <a:defRPr/>
            </a:pPr>
            <a:r>
              <a:rPr lang="ja-JP" altLang="en-US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危機管理センター　　　</a:t>
            </a:r>
            <a:endParaRPr lang="en-US" altLang="ja-JP" b="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9D5DFC3B-D7DA-4ED0-B3E8-0B4A0F31F7E9}"/>
              </a:ext>
            </a:extLst>
          </p:cNvPr>
          <p:cNvSpPr/>
          <p:nvPr/>
        </p:nvSpPr>
        <p:spPr>
          <a:xfrm>
            <a:off x="467469" y="7426648"/>
            <a:ext cx="1167111" cy="370230"/>
          </a:xfrm>
          <a:prstGeom prst="roundRect">
            <a:avLst/>
          </a:prstGeom>
          <a:solidFill>
            <a:srgbClr val="1A405F"/>
          </a:solidFill>
          <a:ln w="19050"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開催場所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0B5D690-1689-4DC0-AF28-63E86EB9E54B}"/>
              </a:ext>
            </a:extLst>
          </p:cNvPr>
          <p:cNvSpPr txBox="1"/>
          <p:nvPr/>
        </p:nvSpPr>
        <p:spPr>
          <a:xfrm>
            <a:off x="385973" y="6916208"/>
            <a:ext cx="5608886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kumimoji="1" lang="ja-JP" altLang="en-US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大阪府内に在住・在学・在勤で</a:t>
            </a:r>
            <a:r>
              <a:rPr kumimoji="1" lang="en-US" altLang="ja-JP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10</a:t>
            </a:r>
            <a:r>
              <a:rPr kumimoji="1" lang="ja-JP" altLang="en-US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代・</a:t>
            </a:r>
            <a:r>
              <a:rPr kumimoji="1" lang="en-US" altLang="ja-JP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20</a:t>
            </a:r>
            <a:r>
              <a:rPr kumimoji="1" lang="ja-JP" altLang="en-US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代の方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B993E7C-DBAC-4BED-80E3-6DB6AD58697A}"/>
              </a:ext>
            </a:extLst>
          </p:cNvPr>
          <p:cNvSpPr txBox="1"/>
          <p:nvPr/>
        </p:nvSpPr>
        <p:spPr>
          <a:xfrm>
            <a:off x="343944" y="911715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1" lang="ja-JP" altLang="en-US">
                <a:ln w="0"/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３０名（</a:t>
            </a:r>
            <a:r>
              <a:rPr kumimoji="1" lang="ja-JP" altLang="en-US" dirty="0">
                <a:ln w="0"/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先着順）</a:t>
            </a: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F22C8B22-6C1C-41B5-AF16-FF09251A2474}"/>
              </a:ext>
            </a:extLst>
          </p:cNvPr>
          <p:cNvSpPr/>
          <p:nvPr/>
        </p:nvSpPr>
        <p:spPr>
          <a:xfrm>
            <a:off x="467469" y="8736862"/>
            <a:ext cx="1167112" cy="353460"/>
          </a:xfrm>
          <a:prstGeom prst="roundRect">
            <a:avLst/>
          </a:prstGeom>
          <a:solidFill>
            <a:srgbClr val="1A405F"/>
          </a:solidFill>
          <a:ln w="19050"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定　　員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1EB0E9FE-79A2-474E-B9BD-3BDB939E792F}"/>
              </a:ext>
            </a:extLst>
          </p:cNvPr>
          <p:cNvSpPr/>
          <p:nvPr/>
        </p:nvSpPr>
        <p:spPr>
          <a:xfrm>
            <a:off x="452486" y="6544457"/>
            <a:ext cx="1167111" cy="314162"/>
          </a:xfrm>
          <a:prstGeom prst="roundRect">
            <a:avLst/>
          </a:prstGeom>
          <a:solidFill>
            <a:srgbClr val="1A405F"/>
          </a:solidFill>
          <a:ln w="19050"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対　　象</a:t>
            </a: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9C46BFB9-E3E6-408F-AFCB-9CACD9274DF4}"/>
              </a:ext>
            </a:extLst>
          </p:cNvPr>
          <p:cNvSpPr/>
          <p:nvPr/>
        </p:nvSpPr>
        <p:spPr>
          <a:xfrm>
            <a:off x="1493978" y="1230233"/>
            <a:ext cx="3545035" cy="2835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>
              <a:lnSpc>
                <a:spcPct val="150000"/>
              </a:lnSpc>
              <a:defRPr/>
            </a:pPr>
            <a:r>
              <a:rPr lang="ja-JP" altLang="en-US" b="1" dirty="0">
                <a:solidFill>
                  <a:srgbClr val="00B0F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令和８年度府民向け防災セミナー</a:t>
            </a:r>
            <a:endParaRPr lang="en-US" altLang="ja-JP" b="1" dirty="0">
              <a:solidFill>
                <a:srgbClr val="00B0F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5DC8D59-32D3-40FC-A89F-2EE363B49D75}"/>
              </a:ext>
            </a:extLst>
          </p:cNvPr>
          <p:cNvSpPr txBox="1"/>
          <p:nvPr/>
        </p:nvSpPr>
        <p:spPr>
          <a:xfrm>
            <a:off x="385973" y="1790982"/>
            <a:ext cx="5807796" cy="720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>
              <a:lnSpc>
                <a:spcPts val="5000"/>
              </a:lnSpc>
              <a:defRPr/>
            </a:pPr>
            <a:r>
              <a:rPr kumimoji="1" lang="ja-JP" altLang="en-US" sz="4000" b="1" dirty="0">
                <a:ln w="28575" cmpd="tri">
                  <a:noFill/>
                  <a:prstDash val="solid"/>
                </a:ln>
                <a:solidFill>
                  <a:srgbClr val="0070C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防災について学ぼう！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62642E6-6E31-41D0-BBE3-997D8322B8B4}"/>
              </a:ext>
            </a:extLst>
          </p:cNvPr>
          <p:cNvSpPr txBox="1"/>
          <p:nvPr/>
        </p:nvSpPr>
        <p:spPr>
          <a:xfrm>
            <a:off x="82553" y="2525503"/>
            <a:ext cx="5807795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kumimoji="1" lang="ja-JP" altLang="en-US" sz="2200" b="1" dirty="0">
                <a:ln w="9525">
                  <a:noFill/>
                  <a:prstDash val="solid"/>
                </a:ln>
                <a:solidFill>
                  <a:srgbClr val="00B05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～災害時におけるネットでのデマと</a:t>
            </a:r>
            <a:endParaRPr kumimoji="1" lang="en-US" altLang="ja-JP" sz="2200" b="1" dirty="0">
              <a:ln w="9525">
                <a:noFill/>
                <a:prstDash val="solid"/>
              </a:ln>
              <a:solidFill>
                <a:srgbClr val="00B05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 defTabSz="457200">
              <a:defRPr/>
            </a:pPr>
            <a:r>
              <a:rPr kumimoji="1" lang="en-US" altLang="ja-JP" sz="2200" b="1" dirty="0">
                <a:ln w="9525">
                  <a:noFill/>
                  <a:prstDash val="solid"/>
                </a:ln>
                <a:solidFill>
                  <a:srgbClr val="00B05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IT</a:t>
            </a:r>
            <a:r>
              <a:rPr kumimoji="1" lang="ja-JP" altLang="en-US" sz="2200" b="1" dirty="0">
                <a:ln w="9525">
                  <a:noFill/>
                  <a:prstDash val="solid"/>
                </a:ln>
                <a:solidFill>
                  <a:srgbClr val="00B05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技術の活用を考える～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9DA4DED-3EB8-43E8-B509-AEAF82B66266}"/>
              </a:ext>
            </a:extLst>
          </p:cNvPr>
          <p:cNvSpPr txBox="1"/>
          <p:nvPr/>
        </p:nvSpPr>
        <p:spPr>
          <a:xfrm>
            <a:off x="467469" y="3545709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ja-JP" alt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令和</a:t>
            </a:r>
            <a:r>
              <a:rPr lang="en-US" altLang="ja-JP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8</a:t>
            </a:r>
            <a:r>
              <a:rPr lang="ja-JP" altLang="en-US" sz="2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年</a:t>
            </a:r>
            <a:endParaRPr kumimoji="1" lang="ja-JP" alt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A1AC7F53-985F-48D2-A99B-0318843554BC}"/>
              </a:ext>
            </a:extLst>
          </p:cNvPr>
          <p:cNvSpPr txBox="1"/>
          <p:nvPr/>
        </p:nvSpPr>
        <p:spPr>
          <a:xfrm>
            <a:off x="946047" y="3833738"/>
            <a:ext cx="3503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1" lang="en-US" altLang="ja-JP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11</a:t>
            </a:r>
            <a:r>
              <a:rPr kumimoji="1" lang="ja-JP" altLang="en-US" sz="28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月</a:t>
            </a:r>
            <a:r>
              <a:rPr kumimoji="1" lang="ja-JP" altLang="en-US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２８</a:t>
            </a:r>
            <a:r>
              <a:rPr kumimoji="1" lang="ja-JP" altLang="en-US" sz="28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日</a:t>
            </a:r>
            <a:r>
              <a:rPr kumimoji="1" lang="ja-JP" altLang="en-US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（土）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98642EA-0D1E-4978-B758-95F964057D86}"/>
              </a:ext>
            </a:extLst>
          </p:cNvPr>
          <p:cNvSpPr txBox="1"/>
          <p:nvPr/>
        </p:nvSpPr>
        <p:spPr>
          <a:xfrm>
            <a:off x="1360857" y="4337013"/>
            <a:ext cx="3154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kumimoji="1" lang="en-US" altLang="ja-JP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14</a:t>
            </a:r>
            <a:r>
              <a:rPr kumimoji="1" lang="ja-JP" altLang="en-US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：</a:t>
            </a:r>
            <a:r>
              <a:rPr kumimoji="1" lang="en-US" altLang="ja-JP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00</a:t>
            </a:r>
            <a:r>
              <a:rPr kumimoji="1" lang="ja-JP" altLang="en-US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～</a:t>
            </a:r>
            <a:r>
              <a:rPr kumimoji="1" lang="en-US" altLang="ja-JP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16</a:t>
            </a:r>
            <a:r>
              <a:rPr kumimoji="1" lang="ja-JP" altLang="en-US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：</a:t>
            </a:r>
            <a:r>
              <a:rPr kumimoji="1" lang="en-US" altLang="ja-JP" sz="2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00</a:t>
            </a:r>
            <a:endParaRPr kumimoji="1" lang="ja-JP" altLang="en-US" sz="28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0743A14-432F-464A-867E-30C3B55BBC1F}"/>
              </a:ext>
            </a:extLst>
          </p:cNvPr>
          <p:cNvSpPr txBox="1"/>
          <p:nvPr/>
        </p:nvSpPr>
        <p:spPr>
          <a:xfrm>
            <a:off x="1946087" y="4819307"/>
            <a:ext cx="289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※13</a:t>
            </a:r>
            <a:r>
              <a:rPr kumimoji="1" lang="ja-JP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：</a:t>
            </a:r>
            <a:r>
              <a:rPr kumimoji="1" lang="en-US" altLang="ja-JP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r>
            <a:r>
              <a:rPr lang="en-US" altLang="ja-JP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0</a:t>
            </a:r>
            <a:r>
              <a:rPr kumimoji="1" lang="ja-JP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受付開始</a:t>
            </a:r>
          </a:p>
        </p:txBody>
      </p:sp>
      <p:pic>
        <p:nvPicPr>
          <p:cNvPr id="27" name="Picture 3" descr="D:\MarumotoS\My Documents\My Pictures\poster_yoko_png.png">
            <a:extLst>
              <a:ext uri="{FF2B5EF4-FFF2-40B4-BE49-F238E27FC236}">
                <a16:creationId xmlns:a16="http://schemas.microsoft.com/office/drawing/2014/main" id="{65C99FF7-F75E-435B-B051-231D93930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82" y="265463"/>
            <a:ext cx="1653786" cy="55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B45D9AA-0EFD-4C62-A118-F50811B43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157" y="3566310"/>
            <a:ext cx="1443713" cy="1263726"/>
          </a:xfrm>
          <a:prstGeom prst="rect">
            <a:avLst/>
          </a:prstGeom>
        </p:spPr>
      </p:pic>
      <p:sp>
        <p:nvSpPr>
          <p:cNvPr id="15" name="フローチャート: 他ページ結合子 14">
            <a:extLst>
              <a:ext uri="{FF2B5EF4-FFF2-40B4-BE49-F238E27FC236}">
                <a16:creationId xmlns:a16="http://schemas.microsoft.com/office/drawing/2014/main" id="{46DD6F06-B71F-40B0-AC7F-0E4E407B95D2}"/>
              </a:ext>
            </a:extLst>
          </p:cNvPr>
          <p:cNvSpPr/>
          <p:nvPr/>
        </p:nvSpPr>
        <p:spPr>
          <a:xfrm>
            <a:off x="6064262" y="1916192"/>
            <a:ext cx="1517887" cy="3356828"/>
          </a:xfrm>
          <a:prstGeom prst="flowChartOffpageConnector">
            <a:avLst/>
          </a:prstGeom>
          <a:solidFill>
            <a:srgbClr val="6BA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フローチャート: 他ページ結合子 38">
            <a:extLst>
              <a:ext uri="{FF2B5EF4-FFF2-40B4-BE49-F238E27FC236}">
                <a16:creationId xmlns:a16="http://schemas.microsoft.com/office/drawing/2014/main" id="{31918CCB-E6EA-45F1-AF68-DA981381E5C2}"/>
              </a:ext>
            </a:extLst>
          </p:cNvPr>
          <p:cNvSpPr/>
          <p:nvPr/>
        </p:nvSpPr>
        <p:spPr>
          <a:xfrm>
            <a:off x="6065697" y="0"/>
            <a:ext cx="1514620" cy="2708879"/>
          </a:xfrm>
          <a:prstGeom prst="flowChartOffpageConnector">
            <a:avLst/>
          </a:prstGeom>
          <a:solidFill>
            <a:srgbClr val="337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744E2E5-EC0A-46B7-A129-D5112A44B90C}"/>
              </a:ext>
            </a:extLst>
          </p:cNvPr>
          <p:cNvSpPr txBox="1"/>
          <p:nvPr/>
        </p:nvSpPr>
        <p:spPr>
          <a:xfrm>
            <a:off x="6086260" y="999125"/>
            <a:ext cx="1456821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参加費無料！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5FD435A-E634-48CA-A1B1-EE06D1F7C984}"/>
              </a:ext>
            </a:extLst>
          </p:cNvPr>
          <p:cNvSpPr txBox="1"/>
          <p:nvPr/>
        </p:nvSpPr>
        <p:spPr>
          <a:xfrm>
            <a:off x="5831000" y="3203346"/>
            <a:ext cx="1996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参加者には</a:t>
            </a:r>
            <a:endParaRPr kumimoji="1" lang="en-US" altLang="ja-JP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b="1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「修了証」を</a:t>
            </a:r>
            <a:endParaRPr kumimoji="1" lang="en-US" altLang="ja-JP" b="1" u="sng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b="1" u="sng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贈呈します！</a:t>
            </a:r>
            <a:endParaRPr kumimoji="1" lang="en-US" altLang="ja-JP" b="1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9042152-BFC6-EE67-C6F7-AED18BB976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0473" y="8190545"/>
            <a:ext cx="1526894" cy="179955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9CA7A6E-BE95-EE44-4A84-19BE9A3BA9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3835">
            <a:off x="4839950" y="487890"/>
            <a:ext cx="1144832" cy="1186354"/>
          </a:xfrm>
          <a:prstGeom prst="rect">
            <a:avLst/>
          </a:prstGeom>
        </p:spPr>
      </p:pic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5DEAAA00-59B1-3FC9-7880-0228463EA497}"/>
              </a:ext>
            </a:extLst>
          </p:cNvPr>
          <p:cNvSpPr/>
          <p:nvPr/>
        </p:nvSpPr>
        <p:spPr>
          <a:xfrm>
            <a:off x="4139877" y="7743296"/>
            <a:ext cx="3378985" cy="1863720"/>
          </a:xfrm>
          <a:prstGeom prst="wedgeRoundRectCallout">
            <a:avLst>
              <a:gd name="adj1" fmla="val -54899"/>
              <a:gd name="adj2" fmla="val 27663"/>
              <a:gd name="adj3" fmla="val 16667"/>
            </a:avLst>
          </a:prstGeom>
          <a:solidFill>
            <a:srgbClr val="337BAE"/>
          </a:solidFill>
          <a:ln>
            <a:solidFill>
              <a:srgbClr val="337B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誤った情報を広めてしまう危険性について学ぶとともに、</a:t>
            </a:r>
            <a:endParaRPr lang="en-US" altLang="ja-JP" b="1">
              <a:solidFill>
                <a:schemeClr val="tx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ja-JP" altLang="en-US" b="1">
                <a:solidFill>
                  <a:schemeClr val="tx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Times New Roman" panose="02020603050405020304" pitchFamily="18" charset="0"/>
              </a:rPr>
              <a:t>災害時における正しい情報の集め方について確認しましょう！</a:t>
            </a:r>
            <a:endParaRPr lang="ja-JP" altLang="en-US" b="1" dirty="0">
              <a:solidFill>
                <a:schemeClr val="tx1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CDCBCFA-929F-8606-2407-B3CCF130C4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283" y="5531711"/>
            <a:ext cx="1417443" cy="13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975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CAC10CC-B6DF-4279-BDF7-002A863DE27E}"/>
              </a:ext>
            </a:extLst>
          </p:cNvPr>
          <p:cNvSpPr/>
          <p:nvPr/>
        </p:nvSpPr>
        <p:spPr>
          <a:xfrm>
            <a:off x="304759" y="460145"/>
            <a:ext cx="7128792" cy="6048671"/>
          </a:xfrm>
          <a:prstGeom prst="roundRect">
            <a:avLst>
              <a:gd name="adj" fmla="val 3762"/>
            </a:avLst>
          </a:prstGeom>
          <a:solidFill>
            <a:srgbClr val="FCFC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kumimoji="1" lang="ja-JP" altLang="en-US" dirty="0">
              <a:solidFill>
                <a:prstClr val="white"/>
              </a:solidFill>
              <a:latin typeface="Tw Cen MT" panose="020B0602020104020603"/>
              <a:ea typeface="ＭＳ Ｐゴシック" panose="020B0600070205080204" pitchFamily="50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421E962-6717-4D7D-BF54-D9E1BA2B1978}"/>
              </a:ext>
            </a:extLst>
          </p:cNvPr>
          <p:cNvSpPr/>
          <p:nvPr/>
        </p:nvSpPr>
        <p:spPr>
          <a:xfrm>
            <a:off x="323453" y="2033538"/>
            <a:ext cx="7128792" cy="4720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defTabSz="457200">
              <a:defRPr/>
            </a:pP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・災害時におけるネット上のデマや生成</a:t>
            </a:r>
            <a:r>
              <a:rPr lang="en-US" altLang="ja-JP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AI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による偽画像について学ぶ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ADB26437-48B3-4B1E-A4F4-56CA7B8F200B}"/>
              </a:ext>
            </a:extLst>
          </p:cNvPr>
          <p:cNvSpPr/>
          <p:nvPr/>
        </p:nvSpPr>
        <p:spPr>
          <a:xfrm>
            <a:off x="1619836" y="305346"/>
            <a:ext cx="4320000" cy="504000"/>
          </a:xfrm>
          <a:prstGeom prst="roundRect">
            <a:avLst/>
          </a:prstGeom>
          <a:solidFill>
            <a:srgbClr val="1A405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sz="24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セミナープログラム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7E92AFE-F4B2-4A2E-B714-C4CEC1CB2166}"/>
              </a:ext>
            </a:extLst>
          </p:cNvPr>
          <p:cNvSpPr txBox="1"/>
          <p:nvPr/>
        </p:nvSpPr>
        <p:spPr>
          <a:xfrm>
            <a:off x="395461" y="4225716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講　師 ：藤井 大輔（ふじい　だいすけ）　氏</a:t>
            </a:r>
            <a:endParaRPr lang="en-US" altLang="ja-JP" sz="20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4F090333-3823-42EF-905C-F870CF224732}"/>
              </a:ext>
            </a:extLst>
          </p:cNvPr>
          <p:cNvSpPr/>
          <p:nvPr/>
        </p:nvSpPr>
        <p:spPr>
          <a:xfrm>
            <a:off x="1619356" y="6659067"/>
            <a:ext cx="4320480" cy="504056"/>
          </a:xfrm>
          <a:prstGeom prst="roundRect">
            <a:avLst/>
          </a:prstGeom>
          <a:solidFill>
            <a:srgbClr val="1A405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会 場 へ の ア ク セ ス</a:t>
            </a:r>
            <a:endParaRPr kumimoji="1" lang="ja-JP" altLang="en-US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D14D988-3EF6-4145-AC95-3920C5185F46}"/>
              </a:ext>
            </a:extLst>
          </p:cNvPr>
          <p:cNvSpPr txBox="1"/>
          <p:nvPr/>
        </p:nvSpPr>
        <p:spPr>
          <a:xfrm>
            <a:off x="1087900" y="9945601"/>
            <a:ext cx="51845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問い合わせ：大阪府危機管理室防災企画課　地域支援グループ</a:t>
            </a:r>
            <a:endParaRPr kumimoji="1" lang="en-US" altLang="ja-JP" sz="1400" dirty="0">
              <a:solidFill>
                <a:schemeClr val="bg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  <a:p>
            <a:r>
              <a:rPr kumimoji="1" lang="ja-JP" altLang="en-US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電　話：</a:t>
            </a:r>
            <a:r>
              <a:rPr kumimoji="1" lang="en-US" altLang="ja-JP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06</a:t>
            </a:r>
            <a:r>
              <a:rPr kumimoji="1" lang="ja-JP" altLang="en-US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－</a:t>
            </a:r>
            <a:r>
              <a:rPr kumimoji="1" lang="en-US" altLang="ja-JP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6944</a:t>
            </a:r>
            <a:r>
              <a:rPr kumimoji="1" lang="ja-JP" altLang="en-US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－</a:t>
            </a:r>
            <a:r>
              <a:rPr kumimoji="1" lang="en-US" altLang="ja-JP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9128</a:t>
            </a:r>
          </a:p>
          <a:p>
            <a:r>
              <a:rPr lang="ja-JP" altLang="en-US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メール：</a:t>
            </a:r>
            <a:r>
              <a:rPr lang="en-US" altLang="ja-JP" sz="1400" dirty="0">
                <a:solidFill>
                  <a:schemeClr val="bg1"/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rPr>
              <a:t>kikikanri-16@gbox.pref.osaka.lg.jp</a:t>
            </a:r>
            <a:endParaRPr kumimoji="1" lang="en-US" altLang="ja-JP" sz="1400" dirty="0">
              <a:solidFill>
                <a:schemeClr val="bg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B22F8AD-B88D-4E8E-83AE-804ABF96CEE1}"/>
              </a:ext>
            </a:extLst>
          </p:cNvPr>
          <p:cNvSpPr txBox="1"/>
          <p:nvPr/>
        </p:nvSpPr>
        <p:spPr>
          <a:xfrm>
            <a:off x="251445" y="7561895"/>
            <a:ext cx="47525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大阪府庁新別館北館２階</a:t>
            </a:r>
            <a:endParaRPr lang="en-US" altLang="ja-JP" sz="2000" b="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sz="2000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　　　危機管理センター</a:t>
            </a:r>
            <a:endParaRPr lang="en-US" altLang="ja-JP" sz="2000" b="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endParaRPr lang="ja-JP" altLang="en-US" sz="1200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zh-CN" altLang="en-US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大阪市</a:t>
            </a:r>
            <a:r>
              <a:rPr lang="zh-CN" altLang="en-US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中央区大手前</a:t>
            </a:r>
            <a:r>
              <a:rPr lang="en-US" altLang="zh-CN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丁目</a:t>
            </a:r>
            <a:r>
              <a:rPr lang="en-US" altLang="zh-CN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1-43</a:t>
            </a:r>
          </a:p>
          <a:p>
            <a:r>
              <a:rPr lang="ja-JP" altLang="en-US" b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・</a:t>
            </a:r>
            <a:r>
              <a:rPr lang="ja-JP" altLang="en-US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大阪メトロ谷町線「谷町四丁目」駅</a:t>
            </a:r>
            <a:endParaRPr lang="en-US" altLang="ja-JP" b="1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lang="ja-JP" altLang="en-US" b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</a:t>
            </a:r>
            <a:r>
              <a:rPr lang="en-US" altLang="ja-JP" b="1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1A</a:t>
            </a:r>
            <a:r>
              <a:rPr lang="ja-JP" altLang="en-US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番出口から徒歩約</a:t>
            </a:r>
            <a:r>
              <a:rPr lang="en-US" altLang="ja-JP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2</a:t>
            </a:r>
            <a:r>
              <a:rPr lang="ja-JP" altLang="en-US" b="1" dirty="0">
                <a:solidFill>
                  <a:srgbClr val="000000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分　</a:t>
            </a:r>
            <a:endParaRPr lang="ja-JP" altLang="en-US" dirty="0">
              <a:solidFill>
                <a:srgbClr val="000000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10D02F2E-A87B-4C7C-8C76-74D650764CC2}"/>
              </a:ext>
            </a:extLst>
          </p:cNvPr>
          <p:cNvSpPr/>
          <p:nvPr/>
        </p:nvSpPr>
        <p:spPr>
          <a:xfrm>
            <a:off x="573535" y="2692730"/>
            <a:ext cx="4663559" cy="393954"/>
          </a:xfrm>
          <a:prstGeom prst="roundRect">
            <a:avLst/>
          </a:prstGeom>
          <a:solidFill>
            <a:srgbClr val="337BAE"/>
          </a:solidFill>
          <a:ln w="19050"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</a:t>
            </a:r>
            <a:r>
              <a:rPr kumimoji="1" lang="en-US" altLang="ja-JP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2</a:t>
            </a:r>
            <a:r>
              <a:rPr kumimoji="1"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部　施設案内</a:t>
            </a:r>
            <a:r>
              <a:rPr kumimoji="1" lang="en-US" altLang="ja-JP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15:30-16:00</a:t>
            </a:r>
            <a:endParaRPr kumimoji="1" lang="ja-JP" altLang="en-US" sz="2000" dirty="0">
              <a:solidFill>
                <a:prstClr val="white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9D85B867-AD85-4281-B718-3ABEB7EC8FC5}"/>
              </a:ext>
            </a:extLst>
          </p:cNvPr>
          <p:cNvSpPr/>
          <p:nvPr/>
        </p:nvSpPr>
        <p:spPr>
          <a:xfrm>
            <a:off x="539477" y="1169442"/>
            <a:ext cx="4697617" cy="400071"/>
          </a:xfrm>
          <a:prstGeom prst="roundRect">
            <a:avLst/>
          </a:prstGeom>
          <a:solidFill>
            <a:srgbClr val="337BAE"/>
          </a:solidFill>
          <a:ln w="19050"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kumimoji="1"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</a:t>
            </a:r>
            <a:r>
              <a:rPr kumimoji="1" lang="en-US" altLang="ja-JP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kumimoji="1"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部</a:t>
            </a:r>
            <a:r>
              <a:rPr kumimoji="1" lang="en-US" altLang="ja-JP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講義</a:t>
            </a:r>
            <a:r>
              <a:rPr kumimoji="1" lang="en-US" altLang="ja-JP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 14:00-15:30</a:t>
            </a:r>
            <a:endParaRPr kumimoji="1" lang="ja-JP" altLang="en-US" sz="1600" dirty="0">
              <a:solidFill>
                <a:prstClr val="white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314EE19B-FA8D-46D7-937D-84577D7C956A}"/>
              </a:ext>
            </a:extLst>
          </p:cNvPr>
          <p:cNvSpPr/>
          <p:nvPr/>
        </p:nvSpPr>
        <p:spPr>
          <a:xfrm>
            <a:off x="323453" y="3355782"/>
            <a:ext cx="5146279" cy="4059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defTabSz="457200">
              <a:defRPr/>
            </a:pP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・危機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管理</a:t>
            </a: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センターや災害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対策</a:t>
            </a:r>
            <a:r>
              <a:rPr lang="ja-JP" altLang="en-US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本部会議室の</a:t>
            </a: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見学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A8998215-FF08-4366-825D-FB75D6D6DF7A}"/>
              </a:ext>
            </a:extLst>
          </p:cNvPr>
          <p:cNvSpPr/>
          <p:nvPr/>
        </p:nvSpPr>
        <p:spPr>
          <a:xfrm>
            <a:off x="323453" y="1678936"/>
            <a:ext cx="5760000" cy="8266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defTabSz="457200">
              <a:defRPr/>
            </a:pPr>
            <a:r>
              <a:rPr lang="ja-JP" altLang="en-US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Times New Roman" panose="02020603050405020304" pitchFamily="18" charset="0"/>
              </a:rPr>
              <a:t>・防災における基本事項を学ぶ</a:t>
            </a:r>
            <a:endParaRPr lang="en-US" altLang="ja-JP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882266-8D0E-4950-AED6-822455B854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30950">
            <a:off x="6325962" y="899884"/>
            <a:ext cx="1136765" cy="11779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5EA500A-E391-0368-4047-BEF92E078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7890">
            <a:off x="5662768" y="320080"/>
            <a:ext cx="1291394" cy="12203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8AC10D5-8068-0FA2-94C9-F969A17F5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215" y="7289397"/>
            <a:ext cx="3024336" cy="2442037"/>
          </a:xfrm>
          <a:prstGeom prst="rect">
            <a:avLst/>
          </a:prstGeom>
        </p:spPr>
      </p:pic>
      <p:pic>
        <p:nvPicPr>
          <p:cNvPr id="3" name="図 2" descr="D:\fudok\Desktop\移転案内\001.JPG">
            <a:extLst>
              <a:ext uri="{FF2B5EF4-FFF2-40B4-BE49-F238E27FC236}">
                <a16:creationId xmlns:a16="http://schemas.microsoft.com/office/drawing/2014/main" id="{80354962-9BD8-D10A-A0FC-1B8192A06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8262" y="2540290"/>
            <a:ext cx="2032921" cy="157322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7C61C7A-6BE3-4FEC-2F20-F8E720662EA3}"/>
              </a:ext>
            </a:extLst>
          </p:cNvPr>
          <p:cNvSpPr txBox="1"/>
          <p:nvPr/>
        </p:nvSpPr>
        <p:spPr>
          <a:xfrm>
            <a:off x="405654" y="4831385"/>
            <a:ext cx="475252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AI</a:t>
            </a:r>
            <a:r>
              <a:rPr lang="ja-JP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防災協議会　理事代理</a:t>
            </a:r>
            <a:endParaRPr lang="en-US" altLang="ja-JP" sz="1500">
              <a:solidFill>
                <a:schemeClr val="bg1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株式会社</a:t>
            </a:r>
            <a:r>
              <a:rPr kumimoji="1"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JX</a:t>
            </a:r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通信社　データプラットフォーム部長</a:t>
            </a:r>
            <a:endParaRPr kumimoji="1" lang="en-US" altLang="ja-JP" sz="1500">
              <a:solidFill>
                <a:schemeClr val="bg1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エフエム東京、</a:t>
            </a:r>
            <a:r>
              <a:rPr kumimoji="1"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SNS</a:t>
            </a:r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運営会社、行政</a:t>
            </a:r>
            <a:r>
              <a:rPr kumimoji="1"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DX</a:t>
            </a:r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分野等を経て現職</a:t>
            </a:r>
            <a:endParaRPr kumimoji="1" lang="en-US" altLang="ja-JP" sz="1500">
              <a:solidFill>
                <a:schemeClr val="bg1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災害情報配信サービス「</a:t>
            </a:r>
            <a:r>
              <a:rPr kumimoji="1"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FASTALERT</a:t>
            </a:r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」の事業開発や防災</a:t>
            </a:r>
            <a:r>
              <a:rPr kumimoji="1" lang="en-US" altLang="ja-JP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DX</a:t>
            </a:r>
            <a:r>
              <a:rPr kumimoji="1" lang="ja-JP" altLang="en-US" sz="1500">
                <a:solidFill>
                  <a:schemeClr val="bg1"/>
                </a:solidFill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の推進に従事</a:t>
            </a:r>
            <a:endParaRPr kumimoji="1" lang="en-US" altLang="ja-JP" sz="1500">
              <a:solidFill>
                <a:schemeClr val="bg1"/>
              </a:solidFill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E8CA4BA-6503-3474-7DC0-6FCF9BEC78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988" y="4482670"/>
            <a:ext cx="2203195" cy="167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9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回路">
  <a:themeElements>
    <a:clrScheme name="回路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回路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路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XHash xmlns="1119c2e5-8fb9-4d5f-baf1-202c530f2c34" xsi:nil="true"/>
    <IntlLangReviewDate xmlns="1119c2e5-8fb9-4d5f-baf1-202c530f2c34" xsi:nil="true"/>
    <PrimaryImageGen xmlns="1119c2e5-8fb9-4d5f-baf1-202c530f2c34">false</PrimaryImageGen>
    <TPInstallLocation xmlns="1119c2e5-8fb9-4d5f-baf1-202c530f2c34" xsi:nil="true"/>
    <IntlLangReview xmlns="1119c2e5-8fb9-4d5f-baf1-202c530f2c34" xsi:nil="true"/>
    <LocPublishedDependentAssetsLookup xmlns="1119c2e5-8fb9-4d5f-baf1-202c530f2c34" xsi:nil="true"/>
    <Manager xmlns="1119c2e5-8fb9-4d5f-baf1-202c530f2c34" xsi:nil="true"/>
    <NumericId xmlns="1119c2e5-8fb9-4d5f-baf1-202c530f2c34" xsi:nil="true"/>
    <OOCacheId xmlns="1119c2e5-8fb9-4d5f-baf1-202c530f2c34" xsi:nil="true"/>
    <AverageRating xmlns="1119c2e5-8fb9-4d5f-baf1-202c530f2c34" xsi:nil="true"/>
    <CSXUpdate xmlns="1119c2e5-8fb9-4d5f-baf1-202c530f2c34">false</CSXUpdate>
    <APDescription xmlns="1119c2e5-8fb9-4d5f-baf1-202c530f2c34" xsi:nil="true"/>
    <FeatureTagsTaxHTField0 xmlns="1119c2e5-8fb9-4d5f-baf1-202c530f2c34">
      <Terms xmlns="http://schemas.microsoft.com/office/infopath/2007/PartnerControls"/>
    </FeatureTagsTaxHTField0>
    <IntlLangReviewer xmlns="1119c2e5-8fb9-4d5f-baf1-202c530f2c34" xsi:nil="true"/>
    <OpenTemplate xmlns="1119c2e5-8fb9-4d5f-baf1-202c530f2c34">true</OpenTemplate>
    <TaxCatchAll xmlns="1119c2e5-8fb9-4d5f-baf1-202c530f2c34"/>
    <ApprovalLog xmlns="1119c2e5-8fb9-4d5f-baf1-202c530f2c34" xsi:nil="true"/>
    <TPComponent xmlns="1119c2e5-8fb9-4d5f-baf1-202c530f2c34" xsi:nil="true"/>
    <EditorialTags xmlns="1119c2e5-8fb9-4d5f-baf1-202c530f2c34" xsi:nil="true"/>
    <LastModifiedDateTime xmlns="1119c2e5-8fb9-4d5f-baf1-202c530f2c34" xsi:nil="true"/>
    <LegacyData xmlns="1119c2e5-8fb9-4d5f-baf1-202c530f2c34" xsi:nil="true"/>
    <TPLaunchHelpLink xmlns="1119c2e5-8fb9-4d5f-baf1-202c530f2c34" xsi:nil="true"/>
    <LocComments xmlns="1119c2e5-8fb9-4d5f-baf1-202c530f2c34" xsi:nil="true"/>
    <LocProcessedForMarketsLookup xmlns="1119c2e5-8fb9-4d5f-baf1-202c530f2c34" xsi:nil="true"/>
    <Milestone xmlns="1119c2e5-8fb9-4d5f-baf1-202c530f2c34">Beta 1</Milestone>
    <BusinessGroup xmlns="1119c2e5-8fb9-4d5f-baf1-202c530f2c34" xsi:nil="true"/>
    <Providers xmlns="1119c2e5-8fb9-4d5f-baf1-202c530f2c34" xsi:nil="true"/>
    <RecommendationsModifier xmlns="1119c2e5-8fb9-4d5f-baf1-202c530f2c34" xsi:nil="true"/>
    <SourceTitle xmlns="1119c2e5-8fb9-4d5f-baf1-202c530f2c34" xsi:nil="true"/>
    <HandoffToMSDN xmlns="1119c2e5-8fb9-4d5f-baf1-202c530f2c34" xsi:nil="true"/>
    <LocOverallHandbackStatusLookup xmlns="1119c2e5-8fb9-4d5f-baf1-202c530f2c34" xsi:nil="true"/>
    <DirectSourceMarket xmlns="1119c2e5-8fb9-4d5f-baf1-202c530f2c34" xsi:nil="true"/>
    <APEditor xmlns="1119c2e5-8fb9-4d5f-baf1-202c530f2c34">
      <UserInfo>
        <DisplayName/>
        <AccountId xsi:nil="true"/>
        <AccountType/>
      </UserInfo>
    </APEditor>
    <LocNewPublishedVersionLookup xmlns="1119c2e5-8fb9-4d5f-baf1-202c530f2c34" xsi:nil="true"/>
    <SubmitterId xmlns="1119c2e5-8fb9-4d5f-baf1-202c530f2c34" xsi:nil="true"/>
    <TemplateStatus xmlns="1119c2e5-8fb9-4d5f-baf1-202c530f2c34">Complete</TemplateStatus>
    <UAProjectedTotalWords xmlns="1119c2e5-8fb9-4d5f-baf1-202c530f2c34" xsi:nil="true"/>
    <Provider xmlns="1119c2e5-8fb9-4d5f-baf1-202c530f2c34" xsi:nil="true"/>
    <CSXSubmissionDate xmlns="1119c2e5-8fb9-4d5f-baf1-202c530f2c34" xsi:nil="true"/>
    <BlockPublish xmlns="1119c2e5-8fb9-4d5f-baf1-202c530f2c34" xsi:nil="true"/>
    <BugNumber xmlns="1119c2e5-8fb9-4d5f-baf1-202c530f2c34" xsi:nil="true"/>
    <TPLaunchHelpLinkType xmlns="1119c2e5-8fb9-4d5f-baf1-202c530f2c34">Template</TPLaunchHelpLinkType>
    <PublishStatusLookup xmlns="1119c2e5-8fb9-4d5f-baf1-202c530f2c34">
      <Value>452444</Value>
      <Value>503066</Value>
    </PublishStatusLookup>
    <ScenarioTagsTaxHTField0 xmlns="1119c2e5-8fb9-4d5f-baf1-202c530f2c34">
      <Terms xmlns="http://schemas.microsoft.com/office/infopath/2007/PartnerControls"/>
    </ScenarioTagsTaxHTField0>
    <TimesCloned xmlns="1119c2e5-8fb9-4d5f-baf1-202c530f2c34" xsi:nil="true"/>
    <IsDeleted xmlns="1119c2e5-8fb9-4d5f-baf1-202c530f2c34">false</IsDeleted>
    <OriginAsset xmlns="1119c2e5-8fb9-4d5f-baf1-202c530f2c34" xsi:nil="true"/>
    <UALocComments xmlns="1119c2e5-8fb9-4d5f-baf1-202c530f2c34" xsi:nil="true"/>
    <UALocRecommendation xmlns="1119c2e5-8fb9-4d5f-baf1-202c530f2c34">Localize</UALocRecommendation>
    <DSATActionTaken xmlns="1119c2e5-8fb9-4d5f-baf1-202c530f2c34" xsi:nil="true"/>
    <MachineTranslated xmlns="1119c2e5-8fb9-4d5f-baf1-202c530f2c34">false</MachineTranslated>
    <OutputCachingOn xmlns="1119c2e5-8fb9-4d5f-baf1-202c530f2c34">false</OutputCachingOn>
    <ParentAssetId xmlns="1119c2e5-8fb9-4d5f-baf1-202c530f2c34" xsi:nil="true"/>
    <APAuthor xmlns="1119c2e5-8fb9-4d5f-baf1-202c530f2c34">
      <UserInfo>
        <DisplayName>System Account</DisplayName>
        <AccountId>1073741823</AccountId>
        <AccountType/>
      </UserInfo>
    </APAuthor>
    <ClipArtFilename xmlns="1119c2e5-8fb9-4d5f-baf1-202c530f2c34" xsi:nil="true"/>
    <LocOverallLocStatusLookup xmlns="1119c2e5-8fb9-4d5f-baf1-202c530f2c34" xsi:nil="true"/>
    <LocOverallPreviewStatusLookup xmlns="1119c2e5-8fb9-4d5f-baf1-202c530f2c34" xsi:nil="true"/>
    <IntlLocPriority xmlns="1119c2e5-8fb9-4d5f-baf1-202c530f2c34" xsi:nil="true"/>
    <ApprovalStatus xmlns="1119c2e5-8fb9-4d5f-baf1-202c530f2c34">InProgress</ApprovalStatus>
    <LocManualTestRequired xmlns="1119c2e5-8fb9-4d5f-baf1-202c530f2c34" xsi:nil="true"/>
    <TPNamespace xmlns="1119c2e5-8fb9-4d5f-baf1-202c530f2c34" xsi:nil="true"/>
    <TemplateTemplateType xmlns="1119c2e5-8fb9-4d5f-baf1-202c530f2c34">PowerPoint 12 Default</TemplateTemplateType>
    <UANotes xmlns="1119c2e5-8fb9-4d5f-baf1-202c530f2c34" xsi:nil="true"/>
    <ThumbnailAssetId xmlns="1119c2e5-8fb9-4d5f-baf1-202c530f2c34" xsi:nil="true"/>
    <AssetId xmlns="1119c2e5-8fb9-4d5f-baf1-202c530f2c34">TP102773795</AssetId>
    <AssetType xmlns="1119c2e5-8fb9-4d5f-baf1-202c530f2c34" xsi:nil="true"/>
    <TPClientViewer xmlns="1119c2e5-8fb9-4d5f-baf1-202c530f2c34" xsi:nil="true"/>
    <TPFriendlyName xmlns="1119c2e5-8fb9-4d5f-baf1-202c530f2c34" xsi:nil="true"/>
    <PlannedPubDate xmlns="1119c2e5-8fb9-4d5f-baf1-202c530f2c34" xsi:nil="true"/>
    <PolicheckWords xmlns="1119c2e5-8fb9-4d5f-baf1-202c530f2c34" xsi:nil="true"/>
    <TPCommandLine xmlns="1119c2e5-8fb9-4d5f-baf1-202c530f2c34" xsi:nil="true"/>
    <LocOverallPublishStatusLookup xmlns="1119c2e5-8fb9-4d5f-baf1-202c530f2c34" xsi:nil="true"/>
    <LocPublishedLinkedAssetsLookup xmlns="1119c2e5-8fb9-4d5f-baf1-202c530f2c34" xsi:nil="true"/>
    <CrawlForDependencies xmlns="1119c2e5-8fb9-4d5f-baf1-202c530f2c34">false</CrawlForDependencies>
    <InternalTagsTaxHTField0 xmlns="1119c2e5-8fb9-4d5f-baf1-202c530f2c34">
      <Terms xmlns="http://schemas.microsoft.com/office/infopath/2007/PartnerControls"/>
    </InternalTagsTaxHTField0>
    <MarketSpecific xmlns="1119c2e5-8fb9-4d5f-baf1-202c530f2c34" xsi:nil="true"/>
    <LastHandOff xmlns="1119c2e5-8fb9-4d5f-baf1-202c530f2c34" xsi:nil="true"/>
    <LocProcessedForHandoffsLookup xmlns="1119c2e5-8fb9-4d5f-baf1-202c530f2c34" xsi:nil="true"/>
    <LocalizationTagsTaxHTField0 xmlns="1119c2e5-8fb9-4d5f-baf1-202c530f2c34">
      <Terms xmlns="http://schemas.microsoft.com/office/infopath/2007/PartnerControls"/>
    </LocalizationTagsTaxHTField0>
    <VoteCount xmlns="1119c2e5-8fb9-4d5f-baf1-202c530f2c34" xsi:nil="true"/>
    <ContentItem xmlns="1119c2e5-8fb9-4d5f-baf1-202c530f2c34" xsi:nil="true"/>
    <Markets xmlns="1119c2e5-8fb9-4d5f-baf1-202c530f2c34"/>
    <OriginalSourceMarket xmlns="1119c2e5-8fb9-4d5f-baf1-202c530f2c34" xsi:nil="true"/>
    <PublishTargets xmlns="1119c2e5-8fb9-4d5f-baf1-202c530f2c34">OfficeOnline</PublishTargets>
    <ShowIn xmlns="1119c2e5-8fb9-4d5f-baf1-202c530f2c34">Show everywhere</ShowIn>
    <UACurrentWords xmlns="1119c2e5-8fb9-4d5f-baf1-202c530f2c34" xsi:nil="true"/>
    <TPApplication xmlns="1119c2e5-8fb9-4d5f-baf1-202c530f2c34" xsi:nil="true"/>
    <AssetExpire xmlns="1119c2e5-8fb9-4d5f-baf1-202c530f2c34">2100-01-01T00:00:00+00:00</AssetExpire>
    <CampaignTagsTaxHTField0 xmlns="1119c2e5-8fb9-4d5f-baf1-202c530f2c34">
      <Terms xmlns="http://schemas.microsoft.com/office/infopath/2007/PartnerControls"/>
    </CampaignTagsTaxHTField0>
    <LocLastLocAttemptVersionLookup xmlns="1119c2e5-8fb9-4d5f-baf1-202c530f2c34">134674</LocLastLocAttemptVersionLookup>
    <LocLastLocAttemptVersionTypeLookup xmlns="1119c2e5-8fb9-4d5f-baf1-202c530f2c34" xsi:nil="true"/>
    <AssetStart xmlns="1119c2e5-8fb9-4d5f-baf1-202c530f2c34">2011-11-08T08:06:20+00:00</AssetStart>
    <TPExecutable xmlns="1119c2e5-8fb9-4d5f-baf1-202c530f2c34" xsi:nil="true"/>
    <FriendlyTitle xmlns="1119c2e5-8fb9-4d5f-baf1-202c530f2c34" xsi:nil="true"/>
    <LocRecommendedHandoff xmlns="1119c2e5-8fb9-4d5f-baf1-202c530f2c34" xsi:nil="true"/>
    <TPAppVersion xmlns="1119c2e5-8fb9-4d5f-baf1-202c530f2c34" xsi:nil="true"/>
    <AcquiredFrom xmlns="1119c2e5-8fb9-4d5f-baf1-202c530f2c34">Internal MS</AcquiredFrom>
    <IsSearchable xmlns="1119c2e5-8fb9-4d5f-baf1-202c530f2c34">true</IsSearchable>
    <CSXSubmissionMarket xmlns="1119c2e5-8fb9-4d5f-baf1-202c530f2c34" xsi:nil="true"/>
    <Downloads xmlns="1119c2e5-8fb9-4d5f-baf1-202c530f2c34">0</Downloads>
    <EditorialStatus xmlns="1119c2e5-8fb9-4d5f-baf1-202c530f2c34">Complete</EditorialStatus>
    <ArtSampleDocs xmlns="1119c2e5-8fb9-4d5f-baf1-202c530f2c34" xsi:nil="true"/>
    <TrustLevel xmlns="1119c2e5-8fb9-4d5f-baf1-202c530f2c34">1 Microsoft Managed Content</TrustLevel>
    <OriginalRelease xmlns="1119c2e5-8fb9-4d5f-baf1-202c530f2c34">14</OriginalRelease>
    <LocMarketGroupTiers2 xmlns="1119c2e5-8fb9-4d5f-baf1-202c530f2c3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F6E1CA76AAD4564AAF106FC3CFA868360400186944AA932D8046A3B88E9B37BEBDF5" ma:contentTypeVersion="57" ma:contentTypeDescription="Create a new document." ma:contentTypeScope="" ma:versionID="99516f8994b63f46a279aa564b61ee37">
  <xsd:schema xmlns:xsd="http://www.w3.org/2001/XMLSchema" xmlns:xs="http://www.w3.org/2001/XMLSchema" xmlns:p="http://schemas.microsoft.com/office/2006/metadata/properties" xmlns:ns2="1119c2e5-8fb9-4d5f-baf1-202c530f2c34" targetNamespace="http://schemas.microsoft.com/office/2006/metadata/properties" ma:root="true" ma:fieldsID="4ccc0999b57010467b6aff3ba0e15941" ns2:_="">
    <xsd:import namespace="1119c2e5-8fb9-4d5f-baf1-202c530f2c3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9c2e5-8fb9-4d5f-baf1-202c530f2c3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04032b9e-8ee6-4e89-b9db-4ffff205d025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388FC2BA-F530-4FF7-911A-621CAE6AFBD3}" ma:internalName="CSXSubmissionMarket" ma:readOnly="false" ma:showField="MarketName" ma:web="1119c2e5-8fb9-4d5f-baf1-202c530f2c3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dcf7547-996b-4a0e-b7d1-0f761d14131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D83B164-8C00-474C-8363-38E0B8FF22E3}" ma:internalName="InProjectListLookup" ma:readOnly="true" ma:showField="InProjectLis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e5aec8e1-0842-4156-acaa-2defcf90540a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D83B164-8C00-474C-8363-38E0B8FF22E3}" ma:internalName="LastCompleteVersionLookup" ma:readOnly="true" ma:showField="LastComplete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D83B164-8C00-474C-8363-38E0B8FF22E3}" ma:internalName="LastPreviewErrorLookup" ma:readOnly="true" ma:showField="LastPreview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D83B164-8C00-474C-8363-38E0B8FF22E3}" ma:internalName="LastPreviewResultLookup" ma:readOnly="true" ma:showField="LastPreview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D83B164-8C00-474C-8363-38E0B8FF22E3}" ma:internalName="LastPreviewAttemptDateLookup" ma:readOnly="true" ma:showField="LastPreview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D83B164-8C00-474C-8363-38E0B8FF22E3}" ma:internalName="LastPreviewedByLookup" ma:readOnly="true" ma:showField="LastPreview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D83B164-8C00-474C-8363-38E0B8FF22E3}" ma:internalName="LastPreviewTimeLookup" ma:readOnly="true" ma:showField="LastPreview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D83B164-8C00-474C-8363-38E0B8FF22E3}" ma:internalName="LastPreviewVersionLookup" ma:readOnly="true" ma:showField="LastPreview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D83B164-8C00-474C-8363-38E0B8FF22E3}" ma:internalName="LastPublishErrorLookup" ma:readOnly="true" ma:showField="LastPublishError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D83B164-8C00-474C-8363-38E0B8FF22E3}" ma:internalName="LastPublishResultLookup" ma:readOnly="true" ma:showField="LastPublishResult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D83B164-8C00-474C-8363-38E0B8FF22E3}" ma:internalName="LastPublishAttemptDateLookup" ma:readOnly="true" ma:showField="LastPublishAttemptDat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D83B164-8C00-474C-8363-38E0B8FF22E3}" ma:internalName="LastPublishedByLookup" ma:readOnly="true" ma:showField="LastPublishedBy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D83B164-8C00-474C-8363-38E0B8FF22E3}" ma:internalName="LastPublishTimeLookup" ma:readOnly="true" ma:showField="LastPublishTi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D83B164-8C00-474C-8363-38E0B8FF22E3}" ma:internalName="LastPublishVersionLookup" ma:readOnly="true" ma:showField="LastPublishVersion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C39992D-5589-4A4E-8B38-02E0637E5C25}" ma:internalName="LocLastLocAttemptVersionLookup" ma:readOnly="false" ma:showField="LastLocAttemptVersion" ma:web="1119c2e5-8fb9-4d5f-baf1-202c530f2c34">
      <xsd:simpleType>
        <xsd:restriction base="dms:Lookup"/>
      </xsd:simpleType>
    </xsd:element>
    <xsd:element name="LocLastLocAttemptVersionTypeLookup" ma:index="72" nillable="true" ma:displayName="Loc Last Loc Attempt Version Type" ma:default="" ma:list="{BC39992D-5589-4A4E-8B38-02E0637E5C25}" ma:internalName="LocLastLocAttemptVersionTypeLookup" ma:readOnly="true" ma:showField="LastLocAttemptVersionType" ma:web="1119c2e5-8fb9-4d5f-baf1-202c530f2c3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C39992D-5589-4A4E-8B38-02E0637E5C25}" ma:internalName="LocNewPublishedVersionLookup" ma:readOnly="true" ma:showField="NewPublishedVersion" ma:web="1119c2e5-8fb9-4d5f-baf1-202c530f2c34">
      <xsd:simpleType>
        <xsd:restriction base="dms:Lookup"/>
      </xsd:simpleType>
    </xsd:element>
    <xsd:element name="LocOverallHandbackStatusLookup" ma:index="76" nillable="true" ma:displayName="Loc Overall Handback Status" ma:default="" ma:list="{BC39992D-5589-4A4E-8B38-02E0637E5C25}" ma:internalName="LocOverallHandbackStatusLookup" ma:readOnly="true" ma:showField="OverallHandbackStatus" ma:web="1119c2e5-8fb9-4d5f-baf1-202c530f2c34">
      <xsd:simpleType>
        <xsd:restriction base="dms:Lookup"/>
      </xsd:simpleType>
    </xsd:element>
    <xsd:element name="LocOverallLocStatusLookup" ma:index="77" nillable="true" ma:displayName="Loc Overall Localize Status" ma:default="" ma:list="{BC39992D-5589-4A4E-8B38-02E0637E5C25}" ma:internalName="LocOverallLocStatusLookup" ma:readOnly="true" ma:showField="OverallLocStatus" ma:web="1119c2e5-8fb9-4d5f-baf1-202c530f2c34">
      <xsd:simpleType>
        <xsd:restriction base="dms:Lookup"/>
      </xsd:simpleType>
    </xsd:element>
    <xsd:element name="LocOverallPreviewStatusLookup" ma:index="78" nillable="true" ma:displayName="Loc Overall Preview Status" ma:default="" ma:list="{BC39992D-5589-4A4E-8B38-02E0637E5C25}" ma:internalName="LocOverallPreviewStatusLookup" ma:readOnly="true" ma:showField="OverallPreviewStatus" ma:web="1119c2e5-8fb9-4d5f-baf1-202c530f2c34">
      <xsd:simpleType>
        <xsd:restriction base="dms:Lookup"/>
      </xsd:simpleType>
    </xsd:element>
    <xsd:element name="LocOverallPublishStatusLookup" ma:index="79" nillable="true" ma:displayName="Loc Overall Publish Status" ma:default="" ma:list="{BC39992D-5589-4A4E-8B38-02E0637E5C25}" ma:internalName="LocOverallPublishStatusLookup" ma:readOnly="true" ma:showField="OverallPublishStatus" ma:web="1119c2e5-8fb9-4d5f-baf1-202c530f2c3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C39992D-5589-4A4E-8B38-02E0637E5C25}" ma:internalName="LocProcessedForHandoffsLookup" ma:readOnly="true" ma:showField="ProcessedForHandoffs" ma:web="1119c2e5-8fb9-4d5f-baf1-202c530f2c34">
      <xsd:simpleType>
        <xsd:restriction base="dms:Lookup"/>
      </xsd:simpleType>
    </xsd:element>
    <xsd:element name="LocProcessedForMarketsLookup" ma:index="82" nillable="true" ma:displayName="Loc Processed For Markets" ma:default="" ma:list="{BC39992D-5589-4A4E-8B38-02E0637E5C25}" ma:internalName="LocProcessedForMarketsLookup" ma:readOnly="true" ma:showField="ProcessedForMarkets" ma:web="1119c2e5-8fb9-4d5f-baf1-202c530f2c34">
      <xsd:simpleType>
        <xsd:restriction base="dms:Lookup"/>
      </xsd:simpleType>
    </xsd:element>
    <xsd:element name="LocPublishedDependentAssetsLookup" ma:index="83" nillable="true" ma:displayName="Loc Published Dependent Assets" ma:default="" ma:list="{BC39992D-5589-4A4E-8B38-02E0637E5C25}" ma:internalName="LocPublishedDependentAssetsLookup" ma:readOnly="true" ma:showField="PublishedDependentAssets" ma:web="1119c2e5-8fb9-4d5f-baf1-202c530f2c34">
      <xsd:simpleType>
        <xsd:restriction base="dms:Lookup"/>
      </xsd:simpleType>
    </xsd:element>
    <xsd:element name="LocPublishedLinkedAssetsLookup" ma:index="84" nillable="true" ma:displayName="Loc Published Linked Assets" ma:default="" ma:list="{BC39992D-5589-4A4E-8B38-02E0637E5C25}" ma:internalName="LocPublishedLinkedAssetsLookup" ma:readOnly="true" ma:showField="PublishedLinkedAssets" ma:web="1119c2e5-8fb9-4d5f-baf1-202c530f2c3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28ca5b26-415b-4822-b35b-d9a845b1b83b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388FC2BA-F530-4FF7-911A-621CAE6AFBD3}" ma:internalName="Markets" ma:readOnly="false" ma:showField="MarketName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D83B164-8C00-474C-8363-38E0B8FF22E3}" ma:internalName="NumOfRatingsLookup" ma:readOnly="true" ma:showField="NumOfRating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D83B164-8C00-474C-8363-38E0B8FF22E3}" ma:internalName="PublishStatusLookup" ma:readOnly="false" ma:showField="PublishStatus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1c8e7b99-44ca-46c8-84b8-12cd8d7cf8ee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c59171da-55f1-4c8b-8421-0d1d3f99d741}" ma:internalName="TaxCatchAll" ma:showField="CatchAllData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c59171da-55f1-4c8b-8421-0d1d3f99d741}" ma:internalName="TaxCatchAllLabel" ma:readOnly="true" ma:showField="CatchAllDataLabel" ma:web="1119c2e5-8fb9-4d5f-baf1-202c530f2c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663B17E-FCBB-4AAC-8167-1BDAB4F45F8E}">
  <ds:schemaRefs>
    <ds:schemaRef ds:uri="http://www.w3.org/XML/1998/namespace"/>
    <ds:schemaRef ds:uri="http://schemas.microsoft.com/office/infopath/2007/PartnerControls"/>
    <ds:schemaRef ds:uri="1119c2e5-8fb9-4d5f-baf1-202c530f2c34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E3D7272-53EB-4E61-A7C3-ECE9901439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19c2e5-8fb9-4d5f-baf1-202c530f2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D7A93E-5182-405B-B8CF-A088E448FB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TM04033919[[fn=回路]]</Template>
  <TotalTime>3228</TotalTime>
  <Words>324</Words>
  <Application>Microsoft Office PowerPoint</Application>
  <PresentationFormat>ユーザー設定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UD デジタル 教科書体 N-B</vt:lpstr>
      <vt:lpstr>UD デジタル 教科書体 NK</vt:lpstr>
      <vt:lpstr>UD デジタル 教科書体 NK-B</vt:lpstr>
      <vt:lpstr>UD デジタル 教科書体 NK-R</vt:lpstr>
      <vt:lpstr>UD デジタル 教科書体 NP-B</vt:lpstr>
      <vt:lpstr>UD デジタル 教科書体 NP-R</vt:lpstr>
      <vt:lpstr>Arial</vt:lpstr>
      <vt:lpstr>Tw Cen MT</vt:lpstr>
      <vt:lpstr>回路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飯田　利成</dc:creator>
  <cp:lastModifiedBy>坂口　崚大</cp:lastModifiedBy>
  <cp:revision>261</cp:revision>
  <cp:lastPrinted>2026-10-09T06:58:45Z</cp:lastPrinted>
  <dcterms:created xsi:type="dcterms:W3CDTF">2024-10-22T05:44:02Z</dcterms:created>
  <dcterms:modified xsi:type="dcterms:W3CDTF">2026-10-09T07:00:08Z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0x010100F6E1CA76AAD4564AAF106FC3CFA868360400186944AA932D8046A3B88E9B37BEBDF5</vt:lpwstr>
  </property>
</Properties>
</file>