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4"/>
  </p:sldMasterIdLst>
  <p:notesMasterIdLst>
    <p:notesMasterId r:id="rId15"/>
  </p:notesMasterIdLst>
  <p:sldIdLst>
    <p:sldId id="256" r:id="rId5"/>
    <p:sldId id="296" r:id="rId6"/>
    <p:sldId id="314" r:id="rId7"/>
    <p:sldId id="311" r:id="rId8"/>
    <p:sldId id="313" r:id="rId9"/>
    <p:sldId id="310" r:id="rId10"/>
    <p:sldId id="301" r:id="rId11"/>
    <p:sldId id="297" r:id="rId12"/>
    <p:sldId id="304" r:id="rId13"/>
    <p:sldId id="305" r:id="rId14"/>
  </p:sldIdLst>
  <p:sldSz cx="9144000" cy="6858000" type="screen4x3"/>
  <p:notesSz cx="6807200" cy="9939338"/>
  <p:kinsoku lang="ja-JP" invalStChars="、。，．・：；？！゛゜ヽヾゝゞ々ー’”）〕］｝〉》」』】°‰′″℃￠％ぁぃぅぇぉっゃゅょゎァィゥェォッャュョヮヵヶ!%),.:;?]}｡｣､･ｧｨｩｪｫｬｭｮｯｰﾞﾟ" invalEndChars="‘“（〔［｛〈《「『【￥＄$([\{｢￡"/>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大橋　秋桜" initials="大橋　秋桜" lastIdx="10" clrIdx="0">
    <p:extLst>
      <p:ext uri="{19B8F6BF-5375-455C-9EA6-DF929625EA0E}">
        <p15:presenceInfo xmlns:p15="http://schemas.microsoft.com/office/powerpoint/2012/main" userId="S::OhashiAs@lan.pref.osaka.jp::59df7bb3-c9b1-4e0e-bdf4-7a6a451afc7d" providerId="AD"/>
      </p:ext>
    </p:extLst>
  </p:cmAuthor>
  <p:cmAuthor id="2" name="宇都宮　福敬" initials="宇都宮　福敬" lastIdx="2" clrIdx="1">
    <p:extLst>
      <p:ext uri="{19B8F6BF-5375-455C-9EA6-DF929625EA0E}">
        <p15:presenceInfo xmlns:p15="http://schemas.microsoft.com/office/powerpoint/2012/main" userId="S::UtsunomiyaY@lan.pref.osaka.jp::4ae4006a-f9b9-44bf-9307-76087a106333" providerId="AD"/>
      </p:ext>
    </p:extLst>
  </p:cmAuthor>
  <p:cmAuthor id="3" name="松原　充寛" initials="松原　充寛" lastIdx="1" clrIdx="2">
    <p:extLst>
      <p:ext uri="{19B8F6BF-5375-455C-9EA6-DF929625EA0E}">
        <p15:presenceInfo xmlns:p15="http://schemas.microsoft.com/office/powerpoint/2012/main" userId="S::MatsubaraM@lan.pref.osaka.jp::cf662c0f-4f0d-44c8-b267-bfbea42e23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FF"/>
    <a:srgbClr val="FF0066"/>
    <a:srgbClr val="5B9BD5"/>
    <a:srgbClr val="00B0F0"/>
    <a:srgbClr val="FF9999"/>
    <a:srgbClr val="FF7C80"/>
    <a:srgbClr val="FF9966"/>
    <a:srgbClr val="FFFFFF"/>
    <a:srgbClr val="8FAA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B3A3F-2AEF-4E02-9EDF-2A47680B721B}" v="5" dt="2026-10-14T07:05:14.611"/>
    <p1510:client id="{8407592B-B9D8-4BE5-9524-19302870BC20}" v="1" dt="2026-10-13T10:40:07.98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0" autoAdjust="0"/>
    <p:restoredTop sz="94231" autoAdjust="0"/>
  </p:normalViewPr>
  <p:slideViewPr>
    <p:cSldViewPr snapToGrid="0">
      <p:cViewPr varScale="1">
        <p:scale>
          <a:sx n="90" d="100"/>
          <a:sy n="90" d="100"/>
        </p:scale>
        <p:origin x="1387" y="53"/>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2949787" cy="498693"/>
          </a:xfrm>
          <a:prstGeom prst="rect">
            <a:avLst/>
          </a:prstGeom>
        </p:spPr>
        <p:txBody>
          <a:bodyPr vert="horz" lIns="91417" tIns="45709" rIns="91417"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0" y="3"/>
            <a:ext cx="2949787" cy="498693"/>
          </a:xfrm>
          <a:prstGeom prst="rect">
            <a:avLst/>
          </a:prstGeom>
        </p:spPr>
        <p:txBody>
          <a:bodyPr vert="horz" lIns="91417" tIns="45709" rIns="91417" bIns="45709" rtlCol="0"/>
          <a:lstStyle>
            <a:lvl1pPr algn="r">
              <a:defRPr sz="1200"/>
            </a:lvl1pPr>
          </a:lstStyle>
          <a:p>
            <a:fld id="{834E557F-5872-430A-9BA2-37F879BE762B}" type="datetimeFigureOut">
              <a:rPr kumimoji="1" lang="ja-JP" altLang="en-US" smtClean="0"/>
              <a:t>2026/10/27</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17" tIns="45709" rIns="91417" bIns="45709" rtlCol="0" anchor="ctr"/>
          <a:lstStyle/>
          <a:p>
            <a:endParaRPr lang="ja-JP" altLang="en-US"/>
          </a:p>
        </p:txBody>
      </p:sp>
      <p:sp>
        <p:nvSpPr>
          <p:cNvPr id="5" name="ノート プレースホルダー 4"/>
          <p:cNvSpPr>
            <a:spLocks noGrp="1"/>
          </p:cNvSpPr>
          <p:nvPr>
            <p:ph type="body" sz="quarter" idx="3"/>
          </p:nvPr>
        </p:nvSpPr>
        <p:spPr>
          <a:xfrm>
            <a:off x="680721" y="4783308"/>
            <a:ext cx="5445760" cy="3913614"/>
          </a:xfrm>
          <a:prstGeom prst="rect">
            <a:avLst/>
          </a:prstGeom>
        </p:spPr>
        <p:txBody>
          <a:bodyPr vert="horz" lIns="91417" tIns="45709" rIns="91417" bIns="4570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17" tIns="45709" rIns="91417"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0" y="9440647"/>
            <a:ext cx="2949787" cy="498692"/>
          </a:xfrm>
          <a:prstGeom prst="rect">
            <a:avLst/>
          </a:prstGeom>
        </p:spPr>
        <p:txBody>
          <a:bodyPr vert="horz" lIns="91417" tIns="45709" rIns="91417" bIns="45709" rtlCol="0" anchor="b"/>
          <a:lstStyle>
            <a:lvl1pPr algn="r">
              <a:defRPr sz="1200"/>
            </a:lvl1pPr>
          </a:lstStyle>
          <a:p>
            <a:fld id="{5BE3E63B-ECAD-403F-9286-6C7AC3DBA66A}" type="slidenum">
              <a:rPr kumimoji="1" lang="ja-JP" altLang="en-US" smtClean="0"/>
              <a:t>‹#›</a:t>
            </a:fld>
            <a:endParaRPr kumimoji="1" lang="ja-JP" altLang="en-US"/>
          </a:p>
        </p:txBody>
      </p:sp>
    </p:spTree>
    <p:extLst>
      <p:ext uri="{BB962C8B-B14F-4D97-AF65-F5344CB8AC3E}">
        <p14:creationId xmlns:p14="http://schemas.microsoft.com/office/powerpoint/2010/main" val="16934471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9082-E952-5F23-6D1B-0DCE9E0A41D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3E02FAB-FF92-8750-15FC-A39DE4FAE95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EC40072-D63F-3995-35D3-593353152BF0}"/>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3D5A9E8-6BC0-E970-0FEA-420FFFA1B1E7}"/>
              </a:ext>
            </a:extLst>
          </p:cNvPr>
          <p:cNvSpPr>
            <a:spLocks noGrp="1"/>
          </p:cNvSpPr>
          <p:nvPr>
            <p:ph type="sldNum" sz="quarter" idx="5"/>
          </p:nvPr>
        </p:nvSpPr>
        <p:spPr/>
        <p:txBody>
          <a:bodyPr/>
          <a:lstStyle/>
          <a:p>
            <a:fld id="{5BE3E63B-ECAD-403F-9286-6C7AC3DBA66A}" type="slidenum">
              <a:rPr kumimoji="1" lang="ja-JP" altLang="en-US" smtClean="0"/>
              <a:t>3</a:t>
            </a:fld>
            <a:endParaRPr kumimoji="1" lang="ja-JP" altLang="en-US"/>
          </a:p>
        </p:txBody>
      </p:sp>
    </p:spTree>
    <p:extLst>
      <p:ext uri="{BB962C8B-B14F-4D97-AF65-F5344CB8AC3E}">
        <p14:creationId xmlns:p14="http://schemas.microsoft.com/office/powerpoint/2010/main" val="1167272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F98C7-5563-DE32-D289-BCC781F58B2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927312-DA16-DB64-A7B1-4722128B85D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40AA14C-03B7-3B68-3ABC-23E79E0B390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986D7FF-2372-E7A2-B066-501798DA0DCB}"/>
              </a:ext>
            </a:extLst>
          </p:cNvPr>
          <p:cNvSpPr>
            <a:spLocks noGrp="1"/>
          </p:cNvSpPr>
          <p:nvPr>
            <p:ph type="sldNum" sz="quarter" idx="5"/>
          </p:nvPr>
        </p:nvSpPr>
        <p:spPr/>
        <p:txBody>
          <a:bodyPr/>
          <a:lstStyle/>
          <a:p>
            <a:fld id="{5BE3E63B-ECAD-403F-9286-6C7AC3DBA66A}" type="slidenum">
              <a:rPr kumimoji="1" lang="ja-JP" altLang="en-US" smtClean="0"/>
              <a:t>4</a:t>
            </a:fld>
            <a:endParaRPr kumimoji="1" lang="ja-JP" altLang="en-US"/>
          </a:p>
        </p:txBody>
      </p:sp>
    </p:spTree>
    <p:extLst>
      <p:ext uri="{BB962C8B-B14F-4D97-AF65-F5344CB8AC3E}">
        <p14:creationId xmlns:p14="http://schemas.microsoft.com/office/powerpoint/2010/main" val="397889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BE3E63B-ECAD-403F-9286-6C7AC3DBA66A}" type="slidenum">
              <a:rPr kumimoji="1" lang="ja-JP" altLang="en-US" smtClean="0"/>
              <a:t>5</a:t>
            </a:fld>
            <a:endParaRPr kumimoji="1" lang="ja-JP" altLang="en-US"/>
          </a:p>
        </p:txBody>
      </p:sp>
    </p:spTree>
    <p:extLst>
      <p:ext uri="{BB962C8B-B14F-4D97-AF65-F5344CB8AC3E}">
        <p14:creationId xmlns:p14="http://schemas.microsoft.com/office/powerpoint/2010/main" val="2462423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9E663-514E-736F-9801-A5DDF0DEA22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BDF5E9A-B94B-3A87-CFDF-759AAFE2ED9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04A0F68-8323-9B9D-8E93-87AFD19BD6B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6F9EC32-B722-DBAA-225D-F42D1BA87535}"/>
              </a:ext>
            </a:extLst>
          </p:cNvPr>
          <p:cNvSpPr>
            <a:spLocks noGrp="1"/>
          </p:cNvSpPr>
          <p:nvPr>
            <p:ph type="sldNum" sz="quarter" idx="5"/>
          </p:nvPr>
        </p:nvSpPr>
        <p:spPr/>
        <p:txBody>
          <a:bodyPr/>
          <a:lstStyle/>
          <a:p>
            <a:fld id="{5BE3E63B-ECAD-403F-9286-6C7AC3DBA66A}" type="slidenum">
              <a:rPr kumimoji="1" lang="ja-JP" altLang="en-US" smtClean="0"/>
              <a:t>6</a:t>
            </a:fld>
            <a:endParaRPr kumimoji="1" lang="ja-JP" altLang="en-US"/>
          </a:p>
        </p:txBody>
      </p:sp>
    </p:spTree>
    <p:extLst>
      <p:ext uri="{BB962C8B-B14F-4D97-AF65-F5344CB8AC3E}">
        <p14:creationId xmlns:p14="http://schemas.microsoft.com/office/powerpoint/2010/main" val="1394686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BE3E63B-ECAD-403F-9286-6C7AC3DBA66A}" type="slidenum">
              <a:rPr kumimoji="1" lang="ja-JP" altLang="en-US" smtClean="0"/>
              <a:t>7</a:t>
            </a:fld>
            <a:endParaRPr kumimoji="1" lang="ja-JP" altLang="en-US"/>
          </a:p>
        </p:txBody>
      </p:sp>
    </p:spTree>
    <p:extLst>
      <p:ext uri="{BB962C8B-B14F-4D97-AF65-F5344CB8AC3E}">
        <p14:creationId xmlns:p14="http://schemas.microsoft.com/office/powerpoint/2010/main" val="500887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BE3E63B-ECAD-403F-9286-6C7AC3DBA66A}" type="slidenum">
              <a:rPr kumimoji="1" lang="ja-JP" altLang="en-US" smtClean="0"/>
              <a:t>9</a:t>
            </a:fld>
            <a:endParaRPr kumimoji="1" lang="ja-JP" altLang="en-US"/>
          </a:p>
        </p:txBody>
      </p:sp>
    </p:spTree>
    <p:extLst>
      <p:ext uri="{BB962C8B-B14F-4D97-AF65-F5344CB8AC3E}">
        <p14:creationId xmlns:p14="http://schemas.microsoft.com/office/powerpoint/2010/main" val="3727260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BE3E63B-ECAD-403F-9286-6C7AC3DBA66A}" type="slidenum">
              <a:rPr kumimoji="1" lang="ja-JP" altLang="en-US" smtClean="0"/>
              <a:t>10</a:t>
            </a:fld>
            <a:endParaRPr kumimoji="1" lang="ja-JP" altLang="en-US"/>
          </a:p>
        </p:txBody>
      </p:sp>
    </p:spTree>
    <p:extLst>
      <p:ext uri="{BB962C8B-B14F-4D97-AF65-F5344CB8AC3E}">
        <p14:creationId xmlns:p14="http://schemas.microsoft.com/office/powerpoint/2010/main" val="1284364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7B6B81B-E5E7-4467-B50C-09A848497A77}"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081484" y="6480816"/>
            <a:ext cx="2057400" cy="365125"/>
          </a:xfrm>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1191542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26E35E-B5D2-437C-BE16-A2BC390D1FAC}"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2726900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B4154AD-84F3-4133-9441-54847B079BE1}"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3751005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AD11874-19B8-41C0-894F-B99755DE0765}"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74035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4768CC8-B688-4849-8E9C-AA5E6178CCF7}" type="datetime1">
              <a:rPr kumimoji="1" lang="ja-JP" altLang="en-US" smtClean="0"/>
              <a:t>2026/10/27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48830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A408194-F8DA-4E80-8B94-C161AAE542DC}" type="datetime1">
              <a:rPr kumimoji="1" lang="ja-JP" altLang="en-US" smtClean="0"/>
              <a:t>2026/10/27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1820963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A37E4-19AC-4346-8E34-32EE1FCC6632}" type="datetime1">
              <a:rPr kumimoji="1" lang="ja-JP" altLang="en-US" smtClean="0"/>
              <a:t>2026/10/27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a:xfrm>
            <a:off x="7086600" y="6489370"/>
            <a:ext cx="2057400" cy="365125"/>
          </a:xfrm>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2918124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673CF5E-A6AF-4D98-BF43-F6167D415FFA}"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16781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878A3F8-C9E2-4804-8BC2-CB4B645D6A70}"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275943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B8EDF4-7DA5-4065-AC61-67A757CD022A}"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3091246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004C400-959D-4011-A611-69213912A1F9}"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2815563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B28A2B-D479-4999-8160-534C909F6E39}" type="datetime1">
              <a:rPr kumimoji="1" lang="ja-JP" altLang="en-US" smtClean="0"/>
              <a:t>2026/10/27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086600" y="6489324"/>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BAFA97-3394-4B32-81C9-5309CB5ED79C}" type="slidenum">
              <a:rPr kumimoji="1" lang="ja-JP" altLang="en-US" smtClean="0"/>
              <a:t>‹#›</a:t>
            </a:fld>
            <a:endParaRPr kumimoji="1" lang="ja-JP" altLang="en-US"/>
          </a:p>
        </p:txBody>
      </p:sp>
    </p:spTree>
    <p:extLst>
      <p:ext uri="{BB962C8B-B14F-4D97-AF65-F5344CB8AC3E}">
        <p14:creationId xmlns:p14="http://schemas.microsoft.com/office/powerpoint/2010/main" val="3800918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DA6DC90D-BB0F-46E8-B509-E34ACC12C927}"/>
              </a:ext>
            </a:extLst>
          </p:cNvPr>
          <p:cNvSpPr>
            <a:spLocks noGrp="1"/>
          </p:cNvSpPr>
          <p:nvPr>
            <p:ph type="ctrTitle"/>
          </p:nvPr>
        </p:nvSpPr>
        <p:spPr>
          <a:xfrm>
            <a:off x="135385" y="1122363"/>
            <a:ext cx="8876211" cy="2387600"/>
          </a:xfrm>
        </p:spPr>
        <p:txBody>
          <a:bodyPr>
            <a:normAutofit/>
          </a:bodyPr>
          <a:lstStyle/>
          <a:p>
            <a:r>
              <a:rPr lang="ja-JP" altLang="en-US" sz="2800" dirty="0">
                <a:latin typeface="Meiryo UI" panose="020B0604030504040204" pitchFamily="50" charset="-128"/>
                <a:ea typeface="Meiryo UI" panose="020B0604030504040204" pitchFamily="50" charset="-128"/>
              </a:rPr>
              <a:t>新モビリティ導入に向けた検討状況について</a:t>
            </a:r>
            <a:br>
              <a:rPr lang="en-US" altLang="ja-JP" sz="2800" b="1" dirty="0">
                <a:latin typeface="Meiryo UI" panose="020B0604030504040204" pitchFamily="50" charset="-128"/>
                <a:ea typeface="Meiryo UI" panose="020B0604030504040204" pitchFamily="50" charset="-128"/>
              </a:rPr>
            </a:br>
            <a:br>
              <a:rPr lang="en-US" altLang="ja-JP" sz="4000" b="1" dirty="0">
                <a:latin typeface="Meiryo UI" panose="020B0604030504040204" pitchFamily="50" charset="-128"/>
                <a:ea typeface="Meiryo UI" panose="020B0604030504040204" pitchFamily="50" charset="-128"/>
              </a:rPr>
            </a:br>
            <a:r>
              <a:rPr lang="ja-JP" altLang="en-US" sz="3200" b="1" dirty="0">
                <a:latin typeface="Meiryo UI" panose="020B0604030504040204" pitchFamily="50" charset="-128"/>
                <a:ea typeface="Meiryo UI" panose="020B0604030504040204" pitchFamily="50" charset="-128"/>
              </a:rPr>
              <a:t>南河内地域での実証実験（先導的モデル事業）</a:t>
            </a:r>
            <a:endParaRPr lang="ja-JP" altLang="en-US" sz="4000" b="1" dirty="0">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E713C630-2CD8-4D46-BD15-0B464776AFB0}"/>
              </a:ext>
            </a:extLst>
          </p:cNvPr>
          <p:cNvCxnSpPr>
            <a:cxnSpLocks/>
          </p:cNvCxnSpPr>
          <p:nvPr/>
        </p:nvCxnSpPr>
        <p:spPr>
          <a:xfrm>
            <a:off x="223484" y="3512820"/>
            <a:ext cx="8688504" cy="0"/>
          </a:xfrm>
          <a:prstGeom prst="line">
            <a:avLst/>
          </a:prstGeom>
          <a:ln w="127000" cmpd="tri">
            <a:solidFill>
              <a:srgbClr val="00B050"/>
            </a:solidFill>
          </a:ln>
        </p:spPr>
        <p:style>
          <a:lnRef idx="1">
            <a:schemeClr val="dk1"/>
          </a:lnRef>
          <a:fillRef idx="0">
            <a:schemeClr val="dk1"/>
          </a:fillRef>
          <a:effectRef idx="0">
            <a:schemeClr val="dk1"/>
          </a:effectRef>
          <a:fontRef idx="minor">
            <a:schemeClr val="tx1"/>
          </a:fontRef>
        </p:style>
      </p:cxnSp>
      <p:sp>
        <p:nvSpPr>
          <p:cNvPr id="12" name="正方形/長方形 11">
            <a:extLst>
              <a:ext uri="{FF2B5EF4-FFF2-40B4-BE49-F238E27FC236}">
                <a16:creationId xmlns:a16="http://schemas.microsoft.com/office/drawing/2014/main" id="{ADD7A486-4B9E-4E2F-9EEA-43A769878E60}"/>
              </a:ext>
            </a:extLst>
          </p:cNvPr>
          <p:cNvSpPr/>
          <p:nvPr/>
        </p:nvSpPr>
        <p:spPr>
          <a:xfrm>
            <a:off x="6431280" y="714661"/>
            <a:ext cx="2480708" cy="7233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latin typeface="Meiryo UI" panose="020B0604030504040204" pitchFamily="50" charset="-128"/>
                <a:ea typeface="Meiryo UI" panose="020B0604030504040204" pitchFamily="50" charset="-128"/>
              </a:rPr>
              <a:t>令和８年</a:t>
            </a:r>
            <a:r>
              <a:rPr kumimoji="1" lang="en-US" altLang="ja-JP" sz="1600" dirty="0">
                <a:latin typeface="Meiryo UI" panose="020B0604030504040204" pitchFamily="50" charset="-128"/>
                <a:ea typeface="Meiryo UI" panose="020B0604030504040204" pitchFamily="50" charset="-128"/>
              </a:rPr>
              <a:t>10</a:t>
            </a:r>
            <a:r>
              <a:rPr kumimoji="1" lang="ja-JP" altLang="en-US" sz="1600" dirty="0">
                <a:latin typeface="Meiryo UI" panose="020B0604030504040204" pitchFamily="50" charset="-128"/>
                <a:ea typeface="Meiryo UI" panose="020B0604030504040204" pitchFamily="50" charset="-128"/>
              </a:rPr>
              <a:t>月</a:t>
            </a:r>
            <a:r>
              <a:rPr kumimoji="1" lang="en-US" altLang="ja-JP" sz="1600" dirty="0">
                <a:latin typeface="Meiryo UI" panose="020B0604030504040204" pitchFamily="50" charset="-128"/>
                <a:ea typeface="Meiryo UI" panose="020B0604030504040204" pitchFamily="50" charset="-128"/>
              </a:rPr>
              <a:t>28</a:t>
            </a:r>
            <a:r>
              <a:rPr kumimoji="1" lang="ja-JP" altLang="en-US" sz="1600" dirty="0">
                <a:latin typeface="Meiryo UI" panose="020B0604030504040204" pitchFamily="50" charset="-128"/>
                <a:ea typeface="Meiryo UI" panose="020B0604030504040204" pitchFamily="50" charset="-128"/>
              </a:rPr>
              <a:t>日</a:t>
            </a:r>
            <a:endParaRPr kumimoji="1" lang="en-US" altLang="ja-JP" sz="1600" dirty="0">
              <a:latin typeface="Meiryo UI" panose="020B0604030504040204" pitchFamily="50" charset="-128"/>
              <a:ea typeface="Meiryo UI" panose="020B0604030504040204" pitchFamily="50" charset="-128"/>
            </a:endParaRPr>
          </a:p>
          <a:p>
            <a:pPr algn="ctr"/>
            <a:r>
              <a:rPr kumimoji="1" lang="ja-JP" altLang="en-US" sz="1600" dirty="0">
                <a:latin typeface="Meiryo UI" panose="020B0604030504040204" pitchFamily="50" charset="-128"/>
                <a:ea typeface="Meiryo UI" panose="020B0604030504040204" pitchFamily="50" charset="-128"/>
              </a:rPr>
              <a:t>第</a:t>
            </a:r>
            <a:r>
              <a:rPr kumimoji="1" lang="en-US" altLang="ja-JP" sz="1600" dirty="0">
                <a:latin typeface="Meiryo UI" panose="020B0604030504040204" pitchFamily="50" charset="-128"/>
                <a:ea typeface="Meiryo UI" panose="020B0604030504040204" pitchFamily="50" charset="-128"/>
              </a:rPr>
              <a:t>10</a:t>
            </a:r>
            <a:r>
              <a:rPr kumimoji="1" lang="ja-JP" altLang="en-US" sz="1600" dirty="0">
                <a:latin typeface="Meiryo UI" panose="020B0604030504040204" pitchFamily="50" charset="-128"/>
                <a:ea typeface="Meiryo UI" panose="020B0604030504040204" pitchFamily="50" charset="-128"/>
              </a:rPr>
              <a:t>回検討協議会資料</a:t>
            </a:r>
          </a:p>
        </p:txBody>
      </p:sp>
      <p:sp>
        <p:nvSpPr>
          <p:cNvPr id="8" name="正方形/長方形 7">
            <a:extLst>
              <a:ext uri="{FF2B5EF4-FFF2-40B4-BE49-F238E27FC236}">
                <a16:creationId xmlns:a16="http://schemas.microsoft.com/office/drawing/2014/main" id="{C37222D5-8C95-4CCD-ABA0-0B8BBCD90048}"/>
              </a:ext>
            </a:extLst>
          </p:cNvPr>
          <p:cNvSpPr/>
          <p:nvPr/>
        </p:nvSpPr>
        <p:spPr>
          <a:xfrm>
            <a:off x="7795988" y="149923"/>
            <a:ext cx="1116000" cy="46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a:latin typeface="ＭＳ ゴシック" panose="020B0609070205080204" pitchFamily="49" charset="-128"/>
                <a:ea typeface="ＭＳ ゴシック" panose="020B0609070205080204" pitchFamily="49" charset="-128"/>
              </a:rPr>
              <a:t>資料２</a:t>
            </a:r>
          </a:p>
        </p:txBody>
      </p:sp>
    </p:spTree>
    <p:extLst>
      <p:ext uri="{BB962C8B-B14F-4D97-AF65-F5344CB8AC3E}">
        <p14:creationId xmlns:p14="http://schemas.microsoft.com/office/powerpoint/2010/main" val="1190190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2">
            <a:extLst>
              <a:ext uri="{FF2B5EF4-FFF2-40B4-BE49-F238E27FC236}">
                <a16:creationId xmlns:a16="http://schemas.microsoft.com/office/drawing/2014/main" id="{D04EDAA4-9398-488E-975C-3104F4E20843}"/>
              </a:ext>
            </a:extLst>
          </p:cNvPr>
          <p:cNvGraphicFramePr>
            <a:graphicFrameLocks noGrp="1"/>
          </p:cNvGraphicFramePr>
          <p:nvPr>
            <p:extLst>
              <p:ext uri="{D42A27DB-BD31-4B8C-83A1-F6EECF244321}">
                <p14:modId xmlns:p14="http://schemas.microsoft.com/office/powerpoint/2010/main" val="2290422758"/>
              </p:ext>
            </p:extLst>
          </p:nvPr>
        </p:nvGraphicFramePr>
        <p:xfrm>
          <a:off x="182880" y="1555909"/>
          <a:ext cx="8624789" cy="2811891"/>
        </p:xfrm>
        <a:graphic>
          <a:graphicData uri="http://schemas.openxmlformats.org/drawingml/2006/table">
            <a:tbl>
              <a:tblPr bandRow="1">
                <a:tableStyleId>{2D5ABB26-0587-4C30-8999-92F81FD0307C}</a:tableStyleId>
              </a:tblPr>
              <a:tblGrid>
                <a:gridCol w="7818120">
                  <a:extLst>
                    <a:ext uri="{9D8B030D-6E8A-4147-A177-3AD203B41FA5}">
                      <a16:colId xmlns:a16="http://schemas.microsoft.com/office/drawing/2014/main" val="3292849240"/>
                    </a:ext>
                  </a:extLst>
                </a:gridCol>
                <a:gridCol w="806669">
                  <a:extLst>
                    <a:ext uri="{9D8B030D-6E8A-4147-A177-3AD203B41FA5}">
                      <a16:colId xmlns:a16="http://schemas.microsoft.com/office/drawing/2014/main" val="2605252476"/>
                    </a:ext>
                  </a:extLst>
                </a:gridCol>
              </a:tblGrid>
              <a:tr h="937297">
                <a:tc>
                  <a:txBody>
                    <a:bodyPr/>
                    <a:lstStyle/>
                    <a:p>
                      <a:r>
                        <a:rPr kumimoji="1" lang="ja-JP" altLang="en-US" sz="2400" b="1" dirty="0">
                          <a:latin typeface="Meiryo UI" panose="020B0604030504040204" pitchFamily="50" charset="-128"/>
                          <a:ea typeface="Meiryo UI" panose="020B0604030504040204" pitchFamily="50" charset="-128"/>
                        </a:rPr>
                        <a:t>　１</a:t>
                      </a:r>
                      <a:r>
                        <a:rPr kumimoji="1" lang="en-US" altLang="ja-JP"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　実証実験（テスト走行）の進捗状況</a:t>
                      </a:r>
                      <a:endParaRPr kumimoji="1" lang="ja-JP" altLang="en-US" sz="2400" b="1" strike="sngStrike" dirty="0">
                        <a:solidFill>
                          <a:schemeClr val="tx1"/>
                        </a:solidFill>
                        <a:latin typeface="Meiryo UI" panose="020B0604030504040204" pitchFamily="50" charset="-128"/>
                        <a:ea typeface="Meiryo UI" panose="020B0604030504040204" pitchFamily="50" charset="-128"/>
                      </a:endParaRPr>
                    </a:p>
                  </a:txBody>
                  <a:tcPr anchor="ctr"/>
                </a:tc>
                <a:tc>
                  <a:txBody>
                    <a:bodyPr/>
                    <a:lstStyle/>
                    <a:p>
                      <a:pPr algn="l"/>
                      <a:r>
                        <a:rPr kumimoji="1" lang="en-US" altLang="ja-JP" sz="2400" b="1" strike="noStrike" dirty="0">
                          <a:latin typeface="Meiryo UI" panose="020B0604030504040204" pitchFamily="50" charset="-128"/>
                          <a:ea typeface="Meiryo UI" panose="020B0604030504040204" pitchFamily="50" charset="-128"/>
                        </a:rPr>
                        <a:t>P1</a:t>
                      </a:r>
                      <a:endParaRPr kumimoji="1" lang="ja-JP" altLang="en-US" sz="2400" b="1" strike="noStrike"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16576390"/>
                  </a:ext>
                </a:extLst>
              </a:tr>
              <a:tr h="9372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dirty="0">
                          <a:latin typeface="Meiryo UI" panose="020B0604030504040204" pitchFamily="50" charset="-128"/>
                          <a:ea typeface="Meiryo UI" panose="020B0604030504040204" pitchFamily="50" charset="-128"/>
                        </a:rPr>
                        <a:t>　２．乗客乗車における運行計画</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strike="noStrike" dirty="0">
                          <a:latin typeface="Meiryo UI" panose="020B0604030504040204" pitchFamily="50" charset="-128"/>
                          <a:ea typeface="Meiryo UI" panose="020B0604030504040204" pitchFamily="50" charset="-128"/>
                        </a:rPr>
                        <a:t>P5</a:t>
                      </a:r>
                      <a:r>
                        <a:rPr kumimoji="1" lang="ja-JP" altLang="en-US" sz="2400" b="1" strike="noStrike" dirty="0">
                          <a:latin typeface="Meiryo UI" panose="020B0604030504040204" pitchFamily="50" charset="-128"/>
                          <a:ea typeface="Meiryo UI" panose="020B0604030504040204" pitchFamily="50" charset="-128"/>
                        </a:rPr>
                        <a:t>　</a:t>
                      </a:r>
                    </a:p>
                  </a:txBody>
                  <a:tcPr anchor="ctr"/>
                </a:tc>
                <a:extLst>
                  <a:ext uri="{0D108BD9-81ED-4DB2-BD59-A6C34878D82A}">
                    <a16:rowId xmlns:a16="http://schemas.microsoft.com/office/drawing/2014/main" val="752273535"/>
                  </a:ext>
                </a:extLst>
              </a:tr>
              <a:tr h="9372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2400" b="1" dirty="0">
                        <a:latin typeface="Meiryo UI" panose="020B0604030504040204" pitchFamily="50" charset="-128"/>
                        <a:ea typeface="Meiryo UI" panose="020B0604030504040204" pitchFamily="50" charset="-128"/>
                      </a:endParaRPr>
                    </a:p>
                  </a:txBody>
                  <a:tcPr anchor="ctr"/>
                </a:tc>
                <a:tc>
                  <a:txBody>
                    <a:bodyPr/>
                    <a:lstStyle/>
                    <a:p>
                      <a:pPr algn="l"/>
                      <a:endParaRPr kumimoji="1" lang="ja-JP" altLang="en-US" sz="2400" b="1" strike="noStrike"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896952286"/>
                  </a:ext>
                </a:extLst>
              </a:tr>
            </a:tbl>
          </a:graphicData>
        </a:graphic>
      </p:graphicFrame>
      <p:sp>
        <p:nvSpPr>
          <p:cNvPr id="3" name="テキスト ボックス 2">
            <a:extLst>
              <a:ext uri="{FF2B5EF4-FFF2-40B4-BE49-F238E27FC236}">
                <a16:creationId xmlns:a16="http://schemas.microsoft.com/office/drawing/2014/main" id="{7FE810FA-4290-4D9F-BF3C-4BEC6F93FBBF}"/>
              </a:ext>
            </a:extLst>
          </p:cNvPr>
          <p:cNvSpPr txBox="1"/>
          <p:nvPr/>
        </p:nvSpPr>
        <p:spPr>
          <a:xfrm>
            <a:off x="544116" y="682932"/>
            <a:ext cx="1210588" cy="461665"/>
          </a:xfrm>
          <a:prstGeom prst="rect">
            <a:avLst/>
          </a:prstGeom>
          <a:noFill/>
          <a:ln w="6350">
            <a:solidFill>
              <a:schemeClr val="tx1"/>
            </a:solidFill>
          </a:ln>
        </p:spPr>
        <p:txBody>
          <a:bodyPr wrap="none" rtlCol="0" anchor="ctr">
            <a:spAutoFit/>
          </a:bodyPr>
          <a:lstStyle/>
          <a:p>
            <a:pPr algn="ctr"/>
            <a:r>
              <a:rPr kumimoji="1" lang="ja-JP" altLang="en-US" sz="2400" b="1" dirty="0">
                <a:latin typeface="Meiryo UI" panose="020B0604030504040204" pitchFamily="50" charset="-128"/>
                <a:ea typeface="Meiryo UI" panose="020B0604030504040204" pitchFamily="50" charset="-128"/>
              </a:rPr>
              <a:t>目　　次</a:t>
            </a:r>
          </a:p>
        </p:txBody>
      </p:sp>
    </p:spTree>
    <p:extLst>
      <p:ext uri="{BB962C8B-B14F-4D97-AF65-F5344CB8AC3E}">
        <p14:creationId xmlns:p14="http://schemas.microsoft.com/office/powerpoint/2010/main" val="1561767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FBE37-26DA-F797-C6D8-0206CB394B3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2802DE4-1B27-BD96-D375-B3B916FF54DE}"/>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1F9998D-54BB-CB0F-CE74-0B3A599C3D56}"/>
              </a:ext>
            </a:extLst>
          </p:cNvPr>
          <p:cNvSpPr txBox="1"/>
          <p:nvPr/>
        </p:nvSpPr>
        <p:spPr>
          <a:xfrm>
            <a:off x="0" y="72000"/>
            <a:ext cx="9144000" cy="400110"/>
          </a:xfrm>
          <a:prstGeom prst="rect">
            <a:avLst/>
          </a:prstGeom>
          <a:noFill/>
        </p:spPr>
        <p:txBody>
          <a:bodyPr wrap="square">
            <a:spAutoFit/>
          </a:bodyPr>
          <a:lstStyle/>
          <a:p>
            <a:r>
              <a:rPr kumimoji="1" lang="ja-JP" altLang="en-US" sz="2000" b="1" dirty="0">
                <a:latin typeface="Meiryo UI" panose="020B0604030504040204" pitchFamily="50" charset="-128"/>
                <a:ea typeface="Meiryo UI" panose="020B0604030504040204" pitchFamily="50" charset="-128"/>
              </a:rPr>
              <a:t>１．実証実験（テスト走行）の進捗状況</a:t>
            </a:r>
            <a:endParaRPr lang="ja-JP" altLang="en-US" sz="2000" strike="sngStrike" dirty="0">
              <a:solidFill>
                <a:srgbClr val="00B0F0"/>
              </a:solidFill>
            </a:endParaRPr>
          </a:p>
        </p:txBody>
      </p:sp>
      <p:sp>
        <p:nvSpPr>
          <p:cNvPr id="10" name="テキスト ボックス 9">
            <a:extLst>
              <a:ext uri="{FF2B5EF4-FFF2-40B4-BE49-F238E27FC236}">
                <a16:creationId xmlns:a16="http://schemas.microsoft.com/office/drawing/2014/main" id="{0D4384AD-4AE0-B329-7C2C-86C141773CE6}"/>
              </a:ext>
            </a:extLst>
          </p:cNvPr>
          <p:cNvSpPr txBox="1"/>
          <p:nvPr/>
        </p:nvSpPr>
        <p:spPr>
          <a:xfrm>
            <a:off x="72000" y="451066"/>
            <a:ext cx="8965807" cy="984885"/>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a:t>
            </a:r>
            <a:r>
              <a:rPr lang="ja-JP" altLang="en-US" sz="1600" b="1" u="sng" dirty="0">
                <a:latin typeface="Meiryo UI" panose="020B0604030504040204" pitchFamily="50" charset="-128"/>
                <a:ea typeface="Meiryo UI" panose="020B0604030504040204" pitchFamily="50" charset="-128"/>
              </a:rPr>
              <a:t>北部ルート車両調整　</a:t>
            </a:r>
            <a:r>
              <a:rPr lang="zh-TW" altLang="en-US" sz="1600" b="1" u="sng" dirty="0">
                <a:latin typeface="Meiryo UI" panose="020B0604030504040204" pitchFamily="50" charset="-128"/>
                <a:ea typeface="Meiryo UI" panose="020B0604030504040204" pitchFamily="50" charset="-128"/>
              </a:rPr>
              <a:t>実証期間</a:t>
            </a:r>
            <a:endParaRPr lang="en-US" altLang="zh-TW" sz="1600" b="1" u="sng" dirty="0">
              <a:latin typeface="Meiryo UI" panose="020B0604030504040204" pitchFamily="50" charset="-128"/>
              <a:ea typeface="Meiryo UI" panose="020B0604030504040204" pitchFamily="50" charset="-128"/>
            </a:endParaRPr>
          </a:p>
          <a:p>
            <a:r>
              <a:rPr lang="ja-JP" altLang="en-US" sz="5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期　　　　 間：</a:t>
            </a:r>
            <a:r>
              <a:rPr lang="en-US" altLang="zh-TW" sz="1400" dirty="0">
                <a:latin typeface="Meiryo UI" panose="020B0604030504040204" pitchFamily="50" charset="-128"/>
                <a:ea typeface="Meiryo UI" panose="020B0604030504040204" pitchFamily="50" charset="-128"/>
              </a:rPr>
              <a:t>7</a:t>
            </a:r>
            <a:r>
              <a:rPr lang="zh-TW" altLang="en-US" sz="1400" dirty="0">
                <a:latin typeface="Meiryo UI" panose="020B0604030504040204" pitchFamily="50" charset="-128"/>
                <a:ea typeface="Meiryo UI" panose="020B0604030504040204" pitchFamily="50" charset="-128"/>
              </a:rPr>
              <a:t>月</a:t>
            </a:r>
            <a:r>
              <a:rPr lang="en-US" altLang="zh-TW" sz="1400" dirty="0">
                <a:latin typeface="Meiryo UI" panose="020B0604030504040204" pitchFamily="50" charset="-128"/>
                <a:ea typeface="Meiryo UI" panose="020B0604030504040204" pitchFamily="50" charset="-128"/>
              </a:rPr>
              <a:t>1</a:t>
            </a:r>
            <a:r>
              <a:rPr lang="zh-TW" altLang="en-US" sz="1400" dirty="0">
                <a:latin typeface="Meiryo UI" panose="020B0604030504040204" pitchFamily="50" charset="-128"/>
                <a:ea typeface="Meiryo UI" panose="020B0604030504040204" pitchFamily="50" charset="-128"/>
              </a:rPr>
              <a:t>日 ～ </a:t>
            </a:r>
            <a:r>
              <a:rPr lang="en-US" altLang="zh-TW" sz="1400" dirty="0">
                <a:latin typeface="Meiryo UI" panose="020B0604030504040204" pitchFamily="50" charset="-128"/>
                <a:ea typeface="Meiryo UI" panose="020B0604030504040204" pitchFamily="50" charset="-128"/>
              </a:rPr>
              <a:t>10</a:t>
            </a:r>
            <a:r>
              <a:rPr lang="zh-TW" altLang="en-US" sz="1400" dirty="0">
                <a:latin typeface="Meiryo UI" panose="020B0604030504040204" pitchFamily="50" charset="-128"/>
                <a:ea typeface="Meiryo UI" panose="020B0604030504040204" pitchFamily="50" charset="-128"/>
              </a:rPr>
              <a:t>月</a:t>
            </a:r>
            <a:r>
              <a:rPr lang="en-US" altLang="zh-TW" sz="1400" dirty="0">
                <a:latin typeface="Meiryo UI" panose="020B0604030504040204" pitchFamily="50" charset="-128"/>
                <a:ea typeface="Meiryo UI" panose="020B0604030504040204" pitchFamily="50" charset="-128"/>
              </a:rPr>
              <a:t>14</a:t>
            </a:r>
            <a:r>
              <a:rPr lang="zh-TW" altLang="en-US" sz="1400" dirty="0">
                <a:latin typeface="Meiryo UI" panose="020B0604030504040204" pitchFamily="50" charset="-128"/>
                <a:ea typeface="Meiryo UI" panose="020B0604030504040204" pitchFamily="50" charset="-128"/>
              </a:rPr>
              <a:t>日</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実走行日数：①</a:t>
            </a:r>
            <a:r>
              <a:rPr lang="en-US" altLang="ja-JP" sz="1400" dirty="0">
                <a:latin typeface="Meiryo UI" panose="020B0604030504040204" pitchFamily="50" charset="-128"/>
                <a:ea typeface="Meiryo UI" panose="020B0604030504040204" pitchFamily="50" charset="-128"/>
              </a:rPr>
              <a:t> 3D</a:t>
            </a:r>
            <a:r>
              <a:rPr lang="ja-JP" altLang="en-US" sz="1400" dirty="0">
                <a:latin typeface="Meiryo UI" panose="020B0604030504040204" pitchFamily="50" charset="-128"/>
                <a:ea typeface="Meiryo UI" panose="020B0604030504040204" pitchFamily="50" charset="-128"/>
              </a:rPr>
              <a:t>マップ作成・走行軌跡採取（手動運転）　</a:t>
            </a:r>
            <a:r>
              <a:rPr lang="en-US" altLang="ja-JP" sz="1400" dirty="0">
                <a:latin typeface="Meiryo UI" panose="020B0604030504040204" pitchFamily="50" charset="-128"/>
                <a:ea typeface="Meiryo UI" panose="020B0604030504040204" pitchFamily="50" charset="-128"/>
              </a:rPr>
              <a:t>6</a:t>
            </a:r>
            <a:r>
              <a:rPr lang="ja-JP" altLang="en-US" sz="1400" dirty="0">
                <a:latin typeface="Meiryo UI" panose="020B0604030504040204" pitchFamily="50" charset="-128"/>
                <a:ea typeface="Meiryo UI" panose="020B0604030504040204" pitchFamily="50" charset="-128"/>
              </a:rPr>
              <a:t>日間</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②車両調整走行（自動運転レベル２）</a:t>
            </a:r>
            <a:r>
              <a:rPr lang="en-US" altLang="ja-JP" sz="1400" dirty="0">
                <a:latin typeface="Meiryo UI" panose="020B0604030504040204" pitchFamily="50" charset="-128"/>
                <a:ea typeface="Meiryo UI" panose="020B0604030504040204" pitchFamily="50" charset="-128"/>
              </a:rPr>
              <a:t> 21</a:t>
            </a:r>
            <a:r>
              <a:rPr lang="ja-JP" altLang="en-US" sz="1400" dirty="0">
                <a:latin typeface="Meiryo UI" panose="020B0604030504040204" pitchFamily="50" charset="-128"/>
                <a:ea typeface="Meiryo UI" panose="020B0604030504040204" pitchFamily="50" charset="-128"/>
              </a:rPr>
              <a:t>日間　自動走行距離</a:t>
            </a:r>
            <a:r>
              <a:rPr lang="en-US" altLang="ja-JP" sz="1400" dirty="0">
                <a:latin typeface="Meiryo UI" panose="020B0604030504040204" pitchFamily="50" charset="-128"/>
                <a:ea typeface="Meiryo UI" panose="020B0604030504040204" pitchFamily="50" charset="-128"/>
              </a:rPr>
              <a:t>481km </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30</a:t>
            </a:r>
            <a:r>
              <a:rPr lang="ja-JP" altLang="en-US" sz="1400" dirty="0">
                <a:latin typeface="Meiryo UI" panose="020B0604030504040204" pitchFamily="50" charset="-128"/>
                <a:ea typeface="Meiryo UI" panose="020B0604030504040204" pitchFamily="50" charset="-128"/>
              </a:rPr>
              <a:t>往復相当</a:t>
            </a:r>
            <a:endParaRPr lang="en-US" altLang="ja-JP" sz="14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564D2A8E-6AAA-69CF-D9CC-C1A094558399}"/>
              </a:ext>
            </a:extLst>
          </p:cNvPr>
          <p:cNvSpPr txBox="1"/>
          <p:nvPr/>
        </p:nvSpPr>
        <p:spPr>
          <a:xfrm>
            <a:off x="3769610" y="6262189"/>
            <a:ext cx="2357712" cy="276999"/>
          </a:xfrm>
          <a:prstGeom prst="rect">
            <a:avLst/>
          </a:prstGeom>
          <a:noFill/>
        </p:spPr>
        <p:txBody>
          <a:bodyPr wrap="square">
            <a:spAutoFit/>
          </a:bodyPr>
          <a:lstStyle/>
          <a:p>
            <a:r>
              <a:rPr lang="ja-JP" altLang="en-US" sz="1200" b="1" dirty="0">
                <a:latin typeface="メイリオ" panose="020B0604030504040204" pitchFamily="50" charset="-128"/>
                <a:ea typeface="メイリオ" panose="020B0604030504040204" pitchFamily="50" charset="-128"/>
                <a:cs typeface="Times New Roman" panose="02020603050405020304" pitchFamily="18" charset="0"/>
              </a:rPr>
              <a:t>車両調整走行時の走行確認</a:t>
            </a:r>
            <a:endParaRPr lang="en-US" altLang="ja-JP" sz="120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66" name="テキスト ボックス 65">
            <a:extLst>
              <a:ext uri="{FF2B5EF4-FFF2-40B4-BE49-F238E27FC236}">
                <a16:creationId xmlns:a16="http://schemas.microsoft.com/office/drawing/2014/main" id="{0DBCD6FB-7EEA-D159-F5F6-1CBE6EB76D44}"/>
              </a:ext>
            </a:extLst>
          </p:cNvPr>
          <p:cNvSpPr txBox="1"/>
          <p:nvPr/>
        </p:nvSpPr>
        <p:spPr>
          <a:xfrm>
            <a:off x="71999" y="1376528"/>
            <a:ext cx="8965807" cy="984885"/>
          </a:xfrm>
          <a:prstGeom prst="rect">
            <a:avLst/>
          </a:prstGeom>
          <a:noFill/>
        </p:spPr>
        <p:txBody>
          <a:bodyPr wrap="square">
            <a:spAutoFit/>
          </a:bodyPr>
          <a:lstStyle/>
          <a:p>
            <a:r>
              <a:rPr lang="ja-JP" altLang="en-US" sz="1600" b="1" dirty="0">
                <a:latin typeface="Meiryo UI" panose="020B0604030504040204" pitchFamily="50" charset="-128"/>
                <a:ea typeface="Meiryo UI" panose="020B0604030504040204" pitchFamily="50" charset="-128"/>
              </a:rPr>
              <a:t>○</a:t>
            </a:r>
            <a:r>
              <a:rPr lang="ja-JP" altLang="en-US" sz="1600" b="1" u="sng" dirty="0">
                <a:latin typeface="Meiryo UI" panose="020B0604030504040204" pitchFamily="50" charset="-128"/>
                <a:ea typeface="Meiryo UI" panose="020B0604030504040204" pitchFamily="50" charset="-128"/>
              </a:rPr>
              <a:t>南部ルート車両調整　</a:t>
            </a:r>
            <a:r>
              <a:rPr lang="zh-TW" altLang="en-US" sz="1600" b="1" u="sng" dirty="0">
                <a:latin typeface="Meiryo UI" panose="020B0604030504040204" pitchFamily="50" charset="-128"/>
                <a:ea typeface="Meiryo UI" panose="020B0604030504040204" pitchFamily="50" charset="-128"/>
              </a:rPr>
              <a:t>実証期間</a:t>
            </a:r>
            <a:endParaRPr lang="en-US" altLang="zh-TW" sz="1600" b="1" u="sng"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期　　　 　間：</a:t>
            </a:r>
            <a:r>
              <a:rPr lang="en-US" altLang="ja-JP" sz="1400" dirty="0">
                <a:latin typeface="Meiryo UI" panose="020B0604030504040204" pitchFamily="50" charset="-128"/>
                <a:ea typeface="Meiryo UI" panose="020B0604030504040204" pitchFamily="50" charset="-128"/>
              </a:rPr>
              <a:t>8</a:t>
            </a:r>
            <a:r>
              <a:rPr lang="zh-TW" altLang="en-US" sz="1400" dirty="0">
                <a:latin typeface="Meiryo UI" panose="020B0604030504040204" pitchFamily="50" charset="-128"/>
                <a:ea typeface="Meiryo UI" panose="020B0604030504040204" pitchFamily="50" charset="-128"/>
              </a:rPr>
              <a:t>月</a:t>
            </a:r>
            <a:r>
              <a:rPr lang="en-US" altLang="zh-TW" sz="1400" dirty="0">
                <a:latin typeface="Meiryo UI" panose="020B0604030504040204" pitchFamily="50" charset="-128"/>
                <a:ea typeface="Meiryo UI" panose="020B0604030504040204" pitchFamily="50" charset="-128"/>
              </a:rPr>
              <a:t>19</a:t>
            </a:r>
            <a:r>
              <a:rPr lang="zh-TW" altLang="en-US" sz="1400" dirty="0">
                <a:latin typeface="Meiryo UI" panose="020B0604030504040204" pitchFamily="50" charset="-128"/>
                <a:ea typeface="Meiryo UI" panose="020B0604030504040204" pitchFamily="50" charset="-128"/>
              </a:rPr>
              <a:t>日 ～ </a:t>
            </a:r>
            <a:r>
              <a:rPr lang="en-US" altLang="zh-TW" sz="1400" dirty="0">
                <a:latin typeface="Meiryo UI" panose="020B0604030504040204" pitchFamily="50" charset="-128"/>
                <a:ea typeface="Meiryo UI" panose="020B0604030504040204" pitchFamily="50" charset="-128"/>
              </a:rPr>
              <a:t>12</a:t>
            </a:r>
            <a:r>
              <a:rPr lang="zh-TW" altLang="en-US" sz="1400" dirty="0">
                <a:latin typeface="Meiryo UI" panose="020B0604030504040204" pitchFamily="50" charset="-128"/>
                <a:ea typeface="Meiryo UI" panose="020B0604030504040204" pitchFamily="50" charset="-128"/>
              </a:rPr>
              <a:t>月</a:t>
            </a:r>
            <a:r>
              <a:rPr lang="ja-JP" altLang="en-US" sz="1400" dirty="0">
                <a:latin typeface="Meiryo UI" panose="020B0604030504040204" pitchFamily="50" charset="-128"/>
                <a:ea typeface="Meiryo UI" panose="020B0604030504040204" pitchFamily="50" charset="-128"/>
              </a:rPr>
              <a:t>中旬（予定）</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実走行日数：①</a:t>
            </a:r>
            <a:r>
              <a:rPr lang="en-US" altLang="ja-JP" sz="1400" dirty="0">
                <a:latin typeface="Meiryo UI" panose="020B0604030504040204" pitchFamily="50" charset="-128"/>
                <a:ea typeface="Meiryo UI" panose="020B0604030504040204" pitchFamily="50" charset="-128"/>
              </a:rPr>
              <a:t> 3D</a:t>
            </a:r>
            <a:r>
              <a:rPr lang="ja-JP" altLang="en-US" sz="1400" dirty="0">
                <a:latin typeface="Meiryo UI" panose="020B0604030504040204" pitchFamily="50" charset="-128"/>
                <a:ea typeface="Meiryo UI" panose="020B0604030504040204" pitchFamily="50" charset="-128"/>
              </a:rPr>
              <a:t>マップ作成・走行軌跡採取（手動運転）　５日間</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②車両調整走行（自動運転レベル２） ８日間　自動走行距離</a:t>
            </a:r>
            <a:r>
              <a:rPr lang="en-US" altLang="ja-JP" sz="1400" dirty="0">
                <a:latin typeface="Meiryo UI" panose="020B0604030504040204" pitchFamily="50" charset="-128"/>
                <a:ea typeface="Meiryo UI" panose="020B0604030504040204" pitchFamily="50" charset="-128"/>
              </a:rPr>
              <a:t>117km </a:t>
            </a:r>
            <a:r>
              <a:rPr lang="ja-JP" altLang="en-US" sz="1400" dirty="0">
                <a:latin typeface="Meiryo UI" panose="020B0604030504040204" pitchFamily="50" charset="-128"/>
                <a:ea typeface="Meiryo UI" panose="020B0604030504040204" pitchFamily="50" charset="-128"/>
              </a:rPr>
              <a:t>　８往復相当</a:t>
            </a:r>
            <a:endParaRPr lang="en-US" altLang="ja-JP" sz="1400" dirty="0">
              <a:latin typeface="Meiryo UI" panose="020B0604030504040204" pitchFamily="50" charset="-128"/>
              <a:ea typeface="Meiryo UI" panose="020B0604030504040204" pitchFamily="50" charset="-128"/>
            </a:endParaRPr>
          </a:p>
        </p:txBody>
      </p:sp>
      <p:pic>
        <p:nvPicPr>
          <p:cNvPr id="69" name="図 68">
            <a:extLst>
              <a:ext uri="{FF2B5EF4-FFF2-40B4-BE49-F238E27FC236}">
                <a16:creationId xmlns:a16="http://schemas.microsoft.com/office/drawing/2014/main" id="{C228AF1A-DAC7-6A14-7048-89C7FD727CD0}"/>
              </a:ext>
            </a:extLst>
          </p:cNvPr>
          <p:cNvPicPr>
            <a:picLocks noChangeAspect="1"/>
          </p:cNvPicPr>
          <p:nvPr/>
        </p:nvPicPr>
        <p:blipFill>
          <a:blip r:embed="rId3"/>
          <a:srcRect r="11585" b="11037"/>
          <a:stretch>
            <a:fillRect/>
          </a:stretch>
        </p:blipFill>
        <p:spPr>
          <a:xfrm>
            <a:off x="757476" y="4037421"/>
            <a:ext cx="2661999" cy="2206908"/>
          </a:xfrm>
          <a:prstGeom prst="rect">
            <a:avLst/>
          </a:prstGeom>
        </p:spPr>
      </p:pic>
      <p:sp>
        <p:nvSpPr>
          <p:cNvPr id="70" name="テキスト ボックス 69">
            <a:extLst>
              <a:ext uri="{FF2B5EF4-FFF2-40B4-BE49-F238E27FC236}">
                <a16:creationId xmlns:a16="http://schemas.microsoft.com/office/drawing/2014/main" id="{9A59FEED-C010-46A6-59BA-1834845213E6}"/>
              </a:ext>
            </a:extLst>
          </p:cNvPr>
          <p:cNvSpPr txBox="1"/>
          <p:nvPr/>
        </p:nvSpPr>
        <p:spPr>
          <a:xfrm>
            <a:off x="1103592" y="6244329"/>
            <a:ext cx="1935692" cy="276999"/>
          </a:xfrm>
          <a:prstGeom prst="rect">
            <a:avLst/>
          </a:prstGeom>
          <a:noFill/>
        </p:spPr>
        <p:txBody>
          <a:bodyPr wrap="square">
            <a:spAutoFit/>
          </a:bodyPr>
          <a:lstStyle/>
          <a:p>
            <a:pPr algn="ctr"/>
            <a:r>
              <a:rPr lang="ja-JP" altLang="en-US" sz="1200" b="1" dirty="0">
                <a:latin typeface="メイリオ" panose="020B0604030504040204" pitchFamily="50" charset="-128"/>
                <a:ea typeface="メイリオ" panose="020B0604030504040204" pitchFamily="50" charset="-128"/>
                <a:cs typeface="Times New Roman" panose="02020603050405020304" pitchFamily="18" charset="0"/>
              </a:rPr>
              <a:t>自動運転システム機器</a:t>
            </a:r>
            <a:endParaRPr lang="en-US" altLang="ja-JP" sz="120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1" name="テキスト ボックス 70">
            <a:extLst>
              <a:ext uri="{FF2B5EF4-FFF2-40B4-BE49-F238E27FC236}">
                <a16:creationId xmlns:a16="http://schemas.microsoft.com/office/drawing/2014/main" id="{9130E130-2FED-0D8A-F076-54732F7B4989}"/>
              </a:ext>
            </a:extLst>
          </p:cNvPr>
          <p:cNvSpPr txBox="1"/>
          <p:nvPr/>
        </p:nvSpPr>
        <p:spPr>
          <a:xfrm>
            <a:off x="44770" y="5502666"/>
            <a:ext cx="1375361" cy="430887"/>
          </a:xfrm>
          <a:prstGeom prst="rect">
            <a:avLst/>
          </a:prstGeom>
          <a:solidFill>
            <a:schemeClr val="bg1"/>
          </a:solidFill>
        </p:spPr>
        <p:txBody>
          <a:bodyPr wrap="square">
            <a:spAutoFit/>
          </a:bodyPr>
          <a:lstStyle/>
          <a:p>
            <a:pPr algn="ctr"/>
            <a:r>
              <a:rPr lang="ja-JP" altLang="en-US" sz="1050" b="1" dirty="0">
                <a:latin typeface="メイリオ" panose="020B0604030504040204" pitchFamily="50" charset="-128"/>
                <a:ea typeface="メイリオ" panose="020B0604030504040204" pitchFamily="50" charset="-128"/>
                <a:cs typeface="Times New Roman" panose="02020603050405020304" pitchFamily="18" charset="0"/>
              </a:rPr>
              <a:t>自動運転</a:t>
            </a:r>
            <a:endParaRPr lang="en-US" altLang="ja-JP" sz="1050" b="1" dirty="0">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en-US" sz="1050" b="1" dirty="0">
                <a:latin typeface="メイリオ" panose="020B0604030504040204" pitchFamily="50" charset="-128"/>
                <a:ea typeface="メイリオ" panose="020B0604030504040204" pitchFamily="50" charset="-128"/>
                <a:cs typeface="Times New Roman" panose="02020603050405020304" pitchFamily="18" charset="0"/>
              </a:rPr>
              <a:t>ユニットボックス</a:t>
            </a:r>
            <a:endParaRPr lang="en-US" altLang="ja-JP" sz="105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2" name="吹き出し: 角を丸めた四角形 71">
            <a:extLst>
              <a:ext uri="{FF2B5EF4-FFF2-40B4-BE49-F238E27FC236}">
                <a16:creationId xmlns:a16="http://schemas.microsoft.com/office/drawing/2014/main" id="{145BC67C-7F3E-7E1D-819C-520796B26401}"/>
              </a:ext>
            </a:extLst>
          </p:cNvPr>
          <p:cNvSpPr/>
          <p:nvPr/>
        </p:nvSpPr>
        <p:spPr>
          <a:xfrm>
            <a:off x="40737" y="5485176"/>
            <a:ext cx="1383428" cy="465869"/>
          </a:xfrm>
          <a:prstGeom prst="wedgeRoundRectCallout">
            <a:avLst>
              <a:gd name="adj1" fmla="val 60014"/>
              <a:gd name="adj2" fmla="val -45908"/>
              <a:gd name="adj3" fmla="val 16667"/>
            </a:avLst>
          </a:prstGeom>
          <a:noFill/>
          <a:ln w="19050">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a:extLst>
              <a:ext uri="{FF2B5EF4-FFF2-40B4-BE49-F238E27FC236}">
                <a16:creationId xmlns:a16="http://schemas.microsoft.com/office/drawing/2014/main" id="{8C6507B6-E8C0-04EB-7910-5D3611B44DA9}"/>
              </a:ext>
            </a:extLst>
          </p:cNvPr>
          <p:cNvSpPr txBox="1"/>
          <p:nvPr/>
        </p:nvSpPr>
        <p:spPr>
          <a:xfrm>
            <a:off x="1900277" y="5510360"/>
            <a:ext cx="1375361" cy="415498"/>
          </a:xfrm>
          <a:prstGeom prst="rect">
            <a:avLst/>
          </a:prstGeom>
          <a:solidFill>
            <a:schemeClr val="bg1"/>
          </a:solidFill>
        </p:spPr>
        <p:txBody>
          <a:bodyPr wrap="square">
            <a:spAutoFit/>
          </a:bodyPr>
          <a:lstStyle/>
          <a:p>
            <a:pPr algn="ctr"/>
            <a:r>
              <a:rPr lang="ja-JP" altLang="en-US" sz="1050" b="1" dirty="0">
                <a:latin typeface="メイリオ" panose="020B0604030504040204" pitchFamily="50" charset="-128"/>
                <a:ea typeface="メイリオ" panose="020B0604030504040204" pitchFamily="50" charset="-128"/>
                <a:cs typeface="Times New Roman" panose="02020603050405020304" pitchFamily="18" charset="0"/>
              </a:rPr>
              <a:t>自動運転動作</a:t>
            </a:r>
            <a:endParaRPr lang="en-US" altLang="ja-JP" sz="1050" b="1" dirty="0">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en-US" sz="1050" b="1" dirty="0">
                <a:latin typeface="メイリオ" panose="020B0604030504040204" pitchFamily="50" charset="-128"/>
                <a:ea typeface="メイリオ" panose="020B0604030504040204" pitchFamily="50" charset="-128"/>
                <a:cs typeface="Times New Roman" panose="02020603050405020304" pitchFamily="18" charset="0"/>
              </a:rPr>
              <a:t>モニター</a:t>
            </a:r>
            <a:endParaRPr lang="en-US" altLang="ja-JP" sz="105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5" name="テキスト ボックス 74">
            <a:extLst>
              <a:ext uri="{FF2B5EF4-FFF2-40B4-BE49-F238E27FC236}">
                <a16:creationId xmlns:a16="http://schemas.microsoft.com/office/drawing/2014/main" id="{866B0D0C-9C02-F1DB-D15C-F1D41EB00631}"/>
              </a:ext>
            </a:extLst>
          </p:cNvPr>
          <p:cNvSpPr txBox="1"/>
          <p:nvPr/>
        </p:nvSpPr>
        <p:spPr>
          <a:xfrm>
            <a:off x="599817" y="4434165"/>
            <a:ext cx="1375361" cy="415498"/>
          </a:xfrm>
          <a:prstGeom prst="rect">
            <a:avLst/>
          </a:prstGeom>
          <a:solidFill>
            <a:schemeClr val="bg1"/>
          </a:solidFill>
        </p:spPr>
        <p:txBody>
          <a:bodyPr wrap="square">
            <a:spAutoFit/>
          </a:bodyPr>
          <a:lstStyle/>
          <a:p>
            <a:pPr algn="ctr"/>
            <a:r>
              <a:rPr lang="en-US" altLang="ja-JP" sz="1050" b="1" dirty="0">
                <a:latin typeface="メイリオ" panose="020B0604030504040204" pitchFamily="50" charset="-128"/>
                <a:ea typeface="メイリオ" panose="020B0604030504040204" pitchFamily="50" charset="-128"/>
                <a:cs typeface="Times New Roman" panose="02020603050405020304" pitchFamily="18" charset="0"/>
              </a:rPr>
              <a:t>HMI</a:t>
            </a:r>
            <a:r>
              <a:rPr lang="ja-JP" altLang="en-US" sz="1050" b="1" dirty="0">
                <a:latin typeface="メイリオ" panose="020B0604030504040204" pitchFamily="50" charset="-128"/>
                <a:ea typeface="メイリオ" panose="020B0604030504040204" pitchFamily="50" charset="-128"/>
                <a:cs typeface="Times New Roman" panose="02020603050405020304" pitchFamily="18" charset="0"/>
              </a:rPr>
              <a:t>モニター</a:t>
            </a:r>
            <a:endParaRPr lang="en-US" altLang="ja-JP" sz="1050" b="1" dirty="0">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en-US" sz="1050" b="1" dirty="0">
                <a:latin typeface="メイリオ" panose="020B0604030504040204" pitchFamily="50" charset="-128"/>
                <a:ea typeface="メイリオ" panose="020B0604030504040204" pitchFamily="50" charset="-128"/>
                <a:cs typeface="Times New Roman" panose="02020603050405020304" pitchFamily="18" charset="0"/>
              </a:rPr>
              <a:t>（運転士用）</a:t>
            </a:r>
            <a:endParaRPr lang="en-US" altLang="ja-JP" sz="105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6" name="吹き出し: 角を丸めた四角形 75">
            <a:extLst>
              <a:ext uri="{FF2B5EF4-FFF2-40B4-BE49-F238E27FC236}">
                <a16:creationId xmlns:a16="http://schemas.microsoft.com/office/drawing/2014/main" id="{3DB8CEBA-8CF1-D1CD-F7B0-8DCB1F6B67CB}"/>
              </a:ext>
            </a:extLst>
          </p:cNvPr>
          <p:cNvSpPr/>
          <p:nvPr/>
        </p:nvSpPr>
        <p:spPr>
          <a:xfrm>
            <a:off x="623066" y="4406966"/>
            <a:ext cx="1383428" cy="465869"/>
          </a:xfrm>
          <a:prstGeom prst="wedgeRoundRectCallout">
            <a:avLst>
              <a:gd name="adj1" fmla="val 62620"/>
              <a:gd name="adj2" fmla="val 61216"/>
              <a:gd name="adj3" fmla="val 16667"/>
            </a:avLst>
          </a:prstGeom>
          <a:noFill/>
          <a:ln w="19050">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AA6FD876-8EEB-07D1-3BC6-15D89D2D7619}"/>
              </a:ext>
            </a:extLst>
          </p:cNvPr>
          <p:cNvPicPr>
            <a:picLocks noChangeAspect="1"/>
          </p:cNvPicPr>
          <p:nvPr/>
        </p:nvPicPr>
        <p:blipFill>
          <a:blip r:embed="rId4"/>
          <a:stretch>
            <a:fillRect/>
          </a:stretch>
        </p:blipFill>
        <p:spPr>
          <a:xfrm>
            <a:off x="3710860" y="4024263"/>
            <a:ext cx="2174641" cy="2233223"/>
          </a:xfrm>
          <a:prstGeom prst="rect">
            <a:avLst/>
          </a:prstGeom>
        </p:spPr>
      </p:pic>
      <p:sp>
        <p:nvSpPr>
          <p:cNvPr id="74" name="吹き出し: 角を丸めた四角形 73">
            <a:extLst>
              <a:ext uri="{FF2B5EF4-FFF2-40B4-BE49-F238E27FC236}">
                <a16:creationId xmlns:a16="http://schemas.microsoft.com/office/drawing/2014/main" id="{314EE8D1-828A-AA23-34D9-4C52B9E448E4}"/>
              </a:ext>
            </a:extLst>
          </p:cNvPr>
          <p:cNvSpPr/>
          <p:nvPr/>
        </p:nvSpPr>
        <p:spPr>
          <a:xfrm>
            <a:off x="1896244" y="5475084"/>
            <a:ext cx="1383428" cy="465869"/>
          </a:xfrm>
          <a:prstGeom prst="wedgeRoundRectCallout">
            <a:avLst>
              <a:gd name="adj1" fmla="val -884"/>
              <a:gd name="adj2" fmla="val -64812"/>
              <a:gd name="adj3" fmla="val 16667"/>
            </a:avLst>
          </a:prstGeom>
          <a:noFill/>
          <a:ln w="19050">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23D81261-B5ED-D61F-2E17-D651C1063079}"/>
              </a:ext>
            </a:extLst>
          </p:cNvPr>
          <p:cNvSpPr txBox="1"/>
          <p:nvPr/>
        </p:nvSpPr>
        <p:spPr>
          <a:xfrm>
            <a:off x="6751901" y="6262189"/>
            <a:ext cx="1529519" cy="276999"/>
          </a:xfrm>
          <a:prstGeom prst="rect">
            <a:avLst/>
          </a:prstGeom>
          <a:noFill/>
        </p:spPr>
        <p:txBody>
          <a:bodyPr wrap="square">
            <a:spAutoFit/>
          </a:bodyPr>
          <a:lstStyle/>
          <a:p>
            <a:r>
              <a:rPr lang="ja-JP" altLang="en-US" sz="1200" b="1" dirty="0">
                <a:latin typeface="メイリオ" panose="020B0604030504040204" pitchFamily="50" charset="-128"/>
                <a:ea typeface="メイリオ" panose="020B0604030504040204" pitchFamily="50" charset="-128"/>
                <a:cs typeface="Times New Roman" panose="02020603050405020304" pitchFamily="18" charset="0"/>
              </a:rPr>
              <a:t>車両調整作業風景</a:t>
            </a:r>
            <a:endParaRPr lang="en-US" altLang="ja-JP" sz="1200" b="1" dirty="0">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3" name="図 2">
            <a:extLst>
              <a:ext uri="{FF2B5EF4-FFF2-40B4-BE49-F238E27FC236}">
                <a16:creationId xmlns:a16="http://schemas.microsoft.com/office/drawing/2014/main" id="{38C110F9-E791-AF44-DEB5-A527F69036B8}"/>
              </a:ext>
            </a:extLst>
          </p:cNvPr>
          <p:cNvPicPr>
            <a:picLocks noChangeAspect="1"/>
          </p:cNvPicPr>
          <p:nvPr/>
        </p:nvPicPr>
        <p:blipFill>
          <a:blip r:embed="rId5"/>
          <a:stretch>
            <a:fillRect/>
          </a:stretch>
        </p:blipFill>
        <p:spPr>
          <a:xfrm>
            <a:off x="6123304" y="4017946"/>
            <a:ext cx="2765389" cy="2258850"/>
          </a:xfrm>
          <a:prstGeom prst="rect">
            <a:avLst/>
          </a:prstGeom>
        </p:spPr>
      </p:pic>
      <p:sp>
        <p:nvSpPr>
          <p:cNvPr id="14" name="テキスト ボックス 13">
            <a:extLst>
              <a:ext uri="{FF2B5EF4-FFF2-40B4-BE49-F238E27FC236}">
                <a16:creationId xmlns:a16="http://schemas.microsoft.com/office/drawing/2014/main" id="{73F2C9E9-6A6B-644C-7C75-7D2E024C7B95}"/>
              </a:ext>
            </a:extLst>
          </p:cNvPr>
          <p:cNvSpPr txBox="1"/>
          <p:nvPr/>
        </p:nvSpPr>
        <p:spPr>
          <a:xfrm>
            <a:off x="8786124" y="6470025"/>
            <a:ext cx="335348" cy="369332"/>
          </a:xfrm>
          <a:prstGeom prst="rect">
            <a:avLst/>
          </a:prstGeom>
          <a:solidFill>
            <a:schemeClr val="bg1"/>
          </a:solidFill>
          <a:ln>
            <a:solidFill>
              <a:schemeClr val="tx1"/>
            </a:solidFill>
          </a:ln>
        </p:spPr>
        <p:txBody>
          <a:bodyPr wrap="none" rtlCol="0">
            <a:spAutoFit/>
          </a:bodyPr>
          <a:lstStyle/>
          <a:p>
            <a:r>
              <a:rPr kumimoji="1" lang="en-US" altLang="ja-JP" dirty="0">
                <a:latin typeface="Bodoni MT Black" panose="02070A03080606020203" pitchFamily="18" charset="0"/>
              </a:rPr>
              <a:t>1</a:t>
            </a:r>
            <a:endParaRPr kumimoji="1" lang="ja-JP" altLang="en-US" dirty="0">
              <a:latin typeface="Bodoni MT Black" panose="02070A03080606020203" pitchFamily="18" charset="0"/>
            </a:endParaRPr>
          </a:p>
        </p:txBody>
      </p:sp>
      <p:graphicFrame>
        <p:nvGraphicFramePr>
          <p:cNvPr id="5" name="表 4">
            <a:extLst>
              <a:ext uri="{FF2B5EF4-FFF2-40B4-BE49-F238E27FC236}">
                <a16:creationId xmlns:a16="http://schemas.microsoft.com/office/drawing/2014/main" id="{FDDC7683-19C0-7856-3323-0A756841ED1C}"/>
              </a:ext>
            </a:extLst>
          </p:cNvPr>
          <p:cNvGraphicFramePr>
            <a:graphicFrameLocks noGrp="1"/>
          </p:cNvGraphicFramePr>
          <p:nvPr/>
        </p:nvGraphicFramePr>
        <p:xfrm>
          <a:off x="46598" y="2346806"/>
          <a:ext cx="9035998" cy="1417098"/>
        </p:xfrm>
        <a:graphic>
          <a:graphicData uri="http://schemas.openxmlformats.org/drawingml/2006/table">
            <a:tbl>
              <a:tblPr firstRow="1" bandRow="1">
                <a:tableStyleId>{5940675A-B579-460E-94D1-54222C63F5DA}</a:tableStyleId>
              </a:tblPr>
              <a:tblGrid>
                <a:gridCol w="563002">
                  <a:extLst>
                    <a:ext uri="{9D8B030D-6E8A-4147-A177-3AD203B41FA5}">
                      <a16:colId xmlns:a16="http://schemas.microsoft.com/office/drawing/2014/main" val="2668492175"/>
                    </a:ext>
                  </a:extLst>
                </a:gridCol>
                <a:gridCol w="470722">
                  <a:extLst>
                    <a:ext uri="{9D8B030D-6E8A-4147-A177-3AD203B41FA5}">
                      <a16:colId xmlns:a16="http://schemas.microsoft.com/office/drawing/2014/main" val="140961287"/>
                    </a:ext>
                  </a:extLst>
                </a:gridCol>
                <a:gridCol w="470722">
                  <a:extLst>
                    <a:ext uri="{9D8B030D-6E8A-4147-A177-3AD203B41FA5}">
                      <a16:colId xmlns:a16="http://schemas.microsoft.com/office/drawing/2014/main" val="3324056572"/>
                    </a:ext>
                  </a:extLst>
                </a:gridCol>
                <a:gridCol w="470722">
                  <a:extLst>
                    <a:ext uri="{9D8B030D-6E8A-4147-A177-3AD203B41FA5}">
                      <a16:colId xmlns:a16="http://schemas.microsoft.com/office/drawing/2014/main" val="2220916202"/>
                    </a:ext>
                  </a:extLst>
                </a:gridCol>
                <a:gridCol w="470722">
                  <a:extLst>
                    <a:ext uri="{9D8B030D-6E8A-4147-A177-3AD203B41FA5}">
                      <a16:colId xmlns:a16="http://schemas.microsoft.com/office/drawing/2014/main" val="122022167"/>
                    </a:ext>
                  </a:extLst>
                </a:gridCol>
                <a:gridCol w="470722">
                  <a:extLst>
                    <a:ext uri="{9D8B030D-6E8A-4147-A177-3AD203B41FA5}">
                      <a16:colId xmlns:a16="http://schemas.microsoft.com/office/drawing/2014/main" val="652251885"/>
                    </a:ext>
                  </a:extLst>
                </a:gridCol>
                <a:gridCol w="470722">
                  <a:extLst>
                    <a:ext uri="{9D8B030D-6E8A-4147-A177-3AD203B41FA5}">
                      <a16:colId xmlns:a16="http://schemas.microsoft.com/office/drawing/2014/main" val="1326202261"/>
                    </a:ext>
                  </a:extLst>
                </a:gridCol>
                <a:gridCol w="470722">
                  <a:extLst>
                    <a:ext uri="{9D8B030D-6E8A-4147-A177-3AD203B41FA5}">
                      <a16:colId xmlns:a16="http://schemas.microsoft.com/office/drawing/2014/main" val="1772257354"/>
                    </a:ext>
                  </a:extLst>
                </a:gridCol>
                <a:gridCol w="470722">
                  <a:extLst>
                    <a:ext uri="{9D8B030D-6E8A-4147-A177-3AD203B41FA5}">
                      <a16:colId xmlns:a16="http://schemas.microsoft.com/office/drawing/2014/main" val="4250338757"/>
                    </a:ext>
                  </a:extLst>
                </a:gridCol>
                <a:gridCol w="470722">
                  <a:extLst>
                    <a:ext uri="{9D8B030D-6E8A-4147-A177-3AD203B41FA5}">
                      <a16:colId xmlns:a16="http://schemas.microsoft.com/office/drawing/2014/main" val="2855983973"/>
                    </a:ext>
                  </a:extLst>
                </a:gridCol>
                <a:gridCol w="470722">
                  <a:extLst>
                    <a:ext uri="{9D8B030D-6E8A-4147-A177-3AD203B41FA5}">
                      <a16:colId xmlns:a16="http://schemas.microsoft.com/office/drawing/2014/main" val="2224952125"/>
                    </a:ext>
                  </a:extLst>
                </a:gridCol>
                <a:gridCol w="470722">
                  <a:extLst>
                    <a:ext uri="{9D8B030D-6E8A-4147-A177-3AD203B41FA5}">
                      <a16:colId xmlns:a16="http://schemas.microsoft.com/office/drawing/2014/main" val="2494005740"/>
                    </a:ext>
                  </a:extLst>
                </a:gridCol>
                <a:gridCol w="470722">
                  <a:extLst>
                    <a:ext uri="{9D8B030D-6E8A-4147-A177-3AD203B41FA5}">
                      <a16:colId xmlns:a16="http://schemas.microsoft.com/office/drawing/2014/main" val="2910669325"/>
                    </a:ext>
                  </a:extLst>
                </a:gridCol>
                <a:gridCol w="470722">
                  <a:extLst>
                    <a:ext uri="{9D8B030D-6E8A-4147-A177-3AD203B41FA5}">
                      <a16:colId xmlns:a16="http://schemas.microsoft.com/office/drawing/2014/main" val="737654890"/>
                    </a:ext>
                  </a:extLst>
                </a:gridCol>
                <a:gridCol w="470722">
                  <a:extLst>
                    <a:ext uri="{9D8B030D-6E8A-4147-A177-3AD203B41FA5}">
                      <a16:colId xmlns:a16="http://schemas.microsoft.com/office/drawing/2014/main" val="468681799"/>
                    </a:ext>
                  </a:extLst>
                </a:gridCol>
                <a:gridCol w="470722">
                  <a:extLst>
                    <a:ext uri="{9D8B030D-6E8A-4147-A177-3AD203B41FA5}">
                      <a16:colId xmlns:a16="http://schemas.microsoft.com/office/drawing/2014/main" val="3280271694"/>
                    </a:ext>
                  </a:extLst>
                </a:gridCol>
                <a:gridCol w="470722">
                  <a:extLst>
                    <a:ext uri="{9D8B030D-6E8A-4147-A177-3AD203B41FA5}">
                      <a16:colId xmlns:a16="http://schemas.microsoft.com/office/drawing/2014/main" val="803144258"/>
                    </a:ext>
                  </a:extLst>
                </a:gridCol>
                <a:gridCol w="470722">
                  <a:extLst>
                    <a:ext uri="{9D8B030D-6E8A-4147-A177-3AD203B41FA5}">
                      <a16:colId xmlns:a16="http://schemas.microsoft.com/office/drawing/2014/main" val="3749410897"/>
                    </a:ext>
                  </a:extLst>
                </a:gridCol>
                <a:gridCol w="470722">
                  <a:extLst>
                    <a:ext uri="{9D8B030D-6E8A-4147-A177-3AD203B41FA5}">
                      <a16:colId xmlns:a16="http://schemas.microsoft.com/office/drawing/2014/main" val="744053234"/>
                    </a:ext>
                  </a:extLst>
                </a:gridCol>
              </a:tblGrid>
              <a:tr h="294144">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gridSpan="3">
                  <a:txBody>
                    <a:bodyPr/>
                    <a:lstStyle/>
                    <a:p>
                      <a:pPr algn="ctr"/>
                      <a:r>
                        <a:rPr kumimoji="1" lang="en-US" altLang="ja-JP" sz="1200" b="1" dirty="0">
                          <a:latin typeface="BIZ UDゴシック" panose="020B0400000000000000" pitchFamily="49" charset="-128"/>
                          <a:ea typeface="BIZ UDゴシック" panose="020B0400000000000000" pitchFamily="49" charset="-128"/>
                        </a:rPr>
                        <a:t>7</a:t>
                      </a:r>
                      <a:r>
                        <a:rPr kumimoji="1" lang="ja-JP" altLang="en-US" sz="1200" b="1" dirty="0">
                          <a:latin typeface="BIZ UDゴシック" panose="020B0400000000000000" pitchFamily="49" charset="-128"/>
                          <a:ea typeface="BIZ UDゴシック" panose="020B0400000000000000" pitchFamily="49" charset="-128"/>
                        </a:rPr>
                        <a:t>月</a:t>
                      </a:r>
                    </a:p>
                  </a:txBody>
                  <a:tcPr anchor="ctr"/>
                </a:tc>
                <a:tc hMerge="1">
                  <a:txBody>
                    <a:bodyPr/>
                    <a:lstStyle/>
                    <a:p>
                      <a:endParaRPr kumimoji="1" lang="ja-JP" altLang="en-US" dirty="0"/>
                    </a:p>
                  </a:txBody>
                  <a:tcPr/>
                </a:tc>
                <a:tc hMerge="1">
                  <a:txBody>
                    <a:bodyPr/>
                    <a:lstStyle/>
                    <a:p>
                      <a:endParaRPr kumimoji="1" lang="ja-JP" altLang="en-US" dirty="0"/>
                    </a:p>
                  </a:txBody>
                  <a:tcPr/>
                </a:tc>
                <a:tc gridSpan="3">
                  <a:txBody>
                    <a:bodyPr/>
                    <a:lstStyle/>
                    <a:p>
                      <a:pPr algn="ctr"/>
                      <a:r>
                        <a:rPr kumimoji="1" lang="ja-JP" altLang="en-US" sz="1200" b="1" dirty="0">
                          <a:latin typeface="BIZ UDゴシック" panose="020B0400000000000000" pitchFamily="49" charset="-128"/>
                          <a:ea typeface="BIZ UDゴシック" panose="020B0400000000000000" pitchFamily="49" charset="-128"/>
                        </a:rPr>
                        <a:t>８月</a:t>
                      </a:r>
                    </a:p>
                  </a:txBody>
                  <a:tcPr anchor="ctr"/>
                </a:tc>
                <a:tc hMerge="1">
                  <a:txBody>
                    <a:bodyPr/>
                    <a:lstStyle/>
                    <a:p>
                      <a:endParaRPr kumimoji="1" lang="ja-JP" altLang="en-US" dirty="0"/>
                    </a:p>
                  </a:txBody>
                  <a:tcPr/>
                </a:tc>
                <a:tc hMerge="1">
                  <a:txBody>
                    <a:bodyPr/>
                    <a:lstStyle/>
                    <a:p>
                      <a:endParaRPr kumimoji="1" lang="ja-JP" altLang="en-US" dirty="0"/>
                    </a:p>
                  </a:txBody>
                  <a:tcPr/>
                </a:tc>
                <a:tc gridSpan="3">
                  <a:txBody>
                    <a:bodyPr/>
                    <a:lstStyle/>
                    <a:p>
                      <a:pPr algn="ctr"/>
                      <a:r>
                        <a:rPr kumimoji="1" lang="ja-JP" altLang="en-US" sz="1200" b="1" dirty="0">
                          <a:latin typeface="BIZ UDゴシック" panose="020B0400000000000000" pitchFamily="49" charset="-128"/>
                          <a:ea typeface="BIZ UDゴシック" panose="020B0400000000000000" pitchFamily="49" charset="-128"/>
                        </a:rPr>
                        <a:t>９月</a:t>
                      </a:r>
                    </a:p>
                  </a:txBody>
                  <a:tcPr anchor="ctr"/>
                </a:tc>
                <a:tc hMerge="1">
                  <a:txBody>
                    <a:bodyPr/>
                    <a:lstStyle/>
                    <a:p>
                      <a:endParaRPr kumimoji="1" lang="ja-JP" altLang="en-US" dirty="0"/>
                    </a:p>
                  </a:txBody>
                  <a:tcPr/>
                </a:tc>
                <a:tc hMerge="1">
                  <a:txBody>
                    <a:bodyPr/>
                    <a:lstStyle/>
                    <a:p>
                      <a:endParaRPr kumimoji="1" lang="ja-JP" altLang="en-US" dirty="0"/>
                    </a:p>
                  </a:txBody>
                  <a:tcPr/>
                </a:tc>
                <a:tc gridSpan="3">
                  <a:txBody>
                    <a:bodyPr/>
                    <a:lstStyle/>
                    <a:p>
                      <a:pPr algn="ctr"/>
                      <a:r>
                        <a:rPr kumimoji="1" lang="en-US" altLang="ja-JP" sz="1200" b="1" dirty="0">
                          <a:latin typeface="BIZ UDゴシック" panose="020B0400000000000000" pitchFamily="49" charset="-128"/>
                          <a:ea typeface="BIZ UDゴシック" panose="020B0400000000000000" pitchFamily="49" charset="-128"/>
                        </a:rPr>
                        <a:t>10</a:t>
                      </a:r>
                      <a:r>
                        <a:rPr kumimoji="1" lang="ja-JP" altLang="en-US" sz="1200" b="1" dirty="0">
                          <a:latin typeface="BIZ UDゴシック" panose="020B0400000000000000" pitchFamily="49" charset="-128"/>
                          <a:ea typeface="BIZ UDゴシック" panose="020B0400000000000000" pitchFamily="49" charset="-128"/>
                        </a:rPr>
                        <a:t>月</a:t>
                      </a:r>
                    </a:p>
                  </a:txBody>
                  <a:tcPr anchor="ctr"/>
                </a:tc>
                <a:tc hMerge="1">
                  <a:txBody>
                    <a:bodyPr/>
                    <a:lstStyle/>
                    <a:p>
                      <a:endParaRPr kumimoji="1" lang="ja-JP" altLang="en-US" dirty="0"/>
                    </a:p>
                  </a:txBody>
                  <a:tcPr/>
                </a:tc>
                <a:tc hMerge="1">
                  <a:txBody>
                    <a:bodyPr/>
                    <a:lstStyle/>
                    <a:p>
                      <a:endParaRPr kumimoji="1" lang="ja-JP" altLang="en-US" dirty="0"/>
                    </a:p>
                  </a:txBody>
                  <a:tcPr/>
                </a:tc>
                <a:tc gridSpan="3">
                  <a:txBody>
                    <a:bodyPr/>
                    <a:lstStyle/>
                    <a:p>
                      <a:pPr algn="ctr"/>
                      <a:r>
                        <a:rPr kumimoji="1" lang="en-US" altLang="ja-JP" sz="1200" b="1" dirty="0">
                          <a:latin typeface="BIZ UDゴシック" panose="020B0400000000000000" pitchFamily="49" charset="-128"/>
                          <a:ea typeface="BIZ UDゴシック" panose="020B0400000000000000" pitchFamily="49" charset="-128"/>
                        </a:rPr>
                        <a:t>11</a:t>
                      </a:r>
                      <a:r>
                        <a:rPr kumimoji="1" lang="ja-JP" altLang="en-US" sz="1200" b="1" dirty="0">
                          <a:latin typeface="BIZ UDゴシック" panose="020B0400000000000000" pitchFamily="49" charset="-128"/>
                          <a:ea typeface="BIZ UDゴシック" panose="020B0400000000000000" pitchFamily="49" charset="-128"/>
                        </a:rPr>
                        <a:t>月</a:t>
                      </a:r>
                    </a:p>
                  </a:txBody>
                  <a:tcPr anchor="ctr"/>
                </a:tc>
                <a:tc hMerge="1">
                  <a:txBody>
                    <a:bodyPr/>
                    <a:lstStyle/>
                    <a:p>
                      <a:endParaRPr kumimoji="1" lang="ja-JP" altLang="en-US" dirty="0"/>
                    </a:p>
                  </a:txBody>
                  <a:tcPr/>
                </a:tc>
                <a:tc hMerge="1">
                  <a:txBody>
                    <a:bodyPr/>
                    <a:lstStyle/>
                    <a:p>
                      <a:endParaRPr kumimoji="1" lang="ja-JP" altLang="en-US" dirty="0"/>
                    </a:p>
                  </a:txBody>
                  <a:tcPr/>
                </a:tc>
                <a:tc gridSpan="3">
                  <a:txBody>
                    <a:bodyPr/>
                    <a:lstStyle/>
                    <a:p>
                      <a:pPr algn="ctr"/>
                      <a:r>
                        <a:rPr kumimoji="1" lang="en-US" altLang="ja-JP" sz="1200" b="1" dirty="0">
                          <a:latin typeface="BIZ UDゴシック" panose="020B0400000000000000" pitchFamily="49" charset="-128"/>
                          <a:ea typeface="BIZ UDゴシック" panose="020B0400000000000000" pitchFamily="49" charset="-128"/>
                        </a:rPr>
                        <a:t>12</a:t>
                      </a:r>
                      <a:r>
                        <a:rPr kumimoji="1" lang="ja-JP" altLang="en-US" sz="1200" b="1" dirty="0">
                          <a:latin typeface="BIZ UDゴシック" panose="020B0400000000000000" pitchFamily="49" charset="-128"/>
                          <a:ea typeface="BIZ UDゴシック" panose="020B0400000000000000" pitchFamily="49" charset="-128"/>
                        </a:rPr>
                        <a:t>月</a:t>
                      </a:r>
                    </a:p>
                  </a:txBody>
                  <a:tcPr anchor="ct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2608326625"/>
                  </a:ext>
                </a:extLst>
              </a:tr>
              <a:tr h="561477">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128149188"/>
                  </a:ext>
                </a:extLst>
              </a:tr>
              <a:tr h="561477">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tc>
                  <a:txBody>
                    <a:bodyPr/>
                    <a:lstStyle/>
                    <a:p>
                      <a:pPr algn="ctr"/>
                      <a:endParaRPr kumimoji="1" lang="ja-JP" altLang="en-US" sz="105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196744044"/>
                  </a:ext>
                </a:extLst>
              </a:tr>
            </a:tbl>
          </a:graphicData>
        </a:graphic>
      </p:graphicFrame>
      <p:sp>
        <p:nvSpPr>
          <p:cNvPr id="11" name="テキスト ボックス 10">
            <a:extLst>
              <a:ext uri="{FF2B5EF4-FFF2-40B4-BE49-F238E27FC236}">
                <a16:creationId xmlns:a16="http://schemas.microsoft.com/office/drawing/2014/main" id="{BCFAB2B8-B1B6-9803-266B-4680D790F990}"/>
              </a:ext>
            </a:extLst>
          </p:cNvPr>
          <p:cNvSpPr txBox="1"/>
          <p:nvPr/>
        </p:nvSpPr>
        <p:spPr>
          <a:xfrm>
            <a:off x="34084" y="3800991"/>
            <a:ext cx="7753305" cy="253916"/>
          </a:xfrm>
          <a:prstGeom prst="rect">
            <a:avLst/>
          </a:prstGeom>
          <a:noFill/>
        </p:spPr>
        <p:txBody>
          <a:bodyPr wrap="square">
            <a:spAutoFit/>
          </a:bodyPr>
          <a:lstStyle/>
          <a:p>
            <a:r>
              <a:rPr lang="ja-JP" altLang="en-US" sz="1050" dirty="0">
                <a:latin typeface="メイリオ" panose="020B0604030504040204" pitchFamily="50" charset="-128"/>
                <a:ea typeface="メイリオ" panose="020B0604030504040204" pitchFamily="50" charset="-128"/>
                <a:cs typeface="Times New Roman" panose="02020603050405020304" pitchFamily="18" charset="0"/>
              </a:rPr>
              <a:t>なお、上記期間に関わらず追加で車両調整等が発生する場合や、車両整備・改造が入る場合がある</a:t>
            </a:r>
            <a:endParaRPr lang="en-US" altLang="ja-JP" sz="105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B32FD15D-82F5-C77C-4C98-91652BCCE6F8}"/>
              </a:ext>
            </a:extLst>
          </p:cNvPr>
          <p:cNvSpPr txBox="1"/>
          <p:nvPr/>
        </p:nvSpPr>
        <p:spPr>
          <a:xfrm>
            <a:off x="36000" y="2769991"/>
            <a:ext cx="595035" cy="338554"/>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北部</a:t>
            </a:r>
          </a:p>
        </p:txBody>
      </p:sp>
      <p:sp>
        <p:nvSpPr>
          <p:cNvPr id="19" name="テキスト ボックス 18">
            <a:extLst>
              <a:ext uri="{FF2B5EF4-FFF2-40B4-BE49-F238E27FC236}">
                <a16:creationId xmlns:a16="http://schemas.microsoft.com/office/drawing/2014/main" id="{682F51E6-F34F-D661-21FA-3269A2D26C6B}"/>
              </a:ext>
            </a:extLst>
          </p:cNvPr>
          <p:cNvSpPr txBox="1"/>
          <p:nvPr/>
        </p:nvSpPr>
        <p:spPr>
          <a:xfrm>
            <a:off x="36000" y="3309991"/>
            <a:ext cx="595035" cy="338554"/>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南部</a:t>
            </a:r>
          </a:p>
        </p:txBody>
      </p:sp>
      <p:sp>
        <p:nvSpPr>
          <p:cNvPr id="20" name="矢印: 左右 19">
            <a:extLst>
              <a:ext uri="{FF2B5EF4-FFF2-40B4-BE49-F238E27FC236}">
                <a16:creationId xmlns:a16="http://schemas.microsoft.com/office/drawing/2014/main" id="{D6E0EBEC-D4E2-3BC8-77EE-7B868CDBB057}"/>
              </a:ext>
            </a:extLst>
          </p:cNvPr>
          <p:cNvSpPr/>
          <p:nvPr/>
        </p:nvSpPr>
        <p:spPr>
          <a:xfrm>
            <a:off x="618423" y="2913991"/>
            <a:ext cx="450000" cy="252000"/>
          </a:xfrm>
          <a:prstGeom prst="leftRightArrow">
            <a:avLst>
              <a:gd name="adj1" fmla="val 68192"/>
              <a:gd name="adj2" fmla="val 50000"/>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1" name="矢印: 左右 20">
            <a:extLst>
              <a:ext uri="{FF2B5EF4-FFF2-40B4-BE49-F238E27FC236}">
                <a16:creationId xmlns:a16="http://schemas.microsoft.com/office/drawing/2014/main" id="{45FD054A-FEDE-82D4-5C8B-CC12F4C085F8}"/>
              </a:ext>
            </a:extLst>
          </p:cNvPr>
          <p:cNvSpPr/>
          <p:nvPr/>
        </p:nvSpPr>
        <p:spPr>
          <a:xfrm>
            <a:off x="1084672" y="2913991"/>
            <a:ext cx="4464000" cy="252000"/>
          </a:xfrm>
          <a:prstGeom prst="leftRightArrow">
            <a:avLst>
              <a:gd name="adj1" fmla="val 68192"/>
              <a:gd name="adj2" fmla="val 50000"/>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4" name="矢印: 左右 23">
            <a:extLst>
              <a:ext uri="{FF2B5EF4-FFF2-40B4-BE49-F238E27FC236}">
                <a16:creationId xmlns:a16="http://schemas.microsoft.com/office/drawing/2014/main" id="{E5E0EDE9-F96C-ACBA-36BC-6C9E9DBECD45}"/>
              </a:ext>
            </a:extLst>
          </p:cNvPr>
          <p:cNvSpPr/>
          <p:nvPr/>
        </p:nvSpPr>
        <p:spPr>
          <a:xfrm>
            <a:off x="5542127" y="2913991"/>
            <a:ext cx="2808000" cy="252000"/>
          </a:xfrm>
          <a:prstGeom prst="leftRightArrow">
            <a:avLst>
              <a:gd name="adj1" fmla="val 68192"/>
              <a:gd name="adj2" fmla="val 50000"/>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25" name="矢印: 左右 24">
            <a:extLst>
              <a:ext uri="{FF2B5EF4-FFF2-40B4-BE49-F238E27FC236}">
                <a16:creationId xmlns:a16="http://schemas.microsoft.com/office/drawing/2014/main" id="{8E1290F4-FB39-5EDF-6BFF-734E0FE3AE95}"/>
              </a:ext>
            </a:extLst>
          </p:cNvPr>
          <p:cNvSpPr/>
          <p:nvPr/>
        </p:nvSpPr>
        <p:spPr>
          <a:xfrm>
            <a:off x="2965648" y="3471991"/>
            <a:ext cx="450000" cy="252000"/>
          </a:xfrm>
          <a:prstGeom prst="leftRightArrow">
            <a:avLst>
              <a:gd name="adj1" fmla="val 68192"/>
              <a:gd name="adj2" fmla="val 50000"/>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6" name="矢印: 左右 25">
            <a:extLst>
              <a:ext uri="{FF2B5EF4-FFF2-40B4-BE49-F238E27FC236}">
                <a16:creationId xmlns:a16="http://schemas.microsoft.com/office/drawing/2014/main" id="{4AE95BF2-790B-9DC2-3634-76C12DA2128E}"/>
              </a:ext>
            </a:extLst>
          </p:cNvPr>
          <p:cNvSpPr/>
          <p:nvPr/>
        </p:nvSpPr>
        <p:spPr>
          <a:xfrm>
            <a:off x="3438937" y="3471991"/>
            <a:ext cx="5148000" cy="252000"/>
          </a:xfrm>
          <a:prstGeom prst="leftRightArrow">
            <a:avLst>
              <a:gd name="adj1" fmla="val 68192"/>
              <a:gd name="adj2" fmla="val 50000"/>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46107737-B49A-5B8D-9E55-9B3F2A7C2DDE}"/>
              </a:ext>
            </a:extLst>
          </p:cNvPr>
          <p:cNvSpPr/>
          <p:nvPr/>
        </p:nvSpPr>
        <p:spPr>
          <a:xfrm>
            <a:off x="8360725" y="2901019"/>
            <a:ext cx="747275" cy="276212"/>
          </a:xfrm>
          <a:prstGeom prst="rightArrow">
            <a:avLst>
              <a:gd name="adj1" fmla="val 64087"/>
              <a:gd name="adj2" fmla="val 44555"/>
            </a:avLst>
          </a:prstGeom>
          <a:solidFill>
            <a:srgbClr val="FF0000"/>
          </a:solidFill>
          <a:ln>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D0BDB0CA-CD14-E1C4-2B4B-1B7FF6B8BC81}"/>
              </a:ext>
            </a:extLst>
          </p:cNvPr>
          <p:cNvSpPr txBox="1"/>
          <p:nvPr/>
        </p:nvSpPr>
        <p:spPr>
          <a:xfrm>
            <a:off x="539120" y="2578950"/>
            <a:ext cx="992579" cy="400110"/>
          </a:xfrm>
          <a:prstGeom prst="rect">
            <a:avLst/>
          </a:prstGeom>
          <a:noFill/>
        </p:spPr>
        <p:txBody>
          <a:bodyPr wrap="none" rtlCol="0">
            <a:spAutoFit/>
          </a:bodyPr>
          <a:lstStyle/>
          <a:p>
            <a:r>
              <a:rPr kumimoji="1" lang="en-US" altLang="ja-JP" sz="1000" b="1" dirty="0">
                <a:effectLst>
                  <a:glow rad="127000">
                    <a:schemeClr val="bg1"/>
                  </a:glow>
                </a:effectLst>
                <a:latin typeface="Meiryo UI" panose="020B0604030504040204" pitchFamily="50" charset="-128"/>
                <a:ea typeface="Meiryo UI" panose="020B0604030504040204" pitchFamily="50" charset="-128"/>
              </a:rPr>
              <a:t>3D</a:t>
            </a:r>
            <a:r>
              <a:rPr kumimoji="1" lang="ja-JP" altLang="en-US" sz="1000" b="1" dirty="0">
                <a:effectLst>
                  <a:glow rad="127000">
                    <a:schemeClr val="bg1"/>
                  </a:glow>
                </a:effectLst>
                <a:latin typeface="Meiryo UI" panose="020B0604030504040204" pitchFamily="50" charset="-128"/>
                <a:ea typeface="Meiryo UI" panose="020B0604030504040204" pitchFamily="50" charset="-128"/>
              </a:rPr>
              <a:t>マップ作成・</a:t>
            </a:r>
            <a:endParaRPr kumimoji="1" lang="en-US" altLang="ja-JP" sz="1000" b="1" dirty="0">
              <a:effectLst>
                <a:glow rad="127000">
                  <a:schemeClr val="bg1"/>
                </a:glow>
              </a:effectLst>
              <a:latin typeface="Meiryo UI" panose="020B0604030504040204" pitchFamily="50" charset="-128"/>
              <a:ea typeface="Meiryo UI" panose="020B0604030504040204" pitchFamily="50" charset="-128"/>
            </a:endParaRPr>
          </a:p>
          <a:p>
            <a:r>
              <a:rPr kumimoji="1" lang="ja-JP" altLang="en-US" sz="1000" b="1" dirty="0">
                <a:effectLst>
                  <a:glow rad="127000">
                    <a:schemeClr val="bg1"/>
                  </a:glow>
                </a:effectLst>
                <a:latin typeface="Meiryo UI" panose="020B0604030504040204" pitchFamily="50" charset="-128"/>
                <a:ea typeface="Meiryo UI" panose="020B0604030504040204" pitchFamily="50" charset="-128"/>
              </a:rPr>
              <a:t>走行軌跡採取</a:t>
            </a:r>
          </a:p>
        </p:txBody>
      </p:sp>
      <p:sp>
        <p:nvSpPr>
          <p:cNvPr id="30" name="テキスト ボックス 29">
            <a:extLst>
              <a:ext uri="{FF2B5EF4-FFF2-40B4-BE49-F238E27FC236}">
                <a16:creationId xmlns:a16="http://schemas.microsoft.com/office/drawing/2014/main" id="{F53C7917-BADF-8648-BFA3-303D5667EA9F}"/>
              </a:ext>
            </a:extLst>
          </p:cNvPr>
          <p:cNvSpPr txBox="1"/>
          <p:nvPr/>
        </p:nvSpPr>
        <p:spPr>
          <a:xfrm>
            <a:off x="2290255" y="2679991"/>
            <a:ext cx="954107" cy="276999"/>
          </a:xfrm>
          <a:prstGeom prst="rect">
            <a:avLst/>
          </a:prstGeom>
          <a:noFill/>
        </p:spPr>
        <p:txBody>
          <a:bodyPr wrap="none" rtlCol="0">
            <a:spAutoFit/>
          </a:bodyPr>
          <a:lstStyle/>
          <a:p>
            <a:r>
              <a:rPr kumimoji="1" lang="ja-JP" altLang="en-US" sz="1200" b="1" spc="300" dirty="0">
                <a:effectLst>
                  <a:glow rad="127000">
                    <a:schemeClr val="bg1"/>
                  </a:glow>
                </a:effectLst>
                <a:latin typeface="Meiryo UI" panose="020B0604030504040204" pitchFamily="50" charset="-128"/>
                <a:ea typeface="Meiryo UI" panose="020B0604030504040204" pitchFamily="50" charset="-128"/>
              </a:rPr>
              <a:t>車両調整</a:t>
            </a:r>
          </a:p>
        </p:txBody>
      </p:sp>
      <p:sp>
        <p:nvSpPr>
          <p:cNvPr id="31" name="テキスト ボックス 30">
            <a:extLst>
              <a:ext uri="{FF2B5EF4-FFF2-40B4-BE49-F238E27FC236}">
                <a16:creationId xmlns:a16="http://schemas.microsoft.com/office/drawing/2014/main" id="{9B02C81B-F4B0-14F3-F050-720F1D6D64D5}"/>
              </a:ext>
            </a:extLst>
          </p:cNvPr>
          <p:cNvSpPr txBox="1"/>
          <p:nvPr/>
        </p:nvSpPr>
        <p:spPr>
          <a:xfrm>
            <a:off x="5327991" y="3255991"/>
            <a:ext cx="954107" cy="276999"/>
          </a:xfrm>
          <a:prstGeom prst="rect">
            <a:avLst/>
          </a:prstGeom>
          <a:noFill/>
        </p:spPr>
        <p:txBody>
          <a:bodyPr wrap="none" rtlCol="0">
            <a:spAutoFit/>
          </a:bodyPr>
          <a:lstStyle/>
          <a:p>
            <a:r>
              <a:rPr kumimoji="1" lang="ja-JP" altLang="en-US" sz="1200" b="1" spc="300" dirty="0">
                <a:effectLst>
                  <a:glow rad="127000">
                    <a:schemeClr val="bg1"/>
                  </a:glow>
                </a:effectLst>
                <a:latin typeface="Meiryo UI" panose="020B0604030504040204" pitchFamily="50" charset="-128"/>
                <a:ea typeface="Meiryo UI" panose="020B0604030504040204" pitchFamily="50" charset="-128"/>
              </a:rPr>
              <a:t>車両調整</a:t>
            </a:r>
          </a:p>
        </p:txBody>
      </p:sp>
      <p:sp>
        <p:nvSpPr>
          <p:cNvPr id="32" name="テキスト ボックス 31">
            <a:extLst>
              <a:ext uri="{FF2B5EF4-FFF2-40B4-BE49-F238E27FC236}">
                <a16:creationId xmlns:a16="http://schemas.microsoft.com/office/drawing/2014/main" id="{1ADDB369-BF15-98F0-BCD9-2B1507B9E3A4}"/>
              </a:ext>
            </a:extLst>
          </p:cNvPr>
          <p:cNvSpPr txBox="1"/>
          <p:nvPr/>
        </p:nvSpPr>
        <p:spPr>
          <a:xfrm>
            <a:off x="6387151" y="2679991"/>
            <a:ext cx="1146468" cy="276999"/>
          </a:xfrm>
          <a:prstGeom prst="rect">
            <a:avLst/>
          </a:prstGeom>
          <a:noFill/>
        </p:spPr>
        <p:txBody>
          <a:bodyPr wrap="none" rtlCol="0">
            <a:spAutoFit/>
          </a:bodyPr>
          <a:lstStyle/>
          <a:p>
            <a:r>
              <a:rPr kumimoji="1" lang="ja-JP" altLang="en-US" sz="1200" b="1" spc="300" dirty="0">
                <a:effectLst>
                  <a:glow rad="127000">
                    <a:schemeClr val="bg1"/>
                  </a:glow>
                </a:effectLst>
                <a:latin typeface="Meiryo UI" panose="020B0604030504040204" pitchFamily="50" charset="-128"/>
                <a:ea typeface="Meiryo UI" panose="020B0604030504040204" pitchFamily="50" charset="-128"/>
              </a:rPr>
              <a:t>運転士研修</a:t>
            </a:r>
          </a:p>
        </p:txBody>
      </p:sp>
      <p:sp>
        <p:nvSpPr>
          <p:cNvPr id="35" name="テキスト ボックス 34">
            <a:extLst>
              <a:ext uri="{FF2B5EF4-FFF2-40B4-BE49-F238E27FC236}">
                <a16:creationId xmlns:a16="http://schemas.microsoft.com/office/drawing/2014/main" id="{B1D3E5CA-0EA2-97BF-AEB0-9B1FC37DBFD5}"/>
              </a:ext>
            </a:extLst>
          </p:cNvPr>
          <p:cNvSpPr txBox="1"/>
          <p:nvPr/>
        </p:nvSpPr>
        <p:spPr>
          <a:xfrm>
            <a:off x="2520089" y="3136572"/>
            <a:ext cx="992579" cy="400110"/>
          </a:xfrm>
          <a:prstGeom prst="rect">
            <a:avLst/>
          </a:prstGeom>
          <a:noFill/>
        </p:spPr>
        <p:txBody>
          <a:bodyPr wrap="none" rtlCol="0">
            <a:spAutoFit/>
          </a:bodyPr>
          <a:lstStyle/>
          <a:p>
            <a:r>
              <a:rPr kumimoji="1" lang="en-US" altLang="ja-JP" sz="1000" b="1" dirty="0">
                <a:effectLst>
                  <a:glow rad="127000">
                    <a:schemeClr val="bg1"/>
                  </a:glow>
                </a:effectLst>
                <a:latin typeface="Meiryo UI" panose="020B0604030504040204" pitchFamily="50" charset="-128"/>
                <a:ea typeface="Meiryo UI" panose="020B0604030504040204" pitchFamily="50" charset="-128"/>
              </a:rPr>
              <a:t>3D</a:t>
            </a:r>
            <a:r>
              <a:rPr kumimoji="1" lang="ja-JP" altLang="en-US" sz="1000" b="1" dirty="0">
                <a:effectLst>
                  <a:glow rad="127000">
                    <a:schemeClr val="bg1"/>
                  </a:glow>
                </a:effectLst>
                <a:latin typeface="Meiryo UI" panose="020B0604030504040204" pitchFamily="50" charset="-128"/>
                <a:ea typeface="Meiryo UI" panose="020B0604030504040204" pitchFamily="50" charset="-128"/>
              </a:rPr>
              <a:t>マップ作成・</a:t>
            </a:r>
            <a:endParaRPr kumimoji="1" lang="en-US" altLang="ja-JP" sz="1000" b="1" dirty="0">
              <a:effectLst>
                <a:glow rad="127000">
                  <a:schemeClr val="bg1"/>
                </a:glow>
              </a:effectLst>
              <a:latin typeface="Meiryo UI" panose="020B0604030504040204" pitchFamily="50" charset="-128"/>
              <a:ea typeface="Meiryo UI" panose="020B0604030504040204" pitchFamily="50" charset="-128"/>
            </a:endParaRPr>
          </a:p>
          <a:p>
            <a:r>
              <a:rPr kumimoji="1" lang="ja-JP" altLang="en-US" sz="1000" b="1" dirty="0">
                <a:effectLst>
                  <a:glow rad="127000">
                    <a:schemeClr val="bg1"/>
                  </a:glow>
                </a:effectLst>
                <a:latin typeface="Meiryo UI" panose="020B0604030504040204" pitchFamily="50" charset="-128"/>
                <a:ea typeface="Meiryo UI" panose="020B0604030504040204" pitchFamily="50" charset="-128"/>
              </a:rPr>
              <a:t>走行軌跡採取</a:t>
            </a:r>
          </a:p>
        </p:txBody>
      </p:sp>
      <p:sp>
        <p:nvSpPr>
          <p:cNvPr id="36" name="テキスト ボックス 35">
            <a:extLst>
              <a:ext uri="{FF2B5EF4-FFF2-40B4-BE49-F238E27FC236}">
                <a16:creationId xmlns:a16="http://schemas.microsoft.com/office/drawing/2014/main" id="{623321AD-AD42-A175-4B5D-928BDD819778}"/>
              </a:ext>
            </a:extLst>
          </p:cNvPr>
          <p:cNvSpPr txBox="1"/>
          <p:nvPr/>
        </p:nvSpPr>
        <p:spPr>
          <a:xfrm>
            <a:off x="8205223" y="2585226"/>
            <a:ext cx="1013419" cy="400110"/>
          </a:xfrm>
          <a:prstGeom prst="rect">
            <a:avLst/>
          </a:prstGeom>
          <a:noFill/>
        </p:spPr>
        <p:txBody>
          <a:bodyPr wrap="none" rtlCol="0">
            <a:spAutoFit/>
          </a:bodyPr>
          <a:lstStyle/>
          <a:p>
            <a:r>
              <a:rPr kumimoji="1" lang="ja-JP" altLang="en-US" sz="1000" b="1" dirty="0">
                <a:effectLst>
                  <a:glow rad="127000">
                    <a:schemeClr val="bg1"/>
                  </a:glow>
                </a:effectLst>
                <a:latin typeface="Meiryo UI" panose="020B0604030504040204" pitchFamily="50" charset="-128"/>
                <a:ea typeface="Meiryo UI" panose="020B0604030504040204" pitchFamily="50" charset="-128"/>
              </a:rPr>
              <a:t>乗客乗車による</a:t>
            </a:r>
            <a:endParaRPr kumimoji="1" lang="en-US" altLang="ja-JP" sz="1000" b="1" dirty="0">
              <a:effectLst>
                <a:glow rad="127000">
                  <a:schemeClr val="bg1"/>
                </a:glow>
              </a:effectLst>
              <a:latin typeface="Meiryo UI" panose="020B0604030504040204" pitchFamily="50" charset="-128"/>
              <a:ea typeface="Meiryo UI" panose="020B0604030504040204" pitchFamily="50" charset="-128"/>
            </a:endParaRPr>
          </a:p>
          <a:p>
            <a:r>
              <a:rPr kumimoji="1" lang="ja-JP" altLang="en-US" sz="1000" b="1" dirty="0">
                <a:effectLst>
                  <a:glow rad="127000">
                    <a:schemeClr val="bg1"/>
                  </a:glow>
                </a:effectLst>
                <a:latin typeface="Meiryo UI" panose="020B0604030504040204" pitchFamily="50" charset="-128"/>
                <a:ea typeface="Meiryo UI" panose="020B0604030504040204" pitchFamily="50" charset="-128"/>
              </a:rPr>
              <a:t>運行（予定）</a:t>
            </a:r>
          </a:p>
        </p:txBody>
      </p:sp>
      <p:sp>
        <p:nvSpPr>
          <p:cNvPr id="37" name="四角形: 角を丸くする 36">
            <a:extLst>
              <a:ext uri="{FF2B5EF4-FFF2-40B4-BE49-F238E27FC236}">
                <a16:creationId xmlns:a16="http://schemas.microsoft.com/office/drawing/2014/main" id="{D65389CB-8A8C-F949-6C88-A4E1364D4DA7}"/>
              </a:ext>
            </a:extLst>
          </p:cNvPr>
          <p:cNvSpPr/>
          <p:nvPr/>
        </p:nvSpPr>
        <p:spPr>
          <a:xfrm>
            <a:off x="3960000" y="2985991"/>
            <a:ext cx="828000" cy="108000"/>
          </a:xfrm>
          <a:prstGeom prst="roundRect">
            <a:avLst/>
          </a:prstGeom>
          <a:solidFill>
            <a:schemeClr val="accent4">
              <a:lumMod val="40000"/>
              <a:lumOff val="60000"/>
            </a:schemeClr>
          </a:solidFill>
          <a:ln w="381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160F45B3-4916-4685-085C-324A15E8CD8D}"/>
              </a:ext>
            </a:extLst>
          </p:cNvPr>
          <p:cNvSpPr/>
          <p:nvPr/>
        </p:nvSpPr>
        <p:spPr>
          <a:xfrm>
            <a:off x="3960000" y="3543176"/>
            <a:ext cx="828000" cy="108000"/>
          </a:xfrm>
          <a:prstGeom prst="roundRect">
            <a:avLst/>
          </a:prstGeom>
          <a:solidFill>
            <a:schemeClr val="accent4">
              <a:lumMod val="40000"/>
              <a:lumOff val="60000"/>
            </a:schemeClr>
          </a:solidFill>
          <a:ln w="381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3C832EAC-E671-1DE3-453C-A5171FED3AE9}"/>
              </a:ext>
            </a:extLst>
          </p:cNvPr>
          <p:cNvSpPr txBox="1"/>
          <p:nvPr/>
        </p:nvSpPr>
        <p:spPr>
          <a:xfrm>
            <a:off x="3852000" y="2615191"/>
            <a:ext cx="1064715" cy="369332"/>
          </a:xfrm>
          <a:prstGeom prst="rect">
            <a:avLst/>
          </a:prstGeom>
          <a:noFill/>
        </p:spPr>
        <p:txBody>
          <a:bodyPr wrap="none" rtlCol="0">
            <a:spAutoFit/>
          </a:bodyPr>
          <a:lstStyle/>
          <a:p>
            <a:r>
              <a:rPr kumimoji="1" lang="ja-JP" altLang="en-US" sz="900" b="1" dirty="0">
                <a:effectLst>
                  <a:glow rad="127000">
                    <a:schemeClr val="bg1"/>
                  </a:glow>
                </a:effectLst>
                <a:latin typeface="Meiryo UI" panose="020B0604030504040204" pitchFamily="50" charset="-128"/>
                <a:ea typeface="Meiryo UI" panose="020B0604030504040204" pitchFamily="50" charset="-128"/>
              </a:rPr>
              <a:t>工場にて乗客乗車</a:t>
            </a:r>
            <a:endParaRPr kumimoji="1" lang="en-US" altLang="ja-JP" sz="900" b="1" dirty="0">
              <a:effectLst>
                <a:glow rad="127000">
                  <a:schemeClr val="bg1"/>
                </a:glow>
              </a:effectLst>
              <a:latin typeface="Meiryo UI" panose="020B0604030504040204" pitchFamily="50" charset="-128"/>
              <a:ea typeface="Meiryo UI" panose="020B0604030504040204" pitchFamily="50" charset="-128"/>
            </a:endParaRPr>
          </a:p>
          <a:p>
            <a:r>
              <a:rPr kumimoji="1" lang="ja-JP" altLang="en-US" sz="900" b="1" dirty="0">
                <a:effectLst>
                  <a:glow rad="127000">
                    <a:schemeClr val="bg1"/>
                  </a:glow>
                </a:effectLst>
                <a:latin typeface="Meiryo UI" panose="020B0604030504040204" pitchFamily="50" charset="-128"/>
                <a:ea typeface="Meiryo UI" panose="020B0604030504040204" pitchFamily="50" charset="-128"/>
              </a:rPr>
              <a:t>のための車両架装</a:t>
            </a:r>
          </a:p>
        </p:txBody>
      </p:sp>
      <p:sp>
        <p:nvSpPr>
          <p:cNvPr id="40" name="テキスト ボックス 39">
            <a:extLst>
              <a:ext uri="{FF2B5EF4-FFF2-40B4-BE49-F238E27FC236}">
                <a16:creationId xmlns:a16="http://schemas.microsoft.com/office/drawing/2014/main" id="{FD37C49E-694E-DF11-C957-E0DB83FAA767}"/>
              </a:ext>
            </a:extLst>
          </p:cNvPr>
          <p:cNvSpPr txBox="1"/>
          <p:nvPr/>
        </p:nvSpPr>
        <p:spPr>
          <a:xfrm>
            <a:off x="3852000" y="3183991"/>
            <a:ext cx="1064715" cy="369332"/>
          </a:xfrm>
          <a:prstGeom prst="rect">
            <a:avLst/>
          </a:prstGeom>
          <a:noFill/>
        </p:spPr>
        <p:txBody>
          <a:bodyPr wrap="none" rtlCol="0">
            <a:spAutoFit/>
          </a:bodyPr>
          <a:lstStyle/>
          <a:p>
            <a:r>
              <a:rPr kumimoji="1" lang="ja-JP" altLang="en-US" sz="900" b="1" dirty="0">
                <a:effectLst>
                  <a:glow rad="127000">
                    <a:schemeClr val="bg1"/>
                  </a:glow>
                </a:effectLst>
                <a:latin typeface="Meiryo UI" panose="020B0604030504040204" pitchFamily="50" charset="-128"/>
                <a:ea typeface="Meiryo UI" panose="020B0604030504040204" pitchFamily="50" charset="-128"/>
              </a:rPr>
              <a:t>工場にて乗客乗車</a:t>
            </a:r>
            <a:endParaRPr kumimoji="1" lang="en-US" altLang="ja-JP" sz="900" b="1" dirty="0">
              <a:effectLst>
                <a:glow rad="127000">
                  <a:schemeClr val="bg1"/>
                </a:glow>
              </a:effectLst>
              <a:latin typeface="Meiryo UI" panose="020B0604030504040204" pitchFamily="50" charset="-128"/>
              <a:ea typeface="Meiryo UI" panose="020B0604030504040204" pitchFamily="50" charset="-128"/>
            </a:endParaRPr>
          </a:p>
          <a:p>
            <a:r>
              <a:rPr kumimoji="1" lang="ja-JP" altLang="en-US" sz="900" b="1" dirty="0">
                <a:effectLst>
                  <a:glow rad="127000">
                    <a:schemeClr val="bg1"/>
                  </a:glow>
                </a:effectLst>
                <a:latin typeface="Meiryo UI" panose="020B0604030504040204" pitchFamily="50" charset="-128"/>
                <a:ea typeface="Meiryo UI" panose="020B0604030504040204" pitchFamily="50" charset="-128"/>
              </a:rPr>
              <a:t>のための車両架装</a:t>
            </a:r>
          </a:p>
        </p:txBody>
      </p:sp>
    </p:spTree>
    <p:extLst>
      <p:ext uri="{BB962C8B-B14F-4D97-AF65-F5344CB8AC3E}">
        <p14:creationId xmlns:p14="http://schemas.microsoft.com/office/powerpoint/2010/main" val="3307967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E752E-36B7-E3DD-04B6-438BBB1C9A9D}"/>
            </a:ext>
          </a:extLst>
        </p:cNvPr>
        <p:cNvGrpSpPr/>
        <p:nvPr/>
      </p:nvGrpSpPr>
      <p:grpSpPr>
        <a:xfrm>
          <a:off x="0" y="0"/>
          <a:ext cx="0" cy="0"/>
          <a:chOff x="0" y="0"/>
          <a:chExt cx="0" cy="0"/>
        </a:xfrm>
      </p:grpSpPr>
      <p:pic>
        <p:nvPicPr>
          <p:cNvPr id="15" name="図 14">
            <a:extLst>
              <a:ext uri="{FF2B5EF4-FFF2-40B4-BE49-F238E27FC236}">
                <a16:creationId xmlns:a16="http://schemas.microsoft.com/office/drawing/2014/main" id="{A74D5E8C-715A-C466-4787-EB0459D75F6D}"/>
              </a:ext>
            </a:extLst>
          </p:cNvPr>
          <p:cNvPicPr>
            <a:picLocks noChangeAspect="1"/>
          </p:cNvPicPr>
          <p:nvPr/>
        </p:nvPicPr>
        <p:blipFill>
          <a:blip r:embed="rId3"/>
          <a:srcRect l="9293"/>
          <a:stretch>
            <a:fillRect/>
          </a:stretch>
        </p:blipFill>
        <p:spPr>
          <a:xfrm>
            <a:off x="5831999" y="3564000"/>
            <a:ext cx="3240000" cy="1584000"/>
          </a:xfrm>
          <a:prstGeom prst="rect">
            <a:avLst/>
          </a:prstGeom>
        </p:spPr>
      </p:pic>
      <p:pic>
        <p:nvPicPr>
          <p:cNvPr id="13" name="図 12">
            <a:extLst>
              <a:ext uri="{FF2B5EF4-FFF2-40B4-BE49-F238E27FC236}">
                <a16:creationId xmlns:a16="http://schemas.microsoft.com/office/drawing/2014/main" id="{4F450AA5-7F85-090E-3E8B-C58035A9316D}"/>
              </a:ext>
            </a:extLst>
          </p:cNvPr>
          <p:cNvPicPr>
            <a:picLocks noChangeAspect="1"/>
          </p:cNvPicPr>
          <p:nvPr/>
        </p:nvPicPr>
        <p:blipFill>
          <a:blip r:embed="rId4"/>
          <a:srcRect r="5019"/>
          <a:stretch>
            <a:fillRect/>
          </a:stretch>
        </p:blipFill>
        <p:spPr>
          <a:xfrm>
            <a:off x="5832000" y="1836000"/>
            <a:ext cx="3240000" cy="1599920"/>
          </a:xfrm>
          <a:prstGeom prst="rect">
            <a:avLst/>
          </a:prstGeom>
        </p:spPr>
      </p:pic>
      <p:sp>
        <p:nvSpPr>
          <p:cNvPr id="2" name="正方形/長方形 1">
            <a:extLst>
              <a:ext uri="{FF2B5EF4-FFF2-40B4-BE49-F238E27FC236}">
                <a16:creationId xmlns:a16="http://schemas.microsoft.com/office/drawing/2014/main" id="{18440CDC-4EE9-74BF-05B4-26E8820F5926}"/>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D54A7AF-A660-13CD-6501-D03B145072B3}"/>
              </a:ext>
            </a:extLst>
          </p:cNvPr>
          <p:cNvSpPr txBox="1"/>
          <p:nvPr/>
        </p:nvSpPr>
        <p:spPr>
          <a:xfrm>
            <a:off x="0" y="72000"/>
            <a:ext cx="9144000" cy="400110"/>
          </a:xfrm>
          <a:prstGeom prst="rect">
            <a:avLst/>
          </a:prstGeom>
          <a:noFill/>
        </p:spPr>
        <p:txBody>
          <a:bodyPr wrap="square">
            <a:spAutoFit/>
          </a:bodyPr>
          <a:lstStyle/>
          <a:p>
            <a:r>
              <a:rPr kumimoji="1" lang="ja-JP" altLang="en-US" sz="2000" b="1" dirty="0">
                <a:latin typeface="Meiryo UI" panose="020B0604030504040204" pitchFamily="50" charset="-128"/>
                <a:ea typeface="Meiryo UI" panose="020B0604030504040204" pitchFamily="50" charset="-128"/>
              </a:rPr>
              <a:t>１．実証実験（北部ルート テスト走行）の進捗状況（自動運転設定速度）</a:t>
            </a:r>
            <a:endParaRPr lang="ja-JP" altLang="en-US" sz="2000" strike="sngStrike" dirty="0">
              <a:solidFill>
                <a:srgbClr val="00B0F0"/>
              </a:solidFill>
            </a:endParaRPr>
          </a:p>
        </p:txBody>
      </p:sp>
      <p:sp>
        <p:nvSpPr>
          <p:cNvPr id="33" name="テキスト ボックス 32">
            <a:extLst>
              <a:ext uri="{FF2B5EF4-FFF2-40B4-BE49-F238E27FC236}">
                <a16:creationId xmlns:a16="http://schemas.microsoft.com/office/drawing/2014/main" id="{FABAC960-1139-1B9E-57EF-D97C6338B35C}"/>
              </a:ext>
            </a:extLst>
          </p:cNvPr>
          <p:cNvSpPr txBox="1"/>
          <p:nvPr/>
        </p:nvSpPr>
        <p:spPr>
          <a:xfrm>
            <a:off x="143999" y="522000"/>
            <a:ext cx="8928000" cy="907941"/>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a:t>
            </a:r>
            <a:r>
              <a:rPr lang="ja-JP" altLang="en-US" sz="1600" b="1" u="sng" dirty="0">
                <a:latin typeface="Meiryo UI" panose="020B0604030504040204" pitchFamily="50" charset="-128"/>
                <a:ea typeface="Meiryo UI" panose="020B0604030504040204" pitchFamily="50" charset="-128"/>
              </a:rPr>
              <a:t>自動運転車の速度</a:t>
            </a:r>
            <a:r>
              <a:rPr lang="ja-JP" altLang="en-US" sz="1600" dirty="0">
                <a:latin typeface="Meiryo UI" panose="020B0604030504040204" pitchFamily="50" charset="-128"/>
                <a:ea typeface="Meiryo UI" panose="020B0604030504040204" pitchFamily="50" charset="-128"/>
              </a:rPr>
              <a:t>は、ルート上の道路幅員、電柱設置等の状況に応じて、</a:t>
            </a:r>
            <a:r>
              <a:rPr lang="ja-JP" altLang="en-US" sz="1600" b="1" dirty="0">
                <a:latin typeface="Meiryo UI" panose="020B0604030504040204" pitchFamily="50" charset="-128"/>
                <a:ea typeface="Meiryo UI" panose="020B0604030504040204" pitchFamily="50" charset="-128"/>
              </a:rPr>
              <a:t>安全を確保するため法定</a:t>
            </a:r>
            <a:endParaRPr lang="en-US" altLang="ja-JP" sz="1600" b="1" dirty="0">
              <a:latin typeface="Meiryo UI" panose="020B0604030504040204" pitchFamily="50" charset="-128"/>
              <a:ea typeface="Meiryo UI" panose="020B0604030504040204" pitchFamily="50" charset="-128"/>
            </a:endParaRPr>
          </a:p>
          <a:p>
            <a:r>
              <a:rPr lang="en-US" altLang="ja-JP"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速度より５～</a:t>
            </a:r>
            <a:r>
              <a:rPr lang="en-US" altLang="ja-JP" sz="1600" b="1" dirty="0">
                <a:latin typeface="Meiryo UI" panose="020B0604030504040204" pitchFamily="50" charset="-128"/>
                <a:ea typeface="Meiryo UI" panose="020B0604030504040204" pitchFamily="50" charset="-128"/>
              </a:rPr>
              <a:t>25㎞</a:t>
            </a:r>
            <a:r>
              <a:rPr lang="ja-JP" altLang="en-US" sz="1600" b="1" dirty="0">
                <a:latin typeface="Meiryo UI" panose="020B0604030504040204" pitchFamily="50" charset="-128"/>
                <a:ea typeface="Meiryo UI" panose="020B0604030504040204" pitchFamily="50" charset="-128"/>
              </a:rPr>
              <a:t>程度落とし、区間ごとに</a:t>
            </a:r>
            <a:r>
              <a:rPr lang="ja-JP" altLang="en-US" sz="1600" b="1" u="sng" dirty="0">
                <a:latin typeface="Meiryo UI" panose="020B0604030504040204" pitchFamily="50" charset="-128"/>
                <a:ea typeface="Meiryo UI" panose="020B0604030504040204" pitchFamily="50" charset="-128"/>
              </a:rPr>
              <a:t>最高速度</a:t>
            </a:r>
            <a:r>
              <a:rPr lang="en-US" altLang="ja-JP" sz="1600" b="1" u="sng" dirty="0">
                <a:latin typeface="Meiryo UI" panose="020B0604030504040204" pitchFamily="50" charset="-128"/>
                <a:ea typeface="Meiryo UI" panose="020B0604030504040204" pitchFamily="50" charset="-128"/>
              </a:rPr>
              <a:t>15</a:t>
            </a:r>
            <a:r>
              <a:rPr lang="ja-JP" altLang="en-US" sz="1600" b="1" u="sng" dirty="0">
                <a:latin typeface="Meiryo UI" panose="020B0604030504040204" pitchFamily="50" charset="-128"/>
                <a:ea typeface="Meiryo UI" panose="020B0604030504040204" pitchFamily="50" charset="-128"/>
              </a:rPr>
              <a:t>～</a:t>
            </a:r>
            <a:r>
              <a:rPr lang="en-US" altLang="ja-JP" sz="1600" b="1" u="sng" dirty="0">
                <a:latin typeface="Meiryo UI" panose="020B0604030504040204" pitchFamily="50" charset="-128"/>
                <a:ea typeface="Meiryo UI" panose="020B0604030504040204" pitchFamily="50" charset="-128"/>
              </a:rPr>
              <a:t>35㎞</a:t>
            </a:r>
            <a:r>
              <a:rPr lang="ja-JP" altLang="en-US" sz="1600" b="1" u="sng" dirty="0">
                <a:latin typeface="Meiryo UI" panose="020B0604030504040204" pitchFamily="50" charset="-128"/>
                <a:ea typeface="Meiryo UI" panose="020B0604030504040204" pitchFamily="50" charset="-128"/>
              </a:rPr>
              <a:t>で設定</a:t>
            </a:r>
          </a:p>
          <a:p>
            <a:endParaRPr lang="en-US" altLang="ja-JP" sz="5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○それに応じて、</a:t>
            </a:r>
            <a:r>
              <a:rPr lang="ja-JP" altLang="en-US" sz="1600" b="1" u="sng" dirty="0">
                <a:latin typeface="Meiryo UI" panose="020B0604030504040204" pitchFamily="50" charset="-128"/>
                <a:ea typeface="Meiryo UI" panose="020B0604030504040204" pitchFamily="50" charset="-128"/>
              </a:rPr>
              <a:t>所要時間は片道</a:t>
            </a:r>
            <a:r>
              <a:rPr lang="en-US" altLang="ja-JP" sz="1600" b="1" u="sng" dirty="0">
                <a:latin typeface="Meiryo UI" panose="020B0604030504040204" pitchFamily="50" charset="-128"/>
                <a:ea typeface="Meiryo UI" panose="020B0604030504040204" pitchFamily="50" charset="-128"/>
              </a:rPr>
              <a:t>30</a:t>
            </a:r>
            <a:r>
              <a:rPr lang="ja-JP" altLang="en-US" sz="1600" b="1" u="sng" dirty="0">
                <a:latin typeface="Meiryo UI" panose="020B0604030504040204" pitchFamily="50" charset="-128"/>
                <a:ea typeface="Meiryo UI" panose="020B0604030504040204" pitchFamily="50" charset="-128"/>
              </a:rPr>
              <a:t>分程度</a:t>
            </a:r>
            <a:r>
              <a:rPr lang="ja-JP" altLang="en-US" sz="1600" dirty="0">
                <a:latin typeface="Meiryo UI" panose="020B0604030504040204" pitchFamily="50" charset="-128"/>
                <a:ea typeface="Meiryo UI" panose="020B0604030504040204" pitchFamily="50" charset="-128"/>
              </a:rPr>
              <a:t>となる</a:t>
            </a:r>
          </a:p>
        </p:txBody>
      </p:sp>
      <p:sp>
        <p:nvSpPr>
          <p:cNvPr id="39" name="正方形/長方形 38">
            <a:extLst>
              <a:ext uri="{FF2B5EF4-FFF2-40B4-BE49-F238E27FC236}">
                <a16:creationId xmlns:a16="http://schemas.microsoft.com/office/drawing/2014/main" id="{5ACD23C1-3F05-5B4E-85A2-8A63658178A1}"/>
              </a:ext>
            </a:extLst>
          </p:cNvPr>
          <p:cNvSpPr/>
          <p:nvPr/>
        </p:nvSpPr>
        <p:spPr>
          <a:xfrm>
            <a:off x="72000" y="512792"/>
            <a:ext cx="9000000" cy="936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670CD98F-F151-B7B7-740C-DD9FB55917D8}"/>
              </a:ext>
            </a:extLst>
          </p:cNvPr>
          <p:cNvPicPr>
            <a:picLocks noChangeAspect="1"/>
          </p:cNvPicPr>
          <p:nvPr/>
        </p:nvPicPr>
        <p:blipFill>
          <a:blip r:embed="rId5"/>
          <a:srcRect l="11581" t="3828" r="30664" b="16949"/>
          <a:stretch>
            <a:fillRect/>
          </a:stretch>
        </p:blipFill>
        <p:spPr>
          <a:xfrm>
            <a:off x="108000" y="1764000"/>
            <a:ext cx="3617405" cy="5040000"/>
          </a:xfrm>
          <a:prstGeom prst="rect">
            <a:avLst/>
          </a:prstGeom>
        </p:spPr>
      </p:pic>
      <p:pic>
        <p:nvPicPr>
          <p:cNvPr id="48" name="図 47">
            <a:extLst>
              <a:ext uri="{FF2B5EF4-FFF2-40B4-BE49-F238E27FC236}">
                <a16:creationId xmlns:a16="http://schemas.microsoft.com/office/drawing/2014/main" id="{154AD00F-2563-0A3F-E4F8-9BB6D91964C3}"/>
              </a:ext>
            </a:extLst>
          </p:cNvPr>
          <p:cNvPicPr>
            <a:picLocks noChangeAspect="1"/>
          </p:cNvPicPr>
          <p:nvPr/>
        </p:nvPicPr>
        <p:blipFill>
          <a:blip r:embed="rId6"/>
          <a:stretch>
            <a:fillRect/>
          </a:stretch>
        </p:blipFill>
        <p:spPr>
          <a:xfrm>
            <a:off x="60375" y="1764000"/>
            <a:ext cx="1620000" cy="2416855"/>
          </a:xfrm>
          <a:prstGeom prst="rect">
            <a:avLst/>
          </a:prstGeom>
        </p:spPr>
      </p:pic>
      <p:sp>
        <p:nvSpPr>
          <p:cNvPr id="51" name="テキスト ボックス 50">
            <a:extLst>
              <a:ext uri="{FF2B5EF4-FFF2-40B4-BE49-F238E27FC236}">
                <a16:creationId xmlns:a16="http://schemas.microsoft.com/office/drawing/2014/main" id="{CF7C9859-E839-9D78-B8BE-2974F2D5F0CD}"/>
              </a:ext>
            </a:extLst>
          </p:cNvPr>
          <p:cNvSpPr txBox="1"/>
          <p:nvPr/>
        </p:nvSpPr>
        <p:spPr>
          <a:xfrm>
            <a:off x="0" y="1476000"/>
            <a:ext cx="2699568" cy="338554"/>
          </a:xfrm>
          <a:prstGeom prst="rect">
            <a:avLst/>
          </a:prstGeom>
          <a:noFill/>
        </p:spPr>
        <p:txBody>
          <a:bodyPr wrap="square">
            <a:spAutoFit/>
          </a:bodyPr>
          <a:lstStyle/>
          <a:p>
            <a:r>
              <a:rPr lang="ja-JP" altLang="en-US" sz="1600" b="1" dirty="0">
                <a:latin typeface="メイリオ" panose="020B0604030504040204" pitchFamily="50" charset="-128"/>
                <a:ea typeface="メイリオ" panose="020B0604030504040204" pitchFamily="50" charset="-128"/>
                <a:cs typeface="Times New Roman" panose="02020603050405020304" pitchFamily="18" charset="0"/>
              </a:rPr>
              <a:t>■北部ルート（速度設定）</a:t>
            </a:r>
            <a:endParaRPr lang="en-US" altLang="ja-JP" sz="160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52" name="正方形/長方形 51">
            <a:extLst>
              <a:ext uri="{FF2B5EF4-FFF2-40B4-BE49-F238E27FC236}">
                <a16:creationId xmlns:a16="http://schemas.microsoft.com/office/drawing/2014/main" id="{CADA6A7E-8A5C-ADAC-E7C7-FD6532723E89}"/>
              </a:ext>
            </a:extLst>
          </p:cNvPr>
          <p:cNvSpPr/>
          <p:nvPr/>
        </p:nvSpPr>
        <p:spPr>
          <a:xfrm>
            <a:off x="3835182" y="1806919"/>
            <a:ext cx="1005599" cy="218524"/>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kumimoji="1" lang="ja-JP" altLang="en-US" sz="1000" b="1" dirty="0">
                <a:solidFill>
                  <a:schemeClr val="tx1"/>
                </a:solidFill>
                <a:latin typeface="Meiryo UI" panose="020B0604030504040204" pitchFamily="50" charset="-128"/>
                <a:ea typeface="Meiryo UI" panose="020B0604030504040204" pitchFamily="50" charset="-128"/>
              </a:rPr>
              <a:t>上ノ太子駅前</a:t>
            </a:r>
          </a:p>
        </p:txBody>
      </p:sp>
      <p:sp>
        <p:nvSpPr>
          <p:cNvPr id="53" name="正方形/長方形 52">
            <a:extLst>
              <a:ext uri="{FF2B5EF4-FFF2-40B4-BE49-F238E27FC236}">
                <a16:creationId xmlns:a16="http://schemas.microsoft.com/office/drawing/2014/main" id="{3265DF8C-8736-B907-C0A4-971F7D79F468}"/>
              </a:ext>
            </a:extLst>
          </p:cNvPr>
          <p:cNvSpPr/>
          <p:nvPr/>
        </p:nvSpPr>
        <p:spPr>
          <a:xfrm>
            <a:off x="3834985" y="2650484"/>
            <a:ext cx="1003154" cy="218524"/>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latin typeface="Meiryo UI" panose="020B0604030504040204" pitchFamily="50" charset="-128"/>
                <a:ea typeface="Meiryo UI" panose="020B0604030504040204" pitchFamily="50" charset="-128"/>
              </a:rPr>
              <a:t>太子町役場</a:t>
            </a:r>
          </a:p>
        </p:txBody>
      </p:sp>
      <p:sp>
        <p:nvSpPr>
          <p:cNvPr id="56" name="正方形/長方形 55">
            <a:extLst>
              <a:ext uri="{FF2B5EF4-FFF2-40B4-BE49-F238E27FC236}">
                <a16:creationId xmlns:a16="http://schemas.microsoft.com/office/drawing/2014/main" id="{D06EC9A8-91E9-FCFD-F28F-8CB7BDB88910}"/>
              </a:ext>
            </a:extLst>
          </p:cNvPr>
          <p:cNvSpPr/>
          <p:nvPr/>
        </p:nvSpPr>
        <p:spPr>
          <a:xfrm>
            <a:off x="3832818" y="3025106"/>
            <a:ext cx="1010566" cy="218525"/>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latin typeface="Meiryo UI" panose="020B0604030504040204" pitchFamily="50" charset="-128"/>
                <a:ea typeface="Meiryo UI" panose="020B0604030504040204" pitchFamily="50" charset="-128"/>
              </a:rPr>
              <a:t>六枚橋東</a:t>
            </a:r>
          </a:p>
        </p:txBody>
      </p:sp>
      <p:sp>
        <p:nvSpPr>
          <p:cNvPr id="57" name="正方形/長方形 56">
            <a:extLst>
              <a:ext uri="{FF2B5EF4-FFF2-40B4-BE49-F238E27FC236}">
                <a16:creationId xmlns:a16="http://schemas.microsoft.com/office/drawing/2014/main" id="{95482394-03D2-675C-D89A-47145FE78E29}"/>
              </a:ext>
            </a:extLst>
          </p:cNvPr>
          <p:cNvSpPr/>
          <p:nvPr/>
        </p:nvSpPr>
        <p:spPr>
          <a:xfrm>
            <a:off x="3832818" y="3910931"/>
            <a:ext cx="1010566" cy="216621"/>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000" b="1" dirty="0">
                <a:solidFill>
                  <a:schemeClr val="tx1"/>
                </a:solidFill>
                <a:latin typeface="Meiryo UI" panose="020B0604030504040204" pitchFamily="50" charset="-128"/>
                <a:ea typeface="Meiryo UI" panose="020B0604030504040204" pitchFamily="50" charset="-128"/>
              </a:rPr>
              <a:t>東山</a:t>
            </a:r>
          </a:p>
        </p:txBody>
      </p:sp>
      <p:sp>
        <p:nvSpPr>
          <p:cNvPr id="59" name="正方形/長方形 58">
            <a:extLst>
              <a:ext uri="{FF2B5EF4-FFF2-40B4-BE49-F238E27FC236}">
                <a16:creationId xmlns:a16="http://schemas.microsoft.com/office/drawing/2014/main" id="{CF6238C6-863E-26CB-8FE5-1B5A9D5F508A}"/>
              </a:ext>
            </a:extLst>
          </p:cNvPr>
          <p:cNvSpPr/>
          <p:nvPr/>
        </p:nvSpPr>
        <p:spPr>
          <a:xfrm>
            <a:off x="3836086" y="4383086"/>
            <a:ext cx="1006098" cy="218809"/>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latin typeface="Meiryo UI" panose="020B0604030504040204" pitchFamily="50" charset="-128"/>
                <a:ea typeface="Meiryo UI" panose="020B0604030504040204" pitchFamily="50" charset="-128"/>
              </a:rPr>
              <a:t>阪南一須賀</a:t>
            </a:r>
          </a:p>
        </p:txBody>
      </p:sp>
      <p:sp>
        <p:nvSpPr>
          <p:cNvPr id="60" name="正方形/長方形 59">
            <a:extLst>
              <a:ext uri="{FF2B5EF4-FFF2-40B4-BE49-F238E27FC236}">
                <a16:creationId xmlns:a16="http://schemas.microsoft.com/office/drawing/2014/main" id="{2A3B19D9-2B61-8CEC-FA78-9BF99B113AE7}"/>
              </a:ext>
            </a:extLst>
          </p:cNvPr>
          <p:cNvSpPr/>
          <p:nvPr/>
        </p:nvSpPr>
        <p:spPr>
          <a:xfrm>
            <a:off x="3836086" y="4954586"/>
            <a:ext cx="1006098" cy="218809"/>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000" b="1" dirty="0">
                <a:solidFill>
                  <a:schemeClr val="tx1"/>
                </a:solidFill>
                <a:latin typeface="Meiryo UI" panose="020B0604030504040204" pitchFamily="50" charset="-128"/>
                <a:ea typeface="Meiryo UI" panose="020B0604030504040204" pitchFamily="50" charset="-128"/>
              </a:rPr>
              <a:t>大宝2丁目</a:t>
            </a:r>
          </a:p>
        </p:txBody>
      </p:sp>
      <p:sp>
        <p:nvSpPr>
          <p:cNvPr id="61" name="正方形/長方形 60">
            <a:extLst>
              <a:ext uri="{FF2B5EF4-FFF2-40B4-BE49-F238E27FC236}">
                <a16:creationId xmlns:a16="http://schemas.microsoft.com/office/drawing/2014/main" id="{6BFDB872-3BF7-1632-CDC6-9695F12E6FBB}"/>
              </a:ext>
            </a:extLst>
          </p:cNvPr>
          <p:cNvSpPr/>
          <p:nvPr/>
        </p:nvSpPr>
        <p:spPr>
          <a:xfrm>
            <a:off x="3833646" y="5663565"/>
            <a:ext cx="1009762" cy="218810"/>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900" b="1" dirty="0">
              <a:solidFill>
                <a:schemeClr val="tx1"/>
              </a:solidFill>
              <a:latin typeface="Meiryo UI" panose="020B0604030504040204" pitchFamily="50" charset="-128"/>
              <a:ea typeface="Meiryo UI" panose="020B0604030504040204" pitchFamily="50" charset="-128"/>
            </a:endParaRPr>
          </a:p>
        </p:txBody>
      </p:sp>
      <p:cxnSp>
        <p:nvCxnSpPr>
          <p:cNvPr id="63" name="直線矢印コネクタ 62">
            <a:extLst>
              <a:ext uri="{FF2B5EF4-FFF2-40B4-BE49-F238E27FC236}">
                <a16:creationId xmlns:a16="http://schemas.microsoft.com/office/drawing/2014/main" id="{1BB77721-3582-7256-8005-93CC2E48DB30}"/>
              </a:ext>
            </a:extLst>
          </p:cNvPr>
          <p:cNvCxnSpPr>
            <a:cxnSpLocks/>
          </p:cNvCxnSpPr>
          <p:nvPr/>
        </p:nvCxnSpPr>
        <p:spPr>
          <a:xfrm>
            <a:off x="4843922" y="5775979"/>
            <a:ext cx="684000" cy="0"/>
          </a:xfrm>
          <a:prstGeom prst="straightConnector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矢印コネクタ 63">
            <a:extLst>
              <a:ext uri="{FF2B5EF4-FFF2-40B4-BE49-F238E27FC236}">
                <a16:creationId xmlns:a16="http://schemas.microsoft.com/office/drawing/2014/main" id="{80E64B42-BC74-D450-1B31-9CAEDEE459A9}"/>
              </a:ext>
            </a:extLst>
          </p:cNvPr>
          <p:cNvCxnSpPr>
            <a:cxnSpLocks/>
          </p:cNvCxnSpPr>
          <p:nvPr/>
        </p:nvCxnSpPr>
        <p:spPr>
          <a:xfrm>
            <a:off x="4843922" y="4491549"/>
            <a:ext cx="684000" cy="0"/>
          </a:xfrm>
          <a:prstGeom prst="straightConnector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矢印コネクタ 64">
            <a:extLst>
              <a:ext uri="{FF2B5EF4-FFF2-40B4-BE49-F238E27FC236}">
                <a16:creationId xmlns:a16="http://schemas.microsoft.com/office/drawing/2014/main" id="{4EAFC831-503A-7395-73F4-6352D96CDF10}"/>
              </a:ext>
            </a:extLst>
          </p:cNvPr>
          <p:cNvCxnSpPr>
            <a:cxnSpLocks/>
          </p:cNvCxnSpPr>
          <p:nvPr/>
        </p:nvCxnSpPr>
        <p:spPr>
          <a:xfrm>
            <a:off x="4850330" y="4015299"/>
            <a:ext cx="648000" cy="0"/>
          </a:xfrm>
          <a:prstGeom prst="straightConnector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742771C5-82BC-232C-5076-74063CA2D8BB}"/>
              </a:ext>
            </a:extLst>
          </p:cNvPr>
          <p:cNvCxnSpPr>
            <a:cxnSpLocks/>
          </p:cNvCxnSpPr>
          <p:nvPr/>
        </p:nvCxnSpPr>
        <p:spPr>
          <a:xfrm>
            <a:off x="4848223" y="3129474"/>
            <a:ext cx="648000" cy="0"/>
          </a:xfrm>
          <a:prstGeom prst="straightConnector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11E12D12-E325-AB71-00CD-B69F09378DD0}"/>
              </a:ext>
            </a:extLst>
          </p:cNvPr>
          <p:cNvCxnSpPr>
            <a:cxnSpLocks/>
          </p:cNvCxnSpPr>
          <p:nvPr/>
        </p:nvCxnSpPr>
        <p:spPr>
          <a:xfrm>
            <a:off x="4846116" y="2757999"/>
            <a:ext cx="648000" cy="0"/>
          </a:xfrm>
          <a:prstGeom prst="straightConnector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矢印コネクタ 67">
            <a:extLst>
              <a:ext uri="{FF2B5EF4-FFF2-40B4-BE49-F238E27FC236}">
                <a16:creationId xmlns:a16="http://schemas.microsoft.com/office/drawing/2014/main" id="{6848549D-AE20-4E51-0C75-9207F52A19D0}"/>
              </a:ext>
            </a:extLst>
          </p:cNvPr>
          <p:cNvCxnSpPr>
            <a:cxnSpLocks/>
          </p:cNvCxnSpPr>
          <p:nvPr/>
        </p:nvCxnSpPr>
        <p:spPr>
          <a:xfrm>
            <a:off x="4850330" y="1911632"/>
            <a:ext cx="648000" cy="0"/>
          </a:xfrm>
          <a:prstGeom prst="straightConnector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矢印コネクタ 68">
            <a:extLst>
              <a:ext uri="{FF2B5EF4-FFF2-40B4-BE49-F238E27FC236}">
                <a16:creationId xmlns:a16="http://schemas.microsoft.com/office/drawing/2014/main" id="{09166FA5-18F3-0B95-F7A0-2C7CF7570EFD}"/>
              </a:ext>
            </a:extLst>
          </p:cNvPr>
          <p:cNvCxnSpPr>
            <a:cxnSpLocks/>
          </p:cNvCxnSpPr>
          <p:nvPr/>
        </p:nvCxnSpPr>
        <p:spPr>
          <a:xfrm>
            <a:off x="4843922" y="5063049"/>
            <a:ext cx="648000" cy="0"/>
          </a:xfrm>
          <a:prstGeom prst="straightConnector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正方形/長方形 69">
            <a:extLst>
              <a:ext uri="{FF2B5EF4-FFF2-40B4-BE49-F238E27FC236}">
                <a16:creationId xmlns:a16="http://schemas.microsoft.com/office/drawing/2014/main" id="{C7B841C9-84E3-A536-0747-AF62AE8A953B}"/>
              </a:ext>
            </a:extLst>
          </p:cNvPr>
          <p:cNvSpPr/>
          <p:nvPr/>
        </p:nvSpPr>
        <p:spPr>
          <a:xfrm>
            <a:off x="5072522" y="3177388"/>
            <a:ext cx="457200" cy="738851"/>
          </a:xfrm>
          <a:prstGeom prst="rect">
            <a:avLst/>
          </a:prstGeom>
          <a:solidFill>
            <a:schemeClr val="bg1"/>
          </a:solidFill>
          <a:ln w="19050">
            <a:solidFill>
              <a:srgbClr val="1D2088"/>
            </a:solidFill>
            <a:headEnd type="none" w="med" len="med"/>
            <a:tailEnd type="arrow" w="med" len="med"/>
          </a:ln>
          <a:effectLst/>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indent="0" algn="ctr" defTabSz="265345">
              <a:lnSpc>
                <a:spcPct val="100000"/>
              </a:lnSpc>
              <a:spcBef>
                <a:spcPts val="0"/>
              </a:spcBef>
              <a:spcAft>
                <a:spcPts val="0"/>
              </a:spcAft>
              <a:buClrTx/>
              <a:buSzTx/>
              <a:buFontTx/>
              <a:buNone/>
              <a:tabLst/>
            </a:pPr>
            <a:r>
              <a:rPr lang="ja-JP" altLang="en-US" sz="1050" b="1">
                <a:solidFill>
                  <a:srgbClr val="FF0000"/>
                </a:solidFill>
                <a:latin typeface="Meiryo UI" panose="020B0604030504040204" pitchFamily="50" charset="-128"/>
                <a:ea typeface="Meiryo UI" panose="020B0604030504040204" pitchFamily="50" charset="-128"/>
              </a:rPr>
              <a:t>40</a:t>
            </a:r>
            <a:endParaRPr lang="ja-JP" altLang="en-US" sz="1050" b="1" i="0" u="none" strike="noStrike" kern="1200" cap="none" spc="0" normalizeH="0" baseline="0" noProof="0">
              <a:ln>
                <a:noFill/>
              </a:ln>
              <a:solidFill>
                <a:srgbClr val="FF0000"/>
              </a:solidFill>
              <a:effectLst/>
              <a:uLnTx/>
              <a:uFillTx/>
              <a:latin typeface="Meiryo UI" panose="020B0604030504040204" pitchFamily="50" charset="-128"/>
              <a:ea typeface="Meiryo UI" panose="020B0604030504040204" pitchFamily="50" charset="-128"/>
            </a:endParaRPr>
          </a:p>
        </p:txBody>
      </p:sp>
      <p:sp>
        <p:nvSpPr>
          <p:cNvPr id="71" name="正方形/長方形 70">
            <a:extLst>
              <a:ext uri="{FF2B5EF4-FFF2-40B4-BE49-F238E27FC236}">
                <a16:creationId xmlns:a16="http://schemas.microsoft.com/office/drawing/2014/main" id="{BB52FD09-029A-FAF2-4E52-1EAF94BD993A}"/>
              </a:ext>
            </a:extLst>
          </p:cNvPr>
          <p:cNvSpPr/>
          <p:nvPr/>
        </p:nvSpPr>
        <p:spPr>
          <a:xfrm>
            <a:off x="5072521" y="3862898"/>
            <a:ext cx="457200" cy="819149"/>
          </a:xfrm>
          <a:prstGeom prst="rect">
            <a:avLst/>
          </a:prstGeom>
          <a:solidFill>
            <a:schemeClr val="accent1">
              <a:lumMod val="40000"/>
              <a:lumOff val="60000"/>
            </a:schemeClr>
          </a:solidFill>
          <a:ln w="19050">
            <a:solidFill>
              <a:srgbClr val="1D2088"/>
            </a:solidFill>
            <a:headEnd type="none" w="med" len="med"/>
            <a:tailEnd type="arrow" w="med" len="med"/>
          </a:ln>
          <a:effectLst/>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indent="0" algn="ctr" defTabSz="265345">
              <a:lnSpc>
                <a:spcPct val="100000"/>
              </a:lnSpc>
              <a:spcBef>
                <a:spcPts val="0"/>
              </a:spcBef>
              <a:spcAft>
                <a:spcPts val="0"/>
              </a:spcAft>
              <a:buClrTx/>
              <a:buSzTx/>
              <a:buFontTx/>
              <a:buNone/>
              <a:tabLst/>
            </a:pPr>
            <a:r>
              <a:rPr lang="ja-JP" altLang="en-US" sz="1050" b="1" dirty="0">
                <a:latin typeface="Meiryo UI" panose="020B0604030504040204" pitchFamily="50" charset="-128"/>
                <a:ea typeface="Meiryo UI" panose="020B0604030504040204" pitchFamily="50" charset="-128"/>
              </a:rPr>
              <a:t>40</a:t>
            </a:r>
            <a:endParaRPr lang="ja-JP" altLang="en-US" sz="105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72" name="正方形/長方形 71">
            <a:extLst>
              <a:ext uri="{FF2B5EF4-FFF2-40B4-BE49-F238E27FC236}">
                <a16:creationId xmlns:a16="http://schemas.microsoft.com/office/drawing/2014/main" id="{AEE3145B-F5A1-5744-37EF-05F9364E9780}"/>
              </a:ext>
            </a:extLst>
          </p:cNvPr>
          <p:cNvSpPr/>
          <p:nvPr/>
        </p:nvSpPr>
        <p:spPr>
          <a:xfrm>
            <a:off x="5072522" y="4682049"/>
            <a:ext cx="457200" cy="1093471"/>
          </a:xfrm>
          <a:prstGeom prst="rect">
            <a:avLst/>
          </a:prstGeom>
          <a:solidFill>
            <a:schemeClr val="accent1">
              <a:lumMod val="20000"/>
              <a:lumOff val="80000"/>
            </a:schemeClr>
          </a:solidFill>
          <a:ln w="19050">
            <a:solidFill>
              <a:srgbClr val="1D2088"/>
            </a:solidFill>
            <a:headEnd type="none" w="med" len="med"/>
            <a:tailEnd type="arrow" w="med" len="med"/>
          </a:ln>
          <a:effectLst/>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indent="0" algn="ctr" defTabSz="265345">
              <a:lnSpc>
                <a:spcPct val="100000"/>
              </a:lnSpc>
              <a:spcBef>
                <a:spcPts val="0"/>
              </a:spcBef>
              <a:spcAft>
                <a:spcPts val="0"/>
              </a:spcAft>
              <a:buClrTx/>
              <a:buSzTx/>
              <a:buFontTx/>
              <a:buNone/>
              <a:tabLst/>
            </a:pPr>
            <a:r>
              <a:rPr lang="ja-JP" altLang="en-US" sz="1050" b="1">
                <a:latin typeface="Meiryo UI" panose="020B0604030504040204" pitchFamily="50" charset="-128"/>
                <a:ea typeface="Meiryo UI" panose="020B0604030504040204" pitchFamily="50" charset="-128"/>
              </a:rPr>
              <a:t>30</a:t>
            </a:r>
            <a:endParaRPr lang="ja-JP" altLang="en-US" sz="1050" b="1"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73" name="正方形/長方形 72">
            <a:extLst>
              <a:ext uri="{FF2B5EF4-FFF2-40B4-BE49-F238E27FC236}">
                <a16:creationId xmlns:a16="http://schemas.microsoft.com/office/drawing/2014/main" id="{794CB32B-3DFC-060B-159F-8C328E71F494}"/>
              </a:ext>
            </a:extLst>
          </p:cNvPr>
          <p:cNvSpPr/>
          <p:nvPr/>
        </p:nvSpPr>
        <p:spPr>
          <a:xfrm>
            <a:off x="5072521" y="1909466"/>
            <a:ext cx="457200" cy="779146"/>
          </a:xfrm>
          <a:prstGeom prst="rect">
            <a:avLst/>
          </a:prstGeom>
          <a:solidFill>
            <a:schemeClr val="accent1">
              <a:lumMod val="40000"/>
              <a:lumOff val="60000"/>
            </a:schemeClr>
          </a:solidFill>
          <a:ln w="19050">
            <a:solidFill>
              <a:srgbClr val="1D2088"/>
            </a:solidFill>
            <a:headEnd type="none" w="med" len="med"/>
            <a:tailEnd type="arrow"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indent="0" algn="ctr" defTabSz="265345">
              <a:lnSpc>
                <a:spcPct val="100000"/>
              </a:lnSpc>
              <a:spcBef>
                <a:spcPts val="0"/>
              </a:spcBef>
              <a:spcAft>
                <a:spcPts val="0"/>
              </a:spcAft>
              <a:buClrTx/>
              <a:buSzTx/>
              <a:buFontTx/>
              <a:buNone/>
              <a:tabLst/>
            </a:pPr>
            <a:r>
              <a:rPr lang="ja-JP" altLang="en-US" sz="1050" b="1" dirty="0">
                <a:latin typeface="Meiryo UI" panose="020B0604030504040204" pitchFamily="50" charset="-128"/>
                <a:ea typeface="Meiryo UI" panose="020B0604030504040204" pitchFamily="50" charset="-128"/>
              </a:rPr>
              <a:t>40</a:t>
            </a:r>
            <a:endParaRPr lang="ja-JP" altLang="en-US" sz="105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74" name="正方形/長方形 73">
            <a:extLst>
              <a:ext uri="{FF2B5EF4-FFF2-40B4-BE49-F238E27FC236}">
                <a16:creationId xmlns:a16="http://schemas.microsoft.com/office/drawing/2014/main" id="{C3BC114E-26E7-6E2C-DFC7-C8A0AFBE4041}"/>
              </a:ext>
            </a:extLst>
          </p:cNvPr>
          <p:cNvSpPr/>
          <p:nvPr/>
        </p:nvSpPr>
        <p:spPr>
          <a:xfrm>
            <a:off x="5072522" y="3199958"/>
            <a:ext cx="457200" cy="738851"/>
          </a:xfrm>
          <a:prstGeom prst="rect">
            <a:avLst/>
          </a:prstGeom>
          <a:solidFill>
            <a:schemeClr val="accent1">
              <a:lumMod val="40000"/>
              <a:lumOff val="60000"/>
            </a:schemeClr>
          </a:solidFill>
          <a:ln w="19050">
            <a:solidFill>
              <a:srgbClr val="1D2088"/>
            </a:solidFill>
            <a:headEnd type="none" w="med" len="med"/>
            <a:tailEnd type="arrow" w="med" len="med"/>
          </a:ln>
          <a:effectLst/>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indent="0" algn="ctr" defTabSz="265345">
              <a:lnSpc>
                <a:spcPct val="100000"/>
              </a:lnSpc>
              <a:spcBef>
                <a:spcPts val="0"/>
              </a:spcBef>
              <a:spcAft>
                <a:spcPts val="0"/>
              </a:spcAft>
              <a:buClrTx/>
              <a:buSzTx/>
              <a:buFontTx/>
              <a:buNone/>
              <a:tabLst/>
            </a:pPr>
            <a:r>
              <a:rPr lang="ja-JP" altLang="en-US" sz="1050" b="1">
                <a:latin typeface="Meiryo UI" panose="020B0604030504040204" pitchFamily="50" charset="-128"/>
                <a:ea typeface="Meiryo UI" panose="020B0604030504040204" pitchFamily="50" charset="-128"/>
              </a:rPr>
              <a:t>40</a:t>
            </a:r>
            <a:endParaRPr lang="ja-JP" altLang="en-US" sz="1050" b="1"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75" name="正方形/長方形 74">
            <a:extLst>
              <a:ext uri="{FF2B5EF4-FFF2-40B4-BE49-F238E27FC236}">
                <a16:creationId xmlns:a16="http://schemas.microsoft.com/office/drawing/2014/main" id="{49A65854-DAA6-60A3-403C-F0EA48F29F4A}"/>
              </a:ext>
            </a:extLst>
          </p:cNvPr>
          <p:cNvSpPr/>
          <p:nvPr/>
        </p:nvSpPr>
        <p:spPr>
          <a:xfrm>
            <a:off x="5072521" y="2675793"/>
            <a:ext cx="457200" cy="546735"/>
          </a:xfrm>
          <a:prstGeom prst="rect">
            <a:avLst/>
          </a:prstGeom>
          <a:solidFill>
            <a:schemeClr val="accent1">
              <a:lumMod val="20000"/>
              <a:lumOff val="80000"/>
            </a:schemeClr>
          </a:solidFill>
          <a:ln w="19050">
            <a:solidFill>
              <a:srgbClr val="1D2088"/>
            </a:solidFill>
            <a:headEnd type="none" w="med" len="med"/>
            <a:tailEnd type="arrow" w="med" len="med"/>
          </a:ln>
          <a:effectLst/>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indent="0" algn="ctr" defTabSz="265345">
              <a:lnSpc>
                <a:spcPct val="100000"/>
              </a:lnSpc>
              <a:spcBef>
                <a:spcPts val="0"/>
              </a:spcBef>
              <a:spcAft>
                <a:spcPts val="0"/>
              </a:spcAft>
              <a:buClrTx/>
              <a:buSzTx/>
              <a:buFontTx/>
              <a:buNone/>
              <a:tabLst/>
            </a:pPr>
            <a:r>
              <a:rPr lang="ja-JP" altLang="en-US" sz="1050" b="1">
                <a:latin typeface="Meiryo UI" panose="020B0604030504040204" pitchFamily="50" charset="-128"/>
                <a:ea typeface="Meiryo UI" panose="020B0604030504040204" pitchFamily="50" charset="-128"/>
              </a:rPr>
              <a:t>30</a:t>
            </a:r>
            <a:endParaRPr lang="ja-JP" altLang="en-US" sz="1050" b="1"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150992ED-3237-E2FC-221C-8C1CE8E56CE7}"/>
              </a:ext>
            </a:extLst>
          </p:cNvPr>
          <p:cNvSpPr txBox="1"/>
          <p:nvPr/>
        </p:nvSpPr>
        <p:spPr>
          <a:xfrm>
            <a:off x="3749511" y="5657486"/>
            <a:ext cx="1183337" cy="246221"/>
          </a:xfrm>
          <a:prstGeom prst="rect">
            <a:avLst/>
          </a:prstGeom>
          <a:noFill/>
        </p:spPr>
        <p:txBody>
          <a:bodyPr wrap="none" rtlCol="0">
            <a:spAutoFit/>
          </a:bodyPr>
          <a:lstStyle/>
          <a:p>
            <a:r>
              <a:rPr kumimoji="1" lang="ja-JP" altLang="en-US" sz="1000" b="1" dirty="0">
                <a:latin typeface="Meiryo UI" panose="020B0604030504040204" pitchFamily="50" charset="-128"/>
                <a:ea typeface="Meiryo UI" panose="020B0604030504040204" pitchFamily="50" charset="-128"/>
              </a:rPr>
              <a:t>近つ飛鳥博物館前</a:t>
            </a:r>
          </a:p>
        </p:txBody>
      </p:sp>
      <p:sp>
        <p:nvSpPr>
          <p:cNvPr id="6" name="テキスト ボックス 5">
            <a:extLst>
              <a:ext uri="{FF2B5EF4-FFF2-40B4-BE49-F238E27FC236}">
                <a16:creationId xmlns:a16="http://schemas.microsoft.com/office/drawing/2014/main" id="{CC59AB88-8158-4707-1088-26D227445490}"/>
              </a:ext>
            </a:extLst>
          </p:cNvPr>
          <p:cNvSpPr txBox="1"/>
          <p:nvPr/>
        </p:nvSpPr>
        <p:spPr>
          <a:xfrm>
            <a:off x="3557437" y="1512000"/>
            <a:ext cx="1539238" cy="338554"/>
          </a:xfrm>
          <a:prstGeom prst="rect">
            <a:avLst/>
          </a:prstGeom>
          <a:noFill/>
        </p:spPr>
        <p:txBody>
          <a:bodyPr wrap="square" lIns="91440" tIns="45720" rIns="91440" bIns="45720" anchor="t">
            <a:spAutoFit/>
          </a:bodyPr>
          <a:lstStyle/>
          <a:p>
            <a:pPr algn="ctr"/>
            <a:r>
              <a:rPr lang="ja-JP" altLang="en-US" sz="1600" b="1" dirty="0">
                <a:latin typeface="Meiryo UI" panose="020B0604030504040204" pitchFamily="50" charset="-128"/>
                <a:ea typeface="Meiryo UI" panose="020B0604030504040204" pitchFamily="50" charset="-128"/>
                <a:cs typeface="Times New Roman"/>
              </a:rPr>
              <a:t>■法定速度</a:t>
            </a:r>
            <a:endParaRPr lang="ja-JP"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F603D26-F962-2B55-5A2E-911224734CCD}"/>
              </a:ext>
            </a:extLst>
          </p:cNvPr>
          <p:cNvSpPr txBox="1"/>
          <p:nvPr/>
        </p:nvSpPr>
        <p:spPr>
          <a:xfrm>
            <a:off x="6706333" y="5302186"/>
            <a:ext cx="2471535" cy="338554"/>
          </a:xfrm>
          <a:prstGeom prst="rect">
            <a:avLst/>
          </a:prstGeom>
          <a:noFill/>
        </p:spPr>
        <p:txBody>
          <a:bodyPr wrap="square">
            <a:spAutoFit/>
          </a:bodyPr>
          <a:lstStyle/>
          <a:p>
            <a:r>
              <a:rPr lang="ja-JP" altLang="en-US" sz="1600" b="1" dirty="0">
                <a:latin typeface="メイリオ" panose="020B0604030504040204" pitchFamily="50" charset="-128"/>
                <a:ea typeface="メイリオ" panose="020B0604030504040204" pitchFamily="50" charset="-128"/>
                <a:cs typeface="Times New Roman" panose="02020603050405020304" pitchFamily="18" charset="0"/>
              </a:rPr>
              <a:t>■北部ルート所要時間</a:t>
            </a:r>
            <a:endParaRPr lang="en-US" altLang="ja-JP" sz="160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9" name="矢印: 下 8">
            <a:extLst>
              <a:ext uri="{FF2B5EF4-FFF2-40B4-BE49-F238E27FC236}">
                <a16:creationId xmlns:a16="http://schemas.microsoft.com/office/drawing/2014/main" id="{FB942702-087E-1090-2A69-6F212C72C03D}"/>
              </a:ext>
            </a:extLst>
          </p:cNvPr>
          <p:cNvSpPr/>
          <p:nvPr/>
        </p:nvSpPr>
        <p:spPr>
          <a:xfrm>
            <a:off x="4783439" y="5920802"/>
            <a:ext cx="1041400" cy="246219"/>
          </a:xfrm>
          <a:prstGeom prst="down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6FEB752F-8B19-0E08-5085-3C23EAF5FAD1}"/>
              </a:ext>
            </a:extLst>
          </p:cNvPr>
          <p:cNvSpPr txBox="1"/>
          <p:nvPr/>
        </p:nvSpPr>
        <p:spPr>
          <a:xfrm>
            <a:off x="3728072" y="6259915"/>
            <a:ext cx="3148619" cy="479427"/>
          </a:xfrm>
          <a:prstGeom prst="rect">
            <a:avLst/>
          </a:prstGeom>
          <a:noFill/>
        </p:spPr>
        <p:txBody>
          <a:bodyPr wrap="none" rtlCol="0">
            <a:spAutoFit/>
          </a:bodyPr>
          <a:lstStyle/>
          <a:p>
            <a:pPr>
              <a:lnSpc>
                <a:spcPts val="1600"/>
              </a:lnSpc>
            </a:pPr>
            <a:r>
              <a:rPr kumimoji="1" lang="ja-JP" altLang="en-US" sz="1100" b="1" dirty="0">
                <a:latin typeface="Meiryo UI" panose="020B0604030504040204" pitchFamily="50" charset="-128"/>
                <a:ea typeface="Meiryo UI" panose="020B0604030504040204" pitchFamily="50" charset="-128"/>
              </a:rPr>
              <a:t>ルート上の道路幅員、電柱設置等の状況に応じて、</a:t>
            </a:r>
            <a:endParaRPr kumimoji="1" lang="en-US" altLang="ja-JP" sz="1100" b="1" dirty="0">
              <a:latin typeface="Meiryo UI" panose="020B0604030504040204" pitchFamily="50" charset="-128"/>
              <a:ea typeface="Meiryo UI" panose="020B0604030504040204" pitchFamily="50" charset="-128"/>
            </a:endParaRPr>
          </a:p>
          <a:p>
            <a:pPr>
              <a:lnSpc>
                <a:spcPts val="1600"/>
              </a:lnSpc>
            </a:pPr>
            <a:r>
              <a:rPr kumimoji="1" lang="ja-JP" altLang="en-US" sz="1100" b="1" u="sng" dirty="0">
                <a:latin typeface="Meiryo UI" panose="020B0604030504040204" pitchFamily="50" charset="-128"/>
                <a:ea typeface="Meiryo UI" panose="020B0604030504040204" pitchFamily="50" charset="-128"/>
              </a:rPr>
              <a:t>法定速度より</a:t>
            </a:r>
            <a:r>
              <a:rPr kumimoji="1" lang="en-US" altLang="ja-JP" sz="1100" b="1" u="sng" dirty="0">
                <a:latin typeface="Meiryo UI" panose="020B0604030504040204" pitchFamily="50" charset="-128"/>
                <a:ea typeface="Meiryo UI" panose="020B0604030504040204" pitchFamily="50" charset="-128"/>
              </a:rPr>
              <a:t>5</a:t>
            </a:r>
            <a:r>
              <a:rPr kumimoji="1" lang="ja-JP" altLang="en-US" sz="1100" b="1" u="sng" dirty="0">
                <a:latin typeface="Meiryo UI" panose="020B0604030504040204" pitchFamily="50" charset="-128"/>
                <a:ea typeface="Meiryo UI" panose="020B0604030504040204" pitchFamily="50" charset="-128"/>
              </a:rPr>
              <a:t>～</a:t>
            </a:r>
            <a:r>
              <a:rPr kumimoji="1" lang="en-US" altLang="ja-JP" sz="1100" b="1" u="sng" dirty="0">
                <a:latin typeface="Meiryo UI" panose="020B0604030504040204" pitchFamily="50" charset="-128"/>
                <a:ea typeface="Meiryo UI" panose="020B0604030504040204" pitchFamily="50" charset="-128"/>
              </a:rPr>
              <a:t>25km</a:t>
            </a:r>
            <a:r>
              <a:rPr kumimoji="1" lang="ja-JP" altLang="en-US" sz="1100" b="1" u="sng" dirty="0">
                <a:latin typeface="Meiryo UI" panose="020B0604030504040204" pitchFamily="50" charset="-128"/>
                <a:ea typeface="Meiryo UI" panose="020B0604030504040204" pitchFamily="50" charset="-128"/>
              </a:rPr>
              <a:t>程度速度を落として設定</a:t>
            </a:r>
            <a:endParaRPr kumimoji="1" lang="en-US" altLang="ja-JP" sz="1100" b="1" u="sng" dirty="0">
              <a:latin typeface="Meiryo UI" panose="020B0604030504040204" pitchFamily="50" charset="-128"/>
              <a:ea typeface="Meiryo UI" panose="020B0604030504040204" pitchFamily="50" charset="-128"/>
            </a:endParaRPr>
          </a:p>
        </p:txBody>
      </p:sp>
      <p:sp>
        <p:nvSpPr>
          <p:cNvPr id="12" name="四角形: 角を丸くする 11">
            <a:extLst>
              <a:ext uri="{FF2B5EF4-FFF2-40B4-BE49-F238E27FC236}">
                <a16:creationId xmlns:a16="http://schemas.microsoft.com/office/drawing/2014/main" id="{DF67B7C7-BCDC-C946-01FC-4BE2F45AEE69}"/>
              </a:ext>
            </a:extLst>
          </p:cNvPr>
          <p:cNvSpPr/>
          <p:nvPr/>
        </p:nvSpPr>
        <p:spPr>
          <a:xfrm>
            <a:off x="3766703" y="6229361"/>
            <a:ext cx="3024000" cy="540000"/>
          </a:xfrm>
          <a:prstGeom prst="roundRect">
            <a:avLst>
              <a:gd name="adj" fmla="val 9905"/>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矢印: 右 15">
            <a:extLst>
              <a:ext uri="{FF2B5EF4-FFF2-40B4-BE49-F238E27FC236}">
                <a16:creationId xmlns:a16="http://schemas.microsoft.com/office/drawing/2014/main" id="{CEDF0D06-14C7-BB07-D66D-87A22F04E4D4}"/>
              </a:ext>
            </a:extLst>
          </p:cNvPr>
          <p:cNvSpPr/>
          <p:nvPr/>
        </p:nvSpPr>
        <p:spPr>
          <a:xfrm>
            <a:off x="7264175" y="5935084"/>
            <a:ext cx="1080000" cy="144000"/>
          </a:xfrm>
          <a:prstGeom prst="rightArrow">
            <a:avLst/>
          </a:prstGeom>
          <a:solidFill>
            <a:schemeClr val="accent2">
              <a:lumMod val="60000"/>
              <a:lumOff val="40000"/>
            </a:schemeClr>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AFFE089E-93AD-B267-A444-C0298DE1B071}"/>
              </a:ext>
            </a:extLst>
          </p:cNvPr>
          <p:cNvSpPr/>
          <p:nvPr/>
        </p:nvSpPr>
        <p:spPr>
          <a:xfrm>
            <a:off x="7300660" y="6352307"/>
            <a:ext cx="1080000" cy="144000"/>
          </a:xfrm>
          <a:prstGeom prst="rightArrow">
            <a:avLst/>
          </a:prstGeom>
          <a:solidFill>
            <a:schemeClr val="accent2">
              <a:lumMod val="60000"/>
              <a:lumOff val="40000"/>
            </a:schemeClr>
          </a:solidFill>
          <a:ln w="38100">
            <a:solidFill>
              <a:schemeClr val="accent2">
                <a:lumMod val="60000"/>
                <a:lumOff val="40000"/>
              </a:schemeClr>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角を丸くする 19">
            <a:extLst>
              <a:ext uri="{FF2B5EF4-FFF2-40B4-BE49-F238E27FC236}">
                <a16:creationId xmlns:a16="http://schemas.microsoft.com/office/drawing/2014/main" id="{16E28F63-F459-EE85-C268-45B1702E5C30}"/>
              </a:ext>
            </a:extLst>
          </p:cNvPr>
          <p:cNvSpPr/>
          <p:nvPr/>
        </p:nvSpPr>
        <p:spPr>
          <a:xfrm>
            <a:off x="6948000" y="5652000"/>
            <a:ext cx="324000" cy="1080000"/>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四角形: 角を丸くする 20">
            <a:extLst>
              <a:ext uri="{FF2B5EF4-FFF2-40B4-BE49-F238E27FC236}">
                <a16:creationId xmlns:a16="http://schemas.microsoft.com/office/drawing/2014/main" id="{1B435E5F-FA66-258A-BCE3-C25C665576E0}"/>
              </a:ext>
            </a:extLst>
          </p:cNvPr>
          <p:cNvSpPr/>
          <p:nvPr/>
        </p:nvSpPr>
        <p:spPr>
          <a:xfrm>
            <a:off x="8374080" y="5652000"/>
            <a:ext cx="324000" cy="1080000"/>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91E62BF-E798-2AFA-4692-C9D4B81D7F94}"/>
              </a:ext>
            </a:extLst>
          </p:cNvPr>
          <p:cNvSpPr txBox="1"/>
          <p:nvPr/>
        </p:nvSpPr>
        <p:spPr>
          <a:xfrm>
            <a:off x="6938128" y="5791462"/>
            <a:ext cx="338554" cy="861774"/>
          </a:xfrm>
          <a:prstGeom prst="rect">
            <a:avLst/>
          </a:prstGeom>
          <a:noFill/>
        </p:spPr>
        <p:txBody>
          <a:bodyPr vert="eaVert" wrap="none" rtlCol="0">
            <a:spAutoFit/>
          </a:bodyPr>
          <a:lstStyle/>
          <a:p>
            <a:r>
              <a:rPr kumimoji="1" lang="ja-JP" altLang="en-US" sz="1000" b="1" dirty="0">
                <a:latin typeface="Meiryo UI" panose="020B0604030504040204" pitchFamily="50" charset="-128"/>
                <a:ea typeface="Meiryo UI" panose="020B0604030504040204" pitchFamily="50" charset="-128"/>
              </a:rPr>
              <a:t>上ノ太子駅前</a:t>
            </a:r>
          </a:p>
        </p:txBody>
      </p:sp>
      <p:sp>
        <p:nvSpPr>
          <p:cNvPr id="18" name="テキスト ボックス 17">
            <a:extLst>
              <a:ext uri="{FF2B5EF4-FFF2-40B4-BE49-F238E27FC236}">
                <a16:creationId xmlns:a16="http://schemas.microsoft.com/office/drawing/2014/main" id="{851A2D85-F83E-67E1-1BA2-5344D64E3FFD}"/>
              </a:ext>
            </a:extLst>
          </p:cNvPr>
          <p:cNvSpPr txBox="1"/>
          <p:nvPr/>
        </p:nvSpPr>
        <p:spPr>
          <a:xfrm>
            <a:off x="8368594" y="5640492"/>
            <a:ext cx="338554" cy="1118255"/>
          </a:xfrm>
          <a:prstGeom prst="rect">
            <a:avLst/>
          </a:prstGeom>
          <a:noFill/>
        </p:spPr>
        <p:txBody>
          <a:bodyPr vert="eaVert" wrap="none" rtlCol="0">
            <a:spAutoFit/>
          </a:bodyPr>
          <a:lstStyle/>
          <a:p>
            <a:r>
              <a:rPr kumimoji="1" lang="ja-JP" altLang="en-US" sz="1000" b="1" dirty="0">
                <a:latin typeface="Meiryo UI" panose="020B0604030504040204" pitchFamily="50" charset="-128"/>
                <a:ea typeface="Meiryo UI" panose="020B0604030504040204" pitchFamily="50" charset="-128"/>
              </a:rPr>
              <a:t>近つ飛鳥博物館前</a:t>
            </a:r>
          </a:p>
        </p:txBody>
      </p:sp>
      <p:sp>
        <p:nvSpPr>
          <p:cNvPr id="22" name="テキスト ボックス 21">
            <a:extLst>
              <a:ext uri="{FF2B5EF4-FFF2-40B4-BE49-F238E27FC236}">
                <a16:creationId xmlns:a16="http://schemas.microsoft.com/office/drawing/2014/main" id="{A861F137-424D-0D73-AFF1-2E95B7CC50A7}"/>
              </a:ext>
            </a:extLst>
          </p:cNvPr>
          <p:cNvSpPr txBox="1"/>
          <p:nvPr/>
        </p:nvSpPr>
        <p:spPr>
          <a:xfrm>
            <a:off x="7344000" y="5749048"/>
            <a:ext cx="1082348" cy="261610"/>
          </a:xfrm>
          <a:prstGeom prst="rect">
            <a:avLst/>
          </a:prstGeom>
          <a:noFill/>
        </p:spPr>
        <p:txBody>
          <a:bodyPr wrap="none" rtlCol="0">
            <a:spAutoFit/>
          </a:bodyPr>
          <a:lstStyle/>
          <a:p>
            <a:r>
              <a:rPr kumimoji="1" lang="ja-JP" altLang="en-US" sz="1100" b="1" dirty="0">
                <a:latin typeface="Meiryo UI" panose="020B0604030504040204" pitchFamily="50" charset="-128"/>
                <a:ea typeface="Meiryo UI" panose="020B0604030504040204" pitchFamily="50" charset="-128"/>
              </a:rPr>
              <a:t>往路：約</a:t>
            </a:r>
            <a:r>
              <a:rPr kumimoji="1" lang="en-US" altLang="ja-JP" sz="1100" b="1" dirty="0">
                <a:latin typeface="Meiryo UI" panose="020B0604030504040204" pitchFamily="50" charset="-128"/>
                <a:ea typeface="Meiryo UI" panose="020B0604030504040204" pitchFamily="50" charset="-128"/>
              </a:rPr>
              <a:t>30</a:t>
            </a:r>
            <a:r>
              <a:rPr kumimoji="1" lang="ja-JP" altLang="en-US" sz="1100" b="1" dirty="0">
                <a:latin typeface="Meiryo UI" panose="020B0604030504040204" pitchFamily="50" charset="-128"/>
                <a:ea typeface="Meiryo UI" panose="020B0604030504040204" pitchFamily="50" charset="-128"/>
              </a:rPr>
              <a:t>分</a:t>
            </a:r>
          </a:p>
        </p:txBody>
      </p:sp>
      <p:sp>
        <p:nvSpPr>
          <p:cNvPr id="23" name="テキスト ボックス 22">
            <a:extLst>
              <a:ext uri="{FF2B5EF4-FFF2-40B4-BE49-F238E27FC236}">
                <a16:creationId xmlns:a16="http://schemas.microsoft.com/office/drawing/2014/main" id="{D47A38DA-0A99-0AAA-4707-FFEDBF68E009}"/>
              </a:ext>
            </a:extLst>
          </p:cNvPr>
          <p:cNvSpPr txBox="1"/>
          <p:nvPr/>
        </p:nvSpPr>
        <p:spPr>
          <a:xfrm>
            <a:off x="7344000" y="6145190"/>
            <a:ext cx="1082348" cy="261610"/>
          </a:xfrm>
          <a:prstGeom prst="rect">
            <a:avLst/>
          </a:prstGeom>
          <a:noFill/>
        </p:spPr>
        <p:txBody>
          <a:bodyPr wrap="none" rtlCol="0">
            <a:spAutoFit/>
          </a:bodyPr>
          <a:lstStyle/>
          <a:p>
            <a:r>
              <a:rPr kumimoji="1" lang="ja-JP" altLang="en-US" sz="1100" b="1" dirty="0">
                <a:latin typeface="Meiryo UI" panose="020B0604030504040204" pitchFamily="50" charset="-128"/>
                <a:ea typeface="Meiryo UI" panose="020B0604030504040204" pitchFamily="50" charset="-128"/>
              </a:rPr>
              <a:t>復路：約</a:t>
            </a:r>
            <a:r>
              <a:rPr kumimoji="1" lang="en-US" altLang="ja-JP" sz="1100" b="1" dirty="0">
                <a:latin typeface="Meiryo UI" panose="020B0604030504040204" pitchFamily="50" charset="-128"/>
                <a:ea typeface="Meiryo UI" panose="020B0604030504040204" pitchFamily="50" charset="-128"/>
              </a:rPr>
              <a:t>30</a:t>
            </a:r>
            <a:r>
              <a:rPr kumimoji="1" lang="ja-JP" altLang="en-US" sz="1100" b="1" dirty="0">
                <a:latin typeface="Meiryo UI" panose="020B0604030504040204" pitchFamily="50" charset="-128"/>
                <a:ea typeface="Meiryo UI" panose="020B0604030504040204" pitchFamily="50" charset="-128"/>
              </a:rPr>
              <a:t>分</a:t>
            </a:r>
          </a:p>
        </p:txBody>
      </p:sp>
      <p:sp>
        <p:nvSpPr>
          <p:cNvPr id="30" name="テキスト ボックス 29">
            <a:extLst>
              <a:ext uri="{FF2B5EF4-FFF2-40B4-BE49-F238E27FC236}">
                <a16:creationId xmlns:a16="http://schemas.microsoft.com/office/drawing/2014/main" id="{26CB9624-FCA6-90DE-2AB2-EC1FCE07251C}"/>
              </a:ext>
            </a:extLst>
          </p:cNvPr>
          <p:cNvSpPr txBox="1"/>
          <p:nvPr/>
        </p:nvSpPr>
        <p:spPr>
          <a:xfrm>
            <a:off x="5760276" y="1512000"/>
            <a:ext cx="2198962" cy="338554"/>
          </a:xfrm>
          <a:prstGeom prst="rect">
            <a:avLst/>
          </a:prstGeom>
          <a:noFill/>
        </p:spPr>
        <p:txBody>
          <a:bodyPr wrap="square">
            <a:spAutoFit/>
          </a:bodyPr>
          <a:lstStyle/>
          <a:p>
            <a:r>
              <a:rPr lang="ja-JP" altLang="en-US" sz="1600" b="1" dirty="0">
                <a:latin typeface="メイリオ" panose="020B0604030504040204" pitchFamily="50" charset="-128"/>
                <a:ea typeface="メイリオ" panose="020B0604030504040204" pitchFamily="50" charset="-128"/>
                <a:cs typeface="Times New Roman" panose="02020603050405020304" pitchFamily="18" charset="0"/>
              </a:rPr>
              <a:t>■運行ルートの状況</a:t>
            </a:r>
            <a:endParaRPr lang="en-US" altLang="ja-JP" sz="160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1" name="テキスト ボックス 30">
            <a:extLst>
              <a:ext uri="{FF2B5EF4-FFF2-40B4-BE49-F238E27FC236}">
                <a16:creationId xmlns:a16="http://schemas.microsoft.com/office/drawing/2014/main" id="{6D4068E8-2313-27E9-6C12-2B56E727D32B}"/>
              </a:ext>
            </a:extLst>
          </p:cNvPr>
          <p:cNvSpPr txBox="1"/>
          <p:nvPr/>
        </p:nvSpPr>
        <p:spPr>
          <a:xfrm>
            <a:off x="5834197" y="1807490"/>
            <a:ext cx="415498" cy="369332"/>
          </a:xfrm>
          <a:prstGeom prst="rect">
            <a:avLst/>
          </a:prstGeom>
          <a:noFill/>
        </p:spPr>
        <p:txBody>
          <a:bodyPr wrap="none" rtlCol="0">
            <a:spAutoFit/>
          </a:bodyPr>
          <a:lstStyle/>
          <a:p>
            <a:r>
              <a:rPr kumimoji="1" lang="ja-JP" altLang="en-US" b="1" dirty="0">
                <a:effectLst>
                  <a:glow rad="254000">
                    <a:schemeClr val="bg1"/>
                  </a:glow>
                </a:effectLst>
                <a:latin typeface="Meiryo UI" panose="020B0604030504040204" pitchFamily="50" charset="-128"/>
                <a:ea typeface="Meiryo UI" panose="020B0604030504040204" pitchFamily="50" charset="-128"/>
              </a:rPr>
              <a:t>①</a:t>
            </a:r>
          </a:p>
        </p:txBody>
      </p:sp>
      <p:sp>
        <p:nvSpPr>
          <p:cNvPr id="32" name="テキスト ボックス 31">
            <a:extLst>
              <a:ext uri="{FF2B5EF4-FFF2-40B4-BE49-F238E27FC236}">
                <a16:creationId xmlns:a16="http://schemas.microsoft.com/office/drawing/2014/main" id="{6A2D2796-ED7A-3CCC-62B1-90C960B5B530}"/>
              </a:ext>
            </a:extLst>
          </p:cNvPr>
          <p:cNvSpPr txBox="1"/>
          <p:nvPr/>
        </p:nvSpPr>
        <p:spPr>
          <a:xfrm>
            <a:off x="5835210" y="3571408"/>
            <a:ext cx="415498" cy="369332"/>
          </a:xfrm>
          <a:prstGeom prst="rect">
            <a:avLst/>
          </a:prstGeom>
          <a:noFill/>
        </p:spPr>
        <p:txBody>
          <a:bodyPr wrap="none" rtlCol="0">
            <a:spAutoFit/>
          </a:bodyPr>
          <a:lstStyle/>
          <a:p>
            <a:r>
              <a:rPr kumimoji="1" lang="ja-JP" altLang="en-US" b="1" dirty="0">
                <a:effectLst>
                  <a:glow rad="254000">
                    <a:schemeClr val="bg1"/>
                  </a:glow>
                </a:effectLst>
                <a:latin typeface="Meiryo UI" panose="020B0604030504040204" pitchFamily="50" charset="-128"/>
                <a:ea typeface="Meiryo UI" panose="020B0604030504040204" pitchFamily="50" charset="-128"/>
              </a:rPr>
              <a:t>②</a:t>
            </a:r>
          </a:p>
        </p:txBody>
      </p:sp>
      <p:sp>
        <p:nvSpPr>
          <p:cNvPr id="34" name="矢印: 下 33">
            <a:extLst>
              <a:ext uri="{FF2B5EF4-FFF2-40B4-BE49-F238E27FC236}">
                <a16:creationId xmlns:a16="http://schemas.microsoft.com/office/drawing/2014/main" id="{2F2CFFA6-5C65-4947-6A79-158FEDBD579A}"/>
              </a:ext>
            </a:extLst>
          </p:cNvPr>
          <p:cNvSpPr/>
          <p:nvPr/>
        </p:nvSpPr>
        <p:spPr>
          <a:xfrm>
            <a:off x="162140" y="4458277"/>
            <a:ext cx="360000" cy="360000"/>
          </a:xfrm>
          <a:prstGeom prst="down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下 34">
            <a:extLst>
              <a:ext uri="{FF2B5EF4-FFF2-40B4-BE49-F238E27FC236}">
                <a16:creationId xmlns:a16="http://schemas.microsoft.com/office/drawing/2014/main" id="{027257C2-1384-F57A-023B-184F122A5F34}"/>
              </a:ext>
            </a:extLst>
          </p:cNvPr>
          <p:cNvSpPr/>
          <p:nvPr/>
        </p:nvSpPr>
        <p:spPr>
          <a:xfrm rot="7060811">
            <a:off x="140024" y="5599069"/>
            <a:ext cx="360000" cy="360000"/>
          </a:xfrm>
          <a:prstGeom prst="downArrow">
            <a:avLst/>
          </a:prstGeom>
          <a:solidFill>
            <a:schemeClr val="bg1"/>
          </a:solidFill>
          <a:ln w="12700">
            <a:solidFill>
              <a:schemeClr val="tx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1ED78CEB-5363-C28B-C8BC-0B545909E595}"/>
              </a:ext>
            </a:extLst>
          </p:cNvPr>
          <p:cNvSpPr txBox="1"/>
          <p:nvPr/>
        </p:nvSpPr>
        <p:spPr>
          <a:xfrm>
            <a:off x="162420" y="4401623"/>
            <a:ext cx="364202"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①</a:t>
            </a:r>
          </a:p>
        </p:txBody>
      </p:sp>
      <p:sp>
        <p:nvSpPr>
          <p:cNvPr id="37" name="テキスト ボックス 36">
            <a:extLst>
              <a:ext uri="{FF2B5EF4-FFF2-40B4-BE49-F238E27FC236}">
                <a16:creationId xmlns:a16="http://schemas.microsoft.com/office/drawing/2014/main" id="{AB352CD8-6353-636A-3764-4E98EC6E3BBA}"/>
              </a:ext>
            </a:extLst>
          </p:cNvPr>
          <p:cNvSpPr txBox="1"/>
          <p:nvPr/>
        </p:nvSpPr>
        <p:spPr>
          <a:xfrm>
            <a:off x="205003" y="5653814"/>
            <a:ext cx="364202"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②</a:t>
            </a:r>
          </a:p>
        </p:txBody>
      </p:sp>
      <p:sp>
        <p:nvSpPr>
          <p:cNvPr id="10" name="テキスト ボックス 9">
            <a:extLst>
              <a:ext uri="{FF2B5EF4-FFF2-40B4-BE49-F238E27FC236}">
                <a16:creationId xmlns:a16="http://schemas.microsoft.com/office/drawing/2014/main" id="{0C061F08-CA8D-91D0-4FD6-E28D5940506D}"/>
              </a:ext>
            </a:extLst>
          </p:cNvPr>
          <p:cNvSpPr txBox="1"/>
          <p:nvPr/>
        </p:nvSpPr>
        <p:spPr>
          <a:xfrm>
            <a:off x="8786124" y="6470025"/>
            <a:ext cx="335348" cy="369332"/>
          </a:xfrm>
          <a:prstGeom prst="rect">
            <a:avLst/>
          </a:prstGeom>
          <a:solidFill>
            <a:schemeClr val="bg1"/>
          </a:solidFill>
          <a:ln>
            <a:solidFill>
              <a:schemeClr val="tx1"/>
            </a:solidFill>
          </a:ln>
        </p:spPr>
        <p:txBody>
          <a:bodyPr wrap="none" rtlCol="0">
            <a:spAutoFit/>
          </a:bodyPr>
          <a:lstStyle/>
          <a:p>
            <a:r>
              <a:rPr kumimoji="1" lang="en-US" altLang="ja-JP" dirty="0">
                <a:latin typeface="Bodoni MT Black" panose="02070A03080606020203" pitchFamily="18" charset="0"/>
              </a:rPr>
              <a:t>2</a:t>
            </a:r>
            <a:endParaRPr kumimoji="1" lang="ja-JP" altLang="en-US" dirty="0">
              <a:latin typeface="Bodoni MT Black" panose="02070A03080606020203" pitchFamily="18" charset="0"/>
            </a:endParaRPr>
          </a:p>
        </p:txBody>
      </p:sp>
    </p:spTree>
    <p:extLst>
      <p:ext uri="{BB962C8B-B14F-4D97-AF65-F5344CB8AC3E}">
        <p14:creationId xmlns:p14="http://schemas.microsoft.com/office/powerpoint/2010/main" val="2027740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図 1030">
            <a:extLst>
              <a:ext uri="{FF2B5EF4-FFF2-40B4-BE49-F238E27FC236}">
                <a16:creationId xmlns:a16="http://schemas.microsoft.com/office/drawing/2014/main" id="{5EA380EF-6138-4B8A-B4B3-BBCC0722BEAC}"/>
              </a:ext>
            </a:extLst>
          </p:cNvPr>
          <p:cNvPicPr>
            <a:picLocks noChangeAspect="1"/>
          </p:cNvPicPr>
          <p:nvPr/>
        </p:nvPicPr>
        <p:blipFill>
          <a:blip r:embed="rId3"/>
          <a:stretch>
            <a:fillRect/>
          </a:stretch>
        </p:blipFill>
        <p:spPr>
          <a:xfrm>
            <a:off x="5517561" y="2062964"/>
            <a:ext cx="2758557" cy="3432231"/>
          </a:xfrm>
          <a:prstGeom prst="rect">
            <a:avLst/>
          </a:prstGeom>
        </p:spPr>
      </p:pic>
      <p:pic>
        <p:nvPicPr>
          <p:cNvPr id="1024" name="図 1023">
            <a:extLst>
              <a:ext uri="{FF2B5EF4-FFF2-40B4-BE49-F238E27FC236}">
                <a16:creationId xmlns:a16="http://schemas.microsoft.com/office/drawing/2014/main" id="{4CD6FFD2-2816-E890-AC11-DAB486872BBB}"/>
              </a:ext>
            </a:extLst>
          </p:cNvPr>
          <p:cNvPicPr>
            <a:picLocks noChangeAspect="1"/>
          </p:cNvPicPr>
          <p:nvPr/>
        </p:nvPicPr>
        <p:blipFill>
          <a:blip r:embed="rId4"/>
          <a:stretch>
            <a:fillRect/>
          </a:stretch>
        </p:blipFill>
        <p:spPr>
          <a:xfrm>
            <a:off x="2228896" y="2049687"/>
            <a:ext cx="2655175" cy="3432232"/>
          </a:xfrm>
          <a:prstGeom prst="rect">
            <a:avLst/>
          </a:prstGeom>
        </p:spPr>
      </p:pic>
      <p:sp>
        <p:nvSpPr>
          <p:cNvPr id="41" name="テキスト ボックス 40">
            <a:extLst>
              <a:ext uri="{FF2B5EF4-FFF2-40B4-BE49-F238E27FC236}">
                <a16:creationId xmlns:a16="http://schemas.microsoft.com/office/drawing/2014/main" id="{2805B2A3-2250-1A62-F5CC-FEFD2F63480D}"/>
              </a:ext>
            </a:extLst>
          </p:cNvPr>
          <p:cNvSpPr txBox="1"/>
          <p:nvPr/>
        </p:nvSpPr>
        <p:spPr>
          <a:xfrm>
            <a:off x="36944" y="1612158"/>
            <a:ext cx="1846346" cy="535403"/>
          </a:xfrm>
          <a:prstGeom prst="rect">
            <a:avLst/>
          </a:prstGeom>
          <a:noFill/>
        </p:spPr>
        <p:txBody>
          <a:bodyPr wrap="square">
            <a:spAutoFit/>
          </a:bodyPr>
          <a:lstStyle/>
          <a:p>
            <a:pPr>
              <a:lnSpc>
                <a:spcPts val="1700"/>
              </a:lnSpc>
            </a:pPr>
            <a:r>
              <a:rPr lang="ja-JP" altLang="en-US" sz="1600" b="1" dirty="0">
                <a:latin typeface="メイリオ" panose="020B0604030504040204" pitchFamily="50" charset="-128"/>
                <a:ea typeface="メイリオ" panose="020B0604030504040204" pitchFamily="50" charset="-128"/>
                <a:cs typeface="Times New Roman" panose="02020603050405020304" pitchFamily="18" charset="0"/>
              </a:rPr>
              <a:t>■オーバーライド</a:t>
            </a:r>
            <a:endParaRPr lang="en-US" altLang="ja-JP" sz="1600" b="1" dirty="0">
              <a:latin typeface="メイリオ" panose="020B0604030504040204" pitchFamily="50" charset="-128"/>
              <a:ea typeface="メイリオ" panose="020B0604030504040204" pitchFamily="50" charset="-128"/>
              <a:cs typeface="Times New Roman" panose="02020603050405020304" pitchFamily="18" charset="0"/>
            </a:endParaRPr>
          </a:p>
          <a:p>
            <a:pPr>
              <a:lnSpc>
                <a:spcPts val="1700"/>
              </a:lnSpc>
            </a:pPr>
            <a:r>
              <a:rPr lang="ja-JP" altLang="en-US" sz="1600" b="1" dirty="0">
                <a:latin typeface="メイリオ" panose="020B0604030504040204" pitchFamily="50" charset="-128"/>
                <a:ea typeface="メイリオ" panose="020B0604030504040204" pitchFamily="50" charset="-128"/>
                <a:cs typeface="Times New Roman" panose="02020603050405020304" pitchFamily="18" charset="0"/>
              </a:rPr>
              <a:t>　発生回数の推移</a:t>
            </a:r>
            <a:endParaRPr lang="en-US" altLang="ja-JP" sz="160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64E7970E-034D-420B-9413-046FF49062EE}"/>
              </a:ext>
            </a:extLst>
          </p:cNvPr>
          <p:cNvSpPr txBox="1"/>
          <p:nvPr/>
        </p:nvSpPr>
        <p:spPr>
          <a:xfrm>
            <a:off x="0" y="72000"/>
            <a:ext cx="9144000" cy="400110"/>
          </a:xfrm>
          <a:prstGeom prst="rect">
            <a:avLst/>
          </a:prstGeom>
          <a:noFill/>
        </p:spPr>
        <p:txBody>
          <a:bodyPr wrap="square">
            <a:spAutoFit/>
          </a:bodyPr>
          <a:lstStyle/>
          <a:p>
            <a:r>
              <a:rPr kumimoji="1" lang="ja-JP" altLang="en-US" sz="2000" b="1">
                <a:latin typeface="Meiryo UI" panose="020B0604030504040204" pitchFamily="50" charset="-128"/>
                <a:ea typeface="Meiryo UI" panose="020B0604030504040204" pitchFamily="50" charset="-128"/>
              </a:rPr>
              <a:t>１．実証実験（北部ルート テスト走行）の進捗状況　～車両調整走行結果</a:t>
            </a:r>
            <a:endParaRPr lang="ja-JP" altLang="en-US" sz="2000" strike="sngStrike">
              <a:solidFill>
                <a:srgbClr val="00B0F0"/>
              </a:solidFill>
            </a:endParaRPr>
          </a:p>
        </p:txBody>
      </p:sp>
      <p:sp>
        <p:nvSpPr>
          <p:cNvPr id="32" name="テキスト ボックス 31">
            <a:extLst>
              <a:ext uri="{FF2B5EF4-FFF2-40B4-BE49-F238E27FC236}">
                <a16:creationId xmlns:a16="http://schemas.microsoft.com/office/drawing/2014/main" id="{05DEA538-4B48-233B-9683-0807DC9DB803}"/>
              </a:ext>
            </a:extLst>
          </p:cNvPr>
          <p:cNvSpPr txBox="1"/>
          <p:nvPr/>
        </p:nvSpPr>
        <p:spPr>
          <a:xfrm>
            <a:off x="144000" y="493971"/>
            <a:ext cx="8928000" cy="1044000"/>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○車両走行の結果、発生したオーバーライドについては、</a:t>
            </a:r>
            <a:r>
              <a:rPr lang="ja-JP" altLang="en-US" sz="1600" b="1" u="sng" dirty="0">
                <a:latin typeface="Meiryo UI" panose="020B0604030504040204" pitchFamily="50" charset="-128"/>
                <a:ea typeface="Meiryo UI" panose="020B0604030504040204" pitchFamily="50" charset="-128"/>
              </a:rPr>
              <a:t>工事区間を回避する場合、路上駐車を回避</a:t>
            </a:r>
            <a:endParaRPr lang="en-US" altLang="ja-JP" sz="1600" b="1" u="sng"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rPr>
              <a:t>する場合、対向車のはみだしの場合がほぼ全て</a:t>
            </a:r>
            <a:r>
              <a:rPr lang="ja-JP" altLang="en-US" sz="1600" dirty="0">
                <a:latin typeface="Meiryo UI" panose="020B0604030504040204" pitchFamily="50" charset="-128"/>
                <a:ea typeface="Meiryo UI" panose="020B0604030504040204" pitchFamily="50" charset="-128"/>
              </a:rPr>
              <a:t>であり、それ以外は事前設定したルート上を縦・横方向の</a:t>
            </a:r>
            <a:endParaRPr lang="en-US" altLang="ja-JP" sz="1600" dirty="0">
              <a:latin typeface="Meiryo UI" panose="020B0604030504040204" pitchFamily="50" charset="-128"/>
              <a:ea typeface="Meiryo UI" panose="020B0604030504040204" pitchFamily="50" charset="-128"/>
            </a:endParaRPr>
          </a:p>
          <a:p>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大きなずれは発生せずオーバーライド無しで走行できており、</a:t>
            </a:r>
            <a:r>
              <a:rPr lang="ja-JP" altLang="en-US" sz="1600" b="1" u="sng" dirty="0">
                <a:latin typeface="Meiryo UI" panose="020B0604030504040204" pitchFamily="50" charset="-128"/>
                <a:ea typeface="Meiryo UI" panose="020B0604030504040204" pitchFamily="50" charset="-128"/>
              </a:rPr>
              <a:t>安全を確保しながら概ね計画通りレベル２の</a:t>
            </a:r>
            <a:endParaRPr lang="en-US" altLang="ja-JP" sz="1600" b="1" u="sng"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rPr>
              <a:t>自動走行ができている</a:t>
            </a:r>
          </a:p>
        </p:txBody>
      </p:sp>
      <p:sp>
        <p:nvSpPr>
          <p:cNvPr id="34" name="正方形/長方形 33">
            <a:extLst>
              <a:ext uri="{FF2B5EF4-FFF2-40B4-BE49-F238E27FC236}">
                <a16:creationId xmlns:a16="http://schemas.microsoft.com/office/drawing/2014/main" id="{AF2860E5-8539-CF39-C8AC-3F407A460CB1}"/>
              </a:ext>
            </a:extLst>
          </p:cNvPr>
          <p:cNvSpPr/>
          <p:nvPr/>
        </p:nvSpPr>
        <p:spPr>
          <a:xfrm>
            <a:off x="73099" y="506698"/>
            <a:ext cx="9000000" cy="1044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6" name="表 35">
            <a:extLst>
              <a:ext uri="{FF2B5EF4-FFF2-40B4-BE49-F238E27FC236}">
                <a16:creationId xmlns:a16="http://schemas.microsoft.com/office/drawing/2014/main" id="{12FC4809-C2B5-E876-2AB7-0B49B8D982CC}"/>
              </a:ext>
            </a:extLst>
          </p:cNvPr>
          <p:cNvGraphicFramePr>
            <a:graphicFrameLocks noGrp="1"/>
          </p:cNvGraphicFramePr>
          <p:nvPr/>
        </p:nvGraphicFramePr>
        <p:xfrm>
          <a:off x="1936039" y="5486605"/>
          <a:ext cx="7074990" cy="1288322"/>
        </p:xfrm>
        <a:graphic>
          <a:graphicData uri="http://schemas.openxmlformats.org/drawingml/2006/table">
            <a:tbl>
              <a:tblPr firstRow="1" bandRow="1">
                <a:tableStyleId>{69012ECD-51FC-41F1-AA8D-1B2483CD663E}</a:tableStyleId>
              </a:tblPr>
              <a:tblGrid>
                <a:gridCol w="314334">
                  <a:extLst>
                    <a:ext uri="{9D8B030D-6E8A-4147-A177-3AD203B41FA5}">
                      <a16:colId xmlns:a16="http://schemas.microsoft.com/office/drawing/2014/main" val="3020375225"/>
                    </a:ext>
                  </a:extLst>
                </a:gridCol>
                <a:gridCol w="1024857">
                  <a:extLst>
                    <a:ext uri="{9D8B030D-6E8A-4147-A177-3AD203B41FA5}">
                      <a16:colId xmlns:a16="http://schemas.microsoft.com/office/drawing/2014/main" val="4075969093"/>
                    </a:ext>
                  </a:extLst>
                </a:gridCol>
                <a:gridCol w="467018">
                  <a:extLst>
                    <a:ext uri="{9D8B030D-6E8A-4147-A177-3AD203B41FA5}">
                      <a16:colId xmlns:a16="http://schemas.microsoft.com/office/drawing/2014/main" val="2522183300"/>
                    </a:ext>
                  </a:extLst>
                </a:gridCol>
                <a:gridCol w="480291">
                  <a:extLst>
                    <a:ext uri="{9D8B030D-6E8A-4147-A177-3AD203B41FA5}">
                      <a16:colId xmlns:a16="http://schemas.microsoft.com/office/drawing/2014/main" val="1707078596"/>
                    </a:ext>
                  </a:extLst>
                </a:gridCol>
                <a:gridCol w="3426415">
                  <a:extLst>
                    <a:ext uri="{9D8B030D-6E8A-4147-A177-3AD203B41FA5}">
                      <a16:colId xmlns:a16="http://schemas.microsoft.com/office/drawing/2014/main" val="2559401356"/>
                    </a:ext>
                  </a:extLst>
                </a:gridCol>
                <a:gridCol w="1362075">
                  <a:extLst>
                    <a:ext uri="{9D8B030D-6E8A-4147-A177-3AD203B41FA5}">
                      <a16:colId xmlns:a16="http://schemas.microsoft.com/office/drawing/2014/main" val="2088666836"/>
                    </a:ext>
                  </a:extLst>
                </a:gridCol>
              </a:tblGrid>
              <a:tr h="0">
                <a:tc>
                  <a:txBody>
                    <a:bodyPr/>
                    <a:lstStyle/>
                    <a:p>
                      <a:pPr algn="ctr">
                        <a:lnSpc>
                          <a:spcPts val="1200"/>
                        </a:lnSpc>
                      </a:pPr>
                      <a:r>
                        <a:rPr kumimoji="1" lang="ja-JP" altLang="en-US" sz="1100" b="0" dirty="0">
                          <a:latin typeface="Meiryo UI" panose="020B0604030504040204" pitchFamily="50" charset="-128"/>
                          <a:ea typeface="Meiryo UI" panose="020B0604030504040204" pitchFamily="50" charset="-128"/>
                        </a:rPr>
                        <a:t>№</a:t>
                      </a:r>
                    </a:p>
                  </a:txBody>
                  <a:tcPr marL="18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ts val="1200"/>
                        </a:lnSpc>
                      </a:pPr>
                      <a:r>
                        <a:rPr kumimoji="1" lang="ja-JP" altLang="en-US" sz="1100" b="0" dirty="0">
                          <a:latin typeface="Meiryo UI" panose="020B0604030504040204" pitchFamily="50" charset="-128"/>
                          <a:ea typeface="Meiryo UI" panose="020B0604030504040204" pitchFamily="50" charset="-128"/>
                        </a:rPr>
                        <a:t>発生箇所</a:t>
                      </a:r>
                    </a:p>
                  </a:txBody>
                  <a:tcPr marL="18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ts val="1200"/>
                        </a:lnSpc>
                      </a:pPr>
                      <a:r>
                        <a:rPr kumimoji="1" lang="ja-JP" altLang="en-US" sz="1100" b="0" dirty="0">
                          <a:latin typeface="Meiryo UI" panose="020B0604030504040204" pitchFamily="50" charset="-128"/>
                          <a:ea typeface="Meiryo UI" panose="020B0604030504040204" pitchFamily="50" charset="-128"/>
                        </a:rPr>
                        <a:t>対向車</a:t>
                      </a:r>
                    </a:p>
                  </a:txBody>
                  <a:tcPr marL="18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ts val="1200"/>
                        </a:lnSpc>
                      </a:pPr>
                      <a:r>
                        <a:rPr kumimoji="1" lang="ja-JP" altLang="en-US" sz="1100" b="0" dirty="0">
                          <a:latin typeface="Meiryo UI" panose="020B0604030504040204" pitchFamily="50" charset="-128"/>
                          <a:ea typeface="Meiryo UI" panose="020B0604030504040204" pitchFamily="50" charset="-128"/>
                        </a:rPr>
                        <a:t>歩道</a:t>
                      </a:r>
                    </a:p>
                  </a:txBody>
                  <a:tcPr marL="18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ts val="1200"/>
                        </a:lnSpc>
                      </a:pPr>
                      <a:r>
                        <a:rPr kumimoji="1" lang="ja-JP" altLang="en-US" sz="1100" b="0" dirty="0">
                          <a:latin typeface="Meiryo UI" panose="020B0604030504040204" pitchFamily="50" charset="-128"/>
                          <a:ea typeface="Meiryo UI" panose="020B0604030504040204" pitchFamily="50" charset="-128"/>
                        </a:rPr>
                        <a:t>オーバーライド理由</a:t>
                      </a:r>
                    </a:p>
                  </a:txBody>
                  <a:tcPr marL="18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ts val="1200"/>
                        </a:lnSpc>
                      </a:pPr>
                      <a:r>
                        <a:rPr kumimoji="1" lang="ja-JP" altLang="en-US" sz="1100" b="0" dirty="0">
                          <a:latin typeface="Meiryo UI" panose="020B0604030504040204" pitchFamily="50" charset="-128"/>
                          <a:ea typeface="Meiryo UI" panose="020B0604030504040204" pitchFamily="50" charset="-128"/>
                        </a:rPr>
                        <a:t>対応策</a:t>
                      </a:r>
                    </a:p>
                  </a:txBody>
                  <a:tcPr marL="18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7993173"/>
                  </a:ext>
                </a:extLst>
              </a:tr>
              <a:tr h="76861">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①</a:t>
                      </a:r>
                    </a:p>
                  </a:txBody>
                  <a:tcPr marL="18000" marR="18000" marT="18000" marB="18000" anchor="ctr">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a:lnSpc>
                          <a:spcPts val="1200"/>
                        </a:lnSpc>
                      </a:pPr>
                      <a:r>
                        <a:rPr kumimoji="1" lang="ja-JP" altLang="en-US" sz="1050" b="0" dirty="0">
                          <a:latin typeface="Meiryo UI" panose="020B0604030504040204" pitchFamily="50" charset="-128"/>
                          <a:ea typeface="Meiryo UI" panose="020B0604030504040204" pitchFamily="50" charset="-128"/>
                        </a:rPr>
                        <a:t>直線区間</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a:lnSpc>
                          <a:spcPts val="1200"/>
                        </a:lnSpc>
                      </a:pPr>
                      <a:r>
                        <a:rPr kumimoji="1" lang="ja-JP" altLang="en-US" sz="1050" b="0" dirty="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工事区間回避のため</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工事完了後は対応不要</a:t>
                      </a:r>
                    </a:p>
                  </a:txBody>
                  <a:tcPr marL="18000" marR="18000" marT="18000" marB="18000" anchor="ctr">
                    <a:lnL w="12700" cap="flat" cmpd="sng" algn="ctr">
                      <a:solidFill>
                        <a:schemeClr val="bg1">
                          <a:lumMod val="75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095111444"/>
                  </a:ext>
                </a:extLst>
              </a:tr>
              <a:tr h="87809">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②</a:t>
                      </a:r>
                    </a:p>
                  </a:txBody>
                  <a:tcPr marL="18000" marR="18000" marT="18000" marB="18000" anchor="ctr">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直線区間</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dirty="0">
                          <a:latin typeface="Meiryo UI" panose="020B0604030504040204" pitchFamily="50" charset="-128"/>
                          <a:ea typeface="Meiryo UI" panose="020B0604030504040204" pitchFamily="50" charset="-128"/>
                        </a:rPr>
                        <a:t>無</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進行方向歩行者及び中央線超え対向大型車両回避のため</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随時手動介入</a:t>
                      </a:r>
                    </a:p>
                  </a:txBody>
                  <a:tcPr marL="18000" marR="18000" marT="18000" marB="18000" anchor="ct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583333046"/>
                  </a:ext>
                </a:extLst>
              </a:tr>
              <a:tr h="0">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③</a:t>
                      </a:r>
                    </a:p>
                  </a:txBody>
                  <a:tcPr marL="18000" marR="18000" marT="18000" marB="18000" anchor="ctr">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直線区間</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dirty="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路上駐車回避のため</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当面手動介入</a:t>
                      </a:r>
                    </a:p>
                  </a:txBody>
                  <a:tcPr marL="18000" marR="18000" marT="18000" marB="18000" anchor="ct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539250470"/>
                  </a:ext>
                </a:extLst>
              </a:tr>
              <a:tr h="83161">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④</a:t>
                      </a:r>
                    </a:p>
                  </a:txBody>
                  <a:tcPr marL="18000" marR="18000" marT="18000" marB="18000" anchor="ctr">
                    <a:lnR w="12700" cap="flat" cmpd="sng" algn="ctr">
                      <a:solidFill>
                        <a:schemeClr val="bg1">
                          <a:lumMod val="75000"/>
                        </a:schemeClr>
                      </a:solidFill>
                      <a:prstDash val="solid"/>
                      <a:round/>
                      <a:headEnd type="none" w="med" len="med"/>
                      <a:tailEnd type="none" w="med" len="med"/>
                    </a:lnR>
                  </a:tcPr>
                </a:tc>
                <a:tc>
                  <a:txBody>
                    <a:body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1" lang="ja-JP" altLang="en-US" sz="1050" b="0" dirty="0">
                          <a:latin typeface="Meiryo UI" panose="020B0604030504040204" pitchFamily="50" charset="-128"/>
                          <a:ea typeface="Meiryo UI" panose="020B0604030504040204" pitchFamily="50" charset="-128"/>
                        </a:rPr>
                        <a:t>右折信号</a:t>
                      </a:r>
                      <a:endParaRPr kumimoji="1" lang="en-US" altLang="ja-JP" sz="1050" b="0" dirty="0">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ts val="1200"/>
                        </a:lnSpc>
                        <a:spcBef>
                          <a:spcPts val="0"/>
                        </a:spcBef>
                        <a:spcAft>
                          <a:spcPts val="0"/>
                        </a:spcAft>
                        <a:buClrTx/>
                        <a:buSzTx/>
                        <a:buFontTx/>
                        <a:buNone/>
                        <a:tabLst/>
                        <a:defRPr/>
                      </a:pP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芸大前交差点</a:t>
                      </a:r>
                      <a:r>
                        <a:rPr kumimoji="1" lang="en-US" altLang="ja-JP" sz="1050" dirty="0">
                          <a:latin typeface="Meiryo UI" panose="020B0604030504040204" pitchFamily="50" charset="-128"/>
                          <a:ea typeface="Meiryo UI" panose="020B0604030504040204" pitchFamily="50" charset="-128"/>
                        </a:rPr>
                        <a:t>)</a:t>
                      </a:r>
                      <a:endParaRPr kumimoji="1" lang="en-US" altLang="ja-JP" sz="1050" b="0" dirty="0">
                        <a:latin typeface="Meiryo UI" panose="020B0604030504040204" pitchFamily="50" charset="-128"/>
                        <a:ea typeface="Meiryo UI" panose="020B0604030504040204" pitchFamily="50" charset="-128"/>
                      </a:endParaRP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dirty="0">
                          <a:latin typeface="Meiryo UI" panose="020B0604030504040204" pitchFamily="50" charset="-128"/>
                          <a:ea typeface="Meiryo UI" panose="020B0604030504040204" pitchFamily="50" charset="-128"/>
                        </a:rPr>
                        <a:t>無</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対向直進車が連続し右折機会が限定される交差点特性を踏まえ、対向車との安全離隔を確保したうえで円滑に右折するため</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当面、手動区間</a:t>
                      </a:r>
                    </a:p>
                  </a:txBody>
                  <a:tcPr marL="18000" marR="18000" marT="18000" marB="18000" anchor="ct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307244635"/>
                  </a:ext>
                </a:extLst>
              </a:tr>
              <a:tr h="193922">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⑤</a:t>
                      </a:r>
                    </a:p>
                  </a:txBody>
                  <a:tcPr marL="18000" marR="18000" marT="18000" marB="18000" anchor="ctr">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dirty="0">
                          <a:latin typeface="Meiryo UI" panose="020B0604030504040204" pitchFamily="50" charset="-128"/>
                          <a:ea typeface="Meiryo UI" panose="020B0604030504040204" pitchFamily="50" charset="-128"/>
                        </a:rPr>
                        <a:t>信号機付近</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ctr">
                        <a:lnSpc>
                          <a:spcPts val="1200"/>
                        </a:lnSpc>
                      </a:pPr>
                      <a:r>
                        <a:rPr kumimoji="1" lang="ja-JP" altLang="en-US" sz="1050" b="0" dirty="0">
                          <a:latin typeface="Meiryo UI" panose="020B0604030504040204" pitchFamily="50" charset="-128"/>
                          <a:ea typeface="Meiryo UI" panose="020B0604030504040204" pitchFamily="50" charset="-128"/>
                        </a:rPr>
                        <a:t>有</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押しボタン式信号の点灯時の制御挙動確認のため</a:t>
                      </a:r>
                    </a:p>
                  </a:txBody>
                  <a:tcPr marL="18000" marR="18000" marT="18000" marB="1800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tcPr>
                </a:tc>
                <a:tc>
                  <a:txBody>
                    <a:bodyPr/>
                    <a:lstStyle/>
                    <a:p>
                      <a:pPr algn="l">
                        <a:lnSpc>
                          <a:spcPts val="1200"/>
                        </a:lnSpc>
                      </a:pPr>
                      <a:r>
                        <a:rPr kumimoji="1" lang="ja-JP" altLang="en-US" sz="1050" b="0" dirty="0">
                          <a:latin typeface="Meiryo UI" panose="020B0604030504040204" pitchFamily="50" charset="-128"/>
                          <a:ea typeface="Meiryo UI" panose="020B0604030504040204" pitchFamily="50" charset="-128"/>
                        </a:rPr>
                        <a:t>調整により対応済</a:t>
                      </a:r>
                    </a:p>
                  </a:txBody>
                  <a:tcPr marL="18000" marR="18000" marT="18000" marB="18000" anchor="ctr">
                    <a:lnL w="1270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749592372"/>
                  </a:ext>
                </a:extLst>
              </a:tr>
            </a:tbl>
          </a:graphicData>
        </a:graphic>
      </p:graphicFrame>
      <p:sp>
        <p:nvSpPr>
          <p:cNvPr id="51" name="テキスト ボックス 50">
            <a:extLst>
              <a:ext uri="{FF2B5EF4-FFF2-40B4-BE49-F238E27FC236}">
                <a16:creationId xmlns:a16="http://schemas.microsoft.com/office/drawing/2014/main" id="{8AC0B61F-5D90-4B91-D188-91EC238D6B9A}"/>
              </a:ext>
            </a:extLst>
          </p:cNvPr>
          <p:cNvSpPr txBox="1"/>
          <p:nvPr/>
        </p:nvSpPr>
        <p:spPr>
          <a:xfrm>
            <a:off x="2277506" y="1815332"/>
            <a:ext cx="3158674" cy="276999"/>
          </a:xfrm>
          <a:prstGeom prst="rect">
            <a:avLst/>
          </a:prstGeom>
          <a:noFill/>
        </p:spPr>
        <p:txBody>
          <a:bodyPr wrap="square" rtlCol="0">
            <a:spAutoFit/>
          </a:bodyPr>
          <a:lstStyle/>
          <a:p>
            <a:r>
              <a:rPr kumimoji="1" lang="ja-JP" altLang="en-US" sz="1200" b="1" u="sng" dirty="0">
                <a:latin typeface="Meiryo UI" panose="020B0604030504040204" pitchFamily="50" charset="-128"/>
                <a:ea typeface="Meiryo UI" panose="020B0604030504040204" pitchFamily="50" charset="-128"/>
              </a:rPr>
              <a:t>上ノ太子駅前</a:t>
            </a:r>
            <a:r>
              <a:rPr lang="ja-JP" altLang="en-US" sz="1200" b="1" u="sng" dirty="0">
                <a:latin typeface="Meiryo UI" panose="020B0604030504040204" pitchFamily="50" charset="-128"/>
                <a:ea typeface="Meiryo UI" panose="020B0604030504040204" pitchFamily="50" charset="-128"/>
              </a:rPr>
              <a:t>➡</a:t>
            </a:r>
            <a:r>
              <a:rPr kumimoji="1" lang="ja-JP" altLang="en-US" sz="1200" b="1" u="sng" dirty="0">
                <a:latin typeface="Meiryo UI" panose="020B0604030504040204" pitchFamily="50" charset="-128"/>
                <a:ea typeface="Meiryo UI" panose="020B0604030504040204" pitchFamily="50" charset="-128"/>
              </a:rPr>
              <a:t>近つ飛鳥博物館前</a:t>
            </a:r>
          </a:p>
        </p:txBody>
      </p:sp>
      <p:sp>
        <p:nvSpPr>
          <p:cNvPr id="52" name="テキスト ボックス 51">
            <a:extLst>
              <a:ext uri="{FF2B5EF4-FFF2-40B4-BE49-F238E27FC236}">
                <a16:creationId xmlns:a16="http://schemas.microsoft.com/office/drawing/2014/main" id="{3C77DCC5-769F-1D30-CC73-43001F761956}"/>
              </a:ext>
            </a:extLst>
          </p:cNvPr>
          <p:cNvSpPr txBox="1"/>
          <p:nvPr/>
        </p:nvSpPr>
        <p:spPr>
          <a:xfrm>
            <a:off x="5517561" y="1815332"/>
            <a:ext cx="3214399" cy="276999"/>
          </a:xfrm>
          <a:prstGeom prst="rect">
            <a:avLst/>
          </a:prstGeom>
          <a:noFill/>
        </p:spPr>
        <p:txBody>
          <a:bodyPr wrap="square" rtlCol="0">
            <a:spAutoFit/>
          </a:bodyPr>
          <a:lstStyle/>
          <a:p>
            <a:pPr algn="ctr"/>
            <a:r>
              <a:rPr kumimoji="1" lang="ja-JP" altLang="en-US" sz="1200" b="1" u="sng" dirty="0">
                <a:latin typeface="Meiryo UI" panose="020B0604030504040204" pitchFamily="50" charset="-128"/>
                <a:ea typeface="Meiryo UI" panose="020B0604030504040204" pitchFamily="50" charset="-128"/>
              </a:rPr>
              <a:t>近つ飛鳥博物館前</a:t>
            </a:r>
            <a:r>
              <a:rPr lang="ja-JP" altLang="en-US" sz="1200" b="1" u="sng" dirty="0">
                <a:latin typeface="Meiryo UI" panose="020B0604030504040204" pitchFamily="50" charset="-128"/>
                <a:ea typeface="Meiryo UI" panose="020B0604030504040204" pitchFamily="50" charset="-128"/>
              </a:rPr>
              <a:t>➡</a:t>
            </a:r>
            <a:r>
              <a:rPr kumimoji="1" lang="ja-JP" altLang="en-US" sz="1200" b="1" u="sng" dirty="0">
                <a:latin typeface="Meiryo UI" panose="020B0604030504040204" pitchFamily="50" charset="-128"/>
                <a:ea typeface="Meiryo UI" panose="020B0604030504040204" pitchFamily="50" charset="-128"/>
              </a:rPr>
              <a:t>上ノ太子駅前</a:t>
            </a:r>
          </a:p>
        </p:txBody>
      </p:sp>
      <p:sp>
        <p:nvSpPr>
          <p:cNvPr id="1048" name="テキスト ボックス 1047">
            <a:extLst>
              <a:ext uri="{FF2B5EF4-FFF2-40B4-BE49-F238E27FC236}">
                <a16:creationId xmlns:a16="http://schemas.microsoft.com/office/drawing/2014/main" id="{3B817752-9B2B-FF90-8A91-B4E9E75E2657}"/>
              </a:ext>
            </a:extLst>
          </p:cNvPr>
          <p:cNvSpPr txBox="1"/>
          <p:nvPr/>
        </p:nvSpPr>
        <p:spPr>
          <a:xfrm>
            <a:off x="8786124" y="6470025"/>
            <a:ext cx="335348" cy="369332"/>
          </a:xfrm>
          <a:prstGeom prst="rect">
            <a:avLst/>
          </a:prstGeom>
          <a:solidFill>
            <a:schemeClr val="bg1"/>
          </a:solidFill>
          <a:ln>
            <a:solidFill>
              <a:schemeClr val="tx1"/>
            </a:solidFill>
          </a:ln>
        </p:spPr>
        <p:txBody>
          <a:bodyPr wrap="none" rtlCol="0">
            <a:spAutoFit/>
          </a:bodyPr>
          <a:lstStyle/>
          <a:p>
            <a:r>
              <a:rPr kumimoji="1" lang="en-US" altLang="ja-JP">
                <a:latin typeface="Bodoni MT Black" panose="02070A03080606020203" pitchFamily="18" charset="0"/>
              </a:rPr>
              <a:t>3</a:t>
            </a:r>
            <a:endParaRPr kumimoji="1" lang="ja-JP" altLang="en-US">
              <a:latin typeface="Bodoni MT Black" panose="02070A03080606020203" pitchFamily="18" charset="0"/>
            </a:endParaRPr>
          </a:p>
        </p:txBody>
      </p:sp>
      <p:sp>
        <p:nvSpPr>
          <p:cNvPr id="56" name="テキスト ボックス 55">
            <a:extLst>
              <a:ext uri="{FF2B5EF4-FFF2-40B4-BE49-F238E27FC236}">
                <a16:creationId xmlns:a16="http://schemas.microsoft.com/office/drawing/2014/main" id="{BD83ECC9-ADC5-1821-B8A4-546421DD5B1C}"/>
              </a:ext>
            </a:extLst>
          </p:cNvPr>
          <p:cNvSpPr txBox="1"/>
          <p:nvPr/>
        </p:nvSpPr>
        <p:spPr>
          <a:xfrm>
            <a:off x="36944" y="5683325"/>
            <a:ext cx="1911069" cy="800219"/>
          </a:xfrm>
          <a:prstGeom prst="rect">
            <a:avLst/>
          </a:prstGeom>
          <a:noFill/>
        </p:spPr>
        <p:txBody>
          <a:bodyPr wrap="square">
            <a:spAutoFit/>
          </a:bodyPr>
          <a:lstStyle/>
          <a:p>
            <a:r>
              <a:rPr lang="ja-JP" altLang="en-US" sz="1050" b="1" u="sng" dirty="0">
                <a:latin typeface="Meiryo UI" panose="020B0604030504040204" pitchFamily="50" charset="-128"/>
                <a:ea typeface="Meiryo UI" panose="020B0604030504040204" pitchFamily="50" charset="-128"/>
                <a:cs typeface="Microsoft Himalaya" panose="01010100010101010101" pitchFamily="2" charset="0"/>
              </a:rPr>
              <a:t>オーバーライド</a:t>
            </a:r>
            <a:endParaRPr lang="en-US" altLang="ja-JP" sz="1050" b="1" u="sng" dirty="0">
              <a:latin typeface="Meiryo UI" panose="020B0604030504040204" pitchFamily="50" charset="-128"/>
              <a:ea typeface="Meiryo UI" panose="020B0604030504040204" pitchFamily="50" charset="-128"/>
              <a:cs typeface="Microsoft Himalaya" panose="01010100010101010101" pitchFamily="2" charset="0"/>
            </a:endParaRPr>
          </a:p>
          <a:p>
            <a:endParaRPr lang="en-US" altLang="ja-JP" sz="400" dirty="0">
              <a:latin typeface="Meiryo UI" panose="020B0604030504040204" pitchFamily="50" charset="-128"/>
              <a:ea typeface="Meiryo UI" panose="020B0604030504040204" pitchFamily="50" charset="-128"/>
              <a:cs typeface="Microsoft Himalaya" panose="01010100010101010101" pitchFamily="2" charset="0"/>
            </a:endParaRPr>
          </a:p>
          <a:p>
            <a:r>
              <a:rPr lang="ja-JP" altLang="en-US" sz="1050" dirty="0">
                <a:latin typeface="Meiryo UI" panose="020B0604030504040204" pitchFamily="50" charset="-128"/>
                <a:ea typeface="Meiryo UI" panose="020B0604030504040204" pitchFamily="50" charset="-128"/>
                <a:cs typeface="Microsoft Himalaya" panose="01010100010101010101" pitchFamily="2" charset="0"/>
              </a:rPr>
              <a:t>運転支援システムの作動中に、運転者の操作をシステム制御より優先させること。</a:t>
            </a:r>
          </a:p>
        </p:txBody>
      </p:sp>
      <p:sp>
        <p:nvSpPr>
          <p:cNvPr id="54" name="テキスト ボックス 53">
            <a:extLst>
              <a:ext uri="{FF2B5EF4-FFF2-40B4-BE49-F238E27FC236}">
                <a16:creationId xmlns:a16="http://schemas.microsoft.com/office/drawing/2014/main" id="{FEA6809D-9DE7-FDFF-7638-0F698D867B06}"/>
              </a:ext>
            </a:extLst>
          </p:cNvPr>
          <p:cNvSpPr txBox="1"/>
          <p:nvPr/>
        </p:nvSpPr>
        <p:spPr>
          <a:xfrm>
            <a:off x="8239592" y="1808929"/>
            <a:ext cx="774571" cy="253916"/>
          </a:xfrm>
          <a:prstGeom prst="rect">
            <a:avLst/>
          </a:prstGeom>
          <a:solidFill>
            <a:schemeClr val="bg1"/>
          </a:solidFill>
        </p:spPr>
        <p:txBody>
          <a:bodyPr wrap="none" rtlCol="0">
            <a:spAutoFit/>
          </a:bodyPr>
          <a:lstStyle/>
          <a:p>
            <a:r>
              <a:rPr kumimoji="1" lang="ja-JP" altLang="en-US" sz="1050" dirty="0">
                <a:latin typeface="HGPｺﾞｼｯｸE" panose="020B0900000000000000" pitchFamily="50" charset="-128"/>
                <a:ea typeface="HGPｺﾞｼｯｸE" panose="020B0900000000000000" pitchFamily="50" charset="-128"/>
              </a:rPr>
              <a:t>凡例　</a:t>
            </a:r>
            <a:r>
              <a:rPr kumimoji="1" lang="en-US" altLang="ja-JP" sz="1050" dirty="0">
                <a:latin typeface="HGPｺﾞｼｯｸE" panose="020B0900000000000000" pitchFamily="50" charset="-128"/>
                <a:ea typeface="HGPｺﾞｼｯｸE" panose="020B0900000000000000" pitchFamily="50" charset="-128"/>
              </a:rPr>
              <a:t>(</a:t>
            </a:r>
            <a:r>
              <a:rPr kumimoji="1" lang="ja-JP" altLang="en-US" sz="1050" dirty="0">
                <a:latin typeface="HGPｺﾞｼｯｸE" panose="020B0900000000000000" pitchFamily="50" charset="-128"/>
                <a:ea typeface="HGPｺﾞｼｯｸE" panose="020B0900000000000000" pitchFamily="50" charset="-128"/>
              </a:rPr>
              <a:t>回</a:t>
            </a:r>
            <a:r>
              <a:rPr kumimoji="1" lang="en-US" altLang="ja-JP" sz="1050" dirty="0">
                <a:latin typeface="HGPｺﾞｼｯｸE" panose="020B0900000000000000" pitchFamily="50" charset="-128"/>
                <a:ea typeface="HGPｺﾞｼｯｸE" panose="020B0900000000000000" pitchFamily="50" charset="-128"/>
              </a:rPr>
              <a:t>)</a:t>
            </a:r>
            <a:endParaRPr kumimoji="1" lang="ja-JP" altLang="en-US" sz="1050" dirty="0">
              <a:latin typeface="HGPｺﾞｼｯｸE" panose="020B0900000000000000" pitchFamily="50" charset="-128"/>
              <a:ea typeface="HGPｺﾞｼｯｸE" panose="020B0900000000000000" pitchFamily="50" charset="-128"/>
            </a:endParaRPr>
          </a:p>
        </p:txBody>
      </p:sp>
      <p:sp>
        <p:nvSpPr>
          <p:cNvPr id="16" name="テキスト ボックス 15">
            <a:extLst>
              <a:ext uri="{FF2B5EF4-FFF2-40B4-BE49-F238E27FC236}">
                <a16:creationId xmlns:a16="http://schemas.microsoft.com/office/drawing/2014/main" id="{8AD45FDA-1624-F0F6-3108-0ED79C865183}"/>
              </a:ext>
            </a:extLst>
          </p:cNvPr>
          <p:cNvSpPr txBox="1"/>
          <p:nvPr/>
        </p:nvSpPr>
        <p:spPr>
          <a:xfrm>
            <a:off x="2019239" y="1583583"/>
            <a:ext cx="4801492" cy="338554"/>
          </a:xfrm>
          <a:prstGeom prst="rect">
            <a:avLst/>
          </a:prstGeom>
          <a:noFill/>
        </p:spPr>
        <p:txBody>
          <a:bodyPr wrap="square">
            <a:spAutoFit/>
          </a:bodyPr>
          <a:lstStyle/>
          <a:p>
            <a:r>
              <a:rPr lang="ja-JP" altLang="en-US" sz="1600" b="1" dirty="0">
                <a:latin typeface="メイリオ" panose="020B0604030504040204" pitchFamily="50" charset="-128"/>
                <a:ea typeface="メイリオ" panose="020B0604030504040204" pitchFamily="50" charset="-128"/>
                <a:cs typeface="Times New Roman" panose="02020603050405020304" pitchFamily="18" charset="0"/>
              </a:rPr>
              <a:t>■後期におけるオーバーライド総発生回数</a:t>
            </a:r>
            <a:endParaRPr lang="en-US" altLang="ja-JP" sz="1600" b="1"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47795D27-6482-B9A2-253B-B9F78138E82B}"/>
              </a:ext>
            </a:extLst>
          </p:cNvPr>
          <p:cNvSpPr txBox="1"/>
          <p:nvPr/>
        </p:nvSpPr>
        <p:spPr>
          <a:xfrm>
            <a:off x="2454903" y="2010268"/>
            <a:ext cx="1063112" cy="276999"/>
          </a:xfrm>
          <a:prstGeom prst="rect">
            <a:avLst/>
          </a:prstGeom>
          <a:noFill/>
        </p:spPr>
        <p:txBody>
          <a:bodyPr wrap="none" rtlCol="0">
            <a:spAutoFit/>
          </a:bodyPr>
          <a:lstStyle/>
          <a:p>
            <a:r>
              <a:rPr kumimoji="1" lang="ja-JP" altLang="en-US" sz="1200" b="1" dirty="0">
                <a:latin typeface="Meiryo UI" panose="020B0604030504040204" pitchFamily="50" charset="-128"/>
                <a:ea typeface="Meiryo UI" panose="020B0604030504040204" pitchFamily="50" charset="-128"/>
              </a:rPr>
              <a:t>上ノ太子駅前</a:t>
            </a:r>
          </a:p>
        </p:txBody>
      </p:sp>
      <p:sp>
        <p:nvSpPr>
          <p:cNvPr id="23" name="テキスト ボックス 22">
            <a:extLst>
              <a:ext uri="{FF2B5EF4-FFF2-40B4-BE49-F238E27FC236}">
                <a16:creationId xmlns:a16="http://schemas.microsoft.com/office/drawing/2014/main" id="{3503CCB6-4BFD-EC9E-311F-DB0D02DF263B}"/>
              </a:ext>
            </a:extLst>
          </p:cNvPr>
          <p:cNvSpPr txBox="1"/>
          <p:nvPr/>
        </p:nvSpPr>
        <p:spPr>
          <a:xfrm>
            <a:off x="3836031" y="5230123"/>
            <a:ext cx="1388522" cy="276999"/>
          </a:xfrm>
          <a:prstGeom prst="rect">
            <a:avLst/>
          </a:prstGeom>
          <a:noFill/>
        </p:spPr>
        <p:txBody>
          <a:bodyPr wrap="none" rtlCol="0">
            <a:spAutoFit/>
          </a:bodyPr>
          <a:lstStyle/>
          <a:p>
            <a:r>
              <a:rPr kumimoji="1" lang="ja-JP" altLang="en-US" sz="1200" b="1" dirty="0">
                <a:latin typeface="Meiryo UI" panose="020B0604030504040204" pitchFamily="50" charset="-128"/>
                <a:ea typeface="Meiryo UI" panose="020B0604030504040204" pitchFamily="50" charset="-128"/>
              </a:rPr>
              <a:t>近つ飛鳥博物館前</a:t>
            </a:r>
          </a:p>
        </p:txBody>
      </p:sp>
      <p:pic>
        <p:nvPicPr>
          <p:cNvPr id="3" name="図 2">
            <a:extLst>
              <a:ext uri="{FF2B5EF4-FFF2-40B4-BE49-F238E27FC236}">
                <a16:creationId xmlns:a16="http://schemas.microsoft.com/office/drawing/2014/main" id="{80CDE313-C8CA-1600-1008-C6838403BE5A}"/>
              </a:ext>
            </a:extLst>
          </p:cNvPr>
          <p:cNvPicPr>
            <a:picLocks noChangeAspect="1"/>
          </p:cNvPicPr>
          <p:nvPr/>
        </p:nvPicPr>
        <p:blipFill>
          <a:blip r:embed="rId5"/>
          <a:srcRect l="88310" t="3141" r="2030" b="9786"/>
          <a:stretch>
            <a:fillRect/>
          </a:stretch>
        </p:blipFill>
        <p:spPr>
          <a:xfrm>
            <a:off x="8311786" y="2019805"/>
            <a:ext cx="492273" cy="3112147"/>
          </a:xfrm>
          <a:prstGeom prst="rect">
            <a:avLst/>
          </a:prstGeom>
        </p:spPr>
      </p:pic>
      <p:pic>
        <p:nvPicPr>
          <p:cNvPr id="9" name="図 8">
            <a:extLst>
              <a:ext uri="{FF2B5EF4-FFF2-40B4-BE49-F238E27FC236}">
                <a16:creationId xmlns:a16="http://schemas.microsoft.com/office/drawing/2014/main" id="{47D70A59-D054-E3E7-E01F-FFE70D9D008C}"/>
              </a:ext>
            </a:extLst>
          </p:cNvPr>
          <p:cNvPicPr>
            <a:picLocks noChangeAspect="1"/>
          </p:cNvPicPr>
          <p:nvPr/>
        </p:nvPicPr>
        <p:blipFill>
          <a:blip r:embed="rId6"/>
          <a:stretch>
            <a:fillRect/>
          </a:stretch>
        </p:blipFill>
        <p:spPr>
          <a:xfrm>
            <a:off x="36944" y="2092499"/>
            <a:ext cx="1797736" cy="3638751"/>
          </a:xfrm>
          <a:prstGeom prst="rect">
            <a:avLst/>
          </a:prstGeom>
        </p:spPr>
      </p:pic>
      <p:sp>
        <p:nvSpPr>
          <p:cNvPr id="1026" name="テキスト ボックス 1025">
            <a:extLst>
              <a:ext uri="{FF2B5EF4-FFF2-40B4-BE49-F238E27FC236}">
                <a16:creationId xmlns:a16="http://schemas.microsoft.com/office/drawing/2014/main" id="{8462A0B9-8131-D4BE-A5FD-9384944EFDAB}"/>
              </a:ext>
            </a:extLst>
          </p:cNvPr>
          <p:cNvSpPr txBox="1"/>
          <p:nvPr/>
        </p:nvSpPr>
        <p:spPr>
          <a:xfrm>
            <a:off x="5628324" y="2010268"/>
            <a:ext cx="1063112" cy="276999"/>
          </a:xfrm>
          <a:prstGeom prst="rect">
            <a:avLst/>
          </a:prstGeom>
          <a:noFill/>
        </p:spPr>
        <p:txBody>
          <a:bodyPr wrap="none" rtlCol="0">
            <a:spAutoFit/>
          </a:bodyPr>
          <a:lstStyle/>
          <a:p>
            <a:r>
              <a:rPr kumimoji="1" lang="ja-JP" altLang="en-US" sz="1200" b="1" dirty="0">
                <a:latin typeface="Meiryo UI" panose="020B0604030504040204" pitchFamily="50" charset="-128"/>
                <a:ea typeface="Meiryo UI" panose="020B0604030504040204" pitchFamily="50" charset="-128"/>
              </a:rPr>
              <a:t>上ノ太子駅前</a:t>
            </a:r>
          </a:p>
        </p:txBody>
      </p:sp>
      <p:sp>
        <p:nvSpPr>
          <p:cNvPr id="1027" name="テキスト ボックス 1026">
            <a:extLst>
              <a:ext uri="{FF2B5EF4-FFF2-40B4-BE49-F238E27FC236}">
                <a16:creationId xmlns:a16="http://schemas.microsoft.com/office/drawing/2014/main" id="{16B59D71-1C6A-463E-65BB-4497B00ECCE6}"/>
              </a:ext>
            </a:extLst>
          </p:cNvPr>
          <p:cNvSpPr txBox="1"/>
          <p:nvPr/>
        </p:nvSpPr>
        <p:spPr>
          <a:xfrm>
            <a:off x="6961827" y="5229975"/>
            <a:ext cx="1388522" cy="276999"/>
          </a:xfrm>
          <a:prstGeom prst="rect">
            <a:avLst/>
          </a:prstGeom>
          <a:noFill/>
        </p:spPr>
        <p:txBody>
          <a:bodyPr wrap="none" rtlCol="0">
            <a:spAutoFit/>
          </a:bodyPr>
          <a:lstStyle/>
          <a:p>
            <a:r>
              <a:rPr kumimoji="1" lang="ja-JP" altLang="en-US" sz="1200" b="1" dirty="0">
                <a:latin typeface="Meiryo UI" panose="020B0604030504040204" pitchFamily="50" charset="-128"/>
                <a:ea typeface="Meiryo UI" panose="020B0604030504040204" pitchFamily="50" charset="-128"/>
              </a:rPr>
              <a:t>近つ飛鳥博物館前</a:t>
            </a:r>
          </a:p>
        </p:txBody>
      </p:sp>
      <p:sp>
        <p:nvSpPr>
          <p:cNvPr id="5" name="正方形/長方形 4">
            <a:extLst>
              <a:ext uri="{FF2B5EF4-FFF2-40B4-BE49-F238E27FC236}">
                <a16:creationId xmlns:a16="http://schemas.microsoft.com/office/drawing/2014/main" id="{4DDDCD39-6FD7-F00E-4923-5DF99914D4DA}"/>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F78E686B-79BF-6C59-A681-D62F6E19AB0A}"/>
              </a:ext>
            </a:extLst>
          </p:cNvPr>
          <p:cNvPicPr>
            <a:picLocks/>
          </p:cNvPicPr>
          <p:nvPr/>
        </p:nvPicPr>
        <p:blipFill>
          <a:blip r:embed="rId3"/>
          <a:srcRect l="13186" t="52044" r="83538" b="46624"/>
          <a:stretch>
            <a:fillRect/>
          </a:stretch>
        </p:blipFill>
        <p:spPr>
          <a:xfrm>
            <a:off x="8408989" y="5117587"/>
            <a:ext cx="162000" cy="144000"/>
          </a:xfrm>
          <a:prstGeom prst="rect">
            <a:avLst/>
          </a:prstGeom>
        </p:spPr>
      </p:pic>
      <p:sp>
        <p:nvSpPr>
          <p:cNvPr id="7" name="テキスト ボックス 6">
            <a:extLst>
              <a:ext uri="{FF2B5EF4-FFF2-40B4-BE49-F238E27FC236}">
                <a16:creationId xmlns:a16="http://schemas.microsoft.com/office/drawing/2014/main" id="{5FAF7123-93D6-D550-FB4B-CE50A8B76786}"/>
              </a:ext>
            </a:extLst>
          </p:cNvPr>
          <p:cNvSpPr txBox="1"/>
          <p:nvPr/>
        </p:nvSpPr>
        <p:spPr>
          <a:xfrm>
            <a:off x="8545788" y="5039732"/>
            <a:ext cx="276038" cy="261610"/>
          </a:xfrm>
          <a:prstGeom prst="rect">
            <a:avLst/>
          </a:prstGeom>
          <a:noFill/>
        </p:spPr>
        <p:txBody>
          <a:bodyPr wrap="none" rtlCol="0">
            <a:spAutoFit/>
          </a:bodyPr>
          <a:lstStyle/>
          <a:p>
            <a:r>
              <a:rPr kumimoji="1" lang="ja-JP" altLang="en-US" sz="1100" dirty="0">
                <a:latin typeface="HGPｺﾞｼｯｸE" panose="020B0900000000000000" pitchFamily="50" charset="-128"/>
                <a:ea typeface="HGPｺﾞｼｯｸE" panose="020B0900000000000000" pitchFamily="50" charset="-128"/>
              </a:rPr>
              <a:t>０</a:t>
            </a:r>
          </a:p>
        </p:txBody>
      </p:sp>
    </p:spTree>
    <p:extLst>
      <p:ext uri="{BB962C8B-B14F-4D97-AF65-F5344CB8AC3E}">
        <p14:creationId xmlns:p14="http://schemas.microsoft.com/office/powerpoint/2010/main" val="3526718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20438-A8BE-C8B2-1911-FE04AD117A21}"/>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611BD42-BE95-0A6F-169B-308CEC27E267}"/>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E2CF173-5F32-B9E9-2078-712B67448F9A}"/>
              </a:ext>
            </a:extLst>
          </p:cNvPr>
          <p:cNvSpPr txBox="1"/>
          <p:nvPr/>
        </p:nvSpPr>
        <p:spPr>
          <a:xfrm>
            <a:off x="0" y="72000"/>
            <a:ext cx="9144000" cy="400110"/>
          </a:xfrm>
          <a:prstGeom prst="rect">
            <a:avLst/>
          </a:prstGeom>
          <a:noFill/>
        </p:spPr>
        <p:txBody>
          <a:bodyPr wrap="square">
            <a:spAutoFit/>
          </a:bodyPr>
          <a:lstStyle/>
          <a:p>
            <a:r>
              <a:rPr kumimoji="1" lang="ja-JP" altLang="en-US" sz="2000" b="1" dirty="0">
                <a:latin typeface="Meiryo UI" panose="020B0604030504040204" pitchFamily="50" charset="-128"/>
                <a:ea typeface="Meiryo UI" panose="020B0604030504040204" pitchFamily="50" charset="-128"/>
              </a:rPr>
              <a:t>１．実証実験（北部ルート テスト走行）の進捗状況　～運転士研修</a:t>
            </a:r>
            <a:endParaRPr lang="ja-JP" altLang="en-US" sz="2000" strike="sngStrike"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D030A96-9085-29AD-E6B8-F9CF72EFF31A}"/>
              </a:ext>
            </a:extLst>
          </p:cNvPr>
          <p:cNvSpPr txBox="1"/>
          <p:nvPr/>
        </p:nvSpPr>
        <p:spPr>
          <a:xfrm>
            <a:off x="185324" y="1980000"/>
            <a:ext cx="4680000" cy="2492990"/>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a:t>
            </a:r>
            <a:r>
              <a:rPr lang="ja-JP" altLang="en-US" sz="1600" b="1" u="sng" dirty="0">
                <a:latin typeface="Meiryo UI" panose="020B0604030504040204" pitchFamily="50" charset="-128"/>
                <a:ea typeface="Meiryo UI" panose="020B0604030504040204" pitchFamily="50" charset="-128"/>
              </a:rPr>
              <a:t>机上・実車研修・管理地内自動運転走行</a:t>
            </a:r>
            <a:endParaRPr lang="en-US" altLang="zh-TW" sz="1600" b="1" u="sng"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研修項目</a:t>
            </a:r>
            <a:r>
              <a:rPr lang="en-US" altLang="ja-JP" sz="1400" b="1" dirty="0">
                <a:latin typeface="Meiryo UI" panose="020B0604030504040204" pitchFamily="50" charset="-128"/>
                <a:ea typeface="Meiryo UI" panose="020B0604030504040204" pitchFamily="50" charset="-128"/>
              </a:rPr>
              <a:t>】</a:t>
            </a:r>
            <a:endParaRPr lang="en-US" altLang="zh-TW" sz="1400" b="1"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南河内運行の概要説明</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自動運転システムの機能</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実車研修（車両・自動運転システムの立上げ）</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デモ走行実施（制御スイッチ操作、オーバーライド方法等）</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実走行実施（制御スイッチの操作、オーバーライド体験、</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手動⇔自動切替操作等）</a:t>
            </a:r>
            <a:endParaRPr lang="en-US" altLang="ja-JP" sz="14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F7A8782A-4F3C-C194-D650-8BB70CE413DF}"/>
              </a:ext>
            </a:extLst>
          </p:cNvPr>
          <p:cNvSpPr txBox="1"/>
          <p:nvPr/>
        </p:nvSpPr>
        <p:spPr>
          <a:xfrm>
            <a:off x="5121635" y="1980000"/>
            <a:ext cx="3508015" cy="2569934"/>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a:t>
            </a:r>
            <a:r>
              <a:rPr lang="ja-JP" altLang="en-US" sz="1600" b="1" u="sng" dirty="0">
                <a:latin typeface="Meiryo UI" panose="020B0604030504040204" pitchFamily="50" charset="-128"/>
                <a:ea typeface="Meiryo UI" panose="020B0604030504040204" pitchFamily="50" charset="-128"/>
              </a:rPr>
              <a:t>現地（北部ルート）走行研修</a:t>
            </a:r>
            <a:endParaRPr lang="en-US" altLang="zh-TW" sz="1600" b="1" u="sng"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主な研修項目</a:t>
            </a:r>
            <a:r>
              <a:rPr lang="en-US" altLang="ja-JP" sz="1400" b="1" dirty="0">
                <a:latin typeface="Meiryo UI" panose="020B0604030504040204" pitchFamily="50" charset="-128"/>
                <a:ea typeface="Meiryo UI" panose="020B0604030504040204" pitchFamily="50" charset="-128"/>
              </a:rPr>
              <a:t>】</a:t>
            </a:r>
            <a:endParaRPr lang="en-US" altLang="zh-TW" sz="1400" b="1"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始業・終業点検</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自動運転システム立上げ・立下げ</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緊急時対応</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オーバーライドの適切な判断と操作</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遠隔装置および各種車内機器の操作</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自動運転制御スイッチの操作</a:t>
            </a:r>
            <a:endParaRPr lang="en-US" altLang="ja-JP" sz="1400" dirty="0">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0ED56107-C319-D2E9-8045-359772290F67}"/>
              </a:ext>
            </a:extLst>
          </p:cNvPr>
          <p:cNvSpPr/>
          <p:nvPr/>
        </p:nvSpPr>
        <p:spPr>
          <a:xfrm>
            <a:off x="71999" y="1980000"/>
            <a:ext cx="4788000" cy="2484000"/>
          </a:xfrm>
          <a:prstGeom prst="roundRect">
            <a:avLst>
              <a:gd name="adj" fmla="val 6013"/>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694E97F9-8A4B-E558-8A8D-B9450CFF60F0}"/>
              </a:ext>
            </a:extLst>
          </p:cNvPr>
          <p:cNvSpPr/>
          <p:nvPr/>
        </p:nvSpPr>
        <p:spPr>
          <a:xfrm>
            <a:off x="4989622" y="1980000"/>
            <a:ext cx="4104000" cy="2484000"/>
          </a:xfrm>
          <a:prstGeom prst="roundRect">
            <a:avLst>
              <a:gd name="adj" fmla="val 6013"/>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7361FE88-B7F5-66CA-E97C-083F2CEB56E8}"/>
              </a:ext>
            </a:extLst>
          </p:cNvPr>
          <p:cNvPicPr>
            <a:picLocks noChangeAspect="1"/>
          </p:cNvPicPr>
          <p:nvPr/>
        </p:nvPicPr>
        <p:blipFill>
          <a:blip r:embed="rId3"/>
          <a:stretch>
            <a:fillRect/>
          </a:stretch>
        </p:blipFill>
        <p:spPr>
          <a:xfrm>
            <a:off x="176972" y="4787020"/>
            <a:ext cx="2880000" cy="1993847"/>
          </a:xfrm>
          <a:prstGeom prst="rect">
            <a:avLst/>
          </a:prstGeom>
          <a:ln>
            <a:solidFill>
              <a:schemeClr val="tx1"/>
            </a:solidFill>
          </a:ln>
        </p:spPr>
      </p:pic>
      <p:sp>
        <p:nvSpPr>
          <p:cNvPr id="10" name="テキスト ボックス 9">
            <a:extLst>
              <a:ext uri="{FF2B5EF4-FFF2-40B4-BE49-F238E27FC236}">
                <a16:creationId xmlns:a16="http://schemas.microsoft.com/office/drawing/2014/main" id="{813A1506-2757-5DB7-7175-BA53C632351D}"/>
              </a:ext>
            </a:extLst>
          </p:cNvPr>
          <p:cNvSpPr txBox="1"/>
          <p:nvPr/>
        </p:nvSpPr>
        <p:spPr>
          <a:xfrm>
            <a:off x="60099" y="4540409"/>
            <a:ext cx="3508014" cy="307777"/>
          </a:xfrm>
          <a:prstGeom prst="rect">
            <a:avLst/>
          </a:prstGeom>
          <a:noFill/>
        </p:spPr>
        <p:txBody>
          <a:bodyPr wrap="square">
            <a:spAutoFit/>
          </a:bodyPr>
          <a:lstStyle/>
          <a:p>
            <a:pPr algn="ctr"/>
            <a:r>
              <a:rPr lang="ja-JP" altLang="en-US" sz="1400" b="1" dirty="0">
                <a:latin typeface="メイリオ" panose="020B0604030504040204" pitchFamily="50" charset="-128"/>
                <a:ea typeface="メイリオ" panose="020B0604030504040204" pitchFamily="50" charset="-128"/>
                <a:cs typeface="Times New Roman" panose="02020603050405020304" pitchFamily="18" charset="0"/>
              </a:rPr>
              <a:t>＜自動運転　研修マニュアル（抜粋）＞</a:t>
            </a:r>
            <a:endParaRPr lang="en-US" altLang="ja-JP" sz="1400" b="1" dirty="0">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11" name="図 10">
            <a:extLst>
              <a:ext uri="{FF2B5EF4-FFF2-40B4-BE49-F238E27FC236}">
                <a16:creationId xmlns:a16="http://schemas.microsoft.com/office/drawing/2014/main" id="{B1032638-961E-ED71-203D-D524D852DA6A}"/>
              </a:ext>
            </a:extLst>
          </p:cNvPr>
          <p:cNvPicPr>
            <a:picLocks noChangeAspect="1"/>
          </p:cNvPicPr>
          <p:nvPr/>
        </p:nvPicPr>
        <p:blipFill>
          <a:blip r:embed="rId4"/>
          <a:stretch>
            <a:fillRect/>
          </a:stretch>
        </p:blipFill>
        <p:spPr>
          <a:xfrm>
            <a:off x="3127123" y="4787020"/>
            <a:ext cx="2880000" cy="1993846"/>
          </a:xfrm>
          <a:prstGeom prst="rect">
            <a:avLst/>
          </a:prstGeom>
          <a:ln>
            <a:solidFill>
              <a:schemeClr val="tx1"/>
            </a:solidFill>
          </a:ln>
        </p:spPr>
      </p:pic>
      <p:pic>
        <p:nvPicPr>
          <p:cNvPr id="12" name="図 11">
            <a:extLst>
              <a:ext uri="{FF2B5EF4-FFF2-40B4-BE49-F238E27FC236}">
                <a16:creationId xmlns:a16="http://schemas.microsoft.com/office/drawing/2014/main" id="{629113AF-4BD4-32D1-F76D-E2A1C355E30D}"/>
              </a:ext>
            </a:extLst>
          </p:cNvPr>
          <p:cNvPicPr>
            <a:picLocks noChangeAspect="1"/>
          </p:cNvPicPr>
          <p:nvPr/>
        </p:nvPicPr>
        <p:blipFill>
          <a:blip r:embed="rId5"/>
          <a:stretch>
            <a:fillRect/>
          </a:stretch>
        </p:blipFill>
        <p:spPr>
          <a:xfrm>
            <a:off x="6087030" y="4787020"/>
            <a:ext cx="2880000" cy="1993851"/>
          </a:xfrm>
          <a:prstGeom prst="rect">
            <a:avLst/>
          </a:prstGeom>
          <a:ln>
            <a:solidFill>
              <a:schemeClr val="tx1"/>
            </a:solidFill>
          </a:ln>
        </p:spPr>
      </p:pic>
      <p:sp>
        <p:nvSpPr>
          <p:cNvPr id="13" name="テキスト ボックス 12">
            <a:extLst>
              <a:ext uri="{FF2B5EF4-FFF2-40B4-BE49-F238E27FC236}">
                <a16:creationId xmlns:a16="http://schemas.microsoft.com/office/drawing/2014/main" id="{506D7031-D4D1-37BB-6A6D-5B052AFA6C49}"/>
              </a:ext>
            </a:extLst>
          </p:cNvPr>
          <p:cNvSpPr txBox="1"/>
          <p:nvPr/>
        </p:nvSpPr>
        <p:spPr>
          <a:xfrm>
            <a:off x="144913" y="522076"/>
            <a:ext cx="8928000" cy="1400383"/>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a:t>
            </a:r>
            <a:r>
              <a:rPr lang="ja-JP" altLang="en-US" sz="1600" b="1" u="sng" dirty="0">
                <a:latin typeface="Meiryo UI" panose="020B0604030504040204" pitchFamily="50" charset="-128"/>
                <a:ea typeface="Meiryo UI" panose="020B0604030504040204" pitchFamily="50" charset="-128"/>
              </a:rPr>
              <a:t>自動運転レベル２</a:t>
            </a:r>
            <a:r>
              <a:rPr lang="ja-JP" altLang="en-US" sz="1600" dirty="0">
                <a:latin typeface="Meiryo UI" panose="020B0604030504040204" pitchFamily="50" charset="-128"/>
                <a:ea typeface="Meiryo UI" panose="020B0604030504040204" pitchFamily="50" charset="-128"/>
              </a:rPr>
              <a:t>においては、システムが運転を支援する一方で、</a:t>
            </a:r>
            <a:r>
              <a:rPr lang="ja-JP" altLang="en-US" sz="1600" b="1" u="sng" dirty="0">
                <a:latin typeface="Meiryo UI" panose="020B0604030504040204" pitchFamily="50" charset="-128"/>
                <a:ea typeface="Meiryo UI" panose="020B0604030504040204" pitchFamily="50" charset="-128"/>
              </a:rPr>
              <a:t>運転の主体はあくまでもドライバー</a:t>
            </a:r>
            <a:endParaRPr lang="ja-JP" altLang="en-US" sz="1600" dirty="0">
              <a:latin typeface="Meiryo UI" panose="020B0604030504040204" pitchFamily="50" charset="-128"/>
              <a:ea typeface="Meiryo UI" panose="020B0604030504040204" pitchFamily="50" charset="-128"/>
            </a:endParaRPr>
          </a:p>
          <a:p>
            <a:endParaRPr lang="en-US" altLang="ja-JP" sz="5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○運転士は自動運転と手動運転の違いや、システムへの過信が招くリスクを正しく理解し、常に安全運転の</a:t>
            </a:r>
            <a:endParaRPr lang="en-US" altLang="ja-JP" sz="1600" dirty="0">
              <a:latin typeface="Meiryo UI" panose="020B0604030504040204" pitchFamily="50" charset="-128"/>
              <a:ea typeface="Meiryo UI" panose="020B0604030504040204" pitchFamily="50" charset="-128"/>
            </a:endParaRPr>
          </a:p>
          <a:p>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責任を担う意識を持つことが求められることから、実施中の運転士研修では、</a:t>
            </a:r>
            <a:r>
              <a:rPr lang="ja-JP" altLang="en-US" sz="1600" b="1" u="sng" dirty="0">
                <a:latin typeface="Meiryo UI" panose="020B0604030504040204" pitchFamily="50" charset="-128"/>
                <a:ea typeface="Meiryo UI" panose="020B0604030504040204" pitchFamily="50" charset="-128"/>
              </a:rPr>
              <a:t>研修マニュアルにより、</a:t>
            </a:r>
            <a:endParaRPr lang="en-US" altLang="ja-JP" sz="1600" b="1" u="sng" dirty="0">
              <a:latin typeface="Meiryo UI" panose="020B0604030504040204" pitchFamily="50" charset="-128"/>
              <a:ea typeface="Meiryo UI" panose="020B0604030504040204" pitchFamily="50" charset="-128"/>
            </a:endParaRPr>
          </a:p>
          <a:p>
            <a:r>
              <a:rPr lang="en-US" altLang="ja-JP" sz="1600" dirty="0">
                <a:latin typeface="Meiryo UI" panose="020B0604030504040204" pitchFamily="50" charset="-128"/>
                <a:ea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rPr>
              <a:t>運転士が自動運転に関する知識と実践的な操作技術を乗客乗車開始までに習得できるよう、安全・</a:t>
            </a:r>
            <a:endParaRPr lang="en-US" altLang="ja-JP" sz="1600" b="1" u="sng"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ja-JP" altLang="en-US" sz="1600" b="1" u="sng" dirty="0">
                <a:latin typeface="Meiryo UI" panose="020B0604030504040204" pitchFamily="50" charset="-128"/>
                <a:ea typeface="Meiryo UI" panose="020B0604030504040204" pitchFamily="50" charset="-128"/>
              </a:rPr>
              <a:t>安心な運行の実現をめざす</a:t>
            </a:r>
          </a:p>
        </p:txBody>
      </p:sp>
      <p:sp>
        <p:nvSpPr>
          <p:cNvPr id="14" name="正方形/長方形 13">
            <a:extLst>
              <a:ext uri="{FF2B5EF4-FFF2-40B4-BE49-F238E27FC236}">
                <a16:creationId xmlns:a16="http://schemas.microsoft.com/office/drawing/2014/main" id="{517EDE21-E8EA-D3D4-C790-43D5F69BF166}"/>
              </a:ext>
            </a:extLst>
          </p:cNvPr>
          <p:cNvSpPr/>
          <p:nvPr/>
        </p:nvSpPr>
        <p:spPr>
          <a:xfrm>
            <a:off x="72000" y="512792"/>
            <a:ext cx="9000000" cy="140038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7A99038-98F8-91AD-566D-1DC110CFC7EA}"/>
              </a:ext>
            </a:extLst>
          </p:cNvPr>
          <p:cNvSpPr txBox="1"/>
          <p:nvPr/>
        </p:nvSpPr>
        <p:spPr>
          <a:xfrm>
            <a:off x="383447" y="2268000"/>
            <a:ext cx="1008000" cy="630942"/>
          </a:xfrm>
          <a:prstGeom prst="rect">
            <a:avLst/>
          </a:prstGeom>
          <a:noFill/>
        </p:spPr>
        <p:txBody>
          <a:bodyPr wrap="square" rtlCol="0">
            <a:spAutoFit/>
          </a:bodyPr>
          <a:lstStyle/>
          <a:p>
            <a:pPr algn="dist">
              <a:lnSpc>
                <a:spcPts val="1400"/>
              </a:lnSpc>
            </a:pPr>
            <a:r>
              <a:rPr kumimoji="1" lang="ja-JP" altLang="en-US" sz="1400" dirty="0">
                <a:latin typeface="Meiryo UI" panose="020B0604030504040204" pitchFamily="50" charset="-128"/>
                <a:ea typeface="Meiryo UI" panose="020B0604030504040204" pitchFamily="50" charset="-128"/>
              </a:rPr>
              <a:t>期間</a:t>
            </a:r>
            <a:endParaRPr kumimoji="1" lang="en-US" altLang="ja-JP" sz="1400" dirty="0">
              <a:latin typeface="Meiryo UI" panose="020B0604030504040204" pitchFamily="50" charset="-128"/>
              <a:ea typeface="Meiryo UI" panose="020B0604030504040204" pitchFamily="50" charset="-128"/>
            </a:endParaRPr>
          </a:p>
          <a:p>
            <a:pPr algn="dist">
              <a:lnSpc>
                <a:spcPts val="1400"/>
              </a:lnSpc>
            </a:pPr>
            <a:r>
              <a:rPr kumimoji="1" lang="ja-JP" altLang="en-US" sz="1400" dirty="0">
                <a:latin typeface="Meiryo UI" panose="020B0604030504040204" pitchFamily="50" charset="-128"/>
                <a:ea typeface="Meiryo UI" panose="020B0604030504040204" pitchFamily="50" charset="-128"/>
              </a:rPr>
              <a:t>研修日</a:t>
            </a:r>
            <a:endParaRPr kumimoji="1" lang="en-US" altLang="ja-JP" sz="1400" dirty="0">
              <a:latin typeface="Meiryo UI" panose="020B0604030504040204" pitchFamily="50" charset="-128"/>
              <a:ea typeface="Meiryo UI" panose="020B0604030504040204" pitchFamily="50" charset="-128"/>
            </a:endParaRPr>
          </a:p>
          <a:p>
            <a:pPr algn="dist">
              <a:lnSpc>
                <a:spcPts val="1400"/>
              </a:lnSpc>
            </a:pPr>
            <a:r>
              <a:rPr kumimoji="1" lang="ja-JP" altLang="en-US" sz="1400" dirty="0">
                <a:latin typeface="Meiryo UI" panose="020B0604030504040204" pitchFamily="50" charset="-128"/>
                <a:ea typeface="Meiryo UI" panose="020B0604030504040204" pitchFamily="50" charset="-128"/>
              </a:rPr>
              <a:t>対象者</a:t>
            </a:r>
          </a:p>
        </p:txBody>
      </p:sp>
      <p:sp>
        <p:nvSpPr>
          <p:cNvPr id="17" name="テキスト ボックス 16">
            <a:extLst>
              <a:ext uri="{FF2B5EF4-FFF2-40B4-BE49-F238E27FC236}">
                <a16:creationId xmlns:a16="http://schemas.microsoft.com/office/drawing/2014/main" id="{6891036E-833E-A5DA-348A-820A24E91666}"/>
              </a:ext>
            </a:extLst>
          </p:cNvPr>
          <p:cNvSpPr txBox="1"/>
          <p:nvPr/>
        </p:nvSpPr>
        <p:spPr>
          <a:xfrm>
            <a:off x="5330055" y="2268000"/>
            <a:ext cx="1008000" cy="630942"/>
          </a:xfrm>
          <a:prstGeom prst="rect">
            <a:avLst/>
          </a:prstGeom>
          <a:noFill/>
        </p:spPr>
        <p:txBody>
          <a:bodyPr wrap="square" rtlCol="0">
            <a:spAutoFit/>
          </a:bodyPr>
          <a:lstStyle/>
          <a:p>
            <a:pPr algn="dist">
              <a:lnSpc>
                <a:spcPts val="1400"/>
              </a:lnSpc>
            </a:pPr>
            <a:r>
              <a:rPr kumimoji="1" lang="ja-JP" altLang="en-US" sz="1400" dirty="0">
                <a:latin typeface="Meiryo UI" panose="020B0604030504040204" pitchFamily="50" charset="-128"/>
                <a:ea typeface="Meiryo UI" panose="020B0604030504040204" pitchFamily="50" charset="-128"/>
              </a:rPr>
              <a:t>期間</a:t>
            </a:r>
            <a:endParaRPr kumimoji="1" lang="en-US" altLang="ja-JP" sz="1400" dirty="0">
              <a:latin typeface="Meiryo UI" panose="020B0604030504040204" pitchFamily="50" charset="-128"/>
              <a:ea typeface="Meiryo UI" panose="020B0604030504040204" pitchFamily="50" charset="-128"/>
            </a:endParaRPr>
          </a:p>
          <a:p>
            <a:pPr algn="dist">
              <a:lnSpc>
                <a:spcPts val="1400"/>
              </a:lnSpc>
            </a:pPr>
            <a:r>
              <a:rPr kumimoji="1" lang="ja-JP" altLang="en-US" sz="1400" dirty="0">
                <a:latin typeface="Meiryo UI" panose="020B0604030504040204" pitchFamily="50" charset="-128"/>
                <a:ea typeface="Meiryo UI" panose="020B0604030504040204" pitchFamily="50" charset="-128"/>
              </a:rPr>
              <a:t>研修回数</a:t>
            </a:r>
            <a:endParaRPr kumimoji="1" lang="en-US" altLang="ja-JP" sz="1400" dirty="0">
              <a:latin typeface="Meiryo UI" panose="020B0604030504040204" pitchFamily="50" charset="-128"/>
              <a:ea typeface="Meiryo UI" panose="020B0604030504040204" pitchFamily="50" charset="-128"/>
            </a:endParaRPr>
          </a:p>
          <a:p>
            <a:pPr algn="dist">
              <a:lnSpc>
                <a:spcPts val="1400"/>
              </a:lnSpc>
            </a:pPr>
            <a:r>
              <a:rPr kumimoji="1" lang="ja-JP" altLang="en-US" sz="1400" dirty="0">
                <a:latin typeface="Meiryo UI" panose="020B0604030504040204" pitchFamily="50" charset="-128"/>
                <a:ea typeface="Meiryo UI" panose="020B0604030504040204" pitchFamily="50" charset="-128"/>
              </a:rPr>
              <a:t>対象者</a:t>
            </a:r>
          </a:p>
        </p:txBody>
      </p:sp>
      <p:sp>
        <p:nvSpPr>
          <p:cNvPr id="18" name="テキスト ボックス 17">
            <a:extLst>
              <a:ext uri="{FF2B5EF4-FFF2-40B4-BE49-F238E27FC236}">
                <a16:creationId xmlns:a16="http://schemas.microsoft.com/office/drawing/2014/main" id="{5087CC7E-581F-6537-5564-6353E241DF15}"/>
              </a:ext>
            </a:extLst>
          </p:cNvPr>
          <p:cNvSpPr txBox="1"/>
          <p:nvPr/>
        </p:nvSpPr>
        <p:spPr>
          <a:xfrm>
            <a:off x="1254351" y="2268000"/>
            <a:ext cx="3024000" cy="648000"/>
          </a:xfrm>
          <a:prstGeom prst="rect">
            <a:avLst/>
          </a:prstGeom>
          <a:noFill/>
        </p:spPr>
        <p:txBody>
          <a:bodyPr wrap="square" rtlCol="0">
            <a:spAutoFit/>
          </a:bodyPr>
          <a:lstStyle/>
          <a:p>
            <a:pPr>
              <a:lnSpc>
                <a:spcPts val="1400"/>
              </a:lnSpc>
            </a:pP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10</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latin typeface="Meiryo UI" panose="020B0604030504040204" pitchFamily="50" charset="-128"/>
                <a:ea typeface="Meiryo UI" panose="020B0604030504040204" pitchFamily="50" charset="-128"/>
              </a:rPr>
              <a:t>19</a:t>
            </a:r>
            <a:r>
              <a:rPr kumimoji="1" lang="ja-JP" altLang="en-US" sz="1400" dirty="0">
                <a:latin typeface="Meiryo UI" panose="020B0604030504040204" pitchFamily="50" charset="-128"/>
                <a:ea typeface="Meiryo UI" panose="020B0604030504040204" pitchFamily="50" charset="-128"/>
              </a:rPr>
              <a:t>日～</a:t>
            </a:r>
            <a:r>
              <a:rPr kumimoji="1" lang="en-US" altLang="ja-JP" sz="1400" dirty="0">
                <a:latin typeface="Meiryo UI" panose="020B0604030504040204" pitchFamily="50" charset="-128"/>
                <a:ea typeface="Meiryo UI" panose="020B0604030504040204" pitchFamily="50" charset="-128"/>
              </a:rPr>
              <a:t>11</a:t>
            </a:r>
            <a:r>
              <a:rPr kumimoji="1" lang="ja-JP" altLang="en-US" sz="1400" dirty="0">
                <a:latin typeface="Meiryo UI" panose="020B0604030504040204" pitchFamily="50" charset="-128"/>
                <a:ea typeface="Meiryo UI" panose="020B0604030504040204" pitchFamily="50" charset="-128"/>
              </a:rPr>
              <a:t>月上旬</a:t>
            </a:r>
            <a:endParaRPr kumimoji="1" lang="en-US" altLang="ja-JP" sz="1400" dirty="0">
              <a:latin typeface="Meiryo UI" panose="020B0604030504040204" pitchFamily="50" charset="-128"/>
              <a:ea typeface="Meiryo UI" panose="020B0604030504040204" pitchFamily="50" charset="-128"/>
            </a:endParaRPr>
          </a:p>
          <a:p>
            <a:pPr>
              <a:lnSpc>
                <a:spcPts val="1400"/>
              </a:lnSpc>
            </a:pPr>
            <a:r>
              <a:rPr kumimoji="1" lang="ja-JP" altLang="en-US" sz="1400" dirty="0">
                <a:latin typeface="Meiryo UI" panose="020B0604030504040204" pitchFamily="50" charset="-128"/>
                <a:ea typeface="Meiryo UI" panose="020B0604030504040204" pitchFamily="50" charset="-128"/>
              </a:rPr>
              <a:t>：１日／人</a:t>
            </a:r>
            <a:endParaRPr kumimoji="1" lang="en-US" altLang="ja-JP" sz="1400" dirty="0">
              <a:latin typeface="Meiryo UI" panose="020B0604030504040204" pitchFamily="50" charset="-128"/>
              <a:ea typeface="Meiryo UI" panose="020B0604030504040204" pitchFamily="50" charset="-128"/>
            </a:endParaRPr>
          </a:p>
          <a:p>
            <a:pPr>
              <a:lnSpc>
                <a:spcPts val="1400"/>
              </a:lnSpc>
            </a:pPr>
            <a:r>
              <a:rPr kumimoji="1" lang="ja-JP" altLang="en-US" sz="1400" dirty="0">
                <a:latin typeface="Meiryo UI" panose="020B0604030504040204" pitchFamily="50" charset="-128"/>
                <a:ea typeface="Meiryo UI" panose="020B0604030504040204" pitchFamily="50" charset="-128"/>
              </a:rPr>
              <a:t>：運行管理者、運行指令、運転士</a:t>
            </a:r>
          </a:p>
        </p:txBody>
      </p:sp>
      <p:sp>
        <p:nvSpPr>
          <p:cNvPr id="19" name="テキスト ボックス 18">
            <a:extLst>
              <a:ext uri="{FF2B5EF4-FFF2-40B4-BE49-F238E27FC236}">
                <a16:creationId xmlns:a16="http://schemas.microsoft.com/office/drawing/2014/main" id="{114C1B24-97E4-73B8-1E05-C7F88EFA0288}"/>
              </a:ext>
            </a:extLst>
          </p:cNvPr>
          <p:cNvSpPr txBox="1"/>
          <p:nvPr/>
        </p:nvSpPr>
        <p:spPr>
          <a:xfrm>
            <a:off x="6210855" y="2268000"/>
            <a:ext cx="2520000" cy="648000"/>
          </a:xfrm>
          <a:prstGeom prst="rect">
            <a:avLst/>
          </a:prstGeom>
          <a:noFill/>
        </p:spPr>
        <p:txBody>
          <a:bodyPr wrap="square" rtlCol="0">
            <a:spAutoFit/>
          </a:bodyPr>
          <a:lstStyle/>
          <a:p>
            <a:pPr>
              <a:lnSpc>
                <a:spcPts val="1400"/>
              </a:lnSpc>
            </a:pP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11</a:t>
            </a:r>
            <a:r>
              <a:rPr kumimoji="1" lang="ja-JP" altLang="en-US" sz="1400" dirty="0">
                <a:latin typeface="Meiryo UI" panose="020B0604030504040204" pitchFamily="50" charset="-128"/>
                <a:ea typeface="Meiryo UI" panose="020B0604030504040204" pitchFamily="50" charset="-128"/>
              </a:rPr>
              <a:t>月上旬～</a:t>
            </a:r>
            <a:r>
              <a:rPr kumimoji="1" lang="en-US" altLang="ja-JP" sz="1400" dirty="0">
                <a:latin typeface="Meiryo UI" panose="020B0604030504040204" pitchFamily="50" charset="-128"/>
                <a:ea typeface="Meiryo UI" panose="020B0604030504040204" pitchFamily="50" charset="-128"/>
              </a:rPr>
              <a:t>12</a:t>
            </a:r>
            <a:r>
              <a:rPr kumimoji="1" lang="ja-JP" altLang="en-US" sz="1400" dirty="0">
                <a:latin typeface="Meiryo UI" panose="020B0604030504040204" pitchFamily="50" charset="-128"/>
                <a:ea typeface="Meiryo UI" panose="020B0604030504040204" pitchFamily="50" charset="-128"/>
              </a:rPr>
              <a:t>月上旬</a:t>
            </a:r>
            <a:endParaRPr kumimoji="1" lang="en-US" altLang="ja-JP" sz="1400" dirty="0">
              <a:latin typeface="Meiryo UI" panose="020B0604030504040204" pitchFamily="50" charset="-128"/>
              <a:ea typeface="Meiryo UI" panose="020B0604030504040204" pitchFamily="50" charset="-128"/>
            </a:endParaRPr>
          </a:p>
          <a:p>
            <a:pPr>
              <a:lnSpc>
                <a:spcPts val="1400"/>
              </a:lnSpc>
            </a:pPr>
            <a:r>
              <a:rPr kumimoji="1" lang="ja-JP" altLang="en-US" sz="1400" dirty="0">
                <a:latin typeface="Meiryo UI" panose="020B0604030504040204" pitchFamily="50" charset="-128"/>
                <a:ea typeface="Meiryo UI" panose="020B0604030504040204" pitchFamily="50" charset="-128"/>
              </a:rPr>
              <a:t>：５往復以上／人</a:t>
            </a:r>
            <a:endParaRPr kumimoji="1" lang="en-US" altLang="ja-JP" sz="1400" dirty="0">
              <a:latin typeface="Meiryo UI" panose="020B0604030504040204" pitchFamily="50" charset="-128"/>
              <a:ea typeface="Meiryo UI" panose="020B0604030504040204" pitchFamily="50" charset="-128"/>
            </a:endParaRPr>
          </a:p>
          <a:p>
            <a:pPr>
              <a:lnSpc>
                <a:spcPts val="1400"/>
              </a:lnSpc>
            </a:pPr>
            <a:r>
              <a:rPr kumimoji="1" lang="ja-JP" altLang="en-US" sz="1400" dirty="0">
                <a:latin typeface="Meiryo UI" panose="020B0604030504040204" pitchFamily="50" charset="-128"/>
                <a:ea typeface="Meiryo UI" panose="020B0604030504040204" pitchFamily="50" charset="-128"/>
              </a:rPr>
              <a:t>：運転士</a:t>
            </a:r>
          </a:p>
        </p:txBody>
      </p:sp>
      <p:sp>
        <p:nvSpPr>
          <p:cNvPr id="8" name="テキスト ボックス 7">
            <a:extLst>
              <a:ext uri="{FF2B5EF4-FFF2-40B4-BE49-F238E27FC236}">
                <a16:creationId xmlns:a16="http://schemas.microsoft.com/office/drawing/2014/main" id="{51CC7780-C891-F7B6-48DD-9C1F1A0644E1}"/>
              </a:ext>
            </a:extLst>
          </p:cNvPr>
          <p:cNvSpPr txBox="1"/>
          <p:nvPr/>
        </p:nvSpPr>
        <p:spPr>
          <a:xfrm>
            <a:off x="8786124" y="6470025"/>
            <a:ext cx="335348" cy="369332"/>
          </a:xfrm>
          <a:prstGeom prst="rect">
            <a:avLst/>
          </a:prstGeom>
          <a:solidFill>
            <a:schemeClr val="bg1"/>
          </a:solidFill>
          <a:ln>
            <a:solidFill>
              <a:schemeClr val="tx1"/>
            </a:solidFill>
          </a:ln>
        </p:spPr>
        <p:txBody>
          <a:bodyPr wrap="none" rtlCol="0">
            <a:spAutoFit/>
          </a:bodyPr>
          <a:lstStyle/>
          <a:p>
            <a:r>
              <a:rPr kumimoji="1" lang="en-US" altLang="ja-JP" dirty="0">
                <a:latin typeface="Bodoni MT Black" panose="02070A03080606020203" pitchFamily="18" charset="0"/>
              </a:rPr>
              <a:t>4</a:t>
            </a:r>
            <a:endParaRPr kumimoji="1" lang="ja-JP" altLang="en-US" dirty="0">
              <a:latin typeface="Bodoni MT Black" panose="02070A03080606020203" pitchFamily="18" charset="0"/>
            </a:endParaRPr>
          </a:p>
        </p:txBody>
      </p:sp>
    </p:spTree>
    <p:extLst>
      <p:ext uri="{BB962C8B-B14F-4D97-AF65-F5344CB8AC3E}">
        <p14:creationId xmlns:p14="http://schemas.microsoft.com/office/powerpoint/2010/main" val="2416346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正方形/長方形 59">
            <a:extLst>
              <a:ext uri="{FF2B5EF4-FFF2-40B4-BE49-F238E27FC236}">
                <a16:creationId xmlns:a16="http://schemas.microsoft.com/office/drawing/2014/main" id="{73AE7DB0-C2B3-482F-3C6B-E1F93CF8EB8C}"/>
              </a:ext>
            </a:extLst>
          </p:cNvPr>
          <p:cNvSpPr/>
          <p:nvPr/>
        </p:nvSpPr>
        <p:spPr>
          <a:xfrm>
            <a:off x="3748271" y="2464934"/>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a:extLst>
              <a:ext uri="{FF2B5EF4-FFF2-40B4-BE49-F238E27FC236}">
                <a16:creationId xmlns:a16="http://schemas.microsoft.com/office/drawing/2014/main" id="{5B7564EC-F03C-F0A0-1879-C0FFF027E34D}"/>
              </a:ext>
            </a:extLst>
          </p:cNvPr>
          <p:cNvSpPr/>
          <p:nvPr/>
        </p:nvSpPr>
        <p:spPr>
          <a:xfrm>
            <a:off x="3172686" y="2464934"/>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3EABCD8D-27BA-F2FE-DD62-A02D6F286105}"/>
              </a:ext>
            </a:extLst>
          </p:cNvPr>
          <p:cNvSpPr/>
          <p:nvPr/>
        </p:nvSpPr>
        <p:spPr>
          <a:xfrm>
            <a:off x="2592604" y="2465907"/>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83072463-9560-F445-9807-E2AE3C67EDD4}"/>
              </a:ext>
            </a:extLst>
          </p:cNvPr>
          <p:cNvSpPr/>
          <p:nvPr/>
        </p:nvSpPr>
        <p:spPr>
          <a:xfrm>
            <a:off x="1440841" y="2464934"/>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C378B57A-27AE-D1C5-AD9D-4C56E9C19C87}"/>
              </a:ext>
            </a:extLst>
          </p:cNvPr>
          <p:cNvSpPr/>
          <p:nvPr/>
        </p:nvSpPr>
        <p:spPr>
          <a:xfrm>
            <a:off x="2015763" y="2464934"/>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35F64FA7-9BEF-8B64-6C45-B0ADB58B2220}"/>
              </a:ext>
            </a:extLst>
          </p:cNvPr>
          <p:cNvSpPr/>
          <p:nvPr/>
        </p:nvSpPr>
        <p:spPr>
          <a:xfrm>
            <a:off x="864000" y="2464934"/>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CB5B3923-03AA-4486-91B4-D0022D3AD778}"/>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4E7970E-034D-420B-9413-046FF49062EE}"/>
              </a:ext>
            </a:extLst>
          </p:cNvPr>
          <p:cNvSpPr txBox="1"/>
          <p:nvPr/>
        </p:nvSpPr>
        <p:spPr>
          <a:xfrm>
            <a:off x="0" y="72000"/>
            <a:ext cx="9144000" cy="400110"/>
          </a:xfrm>
          <a:prstGeom prst="rect">
            <a:avLst/>
          </a:prstGeom>
          <a:noFill/>
        </p:spPr>
        <p:txBody>
          <a:bodyPr wrap="square">
            <a:spAutoFit/>
          </a:bodyPr>
          <a:lstStyle/>
          <a:p>
            <a:r>
              <a:rPr kumimoji="1" lang="ja-JP" altLang="en-US" sz="2000" b="1" dirty="0">
                <a:latin typeface="Meiryo UI" panose="020B0604030504040204" pitchFamily="50" charset="-128"/>
                <a:ea typeface="Meiryo UI" panose="020B0604030504040204" pitchFamily="50" charset="-128"/>
              </a:rPr>
              <a:t>２．乗客乗車における運行計画</a:t>
            </a:r>
            <a:endParaRPr lang="ja-JP" altLang="en-US" sz="2000" strike="sngStrike" dirty="0">
              <a:solidFill>
                <a:srgbClr val="00B0F0"/>
              </a:solidFill>
            </a:endParaRPr>
          </a:p>
        </p:txBody>
      </p:sp>
      <p:sp>
        <p:nvSpPr>
          <p:cNvPr id="5" name="テキスト ボックス 4">
            <a:extLst>
              <a:ext uri="{FF2B5EF4-FFF2-40B4-BE49-F238E27FC236}">
                <a16:creationId xmlns:a16="http://schemas.microsoft.com/office/drawing/2014/main" id="{A91F7E89-7F5E-4200-B206-FEC848A48D86}"/>
              </a:ext>
            </a:extLst>
          </p:cNvPr>
          <p:cNvSpPr txBox="1"/>
          <p:nvPr/>
        </p:nvSpPr>
        <p:spPr>
          <a:xfrm>
            <a:off x="222449" y="535611"/>
            <a:ext cx="2528256" cy="400110"/>
          </a:xfrm>
          <a:prstGeom prst="rect">
            <a:avLst/>
          </a:prstGeom>
          <a:noFill/>
        </p:spPr>
        <p:txBody>
          <a:bodyPr wrap="square" rtlCol="0">
            <a:spAutoFit/>
          </a:bodyPr>
          <a:lstStyle/>
          <a:p>
            <a:r>
              <a:rPr kumimoji="1" lang="ja-JP" altLang="en-US" sz="2000" b="1" dirty="0">
                <a:latin typeface="Meiryo UI" panose="020B0604030504040204" pitchFamily="50" charset="-128"/>
                <a:ea typeface="Meiryo UI" panose="020B0604030504040204" pitchFamily="50" charset="-128"/>
              </a:rPr>
              <a:t>北部ルート　運行計画</a:t>
            </a:r>
          </a:p>
        </p:txBody>
      </p:sp>
      <p:sp>
        <p:nvSpPr>
          <p:cNvPr id="107" name="正方形/長方形 106">
            <a:extLst>
              <a:ext uri="{FF2B5EF4-FFF2-40B4-BE49-F238E27FC236}">
                <a16:creationId xmlns:a16="http://schemas.microsoft.com/office/drawing/2014/main" id="{261830D3-6950-EAB0-72D7-EB0A2D26CC46}"/>
              </a:ext>
            </a:extLst>
          </p:cNvPr>
          <p:cNvSpPr/>
          <p:nvPr/>
        </p:nvSpPr>
        <p:spPr>
          <a:xfrm>
            <a:off x="201387" y="543231"/>
            <a:ext cx="1310640" cy="37229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B24633F-9BE6-1FDD-739C-7B694DE07C78}"/>
              </a:ext>
            </a:extLst>
          </p:cNvPr>
          <p:cNvSpPr txBox="1"/>
          <p:nvPr/>
        </p:nvSpPr>
        <p:spPr>
          <a:xfrm>
            <a:off x="167606" y="1008612"/>
            <a:ext cx="4722768" cy="1123384"/>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■運行ルート（右図）</a:t>
            </a:r>
            <a:endParaRPr kumimoji="1" lang="en-US" altLang="ja-JP" sz="16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500" dirty="0">
                <a:latin typeface="Meiryo UI" panose="020B0604030504040204" pitchFamily="50" charset="-128"/>
                <a:ea typeface="Meiryo UI" panose="020B0604030504040204" pitchFamily="50" charset="-128"/>
              </a:rPr>
              <a:t>上ノ太子駅前～太子町役場経由～近つ飛鳥博物館前</a:t>
            </a:r>
            <a:endParaRPr kumimoji="1" lang="en-US" altLang="ja-JP" sz="15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  </a:t>
            </a:r>
            <a:r>
              <a:rPr kumimoji="1" lang="ja-JP" altLang="en-US" sz="1500" dirty="0">
                <a:latin typeface="Meiryo UI" panose="020B0604030504040204" pitchFamily="50" charset="-128"/>
                <a:ea typeface="Meiryo UI" panose="020B0604030504040204" pitchFamily="50" charset="-128"/>
              </a:rPr>
              <a:t>運行距離　約</a:t>
            </a:r>
            <a:r>
              <a:rPr kumimoji="1" lang="en-US" altLang="ja-JP" sz="1500" dirty="0">
                <a:latin typeface="Meiryo UI" panose="020B0604030504040204" pitchFamily="50" charset="-128"/>
                <a:ea typeface="Meiryo UI" panose="020B0604030504040204" pitchFamily="50" charset="-128"/>
              </a:rPr>
              <a:t>7.9km</a:t>
            </a:r>
            <a:r>
              <a:rPr kumimoji="1" lang="ja-JP" altLang="en-US" sz="1500" dirty="0">
                <a:latin typeface="Meiryo UI" panose="020B0604030504040204" pitchFamily="50" charset="-128"/>
                <a:ea typeface="Meiryo UI" panose="020B0604030504040204" pitchFamily="50" charset="-128"/>
              </a:rPr>
              <a:t>（片道）</a:t>
            </a:r>
            <a:endParaRPr kumimoji="1" lang="en-US" altLang="ja-JP" sz="1500" dirty="0">
              <a:latin typeface="Meiryo UI" panose="020B0604030504040204" pitchFamily="50" charset="-128"/>
              <a:ea typeface="Meiryo UI" panose="020B0604030504040204" pitchFamily="50" charset="-128"/>
            </a:endParaRPr>
          </a:p>
          <a:p>
            <a:endParaRPr kumimoji="1" lang="en-US" altLang="ja-JP" sz="5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■バス停</a:t>
            </a:r>
            <a:endParaRPr kumimoji="1" lang="en-US" altLang="ja-JP" sz="1600" b="1" dirty="0">
              <a:latin typeface="Meiryo UI" panose="020B0604030504040204" pitchFamily="50" charset="-128"/>
              <a:ea typeface="Meiryo UI" panose="020B0604030504040204" pitchFamily="50" charset="-128"/>
            </a:endParaRPr>
          </a:p>
        </p:txBody>
      </p:sp>
      <p:sp>
        <p:nvSpPr>
          <p:cNvPr id="7" name="四角形: 角を丸くする 6">
            <a:extLst>
              <a:ext uri="{FF2B5EF4-FFF2-40B4-BE49-F238E27FC236}">
                <a16:creationId xmlns:a16="http://schemas.microsoft.com/office/drawing/2014/main" id="{057A2FB7-360E-289E-1AAD-CB679ABA62EF}"/>
              </a:ext>
            </a:extLst>
          </p:cNvPr>
          <p:cNvSpPr/>
          <p:nvPr/>
        </p:nvSpPr>
        <p:spPr>
          <a:xfrm>
            <a:off x="167606" y="996072"/>
            <a:ext cx="4536000" cy="2052000"/>
          </a:xfrm>
          <a:prstGeom prst="roundRect">
            <a:avLst>
              <a:gd name="adj" fmla="val 7621"/>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512DE7C3-91B5-0A58-1E0F-D6435A5A8C4A}"/>
              </a:ext>
            </a:extLst>
          </p:cNvPr>
          <p:cNvSpPr/>
          <p:nvPr/>
        </p:nvSpPr>
        <p:spPr>
          <a:xfrm>
            <a:off x="506950" y="2122934"/>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7E3FEDE7-872B-86E1-5C17-B86793984DAF}"/>
              </a:ext>
            </a:extLst>
          </p:cNvPr>
          <p:cNvSpPr txBox="1"/>
          <p:nvPr/>
        </p:nvSpPr>
        <p:spPr>
          <a:xfrm>
            <a:off x="524789" y="2156134"/>
            <a:ext cx="323165" cy="784830"/>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上ノ太子駅前</a:t>
            </a:r>
          </a:p>
        </p:txBody>
      </p:sp>
      <p:sp>
        <p:nvSpPr>
          <p:cNvPr id="13" name="四角形: 角を丸くする 12">
            <a:extLst>
              <a:ext uri="{FF2B5EF4-FFF2-40B4-BE49-F238E27FC236}">
                <a16:creationId xmlns:a16="http://schemas.microsoft.com/office/drawing/2014/main" id="{4DC552CA-ED2A-D5DC-4C8E-BD11597535F4}"/>
              </a:ext>
            </a:extLst>
          </p:cNvPr>
          <p:cNvSpPr/>
          <p:nvPr/>
        </p:nvSpPr>
        <p:spPr>
          <a:xfrm>
            <a:off x="1082950" y="2122934"/>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2583F49D-D8D8-0B36-3E2C-0C98FB8CFA11}"/>
              </a:ext>
            </a:extLst>
          </p:cNvPr>
          <p:cNvSpPr/>
          <p:nvPr/>
        </p:nvSpPr>
        <p:spPr>
          <a:xfrm>
            <a:off x="1658950" y="2122934"/>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B3B71549-9554-DD93-FFF6-2BB9E58D877A}"/>
              </a:ext>
            </a:extLst>
          </p:cNvPr>
          <p:cNvSpPr/>
          <p:nvPr/>
        </p:nvSpPr>
        <p:spPr>
          <a:xfrm>
            <a:off x="2234950" y="2122934"/>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四角形: 角を丸くする 15">
            <a:extLst>
              <a:ext uri="{FF2B5EF4-FFF2-40B4-BE49-F238E27FC236}">
                <a16:creationId xmlns:a16="http://schemas.microsoft.com/office/drawing/2014/main" id="{13798A21-2EE2-78C3-252F-13FBEC32F567}"/>
              </a:ext>
            </a:extLst>
          </p:cNvPr>
          <p:cNvSpPr/>
          <p:nvPr/>
        </p:nvSpPr>
        <p:spPr>
          <a:xfrm>
            <a:off x="2810950" y="2122934"/>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角を丸くする 16">
            <a:extLst>
              <a:ext uri="{FF2B5EF4-FFF2-40B4-BE49-F238E27FC236}">
                <a16:creationId xmlns:a16="http://schemas.microsoft.com/office/drawing/2014/main" id="{42D9ADB5-7FEF-C3B6-7699-9B8735B10B04}"/>
              </a:ext>
            </a:extLst>
          </p:cNvPr>
          <p:cNvSpPr/>
          <p:nvPr/>
        </p:nvSpPr>
        <p:spPr>
          <a:xfrm>
            <a:off x="3386950" y="2122934"/>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F36700CF-6E3E-14DA-E896-788F9E787779}"/>
              </a:ext>
            </a:extLst>
          </p:cNvPr>
          <p:cNvSpPr/>
          <p:nvPr/>
        </p:nvSpPr>
        <p:spPr>
          <a:xfrm>
            <a:off x="3962950" y="2122934"/>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41CA8609-E210-740D-71DF-92FA56A3E953}"/>
              </a:ext>
            </a:extLst>
          </p:cNvPr>
          <p:cNvSpPr txBox="1"/>
          <p:nvPr/>
        </p:nvSpPr>
        <p:spPr>
          <a:xfrm>
            <a:off x="1097535" y="2210105"/>
            <a:ext cx="323165" cy="669414"/>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太子町役場</a:t>
            </a:r>
          </a:p>
        </p:txBody>
      </p:sp>
      <p:sp>
        <p:nvSpPr>
          <p:cNvPr id="39" name="テキスト ボックス 38">
            <a:extLst>
              <a:ext uri="{FF2B5EF4-FFF2-40B4-BE49-F238E27FC236}">
                <a16:creationId xmlns:a16="http://schemas.microsoft.com/office/drawing/2014/main" id="{97D1B4C9-15EB-A2CA-B4DF-754789914ED9}"/>
              </a:ext>
            </a:extLst>
          </p:cNvPr>
          <p:cNvSpPr txBox="1"/>
          <p:nvPr/>
        </p:nvSpPr>
        <p:spPr>
          <a:xfrm>
            <a:off x="1674984" y="2267121"/>
            <a:ext cx="323165" cy="553998"/>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六枚橋東</a:t>
            </a:r>
          </a:p>
        </p:txBody>
      </p:sp>
      <p:sp>
        <p:nvSpPr>
          <p:cNvPr id="42" name="テキスト ボックス 41">
            <a:extLst>
              <a:ext uri="{FF2B5EF4-FFF2-40B4-BE49-F238E27FC236}">
                <a16:creationId xmlns:a16="http://schemas.microsoft.com/office/drawing/2014/main" id="{DA3F8CAC-5D29-63E1-55C5-06BD1A33B935}"/>
              </a:ext>
            </a:extLst>
          </p:cNvPr>
          <p:cNvSpPr txBox="1"/>
          <p:nvPr/>
        </p:nvSpPr>
        <p:spPr>
          <a:xfrm>
            <a:off x="2251388" y="2375439"/>
            <a:ext cx="323165" cy="323165"/>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東山</a:t>
            </a:r>
          </a:p>
        </p:txBody>
      </p:sp>
      <p:sp>
        <p:nvSpPr>
          <p:cNvPr id="44" name="テキスト ボックス 43">
            <a:extLst>
              <a:ext uri="{FF2B5EF4-FFF2-40B4-BE49-F238E27FC236}">
                <a16:creationId xmlns:a16="http://schemas.microsoft.com/office/drawing/2014/main" id="{48E9CE10-E64A-CD46-6A32-8318478B2B00}"/>
              </a:ext>
            </a:extLst>
          </p:cNvPr>
          <p:cNvSpPr txBox="1"/>
          <p:nvPr/>
        </p:nvSpPr>
        <p:spPr>
          <a:xfrm>
            <a:off x="2823354" y="2221180"/>
            <a:ext cx="323165" cy="669414"/>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阪南一須賀</a:t>
            </a:r>
          </a:p>
        </p:txBody>
      </p:sp>
      <p:sp>
        <p:nvSpPr>
          <p:cNvPr id="46" name="テキスト ボックス 45">
            <a:extLst>
              <a:ext uri="{FF2B5EF4-FFF2-40B4-BE49-F238E27FC236}">
                <a16:creationId xmlns:a16="http://schemas.microsoft.com/office/drawing/2014/main" id="{006CCF1A-8B81-5560-347C-D5A25155E146}"/>
              </a:ext>
            </a:extLst>
          </p:cNvPr>
          <p:cNvSpPr txBox="1"/>
          <p:nvPr/>
        </p:nvSpPr>
        <p:spPr>
          <a:xfrm>
            <a:off x="3404551" y="2218077"/>
            <a:ext cx="323165" cy="669414"/>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大宝２丁目</a:t>
            </a:r>
          </a:p>
        </p:txBody>
      </p:sp>
      <p:sp>
        <p:nvSpPr>
          <p:cNvPr id="48" name="テキスト ボックス 47">
            <a:extLst>
              <a:ext uri="{FF2B5EF4-FFF2-40B4-BE49-F238E27FC236}">
                <a16:creationId xmlns:a16="http://schemas.microsoft.com/office/drawing/2014/main" id="{62C0BF85-9FDF-A27E-97C4-CDB9295E8A0B}"/>
              </a:ext>
            </a:extLst>
          </p:cNvPr>
          <p:cNvSpPr txBox="1"/>
          <p:nvPr/>
        </p:nvSpPr>
        <p:spPr>
          <a:xfrm>
            <a:off x="3989430" y="2097924"/>
            <a:ext cx="307777" cy="913070"/>
          </a:xfrm>
          <a:prstGeom prst="rect">
            <a:avLst/>
          </a:prstGeom>
          <a:noFill/>
        </p:spPr>
        <p:txBody>
          <a:bodyPr vert="eaVert" wrap="none" rtlCol="0">
            <a:spAutoFit/>
          </a:bodyPr>
          <a:lstStyle/>
          <a:p>
            <a:r>
              <a:rPr kumimoji="1" lang="ja-JP" altLang="en-US" sz="800" b="1" dirty="0">
                <a:latin typeface="Meiryo UI" panose="020B0604030504040204" pitchFamily="50" charset="-128"/>
                <a:ea typeface="Meiryo UI" panose="020B0604030504040204" pitchFamily="50" charset="-128"/>
              </a:rPr>
              <a:t>近つ飛鳥博物館前</a:t>
            </a:r>
          </a:p>
        </p:txBody>
      </p:sp>
      <p:sp>
        <p:nvSpPr>
          <p:cNvPr id="68" name="テキスト ボックス 67">
            <a:extLst>
              <a:ext uri="{FF2B5EF4-FFF2-40B4-BE49-F238E27FC236}">
                <a16:creationId xmlns:a16="http://schemas.microsoft.com/office/drawing/2014/main" id="{6C687731-5F5D-628F-08FD-0C05168B9E52}"/>
              </a:ext>
            </a:extLst>
          </p:cNvPr>
          <p:cNvSpPr txBox="1"/>
          <p:nvPr/>
        </p:nvSpPr>
        <p:spPr>
          <a:xfrm>
            <a:off x="184592" y="6372427"/>
            <a:ext cx="4238661" cy="461665"/>
          </a:xfrm>
          <a:prstGeom prst="rect">
            <a:avLst/>
          </a:prstGeom>
          <a:noFill/>
        </p:spPr>
        <p:txBody>
          <a:bodyPr wrap="none" rtlCol="0">
            <a:spAutoFit/>
          </a:bodyPr>
          <a:lstStyle/>
          <a:p>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「運行ダイヤ」及び「予約方法」については、詳細が決まり次第、</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　 府</a:t>
            </a:r>
            <a:r>
              <a:rPr kumimoji="1" lang="en-US" altLang="ja-JP" sz="1200" b="1" dirty="0">
                <a:latin typeface="Meiryo UI" panose="020B0604030504040204" pitchFamily="50" charset="-128"/>
                <a:ea typeface="Meiryo UI" panose="020B0604030504040204" pitchFamily="50" charset="-128"/>
              </a:rPr>
              <a:t>HP</a:t>
            </a:r>
            <a:r>
              <a:rPr kumimoji="1" lang="ja-JP" altLang="en-US" sz="1200" b="1" dirty="0">
                <a:latin typeface="Meiryo UI" panose="020B0604030504040204" pitchFamily="50" charset="-128"/>
                <a:ea typeface="Meiryo UI" panose="020B0604030504040204" pitchFamily="50" charset="-128"/>
              </a:rPr>
              <a:t>や地元自治体広報紙等にてお知らせします</a:t>
            </a:r>
          </a:p>
        </p:txBody>
      </p:sp>
      <p:sp>
        <p:nvSpPr>
          <p:cNvPr id="88" name="テキスト ボックス 87">
            <a:extLst>
              <a:ext uri="{FF2B5EF4-FFF2-40B4-BE49-F238E27FC236}">
                <a16:creationId xmlns:a16="http://schemas.microsoft.com/office/drawing/2014/main" id="{577E63BD-AAAB-DB84-494C-8670595F27F0}"/>
              </a:ext>
            </a:extLst>
          </p:cNvPr>
          <p:cNvSpPr txBox="1"/>
          <p:nvPr/>
        </p:nvSpPr>
        <p:spPr>
          <a:xfrm>
            <a:off x="5947950" y="6539578"/>
            <a:ext cx="1665841" cy="253916"/>
          </a:xfrm>
          <a:prstGeom prst="rect">
            <a:avLst/>
          </a:prstGeom>
          <a:noFill/>
        </p:spPr>
        <p:txBody>
          <a:bodyPr wrap="non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バス停標識（イメージ）</a:t>
            </a:r>
          </a:p>
        </p:txBody>
      </p:sp>
      <p:sp>
        <p:nvSpPr>
          <p:cNvPr id="113" name="四角形: 角を丸くする 112">
            <a:extLst>
              <a:ext uri="{FF2B5EF4-FFF2-40B4-BE49-F238E27FC236}">
                <a16:creationId xmlns:a16="http://schemas.microsoft.com/office/drawing/2014/main" id="{1000A3DD-511C-5069-F6A9-66E42428240B}"/>
              </a:ext>
            </a:extLst>
          </p:cNvPr>
          <p:cNvSpPr/>
          <p:nvPr/>
        </p:nvSpPr>
        <p:spPr>
          <a:xfrm>
            <a:off x="6216375" y="558893"/>
            <a:ext cx="864000" cy="432000"/>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kumimoji="1" lang="ja-JP" altLang="en-US"/>
          </a:p>
        </p:txBody>
      </p:sp>
      <p:sp>
        <p:nvSpPr>
          <p:cNvPr id="114" name="テキスト ボックス 113">
            <a:extLst>
              <a:ext uri="{FF2B5EF4-FFF2-40B4-BE49-F238E27FC236}">
                <a16:creationId xmlns:a16="http://schemas.microsoft.com/office/drawing/2014/main" id="{CF0BB5E8-254A-68AB-1363-5B36FC2B2AFC}"/>
              </a:ext>
            </a:extLst>
          </p:cNvPr>
          <p:cNvSpPr txBox="1"/>
          <p:nvPr/>
        </p:nvSpPr>
        <p:spPr>
          <a:xfrm>
            <a:off x="6216726" y="576708"/>
            <a:ext cx="848310" cy="415498"/>
          </a:xfrm>
          <a:prstGeom prst="rect">
            <a:avLst/>
          </a:prstGeom>
          <a:noFill/>
        </p:spPr>
        <p:txBody>
          <a:bodyPr wrap="none" rtlCol="0">
            <a:spAutoFit/>
          </a:bodyPr>
          <a:lstStyle/>
          <a:p>
            <a:pPr algn="ctr"/>
            <a:r>
              <a:rPr kumimoji="1" lang="ja-JP" altLang="en-US" sz="800" b="1" dirty="0">
                <a:solidFill>
                  <a:schemeClr val="bg1"/>
                </a:solidFill>
                <a:latin typeface="Meiryo UI" panose="020B0604030504040204" pitchFamily="50" charset="-128"/>
                <a:ea typeface="Meiryo UI" panose="020B0604030504040204" pitchFamily="50" charset="-128"/>
              </a:rPr>
              <a:t>近鉄南大阪線</a:t>
            </a:r>
            <a:endParaRPr kumimoji="1" lang="en-US" altLang="ja-JP" sz="800" b="1" dirty="0">
              <a:solidFill>
                <a:schemeClr val="bg1"/>
              </a:solidFill>
              <a:latin typeface="Meiryo UI" panose="020B0604030504040204" pitchFamily="50" charset="-128"/>
              <a:ea typeface="Meiryo UI" panose="020B0604030504040204" pitchFamily="50" charset="-128"/>
            </a:endParaRPr>
          </a:p>
          <a:p>
            <a:pPr algn="ctr"/>
            <a:endParaRPr kumimoji="1" lang="en-US" altLang="ja-JP" sz="200" b="1" dirty="0">
              <a:solidFill>
                <a:schemeClr val="bg1"/>
              </a:solidFill>
              <a:latin typeface="Meiryo UI" panose="020B0604030504040204" pitchFamily="50" charset="-128"/>
              <a:ea typeface="Meiryo UI" panose="020B0604030504040204" pitchFamily="50" charset="-128"/>
            </a:endParaRPr>
          </a:p>
          <a:p>
            <a:pPr algn="ctr"/>
            <a:r>
              <a:rPr kumimoji="1" lang="ja-JP" altLang="en-US" sz="1100" b="1" dirty="0">
                <a:solidFill>
                  <a:schemeClr val="bg1"/>
                </a:solidFill>
                <a:latin typeface="Meiryo UI" panose="020B0604030504040204" pitchFamily="50" charset="-128"/>
                <a:ea typeface="Meiryo UI" panose="020B0604030504040204" pitchFamily="50" charset="-128"/>
              </a:rPr>
              <a:t>上ノ太子駅</a:t>
            </a:r>
          </a:p>
        </p:txBody>
      </p:sp>
      <p:pic>
        <p:nvPicPr>
          <p:cNvPr id="139" name="図 138">
            <a:extLst>
              <a:ext uri="{FF2B5EF4-FFF2-40B4-BE49-F238E27FC236}">
                <a16:creationId xmlns:a16="http://schemas.microsoft.com/office/drawing/2014/main" id="{8C440A57-2D61-57EE-3FD2-87E21AAA1990}"/>
              </a:ext>
            </a:extLst>
          </p:cNvPr>
          <p:cNvPicPr>
            <a:picLocks noChangeAspect="1"/>
          </p:cNvPicPr>
          <p:nvPr/>
        </p:nvPicPr>
        <p:blipFill>
          <a:blip r:embed="rId3"/>
          <a:srcRect l="41062" t="3299" r="1" b="52472"/>
          <a:stretch>
            <a:fillRect/>
          </a:stretch>
        </p:blipFill>
        <p:spPr>
          <a:xfrm>
            <a:off x="4756907" y="1041137"/>
            <a:ext cx="4320000" cy="4947892"/>
          </a:xfrm>
          <a:prstGeom prst="rect">
            <a:avLst/>
          </a:prstGeom>
          <a:solidFill>
            <a:schemeClr val="bg1"/>
          </a:solidFill>
          <a:ln w="3175">
            <a:solidFill>
              <a:schemeClr val="tx1"/>
            </a:solidFill>
          </a:ln>
        </p:spPr>
      </p:pic>
      <p:sp>
        <p:nvSpPr>
          <p:cNvPr id="141" name="テキスト ボックス 140">
            <a:extLst>
              <a:ext uri="{FF2B5EF4-FFF2-40B4-BE49-F238E27FC236}">
                <a16:creationId xmlns:a16="http://schemas.microsoft.com/office/drawing/2014/main" id="{1C1CC249-2CEB-D69D-4992-E412EFD4CFC5}"/>
              </a:ext>
            </a:extLst>
          </p:cNvPr>
          <p:cNvSpPr txBox="1"/>
          <p:nvPr/>
        </p:nvSpPr>
        <p:spPr>
          <a:xfrm>
            <a:off x="8786124" y="6470025"/>
            <a:ext cx="335348" cy="369332"/>
          </a:xfrm>
          <a:prstGeom prst="rect">
            <a:avLst/>
          </a:prstGeom>
          <a:noFill/>
          <a:ln>
            <a:solidFill>
              <a:schemeClr val="tx1"/>
            </a:solidFill>
          </a:ln>
        </p:spPr>
        <p:txBody>
          <a:bodyPr wrap="none" rtlCol="0">
            <a:spAutoFit/>
          </a:bodyPr>
          <a:lstStyle/>
          <a:p>
            <a:r>
              <a:rPr kumimoji="1" lang="en-US" altLang="ja-JP" dirty="0">
                <a:latin typeface="Bodoni MT Black" panose="02070A03080606020203" pitchFamily="18" charset="0"/>
              </a:rPr>
              <a:t>5</a:t>
            </a:r>
            <a:endParaRPr kumimoji="1" lang="ja-JP" altLang="en-US" dirty="0">
              <a:latin typeface="Bodoni MT Black" panose="02070A03080606020203" pitchFamily="18" charset="0"/>
            </a:endParaRPr>
          </a:p>
        </p:txBody>
      </p:sp>
      <p:sp>
        <p:nvSpPr>
          <p:cNvPr id="143" name="正方形/長方形 142">
            <a:extLst>
              <a:ext uri="{FF2B5EF4-FFF2-40B4-BE49-F238E27FC236}">
                <a16:creationId xmlns:a16="http://schemas.microsoft.com/office/drawing/2014/main" id="{83C50BE0-E804-B2EF-62EE-4D91D7D2CE96}"/>
              </a:ext>
            </a:extLst>
          </p:cNvPr>
          <p:cNvSpPr/>
          <p:nvPr/>
        </p:nvSpPr>
        <p:spPr>
          <a:xfrm>
            <a:off x="8637665" y="1042553"/>
            <a:ext cx="436724" cy="441249"/>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楕円 144">
            <a:extLst>
              <a:ext uri="{FF2B5EF4-FFF2-40B4-BE49-F238E27FC236}">
                <a16:creationId xmlns:a16="http://schemas.microsoft.com/office/drawing/2014/main" id="{91B770C9-5D51-9886-8466-C5C237826086}"/>
              </a:ext>
            </a:extLst>
          </p:cNvPr>
          <p:cNvSpPr/>
          <p:nvPr/>
        </p:nvSpPr>
        <p:spPr>
          <a:xfrm>
            <a:off x="8757731" y="1232276"/>
            <a:ext cx="216000" cy="216000"/>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二等辺三角形 146">
            <a:extLst>
              <a:ext uri="{FF2B5EF4-FFF2-40B4-BE49-F238E27FC236}">
                <a16:creationId xmlns:a16="http://schemas.microsoft.com/office/drawing/2014/main" id="{C378D58F-95F0-88C3-C199-5499E96404BD}"/>
              </a:ext>
            </a:extLst>
          </p:cNvPr>
          <p:cNvSpPr/>
          <p:nvPr/>
        </p:nvSpPr>
        <p:spPr>
          <a:xfrm>
            <a:off x="8823867" y="1247146"/>
            <a:ext cx="89371" cy="172800"/>
          </a:xfrm>
          <a:prstGeom prst="triangl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テキスト ボックス 148">
            <a:extLst>
              <a:ext uri="{FF2B5EF4-FFF2-40B4-BE49-F238E27FC236}">
                <a16:creationId xmlns:a16="http://schemas.microsoft.com/office/drawing/2014/main" id="{DF2FD754-E15E-3812-7CD1-1E17CC836ED5}"/>
              </a:ext>
            </a:extLst>
          </p:cNvPr>
          <p:cNvSpPr txBox="1"/>
          <p:nvPr/>
        </p:nvSpPr>
        <p:spPr>
          <a:xfrm>
            <a:off x="8729709" y="1067096"/>
            <a:ext cx="276038" cy="215444"/>
          </a:xfrm>
          <a:prstGeom prst="rect">
            <a:avLst/>
          </a:prstGeom>
          <a:noFill/>
        </p:spPr>
        <p:txBody>
          <a:bodyPr wrap="none" rtlCol="0">
            <a:spAutoFit/>
          </a:bodyPr>
          <a:lstStyle/>
          <a:p>
            <a:r>
              <a:rPr kumimoji="1" lang="en-US" altLang="ja-JP" sz="800" dirty="0">
                <a:solidFill>
                  <a:schemeClr val="tx1">
                    <a:lumMod val="65000"/>
                    <a:lumOff val="35000"/>
                  </a:schemeClr>
                </a:solidFill>
                <a:latin typeface="Script MT Bold" panose="03040602040607080904" pitchFamily="66" charset="0"/>
              </a:rPr>
              <a:t>N</a:t>
            </a:r>
            <a:endParaRPr kumimoji="1" lang="ja-JP" altLang="en-US" sz="800" dirty="0">
              <a:solidFill>
                <a:schemeClr val="tx1">
                  <a:lumMod val="65000"/>
                  <a:lumOff val="35000"/>
                </a:schemeClr>
              </a:solidFill>
              <a:latin typeface="Script MT Bold" panose="03040602040607080904" pitchFamily="66" charset="0"/>
            </a:endParaRPr>
          </a:p>
        </p:txBody>
      </p:sp>
      <p:sp>
        <p:nvSpPr>
          <p:cNvPr id="152" name="フリーフォーム: 図形 151">
            <a:extLst>
              <a:ext uri="{FF2B5EF4-FFF2-40B4-BE49-F238E27FC236}">
                <a16:creationId xmlns:a16="http://schemas.microsoft.com/office/drawing/2014/main" id="{5CFC04FC-13DF-BF73-4CC3-924A0513F640}"/>
              </a:ext>
            </a:extLst>
          </p:cNvPr>
          <p:cNvSpPr/>
          <p:nvPr/>
        </p:nvSpPr>
        <p:spPr>
          <a:xfrm>
            <a:off x="6640881" y="1301460"/>
            <a:ext cx="487281" cy="2031423"/>
          </a:xfrm>
          <a:custGeom>
            <a:avLst/>
            <a:gdLst>
              <a:gd name="csX0" fmla="*/ 57150 w 483178"/>
              <a:gd name="csY0" fmla="*/ 0 h 2080780"/>
              <a:gd name="csX1" fmla="*/ 0 w 483178"/>
              <a:gd name="csY1" fmla="*/ 187037 h 2080780"/>
              <a:gd name="csX2" fmla="*/ 176646 w 483178"/>
              <a:gd name="csY2" fmla="*/ 314325 h 2080780"/>
              <a:gd name="csX3" fmla="*/ 355889 w 483178"/>
              <a:gd name="csY3" fmla="*/ 1036494 h 2080780"/>
              <a:gd name="csX4" fmla="*/ 384464 w 483178"/>
              <a:gd name="csY4" fmla="*/ 1506682 h 2080780"/>
              <a:gd name="csX5" fmla="*/ 483178 w 483178"/>
              <a:gd name="csY5" fmla="*/ 2080780 h 2080780"/>
              <a:gd name="csX0" fmla="*/ 57150 w 584490"/>
              <a:gd name="csY0" fmla="*/ 0 h 2418484"/>
              <a:gd name="csX1" fmla="*/ 0 w 584490"/>
              <a:gd name="csY1" fmla="*/ 187037 h 2418484"/>
              <a:gd name="csX2" fmla="*/ 176646 w 584490"/>
              <a:gd name="csY2" fmla="*/ 314325 h 2418484"/>
              <a:gd name="csX3" fmla="*/ 355889 w 584490"/>
              <a:gd name="csY3" fmla="*/ 1036494 h 2418484"/>
              <a:gd name="csX4" fmla="*/ 384464 w 584490"/>
              <a:gd name="csY4" fmla="*/ 1506682 h 2418484"/>
              <a:gd name="csX5" fmla="*/ 584490 w 584490"/>
              <a:gd name="csY5" fmla="*/ 2418484 h 2418484"/>
              <a:gd name="csX0" fmla="*/ 57150 w 584490"/>
              <a:gd name="csY0" fmla="*/ 0 h 2418484"/>
              <a:gd name="csX1" fmla="*/ 0 w 584490"/>
              <a:gd name="csY1" fmla="*/ 187037 h 2418484"/>
              <a:gd name="csX2" fmla="*/ 176646 w 584490"/>
              <a:gd name="csY2" fmla="*/ 314325 h 2418484"/>
              <a:gd name="csX3" fmla="*/ 355889 w 584490"/>
              <a:gd name="csY3" fmla="*/ 1036494 h 2418484"/>
              <a:gd name="csX4" fmla="*/ 384464 w 584490"/>
              <a:gd name="csY4" fmla="*/ 1506682 h 2418484"/>
              <a:gd name="csX5" fmla="*/ 506557 w 584490"/>
              <a:gd name="csY5" fmla="*/ 2072987 h 2418484"/>
              <a:gd name="csX6" fmla="*/ 584490 w 584490"/>
              <a:gd name="csY6" fmla="*/ 2418484 h 2418484"/>
              <a:gd name="csX0" fmla="*/ 57150 w 584490"/>
              <a:gd name="csY0" fmla="*/ 0 h 2418484"/>
              <a:gd name="csX1" fmla="*/ 0 w 584490"/>
              <a:gd name="csY1" fmla="*/ 187037 h 2418484"/>
              <a:gd name="csX2" fmla="*/ 176646 w 584490"/>
              <a:gd name="csY2" fmla="*/ 314325 h 2418484"/>
              <a:gd name="csX3" fmla="*/ 355889 w 584490"/>
              <a:gd name="csY3" fmla="*/ 1036494 h 2418484"/>
              <a:gd name="csX4" fmla="*/ 384464 w 584490"/>
              <a:gd name="csY4" fmla="*/ 1506682 h 2418484"/>
              <a:gd name="csX5" fmla="*/ 483177 w 584490"/>
              <a:gd name="csY5" fmla="*/ 2031423 h 2418484"/>
              <a:gd name="csX6" fmla="*/ 584490 w 584490"/>
              <a:gd name="csY6" fmla="*/ 2418484 h 2418484"/>
              <a:gd name="csX0" fmla="*/ 61254 w 588594"/>
              <a:gd name="csY0" fmla="*/ 0 h 2418484"/>
              <a:gd name="csX1" fmla="*/ 4104 w 588594"/>
              <a:gd name="csY1" fmla="*/ 187037 h 2418484"/>
              <a:gd name="csX2" fmla="*/ 180750 w 588594"/>
              <a:gd name="csY2" fmla="*/ 314325 h 2418484"/>
              <a:gd name="csX3" fmla="*/ 359993 w 588594"/>
              <a:gd name="csY3" fmla="*/ 1036494 h 2418484"/>
              <a:gd name="csX4" fmla="*/ 388568 w 588594"/>
              <a:gd name="csY4" fmla="*/ 1506682 h 2418484"/>
              <a:gd name="csX5" fmla="*/ 487281 w 588594"/>
              <a:gd name="csY5" fmla="*/ 2031423 h 2418484"/>
              <a:gd name="csX6" fmla="*/ 588594 w 588594"/>
              <a:gd name="csY6" fmla="*/ 2418484 h 2418484"/>
              <a:gd name="csX0" fmla="*/ 61254 w 588594"/>
              <a:gd name="csY0" fmla="*/ 0 h 2418484"/>
              <a:gd name="csX1" fmla="*/ 4104 w 588594"/>
              <a:gd name="csY1" fmla="*/ 187037 h 2418484"/>
              <a:gd name="csX2" fmla="*/ 180750 w 588594"/>
              <a:gd name="csY2" fmla="*/ 314325 h 2418484"/>
              <a:gd name="csX3" fmla="*/ 359993 w 588594"/>
              <a:gd name="csY3" fmla="*/ 1036494 h 2418484"/>
              <a:gd name="csX4" fmla="*/ 388568 w 588594"/>
              <a:gd name="csY4" fmla="*/ 1506682 h 2418484"/>
              <a:gd name="csX5" fmla="*/ 487281 w 588594"/>
              <a:gd name="csY5" fmla="*/ 2031423 h 2418484"/>
              <a:gd name="csX6" fmla="*/ 588594 w 588594"/>
              <a:gd name="csY6" fmla="*/ 2418484 h 2418484"/>
              <a:gd name="csX0" fmla="*/ 61254 w 588594"/>
              <a:gd name="csY0" fmla="*/ 0 h 2418484"/>
              <a:gd name="csX1" fmla="*/ 4104 w 588594"/>
              <a:gd name="csY1" fmla="*/ 187037 h 2418484"/>
              <a:gd name="csX2" fmla="*/ 180750 w 588594"/>
              <a:gd name="csY2" fmla="*/ 314325 h 2418484"/>
              <a:gd name="csX3" fmla="*/ 359993 w 588594"/>
              <a:gd name="csY3" fmla="*/ 1036494 h 2418484"/>
              <a:gd name="csX4" fmla="*/ 388568 w 588594"/>
              <a:gd name="csY4" fmla="*/ 1506682 h 2418484"/>
              <a:gd name="csX5" fmla="*/ 487281 w 588594"/>
              <a:gd name="csY5" fmla="*/ 2031423 h 2418484"/>
              <a:gd name="csX6" fmla="*/ 588594 w 588594"/>
              <a:gd name="csY6" fmla="*/ 2418484 h 2418484"/>
              <a:gd name="csX0" fmla="*/ 61254 w 588594"/>
              <a:gd name="csY0" fmla="*/ 0 h 2418484"/>
              <a:gd name="csX1" fmla="*/ 4104 w 588594"/>
              <a:gd name="csY1" fmla="*/ 187037 h 2418484"/>
              <a:gd name="csX2" fmla="*/ 209325 w 588594"/>
              <a:gd name="csY2" fmla="*/ 376671 h 2418484"/>
              <a:gd name="csX3" fmla="*/ 359993 w 588594"/>
              <a:gd name="csY3" fmla="*/ 1036494 h 2418484"/>
              <a:gd name="csX4" fmla="*/ 388568 w 588594"/>
              <a:gd name="csY4" fmla="*/ 1506682 h 2418484"/>
              <a:gd name="csX5" fmla="*/ 487281 w 588594"/>
              <a:gd name="csY5" fmla="*/ 2031423 h 2418484"/>
              <a:gd name="csX6" fmla="*/ 588594 w 588594"/>
              <a:gd name="csY6" fmla="*/ 2418484 h 2418484"/>
              <a:gd name="csX0" fmla="*/ 61254 w 487281"/>
              <a:gd name="csY0" fmla="*/ 0 h 2031423"/>
              <a:gd name="csX1" fmla="*/ 4104 w 487281"/>
              <a:gd name="csY1" fmla="*/ 187037 h 2031423"/>
              <a:gd name="csX2" fmla="*/ 209325 w 487281"/>
              <a:gd name="csY2" fmla="*/ 376671 h 2031423"/>
              <a:gd name="csX3" fmla="*/ 359993 w 487281"/>
              <a:gd name="csY3" fmla="*/ 1036494 h 2031423"/>
              <a:gd name="csX4" fmla="*/ 388568 w 487281"/>
              <a:gd name="csY4" fmla="*/ 1506682 h 2031423"/>
              <a:gd name="csX5" fmla="*/ 487281 w 487281"/>
              <a:gd name="csY5" fmla="*/ 2031423 h 2031423"/>
            </a:gdLst>
            <a:ahLst/>
            <a:cxnLst>
              <a:cxn ang="0">
                <a:pos x="csX0" y="csY0"/>
              </a:cxn>
              <a:cxn ang="0">
                <a:pos x="csX1" y="csY1"/>
              </a:cxn>
              <a:cxn ang="0">
                <a:pos x="csX2" y="csY2"/>
              </a:cxn>
              <a:cxn ang="0">
                <a:pos x="csX3" y="csY3"/>
              </a:cxn>
              <a:cxn ang="0">
                <a:pos x="csX4" y="csY4"/>
              </a:cxn>
              <a:cxn ang="0">
                <a:pos x="csX5" y="csY5"/>
              </a:cxn>
            </a:cxnLst>
            <a:rect l="l" t="t" r="r" b="b"/>
            <a:pathLst>
              <a:path w="487281" h="2031423">
                <a:moveTo>
                  <a:pt x="61254" y="0"/>
                </a:moveTo>
                <a:cubicBezTo>
                  <a:pt x="42204" y="62346"/>
                  <a:pt x="-15812" y="134650"/>
                  <a:pt x="4104" y="187037"/>
                </a:cubicBezTo>
                <a:cubicBezTo>
                  <a:pt x="24020" y="239424"/>
                  <a:pt x="150010" y="235095"/>
                  <a:pt x="209325" y="376671"/>
                </a:cubicBezTo>
                <a:cubicBezTo>
                  <a:pt x="268640" y="518247"/>
                  <a:pt x="325357" y="837768"/>
                  <a:pt x="359993" y="1036494"/>
                </a:cubicBezTo>
                <a:lnTo>
                  <a:pt x="388568" y="1506682"/>
                </a:lnTo>
                <a:cubicBezTo>
                  <a:pt x="413679" y="1679431"/>
                  <a:pt x="453943" y="1879456"/>
                  <a:pt x="487281" y="2031423"/>
                </a:cubicBezTo>
              </a:path>
            </a:pathLst>
          </a:custGeom>
          <a:noFill/>
          <a:ln w="7620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フリーフォーム: 図形 152">
            <a:extLst>
              <a:ext uri="{FF2B5EF4-FFF2-40B4-BE49-F238E27FC236}">
                <a16:creationId xmlns:a16="http://schemas.microsoft.com/office/drawing/2014/main" id="{224A9F63-31BB-6998-B996-03C1886FCAF2}"/>
              </a:ext>
            </a:extLst>
          </p:cNvPr>
          <p:cNvSpPr/>
          <p:nvPr/>
        </p:nvSpPr>
        <p:spPr>
          <a:xfrm>
            <a:off x="5533159" y="3008455"/>
            <a:ext cx="2588592" cy="861449"/>
          </a:xfrm>
          <a:custGeom>
            <a:avLst/>
            <a:gdLst>
              <a:gd name="csX0" fmla="*/ 1179368 w 2171700"/>
              <a:gd name="csY0" fmla="*/ 316923 h 857250"/>
              <a:gd name="csX1" fmla="*/ 1371600 w 2171700"/>
              <a:gd name="csY1" fmla="*/ 275359 h 857250"/>
              <a:gd name="csX2" fmla="*/ 1537855 w 2171700"/>
              <a:gd name="csY2" fmla="*/ 275359 h 857250"/>
              <a:gd name="csX3" fmla="*/ 1735282 w 2171700"/>
              <a:gd name="csY3" fmla="*/ 220807 h 857250"/>
              <a:gd name="csX4" fmla="*/ 1945698 w 2171700"/>
              <a:gd name="csY4" fmla="*/ 0 h 857250"/>
              <a:gd name="csX5" fmla="*/ 2036618 w 2171700"/>
              <a:gd name="csY5" fmla="*/ 59748 h 857250"/>
              <a:gd name="csX6" fmla="*/ 2135332 w 2171700"/>
              <a:gd name="csY6" fmla="*/ 213014 h 857250"/>
              <a:gd name="csX7" fmla="*/ 2150918 w 2171700"/>
              <a:gd name="csY7" fmla="*/ 389659 h 857250"/>
              <a:gd name="csX8" fmla="*/ 1875559 w 2171700"/>
              <a:gd name="csY8" fmla="*/ 527339 h 857250"/>
              <a:gd name="csX9" fmla="*/ 1685925 w 2171700"/>
              <a:gd name="csY9" fmla="*/ 709180 h 857250"/>
              <a:gd name="csX10" fmla="*/ 1265093 w 2171700"/>
              <a:gd name="csY10" fmla="*/ 714375 h 857250"/>
              <a:gd name="csX11" fmla="*/ 787112 w 2171700"/>
              <a:gd name="csY11" fmla="*/ 857250 h 857250"/>
              <a:gd name="csX12" fmla="*/ 0 w 2171700"/>
              <a:gd name="csY12" fmla="*/ 470189 h 857250"/>
              <a:gd name="csX13" fmla="*/ 0 w 2171700"/>
              <a:gd name="csY13" fmla="*/ 470189 h 857250"/>
              <a:gd name="csX14" fmla="*/ 2171700 w 2171700"/>
              <a:gd name="csY14" fmla="*/ 742950 h 857250"/>
              <a:gd name="csX0" fmla="*/ 1179368 w 2150918"/>
              <a:gd name="csY0" fmla="*/ 316923 h 857250"/>
              <a:gd name="csX1" fmla="*/ 1371600 w 2150918"/>
              <a:gd name="csY1" fmla="*/ 275359 h 857250"/>
              <a:gd name="csX2" fmla="*/ 1537855 w 2150918"/>
              <a:gd name="csY2" fmla="*/ 275359 h 857250"/>
              <a:gd name="csX3" fmla="*/ 1735282 w 2150918"/>
              <a:gd name="csY3" fmla="*/ 220807 h 857250"/>
              <a:gd name="csX4" fmla="*/ 1945698 w 2150918"/>
              <a:gd name="csY4" fmla="*/ 0 h 857250"/>
              <a:gd name="csX5" fmla="*/ 2036618 w 2150918"/>
              <a:gd name="csY5" fmla="*/ 59748 h 857250"/>
              <a:gd name="csX6" fmla="*/ 2135332 w 2150918"/>
              <a:gd name="csY6" fmla="*/ 213014 h 857250"/>
              <a:gd name="csX7" fmla="*/ 2150918 w 2150918"/>
              <a:gd name="csY7" fmla="*/ 389659 h 857250"/>
              <a:gd name="csX8" fmla="*/ 1875559 w 2150918"/>
              <a:gd name="csY8" fmla="*/ 527339 h 857250"/>
              <a:gd name="csX9" fmla="*/ 1685925 w 2150918"/>
              <a:gd name="csY9" fmla="*/ 709180 h 857250"/>
              <a:gd name="csX10" fmla="*/ 1265093 w 2150918"/>
              <a:gd name="csY10" fmla="*/ 714375 h 857250"/>
              <a:gd name="csX11" fmla="*/ 787112 w 2150918"/>
              <a:gd name="csY11" fmla="*/ 857250 h 857250"/>
              <a:gd name="csX12" fmla="*/ 0 w 2150918"/>
              <a:gd name="csY12" fmla="*/ 470189 h 857250"/>
              <a:gd name="csX13" fmla="*/ 0 w 2150918"/>
              <a:gd name="csY13" fmla="*/ 470189 h 857250"/>
              <a:gd name="csX14" fmla="*/ 306532 w 2150918"/>
              <a:gd name="csY14" fmla="*/ 563706 h 857250"/>
              <a:gd name="csX0" fmla="*/ 1179368 w 2150918"/>
              <a:gd name="csY0" fmla="*/ 316923 h 857250"/>
              <a:gd name="csX1" fmla="*/ 1371600 w 2150918"/>
              <a:gd name="csY1" fmla="*/ 275359 h 857250"/>
              <a:gd name="csX2" fmla="*/ 1537855 w 2150918"/>
              <a:gd name="csY2" fmla="*/ 275359 h 857250"/>
              <a:gd name="csX3" fmla="*/ 1735282 w 2150918"/>
              <a:gd name="csY3" fmla="*/ 220807 h 857250"/>
              <a:gd name="csX4" fmla="*/ 1945698 w 2150918"/>
              <a:gd name="csY4" fmla="*/ 0 h 857250"/>
              <a:gd name="csX5" fmla="*/ 2036618 w 2150918"/>
              <a:gd name="csY5" fmla="*/ 59748 h 857250"/>
              <a:gd name="csX6" fmla="*/ 2135332 w 2150918"/>
              <a:gd name="csY6" fmla="*/ 213014 h 857250"/>
              <a:gd name="csX7" fmla="*/ 2150918 w 2150918"/>
              <a:gd name="csY7" fmla="*/ 389659 h 857250"/>
              <a:gd name="csX8" fmla="*/ 1875559 w 2150918"/>
              <a:gd name="csY8" fmla="*/ 527339 h 857250"/>
              <a:gd name="csX9" fmla="*/ 1685925 w 2150918"/>
              <a:gd name="csY9" fmla="*/ 709180 h 857250"/>
              <a:gd name="csX10" fmla="*/ 1265093 w 2150918"/>
              <a:gd name="csY10" fmla="*/ 714375 h 857250"/>
              <a:gd name="csX11" fmla="*/ 787112 w 2150918"/>
              <a:gd name="csY11" fmla="*/ 857250 h 857250"/>
              <a:gd name="csX12" fmla="*/ 0 w 2150918"/>
              <a:gd name="csY12" fmla="*/ 470189 h 857250"/>
              <a:gd name="csX13" fmla="*/ 0 w 2150918"/>
              <a:gd name="csY13" fmla="*/ 470189 h 857250"/>
              <a:gd name="csX0" fmla="*/ 1597602 w 2569152"/>
              <a:gd name="csY0" fmla="*/ 316923 h 857250"/>
              <a:gd name="csX1" fmla="*/ 1789834 w 2569152"/>
              <a:gd name="csY1" fmla="*/ 275359 h 857250"/>
              <a:gd name="csX2" fmla="*/ 1956089 w 2569152"/>
              <a:gd name="csY2" fmla="*/ 275359 h 857250"/>
              <a:gd name="csX3" fmla="*/ 2153516 w 2569152"/>
              <a:gd name="csY3" fmla="*/ 220807 h 857250"/>
              <a:gd name="csX4" fmla="*/ 2363932 w 2569152"/>
              <a:gd name="csY4" fmla="*/ 0 h 857250"/>
              <a:gd name="csX5" fmla="*/ 2454852 w 2569152"/>
              <a:gd name="csY5" fmla="*/ 59748 h 857250"/>
              <a:gd name="csX6" fmla="*/ 2553566 w 2569152"/>
              <a:gd name="csY6" fmla="*/ 213014 h 857250"/>
              <a:gd name="csX7" fmla="*/ 2569152 w 2569152"/>
              <a:gd name="csY7" fmla="*/ 389659 h 857250"/>
              <a:gd name="csX8" fmla="*/ 2293793 w 2569152"/>
              <a:gd name="csY8" fmla="*/ 527339 h 857250"/>
              <a:gd name="csX9" fmla="*/ 2104159 w 2569152"/>
              <a:gd name="csY9" fmla="*/ 709180 h 857250"/>
              <a:gd name="csX10" fmla="*/ 1683327 w 2569152"/>
              <a:gd name="csY10" fmla="*/ 714375 h 857250"/>
              <a:gd name="csX11" fmla="*/ 1205346 w 2569152"/>
              <a:gd name="csY11" fmla="*/ 857250 h 857250"/>
              <a:gd name="csX12" fmla="*/ 418234 w 2569152"/>
              <a:gd name="csY12" fmla="*/ 470189 h 857250"/>
              <a:gd name="csX13" fmla="*/ 0 w 2569152"/>
              <a:gd name="csY13" fmla="*/ 464994 h 857250"/>
              <a:gd name="csX0" fmla="*/ 1597602 w 2569152"/>
              <a:gd name="csY0" fmla="*/ 316923 h 857250"/>
              <a:gd name="csX1" fmla="*/ 1789834 w 2569152"/>
              <a:gd name="csY1" fmla="*/ 275359 h 857250"/>
              <a:gd name="csX2" fmla="*/ 1956089 w 2569152"/>
              <a:gd name="csY2" fmla="*/ 275359 h 857250"/>
              <a:gd name="csX3" fmla="*/ 2153516 w 2569152"/>
              <a:gd name="csY3" fmla="*/ 220807 h 857250"/>
              <a:gd name="csX4" fmla="*/ 2363932 w 2569152"/>
              <a:gd name="csY4" fmla="*/ 0 h 857250"/>
              <a:gd name="csX5" fmla="*/ 2454852 w 2569152"/>
              <a:gd name="csY5" fmla="*/ 59748 h 857250"/>
              <a:gd name="csX6" fmla="*/ 2553566 w 2569152"/>
              <a:gd name="csY6" fmla="*/ 213014 h 857250"/>
              <a:gd name="csX7" fmla="*/ 2569152 w 2569152"/>
              <a:gd name="csY7" fmla="*/ 389659 h 857250"/>
              <a:gd name="csX8" fmla="*/ 2293793 w 2569152"/>
              <a:gd name="csY8" fmla="*/ 527339 h 857250"/>
              <a:gd name="csX9" fmla="*/ 2104159 w 2569152"/>
              <a:gd name="csY9" fmla="*/ 709180 h 857250"/>
              <a:gd name="csX10" fmla="*/ 1683327 w 2569152"/>
              <a:gd name="csY10" fmla="*/ 714375 h 857250"/>
              <a:gd name="csX11" fmla="*/ 1205346 w 2569152"/>
              <a:gd name="csY11" fmla="*/ 857250 h 857250"/>
              <a:gd name="csX12" fmla="*/ 418234 w 2569152"/>
              <a:gd name="csY12" fmla="*/ 470189 h 857250"/>
              <a:gd name="csX13" fmla="*/ 0 w 2569152"/>
              <a:gd name="csY13" fmla="*/ 464994 h 857250"/>
              <a:gd name="csX0" fmla="*/ 1597602 w 2569152"/>
              <a:gd name="csY0" fmla="*/ 316923 h 857250"/>
              <a:gd name="csX1" fmla="*/ 1789834 w 2569152"/>
              <a:gd name="csY1" fmla="*/ 275359 h 857250"/>
              <a:gd name="csX2" fmla="*/ 1956089 w 2569152"/>
              <a:gd name="csY2" fmla="*/ 275359 h 857250"/>
              <a:gd name="csX3" fmla="*/ 2153516 w 2569152"/>
              <a:gd name="csY3" fmla="*/ 220807 h 857250"/>
              <a:gd name="csX4" fmla="*/ 2363932 w 2569152"/>
              <a:gd name="csY4" fmla="*/ 0 h 857250"/>
              <a:gd name="csX5" fmla="*/ 2454852 w 2569152"/>
              <a:gd name="csY5" fmla="*/ 59748 h 857250"/>
              <a:gd name="csX6" fmla="*/ 2553566 w 2569152"/>
              <a:gd name="csY6" fmla="*/ 213014 h 857250"/>
              <a:gd name="csX7" fmla="*/ 2569152 w 2569152"/>
              <a:gd name="csY7" fmla="*/ 389659 h 857250"/>
              <a:gd name="csX8" fmla="*/ 2293793 w 2569152"/>
              <a:gd name="csY8" fmla="*/ 527339 h 857250"/>
              <a:gd name="csX9" fmla="*/ 2104159 w 2569152"/>
              <a:gd name="csY9" fmla="*/ 709180 h 857250"/>
              <a:gd name="csX10" fmla="*/ 1683327 w 2569152"/>
              <a:gd name="csY10" fmla="*/ 714375 h 857250"/>
              <a:gd name="csX11" fmla="*/ 1205346 w 2569152"/>
              <a:gd name="csY11" fmla="*/ 857250 h 857250"/>
              <a:gd name="csX12" fmla="*/ 418234 w 2569152"/>
              <a:gd name="csY12" fmla="*/ 470189 h 857250"/>
              <a:gd name="csX13" fmla="*/ 0 w 2569152"/>
              <a:gd name="csY13" fmla="*/ 464994 h 857250"/>
              <a:gd name="csX0" fmla="*/ 1597602 w 2569152"/>
              <a:gd name="csY0" fmla="*/ 316923 h 857250"/>
              <a:gd name="csX1" fmla="*/ 1789834 w 2569152"/>
              <a:gd name="csY1" fmla="*/ 275359 h 857250"/>
              <a:gd name="csX2" fmla="*/ 1956089 w 2569152"/>
              <a:gd name="csY2" fmla="*/ 275359 h 857250"/>
              <a:gd name="csX3" fmla="*/ 2153516 w 2569152"/>
              <a:gd name="csY3" fmla="*/ 220807 h 857250"/>
              <a:gd name="csX4" fmla="*/ 2363932 w 2569152"/>
              <a:gd name="csY4" fmla="*/ 0 h 857250"/>
              <a:gd name="csX5" fmla="*/ 2454852 w 2569152"/>
              <a:gd name="csY5" fmla="*/ 59748 h 857250"/>
              <a:gd name="csX6" fmla="*/ 2553566 w 2569152"/>
              <a:gd name="csY6" fmla="*/ 213014 h 857250"/>
              <a:gd name="csX7" fmla="*/ 2569152 w 2569152"/>
              <a:gd name="csY7" fmla="*/ 389659 h 857250"/>
              <a:gd name="csX8" fmla="*/ 2293793 w 2569152"/>
              <a:gd name="csY8" fmla="*/ 527339 h 857250"/>
              <a:gd name="csX9" fmla="*/ 2104159 w 2569152"/>
              <a:gd name="csY9" fmla="*/ 709180 h 857250"/>
              <a:gd name="csX10" fmla="*/ 1683327 w 2569152"/>
              <a:gd name="csY10" fmla="*/ 714375 h 857250"/>
              <a:gd name="csX11" fmla="*/ 1205346 w 2569152"/>
              <a:gd name="csY11" fmla="*/ 857250 h 857250"/>
              <a:gd name="csX12" fmla="*/ 418234 w 2569152"/>
              <a:gd name="csY12" fmla="*/ 470189 h 857250"/>
              <a:gd name="csX13" fmla="*/ 0 w 2569152"/>
              <a:gd name="csY13" fmla="*/ 464994 h 857250"/>
              <a:gd name="csX0" fmla="*/ 1597602 w 2569152"/>
              <a:gd name="csY0" fmla="*/ 316923 h 857250"/>
              <a:gd name="csX1" fmla="*/ 1789834 w 2569152"/>
              <a:gd name="csY1" fmla="*/ 275359 h 857250"/>
              <a:gd name="csX2" fmla="*/ 1956089 w 2569152"/>
              <a:gd name="csY2" fmla="*/ 275359 h 857250"/>
              <a:gd name="csX3" fmla="*/ 2153516 w 2569152"/>
              <a:gd name="csY3" fmla="*/ 220807 h 857250"/>
              <a:gd name="csX4" fmla="*/ 2363932 w 2569152"/>
              <a:gd name="csY4" fmla="*/ 0 h 857250"/>
              <a:gd name="csX5" fmla="*/ 2454852 w 2569152"/>
              <a:gd name="csY5" fmla="*/ 59748 h 857250"/>
              <a:gd name="csX6" fmla="*/ 2553566 w 2569152"/>
              <a:gd name="csY6" fmla="*/ 213014 h 857250"/>
              <a:gd name="csX7" fmla="*/ 2569152 w 2569152"/>
              <a:gd name="csY7" fmla="*/ 389659 h 857250"/>
              <a:gd name="csX8" fmla="*/ 2293793 w 2569152"/>
              <a:gd name="csY8" fmla="*/ 527339 h 857250"/>
              <a:gd name="csX9" fmla="*/ 2104159 w 2569152"/>
              <a:gd name="csY9" fmla="*/ 709180 h 857250"/>
              <a:gd name="csX10" fmla="*/ 1683327 w 2569152"/>
              <a:gd name="csY10" fmla="*/ 714375 h 857250"/>
              <a:gd name="csX11" fmla="*/ 1205346 w 2569152"/>
              <a:gd name="csY11" fmla="*/ 857250 h 857250"/>
              <a:gd name="csX12" fmla="*/ 418234 w 2569152"/>
              <a:gd name="csY12" fmla="*/ 470189 h 857250"/>
              <a:gd name="csX13" fmla="*/ 0 w 2569152"/>
              <a:gd name="csY13" fmla="*/ 464994 h 857250"/>
              <a:gd name="csX0" fmla="*/ 1597602 w 2569152"/>
              <a:gd name="csY0" fmla="*/ 324429 h 864756"/>
              <a:gd name="csX1" fmla="*/ 1789834 w 2569152"/>
              <a:gd name="csY1" fmla="*/ 282865 h 864756"/>
              <a:gd name="csX2" fmla="*/ 1956089 w 2569152"/>
              <a:gd name="csY2" fmla="*/ 282865 h 864756"/>
              <a:gd name="csX3" fmla="*/ 2153516 w 2569152"/>
              <a:gd name="csY3" fmla="*/ 228313 h 864756"/>
              <a:gd name="csX4" fmla="*/ 2363932 w 2569152"/>
              <a:gd name="csY4" fmla="*/ 7506 h 864756"/>
              <a:gd name="csX5" fmla="*/ 2454852 w 2569152"/>
              <a:gd name="csY5" fmla="*/ 67254 h 864756"/>
              <a:gd name="csX6" fmla="*/ 2553566 w 2569152"/>
              <a:gd name="csY6" fmla="*/ 220520 h 864756"/>
              <a:gd name="csX7" fmla="*/ 2569152 w 2569152"/>
              <a:gd name="csY7" fmla="*/ 397165 h 864756"/>
              <a:gd name="csX8" fmla="*/ 2293793 w 2569152"/>
              <a:gd name="csY8" fmla="*/ 534845 h 864756"/>
              <a:gd name="csX9" fmla="*/ 2104159 w 2569152"/>
              <a:gd name="csY9" fmla="*/ 716686 h 864756"/>
              <a:gd name="csX10" fmla="*/ 1683327 w 2569152"/>
              <a:gd name="csY10" fmla="*/ 721881 h 864756"/>
              <a:gd name="csX11" fmla="*/ 1205346 w 2569152"/>
              <a:gd name="csY11" fmla="*/ 864756 h 864756"/>
              <a:gd name="csX12" fmla="*/ 418234 w 2569152"/>
              <a:gd name="csY12" fmla="*/ 477695 h 864756"/>
              <a:gd name="csX13" fmla="*/ 0 w 2569152"/>
              <a:gd name="csY13" fmla="*/ 472500 h 864756"/>
              <a:gd name="csX0" fmla="*/ 1597602 w 2569152"/>
              <a:gd name="csY0" fmla="*/ 324429 h 864756"/>
              <a:gd name="csX1" fmla="*/ 1789834 w 2569152"/>
              <a:gd name="csY1" fmla="*/ 282865 h 864756"/>
              <a:gd name="csX2" fmla="*/ 1956089 w 2569152"/>
              <a:gd name="csY2" fmla="*/ 282865 h 864756"/>
              <a:gd name="csX3" fmla="*/ 2153516 w 2569152"/>
              <a:gd name="csY3" fmla="*/ 228313 h 864756"/>
              <a:gd name="csX4" fmla="*/ 2363932 w 2569152"/>
              <a:gd name="csY4" fmla="*/ 7506 h 864756"/>
              <a:gd name="csX5" fmla="*/ 2454852 w 2569152"/>
              <a:gd name="csY5" fmla="*/ 67254 h 864756"/>
              <a:gd name="csX6" fmla="*/ 2553566 w 2569152"/>
              <a:gd name="csY6" fmla="*/ 220520 h 864756"/>
              <a:gd name="csX7" fmla="*/ 2569152 w 2569152"/>
              <a:gd name="csY7" fmla="*/ 397165 h 864756"/>
              <a:gd name="csX8" fmla="*/ 2293793 w 2569152"/>
              <a:gd name="csY8" fmla="*/ 534845 h 864756"/>
              <a:gd name="csX9" fmla="*/ 2104159 w 2569152"/>
              <a:gd name="csY9" fmla="*/ 716686 h 864756"/>
              <a:gd name="csX10" fmla="*/ 1683327 w 2569152"/>
              <a:gd name="csY10" fmla="*/ 721881 h 864756"/>
              <a:gd name="csX11" fmla="*/ 1205346 w 2569152"/>
              <a:gd name="csY11" fmla="*/ 864756 h 864756"/>
              <a:gd name="csX12" fmla="*/ 418234 w 2569152"/>
              <a:gd name="csY12" fmla="*/ 477695 h 864756"/>
              <a:gd name="csX13" fmla="*/ 0 w 2569152"/>
              <a:gd name="csY13" fmla="*/ 472500 h 864756"/>
              <a:gd name="csX0" fmla="*/ 1597602 w 2588592"/>
              <a:gd name="csY0" fmla="*/ 324429 h 864756"/>
              <a:gd name="csX1" fmla="*/ 1789834 w 2588592"/>
              <a:gd name="csY1" fmla="*/ 282865 h 864756"/>
              <a:gd name="csX2" fmla="*/ 1956089 w 2588592"/>
              <a:gd name="csY2" fmla="*/ 282865 h 864756"/>
              <a:gd name="csX3" fmla="*/ 2153516 w 2588592"/>
              <a:gd name="csY3" fmla="*/ 228313 h 864756"/>
              <a:gd name="csX4" fmla="*/ 2363932 w 2588592"/>
              <a:gd name="csY4" fmla="*/ 7506 h 864756"/>
              <a:gd name="csX5" fmla="*/ 2454852 w 2588592"/>
              <a:gd name="csY5" fmla="*/ 67254 h 864756"/>
              <a:gd name="csX6" fmla="*/ 2553566 w 2588592"/>
              <a:gd name="csY6" fmla="*/ 220520 h 864756"/>
              <a:gd name="csX7" fmla="*/ 2569152 w 2588592"/>
              <a:gd name="csY7" fmla="*/ 397165 h 864756"/>
              <a:gd name="csX8" fmla="*/ 2293793 w 2588592"/>
              <a:gd name="csY8" fmla="*/ 534845 h 864756"/>
              <a:gd name="csX9" fmla="*/ 2104159 w 2588592"/>
              <a:gd name="csY9" fmla="*/ 716686 h 864756"/>
              <a:gd name="csX10" fmla="*/ 1683327 w 2588592"/>
              <a:gd name="csY10" fmla="*/ 721881 h 864756"/>
              <a:gd name="csX11" fmla="*/ 1205346 w 2588592"/>
              <a:gd name="csY11" fmla="*/ 864756 h 864756"/>
              <a:gd name="csX12" fmla="*/ 418234 w 2588592"/>
              <a:gd name="csY12" fmla="*/ 477695 h 864756"/>
              <a:gd name="csX13" fmla="*/ 0 w 2588592"/>
              <a:gd name="csY13" fmla="*/ 472500 h 864756"/>
              <a:gd name="csX0" fmla="*/ 1597602 w 2588592"/>
              <a:gd name="csY0" fmla="*/ 324429 h 864756"/>
              <a:gd name="csX1" fmla="*/ 1789834 w 2588592"/>
              <a:gd name="csY1" fmla="*/ 282865 h 864756"/>
              <a:gd name="csX2" fmla="*/ 1956089 w 2588592"/>
              <a:gd name="csY2" fmla="*/ 282865 h 864756"/>
              <a:gd name="csX3" fmla="*/ 2153516 w 2588592"/>
              <a:gd name="csY3" fmla="*/ 228313 h 864756"/>
              <a:gd name="csX4" fmla="*/ 2363932 w 2588592"/>
              <a:gd name="csY4" fmla="*/ 7506 h 864756"/>
              <a:gd name="csX5" fmla="*/ 2454852 w 2588592"/>
              <a:gd name="csY5" fmla="*/ 67254 h 864756"/>
              <a:gd name="csX6" fmla="*/ 2553566 w 2588592"/>
              <a:gd name="csY6" fmla="*/ 220520 h 864756"/>
              <a:gd name="csX7" fmla="*/ 2569152 w 2588592"/>
              <a:gd name="csY7" fmla="*/ 397165 h 864756"/>
              <a:gd name="csX8" fmla="*/ 2293793 w 2588592"/>
              <a:gd name="csY8" fmla="*/ 534845 h 864756"/>
              <a:gd name="csX9" fmla="*/ 2104159 w 2588592"/>
              <a:gd name="csY9" fmla="*/ 716686 h 864756"/>
              <a:gd name="csX10" fmla="*/ 1683327 w 2588592"/>
              <a:gd name="csY10" fmla="*/ 721881 h 864756"/>
              <a:gd name="csX11" fmla="*/ 1205346 w 2588592"/>
              <a:gd name="csY11" fmla="*/ 864756 h 864756"/>
              <a:gd name="csX12" fmla="*/ 418234 w 2588592"/>
              <a:gd name="csY12" fmla="*/ 477695 h 864756"/>
              <a:gd name="csX13" fmla="*/ 0 w 2588592"/>
              <a:gd name="csY13" fmla="*/ 472500 h 864756"/>
              <a:gd name="csX0" fmla="*/ 1597602 w 2588592"/>
              <a:gd name="csY0" fmla="*/ 324429 h 864756"/>
              <a:gd name="csX1" fmla="*/ 1789834 w 2588592"/>
              <a:gd name="csY1" fmla="*/ 282865 h 864756"/>
              <a:gd name="csX2" fmla="*/ 1956089 w 2588592"/>
              <a:gd name="csY2" fmla="*/ 282865 h 864756"/>
              <a:gd name="csX3" fmla="*/ 2153516 w 2588592"/>
              <a:gd name="csY3" fmla="*/ 228313 h 864756"/>
              <a:gd name="csX4" fmla="*/ 2363932 w 2588592"/>
              <a:gd name="csY4" fmla="*/ 7506 h 864756"/>
              <a:gd name="csX5" fmla="*/ 2454852 w 2588592"/>
              <a:gd name="csY5" fmla="*/ 67254 h 864756"/>
              <a:gd name="csX6" fmla="*/ 2553566 w 2588592"/>
              <a:gd name="csY6" fmla="*/ 220520 h 864756"/>
              <a:gd name="csX7" fmla="*/ 2569152 w 2588592"/>
              <a:gd name="csY7" fmla="*/ 397165 h 864756"/>
              <a:gd name="csX8" fmla="*/ 2293793 w 2588592"/>
              <a:gd name="csY8" fmla="*/ 534845 h 864756"/>
              <a:gd name="csX9" fmla="*/ 2104159 w 2588592"/>
              <a:gd name="csY9" fmla="*/ 716686 h 864756"/>
              <a:gd name="csX10" fmla="*/ 1683327 w 2588592"/>
              <a:gd name="csY10" fmla="*/ 721881 h 864756"/>
              <a:gd name="csX11" fmla="*/ 1205346 w 2588592"/>
              <a:gd name="csY11" fmla="*/ 864756 h 864756"/>
              <a:gd name="csX12" fmla="*/ 418234 w 2588592"/>
              <a:gd name="csY12" fmla="*/ 477695 h 864756"/>
              <a:gd name="csX13" fmla="*/ 0 w 2588592"/>
              <a:gd name="csY13" fmla="*/ 472500 h 864756"/>
              <a:gd name="csX0" fmla="*/ 1597602 w 2588592"/>
              <a:gd name="csY0" fmla="*/ 324429 h 864756"/>
              <a:gd name="csX1" fmla="*/ 1789834 w 2588592"/>
              <a:gd name="csY1" fmla="*/ 282865 h 864756"/>
              <a:gd name="csX2" fmla="*/ 1956089 w 2588592"/>
              <a:gd name="csY2" fmla="*/ 282865 h 864756"/>
              <a:gd name="csX3" fmla="*/ 2153516 w 2588592"/>
              <a:gd name="csY3" fmla="*/ 228313 h 864756"/>
              <a:gd name="csX4" fmla="*/ 2363932 w 2588592"/>
              <a:gd name="csY4" fmla="*/ 7506 h 864756"/>
              <a:gd name="csX5" fmla="*/ 2454852 w 2588592"/>
              <a:gd name="csY5" fmla="*/ 67254 h 864756"/>
              <a:gd name="csX6" fmla="*/ 2553566 w 2588592"/>
              <a:gd name="csY6" fmla="*/ 220520 h 864756"/>
              <a:gd name="csX7" fmla="*/ 2569152 w 2588592"/>
              <a:gd name="csY7" fmla="*/ 397165 h 864756"/>
              <a:gd name="csX8" fmla="*/ 2293793 w 2588592"/>
              <a:gd name="csY8" fmla="*/ 534845 h 864756"/>
              <a:gd name="csX9" fmla="*/ 2091171 w 2588592"/>
              <a:gd name="csY9" fmla="*/ 706295 h 864756"/>
              <a:gd name="csX10" fmla="*/ 1683327 w 2588592"/>
              <a:gd name="csY10" fmla="*/ 721881 h 864756"/>
              <a:gd name="csX11" fmla="*/ 1205346 w 2588592"/>
              <a:gd name="csY11" fmla="*/ 864756 h 864756"/>
              <a:gd name="csX12" fmla="*/ 418234 w 2588592"/>
              <a:gd name="csY12" fmla="*/ 477695 h 864756"/>
              <a:gd name="csX13" fmla="*/ 0 w 2588592"/>
              <a:gd name="csY13" fmla="*/ 472500 h 864756"/>
              <a:gd name="csX0" fmla="*/ 1597602 w 2588592"/>
              <a:gd name="csY0" fmla="*/ 324429 h 864756"/>
              <a:gd name="csX1" fmla="*/ 1789834 w 2588592"/>
              <a:gd name="csY1" fmla="*/ 282865 h 864756"/>
              <a:gd name="csX2" fmla="*/ 1956089 w 2588592"/>
              <a:gd name="csY2" fmla="*/ 282865 h 864756"/>
              <a:gd name="csX3" fmla="*/ 2153516 w 2588592"/>
              <a:gd name="csY3" fmla="*/ 228313 h 864756"/>
              <a:gd name="csX4" fmla="*/ 2363932 w 2588592"/>
              <a:gd name="csY4" fmla="*/ 7506 h 864756"/>
              <a:gd name="csX5" fmla="*/ 2454852 w 2588592"/>
              <a:gd name="csY5" fmla="*/ 67254 h 864756"/>
              <a:gd name="csX6" fmla="*/ 2553566 w 2588592"/>
              <a:gd name="csY6" fmla="*/ 220520 h 864756"/>
              <a:gd name="csX7" fmla="*/ 2569152 w 2588592"/>
              <a:gd name="csY7" fmla="*/ 397165 h 864756"/>
              <a:gd name="csX8" fmla="*/ 2306781 w 2588592"/>
              <a:gd name="csY8" fmla="*/ 540041 h 864756"/>
              <a:gd name="csX9" fmla="*/ 2091171 w 2588592"/>
              <a:gd name="csY9" fmla="*/ 706295 h 864756"/>
              <a:gd name="csX10" fmla="*/ 1683327 w 2588592"/>
              <a:gd name="csY10" fmla="*/ 721881 h 864756"/>
              <a:gd name="csX11" fmla="*/ 1205346 w 2588592"/>
              <a:gd name="csY11" fmla="*/ 864756 h 864756"/>
              <a:gd name="csX12" fmla="*/ 418234 w 2588592"/>
              <a:gd name="csY12" fmla="*/ 477695 h 864756"/>
              <a:gd name="csX13" fmla="*/ 0 w 2588592"/>
              <a:gd name="csY13" fmla="*/ 472500 h 864756"/>
              <a:gd name="csX0" fmla="*/ 1597602 w 2588592"/>
              <a:gd name="csY0" fmla="*/ 324429 h 864756"/>
              <a:gd name="csX1" fmla="*/ 1789834 w 2588592"/>
              <a:gd name="csY1" fmla="*/ 282865 h 864756"/>
              <a:gd name="csX2" fmla="*/ 1956089 w 2588592"/>
              <a:gd name="csY2" fmla="*/ 282865 h 864756"/>
              <a:gd name="csX3" fmla="*/ 2153516 w 2588592"/>
              <a:gd name="csY3" fmla="*/ 228313 h 864756"/>
              <a:gd name="csX4" fmla="*/ 2363932 w 2588592"/>
              <a:gd name="csY4" fmla="*/ 7506 h 864756"/>
              <a:gd name="csX5" fmla="*/ 2454852 w 2588592"/>
              <a:gd name="csY5" fmla="*/ 67254 h 864756"/>
              <a:gd name="csX6" fmla="*/ 2553566 w 2588592"/>
              <a:gd name="csY6" fmla="*/ 220520 h 864756"/>
              <a:gd name="csX7" fmla="*/ 2569152 w 2588592"/>
              <a:gd name="csY7" fmla="*/ 397165 h 864756"/>
              <a:gd name="csX8" fmla="*/ 2306781 w 2588592"/>
              <a:gd name="csY8" fmla="*/ 540041 h 864756"/>
              <a:gd name="csX9" fmla="*/ 2091171 w 2588592"/>
              <a:gd name="csY9" fmla="*/ 706295 h 864756"/>
              <a:gd name="csX10" fmla="*/ 1683327 w 2588592"/>
              <a:gd name="csY10" fmla="*/ 721881 h 864756"/>
              <a:gd name="csX11" fmla="*/ 1205346 w 2588592"/>
              <a:gd name="csY11" fmla="*/ 864756 h 864756"/>
              <a:gd name="csX12" fmla="*/ 418234 w 2588592"/>
              <a:gd name="csY12" fmla="*/ 477695 h 864756"/>
              <a:gd name="csX13" fmla="*/ 0 w 2588592"/>
              <a:gd name="csY13" fmla="*/ 472500 h 864756"/>
              <a:gd name="csX0" fmla="*/ 1597602 w 2588592"/>
              <a:gd name="csY0" fmla="*/ 324429 h 864756"/>
              <a:gd name="csX1" fmla="*/ 1789834 w 2588592"/>
              <a:gd name="csY1" fmla="*/ 282865 h 864756"/>
              <a:gd name="csX2" fmla="*/ 1956089 w 2588592"/>
              <a:gd name="csY2" fmla="*/ 282865 h 864756"/>
              <a:gd name="csX3" fmla="*/ 2153516 w 2588592"/>
              <a:gd name="csY3" fmla="*/ 228313 h 864756"/>
              <a:gd name="csX4" fmla="*/ 2363932 w 2588592"/>
              <a:gd name="csY4" fmla="*/ 7506 h 864756"/>
              <a:gd name="csX5" fmla="*/ 2454852 w 2588592"/>
              <a:gd name="csY5" fmla="*/ 67254 h 864756"/>
              <a:gd name="csX6" fmla="*/ 2553566 w 2588592"/>
              <a:gd name="csY6" fmla="*/ 220520 h 864756"/>
              <a:gd name="csX7" fmla="*/ 2569152 w 2588592"/>
              <a:gd name="csY7" fmla="*/ 397165 h 864756"/>
              <a:gd name="csX8" fmla="*/ 2306781 w 2588592"/>
              <a:gd name="csY8" fmla="*/ 540041 h 864756"/>
              <a:gd name="csX9" fmla="*/ 2091171 w 2588592"/>
              <a:gd name="csY9" fmla="*/ 706295 h 864756"/>
              <a:gd name="csX10" fmla="*/ 1683327 w 2588592"/>
              <a:gd name="csY10" fmla="*/ 721881 h 864756"/>
              <a:gd name="csX11" fmla="*/ 1205346 w 2588592"/>
              <a:gd name="csY11" fmla="*/ 864756 h 864756"/>
              <a:gd name="csX12" fmla="*/ 418234 w 2588592"/>
              <a:gd name="csY12" fmla="*/ 477695 h 864756"/>
              <a:gd name="csX13" fmla="*/ 0 w 2588592"/>
              <a:gd name="csY13" fmla="*/ 472500 h 864756"/>
              <a:gd name="csX0" fmla="*/ 1597602 w 2588592"/>
              <a:gd name="csY0" fmla="*/ 324429 h 871447"/>
              <a:gd name="csX1" fmla="*/ 1789834 w 2588592"/>
              <a:gd name="csY1" fmla="*/ 282865 h 871447"/>
              <a:gd name="csX2" fmla="*/ 1956089 w 2588592"/>
              <a:gd name="csY2" fmla="*/ 282865 h 871447"/>
              <a:gd name="csX3" fmla="*/ 2153516 w 2588592"/>
              <a:gd name="csY3" fmla="*/ 228313 h 871447"/>
              <a:gd name="csX4" fmla="*/ 2363932 w 2588592"/>
              <a:gd name="csY4" fmla="*/ 7506 h 871447"/>
              <a:gd name="csX5" fmla="*/ 2454852 w 2588592"/>
              <a:gd name="csY5" fmla="*/ 67254 h 871447"/>
              <a:gd name="csX6" fmla="*/ 2553566 w 2588592"/>
              <a:gd name="csY6" fmla="*/ 220520 h 871447"/>
              <a:gd name="csX7" fmla="*/ 2569152 w 2588592"/>
              <a:gd name="csY7" fmla="*/ 397165 h 871447"/>
              <a:gd name="csX8" fmla="*/ 2306781 w 2588592"/>
              <a:gd name="csY8" fmla="*/ 540041 h 871447"/>
              <a:gd name="csX9" fmla="*/ 2091171 w 2588592"/>
              <a:gd name="csY9" fmla="*/ 706295 h 871447"/>
              <a:gd name="csX10" fmla="*/ 1683327 w 2588592"/>
              <a:gd name="csY10" fmla="*/ 721881 h 871447"/>
              <a:gd name="csX11" fmla="*/ 1205346 w 2588592"/>
              <a:gd name="csY11" fmla="*/ 864756 h 871447"/>
              <a:gd name="csX12" fmla="*/ 418234 w 2588592"/>
              <a:gd name="csY12" fmla="*/ 477695 h 871447"/>
              <a:gd name="csX13" fmla="*/ 0 w 2588592"/>
              <a:gd name="csY13" fmla="*/ 472500 h 871447"/>
              <a:gd name="csX0" fmla="*/ 1597602 w 2588592"/>
              <a:gd name="csY0" fmla="*/ 324429 h 861449"/>
              <a:gd name="csX1" fmla="*/ 1789834 w 2588592"/>
              <a:gd name="csY1" fmla="*/ 282865 h 861449"/>
              <a:gd name="csX2" fmla="*/ 1956089 w 2588592"/>
              <a:gd name="csY2" fmla="*/ 282865 h 861449"/>
              <a:gd name="csX3" fmla="*/ 2153516 w 2588592"/>
              <a:gd name="csY3" fmla="*/ 228313 h 861449"/>
              <a:gd name="csX4" fmla="*/ 2363932 w 2588592"/>
              <a:gd name="csY4" fmla="*/ 7506 h 861449"/>
              <a:gd name="csX5" fmla="*/ 2454852 w 2588592"/>
              <a:gd name="csY5" fmla="*/ 67254 h 861449"/>
              <a:gd name="csX6" fmla="*/ 2553566 w 2588592"/>
              <a:gd name="csY6" fmla="*/ 220520 h 861449"/>
              <a:gd name="csX7" fmla="*/ 2569152 w 2588592"/>
              <a:gd name="csY7" fmla="*/ 397165 h 861449"/>
              <a:gd name="csX8" fmla="*/ 2306781 w 2588592"/>
              <a:gd name="csY8" fmla="*/ 540041 h 861449"/>
              <a:gd name="csX9" fmla="*/ 2091171 w 2588592"/>
              <a:gd name="csY9" fmla="*/ 706295 h 861449"/>
              <a:gd name="csX10" fmla="*/ 1683327 w 2588592"/>
              <a:gd name="csY10" fmla="*/ 721881 h 861449"/>
              <a:gd name="csX11" fmla="*/ 1145598 w 2588592"/>
              <a:gd name="csY11" fmla="*/ 854365 h 861449"/>
              <a:gd name="csX12" fmla="*/ 418234 w 2588592"/>
              <a:gd name="csY12" fmla="*/ 477695 h 861449"/>
              <a:gd name="csX13" fmla="*/ 0 w 2588592"/>
              <a:gd name="csY13" fmla="*/ 472500 h 861449"/>
              <a:gd name="csX0" fmla="*/ 1597602 w 2588592"/>
              <a:gd name="csY0" fmla="*/ 324429 h 861449"/>
              <a:gd name="csX1" fmla="*/ 1789834 w 2588592"/>
              <a:gd name="csY1" fmla="*/ 282865 h 861449"/>
              <a:gd name="csX2" fmla="*/ 1956089 w 2588592"/>
              <a:gd name="csY2" fmla="*/ 282865 h 861449"/>
              <a:gd name="csX3" fmla="*/ 2153516 w 2588592"/>
              <a:gd name="csY3" fmla="*/ 228313 h 861449"/>
              <a:gd name="csX4" fmla="*/ 2363932 w 2588592"/>
              <a:gd name="csY4" fmla="*/ 7506 h 861449"/>
              <a:gd name="csX5" fmla="*/ 2454852 w 2588592"/>
              <a:gd name="csY5" fmla="*/ 67254 h 861449"/>
              <a:gd name="csX6" fmla="*/ 2553566 w 2588592"/>
              <a:gd name="csY6" fmla="*/ 220520 h 861449"/>
              <a:gd name="csX7" fmla="*/ 2569152 w 2588592"/>
              <a:gd name="csY7" fmla="*/ 397165 h 861449"/>
              <a:gd name="csX8" fmla="*/ 2306781 w 2588592"/>
              <a:gd name="csY8" fmla="*/ 540041 h 861449"/>
              <a:gd name="csX9" fmla="*/ 2091171 w 2588592"/>
              <a:gd name="csY9" fmla="*/ 706295 h 861449"/>
              <a:gd name="csX10" fmla="*/ 1683327 w 2588592"/>
              <a:gd name="csY10" fmla="*/ 721881 h 861449"/>
              <a:gd name="csX11" fmla="*/ 1145598 w 2588592"/>
              <a:gd name="csY11" fmla="*/ 854365 h 861449"/>
              <a:gd name="csX12" fmla="*/ 418234 w 2588592"/>
              <a:gd name="csY12" fmla="*/ 477695 h 861449"/>
              <a:gd name="csX13" fmla="*/ 0 w 2588592"/>
              <a:gd name="csY13" fmla="*/ 472500 h 861449"/>
              <a:gd name="csX0" fmla="*/ 1597602 w 2588592"/>
              <a:gd name="csY0" fmla="*/ 324429 h 861449"/>
              <a:gd name="csX1" fmla="*/ 1789834 w 2588592"/>
              <a:gd name="csY1" fmla="*/ 282865 h 861449"/>
              <a:gd name="csX2" fmla="*/ 1956089 w 2588592"/>
              <a:gd name="csY2" fmla="*/ 282865 h 861449"/>
              <a:gd name="csX3" fmla="*/ 2153516 w 2588592"/>
              <a:gd name="csY3" fmla="*/ 228313 h 861449"/>
              <a:gd name="csX4" fmla="*/ 2363932 w 2588592"/>
              <a:gd name="csY4" fmla="*/ 7506 h 861449"/>
              <a:gd name="csX5" fmla="*/ 2454852 w 2588592"/>
              <a:gd name="csY5" fmla="*/ 67254 h 861449"/>
              <a:gd name="csX6" fmla="*/ 2553566 w 2588592"/>
              <a:gd name="csY6" fmla="*/ 220520 h 861449"/>
              <a:gd name="csX7" fmla="*/ 2569152 w 2588592"/>
              <a:gd name="csY7" fmla="*/ 397165 h 861449"/>
              <a:gd name="csX8" fmla="*/ 2306781 w 2588592"/>
              <a:gd name="csY8" fmla="*/ 540041 h 861449"/>
              <a:gd name="csX9" fmla="*/ 2091171 w 2588592"/>
              <a:gd name="csY9" fmla="*/ 706295 h 861449"/>
              <a:gd name="csX10" fmla="*/ 1683327 w 2588592"/>
              <a:gd name="csY10" fmla="*/ 721881 h 861449"/>
              <a:gd name="csX11" fmla="*/ 1145598 w 2588592"/>
              <a:gd name="csY11" fmla="*/ 854365 h 861449"/>
              <a:gd name="csX12" fmla="*/ 418234 w 2588592"/>
              <a:gd name="csY12" fmla="*/ 477695 h 861449"/>
              <a:gd name="csX13" fmla="*/ 0 w 2588592"/>
              <a:gd name="csY13" fmla="*/ 472500 h 861449"/>
              <a:gd name="csX0" fmla="*/ 1597602 w 2588592"/>
              <a:gd name="csY0" fmla="*/ 324429 h 861449"/>
              <a:gd name="csX1" fmla="*/ 1789834 w 2588592"/>
              <a:gd name="csY1" fmla="*/ 282865 h 861449"/>
              <a:gd name="csX2" fmla="*/ 1956089 w 2588592"/>
              <a:gd name="csY2" fmla="*/ 282865 h 861449"/>
              <a:gd name="csX3" fmla="*/ 2153516 w 2588592"/>
              <a:gd name="csY3" fmla="*/ 228313 h 861449"/>
              <a:gd name="csX4" fmla="*/ 2363932 w 2588592"/>
              <a:gd name="csY4" fmla="*/ 7506 h 861449"/>
              <a:gd name="csX5" fmla="*/ 2454852 w 2588592"/>
              <a:gd name="csY5" fmla="*/ 67254 h 861449"/>
              <a:gd name="csX6" fmla="*/ 2553566 w 2588592"/>
              <a:gd name="csY6" fmla="*/ 220520 h 861449"/>
              <a:gd name="csX7" fmla="*/ 2569152 w 2588592"/>
              <a:gd name="csY7" fmla="*/ 397165 h 861449"/>
              <a:gd name="csX8" fmla="*/ 2306781 w 2588592"/>
              <a:gd name="csY8" fmla="*/ 540041 h 861449"/>
              <a:gd name="csX9" fmla="*/ 2083378 w 2588592"/>
              <a:gd name="csY9" fmla="*/ 695904 h 861449"/>
              <a:gd name="csX10" fmla="*/ 1683327 w 2588592"/>
              <a:gd name="csY10" fmla="*/ 721881 h 861449"/>
              <a:gd name="csX11" fmla="*/ 1145598 w 2588592"/>
              <a:gd name="csY11" fmla="*/ 854365 h 861449"/>
              <a:gd name="csX12" fmla="*/ 418234 w 2588592"/>
              <a:gd name="csY12" fmla="*/ 477695 h 861449"/>
              <a:gd name="csX13" fmla="*/ 0 w 2588592"/>
              <a:gd name="csY13" fmla="*/ 472500 h 8614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588592" h="861449">
                <a:moveTo>
                  <a:pt x="1597602" y="324429"/>
                </a:moveTo>
                <a:cubicBezTo>
                  <a:pt x="1661679" y="310574"/>
                  <a:pt x="1730086" y="289792"/>
                  <a:pt x="1789834" y="282865"/>
                </a:cubicBezTo>
                <a:cubicBezTo>
                  <a:pt x="1849582" y="275938"/>
                  <a:pt x="1895475" y="291957"/>
                  <a:pt x="1956089" y="282865"/>
                </a:cubicBezTo>
                <a:cubicBezTo>
                  <a:pt x="2016703" y="273773"/>
                  <a:pt x="2085542" y="274206"/>
                  <a:pt x="2153516" y="228313"/>
                </a:cubicBezTo>
                <a:cubicBezTo>
                  <a:pt x="2221490" y="182420"/>
                  <a:pt x="2313709" y="34349"/>
                  <a:pt x="2363932" y="7506"/>
                </a:cubicBezTo>
                <a:cubicBezTo>
                  <a:pt x="2414155" y="-19337"/>
                  <a:pt x="2423246" y="31752"/>
                  <a:pt x="2454852" y="67254"/>
                </a:cubicBezTo>
                <a:cubicBezTo>
                  <a:pt x="2486458" y="102756"/>
                  <a:pt x="2534516" y="165535"/>
                  <a:pt x="2553566" y="220520"/>
                </a:cubicBezTo>
                <a:cubicBezTo>
                  <a:pt x="2572616" y="275505"/>
                  <a:pt x="2612448" y="344777"/>
                  <a:pt x="2569152" y="397165"/>
                </a:cubicBezTo>
                <a:cubicBezTo>
                  <a:pt x="2525856" y="449553"/>
                  <a:pt x="2384280" y="486788"/>
                  <a:pt x="2306781" y="540041"/>
                </a:cubicBezTo>
                <a:cubicBezTo>
                  <a:pt x="2229282" y="593294"/>
                  <a:pt x="2211099" y="638754"/>
                  <a:pt x="2083378" y="695904"/>
                </a:cubicBezTo>
                <a:cubicBezTo>
                  <a:pt x="1979469" y="726211"/>
                  <a:pt x="1840922" y="697203"/>
                  <a:pt x="1683327" y="721881"/>
                </a:cubicBezTo>
                <a:cubicBezTo>
                  <a:pt x="1535690" y="748291"/>
                  <a:pt x="1356447" y="895063"/>
                  <a:pt x="1145598" y="854365"/>
                </a:cubicBezTo>
                <a:cubicBezTo>
                  <a:pt x="895350" y="713222"/>
                  <a:pt x="660689" y="603252"/>
                  <a:pt x="418234" y="477695"/>
                </a:cubicBezTo>
                <a:lnTo>
                  <a:pt x="0" y="472500"/>
                </a:lnTo>
              </a:path>
            </a:pathLst>
          </a:custGeom>
          <a:noFill/>
          <a:ln w="7620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フリーフォーム: 図形 153">
            <a:extLst>
              <a:ext uri="{FF2B5EF4-FFF2-40B4-BE49-F238E27FC236}">
                <a16:creationId xmlns:a16="http://schemas.microsoft.com/office/drawing/2014/main" id="{07CADF14-F2F0-5CF1-8387-10E7CAC18A8F}"/>
              </a:ext>
            </a:extLst>
          </p:cNvPr>
          <p:cNvSpPr/>
          <p:nvPr/>
        </p:nvSpPr>
        <p:spPr>
          <a:xfrm>
            <a:off x="5325341" y="3483552"/>
            <a:ext cx="1662545" cy="1982066"/>
          </a:xfrm>
          <a:custGeom>
            <a:avLst/>
            <a:gdLst>
              <a:gd name="csX0" fmla="*/ 205220 w 1662545"/>
              <a:gd name="csY0" fmla="*/ 0 h 1982066"/>
              <a:gd name="csX1" fmla="*/ 205220 w 1662545"/>
              <a:gd name="csY1" fmla="*/ 389659 h 1982066"/>
              <a:gd name="csX2" fmla="*/ 12989 w 1662545"/>
              <a:gd name="csY2" fmla="*/ 802698 h 1982066"/>
              <a:gd name="csX3" fmla="*/ 0 w 1662545"/>
              <a:gd name="csY3" fmla="*/ 932584 h 1982066"/>
              <a:gd name="csX4" fmla="*/ 80529 w 1662545"/>
              <a:gd name="csY4" fmla="*/ 935182 h 1982066"/>
              <a:gd name="csX5" fmla="*/ 161059 w 1662545"/>
              <a:gd name="csY5" fmla="*/ 1018309 h 1982066"/>
              <a:gd name="csX6" fmla="*/ 636443 w 1662545"/>
              <a:gd name="csY6" fmla="*/ 1335232 h 1982066"/>
              <a:gd name="csX7" fmla="*/ 1132609 w 1662545"/>
              <a:gd name="csY7" fmla="*/ 1774248 h 1982066"/>
              <a:gd name="csX8" fmla="*/ 1662545 w 1662545"/>
              <a:gd name="csY8" fmla="*/ 1982066 h 1982066"/>
              <a:gd name="csX0" fmla="*/ 205220 w 1662545"/>
              <a:gd name="csY0" fmla="*/ 0 h 1982066"/>
              <a:gd name="csX1" fmla="*/ 205220 w 1662545"/>
              <a:gd name="csY1" fmla="*/ 389659 h 1982066"/>
              <a:gd name="csX2" fmla="*/ 12989 w 1662545"/>
              <a:gd name="csY2" fmla="*/ 802698 h 1982066"/>
              <a:gd name="csX3" fmla="*/ 0 w 1662545"/>
              <a:gd name="csY3" fmla="*/ 932584 h 1982066"/>
              <a:gd name="csX4" fmla="*/ 80529 w 1662545"/>
              <a:gd name="csY4" fmla="*/ 935182 h 1982066"/>
              <a:gd name="csX5" fmla="*/ 161059 w 1662545"/>
              <a:gd name="csY5" fmla="*/ 1018309 h 1982066"/>
              <a:gd name="csX6" fmla="*/ 636443 w 1662545"/>
              <a:gd name="csY6" fmla="*/ 1335232 h 1982066"/>
              <a:gd name="csX7" fmla="*/ 1132609 w 1662545"/>
              <a:gd name="csY7" fmla="*/ 1774248 h 1982066"/>
              <a:gd name="csX8" fmla="*/ 1662545 w 1662545"/>
              <a:gd name="csY8" fmla="*/ 1982066 h 1982066"/>
              <a:gd name="csX0" fmla="*/ 205220 w 1662545"/>
              <a:gd name="csY0" fmla="*/ 0 h 1982066"/>
              <a:gd name="csX1" fmla="*/ 205220 w 1662545"/>
              <a:gd name="csY1" fmla="*/ 389659 h 1982066"/>
              <a:gd name="csX2" fmla="*/ 12989 w 1662545"/>
              <a:gd name="csY2" fmla="*/ 802698 h 1982066"/>
              <a:gd name="csX3" fmla="*/ 0 w 1662545"/>
              <a:gd name="csY3" fmla="*/ 932584 h 1982066"/>
              <a:gd name="csX4" fmla="*/ 161059 w 1662545"/>
              <a:gd name="csY4" fmla="*/ 1018309 h 1982066"/>
              <a:gd name="csX5" fmla="*/ 636443 w 1662545"/>
              <a:gd name="csY5" fmla="*/ 1335232 h 1982066"/>
              <a:gd name="csX6" fmla="*/ 1132609 w 1662545"/>
              <a:gd name="csY6" fmla="*/ 1774248 h 1982066"/>
              <a:gd name="csX7" fmla="*/ 1662545 w 1662545"/>
              <a:gd name="csY7" fmla="*/ 1982066 h 1982066"/>
              <a:gd name="csX0" fmla="*/ 205220 w 1662545"/>
              <a:gd name="csY0" fmla="*/ 0 h 1982066"/>
              <a:gd name="csX1" fmla="*/ 205220 w 1662545"/>
              <a:gd name="csY1" fmla="*/ 389659 h 1982066"/>
              <a:gd name="csX2" fmla="*/ 12989 w 1662545"/>
              <a:gd name="csY2" fmla="*/ 802698 h 1982066"/>
              <a:gd name="csX3" fmla="*/ 0 w 1662545"/>
              <a:gd name="csY3" fmla="*/ 932584 h 1982066"/>
              <a:gd name="csX4" fmla="*/ 161059 w 1662545"/>
              <a:gd name="csY4" fmla="*/ 1018309 h 1982066"/>
              <a:gd name="csX5" fmla="*/ 636443 w 1662545"/>
              <a:gd name="csY5" fmla="*/ 1335232 h 1982066"/>
              <a:gd name="csX6" fmla="*/ 1132609 w 1662545"/>
              <a:gd name="csY6" fmla="*/ 1774248 h 1982066"/>
              <a:gd name="csX7" fmla="*/ 1662545 w 1662545"/>
              <a:gd name="csY7" fmla="*/ 1982066 h 198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62545" h="1982066">
                <a:moveTo>
                  <a:pt x="205220" y="0"/>
                </a:moveTo>
                <a:lnTo>
                  <a:pt x="205220" y="389659"/>
                </a:lnTo>
                <a:lnTo>
                  <a:pt x="12989" y="802698"/>
                </a:lnTo>
                <a:lnTo>
                  <a:pt x="0" y="932584"/>
                </a:lnTo>
                <a:cubicBezTo>
                  <a:pt x="79664" y="955964"/>
                  <a:pt x="107373" y="989734"/>
                  <a:pt x="161059" y="1018309"/>
                </a:cubicBezTo>
                <a:lnTo>
                  <a:pt x="636443" y="1335232"/>
                </a:lnTo>
                <a:cubicBezTo>
                  <a:pt x="798368" y="1461222"/>
                  <a:pt x="961592" y="1666442"/>
                  <a:pt x="1132609" y="1774248"/>
                </a:cubicBezTo>
                <a:lnTo>
                  <a:pt x="1662545" y="1982066"/>
                </a:lnTo>
              </a:path>
            </a:pathLst>
          </a:custGeom>
          <a:noFill/>
          <a:ln w="7620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テキスト ボックス 167">
            <a:extLst>
              <a:ext uri="{FF2B5EF4-FFF2-40B4-BE49-F238E27FC236}">
                <a16:creationId xmlns:a16="http://schemas.microsoft.com/office/drawing/2014/main" id="{2BFBB237-715E-9745-E6A6-A20C4F1C3800}"/>
              </a:ext>
            </a:extLst>
          </p:cNvPr>
          <p:cNvSpPr txBox="1"/>
          <p:nvPr/>
        </p:nvSpPr>
        <p:spPr>
          <a:xfrm>
            <a:off x="7089183" y="1004039"/>
            <a:ext cx="1063112"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上ノ太子駅前</a:t>
            </a:r>
          </a:p>
        </p:txBody>
      </p:sp>
      <p:sp>
        <p:nvSpPr>
          <p:cNvPr id="169" name="テキスト ボックス 168">
            <a:extLst>
              <a:ext uri="{FF2B5EF4-FFF2-40B4-BE49-F238E27FC236}">
                <a16:creationId xmlns:a16="http://schemas.microsoft.com/office/drawing/2014/main" id="{17F85D84-9F25-867E-F377-BF1CE3B97461}"/>
              </a:ext>
            </a:extLst>
          </p:cNvPr>
          <p:cNvSpPr txBox="1"/>
          <p:nvPr/>
        </p:nvSpPr>
        <p:spPr>
          <a:xfrm>
            <a:off x="8078288" y="2131981"/>
            <a:ext cx="954107"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太子町役場</a:t>
            </a:r>
          </a:p>
        </p:txBody>
      </p:sp>
      <p:sp>
        <p:nvSpPr>
          <p:cNvPr id="170" name="テキスト ボックス 169">
            <a:extLst>
              <a:ext uri="{FF2B5EF4-FFF2-40B4-BE49-F238E27FC236}">
                <a16:creationId xmlns:a16="http://schemas.microsoft.com/office/drawing/2014/main" id="{7249AFD1-CB85-DC7E-A8BC-2CD30D2795E9}"/>
              </a:ext>
            </a:extLst>
          </p:cNvPr>
          <p:cNvSpPr txBox="1"/>
          <p:nvPr/>
        </p:nvSpPr>
        <p:spPr>
          <a:xfrm>
            <a:off x="8227132" y="2884491"/>
            <a:ext cx="800219"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六枚橋東</a:t>
            </a:r>
          </a:p>
        </p:txBody>
      </p:sp>
      <p:sp>
        <p:nvSpPr>
          <p:cNvPr id="171" name="テキスト ボックス 170">
            <a:extLst>
              <a:ext uri="{FF2B5EF4-FFF2-40B4-BE49-F238E27FC236}">
                <a16:creationId xmlns:a16="http://schemas.microsoft.com/office/drawing/2014/main" id="{C29CDC1A-21C6-22F2-E739-06DF759E7859}"/>
              </a:ext>
            </a:extLst>
          </p:cNvPr>
          <p:cNvSpPr txBox="1"/>
          <p:nvPr/>
        </p:nvSpPr>
        <p:spPr>
          <a:xfrm>
            <a:off x="5800130" y="3617863"/>
            <a:ext cx="492443"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東山</a:t>
            </a:r>
          </a:p>
        </p:txBody>
      </p:sp>
      <p:sp>
        <p:nvSpPr>
          <p:cNvPr id="172" name="テキスト ボックス 171">
            <a:extLst>
              <a:ext uri="{FF2B5EF4-FFF2-40B4-BE49-F238E27FC236}">
                <a16:creationId xmlns:a16="http://schemas.microsoft.com/office/drawing/2014/main" id="{A02A0198-C048-85D3-C99B-896D2D721D76}"/>
              </a:ext>
            </a:extLst>
          </p:cNvPr>
          <p:cNvSpPr txBox="1"/>
          <p:nvPr/>
        </p:nvSpPr>
        <p:spPr>
          <a:xfrm>
            <a:off x="5943814" y="4173037"/>
            <a:ext cx="954107"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阪南一須賀</a:t>
            </a:r>
          </a:p>
        </p:txBody>
      </p:sp>
      <p:sp>
        <p:nvSpPr>
          <p:cNvPr id="173" name="テキスト ボックス 172">
            <a:extLst>
              <a:ext uri="{FF2B5EF4-FFF2-40B4-BE49-F238E27FC236}">
                <a16:creationId xmlns:a16="http://schemas.microsoft.com/office/drawing/2014/main" id="{67B740CA-CB7A-E6AB-B1B1-3B01DB78ADF5}"/>
              </a:ext>
            </a:extLst>
          </p:cNvPr>
          <p:cNvSpPr txBox="1"/>
          <p:nvPr/>
        </p:nvSpPr>
        <p:spPr>
          <a:xfrm>
            <a:off x="6872672" y="4808676"/>
            <a:ext cx="954107"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大宝２丁目</a:t>
            </a:r>
          </a:p>
        </p:txBody>
      </p:sp>
      <p:sp>
        <p:nvSpPr>
          <p:cNvPr id="174" name="テキスト ボックス 173">
            <a:extLst>
              <a:ext uri="{FF2B5EF4-FFF2-40B4-BE49-F238E27FC236}">
                <a16:creationId xmlns:a16="http://schemas.microsoft.com/office/drawing/2014/main" id="{0157A5CB-C30F-3C91-E52D-33FF56154863}"/>
              </a:ext>
            </a:extLst>
          </p:cNvPr>
          <p:cNvSpPr txBox="1"/>
          <p:nvPr/>
        </p:nvSpPr>
        <p:spPr>
          <a:xfrm>
            <a:off x="7180422" y="5184892"/>
            <a:ext cx="1388522"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近つ飛鳥博物館前</a:t>
            </a:r>
            <a:endParaRPr kumimoji="1" lang="en-US" altLang="ja-JP" sz="1200" b="1" dirty="0">
              <a:effectLst>
                <a:glow rad="190500">
                  <a:schemeClr val="bg1"/>
                </a:glow>
              </a:effectLst>
              <a:latin typeface="Meiryo UI" panose="020B0604030504040204" pitchFamily="50" charset="-128"/>
              <a:ea typeface="Meiryo UI" panose="020B0604030504040204" pitchFamily="50" charset="-128"/>
            </a:endParaRPr>
          </a:p>
        </p:txBody>
      </p:sp>
      <p:cxnSp>
        <p:nvCxnSpPr>
          <p:cNvPr id="175" name="直線コネクタ 174">
            <a:extLst>
              <a:ext uri="{FF2B5EF4-FFF2-40B4-BE49-F238E27FC236}">
                <a16:creationId xmlns:a16="http://schemas.microsoft.com/office/drawing/2014/main" id="{652EAF72-9DDB-AE21-7A38-CE8311904D0C}"/>
              </a:ext>
            </a:extLst>
          </p:cNvPr>
          <p:cNvCxnSpPr/>
          <p:nvPr/>
        </p:nvCxnSpPr>
        <p:spPr>
          <a:xfrm>
            <a:off x="6971934" y="5465618"/>
            <a:ext cx="1584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56" name="楕円 155">
            <a:extLst>
              <a:ext uri="{FF2B5EF4-FFF2-40B4-BE49-F238E27FC236}">
                <a16:creationId xmlns:a16="http://schemas.microsoft.com/office/drawing/2014/main" id="{4F5B3414-06D2-8063-ABE1-811628E8B464}"/>
              </a:ext>
            </a:extLst>
          </p:cNvPr>
          <p:cNvSpPr/>
          <p:nvPr/>
        </p:nvSpPr>
        <p:spPr>
          <a:xfrm>
            <a:off x="6902697" y="5367327"/>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cxnSp>
        <p:nvCxnSpPr>
          <p:cNvPr id="176" name="直線コネクタ 175">
            <a:extLst>
              <a:ext uri="{FF2B5EF4-FFF2-40B4-BE49-F238E27FC236}">
                <a16:creationId xmlns:a16="http://schemas.microsoft.com/office/drawing/2014/main" id="{66FB0584-19BE-2E1E-9BBA-96EB8D23A1F6}"/>
              </a:ext>
            </a:extLst>
          </p:cNvPr>
          <p:cNvCxnSpPr/>
          <p:nvPr/>
        </p:nvCxnSpPr>
        <p:spPr>
          <a:xfrm>
            <a:off x="6241889" y="5091993"/>
            <a:ext cx="1584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59" name="楕円 158">
            <a:extLst>
              <a:ext uri="{FF2B5EF4-FFF2-40B4-BE49-F238E27FC236}">
                <a16:creationId xmlns:a16="http://schemas.microsoft.com/office/drawing/2014/main" id="{7F6638E1-01D1-6A28-CDE0-1E2DB381003C}"/>
              </a:ext>
            </a:extLst>
          </p:cNvPr>
          <p:cNvSpPr/>
          <p:nvPr/>
        </p:nvSpPr>
        <p:spPr>
          <a:xfrm>
            <a:off x="6142641" y="5003890"/>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cxnSp>
        <p:nvCxnSpPr>
          <p:cNvPr id="177" name="直線コネクタ 176">
            <a:extLst>
              <a:ext uri="{FF2B5EF4-FFF2-40B4-BE49-F238E27FC236}">
                <a16:creationId xmlns:a16="http://schemas.microsoft.com/office/drawing/2014/main" id="{9BF9DD14-9435-D9DD-D570-0B9AEA18557C}"/>
              </a:ext>
            </a:extLst>
          </p:cNvPr>
          <p:cNvCxnSpPr/>
          <p:nvPr/>
        </p:nvCxnSpPr>
        <p:spPr>
          <a:xfrm>
            <a:off x="5457767" y="4453340"/>
            <a:ext cx="1440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58" name="楕円 157">
            <a:extLst>
              <a:ext uri="{FF2B5EF4-FFF2-40B4-BE49-F238E27FC236}">
                <a16:creationId xmlns:a16="http://schemas.microsoft.com/office/drawing/2014/main" id="{189AB77F-6174-FF85-048E-828AEA89BBFE}"/>
              </a:ext>
            </a:extLst>
          </p:cNvPr>
          <p:cNvSpPr/>
          <p:nvPr/>
        </p:nvSpPr>
        <p:spPr>
          <a:xfrm>
            <a:off x="5317944" y="4363340"/>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cxnSp>
        <p:nvCxnSpPr>
          <p:cNvPr id="178" name="直線コネクタ 177">
            <a:extLst>
              <a:ext uri="{FF2B5EF4-FFF2-40B4-BE49-F238E27FC236}">
                <a16:creationId xmlns:a16="http://schemas.microsoft.com/office/drawing/2014/main" id="{68647728-1DE9-263C-D714-4904C1CDF82A}"/>
              </a:ext>
            </a:extLst>
          </p:cNvPr>
          <p:cNvCxnSpPr/>
          <p:nvPr/>
        </p:nvCxnSpPr>
        <p:spPr>
          <a:xfrm>
            <a:off x="5607147" y="3892404"/>
            <a:ext cx="612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57" name="楕円 156">
            <a:extLst>
              <a:ext uri="{FF2B5EF4-FFF2-40B4-BE49-F238E27FC236}">
                <a16:creationId xmlns:a16="http://schemas.microsoft.com/office/drawing/2014/main" id="{A8BD1CFB-0CA6-B5A6-CACB-6263F72F7B1A}"/>
              </a:ext>
            </a:extLst>
          </p:cNvPr>
          <p:cNvSpPr/>
          <p:nvPr/>
        </p:nvSpPr>
        <p:spPr>
          <a:xfrm>
            <a:off x="5517147" y="3793955"/>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cxnSp>
        <p:nvCxnSpPr>
          <p:cNvPr id="179" name="直線コネクタ 178">
            <a:extLst>
              <a:ext uri="{FF2B5EF4-FFF2-40B4-BE49-F238E27FC236}">
                <a16:creationId xmlns:a16="http://schemas.microsoft.com/office/drawing/2014/main" id="{5DE11FD7-7B9A-CF21-C0E5-C06A5F7286BE}"/>
              </a:ext>
            </a:extLst>
          </p:cNvPr>
          <p:cNvCxnSpPr/>
          <p:nvPr/>
        </p:nvCxnSpPr>
        <p:spPr>
          <a:xfrm>
            <a:off x="8121751" y="3171995"/>
            <a:ext cx="900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51" name="楕円 150">
            <a:extLst>
              <a:ext uri="{FF2B5EF4-FFF2-40B4-BE49-F238E27FC236}">
                <a16:creationId xmlns:a16="http://schemas.microsoft.com/office/drawing/2014/main" id="{96C43D5A-07BF-8377-1969-026C7FE8E1BD}"/>
              </a:ext>
            </a:extLst>
          </p:cNvPr>
          <p:cNvSpPr/>
          <p:nvPr/>
        </p:nvSpPr>
        <p:spPr>
          <a:xfrm>
            <a:off x="7970538" y="3081995"/>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180" name="フリーフォーム: 図形 179">
            <a:extLst>
              <a:ext uri="{FF2B5EF4-FFF2-40B4-BE49-F238E27FC236}">
                <a16:creationId xmlns:a16="http://schemas.microsoft.com/office/drawing/2014/main" id="{1F506697-7980-B3AE-9D38-B63BAAAE2789}"/>
              </a:ext>
            </a:extLst>
          </p:cNvPr>
          <p:cNvSpPr/>
          <p:nvPr/>
        </p:nvSpPr>
        <p:spPr>
          <a:xfrm>
            <a:off x="7776340" y="2416066"/>
            <a:ext cx="1249417" cy="713389"/>
          </a:xfrm>
          <a:custGeom>
            <a:avLst/>
            <a:gdLst>
              <a:gd name="csX0" fmla="*/ 0 w 1249417"/>
              <a:gd name="csY0" fmla="*/ 713389 h 713389"/>
              <a:gd name="csX1" fmla="*/ 216776 w 1249417"/>
              <a:gd name="csY1" fmla="*/ 0 h 713389"/>
              <a:gd name="csX2" fmla="*/ 1249417 w 1249417"/>
              <a:gd name="csY2" fmla="*/ 0 h 713389"/>
            </a:gdLst>
            <a:ahLst/>
            <a:cxnLst>
              <a:cxn ang="0">
                <a:pos x="csX0" y="csY0"/>
              </a:cxn>
              <a:cxn ang="0">
                <a:pos x="csX1" y="csY1"/>
              </a:cxn>
              <a:cxn ang="0">
                <a:pos x="csX2" y="csY2"/>
              </a:cxn>
            </a:cxnLst>
            <a:rect l="l" t="t" r="r" b="b"/>
            <a:pathLst>
              <a:path w="1249417" h="713389">
                <a:moveTo>
                  <a:pt x="0" y="713389"/>
                </a:moveTo>
                <a:lnTo>
                  <a:pt x="216776" y="0"/>
                </a:lnTo>
                <a:lnTo>
                  <a:pt x="1249417" y="0"/>
                </a:lnTo>
              </a:path>
            </a:pathLst>
          </a:custGeom>
          <a:noFill/>
          <a:ln w="254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楕円 159">
            <a:extLst>
              <a:ext uri="{FF2B5EF4-FFF2-40B4-BE49-F238E27FC236}">
                <a16:creationId xmlns:a16="http://schemas.microsoft.com/office/drawing/2014/main" id="{5BE0DF78-5BB9-64B0-05A3-9B396F4011CC}"/>
              </a:ext>
            </a:extLst>
          </p:cNvPr>
          <p:cNvSpPr/>
          <p:nvPr/>
        </p:nvSpPr>
        <p:spPr>
          <a:xfrm>
            <a:off x="7689779" y="3047971"/>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cxnSp>
        <p:nvCxnSpPr>
          <p:cNvPr id="181" name="直線コネクタ 180">
            <a:extLst>
              <a:ext uri="{FF2B5EF4-FFF2-40B4-BE49-F238E27FC236}">
                <a16:creationId xmlns:a16="http://schemas.microsoft.com/office/drawing/2014/main" id="{84BCD417-68F2-5ABF-984A-8952C7D5D887}"/>
              </a:ext>
            </a:extLst>
          </p:cNvPr>
          <p:cNvCxnSpPr/>
          <p:nvPr/>
        </p:nvCxnSpPr>
        <p:spPr>
          <a:xfrm>
            <a:off x="6785444" y="1282540"/>
            <a:ext cx="1368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55" name="楕円 154">
            <a:extLst>
              <a:ext uri="{FF2B5EF4-FFF2-40B4-BE49-F238E27FC236}">
                <a16:creationId xmlns:a16="http://schemas.microsoft.com/office/drawing/2014/main" id="{91742F47-B723-BC40-436D-DDE8162EA75C}"/>
              </a:ext>
            </a:extLst>
          </p:cNvPr>
          <p:cNvSpPr/>
          <p:nvPr/>
        </p:nvSpPr>
        <p:spPr>
          <a:xfrm>
            <a:off x="6646311" y="1185613"/>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182" name="テキスト ボックス 181">
            <a:extLst>
              <a:ext uri="{FF2B5EF4-FFF2-40B4-BE49-F238E27FC236}">
                <a16:creationId xmlns:a16="http://schemas.microsoft.com/office/drawing/2014/main" id="{D65ED7BC-7E45-D4E3-A15F-5DC6C8EA0FA7}"/>
              </a:ext>
            </a:extLst>
          </p:cNvPr>
          <p:cNvSpPr txBox="1"/>
          <p:nvPr/>
        </p:nvSpPr>
        <p:spPr>
          <a:xfrm>
            <a:off x="6361508" y="5991441"/>
            <a:ext cx="1935145" cy="253916"/>
          </a:xfrm>
          <a:prstGeom prst="rect">
            <a:avLst/>
          </a:prstGeom>
          <a:noFill/>
        </p:spPr>
        <p:txBody>
          <a:bodyPr wrap="none" rtlCol="0">
            <a:spAutoFit/>
          </a:bodyPr>
          <a:lstStyle/>
          <a:p>
            <a:r>
              <a:rPr kumimoji="1" lang="ja-JP" altLang="en-US" sz="1050" dirty="0">
                <a:latin typeface="ＭＳ ゴシック" panose="020B0609070205080204" pitchFamily="49" charset="-128"/>
                <a:ea typeface="ＭＳ ゴシック" panose="020B0609070205080204" pitchFamily="49" charset="-128"/>
              </a:rPr>
              <a:t>運行ルート（北部ルート）図</a:t>
            </a:r>
          </a:p>
        </p:txBody>
      </p:sp>
      <p:sp>
        <p:nvSpPr>
          <p:cNvPr id="86" name="正方形/長方形 85">
            <a:extLst>
              <a:ext uri="{FF2B5EF4-FFF2-40B4-BE49-F238E27FC236}">
                <a16:creationId xmlns:a16="http://schemas.microsoft.com/office/drawing/2014/main" id="{18F55C8F-EA90-9A70-0400-3E9EA55C30D3}"/>
              </a:ext>
            </a:extLst>
          </p:cNvPr>
          <p:cNvSpPr/>
          <p:nvPr/>
        </p:nvSpPr>
        <p:spPr>
          <a:xfrm>
            <a:off x="4805057" y="4862193"/>
            <a:ext cx="1013659" cy="1933815"/>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8" name="図 77">
            <a:extLst>
              <a:ext uri="{FF2B5EF4-FFF2-40B4-BE49-F238E27FC236}">
                <a16:creationId xmlns:a16="http://schemas.microsoft.com/office/drawing/2014/main" id="{0CBD0295-0459-66B3-A58C-B400135E35AA}"/>
              </a:ext>
            </a:extLst>
          </p:cNvPr>
          <p:cNvPicPr>
            <a:picLocks noChangeAspect="1"/>
          </p:cNvPicPr>
          <p:nvPr/>
        </p:nvPicPr>
        <p:blipFill>
          <a:blip r:embed="rId4"/>
          <a:srcRect b="25056"/>
          <a:stretch>
            <a:fillRect/>
          </a:stretch>
        </p:blipFill>
        <p:spPr>
          <a:xfrm>
            <a:off x="4999171" y="4916047"/>
            <a:ext cx="644937" cy="1807652"/>
          </a:xfrm>
          <a:prstGeom prst="rect">
            <a:avLst/>
          </a:prstGeom>
        </p:spPr>
      </p:pic>
      <p:sp>
        <p:nvSpPr>
          <p:cNvPr id="183" name="二等辺三角形 182">
            <a:extLst>
              <a:ext uri="{FF2B5EF4-FFF2-40B4-BE49-F238E27FC236}">
                <a16:creationId xmlns:a16="http://schemas.microsoft.com/office/drawing/2014/main" id="{60A9027B-31F8-FD35-E64D-4CFF569F5040}"/>
              </a:ext>
            </a:extLst>
          </p:cNvPr>
          <p:cNvSpPr/>
          <p:nvPr/>
        </p:nvSpPr>
        <p:spPr>
          <a:xfrm>
            <a:off x="6306108" y="6104539"/>
            <a:ext cx="54000" cy="54000"/>
          </a:xfrm>
          <a:prstGeom prst="triangl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二等辺三角形 184">
            <a:extLst>
              <a:ext uri="{FF2B5EF4-FFF2-40B4-BE49-F238E27FC236}">
                <a16:creationId xmlns:a16="http://schemas.microsoft.com/office/drawing/2014/main" id="{E81A506C-27FF-1559-9484-53147E895FAB}"/>
              </a:ext>
            </a:extLst>
          </p:cNvPr>
          <p:cNvSpPr/>
          <p:nvPr/>
        </p:nvSpPr>
        <p:spPr>
          <a:xfrm>
            <a:off x="5893950" y="6654691"/>
            <a:ext cx="54000" cy="54000"/>
          </a:xfrm>
          <a:prstGeom prst="triangle">
            <a:avLst/>
          </a:prstGeom>
          <a:solidFill>
            <a:schemeClr val="tx1"/>
          </a:solidFill>
          <a:ln w="38100">
            <a:solidFill>
              <a:schemeClr val="tx1"/>
            </a:solid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a:extLst>
              <a:ext uri="{FF2B5EF4-FFF2-40B4-BE49-F238E27FC236}">
                <a16:creationId xmlns:a16="http://schemas.microsoft.com/office/drawing/2014/main" id="{3E1B5913-949B-E586-0852-6705F13E2356}"/>
              </a:ext>
            </a:extLst>
          </p:cNvPr>
          <p:cNvSpPr txBox="1"/>
          <p:nvPr/>
        </p:nvSpPr>
        <p:spPr>
          <a:xfrm>
            <a:off x="0" y="3073504"/>
            <a:ext cx="4474302" cy="3323987"/>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１．運行日</a:t>
            </a:r>
            <a:endParaRPr kumimoji="1" lang="en-US" altLang="ja-JP" sz="16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令和８年（</a:t>
            </a:r>
            <a:r>
              <a:rPr kumimoji="1" lang="en-US" altLang="ja-JP" sz="1600" dirty="0">
                <a:latin typeface="Meiryo UI" panose="020B0604030504040204" pitchFamily="50" charset="-128"/>
                <a:ea typeface="Meiryo UI" panose="020B0604030504040204" pitchFamily="50" charset="-128"/>
              </a:rPr>
              <a:t>2026</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12</a:t>
            </a:r>
            <a:r>
              <a:rPr kumimoji="1" lang="ja-JP" altLang="en-US" sz="1600" dirty="0">
                <a:latin typeface="Meiryo UI" panose="020B0604030504040204" pitchFamily="50" charset="-128"/>
                <a:ea typeface="Meiryo UI" panose="020B0604030504040204" pitchFamily="50" charset="-128"/>
              </a:rPr>
              <a:t>月</a:t>
            </a:r>
            <a:r>
              <a:rPr kumimoji="1" lang="en-US" altLang="ja-JP" sz="1600" dirty="0">
                <a:latin typeface="Meiryo UI" panose="020B0604030504040204" pitchFamily="50" charset="-128"/>
                <a:ea typeface="Meiryo UI" panose="020B0604030504040204" pitchFamily="50" charset="-128"/>
              </a:rPr>
              <a:t>14</a:t>
            </a:r>
            <a:r>
              <a:rPr kumimoji="1" lang="ja-JP" altLang="en-US" sz="1600" dirty="0">
                <a:latin typeface="Meiryo UI" panose="020B0604030504040204" pitchFamily="50" charset="-128"/>
                <a:ea typeface="Meiryo UI" panose="020B0604030504040204" pitchFamily="50" charset="-128"/>
              </a:rPr>
              <a:t>日（月）から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令和９年（</a:t>
            </a:r>
            <a:r>
              <a:rPr kumimoji="1" lang="en-US" altLang="ja-JP" sz="1600" dirty="0">
                <a:latin typeface="Meiryo UI" panose="020B0604030504040204" pitchFamily="50" charset="-128"/>
                <a:ea typeface="Meiryo UI" panose="020B0604030504040204" pitchFamily="50" charset="-128"/>
              </a:rPr>
              <a:t>2027</a:t>
            </a:r>
            <a:r>
              <a:rPr kumimoji="1" lang="ja-JP" altLang="en-US" sz="1600" dirty="0">
                <a:latin typeface="Meiryo UI" panose="020B0604030504040204" pitchFamily="50" charset="-128"/>
                <a:ea typeface="Meiryo UI" panose="020B0604030504040204" pitchFamily="50" charset="-128"/>
              </a:rPr>
              <a:t>年） ２月</a:t>
            </a:r>
            <a:r>
              <a:rPr kumimoji="1" lang="en-US" altLang="ja-JP" sz="1600" dirty="0">
                <a:latin typeface="Meiryo UI" panose="020B0604030504040204" pitchFamily="50" charset="-128"/>
                <a:ea typeface="Meiryo UI" panose="020B0604030504040204" pitchFamily="50" charset="-128"/>
              </a:rPr>
              <a:t>23</a:t>
            </a:r>
            <a:r>
              <a:rPr kumimoji="1" lang="ja-JP" altLang="en-US" sz="1600" dirty="0">
                <a:latin typeface="Meiryo UI" panose="020B0604030504040204" pitchFamily="50" charset="-128"/>
                <a:ea typeface="Meiryo UI" panose="020B0604030504040204" pitchFamily="50" charset="-128"/>
              </a:rPr>
              <a:t>日（火）まで</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毎日運行</a:t>
            </a:r>
            <a:r>
              <a:rPr kumimoji="1" lang="ja-JP" altLang="en-US" sz="1400" dirty="0">
                <a:latin typeface="Meiryo UI" panose="020B0604030504040204" pitchFamily="50" charset="-128"/>
                <a:ea typeface="Meiryo UI" panose="020B0604030504040204" pitchFamily="50" charset="-128"/>
              </a:rPr>
              <a:t>（ただし、年末年始</a:t>
            </a:r>
            <a:r>
              <a:rPr kumimoji="1" lang="en-US" altLang="ja-JP" sz="1400" dirty="0">
                <a:latin typeface="Meiryo UI" panose="020B0604030504040204" pitchFamily="50" charset="-128"/>
                <a:ea typeface="Meiryo UI" panose="020B0604030504040204" pitchFamily="50" charset="-128"/>
              </a:rPr>
              <a:t>12/29</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1/3</a:t>
            </a:r>
            <a:r>
              <a:rPr kumimoji="1" lang="ja-JP" altLang="en-US" sz="1400" dirty="0">
                <a:latin typeface="Meiryo UI" panose="020B0604030504040204" pitchFamily="50" charset="-128"/>
                <a:ea typeface="Meiryo UI" panose="020B0604030504040204" pitchFamily="50" charset="-128"/>
              </a:rPr>
              <a:t>は除く）</a:t>
            </a:r>
            <a:endParaRPr kumimoji="1" lang="en-US" altLang="ja-JP" sz="1200" dirty="0">
              <a:latin typeface="Meiryo UI" panose="020B0604030504040204" pitchFamily="50" charset="-128"/>
              <a:ea typeface="Meiryo UI" panose="020B0604030504040204" pitchFamily="50" charset="-128"/>
            </a:endParaRPr>
          </a:p>
          <a:p>
            <a:endParaRPr kumimoji="1" lang="en-US" altLang="ja-JP" sz="5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２．運行時間帯・頻度</a:t>
            </a:r>
            <a:endParaRPr kumimoji="1" lang="en-US" altLang="ja-JP" sz="16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概ね</a:t>
            </a:r>
            <a:r>
              <a:rPr kumimoji="1" lang="en-US" altLang="ja-JP" sz="1600" dirty="0">
                <a:latin typeface="Meiryo UI" panose="020B0604030504040204" pitchFamily="50" charset="-128"/>
                <a:ea typeface="Meiryo UI" panose="020B0604030504040204" pitchFamily="50" charset="-128"/>
              </a:rPr>
              <a:t>10</a:t>
            </a:r>
            <a:r>
              <a:rPr kumimoji="1" lang="ja-JP" altLang="en-US" sz="1600" dirty="0">
                <a:latin typeface="Meiryo UI" panose="020B0604030504040204" pitchFamily="50" charset="-128"/>
                <a:ea typeface="Meiryo UI" panose="020B0604030504040204" pitchFamily="50" charset="-128"/>
              </a:rPr>
              <a:t>時～</a:t>
            </a:r>
            <a:r>
              <a:rPr kumimoji="1" lang="en-US" altLang="ja-JP" sz="1600" dirty="0">
                <a:latin typeface="Meiryo UI" panose="020B0604030504040204" pitchFamily="50" charset="-128"/>
                <a:ea typeface="Meiryo UI" panose="020B0604030504040204" pitchFamily="50" charset="-128"/>
              </a:rPr>
              <a:t>16</a:t>
            </a:r>
            <a:r>
              <a:rPr kumimoji="1" lang="ja-JP" altLang="en-US" sz="1600" dirty="0">
                <a:latin typeface="Meiryo UI" panose="020B0604030504040204" pitchFamily="50" charset="-128"/>
                <a:ea typeface="Meiryo UI" panose="020B0604030504040204" pitchFamily="50" charset="-128"/>
              </a:rPr>
              <a:t>時で、１日６便（３往復）</a:t>
            </a:r>
            <a:r>
              <a:rPr kumimoji="1" lang="en-US" altLang="ja-JP" sz="16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a:p>
            <a:endParaRPr kumimoji="1" lang="en-US" altLang="ja-JP" sz="5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３．乗車料</a:t>
            </a:r>
            <a:endParaRPr kumimoji="1" lang="en-US" altLang="ja-JP" sz="16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無料</a:t>
            </a:r>
            <a:endParaRPr kumimoji="1" lang="en-US" altLang="ja-JP" sz="1400" dirty="0">
              <a:latin typeface="Meiryo UI" panose="020B0604030504040204" pitchFamily="50" charset="-128"/>
              <a:ea typeface="Meiryo UI" panose="020B0604030504040204" pitchFamily="50" charset="-128"/>
            </a:endParaRPr>
          </a:p>
          <a:p>
            <a:endParaRPr kumimoji="1" lang="en-US" altLang="ja-JP" sz="5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４．乗車定員</a:t>
            </a:r>
            <a:endParaRPr kumimoji="1" lang="en-US" altLang="ja-JP" sz="16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10</a:t>
            </a:r>
            <a:r>
              <a:rPr kumimoji="1" lang="ja-JP" altLang="en-US" sz="1600" dirty="0">
                <a:latin typeface="Meiryo UI" panose="020B0604030504040204" pitchFamily="50" charset="-128"/>
                <a:ea typeface="Meiryo UI" panose="020B0604030504040204" pitchFamily="50" charset="-128"/>
              </a:rPr>
              <a:t>名</a:t>
            </a:r>
            <a:endParaRPr kumimoji="1" lang="en-US" altLang="ja-JP" sz="1400" dirty="0">
              <a:latin typeface="Meiryo UI" panose="020B0604030504040204" pitchFamily="50" charset="-128"/>
              <a:ea typeface="Meiryo UI" panose="020B0604030504040204" pitchFamily="50" charset="-128"/>
            </a:endParaRPr>
          </a:p>
          <a:p>
            <a:endParaRPr kumimoji="1" lang="en-US" altLang="ja-JP" sz="500" dirty="0">
              <a:latin typeface="Meiryo UI" panose="020B0604030504040204" pitchFamily="50" charset="-128"/>
              <a:ea typeface="Meiryo UI" panose="020B0604030504040204" pitchFamily="50" charset="-128"/>
            </a:endParaRPr>
          </a:p>
          <a:p>
            <a:r>
              <a:rPr kumimoji="1" lang="ja-JP" altLang="en-US" sz="1600" b="1" dirty="0">
                <a:latin typeface="Meiryo UI" panose="020B0604030504040204" pitchFamily="50" charset="-128"/>
                <a:ea typeface="Meiryo UI" panose="020B0604030504040204" pitchFamily="50" charset="-128"/>
              </a:rPr>
              <a:t>５．乗車方法</a:t>
            </a:r>
            <a:endParaRPr kumimoji="1" lang="en-US" altLang="ja-JP" sz="1600" b="1"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電話にて事前予約制</a:t>
            </a:r>
            <a:r>
              <a:rPr kumimoji="1" lang="en-US" altLang="ja-JP" sz="16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13268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9F1F9897-95B0-50B4-9306-B94CB4C37865}"/>
              </a:ext>
            </a:extLst>
          </p:cNvPr>
          <p:cNvPicPr>
            <a:picLocks noChangeAspect="1"/>
          </p:cNvPicPr>
          <p:nvPr/>
        </p:nvPicPr>
        <p:blipFill>
          <a:blip r:embed="rId2"/>
          <a:srcRect b="3241"/>
          <a:stretch>
            <a:fillRect/>
          </a:stretch>
        </p:blipFill>
        <p:spPr>
          <a:xfrm>
            <a:off x="0" y="897036"/>
            <a:ext cx="9123419" cy="5921622"/>
          </a:xfrm>
          <a:prstGeom prst="rect">
            <a:avLst/>
          </a:prstGeom>
        </p:spPr>
      </p:pic>
      <p:sp>
        <p:nvSpPr>
          <p:cNvPr id="2" name="正方形/長方形 1">
            <a:extLst>
              <a:ext uri="{FF2B5EF4-FFF2-40B4-BE49-F238E27FC236}">
                <a16:creationId xmlns:a16="http://schemas.microsoft.com/office/drawing/2014/main" id="{CB5B3923-03AA-4486-91B4-D0022D3AD778}"/>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4E7970E-034D-420B-9413-046FF49062EE}"/>
              </a:ext>
            </a:extLst>
          </p:cNvPr>
          <p:cNvSpPr txBox="1"/>
          <p:nvPr/>
        </p:nvSpPr>
        <p:spPr>
          <a:xfrm>
            <a:off x="0" y="72000"/>
            <a:ext cx="9144000" cy="400110"/>
          </a:xfrm>
          <a:prstGeom prst="rect">
            <a:avLst/>
          </a:prstGeom>
          <a:noFill/>
        </p:spPr>
        <p:txBody>
          <a:bodyPr wrap="square">
            <a:spAutoFit/>
          </a:bodyPr>
          <a:lstStyle/>
          <a:p>
            <a:r>
              <a:rPr kumimoji="1" lang="ja-JP" altLang="en-US" sz="2000" b="1" dirty="0">
                <a:latin typeface="Meiryo UI" panose="020B0604030504040204" pitchFamily="50" charset="-128"/>
                <a:ea typeface="Meiryo UI" panose="020B0604030504040204" pitchFamily="50" charset="-128"/>
              </a:rPr>
              <a:t>２．乗客乗車における運行計画</a:t>
            </a:r>
            <a:endParaRPr lang="ja-JP" altLang="en-US" sz="2000" strike="sngStrike" dirty="0">
              <a:solidFill>
                <a:srgbClr val="00B0F0"/>
              </a:solidFill>
            </a:endParaRPr>
          </a:p>
        </p:txBody>
      </p:sp>
      <p:sp>
        <p:nvSpPr>
          <p:cNvPr id="5" name="テキスト ボックス 4">
            <a:extLst>
              <a:ext uri="{FF2B5EF4-FFF2-40B4-BE49-F238E27FC236}">
                <a16:creationId xmlns:a16="http://schemas.microsoft.com/office/drawing/2014/main" id="{A91F7E89-7F5E-4200-B206-FEC848A48D86}"/>
              </a:ext>
            </a:extLst>
          </p:cNvPr>
          <p:cNvSpPr txBox="1"/>
          <p:nvPr/>
        </p:nvSpPr>
        <p:spPr>
          <a:xfrm>
            <a:off x="0" y="540000"/>
            <a:ext cx="2420856" cy="400110"/>
          </a:xfrm>
          <a:prstGeom prst="rect">
            <a:avLst/>
          </a:prstGeom>
          <a:noFill/>
        </p:spPr>
        <p:txBody>
          <a:bodyPr wrap="none" rtlCol="0">
            <a:spAutoFit/>
          </a:bodyPr>
          <a:lstStyle/>
          <a:p>
            <a:r>
              <a:rPr kumimoji="1" lang="ja-JP" altLang="en-US" sz="2000" b="1" dirty="0">
                <a:latin typeface="Meiryo UI" panose="020B0604030504040204" pitchFamily="50" charset="-128"/>
                <a:ea typeface="Meiryo UI" panose="020B0604030504040204" pitchFamily="50" charset="-128"/>
              </a:rPr>
              <a:t>■自動運転バス車両</a:t>
            </a:r>
          </a:p>
        </p:txBody>
      </p:sp>
      <p:sp>
        <p:nvSpPr>
          <p:cNvPr id="11" name="テキスト ボックス 10">
            <a:extLst>
              <a:ext uri="{FF2B5EF4-FFF2-40B4-BE49-F238E27FC236}">
                <a16:creationId xmlns:a16="http://schemas.microsoft.com/office/drawing/2014/main" id="{CE94F860-1C94-435E-8410-9E7064959144}"/>
              </a:ext>
            </a:extLst>
          </p:cNvPr>
          <p:cNvSpPr txBox="1"/>
          <p:nvPr/>
        </p:nvSpPr>
        <p:spPr>
          <a:xfrm>
            <a:off x="8786124" y="6470025"/>
            <a:ext cx="335348" cy="369332"/>
          </a:xfrm>
          <a:prstGeom prst="rect">
            <a:avLst/>
          </a:prstGeom>
          <a:noFill/>
          <a:ln>
            <a:solidFill>
              <a:schemeClr val="tx1"/>
            </a:solidFill>
          </a:ln>
        </p:spPr>
        <p:txBody>
          <a:bodyPr wrap="none" rtlCol="0">
            <a:spAutoFit/>
          </a:bodyPr>
          <a:lstStyle/>
          <a:p>
            <a:r>
              <a:rPr kumimoji="1" lang="en-US" altLang="ja-JP" dirty="0">
                <a:latin typeface="Bodoni MT Black" panose="02070A03080606020203" pitchFamily="18" charset="0"/>
              </a:rPr>
              <a:t>6</a:t>
            </a:r>
            <a:endParaRPr kumimoji="1" lang="ja-JP" altLang="en-US" dirty="0">
              <a:latin typeface="Bodoni MT Black" panose="02070A03080606020203" pitchFamily="18" charset="0"/>
            </a:endParaRPr>
          </a:p>
        </p:txBody>
      </p:sp>
      <p:graphicFrame>
        <p:nvGraphicFramePr>
          <p:cNvPr id="17" name="表 16">
            <a:extLst>
              <a:ext uri="{FF2B5EF4-FFF2-40B4-BE49-F238E27FC236}">
                <a16:creationId xmlns:a16="http://schemas.microsoft.com/office/drawing/2014/main" id="{FB0EF350-316C-0906-A4BC-F5440D288616}"/>
              </a:ext>
            </a:extLst>
          </p:cNvPr>
          <p:cNvGraphicFramePr>
            <a:graphicFrameLocks noGrp="1"/>
          </p:cNvGraphicFramePr>
          <p:nvPr>
            <p:extLst>
              <p:ext uri="{D42A27DB-BD31-4B8C-83A1-F6EECF244321}">
                <p14:modId xmlns:p14="http://schemas.microsoft.com/office/powerpoint/2010/main" val="202051297"/>
              </p:ext>
            </p:extLst>
          </p:nvPr>
        </p:nvGraphicFramePr>
        <p:xfrm>
          <a:off x="4288216" y="585465"/>
          <a:ext cx="4860000" cy="720000"/>
        </p:xfrm>
        <a:graphic>
          <a:graphicData uri="http://schemas.openxmlformats.org/drawingml/2006/table">
            <a:tbl>
              <a:tblPr firstRow="1" bandRow="1">
                <a:tableStyleId>{3B4B98B0-60AC-42C2-AFA5-B58CD77FA1E5}</a:tableStyleId>
              </a:tblPr>
              <a:tblGrid>
                <a:gridCol w="846972">
                  <a:extLst>
                    <a:ext uri="{9D8B030D-6E8A-4147-A177-3AD203B41FA5}">
                      <a16:colId xmlns:a16="http://schemas.microsoft.com/office/drawing/2014/main" val="2788988525"/>
                    </a:ext>
                  </a:extLst>
                </a:gridCol>
                <a:gridCol w="4013028">
                  <a:extLst>
                    <a:ext uri="{9D8B030D-6E8A-4147-A177-3AD203B41FA5}">
                      <a16:colId xmlns:a16="http://schemas.microsoft.com/office/drawing/2014/main" val="1798754161"/>
                    </a:ext>
                  </a:extLst>
                </a:gridCol>
              </a:tblGrid>
              <a:tr h="720000">
                <a:tc>
                  <a:txBody>
                    <a:bodyPr/>
                    <a:lstStyle/>
                    <a:p>
                      <a:pPr algn="dist"/>
                      <a:r>
                        <a:rPr kumimoji="1" lang="ja-JP" altLang="en-US" sz="1300" dirty="0"/>
                        <a:t>車種</a:t>
                      </a:r>
                      <a:endParaRPr kumimoji="1" lang="en-US" altLang="ja-JP" sz="1300" dirty="0"/>
                    </a:p>
                    <a:p>
                      <a:pPr algn="dist"/>
                      <a:r>
                        <a:rPr kumimoji="1" lang="ja-JP" altLang="en-US" sz="1300" dirty="0"/>
                        <a:t>車両寸法</a:t>
                      </a:r>
                      <a:endParaRPr kumimoji="1" lang="en-US" altLang="ja-JP" sz="1300" dirty="0"/>
                    </a:p>
                    <a:p>
                      <a:pPr algn="dist"/>
                      <a:r>
                        <a:rPr kumimoji="1" lang="ja-JP" altLang="en-US" sz="1300" dirty="0"/>
                        <a:t>乗車定員</a:t>
                      </a:r>
                      <a:endParaRPr kumimoji="1" lang="ja-JP" altLang="en-US" sz="1300" dirty="0">
                        <a:latin typeface="Meiryo UI" panose="020B0604030504040204" pitchFamily="50" charset="-128"/>
                        <a:ea typeface="Meiryo UI" panose="020B0604030504040204" pitchFamily="50" charset="-128"/>
                      </a:endParaRPr>
                    </a:p>
                  </a:txBody>
                  <a:tcPr anchor="ctr"/>
                </a:tc>
                <a:tc>
                  <a:txBody>
                    <a:bodyPr/>
                    <a:lstStyle/>
                    <a:p>
                      <a:r>
                        <a:rPr kumimoji="1" lang="ja-JP" altLang="en-US" sz="1300" dirty="0"/>
                        <a:t>日野ポンチョ</a:t>
                      </a:r>
                      <a:endParaRPr kumimoji="1" lang="en-US" altLang="ja-JP" sz="1300" dirty="0"/>
                    </a:p>
                    <a:p>
                      <a:r>
                        <a:rPr kumimoji="1" lang="ja-JP" altLang="en-US" sz="1300" dirty="0"/>
                        <a:t>（全長）</a:t>
                      </a:r>
                      <a:r>
                        <a:rPr kumimoji="1" lang="en-US" altLang="ja-JP" sz="1300" dirty="0"/>
                        <a:t>6.99</a:t>
                      </a:r>
                      <a:r>
                        <a:rPr kumimoji="1" lang="ja-JP" altLang="en-US" sz="1300" dirty="0"/>
                        <a:t>ｍ</a:t>
                      </a:r>
                      <a:r>
                        <a:rPr kumimoji="1" lang="en-US" altLang="ja-JP" sz="1300" dirty="0"/>
                        <a:t>×</a:t>
                      </a:r>
                      <a:r>
                        <a:rPr kumimoji="1" lang="ja-JP" altLang="en-US" sz="1300" dirty="0"/>
                        <a:t>（全幅）</a:t>
                      </a:r>
                      <a:r>
                        <a:rPr kumimoji="1" lang="en-US" altLang="ja-JP" sz="1300" dirty="0"/>
                        <a:t>2.08</a:t>
                      </a:r>
                      <a:r>
                        <a:rPr kumimoji="1" lang="ja-JP" altLang="en-US" sz="1300" dirty="0"/>
                        <a:t>ｍ</a:t>
                      </a:r>
                      <a:r>
                        <a:rPr kumimoji="1" lang="en-US" altLang="ja-JP" sz="1300" dirty="0"/>
                        <a:t>×</a:t>
                      </a:r>
                      <a:r>
                        <a:rPr kumimoji="1" lang="ja-JP" altLang="en-US" sz="1300" dirty="0"/>
                        <a:t>（全高）</a:t>
                      </a:r>
                      <a:r>
                        <a:rPr kumimoji="1" lang="en-US" altLang="ja-JP" sz="1300" dirty="0"/>
                        <a:t>3.10</a:t>
                      </a:r>
                      <a:r>
                        <a:rPr kumimoji="1" lang="ja-JP" altLang="en-US" sz="1300" dirty="0"/>
                        <a:t>ｍ</a:t>
                      </a:r>
                      <a:endParaRPr kumimoji="1" lang="en-US" altLang="ja-JP" sz="1300" dirty="0"/>
                    </a:p>
                    <a:p>
                      <a:r>
                        <a:rPr kumimoji="1" lang="en-US" altLang="ja-JP" sz="1300" dirty="0"/>
                        <a:t>10</a:t>
                      </a:r>
                      <a:r>
                        <a:rPr kumimoji="1" lang="ja-JP" altLang="en-US" sz="1300" dirty="0"/>
                        <a:t>名</a:t>
                      </a:r>
                      <a:endParaRPr kumimoji="1" lang="ja-JP" altLang="en-US" sz="13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41411738"/>
                  </a:ext>
                </a:extLst>
              </a:tr>
            </a:tbl>
          </a:graphicData>
        </a:graphic>
      </p:graphicFrame>
    </p:spTree>
    <p:extLst>
      <p:ext uri="{BB962C8B-B14F-4D97-AF65-F5344CB8AC3E}">
        <p14:creationId xmlns:p14="http://schemas.microsoft.com/office/powerpoint/2010/main" val="3737082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1A845AD-2D03-E7D6-63E4-CACDD0871ADD}"/>
              </a:ext>
            </a:extLst>
          </p:cNvPr>
          <p:cNvPicPr>
            <a:picLocks noChangeAspect="1"/>
          </p:cNvPicPr>
          <p:nvPr/>
        </p:nvPicPr>
        <p:blipFill>
          <a:blip r:embed="rId3"/>
          <a:srcRect l="10029" t="37965" r="37048" b="7200"/>
          <a:stretch>
            <a:fillRect/>
          </a:stretch>
        </p:blipFill>
        <p:spPr>
          <a:xfrm>
            <a:off x="5124837" y="524323"/>
            <a:ext cx="3958637" cy="6260033"/>
          </a:xfrm>
          <a:prstGeom prst="rect">
            <a:avLst/>
          </a:prstGeom>
        </p:spPr>
      </p:pic>
      <p:sp>
        <p:nvSpPr>
          <p:cNvPr id="2" name="正方形/長方形 1">
            <a:extLst>
              <a:ext uri="{FF2B5EF4-FFF2-40B4-BE49-F238E27FC236}">
                <a16:creationId xmlns:a16="http://schemas.microsoft.com/office/drawing/2014/main" id="{CB5B3923-03AA-4486-91B4-D0022D3AD778}"/>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4E7970E-034D-420B-9413-046FF49062EE}"/>
              </a:ext>
            </a:extLst>
          </p:cNvPr>
          <p:cNvSpPr txBox="1"/>
          <p:nvPr/>
        </p:nvSpPr>
        <p:spPr>
          <a:xfrm>
            <a:off x="0" y="72000"/>
            <a:ext cx="9144000" cy="400110"/>
          </a:xfrm>
          <a:prstGeom prst="rect">
            <a:avLst/>
          </a:prstGeom>
          <a:noFill/>
        </p:spPr>
        <p:txBody>
          <a:bodyPr wrap="square">
            <a:spAutoFit/>
          </a:bodyPr>
          <a:lstStyle/>
          <a:p>
            <a:r>
              <a:rPr kumimoji="1" lang="ja-JP" altLang="en-US" sz="2000" b="1" dirty="0">
                <a:latin typeface="Meiryo UI" panose="020B0604030504040204" pitchFamily="50" charset="-128"/>
                <a:ea typeface="Meiryo UI" panose="020B0604030504040204" pitchFamily="50" charset="-128"/>
              </a:rPr>
              <a:t>２．乗客乗車における運行計画</a:t>
            </a:r>
            <a:endParaRPr lang="ja-JP" altLang="en-US" sz="2000" strike="sngStrike" dirty="0">
              <a:solidFill>
                <a:srgbClr val="00B0F0"/>
              </a:solidFill>
            </a:endParaRPr>
          </a:p>
        </p:txBody>
      </p:sp>
      <p:sp>
        <p:nvSpPr>
          <p:cNvPr id="11" name="テキスト ボックス 10">
            <a:extLst>
              <a:ext uri="{FF2B5EF4-FFF2-40B4-BE49-F238E27FC236}">
                <a16:creationId xmlns:a16="http://schemas.microsoft.com/office/drawing/2014/main" id="{CE94F860-1C94-435E-8410-9E7064959144}"/>
              </a:ext>
            </a:extLst>
          </p:cNvPr>
          <p:cNvSpPr txBox="1"/>
          <p:nvPr/>
        </p:nvSpPr>
        <p:spPr>
          <a:xfrm>
            <a:off x="8786124" y="6470025"/>
            <a:ext cx="335348" cy="369332"/>
          </a:xfrm>
          <a:prstGeom prst="rect">
            <a:avLst/>
          </a:prstGeom>
          <a:solidFill>
            <a:schemeClr val="bg1"/>
          </a:solidFill>
          <a:ln>
            <a:solidFill>
              <a:schemeClr val="tx1"/>
            </a:solidFill>
          </a:ln>
        </p:spPr>
        <p:txBody>
          <a:bodyPr wrap="none" rtlCol="0">
            <a:spAutoFit/>
          </a:bodyPr>
          <a:lstStyle/>
          <a:p>
            <a:r>
              <a:rPr kumimoji="1" lang="en-US" altLang="ja-JP" dirty="0">
                <a:latin typeface="Bodoni MT Black" panose="02070A03080606020203" pitchFamily="18" charset="0"/>
              </a:rPr>
              <a:t>7</a:t>
            </a:r>
            <a:endParaRPr kumimoji="1" lang="ja-JP" altLang="en-US" dirty="0">
              <a:latin typeface="Bodoni MT Black" panose="02070A03080606020203" pitchFamily="18" charset="0"/>
            </a:endParaRPr>
          </a:p>
        </p:txBody>
      </p:sp>
      <p:sp>
        <p:nvSpPr>
          <p:cNvPr id="91" name="テキスト ボックス 90">
            <a:extLst>
              <a:ext uri="{FF2B5EF4-FFF2-40B4-BE49-F238E27FC236}">
                <a16:creationId xmlns:a16="http://schemas.microsoft.com/office/drawing/2014/main" id="{94E973BA-9E99-1E05-7DE9-6DC1AE01FDCF}"/>
              </a:ext>
            </a:extLst>
          </p:cNvPr>
          <p:cNvSpPr txBox="1"/>
          <p:nvPr/>
        </p:nvSpPr>
        <p:spPr>
          <a:xfrm>
            <a:off x="222449" y="535611"/>
            <a:ext cx="1409644" cy="400110"/>
          </a:xfrm>
          <a:prstGeom prst="rect">
            <a:avLst/>
          </a:prstGeom>
          <a:noFill/>
        </p:spPr>
        <p:txBody>
          <a:bodyPr wrap="square" rtlCol="0">
            <a:spAutoFit/>
          </a:bodyPr>
          <a:lstStyle/>
          <a:p>
            <a:r>
              <a:rPr kumimoji="1" lang="ja-JP" altLang="en-US" sz="2000" b="1" dirty="0">
                <a:latin typeface="Meiryo UI" panose="020B0604030504040204" pitchFamily="50" charset="-128"/>
                <a:ea typeface="Meiryo UI" panose="020B0604030504040204" pitchFamily="50" charset="-128"/>
              </a:rPr>
              <a:t>南部ルート</a:t>
            </a:r>
            <a:endParaRPr kumimoji="1" lang="ja-JP" altLang="en-US" sz="1400" b="1" dirty="0">
              <a:highlight>
                <a:srgbClr val="FFFF00"/>
              </a:highlight>
              <a:latin typeface="Meiryo UI" panose="020B0604030504040204" pitchFamily="50" charset="-128"/>
              <a:ea typeface="Meiryo UI" panose="020B0604030504040204" pitchFamily="50" charset="-128"/>
            </a:endParaRPr>
          </a:p>
        </p:txBody>
      </p:sp>
      <p:sp>
        <p:nvSpPr>
          <p:cNvPr id="109" name="正方形/長方形 108">
            <a:extLst>
              <a:ext uri="{FF2B5EF4-FFF2-40B4-BE49-F238E27FC236}">
                <a16:creationId xmlns:a16="http://schemas.microsoft.com/office/drawing/2014/main" id="{5595EB44-2BF8-F1C7-07AA-359D36CAB459}"/>
              </a:ext>
            </a:extLst>
          </p:cNvPr>
          <p:cNvSpPr/>
          <p:nvPr/>
        </p:nvSpPr>
        <p:spPr>
          <a:xfrm>
            <a:off x="201387" y="543231"/>
            <a:ext cx="1310640" cy="37229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図形 5">
            <a:extLst>
              <a:ext uri="{FF2B5EF4-FFF2-40B4-BE49-F238E27FC236}">
                <a16:creationId xmlns:a16="http://schemas.microsoft.com/office/drawing/2014/main" id="{8194FF60-67DF-A2FC-FC4A-5D8E88F1D97E}"/>
              </a:ext>
            </a:extLst>
          </p:cNvPr>
          <p:cNvSpPr/>
          <p:nvPr/>
        </p:nvSpPr>
        <p:spPr>
          <a:xfrm>
            <a:off x="5307723" y="596462"/>
            <a:ext cx="3269539" cy="1602828"/>
          </a:xfrm>
          <a:custGeom>
            <a:avLst/>
            <a:gdLst>
              <a:gd name="csX0" fmla="*/ 0 w 3302876"/>
              <a:gd name="csY0" fmla="*/ 189186 h 1831428"/>
              <a:gd name="csX1" fmla="*/ 328448 w 3302876"/>
              <a:gd name="csY1" fmla="*/ 0 h 1831428"/>
              <a:gd name="csX2" fmla="*/ 260131 w 3302876"/>
              <a:gd name="csY2" fmla="*/ 333704 h 1831428"/>
              <a:gd name="csX3" fmla="*/ 696310 w 3302876"/>
              <a:gd name="csY3" fmla="*/ 985345 h 1831428"/>
              <a:gd name="csX4" fmla="*/ 798786 w 3302876"/>
              <a:gd name="csY4" fmla="*/ 1135117 h 1831428"/>
              <a:gd name="csX5" fmla="*/ 1949669 w 3302876"/>
              <a:gd name="csY5" fmla="*/ 1329559 h 1831428"/>
              <a:gd name="csX6" fmla="*/ 2025869 w 3302876"/>
              <a:gd name="csY6" fmla="*/ 1602828 h 1831428"/>
              <a:gd name="csX7" fmla="*/ 3302876 w 3302876"/>
              <a:gd name="csY7" fmla="*/ 1552904 h 1831428"/>
              <a:gd name="csX8" fmla="*/ 3294993 w 3302876"/>
              <a:gd name="csY8" fmla="*/ 1831428 h 18314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798786 w 3302876"/>
              <a:gd name="csY4" fmla="*/ 1135117 h 1602828"/>
              <a:gd name="csX5" fmla="*/ 1949669 w 3302876"/>
              <a:gd name="csY5" fmla="*/ 132955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798786 w 3302876"/>
              <a:gd name="csY4" fmla="*/ 1135117 h 1602828"/>
              <a:gd name="csX5" fmla="*/ 1949669 w 3302876"/>
              <a:gd name="csY5" fmla="*/ 132955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82565 w 3302876"/>
              <a:gd name="csY4" fmla="*/ 1208689 h 1602828"/>
              <a:gd name="csX5" fmla="*/ 1949669 w 3302876"/>
              <a:gd name="csY5" fmla="*/ 132955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30014 w 3302876"/>
              <a:gd name="csY4" fmla="*/ 1182413 h 1602828"/>
              <a:gd name="csX5" fmla="*/ 1949669 w 3302876"/>
              <a:gd name="csY5" fmla="*/ 132955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30014 w 3302876"/>
              <a:gd name="csY4" fmla="*/ 1182413 h 1602828"/>
              <a:gd name="csX5" fmla="*/ 1949669 w 3302876"/>
              <a:gd name="csY5" fmla="*/ 132955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30014 w 3302876"/>
              <a:gd name="csY4" fmla="*/ 1182413 h 1602828"/>
              <a:gd name="csX5" fmla="*/ 1949669 w 3302876"/>
              <a:gd name="csY5" fmla="*/ 1345324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30014 w 3302876"/>
              <a:gd name="csY4" fmla="*/ 1182413 h 1602828"/>
              <a:gd name="csX5" fmla="*/ 1949669 w 3302876"/>
              <a:gd name="csY5" fmla="*/ 1345324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30014 w 3302876"/>
              <a:gd name="csY4" fmla="*/ 1182413 h 1602828"/>
              <a:gd name="csX5" fmla="*/ 1920765 w 3302876"/>
              <a:gd name="csY5" fmla="*/ 1326931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30014 w 3302876"/>
              <a:gd name="csY4" fmla="*/ 1182413 h 1602828"/>
              <a:gd name="csX5" fmla="*/ 1936531 w 3302876"/>
              <a:gd name="csY5" fmla="*/ 134006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14248 w 3302876"/>
              <a:gd name="csY4" fmla="*/ 1169275 h 1602828"/>
              <a:gd name="csX5" fmla="*/ 1936531 w 3302876"/>
              <a:gd name="csY5" fmla="*/ 134006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14248 w 3302876"/>
              <a:gd name="csY4" fmla="*/ 1169275 h 1602828"/>
              <a:gd name="csX5" fmla="*/ 1936531 w 3302876"/>
              <a:gd name="csY5" fmla="*/ 1340069 h 1602828"/>
              <a:gd name="csX6" fmla="*/ 2025869 w 3302876"/>
              <a:gd name="csY6" fmla="*/ 1602828 h 1602828"/>
              <a:gd name="csX7" fmla="*/ 3302876 w 3302876"/>
              <a:gd name="csY7" fmla="*/ 1552904 h 1602828"/>
              <a:gd name="csX0" fmla="*/ 0 w 3302876"/>
              <a:gd name="csY0" fmla="*/ 189186 h 1602828"/>
              <a:gd name="csX1" fmla="*/ 328448 w 3302876"/>
              <a:gd name="csY1" fmla="*/ 0 h 1602828"/>
              <a:gd name="csX2" fmla="*/ 260131 w 3302876"/>
              <a:gd name="csY2" fmla="*/ 333704 h 1602828"/>
              <a:gd name="csX3" fmla="*/ 696310 w 3302876"/>
              <a:gd name="csY3" fmla="*/ 985345 h 1602828"/>
              <a:gd name="csX4" fmla="*/ 1014248 w 3302876"/>
              <a:gd name="csY4" fmla="*/ 1169275 h 1602828"/>
              <a:gd name="csX5" fmla="*/ 1936531 w 3302876"/>
              <a:gd name="csY5" fmla="*/ 1340069 h 1602828"/>
              <a:gd name="csX6" fmla="*/ 2025869 w 3302876"/>
              <a:gd name="csY6" fmla="*/ 1602828 h 1602828"/>
              <a:gd name="csX7" fmla="*/ 3302876 w 3302876"/>
              <a:gd name="csY7" fmla="*/ 1552904 h 1602828"/>
              <a:gd name="csX0" fmla="*/ 0 w 3269539"/>
              <a:gd name="csY0" fmla="*/ 189186 h 1602828"/>
              <a:gd name="csX1" fmla="*/ 328448 w 3269539"/>
              <a:gd name="csY1" fmla="*/ 0 h 1602828"/>
              <a:gd name="csX2" fmla="*/ 260131 w 3269539"/>
              <a:gd name="csY2" fmla="*/ 333704 h 1602828"/>
              <a:gd name="csX3" fmla="*/ 696310 w 3269539"/>
              <a:gd name="csY3" fmla="*/ 985345 h 1602828"/>
              <a:gd name="csX4" fmla="*/ 1014248 w 3269539"/>
              <a:gd name="csY4" fmla="*/ 1169275 h 1602828"/>
              <a:gd name="csX5" fmla="*/ 1936531 w 3269539"/>
              <a:gd name="csY5" fmla="*/ 1340069 h 1602828"/>
              <a:gd name="csX6" fmla="*/ 2025869 w 3269539"/>
              <a:gd name="csY6" fmla="*/ 1602828 h 1602828"/>
              <a:gd name="csX7" fmla="*/ 3269539 w 3269539"/>
              <a:gd name="csY7" fmla="*/ 1548142 h 1602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269539" h="1602828">
                <a:moveTo>
                  <a:pt x="0" y="189186"/>
                </a:moveTo>
                <a:lnTo>
                  <a:pt x="328448" y="0"/>
                </a:lnTo>
                <a:lnTo>
                  <a:pt x="260131" y="333704"/>
                </a:lnTo>
                <a:lnTo>
                  <a:pt x="696310" y="985345"/>
                </a:lnTo>
                <a:cubicBezTo>
                  <a:pt x="786086" y="1118914"/>
                  <a:pt x="781707" y="1127672"/>
                  <a:pt x="1014248" y="1169275"/>
                </a:cubicBezTo>
                <a:cubicBezTo>
                  <a:pt x="1223141" y="1226644"/>
                  <a:pt x="1770555" y="1270000"/>
                  <a:pt x="1936531" y="1340069"/>
                </a:cubicBezTo>
                <a:cubicBezTo>
                  <a:pt x="2024993" y="1449552"/>
                  <a:pt x="2000469" y="1516993"/>
                  <a:pt x="2025869" y="1602828"/>
                </a:cubicBezTo>
                <a:lnTo>
                  <a:pt x="3269539" y="1548142"/>
                </a:lnTo>
              </a:path>
            </a:pathLst>
          </a:custGeom>
          <a:noFill/>
          <a:ln w="7620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2B19BEEC-338F-F3C7-F036-12129CAED9DB}"/>
              </a:ext>
            </a:extLst>
          </p:cNvPr>
          <p:cNvSpPr/>
          <p:nvPr/>
        </p:nvSpPr>
        <p:spPr>
          <a:xfrm>
            <a:off x="7586662" y="2138364"/>
            <a:ext cx="1286399" cy="2895599"/>
          </a:xfrm>
          <a:custGeom>
            <a:avLst/>
            <a:gdLst>
              <a:gd name="csX0" fmla="*/ 133350 w 419100"/>
              <a:gd name="csY0" fmla="*/ 0 h 2886075"/>
              <a:gd name="csX1" fmla="*/ 147638 w 419100"/>
              <a:gd name="csY1" fmla="*/ 585787 h 2886075"/>
              <a:gd name="csX2" fmla="*/ 319088 w 419100"/>
              <a:gd name="csY2" fmla="*/ 800100 h 2886075"/>
              <a:gd name="csX3" fmla="*/ 319088 w 419100"/>
              <a:gd name="csY3" fmla="*/ 1743075 h 2886075"/>
              <a:gd name="csX4" fmla="*/ 419100 w 419100"/>
              <a:gd name="csY4" fmla="*/ 1976437 h 2886075"/>
              <a:gd name="csX5" fmla="*/ 357188 w 419100"/>
              <a:gd name="csY5" fmla="*/ 2457450 h 2886075"/>
              <a:gd name="csX6" fmla="*/ 357188 w 419100"/>
              <a:gd name="csY6" fmla="*/ 2886075 h 2886075"/>
              <a:gd name="csX7" fmla="*/ 0 w 419100"/>
              <a:gd name="csY7" fmla="*/ 2881312 h 2886075"/>
              <a:gd name="csX0" fmla="*/ 1004887 w 1290637"/>
              <a:gd name="csY0" fmla="*/ 0 h 2886075"/>
              <a:gd name="csX1" fmla="*/ 1019175 w 1290637"/>
              <a:gd name="csY1" fmla="*/ 585787 h 2886075"/>
              <a:gd name="csX2" fmla="*/ 1190625 w 1290637"/>
              <a:gd name="csY2" fmla="*/ 800100 h 2886075"/>
              <a:gd name="csX3" fmla="*/ 1190625 w 1290637"/>
              <a:gd name="csY3" fmla="*/ 1743075 h 2886075"/>
              <a:gd name="csX4" fmla="*/ 1290637 w 1290637"/>
              <a:gd name="csY4" fmla="*/ 1976437 h 2886075"/>
              <a:gd name="csX5" fmla="*/ 1228725 w 1290637"/>
              <a:gd name="csY5" fmla="*/ 2457450 h 2886075"/>
              <a:gd name="csX6" fmla="*/ 1228725 w 1290637"/>
              <a:gd name="csY6" fmla="*/ 2886075 h 2886075"/>
              <a:gd name="csX7" fmla="*/ 0 w 1290637"/>
              <a:gd name="csY7" fmla="*/ 2424112 h 2886075"/>
              <a:gd name="csX0" fmla="*/ 1004887 w 1290637"/>
              <a:gd name="csY0" fmla="*/ 0 h 2898010"/>
              <a:gd name="csX1" fmla="*/ 1019175 w 1290637"/>
              <a:gd name="csY1" fmla="*/ 585787 h 2898010"/>
              <a:gd name="csX2" fmla="*/ 1190625 w 1290637"/>
              <a:gd name="csY2" fmla="*/ 800100 h 2898010"/>
              <a:gd name="csX3" fmla="*/ 1190625 w 1290637"/>
              <a:gd name="csY3" fmla="*/ 1743075 h 2898010"/>
              <a:gd name="csX4" fmla="*/ 1290637 w 1290637"/>
              <a:gd name="csY4" fmla="*/ 1976437 h 2898010"/>
              <a:gd name="csX5" fmla="*/ 1228725 w 1290637"/>
              <a:gd name="csY5" fmla="*/ 2457450 h 2898010"/>
              <a:gd name="csX6" fmla="*/ 1228725 w 1290637"/>
              <a:gd name="csY6" fmla="*/ 2886075 h 2898010"/>
              <a:gd name="csX7" fmla="*/ 862013 w 1290637"/>
              <a:gd name="csY7" fmla="*/ 2747962 h 2898010"/>
              <a:gd name="csX8" fmla="*/ 0 w 1290637"/>
              <a:gd name="csY8" fmla="*/ 2424112 h 2898010"/>
              <a:gd name="csX0" fmla="*/ 1004887 w 1290637"/>
              <a:gd name="csY0" fmla="*/ 0 h 2939481"/>
              <a:gd name="csX1" fmla="*/ 1019175 w 1290637"/>
              <a:gd name="csY1" fmla="*/ 585787 h 2939481"/>
              <a:gd name="csX2" fmla="*/ 1190625 w 1290637"/>
              <a:gd name="csY2" fmla="*/ 800100 h 2939481"/>
              <a:gd name="csX3" fmla="*/ 1190625 w 1290637"/>
              <a:gd name="csY3" fmla="*/ 1743075 h 2939481"/>
              <a:gd name="csX4" fmla="*/ 1290637 w 1290637"/>
              <a:gd name="csY4" fmla="*/ 1976437 h 2939481"/>
              <a:gd name="csX5" fmla="*/ 1228725 w 1290637"/>
              <a:gd name="csY5" fmla="*/ 2457450 h 2939481"/>
              <a:gd name="csX6" fmla="*/ 1228725 w 1290637"/>
              <a:gd name="csY6" fmla="*/ 2886075 h 2939481"/>
              <a:gd name="csX7" fmla="*/ 909638 w 1290637"/>
              <a:gd name="csY7" fmla="*/ 2895599 h 2939481"/>
              <a:gd name="csX8" fmla="*/ 0 w 1290637"/>
              <a:gd name="csY8" fmla="*/ 2424112 h 2939481"/>
              <a:gd name="csX0" fmla="*/ 1004887 w 1290637"/>
              <a:gd name="csY0" fmla="*/ 0 h 2895599"/>
              <a:gd name="csX1" fmla="*/ 1019175 w 1290637"/>
              <a:gd name="csY1" fmla="*/ 585787 h 2895599"/>
              <a:gd name="csX2" fmla="*/ 1190625 w 1290637"/>
              <a:gd name="csY2" fmla="*/ 800100 h 2895599"/>
              <a:gd name="csX3" fmla="*/ 1190625 w 1290637"/>
              <a:gd name="csY3" fmla="*/ 1743075 h 2895599"/>
              <a:gd name="csX4" fmla="*/ 1290637 w 1290637"/>
              <a:gd name="csY4" fmla="*/ 1976437 h 2895599"/>
              <a:gd name="csX5" fmla="*/ 1228725 w 1290637"/>
              <a:gd name="csY5" fmla="*/ 2457450 h 2895599"/>
              <a:gd name="csX6" fmla="*/ 1228725 w 1290637"/>
              <a:gd name="csY6" fmla="*/ 2886075 h 2895599"/>
              <a:gd name="csX7" fmla="*/ 909638 w 1290637"/>
              <a:gd name="csY7" fmla="*/ 2895599 h 2895599"/>
              <a:gd name="csX8" fmla="*/ 0 w 1290637"/>
              <a:gd name="csY8" fmla="*/ 2424112 h 2895599"/>
              <a:gd name="csX0" fmla="*/ 1004887 w 1290637"/>
              <a:gd name="csY0" fmla="*/ 0 h 2895599"/>
              <a:gd name="csX1" fmla="*/ 1019175 w 1290637"/>
              <a:gd name="csY1" fmla="*/ 585787 h 2895599"/>
              <a:gd name="csX2" fmla="*/ 1190625 w 1290637"/>
              <a:gd name="csY2" fmla="*/ 800100 h 2895599"/>
              <a:gd name="csX3" fmla="*/ 1190625 w 1290637"/>
              <a:gd name="csY3" fmla="*/ 1743075 h 2895599"/>
              <a:gd name="csX4" fmla="*/ 1290637 w 1290637"/>
              <a:gd name="csY4" fmla="*/ 1976437 h 2895599"/>
              <a:gd name="csX5" fmla="*/ 1228725 w 1290637"/>
              <a:gd name="csY5" fmla="*/ 2457450 h 2895599"/>
              <a:gd name="csX6" fmla="*/ 1228725 w 1290637"/>
              <a:gd name="csY6" fmla="*/ 2886075 h 2895599"/>
              <a:gd name="csX7" fmla="*/ 909638 w 1290637"/>
              <a:gd name="csY7" fmla="*/ 2895599 h 2895599"/>
              <a:gd name="csX8" fmla="*/ 0 w 1290637"/>
              <a:gd name="csY8" fmla="*/ 2424112 h 2895599"/>
              <a:gd name="csX0" fmla="*/ 1004887 w 1290637"/>
              <a:gd name="csY0" fmla="*/ 0 h 2895599"/>
              <a:gd name="csX1" fmla="*/ 1019175 w 1290637"/>
              <a:gd name="csY1" fmla="*/ 585787 h 2895599"/>
              <a:gd name="csX2" fmla="*/ 1190625 w 1290637"/>
              <a:gd name="csY2" fmla="*/ 800100 h 2895599"/>
              <a:gd name="csX3" fmla="*/ 1190625 w 1290637"/>
              <a:gd name="csY3" fmla="*/ 1743075 h 2895599"/>
              <a:gd name="csX4" fmla="*/ 1290637 w 1290637"/>
              <a:gd name="csY4" fmla="*/ 1976437 h 2895599"/>
              <a:gd name="csX5" fmla="*/ 1228725 w 1290637"/>
              <a:gd name="csY5" fmla="*/ 2457450 h 2895599"/>
              <a:gd name="csX6" fmla="*/ 1228725 w 1290637"/>
              <a:gd name="csY6" fmla="*/ 2886075 h 2895599"/>
              <a:gd name="csX7" fmla="*/ 909638 w 1290637"/>
              <a:gd name="csY7" fmla="*/ 2895599 h 2895599"/>
              <a:gd name="csX8" fmla="*/ 0 w 1290637"/>
              <a:gd name="csY8" fmla="*/ 2424112 h 2895599"/>
              <a:gd name="csX0" fmla="*/ 1004887 w 1291121"/>
              <a:gd name="csY0" fmla="*/ 0 h 2895599"/>
              <a:gd name="csX1" fmla="*/ 1019175 w 1291121"/>
              <a:gd name="csY1" fmla="*/ 585787 h 2895599"/>
              <a:gd name="csX2" fmla="*/ 1190625 w 1291121"/>
              <a:gd name="csY2" fmla="*/ 800100 h 2895599"/>
              <a:gd name="csX3" fmla="*/ 1190625 w 1291121"/>
              <a:gd name="csY3" fmla="*/ 1743075 h 2895599"/>
              <a:gd name="csX4" fmla="*/ 1290637 w 1291121"/>
              <a:gd name="csY4" fmla="*/ 1976437 h 2895599"/>
              <a:gd name="csX5" fmla="*/ 1228725 w 1291121"/>
              <a:gd name="csY5" fmla="*/ 2457450 h 2895599"/>
              <a:gd name="csX6" fmla="*/ 1228725 w 1291121"/>
              <a:gd name="csY6" fmla="*/ 2886075 h 2895599"/>
              <a:gd name="csX7" fmla="*/ 909638 w 1291121"/>
              <a:gd name="csY7" fmla="*/ 2895599 h 2895599"/>
              <a:gd name="csX8" fmla="*/ 0 w 1291121"/>
              <a:gd name="csY8" fmla="*/ 2424112 h 2895599"/>
              <a:gd name="csX0" fmla="*/ 1004887 w 1291121"/>
              <a:gd name="csY0" fmla="*/ 0 h 2895599"/>
              <a:gd name="csX1" fmla="*/ 1019175 w 1291121"/>
              <a:gd name="csY1" fmla="*/ 585787 h 2895599"/>
              <a:gd name="csX2" fmla="*/ 1200150 w 1291121"/>
              <a:gd name="csY2" fmla="*/ 904875 h 2895599"/>
              <a:gd name="csX3" fmla="*/ 1190625 w 1291121"/>
              <a:gd name="csY3" fmla="*/ 1743075 h 2895599"/>
              <a:gd name="csX4" fmla="*/ 1290637 w 1291121"/>
              <a:gd name="csY4" fmla="*/ 1976437 h 2895599"/>
              <a:gd name="csX5" fmla="*/ 1228725 w 1291121"/>
              <a:gd name="csY5" fmla="*/ 2457450 h 2895599"/>
              <a:gd name="csX6" fmla="*/ 1228725 w 1291121"/>
              <a:gd name="csY6" fmla="*/ 2886075 h 2895599"/>
              <a:gd name="csX7" fmla="*/ 909638 w 1291121"/>
              <a:gd name="csY7" fmla="*/ 2895599 h 2895599"/>
              <a:gd name="csX8" fmla="*/ 0 w 1291121"/>
              <a:gd name="csY8" fmla="*/ 2424112 h 2895599"/>
              <a:gd name="csX0" fmla="*/ 1004887 w 1291121"/>
              <a:gd name="csY0" fmla="*/ 0 h 2895599"/>
              <a:gd name="csX1" fmla="*/ 1019175 w 1291121"/>
              <a:gd name="csY1" fmla="*/ 552450 h 2895599"/>
              <a:gd name="csX2" fmla="*/ 1200150 w 1291121"/>
              <a:gd name="csY2" fmla="*/ 904875 h 2895599"/>
              <a:gd name="csX3" fmla="*/ 1190625 w 1291121"/>
              <a:gd name="csY3" fmla="*/ 1743075 h 2895599"/>
              <a:gd name="csX4" fmla="*/ 1290637 w 1291121"/>
              <a:gd name="csY4" fmla="*/ 1976437 h 2895599"/>
              <a:gd name="csX5" fmla="*/ 1228725 w 1291121"/>
              <a:gd name="csY5" fmla="*/ 2457450 h 2895599"/>
              <a:gd name="csX6" fmla="*/ 1228725 w 1291121"/>
              <a:gd name="csY6" fmla="*/ 2886075 h 2895599"/>
              <a:gd name="csX7" fmla="*/ 909638 w 1291121"/>
              <a:gd name="csY7" fmla="*/ 2895599 h 2895599"/>
              <a:gd name="csX8" fmla="*/ 0 w 1291121"/>
              <a:gd name="csY8" fmla="*/ 2424112 h 2895599"/>
              <a:gd name="csX0" fmla="*/ 1004887 w 1286399"/>
              <a:gd name="csY0" fmla="*/ 0 h 2895599"/>
              <a:gd name="csX1" fmla="*/ 1019175 w 1286399"/>
              <a:gd name="csY1" fmla="*/ 552450 h 2895599"/>
              <a:gd name="csX2" fmla="*/ 1200150 w 1286399"/>
              <a:gd name="csY2" fmla="*/ 904875 h 2895599"/>
              <a:gd name="csX3" fmla="*/ 1190625 w 1286399"/>
              <a:gd name="csY3" fmla="*/ 1743075 h 2895599"/>
              <a:gd name="csX4" fmla="*/ 1285875 w 1286399"/>
              <a:gd name="csY4" fmla="*/ 2028825 h 2895599"/>
              <a:gd name="csX5" fmla="*/ 1228725 w 1286399"/>
              <a:gd name="csY5" fmla="*/ 2457450 h 2895599"/>
              <a:gd name="csX6" fmla="*/ 1228725 w 1286399"/>
              <a:gd name="csY6" fmla="*/ 2886075 h 2895599"/>
              <a:gd name="csX7" fmla="*/ 909638 w 1286399"/>
              <a:gd name="csY7" fmla="*/ 2895599 h 2895599"/>
              <a:gd name="csX8" fmla="*/ 0 w 1286399"/>
              <a:gd name="csY8" fmla="*/ 2424112 h 2895599"/>
              <a:gd name="csX0" fmla="*/ 1004887 w 1286399"/>
              <a:gd name="csY0" fmla="*/ 0 h 2895599"/>
              <a:gd name="csX1" fmla="*/ 1019175 w 1286399"/>
              <a:gd name="csY1" fmla="*/ 552450 h 2895599"/>
              <a:gd name="csX2" fmla="*/ 1200150 w 1286399"/>
              <a:gd name="csY2" fmla="*/ 904875 h 2895599"/>
              <a:gd name="csX3" fmla="*/ 1200150 w 1286399"/>
              <a:gd name="csY3" fmla="*/ 1666875 h 2895599"/>
              <a:gd name="csX4" fmla="*/ 1285875 w 1286399"/>
              <a:gd name="csY4" fmla="*/ 2028825 h 2895599"/>
              <a:gd name="csX5" fmla="*/ 1228725 w 1286399"/>
              <a:gd name="csY5" fmla="*/ 2457450 h 2895599"/>
              <a:gd name="csX6" fmla="*/ 1228725 w 1286399"/>
              <a:gd name="csY6" fmla="*/ 2886075 h 2895599"/>
              <a:gd name="csX7" fmla="*/ 909638 w 1286399"/>
              <a:gd name="csY7" fmla="*/ 2895599 h 2895599"/>
              <a:gd name="csX8" fmla="*/ 0 w 1286399"/>
              <a:gd name="csY8" fmla="*/ 2424112 h 28955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86399" h="2895599">
                <a:moveTo>
                  <a:pt x="1004887" y="0"/>
                </a:moveTo>
                <a:lnTo>
                  <a:pt x="1019175" y="552450"/>
                </a:lnTo>
                <a:cubicBezTo>
                  <a:pt x="1050131" y="685800"/>
                  <a:pt x="1171575" y="711994"/>
                  <a:pt x="1200150" y="904875"/>
                </a:cubicBezTo>
                <a:lnTo>
                  <a:pt x="1200150" y="1666875"/>
                </a:lnTo>
                <a:cubicBezTo>
                  <a:pt x="1216819" y="1862931"/>
                  <a:pt x="1279525" y="1909763"/>
                  <a:pt x="1285875" y="2028825"/>
                </a:cubicBezTo>
                <a:cubicBezTo>
                  <a:pt x="1292225" y="2147887"/>
                  <a:pt x="1239044" y="2305844"/>
                  <a:pt x="1228725" y="2457450"/>
                </a:cubicBezTo>
                <a:lnTo>
                  <a:pt x="1228725" y="2886075"/>
                </a:lnTo>
                <a:lnTo>
                  <a:pt x="909638" y="2895599"/>
                </a:lnTo>
                <a:lnTo>
                  <a:pt x="0" y="2424112"/>
                </a:lnTo>
              </a:path>
            </a:pathLst>
          </a:custGeom>
          <a:noFill/>
          <a:ln w="7620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図形 7">
            <a:extLst>
              <a:ext uri="{FF2B5EF4-FFF2-40B4-BE49-F238E27FC236}">
                <a16:creationId xmlns:a16="http://schemas.microsoft.com/office/drawing/2014/main" id="{125A6F52-13C1-1485-43E6-05D576132461}"/>
              </a:ext>
            </a:extLst>
          </p:cNvPr>
          <p:cNvSpPr/>
          <p:nvPr/>
        </p:nvSpPr>
        <p:spPr>
          <a:xfrm>
            <a:off x="7577138" y="4557713"/>
            <a:ext cx="310017" cy="1766887"/>
          </a:xfrm>
          <a:custGeom>
            <a:avLst/>
            <a:gdLst>
              <a:gd name="csX0" fmla="*/ 0 w 295275"/>
              <a:gd name="csY0" fmla="*/ 0 h 1766887"/>
              <a:gd name="csX1" fmla="*/ 47625 w 295275"/>
              <a:gd name="csY1" fmla="*/ 528637 h 1766887"/>
              <a:gd name="csX2" fmla="*/ 133350 w 295275"/>
              <a:gd name="csY2" fmla="*/ 781050 h 1766887"/>
              <a:gd name="csX3" fmla="*/ 109537 w 295275"/>
              <a:gd name="csY3" fmla="*/ 1004887 h 1766887"/>
              <a:gd name="csX4" fmla="*/ 295275 w 295275"/>
              <a:gd name="csY4" fmla="*/ 1233487 h 1766887"/>
              <a:gd name="csX5" fmla="*/ 280987 w 295275"/>
              <a:gd name="csY5" fmla="*/ 1466850 h 1766887"/>
              <a:gd name="csX6" fmla="*/ 142875 w 295275"/>
              <a:gd name="csY6" fmla="*/ 1766887 h 1766887"/>
              <a:gd name="csX0" fmla="*/ 0 w 295275"/>
              <a:gd name="csY0" fmla="*/ 0 h 1766887"/>
              <a:gd name="csX1" fmla="*/ 47625 w 295275"/>
              <a:gd name="csY1" fmla="*/ 528637 h 1766887"/>
              <a:gd name="csX2" fmla="*/ 133350 w 295275"/>
              <a:gd name="csY2" fmla="*/ 781050 h 1766887"/>
              <a:gd name="csX3" fmla="*/ 109537 w 295275"/>
              <a:gd name="csY3" fmla="*/ 1004887 h 1766887"/>
              <a:gd name="csX4" fmla="*/ 295275 w 295275"/>
              <a:gd name="csY4" fmla="*/ 1233487 h 1766887"/>
              <a:gd name="csX5" fmla="*/ 280987 w 295275"/>
              <a:gd name="csY5" fmla="*/ 1466850 h 1766887"/>
              <a:gd name="csX6" fmla="*/ 142875 w 295275"/>
              <a:gd name="csY6" fmla="*/ 1766887 h 1766887"/>
              <a:gd name="csX0" fmla="*/ 0 w 295275"/>
              <a:gd name="csY0" fmla="*/ 0 h 1766887"/>
              <a:gd name="csX1" fmla="*/ 47625 w 295275"/>
              <a:gd name="csY1" fmla="*/ 528637 h 1766887"/>
              <a:gd name="csX2" fmla="*/ 133350 w 295275"/>
              <a:gd name="csY2" fmla="*/ 781050 h 1766887"/>
              <a:gd name="csX3" fmla="*/ 109537 w 295275"/>
              <a:gd name="csY3" fmla="*/ 1004887 h 1766887"/>
              <a:gd name="csX4" fmla="*/ 295275 w 295275"/>
              <a:gd name="csY4" fmla="*/ 1233487 h 1766887"/>
              <a:gd name="csX5" fmla="*/ 280987 w 295275"/>
              <a:gd name="csY5" fmla="*/ 1466850 h 1766887"/>
              <a:gd name="csX6" fmla="*/ 142875 w 295275"/>
              <a:gd name="csY6" fmla="*/ 1766887 h 1766887"/>
              <a:gd name="csX0" fmla="*/ 0 w 295275"/>
              <a:gd name="csY0" fmla="*/ 0 h 1766887"/>
              <a:gd name="csX1" fmla="*/ 47625 w 295275"/>
              <a:gd name="csY1" fmla="*/ 528637 h 1766887"/>
              <a:gd name="csX2" fmla="*/ 133350 w 295275"/>
              <a:gd name="csY2" fmla="*/ 781050 h 1766887"/>
              <a:gd name="csX3" fmla="*/ 109537 w 295275"/>
              <a:gd name="csY3" fmla="*/ 1004887 h 1766887"/>
              <a:gd name="csX4" fmla="*/ 295275 w 295275"/>
              <a:gd name="csY4" fmla="*/ 1233487 h 1766887"/>
              <a:gd name="csX5" fmla="*/ 280987 w 295275"/>
              <a:gd name="csY5" fmla="*/ 1466850 h 1766887"/>
              <a:gd name="csX6" fmla="*/ 142875 w 295275"/>
              <a:gd name="csY6" fmla="*/ 1766887 h 1766887"/>
              <a:gd name="csX0" fmla="*/ 0 w 310017"/>
              <a:gd name="csY0" fmla="*/ 0 h 1766887"/>
              <a:gd name="csX1" fmla="*/ 47625 w 310017"/>
              <a:gd name="csY1" fmla="*/ 528637 h 1766887"/>
              <a:gd name="csX2" fmla="*/ 133350 w 310017"/>
              <a:gd name="csY2" fmla="*/ 781050 h 1766887"/>
              <a:gd name="csX3" fmla="*/ 109537 w 310017"/>
              <a:gd name="csY3" fmla="*/ 1004887 h 1766887"/>
              <a:gd name="csX4" fmla="*/ 295275 w 310017"/>
              <a:gd name="csY4" fmla="*/ 1233487 h 1766887"/>
              <a:gd name="csX5" fmla="*/ 280987 w 310017"/>
              <a:gd name="csY5" fmla="*/ 1466850 h 1766887"/>
              <a:gd name="csX6" fmla="*/ 142875 w 310017"/>
              <a:gd name="csY6" fmla="*/ 1766887 h 1766887"/>
              <a:gd name="csX0" fmla="*/ 0 w 310017"/>
              <a:gd name="csY0" fmla="*/ 0 h 1766887"/>
              <a:gd name="csX1" fmla="*/ 47625 w 310017"/>
              <a:gd name="csY1" fmla="*/ 528637 h 1766887"/>
              <a:gd name="csX2" fmla="*/ 133350 w 310017"/>
              <a:gd name="csY2" fmla="*/ 781050 h 1766887"/>
              <a:gd name="csX3" fmla="*/ 109537 w 310017"/>
              <a:gd name="csY3" fmla="*/ 1004887 h 1766887"/>
              <a:gd name="csX4" fmla="*/ 295275 w 310017"/>
              <a:gd name="csY4" fmla="*/ 1233487 h 1766887"/>
              <a:gd name="csX5" fmla="*/ 280987 w 310017"/>
              <a:gd name="csY5" fmla="*/ 1466850 h 1766887"/>
              <a:gd name="csX6" fmla="*/ 142875 w 310017"/>
              <a:gd name="csY6" fmla="*/ 1766887 h 17668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0017" h="1766887">
                <a:moveTo>
                  <a:pt x="0" y="0"/>
                </a:moveTo>
                <a:lnTo>
                  <a:pt x="47625" y="528637"/>
                </a:lnTo>
                <a:cubicBezTo>
                  <a:pt x="69850" y="658812"/>
                  <a:pt x="123031" y="701675"/>
                  <a:pt x="133350" y="781050"/>
                </a:cubicBezTo>
                <a:cubicBezTo>
                  <a:pt x="143669" y="860425"/>
                  <a:pt x="82550" y="929481"/>
                  <a:pt x="109537" y="1004887"/>
                </a:cubicBezTo>
                <a:cubicBezTo>
                  <a:pt x="136525" y="1080293"/>
                  <a:pt x="266700" y="1156493"/>
                  <a:pt x="295275" y="1233487"/>
                </a:cubicBezTo>
                <a:cubicBezTo>
                  <a:pt x="323850" y="1310481"/>
                  <a:pt x="306387" y="1377950"/>
                  <a:pt x="280987" y="1466850"/>
                </a:cubicBezTo>
                <a:cubicBezTo>
                  <a:pt x="255587" y="1555750"/>
                  <a:pt x="188912" y="1666875"/>
                  <a:pt x="142875" y="1766887"/>
                </a:cubicBezTo>
              </a:path>
            </a:pathLst>
          </a:custGeom>
          <a:noFill/>
          <a:ln w="76200" cap="rnd">
            <a:solidFill>
              <a:srgbClr val="FF0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 name="直線コネクタ 18">
            <a:extLst>
              <a:ext uri="{FF2B5EF4-FFF2-40B4-BE49-F238E27FC236}">
                <a16:creationId xmlns:a16="http://schemas.microsoft.com/office/drawing/2014/main" id="{DA65703B-0F61-DC4F-2D51-27C79AEEF08E}"/>
              </a:ext>
            </a:extLst>
          </p:cNvPr>
          <p:cNvCxnSpPr/>
          <p:nvPr/>
        </p:nvCxnSpPr>
        <p:spPr>
          <a:xfrm>
            <a:off x="5442990" y="729376"/>
            <a:ext cx="144000" cy="216000"/>
          </a:xfrm>
          <a:prstGeom prst="line">
            <a:avLst/>
          </a:prstGeom>
          <a:ln w="76200" cap="rnd">
            <a:solidFill>
              <a:srgbClr val="FF0000"/>
            </a:solidFill>
            <a:round/>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77421A9D-7F34-B887-E469-61AFF2DE7593}"/>
              </a:ext>
            </a:extLst>
          </p:cNvPr>
          <p:cNvSpPr/>
          <p:nvPr/>
        </p:nvSpPr>
        <p:spPr>
          <a:xfrm>
            <a:off x="8645978" y="489888"/>
            <a:ext cx="436724" cy="441249"/>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1735B6F3-6DDF-8224-3FFE-ED4F5F9F2BEF}"/>
              </a:ext>
            </a:extLst>
          </p:cNvPr>
          <p:cNvSpPr/>
          <p:nvPr/>
        </p:nvSpPr>
        <p:spPr>
          <a:xfrm>
            <a:off x="8766044" y="679611"/>
            <a:ext cx="216000" cy="216000"/>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二等辺三角形 24">
            <a:extLst>
              <a:ext uri="{FF2B5EF4-FFF2-40B4-BE49-F238E27FC236}">
                <a16:creationId xmlns:a16="http://schemas.microsoft.com/office/drawing/2014/main" id="{D387F2FC-AC1F-0BCF-B5F5-9640A8130F3E}"/>
              </a:ext>
            </a:extLst>
          </p:cNvPr>
          <p:cNvSpPr/>
          <p:nvPr/>
        </p:nvSpPr>
        <p:spPr>
          <a:xfrm>
            <a:off x="8832180" y="694481"/>
            <a:ext cx="89371" cy="172800"/>
          </a:xfrm>
          <a:prstGeom prst="triangl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AB173BA2-6185-5803-F78D-0DDC11BFC81A}"/>
              </a:ext>
            </a:extLst>
          </p:cNvPr>
          <p:cNvSpPr txBox="1"/>
          <p:nvPr/>
        </p:nvSpPr>
        <p:spPr>
          <a:xfrm>
            <a:off x="8738022" y="514431"/>
            <a:ext cx="276038" cy="215444"/>
          </a:xfrm>
          <a:prstGeom prst="rect">
            <a:avLst/>
          </a:prstGeom>
          <a:noFill/>
        </p:spPr>
        <p:txBody>
          <a:bodyPr wrap="none" rtlCol="0">
            <a:spAutoFit/>
          </a:bodyPr>
          <a:lstStyle/>
          <a:p>
            <a:r>
              <a:rPr kumimoji="1" lang="en-US" altLang="ja-JP" sz="800" dirty="0">
                <a:solidFill>
                  <a:schemeClr val="tx1">
                    <a:lumMod val="65000"/>
                    <a:lumOff val="35000"/>
                  </a:schemeClr>
                </a:solidFill>
                <a:latin typeface="Script MT Bold" panose="03040602040607080904" pitchFamily="66" charset="0"/>
              </a:rPr>
              <a:t>N</a:t>
            </a:r>
            <a:endParaRPr kumimoji="1" lang="ja-JP" altLang="en-US" sz="800" dirty="0">
              <a:solidFill>
                <a:schemeClr val="tx1">
                  <a:lumMod val="65000"/>
                  <a:lumOff val="35000"/>
                </a:schemeClr>
              </a:solidFill>
              <a:latin typeface="Script MT Bold" panose="03040602040607080904" pitchFamily="66" charset="0"/>
            </a:endParaRPr>
          </a:p>
        </p:txBody>
      </p:sp>
      <p:sp>
        <p:nvSpPr>
          <p:cNvPr id="29" name="四角形: 角を丸くする 28">
            <a:extLst>
              <a:ext uri="{FF2B5EF4-FFF2-40B4-BE49-F238E27FC236}">
                <a16:creationId xmlns:a16="http://schemas.microsoft.com/office/drawing/2014/main" id="{4CD0FB71-99D7-895F-9A24-B41319726508}"/>
              </a:ext>
            </a:extLst>
          </p:cNvPr>
          <p:cNvSpPr/>
          <p:nvPr/>
        </p:nvSpPr>
        <p:spPr>
          <a:xfrm>
            <a:off x="4260838" y="512063"/>
            <a:ext cx="864000" cy="432000"/>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8B096B2F-93D9-510B-777A-29836F0B3952}"/>
              </a:ext>
            </a:extLst>
          </p:cNvPr>
          <p:cNvSpPr txBox="1"/>
          <p:nvPr/>
        </p:nvSpPr>
        <p:spPr>
          <a:xfrm>
            <a:off x="4310883" y="529878"/>
            <a:ext cx="748923" cy="415498"/>
          </a:xfrm>
          <a:prstGeom prst="rect">
            <a:avLst/>
          </a:prstGeom>
          <a:noFill/>
        </p:spPr>
        <p:txBody>
          <a:bodyPr wrap="none" rtlCol="0">
            <a:spAutoFit/>
          </a:bodyPr>
          <a:lstStyle/>
          <a:p>
            <a:pPr algn="ctr"/>
            <a:r>
              <a:rPr kumimoji="1" lang="ja-JP" altLang="en-US" sz="800" b="1" dirty="0">
                <a:solidFill>
                  <a:schemeClr val="bg1"/>
                </a:solidFill>
                <a:latin typeface="Meiryo UI" panose="020B0604030504040204" pitchFamily="50" charset="-128"/>
                <a:ea typeface="Meiryo UI" panose="020B0604030504040204" pitchFamily="50" charset="-128"/>
              </a:rPr>
              <a:t>近鉄長野線</a:t>
            </a:r>
            <a:endParaRPr kumimoji="1" lang="en-US" altLang="ja-JP" sz="800" b="1" dirty="0">
              <a:solidFill>
                <a:schemeClr val="bg1"/>
              </a:solidFill>
              <a:latin typeface="Meiryo UI" panose="020B0604030504040204" pitchFamily="50" charset="-128"/>
              <a:ea typeface="Meiryo UI" panose="020B0604030504040204" pitchFamily="50" charset="-128"/>
            </a:endParaRPr>
          </a:p>
          <a:p>
            <a:pPr algn="ctr"/>
            <a:endParaRPr kumimoji="1" lang="en-US" altLang="ja-JP" sz="200" b="1" dirty="0">
              <a:solidFill>
                <a:schemeClr val="bg1"/>
              </a:solidFill>
              <a:latin typeface="Meiryo UI" panose="020B0604030504040204" pitchFamily="50" charset="-128"/>
              <a:ea typeface="Meiryo UI" panose="020B0604030504040204" pitchFamily="50" charset="-128"/>
            </a:endParaRPr>
          </a:p>
          <a:p>
            <a:pPr algn="ctr"/>
            <a:r>
              <a:rPr kumimoji="1" lang="ja-JP" altLang="en-US" sz="1100" b="1" dirty="0">
                <a:solidFill>
                  <a:schemeClr val="bg1"/>
                </a:solidFill>
                <a:latin typeface="Meiryo UI" panose="020B0604030504040204" pitchFamily="50" charset="-128"/>
                <a:ea typeface="Meiryo UI" panose="020B0604030504040204" pitchFamily="50" charset="-128"/>
              </a:rPr>
              <a:t>富田林駅</a:t>
            </a:r>
          </a:p>
        </p:txBody>
      </p:sp>
      <p:sp>
        <p:nvSpPr>
          <p:cNvPr id="33" name="テキスト ボックス 32">
            <a:extLst>
              <a:ext uri="{FF2B5EF4-FFF2-40B4-BE49-F238E27FC236}">
                <a16:creationId xmlns:a16="http://schemas.microsoft.com/office/drawing/2014/main" id="{C7811844-0F97-5829-500A-53CA608F05E1}"/>
              </a:ext>
            </a:extLst>
          </p:cNvPr>
          <p:cNvSpPr txBox="1"/>
          <p:nvPr/>
        </p:nvSpPr>
        <p:spPr>
          <a:xfrm>
            <a:off x="5867885" y="777796"/>
            <a:ext cx="800219"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富田林駅</a:t>
            </a:r>
          </a:p>
        </p:txBody>
      </p:sp>
      <p:sp>
        <p:nvSpPr>
          <p:cNvPr id="34" name="テキスト ボックス 33">
            <a:extLst>
              <a:ext uri="{FF2B5EF4-FFF2-40B4-BE49-F238E27FC236}">
                <a16:creationId xmlns:a16="http://schemas.microsoft.com/office/drawing/2014/main" id="{AC9E478C-8253-B7DA-2C2E-DBC3588F86C5}"/>
              </a:ext>
            </a:extLst>
          </p:cNvPr>
          <p:cNvSpPr txBox="1"/>
          <p:nvPr/>
        </p:nvSpPr>
        <p:spPr>
          <a:xfrm>
            <a:off x="7718092" y="1279582"/>
            <a:ext cx="492443"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寺田</a:t>
            </a:r>
          </a:p>
        </p:txBody>
      </p:sp>
      <p:sp>
        <p:nvSpPr>
          <p:cNvPr id="35" name="テキスト ボックス 34">
            <a:extLst>
              <a:ext uri="{FF2B5EF4-FFF2-40B4-BE49-F238E27FC236}">
                <a16:creationId xmlns:a16="http://schemas.microsoft.com/office/drawing/2014/main" id="{21EBCD5D-CED7-3DD1-7973-B41A9EC590DA}"/>
              </a:ext>
            </a:extLst>
          </p:cNvPr>
          <p:cNvSpPr txBox="1"/>
          <p:nvPr/>
        </p:nvSpPr>
        <p:spPr>
          <a:xfrm>
            <a:off x="7270437" y="2330745"/>
            <a:ext cx="954107"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河南町役場</a:t>
            </a:r>
          </a:p>
        </p:txBody>
      </p:sp>
      <p:sp>
        <p:nvSpPr>
          <p:cNvPr id="36" name="テキスト ボックス 35">
            <a:extLst>
              <a:ext uri="{FF2B5EF4-FFF2-40B4-BE49-F238E27FC236}">
                <a16:creationId xmlns:a16="http://schemas.microsoft.com/office/drawing/2014/main" id="{F90C308D-36F6-6662-7B9C-639E311BBBD3}"/>
              </a:ext>
            </a:extLst>
          </p:cNvPr>
          <p:cNvSpPr txBox="1"/>
          <p:nvPr/>
        </p:nvSpPr>
        <p:spPr>
          <a:xfrm>
            <a:off x="7607301" y="3007572"/>
            <a:ext cx="492443"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白木</a:t>
            </a:r>
          </a:p>
        </p:txBody>
      </p:sp>
      <p:sp>
        <p:nvSpPr>
          <p:cNvPr id="37" name="テキスト ボックス 36">
            <a:extLst>
              <a:ext uri="{FF2B5EF4-FFF2-40B4-BE49-F238E27FC236}">
                <a16:creationId xmlns:a16="http://schemas.microsoft.com/office/drawing/2014/main" id="{9E18706A-065C-EE82-8605-22239652F7F9}"/>
              </a:ext>
            </a:extLst>
          </p:cNvPr>
          <p:cNvSpPr txBox="1"/>
          <p:nvPr/>
        </p:nvSpPr>
        <p:spPr>
          <a:xfrm>
            <a:off x="7619701" y="4109263"/>
            <a:ext cx="694421"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オークワ</a:t>
            </a:r>
          </a:p>
        </p:txBody>
      </p:sp>
      <p:sp>
        <p:nvSpPr>
          <p:cNvPr id="38" name="テキスト ボックス 37">
            <a:extLst>
              <a:ext uri="{FF2B5EF4-FFF2-40B4-BE49-F238E27FC236}">
                <a16:creationId xmlns:a16="http://schemas.microsoft.com/office/drawing/2014/main" id="{3EE3B66F-55F5-42DE-CFD0-B5217DD24456}"/>
              </a:ext>
            </a:extLst>
          </p:cNvPr>
          <p:cNvSpPr txBox="1"/>
          <p:nvPr/>
        </p:nvSpPr>
        <p:spPr>
          <a:xfrm>
            <a:off x="6257546" y="5228252"/>
            <a:ext cx="800219"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森屋西口</a:t>
            </a:r>
          </a:p>
        </p:txBody>
      </p:sp>
      <p:sp>
        <p:nvSpPr>
          <p:cNvPr id="39" name="テキスト ボックス 38">
            <a:extLst>
              <a:ext uri="{FF2B5EF4-FFF2-40B4-BE49-F238E27FC236}">
                <a16:creationId xmlns:a16="http://schemas.microsoft.com/office/drawing/2014/main" id="{407E4F54-5B43-E9E7-5ADC-044C99ECA1C0}"/>
              </a:ext>
            </a:extLst>
          </p:cNvPr>
          <p:cNvSpPr txBox="1"/>
          <p:nvPr/>
        </p:nvSpPr>
        <p:spPr>
          <a:xfrm>
            <a:off x="5960496" y="6029009"/>
            <a:ext cx="1261884" cy="276999"/>
          </a:xfrm>
          <a:prstGeom prst="rect">
            <a:avLst/>
          </a:prstGeom>
          <a:noFill/>
        </p:spPr>
        <p:txBody>
          <a:bodyPr wrap="none" rtlCol="0">
            <a:spAutoFit/>
          </a:bodyPr>
          <a:lstStyle/>
          <a:p>
            <a:r>
              <a:rPr kumimoji="1" lang="ja-JP" altLang="en-US" sz="1200" b="1" dirty="0">
                <a:effectLst>
                  <a:glow rad="190500">
                    <a:schemeClr val="bg1"/>
                  </a:glow>
                </a:effectLst>
                <a:latin typeface="Meiryo UI" panose="020B0604030504040204" pitchFamily="50" charset="-128"/>
                <a:ea typeface="Meiryo UI" panose="020B0604030504040204" pitchFamily="50" charset="-128"/>
              </a:rPr>
              <a:t>千早赤阪村役場</a:t>
            </a:r>
          </a:p>
        </p:txBody>
      </p:sp>
      <p:sp>
        <p:nvSpPr>
          <p:cNvPr id="41" name="テキスト ボックス 40">
            <a:extLst>
              <a:ext uri="{FF2B5EF4-FFF2-40B4-BE49-F238E27FC236}">
                <a16:creationId xmlns:a16="http://schemas.microsoft.com/office/drawing/2014/main" id="{042C25D7-4C25-46D2-5899-320ECDD20E24}"/>
              </a:ext>
            </a:extLst>
          </p:cNvPr>
          <p:cNvSpPr txBox="1"/>
          <p:nvPr/>
        </p:nvSpPr>
        <p:spPr>
          <a:xfrm>
            <a:off x="5804080" y="6309121"/>
            <a:ext cx="1338828" cy="369332"/>
          </a:xfrm>
          <a:prstGeom prst="rect">
            <a:avLst/>
          </a:prstGeom>
          <a:noFill/>
        </p:spPr>
        <p:txBody>
          <a:bodyPr wrap="none" rtlCol="0">
            <a:spAutoFit/>
          </a:bodyPr>
          <a:lstStyle/>
          <a:p>
            <a:r>
              <a:rPr kumimoji="1" lang="ja-JP" altLang="en-US" sz="900" b="1" dirty="0">
                <a:effectLst>
                  <a:glow rad="190500">
                    <a:schemeClr val="bg1"/>
                  </a:glow>
                </a:effectLst>
                <a:latin typeface="Meiryo UI" panose="020B0604030504040204" pitchFamily="50" charset="-128"/>
                <a:ea typeface="Meiryo UI" panose="020B0604030504040204" pitchFamily="50" charset="-128"/>
              </a:rPr>
              <a:t>バス転回地</a:t>
            </a:r>
            <a:endParaRPr kumimoji="1" lang="en-US" altLang="ja-JP" sz="900" b="1" dirty="0">
              <a:effectLst>
                <a:glow rad="190500">
                  <a:schemeClr val="bg1"/>
                </a:glow>
              </a:effectLst>
              <a:latin typeface="Meiryo UI" panose="020B0604030504040204" pitchFamily="50" charset="-128"/>
              <a:ea typeface="Meiryo UI" panose="020B0604030504040204" pitchFamily="50" charset="-128"/>
            </a:endParaRPr>
          </a:p>
          <a:p>
            <a:r>
              <a:rPr kumimoji="1" lang="ja-JP" altLang="en-US" sz="900" b="1" dirty="0">
                <a:effectLst>
                  <a:glow rad="190500">
                    <a:schemeClr val="bg1"/>
                  </a:glow>
                </a:effectLst>
                <a:latin typeface="Meiryo UI" panose="020B0604030504040204" pitchFamily="50" charset="-128"/>
                <a:ea typeface="Meiryo UI" panose="020B0604030504040204" pitchFamily="50" charset="-128"/>
              </a:rPr>
              <a:t>千早赤阪村立中学校前</a:t>
            </a:r>
          </a:p>
        </p:txBody>
      </p:sp>
      <p:sp>
        <p:nvSpPr>
          <p:cNvPr id="42" name="楕円 41">
            <a:extLst>
              <a:ext uri="{FF2B5EF4-FFF2-40B4-BE49-F238E27FC236}">
                <a16:creationId xmlns:a16="http://schemas.microsoft.com/office/drawing/2014/main" id="{2D7E7F38-D00D-DE6F-F8D7-4327B757FD18}"/>
              </a:ext>
            </a:extLst>
          </p:cNvPr>
          <p:cNvSpPr/>
          <p:nvPr/>
        </p:nvSpPr>
        <p:spPr>
          <a:xfrm>
            <a:off x="7535606" y="6593183"/>
            <a:ext cx="108000" cy="108000"/>
          </a:xfrm>
          <a:prstGeom prst="ellipse">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E6E98F97-81CC-0E0A-1B01-71FD85AA3C70}"/>
              </a:ext>
            </a:extLst>
          </p:cNvPr>
          <p:cNvSpPr/>
          <p:nvPr/>
        </p:nvSpPr>
        <p:spPr>
          <a:xfrm>
            <a:off x="7647836" y="6398539"/>
            <a:ext cx="54000" cy="54000"/>
          </a:xfrm>
          <a:prstGeom prst="ellipse">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DCB9FE9C-4926-89A9-FFE3-9DF0AB7E2888}"/>
              </a:ext>
            </a:extLst>
          </p:cNvPr>
          <p:cNvSpPr/>
          <p:nvPr/>
        </p:nvSpPr>
        <p:spPr>
          <a:xfrm>
            <a:off x="7611593" y="6456811"/>
            <a:ext cx="54000" cy="54000"/>
          </a:xfrm>
          <a:prstGeom prst="ellipse">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楕円 44">
            <a:extLst>
              <a:ext uri="{FF2B5EF4-FFF2-40B4-BE49-F238E27FC236}">
                <a16:creationId xmlns:a16="http://schemas.microsoft.com/office/drawing/2014/main" id="{0392FE4C-F326-0FBE-02DE-D90466659EFB}"/>
              </a:ext>
            </a:extLst>
          </p:cNvPr>
          <p:cNvSpPr/>
          <p:nvPr/>
        </p:nvSpPr>
        <p:spPr>
          <a:xfrm>
            <a:off x="7588999" y="6526137"/>
            <a:ext cx="54000" cy="54000"/>
          </a:xfrm>
          <a:prstGeom prst="ellipse">
            <a:avLst/>
          </a:prstGeom>
          <a:solidFill>
            <a:srgbClr val="FF0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グラフィックス 46" descr="線矢印: 右回転 単色塗りつぶし">
            <a:extLst>
              <a:ext uri="{FF2B5EF4-FFF2-40B4-BE49-F238E27FC236}">
                <a16:creationId xmlns:a16="http://schemas.microsoft.com/office/drawing/2014/main" id="{F9F9225A-5C11-185D-C1E7-47C194094C8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4869307">
            <a:off x="7395684" y="6487036"/>
            <a:ext cx="324000" cy="324000"/>
          </a:xfrm>
          <a:prstGeom prst="rect">
            <a:avLst/>
          </a:prstGeom>
          <a:effectLst>
            <a:glow rad="63500">
              <a:schemeClr val="bg1">
                <a:alpha val="40000"/>
              </a:schemeClr>
            </a:glow>
          </a:effectLst>
          <a:scene3d>
            <a:camera prst="orthographicFront">
              <a:rot lat="0" lon="0" rev="1200000"/>
            </a:camera>
            <a:lightRig rig="threePt" dir="t"/>
          </a:scene3d>
        </p:spPr>
      </p:pic>
      <p:cxnSp>
        <p:nvCxnSpPr>
          <p:cNvPr id="49" name="直線コネクタ 48">
            <a:extLst>
              <a:ext uri="{FF2B5EF4-FFF2-40B4-BE49-F238E27FC236}">
                <a16:creationId xmlns:a16="http://schemas.microsoft.com/office/drawing/2014/main" id="{06EFA281-F2D9-7607-425F-3E8B0B69D0EA}"/>
              </a:ext>
            </a:extLst>
          </p:cNvPr>
          <p:cNvCxnSpPr/>
          <p:nvPr/>
        </p:nvCxnSpPr>
        <p:spPr>
          <a:xfrm>
            <a:off x="5880376" y="6656150"/>
            <a:ext cx="163911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FF9296C7-8561-ACC0-FED1-16FC39841BBD}"/>
              </a:ext>
            </a:extLst>
          </p:cNvPr>
          <p:cNvCxnSpPr/>
          <p:nvPr/>
        </p:nvCxnSpPr>
        <p:spPr>
          <a:xfrm>
            <a:off x="6042714" y="6309121"/>
            <a:ext cx="1656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64FA4DF3-648A-968B-C01A-81F1880C82D8}"/>
              </a:ext>
            </a:extLst>
          </p:cNvPr>
          <p:cNvCxnSpPr/>
          <p:nvPr/>
        </p:nvCxnSpPr>
        <p:spPr>
          <a:xfrm>
            <a:off x="6314175" y="5504044"/>
            <a:ext cx="1296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 name="楕円 9">
            <a:extLst>
              <a:ext uri="{FF2B5EF4-FFF2-40B4-BE49-F238E27FC236}">
                <a16:creationId xmlns:a16="http://schemas.microsoft.com/office/drawing/2014/main" id="{B6FF662F-8E3E-3A9F-59D4-F685465ED21A}"/>
              </a:ext>
            </a:extLst>
          </p:cNvPr>
          <p:cNvSpPr/>
          <p:nvPr/>
        </p:nvSpPr>
        <p:spPr>
          <a:xfrm>
            <a:off x="7636154" y="6222462"/>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5545A30C-FB8B-5E60-0B38-C17BBA2006FE}"/>
              </a:ext>
            </a:extLst>
          </p:cNvPr>
          <p:cNvSpPr/>
          <p:nvPr/>
        </p:nvSpPr>
        <p:spPr>
          <a:xfrm>
            <a:off x="7600511" y="5409281"/>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53" name="フリーフォーム: 図形 52">
            <a:extLst>
              <a:ext uri="{FF2B5EF4-FFF2-40B4-BE49-F238E27FC236}">
                <a16:creationId xmlns:a16="http://schemas.microsoft.com/office/drawing/2014/main" id="{3DE62660-4E9E-544D-57D3-8AAA19AC36C6}"/>
              </a:ext>
            </a:extLst>
          </p:cNvPr>
          <p:cNvSpPr/>
          <p:nvPr/>
        </p:nvSpPr>
        <p:spPr>
          <a:xfrm>
            <a:off x="7677150" y="4391025"/>
            <a:ext cx="981075" cy="671513"/>
          </a:xfrm>
          <a:custGeom>
            <a:avLst/>
            <a:gdLst>
              <a:gd name="csX0" fmla="*/ 0 w 981075"/>
              <a:gd name="csY0" fmla="*/ 0 h 671513"/>
              <a:gd name="csX1" fmla="*/ 685800 w 981075"/>
              <a:gd name="csY1" fmla="*/ 0 h 671513"/>
              <a:gd name="csX2" fmla="*/ 981075 w 981075"/>
              <a:gd name="csY2" fmla="*/ 671513 h 671513"/>
            </a:gdLst>
            <a:ahLst/>
            <a:cxnLst>
              <a:cxn ang="0">
                <a:pos x="csX0" y="csY0"/>
              </a:cxn>
              <a:cxn ang="0">
                <a:pos x="csX1" y="csY1"/>
              </a:cxn>
              <a:cxn ang="0">
                <a:pos x="csX2" y="csY2"/>
              </a:cxn>
            </a:cxnLst>
            <a:rect l="l" t="t" r="r" b="b"/>
            <a:pathLst>
              <a:path w="981075" h="671513">
                <a:moveTo>
                  <a:pt x="0" y="0"/>
                </a:moveTo>
                <a:lnTo>
                  <a:pt x="685800" y="0"/>
                </a:lnTo>
                <a:lnTo>
                  <a:pt x="981075" y="671513"/>
                </a:lnTo>
              </a:path>
            </a:pathLst>
          </a:custGeom>
          <a:noFill/>
          <a:ln w="254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5213E796-05D3-A299-68F5-711C7173C661}"/>
              </a:ext>
            </a:extLst>
          </p:cNvPr>
          <p:cNvSpPr/>
          <p:nvPr/>
        </p:nvSpPr>
        <p:spPr>
          <a:xfrm>
            <a:off x="8571530" y="5033963"/>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cxnSp>
        <p:nvCxnSpPr>
          <p:cNvPr id="54" name="直線コネクタ 53">
            <a:extLst>
              <a:ext uri="{FF2B5EF4-FFF2-40B4-BE49-F238E27FC236}">
                <a16:creationId xmlns:a16="http://schemas.microsoft.com/office/drawing/2014/main" id="{7BB85B5A-474F-3386-10DA-9E015C65743F}"/>
              </a:ext>
            </a:extLst>
          </p:cNvPr>
          <p:cNvCxnSpPr/>
          <p:nvPr/>
        </p:nvCxnSpPr>
        <p:spPr>
          <a:xfrm>
            <a:off x="7666586" y="3277532"/>
            <a:ext cx="1080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E494D6F4-6119-6C08-DABA-27D3EFBA9CC3}"/>
              </a:ext>
            </a:extLst>
          </p:cNvPr>
          <p:cNvCxnSpPr/>
          <p:nvPr/>
        </p:nvCxnSpPr>
        <p:spPr>
          <a:xfrm>
            <a:off x="7318256" y="2604587"/>
            <a:ext cx="1224000" cy="0"/>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4" name="楕円 13">
            <a:extLst>
              <a:ext uri="{FF2B5EF4-FFF2-40B4-BE49-F238E27FC236}">
                <a16:creationId xmlns:a16="http://schemas.microsoft.com/office/drawing/2014/main" id="{0A1CA027-C7A5-CC77-1BF5-BD6A07F58389}"/>
              </a:ext>
            </a:extLst>
          </p:cNvPr>
          <p:cNvSpPr/>
          <p:nvPr/>
        </p:nvSpPr>
        <p:spPr>
          <a:xfrm>
            <a:off x="8697730" y="3179413"/>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640D6B82-919F-1A13-6E6E-75E33DDCCB48}"/>
              </a:ext>
            </a:extLst>
          </p:cNvPr>
          <p:cNvSpPr/>
          <p:nvPr/>
        </p:nvSpPr>
        <p:spPr>
          <a:xfrm>
            <a:off x="8515085" y="2509384"/>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56" name="フリーフォーム: 図形 55">
            <a:extLst>
              <a:ext uri="{FF2B5EF4-FFF2-40B4-BE49-F238E27FC236}">
                <a16:creationId xmlns:a16="http://schemas.microsoft.com/office/drawing/2014/main" id="{1A4D23F8-E480-B61A-CD7F-6B3001F8594C}"/>
              </a:ext>
            </a:extLst>
          </p:cNvPr>
          <p:cNvSpPr/>
          <p:nvPr/>
        </p:nvSpPr>
        <p:spPr>
          <a:xfrm>
            <a:off x="7768853" y="1538288"/>
            <a:ext cx="798886" cy="561975"/>
          </a:xfrm>
          <a:custGeom>
            <a:avLst/>
            <a:gdLst>
              <a:gd name="csX0" fmla="*/ 0 w 676275"/>
              <a:gd name="csY0" fmla="*/ 0 h 561975"/>
              <a:gd name="csX1" fmla="*/ 419100 w 676275"/>
              <a:gd name="csY1" fmla="*/ 0 h 561975"/>
              <a:gd name="csX2" fmla="*/ 676275 w 676275"/>
              <a:gd name="csY2" fmla="*/ 561975 h 561975"/>
            </a:gdLst>
            <a:ahLst/>
            <a:cxnLst>
              <a:cxn ang="0">
                <a:pos x="csX0" y="csY0"/>
              </a:cxn>
              <a:cxn ang="0">
                <a:pos x="csX1" y="csY1"/>
              </a:cxn>
              <a:cxn ang="0">
                <a:pos x="csX2" y="csY2"/>
              </a:cxn>
            </a:cxnLst>
            <a:rect l="l" t="t" r="r" b="b"/>
            <a:pathLst>
              <a:path w="676275" h="561975">
                <a:moveTo>
                  <a:pt x="0" y="0"/>
                </a:moveTo>
                <a:lnTo>
                  <a:pt x="419100" y="0"/>
                </a:lnTo>
                <a:lnTo>
                  <a:pt x="676275" y="561975"/>
                </a:lnTo>
              </a:path>
            </a:pathLst>
          </a:custGeom>
          <a:noFill/>
          <a:ln w="254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C242F270-9935-0A14-C882-236FAB67709C}"/>
              </a:ext>
            </a:extLst>
          </p:cNvPr>
          <p:cNvSpPr/>
          <p:nvPr/>
        </p:nvSpPr>
        <p:spPr>
          <a:xfrm>
            <a:off x="8497794" y="2066028"/>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58" name="楕円 57">
            <a:extLst>
              <a:ext uri="{FF2B5EF4-FFF2-40B4-BE49-F238E27FC236}">
                <a16:creationId xmlns:a16="http://schemas.microsoft.com/office/drawing/2014/main" id="{AC77E85F-F78D-BD8C-D8E2-30CD91444D9C}"/>
              </a:ext>
            </a:extLst>
          </p:cNvPr>
          <p:cNvSpPr/>
          <p:nvPr/>
        </p:nvSpPr>
        <p:spPr>
          <a:xfrm>
            <a:off x="5690850" y="1169633"/>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78" name="テキスト ボックス 77">
            <a:extLst>
              <a:ext uri="{FF2B5EF4-FFF2-40B4-BE49-F238E27FC236}">
                <a16:creationId xmlns:a16="http://schemas.microsoft.com/office/drawing/2014/main" id="{CCA138F9-FD54-CF23-905A-A7DFA66CC848}"/>
              </a:ext>
            </a:extLst>
          </p:cNvPr>
          <p:cNvSpPr txBox="1"/>
          <p:nvPr/>
        </p:nvSpPr>
        <p:spPr>
          <a:xfrm>
            <a:off x="0" y="961052"/>
            <a:ext cx="3275256" cy="338554"/>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■テスト走行で判明した新たな課題</a:t>
            </a:r>
          </a:p>
        </p:txBody>
      </p:sp>
      <p:pic>
        <p:nvPicPr>
          <p:cNvPr id="9" name="図 8">
            <a:extLst>
              <a:ext uri="{FF2B5EF4-FFF2-40B4-BE49-F238E27FC236}">
                <a16:creationId xmlns:a16="http://schemas.microsoft.com/office/drawing/2014/main" id="{1685BFCF-5A7A-9F19-5E31-7399CA2A6848}"/>
              </a:ext>
            </a:extLst>
          </p:cNvPr>
          <p:cNvPicPr>
            <a:picLocks noChangeAspect="1"/>
          </p:cNvPicPr>
          <p:nvPr/>
        </p:nvPicPr>
        <p:blipFill>
          <a:blip r:embed="rId5"/>
          <a:stretch>
            <a:fillRect/>
          </a:stretch>
        </p:blipFill>
        <p:spPr>
          <a:xfrm>
            <a:off x="6330342" y="3605096"/>
            <a:ext cx="595200" cy="432000"/>
          </a:xfrm>
          <a:prstGeom prst="rect">
            <a:avLst/>
          </a:prstGeom>
        </p:spPr>
      </p:pic>
      <p:sp>
        <p:nvSpPr>
          <p:cNvPr id="20" name="テキスト ボックス 19">
            <a:extLst>
              <a:ext uri="{FF2B5EF4-FFF2-40B4-BE49-F238E27FC236}">
                <a16:creationId xmlns:a16="http://schemas.microsoft.com/office/drawing/2014/main" id="{654990BD-681E-CCBD-EA93-7025AF327544}"/>
              </a:ext>
            </a:extLst>
          </p:cNvPr>
          <p:cNvSpPr txBox="1"/>
          <p:nvPr/>
        </p:nvSpPr>
        <p:spPr>
          <a:xfrm>
            <a:off x="5301277" y="4498307"/>
            <a:ext cx="1332416" cy="400110"/>
          </a:xfrm>
          <a:prstGeom prst="rect">
            <a:avLst/>
          </a:prstGeom>
          <a:solidFill>
            <a:schemeClr val="bg1"/>
          </a:solidFill>
          <a:ln w="12700">
            <a:solidFill>
              <a:schemeClr val="tx1"/>
            </a:solidFill>
          </a:ln>
        </p:spPr>
        <p:txBody>
          <a:bodyPr wrap="none" rtlCol="0" anchor="ctr">
            <a:spAutoFit/>
          </a:bodyPr>
          <a:lstStyle/>
          <a:p>
            <a:pPr algn="ctr"/>
            <a:r>
              <a:rPr kumimoji="1" lang="ja-JP" altLang="en-US" sz="2000" b="1" dirty="0">
                <a:latin typeface="Meiryo UI" panose="020B0604030504040204" pitchFamily="50" charset="-128"/>
                <a:ea typeface="Meiryo UI" panose="020B0604030504040204" pitchFamily="50" charset="-128"/>
              </a:rPr>
              <a:t>南部ルート</a:t>
            </a:r>
          </a:p>
        </p:txBody>
      </p:sp>
      <p:sp>
        <p:nvSpPr>
          <p:cNvPr id="92" name="正方形/長方形 91">
            <a:extLst>
              <a:ext uri="{FF2B5EF4-FFF2-40B4-BE49-F238E27FC236}">
                <a16:creationId xmlns:a16="http://schemas.microsoft.com/office/drawing/2014/main" id="{C1A29992-CE47-EFC9-659E-033369D01D96}"/>
              </a:ext>
            </a:extLst>
          </p:cNvPr>
          <p:cNvSpPr/>
          <p:nvPr/>
        </p:nvSpPr>
        <p:spPr>
          <a:xfrm>
            <a:off x="5945960" y="1096812"/>
            <a:ext cx="1763818" cy="27699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a:extLst>
              <a:ext uri="{FF2B5EF4-FFF2-40B4-BE49-F238E27FC236}">
                <a16:creationId xmlns:a16="http://schemas.microsoft.com/office/drawing/2014/main" id="{5390F865-C222-E74D-F5C7-241EB6AAA4D5}"/>
              </a:ext>
            </a:extLst>
          </p:cNvPr>
          <p:cNvSpPr txBox="1"/>
          <p:nvPr/>
        </p:nvSpPr>
        <p:spPr>
          <a:xfrm>
            <a:off x="5945345" y="1095606"/>
            <a:ext cx="646331" cy="276999"/>
          </a:xfrm>
          <a:prstGeom prst="rect">
            <a:avLst/>
          </a:prstGeom>
          <a:noFill/>
        </p:spPr>
        <p:txBody>
          <a:bodyPr wrap="none" rtlCol="0">
            <a:spAutoFit/>
          </a:bodyPr>
          <a:lstStyle/>
          <a:p>
            <a:r>
              <a:rPr kumimoji="1" lang="en-US" altLang="ja-JP" sz="1200" b="1" dirty="0">
                <a:effectLst>
                  <a:glow rad="190500">
                    <a:schemeClr val="bg1"/>
                  </a:glow>
                </a:effectLst>
                <a:latin typeface="Meiryo UI" panose="020B0604030504040204" pitchFamily="50" charset="-128"/>
                <a:ea typeface="Meiryo UI" panose="020B0604030504040204" pitchFamily="50" charset="-128"/>
              </a:rPr>
              <a:t>『</a:t>
            </a:r>
            <a:r>
              <a:rPr kumimoji="1" lang="ja-JP" altLang="en-US" sz="1200" b="1" dirty="0">
                <a:effectLst>
                  <a:glow rad="190500">
                    <a:schemeClr val="bg1"/>
                  </a:glow>
                </a:effectLst>
                <a:latin typeface="Meiryo UI" panose="020B0604030504040204" pitchFamily="50" charset="-128"/>
                <a:ea typeface="Meiryo UI" panose="020B0604030504040204" pitchFamily="50" charset="-128"/>
              </a:rPr>
              <a:t>堺筋</a:t>
            </a:r>
            <a:r>
              <a:rPr kumimoji="1" lang="en-US" altLang="ja-JP" sz="1200" b="1" dirty="0">
                <a:effectLst>
                  <a:glow rad="190500">
                    <a:schemeClr val="bg1"/>
                  </a:glow>
                </a:effectLst>
                <a:latin typeface="Meiryo UI" panose="020B0604030504040204" pitchFamily="50" charset="-128"/>
                <a:ea typeface="Meiryo UI" panose="020B0604030504040204" pitchFamily="50" charset="-128"/>
              </a:rPr>
              <a:t>』</a:t>
            </a:r>
            <a:endParaRPr kumimoji="1" lang="ja-JP" altLang="en-US" sz="1200" b="1" dirty="0">
              <a:effectLst>
                <a:glow rad="190500">
                  <a:schemeClr val="bg1"/>
                </a:glow>
              </a:effectLst>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A43106E1-62A9-4CA2-239D-0496B0FA6FDB}"/>
              </a:ext>
            </a:extLst>
          </p:cNvPr>
          <p:cNvSpPr txBox="1"/>
          <p:nvPr/>
        </p:nvSpPr>
        <p:spPr>
          <a:xfrm>
            <a:off x="48731" y="1323586"/>
            <a:ext cx="4993602" cy="1323439"/>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a:t>
            </a:r>
            <a:r>
              <a:rPr kumimoji="1" lang="ja-JP" altLang="en-US" sz="1600" b="1" u="sng" dirty="0">
                <a:latin typeface="Meiryo UI" panose="020B0604030504040204" pitchFamily="50" charset="-128"/>
                <a:ea typeface="Meiryo UI" panose="020B0604030504040204" pitchFamily="50" charset="-128"/>
              </a:rPr>
              <a:t>７月から、北部ルートにおいて実施しているテスト走行</a:t>
            </a:r>
            <a:endParaRPr kumimoji="1" lang="en-US" altLang="ja-JP" sz="1600" b="1" u="sng"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ja-JP" altLang="en-US" sz="1600" b="1" u="sng" dirty="0">
                <a:latin typeface="Meiryo UI" panose="020B0604030504040204" pitchFamily="50" charset="-128"/>
                <a:ea typeface="Meiryo UI" panose="020B0604030504040204" pitchFamily="50" charset="-128"/>
              </a:rPr>
              <a:t>を踏まえて</a:t>
            </a:r>
            <a:r>
              <a:rPr kumimoji="1" lang="ja-JP" altLang="en-US" sz="1600" dirty="0">
                <a:latin typeface="Meiryo UI" panose="020B0604030504040204" pitchFamily="50" charset="-128"/>
                <a:ea typeface="Meiryo UI" panose="020B0604030504040204" pitchFamily="50" charset="-128"/>
              </a:rPr>
              <a:t>、路上駐車や対向車線を走行する大型車両</a:t>
            </a:r>
            <a:endParaRPr kumimoji="1" lang="en-US" altLang="ja-JP" sz="1600" dirty="0">
              <a:latin typeface="Meiryo UI" panose="020B0604030504040204" pitchFamily="50" charset="-128"/>
              <a:ea typeface="Meiryo UI" panose="020B0604030504040204" pitchFamily="50" charset="-128"/>
            </a:endParaRPr>
          </a:p>
          <a:p>
            <a:r>
              <a:rPr kumimoji="1" lang="en-US" altLang="ja-JP" sz="1600" dirty="0">
                <a:latin typeface="Meiryo UI" panose="020B0604030504040204" pitchFamily="50" charset="-128"/>
                <a:ea typeface="Meiryo UI" panose="020B0604030504040204" pitchFamily="50" charset="-128"/>
              </a:rPr>
              <a:t>   </a:t>
            </a:r>
            <a:r>
              <a:rPr kumimoji="1" lang="ja-JP" altLang="en-US" sz="1600" dirty="0">
                <a:latin typeface="Meiryo UI" panose="020B0604030504040204" pitchFamily="50" charset="-128"/>
                <a:ea typeface="Meiryo UI" panose="020B0604030504040204" pitchFamily="50" charset="-128"/>
              </a:rPr>
              <a:t>等を避けるために、運転士が一旦手動介入した後に、</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ja-JP" altLang="en-US" sz="1600" b="1" u="sng" dirty="0">
                <a:latin typeface="Meiryo UI" panose="020B0604030504040204" pitchFamily="50" charset="-128"/>
                <a:ea typeface="Meiryo UI" panose="020B0604030504040204" pitchFamily="50" charset="-128"/>
              </a:rPr>
              <a:t>再度、自動運転に切り替える際は、安全走行の観点</a:t>
            </a:r>
            <a:endParaRPr kumimoji="1" lang="en-US" altLang="ja-JP" sz="1600" b="1" u="sng" dirty="0">
              <a:latin typeface="Meiryo UI" panose="020B0604030504040204" pitchFamily="50" charset="-128"/>
              <a:ea typeface="Meiryo UI" panose="020B0604030504040204" pitchFamily="50" charset="-128"/>
            </a:endParaRPr>
          </a:p>
          <a:p>
            <a:r>
              <a:rPr kumimoji="1" lang="en-US" altLang="ja-JP" sz="1600" dirty="0">
                <a:latin typeface="Meiryo UI" panose="020B0604030504040204" pitchFamily="50" charset="-128"/>
                <a:ea typeface="Meiryo UI" panose="020B0604030504040204" pitchFamily="50" charset="-128"/>
              </a:rPr>
              <a:t>   </a:t>
            </a:r>
            <a:r>
              <a:rPr kumimoji="1" lang="ja-JP" altLang="en-US" sz="1600" b="1" u="sng" dirty="0">
                <a:latin typeface="Meiryo UI" panose="020B0604030504040204" pitchFamily="50" charset="-128"/>
                <a:ea typeface="Meiryo UI" panose="020B0604030504040204" pitchFamily="50" charset="-128"/>
              </a:rPr>
              <a:t>から、車両停止時に行う</a:t>
            </a:r>
            <a:r>
              <a:rPr kumimoji="1" lang="ja-JP" altLang="en-US" sz="1600" dirty="0">
                <a:latin typeface="Meiryo UI" panose="020B0604030504040204" pitchFamily="50" charset="-128"/>
                <a:ea typeface="Meiryo UI" panose="020B0604030504040204" pitchFamily="50" charset="-128"/>
              </a:rPr>
              <a:t>ことが望ましい</a:t>
            </a:r>
            <a:endParaRPr kumimoji="1" lang="en-US" altLang="ja-JP" sz="1600" dirty="0">
              <a:latin typeface="Meiryo UI" panose="020B0604030504040204" pitchFamily="50" charset="-128"/>
              <a:ea typeface="Meiryo UI" panose="020B0604030504040204" pitchFamily="50" charset="-128"/>
            </a:endParaRPr>
          </a:p>
        </p:txBody>
      </p:sp>
      <p:sp>
        <p:nvSpPr>
          <p:cNvPr id="18" name="フリーフォーム: 図形 17">
            <a:extLst>
              <a:ext uri="{FF2B5EF4-FFF2-40B4-BE49-F238E27FC236}">
                <a16:creationId xmlns:a16="http://schemas.microsoft.com/office/drawing/2014/main" id="{1983EF4F-9E2D-5704-A6E4-E2CD3402E2D5}"/>
              </a:ext>
            </a:extLst>
          </p:cNvPr>
          <p:cNvSpPr/>
          <p:nvPr/>
        </p:nvSpPr>
        <p:spPr>
          <a:xfrm>
            <a:off x="5313476" y="770296"/>
            <a:ext cx="1278588" cy="262006"/>
          </a:xfrm>
          <a:custGeom>
            <a:avLst/>
            <a:gdLst>
              <a:gd name="csX0" fmla="*/ 0 w 1278588"/>
              <a:gd name="csY0" fmla="*/ 0 h 262006"/>
              <a:gd name="csX1" fmla="*/ 487331 w 1278588"/>
              <a:gd name="csY1" fmla="*/ 262006 h 262006"/>
              <a:gd name="csX2" fmla="*/ 1278588 w 1278588"/>
              <a:gd name="csY2" fmla="*/ 262006 h 262006"/>
            </a:gdLst>
            <a:ahLst/>
            <a:cxnLst>
              <a:cxn ang="0">
                <a:pos x="csX0" y="csY0"/>
              </a:cxn>
              <a:cxn ang="0">
                <a:pos x="csX1" y="csY1"/>
              </a:cxn>
              <a:cxn ang="0">
                <a:pos x="csX2" y="csY2"/>
              </a:cxn>
            </a:cxnLst>
            <a:rect l="l" t="t" r="r" b="b"/>
            <a:pathLst>
              <a:path w="1278588" h="262006">
                <a:moveTo>
                  <a:pt x="0" y="0"/>
                </a:moveTo>
                <a:lnTo>
                  <a:pt x="487331" y="262006"/>
                </a:lnTo>
                <a:lnTo>
                  <a:pt x="1278588" y="262006"/>
                </a:lnTo>
              </a:path>
            </a:pathLst>
          </a:custGeom>
          <a:noFill/>
          <a:ln w="254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D3B5C8F7-0C63-116C-97F6-0E019B8136EE}"/>
              </a:ext>
            </a:extLst>
          </p:cNvPr>
          <p:cNvSpPr/>
          <p:nvPr/>
        </p:nvSpPr>
        <p:spPr>
          <a:xfrm>
            <a:off x="5186167" y="663765"/>
            <a:ext cx="180000" cy="180000"/>
          </a:xfrm>
          <a:prstGeom prst="ellipse">
            <a:avLst/>
          </a:prstGeom>
          <a:ln w="12700"/>
        </p:spPr>
        <p:style>
          <a:lnRef idx="3">
            <a:schemeClr val="lt1"/>
          </a:lnRef>
          <a:fillRef idx="1">
            <a:schemeClr val="dk1"/>
          </a:fillRef>
          <a:effectRef idx="1">
            <a:schemeClr val="dk1"/>
          </a:effectRef>
          <a:fontRef idx="minor">
            <a:schemeClr val="lt1"/>
          </a:fontRef>
        </p:style>
        <p:txBody>
          <a:bodyPr rtlCol="0" anchor="ctr"/>
          <a:lstStyle/>
          <a:p>
            <a:pPr algn="ctr"/>
            <a:endParaRPr kumimoji="1" lang="ja-JP" altLang="en-US"/>
          </a:p>
        </p:txBody>
      </p:sp>
      <p:sp>
        <p:nvSpPr>
          <p:cNvPr id="69" name="テキスト ボックス 68">
            <a:extLst>
              <a:ext uri="{FF2B5EF4-FFF2-40B4-BE49-F238E27FC236}">
                <a16:creationId xmlns:a16="http://schemas.microsoft.com/office/drawing/2014/main" id="{BA91240E-A849-1287-BB1B-07FC48973B73}"/>
              </a:ext>
            </a:extLst>
          </p:cNvPr>
          <p:cNvSpPr txBox="1"/>
          <p:nvPr/>
        </p:nvSpPr>
        <p:spPr>
          <a:xfrm>
            <a:off x="6457077" y="1131194"/>
            <a:ext cx="1244251" cy="215444"/>
          </a:xfrm>
          <a:prstGeom prst="rect">
            <a:avLst/>
          </a:prstGeom>
          <a:noFill/>
        </p:spPr>
        <p:txBody>
          <a:bodyPr wrap="none" rtlCol="0">
            <a:spAutoFit/>
          </a:bodyPr>
          <a:lstStyle/>
          <a:p>
            <a:pPr algn="dist"/>
            <a:r>
              <a:rPr kumimoji="1" lang="ja-JP" altLang="en-US" sz="800" b="1" dirty="0">
                <a:latin typeface="Meiryo UI" panose="020B0604030504040204" pitchFamily="50" charset="-128"/>
                <a:ea typeface="Meiryo UI" panose="020B0604030504040204" pitchFamily="50" charset="-128"/>
              </a:rPr>
              <a:t>← 新たに追加するバス停</a:t>
            </a:r>
            <a:endParaRPr kumimoji="1" lang="en-US" altLang="ja-JP" sz="800" b="1" dirty="0">
              <a:latin typeface="Meiryo UI" panose="020B0604030504040204" pitchFamily="50" charset="-128"/>
              <a:ea typeface="Meiryo UI" panose="020B0604030504040204" pitchFamily="50" charset="-128"/>
            </a:endParaRPr>
          </a:p>
        </p:txBody>
      </p:sp>
      <p:sp>
        <p:nvSpPr>
          <p:cNvPr id="40" name="正方形/長方形 39">
            <a:extLst>
              <a:ext uri="{FF2B5EF4-FFF2-40B4-BE49-F238E27FC236}">
                <a16:creationId xmlns:a16="http://schemas.microsoft.com/office/drawing/2014/main" id="{6DA9FF51-DC32-180F-0679-79B02436C2F0}"/>
              </a:ext>
            </a:extLst>
          </p:cNvPr>
          <p:cNvSpPr/>
          <p:nvPr/>
        </p:nvSpPr>
        <p:spPr>
          <a:xfrm>
            <a:off x="38132" y="1304983"/>
            <a:ext cx="4979050" cy="134204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9E88E7E6-20FB-2755-0AD1-B13061FBDFC8}"/>
              </a:ext>
            </a:extLst>
          </p:cNvPr>
          <p:cNvSpPr/>
          <p:nvPr/>
        </p:nvSpPr>
        <p:spPr>
          <a:xfrm>
            <a:off x="53590" y="3200976"/>
            <a:ext cx="4968000" cy="3128027"/>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ローチャート: 組合せ 29">
            <a:extLst>
              <a:ext uri="{FF2B5EF4-FFF2-40B4-BE49-F238E27FC236}">
                <a16:creationId xmlns:a16="http://schemas.microsoft.com/office/drawing/2014/main" id="{1C75EE3E-9EB4-D1CA-6287-8162D21FC88B}"/>
              </a:ext>
            </a:extLst>
          </p:cNvPr>
          <p:cNvSpPr/>
          <p:nvPr/>
        </p:nvSpPr>
        <p:spPr>
          <a:xfrm>
            <a:off x="1637628" y="2704225"/>
            <a:ext cx="1872000" cy="180000"/>
          </a:xfrm>
          <a:prstGeom prst="flowChartMerg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3A6B7062-8A2C-CCCD-FC69-10A5CB71470E}"/>
              </a:ext>
            </a:extLst>
          </p:cNvPr>
          <p:cNvSpPr txBox="1"/>
          <p:nvPr/>
        </p:nvSpPr>
        <p:spPr>
          <a:xfrm>
            <a:off x="50759" y="2899456"/>
            <a:ext cx="4291559" cy="338554"/>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■対応：新たに停車ポイント（バス停）を追加</a:t>
            </a:r>
          </a:p>
        </p:txBody>
      </p:sp>
      <p:sp>
        <p:nvSpPr>
          <p:cNvPr id="59" name="テキスト ボックス 58">
            <a:extLst>
              <a:ext uri="{FF2B5EF4-FFF2-40B4-BE49-F238E27FC236}">
                <a16:creationId xmlns:a16="http://schemas.microsoft.com/office/drawing/2014/main" id="{313A588B-CCDC-4AB0-E2F0-86F1654833BA}"/>
              </a:ext>
            </a:extLst>
          </p:cNvPr>
          <p:cNvSpPr txBox="1"/>
          <p:nvPr/>
        </p:nvSpPr>
        <p:spPr>
          <a:xfrm>
            <a:off x="65232" y="3245291"/>
            <a:ext cx="4994574" cy="2108269"/>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○バス停間距離が長く（３</a:t>
            </a:r>
            <a:r>
              <a:rPr kumimoji="1" lang="en-US" altLang="ja-JP" sz="1600" dirty="0">
                <a:latin typeface="Meiryo UI" panose="020B0604030504040204" pitchFamily="50" charset="-128"/>
                <a:ea typeface="Meiryo UI" panose="020B0604030504040204" pitchFamily="50" charset="-128"/>
              </a:rPr>
              <a:t>km</a:t>
            </a:r>
            <a:r>
              <a:rPr kumimoji="1" lang="ja-JP" altLang="en-US" sz="1600" dirty="0">
                <a:latin typeface="Meiryo UI" panose="020B0604030504040204" pitchFamily="50" charset="-128"/>
                <a:ea typeface="Meiryo UI" panose="020B0604030504040204" pitchFamily="50" charset="-128"/>
              </a:rPr>
              <a:t>超）かつ、走行環境の変化</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（道路幅員等）が大きい　</a:t>
            </a:r>
            <a:r>
              <a:rPr kumimoji="1" lang="ja-JP" altLang="en-US" sz="1600" b="1" u="sng" dirty="0">
                <a:latin typeface="Meiryo UI" panose="020B0604030504040204" pitchFamily="50" charset="-128"/>
                <a:ea typeface="Meiryo UI" panose="020B0604030504040204" pitchFamily="50" charset="-128"/>
              </a:rPr>
              <a:t>「富田林駅」⇔「寺田」区間</a:t>
            </a:r>
            <a:endParaRPr kumimoji="1" lang="en-US" altLang="ja-JP" sz="1600" b="1" u="sng"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で、自動運転に切り替える停車ポイントを設置</a:t>
            </a:r>
            <a:endParaRPr kumimoji="1" lang="en-US" altLang="ja-JP" sz="1600" dirty="0">
              <a:latin typeface="Meiryo UI" panose="020B0604030504040204" pitchFamily="50" charset="-128"/>
              <a:ea typeface="Meiryo UI" panose="020B0604030504040204" pitchFamily="50" charset="-128"/>
            </a:endParaRPr>
          </a:p>
          <a:p>
            <a:endParaRPr kumimoji="1" lang="en-US" altLang="ja-JP" sz="3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○停車ポイントを新たなバス停とすることで、</a:t>
            </a:r>
            <a:r>
              <a:rPr kumimoji="1" lang="ja-JP" altLang="en-US" sz="1600" b="1" u="sng" dirty="0">
                <a:latin typeface="Meiryo UI" panose="020B0604030504040204" pitchFamily="50" charset="-128"/>
                <a:ea typeface="Meiryo UI" panose="020B0604030504040204" pitchFamily="50" charset="-128"/>
              </a:rPr>
              <a:t>地域住民の</a:t>
            </a:r>
            <a:endParaRPr kumimoji="1" lang="en-US" altLang="ja-JP" sz="1600" b="1" u="sng" dirty="0">
              <a:latin typeface="Meiryo UI" panose="020B0604030504040204" pitchFamily="50" charset="-128"/>
              <a:ea typeface="Meiryo UI" panose="020B0604030504040204" pitchFamily="50" charset="-128"/>
            </a:endParaRPr>
          </a:p>
          <a:p>
            <a:r>
              <a:rPr kumimoji="1" lang="en-US" altLang="ja-JP" sz="1600" dirty="0">
                <a:latin typeface="Meiryo UI" panose="020B0604030504040204" pitchFamily="50" charset="-128"/>
                <a:ea typeface="Meiryo UI" panose="020B0604030504040204" pitchFamily="50" charset="-128"/>
              </a:rPr>
              <a:t>   </a:t>
            </a:r>
            <a:r>
              <a:rPr kumimoji="1" lang="ja-JP" altLang="en-US" sz="1600" b="1" u="sng" dirty="0">
                <a:latin typeface="Meiryo UI" panose="020B0604030504040204" pitchFamily="50" charset="-128"/>
                <a:ea typeface="Meiryo UI" panose="020B0604030504040204" pitchFamily="50" charset="-128"/>
              </a:rPr>
              <a:t>乗車機会の増加</a:t>
            </a:r>
            <a:endParaRPr kumimoji="1" lang="en-US" altLang="ja-JP" sz="1600" b="1" u="sng" dirty="0">
              <a:latin typeface="Meiryo UI" panose="020B0604030504040204" pitchFamily="50" charset="-128"/>
              <a:ea typeface="Meiryo UI" panose="020B0604030504040204" pitchFamily="50" charset="-128"/>
            </a:endParaRPr>
          </a:p>
          <a:p>
            <a:endParaRPr kumimoji="1" lang="en-US" altLang="ja-JP" sz="1500" dirty="0">
              <a:latin typeface="Meiryo UI" panose="020B0604030504040204" pitchFamily="50" charset="-128"/>
              <a:ea typeface="Meiryo UI" panose="020B0604030504040204" pitchFamily="50" charset="-128"/>
            </a:endParaRPr>
          </a:p>
          <a:p>
            <a:endParaRPr kumimoji="1" lang="en-US" altLang="ja-JP" sz="1500"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　　</a:t>
            </a:r>
            <a:r>
              <a:rPr kumimoji="1" lang="en-US" altLang="ja-JP" b="1" u="sng" dirty="0">
                <a:latin typeface="Meiryo UI" panose="020B0604030504040204" pitchFamily="50" charset="-128"/>
                <a:ea typeface="Meiryo UI" panose="020B0604030504040204" pitchFamily="50" charset="-128"/>
              </a:rPr>
              <a:t>『</a:t>
            </a:r>
            <a:r>
              <a:rPr kumimoji="1" lang="ja-JP" altLang="en-US" b="1" u="sng" dirty="0">
                <a:latin typeface="Meiryo UI" panose="020B0604030504040204" pitchFamily="50" charset="-128"/>
                <a:ea typeface="Meiryo UI" panose="020B0604030504040204" pitchFamily="50" charset="-128"/>
              </a:rPr>
              <a:t>堺筋</a:t>
            </a:r>
            <a:r>
              <a:rPr kumimoji="1" lang="en-US" altLang="ja-JP" b="1" u="sng" dirty="0">
                <a:latin typeface="Meiryo UI" panose="020B0604030504040204" pitchFamily="50" charset="-128"/>
                <a:ea typeface="Meiryo UI" panose="020B0604030504040204" pitchFamily="50" charset="-128"/>
              </a:rPr>
              <a:t>』</a:t>
            </a:r>
            <a:r>
              <a:rPr kumimoji="1" lang="ja-JP" altLang="en-US" b="1" u="sng" dirty="0">
                <a:latin typeface="Meiryo UI" panose="020B0604030504040204" pitchFamily="50" charset="-128"/>
                <a:ea typeface="Meiryo UI" panose="020B0604030504040204" pitchFamily="50" charset="-128"/>
              </a:rPr>
              <a:t>バス停を、新たなバス停として追加</a:t>
            </a:r>
            <a:endParaRPr kumimoji="1" lang="en-US" altLang="ja-JP" sz="1600" b="1" u="sng" dirty="0">
              <a:latin typeface="Meiryo UI" panose="020B0604030504040204" pitchFamily="50" charset="-128"/>
              <a:ea typeface="Meiryo UI" panose="020B0604030504040204" pitchFamily="50" charset="-128"/>
            </a:endParaRPr>
          </a:p>
        </p:txBody>
      </p:sp>
      <p:sp>
        <p:nvSpPr>
          <p:cNvPr id="63" name="矢印: 下 62">
            <a:extLst>
              <a:ext uri="{FF2B5EF4-FFF2-40B4-BE49-F238E27FC236}">
                <a16:creationId xmlns:a16="http://schemas.microsoft.com/office/drawing/2014/main" id="{02174F02-A4DA-E52B-B338-D57DDF965BE7}"/>
              </a:ext>
            </a:extLst>
          </p:cNvPr>
          <p:cNvSpPr/>
          <p:nvPr/>
        </p:nvSpPr>
        <p:spPr>
          <a:xfrm>
            <a:off x="546438" y="4635167"/>
            <a:ext cx="897133" cy="324000"/>
          </a:xfrm>
          <a:prstGeom prst="down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965144DE-79BD-8565-99A9-07CC18DC5E48}"/>
              </a:ext>
            </a:extLst>
          </p:cNvPr>
          <p:cNvSpPr txBox="1"/>
          <p:nvPr/>
        </p:nvSpPr>
        <p:spPr>
          <a:xfrm>
            <a:off x="1516796" y="4612628"/>
            <a:ext cx="2618024" cy="338554"/>
          </a:xfrm>
          <a:prstGeom prst="rect">
            <a:avLst/>
          </a:prstGeom>
          <a:noFill/>
        </p:spPr>
        <p:txBody>
          <a:bodyPr wrap="none" rtlCol="0">
            <a:spAutoFit/>
          </a:bodyPr>
          <a:lstStyle/>
          <a:p>
            <a:r>
              <a:rPr kumimoji="1" lang="ja-JP" altLang="en-US" sz="1600" b="1" dirty="0">
                <a:latin typeface="Meiryo UI" panose="020B0604030504040204" pitchFamily="50" charset="-128"/>
                <a:ea typeface="Meiryo UI" panose="020B0604030504040204" pitchFamily="50" charset="-128"/>
              </a:rPr>
              <a:t>上記を踏まえ、地元市と調整</a:t>
            </a:r>
          </a:p>
        </p:txBody>
      </p:sp>
      <p:grpSp>
        <p:nvGrpSpPr>
          <p:cNvPr id="32" name="グループ化 31">
            <a:extLst>
              <a:ext uri="{FF2B5EF4-FFF2-40B4-BE49-F238E27FC236}">
                <a16:creationId xmlns:a16="http://schemas.microsoft.com/office/drawing/2014/main" id="{6001F90D-87DA-6040-1895-477A6D497351}"/>
              </a:ext>
            </a:extLst>
          </p:cNvPr>
          <p:cNvGrpSpPr/>
          <p:nvPr/>
        </p:nvGrpSpPr>
        <p:grpSpPr>
          <a:xfrm>
            <a:off x="321197" y="5405762"/>
            <a:ext cx="4392521" cy="900246"/>
            <a:chOff x="345334" y="5804689"/>
            <a:chExt cx="4392521" cy="900246"/>
          </a:xfrm>
        </p:grpSpPr>
        <p:sp>
          <p:nvSpPr>
            <p:cNvPr id="67" name="正方形/長方形 66">
              <a:extLst>
                <a:ext uri="{FF2B5EF4-FFF2-40B4-BE49-F238E27FC236}">
                  <a16:creationId xmlns:a16="http://schemas.microsoft.com/office/drawing/2014/main" id="{ED3E8C51-32F4-CF7F-8D84-5A29AFFF68FE}"/>
                </a:ext>
              </a:extLst>
            </p:cNvPr>
            <p:cNvSpPr/>
            <p:nvPr/>
          </p:nvSpPr>
          <p:spPr>
            <a:xfrm>
              <a:off x="3586655" y="6153415"/>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A01864DA-95AA-9963-B0A3-F4E0F8442B74}"/>
                </a:ext>
              </a:extLst>
            </p:cNvPr>
            <p:cNvSpPr/>
            <p:nvPr/>
          </p:nvSpPr>
          <p:spPr>
            <a:xfrm>
              <a:off x="3011070" y="6153415"/>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a:extLst>
                <a:ext uri="{FF2B5EF4-FFF2-40B4-BE49-F238E27FC236}">
                  <a16:creationId xmlns:a16="http://schemas.microsoft.com/office/drawing/2014/main" id="{5BAB44C7-88D2-BAB5-9933-A1636120A82D}"/>
                </a:ext>
              </a:extLst>
            </p:cNvPr>
            <p:cNvSpPr/>
            <p:nvPr/>
          </p:nvSpPr>
          <p:spPr>
            <a:xfrm>
              <a:off x="2430988" y="6154388"/>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a:extLst>
                <a:ext uri="{FF2B5EF4-FFF2-40B4-BE49-F238E27FC236}">
                  <a16:creationId xmlns:a16="http://schemas.microsoft.com/office/drawing/2014/main" id="{A488BABD-3A89-179B-7C66-C6A1352B8DAC}"/>
                </a:ext>
              </a:extLst>
            </p:cNvPr>
            <p:cNvSpPr/>
            <p:nvPr/>
          </p:nvSpPr>
          <p:spPr>
            <a:xfrm>
              <a:off x="1279225" y="6153415"/>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a:extLst>
                <a:ext uri="{FF2B5EF4-FFF2-40B4-BE49-F238E27FC236}">
                  <a16:creationId xmlns:a16="http://schemas.microsoft.com/office/drawing/2014/main" id="{E0A8EA88-6EB5-8911-130A-E286553F619B}"/>
                </a:ext>
              </a:extLst>
            </p:cNvPr>
            <p:cNvSpPr/>
            <p:nvPr/>
          </p:nvSpPr>
          <p:spPr>
            <a:xfrm>
              <a:off x="1854147" y="6153415"/>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a:extLst>
                <a:ext uri="{FF2B5EF4-FFF2-40B4-BE49-F238E27FC236}">
                  <a16:creationId xmlns:a16="http://schemas.microsoft.com/office/drawing/2014/main" id="{F3B39398-E503-213B-0EA5-8FE6C45905BC}"/>
                </a:ext>
              </a:extLst>
            </p:cNvPr>
            <p:cNvSpPr/>
            <p:nvPr/>
          </p:nvSpPr>
          <p:spPr>
            <a:xfrm>
              <a:off x="702384" y="6153415"/>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四角形: 角を丸くする 79">
              <a:extLst>
                <a:ext uri="{FF2B5EF4-FFF2-40B4-BE49-F238E27FC236}">
                  <a16:creationId xmlns:a16="http://schemas.microsoft.com/office/drawing/2014/main" id="{734846A1-ABCB-C462-CBFF-D8DCF7BCE29F}"/>
                </a:ext>
              </a:extLst>
            </p:cNvPr>
            <p:cNvSpPr/>
            <p:nvPr/>
          </p:nvSpPr>
          <p:spPr>
            <a:xfrm>
              <a:off x="345334" y="5811415"/>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66AE7C69-94B9-9A9E-873A-9A755FFA828A}"/>
                </a:ext>
              </a:extLst>
            </p:cNvPr>
            <p:cNvSpPr txBox="1"/>
            <p:nvPr/>
          </p:nvSpPr>
          <p:spPr>
            <a:xfrm>
              <a:off x="363173" y="5956204"/>
              <a:ext cx="323165" cy="553998"/>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富田林駅</a:t>
              </a:r>
            </a:p>
          </p:txBody>
        </p:sp>
        <p:sp>
          <p:nvSpPr>
            <p:cNvPr id="85" name="四角形: 角を丸くする 84">
              <a:extLst>
                <a:ext uri="{FF2B5EF4-FFF2-40B4-BE49-F238E27FC236}">
                  <a16:creationId xmlns:a16="http://schemas.microsoft.com/office/drawing/2014/main" id="{892E0386-F5AE-AEFE-41B0-34057ED2FA4E}"/>
                </a:ext>
              </a:extLst>
            </p:cNvPr>
            <p:cNvSpPr/>
            <p:nvPr/>
          </p:nvSpPr>
          <p:spPr>
            <a:xfrm>
              <a:off x="921334" y="5811415"/>
              <a:ext cx="360000" cy="864000"/>
            </a:xfrm>
            <a:prstGeom prst="roundRect">
              <a:avLst>
                <a:gd name="adj" fmla="val 50000"/>
              </a:avLst>
            </a:prstGeom>
            <a:solidFill>
              <a:schemeClr val="bg1">
                <a:lumMod val="50000"/>
              </a:schemeClr>
            </a:solidFill>
            <a:ln w="317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四角形: 角を丸くする 86">
              <a:extLst>
                <a:ext uri="{FF2B5EF4-FFF2-40B4-BE49-F238E27FC236}">
                  <a16:creationId xmlns:a16="http://schemas.microsoft.com/office/drawing/2014/main" id="{E1684F4E-28A8-A1D1-1307-62D741766540}"/>
                </a:ext>
              </a:extLst>
            </p:cNvPr>
            <p:cNvSpPr/>
            <p:nvPr/>
          </p:nvSpPr>
          <p:spPr>
            <a:xfrm>
              <a:off x="1497334" y="5811415"/>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四角形: 角を丸くする 88">
              <a:extLst>
                <a:ext uri="{FF2B5EF4-FFF2-40B4-BE49-F238E27FC236}">
                  <a16:creationId xmlns:a16="http://schemas.microsoft.com/office/drawing/2014/main" id="{455AC28E-7A54-1DB9-7288-C79DD43C7CF9}"/>
                </a:ext>
              </a:extLst>
            </p:cNvPr>
            <p:cNvSpPr/>
            <p:nvPr/>
          </p:nvSpPr>
          <p:spPr>
            <a:xfrm>
              <a:off x="2073334" y="5811415"/>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四角形: 角を丸くする 92">
              <a:extLst>
                <a:ext uri="{FF2B5EF4-FFF2-40B4-BE49-F238E27FC236}">
                  <a16:creationId xmlns:a16="http://schemas.microsoft.com/office/drawing/2014/main" id="{74A36D0B-DACE-6F1B-6FAB-211D4E9190F9}"/>
                </a:ext>
              </a:extLst>
            </p:cNvPr>
            <p:cNvSpPr/>
            <p:nvPr/>
          </p:nvSpPr>
          <p:spPr>
            <a:xfrm>
              <a:off x="2649334" y="5811415"/>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四角形: 角を丸くする 94">
              <a:extLst>
                <a:ext uri="{FF2B5EF4-FFF2-40B4-BE49-F238E27FC236}">
                  <a16:creationId xmlns:a16="http://schemas.microsoft.com/office/drawing/2014/main" id="{6DF6E09F-9113-62A0-F20A-3A1E4F38A124}"/>
                </a:ext>
              </a:extLst>
            </p:cNvPr>
            <p:cNvSpPr/>
            <p:nvPr/>
          </p:nvSpPr>
          <p:spPr>
            <a:xfrm>
              <a:off x="3225334" y="5811415"/>
              <a:ext cx="360000" cy="864000"/>
            </a:xfrm>
            <a:prstGeom prst="roundRect">
              <a:avLst>
                <a:gd name="adj" fmla="val 500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テキスト ボックス 96">
              <a:extLst>
                <a:ext uri="{FF2B5EF4-FFF2-40B4-BE49-F238E27FC236}">
                  <a16:creationId xmlns:a16="http://schemas.microsoft.com/office/drawing/2014/main" id="{F8AB51AE-9021-44F5-D3AF-68016697CC6D}"/>
                </a:ext>
              </a:extLst>
            </p:cNvPr>
            <p:cNvSpPr txBox="1"/>
            <p:nvPr/>
          </p:nvSpPr>
          <p:spPr>
            <a:xfrm>
              <a:off x="913480" y="6021277"/>
              <a:ext cx="369332" cy="400110"/>
            </a:xfrm>
            <a:prstGeom prst="rect">
              <a:avLst/>
            </a:prstGeom>
            <a:noFill/>
          </p:spPr>
          <p:txBody>
            <a:bodyPr vert="eaVert" wrap="none" rtlCol="0">
              <a:spAutoFit/>
            </a:bodyPr>
            <a:lstStyle/>
            <a:p>
              <a:r>
                <a:rPr kumimoji="1" lang="ja-JP" altLang="en-US" sz="1200" b="1" dirty="0">
                  <a:solidFill>
                    <a:schemeClr val="bg1"/>
                  </a:solidFill>
                  <a:latin typeface="Meiryo UI" panose="020B0604030504040204" pitchFamily="50" charset="-128"/>
                  <a:ea typeface="Meiryo UI" panose="020B0604030504040204" pitchFamily="50" charset="-128"/>
                </a:rPr>
                <a:t>堺筋</a:t>
              </a:r>
            </a:p>
          </p:txBody>
        </p:sp>
        <p:sp>
          <p:nvSpPr>
            <p:cNvPr id="99" name="テキスト ボックス 98">
              <a:extLst>
                <a:ext uri="{FF2B5EF4-FFF2-40B4-BE49-F238E27FC236}">
                  <a16:creationId xmlns:a16="http://schemas.microsoft.com/office/drawing/2014/main" id="{11153CE6-3843-CA5B-E8A5-CEC9A57B169E}"/>
                </a:ext>
              </a:extLst>
            </p:cNvPr>
            <p:cNvSpPr txBox="1"/>
            <p:nvPr/>
          </p:nvSpPr>
          <p:spPr>
            <a:xfrm>
              <a:off x="1513368" y="6060994"/>
              <a:ext cx="323165" cy="323165"/>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寺田</a:t>
              </a:r>
            </a:p>
          </p:txBody>
        </p:sp>
        <p:sp>
          <p:nvSpPr>
            <p:cNvPr id="104" name="テキスト ボックス 103">
              <a:extLst>
                <a:ext uri="{FF2B5EF4-FFF2-40B4-BE49-F238E27FC236}">
                  <a16:creationId xmlns:a16="http://schemas.microsoft.com/office/drawing/2014/main" id="{E7819F25-DD90-5E8C-13CA-A56169CCF1EF}"/>
                </a:ext>
              </a:extLst>
            </p:cNvPr>
            <p:cNvSpPr txBox="1"/>
            <p:nvPr/>
          </p:nvSpPr>
          <p:spPr>
            <a:xfrm>
              <a:off x="2092872" y="5905833"/>
              <a:ext cx="323165" cy="669414"/>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河南町役場</a:t>
              </a:r>
            </a:p>
          </p:txBody>
        </p:sp>
        <p:sp>
          <p:nvSpPr>
            <p:cNvPr id="105" name="テキスト ボックス 104">
              <a:extLst>
                <a:ext uri="{FF2B5EF4-FFF2-40B4-BE49-F238E27FC236}">
                  <a16:creationId xmlns:a16="http://schemas.microsoft.com/office/drawing/2014/main" id="{1A097DEC-3CF5-414F-6B0A-0F5D8D919A3B}"/>
                </a:ext>
              </a:extLst>
            </p:cNvPr>
            <p:cNvSpPr txBox="1"/>
            <p:nvPr/>
          </p:nvSpPr>
          <p:spPr>
            <a:xfrm>
              <a:off x="2664838" y="6049150"/>
              <a:ext cx="323165" cy="323165"/>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白木</a:t>
              </a:r>
            </a:p>
          </p:txBody>
        </p:sp>
        <p:sp>
          <p:nvSpPr>
            <p:cNvPr id="106" name="テキスト ボックス 105">
              <a:extLst>
                <a:ext uri="{FF2B5EF4-FFF2-40B4-BE49-F238E27FC236}">
                  <a16:creationId xmlns:a16="http://schemas.microsoft.com/office/drawing/2014/main" id="{7B9B9B98-6166-6D6D-F4A0-160467BAF9F5}"/>
                </a:ext>
              </a:extLst>
            </p:cNvPr>
            <p:cNvSpPr txBox="1"/>
            <p:nvPr/>
          </p:nvSpPr>
          <p:spPr>
            <a:xfrm>
              <a:off x="3239835" y="5949957"/>
              <a:ext cx="323165" cy="553998"/>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オークワ</a:t>
              </a:r>
            </a:p>
          </p:txBody>
        </p:sp>
        <p:sp>
          <p:nvSpPr>
            <p:cNvPr id="107" name="正方形/長方形 106">
              <a:extLst>
                <a:ext uri="{FF2B5EF4-FFF2-40B4-BE49-F238E27FC236}">
                  <a16:creationId xmlns:a16="http://schemas.microsoft.com/office/drawing/2014/main" id="{11640BF5-157D-F450-99B5-CB053C5F5D28}"/>
                </a:ext>
              </a:extLst>
            </p:cNvPr>
            <p:cNvSpPr/>
            <p:nvPr/>
          </p:nvSpPr>
          <p:spPr>
            <a:xfrm>
              <a:off x="4159053" y="6154274"/>
              <a:ext cx="216000" cy="144000"/>
            </a:xfrm>
            <a:prstGeom prst="rect">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四角形: 角を丸くする 107">
              <a:extLst>
                <a:ext uri="{FF2B5EF4-FFF2-40B4-BE49-F238E27FC236}">
                  <a16:creationId xmlns:a16="http://schemas.microsoft.com/office/drawing/2014/main" id="{5A81EEA8-1E24-D972-AC40-E4488E319352}"/>
                </a:ext>
              </a:extLst>
            </p:cNvPr>
            <p:cNvSpPr/>
            <p:nvPr/>
          </p:nvSpPr>
          <p:spPr>
            <a:xfrm>
              <a:off x="3801334" y="5811415"/>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テキスト ボックス 109">
              <a:extLst>
                <a:ext uri="{FF2B5EF4-FFF2-40B4-BE49-F238E27FC236}">
                  <a16:creationId xmlns:a16="http://schemas.microsoft.com/office/drawing/2014/main" id="{A1709C41-E9D2-200E-D648-06D11F6CD944}"/>
                </a:ext>
              </a:extLst>
            </p:cNvPr>
            <p:cNvSpPr txBox="1"/>
            <p:nvPr/>
          </p:nvSpPr>
          <p:spPr>
            <a:xfrm>
              <a:off x="3818626" y="5953785"/>
              <a:ext cx="323165" cy="553998"/>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森屋西口</a:t>
              </a:r>
            </a:p>
          </p:txBody>
        </p:sp>
        <p:sp>
          <p:nvSpPr>
            <p:cNvPr id="111" name="四角形: 角を丸くする 110">
              <a:extLst>
                <a:ext uri="{FF2B5EF4-FFF2-40B4-BE49-F238E27FC236}">
                  <a16:creationId xmlns:a16="http://schemas.microsoft.com/office/drawing/2014/main" id="{2D40E826-A2F7-B372-C463-983693572FB3}"/>
                </a:ext>
              </a:extLst>
            </p:cNvPr>
            <p:cNvSpPr/>
            <p:nvPr/>
          </p:nvSpPr>
          <p:spPr>
            <a:xfrm>
              <a:off x="4377855" y="5811415"/>
              <a:ext cx="360000" cy="864000"/>
            </a:xfrm>
            <a:prstGeom prst="roundRect">
              <a:avLst>
                <a:gd name="adj" fmla="val 50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a:extLst>
                <a:ext uri="{FF2B5EF4-FFF2-40B4-BE49-F238E27FC236}">
                  <a16:creationId xmlns:a16="http://schemas.microsoft.com/office/drawing/2014/main" id="{B0197F3B-7233-1B0D-8D4F-0BEF23BBA80F}"/>
                </a:ext>
              </a:extLst>
            </p:cNvPr>
            <p:cNvSpPr txBox="1"/>
            <p:nvPr/>
          </p:nvSpPr>
          <p:spPr>
            <a:xfrm>
              <a:off x="4393334" y="5804689"/>
              <a:ext cx="323165" cy="900246"/>
            </a:xfrm>
            <a:prstGeom prst="rect">
              <a:avLst/>
            </a:prstGeom>
            <a:noFill/>
          </p:spPr>
          <p:txBody>
            <a:bodyPr vert="eaVert" wrap="none" rtlCol="0">
              <a:spAutoFit/>
            </a:bodyPr>
            <a:lstStyle/>
            <a:p>
              <a:r>
                <a:rPr kumimoji="1" lang="ja-JP" altLang="en-US" sz="900" b="1" dirty="0">
                  <a:latin typeface="Meiryo UI" panose="020B0604030504040204" pitchFamily="50" charset="-128"/>
                  <a:ea typeface="Meiryo UI" panose="020B0604030504040204" pitchFamily="50" charset="-128"/>
                </a:rPr>
                <a:t>千早赤阪村役場</a:t>
              </a:r>
            </a:p>
          </p:txBody>
        </p:sp>
      </p:grpSp>
      <p:sp>
        <p:nvSpPr>
          <p:cNvPr id="48" name="テキスト ボックス 47">
            <a:extLst>
              <a:ext uri="{FF2B5EF4-FFF2-40B4-BE49-F238E27FC236}">
                <a16:creationId xmlns:a16="http://schemas.microsoft.com/office/drawing/2014/main" id="{2846B591-0B8E-0EE0-7D31-94AE905AEC26}"/>
              </a:ext>
            </a:extLst>
          </p:cNvPr>
          <p:cNvSpPr txBox="1"/>
          <p:nvPr/>
        </p:nvSpPr>
        <p:spPr>
          <a:xfrm>
            <a:off x="0" y="6378664"/>
            <a:ext cx="4919937" cy="461665"/>
          </a:xfrm>
          <a:prstGeom prst="rect">
            <a:avLst/>
          </a:prstGeom>
          <a:noFill/>
        </p:spPr>
        <p:txBody>
          <a:bodyPr wrap="none" rtlCol="0">
            <a:spAutoFit/>
          </a:bodyPr>
          <a:lstStyle/>
          <a:p>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運行開始日などの運行計画については、テスト走行の進捗状況を踏まえ、</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　 次回の新モビリティ導入検討協議会において判断。</a:t>
            </a:r>
          </a:p>
        </p:txBody>
      </p:sp>
      <p:sp>
        <p:nvSpPr>
          <p:cNvPr id="22" name="テキスト ボックス 21">
            <a:extLst>
              <a:ext uri="{FF2B5EF4-FFF2-40B4-BE49-F238E27FC236}">
                <a16:creationId xmlns:a16="http://schemas.microsoft.com/office/drawing/2014/main" id="{37DBC7DB-D67D-DA36-A521-4CB67BD3186E}"/>
              </a:ext>
            </a:extLst>
          </p:cNvPr>
          <p:cNvSpPr txBox="1"/>
          <p:nvPr/>
        </p:nvSpPr>
        <p:spPr>
          <a:xfrm>
            <a:off x="1520581" y="592258"/>
            <a:ext cx="2648482" cy="323165"/>
          </a:xfrm>
          <a:prstGeom prst="rect">
            <a:avLst/>
          </a:prstGeom>
          <a:noFill/>
        </p:spPr>
        <p:txBody>
          <a:bodyPr wrap="none" rtlCol="0">
            <a:spAutoFit/>
          </a:bodyPr>
          <a:lstStyle/>
          <a:p>
            <a:r>
              <a:rPr kumimoji="1" lang="ja-JP" altLang="en-US" sz="1500" b="1" dirty="0">
                <a:latin typeface="Meiryo UI" panose="020B0604030504040204" pitchFamily="50" charset="-128"/>
                <a:ea typeface="Meiryo UI" panose="020B0604030504040204" pitchFamily="50" charset="-128"/>
              </a:rPr>
              <a:t>停車ポイント（バス停）の設置</a:t>
            </a:r>
          </a:p>
        </p:txBody>
      </p:sp>
    </p:spTree>
    <p:extLst>
      <p:ext uri="{BB962C8B-B14F-4D97-AF65-F5344CB8AC3E}">
        <p14:creationId xmlns:p14="http://schemas.microsoft.com/office/powerpoint/2010/main" val="162931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CB5B3923-03AA-4486-91B4-D0022D3AD778}"/>
              </a:ext>
            </a:extLst>
          </p:cNvPr>
          <p:cNvSpPr/>
          <p:nvPr/>
        </p:nvSpPr>
        <p:spPr>
          <a:xfrm>
            <a:off x="0" y="432000"/>
            <a:ext cx="9144000"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4E7970E-034D-420B-9413-046FF49062EE}"/>
              </a:ext>
            </a:extLst>
          </p:cNvPr>
          <p:cNvSpPr txBox="1"/>
          <p:nvPr/>
        </p:nvSpPr>
        <p:spPr>
          <a:xfrm>
            <a:off x="0" y="72000"/>
            <a:ext cx="9144000" cy="400110"/>
          </a:xfrm>
          <a:prstGeom prst="rect">
            <a:avLst/>
          </a:prstGeom>
          <a:noFill/>
        </p:spPr>
        <p:txBody>
          <a:bodyPr wrap="square">
            <a:spAutoFit/>
          </a:bodyPr>
          <a:lstStyle/>
          <a:p>
            <a:r>
              <a:rPr kumimoji="1" lang="ja-JP" altLang="en-US" sz="2000" b="1" dirty="0">
                <a:latin typeface="Meiryo UI" panose="020B0604030504040204" pitchFamily="50" charset="-128"/>
                <a:ea typeface="Meiryo UI" panose="020B0604030504040204" pitchFamily="50" charset="-128"/>
              </a:rPr>
              <a:t>２．乗客乗車における運行計画</a:t>
            </a:r>
            <a:endParaRPr lang="ja-JP" altLang="en-US" sz="2000" strike="sngStrike" dirty="0">
              <a:solidFill>
                <a:srgbClr val="00B0F0"/>
              </a:solidFill>
            </a:endParaRPr>
          </a:p>
        </p:txBody>
      </p:sp>
      <p:sp>
        <p:nvSpPr>
          <p:cNvPr id="5" name="テキスト ボックス 4">
            <a:extLst>
              <a:ext uri="{FF2B5EF4-FFF2-40B4-BE49-F238E27FC236}">
                <a16:creationId xmlns:a16="http://schemas.microsoft.com/office/drawing/2014/main" id="{A91F7E89-7F5E-4200-B206-FEC848A48D86}"/>
              </a:ext>
            </a:extLst>
          </p:cNvPr>
          <p:cNvSpPr txBox="1"/>
          <p:nvPr/>
        </p:nvSpPr>
        <p:spPr>
          <a:xfrm>
            <a:off x="0" y="540000"/>
            <a:ext cx="2209259" cy="400110"/>
          </a:xfrm>
          <a:prstGeom prst="rect">
            <a:avLst/>
          </a:prstGeom>
          <a:noFill/>
        </p:spPr>
        <p:txBody>
          <a:bodyPr wrap="none" rtlCol="0">
            <a:spAutoFit/>
          </a:bodyPr>
          <a:lstStyle/>
          <a:p>
            <a:r>
              <a:rPr kumimoji="1" lang="ja-JP" altLang="en-US" sz="2000" b="1" dirty="0">
                <a:latin typeface="Meiryo UI" panose="020B0604030504040204" pitchFamily="50" charset="-128"/>
                <a:ea typeface="Meiryo UI" panose="020B0604030504040204" pitchFamily="50" charset="-128"/>
              </a:rPr>
              <a:t>■全体スケジュール</a:t>
            </a:r>
          </a:p>
        </p:txBody>
      </p:sp>
      <p:sp>
        <p:nvSpPr>
          <p:cNvPr id="11" name="テキスト ボックス 10">
            <a:extLst>
              <a:ext uri="{FF2B5EF4-FFF2-40B4-BE49-F238E27FC236}">
                <a16:creationId xmlns:a16="http://schemas.microsoft.com/office/drawing/2014/main" id="{CE94F860-1C94-435E-8410-9E7064959144}"/>
              </a:ext>
            </a:extLst>
          </p:cNvPr>
          <p:cNvSpPr txBox="1"/>
          <p:nvPr/>
        </p:nvSpPr>
        <p:spPr>
          <a:xfrm>
            <a:off x="8786124" y="6470025"/>
            <a:ext cx="335348" cy="369332"/>
          </a:xfrm>
          <a:prstGeom prst="rect">
            <a:avLst/>
          </a:prstGeom>
          <a:noFill/>
          <a:ln>
            <a:solidFill>
              <a:schemeClr val="tx1"/>
            </a:solidFill>
          </a:ln>
        </p:spPr>
        <p:txBody>
          <a:bodyPr wrap="none" rtlCol="0">
            <a:spAutoFit/>
          </a:bodyPr>
          <a:lstStyle/>
          <a:p>
            <a:r>
              <a:rPr kumimoji="1" lang="en-US" altLang="ja-JP" dirty="0">
                <a:latin typeface="Bodoni MT Black" panose="02070A03080606020203" pitchFamily="18" charset="0"/>
              </a:rPr>
              <a:t>8</a:t>
            </a:r>
            <a:endParaRPr kumimoji="1" lang="ja-JP" altLang="en-US" dirty="0">
              <a:latin typeface="Bodoni MT Black" panose="02070A03080606020203" pitchFamily="18" charset="0"/>
            </a:endParaRPr>
          </a:p>
        </p:txBody>
      </p:sp>
      <p:graphicFrame>
        <p:nvGraphicFramePr>
          <p:cNvPr id="3" name="表 2">
            <a:extLst>
              <a:ext uri="{FF2B5EF4-FFF2-40B4-BE49-F238E27FC236}">
                <a16:creationId xmlns:a16="http://schemas.microsoft.com/office/drawing/2014/main" id="{50BB33FA-9840-F9A2-7128-1FD2A32EF72B}"/>
              </a:ext>
            </a:extLst>
          </p:cNvPr>
          <p:cNvGraphicFramePr>
            <a:graphicFrameLocks noGrp="1"/>
          </p:cNvGraphicFramePr>
          <p:nvPr>
            <p:extLst>
              <p:ext uri="{D42A27DB-BD31-4B8C-83A1-F6EECF244321}">
                <p14:modId xmlns:p14="http://schemas.microsoft.com/office/powerpoint/2010/main" val="2088362228"/>
              </p:ext>
            </p:extLst>
          </p:nvPr>
        </p:nvGraphicFramePr>
        <p:xfrm>
          <a:off x="272877" y="892378"/>
          <a:ext cx="8513247" cy="5533622"/>
        </p:xfrm>
        <a:graphic>
          <a:graphicData uri="http://schemas.openxmlformats.org/drawingml/2006/table">
            <a:tbl>
              <a:tblPr firstRow="1" bandRow="1">
                <a:tableStyleId>{5C22544A-7EE6-4342-B048-85BDC9FD1C3A}</a:tableStyleId>
              </a:tblPr>
              <a:tblGrid>
                <a:gridCol w="2694303">
                  <a:extLst>
                    <a:ext uri="{9D8B030D-6E8A-4147-A177-3AD203B41FA5}">
                      <a16:colId xmlns:a16="http://schemas.microsoft.com/office/drawing/2014/main" val="2145056824"/>
                    </a:ext>
                  </a:extLst>
                </a:gridCol>
                <a:gridCol w="2694303">
                  <a:extLst>
                    <a:ext uri="{9D8B030D-6E8A-4147-A177-3AD203B41FA5}">
                      <a16:colId xmlns:a16="http://schemas.microsoft.com/office/drawing/2014/main" val="4235924019"/>
                    </a:ext>
                  </a:extLst>
                </a:gridCol>
                <a:gridCol w="2694303">
                  <a:extLst>
                    <a:ext uri="{9D8B030D-6E8A-4147-A177-3AD203B41FA5}">
                      <a16:colId xmlns:a16="http://schemas.microsoft.com/office/drawing/2014/main" val="2823248538"/>
                    </a:ext>
                  </a:extLst>
                </a:gridCol>
                <a:gridCol w="430338">
                  <a:extLst>
                    <a:ext uri="{9D8B030D-6E8A-4147-A177-3AD203B41FA5}">
                      <a16:colId xmlns:a16="http://schemas.microsoft.com/office/drawing/2014/main" val="3604627702"/>
                    </a:ext>
                  </a:extLst>
                </a:gridCol>
              </a:tblGrid>
              <a:tr h="482800">
                <a:tc>
                  <a:txBody>
                    <a:bodyPr/>
                    <a:lstStyle/>
                    <a:p>
                      <a:pPr algn="ctr"/>
                      <a:r>
                        <a:rPr kumimoji="1" lang="ja-JP" altLang="en-US" dirty="0">
                          <a:latin typeface="BIZ UDゴシック" panose="020B0400000000000000" pitchFamily="49" charset="-128"/>
                          <a:ea typeface="BIZ UDゴシック" panose="020B0400000000000000" pitchFamily="49" charset="-128"/>
                        </a:rPr>
                        <a:t>Ｒ８</a:t>
                      </a:r>
                      <a:r>
                        <a:rPr kumimoji="1" lang="en-US" altLang="ja-JP" dirty="0">
                          <a:latin typeface="BIZ UDゴシック" panose="020B0400000000000000" pitchFamily="49" charset="-128"/>
                          <a:ea typeface="BIZ UDゴシック" panose="020B0400000000000000" pitchFamily="49" charset="-128"/>
                        </a:rPr>
                        <a:t>(2026)</a:t>
                      </a:r>
                      <a:endParaRPr kumimoji="1" lang="ja-JP" altLang="en-US" dirty="0">
                        <a:latin typeface="BIZ UDゴシック" panose="020B0400000000000000" pitchFamily="49" charset="-128"/>
                        <a:ea typeface="BIZ UDゴシック" panose="020B0400000000000000" pitchFamily="49" charset="-128"/>
                      </a:endParaRPr>
                    </a:p>
                  </a:txBody>
                  <a:tcPr anchor="ctr"/>
                </a:tc>
                <a:tc>
                  <a:txBody>
                    <a:bodyPr/>
                    <a:lstStyle/>
                    <a:p>
                      <a:pPr algn="ctr"/>
                      <a:r>
                        <a:rPr kumimoji="1" lang="ja-JP" altLang="en-US" dirty="0">
                          <a:latin typeface="BIZ UDゴシック" panose="020B0400000000000000" pitchFamily="49" charset="-128"/>
                          <a:ea typeface="BIZ UDゴシック" panose="020B0400000000000000" pitchFamily="49" charset="-128"/>
                        </a:rPr>
                        <a:t>Ｒ９</a:t>
                      </a:r>
                      <a:r>
                        <a:rPr kumimoji="1" lang="en-US" altLang="ja-JP" dirty="0">
                          <a:latin typeface="BIZ UDゴシック" panose="020B0400000000000000" pitchFamily="49" charset="-128"/>
                          <a:ea typeface="BIZ UDゴシック" panose="020B0400000000000000" pitchFamily="49" charset="-128"/>
                        </a:rPr>
                        <a:t>(2027)</a:t>
                      </a:r>
                      <a:endParaRPr kumimoji="1" lang="ja-JP" altLang="en-US" dirty="0">
                        <a:latin typeface="BIZ UDゴシック" panose="020B0400000000000000" pitchFamily="49" charset="-128"/>
                        <a:ea typeface="BIZ UDゴシック" panose="020B0400000000000000" pitchFamily="49" charset="-128"/>
                      </a:endParaRPr>
                    </a:p>
                  </a:txBody>
                  <a:tcPr anchor="ctr"/>
                </a:tc>
                <a:tc>
                  <a:txBody>
                    <a:bodyPr/>
                    <a:lstStyle/>
                    <a:p>
                      <a:pPr algn="ctr"/>
                      <a:r>
                        <a:rPr kumimoji="1" lang="ja-JP" altLang="en-US" dirty="0">
                          <a:latin typeface="BIZ UDゴシック" panose="020B0400000000000000" pitchFamily="49" charset="-128"/>
                          <a:ea typeface="BIZ UDゴシック" panose="020B0400000000000000" pitchFamily="49" charset="-128"/>
                        </a:rPr>
                        <a:t>Ｒ</a:t>
                      </a:r>
                      <a:r>
                        <a:rPr kumimoji="1" lang="en-US" altLang="ja-JP" dirty="0">
                          <a:latin typeface="BIZ UDゴシック" panose="020B0400000000000000" pitchFamily="49" charset="-128"/>
                          <a:ea typeface="BIZ UDゴシック" panose="020B0400000000000000" pitchFamily="49" charset="-128"/>
                        </a:rPr>
                        <a:t>10(2028)</a:t>
                      </a:r>
                      <a:endParaRPr kumimoji="1" lang="ja-JP" altLang="en-US" dirty="0">
                        <a:latin typeface="BIZ UDゴシック" panose="020B0400000000000000" pitchFamily="49" charset="-128"/>
                        <a:ea typeface="BIZ UDゴシック" panose="020B0400000000000000" pitchFamily="49" charset="-128"/>
                      </a:endParaRPr>
                    </a:p>
                  </a:txBody>
                  <a:tcPr anchor="ctr"/>
                </a:tc>
                <a:tc rowSpan="2">
                  <a:txBody>
                    <a:bodyPr/>
                    <a:lstStyle/>
                    <a:p>
                      <a:pPr algn="ctr"/>
                      <a:r>
                        <a:rPr kumimoji="1" lang="ja-JP" altLang="en-US" sz="1400" spc="300" dirty="0">
                          <a:latin typeface="BIZ UDゴシック" panose="020B0400000000000000" pitchFamily="49" charset="-128"/>
                          <a:ea typeface="BIZ UDゴシック" panose="020B0400000000000000" pitchFamily="49" charset="-128"/>
                        </a:rPr>
                        <a:t>検証結果を踏まえた取組</a:t>
                      </a:r>
                    </a:p>
                  </a:txBody>
                  <a:tcPr anchor="ctr"/>
                </a:tc>
                <a:extLst>
                  <a:ext uri="{0D108BD9-81ED-4DB2-BD59-A6C34878D82A}">
                    <a16:rowId xmlns:a16="http://schemas.microsoft.com/office/drawing/2014/main" val="1466256793"/>
                  </a:ext>
                </a:extLst>
              </a:tr>
              <a:tr h="5050822">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vMerge="1">
                  <a:txBody>
                    <a:bodyPr/>
                    <a:lstStyle/>
                    <a:p>
                      <a:endParaRPr kumimoji="1" lang="ja-JP" altLang="en-US" dirty="0"/>
                    </a:p>
                  </a:txBody>
                  <a:tcPr/>
                </a:tc>
                <a:extLst>
                  <a:ext uri="{0D108BD9-81ED-4DB2-BD59-A6C34878D82A}">
                    <a16:rowId xmlns:a16="http://schemas.microsoft.com/office/drawing/2014/main" val="1765464859"/>
                  </a:ext>
                </a:extLst>
              </a:tr>
            </a:tbl>
          </a:graphicData>
        </a:graphic>
      </p:graphicFrame>
      <p:sp>
        <p:nvSpPr>
          <p:cNvPr id="8" name="矢印: 右 7">
            <a:extLst>
              <a:ext uri="{FF2B5EF4-FFF2-40B4-BE49-F238E27FC236}">
                <a16:creationId xmlns:a16="http://schemas.microsoft.com/office/drawing/2014/main" id="{032D0F0F-5D8D-FE66-8D09-00ED4E3EA49B}"/>
              </a:ext>
            </a:extLst>
          </p:cNvPr>
          <p:cNvSpPr/>
          <p:nvPr/>
        </p:nvSpPr>
        <p:spPr>
          <a:xfrm>
            <a:off x="279601" y="1384788"/>
            <a:ext cx="8054159" cy="1305906"/>
          </a:xfrm>
          <a:prstGeom prst="rightArrow">
            <a:avLst>
              <a:gd name="adj1" fmla="val 70741"/>
              <a:gd name="adj2" fmla="val 3444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48E82A7-00B9-EAC4-DC0E-5774156BCED9}"/>
              </a:ext>
            </a:extLst>
          </p:cNvPr>
          <p:cNvSpPr txBox="1"/>
          <p:nvPr/>
        </p:nvSpPr>
        <p:spPr>
          <a:xfrm>
            <a:off x="279601" y="1582362"/>
            <a:ext cx="4900701"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関係者（</a:t>
            </a:r>
            <a:r>
              <a:rPr kumimoji="1" lang="en-US" altLang="ja-JP" sz="1400" b="1" dirty="0">
                <a:latin typeface="Meiryo UI" panose="020B0604030504040204" pitchFamily="50" charset="-128"/>
                <a:ea typeface="Meiryo UI" panose="020B0604030504040204" pitchFamily="50" charset="-128"/>
              </a:rPr>
              <a:t>Osaka Metro</a:t>
            </a:r>
            <a:r>
              <a:rPr kumimoji="1" lang="ja-JP" altLang="en-US" sz="1400" b="1" dirty="0">
                <a:latin typeface="Meiryo UI" panose="020B0604030504040204" pitchFamily="50" charset="-128"/>
                <a:ea typeface="Meiryo UI" panose="020B0604030504040204" pitchFamily="50" charset="-128"/>
              </a:rPr>
              <a:t>、国、警察、交通事業者等）との調整</a:t>
            </a:r>
          </a:p>
        </p:txBody>
      </p:sp>
      <p:sp>
        <p:nvSpPr>
          <p:cNvPr id="12" name="テキスト ボックス 11">
            <a:extLst>
              <a:ext uri="{FF2B5EF4-FFF2-40B4-BE49-F238E27FC236}">
                <a16:creationId xmlns:a16="http://schemas.microsoft.com/office/drawing/2014/main" id="{E04070B7-BA1C-5A44-50EC-AC4747588B5C}"/>
              </a:ext>
            </a:extLst>
          </p:cNvPr>
          <p:cNvSpPr txBox="1"/>
          <p:nvPr/>
        </p:nvSpPr>
        <p:spPr>
          <a:xfrm>
            <a:off x="245600" y="1858589"/>
            <a:ext cx="2127505" cy="646331"/>
          </a:xfrm>
          <a:prstGeom prst="rect">
            <a:avLst/>
          </a:prstGeom>
          <a:noFill/>
        </p:spPr>
        <p:txBody>
          <a:bodyPr wrap="none" rtlCol="0">
            <a:spAutoFit/>
          </a:bodyPr>
          <a:lstStyle/>
          <a:p>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新モビリティ導入検討協議会</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　　　　　　　　</a:t>
            </a:r>
            <a:r>
              <a:rPr kumimoji="1" lang="en-US" altLang="ja-JP" sz="1000" b="1" dirty="0">
                <a:latin typeface="Meiryo UI" panose="020B0604030504040204" pitchFamily="50" charset="-128"/>
                <a:ea typeface="Meiryo UI" panose="020B0604030504040204" pitchFamily="50" charset="-128"/>
              </a:rPr>
              <a:t>   </a:t>
            </a:r>
            <a:r>
              <a:rPr kumimoji="1" lang="ja-JP" altLang="en-US" sz="1000" dirty="0">
                <a:latin typeface="Meiryo UI" panose="020B0604030504040204" pitchFamily="50" charset="-128"/>
                <a:ea typeface="Meiryo UI" panose="020B0604030504040204" pitchFamily="50" charset="-128"/>
              </a:rPr>
              <a:t>（６月、</a:t>
            </a:r>
            <a:r>
              <a:rPr kumimoji="1" lang="en-US" altLang="ja-JP" sz="1000" dirty="0">
                <a:latin typeface="Meiryo UI" panose="020B0604030504040204" pitchFamily="50" charset="-128"/>
                <a:ea typeface="Meiryo UI" panose="020B0604030504040204" pitchFamily="50" charset="-128"/>
              </a:rPr>
              <a:t>10</a:t>
            </a:r>
            <a:r>
              <a:rPr kumimoji="1" lang="ja-JP" altLang="en-US" sz="1000" dirty="0">
                <a:latin typeface="Meiryo UI" panose="020B0604030504040204" pitchFamily="50" charset="-128"/>
                <a:ea typeface="Meiryo UI" panose="020B0604030504040204" pitchFamily="50" charset="-128"/>
              </a:rPr>
              <a:t>月）</a:t>
            </a:r>
            <a:endParaRPr kumimoji="1" lang="en-US" altLang="ja-JP" sz="1000" dirty="0">
              <a:latin typeface="Meiryo UI" panose="020B0604030504040204" pitchFamily="50" charset="-128"/>
              <a:ea typeface="Meiryo UI" panose="020B0604030504040204" pitchFamily="50" charset="-128"/>
            </a:endParaRPr>
          </a:p>
          <a:p>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地域コミッティ</a:t>
            </a:r>
            <a:r>
              <a:rPr kumimoji="1" lang="ja-JP" altLang="en-US" sz="1000" dirty="0">
                <a:latin typeface="Meiryo UI" panose="020B0604030504040204" pitchFamily="50" charset="-128"/>
                <a:ea typeface="Meiryo UI" panose="020B0604030504040204" pitchFamily="50" charset="-128"/>
              </a:rPr>
              <a:t>（７月）</a:t>
            </a:r>
            <a:endParaRPr kumimoji="1" lang="ja-JP" altLang="en-US" sz="12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532F5B57-E6E0-B41B-7ABF-D5165CA43C39}"/>
              </a:ext>
            </a:extLst>
          </p:cNvPr>
          <p:cNvSpPr txBox="1"/>
          <p:nvPr/>
        </p:nvSpPr>
        <p:spPr>
          <a:xfrm>
            <a:off x="3099345" y="2057473"/>
            <a:ext cx="1079142" cy="276999"/>
          </a:xfrm>
          <a:prstGeom prst="rect">
            <a:avLst/>
          </a:prstGeom>
          <a:noFill/>
        </p:spPr>
        <p:txBody>
          <a:bodyPr wrap="none" rtlCol="0">
            <a:spAutoFit/>
          </a:bodyPr>
          <a:lstStyle/>
          <a:p>
            <a:r>
              <a:rPr kumimoji="1" lang="ja-JP" altLang="en-US" sz="1200" b="1" dirty="0">
                <a:latin typeface="Meiryo UI" panose="020B0604030504040204" pitchFamily="50" charset="-128"/>
                <a:ea typeface="Meiryo UI" panose="020B0604030504040204" pitchFamily="50" charset="-128"/>
              </a:rPr>
              <a:t>継続的に実施</a:t>
            </a:r>
          </a:p>
        </p:txBody>
      </p:sp>
      <p:sp>
        <p:nvSpPr>
          <p:cNvPr id="16" name="テキスト ボックス 15">
            <a:extLst>
              <a:ext uri="{FF2B5EF4-FFF2-40B4-BE49-F238E27FC236}">
                <a16:creationId xmlns:a16="http://schemas.microsoft.com/office/drawing/2014/main" id="{9889A321-781F-8672-3B11-46BBE40113F7}"/>
              </a:ext>
            </a:extLst>
          </p:cNvPr>
          <p:cNvSpPr txBox="1"/>
          <p:nvPr/>
        </p:nvSpPr>
        <p:spPr>
          <a:xfrm>
            <a:off x="4353001" y="1967327"/>
            <a:ext cx="2090637" cy="461665"/>
          </a:xfrm>
          <a:prstGeom prst="rect">
            <a:avLst/>
          </a:prstGeom>
          <a:noFill/>
        </p:spPr>
        <p:txBody>
          <a:bodyPr wrap="none" rtlCol="0">
            <a:spAutoFit/>
          </a:bodyPr>
          <a:lstStyle/>
          <a:p>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新モビリティ導入検討協議会</a:t>
            </a:r>
            <a:endParaRPr kumimoji="1" lang="en-US" altLang="ja-JP" sz="1000" dirty="0">
              <a:latin typeface="Meiryo UI" panose="020B0604030504040204" pitchFamily="50" charset="-128"/>
              <a:ea typeface="Meiryo UI" panose="020B0604030504040204" pitchFamily="50" charset="-128"/>
            </a:endParaRPr>
          </a:p>
          <a:p>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地域コミッティ</a:t>
            </a:r>
            <a:endParaRPr kumimoji="1" lang="ja-JP" altLang="en-US" sz="1200" dirty="0">
              <a:latin typeface="Meiryo UI" panose="020B0604030504040204" pitchFamily="50" charset="-128"/>
              <a:ea typeface="Meiryo UI" panose="020B0604030504040204" pitchFamily="50" charset="-128"/>
            </a:endParaRPr>
          </a:p>
        </p:txBody>
      </p:sp>
      <p:sp>
        <p:nvSpPr>
          <p:cNvPr id="18" name="左中かっこ 17">
            <a:extLst>
              <a:ext uri="{FF2B5EF4-FFF2-40B4-BE49-F238E27FC236}">
                <a16:creationId xmlns:a16="http://schemas.microsoft.com/office/drawing/2014/main" id="{939DDABF-2983-2A0D-FB0F-C23A56334F56}"/>
              </a:ext>
            </a:extLst>
          </p:cNvPr>
          <p:cNvSpPr/>
          <p:nvPr/>
        </p:nvSpPr>
        <p:spPr>
          <a:xfrm>
            <a:off x="4326656" y="2010483"/>
            <a:ext cx="89338" cy="360000"/>
          </a:xfrm>
          <a:prstGeom prst="leftBrace">
            <a:avLst>
              <a:gd name="adj1" fmla="val 64607"/>
              <a:gd name="adj2"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9" name="矢印: 五方向 18">
            <a:extLst>
              <a:ext uri="{FF2B5EF4-FFF2-40B4-BE49-F238E27FC236}">
                <a16:creationId xmlns:a16="http://schemas.microsoft.com/office/drawing/2014/main" id="{6EB844D4-85C6-8488-D016-FDE1957773A7}"/>
              </a:ext>
            </a:extLst>
          </p:cNvPr>
          <p:cNvSpPr/>
          <p:nvPr/>
        </p:nvSpPr>
        <p:spPr>
          <a:xfrm>
            <a:off x="279602" y="1863669"/>
            <a:ext cx="2268000" cy="635615"/>
          </a:xfrm>
          <a:prstGeom prst="homePlate">
            <a:avLst>
              <a:gd name="adj" fmla="val 3161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矢印: 右 19">
            <a:extLst>
              <a:ext uri="{FF2B5EF4-FFF2-40B4-BE49-F238E27FC236}">
                <a16:creationId xmlns:a16="http://schemas.microsoft.com/office/drawing/2014/main" id="{089A06B5-FBB1-C19C-A04D-646B8AC4A0B4}"/>
              </a:ext>
            </a:extLst>
          </p:cNvPr>
          <p:cNvSpPr/>
          <p:nvPr/>
        </p:nvSpPr>
        <p:spPr>
          <a:xfrm>
            <a:off x="280800" y="5087088"/>
            <a:ext cx="8054159" cy="1305906"/>
          </a:xfrm>
          <a:prstGeom prst="rightArrow">
            <a:avLst>
              <a:gd name="adj1" fmla="val 70741"/>
              <a:gd name="adj2" fmla="val 34445"/>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F371B51F-3C54-8740-973F-E7D49B19FA6B}"/>
              </a:ext>
            </a:extLst>
          </p:cNvPr>
          <p:cNvSpPr txBox="1"/>
          <p:nvPr/>
        </p:nvSpPr>
        <p:spPr>
          <a:xfrm>
            <a:off x="279601" y="5283837"/>
            <a:ext cx="2917786"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自動運転バス導入に向けた機運醸成</a:t>
            </a:r>
          </a:p>
        </p:txBody>
      </p:sp>
      <p:sp>
        <p:nvSpPr>
          <p:cNvPr id="22" name="テキスト ボックス 21">
            <a:extLst>
              <a:ext uri="{FF2B5EF4-FFF2-40B4-BE49-F238E27FC236}">
                <a16:creationId xmlns:a16="http://schemas.microsoft.com/office/drawing/2014/main" id="{78D5B956-164F-3633-BBD4-87C245AEA141}"/>
              </a:ext>
            </a:extLst>
          </p:cNvPr>
          <p:cNvSpPr txBox="1"/>
          <p:nvPr/>
        </p:nvSpPr>
        <p:spPr>
          <a:xfrm>
            <a:off x="374366" y="5569277"/>
            <a:ext cx="2829621" cy="646331"/>
          </a:xfrm>
          <a:prstGeom prst="rect">
            <a:avLst/>
          </a:prstGeom>
          <a:noFill/>
        </p:spPr>
        <p:txBody>
          <a:bodyPr wrap="none" rtlCol="0">
            <a:spAutoFit/>
          </a:bodyPr>
          <a:lstStyle/>
          <a:p>
            <a:r>
              <a:rPr kumimoji="1" lang="ja-JP" altLang="en-US" sz="1200" b="1" dirty="0">
                <a:latin typeface="Meiryo UI" panose="020B0604030504040204" pitchFamily="50" charset="-128"/>
                <a:ea typeface="Meiryo UI" panose="020B0604030504040204" pitchFamily="50" charset="-128"/>
              </a:rPr>
              <a:t>＜乗客乗車開始式典＞</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　　　　　</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北部ルート</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12</a:t>
            </a:r>
            <a:r>
              <a:rPr kumimoji="1" lang="ja-JP" altLang="en-US" sz="1000" dirty="0">
                <a:latin typeface="Meiryo UI" panose="020B0604030504040204" pitchFamily="50" charset="-128"/>
                <a:ea typeface="Meiryo UI" panose="020B0604030504040204" pitchFamily="50" charset="-128"/>
              </a:rPr>
              <a:t>月中旬予定）</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r>
              <a:rPr kumimoji="1" lang="en-US" altLang="ja-JP" sz="1200" b="1"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　　　</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南部ルート</a:t>
            </a:r>
            <a:r>
              <a:rPr kumimoji="1" lang="ja-JP" altLang="en-US" sz="1000" dirty="0">
                <a:latin typeface="Meiryo UI" panose="020B0604030504040204" pitchFamily="50" charset="-128"/>
                <a:ea typeface="Meiryo UI" panose="020B0604030504040204" pitchFamily="50" charset="-128"/>
              </a:rPr>
              <a:t>（３月中旬予定） 　</a:t>
            </a:r>
            <a:endParaRPr kumimoji="1" lang="ja-JP" altLang="en-US" sz="1200" dirty="0">
              <a:latin typeface="Meiryo UI" panose="020B0604030504040204" pitchFamily="50" charset="-128"/>
              <a:ea typeface="Meiryo UI" panose="020B0604030504040204" pitchFamily="50" charset="-128"/>
            </a:endParaRPr>
          </a:p>
        </p:txBody>
      </p:sp>
      <p:sp>
        <p:nvSpPr>
          <p:cNvPr id="23" name="矢印: 五方向 22">
            <a:extLst>
              <a:ext uri="{FF2B5EF4-FFF2-40B4-BE49-F238E27FC236}">
                <a16:creationId xmlns:a16="http://schemas.microsoft.com/office/drawing/2014/main" id="{FEF5D2D8-69D9-FED8-B167-00541EDB5F29}"/>
              </a:ext>
            </a:extLst>
          </p:cNvPr>
          <p:cNvSpPr/>
          <p:nvPr/>
        </p:nvSpPr>
        <p:spPr>
          <a:xfrm>
            <a:off x="282689" y="5567146"/>
            <a:ext cx="2813524" cy="635615"/>
          </a:xfrm>
          <a:prstGeom prst="homePlate">
            <a:avLst>
              <a:gd name="adj" fmla="val 31618"/>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153F944-BCB3-FC67-1AC5-8B383C27FD9F}"/>
              </a:ext>
            </a:extLst>
          </p:cNvPr>
          <p:cNvSpPr txBox="1"/>
          <p:nvPr/>
        </p:nvSpPr>
        <p:spPr>
          <a:xfrm>
            <a:off x="3661200" y="5738706"/>
            <a:ext cx="3183885" cy="276999"/>
          </a:xfrm>
          <a:prstGeom prst="rect">
            <a:avLst/>
          </a:prstGeom>
          <a:noFill/>
        </p:spPr>
        <p:txBody>
          <a:bodyPr wrap="none" rtlCol="0">
            <a:spAutoFit/>
          </a:bodyPr>
          <a:lstStyle/>
          <a:p>
            <a:r>
              <a:rPr kumimoji="1" lang="en-US" altLang="ja-JP" sz="1200" b="1" dirty="0">
                <a:latin typeface="Meiryo UI" panose="020B0604030504040204" pitchFamily="50" charset="-128"/>
                <a:ea typeface="Meiryo UI" panose="020B0604030504040204" pitchFamily="50" charset="-128"/>
              </a:rPr>
              <a:t>R</a:t>
            </a:r>
            <a:r>
              <a:rPr kumimoji="1" lang="ja-JP" altLang="en-US" sz="1200" b="1" dirty="0">
                <a:latin typeface="Meiryo UI" panose="020B0604030504040204" pitchFamily="50" charset="-128"/>
                <a:ea typeface="Meiryo UI" panose="020B0604030504040204" pitchFamily="50" charset="-128"/>
              </a:rPr>
              <a:t>９～</a:t>
            </a:r>
            <a:r>
              <a:rPr kumimoji="1" lang="en-US" altLang="ja-JP" sz="1200" b="1" dirty="0">
                <a:latin typeface="Meiryo UI" panose="020B0604030504040204" pitchFamily="50" charset="-128"/>
                <a:ea typeface="Meiryo UI" panose="020B0604030504040204" pitchFamily="50" charset="-128"/>
              </a:rPr>
              <a:t>R10</a:t>
            </a:r>
            <a:r>
              <a:rPr kumimoji="1" lang="ja-JP" altLang="en-US" sz="1200" b="1" dirty="0">
                <a:latin typeface="Meiryo UI" panose="020B0604030504040204" pitchFamily="50" charset="-128"/>
                <a:ea typeface="Meiryo UI" panose="020B0604030504040204" pitchFamily="50" charset="-128"/>
              </a:rPr>
              <a:t>　継続的に機運醸成イベント等実施</a:t>
            </a:r>
          </a:p>
        </p:txBody>
      </p:sp>
      <p:sp>
        <p:nvSpPr>
          <p:cNvPr id="43" name="テキスト ボックス 42">
            <a:extLst>
              <a:ext uri="{FF2B5EF4-FFF2-40B4-BE49-F238E27FC236}">
                <a16:creationId xmlns:a16="http://schemas.microsoft.com/office/drawing/2014/main" id="{C89093D1-FFA7-E4D2-F8AF-AFAB6CEDD7F1}"/>
              </a:ext>
            </a:extLst>
          </p:cNvPr>
          <p:cNvSpPr txBox="1"/>
          <p:nvPr/>
        </p:nvSpPr>
        <p:spPr>
          <a:xfrm>
            <a:off x="1733904" y="4289954"/>
            <a:ext cx="1576072" cy="553998"/>
          </a:xfrm>
          <a:prstGeom prst="rect">
            <a:avLst/>
          </a:prstGeom>
          <a:noFill/>
        </p:spPr>
        <p:txBody>
          <a:bodyPr wrap="none" rtlCol="0">
            <a:spAutoFit/>
          </a:bodyPr>
          <a:lstStyle/>
          <a:p>
            <a:r>
              <a:rPr kumimoji="1" lang="ja-JP" altLang="en-US" sz="1000" dirty="0">
                <a:latin typeface="Meiryo UI" panose="020B0604030504040204" pitchFamily="50" charset="-128"/>
                <a:ea typeface="Meiryo UI" panose="020B0604030504040204" pitchFamily="50" charset="-128"/>
              </a:rPr>
              <a:t>ルート切り替えにあたり、</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システム調整や車両</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点検等のため運休期間あり</a:t>
            </a:r>
          </a:p>
        </p:txBody>
      </p:sp>
      <p:sp>
        <p:nvSpPr>
          <p:cNvPr id="46" name="四角形: 角を丸くする 45">
            <a:extLst>
              <a:ext uri="{FF2B5EF4-FFF2-40B4-BE49-F238E27FC236}">
                <a16:creationId xmlns:a16="http://schemas.microsoft.com/office/drawing/2014/main" id="{F8726A44-F0A2-AEDD-753D-029E97738CF3}"/>
              </a:ext>
            </a:extLst>
          </p:cNvPr>
          <p:cNvSpPr/>
          <p:nvPr/>
        </p:nvSpPr>
        <p:spPr>
          <a:xfrm>
            <a:off x="631597" y="2567421"/>
            <a:ext cx="7200000" cy="43200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四角形: 角を丸くする 56">
            <a:extLst>
              <a:ext uri="{FF2B5EF4-FFF2-40B4-BE49-F238E27FC236}">
                <a16:creationId xmlns:a16="http://schemas.microsoft.com/office/drawing/2014/main" id="{71D64904-680A-2A53-5225-27AFAFD3FFFF}"/>
              </a:ext>
            </a:extLst>
          </p:cNvPr>
          <p:cNvSpPr/>
          <p:nvPr/>
        </p:nvSpPr>
        <p:spPr>
          <a:xfrm>
            <a:off x="666775" y="4770082"/>
            <a:ext cx="7236000" cy="216000"/>
          </a:xfrm>
          <a:prstGeom prst="roundRect">
            <a:avLst/>
          </a:prstGeom>
          <a:solidFill>
            <a:schemeClr val="bg1"/>
          </a:solidFill>
          <a:ln w="12700"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010A1903-DCF3-75AC-FF25-8534E47C80BD}"/>
              </a:ext>
            </a:extLst>
          </p:cNvPr>
          <p:cNvSpPr txBox="1"/>
          <p:nvPr/>
        </p:nvSpPr>
        <p:spPr>
          <a:xfrm>
            <a:off x="3071485" y="4738455"/>
            <a:ext cx="2577950" cy="276999"/>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実験結果に応じて、必要な整備を追加</a:t>
            </a:r>
          </a:p>
        </p:txBody>
      </p:sp>
      <p:sp>
        <p:nvSpPr>
          <p:cNvPr id="60" name="矢印: 上下 59">
            <a:extLst>
              <a:ext uri="{FF2B5EF4-FFF2-40B4-BE49-F238E27FC236}">
                <a16:creationId xmlns:a16="http://schemas.microsoft.com/office/drawing/2014/main" id="{0A843F84-A02B-C892-B449-A10D9AA29BAB}"/>
              </a:ext>
            </a:extLst>
          </p:cNvPr>
          <p:cNvSpPr/>
          <p:nvPr/>
        </p:nvSpPr>
        <p:spPr>
          <a:xfrm>
            <a:off x="6498000" y="4329472"/>
            <a:ext cx="360000" cy="432000"/>
          </a:xfrm>
          <a:prstGeom prst="upDownArrow">
            <a:avLst>
              <a:gd name="adj1" fmla="val 75195"/>
              <a:gd name="adj2" fmla="val 37403"/>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61" name="矢印: 上下 60">
            <a:extLst>
              <a:ext uri="{FF2B5EF4-FFF2-40B4-BE49-F238E27FC236}">
                <a16:creationId xmlns:a16="http://schemas.microsoft.com/office/drawing/2014/main" id="{FDF76E3B-9C97-36CB-3B73-BC3C814192FF}"/>
              </a:ext>
            </a:extLst>
          </p:cNvPr>
          <p:cNvSpPr/>
          <p:nvPr/>
        </p:nvSpPr>
        <p:spPr>
          <a:xfrm>
            <a:off x="4104775" y="4338082"/>
            <a:ext cx="360000" cy="432000"/>
          </a:xfrm>
          <a:prstGeom prst="upDownArrow">
            <a:avLst>
              <a:gd name="adj1" fmla="val 75195"/>
              <a:gd name="adj2" fmla="val 37403"/>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62" name="矢印: 上下 61">
            <a:extLst>
              <a:ext uri="{FF2B5EF4-FFF2-40B4-BE49-F238E27FC236}">
                <a16:creationId xmlns:a16="http://schemas.microsoft.com/office/drawing/2014/main" id="{F5F24E26-121F-2A6E-6CB4-7A7A775A250E}"/>
              </a:ext>
            </a:extLst>
          </p:cNvPr>
          <p:cNvSpPr/>
          <p:nvPr/>
        </p:nvSpPr>
        <p:spPr>
          <a:xfrm>
            <a:off x="1266502" y="4329472"/>
            <a:ext cx="360000" cy="432000"/>
          </a:xfrm>
          <a:prstGeom prst="upDownArrow">
            <a:avLst>
              <a:gd name="adj1" fmla="val 75195"/>
              <a:gd name="adj2" fmla="val 37403"/>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44" name="矢印: 右 43">
            <a:extLst>
              <a:ext uri="{FF2B5EF4-FFF2-40B4-BE49-F238E27FC236}">
                <a16:creationId xmlns:a16="http://schemas.microsoft.com/office/drawing/2014/main" id="{2D3225CB-9821-496D-B785-F5A7AC999303}"/>
              </a:ext>
            </a:extLst>
          </p:cNvPr>
          <p:cNvSpPr/>
          <p:nvPr/>
        </p:nvSpPr>
        <p:spPr>
          <a:xfrm>
            <a:off x="3064769" y="2781076"/>
            <a:ext cx="5291134" cy="1779567"/>
          </a:xfrm>
          <a:prstGeom prst="rightArrow">
            <a:avLst>
              <a:gd name="adj1" fmla="val 69175"/>
              <a:gd name="adj2" fmla="val 25147"/>
            </a:avLst>
          </a:pr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右 27">
            <a:extLst>
              <a:ext uri="{FF2B5EF4-FFF2-40B4-BE49-F238E27FC236}">
                <a16:creationId xmlns:a16="http://schemas.microsoft.com/office/drawing/2014/main" id="{F7D4ABAA-6B54-7E1B-15FF-D6AD2DFE57B9}"/>
              </a:ext>
            </a:extLst>
          </p:cNvPr>
          <p:cNvSpPr/>
          <p:nvPr/>
        </p:nvSpPr>
        <p:spPr>
          <a:xfrm>
            <a:off x="1845123" y="2781077"/>
            <a:ext cx="1692000" cy="1779567"/>
          </a:xfrm>
          <a:prstGeom prst="rightArrow">
            <a:avLst>
              <a:gd name="adj1" fmla="val 69175"/>
              <a:gd name="adj2" fmla="val 27641"/>
            </a:avLst>
          </a:pr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右 24">
            <a:extLst>
              <a:ext uri="{FF2B5EF4-FFF2-40B4-BE49-F238E27FC236}">
                <a16:creationId xmlns:a16="http://schemas.microsoft.com/office/drawing/2014/main" id="{75456672-EFB0-8F89-7075-5E7288EBACF1}"/>
              </a:ext>
            </a:extLst>
          </p:cNvPr>
          <p:cNvSpPr/>
          <p:nvPr/>
        </p:nvSpPr>
        <p:spPr>
          <a:xfrm>
            <a:off x="651385" y="2764574"/>
            <a:ext cx="1404000" cy="1779567"/>
          </a:xfrm>
          <a:prstGeom prst="rightArrow">
            <a:avLst>
              <a:gd name="adj1" fmla="val 69175"/>
              <a:gd name="adj2" fmla="val 27641"/>
            </a:avLst>
          </a:prstGeom>
          <a:solidFill>
            <a:schemeClr val="bg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46843406-04E1-17F0-A861-346A3C6A64AE}"/>
              </a:ext>
            </a:extLst>
          </p:cNvPr>
          <p:cNvSpPr txBox="1"/>
          <p:nvPr/>
        </p:nvSpPr>
        <p:spPr>
          <a:xfrm>
            <a:off x="623334" y="3087142"/>
            <a:ext cx="1476686" cy="923330"/>
          </a:xfrm>
          <a:prstGeom prst="rect">
            <a:avLst/>
          </a:prstGeom>
          <a:noFill/>
        </p:spPr>
        <p:txBody>
          <a:bodyPr wrap="none" rtlCol="0">
            <a:spAutoFit/>
          </a:bodyPr>
          <a:lstStyle/>
          <a:p>
            <a:r>
              <a:rPr kumimoji="1" lang="ja-JP" altLang="en-US" sz="1200" b="1" dirty="0">
                <a:solidFill>
                  <a:schemeClr val="bg1"/>
                </a:solidFill>
                <a:latin typeface="Meiryo UI" panose="020B0604030504040204" pitchFamily="50" charset="-128"/>
                <a:ea typeface="Meiryo UI" panose="020B0604030504040204" pitchFamily="50" charset="-128"/>
              </a:rPr>
              <a:t>７月～</a:t>
            </a:r>
            <a:endParaRPr kumimoji="1" lang="en-US" altLang="ja-JP" sz="600" b="1" dirty="0">
              <a:solidFill>
                <a:schemeClr val="bg1"/>
              </a:solidFill>
              <a:latin typeface="Meiryo UI" panose="020B0604030504040204" pitchFamily="50" charset="-128"/>
              <a:ea typeface="Meiryo UI" panose="020B0604030504040204" pitchFamily="50" charset="-128"/>
            </a:endParaRPr>
          </a:p>
          <a:p>
            <a:r>
              <a:rPr kumimoji="1" lang="ja-JP" altLang="en-US" sz="1400" b="1" dirty="0">
                <a:solidFill>
                  <a:schemeClr val="bg1"/>
                </a:solidFill>
                <a:latin typeface="Meiryo UI" panose="020B0604030504040204" pitchFamily="50" charset="-128"/>
                <a:ea typeface="Meiryo UI" panose="020B0604030504040204" pitchFamily="50" charset="-128"/>
              </a:rPr>
              <a:t>＜テスト走行＞</a:t>
            </a:r>
            <a:endParaRPr kumimoji="1" lang="en-US" altLang="ja-JP" sz="1400" b="1" dirty="0">
              <a:solidFill>
                <a:schemeClr val="bg1"/>
              </a:solidFill>
              <a:latin typeface="Meiryo UI" panose="020B0604030504040204" pitchFamily="50" charset="-128"/>
              <a:ea typeface="Meiryo UI" panose="020B0604030504040204" pitchFamily="50" charset="-128"/>
            </a:endParaRPr>
          </a:p>
          <a:p>
            <a:endParaRPr kumimoji="1" lang="en-US" altLang="ja-JP" sz="600" b="1" dirty="0">
              <a:solidFill>
                <a:schemeClr val="bg1"/>
              </a:solidFill>
              <a:latin typeface="Meiryo UI" panose="020B0604030504040204" pitchFamily="50" charset="-128"/>
              <a:ea typeface="Meiryo UI" panose="020B0604030504040204" pitchFamily="50" charset="-128"/>
            </a:endParaRPr>
          </a:p>
          <a:p>
            <a:r>
              <a:rPr kumimoji="1" lang="ja-JP" altLang="en-US" sz="1100" b="1" dirty="0">
                <a:solidFill>
                  <a:schemeClr val="bg1"/>
                </a:solidFill>
                <a:latin typeface="Meiryo UI" panose="020B0604030504040204" pitchFamily="50" charset="-128"/>
                <a:ea typeface="Meiryo UI" panose="020B0604030504040204" pitchFamily="50" charset="-128"/>
              </a:rPr>
              <a:t> </a:t>
            </a:r>
            <a:r>
              <a:rPr kumimoji="1" lang="en-US" altLang="ja-JP" sz="1100" b="1" dirty="0">
                <a:solidFill>
                  <a:schemeClr val="bg1"/>
                </a:solidFill>
                <a:latin typeface="Meiryo UI" panose="020B0604030504040204" pitchFamily="50" charset="-128"/>
                <a:ea typeface="Meiryo UI" panose="020B0604030504040204" pitchFamily="50" charset="-128"/>
              </a:rPr>
              <a:t>•</a:t>
            </a:r>
            <a:r>
              <a:rPr kumimoji="1" lang="ja-JP" altLang="en-US" sz="1100" b="1" dirty="0">
                <a:solidFill>
                  <a:schemeClr val="bg1"/>
                </a:solidFill>
                <a:latin typeface="Meiryo UI" panose="020B0604030504040204" pitchFamily="50" charset="-128"/>
                <a:ea typeface="Meiryo UI" panose="020B0604030504040204" pitchFamily="50" charset="-128"/>
              </a:rPr>
              <a:t>車両調整</a:t>
            </a:r>
            <a:endParaRPr kumimoji="1" lang="en-US" altLang="ja-JP" sz="1100" b="1" dirty="0">
              <a:solidFill>
                <a:schemeClr val="bg1"/>
              </a:solidFill>
              <a:latin typeface="Meiryo UI" panose="020B0604030504040204" pitchFamily="50" charset="-128"/>
              <a:ea typeface="Meiryo UI" panose="020B0604030504040204" pitchFamily="50" charset="-128"/>
            </a:endParaRPr>
          </a:p>
          <a:p>
            <a:r>
              <a:rPr kumimoji="1" lang="ja-JP" altLang="en-US" sz="1100" b="1" dirty="0">
                <a:solidFill>
                  <a:schemeClr val="bg1"/>
                </a:solidFill>
                <a:latin typeface="Meiryo UI" panose="020B0604030504040204" pitchFamily="50" charset="-128"/>
                <a:ea typeface="Meiryo UI" panose="020B0604030504040204" pitchFamily="50" charset="-128"/>
              </a:rPr>
              <a:t> </a:t>
            </a:r>
            <a:r>
              <a:rPr kumimoji="1" lang="en-US" altLang="ja-JP" sz="1100" b="1" dirty="0">
                <a:solidFill>
                  <a:schemeClr val="bg1"/>
                </a:solidFill>
                <a:latin typeface="Meiryo UI" panose="020B0604030504040204" pitchFamily="50" charset="-128"/>
                <a:ea typeface="Meiryo UI" panose="020B0604030504040204" pitchFamily="50" charset="-128"/>
              </a:rPr>
              <a:t>•</a:t>
            </a:r>
            <a:r>
              <a:rPr kumimoji="1" lang="ja-JP" altLang="en-US" sz="1100" b="1" dirty="0">
                <a:solidFill>
                  <a:schemeClr val="bg1"/>
                </a:solidFill>
                <a:latin typeface="Meiryo UI" panose="020B0604030504040204" pitchFamily="50" charset="-128"/>
                <a:ea typeface="Meiryo UI" panose="020B0604030504040204" pitchFamily="50" charset="-128"/>
              </a:rPr>
              <a:t>運転士トレーニング</a:t>
            </a:r>
          </a:p>
        </p:txBody>
      </p:sp>
      <p:sp>
        <p:nvSpPr>
          <p:cNvPr id="30" name="フリーフォーム: 図形 29">
            <a:extLst>
              <a:ext uri="{FF2B5EF4-FFF2-40B4-BE49-F238E27FC236}">
                <a16:creationId xmlns:a16="http://schemas.microsoft.com/office/drawing/2014/main" id="{37ADBE5C-992F-4F27-1023-B3A25EC10A88}"/>
              </a:ext>
            </a:extLst>
          </p:cNvPr>
          <p:cNvSpPr/>
          <p:nvPr/>
        </p:nvSpPr>
        <p:spPr>
          <a:xfrm>
            <a:off x="2483081" y="3146126"/>
            <a:ext cx="334179" cy="1244906"/>
          </a:xfrm>
          <a:custGeom>
            <a:avLst/>
            <a:gdLst>
              <a:gd name="csX0" fmla="*/ 0 w 334179"/>
              <a:gd name="csY0" fmla="*/ 0 h 1244906"/>
              <a:gd name="csX1" fmla="*/ 334179 w 334179"/>
              <a:gd name="csY1" fmla="*/ 638978 h 1244906"/>
              <a:gd name="csX2" fmla="*/ 11017 w 334179"/>
              <a:gd name="csY2" fmla="*/ 1244906 h 1244906"/>
            </a:gdLst>
            <a:ahLst/>
            <a:cxnLst>
              <a:cxn ang="0">
                <a:pos x="csX0" y="csY0"/>
              </a:cxn>
              <a:cxn ang="0">
                <a:pos x="csX1" y="csY1"/>
              </a:cxn>
              <a:cxn ang="0">
                <a:pos x="csX2" y="csY2"/>
              </a:cxn>
            </a:cxnLst>
            <a:rect l="l" t="t" r="r" b="b"/>
            <a:pathLst>
              <a:path w="334179" h="1244906">
                <a:moveTo>
                  <a:pt x="0" y="0"/>
                </a:moveTo>
                <a:lnTo>
                  <a:pt x="334179" y="638978"/>
                </a:lnTo>
                <a:lnTo>
                  <a:pt x="11017" y="1244906"/>
                </a:lnTo>
              </a:path>
            </a:pathLst>
          </a:custGeom>
          <a:noFill/>
          <a:ln w="9525">
            <a:solidFill>
              <a:schemeClr val="tx1"/>
            </a:solidFill>
          </a:ln>
          <a:effectLst>
            <a:outerShdw blurRad="50800" dist="38100" algn="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56981C60-3672-2227-C76F-25E6FDCDFF74}"/>
              </a:ext>
            </a:extLst>
          </p:cNvPr>
          <p:cNvSpPr txBox="1"/>
          <p:nvPr/>
        </p:nvSpPr>
        <p:spPr>
          <a:xfrm>
            <a:off x="1906768" y="3070639"/>
            <a:ext cx="1415772" cy="338554"/>
          </a:xfrm>
          <a:prstGeom prst="rect">
            <a:avLst/>
          </a:prstGeom>
          <a:noFill/>
        </p:spPr>
        <p:txBody>
          <a:bodyPr wrap="none" rtlCol="0">
            <a:spAutoFit/>
          </a:bodyPr>
          <a:lstStyle/>
          <a:p>
            <a:r>
              <a:rPr kumimoji="1" lang="ja-JP" altLang="en-US" sz="1600" b="1" dirty="0">
                <a:effectLst>
                  <a:glow rad="101600">
                    <a:schemeClr val="bg1"/>
                  </a:glow>
                </a:effectLst>
                <a:latin typeface="Meiryo UI" panose="020B0604030504040204" pitchFamily="50" charset="-128"/>
                <a:ea typeface="Meiryo UI" panose="020B0604030504040204" pitchFamily="50" charset="-128"/>
              </a:rPr>
              <a:t>＜乗客乗車＞</a:t>
            </a:r>
            <a:endParaRPr kumimoji="1" lang="en-US" altLang="ja-JP" sz="800" b="1" dirty="0">
              <a:effectLst>
                <a:glow rad="101600">
                  <a:schemeClr val="bg1"/>
                </a:glow>
              </a:effectLst>
              <a:latin typeface="Meiryo UI" panose="020B0604030504040204" pitchFamily="50" charset="-128"/>
              <a:ea typeface="Meiryo UI" panose="020B0604030504040204" pitchFamily="50" charset="-128"/>
            </a:endParaRPr>
          </a:p>
        </p:txBody>
      </p:sp>
      <p:sp>
        <p:nvSpPr>
          <p:cNvPr id="38" name="テキスト ボックス 37">
            <a:extLst>
              <a:ext uri="{FF2B5EF4-FFF2-40B4-BE49-F238E27FC236}">
                <a16:creationId xmlns:a16="http://schemas.microsoft.com/office/drawing/2014/main" id="{75A77F69-1D89-0A8E-374B-4E3E7241A89F}"/>
              </a:ext>
            </a:extLst>
          </p:cNvPr>
          <p:cNvSpPr txBox="1"/>
          <p:nvPr/>
        </p:nvSpPr>
        <p:spPr>
          <a:xfrm>
            <a:off x="1873081" y="3780000"/>
            <a:ext cx="800219" cy="553998"/>
          </a:xfrm>
          <a:prstGeom prst="rect">
            <a:avLst/>
          </a:prstGeom>
          <a:noFill/>
        </p:spPr>
        <p:txBody>
          <a:bodyPr wrap="none" rtlCol="0">
            <a:spAutoFit/>
          </a:bodyPr>
          <a:lstStyle/>
          <a:p>
            <a:pPr>
              <a:lnSpc>
                <a:spcPts val="1800"/>
              </a:lnSpc>
            </a:pPr>
            <a:r>
              <a:rPr kumimoji="1" lang="ja-JP" altLang="en-US" b="1" dirty="0">
                <a:effectLst>
                  <a:glow rad="63500">
                    <a:schemeClr val="bg1"/>
                  </a:glow>
                </a:effectLst>
                <a:latin typeface="Meiryo UI" panose="020B0604030504040204" pitchFamily="50" charset="-128"/>
                <a:ea typeface="Meiryo UI" panose="020B0604030504040204" pitchFamily="50" charset="-128"/>
              </a:rPr>
              <a:t>  北部</a:t>
            </a:r>
            <a:endParaRPr kumimoji="1" lang="en-US" altLang="ja-JP" b="1" dirty="0">
              <a:effectLst>
                <a:glow rad="63500">
                  <a:schemeClr val="bg1"/>
                </a:glow>
              </a:effectLst>
              <a:latin typeface="Meiryo UI" panose="020B0604030504040204" pitchFamily="50" charset="-128"/>
              <a:ea typeface="Meiryo UI" panose="020B0604030504040204" pitchFamily="50" charset="-128"/>
            </a:endParaRPr>
          </a:p>
          <a:p>
            <a:pPr>
              <a:lnSpc>
                <a:spcPts val="1800"/>
              </a:lnSpc>
            </a:pPr>
            <a:r>
              <a:rPr kumimoji="1" lang="ja-JP" altLang="en-US" b="1" dirty="0">
                <a:effectLst>
                  <a:glow rad="63500">
                    <a:schemeClr val="bg1"/>
                  </a:glow>
                </a:effectLst>
                <a:latin typeface="Meiryo UI" panose="020B0604030504040204" pitchFamily="50" charset="-128"/>
                <a:ea typeface="Meiryo UI" panose="020B0604030504040204" pitchFamily="50" charset="-128"/>
              </a:rPr>
              <a:t>ルート</a:t>
            </a:r>
          </a:p>
        </p:txBody>
      </p:sp>
      <p:sp>
        <p:nvSpPr>
          <p:cNvPr id="40" name="テキスト ボックス 39">
            <a:extLst>
              <a:ext uri="{FF2B5EF4-FFF2-40B4-BE49-F238E27FC236}">
                <a16:creationId xmlns:a16="http://schemas.microsoft.com/office/drawing/2014/main" id="{8008B05C-A0FC-6DFE-E4EE-1E345760E941}"/>
              </a:ext>
            </a:extLst>
          </p:cNvPr>
          <p:cNvSpPr txBox="1"/>
          <p:nvPr/>
        </p:nvSpPr>
        <p:spPr>
          <a:xfrm>
            <a:off x="2612546" y="3780000"/>
            <a:ext cx="800219" cy="553998"/>
          </a:xfrm>
          <a:prstGeom prst="rect">
            <a:avLst/>
          </a:prstGeom>
          <a:noFill/>
        </p:spPr>
        <p:txBody>
          <a:bodyPr wrap="none" rtlCol="0">
            <a:spAutoFit/>
          </a:bodyPr>
          <a:lstStyle/>
          <a:p>
            <a:pPr>
              <a:lnSpc>
                <a:spcPts val="1800"/>
              </a:lnSpc>
            </a:pPr>
            <a:r>
              <a:rPr kumimoji="1" lang="ja-JP" altLang="en-US" b="1" dirty="0">
                <a:effectLst>
                  <a:glow rad="63500">
                    <a:schemeClr val="bg1"/>
                  </a:glow>
                </a:effectLst>
                <a:latin typeface="Meiryo UI" panose="020B0604030504040204" pitchFamily="50" charset="-128"/>
                <a:ea typeface="Meiryo UI" panose="020B0604030504040204" pitchFamily="50" charset="-128"/>
              </a:rPr>
              <a:t>  南部</a:t>
            </a:r>
            <a:endParaRPr kumimoji="1" lang="en-US" altLang="ja-JP" b="1" dirty="0">
              <a:effectLst>
                <a:glow rad="63500">
                  <a:schemeClr val="bg1"/>
                </a:glow>
              </a:effectLst>
              <a:latin typeface="Meiryo UI" panose="020B0604030504040204" pitchFamily="50" charset="-128"/>
              <a:ea typeface="Meiryo UI" panose="020B0604030504040204" pitchFamily="50" charset="-128"/>
            </a:endParaRPr>
          </a:p>
          <a:p>
            <a:pPr>
              <a:lnSpc>
                <a:spcPts val="1800"/>
              </a:lnSpc>
            </a:pPr>
            <a:r>
              <a:rPr kumimoji="1" lang="ja-JP" altLang="en-US" b="1" dirty="0">
                <a:effectLst>
                  <a:glow rad="63500">
                    <a:schemeClr val="bg1"/>
                  </a:glow>
                </a:effectLst>
                <a:latin typeface="Meiryo UI" panose="020B0604030504040204" pitchFamily="50" charset="-128"/>
                <a:ea typeface="Meiryo UI" panose="020B0604030504040204" pitchFamily="50" charset="-128"/>
              </a:rPr>
              <a:t>ルート</a:t>
            </a:r>
          </a:p>
        </p:txBody>
      </p:sp>
      <p:sp>
        <p:nvSpPr>
          <p:cNvPr id="41" name="テキスト ボックス 40">
            <a:extLst>
              <a:ext uri="{FF2B5EF4-FFF2-40B4-BE49-F238E27FC236}">
                <a16:creationId xmlns:a16="http://schemas.microsoft.com/office/drawing/2014/main" id="{E990A3C2-87E3-B1E5-5BE3-A0076B5A3313}"/>
              </a:ext>
            </a:extLst>
          </p:cNvPr>
          <p:cNvSpPr txBox="1"/>
          <p:nvPr/>
        </p:nvSpPr>
        <p:spPr>
          <a:xfrm>
            <a:off x="1940240" y="3336302"/>
            <a:ext cx="942887" cy="446276"/>
          </a:xfrm>
          <a:prstGeom prst="rect">
            <a:avLst/>
          </a:prstGeom>
          <a:noFill/>
        </p:spPr>
        <p:txBody>
          <a:bodyPr wrap="none" rtlCol="0">
            <a:spAutoFit/>
          </a:bodyPr>
          <a:lstStyle/>
          <a:p>
            <a:r>
              <a:rPr kumimoji="1" lang="en-US" altLang="ja-JP" sz="1100" b="1" dirty="0">
                <a:effectLst>
                  <a:glow rad="63500">
                    <a:schemeClr val="bg1"/>
                  </a:glow>
                </a:effectLst>
                <a:latin typeface="Meiryo UI" panose="020B0604030504040204" pitchFamily="50" charset="-128"/>
                <a:ea typeface="Meiryo UI" panose="020B0604030504040204" pitchFamily="50" charset="-128"/>
              </a:rPr>
              <a:t>12</a:t>
            </a:r>
            <a:r>
              <a:rPr kumimoji="1" lang="ja-JP" altLang="en-US" sz="1100" b="1" dirty="0">
                <a:effectLst>
                  <a:glow rad="63500">
                    <a:schemeClr val="bg1"/>
                  </a:glow>
                </a:effectLst>
                <a:latin typeface="Meiryo UI" panose="020B0604030504040204" pitchFamily="50" charset="-128"/>
                <a:ea typeface="Meiryo UI" panose="020B0604030504040204" pitchFamily="50" charset="-128"/>
              </a:rPr>
              <a:t>月</a:t>
            </a:r>
            <a:r>
              <a:rPr kumimoji="1" lang="en-US" altLang="ja-JP" sz="1100" b="1" dirty="0">
                <a:effectLst>
                  <a:glow rad="63500">
                    <a:schemeClr val="bg1"/>
                  </a:glow>
                </a:effectLst>
                <a:latin typeface="Meiryo UI" panose="020B0604030504040204" pitchFamily="50" charset="-128"/>
                <a:ea typeface="Meiryo UI" panose="020B0604030504040204" pitchFamily="50" charset="-128"/>
              </a:rPr>
              <a:t>14</a:t>
            </a:r>
            <a:r>
              <a:rPr kumimoji="1" lang="ja-JP" altLang="en-US" sz="1100" b="1" dirty="0">
                <a:effectLst>
                  <a:glow rad="63500">
                    <a:schemeClr val="bg1"/>
                  </a:glow>
                </a:effectLst>
                <a:latin typeface="Meiryo UI" panose="020B0604030504040204" pitchFamily="50" charset="-128"/>
                <a:ea typeface="Meiryo UI" panose="020B0604030504040204" pitchFamily="50" charset="-128"/>
              </a:rPr>
              <a:t>日</a:t>
            </a:r>
            <a:endParaRPr kumimoji="1" lang="en-US" altLang="ja-JP" sz="1100" b="1" dirty="0">
              <a:effectLst>
                <a:glow rad="63500">
                  <a:schemeClr val="bg1"/>
                </a:glow>
              </a:effectLst>
              <a:latin typeface="Meiryo UI" panose="020B0604030504040204" pitchFamily="50" charset="-128"/>
              <a:ea typeface="Meiryo UI" panose="020B0604030504040204" pitchFamily="50" charset="-128"/>
            </a:endParaRPr>
          </a:p>
          <a:p>
            <a:endParaRPr kumimoji="1" lang="en-US" altLang="ja-JP" sz="100" b="1" dirty="0">
              <a:effectLst>
                <a:glow rad="63500">
                  <a:schemeClr val="bg1"/>
                </a:glow>
              </a:effectLst>
              <a:latin typeface="Meiryo UI" panose="020B0604030504040204" pitchFamily="50" charset="-128"/>
              <a:ea typeface="Meiryo UI" panose="020B0604030504040204" pitchFamily="50" charset="-128"/>
            </a:endParaRPr>
          </a:p>
          <a:p>
            <a:r>
              <a:rPr kumimoji="1" lang="ja-JP" altLang="en-US" sz="1100" b="1" dirty="0">
                <a:effectLst>
                  <a:glow rad="63500">
                    <a:schemeClr val="bg1"/>
                  </a:glow>
                </a:effectLst>
                <a:latin typeface="Meiryo UI" panose="020B0604030504040204" pitchFamily="50" charset="-128"/>
                <a:ea typeface="Meiryo UI" panose="020B0604030504040204" pitchFamily="50" charset="-128"/>
              </a:rPr>
              <a:t> ～</a:t>
            </a:r>
            <a:r>
              <a:rPr kumimoji="1" lang="en-US" altLang="ja-JP" sz="1100" b="1" dirty="0">
                <a:effectLst>
                  <a:glow rad="63500">
                    <a:schemeClr val="bg1"/>
                  </a:glow>
                </a:effectLst>
                <a:latin typeface="Meiryo UI" panose="020B0604030504040204" pitchFamily="50" charset="-128"/>
                <a:ea typeface="Meiryo UI" panose="020B0604030504040204" pitchFamily="50" charset="-128"/>
              </a:rPr>
              <a:t>2</a:t>
            </a:r>
            <a:r>
              <a:rPr kumimoji="1" lang="ja-JP" altLang="en-US" sz="1100" b="1" dirty="0">
                <a:effectLst>
                  <a:glow rad="63500">
                    <a:schemeClr val="bg1"/>
                  </a:glow>
                </a:effectLst>
                <a:latin typeface="Meiryo UI" panose="020B0604030504040204" pitchFamily="50" charset="-128"/>
                <a:ea typeface="Meiryo UI" panose="020B0604030504040204" pitchFamily="50" charset="-128"/>
              </a:rPr>
              <a:t>月</a:t>
            </a:r>
            <a:r>
              <a:rPr kumimoji="1" lang="en-US" altLang="ja-JP" sz="1100" b="1" dirty="0">
                <a:effectLst>
                  <a:glow rad="63500">
                    <a:schemeClr val="bg1"/>
                  </a:glow>
                </a:effectLst>
                <a:latin typeface="Meiryo UI" panose="020B0604030504040204" pitchFamily="50" charset="-128"/>
                <a:ea typeface="Meiryo UI" panose="020B0604030504040204" pitchFamily="50" charset="-128"/>
              </a:rPr>
              <a:t>23</a:t>
            </a:r>
            <a:r>
              <a:rPr kumimoji="1" lang="ja-JP" altLang="en-US" sz="1100" b="1" dirty="0">
                <a:effectLst>
                  <a:glow rad="63500">
                    <a:schemeClr val="bg1"/>
                  </a:glow>
                </a:effectLst>
                <a:latin typeface="Meiryo UI" panose="020B0604030504040204" pitchFamily="50" charset="-128"/>
                <a:ea typeface="Meiryo UI" panose="020B0604030504040204" pitchFamily="50" charset="-128"/>
              </a:rPr>
              <a:t>日</a:t>
            </a:r>
          </a:p>
        </p:txBody>
      </p:sp>
      <p:sp>
        <p:nvSpPr>
          <p:cNvPr id="42" name="テキスト ボックス 41">
            <a:extLst>
              <a:ext uri="{FF2B5EF4-FFF2-40B4-BE49-F238E27FC236}">
                <a16:creationId xmlns:a16="http://schemas.microsoft.com/office/drawing/2014/main" id="{D4AD56F3-E4C9-A76B-F1A6-B7BF65D684AE}"/>
              </a:ext>
            </a:extLst>
          </p:cNvPr>
          <p:cNvSpPr txBox="1"/>
          <p:nvPr/>
        </p:nvSpPr>
        <p:spPr>
          <a:xfrm>
            <a:off x="2788953" y="3345820"/>
            <a:ext cx="704039" cy="348813"/>
          </a:xfrm>
          <a:prstGeom prst="rect">
            <a:avLst/>
          </a:prstGeom>
          <a:noFill/>
        </p:spPr>
        <p:txBody>
          <a:bodyPr wrap="none" rtlCol="0">
            <a:spAutoFit/>
          </a:bodyPr>
          <a:lstStyle/>
          <a:p>
            <a:pPr>
              <a:lnSpc>
                <a:spcPts val="1000"/>
              </a:lnSpc>
            </a:pPr>
            <a:r>
              <a:rPr kumimoji="1" lang="en-US" altLang="ja-JP" sz="1100" b="1" dirty="0">
                <a:effectLst>
                  <a:glow rad="63500">
                    <a:schemeClr val="bg1"/>
                  </a:glow>
                </a:effectLst>
                <a:latin typeface="Meiryo UI" panose="020B0604030504040204" pitchFamily="50" charset="-128"/>
                <a:ea typeface="Meiryo UI" panose="020B0604030504040204" pitchFamily="50" charset="-128"/>
              </a:rPr>
              <a:t>3</a:t>
            </a:r>
            <a:r>
              <a:rPr kumimoji="1" lang="ja-JP" altLang="en-US" sz="1100" b="1" dirty="0">
                <a:effectLst>
                  <a:glow rad="63500">
                    <a:schemeClr val="bg1"/>
                  </a:glow>
                </a:effectLst>
                <a:latin typeface="Meiryo UI" panose="020B0604030504040204" pitchFamily="50" charset="-128"/>
                <a:ea typeface="Meiryo UI" panose="020B0604030504040204" pitchFamily="50" charset="-128"/>
              </a:rPr>
              <a:t>月中旬</a:t>
            </a:r>
            <a:endParaRPr kumimoji="1" lang="en-US" altLang="ja-JP" sz="1100" b="1" dirty="0">
              <a:effectLst>
                <a:glow rad="63500">
                  <a:schemeClr val="bg1"/>
                </a:glow>
              </a:effectLst>
              <a:latin typeface="Meiryo UI" panose="020B0604030504040204" pitchFamily="50" charset="-128"/>
              <a:ea typeface="Meiryo UI" panose="020B0604030504040204" pitchFamily="50" charset="-128"/>
            </a:endParaRPr>
          </a:p>
          <a:p>
            <a:pPr>
              <a:lnSpc>
                <a:spcPts val="1000"/>
              </a:lnSpc>
            </a:pPr>
            <a:r>
              <a:rPr kumimoji="1" lang="ja-JP" altLang="en-US" sz="1100" b="1" dirty="0">
                <a:effectLst>
                  <a:glow rad="63500">
                    <a:schemeClr val="bg1"/>
                  </a:glow>
                </a:effectLst>
                <a:latin typeface="Meiryo UI" panose="020B0604030504040204" pitchFamily="50" charset="-128"/>
                <a:ea typeface="Meiryo UI" panose="020B0604030504040204" pitchFamily="50" charset="-128"/>
              </a:rPr>
              <a:t>   ～</a:t>
            </a:r>
            <a:r>
              <a:rPr kumimoji="1" lang="en-US" altLang="ja-JP" sz="1100" b="1" dirty="0">
                <a:effectLst>
                  <a:glow rad="63500">
                    <a:schemeClr val="bg1"/>
                  </a:glow>
                </a:effectLst>
                <a:latin typeface="Meiryo UI" panose="020B0604030504040204" pitchFamily="50" charset="-128"/>
                <a:ea typeface="Meiryo UI" panose="020B0604030504040204" pitchFamily="50" charset="-128"/>
              </a:rPr>
              <a:t>5</a:t>
            </a:r>
            <a:r>
              <a:rPr kumimoji="1" lang="ja-JP" altLang="en-US" sz="1100" b="1" dirty="0">
                <a:effectLst>
                  <a:glow rad="63500">
                    <a:schemeClr val="bg1"/>
                  </a:glow>
                </a:effectLst>
                <a:latin typeface="Meiryo UI" panose="020B0604030504040204" pitchFamily="50" charset="-128"/>
                <a:ea typeface="Meiryo UI" panose="020B0604030504040204" pitchFamily="50" charset="-128"/>
              </a:rPr>
              <a:t>月</a:t>
            </a:r>
          </a:p>
        </p:txBody>
      </p:sp>
      <p:sp>
        <p:nvSpPr>
          <p:cNvPr id="48" name="テキスト ボックス 47">
            <a:extLst>
              <a:ext uri="{FF2B5EF4-FFF2-40B4-BE49-F238E27FC236}">
                <a16:creationId xmlns:a16="http://schemas.microsoft.com/office/drawing/2014/main" id="{DB5EE254-E85D-60BC-2526-CE92C19DD1E2}"/>
              </a:ext>
            </a:extLst>
          </p:cNvPr>
          <p:cNvSpPr txBox="1"/>
          <p:nvPr/>
        </p:nvSpPr>
        <p:spPr>
          <a:xfrm>
            <a:off x="3322540" y="2534259"/>
            <a:ext cx="4224233" cy="469359"/>
          </a:xfrm>
          <a:prstGeom prst="rect">
            <a:avLst/>
          </a:prstGeom>
          <a:noFill/>
        </p:spPr>
        <p:txBody>
          <a:bodyPr wrap="none" rtlCol="0">
            <a:spAutoFit/>
          </a:bodyPr>
          <a:lstStyle/>
          <a:p>
            <a:r>
              <a:rPr kumimoji="1" lang="ja-JP" altLang="en-US" sz="1200" b="1" dirty="0">
                <a:latin typeface="BIZ UDゴシック" panose="020B0400000000000000" pitchFamily="49" charset="-128"/>
                <a:ea typeface="BIZ UDゴシック" panose="020B0400000000000000" pitchFamily="49" charset="-128"/>
              </a:rPr>
              <a:t>　　　　　</a:t>
            </a:r>
            <a:r>
              <a:rPr kumimoji="1" lang="ja-JP" altLang="en-US" sz="1400" b="1" dirty="0">
                <a:latin typeface="BIZ UDゴシック" panose="020B0400000000000000" pitchFamily="49" charset="-128"/>
                <a:ea typeface="BIZ UDゴシック" panose="020B0400000000000000" pitchFamily="49" charset="-128"/>
              </a:rPr>
              <a:t>南河内地域における実証実験</a:t>
            </a:r>
            <a:endParaRPr kumimoji="1" lang="en-US" altLang="ja-JP" sz="1200" b="1" dirty="0">
              <a:latin typeface="BIZ UDゴシック" panose="020B0400000000000000" pitchFamily="49" charset="-128"/>
              <a:ea typeface="BIZ UDゴシック" panose="020B0400000000000000" pitchFamily="49" charset="-128"/>
            </a:endParaRPr>
          </a:p>
          <a:p>
            <a:r>
              <a:rPr kumimoji="1" lang="ja-JP" altLang="en-US" sz="1050" b="1" dirty="0">
                <a:latin typeface="BIZ UDゴシック" panose="020B0400000000000000" pitchFamily="49" charset="-128"/>
                <a:ea typeface="BIZ UDゴシック" panose="020B0400000000000000" pitchFamily="49" charset="-128"/>
              </a:rPr>
              <a:t>～全ての運行区間において段階的に自動運転レベル４をめざす～</a:t>
            </a:r>
          </a:p>
        </p:txBody>
      </p:sp>
      <p:sp>
        <p:nvSpPr>
          <p:cNvPr id="49" name="テキスト ボックス 48">
            <a:extLst>
              <a:ext uri="{FF2B5EF4-FFF2-40B4-BE49-F238E27FC236}">
                <a16:creationId xmlns:a16="http://schemas.microsoft.com/office/drawing/2014/main" id="{81928EB0-2511-F725-4FC4-E7D502355A3F}"/>
              </a:ext>
            </a:extLst>
          </p:cNvPr>
          <p:cNvSpPr txBox="1"/>
          <p:nvPr/>
        </p:nvSpPr>
        <p:spPr>
          <a:xfrm>
            <a:off x="3852769" y="3060576"/>
            <a:ext cx="3663182" cy="323165"/>
          </a:xfrm>
          <a:prstGeom prst="rect">
            <a:avLst/>
          </a:prstGeom>
          <a:noFill/>
        </p:spPr>
        <p:txBody>
          <a:bodyPr wrap="none" rtlCol="0">
            <a:spAutoFit/>
          </a:bodyPr>
          <a:lstStyle/>
          <a:p>
            <a:r>
              <a:rPr kumimoji="1" lang="ja-JP" altLang="en-US" sz="1500" b="1" dirty="0">
                <a:effectLst>
                  <a:glow rad="101600">
                    <a:schemeClr val="bg1"/>
                  </a:glow>
                </a:effectLst>
                <a:latin typeface="Meiryo UI" panose="020B0604030504040204" pitchFamily="50" charset="-128"/>
                <a:ea typeface="Meiryo UI" panose="020B0604030504040204" pitchFamily="50" charset="-128"/>
              </a:rPr>
              <a:t>自動運転バス２台を同時活用して実証実験</a:t>
            </a:r>
            <a:endParaRPr kumimoji="1" lang="en-US" altLang="ja-JP" sz="1500" b="1" dirty="0">
              <a:effectLst>
                <a:glow rad="101600">
                  <a:schemeClr val="bg1"/>
                </a:glow>
              </a:effectLst>
              <a:latin typeface="Meiryo UI" panose="020B0604030504040204" pitchFamily="50" charset="-128"/>
              <a:ea typeface="Meiryo UI" panose="020B0604030504040204" pitchFamily="50" charset="-128"/>
            </a:endParaRPr>
          </a:p>
        </p:txBody>
      </p:sp>
      <p:sp>
        <p:nvSpPr>
          <p:cNvPr id="51" name="テキスト ボックス 50">
            <a:extLst>
              <a:ext uri="{FF2B5EF4-FFF2-40B4-BE49-F238E27FC236}">
                <a16:creationId xmlns:a16="http://schemas.microsoft.com/office/drawing/2014/main" id="{C2001F99-68A9-C485-BCCD-D56CD876B5BF}"/>
              </a:ext>
            </a:extLst>
          </p:cNvPr>
          <p:cNvSpPr txBox="1"/>
          <p:nvPr/>
        </p:nvSpPr>
        <p:spPr>
          <a:xfrm>
            <a:off x="3535825" y="3402757"/>
            <a:ext cx="2052000" cy="707886"/>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▷運行用車両</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乗客あり</a:t>
            </a:r>
            <a:r>
              <a:rPr kumimoji="1" lang="en-US" altLang="ja-JP" sz="1200" b="1" dirty="0">
                <a:latin typeface="Meiryo UI" panose="020B0604030504040204" pitchFamily="50" charset="-128"/>
                <a:ea typeface="Meiryo UI" panose="020B0604030504040204" pitchFamily="50" charset="-128"/>
              </a:rPr>
              <a:t>】</a:t>
            </a:r>
            <a:endParaRPr kumimoji="1" lang="en-US" altLang="ja-JP" sz="800" b="1" dirty="0">
              <a:latin typeface="Meiryo UI" panose="020B0604030504040204" pitchFamily="50" charset="-128"/>
              <a:ea typeface="Meiryo UI" panose="020B0604030504040204" pitchFamily="50" charset="-128"/>
            </a:endParaRPr>
          </a:p>
          <a:p>
            <a:endParaRPr kumimoji="1" lang="en-US" altLang="ja-JP" sz="1600"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▷調律用車両</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乗客なし</a:t>
            </a:r>
            <a:r>
              <a:rPr kumimoji="1" lang="en-US" altLang="ja-JP" sz="1200" b="1" dirty="0">
                <a:latin typeface="Meiryo UI" panose="020B0604030504040204" pitchFamily="50" charset="-128"/>
                <a:ea typeface="Meiryo UI" panose="020B0604030504040204" pitchFamily="50" charset="-128"/>
              </a:rPr>
              <a:t>】</a:t>
            </a:r>
            <a:endParaRPr kumimoji="1" lang="en-US" altLang="ja-JP" sz="800" b="1" dirty="0">
              <a:latin typeface="Meiryo UI" panose="020B0604030504040204" pitchFamily="50" charset="-128"/>
              <a:ea typeface="Meiryo UI" panose="020B0604030504040204" pitchFamily="50" charset="-128"/>
            </a:endParaRPr>
          </a:p>
        </p:txBody>
      </p:sp>
      <p:sp>
        <p:nvSpPr>
          <p:cNvPr id="52" name="テキスト ボックス 51">
            <a:extLst>
              <a:ext uri="{FF2B5EF4-FFF2-40B4-BE49-F238E27FC236}">
                <a16:creationId xmlns:a16="http://schemas.microsoft.com/office/drawing/2014/main" id="{5E19A903-35C8-075C-FB38-42914A30ADF6}"/>
              </a:ext>
            </a:extLst>
          </p:cNvPr>
          <p:cNvSpPr txBox="1"/>
          <p:nvPr/>
        </p:nvSpPr>
        <p:spPr>
          <a:xfrm>
            <a:off x="5328000" y="3322021"/>
            <a:ext cx="2808000" cy="861774"/>
          </a:xfrm>
          <a:prstGeom prst="rect">
            <a:avLst/>
          </a:prstGeom>
          <a:noFill/>
        </p:spPr>
        <p:txBody>
          <a:bodyPr wrap="square" rtlCol="0">
            <a:spAutoFit/>
          </a:bodyPr>
          <a:lstStyle/>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車両</a:t>
            </a:r>
            <a:r>
              <a:rPr kumimoji="1" lang="en-US" altLang="ja-JP" sz="1050" dirty="0">
                <a:latin typeface="Meiryo UI" panose="020B0604030504040204" pitchFamily="50" charset="-128"/>
                <a:ea typeface="Meiryo UI" panose="020B0604030504040204" pitchFamily="50" charset="-128"/>
              </a:rPr>
              <a:t>1</a:t>
            </a:r>
            <a:r>
              <a:rPr kumimoji="1" lang="ja-JP" altLang="en-US" sz="1050" dirty="0">
                <a:latin typeface="Meiryo UI" panose="020B0604030504040204" pitchFamily="50" charset="-128"/>
                <a:ea typeface="Meiryo UI" panose="020B0604030504040204" pitchFamily="50" charset="-128"/>
              </a:rPr>
              <a:t>台で、北部・南部ルートを交互に運行</a:t>
            </a:r>
            <a:endParaRPr kumimoji="1" lang="en-US" altLang="ja-JP" sz="1050" dirty="0">
              <a:latin typeface="Meiryo UI" panose="020B0604030504040204" pitchFamily="50" charset="-128"/>
              <a:ea typeface="Meiryo UI" panose="020B0604030504040204" pitchFamily="50" charset="-128"/>
            </a:endParaRPr>
          </a:p>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自動運転バスの認知度と社会受容性を高める</a:t>
            </a:r>
            <a:endParaRPr kumimoji="1" lang="en-US" altLang="ja-JP" sz="1050" dirty="0">
              <a:latin typeface="Meiryo UI" panose="020B0604030504040204" pitchFamily="50" charset="-128"/>
              <a:ea typeface="Meiryo UI" panose="020B0604030504040204" pitchFamily="50" charset="-128"/>
            </a:endParaRPr>
          </a:p>
          <a:p>
            <a:endParaRPr kumimoji="1" lang="en-US" altLang="ja-JP" sz="800" dirty="0">
              <a:latin typeface="Meiryo UI" panose="020B0604030504040204" pitchFamily="50" charset="-128"/>
              <a:ea typeface="Meiryo UI" panose="020B0604030504040204" pitchFamily="50" charset="-128"/>
            </a:endParaRPr>
          </a:p>
          <a:p>
            <a:r>
              <a:rPr kumimoji="1" lang="en-US" altLang="ja-JP" sz="1050" dirty="0">
                <a:latin typeface="Meiryo UI" panose="020B0604030504040204" pitchFamily="50" charset="-128"/>
                <a:ea typeface="Meiryo UI" panose="020B0604030504040204" pitchFamily="50" charset="-128"/>
              </a:rPr>
              <a:t>•L4</a:t>
            </a:r>
            <a:r>
              <a:rPr kumimoji="1" lang="ja-JP" altLang="en-US" sz="1050" dirty="0">
                <a:latin typeface="Meiryo UI" panose="020B0604030504040204" pitchFamily="50" charset="-128"/>
                <a:ea typeface="Meiryo UI" panose="020B0604030504040204" pitchFamily="50" charset="-128"/>
              </a:rPr>
              <a:t>取得に向けた車両調整に専念</a:t>
            </a:r>
            <a:endParaRPr kumimoji="1" lang="en-US" altLang="ja-JP" sz="1050" dirty="0">
              <a:latin typeface="Meiryo UI" panose="020B0604030504040204" pitchFamily="50" charset="-128"/>
              <a:ea typeface="Meiryo UI" panose="020B0604030504040204" pitchFamily="50" charset="-128"/>
            </a:endParaRPr>
          </a:p>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その技術を乗客乗車の車両に移行</a:t>
            </a:r>
            <a:endParaRPr kumimoji="1" lang="en-US" altLang="ja-JP" sz="1050" dirty="0">
              <a:latin typeface="Meiryo UI" panose="020B0604030504040204" pitchFamily="50" charset="-128"/>
              <a:ea typeface="Meiryo UI" panose="020B0604030504040204" pitchFamily="50" charset="-128"/>
            </a:endParaRPr>
          </a:p>
        </p:txBody>
      </p:sp>
      <p:sp>
        <p:nvSpPr>
          <p:cNvPr id="53" name="大かっこ 52">
            <a:extLst>
              <a:ext uri="{FF2B5EF4-FFF2-40B4-BE49-F238E27FC236}">
                <a16:creationId xmlns:a16="http://schemas.microsoft.com/office/drawing/2014/main" id="{7311257B-7A62-B19D-4D31-E35AB9BB088F}"/>
              </a:ext>
            </a:extLst>
          </p:cNvPr>
          <p:cNvSpPr/>
          <p:nvPr/>
        </p:nvSpPr>
        <p:spPr>
          <a:xfrm>
            <a:off x="5328000" y="3361296"/>
            <a:ext cx="2700000" cy="360000"/>
          </a:xfrm>
          <a:prstGeom prst="bracketPair">
            <a:avLst>
              <a:gd name="adj" fmla="val 15205"/>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4" name="大かっこ 53">
            <a:extLst>
              <a:ext uri="{FF2B5EF4-FFF2-40B4-BE49-F238E27FC236}">
                <a16:creationId xmlns:a16="http://schemas.microsoft.com/office/drawing/2014/main" id="{AB1F1EAB-EB00-C989-17C7-42317D2607D0}"/>
              </a:ext>
            </a:extLst>
          </p:cNvPr>
          <p:cNvSpPr/>
          <p:nvPr/>
        </p:nvSpPr>
        <p:spPr>
          <a:xfrm>
            <a:off x="5328000" y="3799276"/>
            <a:ext cx="2700000" cy="360000"/>
          </a:xfrm>
          <a:prstGeom prst="bracketPair">
            <a:avLst>
              <a:gd name="adj" fmla="val 15205"/>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357CCA05-D723-2F01-D225-1D0AC333F308}"/>
              </a:ext>
            </a:extLst>
          </p:cNvPr>
          <p:cNvSpPr txBox="1"/>
          <p:nvPr/>
        </p:nvSpPr>
        <p:spPr>
          <a:xfrm>
            <a:off x="233392" y="6402548"/>
            <a:ext cx="4650632" cy="430887"/>
          </a:xfrm>
          <a:prstGeom prst="rect">
            <a:avLst/>
          </a:prstGeom>
          <a:noFill/>
        </p:spPr>
        <p:txBody>
          <a:bodyPr wrap="none" rtlCol="0">
            <a:spAutoFit/>
          </a:bodyPr>
          <a:lstStyle/>
          <a:p>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現時点のスケジュールはあくまで想定であり、実証実験結果や課題対応状況、</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今後の協議会での議論等を踏まえ、必要に応じて見直す場合がある</a:t>
            </a:r>
          </a:p>
        </p:txBody>
      </p:sp>
      <p:sp>
        <p:nvSpPr>
          <p:cNvPr id="15" name="四角形: 角を丸くする 14">
            <a:extLst>
              <a:ext uri="{FF2B5EF4-FFF2-40B4-BE49-F238E27FC236}">
                <a16:creationId xmlns:a16="http://schemas.microsoft.com/office/drawing/2014/main" id="{FDA6B0C7-BCF0-C3B7-F96B-8BFE6BD87D69}"/>
              </a:ext>
            </a:extLst>
          </p:cNvPr>
          <p:cNvSpPr/>
          <p:nvPr/>
        </p:nvSpPr>
        <p:spPr>
          <a:xfrm>
            <a:off x="656572" y="5032856"/>
            <a:ext cx="7175025" cy="199262"/>
          </a:xfrm>
          <a:prstGeom prst="roundRect">
            <a:avLst/>
          </a:prstGeom>
          <a:solidFill>
            <a:schemeClr val="bg1"/>
          </a:solidFill>
          <a:ln w="2857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12F9C5A5-5D7C-2F40-17B8-0818AD486B09}"/>
              </a:ext>
            </a:extLst>
          </p:cNvPr>
          <p:cNvSpPr txBox="1"/>
          <p:nvPr/>
        </p:nvSpPr>
        <p:spPr>
          <a:xfrm>
            <a:off x="2235164" y="4994692"/>
            <a:ext cx="4377258"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実証実験結果をフィードバックのうえ、市町村の取組に繋げる</a:t>
            </a:r>
          </a:p>
        </p:txBody>
      </p:sp>
      <p:sp>
        <p:nvSpPr>
          <p:cNvPr id="17" name="テキスト ボックス 16">
            <a:extLst>
              <a:ext uri="{FF2B5EF4-FFF2-40B4-BE49-F238E27FC236}">
                <a16:creationId xmlns:a16="http://schemas.microsoft.com/office/drawing/2014/main" id="{7B0150DF-E869-B69E-465F-EA870816CA73}"/>
              </a:ext>
            </a:extLst>
          </p:cNvPr>
          <p:cNvSpPr txBox="1"/>
          <p:nvPr/>
        </p:nvSpPr>
        <p:spPr>
          <a:xfrm>
            <a:off x="2923799" y="3577579"/>
            <a:ext cx="723275" cy="253916"/>
          </a:xfrm>
          <a:prstGeom prst="rect">
            <a:avLst/>
          </a:prstGeom>
          <a:noFill/>
        </p:spPr>
        <p:txBody>
          <a:bodyPr wrap="none" rtlCol="0">
            <a:spAutoFit/>
          </a:bodyPr>
          <a:lstStyle/>
          <a:p>
            <a:r>
              <a:rPr kumimoji="1" lang="ja-JP" altLang="en-US" sz="1050" b="1" dirty="0">
                <a:effectLst>
                  <a:glow rad="101600">
                    <a:schemeClr val="bg1"/>
                  </a:glow>
                </a:effectLst>
                <a:latin typeface="Meiryo UI" panose="020B0604030504040204" pitchFamily="50" charset="-128"/>
                <a:ea typeface="Meiryo UI" panose="020B0604030504040204" pitchFamily="50" charset="-128"/>
                <a:cs typeface="Microsoft Himalaya" panose="01010100010101010101" pitchFamily="2" charset="0"/>
              </a:rPr>
              <a:t>（予定）</a:t>
            </a:r>
          </a:p>
        </p:txBody>
      </p:sp>
    </p:spTree>
    <p:extLst>
      <p:ext uri="{BB962C8B-B14F-4D97-AF65-F5344CB8AC3E}">
        <p14:creationId xmlns:p14="http://schemas.microsoft.com/office/powerpoint/2010/main" val="239087504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olidFill>
            <a:srgbClr val="FF0000"/>
          </a:solid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735D5FD3B2A2E47B92564BD1BD842C3" ma:contentTypeVersion="2" ma:contentTypeDescription="新しいドキュメントを作成します。" ma:contentTypeScope="" ma:versionID="53e11ce1ad2ff9e4f85c245d19715fb3">
  <xsd:schema xmlns:xsd="http://www.w3.org/2001/XMLSchema" xmlns:xs="http://www.w3.org/2001/XMLSchema" xmlns:p="http://schemas.microsoft.com/office/2006/metadata/properties" xmlns:ns1="http://schemas.microsoft.com/sharepoint/v3" xmlns:ns2="a8fe0910-6dc7-42cc-835c-ae79711a8dcb" targetNamespace="http://schemas.microsoft.com/office/2006/metadata/properties" ma:root="true" ma:fieldsID="4013be1e4235d3fa3a8ee5358ffff956" ns1:_="" ns2:_="">
    <xsd:import namespace="http://schemas.microsoft.com/sharepoint/v3"/>
    <xsd:import namespace="a8fe0910-6dc7-42cc-835c-ae79711a8dcb"/>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スケジュールの開始日" ma:description="[スケジュールの開始日] は、発行機能により作成されたサイト列です。このページがサイトの閲覧者に表示される最初の日時を示すために使われます。" ma:hidden="true" ma:internalName="PublishingStartDate">
      <xsd:simpleType>
        <xsd:restriction base="dms:Unknown"/>
      </xsd:simpleType>
    </xsd:element>
    <xsd:element name="PublishingExpirationDate" ma:index="9" nillable="true" ma:displayName="スケジュールの終了日" ma:description="[スケジュールの終了日] は、発行機能により作成されたサイト列です。このページがサイトの閲覧者に表示されなくなる日時を示すために使われます。"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8fe0910-6dc7-42cc-835c-ae79711a8dcb"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8F40CA-E60C-46EC-9D3F-E70300DCFC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fe0910-6dc7-42cc-835c-ae79711a8d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1FA40B-86D9-403E-98EA-1A0EA909507D}">
  <ds:schemaRefs>
    <ds:schemaRef ds:uri="http://www.w3.org/XML/1998/namespace"/>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a8fe0910-6dc7-42cc-835c-ae79711a8dcb"/>
    <ds:schemaRef ds:uri="http://purl.org/dc/elements/1.1/"/>
    <ds:schemaRef ds:uri="http://schemas.microsoft.com/sharepoint/v3"/>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50E46DC2-B384-407F-9197-42A2F093B9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24494</TotalTime>
  <Words>1934</Words>
  <Application>Microsoft Office PowerPoint</Application>
  <PresentationFormat>画面に合わせる (4:3)</PresentationFormat>
  <Paragraphs>345</Paragraphs>
  <Slides>10</Slides>
  <Notes>7</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10</vt:i4>
      </vt:variant>
    </vt:vector>
  </HeadingPairs>
  <TitlesOfParts>
    <vt:vector size="23" baseType="lpstr">
      <vt:lpstr>BIZ UDPゴシック</vt:lpstr>
      <vt:lpstr>BIZ UDゴシック</vt:lpstr>
      <vt:lpstr>HGPｺﾞｼｯｸE</vt:lpstr>
      <vt:lpstr>Meiryo UI</vt:lpstr>
      <vt:lpstr>ＭＳ ゴシック</vt:lpstr>
      <vt:lpstr>メイリオ</vt:lpstr>
      <vt:lpstr>游ゴシック</vt:lpstr>
      <vt:lpstr>Arial</vt:lpstr>
      <vt:lpstr>Bodoni MT Black</vt:lpstr>
      <vt:lpstr>Calibri</vt:lpstr>
      <vt:lpstr>Calibri Light</vt:lpstr>
      <vt:lpstr>Script MT Bold</vt:lpstr>
      <vt:lpstr>Office テーマ</vt:lpstr>
      <vt:lpstr>新モビリティ導入に向けた検討状況について  南河内地域での実証実験（先導的モデル事業）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自動運転バスの導入について</dc:title>
  <dc:creator>村内　真貴子</dc:creator>
  <cp:lastModifiedBy>松澤　大助</cp:lastModifiedBy>
  <cp:revision>1965</cp:revision>
  <cp:lastPrinted>2026-10-20T08:22:35Z</cp:lastPrinted>
  <dcterms:created xsi:type="dcterms:W3CDTF">2023-10-26T05:19:09Z</dcterms:created>
  <dcterms:modified xsi:type="dcterms:W3CDTF">2026-10-27T05:59:37Z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0x0101002735D5FD3B2A2E47B92564BD1BD842C3</vt:lpwstr>
  </property>
</Properties>
</file>