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handoutMasterIdLst>
    <p:handoutMasterId r:id="rId17"/>
  </p:handoutMasterIdLst>
  <p:sldIdLst>
    <p:sldId id="260" r:id="rId2"/>
    <p:sldId id="1551" r:id="rId3"/>
    <p:sldId id="1552" r:id="rId4"/>
    <p:sldId id="1631" r:id="rId5"/>
    <p:sldId id="261" r:id="rId6"/>
    <p:sldId id="3777" r:id="rId7"/>
    <p:sldId id="1524" r:id="rId8"/>
    <p:sldId id="3795" r:id="rId9"/>
    <p:sldId id="1563" r:id="rId10"/>
    <p:sldId id="3828" r:id="rId11"/>
    <p:sldId id="3825" r:id="rId12"/>
    <p:sldId id="3785" r:id="rId13"/>
    <p:sldId id="3829" r:id="rId14"/>
    <p:sldId id="3807" r:id="rId15"/>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C8DC"/>
    <a:srgbClr val="004D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31" autoAdjust="0"/>
    <p:restoredTop sz="87848" autoAdjust="0"/>
  </p:normalViewPr>
  <p:slideViewPr>
    <p:cSldViewPr snapToGrid="0">
      <p:cViewPr varScale="1">
        <p:scale>
          <a:sx n="80" d="100"/>
          <a:sy n="80" d="100"/>
        </p:scale>
        <p:origin x="475" y="4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18" d="100"/>
          <a:sy n="118" d="100"/>
        </p:scale>
        <p:origin x="500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all" baseline="0">
                <a:solidFill>
                  <a:schemeClr val="tx1"/>
                </a:solidFill>
                <a:latin typeface="游ゴシック" panose="020B0400000000000000" pitchFamily="50" charset="-128"/>
                <a:ea typeface="游ゴシック" panose="020B0400000000000000" pitchFamily="50" charset="-128"/>
                <a:cs typeface="+mn-cs"/>
              </a:defRPr>
            </a:pPr>
            <a:r>
              <a:rPr lang="en-US" altLang="ja-JP" sz="2000" b="1" dirty="0">
                <a:solidFill>
                  <a:schemeClr val="tx1"/>
                </a:solidFill>
                <a:latin typeface="游ゴシック" panose="020B0400000000000000" pitchFamily="50" charset="-128"/>
                <a:ea typeface="游ゴシック" panose="020B0400000000000000" pitchFamily="50" charset="-128"/>
              </a:rPr>
              <a:t>R7</a:t>
            </a:r>
            <a:r>
              <a:rPr lang="ja-JP" altLang="en-US" sz="2000" b="1" dirty="0">
                <a:solidFill>
                  <a:schemeClr val="tx1"/>
                </a:solidFill>
                <a:latin typeface="游ゴシック" panose="020B0400000000000000" pitchFamily="50" charset="-128"/>
                <a:ea typeface="游ゴシック" panose="020B0400000000000000" pitchFamily="50" charset="-128"/>
              </a:rPr>
              <a:t>年度　相談依頼者　実数</a:t>
            </a:r>
            <a:endParaRPr lang="ja-JP" sz="2000" b="1" dirty="0">
              <a:solidFill>
                <a:schemeClr val="tx1"/>
              </a:solidFill>
              <a:latin typeface="游ゴシック" panose="020B0400000000000000" pitchFamily="50" charset="-128"/>
              <a:ea typeface="游ゴシック" panose="020B0400000000000000" pitchFamily="50" charset="-128"/>
            </a:endParaRPr>
          </a:p>
        </c:rich>
      </c:tx>
      <c:layout>
        <c:manualLayout>
          <c:xMode val="edge"/>
          <c:yMode val="edge"/>
          <c:x val="0.16558592325771695"/>
          <c:y val="0"/>
        </c:manualLayout>
      </c:layout>
      <c:overlay val="0"/>
      <c:spPr>
        <a:noFill/>
        <a:ln>
          <a:noFill/>
        </a:ln>
        <a:effectLst/>
      </c:spPr>
      <c:txPr>
        <a:bodyPr rot="0" spcFirstLastPara="1" vertOverflow="ellipsis" vert="horz" wrap="square" anchor="ctr" anchorCtr="1"/>
        <a:lstStyle/>
        <a:p>
          <a:pPr>
            <a:defRPr sz="2000" b="0" i="0" u="none" strike="noStrike" kern="1200" cap="all" baseline="0">
              <a:solidFill>
                <a:schemeClr val="tx1"/>
              </a:solidFill>
              <a:latin typeface="游ゴシック" panose="020B0400000000000000" pitchFamily="50" charset="-128"/>
              <a:ea typeface="游ゴシック" panose="020B0400000000000000" pitchFamily="50" charset="-128"/>
              <a:cs typeface="+mn-cs"/>
            </a:defRPr>
          </a:pPr>
          <a:endParaRPr lang="ja-JP"/>
        </a:p>
      </c:txPr>
    </c:title>
    <c:autoTitleDeleted val="0"/>
    <c:plotArea>
      <c:layout>
        <c:manualLayout>
          <c:layoutTarget val="inner"/>
          <c:xMode val="edge"/>
          <c:yMode val="edge"/>
          <c:x val="8.7200158033981262E-2"/>
          <c:y val="0.21456289492264866"/>
          <c:w val="0.76197081676094469"/>
          <c:h val="0.78543710507735132"/>
        </c:manualLayout>
      </c:layout>
      <c:pieChart>
        <c:varyColors val="1"/>
        <c:ser>
          <c:idx val="0"/>
          <c:order val="0"/>
          <c:spPr>
            <a:ln w="19050">
              <a:solidFill>
                <a:schemeClr val="bg1"/>
              </a:solidFill>
            </a:ln>
            <a:effectLst/>
          </c:spPr>
          <c:dPt>
            <c:idx val="0"/>
            <c:bubble3D val="0"/>
            <c:spPr>
              <a:solidFill>
                <a:srgbClr val="2DB4AA"/>
              </a:solidFill>
              <a:ln w="19050">
                <a:solidFill>
                  <a:schemeClr val="bg1"/>
                </a:solidFill>
              </a:ln>
              <a:effectLst/>
            </c:spPr>
            <c:extLst>
              <c:ext xmlns:c16="http://schemas.microsoft.com/office/drawing/2014/chart" uri="{C3380CC4-5D6E-409C-BE32-E72D297353CC}">
                <c16:uniqueId val="{00000001-129F-4B9E-9B29-C43642F1DB4D}"/>
              </c:ext>
            </c:extLst>
          </c:dPt>
          <c:dPt>
            <c:idx val="1"/>
            <c:bubble3D val="0"/>
            <c:spPr>
              <a:solidFill>
                <a:srgbClr val="004DA0"/>
              </a:solidFill>
              <a:ln w="19050">
                <a:solidFill>
                  <a:schemeClr val="bg1"/>
                </a:solidFill>
              </a:ln>
              <a:effectLst/>
            </c:spPr>
            <c:extLst>
              <c:ext xmlns:c16="http://schemas.microsoft.com/office/drawing/2014/chart" uri="{C3380CC4-5D6E-409C-BE32-E72D297353CC}">
                <c16:uniqueId val="{00000003-129F-4B9E-9B29-C43642F1DB4D}"/>
              </c:ext>
            </c:extLst>
          </c:dPt>
          <c:dPt>
            <c:idx val="2"/>
            <c:bubble3D val="0"/>
            <c:spPr>
              <a:solidFill>
                <a:srgbClr val="F5C8DC"/>
              </a:solidFill>
              <a:ln w="19050">
                <a:solidFill>
                  <a:schemeClr val="bg1"/>
                </a:solidFill>
              </a:ln>
              <a:effectLst/>
            </c:spPr>
            <c:extLst>
              <c:ext xmlns:c16="http://schemas.microsoft.com/office/drawing/2014/chart" uri="{C3380CC4-5D6E-409C-BE32-E72D297353CC}">
                <c16:uniqueId val="{00000005-129F-4B9E-9B29-C43642F1DB4D}"/>
              </c:ext>
            </c:extLst>
          </c:dPt>
          <c:dPt>
            <c:idx val="3"/>
            <c:bubble3D val="0"/>
            <c:spPr>
              <a:solidFill>
                <a:schemeClr val="bg1">
                  <a:lumMod val="65000"/>
                </a:schemeClr>
              </a:solidFill>
              <a:ln w="19050">
                <a:solidFill>
                  <a:schemeClr val="bg1"/>
                </a:solidFill>
              </a:ln>
              <a:effectLst/>
            </c:spPr>
            <c:extLst>
              <c:ext xmlns:c16="http://schemas.microsoft.com/office/drawing/2014/chart" uri="{C3380CC4-5D6E-409C-BE32-E72D297353CC}">
                <c16:uniqueId val="{00000007-129F-4B9E-9B29-C43642F1DB4D}"/>
              </c:ext>
            </c:extLst>
          </c:dPt>
          <c:dLbls>
            <c:dLbl>
              <c:idx val="0"/>
              <c:layout>
                <c:manualLayout>
                  <c:x val="-0.21999284254914522"/>
                  <c:y val="7.9830110792800585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29F-4B9E-9B29-C43642F1DB4D}"/>
                </c:ext>
              </c:extLst>
            </c:dLbl>
            <c:dLbl>
              <c:idx val="1"/>
              <c:layout>
                <c:manualLayout>
                  <c:x val="0.16402563930921427"/>
                  <c:y val="-0.19027855872792931"/>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spc="0" baseline="0">
                      <a:solidFill>
                        <a:schemeClr val="bg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29F-4B9E-9B29-C43642F1DB4D}"/>
                </c:ext>
              </c:extLst>
            </c:dLbl>
            <c:dLbl>
              <c:idx val="2"/>
              <c:layout>
                <c:manualLayout>
                  <c:x val="-9.9803684741209472E-2"/>
                  <c:y val="6.0115675866249219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29F-4B9E-9B29-C43642F1DB4D}"/>
                </c:ext>
              </c:extLst>
            </c:dLbl>
            <c:dLbl>
              <c:idx val="3"/>
              <c:layout>
                <c:manualLayout>
                  <c:x val="0.17048113639771334"/>
                  <c:y val="2.7009448823413332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29F-4B9E-9B29-C43642F1DB4D}"/>
                </c:ext>
              </c:extLst>
            </c:dLbl>
            <c:spPr>
              <a:noFill/>
            </c:spPr>
            <c:txPr>
              <a:bodyPr rot="0" spcFirstLastPara="1" vertOverflow="ellipsis" vert="horz" wrap="square" lIns="38100" tIns="19050" rIns="38100" bIns="19050" anchor="ctr" anchorCtr="1">
                <a:spAutoFit/>
              </a:bodyPr>
              <a:lstStyle/>
              <a:p>
                <a:pPr>
                  <a:defRPr sz="1200" b="1"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'図まとめ新（相談＋就労）'!$O$102:$O$105</c:f>
              <c:strCache>
                <c:ptCount val="4"/>
                <c:pt idx="0">
                  <c:v>本人</c:v>
                </c:pt>
                <c:pt idx="1">
                  <c:v>家族</c:v>
                </c:pt>
                <c:pt idx="2">
                  <c:v>関係機関</c:v>
                </c:pt>
                <c:pt idx="3">
                  <c:v>その他</c:v>
                </c:pt>
              </c:strCache>
            </c:strRef>
          </c:cat>
          <c:val>
            <c:numRef>
              <c:f>'図まとめ新（相談＋就労）'!$P$102:$P$105</c:f>
              <c:numCache>
                <c:formatCode>General</c:formatCode>
                <c:ptCount val="4"/>
                <c:pt idx="0">
                  <c:v>377</c:v>
                </c:pt>
                <c:pt idx="1">
                  <c:v>547</c:v>
                </c:pt>
                <c:pt idx="2">
                  <c:v>67</c:v>
                </c:pt>
                <c:pt idx="3">
                  <c:v>28</c:v>
                </c:pt>
              </c:numCache>
            </c:numRef>
          </c:val>
          <c:extLst>
            <c:ext xmlns:c16="http://schemas.microsoft.com/office/drawing/2014/chart" uri="{C3380CC4-5D6E-409C-BE32-E72D297353CC}">
              <c16:uniqueId val="{00000008-129F-4B9E-9B29-C43642F1DB4D}"/>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r>
              <a:rPr lang="en-US" altLang="ja-JP" sz="2000" b="1" dirty="0">
                <a:solidFill>
                  <a:schemeClr val="tx1"/>
                </a:solidFill>
                <a:latin typeface="游ゴシック" panose="020B0400000000000000" pitchFamily="50" charset="-128"/>
                <a:ea typeface="游ゴシック" panose="020B0400000000000000" pitchFamily="50" charset="-128"/>
              </a:rPr>
              <a:t>R7</a:t>
            </a:r>
            <a:r>
              <a:rPr lang="ja-JP" altLang="en-US" sz="2000" b="1" dirty="0">
                <a:solidFill>
                  <a:schemeClr val="tx1"/>
                </a:solidFill>
                <a:latin typeface="游ゴシック" panose="020B0400000000000000" pitchFamily="50" charset="-128"/>
                <a:ea typeface="游ゴシック" panose="020B0400000000000000" pitchFamily="50" charset="-128"/>
              </a:rPr>
              <a:t>年度　相談対象者　年齢別　実数（不明除く）</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title>
    <c:autoTitleDeleted val="0"/>
    <c:plotArea>
      <c:layout/>
      <c:barChart>
        <c:barDir val="col"/>
        <c:grouping val="clustered"/>
        <c:varyColors val="0"/>
        <c:ser>
          <c:idx val="0"/>
          <c:order val="0"/>
          <c:spPr>
            <a:solidFill>
              <a:srgbClr val="004DA0"/>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E81F-456D-B0CC-CC343EF6D237}"/>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E81F-456D-B0CC-CC343EF6D237}"/>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E81F-456D-B0CC-CC343EF6D237}"/>
              </c:ext>
            </c:extLst>
          </c:dPt>
          <c:dPt>
            <c:idx val="3"/>
            <c:invertIfNegative val="0"/>
            <c:bubble3D val="0"/>
            <c:spPr>
              <a:solidFill>
                <a:srgbClr val="F5C8DC"/>
              </a:solidFill>
              <a:ln>
                <a:noFill/>
              </a:ln>
              <a:effectLst/>
            </c:spPr>
            <c:extLst>
              <c:ext xmlns:c16="http://schemas.microsoft.com/office/drawing/2014/chart" uri="{C3380CC4-5D6E-409C-BE32-E72D297353CC}">
                <c16:uniqueId val="{00000007-E81F-456D-B0CC-CC343EF6D237}"/>
              </c:ext>
            </c:extLst>
          </c:dPt>
          <c:dPt>
            <c:idx val="5"/>
            <c:invertIfNegative val="0"/>
            <c:bubble3D val="0"/>
            <c:spPr>
              <a:solidFill>
                <a:srgbClr val="2DB4AA"/>
              </a:solidFill>
              <a:ln>
                <a:noFill/>
              </a:ln>
              <a:effectLst/>
            </c:spPr>
            <c:extLst>
              <c:ext xmlns:c16="http://schemas.microsoft.com/office/drawing/2014/chart" uri="{C3380CC4-5D6E-409C-BE32-E72D297353CC}">
                <c16:uniqueId val="{00000009-E81F-456D-B0CC-CC343EF6D237}"/>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B-E81F-456D-B0CC-CC343EF6D237}"/>
              </c:ext>
            </c:extLst>
          </c:dPt>
          <c:dPt>
            <c:idx val="7"/>
            <c:invertIfNegative val="0"/>
            <c:bubble3D val="0"/>
            <c:spPr>
              <a:solidFill>
                <a:srgbClr val="2DB4AA"/>
              </a:solidFill>
              <a:ln>
                <a:noFill/>
              </a:ln>
              <a:effectLst/>
            </c:spPr>
            <c:extLst>
              <c:ext xmlns:c16="http://schemas.microsoft.com/office/drawing/2014/chart" uri="{C3380CC4-5D6E-409C-BE32-E72D297353CC}">
                <c16:uniqueId val="{0000000D-E81F-456D-B0CC-CC343EF6D237}"/>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F-E81F-456D-B0CC-CC343EF6D23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'図まとめ新（相談＋就労）'!$R$4:$R$12</c:f>
              <c:strCache>
                <c:ptCount val="9"/>
                <c:pt idx="0">
                  <c:v>幼児期</c:v>
                </c:pt>
                <c:pt idx="1">
                  <c:v>小学生</c:v>
                </c:pt>
                <c:pt idx="2">
                  <c:v>中学生</c:v>
                </c:pt>
                <c:pt idx="3">
                  <c:v>１６～１８歳</c:v>
                </c:pt>
                <c:pt idx="4">
                  <c:v>１９～２９歳</c:v>
                </c:pt>
                <c:pt idx="5">
                  <c:v>３０～３９歳</c:v>
                </c:pt>
                <c:pt idx="6">
                  <c:v>４０～４９歳</c:v>
                </c:pt>
                <c:pt idx="7">
                  <c:v>５０～６４歳</c:v>
                </c:pt>
                <c:pt idx="8">
                  <c:v>６５歳以上</c:v>
                </c:pt>
              </c:strCache>
            </c:strRef>
          </c:cat>
          <c:val>
            <c:numRef>
              <c:f>'図まとめ新（相談＋就労）'!$S$4:$S$12</c:f>
              <c:numCache>
                <c:formatCode>General</c:formatCode>
                <c:ptCount val="9"/>
                <c:pt idx="0">
                  <c:v>20</c:v>
                </c:pt>
                <c:pt idx="1">
                  <c:v>35</c:v>
                </c:pt>
                <c:pt idx="2">
                  <c:v>24</c:v>
                </c:pt>
                <c:pt idx="3">
                  <c:v>120</c:v>
                </c:pt>
                <c:pt idx="4">
                  <c:v>279</c:v>
                </c:pt>
                <c:pt idx="5">
                  <c:v>135</c:v>
                </c:pt>
                <c:pt idx="6">
                  <c:v>86</c:v>
                </c:pt>
                <c:pt idx="7">
                  <c:v>162</c:v>
                </c:pt>
                <c:pt idx="8">
                  <c:v>16</c:v>
                </c:pt>
              </c:numCache>
            </c:numRef>
          </c:val>
          <c:extLst>
            <c:ext xmlns:c16="http://schemas.microsoft.com/office/drawing/2014/chart" uri="{C3380CC4-5D6E-409C-BE32-E72D297353CC}">
              <c16:uniqueId val="{00000010-E81F-456D-B0CC-CC343EF6D237}"/>
            </c:ext>
          </c:extLst>
        </c:ser>
        <c:dLbls>
          <c:showLegendKey val="0"/>
          <c:showVal val="0"/>
          <c:showCatName val="0"/>
          <c:showSerName val="0"/>
          <c:showPercent val="0"/>
          <c:showBubbleSize val="0"/>
        </c:dLbls>
        <c:gapWidth val="219"/>
        <c:overlap val="-27"/>
        <c:axId val="1431672832"/>
        <c:axId val="1431659872"/>
      </c:barChart>
      <c:catAx>
        <c:axId val="1431672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2160000" spcFirstLastPara="1" vertOverflow="ellipsis" wrap="square" anchor="ctr" anchorCtr="1"/>
          <a:lstStyle/>
          <a:p>
            <a:pPr>
              <a:defRPr sz="1050" b="0" i="0" u="none" strike="noStrike" kern="1200" baseline="0">
                <a:solidFill>
                  <a:schemeClr val="tx1"/>
                </a:solidFill>
                <a:latin typeface="游ゴシック" panose="020B0400000000000000" pitchFamily="50" charset="-128"/>
                <a:ea typeface="游ゴシック" panose="020B0400000000000000" pitchFamily="50" charset="-128"/>
                <a:cs typeface="+mn-cs"/>
              </a:defRPr>
            </a:pPr>
            <a:endParaRPr lang="ja-JP"/>
          </a:p>
        </c:txPr>
        <c:crossAx val="1431659872"/>
        <c:crosses val="autoZero"/>
        <c:auto val="1"/>
        <c:lblAlgn val="ctr"/>
        <c:lblOffset val="100"/>
        <c:noMultiLvlLbl val="0"/>
      </c:catAx>
      <c:valAx>
        <c:axId val="1431659872"/>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50" b="0" i="0" u="none" strike="noStrike" kern="1200" baseline="0">
                <a:solidFill>
                  <a:schemeClr val="tx1"/>
                </a:solidFill>
                <a:latin typeface="游ゴシック" panose="020B0400000000000000" pitchFamily="50" charset="-128"/>
                <a:ea typeface="游ゴシック" panose="020B0400000000000000" pitchFamily="50" charset="-128"/>
                <a:cs typeface="+mn-cs"/>
              </a:defRPr>
            </a:pPr>
            <a:endParaRPr lang="ja-JP"/>
          </a:p>
        </c:txPr>
        <c:crossAx val="1431672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rot="0" vert="horz"/>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all" baseline="0">
                <a:solidFill>
                  <a:schemeClr val="tx1"/>
                </a:solidFill>
                <a:latin typeface="游ゴシック" panose="020B0400000000000000" pitchFamily="50" charset="-128"/>
                <a:ea typeface="游ゴシック" panose="020B0400000000000000" pitchFamily="50" charset="-128"/>
                <a:cs typeface="+mn-cs"/>
              </a:defRPr>
            </a:pPr>
            <a:r>
              <a:rPr lang="en-US" sz="2000" b="1" dirty="0">
                <a:solidFill>
                  <a:schemeClr val="tx1"/>
                </a:solidFill>
                <a:latin typeface="游ゴシック" panose="020B0400000000000000" pitchFamily="50" charset="-128"/>
                <a:ea typeface="游ゴシック" panose="020B0400000000000000" pitchFamily="50" charset="-128"/>
              </a:rPr>
              <a:t>R7</a:t>
            </a:r>
            <a:r>
              <a:rPr lang="ja-JP" altLang="en-US" sz="2000" b="1" dirty="0">
                <a:solidFill>
                  <a:schemeClr val="tx1"/>
                </a:solidFill>
                <a:latin typeface="游ゴシック" panose="020B0400000000000000" pitchFamily="50" charset="-128"/>
                <a:ea typeface="游ゴシック" panose="020B0400000000000000" pitchFamily="50" charset="-128"/>
              </a:rPr>
              <a:t>年度</a:t>
            </a:r>
            <a:r>
              <a:rPr lang="ja-JP" sz="2000" b="1" dirty="0">
                <a:solidFill>
                  <a:schemeClr val="tx1"/>
                </a:solidFill>
                <a:latin typeface="游ゴシック" panose="020B0400000000000000" pitchFamily="50" charset="-128"/>
                <a:ea typeface="游ゴシック" panose="020B0400000000000000" pitchFamily="50" charset="-128"/>
              </a:rPr>
              <a:t>　相談対象者　障がい種別</a:t>
            </a:r>
            <a:endParaRPr lang="en-US" altLang="ja-JP" sz="2000" b="1" dirty="0">
              <a:solidFill>
                <a:schemeClr val="tx1"/>
              </a:solidFill>
              <a:latin typeface="游ゴシック" panose="020B0400000000000000" pitchFamily="50" charset="-128"/>
              <a:ea typeface="游ゴシック" panose="020B0400000000000000" pitchFamily="50" charset="-128"/>
            </a:endParaRPr>
          </a:p>
          <a:p>
            <a:pPr>
              <a:defRPr sz="2000" b="0">
                <a:solidFill>
                  <a:schemeClr val="tx1"/>
                </a:solidFill>
                <a:latin typeface="游ゴシック" panose="020B0400000000000000" pitchFamily="50" charset="-128"/>
                <a:ea typeface="游ゴシック" panose="020B0400000000000000" pitchFamily="50" charset="-128"/>
              </a:defRPr>
            </a:pPr>
            <a:r>
              <a:rPr lang="ja-JP" altLang="en-US" sz="2000" b="1" dirty="0">
                <a:solidFill>
                  <a:schemeClr val="tx1"/>
                </a:solidFill>
                <a:latin typeface="游ゴシック" panose="020B0400000000000000" pitchFamily="50" charset="-128"/>
                <a:ea typeface="游ゴシック" panose="020B0400000000000000" pitchFamily="50" charset="-128"/>
              </a:rPr>
              <a:t>（実数）</a:t>
            </a:r>
            <a:endParaRPr lang="ja-JP" sz="2000" b="1" dirty="0">
              <a:solidFill>
                <a:schemeClr val="tx1"/>
              </a:solidFill>
              <a:latin typeface="游ゴシック" panose="020B0400000000000000" pitchFamily="50" charset="-128"/>
              <a:ea typeface="游ゴシック" panose="020B0400000000000000" pitchFamily="50" charset="-128"/>
            </a:endParaRPr>
          </a:p>
        </c:rich>
      </c:tx>
      <c:layout>
        <c:manualLayout>
          <c:xMode val="edge"/>
          <c:yMode val="edge"/>
          <c:x val="0.20081410878923683"/>
          <c:y val="3.3711224468778375E-2"/>
        </c:manualLayout>
      </c:layout>
      <c:overlay val="0"/>
      <c:spPr>
        <a:noFill/>
        <a:ln>
          <a:noFill/>
        </a:ln>
        <a:effectLst/>
      </c:spPr>
      <c:txPr>
        <a:bodyPr rot="0" spcFirstLastPara="1" vertOverflow="ellipsis" vert="horz" wrap="square" anchor="ctr" anchorCtr="1"/>
        <a:lstStyle/>
        <a:p>
          <a:pPr>
            <a:defRPr sz="2000" b="0" i="0" u="none" strike="noStrike" kern="1200" cap="all" baseline="0">
              <a:solidFill>
                <a:schemeClr val="tx1"/>
              </a:solidFill>
              <a:latin typeface="游ゴシック" panose="020B0400000000000000" pitchFamily="50" charset="-128"/>
              <a:ea typeface="游ゴシック" panose="020B0400000000000000" pitchFamily="50" charset="-128"/>
              <a:cs typeface="+mn-cs"/>
            </a:defRPr>
          </a:pPr>
          <a:endParaRPr lang="en-US" altLang="ja-JP"/>
        </a:p>
      </c:txPr>
    </c:title>
    <c:autoTitleDeleted val="0"/>
    <c:plotArea>
      <c:layout/>
      <c:pieChart>
        <c:varyColors val="1"/>
        <c:ser>
          <c:idx val="0"/>
          <c:order val="0"/>
          <c:spPr>
            <a:ln w="15875">
              <a:solidFill>
                <a:schemeClr val="bg1"/>
              </a:solidFill>
            </a:ln>
            <a:effectLst/>
          </c:spPr>
          <c:explosion val="1"/>
          <c:dPt>
            <c:idx val="0"/>
            <c:bubble3D val="0"/>
            <c:spPr>
              <a:solidFill>
                <a:schemeClr val="bg1">
                  <a:lumMod val="65000"/>
                </a:schemeClr>
              </a:solidFill>
              <a:ln w="15875">
                <a:solidFill>
                  <a:schemeClr val="bg1"/>
                </a:solidFill>
              </a:ln>
              <a:effectLst/>
            </c:spPr>
            <c:extLst>
              <c:ext xmlns:c16="http://schemas.microsoft.com/office/drawing/2014/chart" uri="{C3380CC4-5D6E-409C-BE32-E72D297353CC}">
                <c16:uniqueId val="{00000001-894C-4169-BD18-DB55AC3503FF}"/>
              </c:ext>
            </c:extLst>
          </c:dPt>
          <c:dPt>
            <c:idx val="1"/>
            <c:bubble3D val="0"/>
            <c:spPr>
              <a:solidFill>
                <a:srgbClr val="004DA0"/>
              </a:solidFill>
              <a:ln w="15875">
                <a:solidFill>
                  <a:schemeClr val="bg1"/>
                </a:solidFill>
              </a:ln>
              <a:effectLst/>
            </c:spPr>
            <c:extLst>
              <c:ext xmlns:c16="http://schemas.microsoft.com/office/drawing/2014/chart" uri="{C3380CC4-5D6E-409C-BE32-E72D297353CC}">
                <c16:uniqueId val="{00000003-894C-4169-BD18-DB55AC3503FF}"/>
              </c:ext>
            </c:extLst>
          </c:dPt>
          <c:dPt>
            <c:idx val="2"/>
            <c:bubble3D val="0"/>
            <c:spPr>
              <a:solidFill>
                <a:srgbClr val="F5C8DC"/>
              </a:solidFill>
              <a:ln w="15875">
                <a:solidFill>
                  <a:schemeClr val="bg1"/>
                </a:solidFill>
              </a:ln>
              <a:effectLst/>
            </c:spPr>
            <c:extLst>
              <c:ext xmlns:c16="http://schemas.microsoft.com/office/drawing/2014/chart" uri="{C3380CC4-5D6E-409C-BE32-E72D297353CC}">
                <c16:uniqueId val="{00000005-894C-4169-BD18-DB55AC3503FF}"/>
              </c:ext>
            </c:extLst>
          </c:dPt>
          <c:dPt>
            <c:idx val="3"/>
            <c:bubble3D val="0"/>
            <c:spPr>
              <a:solidFill>
                <a:schemeClr val="bg1">
                  <a:lumMod val="65000"/>
                </a:schemeClr>
              </a:solidFill>
              <a:ln w="15875">
                <a:solidFill>
                  <a:schemeClr val="bg1"/>
                </a:solidFill>
              </a:ln>
              <a:effectLst/>
            </c:spPr>
            <c:extLst>
              <c:ext xmlns:c16="http://schemas.microsoft.com/office/drawing/2014/chart" uri="{C3380CC4-5D6E-409C-BE32-E72D297353CC}">
                <c16:uniqueId val="{00000007-894C-4169-BD18-DB55AC3503FF}"/>
              </c:ext>
            </c:extLst>
          </c:dPt>
          <c:dPt>
            <c:idx val="4"/>
            <c:bubble3D val="0"/>
            <c:spPr>
              <a:solidFill>
                <a:srgbClr val="2DB4AA"/>
              </a:solidFill>
              <a:ln w="15875">
                <a:solidFill>
                  <a:schemeClr val="bg1"/>
                </a:solidFill>
              </a:ln>
              <a:effectLst/>
            </c:spPr>
            <c:extLst>
              <c:ext xmlns:c16="http://schemas.microsoft.com/office/drawing/2014/chart" uri="{C3380CC4-5D6E-409C-BE32-E72D297353CC}">
                <c16:uniqueId val="{00000009-894C-4169-BD18-DB55AC3503FF}"/>
              </c:ext>
            </c:extLst>
          </c:dPt>
          <c:dPt>
            <c:idx val="5"/>
            <c:bubble3D val="0"/>
            <c:spPr>
              <a:solidFill>
                <a:srgbClr val="004DA0"/>
              </a:solidFill>
              <a:ln w="15875">
                <a:solidFill>
                  <a:schemeClr val="bg1"/>
                </a:solidFill>
              </a:ln>
              <a:effectLst/>
            </c:spPr>
            <c:extLst>
              <c:ext xmlns:c16="http://schemas.microsoft.com/office/drawing/2014/chart" uri="{C3380CC4-5D6E-409C-BE32-E72D297353CC}">
                <c16:uniqueId val="{0000000B-894C-4169-BD18-DB55AC3503FF}"/>
              </c:ext>
            </c:extLst>
          </c:dPt>
          <c:dPt>
            <c:idx val="6"/>
            <c:bubble3D val="0"/>
            <c:spPr>
              <a:solidFill>
                <a:srgbClr val="F5C8DC"/>
              </a:solidFill>
              <a:ln w="15875">
                <a:solidFill>
                  <a:schemeClr val="bg1"/>
                </a:solidFill>
              </a:ln>
              <a:effectLst/>
            </c:spPr>
            <c:extLst>
              <c:ext xmlns:c16="http://schemas.microsoft.com/office/drawing/2014/chart" uri="{C3380CC4-5D6E-409C-BE32-E72D297353CC}">
                <c16:uniqueId val="{0000000D-894C-4169-BD18-DB55AC3503FF}"/>
              </c:ext>
            </c:extLst>
          </c:dPt>
          <c:dLbls>
            <c:dLbl>
              <c:idx val="0"/>
              <c:layout>
                <c:manualLayout>
                  <c:x val="-1.8105950061546833E-2"/>
                  <c:y val="0.15123785878328314"/>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94C-4169-BD18-DB55AC3503FF}"/>
                </c:ext>
              </c:extLst>
            </c:dLbl>
            <c:dLbl>
              <c:idx val="1"/>
              <c:layout>
                <c:manualLayout>
                  <c:x val="0.1212633401832466"/>
                  <c:y val="3.2940646982838911E-2"/>
                </c:manualLayout>
              </c:layout>
              <c:tx>
                <c:rich>
                  <a:bodyPr rot="0" spcFirstLastPara="1" vertOverflow="ellipsis" vert="horz" wrap="square" lIns="38100" tIns="19050" rIns="38100" bIns="19050" anchor="ctr" anchorCtr="1">
                    <a:noAutofit/>
                  </a:bodyPr>
                  <a:lstStyle/>
                  <a:p>
                    <a:pPr>
                      <a:defRPr sz="105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fld id="{0B8CFDE8-2244-4D1F-B960-BFD4ABCFB6A4}" type="CATEGORYNAME">
                      <a:rPr lang="ja-JP" altLang="en-US" smtClean="0"/>
                      <a:pPr>
                        <a:defRPr sz="1050" b="0">
                          <a:solidFill>
                            <a:schemeClr val="tx1"/>
                          </a:solidFill>
                          <a:latin typeface="游ゴシック" panose="020B0400000000000000" pitchFamily="50" charset="-128"/>
                          <a:ea typeface="游ゴシック" panose="020B0400000000000000" pitchFamily="50" charset="-128"/>
                        </a:defRPr>
                      </a:pPr>
                      <a:t>[分類名]</a:t>
                    </a:fld>
                    <a:r>
                      <a:rPr lang="ja-JP" altLang="en-US" baseline="0" dirty="0"/>
                      <a:t>
</a:t>
                    </a:r>
                    <a:fld id="{494D5F3D-D03F-45DA-892E-F1F63515F2FB}" type="PERCENTAGE">
                      <a:rPr lang="en-US" altLang="ja-JP" baseline="0"/>
                      <a:pPr>
                        <a:defRPr sz="1050" b="0">
                          <a:solidFill>
                            <a:schemeClr val="tx1"/>
                          </a:solidFill>
                          <a:latin typeface="游ゴシック" panose="020B0400000000000000" pitchFamily="50" charset="-128"/>
                          <a:ea typeface="游ゴシック" panose="020B0400000000000000" pitchFamily="50" charset="-128"/>
                        </a:defRPr>
                      </a:pPr>
                      <a:t>[パーセンテージ]</a:t>
                    </a:fld>
                    <a:endParaRPr lang="ja-JP" altLang="en-US" baseline="0" dirty="0"/>
                  </a:p>
                </c:rich>
              </c:tx>
              <c:spPr>
                <a:noFill/>
                <a:ln>
                  <a:noFill/>
                </a:ln>
                <a:effectLst/>
              </c:spPr>
              <c:txPr>
                <a:bodyPr rot="0" spcFirstLastPara="1" vertOverflow="ellipsis" vert="horz" wrap="square" lIns="38100" tIns="19050" rIns="38100" bIns="19050" anchor="ctr" anchorCtr="1">
                  <a:noAutofit/>
                </a:bodyPr>
                <a:lstStyle/>
                <a:p>
                  <a:pPr>
                    <a:defRPr sz="105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lt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9623307485977607"/>
                      <c:h val="0.15964582181819648"/>
                    </c:manualLayout>
                  </c15:layout>
                  <c15:dlblFieldTable/>
                  <c15:showDataLabelsRange val="0"/>
                </c:ext>
                <c:ext xmlns:c16="http://schemas.microsoft.com/office/drawing/2014/chart" uri="{C3380CC4-5D6E-409C-BE32-E72D297353CC}">
                  <c16:uniqueId val="{00000003-894C-4169-BD18-DB55AC3503FF}"/>
                </c:ext>
              </c:extLst>
            </c:dLbl>
            <c:dLbl>
              <c:idx val="2"/>
              <c:layout>
                <c:manualLayout>
                  <c:x val="5.939418913552285E-2"/>
                  <c:y val="0.13406463846437958"/>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layout>
                    <c:manualLayout>
                      <c:w val="0.22565031299470631"/>
                      <c:h val="0.27694234125461498"/>
                    </c:manualLayout>
                  </c15:layout>
                </c:ext>
                <c:ext xmlns:c16="http://schemas.microsoft.com/office/drawing/2014/chart" uri="{C3380CC4-5D6E-409C-BE32-E72D297353CC}">
                  <c16:uniqueId val="{00000005-894C-4169-BD18-DB55AC3503FF}"/>
                </c:ext>
              </c:extLst>
            </c:dLbl>
            <c:dLbl>
              <c:idx val="3"/>
              <c:layout>
                <c:manualLayout>
                  <c:x val="-0.11373466118753812"/>
                  <c:y val="4.4264739156082804E-2"/>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94C-4169-BD18-DB55AC3503FF}"/>
                </c:ext>
              </c:extLst>
            </c:dLbl>
            <c:dLbl>
              <c:idx val="4"/>
              <c:layout>
                <c:manualLayout>
                  <c:x val="-0.15924250047378252"/>
                  <c:y val="-0.13267460078131918"/>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94C-4169-BD18-DB55AC3503FF}"/>
                </c:ext>
              </c:extLst>
            </c:dLbl>
            <c:dLbl>
              <c:idx val="5"/>
              <c:layout>
                <c:manualLayout>
                  <c:x val="9.8681204110560014E-2"/>
                  <c:y val="-0.18086714339511648"/>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spc="0" baseline="0">
                      <a:solidFill>
                        <a:schemeClr val="bg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894C-4169-BD18-DB55AC3503FF}"/>
                </c:ext>
              </c:extLst>
            </c:dLbl>
            <c:dLbl>
              <c:idx val="6"/>
              <c:layout>
                <c:manualLayout>
                  <c:x val="0.21151056012439901"/>
                  <c:y val="0.18704734724383329"/>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bestFit"/>
              <c:showLegendKey val="0"/>
              <c:showVal val="0"/>
              <c:showCatName val="1"/>
              <c:showSerName val="0"/>
              <c:showPercent val="1"/>
              <c:showBubbleSize val="0"/>
              <c:extLst>
                <c:ext xmlns:c15="http://schemas.microsoft.com/office/drawing/2012/chart" uri="{CE6537A1-D6FC-4f65-9D91-7224C49458BB}">
                  <c15:layout>
                    <c:manualLayout>
                      <c:w val="0.23811658827269688"/>
                      <c:h val="0.23321998965413379"/>
                    </c:manualLayout>
                  </c15:layout>
                </c:ext>
                <c:ext xmlns:c16="http://schemas.microsoft.com/office/drawing/2014/chart" uri="{C3380CC4-5D6E-409C-BE32-E72D297353CC}">
                  <c16:uniqueId val="{0000000D-894C-4169-BD18-DB55AC3503FF}"/>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'図まとめ新（相談＋就労）'!$Q$59:$Q$65</c:f>
              <c:strCache>
                <c:ptCount val="7"/>
                <c:pt idx="0">
                  <c:v>LD</c:v>
                </c:pt>
                <c:pt idx="1">
                  <c:v>発達障がい+知的障がい</c:v>
                </c:pt>
                <c:pt idx="2">
                  <c:v>疑い・傾向・グレーゾーンなど</c:v>
                </c:pt>
                <c:pt idx="3">
                  <c:v>その他</c:v>
                </c:pt>
                <c:pt idx="4">
                  <c:v>ADHD</c:v>
                </c:pt>
                <c:pt idx="5">
                  <c:v>ASD</c:v>
                </c:pt>
                <c:pt idx="6">
                  <c:v>未診断・不明</c:v>
                </c:pt>
              </c:strCache>
            </c:strRef>
          </c:cat>
          <c:val>
            <c:numRef>
              <c:f>'図まとめ新（相談＋就労）'!$R$59:$R$65</c:f>
              <c:numCache>
                <c:formatCode>General</c:formatCode>
                <c:ptCount val="7"/>
                <c:pt idx="0">
                  <c:v>59</c:v>
                </c:pt>
                <c:pt idx="1">
                  <c:v>70</c:v>
                </c:pt>
                <c:pt idx="2">
                  <c:v>101</c:v>
                </c:pt>
                <c:pt idx="3">
                  <c:v>113</c:v>
                </c:pt>
                <c:pt idx="4">
                  <c:v>243</c:v>
                </c:pt>
                <c:pt idx="5">
                  <c:v>341</c:v>
                </c:pt>
                <c:pt idx="6">
                  <c:v>423</c:v>
                </c:pt>
              </c:numCache>
            </c:numRef>
          </c:val>
          <c:extLst>
            <c:ext xmlns:c16="http://schemas.microsoft.com/office/drawing/2014/chart" uri="{C3380CC4-5D6E-409C-BE32-E72D297353CC}">
              <c16:uniqueId val="{0000000E-894C-4169-BD18-DB55AC3503FF}"/>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mpd="sng">
      <a:solidFill>
        <a:schemeClr val="bg1"/>
      </a:solid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r>
              <a:rPr lang="en-US" altLang="ja-JP" sz="2000" b="1" dirty="0">
                <a:solidFill>
                  <a:schemeClr val="tx1"/>
                </a:solidFill>
                <a:latin typeface="游ゴシック" panose="020B0400000000000000" pitchFamily="50" charset="-128"/>
                <a:ea typeface="游ゴシック" panose="020B0400000000000000" pitchFamily="50" charset="-128"/>
              </a:rPr>
              <a:t>R7</a:t>
            </a:r>
            <a:r>
              <a:rPr lang="ja-JP" altLang="en-US" sz="2000" b="1" dirty="0">
                <a:solidFill>
                  <a:schemeClr val="tx1"/>
                </a:solidFill>
                <a:latin typeface="游ゴシック" panose="020B0400000000000000" pitchFamily="50" charset="-128"/>
                <a:ea typeface="游ゴシック" panose="020B0400000000000000" pitchFamily="50" charset="-128"/>
              </a:rPr>
              <a:t>年度　相談内容（複数可、延数）</a:t>
            </a:r>
          </a:p>
        </c:rich>
      </c:tx>
      <c:layout>
        <c:manualLayout>
          <c:xMode val="edge"/>
          <c:yMode val="edge"/>
          <c:x val="0.21481949376325499"/>
          <c:y val="7.0568022624521668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游ゴシック" panose="020B0400000000000000" pitchFamily="50" charset="-128"/>
              <a:ea typeface="游ゴシック" panose="020B0400000000000000" pitchFamily="50" charset="-128"/>
              <a:cs typeface="+mn-cs"/>
            </a:defRPr>
          </a:pPr>
          <a:endParaRPr lang="ja-JP"/>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D161-4A5E-B387-5B7653E289D7}"/>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D161-4A5E-B387-5B7653E289D7}"/>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D161-4A5E-B387-5B7653E289D7}"/>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D161-4A5E-B387-5B7653E289D7}"/>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D161-4A5E-B387-5B7653E289D7}"/>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D161-4A5E-B387-5B7653E289D7}"/>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D161-4A5E-B387-5B7653E289D7}"/>
              </c:ext>
            </c:extLst>
          </c:dPt>
          <c:dPt>
            <c:idx val="7"/>
            <c:invertIfNegative val="0"/>
            <c:bubble3D val="0"/>
            <c:spPr>
              <a:solidFill>
                <a:srgbClr val="F5C8DC"/>
              </a:solidFill>
              <a:ln>
                <a:noFill/>
              </a:ln>
              <a:effectLst/>
            </c:spPr>
            <c:extLst>
              <c:ext xmlns:c16="http://schemas.microsoft.com/office/drawing/2014/chart" uri="{C3380CC4-5D6E-409C-BE32-E72D297353CC}">
                <c16:uniqueId val="{0000000F-D161-4A5E-B387-5B7653E289D7}"/>
              </c:ext>
            </c:extLst>
          </c:dPt>
          <c:dPt>
            <c:idx val="8"/>
            <c:invertIfNegative val="0"/>
            <c:bubble3D val="0"/>
            <c:spPr>
              <a:solidFill>
                <a:srgbClr val="2DB4AA"/>
              </a:solidFill>
              <a:ln>
                <a:noFill/>
              </a:ln>
              <a:effectLst/>
            </c:spPr>
            <c:extLst>
              <c:ext xmlns:c16="http://schemas.microsoft.com/office/drawing/2014/chart" uri="{C3380CC4-5D6E-409C-BE32-E72D297353CC}">
                <c16:uniqueId val="{00000011-D161-4A5E-B387-5B7653E289D7}"/>
              </c:ext>
            </c:extLst>
          </c:dPt>
          <c:dPt>
            <c:idx val="9"/>
            <c:invertIfNegative val="0"/>
            <c:bubble3D val="0"/>
            <c:spPr>
              <a:solidFill>
                <a:srgbClr val="004DA0"/>
              </a:solidFill>
              <a:ln>
                <a:noFill/>
              </a:ln>
              <a:effectLst/>
            </c:spPr>
            <c:extLst>
              <c:ext xmlns:c16="http://schemas.microsoft.com/office/drawing/2014/chart" uri="{C3380CC4-5D6E-409C-BE32-E72D297353CC}">
                <c16:uniqueId val="{00000013-D161-4A5E-B387-5B7653E289D7}"/>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游ゴシック" panose="020B0400000000000000" pitchFamily="50" charset="-128"/>
                    <a:ea typeface="游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'図まとめ新（相談＋就労）'!$P$111:$P$120</c:f>
              <c:strCache>
                <c:ptCount val="10"/>
                <c:pt idx="0">
                  <c:v>対応困難な状況の改善</c:v>
                </c:pt>
                <c:pt idx="1">
                  <c:v>利用できる制度</c:v>
                </c:pt>
                <c:pt idx="2">
                  <c:v>現在通学している学校や利用しているサービス</c:v>
                </c:pt>
                <c:pt idx="3">
                  <c:v>進路や将来の生活</c:v>
                </c:pt>
                <c:pt idx="4">
                  <c:v>現在勤めている職場</c:v>
                </c:pt>
                <c:pt idx="5">
                  <c:v>その他</c:v>
                </c:pt>
                <c:pt idx="6">
                  <c:v>今後の就労</c:v>
                </c:pt>
                <c:pt idx="7">
                  <c:v>発達障害かどうか知りたい</c:v>
                </c:pt>
                <c:pt idx="8">
                  <c:v>診断・相談・支援を受けられる機関</c:v>
                </c:pt>
                <c:pt idx="9">
                  <c:v>現在の生活に関することや家庭で家族ができること</c:v>
                </c:pt>
              </c:strCache>
            </c:strRef>
          </c:cat>
          <c:val>
            <c:numRef>
              <c:f>'図まとめ新（相談＋就労）'!$Q$111:$Q$120</c:f>
              <c:numCache>
                <c:formatCode>General</c:formatCode>
                <c:ptCount val="10"/>
                <c:pt idx="0">
                  <c:v>10</c:v>
                </c:pt>
                <c:pt idx="1">
                  <c:v>12</c:v>
                </c:pt>
                <c:pt idx="2">
                  <c:v>13</c:v>
                </c:pt>
                <c:pt idx="3">
                  <c:v>31</c:v>
                </c:pt>
                <c:pt idx="4">
                  <c:v>40</c:v>
                </c:pt>
                <c:pt idx="5">
                  <c:v>64</c:v>
                </c:pt>
                <c:pt idx="6">
                  <c:v>96</c:v>
                </c:pt>
                <c:pt idx="7">
                  <c:v>186</c:v>
                </c:pt>
                <c:pt idx="8">
                  <c:v>378</c:v>
                </c:pt>
                <c:pt idx="9">
                  <c:v>508</c:v>
                </c:pt>
              </c:numCache>
            </c:numRef>
          </c:val>
          <c:extLst>
            <c:ext xmlns:c16="http://schemas.microsoft.com/office/drawing/2014/chart" uri="{C3380CC4-5D6E-409C-BE32-E72D297353CC}">
              <c16:uniqueId val="{00000014-D161-4A5E-B387-5B7653E289D7}"/>
            </c:ext>
          </c:extLst>
        </c:ser>
        <c:dLbls>
          <c:showLegendKey val="0"/>
          <c:showVal val="0"/>
          <c:showCatName val="0"/>
          <c:showSerName val="0"/>
          <c:showPercent val="0"/>
          <c:showBubbleSize val="0"/>
        </c:dLbls>
        <c:gapWidth val="182"/>
        <c:axId val="245913791"/>
        <c:axId val="245915711"/>
      </c:barChart>
      <c:catAx>
        <c:axId val="245913791"/>
        <c:scaling>
          <c:orientation val="minMax"/>
        </c:scaling>
        <c:delete val="0"/>
        <c:axPos val="l"/>
        <c:majorGridlines>
          <c:spPr>
            <a:ln w="9525" cap="flat" cmpd="sng" algn="ctr">
              <a:noFill/>
              <a:round/>
            </a:ln>
            <a:effectLst/>
          </c:spPr>
        </c:majorGridlines>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游ゴシック" panose="020B0400000000000000" pitchFamily="50" charset="-128"/>
                <a:ea typeface="游ゴシック" panose="020B0400000000000000" pitchFamily="50" charset="-128"/>
                <a:cs typeface="+mn-cs"/>
              </a:defRPr>
            </a:pPr>
            <a:endParaRPr lang="ja-JP"/>
          </a:p>
        </c:txPr>
        <c:crossAx val="245915711"/>
        <c:crossesAt val="0"/>
        <c:auto val="1"/>
        <c:lblAlgn val="ctr"/>
        <c:lblOffset val="100"/>
        <c:noMultiLvlLbl val="0"/>
      </c:catAx>
      <c:valAx>
        <c:axId val="245915711"/>
        <c:scaling>
          <c:orientation val="minMax"/>
        </c:scaling>
        <c:delete val="0"/>
        <c:axPos val="b"/>
        <c:majorGridlines>
          <c:spPr>
            <a:ln w="9525" cap="flat" cmpd="sng" algn="ctr">
              <a:noFill/>
              <a:round/>
            </a:ln>
            <a:effectLst/>
          </c:spPr>
        </c:majorGridlines>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游ゴシック" panose="020B0400000000000000" pitchFamily="50" charset="-128"/>
                <a:ea typeface="游ゴシック" panose="020B0400000000000000" pitchFamily="50" charset="-128"/>
                <a:cs typeface="+mn-cs"/>
              </a:defRPr>
            </a:pPr>
            <a:endParaRPr lang="ja-JP"/>
          </a:p>
        </c:txPr>
        <c:crossAx val="2459137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800" b="0" i="0" u="none" strike="noStrike" kern="1200" spc="0" baseline="0">
                <a:solidFill>
                  <a:sysClr val="windowText" lastClr="000000"/>
                </a:solidFill>
                <a:latin typeface="+mn-lt"/>
                <a:ea typeface="+mn-ea"/>
                <a:cs typeface="+mn-cs"/>
              </a:defRPr>
            </a:pPr>
            <a:r>
              <a:rPr lang="en-US" altLang="ja-JP" sz="800" dirty="0">
                <a:solidFill>
                  <a:sysClr val="windowText" lastClr="000000"/>
                </a:solidFill>
                <a:latin typeface="+mn-lt"/>
                <a:ea typeface="+mn-ea"/>
              </a:rPr>
              <a:t>【</a:t>
            </a:r>
            <a:r>
              <a:rPr lang="ja-JP" altLang="en-US" sz="800" dirty="0">
                <a:solidFill>
                  <a:sysClr val="windowText" lastClr="000000"/>
                </a:solidFill>
                <a:latin typeface="+mn-lt"/>
                <a:ea typeface="+mn-ea"/>
              </a:rPr>
              <a:t>参加者アンケート結果</a:t>
            </a:r>
            <a:r>
              <a:rPr lang="en-US" altLang="ja-JP" sz="800" dirty="0">
                <a:solidFill>
                  <a:sysClr val="windowText" lastClr="000000"/>
                </a:solidFill>
                <a:latin typeface="+mn-lt"/>
                <a:ea typeface="+mn-ea"/>
              </a:rPr>
              <a:t>】</a:t>
            </a:r>
            <a:endParaRPr lang="ja-JP" sz="800" dirty="0">
              <a:solidFill>
                <a:sysClr val="windowText" lastClr="000000"/>
              </a:solidFill>
              <a:latin typeface="+mn-lt"/>
              <a:ea typeface="+mn-ea"/>
            </a:endParaRPr>
          </a:p>
        </c:rich>
      </c:tx>
      <c:layout>
        <c:manualLayout>
          <c:xMode val="edge"/>
          <c:yMode val="edge"/>
          <c:x val="0.30066689776985422"/>
          <c:y val="2.3121373165823259E-2"/>
        </c:manualLayout>
      </c:layout>
      <c:overlay val="0"/>
      <c:spPr>
        <a:noFill/>
        <a:ln>
          <a:noFill/>
        </a:ln>
        <a:effectLst/>
      </c:spPr>
      <c:txPr>
        <a:bodyPr rot="0" spcFirstLastPara="1" vertOverflow="ellipsis" vert="horz" wrap="square" anchor="ctr" anchorCtr="1"/>
        <a:lstStyle/>
        <a:p>
          <a:pPr>
            <a:defRPr sz="800" b="0" i="0" u="none" strike="noStrike" kern="1200" spc="0" baseline="0">
              <a:solidFill>
                <a:sysClr val="windowText" lastClr="000000"/>
              </a:solidFill>
              <a:latin typeface="+mn-lt"/>
              <a:ea typeface="+mn-ea"/>
              <a:cs typeface="+mn-cs"/>
            </a:defRPr>
          </a:pPr>
          <a:endParaRPr lang="ja-JP"/>
        </a:p>
      </c:txPr>
    </c:title>
    <c:autoTitleDeleted val="0"/>
    <c:plotArea>
      <c:layout>
        <c:manualLayout>
          <c:layoutTarget val="inner"/>
          <c:xMode val="edge"/>
          <c:yMode val="edge"/>
          <c:x val="0.20855015764538867"/>
          <c:y val="0.19113782458334147"/>
          <c:w val="0.53515310586176723"/>
          <c:h val="0.79177429124089016"/>
        </c:manualLayout>
      </c:layout>
      <c:pieChart>
        <c:varyColors val="1"/>
        <c:ser>
          <c:idx val="0"/>
          <c:order val="0"/>
          <c:spPr>
            <a:ln>
              <a:noFill/>
            </a:ln>
          </c:spPr>
          <c:dPt>
            <c:idx val="0"/>
            <c:bubble3D val="0"/>
            <c:spPr>
              <a:solidFill>
                <a:schemeClr val="accent1">
                  <a:shade val="53000"/>
                </a:schemeClr>
              </a:solidFill>
              <a:ln w="19050">
                <a:noFill/>
              </a:ln>
              <a:effectLst/>
            </c:spPr>
            <c:extLst>
              <c:ext xmlns:c16="http://schemas.microsoft.com/office/drawing/2014/chart" uri="{C3380CC4-5D6E-409C-BE32-E72D297353CC}">
                <c16:uniqueId val="{00000001-F63B-4ED5-8A08-CF2CF05D9DB5}"/>
              </c:ext>
            </c:extLst>
          </c:dPt>
          <c:dPt>
            <c:idx val="1"/>
            <c:bubble3D val="0"/>
            <c:spPr>
              <a:solidFill>
                <a:schemeClr val="accent1">
                  <a:shade val="76000"/>
                </a:schemeClr>
              </a:solidFill>
              <a:ln w="19050">
                <a:noFill/>
              </a:ln>
              <a:effectLst/>
            </c:spPr>
            <c:extLst>
              <c:ext xmlns:c16="http://schemas.microsoft.com/office/drawing/2014/chart" uri="{C3380CC4-5D6E-409C-BE32-E72D297353CC}">
                <c16:uniqueId val="{00000003-F63B-4ED5-8A08-CF2CF05D9DB5}"/>
              </c:ext>
            </c:extLst>
          </c:dPt>
          <c:dPt>
            <c:idx val="2"/>
            <c:bubble3D val="0"/>
            <c:spPr>
              <a:solidFill>
                <a:schemeClr val="accent1"/>
              </a:solidFill>
              <a:ln w="19050">
                <a:noFill/>
              </a:ln>
              <a:effectLst/>
            </c:spPr>
            <c:extLst>
              <c:ext xmlns:c16="http://schemas.microsoft.com/office/drawing/2014/chart" uri="{C3380CC4-5D6E-409C-BE32-E72D297353CC}">
                <c16:uniqueId val="{00000005-F63B-4ED5-8A08-CF2CF05D9DB5}"/>
              </c:ext>
            </c:extLst>
          </c:dPt>
          <c:dPt>
            <c:idx val="3"/>
            <c:bubble3D val="0"/>
            <c:spPr>
              <a:solidFill>
                <a:schemeClr val="accent1">
                  <a:tint val="77000"/>
                </a:schemeClr>
              </a:solidFill>
              <a:ln w="19050">
                <a:noFill/>
              </a:ln>
              <a:effectLst/>
            </c:spPr>
            <c:extLst>
              <c:ext xmlns:c16="http://schemas.microsoft.com/office/drawing/2014/chart" uri="{C3380CC4-5D6E-409C-BE32-E72D297353CC}">
                <c16:uniqueId val="{00000007-F63B-4ED5-8A08-CF2CF05D9DB5}"/>
              </c:ext>
            </c:extLst>
          </c:dPt>
          <c:dPt>
            <c:idx val="4"/>
            <c:bubble3D val="0"/>
            <c:spPr>
              <a:solidFill>
                <a:schemeClr val="accent1">
                  <a:tint val="54000"/>
                </a:schemeClr>
              </a:solidFill>
              <a:ln w="19050">
                <a:noFill/>
              </a:ln>
              <a:effectLst/>
            </c:spPr>
            <c:extLst>
              <c:ext xmlns:c16="http://schemas.microsoft.com/office/drawing/2014/chart" uri="{C3380CC4-5D6E-409C-BE32-E72D297353CC}">
                <c16:uniqueId val="{00000009-F63B-4ED5-8A08-CF2CF05D9DB5}"/>
              </c:ext>
            </c:extLst>
          </c:dPt>
          <c:dLbls>
            <c:dLbl>
              <c:idx val="0"/>
              <c:layout>
                <c:manualLayout>
                  <c:x val="-0.22145727067135484"/>
                  <c:y val="-0.23182382133995036"/>
                </c:manualLayout>
              </c:layout>
              <c:tx>
                <c:rich>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fld id="{281DBAB3-74B8-47E9-9A21-CA433E01F04C}" type="CATEGORYNAME">
                      <a:rPr lang="ja-JP" altLang="en-US" sz="800">
                        <a:solidFill>
                          <a:schemeClr val="bg1"/>
                        </a:solidFill>
                        <a:latin typeface="+mn-lt"/>
                        <a:ea typeface="+mn-ea"/>
                      </a:rPr>
                      <a:pPr>
                        <a:defRPr sz="800">
                          <a:solidFill>
                            <a:schemeClr val="bg1"/>
                          </a:solidFill>
                          <a:latin typeface="+mn-lt"/>
                          <a:ea typeface="+mn-ea"/>
                        </a:defRPr>
                      </a:pPr>
                      <a:t>[分類名]</a:t>
                    </a:fld>
                    <a:r>
                      <a:rPr lang="ja-JP" altLang="en-US" sz="800" baseline="0">
                        <a:solidFill>
                          <a:schemeClr val="bg1"/>
                        </a:solidFill>
                        <a:latin typeface="+mn-lt"/>
                        <a:ea typeface="+mn-ea"/>
                      </a:rPr>
                      <a:t> </a:t>
                    </a:r>
                    <a:fld id="{11A67B2B-422E-44D7-BE3D-539E3CCB533E}" type="PERCENTAGE">
                      <a:rPr lang="en-US" altLang="ja-JP" sz="800" baseline="0">
                        <a:solidFill>
                          <a:schemeClr val="bg1"/>
                        </a:solidFill>
                        <a:latin typeface="+mn-lt"/>
                        <a:ea typeface="+mn-ea"/>
                      </a:rPr>
                      <a:pPr>
                        <a:defRPr sz="800">
                          <a:solidFill>
                            <a:schemeClr val="bg1"/>
                          </a:solidFill>
                          <a:latin typeface="+mn-lt"/>
                          <a:ea typeface="+mn-ea"/>
                        </a:defRPr>
                      </a:pPr>
                      <a:t>[パーセンテージ]</a:t>
                    </a:fld>
                    <a:endParaRPr lang="ja-JP" altLang="en-US" sz="800" baseline="0">
                      <a:solidFill>
                        <a:schemeClr val="bg1"/>
                      </a:solidFill>
                      <a:latin typeface="+mn-lt"/>
                      <a:ea typeface="+mn-ea"/>
                    </a:endParaRPr>
                  </a:p>
                </c:rich>
              </c:tx>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ja-JP" altLang="en-US"/>
                </a:p>
              </c:txPr>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3759982832334636"/>
                      <c:h val="0.33781823332877436"/>
                    </c:manualLayout>
                  </c15:layout>
                  <c15:dlblFieldTable/>
                  <c15:showDataLabelsRange val="0"/>
                </c:ext>
                <c:ext xmlns:c16="http://schemas.microsoft.com/office/drawing/2014/chart" uri="{C3380CC4-5D6E-409C-BE32-E72D297353CC}">
                  <c16:uniqueId val="{00000001-F63B-4ED5-8A08-CF2CF05D9DB5}"/>
                </c:ext>
              </c:extLst>
            </c:dLbl>
            <c:dLbl>
              <c:idx val="1"/>
              <c:layout>
                <c:manualLayout>
                  <c:x val="0.23012496079499498"/>
                  <c:y val="0.18094141380590453"/>
                </c:manualLayout>
              </c:layout>
              <c:tx>
                <c:rich>
                  <a:bodyPr/>
                  <a:lstStyle/>
                  <a:p>
                    <a:fld id="{5D784B82-7897-48CB-85EF-EFB3AA7076D5}" type="CATEGORYNAME">
                      <a:rPr lang="ja-JP" altLang="en-US">
                        <a:solidFill>
                          <a:schemeClr val="bg1"/>
                        </a:solidFill>
                        <a:latin typeface="+mn-lt"/>
                        <a:ea typeface="+mn-ea"/>
                      </a:rPr>
                      <a:pPr/>
                      <a:t>[分類名]</a:t>
                    </a:fld>
                    <a:r>
                      <a:rPr lang="ja-JP" altLang="en-US" baseline="0">
                        <a:solidFill>
                          <a:schemeClr val="bg1"/>
                        </a:solidFill>
                        <a:latin typeface="+mn-lt"/>
                        <a:ea typeface="+mn-ea"/>
                      </a:rPr>
                      <a:t>
</a:t>
                    </a:r>
                    <a:fld id="{F53A3AA0-410C-4A3C-92BE-92702B171349}" type="PERCENTAGE">
                      <a:rPr lang="en-US" altLang="ja-JP" baseline="0">
                        <a:solidFill>
                          <a:schemeClr val="bg1"/>
                        </a:solidFill>
                        <a:latin typeface="+mn-lt"/>
                        <a:ea typeface="+mn-ea"/>
                      </a:rPr>
                      <a:pPr/>
                      <a:t>[パーセンテージ]</a:t>
                    </a:fld>
                    <a:endParaRPr lang="ja-JP" altLang="en-US" baseline="0">
                      <a:solidFill>
                        <a:schemeClr val="bg1"/>
                      </a:solidFill>
                      <a:latin typeface="+mn-lt"/>
                      <a:ea typeface="+mn-ea"/>
                    </a:endParaRPr>
                  </a:p>
                </c:rich>
              </c:tx>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3480083857442349"/>
                      <c:h val="0.21215880893300246"/>
                    </c:manualLayout>
                  </c15:layout>
                  <c15:dlblFieldTable/>
                  <c15:showDataLabelsRange val="0"/>
                </c:ext>
                <c:ext xmlns:c16="http://schemas.microsoft.com/office/drawing/2014/chart" uri="{C3380CC4-5D6E-409C-BE32-E72D297353CC}">
                  <c16:uniqueId val="{00000003-F63B-4ED5-8A08-CF2CF05D9DB5}"/>
                </c:ext>
              </c:extLst>
            </c:dLbl>
            <c:dLbl>
              <c:idx val="2"/>
              <c:layout>
                <c:manualLayout>
                  <c:x val="-0.21183925122567226"/>
                  <c:y val="5.8397159102010508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F63B-4ED5-8A08-CF2CF05D9DB5}"/>
                </c:ext>
              </c:extLst>
            </c:dLbl>
            <c:dLbl>
              <c:idx val="3"/>
              <c:layout>
                <c:manualLayout>
                  <c:x val="0.41755624886511827"/>
                  <c:y val="7.7833082589242097E-2"/>
                </c:manualLayout>
              </c:layout>
              <c:tx>
                <c:rich>
                  <a:bodyPr/>
                  <a:lstStyle/>
                  <a:p>
                    <a:fld id="{88DBF60D-3CCC-4FBE-A3BB-B1D7C6D3D152}" type="CATEGORYNAME">
                      <a:rPr lang="ja-JP" altLang="en-US"/>
                      <a:pPr/>
                      <a:t>[分類名]</a:t>
                    </a:fld>
                    <a:fld id="{2EDB0917-1794-44C8-8D5C-A74446CEAE5F}" type="PERCENTAGE">
                      <a:rPr lang="en-US" altLang="ja-JP" baseline="0"/>
                      <a:pPr/>
                      <a:t>[パーセンテージ]</a:t>
                    </a:fld>
                    <a:endParaRPr lang="ja-JP" altLang="en-US"/>
                  </a:p>
                </c:rich>
              </c:tx>
              <c:dLblPos val="bestFit"/>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F63B-4ED5-8A08-CF2CF05D9DB5}"/>
                </c:ext>
              </c:extLst>
            </c:dLbl>
            <c:dLbl>
              <c:idx val="4"/>
              <c:delete val="1"/>
              <c:extLst>
                <c:ext xmlns:c15="http://schemas.microsoft.com/office/drawing/2012/chart" uri="{CE6537A1-D6FC-4f65-9D91-7224C49458BB}"/>
                <c:ext xmlns:c16="http://schemas.microsoft.com/office/drawing/2014/chart" uri="{C3380CC4-5D6E-409C-BE32-E72D297353CC}">
                  <c16:uniqueId val="{00000009-F63B-4ED5-8A08-CF2CF05D9DB5}"/>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ja-JP"/>
              </a:p>
            </c:txPr>
            <c:dLblPos val="ctr"/>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集計②!$J$2:$J$6</c:f>
              <c:strCache>
                <c:ptCount val="5"/>
                <c:pt idx="0">
                  <c:v>とても参考になった</c:v>
                </c:pt>
                <c:pt idx="1">
                  <c:v>参考になった</c:v>
                </c:pt>
                <c:pt idx="2">
                  <c:v>どちらとも言えない</c:v>
                </c:pt>
                <c:pt idx="3">
                  <c:v>あまり参考にならなかった</c:v>
                </c:pt>
                <c:pt idx="4">
                  <c:v>全く参考にならなかった</c:v>
                </c:pt>
              </c:strCache>
            </c:strRef>
          </c:cat>
          <c:val>
            <c:numRef>
              <c:f>集計②!$K$2:$K$6</c:f>
              <c:numCache>
                <c:formatCode>General</c:formatCode>
                <c:ptCount val="5"/>
                <c:pt idx="0">
                  <c:v>393</c:v>
                </c:pt>
                <c:pt idx="1">
                  <c:v>172</c:v>
                </c:pt>
                <c:pt idx="2">
                  <c:v>8</c:v>
                </c:pt>
                <c:pt idx="3">
                  <c:v>6</c:v>
                </c:pt>
                <c:pt idx="4">
                  <c:v>1</c:v>
                </c:pt>
              </c:numCache>
            </c:numRef>
          </c:val>
          <c:extLst>
            <c:ext xmlns:c16="http://schemas.microsoft.com/office/drawing/2014/chart" uri="{C3380CC4-5D6E-409C-BE32-E72D297353CC}">
              <c16:uniqueId val="{0000000A-F63B-4ED5-8A08-CF2CF05D9DB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bg2">
          <a:lumMod val="75000"/>
        </a:schemeClr>
      </a:solidFill>
      <a:round/>
    </a:ln>
    <a:effectLst/>
  </c:spPr>
  <c:txPr>
    <a:bodyPr/>
    <a:lstStyle/>
    <a:p>
      <a:pPr>
        <a:defRPr>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3C3D2B-02BD-4909-AC1C-BBE63CF73C03}" type="doc">
      <dgm:prSet loTypeId="urn:microsoft.com/office/officeart/2008/layout/VerticalCurvedList" loCatId="list" qsTypeId="urn:microsoft.com/office/officeart/2005/8/quickstyle/simple1#1" qsCatId="simple" csTypeId="urn:microsoft.com/office/officeart/2005/8/colors/accent1_1#1" csCatId="accent1" phldr="1"/>
      <dgm:spPr/>
      <dgm:t>
        <a:bodyPr/>
        <a:lstStyle/>
        <a:p>
          <a:endParaRPr kumimoji="1" lang="ja-JP" altLang="en-US"/>
        </a:p>
      </dgm:t>
    </dgm:pt>
    <dgm:pt modelId="{0B06339D-9C63-496D-9633-5539A5FDB990}">
      <dgm:prSet custT="1"/>
      <dgm:spPr/>
      <dgm:t>
        <a:bodyPr/>
        <a:lstStyle/>
        <a:p>
          <a:pPr rtl="0"/>
          <a:r>
            <a:rPr lang="ja-JP" altLang="en-US" sz="1600" b="0" dirty="0">
              <a:latin typeface="+mn-ea"/>
              <a:ea typeface="+mn-ea"/>
            </a:rPr>
            <a:t>関係機関とのネットワーク構築：連絡協議会など</a:t>
          </a:r>
        </a:p>
      </dgm:t>
    </dgm:pt>
    <dgm:pt modelId="{491EABBD-D11D-4475-9F61-CE5ABD40F2D4}" type="parTrans" cxnId="{DAD0D1EE-507C-4B62-AE31-F0A40AE8722A}">
      <dgm:prSet/>
      <dgm:spPr/>
      <dgm:t>
        <a:bodyPr/>
        <a:lstStyle/>
        <a:p>
          <a:endParaRPr kumimoji="1" lang="ja-JP" altLang="en-US" sz="1600">
            <a:solidFill>
              <a:schemeClr val="tx1"/>
            </a:solidFill>
            <a:latin typeface="+mn-ea"/>
            <a:ea typeface="+mn-ea"/>
          </a:endParaRPr>
        </a:p>
      </dgm:t>
    </dgm:pt>
    <dgm:pt modelId="{78A9CEDD-8435-4C68-B8C1-7AFEC0C1893F}" type="sibTrans" cxnId="{DAD0D1EE-507C-4B62-AE31-F0A40AE8722A}">
      <dgm:prSet/>
      <dgm:spPr/>
      <dgm:t>
        <a:bodyPr/>
        <a:lstStyle/>
        <a:p>
          <a:endParaRPr kumimoji="1" lang="ja-JP" altLang="en-US" sz="1600">
            <a:solidFill>
              <a:schemeClr val="tx1"/>
            </a:solidFill>
            <a:latin typeface="+mn-ea"/>
            <a:ea typeface="+mn-ea"/>
          </a:endParaRPr>
        </a:p>
      </dgm:t>
    </dgm:pt>
    <dgm:pt modelId="{EF8C369D-EF40-43F5-9ED7-45156CCCF7AC}">
      <dgm:prSet custT="1"/>
      <dgm:spPr/>
      <dgm:t>
        <a:bodyPr/>
        <a:lstStyle/>
        <a:p>
          <a:pPr rtl="0"/>
          <a:r>
            <a:rPr kumimoji="1" lang="ja-JP" altLang="en-US" sz="1600" b="0" dirty="0">
              <a:latin typeface="+mn-ea"/>
              <a:ea typeface="+mn-ea"/>
            </a:rPr>
            <a:t>支援体制の構築や人材育成：コンサルテーション事業</a:t>
          </a:r>
          <a:endParaRPr kumimoji="1" lang="en-US" altLang="ja-JP" sz="1600" b="0" dirty="0">
            <a:latin typeface="+mn-ea"/>
            <a:ea typeface="+mn-ea"/>
          </a:endParaRPr>
        </a:p>
      </dgm:t>
    </dgm:pt>
    <dgm:pt modelId="{47B8EBA5-31F3-41CA-B588-A368D695F972}" type="parTrans" cxnId="{5F5E004B-2A49-4182-AB5E-512BABD5BB08}">
      <dgm:prSet/>
      <dgm:spPr/>
      <dgm:t>
        <a:bodyPr/>
        <a:lstStyle/>
        <a:p>
          <a:endParaRPr kumimoji="1" lang="ja-JP" altLang="en-US" sz="1600">
            <a:solidFill>
              <a:schemeClr val="tx1"/>
            </a:solidFill>
            <a:latin typeface="+mn-ea"/>
            <a:ea typeface="+mn-ea"/>
          </a:endParaRPr>
        </a:p>
      </dgm:t>
    </dgm:pt>
    <dgm:pt modelId="{14950DC3-9963-4419-A4A7-27199FCB6F0C}" type="sibTrans" cxnId="{5F5E004B-2A49-4182-AB5E-512BABD5BB08}">
      <dgm:prSet/>
      <dgm:spPr/>
      <dgm:t>
        <a:bodyPr/>
        <a:lstStyle/>
        <a:p>
          <a:endParaRPr kumimoji="1" lang="ja-JP" altLang="en-US" sz="1600">
            <a:solidFill>
              <a:schemeClr val="tx1"/>
            </a:solidFill>
            <a:latin typeface="+mn-ea"/>
            <a:ea typeface="+mn-ea"/>
          </a:endParaRPr>
        </a:p>
      </dgm:t>
    </dgm:pt>
    <dgm:pt modelId="{8DA85DA1-FE40-473D-9F18-A0B542DD0433}">
      <dgm:prSet custT="1"/>
      <dgm:spPr/>
      <dgm:t>
        <a:bodyPr anchor="ctr" anchorCtr="0"/>
        <a:lstStyle/>
        <a:p>
          <a:pPr rtl="0"/>
          <a:r>
            <a:rPr lang="ja-JP" altLang="en-US" sz="1600" b="0" dirty="0">
              <a:latin typeface="+mn-ea"/>
              <a:ea typeface="+mn-ea"/>
            </a:rPr>
            <a:t>家族支援の充実：ペアレント・メンター事業</a:t>
          </a:r>
        </a:p>
      </dgm:t>
    </dgm:pt>
    <dgm:pt modelId="{74FC5084-48A3-429E-9A8D-2EA23CCD10A0}" type="parTrans" cxnId="{8797D7AD-5683-4062-8A7E-450337002138}">
      <dgm:prSet/>
      <dgm:spPr/>
      <dgm:t>
        <a:bodyPr/>
        <a:lstStyle/>
        <a:p>
          <a:endParaRPr kumimoji="1" lang="ja-JP" altLang="en-US"/>
        </a:p>
      </dgm:t>
    </dgm:pt>
    <dgm:pt modelId="{7BDDC946-CBFA-41A8-93ED-70BD2DA0976B}" type="sibTrans" cxnId="{8797D7AD-5683-4062-8A7E-450337002138}">
      <dgm:prSet/>
      <dgm:spPr/>
      <dgm:t>
        <a:bodyPr/>
        <a:lstStyle/>
        <a:p>
          <a:endParaRPr kumimoji="1" lang="ja-JP" altLang="en-US"/>
        </a:p>
      </dgm:t>
    </dgm:pt>
    <dgm:pt modelId="{1A8B820F-CA47-42BE-B61D-B442D28387C7}">
      <dgm:prSet custT="1"/>
      <dgm:spPr/>
      <dgm:t>
        <a:bodyPr/>
        <a:lstStyle/>
        <a:p>
          <a:pPr rtl="0"/>
          <a:r>
            <a:rPr kumimoji="1" lang="ja-JP" altLang="en-US" sz="1600" b="0" dirty="0">
              <a:latin typeface="+mn-ea"/>
              <a:ea typeface="+mn-ea"/>
            </a:rPr>
            <a:t>普及・啓発：府民や支援者対象の公開講座・研修</a:t>
          </a:r>
          <a:endParaRPr lang="ja-JP" altLang="en-US" sz="1600" b="0" dirty="0">
            <a:latin typeface="+mn-ea"/>
            <a:ea typeface="+mn-ea"/>
          </a:endParaRPr>
        </a:p>
      </dgm:t>
    </dgm:pt>
    <dgm:pt modelId="{07C666F8-2CCD-4587-B082-FC276A7972FE}" type="parTrans" cxnId="{34949097-1714-489D-8D28-17E4B640A8C3}">
      <dgm:prSet/>
      <dgm:spPr/>
      <dgm:t>
        <a:bodyPr/>
        <a:lstStyle/>
        <a:p>
          <a:endParaRPr kumimoji="1" lang="ja-JP" altLang="en-US"/>
        </a:p>
      </dgm:t>
    </dgm:pt>
    <dgm:pt modelId="{F0426E84-0D0E-41A9-9ACC-B4D70F7A1C4A}" type="sibTrans" cxnId="{34949097-1714-489D-8D28-17E4B640A8C3}">
      <dgm:prSet/>
      <dgm:spPr/>
      <dgm:t>
        <a:bodyPr/>
        <a:lstStyle/>
        <a:p>
          <a:endParaRPr kumimoji="1" lang="ja-JP" altLang="en-US"/>
        </a:p>
      </dgm:t>
    </dgm:pt>
    <dgm:pt modelId="{3BC02BC7-8D3E-4CC3-BEFE-754FD4E7D7DB}" type="pres">
      <dgm:prSet presAssocID="{7F3C3D2B-02BD-4909-AC1C-BBE63CF73C03}" presName="Name0" presStyleCnt="0">
        <dgm:presLayoutVars>
          <dgm:chMax val="7"/>
          <dgm:chPref val="7"/>
          <dgm:dir/>
        </dgm:presLayoutVars>
      </dgm:prSet>
      <dgm:spPr/>
    </dgm:pt>
    <dgm:pt modelId="{413465F4-66EC-4C72-914B-2848A4C11583}" type="pres">
      <dgm:prSet presAssocID="{7F3C3D2B-02BD-4909-AC1C-BBE63CF73C03}" presName="Name1" presStyleCnt="0"/>
      <dgm:spPr/>
    </dgm:pt>
    <dgm:pt modelId="{CF14B054-B474-44D8-A4DF-62C3054AF4E1}" type="pres">
      <dgm:prSet presAssocID="{7F3C3D2B-02BD-4909-AC1C-BBE63CF73C03}" presName="cycle" presStyleCnt="0"/>
      <dgm:spPr/>
    </dgm:pt>
    <dgm:pt modelId="{6D73919E-1037-4E78-B332-2488053B5E2C}" type="pres">
      <dgm:prSet presAssocID="{7F3C3D2B-02BD-4909-AC1C-BBE63CF73C03}" presName="srcNode" presStyleLbl="node1" presStyleIdx="0" presStyleCnt="4"/>
      <dgm:spPr/>
    </dgm:pt>
    <dgm:pt modelId="{0B07CB92-C9F1-4DD9-AA71-CD3DD9B9D513}" type="pres">
      <dgm:prSet presAssocID="{7F3C3D2B-02BD-4909-AC1C-BBE63CF73C03}" presName="conn" presStyleLbl="parChTrans1D2" presStyleIdx="0" presStyleCnt="1"/>
      <dgm:spPr/>
    </dgm:pt>
    <dgm:pt modelId="{25282283-32F1-445C-9E27-290C2FCA5698}" type="pres">
      <dgm:prSet presAssocID="{7F3C3D2B-02BD-4909-AC1C-BBE63CF73C03}" presName="extraNode" presStyleLbl="node1" presStyleIdx="0" presStyleCnt="4"/>
      <dgm:spPr/>
    </dgm:pt>
    <dgm:pt modelId="{ECA81D81-1C15-496C-97E7-81A998899943}" type="pres">
      <dgm:prSet presAssocID="{7F3C3D2B-02BD-4909-AC1C-BBE63CF73C03}" presName="dstNode" presStyleLbl="node1" presStyleIdx="0" presStyleCnt="4"/>
      <dgm:spPr/>
    </dgm:pt>
    <dgm:pt modelId="{E405FC00-60FA-498C-8BF4-EA45D77F5228}" type="pres">
      <dgm:prSet presAssocID="{8DA85DA1-FE40-473D-9F18-A0B542DD0433}" presName="text_1" presStyleLbl="node1" presStyleIdx="0" presStyleCnt="4">
        <dgm:presLayoutVars>
          <dgm:bulletEnabled val="1"/>
        </dgm:presLayoutVars>
      </dgm:prSet>
      <dgm:spPr/>
    </dgm:pt>
    <dgm:pt modelId="{279F9082-851E-4C85-AAC4-B6A4C79FCDAF}" type="pres">
      <dgm:prSet presAssocID="{8DA85DA1-FE40-473D-9F18-A0B542DD0433}" presName="accent_1" presStyleCnt="0"/>
      <dgm:spPr/>
    </dgm:pt>
    <dgm:pt modelId="{20185CA6-B173-4D05-B388-E7FF38BFC4CF}" type="pres">
      <dgm:prSet presAssocID="{8DA85DA1-FE40-473D-9F18-A0B542DD0433}" presName="accentRepeatNode" presStyleLbl="solidFgAcc1" presStyleIdx="0" presStyleCnt="4"/>
      <dgm:spPr/>
    </dgm:pt>
    <dgm:pt modelId="{FDB6775C-1A38-4012-931C-D02794551C49}" type="pres">
      <dgm:prSet presAssocID="{0B06339D-9C63-496D-9633-5539A5FDB990}" presName="text_2" presStyleLbl="node1" presStyleIdx="1" presStyleCnt="4">
        <dgm:presLayoutVars>
          <dgm:bulletEnabled val="1"/>
        </dgm:presLayoutVars>
      </dgm:prSet>
      <dgm:spPr/>
    </dgm:pt>
    <dgm:pt modelId="{82237F7B-DE96-4AF7-826F-14AA544A148C}" type="pres">
      <dgm:prSet presAssocID="{0B06339D-9C63-496D-9633-5539A5FDB990}" presName="accent_2" presStyleCnt="0"/>
      <dgm:spPr/>
    </dgm:pt>
    <dgm:pt modelId="{0B097853-E772-4E1B-82C7-CA306103174F}" type="pres">
      <dgm:prSet presAssocID="{0B06339D-9C63-496D-9633-5539A5FDB990}" presName="accentRepeatNode" presStyleLbl="solidFgAcc1" presStyleIdx="1" presStyleCnt="4"/>
      <dgm:spPr/>
    </dgm:pt>
    <dgm:pt modelId="{6BAF9D4C-52E2-401B-8AFC-76BF917DB6B8}" type="pres">
      <dgm:prSet presAssocID="{1A8B820F-CA47-42BE-B61D-B442D28387C7}" presName="text_3" presStyleLbl="node1" presStyleIdx="2" presStyleCnt="4">
        <dgm:presLayoutVars>
          <dgm:bulletEnabled val="1"/>
        </dgm:presLayoutVars>
      </dgm:prSet>
      <dgm:spPr/>
    </dgm:pt>
    <dgm:pt modelId="{6D48BA9A-23E9-4326-95FC-105F325C6020}" type="pres">
      <dgm:prSet presAssocID="{1A8B820F-CA47-42BE-B61D-B442D28387C7}" presName="accent_3" presStyleCnt="0"/>
      <dgm:spPr/>
    </dgm:pt>
    <dgm:pt modelId="{15879A26-2192-4E52-9734-78C17ED35AA0}" type="pres">
      <dgm:prSet presAssocID="{1A8B820F-CA47-42BE-B61D-B442D28387C7}" presName="accentRepeatNode" presStyleLbl="solidFgAcc1" presStyleIdx="2" presStyleCnt="4"/>
      <dgm:spPr/>
    </dgm:pt>
    <dgm:pt modelId="{464101BC-AE9C-4CA8-A970-E22A3A5B611C}" type="pres">
      <dgm:prSet presAssocID="{EF8C369D-EF40-43F5-9ED7-45156CCCF7AC}" presName="text_4" presStyleLbl="node1" presStyleIdx="3" presStyleCnt="4">
        <dgm:presLayoutVars>
          <dgm:bulletEnabled val="1"/>
        </dgm:presLayoutVars>
      </dgm:prSet>
      <dgm:spPr/>
    </dgm:pt>
    <dgm:pt modelId="{F315983F-5D7A-4DBD-BE05-20BD7F753828}" type="pres">
      <dgm:prSet presAssocID="{EF8C369D-EF40-43F5-9ED7-45156CCCF7AC}" presName="accent_4" presStyleCnt="0"/>
      <dgm:spPr/>
    </dgm:pt>
    <dgm:pt modelId="{A8C93EC3-41EC-4563-966F-4B2C5796CB83}" type="pres">
      <dgm:prSet presAssocID="{EF8C369D-EF40-43F5-9ED7-45156CCCF7AC}" presName="accentRepeatNode" presStyleLbl="solidFgAcc1" presStyleIdx="3" presStyleCnt="4"/>
      <dgm:spPr>
        <a:solidFill>
          <a:schemeClr val="bg1"/>
        </a:solidFill>
      </dgm:spPr>
    </dgm:pt>
  </dgm:ptLst>
  <dgm:cxnLst>
    <dgm:cxn modelId="{39511F15-EAA3-46DA-88BD-99E7FC9567BE}" type="presOf" srcId="{0B06339D-9C63-496D-9633-5539A5FDB990}" destId="{FDB6775C-1A38-4012-931C-D02794551C49}" srcOrd="0" destOrd="0" presId="urn:microsoft.com/office/officeart/2008/layout/VerticalCurvedList"/>
    <dgm:cxn modelId="{5F5E004B-2A49-4182-AB5E-512BABD5BB08}" srcId="{7F3C3D2B-02BD-4909-AC1C-BBE63CF73C03}" destId="{EF8C369D-EF40-43F5-9ED7-45156CCCF7AC}" srcOrd="3" destOrd="0" parTransId="{47B8EBA5-31F3-41CA-B588-A368D695F972}" sibTransId="{14950DC3-9963-4419-A4A7-27199FCB6F0C}"/>
    <dgm:cxn modelId="{396CCB4E-5758-455B-A353-C757ABF0750E}" type="presOf" srcId="{7F3C3D2B-02BD-4909-AC1C-BBE63CF73C03}" destId="{3BC02BC7-8D3E-4CC3-BEFE-754FD4E7D7DB}" srcOrd="0" destOrd="0" presId="urn:microsoft.com/office/officeart/2008/layout/VerticalCurvedList"/>
    <dgm:cxn modelId="{1D10965A-7B2B-4EC2-8DEF-75ED7FFA7734}" type="presOf" srcId="{EF8C369D-EF40-43F5-9ED7-45156CCCF7AC}" destId="{464101BC-AE9C-4CA8-A970-E22A3A5B611C}" srcOrd="0" destOrd="0" presId="urn:microsoft.com/office/officeart/2008/layout/VerticalCurvedList"/>
    <dgm:cxn modelId="{34949097-1714-489D-8D28-17E4B640A8C3}" srcId="{7F3C3D2B-02BD-4909-AC1C-BBE63CF73C03}" destId="{1A8B820F-CA47-42BE-B61D-B442D28387C7}" srcOrd="2" destOrd="0" parTransId="{07C666F8-2CCD-4587-B082-FC276A7972FE}" sibTransId="{F0426E84-0D0E-41A9-9ACC-B4D70F7A1C4A}"/>
    <dgm:cxn modelId="{D39644A2-A2A0-4345-AA6C-88E5E1D03CFC}" type="presOf" srcId="{7BDDC946-CBFA-41A8-93ED-70BD2DA0976B}" destId="{0B07CB92-C9F1-4DD9-AA71-CD3DD9B9D513}" srcOrd="0" destOrd="0" presId="urn:microsoft.com/office/officeart/2008/layout/VerticalCurvedList"/>
    <dgm:cxn modelId="{8797D7AD-5683-4062-8A7E-450337002138}" srcId="{7F3C3D2B-02BD-4909-AC1C-BBE63CF73C03}" destId="{8DA85DA1-FE40-473D-9F18-A0B542DD0433}" srcOrd="0" destOrd="0" parTransId="{74FC5084-48A3-429E-9A8D-2EA23CCD10A0}" sibTransId="{7BDDC946-CBFA-41A8-93ED-70BD2DA0976B}"/>
    <dgm:cxn modelId="{6AE015AF-CA1D-4263-B829-1EB920360837}" type="presOf" srcId="{8DA85DA1-FE40-473D-9F18-A0B542DD0433}" destId="{E405FC00-60FA-498C-8BF4-EA45D77F5228}" srcOrd="0" destOrd="0" presId="urn:microsoft.com/office/officeart/2008/layout/VerticalCurvedList"/>
    <dgm:cxn modelId="{8EFF79C6-BD5A-41B3-8C21-FEBE14B33A55}" type="presOf" srcId="{1A8B820F-CA47-42BE-B61D-B442D28387C7}" destId="{6BAF9D4C-52E2-401B-8AFC-76BF917DB6B8}" srcOrd="0" destOrd="0" presId="urn:microsoft.com/office/officeart/2008/layout/VerticalCurvedList"/>
    <dgm:cxn modelId="{DAD0D1EE-507C-4B62-AE31-F0A40AE8722A}" srcId="{7F3C3D2B-02BD-4909-AC1C-BBE63CF73C03}" destId="{0B06339D-9C63-496D-9633-5539A5FDB990}" srcOrd="1" destOrd="0" parTransId="{491EABBD-D11D-4475-9F61-CE5ABD40F2D4}" sibTransId="{78A9CEDD-8435-4C68-B8C1-7AFEC0C1893F}"/>
    <dgm:cxn modelId="{5393F10E-CA62-4981-87EF-127E56B70BBC}" type="presParOf" srcId="{3BC02BC7-8D3E-4CC3-BEFE-754FD4E7D7DB}" destId="{413465F4-66EC-4C72-914B-2848A4C11583}" srcOrd="0" destOrd="0" presId="urn:microsoft.com/office/officeart/2008/layout/VerticalCurvedList"/>
    <dgm:cxn modelId="{D452B5C6-E5CB-402C-B565-1241596B0398}" type="presParOf" srcId="{413465F4-66EC-4C72-914B-2848A4C11583}" destId="{CF14B054-B474-44D8-A4DF-62C3054AF4E1}" srcOrd="0" destOrd="0" presId="urn:microsoft.com/office/officeart/2008/layout/VerticalCurvedList"/>
    <dgm:cxn modelId="{6A49DD08-C3D1-4630-A466-57FD3D5BAB2E}" type="presParOf" srcId="{CF14B054-B474-44D8-A4DF-62C3054AF4E1}" destId="{6D73919E-1037-4E78-B332-2488053B5E2C}" srcOrd="0" destOrd="0" presId="urn:microsoft.com/office/officeart/2008/layout/VerticalCurvedList"/>
    <dgm:cxn modelId="{86598380-B528-4A8A-B788-F6399B24E86A}" type="presParOf" srcId="{CF14B054-B474-44D8-A4DF-62C3054AF4E1}" destId="{0B07CB92-C9F1-4DD9-AA71-CD3DD9B9D513}" srcOrd="1" destOrd="0" presId="urn:microsoft.com/office/officeart/2008/layout/VerticalCurvedList"/>
    <dgm:cxn modelId="{9768872A-C4DF-40D9-9163-3775D295E052}" type="presParOf" srcId="{CF14B054-B474-44D8-A4DF-62C3054AF4E1}" destId="{25282283-32F1-445C-9E27-290C2FCA5698}" srcOrd="2" destOrd="0" presId="urn:microsoft.com/office/officeart/2008/layout/VerticalCurvedList"/>
    <dgm:cxn modelId="{16490824-9681-4D0D-8665-8E53933DBF1D}" type="presParOf" srcId="{CF14B054-B474-44D8-A4DF-62C3054AF4E1}" destId="{ECA81D81-1C15-496C-97E7-81A998899943}" srcOrd="3" destOrd="0" presId="urn:microsoft.com/office/officeart/2008/layout/VerticalCurvedList"/>
    <dgm:cxn modelId="{3116A9DD-7A10-4D7F-93F4-C8AF2923348E}" type="presParOf" srcId="{413465F4-66EC-4C72-914B-2848A4C11583}" destId="{E405FC00-60FA-498C-8BF4-EA45D77F5228}" srcOrd="1" destOrd="0" presId="urn:microsoft.com/office/officeart/2008/layout/VerticalCurvedList"/>
    <dgm:cxn modelId="{59BE0297-506F-4A87-ADCB-9E74D5F1B1D2}" type="presParOf" srcId="{413465F4-66EC-4C72-914B-2848A4C11583}" destId="{279F9082-851E-4C85-AAC4-B6A4C79FCDAF}" srcOrd="2" destOrd="0" presId="urn:microsoft.com/office/officeart/2008/layout/VerticalCurvedList"/>
    <dgm:cxn modelId="{CFBBC9BE-A572-49CE-8B58-8CADD22B6A62}" type="presParOf" srcId="{279F9082-851E-4C85-AAC4-B6A4C79FCDAF}" destId="{20185CA6-B173-4D05-B388-E7FF38BFC4CF}" srcOrd="0" destOrd="0" presId="urn:microsoft.com/office/officeart/2008/layout/VerticalCurvedList"/>
    <dgm:cxn modelId="{33DD356D-9ECC-4AFD-8AA2-4324C277C2CC}" type="presParOf" srcId="{413465F4-66EC-4C72-914B-2848A4C11583}" destId="{FDB6775C-1A38-4012-931C-D02794551C49}" srcOrd="3" destOrd="0" presId="urn:microsoft.com/office/officeart/2008/layout/VerticalCurvedList"/>
    <dgm:cxn modelId="{0854F7DC-48C1-4150-9682-020F921BFC43}" type="presParOf" srcId="{413465F4-66EC-4C72-914B-2848A4C11583}" destId="{82237F7B-DE96-4AF7-826F-14AA544A148C}" srcOrd="4" destOrd="0" presId="urn:microsoft.com/office/officeart/2008/layout/VerticalCurvedList"/>
    <dgm:cxn modelId="{D794159D-BF94-4320-9D4F-EDF66A3A66E3}" type="presParOf" srcId="{82237F7B-DE96-4AF7-826F-14AA544A148C}" destId="{0B097853-E772-4E1B-82C7-CA306103174F}" srcOrd="0" destOrd="0" presId="urn:microsoft.com/office/officeart/2008/layout/VerticalCurvedList"/>
    <dgm:cxn modelId="{19BD82AD-2236-411D-9CB7-C25433E9C7D0}" type="presParOf" srcId="{413465F4-66EC-4C72-914B-2848A4C11583}" destId="{6BAF9D4C-52E2-401B-8AFC-76BF917DB6B8}" srcOrd="5" destOrd="0" presId="urn:microsoft.com/office/officeart/2008/layout/VerticalCurvedList"/>
    <dgm:cxn modelId="{554BE514-5A9A-4BEC-BCF1-FC4466745EDE}" type="presParOf" srcId="{413465F4-66EC-4C72-914B-2848A4C11583}" destId="{6D48BA9A-23E9-4326-95FC-105F325C6020}" srcOrd="6" destOrd="0" presId="urn:microsoft.com/office/officeart/2008/layout/VerticalCurvedList"/>
    <dgm:cxn modelId="{1E4E9220-1226-40C9-A749-79B685CB3DFD}" type="presParOf" srcId="{6D48BA9A-23E9-4326-95FC-105F325C6020}" destId="{15879A26-2192-4E52-9734-78C17ED35AA0}" srcOrd="0" destOrd="0" presId="urn:microsoft.com/office/officeart/2008/layout/VerticalCurvedList"/>
    <dgm:cxn modelId="{61D03392-7E8A-4123-8954-1F7BD6AE5EED}" type="presParOf" srcId="{413465F4-66EC-4C72-914B-2848A4C11583}" destId="{464101BC-AE9C-4CA8-A970-E22A3A5B611C}" srcOrd="7" destOrd="0" presId="urn:microsoft.com/office/officeart/2008/layout/VerticalCurvedList"/>
    <dgm:cxn modelId="{6CA5D166-1493-419A-840A-7D6E7B05FA3C}" type="presParOf" srcId="{413465F4-66EC-4C72-914B-2848A4C11583}" destId="{F315983F-5D7A-4DBD-BE05-20BD7F753828}" srcOrd="8" destOrd="0" presId="urn:microsoft.com/office/officeart/2008/layout/VerticalCurvedList"/>
    <dgm:cxn modelId="{7E9BE91A-634C-4964-93DC-4C798B5B18D4}" type="presParOf" srcId="{F315983F-5D7A-4DBD-BE05-20BD7F753828}" destId="{A8C93EC3-41EC-4563-966F-4B2C5796CB8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030613-03AA-4866-AC4F-4A1E55263BE6}" type="doc">
      <dgm:prSet loTypeId="urn:microsoft.com/office/officeart/2026/layout/TextCardSideLineIcon" loCatId="textcard" qsTypeId="urn:microsoft.com/office/officeart/2005/8/quickstyle/simple1#2" qsCatId="simple" csTypeId="urn:microsoft.com/office/officeart/2005/8/colors/accent1_2#1" csCatId="accent1" phldr="1"/>
      <dgm:spPr/>
      <dgm:t>
        <a:bodyPr/>
        <a:lstStyle/>
        <a:p>
          <a:endParaRPr kumimoji="1" lang="ja-JP" altLang="en-US"/>
        </a:p>
      </dgm:t>
    </dgm:pt>
    <dgm:pt modelId="{2BCD68D4-43D0-436E-834A-AB75478782F9}">
      <dgm:prSet phldrT="Title" custT="1"/>
      <dgm:spPr/>
      <dgm:t>
        <a:bodyPr/>
        <a:lstStyle/>
        <a:p>
          <a:pPr algn="ctr">
            <a:defRPr b="1"/>
          </a:pPr>
          <a:r>
            <a:rPr kumimoji="1" lang="ja-JP" altLang="en-US" sz="1800" dirty="0"/>
            <a:t>メンター事業</a:t>
          </a:r>
        </a:p>
      </dgm:t>
    </dgm:pt>
    <dgm:pt modelId="{39ACF8D8-95F3-47E1-9AA8-AB5991315642}" type="parTrans" cxnId="{A1FC79F0-4FA5-4FAB-B256-BE8307030874}">
      <dgm:prSet/>
      <dgm:spPr/>
      <dgm:t>
        <a:bodyPr/>
        <a:lstStyle/>
        <a:p>
          <a:endParaRPr kumimoji="1" lang="ja-JP" altLang="en-US"/>
        </a:p>
      </dgm:t>
    </dgm:pt>
    <dgm:pt modelId="{15F8EC30-A9A1-4B9B-B9D5-94CE3EC904FE}" type="sibTrans" cxnId="{A1FC79F0-4FA5-4FAB-B256-BE8307030874}">
      <dgm:prSet/>
      <dgm:spPr/>
      <dgm:t>
        <a:bodyPr/>
        <a:lstStyle/>
        <a:p>
          <a:endParaRPr kumimoji="1" lang="ja-JP" altLang="en-US"/>
        </a:p>
      </dgm:t>
    </dgm:pt>
    <dgm:pt modelId="{B29C8F8B-290F-4C4F-8CED-9FBCC70F1A7A}">
      <dgm:prSet phldrT="Description"/>
      <dgm:spPr/>
      <dgm:t>
        <a:bodyPr/>
        <a:lstStyle/>
        <a:p>
          <a:r>
            <a:rPr kumimoji="1" lang="ja-JP" altLang="en-US" dirty="0"/>
            <a:t>同じ様な経験をした先輩の経験談を聞ける場、親同士のつながりの大切さに気づいてもらえる場</a:t>
          </a:r>
        </a:p>
      </dgm:t>
    </dgm:pt>
    <dgm:pt modelId="{230D14BC-B65A-440E-84BA-BE985FC83B78}" type="parTrans" cxnId="{F381FB41-3493-48FB-BB10-787F0C771F95}">
      <dgm:prSet/>
      <dgm:spPr/>
      <dgm:t>
        <a:bodyPr/>
        <a:lstStyle/>
        <a:p>
          <a:endParaRPr kumimoji="1" lang="ja-JP" altLang="en-US"/>
        </a:p>
      </dgm:t>
    </dgm:pt>
    <dgm:pt modelId="{689221FC-BC5E-4323-BDE7-C68EC156AA4B}" type="sibTrans" cxnId="{F381FB41-3493-48FB-BB10-787F0C771F95}">
      <dgm:prSet/>
      <dgm:spPr/>
      <dgm:t>
        <a:bodyPr/>
        <a:lstStyle/>
        <a:p>
          <a:endParaRPr kumimoji="1" lang="ja-JP" altLang="en-US"/>
        </a:p>
      </dgm:t>
    </dgm:pt>
    <dgm:pt modelId="{0DA8A9E1-27C0-4D8F-8C60-270203C751B1}">
      <dgm:prSet phldrT="Title"/>
      <dgm:spPr/>
      <dgm:t>
        <a:bodyPr/>
        <a:lstStyle/>
        <a:p>
          <a:pPr algn="ctr">
            <a:defRPr b="1"/>
          </a:pPr>
          <a:r>
            <a:rPr kumimoji="1" lang="ja-JP" altLang="en-US" dirty="0"/>
            <a:t>家族会</a:t>
          </a:r>
        </a:p>
      </dgm:t>
    </dgm:pt>
    <dgm:pt modelId="{FB5D5447-AAA0-4E50-9F42-9C294032C61B}" type="parTrans" cxnId="{F05C948D-28DE-4240-94D4-F9401BA63A35}">
      <dgm:prSet/>
      <dgm:spPr/>
      <dgm:t>
        <a:bodyPr/>
        <a:lstStyle/>
        <a:p>
          <a:endParaRPr kumimoji="1" lang="ja-JP" altLang="en-US"/>
        </a:p>
      </dgm:t>
    </dgm:pt>
    <dgm:pt modelId="{90E0C870-C7D3-4B74-86E6-9446F15C3FDD}" type="sibTrans" cxnId="{F05C948D-28DE-4240-94D4-F9401BA63A35}">
      <dgm:prSet/>
      <dgm:spPr/>
      <dgm:t>
        <a:bodyPr/>
        <a:lstStyle/>
        <a:p>
          <a:endParaRPr kumimoji="1" lang="ja-JP" altLang="en-US"/>
        </a:p>
      </dgm:t>
    </dgm:pt>
    <dgm:pt modelId="{868ABCCC-6B10-4FF6-8602-54975FC8A9AF}">
      <dgm:prSet phldrT="Description"/>
      <dgm:spPr/>
      <dgm:t>
        <a:bodyPr/>
        <a:lstStyle/>
        <a:p>
          <a:r>
            <a:rPr kumimoji="1" lang="ja-JP" altLang="en-US" dirty="0"/>
            <a:t>同じような悩みをもつ仲間が集まる場所の提供</a:t>
          </a:r>
          <a:endParaRPr kumimoji="1" lang="en-US" altLang="ja-JP" dirty="0"/>
        </a:p>
      </dgm:t>
    </dgm:pt>
    <dgm:pt modelId="{BE30890F-14C7-49EE-B9DE-F1646CF6ACE9}" type="parTrans" cxnId="{3EAE2B44-8F9A-4448-BC2D-34292BA9E5B9}">
      <dgm:prSet/>
      <dgm:spPr/>
      <dgm:t>
        <a:bodyPr/>
        <a:lstStyle/>
        <a:p>
          <a:endParaRPr kumimoji="1" lang="ja-JP" altLang="en-US"/>
        </a:p>
      </dgm:t>
    </dgm:pt>
    <dgm:pt modelId="{15A4AB52-98CF-474C-A290-A3C4004DFEB0}" type="sibTrans" cxnId="{3EAE2B44-8F9A-4448-BC2D-34292BA9E5B9}">
      <dgm:prSet/>
      <dgm:spPr/>
      <dgm:t>
        <a:bodyPr/>
        <a:lstStyle/>
        <a:p>
          <a:endParaRPr kumimoji="1" lang="ja-JP" altLang="en-US"/>
        </a:p>
      </dgm:t>
    </dgm:pt>
    <dgm:pt modelId="{AA0E9CB8-5F94-4A36-A7BF-00BBAB46569E}">
      <dgm:prSet phldrT="Title" custT="1"/>
      <dgm:spPr/>
      <dgm:t>
        <a:bodyPr/>
        <a:lstStyle/>
        <a:p>
          <a:pPr>
            <a:defRPr b="1"/>
          </a:pPr>
          <a:r>
            <a:rPr kumimoji="1" lang="ja-JP" altLang="en-US" sz="1800" dirty="0"/>
            <a:t>一人で悩む家族</a:t>
          </a:r>
        </a:p>
      </dgm:t>
    </dgm:pt>
    <dgm:pt modelId="{28A15F39-8BAE-4FA3-A37D-A1F285210BD6}" type="sibTrans" cxnId="{15FDC3AD-2DBF-4004-A7B0-C0368963973E}">
      <dgm:prSet/>
      <dgm:spPr/>
      <dgm:t>
        <a:bodyPr/>
        <a:lstStyle/>
        <a:p>
          <a:endParaRPr kumimoji="1" lang="ja-JP" altLang="en-US"/>
        </a:p>
      </dgm:t>
    </dgm:pt>
    <dgm:pt modelId="{81024A5E-573B-418C-9048-80E864EB0547}" type="parTrans" cxnId="{15FDC3AD-2DBF-4004-A7B0-C0368963973E}">
      <dgm:prSet/>
      <dgm:spPr/>
      <dgm:t>
        <a:bodyPr/>
        <a:lstStyle/>
        <a:p>
          <a:endParaRPr kumimoji="1" lang="ja-JP" altLang="en-US"/>
        </a:p>
      </dgm:t>
    </dgm:pt>
    <dgm:pt modelId="{1974C76C-71AC-49AC-BC74-59BA0D3DE6F7}">
      <dgm:prSet phldrT="Description"/>
      <dgm:spPr/>
      <dgm:t>
        <a:bodyPr/>
        <a:lstStyle/>
        <a:p>
          <a:r>
            <a:rPr kumimoji="1" lang="ja-JP" altLang="en-US" dirty="0"/>
            <a:t>「情報が多すぎて不安」、「自分だけが悩んでいる気がする」、支援者も「家族会の情報を知らない」</a:t>
          </a:r>
          <a:endParaRPr kumimoji="1" lang="en-US" altLang="ja-JP" dirty="0"/>
        </a:p>
      </dgm:t>
    </dgm:pt>
    <dgm:pt modelId="{65073F37-764F-476B-85EF-646DD5DADB03}" type="sibTrans" cxnId="{51F44F63-1120-481D-BD32-64495432673D}">
      <dgm:prSet/>
      <dgm:spPr/>
      <dgm:t>
        <a:bodyPr/>
        <a:lstStyle/>
        <a:p>
          <a:endParaRPr kumimoji="1" lang="ja-JP" altLang="en-US"/>
        </a:p>
      </dgm:t>
    </dgm:pt>
    <dgm:pt modelId="{BE03436E-6E30-42C7-97D4-FF7D024F00D5}" type="parTrans" cxnId="{51F44F63-1120-481D-BD32-64495432673D}">
      <dgm:prSet/>
      <dgm:spPr/>
      <dgm:t>
        <a:bodyPr/>
        <a:lstStyle/>
        <a:p>
          <a:endParaRPr kumimoji="1" lang="ja-JP" altLang="en-US"/>
        </a:p>
      </dgm:t>
    </dgm:pt>
    <dgm:pt modelId="{125C9D55-57D2-4B5D-A997-58811C28F7E1}" type="pres">
      <dgm:prSet presAssocID="{03030613-03AA-4866-AC4F-4A1E55263BE6}" presName="root" presStyleCnt="0">
        <dgm:presLayoutVars>
          <dgm:dir/>
          <dgm:resizeHandles val="exact"/>
        </dgm:presLayoutVars>
      </dgm:prSet>
      <dgm:spPr/>
    </dgm:pt>
    <dgm:pt modelId="{D2934BCD-7C97-4860-B3B3-72C9A85214AF}" type="pres">
      <dgm:prSet presAssocID="{AA0E9CB8-5F94-4A36-A7BF-00BBAB46569E}" presName="compNode" presStyleCnt="0"/>
      <dgm:spPr/>
    </dgm:pt>
    <dgm:pt modelId="{BB8124AA-4CCC-4110-89D3-A99DE1A7B3C8}" type="pres">
      <dgm:prSet presAssocID="{AA0E9CB8-5F94-4A36-A7BF-00BBAB46569E}" presName="accentLine" presStyleLbl="dkBgShp" presStyleIdx="0" presStyleCnt="6"/>
      <dgm:spPr>
        <a:solidFill>
          <a:schemeClr val="accent1">
            <a:shade val="80000"/>
            <a:hueOff val="0"/>
            <a:satOff val="0"/>
            <a:lumOff val="0"/>
            <a:alphaOff val="0"/>
          </a:schemeClr>
        </a:solidFill>
        <a:ln>
          <a:noFill/>
        </a:ln>
        <a:effectLst/>
      </dgm:spPr>
    </dgm:pt>
    <dgm:pt modelId="{C6211329-E70D-4D15-9356-8A7FD0F38DBB}" type="pres">
      <dgm:prSet presAssocID="{AA0E9CB8-5F94-4A36-A7BF-00BBAB46569E}" presName="iconShape" presStyleLbl="dkBgShp" presStyleIdx="1" presStyleCnt="6"/>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インターネット バンキング 単色塗りつぶし"/>
        </a:ext>
      </dgm:extLst>
    </dgm:pt>
    <dgm:pt modelId="{DB9F5CC9-26A2-4ACA-A710-524ACE32E87D}" type="pres">
      <dgm:prSet presAssocID="{AA0E9CB8-5F94-4A36-A7BF-00BBAB46569E}" presName="titleText" presStyleLbl="revTx" presStyleIdx="0" presStyleCnt="6" custLinFactNeighborX="-3538" custLinFactNeighborY="-873">
        <dgm:presLayoutVars>
          <dgm:chMax val="0"/>
          <dgm:chPref val="0"/>
        </dgm:presLayoutVars>
      </dgm:prSet>
      <dgm:spPr/>
    </dgm:pt>
    <dgm:pt modelId="{90FEF4DB-76AF-4C28-BD93-C9A05C575DD4}" type="pres">
      <dgm:prSet presAssocID="{AA0E9CB8-5F94-4A36-A7BF-00BBAB46569E}" presName="bodyText" presStyleLbl="revTx" presStyleIdx="1" presStyleCnt="6">
        <dgm:presLayoutVars>
          <dgm:chMax val="0"/>
          <dgm:chPref val="0"/>
        </dgm:presLayoutVars>
      </dgm:prSet>
      <dgm:spPr/>
    </dgm:pt>
    <dgm:pt modelId="{E4FB5A47-70DF-47A9-9C4E-96B760001E60}" type="pres">
      <dgm:prSet presAssocID="{28A15F39-8BAE-4FA3-A37D-A1F285210BD6}" presName="sibTrans" presStyleCnt="0"/>
      <dgm:spPr/>
    </dgm:pt>
    <dgm:pt modelId="{E9CDEEA9-E5C8-4241-9EB9-9F1B08657135}" type="pres">
      <dgm:prSet presAssocID="{2BCD68D4-43D0-436E-834A-AB75478782F9}" presName="compNode" presStyleCnt="0"/>
      <dgm:spPr/>
    </dgm:pt>
    <dgm:pt modelId="{E86CA234-8BD0-40F3-B3C4-EB87BC04FA6B}" type="pres">
      <dgm:prSet presAssocID="{2BCD68D4-43D0-436E-834A-AB75478782F9}" presName="accentLine" presStyleLbl="dkBgShp" presStyleIdx="2" presStyleCnt="6"/>
      <dgm:spPr>
        <a:solidFill>
          <a:schemeClr val="accent1">
            <a:shade val="80000"/>
            <a:hueOff val="0"/>
            <a:satOff val="0"/>
            <a:lumOff val="0"/>
            <a:alphaOff val="0"/>
          </a:schemeClr>
        </a:solidFill>
        <a:ln>
          <a:noFill/>
        </a:ln>
        <a:effectLst/>
      </dgm:spPr>
    </dgm:pt>
    <dgm:pt modelId="{1282247D-B27F-4FD8-86DC-1A3D4E1634D8}" type="pres">
      <dgm:prSet presAssocID="{2BCD68D4-43D0-436E-834A-AB75478782F9}" presName="iconShape" presStyleLbl="dkBgShp" presStyleIdx="3" presStyleCnt="6"/>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虹 単色塗りつぶし"/>
        </a:ext>
      </dgm:extLst>
    </dgm:pt>
    <dgm:pt modelId="{0A74031E-F2AF-40CB-8B42-DA735A44742B}" type="pres">
      <dgm:prSet presAssocID="{2BCD68D4-43D0-436E-834A-AB75478782F9}" presName="titleText" presStyleLbl="revTx" presStyleIdx="2" presStyleCnt="6" custLinFactNeighborX="-4006" custLinFactNeighborY="-873">
        <dgm:presLayoutVars>
          <dgm:chMax val="0"/>
          <dgm:chPref val="0"/>
        </dgm:presLayoutVars>
      </dgm:prSet>
      <dgm:spPr/>
    </dgm:pt>
    <dgm:pt modelId="{C868F412-592A-4F93-92A8-169D12A76488}" type="pres">
      <dgm:prSet presAssocID="{2BCD68D4-43D0-436E-834A-AB75478782F9}" presName="bodyText" presStyleLbl="revTx" presStyleIdx="3" presStyleCnt="6">
        <dgm:presLayoutVars>
          <dgm:chMax val="0"/>
          <dgm:chPref val="0"/>
        </dgm:presLayoutVars>
      </dgm:prSet>
      <dgm:spPr/>
    </dgm:pt>
    <dgm:pt modelId="{B8DF819C-F3B9-4ED4-B0D5-D5525A56ACAF}" type="pres">
      <dgm:prSet presAssocID="{15F8EC30-A9A1-4B9B-B9D5-94CE3EC904FE}" presName="sibTrans" presStyleCnt="0"/>
      <dgm:spPr/>
    </dgm:pt>
    <dgm:pt modelId="{99C16490-B33D-48C8-91D8-771191B8DC10}" type="pres">
      <dgm:prSet presAssocID="{0DA8A9E1-27C0-4D8F-8C60-270203C751B1}" presName="compNode" presStyleCnt="0"/>
      <dgm:spPr/>
    </dgm:pt>
    <dgm:pt modelId="{A6E5E845-1492-46B3-9A04-3F877401D191}" type="pres">
      <dgm:prSet presAssocID="{0DA8A9E1-27C0-4D8F-8C60-270203C751B1}" presName="accentLine" presStyleLbl="dkBgShp" presStyleIdx="4" presStyleCnt="6"/>
      <dgm:spPr>
        <a:solidFill>
          <a:schemeClr val="accent1">
            <a:shade val="80000"/>
            <a:hueOff val="0"/>
            <a:satOff val="0"/>
            <a:lumOff val="0"/>
            <a:alphaOff val="0"/>
          </a:schemeClr>
        </a:solidFill>
        <a:ln>
          <a:noFill/>
        </a:ln>
        <a:effectLst/>
      </dgm:spPr>
    </dgm:pt>
    <dgm:pt modelId="{FE0A96AF-9016-4FFE-87A9-8A33FD50C990}" type="pres">
      <dgm:prSet presAssocID="{0DA8A9E1-27C0-4D8F-8C60-270203C751B1}" presName="iconShape" presStyleLbl="dkBgShp" presStyleIdx="5" presStyleCnt="6"/>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人と循環 単色塗りつぶし"/>
        </a:ext>
      </dgm:extLst>
    </dgm:pt>
    <dgm:pt modelId="{A2FBEDC4-D39A-4543-A64D-20E2F073D2E8}" type="pres">
      <dgm:prSet presAssocID="{0DA8A9E1-27C0-4D8F-8C60-270203C751B1}" presName="titleText" presStyleLbl="revTx" presStyleIdx="4" presStyleCnt="6" custLinFactNeighborX="-2668" custLinFactNeighborY="-1994">
        <dgm:presLayoutVars>
          <dgm:chMax val="0"/>
          <dgm:chPref val="0"/>
        </dgm:presLayoutVars>
      </dgm:prSet>
      <dgm:spPr/>
    </dgm:pt>
    <dgm:pt modelId="{F8427F33-4F59-4D5F-918F-1531D3AD28BF}" type="pres">
      <dgm:prSet presAssocID="{0DA8A9E1-27C0-4D8F-8C60-270203C751B1}" presName="bodyText" presStyleLbl="revTx" presStyleIdx="5" presStyleCnt="6">
        <dgm:presLayoutVars>
          <dgm:chMax val="0"/>
          <dgm:chPref val="0"/>
        </dgm:presLayoutVars>
      </dgm:prSet>
      <dgm:spPr/>
    </dgm:pt>
  </dgm:ptLst>
  <dgm:cxnLst>
    <dgm:cxn modelId="{054A5E09-5553-45D6-A034-C1C14E0CF11F}" type="presOf" srcId="{03030613-03AA-4866-AC4F-4A1E55263BE6}" destId="{125C9D55-57D2-4B5D-A997-58811C28F7E1}" srcOrd="0" destOrd="0" presId="urn:microsoft.com/office/officeart/2026/layout/TextCardSideLineIcon"/>
    <dgm:cxn modelId="{2BDDD524-6C13-44BD-ACA0-D4F4F3FB1438}" type="presOf" srcId="{AA0E9CB8-5F94-4A36-A7BF-00BBAB46569E}" destId="{DB9F5CC9-26A2-4ACA-A710-524ACE32E87D}" srcOrd="0" destOrd="0" presId="urn:microsoft.com/office/officeart/2026/layout/TextCardSideLineIcon"/>
    <dgm:cxn modelId="{464A3032-7EA0-4C63-B46C-943FAB32F0C8}" type="presOf" srcId="{0DA8A9E1-27C0-4D8F-8C60-270203C751B1}" destId="{A2FBEDC4-D39A-4543-A64D-20E2F073D2E8}" srcOrd="0" destOrd="0" presId="urn:microsoft.com/office/officeart/2026/layout/TextCardSideLineIcon"/>
    <dgm:cxn modelId="{F381FB41-3493-48FB-BB10-787F0C771F95}" srcId="{2BCD68D4-43D0-436E-834A-AB75478782F9}" destId="{B29C8F8B-290F-4C4F-8CED-9FBCC70F1A7A}" srcOrd="0" destOrd="0" parTransId="{230D14BC-B65A-440E-84BA-BE985FC83B78}" sibTransId="{689221FC-BC5E-4323-BDE7-C68EC156AA4B}"/>
    <dgm:cxn modelId="{51F44F63-1120-481D-BD32-64495432673D}" srcId="{AA0E9CB8-5F94-4A36-A7BF-00BBAB46569E}" destId="{1974C76C-71AC-49AC-BC74-59BA0D3DE6F7}" srcOrd="0" destOrd="0" parTransId="{BE03436E-6E30-42C7-97D4-FF7D024F00D5}" sibTransId="{65073F37-764F-476B-85EF-646DD5DADB03}"/>
    <dgm:cxn modelId="{3EAE2B44-8F9A-4448-BC2D-34292BA9E5B9}" srcId="{0DA8A9E1-27C0-4D8F-8C60-270203C751B1}" destId="{868ABCCC-6B10-4FF6-8602-54975FC8A9AF}" srcOrd="0" destOrd="0" parTransId="{BE30890F-14C7-49EE-B9DE-F1646CF6ACE9}" sibTransId="{15A4AB52-98CF-474C-A290-A3C4004DFEB0}"/>
    <dgm:cxn modelId="{8DB19864-6DB8-4AD2-AE84-D4F3400B28CF}" type="presOf" srcId="{B29C8F8B-290F-4C4F-8CED-9FBCC70F1A7A}" destId="{C868F412-592A-4F93-92A8-169D12A76488}" srcOrd="0" destOrd="0" presId="urn:microsoft.com/office/officeart/2026/layout/TextCardSideLineIcon"/>
    <dgm:cxn modelId="{A69E6F86-5213-41CE-AC70-956DA30EE108}" type="presOf" srcId="{868ABCCC-6B10-4FF6-8602-54975FC8A9AF}" destId="{F8427F33-4F59-4D5F-918F-1531D3AD28BF}" srcOrd="0" destOrd="0" presId="urn:microsoft.com/office/officeart/2026/layout/TextCardSideLineIcon"/>
    <dgm:cxn modelId="{F05C948D-28DE-4240-94D4-F9401BA63A35}" srcId="{03030613-03AA-4866-AC4F-4A1E55263BE6}" destId="{0DA8A9E1-27C0-4D8F-8C60-270203C751B1}" srcOrd="2" destOrd="0" parTransId="{FB5D5447-AAA0-4E50-9F42-9C294032C61B}" sibTransId="{90E0C870-C7D3-4B74-86E6-9446F15C3FDD}"/>
    <dgm:cxn modelId="{9D923992-BA2A-43C5-B0FB-5D0C93ED62F0}" type="presOf" srcId="{2BCD68D4-43D0-436E-834A-AB75478782F9}" destId="{0A74031E-F2AF-40CB-8B42-DA735A44742B}" srcOrd="0" destOrd="0" presId="urn:microsoft.com/office/officeart/2026/layout/TextCardSideLineIcon"/>
    <dgm:cxn modelId="{15FDC3AD-2DBF-4004-A7B0-C0368963973E}" srcId="{03030613-03AA-4866-AC4F-4A1E55263BE6}" destId="{AA0E9CB8-5F94-4A36-A7BF-00BBAB46569E}" srcOrd="0" destOrd="0" parTransId="{81024A5E-573B-418C-9048-80E864EB0547}" sibTransId="{28A15F39-8BAE-4FA3-A37D-A1F285210BD6}"/>
    <dgm:cxn modelId="{C63EF6D6-2A4D-471E-976A-CBF11C8C4602}" type="presOf" srcId="{1974C76C-71AC-49AC-BC74-59BA0D3DE6F7}" destId="{90FEF4DB-76AF-4C28-BD93-C9A05C575DD4}" srcOrd="0" destOrd="0" presId="urn:microsoft.com/office/officeart/2026/layout/TextCardSideLineIcon"/>
    <dgm:cxn modelId="{A1FC79F0-4FA5-4FAB-B256-BE8307030874}" srcId="{03030613-03AA-4866-AC4F-4A1E55263BE6}" destId="{2BCD68D4-43D0-436E-834A-AB75478782F9}" srcOrd="1" destOrd="0" parTransId="{39ACF8D8-95F3-47E1-9AA8-AB5991315642}" sibTransId="{15F8EC30-A9A1-4B9B-B9D5-94CE3EC904FE}"/>
    <dgm:cxn modelId="{D6E93E6D-8D55-403D-BCF7-1D69BB9CAFDD}" type="presParOf" srcId="{125C9D55-57D2-4B5D-A997-58811C28F7E1}" destId="{D2934BCD-7C97-4860-B3B3-72C9A85214AF}" srcOrd="0" destOrd="0" presId="urn:microsoft.com/office/officeart/2026/layout/TextCardSideLineIcon"/>
    <dgm:cxn modelId="{F61729FE-E3AE-49CC-A9ED-CCCC6A509FD4}" type="presParOf" srcId="{D2934BCD-7C97-4860-B3B3-72C9A85214AF}" destId="{BB8124AA-4CCC-4110-89D3-A99DE1A7B3C8}" srcOrd="0" destOrd="0" presId="urn:microsoft.com/office/officeart/2026/layout/TextCardSideLineIcon"/>
    <dgm:cxn modelId="{9182225E-EDD3-4743-ABD3-2DDED89BCBDA}" type="presParOf" srcId="{D2934BCD-7C97-4860-B3B3-72C9A85214AF}" destId="{C6211329-E70D-4D15-9356-8A7FD0F38DBB}" srcOrd="1" destOrd="0" presId="urn:microsoft.com/office/officeart/2026/layout/TextCardSideLineIcon"/>
    <dgm:cxn modelId="{3FD39F4F-C38B-4C59-BE0C-7A9D4AAD48D9}" type="presParOf" srcId="{D2934BCD-7C97-4860-B3B3-72C9A85214AF}" destId="{DB9F5CC9-26A2-4ACA-A710-524ACE32E87D}" srcOrd="2" destOrd="0" presId="urn:microsoft.com/office/officeart/2026/layout/TextCardSideLineIcon"/>
    <dgm:cxn modelId="{91B205FA-22D9-4C6D-B7C6-7842F0287640}" type="presParOf" srcId="{D2934BCD-7C97-4860-B3B3-72C9A85214AF}" destId="{90FEF4DB-76AF-4C28-BD93-C9A05C575DD4}" srcOrd="3" destOrd="0" presId="urn:microsoft.com/office/officeart/2026/layout/TextCardSideLineIcon"/>
    <dgm:cxn modelId="{9CAA617A-6865-4D47-9EF6-E9D004F29C53}" type="presParOf" srcId="{125C9D55-57D2-4B5D-A997-58811C28F7E1}" destId="{E4FB5A47-70DF-47A9-9C4E-96B760001E60}" srcOrd="1" destOrd="0" presId="urn:microsoft.com/office/officeart/2026/layout/TextCardSideLineIcon"/>
    <dgm:cxn modelId="{3F854C9E-855E-417C-883C-31714E5A2696}" type="presParOf" srcId="{125C9D55-57D2-4B5D-A997-58811C28F7E1}" destId="{E9CDEEA9-E5C8-4241-9EB9-9F1B08657135}" srcOrd="2" destOrd="0" presId="urn:microsoft.com/office/officeart/2026/layout/TextCardSideLineIcon"/>
    <dgm:cxn modelId="{870CE229-5126-4134-A773-5913E722D5B8}" type="presParOf" srcId="{E9CDEEA9-E5C8-4241-9EB9-9F1B08657135}" destId="{E86CA234-8BD0-40F3-B3C4-EB87BC04FA6B}" srcOrd="0" destOrd="0" presId="urn:microsoft.com/office/officeart/2026/layout/TextCardSideLineIcon"/>
    <dgm:cxn modelId="{4ED77800-3373-412C-81D4-71DCD8599D72}" type="presParOf" srcId="{E9CDEEA9-E5C8-4241-9EB9-9F1B08657135}" destId="{1282247D-B27F-4FD8-86DC-1A3D4E1634D8}" srcOrd="1" destOrd="0" presId="urn:microsoft.com/office/officeart/2026/layout/TextCardSideLineIcon"/>
    <dgm:cxn modelId="{5B46B470-AAC2-4C02-A32B-2EA59BEA0E79}" type="presParOf" srcId="{E9CDEEA9-E5C8-4241-9EB9-9F1B08657135}" destId="{0A74031E-F2AF-40CB-8B42-DA735A44742B}" srcOrd="2" destOrd="0" presId="urn:microsoft.com/office/officeart/2026/layout/TextCardSideLineIcon"/>
    <dgm:cxn modelId="{1A9F41D6-2568-4B6C-A157-33BA6F5225F3}" type="presParOf" srcId="{E9CDEEA9-E5C8-4241-9EB9-9F1B08657135}" destId="{C868F412-592A-4F93-92A8-169D12A76488}" srcOrd="3" destOrd="0" presId="urn:microsoft.com/office/officeart/2026/layout/TextCardSideLineIcon"/>
    <dgm:cxn modelId="{95C8A49D-779A-4FED-8A9B-637BDC089AE1}" type="presParOf" srcId="{125C9D55-57D2-4B5D-A997-58811C28F7E1}" destId="{B8DF819C-F3B9-4ED4-B0D5-D5525A56ACAF}" srcOrd="3" destOrd="0" presId="urn:microsoft.com/office/officeart/2026/layout/TextCardSideLineIcon"/>
    <dgm:cxn modelId="{DBE6C76E-E1F3-489B-A370-C62C76994824}" type="presParOf" srcId="{125C9D55-57D2-4B5D-A997-58811C28F7E1}" destId="{99C16490-B33D-48C8-91D8-771191B8DC10}" srcOrd="4" destOrd="0" presId="urn:microsoft.com/office/officeart/2026/layout/TextCardSideLineIcon"/>
    <dgm:cxn modelId="{98F05296-DA69-445A-A583-EA77FD835EBA}" type="presParOf" srcId="{99C16490-B33D-48C8-91D8-771191B8DC10}" destId="{A6E5E845-1492-46B3-9A04-3F877401D191}" srcOrd="0" destOrd="0" presId="urn:microsoft.com/office/officeart/2026/layout/TextCardSideLineIcon"/>
    <dgm:cxn modelId="{7E73CD94-90BF-41A7-BDD3-050030452502}" type="presParOf" srcId="{99C16490-B33D-48C8-91D8-771191B8DC10}" destId="{FE0A96AF-9016-4FFE-87A9-8A33FD50C990}" srcOrd="1" destOrd="0" presId="urn:microsoft.com/office/officeart/2026/layout/TextCardSideLineIcon"/>
    <dgm:cxn modelId="{94E3A9AE-8E50-40D1-8EC6-0392833ED258}" type="presParOf" srcId="{99C16490-B33D-48C8-91D8-771191B8DC10}" destId="{A2FBEDC4-D39A-4543-A64D-20E2F073D2E8}" srcOrd="2" destOrd="0" presId="urn:microsoft.com/office/officeart/2026/layout/TextCardSideLineIcon"/>
    <dgm:cxn modelId="{EE1D4ABF-DC78-42F3-BFBB-7D411DF02EA6}" type="presParOf" srcId="{99C16490-B33D-48C8-91D8-771191B8DC10}" destId="{F8427F33-4F59-4D5F-918F-1531D3AD28BF}" srcOrd="3" destOrd="0" presId="urn:microsoft.com/office/officeart/2026/layout/TextCardSideLine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7CB92-C9F1-4DD9-AA71-CD3DD9B9D513}">
      <dsp:nvSpPr>
        <dsp:cNvPr id="0" name=""/>
        <dsp:cNvSpPr/>
      </dsp:nvSpPr>
      <dsp:spPr>
        <a:xfrm>
          <a:off x="-2455972" y="-379320"/>
          <a:ext cx="2932594" cy="2932594"/>
        </a:xfrm>
        <a:prstGeom prst="blockArc">
          <a:avLst>
            <a:gd name="adj1" fmla="val 18900000"/>
            <a:gd name="adj2" fmla="val 2700000"/>
            <a:gd name="adj3" fmla="val 737"/>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05FC00-60FA-498C-8BF4-EA45D77F5228}">
      <dsp:nvSpPr>
        <dsp:cNvPr id="0" name=""/>
        <dsp:cNvSpPr/>
      </dsp:nvSpPr>
      <dsp:spPr>
        <a:xfrm>
          <a:off x="250322" y="167133"/>
          <a:ext cx="5391771" cy="33444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63" tIns="40640" rIns="40640" bIns="40640" numCol="1" spcCol="1270" anchor="ctr" anchorCtr="0">
          <a:noAutofit/>
        </a:bodyPr>
        <a:lstStyle/>
        <a:p>
          <a:pPr marL="0" lvl="0" indent="0" algn="l" defTabSz="711200" rtl="0">
            <a:lnSpc>
              <a:spcPct val="90000"/>
            </a:lnSpc>
            <a:spcBef>
              <a:spcPct val="0"/>
            </a:spcBef>
            <a:spcAft>
              <a:spcPct val="35000"/>
            </a:spcAft>
            <a:buNone/>
          </a:pPr>
          <a:r>
            <a:rPr lang="ja-JP" altLang="en-US" sz="1600" b="0" kern="1200" dirty="0">
              <a:latin typeface="+mn-ea"/>
              <a:ea typeface="+mn-ea"/>
            </a:rPr>
            <a:t>家族支援の充実：ペアレント・メンター事業</a:t>
          </a:r>
        </a:p>
      </dsp:txBody>
      <dsp:txXfrm>
        <a:off x="250322" y="167133"/>
        <a:ext cx="5391771" cy="334441"/>
      </dsp:txXfrm>
    </dsp:sp>
    <dsp:sp modelId="{20185CA6-B173-4D05-B388-E7FF38BFC4CF}">
      <dsp:nvSpPr>
        <dsp:cNvPr id="0" name=""/>
        <dsp:cNvSpPr/>
      </dsp:nvSpPr>
      <dsp:spPr>
        <a:xfrm>
          <a:off x="41296" y="125328"/>
          <a:ext cx="418051" cy="4180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B6775C-1A38-4012-931C-D02794551C49}">
      <dsp:nvSpPr>
        <dsp:cNvPr id="0" name=""/>
        <dsp:cNvSpPr/>
      </dsp:nvSpPr>
      <dsp:spPr>
        <a:xfrm>
          <a:off x="442064" y="668882"/>
          <a:ext cx="5200028" cy="33444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63" tIns="40640" rIns="40640" bIns="40640" numCol="1" spcCol="1270" anchor="ctr" anchorCtr="0">
          <a:noAutofit/>
        </a:bodyPr>
        <a:lstStyle/>
        <a:p>
          <a:pPr marL="0" lvl="0" indent="0" algn="l" defTabSz="711200" rtl="0">
            <a:lnSpc>
              <a:spcPct val="90000"/>
            </a:lnSpc>
            <a:spcBef>
              <a:spcPct val="0"/>
            </a:spcBef>
            <a:spcAft>
              <a:spcPct val="35000"/>
            </a:spcAft>
            <a:buNone/>
          </a:pPr>
          <a:r>
            <a:rPr lang="ja-JP" altLang="en-US" sz="1600" b="0" kern="1200" dirty="0">
              <a:latin typeface="+mn-ea"/>
              <a:ea typeface="+mn-ea"/>
            </a:rPr>
            <a:t>関係機関とのネットワーク構築：連絡協議会など</a:t>
          </a:r>
        </a:p>
      </dsp:txBody>
      <dsp:txXfrm>
        <a:off x="442064" y="668882"/>
        <a:ext cx="5200028" cy="334441"/>
      </dsp:txXfrm>
    </dsp:sp>
    <dsp:sp modelId="{0B097853-E772-4E1B-82C7-CA306103174F}">
      <dsp:nvSpPr>
        <dsp:cNvPr id="0" name=""/>
        <dsp:cNvSpPr/>
      </dsp:nvSpPr>
      <dsp:spPr>
        <a:xfrm>
          <a:off x="233039" y="627077"/>
          <a:ext cx="418051" cy="4180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AF9D4C-52E2-401B-8AFC-76BF917DB6B8}">
      <dsp:nvSpPr>
        <dsp:cNvPr id="0" name=""/>
        <dsp:cNvSpPr/>
      </dsp:nvSpPr>
      <dsp:spPr>
        <a:xfrm>
          <a:off x="442064" y="1170630"/>
          <a:ext cx="5200028" cy="33444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63" tIns="40640" rIns="40640" bIns="40640" numCol="1" spcCol="1270" anchor="ctr" anchorCtr="0">
          <a:noAutofit/>
        </a:bodyPr>
        <a:lstStyle/>
        <a:p>
          <a:pPr marL="0" lvl="0" indent="0" algn="l" defTabSz="711200" rtl="0">
            <a:lnSpc>
              <a:spcPct val="90000"/>
            </a:lnSpc>
            <a:spcBef>
              <a:spcPct val="0"/>
            </a:spcBef>
            <a:spcAft>
              <a:spcPct val="35000"/>
            </a:spcAft>
            <a:buNone/>
          </a:pPr>
          <a:r>
            <a:rPr kumimoji="1" lang="ja-JP" altLang="en-US" sz="1600" b="0" kern="1200" dirty="0">
              <a:latin typeface="+mn-ea"/>
              <a:ea typeface="+mn-ea"/>
            </a:rPr>
            <a:t>普及・啓発：府民や支援者対象の公開講座・研修</a:t>
          </a:r>
          <a:endParaRPr lang="ja-JP" altLang="en-US" sz="1600" b="0" kern="1200" dirty="0">
            <a:latin typeface="+mn-ea"/>
            <a:ea typeface="+mn-ea"/>
          </a:endParaRPr>
        </a:p>
      </dsp:txBody>
      <dsp:txXfrm>
        <a:off x="442064" y="1170630"/>
        <a:ext cx="5200028" cy="334441"/>
      </dsp:txXfrm>
    </dsp:sp>
    <dsp:sp modelId="{15879A26-2192-4E52-9734-78C17ED35AA0}">
      <dsp:nvSpPr>
        <dsp:cNvPr id="0" name=""/>
        <dsp:cNvSpPr/>
      </dsp:nvSpPr>
      <dsp:spPr>
        <a:xfrm>
          <a:off x="233039" y="1128825"/>
          <a:ext cx="418051" cy="4180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4101BC-AE9C-4CA8-A970-E22A3A5B611C}">
      <dsp:nvSpPr>
        <dsp:cNvPr id="0" name=""/>
        <dsp:cNvSpPr/>
      </dsp:nvSpPr>
      <dsp:spPr>
        <a:xfrm>
          <a:off x="250322" y="1672379"/>
          <a:ext cx="5391771" cy="33444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63" tIns="40640" rIns="40640" bIns="40640" numCol="1" spcCol="1270" anchor="ctr" anchorCtr="0">
          <a:noAutofit/>
        </a:bodyPr>
        <a:lstStyle/>
        <a:p>
          <a:pPr marL="0" lvl="0" indent="0" algn="l" defTabSz="711200" rtl="0">
            <a:lnSpc>
              <a:spcPct val="90000"/>
            </a:lnSpc>
            <a:spcBef>
              <a:spcPct val="0"/>
            </a:spcBef>
            <a:spcAft>
              <a:spcPct val="35000"/>
            </a:spcAft>
            <a:buNone/>
          </a:pPr>
          <a:r>
            <a:rPr kumimoji="1" lang="ja-JP" altLang="en-US" sz="1600" b="0" kern="1200" dirty="0">
              <a:latin typeface="+mn-ea"/>
              <a:ea typeface="+mn-ea"/>
            </a:rPr>
            <a:t>支援体制の構築や人材育成：コンサルテーション事業</a:t>
          </a:r>
          <a:endParaRPr kumimoji="1" lang="en-US" altLang="ja-JP" sz="1600" b="0" kern="1200" dirty="0">
            <a:latin typeface="+mn-ea"/>
            <a:ea typeface="+mn-ea"/>
          </a:endParaRPr>
        </a:p>
      </dsp:txBody>
      <dsp:txXfrm>
        <a:off x="250322" y="1672379"/>
        <a:ext cx="5391771" cy="334441"/>
      </dsp:txXfrm>
    </dsp:sp>
    <dsp:sp modelId="{A8C93EC3-41EC-4563-966F-4B2C5796CB83}">
      <dsp:nvSpPr>
        <dsp:cNvPr id="0" name=""/>
        <dsp:cNvSpPr/>
      </dsp:nvSpPr>
      <dsp:spPr>
        <a:xfrm>
          <a:off x="41296" y="1630574"/>
          <a:ext cx="418051" cy="418051"/>
        </a:xfrm>
        <a:prstGeom prst="ellipse">
          <a:avLst/>
        </a:prstGeom>
        <a:solidFill>
          <a:schemeClr val="bg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124AA-4CCC-4110-89D3-A99DE1A7B3C8}">
      <dsp:nvSpPr>
        <dsp:cNvPr id="0" name=""/>
        <dsp:cNvSpPr/>
      </dsp:nvSpPr>
      <dsp:spPr>
        <a:xfrm>
          <a:off x="161455" y="846691"/>
          <a:ext cx="14246" cy="264862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211329-E70D-4D15-9356-8A7FD0F38DBB}">
      <dsp:nvSpPr>
        <dsp:cNvPr id="0" name=""/>
        <dsp:cNvSpPr/>
      </dsp:nvSpPr>
      <dsp:spPr>
        <a:xfrm>
          <a:off x="286108" y="899664"/>
          <a:ext cx="529725" cy="52972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DB9F5CC9-26A2-4ACA-A710-524ACE32E87D}">
      <dsp:nvSpPr>
        <dsp:cNvPr id="0" name=""/>
        <dsp:cNvSpPr/>
      </dsp:nvSpPr>
      <dsp:spPr>
        <a:xfrm>
          <a:off x="227515" y="1530247"/>
          <a:ext cx="1656105" cy="582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kumimoji="1" lang="ja-JP" altLang="en-US" sz="1800" kern="1200" dirty="0"/>
            <a:t>一人で悩む家族</a:t>
          </a:r>
        </a:p>
      </dsp:txBody>
      <dsp:txXfrm>
        <a:off x="227515" y="1530247"/>
        <a:ext cx="1656105" cy="582697"/>
      </dsp:txXfrm>
    </dsp:sp>
    <dsp:sp modelId="{90FEF4DB-76AF-4C28-BD93-C9A05C575DD4}">
      <dsp:nvSpPr>
        <dsp:cNvPr id="0" name=""/>
        <dsp:cNvSpPr/>
      </dsp:nvSpPr>
      <dsp:spPr>
        <a:xfrm>
          <a:off x="286108" y="2223977"/>
          <a:ext cx="1656105" cy="1271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kumimoji="1" lang="ja-JP" altLang="en-US" sz="1300" kern="1200" dirty="0"/>
            <a:t>「情報が多すぎて不安」、「自分だけが悩んでいる気がする」、支援者も「家族会の情報を知らない」</a:t>
          </a:r>
          <a:endParaRPr kumimoji="1" lang="en-US" altLang="ja-JP" sz="1300" kern="1200" dirty="0"/>
        </a:p>
      </dsp:txBody>
      <dsp:txXfrm>
        <a:off x="286108" y="2223977"/>
        <a:ext cx="1656105" cy="1271340"/>
      </dsp:txXfrm>
    </dsp:sp>
    <dsp:sp modelId="{E86CA234-8BD0-40F3-B3C4-EB87BC04FA6B}">
      <dsp:nvSpPr>
        <dsp:cNvPr id="0" name=""/>
        <dsp:cNvSpPr/>
      </dsp:nvSpPr>
      <dsp:spPr>
        <a:xfrm>
          <a:off x="2077552" y="846691"/>
          <a:ext cx="14246" cy="264862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82247D-B27F-4FD8-86DC-1A3D4E1634D8}">
      <dsp:nvSpPr>
        <dsp:cNvPr id="0" name=""/>
        <dsp:cNvSpPr/>
      </dsp:nvSpPr>
      <dsp:spPr>
        <a:xfrm>
          <a:off x="2202205" y="899664"/>
          <a:ext cx="529725" cy="529725"/>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0A74031E-F2AF-40CB-8B42-DA735A44742B}">
      <dsp:nvSpPr>
        <dsp:cNvPr id="0" name=""/>
        <dsp:cNvSpPr/>
      </dsp:nvSpPr>
      <dsp:spPr>
        <a:xfrm>
          <a:off x="2135861" y="1530247"/>
          <a:ext cx="1656105" cy="582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defRPr b="1"/>
          </a:pPr>
          <a:r>
            <a:rPr kumimoji="1" lang="ja-JP" altLang="en-US" sz="1800" kern="1200" dirty="0"/>
            <a:t>メンター事業</a:t>
          </a:r>
        </a:p>
      </dsp:txBody>
      <dsp:txXfrm>
        <a:off x="2135861" y="1530247"/>
        <a:ext cx="1656105" cy="582697"/>
      </dsp:txXfrm>
    </dsp:sp>
    <dsp:sp modelId="{C868F412-592A-4F93-92A8-169D12A76488}">
      <dsp:nvSpPr>
        <dsp:cNvPr id="0" name=""/>
        <dsp:cNvSpPr/>
      </dsp:nvSpPr>
      <dsp:spPr>
        <a:xfrm>
          <a:off x="2202205" y="2223977"/>
          <a:ext cx="1656105" cy="1271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kumimoji="1" lang="ja-JP" altLang="en-US" sz="1300" kern="1200" dirty="0"/>
            <a:t>同じ様な経験をした先輩の経験談を聞ける場、親同士のつながりの大切さに気づいてもらえる場</a:t>
          </a:r>
        </a:p>
      </dsp:txBody>
      <dsp:txXfrm>
        <a:off x="2202205" y="2223977"/>
        <a:ext cx="1656105" cy="1271340"/>
      </dsp:txXfrm>
    </dsp:sp>
    <dsp:sp modelId="{A6E5E845-1492-46B3-9A04-3F877401D191}">
      <dsp:nvSpPr>
        <dsp:cNvPr id="0" name=""/>
        <dsp:cNvSpPr/>
      </dsp:nvSpPr>
      <dsp:spPr>
        <a:xfrm>
          <a:off x="3993648" y="846691"/>
          <a:ext cx="14246" cy="264862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0A96AF-9016-4FFE-87A9-8A33FD50C990}">
      <dsp:nvSpPr>
        <dsp:cNvPr id="0" name=""/>
        <dsp:cNvSpPr/>
      </dsp:nvSpPr>
      <dsp:spPr>
        <a:xfrm>
          <a:off x="4118301" y="899664"/>
          <a:ext cx="529725" cy="529725"/>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A2FBEDC4-D39A-4543-A64D-20E2F073D2E8}">
      <dsp:nvSpPr>
        <dsp:cNvPr id="0" name=""/>
        <dsp:cNvSpPr/>
      </dsp:nvSpPr>
      <dsp:spPr>
        <a:xfrm>
          <a:off x="4074116" y="1523715"/>
          <a:ext cx="1656105" cy="582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defRPr b="1"/>
          </a:pPr>
          <a:r>
            <a:rPr kumimoji="1" lang="ja-JP" altLang="en-US" sz="1800" kern="1200" dirty="0"/>
            <a:t>家族会</a:t>
          </a:r>
        </a:p>
      </dsp:txBody>
      <dsp:txXfrm>
        <a:off x="4074116" y="1523715"/>
        <a:ext cx="1656105" cy="582697"/>
      </dsp:txXfrm>
    </dsp:sp>
    <dsp:sp modelId="{F8427F33-4F59-4D5F-918F-1531D3AD28BF}">
      <dsp:nvSpPr>
        <dsp:cNvPr id="0" name=""/>
        <dsp:cNvSpPr/>
      </dsp:nvSpPr>
      <dsp:spPr>
        <a:xfrm>
          <a:off x="4118301" y="2223977"/>
          <a:ext cx="1656105" cy="1271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90000"/>
            </a:lnSpc>
            <a:spcBef>
              <a:spcPct val="0"/>
            </a:spcBef>
            <a:spcAft>
              <a:spcPct val="35000"/>
            </a:spcAft>
            <a:buNone/>
          </a:pPr>
          <a:r>
            <a:rPr kumimoji="1" lang="ja-JP" altLang="en-US" sz="1300" kern="1200" dirty="0"/>
            <a:t>同じような悩みをもつ仲間が集まる場所の提供</a:t>
          </a:r>
          <a:endParaRPr kumimoji="1" lang="en-US" altLang="ja-JP" sz="1300" kern="1200" dirty="0"/>
        </a:p>
      </dsp:txBody>
      <dsp:txXfrm>
        <a:off x="4118301" y="2223977"/>
        <a:ext cx="1656105" cy="127134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26/layout/TextCardSideLineIcon">
  <dgm:title val=""/>
  <dgm:desc val=""/>
  <dgm:catLst>
    <dgm:cat type="textcard" pri="101"/>
    <dgm:cat type="pictureconvert" pri="35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choose name="RowBalLTR">
          <dgm:if name="RB1" axis="ch" ptType="node" func="cnt" op="lte" val="4">
            <dgm:alg type="snake">
              <dgm:param type="grDir" val="tL"/>
              <dgm:param type="flowDir" val="row"/>
              <dgm:param type="contDir" val="sameDir"/>
              <dgm:param type="off" val="off"/>
              <dgm:param type="vertAlign" val="mid"/>
              <dgm:param type="horzAlign" val="ctr"/>
            </dgm:alg>
          </dgm:if>
          <dgm:else name="RB2">
            <dgm:alg type="snake">
              <dgm:param type="grDir" val="tL"/>
              <dgm:param type="flowDir" val="row"/>
              <dgm:param type="contDir" val="sameDir"/>
              <dgm:param type="off" val="off"/>
              <dgm:param type="vertAlign" val="mid"/>
              <dgm:param type="horzAlign" val="ctr"/>
              <dgm:param type="bkpt" val="bal"/>
            </dgm:alg>
          </dgm:else>
        </dgm:choose>
      </dgm:if>
      <dgm:else name="Name2">
        <dgm:choose name="RowBalRTL">
          <dgm:if name="RB3" axis="ch" ptType="node" func="cnt" op="lte" val="4">
            <dgm:alg type="snake">
              <dgm:param type="grDir" val="tR"/>
              <dgm:param type="flowDir" val="row"/>
              <dgm:param type="contDir" val="sameDir"/>
              <dgm:param type="off" val="off"/>
              <dgm:param type="vertAlign" val="mid"/>
              <dgm:param type="horzAlign" val="ctr"/>
            </dgm:alg>
          </dgm:if>
          <dgm:else name="RB4">
            <dgm:alg type="snake">
              <dgm:param type="grDir" val="tR"/>
              <dgm:param type="flowDir" val="row"/>
              <dgm:param type="contDir" val="sameDir"/>
              <dgm:param type="off" val="off"/>
              <dgm:param type="vertAlign" val="mid"/>
              <dgm:param type="horzAlign" val="ctr"/>
              <dgm:param type="bkpt" val="bal"/>
            </dgm:alg>
          </dgm:else>
        </dgm:choose>
      </dgm:else>
    </dgm:choose>
    <dgm:shape xmlns:r="http://schemas.openxmlformats.org/officeDocument/2006/relationships" r:blip="">
      <dgm:adjLst/>
    </dgm:shape>
    <dgm:presOf/>
    <dgm:choose name="Name3">
      <dgm:if name="Name4" axis="ch" ptType="node" func="cnt" op="lte" val="2">
        <dgm:constrLst>
          <dgm:constr type="w" for="ch" forName="compNode" refType="w" fact="0.3"/>
          <dgm:constr type="h" for="ch" forName="compNode" refType="h" fact="0.61"/>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fact="0.3"/>
          <dgm:constr type="h" for="ch" forName="compNode" refType="h" fact="0.61"/>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fact="0.22"/>
          <dgm:constr type="h" for="ch" forName="compNode" refType="h" fact="0.61"/>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fact="0.3"/>
          <dgm:constr type="h" for="ch" forName="compNode" refType="h" fact="0.61"/>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fact="0.3"/>
          <dgm:constr type="h" for="ch" forName="compNode" refType="h" fact="0.61"/>
          <dgm:constr type="w" for="ch" forName="sibTrans" refType="w" refFor="ch" refForName="compNode" fact="0.076"/>
          <dgm:constr type="sp" refType="w" refFor="ch" refForName="compNode" op="equ" fact="0.06"/>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8"/>
          <dgm:constr type="h" for="ch" forName="accentLine" refType="h"/>
          <dgm:constr type="l" for="ch" forName="iconShape" refType="w" fact="0.07"/>
          <dgm:constr type="t" for="ch" forName="iconShape" refType="h" fact="0.02"/>
          <dgm:constr type="w" for="ch" forName="iconShape" refType="h" fact="0.2"/>
          <dgm:constr type="h" for="ch" forName="iconShape" refType="h" fact="0.2"/>
          <dgm:constr type="l" for="ch" forName="titleText" refType="w" fact="0.07"/>
          <dgm:constr type="t" for="ch" forName="titleText" refType="h" fact="0.26"/>
          <dgm:constr type="w" for="ch" forName="titleText" refType="w" fact="0.93"/>
          <dgm:constr type="h" for="ch" forName="titleText" refType="h" fact="0.22"/>
          <dgm:constr type="l" for="ch" forName="bodyText" refType="w" fact="0.07"/>
          <dgm:constr type="t" for="ch" forName="bodyText" refType="h" fact="0.52"/>
          <dgm:constr type="w" for="ch" forName="bodyText" refType="w" fact="0.93"/>
          <dgm:constr type="h" for="ch" forName="bodyText" refType="h" fact="0.48"/>
        </dgm:constrLst>
        <dgm:ruleLst/>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iconShape" styleLbl="dkBgShp">
          <dgm:alg type="sp"/>
          <dgm:shape xmlns:r="http://schemas.openxmlformats.org/officeDocument/2006/relationships" type="rect" r:blip="" blipPhldr="1">
            <dgm:adj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CB3AF631-CA01-C9B1-4727-054667094B79}"/>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40D44251-8AB5-C798-7140-68AEE9B4CB29}"/>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6161AB13-1D97-4BDE-A2F7-664199EA3215}" type="datetimeFigureOut">
              <a:rPr kumimoji="1" lang="ja-JP" altLang="en-US" smtClean="0"/>
              <a:t>2026/10/22</a:t>
            </a:fld>
            <a:endParaRPr kumimoji="1" lang="ja-JP" altLang="en-US"/>
          </a:p>
        </p:txBody>
      </p:sp>
      <p:sp>
        <p:nvSpPr>
          <p:cNvPr id="4" name="フッター プレースホルダー 3">
            <a:extLst>
              <a:ext uri="{FF2B5EF4-FFF2-40B4-BE49-F238E27FC236}">
                <a16:creationId xmlns:a16="http://schemas.microsoft.com/office/drawing/2014/main" id="{94B0B99C-E794-CB08-BC89-6B31189456F7}"/>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A60CBE3-8680-40B9-4BE1-370B486D4C44}"/>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6A05BA96-E76F-4E36-A6AD-C2F7D95170EF}" type="slidenum">
              <a:rPr kumimoji="1" lang="ja-JP" altLang="en-US" smtClean="0"/>
              <a:t>‹#›</a:t>
            </a:fld>
            <a:endParaRPr kumimoji="1" lang="ja-JP" altLang="en-US"/>
          </a:p>
        </p:txBody>
      </p:sp>
    </p:spTree>
    <p:extLst>
      <p:ext uri="{BB962C8B-B14F-4D97-AF65-F5344CB8AC3E}">
        <p14:creationId xmlns:p14="http://schemas.microsoft.com/office/powerpoint/2010/main" val="2410810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8A9ADAA4-1284-401E-B819-231377D89DFA}" type="datetimeFigureOut">
              <a:rPr kumimoji="1" lang="ja-JP" altLang="en-US" smtClean="0"/>
              <a:t>2026/10/22</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2D78A9D-D33A-4D75-909A-67E37F3FB73E}" type="slidenum">
              <a:rPr kumimoji="1" lang="ja-JP" altLang="en-US" smtClean="0"/>
              <a:t>‹#›</a:t>
            </a:fld>
            <a:endParaRPr kumimoji="1" lang="ja-JP" altLang="en-US"/>
          </a:p>
        </p:txBody>
      </p:sp>
    </p:spTree>
    <p:extLst>
      <p:ext uri="{BB962C8B-B14F-4D97-AF65-F5344CB8AC3E}">
        <p14:creationId xmlns:p14="http://schemas.microsoft.com/office/powerpoint/2010/main" val="3916966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76300" y="874713"/>
            <a:ext cx="8020050" cy="4511675"/>
          </a:xfrm>
          <a:prstGeom prst="rect">
            <a:avLst/>
          </a:prstGeom>
        </p:spPr>
      </p:sp>
      <p:sp>
        <p:nvSpPr>
          <p:cNvPr id="3" name="ノート プレースホルダー 2"/>
          <p:cNvSpPr>
            <a:spLocks noGrp="1"/>
          </p:cNvSpPr>
          <p:nvPr>
            <p:ph type="body" idx="1"/>
          </p:nvPr>
        </p:nvSpPr>
        <p:spPr>
          <a:xfrm>
            <a:off x="381146" y="5594246"/>
            <a:ext cx="5505926" cy="6107151"/>
          </a:xfrm>
          <a:prstGeom prst="rect">
            <a:avLst/>
          </a:prstGeom>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F2D78A9D-D33A-4D75-909A-67E37F3FB73E}" type="slidenum">
              <a:rPr kumimoji="1" lang="ja-JP" altLang="en-US" smtClean="0"/>
              <a:t>2</a:t>
            </a:fld>
            <a:endParaRPr kumimoji="1" lang="ja-JP" altLang="en-US"/>
          </a:p>
        </p:txBody>
      </p:sp>
    </p:spTree>
    <p:extLst>
      <p:ext uri="{BB962C8B-B14F-4D97-AF65-F5344CB8AC3E}">
        <p14:creationId xmlns:p14="http://schemas.microsoft.com/office/powerpoint/2010/main" val="1188690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36563" y="923925"/>
            <a:ext cx="5218113" cy="2935288"/>
          </a:xfrm>
        </p:spPr>
      </p:sp>
      <p:sp>
        <p:nvSpPr>
          <p:cNvPr id="3" name="ノート プレースホルダー 2"/>
          <p:cNvSpPr>
            <a:spLocks noGrp="1"/>
          </p:cNvSpPr>
          <p:nvPr>
            <p:ph type="body" idx="1"/>
          </p:nvPr>
        </p:nvSpPr>
        <p:spPr>
          <a:xfrm>
            <a:off x="174848" y="3858059"/>
            <a:ext cx="5863253" cy="9305117"/>
          </a:xfrm>
        </p:spPr>
        <p:txBody>
          <a:bodyPr/>
          <a:lstStyle/>
          <a:p>
            <a:endParaRPr kumimoji="1" lang="en-US" altLang="ja-JP" dirty="0"/>
          </a:p>
        </p:txBody>
      </p:sp>
      <p:sp>
        <p:nvSpPr>
          <p:cNvPr id="4" name="スライド番号プレースホルダー 3"/>
          <p:cNvSpPr>
            <a:spLocks noGrp="1"/>
          </p:cNvSpPr>
          <p:nvPr>
            <p:ph type="sldNum" sz="quarter" idx="5"/>
          </p:nvPr>
        </p:nvSpPr>
        <p:spPr>
          <a:xfrm>
            <a:off x="3550539" y="12702053"/>
            <a:ext cx="2716228" cy="670973"/>
          </a:xfrm>
          <a:prstGeom prst="rect">
            <a:avLst/>
          </a:prstGeom>
        </p:spPr>
        <p:txBody>
          <a:bodyPr/>
          <a:lstStyle/>
          <a:p>
            <a:fld id="{F2D78A9D-D33A-4D75-909A-67E37F3FB73E}" type="slidenum">
              <a:rPr kumimoji="1" lang="ja-JP" altLang="en-US" smtClean="0"/>
              <a:t>3</a:t>
            </a:fld>
            <a:endParaRPr kumimoji="1" lang="ja-JP" altLang="en-US"/>
          </a:p>
        </p:txBody>
      </p:sp>
    </p:spTree>
    <p:extLst>
      <p:ext uri="{BB962C8B-B14F-4D97-AF65-F5344CB8AC3E}">
        <p14:creationId xmlns:p14="http://schemas.microsoft.com/office/powerpoint/2010/main" val="2773937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スライド イメージ プレースホルダー 1">
            <a:extLst>
              <a:ext uri="{FF2B5EF4-FFF2-40B4-BE49-F238E27FC236}">
                <a16:creationId xmlns:a16="http://schemas.microsoft.com/office/drawing/2014/main" id="{8D1B66B2-B148-4B16-942D-007919913D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ノート プレースホルダー 2">
            <a:extLst>
              <a:ext uri="{FF2B5EF4-FFF2-40B4-BE49-F238E27FC236}">
                <a16:creationId xmlns:a16="http://schemas.microsoft.com/office/drawing/2014/main" id="{A9859BAB-D5F2-4679-808B-6597EDA092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Tree>
    <p:extLst>
      <p:ext uri="{BB962C8B-B14F-4D97-AF65-F5344CB8AC3E}">
        <p14:creationId xmlns:p14="http://schemas.microsoft.com/office/powerpoint/2010/main" val="3982540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ヘッダー プレースホルダー 3"/>
          <p:cNvSpPr>
            <a:spLocks noGrp="1"/>
          </p:cNvSpPr>
          <p:nvPr>
            <p:ph type="hdr" sz="quarter"/>
          </p:nvPr>
        </p:nvSpPr>
        <p:spPr/>
        <p:txBody>
          <a:bodyPr/>
          <a:lstStyle/>
          <a:p>
            <a:endParaRPr kumimoji="1" lang="ja-JP" altLang="en-US" dirty="0"/>
          </a:p>
        </p:txBody>
      </p:sp>
      <p:sp>
        <p:nvSpPr>
          <p:cNvPr id="5" name="スライド番号プレースホルダー 4"/>
          <p:cNvSpPr>
            <a:spLocks noGrp="1"/>
          </p:cNvSpPr>
          <p:nvPr>
            <p:ph type="sldNum" sz="quarter" idx="5"/>
          </p:nvPr>
        </p:nvSpPr>
        <p:spPr/>
        <p:txBody>
          <a:bodyPr/>
          <a:lstStyle/>
          <a:p>
            <a:fld id="{F2D78A9D-D33A-4D75-909A-67E37F3FB73E}" type="slidenum">
              <a:rPr kumimoji="1" lang="ja-JP" altLang="en-US" smtClean="0"/>
              <a:t>5</a:t>
            </a:fld>
            <a:endParaRPr kumimoji="1" lang="ja-JP" altLang="en-US"/>
          </a:p>
        </p:txBody>
      </p:sp>
    </p:spTree>
    <p:extLst>
      <p:ext uri="{BB962C8B-B14F-4D97-AF65-F5344CB8AC3E}">
        <p14:creationId xmlns:p14="http://schemas.microsoft.com/office/powerpoint/2010/main" val="4024743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D78A9D-D33A-4D75-909A-67E37F3FB73E}"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9543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a:extLst>
              <a:ext uri="{FF2B5EF4-FFF2-40B4-BE49-F238E27FC236}">
                <a16:creationId xmlns:a16="http://schemas.microsoft.com/office/drawing/2014/main" id="{26D99954-9AAE-5305-B937-514BC8B8BB79}"/>
              </a:ext>
            </a:extLst>
          </p:cNvPr>
          <p:cNvSpPr>
            <a:spLocks noGrp="1"/>
          </p:cNvSpPr>
          <p:nvPr>
            <p:ph type="hdr" sz="quarter"/>
          </p:nvPr>
        </p:nvSpPr>
        <p:spPr/>
        <p:txBody>
          <a:bodyPr/>
          <a:lstStyle/>
          <a:p>
            <a:r>
              <a:rPr kumimoji="1" lang="ja-JP" altLang="en-US"/>
              <a:t>別紙１</a:t>
            </a:r>
          </a:p>
        </p:txBody>
      </p:sp>
    </p:spTree>
    <p:extLst>
      <p:ext uri="{BB962C8B-B14F-4D97-AF65-F5344CB8AC3E}">
        <p14:creationId xmlns:p14="http://schemas.microsoft.com/office/powerpoint/2010/main" val="455323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5139B-1B62-53E2-A5BA-4940F0EA72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217369-D9C2-D512-26C7-8F11E50FE6E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98715F-273B-1E04-CB28-AC0702EEBB52}"/>
              </a:ext>
            </a:extLst>
          </p:cNvPr>
          <p:cNvSpPr>
            <a:spLocks noGrp="1"/>
          </p:cNvSpPr>
          <p:nvPr>
            <p:ph type="body" idx="1"/>
          </p:nvPr>
        </p:nvSpPr>
        <p:spPr/>
        <p:txBody>
          <a:bodyPr/>
          <a:lstStyle/>
          <a:p>
            <a:endParaRPr lang="ja-JP" altLang="en-US" dirty="0"/>
          </a:p>
        </p:txBody>
      </p:sp>
      <p:sp>
        <p:nvSpPr>
          <p:cNvPr id="4" name="ヘッダー プレースホルダー 3">
            <a:extLst>
              <a:ext uri="{FF2B5EF4-FFF2-40B4-BE49-F238E27FC236}">
                <a16:creationId xmlns:a16="http://schemas.microsoft.com/office/drawing/2014/main" id="{CF51B0BD-B7B9-6787-729E-36993AA0DAF7}"/>
              </a:ext>
            </a:extLst>
          </p:cNvPr>
          <p:cNvSpPr>
            <a:spLocks noGrp="1"/>
          </p:cNvSpPr>
          <p:nvPr>
            <p:ph type="hdr" sz="quarter"/>
          </p:nvPr>
        </p:nvSpPr>
        <p:spPr/>
        <p:txBody>
          <a:bodyPr/>
          <a:lstStyle/>
          <a:p>
            <a:endParaRPr kumimoji="1" lang="ja-JP" altLang="en-US" dirty="0"/>
          </a:p>
        </p:txBody>
      </p:sp>
      <p:sp>
        <p:nvSpPr>
          <p:cNvPr id="5" name="スライド番号プレースホルダー 4">
            <a:extLst>
              <a:ext uri="{FF2B5EF4-FFF2-40B4-BE49-F238E27FC236}">
                <a16:creationId xmlns:a16="http://schemas.microsoft.com/office/drawing/2014/main" id="{ACDD8A5D-C306-CBAC-E806-CBC856E9C2EF}"/>
              </a:ext>
            </a:extLst>
          </p:cNvPr>
          <p:cNvSpPr>
            <a:spLocks noGrp="1"/>
          </p:cNvSpPr>
          <p:nvPr>
            <p:ph type="sldNum" sz="quarter" idx="5"/>
          </p:nvPr>
        </p:nvSpPr>
        <p:spPr/>
        <p:txBody>
          <a:bodyPr/>
          <a:lstStyle/>
          <a:p>
            <a:fld id="{F2D78A9D-D33A-4D75-909A-67E37F3FB73E}" type="slidenum">
              <a:rPr kumimoji="1" lang="ja-JP" altLang="en-US" smtClean="0"/>
              <a:t>8</a:t>
            </a:fld>
            <a:endParaRPr kumimoji="1" lang="ja-JP" altLang="en-US"/>
          </a:p>
        </p:txBody>
      </p:sp>
    </p:spTree>
    <p:extLst>
      <p:ext uri="{BB962C8B-B14F-4D97-AF65-F5344CB8AC3E}">
        <p14:creationId xmlns:p14="http://schemas.microsoft.com/office/powerpoint/2010/main" val="4001180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D78A9D-D33A-4D75-909A-67E37F3FB73E}" type="slidenum">
              <a:rPr kumimoji="1" lang="ja-JP" altLang="en-US" smtClean="0"/>
              <a:t>9</a:t>
            </a:fld>
            <a:endParaRPr kumimoji="1" lang="ja-JP" altLang="en-US"/>
          </a:p>
        </p:txBody>
      </p:sp>
      <p:sp>
        <p:nvSpPr>
          <p:cNvPr id="5" name="ヘッダー プレースホルダー 4">
            <a:extLst>
              <a:ext uri="{FF2B5EF4-FFF2-40B4-BE49-F238E27FC236}">
                <a16:creationId xmlns:a16="http://schemas.microsoft.com/office/drawing/2014/main" id="{1AFE5FA9-1AFC-C32C-B0F8-BBEEF3E1791C}"/>
              </a:ext>
            </a:extLst>
          </p:cNvPr>
          <p:cNvSpPr>
            <a:spLocks noGrp="1"/>
          </p:cNvSpPr>
          <p:nvPr>
            <p:ph type="hdr" sz="quarter"/>
          </p:nvPr>
        </p:nvSpPr>
        <p:spPr/>
        <p:txBody>
          <a:bodyPr/>
          <a:lstStyle/>
          <a:p>
            <a:r>
              <a:rPr kumimoji="1" lang="ja-JP" altLang="en-US"/>
              <a:t>別紙１</a:t>
            </a:r>
          </a:p>
        </p:txBody>
      </p:sp>
    </p:spTree>
    <p:extLst>
      <p:ext uri="{BB962C8B-B14F-4D97-AF65-F5344CB8AC3E}">
        <p14:creationId xmlns:p14="http://schemas.microsoft.com/office/powerpoint/2010/main" val="71710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D78A9D-D33A-4D75-909A-67E37F3FB73E}" type="slidenum">
              <a:rPr kumimoji="1" lang="ja-JP" altLang="en-US" smtClean="0"/>
              <a:t>10</a:t>
            </a:fld>
            <a:endParaRPr kumimoji="1" lang="ja-JP" altLang="en-US"/>
          </a:p>
        </p:txBody>
      </p:sp>
    </p:spTree>
    <p:extLst>
      <p:ext uri="{BB962C8B-B14F-4D97-AF65-F5344CB8AC3E}">
        <p14:creationId xmlns:p14="http://schemas.microsoft.com/office/powerpoint/2010/main" val="2515321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a:spLocks noGrp="1" noRot="1" noChangeAspect="1"/>
          </p:cNvSpPr>
          <p:nvPr>
            <p:ph type="sldImg" idx="2"/>
          </p:nvPr>
        </p:nvSpPr>
        <p:spPr>
          <a:xfrm>
            <a:off x="114300" y="1330325"/>
            <a:ext cx="6386513" cy="35925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6:notes"/>
          <p:cNvSpPr txBox="1">
            <a:spLocks noGrp="1"/>
          </p:cNvSpPr>
          <p:nvPr>
            <p:ph type="body" idx="1"/>
          </p:nvPr>
        </p:nvSpPr>
        <p:spPr>
          <a:xfrm>
            <a:off x="661571" y="5123236"/>
            <a:ext cx="5292563" cy="419173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197" name="Google Shape;197;p6:notes"/>
          <p:cNvSpPr txBox="1">
            <a:spLocks noGrp="1"/>
          </p:cNvSpPr>
          <p:nvPr>
            <p:ph type="sldNum" idx="12"/>
          </p:nvPr>
        </p:nvSpPr>
        <p:spPr>
          <a:xfrm>
            <a:off x="3747368" y="10111553"/>
            <a:ext cx="2866806" cy="5341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F2D78A9D-D33A-4D75-909A-67E37F3FB73E}" type="slidenum">
              <a:rPr kumimoji="1" lang="ja-JP" altLang="en-US" smtClean="0"/>
              <a:t>12</a:t>
            </a:fld>
            <a:endParaRPr kumimoji="1" lang="ja-JP" altLang="en-US"/>
          </a:p>
        </p:txBody>
      </p:sp>
    </p:spTree>
    <p:extLst>
      <p:ext uri="{BB962C8B-B14F-4D97-AF65-F5344CB8AC3E}">
        <p14:creationId xmlns:p14="http://schemas.microsoft.com/office/powerpoint/2010/main" val="3492769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D78A9D-D33A-4D75-909A-67E37F3FB73E}" type="slidenum">
              <a:rPr kumimoji="1" lang="ja-JP" altLang="en-US" smtClean="0"/>
              <a:t>13</a:t>
            </a:fld>
            <a:endParaRPr kumimoji="1" lang="ja-JP" altLang="en-US"/>
          </a:p>
        </p:txBody>
      </p:sp>
    </p:spTree>
    <p:extLst>
      <p:ext uri="{BB962C8B-B14F-4D97-AF65-F5344CB8AC3E}">
        <p14:creationId xmlns:p14="http://schemas.microsoft.com/office/powerpoint/2010/main" val="3131132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2D78A9D-D33A-4D75-909A-67E37F3FB73E}" type="slidenum">
              <a:rPr kumimoji="1" lang="ja-JP" altLang="en-US" smtClean="0"/>
              <a:t>14</a:t>
            </a:fld>
            <a:endParaRPr kumimoji="1" lang="ja-JP" altLang="en-US"/>
          </a:p>
        </p:txBody>
      </p:sp>
    </p:spTree>
    <p:extLst>
      <p:ext uri="{BB962C8B-B14F-4D97-AF65-F5344CB8AC3E}">
        <p14:creationId xmlns:p14="http://schemas.microsoft.com/office/powerpoint/2010/main" val="26115960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22574FF4-B90E-467B-973F-0F3EAE302A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892473"/>
            <a:ext cx="12192000" cy="6428792"/>
          </a:xfrm>
          <a:prstGeom prst="rect">
            <a:avLst/>
          </a:prstGeom>
          <a:ln>
            <a:noFill/>
          </a:ln>
          <a:effectLst/>
        </p:spPr>
      </p:pic>
      <p:sp>
        <p:nvSpPr>
          <p:cNvPr id="2" name="タイトル 1">
            <a:extLst>
              <a:ext uri="{FF2B5EF4-FFF2-40B4-BE49-F238E27FC236}">
                <a16:creationId xmlns:a16="http://schemas.microsoft.com/office/drawing/2014/main" id="{F521DF56-B7B3-43BA-A4E4-F0D161B67413}"/>
              </a:ext>
            </a:extLst>
          </p:cNvPr>
          <p:cNvSpPr>
            <a:spLocks noGrp="1"/>
          </p:cNvSpPr>
          <p:nvPr>
            <p:ph type="ctrTitle"/>
          </p:nvPr>
        </p:nvSpPr>
        <p:spPr bwMode="white">
          <a:xfrm>
            <a:off x="480753" y="1254370"/>
            <a:ext cx="11230495" cy="1655762"/>
          </a:xfrm>
        </p:spPr>
        <p:txBody>
          <a:bodyPr anchor="b">
            <a:normAutofit/>
          </a:bodyPr>
          <a:lstStyle>
            <a:lvl1pPr algn="ctr">
              <a:defRPr sz="4000">
                <a:solidFill>
                  <a:schemeClr val="bg1"/>
                </a:solidFill>
              </a:defRPr>
            </a:lvl1pPr>
          </a:lstStyle>
          <a:p>
            <a:r>
              <a:rPr kumimoji="1" lang="ja-JP" altLang="en-US"/>
              <a:t>マスター タイトルの書式設定</a:t>
            </a:r>
            <a:endParaRPr kumimoji="1" lang="ja-JP" altLang="en-US" dirty="0"/>
          </a:p>
        </p:txBody>
      </p:sp>
      <p:sp>
        <p:nvSpPr>
          <p:cNvPr id="3" name="字幕 2">
            <a:extLst>
              <a:ext uri="{FF2B5EF4-FFF2-40B4-BE49-F238E27FC236}">
                <a16:creationId xmlns:a16="http://schemas.microsoft.com/office/drawing/2014/main" id="{33B3D5A1-AF45-4F3A-8CBA-032F0472903A}"/>
              </a:ext>
            </a:extLst>
          </p:cNvPr>
          <p:cNvSpPr>
            <a:spLocks noGrp="1"/>
          </p:cNvSpPr>
          <p:nvPr>
            <p:ph type="subTitle" idx="1"/>
          </p:nvPr>
        </p:nvSpPr>
        <p:spPr bwMode="white">
          <a:xfrm>
            <a:off x="480753" y="3302303"/>
            <a:ext cx="5727470" cy="16557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endParaRPr kumimoji="1" lang="en-US" altLang="ja-JP" dirty="0"/>
          </a:p>
        </p:txBody>
      </p:sp>
      <p:sp>
        <p:nvSpPr>
          <p:cNvPr id="6" name="スライド番号プレースホルダー 5">
            <a:extLst>
              <a:ext uri="{FF2B5EF4-FFF2-40B4-BE49-F238E27FC236}">
                <a16:creationId xmlns:a16="http://schemas.microsoft.com/office/drawing/2014/main" id="{720A77B9-4896-46A4-86E5-256BFCDDAFA3}"/>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pic>
        <p:nvPicPr>
          <p:cNvPr id="11" name="図 10">
            <a:extLst>
              <a:ext uri="{FF2B5EF4-FFF2-40B4-BE49-F238E27FC236}">
                <a16:creationId xmlns:a16="http://schemas.microsoft.com/office/drawing/2014/main" id="{79E5B2D4-8085-060B-74A4-1FB5843280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461098" cy="871228"/>
          </a:xfrm>
          <a:prstGeom prst="rect">
            <a:avLst/>
          </a:prstGeom>
          <a:ln w="3175">
            <a:noFill/>
          </a:ln>
        </p:spPr>
      </p:pic>
    </p:spTree>
    <p:extLst>
      <p:ext uri="{BB962C8B-B14F-4D97-AF65-F5344CB8AC3E}">
        <p14:creationId xmlns:p14="http://schemas.microsoft.com/office/powerpoint/2010/main" val="2572950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978B87-9626-4E90-BDA5-87419FB3D358}"/>
              </a:ext>
            </a:extLst>
          </p:cNvPr>
          <p:cNvSpPr>
            <a:spLocks noGrp="1"/>
          </p:cNvSpPr>
          <p:nvPr>
            <p:ph type="title"/>
          </p:nvPr>
        </p:nvSpPr>
        <p:spPr/>
        <p:txBody>
          <a:bodyPr>
            <a:normAutofit/>
          </a:bodyPr>
          <a:lstStyle>
            <a:lvl1pPr>
              <a:defRPr sz="3600"/>
            </a:lvl1pPr>
          </a:lstStyle>
          <a:p>
            <a:r>
              <a:rPr kumimoji="1" lang="ja-JP" altLang="en-US"/>
              <a:t>マスター タイトルの書式設定</a:t>
            </a:r>
            <a:endParaRPr kumimoji="1" lang="ja-JP" altLang="en-US" dirty="0"/>
          </a:p>
        </p:txBody>
      </p:sp>
      <p:sp>
        <p:nvSpPr>
          <p:cNvPr id="3" name="コンテンツ プレースホルダー 2">
            <a:extLst>
              <a:ext uri="{FF2B5EF4-FFF2-40B4-BE49-F238E27FC236}">
                <a16:creationId xmlns:a16="http://schemas.microsoft.com/office/drawing/2014/main" id="{9C4935D4-1553-4F5D-9AC5-B31E7F9195C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93016882-9AAB-4AD7-B8BE-B46143F34CD0}"/>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dirty="0"/>
          </a:p>
        </p:txBody>
      </p:sp>
    </p:spTree>
    <p:extLst>
      <p:ext uri="{BB962C8B-B14F-4D97-AF65-F5344CB8AC3E}">
        <p14:creationId xmlns:p14="http://schemas.microsoft.com/office/powerpoint/2010/main" val="1310672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B09681-65AF-44F9-950F-A52E990DB63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29CFFB9-2439-484E-9E15-951EADB9A1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6" name="スライド番号プレースホルダー 5">
            <a:extLst>
              <a:ext uri="{FF2B5EF4-FFF2-40B4-BE49-F238E27FC236}">
                <a16:creationId xmlns:a16="http://schemas.microsoft.com/office/drawing/2014/main" id="{45111CC3-8BA2-4119-BB23-CF2FD65FFDFF}"/>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2849697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AE2ECA-F05C-49EB-B256-E628CA161689}"/>
              </a:ext>
            </a:extLst>
          </p:cNvPr>
          <p:cNvSpPr>
            <a:spLocks noGrp="1"/>
          </p:cNvSpPr>
          <p:nvPr>
            <p:ph type="title"/>
          </p:nvPr>
        </p:nvSpPr>
        <p:spPr/>
        <p:txBody>
          <a:bodyPr/>
          <a:lstStyle/>
          <a:p>
            <a:r>
              <a:rPr kumimoji="1" lang="ja-JP" altLang="en-US"/>
              <a:t>マスター タイトルの書式設定</a:t>
            </a:r>
            <a:endParaRPr kumimoji="1" lang="ja-JP" altLang="en-US" dirty="0"/>
          </a:p>
        </p:txBody>
      </p:sp>
      <p:sp>
        <p:nvSpPr>
          <p:cNvPr id="3" name="コンテンツ プレースホルダー 2">
            <a:extLst>
              <a:ext uri="{FF2B5EF4-FFF2-40B4-BE49-F238E27FC236}">
                <a16:creationId xmlns:a16="http://schemas.microsoft.com/office/drawing/2014/main" id="{95E1780A-E524-43E4-96D5-76184E6EC2A4}"/>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93BB41C-4D6A-4D13-95AA-8545348106C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スライド番号プレースホルダー 6">
            <a:extLst>
              <a:ext uri="{FF2B5EF4-FFF2-40B4-BE49-F238E27FC236}">
                <a16:creationId xmlns:a16="http://schemas.microsoft.com/office/drawing/2014/main" id="{7B4E83A4-2DF4-4133-8414-A402351757A1}"/>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1646572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4ACD8B-DFDC-4DC1-9977-1F892A394976}"/>
              </a:ext>
            </a:extLst>
          </p:cNvPr>
          <p:cNvSpPr>
            <a:spLocks noGrp="1"/>
          </p:cNvSpPr>
          <p:nvPr>
            <p:ph type="title"/>
          </p:nvPr>
        </p:nvSpPr>
        <p:spPr>
          <a:xfrm>
            <a:off x="839788" y="365125"/>
            <a:ext cx="10515600" cy="1325563"/>
          </a:xfrm>
        </p:spPr>
        <p:txBody>
          <a:bodyPr/>
          <a:lstStyle/>
          <a:p>
            <a:r>
              <a:rPr kumimoji="1" lang="ja-JP" altLang="en-US"/>
              <a:t>マスター タイトルの書式設定</a:t>
            </a:r>
            <a:endParaRPr kumimoji="1" lang="ja-JP" altLang="en-US" dirty="0"/>
          </a:p>
        </p:txBody>
      </p:sp>
      <p:sp>
        <p:nvSpPr>
          <p:cNvPr id="3" name="テキスト プレースホルダー 2">
            <a:extLst>
              <a:ext uri="{FF2B5EF4-FFF2-40B4-BE49-F238E27FC236}">
                <a16:creationId xmlns:a16="http://schemas.microsoft.com/office/drawing/2014/main" id="{EF454EF1-BFC2-4CDF-BFCB-0AA62EA78E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B6E9433-3E97-480A-9F67-3DB221A7BFD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A9DF340-2D4E-4C5B-BFB4-546DC59C96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3FEE90F-9B57-4296-84A3-E1AAAF5F730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スライド番号プレースホルダー 8">
            <a:extLst>
              <a:ext uri="{FF2B5EF4-FFF2-40B4-BE49-F238E27FC236}">
                <a16:creationId xmlns:a16="http://schemas.microsoft.com/office/drawing/2014/main" id="{EE1207CC-186A-40EC-BF7C-3513804333A3}"/>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1119455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42FFBE-BBD9-4300-8A3F-D4E2198F3FA5}"/>
              </a:ext>
            </a:extLst>
          </p:cNvPr>
          <p:cNvSpPr>
            <a:spLocks noGrp="1"/>
          </p:cNvSpPr>
          <p:nvPr>
            <p:ph type="title"/>
          </p:nvPr>
        </p:nvSpPr>
        <p:spPr/>
        <p:txBody>
          <a:bodyPr/>
          <a:lstStyle/>
          <a:p>
            <a:r>
              <a:rPr kumimoji="1" lang="ja-JP" altLang="en-US"/>
              <a:t>マスター タイトルの書式設定</a:t>
            </a:r>
            <a:endParaRPr kumimoji="1" lang="ja-JP" altLang="en-US" dirty="0"/>
          </a:p>
        </p:txBody>
      </p:sp>
      <p:sp>
        <p:nvSpPr>
          <p:cNvPr id="5" name="スライド番号プレースホルダー 4">
            <a:extLst>
              <a:ext uri="{FF2B5EF4-FFF2-40B4-BE49-F238E27FC236}">
                <a16:creationId xmlns:a16="http://schemas.microsoft.com/office/drawing/2014/main" id="{A35B9919-ADED-4880-AEB9-30C0CC39D3C5}"/>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1167123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531DD7B-E19E-4B42-BF5C-2CE6441FA084}"/>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1923262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485D2E-C26E-4534-A981-8E656406E1B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endParaRPr kumimoji="1" lang="ja-JP" altLang="en-US" dirty="0"/>
          </a:p>
        </p:txBody>
      </p:sp>
      <p:sp>
        <p:nvSpPr>
          <p:cNvPr id="3" name="コンテンツ プレースホルダー 2">
            <a:extLst>
              <a:ext uri="{FF2B5EF4-FFF2-40B4-BE49-F238E27FC236}">
                <a16:creationId xmlns:a16="http://schemas.microsoft.com/office/drawing/2014/main" id="{42F9B3F2-22C2-41F7-BAA8-9B664645A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E44F2AD-9559-41AA-888A-3154A3B8A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7" name="スライド番号プレースホルダー 6">
            <a:extLst>
              <a:ext uri="{FF2B5EF4-FFF2-40B4-BE49-F238E27FC236}">
                <a16:creationId xmlns:a16="http://schemas.microsoft.com/office/drawing/2014/main" id="{164B136E-F40B-4CC1-8D44-9A3F843E02E2}"/>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1865685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83A56E-89F6-4BDD-9DF7-95B84099223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3D427358-799C-45CF-B18E-55B2DEE9E3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B78C46CA-9CFE-454C-8C76-44C10C31DD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7" name="スライド番号プレースホルダー 6">
            <a:extLst>
              <a:ext uri="{FF2B5EF4-FFF2-40B4-BE49-F238E27FC236}">
                <a16:creationId xmlns:a16="http://schemas.microsoft.com/office/drawing/2014/main" id="{D5AF5B22-430F-4EF6-A384-58767A932A9B}"/>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4049650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4351C8-DE66-4B5F-893A-6ED9C94ED32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E64A6C6-3897-4684-9155-3D1830DEB5F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C4F24D-38AC-4FF4-B72C-865E9B70C554}"/>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75902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53FD464-0E72-4BCF-9FD6-995A03F7E1D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FB32EAB-34DE-4DE3-A74B-DF9D6D19C9E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8209B530-C869-4A80-80B8-10C3DFBC29B1}"/>
              </a:ext>
            </a:extLst>
          </p:cNvPr>
          <p:cNvSpPr>
            <a:spLocks noGrp="1"/>
          </p:cNvSpPr>
          <p:nvPr>
            <p:ph type="sldNum" sz="quarter" idx="12"/>
          </p:nvPr>
        </p:nvSpPr>
        <p:spPr/>
        <p:txBody>
          <a:bodyPr/>
          <a:lstStyle/>
          <a:p>
            <a:fld id="{1D06B1B8-7768-4F30-BD8A-9C372C2D846A}" type="slidenum">
              <a:rPr kumimoji="1" lang="ja-JP" altLang="en-US" smtClean="0"/>
              <a:t>‹#›</a:t>
            </a:fld>
            <a:endParaRPr kumimoji="1" lang="ja-JP" altLang="en-US"/>
          </a:p>
        </p:txBody>
      </p:sp>
    </p:spTree>
    <p:extLst>
      <p:ext uri="{BB962C8B-B14F-4D97-AF65-F5344CB8AC3E}">
        <p14:creationId xmlns:p14="http://schemas.microsoft.com/office/powerpoint/2010/main" val="820842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B70205E-917C-45A7-BE3B-30919F60ED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a:extLst>
              <a:ext uri="{FF2B5EF4-FFF2-40B4-BE49-F238E27FC236}">
                <a16:creationId xmlns:a16="http://schemas.microsoft.com/office/drawing/2014/main" id="{BDEE48B7-39E7-495B-9D3D-67141EF473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スライド番号プレースホルダー 5">
            <a:extLst>
              <a:ext uri="{FF2B5EF4-FFF2-40B4-BE49-F238E27FC236}">
                <a16:creationId xmlns:a16="http://schemas.microsoft.com/office/drawing/2014/main" id="{AE914A0B-96E2-4331-8C0D-559BEFAFE035}"/>
              </a:ext>
            </a:extLst>
          </p:cNvPr>
          <p:cNvSpPr>
            <a:spLocks noGrp="1"/>
          </p:cNvSpPr>
          <p:nvPr>
            <p:ph type="sldNum" sz="quarter" idx="4"/>
          </p:nvPr>
        </p:nvSpPr>
        <p:spPr>
          <a:xfrm>
            <a:off x="9275618" y="634994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06B1B8-7768-4F30-BD8A-9C372C2D846A}" type="slidenum">
              <a:rPr kumimoji="1" lang="ja-JP" altLang="en-US" smtClean="0"/>
              <a:t>‹#›</a:t>
            </a:fld>
            <a:endParaRPr kumimoji="1" lang="ja-JP" altLang="en-US"/>
          </a:p>
        </p:txBody>
      </p:sp>
      <p:grpSp>
        <p:nvGrpSpPr>
          <p:cNvPr id="10" name="グループ化 9">
            <a:extLst>
              <a:ext uri="{FF2B5EF4-FFF2-40B4-BE49-F238E27FC236}">
                <a16:creationId xmlns:a16="http://schemas.microsoft.com/office/drawing/2014/main" id="{4557761C-697C-D106-2FD6-ECE686901D5E}"/>
              </a:ext>
            </a:extLst>
          </p:cNvPr>
          <p:cNvGrpSpPr/>
          <p:nvPr userDrawn="1"/>
        </p:nvGrpSpPr>
        <p:grpSpPr>
          <a:xfrm>
            <a:off x="8743127" y="106066"/>
            <a:ext cx="3370285" cy="396256"/>
            <a:chOff x="8743127" y="106066"/>
            <a:chExt cx="3370285" cy="396256"/>
          </a:xfrm>
        </p:grpSpPr>
        <p:sp>
          <p:nvSpPr>
            <p:cNvPr id="7" name="四角形: 角を丸くする 6">
              <a:extLst>
                <a:ext uri="{FF2B5EF4-FFF2-40B4-BE49-F238E27FC236}">
                  <a16:creationId xmlns:a16="http://schemas.microsoft.com/office/drawing/2014/main" id="{B4A01C94-F4B9-423C-B5B9-4B96356E7444}"/>
                </a:ext>
              </a:extLst>
            </p:cNvPr>
            <p:cNvSpPr/>
            <p:nvPr userDrawn="1"/>
          </p:nvSpPr>
          <p:spPr>
            <a:xfrm>
              <a:off x="8743128" y="456603"/>
              <a:ext cx="3370284" cy="45719"/>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370BB39-61FE-4A60-A5CD-78533E82B77E}"/>
                </a:ext>
              </a:extLst>
            </p:cNvPr>
            <p:cNvSpPr txBox="1"/>
            <p:nvPr userDrawn="1"/>
          </p:nvSpPr>
          <p:spPr>
            <a:xfrm>
              <a:off x="9066501" y="142835"/>
              <a:ext cx="3046910" cy="276999"/>
            </a:xfrm>
            <a:prstGeom prst="rect">
              <a:avLst/>
            </a:prstGeom>
            <a:noFill/>
          </p:spPr>
          <p:txBody>
            <a:bodyPr wrap="square" rtlCol="0">
              <a:spAutoFit/>
            </a:bodyPr>
            <a:lstStyle/>
            <a:p>
              <a:pPr algn="l"/>
              <a:r>
                <a:rPr lang="en-US" altLang="ja-JP" sz="1200" spc="-100" baseline="0" dirty="0"/>
                <a:t>Copyright © </a:t>
              </a:r>
              <a:r>
                <a:rPr lang="ja-JP" altLang="en-US" sz="1200" spc="-100" baseline="0" dirty="0"/>
                <a:t>アクトおおさか</a:t>
              </a:r>
              <a:r>
                <a:rPr lang="en-US" altLang="ja-JP" sz="1200" spc="-100" baseline="0" dirty="0"/>
                <a:t>All Rights Reserved</a:t>
              </a:r>
              <a:endParaRPr kumimoji="1" lang="ja-JP" altLang="en-US" sz="1200" spc="-100" baseline="0" dirty="0"/>
            </a:p>
          </p:txBody>
        </p:sp>
        <p:pic>
          <p:nvPicPr>
            <p:cNvPr id="5" name="図 4">
              <a:extLst>
                <a:ext uri="{FF2B5EF4-FFF2-40B4-BE49-F238E27FC236}">
                  <a16:creationId xmlns:a16="http://schemas.microsoft.com/office/drawing/2014/main" id="{0D2E584C-2E66-D30B-8EFE-AA3EB4C0055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743127" y="106066"/>
              <a:ext cx="323374" cy="350537"/>
            </a:xfrm>
            <a:prstGeom prst="rect">
              <a:avLst/>
            </a:prstGeom>
            <a:ln>
              <a:noFill/>
            </a:ln>
          </p:spPr>
        </p:pic>
      </p:grpSp>
    </p:spTree>
    <p:extLst>
      <p:ext uri="{BB962C8B-B14F-4D97-AF65-F5344CB8AC3E}">
        <p14:creationId xmlns:p14="http://schemas.microsoft.com/office/powerpoint/2010/main" val="3522359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19.png"/><Relationship Id="rId3" Type="http://schemas.openxmlformats.org/officeDocument/2006/relationships/image" Target="../media/image11.png"/><Relationship Id="rId7" Type="http://schemas.openxmlformats.org/officeDocument/2006/relationships/diagramLayout" Target="../diagrams/layout2.xml"/><Relationship Id="rId12"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Data" Target="../diagrams/data2.xml"/><Relationship Id="rId11" Type="http://schemas.openxmlformats.org/officeDocument/2006/relationships/image" Target="../media/image17.png"/><Relationship Id="rId5" Type="http://schemas.openxmlformats.org/officeDocument/2006/relationships/image" Target="../media/image13.png"/><Relationship Id="rId10" Type="http://schemas.microsoft.com/office/2007/relationships/diagramDrawing" Target="../diagrams/drawing2.xml"/><Relationship Id="rId4" Type="http://schemas.openxmlformats.org/officeDocument/2006/relationships/image" Target="../media/image12.png"/><Relationship Id="rId9" Type="http://schemas.openxmlformats.org/officeDocument/2006/relationships/diagramColors" Target="../diagrams/colors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emf"/><Relationship Id="rId5" Type="http://schemas.openxmlformats.org/officeDocument/2006/relationships/oleObject" Target="../embeddings/oleObject3.bin"/><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FA242C-099A-A05A-68E1-A9DE2C5DD1D8}"/>
              </a:ext>
            </a:extLst>
          </p:cNvPr>
          <p:cNvSpPr>
            <a:spLocks noGrp="1"/>
          </p:cNvSpPr>
          <p:nvPr>
            <p:ph type="ctrTitle"/>
          </p:nvPr>
        </p:nvSpPr>
        <p:spPr/>
        <p:txBody>
          <a:bodyPr/>
          <a:lstStyle/>
          <a:p>
            <a:r>
              <a:rPr kumimoji="1" lang="ja-JP" altLang="en-US" dirty="0"/>
              <a:t>大阪府発達障がい者支援センター　</a:t>
            </a:r>
            <a:br>
              <a:rPr kumimoji="1" lang="en-US" altLang="ja-JP" dirty="0"/>
            </a:br>
            <a:r>
              <a:rPr kumimoji="1" lang="ja-JP" altLang="en-US" dirty="0"/>
              <a:t>アクトおおさか　令和</a:t>
            </a:r>
            <a:r>
              <a:rPr lang="ja-JP" altLang="en-US" dirty="0"/>
              <a:t>７</a:t>
            </a:r>
            <a:r>
              <a:rPr kumimoji="1" lang="ja-JP" altLang="en-US" dirty="0"/>
              <a:t>年度　事業報告</a:t>
            </a:r>
          </a:p>
        </p:txBody>
      </p:sp>
      <p:sp>
        <p:nvSpPr>
          <p:cNvPr id="3" name="字幕 2">
            <a:extLst>
              <a:ext uri="{FF2B5EF4-FFF2-40B4-BE49-F238E27FC236}">
                <a16:creationId xmlns:a16="http://schemas.microsoft.com/office/drawing/2014/main" id="{8A3022C4-1CAD-996A-4F2E-DE6B9120022F}"/>
              </a:ext>
            </a:extLst>
          </p:cNvPr>
          <p:cNvSpPr>
            <a:spLocks noGrp="1"/>
          </p:cNvSpPr>
          <p:nvPr>
            <p:ph type="subTitle" idx="1"/>
          </p:nvPr>
        </p:nvSpPr>
        <p:spPr>
          <a:xfrm>
            <a:off x="480753" y="3741917"/>
            <a:ext cx="5727470" cy="2711636"/>
          </a:xfrm>
        </p:spPr>
        <p:txBody>
          <a:bodyPr>
            <a:normAutofit lnSpcReduction="10000"/>
          </a:bodyPr>
          <a:lstStyle/>
          <a:p>
            <a:r>
              <a:rPr kumimoji="1" lang="ja-JP" altLang="en-US" dirty="0"/>
              <a:t>令和８年度大阪府障がい者自立支援協議会</a:t>
            </a:r>
            <a:endParaRPr kumimoji="1" lang="en-US" altLang="ja-JP" dirty="0"/>
          </a:p>
          <a:p>
            <a:r>
              <a:rPr kumimoji="1" lang="ja-JP" altLang="en-US" dirty="0"/>
              <a:t>発達障がい児者支援体制整備検討部会</a:t>
            </a:r>
            <a:endParaRPr kumimoji="1" lang="en-US" altLang="ja-JP" dirty="0"/>
          </a:p>
          <a:p>
            <a:r>
              <a:rPr kumimoji="1" lang="ja-JP" altLang="en-US" dirty="0"/>
              <a:t>成人ワーキンググループ</a:t>
            </a:r>
            <a:endParaRPr kumimoji="1" lang="en-US" altLang="ja-JP" dirty="0"/>
          </a:p>
          <a:p>
            <a:endParaRPr lang="en-US" altLang="ja-JP" dirty="0"/>
          </a:p>
          <a:p>
            <a:r>
              <a:rPr kumimoji="1" lang="ja-JP" altLang="en-US" dirty="0"/>
              <a:t>令和８年</a:t>
            </a:r>
            <a:r>
              <a:rPr lang="ja-JP" altLang="en-US" dirty="0"/>
              <a:t>８月</a:t>
            </a:r>
            <a:r>
              <a:rPr lang="en-US" altLang="ja-JP" dirty="0"/>
              <a:t>20</a:t>
            </a:r>
            <a:r>
              <a:rPr kumimoji="1" lang="ja-JP" altLang="en-US" dirty="0"/>
              <a:t>日（木）</a:t>
            </a:r>
            <a:endParaRPr kumimoji="1" lang="en-US" altLang="ja-JP" dirty="0"/>
          </a:p>
          <a:p>
            <a:r>
              <a:rPr kumimoji="1" lang="ja-JP" altLang="en-US" dirty="0"/>
              <a:t>大阪府発達障がい者支援センター</a:t>
            </a:r>
            <a:endParaRPr kumimoji="1" lang="en-US" altLang="ja-JP" dirty="0"/>
          </a:p>
          <a:p>
            <a:r>
              <a:rPr lang="ja-JP" altLang="en-US" dirty="0"/>
              <a:t>アクトおおさか　センター長　岡あゆみ</a:t>
            </a:r>
            <a:endParaRPr kumimoji="1" lang="ja-JP" altLang="en-US" dirty="0"/>
          </a:p>
        </p:txBody>
      </p:sp>
      <p:sp>
        <p:nvSpPr>
          <p:cNvPr id="4" name="スライド番号プレースホルダー 3">
            <a:extLst>
              <a:ext uri="{FF2B5EF4-FFF2-40B4-BE49-F238E27FC236}">
                <a16:creationId xmlns:a16="http://schemas.microsoft.com/office/drawing/2014/main" id="{C2AC6970-9E90-ECE1-5B69-44D901BD2CC6}"/>
              </a:ext>
            </a:extLst>
          </p:cNvPr>
          <p:cNvSpPr>
            <a:spLocks noGrp="1"/>
          </p:cNvSpPr>
          <p:nvPr>
            <p:ph type="sldNum" sz="quarter" idx="12"/>
          </p:nvPr>
        </p:nvSpPr>
        <p:spPr/>
        <p:txBody>
          <a:bodyPr/>
          <a:lstStyle/>
          <a:p>
            <a:fld id="{1D06B1B8-7768-4F30-BD8A-9C372C2D846A}" type="slidenum">
              <a:rPr kumimoji="1" lang="ja-JP" altLang="en-US" smtClean="0"/>
              <a:t>1</a:t>
            </a:fld>
            <a:endParaRPr kumimoji="1" lang="ja-JP" altLang="en-US"/>
          </a:p>
        </p:txBody>
      </p:sp>
    </p:spTree>
    <p:extLst>
      <p:ext uri="{BB962C8B-B14F-4D97-AF65-F5344CB8AC3E}">
        <p14:creationId xmlns:p14="http://schemas.microsoft.com/office/powerpoint/2010/main" val="4094390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F17CA1-E4C5-4971-8A75-DEBF23F0438C}"/>
              </a:ext>
            </a:extLst>
          </p:cNvPr>
          <p:cNvSpPr>
            <a:spLocks noGrp="1"/>
          </p:cNvSpPr>
          <p:nvPr>
            <p:ph type="title"/>
          </p:nvPr>
        </p:nvSpPr>
        <p:spPr/>
        <p:txBody>
          <a:bodyPr>
            <a:normAutofit/>
          </a:bodyPr>
          <a:lstStyle/>
          <a:p>
            <a:r>
              <a:rPr kumimoji="1" lang="ja-JP" altLang="en-US" sz="3600" dirty="0"/>
              <a:t>大阪府発達障がい者支援センター アクトおおさか</a:t>
            </a:r>
          </a:p>
        </p:txBody>
      </p:sp>
      <p:sp>
        <p:nvSpPr>
          <p:cNvPr id="3" name="コンテンツ プレースホルダー 2">
            <a:extLst>
              <a:ext uri="{FF2B5EF4-FFF2-40B4-BE49-F238E27FC236}">
                <a16:creationId xmlns:a16="http://schemas.microsoft.com/office/drawing/2014/main" id="{D5B3401B-6566-4E6D-8624-D984126C79F0}"/>
              </a:ext>
            </a:extLst>
          </p:cNvPr>
          <p:cNvSpPr>
            <a:spLocks noGrp="1"/>
          </p:cNvSpPr>
          <p:nvPr>
            <p:ph idx="1"/>
          </p:nvPr>
        </p:nvSpPr>
        <p:spPr/>
        <p:txBody>
          <a:bodyPr/>
          <a:lstStyle/>
          <a:p>
            <a:pPr marL="0" indent="0">
              <a:lnSpc>
                <a:spcPct val="100000"/>
              </a:lnSpc>
              <a:buNone/>
            </a:pPr>
            <a:r>
              <a:rPr kumimoji="0" lang="ja-JP" altLang="en-US" sz="2400" dirty="0">
                <a:latin typeface="+mn-ea"/>
              </a:rPr>
              <a:t>アクトおおさかは、発達障害者支援法に基づき大阪府より社会福祉法人北摂杉の子会が受託して、発達障害者支援センター事業を実施しています</a:t>
            </a:r>
            <a:endParaRPr kumimoji="0" lang="en-US" altLang="ja-JP" sz="2400" dirty="0">
              <a:latin typeface="+mn-ea"/>
            </a:endParaRPr>
          </a:p>
          <a:p>
            <a:pPr marL="795338" indent="-342900">
              <a:lnSpc>
                <a:spcPct val="100000"/>
              </a:lnSpc>
              <a:buFont typeface="Wingdings" panose="05000000000000000000" pitchFamily="2" charset="2"/>
              <a:buChar char="u"/>
            </a:pPr>
            <a:r>
              <a:rPr kumimoji="0" lang="en-US" altLang="ja-JP" sz="2000" dirty="0">
                <a:latin typeface="+mn-ea"/>
              </a:rPr>
              <a:t>H14</a:t>
            </a:r>
            <a:r>
              <a:rPr kumimoji="0" lang="ja-JP" altLang="en-US" sz="2000" dirty="0">
                <a:latin typeface="+mn-ea"/>
              </a:rPr>
              <a:t>年</a:t>
            </a:r>
            <a:r>
              <a:rPr kumimoji="0" lang="en-US" altLang="ja-JP" sz="2000" dirty="0">
                <a:latin typeface="+mn-ea"/>
              </a:rPr>
              <a:t>6</a:t>
            </a:r>
            <a:r>
              <a:rPr kumimoji="0" lang="ja-JP" altLang="en-US" sz="2000" dirty="0">
                <a:latin typeface="+mn-ea"/>
              </a:rPr>
              <a:t>月に開設</a:t>
            </a:r>
            <a:endParaRPr kumimoji="0" lang="en-US" altLang="ja-JP" sz="2000" dirty="0">
              <a:latin typeface="+mn-ea"/>
            </a:endParaRPr>
          </a:p>
          <a:p>
            <a:pPr marL="795338" indent="-342900">
              <a:lnSpc>
                <a:spcPct val="100000"/>
              </a:lnSpc>
              <a:buFont typeface="Wingdings" panose="05000000000000000000" pitchFamily="2" charset="2"/>
              <a:buChar char="u"/>
            </a:pPr>
            <a:r>
              <a:rPr kumimoji="0" lang="ja-JP" altLang="en-US" sz="2000" dirty="0">
                <a:latin typeface="+mn-ea"/>
              </a:rPr>
              <a:t>職員配置（常勤支援員</a:t>
            </a:r>
            <a:r>
              <a:rPr kumimoji="0" lang="en-US" altLang="ja-JP" sz="2000" dirty="0">
                <a:latin typeface="+mn-ea"/>
              </a:rPr>
              <a:t>5</a:t>
            </a:r>
            <a:r>
              <a:rPr kumimoji="0" lang="ja-JP" altLang="en-US" sz="2000" dirty="0">
                <a:latin typeface="+mn-ea"/>
              </a:rPr>
              <a:t>名）：臨床心理士、公認心理師、社会福祉士など</a:t>
            </a:r>
            <a:endParaRPr kumimoji="0" lang="en-US" altLang="ja-JP" sz="2000" dirty="0">
              <a:latin typeface="+mn-ea"/>
            </a:endParaRPr>
          </a:p>
        </p:txBody>
      </p:sp>
      <p:sp>
        <p:nvSpPr>
          <p:cNvPr id="6" name="テキスト ボックス 5">
            <a:extLst>
              <a:ext uri="{FF2B5EF4-FFF2-40B4-BE49-F238E27FC236}">
                <a16:creationId xmlns:a16="http://schemas.microsoft.com/office/drawing/2014/main" id="{CA786F89-F5B0-E53A-41E7-9F38A875E2FE}"/>
              </a:ext>
            </a:extLst>
          </p:cNvPr>
          <p:cNvSpPr txBox="1"/>
          <p:nvPr/>
        </p:nvSpPr>
        <p:spPr>
          <a:xfrm>
            <a:off x="1323383" y="4428096"/>
            <a:ext cx="9545234" cy="1754326"/>
          </a:xfrm>
          <a:prstGeom prst="rect">
            <a:avLst/>
          </a:prstGeom>
          <a:noFill/>
        </p:spPr>
        <p:txBody>
          <a:bodyPr wrap="square">
            <a:spAutoFit/>
          </a:bodyPr>
          <a:lstStyle/>
          <a:p>
            <a:pPr>
              <a:defRPr/>
            </a:pPr>
            <a:r>
              <a:rPr lang="ja-JP" altLang="en-US" dirty="0">
                <a:solidFill>
                  <a:schemeClr val="tx1">
                    <a:lumMod val="85000"/>
                    <a:lumOff val="15000"/>
                  </a:schemeClr>
                </a:solidFill>
                <a:latin typeface="+mn-ea"/>
                <a:cs typeface="メイリオ" panose="020B0604030504040204" pitchFamily="50" charset="-128"/>
              </a:rPr>
              <a:t>発達障害者支援センターとは：</a:t>
            </a:r>
            <a:r>
              <a:rPr lang="ja-JP" altLang="en-US" sz="1200" dirty="0">
                <a:solidFill>
                  <a:schemeClr val="tx1">
                    <a:lumMod val="85000"/>
                    <a:lumOff val="15000"/>
                  </a:schemeClr>
                </a:solidFill>
                <a:latin typeface="+mn-ea"/>
                <a:cs typeface="メイリオ" panose="020B0604030504040204" pitchFamily="50" charset="-128"/>
              </a:rPr>
              <a:t>発達障害情報・支援センター</a:t>
            </a:r>
            <a:r>
              <a:rPr lang="en-US" altLang="ja-JP" sz="1200" dirty="0">
                <a:solidFill>
                  <a:schemeClr val="tx1">
                    <a:lumMod val="85000"/>
                    <a:lumOff val="15000"/>
                  </a:schemeClr>
                </a:solidFill>
                <a:latin typeface="+mn-ea"/>
                <a:cs typeface="メイリオ" panose="020B0604030504040204" pitchFamily="50" charset="-128"/>
              </a:rPr>
              <a:t>HP</a:t>
            </a:r>
            <a:r>
              <a:rPr lang="ja-JP" altLang="en-US" sz="1200" dirty="0">
                <a:solidFill>
                  <a:schemeClr val="tx1">
                    <a:lumMod val="85000"/>
                    <a:lumOff val="15000"/>
                  </a:schemeClr>
                </a:solidFill>
                <a:latin typeface="+mn-ea"/>
                <a:cs typeface="メイリオ" panose="020B0604030504040204" pitchFamily="50" charset="-128"/>
              </a:rPr>
              <a:t>より</a:t>
            </a:r>
            <a:endParaRPr lang="en-US" altLang="ja-JP" sz="1200" dirty="0">
              <a:solidFill>
                <a:schemeClr val="tx1">
                  <a:lumMod val="85000"/>
                  <a:lumOff val="15000"/>
                </a:schemeClr>
              </a:solidFill>
              <a:latin typeface="+mn-ea"/>
              <a:cs typeface="メイリオ" panose="020B0604030504040204" pitchFamily="50" charset="-128"/>
            </a:endParaRPr>
          </a:p>
          <a:p>
            <a:pPr>
              <a:defRPr/>
            </a:pPr>
            <a:r>
              <a:rPr lang="ja-JP" altLang="en-US" dirty="0">
                <a:solidFill>
                  <a:schemeClr val="tx1">
                    <a:lumMod val="85000"/>
                    <a:lumOff val="15000"/>
                  </a:schemeClr>
                </a:solidFill>
                <a:latin typeface="+mn-ea"/>
                <a:cs typeface="メイリオ" panose="020B0604030504040204" pitchFamily="50" charset="-128"/>
              </a:rPr>
              <a:t>発達障害児（者）とその家族が豊かな地域生活を送れるように、保健、医療、福祉、教育、労働などの</a:t>
            </a:r>
            <a:r>
              <a:rPr lang="ja-JP" altLang="en-US" dirty="0">
                <a:solidFill>
                  <a:srgbClr val="FF0000"/>
                </a:solidFill>
                <a:latin typeface="+mn-ea"/>
                <a:cs typeface="メイリオ" panose="020B0604030504040204" pitchFamily="50" charset="-128"/>
              </a:rPr>
              <a:t>関係機関と連携</a:t>
            </a:r>
            <a:r>
              <a:rPr lang="ja-JP" altLang="en-US" dirty="0">
                <a:solidFill>
                  <a:schemeClr val="tx1">
                    <a:lumMod val="85000"/>
                    <a:lumOff val="15000"/>
                  </a:schemeClr>
                </a:solidFill>
                <a:latin typeface="+mn-ea"/>
                <a:cs typeface="メイリオ" panose="020B0604030504040204" pitchFamily="50" charset="-128"/>
              </a:rPr>
              <a:t>し、地域における総合的な支援</a:t>
            </a:r>
            <a:r>
              <a:rPr lang="ja-JP" altLang="en-US" dirty="0">
                <a:solidFill>
                  <a:srgbClr val="FF0000"/>
                </a:solidFill>
                <a:latin typeface="+mn-ea"/>
                <a:cs typeface="メイリオ" panose="020B0604030504040204" pitchFamily="50" charset="-128"/>
              </a:rPr>
              <a:t>ネットワークを構築</a:t>
            </a:r>
            <a:r>
              <a:rPr lang="ja-JP" altLang="en-US" dirty="0">
                <a:solidFill>
                  <a:schemeClr val="tx1">
                    <a:lumMod val="85000"/>
                    <a:lumOff val="15000"/>
                  </a:schemeClr>
                </a:solidFill>
                <a:latin typeface="+mn-ea"/>
                <a:cs typeface="メイリオ" panose="020B0604030504040204" pitchFamily="50" charset="-128"/>
              </a:rPr>
              <a:t>しながら、発達障害児（者）とその家族からのさまざまな</a:t>
            </a:r>
            <a:r>
              <a:rPr lang="ja-JP" altLang="en-US" dirty="0">
                <a:solidFill>
                  <a:srgbClr val="FF0000"/>
                </a:solidFill>
                <a:latin typeface="+mn-ea"/>
                <a:cs typeface="メイリオ" panose="020B0604030504040204" pitchFamily="50" charset="-128"/>
              </a:rPr>
              <a:t>相談に応じ、指導と助言</a:t>
            </a:r>
            <a:r>
              <a:rPr lang="ja-JP" altLang="en-US" dirty="0">
                <a:solidFill>
                  <a:schemeClr val="tx1">
                    <a:lumMod val="85000"/>
                    <a:lumOff val="15000"/>
                  </a:schemeClr>
                </a:solidFill>
                <a:latin typeface="+mn-ea"/>
                <a:cs typeface="メイリオ" panose="020B0604030504040204" pitchFamily="50" charset="-128"/>
              </a:rPr>
              <a:t>を行っています。</a:t>
            </a:r>
            <a:endParaRPr lang="en-US" altLang="ja-JP" dirty="0">
              <a:solidFill>
                <a:schemeClr val="tx1">
                  <a:lumMod val="85000"/>
                  <a:lumOff val="15000"/>
                </a:schemeClr>
              </a:solidFill>
              <a:latin typeface="+mn-ea"/>
              <a:cs typeface="メイリオ" panose="020B0604030504040204" pitchFamily="50" charset="-128"/>
            </a:endParaRPr>
          </a:p>
          <a:p>
            <a:pPr>
              <a:defRPr/>
            </a:pPr>
            <a:r>
              <a:rPr lang="ja-JP" altLang="en-US" dirty="0">
                <a:solidFill>
                  <a:schemeClr val="tx1">
                    <a:lumMod val="85000"/>
                    <a:lumOff val="15000"/>
                  </a:schemeClr>
                </a:solidFill>
                <a:latin typeface="+mn-ea"/>
                <a:cs typeface="メイリオ" panose="020B0604030504040204" pitchFamily="50" charset="-128"/>
              </a:rPr>
              <a:t>ただし、</a:t>
            </a:r>
            <a:r>
              <a:rPr lang="ja-JP" altLang="en-US" dirty="0">
                <a:latin typeface="+mn-ea"/>
                <a:cs typeface="メイリオ" panose="020B0604030504040204" pitchFamily="50" charset="-128"/>
              </a:rPr>
              <a:t>人口規模、面積、交通アクセス、既存の地域資源の有無や自治体内の発達障害者支援体制の整備状況などに</a:t>
            </a:r>
            <a:r>
              <a:rPr lang="ja-JP" altLang="en-US" dirty="0">
                <a:solidFill>
                  <a:schemeClr val="tx1">
                    <a:lumMod val="85000"/>
                    <a:lumOff val="15000"/>
                  </a:schemeClr>
                </a:solidFill>
                <a:latin typeface="+mn-ea"/>
                <a:cs typeface="メイリオ" panose="020B0604030504040204" pitchFamily="50" charset="-128"/>
              </a:rPr>
              <a:t>よって、</a:t>
            </a:r>
            <a:r>
              <a:rPr lang="ja-JP" altLang="en-US" u="sng" dirty="0">
                <a:solidFill>
                  <a:schemeClr val="tx1">
                    <a:lumMod val="85000"/>
                    <a:lumOff val="15000"/>
                  </a:schemeClr>
                </a:solidFill>
                <a:latin typeface="+mn-ea"/>
                <a:cs typeface="メイリオ" panose="020B0604030504040204" pitchFamily="50" charset="-128"/>
              </a:rPr>
              <a:t>各センターの事業内容には地域性があります。</a:t>
            </a:r>
            <a:endParaRPr lang="ja-JP" altLang="en-US" u="sng" dirty="0"/>
          </a:p>
        </p:txBody>
      </p:sp>
      <p:sp>
        <p:nvSpPr>
          <p:cNvPr id="7" name="スクロール: 横 6">
            <a:extLst>
              <a:ext uri="{FF2B5EF4-FFF2-40B4-BE49-F238E27FC236}">
                <a16:creationId xmlns:a16="http://schemas.microsoft.com/office/drawing/2014/main" id="{8BC6D760-574D-6AD3-9BD6-B6574EE9B514}"/>
              </a:ext>
            </a:extLst>
          </p:cNvPr>
          <p:cNvSpPr/>
          <p:nvPr/>
        </p:nvSpPr>
        <p:spPr>
          <a:xfrm>
            <a:off x="921055" y="4078014"/>
            <a:ext cx="10349890" cy="2454490"/>
          </a:xfrm>
          <a:prstGeom prst="horizontalScroll">
            <a:avLst>
              <a:gd name="adj" fmla="val 559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AF10FD15-879E-D3C4-6F89-DE2A2DBA83EC}"/>
              </a:ext>
            </a:extLst>
          </p:cNvPr>
          <p:cNvSpPr>
            <a:spLocks noGrp="1"/>
          </p:cNvSpPr>
          <p:nvPr>
            <p:ph type="sldNum" sz="quarter" idx="12"/>
          </p:nvPr>
        </p:nvSpPr>
        <p:spPr/>
        <p:txBody>
          <a:bodyPr/>
          <a:lstStyle/>
          <a:p>
            <a:fld id="{1D06B1B8-7768-4F30-BD8A-9C372C2D846A}" type="slidenum">
              <a:rPr kumimoji="1" lang="ja-JP" altLang="en-US" smtClean="0"/>
              <a:t>2</a:t>
            </a:fld>
            <a:endParaRPr kumimoji="1" lang="ja-JP" altLang="en-US" dirty="0"/>
          </a:p>
        </p:txBody>
      </p:sp>
    </p:spTree>
    <p:extLst>
      <p:ext uri="{BB962C8B-B14F-4D97-AF65-F5344CB8AC3E}">
        <p14:creationId xmlns:p14="http://schemas.microsoft.com/office/powerpoint/2010/main" val="541976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グラフィックス 13" descr="無限大">
            <a:extLst>
              <a:ext uri="{FF2B5EF4-FFF2-40B4-BE49-F238E27FC236}">
                <a16:creationId xmlns:a16="http://schemas.microsoft.com/office/drawing/2014/main" id="{6D16B0F5-08EC-5F4F-6CCD-607D9B95D56B}"/>
              </a:ext>
            </a:extLst>
          </p:cNvPr>
          <p:cNvSpPr/>
          <p:nvPr/>
        </p:nvSpPr>
        <p:spPr>
          <a:xfrm>
            <a:off x="304801" y="1853330"/>
            <a:ext cx="6019849" cy="2803024"/>
          </a:xfrm>
          <a:custGeom>
            <a:avLst/>
            <a:gdLst>
              <a:gd name="connsiteX0" fmla="*/ 4165429 w 5409116"/>
              <a:gd name="connsiteY0" fmla="*/ 0 h 2487376"/>
              <a:gd name="connsiteX1" fmla="*/ 2704558 w 5409116"/>
              <a:gd name="connsiteY1" fmla="*/ 890447 h 2487376"/>
              <a:gd name="connsiteX2" fmla="*/ 1243688 w 5409116"/>
              <a:gd name="connsiteY2" fmla="*/ 0 h 2487376"/>
              <a:gd name="connsiteX3" fmla="*/ 0 w 5409116"/>
              <a:gd name="connsiteY3" fmla="*/ 1243688 h 2487376"/>
              <a:gd name="connsiteX4" fmla="*/ 1243688 w 5409116"/>
              <a:gd name="connsiteY4" fmla="*/ 2487376 h 2487376"/>
              <a:gd name="connsiteX5" fmla="*/ 2704558 w 5409116"/>
              <a:gd name="connsiteY5" fmla="*/ 1587986 h 2487376"/>
              <a:gd name="connsiteX6" fmla="*/ 4165429 w 5409116"/>
              <a:gd name="connsiteY6" fmla="*/ 2487376 h 2487376"/>
              <a:gd name="connsiteX7" fmla="*/ 5409117 w 5409116"/>
              <a:gd name="connsiteY7" fmla="*/ 1243688 h 2487376"/>
              <a:gd name="connsiteX8" fmla="*/ 4165429 w 5409116"/>
              <a:gd name="connsiteY8" fmla="*/ 0 h 2487376"/>
              <a:gd name="connsiteX9" fmla="*/ 2321296 w 5409116"/>
              <a:gd name="connsiteY9" fmla="*/ 1253908 h 2487376"/>
              <a:gd name="connsiteX10" fmla="*/ 1243688 w 5409116"/>
              <a:gd name="connsiteY10" fmla="*/ 1976359 h 2487376"/>
              <a:gd name="connsiteX11" fmla="*/ 511017 w 5409116"/>
              <a:gd name="connsiteY11" fmla="*/ 1243688 h 2487376"/>
              <a:gd name="connsiteX12" fmla="*/ 1243688 w 5409116"/>
              <a:gd name="connsiteY12" fmla="*/ 511017 h 2487376"/>
              <a:gd name="connsiteX13" fmla="*/ 2318740 w 5409116"/>
              <a:gd name="connsiteY13" fmla="*/ 1225164 h 2487376"/>
              <a:gd name="connsiteX14" fmla="*/ 2330238 w 5409116"/>
              <a:gd name="connsiteY14" fmla="*/ 1239217 h 2487376"/>
              <a:gd name="connsiteX15" fmla="*/ 4165429 w 5409116"/>
              <a:gd name="connsiteY15" fmla="*/ 1976359 h 2487376"/>
              <a:gd name="connsiteX16" fmla="*/ 3091654 w 5409116"/>
              <a:gd name="connsiteY16" fmla="*/ 1253908 h 2487376"/>
              <a:gd name="connsiteX17" fmla="*/ 3078879 w 5409116"/>
              <a:gd name="connsiteY17" fmla="*/ 1239217 h 2487376"/>
              <a:gd name="connsiteX18" fmla="*/ 3090377 w 5409116"/>
              <a:gd name="connsiteY18" fmla="*/ 1225164 h 2487376"/>
              <a:gd name="connsiteX19" fmla="*/ 4165429 w 5409116"/>
              <a:gd name="connsiteY19" fmla="*/ 511017 h 2487376"/>
              <a:gd name="connsiteX20" fmla="*/ 4898100 w 5409116"/>
              <a:gd name="connsiteY20" fmla="*/ 1243688 h 2487376"/>
              <a:gd name="connsiteX21" fmla="*/ 4165429 w 5409116"/>
              <a:gd name="connsiteY21" fmla="*/ 1976359 h 248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09116" h="2487376">
                <a:moveTo>
                  <a:pt x="4165429" y="0"/>
                </a:moveTo>
                <a:cubicBezTo>
                  <a:pt x="3547737" y="0"/>
                  <a:pt x="3096125" y="438836"/>
                  <a:pt x="2704558" y="890447"/>
                </a:cubicBezTo>
                <a:cubicBezTo>
                  <a:pt x="2312992" y="438836"/>
                  <a:pt x="1861380" y="0"/>
                  <a:pt x="1243688" y="0"/>
                </a:cubicBezTo>
                <a:cubicBezTo>
                  <a:pt x="556817" y="0"/>
                  <a:pt x="0" y="556817"/>
                  <a:pt x="0" y="1243688"/>
                </a:cubicBezTo>
                <a:cubicBezTo>
                  <a:pt x="0" y="1930559"/>
                  <a:pt x="556817" y="2487376"/>
                  <a:pt x="1243688" y="2487376"/>
                </a:cubicBezTo>
                <a:cubicBezTo>
                  <a:pt x="1859464" y="2487376"/>
                  <a:pt x="2295745" y="2060677"/>
                  <a:pt x="2704558" y="1587986"/>
                </a:cubicBezTo>
                <a:cubicBezTo>
                  <a:pt x="3109540" y="2057483"/>
                  <a:pt x="3547737" y="2487376"/>
                  <a:pt x="4165429" y="2487376"/>
                </a:cubicBezTo>
                <a:cubicBezTo>
                  <a:pt x="4852300" y="2487376"/>
                  <a:pt x="5409117" y="1930559"/>
                  <a:pt x="5409117" y="1243688"/>
                </a:cubicBezTo>
                <a:cubicBezTo>
                  <a:pt x="5409117" y="556817"/>
                  <a:pt x="4852300" y="0"/>
                  <a:pt x="4165429" y="0"/>
                </a:cubicBezTo>
                <a:close/>
                <a:moveTo>
                  <a:pt x="2321296" y="1253908"/>
                </a:moveTo>
                <a:cubicBezTo>
                  <a:pt x="1922063" y="1711269"/>
                  <a:pt x="1618647" y="1976359"/>
                  <a:pt x="1243688" y="1976359"/>
                </a:cubicBezTo>
                <a:cubicBezTo>
                  <a:pt x="839045" y="1976359"/>
                  <a:pt x="511017" y="1648331"/>
                  <a:pt x="511017" y="1243688"/>
                </a:cubicBezTo>
                <a:cubicBezTo>
                  <a:pt x="511017" y="839045"/>
                  <a:pt x="839045" y="511017"/>
                  <a:pt x="1243688" y="511017"/>
                </a:cubicBezTo>
                <a:cubicBezTo>
                  <a:pt x="1621841" y="511017"/>
                  <a:pt x="1946337" y="796548"/>
                  <a:pt x="2318740" y="1225164"/>
                </a:cubicBezTo>
                <a:lnTo>
                  <a:pt x="2330238" y="1239217"/>
                </a:lnTo>
                <a:close/>
                <a:moveTo>
                  <a:pt x="4165429" y="1976359"/>
                </a:moveTo>
                <a:cubicBezTo>
                  <a:pt x="3789831" y="1976359"/>
                  <a:pt x="3476195" y="1699771"/>
                  <a:pt x="3091654" y="1253908"/>
                </a:cubicBezTo>
                <a:lnTo>
                  <a:pt x="3078879" y="1239217"/>
                </a:lnTo>
                <a:lnTo>
                  <a:pt x="3090377" y="1225164"/>
                </a:lnTo>
                <a:cubicBezTo>
                  <a:pt x="3462141" y="796548"/>
                  <a:pt x="3790470" y="511017"/>
                  <a:pt x="4165429" y="511017"/>
                </a:cubicBezTo>
                <a:cubicBezTo>
                  <a:pt x="4570071" y="511017"/>
                  <a:pt x="4898100" y="839045"/>
                  <a:pt x="4898100" y="1243688"/>
                </a:cubicBezTo>
                <a:cubicBezTo>
                  <a:pt x="4898100" y="1648331"/>
                  <a:pt x="4570071" y="1976359"/>
                  <a:pt x="4165429" y="1976359"/>
                </a:cubicBezTo>
                <a:close/>
              </a:path>
            </a:pathLst>
          </a:custGeom>
          <a:solidFill>
            <a:schemeClr val="accent5">
              <a:alpha val="30000"/>
            </a:schemeClr>
          </a:solidFill>
          <a:ln w="63798" cap="flat">
            <a:noFill/>
            <a:prstDash val="solid"/>
            <a:miter/>
          </a:ln>
        </p:spPr>
        <p:txBody>
          <a:bodyPr rtlCol="0" anchor="ctr"/>
          <a:lstStyle/>
          <a:p>
            <a:endParaRPr lang="ja-JP" altLang="en-US" dirty="0"/>
          </a:p>
        </p:txBody>
      </p:sp>
      <p:sp>
        <p:nvSpPr>
          <p:cNvPr id="2" name="タイトル 1">
            <a:extLst>
              <a:ext uri="{FF2B5EF4-FFF2-40B4-BE49-F238E27FC236}">
                <a16:creationId xmlns:a16="http://schemas.microsoft.com/office/drawing/2014/main" id="{14B6B363-DD9C-35DB-8E7E-157DB16DF88F}"/>
              </a:ext>
            </a:extLst>
          </p:cNvPr>
          <p:cNvSpPr>
            <a:spLocks noGrp="1"/>
          </p:cNvSpPr>
          <p:nvPr>
            <p:ph type="title"/>
          </p:nvPr>
        </p:nvSpPr>
        <p:spPr/>
        <p:txBody>
          <a:bodyPr>
            <a:normAutofit/>
          </a:bodyPr>
          <a:lstStyle/>
          <a:p>
            <a:r>
              <a:rPr kumimoji="1" lang="ja-JP" altLang="en-US" dirty="0"/>
              <a:t>事業</a:t>
            </a:r>
            <a:r>
              <a:rPr lang="ja-JP" altLang="en-US" dirty="0"/>
              <a:t>内容：直接支援と間接支援の両輪</a:t>
            </a:r>
            <a:endParaRPr kumimoji="1" lang="ja-JP" altLang="en-US" dirty="0"/>
          </a:p>
        </p:txBody>
      </p:sp>
      <p:sp>
        <p:nvSpPr>
          <p:cNvPr id="11" name="テキスト ボックス 10">
            <a:extLst>
              <a:ext uri="{FF2B5EF4-FFF2-40B4-BE49-F238E27FC236}">
                <a16:creationId xmlns:a16="http://schemas.microsoft.com/office/drawing/2014/main" id="{AB5CEFAA-5A0B-49CC-DF92-0456E99E2347}"/>
              </a:ext>
            </a:extLst>
          </p:cNvPr>
          <p:cNvSpPr txBox="1"/>
          <p:nvPr/>
        </p:nvSpPr>
        <p:spPr>
          <a:xfrm>
            <a:off x="3597470" y="2833435"/>
            <a:ext cx="2727180" cy="1477328"/>
          </a:xfrm>
          <a:prstGeom prst="rect">
            <a:avLst/>
          </a:prstGeom>
          <a:noFill/>
        </p:spPr>
        <p:txBody>
          <a:bodyPr wrap="square">
            <a:spAutoFit/>
          </a:bodyPr>
          <a:lstStyle/>
          <a:p>
            <a:r>
              <a:rPr lang="ja-JP" altLang="en-US" dirty="0"/>
              <a:t>発達障がいのある方やご家族を支援している支援者をサポート</a:t>
            </a:r>
            <a:r>
              <a:rPr lang="ja-JP" altLang="en-US" b="1" dirty="0"/>
              <a:t>＆</a:t>
            </a:r>
            <a:r>
              <a:rPr lang="ja-JP" altLang="en-US" dirty="0"/>
              <a:t>発達障がいのある方が暮らしやすい地域づくり</a:t>
            </a:r>
          </a:p>
        </p:txBody>
      </p:sp>
      <p:graphicFrame>
        <p:nvGraphicFramePr>
          <p:cNvPr id="26" name="図表 25">
            <a:extLst>
              <a:ext uri="{FF2B5EF4-FFF2-40B4-BE49-F238E27FC236}">
                <a16:creationId xmlns:a16="http://schemas.microsoft.com/office/drawing/2014/main" id="{C1EF6C45-6262-E538-6C4B-41A5128512AB}"/>
              </a:ext>
            </a:extLst>
          </p:cNvPr>
          <p:cNvGraphicFramePr/>
          <p:nvPr/>
        </p:nvGraphicFramePr>
        <p:xfrm>
          <a:off x="6219771" y="2313826"/>
          <a:ext cx="5667429" cy="21739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3" name="グループ化 32">
            <a:extLst>
              <a:ext uri="{FF2B5EF4-FFF2-40B4-BE49-F238E27FC236}">
                <a16:creationId xmlns:a16="http://schemas.microsoft.com/office/drawing/2014/main" id="{B60A92FF-4DAE-C740-6AE8-C9611DC8B600}"/>
              </a:ext>
            </a:extLst>
          </p:cNvPr>
          <p:cNvGrpSpPr/>
          <p:nvPr/>
        </p:nvGrpSpPr>
        <p:grpSpPr>
          <a:xfrm>
            <a:off x="494226" y="1893452"/>
            <a:ext cx="2318735" cy="765175"/>
            <a:chOff x="643439" y="1829184"/>
            <a:chExt cx="2318735" cy="765175"/>
          </a:xfrm>
        </p:grpSpPr>
        <p:sp>
          <p:nvSpPr>
            <p:cNvPr id="7" name="テキスト ボックス 6">
              <a:extLst>
                <a:ext uri="{FF2B5EF4-FFF2-40B4-BE49-F238E27FC236}">
                  <a16:creationId xmlns:a16="http://schemas.microsoft.com/office/drawing/2014/main" id="{28446621-B6D4-73E3-52C7-981E75603E25}"/>
                </a:ext>
              </a:extLst>
            </p:cNvPr>
            <p:cNvSpPr txBox="1"/>
            <p:nvPr/>
          </p:nvSpPr>
          <p:spPr>
            <a:xfrm>
              <a:off x="643439" y="1989175"/>
              <a:ext cx="1630172"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2400" b="1" dirty="0"/>
                <a:t>直接支援</a:t>
              </a:r>
              <a:endParaRPr kumimoji="1" lang="ja-JP" altLang="en-US" sz="2400" b="1" dirty="0"/>
            </a:p>
          </p:txBody>
        </p:sp>
        <p:pic>
          <p:nvPicPr>
            <p:cNvPr id="27" name="コンテンツ プレースホルダー 18" descr="役員室">
              <a:extLst>
                <a:ext uri="{FF2B5EF4-FFF2-40B4-BE49-F238E27FC236}">
                  <a16:creationId xmlns:a16="http://schemas.microsoft.com/office/drawing/2014/main" id="{14DE1157-51C8-09F1-4345-0AF00D5BCF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96999" y="1829184"/>
              <a:ext cx="765175" cy="765175"/>
            </a:xfrm>
            <a:prstGeom prst="rect">
              <a:avLst/>
            </a:prstGeom>
          </p:spPr>
        </p:pic>
      </p:grpSp>
      <p:grpSp>
        <p:nvGrpSpPr>
          <p:cNvPr id="34" name="グループ化 33">
            <a:extLst>
              <a:ext uri="{FF2B5EF4-FFF2-40B4-BE49-F238E27FC236}">
                <a16:creationId xmlns:a16="http://schemas.microsoft.com/office/drawing/2014/main" id="{45A2D8D4-1E1C-7257-7811-ECDF614445D3}"/>
              </a:ext>
            </a:extLst>
          </p:cNvPr>
          <p:cNvGrpSpPr/>
          <p:nvPr/>
        </p:nvGrpSpPr>
        <p:grpSpPr>
          <a:xfrm>
            <a:off x="3694979" y="1818839"/>
            <a:ext cx="2514506" cy="914400"/>
            <a:chOff x="3938148" y="1754572"/>
            <a:chExt cx="2514506" cy="914400"/>
          </a:xfrm>
        </p:grpSpPr>
        <p:sp>
          <p:nvSpPr>
            <p:cNvPr id="10" name="テキスト ボックス 9">
              <a:extLst>
                <a:ext uri="{FF2B5EF4-FFF2-40B4-BE49-F238E27FC236}">
                  <a16:creationId xmlns:a16="http://schemas.microsoft.com/office/drawing/2014/main" id="{8AAB9686-6027-5F60-016B-8E6302CEF2D9}"/>
                </a:ext>
              </a:extLst>
            </p:cNvPr>
            <p:cNvSpPr txBox="1"/>
            <p:nvPr/>
          </p:nvSpPr>
          <p:spPr>
            <a:xfrm>
              <a:off x="3938148" y="1980940"/>
              <a:ext cx="1630172" cy="461665"/>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2400" b="1" dirty="0"/>
                <a:t>間接支援</a:t>
              </a:r>
              <a:endParaRPr kumimoji="1" lang="ja-JP" altLang="en-US" sz="2400" b="1" dirty="0"/>
            </a:p>
          </p:txBody>
        </p:sp>
        <p:pic>
          <p:nvPicPr>
            <p:cNvPr id="28" name="グラフィックス 27" descr="握手">
              <a:extLst>
                <a:ext uri="{FF2B5EF4-FFF2-40B4-BE49-F238E27FC236}">
                  <a16:creationId xmlns:a16="http://schemas.microsoft.com/office/drawing/2014/main" id="{59A94008-43BE-95C1-E80B-12DAA4369E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38254" y="1754572"/>
              <a:ext cx="914400" cy="914400"/>
            </a:xfrm>
            <a:prstGeom prst="rect">
              <a:avLst/>
            </a:prstGeom>
          </p:spPr>
        </p:pic>
      </p:grpSp>
      <p:sp>
        <p:nvSpPr>
          <p:cNvPr id="30" name="テキスト ボックス 29">
            <a:extLst>
              <a:ext uri="{FF2B5EF4-FFF2-40B4-BE49-F238E27FC236}">
                <a16:creationId xmlns:a16="http://schemas.microsoft.com/office/drawing/2014/main" id="{F9DC12B5-1349-9229-CD08-7E5E5FA8DC03}"/>
              </a:ext>
            </a:extLst>
          </p:cNvPr>
          <p:cNvSpPr txBox="1"/>
          <p:nvPr/>
        </p:nvSpPr>
        <p:spPr>
          <a:xfrm>
            <a:off x="756944" y="5089558"/>
            <a:ext cx="10678112" cy="1292662"/>
          </a:xfrm>
          <a:prstGeom prst="rect">
            <a:avLst/>
          </a:prstGeom>
          <a:noFill/>
        </p:spPr>
        <p:txBody>
          <a:bodyPr wrap="square">
            <a:spAutoFit/>
          </a:bodyPr>
          <a:lstStyle/>
          <a:p>
            <a:r>
              <a:rPr kumimoji="1" lang="ja-JP" altLang="en-US" sz="2400" b="1" dirty="0"/>
              <a:t>アクトおおさかのミッション：</a:t>
            </a:r>
            <a:endParaRPr kumimoji="1" lang="en-US" altLang="ja-JP" sz="2400" b="1" dirty="0"/>
          </a:p>
          <a:p>
            <a:r>
              <a:rPr kumimoji="1" lang="ja-JP" altLang="en-US" dirty="0"/>
              <a:t>発達障がいのある方々</a:t>
            </a:r>
            <a:r>
              <a:rPr lang="ja-JP" altLang="en-US" dirty="0"/>
              <a:t>が（大阪府のどこに住んでいても）身近</a:t>
            </a:r>
            <a:r>
              <a:rPr kumimoji="1" lang="ja-JP" altLang="en-US" dirty="0"/>
              <a:t>な地域で、生涯にわたり自分らしく豊かに暮らしていける社会を目指して、発達障がいの理解や支援方法の普及とライフステージを通じた一貫した支援体制の構築を行う</a:t>
            </a:r>
            <a:endParaRPr lang="ja-JP" altLang="en-US" dirty="0"/>
          </a:p>
        </p:txBody>
      </p:sp>
      <p:sp>
        <p:nvSpPr>
          <p:cNvPr id="8" name="テキスト ボックス 7">
            <a:extLst>
              <a:ext uri="{FF2B5EF4-FFF2-40B4-BE49-F238E27FC236}">
                <a16:creationId xmlns:a16="http://schemas.microsoft.com/office/drawing/2014/main" id="{6EC09EBF-A5BA-DDD7-4946-F9C7C62D60F4}"/>
              </a:ext>
            </a:extLst>
          </p:cNvPr>
          <p:cNvSpPr txBox="1"/>
          <p:nvPr/>
        </p:nvSpPr>
        <p:spPr>
          <a:xfrm>
            <a:off x="838200" y="2833435"/>
            <a:ext cx="1971624" cy="1323439"/>
          </a:xfrm>
          <a:prstGeom prst="rect">
            <a:avLst/>
          </a:prstGeom>
          <a:noFill/>
        </p:spPr>
        <p:txBody>
          <a:bodyPr wrap="square">
            <a:spAutoFit/>
          </a:bodyPr>
          <a:lstStyle/>
          <a:p>
            <a:r>
              <a:rPr lang="ja-JP" altLang="en-US" sz="2000" dirty="0"/>
              <a:t>発達障がいの</a:t>
            </a:r>
            <a:endParaRPr lang="en-US" altLang="ja-JP" sz="2000" dirty="0"/>
          </a:p>
          <a:p>
            <a:r>
              <a:rPr lang="ja-JP" altLang="en-US" sz="2000" dirty="0"/>
              <a:t>ある方やご家族から直接相談を受けている</a:t>
            </a:r>
          </a:p>
        </p:txBody>
      </p:sp>
      <p:sp>
        <p:nvSpPr>
          <p:cNvPr id="3" name="吹き出し: 線 2">
            <a:extLst>
              <a:ext uri="{FF2B5EF4-FFF2-40B4-BE49-F238E27FC236}">
                <a16:creationId xmlns:a16="http://schemas.microsoft.com/office/drawing/2014/main" id="{12BBD1C4-2664-AC02-B0B6-D5C55333B42A}"/>
              </a:ext>
            </a:extLst>
          </p:cNvPr>
          <p:cNvSpPr/>
          <p:nvPr/>
        </p:nvSpPr>
        <p:spPr>
          <a:xfrm>
            <a:off x="7062537" y="4515739"/>
            <a:ext cx="4824662" cy="365125"/>
          </a:xfrm>
          <a:prstGeom prst="borderCallout1">
            <a:avLst>
              <a:gd name="adj1" fmla="val -13031"/>
              <a:gd name="adj2" fmla="val 57962"/>
              <a:gd name="adj3" fmla="val -68312"/>
              <a:gd name="adj4" fmla="val 71285"/>
            </a:avLst>
          </a:prstGeom>
          <a:solidFill>
            <a:schemeClr val="accent5">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発達障がい者地域支援力向上事業（</a:t>
            </a:r>
            <a:r>
              <a:rPr kumimoji="1" lang="en-US" altLang="ja-JP" dirty="0">
                <a:solidFill>
                  <a:schemeClr val="tx1"/>
                </a:solidFill>
              </a:rPr>
              <a:t>R</a:t>
            </a:r>
            <a:r>
              <a:rPr kumimoji="1" lang="ja-JP" altLang="en-US" dirty="0">
                <a:solidFill>
                  <a:schemeClr val="tx1"/>
                </a:solidFill>
              </a:rPr>
              <a:t>３～）</a:t>
            </a:r>
          </a:p>
        </p:txBody>
      </p:sp>
      <p:sp>
        <p:nvSpPr>
          <p:cNvPr id="4" name="スライド番号プレースホルダー 3">
            <a:extLst>
              <a:ext uri="{FF2B5EF4-FFF2-40B4-BE49-F238E27FC236}">
                <a16:creationId xmlns:a16="http://schemas.microsoft.com/office/drawing/2014/main" id="{71DDBC1A-B680-573D-0D68-0E18922C7D9F}"/>
              </a:ext>
            </a:extLst>
          </p:cNvPr>
          <p:cNvSpPr>
            <a:spLocks noGrp="1"/>
          </p:cNvSpPr>
          <p:nvPr>
            <p:ph type="sldNum" sz="quarter" idx="12"/>
          </p:nvPr>
        </p:nvSpPr>
        <p:spPr/>
        <p:txBody>
          <a:bodyPr/>
          <a:lstStyle/>
          <a:p>
            <a:fld id="{1D06B1B8-7768-4F30-BD8A-9C372C2D846A}" type="slidenum">
              <a:rPr kumimoji="1" lang="ja-JP" altLang="en-US" smtClean="0"/>
              <a:t>3</a:t>
            </a:fld>
            <a:endParaRPr kumimoji="1" lang="ja-JP" altLang="en-US" dirty="0"/>
          </a:p>
        </p:txBody>
      </p:sp>
    </p:spTree>
    <p:extLst>
      <p:ext uri="{BB962C8B-B14F-4D97-AF65-F5344CB8AC3E}">
        <p14:creationId xmlns:p14="http://schemas.microsoft.com/office/powerpoint/2010/main" val="1187166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Group 20">
            <a:extLst>
              <a:ext uri="{FF2B5EF4-FFF2-40B4-BE49-F238E27FC236}">
                <a16:creationId xmlns:a16="http://schemas.microsoft.com/office/drawing/2014/main" id="{0156A24E-E6C4-40B5-BC59-C49A7E6CE666}"/>
              </a:ext>
            </a:extLst>
          </p:cNvPr>
          <p:cNvGraphicFramePr>
            <a:graphicFrameLocks/>
          </p:cNvGraphicFramePr>
          <p:nvPr/>
        </p:nvGraphicFramePr>
        <p:xfrm>
          <a:off x="712152" y="2059216"/>
          <a:ext cx="7848600" cy="3998913"/>
        </p:xfrm>
        <a:graphic>
          <a:graphicData uri="http://schemas.openxmlformats.org/drawingml/2006/table">
            <a:tbl>
              <a:tblPr/>
              <a:tblGrid>
                <a:gridCol w="4968380">
                  <a:extLst>
                    <a:ext uri="{9D8B030D-6E8A-4147-A177-3AD203B41FA5}">
                      <a16:colId xmlns:a16="http://schemas.microsoft.com/office/drawing/2014/main" val="20000"/>
                    </a:ext>
                  </a:extLst>
                </a:gridCol>
                <a:gridCol w="2880220">
                  <a:extLst>
                    <a:ext uri="{9D8B030D-6E8A-4147-A177-3AD203B41FA5}">
                      <a16:colId xmlns:a16="http://schemas.microsoft.com/office/drawing/2014/main" val="20001"/>
                    </a:ext>
                  </a:extLst>
                </a:gridCol>
              </a:tblGrid>
              <a:tr h="1332971">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大阪市発達障がい者支援センター</a:t>
                      </a:r>
                      <a:endParaRPr kumimoji="1" lang="en-US" altLang="ja-JP" sz="2400" b="0" i="0" u="none" strike="noStrike" cap="none" normalizeH="0" baseline="0" dirty="0">
                        <a:ln>
                          <a:noFill/>
                        </a:ln>
                        <a:solidFill>
                          <a:schemeClr val="tx1"/>
                        </a:solidFill>
                        <a:effectLst/>
                        <a:latin typeface="+mn-ea"/>
                        <a:ea typeface="+mn-ea"/>
                      </a:endParaRP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エルムおおさか</a:t>
                      </a:r>
                    </a:p>
                  </a:txBody>
                  <a:tcPr marL="108004" marR="108004" marT="54000" marB="5400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大阪市内在住の方</a:t>
                      </a:r>
                      <a:endParaRPr kumimoji="1" lang="en-US" altLang="ja-JP" sz="2400" b="0" i="0" u="none" strike="noStrike" cap="none" normalizeH="0" baseline="0" dirty="0">
                        <a:ln>
                          <a:noFill/>
                        </a:ln>
                        <a:solidFill>
                          <a:schemeClr val="tx1"/>
                        </a:solidFill>
                        <a:effectLst/>
                        <a:latin typeface="+mn-ea"/>
                        <a:ea typeface="+mn-ea"/>
                      </a:endParaRPr>
                    </a:p>
                  </a:txBody>
                  <a:tcPr marL="108004" marR="108004" marT="54000" marB="5400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2971">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堺市発達障害者支援センター</a:t>
                      </a:r>
                      <a:endParaRPr kumimoji="1" lang="en-US" altLang="ja-JP" sz="2400" b="0" i="0" u="none" strike="noStrike" cap="none" normalizeH="0" baseline="0" dirty="0">
                        <a:ln>
                          <a:noFill/>
                        </a:ln>
                        <a:solidFill>
                          <a:schemeClr val="tx1"/>
                        </a:solidFill>
                        <a:effectLst/>
                        <a:latin typeface="+mn-ea"/>
                        <a:ea typeface="+mn-ea"/>
                      </a:endParaRP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アプリコット堺</a:t>
                      </a:r>
                    </a:p>
                  </a:txBody>
                  <a:tcPr marL="108004" marR="108004" marT="54000" marB="5400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堺市内在住の方</a:t>
                      </a:r>
                    </a:p>
                  </a:txBody>
                  <a:tcPr marL="108004" marR="108004" marT="54000" marB="5400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32971">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大阪府発達障がい者支援センター</a:t>
                      </a:r>
                    </a:p>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rgbClr val="FF0000"/>
                          </a:solidFill>
                          <a:effectLst/>
                          <a:latin typeface="+mn-ea"/>
                          <a:ea typeface="+mn-ea"/>
                        </a:rPr>
                        <a:t>アクトおおさか</a:t>
                      </a:r>
                    </a:p>
                  </a:txBody>
                  <a:tcPr marL="108004" marR="108004" marT="54000" marB="5400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kumimoji="1" sz="1800" kern="1200">
                          <a:solidFill>
                            <a:schemeClr val="tx1"/>
                          </a:solidFill>
                          <a:latin typeface="Tw Cen MT" panose="020B0602020104020603"/>
                        </a:defRPr>
                      </a:lvl1pPr>
                      <a:lvl2pPr marL="457200" algn="l" defTabSz="914400" rtl="0" eaLnBrk="1" latinLnBrk="0" hangingPunct="1">
                        <a:defRPr kumimoji="1" sz="1800" kern="1200">
                          <a:solidFill>
                            <a:schemeClr val="tx1"/>
                          </a:solidFill>
                          <a:latin typeface="Tw Cen MT" panose="020B0602020104020603"/>
                        </a:defRPr>
                      </a:lvl2pPr>
                      <a:lvl3pPr marL="914400" algn="l" defTabSz="914400" rtl="0" eaLnBrk="1" latinLnBrk="0" hangingPunct="1">
                        <a:defRPr kumimoji="1" sz="1800" kern="1200">
                          <a:solidFill>
                            <a:schemeClr val="tx1"/>
                          </a:solidFill>
                          <a:latin typeface="Tw Cen MT" panose="020B0602020104020603"/>
                        </a:defRPr>
                      </a:lvl3pPr>
                      <a:lvl4pPr marL="1371600" algn="l" defTabSz="914400" rtl="0" eaLnBrk="1" latinLnBrk="0" hangingPunct="1">
                        <a:defRPr kumimoji="1" sz="1800" kern="1200">
                          <a:solidFill>
                            <a:schemeClr val="tx1"/>
                          </a:solidFill>
                          <a:latin typeface="Tw Cen MT" panose="020B0602020104020603"/>
                        </a:defRPr>
                      </a:lvl4pPr>
                      <a:lvl5pPr marL="1828800" algn="l" defTabSz="914400" rtl="0" eaLnBrk="1" latinLnBrk="0" hangingPunct="1">
                        <a:defRPr kumimoji="1" sz="1800" kern="1200">
                          <a:solidFill>
                            <a:schemeClr val="tx1"/>
                          </a:solidFill>
                          <a:latin typeface="Tw Cen MT" panose="020B0602020104020603"/>
                        </a:defRPr>
                      </a:lvl5pPr>
                      <a:lvl6pPr marL="2286000" algn="l" defTabSz="914400" rtl="0" eaLnBrk="1" latinLnBrk="0" hangingPunct="1">
                        <a:defRPr kumimoji="1" sz="1800" kern="1200">
                          <a:solidFill>
                            <a:schemeClr val="tx1"/>
                          </a:solidFill>
                          <a:latin typeface="Tw Cen MT" panose="020B0602020104020603"/>
                        </a:defRPr>
                      </a:lvl6pPr>
                      <a:lvl7pPr marL="2743200" algn="l" defTabSz="914400" rtl="0" eaLnBrk="1" latinLnBrk="0" hangingPunct="1">
                        <a:defRPr kumimoji="1" sz="1800" kern="1200">
                          <a:solidFill>
                            <a:schemeClr val="tx1"/>
                          </a:solidFill>
                          <a:latin typeface="Tw Cen MT" panose="020B0602020104020603"/>
                        </a:defRPr>
                      </a:lvl7pPr>
                      <a:lvl8pPr marL="3200400" algn="l" defTabSz="914400" rtl="0" eaLnBrk="1" latinLnBrk="0" hangingPunct="1">
                        <a:defRPr kumimoji="1" sz="1800" kern="1200">
                          <a:solidFill>
                            <a:schemeClr val="tx1"/>
                          </a:solidFill>
                          <a:latin typeface="Tw Cen MT" panose="020B0602020104020603"/>
                        </a:defRPr>
                      </a:lvl8pPr>
                      <a:lvl9pPr marL="3657600" algn="l" defTabSz="914400" rtl="0" eaLnBrk="1" latinLnBrk="0" hangingPunct="1">
                        <a:defRPr kumimoji="1" sz="1800" kern="1200">
                          <a:solidFill>
                            <a:schemeClr val="tx1"/>
                          </a:solidFill>
                          <a:latin typeface="Tw Cen MT" panose="020B0602020104020603"/>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1" lang="ja-JP" altLang="en-US" sz="2400" b="0" i="0" u="none" strike="noStrike" cap="none" normalizeH="0" baseline="0" dirty="0">
                          <a:ln>
                            <a:noFill/>
                          </a:ln>
                          <a:solidFill>
                            <a:schemeClr val="tx1"/>
                          </a:solidFill>
                          <a:effectLst/>
                          <a:latin typeface="+mn-ea"/>
                          <a:ea typeface="+mn-ea"/>
                        </a:rPr>
                        <a:t>上記以外の大阪府内在住の方</a:t>
                      </a:r>
                    </a:p>
                  </a:txBody>
                  <a:tcPr marL="108004" marR="108004" marT="54000" marB="5400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 name="正方形/長方形 1">
            <a:extLst>
              <a:ext uri="{FF2B5EF4-FFF2-40B4-BE49-F238E27FC236}">
                <a16:creationId xmlns:a16="http://schemas.microsoft.com/office/drawing/2014/main" id="{4AF5E703-170A-4E60-AEB2-84F8AC6BAD6B}"/>
              </a:ext>
            </a:extLst>
          </p:cNvPr>
          <p:cNvSpPr/>
          <p:nvPr/>
        </p:nvSpPr>
        <p:spPr>
          <a:xfrm>
            <a:off x="576556" y="4576609"/>
            <a:ext cx="8119792" cy="1591715"/>
          </a:xfrm>
          <a:prstGeom prst="rect">
            <a:avLst/>
          </a:prstGeom>
          <a:noFill/>
          <a:ln w="76200">
            <a:solidFill>
              <a:srgbClr val="F5C8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8">
            <a:extLst>
              <a:ext uri="{FF2B5EF4-FFF2-40B4-BE49-F238E27FC236}">
                <a16:creationId xmlns:a16="http://schemas.microsoft.com/office/drawing/2014/main" id="{BFDFABA7-8E27-48B2-9A21-8CFE47A8F019}"/>
              </a:ext>
            </a:extLst>
          </p:cNvPr>
          <p:cNvSpPr>
            <a:spLocks noGrp="1"/>
          </p:cNvSpPr>
          <p:nvPr>
            <p:ph type="title"/>
          </p:nvPr>
        </p:nvSpPr>
        <p:spPr/>
        <p:txBody>
          <a:bodyPr>
            <a:normAutofit/>
          </a:bodyPr>
          <a:lstStyle/>
          <a:p>
            <a:r>
              <a:rPr lang="ja-JP" altLang="en-US" sz="3200" dirty="0">
                <a:latin typeface="+mj-ea"/>
              </a:rPr>
              <a:t>支援対象者の方：お住まいの市町村で窓口が変わります</a:t>
            </a:r>
          </a:p>
        </p:txBody>
      </p:sp>
      <p:pic>
        <p:nvPicPr>
          <p:cNvPr id="4" name="図 3">
            <a:extLst>
              <a:ext uri="{FF2B5EF4-FFF2-40B4-BE49-F238E27FC236}">
                <a16:creationId xmlns:a16="http://schemas.microsoft.com/office/drawing/2014/main" id="{F87EFE5D-53F1-5718-D27D-699001D0480A}"/>
              </a:ext>
            </a:extLst>
          </p:cNvPr>
          <p:cNvPicPr>
            <a:picLocks noChangeAspect="1"/>
          </p:cNvPicPr>
          <p:nvPr/>
        </p:nvPicPr>
        <p:blipFill>
          <a:blip r:embed="rId3"/>
          <a:stretch>
            <a:fillRect/>
          </a:stretch>
        </p:blipFill>
        <p:spPr>
          <a:xfrm>
            <a:off x="9025442" y="2169411"/>
            <a:ext cx="2768848" cy="3998913"/>
          </a:xfrm>
          <a:prstGeom prst="rect">
            <a:avLst/>
          </a:prstGeom>
        </p:spPr>
      </p:pic>
      <p:sp>
        <p:nvSpPr>
          <p:cNvPr id="6" name="テキスト ボックス 5">
            <a:extLst>
              <a:ext uri="{FF2B5EF4-FFF2-40B4-BE49-F238E27FC236}">
                <a16:creationId xmlns:a16="http://schemas.microsoft.com/office/drawing/2014/main" id="{30AAFD1F-52D4-571C-3CCA-336E5F934064}"/>
              </a:ext>
            </a:extLst>
          </p:cNvPr>
          <p:cNvSpPr txBox="1"/>
          <p:nvPr/>
        </p:nvSpPr>
        <p:spPr>
          <a:xfrm>
            <a:off x="8889846" y="3904783"/>
            <a:ext cx="1815360" cy="307777"/>
          </a:xfrm>
          <a:prstGeom prst="rect">
            <a:avLst/>
          </a:prstGeom>
          <a:noFill/>
        </p:spPr>
        <p:txBody>
          <a:bodyPr wrap="square" rtlCol="0">
            <a:spAutoFit/>
          </a:bodyPr>
          <a:lstStyle/>
          <a:p>
            <a:pPr algn="r"/>
            <a:r>
              <a:rPr kumimoji="1" lang="ja-JP" altLang="en-US" sz="1400" dirty="0"/>
              <a:t>アクトおおさか➡➡</a:t>
            </a:r>
          </a:p>
        </p:txBody>
      </p:sp>
      <p:sp>
        <p:nvSpPr>
          <p:cNvPr id="3" name="スライド番号プレースホルダー 2">
            <a:extLst>
              <a:ext uri="{FF2B5EF4-FFF2-40B4-BE49-F238E27FC236}">
                <a16:creationId xmlns:a16="http://schemas.microsoft.com/office/drawing/2014/main" id="{8DBDFD2E-FA91-3F07-210E-A2DA149527A8}"/>
              </a:ext>
            </a:extLst>
          </p:cNvPr>
          <p:cNvSpPr>
            <a:spLocks noGrp="1"/>
          </p:cNvSpPr>
          <p:nvPr>
            <p:ph type="sldNum" sz="quarter" idx="12"/>
          </p:nvPr>
        </p:nvSpPr>
        <p:spPr/>
        <p:txBody>
          <a:bodyPr/>
          <a:lstStyle/>
          <a:p>
            <a:fld id="{1D06B1B8-7768-4F30-BD8A-9C372C2D846A}" type="slidenum">
              <a:rPr kumimoji="1" lang="ja-JP" altLang="en-US" smtClean="0"/>
              <a:t>4</a:t>
            </a:fld>
            <a:endParaRPr kumimoji="1" lang="ja-JP" altLang="en-US" dirty="0"/>
          </a:p>
        </p:txBody>
      </p:sp>
    </p:spTree>
    <p:extLst>
      <p:ext uri="{BB962C8B-B14F-4D97-AF65-F5344CB8AC3E}">
        <p14:creationId xmlns:p14="http://schemas.microsoft.com/office/powerpoint/2010/main" val="13584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8B8BF1-B3EF-CAA2-5685-63A35C89F234}"/>
              </a:ext>
            </a:extLst>
          </p:cNvPr>
          <p:cNvSpPr>
            <a:spLocks noGrp="1"/>
          </p:cNvSpPr>
          <p:nvPr>
            <p:ph type="title"/>
          </p:nvPr>
        </p:nvSpPr>
        <p:spPr>
          <a:xfrm>
            <a:off x="433552" y="406833"/>
            <a:ext cx="10515600" cy="1325563"/>
          </a:xfrm>
        </p:spPr>
        <p:txBody>
          <a:bodyPr>
            <a:normAutofit/>
          </a:bodyPr>
          <a:lstStyle/>
          <a:p>
            <a:r>
              <a:rPr lang="ja-JP" altLang="en-US" dirty="0">
                <a:latin typeface="+mj-ea"/>
              </a:rPr>
              <a:t> 直接支援</a:t>
            </a:r>
            <a:br>
              <a:rPr lang="en-US" altLang="ja-JP" dirty="0">
                <a:latin typeface="+mj-ea"/>
              </a:rPr>
            </a:br>
            <a:r>
              <a:rPr lang="ja-JP" altLang="en-US" dirty="0">
                <a:latin typeface="+mj-ea"/>
              </a:rPr>
              <a:t>（</a:t>
            </a:r>
            <a:r>
              <a:rPr lang="en-US" altLang="ja-JP" dirty="0">
                <a:latin typeface="+mj-ea"/>
              </a:rPr>
              <a:t>R7</a:t>
            </a:r>
            <a:r>
              <a:rPr lang="ja-JP" altLang="en-US" dirty="0">
                <a:latin typeface="+mj-ea"/>
              </a:rPr>
              <a:t>年度）</a:t>
            </a:r>
            <a:endParaRPr kumimoji="1" lang="ja-JP" altLang="en-US" dirty="0">
              <a:latin typeface="+mj-ea"/>
            </a:endParaRPr>
          </a:p>
        </p:txBody>
      </p:sp>
      <p:sp>
        <p:nvSpPr>
          <p:cNvPr id="8" name="四角形: 角を丸くする 7">
            <a:extLst>
              <a:ext uri="{FF2B5EF4-FFF2-40B4-BE49-F238E27FC236}">
                <a16:creationId xmlns:a16="http://schemas.microsoft.com/office/drawing/2014/main" id="{49A1E285-753A-AC0B-9677-34DBE3B3D7D0}"/>
              </a:ext>
            </a:extLst>
          </p:cNvPr>
          <p:cNvSpPr/>
          <p:nvPr/>
        </p:nvSpPr>
        <p:spPr>
          <a:xfrm>
            <a:off x="2869324" y="618566"/>
            <a:ext cx="9025709" cy="1445670"/>
          </a:xfrm>
          <a:prstGeom prst="roundRect">
            <a:avLst/>
          </a:prstGeom>
          <a:noFill/>
          <a:ln w="38100">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206"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96AC84BE-33BF-A7C9-06F8-7AB727F0630D}"/>
              </a:ext>
            </a:extLst>
          </p:cNvPr>
          <p:cNvSpPr txBox="1"/>
          <p:nvPr/>
        </p:nvSpPr>
        <p:spPr>
          <a:xfrm>
            <a:off x="2963917" y="732653"/>
            <a:ext cx="8931116" cy="1348703"/>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実績：</a:t>
            </a:r>
            <a:r>
              <a:rPr kumimoji="1" lang="zh-CN"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支援</a:t>
            </a:r>
            <a:r>
              <a:rPr kumimoji="1" lang="zh-CN" altLang="en-US"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実</a:t>
            </a:r>
            <a:r>
              <a:rPr kumimoji="1" lang="zh-CN"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数　</a:t>
            </a:r>
            <a:r>
              <a:rPr kumimoji="1" lang="en-US" altLang="zh-CN"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1019</a:t>
            </a:r>
            <a:r>
              <a:rPr kumimoji="1" lang="zh-CN"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人、支援</a:t>
            </a:r>
            <a:r>
              <a:rPr kumimoji="1" lang="zh-CN" altLang="en-US" b="1" i="0" u="none" strike="noStrike" kern="1200" cap="none" spc="0" normalizeH="0" baseline="0" noProof="0" dirty="0">
                <a:ln>
                  <a:noFill/>
                </a:ln>
                <a:solidFill>
                  <a:srgbClr val="FF0000"/>
                </a:solidFill>
                <a:effectLst/>
                <a:uLnTx/>
                <a:uFillTx/>
                <a:latin typeface="游ゴシック" panose="020F0502020204030204"/>
                <a:ea typeface="游ゴシック" panose="020B0400000000000000" pitchFamily="50" charset="-128"/>
                <a:cs typeface="+mn-cs"/>
              </a:rPr>
              <a:t>延</a:t>
            </a:r>
            <a:r>
              <a:rPr kumimoji="1" lang="zh-CN"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人数　</a:t>
            </a:r>
            <a:r>
              <a:rPr kumimoji="1" lang="en-US" altLang="zh-CN"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1506</a:t>
            </a:r>
            <a:r>
              <a:rPr kumimoji="1" lang="zh-CN"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人</a:t>
            </a:r>
            <a:endParaRPr kumimoji="1" lang="en-US" altLang="ja-JP"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初めにセンターに相談される方（相談依頼者）</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：家族が最も多く、約半数を占める</a:t>
            </a:r>
            <a:endPar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支援の対象となる方（相談対象者）の年齢：</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19</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歳～</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29</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歳が最も多く、次いで</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50</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歳～</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64</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歳、</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30</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39</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歳の順に多い。</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16</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18</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歳の方に関する相談も増加している</a:t>
            </a:r>
            <a:endPar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graphicFrame>
        <p:nvGraphicFramePr>
          <p:cNvPr id="22" name="グラフ 21">
            <a:extLst>
              <a:ext uri="{FF2B5EF4-FFF2-40B4-BE49-F238E27FC236}">
                <a16:creationId xmlns:a16="http://schemas.microsoft.com/office/drawing/2014/main" id="{A02481DC-C293-70F8-9297-8DE19C563528}"/>
              </a:ext>
            </a:extLst>
          </p:cNvPr>
          <p:cNvGraphicFramePr>
            <a:graphicFrameLocks/>
          </p:cNvGraphicFramePr>
          <p:nvPr/>
        </p:nvGraphicFramePr>
        <p:xfrm>
          <a:off x="-88233" y="2195443"/>
          <a:ext cx="5052078" cy="4243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2C96698E-7230-2A4C-A5B8-78A5B312916A}"/>
              </a:ext>
            </a:extLst>
          </p:cNvPr>
          <p:cNvGraphicFramePr>
            <a:graphicFrameLocks/>
          </p:cNvGraphicFramePr>
          <p:nvPr/>
        </p:nvGraphicFramePr>
        <p:xfrm>
          <a:off x="4221212" y="2178323"/>
          <a:ext cx="7797606" cy="4615239"/>
        </p:xfrm>
        <a:graphic>
          <a:graphicData uri="http://schemas.openxmlformats.org/drawingml/2006/chart">
            <c:chart xmlns:c="http://schemas.openxmlformats.org/drawingml/2006/chart" xmlns:r="http://schemas.openxmlformats.org/officeDocument/2006/relationships" r:id="rId4"/>
          </a:graphicData>
        </a:graphic>
      </p:graphicFrame>
      <p:sp>
        <p:nvSpPr>
          <p:cNvPr id="3" name="スライド番号プレースホルダー 2">
            <a:extLst>
              <a:ext uri="{FF2B5EF4-FFF2-40B4-BE49-F238E27FC236}">
                <a16:creationId xmlns:a16="http://schemas.microsoft.com/office/drawing/2014/main" id="{9A054E37-48D8-309D-B317-375660D98735}"/>
              </a:ext>
            </a:extLst>
          </p:cNvPr>
          <p:cNvSpPr>
            <a:spLocks noGrp="1"/>
          </p:cNvSpPr>
          <p:nvPr>
            <p:ph type="sldNum" sz="quarter" idx="12"/>
          </p:nvPr>
        </p:nvSpPr>
        <p:spPr/>
        <p:txBody>
          <a:bodyPr/>
          <a:lstStyle/>
          <a:p>
            <a:fld id="{1D06B1B8-7768-4F30-BD8A-9C372C2D846A}" type="slidenum">
              <a:rPr kumimoji="1" lang="ja-JP" altLang="en-US" smtClean="0"/>
              <a:t>5</a:t>
            </a:fld>
            <a:endParaRPr kumimoji="1" lang="ja-JP" altLang="en-US"/>
          </a:p>
        </p:txBody>
      </p:sp>
    </p:spTree>
    <p:extLst>
      <p:ext uri="{BB962C8B-B14F-4D97-AF65-F5344CB8AC3E}">
        <p14:creationId xmlns:p14="http://schemas.microsoft.com/office/powerpoint/2010/main" val="679393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E872C67E-A520-819B-AA63-0363EC20DFEA}"/>
              </a:ext>
            </a:extLst>
          </p:cNvPr>
          <p:cNvSpPr/>
          <p:nvPr/>
        </p:nvSpPr>
        <p:spPr>
          <a:xfrm>
            <a:off x="2673726" y="564430"/>
            <a:ext cx="9232135" cy="1400212"/>
          </a:xfrm>
          <a:prstGeom prst="roundRect">
            <a:avLst/>
          </a:prstGeom>
          <a:noFill/>
          <a:ln w="38100">
            <a:solidFill>
              <a:srgbClr val="FF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相談対象者障がい種別</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：診断がある場合は、自閉スペクトラム症の方が最も多い。また、未診断の方も約</a:t>
            </a:r>
            <a:r>
              <a:rPr lang="en-US" altLang="ja-JP" dirty="0">
                <a:solidFill>
                  <a:prstClr val="black"/>
                </a:solidFill>
                <a:latin typeface="游ゴシック" panose="020F0502020204030204"/>
                <a:ea typeface="游ゴシック" panose="020B0400000000000000" pitchFamily="50" charset="-128"/>
              </a:rPr>
              <a:t>3</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割を占める</a:t>
            </a:r>
            <a:endPar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相談内容</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：相談内容は、</a:t>
            </a:r>
            <a:r>
              <a:rPr lang="ja-JP" altLang="en-US" dirty="0">
                <a:solidFill>
                  <a:prstClr val="black"/>
                </a:solidFill>
                <a:latin typeface="游ゴシック" panose="020F0502020204030204"/>
                <a:ea typeface="游ゴシック" panose="020B0400000000000000" pitchFamily="50" charset="-128"/>
              </a:rPr>
              <a:t>「</a:t>
            </a:r>
            <a:r>
              <a:rPr kumimoji="1" lang="ja-JP" altLang="en-US"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現在の生活のことやご家族ができるサポート」、「診断・相談・支援を受けられる機関の情報提供」を希望されることが多い</a:t>
            </a:r>
            <a:endParaRPr kumimoji="1" lang="en-US" altLang="ja-JP"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6B39A539-C42D-F309-CEE7-3AE330E283D9}"/>
              </a:ext>
            </a:extLst>
          </p:cNvPr>
          <p:cNvSpPr txBox="1"/>
          <p:nvPr/>
        </p:nvSpPr>
        <p:spPr>
          <a:xfrm>
            <a:off x="0" y="564430"/>
            <a:ext cx="289019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600" i="0" u="none" strike="noStrike" kern="1200" cap="none" spc="0" normalizeH="0" baseline="0" noProof="0" dirty="0">
                <a:ln>
                  <a:noFill/>
                </a:ln>
                <a:solidFill>
                  <a:prstClr val="black"/>
                </a:solidFill>
                <a:effectLst/>
                <a:uLnTx/>
                <a:uFillTx/>
                <a:latin typeface="+mn-ea"/>
                <a:cs typeface="+mn-cs"/>
              </a:rPr>
              <a:t>　直接支援</a:t>
            </a:r>
            <a:br>
              <a:rPr kumimoji="1" lang="en-US" altLang="ja-JP" sz="3600" i="0" u="none" strike="noStrike" kern="1200" cap="none" spc="0" normalizeH="0" baseline="0" noProof="0" dirty="0">
                <a:ln>
                  <a:noFill/>
                </a:ln>
                <a:solidFill>
                  <a:prstClr val="black"/>
                </a:solidFill>
                <a:effectLst/>
                <a:uLnTx/>
                <a:uFillTx/>
                <a:latin typeface="+mn-ea"/>
                <a:cs typeface="+mn-cs"/>
              </a:rPr>
            </a:br>
            <a:r>
              <a:rPr kumimoji="1" lang="ja-JP" altLang="en-US" sz="3600" i="0" u="none" strike="noStrike" kern="1200" cap="none" spc="0" normalizeH="0" baseline="0" noProof="0" dirty="0">
                <a:ln>
                  <a:noFill/>
                </a:ln>
                <a:solidFill>
                  <a:prstClr val="black"/>
                </a:solidFill>
                <a:effectLst/>
                <a:uLnTx/>
                <a:uFillTx/>
                <a:latin typeface="+mn-ea"/>
                <a:cs typeface="+mn-cs"/>
              </a:rPr>
              <a:t> </a:t>
            </a:r>
            <a:r>
              <a:rPr lang="ja-JP" altLang="en-US" sz="3600" dirty="0">
                <a:solidFill>
                  <a:prstClr val="black"/>
                </a:solidFill>
                <a:latin typeface="+mn-ea"/>
              </a:rPr>
              <a:t> </a:t>
            </a:r>
            <a:r>
              <a:rPr kumimoji="1" lang="ja-JP" altLang="en-US" sz="3600" i="0" u="none" strike="noStrike" kern="1200" cap="none" spc="0" normalizeH="0" baseline="0" noProof="0" dirty="0">
                <a:ln>
                  <a:noFill/>
                </a:ln>
                <a:solidFill>
                  <a:prstClr val="black"/>
                </a:solidFill>
                <a:effectLst/>
                <a:uLnTx/>
                <a:uFillTx/>
                <a:latin typeface="+mn-ea"/>
                <a:cs typeface="+mn-cs"/>
              </a:rPr>
              <a:t>（</a:t>
            </a:r>
            <a:r>
              <a:rPr kumimoji="1" lang="en-US" altLang="ja-JP" sz="3600" i="0" u="none" strike="noStrike" kern="1200" cap="none" spc="0" normalizeH="0" baseline="0" noProof="0" dirty="0">
                <a:ln>
                  <a:noFill/>
                </a:ln>
                <a:solidFill>
                  <a:prstClr val="black"/>
                </a:solidFill>
                <a:effectLst/>
                <a:uLnTx/>
                <a:uFillTx/>
                <a:latin typeface="+mn-ea"/>
                <a:cs typeface="+mn-cs"/>
              </a:rPr>
              <a:t>R7</a:t>
            </a:r>
            <a:r>
              <a:rPr kumimoji="1" lang="ja-JP" altLang="en-US" sz="3600" i="0" u="none" strike="noStrike" kern="1200" cap="none" spc="0" normalizeH="0" baseline="0" noProof="0" dirty="0">
                <a:ln>
                  <a:noFill/>
                </a:ln>
                <a:solidFill>
                  <a:prstClr val="black"/>
                </a:solidFill>
                <a:effectLst/>
                <a:uLnTx/>
                <a:uFillTx/>
                <a:latin typeface="+mn-ea"/>
                <a:cs typeface="+mn-cs"/>
              </a:rPr>
              <a:t>年度）</a:t>
            </a:r>
          </a:p>
        </p:txBody>
      </p:sp>
      <p:graphicFrame>
        <p:nvGraphicFramePr>
          <p:cNvPr id="12" name="グラフ 11">
            <a:extLst>
              <a:ext uri="{FF2B5EF4-FFF2-40B4-BE49-F238E27FC236}">
                <a16:creationId xmlns:a16="http://schemas.microsoft.com/office/drawing/2014/main" id="{D1CF8F11-6F22-AA9D-57A6-51589037C030}"/>
              </a:ext>
            </a:extLst>
          </p:cNvPr>
          <p:cNvGraphicFramePr>
            <a:graphicFrameLocks/>
          </p:cNvGraphicFramePr>
          <p:nvPr/>
        </p:nvGraphicFramePr>
        <p:xfrm>
          <a:off x="-699226" y="2135767"/>
          <a:ext cx="5959642" cy="47093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a:extLst>
              <a:ext uri="{FF2B5EF4-FFF2-40B4-BE49-F238E27FC236}">
                <a16:creationId xmlns:a16="http://schemas.microsoft.com/office/drawing/2014/main" id="{76F46BDF-26D9-07CA-E6F2-EA23843AB74C}"/>
              </a:ext>
            </a:extLst>
          </p:cNvPr>
          <p:cNvGraphicFramePr>
            <a:graphicFrameLocks/>
          </p:cNvGraphicFramePr>
          <p:nvPr/>
        </p:nvGraphicFramePr>
        <p:xfrm>
          <a:off x="5260416" y="2291129"/>
          <a:ext cx="6615581" cy="4398655"/>
        </p:xfrm>
        <a:graphic>
          <a:graphicData uri="http://schemas.openxmlformats.org/drawingml/2006/chart">
            <c:chart xmlns:c="http://schemas.openxmlformats.org/drawingml/2006/chart" xmlns:r="http://schemas.openxmlformats.org/officeDocument/2006/relationships" r:id="rId4"/>
          </a:graphicData>
        </a:graphic>
      </p:graphicFrame>
      <p:sp>
        <p:nvSpPr>
          <p:cNvPr id="2" name="スライド番号プレースホルダー 1">
            <a:extLst>
              <a:ext uri="{FF2B5EF4-FFF2-40B4-BE49-F238E27FC236}">
                <a16:creationId xmlns:a16="http://schemas.microsoft.com/office/drawing/2014/main" id="{23207AA5-90F9-E060-D7CD-8A7423945047}"/>
              </a:ext>
            </a:extLst>
          </p:cNvPr>
          <p:cNvSpPr>
            <a:spLocks noGrp="1"/>
          </p:cNvSpPr>
          <p:nvPr>
            <p:ph type="sldNum" sz="quarter" idx="12"/>
          </p:nvPr>
        </p:nvSpPr>
        <p:spPr/>
        <p:txBody>
          <a:bodyPr/>
          <a:lstStyle/>
          <a:p>
            <a:fld id="{1D06B1B8-7768-4F30-BD8A-9C372C2D846A}" type="slidenum">
              <a:rPr kumimoji="1" lang="ja-JP" altLang="en-US" smtClean="0"/>
              <a:t>6</a:t>
            </a:fld>
            <a:endParaRPr kumimoji="1" lang="ja-JP" altLang="en-US" dirty="0"/>
          </a:p>
        </p:txBody>
      </p:sp>
    </p:spTree>
    <p:extLst>
      <p:ext uri="{BB962C8B-B14F-4D97-AF65-F5344CB8AC3E}">
        <p14:creationId xmlns:p14="http://schemas.microsoft.com/office/powerpoint/2010/main" val="2678775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6A1480-E5CE-462B-621E-BDFF16208AC1}"/>
              </a:ext>
            </a:extLst>
          </p:cNvPr>
          <p:cNvSpPr>
            <a:spLocks noGrp="1"/>
          </p:cNvSpPr>
          <p:nvPr>
            <p:ph type="title"/>
          </p:nvPr>
        </p:nvSpPr>
        <p:spPr/>
        <p:txBody>
          <a:bodyPr>
            <a:normAutofit/>
          </a:bodyPr>
          <a:lstStyle/>
          <a:p>
            <a:r>
              <a:rPr kumimoji="1" lang="ja-JP" altLang="en-US" sz="3200" dirty="0">
                <a:latin typeface="+mj-ea"/>
              </a:rPr>
              <a:t>間接支援：普及啓発（</a:t>
            </a:r>
            <a:r>
              <a:rPr kumimoji="1" lang="en-US" altLang="ja-JP" sz="3200" dirty="0">
                <a:latin typeface="+mj-ea"/>
              </a:rPr>
              <a:t>R7</a:t>
            </a:r>
            <a:r>
              <a:rPr kumimoji="1" lang="ja-JP" altLang="en-US" sz="3200" dirty="0">
                <a:latin typeface="+mj-ea"/>
              </a:rPr>
              <a:t>年度公開講座）</a:t>
            </a:r>
            <a:endParaRPr kumimoji="1" lang="ja-JP" altLang="en-US" sz="1200" dirty="0">
              <a:latin typeface="+mj-ea"/>
            </a:endParaRPr>
          </a:p>
        </p:txBody>
      </p:sp>
      <p:sp>
        <p:nvSpPr>
          <p:cNvPr id="7" name="テキスト ボックス 6">
            <a:extLst>
              <a:ext uri="{FF2B5EF4-FFF2-40B4-BE49-F238E27FC236}">
                <a16:creationId xmlns:a16="http://schemas.microsoft.com/office/drawing/2014/main" id="{D1593DAB-8E32-77EA-33B8-9E6891AFF0E8}"/>
              </a:ext>
            </a:extLst>
          </p:cNvPr>
          <p:cNvSpPr txBox="1"/>
          <p:nvPr/>
        </p:nvSpPr>
        <p:spPr>
          <a:xfrm>
            <a:off x="2626047" y="1468328"/>
            <a:ext cx="8727753" cy="3262432"/>
          </a:xfrm>
          <a:prstGeom prst="rect">
            <a:avLst/>
          </a:prstGeom>
          <a:noFill/>
        </p:spPr>
        <p:txBody>
          <a:bodyPr wrap="square" rtlCol="0">
            <a:spAutoFit/>
          </a:bodyPr>
          <a:lstStyle/>
          <a:p>
            <a:r>
              <a:rPr lang="ja-JP" altLang="en-US" sz="1600" b="1" dirty="0"/>
              <a:t>■支援者対象公開講座</a:t>
            </a:r>
            <a:r>
              <a:rPr lang="ja-JP" altLang="en-US" sz="1600" dirty="0"/>
              <a:t>（</a:t>
            </a:r>
            <a:r>
              <a:rPr kumimoji="1" lang="ja-JP" altLang="en-US" sz="1600" dirty="0"/>
              <a:t>参加人数：</a:t>
            </a:r>
            <a:r>
              <a:rPr kumimoji="1" lang="en-US" altLang="ja-JP" sz="1600" dirty="0"/>
              <a:t>223</a:t>
            </a:r>
            <a:r>
              <a:rPr kumimoji="1" lang="ja-JP" altLang="en-US" sz="1600" dirty="0"/>
              <a:t>名）</a:t>
            </a:r>
            <a:endParaRPr kumimoji="1" lang="en-US" altLang="ja-JP" sz="1600" dirty="0"/>
          </a:p>
          <a:p>
            <a:r>
              <a:rPr kumimoji="1" lang="ja-JP" altLang="en-US" sz="1600" dirty="0"/>
              <a:t>発達障がいの当事者女性から、ご自身の発達障がい特性に合った工夫を考えながら試行錯誤されてこられたエピソードや、発達障がいのある女性ならではの生きづらさ、支援者に望むことなどについて、ご講演いただいた。</a:t>
            </a:r>
          </a:p>
          <a:p>
            <a:endParaRPr kumimoji="1" lang="ja-JP" altLang="en-US" sz="600" dirty="0"/>
          </a:p>
          <a:p>
            <a:r>
              <a:rPr kumimoji="1" lang="ja-JP" altLang="en-US" sz="1600" b="1" dirty="0"/>
              <a:t>参加者の感想</a:t>
            </a:r>
            <a:r>
              <a:rPr kumimoji="1" lang="ja-JP" altLang="en-US" sz="1600" dirty="0"/>
              <a:t>： 「これまで本人のためを思って先回りの支援をしていたが、本人の決定や選択を尊重することの重要性に気づいた」「</a:t>
            </a:r>
            <a:r>
              <a:rPr kumimoji="1" lang="en-US" altLang="ja-JP" sz="1600" dirty="0"/>
              <a:t>『</a:t>
            </a:r>
            <a:r>
              <a:rPr kumimoji="1" lang="ja-JP" altLang="en-US" sz="1600" dirty="0"/>
              <a:t>価値判断するのは私</a:t>
            </a:r>
            <a:r>
              <a:rPr kumimoji="1" lang="en-US" altLang="ja-JP" sz="1600" dirty="0"/>
              <a:t>』</a:t>
            </a:r>
            <a:r>
              <a:rPr kumimoji="1" lang="ja-JP" altLang="en-US" sz="1600" dirty="0"/>
              <a:t>心にぶっ刺さりました。よかれと思って</a:t>
            </a:r>
            <a:r>
              <a:rPr kumimoji="1" lang="en-US" altLang="ja-JP" sz="1600" dirty="0"/>
              <a:t>…</a:t>
            </a:r>
            <a:r>
              <a:rPr kumimoji="1" lang="ja-JP" altLang="en-US" sz="1600" dirty="0"/>
              <a:t>が決して絶対その人のためだとは限らない。まず相手を知ること、困っていることを知ることを第一に考え、一緒に考えていける支援者になりたい」という</a:t>
            </a:r>
            <a:r>
              <a:rPr lang="ja-JP" altLang="en-US" sz="1600" dirty="0"/>
              <a:t>声が</a:t>
            </a:r>
            <a:r>
              <a:rPr kumimoji="1" lang="ja-JP" altLang="en-US" sz="1600" dirty="0"/>
              <a:t>聞かれた。</a:t>
            </a:r>
            <a:endParaRPr kumimoji="1" lang="en-US" altLang="ja-JP" sz="1600" dirty="0"/>
          </a:p>
          <a:p>
            <a:endParaRPr lang="en-US" altLang="ja-JP" sz="600" dirty="0"/>
          </a:p>
          <a:p>
            <a:pPr marL="285750" indent="-285750">
              <a:buFont typeface="游ゴシック" panose="020B0400000000000000" pitchFamily="50" charset="-128"/>
              <a:buChar char="⇨"/>
            </a:pPr>
            <a:r>
              <a:rPr lang="ja-JP" altLang="en-US" sz="1600" dirty="0"/>
              <a:t>当事者の発信は貴重で、学ぶことは多い。</a:t>
            </a:r>
            <a:endParaRPr lang="en-US" altLang="ja-JP" sz="1600" dirty="0"/>
          </a:p>
          <a:p>
            <a:pPr marL="285750" indent="-285750">
              <a:buFont typeface="游ゴシック" panose="020B0400000000000000" pitchFamily="50" charset="-128"/>
              <a:buChar char="⇨"/>
            </a:pPr>
            <a:r>
              <a:rPr lang="ja-JP" altLang="en-US" sz="1600" dirty="0"/>
              <a:t>自身の経験に基づく率直な支援への疑問、しんどくなった支援や支援者に期待することを共有していただいたことで、「支援とは誰のためのものか？」という本質に立ち返る機会を多くの参加者がもてた。</a:t>
            </a:r>
            <a:endParaRPr lang="en-US" altLang="ja-JP" sz="1600" dirty="0"/>
          </a:p>
        </p:txBody>
      </p:sp>
      <p:sp>
        <p:nvSpPr>
          <p:cNvPr id="8" name="Rectangle 2">
            <a:extLst>
              <a:ext uri="{FF2B5EF4-FFF2-40B4-BE49-F238E27FC236}">
                <a16:creationId xmlns:a16="http://schemas.microsoft.com/office/drawing/2014/main" id="{0DCCD445-DE3A-7175-8D57-F51EDEA9A573}"/>
              </a:ext>
            </a:extLst>
          </p:cNvPr>
          <p:cNvSpPr>
            <a:spLocks noChangeArrowheads="1"/>
          </p:cNvSpPr>
          <p:nvPr/>
        </p:nvSpPr>
        <p:spPr bwMode="auto">
          <a:xfrm flipV="1">
            <a:off x="806024" y="2410842"/>
            <a:ext cx="1656830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ja-JP" altLang="en-US"/>
          </a:p>
        </p:txBody>
      </p:sp>
      <p:pic>
        <p:nvPicPr>
          <p:cNvPr id="6" name="図 5">
            <a:extLst>
              <a:ext uri="{FF2B5EF4-FFF2-40B4-BE49-F238E27FC236}">
                <a16:creationId xmlns:a16="http://schemas.microsoft.com/office/drawing/2014/main" id="{E13D9979-97B7-5489-D59E-8F1E5CE06E62}"/>
              </a:ext>
            </a:extLst>
          </p:cNvPr>
          <p:cNvPicPr>
            <a:picLocks noChangeAspect="1"/>
          </p:cNvPicPr>
          <p:nvPr/>
        </p:nvPicPr>
        <p:blipFill>
          <a:blip r:embed="rId3"/>
          <a:srcRect l="21590" t="6885" r="58107" b="4500"/>
          <a:stretch>
            <a:fillRect/>
          </a:stretch>
        </p:blipFill>
        <p:spPr>
          <a:xfrm>
            <a:off x="806024" y="1468328"/>
            <a:ext cx="1669646" cy="2342301"/>
          </a:xfrm>
          <a:prstGeom prst="rect">
            <a:avLst/>
          </a:prstGeom>
          <a:ln>
            <a:solidFill>
              <a:schemeClr val="tx1"/>
            </a:solidFill>
          </a:ln>
        </p:spPr>
      </p:pic>
      <p:pic>
        <p:nvPicPr>
          <p:cNvPr id="9" name="図 8">
            <a:extLst>
              <a:ext uri="{FF2B5EF4-FFF2-40B4-BE49-F238E27FC236}">
                <a16:creationId xmlns:a16="http://schemas.microsoft.com/office/drawing/2014/main" id="{4AE86E1D-E6B5-CD97-958C-44CEC9F88F72}"/>
              </a:ext>
            </a:extLst>
          </p:cNvPr>
          <p:cNvPicPr>
            <a:picLocks noChangeAspect="1"/>
          </p:cNvPicPr>
          <p:nvPr/>
        </p:nvPicPr>
        <p:blipFill>
          <a:blip r:embed="rId4"/>
          <a:srcRect l="21658" t="6611" r="58066" b="3988"/>
          <a:stretch>
            <a:fillRect/>
          </a:stretch>
        </p:blipFill>
        <p:spPr>
          <a:xfrm>
            <a:off x="806024" y="4126541"/>
            <a:ext cx="1669646" cy="2366334"/>
          </a:xfrm>
          <a:prstGeom prst="rect">
            <a:avLst/>
          </a:prstGeom>
          <a:ln>
            <a:solidFill>
              <a:schemeClr val="tx1"/>
            </a:solidFill>
          </a:ln>
        </p:spPr>
      </p:pic>
      <p:sp>
        <p:nvSpPr>
          <p:cNvPr id="10" name="テキスト ボックス 9">
            <a:extLst>
              <a:ext uri="{FF2B5EF4-FFF2-40B4-BE49-F238E27FC236}">
                <a16:creationId xmlns:a16="http://schemas.microsoft.com/office/drawing/2014/main" id="{90193C8E-263E-80AD-4168-E4A3D06470B7}"/>
              </a:ext>
            </a:extLst>
          </p:cNvPr>
          <p:cNvSpPr txBox="1"/>
          <p:nvPr/>
        </p:nvSpPr>
        <p:spPr>
          <a:xfrm>
            <a:off x="2626047" y="5107880"/>
            <a:ext cx="8727752" cy="1477328"/>
          </a:xfrm>
          <a:prstGeom prst="rect">
            <a:avLst/>
          </a:prstGeom>
          <a:noFill/>
        </p:spPr>
        <p:txBody>
          <a:bodyPr wrap="square" rtlCol="0">
            <a:spAutoFit/>
          </a:bodyPr>
          <a:lstStyle/>
          <a:p>
            <a:r>
              <a:rPr kumimoji="1" lang="ja-JP" altLang="en-US" sz="1400" b="1" dirty="0"/>
              <a:t>■府民対象公開講座</a:t>
            </a:r>
            <a:r>
              <a:rPr kumimoji="1" lang="ja-JP" altLang="en-US" sz="1400" dirty="0"/>
              <a:t>（参加人数：</a:t>
            </a:r>
            <a:r>
              <a:rPr kumimoji="1" lang="en-US" altLang="ja-JP" sz="1400" dirty="0"/>
              <a:t>232</a:t>
            </a:r>
            <a:r>
              <a:rPr kumimoji="1" lang="ja-JP" altLang="en-US" sz="1400" dirty="0"/>
              <a:t>名）</a:t>
            </a:r>
            <a:endParaRPr kumimoji="1" lang="en-US" altLang="ja-JP" sz="1400" dirty="0"/>
          </a:p>
          <a:p>
            <a:r>
              <a:rPr kumimoji="1" lang="zh-CN" altLang="en-US" sz="1400" dirty="0"/>
              <a:t>大正大学名誉教授　近藤</a:t>
            </a:r>
            <a:r>
              <a:rPr kumimoji="1" lang="ja-JP" altLang="en-US" sz="1400" dirty="0"/>
              <a:t>直</a:t>
            </a:r>
            <a:r>
              <a:rPr kumimoji="1" lang="zh-CN" altLang="en-US" sz="1400" dirty="0"/>
              <a:t>司</a:t>
            </a:r>
            <a:r>
              <a:rPr kumimoji="1" lang="ja-JP" altLang="en-US" sz="1400" dirty="0"/>
              <a:t>先生に、発達障がい特性とひきこもりとの関連やアイデンティティ形成などについてご講演いただいた。</a:t>
            </a:r>
            <a:endParaRPr kumimoji="1" lang="en-US" altLang="ja-JP" sz="1400" dirty="0"/>
          </a:p>
          <a:p>
            <a:endParaRPr kumimoji="1" lang="en-US" altLang="ja-JP" sz="600" b="1" dirty="0">
              <a:highlight>
                <a:srgbClr val="FFFF00"/>
              </a:highlight>
            </a:endParaRPr>
          </a:p>
          <a:p>
            <a:r>
              <a:rPr kumimoji="1" lang="ja-JP" altLang="en-US" sz="1400" b="1" dirty="0"/>
              <a:t>参加者の感想：</a:t>
            </a:r>
            <a:r>
              <a:rPr kumimoji="1" lang="ja-JP" altLang="en-US" sz="1400" dirty="0"/>
              <a:t>「本人が安心して過ごせる環境づくりや肯定的な自分らしさを一緒に見つけることを明日から実践したい」「親の「イライラ」と「ハラハラ」に気づくことができた。今の自分の気持ちを冷静に受けとめられることで、日常の生活が楽になりそうです」という声が聞かれた。</a:t>
            </a:r>
            <a:endParaRPr kumimoji="1" lang="en-US" altLang="ja-JP" sz="1400" dirty="0"/>
          </a:p>
        </p:txBody>
      </p:sp>
      <p:sp>
        <p:nvSpPr>
          <p:cNvPr id="3" name="スライド番号プレースホルダー 2">
            <a:extLst>
              <a:ext uri="{FF2B5EF4-FFF2-40B4-BE49-F238E27FC236}">
                <a16:creationId xmlns:a16="http://schemas.microsoft.com/office/drawing/2014/main" id="{BB6D4F61-39DF-B171-F4D4-FA480F2779EA}"/>
              </a:ext>
            </a:extLst>
          </p:cNvPr>
          <p:cNvSpPr>
            <a:spLocks noGrp="1"/>
          </p:cNvSpPr>
          <p:nvPr>
            <p:ph type="sldNum" sz="quarter" idx="12"/>
          </p:nvPr>
        </p:nvSpPr>
        <p:spPr/>
        <p:txBody>
          <a:bodyPr/>
          <a:lstStyle/>
          <a:p>
            <a:fld id="{1D06B1B8-7768-4F30-BD8A-9C372C2D846A}" type="slidenum">
              <a:rPr kumimoji="1" lang="ja-JP" altLang="en-US" smtClean="0"/>
              <a:t>7</a:t>
            </a:fld>
            <a:endParaRPr kumimoji="1" lang="ja-JP" altLang="en-US" dirty="0"/>
          </a:p>
        </p:txBody>
      </p:sp>
    </p:spTree>
    <p:extLst>
      <p:ext uri="{BB962C8B-B14F-4D97-AF65-F5344CB8AC3E}">
        <p14:creationId xmlns:p14="http://schemas.microsoft.com/office/powerpoint/2010/main" val="1578177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824E8-C462-75EB-B87C-836E0C61F65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E81E2F9-E350-032C-3BF2-B527203FC560}"/>
              </a:ext>
            </a:extLst>
          </p:cNvPr>
          <p:cNvSpPr>
            <a:spLocks noGrp="1"/>
          </p:cNvSpPr>
          <p:nvPr>
            <p:ph type="title"/>
          </p:nvPr>
        </p:nvSpPr>
        <p:spPr/>
        <p:txBody>
          <a:bodyPr/>
          <a:lstStyle/>
          <a:p>
            <a:r>
              <a:rPr kumimoji="1" lang="en-US" altLang="ja-JP" dirty="0"/>
              <a:t>R7</a:t>
            </a:r>
            <a:r>
              <a:rPr kumimoji="1" lang="ja-JP" altLang="en-US" dirty="0"/>
              <a:t>年度講師派遣等について</a:t>
            </a:r>
          </a:p>
        </p:txBody>
      </p:sp>
      <p:sp>
        <p:nvSpPr>
          <p:cNvPr id="3" name="コンテンツ プレースホルダー 2">
            <a:extLst>
              <a:ext uri="{FF2B5EF4-FFF2-40B4-BE49-F238E27FC236}">
                <a16:creationId xmlns:a16="http://schemas.microsoft.com/office/drawing/2014/main" id="{26346FB4-3AAC-01A4-9739-C69183F1FF36}"/>
              </a:ext>
            </a:extLst>
          </p:cNvPr>
          <p:cNvSpPr>
            <a:spLocks noGrp="1"/>
          </p:cNvSpPr>
          <p:nvPr>
            <p:ph idx="1"/>
          </p:nvPr>
        </p:nvSpPr>
        <p:spPr/>
        <p:txBody>
          <a:bodyPr>
            <a:normAutofit fontScale="92500" lnSpcReduction="10000"/>
          </a:bodyPr>
          <a:lstStyle/>
          <a:p>
            <a:r>
              <a:rPr kumimoji="1" lang="ja-JP" altLang="en-US" sz="2400" dirty="0"/>
              <a:t>関係機関および地域住民への普及啓発及び研修の実施回数　</a:t>
            </a:r>
            <a:r>
              <a:rPr lang="en-US" altLang="ja-JP" sz="2400" dirty="0"/>
              <a:t>30</a:t>
            </a:r>
            <a:r>
              <a:rPr kumimoji="1" lang="ja-JP" altLang="en-US" sz="2400" dirty="0"/>
              <a:t>回</a:t>
            </a:r>
            <a:endParaRPr kumimoji="1" lang="en-US" altLang="ja-JP" sz="2400" dirty="0"/>
          </a:p>
          <a:p>
            <a:endParaRPr kumimoji="1" lang="en-US" altLang="ja-JP" sz="2400" dirty="0"/>
          </a:p>
          <a:p>
            <a:r>
              <a:rPr kumimoji="1" lang="ja-JP" altLang="en-US" sz="2400" dirty="0"/>
              <a:t>うち、外部機関が主催する研修への講師派遣件数　</a:t>
            </a:r>
            <a:r>
              <a:rPr kumimoji="1" lang="en-US" altLang="ja-JP" sz="2400" dirty="0"/>
              <a:t>15</a:t>
            </a:r>
            <a:r>
              <a:rPr kumimoji="1" lang="ja-JP" altLang="en-US" sz="2400" dirty="0"/>
              <a:t>件</a:t>
            </a:r>
            <a:endParaRPr kumimoji="1" lang="en-US" altLang="ja-JP" sz="2400" dirty="0"/>
          </a:p>
          <a:p>
            <a:endParaRPr lang="en-US" altLang="ja-JP" sz="2400" dirty="0"/>
          </a:p>
          <a:p>
            <a:endParaRPr kumimoji="1" lang="en-US" altLang="ja-JP" sz="2400" dirty="0"/>
          </a:p>
          <a:p>
            <a:endParaRPr kumimoji="1" lang="en-US" altLang="ja-JP" sz="2400" dirty="0"/>
          </a:p>
          <a:p>
            <a:pPr marL="0" indent="0">
              <a:buNone/>
            </a:pPr>
            <a:endParaRPr lang="en-US" altLang="ja-JP" sz="2400" dirty="0"/>
          </a:p>
          <a:p>
            <a:pPr marL="0" indent="0">
              <a:buNone/>
            </a:pPr>
            <a:endParaRPr lang="en-US" altLang="ja-JP" sz="2400" dirty="0"/>
          </a:p>
          <a:p>
            <a:pPr marL="0" indent="0">
              <a:buNone/>
            </a:pPr>
            <a:endParaRPr lang="en-US" altLang="ja-JP" sz="2400" dirty="0"/>
          </a:p>
          <a:p>
            <a:pPr marL="0" indent="0">
              <a:buNone/>
            </a:pPr>
            <a:r>
              <a:rPr kumimoji="1" lang="ja-JP" altLang="en-US" sz="2400" dirty="0"/>
              <a:t>➡障がい福祉分野以外からも</a:t>
            </a:r>
            <a:r>
              <a:rPr lang="ja-JP" altLang="en-US" sz="2400" dirty="0"/>
              <a:t>発達障がいについて学びたいというニーズは</a:t>
            </a:r>
            <a:endParaRPr lang="en-US" altLang="ja-JP" sz="2400" dirty="0"/>
          </a:p>
          <a:p>
            <a:pPr marL="0" indent="0">
              <a:buNone/>
            </a:pPr>
            <a:r>
              <a:rPr lang="ja-JP" altLang="en-US" sz="2400" dirty="0"/>
              <a:t>　増加しており、研修対象者の幅も広がっている</a:t>
            </a:r>
            <a:endParaRPr kumimoji="1" lang="ja-JP" altLang="en-US" sz="2400" dirty="0"/>
          </a:p>
        </p:txBody>
      </p:sp>
      <p:sp>
        <p:nvSpPr>
          <p:cNvPr id="6" name="四角形: 角を丸くする 5">
            <a:extLst>
              <a:ext uri="{FF2B5EF4-FFF2-40B4-BE49-F238E27FC236}">
                <a16:creationId xmlns:a16="http://schemas.microsoft.com/office/drawing/2014/main" id="{2B84EB4A-70CA-5C54-E356-3B6B8D90362E}"/>
              </a:ext>
            </a:extLst>
          </p:cNvPr>
          <p:cNvSpPr/>
          <p:nvPr/>
        </p:nvSpPr>
        <p:spPr>
          <a:xfrm>
            <a:off x="2239664" y="3099998"/>
            <a:ext cx="7712672" cy="2092113"/>
          </a:xfrm>
          <a:prstGeom prst="roundRect">
            <a:avLst/>
          </a:prstGeom>
          <a:solidFill>
            <a:srgbClr val="CDD3EB">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342900" indent="-342900">
              <a:buFont typeface="Arial" panose="020B0604020202020204" pitchFamily="34" charset="0"/>
              <a:buChar char="•"/>
            </a:pPr>
            <a:r>
              <a:rPr lang="ja-JP" altLang="en-US" sz="1500" dirty="0">
                <a:solidFill>
                  <a:schemeClr val="tx1"/>
                </a:solidFill>
                <a:latin typeface="+mn-ea"/>
              </a:rPr>
              <a:t>自衛隊所属の就業相談担当者対象の研修（</a:t>
            </a:r>
            <a:r>
              <a:rPr lang="ja-JP" altLang="en-US" sz="1500" dirty="0">
                <a:solidFill>
                  <a:schemeClr val="tx1"/>
                </a:solidFill>
              </a:rPr>
              <a:t>自衛隊援護協会</a:t>
            </a:r>
            <a:r>
              <a:rPr lang="ja-JP" altLang="en-US" sz="1500" dirty="0">
                <a:solidFill>
                  <a:schemeClr val="tx1"/>
                </a:solidFill>
                <a:latin typeface="+mn-ea"/>
              </a:rPr>
              <a:t>）</a:t>
            </a:r>
          </a:p>
          <a:p>
            <a:pPr marL="342900" indent="-342900">
              <a:buFont typeface="Arial" panose="020B0604020202020204" pitchFamily="34" charset="0"/>
              <a:buChar char="•"/>
            </a:pPr>
            <a:r>
              <a:rPr lang="ja-JP" altLang="en-US" sz="1500" dirty="0">
                <a:solidFill>
                  <a:schemeClr val="tx1"/>
                </a:solidFill>
                <a:latin typeface="+mn-ea"/>
              </a:rPr>
              <a:t>刑務所出所者等に対する福祉支援に係る協議会での研修</a:t>
            </a:r>
            <a:r>
              <a:rPr lang="en-US" altLang="ja-JP" sz="1500" dirty="0">
                <a:solidFill>
                  <a:schemeClr val="tx1"/>
                </a:solidFill>
                <a:latin typeface="+mn-ea"/>
              </a:rPr>
              <a:t>(</a:t>
            </a:r>
            <a:r>
              <a:rPr lang="ja-JP" altLang="en-US" sz="1500" dirty="0">
                <a:solidFill>
                  <a:schemeClr val="tx1"/>
                </a:solidFill>
                <a:latin typeface="+mn-ea"/>
              </a:rPr>
              <a:t>大阪矯正管区）</a:t>
            </a:r>
            <a:endParaRPr lang="en-US" altLang="ja-JP" sz="1500" dirty="0">
              <a:solidFill>
                <a:schemeClr val="tx1"/>
              </a:solidFill>
              <a:latin typeface="+mn-ea"/>
            </a:endParaRPr>
          </a:p>
          <a:p>
            <a:pPr marL="342900" indent="-342900">
              <a:buFont typeface="Arial" panose="020B0604020202020204" pitchFamily="34" charset="0"/>
              <a:buChar char="•"/>
            </a:pPr>
            <a:r>
              <a:rPr lang="ja-JP" altLang="en-US" sz="1500" dirty="0">
                <a:solidFill>
                  <a:schemeClr val="tx1"/>
                </a:solidFill>
                <a:latin typeface="+mn-ea"/>
              </a:rPr>
              <a:t>大阪府立学校人権教育研究会での研修（大阪府立学校人権教育研究会）</a:t>
            </a:r>
            <a:endParaRPr lang="en-US" altLang="ja-JP" sz="1500" dirty="0">
              <a:solidFill>
                <a:schemeClr val="tx1"/>
              </a:solidFill>
              <a:latin typeface="+mn-ea"/>
            </a:endParaRPr>
          </a:p>
          <a:p>
            <a:pPr marL="342900" indent="-342900">
              <a:buFont typeface="Arial" panose="020B0604020202020204" pitchFamily="34" charset="0"/>
              <a:buChar char="•"/>
            </a:pPr>
            <a:r>
              <a:rPr lang="ja-JP" altLang="en-US" sz="1500" dirty="0">
                <a:solidFill>
                  <a:schemeClr val="tx1"/>
                </a:solidFill>
                <a:latin typeface="+mn-ea"/>
              </a:rPr>
              <a:t>日常生活自立支援事業に携わる職員対象の研修（大阪府社会福祉協議会）</a:t>
            </a:r>
            <a:endParaRPr lang="en-US" altLang="ja-JP" sz="1500" dirty="0">
              <a:solidFill>
                <a:schemeClr val="tx1"/>
              </a:solidFill>
              <a:latin typeface="+mn-ea"/>
            </a:endParaRPr>
          </a:p>
          <a:p>
            <a:pPr marL="342900" indent="-342900">
              <a:buFont typeface="Arial" panose="020B0604020202020204" pitchFamily="34" charset="0"/>
              <a:buChar char="•"/>
            </a:pPr>
            <a:r>
              <a:rPr lang="ja-JP" altLang="en-US" sz="1500" dirty="0">
                <a:solidFill>
                  <a:schemeClr val="tx1"/>
                </a:solidFill>
                <a:latin typeface="+mn-ea"/>
              </a:rPr>
              <a:t>公共職業安定所職員対象の研修（大阪労働局）</a:t>
            </a:r>
            <a:endParaRPr lang="en-US" altLang="ja-JP" sz="1500" dirty="0">
              <a:solidFill>
                <a:schemeClr val="tx1"/>
              </a:solidFill>
              <a:latin typeface="+mn-ea"/>
            </a:endParaRPr>
          </a:p>
          <a:p>
            <a:pPr marL="342900" indent="-342900">
              <a:buFont typeface="Arial" panose="020B0604020202020204" pitchFamily="34" charset="0"/>
              <a:buChar char="•"/>
            </a:pPr>
            <a:r>
              <a:rPr lang="ja-JP" altLang="en-US" sz="1500" dirty="0">
                <a:solidFill>
                  <a:schemeClr val="tx1"/>
                </a:solidFill>
                <a:latin typeface="+mn-ea"/>
              </a:rPr>
              <a:t>公共職業安定所に勤務する新任の障害者業務担当者対象の研修（大阪労働局）　</a:t>
            </a:r>
            <a:r>
              <a:rPr lang="ja-JP" altLang="en-US" sz="1400" dirty="0">
                <a:solidFill>
                  <a:schemeClr val="tx1"/>
                </a:solidFill>
                <a:latin typeface="+mn-ea"/>
              </a:rPr>
              <a:t>等</a:t>
            </a:r>
            <a:endParaRPr lang="en-US" altLang="ja-JP" sz="1400" dirty="0">
              <a:solidFill>
                <a:schemeClr val="tx1"/>
              </a:solidFill>
              <a:latin typeface="+mn-ea"/>
            </a:endParaRPr>
          </a:p>
          <a:p>
            <a:r>
              <a:rPr lang="ja-JP" altLang="en-US" sz="1400" dirty="0">
                <a:solidFill>
                  <a:schemeClr val="tx1"/>
                </a:solidFill>
                <a:latin typeface="+mn-ea"/>
              </a:rPr>
              <a:t>　</a:t>
            </a:r>
            <a:r>
              <a:rPr lang="en-US" altLang="ja-JP" sz="1400" dirty="0">
                <a:solidFill>
                  <a:schemeClr val="tx1"/>
                </a:solidFill>
                <a:latin typeface="+mn-ea"/>
              </a:rPr>
              <a:t>※</a:t>
            </a:r>
            <a:r>
              <a:rPr lang="ja-JP" altLang="en-US" sz="1400" dirty="0">
                <a:solidFill>
                  <a:schemeClr val="tx1"/>
                </a:solidFill>
                <a:latin typeface="+mn-ea"/>
              </a:rPr>
              <a:t>（）内は依頼元</a:t>
            </a:r>
          </a:p>
        </p:txBody>
      </p:sp>
      <p:sp>
        <p:nvSpPr>
          <p:cNvPr id="4" name="スライド番号プレースホルダー 3">
            <a:extLst>
              <a:ext uri="{FF2B5EF4-FFF2-40B4-BE49-F238E27FC236}">
                <a16:creationId xmlns:a16="http://schemas.microsoft.com/office/drawing/2014/main" id="{D6A77506-EF63-B0D5-EC2C-6592DD4600B9}"/>
              </a:ext>
            </a:extLst>
          </p:cNvPr>
          <p:cNvSpPr>
            <a:spLocks noGrp="1"/>
          </p:cNvSpPr>
          <p:nvPr>
            <p:ph type="sldNum" sz="quarter" idx="12"/>
          </p:nvPr>
        </p:nvSpPr>
        <p:spPr/>
        <p:txBody>
          <a:bodyPr/>
          <a:lstStyle/>
          <a:p>
            <a:fld id="{1D06B1B8-7768-4F30-BD8A-9C372C2D846A}" type="slidenum">
              <a:rPr kumimoji="1" lang="ja-JP" altLang="en-US" smtClean="0"/>
              <a:t>8</a:t>
            </a:fld>
            <a:endParaRPr kumimoji="1" lang="ja-JP" altLang="en-US" dirty="0"/>
          </a:p>
        </p:txBody>
      </p:sp>
    </p:spTree>
    <p:extLst>
      <p:ext uri="{BB962C8B-B14F-4D97-AF65-F5344CB8AC3E}">
        <p14:creationId xmlns:p14="http://schemas.microsoft.com/office/powerpoint/2010/main" val="210334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10D74B-8982-747D-2871-CCEAD58EE1BB}"/>
              </a:ext>
            </a:extLst>
          </p:cNvPr>
          <p:cNvSpPr>
            <a:spLocks noGrp="1"/>
          </p:cNvSpPr>
          <p:nvPr>
            <p:ph type="title"/>
          </p:nvPr>
        </p:nvSpPr>
        <p:spPr/>
        <p:txBody>
          <a:bodyPr>
            <a:normAutofit/>
          </a:bodyPr>
          <a:lstStyle/>
          <a:p>
            <a:r>
              <a:rPr lang="ja-JP" altLang="en-US" sz="2800" spc="-60" dirty="0">
                <a:solidFill>
                  <a:prstClr val="black"/>
                </a:solidFill>
                <a:latin typeface="+mj-ea"/>
              </a:rPr>
              <a:t>大阪府ペアレント・メンター事業</a:t>
            </a:r>
            <a:endParaRPr kumimoji="1" lang="ja-JP" altLang="en-US" sz="2800" dirty="0"/>
          </a:p>
        </p:txBody>
      </p:sp>
      <p:sp>
        <p:nvSpPr>
          <p:cNvPr id="33" name="コンテンツ プレースホルダー 2">
            <a:extLst>
              <a:ext uri="{FF2B5EF4-FFF2-40B4-BE49-F238E27FC236}">
                <a16:creationId xmlns:a16="http://schemas.microsoft.com/office/drawing/2014/main" id="{408446B8-6E32-AD0D-C9C8-48C8D0AF4494}"/>
              </a:ext>
            </a:extLst>
          </p:cNvPr>
          <p:cNvSpPr>
            <a:spLocks noGrp="1"/>
          </p:cNvSpPr>
          <p:nvPr>
            <p:ph idx="1"/>
          </p:nvPr>
        </p:nvSpPr>
        <p:spPr>
          <a:xfrm>
            <a:off x="838200" y="1793631"/>
            <a:ext cx="5257800" cy="4383331"/>
          </a:xfrm>
        </p:spPr>
        <p:txBody>
          <a:bodyPr anchor="t" anchorCtr="0">
            <a:normAutofit/>
          </a:bodyPr>
          <a:lstStyle/>
          <a:p>
            <a:pPr>
              <a:lnSpc>
                <a:spcPct val="100000"/>
              </a:lnSpc>
            </a:pPr>
            <a:r>
              <a:rPr lang="ja-JP" altLang="en-US" sz="1800" dirty="0">
                <a:latin typeface="+mn-ea"/>
              </a:rPr>
              <a:t>発達障がいのあるお子さんを育ててこられた先輩保護者であるペアレント・メンターが、子育てに関する経験談の紹介や、親目線での情報提供等の活動を通して、似た悩み等を抱えるご家族をサポートしている</a:t>
            </a:r>
            <a:endParaRPr lang="en-US" altLang="ja-JP" sz="1800" dirty="0">
              <a:latin typeface="+mn-ea"/>
            </a:endParaRPr>
          </a:p>
          <a:p>
            <a:pPr>
              <a:lnSpc>
                <a:spcPct val="100000"/>
              </a:lnSpc>
            </a:pPr>
            <a:r>
              <a:rPr lang="ja-JP" altLang="en-US" sz="1800" dirty="0">
                <a:latin typeface="+mn-ea"/>
              </a:rPr>
              <a:t>依頼件数：</a:t>
            </a:r>
            <a:r>
              <a:rPr lang="en-US" altLang="ja-JP" sz="1800" dirty="0">
                <a:latin typeface="+mn-ea"/>
              </a:rPr>
              <a:t>26</a:t>
            </a:r>
            <a:r>
              <a:rPr lang="ja-JP" altLang="en-US" sz="1800" dirty="0">
                <a:latin typeface="+mn-ea"/>
              </a:rPr>
              <a:t>件</a:t>
            </a:r>
          </a:p>
          <a:p>
            <a:pPr>
              <a:lnSpc>
                <a:spcPct val="100000"/>
              </a:lnSpc>
            </a:pPr>
            <a:r>
              <a:rPr lang="ja-JP" altLang="en-US" sz="1800" dirty="0">
                <a:latin typeface="+mn-ea"/>
              </a:rPr>
              <a:t>依頼元：市町村子ども課からの依頼が最も多く、次いで障がい福祉課、教育委員会の順であった</a:t>
            </a:r>
          </a:p>
          <a:p>
            <a:pPr>
              <a:lnSpc>
                <a:spcPct val="100000"/>
              </a:lnSpc>
            </a:pPr>
            <a:r>
              <a:rPr lang="ja-JP" altLang="en-US" sz="1800" dirty="0">
                <a:latin typeface="+mn-ea"/>
              </a:rPr>
              <a:t>参加者の評判は高く、メンターの話は、同じ家族という立場からの共感性と説得力があるため、参加した家族にとって将来の見通しを持つことや、不安や孤独感の軽減につながっていると考えられる</a:t>
            </a:r>
            <a:endParaRPr lang="en-US" altLang="ja-JP" sz="1800" dirty="0">
              <a:latin typeface="+mn-ea"/>
            </a:endParaRPr>
          </a:p>
        </p:txBody>
      </p:sp>
      <p:pic>
        <p:nvPicPr>
          <p:cNvPr id="5" name="図 4">
            <a:extLst>
              <a:ext uri="{FF2B5EF4-FFF2-40B4-BE49-F238E27FC236}">
                <a16:creationId xmlns:a16="http://schemas.microsoft.com/office/drawing/2014/main" id="{4E501427-B745-CD95-D657-75ADD1FCFF21}"/>
              </a:ext>
            </a:extLst>
          </p:cNvPr>
          <p:cNvPicPr>
            <a:picLocks noChangeAspect="1"/>
          </p:cNvPicPr>
          <p:nvPr/>
        </p:nvPicPr>
        <p:blipFill>
          <a:blip r:embed="rId3"/>
          <a:stretch>
            <a:fillRect/>
          </a:stretch>
        </p:blipFill>
        <p:spPr>
          <a:xfrm>
            <a:off x="7073785" y="898590"/>
            <a:ext cx="3494089" cy="2741311"/>
          </a:xfrm>
          <a:prstGeom prst="rect">
            <a:avLst/>
          </a:prstGeom>
        </p:spPr>
      </p:pic>
      <p:pic>
        <p:nvPicPr>
          <p:cNvPr id="39" name="図 38">
            <a:extLst>
              <a:ext uri="{FF2B5EF4-FFF2-40B4-BE49-F238E27FC236}">
                <a16:creationId xmlns:a16="http://schemas.microsoft.com/office/drawing/2014/main" id="{0174723D-FDE7-6C6A-7E35-8476FBC600AF}"/>
              </a:ext>
            </a:extLst>
          </p:cNvPr>
          <p:cNvPicPr>
            <a:picLocks noChangeAspect="1"/>
          </p:cNvPicPr>
          <p:nvPr/>
        </p:nvPicPr>
        <p:blipFill>
          <a:blip r:embed="rId4"/>
          <a:stretch>
            <a:fillRect/>
          </a:stretch>
        </p:blipFill>
        <p:spPr>
          <a:xfrm>
            <a:off x="9445797" y="3789147"/>
            <a:ext cx="2551118" cy="2520000"/>
          </a:xfrm>
          <a:prstGeom prst="rect">
            <a:avLst/>
          </a:prstGeom>
        </p:spPr>
      </p:pic>
      <p:sp>
        <p:nvSpPr>
          <p:cNvPr id="40" name="テキスト ボックス 39">
            <a:extLst>
              <a:ext uri="{FF2B5EF4-FFF2-40B4-BE49-F238E27FC236}">
                <a16:creationId xmlns:a16="http://schemas.microsoft.com/office/drawing/2014/main" id="{2B9F3FC4-63EF-BB37-F5D5-3E285A1839CD}"/>
              </a:ext>
            </a:extLst>
          </p:cNvPr>
          <p:cNvSpPr txBox="1"/>
          <p:nvPr/>
        </p:nvSpPr>
        <p:spPr>
          <a:xfrm>
            <a:off x="9323197" y="6319893"/>
            <a:ext cx="2489354" cy="276999"/>
          </a:xfrm>
          <a:prstGeom prst="rect">
            <a:avLst/>
          </a:prstGeom>
          <a:noFill/>
          <a:ln>
            <a:noFill/>
            <a:prstDash val="dashDo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小学校の保護者との交流会</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aphicFrame>
        <p:nvGraphicFramePr>
          <p:cNvPr id="6" name="グラフ 5">
            <a:extLst>
              <a:ext uri="{FF2B5EF4-FFF2-40B4-BE49-F238E27FC236}">
                <a16:creationId xmlns:a16="http://schemas.microsoft.com/office/drawing/2014/main" id="{5923564A-99BA-49C3-97F3-2B983BFCA8C8}"/>
              </a:ext>
            </a:extLst>
          </p:cNvPr>
          <p:cNvGraphicFramePr/>
          <p:nvPr>
            <p:extLst>
              <p:ext uri="{D42A27DB-BD31-4B8C-83A1-F6EECF244321}">
                <p14:modId xmlns:p14="http://schemas.microsoft.com/office/powerpoint/2010/main" val="2999775653"/>
              </p:ext>
            </p:extLst>
          </p:nvPr>
        </p:nvGraphicFramePr>
        <p:xfrm>
          <a:off x="6343274" y="4261907"/>
          <a:ext cx="3028950" cy="2047240"/>
        </p:xfrm>
        <a:graphic>
          <a:graphicData uri="http://schemas.openxmlformats.org/drawingml/2006/chart">
            <c:chart xmlns:c="http://schemas.openxmlformats.org/drawingml/2006/chart" xmlns:r="http://schemas.openxmlformats.org/officeDocument/2006/relationships" r:id="rId5"/>
          </a:graphicData>
        </a:graphic>
      </p:graphicFrame>
      <p:sp>
        <p:nvSpPr>
          <p:cNvPr id="3" name="スライド番号プレースホルダー 2">
            <a:extLst>
              <a:ext uri="{FF2B5EF4-FFF2-40B4-BE49-F238E27FC236}">
                <a16:creationId xmlns:a16="http://schemas.microsoft.com/office/drawing/2014/main" id="{CC9CB223-5FB8-A474-EA6A-953DDC814741}"/>
              </a:ext>
            </a:extLst>
          </p:cNvPr>
          <p:cNvSpPr>
            <a:spLocks noGrp="1"/>
          </p:cNvSpPr>
          <p:nvPr>
            <p:ph type="sldNum" sz="quarter" idx="12"/>
          </p:nvPr>
        </p:nvSpPr>
        <p:spPr/>
        <p:txBody>
          <a:bodyPr/>
          <a:lstStyle/>
          <a:p>
            <a:fld id="{1D06B1B8-7768-4F30-BD8A-9C372C2D846A}" type="slidenum">
              <a:rPr kumimoji="1" lang="ja-JP" altLang="en-US" smtClean="0"/>
              <a:t>9</a:t>
            </a:fld>
            <a:endParaRPr kumimoji="1" lang="ja-JP" altLang="en-US" dirty="0"/>
          </a:p>
        </p:txBody>
      </p:sp>
    </p:spTree>
    <p:extLst>
      <p:ext uri="{BB962C8B-B14F-4D97-AF65-F5344CB8AC3E}">
        <p14:creationId xmlns:p14="http://schemas.microsoft.com/office/powerpoint/2010/main" val="311692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プレースホルダー 7">
            <a:extLst>
              <a:ext uri="{FF2B5EF4-FFF2-40B4-BE49-F238E27FC236}">
                <a16:creationId xmlns:a16="http://schemas.microsoft.com/office/drawing/2014/main" id="{2B4B64DD-9935-FB15-E04F-4B5708E8E50B}"/>
              </a:ext>
            </a:extLst>
          </p:cNvPr>
          <p:cNvSpPr>
            <a:spLocks noGrp="1"/>
          </p:cNvSpPr>
          <p:nvPr>
            <p:ph type="body" idx="1"/>
          </p:nvPr>
        </p:nvSpPr>
        <p:spPr>
          <a:xfrm>
            <a:off x="839788" y="668338"/>
            <a:ext cx="5157787" cy="464548"/>
          </a:xfrm>
        </p:spPr>
        <p:txBody>
          <a:bodyPr>
            <a:normAutofit/>
          </a:bodyPr>
          <a:lstStyle/>
          <a:p>
            <a:r>
              <a:rPr lang="ja-JP" altLang="en-US" dirty="0"/>
              <a:t>実績（</a:t>
            </a:r>
            <a:r>
              <a:rPr lang="en-US" altLang="ja-JP" dirty="0"/>
              <a:t>H27</a:t>
            </a:r>
            <a:r>
              <a:rPr lang="ja-JP" altLang="en-US" dirty="0"/>
              <a:t>～</a:t>
            </a:r>
            <a:r>
              <a:rPr lang="en-US" altLang="ja-JP" dirty="0"/>
              <a:t>R</a:t>
            </a:r>
            <a:r>
              <a:rPr lang="ja-JP" altLang="en-US" dirty="0"/>
              <a:t>７）</a:t>
            </a:r>
          </a:p>
        </p:txBody>
      </p:sp>
      <p:sp>
        <p:nvSpPr>
          <p:cNvPr id="9" name="コンテンツ プレースホルダー 8">
            <a:extLst>
              <a:ext uri="{FF2B5EF4-FFF2-40B4-BE49-F238E27FC236}">
                <a16:creationId xmlns:a16="http://schemas.microsoft.com/office/drawing/2014/main" id="{C44691AB-6DE3-F0C9-EC2F-D65C070FC14C}"/>
              </a:ext>
            </a:extLst>
          </p:cNvPr>
          <p:cNvSpPr>
            <a:spLocks noGrp="1"/>
          </p:cNvSpPr>
          <p:nvPr>
            <p:ph sz="half" idx="2"/>
          </p:nvPr>
        </p:nvSpPr>
        <p:spPr>
          <a:xfrm>
            <a:off x="839788" y="1430767"/>
            <a:ext cx="5157787" cy="4758896"/>
          </a:xfrm>
        </p:spPr>
        <p:txBody>
          <a:bodyPr>
            <a:normAutofit/>
          </a:bodyPr>
          <a:lstStyle/>
          <a:p>
            <a:r>
              <a:rPr lang="ja-JP" altLang="en-US" sz="2000" dirty="0"/>
              <a:t>依頼件数と参加者数の増加</a:t>
            </a:r>
            <a:endParaRPr lang="en-US" altLang="ja-JP" sz="2000" dirty="0"/>
          </a:p>
          <a:p>
            <a:r>
              <a:rPr lang="ja-JP" altLang="en-US" sz="2000" dirty="0"/>
              <a:t>大阪府内</a:t>
            </a:r>
            <a:r>
              <a:rPr lang="en-US" altLang="ja-JP" sz="2000" dirty="0"/>
              <a:t>41</a:t>
            </a:r>
            <a:r>
              <a:rPr lang="ja-JP" altLang="en-US" sz="2000" dirty="0"/>
              <a:t>市町村中、</a:t>
            </a:r>
            <a:r>
              <a:rPr lang="en-US" altLang="ja-JP" sz="2000" dirty="0"/>
              <a:t>28</a:t>
            </a:r>
            <a:r>
              <a:rPr lang="ja-JP" altLang="en-US" sz="2000" dirty="0"/>
              <a:t>市町村が活用</a:t>
            </a:r>
            <a:endParaRPr lang="en-US" altLang="ja-JP" sz="2000" dirty="0"/>
          </a:p>
          <a:p>
            <a:r>
              <a:rPr lang="ja-JP" altLang="en-US" sz="2000" dirty="0"/>
              <a:t>多くの市町村が継続して依頼</a:t>
            </a:r>
          </a:p>
          <a:p>
            <a:endParaRPr lang="ja-JP" altLang="en-US" sz="2400" dirty="0"/>
          </a:p>
        </p:txBody>
      </p:sp>
      <p:sp>
        <p:nvSpPr>
          <p:cNvPr id="10" name="テキスト プレースホルダー 9">
            <a:extLst>
              <a:ext uri="{FF2B5EF4-FFF2-40B4-BE49-F238E27FC236}">
                <a16:creationId xmlns:a16="http://schemas.microsoft.com/office/drawing/2014/main" id="{DACFD007-D11B-2CC4-5099-632442618E6C}"/>
              </a:ext>
            </a:extLst>
          </p:cNvPr>
          <p:cNvSpPr>
            <a:spLocks noGrp="1"/>
          </p:cNvSpPr>
          <p:nvPr>
            <p:ph type="body" sz="quarter" idx="3"/>
          </p:nvPr>
        </p:nvSpPr>
        <p:spPr>
          <a:xfrm>
            <a:off x="6172200" y="668338"/>
            <a:ext cx="5183188" cy="464548"/>
          </a:xfrm>
        </p:spPr>
        <p:txBody>
          <a:bodyPr>
            <a:normAutofit/>
          </a:bodyPr>
          <a:lstStyle/>
          <a:p>
            <a:r>
              <a:rPr lang="ja-JP" altLang="en-US" dirty="0"/>
              <a:t>家族と家族会をつなぐ橋渡しの役割</a:t>
            </a:r>
          </a:p>
        </p:txBody>
      </p:sp>
      <p:sp>
        <p:nvSpPr>
          <p:cNvPr id="11" name="コンテンツ プレースホルダー 10">
            <a:extLst>
              <a:ext uri="{FF2B5EF4-FFF2-40B4-BE49-F238E27FC236}">
                <a16:creationId xmlns:a16="http://schemas.microsoft.com/office/drawing/2014/main" id="{EE788C70-D427-F363-65BB-08874BB9C7B7}"/>
              </a:ext>
            </a:extLst>
          </p:cNvPr>
          <p:cNvSpPr>
            <a:spLocks noGrp="1"/>
          </p:cNvSpPr>
          <p:nvPr>
            <p:ph sz="quarter" idx="4"/>
          </p:nvPr>
        </p:nvSpPr>
        <p:spPr>
          <a:xfrm>
            <a:off x="6172200" y="1721795"/>
            <a:ext cx="5267528" cy="4467867"/>
          </a:xfrm>
          <a:ln>
            <a:noFill/>
          </a:ln>
        </p:spPr>
        <p:txBody>
          <a:bodyPr>
            <a:normAutofit/>
          </a:bodyPr>
          <a:lstStyle/>
          <a:p>
            <a:r>
              <a:rPr lang="ja-JP" altLang="en-US" sz="2000" dirty="0"/>
              <a:t>大阪府ペアレント・メンター事業を通して、ご家族が初めて先輩保護者の経験談を聞き、「親の会」を知るきっかけとなる</a:t>
            </a:r>
          </a:p>
          <a:p>
            <a:r>
              <a:rPr lang="ja-JP" altLang="en-US" sz="2000" dirty="0"/>
              <a:t>支援者が親の会の情報を家族に提供する機会にもなる</a:t>
            </a:r>
          </a:p>
          <a:p>
            <a:endParaRPr lang="ja-JP" altLang="en-US" sz="2000" dirty="0"/>
          </a:p>
        </p:txBody>
      </p:sp>
      <p:pic>
        <p:nvPicPr>
          <p:cNvPr id="22" name="図 21">
            <a:extLst>
              <a:ext uri="{FF2B5EF4-FFF2-40B4-BE49-F238E27FC236}">
                <a16:creationId xmlns:a16="http://schemas.microsoft.com/office/drawing/2014/main" id="{A0EC39E3-0845-4927-F88D-01747C5D9245}"/>
              </a:ext>
            </a:extLst>
          </p:cNvPr>
          <p:cNvPicPr>
            <a:picLocks noChangeAspect="1"/>
          </p:cNvPicPr>
          <p:nvPr/>
        </p:nvPicPr>
        <p:blipFill>
          <a:blip r:embed="rId3"/>
          <a:stretch>
            <a:fillRect/>
          </a:stretch>
        </p:blipFill>
        <p:spPr>
          <a:xfrm>
            <a:off x="268097" y="2727993"/>
            <a:ext cx="2667585" cy="3506896"/>
          </a:xfrm>
          <a:prstGeom prst="rect">
            <a:avLst/>
          </a:prstGeom>
          <a:ln>
            <a:solidFill>
              <a:schemeClr val="bg2">
                <a:lumMod val="90000"/>
              </a:schemeClr>
            </a:solidFill>
          </a:ln>
        </p:spPr>
      </p:pic>
      <p:grpSp>
        <p:nvGrpSpPr>
          <p:cNvPr id="28" name="グループ化 27">
            <a:extLst>
              <a:ext uri="{FF2B5EF4-FFF2-40B4-BE49-F238E27FC236}">
                <a16:creationId xmlns:a16="http://schemas.microsoft.com/office/drawing/2014/main" id="{C0149707-E794-F520-A5BC-9F5E8BAF9A38}"/>
              </a:ext>
            </a:extLst>
          </p:cNvPr>
          <p:cNvGrpSpPr/>
          <p:nvPr/>
        </p:nvGrpSpPr>
        <p:grpSpPr>
          <a:xfrm>
            <a:off x="3032208" y="2712248"/>
            <a:ext cx="2688256" cy="3538386"/>
            <a:chOff x="3032208" y="2712248"/>
            <a:chExt cx="2688256" cy="3538386"/>
          </a:xfrm>
        </p:grpSpPr>
        <p:sp>
          <p:nvSpPr>
            <p:cNvPr id="24" name="正方形/長方形 23">
              <a:extLst>
                <a:ext uri="{FF2B5EF4-FFF2-40B4-BE49-F238E27FC236}">
                  <a16:creationId xmlns:a16="http://schemas.microsoft.com/office/drawing/2014/main" id="{990F861F-5E87-DDAA-5B3A-AB70431C78BA}"/>
                </a:ext>
              </a:extLst>
            </p:cNvPr>
            <p:cNvSpPr/>
            <p:nvPr/>
          </p:nvSpPr>
          <p:spPr>
            <a:xfrm>
              <a:off x="3032208" y="2712248"/>
              <a:ext cx="2688256" cy="3506896"/>
            </a:xfrm>
            <a:prstGeom prst="rect">
              <a:avLst/>
            </a:prstGeom>
            <a:noFill/>
            <a:ln w="63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grpSp>
          <p:nvGrpSpPr>
            <p:cNvPr id="27" name="グループ化 26">
              <a:extLst>
                <a:ext uri="{FF2B5EF4-FFF2-40B4-BE49-F238E27FC236}">
                  <a16:creationId xmlns:a16="http://schemas.microsoft.com/office/drawing/2014/main" id="{DCEE1D00-C398-9B54-E336-2FABE631993E}"/>
                </a:ext>
              </a:extLst>
            </p:cNvPr>
            <p:cNvGrpSpPr/>
            <p:nvPr/>
          </p:nvGrpSpPr>
          <p:grpSpPr>
            <a:xfrm>
              <a:off x="3255104" y="2787960"/>
              <a:ext cx="2242464" cy="3462674"/>
              <a:chOff x="3255103" y="2787960"/>
              <a:chExt cx="2242464" cy="3462674"/>
            </a:xfrm>
          </p:grpSpPr>
          <p:pic>
            <p:nvPicPr>
              <p:cNvPr id="17" name="図 16">
                <a:extLst>
                  <a:ext uri="{FF2B5EF4-FFF2-40B4-BE49-F238E27FC236}">
                    <a16:creationId xmlns:a16="http://schemas.microsoft.com/office/drawing/2014/main" id="{7DA9A680-1DE6-6C50-D891-3D3231FE6EF5}"/>
                  </a:ext>
                </a:extLst>
              </p:cNvPr>
              <p:cNvPicPr>
                <a:picLocks noChangeAspect="1"/>
              </p:cNvPicPr>
              <p:nvPr/>
            </p:nvPicPr>
            <p:blipFill>
              <a:blip r:embed="rId4"/>
              <a:stretch>
                <a:fillRect/>
              </a:stretch>
            </p:blipFill>
            <p:spPr>
              <a:xfrm>
                <a:off x="3552211" y="4572898"/>
                <a:ext cx="1648249" cy="1677736"/>
              </a:xfrm>
              <a:prstGeom prst="rect">
                <a:avLst/>
              </a:prstGeom>
            </p:spPr>
          </p:pic>
          <p:pic>
            <p:nvPicPr>
              <p:cNvPr id="26" name="図 25">
                <a:extLst>
                  <a:ext uri="{FF2B5EF4-FFF2-40B4-BE49-F238E27FC236}">
                    <a16:creationId xmlns:a16="http://schemas.microsoft.com/office/drawing/2014/main" id="{1D86D197-9BA5-136A-D172-1EEBC4A1BD0D}"/>
                  </a:ext>
                </a:extLst>
              </p:cNvPr>
              <p:cNvPicPr>
                <a:picLocks noChangeAspect="1"/>
              </p:cNvPicPr>
              <p:nvPr/>
            </p:nvPicPr>
            <p:blipFill>
              <a:blip r:embed="rId5"/>
              <a:stretch>
                <a:fillRect/>
              </a:stretch>
            </p:blipFill>
            <p:spPr>
              <a:xfrm>
                <a:off x="3255103" y="2787960"/>
                <a:ext cx="2242464" cy="1677736"/>
              </a:xfrm>
              <a:prstGeom prst="rect">
                <a:avLst/>
              </a:prstGeom>
            </p:spPr>
          </p:pic>
        </p:grpSp>
      </p:grpSp>
      <p:graphicFrame>
        <p:nvGraphicFramePr>
          <p:cNvPr id="62" name="図表 61">
            <a:extLst>
              <a:ext uri="{FF2B5EF4-FFF2-40B4-BE49-F238E27FC236}">
                <a16:creationId xmlns:a16="http://schemas.microsoft.com/office/drawing/2014/main" id="{1FE586AC-492D-8C59-D56F-7115A1CE6DB9}"/>
              </a:ext>
            </a:extLst>
          </p:cNvPr>
          <p:cNvGraphicFramePr/>
          <p:nvPr>
            <p:extLst>
              <p:ext uri="{D42A27DB-BD31-4B8C-83A1-F6EECF244321}">
                <p14:modId xmlns:p14="http://schemas.microsoft.com/office/powerpoint/2010/main" val="2860084013"/>
              </p:ext>
            </p:extLst>
          </p:nvPr>
        </p:nvGraphicFramePr>
        <p:xfrm>
          <a:off x="6029264" y="2799990"/>
          <a:ext cx="5935863" cy="434200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4" name="Freeform 5">
            <a:extLst>
              <a:ext uri="{FF2B5EF4-FFF2-40B4-BE49-F238E27FC236}">
                <a16:creationId xmlns:a16="http://schemas.microsoft.com/office/drawing/2014/main" id="{AE090ABD-7BF8-B447-8932-E102F7253369}"/>
              </a:ext>
            </a:extLst>
          </p:cNvPr>
          <p:cNvSpPr/>
          <p:nvPr/>
        </p:nvSpPr>
        <p:spPr>
          <a:xfrm>
            <a:off x="6813413" y="3599073"/>
            <a:ext cx="1040456" cy="724633"/>
          </a:xfrm>
          <a:custGeom>
            <a:avLst/>
            <a:gdLst/>
            <a:ahLst/>
            <a:cxnLst/>
            <a:rect l="l" t="t" r="r" b="b"/>
            <a:pathLst>
              <a:path w="2621522" h="1913811">
                <a:moveTo>
                  <a:pt x="0" y="0"/>
                </a:moveTo>
                <a:lnTo>
                  <a:pt x="2621521" y="0"/>
                </a:lnTo>
                <a:lnTo>
                  <a:pt x="2621521" y="1913811"/>
                </a:lnTo>
                <a:lnTo>
                  <a:pt x="0" y="1913811"/>
                </a:lnTo>
                <a:lnTo>
                  <a:pt x="0" y="0"/>
                </a:lnTo>
                <a:close/>
              </a:path>
            </a:pathLst>
          </a:custGeom>
          <a:blipFill>
            <a:blip r:embed="rId11"/>
            <a:stretch>
              <a:fillRect/>
            </a:stretch>
          </a:blipFill>
        </p:spPr>
        <p:txBody>
          <a:bodyPr/>
          <a:lstStyle/>
          <a:p>
            <a:endParaRPr lang="ja-JP" altLang="en-US" sz="1200" dirty="0"/>
          </a:p>
        </p:txBody>
      </p:sp>
      <p:pic>
        <p:nvPicPr>
          <p:cNvPr id="66" name="図 65">
            <a:extLst>
              <a:ext uri="{FF2B5EF4-FFF2-40B4-BE49-F238E27FC236}">
                <a16:creationId xmlns:a16="http://schemas.microsoft.com/office/drawing/2014/main" id="{A0FB50F3-5817-C420-EEDE-D2DB9DE54563}"/>
              </a:ext>
            </a:extLst>
          </p:cNvPr>
          <p:cNvPicPr>
            <a:picLocks noChangeAspect="1"/>
          </p:cNvPicPr>
          <p:nvPr/>
        </p:nvPicPr>
        <p:blipFill>
          <a:blip r:embed="rId12"/>
          <a:stretch>
            <a:fillRect/>
          </a:stretch>
        </p:blipFill>
        <p:spPr>
          <a:xfrm>
            <a:off x="10750976" y="3538572"/>
            <a:ext cx="873653" cy="776951"/>
          </a:xfrm>
          <a:prstGeom prst="rect">
            <a:avLst/>
          </a:prstGeom>
        </p:spPr>
      </p:pic>
      <p:pic>
        <p:nvPicPr>
          <p:cNvPr id="70" name="図 69">
            <a:extLst>
              <a:ext uri="{FF2B5EF4-FFF2-40B4-BE49-F238E27FC236}">
                <a16:creationId xmlns:a16="http://schemas.microsoft.com/office/drawing/2014/main" id="{CB2A5440-4DFC-6807-570F-2831DEA2684D}"/>
              </a:ext>
            </a:extLst>
          </p:cNvPr>
          <p:cNvPicPr>
            <a:picLocks noChangeAspect="1"/>
          </p:cNvPicPr>
          <p:nvPr/>
        </p:nvPicPr>
        <p:blipFill>
          <a:blip r:embed="rId13"/>
          <a:stretch>
            <a:fillRect/>
          </a:stretch>
        </p:blipFill>
        <p:spPr>
          <a:xfrm>
            <a:off x="8763794" y="3376618"/>
            <a:ext cx="1077257" cy="947088"/>
          </a:xfrm>
          <a:prstGeom prst="rect">
            <a:avLst/>
          </a:prstGeom>
        </p:spPr>
      </p:pic>
      <p:sp>
        <p:nvSpPr>
          <p:cNvPr id="2" name="矢印: 右 1">
            <a:extLst>
              <a:ext uri="{FF2B5EF4-FFF2-40B4-BE49-F238E27FC236}">
                <a16:creationId xmlns:a16="http://schemas.microsoft.com/office/drawing/2014/main" id="{583CA340-D62E-C6EA-7076-93EFCD103678}"/>
              </a:ext>
            </a:extLst>
          </p:cNvPr>
          <p:cNvSpPr/>
          <p:nvPr/>
        </p:nvSpPr>
        <p:spPr>
          <a:xfrm>
            <a:off x="9935220" y="3413743"/>
            <a:ext cx="336331" cy="370659"/>
          </a:xfrm>
          <a:prstGeom prst="rightArrow">
            <a:avLst/>
          </a:prstGeom>
          <a:solidFill>
            <a:srgbClr val="004DA0"/>
          </a:solidFill>
          <a:ln>
            <a:solidFill>
              <a:srgbClr val="004D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矢印: 右 3">
            <a:extLst>
              <a:ext uri="{FF2B5EF4-FFF2-40B4-BE49-F238E27FC236}">
                <a16:creationId xmlns:a16="http://schemas.microsoft.com/office/drawing/2014/main" id="{D295AC5B-AB23-E658-CC27-EF3325A90012}"/>
              </a:ext>
            </a:extLst>
          </p:cNvPr>
          <p:cNvSpPr/>
          <p:nvPr/>
        </p:nvSpPr>
        <p:spPr>
          <a:xfrm>
            <a:off x="7996963" y="3376618"/>
            <a:ext cx="336331" cy="370659"/>
          </a:xfrm>
          <a:prstGeom prst="rightArrow">
            <a:avLst/>
          </a:prstGeom>
          <a:solidFill>
            <a:srgbClr val="004DA0"/>
          </a:solidFill>
          <a:ln>
            <a:solidFill>
              <a:srgbClr val="004D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01F61B6F-04E0-CB85-2357-C7B8E9C37B0A}"/>
              </a:ext>
            </a:extLst>
          </p:cNvPr>
          <p:cNvSpPr>
            <a:spLocks noGrp="1"/>
          </p:cNvSpPr>
          <p:nvPr>
            <p:ph type="sldNum" sz="quarter" idx="12"/>
          </p:nvPr>
        </p:nvSpPr>
        <p:spPr/>
        <p:txBody>
          <a:bodyPr/>
          <a:lstStyle/>
          <a:p>
            <a:fld id="{1D06B1B8-7768-4F30-BD8A-9C372C2D846A}" type="slidenum">
              <a:rPr kumimoji="1" lang="ja-JP" altLang="en-US" smtClean="0"/>
              <a:t>10</a:t>
            </a:fld>
            <a:endParaRPr kumimoji="1" lang="ja-JP" altLang="en-US"/>
          </a:p>
        </p:txBody>
      </p:sp>
    </p:spTree>
    <p:extLst>
      <p:ext uri="{BB962C8B-B14F-4D97-AF65-F5344CB8AC3E}">
        <p14:creationId xmlns:p14="http://schemas.microsoft.com/office/powerpoint/2010/main" val="561110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6" descr="ダイアグラム&#10;&#10;AI 生成コンテンツは誤りを含む可能性があります。"/>
          <p:cNvPicPr preferRelativeResize="0"/>
          <p:nvPr/>
        </p:nvPicPr>
        <p:blipFill rotWithShape="1">
          <a:blip r:embed="rId3">
            <a:alphaModFix/>
          </a:blip>
          <a:srcRect/>
          <a:stretch/>
        </p:blipFill>
        <p:spPr>
          <a:xfrm>
            <a:off x="209326" y="1620952"/>
            <a:ext cx="7012144" cy="4961092"/>
          </a:xfrm>
          <a:prstGeom prst="rect">
            <a:avLst/>
          </a:prstGeom>
          <a:noFill/>
          <a:ln w="9525" cap="flat" cmpd="sng">
            <a:solidFill>
              <a:srgbClr val="7F7F7F"/>
            </a:solidFill>
            <a:prstDash val="solid"/>
            <a:round/>
            <a:headEnd type="none" w="sm" len="sm"/>
            <a:tailEnd type="none" w="sm" len="sm"/>
          </a:ln>
        </p:spPr>
      </p:pic>
      <p:sp>
        <p:nvSpPr>
          <p:cNvPr id="200" name="Google Shape;200;p6"/>
          <p:cNvSpPr txBox="1"/>
          <p:nvPr/>
        </p:nvSpPr>
        <p:spPr>
          <a:xfrm>
            <a:off x="354063" y="6335823"/>
            <a:ext cx="3466842"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000" dirty="0">
                <a:solidFill>
                  <a:schemeClr val="dk1"/>
                </a:solidFill>
                <a:latin typeface="+mn-ea"/>
                <a:cs typeface="Arial"/>
                <a:sym typeface="Arial"/>
              </a:rPr>
              <a:t>出典：令和７年度発達障がい児者支援体制整備検討部会</a:t>
            </a:r>
            <a:endParaRPr dirty="0">
              <a:latin typeface="+mn-ea"/>
            </a:endParaRPr>
          </a:p>
        </p:txBody>
      </p:sp>
      <p:sp>
        <p:nvSpPr>
          <p:cNvPr id="4" name="タイトル 3">
            <a:extLst>
              <a:ext uri="{FF2B5EF4-FFF2-40B4-BE49-F238E27FC236}">
                <a16:creationId xmlns:a16="http://schemas.microsoft.com/office/drawing/2014/main" id="{F6439F84-46C4-16DF-3E41-B494AD502647}"/>
              </a:ext>
            </a:extLst>
          </p:cNvPr>
          <p:cNvSpPr>
            <a:spLocks noGrp="1"/>
          </p:cNvSpPr>
          <p:nvPr>
            <p:ph type="title"/>
          </p:nvPr>
        </p:nvSpPr>
        <p:spPr/>
        <p:txBody>
          <a:bodyPr>
            <a:normAutofit/>
          </a:bodyPr>
          <a:lstStyle/>
          <a:p>
            <a:r>
              <a:rPr lang="ja-JP" altLang="en-US" dirty="0"/>
              <a:t>発達障がい者地域支援力向上事業</a:t>
            </a:r>
            <a:br>
              <a:rPr lang="en-US" altLang="ja-JP" sz="1800" dirty="0"/>
            </a:br>
            <a:br>
              <a:rPr lang="en-US" altLang="ja-JP" sz="1800" dirty="0"/>
            </a:br>
            <a:r>
              <a:rPr lang="ja-JP" altLang="en-US" sz="1800" dirty="0"/>
              <a:t>障がい福祉に留まらない各関連分野での発達障がい児者の支援力向上・支援体制整備を目指す</a:t>
            </a:r>
            <a:endParaRPr lang="ja-JP" altLang="en-US" dirty="0"/>
          </a:p>
        </p:txBody>
      </p:sp>
      <p:sp>
        <p:nvSpPr>
          <p:cNvPr id="2" name="タイトル 1">
            <a:extLst>
              <a:ext uri="{FF2B5EF4-FFF2-40B4-BE49-F238E27FC236}">
                <a16:creationId xmlns:a16="http://schemas.microsoft.com/office/drawing/2014/main" id="{5874434D-D32E-3C2E-E704-6CEAE2B62A12}"/>
              </a:ext>
            </a:extLst>
          </p:cNvPr>
          <p:cNvSpPr txBox="1">
            <a:spLocks/>
          </p:cNvSpPr>
          <p:nvPr/>
        </p:nvSpPr>
        <p:spPr>
          <a:xfrm>
            <a:off x="-2212648" y="5950221"/>
            <a:ext cx="10515600" cy="80830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3600" kern="1200">
                <a:solidFill>
                  <a:schemeClr val="tx1"/>
                </a:solidFill>
                <a:latin typeface="+mj-lt"/>
                <a:ea typeface="+mj-ea"/>
                <a:cs typeface="+mj-cs"/>
              </a:defRPr>
            </a:lvl1pPr>
          </a:lstStyle>
          <a:p>
            <a:endParaRPr lang="ja-JP" altLang="en-US" sz="3200" dirty="0"/>
          </a:p>
        </p:txBody>
      </p:sp>
      <p:pic>
        <p:nvPicPr>
          <p:cNvPr id="8" name="コンテンツ プレースホルダー 7">
            <a:extLst>
              <a:ext uri="{FF2B5EF4-FFF2-40B4-BE49-F238E27FC236}">
                <a16:creationId xmlns:a16="http://schemas.microsoft.com/office/drawing/2014/main" id="{B3CEF45B-3D53-7CF7-BB33-60DE8771CECB}"/>
              </a:ext>
            </a:extLst>
          </p:cNvPr>
          <p:cNvPicPr>
            <a:picLocks noGrp="1" noChangeAspect="1"/>
          </p:cNvPicPr>
          <p:nvPr>
            <p:ph idx="1"/>
          </p:nvPr>
        </p:nvPicPr>
        <p:blipFill>
          <a:blip r:embed="rId4"/>
          <a:stretch>
            <a:fillRect/>
          </a:stretch>
        </p:blipFill>
        <p:spPr>
          <a:xfrm>
            <a:off x="7410088" y="1690688"/>
            <a:ext cx="4697201" cy="3292860"/>
          </a:xfrm>
          <a:prstGeom prst="rect">
            <a:avLst/>
          </a:prstGeom>
        </p:spPr>
      </p:pic>
      <p:sp>
        <p:nvSpPr>
          <p:cNvPr id="9" name="コンテンツ プレースホルダー 2">
            <a:extLst>
              <a:ext uri="{FF2B5EF4-FFF2-40B4-BE49-F238E27FC236}">
                <a16:creationId xmlns:a16="http://schemas.microsoft.com/office/drawing/2014/main" id="{9296E573-CE40-C97F-4DDE-0EE7ACEC0DB5}"/>
              </a:ext>
            </a:extLst>
          </p:cNvPr>
          <p:cNvSpPr txBox="1">
            <a:spLocks/>
          </p:cNvSpPr>
          <p:nvPr/>
        </p:nvSpPr>
        <p:spPr>
          <a:xfrm>
            <a:off x="7366207" y="4781405"/>
            <a:ext cx="4784963" cy="20765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endParaRPr lang="en-US" altLang="ja-JP" sz="2200" dirty="0"/>
          </a:p>
          <a:p>
            <a:pPr marL="0" indent="0">
              <a:lnSpc>
                <a:spcPct val="100000"/>
              </a:lnSpc>
              <a:buFont typeface="Arial" panose="020B0604020202020204" pitchFamily="34" charset="0"/>
              <a:buNone/>
            </a:pPr>
            <a:r>
              <a:rPr lang="en-US" altLang="ja-JP" sz="2000" dirty="0"/>
              <a:t>3</a:t>
            </a:r>
            <a:r>
              <a:rPr lang="ja-JP" altLang="en-US" sz="2000" dirty="0"/>
              <a:t>年間連続でコンサルテーションに入ることで、終了後も市町村が中心となり発達障がいの支援体制の向上を検討できる体制が残るようにサポートしている</a:t>
            </a:r>
          </a:p>
        </p:txBody>
      </p:sp>
      <p:sp>
        <p:nvSpPr>
          <p:cNvPr id="3" name="スライド番号プレースホルダー 2">
            <a:extLst>
              <a:ext uri="{FF2B5EF4-FFF2-40B4-BE49-F238E27FC236}">
                <a16:creationId xmlns:a16="http://schemas.microsoft.com/office/drawing/2014/main" id="{DC19C2D4-A1B3-35A8-0F92-D41E349CB1D6}"/>
              </a:ext>
            </a:extLst>
          </p:cNvPr>
          <p:cNvSpPr>
            <a:spLocks noGrp="1"/>
          </p:cNvSpPr>
          <p:nvPr>
            <p:ph type="sldNum" sz="quarter" idx="12"/>
          </p:nvPr>
        </p:nvSpPr>
        <p:spPr/>
        <p:txBody>
          <a:bodyPr/>
          <a:lstStyle/>
          <a:p>
            <a:fld id="{1D06B1B8-7768-4F30-BD8A-9C372C2D846A}" type="slidenum">
              <a:rPr kumimoji="1" lang="ja-JP" altLang="en-US" smtClean="0"/>
              <a:t>11</a:t>
            </a:fld>
            <a:endParaRPr kumimoji="1" lang="ja-JP"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5E2CFE-C262-64E7-0FAC-E708BA7E1A44}"/>
              </a:ext>
            </a:extLst>
          </p:cNvPr>
          <p:cNvSpPr>
            <a:spLocks noGrp="1"/>
          </p:cNvSpPr>
          <p:nvPr>
            <p:ph type="title"/>
          </p:nvPr>
        </p:nvSpPr>
        <p:spPr>
          <a:xfrm>
            <a:off x="838200" y="365126"/>
            <a:ext cx="10515600" cy="735012"/>
          </a:xfrm>
        </p:spPr>
        <p:txBody>
          <a:bodyPr>
            <a:normAutofit/>
          </a:bodyPr>
          <a:lstStyle/>
          <a:p>
            <a:r>
              <a:rPr kumimoji="1" lang="ja-JP" altLang="en-US" sz="3200" dirty="0"/>
              <a:t>向上事業を通した取り組み例</a:t>
            </a:r>
          </a:p>
        </p:txBody>
      </p:sp>
      <p:sp>
        <p:nvSpPr>
          <p:cNvPr id="3" name="コンテンツ プレースホルダー 2">
            <a:extLst>
              <a:ext uri="{FF2B5EF4-FFF2-40B4-BE49-F238E27FC236}">
                <a16:creationId xmlns:a16="http://schemas.microsoft.com/office/drawing/2014/main" id="{9070601A-A12F-CF82-D5D4-A911779A2B3A}"/>
              </a:ext>
            </a:extLst>
          </p:cNvPr>
          <p:cNvSpPr>
            <a:spLocks noGrp="1"/>
          </p:cNvSpPr>
          <p:nvPr>
            <p:ph idx="1"/>
          </p:nvPr>
        </p:nvSpPr>
        <p:spPr>
          <a:xfrm>
            <a:off x="838200" y="1406525"/>
            <a:ext cx="10515600" cy="4351338"/>
          </a:xfrm>
        </p:spPr>
        <p:txBody>
          <a:bodyPr>
            <a:normAutofit/>
          </a:bodyPr>
          <a:lstStyle/>
          <a:p>
            <a:pPr>
              <a:lnSpc>
                <a:spcPct val="100000"/>
              </a:lnSpc>
            </a:pPr>
            <a:r>
              <a:rPr lang="ja-JP" altLang="en-US" sz="2000" dirty="0"/>
              <a:t>官民共同で自分たちの地域の発達障がい児者支援の強みと課題を整理</a:t>
            </a:r>
            <a:endParaRPr lang="en-US" altLang="ja-JP" sz="2000" dirty="0"/>
          </a:p>
          <a:p>
            <a:pPr>
              <a:lnSpc>
                <a:spcPct val="100000"/>
              </a:lnSpc>
            </a:pPr>
            <a:r>
              <a:rPr lang="ja-JP" altLang="en-US" sz="2000" dirty="0"/>
              <a:t>通所支援事業所やグループホームの職員を対象とした人材育成のための研修</a:t>
            </a:r>
            <a:endParaRPr lang="en-US" altLang="ja-JP" sz="2000" dirty="0"/>
          </a:p>
          <a:p>
            <a:pPr>
              <a:lnSpc>
                <a:spcPct val="100000"/>
              </a:lnSpc>
            </a:pPr>
            <a:r>
              <a:rPr lang="ja-JP" altLang="en-US" sz="2000" dirty="0"/>
              <a:t>教育と福祉の合同連続研修（障がい特性、アセスメント、家族支援を学び、グループワークで顔の見える関係づくり）</a:t>
            </a:r>
            <a:endParaRPr lang="en-US" altLang="ja-JP" sz="2000" dirty="0"/>
          </a:p>
          <a:p>
            <a:pPr>
              <a:lnSpc>
                <a:spcPct val="100000"/>
              </a:lnSpc>
            </a:pPr>
            <a:r>
              <a:rPr lang="ja-JP" altLang="en-US" sz="2000" dirty="0"/>
              <a:t>児童期と成人期の支援者の合同研修で、ライフステージをつなぐための連携強化</a:t>
            </a:r>
            <a:endParaRPr lang="en-US" altLang="ja-JP" sz="2000" dirty="0"/>
          </a:p>
          <a:p>
            <a:pPr>
              <a:lnSpc>
                <a:spcPct val="100000"/>
              </a:lnSpc>
            </a:pPr>
            <a:r>
              <a:rPr kumimoji="1" lang="ja-JP" altLang="en-US" sz="2000" dirty="0"/>
              <a:t>発達障がい児に特化した支援情報パンフレットの作成</a:t>
            </a:r>
            <a:r>
              <a:rPr lang="ja-JP" altLang="en-US" sz="2000" dirty="0"/>
              <a:t>／</a:t>
            </a:r>
            <a:r>
              <a:rPr kumimoji="1" lang="ja-JP" altLang="en-US" sz="2000" dirty="0"/>
              <a:t>関係機関間で情報を共有するための「情報共有シート」の作成</a:t>
            </a:r>
          </a:p>
          <a:p>
            <a:pPr lvl="1">
              <a:lnSpc>
                <a:spcPct val="120000"/>
              </a:lnSpc>
            </a:pPr>
            <a:endParaRPr kumimoji="1" lang="ja-JP" altLang="en-US" sz="1600" dirty="0"/>
          </a:p>
        </p:txBody>
      </p:sp>
      <p:sp>
        <p:nvSpPr>
          <p:cNvPr id="7" name="正方形/長方形 6">
            <a:extLst>
              <a:ext uri="{FF2B5EF4-FFF2-40B4-BE49-F238E27FC236}">
                <a16:creationId xmlns:a16="http://schemas.microsoft.com/office/drawing/2014/main" id="{1E1CBE88-87DF-36BB-31D4-1C5E88F14030}"/>
              </a:ext>
            </a:extLst>
          </p:cNvPr>
          <p:cNvSpPr/>
          <p:nvPr/>
        </p:nvSpPr>
        <p:spPr>
          <a:xfrm>
            <a:off x="1817417" y="4497197"/>
            <a:ext cx="3820067" cy="21337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7E3AD2D-0E23-F5EF-FB34-4CF0F2033B6A}"/>
              </a:ext>
            </a:extLst>
          </p:cNvPr>
          <p:cNvSpPr/>
          <p:nvPr/>
        </p:nvSpPr>
        <p:spPr>
          <a:xfrm>
            <a:off x="5942283" y="4497197"/>
            <a:ext cx="4307268" cy="213378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9F1B4762-A5F7-DA3B-27B4-D8DD85CCD3D0}"/>
              </a:ext>
            </a:extLst>
          </p:cNvPr>
          <p:cNvSpPr>
            <a:spLocks noGrp="1"/>
          </p:cNvSpPr>
          <p:nvPr>
            <p:ph type="sldNum" sz="quarter" idx="12"/>
          </p:nvPr>
        </p:nvSpPr>
        <p:spPr/>
        <p:txBody>
          <a:bodyPr/>
          <a:lstStyle/>
          <a:p>
            <a:fld id="{1D06B1B8-7768-4F30-BD8A-9C372C2D846A}" type="slidenum">
              <a:rPr kumimoji="1" lang="ja-JP" altLang="en-US" smtClean="0"/>
              <a:t>12</a:t>
            </a:fld>
            <a:endParaRPr kumimoji="1" lang="ja-JP" altLang="en-US" dirty="0"/>
          </a:p>
        </p:txBody>
      </p:sp>
    </p:spTree>
    <p:extLst>
      <p:ext uri="{BB962C8B-B14F-4D97-AF65-F5344CB8AC3E}">
        <p14:creationId xmlns:p14="http://schemas.microsoft.com/office/powerpoint/2010/main" val="226901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D5511B-F92B-D1AD-7893-4DA2581F212B}"/>
              </a:ext>
            </a:extLst>
          </p:cNvPr>
          <p:cNvSpPr>
            <a:spLocks noGrp="1"/>
          </p:cNvSpPr>
          <p:nvPr>
            <p:ph type="title"/>
          </p:nvPr>
        </p:nvSpPr>
        <p:spPr/>
        <p:txBody>
          <a:bodyPr>
            <a:normAutofit/>
          </a:bodyPr>
          <a:lstStyle/>
          <a:p>
            <a:r>
              <a:rPr kumimoji="1" lang="ja-JP" altLang="en-US" sz="3200" dirty="0"/>
              <a:t>向上事業活用市町の横のつながりをつくるために、情報交換会を開催</a:t>
            </a:r>
          </a:p>
        </p:txBody>
      </p:sp>
      <p:sp>
        <p:nvSpPr>
          <p:cNvPr id="3" name="コンテンツ プレースホルダー 2">
            <a:extLst>
              <a:ext uri="{FF2B5EF4-FFF2-40B4-BE49-F238E27FC236}">
                <a16:creationId xmlns:a16="http://schemas.microsoft.com/office/drawing/2014/main" id="{FD6F3BC1-3228-1D28-0C73-151DFB49C83A}"/>
              </a:ext>
            </a:extLst>
          </p:cNvPr>
          <p:cNvSpPr>
            <a:spLocks noGrp="1"/>
          </p:cNvSpPr>
          <p:nvPr>
            <p:ph idx="1"/>
          </p:nvPr>
        </p:nvSpPr>
        <p:spPr/>
        <p:txBody>
          <a:bodyPr>
            <a:normAutofit/>
          </a:bodyPr>
          <a:lstStyle/>
          <a:p>
            <a:pPr>
              <a:lnSpc>
                <a:spcPct val="120000"/>
              </a:lnSpc>
            </a:pPr>
            <a:r>
              <a:rPr kumimoji="1" lang="ja-JP" altLang="en-US" sz="1600" dirty="0"/>
              <a:t>「他市の取り組みを参考にしたい」という</a:t>
            </a:r>
            <a:r>
              <a:rPr lang="ja-JP" altLang="en-US" sz="1600" dirty="0"/>
              <a:t>現場からの</a:t>
            </a:r>
            <a:r>
              <a:rPr kumimoji="1" lang="ja-JP" altLang="en-US" sz="1600" dirty="0"/>
              <a:t>ニーズや、市町村行政が主体性を持って体制整備を継続するためには横の繋がりが必要であることを踏まえ、「</a:t>
            </a:r>
            <a:r>
              <a:rPr kumimoji="1" lang="en-US" altLang="ja-JP" sz="1600" dirty="0"/>
              <a:t>Q-SACCS</a:t>
            </a:r>
            <a:r>
              <a:rPr kumimoji="1" lang="ja-JP" altLang="en-US" sz="1600" dirty="0"/>
              <a:t>情報交換会 </a:t>
            </a:r>
            <a:r>
              <a:rPr kumimoji="1" lang="en-US" altLang="ja-JP" sz="1600" dirty="0"/>
              <a:t>in OSAKA</a:t>
            </a:r>
            <a:r>
              <a:rPr kumimoji="1" lang="ja-JP" altLang="en-US" sz="1600" dirty="0"/>
              <a:t>」を開催</a:t>
            </a:r>
            <a:endParaRPr kumimoji="1" lang="en-US" altLang="ja-JP" sz="1600" dirty="0"/>
          </a:p>
          <a:p>
            <a:pPr>
              <a:lnSpc>
                <a:spcPct val="120000"/>
              </a:lnSpc>
            </a:pPr>
            <a:r>
              <a:rPr kumimoji="1" lang="ja-JP" altLang="en-US" sz="1600" dirty="0"/>
              <a:t>当日は各市の課題や取り組みを共有するだけでなく、府域共通の課題を検討する機会にもなった。自市のみでは八方塞がりになりがちな課題について、成功例と難航例の双方が互いに質問し合うことで、「なぜうまくいかないのか」「どうしてできたのか」を客観的に振り返ることができ、より幅広い視点で考えることができた</a:t>
            </a:r>
            <a:endParaRPr kumimoji="1" lang="en-US" altLang="ja-JP" sz="1600" dirty="0"/>
          </a:p>
          <a:p>
            <a:pPr>
              <a:lnSpc>
                <a:spcPct val="120000"/>
              </a:lnSpc>
            </a:pPr>
            <a:r>
              <a:rPr kumimoji="1" lang="ja-JP" altLang="en-US" sz="1600" dirty="0"/>
              <a:t>こども家庭庁の発達障害児支援専門官にも参加していただき、国の施策等の情報提供とともに、各市町村取り組みに対して、今後のヒントとなる貴重なアドバイスを受けた</a:t>
            </a:r>
          </a:p>
        </p:txBody>
      </p:sp>
      <p:sp>
        <p:nvSpPr>
          <p:cNvPr id="5" name="正方形/長方形 4">
            <a:extLst>
              <a:ext uri="{FF2B5EF4-FFF2-40B4-BE49-F238E27FC236}">
                <a16:creationId xmlns:a16="http://schemas.microsoft.com/office/drawing/2014/main" id="{78A024F6-B371-8F96-BD33-1A6CF9E1AD47}"/>
              </a:ext>
            </a:extLst>
          </p:cNvPr>
          <p:cNvSpPr/>
          <p:nvPr/>
        </p:nvSpPr>
        <p:spPr>
          <a:xfrm>
            <a:off x="932429" y="4540469"/>
            <a:ext cx="2805395" cy="21039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9733966B-575C-9CEB-82FB-7851775B9BDF}"/>
              </a:ext>
            </a:extLst>
          </p:cNvPr>
          <p:cNvSpPr/>
          <p:nvPr/>
        </p:nvSpPr>
        <p:spPr>
          <a:xfrm>
            <a:off x="3907696" y="4540469"/>
            <a:ext cx="2805395" cy="210398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descr="グラフィカル ユーザー インターフェイス, テキスト&#10;&#10;AI 生成コンテンツは誤りを含む可能性があります。">
            <a:extLst>
              <a:ext uri="{FF2B5EF4-FFF2-40B4-BE49-F238E27FC236}">
                <a16:creationId xmlns:a16="http://schemas.microsoft.com/office/drawing/2014/main" id="{77D59D9F-FAFF-433A-71BF-076DFAF41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964" y="4172296"/>
            <a:ext cx="1898792" cy="2685704"/>
          </a:xfrm>
          <a:prstGeom prst="rect">
            <a:avLst/>
          </a:prstGeom>
        </p:spPr>
      </p:pic>
      <p:sp>
        <p:nvSpPr>
          <p:cNvPr id="16" name="吹き出し: 角を丸めた四角形 15">
            <a:extLst>
              <a:ext uri="{FF2B5EF4-FFF2-40B4-BE49-F238E27FC236}">
                <a16:creationId xmlns:a16="http://schemas.microsoft.com/office/drawing/2014/main" id="{F00645BA-D2E4-778A-B28E-A1A8B2803DBE}"/>
              </a:ext>
            </a:extLst>
          </p:cNvPr>
          <p:cNvSpPr/>
          <p:nvPr/>
        </p:nvSpPr>
        <p:spPr>
          <a:xfrm>
            <a:off x="8951628" y="4631351"/>
            <a:ext cx="2307943" cy="2013104"/>
          </a:xfrm>
          <a:prstGeom prst="wedgeRoundRectCallout">
            <a:avLst>
              <a:gd name="adj1" fmla="val -60438"/>
              <a:gd name="adj2" fmla="val 8516"/>
              <a:gd name="adj3" fmla="val 16667"/>
            </a:avLst>
          </a:prstGeom>
          <a:solidFill>
            <a:srgbClr val="F5C8DC"/>
          </a:solidFill>
          <a:ln>
            <a:solidFill>
              <a:srgbClr val="F5C8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rPr>
              <a:t>※Q-SACCS</a:t>
            </a:r>
            <a:r>
              <a:rPr kumimoji="1" lang="ja-JP" altLang="en-US" sz="1400" dirty="0">
                <a:solidFill>
                  <a:schemeClr val="tx1"/>
                </a:solidFill>
              </a:rPr>
              <a:t>（発達障害の地域支援システムの簡易構造評価）：</a:t>
            </a:r>
            <a:endParaRPr kumimoji="1" lang="en-US" altLang="ja-JP" sz="1400" dirty="0">
              <a:solidFill>
                <a:schemeClr val="tx1"/>
              </a:solidFill>
            </a:endParaRPr>
          </a:p>
          <a:p>
            <a:r>
              <a:rPr kumimoji="1" lang="ja-JP" altLang="en-US" sz="1400" dirty="0">
                <a:solidFill>
                  <a:schemeClr val="tx1"/>
                </a:solidFill>
              </a:rPr>
              <a:t>地域における発達障がい児者の支援体制を分析・点検するためのツール</a:t>
            </a:r>
          </a:p>
        </p:txBody>
      </p:sp>
      <p:sp>
        <p:nvSpPr>
          <p:cNvPr id="4" name="スライド番号プレースホルダー 3">
            <a:extLst>
              <a:ext uri="{FF2B5EF4-FFF2-40B4-BE49-F238E27FC236}">
                <a16:creationId xmlns:a16="http://schemas.microsoft.com/office/drawing/2014/main" id="{BBD0484F-755D-B35B-01B7-CFC4E64CEADD}"/>
              </a:ext>
            </a:extLst>
          </p:cNvPr>
          <p:cNvSpPr>
            <a:spLocks noGrp="1"/>
          </p:cNvSpPr>
          <p:nvPr>
            <p:ph type="sldNum" sz="quarter" idx="12"/>
          </p:nvPr>
        </p:nvSpPr>
        <p:spPr/>
        <p:txBody>
          <a:bodyPr/>
          <a:lstStyle/>
          <a:p>
            <a:fld id="{1D06B1B8-7768-4F30-BD8A-9C372C2D846A}" type="slidenum">
              <a:rPr kumimoji="1" lang="ja-JP" altLang="en-US" smtClean="0"/>
              <a:t>13</a:t>
            </a:fld>
            <a:endParaRPr kumimoji="1" lang="ja-JP" altLang="en-US" dirty="0"/>
          </a:p>
        </p:txBody>
      </p:sp>
    </p:spTree>
    <p:extLst>
      <p:ext uri="{BB962C8B-B14F-4D97-AF65-F5344CB8AC3E}">
        <p14:creationId xmlns:p14="http://schemas.microsoft.com/office/powerpoint/2010/main" val="3676543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B27558-DB24-2DB9-A551-2BE30CBC88A6}"/>
              </a:ext>
            </a:extLst>
          </p:cNvPr>
          <p:cNvSpPr>
            <a:spLocks noGrp="1"/>
          </p:cNvSpPr>
          <p:nvPr>
            <p:ph type="title"/>
          </p:nvPr>
        </p:nvSpPr>
        <p:spPr>
          <a:xfrm>
            <a:off x="838200" y="365126"/>
            <a:ext cx="10515600" cy="578326"/>
          </a:xfrm>
        </p:spPr>
        <p:txBody>
          <a:bodyPr>
            <a:normAutofit fontScale="90000"/>
          </a:bodyPr>
          <a:lstStyle/>
          <a:p>
            <a:r>
              <a:rPr lang="ja-JP" altLang="en-US" dirty="0"/>
              <a:t>令和</a:t>
            </a:r>
            <a:r>
              <a:rPr lang="en-US" altLang="ja-JP" dirty="0"/>
              <a:t>8</a:t>
            </a:r>
            <a:r>
              <a:rPr lang="ja-JP" altLang="en-US" dirty="0"/>
              <a:t>年度公開講座の予定</a:t>
            </a:r>
            <a:endParaRPr kumimoji="1" lang="ja-JP" altLang="en-US" dirty="0"/>
          </a:p>
        </p:txBody>
      </p:sp>
      <p:grpSp>
        <p:nvGrpSpPr>
          <p:cNvPr id="10" name="グループ化 9">
            <a:extLst>
              <a:ext uri="{FF2B5EF4-FFF2-40B4-BE49-F238E27FC236}">
                <a16:creationId xmlns:a16="http://schemas.microsoft.com/office/drawing/2014/main" id="{80FF0A6F-7B2C-BBB8-319C-DD6B7ED29972}"/>
              </a:ext>
            </a:extLst>
          </p:cNvPr>
          <p:cNvGrpSpPr/>
          <p:nvPr/>
        </p:nvGrpSpPr>
        <p:grpSpPr>
          <a:xfrm>
            <a:off x="519576" y="1445377"/>
            <a:ext cx="11152849" cy="5108656"/>
            <a:chOff x="754472" y="1445377"/>
            <a:chExt cx="11152849" cy="5108656"/>
          </a:xfrm>
        </p:grpSpPr>
        <p:pic>
          <p:nvPicPr>
            <p:cNvPr id="7" name="図 6">
              <a:extLst>
                <a:ext uri="{FF2B5EF4-FFF2-40B4-BE49-F238E27FC236}">
                  <a16:creationId xmlns:a16="http://schemas.microsoft.com/office/drawing/2014/main" id="{CF8E1053-5E7B-33B2-2927-B128B55D2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5437" y="1445377"/>
              <a:ext cx="3609574" cy="5105480"/>
            </a:xfrm>
            <a:prstGeom prst="rect">
              <a:avLst/>
            </a:prstGeom>
            <a:ln>
              <a:solidFill>
                <a:schemeClr val="tx1"/>
              </a:solidFill>
            </a:ln>
          </p:spPr>
        </p:pic>
        <p:pic>
          <p:nvPicPr>
            <p:cNvPr id="9" name="図 8">
              <a:extLst>
                <a:ext uri="{FF2B5EF4-FFF2-40B4-BE49-F238E27FC236}">
                  <a16:creationId xmlns:a16="http://schemas.microsoft.com/office/drawing/2014/main" id="{A822693F-0F03-8169-3C62-83B57A0987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7747" y="1445378"/>
              <a:ext cx="3609574" cy="5105479"/>
            </a:xfrm>
            <a:prstGeom prst="rect">
              <a:avLst/>
            </a:prstGeom>
            <a:ln>
              <a:solidFill>
                <a:schemeClr val="tx1"/>
              </a:solidFill>
            </a:ln>
          </p:spPr>
        </p:pic>
        <p:graphicFrame>
          <p:nvGraphicFramePr>
            <p:cNvPr id="5" name="オブジェクト 4">
              <a:extLst>
                <a:ext uri="{FF2B5EF4-FFF2-40B4-BE49-F238E27FC236}">
                  <a16:creationId xmlns:a16="http://schemas.microsoft.com/office/drawing/2014/main" id="{BC573458-AC2E-29B8-4E7E-7A2C430C728C}"/>
                </a:ext>
              </a:extLst>
            </p:cNvPr>
            <p:cNvGraphicFramePr>
              <a:graphicFrameLocks noChangeAspect="1"/>
            </p:cNvGraphicFramePr>
            <p:nvPr>
              <p:extLst>
                <p:ext uri="{D42A27DB-BD31-4B8C-83A1-F6EECF244321}">
                  <p14:modId xmlns:p14="http://schemas.microsoft.com/office/powerpoint/2010/main" val="3886292602"/>
                </p:ext>
              </p:extLst>
            </p:nvPr>
          </p:nvGraphicFramePr>
          <p:xfrm>
            <a:off x="754472" y="1448553"/>
            <a:ext cx="3613854" cy="5105480"/>
          </p:xfrm>
          <a:graphic>
            <a:graphicData uri="http://schemas.openxmlformats.org/presentationml/2006/ole">
              <mc:AlternateContent xmlns:mc="http://schemas.openxmlformats.org/markup-compatibility/2006">
                <mc:Choice xmlns:v="urn:schemas-microsoft-com:vml" Requires="v">
                  <p:oleObj name="Acrobat Document" r:id="rId5" imgW="3784496" imgH="5346331" progId="Acrobat.Document.DC">
                    <p:embed/>
                  </p:oleObj>
                </mc:Choice>
                <mc:Fallback>
                  <p:oleObj name="Acrobat Document" r:id="rId5" imgW="3784496" imgH="5346331" progId="Acrobat.Document.DC">
                    <p:embed/>
                    <p:pic>
                      <p:nvPicPr>
                        <p:cNvPr id="5" name="オブジェクト 4">
                          <a:extLst>
                            <a:ext uri="{FF2B5EF4-FFF2-40B4-BE49-F238E27FC236}">
                              <a16:creationId xmlns:a16="http://schemas.microsoft.com/office/drawing/2014/main" id="{BC573458-AC2E-29B8-4E7E-7A2C430C728C}"/>
                            </a:ext>
                          </a:extLst>
                        </p:cNvPr>
                        <p:cNvPicPr/>
                        <p:nvPr/>
                      </p:nvPicPr>
                      <p:blipFill>
                        <a:blip r:embed="rId6"/>
                        <a:stretch>
                          <a:fillRect/>
                        </a:stretch>
                      </p:blipFill>
                      <p:spPr>
                        <a:xfrm>
                          <a:off x="754472" y="1448553"/>
                          <a:ext cx="3613854" cy="5105480"/>
                        </a:xfrm>
                        <a:prstGeom prst="rect">
                          <a:avLst/>
                        </a:prstGeom>
                        <a:ln>
                          <a:solidFill>
                            <a:schemeClr val="bg2">
                              <a:lumMod val="50000"/>
                            </a:schemeClr>
                          </a:solidFill>
                        </a:ln>
                      </p:spPr>
                    </p:pic>
                  </p:oleObj>
                </mc:Fallback>
              </mc:AlternateContent>
            </a:graphicData>
          </a:graphic>
        </p:graphicFrame>
      </p:grpSp>
      <p:sp>
        <p:nvSpPr>
          <p:cNvPr id="16" name="吹き出し: 円形 15">
            <a:extLst>
              <a:ext uri="{FF2B5EF4-FFF2-40B4-BE49-F238E27FC236}">
                <a16:creationId xmlns:a16="http://schemas.microsoft.com/office/drawing/2014/main" id="{C4B2F07D-47D5-54B2-F396-7258A205C87B}"/>
              </a:ext>
            </a:extLst>
          </p:cNvPr>
          <p:cNvSpPr/>
          <p:nvPr/>
        </p:nvSpPr>
        <p:spPr>
          <a:xfrm>
            <a:off x="222899" y="918351"/>
            <a:ext cx="952108" cy="578325"/>
          </a:xfrm>
          <a:prstGeom prst="wedgeEllipseCallout">
            <a:avLst>
              <a:gd name="adj1" fmla="val 32632"/>
              <a:gd name="adj2" fmla="val 55980"/>
            </a:avLst>
          </a:prstGeom>
          <a:solidFill>
            <a:srgbClr val="F5C8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支援者対象</a:t>
            </a:r>
          </a:p>
        </p:txBody>
      </p:sp>
      <p:sp>
        <p:nvSpPr>
          <p:cNvPr id="19" name="吹き出し: 円形 18">
            <a:extLst>
              <a:ext uri="{FF2B5EF4-FFF2-40B4-BE49-F238E27FC236}">
                <a16:creationId xmlns:a16="http://schemas.microsoft.com/office/drawing/2014/main" id="{C07527C8-2DF4-FD24-2F09-F1CD3191AA91}"/>
              </a:ext>
            </a:extLst>
          </p:cNvPr>
          <p:cNvSpPr/>
          <p:nvPr/>
        </p:nvSpPr>
        <p:spPr>
          <a:xfrm>
            <a:off x="11016993" y="897406"/>
            <a:ext cx="952108" cy="578325"/>
          </a:xfrm>
          <a:prstGeom prst="wedgeEllipseCallout">
            <a:avLst>
              <a:gd name="adj1" fmla="val -34706"/>
              <a:gd name="adj2" fmla="val 52345"/>
            </a:avLst>
          </a:prstGeom>
          <a:solidFill>
            <a:srgbClr val="F5C8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府民</a:t>
            </a:r>
            <a:endParaRPr kumimoji="1" lang="en-US" altLang="ja-JP" sz="1200" dirty="0">
              <a:solidFill>
                <a:schemeClr val="tx1"/>
              </a:solidFill>
            </a:endParaRPr>
          </a:p>
          <a:p>
            <a:pPr algn="ctr"/>
            <a:r>
              <a:rPr kumimoji="1" lang="ja-JP" altLang="en-US" sz="1200" dirty="0">
                <a:solidFill>
                  <a:schemeClr val="tx1"/>
                </a:solidFill>
              </a:rPr>
              <a:t>対象</a:t>
            </a:r>
          </a:p>
        </p:txBody>
      </p:sp>
      <p:sp>
        <p:nvSpPr>
          <p:cNvPr id="3" name="スライド番号プレースホルダー 2">
            <a:extLst>
              <a:ext uri="{FF2B5EF4-FFF2-40B4-BE49-F238E27FC236}">
                <a16:creationId xmlns:a16="http://schemas.microsoft.com/office/drawing/2014/main" id="{5AE19D67-3959-CE7E-10F3-228BE2D42C66}"/>
              </a:ext>
            </a:extLst>
          </p:cNvPr>
          <p:cNvSpPr>
            <a:spLocks noGrp="1"/>
          </p:cNvSpPr>
          <p:nvPr>
            <p:ph type="sldNum" sz="quarter" idx="12"/>
          </p:nvPr>
        </p:nvSpPr>
        <p:spPr/>
        <p:txBody>
          <a:bodyPr/>
          <a:lstStyle/>
          <a:p>
            <a:fld id="{1D06B1B8-7768-4F30-BD8A-9C372C2D846A}" type="slidenum">
              <a:rPr kumimoji="1" lang="ja-JP" altLang="en-US" smtClean="0"/>
              <a:t>14</a:t>
            </a:fld>
            <a:endParaRPr kumimoji="1" lang="ja-JP" altLang="en-US"/>
          </a:p>
        </p:txBody>
      </p:sp>
    </p:spTree>
    <p:extLst>
      <p:ext uri="{BB962C8B-B14F-4D97-AF65-F5344CB8AC3E}">
        <p14:creationId xmlns:p14="http://schemas.microsoft.com/office/powerpoint/2010/main" val="348754776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改定２：アクトおおさか研修用フォーマット（触らない） 2023.1ver" id="{A605F7FB-0CEE-48C9-BB7E-2F51ADA089AE}" vid="{05EB49FB-DB07-4328-AEDC-A2053D8F421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改定２：アクトおおさか研修用フォーマット（触らない） 2023.1ver</Template>
  <TotalTime>0</TotalTime>
  <Words>1974</Words>
  <Application>Microsoft Office PowerPoint</Application>
  <PresentationFormat>ワイド画面</PresentationFormat>
  <Paragraphs>164</Paragraphs>
  <Slides>14</Slides>
  <Notes>13</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14</vt:i4>
      </vt:variant>
    </vt:vector>
  </HeadingPairs>
  <TitlesOfParts>
    <vt:vector size="21" baseType="lpstr">
      <vt:lpstr>メイリオ</vt:lpstr>
      <vt:lpstr>游ゴシック</vt:lpstr>
      <vt:lpstr>游ゴシック Light</vt:lpstr>
      <vt:lpstr>Arial</vt:lpstr>
      <vt:lpstr>Wingdings</vt:lpstr>
      <vt:lpstr>Office テーマ</vt:lpstr>
      <vt:lpstr>Acrobat Document</vt:lpstr>
      <vt:lpstr>大阪府発達障がい者支援センター　 アクトおおさか　令和７年度　事業報告</vt:lpstr>
      <vt:lpstr>大阪府発達障がい者支援センター アクトおおさか</vt:lpstr>
      <vt:lpstr>事業内容：直接支援と間接支援の両輪</vt:lpstr>
      <vt:lpstr>支援対象者の方：お住まいの市町村で窓口が変わります</vt:lpstr>
      <vt:lpstr> 直接支援 （R7年度）</vt:lpstr>
      <vt:lpstr>PowerPoint プレゼンテーション</vt:lpstr>
      <vt:lpstr>間接支援：普及啓発（R7年度公開講座）</vt:lpstr>
      <vt:lpstr>R7年度講師派遣等について</vt:lpstr>
      <vt:lpstr>大阪府ペアレント・メンター事業</vt:lpstr>
      <vt:lpstr>PowerPoint プレゼンテーション</vt:lpstr>
      <vt:lpstr>発達障がい者地域支援力向上事業  障がい福祉に留まらない各関連分野での発達障がい児者の支援力向上・支援体制整備を目指す</vt:lpstr>
      <vt:lpstr>向上事業を通した取り組み例</vt:lpstr>
      <vt:lpstr>向上事業活用市町の横のつながりをつくるために、情報交換会を開催</vt:lpstr>
      <vt:lpstr>令和8年度公開講座の予定</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2026-10-22T01:50:26Z</dcterms:created>
  <dcterms:modified xsi:type="dcterms:W3CDTF">2026-10-22T02:42:55Z</dcterms:modified>
</cp:coreProperties>
</file>