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60" r:id="rId2"/>
    <p:sldId id="259" r:id="rId3"/>
  </p:sldIdLst>
  <p:sldSz cx="12801600" cy="9601200" type="A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11" userDrawn="1">
          <p15:clr>
            <a:srgbClr val="A4A3A4"/>
          </p15:clr>
        </p15:guide>
        <p15:guide id="2" pos="38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1128" y="38"/>
      </p:cViewPr>
      <p:guideLst>
        <p:guide orient="horz" pos="2911"/>
        <p:guide pos="38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85B445E7-E3DC-4298-9244-5C0A75325F5C}" type="datetimeFigureOut">
              <a:rPr kumimoji="1" lang="ja-JP" altLang="en-US" smtClean="0"/>
              <a:t>2026/10/22</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4BE9C0B1-67D1-4D31-A33C-4EABA8CBFF68}" type="slidenum">
              <a:rPr kumimoji="1" lang="ja-JP" altLang="en-US" smtClean="0"/>
              <a:t>‹#›</a:t>
            </a:fld>
            <a:endParaRPr kumimoji="1" lang="ja-JP" altLang="en-US"/>
          </a:p>
        </p:txBody>
      </p:sp>
    </p:spTree>
    <p:extLst>
      <p:ext uri="{BB962C8B-B14F-4D97-AF65-F5344CB8AC3E}">
        <p14:creationId xmlns:p14="http://schemas.microsoft.com/office/powerpoint/2010/main" val="40255896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B3F780F-4B18-4526-8E60-36CDDC169895}"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9923270" y="9090025"/>
            <a:ext cx="2880360" cy="511175"/>
          </a:xfrm>
        </p:spPr>
        <p:txBody>
          <a:bodyPr/>
          <a:lstStyle>
            <a:lvl1pPr>
              <a:defRPr sz="3200"/>
            </a:lvl1pPr>
          </a:lstStyle>
          <a:p>
            <a:fld id="{76EE0BB4-1672-47D3-BD25-71206666060C}" type="slidenum">
              <a:rPr kumimoji="1" lang="ja-JP" altLang="en-US" smtClean="0"/>
              <a:pPr/>
              <a:t>‹#›</a:t>
            </a:fld>
            <a:endParaRPr kumimoji="1" lang="ja-JP" altLang="en-US" sz="3200"/>
          </a:p>
        </p:txBody>
      </p:sp>
    </p:spTree>
    <p:extLst>
      <p:ext uri="{BB962C8B-B14F-4D97-AF65-F5344CB8AC3E}">
        <p14:creationId xmlns:p14="http://schemas.microsoft.com/office/powerpoint/2010/main" val="3496443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633F88A-71B1-43A9-BA9F-C02DD4122C94}"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3476303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A4D3FF7-7B14-4D5C-A076-032181610777}"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3680167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38F24EA-D95C-4499-BAC8-A4C6730C2D02}" type="datetime1">
              <a:rPr kumimoji="1" lang="ja-JP" altLang="en-US" smtClean="0"/>
              <a:t>2026/10/22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2863438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ED0F3A5-06BA-4A8F-BD32-8968FBAD8643}" type="datetime1">
              <a:rPr kumimoji="1" lang="ja-JP" altLang="en-US" smtClean="0"/>
              <a:t>2026/10/22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121152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0A9FBAA-E812-4B1A-8660-8E6A7DD60D3D}" type="datetime1">
              <a:rPr kumimoji="1" lang="ja-JP" altLang="en-US" smtClean="0"/>
              <a:t>2026/10/22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3484980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982BC2-26ED-48DA-BBE9-FDC62C18A514}" type="datetime1">
              <a:rPr kumimoji="1" lang="ja-JP" altLang="en-US" smtClean="0"/>
              <a:t>2026/10/22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2311312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291B30D-1B2D-4D67-A4A0-B51168DE2A63}" type="datetime1">
              <a:rPr kumimoji="1" lang="ja-JP" altLang="en-US" smtClean="0"/>
              <a:t>2026/10/22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2445018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496F5A6-B221-464E-BE6D-6E87014E6F07}" type="datetime1">
              <a:rPr kumimoji="1" lang="ja-JP" altLang="en-US" smtClean="0"/>
              <a:t>2026/10/22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1685274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91BF0A-504D-4ACB-89C4-52051EDE7ED9}"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3745256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AF3BA4D-983C-4CA7-BA42-79AE57136FED}"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2783158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621DD6C3-B9C9-4541-B9B0-BA879CEC3030}" type="datetime1">
              <a:rPr kumimoji="1" lang="ja-JP" altLang="en-US" smtClean="0"/>
              <a:t>2026/10/22</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76EE0BB4-1672-47D3-BD25-71206666060C}" type="slidenum">
              <a:rPr kumimoji="1" lang="ja-JP" altLang="en-US" smtClean="0"/>
              <a:t>‹#›</a:t>
            </a:fld>
            <a:endParaRPr kumimoji="1" lang="ja-JP" altLang="en-US"/>
          </a:p>
        </p:txBody>
      </p:sp>
    </p:spTree>
    <p:extLst>
      <p:ext uri="{BB962C8B-B14F-4D97-AF65-F5344CB8AC3E}">
        <p14:creationId xmlns:p14="http://schemas.microsoft.com/office/powerpoint/2010/main" val="34494011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テキスト ボックス 154">
            <a:extLst>
              <a:ext uri="{FF2B5EF4-FFF2-40B4-BE49-F238E27FC236}">
                <a16:creationId xmlns:a16="http://schemas.microsoft.com/office/drawing/2014/main" id="{B69B5793-114A-B49A-EE80-0B045F408A01}"/>
              </a:ext>
            </a:extLst>
          </p:cNvPr>
          <p:cNvSpPr txBox="1"/>
          <p:nvPr/>
        </p:nvSpPr>
        <p:spPr>
          <a:xfrm>
            <a:off x="1" y="0"/>
            <a:ext cx="12801600" cy="848890"/>
          </a:xfrm>
          <a:prstGeom prst="rect">
            <a:avLst/>
          </a:prstGeom>
          <a:solidFill>
            <a:schemeClr val="accent5">
              <a:lumMod val="75000"/>
            </a:schemeClr>
          </a:solidFill>
        </p:spPr>
        <p:txBody>
          <a:bodyPr wrap="none" rtlCol="0" anchor="ctr" anchorCtr="1">
            <a:noAutofit/>
          </a:bodyPr>
          <a:lstStyle/>
          <a:p>
            <a:pPr algn="ctr"/>
            <a:r>
              <a:rPr kumimoji="1" lang="ja-JP" altLang="en-US" sz="3400" b="1" dirty="0">
                <a:solidFill>
                  <a:schemeClr val="bg1"/>
                </a:solidFill>
                <a:latin typeface="Meiryo UI" panose="020B0604030504040204" pitchFamily="50" charset="-128"/>
                <a:ea typeface="Meiryo UI" panose="020B0604030504040204" pitchFamily="50" charset="-128"/>
              </a:rPr>
              <a:t>令和８年度の取組について　</a:t>
            </a:r>
          </a:p>
        </p:txBody>
      </p:sp>
      <p:sp>
        <p:nvSpPr>
          <p:cNvPr id="159" name="テキスト ボックス 158">
            <a:extLst>
              <a:ext uri="{FF2B5EF4-FFF2-40B4-BE49-F238E27FC236}">
                <a16:creationId xmlns:a16="http://schemas.microsoft.com/office/drawing/2014/main" id="{00FD34A3-1929-7F03-A42A-B68F3F0FA51E}"/>
              </a:ext>
            </a:extLst>
          </p:cNvPr>
          <p:cNvSpPr txBox="1"/>
          <p:nvPr/>
        </p:nvSpPr>
        <p:spPr>
          <a:xfrm>
            <a:off x="11527642" y="224390"/>
            <a:ext cx="1088458" cy="400110"/>
          </a:xfrm>
          <a:prstGeom prst="rect">
            <a:avLst/>
          </a:prstGeom>
          <a:solidFill>
            <a:schemeClr val="bg1"/>
          </a:solidFill>
          <a:ln>
            <a:solidFill>
              <a:schemeClr val="tx1"/>
            </a:solidFill>
          </a:ln>
        </p:spPr>
        <p:txBody>
          <a:bodyPr wrap="square" rtlCol="0">
            <a:spAutoFit/>
          </a:bodyPr>
          <a:lstStyle/>
          <a:p>
            <a:pPr algn="ctr"/>
            <a:r>
              <a:rPr kumimoji="1" lang="ja-JP" altLang="en-US" sz="2000" dirty="0"/>
              <a:t>資料１</a:t>
            </a:r>
          </a:p>
        </p:txBody>
      </p:sp>
      <p:pic>
        <p:nvPicPr>
          <p:cNvPr id="166" name="図 165">
            <a:extLst>
              <a:ext uri="{FF2B5EF4-FFF2-40B4-BE49-F238E27FC236}">
                <a16:creationId xmlns:a16="http://schemas.microsoft.com/office/drawing/2014/main" id="{A5DB4D99-DF6C-0437-4018-7641AFAEDCAC}"/>
              </a:ext>
            </a:extLst>
          </p:cNvPr>
          <p:cNvPicPr>
            <a:picLocks noChangeAspect="1"/>
          </p:cNvPicPr>
          <p:nvPr/>
        </p:nvPicPr>
        <p:blipFill>
          <a:blip r:embed="rId2"/>
          <a:stretch>
            <a:fillRect/>
          </a:stretch>
        </p:blipFill>
        <p:spPr>
          <a:xfrm>
            <a:off x="239748" y="924298"/>
            <a:ext cx="12315311" cy="8452512"/>
          </a:xfrm>
          <a:prstGeom prst="rect">
            <a:avLst/>
          </a:prstGeom>
        </p:spPr>
      </p:pic>
      <p:sp>
        <p:nvSpPr>
          <p:cNvPr id="167" name="スライド番号プレースホルダー 166">
            <a:extLst>
              <a:ext uri="{FF2B5EF4-FFF2-40B4-BE49-F238E27FC236}">
                <a16:creationId xmlns:a16="http://schemas.microsoft.com/office/drawing/2014/main" id="{030C7F8A-A83E-2174-67A6-70D8EA4EF6F1}"/>
              </a:ext>
            </a:extLst>
          </p:cNvPr>
          <p:cNvSpPr>
            <a:spLocks noGrp="1"/>
          </p:cNvSpPr>
          <p:nvPr>
            <p:ph type="sldNum" sz="quarter" idx="12"/>
          </p:nvPr>
        </p:nvSpPr>
        <p:spPr/>
        <p:txBody>
          <a:bodyPr/>
          <a:lstStyle/>
          <a:p>
            <a:fld id="{76EE0BB4-1672-47D3-BD25-71206666060C}" type="slidenum">
              <a:rPr kumimoji="1" lang="ja-JP" altLang="en-US" smtClean="0"/>
              <a:t>1</a:t>
            </a:fld>
            <a:endParaRPr kumimoji="1" lang="ja-JP" altLang="en-US" dirty="0"/>
          </a:p>
        </p:txBody>
      </p:sp>
      <p:sp>
        <p:nvSpPr>
          <p:cNvPr id="2" name="テキスト ボックス 1">
            <a:extLst>
              <a:ext uri="{FF2B5EF4-FFF2-40B4-BE49-F238E27FC236}">
                <a16:creationId xmlns:a16="http://schemas.microsoft.com/office/drawing/2014/main" id="{F92F507B-8EF7-B7CB-4BB5-88916AA26AD6}"/>
              </a:ext>
            </a:extLst>
          </p:cNvPr>
          <p:cNvSpPr txBox="1"/>
          <p:nvPr/>
        </p:nvSpPr>
        <p:spPr>
          <a:xfrm>
            <a:off x="5535168" y="9335780"/>
            <a:ext cx="6874920" cy="261610"/>
          </a:xfrm>
          <a:prstGeom prst="rect">
            <a:avLst/>
          </a:prstGeom>
          <a:noFill/>
        </p:spPr>
        <p:txBody>
          <a:bodyPr wrap="square" rtlCol="0">
            <a:spAutoFit/>
          </a:bodyPr>
          <a:lstStyle/>
          <a:p>
            <a:pPr algn="r"/>
            <a:r>
              <a:rPr lang="en-US" altLang="ja-JP" sz="1100" u="sng" dirty="0">
                <a:latin typeface="BIZ UDPゴシック" panose="020B0400000000000000" pitchFamily="50" charset="-128"/>
                <a:ea typeface="BIZ UDPゴシック" panose="020B0400000000000000" pitchFamily="50" charset="-128"/>
              </a:rPr>
              <a:t>※</a:t>
            </a:r>
            <a:r>
              <a:rPr lang="ja-JP" altLang="en-US" sz="1100" u="sng" dirty="0">
                <a:latin typeface="BIZ UDPゴシック" panose="020B0400000000000000" pitchFamily="50" charset="-128"/>
                <a:ea typeface="BIZ UDPゴシック" panose="020B0400000000000000" pitchFamily="50" charset="-128"/>
              </a:rPr>
              <a:t>令和</a:t>
            </a:r>
            <a:r>
              <a:rPr lang="en-US" altLang="ja-JP" sz="1100" u="sng" dirty="0">
                <a:latin typeface="BIZ UDPゴシック" panose="020B0400000000000000" pitchFamily="50" charset="-128"/>
                <a:ea typeface="BIZ UDPゴシック" panose="020B0400000000000000" pitchFamily="50" charset="-128"/>
              </a:rPr>
              <a:t>8</a:t>
            </a:r>
            <a:r>
              <a:rPr lang="ja-JP" altLang="en-US" sz="1100" u="sng" dirty="0">
                <a:latin typeface="BIZ UDPゴシック" panose="020B0400000000000000" pitchFamily="50" charset="-128"/>
                <a:ea typeface="BIZ UDPゴシック" panose="020B0400000000000000" pitchFamily="50" charset="-128"/>
              </a:rPr>
              <a:t>年度 第</a:t>
            </a:r>
            <a:r>
              <a:rPr lang="en-US" altLang="ja-JP" sz="1100" u="sng" dirty="0">
                <a:latin typeface="BIZ UDPゴシック" panose="020B0400000000000000" pitchFamily="50" charset="-128"/>
                <a:ea typeface="BIZ UDPゴシック" panose="020B0400000000000000" pitchFamily="50" charset="-128"/>
              </a:rPr>
              <a:t>1</a:t>
            </a:r>
            <a:r>
              <a:rPr lang="ja-JP" altLang="en-US" sz="1100" u="sng" dirty="0">
                <a:latin typeface="BIZ UDPゴシック" panose="020B0400000000000000" pitchFamily="50" charset="-128"/>
                <a:ea typeface="BIZ UDPゴシック" panose="020B0400000000000000" pitchFamily="50" charset="-128"/>
              </a:rPr>
              <a:t>回ベイエリアまちづくり連携会議　　大阪都市計画局資料「令和８年度の取組について」を更新</a:t>
            </a:r>
            <a:endParaRPr lang="en-US" altLang="ja-JP" sz="1100" u="sng"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582335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D3872-1D31-49C9-58F8-CDBE15077962}"/>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E7C8D7C-B58D-0227-C929-432682334BCC}"/>
              </a:ext>
            </a:extLst>
          </p:cNvPr>
          <p:cNvSpPr txBox="1"/>
          <p:nvPr/>
        </p:nvSpPr>
        <p:spPr>
          <a:xfrm>
            <a:off x="1" y="0"/>
            <a:ext cx="12801600" cy="848890"/>
          </a:xfrm>
          <a:prstGeom prst="rect">
            <a:avLst/>
          </a:prstGeom>
          <a:solidFill>
            <a:schemeClr val="accent5">
              <a:lumMod val="75000"/>
            </a:schemeClr>
          </a:solidFill>
        </p:spPr>
        <p:txBody>
          <a:bodyPr wrap="square" rtlCol="0" anchor="ctr" anchorCtr="0">
            <a:noAutofit/>
          </a:bodyPr>
          <a:lstStyle/>
          <a:p>
            <a:pPr algn="ctr"/>
            <a:r>
              <a:rPr kumimoji="1" lang="ja-JP" altLang="en-US" sz="3400" b="1" dirty="0">
                <a:solidFill>
                  <a:schemeClr val="bg1"/>
                </a:solidFill>
                <a:latin typeface="Meiryo UI" panose="020B0604030504040204" pitchFamily="50" charset="-128"/>
                <a:ea typeface="Meiryo UI" panose="020B0604030504040204" pitchFamily="50" charset="-128"/>
              </a:rPr>
              <a:t>「ベイエリアの回遊性向上に向けた検討部会」について</a:t>
            </a:r>
          </a:p>
        </p:txBody>
      </p:sp>
      <p:sp>
        <p:nvSpPr>
          <p:cNvPr id="7" name="テキスト ボックス 6">
            <a:extLst>
              <a:ext uri="{FF2B5EF4-FFF2-40B4-BE49-F238E27FC236}">
                <a16:creationId xmlns:a16="http://schemas.microsoft.com/office/drawing/2014/main" id="{E8B67DE3-4AD6-60B5-58CB-43AA0D6942C7}"/>
              </a:ext>
            </a:extLst>
          </p:cNvPr>
          <p:cNvSpPr txBox="1"/>
          <p:nvPr/>
        </p:nvSpPr>
        <p:spPr>
          <a:xfrm>
            <a:off x="60014" y="1206180"/>
            <a:ext cx="1620000" cy="360000"/>
          </a:xfrm>
          <a:prstGeom prst="roundRect">
            <a:avLst/>
          </a:prstGeom>
          <a:solidFill>
            <a:schemeClr val="accent5">
              <a:lumMod val="75000"/>
            </a:schemeClr>
          </a:solidFill>
          <a:ln w="25400" cmpd="dbl">
            <a:solidFill>
              <a:schemeClr val="tx1"/>
            </a:solidFill>
          </a:ln>
        </p:spPr>
        <p:txBody>
          <a:bodyPr wrap="none" rtlCol="0" anchor="ctr" anchorCtr="0">
            <a:no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目       的</a:t>
            </a:r>
          </a:p>
        </p:txBody>
      </p:sp>
      <p:sp>
        <p:nvSpPr>
          <p:cNvPr id="9" name="テキスト ボックス 8">
            <a:extLst>
              <a:ext uri="{FF2B5EF4-FFF2-40B4-BE49-F238E27FC236}">
                <a16:creationId xmlns:a16="http://schemas.microsoft.com/office/drawing/2014/main" id="{C398D999-7BD4-A411-09BE-E7B2A4E76DB7}"/>
              </a:ext>
            </a:extLst>
          </p:cNvPr>
          <p:cNvSpPr txBox="1"/>
          <p:nvPr/>
        </p:nvSpPr>
        <p:spPr>
          <a:xfrm>
            <a:off x="167739" y="1721808"/>
            <a:ext cx="6725811" cy="1019766"/>
          </a:xfrm>
          <a:prstGeom prst="rect">
            <a:avLst/>
          </a:prstGeom>
          <a:noFill/>
        </p:spPr>
        <p:txBody>
          <a:bodyPr wrap="square" rtlCol="0">
            <a:spAutoFit/>
          </a:bodyPr>
          <a:lstStyle/>
          <a:p>
            <a:pPr>
              <a:lnSpc>
                <a:spcPts val="2500"/>
              </a:lnSpc>
            </a:pPr>
            <a:r>
              <a:rPr kumimoji="1" lang="ja-JP" altLang="en-US" dirty="0">
                <a:latin typeface="Meiryo UI" panose="020B0604030504040204" pitchFamily="50" charset="-128"/>
                <a:ea typeface="Meiryo UI" panose="020B0604030504040204" pitchFamily="50" charset="-128"/>
              </a:rPr>
              <a:t>ベイエリアまちづくり連携会議のもと、検討対象地区ごとに関係市町が参画する検討部会を設置し、民間事業者を交え、活性化に向けた具体的な取組を検討</a:t>
            </a:r>
          </a:p>
        </p:txBody>
      </p:sp>
      <p:sp>
        <p:nvSpPr>
          <p:cNvPr id="11" name="テキスト ボックス 10">
            <a:extLst>
              <a:ext uri="{FF2B5EF4-FFF2-40B4-BE49-F238E27FC236}">
                <a16:creationId xmlns:a16="http://schemas.microsoft.com/office/drawing/2014/main" id="{04472803-E33F-4B72-123C-DDDC2F6DF6B9}"/>
              </a:ext>
            </a:extLst>
          </p:cNvPr>
          <p:cNvSpPr txBox="1"/>
          <p:nvPr/>
        </p:nvSpPr>
        <p:spPr>
          <a:xfrm>
            <a:off x="60014" y="8544870"/>
            <a:ext cx="1620000" cy="360000"/>
          </a:xfrm>
          <a:prstGeom prst="roundRect">
            <a:avLst/>
          </a:prstGeom>
          <a:solidFill>
            <a:schemeClr val="accent5">
              <a:lumMod val="75000"/>
            </a:schemeClr>
          </a:solidFill>
          <a:ln w="25400" cmpd="dbl">
            <a:solidFill>
              <a:schemeClr val="tx1"/>
            </a:solidFill>
          </a:ln>
        </p:spPr>
        <p:txBody>
          <a:bodyPr wrap="none" rtlCol="0" anchor="ctr" anchorCtr="0">
            <a:no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開 催 回 数</a:t>
            </a:r>
          </a:p>
        </p:txBody>
      </p:sp>
      <p:sp>
        <p:nvSpPr>
          <p:cNvPr id="13" name="テキスト ボックス 12">
            <a:extLst>
              <a:ext uri="{FF2B5EF4-FFF2-40B4-BE49-F238E27FC236}">
                <a16:creationId xmlns:a16="http://schemas.microsoft.com/office/drawing/2014/main" id="{5E4DFE3F-9147-7CCB-02D7-D4A5892F9A21}"/>
              </a:ext>
            </a:extLst>
          </p:cNvPr>
          <p:cNvSpPr txBox="1"/>
          <p:nvPr/>
        </p:nvSpPr>
        <p:spPr>
          <a:xfrm>
            <a:off x="167739" y="9017152"/>
            <a:ext cx="2879314"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令和８年度：</a:t>
            </a:r>
            <a:r>
              <a:rPr kumimoji="1" lang="en-US" altLang="ja-JP" dirty="0">
                <a:latin typeface="Meiryo UI" panose="020B0604030504040204" pitchFamily="50" charset="-128"/>
                <a:ea typeface="Meiryo UI" panose="020B0604030504040204" pitchFamily="50" charset="-128"/>
              </a:rPr>
              <a:t>3</a:t>
            </a:r>
            <a:r>
              <a:rPr kumimoji="1" lang="ja-JP" altLang="en-US" dirty="0">
                <a:latin typeface="Meiryo UI" panose="020B0604030504040204" pitchFamily="50" charset="-128"/>
                <a:ea typeface="Meiryo UI" panose="020B0604030504040204" pitchFamily="50" charset="-128"/>
              </a:rPr>
              <a:t>回開催予定</a:t>
            </a:r>
            <a:endParaRPr kumimoji="1" lang="en-US" altLang="ja-JP"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D8B4E53A-9C6C-1FDE-D482-2F36316692F3}"/>
              </a:ext>
            </a:extLst>
          </p:cNvPr>
          <p:cNvSpPr txBox="1"/>
          <p:nvPr/>
        </p:nvSpPr>
        <p:spPr>
          <a:xfrm>
            <a:off x="60014" y="2928140"/>
            <a:ext cx="1620000" cy="360000"/>
          </a:xfrm>
          <a:prstGeom prst="roundRect">
            <a:avLst/>
          </a:prstGeom>
          <a:solidFill>
            <a:schemeClr val="accent5">
              <a:lumMod val="75000"/>
            </a:schemeClr>
          </a:solidFill>
          <a:ln w="25400" cmpd="dbl">
            <a:solidFill>
              <a:schemeClr val="tx1"/>
            </a:solidFill>
          </a:ln>
        </p:spPr>
        <p:txBody>
          <a:bodyPr wrap="none" rtlCol="0" anchor="ctr" anchorCtr="0">
            <a:no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検討対象地区</a:t>
            </a:r>
          </a:p>
        </p:txBody>
      </p:sp>
      <p:sp>
        <p:nvSpPr>
          <p:cNvPr id="30" name="テキスト ボックス 29">
            <a:extLst>
              <a:ext uri="{FF2B5EF4-FFF2-40B4-BE49-F238E27FC236}">
                <a16:creationId xmlns:a16="http://schemas.microsoft.com/office/drawing/2014/main" id="{6EF9C016-8A83-49E5-DE1D-29B2FAA136F6}"/>
              </a:ext>
            </a:extLst>
          </p:cNvPr>
          <p:cNvSpPr txBox="1"/>
          <p:nvPr/>
        </p:nvSpPr>
        <p:spPr>
          <a:xfrm>
            <a:off x="167739" y="3389218"/>
            <a:ext cx="6725811" cy="1054135"/>
          </a:xfrm>
          <a:prstGeom prst="rect">
            <a:avLst/>
          </a:prstGeom>
          <a:noFill/>
        </p:spPr>
        <p:txBody>
          <a:bodyPr wrap="square" rtlCol="0">
            <a:spAutoFit/>
          </a:bodyPr>
          <a:lstStyle/>
          <a:p>
            <a:pPr>
              <a:lnSpc>
                <a:spcPts val="2500"/>
              </a:lnSpc>
            </a:pPr>
            <a:r>
              <a:rPr kumimoji="1" lang="ja-JP" altLang="en-US" dirty="0">
                <a:latin typeface="Meiryo UI" panose="020B0604030504040204" pitchFamily="50" charset="-128"/>
                <a:ea typeface="Meiryo UI" panose="020B0604030504040204" pitchFamily="50" charset="-128"/>
              </a:rPr>
              <a:t>大阪広域ベイエリアまちづくりビジョン（案）に掲げる５地区のうち、</a:t>
            </a:r>
            <a:endParaRPr kumimoji="1" lang="en-US" altLang="ja-JP" dirty="0">
              <a:latin typeface="Meiryo UI" panose="020B0604030504040204" pitchFamily="50" charset="-128"/>
              <a:ea typeface="Meiryo UI" panose="020B0604030504040204" pitchFamily="50" charset="-128"/>
            </a:endParaRPr>
          </a:p>
          <a:p>
            <a:pPr>
              <a:lnSpc>
                <a:spcPts val="2500"/>
              </a:lnSpc>
            </a:pPr>
            <a:r>
              <a:rPr kumimoji="1" lang="ja-JP" altLang="en-US" dirty="0">
                <a:latin typeface="Meiryo UI" panose="020B0604030504040204" pitchFamily="50" charset="-128"/>
                <a:ea typeface="Meiryo UI" panose="020B0604030504040204" pitchFamily="50" charset="-128"/>
              </a:rPr>
              <a:t>令和８年度は「関空・りんくう地区」及び「阪南～岬地区」において</a:t>
            </a:r>
            <a:endParaRPr kumimoji="1" lang="en-US" altLang="ja-JP" dirty="0">
              <a:latin typeface="Meiryo UI" panose="020B0604030504040204" pitchFamily="50" charset="-128"/>
              <a:ea typeface="Meiryo UI" panose="020B0604030504040204" pitchFamily="50" charset="-128"/>
            </a:endParaRPr>
          </a:p>
          <a:p>
            <a:pPr>
              <a:lnSpc>
                <a:spcPts val="2500"/>
              </a:lnSpc>
            </a:pPr>
            <a:r>
              <a:rPr kumimoji="1" lang="ja-JP" altLang="en-US" dirty="0">
                <a:latin typeface="Meiryo UI" panose="020B0604030504040204" pitchFamily="50" charset="-128"/>
                <a:ea typeface="Meiryo UI" panose="020B0604030504040204" pitchFamily="50" charset="-128"/>
              </a:rPr>
              <a:t>検討を行う。</a:t>
            </a:r>
          </a:p>
        </p:txBody>
      </p:sp>
      <p:sp>
        <p:nvSpPr>
          <p:cNvPr id="31" name="テキスト ボックス 30">
            <a:extLst>
              <a:ext uri="{FF2B5EF4-FFF2-40B4-BE49-F238E27FC236}">
                <a16:creationId xmlns:a16="http://schemas.microsoft.com/office/drawing/2014/main" id="{14D07310-364E-CACB-41A6-C2EB0EAC86E4}"/>
              </a:ext>
            </a:extLst>
          </p:cNvPr>
          <p:cNvSpPr txBox="1"/>
          <p:nvPr/>
        </p:nvSpPr>
        <p:spPr>
          <a:xfrm>
            <a:off x="60014" y="4616947"/>
            <a:ext cx="1620000" cy="360000"/>
          </a:xfrm>
          <a:prstGeom prst="roundRect">
            <a:avLst/>
          </a:prstGeom>
          <a:solidFill>
            <a:schemeClr val="accent5">
              <a:lumMod val="75000"/>
            </a:schemeClr>
          </a:solidFill>
          <a:ln w="25400" cmpd="dbl">
            <a:solidFill>
              <a:schemeClr val="tx1"/>
            </a:solidFill>
          </a:ln>
        </p:spPr>
        <p:txBody>
          <a:bodyPr wrap="none" rtlCol="0" anchor="ctr" anchorCtr="0">
            <a:no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検 討 内 容</a:t>
            </a:r>
          </a:p>
        </p:txBody>
      </p:sp>
      <p:sp>
        <p:nvSpPr>
          <p:cNvPr id="32" name="テキスト ボックス 31">
            <a:extLst>
              <a:ext uri="{FF2B5EF4-FFF2-40B4-BE49-F238E27FC236}">
                <a16:creationId xmlns:a16="http://schemas.microsoft.com/office/drawing/2014/main" id="{D7748764-A899-B9F9-FC9D-18F8A4F6BEE4}"/>
              </a:ext>
            </a:extLst>
          </p:cNvPr>
          <p:cNvSpPr txBox="1"/>
          <p:nvPr/>
        </p:nvSpPr>
        <p:spPr>
          <a:xfrm>
            <a:off x="167739" y="5157848"/>
            <a:ext cx="6725811" cy="1596847"/>
          </a:xfrm>
          <a:prstGeom prst="rect">
            <a:avLst/>
          </a:prstGeom>
          <a:noFill/>
        </p:spPr>
        <p:txBody>
          <a:bodyPr wrap="square" rtlCol="0">
            <a:spAutoFit/>
          </a:bodyPr>
          <a:lstStyle/>
          <a:p>
            <a:pPr>
              <a:lnSpc>
                <a:spcPts val="2500"/>
              </a:lnSpc>
            </a:pPr>
            <a:r>
              <a:rPr kumimoji="1" lang="ja-JP" altLang="en-US" dirty="0">
                <a:latin typeface="Meiryo UI" panose="020B0604030504040204" pitchFamily="50" charset="-128"/>
                <a:ea typeface="Meiryo UI" panose="020B0604030504040204" pitchFamily="50" charset="-128"/>
              </a:rPr>
              <a:t>○検討対象地区の現状と課題を整理し、集客施設や地域資源、</a:t>
            </a:r>
            <a:endParaRPr kumimoji="1" lang="en-US" altLang="ja-JP" dirty="0">
              <a:latin typeface="Meiryo UI" panose="020B0604030504040204" pitchFamily="50" charset="-128"/>
              <a:ea typeface="Meiryo UI" panose="020B0604030504040204" pitchFamily="50" charset="-128"/>
            </a:endParaRPr>
          </a:p>
          <a:p>
            <a:pPr>
              <a:lnSpc>
                <a:spcPts val="2500"/>
              </a:lnSpc>
            </a:pPr>
            <a:r>
              <a:rPr kumimoji="1" lang="ja-JP" altLang="en-US" dirty="0">
                <a:latin typeface="Meiryo UI" panose="020B0604030504040204" pitchFamily="50" charset="-128"/>
                <a:ea typeface="Meiryo UI" panose="020B0604030504040204" pitchFamily="50" charset="-128"/>
              </a:rPr>
              <a:t>　 鉄道駅等周辺における回遊性を高める移動手段や取組方策について</a:t>
            </a:r>
            <a:endParaRPr kumimoji="1" lang="en-US" altLang="ja-JP" dirty="0">
              <a:latin typeface="Meiryo UI" panose="020B0604030504040204" pitchFamily="50" charset="-128"/>
              <a:ea typeface="Meiryo UI" panose="020B0604030504040204" pitchFamily="50" charset="-128"/>
            </a:endParaRPr>
          </a:p>
          <a:p>
            <a:pPr>
              <a:lnSpc>
                <a:spcPts val="1000"/>
              </a:lnSpc>
            </a:pPr>
            <a:endParaRPr kumimoji="1" lang="ja-JP" altLang="en-US" dirty="0">
              <a:latin typeface="Meiryo UI" panose="020B0604030504040204" pitchFamily="50" charset="-128"/>
              <a:ea typeface="Meiryo UI" panose="020B0604030504040204" pitchFamily="50" charset="-128"/>
            </a:endParaRPr>
          </a:p>
          <a:p>
            <a:pPr>
              <a:lnSpc>
                <a:spcPts val="2500"/>
              </a:lnSpc>
            </a:pPr>
            <a:r>
              <a:rPr kumimoji="1" lang="ja-JP" altLang="en-US" dirty="0">
                <a:latin typeface="Meiryo UI" panose="020B0604030504040204" pitchFamily="50" charset="-128"/>
                <a:ea typeface="Meiryo UI" panose="020B0604030504040204" pitchFamily="50" charset="-128"/>
              </a:rPr>
              <a:t>○回遊性向上に係る社会実験の企画について</a:t>
            </a:r>
            <a:endParaRPr kumimoji="1" lang="en-US" altLang="ja-JP" dirty="0">
              <a:latin typeface="Meiryo UI" panose="020B0604030504040204" pitchFamily="50" charset="-128"/>
              <a:ea typeface="Meiryo UI" panose="020B0604030504040204" pitchFamily="50" charset="-128"/>
            </a:endParaRPr>
          </a:p>
          <a:p>
            <a:pPr>
              <a:lnSpc>
                <a:spcPts val="1000"/>
              </a:lnSpc>
            </a:pPr>
            <a:endParaRPr kumimoji="1" lang="en-US" altLang="ja-JP" sz="1100" dirty="0">
              <a:latin typeface="Meiryo UI" panose="020B0604030504040204" pitchFamily="50" charset="-128"/>
              <a:ea typeface="Meiryo UI" panose="020B0604030504040204" pitchFamily="50" charset="-128"/>
            </a:endParaRPr>
          </a:p>
          <a:p>
            <a:pPr>
              <a:lnSpc>
                <a:spcPts val="2500"/>
              </a:lnSpc>
            </a:pPr>
            <a:r>
              <a:rPr kumimoji="1" lang="ja-JP" altLang="en-US" dirty="0">
                <a:latin typeface="Meiryo UI" panose="020B0604030504040204" pitchFamily="50" charset="-128"/>
                <a:ea typeface="Meiryo UI" panose="020B0604030504040204" pitchFamily="50" charset="-128"/>
              </a:rPr>
              <a:t>○波及効果の分析、集客プロモーションについて</a:t>
            </a:r>
            <a:endParaRPr kumimoji="1" lang="en-US" altLang="ja-JP" dirty="0">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54356183-C2E5-3136-6D14-91D7B8A3BC16}"/>
              </a:ext>
            </a:extLst>
          </p:cNvPr>
          <p:cNvSpPr txBox="1"/>
          <p:nvPr/>
        </p:nvSpPr>
        <p:spPr>
          <a:xfrm>
            <a:off x="60014" y="7248890"/>
            <a:ext cx="1620000" cy="360000"/>
          </a:xfrm>
          <a:prstGeom prst="roundRect">
            <a:avLst/>
          </a:prstGeom>
          <a:solidFill>
            <a:schemeClr val="accent5">
              <a:lumMod val="75000"/>
            </a:schemeClr>
          </a:solidFill>
          <a:ln w="25400" cmpd="dbl">
            <a:solidFill>
              <a:schemeClr val="tx1"/>
            </a:solidFill>
          </a:ln>
        </p:spPr>
        <p:txBody>
          <a:bodyPr wrap="none" rtlCol="0" anchor="ctr" anchorCtr="0">
            <a:no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構  成  員</a:t>
            </a:r>
          </a:p>
        </p:txBody>
      </p:sp>
      <p:sp>
        <p:nvSpPr>
          <p:cNvPr id="34" name="テキスト ボックス 33">
            <a:extLst>
              <a:ext uri="{FF2B5EF4-FFF2-40B4-BE49-F238E27FC236}">
                <a16:creationId xmlns:a16="http://schemas.microsoft.com/office/drawing/2014/main" id="{885F89A1-AB2C-CB52-3D77-7B5FDE16A356}"/>
              </a:ext>
            </a:extLst>
          </p:cNvPr>
          <p:cNvSpPr txBox="1"/>
          <p:nvPr/>
        </p:nvSpPr>
        <p:spPr>
          <a:xfrm>
            <a:off x="167739" y="7699565"/>
            <a:ext cx="6647974" cy="646331"/>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大阪都市計画局 </a:t>
            </a: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泉佐野市 </a:t>
            </a: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田尻町 </a:t>
            </a: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泉南市 </a:t>
            </a: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阪南市</a:t>
            </a:r>
            <a:r>
              <a:rPr kumimoji="1" lang="en-US" altLang="ja-JP" dirty="0">
                <a:latin typeface="Meiryo UI" panose="020B0604030504040204" pitchFamily="50" charset="-128"/>
                <a:ea typeface="Meiryo UI" panose="020B0604030504040204" pitchFamily="50" charset="-128"/>
              </a:rPr>
              <a:t> / </a:t>
            </a:r>
            <a:r>
              <a:rPr kumimoji="1" lang="ja-JP" altLang="en-US" dirty="0">
                <a:latin typeface="Meiryo UI" panose="020B0604030504040204" pitchFamily="50" charset="-128"/>
                <a:ea typeface="Meiryo UI" panose="020B0604030504040204" pitchFamily="50" charset="-128"/>
              </a:rPr>
              <a:t>岬町 </a:t>
            </a:r>
            <a:endParaRPr kumimoji="1" lang="en-US" altLang="ja-JP" dirty="0">
              <a:latin typeface="Meiryo UI" panose="020B0604030504040204" pitchFamily="50" charset="-128"/>
              <a:ea typeface="Meiryo UI" panose="020B0604030504040204" pitchFamily="50" charset="-128"/>
            </a:endParaRPr>
          </a:p>
          <a:p>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株式会社</a:t>
            </a:r>
            <a:r>
              <a:rPr kumimoji="1" lang="en-US" altLang="ja-JP" dirty="0">
                <a:latin typeface="Meiryo UI" panose="020B0604030504040204" pitchFamily="50" charset="-128"/>
                <a:ea typeface="Meiryo UI" panose="020B0604030504040204" pitchFamily="50" charset="-128"/>
              </a:rPr>
              <a:t>NANKAI</a:t>
            </a:r>
            <a:r>
              <a:rPr kumimoji="1" lang="ja-JP" altLang="en-US" dirty="0">
                <a:latin typeface="Meiryo UI" panose="020B0604030504040204" pitchFamily="50" charset="-128"/>
                <a:ea typeface="Meiryo UI" panose="020B0604030504040204" pitchFamily="50" charset="-128"/>
              </a:rPr>
              <a:t> </a:t>
            </a:r>
            <a:r>
              <a:rPr kumimoji="1" lang="en-US" altLang="ja-JP"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一般社団法人</a:t>
            </a:r>
            <a:r>
              <a:rPr kumimoji="1" lang="en-US" altLang="ja-JP" dirty="0">
                <a:latin typeface="Meiryo UI" panose="020B0604030504040204" pitchFamily="50" charset="-128"/>
                <a:ea typeface="Meiryo UI" panose="020B0604030504040204" pitchFamily="50" charset="-128"/>
              </a:rPr>
              <a:t>KIX</a:t>
            </a:r>
            <a:r>
              <a:rPr kumimoji="1" lang="ja-JP" altLang="en-US" dirty="0">
                <a:latin typeface="Meiryo UI" panose="020B0604030504040204" pitchFamily="50" charset="-128"/>
                <a:ea typeface="Meiryo UI" panose="020B0604030504040204" pitchFamily="50" charset="-128"/>
              </a:rPr>
              <a:t>泉州ツーリズムビューロー</a:t>
            </a:r>
            <a:endParaRPr kumimoji="1" lang="en-US" altLang="ja-JP" dirty="0">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2D01A64F-F70D-953F-07DE-80D8E7E300EC}"/>
              </a:ext>
            </a:extLst>
          </p:cNvPr>
          <p:cNvSpPr/>
          <p:nvPr/>
        </p:nvSpPr>
        <p:spPr>
          <a:xfrm>
            <a:off x="15240644" y="484673"/>
            <a:ext cx="1453529" cy="1116000"/>
          </a:xfrm>
          <a:prstGeom prst="rect">
            <a:avLst/>
          </a:prstGeom>
          <a:no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ts val="2400"/>
              </a:lnSpc>
            </a:pPr>
            <a:endParaRPr kumimoji="1" lang="ja-JP" altLang="en-US" dirty="0">
              <a:solidFill>
                <a:schemeClr val="tx1"/>
              </a:solidFill>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100893F7-5CAA-EFA5-94C2-0930C3AC9B1D}"/>
              </a:ext>
            </a:extLst>
          </p:cNvPr>
          <p:cNvSpPr>
            <a:spLocks noGrp="1"/>
          </p:cNvSpPr>
          <p:nvPr>
            <p:ph type="sldNum" sz="quarter" idx="12"/>
          </p:nvPr>
        </p:nvSpPr>
        <p:spPr/>
        <p:txBody>
          <a:bodyPr/>
          <a:lstStyle/>
          <a:p>
            <a:fld id="{76EE0BB4-1672-47D3-BD25-71206666060C}" type="slidenum">
              <a:rPr kumimoji="1" lang="ja-JP" altLang="en-US" smtClean="0"/>
              <a:t>2</a:t>
            </a:fld>
            <a:endParaRPr kumimoji="1" lang="ja-JP" altLang="en-US"/>
          </a:p>
        </p:txBody>
      </p:sp>
      <p:pic>
        <p:nvPicPr>
          <p:cNvPr id="12" name="図 11">
            <a:extLst>
              <a:ext uri="{FF2B5EF4-FFF2-40B4-BE49-F238E27FC236}">
                <a16:creationId xmlns:a16="http://schemas.microsoft.com/office/drawing/2014/main" id="{76791965-E0EA-C32D-60C1-BA0805D98F74}"/>
              </a:ext>
            </a:extLst>
          </p:cNvPr>
          <p:cNvPicPr>
            <a:picLocks noChangeAspect="1"/>
          </p:cNvPicPr>
          <p:nvPr/>
        </p:nvPicPr>
        <p:blipFill>
          <a:blip r:embed="rId2"/>
          <a:stretch>
            <a:fillRect/>
          </a:stretch>
        </p:blipFill>
        <p:spPr>
          <a:xfrm>
            <a:off x="7002696" y="1279500"/>
            <a:ext cx="5728566" cy="6654455"/>
          </a:xfrm>
          <a:prstGeom prst="rect">
            <a:avLst/>
          </a:prstGeom>
        </p:spPr>
      </p:pic>
    </p:spTree>
    <p:extLst>
      <p:ext uri="{BB962C8B-B14F-4D97-AF65-F5344CB8AC3E}">
        <p14:creationId xmlns:p14="http://schemas.microsoft.com/office/powerpoint/2010/main" val="222017735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829</TotalTime>
  <Words>222</Words>
  <Application>Microsoft Office PowerPoint</Application>
  <PresentationFormat>A3 297x420 mm</PresentationFormat>
  <Paragraphs>24</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BIZ UDPゴシック</vt:lpstr>
      <vt:lpstr>Meiryo UI</vt:lpstr>
      <vt:lpstr>游ゴシック</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遠藤　望</dc:creator>
  <cp:lastModifiedBy>山田　直輝</cp:lastModifiedBy>
  <cp:revision>74</cp:revision>
  <cp:lastPrinted>2026-10-08T08:44:47Z</cp:lastPrinted>
  <dcterms:modified xsi:type="dcterms:W3CDTF">2026-10-22T04:17:35Z</dcterms:modified>
</cp:coreProperties>
</file>