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1" r:id="rId3"/>
  </p:sldIdLst>
  <p:sldSz cx="12801600" cy="9601200" type="A3"/>
  <p:notesSz cx="9928225" cy="143573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44" autoAdjust="0"/>
  </p:normalViewPr>
  <p:slideViewPr>
    <p:cSldViewPr snapToGrid="0">
      <p:cViewPr varScale="1">
        <p:scale>
          <a:sx n="75" d="100"/>
          <a:sy n="75" d="100"/>
        </p:scale>
        <p:origin x="177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591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656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418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45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9189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041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225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049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62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209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103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48E8F-2DCE-4F22-A08C-DD728A9C321D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5132A-F7AD-418A-8312-7E8396177B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638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9DFDE-ECE3-118F-DB68-C2D0B7D5D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0DC48BD-9E50-D6D1-9FAC-0EC3623C91B8}"/>
              </a:ext>
            </a:extLst>
          </p:cNvPr>
          <p:cNvSpPr/>
          <p:nvPr/>
        </p:nvSpPr>
        <p:spPr>
          <a:xfrm>
            <a:off x="39239" y="6198365"/>
            <a:ext cx="12721721" cy="33625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94E42C8-85D3-7729-D34D-C0F177D98E4D}"/>
              </a:ext>
            </a:extLst>
          </p:cNvPr>
          <p:cNvSpPr/>
          <p:nvPr/>
        </p:nvSpPr>
        <p:spPr>
          <a:xfrm>
            <a:off x="39239" y="506701"/>
            <a:ext cx="12721721" cy="56443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4675758-4620-910F-1285-D137E3D159D5}"/>
              </a:ext>
            </a:extLst>
          </p:cNvPr>
          <p:cNvSpPr txBox="1"/>
          <p:nvPr/>
        </p:nvSpPr>
        <p:spPr>
          <a:xfrm>
            <a:off x="39239" y="40257"/>
            <a:ext cx="12721721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/>
              <a:t>２号棟（千里庵）耐震補強、屋根改修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7303383-FCD3-7403-3C5B-00E5793AFC54}"/>
              </a:ext>
            </a:extLst>
          </p:cNvPr>
          <p:cNvSpPr txBox="1"/>
          <p:nvPr/>
        </p:nvSpPr>
        <p:spPr>
          <a:xfrm>
            <a:off x="39239" y="844040"/>
            <a:ext cx="60437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○２号棟（千里庵）については、耐震診断の結果、所要の耐震性能を満たさないことが判明したことから、耐震補強が必要となる。</a:t>
            </a:r>
            <a:endParaRPr kumimoji="1" lang="en-US" altLang="ja-JP" sz="1200" dirty="0"/>
          </a:p>
          <a:p>
            <a:r>
              <a:rPr kumimoji="1" lang="ja-JP" altLang="en-US" sz="1200" dirty="0"/>
              <a:t>○耐震補強は案①案②のいずれかを選択することになるが、案①については耐震ブレースにより施設の一部が利用出来なくなるため、案②で進めることとしている。</a:t>
            </a:r>
            <a:endParaRPr kumimoji="1" lang="en-US" altLang="ja-JP" sz="1200" dirty="0"/>
          </a:p>
          <a:p>
            <a:r>
              <a:rPr kumimoji="1" lang="ja-JP" altLang="en-US" sz="1200" dirty="0"/>
              <a:t>その上で、ブレース①（庭園側ブレース）の形状については選択肢があるため、審議の上決定とする。なお、その他のブレースについては、壁面内部に設置する等、景観への影響は限定的な配置となる想定。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953FB67-3C8B-8EE6-E791-E381B80AE4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2585" y="2484913"/>
            <a:ext cx="5850791" cy="2038278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09A1116-7622-DBA0-6634-CCF97BCE5AD8}"/>
              </a:ext>
            </a:extLst>
          </p:cNvPr>
          <p:cNvSpPr txBox="1"/>
          <p:nvPr/>
        </p:nvSpPr>
        <p:spPr>
          <a:xfrm>
            <a:off x="142835" y="4435694"/>
            <a:ext cx="2855354" cy="13388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◎概要</a:t>
            </a:r>
            <a:endParaRPr kumimoji="1" lang="en-US" altLang="ja-JP" sz="900" dirty="0"/>
          </a:p>
          <a:p>
            <a:r>
              <a:rPr kumimoji="1" lang="ja-JP" altLang="en-US" sz="900" dirty="0"/>
              <a:t>北側（図面左側）外壁にブレースを配置しない案</a:t>
            </a:r>
            <a:endParaRPr kumimoji="1" lang="en-US" altLang="ja-JP" sz="900" dirty="0"/>
          </a:p>
          <a:p>
            <a:endParaRPr kumimoji="1" lang="en-US" altLang="ja-JP" sz="900" dirty="0"/>
          </a:p>
          <a:p>
            <a:endParaRPr kumimoji="1" lang="en-US" altLang="ja-JP" sz="900" dirty="0"/>
          </a:p>
          <a:p>
            <a:r>
              <a:rPr kumimoji="1" lang="ja-JP" altLang="en-US" sz="900" dirty="0"/>
              <a:t>●メリット　</a:t>
            </a:r>
            <a:endParaRPr kumimoji="1" lang="en-US" altLang="ja-JP" sz="900" dirty="0"/>
          </a:p>
          <a:p>
            <a:r>
              <a:rPr kumimoji="1" lang="ja-JP" altLang="en-US" sz="900" dirty="0"/>
              <a:t>　北側外壁の工事が不要</a:t>
            </a:r>
            <a:endParaRPr kumimoji="1" lang="en-US" altLang="ja-JP" sz="900" dirty="0"/>
          </a:p>
          <a:p>
            <a:r>
              <a:rPr kumimoji="1" lang="ja-JP" altLang="en-US" sz="900" dirty="0"/>
              <a:t>●デメリット</a:t>
            </a:r>
            <a:endParaRPr kumimoji="1" lang="en-US" altLang="ja-JP" sz="900" dirty="0"/>
          </a:p>
          <a:p>
            <a:r>
              <a:rPr kumimoji="1" lang="ja-JP" altLang="en-US" sz="900" dirty="0"/>
              <a:t>　建物北寄りの区画が利用出来なくなる</a:t>
            </a:r>
            <a:endParaRPr kumimoji="1" lang="en-US" altLang="ja-JP" sz="900" dirty="0"/>
          </a:p>
          <a:p>
            <a:endParaRPr kumimoji="1" lang="en-US" altLang="ja-JP" sz="9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0C4E0B4-1952-E5D5-1023-7643F90F325D}"/>
              </a:ext>
            </a:extLst>
          </p:cNvPr>
          <p:cNvSpPr txBox="1"/>
          <p:nvPr/>
        </p:nvSpPr>
        <p:spPr>
          <a:xfrm>
            <a:off x="3047980" y="4435952"/>
            <a:ext cx="2894456" cy="13388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◎概要</a:t>
            </a:r>
            <a:endParaRPr kumimoji="1" lang="en-US" altLang="ja-JP" sz="900" dirty="0"/>
          </a:p>
          <a:p>
            <a:r>
              <a:rPr kumimoji="1" lang="ja-JP" altLang="en-US" sz="900" dirty="0"/>
              <a:t>北側（図面左側）外壁にブレースを配置するが、デッドスペースは作らない案</a:t>
            </a:r>
            <a:endParaRPr kumimoji="1" lang="en-US" altLang="ja-JP" sz="900" dirty="0"/>
          </a:p>
          <a:p>
            <a:endParaRPr kumimoji="1" lang="en-US" altLang="ja-JP" sz="900" dirty="0"/>
          </a:p>
          <a:p>
            <a:r>
              <a:rPr kumimoji="1" lang="ja-JP" altLang="en-US" sz="900" dirty="0"/>
              <a:t>●メリット</a:t>
            </a:r>
            <a:endParaRPr kumimoji="1" lang="en-US" altLang="ja-JP" sz="900" dirty="0"/>
          </a:p>
          <a:p>
            <a:r>
              <a:rPr kumimoji="1" lang="ja-JP" altLang="en-US" sz="900" dirty="0"/>
              <a:t>　建物北寄りの区画が利用出来る</a:t>
            </a:r>
            <a:endParaRPr kumimoji="1" lang="en-US" altLang="ja-JP" sz="900" dirty="0"/>
          </a:p>
          <a:p>
            <a:r>
              <a:rPr kumimoji="1" lang="ja-JP" altLang="en-US" sz="900" dirty="0"/>
              <a:t>●デメリット</a:t>
            </a:r>
            <a:endParaRPr kumimoji="1" lang="en-US" altLang="ja-JP" sz="900" dirty="0"/>
          </a:p>
          <a:p>
            <a:r>
              <a:rPr kumimoji="1" lang="ja-JP" altLang="en-US" sz="900" dirty="0"/>
              <a:t>　北側外壁の工事が必要（但し、意匠にはほぼ影響なし）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9FC8403-2C24-B1CC-02E7-B7F5ECB76092}"/>
              </a:ext>
            </a:extLst>
          </p:cNvPr>
          <p:cNvSpPr txBox="1"/>
          <p:nvPr/>
        </p:nvSpPr>
        <p:spPr>
          <a:xfrm>
            <a:off x="106509" y="2471516"/>
            <a:ext cx="2871430" cy="2462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/>
              <a:t>補強案①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EE0C4BC-0235-D9A5-3208-D536B677D3E6}"/>
              </a:ext>
            </a:extLst>
          </p:cNvPr>
          <p:cNvSpPr txBox="1"/>
          <p:nvPr/>
        </p:nvSpPr>
        <p:spPr>
          <a:xfrm>
            <a:off x="3078920" y="2470273"/>
            <a:ext cx="2894456" cy="2462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/>
              <a:t>【</a:t>
            </a:r>
            <a:r>
              <a:rPr kumimoji="1" lang="ja-JP" altLang="en-US" sz="1000" dirty="0"/>
              <a:t>採用</a:t>
            </a:r>
            <a:r>
              <a:rPr kumimoji="1" lang="en-US" altLang="ja-JP" sz="1000" dirty="0"/>
              <a:t>】</a:t>
            </a:r>
            <a:r>
              <a:rPr kumimoji="1" lang="ja-JP" altLang="en-US" sz="1000" dirty="0"/>
              <a:t>補強案②</a:t>
            </a: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B54358E3-FECD-BD50-91E2-70F09BECBC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80305" y="7431569"/>
            <a:ext cx="2643027" cy="1943111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EBCE2BC-0251-4580-14A3-9AF59B39F088}"/>
              </a:ext>
            </a:extLst>
          </p:cNvPr>
          <p:cNvSpPr txBox="1"/>
          <p:nvPr/>
        </p:nvSpPr>
        <p:spPr>
          <a:xfrm>
            <a:off x="2736516" y="6494922"/>
            <a:ext cx="5597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V</a:t>
            </a:r>
            <a:r>
              <a:rPr kumimoji="1" lang="ja-JP" altLang="en-US" sz="1200" dirty="0"/>
              <a:t>型ブレースを新設する。</a:t>
            </a:r>
            <a:endParaRPr kumimoji="1" lang="en-US" altLang="ja-JP" sz="1200" dirty="0"/>
          </a:p>
          <a:p>
            <a:r>
              <a:rPr kumimoji="1" lang="ja-JP" altLang="en-US" sz="1200" dirty="0"/>
              <a:t>天井下格子の一部が耐震ブレースと干渉する箇所があるが、格子の大きさ（</a:t>
            </a:r>
            <a:r>
              <a:rPr kumimoji="1" lang="en-US" altLang="ja-JP" sz="1200" dirty="0"/>
              <a:t>6.4</a:t>
            </a:r>
            <a:r>
              <a:rPr kumimoji="1" lang="ja-JP" altLang="en-US" sz="1200" dirty="0"/>
              <a:t>ｍ</a:t>
            </a:r>
            <a:r>
              <a:rPr kumimoji="1" lang="en-US" altLang="ja-JP" sz="1200" dirty="0"/>
              <a:t>×3</a:t>
            </a:r>
            <a:r>
              <a:rPr kumimoji="1" lang="ja-JP" altLang="en-US" sz="1200" dirty="0"/>
              <a:t>ｍ）に対して干渉する範囲が小さいため、格子を一部（</a:t>
            </a:r>
            <a:r>
              <a:rPr kumimoji="1" lang="en-US" altLang="ja-JP" sz="1200" dirty="0"/>
              <a:t>1</a:t>
            </a:r>
            <a:r>
              <a:rPr kumimoji="1" lang="ja-JP" altLang="en-US" sz="1200" dirty="0"/>
              <a:t>ｍ</a:t>
            </a:r>
            <a:r>
              <a:rPr kumimoji="1" lang="en-US" altLang="ja-JP" sz="1200" dirty="0"/>
              <a:t>×0.5</a:t>
            </a:r>
            <a:r>
              <a:rPr kumimoji="1" lang="ja-JP" altLang="en-US" sz="1200" dirty="0"/>
              <a:t>ｍ）カットして耐震ブレースを納めることを想定している。</a:t>
            </a:r>
            <a:endParaRPr kumimoji="1" lang="en-US" altLang="ja-JP" sz="1200" dirty="0"/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CE2AF5FE-A548-9B02-76DE-89AD0E178256}"/>
              </a:ext>
            </a:extLst>
          </p:cNvPr>
          <p:cNvSpPr txBox="1"/>
          <p:nvPr/>
        </p:nvSpPr>
        <p:spPr>
          <a:xfrm>
            <a:off x="39239" y="506700"/>
            <a:ext cx="2359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１</a:t>
            </a:r>
            <a:r>
              <a:rPr kumimoji="1" lang="en-US" altLang="ja-JP" sz="1600" b="1" dirty="0"/>
              <a:t>.</a:t>
            </a:r>
            <a:r>
              <a:rPr kumimoji="1" lang="ja-JP" altLang="en-US" sz="1600" b="1" dirty="0"/>
              <a:t>耐震改修について</a:t>
            </a: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08266372-71D5-C63F-9969-C6AB2BF42CD8}"/>
              </a:ext>
            </a:extLst>
          </p:cNvPr>
          <p:cNvSpPr/>
          <p:nvPr/>
        </p:nvSpPr>
        <p:spPr>
          <a:xfrm>
            <a:off x="6302065" y="1389694"/>
            <a:ext cx="2114059" cy="4570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F811F808-D009-083B-98E5-349E875B4EA0}"/>
              </a:ext>
            </a:extLst>
          </p:cNvPr>
          <p:cNvSpPr/>
          <p:nvPr/>
        </p:nvSpPr>
        <p:spPr>
          <a:xfrm>
            <a:off x="8416123" y="1389693"/>
            <a:ext cx="2114059" cy="45701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D6E82757-A86B-758F-4870-71BCE197579D}"/>
              </a:ext>
            </a:extLst>
          </p:cNvPr>
          <p:cNvSpPr/>
          <p:nvPr/>
        </p:nvSpPr>
        <p:spPr>
          <a:xfrm>
            <a:off x="10530180" y="1389694"/>
            <a:ext cx="2114059" cy="45701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ECECE888-A149-117E-35AF-1992DEB49B32}"/>
              </a:ext>
            </a:extLst>
          </p:cNvPr>
          <p:cNvSpPr txBox="1"/>
          <p:nvPr/>
        </p:nvSpPr>
        <p:spPr>
          <a:xfrm>
            <a:off x="6593060" y="1411959"/>
            <a:ext cx="160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/>
              <a:t>A</a:t>
            </a:r>
            <a:r>
              <a:rPr kumimoji="1" lang="ja-JP" altLang="en-US" sz="1200" dirty="0"/>
              <a:t>案</a:t>
            </a:r>
            <a:endParaRPr kumimoji="1" lang="en-US" altLang="ja-JP" sz="1200" dirty="0"/>
          </a:p>
          <a:p>
            <a:pPr algn="ctr"/>
            <a:r>
              <a:rPr kumimoji="1" lang="en-US" altLang="ja-JP" sz="1200" dirty="0"/>
              <a:t>X</a:t>
            </a:r>
            <a:r>
              <a:rPr kumimoji="1" lang="ja-JP" altLang="en-US" sz="1200" dirty="0"/>
              <a:t>型ブレース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B113DD16-3D21-2EDB-6CE4-7254584BB804}"/>
              </a:ext>
            </a:extLst>
          </p:cNvPr>
          <p:cNvSpPr txBox="1"/>
          <p:nvPr/>
        </p:nvSpPr>
        <p:spPr>
          <a:xfrm>
            <a:off x="6175039" y="1140999"/>
            <a:ext cx="2359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■庭園側ブレース形状案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E92EF6D1-E3AF-D694-244D-E94E8E9693A1}"/>
              </a:ext>
            </a:extLst>
          </p:cNvPr>
          <p:cNvSpPr txBox="1"/>
          <p:nvPr/>
        </p:nvSpPr>
        <p:spPr>
          <a:xfrm>
            <a:off x="8577584" y="1402651"/>
            <a:ext cx="1791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/>
              <a:t>B</a:t>
            </a:r>
            <a:r>
              <a:rPr kumimoji="1" lang="ja-JP" altLang="en-US" sz="1200" dirty="0"/>
              <a:t>案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マンサード型ブレース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BD97B2AC-9A43-DC51-DDFD-201850E1C876}"/>
              </a:ext>
            </a:extLst>
          </p:cNvPr>
          <p:cNvSpPr txBox="1"/>
          <p:nvPr/>
        </p:nvSpPr>
        <p:spPr>
          <a:xfrm>
            <a:off x="10648472" y="1413489"/>
            <a:ext cx="1791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/>
              <a:t>C</a:t>
            </a:r>
            <a:r>
              <a:rPr kumimoji="1" lang="ja-JP" altLang="en-US" sz="1200" dirty="0"/>
              <a:t>案</a:t>
            </a:r>
            <a:endParaRPr kumimoji="1" lang="en-US" altLang="ja-JP" sz="1200" dirty="0"/>
          </a:p>
          <a:p>
            <a:pPr algn="ctr"/>
            <a:r>
              <a:rPr kumimoji="1" lang="ja-JP" altLang="en-US" sz="1200" dirty="0"/>
              <a:t>ブレース目隠し壁</a:t>
            </a:r>
          </a:p>
        </p:txBody>
      </p:sp>
      <p:pic>
        <p:nvPicPr>
          <p:cNvPr id="110" name="図 109">
            <a:extLst>
              <a:ext uri="{FF2B5EF4-FFF2-40B4-BE49-F238E27FC236}">
                <a16:creationId xmlns:a16="http://schemas.microsoft.com/office/drawing/2014/main" id="{C4BC6ADA-A29B-C2CD-860D-7EEA04BCA1E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3919" y="6407201"/>
            <a:ext cx="3344461" cy="3038808"/>
          </a:xfrm>
          <a:prstGeom prst="rect">
            <a:avLst/>
          </a:prstGeom>
        </p:spPr>
      </p:pic>
      <p:sp>
        <p:nvSpPr>
          <p:cNvPr id="111" name="正方形/長方形 110">
            <a:extLst>
              <a:ext uri="{FF2B5EF4-FFF2-40B4-BE49-F238E27FC236}">
                <a16:creationId xmlns:a16="http://schemas.microsoft.com/office/drawing/2014/main" id="{79C5D9DD-7C0B-1D22-4C1E-660C6D6301EF}"/>
              </a:ext>
            </a:extLst>
          </p:cNvPr>
          <p:cNvSpPr/>
          <p:nvPr/>
        </p:nvSpPr>
        <p:spPr>
          <a:xfrm>
            <a:off x="10648472" y="8304713"/>
            <a:ext cx="285750" cy="7586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" name="正方形/長方形 112">
            <a:extLst>
              <a:ext uri="{FF2B5EF4-FFF2-40B4-BE49-F238E27FC236}">
                <a16:creationId xmlns:a16="http://schemas.microsoft.com/office/drawing/2014/main" id="{A22EDEDF-93E4-B232-736B-B0CE3D41853B}"/>
              </a:ext>
            </a:extLst>
          </p:cNvPr>
          <p:cNvSpPr/>
          <p:nvPr/>
        </p:nvSpPr>
        <p:spPr>
          <a:xfrm>
            <a:off x="10648472" y="7314170"/>
            <a:ext cx="285750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D3C2DFF4-9580-82EE-B4A1-78AA395E5167}"/>
              </a:ext>
            </a:extLst>
          </p:cNvPr>
          <p:cNvSpPr/>
          <p:nvPr/>
        </p:nvSpPr>
        <p:spPr>
          <a:xfrm rot="16200000">
            <a:off x="10727232" y="7268330"/>
            <a:ext cx="141926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" name="楕円 115">
            <a:extLst>
              <a:ext uri="{FF2B5EF4-FFF2-40B4-BE49-F238E27FC236}">
                <a16:creationId xmlns:a16="http://schemas.microsoft.com/office/drawing/2014/main" id="{15C68606-595E-D55D-89A0-98A736F5CCCE}"/>
              </a:ext>
            </a:extLst>
          </p:cNvPr>
          <p:cNvSpPr/>
          <p:nvPr/>
        </p:nvSpPr>
        <p:spPr>
          <a:xfrm>
            <a:off x="4708399" y="8177260"/>
            <a:ext cx="137160" cy="1981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7" name="吹き出し: 四角形 116">
            <a:extLst>
              <a:ext uri="{FF2B5EF4-FFF2-40B4-BE49-F238E27FC236}">
                <a16:creationId xmlns:a16="http://schemas.microsoft.com/office/drawing/2014/main" id="{42C0B63F-D994-7A06-EFDC-71F24D207464}"/>
              </a:ext>
            </a:extLst>
          </p:cNvPr>
          <p:cNvSpPr/>
          <p:nvPr/>
        </p:nvSpPr>
        <p:spPr>
          <a:xfrm>
            <a:off x="4845559" y="7492478"/>
            <a:ext cx="778001" cy="234845"/>
          </a:xfrm>
          <a:prstGeom prst="wedgeRectCallout">
            <a:avLst>
              <a:gd name="adj1" fmla="val -53770"/>
              <a:gd name="adj2" fmla="val 256371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干渉部分</a:t>
            </a:r>
          </a:p>
        </p:txBody>
      </p:sp>
      <p:sp>
        <p:nvSpPr>
          <p:cNvPr id="119" name="吹き出し: 四角形 118">
            <a:extLst>
              <a:ext uri="{FF2B5EF4-FFF2-40B4-BE49-F238E27FC236}">
                <a16:creationId xmlns:a16="http://schemas.microsoft.com/office/drawing/2014/main" id="{3E32C60A-800C-3C74-B4CC-14A312DEA656}"/>
              </a:ext>
            </a:extLst>
          </p:cNvPr>
          <p:cNvSpPr/>
          <p:nvPr/>
        </p:nvSpPr>
        <p:spPr>
          <a:xfrm>
            <a:off x="7594633" y="8629102"/>
            <a:ext cx="1241796" cy="232958"/>
          </a:xfrm>
          <a:prstGeom prst="wedgeRectCallout">
            <a:avLst>
              <a:gd name="adj1" fmla="val 201092"/>
              <a:gd name="adj2" fmla="val -180299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格子撤去範囲</a:t>
            </a:r>
          </a:p>
        </p:txBody>
      </p:sp>
      <p:sp>
        <p:nvSpPr>
          <p:cNvPr id="121" name="吹き出し: 四角形 120">
            <a:extLst>
              <a:ext uri="{FF2B5EF4-FFF2-40B4-BE49-F238E27FC236}">
                <a16:creationId xmlns:a16="http://schemas.microsoft.com/office/drawing/2014/main" id="{CC5496C5-7D2E-9F1B-0C66-1F216DC94862}"/>
              </a:ext>
            </a:extLst>
          </p:cNvPr>
          <p:cNvSpPr/>
          <p:nvPr/>
        </p:nvSpPr>
        <p:spPr>
          <a:xfrm>
            <a:off x="8672157" y="6638647"/>
            <a:ext cx="1241796" cy="232958"/>
          </a:xfrm>
          <a:prstGeom prst="wedgeRectCallout">
            <a:avLst>
              <a:gd name="adj1" fmla="val 114878"/>
              <a:gd name="adj2" fmla="val 23721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格子撤去範囲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3CAB669D-5191-92AF-8EB6-5EE669F8CB4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6767" y="1877273"/>
            <a:ext cx="2035923" cy="1524332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79BDFF9A-2A69-8AFE-971C-916D93894A0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6767" y="3580776"/>
            <a:ext cx="2035923" cy="1527596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E60315C-503F-C8CF-856F-E09B398E372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8861" y="1877273"/>
            <a:ext cx="2048581" cy="1530865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F96153F9-3F6B-44AD-B839-8377D4DE74F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339" y="3580776"/>
            <a:ext cx="2038103" cy="1527595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CE20F1B2-18E5-B1BB-F837-6540801B5C4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476" y="1877273"/>
            <a:ext cx="2035055" cy="1524332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46BE1FA2-FE22-8513-D5A9-6E59C8F848E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4690" y="3580776"/>
            <a:ext cx="2024626" cy="1524332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5CC7C25-E48B-18F1-0767-B941D680FCD4}"/>
              </a:ext>
            </a:extLst>
          </p:cNvPr>
          <p:cNvSpPr txBox="1"/>
          <p:nvPr/>
        </p:nvSpPr>
        <p:spPr>
          <a:xfrm>
            <a:off x="3240620" y="2762367"/>
            <a:ext cx="193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/>
              <a:t>①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D3A0278-09C5-F528-1172-10E0183737DB}"/>
              </a:ext>
            </a:extLst>
          </p:cNvPr>
          <p:cNvSpPr txBox="1"/>
          <p:nvPr/>
        </p:nvSpPr>
        <p:spPr>
          <a:xfrm>
            <a:off x="3240620" y="3595262"/>
            <a:ext cx="193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/>
              <a:t>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F601CBB-446C-8F31-9D14-2CBD3C3950EC}"/>
              </a:ext>
            </a:extLst>
          </p:cNvPr>
          <p:cNvSpPr txBox="1"/>
          <p:nvPr/>
        </p:nvSpPr>
        <p:spPr>
          <a:xfrm>
            <a:off x="3393020" y="3364723"/>
            <a:ext cx="193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/>
              <a:t>③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18FF987-2339-4225-3D2B-4DECC888AC29}"/>
              </a:ext>
            </a:extLst>
          </p:cNvPr>
          <p:cNvSpPr txBox="1"/>
          <p:nvPr/>
        </p:nvSpPr>
        <p:spPr>
          <a:xfrm>
            <a:off x="103182" y="6242184"/>
            <a:ext cx="22954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ブレース②</a:t>
            </a:r>
            <a:endParaRPr kumimoji="1" lang="en-US" altLang="ja-JP" sz="1400" b="1" dirty="0"/>
          </a:p>
          <a:p>
            <a:r>
              <a:rPr kumimoji="1" lang="en-US" altLang="ja-JP" sz="1200" dirty="0"/>
              <a:t>X</a:t>
            </a:r>
            <a:r>
              <a:rPr kumimoji="1" lang="ja-JP" altLang="en-US" sz="1200" dirty="0"/>
              <a:t>型ブレースを新設する。</a:t>
            </a:r>
            <a:endParaRPr kumimoji="1" lang="en-US" altLang="ja-JP" sz="1200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5E919E5-4F0A-4DD0-268A-DB2B7ED290E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8976" y="8425376"/>
            <a:ext cx="2079902" cy="971468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50EF5A0-36A9-B0EE-688F-100D989B171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866" y="6723679"/>
            <a:ext cx="2042123" cy="1537599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1AC5E5A-BB4F-D069-DEEB-03C6EE1A72BD}"/>
              </a:ext>
            </a:extLst>
          </p:cNvPr>
          <p:cNvSpPr txBox="1"/>
          <p:nvPr/>
        </p:nvSpPr>
        <p:spPr>
          <a:xfrm>
            <a:off x="6175039" y="681724"/>
            <a:ext cx="55501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ブレース①（庭園側ブレース）</a:t>
            </a:r>
            <a:endParaRPr kumimoji="1" lang="en-US" altLang="ja-JP" sz="1400" b="1" dirty="0"/>
          </a:p>
          <a:p>
            <a:r>
              <a:rPr kumimoji="1" lang="ja-JP" altLang="en-US" sz="1200" dirty="0"/>
              <a:t>以下</a:t>
            </a:r>
            <a:r>
              <a:rPr kumimoji="1" lang="en-US" altLang="ja-JP" sz="1200" dirty="0"/>
              <a:t>A</a:t>
            </a:r>
            <a:r>
              <a:rPr kumimoji="1" lang="ja-JP" altLang="en-US" sz="1200" dirty="0"/>
              <a:t>～</a:t>
            </a:r>
            <a:r>
              <a:rPr kumimoji="1" lang="en-US" altLang="ja-JP" sz="1200" dirty="0"/>
              <a:t>C</a:t>
            </a:r>
            <a:r>
              <a:rPr kumimoji="1" lang="ja-JP" altLang="en-US" sz="1200" dirty="0"/>
              <a:t>案いずれかで計画する。</a:t>
            </a:r>
            <a:endParaRPr kumimoji="1" lang="en-US" altLang="ja-JP" sz="12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4796E64-056B-C3BD-B76E-B8E190ACDA4B}"/>
              </a:ext>
            </a:extLst>
          </p:cNvPr>
          <p:cNvSpPr txBox="1"/>
          <p:nvPr/>
        </p:nvSpPr>
        <p:spPr>
          <a:xfrm>
            <a:off x="2736936" y="6244114"/>
            <a:ext cx="1200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ブレース③</a:t>
            </a:r>
            <a:endParaRPr kumimoji="1" lang="en-US" altLang="ja-JP" sz="12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3DFB0CD-09DA-E762-3353-4386F7D659E5}"/>
              </a:ext>
            </a:extLst>
          </p:cNvPr>
          <p:cNvSpPr txBox="1"/>
          <p:nvPr/>
        </p:nvSpPr>
        <p:spPr>
          <a:xfrm>
            <a:off x="6336767" y="5175063"/>
            <a:ext cx="2046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●メリット</a:t>
            </a:r>
            <a:endParaRPr kumimoji="1" lang="en-US" altLang="ja-JP" sz="900" dirty="0"/>
          </a:p>
          <a:p>
            <a:r>
              <a:rPr kumimoji="1" lang="ja-JP" altLang="en-US" sz="900" dirty="0"/>
              <a:t>　鋼材が細い（</a:t>
            </a:r>
            <a:r>
              <a:rPr kumimoji="1" lang="en-US" altLang="ja-JP" sz="900" dirty="0"/>
              <a:t>L75×75</a:t>
            </a:r>
            <a:r>
              <a:rPr kumimoji="1" lang="ja-JP" altLang="en-US" sz="900" dirty="0"/>
              <a:t>）</a:t>
            </a:r>
            <a:endParaRPr kumimoji="1" lang="en-US" altLang="ja-JP" sz="900" dirty="0"/>
          </a:p>
          <a:p>
            <a:r>
              <a:rPr kumimoji="1" lang="ja-JP" altLang="en-US" sz="900" dirty="0"/>
              <a:t>●デメリット</a:t>
            </a:r>
            <a:endParaRPr kumimoji="1" lang="en-US" altLang="ja-JP" sz="900" dirty="0"/>
          </a:p>
          <a:p>
            <a:r>
              <a:rPr kumimoji="1" lang="ja-JP" altLang="en-US" sz="900" dirty="0"/>
              <a:t>　スパンの中心部で鋼材が交差する</a:t>
            </a:r>
            <a:endParaRPr kumimoji="1" lang="en-US" altLang="ja-JP" sz="9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2F57BAC-63BC-E287-A995-022A1C1715B8}"/>
              </a:ext>
            </a:extLst>
          </p:cNvPr>
          <p:cNvSpPr txBox="1"/>
          <p:nvPr/>
        </p:nvSpPr>
        <p:spPr>
          <a:xfrm>
            <a:off x="8416122" y="5175063"/>
            <a:ext cx="20466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●メリット</a:t>
            </a:r>
            <a:endParaRPr kumimoji="1" lang="en-US" altLang="ja-JP" sz="900" dirty="0"/>
          </a:p>
          <a:p>
            <a:r>
              <a:rPr kumimoji="1" lang="ja-JP" altLang="en-US" sz="900" dirty="0"/>
              <a:t>　スパンの中心部が解放される</a:t>
            </a:r>
            <a:endParaRPr kumimoji="1" lang="en-US" altLang="ja-JP" sz="900" dirty="0"/>
          </a:p>
          <a:p>
            <a:r>
              <a:rPr kumimoji="1" lang="ja-JP" altLang="en-US" sz="900" dirty="0"/>
              <a:t>●デメリット</a:t>
            </a:r>
            <a:endParaRPr kumimoji="1" lang="en-US" altLang="ja-JP" sz="900" dirty="0"/>
          </a:p>
          <a:p>
            <a:r>
              <a:rPr kumimoji="1" lang="ja-JP" altLang="en-US" sz="900" dirty="0"/>
              <a:t>　鋼材が</a:t>
            </a:r>
            <a:r>
              <a:rPr kumimoji="1" lang="en-US" altLang="ja-JP" sz="900" dirty="0"/>
              <a:t>A</a:t>
            </a:r>
            <a:r>
              <a:rPr kumimoji="1" lang="ja-JP" altLang="en-US" sz="900" dirty="0"/>
              <a:t>案に比べて太い（</a:t>
            </a:r>
            <a:r>
              <a:rPr kumimoji="1" lang="en-US" altLang="ja-JP" sz="900" dirty="0"/>
              <a:t>H125×125</a:t>
            </a:r>
            <a:r>
              <a:rPr kumimoji="1" lang="ja-JP" altLang="en-US" sz="900" dirty="0"/>
              <a:t>）</a:t>
            </a:r>
            <a:endParaRPr kumimoji="1" lang="en-US" altLang="ja-JP" sz="9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37E8296-3742-FF68-7BAF-EC1595EB44CE}"/>
              </a:ext>
            </a:extLst>
          </p:cNvPr>
          <p:cNvSpPr txBox="1"/>
          <p:nvPr/>
        </p:nvSpPr>
        <p:spPr>
          <a:xfrm>
            <a:off x="10648472" y="5219179"/>
            <a:ext cx="2046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●メリット</a:t>
            </a:r>
            <a:endParaRPr kumimoji="1" lang="en-US" altLang="ja-JP" sz="900" dirty="0"/>
          </a:p>
          <a:p>
            <a:r>
              <a:rPr kumimoji="1" lang="ja-JP" altLang="en-US" sz="900" dirty="0"/>
              <a:t>　ブレースが隠れる</a:t>
            </a:r>
            <a:endParaRPr kumimoji="1" lang="en-US" altLang="ja-JP" sz="900" dirty="0"/>
          </a:p>
          <a:p>
            <a:r>
              <a:rPr kumimoji="1" lang="ja-JP" altLang="en-US" sz="900" dirty="0"/>
              <a:t>●デメリット</a:t>
            </a:r>
            <a:endParaRPr kumimoji="1" lang="en-US" altLang="ja-JP" sz="900" dirty="0"/>
          </a:p>
          <a:p>
            <a:r>
              <a:rPr kumimoji="1" lang="ja-JP" altLang="en-US" sz="900" dirty="0"/>
              <a:t>　壁の面積が多く視界が遮られる</a:t>
            </a:r>
            <a:endParaRPr kumimoji="1" lang="en-US" altLang="ja-JP" sz="900" dirty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B465134E-42D6-5623-4E86-96EE94E036E8}"/>
              </a:ext>
            </a:extLst>
          </p:cNvPr>
          <p:cNvCxnSpPr>
            <a:cxnSpLocks/>
          </p:cNvCxnSpPr>
          <p:nvPr/>
        </p:nvCxnSpPr>
        <p:spPr>
          <a:xfrm>
            <a:off x="363220" y="7185660"/>
            <a:ext cx="373380" cy="69399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8E9C796E-53C2-19E4-5B5F-BA7E08DE59B9}"/>
              </a:ext>
            </a:extLst>
          </p:cNvPr>
          <p:cNvCxnSpPr>
            <a:cxnSpLocks/>
          </p:cNvCxnSpPr>
          <p:nvPr/>
        </p:nvCxnSpPr>
        <p:spPr>
          <a:xfrm flipH="1">
            <a:off x="275528" y="7150955"/>
            <a:ext cx="532771" cy="69086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コネクタ 36">
            <a:extLst>
              <a:ext uri="{FF2B5EF4-FFF2-40B4-BE49-F238E27FC236}">
                <a16:creationId xmlns:a16="http://schemas.microsoft.com/office/drawing/2014/main" id="{7730C5BA-46F9-2ECF-0713-CA355A9B72BE}"/>
              </a:ext>
            </a:extLst>
          </p:cNvPr>
          <p:cNvCxnSpPr>
            <a:cxnSpLocks/>
          </p:cNvCxnSpPr>
          <p:nvPr/>
        </p:nvCxnSpPr>
        <p:spPr>
          <a:xfrm>
            <a:off x="344805" y="8862060"/>
            <a:ext cx="302895" cy="39624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A96D5475-194E-AF85-DDA5-AD547F45BA89}"/>
              </a:ext>
            </a:extLst>
          </p:cNvPr>
          <p:cNvCxnSpPr>
            <a:cxnSpLocks/>
          </p:cNvCxnSpPr>
          <p:nvPr/>
        </p:nvCxnSpPr>
        <p:spPr>
          <a:xfrm flipH="1">
            <a:off x="444500" y="8873490"/>
            <a:ext cx="275792" cy="267028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8FA60E5-0DB2-7868-50B4-D50AE53F4B5F}"/>
              </a:ext>
            </a:extLst>
          </p:cNvPr>
          <p:cNvSpPr txBox="1"/>
          <p:nvPr/>
        </p:nvSpPr>
        <p:spPr>
          <a:xfrm>
            <a:off x="3095422" y="3241714"/>
            <a:ext cx="193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/>
              <a:t>④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ECB5A39-1B3E-0B56-ABAC-A1E561667D8E}"/>
              </a:ext>
            </a:extLst>
          </p:cNvPr>
          <p:cNvSpPr txBox="1"/>
          <p:nvPr/>
        </p:nvSpPr>
        <p:spPr>
          <a:xfrm>
            <a:off x="3651002" y="3241714"/>
            <a:ext cx="193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/>
              <a:t>⑤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F7C0771-F57B-A1F1-563B-00F06E24878D}"/>
              </a:ext>
            </a:extLst>
          </p:cNvPr>
          <p:cNvSpPr txBox="1"/>
          <p:nvPr/>
        </p:nvSpPr>
        <p:spPr>
          <a:xfrm>
            <a:off x="4749039" y="3294018"/>
            <a:ext cx="193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/>
              <a:t>⑥</a:t>
            </a:r>
          </a:p>
        </p:txBody>
      </p:sp>
    </p:spTree>
    <p:extLst>
      <p:ext uri="{BB962C8B-B14F-4D97-AF65-F5344CB8AC3E}">
        <p14:creationId xmlns:p14="http://schemas.microsoft.com/office/powerpoint/2010/main" val="4157449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95D8D-1D64-2A43-114A-50B987465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正方形/長方形 157">
            <a:extLst>
              <a:ext uri="{FF2B5EF4-FFF2-40B4-BE49-F238E27FC236}">
                <a16:creationId xmlns:a16="http://schemas.microsoft.com/office/drawing/2014/main" id="{1DDC7324-E51C-761C-432C-F80CBFB5394A}"/>
              </a:ext>
            </a:extLst>
          </p:cNvPr>
          <p:cNvSpPr/>
          <p:nvPr/>
        </p:nvSpPr>
        <p:spPr>
          <a:xfrm>
            <a:off x="39238" y="6572531"/>
            <a:ext cx="12721721" cy="29884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2EB664C-A6A6-DB9E-64B4-127ED3C6FD86}"/>
              </a:ext>
            </a:extLst>
          </p:cNvPr>
          <p:cNvSpPr/>
          <p:nvPr/>
        </p:nvSpPr>
        <p:spPr>
          <a:xfrm>
            <a:off x="19811" y="528132"/>
            <a:ext cx="12721721" cy="59847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D1F59CB-99C7-A3B5-DEFB-9096F17E3FC9}"/>
              </a:ext>
            </a:extLst>
          </p:cNvPr>
          <p:cNvSpPr txBox="1"/>
          <p:nvPr/>
        </p:nvSpPr>
        <p:spPr>
          <a:xfrm>
            <a:off x="39239" y="40257"/>
            <a:ext cx="12721721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/>
              <a:t>２号棟（千里庵）耐震補強、屋根改修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2A74662E-80CD-A5FC-50F1-F9EC1E4B15B6}"/>
              </a:ext>
            </a:extLst>
          </p:cNvPr>
          <p:cNvSpPr txBox="1"/>
          <p:nvPr/>
        </p:nvSpPr>
        <p:spPr>
          <a:xfrm>
            <a:off x="39239" y="506700"/>
            <a:ext cx="2359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１</a:t>
            </a:r>
            <a:r>
              <a:rPr kumimoji="1" lang="en-US" altLang="ja-JP" sz="1600" b="1" dirty="0"/>
              <a:t>.</a:t>
            </a:r>
            <a:r>
              <a:rPr kumimoji="1" lang="ja-JP" altLang="en-US" sz="1600" b="1" dirty="0"/>
              <a:t>耐震改修について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12928B1-6AE0-E0ED-DB5E-5E6BC14C3610}"/>
              </a:ext>
            </a:extLst>
          </p:cNvPr>
          <p:cNvSpPr txBox="1"/>
          <p:nvPr/>
        </p:nvSpPr>
        <p:spPr>
          <a:xfrm>
            <a:off x="124370" y="830441"/>
            <a:ext cx="1200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ブレース④</a:t>
            </a:r>
            <a:endParaRPr kumimoji="1" lang="en-US" altLang="ja-JP" sz="12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A53CC5D-4C15-D1BE-4782-AF21D175066E}"/>
              </a:ext>
            </a:extLst>
          </p:cNvPr>
          <p:cNvSpPr txBox="1"/>
          <p:nvPr/>
        </p:nvSpPr>
        <p:spPr>
          <a:xfrm>
            <a:off x="3402445" y="831633"/>
            <a:ext cx="1200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ブレース⑤</a:t>
            </a:r>
            <a:endParaRPr kumimoji="1" lang="en-US" altLang="ja-JP" sz="1200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CE2342D-19BE-3B78-0A68-470CF602BAFB}"/>
              </a:ext>
            </a:extLst>
          </p:cNvPr>
          <p:cNvSpPr txBox="1"/>
          <p:nvPr/>
        </p:nvSpPr>
        <p:spPr>
          <a:xfrm>
            <a:off x="7598546" y="814963"/>
            <a:ext cx="12004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ブレース⑥</a:t>
            </a:r>
            <a:endParaRPr kumimoji="1" lang="en-US" altLang="ja-JP" sz="1200" dirty="0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F7A2B348-C6E5-B576-BC07-CB5CAFEFD8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47" y="4570056"/>
            <a:ext cx="2352898" cy="1771594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70E015E-366A-526F-0608-030CAD27608C}"/>
              </a:ext>
            </a:extLst>
          </p:cNvPr>
          <p:cNvSpPr txBox="1"/>
          <p:nvPr/>
        </p:nvSpPr>
        <p:spPr>
          <a:xfrm>
            <a:off x="306036" y="6950764"/>
            <a:ext cx="12454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○２号棟（千里庵）については、耐震改修工事に併せて老朽化した屋根の全面改修工事を行う。</a:t>
            </a:r>
            <a:endParaRPr kumimoji="1" lang="en-US" altLang="ja-JP" sz="1200" dirty="0"/>
          </a:p>
          <a:p>
            <a:r>
              <a:rPr kumimoji="1" lang="ja-JP" altLang="en-US" sz="1200" dirty="0"/>
              <a:t>○屋根の仕上げ材については、先行している４号棟（正門）と同様に、現状の劣化したシート防水は撤去し、当初の屋根鋼材を残置しつつ、金属板屋根のカバー工法を採用する。また、仕上色は、建設当初と同系色のダークブラウン系での仕上げを想定している。</a:t>
            </a:r>
            <a:endParaRPr kumimoji="1" lang="en-US" altLang="ja-JP" sz="1200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2C9EEC3-5A8B-CE68-7C5C-957C221EF8DE}"/>
              </a:ext>
            </a:extLst>
          </p:cNvPr>
          <p:cNvSpPr txBox="1"/>
          <p:nvPr/>
        </p:nvSpPr>
        <p:spPr>
          <a:xfrm>
            <a:off x="135705" y="6642992"/>
            <a:ext cx="47388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/>
              <a:t>２</a:t>
            </a:r>
            <a:r>
              <a:rPr kumimoji="1" lang="en-US" altLang="ja-JP" sz="1600" b="1" dirty="0"/>
              <a:t>.</a:t>
            </a:r>
            <a:r>
              <a:rPr kumimoji="1" lang="ja-JP" altLang="en-US" sz="1600" b="1" dirty="0"/>
              <a:t>屋根改修について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C1513720-322B-9824-77DE-BFA9521C86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>
            <a:fillRect/>
          </a:stretch>
        </p:blipFill>
        <p:spPr>
          <a:xfrm>
            <a:off x="6435974" y="7917259"/>
            <a:ext cx="2957467" cy="1401626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642D26DE-6F7A-CBE8-CE6E-44B36F0D45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718" y="7917259"/>
            <a:ext cx="3544455" cy="1401627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6AE33CF-B991-F37B-67A4-FC7949B37711}"/>
              </a:ext>
            </a:extLst>
          </p:cNvPr>
          <p:cNvSpPr txBox="1"/>
          <p:nvPr/>
        </p:nvSpPr>
        <p:spPr>
          <a:xfrm>
            <a:off x="357047" y="9302932"/>
            <a:ext cx="22849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現況　２号棟（千里庵）</a:t>
            </a:r>
            <a:endParaRPr kumimoji="1" lang="en-US" altLang="ja-JP" sz="900" dirty="0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F865666-E2E1-60D0-BC15-08354941CEF3}"/>
              </a:ext>
            </a:extLst>
          </p:cNvPr>
          <p:cNvSpPr txBox="1"/>
          <p:nvPr/>
        </p:nvSpPr>
        <p:spPr>
          <a:xfrm>
            <a:off x="6363339" y="9295589"/>
            <a:ext cx="27762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≪参考≫万博開催当時　２号棟（千里庵）</a:t>
            </a:r>
            <a:endParaRPr kumimoji="1" lang="en-US" altLang="ja-JP" sz="900" dirty="0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084D7269-E2F0-E9FB-1A17-CFF04868B240}"/>
              </a:ext>
            </a:extLst>
          </p:cNvPr>
          <p:cNvSpPr/>
          <p:nvPr/>
        </p:nvSpPr>
        <p:spPr>
          <a:xfrm>
            <a:off x="2260470" y="8076009"/>
            <a:ext cx="716226" cy="31023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吹き出し: 四角形 57">
            <a:extLst>
              <a:ext uri="{FF2B5EF4-FFF2-40B4-BE49-F238E27FC236}">
                <a16:creationId xmlns:a16="http://schemas.microsoft.com/office/drawing/2014/main" id="{035F79A6-0D5E-8C62-AC2C-DE247B3EAB2C}"/>
              </a:ext>
            </a:extLst>
          </p:cNvPr>
          <p:cNvSpPr/>
          <p:nvPr/>
        </p:nvSpPr>
        <p:spPr>
          <a:xfrm>
            <a:off x="4037548" y="8089493"/>
            <a:ext cx="1993292" cy="919948"/>
          </a:xfrm>
          <a:prstGeom prst="wedgeRectCallout">
            <a:avLst>
              <a:gd name="adj1" fmla="val -104602"/>
              <a:gd name="adj2" fmla="val -34005"/>
            </a:avLst>
          </a:prstGeom>
          <a:solidFill>
            <a:schemeClr val="bg1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A171E7D8-8B85-A3BF-5F6F-0830BEFA1FD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01563" y="8150916"/>
            <a:ext cx="1865261" cy="797101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C332679-AFE1-80B7-9BCF-3AB113EC02A7}"/>
              </a:ext>
            </a:extLst>
          </p:cNvPr>
          <p:cNvSpPr txBox="1"/>
          <p:nvPr/>
        </p:nvSpPr>
        <p:spPr>
          <a:xfrm>
            <a:off x="3958095" y="7904867"/>
            <a:ext cx="22849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屋根劣化状況（拡大）</a:t>
            </a:r>
            <a:endParaRPr kumimoji="1" lang="en-US" altLang="ja-JP" sz="900" dirty="0"/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F0554B56-B4CE-837C-A9F1-2A6DB50617D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55126" y="7917259"/>
            <a:ext cx="2952679" cy="1401626"/>
          </a:xfrm>
          <a:prstGeom prst="rect">
            <a:avLst/>
          </a:prstGeom>
          <a:ln w="6350">
            <a:solidFill>
              <a:schemeClr val="accent1">
                <a:shade val="15000"/>
              </a:schemeClr>
            </a:solidFill>
          </a:ln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9966B97-13E5-3A04-8AEA-9E9C2D7F433C}"/>
              </a:ext>
            </a:extLst>
          </p:cNvPr>
          <p:cNvSpPr txBox="1"/>
          <p:nvPr/>
        </p:nvSpPr>
        <p:spPr>
          <a:xfrm>
            <a:off x="9541319" y="9276678"/>
            <a:ext cx="27762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≪参考≫屋根改修後　４号棟（正門）</a:t>
            </a:r>
            <a:endParaRPr kumimoji="1" lang="en-US" altLang="ja-JP" sz="900" dirty="0"/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542DE92E-C982-7721-8B12-8224A257041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2504" y="2503414"/>
            <a:ext cx="2132240" cy="1953925"/>
          </a:xfrm>
          <a:prstGeom prst="rect">
            <a:avLst/>
          </a:prstGeom>
        </p:spPr>
      </p:pic>
      <p:pic>
        <p:nvPicPr>
          <p:cNvPr id="71" name="図 70">
            <a:extLst>
              <a:ext uri="{FF2B5EF4-FFF2-40B4-BE49-F238E27FC236}">
                <a16:creationId xmlns:a16="http://schemas.microsoft.com/office/drawing/2014/main" id="{3E007EDF-EE47-9F3E-FD73-D5A1B93CA9F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18428" y="3582945"/>
            <a:ext cx="1580042" cy="2776054"/>
          </a:xfrm>
          <a:prstGeom prst="rect">
            <a:avLst/>
          </a:prstGeom>
        </p:spPr>
      </p:pic>
      <p:pic>
        <p:nvPicPr>
          <p:cNvPr id="73" name="図 72">
            <a:extLst>
              <a:ext uri="{FF2B5EF4-FFF2-40B4-BE49-F238E27FC236}">
                <a16:creationId xmlns:a16="http://schemas.microsoft.com/office/drawing/2014/main" id="{E9C31694-1CC3-0E1E-6FD9-7BC78FD47B1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62802" y="2437614"/>
            <a:ext cx="2015928" cy="2016709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EE3BFA59-10DE-53E1-3E57-4D6AEE1996C3}"/>
              </a:ext>
            </a:extLst>
          </p:cNvPr>
          <p:cNvSpPr txBox="1"/>
          <p:nvPr/>
        </p:nvSpPr>
        <p:spPr>
          <a:xfrm>
            <a:off x="121378" y="1075631"/>
            <a:ext cx="29494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既存壁を撤去し</a:t>
            </a:r>
            <a:r>
              <a:rPr kumimoji="1" lang="en-US" altLang="ja-JP" sz="1200" dirty="0"/>
              <a:t>X</a:t>
            </a:r>
            <a:r>
              <a:rPr kumimoji="1" lang="ja-JP" altLang="en-US" sz="1200" dirty="0"/>
              <a:t>型ブレースを新設する。ブレース設置後、ブレース両面に壁を新設しブレースを壁内に埋め込むことにより、景観への影響を最小限に留める。既存と比較して</a:t>
            </a:r>
            <a:r>
              <a:rPr kumimoji="1" lang="en-US" altLang="ja-JP" sz="1200" dirty="0"/>
              <a:t>10</a:t>
            </a:r>
            <a:r>
              <a:rPr kumimoji="1" lang="ja-JP" altLang="en-US" sz="1200" dirty="0"/>
              <a:t>㎝程度壁の厚みが増すので、生垣の死角となる建物外部側に壁が膨らむ納まりとする。</a:t>
            </a:r>
            <a:endParaRPr kumimoji="1" lang="en-US" altLang="ja-JP" sz="1200" dirty="0"/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36C44A3F-295E-BB3D-3080-B3B648B0708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7845" y="2253945"/>
            <a:ext cx="2150984" cy="1619565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D62A27C6-246A-6F67-89CC-724A714BB40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554" y="4812571"/>
            <a:ext cx="2092508" cy="1575535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3BBE19C0-E9C0-A8FA-4EDC-3FD3DB842A0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1560" y="4831804"/>
            <a:ext cx="2042869" cy="1538160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8BA8AFFA-463C-AB3A-7842-421B308C4AF9}"/>
              </a:ext>
            </a:extLst>
          </p:cNvPr>
          <p:cNvSpPr txBox="1"/>
          <p:nvPr/>
        </p:nvSpPr>
        <p:spPr>
          <a:xfrm>
            <a:off x="3435848" y="1075631"/>
            <a:ext cx="39566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既存壁を撤去し</a:t>
            </a:r>
            <a:r>
              <a:rPr kumimoji="1" lang="en-US" altLang="ja-JP" sz="1200" dirty="0"/>
              <a:t>X</a:t>
            </a:r>
            <a:r>
              <a:rPr kumimoji="1" lang="ja-JP" altLang="en-US" sz="1200" dirty="0"/>
              <a:t>型ブレースを新設する。ブレース設置後、ブレース両面に壁を新設しブレースを壁内に埋め込むことにより、景観への影響を最小限に留める。既存と比較して</a:t>
            </a:r>
            <a:r>
              <a:rPr kumimoji="1" lang="en-US" altLang="ja-JP" sz="1200" dirty="0"/>
              <a:t>10</a:t>
            </a:r>
            <a:r>
              <a:rPr kumimoji="1" lang="ja-JP" altLang="en-US" sz="1200" dirty="0"/>
              <a:t>㎝程度壁の厚みが増すので、室内側に壁が膨らむ納まりとする。</a:t>
            </a:r>
            <a:endParaRPr kumimoji="1" lang="en-US" altLang="ja-JP" sz="1200" dirty="0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F9A7879-EFF4-35F2-E0A9-D101D4CEEC9F}"/>
              </a:ext>
            </a:extLst>
          </p:cNvPr>
          <p:cNvSpPr txBox="1"/>
          <p:nvPr/>
        </p:nvSpPr>
        <p:spPr>
          <a:xfrm>
            <a:off x="7676811" y="1075630"/>
            <a:ext cx="4930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既存壁を撤去し</a:t>
            </a:r>
            <a:r>
              <a:rPr kumimoji="1" lang="en-US" altLang="ja-JP" sz="1200" dirty="0"/>
              <a:t>X</a:t>
            </a:r>
            <a:r>
              <a:rPr kumimoji="1" lang="ja-JP" altLang="en-US" sz="1200" dirty="0"/>
              <a:t>型ブレースを新設する。ブレース設置後、ブレース両面に壁を新設しブレースを壁内に埋め込むことにより、景観への影響を最小限に留める。既存と比較して</a:t>
            </a:r>
            <a:r>
              <a:rPr kumimoji="1" lang="en-US" altLang="ja-JP" sz="1200" dirty="0"/>
              <a:t>10</a:t>
            </a:r>
            <a:r>
              <a:rPr kumimoji="1" lang="ja-JP" altLang="en-US" sz="1200" dirty="0"/>
              <a:t>㎝程度壁の厚みが増すので、室内側に壁が膨らむ納まりとする。</a:t>
            </a:r>
            <a:endParaRPr kumimoji="1" lang="en-US" altLang="ja-JP" sz="1200" dirty="0"/>
          </a:p>
          <a:p>
            <a:r>
              <a:rPr kumimoji="1" lang="ja-JP" altLang="en-US" sz="1200" dirty="0"/>
              <a:t>また、勝手口が新設ブレースと干渉するため、勝手口の位置を変更する。不要となる勝手口階段は撤去する。</a:t>
            </a:r>
            <a:endParaRPr kumimoji="1" lang="en-US" altLang="ja-JP" sz="1200" dirty="0"/>
          </a:p>
        </p:txBody>
      </p:sp>
      <p:sp>
        <p:nvSpPr>
          <p:cNvPr id="87" name="吹き出し: 四角形 86">
            <a:extLst>
              <a:ext uri="{FF2B5EF4-FFF2-40B4-BE49-F238E27FC236}">
                <a16:creationId xmlns:a16="http://schemas.microsoft.com/office/drawing/2014/main" id="{108A829B-8107-93C5-5DCB-F601A25F974D}"/>
              </a:ext>
            </a:extLst>
          </p:cNvPr>
          <p:cNvSpPr/>
          <p:nvPr/>
        </p:nvSpPr>
        <p:spPr>
          <a:xfrm>
            <a:off x="2095181" y="4864250"/>
            <a:ext cx="881515" cy="591669"/>
          </a:xfrm>
          <a:prstGeom prst="wedgeRectCallout">
            <a:avLst>
              <a:gd name="adj1" fmla="val -97712"/>
              <a:gd name="adj2" fmla="val 46508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壁が</a:t>
            </a:r>
            <a:r>
              <a:rPr kumimoji="1" lang="en-US" altLang="ja-JP" sz="900" dirty="0">
                <a:solidFill>
                  <a:schemeClr val="tx1"/>
                </a:solidFill>
              </a:rPr>
              <a:t>10</a:t>
            </a:r>
            <a:r>
              <a:rPr kumimoji="1" lang="ja-JP" altLang="en-US" sz="900" dirty="0">
                <a:solidFill>
                  <a:schemeClr val="tx1"/>
                </a:solidFill>
              </a:rPr>
              <a:t>㎝程度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厚くなる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（ブレースは埋込み）</a:t>
            </a:r>
          </a:p>
        </p:txBody>
      </p: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4B83F09F-3D47-8A49-E939-02411AA10386}"/>
              </a:ext>
            </a:extLst>
          </p:cNvPr>
          <p:cNvCxnSpPr/>
          <p:nvPr/>
        </p:nvCxnSpPr>
        <p:spPr>
          <a:xfrm>
            <a:off x="1218928" y="5367833"/>
            <a:ext cx="617492" cy="629107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13ECECD7-2C2E-FC2A-92A7-248652EE3EBC}"/>
              </a:ext>
            </a:extLst>
          </p:cNvPr>
          <p:cNvCxnSpPr>
            <a:cxnSpLocks/>
          </p:cNvCxnSpPr>
          <p:nvPr/>
        </p:nvCxnSpPr>
        <p:spPr>
          <a:xfrm flipH="1">
            <a:off x="1218928" y="4992032"/>
            <a:ext cx="617492" cy="69035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AFD8B8B2-5D48-A7D3-E9D0-82D1885D2B30}"/>
              </a:ext>
            </a:extLst>
          </p:cNvPr>
          <p:cNvSpPr/>
          <p:nvPr/>
        </p:nvSpPr>
        <p:spPr>
          <a:xfrm>
            <a:off x="568960" y="3078480"/>
            <a:ext cx="755817" cy="2339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7" name="図 96">
            <a:extLst>
              <a:ext uri="{FF2B5EF4-FFF2-40B4-BE49-F238E27FC236}">
                <a16:creationId xmlns:a16="http://schemas.microsoft.com/office/drawing/2014/main" id="{6907353B-0082-0D39-802C-60B43C6C668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3980" y="2607943"/>
            <a:ext cx="320710" cy="255886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90F4B29B-FE0A-85AD-52FF-CE4AD1455A7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91554" y="2437613"/>
            <a:ext cx="2042869" cy="2016710"/>
          </a:xfrm>
          <a:prstGeom prst="rect">
            <a:avLst/>
          </a:prstGeom>
        </p:spPr>
      </p:pic>
      <p:sp>
        <p:nvSpPr>
          <p:cNvPr id="101" name="矢印: 右 100">
            <a:extLst>
              <a:ext uri="{FF2B5EF4-FFF2-40B4-BE49-F238E27FC236}">
                <a16:creationId xmlns:a16="http://schemas.microsoft.com/office/drawing/2014/main" id="{D98497FC-D304-201F-B69E-DB2A90588A47}"/>
              </a:ext>
            </a:extLst>
          </p:cNvPr>
          <p:cNvSpPr/>
          <p:nvPr/>
        </p:nvSpPr>
        <p:spPr>
          <a:xfrm>
            <a:off x="9988366" y="3122802"/>
            <a:ext cx="320494" cy="6463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吹き出し: 四角形 102">
            <a:extLst>
              <a:ext uri="{FF2B5EF4-FFF2-40B4-BE49-F238E27FC236}">
                <a16:creationId xmlns:a16="http://schemas.microsoft.com/office/drawing/2014/main" id="{C1B61E73-3EDE-F888-9C74-C11ED07EC955}"/>
              </a:ext>
            </a:extLst>
          </p:cNvPr>
          <p:cNvSpPr/>
          <p:nvPr/>
        </p:nvSpPr>
        <p:spPr>
          <a:xfrm>
            <a:off x="5247938" y="5056229"/>
            <a:ext cx="2013147" cy="384979"/>
          </a:xfrm>
          <a:prstGeom prst="wedgeRectCallout">
            <a:avLst>
              <a:gd name="adj1" fmla="val -105495"/>
              <a:gd name="adj2" fmla="val -79377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室内壁が</a:t>
            </a:r>
            <a:r>
              <a:rPr kumimoji="1" lang="en-US" altLang="ja-JP" sz="900" dirty="0">
                <a:solidFill>
                  <a:schemeClr val="tx1"/>
                </a:solidFill>
              </a:rPr>
              <a:t>10</a:t>
            </a:r>
            <a:r>
              <a:rPr kumimoji="1" lang="ja-JP" altLang="en-US" sz="900" dirty="0">
                <a:solidFill>
                  <a:schemeClr val="tx1"/>
                </a:solidFill>
              </a:rPr>
              <a:t>㎝程度厚くなる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（トイレの使用等に問題なし）</a:t>
            </a:r>
          </a:p>
        </p:txBody>
      </p:sp>
      <p:sp>
        <p:nvSpPr>
          <p:cNvPr id="107" name="右中かっこ 106">
            <a:extLst>
              <a:ext uri="{FF2B5EF4-FFF2-40B4-BE49-F238E27FC236}">
                <a16:creationId xmlns:a16="http://schemas.microsoft.com/office/drawing/2014/main" id="{FA3EF091-A75B-86C1-F458-35428D62B568}"/>
              </a:ext>
            </a:extLst>
          </p:cNvPr>
          <p:cNvSpPr/>
          <p:nvPr/>
        </p:nvSpPr>
        <p:spPr>
          <a:xfrm>
            <a:off x="4022665" y="3746307"/>
            <a:ext cx="183124" cy="2394945"/>
          </a:xfrm>
          <a:prstGeom prst="rightBrace">
            <a:avLst>
              <a:gd name="adj1" fmla="val 8333"/>
              <a:gd name="adj2" fmla="val 4936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" name="吹き出し: 四角形 111">
            <a:extLst>
              <a:ext uri="{FF2B5EF4-FFF2-40B4-BE49-F238E27FC236}">
                <a16:creationId xmlns:a16="http://schemas.microsoft.com/office/drawing/2014/main" id="{CBDD16FF-EA50-DBF7-BF9E-585BCC18B4B5}"/>
              </a:ext>
            </a:extLst>
          </p:cNvPr>
          <p:cNvSpPr/>
          <p:nvPr/>
        </p:nvSpPr>
        <p:spPr>
          <a:xfrm>
            <a:off x="3735383" y="2521053"/>
            <a:ext cx="1070260" cy="328024"/>
          </a:xfrm>
          <a:prstGeom prst="wedgeRectCallout">
            <a:avLst>
              <a:gd name="adj1" fmla="val 156204"/>
              <a:gd name="adj2" fmla="val 90155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外部側意匠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概ね影響なし</a:t>
            </a:r>
          </a:p>
        </p:txBody>
      </p:sp>
      <p:cxnSp>
        <p:nvCxnSpPr>
          <p:cNvPr id="114" name="直線コネクタ 113">
            <a:extLst>
              <a:ext uri="{FF2B5EF4-FFF2-40B4-BE49-F238E27FC236}">
                <a16:creationId xmlns:a16="http://schemas.microsoft.com/office/drawing/2014/main" id="{9331267E-BEF2-A580-BDB2-5C45DA1A73F7}"/>
              </a:ext>
            </a:extLst>
          </p:cNvPr>
          <p:cNvCxnSpPr>
            <a:cxnSpLocks/>
          </p:cNvCxnSpPr>
          <p:nvPr/>
        </p:nvCxnSpPr>
        <p:spPr>
          <a:xfrm flipH="1">
            <a:off x="5819948" y="2892278"/>
            <a:ext cx="357439" cy="28843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コネクタ 121">
            <a:extLst>
              <a:ext uri="{FF2B5EF4-FFF2-40B4-BE49-F238E27FC236}">
                <a16:creationId xmlns:a16="http://schemas.microsoft.com/office/drawing/2014/main" id="{DD284648-EE87-B241-F502-5DD417EE9793}"/>
              </a:ext>
            </a:extLst>
          </p:cNvPr>
          <p:cNvCxnSpPr>
            <a:cxnSpLocks/>
          </p:cNvCxnSpPr>
          <p:nvPr/>
        </p:nvCxnSpPr>
        <p:spPr>
          <a:xfrm flipH="1" flipV="1">
            <a:off x="5819948" y="2772116"/>
            <a:ext cx="340711" cy="33593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線コネクタ 124">
            <a:extLst>
              <a:ext uri="{FF2B5EF4-FFF2-40B4-BE49-F238E27FC236}">
                <a16:creationId xmlns:a16="http://schemas.microsoft.com/office/drawing/2014/main" id="{4A6E42AF-B3FE-3824-DF5D-C12EC7EE8B0B}"/>
              </a:ext>
            </a:extLst>
          </p:cNvPr>
          <p:cNvCxnSpPr>
            <a:cxnSpLocks/>
          </p:cNvCxnSpPr>
          <p:nvPr/>
        </p:nvCxnSpPr>
        <p:spPr>
          <a:xfrm flipH="1">
            <a:off x="7791554" y="5376393"/>
            <a:ext cx="984146" cy="357657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線コネクタ 129">
            <a:extLst>
              <a:ext uri="{FF2B5EF4-FFF2-40B4-BE49-F238E27FC236}">
                <a16:creationId xmlns:a16="http://schemas.microsoft.com/office/drawing/2014/main" id="{D617E02D-3453-1730-B362-44FB99C09134}"/>
              </a:ext>
            </a:extLst>
          </p:cNvPr>
          <p:cNvCxnSpPr>
            <a:cxnSpLocks/>
          </p:cNvCxnSpPr>
          <p:nvPr/>
        </p:nvCxnSpPr>
        <p:spPr>
          <a:xfrm flipH="1" flipV="1">
            <a:off x="7791554" y="5056229"/>
            <a:ext cx="984146" cy="59781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吹き出し: 四角形 136">
            <a:extLst>
              <a:ext uri="{FF2B5EF4-FFF2-40B4-BE49-F238E27FC236}">
                <a16:creationId xmlns:a16="http://schemas.microsoft.com/office/drawing/2014/main" id="{9081391E-123A-ADAF-B10E-AF5796652E77}"/>
              </a:ext>
            </a:extLst>
          </p:cNvPr>
          <p:cNvSpPr/>
          <p:nvPr/>
        </p:nvSpPr>
        <p:spPr>
          <a:xfrm>
            <a:off x="8567421" y="6014431"/>
            <a:ext cx="1070260" cy="328024"/>
          </a:xfrm>
          <a:prstGeom prst="wedgeRectCallout">
            <a:avLst>
              <a:gd name="adj1" fmla="val -63797"/>
              <a:gd name="adj2" fmla="val -186282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外部側意匠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概ね影響なし</a:t>
            </a:r>
          </a:p>
        </p:txBody>
      </p:sp>
      <p:sp>
        <p:nvSpPr>
          <p:cNvPr id="139" name="吹き出し: 四角形 138">
            <a:extLst>
              <a:ext uri="{FF2B5EF4-FFF2-40B4-BE49-F238E27FC236}">
                <a16:creationId xmlns:a16="http://schemas.microsoft.com/office/drawing/2014/main" id="{2B7DB203-23E0-A994-FAD9-CCFAF8EA6B18}"/>
              </a:ext>
            </a:extLst>
          </p:cNvPr>
          <p:cNvSpPr/>
          <p:nvPr/>
        </p:nvSpPr>
        <p:spPr>
          <a:xfrm>
            <a:off x="8775700" y="4066729"/>
            <a:ext cx="1619091" cy="384979"/>
          </a:xfrm>
          <a:prstGeom prst="wedgeRectCallout">
            <a:avLst>
              <a:gd name="adj1" fmla="val 89381"/>
              <a:gd name="adj2" fmla="val -174649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室内壁が</a:t>
            </a:r>
            <a:r>
              <a:rPr kumimoji="1" lang="en-US" altLang="ja-JP" sz="900" dirty="0">
                <a:solidFill>
                  <a:schemeClr val="tx1"/>
                </a:solidFill>
              </a:rPr>
              <a:t>10</a:t>
            </a:r>
            <a:r>
              <a:rPr kumimoji="1" lang="ja-JP" altLang="en-US" sz="900" dirty="0">
                <a:solidFill>
                  <a:schemeClr val="tx1"/>
                </a:solidFill>
              </a:rPr>
              <a:t>㎝程度厚くなる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（厨房の使用に問題なし）</a:t>
            </a:r>
          </a:p>
        </p:txBody>
      </p:sp>
      <p:sp>
        <p:nvSpPr>
          <p:cNvPr id="141" name="右中かっこ 140">
            <a:extLst>
              <a:ext uri="{FF2B5EF4-FFF2-40B4-BE49-F238E27FC236}">
                <a16:creationId xmlns:a16="http://schemas.microsoft.com/office/drawing/2014/main" id="{20DD4809-F4B5-6A16-BA9A-D83E2CD06507}"/>
              </a:ext>
            </a:extLst>
          </p:cNvPr>
          <p:cNvSpPr/>
          <p:nvPr/>
        </p:nvSpPr>
        <p:spPr>
          <a:xfrm rot="10800000">
            <a:off x="10884335" y="2927455"/>
            <a:ext cx="181796" cy="1316915"/>
          </a:xfrm>
          <a:prstGeom prst="rightBrace">
            <a:avLst>
              <a:gd name="adj1" fmla="val 8333"/>
              <a:gd name="adj2" fmla="val 4936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5" name="正方形/長方形 144">
            <a:extLst>
              <a:ext uri="{FF2B5EF4-FFF2-40B4-BE49-F238E27FC236}">
                <a16:creationId xmlns:a16="http://schemas.microsoft.com/office/drawing/2014/main" id="{96A33B5D-253B-A693-E015-D3C09F1D38E5}"/>
              </a:ext>
            </a:extLst>
          </p:cNvPr>
          <p:cNvSpPr/>
          <p:nvPr/>
        </p:nvSpPr>
        <p:spPr>
          <a:xfrm>
            <a:off x="4145798" y="4302994"/>
            <a:ext cx="780052" cy="2318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7" name="吹き出し: 四角形 146">
            <a:extLst>
              <a:ext uri="{FF2B5EF4-FFF2-40B4-BE49-F238E27FC236}">
                <a16:creationId xmlns:a16="http://schemas.microsoft.com/office/drawing/2014/main" id="{49F48CAB-7A3E-9AAD-2CF4-26F1559B4805}"/>
              </a:ext>
            </a:extLst>
          </p:cNvPr>
          <p:cNvSpPr/>
          <p:nvPr/>
        </p:nvSpPr>
        <p:spPr>
          <a:xfrm>
            <a:off x="9682024" y="2396536"/>
            <a:ext cx="703494" cy="384979"/>
          </a:xfrm>
          <a:prstGeom prst="wedgeRectCallout">
            <a:avLst>
              <a:gd name="adj1" fmla="val 105629"/>
              <a:gd name="adj2" fmla="val 54953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勝手口扉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新設</a:t>
            </a:r>
          </a:p>
        </p:txBody>
      </p:sp>
      <p:sp>
        <p:nvSpPr>
          <p:cNvPr id="149" name="吹き出し: 四角形 148">
            <a:extLst>
              <a:ext uri="{FF2B5EF4-FFF2-40B4-BE49-F238E27FC236}">
                <a16:creationId xmlns:a16="http://schemas.microsoft.com/office/drawing/2014/main" id="{2E71285C-6AB5-C268-7402-82D203AC53D7}"/>
              </a:ext>
            </a:extLst>
          </p:cNvPr>
          <p:cNvSpPr/>
          <p:nvPr/>
        </p:nvSpPr>
        <p:spPr>
          <a:xfrm>
            <a:off x="11588496" y="2245123"/>
            <a:ext cx="761727" cy="384979"/>
          </a:xfrm>
          <a:prstGeom prst="wedgeRectCallout">
            <a:avLst>
              <a:gd name="adj1" fmla="val -83564"/>
              <a:gd name="adj2" fmla="val 140724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勝手口階段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撤去</a:t>
            </a:r>
          </a:p>
        </p:txBody>
      </p:sp>
      <p:sp>
        <p:nvSpPr>
          <p:cNvPr id="151" name="吹き出し: 四角形 150">
            <a:extLst>
              <a:ext uri="{FF2B5EF4-FFF2-40B4-BE49-F238E27FC236}">
                <a16:creationId xmlns:a16="http://schemas.microsoft.com/office/drawing/2014/main" id="{DCF37017-A716-5E10-75C5-792F44C6E454}"/>
              </a:ext>
            </a:extLst>
          </p:cNvPr>
          <p:cNvSpPr/>
          <p:nvPr/>
        </p:nvSpPr>
        <p:spPr>
          <a:xfrm>
            <a:off x="8578911" y="2328286"/>
            <a:ext cx="643201" cy="384979"/>
          </a:xfrm>
          <a:prstGeom prst="wedgeRectCallout">
            <a:avLst>
              <a:gd name="adj1" fmla="val -71915"/>
              <a:gd name="adj2" fmla="val 120931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勝手口扉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撤去</a:t>
            </a:r>
          </a:p>
        </p:txBody>
      </p:sp>
      <p:sp>
        <p:nvSpPr>
          <p:cNvPr id="153" name="吹き出し: 四角形 152">
            <a:extLst>
              <a:ext uri="{FF2B5EF4-FFF2-40B4-BE49-F238E27FC236}">
                <a16:creationId xmlns:a16="http://schemas.microsoft.com/office/drawing/2014/main" id="{7B06B16E-5845-FBD1-FFE7-346CCDFDD0B5}"/>
              </a:ext>
            </a:extLst>
          </p:cNvPr>
          <p:cNvSpPr/>
          <p:nvPr/>
        </p:nvSpPr>
        <p:spPr>
          <a:xfrm>
            <a:off x="11350753" y="4615978"/>
            <a:ext cx="647812" cy="384979"/>
          </a:xfrm>
          <a:prstGeom prst="wedgeRectCallout">
            <a:avLst>
              <a:gd name="adj1" fmla="val -69841"/>
              <a:gd name="adj2" fmla="val 193506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勝手口扉</a:t>
            </a:r>
            <a:endParaRPr kumimoji="1" lang="en-US" altLang="ja-JP" sz="9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900" dirty="0">
                <a:solidFill>
                  <a:schemeClr val="tx1"/>
                </a:solidFill>
              </a:rPr>
              <a:t>新設</a:t>
            </a:r>
          </a:p>
        </p:txBody>
      </p:sp>
      <p:sp>
        <p:nvSpPr>
          <p:cNvPr id="156" name="フリーフォーム: 図形 155">
            <a:extLst>
              <a:ext uri="{FF2B5EF4-FFF2-40B4-BE49-F238E27FC236}">
                <a16:creationId xmlns:a16="http://schemas.microsoft.com/office/drawing/2014/main" id="{196980BC-8B05-E142-A9E9-7273C111A6BF}"/>
              </a:ext>
            </a:extLst>
          </p:cNvPr>
          <p:cNvSpPr/>
          <p:nvPr/>
        </p:nvSpPr>
        <p:spPr>
          <a:xfrm>
            <a:off x="11066780" y="5455920"/>
            <a:ext cx="327660" cy="546100"/>
          </a:xfrm>
          <a:custGeom>
            <a:avLst/>
            <a:gdLst>
              <a:gd name="csX0" fmla="*/ 17780 w 327660"/>
              <a:gd name="csY0" fmla="*/ 0 h 546100"/>
              <a:gd name="csX1" fmla="*/ 327660 w 327660"/>
              <a:gd name="csY1" fmla="*/ 48260 h 546100"/>
              <a:gd name="csX2" fmla="*/ 322580 w 327660"/>
              <a:gd name="csY2" fmla="*/ 436880 h 546100"/>
              <a:gd name="csX3" fmla="*/ 0 w 327660"/>
              <a:gd name="csY3" fmla="*/ 546100 h 546100"/>
              <a:gd name="csX4" fmla="*/ 17780 w 327660"/>
              <a:gd name="csY4" fmla="*/ 0 h 546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27660" h="546100">
                <a:moveTo>
                  <a:pt x="17780" y="0"/>
                </a:moveTo>
                <a:lnTo>
                  <a:pt x="327660" y="48260"/>
                </a:lnTo>
                <a:cubicBezTo>
                  <a:pt x="325967" y="177800"/>
                  <a:pt x="324273" y="307340"/>
                  <a:pt x="322580" y="436880"/>
                </a:cubicBezTo>
                <a:lnTo>
                  <a:pt x="0" y="546100"/>
                </a:lnTo>
                <a:lnTo>
                  <a:pt x="17780" y="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2" name="直線コネクタ 161">
            <a:extLst>
              <a:ext uri="{FF2B5EF4-FFF2-40B4-BE49-F238E27FC236}">
                <a16:creationId xmlns:a16="http://schemas.microsoft.com/office/drawing/2014/main" id="{CACA68B3-3F41-BA10-24AA-D418D91DB9E0}"/>
              </a:ext>
            </a:extLst>
          </p:cNvPr>
          <p:cNvCxnSpPr>
            <a:cxnSpLocks/>
          </p:cNvCxnSpPr>
          <p:nvPr/>
        </p:nvCxnSpPr>
        <p:spPr>
          <a:xfrm>
            <a:off x="11118052" y="3656172"/>
            <a:ext cx="102021" cy="1289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69E34362-C996-8F78-5EFA-F9C516B78B69}"/>
              </a:ext>
            </a:extLst>
          </p:cNvPr>
          <p:cNvSpPr txBox="1"/>
          <p:nvPr/>
        </p:nvSpPr>
        <p:spPr>
          <a:xfrm>
            <a:off x="11156362" y="3989521"/>
            <a:ext cx="7478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50" b="1" dirty="0"/>
              <a:t>耐震補強ブレース</a:t>
            </a:r>
            <a:r>
              <a:rPr kumimoji="1" lang="en-US" altLang="ja-JP" sz="450" b="1" dirty="0"/>
              <a:t>L75</a:t>
            </a:r>
          </a:p>
          <a:p>
            <a:r>
              <a:rPr kumimoji="1" lang="ja-JP" altLang="en-US" sz="450" b="1" dirty="0"/>
              <a:t>新設</a:t>
            </a:r>
          </a:p>
        </p:txBody>
      </p:sp>
      <p:sp>
        <p:nvSpPr>
          <p:cNvPr id="164" name="正方形/長方形 163">
            <a:extLst>
              <a:ext uri="{FF2B5EF4-FFF2-40B4-BE49-F238E27FC236}">
                <a16:creationId xmlns:a16="http://schemas.microsoft.com/office/drawing/2014/main" id="{3BEE497C-6748-8D66-E9B7-C5D8EB7AE254}"/>
              </a:ext>
            </a:extLst>
          </p:cNvPr>
          <p:cNvSpPr/>
          <p:nvPr/>
        </p:nvSpPr>
        <p:spPr>
          <a:xfrm>
            <a:off x="11220073" y="4004310"/>
            <a:ext cx="651887" cy="1943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6" name="直線コネクタ 165">
            <a:extLst>
              <a:ext uri="{FF2B5EF4-FFF2-40B4-BE49-F238E27FC236}">
                <a16:creationId xmlns:a16="http://schemas.microsoft.com/office/drawing/2014/main" id="{5E2DB96C-F642-593C-7323-AF7962EBFBBA}"/>
              </a:ext>
            </a:extLst>
          </p:cNvPr>
          <p:cNvCxnSpPr>
            <a:stCxn id="164" idx="1"/>
          </p:cNvCxnSpPr>
          <p:nvPr/>
        </p:nvCxnSpPr>
        <p:spPr>
          <a:xfrm flipH="1" flipV="1">
            <a:off x="11066131" y="3954780"/>
            <a:ext cx="153942" cy="1466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249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1246</TotalTime>
  <Words>877</Words>
  <Application>Microsoft Office PowerPoint</Application>
  <PresentationFormat>A3 297x420 mm</PresentationFormat>
  <Paragraphs>94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栖間　直樹</dc:creator>
  <cp:lastModifiedBy>馬場　玲子</cp:lastModifiedBy>
  <cp:revision>62</cp:revision>
  <cp:lastPrinted>2026-08-18T06:00:16Z</cp:lastPrinted>
  <dcterms:created xsi:type="dcterms:W3CDTF">2024-11-05T04:28:04Z</dcterms:created>
  <dcterms:modified xsi:type="dcterms:W3CDTF">2026-10-14T04:34:40Z</dcterms:modified>
</cp:coreProperties>
</file>