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p:sldMasterIdLst>
    <p:sldMasterId id="2147483648" r:id="rId1"/>
  </p:sldMasterIdLst>
  <p:notesMasterIdLst>
    <p:notesMasterId r:id="rId36"/>
  </p:notesMasterIdLst>
  <p:sldIdLst>
    <p:sldId id="256" r:id="rId2"/>
    <p:sldId id="257" r:id="rId3"/>
    <p:sldId id="258" r:id="rId4"/>
    <p:sldId id="297" r:id="rId5"/>
    <p:sldId id="298" r:id="rId6"/>
    <p:sldId id="299" r:id="rId7"/>
    <p:sldId id="300" r:id="rId8"/>
    <p:sldId id="301" r:id="rId9"/>
    <p:sldId id="302" r:id="rId10"/>
    <p:sldId id="303" r:id="rId11"/>
    <p:sldId id="304" r:id="rId12"/>
    <p:sldId id="305" r:id="rId13"/>
    <p:sldId id="306" r:id="rId14"/>
    <p:sldId id="307" r:id="rId15"/>
    <p:sldId id="267" r:id="rId16"/>
    <p:sldId id="308" r:id="rId17"/>
    <p:sldId id="309" r:id="rId18"/>
    <p:sldId id="310" r:id="rId19"/>
    <p:sldId id="259" r:id="rId20"/>
    <p:sldId id="311" r:id="rId21"/>
    <p:sldId id="312" r:id="rId22"/>
    <p:sldId id="313" r:id="rId23"/>
    <p:sldId id="314" r:id="rId24"/>
    <p:sldId id="315" r:id="rId25"/>
    <p:sldId id="316" r:id="rId26"/>
    <p:sldId id="317" r:id="rId27"/>
    <p:sldId id="318" r:id="rId28"/>
    <p:sldId id="321" r:id="rId29"/>
    <p:sldId id="322" r:id="rId30"/>
    <p:sldId id="326" r:id="rId31"/>
    <p:sldId id="345" r:id="rId32"/>
    <p:sldId id="327" r:id="rId33"/>
    <p:sldId id="328" r:id="rId34"/>
    <p:sldId id="347" r:id="rId35"/>
  </p:sldIdLst>
  <p:sldSz cx="12192000" cy="6858000"/>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EE"/>
    <a:srgbClr val="E7EA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4524" autoAdjust="0"/>
  </p:normalViewPr>
  <p:slideViewPr>
    <p:cSldViewPr snapToGrid="0">
      <p:cViewPr varScale="1">
        <p:scale>
          <a:sx n="74" d="100"/>
          <a:sy n="74" d="100"/>
        </p:scale>
        <p:origin x="27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i4150051\Desktop\03&#12288;&#39318;&#37117;&#27231;&#33021;&#12496;&#12483;&#12463;&#12450;&#12483;&#12503;&#26908;&#35342;&#20250;&#38306;&#36899;\&#21942;&#26989;&#20572;&#27490;&#26399;&#38291;&#21029;&#12395;&#12415;&#12383;&#12289;&#34987;&#28797;&#21069;&#24460;&#12398;&#21462;&#24341;&#31574;&#25968;&#12398;&#25512;&#3122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i4150051\Desktop\03&#12288;&#39318;&#37117;&#27231;&#33021;&#12496;&#12483;&#12463;&#12450;&#12483;&#12503;&#26908;&#35342;&#20250;&#38306;&#36899;\&#34987;&#28797;&#12395;&#12424;&#12427;&#21462;&#24341;&#31574;&#25968;&#12398;&#28187;&#23569;&#26377;&#28961;&#21029;&#12395;&#35211;&#12383;&#12289;&#19979;&#12364;&#12387;&#12383;&#22770;&#19978;&#39640;&#12364;&#20803;&#12398;&#27700;&#28310;&#12395;&#25147;&#12427;&#12414;&#12391;&#12398;&#26399;&#3829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r>
              <a:rPr lang="ja-JP" b="1" dirty="0">
                <a:solidFill>
                  <a:schemeClr val="tx1"/>
                </a:solidFill>
              </a:rPr>
              <a:t>営業停止期間別にみた、被災前後の取引先数の推移</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title>
    <c:autoTitleDeleted val="0"/>
    <c:plotArea>
      <c:layout/>
      <c:barChart>
        <c:barDir val="bar"/>
        <c:grouping val="stacked"/>
        <c:varyColors val="0"/>
        <c:ser>
          <c:idx val="0"/>
          <c:order val="0"/>
          <c:tx>
            <c:strRef>
              <c:f>Sheet1!$B$1</c:f>
              <c:strCache>
                <c:ptCount val="1"/>
                <c:pt idx="0">
                  <c:v>減少</c:v>
                </c:pt>
              </c:strCache>
            </c:strRef>
          </c:tx>
          <c:spPr>
            <a:solidFill>
              <a:schemeClr val="accent4">
                <a:shade val="65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営業停止なし
(n=1,069)</c:v>
                </c:pt>
                <c:pt idx="1">
                  <c:v>1週間以内
(n=656)</c:v>
                </c:pt>
                <c:pt idx="2">
                  <c:v>1か月以内
(n=254)</c:v>
                </c:pt>
                <c:pt idx="3">
                  <c:v>3か月以内
(n=91)</c:v>
                </c:pt>
                <c:pt idx="4">
                  <c:v>半年以内
(n=41)</c:v>
                </c:pt>
                <c:pt idx="5">
                  <c:v>半年超
(n=54)</c:v>
                </c:pt>
              </c:strCache>
            </c:strRef>
          </c:cat>
          <c:val>
            <c:numRef>
              <c:f>Sheet1!$B$2:$B$7</c:f>
              <c:numCache>
                <c:formatCode>0.0%</c:formatCode>
                <c:ptCount val="6"/>
                <c:pt idx="0">
                  <c:v>0.13699999999999998</c:v>
                </c:pt>
                <c:pt idx="1">
                  <c:v>0.18100000000000002</c:v>
                </c:pt>
                <c:pt idx="2">
                  <c:v>0.311</c:v>
                </c:pt>
                <c:pt idx="3">
                  <c:v>0.31900000000000001</c:v>
                </c:pt>
                <c:pt idx="4">
                  <c:v>0.53700000000000003</c:v>
                </c:pt>
                <c:pt idx="5">
                  <c:v>0.64800000000000002</c:v>
                </c:pt>
              </c:numCache>
            </c:numRef>
          </c:val>
          <c:extLst>
            <c:ext xmlns:c16="http://schemas.microsoft.com/office/drawing/2014/chart" uri="{C3380CC4-5D6E-409C-BE32-E72D297353CC}">
              <c16:uniqueId val="{00000000-4ACF-44B2-817B-81E837EF1B41}"/>
            </c:ext>
          </c:extLst>
        </c:ser>
        <c:ser>
          <c:idx val="1"/>
          <c:order val="1"/>
          <c:tx>
            <c:strRef>
              <c:f>Sheet1!$C$1</c:f>
              <c:strCache>
                <c:ptCount val="1"/>
                <c:pt idx="0">
                  <c:v>横ばい</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Sheet1!$A$2:$A$7</c:f>
              <c:strCache>
                <c:ptCount val="6"/>
                <c:pt idx="0">
                  <c:v>営業停止なし
(n=1,069)</c:v>
                </c:pt>
                <c:pt idx="1">
                  <c:v>1週間以内
(n=656)</c:v>
                </c:pt>
                <c:pt idx="2">
                  <c:v>1か月以内
(n=254)</c:v>
                </c:pt>
                <c:pt idx="3">
                  <c:v>3か月以内
(n=91)</c:v>
                </c:pt>
                <c:pt idx="4">
                  <c:v>半年以内
(n=41)</c:v>
                </c:pt>
                <c:pt idx="5">
                  <c:v>半年超
(n=54)</c:v>
                </c:pt>
              </c:strCache>
            </c:strRef>
          </c:cat>
          <c:val>
            <c:numRef>
              <c:f>Sheet1!$C$2:$C$7</c:f>
              <c:numCache>
                <c:formatCode>0.0%</c:formatCode>
                <c:ptCount val="6"/>
                <c:pt idx="0">
                  <c:v>0.79</c:v>
                </c:pt>
                <c:pt idx="1">
                  <c:v>0.73299999999999998</c:v>
                </c:pt>
                <c:pt idx="2">
                  <c:v>0.626</c:v>
                </c:pt>
                <c:pt idx="3">
                  <c:v>0.61499999999999999</c:v>
                </c:pt>
                <c:pt idx="4">
                  <c:v>0.41499999999999998</c:v>
                </c:pt>
                <c:pt idx="5">
                  <c:v>0.315</c:v>
                </c:pt>
              </c:numCache>
            </c:numRef>
          </c:val>
          <c:extLst>
            <c:ext xmlns:c16="http://schemas.microsoft.com/office/drawing/2014/chart" uri="{C3380CC4-5D6E-409C-BE32-E72D297353CC}">
              <c16:uniqueId val="{00000001-4ACF-44B2-817B-81E837EF1B41}"/>
            </c:ext>
          </c:extLst>
        </c:ser>
        <c:ser>
          <c:idx val="2"/>
          <c:order val="2"/>
          <c:tx>
            <c:strRef>
              <c:f>Sheet1!$D$1</c:f>
              <c:strCache>
                <c:ptCount val="1"/>
                <c:pt idx="0">
                  <c:v>増加</c:v>
                </c:pt>
              </c:strCache>
            </c:strRef>
          </c:tx>
          <c:spPr>
            <a:solidFill>
              <a:schemeClr val="accent4">
                <a:tint val="6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Sheet1!$A$2:$A$7</c:f>
              <c:strCache>
                <c:ptCount val="6"/>
                <c:pt idx="0">
                  <c:v>営業停止なし
(n=1,069)</c:v>
                </c:pt>
                <c:pt idx="1">
                  <c:v>1週間以内
(n=656)</c:v>
                </c:pt>
                <c:pt idx="2">
                  <c:v>1か月以内
(n=254)</c:v>
                </c:pt>
                <c:pt idx="3">
                  <c:v>3か月以内
(n=91)</c:v>
                </c:pt>
                <c:pt idx="4">
                  <c:v>半年以内
(n=41)</c:v>
                </c:pt>
                <c:pt idx="5">
                  <c:v>半年超
(n=54)</c:v>
                </c:pt>
              </c:strCache>
            </c:strRef>
          </c:cat>
          <c:val>
            <c:numRef>
              <c:f>Sheet1!$D$2:$D$7</c:f>
              <c:numCache>
                <c:formatCode>0.0%</c:formatCode>
                <c:ptCount val="6"/>
                <c:pt idx="0">
                  <c:v>7.400000000000001E-2</c:v>
                </c:pt>
                <c:pt idx="1">
                  <c:v>8.5000000000000006E-2</c:v>
                </c:pt>
                <c:pt idx="2">
                  <c:v>6.3E-2</c:v>
                </c:pt>
                <c:pt idx="3">
                  <c:v>6.6000000000000003E-2</c:v>
                </c:pt>
                <c:pt idx="4">
                  <c:v>4.9000000000000002E-2</c:v>
                </c:pt>
                <c:pt idx="5">
                  <c:v>3.7000000000000005E-2</c:v>
                </c:pt>
              </c:numCache>
            </c:numRef>
          </c:val>
          <c:extLst>
            <c:ext xmlns:c16="http://schemas.microsoft.com/office/drawing/2014/chart" uri="{C3380CC4-5D6E-409C-BE32-E72D297353CC}">
              <c16:uniqueId val="{00000002-4ACF-44B2-817B-81E837EF1B41}"/>
            </c:ext>
          </c:extLst>
        </c:ser>
        <c:dLbls>
          <c:showLegendKey val="0"/>
          <c:showVal val="0"/>
          <c:showCatName val="0"/>
          <c:showSerName val="0"/>
          <c:showPercent val="0"/>
          <c:showBubbleSize val="0"/>
        </c:dLbls>
        <c:gapWidth val="50"/>
        <c:overlap val="100"/>
        <c:serLines>
          <c:spPr>
            <a:ln w="9525" cap="flat" cmpd="sng" algn="ctr">
              <a:solidFill>
                <a:schemeClr val="tx1">
                  <a:lumMod val="35000"/>
                  <a:lumOff val="65000"/>
                </a:schemeClr>
              </a:solidFill>
              <a:round/>
            </a:ln>
            <a:effectLst/>
          </c:spPr>
        </c:serLines>
        <c:axId val="805790384"/>
        <c:axId val="805785704"/>
      </c:barChart>
      <c:catAx>
        <c:axId val="805790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805785704"/>
        <c:crosses val="autoZero"/>
        <c:auto val="1"/>
        <c:lblAlgn val="ctr"/>
        <c:lblOffset val="100"/>
        <c:noMultiLvlLbl val="0"/>
      </c:catAx>
      <c:valAx>
        <c:axId val="805785704"/>
        <c:scaling>
          <c:orientation val="minMax"/>
          <c:max val="1"/>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805790384"/>
        <c:crosses val="autoZero"/>
        <c:crossBetween val="between"/>
        <c:majorUnit val="0.5"/>
      </c:valAx>
      <c:spPr>
        <a:noFill/>
        <a:ln>
          <a:noFill/>
        </a:ln>
        <a:effectLst/>
      </c:spPr>
    </c:plotArea>
    <c:plotVisOnly val="1"/>
    <c:dispBlanksAs val="gap"/>
    <c:showDLblsOverMax val="0"/>
  </c:chart>
  <c:spPr>
    <a:noFill/>
    <a:ln>
      <a:noFill/>
    </a:ln>
    <a:effectLst/>
  </c:spPr>
  <c:txPr>
    <a:bodyPr/>
    <a:lstStyle/>
    <a:p>
      <a:pPr>
        <a:defRPr sz="1200">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r>
              <a:rPr lang="ja-JP" b="1" dirty="0"/>
              <a:t>被災による取引先数の減少有無別に見た、</a:t>
            </a:r>
            <a:br>
              <a:rPr lang="en-US" altLang="ja-JP" b="1" dirty="0"/>
            </a:br>
            <a:r>
              <a:rPr lang="ja-JP" b="1" dirty="0"/>
              <a:t>下がった売上高が元の水準に戻るまでの期間</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title>
    <c:autoTitleDeleted val="0"/>
    <c:plotArea>
      <c:layout>
        <c:manualLayout>
          <c:layoutTarget val="inner"/>
          <c:xMode val="edge"/>
          <c:yMode val="edge"/>
          <c:x val="0.21865090651066268"/>
          <c:y val="0.13947041300228899"/>
          <c:w val="0.73043188938601933"/>
          <c:h val="0.80866993553969013"/>
        </c:manualLayout>
      </c:layout>
      <c:barChart>
        <c:barDir val="bar"/>
        <c:grouping val="percentStacked"/>
        <c:varyColors val="0"/>
        <c:ser>
          <c:idx val="0"/>
          <c:order val="0"/>
          <c:tx>
            <c:strRef>
              <c:f>Sheet1!$B$1</c:f>
              <c:strCache>
                <c:ptCount val="1"/>
                <c:pt idx="0">
                  <c:v>1か月以内</c:v>
                </c:pt>
              </c:strCache>
            </c:strRef>
          </c:tx>
          <c:spPr>
            <a:solidFill>
              <a:schemeClr val="accent5">
                <a:tint val="50000"/>
              </a:schemeClr>
            </a:solidFill>
            <a:ln w="19050">
              <a:solidFill>
                <a:schemeClr val="bg1"/>
              </a:solidFill>
            </a:ln>
            <a:effectLst/>
          </c:spPr>
          <c:invertIfNegative val="0"/>
          <c:dLbls>
            <c:dLbl>
              <c:idx val="0"/>
              <c:layout>
                <c:manualLayout>
                  <c:x val="4.2522473294547482E-2"/>
                  <c:y val="0.11922102670895206"/>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6-8C58-4FA7-B766-8E2D92D01A97}"/>
                </c:ext>
              </c:extLst>
            </c:dLbl>
            <c:dLbl>
              <c:idx val="1"/>
              <c:layout>
                <c:manualLayout>
                  <c:x val="2.3387360312001115E-2"/>
                  <c:y val="0.12170479809872189"/>
                </c:manualLayout>
              </c:layout>
              <c:dLblPos val="ct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8C58-4FA7-B766-8E2D92D01A97}"/>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Sheet1!$A$2:$A$3</c:f>
              <c:strCache>
                <c:ptCount val="2"/>
                <c:pt idx="0">
                  <c:v>取引先数が減少
(n=386)</c:v>
                </c:pt>
                <c:pt idx="1">
                  <c:v>取引先数が横ばい
(n=372)</c:v>
                </c:pt>
              </c:strCache>
            </c:strRef>
          </c:cat>
          <c:val>
            <c:numRef>
              <c:f>Sheet1!$B$2:$B$3</c:f>
              <c:numCache>
                <c:formatCode>0.0%</c:formatCode>
                <c:ptCount val="2"/>
                <c:pt idx="0">
                  <c:v>2.7999999999999997E-2</c:v>
                </c:pt>
                <c:pt idx="1">
                  <c:v>8.1000000000000003E-2</c:v>
                </c:pt>
              </c:numCache>
            </c:numRef>
          </c:val>
          <c:extLst>
            <c:ext xmlns:c16="http://schemas.microsoft.com/office/drawing/2014/chart" uri="{C3380CC4-5D6E-409C-BE32-E72D297353CC}">
              <c16:uniqueId val="{00000000-8C58-4FA7-B766-8E2D92D01A97}"/>
            </c:ext>
          </c:extLst>
        </c:ser>
        <c:ser>
          <c:idx val="1"/>
          <c:order val="1"/>
          <c:tx>
            <c:strRef>
              <c:f>Sheet1!$C$1</c:f>
              <c:strCache>
                <c:ptCount val="1"/>
                <c:pt idx="0">
                  <c:v>半年以内</c:v>
                </c:pt>
              </c:strCache>
            </c:strRef>
          </c:tx>
          <c:spPr>
            <a:solidFill>
              <a:schemeClr val="accent5">
                <a:tint val="70000"/>
              </a:schemeClr>
            </a:solidFill>
            <a:ln w="19050">
              <a:solidFill>
                <a:schemeClr val="bg1"/>
              </a:solid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取引先数が減少
(n=386)</c:v>
                </c:pt>
                <c:pt idx="1">
                  <c:v>取引先数が横ばい
(n=372)</c:v>
                </c:pt>
              </c:strCache>
            </c:strRef>
          </c:cat>
          <c:val>
            <c:numRef>
              <c:f>Sheet1!$C$2:$C$3</c:f>
              <c:numCache>
                <c:formatCode>0.0%</c:formatCode>
                <c:ptCount val="2"/>
                <c:pt idx="0">
                  <c:v>0.17600000000000002</c:v>
                </c:pt>
                <c:pt idx="1">
                  <c:v>0.40600000000000003</c:v>
                </c:pt>
              </c:numCache>
            </c:numRef>
          </c:val>
          <c:extLst>
            <c:ext xmlns:c16="http://schemas.microsoft.com/office/drawing/2014/chart" uri="{C3380CC4-5D6E-409C-BE32-E72D297353CC}">
              <c16:uniqueId val="{00000001-8C58-4FA7-B766-8E2D92D01A97}"/>
            </c:ext>
          </c:extLst>
        </c:ser>
        <c:ser>
          <c:idx val="2"/>
          <c:order val="2"/>
          <c:tx>
            <c:strRef>
              <c:f>Sheet1!$D$1</c:f>
              <c:strCache>
                <c:ptCount val="1"/>
                <c:pt idx="0">
                  <c:v>1年以内</c:v>
                </c:pt>
              </c:strCache>
            </c:strRef>
          </c:tx>
          <c:spPr>
            <a:solidFill>
              <a:schemeClr val="accent5">
                <a:tint val="90000"/>
              </a:schemeClr>
            </a:solidFill>
            <a:ln w="19050">
              <a:solidFill>
                <a:schemeClr val="bg1"/>
              </a:solid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cat>
            <c:strRef>
              <c:f>Sheet1!$A$2:$A$3</c:f>
              <c:strCache>
                <c:ptCount val="2"/>
                <c:pt idx="0">
                  <c:v>取引先数が減少
(n=386)</c:v>
                </c:pt>
                <c:pt idx="1">
                  <c:v>取引先数が横ばい
(n=372)</c:v>
                </c:pt>
              </c:strCache>
            </c:strRef>
          </c:cat>
          <c:val>
            <c:numRef>
              <c:f>Sheet1!$D$2:$D$3</c:f>
              <c:numCache>
                <c:formatCode>0.0%</c:formatCode>
                <c:ptCount val="2"/>
                <c:pt idx="0">
                  <c:v>0.23100000000000001</c:v>
                </c:pt>
                <c:pt idx="1">
                  <c:v>0.253</c:v>
                </c:pt>
              </c:numCache>
            </c:numRef>
          </c:val>
          <c:extLst>
            <c:ext xmlns:c16="http://schemas.microsoft.com/office/drawing/2014/chart" uri="{C3380CC4-5D6E-409C-BE32-E72D297353CC}">
              <c16:uniqueId val="{00000002-8C58-4FA7-B766-8E2D92D01A97}"/>
            </c:ext>
          </c:extLst>
        </c:ser>
        <c:ser>
          <c:idx val="3"/>
          <c:order val="3"/>
          <c:tx>
            <c:strRef>
              <c:f>Sheet1!$E$1</c:f>
              <c:strCache>
                <c:ptCount val="1"/>
                <c:pt idx="0">
                  <c:v>3年以内</c:v>
                </c:pt>
              </c:strCache>
            </c:strRef>
          </c:tx>
          <c:spPr>
            <a:solidFill>
              <a:schemeClr val="accent5">
                <a:shade val="90000"/>
              </a:schemeClr>
            </a:solidFill>
            <a:ln w="19050">
              <a:solidFill>
                <a:schemeClr val="bg1"/>
              </a:solidFill>
            </a:ln>
            <a:effectLst/>
          </c:spPr>
          <c:invertIfNegative val="0"/>
          <c:dLbls>
            <c:dLbl>
              <c:idx val="1"/>
              <c:layout>
                <c:manualLayout>
                  <c:x val="-2.1261236647275301E-3"/>
                  <c:y val="4.9675427795396691E-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8C58-4FA7-B766-8E2D92D01A97}"/>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取引先数が減少
(n=386)</c:v>
                </c:pt>
                <c:pt idx="1">
                  <c:v>取引先数が横ばい
(n=372)</c:v>
                </c:pt>
              </c:strCache>
            </c:strRef>
          </c:cat>
          <c:val>
            <c:numRef>
              <c:f>Sheet1!$E$2:$E$3</c:f>
              <c:numCache>
                <c:formatCode>0.0%</c:formatCode>
                <c:ptCount val="2"/>
                <c:pt idx="0">
                  <c:v>0.19699999999999998</c:v>
                </c:pt>
                <c:pt idx="1">
                  <c:v>0.153</c:v>
                </c:pt>
              </c:numCache>
            </c:numRef>
          </c:val>
          <c:extLst>
            <c:ext xmlns:c16="http://schemas.microsoft.com/office/drawing/2014/chart" uri="{C3380CC4-5D6E-409C-BE32-E72D297353CC}">
              <c16:uniqueId val="{00000003-8C58-4FA7-B766-8E2D92D01A97}"/>
            </c:ext>
          </c:extLst>
        </c:ser>
        <c:ser>
          <c:idx val="4"/>
          <c:order val="4"/>
          <c:tx>
            <c:strRef>
              <c:f>Sheet1!$F$1</c:f>
              <c:strCache>
                <c:ptCount val="1"/>
                <c:pt idx="0">
                  <c:v>3年超</c:v>
                </c:pt>
              </c:strCache>
            </c:strRef>
          </c:tx>
          <c:spPr>
            <a:solidFill>
              <a:schemeClr val="accent5">
                <a:shade val="70000"/>
              </a:schemeClr>
            </a:solidFill>
            <a:ln>
              <a:solidFill>
                <a:schemeClr val="bg1"/>
              </a:solidFill>
            </a:ln>
            <a:effectLst/>
          </c:spPr>
          <c:invertIfNegative val="0"/>
          <c:dLbls>
            <c:dLbl>
              <c:idx val="1"/>
              <c:layout>
                <c:manualLayout>
                  <c:x val="-0.16583764584873525"/>
                  <c:y val="-0.15896136894526947"/>
                </c:manualLayout>
              </c:layout>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8-8C58-4FA7-B766-8E2D92D01A97}"/>
                </c:ext>
              </c:extLst>
            </c:dLbl>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Sheet1!$A$2:$A$3</c:f>
              <c:strCache>
                <c:ptCount val="2"/>
                <c:pt idx="0">
                  <c:v>取引先数が減少
(n=386)</c:v>
                </c:pt>
                <c:pt idx="1">
                  <c:v>取引先数が横ばい
(n=372)</c:v>
                </c:pt>
              </c:strCache>
            </c:strRef>
          </c:cat>
          <c:val>
            <c:numRef>
              <c:f>Sheet1!$F$2:$F$3</c:f>
              <c:numCache>
                <c:formatCode>0.0%</c:formatCode>
                <c:ptCount val="2"/>
                <c:pt idx="0">
                  <c:v>0.106</c:v>
                </c:pt>
                <c:pt idx="1">
                  <c:v>2.4E-2</c:v>
                </c:pt>
              </c:numCache>
            </c:numRef>
          </c:val>
          <c:extLst>
            <c:ext xmlns:c16="http://schemas.microsoft.com/office/drawing/2014/chart" uri="{C3380CC4-5D6E-409C-BE32-E72D297353CC}">
              <c16:uniqueId val="{00000004-8C58-4FA7-B766-8E2D92D01A97}"/>
            </c:ext>
          </c:extLst>
        </c:ser>
        <c:ser>
          <c:idx val="5"/>
          <c:order val="5"/>
          <c:tx>
            <c:strRef>
              <c:f>Sheet1!$G$1</c:f>
              <c:strCache>
                <c:ptCount val="1"/>
                <c:pt idx="0">
                  <c:v>元の水準に戻っていない</c:v>
                </c:pt>
              </c:strCache>
            </c:strRef>
          </c:tx>
          <c:spPr>
            <a:solidFill>
              <a:schemeClr val="accent5">
                <a:shade val="50000"/>
              </a:schemeClr>
            </a:solidFill>
            <a:ln w="19050">
              <a:solidFill>
                <a:schemeClr val="bg1"/>
              </a:solidFill>
            </a:ln>
            <a:effectLst/>
          </c:spPr>
          <c:invertIfNegative val="0"/>
          <c:dLbls>
            <c:dLbl>
              <c:idx val="1"/>
              <c:layout>
                <c:manualLayout>
                  <c:x val="-1.4998558231348055E-16"/>
                  <c:y val="-0.1767992585394404"/>
                </c:manualLayout>
              </c:layout>
              <c:spPr>
                <a:noFill/>
                <a:ln w="19050">
                  <a:noFill/>
                </a:ln>
                <a:effectLst/>
              </c:spPr>
              <c:txPr>
                <a:bodyPr rot="0" spcFirstLastPara="1" vertOverflow="ellipsis" vert="horz" wrap="square" anchor="ctr" anchorCtr="1"/>
                <a:lstStyle/>
                <a:p>
                  <a:pPr>
                    <a:defRPr sz="1200" b="1"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A-8C58-4FA7-B766-8E2D92D01A97}"/>
                </c:ext>
              </c:extLst>
            </c:dLbl>
            <c:spPr>
              <a:noFill/>
              <a:ln w="19050">
                <a:noFill/>
              </a:ln>
              <a:effectLst/>
            </c:spPr>
            <c:txPr>
              <a:bodyPr rot="0" spcFirstLastPara="1" vertOverflow="ellipsis" vert="horz" wrap="square" anchor="ctr" anchorCtr="1"/>
              <a:lstStyle/>
              <a:p>
                <a:pPr>
                  <a:defRPr sz="1200" b="1"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strRef>
              <c:f>Sheet1!$A$2:$A$3</c:f>
              <c:strCache>
                <c:ptCount val="2"/>
                <c:pt idx="0">
                  <c:v>取引先数が減少
(n=386)</c:v>
                </c:pt>
                <c:pt idx="1">
                  <c:v>取引先数が横ばい
(n=372)</c:v>
                </c:pt>
              </c:strCache>
            </c:strRef>
          </c:cat>
          <c:val>
            <c:numRef>
              <c:f>Sheet1!$G$2:$G$3</c:f>
              <c:numCache>
                <c:formatCode>0.0%</c:formatCode>
                <c:ptCount val="2"/>
                <c:pt idx="0">
                  <c:v>0.26200000000000001</c:v>
                </c:pt>
                <c:pt idx="1">
                  <c:v>8.3000000000000004E-2</c:v>
                </c:pt>
              </c:numCache>
            </c:numRef>
          </c:val>
          <c:extLst>
            <c:ext xmlns:c16="http://schemas.microsoft.com/office/drawing/2014/chart" uri="{C3380CC4-5D6E-409C-BE32-E72D297353CC}">
              <c16:uniqueId val="{00000005-8C58-4FA7-B766-8E2D92D01A97}"/>
            </c:ext>
          </c:extLst>
        </c:ser>
        <c:dLbls>
          <c:showLegendKey val="0"/>
          <c:showVal val="0"/>
          <c:showCatName val="0"/>
          <c:showSerName val="0"/>
          <c:showPercent val="0"/>
          <c:showBubbleSize val="0"/>
        </c:dLbls>
        <c:gapWidth val="150"/>
        <c:overlap val="100"/>
        <c:serLines>
          <c:spPr>
            <a:ln w="9525" cap="flat" cmpd="sng" algn="ctr">
              <a:solidFill>
                <a:schemeClr val="tx1">
                  <a:lumMod val="35000"/>
                  <a:lumOff val="65000"/>
                </a:schemeClr>
              </a:solidFill>
              <a:round/>
            </a:ln>
            <a:effectLst/>
          </c:spPr>
        </c:serLines>
        <c:axId val="953021944"/>
        <c:axId val="953023024"/>
      </c:barChart>
      <c:catAx>
        <c:axId val="953021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953023024"/>
        <c:crosses val="autoZero"/>
        <c:auto val="1"/>
        <c:lblAlgn val="ctr"/>
        <c:lblOffset val="100"/>
        <c:noMultiLvlLbl val="0"/>
      </c:catAx>
      <c:valAx>
        <c:axId val="953023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953021944"/>
        <c:crosses val="autoZero"/>
        <c:crossBetween val="between"/>
        <c:majorUnit val="0.5"/>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lIns="91431" tIns="45715" rIns="91431" bIns="45715"/>
          <a:lstStyle/>
          <a:p>
            <a:endParaRPr dirty="0"/>
          </a:p>
        </p:txBody>
      </p:sp>
      <p:sp>
        <p:nvSpPr>
          <p:cNvPr id="3" name="Date Placeholder"/>
          <p:cNvSpPr>
            <a:spLocks noGrp="1"/>
          </p:cNvSpPr>
          <p:nvPr>
            <p:ph type="dt" sz="quarter" idx="1"/>
          </p:nvPr>
        </p:nvSpPr>
        <p:spPr>
          <a:prstGeom prst="rect">
            <a:avLst/>
          </a:prstGeom>
        </p:spPr>
        <p:txBody>
          <a:bodyPr lIns="91431" tIns="45715" rIns="91431" bIns="45715"/>
          <a:lstStyle/>
          <a:p>
            <a:endParaRPr dirty="0"/>
          </a:p>
        </p:txBody>
      </p:sp>
      <p:sp>
        <p:nvSpPr>
          <p:cNvPr id="4" name="Slide Image Placeholder"/>
          <p:cNvSpPr>
            <a:spLocks noGrp="1" noRot="1" noChangeAspect="1"/>
          </p:cNvSpPr>
          <p:nvPr>
            <p:ph type="sldImg" idx="2"/>
          </p:nvPr>
        </p:nvSpPr>
        <p:spPr>
          <a:prstGeom prst="rect">
            <a:avLst/>
          </a:prstGeom>
        </p:spPr>
        <p:txBody>
          <a:bodyPr lIns="91431" tIns="45715" rIns="91431" bIns="45715"/>
          <a:lstStyle/>
          <a:p>
            <a:endParaRPr dirty="0"/>
          </a:p>
        </p:txBody>
      </p:sp>
      <p:sp>
        <p:nvSpPr>
          <p:cNvPr id="5" name="Notes Placeholder"/>
          <p:cNvSpPr>
            <a:spLocks noGrp="1"/>
          </p:cNvSpPr>
          <p:nvPr>
            <p:ph type="body" sz="quarter" idx="3"/>
          </p:nvPr>
        </p:nvSpPr>
        <p:spPr>
          <a:prstGeom prst="rect">
            <a:avLst/>
          </a:prstGeom>
        </p:spPr>
        <p:txBody>
          <a:bodyPr lIns="91431" tIns="45715" rIns="91431" bIns="45715"/>
          <a:lstStyle/>
          <a:p>
            <a:endParaRPr/>
          </a:p>
        </p:txBody>
      </p:sp>
      <p:sp>
        <p:nvSpPr>
          <p:cNvPr id="6" name="Footer Placeholder"/>
          <p:cNvSpPr>
            <a:spLocks noGrp="1"/>
          </p:cNvSpPr>
          <p:nvPr>
            <p:ph type="ftr" sz="quarter" idx="4"/>
          </p:nvPr>
        </p:nvSpPr>
        <p:spPr>
          <a:prstGeom prst="rect">
            <a:avLst/>
          </a:prstGeom>
        </p:spPr>
        <p:txBody>
          <a:bodyPr lIns="91431" tIns="45715" rIns="91431" bIns="45715"/>
          <a:lstStyle/>
          <a:p>
            <a:endParaRPr dirty="0"/>
          </a:p>
        </p:txBody>
      </p:sp>
      <p:sp>
        <p:nvSpPr>
          <p:cNvPr id="7" name="Slide Number Placeholder"/>
          <p:cNvSpPr>
            <a:spLocks noGrp="1"/>
          </p:cNvSpPr>
          <p:nvPr>
            <p:ph type="sldNum" sz="quarter" idx="5"/>
          </p:nvPr>
        </p:nvSpPr>
        <p:spPr>
          <a:prstGeom prst="rect">
            <a:avLst/>
          </a:prstGeom>
        </p:spPr>
        <p:txBody>
          <a:bodyPr lIns="91431" tIns="45715" rIns="91431" bIns="45715"/>
          <a:lstStyle/>
          <a:p>
            <a:endParaRP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r>
              <a:rPr lang="ja-JP" altLang="en-US" dirty="0"/>
              <a:t>￥</a:t>
            </a:r>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endParaRPr lang="ja-JP"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04"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05" name="PlaceHolder 3"/>
          <p:cNvSpPr>
            <a:spLocks noGrp="1"/>
          </p:cNvSpPr>
          <p:nvPr>
            <p:ph type="sldNum" idx="7"/>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07"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08" name="PlaceHolder 3"/>
          <p:cNvSpPr>
            <a:spLocks noGrp="1"/>
          </p:cNvSpPr>
          <p:nvPr>
            <p:ph type="sldNum" idx="8"/>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10"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11" name="PlaceHolder 3"/>
          <p:cNvSpPr>
            <a:spLocks noGrp="1"/>
          </p:cNvSpPr>
          <p:nvPr>
            <p:ph type="sldNum" idx="9"/>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13"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14" name="PlaceHolder 3"/>
          <p:cNvSpPr>
            <a:spLocks noGrp="1"/>
          </p:cNvSpPr>
          <p:nvPr>
            <p:ph type="sldNum" idx="10"/>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16"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17" name="PlaceHolder 3"/>
          <p:cNvSpPr>
            <a:spLocks noGrp="1"/>
          </p:cNvSpPr>
          <p:nvPr>
            <p:ph type="sldNum" idx="11"/>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19"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20" name="PlaceHolder 3"/>
          <p:cNvSpPr>
            <a:spLocks noGrp="1"/>
          </p:cNvSpPr>
          <p:nvPr>
            <p:ph type="sldNum" idx="12"/>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22"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23" name="PlaceHolder 3"/>
          <p:cNvSpPr>
            <a:spLocks noGrp="1"/>
          </p:cNvSpPr>
          <p:nvPr>
            <p:ph type="sldNum" idx="13"/>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25"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26" name="PlaceHolder 3"/>
          <p:cNvSpPr>
            <a:spLocks noGrp="1"/>
          </p:cNvSpPr>
          <p:nvPr>
            <p:ph type="sldNum" idx="14"/>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28"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29" name="PlaceHolder 3"/>
          <p:cNvSpPr>
            <a:spLocks noGrp="1"/>
          </p:cNvSpPr>
          <p:nvPr>
            <p:ph type="sldNum" idx="15"/>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34"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35" name="PlaceHolder 3"/>
          <p:cNvSpPr>
            <a:spLocks noGrp="1"/>
          </p:cNvSpPr>
          <p:nvPr>
            <p:ph type="sldNum" idx="17"/>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40"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41" name="PlaceHolder 3"/>
          <p:cNvSpPr>
            <a:spLocks noGrp="1"/>
          </p:cNvSpPr>
          <p:nvPr>
            <p:ph type="sldNum" idx="19"/>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43"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44" name="PlaceHolder 3"/>
          <p:cNvSpPr>
            <a:spLocks noGrp="1"/>
          </p:cNvSpPr>
          <p:nvPr>
            <p:ph type="sldNum" idx="20"/>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PlaceHolder 1"/>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55" name="PlaceHolder 2"/>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56" name="PlaceHolder 3"/>
          <p:cNvSpPr>
            <a:spLocks noGrp="1"/>
          </p:cNvSpPr>
          <p:nvPr>
            <p:ph type="sldNum" idx="24"/>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1EC3F-1F8D-6D60-9ADC-4468B3007A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E95F3-231B-E38F-EB45-12900B37C40B}"/>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4A9E01EA-7AA7-C601-733C-B5E0E873870A}"/>
              </a:ext>
            </a:extLst>
          </p:cNvPr>
          <p:cNvSpPr>
            <a:spLocks noGrp="1"/>
          </p:cNvSpPr>
          <p:nvPr>
            <p:ph type="body" idx="1"/>
          </p:nvPr>
        </p:nvSpPr>
        <p:spPr/>
        <p:txBody>
          <a:bodyPr/>
          <a:lstStyle/>
          <a:p>
            <a:r>
              <a:rPr lang="ja-JP" altLang="en-US" dirty="0"/>
              <a:t>￥</a:t>
            </a:r>
            <a:endParaRPr lang="ja-JP" dirty="0"/>
          </a:p>
        </p:txBody>
      </p:sp>
      <p:sp>
        <p:nvSpPr>
          <p:cNvPr id="4" name="Slide Number Placeholder 3">
            <a:extLst>
              <a:ext uri="{FF2B5EF4-FFF2-40B4-BE49-F238E27FC236}">
                <a16:creationId xmlns:a16="http://schemas.microsoft.com/office/drawing/2014/main" id="{96753068-0CBA-74CD-95C8-21D15E600AE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67380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B3159-D5A8-8426-6A9C-CFFD089DC547}"/>
            </a:ext>
          </a:extLst>
        </p:cNvPr>
        <p:cNvGrpSpPr/>
        <p:nvPr/>
      </p:nvGrpSpPr>
      <p:grpSpPr>
        <a:xfrm>
          <a:off x="0" y="0"/>
          <a:ext cx="0" cy="0"/>
          <a:chOff x="0" y="0"/>
          <a:chExt cx="0" cy="0"/>
        </a:xfrm>
      </p:grpSpPr>
      <p:sp>
        <p:nvSpPr>
          <p:cNvPr id="154" name="PlaceHolder 1">
            <a:extLst>
              <a:ext uri="{FF2B5EF4-FFF2-40B4-BE49-F238E27FC236}">
                <a16:creationId xmlns:a16="http://schemas.microsoft.com/office/drawing/2014/main" id="{9B6EF078-F0C3-1077-DAEE-8475B48B559F}"/>
              </a:ext>
            </a:extLst>
          </p:cNvPr>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55" name="PlaceHolder 2">
            <a:extLst>
              <a:ext uri="{FF2B5EF4-FFF2-40B4-BE49-F238E27FC236}">
                <a16:creationId xmlns:a16="http://schemas.microsoft.com/office/drawing/2014/main" id="{64EF4CA7-577C-6294-CE67-9D6D04361838}"/>
              </a:ext>
            </a:extLst>
          </p:cNvPr>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56" name="PlaceHolder 3">
            <a:extLst>
              <a:ext uri="{FF2B5EF4-FFF2-40B4-BE49-F238E27FC236}">
                <a16:creationId xmlns:a16="http://schemas.microsoft.com/office/drawing/2014/main" id="{1843FFB6-F581-C9F5-09DE-08493FF9133E}"/>
              </a:ext>
            </a:extLst>
          </p:cNvPr>
          <p:cNvSpPr>
            <a:spLocks noGrp="1"/>
          </p:cNvSpPr>
          <p:nvPr>
            <p:ph type="sldNum" idx="24"/>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extLst>
      <p:ext uri="{BB962C8B-B14F-4D97-AF65-F5344CB8AC3E}">
        <p14:creationId xmlns:p14="http://schemas.microsoft.com/office/powerpoint/2010/main" val="33267759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534CA-1C4B-FD48-6284-0169690C7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8ED19-5617-5A48-9B7A-EB4D589D9DC0}"/>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0AE220CE-5C2F-AF41-A6BE-C442657B96A3}"/>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A1A85316-B473-AFCB-026B-03D103497036}"/>
              </a:ext>
            </a:extLst>
          </p:cNvPr>
          <p:cNvSpPr>
            <a:spLocks noGrp="1"/>
          </p:cNvSpPr>
          <p:nvPr>
            <p:ph type="sldNum" idx="5"/>
          </p:nvPr>
        </p:nvSpPr>
        <p:spPr/>
        <p:txBody>
          <a:bodyPr/>
          <a:lstStyle/>
          <a:p>
            <a:endParaRPr dirty="0"/>
          </a:p>
        </p:txBody>
      </p:sp>
    </p:spTree>
    <p:extLst>
      <p:ext uri="{BB962C8B-B14F-4D97-AF65-F5344CB8AC3E}">
        <p14:creationId xmlns:p14="http://schemas.microsoft.com/office/powerpoint/2010/main" val="42731108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596C3-8919-155E-2206-A31021EB2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CAA64-9F51-D958-1496-7A7C43BB350F}"/>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82422B69-FC07-68BF-3D7A-97ABE81079F2}"/>
              </a:ext>
            </a:extLst>
          </p:cNvPr>
          <p:cNvSpPr>
            <a:spLocks noGrp="1"/>
          </p:cNvSpPr>
          <p:nvPr>
            <p:ph type="body" idx="1"/>
          </p:nvPr>
        </p:nvSpPr>
        <p:spPr/>
        <p:txBody>
          <a:bodyPr/>
          <a:lstStyle/>
          <a:p>
            <a:r>
              <a:rPr lang="ja-JP" altLang="en-US" dirty="0"/>
              <a:t>￥</a:t>
            </a:r>
            <a:endParaRPr lang="ja-JP" dirty="0"/>
          </a:p>
        </p:txBody>
      </p:sp>
      <p:sp>
        <p:nvSpPr>
          <p:cNvPr id="4" name="Slide Number Placeholder 3">
            <a:extLst>
              <a:ext uri="{FF2B5EF4-FFF2-40B4-BE49-F238E27FC236}">
                <a16:creationId xmlns:a16="http://schemas.microsoft.com/office/drawing/2014/main" id="{83B93A52-B479-B2D1-8BD0-4BCC7207AC7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65949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4C424-14A6-CC9A-5262-EB233348527C}"/>
            </a:ext>
          </a:extLst>
        </p:cNvPr>
        <p:cNvGrpSpPr/>
        <p:nvPr/>
      </p:nvGrpSpPr>
      <p:grpSpPr>
        <a:xfrm>
          <a:off x="0" y="0"/>
          <a:ext cx="0" cy="0"/>
          <a:chOff x="0" y="0"/>
          <a:chExt cx="0" cy="0"/>
        </a:xfrm>
      </p:grpSpPr>
      <p:sp>
        <p:nvSpPr>
          <p:cNvPr id="154" name="PlaceHolder 1">
            <a:extLst>
              <a:ext uri="{FF2B5EF4-FFF2-40B4-BE49-F238E27FC236}">
                <a16:creationId xmlns:a16="http://schemas.microsoft.com/office/drawing/2014/main" id="{2FD6CF7F-D7D3-245B-A105-CFE5421DF8A2}"/>
              </a:ext>
            </a:extLst>
          </p:cNvPr>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55" name="PlaceHolder 2">
            <a:extLst>
              <a:ext uri="{FF2B5EF4-FFF2-40B4-BE49-F238E27FC236}">
                <a16:creationId xmlns:a16="http://schemas.microsoft.com/office/drawing/2014/main" id="{48F5BEEF-F9C5-877D-FA48-AD4F08E94283}"/>
              </a:ext>
            </a:extLst>
          </p:cNvPr>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56" name="PlaceHolder 3">
            <a:extLst>
              <a:ext uri="{FF2B5EF4-FFF2-40B4-BE49-F238E27FC236}">
                <a16:creationId xmlns:a16="http://schemas.microsoft.com/office/drawing/2014/main" id="{C26DA207-ABD3-9A75-CA90-45C5F53F3A34}"/>
              </a:ext>
            </a:extLst>
          </p:cNvPr>
          <p:cNvSpPr>
            <a:spLocks noGrp="1"/>
          </p:cNvSpPr>
          <p:nvPr>
            <p:ph type="sldNum" idx="24"/>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extLst>
      <p:ext uri="{BB962C8B-B14F-4D97-AF65-F5344CB8AC3E}">
        <p14:creationId xmlns:p14="http://schemas.microsoft.com/office/powerpoint/2010/main" val="3500354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878DC-1C5E-83ED-E85E-6F631B2E6685}"/>
            </a:ext>
          </a:extLst>
        </p:cNvPr>
        <p:cNvGrpSpPr/>
        <p:nvPr/>
      </p:nvGrpSpPr>
      <p:grpSpPr>
        <a:xfrm>
          <a:off x="0" y="0"/>
          <a:ext cx="0" cy="0"/>
          <a:chOff x="0" y="0"/>
          <a:chExt cx="0" cy="0"/>
        </a:xfrm>
      </p:grpSpPr>
      <p:sp>
        <p:nvSpPr>
          <p:cNvPr id="154" name="PlaceHolder 1">
            <a:extLst>
              <a:ext uri="{FF2B5EF4-FFF2-40B4-BE49-F238E27FC236}">
                <a16:creationId xmlns:a16="http://schemas.microsoft.com/office/drawing/2014/main" id="{69E8777F-B29F-78C2-E423-4DA5942BF6AD}"/>
              </a:ext>
            </a:extLst>
          </p:cNvPr>
          <p:cNvSpPr>
            <a:spLocks noGrp="1" noRot="1" noChangeAspect="1"/>
          </p:cNvSpPr>
          <p:nvPr>
            <p:ph type="sldImg"/>
          </p:nvPr>
        </p:nvSpPr>
        <p:spPr>
          <a:xfrm>
            <a:off x="0" y="0"/>
            <a:ext cx="0" cy="0"/>
          </a:xfrm>
          <a:prstGeom prst="rect">
            <a:avLst/>
          </a:prstGeom>
          <a:ln w="0">
            <a:noFill/>
          </a:ln>
        </p:spPr>
        <p:txBody>
          <a:bodyPr/>
          <a:lstStyle/>
          <a:p>
            <a:endParaRPr lang="ja-JP" altLang="en-US"/>
          </a:p>
        </p:txBody>
      </p:sp>
      <p:sp>
        <p:nvSpPr>
          <p:cNvPr id="155" name="PlaceHolder 2">
            <a:extLst>
              <a:ext uri="{FF2B5EF4-FFF2-40B4-BE49-F238E27FC236}">
                <a16:creationId xmlns:a16="http://schemas.microsoft.com/office/drawing/2014/main" id="{EEA90AE9-BA5D-CAAC-4A5D-DE68CC942FA7}"/>
              </a:ext>
            </a:extLst>
          </p:cNvPr>
          <p:cNvSpPr>
            <a:spLocks noGrp="1"/>
          </p:cNvSpPr>
          <p:nvPr>
            <p:ph type="body"/>
          </p:nvPr>
        </p:nvSpPr>
        <p:spPr>
          <a:xfrm>
            <a:off x="0" y="0"/>
            <a:ext cx="0" cy="0"/>
          </a:xfrm>
          <a:prstGeom prst="rect">
            <a:avLst/>
          </a:prstGeom>
          <a:noFill/>
          <a:ln w="0">
            <a:noFill/>
          </a:ln>
        </p:spPr>
        <p:txBody>
          <a:bodyPr lIns="89874" tIns="-44937" rIns="89874" bIns="-44937" anchor="t">
            <a:noAutofit/>
          </a:bodyPr>
          <a:lstStyle/>
          <a:p>
            <a:pPr>
              <a:tabLst>
                <a:tab pos="0" algn="l"/>
              </a:tabLst>
            </a:pPr>
            <a:endParaRPr lang="en-US" sz="2000" dirty="0">
              <a:solidFill>
                <a:srgbClr val="000000"/>
              </a:solidFill>
              <a:latin typeface="Arial"/>
            </a:endParaRPr>
          </a:p>
        </p:txBody>
      </p:sp>
      <p:sp>
        <p:nvSpPr>
          <p:cNvPr id="156" name="PlaceHolder 3">
            <a:extLst>
              <a:ext uri="{FF2B5EF4-FFF2-40B4-BE49-F238E27FC236}">
                <a16:creationId xmlns:a16="http://schemas.microsoft.com/office/drawing/2014/main" id="{03C0FD8D-4358-81EB-EB3F-62E7F1825074}"/>
              </a:ext>
            </a:extLst>
          </p:cNvPr>
          <p:cNvSpPr>
            <a:spLocks noGrp="1"/>
          </p:cNvSpPr>
          <p:nvPr>
            <p:ph type="sldNum" idx="24"/>
          </p:nvPr>
        </p:nvSpPr>
        <p:spPr>
          <a:xfrm>
            <a:off x="0" y="0"/>
            <a:ext cx="0" cy="0"/>
          </a:xfrm>
          <a:prstGeom prst="rect">
            <a:avLst/>
          </a:prstGeom>
          <a:noFill/>
          <a:ln w="0">
            <a:noFill/>
          </a:ln>
        </p:spPr>
        <p:txBody>
          <a:bodyPr lIns="89874" tIns="-44937" rIns="89874" bIns="-44937" anchor="t">
            <a:noAutofit/>
          </a:bodyPr>
          <a:lstStyle/>
          <a:p>
            <a:endParaRPr lang="en-US">
              <a:solidFill>
                <a:srgbClr val="000000"/>
              </a:solidFill>
              <a:latin typeface="Noto Serif"/>
            </a:endParaRPr>
          </a:p>
        </p:txBody>
      </p:sp>
    </p:spTree>
    <p:extLst>
      <p:ext uri="{BB962C8B-B14F-4D97-AF65-F5344CB8AC3E}">
        <p14:creationId xmlns:p14="http://schemas.microsoft.com/office/powerpoint/2010/main" val="1809314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080" cy="1144440"/>
          </a:xfrm>
          <a:prstGeom prst="rect">
            <a:avLst/>
          </a:prstGeom>
          <a:noFill/>
          <a:ln w="0">
            <a:noFill/>
          </a:ln>
        </p:spPr>
        <p:txBody>
          <a:bodyPr lIns="0" tIns="0" rIns="0" bIns="0" anchor="ctr">
            <a:noAutofit/>
          </a:bodyPr>
          <a:lstStyle>
            <a:lvl1pPr indent="0" algn="l">
              <a:lnSpc>
                <a:spcPct val="90000"/>
              </a:lnSpc>
              <a:buNone/>
              <a:tabLst>
                <a:tab pos="0" algn="l"/>
              </a:tabLst>
              <a:defRPr lang="en-US" sz="4400" b="0" u="none" strike="noStrike">
                <a:solidFill>
                  <a:schemeClr val="dk1"/>
                </a:solidFill>
                <a:effectLst/>
                <a:uFillTx/>
                <a:latin typeface="Calibri Light"/>
                <a:ea typeface="Calibri Light"/>
              </a:defRPr>
            </a:lvl1pPr>
          </a:lstStyle>
          <a:p>
            <a:pPr indent="0" algn="l">
              <a:lnSpc>
                <a:spcPct val="90000"/>
              </a:lnSpc>
              <a:buNone/>
              <a:tabLst>
                <a:tab pos="0" algn="l"/>
              </a:tabLst>
            </a:pPr>
            <a:r>
              <a:rPr lang="en-US" sz="4400" b="0" u="none" strike="noStrike">
                <a:solidFill>
                  <a:schemeClr val="dk1"/>
                </a:solidFill>
                <a:effectLst/>
                <a:uFillTx/>
                <a:latin typeface="Calibri Light"/>
                <a:ea typeface="Calibri Light"/>
              </a:rPr>
              <a:t>Click to edit the title text format</a:t>
            </a:r>
            <a:endParaRPr lang="en-US" sz="4400" b="0" u="none" strike="noStrike">
              <a:solidFill>
                <a:schemeClr val="dk1"/>
              </a:solidFill>
              <a:effectLst/>
              <a:uFillTx/>
              <a:latin typeface="Calibri Light"/>
            </a:endParaRPr>
          </a:p>
        </p:txBody>
      </p:sp>
      <p:sp>
        <p:nvSpPr>
          <p:cNvPr id="8" name="PlaceHolder 2"/>
          <p:cNvSpPr>
            <a:spLocks noGrp="1"/>
          </p:cNvSpPr>
          <p:nvPr>
            <p:ph type="body"/>
          </p:nvPr>
        </p:nvSpPr>
        <p:spPr>
          <a:xfrm>
            <a:off x="609480" y="1604520"/>
            <a:ext cx="10972080" cy="3976920"/>
          </a:xfrm>
          <a:prstGeom prst="rect">
            <a:avLst/>
          </a:prstGeom>
          <a:noFill/>
          <a:ln w="0">
            <a:noFill/>
          </a:ln>
        </p:spPr>
        <p:txBody>
          <a:bodyPr lIns="0" tIns="0" rIns="0" bIns="0" anchor="t">
            <a:normAutofit/>
          </a:bodyPr>
          <a:lstStyle>
            <a:lvl1pPr algn="l">
              <a:lnSpc>
                <a:spcPct val="90000"/>
              </a:lnSpc>
              <a:spcBef>
                <a:spcPts val="1417"/>
              </a:spcBef>
              <a:buClr>
                <a:srgbClr val="000000"/>
              </a:buClr>
              <a:buSzPct val="45000"/>
              <a:buFont typeface="Wingdings" charset="2"/>
              <a:buChar char=""/>
              <a:defRPr lang="en-US" sz="2800" b="0" u="none" strike="noStrike">
                <a:solidFill>
                  <a:schemeClr val="dk1"/>
                </a:solidFill>
                <a:effectLst/>
                <a:uFillTx/>
                <a:latin typeface="Calibri"/>
                <a:ea typeface="Calibri"/>
              </a:defRPr>
            </a:lvl1pPr>
            <a:lvl2pPr lvl="1" algn="l">
              <a:lnSpc>
                <a:spcPct val="90000"/>
              </a:lnSpc>
              <a:spcBef>
                <a:spcPts val="1134"/>
              </a:spcBef>
              <a:buClr>
                <a:srgbClr val="000000"/>
              </a:buClr>
              <a:buSzPct val="75000"/>
              <a:buFont typeface="Symbol"/>
              <a:buChar char=""/>
              <a:defRPr lang="en-US" sz="2000" b="0" u="none" strike="noStrike">
                <a:solidFill>
                  <a:schemeClr val="dk1"/>
                </a:solidFill>
                <a:effectLst/>
                <a:uFillTx/>
                <a:latin typeface="Calibri"/>
                <a:ea typeface="Calibri"/>
              </a:defRPr>
            </a:lvl2pPr>
            <a:lvl3pPr lvl="2" algn="l">
              <a:lnSpc>
                <a:spcPct val="90000"/>
              </a:lnSpc>
              <a:spcBef>
                <a:spcPts val="850"/>
              </a:spcBef>
              <a:buClr>
                <a:srgbClr val="000000"/>
              </a:buClr>
              <a:buSzPct val="45000"/>
              <a:buFont typeface="Wingdings" charset="2"/>
              <a:buChar char=""/>
              <a:defRPr lang="en-US" sz="1800" b="0" u="none" strike="noStrike">
                <a:solidFill>
                  <a:schemeClr val="dk1"/>
                </a:solidFill>
                <a:effectLst/>
                <a:uFillTx/>
                <a:latin typeface="Calibri"/>
                <a:ea typeface="Calibri"/>
              </a:defRPr>
            </a:lvl3pPr>
            <a:lvl4pPr lvl="3" algn="l">
              <a:lnSpc>
                <a:spcPct val="90000"/>
              </a:lnSpc>
              <a:spcBef>
                <a:spcPts val="567"/>
              </a:spcBef>
              <a:buClr>
                <a:srgbClr val="000000"/>
              </a:buClr>
              <a:buSzPct val="75000"/>
              <a:buFont typeface="Symbol"/>
              <a:buChar char=""/>
              <a:defRPr lang="en-US" sz="1800" b="0" u="none" strike="noStrike">
                <a:solidFill>
                  <a:schemeClr val="dk1"/>
                </a:solidFill>
                <a:effectLst/>
                <a:uFillTx/>
                <a:latin typeface="Calibri"/>
                <a:ea typeface="Calibri"/>
              </a:defRPr>
            </a:lvl4pPr>
            <a:lvl5pPr lvl="4" algn="l">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ea typeface="Calibri"/>
              </a:defRPr>
            </a:lvl5pPr>
            <a:lvl6pPr lvl="5" algn="l">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ea typeface="Calibri"/>
              </a:defRPr>
            </a:lvl6pPr>
            <a:lvl7pPr lvl="6" algn="l">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Calibri"/>
                <a:ea typeface="Calibri"/>
              </a:defRPr>
            </a:lvl7pPr>
          </a:lstStyle>
          <a:p>
            <a:pPr marL="432000" indent="-324000" algn="l">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Calibri"/>
                <a:ea typeface="Calibri"/>
              </a:rPr>
              <a:t>Click to edit the outline text format</a:t>
            </a:r>
            <a:endParaRPr lang="en-US" sz="2800" b="0" u="none" strike="noStrike">
              <a:solidFill>
                <a:schemeClr val="dk1"/>
              </a:solidFill>
              <a:effectLst/>
              <a:uFillTx/>
              <a:latin typeface="Calibri"/>
            </a:endParaRPr>
          </a:p>
          <a:p>
            <a:pPr marL="864000" lvl="1" indent="-324000" algn="l">
              <a:lnSpc>
                <a:spcPct val="90000"/>
              </a:lnSpc>
              <a:spcBef>
                <a:spcPts val="1134"/>
              </a:spcBef>
              <a:buClr>
                <a:srgbClr val="000000"/>
              </a:buClr>
              <a:buSzPct val="75000"/>
              <a:buFont typeface="Symbol"/>
              <a:buChar char=""/>
            </a:pPr>
            <a:r>
              <a:rPr lang="en-US" sz="2000" b="0" u="none" strike="noStrike">
                <a:solidFill>
                  <a:schemeClr val="dk1"/>
                </a:solidFill>
                <a:effectLst/>
                <a:uFillTx/>
                <a:latin typeface="Calibri"/>
                <a:ea typeface="Calibri"/>
              </a:rPr>
              <a:t>Second Outline Level</a:t>
            </a:r>
            <a:endParaRPr lang="en-US" sz="2000" b="0" u="none" strike="noStrike">
              <a:solidFill>
                <a:schemeClr val="dk1"/>
              </a:solidFill>
              <a:effectLst/>
              <a:uFillTx/>
              <a:latin typeface="Calibri"/>
            </a:endParaRPr>
          </a:p>
          <a:p>
            <a:pPr marL="1296000" lvl="2" indent="-288000" algn="l">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Calibri"/>
                <a:ea typeface="Calibri"/>
              </a:rPr>
              <a:t>Third Outline Level</a:t>
            </a:r>
            <a:endParaRPr lang="en-US" sz="1800" b="0" u="none" strike="noStrike">
              <a:solidFill>
                <a:schemeClr val="dk1"/>
              </a:solidFill>
              <a:effectLst/>
              <a:uFillTx/>
              <a:latin typeface="Calibri"/>
            </a:endParaRPr>
          </a:p>
          <a:p>
            <a:pPr marL="1728000" lvl="3" indent="-216000" algn="l">
              <a:lnSpc>
                <a:spcPct val="90000"/>
              </a:lnSpc>
              <a:spcBef>
                <a:spcPts val="567"/>
              </a:spcBef>
              <a:buClr>
                <a:srgbClr val="000000"/>
              </a:buClr>
              <a:buSzPct val="75000"/>
              <a:buFont typeface="Symbol"/>
              <a:buChar char=""/>
            </a:pPr>
            <a:r>
              <a:rPr lang="en-US" sz="1800" b="0" u="none" strike="noStrike">
                <a:solidFill>
                  <a:schemeClr val="dk1"/>
                </a:solidFill>
                <a:effectLst/>
                <a:uFillTx/>
                <a:latin typeface="Calibri"/>
                <a:ea typeface="Calibri"/>
              </a:rPr>
              <a:t>Fourth Outline Level</a:t>
            </a:r>
            <a:endParaRPr lang="en-US" sz="1800" b="0" u="none" strike="noStrike">
              <a:solidFill>
                <a:schemeClr val="dk1"/>
              </a:solidFill>
              <a:effectLst/>
              <a:uFillTx/>
              <a:latin typeface="Calibri"/>
            </a:endParaRPr>
          </a:p>
          <a:p>
            <a:pPr marL="2160000" lvl="4" indent="-216000" algn="l">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ea typeface="Calibri"/>
              </a:rPr>
              <a:t>Fifth Outline Level</a:t>
            </a:r>
            <a:endParaRPr lang="en-US" sz="2000" b="0" u="none" strike="noStrike">
              <a:solidFill>
                <a:schemeClr val="dk1"/>
              </a:solidFill>
              <a:effectLst/>
              <a:uFillTx/>
              <a:latin typeface="Calibri"/>
            </a:endParaRPr>
          </a:p>
          <a:p>
            <a:pPr marL="2592000" lvl="5" indent="-216000" algn="l">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ea typeface="Calibri"/>
              </a:rPr>
              <a:t>Sixth Outline Level</a:t>
            </a:r>
            <a:endParaRPr lang="en-US" sz="2000" b="0" u="none" strike="noStrike">
              <a:solidFill>
                <a:schemeClr val="dk1"/>
              </a:solidFill>
              <a:effectLst/>
              <a:uFillTx/>
              <a:latin typeface="Calibri"/>
            </a:endParaRPr>
          </a:p>
          <a:p>
            <a:pPr marL="3024000" lvl="6" indent="-216000" algn="l">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ea typeface="Calibri"/>
              </a:rPr>
              <a:t>Seventh Outline Level</a:t>
            </a:r>
            <a:endParaRPr lang="en-US" sz="2000" b="0" u="none" strike="noStrike">
              <a:solidFill>
                <a:schemeClr val="dk1"/>
              </a:solidFill>
              <a:effectLst/>
              <a:uFillTx/>
              <a:latin typeface="Calibri"/>
            </a:endParaRPr>
          </a:p>
        </p:txBody>
      </p:sp>
    </p:spTree>
    <p:extLst>
      <p:ext uri="{BB962C8B-B14F-4D97-AF65-F5344CB8AC3E}">
        <p14:creationId xmlns:p14="http://schemas.microsoft.com/office/powerpoint/2010/main" val="40095241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Lst>
  <p:hf hdr="0" ftr="0" dt="0"/>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43C8F610-2EC5-4597-9515-3C2CD1FE80DB}"/>
              </a:ext>
            </a:extLst>
          </p:cNvPr>
          <p:cNvSpPr>
            <a:spLocks noGrp="1"/>
          </p:cNvSpPr>
          <p:nvPr/>
        </p:nvSpPr>
        <p:spPr>
          <a:xfrm>
            <a:off x="0" y="0"/>
            <a:ext cx="12192000" cy="361950"/>
          </a:xfrm>
          <a:prstGeom prst="rect">
            <a:avLst/>
          </a:prstGeom>
          <a:solidFill>
            <a:srgbClr val="44546A"/>
          </a:solidFill>
          <a:ln w="0">
            <a:solidFill>
              <a:srgbClr val="44546A"/>
            </a:solidFill>
            <a:prstDash val="solid"/>
          </a:ln>
        </p:spPr>
        <p:txBody>
          <a:bodyPr/>
          <a:lstStyle/>
          <a:p>
            <a:endParaRPr dirty="0"/>
          </a:p>
        </p:txBody>
      </p:sp>
      <p:sp>
        <p:nvSpPr>
          <p:cNvPr id="6" name="正方形/長方形 5">
            <a:extLst>
              <a:ext uri="{FF2B5EF4-FFF2-40B4-BE49-F238E27FC236}">
                <a16:creationId xmlns:a16="http://schemas.microsoft.com/office/drawing/2014/main" id="{C983FDD1-D54F-4AB1-B7A5-9585C05F046B}"/>
              </a:ext>
            </a:extLst>
          </p:cNvPr>
          <p:cNvSpPr>
            <a:spLocks noGrp="1"/>
          </p:cNvSpPr>
          <p:nvPr/>
        </p:nvSpPr>
        <p:spPr>
          <a:xfrm>
            <a:off x="1257300" y="3943350"/>
            <a:ext cx="10039350" cy="19050"/>
          </a:xfrm>
          <a:prstGeom prst="rect">
            <a:avLst/>
          </a:prstGeom>
          <a:solidFill>
            <a:srgbClr val="FF0000"/>
          </a:solidFill>
          <a:ln w="0">
            <a:solidFill>
              <a:srgbClr val="FF0000"/>
            </a:solidFill>
            <a:prstDash val="solid"/>
          </a:ln>
        </p:spPr>
        <p:txBody>
          <a:bodyPr/>
          <a:lstStyle/>
          <a:p>
            <a:endParaRPr dirty="0"/>
          </a:p>
        </p:txBody>
      </p:sp>
      <p:sp>
        <p:nvSpPr>
          <p:cNvPr id="7" name="正方形/長方形 6">
            <a:extLst>
              <a:ext uri="{FF2B5EF4-FFF2-40B4-BE49-F238E27FC236}">
                <a16:creationId xmlns:a16="http://schemas.microsoft.com/office/drawing/2014/main" id="{AA60A5D5-62FB-4357-8F6A-72D13F555A41}"/>
              </a:ext>
            </a:extLst>
          </p:cNvPr>
          <p:cNvSpPr>
            <a:spLocks noGrp="1"/>
          </p:cNvSpPr>
          <p:nvPr/>
        </p:nvSpPr>
        <p:spPr>
          <a:xfrm>
            <a:off x="3810000" y="5314950"/>
            <a:ext cx="4572000" cy="628650"/>
          </a:xfrm>
          <a:prstGeom prst="rect">
            <a:avLst/>
          </a:prstGeom>
          <a:noFill/>
          <a:ln w="0">
            <a:noFill/>
            <a:prstDash val="solid"/>
          </a:ln>
        </p:spPr>
        <p:txBody>
          <a:bodyPr wrap="square" lIns="57150" tIns="38100" rIns="57150" bIns="38100" anchor="ctr">
            <a:noAutofit/>
          </a:bodyPr>
          <a:lstStyle/>
          <a:p>
            <a:pPr algn="ctr">
              <a:lnSpc>
                <a:spcPct val="108000"/>
              </a:lnSpc>
              <a:buNone/>
              <a:defRPr sz="2400" b="1">
                <a:solidFill>
                  <a:srgbClr val="002060"/>
                </a:solidFill>
                <a:latin typeface="BIZ UDPゴシック"/>
                <a:ea typeface="BIZ UDPゴシック"/>
                <a:cs typeface="BIZ UDPゴシック"/>
              </a:defRPr>
            </a:pPr>
            <a:r>
              <a:rPr sz="2400" b="1" dirty="0">
                <a:solidFill>
                  <a:srgbClr val="002060"/>
                </a:solidFill>
                <a:latin typeface="BIZ UDPゴシック"/>
                <a:ea typeface="BIZ UDPゴシック"/>
                <a:cs typeface="BIZ UDPゴシック"/>
              </a:rPr>
              <a:t>副首都推進局</a:t>
            </a:r>
          </a:p>
        </p:txBody>
      </p:sp>
      <p:sp>
        <p:nvSpPr>
          <p:cNvPr id="9" name="タイトル 1">
            <a:extLst>
              <a:ext uri="{FF2B5EF4-FFF2-40B4-BE49-F238E27FC236}">
                <a16:creationId xmlns:a16="http://schemas.microsoft.com/office/drawing/2014/main" id="{4E6180A2-9CC9-8453-A7B0-F5EAA177C0BD}"/>
              </a:ext>
            </a:extLst>
          </p:cNvPr>
          <p:cNvSpPr>
            <a:spLocks noGrp="1"/>
          </p:cNvSpPr>
          <p:nvPr/>
        </p:nvSpPr>
        <p:spPr>
          <a:xfrm>
            <a:off x="1106496" y="1870879"/>
            <a:ext cx="10331387" cy="1883232"/>
          </a:xfrm>
          <a:prstGeom prst="rect">
            <a:avLst/>
          </a:prstGeom>
        </p:spPr>
        <p:txBody>
          <a:bodyPr vert="horz" lIns="91440" tIns="45720" rIns="91440" bIns="45720" anchor="b">
            <a:noAutofit/>
          </a:bodyPr>
          <a:lstStyle>
            <a:lvl1pPr algn="ctr" defTabSz="914400">
              <a:lnSpc>
                <a:spcPct val="90000"/>
              </a:lnSpc>
              <a:spcBef>
                <a:spcPct val="0"/>
              </a:spcBef>
              <a:buNone/>
              <a:defRPr sz="6000" kern="1200">
                <a:solidFill>
                  <a:schemeClr val="tx1"/>
                </a:solidFill>
                <a:latin typeface="+mj-lt"/>
                <a:ea typeface="+mj-lt"/>
                <a:cs typeface="+mj-lt"/>
              </a:defRPr>
            </a:lvl1pPr>
          </a:lstStyle>
          <a:p>
            <a:pPr>
              <a:lnSpc>
                <a:spcPct val="130000"/>
              </a:lnSpc>
              <a:spcBef>
                <a:spcPts val="0"/>
              </a:spcBef>
              <a:buNone/>
            </a:pPr>
            <a:r>
              <a:rPr lang="ja-JP" altLang="en-US" sz="3200" dirty="0">
                <a:solidFill>
                  <a:srgbClr val="002060"/>
                </a:solidFill>
                <a:latin typeface="HGS創英角ｺﾞｼｯｸUB" panose="020B0900000000000000" pitchFamily="50" charset="-128"/>
                <a:ea typeface="HGS創英角ｺﾞｼｯｸUB" panose="020B0900000000000000" pitchFamily="50" charset="-128"/>
                <a:cs typeface="HGP創英角ｺﾞｼｯｸUB"/>
              </a:rPr>
              <a:t>首都中枢機能のバックアップが必要となる状況の想定</a:t>
            </a:r>
          </a:p>
        </p:txBody>
      </p:sp>
      <p:sp>
        <p:nvSpPr>
          <p:cNvPr id="10" name="正方形/長方形 9">
            <a:extLst>
              <a:ext uri="{FF2B5EF4-FFF2-40B4-BE49-F238E27FC236}">
                <a16:creationId xmlns:a16="http://schemas.microsoft.com/office/drawing/2014/main" id="{23AEFE7E-7314-B975-0FF9-8585FFCBD0AE}"/>
              </a:ext>
            </a:extLst>
          </p:cNvPr>
          <p:cNvSpPr>
            <a:spLocks noGrp="1"/>
          </p:cNvSpPr>
          <p:nvPr/>
        </p:nvSpPr>
        <p:spPr>
          <a:xfrm>
            <a:off x="6795982" y="440366"/>
            <a:ext cx="5334000" cy="533400"/>
          </a:xfrm>
          <a:prstGeom prst="rect">
            <a:avLst/>
          </a:prstGeom>
          <a:noFill/>
          <a:ln w="0">
            <a:noFill/>
            <a:prstDash val="solid"/>
          </a:ln>
        </p:spPr>
        <p:txBody>
          <a:bodyPr wrap="square" lIns="0" tIns="0" rIns="0" bIns="0" anchor="ctr">
            <a:noAutofit/>
          </a:bodyPr>
          <a:lstStyle/>
          <a:p>
            <a:pPr algn="r">
              <a:lnSpc>
                <a:spcPct val="108000"/>
              </a:lnSpc>
              <a:buNone/>
              <a:defRPr sz="3200" b="0">
                <a:solidFill>
                  <a:srgbClr val="000000"/>
                </a:solidFill>
                <a:latin typeface="HGP創英角ゴシックUB"/>
                <a:ea typeface="HGP創英角ゴシックUB"/>
                <a:cs typeface="HGP創英角ゴシックUB"/>
              </a:defRPr>
            </a:pPr>
            <a:r>
              <a:rPr sz="1400" b="0" dirty="0">
                <a:solidFill>
                  <a:srgbClr val="000000"/>
                </a:solidFill>
                <a:latin typeface="Meiryo UI"/>
                <a:ea typeface="Meiryo UI"/>
                <a:cs typeface="Meiryo UI"/>
              </a:rPr>
              <a:t>2026.</a:t>
            </a:r>
            <a:r>
              <a:rPr lang="en-US" altLang="ja-JP" sz="1400" b="0" dirty="0">
                <a:solidFill>
                  <a:srgbClr val="000000"/>
                </a:solidFill>
                <a:latin typeface="Meiryo UI"/>
                <a:ea typeface="Meiryo UI"/>
                <a:cs typeface="Meiryo UI"/>
              </a:rPr>
              <a:t>10.5</a:t>
            </a:r>
            <a:endParaRPr sz="1400" dirty="0">
              <a:solidFill>
                <a:srgbClr val="000000"/>
              </a:solidFill>
              <a:latin typeface="Meiryo UI"/>
              <a:ea typeface="Meiryo UI"/>
              <a:cs typeface="Meiryo UI"/>
            </a:endParaRPr>
          </a:p>
          <a:p>
            <a:pPr algn="r">
              <a:lnSpc>
                <a:spcPct val="108000"/>
              </a:lnSpc>
              <a:buNone/>
              <a:defRPr sz="3200" b="0">
                <a:solidFill>
                  <a:srgbClr val="000000"/>
                </a:solidFill>
                <a:latin typeface="HGP創英角ゴシックUB"/>
                <a:ea typeface="HGP創英角ゴシックUB"/>
                <a:cs typeface="HGP創英角ゴシックUB"/>
              </a:defRPr>
            </a:pPr>
            <a:r>
              <a:rPr sz="1400" dirty="0">
                <a:solidFill>
                  <a:srgbClr val="000000"/>
                </a:solidFill>
                <a:latin typeface="Meiryo UI"/>
                <a:ea typeface="Meiryo UI"/>
                <a:cs typeface="Meiryo UI"/>
              </a:rPr>
              <a:t>第</a:t>
            </a:r>
            <a:r>
              <a:rPr lang="ja-JP" altLang="en-US" sz="1400" dirty="0">
                <a:solidFill>
                  <a:srgbClr val="000000"/>
                </a:solidFill>
                <a:latin typeface="Meiryo UI"/>
                <a:ea typeface="Meiryo UI"/>
                <a:cs typeface="Meiryo UI"/>
              </a:rPr>
              <a:t>３</a:t>
            </a:r>
            <a:r>
              <a:rPr sz="1400" dirty="0">
                <a:solidFill>
                  <a:srgbClr val="000000"/>
                </a:solidFill>
                <a:latin typeface="Meiryo UI"/>
                <a:ea typeface="Meiryo UI"/>
                <a:cs typeface="Meiryo UI"/>
              </a:rPr>
              <a:t>回　</a:t>
            </a:r>
            <a:r>
              <a:rPr lang="ja-JP" altLang="en-US" sz="1400" dirty="0">
                <a:solidFill>
                  <a:srgbClr val="000000"/>
                </a:solidFill>
                <a:latin typeface="Meiryo UI"/>
                <a:ea typeface="Meiryo UI"/>
                <a:cs typeface="Meiryo UI"/>
              </a:rPr>
              <a:t>首都中枢機能</a:t>
            </a:r>
            <a:r>
              <a:rPr sz="1400" dirty="0">
                <a:solidFill>
                  <a:srgbClr val="000000"/>
                </a:solidFill>
                <a:latin typeface="Meiryo UI"/>
                <a:ea typeface="Meiryo UI"/>
                <a:cs typeface="Meiryo UI"/>
              </a:rPr>
              <a:t>バックアップに関する検討会議</a:t>
            </a:r>
          </a:p>
          <a:p>
            <a:pPr algn="r">
              <a:lnSpc>
                <a:spcPct val="108000"/>
              </a:lnSpc>
              <a:buNone/>
              <a:defRPr sz="3200" b="0">
                <a:solidFill>
                  <a:srgbClr val="000000"/>
                </a:solidFill>
                <a:latin typeface="HGP創英角ゴシックUB"/>
                <a:ea typeface="HGP創英角ゴシックUB"/>
                <a:cs typeface="HGP創英角ゴシックUB"/>
              </a:defRPr>
            </a:pPr>
            <a:endParaRPr sz="1400" b="0" dirty="0">
              <a:solidFill>
                <a:srgbClr val="000000"/>
              </a:solidFill>
              <a:latin typeface="Meiryo UI"/>
              <a:ea typeface="Meiryo UI"/>
              <a:cs typeface="Meiryo UI"/>
            </a:endParaRPr>
          </a:p>
        </p:txBody>
      </p:sp>
      <p:sp>
        <p:nvSpPr>
          <p:cNvPr id="11" name="正方形/長方形 10">
            <a:extLst>
              <a:ext uri="{FF2B5EF4-FFF2-40B4-BE49-F238E27FC236}">
                <a16:creationId xmlns:a16="http://schemas.microsoft.com/office/drawing/2014/main" id="{580B6093-E9EA-DD38-A21E-E23D0C5B3747}"/>
              </a:ext>
            </a:extLst>
          </p:cNvPr>
          <p:cNvSpPr>
            <a:spLocks noGrp="1"/>
          </p:cNvSpPr>
          <p:nvPr/>
        </p:nvSpPr>
        <p:spPr>
          <a:xfrm>
            <a:off x="1905000" y="1028700"/>
            <a:ext cx="9906000" cy="609600"/>
          </a:xfrm>
          <a:prstGeom prst="rect">
            <a:avLst/>
          </a:prstGeom>
          <a:noFill/>
          <a:ln w="0">
            <a:noFill/>
            <a:prstDash val="solid"/>
          </a:ln>
        </p:spPr>
        <p:txBody>
          <a:bodyPr wrap="square" lIns="0" tIns="0" rIns="0" bIns="0" anchor="ctr">
            <a:noAutofit/>
          </a:bodyPr>
          <a:lstStyle/>
          <a:p>
            <a:pPr algn="r">
              <a:lnSpc>
                <a:spcPct val="108000"/>
              </a:lnSpc>
              <a:buNone/>
              <a:defRPr sz="3200" b="0">
                <a:solidFill>
                  <a:srgbClr val="000000"/>
                </a:solidFill>
                <a:latin typeface="HGP創英角ゴシックUB"/>
                <a:ea typeface="HGP創英角ゴシックUB"/>
                <a:cs typeface="HGP創英角ゴシックUB"/>
              </a:defRPr>
            </a:pPr>
            <a:endParaRPr sz="3200" b="0" dirty="0">
              <a:solidFill>
                <a:srgbClr val="000000"/>
              </a:solidFill>
              <a:latin typeface="HGP創英角ゴシックUB"/>
              <a:ea typeface="HGP創英角ゴシックUB"/>
              <a:cs typeface="HGP創英角ゴシックUB"/>
            </a:endParaRPr>
          </a:p>
        </p:txBody>
      </p:sp>
      <p:sp>
        <p:nvSpPr>
          <p:cNvPr id="12" name="正方形/長方形 11">
            <a:extLst>
              <a:ext uri="{FF2B5EF4-FFF2-40B4-BE49-F238E27FC236}">
                <a16:creationId xmlns:a16="http://schemas.microsoft.com/office/drawing/2014/main" id="{7F8E6469-9F68-D29D-C679-B803CEA1B711}"/>
              </a:ext>
            </a:extLst>
          </p:cNvPr>
          <p:cNvSpPr>
            <a:spLocks noGrp="1"/>
          </p:cNvSpPr>
          <p:nvPr/>
        </p:nvSpPr>
        <p:spPr>
          <a:xfrm>
            <a:off x="10767060" y="876300"/>
            <a:ext cx="1043940" cy="571500"/>
          </a:xfrm>
          <a:prstGeom prst="rect">
            <a:avLst/>
          </a:prstGeom>
          <a:solidFill>
            <a:srgbClr val="FFFFFF"/>
          </a:solidFill>
          <a:ln w="9525">
            <a:solidFill>
              <a:srgbClr val="000000"/>
            </a:solidFill>
            <a:prstDash val="solid"/>
          </a:ln>
        </p:spPr>
        <p:txBody>
          <a:bodyPr wrap="square" lIns="57150" tIns="38100" rIns="57150" bIns="38100" anchor="ctr">
            <a:noAutofit/>
          </a:bodyPr>
          <a:lstStyle/>
          <a:p>
            <a:pPr algn="ctr">
              <a:lnSpc>
                <a:spcPct val="108000"/>
              </a:lnSpc>
              <a:buNone/>
              <a:defRPr sz="3200" b="0">
                <a:solidFill>
                  <a:srgbClr val="000000"/>
                </a:solidFill>
                <a:latin typeface="HGP創英角ゴシックUB"/>
                <a:ea typeface="HGP創英角ゴシックUB"/>
                <a:cs typeface="HGP創英角ゴシックUB"/>
              </a:defRPr>
            </a:pPr>
            <a:r>
              <a:rPr sz="1660" b="0" dirty="0">
                <a:solidFill>
                  <a:srgbClr val="000000"/>
                </a:solidFill>
                <a:latin typeface="Meiryo UI"/>
                <a:ea typeface="Meiryo UI"/>
                <a:cs typeface="Meiryo UI"/>
              </a:rPr>
              <a:t>資料２</a:t>
            </a:r>
          </a:p>
        </p:txBody>
      </p:sp>
    </p:spTree>
    <p:extLst>
      <p:ext uri="{BB962C8B-B14F-4D97-AF65-F5344CB8AC3E}">
        <p14:creationId xmlns:p14="http://schemas.microsoft.com/office/powerpoint/2010/main" val="1677216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 name="表 3"/>
          <p:cNvGraphicFramePr/>
          <p:nvPr>
            <p:extLst>
              <p:ext uri="{D42A27DB-BD31-4B8C-83A1-F6EECF244321}">
                <p14:modId xmlns:p14="http://schemas.microsoft.com/office/powerpoint/2010/main" val="2423656477"/>
              </p:ext>
            </p:extLst>
          </p:nvPr>
        </p:nvGraphicFramePr>
        <p:xfrm>
          <a:off x="361507" y="1648046"/>
          <a:ext cx="11653283" cy="3786672"/>
        </p:xfrm>
        <a:graphic>
          <a:graphicData uri="http://schemas.openxmlformats.org/drawingml/2006/table">
            <a:tbl>
              <a:tblPr firstRow="1" bandRow="1">
                <a:tableStyleId>{5940675A-B579-460E-94D1-54222C63F5DA}</a:tableStyleId>
              </a:tblPr>
              <a:tblGrid>
                <a:gridCol w="11653283">
                  <a:extLst>
                    <a:ext uri="{9D8B030D-6E8A-4147-A177-3AD203B41FA5}">
                      <a16:colId xmlns:a16="http://schemas.microsoft.com/office/drawing/2014/main" val="20000"/>
                    </a:ext>
                  </a:extLst>
                </a:gridCol>
              </a:tblGrid>
              <a:tr h="946668">
                <a:tc>
                  <a:txBody>
                    <a:bodyPr/>
                    <a:lstStyle/>
                    <a:p>
                      <a:pPr>
                        <a:lnSpc>
                          <a:spcPct val="100000"/>
                        </a:lnSpc>
                        <a:spcBef>
                          <a:spcPts val="0"/>
                        </a:spcBef>
                        <a:buNone/>
                      </a:pPr>
                      <a:r>
                        <a:rPr lang="en-US" altLang="ja-JP" sz="2400" b="1" u="none" dirty="0">
                          <a:latin typeface="BIZ UDゴシック"/>
                          <a:ea typeface="BIZ UDゴシック"/>
                          <a:cs typeface="BIZ UDゴシック"/>
                        </a:rPr>
                        <a:t>Ⅰ</a:t>
                      </a:r>
                      <a:r>
                        <a:rPr lang="ja-JP" altLang="en-US" sz="2400" b="1" u="none" dirty="0">
                          <a:latin typeface="BIZ UDゴシック"/>
                          <a:ea typeface="BIZ UDゴシック"/>
                          <a:cs typeface="BIZ UDゴシック"/>
                        </a:rPr>
                        <a:t>　第２回ケース修正版　</a:t>
                      </a:r>
                      <a:r>
                        <a:rPr lang="en-US" altLang="ja-JP" sz="2400" b="1" u="none" dirty="0">
                          <a:latin typeface="BIZ UDゴシック"/>
                          <a:ea typeface="BIZ UDゴシック"/>
                          <a:cs typeface="BIZ UDゴシック"/>
                        </a:rPr>
                        <a:t>― </a:t>
                      </a:r>
                      <a:r>
                        <a:rPr lang="ja-JP" altLang="en-US" sz="2400" b="1" u="none" dirty="0">
                          <a:latin typeface="BIZ UDゴシック"/>
                          <a:ea typeface="BIZ UDゴシック"/>
                          <a:cs typeface="BIZ UDゴシック"/>
                        </a:rPr>
                        <a:t>首都直下地震後に台風・暴風等が重なるケース </a:t>
                      </a:r>
                      <a:r>
                        <a:rPr lang="en-US" altLang="ja-JP" sz="2400" b="1" u="none" dirty="0">
                          <a:latin typeface="BIZ UDゴシック"/>
                          <a:ea typeface="BIZ UDゴシック"/>
                          <a:cs typeface="BIZ UDゴシック"/>
                        </a:rPr>
                        <a:t>―</a:t>
                      </a:r>
                    </a:p>
                    <a:p>
                      <a:pPr>
                        <a:lnSpc>
                          <a:spcPct val="100000"/>
                        </a:lnSpc>
                        <a:spcBef>
                          <a:spcPts val="0"/>
                        </a:spcBef>
                        <a:buNone/>
                      </a:pPr>
                      <a:endParaRPr lang="en-US" altLang="ja-JP" sz="1800" b="1" u="none" dirty="0">
                        <a:latin typeface="BIZ UDゴシック"/>
                        <a:ea typeface="BIZ UDゴシック"/>
                        <a:cs typeface="BIZ UDゴシック"/>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946668">
                <a:tc>
                  <a:txBody>
                    <a:bodyPr/>
                    <a:lstStyle/>
                    <a:p>
                      <a:pPr marL="627063" marR="0" lvl="0" indent="-627063" algn="l" defTabSz="914400" eaLnBrk="1" fontAlgn="auto" latinLnBrk="0" hangingPunct="1">
                        <a:lnSpc>
                          <a:spcPct val="100000"/>
                        </a:lnSpc>
                        <a:spcBef>
                          <a:spcPts val="0"/>
                        </a:spcBef>
                        <a:spcAft>
                          <a:spcPts val="0"/>
                        </a:spcAft>
                        <a:buClrTx/>
                        <a:buSzTx/>
                        <a:buFontTx/>
                        <a:buNone/>
                        <a:tabLst/>
                        <a:defRPr/>
                      </a:pPr>
                      <a:r>
                        <a:rPr lang="en-US" altLang="ja-JP" sz="2400" b="1" u="none" dirty="0">
                          <a:latin typeface="BIZ UDゴシック" panose="020B0400000000000000" pitchFamily="49" charset="-128"/>
                          <a:ea typeface="BIZ UDゴシック" panose="020B0400000000000000" pitchFamily="49" charset="-128"/>
                        </a:rPr>
                        <a:t>Ⅱ</a:t>
                      </a:r>
                      <a:r>
                        <a:rPr lang="ja-JP" altLang="en-US" sz="2400" b="1" u="none" dirty="0">
                          <a:latin typeface="BIZ UDゴシック" panose="020B0400000000000000" pitchFamily="49" charset="-128"/>
                          <a:ea typeface="BIZ UDゴシック" panose="020B0400000000000000" pitchFamily="49" charset="-128"/>
                        </a:rPr>
                        <a:t>　</a:t>
                      </a:r>
                      <a:r>
                        <a:rPr lang="ja-JP" altLang="en-US" sz="2400" b="1" u="none" dirty="0">
                          <a:latin typeface="BIZ UDゴシック"/>
                          <a:ea typeface="BIZ UDゴシック"/>
                          <a:cs typeface="BIZ UDゴシック"/>
                        </a:rPr>
                        <a:t>富士山噴火・広域降灰ケース</a:t>
                      </a:r>
                    </a:p>
                    <a:p>
                      <a:pPr marL="627063" marR="0" lvl="0" indent="-627063" algn="l" defTabSz="914400" eaLnBrk="1" fontAlgn="auto" latinLnBrk="0" hangingPunct="1">
                        <a:lnSpc>
                          <a:spcPct val="100000"/>
                        </a:lnSpc>
                        <a:spcBef>
                          <a:spcPts val="0"/>
                        </a:spcBef>
                        <a:spcAft>
                          <a:spcPts val="0"/>
                        </a:spcAft>
                        <a:buClrTx/>
                        <a:buSzTx/>
                        <a:buFontTx/>
                        <a:buNone/>
                        <a:tabLst/>
                        <a:defRPr/>
                      </a:pPr>
                      <a:endParaRPr lang="en-US" altLang="ja-JP" sz="1800" b="1" u="none" dirty="0">
                        <a:latin typeface="BIZ UDゴシック" panose="020B0400000000000000" pitchFamily="49" charset="-128"/>
                        <a:ea typeface="BIZ UDゴシック" panose="020B0400000000000000" pitchFamily="49" charset="-128"/>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7758420"/>
                  </a:ext>
                </a:extLst>
              </a:tr>
              <a:tr h="946668">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2400" b="1" u="none" dirty="0">
                          <a:latin typeface="BIZ UDゴシック"/>
                          <a:ea typeface="BIZ UDゴシック"/>
                          <a:cs typeface="BIZ UDゴシック"/>
                        </a:rPr>
                        <a:t>Ⅲ</a:t>
                      </a:r>
                      <a:r>
                        <a:rPr lang="ja-JP" altLang="en-US" sz="2400" b="1" u="none" dirty="0">
                          <a:latin typeface="BIZ UDゴシック"/>
                          <a:ea typeface="BIZ UDゴシック"/>
                          <a:cs typeface="BIZ UDゴシック"/>
                        </a:rPr>
                        <a:t>　金融・決済機能における支障想定</a:t>
                      </a:r>
                      <a:r>
                        <a:rPr lang="ja-JP" altLang="en-US" sz="1800" b="1" u="none" dirty="0">
                          <a:latin typeface="BIZ UDゴシック"/>
                          <a:ea typeface="BIZ UDゴシック"/>
                          <a:cs typeface="BIZ UDゴシック"/>
                        </a:rPr>
                        <a:t>（首都直下地震＋台風・停電等、富士山噴火・広域降灰）</a:t>
                      </a:r>
                      <a:endParaRPr lang="en-US" altLang="ja-JP" sz="2400" b="1" u="none" dirty="0">
                        <a:latin typeface="BIZ UDゴシック"/>
                        <a:ea typeface="BIZ UDゴシック"/>
                        <a:cs typeface="BIZ UDゴシック"/>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47794395"/>
                  </a:ext>
                </a:extLst>
              </a:tr>
              <a:tr h="946668">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altLang="ja-JP" sz="2400" b="1" u="none" dirty="0">
                          <a:latin typeface="BIZ UDゴシック"/>
                          <a:ea typeface="BIZ UDゴシック"/>
                          <a:cs typeface="BIZ UDゴシック"/>
                        </a:rPr>
                        <a:t>Ⅳ</a:t>
                      </a:r>
                      <a:r>
                        <a:rPr lang="ja-JP" altLang="en-US" sz="2400" b="1" u="none" dirty="0">
                          <a:latin typeface="BIZ UDゴシック"/>
                          <a:ea typeface="BIZ UDゴシック"/>
                          <a:cs typeface="BIZ UDゴシック"/>
                        </a:rPr>
                        <a:t>　東京圏外バックアップを検討すべき状態　まとめ</a:t>
                      </a:r>
                      <a:endParaRPr lang="en-US" altLang="ja-JP" sz="2400" b="1" u="none" dirty="0">
                        <a:latin typeface="BIZ UDゴシック"/>
                        <a:ea typeface="BIZ UDゴシック"/>
                        <a:cs typeface="BIZ UDゴシック"/>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56" name="title-band">
            <a:extLst>
              <a:ext uri="{FF2B5EF4-FFF2-40B4-BE49-F238E27FC236}">
                <a16:creationId xmlns:a16="http://schemas.microsoft.com/office/drawing/2014/main" id="{85ED06A4-4612-7F5D-06DD-D70AE03B1D11}"/>
              </a:ext>
            </a:extLst>
          </p:cNvPr>
          <p:cNvSpPr>
            <a:spLocks noGrp="1"/>
          </p:cNvSpPr>
          <p:nvPr/>
        </p:nvSpPr>
        <p:spPr>
          <a:xfrm>
            <a:off x="0" y="0"/>
            <a:ext cx="12192000" cy="6191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sz="2400" b="1">
                <a:solidFill>
                  <a:schemeClr val="bg1"/>
                </a:solidFill>
                <a:latin typeface="BIZ UDPゴシック"/>
                <a:ea typeface="BIZ UDPゴシック"/>
              </a:rPr>
              <a:t>概要</a:t>
            </a:r>
            <a:endParaRPr lang="ja-JP" altLang="en-US" sz="2400" b="1" dirty="0">
              <a:solidFill>
                <a:schemeClr val="bg1"/>
              </a:solidFill>
              <a:latin typeface="BIZ UDPゴシック"/>
              <a:ea typeface="BIZ UDPゴシック"/>
            </a:endParaRPr>
          </a:p>
        </p:txBody>
      </p:sp>
      <p:sp>
        <p:nvSpPr>
          <p:cNvPr id="7" name="スライド番号プレースホルダー 1">
            <a:extLst>
              <a:ext uri="{FF2B5EF4-FFF2-40B4-BE49-F238E27FC236}">
                <a16:creationId xmlns:a16="http://schemas.microsoft.com/office/drawing/2014/main" id="{56042930-0EAE-2363-A169-BA8CBC43868F}"/>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D21BBDE1-41CD-85D7-79F7-87C5625DEEFE}" type="slidenum">
              <a:rPr sz="1200">
                <a:latin typeface="BIZ UDゴシック"/>
                <a:ea typeface="BIZ UDゴシック"/>
                <a:cs typeface="BIZ UDゴシック"/>
              </a:rPr>
              <a:t>1</a:t>
            </a:fld>
            <a:endParaRPr sz="1400" dirty="0">
              <a:latin typeface="BIZ UDPゴシック"/>
              <a:ea typeface="BIZ UDPゴシック"/>
              <a:cs typeface="BIZ UDPゴシック"/>
            </a:endParaRPr>
          </a:p>
        </p:txBody>
      </p:sp>
    </p:spTree>
    <p:extLst>
      <p:ext uri="{BB962C8B-B14F-4D97-AF65-F5344CB8AC3E}">
        <p14:creationId xmlns:p14="http://schemas.microsoft.com/office/powerpoint/2010/main" val="1462717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87C3CE1A-E47D-8F85-B8B7-0E8CB891847B}"/>
              </a:ext>
            </a:extLst>
          </p:cNvPr>
          <p:cNvSpPr>
            <a:spLocks noGrp="1"/>
          </p:cNvSpPr>
          <p:nvPr/>
        </p:nvSpPr>
        <p:spPr>
          <a:xfrm>
            <a:off x="139109" y="1775189"/>
            <a:ext cx="11925299" cy="2786178"/>
          </a:xfrm>
          <a:prstGeom prst="roundRect">
            <a:avLst>
              <a:gd name="adj" fmla="val 6754"/>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dirty="0">
              <a:solidFill>
                <a:schemeClr val="tx1"/>
              </a:solidFill>
            </a:endParaRPr>
          </a:p>
        </p:txBody>
      </p:sp>
      <p:sp>
        <p:nvSpPr>
          <p:cNvPr id="6" name="テキスト ボックス 5">
            <a:extLst>
              <a:ext uri="{FF2B5EF4-FFF2-40B4-BE49-F238E27FC236}">
                <a16:creationId xmlns:a16="http://schemas.microsoft.com/office/drawing/2014/main" id="{F44424FA-3411-7B44-6314-EF8176147BB7}"/>
              </a:ext>
            </a:extLst>
          </p:cNvPr>
          <p:cNvSpPr>
            <a:spLocks noGrp="1"/>
          </p:cNvSpPr>
          <p:nvPr/>
        </p:nvSpPr>
        <p:spPr>
          <a:xfrm>
            <a:off x="362171" y="1950655"/>
            <a:ext cx="11467657" cy="2446695"/>
          </a:xfrm>
          <a:prstGeom prst="rect">
            <a:avLst/>
          </a:prstGeom>
          <a:solidFill>
            <a:schemeClr val="bg1"/>
          </a:solidFill>
        </p:spPr>
        <p:txBody>
          <a:bodyPr wrap="square">
            <a:spAutoFit/>
          </a:bodyPr>
          <a:lstStyle/>
          <a:p>
            <a:pPr marL="457200" indent="-457200">
              <a:lnSpc>
                <a:spcPts val="2800"/>
              </a:lnSpc>
              <a:spcBef>
                <a:spcPts val="2400"/>
              </a:spcBef>
              <a:buFont typeface="+mj-ea"/>
              <a:buAutoNum type="circleNumDbPlain"/>
            </a:pPr>
            <a:r>
              <a:rPr lang="ja-JP" altLang="en-US" b="1" dirty="0">
                <a:latin typeface="BIZ UDゴシック"/>
                <a:ea typeface="BIZ UDゴシック"/>
                <a:cs typeface="BIZ UDゴシック"/>
              </a:rPr>
              <a:t>首都直下地震及び富士山噴火のケースについて、時間経過や各主体の動き・支障の想定に、追加・修正すべき点はあるか。</a:t>
            </a:r>
            <a:endParaRPr lang="en-US" altLang="ja-JP" b="1" dirty="0">
              <a:latin typeface="BIZ UDゴシック"/>
              <a:ea typeface="BIZ UDゴシック"/>
              <a:cs typeface="BIZ UDゴシック"/>
            </a:endParaRPr>
          </a:p>
          <a:p>
            <a:pPr marL="457200" indent="-457200">
              <a:lnSpc>
                <a:spcPts val="2800"/>
              </a:lnSpc>
              <a:spcBef>
                <a:spcPts val="2400"/>
              </a:spcBef>
              <a:buFont typeface="+mj-ea"/>
              <a:buAutoNum type="circleNumDbPlain"/>
            </a:pPr>
            <a:r>
              <a:rPr lang="ja-JP" altLang="en-US" b="1" dirty="0">
                <a:latin typeface="BIZ UDゴシック"/>
                <a:ea typeface="BIZ UDゴシック"/>
                <a:cs typeface="BIZ UDゴシック"/>
              </a:rPr>
              <a:t>各ケース・各主体について、どのような状態・タイミングとなった場合に、東京圏外バックアップを検討し、全面移行・一部先行移行などの範囲や方法をどのように考えるべきか。</a:t>
            </a:r>
            <a:endParaRPr lang="en-US" altLang="ja-JP" b="1" dirty="0">
              <a:latin typeface="BIZ UDゴシック"/>
              <a:ea typeface="BIZ UDゴシック"/>
              <a:cs typeface="BIZ UDゴシック"/>
            </a:endParaRPr>
          </a:p>
          <a:p>
            <a:pPr marL="457200" indent="-457200">
              <a:lnSpc>
                <a:spcPts val="2800"/>
              </a:lnSpc>
              <a:spcBef>
                <a:spcPts val="2400"/>
              </a:spcBef>
              <a:buFont typeface="+mj-ea"/>
              <a:buAutoNum type="circleNumDbPlain"/>
            </a:pPr>
            <a:r>
              <a:rPr lang="ja-JP" altLang="en-US" b="1" dirty="0">
                <a:latin typeface="BIZ UDゴシック"/>
                <a:ea typeface="BIZ UDゴシック"/>
                <a:cs typeface="BIZ UDゴシック"/>
              </a:rPr>
              <a:t>金融・決済機能について、どのような支障やその見通しを踏まえ、東京圏外バックアップを検討すべきか。</a:t>
            </a:r>
            <a:endParaRPr lang="en-US" altLang="ja-JP" b="1" dirty="0">
              <a:latin typeface="BIZ UDゴシック"/>
              <a:ea typeface="BIZ UDゴシック"/>
              <a:cs typeface="BIZ UDゴシック"/>
            </a:endParaRPr>
          </a:p>
        </p:txBody>
      </p:sp>
      <p:sp>
        <p:nvSpPr>
          <p:cNvPr id="56" name="title-band">
            <a:extLst>
              <a:ext uri="{FF2B5EF4-FFF2-40B4-BE49-F238E27FC236}">
                <a16:creationId xmlns:a16="http://schemas.microsoft.com/office/drawing/2014/main" id="{CEC9B988-296F-9BE0-5D70-86888F5D201C}"/>
              </a:ext>
            </a:extLst>
          </p:cNvPr>
          <p:cNvSpPr>
            <a:spLocks noGrp="1"/>
          </p:cNvSpPr>
          <p:nvPr/>
        </p:nvSpPr>
        <p:spPr>
          <a:xfrm>
            <a:off x="0" y="0"/>
            <a:ext cx="12192000" cy="6191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ja-JP" altLang="en-US" sz="2400" b="1">
                <a:solidFill>
                  <a:schemeClr val="bg1"/>
                </a:solidFill>
                <a:latin typeface="BIZ UDPゴシック"/>
                <a:ea typeface="BIZ UDPゴシック"/>
              </a:rPr>
              <a:t>本日ご確認いただきたい論点</a:t>
            </a:r>
            <a:endParaRPr lang="ja-JP" altLang="en-US" sz="2400" b="1" dirty="0">
              <a:solidFill>
                <a:schemeClr val="bg1"/>
              </a:solidFill>
              <a:latin typeface="BIZ UDPゴシック"/>
              <a:ea typeface="BIZ UDPゴシック"/>
            </a:endParaRPr>
          </a:p>
        </p:txBody>
      </p:sp>
      <p:sp>
        <p:nvSpPr>
          <p:cNvPr id="7" name="スライド番号プレースホルダー 1">
            <a:extLst>
              <a:ext uri="{FF2B5EF4-FFF2-40B4-BE49-F238E27FC236}">
                <a16:creationId xmlns:a16="http://schemas.microsoft.com/office/drawing/2014/main" id="{7B4D9C8C-AABA-8E18-E2E4-51B055959675}"/>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9D60F0B5-B21B-8210-6AD6-365EF0CC551E}" type="slidenum">
              <a:rPr sz="1200">
                <a:latin typeface="BIZ UDゴシック"/>
                <a:ea typeface="BIZ UDゴシック"/>
                <a:cs typeface="BIZ UDゴシック"/>
              </a:rPr>
              <a:t>2</a:t>
            </a:fld>
            <a:endParaRPr sz="1400" dirty="0">
              <a:latin typeface="BIZ UDPゴシック"/>
              <a:ea typeface="BIZ UDPゴシック"/>
              <a:cs typeface="BIZ UDPゴシック"/>
            </a:endParaRPr>
          </a:p>
        </p:txBody>
      </p:sp>
    </p:spTree>
    <p:extLst>
      <p:ext uri="{BB962C8B-B14F-4D97-AF65-F5344CB8AC3E}">
        <p14:creationId xmlns:p14="http://schemas.microsoft.com/office/powerpoint/2010/main" val="276140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23142BAA-5F23-62D4-6D50-5AA83874EDF4}"/>
              </a:ext>
            </a:extLst>
          </p:cNvPr>
          <p:cNvSpPr>
            <a:spLocks noGrp="1"/>
          </p:cNvSpPr>
          <p:nvPr/>
        </p:nvSpPr>
        <p:spPr>
          <a:xfrm>
            <a:off x="9448800" y="6394177"/>
            <a:ext cx="2743200" cy="365125"/>
          </a:xfrm>
          <a:prstGeom prst="rect">
            <a:avLst/>
          </a:prstGeom>
        </p:spPr>
        <p:txBody>
          <a:bodyPr anchor="ct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defRPr lang="ja-JP" sz="1200">
                <a:latin typeface="BIZ UDゴシック"/>
                <a:ea typeface="BIZ UDゴシック"/>
                <a:cs typeface="BIZ UDゴシック"/>
              </a:defRPr>
            </a:pPr>
            <a:fld id="{844E025A-983C-6D44-79C6-4612AACD43FC}" type="slidenum">
              <a:rPr lang="en-US" altLang="ja-JP" sz="1200">
                <a:latin typeface="BIZ UDゴシック"/>
                <a:ea typeface="BIZ UDゴシック"/>
                <a:cs typeface="BIZ UDゴシック"/>
              </a:rPr>
              <a:t>3</a:t>
            </a:fld>
            <a:endParaRPr lang="ja-JP" sz="1400">
              <a:latin typeface="BIZ UDPゴシック"/>
              <a:ea typeface="BIZ UDPゴシック"/>
              <a:cs typeface="BIZ UDPゴシック"/>
            </a:endParaRPr>
          </a:p>
        </p:txBody>
      </p:sp>
      <p:sp>
        <p:nvSpPr>
          <p:cNvPr id="4" name="テキスト ボックス 3">
            <a:extLst>
              <a:ext uri="{FF2B5EF4-FFF2-40B4-BE49-F238E27FC236}">
                <a16:creationId xmlns:a16="http://schemas.microsoft.com/office/drawing/2014/main" id="{0BB9E0BF-2466-8AF0-0143-DF93C31AFAD8}"/>
              </a:ext>
            </a:extLst>
          </p:cNvPr>
          <p:cNvSpPr>
            <a:spLocks noGrp="1"/>
          </p:cNvSpPr>
          <p:nvPr/>
        </p:nvSpPr>
        <p:spPr>
          <a:xfrm>
            <a:off x="322730" y="2184897"/>
            <a:ext cx="11735920" cy="954107"/>
          </a:xfrm>
          <a:prstGeom prst="rect">
            <a:avLst/>
          </a:prstGeom>
          <a:noFill/>
        </p:spPr>
        <p:txBody>
          <a:bodyPr wrap="square">
            <a:spAutoFit/>
          </a:bodyPr>
          <a:lstStyle/>
          <a:p>
            <a:pPr algn="ctr">
              <a:buNone/>
              <a:defRPr lang="ja-JP">
                <a:latin typeface="BIZ UDゴシック"/>
                <a:ea typeface="BIZ UDゴシック"/>
                <a:cs typeface="BIZ UDゴシック"/>
              </a:defRPr>
            </a:pPr>
            <a:r>
              <a:rPr lang="en-US" altLang="ja-JP" sz="2800" b="1" dirty="0">
                <a:latin typeface="BIZ UDゴシック"/>
                <a:ea typeface="BIZ UDゴシック"/>
                <a:cs typeface="BIZ UDゴシック"/>
              </a:rPr>
              <a:t>Ⅰ</a:t>
            </a:r>
            <a:r>
              <a:rPr lang="ja-JP" sz="2800" b="1" dirty="0">
                <a:latin typeface="BIZ UDゴシック"/>
                <a:ea typeface="BIZ UDゴシック"/>
                <a:cs typeface="BIZ UDゴシック"/>
              </a:rPr>
              <a:t>　</a:t>
            </a:r>
            <a:r>
              <a:rPr lang="ja-JP" altLang="en-US" sz="2800" b="1" dirty="0">
                <a:latin typeface="BIZ UDゴシック"/>
                <a:ea typeface="BIZ UDゴシック"/>
                <a:cs typeface="BIZ UDゴシック"/>
              </a:rPr>
              <a:t>第２回ケース修正版</a:t>
            </a:r>
            <a:endParaRPr lang="en-US" altLang="ja-JP" sz="2800" b="1" dirty="0">
              <a:latin typeface="BIZ UDゴシック"/>
              <a:ea typeface="BIZ UDゴシック"/>
              <a:cs typeface="BIZ UDゴシック"/>
            </a:endParaRPr>
          </a:p>
          <a:p>
            <a:pPr algn="ctr">
              <a:buNone/>
              <a:defRPr lang="ja-JP">
                <a:latin typeface="BIZ UDゴシック"/>
                <a:ea typeface="BIZ UDゴシック"/>
                <a:cs typeface="BIZ UDゴシック"/>
              </a:defRPr>
            </a:pPr>
            <a:r>
              <a:rPr lang="ja-JP" altLang="en-US" sz="2800" b="1" dirty="0">
                <a:latin typeface="BIZ UDゴシック"/>
                <a:ea typeface="BIZ UDゴシック"/>
                <a:cs typeface="BIZ UDゴシック"/>
              </a:rPr>
              <a:t>　　</a:t>
            </a:r>
            <a:r>
              <a:rPr lang="en-US" altLang="ja-JP" sz="2800" b="1" dirty="0">
                <a:latin typeface="BIZ UDゴシック"/>
                <a:ea typeface="BIZ UDゴシック"/>
                <a:cs typeface="BIZ UDゴシック"/>
              </a:rPr>
              <a:t>― </a:t>
            </a:r>
            <a:r>
              <a:rPr lang="ja-JP" altLang="en-US" sz="2800" b="1" dirty="0">
                <a:latin typeface="BIZ UDゴシック"/>
                <a:ea typeface="BIZ UDゴシック"/>
                <a:cs typeface="BIZ UDゴシック"/>
              </a:rPr>
              <a:t>首都直下地震後に台風・暴風等が重なるケース </a:t>
            </a:r>
            <a:r>
              <a:rPr lang="en-US" altLang="ja-JP" sz="2800" b="1" dirty="0">
                <a:latin typeface="BIZ UDゴシック"/>
                <a:ea typeface="BIZ UDゴシック"/>
                <a:cs typeface="BIZ UDゴシック"/>
              </a:rPr>
              <a:t>―</a:t>
            </a:r>
            <a:r>
              <a:rPr lang="ja-JP" altLang="en-US" sz="2800" b="1" dirty="0">
                <a:latin typeface="BIZ UDゴシック"/>
                <a:ea typeface="BIZ UDゴシック"/>
                <a:cs typeface="BIZ UDゴシック"/>
              </a:rPr>
              <a:t>　</a:t>
            </a:r>
            <a:endParaRPr lang="ja-JP" sz="2800" b="1" dirty="0">
              <a:latin typeface="BIZ UDゴシック"/>
              <a:ea typeface="BIZ UDゴシック"/>
              <a:cs typeface="BIZ UDゴシック"/>
            </a:endParaRPr>
          </a:p>
        </p:txBody>
      </p:sp>
      <p:sp>
        <p:nvSpPr>
          <p:cNvPr id="5" name="テキスト ボックス 2">
            <a:extLst>
              <a:ext uri="{FF2B5EF4-FFF2-40B4-BE49-F238E27FC236}">
                <a16:creationId xmlns:a16="http://schemas.microsoft.com/office/drawing/2014/main" id="{0FDC761A-C4C5-1656-1603-5230C1C8F8CB}"/>
              </a:ext>
            </a:extLst>
          </p:cNvPr>
          <p:cNvSpPr>
            <a:spLocks noGrp="1"/>
          </p:cNvSpPr>
          <p:nvPr/>
        </p:nvSpPr>
        <p:spPr>
          <a:xfrm>
            <a:off x="1346640" y="3247932"/>
            <a:ext cx="10211981" cy="954107"/>
          </a:xfrm>
          <a:prstGeom prst="rect">
            <a:avLst/>
          </a:prstGeom>
          <a:noFill/>
        </p:spPr>
        <p:txBody>
          <a:bodyPr wrap="square">
            <a:spAutoFit/>
          </a:bodyPr>
          <a:lstStyle/>
          <a:p>
            <a:pPr marL="180975" indent="-180975">
              <a:buNone/>
              <a:defRPr lang="ja-JP">
                <a:latin typeface="BIZ UDゴシック"/>
                <a:ea typeface="BIZ UDゴシック"/>
                <a:cs typeface="BIZ UDゴシック"/>
              </a:defRPr>
            </a:pPr>
            <a:r>
              <a:rPr lang="ja-JP" sz="1400" dirty="0">
                <a:latin typeface="BIZ UDゴシック"/>
                <a:ea typeface="BIZ UDゴシック"/>
                <a:cs typeface="BIZ UDゴシック"/>
              </a:rPr>
              <a:t>※　</a:t>
            </a:r>
            <a:r>
              <a:rPr lang="ja-JP" altLang="en-US" sz="1400" dirty="0">
                <a:latin typeface="BIZ UDゴシック"/>
                <a:ea typeface="BIZ UDゴシック"/>
                <a:cs typeface="BIZ UDゴシック"/>
              </a:rPr>
              <a:t>本ケーススタディは、官邸・霞が関の主要建物が使用可能な状況で政府</a:t>
            </a:r>
            <a:r>
              <a:rPr lang="en-US" altLang="ja-JP" sz="1400" dirty="0">
                <a:latin typeface="BIZ UDゴシック"/>
                <a:ea typeface="BIZ UDゴシック"/>
                <a:cs typeface="BIZ UDゴシック"/>
              </a:rPr>
              <a:t>BCP</a:t>
            </a:r>
            <a:r>
              <a:rPr lang="ja-JP" altLang="en-US" sz="1400" dirty="0">
                <a:latin typeface="BIZ UDゴシック"/>
                <a:ea typeface="BIZ UDゴシック"/>
                <a:cs typeface="BIZ UDゴシック"/>
              </a:rPr>
              <a:t>・各府省</a:t>
            </a:r>
            <a:r>
              <a:rPr lang="en-US" altLang="ja-JP" sz="1400" dirty="0">
                <a:latin typeface="BIZ UDゴシック"/>
                <a:ea typeface="BIZ UDゴシック"/>
                <a:cs typeface="BIZ UDゴシック"/>
              </a:rPr>
              <a:t>BCP</a:t>
            </a:r>
            <a:r>
              <a:rPr lang="ja-JP" altLang="en-US" sz="1400" dirty="0">
                <a:latin typeface="BIZ UDゴシック"/>
                <a:ea typeface="BIZ UDゴシック"/>
                <a:cs typeface="BIZ UDゴシック"/>
              </a:rPr>
              <a:t>等に基づき業務を継続する中、首都直下地震後に台風・暴風が重なり、東京圏で電力、情報・システム、交通、職員参集・交代、執務環境等の制約が複合・長期化した場合に、首都中枢機能の必要水準を維持できるかを確認するもの。</a:t>
            </a:r>
            <a:endParaRPr lang="en-US" altLang="ja-JP" sz="1400" dirty="0">
              <a:latin typeface="BIZ UDゴシック"/>
              <a:ea typeface="BIZ UDゴシック"/>
              <a:cs typeface="BIZ UDゴシック"/>
            </a:endParaRPr>
          </a:p>
          <a:p>
            <a:pPr marL="180975" indent="-180975">
              <a:buNone/>
              <a:defRPr lang="ja-JP">
                <a:latin typeface="BIZ UDゴシック"/>
                <a:ea typeface="BIZ UDゴシック"/>
                <a:cs typeface="BIZ UDゴシック"/>
              </a:defRPr>
            </a:pPr>
            <a:r>
              <a:rPr lang="ja-JP" sz="1400" dirty="0">
                <a:latin typeface="BIZ UDゴシック"/>
                <a:ea typeface="BIZ UDゴシック"/>
                <a:cs typeface="BIZ UDゴシック"/>
              </a:rPr>
              <a:t>※　下記参考資料を活用し、事務局が独自に設定した仮想のシナリオである。</a:t>
            </a:r>
          </a:p>
        </p:txBody>
      </p:sp>
      <p:sp>
        <p:nvSpPr>
          <p:cNvPr id="3" name="テキスト ボックス 2">
            <a:extLst>
              <a:ext uri="{FF2B5EF4-FFF2-40B4-BE49-F238E27FC236}">
                <a16:creationId xmlns:a16="http://schemas.microsoft.com/office/drawing/2014/main" id="{2D994BDC-F26C-7089-512B-079D5B77D6EB}"/>
              </a:ext>
            </a:extLst>
          </p:cNvPr>
          <p:cNvSpPr>
            <a:spLocks noGrp="1"/>
          </p:cNvSpPr>
          <p:nvPr/>
        </p:nvSpPr>
        <p:spPr>
          <a:xfrm>
            <a:off x="5009745" y="4889559"/>
            <a:ext cx="7048906" cy="1954381"/>
          </a:xfrm>
          <a:prstGeom prst="rect">
            <a:avLst/>
          </a:prstGeom>
          <a:noFill/>
        </p:spPr>
        <p:txBody>
          <a:bodyPr wrap="square">
            <a:spAutoFit/>
          </a:bodyPr>
          <a:lstStyle/>
          <a:p>
            <a:r>
              <a:rPr lang="ja-JP" sz="1100" u="sng" dirty="0">
                <a:latin typeface="BIZ UDゴシック"/>
                <a:ea typeface="BIZ UDゴシック"/>
                <a:cs typeface="BIZ UDゴシック"/>
              </a:rPr>
              <a:t>シナリオ作成参考資料</a:t>
            </a:r>
          </a:p>
          <a:p>
            <a:pPr marL="534988" indent="-285750">
              <a:buFont typeface="Arial"/>
              <a:buChar char="•"/>
            </a:pPr>
            <a:r>
              <a:rPr lang="ja-JP" altLang="en-US" sz="1100" dirty="0">
                <a:latin typeface="BIZ UDゴシック"/>
                <a:ea typeface="BIZ UDゴシック"/>
                <a:cs typeface="BIZ UDゴシック"/>
              </a:rPr>
              <a:t>「政府業務継続計画（首都直下地震対策）」（平成</a:t>
            </a:r>
            <a:r>
              <a:rPr lang="en-US" altLang="ja-JP" sz="1100" dirty="0">
                <a:latin typeface="BIZ UDゴシック"/>
                <a:ea typeface="BIZ UDゴシック"/>
                <a:cs typeface="BIZ UDゴシック"/>
              </a:rPr>
              <a:t>26</a:t>
            </a:r>
            <a:r>
              <a:rPr lang="ja-JP" altLang="en-US" sz="1100" dirty="0">
                <a:latin typeface="BIZ UDゴシック"/>
                <a:ea typeface="BIZ UDゴシック"/>
                <a:cs typeface="BIZ UDゴシック"/>
              </a:rPr>
              <a:t>年</a:t>
            </a:r>
            <a:r>
              <a:rPr lang="en-US" altLang="ja-JP" sz="1100" dirty="0">
                <a:latin typeface="BIZ UDゴシック"/>
                <a:ea typeface="BIZ UDゴシック"/>
                <a:cs typeface="BIZ UDゴシック"/>
              </a:rPr>
              <a:t>3</a:t>
            </a:r>
            <a:r>
              <a:rPr lang="ja-JP" altLang="en-US" sz="1100" dirty="0">
                <a:latin typeface="BIZ UDゴシック"/>
                <a:ea typeface="BIZ UDゴシック"/>
                <a:cs typeface="BIZ UDゴシック"/>
              </a:rPr>
              <a:t>月</a:t>
            </a:r>
            <a:r>
              <a:rPr lang="en-US" altLang="ja-JP" sz="1100" dirty="0">
                <a:latin typeface="BIZ UDゴシック"/>
                <a:ea typeface="BIZ UDゴシック"/>
                <a:cs typeface="BIZ UDゴシック"/>
              </a:rPr>
              <a:t>28</a:t>
            </a:r>
            <a:r>
              <a:rPr lang="ja-JP" altLang="en-US" sz="1100" dirty="0">
                <a:latin typeface="BIZ UDゴシック"/>
                <a:ea typeface="BIZ UDゴシック"/>
                <a:cs typeface="BIZ UDゴシック"/>
              </a:rPr>
              <a:t>日閣議決定）</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内閣府（防災担当）「中央省庁業務継続ガイドライン 第</a:t>
            </a:r>
            <a:r>
              <a:rPr lang="en-US" altLang="ja-JP" sz="1100" dirty="0">
                <a:latin typeface="BIZ UDゴシック"/>
                <a:ea typeface="BIZ UDゴシック"/>
                <a:cs typeface="BIZ UDゴシック"/>
              </a:rPr>
              <a:t>3</a:t>
            </a:r>
            <a:r>
              <a:rPr lang="ja-JP" altLang="en-US" sz="1100" dirty="0">
                <a:latin typeface="BIZ UDゴシック"/>
                <a:ea typeface="BIZ UDゴシック"/>
                <a:cs typeface="BIZ UDゴシック"/>
              </a:rPr>
              <a:t>版（首都直下地震対策）」</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中央防災会議「首都直下地震対策検討ワーキンググループ報告書」（令和</a:t>
            </a:r>
            <a:r>
              <a:rPr lang="en-US" altLang="ja-JP" sz="1100" dirty="0">
                <a:latin typeface="BIZ UDゴシック"/>
                <a:ea typeface="BIZ UDゴシック"/>
                <a:cs typeface="BIZ UDゴシック"/>
              </a:rPr>
              <a:t>7</a:t>
            </a:r>
            <a:r>
              <a:rPr lang="ja-JP" altLang="en-US" sz="1100" dirty="0">
                <a:latin typeface="BIZ UDゴシック"/>
                <a:ea typeface="BIZ UDゴシック"/>
                <a:cs typeface="BIZ UDゴシック"/>
              </a:rPr>
              <a:t>年</a:t>
            </a:r>
            <a:r>
              <a:rPr lang="en-US" altLang="ja-JP" sz="1100" dirty="0">
                <a:latin typeface="BIZ UDゴシック"/>
                <a:ea typeface="BIZ UDゴシック"/>
                <a:cs typeface="BIZ UDゴシック"/>
              </a:rPr>
              <a:t>12</a:t>
            </a:r>
            <a:r>
              <a:rPr lang="ja-JP" altLang="en-US" sz="1100" dirty="0">
                <a:latin typeface="BIZ UDゴシック"/>
                <a:ea typeface="BIZ UDゴシック"/>
                <a:cs typeface="BIZ UDゴシック"/>
              </a:rPr>
              <a:t>月</a:t>
            </a:r>
            <a:r>
              <a:rPr lang="en-US" altLang="ja-JP" sz="1100" dirty="0">
                <a:latin typeface="BIZ UDゴシック"/>
                <a:ea typeface="BIZ UDゴシック"/>
                <a:cs typeface="BIZ UDゴシック"/>
              </a:rPr>
              <a:t>19</a:t>
            </a:r>
            <a:r>
              <a:rPr lang="ja-JP" altLang="en-US" sz="1100" dirty="0">
                <a:latin typeface="BIZ UDゴシック"/>
                <a:ea typeface="BIZ UDゴシック"/>
                <a:cs typeface="BIZ UDゴシック"/>
              </a:rPr>
              <a:t>日）</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「首都直下地震緊急対策推進基本計画」（令和</a:t>
            </a:r>
            <a:r>
              <a:rPr lang="en-US" altLang="ja-JP" sz="1100" dirty="0">
                <a:latin typeface="BIZ UDゴシック"/>
                <a:ea typeface="BIZ UDゴシック"/>
                <a:cs typeface="BIZ UDゴシック"/>
              </a:rPr>
              <a:t>8</a:t>
            </a:r>
            <a:r>
              <a:rPr lang="ja-JP" altLang="en-US" sz="1100" dirty="0">
                <a:latin typeface="BIZ UDゴシック"/>
                <a:ea typeface="BIZ UDゴシック"/>
                <a:cs typeface="BIZ UDゴシック"/>
              </a:rPr>
              <a:t>年</a:t>
            </a:r>
            <a:r>
              <a:rPr lang="en-US" altLang="ja-JP" sz="1100" dirty="0">
                <a:latin typeface="BIZ UDゴシック"/>
                <a:ea typeface="BIZ UDゴシック"/>
                <a:cs typeface="BIZ UDゴシック"/>
              </a:rPr>
              <a:t>6</a:t>
            </a:r>
            <a:r>
              <a:rPr lang="ja-JP" altLang="en-US" sz="1100" dirty="0">
                <a:latin typeface="BIZ UDゴシック"/>
                <a:ea typeface="BIZ UDゴシック"/>
                <a:cs typeface="BIZ UDゴシック"/>
              </a:rPr>
              <a:t>月</a:t>
            </a:r>
            <a:r>
              <a:rPr lang="en-US" altLang="ja-JP" sz="1100" dirty="0">
                <a:latin typeface="BIZ UDゴシック"/>
                <a:ea typeface="BIZ UDゴシック"/>
                <a:cs typeface="BIZ UDゴシック"/>
              </a:rPr>
              <a:t>12</a:t>
            </a:r>
            <a:r>
              <a:rPr lang="ja-JP" altLang="en-US" sz="1100" dirty="0">
                <a:latin typeface="BIZ UDゴシック"/>
                <a:ea typeface="BIZ UDゴシック"/>
                <a:cs typeface="BIZ UDゴシック"/>
              </a:rPr>
              <a:t>日閣議決定）</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中央防災会議「都心南部直下地震の被害想定</a:t>
            </a:r>
            <a:r>
              <a:rPr lang="en-US" altLang="ja-JP" sz="1100" dirty="0">
                <a:latin typeface="BIZ UDゴシック"/>
                <a:ea typeface="BIZ UDゴシック"/>
                <a:cs typeface="BIZ UDゴシック"/>
              </a:rPr>
              <a:t>【</a:t>
            </a:r>
            <a:r>
              <a:rPr lang="ja-JP" altLang="en-US" sz="1100" dirty="0">
                <a:latin typeface="BIZ UDゴシック"/>
                <a:ea typeface="BIZ UDゴシック"/>
                <a:cs typeface="BIZ UDゴシック"/>
              </a:rPr>
              <a:t>定量的な被害量</a:t>
            </a:r>
            <a:r>
              <a:rPr lang="en-US" altLang="ja-JP" sz="1100" dirty="0">
                <a:latin typeface="BIZ UDゴシック"/>
                <a:ea typeface="BIZ UDゴシック"/>
                <a:cs typeface="BIZ UDゴシック"/>
              </a:rPr>
              <a:t>】</a:t>
            </a:r>
            <a:r>
              <a:rPr lang="ja-JP" altLang="en-US" sz="1100" dirty="0">
                <a:latin typeface="BIZ UDゴシック"/>
                <a:ea typeface="BIZ UDゴシック"/>
                <a:cs typeface="BIZ UDゴシック"/>
              </a:rPr>
              <a:t>」（令和</a:t>
            </a:r>
            <a:r>
              <a:rPr lang="en-US" altLang="ja-JP" sz="1100" dirty="0">
                <a:latin typeface="BIZ UDゴシック"/>
                <a:ea typeface="BIZ UDゴシック"/>
                <a:cs typeface="BIZ UDゴシック"/>
              </a:rPr>
              <a:t>7</a:t>
            </a:r>
            <a:r>
              <a:rPr lang="ja-JP" altLang="en-US" sz="1100" dirty="0">
                <a:latin typeface="BIZ UDゴシック"/>
                <a:ea typeface="BIZ UDゴシック"/>
                <a:cs typeface="BIZ UDゴシック"/>
              </a:rPr>
              <a:t>年</a:t>
            </a:r>
            <a:r>
              <a:rPr lang="en-US" altLang="ja-JP" sz="1100" dirty="0">
                <a:latin typeface="BIZ UDゴシック"/>
                <a:ea typeface="BIZ UDゴシック"/>
                <a:cs typeface="BIZ UDゴシック"/>
              </a:rPr>
              <a:t>12</a:t>
            </a:r>
            <a:r>
              <a:rPr lang="ja-JP" altLang="en-US" sz="1100" dirty="0">
                <a:latin typeface="BIZ UDゴシック"/>
                <a:ea typeface="BIZ UDゴシック"/>
                <a:cs typeface="BIZ UDゴシック"/>
              </a:rPr>
              <a:t>月</a:t>
            </a:r>
            <a:r>
              <a:rPr lang="en-US" altLang="ja-JP" sz="1100" dirty="0">
                <a:latin typeface="BIZ UDゴシック"/>
                <a:ea typeface="BIZ UDゴシック"/>
                <a:cs typeface="BIZ UDゴシック"/>
              </a:rPr>
              <a:t>19</a:t>
            </a:r>
            <a:r>
              <a:rPr lang="ja-JP" altLang="en-US" sz="1100" dirty="0">
                <a:latin typeface="BIZ UDゴシック"/>
                <a:ea typeface="BIZ UDゴシック"/>
                <a:cs typeface="BIZ UDゴシック"/>
              </a:rPr>
              <a:t>日）</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内閣府「首都圏大規模水害広域避難タイムライン」（令和５年度版）</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内閣府本府業務継続計画</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国土交通省業務継続計画 第</a:t>
            </a:r>
            <a:r>
              <a:rPr lang="en-US" altLang="ja-JP" sz="1100" dirty="0">
                <a:latin typeface="BIZ UDゴシック"/>
                <a:ea typeface="BIZ UDゴシック"/>
                <a:cs typeface="BIZ UDゴシック"/>
              </a:rPr>
              <a:t>5</a:t>
            </a:r>
            <a:r>
              <a:rPr lang="ja-JP" altLang="en-US" sz="1100" dirty="0">
                <a:latin typeface="BIZ UDゴシック"/>
                <a:ea typeface="BIZ UDゴシック"/>
                <a:cs typeface="BIZ UDゴシック"/>
              </a:rPr>
              <a:t>版</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気象庁業務継続計画</a:t>
            </a:r>
            <a:endParaRPr lang="en-US" altLang="ja-JP" sz="1100" dirty="0">
              <a:latin typeface="BIZ UDゴシック"/>
              <a:ea typeface="BIZ UDゴシック"/>
              <a:cs typeface="BIZ UDゴシック"/>
            </a:endParaRPr>
          </a:p>
          <a:p>
            <a:pPr marL="534988" indent="-285750">
              <a:buFont typeface="Arial"/>
              <a:buChar char="•"/>
            </a:pPr>
            <a:r>
              <a:rPr lang="ja-JP" altLang="en-US" sz="1100" dirty="0">
                <a:latin typeface="BIZ UDゴシック"/>
                <a:ea typeface="BIZ UDゴシック"/>
                <a:cs typeface="BIZ UDゴシック"/>
              </a:rPr>
              <a:t>内閣府（防災担当）「政府中枢機能の代替拠点に係る基礎的調査業務報告書」（平成</a:t>
            </a:r>
            <a:r>
              <a:rPr lang="en-US" altLang="ja-JP" sz="1100" dirty="0">
                <a:latin typeface="BIZ UDゴシック"/>
                <a:ea typeface="BIZ UDゴシック"/>
                <a:cs typeface="BIZ UDゴシック"/>
              </a:rPr>
              <a:t>25</a:t>
            </a:r>
            <a:r>
              <a:rPr lang="ja-JP" altLang="en-US" sz="1100" dirty="0">
                <a:latin typeface="BIZ UDゴシック"/>
                <a:ea typeface="BIZ UDゴシック"/>
                <a:cs typeface="BIZ UDゴシック"/>
              </a:rPr>
              <a:t>年</a:t>
            </a:r>
            <a:r>
              <a:rPr lang="en-US" altLang="ja-JP" sz="1100" dirty="0">
                <a:latin typeface="BIZ UDゴシック"/>
                <a:ea typeface="BIZ UDゴシック"/>
                <a:cs typeface="BIZ UDゴシック"/>
              </a:rPr>
              <a:t>3</a:t>
            </a:r>
            <a:r>
              <a:rPr lang="ja-JP" altLang="en-US" sz="1100" dirty="0">
                <a:latin typeface="BIZ UDゴシック"/>
                <a:ea typeface="BIZ UDゴシック"/>
                <a:cs typeface="BIZ UDゴシック"/>
              </a:rPr>
              <a:t>月）</a:t>
            </a:r>
            <a:endParaRPr lang="ja-JP" sz="1100" dirty="0">
              <a:latin typeface="BIZ UDゴシック"/>
              <a:ea typeface="BIZ UDゴシック"/>
              <a:cs typeface="BIZ UDゴシック"/>
            </a:endParaRPr>
          </a:p>
        </p:txBody>
      </p:sp>
    </p:spTree>
    <p:extLst>
      <p:ext uri="{BB962C8B-B14F-4D97-AF65-F5344CB8AC3E}">
        <p14:creationId xmlns:p14="http://schemas.microsoft.com/office/powerpoint/2010/main" val="2606787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 name="表 5"/>
          <p:cNvGraphicFramePr/>
          <p:nvPr>
            <p:extLst>
              <p:ext uri="{D42A27DB-BD31-4B8C-83A1-F6EECF244321}">
                <p14:modId xmlns:p14="http://schemas.microsoft.com/office/powerpoint/2010/main" val="4200851054"/>
              </p:ext>
            </p:extLst>
          </p:nvPr>
        </p:nvGraphicFramePr>
        <p:xfrm>
          <a:off x="361949" y="4789989"/>
          <a:ext cx="11737902" cy="1097280"/>
        </p:xfrm>
        <a:graphic>
          <a:graphicData uri="http://schemas.openxmlformats.org/drawingml/2006/table">
            <a:tbl>
              <a:tblPr>
                <a:tableStyleId>{5C22544A-7EE6-4342-B048-85BDC9FD1C3A}</a:tableStyleId>
              </a:tblPr>
              <a:tblGrid>
                <a:gridCol w="2087933">
                  <a:extLst>
                    <a:ext uri="{9D8B030D-6E8A-4147-A177-3AD203B41FA5}">
                      <a16:colId xmlns:a16="http://schemas.microsoft.com/office/drawing/2014/main" val="20000"/>
                    </a:ext>
                  </a:extLst>
                </a:gridCol>
                <a:gridCol w="9649969">
                  <a:extLst>
                    <a:ext uri="{9D8B030D-6E8A-4147-A177-3AD203B41FA5}">
                      <a16:colId xmlns:a16="http://schemas.microsoft.com/office/drawing/2014/main" val="20001"/>
                    </a:ext>
                  </a:extLst>
                </a:gridCol>
              </a:tblGrid>
              <a:tr h="128919">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確認する観点</a:t>
                      </a:r>
                    </a:p>
                  </a:txBody>
                  <a:tcPr anchor="ctr">
                    <a:lnL w="76200" cmpd="sng">
                      <a:noFill/>
                      <a:prstDash val="solid"/>
                    </a:lnL>
                    <a:lnR w="38100" cap="flat" cmpd="sng" algn="ctr">
                      <a:solidFill>
                        <a:schemeClr val="bg1"/>
                      </a:solidFill>
                      <a:prstDash val="solid"/>
                      <a:round/>
                      <a:headEnd type="none" w="med" len="med"/>
                      <a:tailEnd type="none" w="med" len="med"/>
                    </a:lnR>
                    <a:lnT w="76200" cmpd="sng">
                      <a:noFill/>
                      <a:prstDash val="soli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ケーススタディで確認する内容</a:t>
                      </a:r>
                    </a:p>
                  </a:txBody>
                  <a:tcPr anchor="ctr">
                    <a:lnL w="38100" cap="flat" cmpd="sng" algn="ctr">
                      <a:solidFill>
                        <a:schemeClr val="bg1"/>
                      </a:solidFill>
                      <a:prstDash val="solid"/>
                      <a:round/>
                      <a:headEnd type="none" w="med" len="med"/>
                      <a:tailEnd type="none" w="med" len="med"/>
                    </a:lnL>
                    <a:lnR w="76200" cmpd="sng">
                      <a:noFill/>
                      <a:prstDash val="solid"/>
                    </a:lnR>
                    <a:lnT w="76200" cmpd="sng">
                      <a:noFill/>
                      <a:prstDash val="soli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128919">
                <a:tc>
                  <a:txBody>
                    <a:bodyPr/>
                    <a:lstStyle/>
                    <a:p>
                      <a:pPr>
                        <a:buNone/>
                      </a:pPr>
                      <a:r>
                        <a:rPr lang="ja-JP" altLang="en-US" sz="1200" b="1">
                          <a:latin typeface="BIZ UDゴシック" panose="020B0400000000000000" pitchFamily="49" charset="-128"/>
                          <a:ea typeface="BIZ UDゴシック" panose="020B0400000000000000" pitchFamily="49" charset="-128"/>
                        </a:rPr>
                        <a:t>業務量と処理能力</a:t>
                      </a:r>
                      <a:endParaRPr lang="ja-JP" altLang="en-US" sz="1200">
                        <a:latin typeface="BIZ UDゴシック" panose="020B0400000000000000" pitchFamily="49" charset="-128"/>
                        <a:ea typeface="BIZ UDゴシック" panose="020B0400000000000000" pitchFamily="49" charset="-128"/>
                      </a:endParaRPr>
                    </a:p>
                  </a:txBody>
                  <a:tcPr anchor="ctr">
                    <a:lnL w="76200" cmpd="sng">
                      <a:noFill/>
                      <a:prstDash val="soli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地震・台風等への対応が重なる中、必要な業務量に対して東京側の処理能力を維持できるか</a:t>
                      </a:r>
                    </a:p>
                  </a:txBody>
                  <a:tcPr anchor="ctr">
                    <a:lnL w="38100" cap="flat" cmpd="sng" algn="ctr">
                      <a:solidFill>
                        <a:schemeClr val="bg1"/>
                      </a:solidFill>
                      <a:prstDash val="solid"/>
                      <a:round/>
                      <a:headEnd type="none" w="med" len="med"/>
                      <a:tailEnd type="none" w="med" len="med"/>
                    </a:lnL>
                    <a:lnR w="76200" cmpd="sng">
                      <a:noFill/>
                      <a:prstDash val="soli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28919">
                <a:tc>
                  <a:txBody>
                    <a:bodyPr/>
                    <a:lstStyle/>
                    <a:p>
                      <a:pPr>
                        <a:buNone/>
                      </a:pPr>
                      <a:r>
                        <a:rPr lang="ja-JP" altLang="en-US" sz="1200" b="1">
                          <a:latin typeface="BIZ UDゴシック" panose="020B0400000000000000" pitchFamily="49" charset="-128"/>
                          <a:ea typeface="BIZ UDゴシック" panose="020B0400000000000000" pitchFamily="49" charset="-128"/>
                        </a:rPr>
                        <a:t>人員・業務基盤</a:t>
                      </a:r>
                      <a:endParaRPr lang="ja-JP" altLang="en-US" sz="1200">
                        <a:latin typeface="BIZ UDゴシック" panose="020B0400000000000000" pitchFamily="49" charset="-128"/>
                        <a:ea typeface="BIZ UDゴシック" panose="020B0400000000000000" pitchFamily="49" charset="-128"/>
                      </a:endParaRPr>
                    </a:p>
                  </a:txBody>
                  <a:tcPr anchor="ctr">
                    <a:lnL w="76200" cmpd="sng">
                      <a:noFill/>
                      <a:prstDash val="soli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職員の参集・交代、電力、通信、情報システム等を確保し、業務を継続できるか</a:t>
                      </a:r>
                    </a:p>
                  </a:txBody>
                  <a:tcPr anchor="ctr">
                    <a:lnL w="38100" cap="flat" cmpd="sng" algn="ctr">
                      <a:solidFill>
                        <a:schemeClr val="bg1"/>
                      </a:solidFill>
                      <a:prstDash val="solid"/>
                      <a:round/>
                      <a:headEnd type="none" w="med" len="med"/>
                      <a:tailEnd type="none" w="med" len="med"/>
                    </a:lnL>
                    <a:lnR w="76200" cmpd="sng">
                      <a:noFill/>
                      <a:prstDash val="soli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28919">
                <a:tc>
                  <a:txBody>
                    <a:bodyPr/>
                    <a:lstStyle/>
                    <a:p>
                      <a:pPr>
                        <a:buNone/>
                      </a:pPr>
                      <a:r>
                        <a:rPr lang="ja-JP" altLang="en-US" sz="1200" b="1">
                          <a:latin typeface="BIZ UDゴシック" panose="020B0400000000000000" pitchFamily="49" charset="-128"/>
                          <a:ea typeface="BIZ UDゴシック" panose="020B0400000000000000" pitchFamily="49" charset="-128"/>
                        </a:rPr>
                        <a:t>東京圏内での継続可能性</a:t>
                      </a:r>
                      <a:endParaRPr lang="ja-JP" altLang="en-US" sz="1200">
                        <a:latin typeface="BIZ UDゴシック" panose="020B0400000000000000" pitchFamily="49" charset="-128"/>
                        <a:ea typeface="BIZ UDゴシック" panose="020B0400000000000000" pitchFamily="49" charset="-128"/>
                      </a:endParaRPr>
                    </a:p>
                  </a:txBody>
                  <a:tcPr anchor="ctr">
                    <a:lnL w="76200" cmpd="sng">
                      <a:noFill/>
                      <a:prstDash val="soli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霞が関・立川等を活用しても必要な機能水準を維持できない状態はどのような場合か</a:t>
                      </a:r>
                    </a:p>
                  </a:txBody>
                  <a:tcPr anchor="ctr">
                    <a:lnL w="38100" cap="flat" cmpd="sng" algn="ctr">
                      <a:solidFill>
                        <a:schemeClr val="bg1"/>
                      </a:solidFill>
                      <a:prstDash val="solid"/>
                      <a:round/>
                      <a:headEnd type="none" w="med" len="med"/>
                      <a:tailEnd type="none" w="med" len="med"/>
                    </a:lnL>
                    <a:lnR w="76200" cmpd="sng">
                      <a:noFill/>
                      <a:prstDash val="soli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3" name="スライド番号プレースホルダー 1">
            <a:extLst>
              <a:ext uri="{FF2B5EF4-FFF2-40B4-BE49-F238E27FC236}">
                <a16:creationId xmlns:a16="http://schemas.microsoft.com/office/drawing/2014/main" id="{BBBB974A-22E5-17A8-4DD3-380672E4B1F4}"/>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F6DF2BE2-2DFA-1C03-677D-BDC2260D6D92}" type="slidenum">
              <a:rPr lang="en-US" altLang="ja-JP" sz="1200" b="0">
                <a:solidFill>
                  <a:srgbClr val="1F1F1F"/>
                </a:solidFill>
                <a:latin typeface="BIZ UDゴシック"/>
                <a:ea typeface="BIZ UDゴシック"/>
                <a:cs typeface="BIZ UDゴシック"/>
              </a:rPr>
              <a:t>4</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80F1222C-C285-4A9D-AFBF-A7CBAF1804E3}"/>
              </a:ext>
            </a:extLst>
          </p:cNvPr>
          <p:cNvSpPr>
            <a:spLocks noGrp="1"/>
          </p:cNvSpPr>
          <p:nvPr/>
        </p:nvSpPr>
        <p:spPr>
          <a:xfrm>
            <a:off x="361950" y="714375"/>
            <a:ext cx="11830050" cy="548818"/>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政府</a:t>
            </a:r>
            <a:r>
              <a:rPr lang="en-US" altLang="ja-JP" sz="1400" dirty="0">
                <a:solidFill>
                  <a:srgbClr val="111111"/>
                </a:solidFill>
                <a:latin typeface="BIZ UDゴシック"/>
                <a:ea typeface="BIZ UDゴシック"/>
                <a:cs typeface="BIZ UDゴシック"/>
              </a:rPr>
              <a:t>BCP</a:t>
            </a:r>
            <a:r>
              <a:rPr lang="ja-JP" altLang="en-US" sz="1400" dirty="0">
                <a:solidFill>
                  <a:srgbClr val="111111"/>
                </a:solidFill>
                <a:latin typeface="BIZ UDゴシック"/>
                <a:ea typeface="BIZ UDゴシック"/>
                <a:cs typeface="BIZ UDゴシック"/>
              </a:rPr>
              <a:t>・各府省</a:t>
            </a:r>
            <a:r>
              <a:rPr lang="en-US" altLang="ja-JP" sz="1400" dirty="0">
                <a:solidFill>
                  <a:srgbClr val="111111"/>
                </a:solidFill>
                <a:latin typeface="BIZ UDゴシック"/>
                <a:ea typeface="BIZ UDゴシック"/>
                <a:cs typeface="BIZ UDゴシック"/>
              </a:rPr>
              <a:t>BCP</a:t>
            </a:r>
            <a:r>
              <a:rPr lang="ja-JP" altLang="en-US" sz="1400" dirty="0">
                <a:solidFill>
                  <a:srgbClr val="111111"/>
                </a:solidFill>
                <a:latin typeface="BIZ UDゴシック"/>
                <a:ea typeface="BIZ UDゴシック"/>
                <a:cs typeface="BIZ UDゴシック"/>
              </a:rPr>
              <a:t>等に基づく対応を行った場合でも、業務量の増加と業務処理能力の低下により、首都中枢機能の必要水準を東京圏内で安定的に維持できなくなる状況を確認する。</a:t>
            </a:r>
            <a:endParaRPr lang="ja-JP" sz="1400" dirty="0">
              <a:solidFill>
                <a:srgbClr val="111111"/>
              </a:solidFill>
              <a:latin typeface="BIZ UDゴシック"/>
              <a:ea typeface="BIZ UDゴシック"/>
              <a:cs typeface="BIZ UDゴシック"/>
            </a:endParaRPr>
          </a:p>
        </p:txBody>
      </p:sp>
      <p:sp>
        <p:nvSpPr>
          <p:cNvPr id="5" name="title-band">
            <a:extLst>
              <a:ext uri="{FF2B5EF4-FFF2-40B4-BE49-F238E27FC236}">
                <a16:creationId xmlns:a16="http://schemas.microsoft.com/office/drawing/2014/main" id="{E3D078A6-FC41-4CF2-60DB-3D160FAC0A3C}"/>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ー１　ケーススタディの前提と確認する視点</a:t>
            </a:r>
          </a:p>
        </p:txBody>
      </p:sp>
      <p:graphicFrame>
        <p:nvGraphicFramePr>
          <p:cNvPr id="42" name="表 1"/>
          <p:cNvGraphicFramePr/>
          <p:nvPr>
            <p:extLst>
              <p:ext uri="{D42A27DB-BD31-4B8C-83A1-F6EECF244321}">
                <p14:modId xmlns:p14="http://schemas.microsoft.com/office/powerpoint/2010/main" val="2901365767"/>
              </p:ext>
            </p:extLst>
          </p:nvPr>
        </p:nvGraphicFramePr>
        <p:xfrm>
          <a:off x="361949" y="1307799"/>
          <a:ext cx="11737902" cy="3322320"/>
        </p:xfrm>
        <a:graphic>
          <a:graphicData uri="http://schemas.openxmlformats.org/drawingml/2006/table">
            <a:tbl>
              <a:tblPr/>
              <a:tblGrid>
                <a:gridCol w="3333358">
                  <a:extLst>
                    <a:ext uri="{9D8B030D-6E8A-4147-A177-3AD203B41FA5}">
                      <a16:colId xmlns:a16="http://schemas.microsoft.com/office/drawing/2014/main" val="20000"/>
                    </a:ext>
                  </a:extLst>
                </a:gridCol>
                <a:gridCol w="8404544">
                  <a:extLst>
                    <a:ext uri="{9D8B030D-6E8A-4147-A177-3AD203B41FA5}">
                      <a16:colId xmlns:a16="http://schemas.microsoft.com/office/drawing/2014/main" val="20001"/>
                    </a:ext>
                  </a:extLst>
                </a:gridCol>
              </a:tblGrid>
              <a:tr h="246011">
                <a:tc>
                  <a:txBody>
                    <a:bodyPr/>
                    <a:lstStyle/>
                    <a:p>
                      <a:pPr algn="ctr">
                        <a:lnSpc>
                          <a:spcPct val="100000"/>
                        </a:lnSpc>
                        <a:spcBef>
                          <a:spcPts val="0"/>
                        </a:spcBef>
                        <a:spcAft>
                          <a:spcPts val="0"/>
                        </a:spcAft>
                        <a:buNone/>
                      </a:pPr>
                      <a:r>
                        <a:rPr lang="ja-JP" sz="1400" b="1">
                          <a:solidFill>
                            <a:srgbClr val="FFFFFF"/>
                          </a:solidFill>
                          <a:latin typeface="BIZ UDゴシック"/>
                          <a:ea typeface="BIZ UDゴシック"/>
                          <a:cs typeface="BIZ UDゴシック"/>
                        </a:rPr>
                        <a:t>条件設定</a:t>
                      </a:r>
                    </a:p>
                  </a:txBody>
                  <a:tcPr anchor="ctr">
                    <a:lnL w="12700" cmpd="sng">
                      <a:solidFill>
                        <a:schemeClr val="bg1">
                          <a:lumMod val="65000"/>
                        </a:schemeClr>
                      </a:solidFill>
                      <a:prstDash val="solid"/>
                    </a:lnL>
                    <a:lnR w="12700" cmpd="sng">
                      <a:solidFill>
                        <a:schemeClr val="bg1">
                          <a:lumMod val="65000"/>
                        </a:schemeClr>
                      </a:solidFill>
                      <a:prstDash val="solid"/>
                    </a:lnR>
                    <a:lnT w="12700" cmpd="sng">
                      <a:solidFill>
                        <a:schemeClr val="bg1">
                          <a:lumMod val="65000"/>
                        </a:schemeClr>
                      </a:solidFill>
                      <a:prstDash val="solid"/>
                    </a:lnT>
                    <a:lnB w="12700" cmpd="sng">
                      <a:solidFill>
                        <a:schemeClr val="bg1">
                          <a:lumMod val="65000"/>
                        </a:schemeClr>
                      </a:solidFill>
                      <a:prstDash val="solid"/>
                    </a:lnB>
                    <a:solidFill>
                      <a:srgbClr val="002060"/>
                    </a:solidFill>
                  </a:tcPr>
                </a:tc>
                <a:tc>
                  <a:txBody>
                    <a:bodyPr/>
                    <a:lstStyle/>
                    <a:p>
                      <a:pPr algn="ctr">
                        <a:lnSpc>
                          <a:spcPct val="100000"/>
                        </a:lnSpc>
                        <a:spcBef>
                          <a:spcPts val="0"/>
                        </a:spcBef>
                        <a:spcAft>
                          <a:spcPts val="0"/>
                        </a:spcAft>
                        <a:buNone/>
                      </a:pPr>
                      <a:r>
                        <a:rPr lang="ja-JP" sz="1400" b="1">
                          <a:solidFill>
                            <a:srgbClr val="FFFFFF"/>
                          </a:solidFill>
                          <a:latin typeface="BIZ UDゴシック"/>
                          <a:ea typeface="BIZ UDゴシック"/>
                          <a:cs typeface="BIZ UDゴシック"/>
                        </a:rPr>
                        <a:t>備考</a:t>
                      </a:r>
                    </a:p>
                  </a:txBody>
                  <a:tcPr anchor="ctr">
                    <a:lnL w="12700" cmpd="sng">
                      <a:solidFill>
                        <a:schemeClr val="bg1">
                          <a:lumMod val="65000"/>
                        </a:schemeClr>
                      </a:solidFill>
                      <a:prstDash val="solid"/>
                    </a:lnL>
                    <a:lnR w="12700" cmpd="sng">
                      <a:solidFill>
                        <a:schemeClr val="bg1">
                          <a:lumMod val="65000"/>
                        </a:schemeClr>
                      </a:solidFill>
                      <a:prstDash val="solid"/>
                    </a:lnR>
                    <a:lnT w="12700" cmpd="sng">
                      <a:solidFill>
                        <a:schemeClr val="bg1">
                          <a:lumMod val="65000"/>
                        </a:schemeClr>
                      </a:solidFill>
                      <a:prstDash val="solid"/>
                    </a:lnT>
                    <a:lnB w="12700" cmpd="sng">
                      <a:solidFill>
                        <a:schemeClr val="bg1">
                          <a:lumMod val="65000"/>
                        </a:schemeClr>
                      </a:solidFill>
                      <a:prstDash val="solid"/>
                    </a:lnB>
                    <a:solidFill>
                      <a:srgbClr val="002060"/>
                    </a:solidFill>
                  </a:tcPr>
                </a:tc>
                <a:extLst>
                  <a:ext uri="{0D108BD9-81ED-4DB2-BD59-A6C34878D82A}">
                    <a16:rowId xmlns:a16="http://schemas.microsoft.com/office/drawing/2014/main" val="10000"/>
                  </a:ext>
                </a:extLst>
              </a:tr>
              <a:tr h="2629084">
                <a:tc>
                  <a:txBody>
                    <a:bodyPr/>
                    <a:lstStyle/>
                    <a:p>
                      <a:pPr marL="285750" indent="-285750" algn="l">
                        <a:lnSpc>
                          <a:spcPct val="100000"/>
                        </a:lnSpc>
                        <a:spcBef>
                          <a:spcPts val="600"/>
                        </a:spcBef>
                        <a:spcAft>
                          <a:spcPts val="0"/>
                        </a:spcAft>
                        <a:buFont typeface="Wingdings"/>
                        <a:buChar char="p"/>
                      </a:pPr>
                      <a:r>
                        <a:rPr lang="ja-JP" sz="1400" b="1" dirty="0">
                          <a:solidFill>
                            <a:schemeClr val="tx1"/>
                          </a:solidFill>
                          <a:highlight>
                            <a:srgbClr val="FFFF00"/>
                          </a:highlight>
                          <a:latin typeface="BIZ UDゴシック"/>
                          <a:ea typeface="BIZ UDゴシック"/>
                          <a:cs typeface="BIZ UDゴシック"/>
                        </a:rPr>
                        <a:t>６月下旬（土曜日）午前２時、国会会期中。</a:t>
                      </a:r>
                      <a:endParaRPr lang="en-US" altLang="ja-JP" sz="1400" b="1" dirty="0">
                        <a:solidFill>
                          <a:schemeClr val="tx1"/>
                        </a:solidFill>
                        <a:highlight>
                          <a:srgbClr val="FFFF00"/>
                        </a:highlight>
                        <a:latin typeface="BIZ UDゴシック"/>
                        <a:ea typeface="BIZ UDゴシック"/>
                        <a:cs typeface="BIZ UDゴシック"/>
                      </a:endParaRPr>
                    </a:p>
                    <a:p>
                      <a:pPr marL="285750" indent="-285750" algn="l">
                        <a:lnSpc>
                          <a:spcPct val="100000"/>
                        </a:lnSpc>
                        <a:spcBef>
                          <a:spcPts val="600"/>
                        </a:spcBef>
                        <a:spcAft>
                          <a:spcPts val="0"/>
                        </a:spcAft>
                        <a:buFont typeface="Wingdings"/>
                        <a:buChar char="p"/>
                      </a:pPr>
                      <a:r>
                        <a:rPr lang="ja-JP" sz="1400" b="1" dirty="0">
                          <a:solidFill>
                            <a:schemeClr val="tx1"/>
                          </a:solidFill>
                          <a:highlight>
                            <a:srgbClr val="FFFF00"/>
                          </a:highlight>
                          <a:latin typeface="BIZ UDゴシック"/>
                          <a:ea typeface="BIZ UDゴシック"/>
                          <a:cs typeface="BIZ UDゴシック"/>
                        </a:rPr>
                        <a:t>Ｍ７．３の都心南部直下地震が発生。</a:t>
                      </a:r>
                      <a:endParaRPr lang="ja-JP" sz="1400" b="1" dirty="0">
                        <a:solidFill>
                          <a:schemeClr val="tx1"/>
                        </a:solidFill>
                        <a:latin typeface="BIZ UDゴシック"/>
                        <a:ea typeface="BIZ UDゴシック"/>
                        <a:cs typeface="BIZ UDゴシック"/>
                      </a:endParaRPr>
                    </a:p>
                    <a:p>
                      <a:pPr marL="285750" indent="-285750" algn="l">
                        <a:lnSpc>
                          <a:spcPct val="100000"/>
                        </a:lnSpc>
                        <a:spcBef>
                          <a:spcPts val="600"/>
                        </a:spcBef>
                        <a:spcAft>
                          <a:spcPts val="0"/>
                        </a:spcAft>
                        <a:buFont typeface="Wingdings"/>
                        <a:buChar char="p"/>
                      </a:pPr>
                      <a:r>
                        <a:rPr lang="ja-JP" sz="1400" b="1" dirty="0">
                          <a:solidFill>
                            <a:schemeClr val="tx1"/>
                          </a:solidFill>
                          <a:latin typeface="BIZ UDゴシック"/>
                          <a:ea typeface="BIZ UDゴシック"/>
                          <a:cs typeface="BIZ UDゴシック"/>
                        </a:rPr>
                        <a:t>官邸・霞が関の主要建物は使用可能。政府BCP・各府省BCPを発動。</a:t>
                      </a:r>
                    </a:p>
                    <a:p>
                      <a:pPr marL="285750" indent="-285750" algn="l">
                        <a:lnSpc>
                          <a:spcPct val="100000"/>
                        </a:lnSpc>
                        <a:spcBef>
                          <a:spcPts val="600"/>
                        </a:spcBef>
                        <a:spcAft>
                          <a:spcPts val="0"/>
                        </a:spcAft>
                        <a:buFont typeface="Wingdings"/>
                        <a:buChar char="p"/>
                      </a:pPr>
                      <a:r>
                        <a:rPr lang="ja-JP" sz="1400" b="1" dirty="0">
                          <a:solidFill>
                            <a:schemeClr val="tx1"/>
                          </a:solidFill>
                          <a:highlight>
                            <a:srgbClr val="FFFF00"/>
                          </a:highlight>
                          <a:latin typeface="BIZ UDゴシック"/>
                          <a:ea typeface="BIZ UDゴシック"/>
                          <a:cs typeface="BIZ UDゴシック"/>
                        </a:rPr>
                        <a:t>翌日に東京圏へ</a:t>
                      </a:r>
                      <a:r>
                        <a:rPr lang="ja-JP" altLang="en-US" sz="1400" b="1" dirty="0">
                          <a:solidFill>
                            <a:schemeClr val="tx1"/>
                          </a:solidFill>
                          <a:highlight>
                            <a:srgbClr val="FFFF00"/>
                          </a:highlight>
                          <a:latin typeface="BIZ UDゴシック"/>
                          <a:ea typeface="BIZ UDゴシック"/>
                          <a:cs typeface="BIZ UDゴシック"/>
                        </a:rPr>
                        <a:t>、暴風を伴う</a:t>
                      </a:r>
                      <a:r>
                        <a:rPr lang="ja-JP" sz="1400" b="1" dirty="0">
                          <a:solidFill>
                            <a:schemeClr val="tx1"/>
                          </a:solidFill>
                          <a:highlight>
                            <a:srgbClr val="FFFF00"/>
                          </a:highlight>
                          <a:latin typeface="BIZ UDゴシック"/>
                          <a:ea typeface="BIZ UDゴシック"/>
                          <a:cs typeface="BIZ UDゴシック"/>
                        </a:rPr>
                        <a:t>台風が接近</a:t>
                      </a:r>
                      <a:r>
                        <a:rPr lang="ja-JP" sz="1400" b="1" dirty="0">
                          <a:solidFill>
                            <a:schemeClr val="tx1"/>
                          </a:solidFill>
                          <a:latin typeface="BIZ UDゴシック"/>
                          <a:ea typeface="BIZ UDゴシック"/>
                          <a:cs typeface="BIZ UDゴシック"/>
                        </a:rPr>
                        <a:t>。関西圏への直接影響はない。</a:t>
                      </a:r>
                    </a:p>
                    <a:p>
                      <a:pPr marL="285750" indent="-285750" algn="l">
                        <a:lnSpc>
                          <a:spcPct val="100000"/>
                        </a:lnSpc>
                        <a:spcBef>
                          <a:spcPts val="600"/>
                        </a:spcBef>
                        <a:spcAft>
                          <a:spcPts val="0"/>
                        </a:spcAft>
                        <a:buFont typeface="Wingdings"/>
                        <a:buChar char="p"/>
                      </a:pPr>
                      <a:r>
                        <a:rPr lang="ja-JP" sz="1400" b="1" dirty="0">
                          <a:solidFill>
                            <a:schemeClr val="tx1"/>
                          </a:solidFill>
                          <a:latin typeface="BIZ UDゴシック"/>
                          <a:ea typeface="BIZ UDゴシック"/>
                          <a:cs typeface="BIZ UDゴシック"/>
                        </a:rPr>
                        <a:t>地震・暴風の複合影響により</a:t>
                      </a:r>
                      <a:r>
                        <a:rPr lang="ja-JP" sz="1400" b="1" dirty="0">
                          <a:solidFill>
                            <a:schemeClr val="tx1"/>
                          </a:solidFill>
                          <a:highlight>
                            <a:srgbClr val="FFFF00"/>
                          </a:highlight>
                          <a:latin typeface="BIZ UDゴシック"/>
                          <a:ea typeface="BIZ UDゴシック"/>
                          <a:cs typeface="BIZ UDゴシック"/>
                        </a:rPr>
                        <a:t>ブラックアウトが発生</a:t>
                      </a:r>
                      <a:r>
                        <a:rPr lang="ja-JP" sz="1400" b="1" dirty="0">
                          <a:solidFill>
                            <a:schemeClr val="tx1"/>
                          </a:solidFill>
                          <a:latin typeface="BIZ UDゴシック"/>
                          <a:ea typeface="BIZ UDゴシック"/>
                          <a:cs typeface="BIZ UDゴシック"/>
                        </a:rPr>
                        <a:t>。</a:t>
                      </a:r>
                    </a:p>
                    <a:p>
                      <a:pPr marL="285750" marR="0" lvl="0" indent="-285750" algn="l" defTabSz="914400">
                        <a:lnSpc>
                          <a:spcPct val="100000"/>
                        </a:lnSpc>
                        <a:spcBef>
                          <a:spcPts val="600"/>
                        </a:spcBef>
                        <a:spcAft>
                          <a:spcPts val="0"/>
                        </a:spcAft>
                        <a:buClrTx/>
                        <a:buSzTx/>
                        <a:buFont typeface="Wingdings"/>
                        <a:buChar char="p"/>
                      </a:pPr>
                      <a:r>
                        <a:rPr lang="ja-JP" sz="1400" b="1" dirty="0">
                          <a:solidFill>
                            <a:schemeClr val="tx1"/>
                          </a:solidFill>
                          <a:highlight>
                            <a:srgbClr val="FFFF00"/>
                          </a:highlight>
                          <a:latin typeface="BIZ UDゴシック"/>
                          <a:ea typeface="BIZ UDゴシック"/>
                          <a:cs typeface="BIZ UDゴシック"/>
                        </a:rPr>
                        <a:t>高温・多湿の日が継</a:t>
                      </a:r>
                      <a:r>
                        <a:rPr lang="ja-JP" sz="1400" b="1" dirty="0">
                          <a:solidFill>
                            <a:schemeClr val="tx1"/>
                          </a:solidFill>
                          <a:latin typeface="BIZ UDゴシック"/>
                          <a:ea typeface="BIZ UDゴシック"/>
                          <a:cs typeface="BIZ UDゴシック"/>
                        </a:rPr>
                        <a:t>続。</a:t>
                      </a:r>
                      <a:endParaRPr lang="en-US" altLang="ja-JP" sz="1400" b="1" dirty="0">
                        <a:solidFill>
                          <a:schemeClr val="tx1"/>
                        </a:solidFill>
                        <a:latin typeface="BIZ UDゴシック"/>
                        <a:ea typeface="BIZ UDゴシック"/>
                        <a:cs typeface="BIZ UDゴシック"/>
                      </a:endParaRPr>
                    </a:p>
                  </a:txBody>
                  <a:tcPr>
                    <a:lnL w="12700" cmpd="sng">
                      <a:solidFill>
                        <a:schemeClr val="bg1">
                          <a:lumMod val="65000"/>
                        </a:schemeClr>
                      </a:solidFill>
                      <a:prstDash val="solid"/>
                    </a:lnL>
                    <a:lnR w="12700" cmpd="sng">
                      <a:solidFill>
                        <a:schemeClr val="bg1">
                          <a:lumMod val="65000"/>
                        </a:schemeClr>
                      </a:solidFill>
                      <a:prstDash val="solid"/>
                    </a:lnR>
                    <a:lnT w="12700" cmpd="sng">
                      <a:solidFill>
                        <a:schemeClr val="bg1">
                          <a:lumMod val="65000"/>
                        </a:schemeClr>
                      </a:solidFill>
                      <a:prstDash val="solid"/>
                    </a:lnT>
                    <a:lnB w="12700" cmpd="sng">
                      <a:solidFill>
                        <a:schemeClr val="bg1">
                          <a:lumMod val="65000"/>
                        </a:schemeClr>
                      </a:solidFill>
                      <a:prstDash val="solid"/>
                    </a:lnB>
                    <a:noFill/>
                  </a:tcPr>
                </a:tc>
                <a:tc>
                  <a:txBody>
                    <a:bodyPr/>
                    <a:lstStyle/>
                    <a:p>
                      <a:pPr algn="l">
                        <a:lnSpc>
                          <a:spcPct val="100000"/>
                        </a:lnSpc>
                        <a:spcBef>
                          <a:spcPts val="0"/>
                        </a:spcBef>
                        <a:spcAft>
                          <a:spcPts val="0"/>
                        </a:spcAft>
                        <a:buNone/>
                      </a:pPr>
                      <a:r>
                        <a:rPr lang="en-US" altLang="ja-JP" sz="1200" b="0" dirty="0">
                          <a:solidFill>
                            <a:schemeClr val="tx1"/>
                          </a:solidFill>
                          <a:latin typeface="BIZ UDゴシック"/>
                          <a:ea typeface="BIZ UDゴシック"/>
                          <a:cs typeface="BIZ UDゴシック"/>
                        </a:rPr>
                        <a:t>【</a:t>
                      </a:r>
                      <a:r>
                        <a:rPr lang="ja-JP" altLang="en-US" sz="1200" b="0" dirty="0">
                          <a:solidFill>
                            <a:schemeClr val="tx1"/>
                          </a:solidFill>
                          <a:latin typeface="BIZ UDゴシック"/>
                          <a:ea typeface="BIZ UDゴシック"/>
                          <a:cs typeface="BIZ UDゴシック"/>
                        </a:rPr>
                        <a:t>地震被害</a:t>
                      </a:r>
                      <a:r>
                        <a:rPr lang="en-US" altLang="ja-JP" sz="1200" b="0" dirty="0">
                          <a:solidFill>
                            <a:schemeClr val="tx1"/>
                          </a:solidFill>
                          <a:latin typeface="BIZ UDゴシック"/>
                          <a:ea typeface="BIZ UDゴシック"/>
                          <a:cs typeface="BIZ UDゴシック"/>
                        </a:rPr>
                        <a:t>】</a:t>
                      </a:r>
                    </a:p>
                    <a:p>
                      <a:pPr algn="l">
                        <a:lnSpc>
                          <a:spcPct val="100000"/>
                        </a:lnSpc>
                        <a:spcBef>
                          <a:spcPts val="0"/>
                        </a:spcBef>
                        <a:spcAft>
                          <a:spcPts val="0"/>
                        </a:spcAft>
                        <a:buNone/>
                      </a:pPr>
                      <a:r>
                        <a:rPr lang="ja-JP" altLang="en-US" sz="1200" b="0" dirty="0">
                          <a:solidFill>
                            <a:schemeClr val="tx1"/>
                          </a:solidFill>
                          <a:latin typeface="BIZ UDゴシック"/>
                          <a:ea typeface="BIZ UDゴシック"/>
                          <a:cs typeface="BIZ UDゴシック"/>
                        </a:rPr>
                        <a:t>電力 ： 最大約</a:t>
                      </a:r>
                      <a:r>
                        <a:rPr lang="en-US" altLang="ja-JP" sz="1200" b="0" dirty="0">
                          <a:solidFill>
                            <a:schemeClr val="tx1"/>
                          </a:solidFill>
                          <a:latin typeface="BIZ UDゴシック"/>
                          <a:ea typeface="BIZ UDゴシック"/>
                          <a:cs typeface="BIZ UDゴシック"/>
                        </a:rPr>
                        <a:t>1,600</a:t>
                      </a:r>
                      <a:r>
                        <a:rPr lang="ja-JP" altLang="en-US" sz="1200" b="0" dirty="0">
                          <a:solidFill>
                            <a:schemeClr val="tx1"/>
                          </a:solidFill>
                          <a:latin typeface="BIZ UDゴシック"/>
                          <a:ea typeface="BIZ UDゴシック"/>
                          <a:cs typeface="BIZ UDゴシック"/>
                        </a:rPr>
                        <a:t>万軒（全体の約５割）が停電</a:t>
                      </a:r>
                    </a:p>
                    <a:p>
                      <a:pPr marL="893763" indent="-893763" algn="l">
                        <a:lnSpc>
                          <a:spcPct val="100000"/>
                        </a:lnSpc>
                        <a:spcBef>
                          <a:spcPts val="0"/>
                        </a:spcBef>
                        <a:spcAft>
                          <a:spcPts val="0"/>
                        </a:spcAft>
                        <a:buNone/>
                      </a:pPr>
                      <a:r>
                        <a:rPr lang="ja-JP" altLang="en-US" sz="1200" b="0" dirty="0">
                          <a:solidFill>
                            <a:schemeClr val="tx1"/>
                          </a:solidFill>
                          <a:latin typeface="BIZ UDゴシック"/>
                          <a:ea typeface="BIZ UDゴシック"/>
                          <a:cs typeface="BIZ UDゴシック"/>
                        </a:rPr>
                        <a:t>情報通信 ： 固定電話・インターネット最大約</a:t>
                      </a:r>
                      <a:r>
                        <a:rPr lang="en-US" altLang="ja-JP" sz="1200" b="0" dirty="0">
                          <a:solidFill>
                            <a:schemeClr val="tx1"/>
                          </a:solidFill>
                          <a:latin typeface="BIZ UDゴシック"/>
                          <a:ea typeface="BIZ UDゴシック"/>
                          <a:cs typeface="BIZ UDゴシック"/>
                        </a:rPr>
                        <a:t>760</a:t>
                      </a:r>
                      <a:r>
                        <a:rPr lang="ja-JP" altLang="en-US" sz="1200" b="0" dirty="0">
                          <a:solidFill>
                            <a:schemeClr val="tx1"/>
                          </a:solidFill>
                          <a:latin typeface="BIZ UDゴシック"/>
                          <a:ea typeface="BIZ UDゴシック"/>
                          <a:cs typeface="BIZ UDゴシック"/>
                        </a:rPr>
                        <a:t>万回線（全体の約５割）</a:t>
                      </a:r>
                      <a:br>
                        <a:rPr lang="en-US" altLang="ja-JP" sz="1200" b="0" dirty="0">
                          <a:solidFill>
                            <a:schemeClr val="tx1"/>
                          </a:solidFill>
                          <a:latin typeface="BIZ UDゴシック"/>
                          <a:ea typeface="BIZ UDゴシック"/>
                          <a:cs typeface="BIZ UDゴシック"/>
                        </a:rPr>
                      </a:br>
                      <a:r>
                        <a:rPr lang="ja-JP" altLang="en-US" sz="1200" b="0" dirty="0">
                          <a:solidFill>
                            <a:schemeClr val="tx1"/>
                          </a:solidFill>
                          <a:latin typeface="BIZ UDゴシック"/>
                          <a:ea typeface="BIZ UDゴシック"/>
                          <a:cs typeface="BIZ UDゴシック"/>
                        </a:rPr>
                        <a:t>で支障</a:t>
                      </a:r>
                    </a:p>
                    <a:p>
                      <a:pPr algn="l">
                        <a:lnSpc>
                          <a:spcPct val="100000"/>
                        </a:lnSpc>
                        <a:spcBef>
                          <a:spcPts val="0"/>
                        </a:spcBef>
                        <a:spcAft>
                          <a:spcPts val="0"/>
                        </a:spcAft>
                        <a:buNone/>
                      </a:pPr>
                      <a:r>
                        <a:rPr lang="ja-JP" altLang="en-US" sz="1200" b="0" dirty="0">
                          <a:solidFill>
                            <a:schemeClr val="tx1"/>
                          </a:solidFill>
                          <a:latin typeface="BIZ UDゴシック"/>
                          <a:ea typeface="BIZ UDゴシック"/>
                          <a:cs typeface="BIZ UDゴシック"/>
                        </a:rPr>
                        <a:t>緊急輸送道路 ： １日～数日で復旧</a:t>
                      </a:r>
                    </a:p>
                    <a:p>
                      <a:pPr algn="l">
                        <a:lnSpc>
                          <a:spcPct val="100000"/>
                        </a:lnSpc>
                        <a:spcBef>
                          <a:spcPts val="0"/>
                        </a:spcBef>
                        <a:spcAft>
                          <a:spcPts val="0"/>
                        </a:spcAft>
                        <a:buNone/>
                      </a:pPr>
                      <a:r>
                        <a:rPr lang="ja-JP" altLang="en-US" sz="1200" b="0" dirty="0">
                          <a:solidFill>
                            <a:schemeClr val="tx1"/>
                          </a:solidFill>
                          <a:latin typeface="BIZ UDゴシック"/>
                          <a:ea typeface="BIZ UDゴシック"/>
                          <a:cs typeface="BIZ UDゴシック"/>
                        </a:rPr>
                        <a:t>新幹線・地下鉄の一部 ： 約１週間不通</a:t>
                      </a:r>
                    </a:p>
                    <a:p>
                      <a:pPr algn="l">
                        <a:lnSpc>
                          <a:spcPct val="100000"/>
                        </a:lnSpc>
                        <a:spcBef>
                          <a:spcPts val="0"/>
                        </a:spcBef>
                        <a:spcAft>
                          <a:spcPts val="0"/>
                        </a:spcAft>
                        <a:buNone/>
                      </a:pPr>
                      <a:r>
                        <a:rPr lang="en-US" altLang="ja-JP" sz="1200" b="0" dirty="0">
                          <a:solidFill>
                            <a:schemeClr val="tx1"/>
                          </a:solidFill>
                          <a:latin typeface="BIZ UDゴシック"/>
                          <a:ea typeface="BIZ UDゴシック"/>
                          <a:cs typeface="BIZ UDゴシック"/>
                        </a:rPr>
                        <a:t>JR</a:t>
                      </a:r>
                      <a:r>
                        <a:rPr lang="ja-JP" altLang="en-US" sz="1200" b="0" dirty="0">
                          <a:solidFill>
                            <a:schemeClr val="tx1"/>
                          </a:solidFill>
                          <a:latin typeface="BIZ UDゴシック"/>
                          <a:ea typeface="BIZ UDゴシック"/>
                          <a:cs typeface="BIZ UDゴシック"/>
                        </a:rPr>
                        <a:t>在来線・私鉄 ： １か月後も一部区間で折返し運転</a:t>
                      </a:r>
                      <a:endParaRPr lang="en-US" altLang="ja-JP" sz="1200" b="0" dirty="0">
                        <a:solidFill>
                          <a:schemeClr val="tx1"/>
                        </a:solidFill>
                        <a:latin typeface="BIZ UDゴシック"/>
                        <a:ea typeface="BIZ UDゴシック"/>
                        <a:cs typeface="BIZ UDゴシック"/>
                      </a:endParaRPr>
                    </a:p>
                    <a:p>
                      <a:pPr algn="l">
                        <a:lnSpc>
                          <a:spcPct val="100000"/>
                        </a:lnSpc>
                        <a:spcBef>
                          <a:spcPts val="0"/>
                        </a:spcBef>
                        <a:spcAft>
                          <a:spcPts val="0"/>
                        </a:spcAft>
                        <a:buNone/>
                      </a:pPr>
                      <a:endParaRPr lang="en-US" altLang="ja-JP" sz="1200" b="0" dirty="0">
                        <a:solidFill>
                          <a:schemeClr val="tx1"/>
                        </a:solidFill>
                        <a:latin typeface="BIZ UDゴシック"/>
                        <a:ea typeface="BIZ UDゴシック"/>
                        <a:cs typeface="BIZ UDゴシック"/>
                      </a:endParaRPr>
                    </a:p>
                    <a:p>
                      <a:pPr algn="l">
                        <a:lnSpc>
                          <a:spcPct val="100000"/>
                        </a:lnSpc>
                        <a:spcBef>
                          <a:spcPts val="0"/>
                        </a:spcBef>
                        <a:spcAft>
                          <a:spcPts val="0"/>
                        </a:spcAft>
                        <a:buNone/>
                      </a:pPr>
                      <a:r>
                        <a:rPr lang="en-US" altLang="ja-JP" sz="1200" b="0" dirty="0">
                          <a:solidFill>
                            <a:schemeClr val="tx1"/>
                          </a:solidFill>
                          <a:latin typeface="BIZ UDゴシック"/>
                          <a:ea typeface="BIZ UDゴシック"/>
                          <a:cs typeface="BIZ UDゴシック"/>
                        </a:rPr>
                        <a:t>【</a:t>
                      </a:r>
                      <a:r>
                        <a:rPr lang="ja-JP" altLang="en-US" sz="1200" b="0" dirty="0">
                          <a:solidFill>
                            <a:schemeClr val="tx1"/>
                          </a:solidFill>
                          <a:latin typeface="BIZ UDゴシック"/>
                          <a:ea typeface="BIZ UDゴシック"/>
                          <a:cs typeface="BIZ UDゴシック"/>
                        </a:rPr>
                        <a:t>台風（第２回ケースと同じ）</a:t>
                      </a:r>
                      <a:r>
                        <a:rPr lang="en-US" altLang="ja-JP" sz="1200" b="0" dirty="0">
                          <a:solidFill>
                            <a:schemeClr val="tx1"/>
                          </a:solidFill>
                          <a:latin typeface="BIZ UDゴシック"/>
                          <a:ea typeface="BIZ UDゴシック"/>
                          <a:cs typeface="BIZ UDゴシック"/>
                        </a:rPr>
                        <a:t>】</a:t>
                      </a:r>
                    </a:p>
                    <a:p>
                      <a:pPr marL="174625" marR="0" lvl="0" indent="-174625" algn="l" defTabSz="914400" eaLnBrk="1" fontAlgn="auto" latinLnBrk="0" hangingPunct="1">
                        <a:lnSpc>
                          <a:spcPct val="100000"/>
                        </a:lnSpc>
                        <a:spcBef>
                          <a:spcPts val="0"/>
                        </a:spcBef>
                        <a:spcAft>
                          <a:spcPts val="0"/>
                        </a:spcAft>
                        <a:buClrTx/>
                        <a:buSzTx/>
                        <a:buFontTx/>
                        <a:buNone/>
                        <a:tabLst/>
                        <a:defRPr/>
                      </a:pPr>
                      <a:r>
                        <a:rPr lang="ja-JP" altLang="en-US" sz="1200" b="0" dirty="0">
                          <a:solidFill>
                            <a:schemeClr val="tx1"/>
                          </a:solidFill>
                          <a:latin typeface="BIZ UDゴシック"/>
                          <a:ea typeface="BIZ UDゴシック"/>
                          <a:cs typeface="BIZ UDゴシック"/>
                        </a:rPr>
                        <a:t>・</a:t>
                      </a:r>
                      <a:r>
                        <a:rPr lang="ja-JP" altLang="en-US" sz="1200" dirty="0">
                          <a:solidFill>
                            <a:srgbClr val="111111"/>
                          </a:solidFill>
                          <a:latin typeface="BIZ UDゴシック"/>
                          <a:ea typeface="BIZ UDゴシック"/>
                          <a:cs typeface="BIZ UDゴシック"/>
                        </a:rPr>
                        <a:t>首都圏大規模水害広域避難タイムライン</a:t>
                      </a:r>
                      <a:r>
                        <a:rPr lang="ja-JP" altLang="en-US" sz="1200" b="0" dirty="0">
                          <a:solidFill>
                            <a:schemeClr val="tx1"/>
                          </a:solidFill>
                          <a:latin typeface="BIZ UDゴシック"/>
                          <a:ea typeface="BIZ UDゴシック"/>
                          <a:cs typeface="BIZ UDゴシック"/>
                        </a:rPr>
                        <a:t>で採用しているモデル台風。</a:t>
                      </a:r>
                      <a:br>
                        <a:rPr lang="en-US" altLang="ja-JP" sz="1200" b="0" dirty="0">
                          <a:solidFill>
                            <a:schemeClr val="tx1"/>
                          </a:solidFill>
                          <a:latin typeface="BIZ UDゴシック"/>
                          <a:ea typeface="BIZ UDゴシック"/>
                          <a:cs typeface="BIZ UDゴシック"/>
                        </a:rPr>
                      </a:br>
                      <a:r>
                        <a:rPr lang="ja-JP" altLang="en-US" sz="1200" b="0" dirty="0">
                          <a:solidFill>
                            <a:schemeClr val="tx1"/>
                          </a:solidFill>
                          <a:latin typeface="BIZ UDゴシック"/>
                          <a:ea typeface="BIZ UDゴシック"/>
                          <a:cs typeface="BIZ UDゴシック"/>
                        </a:rPr>
                        <a:t>東京最接近時の中心気圧は</a:t>
                      </a:r>
                      <a:r>
                        <a:rPr lang="en-US" altLang="ja-JP" sz="1200" b="0" dirty="0">
                          <a:solidFill>
                            <a:schemeClr val="tx1"/>
                          </a:solidFill>
                          <a:latin typeface="BIZ UDゴシック"/>
                          <a:ea typeface="BIZ UDゴシック"/>
                          <a:cs typeface="BIZ UDゴシック"/>
                        </a:rPr>
                        <a:t>926hPa</a:t>
                      </a:r>
                      <a:r>
                        <a:rPr lang="ja-JP" altLang="en-US" sz="1200" b="0" dirty="0">
                          <a:solidFill>
                            <a:schemeClr val="tx1"/>
                          </a:solidFill>
                          <a:latin typeface="BIZ UDゴシック"/>
                          <a:ea typeface="BIZ UDゴシック"/>
                          <a:cs typeface="BIZ UDゴシック"/>
                        </a:rPr>
                        <a:t>。伊勢湾台風の上陸時以下。</a:t>
                      </a:r>
                      <a:br>
                        <a:rPr lang="en-US" altLang="ja-JP" sz="1200" b="0" dirty="0">
                          <a:solidFill>
                            <a:schemeClr val="tx1"/>
                          </a:solidFill>
                          <a:latin typeface="BIZ UDゴシック"/>
                          <a:ea typeface="BIZ UDゴシック"/>
                          <a:cs typeface="BIZ UDゴシック"/>
                        </a:rPr>
                      </a:br>
                      <a:r>
                        <a:rPr lang="ja-JP" altLang="en-US" sz="1200" b="0" dirty="0">
                          <a:solidFill>
                            <a:schemeClr val="tx1"/>
                          </a:solidFill>
                          <a:latin typeface="BIZ UDゴシック"/>
                          <a:ea typeface="BIZ UDゴシック"/>
                          <a:cs typeface="BIZ UDゴシック"/>
                        </a:rPr>
                        <a:t>詳細は第２回資料２ｐ</a:t>
                      </a:r>
                      <a:r>
                        <a:rPr lang="en-US" altLang="ja-JP" sz="1200" b="0" dirty="0">
                          <a:solidFill>
                            <a:schemeClr val="tx1"/>
                          </a:solidFill>
                          <a:latin typeface="BIZ UDゴシック"/>
                          <a:ea typeface="BIZ UDゴシック"/>
                          <a:cs typeface="BIZ UDゴシック"/>
                        </a:rPr>
                        <a:t>12</a:t>
                      </a:r>
                      <a:r>
                        <a:rPr lang="ja-JP" altLang="en-US" sz="1200" b="0" dirty="0">
                          <a:solidFill>
                            <a:schemeClr val="tx1"/>
                          </a:solidFill>
                          <a:latin typeface="BIZ UDゴシック"/>
                          <a:ea typeface="BIZ UDゴシック"/>
                          <a:cs typeface="BIZ UDゴシック"/>
                        </a:rPr>
                        <a:t>参照。</a:t>
                      </a:r>
                      <a:endParaRPr lang="en-US" altLang="ja-JP" sz="1200" b="0" dirty="0">
                        <a:solidFill>
                          <a:schemeClr val="tx1"/>
                        </a:solidFill>
                        <a:latin typeface="BIZ UDゴシック"/>
                        <a:ea typeface="BIZ UDゴシック"/>
                        <a:cs typeface="BIZ UDゴシック"/>
                      </a:endParaRPr>
                    </a:p>
                    <a:p>
                      <a:pPr algn="l">
                        <a:lnSpc>
                          <a:spcPct val="100000"/>
                        </a:lnSpc>
                        <a:spcBef>
                          <a:spcPts val="0"/>
                        </a:spcBef>
                        <a:spcAft>
                          <a:spcPts val="0"/>
                        </a:spcAft>
                        <a:buNone/>
                      </a:pPr>
                      <a:endParaRPr lang="en-US" altLang="ja-JP" sz="1200" b="0" dirty="0">
                        <a:solidFill>
                          <a:schemeClr val="tx1"/>
                        </a:solidFill>
                        <a:latin typeface="BIZ UDゴシック"/>
                        <a:ea typeface="BIZ UDゴシック"/>
                        <a:cs typeface="BIZ UDゴシック"/>
                      </a:endParaRPr>
                    </a:p>
                    <a:p>
                      <a:pPr algn="l">
                        <a:lnSpc>
                          <a:spcPct val="100000"/>
                        </a:lnSpc>
                        <a:spcBef>
                          <a:spcPts val="0"/>
                        </a:spcBef>
                        <a:spcAft>
                          <a:spcPts val="0"/>
                        </a:spcAft>
                        <a:buNone/>
                      </a:pPr>
                      <a:r>
                        <a:rPr lang="en-US" altLang="ja-JP" sz="1200" b="0" dirty="0">
                          <a:solidFill>
                            <a:schemeClr val="tx1"/>
                          </a:solidFill>
                          <a:latin typeface="BIZ UDゴシック"/>
                          <a:ea typeface="BIZ UDゴシック"/>
                          <a:cs typeface="BIZ UDゴシック"/>
                        </a:rPr>
                        <a:t>【</a:t>
                      </a:r>
                      <a:r>
                        <a:rPr lang="ja-JP" altLang="en-US" sz="1200" b="0" dirty="0">
                          <a:solidFill>
                            <a:schemeClr val="tx1"/>
                          </a:solidFill>
                          <a:latin typeface="BIZ UDゴシック"/>
                          <a:ea typeface="BIZ UDゴシック"/>
                          <a:cs typeface="BIZ UDゴシック"/>
                        </a:rPr>
                        <a:t>ブラックアウト</a:t>
                      </a:r>
                      <a:r>
                        <a:rPr lang="en-US" altLang="ja-JP" sz="1200" b="0" dirty="0">
                          <a:solidFill>
                            <a:schemeClr val="tx1"/>
                          </a:solidFill>
                          <a:latin typeface="BIZ UDゴシック"/>
                          <a:ea typeface="BIZ UDゴシック"/>
                          <a:cs typeface="BIZ UDゴシック"/>
                        </a:rPr>
                        <a:t>】</a:t>
                      </a:r>
                    </a:p>
                    <a:p>
                      <a:pPr marL="180975" indent="-180975" algn="l">
                        <a:lnSpc>
                          <a:spcPct val="100000"/>
                        </a:lnSpc>
                        <a:spcBef>
                          <a:spcPts val="0"/>
                        </a:spcBef>
                        <a:spcAft>
                          <a:spcPts val="0"/>
                        </a:spcAft>
                        <a:buNone/>
                      </a:pPr>
                      <a:r>
                        <a:rPr lang="ja-JP" altLang="en-US" sz="1200" b="0" dirty="0">
                          <a:solidFill>
                            <a:schemeClr val="tx1"/>
                          </a:solidFill>
                          <a:latin typeface="BIZ UDゴシック"/>
                          <a:ea typeface="BIZ UDゴシック"/>
                          <a:cs typeface="BIZ UDゴシック"/>
                        </a:rPr>
                        <a:t>・第１回検討会議資料３及び内閣府（防災担当）「政府中枢機能の代替拠点に係る基礎的調査業務報告書」平成</a:t>
                      </a:r>
                      <a:r>
                        <a:rPr lang="en-US" altLang="ja-JP" sz="1200" b="0" dirty="0">
                          <a:solidFill>
                            <a:schemeClr val="tx1"/>
                          </a:solidFill>
                          <a:latin typeface="BIZ UDゴシック"/>
                          <a:ea typeface="BIZ UDゴシック"/>
                          <a:cs typeface="BIZ UDゴシック"/>
                        </a:rPr>
                        <a:t>25</a:t>
                      </a:r>
                      <a:r>
                        <a:rPr lang="ja-JP" altLang="en-US" sz="1200" b="0" dirty="0">
                          <a:solidFill>
                            <a:schemeClr val="tx1"/>
                          </a:solidFill>
                          <a:latin typeface="BIZ UDゴシック"/>
                          <a:ea typeface="BIZ UDゴシック"/>
                          <a:cs typeface="BIZ UDゴシック"/>
                        </a:rPr>
                        <a:t>年３月を参考</a:t>
                      </a:r>
                      <a:endParaRPr lang="ja-JP" sz="1200" b="0" dirty="0">
                        <a:solidFill>
                          <a:schemeClr val="tx1"/>
                        </a:solidFill>
                        <a:latin typeface="BIZ UDゴシック"/>
                        <a:ea typeface="BIZ UDゴシック"/>
                        <a:cs typeface="BIZ UDゴシック"/>
                      </a:endParaRPr>
                    </a:p>
                  </a:txBody>
                  <a:tcPr>
                    <a:lnL w="12700" cmpd="sng">
                      <a:solidFill>
                        <a:schemeClr val="bg1">
                          <a:lumMod val="65000"/>
                        </a:schemeClr>
                      </a:solidFill>
                      <a:prstDash val="solid"/>
                    </a:lnL>
                    <a:lnR w="12700" cmpd="sng">
                      <a:solidFill>
                        <a:schemeClr val="bg1">
                          <a:lumMod val="65000"/>
                        </a:schemeClr>
                      </a:solidFill>
                      <a:prstDash val="solid"/>
                    </a:lnR>
                    <a:lnT w="12700" cmpd="sng">
                      <a:solidFill>
                        <a:schemeClr val="bg1">
                          <a:lumMod val="65000"/>
                        </a:schemeClr>
                      </a:solidFill>
                      <a:prstDash val="solid"/>
                    </a:lnT>
                    <a:lnB w="12700" cmpd="sng">
                      <a:solidFill>
                        <a:schemeClr val="bg1">
                          <a:lumMod val="65000"/>
                        </a:schemeClr>
                      </a:solidFill>
                      <a:prstDash val="solid"/>
                    </a:lnB>
                    <a:noFill/>
                  </a:tcPr>
                </a:tc>
                <a:extLst>
                  <a:ext uri="{0D108BD9-81ED-4DB2-BD59-A6C34878D82A}">
                    <a16:rowId xmlns:a16="http://schemas.microsoft.com/office/drawing/2014/main" val="10001"/>
                  </a:ext>
                </a:extLst>
              </a:tr>
            </a:tbl>
          </a:graphicData>
        </a:graphic>
      </p:graphicFrame>
      <p:grpSp>
        <p:nvGrpSpPr>
          <p:cNvPr id="7" name="グループ化 6">
            <a:extLst>
              <a:ext uri="{FF2B5EF4-FFF2-40B4-BE49-F238E27FC236}">
                <a16:creationId xmlns:a16="http://schemas.microsoft.com/office/drawing/2014/main" id="{B77B9D7D-44A4-B658-4027-F1E9E9DF1193}"/>
              </a:ext>
            </a:extLst>
          </p:cNvPr>
          <p:cNvGrpSpPr/>
          <p:nvPr/>
        </p:nvGrpSpPr>
        <p:grpSpPr>
          <a:xfrm>
            <a:off x="8729221" y="1676281"/>
            <a:ext cx="3186259" cy="2396098"/>
            <a:chOff x="8757501" y="1676281"/>
            <a:chExt cx="3157979" cy="2360865"/>
          </a:xfrm>
        </p:grpSpPr>
        <p:pic>
          <p:nvPicPr>
            <p:cNvPr id="4" name="図 3">
              <a:extLst>
                <a:ext uri="{FF2B5EF4-FFF2-40B4-BE49-F238E27FC236}">
                  <a16:creationId xmlns:a16="http://schemas.microsoft.com/office/drawing/2014/main" id="{B6C8E57F-899F-4C61-2E16-19C470AB6CCD}"/>
                </a:ext>
              </a:extLst>
            </p:cNvPr>
            <p:cNvPicPr>
              <a:picLocks noChangeAspect="1"/>
            </p:cNvPicPr>
            <p:nvPr/>
          </p:nvPicPr>
          <p:blipFill>
            <a:blip r:embed="rId3"/>
            <a:stretch>
              <a:fillRect/>
            </a:stretch>
          </p:blipFill>
          <p:spPr>
            <a:xfrm>
              <a:off x="8842273" y="1676281"/>
              <a:ext cx="3073207" cy="2316259"/>
            </a:xfrm>
            <a:prstGeom prst="rect">
              <a:avLst/>
            </a:prstGeom>
          </p:spPr>
        </p:pic>
        <p:sp>
          <p:nvSpPr>
            <p:cNvPr id="6" name="正方形/長方形 5">
              <a:extLst>
                <a:ext uri="{FF2B5EF4-FFF2-40B4-BE49-F238E27FC236}">
                  <a16:creationId xmlns:a16="http://schemas.microsoft.com/office/drawing/2014/main" id="{9CA1A485-7D0A-FCCE-7D32-A14A3E18F991}"/>
                </a:ext>
              </a:extLst>
            </p:cNvPr>
            <p:cNvSpPr/>
            <p:nvPr/>
          </p:nvSpPr>
          <p:spPr>
            <a:xfrm>
              <a:off x="8757501" y="3855563"/>
              <a:ext cx="691299" cy="1815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 name="Rectangle 3">
            <a:extLst>
              <a:ext uri="{FF2B5EF4-FFF2-40B4-BE49-F238E27FC236}">
                <a16:creationId xmlns:a16="http://schemas.microsoft.com/office/drawing/2014/main" id="{C3DE1FEE-0375-7034-80A0-8ECAC9280F36}"/>
              </a:ext>
            </a:extLst>
          </p:cNvPr>
          <p:cNvSpPr>
            <a:spLocks noGrp="1"/>
          </p:cNvSpPr>
          <p:nvPr/>
        </p:nvSpPr>
        <p:spPr>
          <a:xfrm>
            <a:off x="6896524" y="3999320"/>
            <a:ext cx="5104552" cy="215444"/>
          </a:xfrm>
          <a:prstGeom prst="rect">
            <a:avLst/>
          </a:prstGeom>
          <a:solidFill>
            <a:schemeClr val="bg1"/>
          </a:solidFill>
          <a:ln>
            <a:noFill/>
          </a:ln>
        </p:spPr>
        <p:txBody>
          <a:bodyPr vert="horz" wrap="square" lIns="91440" tIns="45720" rIns="91440" bIns="45720" anchor="ctr">
            <a:spAutoFit/>
          </a:bodyPr>
          <a:lstStyle/>
          <a:p>
            <a:pPr algn="r">
              <a:spcBef>
                <a:spcPct val="0"/>
              </a:spcBef>
              <a:spcAft>
                <a:spcPct val="0"/>
              </a:spcAft>
              <a:buNone/>
            </a:pPr>
            <a:r>
              <a:rPr sz="800" b="0" i="0" u="none" cap="none" dirty="0">
                <a:ln>
                  <a:noFill/>
                </a:ln>
                <a:solidFill>
                  <a:prstClr val="black"/>
                </a:solidFill>
                <a:latin typeface="BIZ UDPゴシック"/>
                <a:ea typeface="BIZ UDPゴシック"/>
                <a:cs typeface="BIZ UDPゴシック"/>
              </a:rPr>
              <a:t>出典：内閣府「首都圏大規模水害広域避難タイムライン（令和５年度版）」</a:t>
            </a:r>
            <a:r>
              <a:rPr sz="800" dirty="0">
                <a:solidFill>
                  <a:prstClr val="black"/>
                </a:solidFill>
                <a:latin typeface="BIZ UDPゴシック"/>
                <a:ea typeface="BIZ UDPゴシック"/>
                <a:cs typeface="BIZ UDPゴシック"/>
              </a:rPr>
              <a:t>をもとに作成</a:t>
            </a:r>
            <a:endParaRPr sz="800" b="0" i="0" u="none" kern="1200" cap="none" spc="0" baseline="0" dirty="0">
              <a:ln>
                <a:noFill/>
              </a:ln>
              <a:solidFill>
                <a:prstClr val="black"/>
              </a:solidFill>
              <a:latin typeface="BIZ UDPゴシック"/>
              <a:ea typeface="BIZ UDPゴシック"/>
              <a:cs typeface="BIZ UDPゴシック"/>
            </a:endParaRPr>
          </a:p>
        </p:txBody>
      </p:sp>
      <p:sp>
        <p:nvSpPr>
          <p:cNvPr id="2" name="二等辺三角形 1">
            <a:extLst>
              <a:ext uri="{FF2B5EF4-FFF2-40B4-BE49-F238E27FC236}">
                <a16:creationId xmlns:a16="http://schemas.microsoft.com/office/drawing/2014/main" id="{C36ED44A-DEAD-134F-9FC6-00C778869B23}"/>
              </a:ext>
            </a:extLst>
          </p:cNvPr>
          <p:cNvSpPr/>
          <p:nvPr/>
        </p:nvSpPr>
        <p:spPr>
          <a:xfrm flipV="1">
            <a:off x="5128291" y="5972783"/>
            <a:ext cx="1935418" cy="202534"/>
          </a:xfrm>
          <a:prstGeom prst="triangl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4" name="表 11">
            <a:extLst>
              <a:ext uri="{FF2B5EF4-FFF2-40B4-BE49-F238E27FC236}">
                <a16:creationId xmlns:a16="http://schemas.microsoft.com/office/drawing/2014/main" id="{35DC73EB-DE52-79E0-E66B-77E028039B6E}"/>
              </a:ext>
            </a:extLst>
          </p:cNvPr>
          <p:cNvGraphicFramePr/>
          <p:nvPr>
            <p:extLst>
              <p:ext uri="{D42A27DB-BD31-4B8C-83A1-F6EECF244321}">
                <p14:modId xmlns:p14="http://schemas.microsoft.com/office/powerpoint/2010/main" val="2603649968"/>
              </p:ext>
            </p:extLst>
          </p:nvPr>
        </p:nvGraphicFramePr>
        <p:xfrm>
          <a:off x="1382948" y="6309210"/>
          <a:ext cx="9426103" cy="343456"/>
        </p:xfrm>
        <a:graphic>
          <a:graphicData uri="http://schemas.openxmlformats.org/drawingml/2006/table">
            <a:tbl>
              <a:tblPr firstRow="1" bandRow="1">
                <a:tableStyleId>{5C22544A-7EE6-4342-B048-85BDC9FD1C3A}</a:tableStyleId>
              </a:tblPr>
              <a:tblGrid>
                <a:gridCol w="9426103">
                  <a:extLst>
                    <a:ext uri="{9D8B030D-6E8A-4147-A177-3AD203B41FA5}">
                      <a16:colId xmlns:a16="http://schemas.microsoft.com/office/drawing/2014/main" val="20000"/>
                    </a:ext>
                  </a:extLst>
                </a:gridCol>
              </a:tblGrid>
              <a:tr h="343456">
                <a:tc>
                  <a:txBody>
                    <a:bodyPr/>
                    <a:lstStyle/>
                    <a:p>
                      <a:pPr algn="ctr"/>
                      <a:r>
                        <a:rPr kumimoji="1" lang="ja-JP" altLang="en-US" sz="1600" dirty="0">
                          <a:solidFill>
                            <a:schemeClr val="tx1"/>
                          </a:solidFill>
                          <a:latin typeface="BIZ UDゴシック" panose="020B0400000000000000" pitchFamily="49" charset="-128"/>
                          <a:ea typeface="BIZ UDゴシック" panose="020B0400000000000000" pitchFamily="49" charset="-128"/>
                        </a:rPr>
                        <a:t>各主体について、どのような状態となった場合に東京圏外バックアップを検討すべきかを確認する。</a:t>
                      </a:r>
                    </a:p>
                  </a:txBody>
                  <a:tcPr>
                    <a:lnL w="12700" cmpd="sng">
                      <a:noFill/>
                    </a:lnL>
                    <a:lnR w="12700" cmpd="sng">
                      <a:noFill/>
                    </a:lnR>
                    <a:lnT w="12700" cmpd="sng">
                      <a:noFill/>
                    </a:lnT>
                    <a:lnB w="76200" cmpd="sng">
                      <a:noFill/>
                      <a:prstDash val="solid"/>
                    </a:lnB>
                    <a:lnTlToBr w="12700" cmpd="sng">
                      <a:noFill/>
                      <a:prstDash val="solid"/>
                    </a:lnTlToBr>
                    <a:lnBlToTr w="12700" cmpd="sng">
                      <a:noFill/>
                      <a:prstDash val="solid"/>
                    </a:lnBlToTr>
                    <a:gradFill>
                      <a:gsLst>
                        <a:gs pos="75000">
                          <a:schemeClr val="accent4">
                            <a:lumMod val="40000"/>
                            <a:lumOff val="60000"/>
                          </a:schemeClr>
                        </a:gs>
                        <a:gs pos="92000">
                          <a:schemeClr val="accent4">
                            <a:lumMod val="40000"/>
                            <a:lumOff val="60000"/>
                          </a:schemeClr>
                        </a:gs>
                        <a:gs pos="58000">
                          <a:schemeClr val="bg1">
                            <a:alpha val="0"/>
                          </a:schemeClr>
                        </a:gs>
                        <a:gs pos="95000">
                          <a:schemeClr val="accent4">
                            <a:lumMod val="40000"/>
                            <a:lumOff val="60000"/>
                          </a:schemeClr>
                        </a:gs>
                      </a:gsLst>
                      <a:lin ang="5400000" scaled="1"/>
                    </a:gra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938497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3"/>
          <p:cNvGraphicFramePr/>
          <p:nvPr>
            <p:extLst>
              <p:ext uri="{D42A27DB-BD31-4B8C-83A1-F6EECF244321}">
                <p14:modId xmlns:p14="http://schemas.microsoft.com/office/powerpoint/2010/main" val="1840473862"/>
              </p:ext>
            </p:extLst>
          </p:nvPr>
        </p:nvGraphicFramePr>
        <p:xfrm>
          <a:off x="361950" y="3167406"/>
          <a:ext cx="11696700" cy="3591893"/>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337888">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sz="1200" b="1">
                          <a:solidFill>
                            <a:schemeClr val="bg1"/>
                          </a:solidFill>
                          <a:latin typeface="BIZ UDゴシック"/>
                          <a:ea typeface="BIZ UDゴシック"/>
                          <a:cs typeface="BIZ UDゴシック"/>
                        </a:rPr>
                        <a:t>参考とした主な資料</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50801">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本部設置、情報集約、初動方針の調整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参集ばらつき、通信支障、情報不足の中で判断</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a:latin typeface="BIZ UDゴシック"/>
                          <a:ea typeface="BIZ UDゴシック"/>
                          <a:cs typeface="BIZ UDゴシック"/>
                        </a:rPr>
                        <a:t>政府BCP／首都直下基本計画</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50801">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発動、被害把握、非常時優先業務・応急対策を開始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参集・通信制約で処理能力が低下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a:ea typeface="BIZ UDゴシック"/>
                          <a:cs typeface="BIZ UDゴシック"/>
                        </a:rPr>
                        <a:t>中央省庁業務継続ガイドライン</a:t>
                      </a:r>
                      <a:r>
                        <a:rPr lang="ja-JP" sz="1200" dirty="0">
                          <a:latin typeface="BIZ UDゴシック"/>
                          <a:ea typeface="BIZ UDゴシック"/>
                          <a:cs typeface="BIZ UDゴシック"/>
                        </a:rPr>
                        <a:t>／各府省BCP</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50801">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被害情報集約、本部運営、各省庁等との調整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情報欠落により被害全体像の把握が不十分</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a:latin typeface="BIZ UDゴシック"/>
                          <a:ea typeface="BIZ UDゴシック"/>
                          <a:cs typeface="BIZ UDゴシック"/>
                        </a:rPr>
                        <a:t>首都直下基本計画／政府BCP</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50801">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道路・鉄道・空港等の被害把握、本部へ報告</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情報不足で緊急輸送等の優先判断が難化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dirty="0">
                          <a:latin typeface="BIZ UDゴシック"/>
                          <a:ea typeface="BIZ UDゴシック"/>
                          <a:cs typeface="BIZ UDゴシック"/>
                        </a:rPr>
                        <a:t>首都直下基本計画／国交省BCP</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50801">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地震・津波情報、被災地域に係る気象情報等を提供</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停電、通信、システム、職員参集等により業務継続条件が制約される可能性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a:ea typeface="BIZ UDゴシック"/>
                          <a:cs typeface="BIZ UDゴシック"/>
                        </a:rPr>
                        <a:t>気象庁</a:t>
                      </a:r>
                      <a:r>
                        <a:rPr lang="en-US" altLang="ja-JP" sz="1200" dirty="0">
                          <a:latin typeface="BIZ UDゴシック"/>
                          <a:ea typeface="BIZ UDゴシック"/>
                          <a:cs typeface="BIZ UDゴシック"/>
                        </a:rPr>
                        <a:t>BCP</a:t>
                      </a:r>
                      <a:r>
                        <a:rPr lang="ja-JP" altLang="en-US" sz="1200" dirty="0">
                          <a:latin typeface="BIZ UDゴシック"/>
                          <a:ea typeface="BIZ UDゴシック"/>
                          <a:cs typeface="BIZ UDゴシック"/>
                        </a:rPr>
                        <a:t>／中央省庁業務継続ガイドライン</a:t>
                      </a:r>
                      <a:endParaRPr lang="ja-JP" sz="1200" dirty="0">
                        <a:latin typeface="BIZ UDゴシック"/>
                        <a:ea typeface="BIZ UDゴシック"/>
                        <a:cs typeface="BIZ UDゴシック"/>
                      </a:endParaRP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BBBB974A-22E5-17A8-4DD3-380672E4B1F4}"/>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0BB18BA8-60F4-C50D-CD9B-1BB87D3E8506}" type="slidenum">
              <a:rPr lang="en-US" altLang="ja-JP" sz="1200" b="0">
                <a:solidFill>
                  <a:srgbClr val="1F1F1F"/>
                </a:solidFill>
                <a:latin typeface="BIZ UDゴシック"/>
                <a:ea typeface="BIZ UDゴシック"/>
                <a:cs typeface="BIZ UDゴシック"/>
              </a:rPr>
              <a:t>5</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0F790D33-7F13-46F5-91DD-6E8EB0E992A3}"/>
              </a:ext>
            </a:extLst>
          </p:cNvPr>
          <p:cNvSpPr>
            <a:spLocks noGrp="1"/>
          </p:cNvSpPr>
          <p:nvPr/>
        </p:nvSpPr>
        <p:spPr>
          <a:xfrm>
            <a:off x="361950" y="714375"/>
            <a:ext cx="11830050" cy="721546"/>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sz="1400" b="0" dirty="0">
                <a:solidFill>
                  <a:srgbClr val="111111"/>
                </a:solidFill>
                <a:latin typeface="BIZ UDゴシック"/>
                <a:ea typeface="BIZ UDゴシック"/>
                <a:cs typeface="BIZ UDゴシック"/>
              </a:rPr>
              <a:t>発災直後から、</a:t>
            </a:r>
            <a:r>
              <a:rPr lang="ja-JP" sz="1400" b="1" u="sng" dirty="0">
                <a:solidFill>
                  <a:srgbClr val="111111"/>
                </a:solidFill>
                <a:latin typeface="BIZ UDゴシック"/>
                <a:ea typeface="BIZ UDゴシック"/>
                <a:cs typeface="BIZ UDゴシック"/>
              </a:rPr>
              <a:t>参集困難と通信支障により被害情報に欠落が生じ、</a:t>
            </a:r>
            <a:r>
              <a:rPr lang="ja-JP" sz="1400" b="0" dirty="0">
                <a:solidFill>
                  <a:srgbClr val="111111"/>
                </a:solidFill>
                <a:latin typeface="BIZ UDゴシック"/>
                <a:ea typeface="BIZ UDゴシック"/>
                <a:cs typeface="BIZ UDゴシック"/>
              </a:rPr>
              <a:t>政府中枢・各府省は不完全な情報で初動判断を迫られる。</a:t>
            </a:r>
            <a:endParaRPr lang="en-US" altLang="ja-JP" sz="1400" b="0" dirty="0">
              <a:solidFill>
                <a:srgbClr val="111111"/>
              </a:solidFill>
              <a:latin typeface="BIZ UDゴシック"/>
              <a:ea typeface="BIZ UDゴシック"/>
              <a:cs typeface="BIZ UDゴシック"/>
            </a:endParaRPr>
          </a:p>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sz="1400" b="0" dirty="0">
                <a:solidFill>
                  <a:srgbClr val="111111"/>
                </a:solidFill>
                <a:latin typeface="BIZ UDゴシック"/>
                <a:ea typeface="BIZ UDゴシック"/>
                <a:cs typeface="BIZ UDゴシック"/>
              </a:rPr>
              <a:t>翌日の台風接近を見据えた警戒・事前対応も進められている。</a:t>
            </a:r>
          </a:p>
        </p:txBody>
      </p:sp>
      <p:sp>
        <p:nvSpPr>
          <p:cNvPr id="5" name="title-band">
            <a:extLst>
              <a:ext uri="{FF2B5EF4-FFF2-40B4-BE49-F238E27FC236}">
                <a16:creationId xmlns:a16="http://schemas.microsoft.com/office/drawing/2014/main" id="{F68CFC04-D17D-8487-CE42-569801A1E2CC}"/>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a:t>
            </a:r>
            <a:r>
              <a:rPr lang="ja-JP" altLang="en-US" sz="2400" b="1" dirty="0">
                <a:solidFill>
                  <a:schemeClr val="bg1"/>
                </a:solidFill>
                <a:latin typeface="BIZ UDゴシック"/>
                <a:ea typeface="BIZ UDゴシック"/>
                <a:cs typeface="BIZ UDゴシック"/>
              </a:rPr>
              <a:t>２</a:t>
            </a:r>
            <a:r>
              <a:rPr lang="ja-JP" sz="2400" b="1" dirty="0">
                <a:solidFill>
                  <a:schemeClr val="bg1"/>
                </a:solidFill>
                <a:latin typeface="BIZ UDゴシック"/>
                <a:ea typeface="BIZ UDゴシック"/>
                <a:cs typeface="BIZ UDゴシック"/>
              </a:rPr>
              <a:t>　発災直後～３時間：情報の欠落と初動判断の不安定化</a:t>
            </a:r>
          </a:p>
        </p:txBody>
      </p:sp>
      <p:sp>
        <p:nvSpPr>
          <p:cNvPr id="6" name="Rectangle 1">
            <a:extLst>
              <a:ext uri="{FF2B5EF4-FFF2-40B4-BE49-F238E27FC236}">
                <a16:creationId xmlns:a16="http://schemas.microsoft.com/office/drawing/2014/main" id="{5CDE2AF4-5835-ED8E-398B-E80EE5787F21}"/>
              </a:ext>
            </a:extLst>
          </p:cNvPr>
          <p:cNvSpPr>
            <a:spLocks noGrp="1"/>
          </p:cNvSpPr>
          <p:nvPr/>
        </p:nvSpPr>
        <p:spPr>
          <a:xfrm>
            <a:off x="593889" y="1442842"/>
            <a:ext cx="11598111" cy="1586075"/>
          </a:xfrm>
          <a:prstGeom prst="rect">
            <a:avLst/>
          </a:prstGeom>
          <a:noFill/>
          <a:ln>
            <a:noFill/>
          </a:ln>
        </p:spPr>
        <p:txBody>
          <a:bodyPr vert="horz" wrap="square" lIns="91440" tIns="45720" rIns="91440" bIns="45720" anchor="ctr">
            <a:spAutoFit/>
          </a:bodyPr>
          <a:lstStyle/>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６月下旬（土曜日）午前２時、都心南部直下地震が発生</a:t>
            </a:r>
            <a:endParaRPr lang="en-US" altLang="ja-JP" sz="1200" dirty="0">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政府は緊急災害対策本部を設置し、初動対応を開始</a:t>
            </a:r>
            <a:endParaRPr lang="en-US" altLang="ja-JP" sz="1200" dirty="0">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救命救助、被害情報収集、交通・ライフライン対応等の危機対応業務が一斉に発生</a:t>
            </a:r>
            <a:endParaRPr lang="en-US" altLang="ja-JP" sz="1200" dirty="0">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鉄道停止、道路被害・渋滞等により、閣僚・幹部・職員の参集に支障</a:t>
            </a:r>
            <a:endParaRPr lang="en-US" altLang="ja-JP" sz="1200" dirty="0">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停電、電話・インターネット等の通信支障が発生</a:t>
            </a:r>
            <a:endParaRPr lang="en-US" altLang="ja-JP" sz="1200" b="1" dirty="0">
              <a:highlight>
                <a:srgbClr val="FFFF00"/>
              </a:highlight>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利用可能な通信手段で被害情報収集、連絡、政府本部運営を開始</a:t>
            </a:r>
            <a:endParaRPr lang="en-US" altLang="ja-JP" sz="1200" dirty="0">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被害が大きく通信できない地域からは情報が届かず、政府が把握する被害の全体像に欠落</a:t>
            </a:r>
            <a:endParaRPr lang="ja-JP" sz="1200" b="1" i="0" u="none" cap="none" baseline="0" dirty="0">
              <a:ln>
                <a:noFill/>
              </a:ln>
              <a:solidFill>
                <a:schemeClr val="tx1"/>
              </a:solidFill>
              <a:highlight>
                <a:srgbClr val="FFFF00"/>
              </a:highlight>
              <a:latin typeface="BIZ UDゴシック"/>
              <a:ea typeface="BIZ UDゴシック"/>
              <a:cs typeface="BIZ UDゴシック"/>
            </a:endParaRPr>
          </a:p>
        </p:txBody>
      </p:sp>
    </p:spTree>
    <p:extLst>
      <p:ext uri="{BB962C8B-B14F-4D97-AF65-F5344CB8AC3E}">
        <p14:creationId xmlns:p14="http://schemas.microsoft.com/office/powerpoint/2010/main" val="1865385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11"/>
          <p:cNvGraphicFramePr/>
          <p:nvPr>
            <p:extLst>
              <p:ext uri="{D42A27DB-BD31-4B8C-83A1-F6EECF244321}">
                <p14:modId xmlns:p14="http://schemas.microsoft.com/office/powerpoint/2010/main" val="1302798506"/>
              </p:ext>
            </p:extLst>
          </p:nvPr>
        </p:nvGraphicFramePr>
        <p:xfrm>
          <a:off x="361950" y="2988294"/>
          <a:ext cx="11696700" cy="3771006"/>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277166">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sz="1200" b="1">
                          <a:solidFill>
                            <a:schemeClr val="bg1"/>
                          </a:solidFill>
                          <a:latin typeface="BIZ UDゴシック"/>
                          <a:ea typeface="BIZ UDゴシック"/>
                          <a:cs typeface="BIZ UDゴシック"/>
                        </a:rPr>
                        <a:t>参考とした主な資料</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9876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救命救助、交通・ライフライン等の初動判断を継続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情報到達の遅れにより判断・調整が遅延。高温多湿で負荷増大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a:latin typeface="BIZ UDゴシック"/>
                          <a:ea typeface="BIZ UDゴシック"/>
                          <a:cs typeface="BIZ UDゴシック"/>
                        </a:rPr>
                        <a:t>政府BCP／首都直下基本計画</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9876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情報整理、所管対応、省庁間・関係機関調整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通信・要員制約で報告・調整に時間を要する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a:ea typeface="BIZ UDゴシック"/>
                          <a:cs typeface="BIZ UDゴシック"/>
                        </a:rPr>
                        <a:t>中央省庁業務継続ガイドライン</a:t>
                      </a:r>
                      <a:r>
                        <a:rPr lang="ja-JP" sz="1200" dirty="0">
                          <a:latin typeface="BIZ UDゴシック"/>
                          <a:ea typeface="BIZ UDゴシック"/>
                          <a:cs typeface="BIZ UDゴシック"/>
                        </a:rPr>
                        <a:t>／各府省BCP</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9876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zh-TW" altLang="en-US" sz="1200" dirty="0">
                          <a:latin typeface="BIZ UDゴシック" panose="020B0400000000000000" pitchFamily="49" charset="-128"/>
                          <a:ea typeface="BIZ UDゴシック" panose="020B0400000000000000" pitchFamily="49" charset="-128"/>
                        </a:rPr>
                        <a:t>本部運営、被害情報集約、省庁間調整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情報の遅れ・ばらつきにより共通認識形成が遅延</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a:latin typeface="BIZ UDゴシック"/>
                          <a:ea typeface="BIZ UDゴシック"/>
                          <a:cs typeface="BIZ UDゴシック"/>
                        </a:rPr>
                        <a:t>政府BCP／首都直下基本計画</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9876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交通状況把握、緊急輸送等の調整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現場情報の遅れで優先判断・本部報告が遅れる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dirty="0">
                          <a:latin typeface="BIZ UDゴシック"/>
                          <a:ea typeface="BIZ UDゴシック"/>
                          <a:cs typeface="BIZ UDゴシック"/>
                        </a:rPr>
                        <a:t>国交省BCP／首都直下基本計画</a:t>
                      </a: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9876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p>
                  </a:txBody>
                  <a:tcPr anchor="ctr">
                    <a:lnL w="381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地震・津波情報、気象予報・警報等を継続して提供</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非常用電源、通信・システム、職員参集等の制約が拡大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a:ea typeface="BIZ UDゴシック"/>
                          <a:cs typeface="BIZ UDゴシック"/>
                        </a:rPr>
                        <a:t>気象庁</a:t>
                      </a:r>
                      <a:r>
                        <a:rPr lang="en-US" altLang="ja-JP" sz="1200" dirty="0">
                          <a:latin typeface="BIZ UDゴシック"/>
                          <a:ea typeface="BIZ UDゴシック"/>
                          <a:cs typeface="BIZ UDゴシック"/>
                        </a:rPr>
                        <a:t>BCP</a:t>
                      </a:r>
                      <a:r>
                        <a:rPr lang="ja-JP" altLang="en-US" sz="1200" dirty="0">
                          <a:latin typeface="BIZ UDゴシック"/>
                          <a:ea typeface="BIZ UDゴシック"/>
                          <a:cs typeface="BIZ UDゴシック"/>
                        </a:rPr>
                        <a:t>／中央省庁業務継続ガイドライン</a:t>
                      </a:r>
                      <a:endParaRPr lang="ja-JP" sz="1200" dirty="0">
                        <a:latin typeface="BIZ UDゴシック"/>
                        <a:ea typeface="BIZ UDゴシック"/>
                        <a:cs typeface="BIZ UDゴシック"/>
                      </a:endParaRPr>
                    </a:p>
                  </a:txBody>
                  <a:tcPr anchor="ctr">
                    <a:lnL w="5715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5715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BBBB974A-22E5-17A8-4DD3-380672E4B1F4}"/>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A4E99CEF-AF55-BA3C-ADF8-4E52E186DD8F}" type="slidenum">
              <a:rPr lang="en-US" altLang="ja-JP" sz="1200" b="0">
                <a:solidFill>
                  <a:srgbClr val="1F1F1F"/>
                </a:solidFill>
                <a:latin typeface="BIZ UDゴシック"/>
                <a:ea typeface="BIZ UDゴシック"/>
                <a:cs typeface="BIZ UDゴシック"/>
              </a:rPr>
              <a:t>6</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171D869F-AC60-4CEC-A3AE-0C3D71B95F8F}"/>
              </a:ext>
            </a:extLst>
          </p:cNvPr>
          <p:cNvSpPr>
            <a:spLocks noGrp="1"/>
          </p:cNvSpPr>
          <p:nvPr/>
        </p:nvSpPr>
        <p:spPr>
          <a:xfrm>
            <a:off x="361950" y="714375"/>
            <a:ext cx="11830050" cy="590550"/>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sz="1400" b="0" dirty="0">
                <a:solidFill>
                  <a:srgbClr val="111111"/>
                </a:solidFill>
                <a:latin typeface="BIZ UDゴシック"/>
                <a:ea typeface="BIZ UDゴシック"/>
                <a:cs typeface="BIZ UDゴシック"/>
              </a:rPr>
              <a:t>停電の長期化に伴い</a:t>
            </a:r>
            <a:r>
              <a:rPr lang="ja-JP" sz="1400" dirty="0">
                <a:solidFill>
                  <a:srgbClr val="111111"/>
                </a:solidFill>
                <a:latin typeface="BIZ UDゴシック"/>
                <a:ea typeface="BIZ UDゴシック"/>
                <a:cs typeface="BIZ UDゴシック"/>
              </a:rPr>
              <a:t>通信可能な場所・手段が縮小</a:t>
            </a:r>
            <a:r>
              <a:rPr lang="ja-JP" sz="1400" b="0" dirty="0">
                <a:solidFill>
                  <a:srgbClr val="111111"/>
                </a:solidFill>
                <a:latin typeface="BIZ UDゴシック"/>
                <a:ea typeface="BIZ UDゴシック"/>
                <a:cs typeface="BIZ UDゴシック"/>
              </a:rPr>
              <a:t>し、</a:t>
            </a:r>
            <a:r>
              <a:rPr lang="ja-JP" sz="1400" b="1" u="sng" dirty="0">
                <a:solidFill>
                  <a:srgbClr val="111111"/>
                </a:solidFill>
                <a:latin typeface="BIZ UDゴシック"/>
                <a:ea typeface="BIZ UDゴシック"/>
                <a:cs typeface="BIZ UDゴシック"/>
              </a:rPr>
              <a:t>現場からの情報到達や省庁間調整に遅れが生じる</a:t>
            </a:r>
            <a:r>
              <a:rPr lang="ja-JP" sz="1400" b="0" dirty="0">
                <a:solidFill>
                  <a:srgbClr val="111111"/>
                </a:solidFill>
                <a:latin typeface="BIZ UDゴシック"/>
                <a:ea typeface="BIZ UDゴシック"/>
                <a:cs typeface="BIZ UDゴシック"/>
              </a:rPr>
              <a:t>。</a:t>
            </a:r>
            <a:endParaRPr lang="en-US" altLang="ja-JP" sz="1400" b="0" dirty="0">
              <a:solidFill>
                <a:srgbClr val="111111"/>
              </a:solidFill>
              <a:latin typeface="BIZ UDゴシック"/>
              <a:ea typeface="BIZ UDゴシック"/>
              <a:cs typeface="BIZ UDゴシック"/>
            </a:endParaRPr>
          </a:p>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sz="1400" b="1" u="sng" dirty="0">
                <a:solidFill>
                  <a:srgbClr val="111111"/>
                </a:solidFill>
                <a:latin typeface="BIZ UDゴシック"/>
                <a:ea typeface="BIZ UDゴシック"/>
                <a:cs typeface="BIZ UDゴシック"/>
              </a:rPr>
              <a:t>政府中枢と各府省の情報共有も</a:t>
            </a:r>
            <a:r>
              <a:rPr lang="ja-JP" altLang="en-US" sz="1400" b="1" u="sng" dirty="0">
                <a:solidFill>
                  <a:srgbClr val="111111"/>
                </a:solidFill>
                <a:latin typeface="BIZ UDゴシック"/>
                <a:ea typeface="BIZ UDゴシック"/>
                <a:cs typeface="BIZ UDゴシック"/>
              </a:rPr>
              <a:t>、</a:t>
            </a:r>
            <a:r>
              <a:rPr lang="ja-JP" sz="1400" b="1" u="sng" dirty="0">
                <a:solidFill>
                  <a:srgbClr val="111111"/>
                </a:solidFill>
                <a:latin typeface="BIZ UDゴシック"/>
                <a:ea typeface="BIZ UDゴシック"/>
                <a:cs typeface="BIZ UDゴシック"/>
              </a:rPr>
              <a:t>利用可能な通信手段に左右される</a:t>
            </a:r>
            <a:r>
              <a:rPr lang="ja-JP" sz="1400" b="0" dirty="0">
                <a:solidFill>
                  <a:srgbClr val="111111"/>
                </a:solidFill>
                <a:latin typeface="BIZ UDゴシック"/>
                <a:ea typeface="BIZ UDゴシック"/>
                <a:cs typeface="BIZ UDゴシック"/>
              </a:rPr>
              <a:t>。</a:t>
            </a:r>
          </a:p>
        </p:txBody>
      </p:sp>
      <p:sp>
        <p:nvSpPr>
          <p:cNvPr id="13" name="title-band">
            <a:extLst>
              <a:ext uri="{FF2B5EF4-FFF2-40B4-BE49-F238E27FC236}">
                <a16:creationId xmlns:a16="http://schemas.microsoft.com/office/drawing/2014/main" id="{A6B8CE9C-8DED-4483-1BB9-318DCFA32B3F}"/>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ー３　３～12時間：電力制約による通信縮小と判断サイクルの遅延</a:t>
            </a:r>
          </a:p>
        </p:txBody>
      </p:sp>
      <p:sp>
        <p:nvSpPr>
          <p:cNvPr id="14" name="Rectangle 1">
            <a:extLst>
              <a:ext uri="{FF2B5EF4-FFF2-40B4-BE49-F238E27FC236}">
                <a16:creationId xmlns:a16="http://schemas.microsoft.com/office/drawing/2014/main" id="{2FE126AB-B922-845A-C844-7BF21DD6CA8C}"/>
              </a:ext>
            </a:extLst>
          </p:cNvPr>
          <p:cNvSpPr>
            <a:spLocks noGrp="1"/>
          </p:cNvSpPr>
          <p:nvPr/>
        </p:nvSpPr>
        <p:spPr>
          <a:xfrm>
            <a:off x="662234" y="1451430"/>
            <a:ext cx="11529766" cy="1368067"/>
          </a:xfrm>
          <a:prstGeom prst="rect">
            <a:avLst/>
          </a:prstGeom>
          <a:noFill/>
          <a:ln>
            <a:noFill/>
          </a:ln>
        </p:spPr>
        <p:txBody>
          <a:bodyPr vert="horz" wrap="square" lIns="91440" tIns="45720" rIns="91440" bIns="45720" anchor="ctr">
            <a:spAutoFit/>
          </a:bodyPr>
          <a:lstStyle/>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道路・鉄道の支障が継続し、職員参集や燃料・資機材等の輸送が困難</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停電が継続し、庁舎・通信設備・サーバー等が非常用電源に依存</a:t>
            </a:r>
            <a:endParaRPr lang="en-US" altLang="ja-JP" sz="120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通信設備の一部が利用困難となり、通信可能な場所・手段が徐々に縮小</a:t>
            </a:r>
            <a:endParaRPr lang="en-US" altLang="ja-JP" sz="120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空調制約により、高温多湿下で職員の疲労・集中力低下が進行</a:t>
            </a:r>
            <a:endParaRPr lang="en-US" altLang="ja-JP" sz="120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現場からの情報到達に遅れ・ばらつきが発生</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情報収集→分析→報告→調整→判断→指示のサイクルが遅延</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p:txBody>
      </p:sp>
    </p:spTree>
    <p:extLst>
      <p:ext uri="{BB962C8B-B14F-4D97-AF65-F5344CB8AC3E}">
        <p14:creationId xmlns:p14="http://schemas.microsoft.com/office/powerpoint/2010/main" val="2944621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7"/>
          <p:cNvGraphicFramePr/>
          <p:nvPr>
            <p:extLst>
              <p:ext uri="{D42A27DB-BD31-4B8C-83A1-F6EECF244321}">
                <p14:modId xmlns:p14="http://schemas.microsoft.com/office/powerpoint/2010/main" val="4156058150"/>
              </p:ext>
            </p:extLst>
          </p:nvPr>
        </p:nvGraphicFramePr>
        <p:xfrm>
          <a:off x="361950" y="3035431"/>
          <a:ext cx="11696700" cy="3763379"/>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417694">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200" cmpd="sng">
                      <a:noFill/>
                      <a:prstDash val="soli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sz="1200" b="1">
                          <a:solidFill>
                            <a:schemeClr val="bg1"/>
                          </a:solidFill>
                          <a:latin typeface="BIZ UDゴシック"/>
                          <a:ea typeface="BIZ UDゴシック"/>
                          <a:cs typeface="BIZ UDゴシック"/>
                        </a:rPr>
                        <a:t>参考とした主な資料</a:t>
                      </a:r>
                    </a:p>
                  </a:txBody>
                  <a:tcPr anchor="ctr">
                    <a:lnL w="57150" cap="flat" cmpd="sng" algn="ctr">
                      <a:solidFill>
                        <a:schemeClr val="bg1"/>
                      </a:solidFill>
                      <a:prstDash val="solid"/>
                      <a:round/>
                      <a:headEnd type="none" w="med" len="med"/>
                      <a:tailEnd type="none" w="med" len="med"/>
                    </a:lnL>
                    <a:lnR w="76200" cmpd="sng">
                      <a:noFill/>
                      <a:prstDash val="soli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6913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救命救助、物資、ライフライン等の重要案件を判断・調整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判断・調整案件が集中し、意思決定支援が遅延</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a:latin typeface="BIZ UDゴシック"/>
                          <a:ea typeface="BIZ UDゴシック"/>
                          <a:cs typeface="BIZ UDゴシック"/>
                        </a:rPr>
                        <a:t>政府BCP／首都直下基本計画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6913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重要な平常業務と災害応急対策を並行</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案件増加と要員・通信等の制約により処理能力が低下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a:ea typeface="BIZ UDゴシック"/>
                          <a:cs typeface="BIZ UDゴシック"/>
                        </a:rPr>
                        <a:t>中央省庁業務継続ガイドライン</a:t>
                      </a:r>
                      <a:r>
                        <a:rPr lang="ja-JP" sz="1200" dirty="0">
                          <a:latin typeface="BIZ UDゴシック"/>
                          <a:ea typeface="BIZ UDゴシック"/>
                          <a:cs typeface="BIZ UDゴシック"/>
                        </a:rPr>
                        <a:t>／各府省BCP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6913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本部運営、情報集約、各省庁との総合調整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地震対応案件が集中し、調整負荷が増大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a:latin typeface="BIZ UDゴシック"/>
                          <a:ea typeface="BIZ UDゴシック"/>
                          <a:cs typeface="BIZ UDゴシック"/>
                        </a:rPr>
                        <a:t>政府BCP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6913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復旧・緊急輸送と台風・高潮対応を並行</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複数分野の同時対応により要員・資機材が逼迫</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sz="1200" dirty="0">
                          <a:latin typeface="BIZ UDゴシック"/>
                          <a:ea typeface="BIZ UDゴシック"/>
                          <a:cs typeface="BIZ UDゴシック"/>
                        </a:rPr>
                        <a:t>国交省BCP</a:t>
                      </a:r>
                      <a:r>
                        <a:rPr lang="ja-JP" altLang="en-US" sz="1200" dirty="0">
                          <a:latin typeface="BIZ UDゴシック"/>
                          <a:ea typeface="BIZ UDゴシック"/>
                          <a:cs typeface="BIZ UDゴシック"/>
                        </a:rPr>
                        <a:t>／首都圏大規模水害広域避難タイムライン</a:t>
                      </a:r>
                      <a:endParaRPr lang="ja-JP" sz="1200" dirty="0">
                        <a:latin typeface="BIZ UDゴシック"/>
                        <a:ea typeface="BIZ UDゴシック"/>
                        <a:cs typeface="BIZ UDゴシック"/>
                      </a:endParaRP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6913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地震・津波情報に加え、接近する台風の予報・警報等を提供</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地震・台風対応の重複と要員・通信等の制約により処理負荷が増大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a:ea typeface="BIZ UDゴシック"/>
                          <a:cs typeface="BIZ UDゴシック"/>
                        </a:rPr>
                        <a:t>気象庁</a:t>
                      </a:r>
                      <a:r>
                        <a:rPr lang="en-US" altLang="ja-JP" sz="1200" dirty="0">
                          <a:latin typeface="BIZ UDゴシック"/>
                          <a:ea typeface="BIZ UDゴシック"/>
                          <a:cs typeface="BIZ UDゴシック"/>
                        </a:rPr>
                        <a:t>BCP</a:t>
                      </a:r>
                      <a:r>
                        <a:rPr lang="ja-JP" altLang="en-US" sz="1200" dirty="0">
                          <a:latin typeface="BIZ UDゴシック"/>
                          <a:ea typeface="BIZ UDゴシック"/>
                          <a:cs typeface="BIZ UDゴシック"/>
                        </a:rPr>
                        <a:t>／中央省庁業務継続ガイドライン</a:t>
                      </a:r>
                      <a:endParaRPr lang="ja-JP" altLang="ja-JP" sz="1200" dirty="0">
                        <a:latin typeface="BIZ UDゴシック"/>
                        <a:ea typeface="BIZ UDゴシック"/>
                        <a:cs typeface="BIZ UDゴシック"/>
                      </a:endParaRP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BBBB974A-22E5-17A8-4DD3-380672E4B1F4}"/>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4A59AF09-D197-0193-A7DE-FAAF0B691058}" type="slidenum">
              <a:rPr lang="en-US" altLang="ja-JP" sz="1200" b="0">
                <a:solidFill>
                  <a:srgbClr val="1F1F1F"/>
                </a:solidFill>
                <a:latin typeface="BIZ UDゴシック"/>
                <a:ea typeface="BIZ UDゴシック"/>
                <a:cs typeface="BIZ UDゴシック"/>
              </a:rPr>
              <a:t>7</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A9C6450F-99E4-470A-8FE4-60E7B59C36BB}"/>
              </a:ext>
            </a:extLst>
          </p:cNvPr>
          <p:cNvSpPr>
            <a:spLocks noGrp="1"/>
          </p:cNvSpPr>
          <p:nvPr/>
        </p:nvSpPr>
        <p:spPr>
          <a:xfrm>
            <a:off x="361950" y="714376"/>
            <a:ext cx="11830050" cy="812766"/>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spcBef>
                <a:spcPts val="600"/>
              </a:spcBef>
              <a:buFont typeface="Wingdings"/>
              <a:buChar char="u"/>
              <a:defRPr lang="ja-JP" sz="1200" b="0">
                <a:solidFill>
                  <a:srgbClr val="111111"/>
                </a:solidFill>
                <a:latin typeface="BIZ UDゴシック"/>
                <a:ea typeface="BIZ UDゴシック"/>
                <a:cs typeface="BIZ UDゴシック"/>
              </a:defRPr>
            </a:pPr>
            <a:r>
              <a:rPr lang="ja-JP" sz="1400" dirty="0">
                <a:latin typeface="BIZ UDゴシック"/>
                <a:ea typeface="BIZ UDゴシック"/>
                <a:cs typeface="BIZ UDゴシック"/>
              </a:rPr>
              <a:t>地震対応の判断案件が急増する一方、</a:t>
            </a:r>
            <a:r>
              <a:rPr lang="ja-JP" sz="1400" b="1" u="sng" dirty="0">
                <a:latin typeface="BIZ UDゴシック"/>
                <a:ea typeface="BIZ UDゴシック"/>
                <a:cs typeface="BIZ UDゴシック"/>
              </a:rPr>
              <a:t>通信・要員等の制約により政府の処理能力が低下する</a:t>
            </a:r>
            <a:r>
              <a:rPr lang="ja-JP" sz="1400" dirty="0">
                <a:latin typeface="BIZ UDゴシック"/>
                <a:ea typeface="BIZ UDゴシック"/>
                <a:cs typeface="BIZ UDゴシック"/>
              </a:rPr>
              <a:t>。</a:t>
            </a:r>
            <a:endParaRPr lang="en-US" altLang="ja-JP" sz="1400" dirty="0">
              <a:latin typeface="BIZ UDゴシック"/>
              <a:ea typeface="BIZ UDゴシック"/>
              <a:cs typeface="BIZ UDゴシック"/>
            </a:endParaRPr>
          </a:p>
          <a:p>
            <a:pPr marL="285750" indent="-285750">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b="1" u="sng" dirty="0">
                <a:latin typeface="BIZ UDゴシック"/>
                <a:ea typeface="BIZ UDゴシック"/>
                <a:cs typeface="BIZ UDゴシック"/>
              </a:rPr>
              <a:t>地震対応により処理能力が落ちる中、既に予定されていた台風対応が本格化</a:t>
            </a:r>
            <a:r>
              <a:rPr lang="ja-JP" altLang="en-US" sz="1400" dirty="0">
                <a:latin typeface="BIZ UDゴシック"/>
                <a:ea typeface="BIZ UDゴシック"/>
                <a:cs typeface="BIZ UDゴシック"/>
              </a:rPr>
              <a:t>する。</a:t>
            </a:r>
            <a:endParaRPr lang="ja-JP" sz="1400" dirty="0"/>
          </a:p>
        </p:txBody>
      </p:sp>
      <p:sp>
        <p:nvSpPr>
          <p:cNvPr id="9" name="title-band">
            <a:extLst>
              <a:ext uri="{FF2B5EF4-FFF2-40B4-BE49-F238E27FC236}">
                <a16:creationId xmlns:a16="http://schemas.microsoft.com/office/drawing/2014/main" id="{D37B3AB6-219B-5D3C-37BF-8830AE435700}"/>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altLang="en-US" sz="2400" b="1" dirty="0">
                <a:solidFill>
                  <a:schemeClr val="bg1"/>
                </a:solidFill>
                <a:latin typeface="BIZ UDゴシック"/>
                <a:ea typeface="BIZ UDゴシック"/>
                <a:cs typeface="BIZ UDゴシック"/>
              </a:rPr>
              <a:t>－</a:t>
            </a:r>
            <a:r>
              <a:rPr lang="ja-JP" sz="2400" b="1" dirty="0">
                <a:solidFill>
                  <a:schemeClr val="bg1"/>
                </a:solidFill>
                <a:latin typeface="BIZ UDゴシック"/>
                <a:ea typeface="BIZ UDゴシック"/>
                <a:cs typeface="BIZ UDゴシック"/>
              </a:rPr>
              <a:t>４　12～24時間：災害対応需要の増大と処理</a:t>
            </a:r>
            <a:r>
              <a:rPr lang="ja-JP" altLang="en-US" sz="2400" b="1" dirty="0">
                <a:solidFill>
                  <a:schemeClr val="bg1"/>
                </a:solidFill>
                <a:latin typeface="BIZ UDゴシック"/>
                <a:ea typeface="BIZ UDゴシック"/>
                <a:cs typeface="BIZ UDゴシック"/>
              </a:rPr>
              <a:t>余力の縮小</a:t>
            </a:r>
            <a:endParaRPr lang="ja-JP" sz="2400" b="1" dirty="0">
              <a:solidFill>
                <a:schemeClr val="bg1"/>
              </a:solidFill>
              <a:latin typeface="BIZ UDゴシック"/>
              <a:ea typeface="BIZ UDゴシック"/>
              <a:cs typeface="BIZ UDゴシック"/>
            </a:endParaRPr>
          </a:p>
        </p:txBody>
      </p:sp>
      <p:sp>
        <p:nvSpPr>
          <p:cNvPr id="16" name="Rectangle 6">
            <a:extLst>
              <a:ext uri="{FF2B5EF4-FFF2-40B4-BE49-F238E27FC236}">
                <a16:creationId xmlns:a16="http://schemas.microsoft.com/office/drawing/2014/main" id="{2DBA1519-5D5D-67D4-9E5F-385B29DED4D8}"/>
              </a:ext>
            </a:extLst>
          </p:cNvPr>
          <p:cNvSpPr>
            <a:spLocks noGrp="1"/>
          </p:cNvSpPr>
          <p:nvPr/>
        </p:nvSpPr>
        <p:spPr>
          <a:xfrm>
            <a:off x="641023" y="1642659"/>
            <a:ext cx="11550977" cy="1150058"/>
          </a:xfrm>
          <a:prstGeom prst="rect">
            <a:avLst/>
          </a:prstGeom>
          <a:noFill/>
          <a:ln>
            <a:noFill/>
          </a:ln>
        </p:spPr>
        <p:txBody>
          <a:bodyPr vert="horz" wrap="square" lIns="91440" tIns="45720" rIns="91440" bIns="45720" anchor="ctr">
            <a:spAutoFit/>
          </a:bodyPr>
          <a:lstStyle/>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0" i="0" u="none" cap="none" dirty="0">
                <a:ln>
                  <a:noFill/>
                </a:ln>
                <a:solidFill>
                  <a:schemeClr val="tx1"/>
                </a:solidFill>
                <a:latin typeface="BIZ UDゴシック"/>
                <a:ea typeface="BIZ UDゴシック"/>
                <a:cs typeface="BIZ UDゴシック"/>
              </a:rPr>
              <a:t>救命救助、物資、医療、交通、ライフライン等の対応案件が急増</a:t>
            </a:r>
            <a:endParaRPr lang="en-US" altLang="ja-JP" sz="1200" b="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0" i="0" u="none" cap="none" dirty="0">
                <a:ln>
                  <a:noFill/>
                </a:ln>
                <a:solidFill>
                  <a:schemeClr val="tx1"/>
                </a:solidFill>
                <a:latin typeface="BIZ UDゴシック"/>
                <a:ea typeface="BIZ UDゴシック"/>
                <a:cs typeface="BIZ UDゴシック"/>
              </a:rPr>
              <a:t>閣僚・幹部に判断案件が集中</a:t>
            </a:r>
            <a:endParaRPr lang="en-US" altLang="ja-JP" sz="1200" b="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0" i="0" u="none" cap="none" dirty="0">
                <a:ln>
                  <a:noFill/>
                </a:ln>
                <a:solidFill>
                  <a:schemeClr val="tx1"/>
                </a:solidFill>
                <a:latin typeface="BIZ UDゴシック"/>
                <a:ea typeface="BIZ UDゴシック"/>
                <a:cs typeface="BIZ UDゴシック"/>
              </a:rPr>
              <a:t>通信制約、参集不足、長時間対応と高温多湿により、判断を支える職員の処理能力が低下</a:t>
            </a:r>
            <a:endParaRPr lang="en-US" altLang="ja-JP" sz="1200" b="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翌日の猛烈な台風接近が明確となり、台風・高潮への事前対応も並行して進行</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地震対応と後続災害対応が重なり、政府全体の処理負荷が増大</a:t>
            </a:r>
            <a:endParaRPr lang="ja-JP" sz="1200" b="1" i="0" cap="none" baseline="0" dirty="0">
              <a:ln>
                <a:noFill/>
              </a:ln>
              <a:solidFill>
                <a:schemeClr val="tx1"/>
              </a:solidFill>
              <a:highlight>
                <a:srgbClr val="FFFF00"/>
              </a:highlight>
              <a:latin typeface="BIZ UDゴシック"/>
              <a:ea typeface="BIZ UDゴシック"/>
              <a:cs typeface="BIZ UDゴシック"/>
            </a:endParaRPr>
          </a:p>
        </p:txBody>
      </p:sp>
    </p:spTree>
    <p:extLst>
      <p:ext uri="{BB962C8B-B14F-4D97-AF65-F5344CB8AC3E}">
        <p14:creationId xmlns:p14="http://schemas.microsoft.com/office/powerpoint/2010/main" val="2893870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7"/>
          <p:cNvGraphicFramePr/>
          <p:nvPr>
            <p:extLst>
              <p:ext uri="{D42A27DB-BD31-4B8C-83A1-F6EECF244321}">
                <p14:modId xmlns:p14="http://schemas.microsoft.com/office/powerpoint/2010/main" val="4107142908"/>
              </p:ext>
            </p:extLst>
          </p:nvPr>
        </p:nvGraphicFramePr>
        <p:xfrm>
          <a:off x="361950" y="2696451"/>
          <a:ext cx="11696700" cy="4069908"/>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355138">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200" cmpd="sng">
                      <a:noFill/>
                      <a:prstDash val="soli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200" cmpd="sng">
                      <a:noFill/>
                      <a:prstDash val="soli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74295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東京で地震・台風対応の判断・総合調整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判断・調整案件が増加し、交代・休息も制約</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／首都圏大規模水害広域避難タイムライン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4295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地震対応と所管する台風対応を並行</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同一の要員・通信等で複数の危機に対応し、負荷が増大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中央省庁業務継続ガイドライン／各府省</a:t>
                      </a:r>
                      <a:r>
                        <a:rPr lang="en-US" altLang="ja-JP"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4295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本部運営、地震・台風対応の総合調整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情報集約、本部運営、省庁間調整を同時に処理し、負荷が増大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4295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地震復旧と台風・高潮への事前対応</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道路・鉄道・空港・河川等を同時に対応し、要員・資機材が逼迫</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国土交通省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／首都圏大規模水害広域避難タイムライン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74295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地震・津波監視を継続するとともに、台風の予報・警報等を発表・更新</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地震・台風対応の同時処理に加え、職員交代、停電、通信・システム等の制約により、本庁での業務継続条件が悪化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BBBB974A-22E5-17A8-4DD3-380672E4B1F4}"/>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F3AE1AE4-D79E-94D6-E825-3FC6C21A77D2}" type="slidenum">
              <a:rPr lang="en-US" altLang="ja-JP" sz="1200" b="0">
                <a:solidFill>
                  <a:srgbClr val="1F1F1F"/>
                </a:solidFill>
                <a:latin typeface="BIZ UDゴシック"/>
                <a:ea typeface="BIZ UDゴシック"/>
                <a:cs typeface="BIZ UDゴシック"/>
              </a:rPr>
              <a:t>8</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B267E060-0736-4F0A-89E2-B48F69FEA1CB}"/>
              </a:ext>
            </a:extLst>
          </p:cNvPr>
          <p:cNvSpPr>
            <a:spLocks noGrp="1"/>
          </p:cNvSpPr>
          <p:nvPr/>
        </p:nvSpPr>
        <p:spPr>
          <a:xfrm>
            <a:off x="361950" y="714375"/>
            <a:ext cx="11830050" cy="495300"/>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buFont typeface="Wingdings"/>
              <a:buChar char="u"/>
              <a:defRPr lang="ja-JP" sz="1200" b="0">
                <a:solidFill>
                  <a:srgbClr val="111111"/>
                </a:solidFill>
                <a:latin typeface="BIZ UDゴシック"/>
                <a:ea typeface="BIZ UDゴシック"/>
                <a:cs typeface="BIZ UDゴシック"/>
              </a:defRPr>
            </a:pPr>
            <a:r>
              <a:rPr lang="ja-JP" sz="1400" b="1" u="sng">
                <a:latin typeface="BIZ UDゴシック"/>
                <a:ea typeface="BIZ UDゴシック"/>
                <a:cs typeface="BIZ UDゴシック"/>
              </a:rPr>
              <a:t>地震対応を継続する中で台風・暴風への対応負荷が増大し、同じ人員・通信・システムで地震と後続災害を同時に処理する状態となる。</a:t>
            </a:r>
            <a:endParaRPr lang="ja-JP" sz="1400">
              <a:solidFill>
                <a:srgbClr val="111111"/>
              </a:solidFill>
              <a:latin typeface="BIZ UDゴシック"/>
              <a:ea typeface="BIZ UDゴシック"/>
              <a:cs typeface="BIZ UDゴシック"/>
            </a:endParaRPr>
          </a:p>
        </p:txBody>
      </p:sp>
      <p:sp>
        <p:nvSpPr>
          <p:cNvPr id="9" name="title-band">
            <a:extLst>
              <a:ext uri="{FF2B5EF4-FFF2-40B4-BE49-F238E27FC236}">
                <a16:creationId xmlns:a16="http://schemas.microsoft.com/office/drawing/2014/main" id="{9AC1DC66-218F-DACF-E342-ACFB13292602}"/>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altLang="en-US" sz="2400" b="1" dirty="0">
                <a:solidFill>
                  <a:schemeClr val="bg1"/>
                </a:solidFill>
                <a:latin typeface="BIZ UDゴシック"/>
                <a:ea typeface="BIZ UDゴシック"/>
                <a:cs typeface="BIZ UDゴシック"/>
              </a:rPr>
              <a:t>－</a:t>
            </a:r>
            <a:r>
              <a:rPr lang="ja-JP" sz="2400" b="1" dirty="0">
                <a:solidFill>
                  <a:schemeClr val="bg1"/>
                </a:solidFill>
                <a:latin typeface="BIZ UDゴシック"/>
                <a:ea typeface="BIZ UDゴシック"/>
                <a:cs typeface="BIZ UDゴシック"/>
              </a:rPr>
              <a:t>５　24時間前後～翌朝：後続災害への対応負荷が増大</a:t>
            </a:r>
          </a:p>
        </p:txBody>
      </p:sp>
      <p:sp>
        <p:nvSpPr>
          <p:cNvPr id="10" name="Rectangle 1">
            <a:extLst>
              <a:ext uri="{FF2B5EF4-FFF2-40B4-BE49-F238E27FC236}">
                <a16:creationId xmlns:a16="http://schemas.microsoft.com/office/drawing/2014/main" id="{71024138-19E6-6E0B-BEC3-BCD684484107}"/>
              </a:ext>
            </a:extLst>
          </p:cNvPr>
          <p:cNvSpPr>
            <a:spLocks noGrp="1"/>
          </p:cNvSpPr>
          <p:nvPr/>
        </p:nvSpPr>
        <p:spPr>
          <a:xfrm>
            <a:off x="659877" y="1375158"/>
            <a:ext cx="11532123" cy="1150058"/>
          </a:xfrm>
          <a:prstGeom prst="rect">
            <a:avLst/>
          </a:prstGeom>
          <a:noFill/>
          <a:ln>
            <a:noFill/>
          </a:ln>
        </p:spPr>
        <p:txBody>
          <a:bodyPr vert="horz" wrap="square" lIns="91440" tIns="45720" rIns="91440" bIns="45720" anchor="ctr">
            <a:spAutoFit/>
          </a:bodyPr>
          <a:lstStyle/>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0" i="0" u="none" cap="none" dirty="0">
                <a:ln>
                  <a:noFill/>
                </a:ln>
                <a:solidFill>
                  <a:schemeClr val="tx1"/>
                </a:solidFill>
                <a:latin typeface="BIZ UDゴシック"/>
                <a:ea typeface="BIZ UDゴシック"/>
                <a:cs typeface="BIZ UDゴシック"/>
              </a:rPr>
              <a:t>地震対応を継続しながら、接近する台風・高潮への避難、交通、施設防護等の対応が本格化</a:t>
            </a:r>
            <a:endParaRPr lang="en-US" altLang="ja-JP" sz="1200" b="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0" i="0" u="none" cap="none" dirty="0">
                <a:ln>
                  <a:noFill/>
                </a:ln>
                <a:solidFill>
                  <a:schemeClr val="tx1"/>
                </a:solidFill>
                <a:latin typeface="BIZ UDゴシック"/>
                <a:ea typeface="BIZ UDゴシック"/>
                <a:cs typeface="BIZ UDゴシック"/>
              </a:rPr>
              <a:t>政府中枢・各府省は東京で対応を継続</a:t>
            </a:r>
            <a:endParaRPr lang="en-US" altLang="ja-JP" sz="1200" b="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0" i="0" u="none" cap="none" dirty="0">
                <a:ln>
                  <a:noFill/>
                </a:ln>
                <a:solidFill>
                  <a:schemeClr val="tx1"/>
                </a:solidFill>
                <a:latin typeface="BIZ UDゴシック"/>
                <a:ea typeface="BIZ UDゴシック"/>
                <a:cs typeface="BIZ UDゴシック"/>
              </a:rPr>
              <a:t>停電・通信・交通等の制約が続く中、同じ職員が地震対応と台風対応を並行して処理</a:t>
            </a:r>
            <a:endParaRPr lang="en-US" altLang="ja-JP" sz="1200" b="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職員の長時間対応が続き、交代・休息の確保が困難化</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地震対応と後続災害対応が重なり、政府全体の処理負荷がさらに増大</a:t>
            </a:r>
            <a:endParaRPr lang="ja-JP" sz="1200" b="1" i="0" u="none" cap="none" dirty="0">
              <a:ln>
                <a:noFill/>
              </a:ln>
              <a:solidFill>
                <a:schemeClr val="tx1"/>
              </a:solidFill>
              <a:highlight>
                <a:srgbClr val="FFFF00"/>
              </a:highlight>
              <a:latin typeface="BIZ UDゴシック"/>
              <a:ea typeface="BIZ UDゴシック"/>
              <a:cs typeface="BIZ UDゴシック"/>
            </a:endParaRPr>
          </a:p>
        </p:txBody>
      </p:sp>
    </p:spTree>
    <p:extLst>
      <p:ext uri="{BB962C8B-B14F-4D97-AF65-F5344CB8AC3E}">
        <p14:creationId xmlns:p14="http://schemas.microsoft.com/office/powerpoint/2010/main" val="3200187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8"/>
          <p:cNvGraphicFramePr/>
          <p:nvPr>
            <p:extLst>
              <p:ext uri="{D42A27DB-BD31-4B8C-83A1-F6EECF244321}">
                <p14:modId xmlns:p14="http://schemas.microsoft.com/office/powerpoint/2010/main" val="401608948"/>
              </p:ext>
            </p:extLst>
          </p:nvPr>
        </p:nvGraphicFramePr>
        <p:xfrm>
          <a:off x="361950" y="2665138"/>
          <a:ext cx="11696700" cy="3793340"/>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351190">
                  <a:extLst>
                    <a:ext uri="{9D8B030D-6E8A-4147-A177-3AD203B41FA5}">
                      <a16:colId xmlns:a16="http://schemas.microsoft.com/office/drawing/2014/main" val="20001"/>
                    </a:ext>
                  </a:extLst>
                </a:gridCol>
                <a:gridCol w="3469044">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269414">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200" cmpd="sng">
                      <a:noFill/>
                      <a:prstDash val="soli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200" cmpd="sng">
                      <a:noFill/>
                      <a:prstDash val="soli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70380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追加被害を見込み、情報集約・調整・判断を継続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電力・通信・システム制約により調整能力が低下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0380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地震復旧と台風対応を並行</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職員交代、現場把握、本省での情報集約がさらに困難</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70380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zh-TW" altLang="en-US" sz="1200" dirty="0">
                          <a:latin typeface="BIZ UDゴシック" panose="020B0400000000000000" pitchFamily="49" charset="-128"/>
                          <a:ea typeface="BIZ UDゴシック" panose="020B0400000000000000" pitchFamily="49" charset="-128"/>
                        </a:rPr>
                        <a:t>本部運営、情報集約、省庁横断調整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本部運営・情報集約の継続がさらに困難</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380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追加被害把握、インフラ復旧、台風対応</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電力・通信・交通等の支障により、現場把握・本省集約が低下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zh-CN" altLang="en-US" sz="1200" dirty="0">
                          <a:latin typeface="BIZ UDゴシック" panose="020B0400000000000000" pitchFamily="49" charset="-128"/>
                          <a:ea typeface="BIZ UDゴシック" panose="020B0400000000000000" pitchFamily="49" charset="-128"/>
                        </a:rPr>
                        <a:t>国土交通省</a:t>
                      </a:r>
                      <a:r>
                        <a:rPr lang="en-US" altLang="zh-CN" sz="1200" dirty="0">
                          <a:latin typeface="BIZ UDゴシック" panose="020B0400000000000000" pitchFamily="49" charset="-128"/>
                          <a:ea typeface="BIZ UDゴシック" panose="020B0400000000000000" pitchFamily="49" charset="-128"/>
                        </a:rPr>
                        <a:t>BCP </a:t>
                      </a:r>
                      <a:r>
                        <a:rPr lang="zh-CN" altLang="en-US" sz="1200" dirty="0">
                          <a:latin typeface="BIZ UDゴシック" panose="020B0400000000000000" pitchFamily="49" charset="-128"/>
                          <a:ea typeface="BIZ UDゴシック" panose="020B0400000000000000" pitchFamily="49" charset="-128"/>
                        </a:rPr>
                        <a:t>第５版</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70380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地震・津波情報を継続するとともに、台風の予報・警報等を発表・更新</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停電、通信、システム、職員参集・交代等の制約が拡大。本庁での業務継続が困難となった場合は、</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に定める業務別代行の対象</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BBBB974A-22E5-17A8-4DD3-380672E4B1F4}"/>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5AB55966-FA28-BC73-EA9E-53DF014DF033}" type="slidenum">
              <a:rPr lang="en-US" altLang="ja-JP" sz="1200" b="0">
                <a:solidFill>
                  <a:srgbClr val="1F1F1F"/>
                </a:solidFill>
                <a:latin typeface="BIZ UDゴシック"/>
                <a:ea typeface="BIZ UDゴシック"/>
                <a:cs typeface="BIZ UDゴシック"/>
              </a:rPr>
              <a:t>9</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807206BA-D46E-4EB0-9689-9F9C0C0C567B}"/>
              </a:ext>
            </a:extLst>
          </p:cNvPr>
          <p:cNvSpPr>
            <a:spLocks noGrp="1"/>
          </p:cNvSpPr>
          <p:nvPr/>
        </p:nvSpPr>
        <p:spPr>
          <a:xfrm>
            <a:off x="361950" y="714375"/>
            <a:ext cx="11830050" cy="495300"/>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lgn="l">
              <a:lnSpc>
                <a:spcPct val="100000"/>
              </a:lnSpc>
              <a:buFont typeface="Wingdings"/>
              <a:buChar char="u"/>
              <a:defRPr lang="ja-JP" sz="1200" b="0">
                <a:solidFill>
                  <a:srgbClr val="111111"/>
                </a:solidFill>
                <a:latin typeface="BIZ UDゴシック"/>
                <a:ea typeface="BIZ UDゴシック"/>
                <a:cs typeface="BIZ UDゴシック"/>
              </a:defRPr>
            </a:pPr>
            <a:r>
              <a:rPr lang="ja-JP" sz="1400" b="0" dirty="0">
                <a:solidFill>
                  <a:srgbClr val="111111"/>
                </a:solidFill>
                <a:latin typeface="BIZ UDゴシック"/>
                <a:ea typeface="BIZ UDゴシック"/>
                <a:cs typeface="BIZ UDゴシック"/>
              </a:rPr>
              <a:t>台風接近により</a:t>
            </a:r>
            <a:r>
              <a:rPr lang="ja-JP" sz="1400" b="1" u="sng" dirty="0">
                <a:solidFill>
                  <a:srgbClr val="111111"/>
                </a:solidFill>
                <a:latin typeface="BIZ UDゴシック"/>
                <a:ea typeface="BIZ UDゴシック"/>
                <a:cs typeface="BIZ UDゴシック"/>
              </a:rPr>
              <a:t>東京側の電力・通信・交通等の条件がさらに悪化</a:t>
            </a:r>
            <a:r>
              <a:rPr lang="ja-JP" sz="1400" b="0" dirty="0">
                <a:solidFill>
                  <a:srgbClr val="111111"/>
                </a:solidFill>
                <a:latin typeface="BIZ UDゴシック"/>
                <a:ea typeface="BIZ UDゴシック"/>
                <a:cs typeface="BIZ UDゴシック"/>
              </a:rPr>
              <a:t>し、</a:t>
            </a:r>
            <a:r>
              <a:rPr lang="ja-JP" altLang="en-US" sz="1400" b="0" dirty="0">
                <a:solidFill>
                  <a:srgbClr val="111111"/>
                </a:solidFill>
                <a:latin typeface="BIZ UDゴシック"/>
                <a:ea typeface="BIZ UDゴシック"/>
                <a:cs typeface="BIZ UDゴシック"/>
              </a:rPr>
              <a:t>地震対応と台風・高潮対応を並行する政府中枢・各府省の業務継続が一層厳しくなる。</a:t>
            </a:r>
            <a:endParaRPr lang="ja-JP" sz="1400" b="0" dirty="0">
              <a:solidFill>
                <a:srgbClr val="111111"/>
              </a:solidFill>
              <a:latin typeface="BIZ UDゴシック"/>
              <a:ea typeface="BIZ UDゴシック"/>
              <a:cs typeface="BIZ UDゴシック"/>
            </a:endParaRPr>
          </a:p>
        </p:txBody>
      </p:sp>
      <p:sp>
        <p:nvSpPr>
          <p:cNvPr id="10" name="title-band">
            <a:extLst>
              <a:ext uri="{FF2B5EF4-FFF2-40B4-BE49-F238E27FC236}">
                <a16:creationId xmlns:a16="http://schemas.microsoft.com/office/drawing/2014/main" id="{9829E852-19FF-B77E-6B49-DA1315706D3D}"/>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altLang="en-US" sz="2400" b="1" dirty="0">
                <a:solidFill>
                  <a:schemeClr val="bg1"/>
                </a:solidFill>
                <a:latin typeface="BIZ UDゴシック"/>
                <a:ea typeface="BIZ UDゴシック"/>
                <a:cs typeface="BIZ UDゴシック"/>
              </a:rPr>
              <a:t>－</a:t>
            </a:r>
            <a:r>
              <a:rPr lang="ja-JP" sz="2400" b="1" dirty="0">
                <a:solidFill>
                  <a:schemeClr val="bg1"/>
                </a:solidFill>
                <a:latin typeface="BIZ UDゴシック"/>
                <a:ea typeface="BIZ UDゴシック"/>
                <a:cs typeface="BIZ UDゴシック"/>
              </a:rPr>
              <a:t>６　翌日・台風接近前：東京側の継続条件がさらに悪化</a:t>
            </a:r>
          </a:p>
        </p:txBody>
      </p:sp>
      <p:sp>
        <p:nvSpPr>
          <p:cNvPr id="11" name="Rectangle 1">
            <a:extLst>
              <a:ext uri="{FF2B5EF4-FFF2-40B4-BE49-F238E27FC236}">
                <a16:creationId xmlns:a16="http://schemas.microsoft.com/office/drawing/2014/main" id="{25DB950E-1B47-2790-9007-7307B1315849}"/>
              </a:ext>
            </a:extLst>
          </p:cNvPr>
          <p:cNvSpPr>
            <a:spLocks noGrp="1"/>
          </p:cNvSpPr>
          <p:nvPr/>
        </p:nvSpPr>
        <p:spPr>
          <a:xfrm>
            <a:off x="669303" y="1377790"/>
            <a:ext cx="11522697" cy="1150058"/>
          </a:xfrm>
          <a:prstGeom prst="rect">
            <a:avLst/>
          </a:prstGeom>
          <a:noFill/>
          <a:ln>
            <a:noFill/>
          </a:ln>
        </p:spPr>
        <p:txBody>
          <a:bodyPr vert="horz" wrap="square" lIns="91440" tIns="45720" rIns="91440" bIns="45720" anchor="ctr">
            <a:spAutoFit/>
          </a:bodyPr>
          <a:lstStyle/>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政府中枢・各府省は東京で地震対応を継続</a:t>
            </a:r>
            <a:endParaRPr lang="en-US" altLang="ja-JP" sz="120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台風接近により、東京圏の電力・通信・交通への追加支障が発生</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通信可能な場所・手段がさらに限定</a:t>
            </a:r>
            <a:endParaRPr lang="en-US" altLang="ja-JP" sz="1200" i="0" u="none" cap="none" dirty="0">
              <a:ln>
                <a:noFill/>
              </a:ln>
              <a:solidFill>
                <a:schemeClr val="tx1"/>
              </a:solidFill>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空調制約と休息不足が長期化し、職員の疲労がさらに蓄積</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marR="0" lvl="0" indent="-171450" algn="l" defTabSz="914400">
              <a:lnSpc>
                <a:spcPts val="1700"/>
              </a:lnSpc>
              <a:spcBef>
                <a:spcPct val="0"/>
              </a:spcBef>
              <a:spcAft>
                <a:spcPct val="0"/>
              </a:spcAft>
              <a:buClrTx/>
              <a:buSzTx/>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地震対応と台風・高潮対応を並行して継続</a:t>
            </a:r>
            <a:endParaRPr lang="ja-JP" sz="1200" i="0" u="none" cap="none" baseline="0" dirty="0">
              <a:ln>
                <a:noFill/>
              </a:ln>
              <a:solidFill>
                <a:schemeClr val="tx1"/>
              </a:solidFill>
              <a:latin typeface="BIZ UDゴシック"/>
              <a:ea typeface="BIZ UDゴシック"/>
              <a:cs typeface="BIZ UDゴシック"/>
            </a:endParaRPr>
          </a:p>
        </p:txBody>
      </p:sp>
    </p:spTree>
    <p:extLst>
      <p:ext uri="{BB962C8B-B14F-4D97-AF65-F5344CB8AC3E}">
        <p14:creationId xmlns:p14="http://schemas.microsoft.com/office/powerpoint/2010/main" val="1134430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8"/>
          <p:cNvGraphicFramePr/>
          <p:nvPr>
            <p:extLst>
              <p:ext uri="{D42A27DB-BD31-4B8C-83A1-F6EECF244321}">
                <p14:modId xmlns:p14="http://schemas.microsoft.com/office/powerpoint/2010/main" val="110232859"/>
              </p:ext>
            </p:extLst>
          </p:nvPr>
        </p:nvGraphicFramePr>
        <p:xfrm>
          <a:off x="361950" y="3263864"/>
          <a:ext cx="11696700" cy="3495435"/>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280910">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200" cmpd="sng">
                      <a:noFill/>
                      <a:prstDash val="soli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200" cmpd="sng">
                      <a:noFill/>
                      <a:prstDash val="soli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42905">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地震・台風・停電等への対応方針の調整、重要判断を継続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停電・通信・システム制約により、情報集約・調整能力が低下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政府</a:t>
                      </a:r>
                      <a:r>
                        <a:rPr lang="en-US"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42905">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非常時優先業務、災害応急対策を継続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停電・通信・システム制約、職員交代等により処理能力が低下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中央省庁業務継続ガイドライン／各府省</a:t>
                      </a:r>
                      <a:r>
                        <a:rPr lang="en-US" altLang="ja-JP"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42905">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本部運営、被害情報集約、省庁横断調整を継続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停電・通信制約により、本部運営・情報集約が困難化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42905">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台風後の追加被害把握、交通・インフラ復旧を継続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停電・通信・交通支障により、現場把握・本省集約が低下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zh-CN" altLang="en-US" sz="1200">
                          <a:latin typeface="BIZ UDゴシック" panose="020B0400000000000000" pitchFamily="49" charset="-128"/>
                          <a:ea typeface="BIZ UDゴシック" panose="020B0400000000000000" pitchFamily="49" charset="-128"/>
                        </a:rPr>
                        <a:t>国土交通省</a:t>
                      </a:r>
                      <a:r>
                        <a:rPr lang="en-US" altLang="zh-CN" sz="1200">
                          <a:latin typeface="BIZ UDゴシック" panose="020B0400000000000000" pitchFamily="49" charset="-128"/>
                          <a:ea typeface="BIZ UDゴシック" panose="020B0400000000000000" pitchFamily="49" charset="-128"/>
                        </a:rPr>
                        <a:t>BCP </a:t>
                      </a:r>
                      <a:r>
                        <a:rPr lang="zh-CN" altLang="en-US" sz="1200">
                          <a:latin typeface="BIZ UDゴシック" panose="020B0400000000000000" pitchFamily="49" charset="-128"/>
                          <a:ea typeface="BIZ UDゴシック" panose="020B0400000000000000" pitchFamily="49" charset="-128"/>
                        </a:rPr>
                        <a:t>第５版</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42905">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地震・津波情報、台風の予報・警報等を継続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停電・通信・システム制約等により、本庁での業務継続条件が悪化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76CBB0DD-F62B-8E84-FE05-5D3F9E5E10BD}"/>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02F15020-66A7-620A-7B7A-C05C4312DEAE}" type="slidenum">
              <a:rPr lang="en-US" altLang="ja-JP" sz="1200" b="0">
                <a:solidFill>
                  <a:srgbClr val="1F1F1F"/>
                </a:solidFill>
                <a:latin typeface="BIZ UDゴシック"/>
                <a:ea typeface="BIZ UDゴシック"/>
                <a:cs typeface="BIZ UDゴシック"/>
              </a:rPr>
              <a:t>10</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29DBD8A2-932E-FB41-2885-0B4313A8FCB2}"/>
              </a:ext>
            </a:extLst>
          </p:cNvPr>
          <p:cNvSpPr>
            <a:spLocks noGrp="1"/>
          </p:cNvSpPr>
          <p:nvPr/>
        </p:nvSpPr>
        <p:spPr>
          <a:xfrm>
            <a:off x="361950" y="714374"/>
            <a:ext cx="11830050" cy="896955"/>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b="1" u="sng" dirty="0">
                <a:solidFill>
                  <a:srgbClr val="111111"/>
                </a:solidFill>
                <a:latin typeface="BIZ UDゴシック"/>
                <a:ea typeface="BIZ UDゴシック"/>
                <a:cs typeface="BIZ UDゴシック"/>
              </a:rPr>
              <a:t>台風・暴風・高潮による追加被害を契機に東京圏で大規模停電が発生し、</a:t>
            </a:r>
            <a:r>
              <a:rPr lang="ja-JP" altLang="en-US" sz="1400" dirty="0">
                <a:solidFill>
                  <a:srgbClr val="111111"/>
                </a:solidFill>
                <a:latin typeface="BIZ UDゴシック"/>
                <a:ea typeface="BIZ UDゴシック"/>
                <a:cs typeface="BIZ UDゴシック"/>
              </a:rPr>
              <a:t>電力、情報・システム、通信、交通、執務環境等の</a:t>
            </a:r>
            <a:r>
              <a:rPr lang="ja-JP" altLang="en-US" sz="1400" b="1" u="sng" dirty="0">
                <a:solidFill>
                  <a:srgbClr val="111111"/>
                </a:solidFill>
                <a:latin typeface="BIZ UDゴシック"/>
                <a:ea typeface="BIZ UDゴシック"/>
                <a:cs typeface="BIZ UDゴシック"/>
              </a:rPr>
              <a:t>外的・基盤的条件が急激に悪化する。</a:t>
            </a:r>
            <a:endParaRPr lang="en-US" altLang="ja-JP" sz="1400" b="1" u="sng" dirty="0">
              <a:solidFill>
                <a:srgbClr val="111111"/>
              </a:solidFill>
              <a:latin typeface="BIZ UDゴシック"/>
              <a:ea typeface="BIZ UDゴシック"/>
              <a:cs typeface="BIZ UDゴシック"/>
            </a:endParaRPr>
          </a:p>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地震対応と台風・暴風への追加対応が重なる中、</a:t>
            </a:r>
            <a:r>
              <a:rPr lang="ja-JP" altLang="en-US" sz="1400" b="1" u="sng" dirty="0">
                <a:solidFill>
                  <a:srgbClr val="111111"/>
                </a:solidFill>
                <a:latin typeface="BIZ UDゴシック"/>
                <a:ea typeface="BIZ UDゴシック"/>
                <a:cs typeface="BIZ UDゴシック"/>
              </a:rPr>
              <a:t>政府中枢・各府省の業務継続が一層厳しくなる。</a:t>
            </a:r>
            <a:endParaRPr lang="ja-JP" sz="1400" b="1" u="sng" dirty="0">
              <a:solidFill>
                <a:srgbClr val="111111"/>
              </a:solidFill>
              <a:latin typeface="BIZ UDゴシック"/>
              <a:ea typeface="BIZ UDゴシック"/>
              <a:cs typeface="BIZ UDゴシック"/>
            </a:endParaRPr>
          </a:p>
        </p:txBody>
      </p:sp>
      <p:sp>
        <p:nvSpPr>
          <p:cNvPr id="10" name="title-band">
            <a:extLst>
              <a:ext uri="{FF2B5EF4-FFF2-40B4-BE49-F238E27FC236}">
                <a16:creationId xmlns:a16="http://schemas.microsoft.com/office/drawing/2014/main" id="{171468AB-49E3-5B67-6A2D-7D01FF67A6B4}"/>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ー７　台風最接近～通過後：</a:t>
            </a:r>
            <a:r>
              <a:rPr lang="ja-JP" sz="2000" b="1" dirty="0">
                <a:solidFill>
                  <a:schemeClr val="bg1"/>
                </a:solidFill>
                <a:latin typeface="BIZ UDゴシック"/>
                <a:ea typeface="BIZ UDゴシック"/>
                <a:cs typeface="BIZ UDゴシック"/>
              </a:rPr>
              <a:t>ブラックアウトにより東京圏の政府機能継続条件が急激に悪化</a:t>
            </a:r>
            <a:endParaRPr lang="ja-JP" sz="2400" b="1" dirty="0">
              <a:solidFill>
                <a:schemeClr val="bg1"/>
              </a:solidFill>
              <a:latin typeface="BIZ UDゴシック"/>
              <a:ea typeface="BIZ UDゴシック"/>
              <a:cs typeface="BIZ UDゴシック"/>
            </a:endParaRPr>
          </a:p>
        </p:txBody>
      </p:sp>
      <p:sp>
        <p:nvSpPr>
          <p:cNvPr id="11" name="Rectangle 1">
            <a:extLst>
              <a:ext uri="{FF2B5EF4-FFF2-40B4-BE49-F238E27FC236}">
                <a16:creationId xmlns:a16="http://schemas.microsoft.com/office/drawing/2014/main" id="{F368F716-C3FA-5603-EF59-64B6FBE6D6BB}"/>
              </a:ext>
            </a:extLst>
          </p:cNvPr>
          <p:cNvSpPr>
            <a:spLocks noGrp="1"/>
          </p:cNvSpPr>
          <p:nvPr/>
        </p:nvSpPr>
        <p:spPr>
          <a:xfrm>
            <a:off x="669303" y="1611329"/>
            <a:ext cx="11522697" cy="1586075"/>
          </a:xfrm>
          <a:prstGeom prst="rect">
            <a:avLst/>
          </a:prstGeom>
          <a:noFill/>
          <a:ln>
            <a:noFill/>
          </a:ln>
        </p:spPr>
        <p:txBody>
          <a:bodyPr vert="horz" wrap="square" lIns="91440" tIns="45720" rIns="91440" bIns="45720" anchor="ctr">
            <a:spAutoFit/>
          </a:bodyPr>
          <a:lstStyle/>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東京湾で高潮が発生し、火力発電所等にも被害を想定</a:t>
            </a:r>
            <a:endParaRPr lang="en-US" altLang="ja-JP" sz="1200" i="0" u="none" cap="none" dirty="0">
              <a:ln>
                <a:noFill/>
              </a:ln>
              <a:solidFill>
                <a:schemeClr val="tx1"/>
              </a:solidFill>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台風通過により、送配電設備、通信設備、交通インフラに追加被害</a:t>
            </a:r>
            <a:endParaRPr lang="en-US" altLang="ja-JP" sz="1200" i="0" u="none" cap="none" dirty="0">
              <a:ln>
                <a:noFill/>
              </a:ln>
              <a:solidFill>
                <a:schemeClr val="tx1"/>
              </a:solidFill>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東京圏で大規模停電（ブラックアウト）が発生</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非常用電源・燃料への依存が急増</a:t>
            </a:r>
            <a:endParaRPr lang="en-US" altLang="ja-JP" sz="1200" i="0" u="none" cap="none" dirty="0">
              <a:ln>
                <a:noFill/>
              </a:ln>
              <a:solidFill>
                <a:schemeClr val="tx1"/>
              </a:solidFill>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i="0" u="none" cap="none" dirty="0">
                <a:ln>
                  <a:noFill/>
                </a:ln>
                <a:solidFill>
                  <a:schemeClr val="tx1"/>
                </a:solidFill>
                <a:highlight>
                  <a:srgbClr val="FFFF00"/>
                </a:highlight>
                <a:latin typeface="BIZ UDゴシック"/>
                <a:ea typeface="BIZ UDゴシック"/>
                <a:cs typeface="BIZ UDゴシック"/>
              </a:rPr>
              <a:t>通信設備の停止が拡大し、情報収集・連絡手段がさらに限定</a:t>
            </a:r>
            <a:endParaRPr lang="en-US" altLang="ja-JP" sz="1200" b="1" i="0" u="none" cap="none" dirty="0">
              <a:ln>
                <a:noFill/>
              </a:ln>
              <a:solidFill>
                <a:schemeClr val="tx1"/>
              </a:solidFill>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庁内サーバー等は、電力・空調制約により安定運用が困難</a:t>
            </a:r>
            <a:endParaRPr lang="en-US" altLang="ja-JP" sz="1200" i="0" u="none" cap="none" dirty="0">
              <a:ln>
                <a:noFill/>
              </a:ln>
              <a:solidFill>
                <a:schemeClr val="tx1"/>
              </a:solidFill>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i="0" u="none" cap="none" dirty="0">
                <a:ln>
                  <a:noFill/>
                </a:ln>
                <a:solidFill>
                  <a:schemeClr val="tx1"/>
                </a:solidFill>
                <a:latin typeface="BIZ UDゴシック"/>
                <a:ea typeface="BIZ UDゴシック"/>
                <a:cs typeface="BIZ UDゴシック"/>
              </a:rPr>
              <a:t>道路・鉄道・物流の支障が再拡大</a:t>
            </a:r>
            <a:endParaRPr lang="ja-JP" sz="1200" i="0" u="none" cap="none" baseline="0" dirty="0">
              <a:ln>
                <a:noFill/>
              </a:ln>
              <a:solidFill>
                <a:schemeClr val="tx1"/>
              </a:solidFill>
              <a:latin typeface="BIZ UDゴシック"/>
              <a:ea typeface="BIZ UDゴシック"/>
              <a:cs typeface="BIZ UDゴシック"/>
            </a:endParaRPr>
          </a:p>
        </p:txBody>
      </p:sp>
    </p:spTree>
    <p:extLst>
      <p:ext uri="{BB962C8B-B14F-4D97-AF65-F5344CB8AC3E}">
        <p14:creationId xmlns:p14="http://schemas.microsoft.com/office/powerpoint/2010/main" val="3392554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8"/>
          <p:cNvGraphicFramePr/>
          <p:nvPr>
            <p:extLst>
              <p:ext uri="{D42A27DB-BD31-4B8C-83A1-F6EECF244321}">
                <p14:modId xmlns:p14="http://schemas.microsoft.com/office/powerpoint/2010/main" val="2235074553"/>
              </p:ext>
            </p:extLst>
          </p:nvPr>
        </p:nvGraphicFramePr>
        <p:xfrm>
          <a:off x="361950" y="3161489"/>
          <a:ext cx="11696700" cy="3612490"/>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259643">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200" cmpd="sng">
                      <a:noFill/>
                      <a:prstDash val="soli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200" cmpd="sng">
                      <a:noFill/>
                      <a:prstDash val="soli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6763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応急対応・復旧方針の判断、省庁間調整を継続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長時間対応による疲労、判断・調整案件の集中が継続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6763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災害応急対策、復旧対応、非常時優先業務を継続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職員疲労、交代要員不足、電力・通信制約により処理能力が十分回復しない</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6763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本部運営、被害・復旧情報集約、総合調整を継続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長期対応により要員負荷が蓄積</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6763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交通・物流・インフラ復旧を継続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復旧業務が長期化し、要員・資機材等の確保負担が継続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zh-CN" altLang="en-US" sz="1200">
                          <a:latin typeface="BIZ UDゴシック" panose="020B0400000000000000" pitchFamily="49" charset="-128"/>
                          <a:ea typeface="BIZ UDゴシック" panose="020B0400000000000000" pitchFamily="49" charset="-128"/>
                        </a:rPr>
                        <a:t>国土交通省</a:t>
                      </a:r>
                      <a:r>
                        <a:rPr lang="en-US" altLang="zh-CN" sz="1200">
                          <a:latin typeface="BIZ UDゴシック" panose="020B0400000000000000" pitchFamily="49" charset="-128"/>
                          <a:ea typeface="BIZ UDゴシック" panose="020B0400000000000000" pitchFamily="49" charset="-128"/>
                        </a:rPr>
                        <a:t>BCP</a:t>
                      </a:r>
                      <a:r>
                        <a:rPr lang="zh-CN"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67634">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地震・津波情報、気象予報・警報等を継続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停電・通信・職員交代等の制約が残り、本庁の業務継続条件が十分回復しない</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4087FF76-FD6B-6EAF-81F1-FC84B9222C9F}"/>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68AD4375-9F50-F53A-6F9F-DD8473067C05}" type="slidenum">
              <a:rPr lang="en-US" altLang="ja-JP" sz="1200" b="0">
                <a:solidFill>
                  <a:srgbClr val="1F1F1F"/>
                </a:solidFill>
                <a:latin typeface="BIZ UDゴシック"/>
                <a:ea typeface="BIZ UDゴシック"/>
                <a:cs typeface="BIZ UDゴシック"/>
              </a:rPr>
              <a:t>11</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888A0BF9-0C48-04FA-D947-397FE299D6A2}"/>
              </a:ext>
            </a:extLst>
          </p:cNvPr>
          <p:cNvSpPr>
            <a:spLocks noGrp="1"/>
          </p:cNvSpPr>
          <p:nvPr/>
        </p:nvSpPr>
        <p:spPr>
          <a:xfrm>
            <a:off x="361950" y="714374"/>
            <a:ext cx="11830050" cy="713733"/>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b="0" dirty="0">
                <a:solidFill>
                  <a:srgbClr val="111111"/>
                </a:solidFill>
                <a:latin typeface="BIZ UDゴシック"/>
                <a:ea typeface="BIZ UDゴシック"/>
                <a:cs typeface="BIZ UDゴシック"/>
              </a:rPr>
              <a:t>発災から１週間を経ても、</a:t>
            </a:r>
            <a:r>
              <a:rPr lang="ja-JP" altLang="en-US" sz="1400" b="1" u="sng" dirty="0">
                <a:solidFill>
                  <a:srgbClr val="111111"/>
                </a:solidFill>
                <a:latin typeface="BIZ UDゴシック"/>
                <a:ea typeface="BIZ UDゴシック"/>
                <a:cs typeface="BIZ UDゴシック"/>
              </a:rPr>
              <a:t>電力・通信等の制約や職員疲労・交代要員不足が残り、政府機能は直ちに平時水準へ戻らない。</a:t>
            </a:r>
            <a:endParaRPr lang="en-US" altLang="ja-JP" sz="1400" b="1" u="sng" dirty="0">
              <a:solidFill>
                <a:srgbClr val="111111"/>
              </a:solidFill>
              <a:latin typeface="BIZ UDゴシック"/>
              <a:ea typeface="BIZ UDゴシック"/>
              <a:cs typeface="BIZ UDゴシック"/>
            </a:endParaRPr>
          </a:p>
          <a:p>
            <a:pPr marL="285750" indent="-285750" algn="l">
              <a:lnSpc>
                <a:spcPct val="100000"/>
              </a:lnSpc>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被災者支援、ライフライン・交通・物流の復旧等への対応が継続</a:t>
            </a:r>
            <a:r>
              <a:rPr lang="ja-JP" altLang="en-US" sz="1400" b="0" dirty="0">
                <a:solidFill>
                  <a:srgbClr val="111111"/>
                </a:solidFill>
                <a:latin typeface="BIZ UDゴシック"/>
                <a:ea typeface="BIZ UDゴシック"/>
                <a:cs typeface="BIZ UDゴシック"/>
              </a:rPr>
              <a:t>し、</a:t>
            </a:r>
            <a:r>
              <a:rPr lang="ja-JP" altLang="en-US" sz="1400" b="1" u="sng" dirty="0">
                <a:solidFill>
                  <a:srgbClr val="111111"/>
                </a:solidFill>
                <a:latin typeface="BIZ UDゴシック"/>
                <a:ea typeface="BIZ UDゴシック"/>
                <a:cs typeface="BIZ UDゴシック"/>
              </a:rPr>
              <a:t>政府中枢・各府省の業務負荷が続く。</a:t>
            </a:r>
            <a:endParaRPr lang="ja-JP" sz="1400" b="1" u="sng" dirty="0">
              <a:solidFill>
                <a:srgbClr val="111111"/>
              </a:solidFill>
              <a:latin typeface="BIZ UDゴシック"/>
              <a:ea typeface="BIZ UDゴシック"/>
              <a:cs typeface="BIZ UDゴシック"/>
            </a:endParaRPr>
          </a:p>
        </p:txBody>
      </p:sp>
      <p:sp>
        <p:nvSpPr>
          <p:cNvPr id="10" name="title-band">
            <a:extLst>
              <a:ext uri="{FF2B5EF4-FFF2-40B4-BE49-F238E27FC236}">
                <a16:creationId xmlns:a16="http://schemas.microsoft.com/office/drawing/2014/main" id="{E5B9D253-2907-C508-2C92-0FF9AA62E80C}"/>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ー８　発災１週間後：</a:t>
            </a:r>
            <a:r>
              <a:rPr lang="ja-JP" altLang="en-US" sz="2400" b="1" dirty="0">
                <a:solidFill>
                  <a:schemeClr val="bg1"/>
                </a:solidFill>
                <a:latin typeface="BIZ UDゴシック"/>
                <a:ea typeface="BIZ UDゴシック"/>
                <a:cs typeface="BIZ UDゴシック"/>
              </a:rPr>
              <a:t>業務量の高止まりと業務処理能力の回復遅れ</a:t>
            </a:r>
            <a:endParaRPr lang="ja-JP" sz="2400" b="1" dirty="0">
              <a:solidFill>
                <a:schemeClr val="bg1"/>
              </a:solidFill>
              <a:latin typeface="BIZ UDゴシック"/>
              <a:ea typeface="BIZ UDゴシック"/>
              <a:cs typeface="BIZ UDゴシック"/>
            </a:endParaRPr>
          </a:p>
        </p:txBody>
      </p:sp>
      <p:sp>
        <p:nvSpPr>
          <p:cNvPr id="11" name="Rectangle 1">
            <a:extLst>
              <a:ext uri="{FF2B5EF4-FFF2-40B4-BE49-F238E27FC236}">
                <a16:creationId xmlns:a16="http://schemas.microsoft.com/office/drawing/2014/main" id="{604BA2F2-53BD-A10B-F14C-9186B387A0D0}"/>
              </a:ext>
            </a:extLst>
          </p:cNvPr>
          <p:cNvSpPr>
            <a:spLocks noGrp="1"/>
          </p:cNvSpPr>
          <p:nvPr/>
        </p:nvSpPr>
        <p:spPr>
          <a:xfrm>
            <a:off x="669303" y="1671912"/>
            <a:ext cx="11522697" cy="1150058"/>
          </a:xfrm>
          <a:prstGeom prst="rect">
            <a:avLst/>
          </a:prstGeom>
          <a:noFill/>
          <a:ln>
            <a:noFill/>
          </a:ln>
        </p:spPr>
        <p:txBody>
          <a:bodyPr vert="horz" wrap="square" lIns="91440" tIns="45720" rIns="91440" bIns="45720" anchor="ctr">
            <a:spAutoFit/>
          </a:bodyPr>
          <a:lstStyle/>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電力・通信には、地域・設備ごとの制約が残存</a:t>
            </a:r>
            <a:endParaRPr lang="en-US" altLang="ja-JP" sz="1200" b="1" dirty="0">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地震・台風・停電への長時間対応により、職員疲労や交代要員不足が顕在化</a:t>
            </a:r>
            <a:endParaRPr lang="en-US" altLang="ja-JP" sz="1200" b="1" dirty="0">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被災者支援、ライフライン復旧、交通・物流確保等への対応を継続</a:t>
            </a:r>
            <a:endParaRPr lang="en-US" altLang="ja-JP" sz="1200" dirty="0">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政府中枢・各府省は、</a:t>
            </a:r>
            <a:r>
              <a:rPr lang="en-US" altLang="ja-JP" sz="1200" dirty="0">
                <a:latin typeface="BIZ UDゴシック"/>
                <a:ea typeface="BIZ UDゴシック"/>
                <a:cs typeface="BIZ UDゴシック"/>
              </a:rPr>
              <a:t>BCP</a:t>
            </a:r>
            <a:r>
              <a:rPr lang="ja-JP" altLang="en-US" sz="1200" dirty="0">
                <a:latin typeface="BIZ UDゴシック"/>
                <a:ea typeface="BIZ UDゴシック"/>
                <a:cs typeface="BIZ UDゴシック"/>
              </a:rPr>
              <a:t>等に基づき非常時優先業務を継続</a:t>
            </a:r>
            <a:endParaRPr lang="en-US" altLang="ja-JP" sz="1200" dirty="0">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国会会期中であり、災害対応に関する国会説明等も並行</a:t>
            </a:r>
            <a:endParaRPr lang="ja-JP" sz="1200" b="1" i="0" u="none" cap="none" baseline="0" dirty="0">
              <a:ln>
                <a:noFill/>
              </a:ln>
              <a:solidFill>
                <a:schemeClr val="tx1"/>
              </a:solidFill>
              <a:highlight>
                <a:srgbClr val="FFFF00"/>
              </a:highlight>
              <a:latin typeface="BIZ UDゴシック"/>
              <a:ea typeface="BIZ UDゴシック"/>
              <a:cs typeface="BIZ UDゴシック"/>
            </a:endParaRPr>
          </a:p>
        </p:txBody>
      </p:sp>
    </p:spTree>
    <p:extLst>
      <p:ext uri="{BB962C8B-B14F-4D97-AF65-F5344CB8AC3E}">
        <p14:creationId xmlns:p14="http://schemas.microsoft.com/office/powerpoint/2010/main" val="857170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8"/>
          <p:cNvGraphicFramePr/>
          <p:nvPr>
            <p:extLst>
              <p:ext uri="{D42A27DB-BD31-4B8C-83A1-F6EECF244321}">
                <p14:modId xmlns:p14="http://schemas.microsoft.com/office/powerpoint/2010/main" val="1276293506"/>
              </p:ext>
            </p:extLst>
          </p:nvPr>
        </p:nvGraphicFramePr>
        <p:xfrm>
          <a:off x="361950" y="3083576"/>
          <a:ext cx="11696700" cy="3675725"/>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284525">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200" cmpd="sng">
                      <a:noFill/>
                      <a:prstDash val="soli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200" cmpd="sng">
                      <a:noFill/>
                      <a:prstDash val="soli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7824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復旧・生活再建・経済回復等に係る重要方針を判断・調整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判断・調整分野が広がり、案件の量・種類が増加</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7824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非常時優先業務を継続しつつ、復旧・生活再建等の業務を実施</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長期対応による疲労が残る中、業務の量・種類が増加</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7824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被災者支援、復旧・生活再建に係る総合調整</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応急対応に復旧・再建業務が加わり、調整負荷が継続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7824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道路・鉄道・港湾等の復旧、住宅・交通・物流等への対応</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復旧事業と被災者・経済活動支援が並行し、業務範囲が拡大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zh-CN" altLang="en-US" sz="1200">
                          <a:latin typeface="BIZ UDゴシック" panose="020B0400000000000000" pitchFamily="49" charset="-128"/>
                          <a:ea typeface="BIZ UDゴシック" panose="020B0400000000000000" pitchFamily="49" charset="-128"/>
                        </a:rPr>
                        <a:t>国土交通省</a:t>
                      </a:r>
                      <a:r>
                        <a:rPr lang="en-US" altLang="zh-CN" sz="1200">
                          <a:latin typeface="BIZ UDゴシック" panose="020B0400000000000000" pitchFamily="49" charset="-128"/>
                          <a:ea typeface="BIZ UDゴシック" panose="020B0400000000000000" pitchFamily="49" charset="-128"/>
                        </a:rPr>
                        <a:t>BCP</a:t>
                      </a:r>
                      <a:r>
                        <a:rPr lang="zh-CN"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7824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地震・津波情報、気象予報・警報等を継続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一部の電力・通信・職員交代等の制約が残る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D14B7B71-E8FE-BC43-1DF9-38D47EB950C9}"/>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41680313-6E64-04FF-399A-57B7CADE95A9}" type="slidenum">
              <a:rPr lang="en-US" altLang="ja-JP" sz="1200" b="0">
                <a:solidFill>
                  <a:srgbClr val="1F1F1F"/>
                </a:solidFill>
                <a:latin typeface="BIZ UDゴシック"/>
                <a:ea typeface="BIZ UDゴシック"/>
                <a:cs typeface="BIZ UDゴシック"/>
              </a:rPr>
              <a:t>12</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28E7DE3E-CDBC-2B17-879A-04D6BEB010AE}"/>
              </a:ext>
            </a:extLst>
          </p:cNvPr>
          <p:cNvSpPr>
            <a:spLocks noGrp="1"/>
          </p:cNvSpPr>
          <p:nvPr/>
        </p:nvSpPr>
        <p:spPr>
          <a:xfrm>
            <a:off x="361950" y="714375"/>
            <a:ext cx="11830050" cy="733345"/>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dirty="0">
                <a:latin typeface="BIZ UDゴシック"/>
                <a:ea typeface="BIZ UDゴシック"/>
                <a:cs typeface="BIZ UDゴシック"/>
              </a:rPr>
              <a:t>交通・ライフラインの復旧は進む一方、政府に求められる業務は、応急対応から生活再建、インフラ復旧、経済活動の回復へと拡大する。</a:t>
            </a:r>
            <a:endParaRPr lang="en-US" altLang="ja-JP" sz="1400" dirty="0">
              <a:latin typeface="BIZ UDゴシック"/>
              <a:ea typeface="BIZ UDゴシック"/>
              <a:cs typeface="BIZ UDゴシック"/>
            </a:endParaRPr>
          </a:p>
          <a:p>
            <a:pPr marL="285750" indent="-285750">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b="1" u="sng" dirty="0">
                <a:latin typeface="BIZ UDゴシック"/>
                <a:ea typeface="BIZ UDゴシック"/>
                <a:cs typeface="BIZ UDゴシック"/>
              </a:rPr>
              <a:t>職員疲労や一部の電力・通信等の制約が残る中、対応すべき業務の量と種類が増加する。</a:t>
            </a:r>
            <a:endParaRPr lang="ja-JP" sz="1400" b="1" u="sng" dirty="0"/>
          </a:p>
        </p:txBody>
      </p:sp>
      <p:sp>
        <p:nvSpPr>
          <p:cNvPr id="10" name="title-band">
            <a:extLst>
              <a:ext uri="{FF2B5EF4-FFF2-40B4-BE49-F238E27FC236}">
                <a16:creationId xmlns:a16="http://schemas.microsoft.com/office/drawing/2014/main" id="{80156923-1518-9DB6-91E9-5A1EB9E7875B}"/>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ー９　発災３週間後：応急対応から復旧・生活再建へ政府業務が拡大</a:t>
            </a:r>
          </a:p>
        </p:txBody>
      </p:sp>
      <p:sp>
        <p:nvSpPr>
          <p:cNvPr id="11" name="Rectangle 1">
            <a:extLst>
              <a:ext uri="{FF2B5EF4-FFF2-40B4-BE49-F238E27FC236}">
                <a16:creationId xmlns:a16="http://schemas.microsoft.com/office/drawing/2014/main" id="{25BE7550-9A60-061D-522F-AF4AA00EFAF7}"/>
              </a:ext>
            </a:extLst>
          </p:cNvPr>
          <p:cNvSpPr>
            <a:spLocks noGrp="1"/>
          </p:cNvSpPr>
          <p:nvPr/>
        </p:nvSpPr>
        <p:spPr>
          <a:xfrm>
            <a:off x="669303" y="1677518"/>
            <a:ext cx="11522697" cy="1150058"/>
          </a:xfrm>
          <a:prstGeom prst="rect">
            <a:avLst/>
          </a:prstGeom>
          <a:noFill/>
          <a:ln>
            <a:noFill/>
          </a:ln>
        </p:spPr>
        <p:txBody>
          <a:bodyPr vert="horz" wrap="square" lIns="91440" tIns="45720" rIns="91440" bIns="45720" anchor="ctr">
            <a:spAutoFit/>
          </a:bodyPr>
          <a:lstStyle/>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道路・鉄道・ライフライン等の復旧が進展</a:t>
            </a:r>
            <a:endParaRPr lang="en-US" altLang="ja-JP" sz="1200" dirty="0">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応急対応に加え、生活再建、インフラ復旧、経済活動回復への対応が本格化</a:t>
            </a:r>
            <a:endParaRPr lang="en-US" altLang="ja-JP" sz="1200" dirty="0">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長期の災害対応により、職員の疲労・交代要員不足が継続</a:t>
            </a:r>
            <a:endParaRPr lang="en-US" altLang="ja-JP" sz="1200" b="1" dirty="0">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一部の電力・通信・システム制約も残存</a:t>
            </a:r>
            <a:endParaRPr lang="en-US" altLang="ja-JP" sz="1200" b="1" dirty="0">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非常時の業務継続を続けながら、より広範な政策対応が必要</a:t>
            </a:r>
            <a:endParaRPr lang="ja-JP" sz="1200" b="1" i="0" u="none" cap="none" baseline="0" dirty="0">
              <a:ln>
                <a:noFill/>
              </a:ln>
              <a:solidFill>
                <a:schemeClr val="tx1"/>
              </a:solidFill>
              <a:highlight>
                <a:srgbClr val="FFFF00"/>
              </a:highlight>
              <a:latin typeface="BIZ UDゴシック"/>
              <a:ea typeface="BIZ UDゴシック"/>
              <a:cs typeface="BIZ UDゴシック"/>
            </a:endParaRPr>
          </a:p>
        </p:txBody>
      </p:sp>
    </p:spTree>
    <p:extLst>
      <p:ext uri="{BB962C8B-B14F-4D97-AF65-F5344CB8AC3E}">
        <p14:creationId xmlns:p14="http://schemas.microsoft.com/office/powerpoint/2010/main" val="1618009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表 8"/>
          <p:cNvGraphicFramePr/>
          <p:nvPr>
            <p:extLst>
              <p:ext uri="{D42A27DB-BD31-4B8C-83A1-F6EECF244321}">
                <p14:modId xmlns:p14="http://schemas.microsoft.com/office/powerpoint/2010/main" val="505878453"/>
              </p:ext>
            </p:extLst>
          </p:nvPr>
        </p:nvGraphicFramePr>
        <p:xfrm>
          <a:off x="361950" y="3343005"/>
          <a:ext cx="11696700" cy="3416298"/>
        </p:xfrm>
        <a:graphic>
          <a:graphicData uri="http://schemas.openxmlformats.org/drawingml/2006/table">
            <a:tbl>
              <a:tblPr>
                <a:tableStyleId>{5C22544A-7EE6-4342-B048-85BDC9FD1C3A}</a:tableStyleId>
              </a:tblPr>
              <a:tblGrid>
                <a:gridCol w="1773260">
                  <a:extLst>
                    <a:ext uri="{9D8B030D-6E8A-4147-A177-3AD203B41FA5}">
                      <a16:colId xmlns:a16="http://schemas.microsoft.com/office/drawing/2014/main" val="20000"/>
                    </a:ext>
                  </a:extLst>
                </a:gridCol>
                <a:gridCol w="3410117">
                  <a:extLst>
                    <a:ext uri="{9D8B030D-6E8A-4147-A177-3AD203B41FA5}">
                      <a16:colId xmlns:a16="http://schemas.microsoft.com/office/drawing/2014/main" val="20001"/>
                    </a:ext>
                  </a:extLst>
                </a:gridCol>
                <a:gridCol w="3410117">
                  <a:extLst>
                    <a:ext uri="{9D8B030D-6E8A-4147-A177-3AD203B41FA5}">
                      <a16:colId xmlns:a16="http://schemas.microsoft.com/office/drawing/2014/main" val="20002"/>
                    </a:ext>
                  </a:extLst>
                </a:gridCol>
                <a:gridCol w="3103206">
                  <a:extLst>
                    <a:ext uri="{9D8B030D-6E8A-4147-A177-3AD203B41FA5}">
                      <a16:colId xmlns:a16="http://schemas.microsoft.com/office/drawing/2014/main" val="20003"/>
                    </a:ext>
                  </a:extLst>
                </a:gridCol>
              </a:tblGrid>
              <a:tr h="308298">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200" cmpd="sng">
                      <a:noFill/>
                      <a:prstDash val="soli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200" cmpd="sng">
                      <a:noFill/>
                      <a:prstDash val="solid"/>
                    </a:lnR>
                    <a:lnT w="76200" cmpd="sng">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2160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復旧・復興方針の判断・調整、予算・制度・国会対応</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災害対応に加え、政策・国会対応等の判断・調整案件が増加</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2160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復旧・復興業務、予算・制度・国会対応、重要な平常業務を並行</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長期対応による人的制約が残る中、処理すべき業務が増加</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2160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被災者支援、復旧・復興の総合調整、制度・予算対応</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長期の本部運営に制度・予算調整が加わり、調整負荷が継続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62160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インフラ復旧、住宅・交通・物流対策、予算・国会対応</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復旧実務と政策・予算・国会対応を同時に処理</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zh-CN" altLang="en-US" sz="1200">
                          <a:latin typeface="BIZ UDゴシック" panose="020B0400000000000000" pitchFamily="49" charset="-128"/>
                          <a:ea typeface="BIZ UDゴシック" panose="020B0400000000000000" pitchFamily="49" charset="-128"/>
                        </a:rPr>
                        <a:t>国土交通省</a:t>
                      </a:r>
                      <a:r>
                        <a:rPr lang="en-US" altLang="zh-CN" sz="1200">
                          <a:latin typeface="BIZ UDゴシック" panose="020B0400000000000000" pitchFamily="49" charset="-128"/>
                          <a:ea typeface="BIZ UDゴシック" panose="020B0400000000000000" pitchFamily="49" charset="-128"/>
                        </a:rPr>
                        <a:t>BCP</a:t>
                      </a:r>
                      <a:r>
                        <a:rPr lang="zh-CN" altLang="en-US" sz="1200">
                          <a:latin typeface="BIZ UDゴシック" panose="020B0400000000000000" pitchFamily="49" charset="-128"/>
                          <a:ea typeface="BIZ UDゴシック" panose="020B0400000000000000" pitchFamily="49" charset="-128"/>
                        </a:rPr>
                        <a:t>／首都直下基本計画</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2160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地震・津波情報、気象予報・警報等を継続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一部の電力・通信・職員交代等の制約が残る場合、業務継続に影響</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200" cmpd="sng">
                      <a:noFill/>
                      <a:prstDash val="solid"/>
                    </a:lnR>
                    <a:lnT w="57150" cap="flat" cmpd="sng" algn="ctr">
                      <a:solidFill>
                        <a:schemeClr val="bg1"/>
                      </a:solidFill>
                      <a:prstDash val="solid"/>
                      <a:round/>
                      <a:headEnd type="none" w="med" len="med"/>
                      <a:tailEnd type="none" w="med" len="med"/>
                    </a:lnT>
                    <a:lnB w="762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 name="スライド番号プレースホルダー 1">
            <a:extLst>
              <a:ext uri="{FF2B5EF4-FFF2-40B4-BE49-F238E27FC236}">
                <a16:creationId xmlns:a16="http://schemas.microsoft.com/office/drawing/2014/main" id="{AB8B2E93-5040-15AB-FBF4-CC4F0AF778C6}"/>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5FEBBBCE-9E16-527A-0EE3-E5839422D847}" type="slidenum">
              <a:rPr lang="en-US" altLang="ja-JP" sz="1200" b="0">
                <a:solidFill>
                  <a:srgbClr val="1F1F1F"/>
                </a:solidFill>
                <a:latin typeface="BIZ UDゴシック"/>
                <a:ea typeface="BIZ UDゴシック"/>
                <a:cs typeface="BIZ UDゴシック"/>
              </a:rPr>
              <a:t>13</a:t>
            </a:fld>
            <a:endParaRPr lang="ja-JP" sz="1400" b="0">
              <a:solidFill>
                <a:srgbClr val="1F1F1F"/>
              </a:solidFill>
              <a:latin typeface="BIZ UDゴシック"/>
              <a:ea typeface="BIZ UDゴシック"/>
              <a:cs typeface="BIZ UDゴシック"/>
            </a:endParaRPr>
          </a:p>
        </p:txBody>
      </p:sp>
      <p:sp>
        <p:nvSpPr>
          <p:cNvPr id="35" name="takeaway-band">
            <a:extLst>
              <a:ext uri="{FF2B5EF4-FFF2-40B4-BE49-F238E27FC236}">
                <a16:creationId xmlns:a16="http://schemas.microsoft.com/office/drawing/2014/main" id="{E692AF17-967B-E027-B696-40A8A6FAE495}"/>
              </a:ext>
            </a:extLst>
          </p:cNvPr>
          <p:cNvSpPr>
            <a:spLocks noGrp="1"/>
          </p:cNvSpPr>
          <p:nvPr/>
        </p:nvSpPr>
        <p:spPr>
          <a:xfrm>
            <a:off x="361950" y="714375"/>
            <a:ext cx="11830050" cy="859741"/>
          </a:xfrm>
          <a:prstGeom prst="rect">
            <a:avLst/>
          </a:prstGeom>
          <a:solidFill>
            <a:srgbClr val="BDD7EE"/>
          </a:solidFill>
          <a:ln w="0">
            <a:solidFill>
              <a:srgbClr val="BDD7EE"/>
            </a:solidFill>
            <a:prstDash val="solid"/>
          </a:ln>
        </p:spPr>
        <p:txBody>
          <a:bodyPr wrap="square" lIns="57150" tIns="38100" rIns="57150" bIns="38100" anchor="ctr">
            <a:noAutofit/>
          </a:bodyPr>
          <a:lstStyle/>
          <a:p>
            <a:pPr marL="285750" indent="-285750">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東京圏の交通・ライフライン等の復旧が進む一方、復旧・復興対応に加え、</a:t>
            </a:r>
            <a:r>
              <a:rPr lang="ja-JP" altLang="en-US" sz="1400" b="1" u="sng" dirty="0">
                <a:solidFill>
                  <a:srgbClr val="111111"/>
                </a:solidFill>
                <a:latin typeface="BIZ UDゴシック"/>
                <a:ea typeface="BIZ UDゴシック"/>
                <a:cs typeface="BIZ UDゴシック"/>
              </a:rPr>
              <a:t>補正予算、制度対応、国会対応等が本格化し、政府中枢・各府省が処理すべき業務がさらに増加する。</a:t>
            </a:r>
            <a:endParaRPr lang="en-US" altLang="ja-JP" sz="1400" b="1" u="sng" dirty="0">
              <a:solidFill>
                <a:srgbClr val="111111"/>
              </a:solidFill>
              <a:latin typeface="BIZ UDゴシック"/>
              <a:ea typeface="BIZ UDゴシック"/>
              <a:cs typeface="BIZ UDゴシック"/>
            </a:endParaRPr>
          </a:p>
          <a:p>
            <a:pPr marL="285750" indent="-285750">
              <a:spcBef>
                <a:spcPts val="600"/>
              </a:spcBef>
              <a:buFont typeface="Wingdings"/>
              <a:buChar char="u"/>
              <a:defRPr lang="ja-JP" sz="12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長期対応による職員疲労や一部の電力・通信等の制約が残る中、</a:t>
            </a:r>
            <a:r>
              <a:rPr lang="ja-JP" altLang="en-US" sz="1400" b="1" u="sng" dirty="0">
                <a:solidFill>
                  <a:srgbClr val="111111"/>
                </a:solidFill>
                <a:latin typeface="BIZ UDゴシック"/>
                <a:ea typeface="BIZ UDゴシック"/>
                <a:cs typeface="BIZ UDゴシック"/>
              </a:rPr>
              <a:t>災害対応と通常の政策・行政業務を並行して処理する必要が生じる。</a:t>
            </a:r>
            <a:endParaRPr lang="ja-JP" sz="1400" b="1" u="sng" dirty="0">
              <a:solidFill>
                <a:srgbClr val="111111"/>
              </a:solidFill>
              <a:latin typeface="BIZ UDゴシック"/>
              <a:ea typeface="BIZ UDゴシック"/>
              <a:cs typeface="BIZ UDゴシック"/>
            </a:endParaRPr>
          </a:p>
        </p:txBody>
      </p:sp>
      <p:sp>
        <p:nvSpPr>
          <p:cNvPr id="10" name="title-band">
            <a:extLst>
              <a:ext uri="{FF2B5EF4-FFF2-40B4-BE49-F238E27FC236}">
                <a16:creationId xmlns:a16="http://schemas.microsoft.com/office/drawing/2014/main" id="{C24EF035-57F7-3952-B39B-8B382AB78CD2}"/>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ー10　発災から１か月：</a:t>
            </a:r>
            <a:r>
              <a:rPr lang="ja-JP" sz="2000" b="1" dirty="0">
                <a:solidFill>
                  <a:schemeClr val="bg1"/>
                </a:solidFill>
                <a:latin typeface="BIZ UDゴシック"/>
                <a:ea typeface="BIZ UDゴシック"/>
                <a:cs typeface="BIZ UDゴシック"/>
              </a:rPr>
              <a:t>国会・予算・制度対応が本格化し、政府業務がさらに集中</a:t>
            </a:r>
            <a:endParaRPr lang="ja-JP" sz="2400" b="1" dirty="0">
              <a:solidFill>
                <a:schemeClr val="bg1"/>
              </a:solidFill>
              <a:latin typeface="BIZ UDゴシック"/>
              <a:ea typeface="BIZ UDゴシック"/>
              <a:cs typeface="BIZ UDゴシック"/>
            </a:endParaRPr>
          </a:p>
        </p:txBody>
      </p:sp>
      <p:sp>
        <p:nvSpPr>
          <p:cNvPr id="11" name="Rectangle 1">
            <a:extLst>
              <a:ext uri="{FF2B5EF4-FFF2-40B4-BE49-F238E27FC236}">
                <a16:creationId xmlns:a16="http://schemas.microsoft.com/office/drawing/2014/main" id="{37A994D9-127D-4BF4-A5AE-40A9F8E1D790}"/>
              </a:ext>
            </a:extLst>
          </p:cNvPr>
          <p:cNvSpPr>
            <a:spLocks noGrp="1"/>
          </p:cNvSpPr>
          <p:nvPr/>
        </p:nvSpPr>
        <p:spPr>
          <a:xfrm>
            <a:off x="669303" y="1850548"/>
            <a:ext cx="11522697" cy="1150058"/>
          </a:xfrm>
          <a:prstGeom prst="rect">
            <a:avLst/>
          </a:prstGeom>
          <a:noFill/>
          <a:ln>
            <a:noFill/>
          </a:ln>
        </p:spPr>
        <p:txBody>
          <a:bodyPr vert="horz" wrap="square" lIns="91440" tIns="45720" rIns="91440" bIns="45720" anchor="ctr">
            <a:spAutoFit/>
          </a:bodyPr>
          <a:lstStyle/>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交通・ライフライン等の復旧が進展</a:t>
            </a:r>
            <a:endParaRPr lang="en-US" altLang="ja-JP" sz="1200" dirty="0">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復旧・復興、生活・経済活動回復に向けた政策判断が本格化</a:t>
            </a:r>
            <a:endParaRPr lang="en-US" altLang="ja-JP" sz="1200" dirty="0">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補正予算、特別措置法等の制度・国会対応が必要</a:t>
            </a:r>
            <a:endParaRPr lang="en-US" altLang="ja-JP" sz="1200" b="1" dirty="0">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b="1" dirty="0">
                <a:highlight>
                  <a:srgbClr val="FFFF00"/>
                </a:highlight>
                <a:latin typeface="BIZ UDゴシック"/>
                <a:ea typeface="BIZ UDゴシック"/>
                <a:cs typeface="BIZ UDゴシック"/>
              </a:rPr>
              <a:t>国会会期中のため、政府答弁、法案・予算調整等も並行</a:t>
            </a:r>
            <a:endParaRPr lang="en-US" altLang="ja-JP" sz="1200" b="1" dirty="0">
              <a:highlight>
                <a:srgbClr val="FFFF00"/>
              </a:highlight>
              <a:latin typeface="BIZ UDゴシック"/>
              <a:ea typeface="BIZ UDゴシック"/>
              <a:cs typeface="BIZ UDゴシック"/>
            </a:endParaRPr>
          </a:p>
          <a:p>
            <a:pPr marL="171450" lvl="0" indent="-171450">
              <a:lnSpc>
                <a:spcPts val="1700"/>
              </a:lnSpc>
              <a:spcBef>
                <a:spcPct val="0"/>
              </a:spcBef>
              <a:spcAft>
                <a:spcPct val="0"/>
              </a:spcAft>
              <a:buFont typeface="Wingdings"/>
              <a:buChar char="l"/>
              <a:defRPr lang="ja-JP">
                <a:latin typeface="BIZ UDゴシック"/>
                <a:ea typeface="BIZ UDゴシック"/>
                <a:cs typeface="BIZ UDゴシック"/>
              </a:defRPr>
            </a:pPr>
            <a:r>
              <a:rPr lang="ja-JP" altLang="en-US" sz="1200" dirty="0">
                <a:latin typeface="BIZ UDゴシック"/>
                <a:ea typeface="BIZ UDゴシック"/>
                <a:cs typeface="BIZ UDゴシック"/>
              </a:rPr>
              <a:t>災害対応、復旧・復興、国会対応、重要な平常業務を同時に処理</a:t>
            </a:r>
            <a:endParaRPr lang="ja-JP" sz="1200" b="1" i="0" u="none" cap="none" baseline="0" dirty="0">
              <a:ln>
                <a:noFill/>
              </a:ln>
              <a:solidFill>
                <a:schemeClr val="tx1"/>
              </a:solidFill>
              <a:highlight>
                <a:srgbClr val="FFFF00"/>
              </a:highlight>
              <a:latin typeface="BIZ UDゴシック"/>
              <a:ea typeface="BIZ UDゴシック"/>
              <a:cs typeface="BIZ UDゴシック"/>
            </a:endParaRPr>
          </a:p>
        </p:txBody>
      </p:sp>
    </p:spTree>
    <p:extLst>
      <p:ext uri="{BB962C8B-B14F-4D97-AF65-F5344CB8AC3E}">
        <p14:creationId xmlns:p14="http://schemas.microsoft.com/office/powerpoint/2010/main" val="1155715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1">
            <a:extLst>
              <a:ext uri="{FF2B5EF4-FFF2-40B4-BE49-F238E27FC236}">
                <a16:creationId xmlns:a16="http://schemas.microsoft.com/office/drawing/2014/main" id="{CF5C749F-E2E5-D2E7-A668-2ABEF508D223}"/>
              </a:ext>
            </a:extLst>
          </p:cNvPr>
          <p:cNvSpPr>
            <a:spLocks noGrp="1"/>
          </p:cNvSpPr>
          <p:nvPr/>
        </p:nvSpPr>
        <p:spPr>
          <a:xfrm>
            <a:off x="9448800" y="6394177"/>
            <a:ext cx="2743200" cy="365125"/>
          </a:xfrm>
          <a:prstGeom prst="rect">
            <a:avLst/>
          </a:prstGeom>
        </p:spPr>
        <p:txBody>
          <a:bodyPr anchor="ctr"/>
          <a:lstStyle>
            <a:lvl1pPr marL="0" indent="0" algn="l">
              <a:buNone/>
              <a:defRPr lang="ja-JP" sz="1800">
                <a:solidFill>
                  <a:schemeClr val="tx1"/>
                </a:solidFill>
                <a:latin typeface="+mn-lt"/>
                <a:ea typeface="+mn-lt"/>
                <a:cs typeface="+mn-lt"/>
              </a:defRPr>
            </a:lvl1pPr>
            <a:lvl2pPr marL="457200" indent="0" algn="l">
              <a:buNone/>
              <a:defRPr lang="ja-JP" sz="1800">
                <a:solidFill>
                  <a:schemeClr val="tx1"/>
                </a:solidFill>
                <a:latin typeface="+mn-lt"/>
                <a:ea typeface="+mn-lt"/>
                <a:cs typeface="+mn-lt"/>
              </a:defRPr>
            </a:lvl2pPr>
            <a:lvl3pPr marL="914400" indent="0" algn="l">
              <a:buNone/>
              <a:defRPr lang="ja-JP" sz="1800">
                <a:solidFill>
                  <a:schemeClr val="tx1"/>
                </a:solidFill>
                <a:latin typeface="+mn-lt"/>
                <a:ea typeface="+mn-lt"/>
                <a:cs typeface="+mn-lt"/>
              </a:defRPr>
            </a:lvl3pPr>
            <a:lvl4pPr marL="1371600" indent="0" algn="l">
              <a:buNone/>
              <a:defRPr lang="ja-JP" sz="1800">
                <a:solidFill>
                  <a:schemeClr val="tx1"/>
                </a:solidFill>
                <a:latin typeface="+mn-lt"/>
                <a:ea typeface="+mn-lt"/>
                <a:cs typeface="+mn-lt"/>
              </a:defRPr>
            </a:lvl4pPr>
            <a:lvl5pPr marL="1828800" indent="0" algn="l">
              <a:buNone/>
              <a:defRPr lang="ja-JP" sz="1800">
                <a:solidFill>
                  <a:schemeClr val="tx1"/>
                </a:solidFill>
                <a:latin typeface="+mn-lt"/>
                <a:ea typeface="+mn-lt"/>
                <a:cs typeface="+mn-lt"/>
              </a:defRPr>
            </a:lvl5pPr>
            <a:lvl6pPr marL="2286000" indent="0" algn="l">
              <a:buNone/>
              <a:defRPr lang="ja-JP" sz="1800">
                <a:solidFill>
                  <a:schemeClr val="tx1"/>
                </a:solidFill>
                <a:latin typeface="+mn-lt"/>
                <a:ea typeface="+mn-lt"/>
                <a:cs typeface="+mn-lt"/>
              </a:defRPr>
            </a:lvl6pPr>
            <a:lvl7pPr marL="2743200" indent="0" algn="l">
              <a:buNone/>
              <a:defRPr lang="ja-JP" sz="1800">
                <a:solidFill>
                  <a:schemeClr val="tx1"/>
                </a:solidFill>
                <a:latin typeface="+mn-lt"/>
                <a:ea typeface="+mn-lt"/>
                <a:cs typeface="+mn-lt"/>
              </a:defRPr>
            </a:lvl7pPr>
            <a:lvl8pPr marL="3200400" indent="0" algn="l">
              <a:buNone/>
              <a:defRPr lang="ja-JP" sz="1800">
                <a:solidFill>
                  <a:schemeClr val="tx1"/>
                </a:solidFill>
                <a:latin typeface="+mn-lt"/>
                <a:ea typeface="+mn-lt"/>
                <a:cs typeface="+mn-lt"/>
              </a:defRPr>
            </a:lvl8pPr>
            <a:lvl9pPr marL="3657600" indent="0" algn="l">
              <a:buNone/>
              <a:defRPr lang="ja-JP" sz="1800">
                <a:solidFill>
                  <a:schemeClr val="tx1"/>
                </a:solidFill>
                <a:latin typeface="+mn-lt"/>
                <a:ea typeface="+mn-lt"/>
                <a:cs typeface="+mn-lt"/>
              </a:defRPr>
            </a:lvl9pPr>
          </a:lstStyle>
          <a:p>
            <a:pPr algn="r">
              <a:buNone/>
              <a:defRPr lang="ja-JP" sz="1200" b="0">
                <a:solidFill>
                  <a:srgbClr val="1F1F1F"/>
                </a:solidFill>
                <a:latin typeface="BIZ UDゴシック"/>
                <a:ea typeface="BIZ UDゴシック"/>
                <a:cs typeface="BIZ UDゴシック"/>
              </a:defRPr>
            </a:pPr>
            <a:fld id="{D172A7C5-A0CC-7B36-F236-345181E6AD72}" type="slidenum">
              <a:rPr lang="en-US" altLang="ja-JP" sz="1200" b="0">
                <a:solidFill>
                  <a:srgbClr val="1F1F1F"/>
                </a:solidFill>
                <a:latin typeface="BIZ UDゴシック"/>
                <a:ea typeface="BIZ UDゴシック"/>
                <a:cs typeface="BIZ UDゴシック"/>
              </a:rPr>
              <a:t>14</a:t>
            </a:fld>
            <a:endParaRPr lang="ja-JP" sz="1400" b="0">
              <a:solidFill>
                <a:srgbClr val="1F1F1F"/>
              </a:solidFill>
              <a:latin typeface="BIZ UDゴシック"/>
              <a:ea typeface="BIZ UDゴシック"/>
              <a:cs typeface="BIZ UDゴシック"/>
            </a:endParaRPr>
          </a:p>
        </p:txBody>
      </p:sp>
      <p:sp>
        <p:nvSpPr>
          <p:cNvPr id="10" name="title-band">
            <a:extLst>
              <a:ext uri="{FF2B5EF4-FFF2-40B4-BE49-F238E27FC236}">
                <a16:creationId xmlns:a16="http://schemas.microsoft.com/office/drawing/2014/main" id="{218ACEAF-F732-8353-DCE0-2F2545336B5A}"/>
              </a:ext>
            </a:extLst>
          </p:cNvPr>
          <p:cNvSpPr>
            <a:spLocks noGrp="1"/>
          </p:cNvSpPr>
          <p:nvPr/>
        </p:nvSpPr>
        <p:spPr>
          <a:xfrm>
            <a:off x="0" y="0"/>
            <a:ext cx="12192000" cy="619125"/>
          </a:xfrm>
          <a:prstGeom prst="rect">
            <a:avLst/>
          </a:prstGeom>
          <a:solidFill>
            <a:srgbClr val="002060"/>
          </a:solidFill>
          <a:ln w="0">
            <a:solidFill>
              <a:srgbClr val="002060"/>
            </a:solidFill>
            <a:prstDash val="solid"/>
          </a:ln>
        </p:spPr>
        <p:txBody>
          <a:bodyPr anchor="ctr"/>
          <a:lstStyle/>
          <a:p>
            <a:pPr>
              <a:defRPr lang="ja-JP">
                <a:latin typeface="BIZ UDゴシック"/>
                <a:ea typeface="BIZ UDゴシック"/>
                <a:cs typeface="BIZ UDゴシック"/>
              </a:defRPr>
            </a:pPr>
            <a:r>
              <a:rPr lang="en-US" altLang="ja-JP" sz="2400" b="1" dirty="0">
                <a:solidFill>
                  <a:schemeClr val="bg1"/>
                </a:solidFill>
                <a:latin typeface="BIZ UDゴシック"/>
                <a:ea typeface="BIZ UDゴシック"/>
                <a:cs typeface="BIZ UDゴシック"/>
              </a:rPr>
              <a:t>Ⅰ</a:t>
            </a:r>
            <a:r>
              <a:rPr lang="ja-JP" sz="2400" b="1" dirty="0">
                <a:solidFill>
                  <a:schemeClr val="bg1"/>
                </a:solidFill>
                <a:latin typeface="BIZ UDゴシック"/>
                <a:ea typeface="BIZ UDゴシック"/>
                <a:cs typeface="BIZ UDゴシック"/>
              </a:rPr>
              <a:t>ー11　東京圏外でバックアップを検討すべき状態（ケーススタディより）</a:t>
            </a:r>
          </a:p>
        </p:txBody>
      </p:sp>
      <p:sp>
        <p:nvSpPr>
          <p:cNvPr id="7" name="テキスト ボックス 1">
            <a:extLst>
              <a:ext uri="{FF2B5EF4-FFF2-40B4-BE49-F238E27FC236}">
                <a16:creationId xmlns:a16="http://schemas.microsoft.com/office/drawing/2014/main" id="{21C1F69C-2DCC-3D27-61C4-1334A4DCACB6}"/>
              </a:ext>
            </a:extLst>
          </p:cNvPr>
          <p:cNvSpPr>
            <a:spLocks noGrp="1"/>
          </p:cNvSpPr>
          <p:nvPr/>
        </p:nvSpPr>
        <p:spPr>
          <a:xfrm>
            <a:off x="263450" y="1082925"/>
            <a:ext cx="11665099" cy="5034455"/>
          </a:xfrm>
          <a:prstGeom prst="rect">
            <a:avLst/>
          </a:prstGeom>
          <a:noFill/>
          <a:ln w="28575">
            <a:solidFill>
              <a:srgbClr val="002060"/>
            </a:solidFill>
          </a:ln>
        </p:spPr>
        <p:txBody>
          <a:bodyPr wrap="square">
            <a:spAutoFit/>
          </a:bodyPr>
          <a:lstStyle/>
          <a:p>
            <a:pPr>
              <a:lnSpc>
                <a:spcPts val="3000"/>
              </a:lnSpc>
              <a:spcBef>
                <a:spcPts val="3000"/>
              </a:spcBef>
              <a:buNone/>
              <a:defRPr lang="ja-JP">
                <a:latin typeface="BIZ UDゴシック"/>
                <a:ea typeface="BIZ UDゴシック"/>
                <a:cs typeface="BIZ UDゴシック"/>
              </a:defRPr>
            </a:pPr>
            <a:r>
              <a:rPr lang="ja-JP" sz="2000" b="1" u="sng" dirty="0">
                <a:latin typeface="BIZ UDゴシック"/>
                <a:ea typeface="BIZ UDゴシック"/>
                <a:cs typeface="BIZ UDゴシック"/>
              </a:rPr>
              <a:t>【ケーススタディからみた、東京圏外バックアップを検討すべき状態】</a:t>
            </a:r>
          </a:p>
          <a:p>
            <a:pPr marL="542925" indent="-285750">
              <a:lnSpc>
                <a:spcPts val="3000"/>
              </a:lnSpc>
              <a:spcBef>
                <a:spcPts val="3000"/>
              </a:spcBef>
              <a:buFont typeface="Wingdings"/>
              <a:buChar char="l"/>
              <a:defRPr lang="ja-JP">
                <a:latin typeface="BIZ UDゴシック"/>
                <a:ea typeface="BIZ UDゴシック"/>
                <a:cs typeface="BIZ UDゴシック"/>
              </a:defRPr>
            </a:pPr>
            <a:r>
              <a:rPr lang="ja-JP" altLang="en-US" sz="2000" b="1" dirty="0">
                <a:latin typeface="BIZ UDゴシック"/>
                <a:ea typeface="BIZ UDゴシック"/>
                <a:cs typeface="BIZ UDゴシック"/>
              </a:rPr>
              <a:t>官邸・霞が関の主要建物が使用可能で、</a:t>
            </a:r>
            <a:r>
              <a:rPr lang="en-US" altLang="ja-JP" sz="2000" b="1" dirty="0">
                <a:latin typeface="BIZ UDゴシック"/>
                <a:ea typeface="BIZ UDゴシック"/>
                <a:cs typeface="BIZ UDゴシック"/>
              </a:rPr>
              <a:t>BCP</a:t>
            </a:r>
            <a:r>
              <a:rPr lang="ja-JP" altLang="en-US" sz="2000" b="1" dirty="0">
                <a:latin typeface="BIZ UDゴシック"/>
                <a:ea typeface="BIZ UDゴシック"/>
                <a:cs typeface="BIZ UDゴシック"/>
              </a:rPr>
              <a:t>等に基づき業務を継続していても、人員、電力、通信、交通、システム等の制約が重なり、必要な政府機能を安定して継続することが困難となる状態。</a:t>
            </a:r>
          </a:p>
          <a:p>
            <a:pPr marL="542925" indent="-285750">
              <a:lnSpc>
                <a:spcPts val="3000"/>
              </a:lnSpc>
              <a:spcBef>
                <a:spcPts val="3000"/>
              </a:spcBef>
              <a:buFont typeface="Wingdings"/>
              <a:buChar char="l"/>
              <a:defRPr lang="ja-JP">
                <a:latin typeface="BIZ UDゴシック"/>
                <a:ea typeface="BIZ UDゴシック"/>
                <a:cs typeface="BIZ UDゴシック"/>
              </a:defRPr>
            </a:pPr>
            <a:r>
              <a:rPr lang="ja-JP" altLang="en-US" sz="2000" b="1" dirty="0">
                <a:latin typeface="BIZ UDゴシック"/>
                <a:ea typeface="BIZ UDゴシック"/>
                <a:cs typeface="BIZ UDゴシック"/>
              </a:rPr>
              <a:t>地震対応に台風・停電等への対応が重なり、対応案件が増加する一方、職員の参集・交代、情報収集・調整等の処理能力が低下し、対応需要が処理能力を上回る状態。</a:t>
            </a:r>
          </a:p>
          <a:p>
            <a:pPr marL="542925" indent="-285750">
              <a:lnSpc>
                <a:spcPts val="3000"/>
              </a:lnSpc>
              <a:spcBef>
                <a:spcPts val="3000"/>
              </a:spcBef>
              <a:buFont typeface="Wingdings"/>
              <a:buChar char="l"/>
              <a:defRPr lang="ja-JP">
                <a:latin typeface="BIZ UDゴシック"/>
                <a:ea typeface="BIZ UDゴシック"/>
                <a:cs typeface="BIZ UDゴシック"/>
              </a:defRPr>
            </a:pPr>
            <a:r>
              <a:rPr lang="ja-JP" altLang="en-US" sz="2000" b="1" dirty="0">
                <a:latin typeface="BIZ UDゴシック"/>
                <a:ea typeface="BIZ UDゴシック"/>
                <a:cs typeface="BIZ UDゴシック"/>
              </a:rPr>
              <a:t>交通・ライフライン等の復旧が進んでも、職員疲労や一部の基盤制約が残る中、復旧・復興、予算・制度・国会対応等へ業務が拡大し、必要な業務処理能力が十分に回復しない状態。</a:t>
            </a:r>
            <a:endParaRPr lang="en-US" altLang="ja-JP" sz="2000" b="1" dirty="0">
              <a:latin typeface="BIZ UDゴシック"/>
              <a:ea typeface="BIZ UDゴシック"/>
              <a:cs typeface="BIZ UDゴシック"/>
            </a:endParaRPr>
          </a:p>
          <a:p>
            <a:pPr marL="257175">
              <a:lnSpc>
                <a:spcPts val="3000"/>
              </a:lnSpc>
              <a:spcBef>
                <a:spcPts val="3000"/>
              </a:spcBef>
              <a:defRPr lang="ja-JP">
                <a:latin typeface="BIZ UDゴシック"/>
                <a:ea typeface="BIZ UDゴシック"/>
                <a:cs typeface="BIZ UDゴシック"/>
              </a:defRPr>
            </a:pPr>
            <a:endParaRPr lang="ja-JP" altLang="en-US" sz="2000" b="1" dirty="0">
              <a:latin typeface="BIZ UDゴシック"/>
              <a:ea typeface="BIZ UDゴシック"/>
              <a:cs typeface="BIZ UDゴシック"/>
            </a:endParaRPr>
          </a:p>
        </p:txBody>
      </p:sp>
    </p:spTree>
    <p:extLst>
      <p:ext uri="{BB962C8B-B14F-4D97-AF65-F5344CB8AC3E}">
        <p14:creationId xmlns:p14="http://schemas.microsoft.com/office/powerpoint/2010/main" val="1643918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CC2AE3E6-0DE9-4C2C-B2CC-57A135603F41}" type="slidenum">
              <a:rPr lang="en-US" sz="1200" b="0" u="none" strike="noStrike">
                <a:solidFill>
                  <a:schemeClr val="dk1"/>
                </a:solidFill>
                <a:effectLst/>
                <a:uFillTx/>
                <a:latin typeface="BIZ UDゴシック"/>
                <a:ea typeface="BIZ UDゴシック"/>
              </a:rPr>
              <a:t>15</a:t>
            </a:fld>
            <a:endParaRPr lang="en-US" sz="1200" b="0" u="none" strike="noStrike">
              <a:solidFill>
                <a:srgbClr val="000000"/>
              </a:solidFill>
              <a:effectLst/>
              <a:uFillTx/>
              <a:latin typeface="Arial"/>
            </a:endParaRPr>
          </a:p>
        </p:txBody>
      </p:sp>
      <p:sp>
        <p:nvSpPr>
          <p:cNvPr id="18" name="テキスト ボックス 2"/>
          <p:cNvSpPr/>
          <p:nvPr/>
        </p:nvSpPr>
        <p:spPr>
          <a:xfrm>
            <a:off x="1346760" y="3247920"/>
            <a:ext cx="10211400" cy="95265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81080" indent="-181080">
              <a:lnSpc>
                <a:spcPct val="100000"/>
              </a:lnSpc>
              <a:tabLst>
                <a:tab pos="0" algn="l"/>
              </a:tabLst>
            </a:pPr>
            <a:r>
              <a:rPr lang="en-US" sz="1400" b="0" u="none" strike="noStrike" dirty="0">
                <a:solidFill>
                  <a:srgbClr val="000000"/>
                </a:solidFill>
                <a:effectLst/>
                <a:uFillTx/>
                <a:latin typeface="BIZ UDゴシック"/>
                <a:ea typeface="BIZ UDゴシック"/>
              </a:rPr>
              <a:t>※　</a:t>
            </a:r>
            <a:r>
              <a:rPr lang="ja-JP" altLang="en-US" sz="1400" b="0" u="none" strike="noStrike" dirty="0">
                <a:solidFill>
                  <a:srgbClr val="000000"/>
                </a:solidFill>
                <a:effectLst/>
                <a:uFillTx/>
                <a:latin typeface="BIZ UDゴシック"/>
                <a:ea typeface="BIZ UDゴシック"/>
              </a:rPr>
              <a:t>本ケースは、霞が関・立川の庁舎が直ちに使用不能となる状況ではなく、</a:t>
            </a:r>
            <a:r>
              <a:rPr lang="ja-JP" altLang="en-US" sz="1400" dirty="0">
                <a:solidFill>
                  <a:srgbClr val="000000"/>
                </a:solidFill>
                <a:latin typeface="BIZ UDゴシック"/>
                <a:ea typeface="BIZ UDゴシック"/>
              </a:rPr>
              <a:t>降灰による</a:t>
            </a:r>
            <a:r>
              <a:rPr lang="ja-JP" altLang="en-US" sz="1400" b="0" u="none" strike="noStrike" dirty="0">
                <a:solidFill>
                  <a:srgbClr val="000000"/>
                </a:solidFill>
                <a:effectLst/>
                <a:uFillTx/>
                <a:latin typeface="BIZ UDゴシック"/>
                <a:ea typeface="BIZ UDゴシック"/>
              </a:rPr>
              <a:t>交通・物流・電力等の制約が東京圏で複合・長期化し、霞が関と東京圏内の代替拠点である立川の双方について、政府機能を安定継続するための条件が失われていく過程を確認する。</a:t>
            </a:r>
            <a:endParaRPr lang="en-US" altLang="ja-JP" sz="1400" b="0" u="none" strike="noStrike" dirty="0">
              <a:solidFill>
                <a:srgbClr val="000000"/>
              </a:solidFill>
              <a:effectLst/>
              <a:uFillTx/>
              <a:latin typeface="BIZ UDゴシック"/>
              <a:ea typeface="BIZ UDゴシック"/>
            </a:endParaRPr>
          </a:p>
          <a:p>
            <a:pPr marL="181080" indent="-181080">
              <a:lnSpc>
                <a:spcPct val="100000"/>
              </a:lnSpc>
              <a:tabLst>
                <a:tab pos="0" algn="l"/>
              </a:tabLst>
            </a:pPr>
            <a:r>
              <a:rPr lang="en-US" sz="1400" b="0" u="none" strike="noStrike" dirty="0">
                <a:solidFill>
                  <a:srgbClr val="000000"/>
                </a:solidFill>
                <a:effectLst/>
                <a:uFillTx/>
                <a:latin typeface="BIZ UDゴシック"/>
                <a:ea typeface="BIZ UDゴシック"/>
              </a:rPr>
              <a:t>※　</a:t>
            </a:r>
            <a:r>
              <a:rPr lang="ja-JP" altLang="en-US" sz="1400" b="0" u="none" strike="noStrike" dirty="0">
                <a:solidFill>
                  <a:srgbClr val="000000"/>
                </a:solidFill>
                <a:effectLst/>
                <a:uFillTx/>
                <a:latin typeface="BIZ UDゴシック"/>
                <a:ea typeface="BIZ UDゴシック"/>
              </a:rPr>
              <a:t>噴火は、</a:t>
            </a:r>
            <a:r>
              <a:rPr lang="en-US" altLang="ja-JP" sz="1400" b="0" u="none" strike="noStrike" dirty="0">
                <a:solidFill>
                  <a:srgbClr val="000000"/>
                </a:solidFill>
                <a:effectLst/>
                <a:uFillTx/>
                <a:latin typeface="BIZ UDゴシック"/>
                <a:ea typeface="BIZ UDゴシック"/>
              </a:rPr>
              <a:t>15</a:t>
            </a:r>
            <a:r>
              <a:rPr lang="ja-JP" altLang="en-US" sz="1400" b="0" u="none" strike="noStrike" dirty="0">
                <a:solidFill>
                  <a:srgbClr val="000000"/>
                </a:solidFill>
                <a:effectLst/>
                <a:uFillTx/>
                <a:latin typeface="BIZ UDゴシック"/>
                <a:ea typeface="BIZ UDゴシック"/>
              </a:rPr>
              <a:t>日を超えるものと想定する。</a:t>
            </a:r>
            <a:endParaRPr lang="en-US" sz="1400" b="0" u="none" strike="noStrike" dirty="0">
              <a:solidFill>
                <a:srgbClr val="000000"/>
              </a:solidFill>
              <a:effectLst/>
              <a:uFillTx/>
              <a:latin typeface="Arial"/>
            </a:endParaRPr>
          </a:p>
        </p:txBody>
      </p:sp>
      <p:sp>
        <p:nvSpPr>
          <p:cNvPr id="19" name="テキスト ボックス 2"/>
          <p:cNvSpPr/>
          <p:nvPr/>
        </p:nvSpPr>
        <p:spPr>
          <a:xfrm>
            <a:off x="2966936" y="4434070"/>
            <a:ext cx="9090904" cy="229148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r>
              <a:rPr lang="ja-JP" sz="1100" b="0" u="sng" strike="noStrike" dirty="0">
                <a:solidFill>
                  <a:srgbClr val="000000"/>
                </a:solidFill>
                <a:effectLst/>
                <a:uFillTx/>
                <a:latin typeface="BIZ UDゴシック" panose="020B0400000000000000" pitchFamily="49" charset="-128"/>
                <a:ea typeface="BIZ UDゴシック" panose="020B0400000000000000" pitchFamily="49" charset="-128"/>
              </a:rPr>
              <a:t>シナリオ作成参考資料</a:t>
            </a:r>
            <a:endParaRPr lang="en-US" sz="1100" b="0" u="none" strike="noStrike" dirty="0">
              <a:solidFill>
                <a:srgbClr val="000000"/>
              </a:solidFill>
              <a:effectLst/>
              <a:uFillTx/>
              <a:latin typeface="BIZ UDゴシック" panose="020B0400000000000000" pitchFamily="49" charset="-128"/>
              <a:ea typeface="BIZ UDゴシック" panose="020B0400000000000000" pitchFamily="49" charset="-128"/>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「政府業務継続計画（首都直下地震対策）」（平成</a:t>
            </a:r>
            <a:r>
              <a:rPr lang="en-US" altLang="ja-JP" sz="1100" dirty="0">
                <a:latin typeface="BIZ UDゴシック" panose="020B0400000000000000" pitchFamily="49" charset="-128"/>
                <a:ea typeface="BIZ UDゴシック" panose="020B0400000000000000" pitchFamily="49" charset="-128"/>
                <a:cs typeface="BIZ UDゴシック"/>
              </a:rPr>
              <a:t>26</a:t>
            </a:r>
            <a:r>
              <a:rPr lang="ja-JP" altLang="en-US" sz="1100" dirty="0">
                <a:latin typeface="BIZ UDゴシック" panose="020B0400000000000000" pitchFamily="49" charset="-128"/>
                <a:ea typeface="BIZ UDゴシック" panose="020B0400000000000000" pitchFamily="49" charset="-128"/>
                <a:cs typeface="BIZ UDゴシック"/>
              </a:rPr>
              <a:t>年</a:t>
            </a:r>
            <a:r>
              <a:rPr lang="en-US" altLang="ja-JP" sz="1100" dirty="0">
                <a:latin typeface="BIZ UDゴシック" panose="020B0400000000000000" pitchFamily="49" charset="-128"/>
                <a:ea typeface="BIZ UDゴシック" panose="020B0400000000000000" pitchFamily="49" charset="-128"/>
                <a:cs typeface="BIZ UDゴシック"/>
              </a:rPr>
              <a:t>3</a:t>
            </a:r>
            <a:r>
              <a:rPr lang="ja-JP" altLang="en-US" sz="1100" dirty="0">
                <a:latin typeface="BIZ UDゴシック" panose="020B0400000000000000" pitchFamily="49" charset="-128"/>
                <a:ea typeface="BIZ UDゴシック" panose="020B0400000000000000" pitchFamily="49" charset="-128"/>
                <a:cs typeface="BIZ UDゴシック"/>
              </a:rPr>
              <a:t>月</a:t>
            </a:r>
            <a:r>
              <a:rPr lang="en-US" altLang="ja-JP" sz="1100" dirty="0">
                <a:latin typeface="BIZ UDゴシック" panose="020B0400000000000000" pitchFamily="49" charset="-128"/>
                <a:ea typeface="BIZ UDゴシック" panose="020B0400000000000000" pitchFamily="49" charset="-128"/>
                <a:cs typeface="BIZ UDゴシック"/>
              </a:rPr>
              <a:t>28</a:t>
            </a:r>
            <a:r>
              <a:rPr lang="ja-JP" altLang="en-US" sz="1100" dirty="0">
                <a:latin typeface="BIZ UDゴシック" panose="020B0400000000000000" pitchFamily="49" charset="-128"/>
                <a:ea typeface="BIZ UDゴシック" panose="020B0400000000000000" pitchFamily="49" charset="-128"/>
                <a:cs typeface="BIZ UDゴシック"/>
              </a:rPr>
              <a:t>日閣議決定）</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内閣府（防災担当）「中央省庁業務継続ガイドライン 第</a:t>
            </a:r>
            <a:r>
              <a:rPr lang="en-US" altLang="ja-JP" sz="1100" dirty="0">
                <a:latin typeface="BIZ UDゴシック" panose="020B0400000000000000" pitchFamily="49" charset="-128"/>
                <a:ea typeface="BIZ UDゴシック" panose="020B0400000000000000" pitchFamily="49" charset="-128"/>
                <a:cs typeface="BIZ UDゴシック"/>
              </a:rPr>
              <a:t>3</a:t>
            </a:r>
            <a:r>
              <a:rPr lang="ja-JP" altLang="en-US" sz="1100" dirty="0">
                <a:latin typeface="BIZ UDゴシック" panose="020B0400000000000000" pitchFamily="49" charset="-128"/>
                <a:ea typeface="BIZ UDゴシック" panose="020B0400000000000000" pitchFamily="49" charset="-128"/>
                <a:cs typeface="BIZ UDゴシック"/>
              </a:rPr>
              <a:t>版（首都直下地震対策）」</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各府省の業務継続計画</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内閣府「首都圏における広域降灰対策ガイドライン」（</a:t>
            </a:r>
            <a:r>
              <a:rPr lang="en-US" altLang="ja-JP" sz="1100" dirty="0">
                <a:latin typeface="BIZ UDゴシック" panose="020B0400000000000000" pitchFamily="49" charset="-128"/>
                <a:ea typeface="BIZ UDゴシック" panose="020B0400000000000000" pitchFamily="49" charset="-128"/>
                <a:cs typeface="BIZ UDゴシック"/>
              </a:rPr>
              <a:t>2025</a:t>
            </a:r>
            <a:r>
              <a:rPr lang="ja-JP" altLang="en-US" sz="1100" dirty="0">
                <a:latin typeface="BIZ UDゴシック" panose="020B0400000000000000" pitchFamily="49" charset="-128"/>
                <a:ea typeface="BIZ UDゴシック" panose="020B0400000000000000" pitchFamily="49" charset="-128"/>
                <a:cs typeface="BIZ UDゴシック"/>
              </a:rPr>
              <a:t>年）</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内閣府「首都圏における広域降灰対策ガイドライン 参考資料」</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内閣府「大規模噴火時の広域降灰対策について</a:t>
            </a:r>
            <a:r>
              <a:rPr lang="en-US" altLang="ja-JP" sz="1100" dirty="0">
                <a:latin typeface="BIZ UDゴシック" panose="020B0400000000000000" pitchFamily="49" charset="-128"/>
                <a:ea typeface="BIZ UDゴシック" panose="020B0400000000000000" pitchFamily="49" charset="-128"/>
                <a:cs typeface="BIZ UDゴシック"/>
              </a:rPr>
              <a:t>―</a:t>
            </a:r>
            <a:r>
              <a:rPr lang="ja-JP" altLang="en-US" sz="1100" dirty="0">
                <a:latin typeface="BIZ UDゴシック" panose="020B0400000000000000" pitchFamily="49" charset="-128"/>
                <a:ea typeface="BIZ UDゴシック" panose="020B0400000000000000" pitchFamily="49" charset="-128"/>
                <a:cs typeface="BIZ UDゴシック"/>
              </a:rPr>
              <a:t>首都圏における降灰の影響と対策</a:t>
            </a:r>
            <a:r>
              <a:rPr lang="en-US" altLang="ja-JP" sz="1100" dirty="0">
                <a:latin typeface="BIZ UDゴシック" panose="020B0400000000000000" pitchFamily="49" charset="-128"/>
                <a:ea typeface="BIZ UDゴシック" panose="020B0400000000000000" pitchFamily="49" charset="-128"/>
                <a:cs typeface="BIZ UDゴシック"/>
              </a:rPr>
              <a:t>― </a:t>
            </a:r>
            <a:r>
              <a:rPr lang="ja-JP" altLang="en-US" sz="1100" dirty="0">
                <a:latin typeface="BIZ UDゴシック" panose="020B0400000000000000" pitchFamily="49" charset="-128"/>
                <a:ea typeface="BIZ UDゴシック" panose="020B0400000000000000" pitchFamily="49" charset="-128"/>
                <a:cs typeface="BIZ UDゴシック"/>
              </a:rPr>
              <a:t>～富士山噴火をモデルケースに～」（</a:t>
            </a:r>
            <a:r>
              <a:rPr lang="en-US" altLang="ja-JP" sz="1100" dirty="0">
                <a:latin typeface="BIZ UDゴシック" panose="020B0400000000000000" pitchFamily="49" charset="-128"/>
                <a:ea typeface="BIZ UDゴシック" panose="020B0400000000000000" pitchFamily="49" charset="-128"/>
                <a:cs typeface="BIZ UDゴシック"/>
              </a:rPr>
              <a:t>2020</a:t>
            </a:r>
            <a:r>
              <a:rPr lang="ja-JP" altLang="en-US" sz="1100" dirty="0">
                <a:latin typeface="BIZ UDゴシック" panose="020B0400000000000000" pitchFamily="49" charset="-128"/>
                <a:ea typeface="BIZ UDゴシック" panose="020B0400000000000000" pitchFamily="49" charset="-128"/>
                <a:cs typeface="BIZ UDゴシック"/>
              </a:rPr>
              <a:t>年）</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気象庁業務継続計画</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気象庁「噴火警戒レベルの説明」</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気象庁「降灰予報の説明」</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気象庁「富士山の噴火警戒レベル判定基準」</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気象庁「富士山の噴火警戒レベル」</a:t>
            </a:r>
            <a:endParaRPr lang="en-US" altLang="ja-JP" sz="1100" dirty="0">
              <a:latin typeface="BIZ UDゴシック" panose="020B0400000000000000" pitchFamily="49" charset="-128"/>
              <a:ea typeface="BIZ UDゴシック" panose="020B0400000000000000" pitchFamily="49" charset="-128"/>
              <a:cs typeface="BIZ UDゴシック"/>
            </a:endParaRPr>
          </a:p>
          <a:p>
            <a:pPr marL="534988" indent="-285750">
              <a:buFont typeface="Arial"/>
              <a:buChar char="•"/>
            </a:pPr>
            <a:r>
              <a:rPr lang="ja-JP" altLang="en-US" sz="1100" dirty="0">
                <a:latin typeface="BIZ UDゴシック" panose="020B0400000000000000" pitchFamily="49" charset="-128"/>
                <a:ea typeface="BIZ UDゴシック" panose="020B0400000000000000" pitchFamily="49" charset="-128"/>
                <a:cs typeface="BIZ UDゴシック"/>
              </a:rPr>
              <a:t>気象庁「火山活動解説資料（富士山）」</a:t>
            </a:r>
            <a:endParaRPr lang="en-US" altLang="ja-JP" sz="1100" b="0" u="none" strike="noStrike" dirty="0">
              <a:solidFill>
                <a:srgbClr val="000000"/>
              </a:solidFill>
              <a:effectLst/>
              <a:uFillTx/>
              <a:latin typeface="BIZ UDゴシック" panose="020B0400000000000000" pitchFamily="49" charset="-128"/>
              <a:ea typeface="BIZ UDゴシック" panose="020B0400000000000000" pitchFamily="49" charset="-128"/>
            </a:endParaRPr>
          </a:p>
        </p:txBody>
      </p:sp>
      <p:sp>
        <p:nvSpPr>
          <p:cNvPr id="2" name="テキスト ボックス 3">
            <a:extLst>
              <a:ext uri="{FF2B5EF4-FFF2-40B4-BE49-F238E27FC236}">
                <a16:creationId xmlns:a16="http://schemas.microsoft.com/office/drawing/2014/main" id="{9B54217F-C1A9-554F-D1B7-F60898252D92}"/>
              </a:ext>
            </a:extLst>
          </p:cNvPr>
          <p:cNvSpPr>
            <a:spLocks noGrp="1"/>
          </p:cNvSpPr>
          <p:nvPr/>
        </p:nvSpPr>
        <p:spPr>
          <a:xfrm>
            <a:off x="321920" y="2464833"/>
            <a:ext cx="11735920" cy="523220"/>
          </a:xfrm>
          <a:prstGeom prst="rect">
            <a:avLst/>
          </a:prstGeom>
          <a:noFill/>
        </p:spPr>
        <p:txBody>
          <a:bodyPr wrap="square">
            <a:spAutoFit/>
          </a:bodyPr>
          <a:lstStyle/>
          <a:p>
            <a:pPr algn="ctr">
              <a:buNone/>
              <a:defRPr lang="ja-JP">
                <a:latin typeface="BIZ UDゴシック"/>
                <a:ea typeface="BIZ UDゴシック"/>
                <a:cs typeface="BIZ UDゴシック"/>
              </a:defRPr>
            </a:pPr>
            <a:r>
              <a:rPr lang="en-US" altLang="ja-JP" sz="2800" b="1" dirty="0">
                <a:latin typeface="BIZ UDゴシック"/>
                <a:ea typeface="BIZ UDゴシック"/>
                <a:cs typeface="BIZ UDゴシック"/>
              </a:rPr>
              <a:t>Ⅱ</a:t>
            </a:r>
            <a:r>
              <a:rPr lang="ja-JP" sz="2800" b="1" dirty="0">
                <a:latin typeface="BIZ UDゴシック"/>
                <a:ea typeface="BIZ UDゴシック"/>
                <a:cs typeface="BIZ UDゴシック"/>
              </a:rPr>
              <a:t>　</a:t>
            </a:r>
            <a:r>
              <a:rPr lang="ja-JP" altLang="en-US" sz="2800" b="1" dirty="0">
                <a:latin typeface="BIZ UDゴシック"/>
                <a:ea typeface="BIZ UDゴシック"/>
                <a:cs typeface="BIZ UDゴシック"/>
              </a:rPr>
              <a:t>富士山噴火・広域降灰ケース</a:t>
            </a:r>
            <a:endParaRPr lang="ja-JP" sz="2800" b="1" dirty="0">
              <a:latin typeface="BIZ UDゴシック"/>
              <a:ea typeface="BIZ UDゴシック"/>
              <a:cs typeface="BIZ UDゴシック"/>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3831ECF-BA83-B33D-16CD-64B454E0BD01}"/>
              </a:ext>
            </a:extLst>
          </p:cNvPr>
          <p:cNvPicPr>
            <a:picLocks noChangeAspect="1"/>
          </p:cNvPicPr>
          <p:nvPr/>
        </p:nvPicPr>
        <p:blipFill>
          <a:blip r:embed="rId3"/>
          <a:srcRect l="996" t="9830" r="563" b="2720"/>
          <a:stretch>
            <a:fillRect/>
          </a:stretch>
        </p:blipFill>
        <p:spPr>
          <a:xfrm>
            <a:off x="3959157" y="2013519"/>
            <a:ext cx="8003894" cy="2441422"/>
          </a:xfrm>
          <a:prstGeom prst="rect">
            <a:avLst/>
          </a:prstGeom>
        </p:spPr>
      </p:pic>
      <p:graphicFrame>
        <p:nvGraphicFramePr>
          <p:cNvPr id="4" name="表 5">
            <a:extLst>
              <a:ext uri="{FF2B5EF4-FFF2-40B4-BE49-F238E27FC236}">
                <a16:creationId xmlns:a16="http://schemas.microsoft.com/office/drawing/2014/main" id="{0923A646-3692-82BD-7BEB-99BE1C05E175}"/>
              </a:ext>
            </a:extLst>
          </p:cNvPr>
          <p:cNvGraphicFramePr/>
          <p:nvPr>
            <p:extLst>
              <p:ext uri="{D42A27DB-BD31-4B8C-83A1-F6EECF244321}">
                <p14:modId xmlns:p14="http://schemas.microsoft.com/office/powerpoint/2010/main" val="3774160647"/>
              </p:ext>
            </p:extLst>
          </p:nvPr>
        </p:nvGraphicFramePr>
        <p:xfrm>
          <a:off x="361949" y="4517610"/>
          <a:ext cx="11737902" cy="1193760"/>
        </p:xfrm>
        <a:graphic>
          <a:graphicData uri="http://schemas.openxmlformats.org/drawingml/2006/table">
            <a:tbl>
              <a:tblPr>
                <a:tableStyleId>{5C22544A-7EE6-4342-B048-85BDC9FD1C3A}</a:tableStyleId>
              </a:tblPr>
              <a:tblGrid>
                <a:gridCol w="2087933">
                  <a:extLst>
                    <a:ext uri="{9D8B030D-6E8A-4147-A177-3AD203B41FA5}">
                      <a16:colId xmlns:a16="http://schemas.microsoft.com/office/drawing/2014/main" val="20000"/>
                    </a:ext>
                  </a:extLst>
                </a:gridCol>
                <a:gridCol w="9649969">
                  <a:extLst>
                    <a:ext uri="{9D8B030D-6E8A-4147-A177-3AD203B41FA5}">
                      <a16:colId xmlns:a16="http://schemas.microsoft.com/office/drawing/2014/main" val="20001"/>
                    </a:ext>
                  </a:extLst>
                </a:gridCol>
              </a:tblGrid>
              <a:tr h="241775">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確認する観点</a:t>
                      </a:r>
                      <a:endParaRPr lang="ja-JP" altLang="en-US" sz="1200" dirty="0">
                        <a:solidFill>
                          <a:schemeClr val="bg1"/>
                        </a:solidFill>
                        <a:latin typeface="BIZ UDゴシック" panose="020B0400000000000000" pitchFamily="49" charset="-128"/>
                        <a:ea typeface="BIZ UDゴシック" panose="020B0400000000000000" pitchFamily="49" charset="-128"/>
                      </a:endParaRPr>
                    </a:p>
                  </a:txBody>
                  <a:tcPr anchor="ctr">
                    <a:lnL w="76200" cmpd="sng">
                      <a:noFill/>
                      <a:prstDash val="solid"/>
                    </a:lnL>
                    <a:lnR w="38100" cap="flat" cmpd="sng" algn="ctr">
                      <a:solidFill>
                        <a:schemeClr val="bg1"/>
                      </a:solidFill>
                      <a:prstDash val="solid"/>
                      <a:round/>
                      <a:headEnd type="none" w="med" len="med"/>
                      <a:tailEnd type="none" w="med" len="med"/>
                    </a:lnR>
                    <a:lnT w="76200" cmpd="sng">
                      <a:noFill/>
                      <a:prstDash val="soli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ケーススタディで確認する内容</a:t>
                      </a:r>
                      <a:endParaRPr lang="ja-JP" altLang="en-US" sz="1200" dirty="0">
                        <a:solidFill>
                          <a:schemeClr val="bg1"/>
                        </a:solidFill>
                        <a:latin typeface="BIZ UDゴシック" panose="020B0400000000000000" pitchFamily="49" charset="-128"/>
                        <a:ea typeface="BIZ UDゴシック" panose="020B0400000000000000" pitchFamily="49" charset="-128"/>
                      </a:endParaRPr>
                    </a:p>
                  </a:txBody>
                  <a:tcPr anchor="ctr">
                    <a:lnL w="38100" cap="flat" cmpd="sng" algn="ctr">
                      <a:solidFill>
                        <a:schemeClr val="bg1"/>
                      </a:solidFill>
                      <a:prstDash val="solid"/>
                      <a:round/>
                      <a:headEnd type="none" w="med" len="med"/>
                      <a:tailEnd type="none" w="med" len="med"/>
                    </a:lnL>
                    <a:lnR w="76200" cmpd="sng">
                      <a:noFill/>
                      <a:prstDash val="solid"/>
                    </a:lnR>
                    <a:lnT w="76200" cmpd="sng">
                      <a:noFill/>
                      <a:prstDash val="soli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306480">
                <a:tc>
                  <a:txBody>
                    <a:bodyPr/>
                    <a:lstStyle/>
                    <a:p>
                      <a:pPr>
                        <a:buNone/>
                      </a:pPr>
                      <a:r>
                        <a:rPr lang="ja-JP" altLang="en-US" sz="1200" b="1" dirty="0">
                          <a:latin typeface="BIZ UDゴシック" panose="020B0400000000000000" pitchFamily="49" charset="-128"/>
                          <a:ea typeface="BIZ UDゴシック" panose="020B0400000000000000" pitchFamily="49" charset="-128"/>
                        </a:rPr>
                        <a:t>業務量と処理能力</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噴火・降灰への対応が長期化する中、危機対応業務と重要な平常業務を継続できるか</a:t>
                      </a:r>
                    </a:p>
                  </a:txBody>
                  <a:tcPr anchor="ctr">
                    <a:lnL w="38100" cap="flat" cmpd="sng" algn="ctr">
                      <a:solidFill>
                        <a:schemeClr val="bg1"/>
                      </a:solidFill>
                      <a:prstDash val="solid"/>
                      <a:round/>
                      <a:headEnd type="none" w="med" len="med"/>
                      <a:tailEnd type="none" w="med" len="med"/>
                    </a:lnL>
                    <a:lnR w="76200" cmpd="sng">
                      <a:noFill/>
                      <a:prstDash val="soli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06480">
                <a:tc>
                  <a:txBody>
                    <a:bodyPr/>
                    <a:lstStyle/>
                    <a:p>
                      <a:pPr>
                        <a:buNone/>
                      </a:pPr>
                      <a:r>
                        <a:rPr lang="ja-JP" altLang="en-US" sz="1200" b="1" dirty="0">
                          <a:latin typeface="BIZ UDゴシック" panose="020B0400000000000000" pitchFamily="49" charset="-128"/>
                          <a:ea typeface="BIZ UDゴシック" panose="020B0400000000000000" pitchFamily="49" charset="-128"/>
                        </a:rPr>
                        <a:t>人員・業務基盤</a:t>
                      </a:r>
                      <a:endParaRPr lang="ja-JP" altLang="en-US" sz="1200" dirty="0">
                        <a:latin typeface="BIZ UDゴシック" panose="020B0400000000000000" pitchFamily="49" charset="-128"/>
                        <a:ea typeface="BIZ UDゴシック" panose="020B0400000000000000" pitchFamily="49" charset="-128"/>
                      </a:endParaRPr>
                    </a:p>
                  </a:txBody>
                  <a:tcPr anchor="ctr">
                    <a:lnL w="76200" cmpd="sng">
                      <a:noFill/>
                      <a:prstDash val="soli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a:latin typeface="BIZ UDゴシック" panose="020B0400000000000000" pitchFamily="49" charset="-128"/>
                          <a:ea typeface="BIZ UDゴシック" panose="020B0400000000000000" pitchFamily="49" charset="-128"/>
                        </a:rPr>
                        <a:t>職員の参集・交代、電力、通信、情報・システム、交通・物流、物資等を確保し、業務を継続できるか</a:t>
                      </a:r>
                    </a:p>
                  </a:txBody>
                  <a:tcPr anchor="ctr">
                    <a:lnL w="38100" cap="flat" cmpd="sng" algn="ctr">
                      <a:solidFill>
                        <a:schemeClr val="bg1"/>
                      </a:solidFill>
                      <a:prstDash val="solid"/>
                      <a:round/>
                      <a:headEnd type="none" w="med" len="med"/>
                      <a:tailEnd type="none" w="med" len="med"/>
                    </a:lnL>
                    <a:lnR w="76200" cmpd="sng">
                      <a:noFill/>
                      <a:prstDash val="soli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06480">
                <a:tc>
                  <a:txBody>
                    <a:bodyPr/>
                    <a:lstStyle/>
                    <a:p>
                      <a:pPr>
                        <a:buNone/>
                      </a:pPr>
                      <a:r>
                        <a:rPr lang="ja-JP" altLang="en-US" sz="1200" b="1">
                          <a:latin typeface="BIZ UDゴシック" panose="020B0400000000000000" pitchFamily="49" charset="-128"/>
                          <a:ea typeface="BIZ UDゴシック" panose="020B0400000000000000" pitchFamily="49" charset="-128"/>
                        </a:rPr>
                        <a:t>東京圏内での機能維持</a:t>
                      </a:r>
                      <a:endParaRPr lang="ja-JP" altLang="en-US" sz="1200">
                        <a:latin typeface="BIZ UDゴシック" panose="020B0400000000000000" pitchFamily="49" charset="-128"/>
                        <a:ea typeface="BIZ UDゴシック" panose="020B0400000000000000" pitchFamily="49" charset="-128"/>
                      </a:endParaRPr>
                    </a:p>
                  </a:txBody>
                  <a:tcPr anchor="ctr">
                    <a:lnL w="76200" cmpd="sng">
                      <a:noFill/>
                      <a:prstDash val="soli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霞が関・立川等が広域降灰の影響を共通して受ける中、必要な業務処理能力を東京圏内で維持できるか</a:t>
                      </a:r>
                    </a:p>
                  </a:txBody>
                  <a:tcPr anchor="ctr">
                    <a:lnL w="38100" cap="flat" cmpd="sng" algn="ctr">
                      <a:solidFill>
                        <a:schemeClr val="bg1"/>
                      </a:solidFill>
                      <a:prstDash val="solid"/>
                      <a:round/>
                      <a:headEnd type="none" w="med" len="med"/>
                      <a:tailEnd type="none" w="med" len="med"/>
                    </a:lnL>
                    <a:lnR w="76200" cmpd="sng">
                      <a:noFill/>
                      <a:prstDash val="soli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21"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4B65EFC0-33E9-477B-82D6-84FE8B4261EA}" type="slidenum">
              <a:rPr lang="en-US" sz="1200" b="0" u="none" strike="noStrike">
                <a:solidFill>
                  <a:srgbClr val="1F1F1F"/>
                </a:solidFill>
                <a:effectLst/>
                <a:uFillTx/>
                <a:latin typeface="BIZ UDゴシック"/>
                <a:ea typeface="BIZ UDゴシック"/>
              </a:rPr>
              <a:t>16</a:t>
            </a:fld>
            <a:endParaRPr lang="en-US" sz="1200" b="0" u="none" strike="noStrike">
              <a:solidFill>
                <a:srgbClr val="000000"/>
              </a:solidFill>
              <a:effectLst/>
              <a:uFillTx/>
              <a:latin typeface="Arial"/>
            </a:endParaRPr>
          </a:p>
        </p:txBody>
      </p:sp>
      <p:sp>
        <p:nvSpPr>
          <p:cNvPr id="22" name="takeaway-band"/>
          <p:cNvSpPr/>
          <p:nvPr/>
        </p:nvSpPr>
        <p:spPr>
          <a:xfrm>
            <a:off x="361800" y="714240"/>
            <a:ext cx="11829240" cy="547920"/>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1"/>
              </a:spcBef>
              <a:buClr>
                <a:srgbClr val="111111"/>
              </a:buClr>
              <a:buFont typeface="Wingdings" charset="2"/>
              <a:buChar char=""/>
            </a:pPr>
            <a:r>
              <a:rPr lang="ja-JP" altLang="en-US" sz="1400" b="0" u="none" strike="noStrike" dirty="0">
                <a:solidFill>
                  <a:srgbClr val="111111"/>
                </a:solidFill>
                <a:effectLst/>
                <a:uFillTx/>
                <a:latin typeface="BIZ UDゴシック"/>
                <a:ea typeface="BIZ UDゴシック"/>
              </a:rPr>
              <a:t>霞が関での業務継続及び東京圏内の代替拠点である立川広域防災拠点の活用を含む現行</a:t>
            </a:r>
            <a:r>
              <a:rPr lang="en-US" altLang="ja-JP" sz="1400" b="0" u="none" strike="noStrike" dirty="0">
                <a:solidFill>
                  <a:srgbClr val="111111"/>
                </a:solidFill>
                <a:effectLst/>
                <a:uFillTx/>
                <a:latin typeface="BIZ UDゴシック"/>
                <a:ea typeface="BIZ UDゴシック"/>
              </a:rPr>
              <a:t>BCP</a:t>
            </a:r>
            <a:r>
              <a:rPr lang="ja-JP" altLang="en-US" sz="1400" b="0" u="none" strike="noStrike" dirty="0">
                <a:solidFill>
                  <a:srgbClr val="111111"/>
                </a:solidFill>
                <a:effectLst/>
                <a:uFillTx/>
                <a:latin typeface="BIZ UDゴシック"/>
                <a:ea typeface="BIZ UDゴシック"/>
              </a:rPr>
              <a:t>上の対応を行った</a:t>
            </a:r>
            <a:r>
              <a:rPr lang="ja-JP" altLang="en-US" sz="1400" dirty="0">
                <a:solidFill>
                  <a:srgbClr val="111111"/>
                </a:solidFill>
                <a:latin typeface="BIZ UDゴシック"/>
                <a:ea typeface="BIZ UDゴシック"/>
              </a:rPr>
              <a:t>上で</a:t>
            </a:r>
            <a:r>
              <a:rPr lang="ja-JP" altLang="en-US" sz="1400" b="0" u="none" strike="noStrike" dirty="0">
                <a:solidFill>
                  <a:srgbClr val="111111"/>
                </a:solidFill>
                <a:effectLst/>
                <a:uFillTx/>
                <a:latin typeface="BIZ UDゴシック"/>
                <a:ea typeface="BIZ UDゴシック"/>
              </a:rPr>
              <a:t>、</a:t>
            </a:r>
            <a:r>
              <a:rPr lang="ja-JP" altLang="en-US" sz="1400" b="1" u="sng" strike="noStrike" dirty="0">
                <a:solidFill>
                  <a:srgbClr val="111111"/>
                </a:solidFill>
                <a:effectLst/>
                <a:uFillTx/>
                <a:latin typeface="BIZ UDゴシック"/>
                <a:ea typeface="BIZ UDゴシック"/>
              </a:rPr>
              <a:t>東京圏全体の都市機能制約が長期化したときに、どのような状態で東京圏外バックアップの検討が必要となるかを確認する</a:t>
            </a:r>
            <a:r>
              <a:rPr lang="ja-JP" altLang="en-US" sz="1400" b="0" u="none" strike="noStrike" dirty="0">
                <a:solidFill>
                  <a:srgbClr val="111111"/>
                </a:solidFill>
                <a:effectLst/>
                <a:uFillTx/>
                <a:latin typeface="BIZ UDゴシック"/>
                <a:ea typeface="BIZ UDゴシック"/>
              </a:rPr>
              <a:t>。</a:t>
            </a:r>
            <a:endParaRPr lang="en-US" sz="1400" b="0" u="none" strike="noStrike" dirty="0">
              <a:solidFill>
                <a:srgbClr val="000000"/>
              </a:solidFill>
              <a:effectLst/>
              <a:uFillTx/>
              <a:latin typeface="Arial"/>
            </a:endParaRPr>
          </a:p>
        </p:txBody>
      </p:sp>
      <p:sp>
        <p:nvSpPr>
          <p:cNvPr id="23"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ー１　ケーススタディの前提と確認する視点</a:t>
            </a:r>
            <a:endParaRPr lang="en-US" sz="2400" b="0" u="none" strike="noStrike" dirty="0">
              <a:solidFill>
                <a:srgbClr val="FFFFFF"/>
              </a:solidFill>
              <a:effectLst/>
              <a:uFillTx/>
              <a:latin typeface="Arial"/>
            </a:endParaRPr>
          </a:p>
        </p:txBody>
      </p:sp>
      <p:graphicFrame>
        <p:nvGraphicFramePr>
          <p:cNvPr id="24" name="表 1"/>
          <p:cNvGraphicFramePr/>
          <p:nvPr>
            <p:extLst>
              <p:ext uri="{D42A27DB-BD31-4B8C-83A1-F6EECF244321}">
                <p14:modId xmlns:p14="http://schemas.microsoft.com/office/powerpoint/2010/main" val="3021476726"/>
              </p:ext>
            </p:extLst>
          </p:nvPr>
        </p:nvGraphicFramePr>
        <p:xfrm>
          <a:off x="361800" y="1307881"/>
          <a:ext cx="11737440" cy="3147060"/>
        </p:xfrm>
        <a:graphic>
          <a:graphicData uri="http://schemas.openxmlformats.org/drawingml/2006/table">
            <a:tbl>
              <a:tblPr/>
              <a:tblGrid>
                <a:gridCol w="3412532">
                  <a:extLst>
                    <a:ext uri="{9D8B030D-6E8A-4147-A177-3AD203B41FA5}">
                      <a16:colId xmlns:a16="http://schemas.microsoft.com/office/drawing/2014/main" val="20000"/>
                    </a:ext>
                  </a:extLst>
                </a:gridCol>
                <a:gridCol w="8324908">
                  <a:extLst>
                    <a:ext uri="{9D8B030D-6E8A-4147-A177-3AD203B41FA5}">
                      <a16:colId xmlns:a16="http://schemas.microsoft.com/office/drawing/2014/main" val="20001"/>
                    </a:ext>
                  </a:extLst>
                </a:gridCol>
              </a:tblGrid>
              <a:tr h="308484">
                <a:tc>
                  <a:txBody>
                    <a:bodyPr/>
                    <a:lstStyle/>
                    <a:p>
                      <a:pPr algn="ctr">
                        <a:lnSpc>
                          <a:spcPct val="100000"/>
                        </a:lnSpc>
                        <a:spcBef>
                          <a:spcPts val="601"/>
                        </a:spcBef>
                      </a:pPr>
                      <a:r>
                        <a:rPr lang="ja-JP" sz="1400" b="1" u="none" strike="noStrike" dirty="0">
                          <a:solidFill>
                            <a:srgbClr val="FFFFFF"/>
                          </a:solidFill>
                          <a:effectLst/>
                          <a:uFillTx/>
                          <a:latin typeface="BIZ UDゴシック"/>
                          <a:ea typeface="BIZ UDゴシック"/>
                        </a:rPr>
                        <a:t>条件設定</a:t>
                      </a:r>
                      <a:endParaRPr lang="en-US" sz="1400" b="0" u="none" strike="noStrike" dirty="0">
                        <a:solidFill>
                          <a:srgbClr val="FFFFFF"/>
                        </a:solidFill>
                        <a:effectLst/>
                        <a:uFillTx/>
                        <a:latin typeface="Arial"/>
                      </a:endParaRPr>
                    </a:p>
                  </a:txBody>
                  <a:tcPr anchor="ctr">
                    <a:lnL w="12240">
                      <a:solidFill>
                        <a:srgbClr val="A6A6A6"/>
                      </a:solidFill>
                      <a:prstDash val="solid"/>
                    </a:lnL>
                    <a:lnR w="12240">
                      <a:solidFill>
                        <a:srgbClr val="A6A6A6"/>
                      </a:solidFill>
                      <a:prstDash val="solid"/>
                    </a:lnR>
                    <a:lnT w="12240">
                      <a:solidFill>
                        <a:srgbClr val="A6A6A6"/>
                      </a:solidFill>
                      <a:prstDash val="solid"/>
                    </a:lnT>
                    <a:lnB w="12240">
                      <a:solidFill>
                        <a:srgbClr val="A6A6A6"/>
                      </a:solidFill>
                      <a:prstDash val="solid"/>
                    </a:lnB>
                    <a:solidFill>
                      <a:srgbClr val="002060"/>
                    </a:solidFill>
                  </a:tcPr>
                </a:tc>
                <a:tc>
                  <a:txBody>
                    <a:bodyPr/>
                    <a:lstStyle/>
                    <a:p>
                      <a:pPr algn="ctr">
                        <a:lnSpc>
                          <a:spcPct val="100000"/>
                        </a:lnSpc>
                        <a:spcBef>
                          <a:spcPts val="601"/>
                        </a:spcBef>
                      </a:pPr>
                      <a:r>
                        <a:rPr lang="ja-JP" sz="1400" b="1" u="none" strike="noStrike">
                          <a:solidFill>
                            <a:srgbClr val="FFFFFF"/>
                          </a:solidFill>
                          <a:effectLst/>
                          <a:uFillTx/>
                          <a:latin typeface="BIZ UDゴシック"/>
                          <a:ea typeface="BIZ UDゴシック"/>
                        </a:rPr>
                        <a:t>備考</a:t>
                      </a:r>
                      <a:endParaRPr lang="en-US" sz="1400" b="0" u="none" strike="noStrike">
                        <a:solidFill>
                          <a:srgbClr val="FFFFFF"/>
                        </a:solidFill>
                        <a:effectLst/>
                        <a:uFillTx/>
                        <a:latin typeface="Arial"/>
                      </a:endParaRPr>
                    </a:p>
                  </a:txBody>
                  <a:tcPr anchor="ctr">
                    <a:lnL w="12240">
                      <a:solidFill>
                        <a:srgbClr val="A6A6A6"/>
                      </a:solidFill>
                      <a:prstDash val="solid"/>
                    </a:lnL>
                    <a:lnR w="12240">
                      <a:solidFill>
                        <a:srgbClr val="A6A6A6"/>
                      </a:solidFill>
                      <a:prstDash val="solid"/>
                    </a:lnR>
                    <a:lnT w="12240">
                      <a:solidFill>
                        <a:srgbClr val="A6A6A6"/>
                      </a:solidFill>
                      <a:prstDash val="solid"/>
                    </a:lnT>
                    <a:lnB w="12240">
                      <a:solidFill>
                        <a:srgbClr val="A6A6A6"/>
                      </a:solidFill>
                      <a:prstDash val="solid"/>
                    </a:lnB>
                    <a:solidFill>
                      <a:srgbClr val="002060"/>
                    </a:solidFill>
                  </a:tcPr>
                </a:tc>
                <a:extLst>
                  <a:ext uri="{0D108BD9-81ED-4DB2-BD59-A6C34878D82A}">
                    <a16:rowId xmlns:a16="http://schemas.microsoft.com/office/drawing/2014/main" val="10000"/>
                  </a:ext>
                </a:extLst>
              </a:tr>
              <a:tr h="2838576">
                <a:tc>
                  <a:txBody>
                    <a:bodyPr/>
                    <a:lstStyle/>
                    <a:p>
                      <a:pPr marL="285840" indent="-285840">
                        <a:lnSpc>
                          <a:spcPct val="100000"/>
                        </a:lnSpc>
                        <a:spcBef>
                          <a:spcPts val="600"/>
                        </a:spcBef>
                        <a:buClr>
                          <a:srgbClr val="000000"/>
                        </a:buClr>
                        <a:buFont typeface="Wingdings" charset="2"/>
                        <a:buChar char=""/>
                      </a:pPr>
                      <a:r>
                        <a:rPr lang="ja-JP" altLang="en-US" sz="1400" b="1" u="none" strike="noStrike" dirty="0">
                          <a:solidFill>
                            <a:schemeClr val="dk1"/>
                          </a:solidFill>
                          <a:effectLst/>
                          <a:highlight>
                            <a:srgbClr val="FFFF00"/>
                          </a:highlight>
                          <a:uFillTx/>
                          <a:latin typeface="BIZ UDゴシック"/>
                          <a:ea typeface="BIZ UDゴシック"/>
                        </a:rPr>
                        <a:t>秋ごろ</a:t>
                      </a:r>
                      <a:r>
                        <a:rPr lang="ja-JP" altLang="en-US" sz="1400" b="1" u="none" strike="noStrike" dirty="0">
                          <a:solidFill>
                            <a:schemeClr val="dk1"/>
                          </a:solidFill>
                          <a:effectLst/>
                          <a:uFillTx/>
                          <a:latin typeface="BIZ UDゴシック"/>
                          <a:ea typeface="BIZ UDゴシック"/>
                        </a:rPr>
                        <a:t>、大規模な富士山噴火が発生。</a:t>
                      </a:r>
                      <a:endParaRPr lang="en-US" altLang="ja-JP" sz="1400" b="1" u="none" strike="noStrike" dirty="0">
                        <a:solidFill>
                          <a:schemeClr val="dk1"/>
                        </a:solidFill>
                        <a:effectLst/>
                        <a:uFillTx/>
                        <a:latin typeface="BIZ UDゴシック"/>
                        <a:ea typeface="BIZ UDゴシック"/>
                      </a:endParaRPr>
                    </a:p>
                    <a:p>
                      <a:pPr marL="285840" indent="-285840">
                        <a:lnSpc>
                          <a:spcPct val="100000"/>
                        </a:lnSpc>
                        <a:spcBef>
                          <a:spcPts val="600"/>
                        </a:spcBef>
                        <a:buClr>
                          <a:srgbClr val="000000"/>
                        </a:buClr>
                        <a:buFont typeface="Wingdings" charset="2"/>
                        <a:buChar char=""/>
                      </a:pPr>
                      <a:r>
                        <a:rPr lang="ja-JP" altLang="en-US" sz="1400" b="1" u="none" strike="noStrike" dirty="0">
                          <a:solidFill>
                            <a:schemeClr val="dk1"/>
                          </a:solidFill>
                          <a:effectLst/>
                          <a:highlight>
                            <a:srgbClr val="FFFF00"/>
                          </a:highlight>
                          <a:uFillTx/>
                          <a:latin typeface="BIZ UDゴシック"/>
                          <a:ea typeface="BIZ UDゴシック"/>
                        </a:rPr>
                        <a:t>数日前から、火山性地震など活動が活発化する</a:t>
                      </a:r>
                      <a:r>
                        <a:rPr lang="ja-JP" altLang="en-US" sz="1400" b="1" u="none" strike="noStrike" dirty="0">
                          <a:solidFill>
                            <a:schemeClr val="dk1"/>
                          </a:solidFill>
                          <a:effectLst/>
                          <a:uFillTx/>
                          <a:latin typeface="BIZ UDゴシック"/>
                          <a:ea typeface="BIZ UDゴシック"/>
                        </a:rPr>
                        <a:t>と想定。</a:t>
                      </a:r>
                      <a:endParaRPr lang="en-US" sz="1400" b="0" u="none" strike="noStrike" dirty="0">
                        <a:solidFill>
                          <a:srgbClr val="000000"/>
                        </a:solidFill>
                        <a:effectLst/>
                        <a:uFillTx/>
                        <a:latin typeface="Arial"/>
                      </a:endParaRPr>
                    </a:p>
                    <a:p>
                      <a:pPr marL="285840" indent="-285840">
                        <a:lnSpc>
                          <a:spcPct val="100000"/>
                        </a:lnSpc>
                        <a:spcBef>
                          <a:spcPts val="600"/>
                        </a:spcBef>
                        <a:buClr>
                          <a:srgbClr val="000000"/>
                        </a:buClr>
                        <a:buFont typeface="Wingdings" charset="2"/>
                        <a:buChar char=""/>
                      </a:pPr>
                      <a:r>
                        <a:rPr lang="ja-JP" altLang="en-US" sz="1400" b="1" u="none" strike="noStrike" dirty="0">
                          <a:solidFill>
                            <a:schemeClr val="dk1"/>
                          </a:solidFill>
                          <a:effectLst/>
                          <a:highlight>
                            <a:srgbClr val="FFFF00"/>
                          </a:highlight>
                          <a:uFillTx/>
                          <a:latin typeface="BIZ UDゴシック"/>
                          <a:ea typeface="BIZ UDゴシック"/>
                        </a:rPr>
                        <a:t>西南西風により東京都でも多くの降灰を確認</a:t>
                      </a:r>
                      <a:r>
                        <a:rPr lang="ja-JP" altLang="en-US" sz="1400" b="1" u="none" strike="noStrike" dirty="0">
                          <a:solidFill>
                            <a:schemeClr val="dk1"/>
                          </a:solidFill>
                          <a:effectLst/>
                          <a:uFillTx/>
                          <a:latin typeface="BIZ UDゴシック"/>
                          <a:ea typeface="BIZ UDゴシック"/>
                        </a:rPr>
                        <a:t>。</a:t>
                      </a:r>
                      <a:r>
                        <a:rPr lang="ja-JP" sz="1400" b="1" u="none" strike="noStrike" dirty="0">
                          <a:solidFill>
                            <a:schemeClr val="dk1"/>
                          </a:solidFill>
                          <a:effectLst/>
                          <a:highlight>
                            <a:srgbClr val="FFFF00"/>
                          </a:highlight>
                          <a:uFillTx/>
                          <a:latin typeface="BIZ UDゴシック"/>
                          <a:ea typeface="BIZ UDゴシック"/>
                        </a:rPr>
                        <a:t>霞が関周辺で数</a:t>
                      </a:r>
                      <a:r>
                        <a:rPr lang="en-US" sz="1400" b="1" u="none" strike="noStrike" dirty="0">
                          <a:solidFill>
                            <a:schemeClr val="dk1"/>
                          </a:solidFill>
                          <a:effectLst/>
                          <a:highlight>
                            <a:srgbClr val="FFFF00"/>
                          </a:highlight>
                          <a:uFillTx/>
                          <a:latin typeface="BIZ UDゴシック"/>
                          <a:ea typeface="BIZ UDゴシック"/>
                        </a:rPr>
                        <a:t>cm</a:t>
                      </a:r>
                      <a:r>
                        <a:rPr lang="ja-JP" sz="1400" b="1" u="none" strike="noStrike" dirty="0">
                          <a:solidFill>
                            <a:schemeClr val="dk1"/>
                          </a:solidFill>
                          <a:effectLst/>
                          <a:highlight>
                            <a:srgbClr val="FFFF00"/>
                          </a:highlight>
                          <a:uFillTx/>
                          <a:latin typeface="BIZ UDゴシック"/>
                          <a:ea typeface="BIZ UDゴシック"/>
                        </a:rPr>
                        <a:t>規模（概ね</a:t>
                      </a:r>
                      <a:r>
                        <a:rPr lang="ja-JP" altLang="en-US" sz="1400" b="1" u="none" strike="noStrike" dirty="0">
                          <a:solidFill>
                            <a:schemeClr val="dk1"/>
                          </a:solidFill>
                          <a:effectLst/>
                          <a:highlight>
                            <a:srgbClr val="FFFF00"/>
                          </a:highlight>
                          <a:uFillTx/>
                          <a:latin typeface="BIZ UDゴシック"/>
                          <a:ea typeface="BIZ UDゴシック"/>
                        </a:rPr>
                        <a:t>５</a:t>
                      </a:r>
                      <a:r>
                        <a:rPr lang="en-US" sz="1400" b="1" u="none" strike="noStrike" dirty="0">
                          <a:solidFill>
                            <a:schemeClr val="dk1"/>
                          </a:solidFill>
                          <a:effectLst/>
                          <a:highlight>
                            <a:srgbClr val="FFFF00"/>
                          </a:highlight>
                          <a:uFillTx/>
                          <a:latin typeface="BIZ UDゴシック"/>
                          <a:ea typeface="BIZ UDゴシック"/>
                        </a:rPr>
                        <a:t>cm</a:t>
                      </a:r>
                      <a:r>
                        <a:rPr lang="ja-JP" sz="1400" b="1" u="none" strike="noStrike" dirty="0">
                          <a:solidFill>
                            <a:schemeClr val="dk1"/>
                          </a:solidFill>
                          <a:effectLst/>
                          <a:highlight>
                            <a:srgbClr val="FFFF00"/>
                          </a:highlight>
                          <a:uFillTx/>
                          <a:latin typeface="BIZ UDゴシック"/>
                          <a:ea typeface="BIZ UDゴシック"/>
                        </a:rPr>
                        <a:t>程度）の降灰</a:t>
                      </a:r>
                      <a:endParaRPr lang="en-US" altLang="ja-JP" sz="1400" b="1" u="none" strike="noStrike" dirty="0">
                        <a:solidFill>
                          <a:schemeClr val="dk1"/>
                        </a:solidFill>
                        <a:effectLst/>
                        <a:highlight>
                          <a:srgbClr val="FFFF00"/>
                        </a:highlight>
                        <a:uFillTx/>
                        <a:latin typeface="BIZ UDゴシック"/>
                        <a:ea typeface="BIZ UDゴシック"/>
                      </a:endParaRPr>
                    </a:p>
                    <a:p>
                      <a:pPr marL="285840" marR="0" lvl="0" indent="-285840" algn="l" defTabSz="914400" rtl="0" eaLnBrk="1" fontAlgn="auto" latinLnBrk="0" hangingPunct="1">
                        <a:lnSpc>
                          <a:spcPct val="100000"/>
                        </a:lnSpc>
                        <a:spcBef>
                          <a:spcPts val="600"/>
                        </a:spcBef>
                        <a:spcAft>
                          <a:spcPts val="0"/>
                        </a:spcAft>
                        <a:buClr>
                          <a:srgbClr val="000000"/>
                        </a:buClr>
                        <a:buSzTx/>
                        <a:buFont typeface="Wingdings" charset="2"/>
                        <a:buChar char=""/>
                        <a:tabLst/>
                        <a:defRPr/>
                      </a:pPr>
                      <a:r>
                        <a:rPr lang="ja-JP" altLang="en-US" sz="1400" b="1" u="none" strike="noStrike" dirty="0">
                          <a:solidFill>
                            <a:schemeClr val="dk1"/>
                          </a:solidFill>
                          <a:effectLst/>
                          <a:highlight>
                            <a:srgbClr val="FFFF00"/>
                          </a:highlight>
                          <a:uFillTx/>
                          <a:latin typeface="BIZ UDゴシック"/>
                          <a:ea typeface="BIZ UDゴシック"/>
                        </a:rPr>
                        <a:t>降雨</a:t>
                      </a:r>
                      <a:r>
                        <a:rPr lang="ja-JP" altLang="en-US" sz="1400" b="1" u="none" strike="noStrike" dirty="0">
                          <a:solidFill>
                            <a:schemeClr val="dk1"/>
                          </a:solidFill>
                          <a:effectLst/>
                          <a:uFillTx/>
                          <a:latin typeface="BIZ UDゴシック"/>
                          <a:ea typeface="BIZ UDゴシック"/>
                        </a:rPr>
                        <a:t>に伴い火山灰が湿潤化</a:t>
                      </a:r>
                      <a:endParaRPr lang="en-US" altLang="ja-JP" sz="1400" b="1" u="none" strike="noStrike" dirty="0">
                        <a:solidFill>
                          <a:schemeClr val="dk1"/>
                        </a:solidFill>
                        <a:effectLst/>
                        <a:uFillTx/>
                        <a:latin typeface="BIZ UDゴシック"/>
                        <a:ea typeface="BIZ UDゴシック"/>
                      </a:endParaRPr>
                    </a:p>
                    <a:p>
                      <a:pPr marL="285840" marR="0" lvl="0" indent="-285840" algn="l" defTabSz="914400" rtl="0" eaLnBrk="1" fontAlgn="auto" latinLnBrk="0" hangingPunct="1">
                        <a:lnSpc>
                          <a:spcPct val="100000"/>
                        </a:lnSpc>
                        <a:spcBef>
                          <a:spcPts val="600"/>
                        </a:spcBef>
                        <a:spcAft>
                          <a:spcPts val="0"/>
                        </a:spcAft>
                        <a:buClr>
                          <a:srgbClr val="000000"/>
                        </a:buClr>
                        <a:buSzTx/>
                        <a:buFont typeface="Wingdings" charset="2"/>
                        <a:buChar char=""/>
                        <a:tabLst/>
                        <a:defRPr/>
                      </a:pPr>
                      <a:r>
                        <a:rPr lang="ja-JP" altLang="en-US" sz="1400" b="1" u="none" strike="noStrike" dirty="0">
                          <a:solidFill>
                            <a:schemeClr val="dk1"/>
                          </a:solidFill>
                          <a:effectLst/>
                          <a:highlight>
                            <a:srgbClr val="FFFF00"/>
                          </a:highlight>
                          <a:uFillTx/>
                          <a:latin typeface="BIZ UDゴシック"/>
                          <a:ea typeface="BIZ UDゴシック"/>
                        </a:rPr>
                        <a:t>食料備蓄等は、</a:t>
                      </a:r>
                      <a:r>
                        <a:rPr lang="ja-JP" altLang="en-US" sz="1400" b="1" u="none" strike="noStrike" dirty="0">
                          <a:solidFill>
                            <a:schemeClr val="dk1"/>
                          </a:solidFill>
                          <a:effectLst/>
                          <a:uFillTx/>
                          <a:latin typeface="BIZ UDゴシック"/>
                          <a:ea typeface="BIZ UDゴシック"/>
                        </a:rPr>
                        <a:t>首都圏における広域降灰ガイドラインを参考に、政府</a:t>
                      </a:r>
                      <a:r>
                        <a:rPr lang="en-US" altLang="ja-JP" sz="1400" b="1" u="none" strike="noStrike" dirty="0">
                          <a:solidFill>
                            <a:schemeClr val="dk1"/>
                          </a:solidFill>
                          <a:effectLst/>
                          <a:uFillTx/>
                          <a:latin typeface="BIZ UDゴシック"/>
                          <a:ea typeface="BIZ UDゴシック"/>
                        </a:rPr>
                        <a:t>BCP</a:t>
                      </a:r>
                      <a:r>
                        <a:rPr lang="ja-JP" altLang="en-US" sz="1400" b="1" u="none" strike="noStrike" dirty="0">
                          <a:solidFill>
                            <a:schemeClr val="dk1"/>
                          </a:solidFill>
                          <a:effectLst/>
                          <a:uFillTx/>
                          <a:latin typeface="BIZ UDゴシック"/>
                          <a:ea typeface="BIZ UDゴシック"/>
                        </a:rPr>
                        <a:t>を上回る</a:t>
                      </a:r>
                      <a:r>
                        <a:rPr lang="ja-JP" altLang="en-US" sz="1400" b="1" u="none" strike="noStrike" dirty="0">
                          <a:solidFill>
                            <a:schemeClr val="dk1"/>
                          </a:solidFill>
                          <a:effectLst/>
                          <a:highlight>
                            <a:srgbClr val="FFFF00"/>
                          </a:highlight>
                          <a:uFillTx/>
                          <a:latin typeface="BIZ UDゴシック"/>
                          <a:ea typeface="BIZ UDゴシック"/>
                        </a:rPr>
                        <a:t>「２週間分」実装と想定</a:t>
                      </a:r>
                      <a:endParaRPr lang="en-US" altLang="ja-JP" sz="1400" b="1" u="none" strike="noStrike" dirty="0">
                        <a:solidFill>
                          <a:schemeClr val="dk1"/>
                        </a:solidFill>
                        <a:effectLst/>
                        <a:highlight>
                          <a:srgbClr val="FFFF00"/>
                        </a:highlight>
                        <a:uFillTx/>
                        <a:latin typeface="BIZ UDゴシック"/>
                        <a:ea typeface="BIZ UDゴシック"/>
                      </a:endParaRPr>
                    </a:p>
                    <a:p>
                      <a:pPr marL="285840" marR="0" lvl="0" indent="-285840" algn="l" defTabSz="914400" rtl="0" eaLnBrk="1" fontAlgn="auto" latinLnBrk="0" hangingPunct="1">
                        <a:lnSpc>
                          <a:spcPct val="100000"/>
                        </a:lnSpc>
                        <a:spcBef>
                          <a:spcPts val="600"/>
                        </a:spcBef>
                        <a:spcAft>
                          <a:spcPts val="0"/>
                        </a:spcAft>
                        <a:buClr>
                          <a:srgbClr val="000000"/>
                        </a:buClr>
                        <a:buSzTx/>
                        <a:buFont typeface="Wingdings" charset="2"/>
                        <a:buChar char=""/>
                        <a:tabLst/>
                        <a:defRPr/>
                      </a:pPr>
                      <a:r>
                        <a:rPr lang="ja-JP" altLang="en-US" sz="1400" b="1" u="none" strike="noStrike" dirty="0">
                          <a:solidFill>
                            <a:schemeClr val="dk1"/>
                          </a:solidFill>
                          <a:effectLst/>
                          <a:highlight>
                            <a:srgbClr val="FFFF00"/>
                          </a:highlight>
                          <a:uFillTx/>
                          <a:latin typeface="BIZ UDゴシック"/>
                          <a:ea typeface="BIZ UDゴシック"/>
                        </a:rPr>
                        <a:t>ここでは先行移行はしないと想定</a:t>
                      </a:r>
                      <a:endParaRPr lang="en-US" altLang="ja-JP" sz="1400" b="1" u="none" strike="noStrike" dirty="0">
                        <a:solidFill>
                          <a:schemeClr val="dk1"/>
                        </a:solidFill>
                        <a:effectLst/>
                        <a:highlight>
                          <a:srgbClr val="FFFF00"/>
                        </a:highlight>
                        <a:uFillTx/>
                        <a:latin typeface="BIZ UDゴシック"/>
                        <a:ea typeface="BIZ UDゴシック"/>
                      </a:endParaRPr>
                    </a:p>
                  </a:txBody>
                  <a:tcPr>
                    <a:lnL w="12240">
                      <a:solidFill>
                        <a:srgbClr val="A6A6A6"/>
                      </a:solidFill>
                      <a:prstDash val="solid"/>
                    </a:lnL>
                    <a:lnR w="12240">
                      <a:solidFill>
                        <a:srgbClr val="A6A6A6"/>
                      </a:solidFill>
                      <a:prstDash val="solid"/>
                    </a:lnR>
                    <a:lnT w="12240">
                      <a:solidFill>
                        <a:srgbClr val="A6A6A6"/>
                      </a:solidFill>
                      <a:prstDash val="solid"/>
                    </a:lnT>
                    <a:lnB w="12240">
                      <a:solidFill>
                        <a:srgbClr val="A6A6A6"/>
                      </a:solidFill>
                      <a:prstDash val="solid"/>
                    </a:lnB>
                    <a:noFill/>
                  </a:tcPr>
                </a:tc>
                <a:tc>
                  <a:txBody>
                    <a:bodyPr/>
                    <a:lstStyle/>
                    <a:p>
                      <a:pPr>
                        <a:lnSpc>
                          <a:spcPts val="1199"/>
                        </a:lnSpc>
                      </a:pPr>
                      <a:r>
                        <a:rPr lang="ja-JP" altLang="en-US" sz="1200" b="1" dirty="0">
                          <a:latin typeface="BIZ UDゴシック" panose="020B0400000000000000" pitchFamily="49" charset="-128"/>
                          <a:ea typeface="BIZ UDゴシック" panose="020B0400000000000000" pitchFamily="49" charset="-128"/>
                        </a:rPr>
                        <a:t>降灰の影響（影響下の⼈⼝・資産が⼤きくなる「西南西風卓越ケースの場合、降雨時」）</a:t>
                      </a:r>
                      <a:endParaRPr lang="en-US" altLang="ja-JP" sz="1200" b="1" dirty="0">
                        <a:latin typeface="BIZ UDゴシック" panose="020B0400000000000000" pitchFamily="49" charset="-128"/>
                        <a:ea typeface="BIZ UDゴシック" panose="020B0400000000000000" pitchFamily="49" charset="-128"/>
                      </a:endParaRPr>
                    </a:p>
                    <a:p>
                      <a:pPr>
                        <a:lnSpc>
                          <a:spcPts val="1199"/>
                        </a:lnSpc>
                      </a:pPr>
                      <a:r>
                        <a:rPr lang="ja-JP" altLang="en-US" sz="1200" b="0" u="none" strike="noStrike" dirty="0">
                          <a:solidFill>
                            <a:srgbClr val="000000"/>
                          </a:solidFill>
                          <a:effectLst/>
                          <a:uFillTx/>
                          <a:latin typeface="BIZ UDゴシック" panose="020B0400000000000000" pitchFamily="49" charset="-128"/>
                          <a:ea typeface="BIZ UDゴシック" panose="020B0400000000000000" pitchFamily="49" charset="-128"/>
                        </a:rPr>
                        <a:t>→第１回資料３ｐ１４参照。</a:t>
                      </a:r>
                      <a:endParaRPr lang="en-US" sz="1200" b="0" u="none" strike="noStrike" dirty="0">
                        <a:solidFill>
                          <a:srgbClr val="000000"/>
                        </a:solidFill>
                        <a:effectLst/>
                        <a:uFillTx/>
                        <a:latin typeface="BIZ UDゴシック" panose="020B0400000000000000" pitchFamily="49" charset="-128"/>
                        <a:ea typeface="BIZ UDゴシック" panose="020B0400000000000000" pitchFamily="49" charset="-128"/>
                      </a:endParaRPr>
                    </a:p>
                  </a:txBody>
                  <a:tcPr>
                    <a:lnL w="12240">
                      <a:solidFill>
                        <a:srgbClr val="A6A6A6"/>
                      </a:solidFill>
                      <a:prstDash val="solid"/>
                    </a:lnL>
                    <a:lnR w="12240">
                      <a:solidFill>
                        <a:srgbClr val="A6A6A6"/>
                      </a:solidFill>
                      <a:prstDash val="solid"/>
                    </a:lnR>
                    <a:lnT w="12240">
                      <a:solidFill>
                        <a:srgbClr val="A6A6A6"/>
                      </a:solidFill>
                      <a:prstDash val="solid"/>
                    </a:lnT>
                    <a:lnB w="12240">
                      <a:solidFill>
                        <a:srgbClr val="A6A6A6"/>
                      </a:solidFill>
                      <a:prstDash val="solid"/>
                    </a:lnB>
                    <a:noFill/>
                  </a:tcPr>
                </a:tc>
                <a:extLst>
                  <a:ext uri="{0D108BD9-81ED-4DB2-BD59-A6C34878D82A}">
                    <a16:rowId xmlns:a16="http://schemas.microsoft.com/office/drawing/2014/main" val="10001"/>
                  </a:ext>
                </a:extLst>
              </a:tr>
            </a:tbl>
          </a:graphicData>
        </a:graphic>
      </p:graphicFrame>
      <p:sp>
        <p:nvSpPr>
          <p:cNvPr id="2" name="Rectangle 3">
            <a:extLst>
              <a:ext uri="{FF2B5EF4-FFF2-40B4-BE49-F238E27FC236}">
                <a16:creationId xmlns:a16="http://schemas.microsoft.com/office/drawing/2014/main" id="{C175EFEB-D6E3-E8EC-A27B-52DED8D6D143}"/>
              </a:ext>
            </a:extLst>
          </p:cNvPr>
          <p:cNvSpPr>
            <a:spLocks noGrp="1"/>
          </p:cNvSpPr>
          <p:nvPr/>
        </p:nvSpPr>
        <p:spPr>
          <a:xfrm>
            <a:off x="6004876" y="1783164"/>
            <a:ext cx="6198062" cy="297517"/>
          </a:xfrm>
          <a:prstGeom prst="rect">
            <a:avLst/>
          </a:prstGeom>
          <a:noFill/>
          <a:ln>
            <a:noFill/>
          </a:ln>
        </p:spPr>
        <p:txBody>
          <a:bodyPr vert="horz" wrap="square" lIns="91440" tIns="45720" rIns="91440" bIns="45720" anchor="ctr">
            <a:spAutoFit/>
          </a:bodyPr>
          <a:lstStyle/>
          <a:p>
            <a:pPr lvl="0">
              <a:lnSpc>
                <a:spcPts val="800"/>
              </a:lnSpc>
              <a:spcBef>
                <a:spcPct val="0"/>
              </a:spcBef>
              <a:spcAft>
                <a:spcPct val="0"/>
              </a:spcAft>
              <a:buNone/>
            </a:pPr>
            <a:r>
              <a:rPr sz="800" b="0" i="0" u="none" cap="none" dirty="0">
                <a:ln>
                  <a:noFill/>
                </a:ln>
                <a:solidFill>
                  <a:schemeClr val="tx1"/>
                </a:solidFill>
                <a:latin typeface="BIZ UDゴシック"/>
                <a:ea typeface="BIZ UDゴシック"/>
                <a:cs typeface="BIZ UDゴシック"/>
              </a:rPr>
              <a:t>出典：中央防災</a:t>
            </a:r>
            <a:r>
              <a:rPr sz="800" dirty="0">
                <a:latin typeface="BIZ UDゴシック"/>
                <a:ea typeface="BIZ UDゴシック"/>
                <a:cs typeface="BIZ UDゴシック"/>
              </a:rPr>
              <a:t>会議「大規模噴火時の広域降灰対策について―首都圏における降灰の影響と対策―～富士山噴火をモデルケースに～（報告） </a:t>
            </a:r>
            <a:r>
              <a:rPr sz="800" b="0" i="0" u="none" cap="none" dirty="0">
                <a:ln>
                  <a:noFill/>
                </a:ln>
                <a:solidFill>
                  <a:schemeClr val="tx1"/>
                </a:solidFill>
                <a:latin typeface="BIZ UDゴシック"/>
                <a:ea typeface="BIZ UDゴシック"/>
                <a:cs typeface="BIZ UDゴシック"/>
              </a:rPr>
              <a:t>概要版」（令和</a:t>
            </a:r>
            <a:r>
              <a:rPr sz="800" dirty="0">
                <a:latin typeface="BIZ UDゴシック"/>
                <a:ea typeface="BIZ UDゴシック"/>
                <a:cs typeface="BIZ UDゴシック"/>
              </a:rPr>
              <a:t>２</a:t>
            </a:r>
            <a:r>
              <a:rPr sz="800" b="0" i="0" u="none" cap="none" dirty="0">
                <a:ln>
                  <a:noFill/>
                </a:ln>
                <a:solidFill>
                  <a:schemeClr val="tx1"/>
                </a:solidFill>
                <a:latin typeface="BIZ UDゴシック"/>
                <a:ea typeface="BIZ UDゴシック"/>
                <a:cs typeface="BIZ UDゴシック"/>
              </a:rPr>
              <a:t>年４月）をもとに副首都推進局作成</a:t>
            </a:r>
          </a:p>
        </p:txBody>
      </p:sp>
      <p:sp>
        <p:nvSpPr>
          <p:cNvPr id="5" name="二等辺三角形 4">
            <a:extLst>
              <a:ext uri="{FF2B5EF4-FFF2-40B4-BE49-F238E27FC236}">
                <a16:creationId xmlns:a16="http://schemas.microsoft.com/office/drawing/2014/main" id="{5384635C-56F4-1FC1-0E3A-8B967A6C26C2}"/>
              </a:ext>
            </a:extLst>
          </p:cNvPr>
          <p:cNvSpPr/>
          <p:nvPr/>
        </p:nvSpPr>
        <p:spPr>
          <a:xfrm flipV="1">
            <a:off x="5128291" y="5826868"/>
            <a:ext cx="1935418" cy="202534"/>
          </a:xfrm>
          <a:prstGeom prst="triangl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6" name="表 11">
            <a:extLst>
              <a:ext uri="{FF2B5EF4-FFF2-40B4-BE49-F238E27FC236}">
                <a16:creationId xmlns:a16="http://schemas.microsoft.com/office/drawing/2014/main" id="{6483ED2B-7733-5164-C3BF-51DFB19328A4}"/>
              </a:ext>
            </a:extLst>
          </p:cNvPr>
          <p:cNvGraphicFramePr/>
          <p:nvPr>
            <p:extLst>
              <p:ext uri="{D42A27DB-BD31-4B8C-83A1-F6EECF244321}">
                <p14:modId xmlns:p14="http://schemas.microsoft.com/office/powerpoint/2010/main" val="2542820194"/>
              </p:ext>
            </p:extLst>
          </p:nvPr>
        </p:nvGraphicFramePr>
        <p:xfrm>
          <a:off x="1382948" y="6075751"/>
          <a:ext cx="9426103" cy="343456"/>
        </p:xfrm>
        <a:graphic>
          <a:graphicData uri="http://schemas.openxmlformats.org/drawingml/2006/table">
            <a:tbl>
              <a:tblPr firstRow="1" bandRow="1">
                <a:tableStyleId>{5C22544A-7EE6-4342-B048-85BDC9FD1C3A}</a:tableStyleId>
              </a:tblPr>
              <a:tblGrid>
                <a:gridCol w="9426103">
                  <a:extLst>
                    <a:ext uri="{9D8B030D-6E8A-4147-A177-3AD203B41FA5}">
                      <a16:colId xmlns:a16="http://schemas.microsoft.com/office/drawing/2014/main" val="20000"/>
                    </a:ext>
                  </a:extLst>
                </a:gridCol>
              </a:tblGrid>
              <a:tr h="343456">
                <a:tc>
                  <a:txBody>
                    <a:bodyPr/>
                    <a:lstStyle/>
                    <a:p>
                      <a:pPr algn="ctr"/>
                      <a:r>
                        <a:rPr kumimoji="1" lang="ja-JP" altLang="en-US" sz="1600" dirty="0">
                          <a:solidFill>
                            <a:schemeClr val="tx1"/>
                          </a:solidFill>
                          <a:latin typeface="BIZ UDゴシック" panose="020B0400000000000000" pitchFamily="49" charset="-128"/>
                          <a:ea typeface="BIZ UDゴシック" panose="020B0400000000000000" pitchFamily="49" charset="-128"/>
                        </a:rPr>
                        <a:t>各主体について、どのような状態となった場合に東京圏外バックアップを検討すべきかを確認する。</a:t>
                      </a:r>
                    </a:p>
                  </a:txBody>
                  <a:tcPr>
                    <a:lnL w="12700" cmpd="sng">
                      <a:noFill/>
                    </a:lnL>
                    <a:lnR w="12700" cmpd="sng">
                      <a:noFill/>
                    </a:lnR>
                    <a:lnT w="12700" cmpd="sng">
                      <a:noFill/>
                    </a:lnT>
                    <a:lnB w="76200" cmpd="sng">
                      <a:noFill/>
                      <a:prstDash val="solid"/>
                    </a:lnB>
                    <a:lnTlToBr w="12700" cmpd="sng">
                      <a:noFill/>
                      <a:prstDash val="solid"/>
                    </a:lnTlToBr>
                    <a:lnBlToTr w="12700" cmpd="sng">
                      <a:noFill/>
                      <a:prstDash val="solid"/>
                    </a:lnBlToTr>
                    <a:gradFill>
                      <a:gsLst>
                        <a:gs pos="75000">
                          <a:schemeClr val="accent4">
                            <a:lumMod val="40000"/>
                            <a:lumOff val="60000"/>
                          </a:schemeClr>
                        </a:gs>
                        <a:gs pos="92000">
                          <a:schemeClr val="accent4">
                            <a:lumMod val="40000"/>
                            <a:lumOff val="60000"/>
                          </a:schemeClr>
                        </a:gs>
                        <a:gs pos="58000">
                          <a:schemeClr val="bg1">
                            <a:alpha val="0"/>
                          </a:schemeClr>
                        </a:gs>
                        <a:gs pos="95000">
                          <a:schemeClr val="accent4">
                            <a:lumMod val="40000"/>
                            <a:lumOff val="60000"/>
                          </a:schemeClr>
                        </a:gs>
                      </a:gsLst>
                      <a:lin ang="5400000" scaled="1"/>
                    </a:gradFill>
                  </a:tcPr>
                </a:tc>
                <a:extLst>
                  <a:ext uri="{0D108BD9-81ED-4DB2-BD59-A6C34878D82A}">
                    <a16:rowId xmlns:a16="http://schemas.microsoft.com/office/drawing/2014/main" val="10000"/>
                  </a:ext>
                </a:extLst>
              </a:tr>
            </a:tbl>
          </a:graphicData>
        </a:graphic>
      </p:graphicFrame>
      <p:graphicFrame>
        <p:nvGraphicFramePr>
          <p:cNvPr id="7" name="表 11">
            <a:extLst>
              <a:ext uri="{FF2B5EF4-FFF2-40B4-BE49-F238E27FC236}">
                <a16:creationId xmlns:a16="http://schemas.microsoft.com/office/drawing/2014/main" id="{E48B112B-3850-021D-487E-35093DFCBAA0}"/>
              </a:ext>
            </a:extLst>
          </p:cNvPr>
          <p:cNvGraphicFramePr/>
          <p:nvPr>
            <p:extLst>
              <p:ext uri="{D42A27DB-BD31-4B8C-83A1-F6EECF244321}">
                <p14:modId xmlns:p14="http://schemas.microsoft.com/office/powerpoint/2010/main" val="384416138"/>
              </p:ext>
            </p:extLst>
          </p:nvPr>
        </p:nvGraphicFramePr>
        <p:xfrm>
          <a:off x="1382948" y="6465478"/>
          <a:ext cx="9426103" cy="343456"/>
        </p:xfrm>
        <a:graphic>
          <a:graphicData uri="http://schemas.openxmlformats.org/drawingml/2006/table">
            <a:tbl>
              <a:tblPr firstRow="1" bandRow="1">
                <a:tableStyleId>{5C22544A-7EE6-4342-B048-85BDC9FD1C3A}</a:tableStyleId>
              </a:tblPr>
              <a:tblGrid>
                <a:gridCol w="9426103">
                  <a:extLst>
                    <a:ext uri="{9D8B030D-6E8A-4147-A177-3AD203B41FA5}">
                      <a16:colId xmlns:a16="http://schemas.microsoft.com/office/drawing/2014/main" val="20000"/>
                    </a:ext>
                  </a:extLst>
                </a:gridCol>
              </a:tblGrid>
              <a:tr h="343456">
                <a:tc>
                  <a:txBody>
                    <a:bodyPr/>
                    <a:lstStyle/>
                    <a:p>
                      <a:pPr algn="ctr"/>
                      <a:r>
                        <a:rPr kumimoji="1" lang="ja-JP" altLang="en-US" sz="1600" dirty="0">
                          <a:solidFill>
                            <a:schemeClr val="tx1"/>
                          </a:solidFill>
                          <a:latin typeface="BIZ UDゴシック" panose="020B0400000000000000" pitchFamily="49" charset="-128"/>
                          <a:ea typeface="BIZ UDゴシック" panose="020B0400000000000000" pitchFamily="49" charset="-128"/>
                        </a:rPr>
                        <a:t>影響が本格化する前にバックアップの準備や一部機能・要員の先行移行を行う余地について確認する。</a:t>
                      </a:r>
                    </a:p>
                  </a:txBody>
                  <a:tcPr>
                    <a:lnL w="12700" cmpd="sng">
                      <a:noFill/>
                    </a:lnL>
                    <a:lnR w="12700" cmpd="sng">
                      <a:noFill/>
                    </a:lnR>
                    <a:lnT w="12700" cmpd="sng">
                      <a:noFill/>
                    </a:lnT>
                    <a:lnB w="76200" cmpd="sng">
                      <a:noFill/>
                      <a:prstDash val="solid"/>
                    </a:lnB>
                    <a:lnTlToBr w="12700" cmpd="sng">
                      <a:noFill/>
                      <a:prstDash val="solid"/>
                    </a:lnTlToBr>
                    <a:lnBlToTr w="12700" cmpd="sng">
                      <a:noFill/>
                      <a:prstDash val="solid"/>
                    </a:lnBlToTr>
                    <a:gradFill>
                      <a:gsLst>
                        <a:gs pos="75000">
                          <a:schemeClr val="accent4">
                            <a:lumMod val="40000"/>
                            <a:lumOff val="60000"/>
                          </a:schemeClr>
                        </a:gs>
                        <a:gs pos="92000">
                          <a:schemeClr val="accent4">
                            <a:lumMod val="40000"/>
                            <a:lumOff val="60000"/>
                          </a:schemeClr>
                        </a:gs>
                        <a:gs pos="58000">
                          <a:schemeClr val="bg1">
                            <a:alpha val="0"/>
                          </a:schemeClr>
                        </a:gs>
                        <a:gs pos="95000">
                          <a:schemeClr val="accent4">
                            <a:lumMod val="40000"/>
                            <a:lumOff val="60000"/>
                          </a:schemeClr>
                        </a:gs>
                      </a:gsLst>
                      <a:lin ang="5400000" scaled="1"/>
                    </a:gra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3"/>
          <p:cNvGraphicFramePr/>
          <p:nvPr>
            <p:extLst>
              <p:ext uri="{D42A27DB-BD31-4B8C-83A1-F6EECF244321}">
                <p14:modId xmlns:p14="http://schemas.microsoft.com/office/powerpoint/2010/main" val="2592150495"/>
              </p:ext>
            </p:extLst>
          </p:nvPr>
        </p:nvGraphicFramePr>
        <p:xfrm>
          <a:off x="361800" y="3054483"/>
          <a:ext cx="11696040" cy="3704159"/>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278494">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火山情報を集約し、連絡態勢・会議運営等を確認</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警戒・準備業務が加わるが、この段階での支障は限定的</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要員、通信・システム、電力等の継続条件を確認</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通常業務に警戒・準備業務が加わる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火山情報・被害想定等を収集し、関係省庁・自治体等との連絡態勢を確認</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情報収集・調整業務が増加し始める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降灰時の道路・鉄道・空港等への影響を確認し、対応態勢を準備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この段階では交通機能への直接的な支障</a:t>
                      </a:r>
                      <a:r>
                        <a:rPr lang="ja-JP" altLang="en-US" sz="1200">
                          <a:latin typeface="BIZ UDゴシック" panose="020B0400000000000000" pitchFamily="49" charset="-128"/>
                          <a:ea typeface="BIZ UDゴシック" panose="020B0400000000000000" pitchFamily="49" charset="-128"/>
                        </a:rPr>
                        <a:t>は限定的</a:t>
                      </a:r>
                      <a:endParaRPr lang="ja-JP" altLang="en-US" sz="1200" dirty="0">
                        <a:latin typeface="BIZ UDゴシック" panose="020B0400000000000000" pitchFamily="49" charset="-128"/>
                        <a:ea typeface="BIZ UDゴシック" panose="020B0400000000000000" pitchFamily="49" charset="-128"/>
                      </a:endParaRP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富士山の火山活動を監視し、活動状況に応じて火山情報を発表</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噴火時期・規模・継続時間、降灰範囲には不確実性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zh-TW" altLang="en-US" sz="1200" dirty="0">
                          <a:latin typeface="BIZ UDゴシック" panose="020B0400000000000000" pitchFamily="49" charset="-128"/>
                          <a:ea typeface="BIZ UDゴシック" panose="020B0400000000000000" pitchFamily="49" charset="-128"/>
                        </a:rPr>
                        <a:t>気象庁関係資料</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26"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0A9333BA-D906-4283-A46F-AAB201C14625}" type="slidenum">
              <a:rPr lang="en-US" sz="1200" b="0" u="none" strike="noStrike">
                <a:solidFill>
                  <a:srgbClr val="1F1F1F"/>
                </a:solidFill>
                <a:effectLst/>
                <a:uFillTx/>
                <a:latin typeface="BIZ UDゴシック"/>
                <a:ea typeface="BIZ UDゴシック"/>
              </a:rPr>
              <a:t>17</a:t>
            </a:fld>
            <a:endParaRPr lang="en-US" sz="1200" b="0" u="none" strike="noStrike">
              <a:solidFill>
                <a:srgbClr val="000000"/>
              </a:solidFill>
              <a:effectLst/>
              <a:uFillTx/>
              <a:latin typeface="Arial"/>
            </a:endParaRPr>
          </a:p>
        </p:txBody>
      </p:sp>
      <p:sp>
        <p:nvSpPr>
          <p:cNvPr id="27" name="takeaway-band"/>
          <p:cNvSpPr/>
          <p:nvPr/>
        </p:nvSpPr>
        <p:spPr>
          <a:xfrm>
            <a:off x="361800" y="714239"/>
            <a:ext cx="11829240" cy="923213"/>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dirty="0">
                <a:solidFill>
                  <a:srgbClr val="111111"/>
                </a:solidFill>
                <a:latin typeface="BIZ UDゴシック"/>
                <a:ea typeface="BIZ UDゴシック"/>
              </a:rPr>
              <a:t>富士山で火山活動に変化がみられ、</a:t>
            </a:r>
            <a:r>
              <a:rPr lang="ja-JP" altLang="en-US" sz="1400" b="1" u="sng" dirty="0">
                <a:solidFill>
                  <a:srgbClr val="111111"/>
                </a:solidFill>
                <a:latin typeface="BIZ UDゴシック"/>
                <a:ea typeface="BIZ UDゴシック"/>
              </a:rPr>
              <a:t>気象庁が火山の状況に関する解説情報等を発表</a:t>
            </a:r>
            <a:r>
              <a:rPr lang="ja-JP" altLang="en-US" sz="1400" dirty="0">
                <a:solidFill>
                  <a:srgbClr val="111111"/>
                </a:solidFill>
                <a:latin typeface="BIZ UDゴシック"/>
                <a:ea typeface="BIZ UDゴシック"/>
              </a:rPr>
              <a:t>。噴火の可能性への警戒が高まる一方、</a:t>
            </a:r>
            <a:r>
              <a:rPr lang="ja-JP" altLang="en-US" sz="1400" b="1" u="sng" dirty="0">
                <a:solidFill>
                  <a:srgbClr val="111111"/>
                </a:solidFill>
                <a:latin typeface="BIZ UDゴシック"/>
                <a:ea typeface="BIZ UDゴシック"/>
              </a:rPr>
              <a:t>噴火時期・規模・継続時間や首都圏への降灰範囲はまだ見通せない。</a:t>
            </a:r>
            <a:endParaRPr lang="en-US" altLang="ja-JP" sz="1400" b="1" u="sng" dirty="0">
              <a:solidFill>
                <a:srgbClr val="111111"/>
              </a:solidFill>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dirty="0">
                <a:solidFill>
                  <a:srgbClr val="111111"/>
                </a:solidFill>
                <a:latin typeface="BIZ UDゴシック"/>
                <a:ea typeface="BIZ UDゴシック"/>
              </a:rPr>
              <a:t>政府中枢・各府省は通常業務を継続しつつ、噴火・広域降灰を念頭に、情報収集や業務継続条件の確認を開始すると想定。</a:t>
            </a:r>
            <a:endParaRPr lang="en-US" sz="1400" b="0" u="none" strike="noStrike" dirty="0">
              <a:solidFill>
                <a:srgbClr val="000000"/>
              </a:solidFill>
              <a:effectLst/>
              <a:uFillTx/>
              <a:latin typeface="Arial"/>
            </a:endParaRPr>
          </a:p>
        </p:txBody>
      </p:sp>
      <p:sp>
        <p:nvSpPr>
          <p:cNvPr id="28"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ー２　噴火前①：</a:t>
            </a:r>
            <a:r>
              <a:rPr lang="ja-JP" altLang="en-US" sz="2400" b="1" u="none" strike="noStrike" dirty="0">
                <a:solidFill>
                  <a:schemeClr val="lt1"/>
                </a:solidFill>
                <a:effectLst/>
                <a:uFillTx/>
                <a:latin typeface="BIZ UDゴシック"/>
                <a:ea typeface="BIZ UDゴシック"/>
              </a:rPr>
              <a:t>火山活動の変化と警戒・継続条件の確認</a:t>
            </a:r>
            <a:endParaRPr lang="en-US" sz="2400" b="0" u="none" strike="noStrike" dirty="0">
              <a:solidFill>
                <a:srgbClr val="FFFFFF"/>
              </a:solidFill>
              <a:effectLst/>
              <a:uFillTx/>
              <a:latin typeface="Arial"/>
            </a:endParaRPr>
          </a:p>
        </p:txBody>
      </p:sp>
      <p:sp>
        <p:nvSpPr>
          <p:cNvPr id="29" name="Rectangle 1"/>
          <p:cNvSpPr/>
          <p:nvPr/>
        </p:nvSpPr>
        <p:spPr>
          <a:xfrm>
            <a:off x="594000" y="1766375"/>
            <a:ext cx="11597400" cy="11591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a:lnSpc>
                <a:spcPts val="1701"/>
              </a:lnSpc>
              <a:buClr>
                <a:srgbClr val="000000"/>
              </a:buClr>
              <a:buFont typeface="Wingdings" charset="2"/>
              <a:buChar char=""/>
            </a:pPr>
            <a:r>
              <a:rPr lang="ja-JP" altLang="en-US" sz="1200" dirty="0">
                <a:solidFill>
                  <a:srgbClr val="000000"/>
                </a:solidFill>
                <a:latin typeface="BIZ UDゴシック"/>
                <a:ea typeface="BIZ UDゴシック"/>
              </a:rPr>
              <a:t>気象庁は富士山の火山活動を監視し、活動状況に応じて火山情報を発表</a:t>
            </a:r>
            <a:endParaRPr lang="en-US" altLang="ja-JP" sz="1200" dirty="0">
              <a:solidFill>
                <a:srgbClr val="000000"/>
              </a:solidFill>
              <a:latin typeface="BIZ UDゴシック"/>
              <a:ea typeface="BIZ UDゴシック"/>
            </a:endParaRPr>
          </a:p>
          <a:p>
            <a:pPr marL="171360" indent="-171360">
              <a:lnSpc>
                <a:spcPts val="1701"/>
              </a:lnSpc>
              <a:buClr>
                <a:srgbClr val="000000"/>
              </a:buClr>
              <a:buFont typeface="Wingdings" charset="2"/>
              <a:buChar char=""/>
            </a:pPr>
            <a:r>
              <a:rPr lang="ja-JP" altLang="en-US" sz="1200" b="1" dirty="0">
                <a:solidFill>
                  <a:srgbClr val="000000"/>
                </a:solidFill>
                <a:highlight>
                  <a:srgbClr val="FFFF00"/>
                </a:highlight>
                <a:latin typeface="BIZ UDゴシック"/>
                <a:ea typeface="BIZ UDゴシック"/>
              </a:rPr>
              <a:t>噴火時期・規模・継続時間や降灰範囲には不確実性が残る</a:t>
            </a:r>
            <a:endParaRPr lang="en-US" altLang="ja-JP" sz="1200" b="1" dirty="0">
              <a:solidFill>
                <a:srgbClr val="000000"/>
              </a:solidFill>
              <a:highlight>
                <a:srgbClr val="FFFF00"/>
              </a:highlight>
              <a:latin typeface="BIZ UDゴシック"/>
              <a:ea typeface="BIZ UDゴシック"/>
            </a:endParaRPr>
          </a:p>
          <a:p>
            <a:pPr marL="171360" indent="-171360">
              <a:lnSpc>
                <a:spcPts val="1701"/>
              </a:lnSpc>
              <a:buClr>
                <a:srgbClr val="000000"/>
              </a:buClr>
              <a:buFont typeface="Wingdings" charset="2"/>
              <a:buChar char=""/>
            </a:pPr>
            <a:r>
              <a:rPr lang="ja-JP" altLang="en-US" sz="1200" dirty="0">
                <a:solidFill>
                  <a:srgbClr val="000000"/>
                </a:solidFill>
                <a:latin typeface="BIZ UDゴシック"/>
                <a:ea typeface="BIZ UDゴシック"/>
              </a:rPr>
              <a:t>政府中枢・各府省では、火山情報の収集・共有、関係機関との連絡態勢を確認</a:t>
            </a:r>
            <a:endParaRPr lang="en-US" altLang="ja-JP" sz="1200" dirty="0">
              <a:solidFill>
                <a:srgbClr val="000000"/>
              </a:solidFill>
              <a:latin typeface="BIZ UDゴシック"/>
              <a:ea typeface="BIZ UDゴシック"/>
            </a:endParaRPr>
          </a:p>
          <a:p>
            <a:pPr marL="171360" indent="-171360">
              <a:lnSpc>
                <a:spcPts val="1701"/>
              </a:lnSpc>
              <a:buClr>
                <a:srgbClr val="000000"/>
              </a:buClr>
              <a:buFont typeface="Wingdings" charset="2"/>
              <a:buChar char=""/>
            </a:pPr>
            <a:r>
              <a:rPr lang="ja-JP" altLang="en-US" sz="1200" dirty="0">
                <a:solidFill>
                  <a:srgbClr val="000000"/>
                </a:solidFill>
                <a:latin typeface="BIZ UDゴシック"/>
                <a:ea typeface="BIZ UDゴシック"/>
              </a:rPr>
              <a:t>要員、電力、通信・システム等の業務継続条件を確認</a:t>
            </a:r>
            <a:endParaRPr lang="en-US" altLang="ja-JP" sz="1200" dirty="0">
              <a:solidFill>
                <a:srgbClr val="000000"/>
              </a:solidFill>
              <a:latin typeface="BIZ UDゴシック"/>
              <a:ea typeface="BIZ UDゴシック"/>
            </a:endParaRPr>
          </a:p>
          <a:p>
            <a:pPr marL="171360" indent="-171360">
              <a:lnSpc>
                <a:spcPts val="1701"/>
              </a:lnSpc>
              <a:buClr>
                <a:srgbClr val="000000"/>
              </a:buClr>
              <a:buFont typeface="Wingdings" charset="2"/>
              <a:buChar char=""/>
            </a:pPr>
            <a:r>
              <a:rPr lang="ja-JP" altLang="en-US" sz="1200" b="1" dirty="0">
                <a:solidFill>
                  <a:srgbClr val="000000"/>
                </a:solidFill>
                <a:highlight>
                  <a:srgbClr val="FFFF00"/>
                </a:highlight>
                <a:latin typeface="BIZ UDゴシック"/>
                <a:ea typeface="BIZ UDゴシック"/>
              </a:rPr>
              <a:t>内閣府、国土交通省等では、噴火・降灰時の情報収集、交通・インフラ対応等の準備を開始すると想定</a:t>
            </a:r>
            <a:endParaRPr lang="en-US" altLang="ja-JP" sz="1200" b="1" dirty="0">
              <a:solidFill>
                <a:srgbClr val="000000"/>
              </a:solidFill>
              <a:highlight>
                <a:srgbClr val="FFFF00"/>
              </a:highlight>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A0333412-8281-2792-B51D-62C45E589754}"/>
              </a:ext>
            </a:extLst>
          </p:cNvPr>
          <p:cNvGraphicFramePr/>
          <p:nvPr>
            <p:extLst>
              <p:ext uri="{D42A27DB-BD31-4B8C-83A1-F6EECF244321}">
                <p14:modId xmlns:p14="http://schemas.microsoft.com/office/powerpoint/2010/main" val="2529850737"/>
              </p:ext>
            </p:extLst>
          </p:nvPr>
        </p:nvGraphicFramePr>
        <p:xfrm>
          <a:off x="361800" y="3054483"/>
          <a:ext cx="11696040" cy="3704159"/>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278494">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火山情報を集約し、対応方針、省庁間調整、情報発信等の準備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判断・調整案件が増加</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政府</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要員、通信・システム、電源、物資等の準備を具体化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通常業務に準備業務が加わり、業務量が増加</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火山情報・被害想定等を集約し、関係省庁・自治体等との調整準備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情報集約・調整業務が増加</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降灰時の道路・鉄道・空港等への対応、要員・資機材確保等を準備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この段階では交通機能への直接的な支障は限定的</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火山活動を監視し、火山情報・噴火警報等を発表・更新</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噴火時期・規模・降灰範囲には不確実性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zh-TW" altLang="en-US" sz="1200" dirty="0">
                          <a:latin typeface="BIZ UDゴシック" panose="020B0400000000000000" pitchFamily="49" charset="-128"/>
                          <a:ea typeface="BIZ UDゴシック" panose="020B0400000000000000" pitchFamily="49" charset="-128"/>
                        </a:rPr>
                        <a:t>気象庁関係資料</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31"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9B08BBB3-FF5D-44B8-910B-B38AF0B57B66}" type="slidenum">
              <a:rPr lang="en-US" sz="1200" b="0" u="none" strike="noStrike">
                <a:solidFill>
                  <a:srgbClr val="1F1F1F"/>
                </a:solidFill>
                <a:effectLst/>
                <a:uFillTx/>
                <a:latin typeface="BIZ UDゴシック"/>
                <a:ea typeface="BIZ UDゴシック"/>
              </a:rPr>
              <a:t>18</a:t>
            </a:fld>
            <a:endParaRPr lang="en-US" sz="1200" b="0" u="none" strike="noStrike">
              <a:solidFill>
                <a:srgbClr val="000000"/>
              </a:solidFill>
              <a:effectLst/>
              <a:uFillTx/>
              <a:latin typeface="Arial"/>
            </a:endParaRPr>
          </a:p>
        </p:txBody>
      </p:sp>
      <p:sp>
        <p:nvSpPr>
          <p:cNvPr id="32" name="takeaway-band"/>
          <p:cNvSpPr/>
          <p:nvPr/>
        </p:nvSpPr>
        <p:spPr>
          <a:xfrm>
            <a:off x="361800" y="714240"/>
            <a:ext cx="11829240" cy="618480"/>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b="0" u="none" strike="noStrike" dirty="0">
                <a:solidFill>
                  <a:srgbClr val="111111"/>
                </a:solidFill>
                <a:effectLst/>
                <a:uFillTx/>
                <a:latin typeface="BIZ UDゴシック"/>
                <a:ea typeface="BIZ UDゴシック"/>
              </a:rPr>
              <a:t>火山活動のさらなる高まりを受け、気象庁は観測・監視を継続し、</a:t>
            </a:r>
            <a:r>
              <a:rPr lang="ja-JP" altLang="en-US" sz="1400" b="1" u="sng" strike="noStrike" dirty="0">
                <a:solidFill>
                  <a:srgbClr val="111111"/>
                </a:solidFill>
                <a:effectLst/>
                <a:uFillTx/>
                <a:latin typeface="BIZ UDゴシック"/>
                <a:ea typeface="BIZ UDゴシック"/>
              </a:rPr>
              <a:t>火山情報や噴火警報等を状況に応じて更新する</a:t>
            </a:r>
            <a:r>
              <a:rPr lang="ja-JP" altLang="en-US" sz="1400" b="0" u="none" strike="noStrike" dirty="0">
                <a:solidFill>
                  <a:srgbClr val="111111"/>
                </a:solidFill>
                <a:effectLst/>
                <a:uFillTx/>
                <a:latin typeface="BIZ UDゴシック"/>
                <a:ea typeface="BIZ UDゴシック"/>
              </a:rPr>
              <a:t>。</a:t>
            </a:r>
            <a:endParaRPr lang="en-US" altLang="ja-JP" sz="1400" b="0" u="none" strike="noStrike" dirty="0">
              <a:solidFill>
                <a:srgbClr val="111111"/>
              </a:solidFill>
              <a:effectLst/>
              <a:uFillTx/>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b="0" u="none" strike="noStrike" dirty="0">
                <a:solidFill>
                  <a:srgbClr val="111111"/>
                </a:solidFill>
                <a:effectLst/>
                <a:uFillTx/>
                <a:latin typeface="BIZ UDゴシック"/>
                <a:ea typeface="BIZ UDゴシック"/>
              </a:rPr>
              <a:t>政府中枢・各府省では、既存</a:t>
            </a:r>
            <a:r>
              <a:rPr lang="en-US" altLang="ja-JP" sz="1400" b="0" u="none" strike="noStrike" dirty="0">
                <a:solidFill>
                  <a:srgbClr val="111111"/>
                </a:solidFill>
                <a:effectLst/>
                <a:uFillTx/>
                <a:latin typeface="BIZ UDゴシック"/>
                <a:ea typeface="BIZ UDゴシック"/>
              </a:rPr>
              <a:t>BCP</a:t>
            </a:r>
            <a:r>
              <a:rPr lang="ja-JP" altLang="en-US" sz="1400" b="0" u="none" strike="noStrike" dirty="0">
                <a:solidFill>
                  <a:srgbClr val="111111"/>
                </a:solidFill>
                <a:effectLst/>
                <a:uFillTx/>
                <a:latin typeface="BIZ UDゴシック"/>
                <a:ea typeface="BIZ UDゴシック"/>
              </a:rPr>
              <a:t>等に基づき、</a:t>
            </a:r>
            <a:r>
              <a:rPr lang="ja-JP" altLang="en-US" sz="1400" b="1" u="sng" strike="noStrike" dirty="0">
                <a:solidFill>
                  <a:srgbClr val="111111"/>
                </a:solidFill>
                <a:effectLst/>
                <a:uFillTx/>
                <a:latin typeface="BIZ UDゴシック"/>
                <a:ea typeface="BIZ UDゴシック"/>
              </a:rPr>
              <a:t>噴火後の交通・電力・通信等の制約を見据えた業務継続準備を具体化する</a:t>
            </a:r>
            <a:r>
              <a:rPr lang="ja-JP" altLang="en-US" sz="1400" b="0" u="none" strike="noStrike" dirty="0">
                <a:solidFill>
                  <a:srgbClr val="111111"/>
                </a:solidFill>
                <a:effectLst/>
                <a:uFillTx/>
                <a:latin typeface="BIZ UDゴシック"/>
                <a:ea typeface="BIZ UDゴシック"/>
              </a:rPr>
              <a:t>と想定。</a:t>
            </a:r>
            <a:endParaRPr lang="en-US" sz="1400" b="0" u="none" strike="noStrike" dirty="0">
              <a:solidFill>
                <a:srgbClr val="000000"/>
              </a:solidFill>
              <a:effectLst/>
              <a:uFillTx/>
              <a:latin typeface="Arial"/>
            </a:endParaRPr>
          </a:p>
        </p:txBody>
      </p:sp>
      <p:sp>
        <p:nvSpPr>
          <p:cNvPr id="33"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ー３　噴火前②：</a:t>
            </a:r>
            <a:r>
              <a:rPr lang="ja-JP" altLang="en-US" sz="2400" b="1" u="none" strike="noStrike" dirty="0">
                <a:solidFill>
                  <a:schemeClr val="lt1"/>
                </a:solidFill>
                <a:effectLst/>
                <a:uFillTx/>
                <a:latin typeface="BIZ UDゴシック"/>
                <a:ea typeface="BIZ UDゴシック"/>
              </a:rPr>
              <a:t>噴火切迫・業務継続準備</a:t>
            </a:r>
            <a:endParaRPr lang="en-US" sz="2400" b="0" u="none" strike="noStrike" dirty="0">
              <a:solidFill>
                <a:srgbClr val="FFFFFF"/>
              </a:solidFill>
              <a:effectLst/>
              <a:uFillTx/>
              <a:latin typeface="Arial"/>
            </a:endParaRPr>
          </a:p>
        </p:txBody>
      </p:sp>
      <p:sp>
        <p:nvSpPr>
          <p:cNvPr id="34" name="Rectangle 1"/>
          <p:cNvSpPr/>
          <p:nvPr/>
        </p:nvSpPr>
        <p:spPr>
          <a:xfrm>
            <a:off x="594000" y="1461637"/>
            <a:ext cx="11597400" cy="11591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1"/>
              </a:lnSpc>
              <a:buClr>
                <a:srgbClr val="000000"/>
              </a:buClr>
              <a:buFont typeface="Wingdings" charset="2"/>
              <a:buChar char=""/>
            </a:pPr>
            <a:r>
              <a:rPr lang="ja-JP" altLang="en-US" sz="1200" b="0" u="none" strike="noStrike" dirty="0">
                <a:solidFill>
                  <a:srgbClr val="000000"/>
                </a:solidFill>
                <a:effectLst/>
                <a:uFillTx/>
                <a:latin typeface="BIZ UDゴシック"/>
                <a:ea typeface="BIZ UDゴシック"/>
              </a:rPr>
              <a:t>気象庁は火山活動の監視・評価を継続し、火山情報・噴火警報等を発表・更新</a:t>
            </a:r>
            <a:endParaRPr lang="en-US" altLang="ja-JP" sz="1200" b="0" u="none" strike="noStrike" dirty="0">
              <a:solidFill>
                <a:srgbClr val="000000"/>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0" u="none" strike="noStrike" dirty="0">
                <a:solidFill>
                  <a:srgbClr val="000000"/>
                </a:solidFill>
                <a:effectLst/>
                <a:uFillTx/>
                <a:latin typeface="BIZ UDゴシック"/>
                <a:ea typeface="BIZ UDゴシック"/>
              </a:rPr>
              <a:t>政府中枢・各府省では、火山情報の収集、省庁間調整、噴火後を見据えた業務継続準備を実施</a:t>
            </a:r>
            <a:endParaRPr lang="en-US" altLang="ja-JP" sz="1200" b="0" u="none" strike="noStrike" dirty="0">
              <a:solidFill>
                <a:srgbClr val="000000"/>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0" u="none" strike="noStrike" dirty="0">
                <a:solidFill>
                  <a:srgbClr val="000000"/>
                </a:solidFill>
                <a:effectLst/>
                <a:uFillTx/>
                <a:latin typeface="BIZ UDゴシック"/>
                <a:ea typeface="BIZ UDゴシック"/>
              </a:rPr>
              <a:t>要員、通信・システム、電源、物資等の確保・確認を進める</a:t>
            </a:r>
            <a:endParaRPr lang="en-US" altLang="ja-JP" sz="1200" b="0" u="none" strike="noStrike" dirty="0">
              <a:solidFill>
                <a:srgbClr val="000000"/>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rgbClr val="000000"/>
                </a:solidFill>
                <a:effectLst/>
                <a:highlight>
                  <a:srgbClr val="FFFF00"/>
                </a:highlight>
                <a:uFillTx/>
                <a:latin typeface="BIZ UDゴシック"/>
                <a:ea typeface="BIZ UDゴシック"/>
              </a:rPr>
              <a:t>内閣府、国土交通省等では、被害情報収集、関係機関との連絡、交通・インフラ対応等の準備を具体化</a:t>
            </a:r>
            <a:endParaRPr lang="en-US" altLang="ja-JP" sz="1200" b="1" u="none" strike="noStrike" dirty="0">
              <a:solidFill>
                <a:srgbClr val="000000"/>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rgbClr val="000000"/>
                </a:solidFill>
                <a:effectLst/>
                <a:highlight>
                  <a:srgbClr val="FFFF00"/>
                </a:highlight>
                <a:uFillTx/>
                <a:latin typeface="BIZ UDゴシック"/>
                <a:ea typeface="BIZ UDゴシック"/>
              </a:rPr>
              <a:t>東京圏の電力・通信・交通等には、この段階では大きな支障は生じていない</a:t>
            </a:r>
            <a:endParaRPr lang="en-US" sz="1200" b="1" u="none" strike="noStrike" dirty="0">
              <a:solidFill>
                <a:srgbClr val="000000"/>
              </a:solidFill>
              <a:effectLst/>
              <a:highlight>
                <a:srgbClr val="FFFF00"/>
              </a:highlight>
              <a:uFillTx/>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5D21E9AC-61AD-1451-4E7B-61D287A0F592}"/>
              </a:ext>
            </a:extLst>
          </p:cNvPr>
          <p:cNvGraphicFramePr/>
          <p:nvPr>
            <p:extLst>
              <p:ext uri="{D42A27DB-BD31-4B8C-83A1-F6EECF244321}">
                <p14:modId xmlns:p14="http://schemas.microsoft.com/office/powerpoint/2010/main" val="1295880701"/>
              </p:ext>
            </p:extLst>
          </p:nvPr>
        </p:nvGraphicFramePr>
        <p:xfrm>
          <a:off x="361800" y="2889113"/>
          <a:ext cx="11696040" cy="3869527"/>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017921">
                  <a:extLst>
                    <a:ext uri="{9D8B030D-6E8A-4147-A177-3AD203B41FA5}">
                      <a16:colId xmlns:a16="http://schemas.microsoft.com/office/drawing/2014/main" val="20002"/>
                    </a:ext>
                  </a:extLst>
                </a:gridCol>
                <a:gridCol w="2495199">
                  <a:extLst>
                    <a:ext uri="{9D8B030D-6E8A-4147-A177-3AD203B41FA5}">
                      <a16:colId xmlns:a16="http://schemas.microsoft.com/office/drawing/2014/main" val="20003"/>
                    </a:ext>
                  </a:extLst>
                </a:gridCol>
              </a:tblGrid>
              <a:tr h="290927">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71572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被害・降灰情報を集約し、初動方針、省庁間調整、情報発信等を実施</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判断・調整案件が急増</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71572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非常時優先業務・災害応急対策を開始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新たな危機対応業務が加わり、業務量が急増</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71572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被害・降灰情報を集約し、本部運営、関係省庁・自治体等との調整を開始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情報集約・本部運営・調整業務が急増</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71572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降灰状況を把握し、道路・鉄道・空港等の安全確保、運行・施設対応を開始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降灰域の拡大に伴い、交通・施設への制約が生じ始める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715720">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火山活動を監視し、噴火警報、降灰予報等を発表・更新</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今後の噴火規模・継続時間、降灰範囲には不確実性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気象庁「降灰予報の説明」等</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36"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4FF62EEF-7401-410F-906E-A7E1D1F0EB65}" type="slidenum">
              <a:rPr lang="en-US" sz="1200" b="0" u="none" strike="noStrike">
                <a:solidFill>
                  <a:srgbClr val="1F1F1F"/>
                </a:solidFill>
                <a:effectLst/>
                <a:uFillTx/>
                <a:latin typeface="BIZ UDゴシック"/>
                <a:ea typeface="BIZ UDゴシック"/>
              </a:rPr>
              <a:t>19</a:t>
            </a:fld>
            <a:endParaRPr lang="en-US" sz="1200" b="0" u="none" strike="noStrike">
              <a:solidFill>
                <a:srgbClr val="000000"/>
              </a:solidFill>
              <a:effectLst/>
              <a:uFillTx/>
              <a:latin typeface="Arial"/>
            </a:endParaRPr>
          </a:p>
        </p:txBody>
      </p:sp>
      <p:sp>
        <p:nvSpPr>
          <p:cNvPr id="37" name="takeaway-band"/>
          <p:cNvSpPr/>
          <p:nvPr/>
        </p:nvSpPr>
        <p:spPr>
          <a:xfrm>
            <a:off x="361800" y="714239"/>
            <a:ext cx="11829240" cy="715727"/>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b="1" u="sng" dirty="0">
                <a:solidFill>
                  <a:srgbClr val="111111"/>
                </a:solidFill>
                <a:latin typeface="BIZ UDゴシック"/>
                <a:ea typeface="BIZ UDゴシック"/>
              </a:rPr>
              <a:t>爆発的な噴火が発生。</a:t>
            </a:r>
            <a:r>
              <a:rPr lang="ja-JP" altLang="en-US" sz="1400" dirty="0">
                <a:solidFill>
                  <a:srgbClr val="111111"/>
                </a:solidFill>
                <a:latin typeface="BIZ UDゴシック"/>
                <a:ea typeface="BIZ UDゴシック"/>
              </a:rPr>
              <a:t>気象庁は火山活動の監視を継続し、噴火警報、降灰予報等を発表・更新する。</a:t>
            </a:r>
            <a:endParaRPr lang="en-US" altLang="ja-JP" sz="1400" dirty="0">
              <a:solidFill>
                <a:srgbClr val="111111"/>
              </a:solidFill>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dirty="0">
                <a:solidFill>
                  <a:srgbClr val="111111"/>
                </a:solidFill>
                <a:latin typeface="BIZ UDゴシック"/>
                <a:ea typeface="BIZ UDゴシック"/>
              </a:rPr>
              <a:t>政府中枢・各府省では、</a:t>
            </a:r>
            <a:r>
              <a:rPr lang="ja-JP" altLang="en-US" sz="1400" b="1" u="sng" dirty="0">
                <a:solidFill>
                  <a:srgbClr val="111111"/>
                </a:solidFill>
                <a:latin typeface="BIZ UDゴシック"/>
                <a:ea typeface="BIZ UDゴシック"/>
              </a:rPr>
              <a:t>被害・降灰状況の把握、交通・ライフライン対応等の危機対応業務が一斉に加わる。</a:t>
            </a:r>
            <a:endParaRPr lang="en-US" sz="1400" b="1" u="sng" strike="noStrike" dirty="0">
              <a:solidFill>
                <a:srgbClr val="000000"/>
              </a:solidFill>
              <a:effectLst/>
              <a:uFillTx/>
              <a:latin typeface="Arial"/>
            </a:endParaRPr>
          </a:p>
        </p:txBody>
      </p:sp>
      <p:sp>
        <p:nvSpPr>
          <p:cNvPr id="38"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ー４　噴火発生：</a:t>
            </a:r>
            <a:r>
              <a:rPr lang="ja-JP" altLang="en-US" sz="2400" b="1" u="none" strike="noStrike" dirty="0">
                <a:solidFill>
                  <a:schemeClr val="lt1"/>
                </a:solidFill>
                <a:effectLst/>
                <a:uFillTx/>
                <a:latin typeface="BIZ UDゴシック"/>
                <a:ea typeface="BIZ UDゴシック"/>
              </a:rPr>
              <a:t>爆発的噴火の発生／</a:t>
            </a:r>
            <a:r>
              <a:rPr lang="en-US" sz="2400" b="1" u="none" strike="noStrike" dirty="0" err="1">
                <a:solidFill>
                  <a:schemeClr val="lt1"/>
                </a:solidFill>
                <a:effectLst/>
                <a:uFillTx/>
                <a:latin typeface="BIZ UDゴシック"/>
                <a:ea typeface="BIZ UDゴシック"/>
              </a:rPr>
              <a:t>降灰範囲の拡大</a:t>
            </a:r>
            <a:endParaRPr lang="en-US" sz="2400" b="0" u="none" strike="noStrike" dirty="0">
              <a:solidFill>
                <a:srgbClr val="FFFFFF"/>
              </a:solidFill>
              <a:effectLst/>
              <a:uFillTx/>
              <a:latin typeface="Arial"/>
            </a:endParaRPr>
          </a:p>
        </p:txBody>
      </p:sp>
      <p:sp>
        <p:nvSpPr>
          <p:cNvPr id="39" name="Rectangle 1"/>
          <p:cNvSpPr/>
          <p:nvPr/>
        </p:nvSpPr>
        <p:spPr>
          <a:xfrm>
            <a:off x="594600" y="1533087"/>
            <a:ext cx="11597400" cy="11591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1"/>
              </a:lnSpc>
              <a:buClr>
                <a:srgbClr val="000000"/>
              </a:buClr>
              <a:buFont typeface="Wingdings" charset="2"/>
              <a:buChar char=""/>
            </a:pPr>
            <a:r>
              <a:rPr lang="ja-JP" altLang="en-US" sz="1200" b="1" u="none" strike="noStrike" dirty="0">
                <a:solidFill>
                  <a:srgbClr val="000000"/>
                </a:solidFill>
                <a:effectLst/>
                <a:highlight>
                  <a:srgbClr val="FFFF00"/>
                </a:highlight>
                <a:uFillTx/>
                <a:latin typeface="BIZ UDゴシック"/>
                <a:ea typeface="BIZ UDゴシック"/>
              </a:rPr>
              <a:t>富士山で爆発的な噴火が発生</a:t>
            </a:r>
            <a:endParaRPr lang="en-US" altLang="ja-JP" sz="1200" b="1" u="none" strike="noStrike" dirty="0">
              <a:solidFill>
                <a:srgbClr val="000000"/>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u="none" strike="noStrike" dirty="0">
                <a:solidFill>
                  <a:srgbClr val="000000"/>
                </a:solidFill>
                <a:effectLst/>
                <a:uFillTx/>
                <a:latin typeface="BIZ UDゴシック"/>
                <a:ea typeface="BIZ UDゴシック"/>
              </a:rPr>
              <a:t>気象庁は火山活動を監視し、噴火警報、降灰予報等を発表・更新</a:t>
            </a:r>
            <a:endParaRPr lang="en-US" altLang="ja-JP" sz="1200" u="none" strike="noStrike" dirty="0">
              <a:solidFill>
                <a:srgbClr val="000000"/>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u="none" strike="noStrike" dirty="0">
                <a:solidFill>
                  <a:srgbClr val="000000"/>
                </a:solidFill>
                <a:effectLst/>
                <a:uFillTx/>
                <a:latin typeface="BIZ UDゴシック"/>
                <a:ea typeface="BIZ UDゴシック"/>
              </a:rPr>
              <a:t>政府中枢・各府省では、被害・降灰状況の把握、省庁間調整、交通・ライフライン対応等を開始</a:t>
            </a:r>
            <a:endParaRPr lang="en-US" altLang="ja-JP" sz="1200" u="none" strike="noStrike" dirty="0">
              <a:solidFill>
                <a:srgbClr val="000000"/>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rgbClr val="000000"/>
                </a:solidFill>
                <a:effectLst/>
                <a:highlight>
                  <a:srgbClr val="FFFF00"/>
                </a:highlight>
                <a:uFillTx/>
                <a:latin typeface="BIZ UDゴシック"/>
                <a:ea typeface="BIZ UDゴシック"/>
              </a:rPr>
              <a:t>降灰域の拡大に伴い、道路・鉄道・空港等への影響が生じ始める</a:t>
            </a:r>
            <a:endParaRPr lang="en-US" altLang="ja-JP" sz="1200" b="1" u="none" strike="noStrike" dirty="0">
              <a:solidFill>
                <a:srgbClr val="000000"/>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u="none" strike="noStrike" dirty="0">
                <a:solidFill>
                  <a:srgbClr val="000000"/>
                </a:solidFill>
                <a:effectLst/>
                <a:uFillTx/>
                <a:latin typeface="BIZ UDゴシック"/>
                <a:ea typeface="BIZ UDゴシック"/>
              </a:rPr>
              <a:t>この段階では、職員参集、電力、通信等の業務継続条件は概ね維持</a:t>
            </a:r>
            <a:endParaRPr lang="en-US" sz="1200" u="none" strike="noStrike" dirty="0">
              <a:solidFill>
                <a:srgbClr val="000000"/>
              </a:solidFill>
              <a:effectLst/>
              <a:uFillTx/>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5C6D1A71-259D-91AE-6E9A-C8851BDB88AA}"/>
              </a:ext>
            </a:extLst>
          </p:cNvPr>
          <p:cNvGraphicFramePr/>
          <p:nvPr>
            <p:extLst>
              <p:ext uri="{D42A27DB-BD31-4B8C-83A1-F6EECF244321}">
                <p14:modId xmlns:p14="http://schemas.microsoft.com/office/powerpoint/2010/main" val="2962397760"/>
              </p:ext>
            </p:extLst>
          </p:nvPr>
        </p:nvGraphicFramePr>
        <p:xfrm>
          <a:off x="361800" y="2882123"/>
          <a:ext cx="11696040" cy="3876517"/>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291452">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71701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降灰・交通等の情報を集約し、対応方針、省庁間調整、情報発信を継続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判断・調整案件が増加する中、関係者の移動制約等により負荷が増大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71701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非常時優先業務・災害応急対策を継続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参集・交代、物資・保守要員等の移動制約により処理能力が低下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／中央省庁業務継続ガイドライン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71701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被害・降灰情報を集約し、本部運営、省庁間調整を継続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情報集約・本部運営・調整の負荷が増大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71701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道路・鉄道・空港等の状況把握、安全確保、運行・応急対応を実施</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交通制約が人流・物流に波及し、現場対応・調整負荷が増大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71701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火山活動を監視し、噴火警報、降灰予報等を発表・更新</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交通制約により、職員参集・交代等の業務継続条件が悪化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／気象庁「降灰予報の説明」</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41"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0412EABA-87C4-40E9-8CD1-7647494B2EDB}" type="slidenum">
              <a:rPr lang="en-US" sz="1200" b="0" u="none" strike="noStrike">
                <a:solidFill>
                  <a:srgbClr val="1F1F1F"/>
                </a:solidFill>
                <a:effectLst/>
                <a:uFillTx/>
                <a:latin typeface="BIZ UDゴシック"/>
                <a:ea typeface="BIZ UDゴシック"/>
              </a:rPr>
              <a:t>20</a:t>
            </a:fld>
            <a:endParaRPr lang="en-US" sz="1200" b="0" u="none" strike="noStrike">
              <a:solidFill>
                <a:srgbClr val="000000"/>
              </a:solidFill>
              <a:effectLst/>
              <a:uFillTx/>
              <a:latin typeface="Arial"/>
            </a:endParaRPr>
          </a:p>
        </p:txBody>
      </p:sp>
      <p:sp>
        <p:nvSpPr>
          <p:cNvPr id="42" name="takeaway-band"/>
          <p:cNvSpPr/>
          <p:nvPr/>
        </p:nvSpPr>
        <p:spPr>
          <a:xfrm>
            <a:off x="361800" y="714239"/>
            <a:ext cx="11829240" cy="705999"/>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b="1" u="sng" strike="noStrike" dirty="0">
                <a:solidFill>
                  <a:srgbClr val="111111"/>
                </a:solidFill>
                <a:effectLst/>
                <a:uFillTx/>
                <a:latin typeface="BIZ UDゴシック"/>
                <a:ea typeface="BIZ UDゴシック"/>
              </a:rPr>
              <a:t>東京都心への降灰により、鉄道、道路、航空の運用が広く制約される。</a:t>
            </a:r>
            <a:endParaRPr lang="en-US" altLang="ja-JP" sz="1400" b="1" u="sng" strike="noStrike" dirty="0">
              <a:solidFill>
                <a:srgbClr val="111111"/>
              </a:solidFill>
              <a:effectLst/>
              <a:uFillTx/>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政府中枢・各府省では危機対応業務が増加する一方、</a:t>
            </a:r>
            <a:r>
              <a:rPr lang="ja-JP" altLang="en-US" sz="1400" b="1" u="sng" strike="noStrike" dirty="0">
                <a:solidFill>
                  <a:srgbClr val="111111"/>
                </a:solidFill>
                <a:effectLst/>
                <a:uFillTx/>
                <a:latin typeface="BIZ UDゴシック"/>
                <a:ea typeface="BIZ UDゴシック"/>
              </a:rPr>
              <a:t>職員の参集・交代や物資・燃料等の移動が難しくなる。</a:t>
            </a:r>
            <a:endParaRPr lang="en-US" sz="1400" b="1" u="sng" strike="noStrike" dirty="0">
              <a:solidFill>
                <a:srgbClr val="000000"/>
              </a:solidFill>
              <a:effectLst/>
              <a:uFillTx/>
              <a:latin typeface="Arial"/>
            </a:endParaRPr>
          </a:p>
        </p:txBody>
      </p:sp>
      <p:sp>
        <p:nvSpPr>
          <p:cNvPr id="43"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ー５　噴火当日：広域降灰と交通網の機能低下</a:t>
            </a:r>
            <a:endParaRPr lang="en-US" sz="2400" b="0" u="none" strike="noStrike" dirty="0">
              <a:solidFill>
                <a:srgbClr val="FFFFFF"/>
              </a:solidFill>
              <a:effectLst/>
              <a:uFillTx/>
              <a:latin typeface="Arial"/>
            </a:endParaRPr>
          </a:p>
        </p:txBody>
      </p:sp>
      <p:sp>
        <p:nvSpPr>
          <p:cNvPr id="44" name="Rectangle 1"/>
          <p:cNvSpPr/>
          <p:nvPr/>
        </p:nvSpPr>
        <p:spPr>
          <a:xfrm>
            <a:off x="662400" y="1534114"/>
            <a:ext cx="11529000" cy="11591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東京都心から多摩地域を含む東京圏で、鉄道、道路、航空等の運用が広く制約される</a:t>
            </a:r>
            <a:r>
              <a:rPr lang="ja-JP" altLang="en-US" sz="1200" u="none" strike="noStrike" dirty="0">
                <a:solidFill>
                  <a:schemeClr val="dk1"/>
                </a:solidFill>
                <a:effectLst/>
                <a:uFillTx/>
                <a:latin typeface="BIZ UDゴシック"/>
                <a:ea typeface="BIZ UDゴシック"/>
              </a:rPr>
              <a:t>と想定</a:t>
            </a:r>
            <a:endParaRPr lang="en-US" altLang="ja-JP" sz="1200" u="none" strike="noStrike" dirty="0">
              <a:solidFill>
                <a:schemeClr val="dk1"/>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u="none" strike="noStrike" dirty="0">
                <a:solidFill>
                  <a:schemeClr val="dk1"/>
                </a:solidFill>
                <a:effectLst/>
                <a:uFillTx/>
                <a:latin typeface="BIZ UDゴシック"/>
                <a:ea typeface="BIZ UDゴシック"/>
              </a:rPr>
              <a:t>政府中枢・各府省では、降灰、交通・ライフライン、国民生活等への対応が増加</a:t>
            </a:r>
            <a:endParaRPr lang="en-US" altLang="ja-JP" sz="1200" u="none" strike="noStrike" dirty="0">
              <a:solidFill>
                <a:schemeClr val="dk1"/>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交通制約により、職員の参集・交代が困難化</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物資・燃料・保守要員等の移動にも支障が生じると想定</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u="none" strike="noStrike" dirty="0">
                <a:solidFill>
                  <a:schemeClr val="dk1"/>
                </a:solidFill>
                <a:effectLst/>
                <a:uFillTx/>
                <a:latin typeface="BIZ UDゴシック"/>
                <a:ea typeface="BIZ UDゴシック"/>
              </a:rPr>
              <a:t>降灰への対応を続けながら、非常時優先業務を継続</a:t>
            </a:r>
            <a:endParaRPr lang="en-US" sz="1200" u="none" strike="noStrike" dirty="0">
              <a:solidFill>
                <a:srgbClr val="000000"/>
              </a:solidFill>
              <a:effectLst/>
              <a:uFillTx/>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3">
            <a:extLst>
              <a:ext uri="{FF2B5EF4-FFF2-40B4-BE49-F238E27FC236}">
                <a16:creationId xmlns:a16="http://schemas.microsoft.com/office/drawing/2014/main" id="{DDC15B63-B551-028C-6475-052A3899284B}"/>
              </a:ext>
            </a:extLst>
          </p:cNvPr>
          <p:cNvGraphicFramePr/>
          <p:nvPr>
            <p:extLst>
              <p:ext uri="{D42A27DB-BD31-4B8C-83A1-F6EECF244321}">
                <p14:modId xmlns:p14="http://schemas.microsoft.com/office/powerpoint/2010/main" val="3178924976"/>
              </p:ext>
            </p:extLst>
          </p:nvPr>
        </p:nvGraphicFramePr>
        <p:xfrm>
          <a:off x="361800" y="3054483"/>
          <a:ext cx="11696040" cy="3704159"/>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278494">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情報集約、省庁間調整、情報発信等を継続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判断・調整案件が続く中、職員交代等の制約が強まる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非常時優先業務・災害応急対策を継続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参集・交代、物資・保守要員等の移動制約が継続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本部運営、被害・降灰情報の集約、省庁間調整を継続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情報集約・本部運営・調整の負荷が継続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緊急交通、道路・鉄道・空港等の応急対応、物流確保を継続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除灰・復旧・輸送に必要な人員、車両、燃料等の確保が難しくなる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火山活動を監視し、噴火警報、降灰予報等を発表・更新</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交通制約の継続により、職員の参集・交代が難しくなる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／気象庁「降灰予報の説明」</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46"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5CDB8950-DC7A-43DB-AB69-44F0B3664927}" type="slidenum">
              <a:rPr lang="en-US" sz="1200" b="0" u="none" strike="noStrike">
                <a:solidFill>
                  <a:srgbClr val="1F1F1F"/>
                </a:solidFill>
                <a:effectLst/>
                <a:uFillTx/>
                <a:latin typeface="BIZ UDゴシック"/>
                <a:ea typeface="BIZ UDゴシック"/>
              </a:rPr>
              <a:t>21</a:t>
            </a:fld>
            <a:endParaRPr lang="en-US" sz="1200" b="0" u="none" strike="noStrike">
              <a:solidFill>
                <a:srgbClr val="000000"/>
              </a:solidFill>
              <a:effectLst/>
              <a:uFillTx/>
              <a:latin typeface="Arial"/>
            </a:endParaRPr>
          </a:p>
        </p:txBody>
      </p:sp>
      <p:sp>
        <p:nvSpPr>
          <p:cNvPr id="47" name="takeaway-band"/>
          <p:cNvSpPr/>
          <p:nvPr/>
        </p:nvSpPr>
        <p:spPr>
          <a:xfrm>
            <a:off x="361800" y="714241"/>
            <a:ext cx="11829240" cy="618480"/>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1"/>
              </a:spcBef>
              <a:buClr>
                <a:srgbClr val="111111"/>
              </a:buClr>
              <a:buFont typeface="Wingdings" charset="2"/>
              <a:buChar char=""/>
            </a:pPr>
            <a:r>
              <a:rPr lang="ja-JP" altLang="en-US" sz="1400" b="1" u="sng" strike="noStrike" dirty="0">
                <a:solidFill>
                  <a:srgbClr val="111111"/>
                </a:solidFill>
                <a:effectLst/>
                <a:uFillTx/>
                <a:latin typeface="BIZ UDゴシック"/>
                <a:ea typeface="BIZ UDゴシック"/>
              </a:rPr>
              <a:t>噴火・降灰が継続し、鉄道・道路・航空等の交通制約が長引く</a:t>
            </a:r>
            <a:r>
              <a:rPr lang="ja-JP" altLang="en-US" sz="1400" b="0" u="none" strike="noStrike" dirty="0">
                <a:solidFill>
                  <a:srgbClr val="111111"/>
                </a:solidFill>
                <a:effectLst/>
                <a:uFillTx/>
                <a:latin typeface="BIZ UDゴシック"/>
                <a:ea typeface="BIZ UDゴシック"/>
              </a:rPr>
              <a:t>。</a:t>
            </a:r>
            <a:endParaRPr lang="en-US" altLang="ja-JP" sz="1400" b="0" u="none" strike="noStrike" dirty="0">
              <a:solidFill>
                <a:srgbClr val="111111"/>
              </a:solidFill>
              <a:effectLst/>
              <a:uFillTx/>
              <a:latin typeface="BIZ UDゴシック"/>
              <a:ea typeface="BIZ UDゴシック"/>
            </a:endParaRPr>
          </a:p>
          <a:p>
            <a:pPr marL="285840" indent="-285840">
              <a:lnSpc>
                <a:spcPct val="100000"/>
              </a:lnSpc>
              <a:spcBef>
                <a:spcPts val="601"/>
              </a:spcBef>
              <a:buClr>
                <a:srgbClr val="111111"/>
              </a:buClr>
              <a:buFont typeface="Wingdings" charset="2"/>
              <a:buChar char=""/>
            </a:pPr>
            <a:r>
              <a:rPr lang="ja-JP" altLang="en-US" sz="1400" b="0" u="none" strike="noStrike" dirty="0">
                <a:solidFill>
                  <a:srgbClr val="111111"/>
                </a:solidFill>
                <a:effectLst/>
                <a:uFillTx/>
                <a:latin typeface="BIZ UDゴシック"/>
                <a:ea typeface="BIZ UDゴシック"/>
              </a:rPr>
              <a:t>政府中枢・各府省では危機対応業務が続く一方、</a:t>
            </a:r>
            <a:r>
              <a:rPr lang="ja-JP" altLang="en-US" sz="1400" b="1" u="sng" strike="noStrike" dirty="0">
                <a:solidFill>
                  <a:srgbClr val="111111"/>
                </a:solidFill>
                <a:effectLst/>
                <a:uFillTx/>
                <a:latin typeface="BIZ UDゴシック"/>
                <a:ea typeface="BIZ UDゴシック"/>
              </a:rPr>
              <a:t>職員の参集・交代や物資・燃料等の確保が徐々に難しくなる。</a:t>
            </a:r>
            <a:endParaRPr lang="en-US" sz="1400" b="1" u="sng" strike="noStrike" dirty="0">
              <a:solidFill>
                <a:srgbClr val="000000"/>
              </a:solidFill>
              <a:effectLst/>
              <a:uFillTx/>
              <a:latin typeface="Arial"/>
            </a:endParaRPr>
          </a:p>
        </p:txBody>
      </p:sp>
      <p:sp>
        <p:nvSpPr>
          <p:cNvPr id="48"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ー６　12</a:t>
            </a:r>
            <a:r>
              <a:rPr lang="ja-JP" sz="2400" b="1" u="none" strike="noStrike" dirty="0">
                <a:solidFill>
                  <a:schemeClr val="lt1"/>
                </a:solidFill>
                <a:effectLst/>
                <a:uFillTx/>
                <a:latin typeface="BIZ UDゴシック"/>
                <a:ea typeface="BIZ UDゴシック"/>
              </a:rPr>
              <a:t>～</a:t>
            </a:r>
            <a:r>
              <a:rPr lang="en-US" sz="2400" b="1" u="none" strike="noStrike" dirty="0">
                <a:solidFill>
                  <a:schemeClr val="lt1"/>
                </a:solidFill>
                <a:effectLst/>
                <a:uFillTx/>
                <a:latin typeface="BIZ UDゴシック"/>
                <a:ea typeface="BIZ UDゴシック"/>
              </a:rPr>
              <a:t>24</a:t>
            </a:r>
            <a:r>
              <a:rPr lang="ja-JP" sz="2400" b="1" u="none" strike="noStrike" dirty="0">
                <a:solidFill>
                  <a:schemeClr val="lt1"/>
                </a:solidFill>
                <a:effectLst/>
                <a:uFillTx/>
                <a:latin typeface="BIZ UDゴシック"/>
                <a:ea typeface="BIZ UDゴシック"/>
              </a:rPr>
              <a:t>時間：</a:t>
            </a:r>
            <a:r>
              <a:rPr lang="ja-JP" altLang="en-US" sz="2400" b="1" u="none" strike="noStrike" dirty="0">
                <a:solidFill>
                  <a:schemeClr val="lt1"/>
                </a:solidFill>
                <a:effectLst/>
                <a:uFillTx/>
                <a:latin typeface="BIZ UDゴシック"/>
                <a:ea typeface="BIZ UDゴシック"/>
              </a:rPr>
              <a:t>降灰継続と交通・参集制約の累積</a:t>
            </a:r>
            <a:endParaRPr lang="en-US" sz="2400" b="0" u="none" strike="noStrike" dirty="0">
              <a:solidFill>
                <a:srgbClr val="FFFFFF"/>
              </a:solidFill>
              <a:effectLst/>
              <a:uFillTx/>
              <a:latin typeface="Arial"/>
            </a:endParaRPr>
          </a:p>
        </p:txBody>
      </p:sp>
      <p:sp>
        <p:nvSpPr>
          <p:cNvPr id="49" name="Rectangle 6"/>
          <p:cNvSpPr/>
          <p:nvPr/>
        </p:nvSpPr>
        <p:spPr>
          <a:xfrm>
            <a:off x="640800" y="1542850"/>
            <a:ext cx="11550240" cy="11591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噴火・降灰が継続し、鉄道、道路、航空等の交通制約が長期化</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0" u="none" strike="noStrike" dirty="0">
                <a:solidFill>
                  <a:schemeClr val="dk1"/>
                </a:solidFill>
                <a:effectLst/>
                <a:uFillTx/>
                <a:latin typeface="BIZ UDゴシック"/>
                <a:ea typeface="BIZ UDゴシック"/>
              </a:rPr>
              <a:t>降灰、交通・物流、ライフライン等への危機対応業務が継続</a:t>
            </a:r>
            <a:endParaRPr lang="en-US" altLang="ja-JP" sz="1200" b="0" u="none" strike="noStrike" dirty="0">
              <a:solidFill>
                <a:schemeClr val="dk1"/>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交通制約により、職員の参集・交代がさらに困難化</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物資・燃料・保守要員等の移動にも支障が継続</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0" u="none" strike="noStrike" dirty="0">
                <a:solidFill>
                  <a:schemeClr val="dk1"/>
                </a:solidFill>
                <a:effectLst/>
                <a:uFillTx/>
                <a:latin typeface="BIZ UDゴシック"/>
                <a:ea typeface="BIZ UDゴシック"/>
              </a:rPr>
              <a:t>除灰、交通確保、物流維持等への対応が続く</a:t>
            </a:r>
            <a:endParaRPr lang="en-US" sz="1200" b="0" u="none" strike="noStrike" dirty="0">
              <a:solidFill>
                <a:srgbClr val="000000"/>
              </a:solidFill>
              <a:effectLst/>
              <a:uFillTx/>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22546AD8-0E84-3D6B-44FC-7DE213168FD0}"/>
              </a:ext>
            </a:extLst>
          </p:cNvPr>
          <p:cNvGraphicFramePr/>
          <p:nvPr>
            <p:extLst>
              <p:ext uri="{D42A27DB-BD31-4B8C-83A1-F6EECF244321}">
                <p14:modId xmlns:p14="http://schemas.microsoft.com/office/powerpoint/2010/main" val="4179590184"/>
              </p:ext>
            </p:extLst>
          </p:nvPr>
        </p:nvGraphicFramePr>
        <p:xfrm>
          <a:off x="361800" y="3317131"/>
          <a:ext cx="11696040" cy="3441511"/>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277076">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3288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情報集約、省庁間調整、情報発信等を継続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長時間勤務、職員交代等の制約が強まる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3288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非常時優先業務・災害応急対策を継続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交代要員、食料・水、燃料、保守部品等の確保が難しくなる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3288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本部運営、被害・降灰情報の集約、省庁間調整を継続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長時間対応により要員負荷が蓄積</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3288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道路・鉄道・空港等の応急対応、物流確保、除灰等を継続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人員、車両、燃料等の確保負担が増大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32887">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火山活動の監視、噴火警報、降灰予報等を継続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交通制約の長期化により、職員の参集・交代が難しくなる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／気象庁「降灰予報の説明」</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51"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5C957C8C-8E9D-40C1-8C2B-29BF8D5D5858}" type="slidenum">
              <a:rPr lang="en-US" sz="1200" b="0" u="none" strike="noStrike">
                <a:solidFill>
                  <a:srgbClr val="1F1F1F"/>
                </a:solidFill>
                <a:effectLst/>
                <a:uFillTx/>
                <a:latin typeface="BIZ UDゴシック"/>
                <a:ea typeface="BIZ UDゴシック"/>
              </a:rPr>
              <a:t>22</a:t>
            </a:fld>
            <a:endParaRPr lang="en-US" sz="1200" b="0" u="none" strike="noStrike">
              <a:solidFill>
                <a:srgbClr val="000000"/>
              </a:solidFill>
              <a:effectLst/>
              <a:uFillTx/>
              <a:latin typeface="Arial"/>
            </a:endParaRPr>
          </a:p>
        </p:txBody>
      </p:sp>
      <p:sp>
        <p:nvSpPr>
          <p:cNvPr id="52" name="takeaway-band"/>
          <p:cNvSpPr/>
          <p:nvPr/>
        </p:nvSpPr>
        <p:spPr>
          <a:xfrm>
            <a:off x="361800" y="714240"/>
            <a:ext cx="11829240" cy="920007"/>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b="1" u="sng" strike="noStrike" dirty="0">
                <a:solidFill>
                  <a:srgbClr val="111111"/>
                </a:solidFill>
                <a:effectLst/>
                <a:uFillTx/>
                <a:latin typeface="BIZ UDゴシック"/>
                <a:ea typeface="BIZ UDゴシック"/>
              </a:rPr>
              <a:t>降灰と交通・物流制約が続く</a:t>
            </a:r>
            <a:r>
              <a:rPr lang="ja-JP" altLang="en-US" sz="1400" strike="noStrike" dirty="0">
                <a:solidFill>
                  <a:srgbClr val="111111"/>
                </a:solidFill>
                <a:effectLst/>
                <a:uFillTx/>
                <a:latin typeface="BIZ UDゴシック"/>
                <a:ea typeface="BIZ UDゴシック"/>
              </a:rPr>
              <a:t>中、霞が関・立川では、既存</a:t>
            </a:r>
            <a:r>
              <a:rPr lang="en-US" altLang="ja-JP" sz="1400" strike="noStrike" dirty="0">
                <a:solidFill>
                  <a:srgbClr val="111111"/>
                </a:solidFill>
                <a:effectLst/>
                <a:uFillTx/>
                <a:latin typeface="BIZ UDゴシック"/>
                <a:ea typeface="BIZ UDゴシック"/>
              </a:rPr>
              <a:t>BCP</a:t>
            </a:r>
            <a:r>
              <a:rPr lang="ja-JP" altLang="en-US" sz="1400" strike="noStrike" dirty="0">
                <a:solidFill>
                  <a:srgbClr val="111111"/>
                </a:solidFill>
                <a:effectLst/>
                <a:uFillTx/>
                <a:latin typeface="BIZ UDゴシック"/>
                <a:ea typeface="BIZ UDゴシック"/>
              </a:rPr>
              <a:t>等に基づき、</a:t>
            </a:r>
            <a:r>
              <a:rPr lang="ja-JP" altLang="en-US" sz="1400" b="1" u="sng" strike="noStrike" dirty="0">
                <a:solidFill>
                  <a:srgbClr val="111111"/>
                </a:solidFill>
                <a:effectLst/>
                <a:uFillTx/>
                <a:latin typeface="BIZ UDゴシック"/>
                <a:ea typeface="BIZ UDゴシック"/>
              </a:rPr>
              <a:t>確保された要員・非常用電源・備蓄等を活用して非常時優先業務を継続する</a:t>
            </a:r>
            <a:r>
              <a:rPr lang="ja-JP" altLang="en-US" sz="1400" strike="noStrike" dirty="0">
                <a:solidFill>
                  <a:srgbClr val="111111"/>
                </a:solidFill>
                <a:effectLst/>
                <a:uFillTx/>
                <a:latin typeface="BIZ UDゴシック"/>
                <a:ea typeface="BIZ UDゴシック"/>
              </a:rPr>
              <a:t>と想定。</a:t>
            </a:r>
            <a:endParaRPr lang="en-US" altLang="ja-JP" sz="1400" strike="noStrike" dirty="0">
              <a:solidFill>
                <a:srgbClr val="111111"/>
              </a:solidFill>
              <a:effectLst/>
              <a:uFillTx/>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一方、</a:t>
            </a:r>
            <a:r>
              <a:rPr lang="ja-JP" altLang="en-US" sz="1400" b="1" u="sng" strike="noStrike" dirty="0">
                <a:solidFill>
                  <a:srgbClr val="111111"/>
                </a:solidFill>
                <a:effectLst/>
                <a:uFillTx/>
                <a:latin typeface="BIZ UDゴシック"/>
                <a:ea typeface="BIZ UDゴシック"/>
              </a:rPr>
              <a:t>職員交代や食料・水、燃料、保守部品等の補給が難しくなり、勤務・生活条件が徐々に悪化する。</a:t>
            </a:r>
            <a:endParaRPr lang="en-US" sz="1400" b="0" u="none" strike="noStrike" dirty="0">
              <a:solidFill>
                <a:srgbClr val="000000"/>
              </a:solidFill>
              <a:effectLst/>
              <a:uFillTx/>
              <a:latin typeface="Arial"/>
            </a:endParaRPr>
          </a:p>
        </p:txBody>
      </p:sp>
      <p:sp>
        <p:nvSpPr>
          <p:cNvPr id="53"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ja-JP" altLang="en-US" sz="2400" b="1" u="none" strike="noStrike" dirty="0">
                <a:solidFill>
                  <a:schemeClr val="lt1"/>
                </a:solidFill>
                <a:effectLst/>
                <a:uFillTx/>
                <a:latin typeface="BIZ UDゴシック"/>
                <a:ea typeface="BIZ UDゴシック"/>
              </a:rPr>
              <a:t>－</a:t>
            </a:r>
            <a:r>
              <a:rPr lang="en-US" sz="2400" b="1" u="none" strike="noStrike" dirty="0">
                <a:solidFill>
                  <a:schemeClr val="lt1"/>
                </a:solidFill>
                <a:effectLst/>
                <a:uFillTx/>
                <a:latin typeface="BIZ UDゴシック"/>
                <a:ea typeface="BIZ UDゴシック"/>
              </a:rPr>
              <a:t>７　１～３日：備蓄減少と勤務・生活条件の悪化</a:t>
            </a:r>
            <a:endParaRPr lang="en-US" sz="2400" b="0" u="none" strike="noStrike" dirty="0">
              <a:solidFill>
                <a:srgbClr val="FFFFFF"/>
              </a:solidFill>
              <a:effectLst/>
              <a:uFillTx/>
              <a:latin typeface="Arial"/>
            </a:endParaRPr>
          </a:p>
        </p:txBody>
      </p:sp>
      <p:sp>
        <p:nvSpPr>
          <p:cNvPr id="54" name="Rectangle 1"/>
          <p:cNvSpPr/>
          <p:nvPr/>
        </p:nvSpPr>
        <p:spPr>
          <a:xfrm>
            <a:off x="659880" y="1829132"/>
            <a:ext cx="11531520" cy="11591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1"/>
              </a:lnSpc>
              <a:buClr>
                <a:srgbClr val="000000"/>
              </a:buClr>
              <a:buFont typeface="Wingdings" charset="2"/>
              <a:buChar char=""/>
            </a:pPr>
            <a:r>
              <a:rPr lang="ja-JP" altLang="en-US" sz="1200" b="0" u="none" strike="noStrike" dirty="0">
                <a:solidFill>
                  <a:schemeClr val="dk1"/>
                </a:solidFill>
                <a:effectLst/>
                <a:uFillTx/>
                <a:latin typeface="BIZ UDゴシック"/>
                <a:ea typeface="BIZ UDゴシック"/>
              </a:rPr>
              <a:t>降灰、交通・物流、ライフライン等への危機対応業務が継続</a:t>
            </a:r>
            <a:endParaRPr lang="en-US" altLang="ja-JP" sz="1200" b="0" u="none" strike="noStrike" dirty="0">
              <a:solidFill>
                <a:schemeClr val="dk1"/>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0" u="none" strike="noStrike" dirty="0">
                <a:solidFill>
                  <a:schemeClr val="dk1"/>
                </a:solidFill>
                <a:effectLst/>
                <a:uFillTx/>
                <a:latin typeface="BIZ UDゴシック"/>
                <a:ea typeface="BIZ UDゴシック"/>
              </a:rPr>
              <a:t>霞が関・立川では、確保された要員、非常用電源、備蓄等を活用して業務を継続</a:t>
            </a:r>
            <a:endParaRPr lang="en-US" altLang="ja-JP" sz="1200" b="0" u="none" strike="noStrike" dirty="0">
              <a:solidFill>
                <a:schemeClr val="dk1"/>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長時間勤務が続き、職員の交代・休息の確保が難しくなる</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交通・物流制約により、食料・水、燃料、医薬品、保守部品等の補給が不安定化</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職員の参集・交代や物資補給の制約が長期化</a:t>
            </a:r>
            <a:endParaRPr lang="en-US" sz="1200" b="1" u="none" strike="noStrike" dirty="0">
              <a:solidFill>
                <a:srgbClr val="000000"/>
              </a:solidFill>
              <a:effectLst/>
              <a:highlight>
                <a:srgbClr val="FFFF00"/>
              </a:highlight>
              <a:uFillTx/>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AA69AE9C-E9DE-1DAB-45FC-524DF4E1511D}"/>
              </a:ext>
            </a:extLst>
          </p:cNvPr>
          <p:cNvGraphicFramePr/>
          <p:nvPr>
            <p:extLst>
              <p:ext uri="{D42A27DB-BD31-4B8C-83A1-F6EECF244321}">
                <p14:modId xmlns:p14="http://schemas.microsoft.com/office/powerpoint/2010/main" val="3165778918"/>
              </p:ext>
            </p:extLst>
          </p:nvPr>
        </p:nvGraphicFramePr>
        <p:xfrm>
          <a:off x="361800" y="3054483"/>
          <a:ext cx="11696040" cy="3704159"/>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278494">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重要判断、省庁間調整、情報発信等を継続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職員交代や交通・電力等の制約が強まる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非常時優先業務・災害応急対策を継続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交代要員、物資・燃料、保守・復旧要員等の確保がさらに困難</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本部運営、被害・降灰情報の集約、省庁間調整を継続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情報集約・本部運営・調整の負荷が継続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除灰、道路啓開、交通・物流、排水等の対応を並行して実施</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人員・重機・車両・燃料等の確保負担が増大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85133">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火山監視、噴火警報、降灰予報等に加え、降雨に関する防災気象情報を発表</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交通・電力等の制約拡大により、本庁での業務継続条件が悪化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altLang="ja-JP" sz="1200" dirty="0">
                          <a:latin typeface="BIZ UDゴシック" panose="020B0400000000000000" pitchFamily="49" charset="-128"/>
                          <a:ea typeface="BIZ UDゴシック" panose="020B0400000000000000" pitchFamily="49" charset="-128"/>
                        </a:rPr>
                        <a:t>BCP</a:t>
                      </a:r>
                      <a:r>
                        <a:rPr lang="ja-JP" altLang="en-US" sz="1200" dirty="0">
                          <a:latin typeface="BIZ UDゴシック" panose="020B0400000000000000" pitchFamily="49" charset="-128"/>
                          <a:ea typeface="BIZ UDゴシック" panose="020B0400000000000000" pitchFamily="49" charset="-128"/>
                        </a:rPr>
                        <a:t>／気象庁「降灰予報の説明」</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56"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553FB837-9E8D-4F28-895C-360269FDC672}" type="slidenum">
              <a:rPr lang="en-US" sz="1200" b="0" u="none" strike="noStrike">
                <a:solidFill>
                  <a:srgbClr val="1F1F1F"/>
                </a:solidFill>
                <a:effectLst/>
                <a:uFillTx/>
                <a:latin typeface="BIZ UDゴシック"/>
                <a:ea typeface="BIZ UDゴシック"/>
              </a:rPr>
              <a:t>23</a:t>
            </a:fld>
            <a:endParaRPr lang="en-US" sz="1200" b="0" u="none" strike="noStrike">
              <a:solidFill>
                <a:srgbClr val="000000"/>
              </a:solidFill>
              <a:effectLst/>
              <a:uFillTx/>
              <a:latin typeface="Arial"/>
            </a:endParaRPr>
          </a:p>
        </p:txBody>
      </p:sp>
      <p:sp>
        <p:nvSpPr>
          <p:cNvPr id="57" name="takeaway-band"/>
          <p:cNvSpPr/>
          <p:nvPr/>
        </p:nvSpPr>
        <p:spPr>
          <a:xfrm>
            <a:off x="361800" y="714239"/>
            <a:ext cx="11829240" cy="618481"/>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b="1" u="sng" strike="noStrike" dirty="0">
                <a:solidFill>
                  <a:srgbClr val="111111"/>
                </a:solidFill>
                <a:effectLst/>
                <a:uFillTx/>
                <a:latin typeface="BIZ UDゴシック"/>
                <a:ea typeface="BIZ UDゴシック"/>
              </a:rPr>
              <a:t>降灰が残る中で降雨が発生し、</a:t>
            </a:r>
            <a:r>
              <a:rPr lang="ja-JP" altLang="en-US" sz="1400" strike="noStrike" dirty="0">
                <a:solidFill>
                  <a:srgbClr val="111111"/>
                </a:solidFill>
                <a:effectLst/>
                <a:uFillTx/>
                <a:latin typeface="BIZ UDゴシック"/>
                <a:ea typeface="BIZ UDゴシック"/>
              </a:rPr>
              <a:t>堆積した火山灰が湿潤。</a:t>
            </a:r>
            <a:r>
              <a:rPr lang="ja-JP" altLang="en-US" sz="1400" b="1" u="sng" strike="noStrike" dirty="0">
                <a:solidFill>
                  <a:srgbClr val="111111"/>
                </a:solidFill>
                <a:effectLst/>
                <a:uFillTx/>
                <a:latin typeface="BIZ UDゴシック"/>
                <a:ea typeface="BIZ UDゴシック"/>
              </a:rPr>
              <a:t>道路交通、電力、排水等への影響が拡大する</a:t>
            </a:r>
            <a:r>
              <a:rPr lang="ja-JP" altLang="en-US" sz="1400" strike="noStrike" dirty="0">
                <a:solidFill>
                  <a:srgbClr val="111111"/>
                </a:solidFill>
                <a:effectLst/>
                <a:uFillTx/>
                <a:latin typeface="BIZ UDゴシック"/>
                <a:ea typeface="BIZ UDゴシック"/>
              </a:rPr>
              <a:t>と想定。</a:t>
            </a:r>
            <a:endParaRPr lang="en-US" altLang="ja-JP" sz="1400" strike="noStrike" dirty="0">
              <a:solidFill>
                <a:srgbClr val="111111"/>
              </a:solidFill>
              <a:effectLst/>
              <a:uFillTx/>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政府中枢・各府省では危機対応業務が続く中、</a:t>
            </a:r>
            <a:r>
              <a:rPr lang="ja-JP" altLang="en-US" sz="1400" b="1" u="sng" strike="noStrike" dirty="0">
                <a:solidFill>
                  <a:srgbClr val="111111"/>
                </a:solidFill>
                <a:effectLst/>
                <a:uFillTx/>
                <a:latin typeface="BIZ UDゴシック"/>
                <a:ea typeface="BIZ UDゴシック"/>
              </a:rPr>
              <a:t>職員交代や物資・燃料、保守・復旧要員等の確保がさらに難しくなる。</a:t>
            </a:r>
            <a:endParaRPr lang="en-US" sz="1400" b="1" u="sng" strike="noStrike" dirty="0">
              <a:solidFill>
                <a:srgbClr val="000000"/>
              </a:solidFill>
              <a:effectLst/>
              <a:uFillTx/>
              <a:latin typeface="Arial"/>
            </a:endParaRPr>
          </a:p>
        </p:txBody>
      </p:sp>
      <p:sp>
        <p:nvSpPr>
          <p:cNvPr id="58"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ー８　数日後：</a:t>
            </a:r>
            <a:r>
              <a:rPr lang="ja-JP" altLang="en-US" sz="2400" b="1" u="none" strike="noStrike" dirty="0">
                <a:solidFill>
                  <a:schemeClr val="lt1"/>
                </a:solidFill>
                <a:effectLst/>
                <a:uFillTx/>
                <a:latin typeface="BIZ UDゴシック"/>
                <a:ea typeface="BIZ UDゴシック"/>
              </a:rPr>
              <a:t>降雨による火山灰の湿潤化に伴う交通・電力等への影響拡大</a:t>
            </a:r>
            <a:endParaRPr lang="en-US" sz="2400" b="0" u="none" strike="noStrike" dirty="0">
              <a:solidFill>
                <a:srgbClr val="FFFFFF"/>
              </a:solidFill>
              <a:effectLst/>
              <a:uFillTx/>
              <a:latin typeface="Arial"/>
            </a:endParaRPr>
          </a:p>
        </p:txBody>
      </p:sp>
      <p:sp>
        <p:nvSpPr>
          <p:cNvPr id="59" name="Rectangle 1"/>
          <p:cNvSpPr/>
          <p:nvPr/>
        </p:nvSpPr>
        <p:spPr>
          <a:xfrm>
            <a:off x="669240" y="1553491"/>
            <a:ext cx="11521800" cy="137719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数日間の降灰後に降雨が発生し、堆積した火山灰が湿潤</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u="none" strike="noStrike" dirty="0">
                <a:solidFill>
                  <a:schemeClr val="dk1"/>
                </a:solidFill>
                <a:effectLst/>
                <a:uFillTx/>
                <a:latin typeface="BIZ UDゴシック"/>
                <a:ea typeface="BIZ UDゴシック"/>
              </a:rPr>
              <a:t>道路交通、電力、排水等への影響が拡大</a:t>
            </a:r>
            <a:endParaRPr lang="en-US" altLang="ja-JP" sz="1200" u="none" strike="noStrike" dirty="0">
              <a:solidFill>
                <a:schemeClr val="dk1"/>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u="none" strike="noStrike" dirty="0">
                <a:solidFill>
                  <a:schemeClr val="dk1"/>
                </a:solidFill>
                <a:effectLst/>
                <a:uFillTx/>
                <a:latin typeface="BIZ UDゴシック"/>
                <a:ea typeface="BIZ UDゴシック"/>
              </a:rPr>
              <a:t>政府中枢・各府省では、降灰、交通・物流、ライフライン等への対応を継続</a:t>
            </a:r>
            <a:endParaRPr lang="en-US" altLang="ja-JP" sz="1200" u="none" strike="noStrike" dirty="0">
              <a:solidFill>
                <a:schemeClr val="dk1"/>
              </a:solidFill>
              <a:effectLs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職員の参集・交代がさらに困難化</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物資・燃料、保守・復旧要員等の確保が難しくなる</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除灰、道路啓開、交通・物流確保、排水等の対応が並行して必要となる</a:t>
            </a:r>
            <a:endParaRPr lang="en-US" sz="1200" b="1" u="none" strike="noStrike" dirty="0">
              <a:solidFill>
                <a:srgbClr val="000000"/>
              </a:solidFill>
              <a:effectLst/>
              <a:highlight>
                <a:srgbClr val="FFFF00"/>
              </a:highlight>
              <a:uFillTx/>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92FA0EF0-843A-A4CA-D452-1ADCA6E0FC5D}"/>
              </a:ext>
            </a:extLst>
          </p:cNvPr>
          <p:cNvGraphicFramePr/>
          <p:nvPr>
            <p:extLst>
              <p:ext uri="{D42A27DB-BD31-4B8C-83A1-F6EECF244321}">
                <p14:modId xmlns:p14="http://schemas.microsoft.com/office/powerpoint/2010/main" val="3311904522"/>
              </p:ext>
            </p:extLst>
          </p:nvPr>
        </p:nvGraphicFramePr>
        <p:xfrm>
          <a:off x="361800" y="3134641"/>
          <a:ext cx="11696040" cy="3612200"/>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268355">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67576">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情報集約、省庁間調整、情報発信等を継続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職員交代、物資・燃料等の継続確保が難しくなる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67576">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非常時優先業務・災害応急対策を継続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交代要員、食料・水、燃料、保守部品等の継続確保が不安定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67576">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本部運営、被害・降灰情報の集約、省庁間調整を継続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長期対応により要員負荷が蓄積</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67576">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除灰、道路啓開、交通・物流、所管インフラ等の復旧を継続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人員、車両、重機、燃料等を長期間確保する負担が増大</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67576">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本庁で実施可能な非常時優先業務を継続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交通・物流等の制約により、交代要員等の継続確保が難しくなる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sz="1200" dirty="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66"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67F4FD4C-205D-413F-872E-867F429E2389}" type="slidenum">
              <a:rPr lang="en-US" sz="1200" b="0" u="none" strike="noStrike">
                <a:solidFill>
                  <a:srgbClr val="1F1F1F"/>
                </a:solidFill>
                <a:effectLst/>
                <a:uFillTx/>
                <a:latin typeface="BIZ UDゴシック"/>
                <a:ea typeface="BIZ UDゴシック"/>
              </a:rPr>
              <a:t>24</a:t>
            </a:fld>
            <a:endParaRPr lang="en-US" sz="1200" b="0" u="none" strike="noStrike">
              <a:solidFill>
                <a:srgbClr val="000000"/>
              </a:solidFill>
              <a:effectLst/>
              <a:uFillTx/>
              <a:latin typeface="Arial"/>
            </a:endParaRPr>
          </a:p>
        </p:txBody>
      </p:sp>
      <p:sp>
        <p:nvSpPr>
          <p:cNvPr id="67" name="takeaway-band"/>
          <p:cNvSpPr/>
          <p:nvPr/>
        </p:nvSpPr>
        <p:spPr>
          <a:xfrm>
            <a:off x="361800" y="714240"/>
            <a:ext cx="11829240" cy="618481"/>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噴火・降灰への対応が１週間を超えて継続し、</a:t>
            </a:r>
            <a:r>
              <a:rPr lang="ja-JP" altLang="en-US" sz="1400" b="1" u="sng" strike="noStrike" dirty="0">
                <a:solidFill>
                  <a:srgbClr val="111111"/>
                </a:solidFill>
                <a:effectLst/>
                <a:uFillTx/>
                <a:latin typeface="BIZ UDゴシック"/>
                <a:ea typeface="BIZ UDゴシック"/>
              </a:rPr>
              <a:t>道路・鉄道、物流、電力等は安定した状態まで回復しない</a:t>
            </a:r>
            <a:r>
              <a:rPr lang="ja-JP" altLang="en-US" sz="1400" strike="noStrike" dirty="0">
                <a:solidFill>
                  <a:srgbClr val="111111"/>
                </a:solidFill>
                <a:effectLst/>
                <a:uFillTx/>
                <a:latin typeface="BIZ UDゴシック"/>
                <a:ea typeface="BIZ UDゴシック"/>
              </a:rPr>
              <a:t>と想定。</a:t>
            </a:r>
            <a:endParaRPr lang="en-US" altLang="ja-JP" sz="1400" strike="noStrike" dirty="0">
              <a:solidFill>
                <a:srgbClr val="111111"/>
              </a:solidFill>
              <a:effectLst/>
              <a:uFillTx/>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政府中枢・各府省では危機対応業務が続く中、</a:t>
            </a:r>
            <a:r>
              <a:rPr lang="ja-JP" altLang="en-US" sz="1400" b="1" u="sng" strike="noStrike" dirty="0">
                <a:solidFill>
                  <a:srgbClr val="111111"/>
                </a:solidFill>
                <a:effectLst/>
                <a:uFillTx/>
                <a:latin typeface="BIZ UDゴシック"/>
                <a:ea typeface="BIZ UDゴシック"/>
              </a:rPr>
              <a:t>職員交代、食料・水、燃料、保守部品等を継続して確保することが難しくなる。</a:t>
            </a:r>
            <a:endParaRPr lang="en-US" sz="1400" b="1" u="sng" strike="noStrike" dirty="0">
              <a:solidFill>
                <a:srgbClr val="000000"/>
              </a:solidFill>
              <a:effectLst/>
              <a:uFillTx/>
              <a:latin typeface="Arial"/>
            </a:endParaRPr>
          </a:p>
        </p:txBody>
      </p:sp>
      <p:sp>
        <p:nvSpPr>
          <p:cNvPr id="68"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a:t>
            </a:r>
            <a:r>
              <a:rPr lang="ja-JP" altLang="en-US" sz="2400" b="1" dirty="0">
                <a:solidFill>
                  <a:schemeClr val="lt1"/>
                </a:solidFill>
                <a:latin typeface="BIZ UDゴシック"/>
                <a:ea typeface="BIZ UDゴシック"/>
              </a:rPr>
              <a:t>９</a:t>
            </a:r>
            <a:r>
              <a:rPr lang="ja-JP" sz="2400" b="1" u="none" strike="noStrike" dirty="0">
                <a:solidFill>
                  <a:schemeClr val="lt1"/>
                </a:solidFill>
                <a:effectLst/>
                <a:uFillTx/>
                <a:latin typeface="BIZ UDゴシック"/>
                <a:ea typeface="BIZ UDゴシック"/>
              </a:rPr>
              <a:t>　</a:t>
            </a:r>
            <a:r>
              <a:rPr lang="ja-JP" altLang="en-US" sz="2400" b="1" u="none" strike="noStrike" dirty="0">
                <a:solidFill>
                  <a:schemeClr val="lt1"/>
                </a:solidFill>
                <a:effectLst/>
                <a:uFillTx/>
                <a:latin typeface="BIZ UDゴシック"/>
                <a:ea typeface="BIZ UDゴシック"/>
              </a:rPr>
              <a:t>１週間前後～</a:t>
            </a:r>
            <a:r>
              <a:rPr lang="en-US" altLang="ja-JP" sz="2400" b="1" u="none" strike="noStrike" dirty="0">
                <a:solidFill>
                  <a:schemeClr val="lt1"/>
                </a:solidFill>
                <a:effectLst/>
                <a:uFillTx/>
                <a:latin typeface="BIZ UDゴシック"/>
                <a:ea typeface="BIZ UDゴシック"/>
              </a:rPr>
              <a:t>15</a:t>
            </a:r>
            <a:r>
              <a:rPr lang="ja-JP" altLang="en-US" sz="2400" b="1" u="none" strike="noStrike" dirty="0">
                <a:solidFill>
                  <a:schemeClr val="lt1"/>
                </a:solidFill>
                <a:effectLst/>
                <a:uFillTx/>
                <a:latin typeface="BIZ UDゴシック"/>
                <a:ea typeface="BIZ UDゴシック"/>
              </a:rPr>
              <a:t>日：補給・交代・保守の継続確保が不透明となる段階</a:t>
            </a:r>
            <a:endParaRPr lang="en-US" sz="2400" b="0" u="none" strike="noStrike" dirty="0">
              <a:solidFill>
                <a:srgbClr val="FFFFFF"/>
              </a:solidFill>
              <a:effectLst/>
              <a:uFillTx/>
              <a:latin typeface="Arial"/>
            </a:endParaRPr>
          </a:p>
        </p:txBody>
      </p:sp>
      <p:sp>
        <p:nvSpPr>
          <p:cNvPr id="69" name="Rectangle 1"/>
          <p:cNvSpPr/>
          <p:nvPr/>
        </p:nvSpPr>
        <p:spPr>
          <a:xfrm>
            <a:off x="669240" y="1596818"/>
            <a:ext cx="11521800" cy="109827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a:lnSpc>
                <a:spcPts val="1600"/>
              </a:lnSpc>
              <a:buClr>
                <a:srgbClr val="000000"/>
              </a:buClr>
              <a:buFont typeface="Wingdings" charset="2"/>
              <a:buChar char=""/>
            </a:pPr>
            <a:r>
              <a:rPr lang="ja-JP" altLang="en-US" sz="1200" b="0" u="none" strike="noStrike" dirty="0">
                <a:solidFill>
                  <a:schemeClr val="dk1"/>
                </a:solidFill>
                <a:effectLst/>
                <a:uFillTx/>
                <a:latin typeface="BIZ UDゴシック"/>
                <a:ea typeface="BIZ UDゴシック"/>
              </a:rPr>
              <a:t>降灰、交通・物流、ライフライン等への危機対応業務が継続</a:t>
            </a:r>
            <a:endParaRPr lang="en-US" altLang="ja-JP" sz="1200" b="0" u="none" strike="noStrike" dirty="0">
              <a:solidFill>
                <a:schemeClr val="dk1"/>
              </a:solidFill>
              <a:effectLst/>
              <a:uFillTx/>
              <a:latin typeface="BIZ UDゴシック"/>
              <a:ea typeface="BIZ UDゴシック"/>
            </a:endParaRPr>
          </a:p>
          <a:p>
            <a:pPr marL="171360" indent="-171360">
              <a:lnSpc>
                <a:spcPts val="1600"/>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道路・鉄道、物流、電力等の安定回復が見通せない状態が継続</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a:lnSpc>
                <a:spcPts val="1600"/>
              </a:lnSpc>
              <a:buClr>
                <a:srgbClr val="000000"/>
              </a:buClr>
              <a:buFont typeface="Wingdings" charset="2"/>
              <a:buChar char=""/>
            </a:pPr>
            <a:r>
              <a:rPr lang="ja-JP" altLang="en-US" sz="1200" b="0" u="none" strike="noStrike" dirty="0">
                <a:solidFill>
                  <a:schemeClr val="dk1"/>
                </a:solidFill>
                <a:effectLst/>
                <a:uFillTx/>
                <a:latin typeface="BIZ UDゴシック"/>
                <a:ea typeface="BIZ UDゴシック"/>
              </a:rPr>
              <a:t>長時間対応が続き、</a:t>
            </a:r>
            <a:r>
              <a:rPr lang="ja-JP" altLang="en-US" sz="1200" b="1" u="none" strike="noStrike" dirty="0">
                <a:solidFill>
                  <a:schemeClr val="dk1"/>
                </a:solidFill>
                <a:effectLst/>
                <a:highlight>
                  <a:srgbClr val="FFFF00"/>
                </a:highlight>
                <a:uFillTx/>
                <a:latin typeface="BIZ UDゴシック"/>
                <a:ea typeface="BIZ UDゴシック"/>
              </a:rPr>
              <a:t>職員の交代・休息の確保がさらに困難化</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a:lnSpc>
                <a:spcPts val="1600"/>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食料・水、燃料、保守部品等の継続的な補給が難しくなる</a:t>
            </a:r>
            <a:endParaRPr lang="en-US" altLang="ja-JP" sz="1200" b="1" u="none" strike="noStrike" dirty="0">
              <a:solidFill>
                <a:schemeClr val="dk1"/>
              </a:solidFill>
              <a:effectLst/>
              <a:highlight>
                <a:srgbClr val="FFFF00"/>
              </a:highlight>
              <a:uFillTx/>
              <a:latin typeface="BIZ UDゴシック"/>
              <a:ea typeface="BIZ UDゴシック"/>
            </a:endParaRPr>
          </a:p>
          <a:p>
            <a:pPr marL="171360" indent="-171360">
              <a:lnSpc>
                <a:spcPts val="1600"/>
              </a:lnSpc>
              <a:buClr>
                <a:srgbClr val="000000"/>
              </a:buClr>
              <a:buFont typeface="Wingdings" charset="2"/>
              <a:buChar char=""/>
            </a:pPr>
            <a:r>
              <a:rPr lang="ja-JP" altLang="en-US" sz="1200" b="1" u="none" strike="noStrike" dirty="0">
                <a:solidFill>
                  <a:schemeClr val="dk1"/>
                </a:solidFill>
                <a:effectLst/>
                <a:highlight>
                  <a:srgbClr val="FFFF00"/>
                </a:highlight>
                <a:uFillTx/>
                <a:latin typeface="BIZ UDゴシック"/>
                <a:ea typeface="BIZ UDゴシック"/>
              </a:rPr>
              <a:t>設備保守や復旧に必要な要員・資機材等の確保も不安定化</a:t>
            </a:r>
            <a:endParaRPr lang="en-US" sz="1200" b="1" u="sng" strike="noStrike" dirty="0">
              <a:solidFill>
                <a:srgbClr val="FF0000"/>
              </a:solidFill>
              <a:effectLst/>
              <a:highlight>
                <a:srgbClr val="FFFF00"/>
              </a:highlight>
              <a:uFillTx/>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D02F80BE-5A04-63D5-993C-2F3E4AA8F00A}"/>
              </a:ext>
            </a:extLst>
          </p:cNvPr>
          <p:cNvGraphicFramePr/>
          <p:nvPr>
            <p:extLst>
              <p:ext uri="{D42A27DB-BD31-4B8C-83A1-F6EECF244321}">
                <p14:modId xmlns:p14="http://schemas.microsoft.com/office/powerpoint/2010/main" val="2322452860"/>
              </p:ext>
            </p:extLst>
          </p:nvPr>
        </p:nvGraphicFramePr>
        <p:xfrm>
          <a:off x="361800" y="3239312"/>
          <a:ext cx="11696040" cy="3519327"/>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327087">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3844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情報集約、省庁間調整、情報発信等を継続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長期対応、職員交代、物資・燃料等の確保が難しくなる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3844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非常時優先業務・災害応急対策を継続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交代要員、食料・水、燃料、保守部品等の継続確保が困難</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3844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本部運営、被害・降灰情報の集約、省庁間調整を継続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長期対応により要員負荷が蓄積</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3844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除灰、道路啓開、交通・物流、所管インフラ等の復旧を継続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再降灰等により復旧と再制約を繰り返し、人員・資機材・燃料等の確保負担が長期化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38448">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火山活動の監視、噴火警報、降灰予報等を継続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交通・電力・通信・要員等の制約が長期化し、本庁での業務継続条件が悪化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zh-TW" altLang="en-US" sz="1200" dirty="0">
                          <a:latin typeface="BIZ UDゴシック" panose="020B0400000000000000" pitchFamily="49" charset="-128"/>
                          <a:ea typeface="BIZ UDゴシック" panose="020B0400000000000000" pitchFamily="49" charset="-128"/>
                        </a:rPr>
                        <a:t>気象庁</a:t>
                      </a:r>
                      <a:r>
                        <a:rPr lang="en-US" altLang="zh-TW" sz="1200" dirty="0">
                          <a:latin typeface="BIZ UDゴシック" panose="020B0400000000000000" pitchFamily="49" charset="-128"/>
                          <a:ea typeface="BIZ UDゴシック" panose="020B0400000000000000" pitchFamily="49" charset="-128"/>
                        </a:rPr>
                        <a:t>BCP</a:t>
                      </a:r>
                      <a:r>
                        <a:rPr lang="zh-TW" altLang="en-US" sz="1200" dirty="0">
                          <a:latin typeface="BIZ UDゴシック" panose="020B0400000000000000" pitchFamily="49" charset="-128"/>
                          <a:ea typeface="BIZ UDゴシック" panose="020B0400000000000000" pitchFamily="49" charset="-128"/>
                        </a:rPr>
                        <a:t>／気象庁関係資料</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76"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ABB6EB44-D502-4E1E-B0B7-9AEBA718F216}" type="slidenum">
              <a:rPr lang="en-US" sz="1200" b="0" u="none" strike="noStrike">
                <a:solidFill>
                  <a:srgbClr val="1F1F1F"/>
                </a:solidFill>
                <a:effectLst/>
                <a:uFillTx/>
                <a:latin typeface="BIZ UDゴシック"/>
                <a:ea typeface="BIZ UDゴシック"/>
              </a:rPr>
              <a:t>25</a:t>
            </a:fld>
            <a:endParaRPr lang="en-US" sz="1200" b="0" u="none" strike="noStrike">
              <a:solidFill>
                <a:srgbClr val="000000"/>
              </a:solidFill>
              <a:effectLst/>
              <a:uFillTx/>
              <a:latin typeface="Arial"/>
            </a:endParaRPr>
          </a:p>
        </p:txBody>
      </p:sp>
      <p:sp>
        <p:nvSpPr>
          <p:cNvPr id="77" name="takeaway-band"/>
          <p:cNvSpPr/>
          <p:nvPr/>
        </p:nvSpPr>
        <p:spPr>
          <a:xfrm>
            <a:off x="361800" y="714239"/>
            <a:ext cx="11829240" cy="857707"/>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en-US" altLang="ja-JP" sz="1400" b="1" u="sng" strike="noStrike" dirty="0">
                <a:solidFill>
                  <a:srgbClr val="111111"/>
                </a:solidFill>
                <a:effectLst/>
                <a:uFillTx/>
                <a:latin typeface="BIZ UDゴシック"/>
                <a:ea typeface="BIZ UDゴシック"/>
              </a:rPr>
              <a:t>15</a:t>
            </a:r>
            <a:r>
              <a:rPr lang="ja-JP" altLang="en-US" sz="1400" b="1" u="sng" strike="noStrike" dirty="0">
                <a:solidFill>
                  <a:srgbClr val="111111"/>
                </a:solidFill>
                <a:effectLst/>
                <a:uFillTx/>
                <a:latin typeface="BIZ UDゴシック"/>
                <a:ea typeface="BIZ UDゴシック"/>
              </a:rPr>
              <a:t>日を超えても噴火活動が続き、再降灰や火山灰の湿潤化等により、道路・鉄道、物流、電力・通信等が安定的に回復しない</a:t>
            </a:r>
            <a:r>
              <a:rPr lang="ja-JP" altLang="en-US" sz="1400" strike="noStrike" dirty="0">
                <a:solidFill>
                  <a:srgbClr val="111111"/>
                </a:solidFill>
                <a:effectLst/>
                <a:uFillTx/>
                <a:latin typeface="BIZ UDゴシック"/>
                <a:ea typeface="BIZ UDゴシック"/>
              </a:rPr>
              <a:t>と想定。</a:t>
            </a:r>
            <a:endParaRPr lang="en-US" altLang="ja-JP" sz="1400" strike="noStrike" dirty="0">
              <a:solidFill>
                <a:srgbClr val="111111"/>
              </a:solidFill>
              <a:effectLst/>
              <a:uFillTx/>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政府中枢・各府省では危機対応が長期化する中、</a:t>
            </a:r>
            <a:r>
              <a:rPr lang="ja-JP" altLang="en-US" sz="1400" b="1" u="sng" strike="noStrike" dirty="0">
                <a:solidFill>
                  <a:srgbClr val="111111"/>
                </a:solidFill>
                <a:effectLst/>
                <a:uFillTx/>
                <a:latin typeface="BIZ UDゴシック"/>
                <a:ea typeface="BIZ UDゴシック"/>
              </a:rPr>
              <a:t>２週間分として設定した備蓄の減少・枯渇や、職員交代、補給、設備保守等の継続が難しくなる。</a:t>
            </a:r>
            <a:endParaRPr lang="en-US" sz="1400" b="1" u="sng" strike="noStrike" dirty="0">
              <a:solidFill>
                <a:srgbClr val="000000"/>
              </a:solidFill>
              <a:effectLst/>
              <a:uFillTx/>
              <a:latin typeface="Arial"/>
            </a:endParaRPr>
          </a:p>
        </p:txBody>
      </p:sp>
      <p:sp>
        <p:nvSpPr>
          <p:cNvPr id="78"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a:t>
            </a:r>
            <a:r>
              <a:rPr lang="en-US" altLang="ja-JP" sz="2400" b="1" u="none" strike="noStrike" dirty="0">
                <a:solidFill>
                  <a:schemeClr val="lt1"/>
                </a:solidFill>
                <a:effectLst/>
                <a:uFillTx/>
                <a:latin typeface="BIZ UDゴシック"/>
                <a:ea typeface="BIZ UDゴシック"/>
              </a:rPr>
              <a:t>10</a:t>
            </a:r>
            <a:r>
              <a:rPr lang="ja-JP" sz="2400" b="1" u="none" strike="noStrike" dirty="0">
                <a:solidFill>
                  <a:schemeClr val="lt1"/>
                </a:solidFill>
                <a:effectLst/>
                <a:uFillTx/>
                <a:latin typeface="BIZ UDゴシック"/>
                <a:ea typeface="BIZ UDゴシック"/>
              </a:rPr>
              <a:t>　</a:t>
            </a:r>
            <a:r>
              <a:rPr lang="en-US" altLang="ja-JP" sz="2400" b="1" dirty="0">
                <a:solidFill>
                  <a:schemeClr val="lt1"/>
                </a:solidFill>
                <a:latin typeface="BIZ UDゴシック"/>
                <a:ea typeface="BIZ UDゴシック"/>
              </a:rPr>
              <a:t>15</a:t>
            </a:r>
            <a:r>
              <a:rPr lang="ja-JP" altLang="en-US" sz="2400" b="1" dirty="0">
                <a:solidFill>
                  <a:schemeClr val="lt1"/>
                </a:solidFill>
                <a:latin typeface="BIZ UDゴシック"/>
                <a:ea typeface="BIZ UDゴシック"/>
              </a:rPr>
              <a:t>日～数週間：再降灰・備蓄枯渇等により都市機能の安定回復が困難</a:t>
            </a:r>
            <a:endParaRPr lang="en-US" sz="2400" b="0" u="none" strike="noStrike" dirty="0">
              <a:solidFill>
                <a:srgbClr val="FFFFFF"/>
              </a:solidFill>
              <a:effectLst/>
              <a:uFillTx/>
              <a:latin typeface="Arial"/>
            </a:endParaRPr>
          </a:p>
        </p:txBody>
      </p:sp>
      <p:sp>
        <p:nvSpPr>
          <p:cNvPr id="79" name="Rectangle 1"/>
          <p:cNvSpPr/>
          <p:nvPr/>
        </p:nvSpPr>
        <p:spPr>
          <a:xfrm>
            <a:off x="669240" y="1658636"/>
            <a:ext cx="11521800" cy="114860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1"/>
              </a:lnSpc>
              <a:buClr>
                <a:srgbClr val="000000"/>
              </a:buClr>
              <a:buFont typeface="Wingdings" charset="2"/>
              <a:buChar char=""/>
            </a:pPr>
            <a:r>
              <a:rPr lang="ja-JP" altLang="en-US" sz="1200" dirty="0">
                <a:solidFill>
                  <a:schemeClr val="dk1"/>
                </a:solidFill>
                <a:latin typeface="BIZ UDゴシック"/>
                <a:ea typeface="BIZ UDゴシック"/>
              </a:rPr>
              <a:t>再降灰や既に堆積した火山灰、降雨による湿潤化等により、交通・物流、電力・通信等の支障が継続</a:t>
            </a:r>
            <a:endParaRPr lang="en-US" altLang="ja-JP" sz="1200" dirty="0">
              <a:solidFill>
                <a:schemeClr val="dk1"/>
              </a:solidFill>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dirty="0">
                <a:solidFill>
                  <a:schemeClr val="dk1"/>
                </a:solidFill>
                <a:latin typeface="BIZ UDゴシック"/>
                <a:ea typeface="BIZ UDゴシック"/>
              </a:rPr>
              <a:t>政府中枢・各府省では、降灰、交通・物流、ライフライン、国民生活等への対応が長期化</a:t>
            </a:r>
            <a:endParaRPr lang="en-US" altLang="ja-JP" sz="1200" dirty="0">
              <a:solidFill>
                <a:schemeClr val="dk1"/>
              </a:solidFill>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dirty="0">
                <a:solidFill>
                  <a:schemeClr val="dk1"/>
                </a:solidFill>
                <a:highlight>
                  <a:srgbClr val="FFFF00"/>
                </a:highlight>
                <a:latin typeface="BIZ UDゴシック"/>
                <a:ea typeface="BIZ UDゴシック"/>
              </a:rPr>
              <a:t>２週間分として設定した食料備蓄等が減少・枯渇し始め、</a:t>
            </a:r>
            <a:r>
              <a:rPr lang="ja-JP" altLang="en-US" sz="1200" dirty="0">
                <a:solidFill>
                  <a:schemeClr val="dk1"/>
                </a:solidFill>
                <a:latin typeface="BIZ UDゴシック"/>
                <a:ea typeface="BIZ UDゴシック"/>
              </a:rPr>
              <a:t>食料・水、燃料、保守部品等を外部から継続的に確保する必要が高まる</a:t>
            </a:r>
            <a:endParaRPr lang="en-US" altLang="ja-JP" sz="1200" dirty="0">
              <a:solidFill>
                <a:schemeClr val="dk1"/>
              </a:solidFill>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dirty="0">
                <a:solidFill>
                  <a:schemeClr val="dk1"/>
                </a:solidFill>
                <a:highlight>
                  <a:srgbClr val="FFFF00"/>
                </a:highlight>
                <a:latin typeface="BIZ UDゴシック"/>
                <a:ea typeface="BIZ UDゴシック"/>
              </a:rPr>
              <a:t>交通・物流制約により、職員交代、物資補給、設備保守等が難しい状態が継続</a:t>
            </a:r>
            <a:endParaRPr lang="en-US" altLang="ja-JP" sz="1200" b="1" dirty="0">
              <a:solidFill>
                <a:schemeClr val="dk1"/>
              </a:solidFill>
              <a:highlight>
                <a:srgbClr val="FFFF00"/>
              </a:highlight>
              <a:latin typeface="BIZ UDゴシック"/>
              <a:ea typeface="BIZ UDゴシック"/>
            </a:endParaRPr>
          </a:p>
          <a:p>
            <a:pPr marL="171360" indent="-171360" defTabSz="914400">
              <a:lnSpc>
                <a:spcPts val="1701"/>
              </a:lnSpc>
              <a:buClr>
                <a:srgbClr val="000000"/>
              </a:buClr>
              <a:buFont typeface="Wingdings" charset="2"/>
              <a:buChar char=""/>
            </a:pPr>
            <a:r>
              <a:rPr lang="ja-JP" altLang="en-US" sz="1200" b="1" dirty="0">
                <a:solidFill>
                  <a:schemeClr val="dk1"/>
                </a:solidFill>
                <a:highlight>
                  <a:srgbClr val="FFFF00"/>
                </a:highlight>
                <a:latin typeface="BIZ UDゴシック"/>
                <a:ea typeface="BIZ UDゴシック"/>
              </a:rPr>
              <a:t>復旧しても再降灰等によって再び支障が生じ、都市機能が安定しない状態が続く</a:t>
            </a:r>
            <a:endParaRPr lang="en-US" sz="1200" b="1" u="none" strike="noStrike" dirty="0">
              <a:solidFill>
                <a:srgbClr val="000000"/>
              </a:solidFill>
              <a:effectLst/>
              <a:highlight>
                <a:srgbClr val="FFFF00"/>
              </a:highlight>
              <a:uFillTx/>
              <a:latin typeface="BIZ UDゴシック" panose="020B0400000000000000" pitchFamily="49" charset="-128"/>
              <a:ea typeface="BIZ UDゴシック" panose="020B0400000000000000" pitchFamily="49" charset="-12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3">
            <a:extLst>
              <a:ext uri="{FF2B5EF4-FFF2-40B4-BE49-F238E27FC236}">
                <a16:creationId xmlns:a16="http://schemas.microsoft.com/office/drawing/2014/main" id="{72EA8E06-9CFD-2B1F-BC2D-7E392164C709}"/>
              </a:ext>
            </a:extLst>
          </p:cNvPr>
          <p:cNvGraphicFramePr/>
          <p:nvPr>
            <p:extLst>
              <p:ext uri="{D42A27DB-BD31-4B8C-83A1-F6EECF244321}">
                <p14:modId xmlns:p14="http://schemas.microsoft.com/office/powerpoint/2010/main" val="2437705760"/>
              </p:ext>
            </p:extLst>
          </p:nvPr>
        </p:nvGraphicFramePr>
        <p:xfrm>
          <a:off x="361800" y="3229583"/>
          <a:ext cx="11696040" cy="3529056"/>
        </p:xfrm>
        <a:graphic>
          <a:graphicData uri="http://schemas.openxmlformats.org/drawingml/2006/table">
            <a:tbl>
              <a:tblPr/>
              <a:tblGrid>
                <a:gridCol w="1773000">
                  <a:extLst>
                    <a:ext uri="{9D8B030D-6E8A-4147-A177-3AD203B41FA5}">
                      <a16:colId xmlns:a16="http://schemas.microsoft.com/office/drawing/2014/main" val="20000"/>
                    </a:ext>
                  </a:extLst>
                </a:gridCol>
                <a:gridCol w="3409920">
                  <a:extLst>
                    <a:ext uri="{9D8B030D-6E8A-4147-A177-3AD203B41FA5}">
                      <a16:colId xmlns:a16="http://schemas.microsoft.com/office/drawing/2014/main" val="20001"/>
                    </a:ext>
                  </a:extLst>
                </a:gridCol>
                <a:gridCol w="4141540">
                  <a:extLst>
                    <a:ext uri="{9D8B030D-6E8A-4147-A177-3AD203B41FA5}">
                      <a16:colId xmlns:a16="http://schemas.microsoft.com/office/drawing/2014/main" val="20002"/>
                    </a:ext>
                  </a:extLst>
                </a:gridCol>
                <a:gridCol w="2371580">
                  <a:extLst>
                    <a:ext uri="{9D8B030D-6E8A-4147-A177-3AD203B41FA5}">
                      <a16:colId xmlns:a16="http://schemas.microsoft.com/office/drawing/2014/main" val="20003"/>
                    </a:ext>
                  </a:extLst>
                </a:gridCol>
              </a:tblGrid>
              <a:tr h="305711">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主体</a:t>
                      </a:r>
                    </a:p>
                  </a:txBody>
                  <a:tcPr anchor="ctr">
                    <a:lnL w="76320">
                      <a:noFill/>
                      <a:prstDash val="soli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主な動き・業務</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想定される支障・状態</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buNone/>
                      </a:pPr>
                      <a:r>
                        <a:rPr lang="ja-JP" altLang="en-US" sz="1200" b="1" dirty="0">
                          <a:solidFill>
                            <a:schemeClr val="bg1"/>
                          </a:solidFill>
                          <a:latin typeface="BIZ UDゴシック" panose="020B0400000000000000" pitchFamily="49" charset="-128"/>
                          <a:ea typeface="BIZ UDゴシック" panose="020B0400000000000000" pitchFamily="49" charset="-128"/>
                        </a:rPr>
                        <a:t>参考とした主な資料</a:t>
                      </a:r>
                    </a:p>
                  </a:txBody>
                  <a:tcPr anchor="ctr">
                    <a:lnL w="57150" cap="flat" cmpd="sng" algn="ctr">
                      <a:solidFill>
                        <a:schemeClr val="bg1"/>
                      </a:solidFill>
                      <a:prstDash val="solid"/>
                      <a:round/>
                      <a:headEnd type="none" w="med" len="med"/>
                      <a:tailEnd type="none" w="med" len="med"/>
                    </a:lnL>
                    <a:lnR w="76320">
                      <a:noFill/>
                      <a:prstDash val="solid"/>
                    </a:lnR>
                    <a:lnT w="76320">
                      <a:noFill/>
                      <a:prstDash val="soli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0000"/>
                  </a:ext>
                </a:extLst>
              </a:tr>
              <a:tr h="644669">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官邸・内閣官房等</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情報集約、省庁間調整、重要判断、情報発信等を継続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長期対応、職員交代、通信・物資等の制約が継続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政府</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1"/>
                  </a:ext>
                </a:extLst>
              </a:tr>
              <a:tr h="644669">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各府省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AED"/>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災害応急対策、復旧・生活再建、重要な平常業務等を並行</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要員、物資、燃料、設備保守等の制約が長期化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各府省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／中央省庁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826383199"/>
                  </a:ext>
                </a:extLst>
              </a:tr>
              <a:tr h="644669">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内閣府</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本部運営、被害・復旧情報の集約、省庁間調整を継続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長期対応による要員負荷が継続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内閣府</a:t>
                      </a:r>
                      <a:r>
                        <a:rPr lang="en-US"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政府</a:t>
                      </a:r>
                      <a:r>
                        <a:rPr lang="en-US" sz="120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2"/>
                  </a:ext>
                </a:extLst>
              </a:tr>
              <a:tr h="644669">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国土交通省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除灰、道路啓開、交通・物流、所管インフラ等の復旧を継続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安定復旧に至らず、要員・資機材等の確保負担が長期化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国土交通省</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／広域降灰対策ガイドライン</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3"/>
                  </a:ext>
                </a:extLst>
              </a:tr>
              <a:tr h="644669">
                <a:tc>
                  <a:txBody>
                    <a:bodyPr/>
                    <a:lstStyle/>
                    <a:p>
                      <a:pPr algn="ctr">
                        <a:buNone/>
                      </a:pPr>
                      <a:r>
                        <a:rPr lang="ja-JP" altLang="en-US" sz="1200" b="1" dirty="0">
                          <a:latin typeface="BIZ UDゴシック" panose="020B0400000000000000" pitchFamily="49" charset="-128"/>
                          <a:ea typeface="BIZ UDゴシック" panose="020B0400000000000000" pitchFamily="49" charset="-128"/>
                        </a:rPr>
                        <a:t>気象庁</a:t>
                      </a:r>
                      <a:endParaRPr lang="ja-JP" altLang="en-US" sz="1200" dirty="0">
                        <a:latin typeface="BIZ UDゴシック" panose="020B0400000000000000" pitchFamily="49" charset="-128"/>
                        <a:ea typeface="BIZ UDゴシック" panose="020B0400000000000000" pitchFamily="49" charset="-128"/>
                      </a:endParaRPr>
                    </a:p>
                  </a:txBody>
                  <a:tcPr anchor="ctr">
                    <a:lnL w="76320">
                      <a:noFill/>
                      <a:prstDash val="soli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a:latin typeface="BIZ UDゴシック" panose="020B0400000000000000" pitchFamily="49" charset="-128"/>
                          <a:ea typeface="BIZ UDゴシック" panose="020B0400000000000000" pitchFamily="49" charset="-128"/>
                        </a:rPr>
                        <a:t>本庁又は</a:t>
                      </a:r>
                      <a:r>
                        <a:rPr lang="en-US" altLang="ja-JP" sz="1200">
                          <a:latin typeface="BIZ UDゴシック" panose="020B0400000000000000" pitchFamily="49" charset="-128"/>
                          <a:ea typeface="BIZ UDゴシック" panose="020B0400000000000000" pitchFamily="49" charset="-128"/>
                        </a:rPr>
                        <a:t>BCP</a:t>
                      </a:r>
                      <a:r>
                        <a:rPr lang="ja-JP" altLang="en-US" sz="1200">
                          <a:latin typeface="BIZ UDゴシック" panose="020B0400000000000000" pitchFamily="49" charset="-128"/>
                          <a:ea typeface="BIZ UDゴシック" panose="020B0400000000000000" pitchFamily="49" charset="-128"/>
                        </a:rPr>
                        <a:t>に基づく代行により非常時優先業務を継続</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本庁側の要員・交通・電力・通信等の制約が長期化</a:t>
                      </a:r>
                    </a:p>
                  </a:txBody>
                  <a:tcPr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tc>
                  <a:txBody>
                    <a:bodyPr/>
                    <a:lstStyle/>
                    <a:p>
                      <a:pPr>
                        <a:buNone/>
                      </a:pPr>
                      <a:r>
                        <a:rPr lang="ja-JP" altLang="en-US" sz="1200" dirty="0">
                          <a:latin typeface="BIZ UDゴシック" panose="020B0400000000000000" pitchFamily="49" charset="-128"/>
                          <a:ea typeface="BIZ UDゴシック" panose="020B0400000000000000" pitchFamily="49" charset="-128"/>
                        </a:rPr>
                        <a:t>気象庁</a:t>
                      </a:r>
                      <a:r>
                        <a:rPr lang="en-US" sz="1200" dirty="0">
                          <a:latin typeface="BIZ UDゴシック" panose="020B0400000000000000" pitchFamily="49" charset="-128"/>
                          <a:ea typeface="BIZ UDゴシック" panose="020B0400000000000000" pitchFamily="49" charset="-128"/>
                        </a:rPr>
                        <a:t>BCP</a:t>
                      </a:r>
                    </a:p>
                  </a:txBody>
                  <a:tcPr anchor="ctr">
                    <a:lnL w="57150" cap="flat" cmpd="sng" algn="ctr">
                      <a:solidFill>
                        <a:schemeClr val="bg1"/>
                      </a:solidFill>
                      <a:prstDash val="solid"/>
                      <a:round/>
                      <a:headEnd type="none" w="med" len="med"/>
                      <a:tailEnd type="none" w="med" len="med"/>
                    </a:lnL>
                    <a:lnR w="76320">
                      <a:noFill/>
                      <a:prstDash val="solid"/>
                    </a:lnR>
                    <a:lnT w="57150" cap="flat" cmpd="sng" algn="ctr">
                      <a:solidFill>
                        <a:schemeClr val="bg1"/>
                      </a:solidFill>
                      <a:prstDash val="solid"/>
                      <a:round/>
                      <a:headEnd type="none" w="med" len="med"/>
                      <a:tailEnd type="none" w="med" len="med"/>
                    </a:lnT>
                    <a:lnB w="76320">
                      <a:noFill/>
                      <a:prstDash val="solid"/>
                    </a:lnB>
                    <a:lnTlToBr w="12700" cmpd="sng">
                      <a:noFill/>
                      <a:prstDash val="solid"/>
                    </a:lnTlToBr>
                    <a:lnBlToTr w="12700" cmpd="sng">
                      <a:noFill/>
                      <a:prstDash val="solid"/>
                    </a:lnBlToTr>
                    <a:solidFill>
                      <a:schemeClr val="accent1">
                        <a:tint val="20000"/>
                      </a:schemeClr>
                    </a:solidFill>
                  </a:tcPr>
                </a:tc>
                <a:extLst>
                  <a:ext uri="{0D108BD9-81ED-4DB2-BD59-A6C34878D82A}">
                    <a16:rowId xmlns:a16="http://schemas.microsoft.com/office/drawing/2014/main" val="10004"/>
                  </a:ext>
                </a:extLst>
              </a:tr>
            </a:tbl>
          </a:graphicData>
        </a:graphic>
      </p:graphicFrame>
      <p:sp>
        <p:nvSpPr>
          <p:cNvPr id="81"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3351AE23-7A38-496C-B5D7-35DF0BB5FE3F}" type="slidenum">
              <a:rPr lang="en-US" sz="1200" b="0" u="none" strike="noStrike">
                <a:solidFill>
                  <a:srgbClr val="1F1F1F"/>
                </a:solidFill>
                <a:effectLst/>
                <a:uFillTx/>
                <a:latin typeface="BIZ UDゴシック"/>
                <a:ea typeface="BIZ UDゴシック"/>
              </a:rPr>
              <a:t>26</a:t>
            </a:fld>
            <a:endParaRPr lang="en-US" sz="1200" b="0" u="none" strike="noStrike">
              <a:solidFill>
                <a:srgbClr val="000000"/>
              </a:solidFill>
              <a:effectLst/>
              <a:uFillTx/>
              <a:latin typeface="Arial"/>
            </a:endParaRPr>
          </a:p>
        </p:txBody>
      </p:sp>
      <p:sp>
        <p:nvSpPr>
          <p:cNvPr id="82" name="takeaway-band"/>
          <p:cNvSpPr/>
          <p:nvPr/>
        </p:nvSpPr>
        <p:spPr>
          <a:xfrm>
            <a:off x="361800" y="714240"/>
            <a:ext cx="11829240" cy="618480"/>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b="1" u="sng" strike="noStrike" dirty="0">
                <a:solidFill>
                  <a:srgbClr val="111111"/>
                </a:solidFill>
                <a:effectLst/>
                <a:uFillTx/>
                <a:latin typeface="BIZ UDゴシック"/>
                <a:ea typeface="BIZ UDゴシック"/>
              </a:rPr>
              <a:t>広域降灰による都市機能制約が数週間に及び、交通・物流・電力・通信、職員交代、物資・燃料、設備保守等が安定しない状態が続く</a:t>
            </a:r>
            <a:r>
              <a:rPr lang="ja-JP" altLang="en-US" sz="1400" b="0" u="none" strike="noStrike" dirty="0">
                <a:solidFill>
                  <a:srgbClr val="111111"/>
                </a:solidFill>
                <a:effectLst/>
                <a:uFillTx/>
                <a:latin typeface="BIZ UDゴシック"/>
                <a:ea typeface="BIZ UDゴシック"/>
              </a:rPr>
              <a:t>と想定。</a:t>
            </a:r>
            <a:endParaRPr lang="en-US" altLang="ja-JP" sz="1400" b="0" u="none" strike="noStrike" dirty="0">
              <a:solidFill>
                <a:srgbClr val="111111"/>
              </a:solidFill>
              <a:effectLst/>
              <a:uFillTx/>
              <a:latin typeface="BIZ UDゴシック"/>
              <a:ea typeface="BIZ UDゴシック"/>
            </a:endParaRPr>
          </a:p>
          <a:p>
            <a:pPr marL="285840" indent="-285840">
              <a:lnSpc>
                <a:spcPct val="100000"/>
              </a:lnSpc>
              <a:spcBef>
                <a:spcPts val="600"/>
              </a:spcBef>
              <a:buClr>
                <a:srgbClr val="111111"/>
              </a:buClr>
              <a:buFont typeface="Wingdings" charset="2"/>
              <a:buChar char=""/>
            </a:pPr>
            <a:r>
              <a:rPr lang="ja-JP" altLang="en-US" sz="1400" b="1" u="sng" strike="noStrike" dirty="0">
                <a:solidFill>
                  <a:srgbClr val="111111"/>
                </a:solidFill>
                <a:effectLst/>
                <a:uFillTx/>
                <a:latin typeface="BIZ UDゴシック"/>
                <a:ea typeface="BIZ UDゴシック"/>
              </a:rPr>
              <a:t>霞が関に加え、立川等の東京圏内の代替拠点も広域的な影響を受け、東京圏内だけでは政府業務を安定して継続することが難しくなる。</a:t>
            </a:r>
            <a:endParaRPr lang="en-US" altLang="ja-JP" sz="1400" b="1" u="sng" dirty="0">
              <a:solidFill>
                <a:srgbClr val="111111"/>
              </a:solidFill>
              <a:latin typeface="BIZ UDゴシック"/>
              <a:ea typeface="BIZ UDゴシック"/>
            </a:endParaRPr>
          </a:p>
        </p:txBody>
      </p:sp>
      <p:sp>
        <p:nvSpPr>
          <p:cNvPr id="83"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a:t>
            </a:r>
            <a:r>
              <a:rPr lang="en-US" altLang="ja-JP" sz="2400" b="1" u="none" strike="noStrike" dirty="0">
                <a:solidFill>
                  <a:schemeClr val="lt1"/>
                </a:solidFill>
                <a:effectLst/>
                <a:uFillTx/>
                <a:latin typeface="BIZ UDゴシック"/>
                <a:ea typeface="BIZ UDゴシック"/>
              </a:rPr>
              <a:t>11</a:t>
            </a:r>
            <a:r>
              <a:rPr lang="ja-JP" sz="2400" b="1" u="none" strike="noStrike" dirty="0">
                <a:solidFill>
                  <a:schemeClr val="lt1"/>
                </a:solidFill>
                <a:effectLst/>
                <a:uFillTx/>
                <a:latin typeface="BIZ UDゴシック"/>
                <a:ea typeface="BIZ UDゴシック"/>
              </a:rPr>
              <a:t>　</a:t>
            </a:r>
            <a:r>
              <a:rPr lang="ja-JP" altLang="en-US" sz="2400" b="1" u="none" strike="noStrike" dirty="0">
                <a:solidFill>
                  <a:schemeClr val="lt1"/>
                </a:solidFill>
                <a:effectLst/>
                <a:uFillTx/>
                <a:latin typeface="BIZ UDゴシック"/>
                <a:ea typeface="BIZ UDゴシック"/>
              </a:rPr>
              <a:t>数週間：</a:t>
            </a:r>
            <a:r>
              <a:rPr lang="ja-JP" altLang="en-US" sz="2000" b="1" u="none" strike="noStrike" dirty="0">
                <a:solidFill>
                  <a:schemeClr val="lt1"/>
                </a:solidFill>
                <a:effectLst/>
                <a:uFillTx/>
                <a:latin typeface="BIZ UDゴシック"/>
                <a:ea typeface="BIZ UDゴシック"/>
              </a:rPr>
              <a:t>東京圏内の代替を行っても首都中枢機能の必要水準を安定維持できない状態</a:t>
            </a:r>
            <a:endParaRPr lang="en-US" sz="2400" b="0" u="none" strike="noStrike" dirty="0">
              <a:solidFill>
                <a:srgbClr val="FFFFFF"/>
              </a:solidFill>
              <a:effectLst/>
              <a:uFillTx/>
              <a:latin typeface="Arial"/>
            </a:endParaRPr>
          </a:p>
        </p:txBody>
      </p:sp>
      <p:sp>
        <p:nvSpPr>
          <p:cNvPr id="84" name="Rectangle 1"/>
          <p:cNvSpPr/>
          <p:nvPr/>
        </p:nvSpPr>
        <p:spPr>
          <a:xfrm>
            <a:off x="670200" y="1542749"/>
            <a:ext cx="11521800" cy="137719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chorCtr="0">
            <a:spAutoFit/>
          </a:bodyPr>
          <a:lstStyle/>
          <a:p>
            <a:pPr marL="171360" indent="-171360" defTabSz="914400">
              <a:lnSpc>
                <a:spcPts val="1700"/>
              </a:lnSpc>
              <a:buClr>
                <a:srgbClr val="000000"/>
              </a:buClr>
              <a:buFont typeface="Wingdings" charset="2"/>
              <a:buChar char=""/>
            </a:pPr>
            <a:r>
              <a:rPr lang="ja-JP" altLang="en-US" sz="1200" strike="noStrike" dirty="0">
                <a:solidFill>
                  <a:schemeClr val="dk1"/>
                </a:solidFill>
                <a:effectLst/>
                <a:uFillTx/>
                <a:latin typeface="BIZ UDゴシック"/>
                <a:ea typeface="BIZ UDゴシック"/>
              </a:rPr>
              <a:t>再降灰や既に堆積した火山灰等により、</a:t>
            </a:r>
            <a:r>
              <a:rPr lang="ja-JP" altLang="en-US" sz="1200" b="1" strike="noStrike" dirty="0">
                <a:solidFill>
                  <a:schemeClr val="dk1"/>
                </a:solidFill>
                <a:effectLst/>
                <a:highlight>
                  <a:srgbClr val="FFFF00"/>
                </a:highlight>
                <a:uFillTx/>
                <a:latin typeface="BIZ UDゴシック"/>
                <a:ea typeface="BIZ UDゴシック"/>
              </a:rPr>
              <a:t>交通・物流、電力・通信等が安定した状態まで回復しない</a:t>
            </a:r>
            <a:endParaRPr lang="en-US" altLang="ja-JP" sz="1200" b="1" strike="noStrike" dirty="0">
              <a:solidFill>
                <a:schemeClr val="dk1"/>
              </a:solidFill>
              <a:effectLst/>
              <a:highlight>
                <a:srgbClr val="FFFF00"/>
              </a:highlight>
              <a:uFillTx/>
              <a:latin typeface="BIZ UDゴシック"/>
              <a:ea typeface="BIZ UDゴシック"/>
            </a:endParaRPr>
          </a:p>
          <a:p>
            <a:pPr marL="171360" indent="-171360" defTabSz="914400">
              <a:lnSpc>
                <a:spcPts val="1700"/>
              </a:lnSpc>
              <a:buClr>
                <a:srgbClr val="000000"/>
              </a:buClr>
              <a:buFont typeface="Wingdings" charset="2"/>
              <a:buChar char=""/>
            </a:pPr>
            <a:r>
              <a:rPr lang="ja-JP" altLang="en-US" sz="1200" b="1" strike="noStrike" dirty="0">
                <a:solidFill>
                  <a:schemeClr val="dk1"/>
                </a:solidFill>
                <a:effectLst/>
                <a:highlight>
                  <a:srgbClr val="FFFF00"/>
                </a:highlight>
                <a:uFillTx/>
                <a:latin typeface="BIZ UDゴシック"/>
                <a:ea typeface="BIZ UDゴシック"/>
              </a:rPr>
              <a:t>災害応急対策に加え、復旧・生活再建、重要な平常業務等への対応も継続</a:t>
            </a:r>
            <a:endParaRPr lang="en-US" altLang="ja-JP" sz="1200" b="1" strike="noStrike" dirty="0">
              <a:solidFill>
                <a:schemeClr val="dk1"/>
              </a:solidFill>
              <a:effectLst/>
              <a:highlight>
                <a:srgbClr val="FFFF00"/>
              </a:highlight>
              <a:uFillTx/>
              <a:latin typeface="BIZ UDゴシック"/>
              <a:ea typeface="BIZ UDゴシック"/>
            </a:endParaRPr>
          </a:p>
          <a:p>
            <a:pPr marL="171360" indent="-171360" defTabSz="914400">
              <a:lnSpc>
                <a:spcPts val="1700"/>
              </a:lnSpc>
              <a:buClr>
                <a:srgbClr val="000000"/>
              </a:buClr>
              <a:buFont typeface="Wingdings" charset="2"/>
              <a:buChar char=""/>
            </a:pPr>
            <a:r>
              <a:rPr lang="ja-JP" altLang="en-US" sz="1200" strike="noStrike" dirty="0">
                <a:solidFill>
                  <a:schemeClr val="dk1"/>
                </a:solidFill>
                <a:effectLst/>
                <a:uFillTx/>
                <a:latin typeface="BIZ UDゴシック"/>
                <a:ea typeface="BIZ UDゴシック"/>
              </a:rPr>
              <a:t>長期勤務が続き、</a:t>
            </a:r>
            <a:r>
              <a:rPr lang="ja-JP" altLang="en-US" sz="1200" b="1" strike="noStrike" dirty="0">
                <a:solidFill>
                  <a:schemeClr val="dk1"/>
                </a:solidFill>
                <a:effectLst/>
                <a:highlight>
                  <a:srgbClr val="FFFF00"/>
                </a:highlight>
                <a:uFillTx/>
                <a:latin typeface="BIZ UDゴシック"/>
                <a:ea typeface="BIZ UDゴシック"/>
              </a:rPr>
              <a:t>職員の交代・休息の確保が困難な状態が継続</a:t>
            </a:r>
            <a:endParaRPr lang="en-US" altLang="ja-JP" sz="1200" b="1" strike="noStrike" dirty="0">
              <a:solidFill>
                <a:schemeClr val="dk1"/>
              </a:solidFill>
              <a:effectLst/>
              <a:highlight>
                <a:srgbClr val="FFFF00"/>
              </a:highlight>
              <a:uFillTx/>
              <a:latin typeface="BIZ UDゴシック"/>
              <a:ea typeface="BIZ UDゴシック"/>
            </a:endParaRPr>
          </a:p>
          <a:p>
            <a:pPr marL="171360" indent="-171360" defTabSz="914400">
              <a:lnSpc>
                <a:spcPts val="1700"/>
              </a:lnSpc>
              <a:buClr>
                <a:srgbClr val="000000"/>
              </a:buClr>
              <a:buFont typeface="Wingdings" charset="2"/>
              <a:buChar char=""/>
            </a:pPr>
            <a:r>
              <a:rPr lang="ja-JP" altLang="en-US" sz="1200" b="1" strike="noStrike" dirty="0">
                <a:solidFill>
                  <a:schemeClr val="dk1"/>
                </a:solidFill>
                <a:effectLst/>
                <a:highlight>
                  <a:srgbClr val="FFFF00"/>
                </a:highlight>
                <a:uFillTx/>
                <a:latin typeface="BIZ UDゴシック"/>
                <a:ea typeface="BIZ UDゴシック"/>
              </a:rPr>
              <a:t>食料・水、燃料、保守部品、設備保守要員等の継続的な確保が困難</a:t>
            </a:r>
            <a:endParaRPr lang="en-US" altLang="ja-JP" sz="1200" b="1" strike="noStrike" dirty="0">
              <a:solidFill>
                <a:schemeClr val="dk1"/>
              </a:solidFill>
              <a:effectLst/>
              <a:highlight>
                <a:srgbClr val="FFFF00"/>
              </a:highlight>
              <a:uFillTx/>
              <a:latin typeface="BIZ UDゴシック"/>
              <a:ea typeface="BIZ UDゴシック"/>
            </a:endParaRPr>
          </a:p>
          <a:p>
            <a:pPr marL="171360" indent="-171360" defTabSz="914400">
              <a:lnSpc>
                <a:spcPts val="1700"/>
              </a:lnSpc>
              <a:buClr>
                <a:srgbClr val="000000"/>
              </a:buClr>
              <a:buFont typeface="Wingdings" charset="2"/>
              <a:buChar char=""/>
            </a:pPr>
            <a:r>
              <a:rPr lang="ja-JP" altLang="en-US" sz="1200" b="1" strike="noStrike" dirty="0">
                <a:solidFill>
                  <a:schemeClr val="dk1"/>
                </a:solidFill>
                <a:effectLst/>
                <a:highlight>
                  <a:srgbClr val="FFFF00"/>
                </a:highlight>
                <a:uFillTx/>
                <a:latin typeface="BIZ UDゴシック"/>
                <a:ea typeface="BIZ UDゴシック"/>
              </a:rPr>
              <a:t>霞が関だけでなく、立川等の東京圏内の代替拠点も交通・物流、電力・通信等の制約を受ける</a:t>
            </a:r>
            <a:endParaRPr lang="en-US" altLang="ja-JP" sz="1200" b="1" strike="noStrike" dirty="0">
              <a:solidFill>
                <a:schemeClr val="dk1"/>
              </a:solidFill>
              <a:effectLst/>
              <a:highlight>
                <a:srgbClr val="FFFF00"/>
              </a:highlight>
              <a:uFillTx/>
              <a:latin typeface="BIZ UDゴシック"/>
              <a:ea typeface="BIZ UDゴシック"/>
            </a:endParaRPr>
          </a:p>
          <a:p>
            <a:pPr marL="171360" indent="-171360" defTabSz="914400">
              <a:lnSpc>
                <a:spcPts val="1700"/>
              </a:lnSpc>
              <a:buClr>
                <a:srgbClr val="000000"/>
              </a:buClr>
              <a:buFont typeface="Wingdings" charset="2"/>
              <a:buChar char=""/>
            </a:pPr>
            <a:r>
              <a:rPr lang="ja-JP" altLang="en-US" sz="1200" strike="noStrike" dirty="0">
                <a:solidFill>
                  <a:schemeClr val="dk1"/>
                </a:solidFill>
                <a:effectLst/>
                <a:uFillTx/>
                <a:latin typeface="BIZ UDゴシック"/>
                <a:ea typeface="BIZ UDゴシック"/>
              </a:rPr>
              <a:t>東京圏内で業務を継続・代替しても、必要な政府機能を安定して維持することが困難となる</a:t>
            </a:r>
            <a:endParaRPr lang="en-US" sz="1200" u="none" strike="noStrike" dirty="0">
              <a:solidFill>
                <a:srgbClr val="000000"/>
              </a:solidFill>
              <a:effectLst/>
              <a:uFillTx/>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スライド番号プレースホルダー 1"/>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CC843C86-F851-49EE-9159-863C2D86FE9F}" type="slidenum">
              <a:rPr lang="en-US" sz="1200" b="0" u="none" strike="noStrike">
                <a:solidFill>
                  <a:srgbClr val="1F1F1F"/>
                </a:solidFill>
                <a:effectLst/>
                <a:uFillTx/>
                <a:latin typeface="BIZ UDゴシック"/>
                <a:ea typeface="BIZ UDゴシック"/>
              </a:rPr>
              <a:t>27</a:t>
            </a:fld>
            <a:endParaRPr lang="en-US" sz="1200" b="0" u="none" strike="noStrike">
              <a:solidFill>
                <a:srgbClr val="000000"/>
              </a:solidFill>
              <a:effectLst/>
              <a:uFillTx/>
              <a:latin typeface="Arial"/>
            </a:endParaRPr>
          </a:p>
        </p:txBody>
      </p:sp>
      <p:sp>
        <p:nvSpPr>
          <p:cNvPr id="101" name="title-band"/>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Ⅱ</a:t>
            </a:r>
            <a:r>
              <a:rPr lang="en-US" sz="2400" b="1" u="none" strike="noStrike" dirty="0">
                <a:solidFill>
                  <a:schemeClr val="lt1"/>
                </a:solidFill>
                <a:effectLst/>
                <a:uFillTx/>
                <a:latin typeface="BIZ UDゴシック"/>
                <a:ea typeface="BIZ UDゴシック"/>
              </a:rPr>
              <a:t>ー</a:t>
            </a:r>
            <a:r>
              <a:rPr lang="en-US" altLang="ja-JP" sz="2400" b="1" u="none" strike="noStrike" dirty="0">
                <a:solidFill>
                  <a:schemeClr val="lt1"/>
                </a:solidFill>
                <a:effectLst/>
                <a:uFillTx/>
                <a:latin typeface="BIZ UDゴシック"/>
                <a:ea typeface="BIZ UDゴシック"/>
              </a:rPr>
              <a:t>12</a:t>
            </a:r>
            <a:r>
              <a:rPr lang="ja-JP" sz="2400" b="1" u="none" strike="noStrike" dirty="0">
                <a:solidFill>
                  <a:schemeClr val="lt1"/>
                </a:solidFill>
                <a:effectLst/>
                <a:uFillTx/>
                <a:latin typeface="BIZ UDゴシック"/>
                <a:ea typeface="BIZ UDゴシック"/>
              </a:rPr>
              <a:t>　東京圏外バックアップを検討すべき状態</a:t>
            </a:r>
            <a:r>
              <a:rPr lang="ja-JP" altLang="ja-JP" sz="2400" b="1" dirty="0">
                <a:solidFill>
                  <a:schemeClr val="bg1"/>
                </a:solidFill>
                <a:latin typeface="BIZ UDゴシック"/>
                <a:ea typeface="BIZ UDゴシック"/>
                <a:cs typeface="BIZ UDゴシック"/>
              </a:rPr>
              <a:t>（ケーススタディより）</a:t>
            </a:r>
            <a:endParaRPr lang="en-US" sz="2400" b="0" u="none" strike="noStrike" dirty="0">
              <a:solidFill>
                <a:srgbClr val="FFFFFF"/>
              </a:solidFill>
              <a:effectLst/>
              <a:uFillTx/>
              <a:latin typeface="Arial"/>
            </a:endParaRPr>
          </a:p>
        </p:txBody>
      </p:sp>
      <p:sp>
        <p:nvSpPr>
          <p:cNvPr id="6" name="テキスト ボックス 1">
            <a:extLst>
              <a:ext uri="{FF2B5EF4-FFF2-40B4-BE49-F238E27FC236}">
                <a16:creationId xmlns:a16="http://schemas.microsoft.com/office/drawing/2014/main" id="{363823A4-A20F-8CAD-E000-C0ABD0F6CE25}"/>
              </a:ext>
            </a:extLst>
          </p:cNvPr>
          <p:cNvSpPr/>
          <p:nvPr/>
        </p:nvSpPr>
        <p:spPr>
          <a:xfrm>
            <a:off x="263520" y="897948"/>
            <a:ext cx="11664360" cy="4250736"/>
          </a:xfrm>
          <a:prstGeom prst="rect">
            <a:avLst/>
          </a:prstGeom>
          <a:noFill/>
          <a:ln w="28575">
            <a:solidFill>
              <a:srgbClr val="00206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ts val="2600"/>
              </a:lnSpc>
              <a:spcBef>
                <a:spcPts val="3000"/>
              </a:spcBef>
            </a:pPr>
            <a:r>
              <a:rPr lang="ja-JP" sz="2000" b="1" u="sng" strike="noStrike" dirty="0">
                <a:solidFill>
                  <a:srgbClr val="000000"/>
                </a:solidFill>
                <a:effectLst/>
                <a:uFillTx/>
                <a:latin typeface="BIZ UDゴシック" panose="020B0400000000000000" pitchFamily="49" charset="-128"/>
                <a:ea typeface="BIZ UDゴシック" panose="020B0400000000000000" pitchFamily="49" charset="-128"/>
              </a:rPr>
              <a:t>【ケーススタディからみた、東京圏外バックアップを検討すべき状態】</a:t>
            </a:r>
            <a:endParaRPr lang="ja-JP" altLang="en-US" sz="2000" b="1" u="sng" strike="noStrike" dirty="0">
              <a:solidFill>
                <a:srgbClr val="000000"/>
              </a:solidFill>
              <a:effectLst/>
              <a:uFillTx/>
              <a:latin typeface="BIZ UDゴシック" panose="020B0400000000000000" pitchFamily="49" charset="-128"/>
              <a:ea typeface="BIZ UDゴシック" panose="020B0400000000000000" pitchFamily="49" charset="-128"/>
            </a:endParaRPr>
          </a:p>
          <a:p>
            <a:pPr marL="517525" indent="-285750">
              <a:lnSpc>
                <a:spcPts val="2600"/>
              </a:lnSpc>
              <a:spcBef>
                <a:spcPts val="3000"/>
              </a:spcBef>
              <a:buClr>
                <a:srgbClr val="000000"/>
              </a:buClr>
              <a:buFont typeface="Wingdings" panose="05000000000000000000" pitchFamily="2" charset="2"/>
              <a:buChar char="l"/>
            </a:pPr>
            <a:r>
              <a:rPr lang="ja-JP" altLang="en-US" sz="2000" b="1" u="none" strike="noStrike" dirty="0">
                <a:solidFill>
                  <a:srgbClr val="000000"/>
                </a:solidFill>
                <a:effectLst/>
                <a:uFillTx/>
                <a:latin typeface="BIZ UDゴシック" panose="020B0400000000000000" pitchFamily="49" charset="-128"/>
                <a:ea typeface="BIZ UDゴシック" panose="020B0400000000000000" pitchFamily="49" charset="-128"/>
              </a:rPr>
              <a:t>火山活動の変化や降灰の見通し等から、交通・物流、電力・通信、職員の参集・交代等への広範な影響が見込まれ、東京圏内での業務継続に支障が生じることが予見される状態。</a:t>
            </a:r>
          </a:p>
          <a:p>
            <a:pPr marL="517525" indent="-285750">
              <a:lnSpc>
                <a:spcPts val="2600"/>
              </a:lnSpc>
              <a:spcBef>
                <a:spcPts val="3000"/>
              </a:spcBef>
              <a:buClr>
                <a:srgbClr val="000000"/>
              </a:buClr>
              <a:buFont typeface="Wingdings" panose="05000000000000000000" pitchFamily="2" charset="2"/>
              <a:buChar char="l"/>
            </a:pPr>
            <a:r>
              <a:rPr lang="ja-JP" altLang="en-US" sz="2000" b="1" u="none" strike="noStrike" dirty="0">
                <a:solidFill>
                  <a:srgbClr val="000000"/>
                </a:solidFill>
                <a:effectLst/>
                <a:uFillTx/>
                <a:latin typeface="BIZ UDゴシック" panose="020B0400000000000000" pitchFamily="49" charset="-128"/>
                <a:ea typeface="BIZ UDゴシック" panose="020B0400000000000000" pitchFamily="49" charset="-128"/>
              </a:rPr>
              <a:t>降灰や再降灰等により、道路・鉄道、物流、電力・通信等が安定して回復せず、職員交代、物資・燃料の補給、設備保守等を継続的に確保することが困難となる状態。</a:t>
            </a:r>
          </a:p>
          <a:p>
            <a:pPr marL="517525" indent="-285750">
              <a:lnSpc>
                <a:spcPts val="2600"/>
              </a:lnSpc>
              <a:spcBef>
                <a:spcPts val="3000"/>
              </a:spcBef>
              <a:buClr>
                <a:srgbClr val="000000"/>
              </a:buClr>
              <a:buFont typeface="Wingdings" panose="05000000000000000000" pitchFamily="2" charset="2"/>
              <a:buChar char="l"/>
            </a:pPr>
            <a:r>
              <a:rPr lang="ja-JP" altLang="en-US" sz="2000" b="1" u="none" strike="noStrike" dirty="0">
                <a:solidFill>
                  <a:srgbClr val="000000"/>
                </a:solidFill>
                <a:effectLst/>
                <a:uFillTx/>
                <a:latin typeface="BIZ UDゴシック" panose="020B0400000000000000" pitchFamily="49" charset="-128"/>
                <a:ea typeface="BIZ UDゴシック" panose="020B0400000000000000" pitchFamily="49" charset="-128"/>
              </a:rPr>
              <a:t>霞が関だけでなく立川等の東京圏内の代替拠点も共通して影響を受け、東京圏内で業務を継続・代替しても、必要な政府機能を安定して維持することが困難となることが見込まれる状態。</a:t>
            </a:r>
            <a:endParaRPr lang="en-US" altLang="ja-JP" sz="2000" b="1" u="none" strike="noStrike" dirty="0">
              <a:solidFill>
                <a:srgbClr val="000000"/>
              </a:solidFill>
              <a:effectLst/>
              <a:uFillTx/>
              <a:latin typeface="BIZ UDゴシック" panose="020B0400000000000000" pitchFamily="49" charset="-128"/>
              <a:ea typeface="BIZ UDゴシック" panose="020B0400000000000000" pitchFamily="49" charset="-128"/>
            </a:endParaRPr>
          </a:p>
          <a:p>
            <a:pPr marL="231775">
              <a:lnSpc>
                <a:spcPts val="2600"/>
              </a:lnSpc>
              <a:spcBef>
                <a:spcPts val="3000"/>
              </a:spcBef>
              <a:buClr>
                <a:srgbClr val="000000"/>
              </a:buClr>
            </a:pPr>
            <a:endParaRPr lang="ja-JP" altLang="en-US" sz="2000" b="1" u="none" strike="noStrike" dirty="0">
              <a:solidFill>
                <a:srgbClr val="000000"/>
              </a:solidFill>
              <a:effectLst/>
              <a:uFillTx/>
              <a:latin typeface="BIZ UDゴシック" panose="020B0400000000000000" pitchFamily="49" charset="-128"/>
              <a:ea typeface="BIZ UDゴシック" panose="020B0400000000000000" pitchFamily="49"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4565F-6EB3-4CFA-BC5A-001B67326340}"/>
            </a:ext>
          </a:extLst>
        </p:cNvPr>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C2C0C4BE-2B63-4E2E-ADF4-1FF2C8B06CE8}"/>
              </a:ext>
            </a:extLst>
          </p:cNvPr>
          <p:cNvSpPr>
            <a:spLocks noGrp="1"/>
          </p:cNvSpPr>
          <p:nvPr/>
        </p:nvSpPr>
        <p:spPr>
          <a:xfrm>
            <a:off x="9448800" y="6394177"/>
            <a:ext cx="2743200" cy="365125"/>
          </a:xfrm>
          <a:prstGeom prst="rect">
            <a:avLst/>
          </a:prstGeom>
        </p:spPr>
        <p:txBody>
          <a:bodyPr anchor="ct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defRPr lang="ja-JP" sz="1200">
                <a:latin typeface="BIZ UDゴシック"/>
                <a:ea typeface="BIZ UDゴシック"/>
                <a:cs typeface="BIZ UDゴシック"/>
              </a:defRPr>
            </a:pPr>
            <a:fld id="{844E025A-983C-6D44-79C6-4612AACD43FC}" type="slidenum">
              <a:rPr lang="en-US" altLang="ja-JP" sz="1200">
                <a:latin typeface="BIZ UDゴシック"/>
                <a:ea typeface="BIZ UDゴシック"/>
                <a:cs typeface="BIZ UDゴシック"/>
              </a:rPr>
              <a:t>28</a:t>
            </a:fld>
            <a:endParaRPr lang="ja-JP" sz="1400">
              <a:latin typeface="BIZ UDPゴシック"/>
              <a:ea typeface="BIZ UDPゴシック"/>
              <a:cs typeface="BIZ UDPゴシック"/>
            </a:endParaRPr>
          </a:p>
        </p:txBody>
      </p:sp>
      <p:sp>
        <p:nvSpPr>
          <p:cNvPr id="4" name="テキスト ボックス 3">
            <a:extLst>
              <a:ext uri="{FF2B5EF4-FFF2-40B4-BE49-F238E27FC236}">
                <a16:creationId xmlns:a16="http://schemas.microsoft.com/office/drawing/2014/main" id="{AA57AB41-54D1-F56B-358E-B46FFA6F47AD}"/>
              </a:ext>
            </a:extLst>
          </p:cNvPr>
          <p:cNvSpPr>
            <a:spLocks noGrp="1"/>
          </p:cNvSpPr>
          <p:nvPr/>
        </p:nvSpPr>
        <p:spPr>
          <a:xfrm>
            <a:off x="228040" y="3245041"/>
            <a:ext cx="11735920" cy="954107"/>
          </a:xfrm>
          <a:prstGeom prst="rect">
            <a:avLst/>
          </a:prstGeom>
          <a:noFill/>
        </p:spPr>
        <p:txBody>
          <a:bodyPr wrap="square">
            <a:spAutoFit/>
          </a:bodyPr>
          <a:lstStyle/>
          <a:p>
            <a:pPr algn="ctr">
              <a:buNone/>
              <a:defRPr lang="ja-JP">
                <a:latin typeface="BIZ UDゴシック"/>
                <a:ea typeface="BIZ UDゴシック"/>
                <a:cs typeface="BIZ UDゴシック"/>
              </a:defRPr>
            </a:pPr>
            <a:r>
              <a:rPr lang="en-US" altLang="ja-JP" sz="2800" b="1" dirty="0">
                <a:latin typeface="BIZ UDゴシック"/>
                <a:ea typeface="BIZ UDゴシック"/>
                <a:cs typeface="BIZ UDゴシック"/>
              </a:rPr>
              <a:t>Ⅲ</a:t>
            </a:r>
            <a:r>
              <a:rPr lang="ja-JP" sz="2800" b="1" dirty="0">
                <a:latin typeface="BIZ UDゴシック"/>
                <a:ea typeface="BIZ UDゴシック"/>
                <a:cs typeface="BIZ UDゴシック"/>
              </a:rPr>
              <a:t>　</a:t>
            </a:r>
            <a:r>
              <a:rPr lang="ja-JP" altLang="en-US" sz="2800" b="1" dirty="0">
                <a:latin typeface="BIZ UDゴシック"/>
                <a:ea typeface="BIZ UDゴシック"/>
                <a:cs typeface="BIZ UDゴシック"/>
              </a:rPr>
              <a:t>金融・決済機能における支障想定</a:t>
            </a:r>
            <a:br>
              <a:rPr lang="en-US" altLang="ja-JP" sz="2800" b="1" dirty="0">
                <a:latin typeface="BIZ UDゴシック"/>
                <a:ea typeface="BIZ UDゴシック"/>
                <a:cs typeface="BIZ UDゴシック"/>
              </a:rPr>
            </a:br>
            <a:r>
              <a:rPr lang="ja-JP" altLang="en-US" sz="2800" b="1" dirty="0">
                <a:latin typeface="BIZ UDゴシック"/>
                <a:ea typeface="BIZ UDゴシック"/>
                <a:cs typeface="BIZ UDゴシック"/>
              </a:rPr>
              <a:t>（首都直下地震＋台風・停電等、富士山噴火・広域降灰）</a:t>
            </a:r>
            <a:endParaRPr lang="ja-JP" sz="2800" b="1" dirty="0">
              <a:latin typeface="BIZ UDゴシック"/>
              <a:ea typeface="BIZ UDゴシック"/>
              <a:cs typeface="BIZ UDゴシック"/>
            </a:endParaRPr>
          </a:p>
        </p:txBody>
      </p:sp>
    </p:spTree>
    <p:extLst>
      <p:ext uri="{BB962C8B-B14F-4D97-AF65-F5344CB8AC3E}">
        <p14:creationId xmlns:p14="http://schemas.microsoft.com/office/powerpoint/2010/main" val="248741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8AA74-9234-9007-621E-959495E8A699}"/>
            </a:ext>
          </a:extLst>
        </p:cNvPr>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D1B75C56-71A4-13B3-2537-BE6081A68B49}"/>
              </a:ext>
            </a:extLst>
          </p:cNvPr>
          <p:cNvGraphicFramePr>
            <a:graphicFrameLocks noGrp="1"/>
          </p:cNvGraphicFramePr>
          <p:nvPr>
            <p:extLst>
              <p:ext uri="{D42A27DB-BD31-4B8C-83A1-F6EECF244321}">
                <p14:modId xmlns:p14="http://schemas.microsoft.com/office/powerpoint/2010/main" val="219543262"/>
              </p:ext>
            </p:extLst>
          </p:nvPr>
        </p:nvGraphicFramePr>
        <p:xfrm>
          <a:off x="421306" y="1814039"/>
          <a:ext cx="11621537" cy="4198953"/>
        </p:xfrm>
        <a:graphic>
          <a:graphicData uri="http://schemas.openxmlformats.org/drawingml/2006/table">
            <a:tbl>
              <a:tblPr/>
              <a:tblGrid>
                <a:gridCol w="1979802">
                  <a:extLst>
                    <a:ext uri="{9D8B030D-6E8A-4147-A177-3AD203B41FA5}">
                      <a16:colId xmlns:a16="http://schemas.microsoft.com/office/drawing/2014/main" val="367134089"/>
                    </a:ext>
                  </a:extLst>
                </a:gridCol>
                <a:gridCol w="4530936">
                  <a:extLst>
                    <a:ext uri="{9D8B030D-6E8A-4147-A177-3AD203B41FA5}">
                      <a16:colId xmlns:a16="http://schemas.microsoft.com/office/drawing/2014/main" val="252273749"/>
                    </a:ext>
                  </a:extLst>
                </a:gridCol>
                <a:gridCol w="5110799">
                  <a:extLst>
                    <a:ext uri="{9D8B030D-6E8A-4147-A177-3AD203B41FA5}">
                      <a16:colId xmlns:a16="http://schemas.microsoft.com/office/drawing/2014/main" val="3101792216"/>
                    </a:ext>
                  </a:extLst>
                </a:gridCol>
              </a:tblGrid>
              <a:tr h="207743">
                <a:tc>
                  <a:txBody>
                    <a:bodyPr/>
                    <a:lstStyle/>
                    <a:p>
                      <a:pPr algn="ctr">
                        <a:lnSpc>
                          <a:spcPts val="1300"/>
                        </a:lnSpc>
                        <a:buNone/>
                      </a:pPr>
                      <a:r>
                        <a:rPr lang="ja-JP" altLang="en-US" sz="1400" b="1" dirty="0">
                          <a:solidFill>
                            <a:schemeClr val="bg1"/>
                          </a:solidFill>
                          <a:latin typeface="BIZ UDゴシック" panose="020B0400000000000000" pitchFamily="49" charset="-128"/>
                          <a:ea typeface="BIZ UDゴシック" panose="020B0400000000000000" pitchFamily="49" charset="-128"/>
                        </a:rPr>
                        <a:t>時点</a:t>
                      </a:r>
                    </a:p>
                  </a:txBody>
                  <a:tcPr marL="37838" marR="37838" marT="18919" marB="18919" anchor="ctr">
                    <a:lnL>
                      <a:noFill/>
                    </a:lnL>
                    <a:lnR w="57150" cap="flat" cmpd="sng" algn="ctr">
                      <a:solidFill>
                        <a:schemeClr val="bg1"/>
                      </a:solidFill>
                      <a:prstDash val="solid"/>
                      <a:round/>
                      <a:headEnd type="none" w="med" len="med"/>
                      <a:tailEnd type="none" w="med" len="med"/>
                    </a:lnR>
                    <a:lnT>
                      <a:noFill/>
                    </a:lnT>
                    <a:lnB w="57150" cap="flat" cmpd="sng" algn="ctr">
                      <a:solidFill>
                        <a:schemeClr val="bg1"/>
                      </a:solidFill>
                      <a:prstDash val="solid"/>
                      <a:round/>
                      <a:headEnd type="none" w="med" len="med"/>
                      <a:tailEnd type="none" w="med" len="med"/>
                    </a:lnB>
                    <a:solidFill>
                      <a:srgbClr val="002060"/>
                    </a:solidFill>
                  </a:tcPr>
                </a:tc>
                <a:tc>
                  <a:txBody>
                    <a:bodyPr/>
                    <a:lstStyle/>
                    <a:p>
                      <a:pPr algn="ctr">
                        <a:lnSpc>
                          <a:spcPts val="1300"/>
                        </a:lnSpc>
                        <a:buNone/>
                      </a:pPr>
                      <a:r>
                        <a:rPr lang="ja-JP" altLang="en-US" sz="1400" b="1" dirty="0">
                          <a:solidFill>
                            <a:schemeClr val="bg1"/>
                          </a:solidFill>
                          <a:latin typeface="BIZ UDゴシック" panose="020B0400000000000000" pitchFamily="49" charset="-128"/>
                          <a:ea typeface="BIZ UDゴシック" panose="020B0400000000000000" pitchFamily="49" charset="-128"/>
                        </a:rPr>
                        <a:t>首都直下地震＋台風・停電等</a:t>
                      </a:r>
                    </a:p>
                  </a:txBody>
                  <a:tcPr marL="37838" marR="37838" marT="18919" marB="18919"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a:noFill/>
                    </a:lnT>
                    <a:lnB w="57150" cap="flat" cmpd="sng" algn="ctr">
                      <a:solidFill>
                        <a:schemeClr val="bg1"/>
                      </a:solidFill>
                      <a:prstDash val="solid"/>
                      <a:round/>
                      <a:headEnd type="none" w="med" len="med"/>
                      <a:tailEnd type="none" w="med" len="med"/>
                    </a:lnB>
                    <a:solidFill>
                      <a:srgbClr val="002060"/>
                    </a:solidFill>
                  </a:tcPr>
                </a:tc>
                <a:tc>
                  <a:txBody>
                    <a:bodyPr/>
                    <a:lstStyle/>
                    <a:p>
                      <a:pPr algn="ctr">
                        <a:lnSpc>
                          <a:spcPts val="1300"/>
                        </a:lnSpc>
                        <a:buNone/>
                      </a:pPr>
                      <a:r>
                        <a:rPr lang="ja-JP" altLang="en-US" sz="1400" b="1" dirty="0">
                          <a:solidFill>
                            <a:schemeClr val="bg1"/>
                          </a:solidFill>
                          <a:latin typeface="BIZ UDゴシック" panose="020B0400000000000000" pitchFamily="49" charset="-128"/>
                          <a:ea typeface="BIZ UDゴシック" panose="020B0400000000000000" pitchFamily="49" charset="-128"/>
                        </a:rPr>
                        <a:t>富士山噴火・広域降灰</a:t>
                      </a:r>
                    </a:p>
                  </a:txBody>
                  <a:tcPr marL="37838" marR="37838" marT="18919" marB="18919"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a:noFill/>
                    </a:lnT>
                    <a:lnB w="5715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val="3569215697"/>
                  </a:ext>
                </a:extLst>
              </a:tr>
              <a:tr h="663034">
                <a:tc>
                  <a:txBody>
                    <a:bodyPr/>
                    <a:lstStyle/>
                    <a:p>
                      <a:pPr algn="ctr">
                        <a:lnSpc>
                          <a:spcPts val="1300"/>
                        </a:lnSpc>
                        <a:buNone/>
                      </a:pPr>
                      <a:r>
                        <a:rPr lang="ja-JP" altLang="en-US" sz="1400" b="1" dirty="0">
                          <a:latin typeface="BIZ UDゴシック" panose="020B0400000000000000" pitchFamily="49" charset="-128"/>
                          <a:ea typeface="BIZ UDゴシック" panose="020B0400000000000000" pitchFamily="49" charset="-128"/>
                        </a:rPr>
                        <a:t>発生直後</a:t>
                      </a:r>
                      <a:endParaRPr lang="ja-JP" altLang="en-US" sz="1400" dirty="0">
                        <a:latin typeface="BIZ UDゴシック" panose="020B0400000000000000" pitchFamily="49" charset="-128"/>
                        <a:ea typeface="BIZ UDゴシック" panose="020B0400000000000000" pitchFamily="49" charset="-128"/>
                      </a:endParaRPr>
                    </a:p>
                  </a:txBody>
                  <a:tcPr marL="37838" marR="37838" marT="18919" marB="18919" anchor="ctr">
                    <a:lnL>
                      <a:noFill/>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停電・通信障害、職員参集困難等により、金融機関・決済参加者の業務継続条件が急速に悪化。</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a:t>
                      </a:r>
                      <a:r>
                        <a:rPr lang="ja-JP" altLang="en-US"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の</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指図</a:t>
                      </a:r>
                      <a:r>
                        <a:rPr lang="ja-JP" altLang="en-US"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や</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資金移動の遅延、店舗・</a:t>
                      </a:r>
                      <a:r>
                        <a:rPr lang="en-US"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ATM</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の停止等が生じ、決済リスクが高まる可能性</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噴火直後は金融・決済インフラは概ね機能する一方、降灰範囲や交通影響を見据え、</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決済継続、資金・現金確保、バックアップ切替等の準備が必要となると想定</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extLst>
                  <a:ext uri="{0D108BD9-81ED-4DB2-BD59-A6C34878D82A}">
                    <a16:rowId xmlns:a16="http://schemas.microsoft.com/office/drawing/2014/main" val="186640583"/>
                  </a:ext>
                </a:extLst>
              </a:tr>
              <a:tr h="832044">
                <a:tc>
                  <a:txBody>
                    <a:bodyPr/>
                    <a:lstStyle/>
                    <a:p>
                      <a:pPr algn="ctr">
                        <a:lnSpc>
                          <a:spcPts val="1300"/>
                        </a:lnSpc>
                        <a:buNone/>
                      </a:pPr>
                      <a:r>
                        <a:rPr lang="zh-TW" altLang="en-US" sz="1400" b="1" dirty="0">
                          <a:latin typeface="BIZ UDゴシック" panose="020B0400000000000000" pitchFamily="49" charset="-128"/>
                          <a:ea typeface="BIZ UDゴシック" panose="020B0400000000000000" pitchFamily="49" charset="-128"/>
                        </a:rPr>
                        <a:t>数時間～１日</a:t>
                      </a:r>
                      <a:endParaRPr lang="zh-TW" altLang="en-US" sz="1400" dirty="0">
                        <a:latin typeface="BIZ UDゴシック" panose="020B0400000000000000" pitchFamily="49" charset="-128"/>
                        <a:ea typeface="BIZ UDゴシック" panose="020B0400000000000000" pitchFamily="49" charset="-128"/>
                      </a:endParaRPr>
                    </a:p>
                  </a:txBody>
                  <a:tcPr marL="37838" marR="37838" marT="18919" marB="18919" anchor="ctr">
                    <a:lnL>
                      <a:noFill/>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電力・通信・交通制約が続き、</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決済参加者間の資金決済、</a:t>
                      </a:r>
                      <a:r>
                        <a:rPr lang="en-US"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ATM</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・店舗、現金輸送等への影響が拡大。決済遅延に伴う資金不足や、預金引出し・資金需要の増加による流動性リスクが高まる可能性</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降灰による交通制約から、職員参集、店舗・</a:t>
                      </a:r>
                      <a:r>
                        <a:rPr lang="en-US" sz="1200" dirty="0">
                          <a:effectLst/>
                          <a:latin typeface="BIZ UDゴシック" panose="020B0400000000000000" pitchFamily="49" charset="-128"/>
                          <a:ea typeface="BIZ UDゴシック" panose="020B0400000000000000" pitchFamily="49" charset="-128"/>
                          <a:cs typeface="ＭＳ Ｐゴシック" panose="020B0600070205080204" pitchFamily="50" charset="-128"/>
                        </a:rPr>
                        <a:t>ATM</a:t>
                      </a: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、現金輸送等に支障が生じ始め、</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決済処理や現金供給に遅延が生じるとともに、金融機関・企業の資金繰りへの影響が現れ始めると想定</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extLst>
                  <a:ext uri="{0D108BD9-81ED-4DB2-BD59-A6C34878D82A}">
                    <a16:rowId xmlns:a16="http://schemas.microsoft.com/office/drawing/2014/main" val="3763349776"/>
                  </a:ext>
                </a:extLst>
              </a:tr>
              <a:tr h="832044">
                <a:tc>
                  <a:txBody>
                    <a:bodyPr/>
                    <a:lstStyle/>
                    <a:p>
                      <a:pPr algn="ctr">
                        <a:lnSpc>
                          <a:spcPts val="1300"/>
                        </a:lnSpc>
                        <a:buNone/>
                      </a:pPr>
                      <a:r>
                        <a:rPr lang="zh-TW" altLang="en-US" sz="1400" b="1" dirty="0">
                          <a:latin typeface="BIZ UDゴシック" panose="020B0400000000000000" pitchFamily="49" charset="-128"/>
                          <a:ea typeface="BIZ UDゴシック" panose="020B0400000000000000" pitchFamily="49" charset="-128"/>
                        </a:rPr>
                        <a:t>影響拡大局面</a:t>
                      </a:r>
                      <a:endParaRPr lang="zh-TW" altLang="en-US" sz="1400" dirty="0">
                        <a:latin typeface="BIZ UDゴシック" panose="020B0400000000000000" pitchFamily="49" charset="-128"/>
                        <a:ea typeface="BIZ UDゴシック" panose="020B0400000000000000" pitchFamily="49" charset="-128"/>
                      </a:endParaRPr>
                    </a:p>
                  </a:txBody>
                  <a:tcPr marL="37838" marR="37838" marT="18919" marB="18919" anchor="ctr">
                    <a:lnL>
                      <a:noFill/>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台風・ブラックアウト等により電力・通信・システムの制約が拡大し、</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決済システムや参加金融機関の一部機能停止・処理遅延が重なる可能性。決済未了や資金偏在により、日中の資金繰り・流動性確保の重要性が高まる</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降雨による火山灰の湿潤化等で交通・電力への影響が拡大し、</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決済参加者・金融機関の業務継続が不安定化。現金供給、企業間決済、金融機関間の資金決済等への制約が広がり、流動性需要が高まると想定</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extLst>
                  <a:ext uri="{0D108BD9-81ED-4DB2-BD59-A6C34878D82A}">
                    <a16:rowId xmlns:a16="http://schemas.microsoft.com/office/drawing/2014/main" val="3817720614"/>
                  </a:ext>
                </a:extLst>
              </a:tr>
              <a:tr h="832044">
                <a:tc>
                  <a:txBody>
                    <a:bodyPr/>
                    <a:lstStyle/>
                    <a:p>
                      <a:pPr algn="ctr">
                        <a:lnSpc>
                          <a:spcPts val="1300"/>
                        </a:lnSpc>
                        <a:buNone/>
                      </a:pPr>
                      <a:r>
                        <a:rPr lang="ja-JP" altLang="en-US" sz="1400" b="1" dirty="0">
                          <a:latin typeface="BIZ UDゴシック" panose="020B0400000000000000" pitchFamily="49" charset="-128"/>
                          <a:ea typeface="BIZ UDゴシック" panose="020B0400000000000000" pitchFamily="49" charset="-128"/>
                        </a:rPr>
                        <a:t>１週間前後</a:t>
                      </a:r>
                      <a:endParaRPr lang="ja-JP" altLang="en-US" sz="1400" dirty="0">
                        <a:latin typeface="BIZ UDゴシック" panose="020B0400000000000000" pitchFamily="49" charset="-128"/>
                        <a:ea typeface="BIZ UDゴシック" panose="020B0400000000000000" pitchFamily="49" charset="-128"/>
                      </a:endParaRPr>
                    </a:p>
                  </a:txBody>
                  <a:tcPr marL="37838" marR="37838" marT="18919" marB="18919" anchor="ctr">
                    <a:lnL>
                      <a:noFill/>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インフラ復旧が進む一方、金融機関・決済参加者ごとに復旧状況に差が残り、</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決済処理の遅延、店舗・</a:t>
                      </a:r>
                      <a:r>
                        <a:rPr lang="en-US"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ATM</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・現金供給の地域差、被災企業・家計の資金需要増加等が継続する可能性</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交通・物流制約が継続し、</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店舗・</a:t>
                      </a:r>
                      <a:r>
                        <a:rPr lang="en-US"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ATM</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、現金輸送、決済参加者の参集等への制約が長期化。企業・家計の資金需要が増加する一方、金融・決済サービスの供給能力が制約され、資金繰り・流動性確保の負荷が高まると想定</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E7EAED"/>
                    </a:solidFill>
                  </a:tcPr>
                </a:tc>
                <a:extLst>
                  <a:ext uri="{0D108BD9-81ED-4DB2-BD59-A6C34878D82A}">
                    <a16:rowId xmlns:a16="http://schemas.microsoft.com/office/drawing/2014/main" val="805299594"/>
                  </a:ext>
                </a:extLst>
              </a:tr>
              <a:tr h="832044">
                <a:tc>
                  <a:txBody>
                    <a:bodyPr/>
                    <a:lstStyle/>
                    <a:p>
                      <a:pPr algn="ctr">
                        <a:lnSpc>
                          <a:spcPts val="1300"/>
                        </a:lnSpc>
                        <a:buNone/>
                      </a:pPr>
                      <a:r>
                        <a:rPr lang="ja-JP" altLang="en-US" sz="1400" b="1" dirty="0">
                          <a:latin typeface="BIZ UDゴシック" panose="020B0400000000000000" pitchFamily="49" charset="-128"/>
                          <a:ea typeface="BIZ UDゴシック" panose="020B0400000000000000" pitchFamily="49" charset="-128"/>
                        </a:rPr>
                        <a:t>長期化</a:t>
                      </a:r>
                      <a:endParaRPr lang="ja-JP" altLang="en-US" sz="1400" dirty="0">
                        <a:latin typeface="BIZ UDゴシック" panose="020B0400000000000000" pitchFamily="49" charset="-128"/>
                        <a:ea typeface="BIZ UDゴシック" panose="020B0400000000000000" pitchFamily="49" charset="-128"/>
                      </a:endParaRPr>
                    </a:p>
                  </a:txBody>
                  <a:tcPr marL="37838" marR="37838" marT="18919" marB="18919" anchor="ctr">
                    <a:lnL>
                      <a:noFill/>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a:noFill/>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決済インフラ自体は復旧しても、</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被災企業・家計の資金繰り需要、融資・返済条件変更、現金・決済サービス需要等が高水準で継続し、金融機関には長期的な資金供給・顧客対応負荷が残る可能性</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a:noFill/>
                    </a:lnB>
                    <a:solidFill>
                      <a:srgbClr val="E7EAED"/>
                    </a:solidFill>
                  </a:tcPr>
                </a:tc>
                <a:tc>
                  <a:txBody>
                    <a:bodyPr/>
                    <a:lstStyle/>
                    <a:p>
                      <a:pPr>
                        <a:lnSpc>
                          <a:spcPts val="1300"/>
                        </a:lnSpc>
                        <a:buNone/>
                      </a:pPr>
                      <a:r>
                        <a:rPr lang="ja-JP" sz="1200" dirty="0">
                          <a:effectLst/>
                          <a:latin typeface="BIZ UDゴシック" panose="020B0400000000000000" pitchFamily="49" charset="-128"/>
                          <a:ea typeface="BIZ UDゴシック" panose="020B0400000000000000" pitchFamily="49" charset="-128"/>
                          <a:cs typeface="Times New Roman" panose="02020603050405020304" pitchFamily="18" charset="0"/>
                        </a:rPr>
                        <a:t>再降灰等により交通・物流・電力等が安定回復せず、</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決済参加者、店舗・</a:t>
                      </a:r>
                      <a:r>
                        <a:rPr lang="en-US"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ATM</a:t>
                      </a:r>
                      <a:r>
                        <a:rPr lang="ja-JP" sz="1200" b="1" dirty="0">
                          <a:effectLst/>
                          <a:highlight>
                            <a:srgbClr val="FFFF00"/>
                          </a:highlight>
                          <a:latin typeface="BIZ UDゴシック" panose="020B0400000000000000" pitchFamily="49" charset="-128"/>
                          <a:ea typeface="BIZ UDゴシック" panose="020B0400000000000000" pitchFamily="49" charset="-128"/>
                          <a:cs typeface="Times New Roman" panose="02020603050405020304" pitchFamily="18" charset="0"/>
                        </a:rPr>
                        <a:t>、現金輸送等への制約が長期化。決済機能の不安定化と資金需要の増加が併存し、東京圏内だけで資金決済・現金供給等を安定継続することが難しくなると想定</a:t>
                      </a:r>
                      <a:r>
                        <a:rPr lang="ja-JP" sz="1200" dirty="0">
                          <a:effectLst/>
                          <a:highlight>
                            <a:srgbClr val="FFFF00"/>
                          </a:highligh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200" dirty="0">
                        <a:highlight>
                          <a:srgbClr val="FFFF00"/>
                        </a:highlight>
                        <a:latin typeface="BIZ UDゴシック" panose="020B0400000000000000" pitchFamily="49" charset="-128"/>
                        <a:ea typeface="BIZ UDゴシック" panose="020B0400000000000000" pitchFamily="49" charset="-128"/>
                      </a:endParaRPr>
                    </a:p>
                  </a:txBody>
                  <a:tcPr marL="114300" marR="114300" marT="76200" marB="7620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a:noFill/>
                    </a:lnB>
                    <a:solidFill>
                      <a:srgbClr val="E7EAED"/>
                    </a:solidFill>
                  </a:tcPr>
                </a:tc>
                <a:extLst>
                  <a:ext uri="{0D108BD9-81ED-4DB2-BD59-A6C34878D82A}">
                    <a16:rowId xmlns:a16="http://schemas.microsoft.com/office/drawing/2014/main" val="1526652167"/>
                  </a:ext>
                </a:extLst>
              </a:tr>
            </a:tbl>
          </a:graphicData>
        </a:graphic>
      </p:graphicFrame>
      <p:sp>
        <p:nvSpPr>
          <p:cNvPr id="100" name="スライド番号プレースホルダー 1">
            <a:extLst>
              <a:ext uri="{FF2B5EF4-FFF2-40B4-BE49-F238E27FC236}">
                <a16:creationId xmlns:a16="http://schemas.microsoft.com/office/drawing/2014/main" id="{898FACC5-7348-6927-40AF-E621B0F2282F}"/>
              </a:ext>
            </a:extLst>
          </p:cNvPr>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CC843C86-F851-49EE-9159-863C2D86FE9F}" type="slidenum">
              <a:rPr lang="en-US" sz="1200" b="0" u="none" strike="noStrike">
                <a:solidFill>
                  <a:srgbClr val="1F1F1F"/>
                </a:solidFill>
                <a:effectLst/>
                <a:uFillTx/>
                <a:latin typeface="BIZ UDゴシック"/>
                <a:ea typeface="BIZ UDゴシック"/>
              </a:rPr>
              <a:t>29</a:t>
            </a:fld>
            <a:endParaRPr lang="en-US" sz="1200" b="0" u="none" strike="noStrike">
              <a:solidFill>
                <a:srgbClr val="000000"/>
              </a:solidFill>
              <a:effectLst/>
              <a:uFillTx/>
              <a:latin typeface="Arial"/>
            </a:endParaRPr>
          </a:p>
        </p:txBody>
      </p:sp>
      <p:sp>
        <p:nvSpPr>
          <p:cNvPr id="101" name="title-band">
            <a:extLst>
              <a:ext uri="{FF2B5EF4-FFF2-40B4-BE49-F238E27FC236}">
                <a16:creationId xmlns:a16="http://schemas.microsoft.com/office/drawing/2014/main" id="{8D4BDE3B-C017-7834-0A2D-7A84A4F0D5F8}"/>
              </a:ext>
            </a:extLst>
          </p:cNvPr>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dirty="0">
                <a:solidFill>
                  <a:schemeClr val="lt1"/>
                </a:solidFill>
                <a:latin typeface="BIZ UDゴシック"/>
                <a:ea typeface="BIZ UDゴシック"/>
              </a:rPr>
              <a:t>Ⅲ</a:t>
            </a:r>
            <a:r>
              <a:rPr lang="ja-JP" sz="2400" b="1" u="none" strike="noStrike" dirty="0">
                <a:solidFill>
                  <a:schemeClr val="lt1"/>
                </a:solidFill>
                <a:effectLst/>
                <a:uFillTx/>
                <a:latin typeface="BIZ UDゴシック"/>
                <a:ea typeface="BIZ UDゴシック"/>
              </a:rPr>
              <a:t>　</a:t>
            </a:r>
            <a:r>
              <a:rPr lang="ja-JP" altLang="en-US" sz="2400" b="1" u="none" strike="noStrike" dirty="0">
                <a:solidFill>
                  <a:schemeClr val="lt1"/>
                </a:solidFill>
                <a:effectLst/>
                <a:uFillTx/>
                <a:latin typeface="BIZ UDゴシック"/>
                <a:ea typeface="BIZ UDゴシック"/>
              </a:rPr>
              <a:t>金融・決済機能における支障想定</a:t>
            </a:r>
            <a:r>
              <a:rPr lang="ja-JP" altLang="en-US" sz="2000" b="1" u="none" strike="noStrike" dirty="0">
                <a:solidFill>
                  <a:schemeClr val="lt1"/>
                </a:solidFill>
                <a:effectLst/>
                <a:uFillTx/>
                <a:latin typeface="BIZ UDゴシック"/>
                <a:ea typeface="BIZ UDゴシック"/>
              </a:rPr>
              <a:t>（首都直下地震＋台風・停電等、富士山噴火・広域降灰）</a:t>
            </a:r>
            <a:endParaRPr lang="en-US" sz="2400" b="0" u="none" strike="noStrike" dirty="0">
              <a:solidFill>
                <a:srgbClr val="FFFFFF"/>
              </a:solidFill>
              <a:effectLst/>
              <a:uFillTx/>
              <a:latin typeface="Arial"/>
            </a:endParaRPr>
          </a:p>
        </p:txBody>
      </p:sp>
      <p:sp>
        <p:nvSpPr>
          <p:cNvPr id="3" name="takeaway-band">
            <a:extLst>
              <a:ext uri="{FF2B5EF4-FFF2-40B4-BE49-F238E27FC236}">
                <a16:creationId xmlns:a16="http://schemas.microsoft.com/office/drawing/2014/main" id="{44F0001B-EF80-B8F6-322D-6A4986F75D51}"/>
              </a:ext>
            </a:extLst>
          </p:cNvPr>
          <p:cNvSpPr/>
          <p:nvPr/>
        </p:nvSpPr>
        <p:spPr>
          <a:xfrm>
            <a:off x="361800" y="714240"/>
            <a:ext cx="11829240" cy="1040132"/>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ctr">
            <a:noAutofit/>
          </a:bodyPr>
          <a:lstStyle/>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首都直下地震では、発災直後から停電・通信・交通等の制約により、</a:t>
            </a:r>
            <a:r>
              <a:rPr lang="ja-JP" altLang="en-US" sz="1400" b="1" u="sng" strike="noStrike" dirty="0">
                <a:solidFill>
                  <a:srgbClr val="111111"/>
                </a:solidFill>
                <a:effectLst/>
                <a:uFillTx/>
                <a:latin typeface="BIZ UDゴシック"/>
                <a:ea typeface="BIZ UDゴシック"/>
              </a:rPr>
              <a:t>決済処理、現金供給、金融機関・企業の資金繰り等に急激な支障が生じ、決済リスク・流動性リスクが短時間で高まる可能性がある。</a:t>
            </a: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富士山噴火では、一定の事前準備が可能である一方、</a:t>
            </a:r>
            <a:r>
              <a:rPr lang="ja-JP" altLang="en-US" sz="1400" b="1" u="sng" strike="noStrike" dirty="0">
                <a:solidFill>
                  <a:srgbClr val="111111"/>
                </a:solidFill>
                <a:effectLst/>
                <a:uFillTx/>
                <a:latin typeface="BIZ UDゴシック"/>
                <a:ea typeface="BIZ UDゴシック"/>
              </a:rPr>
              <a:t>降灰による交通・物流等の制約が長期化することで、決済参加者の業務継続、現金供給、資金決済等への制約と資金需要の増加が長期間併存する可能性がある。</a:t>
            </a:r>
          </a:p>
        </p:txBody>
      </p:sp>
      <p:sp>
        <p:nvSpPr>
          <p:cNvPr id="2" name="テキスト ボックス 1">
            <a:extLst>
              <a:ext uri="{FF2B5EF4-FFF2-40B4-BE49-F238E27FC236}">
                <a16:creationId xmlns:a16="http://schemas.microsoft.com/office/drawing/2014/main" id="{953A0818-E579-A975-EAC0-E0DBC2BA5796}"/>
              </a:ext>
            </a:extLst>
          </p:cNvPr>
          <p:cNvSpPr txBox="1"/>
          <p:nvPr/>
        </p:nvSpPr>
        <p:spPr>
          <a:xfrm>
            <a:off x="648586" y="6012991"/>
            <a:ext cx="11419367" cy="861774"/>
          </a:xfrm>
          <a:prstGeom prst="rect">
            <a:avLst/>
          </a:prstGeom>
          <a:noFill/>
        </p:spPr>
        <p:txBody>
          <a:bodyPr wrap="square" rtlCol="0">
            <a:spAutoFit/>
          </a:bodyPr>
          <a:lstStyle/>
          <a:p>
            <a:pPr marL="893763" indent="-893763"/>
            <a:r>
              <a:rPr kumimoji="1" lang="ja-JP" altLang="en-US" sz="1400" dirty="0">
                <a:latin typeface="BIZ UDゴシック" panose="020B0400000000000000" pitchFamily="49" charset="-128"/>
                <a:ea typeface="BIZ UDゴシック" panose="020B0400000000000000" pitchFamily="49" charset="-128"/>
              </a:rPr>
              <a:t>参考：首都直下地震（都心南部直下地震）被害額想定：約</a:t>
            </a:r>
            <a:r>
              <a:rPr kumimoji="1" lang="en-US" altLang="ja-JP" sz="1400" dirty="0">
                <a:latin typeface="BIZ UDゴシック" panose="020B0400000000000000" pitchFamily="49" charset="-128"/>
                <a:ea typeface="BIZ UDゴシック" panose="020B0400000000000000" pitchFamily="49" charset="-128"/>
              </a:rPr>
              <a:t>83</a:t>
            </a:r>
            <a:r>
              <a:rPr kumimoji="1" lang="ja-JP" altLang="en-US" sz="1400" dirty="0">
                <a:latin typeface="BIZ UDゴシック" panose="020B0400000000000000" pitchFamily="49" charset="-128"/>
                <a:ea typeface="BIZ UDゴシック" panose="020B0400000000000000" pitchFamily="49" charset="-128"/>
              </a:rPr>
              <a:t>兆円（資産額等：約</a:t>
            </a:r>
            <a:r>
              <a:rPr kumimoji="1" lang="en-US" altLang="ja-JP" sz="1400" dirty="0">
                <a:latin typeface="BIZ UDゴシック" panose="020B0400000000000000" pitchFamily="49" charset="-128"/>
                <a:ea typeface="BIZ UDゴシック" panose="020B0400000000000000" pitchFamily="49" charset="-128"/>
              </a:rPr>
              <a:t>45.1</a:t>
            </a:r>
            <a:r>
              <a:rPr lang="ja-JP" altLang="en-US" sz="1400" dirty="0">
                <a:latin typeface="BIZ UDゴシック" panose="020B0400000000000000" pitchFamily="49" charset="-128"/>
                <a:ea typeface="BIZ UDゴシック" panose="020B0400000000000000" pitchFamily="49" charset="-128"/>
              </a:rPr>
              <a:t>兆円／経済活動への影響　約</a:t>
            </a:r>
            <a:r>
              <a:rPr lang="en-US" altLang="ja-JP" sz="1400" dirty="0">
                <a:latin typeface="BIZ UDゴシック" panose="020B0400000000000000" pitchFamily="49" charset="-128"/>
                <a:ea typeface="BIZ UDゴシック" panose="020B0400000000000000" pitchFamily="49" charset="-128"/>
              </a:rPr>
              <a:t>37.5</a:t>
            </a:r>
            <a:r>
              <a:rPr lang="ja-JP" altLang="en-US" sz="1400" dirty="0">
                <a:latin typeface="BIZ UDゴシック" panose="020B0400000000000000" pitchFamily="49" charset="-128"/>
                <a:ea typeface="BIZ UDゴシック" panose="020B0400000000000000" pitchFamily="49" charset="-128"/>
              </a:rPr>
              <a:t>兆円）</a:t>
            </a:r>
            <a:br>
              <a:rPr lang="en-US" altLang="ja-JP" sz="1400" dirty="0">
                <a:latin typeface="BIZ UDゴシック" panose="020B0400000000000000" pitchFamily="49" charset="-128"/>
                <a:ea typeface="BIZ UDゴシック" panose="020B0400000000000000" pitchFamily="49" charset="-128"/>
              </a:rPr>
            </a:br>
            <a:r>
              <a:rPr lang="ja-JP" altLang="en-US" sz="1100" dirty="0">
                <a:latin typeface="BIZ UDゴシック" panose="020B0400000000000000" pitchFamily="49" charset="-128"/>
                <a:ea typeface="BIZ UDゴシック" panose="020B0400000000000000" pitchFamily="49" charset="-128"/>
              </a:rPr>
              <a:t>（出典：中央防災会議「都心南部直下地震の被害想定」（令和７年</a:t>
            </a:r>
            <a:r>
              <a:rPr lang="en-US" altLang="ja-JP" sz="1100" dirty="0">
                <a:latin typeface="BIZ UDゴシック" panose="020B0400000000000000" pitchFamily="49" charset="-128"/>
                <a:ea typeface="BIZ UDゴシック" panose="020B0400000000000000" pitchFamily="49" charset="-128"/>
              </a:rPr>
              <a:t>12</a:t>
            </a:r>
            <a:r>
              <a:rPr lang="ja-JP" altLang="en-US" sz="1100" dirty="0">
                <a:latin typeface="BIZ UDゴシック" panose="020B0400000000000000" pitchFamily="49" charset="-128"/>
                <a:ea typeface="BIZ UDゴシック" panose="020B0400000000000000" pitchFamily="49" charset="-128"/>
              </a:rPr>
              <a:t>月</a:t>
            </a:r>
            <a:r>
              <a:rPr lang="en-US" altLang="ja-JP" sz="1100" dirty="0">
                <a:latin typeface="BIZ UDゴシック" panose="020B0400000000000000" pitchFamily="49" charset="-128"/>
                <a:ea typeface="BIZ UDゴシック" panose="020B0400000000000000" pitchFamily="49" charset="-128"/>
              </a:rPr>
              <a:t>19</a:t>
            </a:r>
            <a:r>
              <a:rPr lang="ja-JP" altLang="en-US" sz="1100" dirty="0">
                <a:latin typeface="BIZ UDゴシック" panose="020B0400000000000000" pitchFamily="49" charset="-128"/>
                <a:ea typeface="BIZ UDゴシック" panose="020B0400000000000000" pitchFamily="49" charset="-128"/>
              </a:rPr>
              <a:t>日））</a:t>
            </a:r>
            <a:endParaRPr lang="en-US" altLang="ja-JP" sz="1100" dirty="0">
              <a:latin typeface="BIZ UDゴシック" panose="020B0400000000000000" pitchFamily="49" charset="-128"/>
              <a:ea typeface="BIZ UDゴシック" panose="020B0400000000000000" pitchFamily="49" charset="-128"/>
            </a:endParaRPr>
          </a:p>
          <a:p>
            <a:pPr marL="893763" indent="-893763"/>
            <a:r>
              <a:rPr kumimoji="1" lang="ja-JP" altLang="en-US" sz="1400" dirty="0">
                <a:latin typeface="BIZ UDゴシック" panose="020B0400000000000000" pitchFamily="49" charset="-128"/>
                <a:ea typeface="BIZ UDゴシック" panose="020B0400000000000000" pitchFamily="49" charset="-128"/>
              </a:rPr>
              <a:t>　　　富士山噴火被害額想定：最大約</a:t>
            </a:r>
            <a:r>
              <a:rPr kumimoji="1" lang="en-US" altLang="ja-JP" sz="1400" dirty="0">
                <a:latin typeface="BIZ UDゴシック" panose="020B0400000000000000" pitchFamily="49" charset="-128"/>
                <a:ea typeface="BIZ UDゴシック" panose="020B0400000000000000" pitchFamily="49" charset="-128"/>
              </a:rPr>
              <a:t>2.5</a:t>
            </a:r>
            <a:r>
              <a:rPr kumimoji="1" lang="ja-JP" altLang="en-US" sz="1400" dirty="0">
                <a:latin typeface="BIZ UDゴシック" panose="020B0400000000000000" pitchFamily="49" charset="-128"/>
                <a:ea typeface="BIZ UDゴシック" panose="020B0400000000000000" pitchFamily="49" charset="-128"/>
              </a:rPr>
              <a:t>兆円（資産額、経済活動影響含む。）</a:t>
            </a:r>
            <a:br>
              <a:rPr lang="en-US" altLang="ja-JP" sz="1400" dirty="0">
                <a:latin typeface="BIZ UDゴシック" panose="020B0400000000000000" pitchFamily="49" charset="-128"/>
                <a:ea typeface="BIZ UDゴシック" panose="020B0400000000000000" pitchFamily="49" charset="-128"/>
              </a:rPr>
            </a:br>
            <a:r>
              <a:rPr kumimoji="1" lang="ja-JP" altLang="en-US" sz="1100" dirty="0">
                <a:latin typeface="BIZ UDゴシック" panose="020B0400000000000000" pitchFamily="49" charset="-128"/>
                <a:ea typeface="BIZ UDゴシック" panose="020B0400000000000000" pitchFamily="49" charset="-128"/>
              </a:rPr>
              <a:t>（出典：内閣府「富士山ハザードマップ検討委員会報告書」平成</a:t>
            </a:r>
            <a:r>
              <a:rPr kumimoji="1" lang="en-US" altLang="ja-JP" sz="1100" dirty="0">
                <a:latin typeface="BIZ UDゴシック" panose="020B0400000000000000" pitchFamily="49" charset="-128"/>
                <a:ea typeface="BIZ UDゴシック" panose="020B0400000000000000" pitchFamily="49" charset="-128"/>
              </a:rPr>
              <a:t>16</a:t>
            </a:r>
            <a:r>
              <a:rPr kumimoji="1" lang="ja-JP" altLang="en-US" sz="1100" dirty="0">
                <a:latin typeface="BIZ UDゴシック" panose="020B0400000000000000" pitchFamily="49" charset="-128"/>
                <a:ea typeface="BIZ UDゴシック" panose="020B0400000000000000" pitchFamily="49" charset="-128"/>
              </a:rPr>
              <a:t>年６月）</a:t>
            </a:r>
            <a:endParaRPr kumimoji="1" lang="ja-JP" altLang="en-US" sz="1400" dirty="0">
              <a:latin typeface="BIZ UDゴシック" panose="020B0400000000000000" pitchFamily="49" charset="-128"/>
              <a:ea typeface="BIZ UDゴシック" panose="020B0400000000000000" pitchFamily="49" charset="-128"/>
            </a:endParaRPr>
          </a:p>
        </p:txBody>
      </p:sp>
      <p:sp>
        <p:nvSpPr>
          <p:cNvPr id="6" name="テキスト ボックス 5">
            <a:extLst>
              <a:ext uri="{FF2B5EF4-FFF2-40B4-BE49-F238E27FC236}">
                <a16:creationId xmlns:a16="http://schemas.microsoft.com/office/drawing/2014/main" id="{63082FBA-99EA-161A-15C5-E8F3911131B5}"/>
              </a:ext>
            </a:extLst>
          </p:cNvPr>
          <p:cNvSpPr txBox="1"/>
          <p:nvPr/>
        </p:nvSpPr>
        <p:spPr>
          <a:xfrm>
            <a:off x="7821039" y="6385815"/>
            <a:ext cx="4036978" cy="430887"/>
          </a:xfrm>
          <a:prstGeom prst="rect">
            <a:avLst/>
          </a:prstGeom>
          <a:noFill/>
          <a:ln>
            <a:solidFill>
              <a:schemeClr val="accent1"/>
            </a:solidFill>
          </a:ln>
        </p:spPr>
        <p:txBody>
          <a:bodyPr wrap="square">
            <a:spAutoFit/>
          </a:bodyPr>
          <a:lstStyle/>
          <a:p>
            <a:pPr marL="174625" indent="-174625"/>
            <a:r>
              <a:rPr lang="en-US" altLang="ja-JP" sz="1100" dirty="0">
                <a:latin typeface="BIZ UDゴシック" panose="020B0400000000000000" pitchFamily="49" charset="-128"/>
                <a:ea typeface="BIZ UDゴシック" panose="020B0400000000000000" pitchFamily="49" charset="-128"/>
              </a:rPr>
              <a:t>※</a:t>
            </a:r>
            <a:r>
              <a:rPr lang="ja-JP" altLang="en-US" sz="1100" dirty="0">
                <a:latin typeface="BIZ UDゴシック" panose="020B0400000000000000" pitchFamily="49" charset="-128"/>
                <a:ea typeface="BIZ UDゴシック" panose="020B0400000000000000" pitchFamily="49" charset="-128"/>
              </a:rPr>
              <a:t>両推計は推計時点・対象・手法が異なるため、金額の単純比較はできない。</a:t>
            </a:r>
          </a:p>
        </p:txBody>
      </p:sp>
    </p:spTree>
    <p:extLst>
      <p:ext uri="{BB962C8B-B14F-4D97-AF65-F5344CB8AC3E}">
        <p14:creationId xmlns:p14="http://schemas.microsoft.com/office/powerpoint/2010/main" val="1629839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CBE66-B068-424D-7438-F84327461209}"/>
            </a:ext>
          </a:extLst>
        </p:cNvPr>
        <p:cNvGrpSpPr/>
        <p:nvPr/>
      </p:nvGrpSpPr>
      <p:grpSpPr>
        <a:xfrm>
          <a:off x="0" y="0"/>
          <a:ext cx="0" cy="0"/>
          <a:chOff x="0" y="0"/>
          <a:chExt cx="0" cy="0"/>
        </a:xfrm>
      </p:grpSpPr>
      <p:sp>
        <p:nvSpPr>
          <p:cNvPr id="8" name="スライド番号プレースホルダー 1">
            <a:extLst>
              <a:ext uri="{FF2B5EF4-FFF2-40B4-BE49-F238E27FC236}">
                <a16:creationId xmlns:a16="http://schemas.microsoft.com/office/drawing/2014/main" id="{9BAC7BDC-ECB3-B041-D843-1FC655ABC16F}"/>
              </a:ext>
            </a:extLst>
          </p:cNvPr>
          <p:cNvSpPr>
            <a:spLocks noGrp="1"/>
          </p:cNvSpPr>
          <p:nvPr/>
        </p:nvSpPr>
        <p:spPr>
          <a:xfrm>
            <a:off x="9448800" y="6394177"/>
            <a:ext cx="2743200" cy="365125"/>
          </a:xfrm>
          <a:prstGeom prst="rect">
            <a:avLst/>
          </a:prstGeom>
        </p:spPr>
        <p:txBody>
          <a:bodyPr anchor="ctr"/>
          <a:lstStyle>
            <a:lvl1pPr marL="0" indent="0" algn="l" defTabSz="914400">
              <a:buNone/>
              <a:defRPr sz="1800" kern="1200">
                <a:solidFill>
                  <a:schemeClr val="tx1"/>
                </a:solidFill>
                <a:latin typeface="+mn-lt"/>
                <a:ea typeface="+mn-lt"/>
                <a:cs typeface="+mn-lt"/>
              </a:defRPr>
            </a:lvl1pPr>
            <a:lvl2pPr marL="457200" indent="0" algn="l" defTabSz="914400">
              <a:buNone/>
              <a:defRPr sz="1800" kern="1200">
                <a:solidFill>
                  <a:schemeClr val="tx1"/>
                </a:solidFill>
                <a:latin typeface="+mn-lt"/>
                <a:ea typeface="+mn-lt"/>
                <a:cs typeface="+mn-lt"/>
              </a:defRPr>
            </a:lvl2pPr>
            <a:lvl3pPr marL="914400" indent="0" algn="l" defTabSz="914400">
              <a:buNone/>
              <a:defRPr sz="1800" kern="1200">
                <a:solidFill>
                  <a:schemeClr val="tx1"/>
                </a:solidFill>
                <a:latin typeface="+mn-lt"/>
                <a:ea typeface="+mn-lt"/>
                <a:cs typeface="+mn-lt"/>
              </a:defRPr>
            </a:lvl3pPr>
            <a:lvl4pPr marL="1371600" indent="0" algn="l" defTabSz="914400">
              <a:buNone/>
              <a:defRPr sz="1800" kern="1200">
                <a:solidFill>
                  <a:schemeClr val="tx1"/>
                </a:solidFill>
                <a:latin typeface="+mn-lt"/>
                <a:ea typeface="+mn-lt"/>
                <a:cs typeface="+mn-lt"/>
              </a:defRPr>
            </a:lvl4pPr>
            <a:lvl5pPr marL="1828800" indent="0" algn="l" defTabSz="914400">
              <a:buNone/>
              <a:defRPr sz="1800" kern="1200">
                <a:solidFill>
                  <a:schemeClr val="tx1"/>
                </a:solidFill>
                <a:latin typeface="+mn-lt"/>
                <a:ea typeface="+mn-lt"/>
                <a:cs typeface="+mn-lt"/>
              </a:defRPr>
            </a:lvl5pPr>
            <a:lvl6pPr marL="2286000" indent="0" algn="l" defTabSz="914400">
              <a:buNone/>
              <a:defRPr sz="1800" kern="1200">
                <a:solidFill>
                  <a:schemeClr val="tx1"/>
                </a:solidFill>
                <a:latin typeface="+mn-lt"/>
                <a:ea typeface="+mn-lt"/>
                <a:cs typeface="+mn-lt"/>
              </a:defRPr>
            </a:lvl6pPr>
            <a:lvl7pPr marL="2743200" indent="0" algn="l" defTabSz="914400">
              <a:buNone/>
              <a:defRPr sz="1800" kern="1200">
                <a:solidFill>
                  <a:schemeClr val="tx1"/>
                </a:solidFill>
                <a:latin typeface="+mn-lt"/>
                <a:ea typeface="+mn-lt"/>
                <a:cs typeface="+mn-lt"/>
              </a:defRPr>
            </a:lvl7pPr>
            <a:lvl8pPr marL="3200400" indent="0" algn="l" defTabSz="914400">
              <a:buNone/>
              <a:defRPr sz="1800" kern="1200">
                <a:solidFill>
                  <a:schemeClr val="tx1"/>
                </a:solidFill>
                <a:latin typeface="+mn-lt"/>
                <a:ea typeface="+mn-lt"/>
                <a:cs typeface="+mn-lt"/>
              </a:defRPr>
            </a:lvl8pPr>
            <a:lvl9pPr marL="3657600" indent="0" algn="l" defTabSz="914400">
              <a:buNone/>
              <a:defRPr sz="1800" kern="1200">
                <a:solidFill>
                  <a:schemeClr val="tx1"/>
                </a:solidFill>
                <a:latin typeface="+mn-lt"/>
                <a:ea typeface="+mn-lt"/>
                <a:cs typeface="+mn-lt"/>
              </a:defRPr>
            </a:lvl9pPr>
          </a:lstStyle>
          <a:p>
            <a:pPr algn="r">
              <a:buNone/>
              <a:defRPr sz="1200">
                <a:latin typeface="BIZ UDゴシック"/>
                <a:ea typeface="BIZ UDゴシック"/>
                <a:cs typeface="BIZ UDゴシック"/>
              </a:defRPr>
            </a:pPr>
            <a:fld id="{DB7BEEEC-A170-5376-2B6E-CB54687B0CB1}" type="slidenum">
              <a:rPr sz="1200">
                <a:latin typeface="BIZ UDゴシック"/>
                <a:ea typeface="BIZ UDゴシック"/>
                <a:cs typeface="BIZ UDゴシック"/>
              </a:rPr>
              <a:t>30</a:t>
            </a:fld>
            <a:endParaRPr sz="1400" dirty="0">
              <a:latin typeface="BIZ UDPゴシック"/>
              <a:ea typeface="BIZ UDPゴシック"/>
              <a:cs typeface="BIZ UDPゴシック"/>
            </a:endParaRPr>
          </a:p>
        </p:txBody>
      </p:sp>
      <p:sp>
        <p:nvSpPr>
          <p:cNvPr id="5" name="直線コネクタ 4">
            <a:extLst>
              <a:ext uri="{FF2B5EF4-FFF2-40B4-BE49-F238E27FC236}">
                <a16:creationId xmlns:a16="http://schemas.microsoft.com/office/drawing/2014/main" id="{46191040-6C36-1D25-F0CF-237BA60E6E25}"/>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6" name="直線コネクタ 5">
            <a:extLst>
              <a:ext uri="{FF2B5EF4-FFF2-40B4-BE49-F238E27FC236}">
                <a16:creationId xmlns:a16="http://schemas.microsoft.com/office/drawing/2014/main" id="{95512492-C990-00C8-578E-425EE6D2FF87}"/>
              </a:ext>
            </a:extLst>
          </p:cNvPr>
          <p:cNvSpPr>
            <a:spLocks noGrp="1"/>
          </p:cNvSpPr>
          <p:nvPr/>
        </p:nvSpPr>
        <p:spPr>
          <a:xfrm>
            <a:off x="207394" y="481387"/>
            <a:ext cx="11743658" cy="0"/>
          </a:xfrm>
          <a:prstGeom prst="line">
            <a:avLst/>
          </a:prstGeom>
        </p:spPr>
        <p:style>
          <a:lnRef idx="1">
            <a:schemeClr val="dk1"/>
          </a:lnRef>
          <a:fillRef idx="0">
            <a:schemeClr val="dk1"/>
          </a:fillRef>
          <a:effectRef idx="0">
            <a:schemeClr val="dk1"/>
          </a:effectRef>
          <a:fontRef idx="minor">
            <a:schemeClr val="tx1"/>
          </a:fontRef>
        </p:style>
        <p:txBody>
          <a:bodyPr/>
          <a:lstStyle/>
          <a:p>
            <a:endParaRPr lang="ja-JP" altLang="en-US"/>
          </a:p>
        </p:txBody>
      </p:sp>
      <p:sp>
        <p:nvSpPr>
          <p:cNvPr id="9" name="正方形/長方形 8">
            <a:extLst>
              <a:ext uri="{FF2B5EF4-FFF2-40B4-BE49-F238E27FC236}">
                <a16:creationId xmlns:a16="http://schemas.microsoft.com/office/drawing/2014/main" id="{48171B26-2DEF-3D73-1856-95656C1BFB72}"/>
              </a:ext>
            </a:extLst>
          </p:cNvPr>
          <p:cNvSpPr>
            <a:spLocks noGrp="1"/>
          </p:cNvSpPr>
          <p:nvPr/>
        </p:nvSpPr>
        <p:spPr>
          <a:xfrm>
            <a:off x="-6381" y="80182"/>
            <a:ext cx="12189107" cy="369332"/>
          </a:xfrm>
          <a:prstGeom prst="rect">
            <a:avLst/>
          </a:prstGeom>
        </p:spPr>
        <p:txBody>
          <a:bodyPr wrap="square">
            <a:spAutoFit/>
          </a:bodyPr>
          <a:lstStyle/>
          <a:p>
            <a:r>
              <a:rPr b="1" dirty="0">
                <a:latin typeface="BIZ UDゴシック"/>
                <a:ea typeface="BIZ UDゴシック"/>
                <a:cs typeface="BIZ UDゴシック"/>
              </a:rPr>
              <a:t>　</a:t>
            </a:r>
            <a:r>
              <a:rPr b="1" dirty="0" err="1">
                <a:latin typeface="BIZ UDゴシック"/>
                <a:ea typeface="BIZ UDゴシック"/>
                <a:cs typeface="BIZ UDゴシック"/>
              </a:rPr>
              <a:t>参考</a:t>
            </a:r>
            <a:r>
              <a:rPr b="1" dirty="0">
                <a:latin typeface="BIZ UDゴシック"/>
                <a:ea typeface="BIZ UDゴシック"/>
                <a:cs typeface="BIZ UDゴシック"/>
              </a:rPr>
              <a:t>：</a:t>
            </a:r>
            <a:r>
              <a:rPr lang="ja-JP" altLang="en-US" b="1" dirty="0">
                <a:latin typeface="BIZ UDゴシック"/>
                <a:ea typeface="BIZ UDゴシック"/>
                <a:cs typeface="BIZ UDゴシック"/>
              </a:rPr>
              <a:t>営業停止の長期化が企業取引・売上回復に与える影響</a:t>
            </a:r>
            <a:endParaRPr b="1" dirty="0">
              <a:latin typeface="BIZ UDゴシック"/>
              <a:ea typeface="BIZ UDゴシック"/>
              <a:cs typeface="BIZ UDゴシック"/>
            </a:endParaRPr>
          </a:p>
        </p:txBody>
      </p:sp>
      <p:sp>
        <p:nvSpPr>
          <p:cNvPr id="12" name="Rectangle 3">
            <a:extLst>
              <a:ext uri="{FF2B5EF4-FFF2-40B4-BE49-F238E27FC236}">
                <a16:creationId xmlns:a16="http://schemas.microsoft.com/office/drawing/2014/main" id="{3B845410-13D5-7145-F2EB-9942A8B9BBA7}"/>
              </a:ext>
            </a:extLst>
          </p:cNvPr>
          <p:cNvSpPr>
            <a:spLocks noGrp="1"/>
          </p:cNvSpPr>
          <p:nvPr/>
        </p:nvSpPr>
        <p:spPr>
          <a:xfrm>
            <a:off x="4873226" y="6573898"/>
            <a:ext cx="5675660" cy="246221"/>
          </a:xfrm>
          <a:prstGeom prst="rect">
            <a:avLst/>
          </a:prstGeom>
          <a:noFill/>
          <a:ln>
            <a:noFill/>
          </a:ln>
        </p:spPr>
        <p:txBody>
          <a:bodyPr vert="horz" wrap="square" lIns="91440" tIns="45720" rIns="91440" bIns="45720" anchor="ctr">
            <a:spAutoFit/>
          </a:bodyPr>
          <a:lstStyle/>
          <a:p>
            <a:pPr>
              <a:spcBef>
                <a:spcPct val="0"/>
              </a:spcBef>
              <a:spcAft>
                <a:spcPct val="0"/>
              </a:spcAft>
              <a:buNone/>
            </a:pPr>
            <a:r>
              <a:rPr lang="ja-JP" altLang="en-US" sz="1000" dirty="0">
                <a:latin typeface="BIZ UDゴシック" panose="020B0400000000000000" pitchFamily="49" charset="-128"/>
                <a:ea typeface="BIZ UDゴシック" panose="020B0400000000000000" pitchFamily="49" charset="-128"/>
              </a:rPr>
              <a:t>出典：中小企業庁「</a:t>
            </a:r>
            <a:r>
              <a:rPr lang="en-US" altLang="ja-JP" sz="1000" dirty="0">
                <a:latin typeface="BIZ UDゴシック" panose="020B0400000000000000" pitchFamily="49" charset="-128"/>
                <a:ea typeface="BIZ UDゴシック" panose="020B0400000000000000" pitchFamily="49" charset="-128"/>
              </a:rPr>
              <a:t>2019</a:t>
            </a:r>
            <a:r>
              <a:rPr lang="ja-JP" altLang="en-US" sz="1000" dirty="0">
                <a:latin typeface="BIZ UDゴシック" panose="020B0400000000000000" pitchFamily="49" charset="-128"/>
                <a:ea typeface="BIZ UDゴシック" panose="020B0400000000000000" pitchFamily="49" charset="-128"/>
              </a:rPr>
              <a:t>年版　中小企業白書」をもとに作成。 </a:t>
            </a:r>
            <a:endParaRPr sz="1000" b="0" i="0" u="none" kern="1200" cap="none" spc="0" baseline="0" dirty="0">
              <a:ln>
                <a:noFill/>
              </a:ln>
              <a:solidFill>
                <a:prstClr val="black"/>
              </a:solidFill>
              <a:latin typeface="BIZ UDゴシック" panose="020B0400000000000000" pitchFamily="49" charset="-128"/>
              <a:ea typeface="BIZ UDゴシック" panose="020B0400000000000000" pitchFamily="49" charset="-128"/>
              <a:cs typeface="BIZ UDPゴシック"/>
            </a:endParaRPr>
          </a:p>
        </p:txBody>
      </p:sp>
      <p:sp>
        <p:nvSpPr>
          <p:cNvPr id="2" name="takeaway-band">
            <a:extLst>
              <a:ext uri="{FF2B5EF4-FFF2-40B4-BE49-F238E27FC236}">
                <a16:creationId xmlns:a16="http://schemas.microsoft.com/office/drawing/2014/main" id="{470772AA-FB33-BBA8-1A49-4EC3BB6D3A42}"/>
              </a:ext>
            </a:extLst>
          </p:cNvPr>
          <p:cNvSpPr>
            <a:spLocks noGrp="1"/>
          </p:cNvSpPr>
          <p:nvPr/>
        </p:nvSpPr>
        <p:spPr>
          <a:xfrm>
            <a:off x="361949" y="547976"/>
            <a:ext cx="11830051" cy="903154"/>
          </a:xfrm>
          <a:prstGeom prst="rect">
            <a:avLst/>
          </a:prstGeom>
          <a:solidFill>
            <a:srgbClr val="BDD7EE"/>
          </a:solidFill>
          <a:ln w="0">
            <a:solidFill>
              <a:srgbClr val="BDD7EE"/>
            </a:solidFill>
            <a:prstDash val="solid"/>
          </a:ln>
        </p:spPr>
        <p:txBody>
          <a:bodyPr/>
          <a:lstStyle/>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過去の自然災害に関する中小企業調査では、</a:t>
            </a:r>
            <a:r>
              <a:rPr lang="ja-JP" altLang="en-US" sz="1400" b="1" u="sng" dirty="0">
                <a:solidFill>
                  <a:srgbClr val="111111"/>
                </a:solidFill>
                <a:latin typeface="BIZ UDゴシック"/>
                <a:ea typeface="BIZ UDゴシック"/>
                <a:cs typeface="BIZ UDゴシック"/>
              </a:rPr>
              <a:t>営業停止期間が長いほど取引先数が減少する傾向</a:t>
            </a:r>
            <a:r>
              <a:rPr lang="ja-JP" altLang="en-US" sz="1400" dirty="0">
                <a:solidFill>
                  <a:srgbClr val="111111"/>
                </a:solidFill>
                <a:latin typeface="BIZ UDゴシック"/>
                <a:ea typeface="BIZ UDゴシック"/>
                <a:cs typeface="BIZ UDゴシック"/>
              </a:rPr>
              <a:t>がみられる。</a:t>
            </a:r>
          </a:p>
          <a:p>
            <a:pPr marL="285750" indent="-285750">
              <a:spcBef>
                <a:spcPts val="600"/>
              </a:spcBef>
              <a:buFont typeface="Wingdings"/>
              <a:buChar char="u"/>
              <a:defRPr sz="1500" b="0">
                <a:solidFill>
                  <a:srgbClr val="111111"/>
                </a:solidFill>
                <a:latin typeface="BIZ UDゴシック"/>
                <a:ea typeface="BIZ UDゴシック"/>
                <a:cs typeface="BIZ UDゴシック"/>
              </a:defRPr>
            </a:pPr>
            <a:r>
              <a:rPr lang="ja-JP" altLang="en-US" sz="1400" dirty="0">
                <a:solidFill>
                  <a:srgbClr val="111111"/>
                </a:solidFill>
                <a:latin typeface="BIZ UDゴシック"/>
                <a:ea typeface="BIZ UDゴシック"/>
                <a:cs typeface="BIZ UDゴシック"/>
              </a:rPr>
              <a:t>また、</a:t>
            </a:r>
            <a:r>
              <a:rPr lang="ja-JP" altLang="en-US" sz="1400" b="1" u="sng" dirty="0">
                <a:solidFill>
                  <a:srgbClr val="111111"/>
                </a:solidFill>
                <a:latin typeface="BIZ UDゴシック"/>
                <a:ea typeface="BIZ UDゴシック"/>
                <a:cs typeface="BIZ UDゴシック"/>
              </a:rPr>
              <a:t>取引先数が減少した企業では、売上高が被災前の水準に戻るまで長期間を要する傾向</a:t>
            </a:r>
            <a:r>
              <a:rPr lang="ja-JP" altLang="en-US" sz="1400" dirty="0">
                <a:solidFill>
                  <a:srgbClr val="111111"/>
                </a:solidFill>
                <a:latin typeface="BIZ UDゴシック"/>
                <a:ea typeface="BIZ UDゴシック"/>
                <a:cs typeface="BIZ UDゴシック"/>
              </a:rPr>
              <a:t>があり、事業停止の長期化は復旧後の企業活動・資金繰りにも影響が残る可能性がある。</a:t>
            </a:r>
          </a:p>
        </p:txBody>
      </p:sp>
      <p:graphicFrame>
        <p:nvGraphicFramePr>
          <p:cNvPr id="4" name="グラフ 3">
            <a:extLst>
              <a:ext uri="{FF2B5EF4-FFF2-40B4-BE49-F238E27FC236}">
                <a16:creationId xmlns:a16="http://schemas.microsoft.com/office/drawing/2014/main" id="{E26179B1-BCD5-00AC-596E-1AC021267309}"/>
              </a:ext>
            </a:extLst>
          </p:cNvPr>
          <p:cNvGraphicFramePr>
            <a:graphicFrameLocks/>
          </p:cNvGraphicFramePr>
          <p:nvPr>
            <p:extLst>
              <p:ext uri="{D42A27DB-BD31-4B8C-83A1-F6EECF244321}">
                <p14:modId xmlns:p14="http://schemas.microsoft.com/office/powerpoint/2010/main" val="3739383455"/>
              </p:ext>
            </p:extLst>
          </p:nvPr>
        </p:nvGraphicFramePr>
        <p:xfrm>
          <a:off x="0" y="1483004"/>
          <a:ext cx="6209414" cy="51517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グラフ 9">
            <a:extLst>
              <a:ext uri="{FF2B5EF4-FFF2-40B4-BE49-F238E27FC236}">
                <a16:creationId xmlns:a16="http://schemas.microsoft.com/office/drawing/2014/main" id="{7DDC3013-97B3-AB27-CB5F-CE971ACD60E0}"/>
              </a:ext>
            </a:extLst>
          </p:cNvPr>
          <p:cNvGraphicFramePr>
            <a:graphicFrameLocks/>
          </p:cNvGraphicFramePr>
          <p:nvPr>
            <p:extLst>
              <p:ext uri="{D42A27DB-BD31-4B8C-83A1-F6EECF244321}">
                <p14:modId xmlns:p14="http://schemas.microsoft.com/office/powerpoint/2010/main" val="1330836246"/>
              </p:ext>
            </p:extLst>
          </p:nvPr>
        </p:nvGraphicFramePr>
        <p:xfrm>
          <a:off x="5973312" y="1483003"/>
          <a:ext cx="6209414" cy="515171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48926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12229-2DA0-7BFB-925B-1B65875B7002}"/>
            </a:ext>
          </a:extLst>
        </p:cNvPr>
        <p:cNvGrpSpPr/>
        <p:nvPr/>
      </p:nvGrpSpPr>
      <p:grpSpPr>
        <a:xfrm>
          <a:off x="0" y="0"/>
          <a:ext cx="0" cy="0"/>
          <a:chOff x="0" y="0"/>
          <a:chExt cx="0" cy="0"/>
        </a:xfrm>
      </p:grpSpPr>
      <p:sp>
        <p:nvSpPr>
          <p:cNvPr id="7" name="スライド番号プレースホルダー 1">
            <a:extLst>
              <a:ext uri="{FF2B5EF4-FFF2-40B4-BE49-F238E27FC236}">
                <a16:creationId xmlns:a16="http://schemas.microsoft.com/office/drawing/2014/main" id="{F9660908-6F21-A52C-8FBC-7A46859B1E33}"/>
              </a:ext>
            </a:extLst>
          </p:cNvPr>
          <p:cNvSpPr>
            <a:spLocks noGrp="1"/>
          </p:cNvSpPr>
          <p:nvPr/>
        </p:nvSpPr>
        <p:spPr>
          <a:xfrm>
            <a:off x="9448800" y="6394177"/>
            <a:ext cx="2743200" cy="365125"/>
          </a:xfrm>
          <a:prstGeom prst="rect">
            <a:avLst/>
          </a:prstGeom>
        </p:spPr>
        <p:txBody>
          <a:bodyPr anchor="ctr"/>
          <a:lstStyle>
            <a:lvl1pPr marL="0" indent="0" algn="l" defTabSz="914400">
              <a:buNone/>
              <a:defRPr lang="ja-JP" sz="1800" kern="1200">
                <a:solidFill>
                  <a:schemeClr val="tx1"/>
                </a:solidFill>
                <a:latin typeface="+mn-lt"/>
                <a:ea typeface="+mn-lt"/>
                <a:cs typeface="+mn-lt"/>
              </a:defRPr>
            </a:lvl1pPr>
            <a:lvl2pPr marL="457200" indent="0" algn="l" defTabSz="914400">
              <a:buNone/>
              <a:defRPr lang="ja-JP" sz="1800" kern="1200">
                <a:solidFill>
                  <a:schemeClr val="tx1"/>
                </a:solidFill>
                <a:latin typeface="+mn-lt"/>
                <a:ea typeface="+mn-lt"/>
                <a:cs typeface="+mn-lt"/>
              </a:defRPr>
            </a:lvl2pPr>
            <a:lvl3pPr marL="914400" indent="0" algn="l" defTabSz="914400">
              <a:buNone/>
              <a:defRPr lang="ja-JP" sz="1800" kern="1200">
                <a:solidFill>
                  <a:schemeClr val="tx1"/>
                </a:solidFill>
                <a:latin typeface="+mn-lt"/>
                <a:ea typeface="+mn-lt"/>
                <a:cs typeface="+mn-lt"/>
              </a:defRPr>
            </a:lvl3pPr>
            <a:lvl4pPr marL="1371600" indent="0" algn="l" defTabSz="914400">
              <a:buNone/>
              <a:defRPr lang="ja-JP" sz="1800" kern="1200">
                <a:solidFill>
                  <a:schemeClr val="tx1"/>
                </a:solidFill>
                <a:latin typeface="+mn-lt"/>
                <a:ea typeface="+mn-lt"/>
                <a:cs typeface="+mn-lt"/>
              </a:defRPr>
            </a:lvl4pPr>
            <a:lvl5pPr marL="1828800" indent="0" algn="l" defTabSz="914400">
              <a:buNone/>
              <a:defRPr lang="ja-JP" sz="1800" kern="1200">
                <a:solidFill>
                  <a:schemeClr val="tx1"/>
                </a:solidFill>
                <a:latin typeface="+mn-lt"/>
                <a:ea typeface="+mn-lt"/>
                <a:cs typeface="+mn-lt"/>
              </a:defRPr>
            </a:lvl5pPr>
            <a:lvl6pPr marL="2286000" indent="0" algn="l" defTabSz="914400">
              <a:buNone/>
              <a:defRPr lang="ja-JP" sz="1800" kern="1200">
                <a:solidFill>
                  <a:schemeClr val="tx1"/>
                </a:solidFill>
                <a:latin typeface="+mn-lt"/>
                <a:ea typeface="+mn-lt"/>
                <a:cs typeface="+mn-lt"/>
              </a:defRPr>
            </a:lvl6pPr>
            <a:lvl7pPr marL="2743200" indent="0" algn="l" defTabSz="914400">
              <a:buNone/>
              <a:defRPr lang="ja-JP" sz="1800" kern="1200">
                <a:solidFill>
                  <a:schemeClr val="tx1"/>
                </a:solidFill>
                <a:latin typeface="+mn-lt"/>
                <a:ea typeface="+mn-lt"/>
                <a:cs typeface="+mn-lt"/>
              </a:defRPr>
            </a:lvl7pPr>
            <a:lvl8pPr marL="3200400" indent="0" algn="l" defTabSz="914400">
              <a:buNone/>
              <a:defRPr lang="ja-JP" sz="1800" kern="1200">
                <a:solidFill>
                  <a:schemeClr val="tx1"/>
                </a:solidFill>
                <a:latin typeface="+mn-lt"/>
                <a:ea typeface="+mn-lt"/>
                <a:cs typeface="+mn-lt"/>
              </a:defRPr>
            </a:lvl8pPr>
            <a:lvl9pPr marL="3657600" indent="0" algn="l" defTabSz="914400">
              <a:buNone/>
              <a:defRPr lang="ja-JP" sz="1800" kern="1200">
                <a:solidFill>
                  <a:schemeClr val="tx1"/>
                </a:solidFill>
                <a:latin typeface="+mn-lt"/>
                <a:ea typeface="+mn-lt"/>
                <a:cs typeface="+mn-lt"/>
              </a:defRPr>
            </a:lvl9pPr>
          </a:lstStyle>
          <a:p>
            <a:pPr algn="r">
              <a:buNone/>
              <a:defRPr lang="ja-JP" sz="1200">
                <a:latin typeface="BIZ UDゴシック"/>
                <a:ea typeface="BIZ UDゴシック"/>
                <a:cs typeface="BIZ UDゴシック"/>
              </a:defRPr>
            </a:pPr>
            <a:fld id="{844E025A-983C-6D44-79C6-4612AACD43FC}" type="slidenum">
              <a:rPr lang="en-US" altLang="ja-JP" sz="1200">
                <a:latin typeface="BIZ UDゴシック"/>
                <a:ea typeface="BIZ UDゴシック"/>
                <a:cs typeface="BIZ UDゴシック"/>
              </a:rPr>
              <a:t>31</a:t>
            </a:fld>
            <a:endParaRPr lang="ja-JP" sz="1400">
              <a:latin typeface="BIZ UDPゴシック"/>
              <a:ea typeface="BIZ UDPゴシック"/>
              <a:cs typeface="BIZ UDPゴシック"/>
            </a:endParaRPr>
          </a:p>
        </p:txBody>
      </p:sp>
      <p:sp>
        <p:nvSpPr>
          <p:cNvPr id="4" name="テキスト ボックス 3">
            <a:extLst>
              <a:ext uri="{FF2B5EF4-FFF2-40B4-BE49-F238E27FC236}">
                <a16:creationId xmlns:a16="http://schemas.microsoft.com/office/drawing/2014/main" id="{9830A291-6F96-4CE4-0F89-BF042A2DFF2C}"/>
              </a:ext>
            </a:extLst>
          </p:cNvPr>
          <p:cNvSpPr>
            <a:spLocks noGrp="1"/>
          </p:cNvSpPr>
          <p:nvPr/>
        </p:nvSpPr>
        <p:spPr>
          <a:xfrm>
            <a:off x="228040" y="3245041"/>
            <a:ext cx="11735920" cy="523220"/>
          </a:xfrm>
          <a:prstGeom prst="rect">
            <a:avLst/>
          </a:prstGeom>
          <a:noFill/>
        </p:spPr>
        <p:txBody>
          <a:bodyPr wrap="square">
            <a:spAutoFit/>
          </a:bodyPr>
          <a:lstStyle/>
          <a:p>
            <a:pPr algn="ctr">
              <a:buNone/>
              <a:defRPr lang="ja-JP">
                <a:latin typeface="BIZ UDゴシック"/>
                <a:ea typeface="BIZ UDゴシック"/>
                <a:cs typeface="BIZ UDゴシック"/>
              </a:defRPr>
            </a:pPr>
            <a:r>
              <a:rPr lang="en-US" altLang="ja-JP" sz="2800" b="1" dirty="0">
                <a:latin typeface="BIZ UDゴシック"/>
                <a:ea typeface="BIZ UDゴシック"/>
                <a:cs typeface="BIZ UDゴシック"/>
              </a:rPr>
              <a:t>Ⅳ</a:t>
            </a:r>
            <a:r>
              <a:rPr lang="ja-JP" altLang="en-US" sz="2800" b="1" dirty="0">
                <a:latin typeface="BIZ UDゴシック"/>
                <a:ea typeface="BIZ UDゴシック"/>
                <a:cs typeface="BIZ UDゴシック"/>
              </a:rPr>
              <a:t>　東京圏外バックアップを検討すべき状態　まとめ</a:t>
            </a:r>
          </a:p>
        </p:txBody>
      </p:sp>
    </p:spTree>
    <p:extLst>
      <p:ext uri="{BB962C8B-B14F-4D97-AF65-F5344CB8AC3E}">
        <p14:creationId xmlns:p14="http://schemas.microsoft.com/office/powerpoint/2010/main" val="3277407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99488-B85A-298D-9BE6-C0D7C46D188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03F862E-2821-1E52-B092-D726DEC9F13C}"/>
              </a:ext>
            </a:extLst>
          </p:cNvPr>
          <p:cNvSpPr/>
          <p:nvPr/>
        </p:nvSpPr>
        <p:spPr>
          <a:xfrm>
            <a:off x="361800" y="1610808"/>
            <a:ext cx="11829240" cy="4509946"/>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t>ただし、実際にバックアップが必要となる状態は、各主体が担う機能や、その機能を支える人員・情報・通信・システム等への影響によって異なる。</a:t>
            </a:r>
          </a:p>
        </p:txBody>
      </p:sp>
      <p:graphicFrame>
        <p:nvGraphicFramePr>
          <p:cNvPr id="3" name="表 2">
            <a:extLst>
              <a:ext uri="{FF2B5EF4-FFF2-40B4-BE49-F238E27FC236}">
                <a16:creationId xmlns:a16="http://schemas.microsoft.com/office/drawing/2014/main" id="{1F84C928-27F1-F208-A6B6-9611985FC495}"/>
              </a:ext>
            </a:extLst>
          </p:cNvPr>
          <p:cNvGraphicFramePr>
            <a:graphicFrameLocks noGrp="1"/>
          </p:cNvGraphicFramePr>
          <p:nvPr>
            <p:extLst>
              <p:ext uri="{D42A27DB-BD31-4B8C-83A1-F6EECF244321}">
                <p14:modId xmlns:p14="http://schemas.microsoft.com/office/powerpoint/2010/main" val="3530952804"/>
              </p:ext>
            </p:extLst>
          </p:nvPr>
        </p:nvGraphicFramePr>
        <p:xfrm>
          <a:off x="517376" y="1755588"/>
          <a:ext cx="11561208" cy="4236788"/>
        </p:xfrm>
        <a:graphic>
          <a:graphicData uri="http://schemas.openxmlformats.org/drawingml/2006/table">
            <a:tbl>
              <a:tblPr/>
              <a:tblGrid>
                <a:gridCol w="1724952">
                  <a:extLst>
                    <a:ext uri="{9D8B030D-6E8A-4147-A177-3AD203B41FA5}">
                      <a16:colId xmlns:a16="http://schemas.microsoft.com/office/drawing/2014/main" val="574431092"/>
                    </a:ext>
                  </a:extLst>
                </a:gridCol>
                <a:gridCol w="4918128">
                  <a:extLst>
                    <a:ext uri="{9D8B030D-6E8A-4147-A177-3AD203B41FA5}">
                      <a16:colId xmlns:a16="http://schemas.microsoft.com/office/drawing/2014/main" val="626468945"/>
                    </a:ext>
                  </a:extLst>
                </a:gridCol>
                <a:gridCol w="4918128">
                  <a:extLst>
                    <a:ext uri="{9D8B030D-6E8A-4147-A177-3AD203B41FA5}">
                      <a16:colId xmlns:a16="http://schemas.microsoft.com/office/drawing/2014/main" val="624777118"/>
                    </a:ext>
                  </a:extLst>
                </a:gridCol>
              </a:tblGrid>
              <a:tr h="446220">
                <a:tc>
                  <a:txBody>
                    <a:bodyPr/>
                    <a:lstStyle/>
                    <a:p>
                      <a:pPr algn="ctr">
                        <a:spcAft>
                          <a:spcPts val="900"/>
                        </a:spcAft>
                        <a:buNone/>
                      </a:pPr>
                      <a:r>
                        <a:rPr lang="ja-JP" sz="16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観点</a:t>
                      </a:r>
                      <a:endParaRPr lang="ja-JP" sz="1600" dirty="0">
                        <a:solidFill>
                          <a:schemeClr val="bg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spcAft>
                          <a:spcPts val="900"/>
                        </a:spcAft>
                        <a:buNone/>
                      </a:pPr>
                      <a:r>
                        <a:rPr lang="ja-JP" sz="16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首都直下地震＋台風・停電等</a:t>
                      </a:r>
                      <a:r>
                        <a:rPr lang="ja-JP" sz="1600" dirty="0">
                          <a:solidFill>
                            <a:schemeClr val="bg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 </a:t>
                      </a: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ja-JP" sz="16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富士山噴火・広域降灰</a:t>
                      </a:r>
                      <a:endParaRPr lang="en-US" altLang="ja-JP" sz="16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3401523568"/>
                  </a:ext>
                </a:extLst>
              </a:tr>
              <a:tr h="947642">
                <a:tc>
                  <a:txBody>
                    <a:bodyPr/>
                    <a:lstStyle/>
                    <a:p>
                      <a:pPr>
                        <a:spcAft>
                          <a:spcPts val="900"/>
                        </a:spcAft>
                        <a:buNone/>
                      </a:pPr>
                      <a:r>
                        <a:rPr lang="ja-JP" sz="1600" b="1">
                          <a:effectLst/>
                          <a:latin typeface="BIZ UDゴシック" panose="020B0400000000000000" pitchFamily="49" charset="-128"/>
                          <a:ea typeface="BIZ UDゴシック" panose="020B0400000000000000" pitchFamily="49" charset="-128"/>
                          <a:cs typeface="Times New Roman" panose="02020603050405020304" pitchFamily="18" charset="0"/>
                        </a:rPr>
                        <a:t>予見性</a:t>
                      </a:r>
                      <a:endParaRPr lang="ja-JP" sz="16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600" dirty="0">
                          <a:effectLst/>
                          <a:latin typeface="BIZ UDゴシック" panose="020B0400000000000000" pitchFamily="49" charset="-128"/>
                          <a:ea typeface="BIZ UDゴシック" panose="020B0400000000000000" pitchFamily="49" charset="-128"/>
                          <a:cs typeface="Times New Roman" panose="02020603050405020304" pitchFamily="18" charset="0"/>
                        </a:rPr>
                        <a:t>突発的に発生し、事前の予見が困難</a:t>
                      </a:r>
                      <a:endParaRPr lang="ja-JP" sz="16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600" dirty="0">
                          <a:effectLst/>
                          <a:latin typeface="BIZ UDゴシック" panose="020B0400000000000000" pitchFamily="49" charset="-128"/>
                          <a:ea typeface="BIZ UDゴシック" panose="020B0400000000000000" pitchFamily="49" charset="-128"/>
                          <a:cs typeface="Times New Roman" panose="02020603050405020304" pitchFamily="18" charset="0"/>
                        </a:rPr>
                        <a:t>火山活動の変化や降灰の見通し等から、一定の事前対応が可能</a:t>
                      </a:r>
                      <a:endParaRPr lang="ja-JP" sz="16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9431980"/>
                  </a:ext>
                </a:extLst>
              </a:tr>
              <a:tr h="947642">
                <a:tc>
                  <a:txBody>
                    <a:bodyPr/>
                    <a:lstStyle/>
                    <a:p>
                      <a:pPr>
                        <a:spcAft>
                          <a:spcPts val="900"/>
                        </a:spcAft>
                        <a:buNone/>
                      </a:pPr>
                      <a:r>
                        <a:rPr lang="ja-JP" sz="1600" b="1">
                          <a:effectLst/>
                          <a:latin typeface="BIZ UDゴシック" panose="020B0400000000000000" pitchFamily="49" charset="-128"/>
                          <a:ea typeface="BIZ UDゴシック" panose="020B0400000000000000" pitchFamily="49" charset="-128"/>
                          <a:cs typeface="Times New Roman" panose="02020603050405020304" pitchFamily="18" charset="0"/>
                        </a:rPr>
                        <a:t>影響の現れ方</a:t>
                      </a:r>
                      <a:endParaRPr lang="ja-JP" sz="16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600">
                          <a:effectLst/>
                          <a:latin typeface="BIZ UDゴシック" panose="020B0400000000000000" pitchFamily="49" charset="-128"/>
                          <a:ea typeface="BIZ UDゴシック" panose="020B0400000000000000" pitchFamily="49" charset="-128"/>
                          <a:cs typeface="Times New Roman" panose="02020603050405020304" pitchFamily="18" charset="0"/>
                        </a:rPr>
                        <a:t>人員、電力・通信、交通等の制約が短時間で重なる</a:t>
                      </a:r>
                      <a:endParaRPr lang="ja-JP" sz="16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600" dirty="0">
                          <a:effectLst/>
                          <a:latin typeface="BIZ UDゴシック" panose="020B0400000000000000" pitchFamily="49" charset="-128"/>
                          <a:ea typeface="BIZ UDゴシック" panose="020B0400000000000000" pitchFamily="49" charset="-128"/>
                          <a:cs typeface="Times New Roman" panose="02020603050405020304" pitchFamily="18" charset="0"/>
                        </a:rPr>
                        <a:t>交通・物流、職員交代、物資・燃料等の制約が段階的に累積</a:t>
                      </a:r>
                      <a:endParaRPr lang="ja-JP" sz="16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79041029"/>
                  </a:ext>
                </a:extLst>
              </a:tr>
              <a:tr h="947642">
                <a:tc>
                  <a:txBody>
                    <a:bodyPr/>
                    <a:lstStyle/>
                    <a:p>
                      <a:pPr>
                        <a:spcAft>
                          <a:spcPts val="900"/>
                        </a:spcAft>
                        <a:buNone/>
                      </a:pPr>
                      <a:r>
                        <a:rPr lang="ja-JP" altLang="en-US" sz="1600" b="1" dirty="0">
                          <a:effectLst/>
                          <a:latin typeface="BIZ UDゴシック" panose="020B0400000000000000" pitchFamily="49" charset="-128"/>
                          <a:ea typeface="BIZ UDゴシック" panose="020B0400000000000000" pitchFamily="49" charset="-128"/>
                          <a:cs typeface="Times New Roman" panose="02020603050405020304" pitchFamily="18" charset="0"/>
                        </a:rPr>
                        <a:t>交通・物流等の回復</a:t>
                      </a:r>
                      <a:endParaRPr lang="ja-JP" sz="16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altLang="en-US" sz="1600" dirty="0">
                          <a:effectLst/>
                          <a:latin typeface="BIZ UDゴシック" panose="020B0400000000000000" pitchFamily="49" charset="-128"/>
                          <a:ea typeface="BIZ UDゴシック" panose="020B0400000000000000" pitchFamily="49" charset="-128"/>
                          <a:cs typeface="Times New Roman" panose="02020603050405020304" pitchFamily="18" charset="0"/>
                        </a:rPr>
                        <a:t>発災直後は大きく制約されるが、その後は復旧が進む</a:t>
                      </a:r>
                      <a:endParaRPr lang="ja-JP" sz="16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altLang="en-US" sz="1600" dirty="0">
                          <a:effectLst/>
                          <a:latin typeface="BIZ UDゴシック" panose="020B0400000000000000" pitchFamily="49" charset="-128"/>
                          <a:ea typeface="BIZ UDゴシック" panose="020B0400000000000000" pitchFamily="49" charset="-128"/>
                          <a:cs typeface="Times New Roman" panose="02020603050405020304" pitchFamily="18" charset="0"/>
                        </a:rPr>
                        <a:t>降灰・再降灰等により制約が長期化し、安定した回復を見通しにくい</a:t>
                      </a:r>
                      <a:endParaRPr lang="ja-JP" sz="16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0412065"/>
                  </a:ext>
                </a:extLst>
              </a:tr>
              <a:tr h="947642">
                <a:tc>
                  <a:txBody>
                    <a:bodyPr/>
                    <a:lstStyle/>
                    <a:p>
                      <a:pPr>
                        <a:spcAft>
                          <a:spcPts val="900"/>
                        </a:spcAft>
                        <a:buNone/>
                      </a:pPr>
                      <a:r>
                        <a:rPr lang="ja-JP" sz="1600" b="1" dirty="0">
                          <a:effectLst/>
                          <a:latin typeface="BIZ UDゴシック" panose="020B0400000000000000" pitchFamily="49" charset="-128"/>
                          <a:ea typeface="BIZ UDゴシック" panose="020B0400000000000000" pitchFamily="49" charset="-128"/>
                          <a:cs typeface="Times New Roman" panose="02020603050405020304" pitchFamily="18" charset="0"/>
                        </a:rPr>
                        <a:t>バックアップ判断</a:t>
                      </a:r>
                      <a:endParaRPr lang="ja-JP" sz="16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600" b="0" dirty="0">
                          <a:effectLst/>
                          <a:latin typeface="BIZ UDゴシック" panose="020B0400000000000000" pitchFamily="49" charset="-128"/>
                          <a:ea typeface="BIZ UDゴシック" panose="020B0400000000000000" pitchFamily="49" charset="-128"/>
                          <a:cs typeface="Times New Roman" panose="02020603050405020304" pitchFamily="18" charset="0"/>
                        </a:rPr>
                        <a:t>発災後の機能低下と復旧状況を見ながら判断</a:t>
                      </a:r>
                      <a:r>
                        <a:rPr lang="ja-JP" sz="1600" b="0" dirty="0">
                          <a:effectLst/>
                          <a:latin typeface="BIZ UDゴシック" panose="020B0400000000000000" pitchFamily="49" charset="-128"/>
                          <a:ea typeface="BIZ UDゴシック" panose="020B0400000000000000" pitchFamily="49" charset="-128"/>
                          <a:cs typeface="ＭＳ Ｐゴシック" panose="020B0600070205080204" pitchFamily="50" charset="-128"/>
                        </a:rPr>
                        <a:t> </a:t>
                      </a: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ja-JP" altLang="ja-JP" sz="1600" b="0" dirty="0">
                          <a:effectLst/>
                          <a:latin typeface="BIZ UDゴシック" panose="020B0400000000000000" pitchFamily="49" charset="-128"/>
                          <a:ea typeface="BIZ UDゴシック" panose="020B0400000000000000" pitchFamily="49" charset="-128"/>
                          <a:cs typeface="Times New Roman" panose="02020603050405020304" pitchFamily="18" charset="0"/>
                        </a:rPr>
                        <a:t>影響本格化前から</a:t>
                      </a:r>
                      <a:r>
                        <a:rPr lang="ja-JP" altLang="en-US" sz="1600" b="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1600" b="0" dirty="0">
                          <a:effectLst/>
                          <a:latin typeface="BIZ UDゴシック" panose="020B0400000000000000" pitchFamily="49" charset="-128"/>
                          <a:ea typeface="BIZ UDゴシック" panose="020B0400000000000000" pitchFamily="49" charset="-128"/>
                          <a:cs typeface="Times New Roman" panose="02020603050405020304" pitchFamily="18" charset="0"/>
                        </a:rPr>
                        <a:t>準備・先行対応を検討</a:t>
                      </a:r>
                      <a:r>
                        <a:rPr lang="ja-JP" altLang="en-US" sz="1600" b="0" dirty="0">
                          <a:effectLst/>
                          <a:latin typeface="BIZ UDゴシック" panose="020B0400000000000000" pitchFamily="49" charset="-128"/>
                          <a:ea typeface="BIZ UDゴシック" panose="020B0400000000000000" pitchFamily="49" charset="-128"/>
                          <a:cs typeface="Times New Roman" panose="02020603050405020304" pitchFamily="18" charset="0"/>
                        </a:rPr>
                        <a:t>できる余地あり</a:t>
                      </a:r>
                      <a:endParaRPr kumimoji="1" lang="en-US" altLang="ja-JP" sz="1600" b="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0964544"/>
                  </a:ext>
                </a:extLst>
              </a:tr>
            </a:tbl>
          </a:graphicData>
        </a:graphic>
      </p:graphicFrame>
      <p:sp>
        <p:nvSpPr>
          <p:cNvPr id="100" name="スライド番号プレースホルダー 1">
            <a:extLst>
              <a:ext uri="{FF2B5EF4-FFF2-40B4-BE49-F238E27FC236}">
                <a16:creationId xmlns:a16="http://schemas.microsoft.com/office/drawing/2014/main" id="{C2BA0229-F150-0A09-0108-20382546FBBF}"/>
              </a:ext>
            </a:extLst>
          </p:cNvPr>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CC843C86-F851-49EE-9159-863C2D86FE9F}" type="slidenum">
              <a:rPr lang="en-US" sz="1200" b="0" u="none" strike="noStrike">
                <a:solidFill>
                  <a:srgbClr val="1F1F1F"/>
                </a:solidFill>
                <a:effectLst/>
                <a:uFillTx/>
                <a:latin typeface="BIZ UDゴシック"/>
                <a:ea typeface="BIZ UDゴシック"/>
              </a:rPr>
              <a:t>32</a:t>
            </a:fld>
            <a:endParaRPr lang="en-US" sz="1200" b="0" u="none" strike="noStrike">
              <a:solidFill>
                <a:srgbClr val="000000"/>
              </a:solidFill>
              <a:effectLst/>
              <a:uFillTx/>
              <a:latin typeface="Arial"/>
            </a:endParaRPr>
          </a:p>
        </p:txBody>
      </p:sp>
      <p:sp>
        <p:nvSpPr>
          <p:cNvPr id="101" name="title-band">
            <a:extLst>
              <a:ext uri="{FF2B5EF4-FFF2-40B4-BE49-F238E27FC236}">
                <a16:creationId xmlns:a16="http://schemas.microsoft.com/office/drawing/2014/main" id="{1673F03F-082F-B169-7BB4-021C364EDACB}"/>
              </a:ext>
            </a:extLst>
          </p:cNvPr>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u="none" strike="noStrike" dirty="0">
                <a:solidFill>
                  <a:schemeClr val="lt1"/>
                </a:solidFill>
                <a:effectLst/>
                <a:uFillTx/>
                <a:latin typeface="BIZ UDゴシック"/>
                <a:ea typeface="BIZ UDゴシック"/>
              </a:rPr>
              <a:t>Ⅳ</a:t>
            </a:r>
            <a:r>
              <a:rPr lang="ja-JP" altLang="en-US" sz="2400" b="1" u="none" strike="noStrike" dirty="0">
                <a:solidFill>
                  <a:schemeClr val="lt1"/>
                </a:solidFill>
                <a:effectLst/>
                <a:uFillTx/>
                <a:latin typeface="BIZ UDゴシック"/>
                <a:ea typeface="BIZ UDゴシック"/>
              </a:rPr>
              <a:t>－１　災害特性からみたバックアップ判断の違い</a:t>
            </a:r>
            <a:endParaRPr lang="en-US" sz="2400" b="0" u="none" strike="noStrike" dirty="0">
              <a:solidFill>
                <a:srgbClr val="FFFFFF"/>
              </a:solidFill>
              <a:effectLst/>
              <a:uFillTx/>
              <a:latin typeface="Arial"/>
            </a:endParaRPr>
          </a:p>
        </p:txBody>
      </p:sp>
      <p:sp>
        <p:nvSpPr>
          <p:cNvPr id="5" name="takeaway-band">
            <a:extLst>
              <a:ext uri="{FF2B5EF4-FFF2-40B4-BE49-F238E27FC236}">
                <a16:creationId xmlns:a16="http://schemas.microsoft.com/office/drawing/2014/main" id="{6A96ACD5-75FC-05E4-425A-7B0D21EE5DCC}"/>
              </a:ext>
            </a:extLst>
          </p:cNvPr>
          <p:cNvSpPr/>
          <p:nvPr/>
        </p:nvSpPr>
        <p:spPr>
          <a:xfrm>
            <a:off x="361800" y="714240"/>
            <a:ext cx="11829240" cy="710523"/>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t" anchorCtr="0">
            <a:noAutofit/>
          </a:bodyPr>
          <a:lstStyle/>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東京圏外バックアップを検討するタイミングは、災害・危機事象の予見性や、影響の収束・復旧の見通しによって異なる。</a:t>
            </a: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このため、災害特性を踏まえた上で、各主体が担う機能をどの程度維持できるかを見て、バックアップの必要性を判断する必要がある。</a:t>
            </a:r>
          </a:p>
        </p:txBody>
      </p:sp>
      <p:sp>
        <p:nvSpPr>
          <p:cNvPr id="6" name="テキスト ボックス 5">
            <a:extLst>
              <a:ext uri="{FF2B5EF4-FFF2-40B4-BE49-F238E27FC236}">
                <a16:creationId xmlns:a16="http://schemas.microsoft.com/office/drawing/2014/main" id="{8EDE96FA-81CC-719F-E386-8D6E7382E16C}"/>
              </a:ext>
            </a:extLst>
          </p:cNvPr>
          <p:cNvSpPr txBox="1"/>
          <p:nvPr/>
        </p:nvSpPr>
        <p:spPr>
          <a:xfrm>
            <a:off x="517376" y="6235054"/>
            <a:ext cx="11561207" cy="584775"/>
          </a:xfrm>
          <a:prstGeom prst="rect">
            <a:avLst/>
          </a:prstGeom>
          <a:noFill/>
        </p:spPr>
        <p:txBody>
          <a:bodyPr wrap="square">
            <a:spAutoFit/>
          </a:bodyPr>
          <a:lstStyle/>
          <a:p>
            <a:pPr>
              <a:spcAft>
                <a:spcPts val="900"/>
              </a:spcAft>
              <a:buNone/>
            </a:pPr>
            <a:r>
              <a:rPr lang="ja-JP" altLang="ja-JP" sz="1600" b="1" dirty="0">
                <a:effectLst/>
                <a:latin typeface="BIZ UDゴシック" panose="020B0400000000000000" pitchFamily="49" charset="-128"/>
                <a:ea typeface="BIZ UDゴシック" panose="020B0400000000000000" pitchFamily="49" charset="-128"/>
                <a:cs typeface="Times New Roman" panose="02020603050405020304" pitchFamily="18" charset="0"/>
              </a:rPr>
              <a:t>ただし、実際にバックアップが必要となる状態は、各主体が担う機能や、その機能を支える人員・情報・通信・システム等への影響によって異なる。</a:t>
            </a:r>
            <a:endParaRPr lang="ja-JP" altLang="ja-JP" sz="28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p:txBody>
      </p:sp>
    </p:spTree>
    <p:extLst>
      <p:ext uri="{BB962C8B-B14F-4D97-AF65-F5344CB8AC3E}">
        <p14:creationId xmlns:p14="http://schemas.microsoft.com/office/powerpoint/2010/main" val="3965758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A21A3-7432-A519-3F5C-711BC735F4EB}"/>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0A818B11-897C-438B-E4D4-F3A614BFD320}"/>
              </a:ext>
            </a:extLst>
          </p:cNvPr>
          <p:cNvSpPr/>
          <p:nvPr/>
        </p:nvSpPr>
        <p:spPr>
          <a:xfrm>
            <a:off x="361800" y="1795468"/>
            <a:ext cx="11829240" cy="506253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3009E54D-E605-E0DC-7705-7E9A6A65FC12}"/>
              </a:ext>
            </a:extLst>
          </p:cNvPr>
          <p:cNvGraphicFramePr>
            <a:graphicFrameLocks noGrp="1"/>
          </p:cNvGraphicFramePr>
          <p:nvPr>
            <p:extLst>
              <p:ext uri="{D42A27DB-BD31-4B8C-83A1-F6EECF244321}">
                <p14:modId xmlns:p14="http://schemas.microsoft.com/office/powerpoint/2010/main" val="4150610212"/>
              </p:ext>
            </p:extLst>
          </p:nvPr>
        </p:nvGraphicFramePr>
        <p:xfrm>
          <a:off x="517377" y="1882588"/>
          <a:ext cx="11510501" cy="4876051"/>
        </p:xfrm>
        <a:graphic>
          <a:graphicData uri="http://schemas.openxmlformats.org/drawingml/2006/table">
            <a:tbl>
              <a:tblPr/>
              <a:tblGrid>
                <a:gridCol w="1819423">
                  <a:extLst>
                    <a:ext uri="{9D8B030D-6E8A-4147-A177-3AD203B41FA5}">
                      <a16:colId xmlns:a16="http://schemas.microsoft.com/office/drawing/2014/main" val="574431092"/>
                    </a:ext>
                  </a:extLst>
                </a:gridCol>
                <a:gridCol w="3492500">
                  <a:extLst>
                    <a:ext uri="{9D8B030D-6E8A-4147-A177-3AD203B41FA5}">
                      <a16:colId xmlns:a16="http://schemas.microsoft.com/office/drawing/2014/main" val="626468945"/>
                    </a:ext>
                  </a:extLst>
                </a:gridCol>
                <a:gridCol w="6198578">
                  <a:extLst>
                    <a:ext uri="{9D8B030D-6E8A-4147-A177-3AD203B41FA5}">
                      <a16:colId xmlns:a16="http://schemas.microsoft.com/office/drawing/2014/main" val="1314036613"/>
                    </a:ext>
                  </a:extLst>
                </a:gridCol>
              </a:tblGrid>
              <a:tr h="408131">
                <a:tc>
                  <a:txBody>
                    <a:bodyPr/>
                    <a:lstStyle/>
                    <a:p>
                      <a:pPr algn="ctr">
                        <a:spcAft>
                          <a:spcPts val="900"/>
                        </a:spcAft>
                        <a:buNone/>
                      </a:pPr>
                      <a:r>
                        <a:rPr lang="ja-JP" sz="14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主体・機能</a:t>
                      </a:r>
                      <a:endParaRPr lang="ja-JP" sz="1400" b="1" dirty="0">
                        <a:solidFill>
                          <a:schemeClr val="bg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spcAft>
                          <a:spcPts val="900"/>
                        </a:spcAft>
                        <a:buNone/>
                      </a:pPr>
                      <a:r>
                        <a:rPr lang="ja-JP" sz="14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判断の対象となる主な機能</a:t>
                      </a:r>
                      <a:r>
                        <a:rPr lang="ja-JP" sz="1400" b="1" dirty="0">
                          <a:solidFill>
                            <a:schemeClr val="bg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 </a:t>
                      </a: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ja-JP" altLang="ja-JP" sz="14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東京圏外バックアップを検討する状態【整理案】</a:t>
                      </a:r>
                      <a:r>
                        <a:rPr lang="ja-JP" altLang="ja-JP" sz="1400" b="1" dirty="0">
                          <a:solidFill>
                            <a:schemeClr val="bg1"/>
                          </a:solidFill>
                          <a:effectLst/>
                          <a:latin typeface="BIZ UDゴシック" panose="020B0400000000000000" pitchFamily="49" charset="-128"/>
                          <a:ea typeface="BIZ UDゴシック" panose="020B0400000000000000" pitchFamily="49" charset="-128"/>
                          <a:cs typeface="ＭＳ Ｐゴシック" panose="020B0600070205080204" pitchFamily="50" charset="-128"/>
                        </a:rPr>
                        <a:t> </a:t>
                      </a:r>
                      <a:endParaRPr lang="ja-JP" altLang="en-US" sz="1400" b="1" dirty="0">
                        <a:solidFill>
                          <a:schemeClr val="bg1"/>
                        </a:solidFill>
                        <a:latin typeface="BIZ UDゴシック" panose="020B0400000000000000" pitchFamily="49" charset="-128"/>
                        <a:ea typeface="BIZ UDゴシック" panose="020B0400000000000000" pitchFamily="49" charset="-128"/>
                      </a:endParaRPr>
                    </a:p>
                  </a:txBody>
                  <a:tcPr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a:noFill/>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3401523568"/>
                  </a:ext>
                </a:extLst>
              </a:tr>
              <a:tr h="736649">
                <a:tc>
                  <a:txBody>
                    <a:bodyPr/>
                    <a:lstStyle/>
                    <a:p>
                      <a:pPr algn="ctr">
                        <a:spcAft>
                          <a:spcPts val="900"/>
                        </a:spcAft>
                        <a:buNone/>
                      </a:pPr>
                      <a:r>
                        <a:rPr lang="ja-JP" sz="1400" b="1" dirty="0">
                          <a:effectLst/>
                          <a:latin typeface="BIZ UDゴシック" panose="020B0400000000000000" pitchFamily="49" charset="-128"/>
                          <a:ea typeface="BIZ UDゴシック" panose="020B0400000000000000" pitchFamily="49" charset="-128"/>
                          <a:cs typeface="Times New Roman" panose="02020603050405020304" pitchFamily="18" charset="0"/>
                        </a:rPr>
                        <a:t>官邸・内閣官房等</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dirty="0">
                          <a:effectLst/>
                          <a:latin typeface="BIZ UDゴシック" panose="020B0400000000000000" pitchFamily="49" charset="-128"/>
                          <a:ea typeface="BIZ UDゴシック" panose="020B0400000000000000" pitchFamily="49" charset="-128"/>
                          <a:cs typeface="Times New Roman" panose="02020603050405020304" pitchFamily="18" charset="0"/>
                        </a:rPr>
                        <a:t>情報収集・分析、省庁間調整、意思決定支援、指示伝達</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一連の機能への支障が見込まれる、又は安定した継続が困難となる状態</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39431980"/>
                  </a:ext>
                </a:extLst>
              </a:tr>
              <a:tr h="736649">
                <a:tc>
                  <a:txBody>
                    <a:bodyPr/>
                    <a:lstStyle/>
                    <a:p>
                      <a:pPr algn="ctr">
                        <a:spcAft>
                          <a:spcPts val="900"/>
                        </a:spcAft>
                        <a:buNone/>
                      </a:pPr>
                      <a:r>
                        <a:rPr lang="ja-JP" sz="1400" b="1" dirty="0">
                          <a:effectLst/>
                          <a:latin typeface="BIZ UDゴシック" panose="020B0400000000000000" pitchFamily="49" charset="-128"/>
                          <a:ea typeface="BIZ UDゴシック" panose="020B0400000000000000" pitchFamily="49" charset="-128"/>
                          <a:cs typeface="Times New Roman" panose="02020603050405020304" pitchFamily="18" charset="0"/>
                        </a:rPr>
                        <a:t>各府省</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dirty="0">
                          <a:effectLst/>
                          <a:latin typeface="BIZ UDゴシック" panose="020B0400000000000000" pitchFamily="49" charset="-128"/>
                          <a:ea typeface="BIZ UDゴシック" panose="020B0400000000000000" pitchFamily="49" charset="-128"/>
                          <a:cs typeface="Times New Roman" panose="02020603050405020304" pitchFamily="18" charset="0"/>
                        </a:rPr>
                        <a:t>非常時優先業務</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必要な業務の処理に支障が見込まれる、又は安定した継続が困難となる状態</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79041029"/>
                  </a:ext>
                </a:extLst>
              </a:tr>
              <a:tr h="736649">
                <a:tc>
                  <a:txBody>
                    <a:bodyPr/>
                    <a:lstStyle/>
                    <a:p>
                      <a:pPr algn="ctr">
                        <a:spcAft>
                          <a:spcPts val="900"/>
                        </a:spcAft>
                        <a:buNone/>
                      </a:pPr>
                      <a:r>
                        <a:rPr lang="ja-JP" sz="1400" b="1" dirty="0">
                          <a:effectLst/>
                          <a:latin typeface="BIZ UDゴシック" panose="020B0400000000000000" pitchFamily="49" charset="-128"/>
                          <a:ea typeface="BIZ UDゴシック" panose="020B0400000000000000" pitchFamily="49" charset="-128"/>
                          <a:cs typeface="Times New Roman" panose="02020603050405020304" pitchFamily="18" charset="0"/>
                        </a:rPr>
                        <a:t>内閣府</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本部運営、情報集約、省庁・自治体等との総合調整</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本部運営・総合調整等への支障が見込まれる、又は安定した継続が困難となる状態</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30964544"/>
                  </a:ext>
                </a:extLst>
              </a:tr>
              <a:tr h="736649">
                <a:tc>
                  <a:txBody>
                    <a:bodyPr/>
                    <a:lstStyle/>
                    <a:p>
                      <a:pPr algn="ctr">
                        <a:spcAft>
                          <a:spcPts val="900"/>
                        </a:spcAft>
                        <a:buNone/>
                      </a:pPr>
                      <a:r>
                        <a:rPr lang="ja-JP" sz="1400" b="1" dirty="0">
                          <a:effectLst/>
                          <a:latin typeface="BIZ UDゴシック" panose="020B0400000000000000" pitchFamily="49" charset="-128"/>
                          <a:ea typeface="BIZ UDゴシック" panose="020B0400000000000000" pitchFamily="49" charset="-128"/>
                          <a:cs typeface="Times New Roman" panose="02020603050405020304" pitchFamily="18" charset="0"/>
                        </a:rPr>
                        <a:t>国土交通省</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交通・インフラの状況把握、緊急輸送・復旧等の調整</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交通・インフラ対応への支障が見込まれる、又は必要な対応の安定継続が困難となる状態</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55310805"/>
                  </a:ext>
                </a:extLst>
              </a:tr>
              <a:tr h="736649">
                <a:tc>
                  <a:txBody>
                    <a:bodyPr/>
                    <a:lstStyle/>
                    <a:p>
                      <a:pPr algn="ctr">
                        <a:spcAft>
                          <a:spcPts val="900"/>
                        </a:spcAft>
                        <a:buNone/>
                      </a:pPr>
                      <a:r>
                        <a:rPr lang="ja-JP" sz="1400" b="1" dirty="0">
                          <a:effectLst/>
                          <a:latin typeface="BIZ UDゴシック" panose="020B0400000000000000" pitchFamily="49" charset="-128"/>
                          <a:ea typeface="BIZ UDゴシック" panose="020B0400000000000000" pitchFamily="49" charset="-128"/>
                          <a:cs typeface="Times New Roman" panose="02020603050405020304" pitchFamily="18" charset="0"/>
                        </a:rPr>
                        <a:t>気象庁</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本庁の非常時優先業務</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a:effectLst/>
                          <a:latin typeface="BIZ UDゴシック" panose="020B0400000000000000" pitchFamily="49" charset="-128"/>
                          <a:ea typeface="BIZ UDゴシック" panose="020B0400000000000000" pitchFamily="49" charset="-128"/>
                          <a:cs typeface="Times New Roman" panose="02020603050405020304" pitchFamily="18" charset="0"/>
                        </a:rPr>
                        <a:t>本庁業務への支障が見込まれる、又は本庁での継続が困難となり業務別代行が必要となる状態</a:t>
                      </a:r>
                      <a:endParaRPr lang="ja-JP" sz="140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43400752"/>
                  </a:ext>
                </a:extLst>
              </a:tr>
              <a:tr h="784675">
                <a:tc>
                  <a:txBody>
                    <a:bodyPr/>
                    <a:lstStyle/>
                    <a:p>
                      <a:pPr algn="ctr">
                        <a:spcAft>
                          <a:spcPts val="900"/>
                        </a:spcAft>
                        <a:buNone/>
                      </a:pPr>
                      <a:r>
                        <a:rPr lang="ja-JP" sz="1400" b="1" dirty="0">
                          <a:effectLst/>
                          <a:latin typeface="BIZ UDゴシック" panose="020B0400000000000000" pitchFamily="49" charset="-128"/>
                          <a:ea typeface="BIZ UDゴシック" panose="020B0400000000000000" pitchFamily="49" charset="-128"/>
                          <a:cs typeface="Times New Roman" panose="02020603050405020304" pitchFamily="18" charset="0"/>
                        </a:rPr>
                        <a:t>金融・決済</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a:noFill/>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dirty="0">
                          <a:effectLst/>
                          <a:latin typeface="BIZ UDゴシック" panose="020B0400000000000000" pitchFamily="49" charset="-128"/>
                          <a:ea typeface="BIZ UDゴシック" panose="020B0400000000000000" pitchFamily="49" charset="-128"/>
                          <a:cs typeface="Times New Roman" panose="02020603050405020304" pitchFamily="18" charset="0"/>
                        </a:rPr>
                        <a:t>決済、現金供給等</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900"/>
                        </a:spcAft>
                        <a:buNone/>
                      </a:pPr>
                      <a:r>
                        <a:rPr lang="ja-JP" sz="1400" dirty="0">
                          <a:effectLst/>
                          <a:latin typeface="BIZ UDゴシック" panose="020B0400000000000000" pitchFamily="49" charset="-128"/>
                          <a:ea typeface="BIZ UDゴシック" panose="020B0400000000000000" pitchFamily="49" charset="-128"/>
                          <a:cs typeface="Times New Roman" panose="02020603050405020304" pitchFamily="18" charset="0"/>
                        </a:rPr>
                        <a:t>供給能力の低下や現金・資金需要の増加により、必要なサービスへの支障が見込まれる、又は安定継続が困難となる状態</a:t>
                      </a:r>
                      <a:endParaRPr lang="ja-JP" sz="1400" dirty="0">
                        <a:effectLst/>
                        <a:latin typeface="BIZ UDゴシック" panose="020B0400000000000000" pitchFamily="49" charset="-128"/>
                        <a:ea typeface="BIZ UDゴシック" panose="020B0400000000000000" pitchFamily="49" charset="-128"/>
                        <a:cs typeface="ＭＳ Ｐゴシック" panose="020B0600070205080204" pitchFamily="50" charset="-128"/>
                      </a:endParaRPr>
                    </a:p>
                  </a:txBody>
                  <a:tcPr marL="114300" marR="114300" marT="76200" marB="76200" anchor="ctr">
                    <a:lnL w="57150" cap="flat" cmpd="sng" algn="ctr">
                      <a:solidFill>
                        <a:schemeClr val="bg1">
                          <a:lumMod val="75000"/>
                        </a:schemeClr>
                      </a:solidFill>
                      <a:prstDash val="solid"/>
                      <a:round/>
                      <a:headEnd type="none" w="med" len="med"/>
                      <a:tailEnd type="none" w="med" len="med"/>
                    </a:lnL>
                    <a:lnR w="57150" cap="flat" cmpd="sng" algn="ctr">
                      <a:solidFill>
                        <a:schemeClr val="bg1">
                          <a:lumMod val="75000"/>
                        </a:schemeClr>
                      </a:solidFill>
                      <a:prstDash val="solid"/>
                      <a:round/>
                      <a:headEnd type="none" w="med" len="med"/>
                      <a:tailEnd type="none" w="med" len="med"/>
                    </a:lnR>
                    <a:lnT w="57150" cap="flat" cmpd="sng" algn="ctr">
                      <a:solidFill>
                        <a:schemeClr val="bg1">
                          <a:lumMod val="75000"/>
                        </a:schemeClr>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772551"/>
                  </a:ext>
                </a:extLst>
              </a:tr>
            </a:tbl>
          </a:graphicData>
        </a:graphic>
      </p:graphicFrame>
      <p:sp>
        <p:nvSpPr>
          <p:cNvPr id="100" name="スライド番号プレースホルダー 1">
            <a:extLst>
              <a:ext uri="{FF2B5EF4-FFF2-40B4-BE49-F238E27FC236}">
                <a16:creationId xmlns:a16="http://schemas.microsoft.com/office/drawing/2014/main" id="{77C1C1EF-D827-FA0F-81C9-9A8C6DCE26D9}"/>
              </a:ext>
            </a:extLst>
          </p:cNvPr>
          <p:cNvSpPr/>
          <p:nvPr/>
        </p:nvSpPr>
        <p:spPr>
          <a:xfrm>
            <a:off x="9448920" y="6394320"/>
            <a:ext cx="2742480" cy="364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CC843C86-F851-49EE-9159-863C2D86FE9F}" type="slidenum">
              <a:rPr lang="en-US" sz="1200" b="0" u="none" strike="noStrike">
                <a:solidFill>
                  <a:srgbClr val="1F1F1F"/>
                </a:solidFill>
                <a:effectLst/>
                <a:uFillTx/>
                <a:latin typeface="BIZ UDゴシック"/>
                <a:ea typeface="BIZ UDゴシック"/>
              </a:rPr>
              <a:t>33</a:t>
            </a:fld>
            <a:endParaRPr lang="en-US" sz="1200" b="0" u="none" strike="noStrike">
              <a:solidFill>
                <a:srgbClr val="000000"/>
              </a:solidFill>
              <a:effectLst/>
              <a:uFillTx/>
              <a:latin typeface="Arial"/>
            </a:endParaRPr>
          </a:p>
        </p:txBody>
      </p:sp>
      <p:sp>
        <p:nvSpPr>
          <p:cNvPr id="101" name="title-band">
            <a:extLst>
              <a:ext uri="{FF2B5EF4-FFF2-40B4-BE49-F238E27FC236}">
                <a16:creationId xmlns:a16="http://schemas.microsoft.com/office/drawing/2014/main" id="{23F668FC-4837-0E81-BA16-38BBCB798E83}"/>
              </a:ext>
            </a:extLst>
          </p:cNvPr>
          <p:cNvSpPr/>
          <p:nvPr/>
        </p:nvSpPr>
        <p:spPr>
          <a:xfrm>
            <a:off x="0" y="0"/>
            <a:ext cx="12191400" cy="618480"/>
          </a:xfrm>
          <a:prstGeom prst="rect">
            <a:avLst/>
          </a:prstGeom>
          <a:solidFill>
            <a:srgbClr val="002060"/>
          </a:solidFill>
          <a:ln w="0">
            <a:solidFill>
              <a:srgbClr val="002060"/>
            </a:solid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r>
              <a:rPr lang="en-US" altLang="ja-JP" sz="2400" b="1" dirty="0">
                <a:solidFill>
                  <a:schemeClr val="lt1"/>
                </a:solidFill>
                <a:latin typeface="BIZ UDゴシック"/>
                <a:ea typeface="BIZ UDゴシック"/>
              </a:rPr>
              <a:t>Ⅳ</a:t>
            </a:r>
            <a:r>
              <a:rPr lang="ja-JP" altLang="en-US" sz="2400" b="1" dirty="0">
                <a:solidFill>
                  <a:schemeClr val="lt1"/>
                </a:solidFill>
                <a:latin typeface="BIZ UDゴシック"/>
                <a:ea typeface="BIZ UDゴシック"/>
              </a:rPr>
              <a:t>－２　各主体における東京圏外バックアップの判断</a:t>
            </a:r>
            <a:endParaRPr lang="en-US" sz="2400" b="0" u="none" strike="noStrike" dirty="0">
              <a:solidFill>
                <a:srgbClr val="FFFFFF"/>
              </a:solidFill>
              <a:effectLst/>
              <a:uFillTx/>
              <a:latin typeface="Arial"/>
            </a:endParaRPr>
          </a:p>
        </p:txBody>
      </p:sp>
      <p:sp>
        <p:nvSpPr>
          <p:cNvPr id="5" name="takeaway-band">
            <a:extLst>
              <a:ext uri="{FF2B5EF4-FFF2-40B4-BE49-F238E27FC236}">
                <a16:creationId xmlns:a16="http://schemas.microsoft.com/office/drawing/2014/main" id="{40076618-9D71-C3CC-740C-ADE995921CD5}"/>
              </a:ext>
            </a:extLst>
          </p:cNvPr>
          <p:cNvSpPr/>
          <p:nvPr/>
        </p:nvSpPr>
        <p:spPr>
          <a:xfrm>
            <a:off x="361800" y="714240"/>
            <a:ext cx="11829240" cy="985468"/>
          </a:xfrm>
          <a:prstGeom prst="rect">
            <a:avLst/>
          </a:prstGeom>
          <a:solidFill>
            <a:srgbClr val="BDD7EE"/>
          </a:solidFill>
          <a:ln w="0">
            <a:solidFill>
              <a:srgbClr val="BDD7EE"/>
            </a:solidFill>
          </a:ln>
        </p:spPr>
        <p:style>
          <a:lnRef idx="0">
            <a:scrgbClr r="0" g="0" b="0"/>
          </a:lnRef>
          <a:fillRef idx="0">
            <a:scrgbClr r="0" g="0" b="0"/>
          </a:fillRef>
          <a:effectRef idx="0">
            <a:scrgbClr r="0" g="0" b="0"/>
          </a:effectRef>
          <a:fontRef idx="minor"/>
        </p:style>
        <p:txBody>
          <a:bodyPr lIns="57240" tIns="38160" rIns="57240" bIns="38160" anchor="t" anchorCtr="0">
            <a:noAutofit/>
          </a:bodyPr>
          <a:lstStyle/>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災害特性によりバックアップの検討を開始する時期は異なる一方、</a:t>
            </a:r>
            <a:r>
              <a:rPr lang="ja-JP" altLang="en-US" sz="1400" b="1" u="sng" strike="noStrike" dirty="0">
                <a:solidFill>
                  <a:srgbClr val="111111"/>
                </a:solidFill>
                <a:effectLst/>
                <a:uFillTx/>
                <a:latin typeface="BIZ UDゴシック"/>
                <a:ea typeface="BIZ UDゴシック"/>
              </a:rPr>
              <a:t>実際にバックアップが必要となるかは、各主体が担う機能を必要な水準で維持できるかを踏まえて判断する必要がある。</a:t>
            </a:r>
          </a:p>
          <a:p>
            <a:pPr marL="285840" indent="-285840">
              <a:lnSpc>
                <a:spcPct val="100000"/>
              </a:lnSpc>
              <a:spcBef>
                <a:spcPts val="600"/>
              </a:spcBef>
              <a:buClr>
                <a:srgbClr val="111111"/>
              </a:buClr>
              <a:buFont typeface="Wingdings" charset="2"/>
              <a:buChar char=""/>
            </a:pPr>
            <a:r>
              <a:rPr lang="ja-JP" altLang="en-US" sz="1400" strike="noStrike" dirty="0">
                <a:solidFill>
                  <a:srgbClr val="111111"/>
                </a:solidFill>
                <a:effectLst/>
                <a:uFillTx/>
                <a:latin typeface="BIZ UDゴシック"/>
                <a:ea typeface="BIZ UDゴシック"/>
              </a:rPr>
              <a:t>各主体について、機能への支障が見込まれる段階から、東京圏内での安定継続が困難となる状態までの</a:t>
            </a:r>
            <a:r>
              <a:rPr lang="ja-JP" altLang="en-US" sz="1400" b="1" u="sng" strike="noStrike" dirty="0">
                <a:solidFill>
                  <a:srgbClr val="111111"/>
                </a:solidFill>
                <a:effectLst/>
                <a:uFillTx/>
                <a:latin typeface="BIZ UDゴシック"/>
                <a:ea typeface="BIZ UDゴシック"/>
              </a:rPr>
              <a:t>どの段階でバックアップを検討すべきかは、災害特性や機能特性によって幅がある。</a:t>
            </a:r>
          </a:p>
        </p:txBody>
      </p:sp>
    </p:spTree>
    <p:extLst>
      <p:ext uri="{BB962C8B-B14F-4D97-AF65-F5344CB8AC3E}">
        <p14:creationId xmlns:p14="http://schemas.microsoft.com/office/powerpoint/2010/main" val="361442990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10537</Words>
  <Application>Microsoft Office PowerPoint</Application>
  <DocSecurity>0</DocSecurity>
  <PresentationFormat>ワイド画面</PresentationFormat>
  <Paragraphs>840</Paragraphs>
  <Slides>34</Slides>
  <Notes>34</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34</vt:i4>
      </vt:variant>
    </vt:vector>
  </HeadingPairs>
  <TitlesOfParts>
    <vt:vector size="46" baseType="lpstr">
      <vt:lpstr>BIZ UDPゴシック</vt:lpstr>
      <vt:lpstr>BIZ UDゴシック</vt:lpstr>
      <vt:lpstr>HGP創英角ゴシックUB</vt:lpstr>
      <vt:lpstr>HGS創英角ｺﾞｼｯｸUB</vt:lpstr>
      <vt:lpstr>Meiryo UI</vt:lpstr>
      <vt:lpstr>Arial</vt:lpstr>
      <vt:lpstr>Calibri</vt:lpstr>
      <vt:lpstr>Calibri Light</vt:lpstr>
      <vt:lpstr>Noto Serif</vt:lpstr>
      <vt:lpstr>Symbol</vt:lpstr>
      <vt:lpstr>Wingdings</vt:lpstr>
      <vt:lpstr>ChatGPT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2026-10-05T02:42:46Z</dcterms:created>
  <dcterms:modified xsi:type="dcterms:W3CDTF">2026-10-05T02:42:52Z</dcterms:modified>
</cp:coreProperties>
</file>