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11"/>
  </p:notesMasterIdLst>
  <p:sldIdLst>
    <p:sldId id="256" r:id="rId2"/>
    <p:sldId id="257" r:id="rId3"/>
    <p:sldId id="258" r:id="rId4"/>
    <p:sldId id="266" r:id="rId5"/>
    <p:sldId id="267" r:id="rId6"/>
    <p:sldId id="268" r:id="rId7"/>
    <p:sldId id="269" r:id="rId8"/>
    <p:sldId id="270" r:id="rId9"/>
    <p:sldId id="265" r:id="rId10"/>
  </p:sldIdLst>
  <p:sldSz cx="12192000" cy="6858000"/>
  <p:notesSz cx="6797675" cy="99266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D27102A9-8310-4765-A935-A1911B00CA55}" styleName="淡色スタイル 1 - アクセント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447" autoAdjust="0"/>
  </p:normalViewPr>
  <p:slideViewPr>
    <p:cSldViewPr snapToGrid="0">
      <p:cViewPr varScale="1">
        <p:scale>
          <a:sx n="69" d="100"/>
          <a:sy n="69" d="100"/>
        </p:scale>
        <p:origin x="540" y="52"/>
      </p:cViewPr>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ja-JP"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ja-JP"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ja-JP"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9903F-6AC4-EE0D-624C-8F0003A752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E7C75F-4299-CFB7-4223-C66ADF2759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74AB27-41E4-7E7C-5E50-F8BB893E53EF}"/>
              </a:ext>
            </a:extLst>
          </p:cNvPr>
          <p:cNvSpPr>
            <a:spLocks noGrp="1"/>
          </p:cNvSpPr>
          <p:nvPr>
            <p:ph type="body" idx="1"/>
          </p:nvPr>
        </p:nvSpPr>
        <p:spPr/>
        <p:txBody>
          <a:bodyPr/>
          <a:lstStyle/>
          <a:p>
            <a:endParaRPr lang="ja-JP" dirty="0"/>
          </a:p>
        </p:txBody>
      </p:sp>
      <p:sp>
        <p:nvSpPr>
          <p:cNvPr id="4" name="Slide Number Placeholder 3">
            <a:extLst>
              <a:ext uri="{FF2B5EF4-FFF2-40B4-BE49-F238E27FC236}">
                <a16:creationId xmlns:a16="http://schemas.microsoft.com/office/drawing/2014/main" id="{CBE260C2-8937-9C2F-1374-10ED5E1BDC85}"/>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21450439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497A92-7797-CFE0-6E9A-AA541994E7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62EA16-4DF9-867D-5D31-B11AA3569F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81F305-70A7-4E6C-833B-220B53E296CB}"/>
              </a:ext>
            </a:extLst>
          </p:cNvPr>
          <p:cNvSpPr>
            <a:spLocks noGrp="1"/>
          </p:cNvSpPr>
          <p:nvPr>
            <p:ph type="body" idx="1"/>
          </p:nvPr>
        </p:nvSpPr>
        <p:spPr/>
        <p:txBody>
          <a:bodyPr/>
          <a:lstStyle/>
          <a:p>
            <a:endParaRPr lang="ja-JP" dirty="0"/>
          </a:p>
        </p:txBody>
      </p:sp>
      <p:sp>
        <p:nvSpPr>
          <p:cNvPr id="4" name="Slide Number Placeholder 3">
            <a:extLst>
              <a:ext uri="{FF2B5EF4-FFF2-40B4-BE49-F238E27FC236}">
                <a16:creationId xmlns:a16="http://schemas.microsoft.com/office/drawing/2014/main" id="{0D73D5FB-051A-26E4-98C1-085C28EE091F}"/>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9778842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5E2E3C-E844-48E1-1686-31A3D03ADC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A047C4-D3C8-5C2C-2A6C-0A4B390E5C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EC4FF3-238E-ED4A-78DC-2EE02BA1D02B}"/>
              </a:ext>
            </a:extLst>
          </p:cNvPr>
          <p:cNvSpPr>
            <a:spLocks noGrp="1"/>
          </p:cNvSpPr>
          <p:nvPr>
            <p:ph type="body" idx="1"/>
          </p:nvPr>
        </p:nvSpPr>
        <p:spPr/>
        <p:txBody>
          <a:bodyPr/>
          <a:lstStyle/>
          <a:p>
            <a:endParaRPr lang="ja-JP" dirty="0"/>
          </a:p>
        </p:txBody>
      </p:sp>
      <p:sp>
        <p:nvSpPr>
          <p:cNvPr id="4" name="Slide Number Placeholder 3">
            <a:extLst>
              <a:ext uri="{FF2B5EF4-FFF2-40B4-BE49-F238E27FC236}">
                <a16:creationId xmlns:a16="http://schemas.microsoft.com/office/drawing/2014/main" id="{1A900AAD-51F9-D420-9A10-0A9CF0EA281F}"/>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252435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998244-FB8F-D373-43D2-E0553F6A0E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DACC68-F279-2448-9B50-B55EA8A126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D26754-460D-8DB1-7C19-DE2C5A6959C0}"/>
              </a:ext>
            </a:extLst>
          </p:cNvPr>
          <p:cNvSpPr>
            <a:spLocks noGrp="1"/>
          </p:cNvSpPr>
          <p:nvPr>
            <p:ph type="body" idx="1"/>
          </p:nvPr>
        </p:nvSpPr>
        <p:spPr/>
        <p:txBody>
          <a:bodyPr/>
          <a:lstStyle/>
          <a:p>
            <a:endParaRPr lang="ja-JP" dirty="0"/>
          </a:p>
        </p:txBody>
      </p:sp>
      <p:sp>
        <p:nvSpPr>
          <p:cNvPr id="4" name="Slide Number Placeholder 3">
            <a:extLst>
              <a:ext uri="{FF2B5EF4-FFF2-40B4-BE49-F238E27FC236}">
                <a16:creationId xmlns:a16="http://schemas.microsoft.com/office/drawing/2014/main" id="{B54D2FBB-6ACD-FF17-EC2D-1C832A3343BC}"/>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1862104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C9E3FF-E5B3-68B0-1069-2A11D94C68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F8F867-D0AB-59D8-956D-B6208B25B8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FEF17E-424D-D728-5C7E-B0E556EF4481}"/>
              </a:ext>
            </a:extLst>
          </p:cNvPr>
          <p:cNvSpPr>
            <a:spLocks noGrp="1"/>
          </p:cNvSpPr>
          <p:nvPr>
            <p:ph type="body" idx="1"/>
          </p:nvPr>
        </p:nvSpPr>
        <p:spPr/>
        <p:txBody>
          <a:bodyPr/>
          <a:lstStyle/>
          <a:p>
            <a:endParaRPr lang="ja-JP" dirty="0"/>
          </a:p>
        </p:txBody>
      </p:sp>
      <p:sp>
        <p:nvSpPr>
          <p:cNvPr id="4" name="Slide Number Placeholder 3">
            <a:extLst>
              <a:ext uri="{FF2B5EF4-FFF2-40B4-BE49-F238E27FC236}">
                <a16:creationId xmlns:a16="http://schemas.microsoft.com/office/drawing/2014/main" id="{6A693ECE-2565-1C9C-0004-E2F7761C0E41}"/>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13883874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ja-JP"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4FEEA00-6B77-4478-A928-A6D990398220}"/>
              </a:ext>
            </a:extLst>
          </p:cNvPr>
          <p:cNvSpPr>
            <a:spLocks noGrp="1"/>
          </p:cNvSpPr>
          <p:nvPr>
            <p:ph type="title"/>
          </p:nvPr>
        </p:nvSpPr>
        <p:spPr/>
        <p:txBody>
          <a:bodyPr/>
          <a:lstStyle/>
          <a:p>
            <a:r>
              <a:t>マスター タイトルの書式設定</a:t>
            </a:r>
          </a:p>
        </p:txBody>
      </p:sp>
      <p:sp>
        <p:nvSpPr>
          <p:cNvPr id="3" name="コンテンツ プレースホルダー 2">
            <a:extLst>
              <a:ext uri="{FF2B5EF4-FFF2-40B4-BE49-F238E27FC236}">
                <a16:creationId xmlns:a16="http://schemas.microsoft.com/office/drawing/2014/main" id="{CF5BB67F-B010-4D5A-9647-86758E6E56ED}"/>
              </a:ext>
            </a:extLst>
          </p:cNvPr>
          <p:cNvSpPr>
            <a:spLocks noGrp="1"/>
          </p:cNvSpPr>
          <p:nvPr>
            <p:ph idx="1"/>
          </p:nvPr>
        </p:nvSpPr>
        <p:spPr/>
        <p:txBody>
          <a:bodyPr/>
          <a:lstStyle/>
          <a:p>
            <a:pPr lvl="0">
              <a:buNone/>
            </a:pPr>
            <a:r>
              <a:t>マスター テキストの書式設定</a:t>
            </a:r>
          </a:p>
          <a:p>
            <a:pPr lvl="1">
              <a:buNone/>
            </a:pPr>
            <a:r>
              <a:t>第 2 レベル</a:t>
            </a:r>
          </a:p>
          <a:p>
            <a:pPr lvl="2">
              <a:buNone/>
            </a:pPr>
            <a:r>
              <a:t>第 3 レベル</a:t>
            </a:r>
          </a:p>
          <a:p>
            <a:pPr lvl="3">
              <a:buNone/>
            </a:pPr>
            <a:r>
              <a:t>第 4 レベル</a:t>
            </a:r>
          </a:p>
          <a:p>
            <a:pPr lvl="4">
              <a:buNone/>
            </a:pPr>
            <a:r>
              <a:t>第 5 レベル</a:t>
            </a:r>
          </a:p>
        </p:txBody>
      </p:sp>
      <p:sp>
        <p:nvSpPr>
          <p:cNvPr id="4" name="日付プレースホルダー 3">
            <a:extLst>
              <a:ext uri="{FF2B5EF4-FFF2-40B4-BE49-F238E27FC236}">
                <a16:creationId xmlns:a16="http://schemas.microsoft.com/office/drawing/2014/main" id="{2EA3C1CA-3A07-4E8D-8839-7BE97C0F18C4}"/>
              </a:ext>
            </a:extLst>
          </p:cNvPr>
          <p:cNvSpPr>
            <a:spLocks noGrp="1"/>
          </p:cNvSpPr>
          <p:nvPr>
            <p:ph type="dt" idx="10"/>
          </p:nvPr>
        </p:nvSpPr>
        <p:spPr/>
        <p:txBody>
          <a:bodyPr/>
          <a:lstStyle/>
          <a:p>
            <a:endParaRPr/>
          </a:p>
        </p:txBody>
      </p:sp>
      <p:sp>
        <p:nvSpPr>
          <p:cNvPr id="5" name="フッター プレースホルダー 4">
            <a:extLst>
              <a:ext uri="{FF2B5EF4-FFF2-40B4-BE49-F238E27FC236}">
                <a16:creationId xmlns:a16="http://schemas.microsoft.com/office/drawing/2014/main" id="{AA8B1A5A-4A97-40C6-B111-348D6F695473}"/>
              </a:ext>
            </a:extLst>
          </p:cNvPr>
          <p:cNvSpPr>
            <a:spLocks noGrp="1"/>
          </p:cNvSpPr>
          <p:nvPr>
            <p:ph type="ftr" idx="11"/>
          </p:nvPr>
        </p:nvSpPr>
        <p:spPr/>
        <p:txBody>
          <a:bodyPr/>
          <a:lstStyle/>
          <a:p>
            <a:endParaRPr/>
          </a:p>
        </p:txBody>
      </p:sp>
      <p:sp>
        <p:nvSpPr>
          <p:cNvPr id="6" name="スライド番号プレースホルダー 5">
            <a:extLst>
              <a:ext uri="{FF2B5EF4-FFF2-40B4-BE49-F238E27FC236}">
                <a16:creationId xmlns:a16="http://schemas.microsoft.com/office/drawing/2014/main" id="{E25A8CBD-CC6E-4E8B-B47F-6C5797EB463F}"/>
              </a:ext>
            </a:extLst>
          </p:cNvPr>
          <p:cNvSpPr>
            <a:spLocks noGrp="1"/>
          </p:cNvSpPr>
          <p:nvPr>
            <p:ph type="sldNum" idx="12"/>
          </p:nvPr>
        </p:nvSpPr>
        <p:spPr/>
        <p:txBody>
          <a:bodyPr/>
          <a:lstStyle/>
          <a:p>
            <a:fld id="{07461F5B-1BDF-4D77-A755-C8D0FF6D81B8}"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hdr="0" ftr="0" dt="0"/>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正方形/長方形 7">
            <a:extLst>
              <a:ext uri="{FF2B5EF4-FFF2-40B4-BE49-F238E27FC236}">
                <a16:creationId xmlns:a16="http://schemas.microsoft.com/office/drawing/2014/main" id="{41DF85D5-AEC7-4214-87AA-09E460381D09}"/>
              </a:ext>
            </a:extLst>
          </p:cNvPr>
          <p:cNvSpPr>
            <a:spLocks noGrp="1"/>
          </p:cNvSpPr>
          <p:nvPr/>
        </p:nvSpPr>
        <p:spPr>
          <a:xfrm>
            <a:off x="0" y="0"/>
            <a:ext cx="12192000" cy="361950"/>
          </a:xfrm>
          <a:prstGeom prst="rect">
            <a:avLst/>
          </a:prstGeom>
          <a:solidFill>
            <a:srgbClr val="44546A"/>
          </a:solidFill>
          <a:ln w="0">
            <a:solidFill>
              <a:srgbClr val="44546A"/>
            </a:solidFill>
            <a:prstDash val="solid"/>
          </a:ln>
        </p:spPr>
        <p:txBody>
          <a:bodyPr/>
          <a:lstStyle/>
          <a:p>
            <a:endParaRPr lang="ja-JP"/>
          </a:p>
        </p:txBody>
      </p:sp>
      <p:sp>
        <p:nvSpPr>
          <p:cNvPr id="2" name="正方形/長方形 1">
            <a:extLst>
              <a:ext uri="{FF2B5EF4-FFF2-40B4-BE49-F238E27FC236}">
                <a16:creationId xmlns:a16="http://schemas.microsoft.com/office/drawing/2014/main" id="{84ABFB0B-1AD9-46BA-8306-14877CE503D9}"/>
              </a:ext>
            </a:extLst>
          </p:cNvPr>
          <p:cNvSpPr>
            <a:spLocks noGrp="1"/>
          </p:cNvSpPr>
          <p:nvPr/>
        </p:nvSpPr>
        <p:spPr>
          <a:xfrm>
            <a:off x="6808470" y="472440"/>
            <a:ext cx="5334000" cy="533400"/>
          </a:xfrm>
          <a:prstGeom prst="rect">
            <a:avLst/>
          </a:prstGeom>
          <a:noFill/>
          <a:ln w="0">
            <a:noFill/>
            <a:prstDash val="solid"/>
          </a:ln>
        </p:spPr>
        <p:txBody>
          <a:bodyPr wrap="square" lIns="0" tIns="0" rIns="0" bIns="0" anchor="ctr">
            <a:noAutofit/>
          </a:bodyPr>
          <a:lstStyle/>
          <a:p>
            <a:pPr algn="r">
              <a:lnSpc>
                <a:spcPct val="108000"/>
              </a:lnSpc>
              <a:buNone/>
              <a:defRPr lang="ja-JP" sz="3200" b="0">
                <a:solidFill>
                  <a:srgbClr val="000000"/>
                </a:solidFill>
                <a:latin typeface="HGP創英角ゴシックUB"/>
                <a:ea typeface="HGP創英角ゴシックUB"/>
                <a:cs typeface="HGP創英角ゴシックUB"/>
              </a:defRPr>
            </a:pPr>
            <a:r>
              <a:rPr lang="ja-JP" sz="1400" b="0" dirty="0">
                <a:solidFill>
                  <a:srgbClr val="000000"/>
                </a:solidFill>
                <a:latin typeface="Meiryo UI" panose="020B0604030504040204" pitchFamily="50" charset="-128"/>
                <a:ea typeface="Meiryo UI" panose="020B0604030504040204" pitchFamily="50" charset="-128"/>
                <a:cs typeface="Meiryo UI"/>
              </a:rPr>
              <a:t>2026.</a:t>
            </a:r>
            <a:r>
              <a:rPr lang="en-US" altLang="ja-JP" sz="1400" dirty="0">
                <a:solidFill>
                  <a:srgbClr val="000000"/>
                </a:solidFill>
                <a:latin typeface="Meiryo UI" panose="020B0604030504040204" pitchFamily="50" charset="-128"/>
                <a:ea typeface="Meiryo UI" panose="020B0604030504040204" pitchFamily="50" charset="-128"/>
                <a:cs typeface="Meiryo UI"/>
              </a:rPr>
              <a:t>10.5</a:t>
            </a:r>
            <a:endParaRPr lang="ja-JP" sz="1400" b="0" dirty="0">
              <a:solidFill>
                <a:srgbClr val="000000"/>
              </a:solidFill>
              <a:latin typeface="Meiryo UI" panose="020B0604030504040204" pitchFamily="50" charset="-128"/>
              <a:ea typeface="Meiryo UI" panose="020B0604030504040204" pitchFamily="50" charset="-128"/>
              <a:cs typeface="Meiryo UI"/>
            </a:endParaRPr>
          </a:p>
          <a:p>
            <a:pPr algn="r">
              <a:lnSpc>
                <a:spcPct val="108000"/>
              </a:lnSpc>
              <a:buNone/>
              <a:defRPr lang="ja-JP" sz="3200" b="0">
                <a:solidFill>
                  <a:srgbClr val="000000"/>
                </a:solidFill>
                <a:latin typeface="HGP創英角ゴシックUB"/>
                <a:ea typeface="HGP創英角ゴシックUB"/>
                <a:cs typeface="HGP創英角ゴシックUB"/>
              </a:defRPr>
            </a:pPr>
            <a:r>
              <a:rPr lang="ja-JP" sz="1400" dirty="0">
                <a:latin typeface="Meiryo UI" panose="020B0604030504040204" pitchFamily="50" charset="-128"/>
                <a:ea typeface="Meiryo UI" panose="020B0604030504040204" pitchFamily="50" charset="-128"/>
              </a:rPr>
              <a:t>第３回　首都</a:t>
            </a:r>
            <a:r>
              <a:rPr lang="ja-JP" altLang="en-US" sz="1400" dirty="0">
                <a:latin typeface="Meiryo UI" panose="020B0604030504040204" pitchFamily="50" charset="-128"/>
                <a:ea typeface="Meiryo UI" panose="020B0604030504040204" pitchFamily="50" charset="-128"/>
              </a:rPr>
              <a:t>中枢</a:t>
            </a:r>
            <a:r>
              <a:rPr lang="ja-JP" sz="1400" dirty="0">
                <a:latin typeface="Meiryo UI" panose="020B0604030504040204" pitchFamily="50" charset="-128"/>
                <a:ea typeface="Meiryo UI" panose="020B0604030504040204" pitchFamily="50" charset="-128"/>
              </a:rPr>
              <a:t>機能バックアップに関する検討会議</a:t>
            </a:r>
            <a:endParaRPr lang="ja-JP" sz="1400" b="0" dirty="0">
              <a:solidFill>
                <a:srgbClr val="000000"/>
              </a:solidFill>
              <a:latin typeface="Meiryo UI" panose="020B0604030504040204" pitchFamily="50" charset="-128"/>
              <a:ea typeface="Meiryo UI" panose="020B0604030504040204" pitchFamily="50" charset="-128"/>
              <a:cs typeface="Meiryo UI"/>
            </a:endParaRPr>
          </a:p>
          <a:p>
            <a:pPr algn="r">
              <a:lnSpc>
                <a:spcPct val="108000"/>
              </a:lnSpc>
              <a:buNone/>
              <a:defRPr lang="ja-JP" sz="3200" b="0">
                <a:solidFill>
                  <a:srgbClr val="000000"/>
                </a:solidFill>
                <a:latin typeface="HGP創英角ゴシックUB"/>
                <a:ea typeface="HGP創英角ゴシックUB"/>
                <a:cs typeface="HGP創英角ゴシックUB"/>
              </a:defRPr>
            </a:pPr>
            <a:endParaRPr lang="ja-JP" sz="1400" b="0" dirty="0">
              <a:solidFill>
                <a:srgbClr val="000000"/>
              </a:solidFill>
              <a:latin typeface="Meiryo UI" panose="020B0604030504040204" pitchFamily="50" charset="-128"/>
              <a:ea typeface="Meiryo UI" panose="020B0604030504040204" pitchFamily="50" charset="-128"/>
              <a:cs typeface="Meiryo UI"/>
            </a:endParaRPr>
          </a:p>
        </p:txBody>
      </p:sp>
      <p:sp>
        <p:nvSpPr>
          <p:cNvPr id="4" name="正方形/長方形 3">
            <a:extLst>
              <a:ext uri="{FF2B5EF4-FFF2-40B4-BE49-F238E27FC236}">
                <a16:creationId xmlns:a16="http://schemas.microsoft.com/office/drawing/2014/main" id="{0EF341A9-8260-49DE-97E4-13F2B7777584}"/>
              </a:ext>
            </a:extLst>
          </p:cNvPr>
          <p:cNvSpPr>
            <a:spLocks noGrp="1"/>
          </p:cNvSpPr>
          <p:nvPr/>
        </p:nvSpPr>
        <p:spPr>
          <a:xfrm>
            <a:off x="10767060" y="876300"/>
            <a:ext cx="1043940" cy="571500"/>
          </a:xfrm>
          <a:prstGeom prst="rect">
            <a:avLst/>
          </a:prstGeom>
          <a:solidFill>
            <a:srgbClr val="FFFFFF"/>
          </a:solidFill>
          <a:ln w="9525">
            <a:solidFill>
              <a:srgbClr val="000000"/>
            </a:solidFill>
            <a:prstDash val="solid"/>
          </a:ln>
        </p:spPr>
        <p:txBody>
          <a:bodyPr wrap="square" lIns="57150" tIns="38100" rIns="57150" bIns="38100" anchor="ctr">
            <a:noAutofit/>
          </a:bodyPr>
          <a:lstStyle/>
          <a:p>
            <a:pPr algn="ctr">
              <a:lnSpc>
                <a:spcPct val="108000"/>
              </a:lnSpc>
              <a:buNone/>
              <a:defRPr lang="ja-JP" sz="3200" b="0">
                <a:solidFill>
                  <a:srgbClr val="000000"/>
                </a:solidFill>
                <a:latin typeface="HGP創英角ゴシックUB"/>
                <a:ea typeface="HGP創英角ゴシックUB"/>
                <a:cs typeface="HGP創英角ゴシックUB"/>
              </a:defRPr>
            </a:pPr>
            <a:r>
              <a:rPr lang="ja-JP" sz="1660" b="0">
                <a:solidFill>
                  <a:srgbClr val="000000"/>
                </a:solidFill>
                <a:latin typeface="Meiryo UI"/>
                <a:ea typeface="Meiryo UI"/>
                <a:cs typeface="Meiryo UI"/>
              </a:rPr>
              <a:t>資料１</a:t>
            </a:r>
          </a:p>
        </p:txBody>
      </p:sp>
      <p:sp>
        <p:nvSpPr>
          <p:cNvPr id="5" name="deck-title">
            <a:extLst>
              <a:ext uri="{FF2B5EF4-FFF2-40B4-BE49-F238E27FC236}">
                <a16:creationId xmlns:a16="http://schemas.microsoft.com/office/drawing/2014/main" id="{B482210E-FDFE-4E59-BA34-3F5CD820FABF}"/>
              </a:ext>
            </a:extLst>
          </p:cNvPr>
          <p:cNvSpPr>
            <a:spLocks noGrp="1"/>
          </p:cNvSpPr>
          <p:nvPr/>
        </p:nvSpPr>
        <p:spPr>
          <a:xfrm>
            <a:off x="1238250" y="3200400"/>
            <a:ext cx="10058400" cy="628650"/>
          </a:xfrm>
          <a:prstGeom prst="rect">
            <a:avLst/>
          </a:prstGeom>
          <a:noFill/>
          <a:ln w="0">
            <a:noFill/>
            <a:prstDash val="solid"/>
          </a:ln>
        </p:spPr>
        <p:txBody>
          <a:bodyPr wrap="square" lIns="0" tIns="0" rIns="0" bIns="0" anchor="ctr">
            <a:noAutofit/>
          </a:bodyPr>
          <a:lstStyle/>
          <a:p>
            <a:pPr algn="ctr">
              <a:lnSpc>
                <a:spcPct val="108000"/>
              </a:lnSpc>
              <a:buNone/>
              <a:defRPr lang="ja-JP" sz="3200" b="0">
                <a:solidFill>
                  <a:srgbClr val="002060"/>
                </a:solidFill>
                <a:latin typeface="HGP創英角ゴシックUB"/>
                <a:ea typeface="HGP創英角ゴシックUB"/>
                <a:cs typeface="HGP創英角ゴシックUB"/>
              </a:defRPr>
            </a:pPr>
            <a:r>
              <a:rPr lang="ja-JP" sz="3200" b="0">
                <a:solidFill>
                  <a:srgbClr val="002060"/>
                </a:solidFill>
                <a:latin typeface="HG創英角ｺﾞｼｯｸUB"/>
                <a:ea typeface="HG創英角ｺﾞｼｯｸUB"/>
                <a:cs typeface="HG創英角ｺﾞｼｯｸUB"/>
              </a:rPr>
              <a:t>第２回検討会議での主なご意見</a:t>
            </a:r>
          </a:p>
        </p:txBody>
      </p:sp>
      <p:sp>
        <p:nvSpPr>
          <p:cNvPr id="6" name="正方形/長方形 5">
            <a:extLst>
              <a:ext uri="{FF2B5EF4-FFF2-40B4-BE49-F238E27FC236}">
                <a16:creationId xmlns:a16="http://schemas.microsoft.com/office/drawing/2014/main" id="{7D3C4E0D-BA6D-402C-B76F-3AE99BDABFC8}"/>
              </a:ext>
            </a:extLst>
          </p:cNvPr>
          <p:cNvSpPr>
            <a:spLocks noGrp="1"/>
          </p:cNvSpPr>
          <p:nvPr/>
        </p:nvSpPr>
        <p:spPr>
          <a:xfrm>
            <a:off x="1257300" y="3829050"/>
            <a:ext cx="10039350" cy="19050"/>
          </a:xfrm>
          <a:prstGeom prst="rect">
            <a:avLst/>
          </a:prstGeom>
          <a:solidFill>
            <a:srgbClr val="FF0000"/>
          </a:solidFill>
          <a:ln w="0">
            <a:solidFill>
              <a:srgbClr val="FF0000"/>
            </a:solidFill>
            <a:prstDash val="solid"/>
          </a:ln>
        </p:spPr>
        <p:txBody>
          <a:bodyPr/>
          <a:lstStyle/>
          <a:p>
            <a:endParaRPr lang="ja-JP"/>
          </a:p>
        </p:txBody>
      </p:sp>
      <p:sp>
        <p:nvSpPr>
          <p:cNvPr id="7" name="正方形/長方形 6">
            <a:extLst>
              <a:ext uri="{FF2B5EF4-FFF2-40B4-BE49-F238E27FC236}">
                <a16:creationId xmlns:a16="http://schemas.microsoft.com/office/drawing/2014/main" id="{1168E276-DFEB-4482-8D2B-1CBD0AE8B2B1}"/>
              </a:ext>
            </a:extLst>
          </p:cNvPr>
          <p:cNvSpPr>
            <a:spLocks noGrp="1"/>
          </p:cNvSpPr>
          <p:nvPr/>
        </p:nvSpPr>
        <p:spPr>
          <a:xfrm>
            <a:off x="3810000" y="5314950"/>
            <a:ext cx="4572000" cy="628650"/>
          </a:xfrm>
          <a:prstGeom prst="rect">
            <a:avLst/>
          </a:prstGeom>
          <a:noFill/>
          <a:ln w="0">
            <a:noFill/>
            <a:prstDash val="solid"/>
          </a:ln>
        </p:spPr>
        <p:txBody>
          <a:bodyPr wrap="square" lIns="57150" tIns="38100" rIns="57150" bIns="38100" anchor="ctr">
            <a:noAutofit/>
          </a:bodyPr>
          <a:lstStyle/>
          <a:p>
            <a:pPr algn="ctr">
              <a:lnSpc>
                <a:spcPct val="108000"/>
              </a:lnSpc>
              <a:buNone/>
              <a:defRPr lang="ja-JP" sz="3200" b="0">
                <a:solidFill>
                  <a:srgbClr val="002060"/>
                </a:solidFill>
                <a:latin typeface="HGP創英角ゴシックUB"/>
                <a:ea typeface="HGP創英角ゴシックUB"/>
                <a:cs typeface="HGP創英角ゴシックUB"/>
              </a:defRPr>
            </a:pPr>
            <a:r>
              <a:rPr lang="ja-JP" sz="2400" b="0">
                <a:solidFill>
                  <a:srgbClr val="002060"/>
                </a:solidFill>
                <a:latin typeface="BIZ UDPゴシック"/>
                <a:ea typeface="BIZ UDPゴシック"/>
                <a:cs typeface="BIZ UDPゴシック"/>
              </a:rPr>
              <a:t>副首都推進局</a:t>
            </a:r>
          </a:p>
        </p:txBody>
      </p:sp>
    </p:spTree>
    <p:extLst>
      <p:ext uri="{BB962C8B-B14F-4D97-AF65-F5344CB8AC3E}">
        <p14:creationId xmlns:p14="http://schemas.microsoft.com/office/powerpoint/2010/main" val="8393104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a:extLst>
              <a:ext uri="{FF2B5EF4-FFF2-40B4-BE49-F238E27FC236}">
                <a16:creationId xmlns:a16="http://schemas.microsoft.com/office/drawing/2014/main" id="{3E3BFEB5-3098-508C-230E-5BB2EDCD5946}"/>
              </a:ext>
            </a:extLst>
          </p:cNvPr>
          <p:cNvSpPr>
            <a:spLocks noGrp="1"/>
          </p:cNvSpPr>
          <p:nvPr/>
        </p:nvSpPr>
        <p:spPr>
          <a:xfrm>
            <a:off x="0" y="0"/>
            <a:ext cx="12192000" cy="619433"/>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ja-JP" sz="2400" b="1">
                <a:latin typeface="BIZ UDゴシック"/>
                <a:ea typeface="BIZ UDゴシック"/>
                <a:cs typeface="BIZ UDゴシック"/>
              </a:rPr>
              <a:t>概要</a:t>
            </a:r>
          </a:p>
        </p:txBody>
      </p:sp>
      <p:sp>
        <p:nvSpPr>
          <p:cNvPr id="18" name="スライド番号プレースホルダー 1">
            <a:extLst>
              <a:ext uri="{FF2B5EF4-FFF2-40B4-BE49-F238E27FC236}">
                <a16:creationId xmlns:a16="http://schemas.microsoft.com/office/drawing/2014/main" id="{BB587097-3287-7D57-2CE6-CEC07467CA16}"/>
              </a:ext>
            </a:extLst>
          </p:cNvPr>
          <p:cNvSpPr>
            <a:spLocks noGrp="1"/>
          </p:cNvSpPr>
          <p:nvPr/>
        </p:nvSpPr>
        <p:spPr>
          <a:xfrm>
            <a:off x="9448800" y="6394177"/>
            <a:ext cx="2743200" cy="365125"/>
          </a:xfrm>
        </p:spPr>
        <p:txBody>
          <a:bodyPr/>
          <a:lstStyle>
            <a:lvl1pPr marL="0" indent="0" algn="l" defTabSz="914400">
              <a:buNone/>
              <a:defRPr lang="ja-JP" sz="1800" kern="1200">
                <a:solidFill>
                  <a:schemeClr val="tx1"/>
                </a:solidFill>
                <a:latin typeface="+mn-lt"/>
                <a:ea typeface="+mn-lt"/>
                <a:cs typeface="+mn-lt"/>
              </a:defRPr>
            </a:lvl1pPr>
            <a:lvl2pPr marL="457200" indent="0" algn="l" defTabSz="914400">
              <a:buNone/>
              <a:defRPr lang="ja-JP" sz="1800" kern="1200">
                <a:solidFill>
                  <a:schemeClr val="tx1"/>
                </a:solidFill>
                <a:latin typeface="+mn-lt"/>
                <a:ea typeface="+mn-lt"/>
                <a:cs typeface="+mn-lt"/>
              </a:defRPr>
            </a:lvl2pPr>
            <a:lvl3pPr marL="914400" indent="0" algn="l" defTabSz="914400">
              <a:buNone/>
              <a:defRPr lang="ja-JP" sz="1800" kern="1200">
                <a:solidFill>
                  <a:schemeClr val="tx1"/>
                </a:solidFill>
                <a:latin typeface="+mn-lt"/>
                <a:ea typeface="+mn-lt"/>
                <a:cs typeface="+mn-lt"/>
              </a:defRPr>
            </a:lvl3pPr>
            <a:lvl4pPr marL="1371600" indent="0" algn="l" defTabSz="914400">
              <a:buNone/>
              <a:defRPr lang="ja-JP" sz="1800" kern="1200">
                <a:solidFill>
                  <a:schemeClr val="tx1"/>
                </a:solidFill>
                <a:latin typeface="+mn-lt"/>
                <a:ea typeface="+mn-lt"/>
                <a:cs typeface="+mn-lt"/>
              </a:defRPr>
            </a:lvl4pPr>
            <a:lvl5pPr marL="1828800" indent="0" algn="l" defTabSz="914400">
              <a:buNone/>
              <a:defRPr lang="ja-JP" sz="1800" kern="1200">
                <a:solidFill>
                  <a:schemeClr val="tx1"/>
                </a:solidFill>
                <a:latin typeface="+mn-lt"/>
                <a:ea typeface="+mn-lt"/>
                <a:cs typeface="+mn-lt"/>
              </a:defRPr>
            </a:lvl5pPr>
            <a:lvl6pPr marL="2286000" indent="0" algn="l" defTabSz="914400">
              <a:buNone/>
              <a:defRPr lang="ja-JP" sz="1800" kern="1200">
                <a:solidFill>
                  <a:schemeClr val="tx1"/>
                </a:solidFill>
                <a:latin typeface="+mn-lt"/>
                <a:ea typeface="+mn-lt"/>
                <a:cs typeface="+mn-lt"/>
              </a:defRPr>
            </a:lvl6pPr>
            <a:lvl7pPr marL="2743200" indent="0" algn="l" defTabSz="914400">
              <a:buNone/>
              <a:defRPr lang="ja-JP" sz="1800" kern="1200">
                <a:solidFill>
                  <a:schemeClr val="tx1"/>
                </a:solidFill>
                <a:latin typeface="+mn-lt"/>
                <a:ea typeface="+mn-lt"/>
                <a:cs typeface="+mn-lt"/>
              </a:defRPr>
            </a:lvl7pPr>
            <a:lvl8pPr marL="3200400" indent="0" algn="l" defTabSz="914400">
              <a:buNone/>
              <a:defRPr lang="ja-JP" sz="1800" kern="1200">
                <a:solidFill>
                  <a:schemeClr val="tx1"/>
                </a:solidFill>
                <a:latin typeface="+mn-lt"/>
                <a:ea typeface="+mn-lt"/>
                <a:cs typeface="+mn-lt"/>
              </a:defRPr>
            </a:lvl8pPr>
            <a:lvl9pPr marL="3657600" indent="0" algn="l" defTabSz="914400">
              <a:buNone/>
              <a:defRPr lang="ja-JP" sz="1800" kern="1200">
                <a:solidFill>
                  <a:schemeClr val="tx1"/>
                </a:solidFill>
                <a:latin typeface="+mn-lt"/>
                <a:ea typeface="+mn-lt"/>
                <a:cs typeface="+mn-lt"/>
              </a:defRPr>
            </a:lvl9pPr>
          </a:lstStyle>
          <a:p>
            <a:pPr algn="r">
              <a:buNone/>
            </a:pPr>
            <a:r>
              <a:rPr lang="en-US" altLang="ja-JP" sz="1400" dirty="0">
                <a:latin typeface="BIZ UDPゴシック"/>
                <a:ea typeface="BIZ UDPゴシック"/>
                <a:cs typeface="BIZ UDPゴシック"/>
              </a:rPr>
              <a:t>1</a:t>
            </a:r>
            <a:endParaRPr lang="ja-JP" sz="1400" dirty="0">
              <a:latin typeface="BIZ UDPゴシック"/>
              <a:ea typeface="BIZ UDPゴシック"/>
              <a:cs typeface="BIZ UDPゴシック"/>
            </a:endParaRPr>
          </a:p>
        </p:txBody>
      </p:sp>
      <p:sp>
        <p:nvSpPr>
          <p:cNvPr id="2" name="スライド番号プレースホルダー 1">
            <a:extLst>
              <a:ext uri="{FF2B5EF4-FFF2-40B4-BE49-F238E27FC236}">
                <a16:creationId xmlns:a16="http://schemas.microsoft.com/office/drawing/2014/main" id="{0BAC7FB0-AF63-BD27-BFFF-7A284F420F20}"/>
              </a:ext>
            </a:extLst>
          </p:cNvPr>
          <p:cNvSpPr>
            <a:spLocks noGrp="1"/>
          </p:cNvSpPr>
          <p:nvPr>
            <p:ph type="sldNum" idx="12"/>
          </p:nvPr>
        </p:nvSpPr>
        <p:spPr/>
        <p:txBody>
          <a:bodyPr/>
          <a:lstStyle/>
          <a:p>
            <a:fld id="{AD75FED6-38D0-DE9C-92C0-6E7FA635581C}" type="slidenum">
              <a:rPr lang="en-US" altLang="ja-JP"/>
              <a:t>2</a:t>
            </a:fld>
            <a:endParaRPr lang="ja-JP"/>
          </a:p>
        </p:txBody>
      </p:sp>
      <p:sp>
        <p:nvSpPr>
          <p:cNvPr id="3" name="テキスト ボックス 2">
            <a:extLst>
              <a:ext uri="{FF2B5EF4-FFF2-40B4-BE49-F238E27FC236}">
                <a16:creationId xmlns:a16="http://schemas.microsoft.com/office/drawing/2014/main" id="{DB166AF1-CD9C-62E1-91F6-6BA3AD19F328}"/>
              </a:ext>
            </a:extLst>
          </p:cNvPr>
          <p:cNvSpPr>
            <a:spLocks noGrp="1"/>
          </p:cNvSpPr>
          <p:nvPr/>
        </p:nvSpPr>
        <p:spPr>
          <a:xfrm>
            <a:off x="512445" y="1249886"/>
            <a:ext cx="11167110" cy="4893647"/>
          </a:xfrm>
          <a:prstGeom prst="rect">
            <a:avLst/>
          </a:prstGeom>
          <a:noFill/>
        </p:spPr>
        <p:txBody>
          <a:bodyPr wrap="square">
            <a:spAutoFit/>
          </a:bodyPr>
          <a:lstStyle/>
          <a:p>
            <a:r>
              <a:rPr lang="ja-JP" sz="2400" b="1" dirty="0">
                <a:latin typeface="BIZ UDゴシック" panose="020B0400000000000000" pitchFamily="49" charset="-128"/>
                <a:ea typeface="BIZ UDゴシック" panose="020B0400000000000000" pitchFamily="49" charset="-128"/>
                <a:cs typeface="BIZ UDゴシック"/>
              </a:rPr>
              <a:t>１　</a:t>
            </a:r>
            <a:r>
              <a:rPr lang="ja-JP" altLang="en-US" sz="2400" b="1" dirty="0">
                <a:latin typeface="BIZ UDゴシック" panose="020B0400000000000000" pitchFamily="49" charset="-128"/>
                <a:ea typeface="BIZ UDゴシック" panose="020B0400000000000000" pitchFamily="49" charset="-128"/>
                <a:cs typeface="BIZ UDゴシック"/>
              </a:rPr>
              <a:t>災害・ケースの想定</a:t>
            </a:r>
            <a:endParaRPr lang="en-US" altLang="ja-JP" sz="2400" b="1" dirty="0">
              <a:latin typeface="BIZ UDゴシック" panose="020B0400000000000000" pitchFamily="49" charset="-128"/>
              <a:ea typeface="BIZ UDゴシック" panose="020B0400000000000000" pitchFamily="49" charset="-128"/>
              <a:cs typeface="BIZ UDゴシック"/>
            </a:endParaRPr>
          </a:p>
          <a:p>
            <a:endParaRPr lang="en-US" altLang="ja-JP" sz="2400" b="1" dirty="0">
              <a:latin typeface="BIZ UDゴシック" panose="020B0400000000000000" pitchFamily="49" charset="-128"/>
              <a:ea typeface="BIZ UDゴシック" panose="020B0400000000000000" pitchFamily="49" charset="-128"/>
              <a:cs typeface="BIZ UDゴシック"/>
            </a:endParaRPr>
          </a:p>
          <a:p>
            <a:r>
              <a:rPr lang="ja-JP" altLang="en-US" sz="2400" b="1" dirty="0">
                <a:latin typeface="BIZ UDゴシック" panose="020B0400000000000000" pitchFamily="49" charset="-128"/>
                <a:ea typeface="BIZ UDゴシック" panose="020B0400000000000000" pitchFamily="49" charset="-128"/>
                <a:cs typeface="BIZ UDゴシック"/>
              </a:rPr>
              <a:t>２　東京圏外バックアップの起動・移行判断</a:t>
            </a:r>
            <a:endParaRPr lang="en-US" altLang="ja-JP" sz="2400" b="1" dirty="0">
              <a:latin typeface="BIZ UDゴシック" panose="020B0400000000000000" pitchFamily="49" charset="-128"/>
              <a:ea typeface="BIZ UDゴシック" panose="020B0400000000000000" pitchFamily="49" charset="-128"/>
              <a:cs typeface="BIZ UDゴシック"/>
            </a:endParaRPr>
          </a:p>
          <a:p>
            <a:endParaRPr lang="en-US" altLang="ja-JP" sz="2400" b="1" dirty="0">
              <a:latin typeface="BIZ UDゴシック" panose="020B0400000000000000" pitchFamily="49" charset="-128"/>
              <a:ea typeface="BIZ UDゴシック" panose="020B0400000000000000" pitchFamily="49" charset="-128"/>
              <a:cs typeface="BIZ UDゴシック"/>
            </a:endParaRPr>
          </a:p>
          <a:p>
            <a:r>
              <a:rPr lang="ja-JP" altLang="en-US" sz="2400" b="1" dirty="0">
                <a:latin typeface="BIZ UDゴシック" panose="020B0400000000000000" pitchFamily="49" charset="-128"/>
                <a:ea typeface="BIZ UDゴシック" panose="020B0400000000000000" pitchFamily="49" charset="-128"/>
                <a:cs typeface="BIZ UDゴシック"/>
              </a:rPr>
              <a:t>３　災害時に必要な機能</a:t>
            </a:r>
            <a:endParaRPr lang="en-US" altLang="ja-JP" sz="2400" b="1" dirty="0">
              <a:latin typeface="BIZ UDゴシック" panose="020B0400000000000000" pitchFamily="49" charset="-128"/>
              <a:ea typeface="BIZ UDゴシック" panose="020B0400000000000000" pitchFamily="49" charset="-128"/>
              <a:cs typeface="BIZ UDゴシック"/>
            </a:endParaRPr>
          </a:p>
          <a:p>
            <a:endParaRPr lang="en-US" altLang="ja-JP" sz="2400" b="1" dirty="0">
              <a:latin typeface="BIZ UDゴシック" panose="020B0400000000000000" pitchFamily="49" charset="-128"/>
              <a:ea typeface="BIZ UDゴシック" panose="020B0400000000000000" pitchFamily="49" charset="-128"/>
              <a:cs typeface="BIZ UDゴシック"/>
            </a:endParaRPr>
          </a:p>
          <a:p>
            <a:r>
              <a:rPr lang="ja-JP" altLang="en-US" sz="2400" b="1" dirty="0">
                <a:latin typeface="BIZ UDゴシック" panose="020B0400000000000000" pitchFamily="49" charset="-128"/>
                <a:ea typeface="BIZ UDゴシック" panose="020B0400000000000000" pitchFamily="49" charset="-128"/>
                <a:cs typeface="BIZ UDゴシック"/>
              </a:rPr>
              <a:t>４　国家機能を継続する仕組み</a:t>
            </a:r>
            <a:endParaRPr lang="en-US" altLang="ja-JP" sz="2400" b="1" dirty="0">
              <a:latin typeface="BIZ UDゴシック" panose="020B0400000000000000" pitchFamily="49" charset="-128"/>
              <a:ea typeface="BIZ UDゴシック" panose="020B0400000000000000" pitchFamily="49" charset="-128"/>
              <a:cs typeface="BIZ UDゴシック"/>
            </a:endParaRPr>
          </a:p>
          <a:p>
            <a:endParaRPr lang="en-US" altLang="ja-JP" sz="2400" b="1" dirty="0">
              <a:latin typeface="BIZ UDゴシック" panose="020B0400000000000000" pitchFamily="49" charset="-128"/>
              <a:ea typeface="BIZ UDゴシック" panose="020B0400000000000000" pitchFamily="49" charset="-128"/>
              <a:cs typeface="BIZ UDゴシック"/>
            </a:endParaRPr>
          </a:p>
          <a:p>
            <a:r>
              <a:rPr lang="ja-JP" altLang="en-US" sz="2400" b="1" dirty="0">
                <a:latin typeface="BIZ UDゴシック" panose="020B0400000000000000" pitchFamily="49" charset="-128"/>
                <a:ea typeface="BIZ UDゴシック" panose="020B0400000000000000" pitchFamily="49" charset="-128"/>
                <a:cs typeface="BIZ UDゴシック"/>
              </a:rPr>
              <a:t>５　バックアップに必要な環境</a:t>
            </a:r>
            <a:endParaRPr lang="en-US" altLang="ja-JP" sz="2400" b="1" dirty="0">
              <a:latin typeface="BIZ UDゴシック" panose="020B0400000000000000" pitchFamily="49" charset="-128"/>
              <a:ea typeface="BIZ UDゴシック" panose="020B0400000000000000" pitchFamily="49" charset="-128"/>
              <a:cs typeface="BIZ UDゴシック"/>
            </a:endParaRPr>
          </a:p>
          <a:p>
            <a:endParaRPr lang="en-US" altLang="ja-JP" sz="2400" b="1" dirty="0">
              <a:latin typeface="BIZ UDゴシック" panose="020B0400000000000000" pitchFamily="49" charset="-128"/>
              <a:ea typeface="BIZ UDゴシック" panose="020B0400000000000000" pitchFamily="49" charset="-128"/>
              <a:cs typeface="BIZ UDゴシック"/>
            </a:endParaRPr>
          </a:p>
          <a:p>
            <a:r>
              <a:rPr lang="ja-JP" altLang="en-US" sz="2400" b="1" dirty="0">
                <a:latin typeface="BIZ UDゴシック" panose="020B0400000000000000" pitchFamily="49" charset="-128"/>
                <a:ea typeface="BIZ UDゴシック" panose="020B0400000000000000" pitchFamily="49" charset="-128"/>
                <a:cs typeface="BIZ UDゴシック"/>
              </a:rPr>
              <a:t>６　バックアップ拠点のあり方</a:t>
            </a:r>
            <a:endParaRPr lang="ja-JP" sz="2400" b="1" dirty="0">
              <a:latin typeface="BIZ UDゴシック" panose="020B0400000000000000" pitchFamily="49" charset="-128"/>
              <a:ea typeface="BIZ UDゴシック" panose="020B0400000000000000" pitchFamily="49" charset="-128"/>
              <a:cs typeface="BIZ UDゴシック"/>
            </a:endParaRPr>
          </a:p>
          <a:p>
            <a:endParaRPr lang="en-US" altLang="ja-JP" sz="2400" b="1" dirty="0">
              <a:latin typeface="BIZ UDゴシック" panose="020B0400000000000000" pitchFamily="49" charset="-128"/>
              <a:ea typeface="BIZ UDゴシック" panose="020B0400000000000000" pitchFamily="49" charset="-128"/>
              <a:cs typeface="BIZ UDゴシック"/>
            </a:endParaRPr>
          </a:p>
          <a:p>
            <a:r>
              <a:rPr lang="ja-JP" altLang="en-US" sz="2400" b="1" dirty="0">
                <a:latin typeface="BIZ UDゴシック" panose="020B0400000000000000" pitchFamily="49" charset="-128"/>
                <a:ea typeface="BIZ UDゴシック" panose="020B0400000000000000" pitchFamily="49" charset="-128"/>
                <a:cs typeface="BIZ UDゴシック"/>
              </a:rPr>
              <a:t>７</a:t>
            </a:r>
            <a:r>
              <a:rPr lang="ja-JP" sz="2400" b="1" dirty="0">
                <a:latin typeface="BIZ UDゴシック" panose="020B0400000000000000" pitchFamily="49" charset="-128"/>
                <a:ea typeface="BIZ UDゴシック" panose="020B0400000000000000" pitchFamily="49" charset="-128"/>
                <a:cs typeface="BIZ UDゴシック"/>
              </a:rPr>
              <a:t>　第２回のご意見を踏まえた、今後の検討方向性まとめ</a:t>
            </a:r>
          </a:p>
        </p:txBody>
      </p:sp>
    </p:spTree>
    <p:extLst>
      <p:ext uri="{BB962C8B-B14F-4D97-AF65-F5344CB8AC3E}">
        <p14:creationId xmlns:p14="http://schemas.microsoft.com/office/powerpoint/2010/main" val="17450143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ー 1">
            <a:extLst>
              <a:ext uri="{FF2B5EF4-FFF2-40B4-BE49-F238E27FC236}">
                <a16:creationId xmlns:a16="http://schemas.microsoft.com/office/drawing/2014/main" id="{9FEADB9A-FB99-889A-1438-0256142A2FB6}"/>
              </a:ext>
            </a:extLst>
          </p:cNvPr>
          <p:cNvSpPr>
            <a:spLocks noGrp="1"/>
          </p:cNvSpPr>
          <p:nvPr/>
        </p:nvSpPr>
        <p:spPr>
          <a:xfrm>
            <a:off x="9448800" y="6394177"/>
            <a:ext cx="2743200" cy="365125"/>
          </a:xfrm>
        </p:spPr>
        <p:txBody>
          <a:bodyPr/>
          <a:lstStyle>
            <a:lvl1pPr marL="0" indent="0" algn="l" defTabSz="914400">
              <a:buNone/>
              <a:defRPr lang="ja-JP" sz="1800" kern="1200">
                <a:solidFill>
                  <a:schemeClr val="tx1"/>
                </a:solidFill>
                <a:latin typeface="+mn-lt"/>
                <a:ea typeface="+mn-lt"/>
                <a:cs typeface="+mn-lt"/>
              </a:defRPr>
            </a:lvl1pPr>
            <a:lvl2pPr marL="457200" indent="0" algn="l" defTabSz="914400">
              <a:buNone/>
              <a:defRPr lang="ja-JP" sz="1800" kern="1200">
                <a:solidFill>
                  <a:schemeClr val="tx1"/>
                </a:solidFill>
                <a:latin typeface="+mn-lt"/>
                <a:ea typeface="+mn-lt"/>
                <a:cs typeface="+mn-lt"/>
              </a:defRPr>
            </a:lvl2pPr>
            <a:lvl3pPr marL="914400" indent="0" algn="l" defTabSz="914400">
              <a:buNone/>
              <a:defRPr lang="ja-JP" sz="1800" kern="1200">
                <a:solidFill>
                  <a:schemeClr val="tx1"/>
                </a:solidFill>
                <a:latin typeface="+mn-lt"/>
                <a:ea typeface="+mn-lt"/>
                <a:cs typeface="+mn-lt"/>
              </a:defRPr>
            </a:lvl3pPr>
            <a:lvl4pPr marL="1371600" indent="0" algn="l" defTabSz="914400">
              <a:buNone/>
              <a:defRPr lang="ja-JP" sz="1800" kern="1200">
                <a:solidFill>
                  <a:schemeClr val="tx1"/>
                </a:solidFill>
                <a:latin typeface="+mn-lt"/>
                <a:ea typeface="+mn-lt"/>
                <a:cs typeface="+mn-lt"/>
              </a:defRPr>
            </a:lvl4pPr>
            <a:lvl5pPr marL="1828800" indent="0" algn="l" defTabSz="914400">
              <a:buNone/>
              <a:defRPr lang="ja-JP" sz="1800" kern="1200">
                <a:solidFill>
                  <a:schemeClr val="tx1"/>
                </a:solidFill>
                <a:latin typeface="+mn-lt"/>
                <a:ea typeface="+mn-lt"/>
                <a:cs typeface="+mn-lt"/>
              </a:defRPr>
            </a:lvl5pPr>
            <a:lvl6pPr marL="2286000" indent="0" algn="l" defTabSz="914400">
              <a:buNone/>
              <a:defRPr lang="ja-JP" sz="1800" kern="1200">
                <a:solidFill>
                  <a:schemeClr val="tx1"/>
                </a:solidFill>
                <a:latin typeface="+mn-lt"/>
                <a:ea typeface="+mn-lt"/>
                <a:cs typeface="+mn-lt"/>
              </a:defRPr>
            </a:lvl6pPr>
            <a:lvl7pPr marL="2743200" indent="0" algn="l" defTabSz="914400">
              <a:buNone/>
              <a:defRPr lang="ja-JP" sz="1800" kern="1200">
                <a:solidFill>
                  <a:schemeClr val="tx1"/>
                </a:solidFill>
                <a:latin typeface="+mn-lt"/>
                <a:ea typeface="+mn-lt"/>
                <a:cs typeface="+mn-lt"/>
              </a:defRPr>
            </a:lvl7pPr>
            <a:lvl8pPr marL="3200400" indent="0" algn="l" defTabSz="914400">
              <a:buNone/>
              <a:defRPr lang="ja-JP" sz="1800" kern="1200">
                <a:solidFill>
                  <a:schemeClr val="tx1"/>
                </a:solidFill>
                <a:latin typeface="+mn-lt"/>
                <a:ea typeface="+mn-lt"/>
                <a:cs typeface="+mn-lt"/>
              </a:defRPr>
            </a:lvl8pPr>
            <a:lvl9pPr marL="3657600" indent="0" algn="l" defTabSz="914400">
              <a:buNone/>
              <a:defRPr lang="ja-JP" sz="1800" kern="1200">
                <a:solidFill>
                  <a:schemeClr val="tx1"/>
                </a:solidFill>
                <a:latin typeface="+mn-lt"/>
                <a:ea typeface="+mn-lt"/>
                <a:cs typeface="+mn-lt"/>
              </a:defRPr>
            </a:lvl9pPr>
          </a:lstStyle>
          <a:p>
            <a:pPr algn="r">
              <a:buNone/>
            </a:pPr>
            <a:r>
              <a:rPr lang="en-US" altLang="ja-JP" sz="1400" dirty="0">
                <a:latin typeface="BIZ UDPゴシック"/>
                <a:ea typeface="BIZ UDPゴシック"/>
                <a:cs typeface="BIZ UDPゴシック"/>
              </a:rPr>
              <a:t>2</a:t>
            </a:r>
            <a:endParaRPr lang="ja-JP" sz="1400" dirty="0">
              <a:latin typeface="BIZ UDPゴシック"/>
              <a:ea typeface="BIZ UDPゴシック"/>
              <a:cs typeface="BIZ UDPゴシック"/>
            </a:endParaRPr>
          </a:p>
        </p:txBody>
      </p:sp>
      <p:sp>
        <p:nvSpPr>
          <p:cNvPr id="9" name="直線コネクタ 8">
            <a:extLst>
              <a:ext uri="{FF2B5EF4-FFF2-40B4-BE49-F238E27FC236}">
                <a16:creationId xmlns:a16="http://schemas.microsoft.com/office/drawing/2014/main" id="{F496F4FA-94B4-494B-AEC5-7863EE6FEA04}"/>
              </a:ext>
            </a:extLst>
          </p:cNvPr>
          <p:cNvSpPr>
            <a:spLocks noGrp="1"/>
          </p:cNvSpPr>
          <p:nvPr/>
        </p:nvSpPr>
        <p:spPr>
          <a:xfrm>
            <a:off x="216668" y="449732"/>
            <a:ext cx="11743658" cy="0"/>
          </a:xfrm>
          <a:prstGeom prst="line">
            <a:avLst/>
          </a:prstGeom>
        </p:spPr>
        <p:style>
          <a:lnRef idx="1">
            <a:schemeClr val="dk1"/>
          </a:lnRef>
          <a:fillRef idx="0">
            <a:schemeClr val="dk1"/>
          </a:fillRef>
          <a:effectRef idx="0">
            <a:schemeClr val="dk1"/>
          </a:effectRef>
          <a:fontRef idx="minor">
            <a:schemeClr val="tx1"/>
          </a:fontRef>
        </p:style>
        <p:txBody>
          <a:bodyPr/>
          <a:lstStyle/>
          <a:p>
            <a:endParaRPr lang="ja-JP" altLang="en-US"/>
          </a:p>
        </p:txBody>
      </p:sp>
      <p:sp>
        <p:nvSpPr>
          <p:cNvPr id="10" name="正方形/長方形 9">
            <a:extLst>
              <a:ext uri="{FF2B5EF4-FFF2-40B4-BE49-F238E27FC236}">
                <a16:creationId xmlns:a16="http://schemas.microsoft.com/office/drawing/2014/main" id="{C15700B3-8009-1286-9D14-FE99C10E17C3}"/>
              </a:ext>
            </a:extLst>
          </p:cNvPr>
          <p:cNvSpPr>
            <a:spLocks noGrp="1"/>
          </p:cNvSpPr>
          <p:nvPr/>
        </p:nvSpPr>
        <p:spPr>
          <a:xfrm>
            <a:off x="2893" y="48527"/>
            <a:ext cx="12189107" cy="369332"/>
          </a:xfrm>
          <a:prstGeom prst="rect">
            <a:avLst/>
          </a:prstGeom>
        </p:spPr>
        <p:txBody>
          <a:bodyPr wrap="square">
            <a:spAutoFit/>
          </a:bodyPr>
          <a:lstStyle/>
          <a:p>
            <a:r>
              <a:rPr lang="ja-JP" b="1" dirty="0">
                <a:latin typeface="BIZ UDゴシック"/>
                <a:ea typeface="BIZ UDゴシック"/>
                <a:cs typeface="BIZ UDゴシック"/>
              </a:rPr>
              <a:t>　第２回主なご意見</a:t>
            </a:r>
          </a:p>
        </p:txBody>
      </p:sp>
      <p:graphicFrame>
        <p:nvGraphicFramePr>
          <p:cNvPr id="31" name="表 11"/>
          <p:cNvGraphicFramePr/>
          <p:nvPr>
            <p:extLst>
              <p:ext uri="{D42A27DB-BD31-4B8C-83A1-F6EECF244321}">
                <p14:modId xmlns:p14="http://schemas.microsoft.com/office/powerpoint/2010/main" val="3775477422"/>
              </p:ext>
            </p:extLst>
          </p:nvPr>
        </p:nvGraphicFramePr>
        <p:xfrm>
          <a:off x="269357" y="581498"/>
          <a:ext cx="2775179" cy="365760"/>
        </p:xfrm>
        <a:graphic>
          <a:graphicData uri="http://schemas.openxmlformats.org/drawingml/2006/table">
            <a:tbl>
              <a:tblPr firstRow="1" bandRow="1">
                <a:tableStyleId>{5C22544A-7EE6-4342-B048-85BDC9FD1C3A}</a:tableStyleId>
              </a:tblPr>
              <a:tblGrid>
                <a:gridCol w="2775179">
                  <a:extLst>
                    <a:ext uri="{9D8B030D-6E8A-4147-A177-3AD203B41FA5}">
                      <a16:colId xmlns:a16="http://schemas.microsoft.com/office/drawing/2014/main" val="20000"/>
                    </a:ext>
                  </a:extLst>
                </a:gridCol>
              </a:tblGrid>
              <a:tr h="343456">
                <a:tc>
                  <a:txBody>
                    <a:bodyPr/>
                    <a:lstStyle/>
                    <a:p>
                      <a:pPr marL="0" marR="0" lvl="0" indent="0" algn="l" defTabSz="914400">
                        <a:lnSpc>
                          <a:spcPct val="100000"/>
                        </a:lnSpc>
                        <a:spcBef>
                          <a:spcPts val="0"/>
                        </a:spcBef>
                        <a:spcAft>
                          <a:spcPts val="0"/>
                        </a:spcAft>
                        <a:buClrTx/>
                        <a:buSzTx/>
                        <a:buFontTx/>
                        <a:buNone/>
                      </a:pPr>
                      <a:r>
                        <a:rPr lang="ja-JP" sz="1800" b="1" dirty="0">
                          <a:solidFill>
                            <a:schemeClr val="tx1"/>
                          </a:solidFill>
                          <a:latin typeface="BIZ UDゴシック"/>
                          <a:ea typeface="BIZ UDゴシック"/>
                          <a:cs typeface="BIZ UDゴシック"/>
                        </a:rPr>
                        <a:t>１　</a:t>
                      </a:r>
                      <a:r>
                        <a:rPr lang="ja-JP" altLang="en-US" sz="1800" b="1" dirty="0">
                          <a:solidFill>
                            <a:schemeClr val="tx1"/>
                          </a:solidFill>
                          <a:latin typeface="BIZ UDゴシック"/>
                          <a:ea typeface="BIZ UDゴシック"/>
                          <a:cs typeface="BIZ UDゴシック"/>
                        </a:rPr>
                        <a:t>災害・ケースの想定</a:t>
                      </a:r>
                      <a:endParaRPr lang="ja-JP" sz="1800" b="1" dirty="0">
                        <a:solidFill>
                          <a:schemeClr val="tx1"/>
                        </a:solidFill>
                        <a:latin typeface="BIZ UDゴシック"/>
                        <a:ea typeface="BIZ UDゴシック"/>
                        <a:cs typeface="BIZ UDゴシック"/>
                      </a:endParaRPr>
                    </a:p>
                  </a:txBody>
                  <a:tcPr>
                    <a:lnB w="76200" cmpd="sng">
                      <a:solidFill>
                        <a:srgbClr val="FFC000"/>
                      </a:solidFill>
                      <a:prstDash val="solid"/>
                    </a:lnB>
                    <a:gradFill>
                      <a:gsLst>
                        <a:gs pos="75000">
                          <a:srgbClr val="FFC000"/>
                        </a:gs>
                        <a:gs pos="92000">
                          <a:srgbClr val="FFC000"/>
                        </a:gs>
                        <a:gs pos="58000">
                          <a:schemeClr val="bg1">
                            <a:alpha val="0"/>
                          </a:schemeClr>
                        </a:gs>
                        <a:gs pos="100000">
                          <a:srgbClr val="FFC000"/>
                        </a:gs>
                      </a:gsLst>
                      <a:lin ang="5400000" scaled="1"/>
                    </a:gradFill>
                  </a:tcPr>
                </a:tc>
                <a:extLst>
                  <a:ext uri="{0D108BD9-81ED-4DB2-BD59-A6C34878D82A}">
                    <a16:rowId xmlns:a16="http://schemas.microsoft.com/office/drawing/2014/main" val="10000"/>
                  </a:ext>
                </a:extLst>
              </a:tr>
            </a:tbl>
          </a:graphicData>
        </a:graphic>
      </p:graphicFrame>
      <p:sp>
        <p:nvSpPr>
          <p:cNvPr id="13" name="テキスト ボックス 12">
            <a:extLst>
              <a:ext uri="{FF2B5EF4-FFF2-40B4-BE49-F238E27FC236}">
                <a16:creationId xmlns:a16="http://schemas.microsoft.com/office/drawing/2014/main" id="{5DF5D446-7D98-8C56-B690-A7315368948E}"/>
              </a:ext>
            </a:extLst>
          </p:cNvPr>
          <p:cNvSpPr>
            <a:spLocks noGrp="1"/>
          </p:cNvSpPr>
          <p:nvPr/>
        </p:nvSpPr>
        <p:spPr>
          <a:xfrm>
            <a:off x="891538" y="1325651"/>
            <a:ext cx="11300461" cy="1792798"/>
          </a:xfrm>
          <a:prstGeom prst="rect">
            <a:avLst/>
          </a:prstGeom>
          <a:noFill/>
        </p:spPr>
        <p:txBody>
          <a:bodyPr wrap="square">
            <a:spAutoFit/>
          </a:bodyPr>
          <a:lstStyle/>
          <a:p>
            <a:pPr marL="285750" indent="-285750">
              <a:spcBef>
                <a:spcPts val="300"/>
              </a:spcBef>
              <a:buFont typeface="Arial"/>
              <a:buChar char="•"/>
            </a:pPr>
            <a:r>
              <a:rPr lang="ja-JP" altLang="en-US" sz="1400" dirty="0">
                <a:latin typeface="BIZ UDゴシック"/>
                <a:ea typeface="BIZ UDゴシック"/>
                <a:cs typeface="BIZ UDゴシック"/>
              </a:rPr>
              <a:t>台風を検討対象とするのであれば、より大きなものを想定するべきではないか</a:t>
            </a:r>
            <a:endParaRPr lang="en-US" altLang="ja-JP" sz="1400" dirty="0">
              <a:latin typeface="BIZ UDゴシック"/>
              <a:ea typeface="BIZ UDゴシック"/>
              <a:cs typeface="BIZ UDゴシック"/>
            </a:endParaRPr>
          </a:p>
          <a:p>
            <a:pPr marL="285750" indent="-285750">
              <a:spcBef>
                <a:spcPts val="300"/>
              </a:spcBef>
              <a:buFont typeface="Arial"/>
              <a:buChar char="•"/>
            </a:pPr>
            <a:r>
              <a:rPr lang="ja-JP" altLang="en-US" sz="1400" dirty="0">
                <a:latin typeface="BIZ UDゴシック"/>
                <a:ea typeface="BIZ UDゴシック"/>
                <a:cs typeface="BIZ UDゴシック"/>
              </a:rPr>
              <a:t>今後の気候変動を考えると、もっと強い台風を想定する必要があり、強風で送電線が折れ、電力、通信事情が悪くなる恐れがある</a:t>
            </a:r>
            <a:endParaRPr lang="en-US" altLang="ja-JP" sz="1400" dirty="0">
              <a:latin typeface="BIZ UDゴシック"/>
              <a:ea typeface="BIZ UDゴシック"/>
              <a:cs typeface="BIZ UDゴシック"/>
            </a:endParaRPr>
          </a:p>
          <a:p>
            <a:pPr marL="285750" indent="-285750">
              <a:spcBef>
                <a:spcPts val="300"/>
              </a:spcBef>
              <a:buFont typeface="Arial"/>
              <a:buChar char="•"/>
            </a:pPr>
            <a:r>
              <a:rPr lang="ja-JP" altLang="en-US" sz="1400" dirty="0">
                <a:latin typeface="BIZ UDゴシック"/>
                <a:ea typeface="BIZ UDゴシック"/>
                <a:cs typeface="BIZ UDゴシック"/>
              </a:rPr>
              <a:t>立川も含めた首都圏から中枢機能を移すという観点なら、富士山の降灰噴火がある</a:t>
            </a:r>
            <a:endParaRPr lang="en-US" altLang="ja-JP" sz="1400" dirty="0">
              <a:latin typeface="BIZ UDゴシック"/>
              <a:ea typeface="BIZ UDゴシック"/>
              <a:cs typeface="BIZ UDゴシック"/>
            </a:endParaRPr>
          </a:p>
          <a:p>
            <a:pPr marL="285750" indent="-285750">
              <a:spcBef>
                <a:spcPts val="300"/>
              </a:spcBef>
              <a:buFont typeface="Arial"/>
              <a:buChar char="•"/>
            </a:pPr>
            <a:r>
              <a:rPr lang="ja-JP" altLang="en-US" sz="1400" dirty="0">
                <a:latin typeface="BIZ UDゴシック"/>
                <a:ea typeface="BIZ UDゴシック"/>
                <a:cs typeface="BIZ UDゴシック"/>
              </a:rPr>
              <a:t>国は宝永噴火（２週間）を想定しているが、もっと長引く可能性があり、そのときには移動ができないこととなり、事前の移転も考えなければならない</a:t>
            </a:r>
            <a:endParaRPr lang="en-US" altLang="ja-JP" sz="1400" dirty="0">
              <a:latin typeface="BIZ UDゴシック"/>
              <a:ea typeface="BIZ UDゴシック"/>
              <a:cs typeface="BIZ UDゴシック"/>
            </a:endParaRPr>
          </a:p>
          <a:p>
            <a:pPr marL="285750" indent="-285750">
              <a:spcBef>
                <a:spcPts val="300"/>
              </a:spcBef>
              <a:buFont typeface="Arial"/>
              <a:buChar char="•"/>
            </a:pPr>
            <a:r>
              <a:rPr lang="ja-JP" altLang="en-US" sz="1400" dirty="0">
                <a:latin typeface="BIZ UDゴシック"/>
                <a:ea typeface="BIZ UDゴシック"/>
                <a:cs typeface="BIZ UDゴシック"/>
              </a:rPr>
              <a:t>国民保護事案の場合、長期間において、霞が関が使えないことがあり得る</a:t>
            </a:r>
            <a:endParaRPr lang="en-US" altLang="ja-JP" sz="1400" dirty="0">
              <a:latin typeface="BIZ UDゴシック"/>
              <a:ea typeface="BIZ UDゴシック"/>
              <a:cs typeface="BIZ UDゴシック"/>
            </a:endParaRPr>
          </a:p>
          <a:p>
            <a:pPr marL="285750" indent="-285750">
              <a:spcBef>
                <a:spcPts val="300"/>
              </a:spcBef>
              <a:buFont typeface="Arial"/>
              <a:buChar char="•"/>
            </a:pPr>
            <a:endParaRPr lang="ja-JP" altLang="en-US" sz="1400" dirty="0">
              <a:latin typeface="BIZ UDゴシック"/>
              <a:ea typeface="BIZ UDゴシック"/>
              <a:cs typeface="BIZ UDゴシック"/>
            </a:endParaRPr>
          </a:p>
        </p:txBody>
      </p:sp>
      <p:sp>
        <p:nvSpPr>
          <p:cNvPr id="2" name="テキスト ボックス 1">
            <a:extLst>
              <a:ext uri="{FF2B5EF4-FFF2-40B4-BE49-F238E27FC236}">
                <a16:creationId xmlns:a16="http://schemas.microsoft.com/office/drawing/2014/main" id="{1D14A6EF-424F-8BCB-2187-2A95717CB6B0}"/>
              </a:ext>
            </a:extLst>
          </p:cNvPr>
          <p:cNvSpPr>
            <a:spLocks noGrp="1"/>
          </p:cNvSpPr>
          <p:nvPr/>
        </p:nvSpPr>
        <p:spPr>
          <a:xfrm>
            <a:off x="312060" y="974463"/>
            <a:ext cx="11879939" cy="338554"/>
          </a:xfrm>
          <a:prstGeom prst="rect">
            <a:avLst/>
          </a:prstGeom>
          <a:noFill/>
        </p:spPr>
        <p:txBody>
          <a:bodyPr wrap="square">
            <a:spAutoFit/>
          </a:bodyPr>
          <a:lstStyle/>
          <a:p>
            <a:r>
              <a:rPr lang="ja-JP" sz="1600" b="1" dirty="0">
                <a:latin typeface="BIZ UDゴシック"/>
                <a:ea typeface="BIZ UDゴシック"/>
                <a:cs typeface="BIZ UDゴシック"/>
              </a:rPr>
              <a:t>（１）</a:t>
            </a:r>
            <a:r>
              <a:rPr lang="ja-JP" altLang="en-US" sz="1600" b="1" dirty="0">
                <a:latin typeface="BIZ UDゴシック"/>
                <a:ea typeface="BIZ UDゴシック"/>
                <a:cs typeface="BIZ UDゴシック"/>
              </a:rPr>
              <a:t>災害の過酷化・長期化</a:t>
            </a:r>
            <a:endParaRPr lang="ja-JP" sz="1600" b="1" dirty="0">
              <a:latin typeface="BIZ UDゴシック"/>
              <a:ea typeface="BIZ UDゴシック"/>
              <a:cs typeface="BIZ UDゴシック"/>
            </a:endParaRPr>
          </a:p>
        </p:txBody>
      </p:sp>
      <p:sp>
        <p:nvSpPr>
          <p:cNvPr id="18" name="テキスト ボックス 12">
            <a:extLst>
              <a:ext uri="{FF2B5EF4-FFF2-40B4-BE49-F238E27FC236}">
                <a16:creationId xmlns:a16="http://schemas.microsoft.com/office/drawing/2014/main" id="{EE729776-7A6A-028A-1488-A71EC7C258C3}"/>
              </a:ext>
            </a:extLst>
          </p:cNvPr>
          <p:cNvSpPr>
            <a:spLocks noGrp="1"/>
          </p:cNvSpPr>
          <p:nvPr/>
        </p:nvSpPr>
        <p:spPr>
          <a:xfrm>
            <a:off x="891539" y="3706019"/>
            <a:ext cx="11300461" cy="1031051"/>
          </a:xfrm>
          <a:prstGeom prst="rect">
            <a:avLst/>
          </a:prstGeom>
          <a:noFill/>
        </p:spPr>
        <p:txBody>
          <a:bodyPr wrap="square">
            <a:spAutoFit/>
          </a:bodyPr>
          <a:lstStyle/>
          <a:p>
            <a:pPr marL="285750" indent="-285750">
              <a:spcBef>
                <a:spcPts val="300"/>
              </a:spcBef>
              <a:buFont typeface="Arial"/>
              <a:buChar char="•"/>
            </a:pPr>
            <a:r>
              <a:rPr lang="ja-JP" altLang="en-US" sz="1400" dirty="0">
                <a:latin typeface="BIZ UDゴシック"/>
                <a:ea typeface="BIZ UDゴシック"/>
                <a:cs typeface="BIZ UDゴシック"/>
              </a:rPr>
              <a:t>シナリオについて、スーパー台風が来るのであれば、首相は帰国するのではないか</a:t>
            </a:r>
            <a:endParaRPr lang="en-US" altLang="ja-JP" sz="1400" dirty="0">
              <a:latin typeface="BIZ UDゴシック"/>
              <a:ea typeface="BIZ UDゴシック"/>
              <a:cs typeface="BIZ UDゴシック"/>
            </a:endParaRPr>
          </a:p>
          <a:p>
            <a:pPr marL="285750" indent="-285750">
              <a:spcBef>
                <a:spcPts val="300"/>
              </a:spcBef>
              <a:buFont typeface="Arial"/>
              <a:buChar char="•"/>
            </a:pPr>
            <a:r>
              <a:rPr lang="ja-JP" altLang="en-US" sz="1400" dirty="0">
                <a:latin typeface="BIZ UDゴシック"/>
                <a:ea typeface="BIZ UDゴシック"/>
                <a:cs typeface="BIZ UDゴシック"/>
              </a:rPr>
              <a:t>国会会期中に総理が海外に行くことはない、サミットくらいなので、要修正</a:t>
            </a:r>
            <a:endParaRPr lang="en-US" altLang="ja-JP" sz="1400" dirty="0">
              <a:latin typeface="BIZ UDゴシック"/>
              <a:ea typeface="BIZ UDゴシック"/>
              <a:cs typeface="BIZ UDゴシック"/>
            </a:endParaRPr>
          </a:p>
          <a:p>
            <a:pPr marL="285750" indent="-285750">
              <a:spcBef>
                <a:spcPts val="300"/>
              </a:spcBef>
              <a:buFont typeface="Arial"/>
              <a:buChar char="•"/>
            </a:pPr>
            <a:r>
              <a:rPr lang="ja-JP" altLang="en-US" sz="1400" dirty="0">
                <a:latin typeface="BIZ UDゴシック"/>
                <a:ea typeface="BIZ UDゴシック"/>
                <a:cs typeface="BIZ UDゴシック"/>
              </a:rPr>
              <a:t>首相が大阪にいるケースだけでなく、首相が連絡不能、首相含む複数の閣僚が職務不能など、より過酷な状況を想定し、バックアップがどこまで機能するかを検証することが重要</a:t>
            </a:r>
          </a:p>
        </p:txBody>
      </p:sp>
      <p:sp>
        <p:nvSpPr>
          <p:cNvPr id="19" name="テキスト ボックス 1">
            <a:extLst>
              <a:ext uri="{FF2B5EF4-FFF2-40B4-BE49-F238E27FC236}">
                <a16:creationId xmlns:a16="http://schemas.microsoft.com/office/drawing/2014/main" id="{C82D068D-C55B-B077-2CE9-02899443E959}"/>
              </a:ext>
            </a:extLst>
          </p:cNvPr>
          <p:cNvSpPr>
            <a:spLocks noGrp="1"/>
          </p:cNvSpPr>
          <p:nvPr/>
        </p:nvSpPr>
        <p:spPr>
          <a:xfrm>
            <a:off x="312061" y="3354831"/>
            <a:ext cx="11879939" cy="338554"/>
          </a:xfrm>
          <a:prstGeom prst="rect">
            <a:avLst/>
          </a:prstGeom>
          <a:noFill/>
        </p:spPr>
        <p:txBody>
          <a:bodyPr wrap="square">
            <a:spAutoFit/>
          </a:bodyPr>
          <a:lstStyle/>
          <a:p>
            <a:r>
              <a:rPr lang="ja-JP" sz="1600" b="1" dirty="0">
                <a:latin typeface="BIZ UDゴシック"/>
                <a:ea typeface="BIZ UDゴシック"/>
                <a:cs typeface="BIZ UDゴシック"/>
              </a:rPr>
              <a:t>（</a:t>
            </a:r>
            <a:r>
              <a:rPr lang="ja-JP" altLang="en-US" sz="1600" b="1" dirty="0">
                <a:latin typeface="BIZ UDゴシック"/>
                <a:ea typeface="BIZ UDゴシック"/>
                <a:cs typeface="BIZ UDゴシック"/>
              </a:rPr>
              <a:t>２</a:t>
            </a:r>
            <a:r>
              <a:rPr lang="ja-JP" sz="1600" b="1" dirty="0">
                <a:latin typeface="BIZ UDゴシック"/>
                <a:ea typeface="BIZ UDゴシック"/>
                <a:cs typeface="BIZ UDゴシック"/>
              </a:rPr>
              <a:t>）</a:t>
            </a:r>
            <a:r>
              <a:rPr lang="ja-JP" altLang="en-US" sz="1600" b="1" dirty="0">
                <a:latin typeface="BIZ UDゴシック"/>
                <a:ea typeface="BIZ UDゴシック"/>
                <a:cs typeface="BIZ UDゴシック"/>
              </a:rPr>
              <a:t>首都中枢機能側の被災・職務不能</a:t>
            </a:r>
            <a:endParaRPr lang="ja-JP" sz="1600" b="1" dirty="0">
              <a:latin typeface="BIZ UDゴシック"/>
              <a:ea typeface="BIZ UDゴシック"/>
              <a:cs typeface="BIZ UDゴシック"/>
            </a:endParaRPr>
          </a:p>
        </p:txBody>
      </p:sp>
      <p:sp>
        <p:nvSpPr>
          <p:cNvPr id="20" name="テキスト ボックス 12">
            <a:extLst>
              <a:ext uri="{FF2B5EF4-FFF2-40B4-BE49-F238E27FC236}">
                <a16:creationId xmlns:a16="http://schemas.microsoft.com/office/drawing/2014/main" id="{57AB7B0D-25E3-853E-2413-F1731E141E4D}"/>
              </a:ext>
            </a:extLst>
          </p:cNvPr>
          <p:cNvSpPr>
            <a:spLocks noGrp="1"/>
          </p:cNvSpPr>
          <p:nvPr/>
        </p:nvSpPr>
        <p:spPr>
          <a:xfrm>
            <a:off x="891539" y="5314872"/>
            <a:ext cx="11300461" cy="561692"/>
          </a:xfrm>
          <a:prstGeom prst="rect">
            <a:avLst/>
          </a:prstGeom>
          <a:noFill/>
        </p:spPr>
        <p:txBody>
          <a:bodyPr wrap="square">
            <a:spAutoFit/>
          </a:bodyPr>
          <a:lstStyle/>
          <a:p>
            <a:pPr marL="285750" indent="-285750">
              <a:spcBef>
                <a:spcPts val="300"/>
              </a:spcBef>
              <a:buFont typeface="Arial"/>
              <a:buChar char="•"/>
            </a:pPr>
            <a:r>
              <a:rPr lang="ja-JP" altLang="en-US" sz="1400" dirty="0">
                <a:latin typeface="BIZ UDゴシック"/>
                <a:ea typeface="BIZ UDゴシック"/>
                <a:cs typeface="BIZ UDゴシック"/>
              </a:rPr>
              <a:t>大阪の弱点として、南海トラフ地震と富士山噴火の同時被災があるので、副首都の複数設置なども考えられる</a:t>
            </a:r>
            <a:endParaRPr lang="en-US" altLang="ja-JP" sz="1400" dirty="0">
              <a:latin typeface="BIZ UDゴシック"/>
              <a:ea typeface="BIZ UDゴシック"/>
              <a:cs typeface="BIZ UDゴシック"/>
            </a:endParaRPr>
          </a:p>
          <a:p>
            <a:pPr marL="285750" indent="-285750">
              <a:spcBef>
                <a:spcPts val="300"/>
              </a:spcBef>
              <a:buFont typeface="Arial"/>
              <a:buChar char="•"/>
            </a:pPr>
            <a:r>
              <a:rPr lang="ja-JP" altLang="en-US" sz="1400" dirty="0">
                <a:latin typeface="BIZ UDゴシック"/>
                <a:ea typeface="BIZ UDゴシック"/>
                <a:cs typeface="BIZ UDゴシック"/>
              </a:rPr>
              <a:t>大阪も同時被災して、第三拠点でのバックアップに切り替えることも想定する必要もある</a:t>
            </a:r>
          </a:p>
        </p:txBody>
      </p:sp>
      <p:sp>
        <p:nvSpPr>
          <p:cNvPr id="21" name="テキスト ボックス 1">
            <a:extLst>
              <a:ext uri="{FF2B5EF4-FFF2-40B4-BE49-F238E27FC236}">
                <a16:creationId xmlns:a16="http://schemas.microsoft.com/office/drawing/2014/main" id="{2D5EEE98-F4EB-FB8B-0B4D-70E916F488A2}"/>
              </a:ext>
            </a:extLst>
          </p:cNvPr>
          <p:cNvSpPr>
            <a:spLocks noGrp="1"/>
          </p:cNvSpPr>
          <p:nvPr/>
        </p:nvSpPr>
        <p:spPr>
          <a:xfrm>
            <a:off x="312061" y="4963684"/>
            <a:ext cx="11879939" cy="338554"/>
          </a:xfrm>
          <a:prstGeom prst="rect">
            <a:avLst/>
          </a:prstGeom>
          <a:noFill/>
        </p:spPr>
        <p:txBody>
          <a:bodyPr wrap="square">
            <a:spAutoFit/>
          </a:bodyPr>
          <a:lstStyle/>
          <a:p>
            <a:r>
              <a:rPr lang="ja-JP" sz="1600" b="1" dirty="0">
                <a:latin typeface="BIZ UDゴシック"/>
                <a:ea typeface="BIZ UDゴシック"/>
                <a:cs typeface="BIZ UDゴシック"/>
              </a:rPr>
              <a:t>（</a:t>
            </a:r>
            <a:r>
              <a:rPr lang="ja-JP" altLang="en-US" sz="1600" b="1" dirty="0">
                <a:latin typeface="BIZ UDゴシック"/>
                <a:ea typeface="BIZ UDゴシック"/>
                <a:cs typeface="BIZ UDゴシック"/>
              </a:rPr>
              <a:t>３</a:t>
            </a:r>
            <a:r>
              <a:rPr lang="ja-JP" sz="1600" b="1" dirty="0">
                <a:latin typeface="BIZ UDゴシック"/>
                <a:ea typeface="BIZ UDゴシック"/>
                <a:cs typeface="BIZ UDゴシック"/>
              </a:rPr>
              <a:t>）</a:t>
            </a:r>
            <a:r>
              <a:rPr lang="ja-JP" altLang="en-US" sz="1600" b="1" dirty="0">
                <a:latin typeface="BIZ UDゴシック"/>
                <a:ea typeface="BIZ UDゴシック"/>
                <a:cs typeface="BIZ UDゴシック"/>
              </a:rPr>
              <a:t>バックアップ拠点側の同時被災</a:t>
            </a:r>
            <a:endParaRPr lang="ja-JP" sz="1600" b="1" dirty="0">
              <a:latin typeface="BIZ UDゴシック"/>
              <a:ea typeface="BIZ UDゴシック"/>
              <a:cs typeface="BIZ UDゴシック"/>
            </a:endParaRPr>
          </a:p>
        </p:txBody>
      </p:sp>
    </p:spTree>
    <p:extLst>
      <p:ext uri="{BB962C8B-B14F-4D97-AF65-F5344CB8AC3E}">
        <p14:creationId xmlns:p14="http://schemas.microsoft.com/office/powerpoint/2010/main" val="26518736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3C12C7-C6B3-CB51-A774-AAA79D6B0DF1}"/>
            </a:ext>
          </a:extLst>
        </p:cNvPr>
        <p:cNvGrpSpPr/>
        <p:nvPr/>
      </p:nvGrpSpPr>
      <p:grpSpPr>
        <a:xfrm>
          <a:off x="0" y="0"/>
          <a:ext cx="0" cy="0"/>
          <a:chOff x="0" y="0"/>
          <a:chExt cx="0" cy="0"/>
        </a:xfrm>
      </p:grpSpPr>
      <p:sp>
        <p:nvSpPr>
          <p:cNvPr id="6" name="スライド番号プレースホルダー 1">
            <a:extLst>
              <a:ext uri="{FF2B5EF4-FFF2-40B4-BE49-F238E27FC236}">
                <a16:creationId xmlns:a16="http://schemas.microsoft.com/office/drawing/2014/main" id="{4A283AF7-EE7A-1F4F-F001-6FA221A10FF9}"/>
              </a:ext>
            </a:extLst>
          </p:cNvPr>
          <p:cNvSpPr>
            <a:spLocks noGrp="1"/>
          </p:cNvSpPr>
          <p:nvPr/>
        </p:nvSpPr>
        <p:spPr>
          <a:xfrm>
            <a:off x="9448800" y="6394177"/>
            <a:ext cx="2743200" cy="365125"/>
          </a:xfrm>
        </p:spPr>
        <p:txBody>
          <a:bodyPr/>
          <a:lstStyle>
            <a:lvl1pPr marL="0" indent="0" algn="l" defTabSz="914400">
              <a:buNone/>
              <a:defRPr lang="ja-JP" sz="1800" kern="1200">
                <a:solidFill>
                  <a:schemeClr val="tx1"/>
                </a:solidFill>
                <a:latin typeface="+mn-lt"/>
                <a:ea typeface="+mn-lt"/>
                <a:cs typeface="+mn-lt"/>
              </a:defRPr>
            </a:lvl1pPr>
            <a:lvl2pPr marL="457200" indent="0" algn="l" defTabSz="914400">
              <a:buNone/>
              <a:defRPr lang="ja-JP" sz="1800" kern="1200">
                <a:solidFill>
                  <a:schemeClr val="tx1"/>
                </a:solidFill>
                <a:latin typeface="+mn-lt"/>
                <a:ea typeface="+mn-lt"/>
                <a:cs typeface="+mn-lt"/>
              </a:defRPr>
            </a:lvl2pPr>
            <a:lvl3pPr marL="914400" indent="0" algn="l" defTabSz="914400">
              <a:buNone/>
              <a:defRPr lang="ja-JP" sz="1800" kern="1200">
                <a:solidFill>
                  <a:schemeClr val="tx1"/>
                </a:solidFill>
                <a:latin typeface="+mn-lt"/>
                <a:ea typeface="+mn-lt"/>
                <a:cs typeface="+mn-lt"/>
              </a:defRPr>
            </a:lvl3pPr>
            <a:lvl4pPr marL="1371600" indent="0" algn="l" defTabSz="914400">
              <a:buNone/>
              <a:defRPr lang="ja-JP" sz="1800" kern="1200">
                <a:solidFill>
                  <a:schemeClr val="tx1"/>
                </a:solidFill>
                <a:latin typeface="+mn-lt"/>
                <a:ea typeface="+mn-lt"/>
                <a:cs typeface="+mn-lt"/>
              </a:defRPr>
            </a:lvl4pPr>
            <a:lvl5pPr marL="1828800" indent="0" algn="l" defTabSz="914400">
              <a:buNone/>
              <a:defRPr lang="ja-JP" sz="1800" kern="1200">
                <a:solidFill>
                  <a:schemeClr val="tx1"/>
                </a:solidFill>
                <a:latin typeface="+mn-lt"/>
                <a:ea typeface="+mn-lt"/>
                <a:cs typeface="+mn-lt"/>
              </a:defRPr>
            </a:lvl5pPr>
            <a:lvl6pPr marL="2286000" indent="0" algn="l" defTabSz="914400">
              <a:buNone/>
              <a:defRPr lang="ja-JP" sz="1800" kern="1200">
                <a:solidFill>
                  <a:schemeClr val="tx1"/>
                </a:solidFill>
                <a:latin typeface="+mn-lt"/>
                <a:ea typeface="+mn-lt"/>
                <a:cs typeface="+mn-lt"/>
              </a:defRPr>
            </a:lvl6pPr>
            <a:lvl7pPr marL="2743200" indent="0" algn="l" defTabSz="914400">
              <a:buNone/>
              <a:defRPr lang="ja-JP" sz="1800" kern="1200">
                <a:solidFill>
                  <a:schemeClr val="tx1"/>
                </a:solidFill>
                <a:latin typeface="+mn-lt"/>
                <a:ea typeface="+mn-lt"/>
                <a:cs typeface="+mn-lt"/>
              </a:defRPr>
            </a:lvl7pPr>
            <a:lvl8pPr marL="3200400" indent="0" algn="l" defTabSz="914400">
              <a:buNone/>
              <a:defRPr lang="ja-JP" sz="1800" kern="1200">
                <a:solidFill>
                  <a:schemeClr val="tx1"/>
                </a:solidFill>
                <a:latin typeface="+mn-lt"/>
                <a:ea typeface="+mn-lt"/>
                <a:cs typeface="+mn-lt"/>
              </a:defRPr>
            </a:lvl8pPr>
            <a:lvl9pPr marL="3657600" indent="0" algn="l" defTabSz="914400">
              <a:buNone/>
              <a:defRPr lang="ja-JP" sz="1800" kern="1200">
                <a:solidFill>
                  <a:schemeClr val="tx1"/>
                </a:solidFill>
                <a:latin typeface="+mn-lt"/>
                <a:ea typeface="+mn-lt"/>
                <a:cs typeface="+mn-lt"/>
              </a:defRPr>
            </a:lvl9pPr>
          </a:lstStyle>
          <a:p>
            <a:pPr algn="r">
              <a:buNone/>
            </a:pPr>
            <a:r>
              <a:rPr lang="en-US" altLang="ja-JP" sz="1400" dirty="0">
                <a:latin typeface="BIZ UDPゴシック"/>
                <a:ea typeface="BIZ UDPゴシック"/>
                <a:cs typeface="BIZ UDPゴシック"/>
              </a:rPr>
              <a:t>3</a:t>
            </a:r>
            <a:endParaRPr lang="ja-JP" sz="1400" dirty="0">
              <a:latin typeface="BIZ UDPゴシック"/>
              <a:ea typeface="BIZ UDPゴシック"/>
              <a:cs typeface="BIZ UDPゴシック"/>
            </a:endParaRPr>
          </a:p>
        </p:txBody>
      </p:sp>
      <p:sp>
        <p:nvSpPr>
          <p:cNvPr id="9" name="直線コネクタ 8">
            <a:extLst>
              <a:ext uri="{FF2B5EF4-FFF2-40B4-BE49-F238E27FC236}">
                <a16:creationId xmlns:a16="http://schemas.microsoft.com/office/drawing/2014/main" id="{13F56837-E3FA-8E9C-EA00-CAF73DB52897}"/>
              </a:ext>
            </a:extLst>
          </p:cNvPr>
          <p:cNvSpPr>
            <a:spLocks noGrp="1"/>
          </p:cNvSpPr>
          <p:nvPr/>
        </p:nvSpPr>
        <p:spPr>
          <a:xfrm>
            <a:off x="216668" y="449732"/>
            <a:ext cx="11743658" cy="0"/>
          </a:xfrm>
          <a:prstGeom prst="line">
            <a:avLst/>
          </a:prstGeom>
        </p:spPr>
        <p:style>
          <a:lnRef idx="1">
            <a:schemeClr val="dk1"/>
          </a:lnRef>
          <a:fillRef idx="0">
            <a:schemeClr val="dk1"/>
          </a:fillRef>
          <a:effectRef idx="0">
            <a:schemeClr val="dk1"/>
          </a:effectRef>
          <a:fontRef idx="minor">
            <a:schemeClr val="tx1"/>
          </a:fontRef>
        </p:style>
        <p:txBody>
          <a:bodyPr/>
          <a:lstStyle/>
          <a:p>
            <a:endParaRPr lang="ja-JP" altLang="en-US"/>
          </a:p>
        </p:txBody>
      </p:sp>
      <p:sp>
        <p:nvSpPr>
          <p:cNvPr id="10" name="正方形/長方形 9">
            <a:extLst>
              <a:ext uri="{FF2B5EF4-FFF2-40B4-BE49-F238E27FC236}">
                <a16:creationId xmlns:a16="http://schemas.microsoft.com/office/drawing/2014/main" id="{EB8E0A90-E1AA-39A0-17E9-129BD7306C48}"/>
              </a:ext>
            </a:extLst>
          </p:cNvPr>
          <p:cNvSpPr>
            <a:spLocks noGrp="1"/>
          </p:cNvSpPr>
          <p:nvPr/>
        </p:nvSpPr>
        <p:spPr>
          <a:xfrm>
            <a:off x="2893" y="48527"/>
            <a:ext cx="12189107" cy="369332"/>
          </a:xfrm>
          <a:prstGeom prst="rect">
            <a:avLst/>
          </a:prstGeom>
        </p:spPr>
        <p:txBody>
          <a:bodyPr wrap="square">
            <a:spAutoFit/>
          </a:bodyPr>
          <a:lstStyle/>
          <a:p>
            <a:r>
              <a:rPr lang="ja-JP" b="1" dirty="0">
                <a:latin typeface="BIZ UDゴシック"/>
                <a:ea typeface="BIZ UDゴシック"/>
                <a:cs typeface="BIZ UDゴシック"/>
              </a:rPr>
              <a:t>　第２回主なご意見</a:t>
            </a:r>
          </a:p>
        </p:txBody>
      </p:sp>
      <p:graphicFrame>
        <p:nvGraphicFramePr>
          <p:cNvPr id="31" name="表 11">
            <a:extLst>
              <a:ext uri="{FF2B5EF4-FFF2-40B4-BE49-F238E27FC236}">
                <a16:creationId xmlns:a16="http://schemas.microsoft.com/office/drawing/2014/main" id="{1C0ABD8E-CC9C-C504-49AF-D3460FF39989}"/>
              </a:ext>
            </a:extLst>
          </p:cNvPr>
          <p:cNvGraphicFramePr/>
          <p:nvPr>
            <p:extLst>
              <p:ext uri="{D42A27DB-BD31-4B8C-83A1-F6EECF244321}">
                <p14:modId xmlns:p14="http://schemas.microsoft.com/office/powerpoint/2010/main" val="3122508930"/>
              </p:ext>
            </p:extLst>
          </p:nvPr>
        </p:nvGraphicFramePr>
        <p:xfrm>
          <a:off x="269357" y="581498"/>
          <a:ext cx="5009226" cy="365760"/>
        </p:xfrm>
        <a:graphic>
          <a:graphicData uri="http://schemas.openxmlformats.org/drawingml/2006/table">
            <a:tbl>
              <a:tblPr firstRow="1" bandRow="1">
                <a:tableStyleId>{5C22544A-7EE6-4342-B048-85BDC9FD1C3A}</a:tableStyleId>
              </a:tblPr>
              <a:tblGrid>
                <a:gridCol w="5009226">
                  <a:extLst>
                    <a:ext uri="{9D8B030D-6E8A-4147-A177-3AD203B41FA5}">
                      <a16:colId xmlns:a16="http://schemas.microsoft.com/office/drawing/2014/main" val="20000"/>
                    </a:ext>
                  </a:extLst>
                </a:gridCol>
              </a:tblGrid>
              <a:tr h="343456">
                <a:tc>
                  <a:txBody>
                    <a:bodyPr/>
                    <a:lstStyle/>
                    <a:p>
                      <a:pPr marL="0" marR="0" lvl="0" indent="0" algn="l" defTabSz="914400">
                        <a:lnSpc>
                          <a:spcPct val="100000"/>
                        </a:lnSpc>
                        <a:spcBef>
                          <a:spcPts val="0"/>
                        </a:spcBef>
                        <a:spcAft>
                          <a:spcPts val="0"/>
                        </a:spcAft>
                        <a:buClrTx/>
                        <a:buSzTx/>
                        <a:buFontTx/>
                        <a:buNone/>
                      </a:pPr>
                      <a:r>
                        <a:rPr lang="ja-JP" altLang="en-US" sz="1800" b="1" dirty="0">
                          <a:solidFill>
                            <a:schemeClr val="tx1"/>
                          </a:solidFill>
                          <a:latin typeface="BIZ UDゴシック"/>
                          <a:ea typeface="BIZ UDゴシック"/>
                          <a:cs typeface="BIZ UDゴシック"/>
                        </a:rPr>
                        <a:t>２</a:t>
                      </a:r>
                      <a:r>
                        <a:rPr lang="ja-JP" sz="1800" b="1" dirty="0">
                          <a:solidFill>
                            <a:schemeClr val="tx1"/>
                          </a:solidFill>
                          <a:latin typeface="BIZ UDゴシック"/>
                          <a:ea typeface="BIZ UDゴシック"/>
                          <a:cs typeface="BIZ UDゴシック"/>
                        </a:rPr>
                        <a:t>　</a:t>
                      </a:r>
                      <a:r>
                        <a:rPr lang="ja-JP" altLang="en-US" sz="1800" b="1" dirty="0">
                          <a:solidFill>
                            <a:schemeClr val="tx1"/>
                          </a:solidFill>
                          <a:latin typeface="BIZ UDゴシック"/>
                          <a:ea typeface="BIZ UDゴシック"/>
                          <a:cs typeface="BIZ UDゴシック"/>
                        </a:rPr>
                        <a:t>東京圏外バックアップの起動・移行判断</a:t>
                      </a:r>
                      <a:endParaRPr lang="ja-JP" sz="1800" b="1" dirty="0">
                        <a:solidFill>
                          <a:schemeClr val="tx1"/>
                        </a:solidFill>
                        <a:latin typeface="BIZ UDゴシック"/>
                        <a:ea typeface="BIZ UDゴシック"/>
                        <a:cs typeface="BIZ UDゴシック"/>
                      </a:endParaRPr>
                    </a:p>
                  </a:txBody>
                  <a:tcPr>
                    <a:lnB w="76200" cmpd="sng">
                      <a:solidFill>
                        <a:srgbClr val="FFC000"/>
                      </a:solidFill>
                      <a:prstDash val="solid"/>
                    </a:lnB>
                    <a:gradFill>
                      <a:gsLst>
                        <a:gs pos="75000">
                          <a:srgbClr val="FFC000"/>
                        </a:gs>
                        <a:gs pos="92000">
                          <a:srgbClr val="FFC000"/>
                        </a:gs>
                        <a:gs pos="58000">
                          <a:schemeClr val="bg1">
                            <a:alpha val="0"/>
                          </a:schemeClr>
                        </a:gs>
                        <a:gs pos="100000">
                          <a:srgbClr val="FFC000"/>
                        </a:gs>
                      </a:gsLst>
                      <a:lin ang="5400000" scaled="1"/>
                    </a:gradFill>
                  </a:tcPr>
                </a:tc>
                <a:extLst>
                  <a:ext uri="{0D108BD9-81ED-4DB2-BD59-A6C34878D82A}">
                    <a16:rowId xmlns:a16="http://schemas.microsoft.com/office/drawing/2014/main" val="10000"/>
                  </a:ext>
                </a:extLst>
              </a:tr>
            </a:tbl>
          </a:graphicData>
        </a:graphic>
      </p:graphicFrame>
      <p:sp>
        <p:nvSpPr>
          <p:cNvPr id="13" name="テキスト ボックス 12">
            <a:extLst>
              <a:ext uri="{FF2B5EF4-FFF2-40B4-BE49-F238E27FC236}">
                <a16:creationId xmlns:a16="http://schemas.microsoft.com/office/drawing/2014/main" id="{01C7A94A-220C-3A6E-3728-A8AA2D182BAC}"/>
              </a:ext>
            </a:extLst>
          </p:cNvPr>
          <p:cNvSpPr>
            <a:spLocks noGrp="1"/>
          </p:cNvSpPr>
          <p:nvPr/>
        </p:nvSpPr>
        <p:spPr>
          <a:xfrm>
            <a:off x="891538" y="1325651"/>
            <a:ext cx="11300461" cy="1715854"/>
          </a:xfrm>
          <a:prstGeom prst="rect">
            <a:avLst/>
          </a:prstGeom>
          <a:noFill/>
        </p:spPr>
        <p:txBody>
          <a:bodyPr wrap="square">
            <a:spAutoFit/>
          </a:bodyPr>
          <a:lstStyle/>
          <a:p>
            <a:pPr marL="285750" indent="-285750">
              <a:spcBef>
                <a:spcPts val="300"/>
              </a:spcBef>
              <a:buFont typeface="Arial"/>
              <a:buChar char="•"/>
            </a:pPr>
            <a:r>
              <a:rPr lang="ja-JP" altLang="en-US" sz="1400" dirty="0">
                <a:latin typeface="BIZ UDゴシック"/>
                <a:ea typeface="BIZ UDゴシック"/>
                <a:cs typeface="BIZ UDゴシック"/>
              </a:rPr>
              <a:t>意思決定の中枢機能を首都圏外に移転するという観点からすれば、過酷事象や複合災害で被害が大きいということだけでは、霞が関は動かない</a:t>
            </a:r>
            <a:endParaRPr lang="en-US" altLang="ja-JP" sz="1400" dirty="0">
              <a:latin typeface="BIZ UDゴシック"/>
              <a:ea typeface="BIZ UDゴシック"/>
              <a:cs typeface="BIZ UDゴシック"/>
            </a:endParaRPr>
          </a:p>
          <a:p>
            <a:pPr marL="285750" indent="-285750">
              <a:spcBef>
                <a:spcPts val="300"/>
              </a:spcBef>
              <a:buFont typeface="Arial"/>
              <a:buChar char="•"/>
            </a:pPr>
            <a:r>
              <a:rPr lang="ja-JP" altLang="en-US" sz="1400" dirty="0">
                <a:latin typeface="BIZ UDゴシック"/>
                <a:ea typeface="BIZ UDゴシック"/>
                <a:cs typeface="BIZ UDゴシック"/>
              </a:rPr>
              <a:t>首相の居所に関係なく、首都中枢機能が一定水準を下回った場合に、バックアップ系統として大阪が起動するのが副首都の価値</a:t>
            </a:r>
            <a:endParaRPr lang="en-US" altLang="ja-JP" sz="1400" dirty="0">
              <a:latin typeface="BIZ UDゴシック"/>
              <a:ea typeface="BIZ UDゴシック"/>
              <a:cs typeface="BIZ UDゴシック"/>
            </a:endParaRPr>
          </a:p>
          <a:p>
            <a:pPr marL="285750" indent="-285750">
              <a:spcBef>
                <a:spcPts val="300"/>
              </a:spcBef>
              <a:buFont typeface="Arial"/>
              <a:buChar char="•"/>
            </a:pPr>
            <a:r>
              <a:rPr lang="ja-JP" altLang="en-US" sz="1400" dirty="0">
                <a:latin typeface="BIZ UDゴシック"/>
                <a:ea typeface="BIZ UDゴシック"/>
                <a:cs typeface="BIZ UDゴシック"/>
              </a:rPr>
              <a:t>通信状況が悪く、被害状況の情報が入らなければ、被災地対応がうまくいかないことも考えられるので、機能移転の判断に影響すると考えられる</a:t>
            </a:r>
            <a:endParaRPr lang="en-US" altLang="ja-JP" sz="1400" dirty="0">
              <a:latin typeface="BIZ UDゴシック"/>
              <a:ea typeface="BIZ UDゴシック"/>
              <a:cs typeface="BIZ UDゴシック"/>
            </a:endParaRPr>
          </a:p>
          <a:p>
            <a:pPr marL="285750" indent="-285750">
              <a:spcBef>
                <a:spcPts val="300"/>
              </a:spcBef>
              <a:buFont typeface="Arial"/>
              <a:buChar char="•"/>
            </a:pPr>
            <a:r>
              <a:rPr lang="ja-JP" altLang="en-US" sz="1400" dirty="0">
                <a:latin typeface="BIZ UDゴシック"/>
                <a:ea typeface="BIZ UDゴシック"/>
                <a:cs typeface="BIZ UDゴシック"/>
              </a:rPr>
              <a:t>電力や通信など、霞ヶ関は早く復旧する可能性もあるが、職員の処理能力はなかなか戻らないので、衣食住など、平静・フレッシュな環境で意思決定することが必要</a:t>
            </a:r>
          </a:p>
        </p:txBody>
      </p:sp>
      <p:sp>
        <p:nvSpPr>
          <p:cNvPr id="2" name="テキスト ボックス 1">
            <a:extLst>
              <a:ext uri="{FF2B5EF4-FFF2-40B4-BE49-F238E27FC236}">
                <a16:creationId xmlns:a16="http://schemas.microsoft.com/office/drawing/2014/main" id="{8B295DB3-699A-96DA-54C7-9A35C985177A}"/>
              </a:ext>
            </a:extLst>
          </p:cNvPr>
          <p:cNvSpPr>
            <a:spLocks noGrp="1"/>
          </p:cNvSpPr>
          <p:nvPr/>
        </p:nvSpPr>
        <p:spPr>
          <a:xfrm>
            <a:off x="312060" y="974463"/>
            <a:ext cx="11879939" cy="338554"/>
          </a:xfrm>
          <a:prstGeom prst="rect">
            <a:avLst/>
          </a:prstGeom>
          <a:noFill/>
        </p:spPr>
        <p:txBody>
          <a:bodyPr wrap="square">
            <a:spAutoFit/>
          </a:bodyPr>
          <a:lstStyle/>
          <a:p>
            <a:r>
              <a:rPr lang="ja-JP" sz="1600" b="1" dirty="0">
                <a:latin typeface="BIZ UDゴシック"/>
                <a:ea typeface="BIZ UDゴシック"/>
                <a:cs typeface="BIZ UDゴシック"/>
              </a:rPr>
              <a:t>（１）</a:t>
            </a:r>
            <a:r>
              <a:rPr lang="ja-JP" altLang="en-US" sz="1600" b="1" dirty="0">
                <a:latin typeface="BIZ UDゴシック"/>
                <a:ea typeface="BIZ UDゴシック"/>
                <a:cs typeface="BIZ UDゴシック"/>
              </a:rPr>
              <a:t>首都中枢機能の状態を踏まえた判断</a:t>
            </a:r>
            <a:endParaRPr lang="ja-JP" sz="1600" b="1" dirty="0">
              <a:latin typeface="BIZ UDゴシック"/>
              <a:ea typeface="BIZ UDゴシック"/>
              <a:cs typeface="BIZ UDゴシック"/>
            </a:endParaRPr>
          </a:p>
        </p:txBody>
      </p:sp>
      <p:sp>
        <p:nvSpPr>
          <p:cNvPr id="18" name="テキスト ボックス 12">
            <a:extLst>
              <a:ext uri="{FF2B5EF4-FFF2-40B4-BE49-F238E27FC236}">
                <a16:creationId xmlns:a16="http://schemas.microsoft.com/office/drawing/2014/main" id="{FDCD5B8F-91B0-BF77-D66E-A095526C476D}"/>
              </a:ext>
            </a:extLst>
          </p:cNvPr>
          <p:cNvSpPr>
            <a:spLocks noGrp="1"/>
          </p:cNvSpPr>
          <p:nvPr/>
        </p:nvSpPr>
        <p:spPr>
          <a:xfrm>
            <a:off x="891539" y="3706019"/>
            <a:ext cx="11300461" cy="777136"/>
          </a:xfrm>
          <a:prstGeom prst="rect">
            <a:avLst/>
          </a:prstGeom>
          <a:noFill/>
        </p:spPr>
        <p:txBody>
          <a:bodyPr wrap="square">
            <a:spAutoFit/>
          </a:bodyPr>
          <a:lstStyle/>
          <a:p>
            <a:pPr marL="285750" indent="-285750">
              <a:spcBef>
                <a:spcPts val="300"/>
              </a:spcBef>
              <a:buFont typeface="Arial"/>
              <a:buChar char="•"/>
            </a:pPr>
            <a:r>
              <a:rPr lang="ja-JP" altLang="en-US" sz="1400" dirty="0">
                <a:latin typeface="BIZ UDゴシック"/>
                <a:ea typeface="BIZ UDゴシック"/>
                <a:cs typeface="BIZ UDゴシック"/>
              </a:rPr>
              <a:t>物理的な移行とは別に、大阪側がトリガーを検知して、自動的に業務を引き取る、事前設定型、プル型の業務代行体制を考えることが必要</a:t>
            </a:r>
            <a:endParaRPr lang="en-US" altLang="ja-JP" sz="1400" dirty="0">
              <a:latin typeface="BIZ UDゴシック"/>
              <a:ea typeface="BIZ UDゴシック"/>
              <a:cs typeface="BIZ UDゴシック"/>
            </a:endParaRPr>
          </a:p>
          <a:p>
            <a:pPr marL="285750" indent="-285750">
              <a:spcBef>
                <a:spcPts val="300"/>
              </a:spcBef>
              <a:buFont typeface="Arial"/>
              <a:buChar char="•"/>
            </a:pPr>
            <a:r>
              <a:rPr lang="ja-JP" altLang="en-US" sz="1400" dirty="0">
                <a:latin typeface="BIZ UDゴシック"/>
                <a:ea typeface="BIZ UDゴシック"/>
                <a:cs typeface="BIZ UDゴシック"/>
              </a:rPr>
              <a:t>関西にバックアップ本部があり、東京と３時間連絡が取れなければ自動的にあらかじめ定めた業務を大阪でやるなどの仕組みもある</a:t>
            </a:r>
          </a:p>
        </p:txBody>
      </p:sp>
      <p:sp>
        <p:nvSpPr>
          <p:cNvPr id="19" name="テキスト ボックス 1">
            <a:extLst>
              <a:ext uri="{FF2B5EF4-FFF2-40B4-BE49-F238E27FC236}">
                <a16:creationId xmlns:a16="http://schemas.microsoft.com/office/drawing/2014/main" id="{91CC3A94-6821-9F85-8501-EA847E93F99B}"/>
              </a:ext>
            </a:extLst>
          </p:cNvPr>
          <p:cNvSpPr>
            <a:spLocks noGrp="1"/>
          </p:cNvSpPr>
          <p:nvPr/>
        </p:nvSpPr>
        <p:spPr>
          <a:xfrm>
            <a:off x="312061" y="3354831"/>
            <a:ext cx="11879939" cy="338554"/>
          </a:xfrm>
          <a:prstGeom prst="rect">
            <a:avLst/>
          </a:prstGeom>
          <a:noFill/>
        </p:spPr>
        <p:txBody>
          <a:bodyPr wrap="square">
            <a:spAutoFit/>
          </a:bodyPr>
          <a:lstStyle/>
          <a:p>
            <a:r>
              <a:rPr lang="ja-JP" sz="1600" b="1" dirty="0">
                <a:latin typeface="BIZ UDゴシック"/>
                <a:ea typeface="BIZ UDゴシック"/>
                <a:cs typeface="BIZ UDゴシック"/>
              </a:rPr>
              <a:t>（</a:t>
            </a:r>
            <a:r>
              <a:rPr lang="ja-JP" altLang="en-US" sz="1600" b="1" dirty="0">
                <a:latin typeface="BIZ UDゴシック"/>
                <a:ea typeface="BIZ UDゴシック"/>
                <a:cs typeface="BIZ UDゴシック"/>
              </a:rPr>
              <a:t>２</a:t>
            </a:r>
            <a:r>
              <a:rPr lang="ja-JP" sz="1600" b="1" dirty="0">
                <a:latin typeface="BIZ UDゴシック"/>
                <a:ea typeface="BIZ UDゴシック"/>
                <a:cs typeface="BIZ UDゴシック"/>
              </a:rPr>
              <a:t>）</a:t>
            </a:r>
            <a:r>
              <a:rPr lang="ja-JP" altLang="en-US" sz="1600" b="1" dirty="0">
                <a:latin typeface="BIZ UDゴシック"/>
                <a:ea typeface="BIZ UDゴシック"/>
                <a:cs typeface="BIZ UDゴシック"/>
              </a:rPr>
              <a:t>東京との通信途絶等を踏まえた起動</a:t>
            </a:r>
            <a:endParaRPr lang="ja-JP" sz="1600" b="1" dirty="0">
              <a:latin typeface="BIZ UDゴシック"/>
              <a:ea typeface="BIZ UDゴシック"/>
              <a:cs typeface="BIZ UDゴシック"/>
            </a:endParaRPr>
          </a:p>
        </p:txBody>
      </p:sp>
    </p:spTree>
    <p:extLst>
      <p:ext uri="{BB962C8B-B14F-4D97-AF65-F5344CB8AC3E}">
        <p14:creationId xmlns:p14="http://schemas.microsoft.com/office/powerpoint/2010/main" val="30073286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9375EB-DE94-6B2D-EBA3-3D7A2CBD0FCA}"/>
            </a:ext>
          </a:extLst>
        </p:cNvPr>
        <p:cNvGrpSpPr/>
        <p:nvPr/>
      </p:nvGrpSpPr>
      <p:grpSpPr>
        <a:xfrm>
          <a:off x="0" y="0"/>
          <a:ext cx="0" cy="0"/>
          <a:chOff x="0" y="0"/>
          <a:chExt cx="0" cy="0"/>
        </a:xfrm>
      </p:grpSpPr>
      <p:sp>
        <p:nvSpPr>
          <p:cNvPr id="6" name="スライド番号プレースホルダー 1">
            <a:extLst>
              <a:ext uri="{FF2B5EF4-FFF2-40B4-BE49-F238E27FC236}">
                <a16:creationId xmlns:a16="http://schemas.microsoft.com/office/drawing/2014/main" id="{EC384903-6E14-E5CE-1599-34682502662E}"/>
              </a:ext>
            </a:extLst>
          </p:cNvPr>
          <p:cNvSpPr>
            <a:spLocks noGrp="1"/>
          </p:cNvSpPr>
          <p:nvPr/>
        </p:nvSpPr>
        <p:spPr>
          <a:xfrm>
            <a:off x="9448800" y="6394177"/>
            <a:ext cx="2743200" cy="365125"/>
          </a:xfrm>
        </p:spPr>
        <p:txBody>
          <a:bodyPr/>
          <a:lstStyle>
            <a:lvl1pPr marL="0" indent="0" algn="l" defTabSz="914400">
              <a:buNone/>
              <a:defRPr lang="ja-JP" sz="1800" kern="1200">
                <a:solidFill>
                  <a:schemeClr val="tx1"/>
                </a:solidFill>
                <a:latin typeface="+mn-lt"/>
                <a:ea typeface="+mn-lt"/>
                <a:cs typeface="+mn-lt"/>
              </a:defRPr>
            </a:lvl1pPr>
            <a:lvl2pPr marL="457200" indent="0" algn="l" defTabSz="914400">
              <a:buNone/>
              <a:defRPr lang="ja-JP" sz="1800" kern="1200">
                <a:solidFill>
                  <a:schemeClr val="tx1"/>
                </a:solidFill>
                <a:latin typeface="+mn-lt"/>
                <a:ea typeface="+mn-lt"/>
                <a:cs typeface="+mn-lt"/>
              </a:defRPr>
            </a:lvl2pPr>
            <a:lvl3pPr marL="914400" indent="0" algn="l" defTabSz="914400">
              <a:buNone/>
              <a:defRPr lang="ja-JP" sz="1800" kern="1200">
                <a:solidFill>
                  <a:schemeClr val="tx1"/>
                </a:solidFill>
                <a:latin typeface="+mn-lt"/>
                <a:ea typeface="+mn-lt"/>
                <a:cs typeface="+mn-lt"/>
              </a:defRPr>
            </a:lvl3pPr>
            <a:lvl4pPr marL="1371600" indent="0" algn="l" defTabSz="914400">
              <a:buNone/>
              <a:defRPr lang="ja-JP" sz="1800" kern="1200">
                <a:solidFill>
                  <a:schemeClr val="tx1"/>
                </a:solidFill>
                <a:latin typeface="+mn-lt"/>
                <a:ea typeface="+mn-lt"/>
                <a:cs typeface="+mn-lt"/>
              </a:defRPr>
            </a:lvl4pPr>
            <a:lvl5pPr marL="1828800" indent="0" algn="l" defTabSz="914400">
              <a:buNone/>
              <a:defRPr lang="ja-JP" sz="1800" kern="1200">
                <a:solidFill>
                  <a:schemeClr val="tx1"/>
                </a:solidFill>
                <a:latin typeface="+mn-lt"/>
                <a:ea typeface="+mn-lt"/>
                <a:cs typeface="+mn-lt"/>
              </a:defRPr>
            </a:lvl5pPr>
            <a:lvl6pPr marL="2286000" indent="0" algn="l" defTabSz="914400">
              <a:buNone/>
              <a:defRPr lang="ja-JP" sz="1800" kern="1200">
                <a:solidFill>
                  <a:schemeClr val="tx1"/>
                </a:solidFill>
                <a:latin typeface="+mn-lt"/>
                <a:ea typeface="+mn-lt"/>
                <a:cs typeface="+mn-lt"/>
              </a:defRPr>
            </a:lvl6pPr>
            <a:lvl7pPr marL="2743200" indent="0" algn="l" defTabSz="914400">
              <a:buNone/>
              <a:defRPr lang="ja-JP" sz="1800" kern="1200">
                <a:solidFill>
                  <a:schemeClr val="tx1"/>
                </a:solidFill>
                <a:latin typeface="+mn-lt"/>
                <a:ea typeface="+mn-lt"/>
                <a:cs typeface="+mn-lt"/>
              </a:defRPr>
            </a:lvl7pPr>
            <a:lvl8pPr marL="3200400" indent="0" algn="l" defTabSz="914400">
              <a:buNone/>
              <a:defRPr lang="ja-JP" sz="1800" kern="1200">
                <a:solidFill>
                  <a:schemeClr val="tx1"/>
                </a:solidFill>
                <a:latin typeface="+mn-lt"/>
                <a:ea typeface="+mn-lt"/>
                <a:cs typeface="+mn-lt"/>
              </a:defRPr>
            </a:lvl8pPr>
            <a:lvl9pPr marL="3657600" indent="0" algn="l" defTabSz="914400">
              <a:buNone/>
              <a:defRPr lang="ja-JP" sz="1800" kern="1200">
                <a:solidFill>
                  <a:schemeClr val="tx1"/>
                </a:solidFill>
                <a:latin typeface="+mn-lt"/>
                <a:ea typeface="+mn-lt"/>
                <a:cs typeface="+mn-lt"/>
              </a:defRPr>
            </a:lvl9pPr>
          </a:lstStyle>
          <a:p>
            <a:pPr algn="r">
              <a:buNone/>
            </a:pPr>
            <a:r>
              <a:rPr lang="en-US" altLang="ja-JP" sz="1400" dirty="0">
                <a:latin typeface="BIZ UDPゴシック"/>
                <a:ea typeface="BIZ UDPゴシック"/>
                <a:cs typeface="BIZ UDPゴシック"/>
              </a:rPr>
              <a:t>4</a:t>
            </a:r>
            <a:endParaRPr lang="ja-JP" sz="1400" dirty="0">
              <a:latin typeface="BIZ UDPゴシック"/>
              <a:ea typeface="BIZ UDPゴシック"/>
              <a:cs typeface="BIZ UDPゴシック"/>
            </a:endParaRPr>
          </a:p>
        </p:txBody>
      </p:sp>
      <p:sp>
        <p:nvSpPr>
          <p:cNvPr id="9" name="直線コネクタ 8">
            <a:extLst>
              <a:ext uri="{FF2B5EF4-FFF2-40B4-BE49-F238E27FC236}">
                <a16:creationId xmlns:a16="http://schemas.microsoft.com/office/drawing/2014/main" id="{76CC9BF0-6E4E-F26C-BD67-A38C1E131864}"/>
              </a:ext>
            </a:extLst>
          </p:cNvPr>
          <p:cNvSpPr>
            <a:spLocks noGrp="1"/>
          </p:cNvSpPr>
          <p:nvPr/>
        </p:nvSpPr>
        <p:spPr>
          <a:xfrm>
            <a:off x="216668" y="449732"/>
            <a:ext cx="11743658" cy="0"/>
          </a:xfrm>
          <a:prstGeom prst="line">
            <a:avLst/>
          </a:prstGeom>
        </p:spPr>
        <p:style>
          <a:lnRef idx="1">
            <a:schemeClr val="dk1"/>
          </a:lnRef>
          <a:fillRef idx="0">
            <a:schemeClr val="dk1"/>
          </a:fillRef>
          <a:effectRef idx="0">
            <a:schemeClr val="dk1"/>
          </a:effectRef>
          <a:fontRef idx="minor">
            <a:schemeClr val="tx1"/>
          </a:fontRef>
        </p:style>
        <p:txBody>
          <a:bodyPr/>
          <a:lstStyle/>
          <a:p>
            <a:endParaRPr lang="ja-JP" altLang="en-US"/>
          </a:p>
        </p:txBody>
      </p:sp>
      <p:sp>
        <p:nvSpPr>
          <p:cNvPr id="10" name="正方形/長方形 9">
            <a:extLst>
              <a:ext uri="{FF2B5EF4-FFF2-40B4-BE49-F238E27FC236}">
                <a16:creationId xmlns:a16="http://schemas.microsoft.com/office/drawing/2014/main" id="{13FFB76B-8A47-21FD-6CA1-838C6CB11D38}"/>
              </a:ext>
            </a:extLst>
          </p:cNvPr>
          <p:cNvSpPr>
            <a:spLocks noGrp="1"/>
          </p:cNvSpPr>
          <p:nvPr/>
        </p:nvSpPr>
        <p:spPr>
          <a:xfrm>
            <a:off x="2893" y="48527"/>
            <a:ext cx="12189107" cy="369332"/>
          </a:xfrm>
          <a:prstGeom prst="rect">
            <a:avLst/>
          </a:prstGeom>
        </p:spPr>
        <p:txBody>
          <a:bodyPr wrap="square">
            <a:spAutoFit/>
          </a:bodyPr>
          <a:lstStyle/>
          <a:p>
            <a:r>
              <a:rPr lang="ja-JP" b="1" dirty="0">
                <a:latin typeface="BIZ UDゴシック"/>
                <a:ea typeface="BIZ UDゴシック"/>
                <a:cs typeface="BIZ UDゴシック"/>
              </a:rPr>
              <a:t>　第２回主なご意見</a:t>
            </a:r>
          </a:p>
        </p:txBody>
      </p:sp>
      <p:graphicFrame>
        <p:nvGraphicFramePr>
          <p:cNvPr id="31" name="表 11">
            <a:extLst>
              <a:ext uri="{FF2B5EF4-FFF2-40B4-BE49-F238E27FC236}">
                <a16:creationId xmlns:a16="http://schemas.microsoft.com/office/drawing/2014/main" id="{7D1303D2-0E17-1CE4-B582-27238D760EAD}"/>
              </a:ext>
            </a:extLst>
          </p:cNvPr>
          <p:cNvGraphicFramePr/>
          <p:nvPr>
            <p:extLst>
              <p:ext uri="{D42A27DB-BD31-4B8C-83A1-F6EECF244321}">
                <p14:modId xmlns:p14="http://schemas.microsoft.com/office/powerpoint/2010/main" val="2756832954"/>
              </p:ext>
            </p:extLst>
          </p:nvPr>
        </p:nvGraphicFramePr>
        <p:xfrm>
          <a:off x="269358" y="581498"/>
          <a:ext cx="2837524" cy="365760"/>
        </p:xfrm>
        <a:graphic>
          <a:graphicData uri="http://schemas.openxmlformats.org/drawingml/2006/table">
            <a:tbl>
              <a:tblPr firstRow="1" bandRow="1">
                <a:tableStyleId>{5C22544A-7EE6-4342-B048-85BDC9FD1C3A}</a:tableStyleId>
              </a:tblPr>
              <a:tblGrid>
                <a:gridCol w="2837524">
                  <a:extLst>
                    <a:ext uri="{9D8B030D-6E8A-4147-A177-3AD203B41FA5}">
                      <a16:colId xmlns:a16="http://schemas.microsoft.com/office/drawing/2014/main" val="20000"/>
                    </a:ext>
                  </a:extLst>
                </a:gridCol>
              </a:tblGrid>
              <a:tr h="343456">
                <a:tc>
                  <a:txBody>
                    <a:bodyPr/>
                    <a:lstStyle/>
                    <a:p>
                      <a:pPr marL="0" marR="0" lvl="0" indent="0" algn="l" defTabSz="914400">
                        <a:lnSpc>
                          <a:spcPct val="100000"/>
                        </a:lnSpc>
                        <a:spcBef>
                          <a:spcPts val="0"/>
                        </a:spcBef>
                        <a:spcAft>
                          <a:spcPts val="0"/>
                        </a:spcAft>
                        <a:buClrTx/>
                        <a:buSzTx/>
                        <a:buFontTx/>
                        <a:buNone/>
                      </a:pPr>
                      <a:r>
                        <a:rPr lang="ja-JP" altLang="en-US" sz="1800" b="1" dirty="0">
                          <a:solidFill>
                            <a:schemeClr val="tx1"/>
                          </a:solidFill>
                          <a:latin typeface="BIZ UDゴシック"/>
                          <a:ea typeface="BIZ UDゴシック"/>
                          <a:cs typeface="BIZ UDゴシック"/>
                        </a:rPr>
                        <a:t>３</a:t>
                      </a:r>
                      <a:r>
                        <a:rPr lang="ja-JP" sz="1800" b="1" dirty="0">
                          <a:solidFill>
                            <a:schemeClr val="tx1"/>
                          </a:solidFill>
                          <a:latin typeface="BIZ UDゴシック"/>
                          <a:ea typeface="BIZ UDゴシック"/>
                          <a:cs typeface="BIZ UDゴシック"/>
                        </a:rPr>
                        <a:t>　</a:t>
                      </a:r>
                      <a:r>
                        <a:rPr lang="ja-JP" altLang="en-US" sz="1800" b="1" dirty="0">
                          <a:solidFill>
                            <a:schemeClr val="tx1"/>
                          </a:solidFill>
                          <a:latin typeface="BIZ UDゴシック"/>
                          <a:ea typeface="BIZ UDゴシック"/>
                          <a:cs typeface="BIZ UDゴシック"/>
                        </a:rPr>
                        <a:t>災害時に必要な機能</a:t>
                      </a:r>
                      <a:endParaRPr lang="ja-JP" sz="1800" b="1" dirty="0">
                        <a:solidFill>
                          <a:schemeClr val="tx1"/>
                        </a:solidFill>
                        <a:latin typeface="BIZ UDゴシック"/>
                        <a:ea typeface="BIZ UDゴシック"/>
                        <a:cs typeface="BIZ UDゴシック"/>
                      </a:endParaRPr>
                    </a:p>
                  </a:txBody>
                  <a:tcPr>
                    <a:lnB w="76200" cmpd="sng">
                      <a:solidFill>
                        <a:srgbClr val="FFC000"/>
                      </a:solidFill>
                      <a:prstDash val="solid"/>
                    </a:lnB>
                    <a:gradFill>
                      <a:gsLst>
                        <a:gs pos="75000">
                          <a:srgbClr val="FFC000"/>
                        </a:gs>
                        <a:gs pos="92000">
                          <a:srgbClr val="FFC000"/>
                        </a:gs>
                        <a:gs pos="58000">
                          <a:schemeClr val="bg1">
                            <a:alpha val="0"/>
                          </a:schemeClr>
                        </a:gs>
                        <a:gs pos="100000">
                          <a:srgbClr val="FFC000"/>
                        </a:gs>
                      </a:gsLst>
                      <a:lin ang="5400000" scaled="1"/>
                    </a:gradFill>
                  </a:tcPr>
                </a:tc>
                <a:extLst>
                  <a:ext uri="{0D108BD9-81ED-4DB2-BD59-A6C34878D82A}">
                    <a16:rowId xmlns:a16="http://schemas.microsoft.com/office/drawing/2014/main" val="10000"/>
                  </a:ext>
                </a:extLst>
              </a:tr>
            </a:tbl>
          </a:graphicData>
        </a:graphic>
      </p:graphicFrame>
      <p:sp>
        <p:nvSpPr>
          <p:cNvPr id="13" name="テキスト ボックス 12">
            <a:extLst>
              <a:ext uri="{FF2B5EF4-FFF2-40B4-BE49-F238E27FC236}">
                <a16:creationId xmlns:a16="http://schemas.microsoft.com/office/drawing/2014/main" id="{FCC480B6-0EF9-DA5A-3142-9346C93D9B09}"/>
              </a:ext>
            </a:extLst>
          </p:cNvPr>
          <p:cNvSpPr>
            <a:spLocks noGrp="1"/>
          </p:cNvSpPr>
          <p:nvPr/>
        </p:nvSpPr>
        <p:spPr>
          <a:xfrm>
            <a:off x="891538" y="1325651"/>
            <a:ext cx="11300461" cy="1069524"/>
          </a:xfrm>
          <a:prstGeom prst="rect">
            <a:avLst/>
          </a:prstGeom>
          <a:noFill/>
        </p:spPr>
        <p:txBody>
          <a:bodyPr wrap="square">
            <a:spAutoFit/>
          </a:bodyPr>
          <a:lstStyle/>
          <a:p>
            <a:pPr marL="285750" indent="-285750">
              <a:spcBef>
                <a:spcPts val="300"/>
              </a:spcBef>
              <a:buFont typeface="Arial"/>
              <a:buChar char="•"/>
            </a:pPr>
            <a:r>
              <a:rPr lang="ja-JP" altLang="en-US" sz="1400" dirty="0">
                <a:latin typeface="BIZ UDゴシック"/>
                <a:ea typeface="BIZ UDゴシック"/>
                <a:cs typeface="BIZ UDゴシック"/>
              </a:rPr>
              <a:t>非常時の首相の最初の仕事は、まずはメッセージを出すこと</a:t>
            </a:r>
            <a:endParaRPr lang="en-US" altLang="ja-JP" sz="1400" dirty="0">
              <a:latin typeface="BIZ UDゴシック"/>
              <a:ea typeface="BIZ UDゴシック"/>
              <a:cs typeface="BIZ UDゴシック"/>
            </a:endParaRPr>
          </a:p>
          <a:p>
            <a:pPr marL="285750" indent="-285750">
              <a:spcBef>
                <a:spcPts val="300"/>
              </a:spcBef>
              <a:buFont typeface="Arial"/>
              <a:buChar char="•"/>
            </a:pPr>
            <a:r>
              <a:rPr lang="ja-JP" altLang="en-US" sz="1400" dirty="0">
                <a:latin typeface="BIZ UDゴシック"/>
                <a:ea typeface="BIZ UDゴシック"/>
                <a:cs typeface="BIZ UDゴシック"/>
              </a:rPr>
              <a:t>外国に向けては、国家安全保障、自衛隊の指揮権を持っていることを伝えること</a:t>
            </a:r>
            <a:endParaRPr lang="en-US" altLang="ja-JP" sz="1400" dirty="0">
              <a:latin typeface="BIZ UDゴシック"/>
              <a:ea typeface="BIZ UDゴシック"/>
              <a:cs typeface="BIZ UDゴシック"/>
            </a:endParaRPr>
          </a:p>
          <a:p>
            <a:pPr marL="285750" indent="-285750">
              <a:spcBef>
                <a:spcPts val="300"/>
              </a:spcBef>
              <a:buFont typeface="Arial"/>
              <a:buChar char="•"/>
            </a:pPr>
            <a:r>
              <a:rPr lang="ja-JP" altLang="en-US" sz="1400" dirty="0">
                <a:latin typeface="BIZ UDゴシック"/>
                <a:ea typeface="BIZ UDゴシック"/>
                <a:cs typeface="BIZ UDゴシック"/>
              </a:rPr>
              <a:t>次に重要なのが、国の予算を使って復旧費を出すことを閣議決定で決めること</a:t>
            </a:r>
            <a:endParaRPr lang="en-US" altLang="ja-JP" sz="1400" dirty="0">
              <a:latin typeface="BIZ UDゴシック"/>
              <a:ea typeface="BIZ UDゴシック"/>
              <a:cs typeface="BIZ UDゴシック"/>
            </a:endParaRPr>
          </a:p>
          <a:p>
            <a:pPr marL="285750" indent="-285750">
              <a:spcBef>
                <a:spcPts val="300"/>
              </a:spcBef>
              <a:buFont typeface="Arial"/>
              <a:buChar char="•"/>
            </a:pPr>
            <a:r>
              <a:rPr lang="ja-JP" altLang="en-US" sz="1400" dirty="0">
                <a:latin typeface="BIZ UDゴシック"/>
                <a:ea typeface="BIZ UDゴシック"/>
                <a:cs typeface="BIZ UDゴシック"/>
              </a:rPr>
              <a:t>国会機能がどうなるかも重要</a:t>
            </a:r>
          </a:p>
        </p:txBody>
      </p:sp>
      <p:sp>
        <p:nvSpPr>
          <p:cNvPr id="2" name="テキスト ボックス 1">
            <a:extLst>
              <a:ext uri="{FF2B5EF4-FFF2-40B4-BE49-F238E27FC236}">
                <a16:creationId xmlns:a16="http://schemas.microsoft.com/office/drawing/2014/main" id="{CDA138B1-8DAB-F0BD-5CD3-8219E8D0852F}"/>
              </a:ext>
            </a:extLst>
          </p:cNvPr>
          <p:cNvSpPr>
            <a:spLocks noGrp="1"/>
          </p:cNvSpPr>
          <p:nvPr/>
        </p:nvSpPr>
        <p:spPr>
          <a:xfrm>
            <a:off x="312060" y="974463"/>
            <a:ext cx="11879939" cy="338554"/>
          </a:xfrm>
          <a:prstGeom prst="rect">
            <a:avLst/>
          </a:prstGeom>
          <a:noFill/>
        </p:spPr>
        <p:txBody>
          <a:bodyPr wrap="square">
            <a:spAutoFit/>
          </a:bodyPr>
          <a:lstStyle/>
          <a:p>
            <a:r>
              <a:rPr lang="ja-JP" sz="1600" b="1" dirty="0">
                <a:latin typeface="BIZ UDゴシック"/>
                <a:ea typeface="BIZ UDゴシック"/>
                <a:cs typeface="BIZ UDゴシック"/>
              </a:rPr>
              <a:t>（１）</a:t>
            </a:r>
            <a:r>
              <a:rPr lang="zh-CN" altLang="en-US" sz="1600" b="1" dirty="0">
                <a:latin typeface="BIZ UDゴシック"/>
                <a:ea typeface="BIZ UDゴシック"/>
                <a:cs typeface="BIZ UDゴシック"/>
              </a:rPr>
              <a:t>国家中枢機能</a:t>
            </a:r>
            <a:endParaRPr lang="ja-JP" sz="1600" b="1" dirty="0">
              <a:latin typeface="BIZ UDゴシック"/>
              <a:ea typeface="BIZ UDゴシック"/>
              <a:cs typeface="BIZ UDゴシック"/>
            </a:endParaRPr>
          </a:p>
        </p:txBody>
      </p:sp>
      <p:sp>
        <p:nvSpPr>
          <p:cNvPr id="18" name="テキスト ボックス 12">
            <a:extLst>
              <a:ext uri="{FF2B5EF4-FFF2-40B4-BE49-F238E27FC236}">
                <a16:creationId xmlns:a16="http://schemas.microsoft.com/office/drawing/2014/main" id="{2A47D654-E377-A957-EA37-90F14FA631BF}"/>
              </a:ext>
            </a:extLst>
          </p:cNvPr>
          <p:cNvSpPr>
            <a:spLocks noGrp="1"/>
          </p:cNvSpPr>
          <p:nvPr/>
        </p:nvSpPr>
        <p:spPr>
          <a:xfrm>
            <a:off x="891538" y="2925422"/>
            <a:ext cx="11300461" cy="561692"/>
          </a:xfrm>
          <a:prstGeom prst="rect">
            <a:avLst/>
          </a:prstGeom>
          <a:noFill/>
        </p:spPr>
        <p:txBody>
          <a:bodyPr wrap="square">
            <a:spAutoFit/>
          </a:bodyPr>
          <a:lstStyle/>
          <a:p>
            <a:pPr marL="285750" indent="-285750">
              <a:spcBef>
                <a:spcPts val="300"/>
              </a:spcBef>
              <a:buFont typeface="Arial"/>
              <a:buChar char="•"/>
            </a:pPr>
            <a:r>
              <a:rPr lang="ja-JP" altLang="en-US" sz="1400" dirty="0">
                <a:latin typeface="BIZ UDゴシック"/>
                <a:ea typeface="BIZ UDゴシック"/>
                <a:cs typeface="BIZ UDゴシック"/>
              </a:rPr>
              <a:t>副首都法で国家社会機能の中に経済機能が位置づけられることから、資料表中の機能支障の項目の中に、金融機能を入れるべき</a:t>
            </a:r>
            <a:endParaRPr lang="en-US" altLang="ja-JP" sz="1400" dirty="0">
              <a:latin typeface="BIZ UDゴシック"/>
              <a:ea typeface="BIZ UDゴシック"/>
              <a:cs typeface="BIZ UDゴシック"/>
            </a:endParaRPr>
          </a:p>
          <a:p>
            <a:pPr marL="285750" indent="-285750">
              <a:spcBef>
                <a:spcPts val="300"/>
              </a:spcBef>
              <a:buFont typeface="Arial"/>
              <a:buChar char="•"/>
            </a:pPr>
            <a:r>
              <a:rPr lang="ja-JP" altLang="en-US" sz="1400" dirty="0">
                <a:latin typeface="BIZ UDゴシック"/>
                <a:ea typeface="BIZ UDゴシック"/>
                <a:cs typeface="BIZ UDゴシック"/>
              </a:rPr>
              <a:t>金融機能には、日銀の資金決済、Ｂ</a:t>
            </a:r>
            <a:r>
              <a:rPr lang="en-US" altLang="ja-JP" sz="1400" dirty="0">
                <a:latin typeface="BIZ UDゴシック"/>
                <a:ea typeface="BIZ UDゴシック"/>
                <a:cs typeface="BIZ UDゴシック"/>
              </a:rPr>
              <a:t>О</a:t>
            </a:r>
            <a:r>
              <a:rPr lang="ja-JP" altLang="en-US" sz="1400" dirty="0">
                <a:latin typeface="BIZ UDゴシック"/>
                <a:ea typeface="BIZ UDゴシック"/>
                <a:cs typeface="BIZ UDゴシック"/>
              </a:rPr>
              <a:t>Ｊネットの決済システム、金融機関の流動性（現金）の供給の問題など、様々考えられる</a:t>
            </a:r>
          </a:p>
        </p:txBody>
      </p:sp>
      <p:sp>
        <p:nvSpPr>
          <p:cNvPr id="19" name="テキスト ボックス 1">
            <a:extLst>
              <a:ext uri="{FF2B5EF4-FFF2-40B4-BE49-F238E27FC236}">
                <a16:creationId xmlns:a16="http://schemas.microsoft.com/office/drawing/2014/main" id="{4944E886-0FEF-301F-996D-198F81DFE6EB}"/>
              </a:ext>
            </a:extLst>
          </p:cNvPr>
          <p:cNvSpPr>
            <a:spLocks noGrp="1"/>
          </p:cNvSpPr>
          <p:nvPr/>
        </p:nvSpPr>
        <p:spPr>
          <a:xfrm>
            <a:off x="312060" y="2574234"/>
            <a:ext cx="11879939" cy="338554"/>
          </a:xfrm>
          <a:prstGeom prst="rect">
            <a:avLst/>
          </a:prstGeom>
          <a:noFill/>
        </p:spPr>
        <p:txBody>
          <a:bodyPr wrap="square">
            <a:spAutoFit/>
          </a:bodyPr>
          <a:lstStyle/>
          <a:p>
            <a:r>
              <a:rPr lang="ja-JP" sz="1600" b="1" dirty="0">
                <a:latin typeface="BIZ UDゴシック"/>
                <a:ea typeface="BIZ UDゴシック"/>
                <a:cs typeface="BIZ UDゴシック"/>
              </a:rPr>
              <a:t>（</a:t>
            </a:r>
            <a:r>
              <a:rPr lang="ja-JP" altLang="en-US" sz="1600" b="1" dirty="0">
                <a:latin typeface="BIZ UDゴシック"/>
                <a:ea typeface="BIZ UDゴシック"/>
                <a:cs typeface="BIZ UDゴシック"/>
              </a:rPr>
              <a:t>２</a:t>
            </a:r>
            <a:r>
              <a:rPr lang="ja-JP" sz="1600" b="1" dirty="0">
                <a:latin typeface="BIZ UDゴシック"/>
                <a:ea typeface="BIZ UDゴシック"/>
                <a:cs typeface="BIZ UDゴシック"/>
              </a:rPr>
              <a:t>）</a:t>
            </a:r>
            <a:r>
              <a:rPr lang="ja-JP" altLang="en-US" sz="1600" b="1" dirty="0">
                <a:latin typeface="BIZ UDゴシック"/>
                <a:ea typeface="BIZ UDゴシック"/>
                <a:cs typeface="BIZ UDゴシック"/>
              </a:rPr>
              <a:t>経済社会を維持するための機能</a:t>
            </a:r>
            <a:endParaRPr lang="ja-JP" sz="1600" b="1" dirty="0">
              <a:latin typeface="BIZ UDゴシック"/>
              <a:ea typeface="BIZ UDゴシック"/>
              <a:cs typeface="BIZ UDゴシック"/>
            </a:endParaRPr>
          </a:p>
        </p:txBody>
      </p:sp>
      <p:sp>
        <p:nvSpPr>
          <p:cNvPr id="20" name="テキスト ボックス 12">
            <a:extLst>
              <a:ext uri="{FF2B5EF4-FFF2-40B4-BE49-F238E27FC236}">
                <a16:creationId xmlns:a16="http://schemas.microsoft.com/office/drawing/2014/main" id="{CDF7B0A2-BC13-7154-A325-1937AF783994}"/>
              </a:ext>
            </a:extLst>
          </p:cNvPr>
          <p:cNvSpPr>
            <a:spLocks noGrp="1"/>
          </p:cNvSpPr>
          <p:nvPr/>
        </p:nvSpPr>
        <p:spPr>
          <a:xfrm>
            <a:off x="891539" y="4429495"/>
            <a:ext cx="11300461" cy="777136"/>
          </a:xfrm>
          <a:prstGeom prst="rect">
            <a:avLst/>
          </a:prstGeom>
          <a:noFill/>
        </p:spPr>
        <p:txBody>
          <a:bodyPr wrap="square">
            <a:spAutoFit/>
          </a:bodyPr>
          <a:lstStyle/>
          <a:p>
            <a:pPr marL="285750" indent="-285750">
              <a:spcBef>
                <a:spcPts val="300"/>
              </a:spcBef>
              <a:buFont typeface="Arial"/>
              <a:buChar char="•"/>
            </a:pPr>
            <a:r>
              <a:rPr lang="ja-JP" altLang="en-US" sz="1400" dirty="0">
                <a:latin typeface="BIZ UDゴシック"/>
                <a:ea typeface="BIZ UDゴシック"/>
                <a:cs typeface="BIZ UDゴシック"/>
              </a:rPr>
              <a:t>首都圏以外の被災をしていないところの平常業務の継続も重要</a:t>
            </a:r>
            <a:endParaRPr lang="en-US" altLang="ja-JP" sz="1400" dirty="0">
              <a:latin typeface="BIZ UDゴシック"/>
              <a:ea typeface="BIZ UDゴシック"/>
              <a:cs typeface="BIZ UDゴシック"/>
            </a:endParaRPr>
          </a:p>
          <a:p>
            <a:pPr marL="285750" indent="-285750">
              <a:spcBef>
                <a:spcPts val="300"/>
              </a:spcBef>
              <a:buFont typeface="Arial"/>
              <a:buChar char="•"/>
            </a:pPr>
            <a:r>
              <a:rPr lang="ja-JP" altLang="en-US" sz="1400" dirty="0">
                <a:latin typeface="BIZ UDゴシック"/>
                <a:ea typeface="BIZ UDゴシック"/>
                <a:cs typeface="BIZ UDゴシック"/>
              </a:rPr>
              <a:t>金融・証券機能、為替、気象、報道、防衛、出入国管理、外交、旅券の発行、車検などの政府許認可業務が、被災地以外で継続されることが重要</a:t>
            </a:r>
          </a:p>
        </p:txBody>
      </p:sp>
      <p:sp>
        <p:nvSpPr>
          <p:cNvPr id="21" name="テキスト ボックス 1">
            <a:extLst>
              <a:ext uri="{FF2B5EF4-FFF2-40B4-BE49-F238E27FC236}">
                <a16:creationId xmlns:a16="http://schemas.microsoft.com/office/drawing/2014/main" id="{DD38E1EB-2E90-CAD7-1002-A2E1616A5C40}"/>
              </a:ext>
            </a:extLst>
          </p:cNvPr>
          <p:cNvSpPr>
            <a:spLocks noGrp="1"/>
          </p:cNvSpPr>
          <p:nvPr/>
        </p:nvSpPr>
        <p:spPr>
          <a:xfrm>
            <a:off x="312061" y="4078307"/>
            <a:ext cx="11879939" cy="338554"/>
          </a:xfrm>
          <a:prstGeom prst="rect">
            <a:avLst/>
          </a:prstGeom>
          <a:noFill/>
        </p:spPr>
        <p:txBody>
          <a:bodyPr wrap="square">
            <a:spAutoFit/>
          </a:bodyPr>
          <a:lstStyle/>
          <a:p>
            <a:r>
              <a:rPr lang="ja-JP" sz="1600" b="1" dirty="0">
                <a:latin typeface="BIZ UDゴシック"/>
                <a:ea typeface="BIZ UDゴシック"/>
                <a:cs typeface="BIZ UDゴシック"/>
              </a:rPr>
              <a:t>（</a:t>
            </a:r>
            <a:r>
              <a:rPr lang="ja-JP" altLang="en-US" sz="1600" b="1" dirty="0">
                <a:latin typeface="BIZ UDゴシック"/>
                <a:ea typeface="BIZ UDゴシック"/>
                <a:cs typeface="BIZ UDゴシック"/>
              </a:rPr>
              <a:t>３</a:t>
            </a:r>
            <a:r>
              <a:rPr lang="ja-JP" sz="1600" b="1" dirty="0">
                <a:latin typeface="BIZ UDゴシック"/>
                <a:ea typeface="BIZ UDゴシック"/>
                <a:cs typeface="BIZ UDゴシック"/>
              </a:rPr>
              <a:t>）</a:t>
            </a:r>
            <a:r>
              <a:rPr lang="ja-JP" altLang="en-US" sz="1600" b="1" dirty="0">
                <a:latin typeface="BIZ UDゴシック"/>
                <a:ea typeface="BIZ UDゴシック"/>
                <a:cs typeface="BIZ UDゴシック"/>
              </a:rPr>
              <a:t>被災地以外で継続すべき重要な平常業務</a:t>
            </a:r>
            <a:endParaRPr lang="ja-JP" sz="1600" b="1" dirty="0">
              <a:latin typeface="BIZ UDゴシック"/>
              <a:ea typeface="BIZ UDゴシック"/>
              <a:cs typeface="BIZ UDゴシック"/>
            </a:endParaRPr>
          </a:p>
        </p:txBody>
      </p:sp>
    </p:spTree>
    <p:extLst>
      <p:ext uri="{BB962C8B-B14F-4D97-AF65-F5344CB8AC3E}">
        <p14:creationId xmlns:p14="http://schemas.microsoft.com/office/powerpoint/2010/main" val="11627550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1C6F89-78B6-1DC9-ABEE-AD9BCE20690B}"/>
            </a:ext>
          </a:extLst>
        </p:cNvPr>
        <p:cNvGrpSpPr/>
        <p:nvPr/>
      </p:nvGrpSpPr>
      <p:grpSpPr>
        <a:xfrm>
          <a:off x="0" y="0"/>
          <a:ext cx="0" cy="0"/>
          <a:chOff x="0" y="0"/>
          <a:chExt cx="0" cy="0"/>
        </a:xfrm>
      </p:grpSpPr>
      <p:sp>
        <p:nvSpPr>
          <p:cNvPr id="6" name="スライド番号プレースホルダー 1">
            <a:extLst>
              <a:ext uri="{FF2B5EF4-FFF2-40B4-BE49-F238E27FC236}">
                <a16:creationId xmlns:a16="http://schemas.microsoft.com/office/drawing/2014/main" id="{C5106479-DAFB-7925-8F42-086897C18573}"/>
              </a:ext>
            </a:extLst>
          </p:cNvPr>
          <p:cNvSpPr>
            <a:spLocks noGrp="1"/>
          </p:cNvSpPr>
          <p:nvPr/>
        </p:nvSpPr>
        <p:spPr>
          <a:xfrm>
            <a:off x="9448800" y="6394177"/>
            <a:ext cx="2743200" cy="365125"/>
          </a:xfrm>
        </p:spPr>
        <p:txBody>
          <a:bodyPr/>
          <a:lstStyle>
            <a:lvl1pPr marL="0" indent="0" algn="l" defTabSz="914400">
              <a:buNone/>
              <a:defRPr lang="ja-JP" sz="1800" kern="1200">
                <a:solidFill>
                  <a:schemeClr val="tx1"/>
                </a:solidFill>
                <a:latin typeface="+mn-lt"/>
                <a:ea typeface="+mn-lt"/>
                <a:cs typeface="+mn-lt"/>
              </a:defRPr>
            </a:lvl1pPr>
            <a:lvl2pPr marL="457200" indent="0" algn="l" defTabSz="914400">
              <a:buNone/>
              <a:defRPr lang="ja-JP" sz="1800" kern="1200">
                <a:solidFill>
                  <a:schemeClr val="tx1"/>
                </a:solidFill>
                <a:latin typeface="+mn-lt"/>
                <a:ea typeface="+mn-lt"/>
                <a:cs typeface="+mn-lt"/>
              </a:defRPr>
            </a:lvl2pPr>
            <a:lvl3pPr marL="914400" indent="0" algn="l" defTabSz="914400">
              <a:buNone/>
              <a:defRPr lang="ja-JP" sz="1800" kern="1200">
                <a:solidFill>
                  <a:schemeClr val="tx1"/>
                </a:solidFill>
                <a:latin typeface="+mn-lt"/>
                <a:ea typeface="+mn-lt"/>
                <a:cs typeface="+mn-lt"/>
              </a:defRPr>
            </a:lvl3pPr>
            <a:lvl4pPr marL="1371600" indent="0" algn="l" defTabSz="914400">
              <a:buNone/>
              <a:defRPr lang="ja-JP" sz="1800" kern="1200">
                <a:solidFill>
                  <a:schemeClr val="tx1"/>
                </a:solidFill>
                <a:latin typeface="+mn-lt"/>
                <a:ea typeface="+mn-lt"/>
                <a:cs typeface="+mn-lt"/>
              </a:defRPr>
            </a:lvl4pPr>
            <a:lvl5pPr marL="1828800" indent="0" algn="l" defTabSz="914400">
              <a:buNone/>
              <a:defRPr lang="ja-JP" sz="1800" kern="1200">
                <a:solidFill>
                  <a:schemeClr val="tx1"/>
                </a:solidFill>
                <a:latin typeface="+mn-lt"/>
                <a:ea typeface="+mn-lt"/>
                <a:cs typeface="+mn-lt"/>
              </a:defRPr>
            </a:lvl5pPr>
            <a:lvl6pPr marL="2286000" indent="0" algn="l" defTabSz="914400">
              <a:buNone/>
              <a:defRPr lang="ja-JP" sz="1800" kern="1200">
                <a:solidFill>
                  <a:schemeClr val="tx1"/>
                </a:solidFill>
                <a:latin typeface="+mn-lt"/>
                <a:ea typeface="+mn-lt"/>
                <a:cs typeface="+mn-lt"/>
              </a:defRPr>
            </a:lvl6pPr>
            <a:lvl7pPr marL="2743200" indent="0" algn="l" defTabSz="914400">
              <a:buNone/>
              <a:defRPr lang="ja-JP" sz="1800" kern="1200">
                <a:solidFill>
                  <a:schemeClr val="tx1"/>
                </a:solidFill>
                <a:latin typeface="+mn-lt"/>
                <a:ea typeface="+mn-lt"/>
                <a:cs typeface="+mn-lt"/>
              </a:defRPr>
            </a:lvl7pPr>
            <a:lvl8pPr marL="3200400" indent="0" algn="l" defTabSz="914400">
              <a:buNone/>
              <a:defRPr lang="ja-JP" sz="1800" kern="1200">
                <a:solidFill>
                  <a:schemeClr val="tx1"/>
                </a:solidFill>
                <a:latin typeface="+mn-lt"/>
                <a:ea typeface="+mn-lt"/>
                <a:cs typeface="+mn-lt"/>
              </a:defRPr>
            </a:lvl8pPr>
            <a:lvl9pPr marL="3657600" indent="0" algn="l" defTabSz="914400">
              <a:buNone/>
              <a:defRPr lang="ja-JP" sz="1800" kern="1200">
                <a:solidFill>
                  <a:schemeClr val="tx1"/>
                </a:solidFill>
                <a:latin typeface="+mn-lt"/>
                <a:ea typeface="+mn-lt"/>
                <a:cs typeface="+mn-lt"/>
              </a:defRPr>
            </a:lvl9pPr>
          </a:lstStyle>
          <a:p>
            <a:pPr algn="r">
              <a:buNone/>
            </a:pPr>
            <a:r>
              <a:rPr lang="en-US" altLang="ja-JP" sz="1400" dirty="0">
                <a:latin typeface="BIZ UDPゴシック"/>
                <a:ea typeface="BIZ UDPゴシック"/>
                <a:cs typeface="BIZ UDPゴシック"/>
              </a:rPr>
              <a:t>5</a:t>
            </a:r>
            <a:endParaRPr lang="ja-JP" sz="1400" dirty="0">
              <a:latin typeface="BIZ UDPゴシック"/>
              <a:ea typeface="BIZ UDPゴシック"/>
              <a:cs typeface="BIZ UDPゴシック"/>
            </a:endParaRPr>
          </a:p>
        </p:txBody>
      </p:sp>
      <p:sp>
        <p:nvSpPr>
          <p:cNvPr id="9" name="直線コネクタ 8">
            <a:extLst>
              <a:ext uri="{FF2B5EF4-FFF2-40B4-BE49-F238E27FC236}">
                <a16:creationId xmlns:a16="http://schemas.microsoft.com/office/drawing/2014/main" id="{B475158D-0F8B-8F2B-9391-BCC325E9B4AC}"/>
              </a:ext>
            </a:extLst>
          </p:cNvPr>
          <p:cNvSpPr>
            <a:spLocks noGrp="1"/>
          </p:cNvSpPr>
          <p:nvPr/>
        </p:nvSpPr>
        <p:spPr>
          <a:xfrm>
            <a:off x="216668" y="449732"/>
            <a:ext cx="11743658" cy="0"/>
          </a:xfrm>
          <a:prstGeom prst="line">
            <a:avLst/>
          </a:prstGeom>
        </p:spPr>
        <p:style>
          <a:lnRef idx="1">
            <a:schemeClr val="dk1"/>
          </a:lnRef>
          <a:fillRef idx="0">
            <a:schemeClr val="dk1"/>
          </a:fillRef>
          <a:effectRef idx="0">
            <a:schemeClr val="dk1"/>
          </a:effectRef>
          <a:fontRef idx="minor">
            <a:schemeClr val="tx1"/>
          </a:fontRef>
        </p:style>
        <p:txBody>
          <a:bodyPr/>
          <a:lstStyle/>
          <a:p>
            <a:endParaRPr lang="ja-JP" altLang="en-US"/>
          </a:p>
        </p:txBody>
      </p:sp>
      <p:sp>
        <p:nvSpPr>
          <p:cNvPr id="10" name="正方形/長方形 9">
            <a:extLst>
              <a:ext uri="{FF2B5EF4-FFF2-40B4-BE49-F238E27FC236}">
                <a16:creationId xmlns:a16="http://schemas.microsoft.com/office/drawing/2014/main" id="{6E8C4199-2F5D-2146-8F9C-30992A55FE83}"/>
              </a:ext>
            </a:extLst>
          </p:cNvPr>
          <p:cNvSpPr>
            <a:spLocks noGrp="1"/>
          </p:cNvSpPr>
          <p:nvPr/>
        </p:nvSpPr>
        <p:spPr>
          <a:xfrm>
            <a:off x="2893" y="48527"/>
            <a:ext cx="12189107" cy="369332"/>
          </a:xfrm>
          <a:prstGeom prst="rect">
            <a:avLst/>
          </a:prstGeom>
        </p:spPr>
        <p:txBody>
          <a:bodyPr wrap="square">
            <a:spAutoFit/>
          </a:bodyPr>
          <a:lstStyle/>
          <a:p>
            <a:r>
              <a:rPr lang="ja-JP" b="1" dirty="0">
                <a:latin typeface="BIZ UDゴシック"/>
                <a:ea typeface="BIZ UDゴシック"/>
                <a:cs typeface="BIZ UDゴシック"/>
              </a:rPr>
              <a:t>　第２回主なご意見</a:t>
            </a:r>
          </a:p>
        </p:txBody>
      </p:sp>
      <p:graphicFrame>
        <p:nvGraphicFramePr>
          <p:cNvPr id="31" name="表 11">
            <a:extLst>
              <a:ext uri="{FF2B5EF4-FFF2-40B4-BE49-F238E27FC236}">
                <a16:creationId xmlns:a16="http://schemas.microsoft.com/office/drawing/2014/main" id="{1C57533F-19BF-084C-E07F-E22F68A4FF5C}"/>
              </a:ext>
            </a:extLst>
          </p:cNvPr>
          <p:cNvGraphicFramePr/>
          <p:nvPr>
            <p:extLst>
              <p:ext uri="{D42A27DB-BD31-4B8C-83A1-F6EECF244321}">
                <p14:modId xmlns:p14="http://schemas.microsoft.com/office/powerpoint/2010/main" val="42262714"/>
              </p:ext>
            </p:extLst>
          </p:nvPr>
        </p:nvGraphicFramePr>
        <p:xfrm>
          <a:off x="269357" y="581498"/>
          <a:ext cx="3658407" cy="365760"/>
        </p:xfrm>
        <a:graphic>
          <a:graphicData uri="http://schemas.openxmlformats.org/drawingml/2006/table">
            <a:tbl>
              <a:tblPr firstRow="1" bandRow="1">
                <a:tableStyleId>{5C22544A-7EE6-4342-B048-85BDC9FD1C3A}</a:tableStyleId>
              </a:tblPr>
              <a:tblGrid>
                <a:gridCol w="3658407">
                  <a:extLst>
                    <a:ext uri="{9D8B030D-6E8A-4147-A177-3AD203B41FA5}">
                      <a16:colId xmlns:a16="http://schemas.microsoft.com/office/drawing/2014/main" val="20000"/>
                    </a:ext>
                  </a:extLst>
                </a:gridCol>
              </a:tblGrid>
              <a:tr h="343456">
                <a:tc>
                  <a:txBody>
                    <a:bodyPr/>
                    <a:lstStyle/>
                    <a:p>
                      <a:pPr marL="0" marR="0" lvl="0" indent="0" algn="l" defTabSz="914400">
                        <a:lnSpc>
                          <a:spcPct val="100000"/>
                        </a:lnSpc>
                        <a:spcBef>
                          <a:spcPts val="0"/>
                        </a:spcBef>
                        <a:spcAft>
                          <a:spcPts val="0"/>
                        </a:spcAft>
                        <a:buClrTx/>
                        <a:buSzTx/>
                        <a:buFontTx/>
                        <a:buNone/>
                      </a:pPr>
                      <a:r>
                        <a:rPr lang="ja-JP" altLang="en-US" sz="1800" b="1" dirty="0">
                          <a:solidFill>
                            <a:schemeClr val="tx1"/>
                          </a:solidFill>
                          <a:latin typeface="BIZ UDゴシック"/>
                          <a:ea typeface="BIZ UDゴシック"/>
                          <a:cs typeface="BIZ UDゴシック"/>
                        </a:rPr>
                        <a:t>４　国家機能を継続する仕組み</a:t>
                      </a:r>
                      <a:endParaRPr lang="ja-JP" sz="1800" b="1" dirty="0">
                        <a:solidFill>
                          <a:schemeClr val="tx1"/>
                        </a:solidFill>
                        <a:latin typeface="BIZ UDゴシック"/>
                        <a:ea typeface="BIZ UDゴシック"/>
                        <a:cs typeface="BIZ UDゴシック"/>
                      </a:endParaRPr>
                    </a:p>
                  </a:txBody>
                  <a:tcPr>
                    <a:lnB w="76200" cmpd="sng">
                      <a:solidFill>
                        <a:srgbClr val="FFC000"/>
                      </a:solidFill>
                      <a:prstDash val="solid"/>
                    </a:lnB>
                    <a:gradFill>
                      <a:gsLst>
                        <a:gs pos="75000">
                          <a:srgbClr val="FFC000"/>
                        </a:gs>
                        <a:gs pos="92000">
                          <a:srgbClr val="FFC000"/>
                        </a:gs>
                        <a:gs pos="58000">
                          <a:schemeClr val="bg1">
                            <a:alpha val="0"/>
                          </a:schemeClr>
                        </a:gs>
                        <a:gs pos="100000">
                          <a:srgbClr val="FFC000"/>
                        </a:gs>
                      </a:gsLst>
                      <a:lin ang="5400000" scaled="1"/>
                    </a:gradFill>
                  </a:tcPr>
                </a:tc>
                <a:extLst>
                  <a:ext uri="{0D108BD9-81ED-4DB2-BD59-A6C34878D82A}">
                    <a16:rowId xmlns:a16="http://schemas.microsoft.com/office/drawing/2014/main" val="10000"/>
                  </a:ext>
                </a:extLst>
              </a:tr>
            </a:tbl>
          </a:graphicData>
        </a:graphic>
      </p:graphicFrame>
      <p:sp>
        <p:nvSpPr>
          <p:cNvPr id="13" name="テキスト ボックス 12">
            <a:extLst>
              <a:ext uri="{FF2B5EF4-FFF2-40B4-BE49-F238E27FC236}">
                <a16:creationId xmlns:a16="http://schemas.microsoft.com/office/drawing/2014/main" id="{CEE15E43-ACB5-1217-784A-69EDF965BFFE}"/>
              </a:ext>
            </a:extLst>
          </p:cNvPr>
          <p:cNvSpPr>
            <a:spLocks noGrp="1"/>
          </p:cNvSpPr>
          <p:nvPr/>
        </p:nvSpPr>
        <p:spPr>
          <a:xfrm>
            <a:off x="891538" y="1325651"/>
            <a:ext cx="11300461" cy="815608"/>
          </a:xfrm>
          <a:prstGeom prst="rect">
            <a:avLst/>
          </a:prstGeom>
          <a:noFill/>
        </p:spPr>
        <p:txBody>
          <a:bodyPr wrap="square">
            <a:spAutoFit/>
          </a:bodyPr>
          <a:lstStyle/>
          <a:p>
            <a:pPr marL="285750" indent="-285750">
              <a:spcBef>
                <a:spcPts val="300"/>
              </a:spcBef>
              <a:buFont typeface="Arial"/>
              <a:buChar char="•"/>
            </a:pPr>
            <a:r>
              <a:rPr lang="ja-JP" altLang="en-US" sz="1400" dirty="0">
                <a:latin typeface="BIZ UDゴシック"/>
                <a:ea typeface="BIZ UDゴシック"/>
                <a:cs typeface="BIZ UDゴシック"/>
              </a:rPr>
              <a:t>平時は、国家行政組織法で規定される分担管理原則</a:t>
            </a:r>
            <a:endParaRPr lang="en-US" altLang="ja-JP" sz="1400" dirty="0">
              <a:latin typeface="BIZ UDゴシック"/>
              <a:ea typeface="BIZ UDゴシック"/>
              <a:cs typeface="BIZ UDゴシック"/>
            </a:endParaRPr>
          </a:p>
          <a:p>
            <a:pPr marL="285750" indent="-285750">
              <a:spcBef>
                <a:spcPts val="300"/>
              </a:spcBef>
              <a:buFont typeface="Arial"/>
              <a:buChar char="•"/>
            </a:pPr>
            <a:r>
              <a:rPr lang="ja-JP" altLang="en-US" sz="1400" dirty="0">
                <a:latin typeface="BIZ UDゴシック"/>
                <a:ea typeface="BIZ UDゴシック"/>
                <a:cs typeface="BIZ UDゴシック"/>
              </a:rPr>
              <a:t>危機管理時は、災害対策基本法などの個別法で、総理を中心とする統合指揮体制に切り替わる</a:t>
            </a:r>
            <a:endParaRPr lang="en-US" altLang="ja-JP" sz="1400" dirty="0">
              <a:latin typeface="BIZ UDゴシック"/>
              <a:ea typeface="BIZ UDゴシック"/>
              <a:cs typeface="BIZ UDゴシック"/>
            </a:endParaRPr>
          </a:p>
          <a:p>
            <a:pPr marL="285750" indent="-285750">
              <a:spcBef>
                <a:spcPts val="300"/>
              </a:spcBef>
              <a:buFont typeface="Arial"/>
              <a:buChar char="•"/>
            </a:pPr>
            <a:r>
              <a:rPr lang="ja-JP" altLang="en-US" sz="1400" dirty="0">
                <a:latin typeface="BIZ UDゴシック"/>
                <a:ea typeface="BIZ UDゴシック"/>
                <a:cs typeface="BIZ UDゴシック"/>
              </a:rPr>
              <a:t>総理から職務代行者への権限委任、代行、その解除や復帰の手続きなども法令等でルール化しておくべき</a:t>
            </a:r>
          </a:p>
        </p:txBody>
      </p:sp>
      <p:sp>
        <p:nvSpPr>
          <p:cNvPr id="2" name="テキスト ボックス 1">
            <a:extLst>
              <a:ext uri="{FF2B5EF4-FFF2-40B4-BE49-F238E27FC236}">
                <a16:creationId xmlns:a16="http://schemas.microsoft.com/office/drawing/2014/main" id="{76DD6813-66BA-4CB5-7C9E-DB0754BB6E59}"/>
              </a:ext>
            </a:extLst>
          </p:cNvPr>
          <p:cNvSpPr>
            <a:spLocks noGrp="1"/>
          </p:cNvSpPr>
          <p:nvPr/>
        </p:nvSpPr>
        <p:spPr>
          <a:xfrm>
            <a:off x="312060" y="974463"/>
            <a:ext cx="11879939" cy="338554"/>
          </a:xfrm>
          <a:prstGeom prst="rect">
            <a:avLst/>
          </a:prstGeom>
          <a:noFill/>
        </p:spPr>
        <p:txBody>
          <a:bodyPr wrap="square">
            <a:spAutoFit/>
          </a:bodyPr>
          <a:lstStyle/>
          <a:p>
            <a:r>
              <a:rPr lang="ja-JP" sz="1600" b="1" dirty="0">
                <a:latin typeface="BIZ UDゴシック"/>
                <a:ea typeface="BIZ UDゴシック"/>
                <a:cs typeface="BIZ UDゴシック"/>
              </a:rPr>
              <a:t>（１）</a:t>
            </a:r>
            <a:r>
              <a:rPr lang="ja-JP" altLang="en-US" sz="1600" b="1" dirty="0">
                <a:latin typeface="BIZ UDゴシック"/>
                <a:ea typeface="BIZ UDゴシック"/>
                <a:cs typeface="BIZ UDゴシック"/>
              </a:rPr>
              <a:t>権限・職務代行</a:t>
            </a:r>
            <a:endParaRPr lang="ja-JP" sz="1600" b="1" dirty="0">
              <a:latin typeface="BIZ UDゴシック"/>
              <a:ea typeface="BIZ UDゴシック"/>
              <a:cs typeface="BIZ UDゴシック"/>
            </a:endParaRPr>
          </a:p>
        </p:txBody>
      </p:sp>
      <p:sp>
        <p:nvSpPr>
          <p:cNvPr id="18" name="テキスト ボックス 12">
            <a:extLst>
              <a:ext uri="{FF2B5EF4-FFF2-40B4-BE49-F238E27FC236}">
                <a16:creationId xmlns:a16="http://schemas.microsoft.com/office/drawing/2014/main" id="{0FB86E9B-DA00-00A1-0BC4-8BF8938449E9}"/>
              </a:ext>
            </a:extLst>
          </p:cNvPr>
          <p:cNvSpPr>
            <a:spLocks noGrp="1"/>
          </p:cNvSpPr>
          <p:nvPr/>
        </p:nvSpPr>
        <p:spPr>
          <a:xfrm>
            <a:off x="891538" y="2582519"/>
            <a:ext cx="11300461" cy="1754326"/>
          </a:xfrm>
          <a:prstGeom prst="rect">
            <a:avLst/>
          </a:prstGeom>
          <a:noFill/>
        </p:spPr>
        <p:txBody>
          <a:bodyPr wrap="square">
            <a:spAutoFit/>
          </a:bodyPr>
          <a:lstStyle/>
          <a:p>
            <a:pPr marL="285750" indent="-285750">
              <a:spcBef>
                <a:spcPts val="300"/>
              </a:spcBef>
              <a:buFont typeface="Arial"/>
              <a:buChar char="•"/>
            </a:pPr>
            <a:r>
              <a:rPr lang="ja-JP" altLang="en-US" sz="1400" dirty="0">
                <a:latin typeface="BIZ UDゴシック"/>
                <a:ea typeface="BIZ UDゴシック"/>
                <a:cs typeface="BIZ UDゴシック"/>
              </a:rPr>
              <a:t>強力な法的権限、指揮監督権があっても、内閣官房などの補佐機能がなければ、総理一人では機能しない</a:t>
            </a:r>
            <a:endParaRPr lang="en-US" altLang="ja-JP" sz="1400" dirty="0">
              <a:latin typeface="BIZ UDゴシック"/>
              <a:ea typeface="BIZ UDゴシック"/>
              <a:cs typeface="BIZ UDゴシック"/>
            </a:endParaRPr>
          </a:p>
          <a:p>
            <a:pPr marL="285750" indent="-285750">
              <a:spcBef>
                <a:spcPts val="300"/>
              </a:spcBef>
              <a:buFont typeface="Arial"/>
              <a:buChar char="•"/>
            </a:pPr>
            <a:r>
              <a:rPr lang="ja-JP" altLang="en-US" sz="1400" dirty="0">
                <a:latin typeface="BIZ UDゴシック"/>
                <a:ea typeface="BIZ UDゴシック"/>
                <a:cs typeface="BIZ UDゴシック"/>
              </a:rPr>
              <a:t>東京圏外でのバックアップを考える時には、総理個人の移動だけでなく、総理の統合指揮権を組織的に支える事務局をどうするかを考える必要がある</a:t>
            </a:r>
            <a:endParaRPr lang="en-US" altLang="ja-JP" sz="1400" dirty="0">
              <a:latin typeface="BIZ UDゴシック"/>
              <a:ea typeface="BIZ UDゴシック"/>
              <a:cs typeface="BIZ UDゴシック"/>
            </a:endParaRPr>
          </a:p>
          <a:p>
            <a:pPr marL="285750" indent="-285750">
              <a:spcBef>
                <a:spcPts val="300"/>
              </a:spcBef>
              <a:buFont typeface="Arial"/>
              <a:buChar char="•"/>
            </a:pPr>
            <a:r>
              <a:rPr lang="ja-JP" altLang="en-US" sz="1400" dirty="0">
                <a:latin typeface="BIZ UDゴシック"/>
                <a:ea typeface="BIZ UDゴシック"/>
                <a:cs typeface="BIZ UDゴシック"/>
              </a:rPr>
              <a:t>代行する時には、省庁のナンバー２クラス、政策決定ができるような人が常駐していないと機能しない</a:t>
            </a:r>
            <a:endParaRPr lang="en-US" altLang="ja-JP" sz="1400" dirty="0">
              <a:latin typeface="BIZ UDゴシック"/>
              <a:ea typeface="BIZ UDゴシック"/>
              <a:cs typeface="BIZ UDゴシック"/>
            </a:endParaRPr>
          </a:p>
          <a:p>
            <a:pPr marL="285750" indent="-285750">
              <a:spcBef>
                <a:spcPts val="300"/>
              </a:spcBef>
              <a:buFont typeface="Arial"/>
              <a:buChar char="•"/>
            </a:pPr>
            <a:r>
              <a:rPr lang="ja-JP" altLang="en-US" sz="1400" dirty="0">
                <a:latin typeface="BIZ UDゴシック"/>
                <a:ea typeface="BIZ UDゴシック"/>
                <a:cs typeface="BIZ UDゴシック"/>
              </a:rPr>
              <a:t>官邸機能を移す時に、何人動かすのか、どういう人たちを動かすのかというのを見ていくことが必要</a:t>
            </a:r>
            <a:endParaRPr lang="en-US" altLang="ja-JP" sz="1400" dirty="0">
              <a:latin typeface="BIZ UDゴシック"/>
              <a:ea typeface="BIZ UDゴシック"/>
              <a:cs typeface="BIZ UDゴシック"/>
            </a:endParaRPr>
          </a:p>
          <a:p>
            <a:pPr marL="285750" indent="-285750">
              <a:spcBef>
                <a:spcPts val="300"/>
              </a:spcBef>
              <a:buFont typeface="Arial"/>
              <a:buChar char="•"/>
            </a:pPr>
            <a:r>
              <a:rPr lang="ja-JP" altLang="en-US" sz="1400" dirty="0">
                <a:latin typeface="BIZ UDゴシック"/>
                <a:ea typeface="BIZ UDゴシック"/>
                <a:cs typeface="BIZ UDゴシック"/>
              </a:rPr>
              <a:t>一方、首相と大臣だけを移したとしても機能させるため、大阪に何人常駐させておけば官邸、大臣を支えることができるのかということも検討することも必要ではないか</a:t>
            </a:r>
          </a:p>
        </p:txBody>
      </p:sp>
      <p:sp>
        <p:nvSpPr>
          <p:cNvPr id="19" name="テキスト ボックス 1">
            <a:extLst>
              <a:ext uri="{FF2B5EF4-FFF2-40B4-BE49-F238E27FC236}">
                <a16:creationId xmlns:a16="http://schemas.microsoft.com/office/drawing/2014/main" id="{2ED2631F-B22E-317A-5802-01DFB030510F}"/>
              </a:ext>
            </a:extLst>
          </p:cNvPr>
          <p:cNvSpPr>
            <a:spLocks noGrp="1"/>
          </p:cNvSpPr>
          <p:nvPr/>
        </p:nvSpPr>
        <p:spPr>
          <a:xfrm>
            <a:off x="312060" y="2231331"/>
            <a:ext cx="11879939" cy="338554"/>
          </a:xfrm>
          <a:prstGeom prst="rect">
            <a:avLst/>
          </a:prstGeom>
          <a:noFill/>
        </p:spPr>
        <p:txBody>
          <a:bodyPr wrap="square">
            <a:spAutoFit/>
          </a:bodyPr>
          <a:lstStyle/>
          <a:p>
            <a:r>
              <a:rPr lang="ja-JP" sz="1600" b="1" dirty="0">
                <a:latin typeface="BIZ UDゴシック"/>
                <a:ea typeface="BIZ UDゴシック"/>
                <a:cs typeface="BIZ UDゴシック"/>
              </a:rPr>
              <a:t>（</a:t>
            </a:r>
            <a:r>
              <a:rPr lang="ja-JP" altLang="en-US" sz="1600" b="1" dirty="0">
                <a:latin typeface="BIZ UDゴシック"/>
                <a:ea typeface="BIZ UDゴシック"/>
                <a:cs typeface="BIZ UDゴシック"/>
              </a:rPr>
              <a:t>２</a:t>
            </a:r>
            <a:r>
              <a:rPr lang="ja-JP" sz="1600" b="1" dirty="0">
                <a:latin typeface="BIZ UDゴシック"/>
                <a:ea typeface="BIZ UDゴシック"/>
                <a:cs typeface="BIZ UDゴシック"/>
              </a:rPr>
              <a:t>）</a:t>
            </a:r>
            <a:r>
              <a:rPr lang="ja-JP" altLang="en-US" sz="1600" b="1" dirty="0">
                <a:latin typeface="BIZ UDゴシック"/>
                <a:ea typeface="BIZ UDゴシック"/>
                <a:cs typeface="BIZ UDゴシック"/>
              </a:rPr>
              <a:t>意思決定を支える組織・人員</a:t>
            </a:r>
            <a:endParaRPr lang="ja-JP" sz="1600" b="1" dirty="0">
              <a:latin typeface="BIZ UDゴシック"/>
              <a:ea typeface="BIZ UDゴシック"/>
              <a:cs typeface="BIZ UDゴシック"/>
            </a:endParaRPr>
          </a:p>
        </p:txBody>
      </p:sp>
      <p:sp>
        <p:nvSpPr>
          <p:cNvPr id="20" name="テキスト ボックス 12">
            <a:extLst>
              <a:ext uri="{FF2B5EF4-FFF2-40B4-BE49-F238E27FC236}">
                <a16:creationId xmlns:a16="http://schemas.microsoft.com/office/drawing/2014/main" id="{4B94C001-A669-6276-4E0F-1E03325FD321}"/>
              </a:ext>
            </a:extLst>
          </p:cNvPr>
          <p:cNvSpPr>
            <a:spLocks noGrp="1"/>
          </p:cNvSpPr>
          <p:nvPr/>
        </p:nvSpPr>
        <p:spPr>
          <a:xfrm>
            <a:off x="891539" y="4907476"/>
            <a:ext cx="11300461" cy="1246495"/>
          </a:xfrm>
          <a:prstGeom prst="rect">
            <a:avLst/>
          </a:prstGeom>
          <a:noFill/>
        </p:spPr>
        <p:txBody>
          <a:bodyPr wrap="square">
            <a:spAutoFit/>
          </a:bodyPr>
          <a:lstStyle/>
          <a:p>
            <a:pPr marL="285750" indent="-285750">
              <a:spcBef>
                <a:spcPts val="300"/>
              </a:spcBef>
              <a:buFont typeface="Arial"/>
              <a:buChar char="•"/>
            </a:pPr>
            <a:r>
              <a:rPr lang="ja-JP" altLang="en-US" sz="1400" dirty="0">
                <a:latin typeface="BIZ UDゴシック"/>
                <a:ea typeface="BIZ UDゴシック"/>
                <a:cs typeface="BIZ UDゴシック"/>
              </a:rPr>
              <a:t>総理の統合指揮権を組織的に支える事務局の移動だけでなく、平時からの人員配置、地方支分部局の機能強化も論点になる</a:t>
            </a:r>
            <a:endParaRPr lang="en-US" altLang="ja-JP" sz="1400" dirty="0">
              <a:latin typeface="BIZ UDゴシック"/>
              <a:ea typeface="BIZ UDゴシック"/>
              <a:cs typeface="BIZ UDゴシック"/>
            </a:endParaRPr>
          </a:p>
          <a:p>
            <a:pPr marL="285750" indent="-285750">
              <a:spcBef>
                <a:spcPts val="300"/>
              </a:spcBef>
              <a:buFont typeface="Arial"/>
              <a:buChar char="•"/>
            </a:pPr>
            <a:r>
              <a:rPr lang="ja-JP" altLang="en-US" sz="1400" dirty="0">
                <a:latin typeface="BIZ UDゴシック"/>
                <a:ea typeface="BIZ UDゴシック"/>
                <a:cs typeface="BIZ UDゴシック"/>
              </a:rPr>
              <a:t>大阪に集積する国の出先機関は、局長の号俸が高い方が多いので、本省のバックアップとして優先業務等の代行権限が立ち上がるような観点が必要</a:t>
            </a:r>
            <a:endParaRPr lang="en-US" altLang="ja-JP" sz="1400" dirty="0">
              <a:latin typeface="BIZ UDゴシック"/>
              <a:ea typeface="BIZ UDゴシック"/>
              <a:cs typeface="BIZ UDゴシック"/>
            </a:endParaRPr>
          </a:p>
          <a:p>
            <a:pPr marL="285750" indent="-285750">
              <a:spcBef>
                <a:spcPts val="300"/>
              </a:spcBef>
              <a:buFont typeface="Arial"/>
              <a:buChar char="•"/>
            </a:pPr>
            <a:r>
              <a:rPr lang="ja-JP" altLang="en-US" sz="1400" dirty="0">
                <a:latin typeface="BIZ UDゴシック"/>
                <a:ea typeface="BIZ UDゴシック"/>
                <a:cs typeface="BIZ UDゴシック"/>
              </a:rPr>
              <a:t>有事のバックアップのためには、平時から一定の業務、権限、データを分散配置しておく、多極分散型の行政機構を形成しておくことが本質的な解決策になる</a:t>
            </a:r>
          </a:p>
        </p:txBody>
      </p:sp>
      <p:sp>
        <p:nvSpPr>
          <p:cNvPr id="21" name="テキスト ボックス 1">
            <a:extLst>
              <a:ext uri="{FF2B5EF4-FFF2-40B4-BE49-F238E27FC236}">
                <a16:creationId xmlns:a16="http://schemas.microsoft.com/office/drawing/2014/main" id="{1EC7D93B-25BD-C8B2-C1F1-E0F9C76D9430}"/>
              </a:ext>
            </a:extLst>
          </p:cNvPr>
          <p:cNvSpPr>
            <a:spLocks noGrp="1"/>
          </p:cNvSpPr>
          <p:nvPr/>
        </p:nvSpPr>
        <p:spPr>
          <a:xfrm>
            <a:off x="312061" y="4556288"/>
            <a:ext cx="11879939" cy="338554"/>
          </a:xfrm>
          <a:prstGeom prst="rect">
            <a:avLst/>
          </a:prstGeom>
          <a:noFill/>
        </p:spPr>
        <p:txBody>
          <a:bodyPr wrap="square">
            <a:spAutoFit/>
          </a:bodyPr>
          <a:lstStyle/>
          <a:p>
            <a:r>
              <a:rPr lang="ja-JP" sz="1600" b="1" dirty="0">
                <a:latin typeface="BIZ UDゴシック"/>
                <a:ea typeface="BIZ UDゴシック"/>
                <a:cs typeface="BIZ UDゴシック"/>
              </a:rPr>
              <a:t>（</a:t>
            </a:r>
            <a:r>
              <a:rPr lang="ja-JP" altLang="en-US" sz="1600" b="1" dirty="0">
                <a:latin typeface="BIZ UDゴシック"/>
                <a:ea typeface="BIZ UDゴシック"/>
                <a:cs typeface="BIZ UDゴシック"/>
              </a:rPr>
              <a:t>３</a:t>
            </a:r>
            <a:r>
              <a:rPr lang="ja-JP" sz="1600" b="1" dirty="0">
                <a:latin typeface="BIZ UDゴシック"/>
                <a:ea typeface="BIZ UDゴシック"/>
                <a:cs typeface="BIZ UDゴシック"/>
              </a:rPr>
              <a:t>）</a:t>
            </a:r>
            <a:r>
              <a:rPr lang="ja-JP" altLang="en-US" sz="1600" b="1" dirty="0">
                <a:latin typeface="BIZ UDゴシック"/>
                <a:ea typeface="BIZ UDゴシック"/>
                <a:cs typeface="BIZ UDゴシック"/>
              </a:rPr>
              <a:t>各省庁・地方支分部局等による業務代行</a:t>
            </a:r>
            <a:endParaRPr lang="ja-JP" sz="1600" b="1" dirty="0">
              <a:latin typeface="BIZ UDゴシック"/>
              <a:ea typeface="BIZ UDゴシック"/>
              <a:cs typeface="BIZ UDゴシック"/>
            </a:endParaRPr>
          </a:p>
        </p:txBody>
      </p:sp>
    </p:spTree>
    <p:extLst>
      <p:ext uri="{BB962C8B-B14F-4D97-AF65-F5344CB8AC3E}">
        <p14:creationId xmlns:p14="http://schemas.microsoft.com/office/powerpoint/2010/main" val="29823361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1D7692-9343-61A8-1EEF-8F45338F8AF7}"/>
            </a:ext>
          </a:extLst>
        </p:cNvPr>
        <p:cNvGrpSpPr/>
        <p:nvPr/>
      </p:nvGrpSpPr>
      <p:grpSpPr>
        <a:xfrm>
          <a:off x="0" y="0"/>
          <a:ext cx="0" cy="0"/>
          <a:chOff x="0" y="0"/>
          <a:chExt cx="0" cy="0"/>
        </a:xfrm>
      </p:grpSpPr>
      <p:sp>
        <p:nvSpPr>
          <p:cNvPr id="6" name="スライド番号プレースホルダー 1">
            <a:extLst>
              <a:ext uri="{FF2B5EF4-FFF2-40B4-BE49-F238E27FC236}">
                <a16:creationId xmlns:a16="http://schemas.microsoft.com/office/drawing/2014/main" id="{7D4295F2-369B-D153-C9D3-026CE7181D5E}"/>
              </a:ext>
            </a:extLst>
          </p:cNvPr>
          <p:cNvSpPr>
            <a:spLocks noGrp="1"/>
          </p:cNvSpPr>
          <p:nvPr/>
        </p:nvSpPr>
        <p:spPr>
          <a:xfrm>
            <a:off x="9448800" y="6394177"/>
            <a:ext cx="2743200" cy="365125"/>
          </a:xfrm>
        </p:spPr>
        <p:txBody>
          <a:bodyPr/>
          <a:lstStyle>
            <a:lvl1pPr marL="0" indent="0" algn="l" defTabSz="914400">
              <a:buNone/>
              <a:defRPr lang="ja-JP" sz="1800" kern="1200">
                <a:solidFill>
                  <a:schemeClr val="tx1"/>
                </a:solidFill>
                <a:latin typeface="+mn-lt"/>
                <a:ea typeface="+mn-lt"/>
                <a:cs typeface="+mn-lt"/>
              </a:defRPr>
            </a:lvl1pPr>
            <a:lvl2pPr marL="457200" indent="0" algn="l" defTabSz="914400">
              <a:buNone/>
              <a:defRPr lang="ja-JP" sz="1800" kern="1200">
                <a:solidFill>
                  <a:schemeClr val="tx1"/>
                </a:solidFill>
                <a:latin typeface="+mn-lt"/>
                <a:ea typeface="+mn-lt"/>
                <a:cs typeface="+mn-lt"/>
              </a:defRPr>
            </a:lvl2pPr>
            <a:lvl3pPr marL="914400" indent="0" algn="l" defTabSz="914400">
              <a:buNone/>
              <a:defRPr lang="ja-JP" sz="1800" kern="1200">
                <a:solidFill>
                  <a:schemeClr val="tx1"/>
                </a:solidFill>
                <a:latin typeface="+mn-lt"/>
                <a:ea typeface="+mn-lt"/>
                <a:cs typeface="+mn-lt"/>
              </a:defRPr>
            </a:lvl3pPr>
            <a:lvl4pPr marL="1371600" indent="0" algn="l" defTabSz="914400">
              <a:buNone/>
              <a:defRPr lang="ja-JP" sz="1800" kern="1200">
                <a:solidFill>
                  <a:schemeClr val="tx1"/>
                </a:solidFill>
                <a:latin typeface="+mn-lt"/>
                <a:ea typeface="+mn-lt"/>
                <a:cs typeface="+mn-lt"/>
              </a:defRPr>
            </a:lvl4pPr>
            <a:lvl5pPr marL="1828800" indent="0" algn="l" defTabSz="914400">
              <a:buNone/>
              <a:defRPr lang="ja-JP" sz="1800" kern="1200">
                <a:solidFill>
                  <a:schemeClr val="tx1"/>
                </a:solidFill>
                <a:latin typeface="+mn-lt"/>
                <a:ea typeface="+mn-lt"/>
                <a:cs typeface="+mn-lt"/>
              </a:defRPr>
            </a:lvl5pPr>
            <a:lvl6pPr marL="2286000" indent="0" algn="l" defTabSz="914400">
              <a:buNone/>
              <a:defRPr lang="ja-JP" sz="1800" kern="1200">
                <a:solidFill>
                  <a:schemeClr val="tx1"/>
                </a:solidFill>
                <a:latin typeface="+mn-lt"/>
                <a:ea typeface="+mn-lt"/>
                <a:cs typeface="+mn-lt"/>
              </a:defRPr>
            </a:lvl6pPr>
            <a:lvl7pPr marL="2743200" indent="0" algn="l" defTabSz="914400">
              <a:buNone/>
              <a:defRPr lang="ja-JP" sz="1800" kern="1200">
                <a:solidFill>
                  <a:schemeClr val="tx1"/>
                </a:solidFill>
                <a:latin typeface="+mn-lt"/>
                <a:ea typeface="+mn-lt"/>
                <a:cs typeface="+mn-lt"/>
              </a:defRPr>
            </a:lvl7pPr>
            <a:lvl8pPr marL="3200400" indent="0" algn="l" defTabSz="914400">
              <a:buNone/>
              <a:defRPr lang="ja-JP" sz="1800" kern="1200">
                <a:solidFill>
                  <a:schemeClr val="tx1"/>
                </a:solidFill>
                <a:latin typeface="+mn-lt"/>
                <a:ea typeface="+mn-lt"/>
                <a:cs typeface="+mn-lt"/>
              </a:defRPr>
            </a:lvl8pPr>
            <a:lvl9pPr marL="3657600" indent="0" algn="l" defTabSz="914400">
              <a:buNone/>
              <a:defRPr lang="ja-JP" sz="1800" kern="1200">
                <a:solidFill>
                  <a:schemeClr val="tx1"/>
                </a:solidFill>
                <a:latin typeface="+mn-lt"/>
                <a:ea typeface="+mn-lt"/>
                <a:cs typeface="+mn-lt"/>
              </a:defRPr>
            </a:lvl9pPr>
          </a:lstStyle>
          <a:p>
            <a:pPr algn="r">
              <a:buNone/>
            </a:pPr>
            <a:r>
              <a:rPr lang="en-US" altLang="ja-JP" sz="1400" dirty="0">
                <a:latin typeface="BIZ UDPゴシック"/>
                <a:ea typeface="BIZ UDPゴシック"/>
                <a:cs typeface="BIZ UDPゴシック"/>
              </a:rPr>
              <a:t>6</a:t>
            </a:r>
            <a:endParaRPr lang="ja-JP" sz="1400" dirty="0">
              <a:latin typeface="BIZ UDPゴシック"/>
              <a:ea typeface="BIZ UDPゴシック"/>
              <a:cs typeface="BIZ UDPゴシック"/>
            </a:endParaRPr>
          </a:p>
        </p:txBody>
      </p:sp>
      <p:sp>
        <p:nvSpPr>
          <p:cNvPr id="9" name="直線コネクタ 8">
            <a:extLst>
              <a:ext uri="{FF2B5EF4-FFF2-40B4-BE49-F238E27FC236}">
                <a16:creationId xmlns:a16="http://schemas.microsoft.com/office/drawing/2014/main" id="{603DA047-3CF8-DA77-50E5-BC8FDD610AC9}"/>
              </a:ext>
            </a:extLst>
          </p:cNvPr>
          <p:cNvSpPr>
            <a:spLocks noGrp="1"/>
          </p:cNvSpPr>
          <p:nvPr/>
        </p:nvSpPr>
        <p:spPr>
          <a:xfrm>
            <a:off x="216668" y="449732"/>
            <a:ext cx="11743658" cy="0"/>
          </a:xfrm>
          <a:prstGeom prst="line">
            <a:avLst/>
          </a:prstGeom>
        </p:spPr>
        <p:style>
          <a:lnRef idx="1">
            <a:schemeClr val="dk1"/>
          </a:lnRef>
          <a:fillRef idx="0">
            <a:schemeClr val="dk1"/>
          </a:fillRef>
          <a:effectRef idx="0">
            <a:schemeClr val="dk1"/>
          </a:effectRef>
          <a:fontRef idx="minor">
            <a:schemeClr val="tx1"/>
          </a:fontRef>
        </p:style>
        <p:txBody>
          <a:bodyPr/>
          <a:lstStyle/>
          <a:p>
            <a:endParaRPr lang="ja-JP" altLang="en-US"/>
          </a:p>
        </p:txBody>
      </p:sp>
      <p:sp>
        <p:nvSpPr>
          <p:cNvPr id="10" name="正方形/長方形 9">
            <a:extLst>
              <a:ext uri="{FF2B5EF4-FFF2-40B4-BE49-F238E27FC236}">
                <a16:creationId xmlns:a16="http://schemas.microsoft.com/office/drawing/2014/main" id="{FFBEEA30-9E2C-23F2-8D78-00C65CAACD9A}"/>
              </a:ext>
            </a:extLst>
          </p:cNvPr>
          <p:cNvSpPr>
            <a:spLocks noGrp="1"/>
          </p:cNvSpPr>
          <p:nvPr/>
        </p:nvSpPr>
        <p:spPr>
          <a:xfrm>
            <a:off x="2893" y="48527"/>
            <a:ext cx="12189107" cy="369332"/>
          </a:xfrm>
          <a:prstGeom prst="rect">
            <a:avLst/>
          </a:prstGeom>
        </p:spPr>
        <p:txBody>
          <a:bodyPr wrap="square">
            <a:spAutoFit/>
          </a:bodyPr>
          <a:lstStyle/>
          <a:p>
            <a:r>
              <a:rPr lang="ja-JP" b="1" dirty="0">
                <a:latin typeface="BIZ UDゴシック"/>
                <a:ea typeface="BIZ UDゴシック"/>
                <a:cs typeface="BIZ UDゴシック"/>
              </a:rPr>
              <a:t>　第２回主なご意見</a:t>
            </a:r>
          </a:p>
        </p:txBody>
      </p:sp>
      <p:graphicFrame>
        <p:nvGraphicFramePr>
          <p:cNvPr id="31" name="表 11">
            <a:extLst>
              <a:ext uri="{FF2B5EF4-FFF2-40B4-BE49-F238E27FC236}">
                <a16:creationId xmlns:a16="http://schemas.microsoft.com/office/drawing/2014/main" id="{2B8F9EA7-4E9B-0F76-E428-6F1F6989469B}"/>
              </a:ext>
            </a:extLst>
          </p:cNvPr>
          <p:cNvGraphicFramePr/>
          <p:nvPr>
            <p:extLst>
              <p:ext uri="{D42A27DB-BD31-4B8C-83A1-F6EECF244321}">
                <p14:modId xmlns:p14="http://schemas.microsoft.com/office/powerpoint/2010/main" val="2172888469"/>
              </p:ext>
            </p:extLst>
          </p:nvPr>
        </p:nvGraphicFramePr>
        <p:xfrm>
          <a:off x="269357" y="581498"/>
          <a:ext cx="3918179" cy="365760"/>
        </p:xfrm>
        <a:graphic>
          <a:graphicData uri="http://schemas.openxmlformats.org/drawingml/2006/table">
            <a:tbl>
              <a:tblPr firstRow="1" bandRow="1">
                <a:tableStyleId>{5C22544A-7EE6-4342-B048-85BDC9FD1C3A}</a:tableStyleId>
              </a:tblPr>
              <a:tblGrid>
                <a:gridCol w="3918179">
                  <a:extLst>
                    <a:ext uri="{9D8B030D-6E8A-4147-A177-3AD203B41FA5}">
                      <a16:colId xmlns:a16="http://schemas.microsoft.com/office/drawing/2014/main" val="20000"/>
                    </a:ext>
                  </a:extLst>
                </a:gridCol>
              </a:tblGrid>
              <a:tr h="343456">
                <a:tc>
                  <a:txBody>
                    <a:bodyPr/>
                    <a:lstStyle/>
                    <a:p>
                      <a:pPr marL="0" marR="0" lvl="0" indent="0" algn="l" defTabSz="914400">
                        <a:lnSpc>
                          <a:spcPct val="100000"/>
                        </a:lnSpc>
                        <a:spcBef>
                          <a:spcPts val="0"/>
                        </a:spcBef>
                        <a:spcAft>
                          <a:spcPts val="0"/>
                        </a:spcAft>
                        <a:buClrTx/>
                        <a:buSzTx/>
                        <a:buFontTx/>
                        <a:buNone/>
                      </a:pPr>
                      <a:r>
                        <a:rPr lang="ja-JP" altLang="en-US" sz="1800" b="1" dirty="0">
                          <a:solidFill>
                            <a:schemeClr val="tx1"/>
                          </a:solidFill>
                          <a:latin typeface="BIZ UDゴシック"/>
                          <a:ea typeface="BIZ UDゴシック"/>
                          <a:cs typeface="BIZ UDゴシック"/>
                        </a:rPr>
                        <a:t>５　バックアップに必要な環境</a:t>
                      </a:r>
                      <a:endParaRPr lang="ja-JP" sz="1800" b="1" dirty="0">
                        <a:solidFill>
                          <a:schemeClr val="tx1"/>
                        </a:solidFill>
                        <a:latin typeface="BIZ UDゴシック"/>
                        <a:ea typeface="BIZ UDゴシック"/>
                        <a:cs typeface="BIZ UDゴシック"/>
                      </a:endParaRPr>
                    </a:p>
                  </a:txBody>
                  <a:tcPr>
                    <a:lnB w="76200" cmpd="sng">
                      <a:solidFill>
                        <a:srgbClr val="FFC000"/>
                      </a:solidFill>
                      <a:prstDash val="solid"/>
                    </a:lnB>
                    <a:gradFill>
                      <a:gsLst>
                        <a:gs pos="75000">
                          <a:srgbClr val="FFC000"/>
                        </a:gs>
                        <a:gs pos="92000">
                          <a:srgbClr val="FFC000"/>
                        </a:gs>
                        <a:gs pos="58000">
                          <a:schemeClr val="bg1">
                            <a:alpha val="0"/>
                          </a:schemeClr>
                        </a:gs>
                        <a:gs pos="100000">
                          <a:srgbClr val="FFC000"/>
                        </a:gs>
                      </a:gsLst>
                      <a:lin ang="5400000" scaled="1"/>
                    </a:gradFill>
                  </a:tcPr>
                </a:tc>
                <a:extLst>
                  <a:ext uri="{0D108BD9-81ED-4DB2-BD59-A6C34878D82A}">
                    <a16:rowId xmlns:a16="http://schemas.microsoft.com/office/drawing/2014/main" val="10000"/>
                  </a:ext>
                </a:extLst>
              </a:tr>
            </a:tbl>
          </a:graphicData>
        </a:graphic>
      </p:graphicFrame>
      <p:sp>
        <p:nvSpPr>
          <p:cNvPr id="13" name="テキスト ボックス 12">
            <a:extLst>
              <a:ext uri="{FF2B5EF4-FFF2-40B4-BE49-F238E27FC236}">
                <a16:creationId xmlns:a16="http://schemas.microsoft.com/office/drawing/2014/main" id="{5B64816C-2164-63FA-6E82-A70AC8390623}"/>
              </a:ext>
            </a:extLst>
          </p:cNvPr>
          <p:cNvSpPr>
            <a:spLocks noGrp="1"/>
          </p:cNvSpPr>
          <p:nvPr/>
        </p:nvSpPr>
        <p:spPr>
          <a:xfrm>
            <a:off x="891538" y="1325651"/>
            <a:ext cx="11300461" cy="815608"/>
          </a:xfrm>
          <a:prstGeom prst="rect">
            <a:avLst/>
          </a:prstGeom>
          <a:noFill/>
        </p:spPr>
        <p:txBody>
          <a:bodyPr wrap="square">
            <a:spAutoFit/>
          </a:bodyPr>
          <a:lstStyle/>
          <a:p>
            <a:pPr marL="285750" indent="-285750">
              <a:spcBef>
                <a:spcPts val="300"/>
              </a:spcBef>
              <a:buFont typeface="Arial"/>
              <a:buChar char="•"/>
            </a:pPr>
            <a:r>
              <a:rPr lang="ja-JP" altLang="en-US" sz="1400" dirty="0">
                <a:latin typeface="BIZ UDゴシック"/>
                <a:ea typeface="BIZ UDゴシック"/>
                <a:cs typeface="BIZ UDゴシック"/>
              </a:rPr>
              <a:t>職員の処理能力はなかなか戻らない。もとに戻すには、衣食住など、平静・フレッシュな環境で意思決定することが必要</a:t>
            </a:r>
            <a:endParaRPr lang="en-US" altLang="ja-JP" sz="1400" dirty="0">
              <a:latin typeface="BIZ UDゴシック"/>
              <a:ea typeface="BIZ UDゴシック"/>
              <a:cs typeface="BIZ UDゴシック"/>
            </a:endParaRPr>
          </a:p>
          <a:p>
            <a:pPr marL="285750" indent="-285750">
              <a:spcBef>
                <a:spcPts val="300"/>
              </a:spcBef>
              <a:buFont typeface="Arial"/>
              <a:buChar char="•"/>
            </a:pPr>
            <a:r>
              <a:rPr lang="ja-JP" altLang="en-US" sz="1400" dirty="0">
                <a:latin typeface="BIZ UDゴシック"/>
                <a:ea typeface="BIZ UDゴシック"/>
                <a:cs typeface="BIZ UDゴシック"/>
              </a:rPr>
              <a:t>役員の中の一人、代表権を持った人が大阪に常駐していることもある</a:t>
            </a:r>
            <a:endParaRPr lang="en-US" altLang="ja-JP" sz="1400" dirty="0">
              <a:latin typeface="BIZ UDゴシック"/>
              <a:ea typeface="BIZ UDゴシック"/>
              <a:cs typeface="BIZ UDゴシック"/>
            </a:endParaRPr>
          </a:p>
          <a:p>
            <a:pPr marL="285750" indent="-285750">
              <a:spcBef>
                <a:spcPts val="300"/>
              </a:spcBef>
              <a:buFont typeface="Arial"/>
              <a:buChar char="•"/>
            </a:pPr>
            <a:r>
              <a:rPr lang="ja-JP" altLang="en-US" sz="1400" dirty="0">
                <a:latin typeface="BIZ UDゴシック"/>
                <a:ea typeface="BIZ UDゴシック"/>
                <a:cs typeface="BIZ UDゴシック"/>
              </a:rPr>
              <a:t>副首都で災害時の情報センターを持てば、要員を常駐する上で有効</a:t>
            </a:r>
          </a:p>
        </p:txBody>
      </p:sp>
      <p:sp>
        <p:nvSpPr>
          <p:cNvPr id="2" name="テキスト ボックス 1">
            <a:extLst>
              <a:ext uri="{FF2B5EF4-FFF2-40B4-BE49-F238E27FC236}">
                <a16:creationId xmlns:a16="http://schemas.microsoft.com/office/drawing/2014/main" id="{67542735-13DC-3B38-ED0B-900251F3707E}"/>
              </a:ext>
            </a:extLst>
          </p:cNvPr>
          <p:cNvSpPr>
            <a:spLocks noGrp="1"/>
          </p:cNvSpPr>
          <p:nvPr/>
        </p:nvSpPr>
        <p:spPr>
          <a:xfrm>
            <a:off x="312060" y="974463"/>
            <a:ext cx="11879939" cy="338554"/>
          </a:xfrm>
          <a:prstGeom prst="rect">
            <a:avLst/>
          </a:prstGeom>
          <a:noFill/>
        </p:spPr>
        <p:txBody>
          <a:bodyPr wrap="square">
            <a:spAutoFit/>
          </a:bodyPr>
          <a:lstStyle/>
          <a:p>
            <a:r>
              <a:rPr lang="ja-JP" sz="1600" b="1" dirty="0">
                <a:latin typeface="BIZ UDゴシック"/>
                <a:ea typeface="BIZ UDゴシック"/>
                <a:cs typeface="BIZ UDゴシック"/>
              </a:rPr>
              <a:t>（１）</a:t>
            </a:r>
            <a:r>
              <a:rPr lang="ja-JP" altLang="en-US" sz="1600" b="1" dirty="0">
                <a:latin typeface="BIZ UDゴシック"/>
                <a:ea typeface="BIZ UDゴシック"/>
                <a:cs typeface="BIZ UDゴシック"/>
              </a:rPr>
              <a:t>人員・執務環境</a:t>
            </a:r>
            <a:endParaRPr lang="ja-JP" sz="1600" b="1" dirty="0">
              <a:latin typeface="BIZ UDゴシック"/>
              <a:ea typeface="BIZ UDゴシック"/>
              <a:cs typeface="BIZ UDゴシック"/>
            </a:endParaRPr>
          </a:p>
        </p:txBody>
      </p:sp>
      <p:sp>
        <p:nvSpPr>
          <p:cNvPr id="18" name="テキスト ボックス 12">
            <a:extLst>
              <a:ext uri="{FF2B5EF4-FFF2-40B4-BE49-F238E27FC236}">
                <a16:creationId xmlns:a16="http://schemas.microsoft.com/office/drawing/2014/main" id="{1EC88CEC-5CB0-50AC-AAE9-ABAB86435447}"/>
              </a:ext>
            </a:extLst>
          </p:cNvPr>
          <p:cNvSpPr>
            <a:spLocks noGrp="1"/>
          </p:cNvSpPr>
          <p:nvPr/>
        </p:nvSpPr>
        <p:spPr>
          <a:xfrm>
            <a:off x="891538" y="2863076"/>
            <a:ext cx="11300461" cy="561692"/>
          </a:xfrm>
          <a:prstGeom prst="rect">
            <a:avLst/>
          </a:prstGeom>
          <a:noFill/>
        </p:spPr>
        <p:txBody>
          <a:bodyPr wrap="square">
            <a:spAutoFit/>
          </a:bodyPr>
          <a:lstStyle/>
          <a:p>
            <a:pPr marL="285750" indent="-285750">
              <a:spcBef>
                <a:spcPts val="300"/>
              </a:spcBef>
              <a:buFont typeface="Arial"/>
              <a:buChar char="•"/>
            </a:pPr>
            <a:r>
              <a:rPr lang="ja-JP" altLang="en-US" sz="1400" dirty="0">
                <a:latin typeface="BIZ UDゴシック"/>
                <a:ea typeface="BIZ UDゴシック"/>
                <a:cs typeface="BIZ UDゴシック"/>
              </a:rPr>
              <a:t>災害被害、機能継続の観点から、電力と情報通信をセットで重視するという整理は妥当</a:t>
            </a:r>
            <a:endParaRPr lang="en-US" altLang="ja-JP" sz="1400" dirty="0">
              <a:latin typeface="BIZ UDゴシック"/>
              <a:ea typeface="BIZ UDゴシック"/>
              <a:cs typeface="BIZ UDゴシック"/>
            </a:endParaRPr>
          </a:p>
          <a:p>
            <a:pPr marL="285750" indent="-285750">
              <a:spcBef>
                <a:spcPts val="300"/>
              </a:spcBef>
              <a:buFont typeface="Arial"/>
              <a:buChar char="•"/>
            </a:pPr>
            <a:r>
              <a:rPr lang="ja-JP" altLang="en-US" sz="1400" dirty="0">
                <a:latin typeface="BIZ UDゴシック"/>
                <a:ea typeface="BIZ UDゴシック"/>
                <a:cs typeface="BIZ UDゴシック"/>
              </a:rPr>
              <a:t>総理及び国務大臣全員の合議が必要なので、有事のブラックアウトも想定した多元的な独立通信網を確保すべき</a:t>
            </a:r>
          </a:p>
        </p:txBody>
      </p:sp>
      <p:sp>
        <p:nvSpPr>
          <p:cNvPr id="19" name="テキスト ボックス 1">
            <a:extLst>
              <a:ext uri="{FF2B5EF4-FFF2-40B4-BE49-F238E27FC236}">
                <a16:creationId xmlns:a16="http://schemas.microsoft.com/office/drawing/2014/main" id="{73EC6E21-ECA3-D17A-6578-A1EA64D617C0}"/>
              </a:ext>
            </a:extLst>
          </p:cNvPr>
          <p:cNvSpPr>
            <a:spLocks noGrp="1"/>
          </p:cNvSpPr>
          <p:nvPr/>
        </p:nvSpPr>
        <p:spPr>
          <a:xfrm>
            <a:off x="312060" y="2511888"/>
            <a:ext cx="11879939" cy="338554"/>
          </a:xfrm>
          <a:prstGeom prst="rect">
            <a:avLst/>
          </a:prstGeom>
          <a:noFill/>
        </p:spPr>
        <p:txBody>
          <a:bodyPr wrap="square">
            <a:spAutoFit/>
          </a:bodyPr>
          <a:lstStyle/>
          <a:p>
            <a:r>
              <a:rPr lang="ja-JP" sz="1600" b="1" dirty="0">
                <a:latin typeface="BIZ UDゴシック"/>
                <a:ea typeface="BIZ UDゴシック"/>
                <a:cs typeface="BIZ UDゴシック"/>
              </a:rPr>
              <a:t>（</a:t>
            </a:r>
            <a:r>
              <a:rPr lang="ja-JP" altLang="en-US" sz="1600" b="1" dirty="0">
                <a:latin typeface="BIZ UDゴシック"/>
                <a:ea typeface="BIZ UDゴシック"/>
                <a:cs typeface="BIZ UDゴシック"/>
              </a:rPr>
              <a:t>２</a:t>
            </a:r>
            <a:r>
              <a:rPr lang="ja-JP" sz="1600" b="1" dirty="0">
                <a:latin typeface="BIZ UDゴシック"/>
                <a:ea typeface="BIZ UDゴシック"/>
                <a:cs typeface="BIZ UDゴシック"/>
              </a:rPr>
              <a:t>）</a:t>
            </a:r>
            <a:r>
              <a:rPr lang="ja-JP" altLang="en-US" sz="1600" b="1" dirty="0">
                <a:latin typeface="BIZ UDゴシック"/>
                <a:ea typeface="BIZ UDゴシック"/>
                <a:cs typeface="BIZ UDゴシック"/>
              </a:rPr>
              <a:t>電力・通信</a:t>
            </a:r>
            <a:endParaRPr lang="ja-JP" sz="1600" b="1" dirty="0">
              <a:latin typeface="BIZ UDゴシック"/>
              <a:ea typeface="BIZ UDゴシック"/>
              <a:cs typeface="BIZ UDゴシック"/>
            </a:endParaRPr>
          </a:p>
        </p:txBody>
      </p:sp>
      <p:sp>
        <p:nvSpPr>
          <p:cNvPr id="20" name="テキスト ボックス 12">
            <a:extLst>
              <a:ext uri="{FF2B5EF4-FFF2-40B4-BE49-F238E27FC236}">
                <a16:creationId xmlns:a16="http://schemas.microsoft.com/office/drawing/2014/main" id="{8B9C333F-5175-48C8-7BC9-27D0C8548D83}"/>
              </a:ext>
            </a:extLst>
          </p:cNvPr>
          <p:cNvSpPr>
            <a:spLocks noGrp="1"/>
          </p:cNvSpPr>
          <p:nvPr/>
        </p:nvSpPr>
        <p:spPr>
          <a:xfrm>
            <a:off x="891539" y="3961902"/>
            <a:ext cx="11300461" cy="992579"/>
          </a:xfrm>
          <a:prstGeom prst="rect">
            <a:avLst/>
          </a:prstGeom>
          <a:noFill/>
        </p:spPr>
        <p:txBody>
          <a:bodyPr wrap="square">
            <a:spAutoFit/>
          </a:bodyPr>
          <a:lstStyle/>
          <a:p>
            <a:pPr marL="285750" indent="-285750">
              <a:spcBef>
                <a:spcPts val="300"/>
              </a:spcBef>
              <a:buFont typeface="Arial"/>
              <a:buChar char="•"/>
            </a:pPr>
            <a:r>
              <a:rPr lang="ja-JP" altLang="en-US" sz="1400" dirty="0">
                <a:latin typeface="BIZ UDゴシック"/>
                <a:ea typeface="BIZ UDゴシック"/>
                <a:cs typeface="BIZ UDゴシック"/>
              </a:rPr>
              <a:t>「首都中枢機能への影響」「予見可能性」「大阪への同時影響」の３つの整理軸に加え、東京と大阪が同じ通信・クラウド等の共通基盤に依存しているかも整理軸とすべき（同じ通信・クラウド・認証基盤等に依存していれば、障害が同時に波及し得る）</a:t>
            </a:r>
            <a:endParaRPr lang="en-US" altLang="ja-JP" sz="1400" dirty="0">
              <a:latin typeface="BIZ UDゴシック"/>
              <a:ea typeface="BIZ UDゴシック"/>
              <a:cs typeface="BIZ UDゴシック"/>
            </a:endParaRPr>
          </a:p>
          <a:p>
            <a:pPr marL="285750" indent="-285750">
              <a:spcBef>
                <a:spcPts val="300"/>
              </a:spcBef>
              <a:buFont typeface="Arial"/>
              <a:buChar char="•"/>
            </a:pPr>
            <a:r>
              <a:rPr lang="ja-JP" altLang="en-US" sz="1400" dirty="0">
                <a:latin typeface="BIZ UDゴシック"/>
                <a:ea typeface="BIZ UDゴシック"/>
                <a:cs typeface="BIZ UDゴシック"/>
              </a:rPr>
              <a:t>有事のバックアップのためには、平時から一定の業務、権限、データを分散配置しておく、多極分散型の行政機構を形成しておくことが本質的な解決策になる</a:t>
            </a:r>
          </a:p>
        </p:txBody>
      </p:sp>
      <p:sp>
        <p:nvSpPr>
          <p:cNvPr id="21" name="テキスト ボックス 1">
            <a:extLst>
              <a:ext uri="{FF2B5EF4-FFF2-40B4-BE49-F238E27FC236}">
                <a16:creationId xmlns:a16="http://schemas.microsoft.com/office/drawing/2014/main" id="{AE9C67D8-9F3E-56BD-0350-DDCB656F708D}"/>
              </a:ext>
            </a:extLst>
          </p:cNvPr>
          <p:cNvSpPr>
            <a:spLocks noGrp="1"/>
          </p:cNvSpPr>
          <p:nvPr/>
        </p:nvSpPr>
        <p:spPr>
          <a:xfrm>
            <a:off x="312061" y="3610714"/>
            <a:ext cx="11879939" cy="338554"/>
          </a:xfrm>
          <a:prstGeom prst="rect">
            <a:avLst/>
          </a:prstGeom>
          <a:noFill/>
        </p:spPr>
        <p:txBody>
          <a:bodyPr wrap="square">
            <a:spAutoFit/>
          </a:bodyPr>
          <a:lstStyle/>
          <a:p>
            <a:r>
              <a:rPr lang="ja-JP" sz="1600" b="1" dirty="0">
                <a:latin typeface="BIZ UDゴシック"/>
                <a:ea typeface="BIZ UDゴシック"/>
                <a:cs typeface="BIZ UDゴシック"/>
              </a:rPr>
              <a:t>（</a:t>
            </a:r>
            <a:r>
              <a:rPr lang="ja-JP" altLang="en-US" sz="1600" b="1" dirty="0">
                <a:latin typeface="BIZ UDゴシック"/>
                <a:ea typeface="BIZ UDゴシック"/>
                <a:cs typeface="BIZ UDゴシック"/>
              </a:rPr>
              <a:t>３</a:t>
            </a:r>
            <a:r>
              <a:rPr lang="ja-JP" sz="1600" b="1" dirty="0">
                <a:latin typeface="BIZ UDゴシック"/>
                <a:ea typeface="BIZ UDゴシック"/>
                <a:cs typeface="BIZ UDゴシック"/>
              </a:rPr>
              <a:t>）</a:t>
            </a:r>
            <a:r>
              <a:rPr lang="ja-JP" altLang="en-US" sz="1600" b="1" dirty="0">
                <a:latin typeface="BIZ UDゴシック"/>
                <a:ea typeface="BIZ UDゴシック"/>
                <a:cs typeface="BIZ UDゴシック"/>
              </a:rPr>
              <a:t>情報・システム・データ</a:t>
            </a:r>
            <a:endParaRPr lang="ja-JP" sz="1600" b="1" dirty="0">
              <a:latin typeface="BIZ UDゴシック"/>
              <a:ea typeface="BIZ UDゴシック"/>
              <a:cs typeface="BIZ UDゴシック"/>
            </a:endParaRPr>
          </a:p>
        </p:txBody>
      </p:sp>
    </p:spTree>
    <p:extLst>
      <p:ext uri="{BB962C8B-B14F-4D97-AF65-F5344CB8AC3E}">
        <p14:creationId xmlns:p14="http://schemas.microsoft.com/office/powerpoint/2010/main" val="14465183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D81828-5180-2063-42EF-75422DCCB91F}"/>
            </a:ext>
          </a:extLst>
        </p:cNvPr>
        <p:cNvGrpSpPr/>
        <p:nvPr/>
      </p:nvGrpSpPr>
      <p:grpSpPr>
        <a:xfrm>
          <a:off x="0" y="0"/>
          <a:ext cx="0" cy="0"/>
          <a:chOff x="0" y="0"/>
          <a:chExt cx="0" cy="0"/>
        </a:xfrm>
      </p:grpSpPr>
      <p:sp>
        <p:nvSpPr>
          <p:cNvPr id="6" name="スライド番号プレースホルダー 1">
            <a:extLst>
              <a:ext uri="{FF2B5EF4-FFF2-40B4-BE49-F238E27FC236}">
                <a16:creationId xmlns:a16="http://schemas.microsoft.com/office/drawing/2014/main" id="{FC070314-CC35-0D10-5730-70C400C44BA7}"/>
              </a:ext>
            </a:extLst>
          </p:cNvPr>
          <p:cNvSpPr>
            <a:spLocks noGrp="1"/>
          </p:cNvSpPr>
          <p:nvPr/>
        </p:nvSpPr>
        <p:spPr>
          <a:xfrm>
            <a:off x="9448800" y="6394177"/>
            <a:ext cx="2743200" cy="365125"/>
          </a:xfrm>
        </p:spPr>
        <p:txBody>
          <a:bodyPr/>
          <a:lstStyle>
            <a:lvl1pPr marL="0" indent="0" algn="l" defTabSz="914400">
              <a:buNone/>
              <a:defRPr lang="ja-JP" sz="1800" kern="1200">
                <a:solidFill>
                  <a:schemeClr val="tx1"/>
                </a:solidFill>
                <a:latin typeface="+mn-lt"/>
                <a:ea typeface="+mn-lt"/>
                <a:cs typeface="+mn-lt"/>
              </a:defRPr>
            </a:lvl1pPr>
            <a:lvl2pPr marL="457200" indent="0" algn="l" defTabSz="914400">
              <a:buNone/>
              <a:defRPr lang="ja-JP" sz="1800" kern="1200">
                <a:solidFill>
                  <a:schemeClr val="tx1"/>
                </a:solidFill>
                <a:latin typeface="+mn-lt"/>
                <a:ea typeface="+mn-lt"/>
                <a:cs typeface="+mn-lt"/>
              </a:defRPr>
            </a:lvl2pPr>
            <a:lvl3pPr marL="914400" indent="0" algn="l" defTabSz="914400">
              <a:buNone/>
              <a:defRPr lang="ja-JP" sz="1800" kern="1200">
                <a:solidFill>
                  <a:schemeClr val="tx1"/>
                </a:solidFill>
                <a:latin typeface="+mn-lt"/>
                <a:ea typeface="+mn-lt"/>
                <a:cs typeface="+mn-lt"/>
              </a:defRPr>
            </a:lvl3pPr>
            <a:lvl4pPr marL="1371600" indent="0" algn="l" defTabSz="914400">
              <a:buNone/>
              <a:defRPr lang="ja-JP" sz="1800" kern="1200">
                <a:solidFill>
                  <a:schemeClr val="tx1"/>
                </a:solidFill>
                <a:latin typeface="+mn-lt"/>
                <a:ea typeface="+mn-lt"/>
                <a:cs typeface="+mn-lt"/>
              </a:defRPr>
            </a:lvl4pPr>
            <a:lvl5pPr marL="1828800" indent="0" algn="l" defTabSz="914400">
              <a:buNone/>
              <a:defRPr lang="ja-JP" sz="1800" kern="1200">
                <a:solidFill>
                  <a:schemeClr val="tx1"/>
                </a:solidFill>
                <a:latin typeface="+mn-lt"/>
                <a:ea typeface="+mn-lt"/>
                <a:cs typeface="+mn-lt"/>
              </a:defRPr>
            </a:lvl5pPr>
            <a:lvl6pPr marL="2286000" indent="0" algn="l" defTabSz="914400">
              <a:buNone/>
              <a:defRPr lang="ja-JP" sz="1800" kern="1200">
                <a:solidFill>
                  <a:schemeClr val="tx1"/>
                </a:solidFill>
                <a:latin typeface="+mn-lt"/>
                <a:ea typeface="+mn-lt"/>
                <a:cs typeface="+mn-lt"/>
              </a:defRPr>
            </a:lvl6pPr>
            <a:lvl7pPr marL="2743200" indent="0" algn="l" defTabSz="914400">
              <a:buNone/>
              <a:defRPr lang="ja-JP" sz="1800" kern="1200">
                <a:solidFill>
                  <a:schemeClr val="tx1"/>
                </a:solidFill>
                <a:latin typeface="+mn-lt"/>
                <a:ea typeface="+mn-lt"/>
                <a:cs typeface="+mn-lt"/>
              </a:defRPr>
            </a:lvl7pPr>
            <a:lvl8pPr marL="3200400" indent="0" algn="l" defTabSz="914400">
              <a:buNone/>
              <a:defRPr lang="ja-JP" sz="1800" kern="1200">
                <a:solidFill>
                  <a:schemeClr val="tx1"/>
                </a:solidFill>
                <a:latin typeface="+mn-lt"/>
                <a:ea typeface="+mn-lt"/>
                <a:cs typeface="+mn-lt"/>
              </a:defRPr>
            </a:lvl8pPr>
            <a:lvl9pPr marL="3657600" indent="0" algn="l" defTabSz="914400">
              <a:buNone/>
              <a:defRPr lang="ja-JP" sz="1800" kern="1200">
                <a:solidFill>
                  <a:schemeClr val="tx1"/>
                </a:solidFill>
                <a:latin typeface="+mn-lt"/>
                <a:ea typeface="+mn-lt"/>
                <a:cs typeface="+mn-lt"/>
              </a:defRPr>
            </a:lvl9pPr>
          </a:lstStyle>
          <a:p>
            <a:pPr algn="r">
              <a:buNone/>
            </a:pPr>
            <a:r>
              <a:rPr lang="en-US" altLang="ja-JP" sz="1400" dirty="0">
                <a:latin typeface="BIZ UDPゴシック"/>
                <a:ea typeface="BIZ UDPゴシック"/>
                <a:cs typeface="BIZ UDPゴシック"/>
              </a:rPr>
              <a:t>7</a:t>
            </a:r>
            <a:endParaRPr lang="ja-JP" sz="1400" dirty="0">
              <a:latin typeface="BIZ UDPゴシック"/>
              <a:ea typeface="BIZ UDPゴシック"/>
              <a:cs typeface="BIZ UDPゴシック"/>
            </a:endParaRPr>
          </a:p>
        </p:txBody>
      </p:sp>
      <p:sp>
        <p:nvSpPr>
          <p:cNvPr id="9" name="直線コネクタ 8">
            <a:extLst>
              <a:ext uri="{FF2B5EF4-FFF2-40B4-BE49-F238E27FC236}">
                <a16:creationId xmlns:a16="http://schemas.microsoft.com/office/drawing/2014/main" id="{B5E69D56-004E-059B-224A-5E01C5ADB30C}"/>
              </a:ext>
            </a:extLst>
          </p:cNvPr>
          <p:cNvSpPr>
            <a:spLocks noGrp="1"/>
          </p:cNvSpPr>
          <p:nvPr/>
        </p:nvSpPr>
        <p:spPr>
          <a:xfrm>
            <a:off x="216668" y="449732"/>
            <a:ext cx="11743658" cy="0"/>
          </a:xfrm>
          <a:prstGeom prst="line">
            <a:avLst/>
          </a:prstGeom>
        </p:spPr>
        <p:style>
          <a:lnRef idx="1">
            <a:schemeClr val="dk1"/>
          </a:lnRef>
          <a:fillRef idx="0">
            <a:schemeClr val="dk1"/>
          </a:fillRef>
          <a:effectRef idx="0">
            <a:schemeClr val="dk1"/>
          </a:effectRef>
          <a:fontRef idx="minor">
            <a:schemeClr val="tx1"/>
          </a:fontRef>
        </p:style>
        <p:txBody>
          <a:bodyPr/>
          <a:lstStyle/>
          <a:p>
            <a:endParaRPr lang="ja-JP" altLang="en-US"/>
          </a:p>
        </p:txBody>
      </p:sp>
      <p:sp>
        <p:nvSpPr>
          <p:cNvPr id="10" name="正方形/長方形 9">
            <a:extLst>
              <a:ext uri="{FF2B5EF4-FFF2-40B4-BE49-F238E27FC236}">
                <a16:creationId xmlns:a16="http://schemas.microsoft.com/office/drawing/2014/main" id="{7AD02A10-801D-205D-A091-6BA7B43E12CE}"/>
              </a:ext>
            </a:extLst>
          </p:cNvPr>
          <p:cNvSpPr>
            <a:spLocks noGrp="1"/>
          </p:cNvSpPr>
          <p:nvPr/>
        </p:nvSpPr>
        <p:spPr>
          <a:xfrm>
            <a:off x="2893" y="48527"/>
            <a:ext cx="12189107" cy="369332"/>
          </a:xfrm>
          <a:prstGeom prst="rect">
            <a:avLst/>
          </a:prstGeom>
        </p:spPr>
        <p:txBody>
          <a:bodyPr wrap="square">
            <a:spAutoFit/>
          </a:bodyPr>
          <a:lstStyle/>
          <a:p>
            <a:r>
              <a:rPr lang="ja-JP" b="1" dirty="0">
                <a:latin typeface="BIZ UDゴシック"/>
                <a:ea typeface="BIZ UDゴシック"/>
                <a:cs typeface="BIZ UDゴシック"/>
              </a:rPr>
              <a:t>　第２回主なご意見</a:t>
            </a:r>
          </a:p>
        </p:txBody>
      </p:sp>
      <p:graphicFrame>
        <p:nvGraphicFramePr>
          <p:cNvPr id="31" name="表 11">
            <a:extLst>
              <a:ext uri="{FF2B5EF4-FFF2-40B4-BE49-F238E27FC236}">
                <a16:creationId xmlns:a16="http://schemas.microsoft.com/office/drawing/2014/main" id="{F38C169B-3BB8-85B7-48BD-84AB9750102E}"/>
              </a:ext>
            </a:extLst>
          </p:cNvPr>
          <p:cNvGraphicFramePr/>
          <p:nvPr>
            <p:extLst>
              <p:ext uri="{D42A27DB-BD31-4B8C-83A1-F6EECF244321}">
                <p14:modId xmlns:p14="http://schemas.microsoft.com/office/powerpoint/2010/main" val="1214493700"/>
              </p:ext>
            </p:extLst>
          </p:nvPr>
        </p:nvGraphicFramePr>
        <p:xfrm>
          <a:off x="269358" y="581498"/>
          <a:ext cx="3533716" cy="365760"/>
        </p:xfrm>
        <a:graphic>
          <a:graphicData uri="http://schemas.openxmlformats.org/drawingml/2006/table">
            <a:tbl>
              <a:tblPr firstRow="1" bandRow="1">
                <a:tableStyleId>{5C22544A-7EE6-4342-B048-85BDC9FD1C3A}</a:tableStyleId>
              </a:tblPr>
              <a:tblGrid>
                <a:gridCol w="3533716">
                  <a:extLst>
                    <a:ext uri="{9D8B030D-6E8A-4147-A177-3AD203B41FA5}">
                      <a16:colId xmlns:a16="http://schemas.microsoft.com/office/drawing/2014/main" val="20000"/>
                    </a:ext>
                  </a:extLst>
                </a:gridCol>
              </a:tblGrid>
              <a:tr h="343456">
                <a:tc>
                  <a:txBody>
                    <a:bodyPr/>
                    <a:lstStyle/>
                    <a:p>
                      <a:pPr marL="0" marR="0" lvl="0" indent="0" algn="l" defTabSz="914400">
                        <a:lnSpc>
                          <a:spcPct val="100000"/>
                        </a:lnSpc>
                        <a:spcBef>
                          <a:spcPts val="0"/>
                        </a:spcBef>
                        <a:spcAft>
                          <a:spcPts val="0"/>
                        </a:spcAft>
                        <a:buClrTx/>
                        <a:buSzTx/>
                        <a:buFontTx/>
                        <a:buNone/>
                      </a:pPr>
                      <a:r>
                        <a:rPr lang="ja-JP" altLang="en-US" sz="1800" b="1" dirty="0">
                          <a:solidFill>
                            <a:schemeClr val="tx1"/>
                          </a:solidFill>
                          <a:latin typeface="BIZ UDゴシック"/>
                          <a:ea typeface="BIZ UDゴシック"/>
                          <a:cs typeface="BIZ UDゴシック"/>
                        </a:rPr>
                        <a:t>６　バックアップ拠点のあり方</a:t>
                      </a:r>
                      <a:endParaRPr lang="ja-JP" sz="1800" b="1" dirty="0">
                        <a:solidFill>
                          <a:schemeClr val="tx1"/>
                        </a:solidFill>
                        <a:latin typeface="BIZ UDゴシック"/>
                        <a:ea typeface="BIZ UDゴシック"/>
                        <a:cs typeface="BIZ UDゴシック"/>
                      </a:endParaRPr>
                    </a:p>
                  </a:txBody>
                  <a:tcPr>
                    <a:lnB w="76200" cmpd="sng">
                      <a:solidFill>
                        <a:srgbClr val="FFC000"/>
                      </a:solidFill>
                      <a:prstDash val="solid"/>
                    </a:lnB>
                    <a:gradFill>
                      <a:gsLst>
                        <a:gs pos="75000">
                          <a:srgbClr val="FFC000"/>
                        </a:gs>
                        <a:gs pos="92000">
                          <a:srgbClr val="FFC000"/>
                        </a:gs>
                        <a:gs pos="58000">
                          <a:schemeClr val="bg1">
                            <a:alpha val="0"/>
                          </a:schemeClr>
                        </a:gs>
                        <a:gs pos="100000">
                          <a:srgbClr val="FFC000"/>
                        </a:gs>
                      </a:gsLst>
                      <a:lin ang="5400000" scaled="1"/>
                    </a:gradFill>
                  </a:tcPr>
                </a:tc>
                <a:extLst>
                  <a:ext uri="{0D108BD9-81ED-4DB2-BD59-A6C34878D82A}">
                    <a16:rowId xmlns:a16="http://schemas.microsoft.com/office/drawing/2014/main" val="10000"/>
                  </a:ext>
                </a:extLst>
              </a:tr>
            </a:tbl>
          </a:graphicData>
        </a:graphic>
      </p:graphicFrame>
      <p:sp>
        <p:nvSpPr>
          <p:cNvPr id="13" name="テキスト ボックス 12">
            <a:extLst>
              <a:ext uri="{FF2B5EF4-FFF2-40B4-BE49-F238E27FC236}">
                <a16:creationId xmlns:a16="http://schemas.microsoft.com/office/drawing/2014/main" id="{FA2CAABA-7AC6-CF72-5528-9060E2FD96C1}"/>
              </a:ext>
            </a:extLst>
          </p:cNvPr>
          <p:cNvSpPr>
            <a:spLocks noGrp="1"/>
          </p:cNvSpPr>
          <p:nvPr/>
        </p:nvSpPr>
        <p:spPr>
          <a:xfrm>
            <a:off x="891538" y="1325651"/>
            <a:ext cx="11300461" cy="1069524"/>
          </a:xfrm>
          <a:prstGeom prst="rect">
            <a:avLst/>
          </a:prstGeom>
          <a:noFill/>
        </p:spPr>
        <p:txBody>
          <a:bodyPr wrap="square">
            <a:spAutoFit/>
          </a:bodyPr>
          <a:lstStyle/>
          <a:p>
            <a:pPr marL="285750" indent="-285750">
              <a:spcBef>
                <a:spcPts val="300"/>
              </a:spcBef>
              <a:buFont typeface="Arial"/>
              <a:buChar char="•"/>
            </a:pPr>
            <a:r>
              <a:rPr lang="ja-JP" altLang="en-US" sz="1400" dirty="0">
                <a:latin typeface="BIZ UDゴシック"/>
                <a:ea typeface="BIZ UDゴシック"/>
                <a:cs typeface="BIZ UDゴシック"/>
              </a:rPr>
              <a:t>事務局の移動だけでなく、平時からの人員配置、地方支分部局の機能強化も論点になる</a:t>
            </a:r>
            <a:endParaRPr lang="en-US" altLang="ja-JP" sz="1400" dirty="0">
              <a:latin typeface="BIZ UDゴシック"/>
              <a:ea typeface="BIZ UDゴシック"/>
              <a:cs typeface="BIZ UDゴシック"/>
            </a:endParaRPr>
          </a:p>
          <a:p>
            <a:pPr marL="285750" indent="-285750">
              <a:spcBef>
                <a:spcPts val="300"/>
              </a:spcBef>
              <a:buFont typeface="Arial"/>
              <a:buChar char="•"/>
            </a:pPr>
            <a:r>
              <a:rPr lang="ja-JP" altLang="en-US" sz="1400" dirty="0">
                <a:latin typeface="BIZ UDゴシック"/>
                <a:ea typeface="BIZ UDゴシック"/>
                <a:cs typeface="BIZ UDゴシック"/>
              </a:rPr>
              <a:t>副首都で災害時の情報センターを持てば、要員を常駐する上で有効</a:t>
            </a:r>
            <a:endParaRPr lang="en-US" altLang="ja-JP" sz="1400" dirty="0">
              <a:latin typeface="BIZ UDゴシック"/>
              <a:ea typeface="BIZ UDゴシック"/>
              <a:cs typeface="BIZ UDゴシック"/>
            </a:endParaRPr>
          </a:p>
          <a:p>
            <a:pPr marL="285750" indent="-285750">
              <a:spcBef>
                <a:spcPts val="300"/>
              </a:spcBef>
              <a:buFont typeface="Arial"/>
              <a:buChar char="•"/>
            </a:pPr>
            <a:r>
              <a:rPr lang="ja-JP" altLang="en-US" sz="1400" dirty="0">
                <a:latin typeface="BIZ UDゴシック"/>
                <a:ea typeface="BIZ UDゴシック"/>
                <a:cs typeface="BIZ UDゴシック"/>
              </a:rPr>
              <a:t>省庁の一つの部署を副首都に置くようなやり方は機能しない</a:t>
            </a:r>
            <a:endParaRPr lang="en-US" altLang="ja-JP" sz="1400" dirty="0">
              <a:latin typeface="BIZ UDゴシック"/>
              <a:ea typeface="BIZ UDゴシック"/>
              <a:cs typeface="BIZ UDゴシック"/>
            </a:endParaRPr>
          </a:p>
          <a:p>
            <a:pPr marL="285750" indent="-285750">
              <a:spcBef>
                <a:spcPts val="300"/>
              </a:spcBef>
              <a:buFont typeface="Arial"/>
              <a:buChar char="•"/>
            </a:pPr>
            <a:r>
              <a:rPr lang="ja-JP" altLang="en-US" sz="1400" dirty="0">
                <a:latin typeface="BIZ UDゴシック"/>
                <a:ea typeface="BIZ UDゴシック"/>
                <a:cs typeface="BIZ UDゴシック"/>
              </a:rPr>
              <a:t>代行する時には、省庁のナンバー２クラス、政策決定ができるような人が常駐していないと機能しない</a:t>
            </a:r>
          </a:p>
        </p:txBody>
      </p:sp>
      <p:sp>
        <p:nvSpPr>
          <p:cNvPr id="2" name="テキスト ボックス 1">
            <a:extLst>
              <a:ext uri="{FF2B5EF4-FFF2-40B4-BE49-F238E27FC236}">
                <a16:creationId xmlns:a16="http://schemas.microsoft.com/office/drawing/2014/main" id="{10B2E5E7-FE74-F09B-6B70-E6F4A8A12F5D}"/>
              </a:ext>
            </a:extLst>
          </p:cNvPr>
          <p:cNvSpPr>
            <a:spLocks noGrp="1"/>
          </p:cNvSpPr>
          <p:nvPr/>
        </p:nvSpPr>
        <p:spPr>
          <a:xfrm>
            <a:off x="312060" y="974463"/>
            <a:ext cx="11879939" cy="338554"/>
          </a:xfrm>
          <a:prstGeom prst="rect">
            <a:avLst/>
          </a:prstGeom>
          <a:noFill/>
        </p:spPr>
        <p:txBody>
          <a:bodyPr wrap="square">
            <a:spAutoFit/>
          </a:bodyPr>
          <a:lstStyle/>
          <a:p>
            <a:r>
              <a:rPr lang="ja-JP" sz="1600" b="1" dirty="0">
                <a:latin typeface="BIZ UDゴシック"/>
                <a:ea typeface="BIZ UDゴシック"/>
                <a:cs typeface="BIZ UDゴシック"/>
              </a:rPr>
              <a:t>（１）</a:t>
            </a:r>
            <a:r>
              <a:rPr lang="ja-JP" altLang="en-US" sz="1600" b="1" dirty="0">
                <a:latin typeface="BIZ UDゴシック"/>
                <a:ea typeface="BIZ UDゴシック"/>
                <a:cs typeface="BIZ UDゴシック"/>
              </a:rPr>
              <a:t>大阪側に平時から確保する機能</a:t>
            </a:r>
            <a:endParaRPr lang="ja-JP" sz="1600" b="1" dirty="0">
              <a:latin typeface="BIZ UDゴシック"/>
              <a:ea typeface="BIZ UDゴシック"/>
              <a:cs typeface="BIZ UDゴシック"/>
            </a:endParaRPr>
          </a:p>
        </p:txBody>
      </p:sp>
      <p:sp>
        <p:nvSpPr>
          <p:cNvPr id="18" name="テキスト ボックス 12">
            <a:extLst>
              <a:ext uri="{FF2B5EF4-FFF2-40B4-BE49-F238E27FC236}">
                <a16:creationId xmlns:a16="http://schemas.microsoft.com/office/drawing/2014/main" id="{F3F4195D-2B1C-53DD-D56B-0462BDC07761}"/>
              </a:ext>
            </a:extLst>
          </p:cNvPr>
          <p:cNvSpPr>
            <a:spLocks noGrp="1"/>
          </p:cNvSpPr>
          <p:nvPr/>
        </p:nvSpPr>
        <p:spPr>
          <a:xfrm>
            <a:off x="891538" y="2904640"/>
            <a:ext cx="11300461" cy="1284967"/>
          </a:xfrm>
          <a:prstGeom prst="rect">
            <a:avLst/>
          </a:prstGeom>
          <a:noFill/>
        </p:spPr>
        <p:txBody>
          <a:bodyPr wrap="square">
            <a:spAutoFit/>
          </a:bodyPr>
          <a:lstStyle/>
          <a:p>
            <a:pPr marL="285750" indent="-285750">
              <a:spcBef>
                <a:spcPts val="300"/>
              </a:spcBef>
              <a:buFont typeface="Arial"/>
              <a:buChar char="•"/>
            </a:pPr>
            <a:r>
              <a:rPr lang="ja-JP" altLang="en-US" sz="1400" dirty="0">
                <a:latin typeface="BIZ UDゴシック"/>
                <a:ea typeface="BIZ UDゴシック"/>
                <a:cs typeface="BIZ UDゴシック"/>
              </a:rPr>
              <a:t>大阪に集積する国の出先機関は、局長の号俸が高い方が多いので、本省のバックアップとして優先業務等の代行権限が立ち上がるような観点が必要</a:t>
            </a:r>
            <a:endParaRPr lang="en-US" altLang="ja-JP" sz="1400" dirty="0">
              <a:latin typeface="BIZ UDゴシック"/>
              <a:ea typeface="BIZ UDゴシック"/>
              <a:cs typeface="BIZ UDゴシック"/>
            </a:endParaRPr>
          </a:p>
          <a:p>
            <a:pPr marL="285750" indent="-285750">
              <a:spcBef>
                <a:spcPts val="300"/>
              </a:spcBef>
              <a:buFont typeface="Arial"/>
              <a:buChar char="•"/>
            </a:pPr>
            <a:r>
              <a:rPr lang="ja-JP" altLang="en-US" sz="1400" dirty="0">
                <a:latin typeface="BIZ UDゴシック"/>
                <a:ea typeface="BIZ UDゴシック"/>
                <a:cs typeface="BIZ UDゴシック"/>
              </a:rPr>
              <a:t>中枢機能を移すことは、民間のほうが先行していて参考になる</a:t>
            </a:r>
            <a:endParaRPr lang="en-US" altLang="ja-JP" sz="1400" dirty="0">
              <a:latin typeface="BIZ UDゴシック"/>
              <a:ea typeface="BIZ UDゴシック"/>
              <a:cs typeface="BIZ UDゴシック"/>
            </a:endParaRPr>
          </a:p>
          <a:p>
            <a:pPr marL="285750" indent="-285750">
              <a:spcBef>
                <a:spcPts val="300"/>
              </a:spcBef>
              <a:buFont typeface="Arial"/>
              <a:buChar char="•"/>
            </a:pPr>
            <a:r>
              <a:rPr lang="ja-JP" altLang="en-US" sz="1400" dirty="0">
                <a:latin typeface="BIZ UDゴシック"/>
                <a:ea typeface="BIZ UDゴシック"/>
                <a:cs typeface="BIZ UDゴシック"/>
              </a:rPr>
              <a:t>関西にバックアップ本部があり、東京と３時間連絡が取れなければ自動的にあらかじめ定めた業務を大阪でやるなどの仕組みもある</a:t>
            </a:r>
            <a:endParaRPr lang="en-US" altLang="ja-JP" sz="1400" dirty="0">
              <a:latin typeface="BIZ UDゴシック"/>
              <a:ea typeface="BIZ UDゴシック"/>
              <a:cs typeface="BIZ UDゴシック"/>
            </a:endParaRPr>
          </a:p>
          <a:p>
            <a:pPr marL="285750" indent="-285750">
              <a:spcBef>
                <a:spcPts val="300"/>
              </a:spcBef>
              <a:buFont typeface="Arial"/>
              <a:buChar char="•"/>
            </a:pPr>
            <a:r>
              <a:rPr lang="ja-JP" altLang="en-US" sz="1400" dirty="0">
                <a:latin typeface="BIZ UDゴシック"/>
                <a:ea typeface="BIZ UDゴシック"/>
                <a:cs typeface="BIZ UDゴシック"/>
              </a:rPr>
              <a:t>大阪として、どういう支援ができるのかを考えることも重要</a:t>
            </a:r>
          </a:p>
        </p:txBody>
      </p:sp>
      <p:sp>
        <p:nvSpPr>
          <p:cNvPr id="19" name="テキスト ボックス 1">
            <a:extLst>
              <a:ext uri="{FF2B5EF4-FFF2-40B4-BE49-F238E27FC236}">
                <a16:creationId xmlns:a16="http://schemas.microsoft.com/office/drawing/2014/main" id="{99537325-D0DB-9ABE-0AD3-103842918FD9}"/>
              </a:ext>
            </a:extLst>
          </p:cNvPr>
          <p:cNvSpPr>
            <a:spLocks noGrp="1"/>
          </p:cNvSpPr>
          <p:nvPr/>
        </p:nvSpPr>
        <p:spPr>
          <a:xfrm>
            <a:off x="312060" y="2553452"/>
            <a:ext cx="11879939" cy="338554"/>
          </a:xfrm>
          <a:prstGeom prst="rect">
            <a:avLst/>
          </a:prstGeom>
          <a:noFill/>
        </p:spPr>
        <p:txBody>
          <a:bodyPr wrap="square">
            <a:spAutoFit/>
          </a:bodyPr>
          <a:lstStyle/>
          <a:p>
            <a:r>
              <a:rPr lang="ja-JP" sz="1600" b="1" dirty="0">
                <a:latin typeface="BIZ UDゴシック"/>
                <a:ea typeface="BIZ UDゴシック"/>
                <a:cs typeface="BIZ UDゴシック"/>
              </a:rPr>
              <a:t>（</a:t>
            </a:r>
            <a:r>
              <a:rPr lang="ja-JP" altLang="en-US" sz="1600" b="1" dirty="0">
                <a:latin typeface="BIZ UDゴシック"/>
                <a:ea typeface="BIZ UDゴシック"/>
                <a:cs typeface="BIZ UDゴシック"/>
              </a:rPr>
              <a:t>２</a:t>
            </a:r>
            <a:r>
              <a:rPr lang="ja-JP" sz="1600" b="1" dirty="0">
                <a:latin typeface="BIZ UDゴシック"/>
                <a:ea typeface="BIZ UDゴシック"/>
                <a:cs typeface="BIZ UDゴシック"/>
              </a:rPr>
              <a:t>）</a:t>
            </a:r>
            <a:r>
              <a:rPr lang="ja-JP" altLang="en-US" sz="1600" b="1" dirty="0">
                <a:latin typeface="BIZ UDゴシック"/>
                <a:ea typeface="BIZ UDゴシック"/>
                <a:cs typeface="BIZ UDゴシック"/>
              </a:rPr>
              <a:t>大阪・関西の既存機能の活用</a:t>
            </a:r>
            <a:endParaRPr lang="ja-JP" sz="1600" b="1" dirty="0">
              <a:latin typeface="BIZ UDゴシック"/>
              <a:ea typeface="BIZ UDゴシック"/>
              <a:cs typeface="BIZ UDゴシック"/>
            </a:endParaRPr>
          </a:p>
        </p:txBody>
      </p:sp>
      <p:sp>
        <p:nvSpPr>
          <p:cNvPr id="20" name="テキスト ボックス 12">
            <a:extLst>
              <a:ext uri="{FF2B5EF4-FFF2-40B4-BE49-F238E27FC236}">
                <a16:creationId xmlns:a16="http://schemas.microsoft.com/office/drawing/2014/main" id="{41E9E7C8-0BA2-70C0-30DB-584C8ABF7AE2}"/>
              </a:ext>
            </a:extLst>
          </p:cNvPr>
          <p:cNvSpPr>
            <a:spLocks noGrp="1"/>
          </p:cNvSpPr>
          <p:nvPr/>
        </p:nvSpPr>
        <p:spPr>
          <a:xfrm>
            <a:off x="891539" y="4865919"/>
            <a:ext cx="11300461" cy="1284967"/>
          </a:xfrm>
          <a:prstGeom prst="rect">
            <a:avLst/>
          </a:prstGeom>
          <a:noFill/>
        </p:spPr>
        <p:txBody>
          <a:bodyPr wrap="square">
            <a:spAutoFit/>
          </a:bodyPr>
          <a:lstStyle/>
          <a:p>
            <a:pPr marL="285750" indent="-285750">
              <a:spcBef>
                <a:spcPts val="300"/>
              </a:spcBef>
              <a:buFont typeface="Arial"/>
              <a:buChar char="•"/>
            </a:pPr>
            <a:r>
              <a:rPr lang="ja-JP" altLang="en-US" sz="1400" dirty="0">
                <a:latin typeface="BIZ UDゴシック"/>
                <a:ea typeface="BIZ UDゴシック"/>
                <a:cs typeface="BIZ UDゴシック"/>
              </a:rPr>
              <a:t>複数になると意思疎通が難しくなる恐れがあるので、それぞれの拠点の専任や優先順位を決めておいてバックアップしていくことが必要ではないか</a:t>
            </a:r>
            <a:endParaRPr lang="en-US" altLang="ja-JP" sz="1400" dirty="0">
              <a:latin typeface="BIZ UDゴシック"/>
              <a:ea typeface="BIZ UDゴシック"/>
              <a:cs typeface="BIZ UDゴシック"/>
            </a:endParaRPr>
          </a:p>
          <a:p>
            <a:pPr marL="285750" indent="-285750">
              <a:spcBef>
                <a:spcPts val="300"/>
              </a:spcBef>
              <a:buFont typeface="Arial"/>
              <a:buChar char="•"/>
            </a:pPr>
            <a:r>
              <a:rPr lang="ja-JP" altLang="en-US" sz="1400" dirty="0">
                <a:latin typeface="BIZ UDゴシック"/>
                <a:ea typeface="BIZ UDゴシック"/>
                <a:cs typeface="BIZ UDゴシック"/>
              </a:rPr>
              <a:t>副首都機能のうち、同じ地域が望ましいものと別れてもいいものがあるのではないか</a:t>
            </a:r>
            <a:endParaRPr lang="en-US" altLang="ja-JP" sz="1400" dirty="0">
              <a:latin typeface="BIZ UDゴシック"/>
              <a:ea typeface="BIZ UDゴシック"/>
              <a:cs typeface="BIZ UDゴシック"/>
            </a:endParaRPr>
          </a:p>
          <a:p>
            <a:pPr marL="285750" indent="-285750">
              <a:spcBef>
                <a:spcPts val="300"/>
              </a:spcBef>
              <a:buFont typeface="Arial"/>
              <a:buChar char="•"/>
            </a:pPr>
            <a:r>
              <a:rPr lang="ja-JP" altLang="en-US" sz="1400" dirty="0">
                <a:latin typeface="BIZ UDゴシック"/>
                <a:ea typeface="BIZ UDゴシック"/>
                <a:cs typeface="BIZ UDゴシック"/>
              </a:rPr>
              <a:t>国の意思決定は１か所なので、複数あったとしても災害の状況によって、どこかひとつに決めることになる</a:t>
            </a:r>
            <a:endParaRPr lang="en-US" altLang="ja-JP" sz="1400" dirty="0">
              <a:latin typeface="BIZ UDゴシック"/>
              <a:ea typeface="BIZ UDゴシック"/>
              <a:cs typeface="BIZ UDゴシック"/>
            </a:endParaRPr>
          </a:p>
          <a:p>
            <a:pPr marL="285750" indent="-285750">
              <a:spcBef>
                <a:spcPts val="300"/>
              </a:spcBef>
              <a:buFont typeface="Arial"/>
              <a:buChar char="•"/>
            </a:pPr>
            <a:r>
              <a:rPr lang="ja-JP" altLang="en-US" sz="1400" dirty="0">
                <a:latin typeface="BIZ UDゴシック"/>
                <a:ea typeface="BIZ UDゴシック"/>
                <a:cs typeface="BIZ UDゴシック"/>
              </a:rPr>
              <a:t>実務のバックアップについては、色んなところに分散しても構わない</a:t>
            </a:r>
          </a:p>
        </p:txBody>
      </p:sp>
      <p:sp>
        <p:nvSpPr>
          <p:cNvPr id="21" name="テキスト ボックス 1">
            <a:extLst>
              <a:ext uri="{FF2B5EF4-FFF2-40B4-BE49-F238E27FC236}">
                <a16:creationId xmlns:a16="http://schemas.microsoft.com/office/drawing/2014/main" id="{560B8487-732B-B01A-5224-E5E8D8418D42}"/>
              </a:ext>
            </a:extLst>
          </p:cNvPr>
          <p:cNvSpPr>
            <a:spLocks noGrp="1"/>
          </p:cNvSpPr>
          <p:nvPr/>
        </p:nvSpPr>
        <p:spPr>
          <a:xfrm>
            <a:off x="312061" y="4514731"/>
            <a:ext cx="11879939" cy="338554"/>
          </a:xfrm>
          <a:prstGeom prst="rect">
            <a:avLst/>
          </a:prstGeom>
          <a:noFill/>
        </p:spPr>
        <p:txBody>
          <a:bodyPr wrap="square">
            <a:spAutoFit/>
          </a:bodyPr>
          <a:lstStyle/>
          <a:p>
            <a:r>
              <a:rPr lang="ja-JP" sz="1600" b="1" dirty="0">
                <a:latin typeface="BIZ UDゴシック"/>
                <a:ea typeface="BIZ UDゴシック"/>
                <a:cs typeface="BIZ UDゴシック"/>
              </a:rPr>
              <a:t>（</a:t>
            </a:r>
            <a:r>
              <a:rPr lang="ja-JP" altLang="en-US" sz="1600" b="1" dirty="0">
                <a:latin typeface="BIZ UDゴシック"/>
                <a:ea typeface="BIZ UDゴシック"/>
                <a:cs typeface="BIZ UDゴシック"/>
              </a:rPr>
              <a:t>３</a:t>
            </a:r>
            <a:r>
              <a:rPr lang="ja-JP" sz="1600" b="1" dirty="0">
                <a:latin typeface="BIZ UDゴシック"/>
                <a:ea typeface="BIZ UDゴシック"/>
                <a:cs typeface="BIZ UDゴシック"/>
              </a:rPr>
              <a:t>）</a:t>
            </a:r>
            <a:r>
              <a:rPr lang="ja-JP" altLang="en-US" sz="1600" b="1" dirty="0">
                <a:latin typeface="BIZ UDゴシック"/>
                <a:ea typeface="BIZ UDゴシック"/>
                <a:cs typeface="BIZ UDゴシック"/>
              </a:rPr>
              <a:t>複数拠点によるバックアップ</a:t>
            </a:r>
            <a:endParaRPr lang="ja-JP" sz="1600" b="1" dirty="0">
              <a:latin typeface="BIZ UDゴシック"/>
              <a:ea typeface="BIZ UDゴシック"/>
              <a:cs typeface="BIZ UDゴシック"/>
            </a:endParaRPr>
          </a:p>
        </p:txBody>
      </p:sp>
    </p:spTree>
    <p:extLst>
      <p:ext uri="{BB962C8B-B14F-4D97-AF65-F5344CB8AC3E}">
        <p14:creationId xmlns:p14="http://schemas.microsoft.com/office/powerpoint/2010/main" val="39068416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ー 1">
            <a:extLst>
              <a:ext uri="{FF2B5EF4-FFF2-40B4-BE49-F238E27FC236}">
                <a16:creationId xmlns:a16="http://schemas.microsoft.com/office/drawing/2014/main" id="{C1C5CDF5-C604-F2BD-F628-79A0C4C153B7}"/>
              </a:ext>
            </a:extLst>
          </p:cNvPr>
          <p:cNvSpPr>
            <a:spLocks noGrp="1"/>
          </p:cNvSpPr>
          <p:nvPr/>
        </p:nvSpPr>
        <p:spPr>
          <a:xfrm>
            <a:off x="9448800" y="6394177"/>
            <a:ext cx="2318851" cy="365125"/>
          </a:xfrm>
        </p:spPr>
        <p:txBody>
          <a:bodyPr/>
          <a:lstStyle>
            <a:lvl1pPr marL="0" indent="0" algn="l" defTabSz="914400">
              <a:buNone/>
              <a:defRPr lang="ja-JP" sz="1800" kern="1200">
                <a:solidFill>
                  <a:schemeClr val="tx1"/>
                </a:solidFill>
                <a:latin typeface="+mn-lt"/>
                <a:ea typeface="+mn-lt"/>
                <a:cs typeface="+mn-lt"/>
              </a:defRPr>
            </a:lvl1pPr>
            <a:lvl2pPr marL="457200" indent="0" algn="l" defTabSz="914400">
              <a:buNone/>
              <a:defRPr lang="ja-JP" sz="1800" kern="1200">
                <a:solidFill>
                  <a:schemeClr val="tx1"/>
                </a:solidFill>
                <a:latin typeface="+mn-lt"/>
                <a:ea typeface="+mn-lt"/>
                <a:cs typeface="+mn-lt"/>
              </a:defRPr>
            </a:lvl2pPr>
            <a:lvl3pPr marL="914400" indent="0" algn="l" defTabSz="914400">
              <a:buNone/>
              <a:defRPr lang="ja-JP" sz="1800" kern="1200">
                <a:solidFill>
                  <a:schemeClr val="tx1"/>
                </a:solidFill>
                <a:latin typeface="+mn-lt"/>
                <a:ea typeface="+mn-lt"/>
                <a:cs typeface="+mn-lt"/>
              </a:defRPr>
            </a:lvl3pPr>
            <a:lvl4pPr marL="1371600" indent="0" algn="l" defTabSz="914400">
              <a:buNone/>
              <a:defRPr lang="ja-JP" sz="1800" kern="1200">
                <a:solidFill>
                  <a:schemeClr val="tx1"/>
                </a:solidFill>
                <a:latin typeface="+mn-lt"/>
                <a:ea typeface="+mn-lt"/>
                <a:cs typeface="+mn-lt"/>
              </a:defRPr>
            </a:lvl4pPr>
            <a:lvl5pPr marL="1828800" indent="0" algn="l" defTabSz="914400">
              <a:buNone/>
              <a:defRPr lang="ja-JP" sz="1800" kern="1200">
                <a:solidFill>
                  <a:schemeClr val="tx1"/>
                </a:solidFill>
                <a:latin typeface="+mn-lt"/>
                <a:ea typeface="+mn-lt"/>
                <a:cs typeface="+mn-lt"/>
              </a:defRPr>
            </a:lvl5pPr>
            <a:lvl6pPr marL="2286000" indent="0" algn="l" defTabSz="914400">
              <a:buNone/>
              <a:defRPr lang="ja-JP" sz="1800" kern="1200">
                <a:solidFill>
                  <a:schemeClr val="tx1"/>
                </a:solidFill>
                <a:latin typeface="+mn-lt"/>
                <a:ea typeface="+mn-lt"/>
                <a:cs typeface="+mn-lt"/>
              </a:defRPr>
            </a:lvl6pPr>
            <a:lvl7pPr marL="2743200" indent="0" algn="l" defTabSz="914400">
              <a:buNone/>
              <a:defRPr lang="ja-JP" sz="1800" kern="1200">
                <a:solidFill>
                  <a:schemeClr val="tx1"/>
                </a:solidFill>
                <a:latin typeface="+mn-lt"/>
                <a:ea typeface="+mn-lt"/>
                <a:cs typeface="+mn-lt"/>
              </a:defRPr>
            </a:lvl7pPr>
            <a:lvl8pPr marL="3200400" indent="0" algn="l" defTabSz="914400">
              <a:buNone/>
              <a:defRPr lang="ja-JP" sz="1800" kern="1200">
                <a:solidFill>
                  <a:schemeClr val="tx1"/>
                </a:solidFill>
                <a:latin typeface="+mn-lt"/>
                <a:ea typeface="+mn-lt"/>
                <a:cs typeface="+mn-lt"/>
              </a:defRPr>
            </a:lvl8pPr>
            <a:lvl9pPr marL="3657600" indent="0" algn="l" defTabSz="914400">
              <a:buNone/>
              <a:defRPr lang="ja-JP" sz="1800" kern="1200">
                <a:solidFill>
                  <a:schemeClr val="tx1"/>
                </a:solidFill>
                <a:latin typeface="+mn-lt"/>
                <a:ea typeface="+mn-lt"/>
                <a:cs typeface="+mn-lt"/>
              </a:defRPr>
            </a:lvl9pPr>
          </a:lstStyle>
          <a:p>
            <a:pPr algn="r">
              <a:buNone/>
            </a:pPr>
            <a:r>
              <a:rPr lang="en-US" altLang="ja-JP" sz="1400" dirty="0">
                <a:latin typeface="BIZ UDPゴシック"/>
                <a:ea typeface="BIZ UDPゴシック"/>
                <a:cs typeface="BIZ UDPゴシック"/>
              </a:rPr>
              <a:t>8</a:t>
            </a:r>
            <a:endParaRPr lang="ja-JP" sz="1400" dirty="0">
              <a:latin typeface="BIZ UDPゴシック"/>
              <a:ea typeface="BIZ UDPゴシック"/>
              <a:cs typeface="BIZ UDPゴシック"/>
            </a:endParaRPr>
          </a:p>
        </p:txBody>
      </p:sp>
      <p:sp>
        <p:nvSpPr>
          <p:cNvPr id="13" name="テキスト ボックス 12">
            <a:extLst>
              <a:ext uri="{FF2B5EF4-FFF2-40B4-BE49-F238E27FC236}">
                <a16:creationId xmlns:a16="http://schemas.microsoft.com/office/drawing/2014/main" id="{1F1A22F1-5A66-9F97-0F76-B21A8566B16D}"/>
              </a:ext>
            </a:extLst>
          </p:cNvPr>
          <p:cNvSpPr>
            <a:spLocks noGrp="1"/>
          </p:cNvSpPr>
          <p:nvPr/>
        </p:nvSpPr>
        <p:spPr>
          <a:xfrm>
            <a:off x="468271" y="1215726"/>
            <a:ext cx="9910170" cy="861774"/>
          </a:xfrm>
          <a:prstGeom prst="rect">
            <a:avLst/>
          </a:prstGeom>
          <a:noFill/>
          <a:ln w="12700">
            <a:noFill/>
          </a:ln>
        </p:spPr>
        <p:txBody>
          <a:bodyPr wrap="square">
            <a:spAutoFit/>
          </a:bodyPr>
          <a:lstStyle/>
          <a:p>
            <a:r>
              <a:rPr lang="ja-JP" altLang="en-US" sz="1400" b="1" dirty="0">
                <a:latin typeface="BIZ UDゴシック" panose="020B0400000000000000" pitchFamily="49" charset="-128"/>
                <a:ea typeface="BIZ UDゴシック" panose="020B0400000000000000" pitchFamily="49" charset="-128"/>
              </a:rPr>
              <a:t>①　首都中枢機能のバックアップが必要となる状況・起動条件の具体化</a:t>
            </a:r>
            <a:endParaRPr lang="en-US" altLang="ja-JP" sz="1400" b="1" dirty="0">
              <a:latin typeface="BIZ UDゴシック" panose="020B0400000000000000" pitchFamily="49" charset="-128"/>
              <a:ea typeface="BIZ UDゴシック" panose="020B0400000000000000" pitchFamily="49" charset="-128"/>
            </a:endParaRPr>
          </a:p>
          <a:p>
            <a:pPr marL="363538" indent="-171450">
              <a:buFont typeface="Arial" panose="020B0604020202020204" pitchFamily="34" charset="0"/>
              <a:buChar char="•"/>
            </a:pPr>
            <a:r>
              <a:rPr lang="ja-JP" altLang="en-US" sz="1200" dirty="0">
                <a:latin typeface="BIZ UDゴシック" panose="020B0400000000000000" pitchFamily="49" charset="-128"/>
                <a:ea typeface="BIZ UDゴシック" panose="020B0400000000000000" pitchFamily="49" charset="-128"/>
              </a:rPr>
              <a:t>第２回ケースは、総理の海外出張シナリオを排し、</a:t>
            </a:r>
            <a:r>
              <a:rPr lang="ja-JP" altLang="en-US" sz="1200" b="1" dirty="0">
                <a:latin typeface="BIZ UDゴシック" panose="020B0400000000000000" pitchFamily="49" charset="-128"/>
                <a:ea typeface="BIZ UDゴシック" panose="020B0400000000000000" pitchFamily="49" charset="-128"/>
              </a:rPr>
              <a:t>台風・暴風等が重なり、</a:t>
            </a:r>
            <a:r>
              <a:rPr lang="ja-JP" altLang="en-US" sz="1200" b="1" dirty="0">
                <a:highlight>
                  <a:srgbClr val="FFFF00"/>
                </a:highlight>
                <a:latin typeface="BIZ UDゴシック" panose="020B0400000000000000" pitchFamily="49" charset="-128"/>
                <a:ea typeface="BIZ UDゴシック" panose="020B0400000000000000" pitchFamily="49" charset="-128"/>
              </a:rPr>
              <a:t>電力、通信、情報・システム、交通、人員等の制約がより厳しく複合・長期化</a:t>
            </a:r>
            <a:r>
              <a:rPr lang="ja-JP" altLang="en-US" sz="1200" b="1" dirty="0">
                <a:latin typeface="BIZ UDゴシック" panose="020B0400000000000000" pitchFamily="49" charset="-128"/>
                <a:ea typeface="BIZ UDゴシック" panose="020B0400000000000000" pitchFamily="49" charset="-128"/>
              </a:rPr>
              <a:t>するケースとして修正</a:t>
            </a:r>
            <a:r>
              <a:rPr lang="ja-JP" altLang="en-US" sz="1200" dirty="0">
                <a:latin typeface="BIZ UDゴシック" panose="020B0400000000000000" pitchFamily="49" charset="-128"/>
                <a:ea typeface="BIZ UDゴシック" panose="020B0400000000000000" pitchFamily="49" charset="-128"/>
              </a:rPr>
              <a:t>。</a:t>
            </a:r>
            <a:endParaRPr lang="en-US" altLang="ja-JP" sz="1200" dirty="0">
              <a:latin typeface="BIZ UDゴシック" panose="020B0400000000000000" pitchFamily="49" charset="-128"/>
              <a:ea typeface="BIZ UDゴシック" panose="020B0400000000000000" pitchFamily="49" charset="-128"/>
            </a:endParaRPr>
          </a:p>
          <a:p>
            <a:pPr marL="363538" indent="-171450">
              <a:buFont typeface="Arial" panose="020B0604020202020204" pitchFamily="34" charset="0"/>
              <a:buChar char="•"/>
            </a:pPr>
            <a:r>
              <a:rPr lang="ja-JP" altLang="en-US" sz="1200" b="1" dirty="0">
                <a:highlight>
                  <a:srgbClr val="FFFF00"/>
                </a:highlight>
                <a:latin typeface="BIZ UDゴシック" panose="020B0400000000000000" pitchFamily="49" charset="-128"/>
                <a:ea typeface="BIZ UDゴシック" panose="020B0400000000000000" pitchFamily="49" charset="-128"/>
              </a:rPr>
              <a:t>霞が関・立川が同時に被災する富士山噴火・広域降灰を新たなケースとして検討</a:t>
            </a:r>
            <a:r>
              <a:rPr lang="ja-JP" altLang="en-US" sz="1200" dirty="0">
                <a:latin typeface="BIZ UDゴシック" panose="020B0400000000000000" pitchFamily="49" charset="-128"/>
                <a:ea typeface="BIZ UDゴシック" panose="020B0400000000000000" pitchFamily="49" charset="-128"/>
              </a:rPr>
              <a:t>。</a:t>
            </a:r>
            <a:endParaRPr lang="en-US" altLang="ja-JP" sz="1200" dirty="0">
              <a:latin typeface="BIZ UDゴシック" panose="020B0400000000000000" pitchFamily="49" charset="-128"/>
              <a:ea typeface="BIZ UDゴシック" panose="020B0400000000000000" pitchFamily="49" charset="-128"/>
            </a:endParaRPr>
          </a:p>
        </p:txBody>
      </p:sp>
      <p:sp>
        <p:nvSpPr>
          <p:cNvPr id="15" name="直線コネクタ 14">
            <a:extLst>
              <a:ext uri="{FF2B5EF4-FFF2-40B4-BE49-F238E27FC236}">
                <a16:creationId xmlns:a16="http://schemas.microsoft.com/office/drawing/2014/main" id="{FD26F5E0-E2E6-435E-9460-095A334E6489}"/>
              </a:ext>
            </a:extLst>
          </p:cNvPr>
          <p:cNvSpPr>
            <a:spLocks noGrp="1"/>
          </p:cNvSpPr>
          <p:nvPr/>
        </p:nvSpPr>
        <p:spPr>
          <a:xfrm>
            <a:off x="216668" y="449732"/>
            <a:ext cx="11743658" cy="0"/>
          </a:xfrm>
          <a:prstGeom prst="line">
            <a:avLst/>
          </a:prstGeom>
        </p:spPr>
        <p:style>
          <a:lnRef idx="1">
            <a:schemeClr val="dk1"/>
          </a:lnRef>
          <a:fillRef idx="0">
            <a:schemeClr val="dk1"/>
          </a:fillRef>
          <a:effectRef idx="0">
            <a:schemeClr val="dk1"/>
          </a:effectRef>
          <a:fontRef idx="minor">
            <a:schemeClr val="tx1"/>
          </a:fontRef>
        </p:style>
        <p:txBody>
          <a:bodyPr/>
          <a:lstStyle/>
          <a:p>
            <a:endParaRPr lang="ja-JP" altLang="en-US"/>
          </a:p>
        </p:txBody>
      </p:sp>
      <p:sp>
        <p:nvSpPr>
          <p:cNvPr id="16" name="直線コネクタ 15">
            <a:extLst>
              <a:ext uri="{FF2B5EF4-FFF2-40B4-BE49-F238E27FC236}">
                <a16:creationId xmlns:a16="http://schemas.microsoft.com/office/drawing/2014/main" id="{2D70A8A6-DCDC-49A1-8DA6-7386FA2700B2}"/>
              </a:ext>
            </a:extLst>
          </p:cNvPr>
          <p:cNvSpPr>
            <a:spLocks noGrp="1"/>
          </p:cNvSpPr>
          <p:nvPr/>
        </p:nvSpPr>
        <p:spPr>
          <a:xfrm>
            <a:off x="216668" y="449732"/>
            <a:ext cx="11743658" cy="0"/>
          </a:xfrm>
          <a:prstGeom prst="line">
            <a:avLst/>
          </a:prstGeom>
        </p:spPr>
        <p:style>
          <a:lnRef idx="1">
            <a:schemeClr val="dk1"/>
          </a:lnRef>
          <a:fillRef idx="0">
            <a:schemeClr val="dk1"/>
          </a:fillRef>
          <a:effectRef idx="0">
            <a:schemeClr val="dk1"/>
          </a:effectRef>
          <a:fontRef idx="minor">
            <a:schemeClr val="tx1"/>
          </a:fontRef>
        </p:style>
        <p:txBody>
          <a:bodyPr/>
          <a:lstStyle/>
          <a:p>
            <a:endParaRPr lang="ja-JP" altLang="en-US"/>
          </a:p>
        </p:txBody>
      </p:sp>
      <p:sp>
        <p:nvSpPr>
          <p:cNvPr id="17" name="正方形/長方形 16">
            <a:extLst>
              <a:ext uri="{FF2B5EF4-FFF2-40B4-BE49-F238E27FC236}">
                <a16:creationId xmlns:a16="http://schemas.microsoft.com/office/drawing/2014/main" id="{CEBB4AE4-3C8F-6791-D13E-7BC6A9D3EF6C}"/>
              </a:ext>
            </a:extLst>
          </p:cNvPr>
          <p:cNvSpPr>
            <a:spLocks noGrp="1"/>
          </p:cNvSpPr>
          <p:nvPr/>
        </p:nvSpPr>
        <p:spPr>
          <a:xfrm>
            <a:off x="2893" y="48527"/>
            <a:ext cx="12189107" cy="369332"/>
          </a:xfrm>
          <a:prstGeom prst="rect">
            <a:avLst/>
          </a:prstGeom>
        </p:spPr>
        <p:txBody>
          <a:bodyPr wrap="square">
            <a:spAutoFit/>
          </a:bodyPr>
          <a:lstStyle/>
          <a:p>
            <a:r>
              <a:rPr lang="ja-JP" b="1">
                <a:latin typeface="BIZ UDゴシック"/>
                <a:ea typeface="BIZ UDゴシック"/>
                <a:cs typeface="BIZ UDゴシック"/>
              </a:rPr>
              <a:t>　第２回主なご意見</a:t>
            </a:r>
          </a:p>
        </p:txBody>
      </p:sp>
      <p:graphicFrame>
        <p:nvGraphicFramePr>
          <p:cNvPr id="24" name="表 1"/>
          <p:cNvGraphicFramePr/>
          <p:nvPr>
            <p:extLst>
              <p:ext uri="{D42A27DB-BD31-4B8C-83A1-F6EECF244321}">
                <p14:modId xmlns:p14="http://schemas.microsoft.com/office/powerpoint/2010/main" val="2946714194"/>
              </p:ext>
            </p:extLst>
          </p:nvPr>
        </p:nvGraphicFramePr>
        <p:xfrm>
          <a:off x="269357" y="494076"/>
          <a:ext cx="6535704" cy="365760"/>
        </p:xfrm>
        <a:graphic>
          <a:graphicData uri="http://schemas.openxmlformats.org/drawingml/2006/table">
            <a:tbl>
              <a:tblPr firstRow="1" bandRow="1">
                <a:tableStyleId>{5C22544A-7EE6-4342-B048-85BDC9FD1C3A}</a:tableStyleId>
              </a:tblPr>
              <a:tblGrid>
                <a:gridCol w="6535704">
                  <a:extLst>
                    <a:ext uri="{9D8B030D-6E8A-4147-A177-3AD203B41FA5}">
                      <a16:colId xmlns:a16="http://schemas.microsoft.com/office/drawing/2014/main" val="20000"/>
                    </a:ext>
                  </a:extLst>
                </a:gridCol>
              </a:tblGrid>
              <a:tr h="343456">
                <a:tc>
                  <a:txBody>
                    <a:bodyPr/>
                    <a:lstStyle/>
                    <a:p>
                      <a:pPr marL="0" marR="0" lvl="0" indent="0" algn="l" defTabSz="914400">
                        <a:lnSpc>
                          <a:spcPct val="100000"/>
                        </a:lnSpc>
                        <a:spcBef>
                          <a:spcPts val="0"/>
                        </a:spcBef>
                        <a:spcAft>
                          <a:spcPts val="0"/>
                        </a:spcAft>
                        <a:buClrTx/>
                        <a:buSzTx/>
                        <a:buFontTx/>
                        <a:buNone/>
                      </a:pPr>
                      <a:r>
                        <a:rPr lang="ja-JP" altLang="en-US" sz="1800" b="1" dirty="0">
                          <a:solidFill>
                            <a:schemeClr val="tx1"/>
                          </a:solidFill>
                          <a:latin typeface="BIZ UDゴシック"/>
                          <a:ea typeface="BIZ UDゴシック"/>
                          <a:cs typeface="BIZ UDゴシック"/>
                        </a:rPr>
                        <a:t>７</a:t>
                      </a:r>
                      <a:r>
                        <a:rPr lang="ja-JP" sz="1800" b="1" dirty="0">
                          <a:solidFill>
                            <a:schemeClr val="tx1"/>
                          </a:solidFill>
                          <a:latin typeface="BIZ UDゴシック"/>
                          <a:ea typeface="BIZ UDゴシック"/>
                          <a:cs typeface="BIZ UDゴシック"/>
                        </a:rPr>
                        <a:t>　第２回のご意見を踏まえた、今後の検討方向性まとめ</a:t>
                      </a:r>
                    </a:p>
                  </a:txBody>
                  <a:tcPr>
                    <a:lnB w="76200" cmpd="sng">
                      <a:solidFill>
                        <a:srgbClr val="FFC000"/>
                      </a:solidFill>
                      <a:prstDash val="solid"/>
                    </a:lnB>
                    <a:gradFill>
                      <a:gsLst>
                        <a:gs pos="75000">
                          <a:srgbClr val="FFC000"/>
                        </a:gs>
                        <a:gs pos="92000">
                          <a:srgbClr val="FFC000"/>
                        </a:gs>
                        <a:gs pos="58000">
                          <a:schemeClr val="bg1">
                            <a:alpha val="0"/>
                          </a:schemeClr>
                        </a:gs>
                        <a:gs pos="100000">
                          <a:srgbClr val="FFC000"/>
                        </a:gs>
                      </a:gsLst>
                      <a:lin ang="5400000" scaled="1"/>
                    </a:gradFill>
                  </a:tcPr>
                </a:tc>
                <a:extLst>
                  <a:ext uri="{0D108BD9-81ED-4DB2-BD59-A6C34878D82A}">
                    <a16:rowId xmlns:a16="http://schemas.microsoft.com/office/drawing/2014/main" val="10000"/>
                  </a:ext>
                </a:extLst>
              </a:tr>
            </a:tbl>
          </a:graphicData>
        </a:graphic>
      </p:graphicFrame>
      <p:sp>
        <p:nvSpPr>
          <p:cNvPr id="2" name="テキスト ボックス 12">
            <a:extLst>
              <a:ext uri="{FF2B5EF4-FFF2-40B4-BE49-F238E27FC236}">
                <a16:creationId xmlns:a16="http://schemas.microsoft.com/office/drawing/2014/main" id="{07497A4D-095C-BF03-F2B6-4F75E8F0E9CD}"/>
              </a:ext>
            </a:extLst>
          </p:cNvPr>
          <p:cNvSpPr>
            <a:spLocks noGrp="1"/>
          </p:cNvSpPr>
          <p:nvPr/>
        </p:nvSpPr>
        <p:spPr>
          <a:xfrm>
            <a:off x="468271" y="2313460"/>
            <a:ext cx="9910169" cy="677108"/>
          </a:xfrm>
          <a:prstGeom prst="rect">
            <a:avLst/>
          </a:prstGeom>
          <a:noFill/>
          <a:ln w="12700">
            <a:noFill/>
          </a:ln>
        </p:spPr>
        <p:txBody>
          <a:bodyPr wrap="square">
            <a:spAutoFit/>
          </a:bodyPr>
          <a:lstStyle/>
          <a:p>
            <a:r>
              <a:rPr lang="ja-JP" altLang="en-US" sz="1400" b="1" dirty="0">
                <a:latin typeface="BIZ UDゴシック" panose="020B0400000000000000" pitchFamily="49" charset="-128"/>
                <a:ea typeface="BIZ UDゴシック" panose="020B0400000000000000" pitchFamily="49" charset="-128"/>
              </a:rPr>
              <a:t>②　東京圏外でバックアップすべき機能の具体化</a:t>
            </a:r>
            <a:endParaRPr lang="en-US" altLang="ja-JP" sz="1400" b="1" dirty="0">
              <a:latin typeface="BIZ UDゴシック" panose="020B0400000000000000" pitchFamily="49" charset="-128"/>
              <a:ea typeface="BIZ UDゴシック" panose="020B0400000000000000" pitchFamily="49" charset="-128"/>
            </a:endParaRPr>
          </a:p>
          <a:p>
            <a:pPr marL="363538" indent="-171450">
              <a:buFont typeface="Arial" panose="020B0604020202020204" pitchFamily="34" charset="0"/>
              <a:buChar char="•"/>
            </a:pPr>
            <a:r>
              <a:rPr lang="ja-JP" altLang="en-US" sz="1200" dirty="0">
                <a:latin typeface="BIZ UDゴシック" panose="020B0400000000000000" pitchFamily="49" charset="-128"/>
                <a:ea typeface="BIZ UDゴシック" panose="020B0400000000000000" pitchFamily="49" charset="-128"/>
              </a:rPr>
              <a:t>バックアップ対象を、</a:t>
            </a:r>
            <a:r>
              <a:rPr lang="ja-JP" altLang="en-US" sz="1200" b="1" dirty="0">
                <a:highlight>
                  <a:srgbClr val="FFFF00"/>
                </a:highlight>
                <a:latin typeface="BIZ UDゴシック" panose="020B0400000000000000" pitchFamily="49" charset="-128"/>
                <a:ea typeface="BIZ UDゴシック" panose="020B0400000000000000" pitchFamily="49" charset="-128"/>
              </a:rPr>
              <a:t>国家の意思決定を継続するための「国家中枢機能」と、国民生活・経済社会を維持するための「経済社会維持機能」に分けて整理する。</a:t>
            </a:r>
            <a:endParaRPr lang="en-US" altLang="ja-JP" sz="1200" b="1" dirty="0">
              <a:highlight>
                <a:srgbClr val="FFFF00"/>
              </a:highlight>
              <a:latin typeface="BIZ UDゴシック" panose="020B0400000000000000" pitchFamily="49" charset="-128"/>
              <a:ea typeface="BIZ UDゴシック" panose="020B0400000000000000" pitchFamily="49" charset="-128"/>
            </a:endParaRPr>
          </a:p>
        </p:txBody>
      </p:sp>
      <p:sp>
        <p:nvSpPr>
          <p:cNvPr id="3" name="テキスト ボックス 12">
            <a:extLst>
              <a:ext uri="{FF2B5EF4-FFF2-40B4-BE49-F238E27FC236}">
                <a16:creationId xmlns:a16="http://schemas.microsoft.com/office/drawing/2014/main" id="{4A699121-67C5-C912-6AC7-6FE53D69F31F}"/>
              </a:ext>
            </a:extLst>
          </p:cNvPr>
          <p:cNvSpPr>
            <a:spLocks noGrp="1"/>
          </p:cNvSpPr>
          <p:nvPr/>
        </p:nvSpPr>
        <p:spPr>
          <a:xfrm>
            <a:off x="468271" y="3252279"/>
            <a:ext cx="9910169" cy="677108"/>
          </a:xfrm>
          <a:prstGeom prst="rect">
            <a:avLst/>
          </a:prstGeom>
          <a:noFill/>
          <a:ln w="12700">
            <a:noFill/>
          </a:ln>
        </p:spPr>
        <p:txBody>
          <a:bodyPr wrap="square">
            <a:spAutoFit/>
          </a:bodyPr>
          <a:lstStyle/>
          <a:p>
            <a:r>
              <a:rPr lang="ja-JP" altLang="en-US" sz="1400" b="1" dirty="0">
                <a:latin typeface="BIZ UDゴシック" panose="020B0400000000000000" pitchFamily="49" charset="-128"/>
                <a:ea typeface="BIZ UDゴシック" panose="020B0400000000000000" pitchFamily="49" charset="-128"/>
              </a:rPr>
              <a:t>③ 国家中枢機能を東京圏外で継続するための仕組みの具体化</a:t>
            </a:r>
            <a:endParaRPr lang="en-US" altLang="ja-JP" sz="1200" dirty="0">
              <a:latin typeface="BIZ UDゴシック" panose="020B0400000000000000" pitchFamily="49" charset="-128"/>
              <a:ea typeface="BIZ UDゴシック" panose="020B0400000000000000" pitchFamily="49" charset="-128"/>
            </a:endParaRPr>
          </a:p>
          <a:p>
            <a:pPr marL="363538" indent="-171450">
              <a:buFont typeface="Arial" panose="020B0604020202020204" pitchFamily="34" charset="0"/>
              <a:buChar char="•"/>
            </a:pPr>
            <a:r>
              <a:rPr lang="ja-JP" altLang="en-US" sz="1200" dirty="0">
                <a:latin typeface="BIZ UDゴシック" panose="020B0400000000000000" pitchFamily="49" charset="-128"/>
                <a:ea typeface="BIZ UDゴシック" panose="020B0400000000000000" pitchFamily="49" charset="-128"/>
              </a:rPr>
              <a:t>総理・閣僚等の意思決定主体だけでなく、</a:t>
            </a:r>
            <a:r>
              <a:rPr lang="ja-JP" altLang="en-US" sz="1200" b="1" dirty="0">
                <a:highlight>
                  <a:srgbClr val="FFFF00"/>
                </a:highlight>
                <a:latin typeface="BIZ UDゴシック" panose="020B0400000000000000" pitchFamily="49" charset="-128"/>
                <a:ea typeface="BIZ UDゴシック" panose="020B0400000000000000" pitchFamily="49" charset="-128"/>
              </a:rPr>
              <a:t>意思決定を支える組織・人員、閣議、職務代行・権限委任等の制度・体制を確認する。</a:t>
            </a:r>
            <a:endParaRPr lang="en-US" altLang="ja-JP" sz="1200" b="1" dirty="0">
              <a:highlight>
                <a:srgbClr val="FFFF00"/>
              </a:highlight>
              <a:latin typeface="BIZ UDゴシック" panose="020B0400000000000000" pitchFamily="49" charset="-128"/>
              <a:ea typeface="BIZ UDゴシック" panose="020B0400000000000000" pitchFamily="49" charset="-128"/>
            </a:endParaRPr>
          </a:p>
          <a:p>
            <a:pPr marL="363538" indent="-171450">
              <a:buFont typeface="Arial" panose="020B0604020202020204" pitchFamily="34" charset="0"/>
              <a:buChar char="•"/>
            </a:pPr>
            <a:r>
              <a:rPr lang="ja-JP" altLang="en-US" sz="1200" b="1" dirty="0">
                <a:highlight>
                  <a:srgbClr val="FFFF00"/>
                </a:highlight>
                <a:latin typeface="BIZ UDゴシック" panose="020B0400000000000000" pitchFamily="49" charset="-128"/>
                <a:ea typeface="BIZ UDゴシック" panose="020B0400000000000000" pitchFamily="49" charset="-128"/>
              </a:rPr>
              <a:t>東京圏外で国家意思決定を成立・継続させるため、平時からどのような機能・体制を確保しておく必要があるかを検討する。</a:t>
            </a:r>
          </a:p>
        </p:txBody>
      </p:sp>
      <p:sp>
        <p:nvSpPr>
          <p:cNvPr id="4" name="テキスト ボックス 12">
            <a:extLst>
              <a:ext uri="{FF2B5EF4-FFF2-40B4-BE49-F238E27FC236}">
                <a16:creationId xmlns:a16="http://schemas.microsoft.com/office/drawing/2014/main" id="{8152BC53-565F-48FE-6B1B-6999C374BEDE}"/>
              </a:ext>
            </a:extLst>
          </p:cNvPr>
          <p:cNvSpPr>
            <a:spLocks noGrp="1"/>
          </p:cNvSpPr>
          <p:nvPr/>
        </p:nvSpPr>
        <p:spPr>
          <a:xfrm>
            <a:off x="468271" y="4228964"/>
            <a:ext cx="9910169" cy="677108"/>
          </a:xfrm>
          <a:prstGeom prst="rect">
            <a:avLst/>
          </a:prstGeom>
          <a:noFill/>
          <a:ln w="12700">
            <a:noFill/>
          </a:ln>
        </p:spPr>
        <p:txBody>
          <a:bodyPr wrap="square">
            <a:spAutoFit/>
          </a:bodyPr>
          <a:lstStyle/>
          <a:p>
            <a:r>
              <a:rPr lang="ja-JP" altLang="en-US" sz="1400" b="1" dirty="0">
                <a:latin typeface="BIZ UDゴシック" panose="020B0400000000000000" pitchFamily="49" charset="-128"/>
                <a:ea typeface="BIZ UDゴシック" panose="020B0400000000000000" pitchFamily="49" charset="-128"/>
              </a:rPr>
              <a:t>④ 経済社会を維持するための機能のバックアップの具体化</a:t>
            </a:r>
            <a:endParaRPr lang="en-US" altLang="ja-JP" sz="1200" dirty="0">
              <a:latin typeface="BIZ UDゴシック" panose="020B0400000000000000" pitchFamily="49" charset="-128"/>
              <a:ea typeface="BIZ UDゴシック" panose="020B0400000000000000" pitchFamily="49" charset="-128"/>
            </a:endParaRPr>
          </a:p>
          <a:p>
            <a:pPr marL="363538" indent="-171450">
              <a:buFont typeface="Arial" panose="020B0604020202020204" pitchFamily="34" charset="0"/>
              <a:buChar char="•"/>
            </a:pPr>
            <a:r>
              <a:rPr lang="ja-JP" altLang="en-US" sz="1200" dirty="0">
                <a:latin typeface="BIZ UDゴシック" panose="020B0400000000000000" pitchFamily="49" charset="-128"/>
                <a:ea typeface="BIZ UDゴシック" panose="020B0400000000000000" pitchFamily="49" charset="-128"/>
              </a:rPr>
              <a:t>バックアップ体制について公表資料で具体的なルールが確認できる</a:t>
            </a:r>
            <a:r>
              <a:rPr lang="ja-JP" altLang="en-US" sz="1200" b="1" dirty="0">
                <a:highlight>
                  <a:srgbClr val="FFFF00"/>
                </a:highlight>
                <a:latin typeface="BIZ UDゴシック" panose="020B0400000000000000" pitchFamily="49" charset="-128"/>
                <a:ea typeface="BIZ UDゴシック" panose="020B0400000000000000" pitchFamily="49" charset="-128"/>
              </a:rPr>
              <a:t>気象庁、日本銀行を対象</a:t>
            </a:r>
            <a:r>
              <a:rPr lang="ja-JP" altLang="en-US" sz="1200" dirty="0">
                <a:latin typeface="BIZ UDゴシック" panose="020B0400000000000000" pitchFamily="49" charset="-128"/>
                <a:ea typeface="BIZ UDゴシック" panose="020B0400000000000000" pitchFamily="49" charset="-128"/>
              </a:rPr>
              <a:t>に、</a:t>
            </a:r>
            <a:r>
              <a:rPr lang="ja-JP" altLang="en-US" sz="1200" b="1" dirty="0">
                <a:highlight>
                  <a:srgbClr val="FFFF00"/>
                </a:highlight>
                <a:latin typeface="BIZ UDゴシック" panose="020B0400000000000000" pitchFamily="49" charset="-128"/>
                <a:ea typeface="BIZ UDゴシック" panose="020B0400000000000000" pitchFamily="49" charset="-128"/>
              </a:rPr>
              <a:t>代替拠点、起動・切替条件、判断主体、人員・権限、通信・システム等を共通の視点で整理し、機能特性に応じたバックアップ方式を確認する。</a:t>
            </a:r>
          </a:p>
        </p:txBody>
      </p:sp>
      <p:sp>
        <p:nvSpPr>
          <p:cNvPr id="5" name="テキスト ボックス 12">
            <a:extLst>
              <a:ext uri="{FF2B5EF4-FFF2-40B4-BE49-F238E27FC236}">
                <a16:creationId xmlns:a16="http://schemas.microsoft.com/office/drawing/2014/main" id="{9ADD54AB-2110-6B0E-6DE9-8113808C0CF3}"/>
              </a:ext>
            </a:extLst>
          </p:cNvPr>
          <p:cNvSpPr>
            <a:spLocks noGrp="1"/>
          </p:cNvSpPr>
          <p:nvPr/>
        </p:nvSpPr>
        <p:spPr>
          <a:xfrm>
            <a:off x="468271" y="5199971"/>
            <a:ext cx="9910169" cy="1046440"/>
          </a:xfrm>
          <a:prstGeom prst="rect">
            <a:avLst/>
          </a:prstGeom>
          <a:noFill/>
          <a:ln w="12700">
            <a:noFill/>
          </a:ln>
        </p:spPr>
        <p:txBody>
          <a:bodyPr wrap="square">
            <a:spAutoFit/>
          </a:bodyPr>
          <a:lstStyle/>
          <a:p>
            <a:r>
              <a:rPr lang="ja-JP" altLang="en-US" sz="1400" b="1" dirty="0">
                <a:latin typeface="BIZ UDゴシック" panose="020B0400000000000000" pitchFamily="49" charset="-128"/>
                <a:ea typeface="BIZ UDゴシック" panose="020B0400000000000000" pitchFamily="49" charset="-128"/>
              </a:rPr>
              <a:t>⑤　東京圏外でバックアップを実装するための体制・拠点の具体化</a:t>
            </a:r>
            <a:endParaRPr lang="en-US" altLang="ja-JP" sz="1200" dirty="0">
              <a:latin typeface="BIZ UDゴシック" panose="020B0400000000000000" pitchFamily="49" charset="-128"/>
              <a:ea typeface="BIZ UDゴシック" panose="020B0400000000000000" pitchFamily="49" charset="-128"/>
            </a:endParaRPr>
          </a:p>
          <a:p>
            <a:pPr marL="363538" indent="-171450">
              <a:buFont typeface="Arial" panose="020B0604020202020204" pitchFamily="34" charset="0"/>
              <a:buChar char="•"/>
            </a:pPr>
            <a:r>
              <a:rPr lang="ja-JP" altLang="en-US" sz="1200" dirty="0">
                <a:latin typeface="BIZ UDゴシック" panose="020B0400000000000000" pitchFamily="49" charset="-128"/>
                <a:ea typeface="BIZ UDゴシック" panose="020B0400000000000000" pitchFamily="49" charset="-128"/>
              </a:rPr>
              <a:t>国家中枢機能と経済社会維持機能の双方について、</a:t>
            </a:r>
            <a:r>
              <a:rPr lang="ja-JP" altLang="en-US" sz="1200" b="1" dirty="0">
                <a:highlight>
                  <a:srgbClr val="FFFF00"/>
                </a:highlight>
                <a:latin typeface="BIZ UDゴシック" panose="020B0400000000000000" pitchFamily="49" charset="-128"/>
                <a:ea typeface="BIZ UDゴシック" panose="020B0400000000000000" pitchFamily="49" charset="-128"/>
              </a:rPr>
              <a:t>東京圏外で実際に機能させるために必要な人員、権限、情報、電力、通信、システム、データ、執務・生活環境等の条件、資源を整理する。</a:t>
            </a:r>
            <a:endParaRPr lang="en-US" altLang="ja-JP" sz="1200" b="1" dirty="0">
              <a:highlight>
                <a:srgbClr val="FFFF00"/>
              </a:highlight>
              <a:latin typeface="BIZ UDゴシック" panose="020B0400000000000000" pitchFamily="49" charset="-128"/>
              <a:ea typeface="BIZ UDゴシック" panose="020B0400000000000000" pitchFamily="49" charset="-128"/>
            </a:endParaRPr>
          </a:p>
          <a:p>
            <a:pPr marL="363538" indent="-171450">
              <a:buFont typeface="Arial" panose="020B0604020202020204" pitchFamily="34" charset="0"/>
              <a:buChar char="•"/>
            </a:pPr>
            <a:r>
              <a:rPr lang="ja-JP" altLang="en-US" sz="1200" dirty="0">
                <a:latin typeface="BIZ UDゴシック" panose="020B0400000000000000" pitchFamily="49" charset="-128"/>
                <a:ea typeface="BIZ UDゴシック" panose="020B0400000000000000" pitchFamily="49" charset="-128"/>
              </a:rPr>
              <a:t>その上で、</a:t>
            </a:r>
            <a:r>
              <a:rPr lang="ja-JP" altLang="en-US" sz="1200" b="1" dirty="0">
                <a:highlight>
                  <a:srgbClr val="FFFF00"/>
                </a:highlight>
                <a:latin typeface="BIZ UDゴシック" panose="020B0400000000000000" pitchFamily="49" charset="-128"/>
                <a:ea typeface="BIZ UDゴシック" panose="020B0400000000000000" pitchFamily="49" charset="-128"/>
              </a:rPr>
              <a:t>平時から東京圏外に確保しておくべき機能や体制、大阪・関西が担うことのできる役割、複数拠点によるバックアップのあり方を具体化する。</a:t>
            </a:r>
          </a:p>
        </p:txBody>
      </p:sp>
      <p:sp>
        <p:nvSpPr>
          <p:cNvPr id="7" name="テキスト ボックス 6">
            <a:extLst>
              <a:ext uri="{FF2B5EF4-FFF2-40B4-BE49-F238E27FC236}">
                <a16:creationId xmlns:a16="http://schemas.microsoft.com/office/drawing/2014/main" id="{E5363E50-11CC-9CA8-6068-7BE3A0DF9F41}"/>
              </a:ext>
            </a:extLst>
          </p:cNvPr>
          <p:cNvSpPr txBox="1"/>
          <p:nvPr/>
        </p:nvSpPr>
        <p:spPr>
          <a:xfrm>
            <a:off x="10610115" y="1111248"/>
            <a:ext cx="1581885" cy="1169551"/>
          </a:xfrm>
          <a:prstGeom prst="rect">
            <a:avLst/>
          </a:prstGeom>
          <a:noFill/>
        </p:spPr>
        <p:txBody>
          <a:bodyPr wrap="square" rtlCol="0">
            <a:spAutoFit/>
          </a:bodyPr>
          <a:lstStyle/>
          <a:p>
            <a:r>
              <a:rPr kumimoji="1" lang="ja-JP" altLang="en-US" sz="1400" dirty="0">
                <a:latin typeface="BIZ UDゴシック" panose="020B0400000000000000" pitchFamily="49" charset="-128"/>
                <a:ea typeface="BIZ UDゴシック" panose="020B0400000000000000" pitchFamily="49" charset="-128"/>
              </a:rPr>
              <a:t>資料２</a:t>
            </a:r>
            <a:endParaRPr kumimoji="1" lang="en-US" altLang="ja-JP" sz="1400" dirty="0">
              <a:latin typeface="BIZ UDゴシック" panose="020B0400000000000000" pitchFamily="49" charset="-128"/>
              <a:ea typeface="BIZ UDゴシック" panose="020B0400000000000000" pitchFamily="49" charset="-128"/>
            </a:endParaRPr>
          </a:p>
          <a:p>
            <a:r>
              <a:rPr lang="ja-JP" altLang="en-US" sz="1400" dirty="0">
                <a:latin typeface="BIZ UDゴシック" panose="020B0400000000000000" pitchFamily="49" charset="-128"/>
                <a:ea typeface="BIZ UDゴシック" panose="020B0400000000000000" pitchFamily="49" charset="-128"/>
              </a:rPr>
              <a:t>首都中枢機能のバックアップが必要となる状況の想定</a:t>
            </a:r>
          </a:p>
        </p:txBody>
      </p:sp>
      <p:sp>
        <p:nvSpPr>
          <p:cNvPr id="9" name="テキスト ボックス 8">
            <a:extLst>
              <a:ext uri="{FF2B5EF4-FFF2-40B4-BE49-F238E27FC236}">
                <a16:creationId xmlns:a16="http://schemas.microsoft.com/office/drawing/2014/main" id="{932028CE-7EF0-50D5-1686-EC689404643E}"/>
              </a:ext>
            </a:extLst>
          </p:cNvPr>
          <p:cNvSpPr txBox="1"/>
          <p:nvPr/>
        </p:nvSpPr>
        <p:spPr>
          <a:xfrm>
            <a:off x="10610115" y="3214545"/>
            <a:ext cx="1581885" cy="954107"/>
          </a:xfrm>
          <a:prstGeom prst="rect">
            <a:avLst/>
          </a:prstGeom>
          <a:noFill/>
        </p:spPr>
        <p:txBody>
          <a:bodyPr wrap="square" rtlCol="0">
            <a:spAutoFit/>
          </a:bodyPr>
          <a:lstStyle/>
          <a:p>
            <a:r>
              <a:rPr kumimoji="1" lang="ja-JP" altLang="en-US" sz="1400" dirty="0">
                <a:latin typeface="BIZ UDゴシック" panose="020B0400000000000000" pitchFamily="49" charset="-128"/>
                <a:ea typeface="BIZ UDゴシック" panose="020B0400000000000000" pitchFamily="49" charset="-128"/>
              </a:rPr>
              <a:t>資料３</a:t>
            </a:r>
            <a:endParaRPr kumimoji="1" lang="en-US" altLang="ja-JP" sz="1400" dirty="0">
              <a:latin typeface="BIZ UDゴシック" panose="020B0400000000000000" pitchFamily="49" charset="-128"/>
              <a:ea typeface="BIZ UDゴシック" panose="020B0400000000000000" pitchFamily="49" charset="-128"/>
            </a:endParaRPr>
          </a:p>
          <a:p>
            <a:r>
              <a:rPr lang="ja-JP" altLang="en-US" sz="1400" dirty="0">
                <a:latin typeface="BIZ UDゴシック" panose="020B0400000000000000" pitchFamily="49" charset="-128"/>
                <a:ea typeface="BIZ UDゴシック" panose="020B0400000000000000" pitchFamily="49" charset="-128"/>
              </a:rPr>
              <a:t>バックアップすべき首都中枢機能について</a:t>
            </a:r>
          </a:p>
        </p:txBody>
      </p:sp>
      <p:sp>
        <p:nvSpPr>
          <p:cNvPr id="11" name="テキスト ボックス 10">
            <a:extLst>
              <a:ext uri="{FF2B5EF4-FFF2-40B4-BE49-F238E27FC236}">
                <a16:creationId xmlns:a16="http://schemas.microsoft.com/office/drawing/2014/main" id="{48D6CDFC-FAA4-2852-7B98-6211731D6B25}"/>
              </a:ext>
            </a:extLst>
          </p:cNvPr>
          <p:cNvSpPr txBox="1"/>
          <p:nvPr/>
        </p:nvSpPr>
        <p:spPr>
          <a:xfrm>
            <a:off x="10608225" y="5324023"/>
            <a:ext cx="1581885" cy="523220"/>
          </a:xfrm>
          <a:prstGeom prst="rect">
            <a:avLst/>
          </a:prstGeom>
          <a:noFill/>
        </p:spPr>
        <p:txBody>
          <a:bodyPr wrap="square" rtlCol="0">
            <a:spAutoFit/>
          </a:bodyPr>
          <a:lstStyle/>
          <a:p>
            <a:r>
              <a:rPr lang="ja-JP" altLang="en-US" sz="1400" dirty="0">
                <a:latin typeface="BIZ UDゴシック" panose="020B0400000000000000" pitchFamily="49" charset="-128"/>
                <a:ea typeface="BIZ UDゴシック" panose="020B0400000000000000" pitchFamily="49" charset="-128"/>
              </a:rPr>
              <a:t>第４回以降を</a:t>
            </a:r>
            <a:endParaRPr lang="en-US" altLang="ja-JP" sz="1400" dirty="0">
              <a:latin typeface="BIZ UDゴシック" panose="020B0400000000000000" pitchFamily="49" charset="-128"/>
              <a:ea typeface="BIZ UDゴシック" panose="020B0400000000000000" pitchFamily="49" charset="-128"/>
            </a:endParaRPr>
          </a:p>
          <a:p>
            <a:r>
              <a:rPr lang="ja-JP" altLang="en-US" sz="1400" dirty="0">
                <a:latin typeface="BIZ UDゴシック" panose="020B0400000000000000" pitchFamily="49" charset="-128"/>
                <a:ea typeface="BIZ UDゴシック" panose="020B0400000000000000" pitchFamily="49" charset="-128"/>
              </a:rPr>
              <a:t>想定</a:t>
            </a:r>
          </a:p>
        </p:txBody>
      </p:sp>
      <p:sp>
        <p:nvSpPr>
          <p:cNvPr id="12" name="右中かっこ 11">
            <a:extLst>
              <a:ext uri="{FF2B5EF4-FFF2-40B4-BE49-F238E27FC236}">
                <a16:creationId xmlns:a16="http://schemas.microsoft.com/office/drawing/2014/main" id="{B018088A-3210-23E8-5D20-F2FA03AD8BF0}"/>
              </a:ext>
            </a:extLst>
          </p:cNvPr>
          <p:cNvSpPr/>
          <p:nvPr/>
        </p:nvSpPr>
        <p:spPr>
          <a:xfrm>
            <a:off x="10378441" y="1294128"/>
            <a:ext cx="137159" cy="861774"/>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8" name="右中かっこ 17">
            <a:extLst>
              <a:ext uri="{FF2B5EF4-FFF2-40B4-BE49-F238E27FC236}">
                <a16:creationId xmlns:a16="http://schemas.microsoft.com/office/drawing/2014/main" id="{4AAEA31E-14D9-B97E-440F-94D9B9A911A6}"/>
              </a:ext>
            </a:extLst>
          </p:cNvPr>
          <p:cNvSpPr/>
          <p:nvPr/>
        </p:nvSpPr>
        <p:spPr>
          <a:xfrm>
            <a:off x="10378443" y="2516758"/>
            <a:ext cx="229781" cy="2389313"/>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20" name="右中かっこ 19">
            <a:extLst>
              <a:ext uri="{FF2B5EF4-FFF2-40B4-BE49-F238E27FC236}">
                <a16:creationId xmlns:a16="http://schemas.microsoft.com/office/drawing/2014/main" id="{112AD1ED-3489-CA50-82D1-7AF4BA4E47FD}"/>
              </a:ext>
            </a:extLst>
          </p:cNvPr>
          <p:cNvSpPr/>
          <p:nvPr/>
        </p:nvSpPr>
        <p:spPr>
          <a:xfrm>
            <a:off x="10378441" y="5232160"/>
            <a:ext cx="229783" cy="861774"/>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Tree>
    <p:extLst>
      <p:ext uri="{BB962C8B-B14F-4D97-AF65-F5344CB8AC3E}">
        <p14:creationId xmlns:p14="http://schemas.microsoft.com/office/powerpoint/2010/main" val="77632970"/>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2218</Words>
  <Application>Microsoft Office PowerPoint</Application>
  <DocSecurity>0</DocSecurity>
  <PresentationFormat>ワイド画面</PresentationFormat>
  <Paragraphs>132</Paragraphs>
  <Slides>9</Slides>
  <Notes>9</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9</vt:i4>
      </vt:variant>
    </vt:vector>
  </HeadingPairs>
  <TitlesOfParts>
    <vt:vector size="16" baseType="lpstr">
      <vt:lpstr>BIZ UDPゴシック</vt:lpstr>
      <vt:lpstr>BIZ UDゴシック</vt:lpstr>
      <vt:lpstr>HG創英角ｺﾞｼｯｸUB</vt:lpstr>
      <vt:lpstr>Meiryo UI</vt:lpstr>
      <vt:lpstr>Arial</vt:lpstr>
      <vt:lpstr>Calibri</vt:lpstr>
      <vt:lpstr>ChatGPT</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2026-10-05T02:41:39Z</dcterms:created>
  <dcterms:modified xsi:type="dcterms:W3CDTF">2026-10-05T02:41:44Z</dcterms:modified>
</cp:coreProperties>
</file>